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78" r:id="rId2"/>
    <p:sldId id="943" r:id="rId3"/>
    <p:sldId id="1068" r:id="rId4"/>
    <p:sldId id="1308" r:id="rId5"/>
    <p:sldId id="1294" r:id="rId6"/>
    <p:sldId id="1307" r:id="rId7"/>
    <p:sldId id="1309" r:id="rId8"/>
    <p:sldId id="1306" r:id="rId9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7C80"/>
    <a:srgbClr val="FF0000"/>
    <a:srgbClr val="3333FF"/>
    <a:srgbClr val="000000"/>
    <a:srgbClr val="FF6600"/>
    <a:srgbClr val="66CCFF"/>
    <a:srgbClr val="FF3399"/>
    <a:srgbClr val="CC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598" autoAdjust="0"/>
    <p:restoredTop sz="94205" autoAdjust="0"/>
  </p:normalViewPr>
  <p:slideViewPr>
    <p:cSldViewPr snapToGrid="0">
      <p:cViewPr varScale="1">
        <p:scale>
          <a:sx n="82" d="100"/>
          <a:sy n="82" d="100"/>
        </p:scale>
        <p:origin x="2766" y="5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4" y="-63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05Projekte\01Klimaschutz-Energiewende\02Meta-Studie%20Klimasch.-Energiew.%202.0\02Energie-Erzeugung\02EE-Ausbaupfad\Berechnungen\EE-Ausbaupfad-D-RLP_V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05Projekte\01Klimaschutz-Energiewende\02Meta-Studie%20Klimasch.-Energiew.%202.0\02Energie-Erzeugung\02EE-Ausbaupfad\Berechnungen\EE-Ausbaupfad-D-RLP_V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54705517340761E-2"/>
          <c:y val="3.6535283485816493E-2"/>
          <c:w val="0.84593588344797777"/>
          <c:h val="0.9269294330283670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D'!$B$13:$C$13</c:f>
              <c:numCache>
                <c:formatCode>General</c:formatCode>
                <c:ptCount val="2"/>
                <c:pt idx="0" formatCode="#,##0">
                  <c:v>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4-4FCC-8106-4123CC5EE0E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'Entwicklung Strom D'!$B$14:$C$14</c:f>
            </c:numRef>
          </c:val>
          <c:extLst>
            <c:ext xmlns:c16="http://schemas.microsoft.com/office/drawing/2014/chart" uri="{C3380CC4-5D6E-409C-BE32-E72D297353CC}">
              <c16:uniqueId val="{00000001-2204-4FCC-8106-4123CC5EE0E4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7273855492196422"/>
                  <c:y val="1.730766741022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D'!$B$15:$C$15</c:f>
              <c:numCache>
                <c:formatCode>0</c:formatCode>
                <c:ptCount val="2"/>
                <c:pt idx="1">
                  <c:v>283.23999999999995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4-4FCC-8106-4123CC5EE0E4}"/>
            </c:ext>
          </c:extLst>
        </c:ser>
        <c:ser>
          <c:idx val="3"/>
          <c:order val="3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7740716451444974"/>
                  <c:y val="1.153844494015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D'!$B$16:$C$16</c:f>
              <c:numCache>
                <c:formatCode>0</c:formatCode>
                <c:ptCount val="2"/>
                <c:pt idx="1">
                  <c:v>20.09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04-4FCC-8106-4123CC5EE0E4}"/>
            </c:ext>
          </c:extLst>
        </c:ser>
        <c:ser>
          <c:idx val="4"/>
          <c:order val="4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7740716451444974"/>
                  <c:y val="-2.019227864526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D'!$B$17:$C$17</c:f>
              <c:numCache>
                <c:formatCode>0</c:formatCode>
                <c:ptCount val="2"/>
                <c:pt idx="1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04-4FCC-8106-4123CC5EE0E4}"/>
            </c:ext>
          </c:extLst>
        </c:ser>
        <c:ser>
          <c:idx val="5"/>
          <c:order val="5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5873272614450781"/>
                  <c:y val="-4.903839099565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D'!$B$18:$C$18</c:f>
              <c:numCache>
                <c:formatCode>0</c:formatCode>
                <c:ptCount val="2"/>
                <c:pt idx="1">
                  <c:v>105.69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04-4FCC-8106-4123CC5EE0E4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7273855492196438"/>
                  <c:y val="-7.499989211099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D'!$B$19:$C$19</c:f>
              <c:numCache>
                <c:formatCode>0</c:formatCode>
                <c:ptCount val="2"/>
                <c:pt idx="1">
                  <c:v>39.43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04-4FCC-8106-4123CC5EE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167664"/>
        <c:axId val="866175208"/>
      </c:barChart>
      <c:catAx>
        <c:axId val="866167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866175208"/>
        <c:crosses val="autoZero"/>
        <c:auto val="1"/>
        <c:lblAlgn val="ctr"/>
        <c:lblOffset val="100"/>
        <c:noMultiLvlLbl val="0"/>
      </c:catAx>
      <c:valAx>
        <c:axId val="8661752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661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5.1132125939618099E-2"/>
          <c:w val="0.71944444444444444"/>
          <c:h val="0.8931794200667384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D'!$E$13:$G$13</c:f>
              <c:numCache>
                <c:formatCode>General</c:formatCode>
                <c:ptCount val="3"/>
                <c:pt idx="0" formatCode="#,##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B-4E35-B4FD-B1C2309BC87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'Entwicklung Strom D'!$E$14:$G$14</c:f>
            </c:numRef>
          </c:val>
          <c:extLst>
            <c:ext xmlns:c16="http://schemas.microsoft.com/office/drawing/2014/chart" uri="{C3380CC4-5D6E-409C-BE32-E72D297353CC}">
              <c16:uniqueId val="{00000001-B94B-4E35-B4FD-B1C2309BC873}"/>
            </c:ext>
          </c:extLst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val>
            <c:numRef>
              <c:f>'Entwicklung Strom D'!$E$15:$G$15</c:f>
              <c:numCache>
                <c:formatCode>General</c:formatCode>
                <c:ptCount val="3"/>
                <c:pt idx="2">
                  <c:v>1650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4B-4E35-B4FD-B1C2309BC87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94B-4E35-B4FD-B1C2309BC873}"/>
              </c:ext>
            </c:extLst>
          </c:dPt>
          <c:dLbls>
            <c:dLbl>
              <c:idx val="1"/>
              <c:layout>
                <c:manualLayout>
                  <c:x val="9.4444444444444442E-2"/>
                  <c:y val="-4.4378610348464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4B-4E35-B4FD-B1C2309B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D'!$E$16:$G$16</c:f>
              <c:numCache>
                <c:formatCode>#,##0</c:formatCode>
                <c:ptCount val="3"/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4B-4E35-B4FD-B1C2309BC873}"/>
            </c:ext>
          </c:extLst>
        </c:ser>
        <c:ser>
          <c:idx val="4"/>
          <c:order val="4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94B-4E35-B4FD-B1C2309BC873}"/>
              </c:ext>
            </c:extLst>
          </c:dPt>
          <c:dLbls>
            <c:dLbl>
              <c:idx val="1"/>
              <c:layout>
                <c:manualLayout>
                  <c:x val="8.611111111111111E-2"/>
                  <c:y val="-5.769219345300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4B-4E35-B4FD-B1C2309BC873}"/>
                </c:ext>
              </c:extLst>
            </c:dLbl>
            <c:dLbl>
              <c:idx val="2"/>
              <c:layout>
                <c:manualLayout>
                  <c:x val="8.8888888888888892E-2"/>
                  <c:y val="3.9940749313616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4B-4E35-B4FD-B1C2309B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D'!$E$17:$G$17</c:f>
              <c:numCache>
                <c:formatCode>#,##0</c:formatCode>
                <c:ptCount val="3"/>
                <c:pt idx="1">
                  <c:v>100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B-4E35-B4FD-B1C2309BC873}"/>
            </c:ext>
          </c:extLst>
        </c:ser>
        <c:ser>
          <c:idx val="5"/>
          <c:order val="5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94B-4E35-B4FD-B1C2309BC873}"/>
              </c:ext>
            </c:extLst>
          </c:dPt>
          <c:dLbls>
            <c:dLbl>
              <c:idx val="2"/>
              <c:layout>
                <c:manualLayout>
                  <c:x val="8.88888888888888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4B-4E35-B4FD-B1C2309B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D'!$E$18:$G$18</c:f>
              <c:numCache>
                <c:formatCode>#,##0</c:formatCode>
                <c:ptCount val="3"/>
                <c:pt idx="1">
                  <c:v>700</c:v>
                </c:pt>
                <c:pt idx="2" formatCode="General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4B-4E35-B4FD-B1C2309BC873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4B-4E35-B4FD-B1C2309BC87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4B-4E35-B4FD-B1C2309BC873}"/>
              </c:ext>
            </c:extLst>
          </c:dPt>
          <c:dLbls>
            <c:dLbl>
              <c:idx val="2"/>
              <c:layout>
                <c:manualLayout>
                  <c:x val="9.1666666666666563E-2"/>
                  <c:y val="-4.437861034846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4B-4E35-B4FD-B1C2309B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D'!$E$19:$G$19</c:f>
              <c:numCache>
                <c:formatCode>#,##0</c:formatCode>
                <c:ptCount val="3"/>
                <c:pt idx="1">
                  <c:v>825</c:v>
                </c:pt>
                <c:pt idx="2" formatCode="General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4B-4E35-B4FD-B1C2309BC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8773912"/>
        <c:axId val="848768992"/>
      </c:barChart>
      <c:catAx>
        <c:axId val="848773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848768992"/>
        <c:crosses val="autoZero"/>
        <c:auto val="1"/>
        <c:lblAlgn val="ctr"/>
        <c:lblOffset val="100"/>
        <c:noMultiLvlLbl val="0"/>
      </c:catAx>
      <c:valAx>
        <c:axId val="8487689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4877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8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D3D96-BC9C-4B05-BA94-7D2DDA9BEA7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r>
              <a:rPr lang="de-DE" dirty="0"/>
              <a:t>Der durchschnittliche </a:t>
            </a:r>
            <a:r>
              <a:rPr lang="de-DE" b="1" dirty="0"/>
              <a:t>Pellets Heizwert</a:t>
            </a:r>
            <a:r>
              <a:rPr lang="de-DE" dirty="0"/>
              <a:t> beträgt </a:t>
            </a:r>
            <a:r>
              <a:rPr lang="de-DE" b="1" dirty="0"/>
              <a:t>4,8 kWh/kg</a:t>
            </a:r>
          </a:p>
          <a:p>
            <a:pPr>
              <a:defRPr/>
            </a:pPr>
            <a:r>
              <a:rPr lang="de-DE" b="1" dirty="0"/>
              <a:t>Tagespreis 17.04.2024: 262,68€/100kg = 2,63€/kg</a:t>
            </a:r>
          </a:p>
          <a:p>
            <a:pPr>
              <a:defRPr/>
            </a:pPr>
            <a:r>
              <a:rPr lang="de-DE" b="1" dirty="0"/>
              <a:t>= 2,63*4,8= 12,6</a:t>
            </a:r>
          </a:p>
          <a:p>
            <a:pPr>
              <a:defRPr/>
            </a:pPr>
            <a:endParaRPr lang="de-DE" b="1" dirty="0"/>
          </a:p>
          <a:p>
            <a:pPr>
              <a:defRPr/>
            </a:pPr>
            <a:r>
              <a:rPr lang="de-DE" b="1" dirty="0"/>
              <a:t>Quelle: HeizPellet24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59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497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CB66A0D-9823-48CF-B480-5F625C873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Juli-Energie-Stammtisch | am 24.07.2025 in Schweigen-Rechtenbach 			             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DCDE3D-A900-9A9E-5143-C3AF1AFF02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" y="1"/>
            <a:ext cx="802216" cy="802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12m.energie-und-management.de/nachrichten/detail/anzahl-der-stromnetzbetreiber-in-deutschland-2014-bis-2024-259251#:~:text=In%20Deutschland%20gibt%20es%20vier%20%C3%9Cbertragungsnetzbetreiber%3A%20Amprion%2C%2050Hertz%2C,f%C3%BCr%20Stromnetze%20im%20Nieder-%2C%20Mittel-%20und%20Hochspannungsbereich%20zust%C3%A4ndig." TargetMode="External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hyperlink" Target="https://de.wikipedia.org/wiki/%C3%9Cbertragungsnetzbetreiber" TargetMode="External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g"/><Relationship Id="rId20" Type="http://schemas.openxmlformats.org/officeDocument/2006/relationships/hyperlink" Target="https://www.bundeswirtschaftsministerium.de/Redaktion/DE/Gesetze/Energie/EnWG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4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18" Type="http://schemas.openxmlformats.org/officeDocument/2006/relationships/image" Target="../media/image33.jpg"/><Relationship Id="rId3" Type="http://schemas.openxmlformats.org/officeDocument/2006/relationships/image" Target="../media/image20.jpeg"/><Relationship Id="rId21" Type="http://schemas.openxmlformats.org/officeDocument/2006/relationships/image" Target="../media/image36.sv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5" Type="http://schemas.openxmlformats.org/officeDocument/2006/relationships/image" Target="../media/image9.png"/><Relationship Id="rId10" Type="http://schemas.openxmlformats.org/officeDocument/2006/relationships/image" Target="../media/image27.jpg"/><Relationship Id="rId19" Type="http://schemas.openxmlformats.org/officeDocument/2006/relationships/image" Target="../media/image34.jpg"/><Relationship Id="rId4" Type="http://schemas.openxmlformats.org/officeDocument/2006/relationships/image" Target="../media/image21.JPG"/><Relationship Id="rId9" Type="http://schemas.openxmlformats.org/officeDocument/2006/relationships/image" Target="../media/image26.jpeg"/><Relationship Id="rId14" Type="http://schemas.openxmlformats.org/officeDocument/2006/relationships/image" Target="../media/image31.jpg"/><Relationship Id="rId22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6D8A07C-A019-49F4-BE16-F513E68AB3F2}"/>
              </a:ext>
            </a:extLst>
          </p:cNvPr>
          <p:cNvSpPr/>
          <p:nvPr/>
        </p:nvSpPr>
        <p:spPr bwMode="auto">
          <a:xfrm>
            <a:off x="0" y="1350963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00" y="-29187"/>
            <a:ext cx="82011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zum</a:t>
            </a:r>
            <a:r>
              <a:rPr lang="en-US" altLang="de-DE" sz="2800" dirty="0">
                <a:solidFill>
                  <a:schemeClr val="bg1"/>
                </a:solidFill>
              </a:rPr>
              <a:t> Juli-Energie-Stammtisch</a:t>
            </a:r>
            <a:br>
              <a:rPr lang="en-US" altLang="de-DE" sz="2800" dirty="0">
                <a:solidFill>
                  <a:schemeClr val="bg1"/>
                </a:solidFill>
              </a:rPr>
            </a:br>
            <a:r>
              <a:rPr lang="en-US" altLang="de-DE" sz="2800" dirty="0">
                <a:solidFill>
                  <a:schemeClr val="bg1"/>
                </a:solidFill>
              </a:rPr>
              <a:t>in </a:t>
            </a:r>
            <a:r>
              <a:rPr lang="en-US" altLang="de-DE" sz="2800" dirty="0" err="1">
                <a:solidFill>
                  <a:schemeClr val="bg1"/>
                </a:solidFill>
              </a:rPr>
              <a:t>Schweigen-Rechtenbach</a:t>
            </a:r>
            <a:endParaRPr lang="en-US" altLang="de-DE" sz="2800" dirty="0">
              <a:solidFill>
                <a:schemeClr val="bg1"/>
              </a:solidFill>
            </a:endParaRP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4009C84F-D2C4-41E9-9785-4B2A1D6F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Juli-Energie-Stammtisch | am 24.07.2025 in Schweigen-Rechtenbach                                                      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8AF9E9-0C98-D44C-7323-619A568E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FFC9226-B5C8-5A26-1E84-42021FCFC1DE}"/>
              </a:ext>
            </a:extLst>
          </p:cNvPr>
          <p:cNvSpPr txBox="1"/>
          <p:nvPr/>
        </p:nvSpPr>
        <p:spPr>
          <a:xfrm>
            <a:off x="472910" y="4906872"/>
            <a:ext cx="8960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3333FF"/>
                </a:solidFill>
                <a:effectLst/>
                <a:latin typeface="calibri" panose="020F0502020204030204" pitchFamily="34" charset="0"/>
              </a:rPr>
              <a:t>Wie wird sich das Stromnetz bei den Pfalzwerken weiterentwickeln?</a:t>
            </a:r>
            <a:endParaRPr lang="de-DE" sz="3600" dirty="0">
              <a:solidFill>
                <a:srgbClr val="3333FF"/>
              </a:solidFill>
            </a:endParaRPr>
          </a:p>
        </p:txBody>
      </p:sp>
      <p:pic>
        <p:nvPicPr>
          <p:cNvPr id="8" name="Grafik 7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9E90BB95-BFF5-68CF-A905-E1A74E5B36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4" b="20800"/>
          <a:stretch>
            <a:fillRect/>
          </a:stretch>
        </p:blipFill>
        <p:spPr>
          <a:xfrm>
            <a:off x="988219" y="2185060"/>
            <a:ext cx="7943850" cy="249381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95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467886E4-9E9F-49C4-9BFC-FDB702C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1116902"/>
            <a:ext cx="96542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Einführung</a:t>
            </a:r>
            <a:r>
              <a:rPr lang="de-DE" altLang="de-DE" sz="1800" dirty="0">
                <a:solidFill>
                  <a:srgbClr val="563BFB"/>
                </a:solidFill>
              </a:rPr>
              <a:t>: </a:t>
            </a:r>
            <a:r>
              <a:rPr lang="de-DE" altLang="de-DE" sz="1800" b="1" dirty="0">
                <a:solidFill>
                  <a:srgbClr val="563BFB"/>
                </a:solidFill>
              </a:rPr>
              <a:t>Stromnetze sind eine wichtige Voraussetzung für die</a:t>
            </a:r>
            <a:br>
              <a:rPr lang="de-DE" altLang="de-DE" sz="1800" b="1" dirty="0">
                <a:solidFill>
                  <a:srgbClr val="563BFB"/>
                </a:solidFill>
              </a:rPr>
            </a:br>
            <a:r>
              <a:rPr lang="de-DE" altLang="de-DE" sz="1800" b="1" dirty="0">
                <a:solidFill>
                  <a:srgbClr val="563BFB"/>
                </a:solidFill>
              </a:rPr>
              <a:t>                   Energietransformation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	                 </a:t>
            </a:r>
            <a:r>
              <a:rPr lang="de-DE" altLang="de-DE" sz="1800" b="1" dirty="0">
                <a:solidFill>
                  <a:srgbClr val="563BFB"/>
                </a:solidFill>
              </a:rPr>
              <a:t>Wolfgang Thiel,</a:t>
            </a:r>
            <a:r>
              <a:rPr lang="de-DE" altLang="de-DE" sz="1800" dirty="0">
                <a:solidFill>
                  <a:srgbClr val="563BFB"/>
                </a:solidFill>
              </a:rPr>
              <a:t> Vorsitzender ISE e.V.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5034F4C-76A1-42B2-89E6-3BBC2499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1" y="2442053"/>
            <a:ext cx="9481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  <a:latin typeface="+mn-lt"/>
              </a:rPr>
              <a:t>Vortrag</a:t>
            </a:r>
            <a:r>
              <a:rPr lang="de-DE" altLang="de-DE" sz="1800" dirty="0">
                <a:solidFill>
                  <a:srgbClr val="563BFB"/>
                </a:solidFill>
                <a:latin typeface="+mn-lt"/>
              </a:rPr>
              <a:t>: </a:t>
            </a:r>
            <a:r>
              <a:rPr lang="de-DE" sz="1800" b="1" dirty="0">
                <a:solidFill>
                  <a:srgbClr val="3333FF"/>
                </a:solidFill>
                <a:latin typeface="+mn-lt"/>
              </a:rPr>
              <a:t>Wie wird sich das Stromnetz bei den Pfalzwerken weiterentwickeln?</a:t>
            </a:r>
            <a:br>
              <a:rPr lang="de-DE" sz="1800" b="1" dirty="0">
                <a:solidFill>
                  <a:srgbClr val="563BFB"/>
                </a:solidFill>
                <a:latin typeface="+mn-lt"/>
              </a:rPr>
            </a:br>
            <a:r>
              <a:rPr lang="de-DE" sz="1800" b="1" dirty="0">
                <a:solidFill>
                  <a:srgbClr val="563BFB"/>
                </a:solidFill>
                <a:latin typeface="+mn-lt"/>
              </a:rPr>
              <a:t>              Dr. Klaus </a:t>
            </a:r>
            <a:r>
              <a:rPr lang="de-DE" sz="1800" b="1" dirty="0">
                <a:solidFill>
                  <a:srgbClr val="3333FF"/>
                </a:solidFill>
                <a:latin typeface="+mn-lt"/>
              </a:rPr>
              <a:t>Zimmer, </a:t>
            </a:r>
            <a:r>
              <a:rPr lang="de-DE" sz="1800" dirty="0">
                <a:solidFill>
                  <a:srgbClr val="3333FF"/>
                </a:solidFill>
                <a:latin typeface="+mn-lt"/>
              </a:rPr>
              <a:t>Pfalzwerke Netz AG, Bereichsleiter Netzmanagement </a:t>
            </a:r>
            <a:endParaRPr lang="de-DE" altLang="de-DE" sz="1800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228" y="25237"/>
            <a:ext cx="788177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Bilanzielle Entwicklung der Primärenergie und Stromerzeugung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in D von 2017 bis 2040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AAE468A-0D88-ED1F-05E1-747174FF59D2}"/>
              </a:ext>
            </a:extLst>
          </p:cNvPr>
          <p:cNvSpPr txBox="1"/>
          <p:nvPr/>
        </p:nvSpPr>
        <p:spPr>
          <a:xfrm>
            <a:off x="2784654" y="5536887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atomar/fossil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FF2537-725E-A90F-E789-D7587EBB1E5C}"/>
              </a:ext>
            </a:extLst>
          </p:cNvPr>
          <p:cNvSpPr txBox="1"/>
          <p:nvPr/>
        </p:nvSpPr>
        <p:spPr>
          <a:xfrm>
            <a:off x="2785987" y="5355452"/>
            <a:ext cx="999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Wasserkraft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D3C00B9-8331-58BA-97BE-886D7E0E7084}"/>
              </a:ext>
            </a:extLst>
          </p:cNvPr>
          <p:cNvSpPr txBox="1"/>
          <p:nvPr/>
        </p:nvSpPr>
        <p:spPr>
          <a:xfrm>
            <a:off x="2785987" y="5174018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Biomasse </a:t>
            </a:r>
            <a:r>
              <a:rPr lang="de-DE" sz="1000" dirty="0"/>
              <a:t>(Stromanteil)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EB8F6E8-0490-2741-060A-7BE1574265AB}"/>
              </a:ext>
            </a:extLst>
          </p:cNvPr>
          <p:cNvSpPr txBox="1"/>
          <p:nvPr/>
        </p:nvSpPr>
        <p:spPr>
          <a:xfrm>
            <a:off x="2784654" y="4992584"/>
            <a:ext cx="1393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Wind on-/offshore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9E67E27-AA62-E8AB-0F7D-6BB048373037}"/>
              </a:ext>
            </a:extLst>
          </p:cNvPr>
          <p:cNvSpPr txBox="1"/>
          <p:nvPr/>
        </p:nvSpPr>
        <p:spPr>
          <a:xfrm>
            <a:off x="2796263" y="481115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PV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32A2283-B1F1-4100-1EF6-DD9FF75FF10D}"/>
              </a:ext>
            </a:extLst>
          </p:cNvPr>
          <p:cNvSpPr txBox="1"/>
          <p:nvPr/>
        </p:nvSpPr>
        <p:spPr>
          <a:xfrm>
            <a:off x="669230" y="1047396"/>
            <a:ext cx="979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Primär-</a:t>
            </a:r>
          </a:p>
          <a:p>
            <a:r>
              <a:rPr lang="de-DE" sz="1400" dirty="0">
                <a:solidFill>
                  <a:srgbClr val="0000FF"/>
                </a:solidFill>
              </a:rPr>
              <a:t>energie-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verbrauch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9AAFD40-0FF9-17AF-2EED-814440E58E28}"/>
              </a:ext>
            </a:extLst>
          </p:cNvPr>
          <p:cNvSpPr txBox="1"/>
          <p:nvPr/>
        </p:nvSpPr>
        <p:spPr>
          <a:xfrm>
            <a:off x="1688916" y="1047396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Strom-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 err="1">
                <a:solidFill>
                  <a:srgbClr val="0000FF"/>
                </a:solidFill>
              </a:rPr>
              <a:t>erzeugung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3CF8A0F-4C36-D84A-747B-7F3285F19550}"/>
              </a:ext>
            </a:extLst>
          </p:cNvPr>
          <p:cNvSpPr txBox="1"/>
          <p:nvPr/>
        </p:nvSpPr>
        <p:spPr>
          <a:xfrm>
            <a:off x="1302584" y="7493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2017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D6945D0-5953-4DA7-4D1F-8FC0427B9B07}"/>
              </a:ext>
            </a:extLst>
          </p:cNvPr>
          <p:cNvSpPr txBox="1"/>
          <p:nvPr/>
        </p:nvSpPr>
        <p:spPr>
          <a:xfrm>
            <a:off x="109185" y="174848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TWh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FD5AC61-BF3B-CA6F-5649-24811BD3CBF3}"/>
              </a:ext>
            </a:extLst>
          </p:cNvPr>
          <p:cNvSpPr txBox="1"/>
          <p:nvPr/>
        </p:nvSpPr>
        <p:spPr>
          <a:xfrm>
            <a:off x="747926" y="174848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3.485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6940F24-5F47-201B-6FF0-CFAC82511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913" y="911009"/>
            <a:ext cx="2152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AGEB, </a:t>
            </a:r>
            <a:b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           ISE e.V.-Meta-Studie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022DEF0-81AD-17D1-8815-6F961719FE46}"/>
              </a:ext>
            </a:extLst>
          </p:cNvPr>
          <p:cNvGraphicFramePr>
            <a:graphicFrameLocks/>
          </p:cNvGraphicFramePr>
          <p:nvPr/>
        </p:nvGraphicFramePr>
        <p:xfrm>
          <a:off x="328768" y="1498600"/>
          <a:ext cx="2720296" cy="440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feld 56">
            <a:extLst>
              <a:ext uri="{FF2B5EF4-FFF2-40B4-BE49-F238E27FC236}">
                <a16:creationId xmlns:a16="http://schemas.microsoft.com/office/drawing/2014/main" id="{7E038801-0480-6241-8328-8FA3CD2B2C5D}"/>
              </a:ext>
            </a:extLst>
          </p:cNvPr>
          <p:cNvSpPr txBox="1"/>
          <p:nvPr/>
        </p:nvSpPr>
        <p:spPr>
          <a:xfrm>
            <a:off x="1889300" y="174848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493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F814F23-2473-6C1E-6C93-7645991EA182}"/>
              </a:ext>
            </a:extLst>
          </p:cNvPr>
          <p:cNvSpPr txBox="1"/>
          <p:nvPr/>
        </p:nvSpPr>
        <p:spPr>
          <a:xfrm>
            <a:off x="2253305" y="1744395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(14 %)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5DE440C-9B7F-FEA6-7DFA-9FE80156712F}"/>
              </a:ext>
            </a:extLst>
          </p:cNvPr>
          <p:cNvGrpSpPr/>
          <p:nvPr/>
        </p:nvGrpSpPr>
        <p:grpSpPr>
          <a:xfrm>
            <a:off x="4882844" y="773847"/>
            <a:ext cx="4955486" cy="5129885"/>
            <a:chOff x="4882844" y="773847"/>
            <a:chExt cx="4955486" cy="5129885"/>
          </a:xfrm>
        </p:grpSpPr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907A55E0-80C0-53D0-58CC-EFB79E0868B7}"/>
                </a:ext>
              </a:extLst>
            </p:cNvPr>
            <p:cNvSpPr txBox="1"/>
            <p:nvPr/>
          </p:nvSpPr>
          <p:spPr>
            <a:xfrm>
              <a:off x="6237943" y="77384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/>
                <a:t>2040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D61F5EA-48A4-6742-9EC4-84F466DB7908}"/>
                </a:ext>
              </a:extLst>
            </p:cNvPr>
            <p:cNvSpPr txBox="1"/>
            <p:nvPr/>
          </p:nvSpPr>
          <p:spPr>
            <a:xfrm>
              <a:off x="5291554" y="174848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2.000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5C3A5399-C3DC-34EE-A481-DC4B19A7A47D}"/>
                </a:ext>
              </a:extLst>
            </p:cNvPr>
            <p:cNvSpPr txBox="1"/>
            <p:nvPr/>
          </p:nvSpPr>
          <p:spPr>
            <a:xfrm>
              <a:off x="6257001" y="174848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1.650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B0F69D0D-6ADC-BA42-FDE9-A255956DDFED}"/>
                </a:ext>
              </a:extLst>
            </p:cNvPr>
            <p:cNvSpPr txBox="1"/>
            <p:nvPr/>
          </p:nvSpPr>
          <p:spPr>
            <a:xfrm>
              <a:off x="5210386" y="1047396"/>
              <a:ext cx="8402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Primär-</a:t>
              </a:r>
            </a:p>
            <a:p>
              <a:r>
                <a:rPr lang="de-DE" sz="1400" dirty="0">
                  <a:solidFill>
                    <a:srgbClr val="0000FF"/>
                  </a:solidFill>
                </a:rPr>
                <a:t>energie-</a:t>
              </a:r>
              <a:br>
                <a:rPr lang="de-DE" sz="1400" dirty="0">
                  <a:solidFill>
                    <a:srgbClr val="0000FF"/>
                  </a:solidFill>
                </a:rPr>
              </a:br>
              <a:r>
                <a:rPr lang="de-DE" sz="1400" dirty="0">
                  <a:solidFill>
                    <a:srgbClr val="0000FF"/>
                  </a:solidFill>
                </a:rPr>
                <a:t>bedarf</a:t>
              </a:r>
            </a:p>
          </p:txBody>
        </p:sp>
        <p:sp>
          <p:nvSpPr>
            <p:cNvPr id="8192" name="Textfeld 8191">
              <a:extLst>
                <a:ext uri="{FF2B5EF4-FFF2-40B4-BE49-F238E27FC236}">
                  <a16:creationId xmlns:a16="http://schemas.microsoft.com/office/drawing/2014/main" id="{47C18580-468E-C3D9-E35C-9B930632190A}"/>
                </a:ext>
              </a:extLst>
            </p:cNvPr>
            <p:cNvSpPr txBox="1"/>
            <p:nvPr/>
          </p:nvSpPr>
          <p:spPr>
            <a:xfrm>
              <a:off x="6237943" y="1047396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Strom-</a:t>
              </a:r>
              <a:br>
                <a:rPr lang="de-DE" sz="1400" dirty="0">
                  <a:solidFill>
                    <a:srgbClr val="0000FF"/>
                  </a:solidFill>
                </a:rPr>
              </a:br>
              <a:r>
                <a:rPr lang="de-DE" sz="1400" dirty="0" err="1">
                  <a:solidFill>
                    <a:srgbClr val="0000FF"/>
                  </a:solidFill>
                </a:rPr>
                <a:t>erzeugung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3" name="Diagramm 2">
              <a:extLst>
                <a:ext uri="{FF2B5EF4-FFF2-40B4-BE49-F238E27FC236}">
                  <a16:creationId xmlns:a16="http://schemas.microsoft.com/office/drawing/2014/main" id="{EF79B0FB-CA57-3ADE-31A6-402D266AA17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82844" y="3041993"/>
            <a:ext cx="4572000" cy="28617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D7CEEE1-ADEF-9483-087C-64FF7165ACED}"/>
                </a:ext>
              </a:extLst>
            </p:cNvPr>
            <p:cNvSpPr txBox="1"/>
            <p:nvPr/>
          </p:nvSpPr>
          <p:spPr>
            <a:xfrm>
              <a:off x="8291112" y="3983584"/>
              <a:ext cx="1373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Tiefe-Geothermie</a:t>
              </a:r>
              <a:endParaRPr lang="de-DE" sz="1000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F16DFF6-5521-C087-5C3D-A6D3E46B6241}"/>
                </a:ext>
              </a:extLst>
            </p:cNvPr>
            <p:cNvSpPr txBox="1"/>
            <p:nvPr/>
          </p:nvSpPr>
          <p:spPr>
            <a:xfrm>
              <a:off x="8291112" y="3482097"/>
              <a:ext cx="1053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Solarthermie</a:t>
              </a:r>
              <a:endParaRPr lang="de-DE" sz="1000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C49190E-0326-6D04-44B9-F0449F2581E4}"/>
                </a:ext>
              </a:extLst>
            </p:cNvPr>
            <p:cNvSpPr txBox="1"/>
            <p:nvPr/>
          </p:nvSpPr>
          <p:spPr>
            <a:xfrm>
              <a:off x="8291112" y="3724704"/>
              <a:ext cx="1547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Biomasse </a:t>
              </a:r>
              <a:r>
                <a:rPr lang="de-DE" sz="1000" dirty="0"/>
                <a:t>(Feststoffe)</a:t>
              </a: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4A2C4EAE-2350-97EE-CDFF-C5CD8EA8ED6B}"/>
                </a:ext>
              </a:extLst>
            </p:cNvPr>
            <p:cNvCxnSpPr/>
            <p:nvPr/>
          </p:nvCxnSpPr>
          <p:spPr bwMode="auto">
            <a:xfrm>
              <a:off x="6889750" y="4058853"/>
              <a:ext cx="647907" cy="0"/>
            </a:xfrm>
            <a:prstGeom prst="lin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B5A675B-ABF8-4E4F-518C-BF071E2107F0}"/>
                </a:ext>
              </a:extLst>
            </p:cNvPr>
            <p:cNvSpPr txBox="1"/>
            <p:nvPr/>
          </p:nvSpPr>
          <p:spPr>
            <a:xfrm>
              <a:off x="6923666" y="435358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PV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C2A7E67-E706-1F3B-61BF-BB03205AFACF}"/>
                </a:ext>
              </a:extLst>
            </p:cNvPr>
            <p:cNvSpPr txBox="1"/>
            <p:nvPr/>
          </p:nvSpPr>
          <p:spPr>
            <a:xfrm>
              <a:off x="6923666" y="5116068"/>
              <a:ext cx="1393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Wind on-/offshore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7676337-6966-EF25-83A3-8B05CAAC0E14}"/>
                </a:ext>
              </a:extLst>
            </p:cNvPr>
            <p:cNvSpPr txBox="1"/>
            <p:nvPr/>
          </p:nvSpPr>
          <p:spPr>
            <a:xfrm>
              <a:off x="7177653" y="5328834"/>
              <a:ext cx="1640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Biomasse</a:t>
              </a:r>
              <a:r>
                <a:rPr lang="de-DE" sz="1400" dirty="0"/>
                <a:t> </a:t>
              </a:r>
              <a:r>
                <a:rPr lang="de-DE" sz="1000" dirty="0"/>
                <a:t>(Stromanteil)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53C1343-8126-D06F-E6C0-FCCC692102BB}"/>
                </a:ext>
              </a:extLst>
            </p:cNvPr>
            <p:cNvSpPr txBox="1"/>
            <p:nvPr/>
          </p:nvSpPr>
          <p:spPr>
            <a:xfrm>
              <a:off x="7177653" y="5563142"/>
              <a:ext cx="999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Wasserkraft</a:t>
              </a: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E4342FAE-C654-9C30-508C-8E1610D6149C}"/>
                </a:ext>
              </a:extLst>
            </p:cNvPr>
            <p:cNvCxnSpPr/>
            <p:nvPr/>
          </p:nvCxnSpPr>
          <p:spPr bwMode="auto">
            <a:xfrm>
              <a:off x="5801104" y="3703121"/>
              <a:ext cx="1736553" cy="0"/>
            </a:xfrm>
            <a:prstGeom prst="lin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DB7C1DE9-A5BD-D4E3-E45D-E75CC30FFFEE}"/>
                </a:ext>
              </a:extLst>
            </p:cNvPr>
            <p:cNvSpPr txBox="1"/>
            <p:nvPr/>
          </p:nvSpPr>
          <p:spPr>
            <a:xfrm>
              <a:off x="7381981" y="1071742"/>
              <a:ext cx="10294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direkte</a:t>
              </a:r>
              <a:br>
                <a:rPr lang="de-DE" sz="1400" dirty="0">
                  <a:solidFill>
                    <a:srgbClr val="0000FF"/>
                  </a:solidFill>
                </a:rPr>
              </a:br>
              <a:r>
                <a:rPr lang="de-DE" sz="1400" dirty="0">
                  <a:solidFill>
                    <a:srgbClr val="0000FF"/>
                  </a:solidFill>
                </a:rPr>
                <a:t>Wärme-</a:t>
              </a:r>
              <a:br>
                <a:rPr lang="de-DE" sz="1400" dirty="0">
                  <a:solidFill>
                    <a:srgbClr val="0000FF"/>
                  </a:solidFill>
                </a:rPr>
              </a:br>
              <a:r>
                <a:rPr lang="de-DE" sz="1400" dirty="0" err="1">
                  <a:solidFill>
                    <a:srgbClr val="0000FF"/>
                  </a:solidFill>
                </a:rPr>
                <a:t>erzeugung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91E6A0C-B8EB-B175-3019-568260DF4731}"/>
                </a:ext>
              </a:extLst>
            </p:cNvPr>
            <p:cNvSpPr txBox="1"/>
            <p:nvPr/>
          </p:nvSpPr>
          <p:spPr>
            <a:xfrm>
              <a:off x="7517427" y="174848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350</a:t>
              </a:r>
            </a:p>
          </p:txBody>
        </p:sp>
      </p:grpSp>
      <p:grpSp>
        <p:nvGrpSpPr>
          <p:cNvPr id="8197" name="Gruppieren 8196">
            <a:extLst>
              <a:ext uri="{FF2B5EF4-FFF2-40B4-BE49-F238E27FC236}">
                <a16:creationId xmlns:a16="http://schemas.microsoft.com/office/drawing/2014/main" id="{F52ED98C-FBA0-3031-C782-DC56B4A6DAB5}"/>
              </a:ext>
            </a:extLst>
          </p:cNvPr>
          <p:cNvGrpSpPr/>
          <p:nvPr/>
        </p:nvGrpSpPr>
        <p:grpSpPr>
          <a:xfrm>
            <a:off x="-3283028" y="2166893"/>
            <a:ext cx="8838419" cy="2795020"/>
            <a:chOff x="-3583171" y="2416931"/>
            <a:chExt cx="9335385" cy="2803845"/>
          </a:xfrm>
        </p:grpSpPr>
        <p:sp>
          <p:nvSpPr>
            <p:cNvPr id="8195" name="Bogen 8194">
              <a:extLst>
                <a:ext uri="{FF2B5EF4-FFF2-40B4-BE49-F238E27FC236}">
                  <a16:creationId xmlns:a16="http://schemas.microsoft.com/office/drawing/2014/main" id="{04FAB7F5-C8F3-FECB-C5BA-7E39AC444416}"/>
                </a:ext>
              </a:extLst>
            </p:cNvPr>
            <p:cNvSpPr/>
            <p:nvPr/>
          </p:nvSpPr>
          <p:spPr bwMode="auto">
            <a:xfrm>
              <a:off x="-3583171" y="2437771"/>
              <a:ext cx="9335385" cy="2783005"/>
            </a:xfrm>
            <a:prstGeom prst="arc">
              <a:avLst>
                <a:gd name="adj1" fmla="val 16641486"/>
                <a:gd name="adj2" fmla="val 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96" name="Textfeld 8195">
              <a:extLst>
                <a:ext uri="{FF2B5EF4-FFF2-40B4-BE49-F238E27FC236}">
                  <a16:creationId xmlns:a16="http://schemas.microsoft.com/office/drawing/2014/main" id="{CA059ACD-60F9-6CF9-F0B4-C93639711AFA}"/>
                </a:ext>
              </a:extLst>
            </p:cNvPr>
            <p:cNvSpPr txBox="1"/>
            <p:nvPr/>
          </p:nvSpPr>
          <p:spPr>
            <a:xfrm>
              <a:off x="3027388" y="2416931"/>
              <a:ext cx="13110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0000"/>
                  </a:solidFill>
                </a:rPr>
                <a:t>- 1.485 TWh</a:t>
              </a:r>
            </a:p>
            <a:p>
              <a:pPr algn="ctr"/>
              <a:r>
                <a:rPr lang="de-DE" sz="1600" dirty="0">
                  <a:solidFill>
                    <a:srgbClr val="FF0000"/>
                  </a:solidFill>
                </a:rPr>
                <a:t>(- 43 %)</a:t>
              </a:r>
            </a:p>
          </p:txBody>
        </p:sp>
      </p:grpSp>
      <p:grpSp>
        <p:nvGrpSpPr>
          <p:cNvPr id="8198" name="Gruppieren 8197">
            <a:extLst>
              <a:ext uri="{FF2B5EF4-FFF2-40B4-BE49-F238E27FC236}">
                <a16:creationId xmlns:a16="http://schemas.microsoft.com/office/drawing/2014/main" id="{A6D7EAA8-93C8-7C70-38DE-ED18FE84522B}"/>
              </a:ext>
            </a:extLst>
          </p:cNvPr>
          <p:cNvGrpSpPr/>
          <p:nvPr/>
        </p:nvGrpSpPr>
        <p:grpSpPr>
          <a:xfrm>
            <a:off x="2169037" y="3015937"/>
            <a:ext cx="4920339" cy="4402662"/>
            <a:chOff x="3095259" y="2793251"/>
            <a:chExt cx="4822688" cy="4819661"/>
          </a:xfrm>
        </p:grpSpPr>
        <p:sp>
          <p:nvSpPr>
            <p:cNvPr id="8199" name="Bogen 8198">
              <a:extLst>
                <a:ext uri="{FF2B5EF4-FFF2-40B4-BE49-F238E27FC236}">
                  <a16:creationId xmlns:a16="http://schemas.microsoft.com/office/drawing/2014/main" id="{402F9A6F-4F1A-37F6-7783-C482822815A0}"/>
                </a:ext>
              </a:extLst>
            </p:cNvPr>
            <p:cNvSpPr/>
            <p:nvPr/>
          </p:nvSpPr>
          <p:spPr bwMode="auto">
            <a:xfrm>
              <a:off x="3095259" y="2793251"/>
              <a:ext cx="4822688" cy="4819661"/>
            </a:xfrm>
            <a:prstGeom prst="arc">
              <a:avLst>
                <a:gd name="adj1" fmla="val 10998837"/>
                <a:gd name="adj2" fmla="val 19673657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00" name="Textfeld 8199">
              <a:extLst>
                <a:ext uri="{FF2B5EF4-FFF2-40B4-BE49-F238E27FC236}">
                  <a16:creationId xmlns:a16="http://schemas.microsoft.com/office/drawing/2014/main" id="{B97B23B1-EBE5-EE30-8D97-249A8707945F}"/>
                </a:ext>
              </a:extLst>
            </p:cNvPr>
            <p:cNvSpPr txBox="1"/>
            <p:nvPr/>
          </p:nvSpPr>
          <p:spPr>
            <a:xfrm>
              <a:off x="3724167" y="2890407"/>
              <a:ext cx="1310967" cy="6190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0000"/>
                  </a:solidFill>
                </a:rPr>
                <a:t>+ 1.157 TWh</a:t>
              </a:r>
              <a:br>
                <a:rPr lang="de-DE" sz="1600" dirty="0">
                  <a:solidFill>
                    <a:srgbClr val="FF0000"/>
                  </a:solidFill>
                </a:rPr>
              </a:br>
              <a:r>
                <a:rPr lang="de-DE" sz="1600" dirty="0">
                  <a:solidFill>
                    <a:srgbClr val="FF0000"/>
                  </a:solidFill>
                </a:rPr>
                <a:t>(+ 235 %)</a:t>
              </a: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FA38A6B5-E40B-8817-3500-CCDC3AA8F2A0}"/>
              </a:ext>
            </a:extLst>
          </p:cNvPr>
          <p:cNvSpPr txBox="1"/>
          <p:nvPr/>
        </p:nvSpPr>
        <p:spPr>
          <a:xfrm>
            <a:off x="6755970" y="174562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(83 %)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C25A49C-DCED-49E6-51CB-7A0EF4F8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23592"/>
            <a:ext cx="9906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Strom wird in 2040 mit mehr als 80% der Hauptenergieträger in D sein !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7F16C1-79E0-0A7F-8A1D-7E72457F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91847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In 2040 müssen Stromnetze in D mehr als das 3-fache an Energie übertragen als in 2017! </a:t>
            </a:r>
          </a:p>
        </p:txBody>
      </p:sp>
    </p:spTree>
    <p:extLst>
      <p:ext uri="{BB962C8B-B14F-4D97-AF65-F5344CB8AC3E}">
        <p14:creationId xmlns:p14="http://schemas.microsoft.com/office/powerpoint/2010/main" val="18898098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D4861471-C568-FB8D-0841-B1BE5341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26740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Wochen-Lastgang in D </a:t>
            </a:r>
          </a:p>
        </p:txBody>
      </p:sp>
      <p:pic>
        <p:nvPicPr>
          <p:cNvPr id="5" name="Grafik 4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C0440E84-004F-4258-339C-A852E2AD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"/>
            <a:ext cx="9906000" cy="5572125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6909A94-AD89-2723-282E-EFE71151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" y="6138541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>
                <a:solidFill>
                  <a:srgbClr val="00B050"/>
                </a:solidFill>
              </a:rPr>
              <a:t>Für die Netze ist die Übertragungsleistung relevant!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0D05D3-C86F-8877-2FB5-C57D16543FA8}"/>
              </a:ext>
            </a:extLst>
          </p:cNvPr>
          <p:cNvSpPr txBox="1"/>
          <p:nvPr/>
        </p:nvSpPr>
        <p:spPr>
          <a:xfrm>
            <a:off x="8139574" y="926123"/>
            <a:ext cx="16353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Last 2024 (GW)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- min: 32,3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- </a:t>
            </a:r>
            <a:r>
              <a:rPr lang="de-DE" sz="1600" dirty="0" err="1">
                <a:solidFill>
                  <a:srgbClr val="FF0000"/>
                </a:solidFill>
              </a:rPr>
              <a:t>max</a:t>
            </a:r>
            <a:r>
              <a:rPr lang="de-DE" sz="1600" dirty="0">
                <a:solidFill>
                  <a:srgbClr val="FF0000"/>
                </a:solidFill>
              </a:rPr>
              <a:t>: 75,8</a:t>
            </a:r>
          </a:p>
        </p:txBody>
      </p:sp>
    </p:spTree>
    <p:extLst>
      <p:ext uri="{BB962C8B-B14F-4D97-AF65-F5344CB8AC3E}">
        <p14:creationId xmlns:p14="http://schemas.microsoft.com/office/powerpoint/2010/main" val="926066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8" name="Rechteck: abgerundete Ecken 23607">
            <a:extLst>
              <a:ext uri="{FF2B5EF4-FFF2-40B4-BE49-F238E27FC236}">
                <a16:creationId xmlns:a16="http://schemas.microsoft.com/office/drawing/2014/main" id="{D9262C10-EE00-9A47-219C-2FA0648BD160}"/>
              </a:ext>
            </a:extLst>
          </p:cNvPr>
          <p:cNvSpPr/>
          <p:nvPr/>
        </p:nvSpPr>
        <p:spPr bwMode="auto">
          <a:xfrm>
            <a:off x="3542269" y="853039"/>
            <a:ext cx="3230372" cy="1938109"/>
          </a:xfrm>
          <a:prstGeom prst="roundRect">
            <a:avLst/>
          </a:prstGeom>
          <a:solidFill>
            <a:srgbClr val="FF7C8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029" y="73731"/>
            <a:ext cx="441249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Stromnetze in D</a:t>
            </a:r>
            <a:b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Netze und Spannungsebenen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A9E0216-EF6B-7411-1860-2B11B4D50FFC}"/>
              </a:ext>
            </a:extLst>
          </p:cNvPr>
          <p:cNvSpPr txBox="1"/>
          <p:nvPr/>
        </p:nvSpPr>
        <p:spPr>
          <a:xfrm>
            <a:off x="102652" y="81577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Übertragungsnetze (</a:t>
            </a:r>
            <a:r>
              <a:rPr lang="de-DE" sz="1800" b="1" dirty="0">
                <a:solidFill>
                  <a:srgbClr val="3333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 ÜNB</a:t>
            </a:r>
            <a:r>
              <a:rPr lang="de-DE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1075267-164D-73ED-4D3F-330B96F0C23D}"/>
              </a:ext>
            </a:extLst>
          </p:cNvPr>
          <p:cNvSpPr txBox="1"/>
          <p:nvPr/>
        </p:nvSpPr>
        <p:spPr>
          <a:xfrm>
            <a:off x="6884706" y="4781762"/>
            <a:ext cx="26132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Niederspannungsnetz</a:t>
            </a:r>
            <a:br>
              <a:rPr lang="de-DE" sz="1600" b="1" dirty="0">
                <a:solidFill>
                  <a:srgbClr val="3333FF"/>
                </a:solidFill>
              </a:rPr>
            </a:br>
            <a:r>
              <a:rPr lang="de-DE" sz="1600" b="1" dirty="0">
                <a:solidFill>
                  <a:srgbClr val="3333FF"/>
                </a:solidFill>
              </a:rPr>
              <a:t>(Ortsnetz)</a:t>
            </a:r>
          </a:p>
          <a:p>
            <a:r>
              <a:rPr lang="de-DE" sz="1600" dirty="0">
                <a:solidFill>
                  <a:srgbClr val="3333FF"/>
                </a:solidFill>
              </a:rPr>
              <a:t>ca. 1.200.000 km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 </a:t>
            </a:r>
            <a:r>
              <a:rPr lang="de-DE" sz="1600" dirty="0">
                <a:solidFill>
                  <a:srgbClr val="3333FF"/>
                </a:solidFill>
              </a:rPr>
              <a:t>1 kV (bei uns 400/230 V)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A78BD67-99E4-0F22-0573-B3FCB3802CC8}"/>
              </a:ext>
            </a:extLst>
          </p:cNvPr>
          <p:cNvSpPr txBox="1"/>
          <p:nvPr/>
        </p:nvSpPr>
        <p:spPr>
          <a:xfrm>
            <a:off x="6884706" y="3891202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Mittelspannungsnetz</a:t>
            </a:r>
          </a:p>
          <a:p>
            <a:r>
              <a:rPr lang="de-DE" sz="1600" dirty="0">
                <a:solidFill>
                  <a:srgbClr val="3333FF"/>
                </a:solidFill>
              </a:rPr>
              <a:t>ca. 520.000 km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3-30 kV</a:t>
            </a:r>
            <a:r>
              <a:rPr lang="de-DE" sz="1600" dirty="0">
                <a:solidFill>
                  <a:srgbClr val="3333FF"/>
                </a:solidFill>
              </a:rPr>
              <a:t> (bei uns 20 kV)</a:t>
            </a:r>
          </a:p>
        </p:txBody>
      </p:sp>
      <p:sp>
        <p:nvSpPr>
          <p:cNvPr id="23552" name="Textfeld 23551">
            <a:extLst>
              <a:ext uri="{FF2B5EF4-FFF2-40B4-BE49-F238E27FC236}">
                <a16:creationId xmlns:a16="http://schemas.microsoft.com/office/drawing/2014/main" id="{7EFD09B8-D91F-195A-8FE2-21CA13DB50E0}"/>
              </a:ext>
            </a:extLst>
          </p:cNvPr>
          <p:cNvSpPr txBox="1"/>
          <p:nvPr/>
        </p:nvSpPr>
        <p:spPr>
          <a:xfrm>
            <a:off x="6884706" y="3000642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Hochspannungsnetz</a:t>
            </a:r>
          </a:p>
          <a:p>
            <a:r>
              <a:rPr lang="de-DE" sz="1600" dirty="0">
                <a:solidFill>
                  <a:srgbClr val="3333FF"/>
                </a:solidFill>
              </a:rPr>
              <a:t>ca. 95.000 km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110 kV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23553" name="Textfeld 23552">
            <a:extLst>
              <a:ext uri="{FF2B5EF4-FFF2-40B4-BE49-F238E27FC236}">
                <a16:creationId xmlns:a16="http://schemas.microsoft.com/office/drawing/2014/main" id="{11A2C87D-EF02-C91C-3383-2BA6565B0335}"/>
              </a:ext>
            </a:extLst>
          </p:cNvPr>
          <p:cNvSpPr txBox="1"/>
          <p:nvPr/>
        </p:nvSpPr>
        <p:spPr>
          <a:xfrm>
            <a:off x="6884706" y="1937475"/>
            <a:ext cx="2380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Höchstspannungsnetz</a:t>
            </a:r>
            <a:endParaRPr lang="de-DE" sz="1600" dirty="0">
              <a:solidFill>
                <a:srgbClr val="3333FF"/>
              </a:solidFill>
            </a:endParaRPr>
          </a:p>
          <a:p>
            <a:r>
              <a:rPr lang="de-DE" sz="1600" dirty="0">
                <a:solidFill>
                  <a:srgbClr val="3333FF"/>
                </a:solidFill>
              </a:rPr>
              <a:t>ca. 37.000 km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220-380 kV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23554" name="Text Box 14">
            <a:extLst>
              <a:ext uri="{FF2B5EF4-FFF2-40B4-BE49-F238E27FC236}">
                <a16:creationId xmlns:a16="http://schemas.microsoft.com/office/drawing/2014/main" id="{A543CC3F-4891-4D5E-6EB1-F8CF906D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145" y="5927433"/>
            <a:ext cx="16205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BDEW, ISE e.V.</a:t>
            </a:r>
          </a:p>
        </p:txBody>
      </p:sp>
      <p:sp>
        <p:nvSpPr>
          <p:cNvPr id="23556" name="Textfeld 23555">
            <a:extLst>
              <a:ext uri="{FF2B5EF4-FFF2-40B4-BE49-F238E27FC236}">
                <a16:creationId xmlns:a16="http://schemas.microsoft.com/office/drawing/2014/main" id="{DCEEAA7A-FD24-BC27-77B3-A19B8FEF37A9}"/>
              </a:ext>
            </a:extLst>
          </p:cNvPr>
          <p:cNvSpPr txBox="1"/>
          <p:nvPr/>
        </p:nvSpPr>
        <p:spPr>
          <a:xfrm>
            <a:off x="6884706" y="853039"/>
            <a:ext cx="3124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HGÜ-Overlay-Netz (Zukunft)</a:t>
            </a:r>
            <a:br>
              <a:rPr lang="de-DE" sz="1600" b="1" dirty="0">
                <a:solidFill>
                  <a:srgbClr val="3333FF"/>
                </a:solidFill>
              </a:rPr>
            </a:br>
            <a:r>
              <a:rPr lang="de-DE" sz="1600" b="1" dirty="0">
                <a:solidFill>
                  <a:srgbClr val="3333FF"/>
                </a:solidFill>
              </a:rPr>
              <a:t>Hochspannungs-Gleichstrom-</a:t>
            </a:r>
            <a:br>
              <a:rPr lang="de-DE" sz="1600" b="1" dirty="0">
                <a:solidFill>
                  <a:srgbClr val="3333FF"/>
                </a:solidFill>
              </a:rPr>
            </a:br>
            <a:r>
              <a:rPr lang="de-DE" sz="1600" b="1" dirty="0" err="1">
                <a:solidFill>
                  <a:srgbClr val="3333FF"/>
                </a:solidFill>
              </a:rPr>
              <a:t>übertragung</a:t>
            </a:r>
            <a:r>
              <a:rPr lang="de-DE" sz="1600" b="1" dirty="0">
                <a:solidFill>
                  <a:srgbClr val="3333FF"/>
                </a:solidFill>
              </a:rPr>
              <a:t> (HGÜ)</a:t>
            </a:r>
          </a:p>
          <a:p>
            <a:r>
              <a:rPr lang="de-DE" sz="1600" dirty="0">
                <a:solidFill>
                  <a:srgbClr val="3333FF"/>
                </a:solidFill>
                <a:sym typeface="Symbol" panose="05050102010706020507" pitchFamily="18" charset="2"/>
              </a:rPr>
              <a:t>800 kV</a:t>
            </a:r>
            <a:endParaRPr lang="de-DE" sz="1600" dirty="0">
              <a:solidFill>
                <a:srgbClr val="3333FF"/>
              </a:solidFill>
            </a:endParaRPr>
          </a:p>
        </p:txBody>
      </p:sp>
      <p:pic>
        <p:nvPicPr>
          <p:cNvPr id="5" name="Picture 2" descr="Gas Plant Icon #31163 - Free Icons Library">
            <a:extLst>
              <a:ext uri="{FF2B5EF4-FFF2-40B4-BE49-F238E27FC236}">
                <a16:creationId xmlns:a16="http://schemas.microsoft.com/office/drawing/2014/main" id="{7CE2EF6D-7B09-27AF-11F0-9B16AA058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7334" b="41201"/>
          <a:stretch>
            <a:fillRect/>
          </a:stretch>
        </p:blipFill>
        <p:spPr bwMode="auto">
          <a:xfrm>
            <a:off x="4991630" y="2166825"/>
            <a:ext cx="510800" cy="4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DB2EFDD9-171E-7CBF-A67F-7A18A25A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" y="6138541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>
                <a:solidFill>
                  <a:srgbClr val="00B050"/>
                </a:solidFill>
              </a:rPr>
              <a:t>Übertragungs- und Verteilernetze sind eine der wichtigsten Säulen der Energiewende!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41" name="Grafik 1040" descr="Ein Bild, das Turm, Entwurf, Gebäude, Mast enthält.&#10;&#10;KI-generierte Inhalte können fehlerhaft sein.">
            <a:extLst>
              <a:ext uri="{FF2B5EF4-FFF2-40B4-BE49-F238E27FC236}">
                <a16:creationId xmlns:a16="http://schemas.microsoft.com/office/drawing/2014/main" id="{FB6AAC4B-C927-7D79-63A5-57DB02C25B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5" t="10051" r="29635" b="10758"/>
          <a:stretch>
            <a:fillRect/>
          </a:stretch>
        </p:blipFill>
        <p:spPr>
          <a:xfrm>
            <a:off x="4171992" y="1843131"/>
            <a:ext cx="340571" cy="668728"/>
          </a:xfrm>
          <a:prstGeom prst="rect">
            <a:avLst/>
          </a:prstGeom>
        </p:spPr>
      </p:pic>
      <p:pic>
        <p:nvPicPr>
          <p:cNvPr id="1043" name="Grafik 1042" descr="Ein Bild, das Turm, Entwurf, Gebäude, Mast enthält.&#10;&#10;KI-generierte Inhalte können fehlerhaft sein.">
            <a:extLst>
              <a:ext uri="{FF2B5EF4-FFF2-40B4-BE49-F238E27FC236}">
                <a16:creationId xmlns:a16="http://schemas.microsoft.com/office/drawing/2014/main" id="{CA6358F0-7ACE-F332-E18B-09F00E2921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5" t="10051" r="29635" b="10758"/>
          <a:stretch>
            <a:fillRect/>
          </a:stretch>
        </p:blipFill>
        <p:spPr>
          <a:xfrm>
            <a:off x="5937700" y="1843131"/>
            <a:ext cx="340571" cy="668728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D9C2792-EC93-38DD-1DD1-BB6A9AB0931E}"/>
              </a:ext>
            </a:extLst>
          </p:cNvPr>
          <p:cNvCxnSpPr>
            <a:endCxn id="1048" idx="1"/>
          </p:cNvCxnSpPr>
          <p:nvPr/>
        </p:nvCxnSpPr>
        <p:spPr bwMode="auto">
          <a:xfrm>
            <a:off x="4033907" y="1707453"/>
            <a:ext cx="629077" cy="1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8BE836A-149B-F34C-2CFB-2D5213E0A72B}"/>
              </a:ext>
            </a:extLst>
          </p:cNvPr>
          <p:cNvSpPr/>
          <p:nvPr/>
        </p:nvSpPr>
        <p:spPr bwMode="auto">
          <a:xfrm>
            <a:off x="6197078" y="1708707"/>
            <a:ext cx="219536" cy="336752"/>
          </a:xfrm>
          <a:custGeom>
            <a:avLst/>
            <a:gdLst>
              <a:gd name="connsiteX0" fmla="*/ 0 w 815975"/>
              <a:gd name="connsiteY0" fmla="*/ 0 h 415646"/>
              <a:gd name="connsiteX1" fmla="*/ 180975 w 815975"/>
              <a:gd name="connsiteY1" fmla="*/ 47625 h 415646"/>
              <a:gd name="connsiteX2" fmla="*/ 219075 w 815975"/>
              <a:gd name="connsiteY2" fmla="*/ 234950 h 415646"/>
              <a:gd name="connsiteX3" fmla="*/ 34925 w 815975"/>
              <a:gd name="connsiteY3" fmla="*/ 349250 h 415646"/>
              <a:gd name="connsiteX4" fmla="*/ 593725 w 815975"/>
              <a:gd name="connsiteY4" fmla="*/ 412750 h 415646"/>
              <a:gd name="connsiteX5" fmla="*/ 815975 w 815975"/>
              <a:gd name="connsiteY5" fmla="*/ 257175 h 415646"/>
              <a:gd name="connsiteX0" fmla="*/ 0 w 815975"/>
              <a:gd name="connsiteY0" fmla="*/ 0 h 415646"/>
              <a:gd name="connsiteX1" fmla="*/ 212725 w 815975"/>
              <a:gd name="connsiteY1" fmla="*/ 85725 h 415646"/>
              <a:gd name="connsiteX2" fmla="*/ 219075 w 815975"/>
              <a:gd name="connsiteY2" fmla="*/ 234950 h 415646"/>
              <a:gd name="connsiteX3" fmla="*/ 34925 w 815975"/>
              <a:gd name="connsiteY3" fmla="*/ 349250 h 415646"/>
              <a:gd name="connsiteX4" fmla="*/ 593725 w 815975"/>
              <a:gd name="connsiteY4" fmla="*/ 412750 h 415646"/>
              <a:gd name="connsiteX5" fmla="*/ 815975 w 815975"/>
              <a:gd name="connsiteY5" fmla="*/ 257175 h 415646"/>
              <a:gd name="connsiteX0" fmla="*/ 0 w 815975"/>
              <a:gd name="connsiteY0" fmla="*/ 0 h 415450"/>
              <a:gd name="connsiteX1" fmla="*/ 212725 w 815975"/>
              <a:gd name="connsiteY1" fmla="*/ 85725 h 415450"/>
              <a:gd name="connsiteX2" fmla="*/ 206375 w 815975"/>
              <a:gd name="connsiteY2" fmla="*/ 263525 h 415450"/>
              <a:gd name="connsiteX3" fmla="*/ 34925 w 815975"/>
              <a:gd name="connsiteY3" fmla="*/ 349250 h 415450"/>
              <a:gd name="connsiteX4" fmla="*/ 593725 w 815975"/>
              <a:gd name="connsiteY4" fmla="*/ 412750 h 415450"/>
              <a:gd name="connsiteX5" fmla="*/ 815975 w 815975"/>
              <a:gd name="connsiteY5" fmla="*/ 257175 h 415450"/>
              <a:gd name="connsiteX0" fmla="*/ 0 w 593725"/>
              <a:gd name="connsiteY0" fmla="*/ 0 h 415450"/>
              <a:gd name="connsiteX1" fmla="*/ 212725 w 593725"/>
              <a:gd name="connsiteY1" fmla="*/ 85725 h 415450"/>
              <a:gd name="connsiteX2" fmla="*/ 206375 w 593725"/>
              <a:gd name="connsiteY2" fmla="*/ 263525 h 415450"/>
              <a:gd name="connsiteX3" fmla="*/ 34925 w 593725"/>
              <a:gd name="connsiteY3" fmla="*/ 349250 h 415450"/>
              <a:gd name="connsiteX4" fmla="*/ 593725 w 593725"/>
              <a:gd name="connsiteY4" fmla="*/ 412750 h 415450"/>
              <a:gd name="connsiteX0" fmla="*/ 0 w 233999"/>
              <a:gd name="connsiteY0" fmla="*/ 0 h 349250"/>
              <a:gd name="connsiteX1" fmla="*/ 212725 w 233999"/>
              <a:gd name="connsiteY1" fmla="*/ 85725 h 349250"/>
              <a:gd name="connsiteX2" fmla="*/ 206375 w 233999"/>
              <a:gd name="connsiteY2" fmla="*/ 263525 h 349250"/>
              <a:gd name="connsiteX3" fmla="*/ 34925 w 233999"/>
              <a:gd name="connsiteY3" fmla="*/ 349250 h 349250"/>
              <a:gd name="connsiteX0" fmla="*/ 0 w 247894"/>
              <a:gd name="connsiteY0" fmla="*/ 0 h 349250"/>
              <a:gd name="connsiteX1" fmla="*/ 212725 w 247894"/>
              <a:gd name="connsiteY1" fmla="*/ 85725 h 349250"/>
              <a:gd name="connsiteX2" fmla="*/ 230188 w 247894"/>
              <a:gd name="connsiteY2" fmla="*/ 244475 h 349250"/>
              <a:gd name="connsiteX3" fmla="*/ 34925 w 247894"/>
              <a:gd name="connsiteY3" fmla="*/ 349250 h 349250"/>
              <a:gd name="connsiteX0" fmla="*/ 0 w 247894"/>
              <a:gd name="connsiteY0" fmla="*/ 0 h 244475"/>
              <a:gd name="connsiteX1" fmla="*/ 212725 w 247894"/>
              <a:gd name="connsiteY1" fmla="*/ 85725 h 244475"/>
              <a:gd name="connsiteX2" fmla="*/ 230188 w 247894"/>
              <a:gd name="connsiteY2" fmla="*/ 244475 h 244475"/>
              <a:gd name="connsiteX0" fmla="*/ 0 w 247894"/>
              <a:gd name="connsiteY0" fmla="*/ 0 h 255361"/>
              <a:gd name="connsiteX1" fmla="*/ 212725 w 247894"/>
              <a:gd name="connsiteY1" fmla="*/ 85725 h 255361"/>
              <a:gd name="connsiteX2" fmla="*/ 230188 w 247894"/>
              <a:gd name="connsiteY2" fmla="*/ 244475 h 255361"/>
              <a:gd name="connsiteX3" fmla="*/ 236537 w 247894"/>
              <a:gd name="connsiteY3" fmla="*/ 241301 h 255361"/>
              <a:gd name="connsiteX0" fmla="*/ 0 w 247951"/>
              <a:gd name="connsiteY0" fmla="*/ 0 h 329415"/>
              <a:gd name="connsiteX1" fmla="*/ 212725 w 247951"/>
              <a:gd name="connsiteY1" fmla="*/ 85725 h 329415"/>
              <a:gd name="connsiteX2" fmla="*/ 230188 w 247951"/>
              <a:gd name="connsiteY2" fmla="*/ 244475 h 329415"/>
              <a:gd name="connsiteX3" fmla="*/ 34130 w 247951"/>
              <a:gd name="connsiteY3" fmla="*/ 329408 h 329415"/>
              <a:gd name="connsiteX0" fmla="*/ 0 w 243232"/>
              <a:gd name="connsiteY0" fmla="*/ 0 h 329420"/>
              <a:gd name="connsiteX1" fmla="*/ 212725 w 243232"/>
              <a:gd name="connsiteY1" fmla="*/ 85725 h 329420"/>
              <a:gd name="connsiteX2" fmla="*/ 223044 w 243232"/>
              <a:gd name="connsiteY2" fmla="*/ 263525 h 329420"/>
              <a:gd name="connsiteX3" fmla="*/ 34130 w 243232"/>
              <a:gd name="connsiteY3" fmla="*/ 329408 h 329420"/>
              <a:gd name="connsiteX0" fmla="*/ 0 w 244372"/>
              <a:gd name="connsiteY0" fmla="*/ 0 h 343704"/>
              <a:gd name="connsiteX1" fmla="*/ 212725 w 244372"/>
              <a:gd name="connsiteY1" fmla="*/ 85725 h 343704"/>
              <a:gd name="connsiteX2" fmla="*/ 223044 w 244372"/>
              <a:gd name="connsiteY2" fmla="*/ 263525 h 343704"/>
              <a:gd name="connsiteX3" fmla="*/ 17462 w 244372"/>
              <a:gd name="connsiteY3" fmla="*/ 343696 h 343704"/>
              <a:gd name="connsiteX0" fmla="*/ 0 w 244372"/>
              <a:gd name="connsiteY0" fmla="*/ 0 h 343705"/>
              <a:gd name="connsiteX1" fmla="*/ 212725 w 244372"/>
              <a:gd name="connsiteY1" fmla="*/ 69056 h 343705"/>
              <a:gd name="connsiteX2" fmla="*/ 223044 w 244372"/>
              <a:gd name="connsiteY2" fmla="*/ 263525 h 343705"/>
              <a:gd name="connsiteX3" fmla="*/ 17462 w 244372"/>
              <a:gd name="connsiteY3" fmla="*/ 343696 h 343705"/>
              <a:gd name="connsiteX0" fmla="*/ 0 w 245919"/>
              <a:gd name="connsiteY0" fmla="*/ 0 h 343729"/>
              <a:gd name="connsiteX1" fmla="*/ 212725 w 245919"/>
              <a:gd name="connsiteY1" fmla="*/ 69056 h 343729"/>
              <a:gd name="connsiteX2" fmla="*/ 225426 w 245919"/>
              <a:gd name="connsiteY2" fmla="*/ 289718 h 343729"/>
              <a:gd name="connsiteX3" fmla="*/ 17462 w 245919"/>
              <a:gd name="connsiteY3" fmla="*/ 343696 h 343729"/>
              <a:gd name="connsiteX0" fmla="*/ 0 w 240022"/>
              <a:gd name="connsiteY0" fmla="*/ 0 h 343711"/>
              <a:gd name="connsiteX1" fmla="*/ 212725 w 240022"/>
              <a:gd name="connsiteY1" fmla="*/ 69056 h 343711"/>
              <a:gd name="connsiteX2" fmla="*/ 215901 w 240022"/>
              <a:gd name="connsiteY2" fmla="*/ 277812 h 343711"/>
              <a:gd name="connsiteX3" fmla="*/ 17462 w 240022"/>
              <a:gd name="connsiteY3" fmla="*/ 343696 h 343711"/>
              <a:gd name="connsiteX0" fmla="*/ 0 w 237519"/>
              <a:gd name="connsiteY0" fmla="*/ 0 h 343709"/>
              <a:gd name="connsiteX1" fmla="*/ 207963 w 237519"/>
              <a:gd name="connsiteY1" fmla="*/ 88106 h 343709"/>
              <a:gd name="connsiteX2" fmla="*/ 215901 w 237519"/>
              <a:gd name="connsiteY2" fmla="*/ 277812 h 343709"/>
              <a:gd name="connsiteX3" fmla="*/ 17462 w 237519"/>
              <a:gd name="connsiteY3" fmla="*/ 343696 h 343709"/>
              <a:gd name="connsiteX0" fmla="*/ 0 w 236347"/>
              <a:gd name="connsiteY0" fmla="*/ 0 h 343710"/>
              <a:gd name="connsiteX1" fmla="*/ 205582 w 236347"/>
              <a:gd name="connsiteY1" fmla="*/ 73818 h 343710"/>
              <a:gd name="connsiteX2" fmla="*/ 215901 w 236347"/>
              <a:gd name="connsiteY2" fmla="*/ 277812 h 343710"/>
              <a:gd name="connsiteX3" fmla="*/ 17462 w 236347"/>
              <a:gd name="connsiteY3" fmla="*/ 343696 h 343710"/>
              <a:gd name="connsiteX0" fmla="*/ 0 w 244409"/>
              <a:gd name="connsiteY0" fmla="*/ 0 h 343710"/>
              <a:gd name="connsiteX1" fmla="*/ 205582 w 244409"/>
              <a:gd name="connsiteY1" fmla="*/ 73818 h 343710"/>
              <a:gd name="connsiteX2" fmla="*/ 215901 w 244409"/>
              <a:gd name="connsiteY2" fmla="*/ 277812 h 343710"/>
              <a:gd name="connsiteX3" fmla="*/ 17462 w 244409"/>
              <a:gd name="connsiteY3" fmla="*/ 343696 h 343710"/>
              <a:gd name="connsiteX0" fmla="*/ 0 w 233783"/>
              <a:gd name="connsiteY0" fmla="*/ 0 h 343712"/>
              <a:gd name="connsiteX1" fmla="*/ 205582 w 233783"/>
              <a:gd name="connsiteY1" fmla="*/ 73818 h 343712"/>
              <a:gd name="connsiteX2" fmla="*/ 199233 w 233783"/>
              <a:gd name="connsiteY2" fmla="*/ 280193 h 343712"/>
              <a:gd name="connsiteX3" fmla="*/ 17462 w 233783"/>
              <a:gd name="connsiteY3" fmla="*/ 343696 h 343712"/>
              <a:gd name="connsiteX0" fmla="*/ 0 w 239635"/>
              <a:gd name="connsiteY0" fmla="*/ 0 h 343774"/>
              <a:gd name="connsiteX1" fmla="*/ 205582 w 239635"/>
              <a:gd name="connsiteY1" fmla="*/ 73818 h 343774"/>
              <a:gd name="connsiteX2" fmla="*/ 208758 w 239635"/>
              <a:gd name="connsiteY2" fmla="*/ 296862 h 343774"/>
              <a:gd name="connsiteX3" fmla="*/ 17462 w 239635"/>
              <a:gd name="connsiteY3" fmla="*/ 343696 h 343774"/>
              <a:gd name="connsiteX0" fmla="*/ 0 w 236631"/>
              <a:gd name="connsiteY0" fmla="*/ 0 h 343717"/>
              <a:gd name="connsiteX1" fmla="*/ 205582 w 236631"/>
              <a:gd name="connsiteY1" fmla="*/ 73818 h 343717"/>
              <a:gd name="connsiteX2" fmla="*/ 203996 w 236631"/>
              <a:gd name="connsiteY2" fmla="*/ 284956 h 343717"/>
              <a:gd name="connsiteX3" fmla="*/ 17462 w 236631"/>
              <a:gd name="connsiteY3" fmla="*/ 343696 h 343717"/>
              <a:gd name="connsiteX0" fmla="*/ 0 w 245486"/>
              <a:gd name="connsiteY0" fmla="*/ 0 h 343812"/>
              <a:gd name="connsiteX1" fmla="*/ 205582 w 245486"/>
              <a:gd name="connsiteY1" fmla="*/ 73818 h 343812"/>
              <a:gd name="connsiteX2" fmla="*/ 203996 w 245486"/>
              <a:gd name="connsiteY2" fmla="*/ 284956 h 343812"/>
              <a:gd name="connsiteX3" fmla="*/ 17462 w 245486"/>
              <a:gd name="connsiteY3" fmla="*/ 343696 h 343812"/>
              <a:gd name="connsiteX0" fmla="*/ 0 w 239378"/>
              <a:gd name="connsiteY0" fmla="*/ 0 h 343895"/>
              <a:gd name="connsiteX1" fmla="*/ 205582 w 239378"/>
              <a:gd name="connsiteY1" fmla="*/ 73818 h 343895"/>
              <a:gd name="connsiteX2" fmla="*/ 194471 w 239378"/>
              <a:gd name="connsiteY2" fmla="*/ 287337 h 343895"/>
              <a:gd name="connsiteX3" fmla="*/ 17462 w 239378"/>
              <a:gd name="connsiteY3" fmla="*/ 343696 h 343895"/>
              <a:gd name="connsiteX0" fmla="*/ 80183 w 216659"/>
              <a:gd name="connsiteY0" fmla="*/ 0 h 329608"/>
              <a:gd name="connsiteX1" fmla="*/ 188133 w 216659"/>
              <a:gd name="connsiteY1" fmla="*/ 59531 h 329608"/>
              <a:gd name="connsiteX2" fmla="*/ 177022 w 216659"/>
              <a:gd name="connsiteY2" fmla="*/ 273050 h 329608"/>
              <a:gd name="connsiteX3" fmla="*/ 13 w 216659"/>
              <a:gd name="connsiteY3" fmla="*/ 329409 h 329608"/>
              <a:gd name="connsiteX0" fmla="*/ 23033 w 219666"/>
              <a:gd name="connsiteY0" fmla="*/ 0 h 351040"/>
              <a:gd name="connsiteX1" fmla="*/ 188133 w 219666"/>
              <a:gd name="connsiteY1" fmla="*/ 80963 h 351040"/>
              <a:gd name="connsiteX2" fmla="*/ 177022 w 219666"/>
              <a:gd name="connsiteY2" fmla="*/ 294482 h 351040"/>
              <a:gd name="connsiteX3" fmla="*/ 13 w 219666"/>
              <a:gd name="connsiteY3" fmla="*/ 350841 h 351040"/>
              <a:gd name="connsiteX0" fmla="*/ 23033 w 219666"/>
              <a:gd name="connsiteY0" fmla="*/ 0 h 343896"/>
              <a:gd name="connsiteX1" fmla="*/ 188133 w 219666"/>
              <a:gd name="connsiteY1" fmla="*/ 73819 h 343896"/>
              <a:gd name="connsiteX2" fmla="*/ 177022 w 219666"/>
              <a:gd name="connsiteY2" fmla="*/ 287338 h 343896"/>
              <a:gd name="connsiteX3" fmla="*/ 13 w 219666"/>
              <a:gd name="connsiteY3" fmla="*/ 343697 h 343896"/>
              <a:gd name="connsiteX0" fmla="*/ 25414 w 219536"/>
              <a:gd name="connsiteY0" fmla="*/ 0 h 336752"/>
              <a:gd name="connsiteX1" fmla="*/ 188133 w 219536"/>
              <a:gd name="connsiteY1" fmla="*/ 66675 h 336752"/>
              <a:gd name="connsiteX2" fmla="*/ 177022 w 219536"/>
              <a:gd name="connsiteY2" fmla="*/ 280194 h 336752"/>
              <a:gd name="connsiteX3" fmla="*/ 13 w 219536"/>
              <a:gd name="connsiteY3" fmla="*/ 336553 h 33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536" h="336752">
                <a:moveTo>
                  <a:pt x="25414" y="0"/>
                </a:moveTo>
                <a:cubicBezTo>
                  <a:pt x="97645" y="4233"/>
                  <a:pt x="162865" y="19976"/>
                  <a:pt x="188133" y="66675"/>
                </a:cubicBezTo>
                <a:cubicBezTo>
                  <a:pt x="213401" y="113374"/>
                  <a:pt x="248856" y="220927"/>
                  <a:pt x="177022" y="280194"/>
                </a:cubicBezTo>
                <a:cubicBezTo>
                  <a:pt x="105188" y="339461"/>
                  <a:pt x="-1310" y="337214"/>
                  <a:pt x="13" y="3365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474E06A-1C9A-55B5-DC83-59158943129A}"/>
              </a:ext>
            </a:extLst>
          </p:cNvPr>
          <p:cNvSpPr/>
          <p:nvPr/>
        </p:nvSpPr>
        <p:spPr bwMode="auto">
          <a:xfrm>
            <a:off x="4432131" y="2054552"/>
            <a:ext cx="1572159" cy="45719"/>
          </a:xfrm>
          <a:custGeom>
            <a:avLst/>
            <a:gdLst>
              <a:gd name="connsiteX0" fmla="*/ 0 w 795338"/>
              <a:gd name="connsiteY0" fmla="*/ 0 h 19080"/>
              <a:gd name="connsiteX1" fmla="*/ 397669 w 795338"/>
              <a:gd name="connsiteY1" fmla="*/ 19050 h 19080"/>
              <a:gd name="connsiteX2" fmla="*/ 795338 w 795338"/>
              <a:gd name="connsiteY2" fmla="*/ 4763 h 19080"/>
              <a:gd name="connsiteX3" fmla="*/ 795338 w 795338"/>
              <a:gd name="connsiteY3" fmla="*/ 4763 h 19080"/>
              <a:gd name="connsiteX0" fmla="*/ 0 w 795338"/>
              <a:gd name="connsiteY0" fmla="*/ 0 h 50016"/>
              <a:gd name="connsiteX1" fmla="*/ 397669 w 795338"/>
              <a:gd name="connsiteY1" fmla="*/ 50006 h 50016"/>
              <a:gd name="connsiteX2" fmla="*/ 795338 w 795338"/>
              <a:gd name="connsiteY2" fmla="*/ 4763 h 50016"/>
              <a:gd name="connsiteX3" fmla="*/ 795338 w 795338"/>
              <a:gd name="connsiteY3" fmla="*/ 4763 h 50016"/>
              <a:gd name="connsiteX0" fmla="*/ 0 w 795338"/>
              <a:gd name="connsiteY0" fmla="*/ 0 h 50016"/>
              <a:gd name="connsiteX1" fmla="*/ 397669 w 795338"/>
              <a:gd name="connsiteY1" fmla="*/ 50006 h 50016"/>
              <a:gd name="connsiteX2" fmla="*/ 795338 w 795338"/>
              <a:gd name="connsiteY2" fmla="*/ 4763 h 50016"/>
              <a:gd name="connsiteX3" fmla="*/ 795338 w 795338"/>
              <a:gd name="connsiteY3" fmla="*/ 4763 h 50016"/>
              <a:gd name="connsiteX0" fmla="*/ 0 w 795338"/>
              <a:gd name="connsiteY0" fmla="*/ 0 h 73819"/>
              <a:gd name="connsiteX1" fmla="*/ 397669 w 795338"/>
              <a:gd name="connsiteY1" fmla="*/ 50006 h 73819"/>
              <a:gd name="connsiteX2" fmla="*/ 795338 w 795338"/>
              <a:gd name="connsiteY2" fmla="*/ 4763 h 73819"/>
              <a:gd name="connsiteX3" fmla="*/ 702469 w 795338"/>
              <a:gd name="connsiteY3" fmla="*/ 73819 h 73819"/>
              <a:gd name="connsiteX0" fmla="*/ 0 w 795338"/>
              <a:gd name="connsiteY0" fmla="*/ 0 h 73819"/>
              <a:gd name="connsiteX1" fmla="*/ 397669 w 795338"/>
              <a:gd name="connsiteY1" fmla="*/ 50006 h 73819"/>
              <a:gd name="connsiteX2" fmla="*/ 795338 w 795338"/>
              <a:gd name="connsiteY2" fmla="*/ 4763 h 73819"/>
              <a:gd name="connsiteX3" fmla="*/ 702469 w 795338"/>
              <a:gd name="connsiteY3" fmla="*/ 73819 h 73819"/>
              <a:gd name="connsiteX0" fmla="*/ 0 w 795338"/>
              <a:gd name="connsiteY0" fmla="*/ 0 h 50016"/>
              <a:gd name="connsiteX1" fmla="*/ 397669 w 795338"/>
              <a:gd name="connsiteY1" fmla="*/ 50006 h 50016"/>
              <a:gd name="connsiteX2" fmla="*/ 795338 w 795338"/>
              <a:gd name="connsiteY2" fmla="*/ 4763 h 5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338" h="50016">
                <a:moveTo>
                  <a:pt x="0" y="0"/>
                </a:moveTo>
                <a:cubicBezTo>
                  <a:pt x="132556" y="25796"/>
                  <a:pt x="265113" y="49212"/>
                  <a:pt x="397669" y="50006"/>
                </a:cubicBezTo>
                <a:cubicBezTo>
                  <a:pt x="530225" y="50800"/>
                  <a:pt x="795338" y="4763"/>
                  <a:pt x="795338" y="476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581" name="Gruppieren 23580">
            <a:extLst>
              <a:ext uri="{FF2B5EF4-FFF2-40B4-BE49-F238E27FC236}">
                <a16:creationId xmlns:a16="http://schemas.microsoft.com/office/drawing/2014/main" id="{850E5709-9C72-56C7-CEC1-739D99D54415}"/>
              </a:ext>
            </a:extLst>
          </p:cNvPr>
          <p:cNvGrpSpPr/>
          <p:nvPr/>
        </p:nvGrpSpPr>
        <p:grpSpPr>
          <a:xfrm>
            <a:off x="3845996" y="2425760"/>
            <a:ext cx="134958" cy="235526"/>
            <a:chOff x="3329940" y="3771900"/>
            <a:chExt cx="656274" cy="1021080"/>
          </a:xfrm>
        </p:grpSpPr>
        <p:sp>
          <p:nvSpPr>
            <p:cNvPr id="23579" name="Rechteck 23578">
              <a:extLst>
                <a:ext uri="{FF2B5EF4-FFF2-40B4-BE49-F238E27FC236}">
                  <a16:creationId xmlns:a16="http://schemas.microsoft.com/office/drawing/2014/main" id="{44CA1016-5E8C-BF7C-7423-07997914EEC1}"/>
                </a:ext>
              </a:extLst>
            </p:cNvPr>
            <p:cNvSpPr/>
            <p:nvPr/>
          </p:nvSpPr>
          <p:spPr bwMode="auto">
            <a:xfrm>
              <a:off x="3329940" y="3771900"/>
              <a:ext cx="656274" cy="102108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47" name="Grafik 1046" descr="Ein Bild, das Entwurf, Zeichnung, Kreis, Kunst enthält.&#10;&#10;KI-generierte Inhalte können fehlerhaft sein.">
              <a:extLst>
                <a:ext uri="{FF2B5EF4-FFF2-40B4-BE49-F238E27FC236}">
                  <a16:creationId xmlns:a16="http://schemas.microsoft.com/office/drawing/2014/main" id="{EE30FC08-FB50-047D-819C-BDE2E5305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8" t="19078" r="30868" b="20870"/>
            <a:stretch>
              <a:fillRect/>
            </a:stretch>
          </p:blipFill>
          <p:spPr>
            <a:xfrm>
              <a:off x="3398699" y="3856877"/>
              <a:ext cx="496704" cy="857980"/>
            </a:xfrm>
            <a:prstGeom prst="rect">
              <a:avLst/>
            </a:prstGeom>
          </p:spPr>
        </p:pic>
      </p:grpSp>
      <p:cxnSp>
        <p:nvCxnSpPr>
          <p:cNvPr id="23582" name="Gerader Verbinder 23581">
            <a:extLst>
              <a:ext uri="{FF2B5EF4-FFF2-40B4-BE49-F238E27FC236}">
                <a16:creationId xmlns:a16="http://schemas.microsoft.com/office/drawing/2014/main" id="{D7B5A13E-4462-207C-5010-E33716242BA9}"/>
              </a:ext>
            </a:extLst>
          </p:cNvPr>
          <p:cNvCxnSpPr/>
          <p:nvPr/>
        </p:nvCxnSpPr>
        <p:spPr bwMode="auto">
          <a:xfrm>
            <a:off x="4803677" y="1707453"/>
            <a:ext cx="1449677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BBEA125-359E-AA5A-C089-05FEE98F1B34}"/>
              </a:ext>
            </a:extLst>
          </p:cNvPr>
          <p:cNvGrpSpPr/>
          <p:nvPr/>
        </p:nvGrpSpPr>
        <p:grpSpPr>
          <a:xfrm>
            <a:off x="6332500" y="1804450"/>
            <a:ext cx="133025" cy="133025"/>
            <a:chOff x="10344150" y="1238091"/>
            <a:chExt cx="299538" cy="299538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C88FDFF-57A0-8FE3-D19A-9DF900D11123}"/>
                </a:ext>
              </a:extLst>
            </p:cNvPr>
            <p:cNvSpPr/>
            <p:nvPr/>
          </p:nvSpPr>
          <p:spPr bwMode="auto">
            <a:xfrm>
              <a:off x="10344150" y="1238091"/>
              <a:ext cx="299538" cy="29953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0513C9C1-A086-006F-650A-37207912619F}"/>
                </a:ext>
              </a:extLst>
            </p:cNvPr>
            <p:cNvCxnSpPr/>
            <p:nvPr/>
          </p:nvCxnSpPr>
          <p:spPr bwMode="auto">
            <a:xfrm flipH="1">
              <a:off x="10344150" y="1238091"/>
              <a:ext cx="299538" cy="299538"/>
            </a:xfrm>
            <a:prstGeom prst="lin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9" name="Freihandform: Form 1038">
            <a:extLst>
              <a:ext uri="{FF2B5EF4-FFF2-40B4-BE49-F238E27FC236}">
                <a16:creationId xmlns:a16="http://schemas.microsoft.com/office/drawing/2014/main" id="{2599F1F1-0047-8E84-5BFF-F3A080C0C9D8}"/>
              </a:ext>
            </a:extLst>
          </p:cNvPr>
          <p:cNvSpPr/>
          <p:nvPr/>
        </p:nvSpPr>
        <p:spPr bwMode="auto">
          <a:xfrm>
            <a:off x="3915302" y="2055019"/>
            <a:ext cx="331093" cy="371475"/>
          </a:xfrm>
          <a:custGeom>
            <a:avLst/>
            <a:gdLst>
              <a:gd name="connsiteX0" fmla="*/ 352248 w 352248"/>
              <a:gd name="connsiteY0" fmla="*/ 0 h 371475"/>
              <a:gd name="connsiteX1" fmla="*/ 35542 w 352248"/>
              <a:gd name="connsiteY1" fmla="*/ 152400 h 371475"/>
              <a:gd name="connsiteX2" fmla="*/ 21254 w 352248"/>
              <a:gd name="connsiteY2" fmla="*/ 371475 h 371475"/>
              <a:gd name="connsiteX0" fmla="*/ 337212 w 337212"/>
              <a:gd name="connsiteY0" fmla="*/ 0 h 371475"/>
              <a:gd name="connsiteX1" fmla="*/ 72893 w 337212"/>
              <a:gd name="connsiteY1" fmla="*/ 78581 h 371475"/>
              <a:gd name="connsiteX2" fmla="*/ 6218 w 337212"/>
              <a:gd name="connsiteY2" fmla="*/ 371475 h 371475"/>
              <a:gd name="connsiteX0" fmla="*/ 337212 w 337212"/>
              <a:gd name="connsiteY0" fmla="*/ 0 h 371475"/>
              <a:gd name="connsiteX1" fmla="*/ 72893 w 337212"/>
              <a:gd name="connsiteY1" fmla="*/ 78581 h 371475"/>
              <a:gd name="connsiteX2" fmla="*/ 6218 w 337212"/>
              <a:gd name="connsiteY2" fmla="*/ 371475 h 371475"/>
              <a:gd name="connsiteX0" fmla="*/ 337212 w 337212"/>
              <a:gd name="connsiteY0" fmla="*/ 0 h 371475"/>
              <a:gd name="connsiteX1" fmla="*/ 72893 w 337212"/>
              <a:gd name="connsiteY1" fmla="*/ 78581 h 371475"/>
              <a:gd name="connsiteX2" fmla="*/ 6218 w 337212"/>
              <a:gd name="connsiteY2" fmla="*/ 371475 h 371475"/>
              <a:gd name="connsiteX0" fmla="*/ 331093 w 331093"/>
              <a:gd name="connsiteY0" fmla="*/ 0 h 371475"/>
              <a:gd name="connsiteX1" fmla="*/ 66774 w 331093"/>
              <a:gd name="connsiteY1" fmla="*/ 78581 h 371475"/>
              <a:gd name="connsiteX2" fmla="*/ 99 w 331093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093" h="371475">
                <a:moveTo>
                  <a:pt x="331093" y="0"/>
                </a:moveTo>
                <a:cubicBezTo>
                  <a:pt x="195561" y="11907"/>
                  <a:pt x="121940" y="16669"/>
                  <a:pt x="66774" y="78581"/>
                </a:cubicBezTo>
                <a:cubicBezTo>
                  <a:pt x="11608" y="140493"/>
                  <a:pt x="-1290" y="283368"/>
                  <a:pt x="99" y="37147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1" name="Gruppieren 1050">
            <a:extLst>
              <a:ext uri="{FF2B5EF4-FFF2-40B4-BE49-F238E27FC236}">
                <a16:creationId xmlns:a16="http://schemas.microsoft.com/office/drawing/2014/main" id="{24A80885-BBBF-4C6A-9E33-C8AEC710A8A8}"/>
              </a:ext>
            </a:extLst>
          </p:cNvPr>
          <p:cNvGrpSpPr/>
          <p:nvPr/>
        </p:nvGrpSpPr>
        <p:grpSpPr>
          <a:xfrm>
            <a:off x="4662984" y="1640941"/>
            <a:ext cx="133025" cy="133025"/>
            <a:chOff x="10344150" y="1238091"/>
            <a:chExt cx="299538" cy="299538"/>
          </a:xfrm>
          <a:solidFill>
            <a:schemeClr val="bg1"/>
          </a:solidFill>
        </p:grpSpPr>
        <p:sp>
          <p:nvSpPr>
            <p:cNvPr id="1048" name="Rechteck 1047">
              <a:extLst>
                <a:ext uri="{FF2B5EF4-FFF2-40B4-BE49-F238E27FC236}">
                  <a16:creationId xmlns:a16="http://schemas.microsoft.com/office/drawing/2014/main" id="{C2F837A9-97B9-FB61-542A-D8E0D280B000}"/>
                </a:ext>
              </a:extLst>
            </p:cNvPr>
            <p:cNvSpPr/>
            <p:nvPr/>
          </p:nvSpPr>
          <p:spPr bwMode="auto">
            <a:xfrm>
              <a:off x="10344150" y="1238091"/>
              <a:ext cx="299538" cy="29953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50" name="Gerader Verbinder 1049">
              <a:extLst>
                <a:ext uri="{FF2B5EF4-FFF2-40B4-BE49-F238E27FC236}">
                  <a16:creationId xmlns:a16="http://schemas.microsoft.com/office/drawing/2014/main" id="{D74BFF54-EF2F-0E59-E412-E54F6515AA25}"/>
                </a:ext>
              </a:extLst>
            </p:cNvPr>
            <p:cNvCxnSpPr/>
            <p:nvPr/>
          </p:nvCxnSpPr>
          <p:spPr bwMode="auto">
            <a:xfrm flipH="1">
              <a:off x="10344150" y="1238091"/>
              <a:ext cx="299538" cy="29953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3614" name="Grafik 23613" descr="Ein Bild, das Entwurf, Zeichnung, Schwarzweiß, Darstellung enthält.&#10;&#10;KI-generierte Inhalte können fehlerhaft sein.">
            <a:extLst>
              <a:ext uri="{FF2B5EF4-FFF2-40B4-BE49-F238E27FC236}">
                <a16:creationId xmlns:a16="http://schemas.microsoft.com/office/drawing/2014/main" id="{95125AD1-0BA6-BACC-EFE9-24901E59CE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5" y="868991"/>
            <a:ext cx="708827" cy="615793"/>
          </a:xfrm>
          <a:prstGeom prst="rect">
            <a:avLst/>
          </a:prstGeom>
        </p:spPr>
      </p:pic>
      <p:cxnSp>
        <p:nvCxnSpPr>
          <p:cNvPr id="23562" name="Gerader Verbinder 23561">
            <a:extLst>
              <a:ext uri="{FF2B5EF4-FFF2-40B4-BE49-F238E27FC236}">
                <a16:creationId xmlns:a16="http://schemas.microsoft.com/office/drawing/2014/main" id="{BEE168A1-D6B0-B528-6223-6F83DBC13975}"/>
              </a:ext>
            </a:extLst>
          </p:cNvPr>
          <p:cNvCxnSpPr/>
          <p:nvPr/>
        </p:nvCxnSpPr>
        <p:spPr bwMode="auto">
          <a:xfrm flipV="1">
            <a:off x="4496288" y="1435894"/>
            <a:ext cx="0" cy="265669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16" name="Gerader Verbinder 23615">
            <a:extLst>
              <a:ext uri="{FF2B5EF4-FFF2-40B4-BE49-F238E27FC236}">
                <a16:creationId xmlns:a16="http://schemas.microsoft.com/office/drawing/2014/main" id="{0AA37B00-7DF8-BB9A-E758-B1B8A780AE88}"/>
              </a:ext>
            </a:extLst>
          </p:cNvPr>
          <p:cNvCxnSpPr/>
          <p:nvPr/>
        </p:nvCxnSpPr>
        <p:spPr bwMode="auto">
          <a:xfrm flipV="1">
            <a:off x="4170995" y="1435894"/>
            <a:ext cx="0" cy="265669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637" name="Gruppieren 23636">
            <a:extLst>
              <a:ext uri="{FF2B5EF4-FFF2-40B4-BE49-F238E27FC236}">
                <a16:creationId xmlns:a16="http://schemas.microsoft.com/office/drawing/2014/main" id="{8E10BFEA-426C-F6A8-4C4E-2E4175011850}"/>
              </a:ext>
            </a:extLst>
          </p:cNvPr>
          <p:cNvGrpSpPr/>
          <p:nvPr/>
        </p:nvGrpSpPr>
        <p:grpSpPr>
          <a:xfrm>
            <a:off x="127362" y="2664924"/>
            <a:ext cx="6645279" cy="3236066"/>
            <a:chOff x="-178064" y="2664924"/>
            <a:chExt cx="6645279" cy="3236066"/>
          </a:xfrm>
        </p:grpSpPr>
        <p:grpSp>
          <p:nvGrpSpPr>
            <p:cNvPr id="23627" name="Gruppieren 23626">
              <a:extLst>
                <a:ext uri="{FF2B5EF4-FFF2-40B4-BE49-F238E27FC236}">
                  <a16:creationId xmlns:a16="http://schemas.microsoft.com/office/drawing/2014/main" id="{16F5C915-1173-A3A9-9620-36EECEDF9E43}"/>
                </a:ext>
              </a:extLst>
            </p:cNvPr>
            <p:cNvGrpSpPr/>
            <p:nvPr/>
          </p:nvGrpSpPr>
          <p:grpSpPr>
            <a:xfrm>
              <a:off x="-178064" y="2664924"/>
              <a:ext cx="6645279" cy="3236066"/>
              <a:chOff x="-178064" y="2664924"/>
              <a:chExt cx="6645279" cy="3236066"/>
            </a:xfrm>
          </p:grpSpPr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907D36A8-7691-7596-D311-24162BBC13A6}"/>
                  </a:ext>
                </a:extLst>
              </p:cNvPr>
              <p:cNvSpPr txBox="1"/>
              <p:nvPr/>
            </p:nvSpPr>
            <p:spPr>
              <a:xfrm>
                <a:off x="-178064" y="2990746"/>
                <a:ext cx="2839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b="1" dirty="0">
                    <a:solidFill>
                      <a:srgbClr val="FFC000"/>
                    </a:solidFill>
                  </a:rPr>
                  <a:t>Verteilernetze (</a:t>
                </a:r>
                <a:r>
                  <a:rPr lang="de-DE" sz="1800" b="1" dirty="0">
                    <a:solidFill>
                      <a:srgbClr val="3333FF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866 VNB</a:t>
                </a:r>
                <a:r>
                  <a:rPr lang="de-DE" sz="1800" b="1" dirty="0">
                    <a:solidFill>
                      <a:srgbClr val="FFC000"/>
                    </a:solidFill>
                  </a:rPr>
                  <a:t>)</a:t>
                </a:r>
              </a:p>
            </p:txBody>
          </p:sp>
          <p:grpSp>
            <p:nvGrpSpPr>
              <p:cNvPr id="23626" name="Gruppieren 23625">
                <a:extLst>
                  <a:ext uri="{FF2B5EF4-FFF2-40B4-BE49-F238E27FC236}">
                    <a16:creationId xmlns:a16="http://schemas.microsoft.com/office/drawing/2014/main" id="{BEC4D99B-767A-575F-352C-34701FE4650C}"/>
                  </a:ext>
                </a:extLst>
              </p:cNvPr>
              <p:cNvGrpSpPr/>
              <p:nvPr/>
            </p:nvGrpSpPr>
            <p:grpSpPr>
              <a:xfrm>
                <a:off x="3236843" y="2664924"/>
                <a:ext cx="3230372" cy="3236066"/>
                <a:chOff x="3236843" y="2664924"/>
                <a:chExt cx="3230372" cy="3236066"/>
              </a:xfrm>
            </p:grpSpPr>
            <p:sp>
              <p:nvSpPr>
                <p:cNvPr id="23609" name="Rechteck: abgerundete Ecken 23608">
                  <a:extLst>
                    <a:ext uri="{FF2B5EF4-FFF2-40B4-BE49-F238E27FC236}">
                      <a16:creationId xmlns:a16="http://schemas.microsoft.com/office/drawing/2014/main" id="{3C08A698-1186-81B5-FBF7-83621D028462}"/>
                    </a:ext>
                  </a:extLst>
                </p:cNvPr>
                <p:cNvSpPr/>
                <p:nvPr/>
              </p:nvSpPr>
              <p:spPr bwMode="auto">
                <a:xfrm>
                  <a:off x="3236843" y="2839816"/>
                  <a:ext cx="3230372" cy="3061174"/>
                </a:xfrm>
                <a:prstGeom prst="roundRect">
                  <a:avLst>
                    <a:gd name="adj" fmla="val 5465"/>
                  </a:avLst>
                </a:prstGeom>
                <a:solidFill>
                  <a:srgbClr val="FFC000">
                    <a:alpha val="50196"/>
                  </a:srgb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0" name="Grafik 9" descr="Ein Bild, das Text, Rechteck, Entwurf, Muster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F40C18C7-D67E-98F7-7FA0-D43FAD540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1" r="43558" b="10048"/>
                <a:stretch>
                  <a:fillRect/>
                </a:stretch>
              </p:blipFill>
              <p:spPr>
                <a:xfrm>
                  <a:off x="4102468" y="4677057"/>
                  <a:ext cx="552253" cy="934652"/>
                </a:xfrm>
                <a:prstGeom prst="rect">
                  <a:avLst/>
                </a:prstGeom>
              </p:spPr>
            </p:pic>
            <p:grpSp>
              <p:nvGrpSpPr>
                <p:cNvPr id="1031" name="Gruppieren 1030">
                  <a:extLst>
                    <a:ext uri="{FF2B5EF4-FFF2-40B4-BE49-F238E27FC236}">
                      <a16:creationId xmlns:a16="http://schemas.microsoft.com/office/drawing/2014/main" id="{1D4E2291-1D03-B83F-0E5E-50AC85F635F4}"/>
                    </a:ext>
                  </a:extLst>
                </p:cNvPr>
                <p:cNvGrpSpPr/>
                <p:nvPr/>
              </p:nvGrpSpPr>
              <p:grpSpPr>
                <a:xfrm>
                  <a:off x="5116536" y="5078852"/>
                  <a:ext cx="631852" cy="532801"/>
                  <a:chOff x="4213840" y="2650112"/>
                  <a:chExt cx="677656" cy="571425"/>
                </a:xfrm>
              </p:grpSpPr>
              <p:grpSp>
                <p:nvGrpSpPr>
                  <p:cNvPr id="23566" name="Gruppieren 23565">
                    <a:extLst>
                      <a:ext uri="{FF2B5EF4-FFF2-40B4-BE49-F238E27FC236}">
                        <a16:creationId xmlns:a16="http://schemas.microsoft.com/office/drawing/2014/main" id="{E3F2D496-2820-44FA-B568-E4BDFD257121}"/>
                      </a:ext>
                    </a:extLst>
                  </p:cNvPr>
                  <p:cNvGrpSpPr/>
                  <p:nvPr/>
                </p:nvGrpSpPr>
                <p:grpSpPr>
                  <a:xfrm>
                    <a:off x="4213840" y="2650112"/>
                    <a:ext cx="677656" cy="571425"/>
                    <a:chOff x="3355786" y="2432596"/>
                    <a:chExt cx="2495286" cy="1954150"/>
                  </a:xfrm>
                </p:grpSpPr>
                <p:grpSp>
                  <p:nvGrpSpPr>
                    <p:cNvPr id="23567" name="Gruppieren 23566">
                      <a:extLst>
                        <a:ext uri="{FF2B5EF4-FFF2-40B4-BE49-F238E27FC236}">
                          <a16:creationId xmlns:a16="http://schemas.microsoft.com/office/drawing/2014/main" id="{EA785775-D192-03F7-6979-7CEC11BA4A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5786" y="2432596"/>
                      <a:ext cx="2495286" cy="1954150"/>
                      <a:chOff x="2379234" y="2470777"/>
                      <a:chExt cx="4832140" cy="3347910"/>
                    </a:xfrm>
                  </p:grpSpPr>
                  <p:sp>
                    <p:nvSpPr>
                      <p:cNvPr id="23574" name="Freihandform: Form 23573">
                        <a:extLst>
                          <a:ext uri="{FF2B5EF4-FFF2-40B4-BE49-F238E27FC236}">
                            <a16:creationId xmlns:a16="http://schemas.microsoft.com/office/drawing/2014/main" id="{F0F11065-6310-17C7-E11D-E206718C032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 flipV="1">
                        <a:off x="2379234" y="2470777"/>
                        <a:ext cx="4832140" cy="3347910"/>
                      </a:xfrm>
                      <a:custGeom>
                        <a:avLst/>
                        <a:gdLst>
                          <a:gd name="connsiteX0" fmla="*/ 497198 w 3607783"/>
                          <a:gd name="connsiteY0" fmla="*/ 32132 h 3347910"/>
                          <a:gd name="connsiteX1" fmla="*/ 242962 w 3607783"/>
                          <a:gd name="connsiteY1" fmla="*/ 742414 h 3347910"/>
                          <a:gd name="connsiteX2" fmla="*/ 0 w 3607783"/>
                          <a:gd name="connsiteY2" fmla="*/ 1446496 h 3347910"/>
                          <a:gd name="connsiteX3" fmla="*/ 10147 w 3607783"/>
                          <a:gd name="connsiteY3" fmla="*/ 1468481 h 3347910"/>
                          <a:gd name="connsiteX4" fmla="*/ 197301 w 3607783"/>
                          <a:gd name="connsiteY4" fmla="*/ 1403653 h 3347910"/>
                          <a:gd name="connsiteX5" fmla="*/ 202938 w 3607783"/>
                          <a:gd name="connsiteY5" fmla="*/ 1478064 h 3347910"/>
                          <a:gd name="connsiteX6" fmla="*/ 214212 w 3607783"/>
                          <a:gd name="connsiteY6" fmla="*/ 2043471 h 3347910"/>
                          <a:gd name="connsiteX7" fmla="*/ 225486 w 3607783"/>
                          <a:gd name="connsiteY7" fmla="*/ 2580129 h 3347910"/>
                          <a:gd name="connsiteX8" fmla="*/ 225486 w 3607783"/>
                          <a:gd name="connsiteY8" fmla="*/ 2626354 h 3347910"/>
                          <a:gd name="connsiteX9" fmla="*/ 421660 w 3607783"/>
                          <a:gd name="connsiteY9" fmla="*/ 2780812 h 3347910"/>
                          <a:gd name="connsiteX10" fmla="*/ 879961 w 3607783"/>
                          <a:gd name="connsiteY10" fmla="*/ 3141590 h 3347910"/>
                          <a:gd name="connsiteX11" fmla="*/ 1142653 w 3607783"/>
                          <a:gd name="connsiteY11" fmla="*/ 3347910 h 3347910"/>
                          <a:gd name="connsiteX12" fmla="*/ 2246973 w 3607783"/>
                          <a:gd name="connsiteY12" fmla="*/ 3325362 h 3347910"/>
                          <a:gd name="connsiteX13" fmla="*/ 3351856 w 3607783"/>
                          <a:gd name="connsiteY13" fmla="*/ 3301686 h 3347910"/>
                          <a:gd name="connsiteX14" fmla="*/ 3359748 w 3607783"/>
                          <a:gd name="connsiteY14" fmla="*/ 2686108 h 3347910"/>
                          <a:gd name="connsiteX15" fmla="*/ 3368768 w 3607783"/>
                          <a:gd name="connsiteY15" fmla="*/ 2047417 h 3347910"/>
                          <a:gd name="connsiteX16" fmla="*/ 3371586 w 3607783"/>
                          <a:gd name="connsiteY16" fmla="*/ 2023741 h 3347910"/>
                          <a:gd name="connsiteX17" fmla="*/ 3421193 w 3607783"/>
                          <a:gd name="connsiteY17" fmla="*/ 2023741 h 3347910"/>
                          <a:gd name="connsiteX18" fmla="*/ 3539010 w 3607783"/>
                          <a:gd name="connsiteY18" fmla="*/ 2019795 h 3347910"/>
                          <a:gd name="connsiteX19" fmla="*/ 3607783 w 3607783"/>
                          <a:gd name="connsiteY19" fmla="*/ 2016413 h 3347910"/>
                          <a:gd name="connsiteX20" fmla="*/ 3607783 w 3607783"/>
                          <a:gd name="connsiteY20" fmla="*/ 1997810 h 3347910"/>
                          <a:gd name="connsiteX21" fmla="*/ 3484329 w 3607783"/>
                          <a:gd name="connsiteY21" fmla="*/ 1712570 h 3347910"/>
                          <a:gd name="connsiteX22" fmla="*/ 2955564 w 3607783"/>
                          <a:gd name="connsiteY22" fmla="*/ 569353 h 3347910"/>
                          <a:gd name="connsiteX23" fmla="*/ 2761082 w 3607783"/>
                          <a:gd name="connsiteY23" fmla="*/ 148257 h 3347910"/>
                          <a:gd name="connsiteX24" fmla="*/ 2727259 w 3607783"/>
                          <a:gd name="connsiteY24" fmla="*/ 73847 h 3347910"/>
                          <a:gd name="connsiteX25" fmla="*/ 2692308 w 3607783"/>
                          <a:gd name="connsiteY25" fmla="*/ 71028 h 3347910"/>
                          <a:gd name="connsiteX26" fmla="*/ 2367608 w 3607783"/>
                          <a:gd name="connsiteY26" fmla="*/ 59190 h 3347910"/>
                          <a:gd name="connsiteX27" fmla="*/ 1296547 w 3607783"/>
                          <a:gd name="connsiteY27" fmla="*/ 25367 h 3347910"/>
                          <a:gd name="connsiteX28" fmla="*/ 511854 w 3607783"/>
                          <a:gd name="connsiteY28" fmla="*/ 0 h 3347910"/>
                          <a:gd name="connsiteX29" fmla="*/ 497198 w 3607783"/>
                          <a:gd name="connsiteY29" fmla="*/ 32132 h 3347910"/>
                          <a:gd name="connsiteX30" fmla="*/ 1519215 w 3607783"/>
                          <a:gd name="connsiteY30" fmla="*/ 99214 h 3347910"/>
                          <a:gd name="connsiteX31" fmla="*/ 2581820 w 3607783"/>
                          <a:gd name="connsiteY31" fmla="*/ 133601 h 3347910"/>
                          <a:gd name="connsiteX32" fmla="*/ 2681034 w 3607783"/>
                          <a:gd name="connsiteY32" fmla="*/ 136983 h 3347910"/>
                          <a:gd name="connsiteX33" fmla="*/ 2709783 w 3607783"/>
                          <a:gd name="connsiteY33" fmla="*/ 199556 h 3347910"/>
                          <a:gd name="connsiteX34" fmla="*/ 3062670 w 3607783"/>
                          <a:gd name="connsiteY34" fmla="*/ 961136 h 3347910"/>
                          <a:gd name="connsiteX35" fmla="*/ 3454452 w 3607783"/>
                          <a:gd name="connsiteY35" fmla="*/ 1806710 h 3347910"/>
                          <a:gd name="connsiteX36" fmla="*/ 3522098 w 3607783"/>
                          <a:gd name="connsiteY36" fmla="*/ 1953277 h 3347910"/>
                          <a:gd name="connsiteX37" fmla="*/ 3414429 w 3607783"/>
                          <a:gd name="connsiteY37" fmla="*/ 1957786 h 3347910"/>
                          <a:gd name="connsiteX38" fmla="*/ 3305631 w 3607783"/>
                          <a:gd name="connsiteY38" fmla="*/ 1963423 h 3347910"/>
                          <a:gd name="connsiteX39" fmla="*/ 3295485 w 3607783"/>
                          <a:gd name="connsiteY39" fmla="*/ 2598168 h 3347910"/>
                          <a:gd name="connsiteX40" fmla="*/ 3283646 w 3607783"/>
                          <a:gd name="connsiteY40" fmla="*/ 3234603 h 3347910"/>
                          <a:gd name="connsiteX41" fmla="*/ 1211990 w 3607783"/>
                          <a:gd name="connsiteY41" fmla="*/ 3280264 h 3347910"/>
                          <a:gd name="connsiteX42" fmla="*/ 1164074 w 3607783"/>
                          <a:gd name="connsiteY42" fmla="*/ 3280828 h 3347910"/>
                          <a:gd name="connsiteX43" fmla="*/ 730012 w 3607783"/>
                          <a:gd name="connsiteY43" fmla="*/ 2939216 h 3347910"/>
                          <a:gd name="connsiteX44" fmla="*/ 295951 w 3607783"/>
                          <a:gd name="connsiteY44" fmla="*/ 2597041 h 3347910"/>
                          <a:gd name="connsiteX45" fmla="*/ 292005 w 3607783"/>
                          <a:gd name="connsiteY45" fmla="*/ 2523194 h 3347910"/>
                          <a:gd name="connsiteX46" fmla="*/ 276221 w 3607783"/>
                          <a:gd name="connsiteY46" fmla="*/ 1879993 h 3347910"/>
                          <a:gd name="connsiteX47" fmla="*/ 264383 w 3607783"/>
                          <a:gd name="connsiteY47" fmla="*/ 1310640 h 3347910"/>
                          <a:gd name="connsiteX48" fmla="*/ 379945 w 3607783"/>
                          <a:gd name="connsiteY48" fmla="*/ 963955 h 3347910"/>
                          <a:gd name="connsiteX49" fmla="*/ 555260 w 3607783"/>
                          <a:gd name="connsiteY49" fmla="*/ 443645 h 3347910"/>
                          <a:gd name="connsiteX50" fmla="*/ 615578 w 3607783"/>
                          <a:gd name="connsiteY50" fmla="*/ 270020 h 3347910"/>
                          <a:gd name="connsiteX51" fmla="*/ 584010 w 3607783"/>
                          <a:gd name="connsiteY51" fmla="*/ 178134 h 3347910"/>
                          <a:gd name="connsiteX52" fmla="*/ 554133 w 3607783"/>
                          <a:gd name="connsiteY52" fmla="*/ 67646 h 3347910"/>
                          <a:gd name="connsiteX53" fmla="*/ 1519215 w 3607783"/>
                          <a:gd name="connsiteY53" fmla="*/ 99214 h 33479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3607783" h="3347910">
                            <a:moveTo>
                              <a:pt x="497198" y="32132"/>
                            </a:moveTo>
                            <a:cubicBezTo>
                              <a:pt x="490997" y="50171"/>
                              <a:pt x="376562" y="369798"/>
                              <a:pt x="242962" y="742414"/>
                            </a:cubicBezTo>
                            <a:cubicBezTo>
                              <a:pt x="55244" y="1265543"/>
                              <a:pt x="0" y="1426202"/>
                              <a:pt x="0" y="1446496"/>
                            </a:cubicBezTo>
                            <a:cubicBezTo>
                              <a:pt x="0" y="1469044"/>
                              <a:pt x="1127" y="1471863"/>
                              <a:pt x="10147" y="1468481"/>
                            </a:cubicBezTo>
                            <a:cubicBezTo>
                              <a:pt x="47352" y="1453824"/>
                              <a:pt x="192227" y="1403653"/>
                              <a:pt x="197301" y="1403653"/>
                            </a:cubicBezTo>
                            <a:cubicBezTo>
                              <a:pt x="200683" y="1403653"/>
                              <a:pt x="202938" y="1430712"/>
                              <a:pt x="202938" y="1478064"/>
                            </a:cubicBezTo>
                            <a:cubicBezTo>
                              <a:pt x="202938" y="1519215"/>
                              <a:pt x="208011" y="1773451"/>
                              <a:pt x="214212" y="2043471"/>
                            </a:cubicBezTo>
                            <a:cubicBezTo>
                              <a:pt x="220413" y="2312928"/>
                              <a:pt x="225486" y="2554762"/>
                              <a:pt x="225486" y="2580129"/>
                            </a:cubicBezTo>
                            <a:lnTo>
                              <a:pt x="225486" y="2626354"/>
                            </a:lnTo>
                            <a:lnTo>
                              <a:pt x="421660" y="2780812"/>
                            </a:lnTo>
                            <a:cubicBezTo>
                              <a:pt x="529329" y="2865369"/>
                              <a:pt x="735650" y="3027720"/>
                              <a:pt x="879961" y="3141590"/>
                            </a:cubicBezTo>
                            <a:lnTo>
                              <a:pt x="1142653" y="3347910"/>
                            </a:lnTo>
                            <a:lnTo>
                              <a:pt x="2246973" y="3325362"/>
                            </a:lnTo>
                            <a:cubicBezTo>
                              <a:pt x="2854095" y="3312960"/>
                              <a:pt x="3351856" y="3302249"/>
                              <a:pt x="3351856" y="3301686"/>
                            </a:cubicBezTo>
                            <a:cubicBezTo>
                              <a:pt x="3352420" y="3301122"/>
                              <a:pt x="3355802" y="3024337"/>
                              <a:pt x="3359748" y="2686108"/>
                            </a:cubicBezTo>
                            <a:cubicBezTo>
                              <a:pt x="3363130" y="2347878"/>
                              <a:pt x="3367076" y="2060946"/>
                              <a:pt x="3368768" y="2047417"/>
                            </a:cubicBezTo>
                            <a:lnTo>
                              <a:pt x="3371586" y="2023741"/>
                            </a:lnTo>
                            <a:lnTo>
                              <a:pt x="3421193" y="2023741"/>
                            </a:lnTo>
                            <a:cubicBezTo>
                              <a:pt x="3448252" y="2023741"/>
                              <a:pt x="3501805" y="2022050"/>
                              <a:pt x="3539010" y="2019795"/>
                            </a:cubicBezTo>
                            <a:lnTo>
                              <a:pt x="3607783" y="2016413"/>
                            </a:lnTo>
                            <a:lnTo>
                              <a:pt x="3607783" y="1997810"/>
                            </a:lnTo>
                            <a:cubicBezTo>
                              <a:pt x="3607783" y="1985972"/>
                              <a:pt x="3565505" y="1887886"/>
                              <a:pt x="3484329" y="1712570"/>
                            </a:cubicBezTo>
                            <a:cubicBezTo>
                              <a:pt x="3347910" y="1417183"/>
                              <a:pt x="3196834" y="1090791"/>
                              <a:pt x="2955564" y="569353"/>
                            </a:cubicBezTo>
                            <a:cubicBezTo>
                              <a:pt x="2867060" y="378817"/>
                              <a:pt x="2779684" y="189409"/>
                              <a:pt x="2761082" y="148257"/>
                            </a:cubicBezTo>
                            <a:lnTo>
                              <a:pt x="2727259" y="73847"/>
                            </a:lnTo>
                            <a:lnTo>
                              <a:pt x="2692308" y="71028"/>
                            </a:lnTo>
                            <a:cubicBezTo>
                              <a:pt x="2673706" y="69337"/>
                              <a:pt x="2527139" y="64264"/>
                              <a:pt x="2367608" y="59190"/>
                            </a:cubicBezTo>
                            <a:cubicBezTo>
                              <a:pt x="2208076" y="54117"/>
                              <a:pt x="1726099" y="38896"/>
                              <a:pt x="1296547" y="25367"/>
                            </a:cubicBezTo>
                            <a:cubicBezTo>
                              <a:pt x="866995" y="11274"/>
                              <a:pt x="514109" y="0"/>
                              <a:pt x="511854" y="0"/>
                            </a:cubicBezTo>
                            <a:cubicBezTo>
                              <a:pt x="510163" y="0"/>
                              <a:pt x="503399" y="14657"/>
                              <a:pt x="497198" y="32132"/>
                            </a:cubicBezTo>
                            <a:close/>
                            <a:moveTo>
                              <a:pt x="1519215" y="99214"/>
                            </a:moveTo>
                            <a:cubicBezTo>
                              <a:pt x="2049672" y="116126"/>
                              <a:pt x="2527703" y="131910"/>
                              <a:pt x="2581820" y="133601"/>
                            </a:cubicBezTo>
                            <a:lnTo>
                              <a:pt x="2681034" y="136983"/>
                            </a:lnTo>
                            <a:lnTo>
                              <a:pt x="2709783" y="199556"/>
                            </a:lnTo>
                            <a:cubicBezTo>
                              <a:pt x="2725568" y="233942"/>
                              <a:pt x="2883972" y="576682"/>
                              <a:pt x="3062670" y="961136"/>
                            </a:cubicBezTo>
                            <a:cubicBezTo>
                              <a:pt x="3240804" y="1345591"/>
                              <a:pt x="3417247" y="1726099"/>
                              <a:pt x="3454452" y="1806710"/>
                            </a:cubicBezTo>
                            <a:lnTo>
                              <a:pt x="3522098" y="1953277"/>
                            </a:lnTo>
                            <a:lnTo>
                              <a:pt x="3414429" y="1957786"/>
                            </a:lnTo>
                            <a:cubicBezTo>
                              <a:pt x="3355238" y="1960041"/>
                              <a:pt x="3306195" y="1962860"/>
                              <a:pt x="3305631" y="1963423"/>
                            </a:cubicBezTo>
                            <a:cubicBezTo>
                              <a:pt x="3304504" y="1963987"/>
                              <a:pt x="3299994" y="2249791"/>
                              <a:pt x="3295485" y="2598168"/>
                            </a:cubicBezTo>
                            <a:cubicBezTo>
                              <a:pt x="3290975" y="2945981"/>
                              <a:pt x="3285901" y="3232349"/>
                              <a:pt x="3283646" y="3234603"/>
                            </a:cubicBezTo>
                            <a:cubicBezTo>
                              <a:pt x="3280828" y="3237986"/>
                              <a:pt x="1391815" y="3279137"/>
                              <a:pt x="1211990" y="3280264"/>
                            </a:cubicBezTo>
                            <a:lnTo>
                              <a:pt x="1164074" y="3280828"/>
                            </a:lnTo>
                            <a:lnTo>
                              <a:pt x="730012" y="2939216"/>
                            </a:lnTo>
                            <a:lnTo>
                              <a:pt x="295951" y="2597041"/>
                            </a:lnTo>
                            <a:lnTo>
                              <a:pt x="292005" y="2523194"/>
                            </a:lnTo>
                            <a:cubicBezTo>
                              <a:pt x="289750" y="2482606"/>
                              <a:pt x="282422" y="2192856"/>
                              <a:pt x="276221" y="1879993"/>
                            </a:cubicBezTo>
                            <a:lnTo>
                              <a:pt x="264383" y="1310640"/>
                            </a:lnTo>
                            <a:lnTo>
                              <a:pt x="379945" y="963955"/>
                            </a:lnTo>
                            <a:cubicBezTo>
                              <a:pt x="443081" y="773419"/>
                              <a:pt x="522001" y="538913"/>
                              <a:pt x="555260" y="443645"/>
                            </a:cubicBezTo>
                            <a:lnTo>
                              <a:pt x="615578" y="270020"/>
                            </a:lnTo>
                            <a:lnTo>
                              <a:pt x="584010" y="178134"/>
                            </a:lnTo>
                            <a:cubicBezTo>
                              <a:pt x="556952" y="99214"/>
                              <a:pt x="547932" y="67646"/>
                              <a:pt x="554133" y="67646"/>
                            </a:cubicBezTo>
                            <a:cubicBezTo>
                              <a:pt x="554697" y="67646"/>
                              <a:pt x="989322" y="81739"/>
                              <a:pt x="1519215" y="99214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75" name="Freihandform: Form 23574">
                        <a:extLst>
                          <a:ext uri="{FF2B5EF4-FFF2-40B4-BE49-F238E27FC236}">
                            <a16:creationId xmlns:a16="http://schemas.microsoft.com/office/drawing/2014/main" id="{4526247E-FB10-7575-925F-313197A998B4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3694133" y="5551094"/>
                        <a:ext cx="7323" cy="19320"/>
                      </a:xfrm>
                      <a:custGeom>
                        <a:avLst/>
                        <a:gdLst>
                          <a:gd name="connsiteX0" fmla="*/ 1435 w 7323"/>
                          <a:gd name="connsiteY0" fmla="*/ 8217 h 19320"/>
                          <a:gd name="connsiteX1" fmla="*/ 1999 w 7323"/>
                          <a:gd name="connsiteY1" fmla="*/ 18928 h 19320"/>
                          <a:gd name="connsiteX2" fmla="*/ 7073 w 7323"/>
                          <a:gd name="connsiteY2" fmla="*/ 10472 h 19320"/>
                          <a:gd name="connsiteX3" fmla="*/ 1435 w 7323"/>
                          <a:gd name="connsiteY3" fmla="*/ 8217 h 193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323" h="19320">
                            <a:moveTo>
                              <a:pt x="1435" y="8217"/>
                            </a:moveTo>
                            <a:cubicBezTo>
                              <a:pt x="-819" y="12727"/>
                              <a:pt x="-256" y="17237"/>
                              <a:pt x="1999" y="18928"/>
                            </a:cubicBezTo>
                            <a:cubicBezTo>
                              <a:pt x="4254" y="20619"/>
                              <a:pt x="7073" y="16673"/>
                              <a:pt x="7073" y="10472"/>
                            </a:cubicBezTo>
                            <a:cubicBezTo>
                              <a:pt x="8200" y="-2494"/>
                              <a:pt x="5381" y="-3621"/>
                              <a:pt x="1435" y="8217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77" name="Freihandform: Form 23576">
                        <a:extLst>
                          <a:ext uri="{FF2B5EF4-FFF2-40B4-BE49-F238E27FC236}">
                            <a16:creationId xmlns:a16="http://schemas.microsoft.com/office/drawing/2014/main" id="{48FC624B-4105-7155-8967-1F625C6EB368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4314114" y="3767607"/>
                        <a:ext cx="34984" cy="3100"/>
                      </a:xfrm>
                      <a:custGeom>
                        <a:avLst/>
                        <a:gdLst>
                          <a:gd name="connsiteX0" fmla="*/ 4187 w 34984"/>
                          <a:gd name="connsiteY0" fmla="*/ 2255 h 3100"/>
                          <a:gd name="connsiteX1" fmla="*/ 32372 w 34984"/>
                          <a:gd name="connsiteY1" fmla="*/ 2255 h 3100"/>
                          <a:gd name="connsiteX2" fmla="*/ 16588 w 34984"/>
                          <a:gd name="connsiteY2" fmla="*/ 0 h 3100"/>
                          <a:gd name="connsiteX3" fmla="*/ 4187 w 34984"/>
                          <a:gd name="connsiteY3" fmla="*/ 2255 h 3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984" h="3100">
                            <a:moveTo>
                              <a:pt x="4187" y="2255"/>
                            </a:moveTo>
                            <a:cubicBezTo>
                              <a:pt x="12642" y="3382"/>
                              <a:pt x="25044" y="3382"/>
                              <a:pt x="32372" y="2255"/>
                            </a:cubicBezTo>
                            <a:cubicBezTo>
                              <a:pt x="39137" y="1127"/>
                              <a:pt x="32372" y="0"/>
                              <a:pt x="16588" y="0"/>
                            </a:cubicBezTo>
                            <a:cubicBezTo>
                              <a:pt x="1368" y="0"/>
                              <a:pt x="-4833" y="1127"/>
                              <a:pt x="4187" y="225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cxnSp>
                    <p:nvCxnSpPr>
                      <p:cNvPr id="23578" name="Gerader Verbinder 23577">
                        <a:extLst>
                          <a:ext uri="{FF2B5EF4-FFF2-40B4-BE49-F238E27FC236}">
                            <a16:creationId xmlns:a16="http://schemas.microsoft.com/office/drawing/2014/main" id="{291A9470-8B55-B068-966E-64956FF3D36A}"/>
                          </a:ext>
                        </a:extLst>
                      </p:cNvPr>
                      <p:cNvCxnSpPr>
                        <a:cxnSpLocks/>
                        <a:stCxn id="23574" idx="42"/>
                      </p:cNvCxnSpPr>
                      <p:nvPr/>
                    </p:nvCxnSpPr>
                    <p:spPr bwMode="auto">
                      <a:xfrm flipH="1" flipV="1">
                        <a:off x="3934294" y="4248913"/>
                        <a:ext cx="4064" cy="1502691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23580" name="Freihandform: Form 23579">
                        <a:extLst>
                          <a:ext uri="{FF2B5EF4-FFF2-40B4-BE49-F238E27FC236}">
                            <a16:creationId xmlns:a16="http://schemas.microsoft.com/office/drawing/2014/main" id="{60421AE6-B699-208E-8278-2FFEB3CA99D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122234" y="2541761"/>
                        <a:ext cx="3956992" cy="1882754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rgbClr val="FFCC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23568" name="Gruppieren 23567">
                      <a:extLst>
                        <a:ext uri="{FF2B5EF4-FFF2-40B4-BE49-F238E27FC236}">
                          <a16:creationId xmlns:a16="http://schemas.microsoft.com/office/drawing/2014/main" id="{508F07E2-B71C-4A5F-DF37-B563E4972F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4790" y="2629858"/>
                      <a:ext cx="1442800" cy="801645"/>
                      <a:chOff x="8364915" y="3815016"/>
                      <a:chExt cx="897300" cy="528571"/>
                    </a:xfrm>
                  </p:grpSpPr>
                  <p:sp>
                    <p:nvSpPr>
                      <p:cNvPr id="23570" name="Freihandform: Form 23569">
                        <a:extLst>
                          <a:ext uri="{FF2B5EF4-FFF2-40B4-BE49-F238E27FC236}">
                            <a16:creationId xmlns:a16="http://schemas.microsoft.com/office/drawing/2014/main" id="{55A3B5AB-5939-982F-2E3A-010E2223767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364915" y="3815016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bg1">
                          <a:lumMod val="8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3571" name="Freihandform: Form 23570">
                        <a:extLst>
                          <a:ext uri="{FF2B5EF4-FFF2-40B4-BE49-F238E27FC236}">
                            <a16:creationId xmlns:a16="http://schemas.microsoft.com/office/drawing/2014/main" id="{B0D15132-E539-BAA8-435E-C2F2C065AA6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764049" y="3815016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bg1">
                          <a:lumMod val="8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3572" name="Freihandform: Form 23571">
                        <a:extLst>
                          <a:ext uri="{FF2B5EF4-FFF2-40B4-BE49-F238E27FC236}">
                            <a16:creationId xmlns:a16="http://schemas.microsoft.com/office/drawing/2014/main" id="{24E64BD1-2D7C-D3D6-F4B6-076F364095B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512535" y="4117607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bg1">
                          <a:lumMod val="8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3573" name="Freihandform: Form 23572">
                        <a:extLst>
                          <a:ext uri="{FF2B5EF4-FFF2-40B4-BE49-F238E27FC236}">
                            <a16:creationId xmlns:a16="http://schemas.microsoft.com/office/drawing/2014/main" id="{1855B84B-8909-46FA-FA8D-D4E24BCD83D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911668" y="4117607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bg1">
                          <a:lumMod val="8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</p:grpSp>
              <p:pic>
                <p:nvPicPr>
                  <p:cNvPr id="1029" name="Grafik 1028">
                    <a:extLst>
                      <a:ext uri="{FF2B5EF4-FFF2-40B4-BE49-F238E27FC236}">
                        <a16:creationId xmlns:a16="http://schemas.microsoft.com/office/drawing/2014/main" id="{14BB780E-B53B-2C66-4D14-8487E25B58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087" t="56358" r="73126" b="14625"/>
                  <a:stretch/>
                </p:blipFill>
                <p:spPr>
                  <a:xfrm>
                    <a:off x="4698984" y="3017555"/>
                    <a:ext cx="90892" cy="155934"/>
                  </a:xfrm>
                  <a:prstGeom prst="rect">
                    <a:avLst/>
                  </a:prstGeom>
                </p:spPr>
              </p:pic>
              <p:pic>
                <p:nvPicPr>
                  <p:cNvPr id="1030" name="Grafik 1029">
                    <a:extLst>
                      <a:ext uri="{FF2B5EF4-FFF2-40B4-BE49-F238E27FC236}">
                        <a16:creationId xmlns:a16="http://schemas.microsoft.com/office/drawing/2014/main" id="{E8D7F043-68BC-8203-AA73-2BAEF736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2700" b="7803"/>
                  <a:stretch>
                    <a:fillRect/>
                  </a:stretch>
                </p:blipFill>
                <p:spPr>
                  <a:xfrm>
                    <a:off x="4472268" y="3022120"/>
                    <a:ext cx="193493" cy="153819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82DBA5C3-EEC8-F152-7ADD-FB2064E53C57}"/>
                    </a:ext>
                  </a:extLst>
                </p:cNvPr>
                <p:cNvCxnSpPr/>
                <p:nvPr/>
              </p:nvCxnSpPr>
              <p:spPr bwMode="auto">
                <a:xfrm>
                  <a:off x="3940969" y="5791416"/>
                  <a:ext cx="2449199" cy="0"/>
                </a:xfrm>
                <a:prstGeom prst="lin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40" name="Freihandform: Form 1039">
                  <a:extLst>
                    <a:ext uri="{FF2B5EF4-FFF2-40B4-BE49-F238E27FC236}">
                      <a16:creationId xmlns:a16="http://schemas.microsoft.com/office/drawing/2014/main" id="{B4B7421A-18C3-F6DA-17C3-E323F2C3EF15}"/>
                    </a:ext>
                  </a:extLst>
                </p:cNvPr>
                <p:cNvSpPr/>
                <p:nvPr/>
              </p:nvSpPr>
              <p:spPr bwMode="auto">
                <a:xfrm flipV="1">
                  <a:off x="3609876" y="2664924"/>
                  <a:ext cx="331093" cy="565205"/>
                </a:xfrm>
                <a:custGeom>
                  <a:avLst/>
                  <a:gdLst>
                    <a:gd name="connsiteX0" fmla="*/ 352248 w 352248"/>
                    <a:gd name="connsiteY0" fmla="*/ 0 h 371475"/>
                    <a:gd name="connsiteX1" fmla="*/ 35542 w 352248"/>
                    <a:gd name="connsiteY1" fmla="*/ 152400 h 371475"/>
                    <a:gd name="connsiteX2" fmla="*/ 21254 w 352248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1093 w 331093"/>
                    <a:gd name="connsiteY0" fmla="*/ 0 h 371475"/>
                    <a:gd name="connsiteX1" fmla="*/ 66774 w 331093"/>
                    <a:gd name="connsiteY1" fmla="*/ 78581 h 371475"/>
                    <a:gd name="connsiteX2" fmla="*/ 99 w 331093"/>
                    <a:gd name="connsiteY2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093" h="371475">
                      <a:moveTo>
                        <a:pt x="331093" y="0"/>
                      </a:moveTo>
                      <a:cubicBezTo>
                        <a:pt x="195561" y="11907"/>
                        <a:pt x="121940" y="16669"/>
                        <a:pt x="66774" y="78581"/>
                      </a:cubicBezTo>
                      <a:cubicBezTo>
                        <a:pt x="11608" y="140493"/>
                        <a:pt x="-1290" y="283368"/>
                        <a:pt x="99" y="371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2" name="Freihandform: Form 1041">
                  <a:extLst>
                    <a:ext uri="{FF2B5EF4-FFF2-40B4-BE49-F238E27FC236}">
                      <a16:creationId xmlns:a16="http://schemas.microsoft.com/office/drawing/2014/main" id="{21481583-742A-A070-A2C1-A917391319EC}"/>
                    </a:ext>
                  </a:extLst>
                </p:cNvPr>
                <p:cNvSpPr/>
                <p:nvPr/>
              </p:nvSpPr>
              <p:spPr bwMode="auto">
                <a:xfrm>
                  <a:off x="4085988" y="3230129"/>
                  <a:ext cx="1567648" cy="46620"/>
                </a:xfrm>
                <a:custGeom>
                  <a:avLst/>
                  <a:gdLst>
                    <a:gd name="connsiteX0" fmla="*/ 0 w 795338"/>
                    <a:gd name="connsiteY0" fmla="*/ 0 h 19080"/>
                    <a:gd name="connsiteX1" fmla="*/ 397669 w 795338"/>
                    <a:gd name="connsiteY1" fmla="*/ 19050 h 19080"/>
                    <a:gd name="connsiteX2" fmla="*/ 795338 w 795338"/>
                    <a:gd name="connsiteY2" fmla="*/ 4763 h 19080"/>
                    <a:gd name="connsiteX3" fmla="*/ 795338 w 795338"/>
                    <a:gd name="connsiteY3" fmla="*/ 4763 h 19080"/>
                    <a:gd name="connsiteX0" fmla="*/ 0 w 795338"/>
                    <a:gd name="connsiteY0" fmla="*/ 0 h 50016"/>
                    <a:gd name="connsiteX1" fmla="*/ 397669 w 795338"/>
                    <a:gd name="connsiteY1" fmla="*/ 50006 h 50016"/>
                    <a:gd name="connsiteX2" fmla="*/ 795338 w 795338"/>
                    <a:gd name="connsiteY2" fmla="*/ 4763 h 50016"/>
                    <a:gd name="connsiteX3" fmla="*/ 795338 w 795338"/>
                    <a:gd name="connsiteY3" fmla="*/ 4763 h 50016"/>
                    <a:gd name="connsiteX0" fmla="*/ 0 w 795338"/>
                    <a:gd name="connsiteY0" fmla="*/ 0 h 50016"/>
                    <a:gd name="connsiteX1" fmla="*/ 397669 w 795338"/>
                    <a:gd name="connsiteY1" fmla="*/ 50006 h 50016"/>
                    <a:gd name="connsiteX2" fmla="*/ 795338 w 795338"/>
                    <a:gd name="connsiteY2" fmla="*/ 4763 h 50016"/>
                    <a:gd name="connsiteX3" fmla="*/ 795338 w 795338"/>
                    <a:gd name="connsiteY3" fmla="*/ 4763 h 50016"/>
                    <a:gd name="connsiteX0" fmla="*/ 0 w 795338"/>
                    <a:gd name="connsiteY0" fmla="*/ 0 h 73819"/>
                    <a:gd name="connsiteX1" fmla="*/ 397669 w 795338"/>
                    <a:gd name="connsiteY1" fmla="*/ 50006 h 73819"/>
                    <a:gd name="connsiteX2" fmla="*/ 795338 w 795338"/>
                    <a:gd name="connsiteY2" fmla="*/ 4763 h 73819"/>
                    <a:gd name="connsiteX3" fmla="*/ 702469 w 795338"/>
                    <a:gd name="connsiteY3" fmla="*/ 73819 h 73819"/>
                    <a:gd name="connsiteX0" fmla="*/ 0 w 795338"/>
                    <a:gd name="connsiteY0" fmla="*/ 0 h 73819"/>
                    <a:gd name="connsiteX1" fmla="*/ 397669 w 795338"/>
                    <a:gd name="connsiteY1" fmla="*/ 50006 h 73819"/>
                    <a:gd name="connsiteX2" fmla="*/ 795338 w 795338"/>
                    <a:gd name="connsiteY2" fmla="*/ 4763 h 73819"/>
                    <a:gd name="connsiteX3" fmla="*/ 702469 w 795338"/>
                    <a:gd name="connsiteY3" fmla="*/ 73819 h 73819"/>
                    <a:gd name="connsiteX0" fmla="*/ 0 w 795338"/>
                    <a:gd name="connsiteY0" fmla="*/ 0 h 50016"/>
                    <a:gd name="connsiteX1" fmla="*/ 397669 w 795338"/>
                    <a:gd name="connsiteY1" fmla="*/ 50006 h 50016"/>
                    <a:gd name="connsiteX2" fmla="*/ 795338 w 795338"/>
                    <a:gd name="connsiteY2" fmla="*/ 4763 h 5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5338" h="50016">
                      <a:moveTo>
                        <a:pt x="0" y="0"/>
                      </a:moveTo>
                      <a:cubicBezTo>
                        <a:pt x="132556" y="25796"/>
                        <a:pt x="265113" y="49212"/>
                        <a:pt x="397669" y="50006"/>
                      </a:cubicBezTo>
                      <a:cubicBezTo>
                        <a:pt x="530225" y="50800"/>
                        <a:pt x="795338" y="4763"/>
                        <a:pt x="795338" y="4763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044" name="Gruppieren 1043">
                  <a:extLst>
                    <a:ext uri="{FF2B5EF4-FFF2-40B4-BE49-F238E27FC236}">
                      <a16:creationId xmlns:a16="http://schemas.microsoft.com/office/drawing/2014/main" id="{76FE9C8F-3A30-6463-9068-BD4FA5347387}"/>
                    </a:ext>
                  </a:extLst>
                </p:cNvPr>
                <p:cNvGrpSpPr/>
                <p:nvPr/>
              </p:nvGrpSpPr>
              <p:grpSpPr>
                <a:xfrm>
                  <a:off x="6084923" y="3411659"/>
                  <a:ext cx="134958" cy="235526"/>
                  <a:chOff x="3329940" y="3771900"/>
                  <a:chExt cx="656274" cy="1021080"/>
                </a:xfrm>
              </p:grpSpPr>
              <p:sp>
                <p:nvSpPr>
                  <p:cNvPr id="1045" name="Rechteck 1044">
                    <a:extLst>
                      <a:ext uri="{FF2B5EF4-FFF2-40B4-BE49-F238E27FC236}">
                        <a16:creationId xmlns:a16="http://schemas.microsoft.com/office/drawing/2014/main" id="{D31A8B53-0267-0AE5-5087-1AD7ABD6FD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29940" y="3771900"/>
                    <a:ext cx="656274" cy="102108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pic>
                <p:nvPicPr>
                  <p:cNvPr id="1046" name="Grafik 1045" descr="Ein Bild, das Entwurf, Zeichnung, Kreis, Kunst enthält.&#10;&#10;KI-generierte Inhalte können fehlerhaft sein.">
                    <a:extLst>
                      <a:ext uri="{FF2B5EF4-FFF2-40B4-BE49-F238E27FC236}">
                        <a16:creationId xmlns:a16="http://schemas.microsoft.com/office/drawing/2014/main" id="{D6DD684C-20A4-D415-EC97-123435AA9A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018" t="19078" r="30868" b="20870"/>
                  <a:stretch>
                    <a:fillRect/>
                  </a:stretch>
                </p:blipFill>
                <p:spPr>
                  <a:xfrm>
                    <a:off x="3398699" y="3856877"/>
                    <a:ext cx="496704" cy="85798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52" name="Grafik 1051" descr="Ein Bild, das Symbol, Kerze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3B32BC51-B483-21C7-D10E-285631BACD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58" t="13354" r="34016" b="12268"/>
                <a:stretch>
                  <a:fillRect/>
                </a:stretch>
              </p:blipFill>
              <p:spPr>
                <a:xfrm flipH="1">
                  <a:off x="3907944" y="3970596"/>
                  <a:ext cx="268294" cy="627007"/>
                </a:xfrm>
                <a:prstGeom prst="rect">
                  <a:avLst/>
                </a:prstGeom>
              </p:spPr>
            </p:pic>
            <p:grpSp>
              <p:nvGrpSpPr>
                <p:cNvPr id="23584" name="Gruppieren 23583">
                  <a:extLst>
                    <a:ext uri="{FF2B5EF4-FFF2-40B4-BE49-F238E27FC236}">
                      <a16:creationId xmlns:a16="http://schemas.microsoft.com/office/drawing/2014/main" id="{20C96097-FB0B-C2FB-4996-C5B0216B5EA8}"/>
                    </a:ext>
                  </a:extLst>
                </p:cNvPr>
                <p:cNvGrpSpPr/>
                <p:nvPr/>
              </p:nvGrpSpPr>
              <p:grpSpPr>
                <a:xfrm>
                  <a:off x="3538303" y="5175228"/>
                  <a:ext cx="134958" cy="235526"/>
                  <a:chOff x="3329940" y="3771900"/>
                  <a:chExt cx="656274" cy="1021080"/>
                </a:xfrm>
              </p:grpSpPr>
              <p:sp>
                <p:nvSpPr>
                  <p:cNvPr id="23585" name="Rechteck 23584">
                    <a:extLst>
                      <a:ext uri="{FF2B5EF4-FFF2-40B4-BE49-F238E27FC236}">
                        <a16:creationId xmlns:a16="http://schemas.microsoft.com/office/drawing/2014/main" id="{99AEA90D-EBDF-B226-86BC-DE2622DA8A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29940" y="3771900"/>
                    <a:ext cx="656274" cy="102108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pic>
                <p:nvPicPr>
                  <p:cNvPr id="23586" name="Grafik 23585" descr="Ein Bild, das Entwurf, Zeichnung, Kreis, Kunst enthält.&#10;&#10;KI-generierte Inhalte können fehlerhaft sein.">
                    <a:extLst>
                      <a:ext uri="{FF2B5EF4-FFF2-40B4-BE49-F238E27FC236}">
                        <a16:creationId xmlns:a16="http://schemas.microsoft.com/office/drawing/2014/main" id="{834ECC23-D754-8207-901B-6CE1F3339C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018" t="19078" r="30868" b="20870"/>
                  <a:stretch>
                    <a:fillRect/>
                  </a:stretch>
                </p:blipFill>
                <p:spPr>
                  <a:xfrm>
                    <a:off x="3398699" y="3856877"/>
                    <a:ext cx="496704" cy="85798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587" name="Freihandform: Form 23586">
                  <a:extLst>
                    <a:ext uri="{FF2B5EF4-FFF2-40B4-BE49-F238E27FC236}">
                      <a16:creationId xmlns:a16="http://schemas.microsoft.com/office/drawing/2014/main" id="{7C75A052-A7E1-72B0-1AB1-CCB3895674CC}"/>
                    </a:ext>
                  </a:extLst>
                </p:cNvPr>
                <p:cNvSpPr/>
                <p:nvPr/>
              </p:nvSpPr>
              <p:spPr bwMode="auto">
                <a:xfrm flipH="1">
                  <a:off x="5820013" y="3230129"/>
                  <a:ext cx="331093" cy="174750"/>
                </a:xfrm>
                <a:custGeom>
                  <a:avLst/>
                  <a:gdLst>
                    <a:gd name="connsiteX0" fmla="*/ 352248 w 352248"/>
                    <a:gd name="connsiteY0" fmla="*/ 0 h 371475"/>
                    <a:gd name="connsiteX1" fmla="*/ 35542 w 352248"/>
                    <a:gd name="connsiteY1" fmla="*/ 152400 h 371475"/>
                    <a:gd name="connsiteX2" fmla="*/ 21254 w 352248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1093 w 331093"/>
                    <a:gd name="connsiteY0" fmla="*/ 0 h 371475"/>
                    <a:gd name="connsiteX1" fmla="*/ 66774 w 331093"/>
                    <a:gd name="connsiteY1" fmla="*/ 78581 h 371475"/>
                    <a:gd name="connsiteX2" fmla="*/ 99 w 331093"/>
                    <a:gd name="connsiteY2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093" h="371475">
                      <a:moveTo>
                        <a:pt x="331093" y="0"/>
                      </a:moveTo>
                      <a:cubicBezTo>
                        <a:pt x="195561" y="11907"/>
                        <a:pt x="121940" y="16669"/>
                        <a:pt x="66774" y="78581"/>
                      </a:cubicBezTo>
                      <a:cubicBezTo>
                        <a:pt x="11608" y="140493"/>
                        <a:pt x="-1290" y="283368"/>
                        <a:pt x="99" y="371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3588" name="Grafik 23587" descr="Ein Bild, das Clipart, Design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14B6E203-EC30-FB7B-B45A-74893C827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65" t="77567" r="71067" b="4822"/>
                <a:stretch>
                  <a:fillRect/>
                </a:stretch>
              </p:blipFill>
              <p:spPr>
                <a:xfrm>
                  <a:off x="4770247" y="5273257"/>
                  <a:ext cx="391859" cy="284355"/>
                </a:xfrm>
                <a:prstGeom prst="rect">
                  <a:avLst/>
                </a:prstGeom>
              </p:spPr>
            </p:pic>
            <p:pic>
              <p:nvPicPr>
                <p:cNvPr id="23590" name="Grafik 23589" descr="Ein Bild, das Symbol, Kerze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B0B1BB19-D548-2D21-BEE6-722BD8DEE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58" t="13354" r="34016" b="12268"/>
                <a:stretch>
                  <a:fillRect/>
                </a:stretch>
              </p:blipFill>
              <p:spPr>
                <a:xfrm flipH="1">
                  <a:off x="5703768" y="3949375"/>
                  <a:ext cx="268294" cy="627007"/>
                </a:xfrm>
                <a:prstGeom prst="rect">
                  <a:avLst/>
                </a:prstGeom>
              </p:spPr>
            </p:pic>
            <p:sp>
              <p:nvSpPr>
                <p:cNvPr id="23591" name="Freihandform: Form 23590">
                  <a:extLst>
                    <a:ext uri="{FF2B5EF4-FFF2-40B4-BE49-F238E27FC236}">
                      <a16:creationId xmlns:a16="http://schemas.microsoft.com/office/drawing/2014/main" id="{1516336E-D703-5BD2-1680-01BFA0096368}"/>
                    </a:ext>
                  </a:extLst>
                </p:cNvPr>
                <p:cNvSpPr/>
                <p:nvPr/>
              </p:nvSpPr>
              <p:spPr bwMode="auto">
                <a:xfrm>
                  <a:off x="3609876" y="4032879"/>
                  <a:ext cx="331093" cy="371475"/>
                </a:xfrm>
                <a:custGeom>
                  <a:avLst/>
                  <a:gdLst>
                    <a:gd name="connsiteX0" fmla="*/ 352248 w 352248"/>
                    <a:gd name="connsiteY0" fmla="*/ 0 h 371475"/>
                    <a:gd name="connsiteX1" fmla="*/ 35542 w 352248"/>
                    <a:gd name="connsiteY1" fmla="*/ 152400 h 371475"/>
                    <a:gd name="connsiteX2" fmla="*/ 21254 w 352248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1093 w 331093"/>
                    <a:gd name="connsiteY0" fmla="*/ 0 h 371475"/>
                    <a:gd name="connsiteX1" fmla="*/ 66774 w 331093"/>
                    <a:gd name="connsiteY1" fmla="*/ 78581 h 371475"/>
                    <a:gd name="connsiteX2" fmla="*/ 99 w 331093"/>
                    <a:gd name="connsiteY2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093" h="371475">
                      <a:moveTo>
                        <a:pt x="331093" y="0"/>
                      </a:moveTo>
                      <a:cubicBezTo>
                        <a:pt x="195561" y="11907"/>
                        <a:pt x="121940" y="16669"/>
                        <a:pt x="66774" y="78581"/>
                      </a:cubicBezTo>
                      <a:cubicBezTo>
                        <a:pt x="11608" y="140493"/>
                        <a:pt x="-1290" y="283368"/>
                        <a:pt x="99" y="371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592" name="Freihandform: Form 23591">
                  <a:extLst>
                    <a:ext uri="{FF2B5EF4-FFF2-40B4-BE49-F238E27FC236}">
                      <a16:creationId xmlns:a16="http://schemas.microsoft.com/office/drawing/2014/main" id="{2FC3978E-D6A4-0FBE-897B-03EF6E992BD0}"/>
                    </a:ext>
                  </a:extLst>
                </p:cNvPr>
                <p:cNvSpPr/>
                <p:nvPr/>
              </p:nvSpPr>
              <p:spPr bwMode="auto">
                <a:xfrm flipV="1">
                  <a:off x="3609876" y="5418974"/>
                  <a:ext cx="331093" cy="371475"/>
                </a:xfrm>
                <a:custGeom>
                  <a:avLst/>
                  <a:gdLst>
                    <a:gd name="connsiteX0" fmla="*/ 352248 w 352248"/>
                    <a:gd name="connsiteY0" fmla="*/ 0 h 371475"/>
                    <a:gd name="connsiteX1" fmla="*/ 35542 w 352248"/>
                    <a:gd name="connsiteY1" fmla="*/ 152400 h 371475"/>
                    <a:gd name="connsiteX2" fmla="*/ 21254 w 352248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1093 w 331093"/>
                    <a:gd name="connsiteY0" fmla="*/ 0 h 371475"/>
                    <a:gd name="connsiteX1" fmla="*/ 66774 w 331093"/>
                    <a:gd name="connsiteY1" fmla="*/ 78581 h 371475"/>
                    <a:gd name="connsiteX2" fmla="*/ 99 w 331093"/>
                    <a:gd name="connsiteY2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093" h="371475">
                      <a:moveTo>
                        <a:pt x="331093" y="0"/>
                      </a:moveTo>
                      <a:cubicBezTo>
                        <a:pt x="195561" y="11907"/>
                        <a:pt x="121940" y="16669"/>
                        <a:pt x="66774" y="78581"/>
                      </a:cubicBezTo>
                      <a:cubicBezTo>
                        <a:pt x="11608" y="140493"/>
                        <a:pt x="-1290" y="283368"/>
                        <a:pt x="99" y="371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589" name="Freihandform: Form 23588">
                  <a:extLst>
                    <a:ext uri="{FF2B5EF4-FFF2-40B4-BE49-F238E27FC236}">
                      <a16:creationId xmlns:a16="http://schemas.microsoft.com/office/drawing/2014/main" id="{0CCAAB26-C0A3-70A2-4D80-DD5E5025FC6D}"/>
                    </a:ext>
                  </a:extLst>
                </p:cNvPr>
                <p:cNvSpPr/>
                <p:nvPr/>
              </p:nvSpPr>
              <p:spPr bwMode="auto">
                <a:xfrm flipH="1" flipV="1">
                  <a:off x="5947927" y="3647184"/>
                  <a:ext cx="208508" cy="371475"/>
                </a:xfrm>
                <a:custGeom>
                  <a:avLst/>
                  <a:gdLst>
                    <a:gd name="connsiteX0" fmla="*/ 352248 w 352248"/>
                    <a:gd name="connsiteY0" fmla="*/ 0 h 371475"/>
                    <a:gd name="connsiteX1" fmla="*/ 35542 w 352248"/>
                    <a:gd name="connsiteY1" fmla="*/ 152400 h 371475"/>
                    <a:gd name="connsiteX2" fmla="*/ 21254 w 352248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7212 w 337212"/>
                    <a:gd name="connsiteY0" fmla="*/ 0 h 371475"/>
                    <a:gd name="connsiteX1" fmla="*/ 72893 w 337212"/>
                    <a:gd name="connsiteY1" fmla="*/ 78581 h 371475"/>
                    <a:gd name="connsiteX2" fmla="*/ 6218 w 337212"/>
                    <a:gd name="connsiteY2" fmla="*/ 371475 h 371475"/>
                    <a:gd name="connsiteX0" fmla="*/ 331093 w 331093"/>
                    <a:gd name="connsiteY0" fmla="*/ 0 h 371475"/>
                    <a:gd name="connsiteX1" fmla="*/ 66774 w 331093"/>
                    <a:gd name="connsiteY1" fmla="*/ 78581 h 371475"/>
                    <a:gd name="connsiteX2" fmla="*/ 99 w 331093"/>
                    <a:gd name="connsiteY2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093" h="371475">
                      <a:moveTo>
                        <a:pt x="331093" y="0"/>
                      </a:moveTo>
                      <a:cubicBezTo>
                        <a:pt x="195561" y="11907"/>
                        <a:pt x="121940" y="16669"/>
                        <a:pt x="66774" y="78581"/>
                      </a:cubicBezTo>
                      <a:cubicBezTo>
                        <a:pt x="11608" y="140493"/>
                        <a:pt x="-1290" y="283368"/>
                        <a:pt x="99" y="371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028" name="Grafik 1027" descr="Ein Bild, das Clipart, Design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BC87AD8F-A7C7-DB31-A65E-A8E9FED1D9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65" t="77567" r="59515" b="4822"/>
                <a:stretch>
                  <a:fillRect/>
                </a:stretch>
              </p:blipFill>
              <p:spPr>
                <a:xfrm>
                  <a:off x="4183719" y="4294964"/>
                  <a:ext cx="578400" cy="284355"/>
                </a:xfrm>
                <a:prstGeom prst="rect">
                  <a:avLst/>
                </a:prstGeom>
              </p:spPr>
            </p:pic>
            <p:cxnSp>
              <p:nvCxnSpPr>
                <p:cNvPr id="23597" name="Gerader Verbinder 23596">
                  <a:extLst>
                    <a:ext uri="{FF2B5EF4-FFF2-40B4-BE49-F238E27FC236}">
                      <a16:creationId xmlns:a16="http://schemas.microsoft.com/office/drawing/2014/main" id="{2BCDAEE4-2F1F-8F6F-11F3-C11E285FC515}"/>
                    </a:ext>
                  </a:extLst>
                </p:cNvPr>
                <p:cNvCxnSpPr>
                  <a:stCxn id="23574" idx="12"/>
                </p:cNvCxnSpPr>
                <p:nvPr/>
              </p:nvCxnSpPr>
              <p:spPr bwMode="auto">
                <a:xfrm>
                  <a:off x="5510061" y="5608065"/>
                  <a:ext cx="1026" cy="182384"/>
                </a:xfrm>
                <a:prstGeom prst="lin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598" name="Gerader Verbinder 23597">
                  <a:extLst>
                    <a:ext uri="{FF2B5EF4-FFF2-40B4-BE49-F238E27FC236}">
                      <a16:creationId xmlns:a16="http://schemas.microsoft.com/office/drawing/2014/main" id="{7054F946-EDCE-2995-9568-F64A27AC9C5A}"/>
                    </a:ext>
                  </a:extLst>
                </p:cNvPr>
                <p:cNvCxnSpPr/>
                <p:nvPr/>
              </p:nvCxnSpPr>
              <p:spPr bwMode="auto">
                <a:xfrm>
                  <a:off x="6126185" y="5608065"/>
                  <a:ext cx="1026" cy="182384"/>
                </a:xfrm>
                <a:prstGeom prst="lin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599" name="Gerader Verbinder 23598">
                  <a:extLst>
                    <a:ext uri="{FF2B5EF4-FFF2-40B4-BE49-F238E27FC236}">
                      <a16:creationId xmlns:a16="http://schemas.microsoft.com/office/drawing/2014/main" id="{278D2A61-1F61-78CA-5F07-BDC94648E830}"/>
                    </a:ext>
                  </a:extLst>
                </p:cNvPr>
                <p:cNvCxnSpPr>
                  <a:endCxn id="23585" idx="0"/>
                </p:cNvCxnSpPr>
                <p:nvPr/>
              </p:nvCxnSpPr>
              <p:spPr bwMode="auto">
                <a:xfrm flipH="1">
                  <a:off x="3605782" y="4397276"/>
                  <a:ext cx="5962" cy="777952"/>
                </a:xfrm>
                <a:prstGeom prst="lin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3601" name="Freihandform: Form 23600">
                  <a:extLst>
                    <a:ext uri="{FF2B5EF4-FFF2-40B4-BE49-F238E27FC236}">
                      <a16:creationId xmlns:a16="http://schemas.microsoft.com/office/drawing/2014/main" id="{69EB87CC-96C7-7234-07B6-A42881D5E90D}"/>
                    </a:ext>
                  </a:extLst>
                </p:cNvPr>
                <p:cNvSpPr/>
                <p:nvPr/>
              </p:nvSpPr>
              <p:spPr bwMode="auto">
                <a:xfrm>
                  <a:off x="4145756" y="4013507"/>
                  <a:ext cx="1592493" cy="91169"/>
                </a:xfrm>
                <a:custGeom>
                  <a:avLst/>
                  <a:gdLst>
                    <a:gd name="connsiteX0" fmla="*/ 0 w 795338"/>
                    <a:gd name="connsiteY0" fmla="*/ 0 h 19080"/>
                    <a:gd name="connsiteX1" fmla="*/ 397669 w 795338"/>
                    <a:gd name="connsiteY1" fmla="*/ 19050 h 19080"/>
                    <a:gd name="connsiteX2" fmla="*/ 795338 w 795338"/>
                    <a:gd name="connsiteY2" fmla="*/ 4763 h 19080"/>
                    <a:gd name="connsiteX3" fmla="*/ 795338 w 795338"/>
                    <a:gd name="connsiteY3" fmla="*/ 4763 h 19080"/>
                    <a:gd name="connsiteX0" fmla="*/ 0 w 795338"/>
                    <a:gd name="connsiteY0" fmla="*/ 0 h 50016"/>
                    <a:gd name="connsiteX1" fmla="*/ 397669 w 795338"/>
                    <a:gd name="connsiteY1" fmla="*/ 50006 h 50016"/>
                    <a:gd name="connsiteX2" fmla="*/ 795338 w 795338"/>
                    <a:gd name="connsiteY2" fmla="*/ 4763 h 50016"/>
                    <a:gd name="connsiteX3" fmla="*/ 795338 w 795338"/>
                    <a:gd name="connsiteY3" fmla="*/ 4763 h 50016"/>
                    <a:gd name="connsiteX0" fmla="*/ 0 w 795338"/>
                    <a:gd name="connsiteY0" fmla="*/ 0 h 50016"/>
                    <a:gd name="connsiteX1" fmla="*/ 397669 w 795338"/>
                    <a:gd name="connsiteY1" fmla="*/ 50006 h 50016"/>
                    <a:gd name="connsiteX2" fmla="*/ 795338 w 795338"/>
                    <a:gd name="connsiteY2" fmla="*/ 4763 h 50016"/>
                    <a:gd name="connsiteX3" fmla="*/ 795338 w 795338"/>
                    <a:gd name="connsiteY3" fmla="*/ 4763 h 50016"/>
                    <a:gd name="connsiteX0" fmla="*/ 0 w 795338"/>
                    <a:gd name="connsiteY0" fmla="*/ 0 h 73819"/>
                    <a:gd name="connsiteX1" fmla="*/ 397669 w 795338"/>
                    <a:gd name="connsiteY1" fmla="*/ 50006 h 73819"/>
                    <a:gd name="connsiteX2" fmla="*/ 795338 w 795338"/>
                    <a:gd name="connsiteY2" fmla="*/ 4763 h 73819"/>
                    <a:gd name="connsiteX3" fmla="*/ 702469 w 795338"/>
                    <a:gd name="connsiteY3" fmla="*/ 73819 h 73819"/>
                    <a:gd name="connsiteX0" fmla="*/ 0 w 795338"/>
                    <a:gd name="connsiteY0" fmla="*/ 0 h 73819"/>
                    <a:gd name="connsiteX1" fmla="*/ 397669 w 795338"/>
                    <a:gd name="connsiteY1" fmla="*/ 50006 h 73819"/>
                    <a:gd name="connsiteX2" fmla="*/ 795338 w 795338"/>
                    <a:gd name="connsiteY2" fmla="*/ 4763 h 73819"/>
                    <a:gd name="connsiteX3" fmla="*/ 702469 w 795338"/>
                    <a:gd name="connsiteY3" fmla="*/ 73819 h 73819"/>
                    <a:gd name="connsiteX0" fmla="*/ 0 w 795338"/>
                    <a:gd name="connsiteY0" fmla="*/ 0 h 50016"/>
                    <a:gd name="connsiteX1" fmla="*/ 397669 w 795338"/>
                    <a:gd name="connsiteY1" fmla="*/ 50006 h 50016"/>
                    <a:gd name="connsiteX2" fmla="*/ 795338 w 795338"/>
                    <a:gd name="connsiteY2" fmla="*/ 4763 h 50016"/>
                    <a:gd name="connsiteX0" fmla="*/ 0 w 798921"/>
                    <a:gd name="connsiteY0" fmla="*/ 13529 h 63669"/>
                    <a:gd name="connsiteX1" fmla="*/ 397669 w 798921"/>
                    <a:gd name="connsiteY1" fmla="*/ 63535 h 63669"/>
                    <a:gd name="connsiteX2" fmla="*/ 798921 w 798921"/>
                    <a:gd name="connsiteY2" fmla="*/ 0 h 63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8921" h="63669">
                      <a:moveTo>
                        <a:pt x="0" y="13529"/>
                      </a:moveTo>
                      <a:cubicBezTo>
                        <a:pt x="132556" y="39325"/>
                        <a:pt x="264516" y="65790"/>
                        <a:pt x="397669" y="63535"/>
                      </a:cubicBezTo>
                      <a:cubicBezTo>
                        <a:pt x="530822" y="61280"/>
                        <a:pt x="798921" y="0"/>
                        <a:pt x="798921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3602" name="Picture 2" descr="15 Tausend Battery Storage Icons lizenzfreie Bilder, Stockfotos ...">
                  <a:extLst>
                    <a:ext uri="{FF2B5EF4-FFF2-40B4-BE49-F238E27FC236}">
                      <a16:creationId xmlns:a16="http://schemas.microsoft.com/office/drawing/2014/main" id="{AC8B44BB-56BF-72CE-77AF-F162A3F1B7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285"/>
                <a:stretch>
                  <a:fillRect/>
                </a:stretch>
              </p:blipFill>
              <p:spPr bwMode="auto">
                <a:xfrm>
                  <a:off x="3693800" y="2867192"/>
                  <a:ext cx="331093" cy="266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606" name="Picture 2" descr="15 Tausend Battery Storage Icons lizenzfreie Bilder, Stockfotos ...">
                  <a:extLst>
                    <a:ext uri="{FF2B5EF4-FFF2-40B4-BE49-F238E27FC236}">
                      <a16:creationId xmlns:a16="http://schemas.microsoft.com/office/drawing/2014/main" id="{4BD4C521-E877-693A-CDBA-5D87852023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285"/>
                <a:stretch>
                  <a:fillRect/>
                </a:stretch>
              </p:blipFill>
              <p:spPr bwMode="auto">
                <a:xfrm>
                  <a:off x="5726105" y="3701389"/>
                  <a:ext cx="331093" cy="266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607" name="Picture 2" descr="15 Tausend Battery Storage Icons lizenzfreie Bilder, Stockfotos ...">
                  <a:extLst>
                    <a:ext uri="{FF2B5EF4-FFF2-40B4-BE49-F238E27FC236}">
                      <a16:creationId xmlns:a16="http://schemas.microsoft.com/office/drawing/2014/main" id="{93AEDB81-7BC6-991D-AE7D-8099961120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285"/>
                <a:stretch>
                  <a:fillRect/>
                </a:stretch>
              </p:blipFill>
              <p:spPr bwMode="auto">
                <a:xfrm>
                  <a:off x="3667213" y="5451172"/>
                  <a:ext cx="331093" cy="266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611" name="Grafik 23610" descr="Ein Bild, das Entwurf, Zeichnung, Mast, Turm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5CB94D25-1649-AB26-77EB-DBF5D2B79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295" t="21996" r="42812"/>
                <a:stretch>
                  <a:fillRect/>
                </a:stretch>
              </p:blipFill>
              <p:spPr>
                <a:xfrm>
                  <a:off x="5619745" y="3137257"/>
                  <a:ext cx="234159" cy="430424"/>
                </a:xfrm>
                <a:prstGeom prst="rect">
                  <a:avLst/>
                </a:prstGeom>
              </p:spPr>
            </p:pic>
            <p:pic>
              <p:nvPicPr>
                <p:cNvPr id="23612" name="Grafik 23611" descr="Ein Bild, das Entwurf, Zeichnung, Mast, Turm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B3363025-FC2C-5694-AD4D-8A5FAEBAD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295" t="21996" r="42812"/>
                <a:stretch>
                  <a:fillRect/>
                </a:stretch>
              </p:blipFill>
              <p:spPr>
                <a:xfrm>
                  <a:off x="3900670" y="3137257"/>
                  <a:ext cx="234159" cy="430424"/>
                </a:xfrm>
                <a:prstGeom prst="rect">
                  <a:avLst/>
                </a:prstGeom>
              </p:spPr>
            </p:pic>
            <p:pic>
              <p:nvPicPr>
                <p:cNvPr id="23620" name="Grafik 23619" descr="Ein Bild, das Windmühle, Generator, Gerät, draußen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5A55D082-9873-26BC-471E-74A1B7D91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10" r="9692" b="8590"/>
                <a:stretch>
                  <a:fillRect/>
                </a:stretch>
              </p:blipFill>
              <p:spPr>
                <a:xfrm>
                  <a:off x="4393076" y="3315305"/>
                  <a:ext cx="251622" cy="430424"/>
                </a:xfrm>
                <a:prstGeom prst="rect">
                  <a:avLst/>
                </a:prstGeom>
              </p:spPr>
            </p:pic>
            <p:pic>
              <p:nvPicPr>
                <p:cNvPr id="23621" name="Grafik 23620" descr="Ein Bild, das Windmühle, Generator, Gerät, draußen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794F11F6-8609-D1DF-2E46-C2516C462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10" r="9692" b="8590"/>
                <a:stretch>
                  <a:fillRect/>
                </a:stretch>
              </p:blipFill>
              <p:spPr>
                <a:xfrm>
                  <a:off x="4143566" y="3315305"/>
                  <a:ext cx="251622" cy="430424"/>
                </a:xfrm>
                <a:prstGeom prst="rect">
                  <a:avLst/>
                </a:prstGeom>
              </p:spPr>
            </p:pic>
            <p:pic>
              <p:nvPicPr>
                <p:cNvPr id="23624" name="Grafik 23623" descr="Ein Bild, das Rechteck, Reihe, Symmetrie, Design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CD0CBF25-4954-6520-F44E-841F721C27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clrChange>
                    <a:clrFrom>
                      <a:srgbClr val="FCFCFC"/>
                    </a:clrFrom>
                    <a:clrTo>
                      <a:srgbClr val="FCFCFC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786" b="25522"/>
                <a:stretch>
                  <a:fillRect/>
                </a:stretch>
              </p:blipFill>
              <p:spPr>
                <a:xfrm>
                  <a:off x="4847254" y="3387919"/>
                  <a:ext cx="571500" cy="355054"/>
                </a:xfrm>
                <a:prstGeom prst="rect">
                  <a:avLst/>
                </a:prstGeom>
              </p:spPr>
            </p:pic>
            <p:pic>
              <p:nvPicPr>
                <p:cNvPr id="23625" name="Grafik 23624" descr="Ein Bild, das Rechteck, Reihe, Symmetrie, Design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77BA7AD1-2D08-1995-C454-A066557895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clrChange>
                    <a:clrFrom>
                      <a:srgbClr val="FCFCFC"/>
                    </a:clrFrom>
                    <a:clrTo>
                      <a:srgbClr val="FCFCFC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786" b="25522"/>
                <a:stretch>
                  <a:fillRect/>
                </a:stretch>
              </p:blipFill>
              <p:spPr>
                <a:xfrm>
                  <a:off x="4966410" y="4224583"/>
                  <a:ext cx="571500" cy="355054"/>
                </a:xfrm>
                <a:prstGeom prst="rect">
                  <a:avLst/>
                </a:prstGeom>
              </p:spPr>
            </p:pic>
            <p:cxnSp>
              <p:nvCxnSpPr>
                <p:cNvPr id="23630" name="Gerader Verbinder 23629">
                  <a:extLst>
                    <a:ext uri="{FF2B5EF4-FFF2-40B4-BE49-F238E27FC236}">
                      <a16:creationId xmlns:a16="http://schemas.microsoft.com/office/drawing/2014/main" id="{F1491FD8-AEB0-E436-357B-86E2D62BBF22}"/>
                    </a:ext>
                  </a:extLst>
                </p:cNvPr>
                <p:cNvCxnSpPr/>
                <p:nvPr/>
              </p:nvCxnSpPr>
              <p:spPr bwMode="auto">
                <a:xfrm>
                  <a:off x="4531224" y="5608065"/>
                  <a:ext cx="1026" cy="182384"/>
                </a:xfrm>
                <a:prstGeom prst="lin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3636" name="Gruppieren 23635">
              <a:extLst>
                <a:ext uri="{FF2B5EF4-FFF2-40B4-BE49-F238E27FC236}">
                  <a16:creationId xmlns:a16="http://schemas.microsoft.com/office/drawing/2014/main" id="{953FE695-DA87-6F73-7D3F-8ABDB99F5C32}"/>
                </a:ext>
              </a:extLst>
            </p:cNvPr>
            <p:cNvGrpSpPr/>
            <p:nvPr/>
          </p:nvGrpSpPr>
          <p:grpSpPr>
            <a:xfrm>
              <a:off x="5828264" y="5004722"/>
              <a:ext cx="573247" cy="622366"/>
              <a:chOff x="9878394" y="1435893"/>
              <a:chExt cx="4810621" cy="5222815"/>
            </a:xfrm>
          </p:grpSpPr>
          <p:pic>
            <p:nvPicPr>
              <p:cNvPr id="23633" name="Grafik 23632" descr="Ein Bild, das Symbol, Grafiken, Schrift, Clipart enthält.&#10;&#10;KI-generierte Inhalte können fehlerhaft sein.">
                <a:extLst>
                  <a:ext uri="{FF2B5EF4-FFF2-40B4-BE49-F238E27FC236}">
                    <a16:creationId xmlns:a16="http://schemas.microsoft.com/office/drawing/2014/main" id="{EB8E5078-7E98-9D96-761F-7B4793C3B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11541" y="3541095"/>
                <a:ext cx="1915894" cy="1983651"/>
              </a:xfrm>
              <a:prstGeom prst="rect">
                <a:avLst/>
              </a:prstGeom>
            </p:spPr>
          </p:pic>
          <p:pic>
            <p:nvPicPr>
              <p:cNvPr id="23635" name="Grafik 23634" descr="Ein Bild, das Entwurf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E1D36433-88B2-C5E0-9E70-D556CCEF3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56" t="11749" r="14598" b="12094"/>
              <a:stretch>
                <a:fillRect/>
              </a:stretch>
            </p:blipFill>
            <p:spPr>
              <a:xfrm>
                <a:off x="9878394" y="1435893"/>
                <a:ext cx="4810621" cy="5222815"/>
              </a:xfrm>
              <a:prstGeom prst="rect">
                <a:avLst/>
              </a:prstGeom>
            </p:spPr>
          </p:pic>
        </p:grp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25C9607-C051-36E0-853F-240CF689D458}"/>
              </a:ext>
            </a:extLst>
          </p:cNvPr>
          <p:cNvGrpSpPr/>
          <p:nvPr/>
        </p:nvGrpSpPr>
        <p:grpSpPr>
          <a:xfrm>
            <a:off x="128980" y="1080185"/>
            <a:ext cx="3510416" cy="1825645"/>
            <a:chOff x="128980" y="1080185"/>
            <a:chExt cx="3510416" cy="1825645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81D5820-2619-3F7F-F3F3-0983B96867F5}"/>
                </a:ext>
              </a:extLst>
            </p:cNvPr>
            <p:cNvSpPr txBox="1"/>
            <p:nvPr/>
          </p:nvSpPr>
          <p:spPr>
            <a:xfrm>
              <a:off x="128980" y="1080185"/>
              <a:ext cx="35104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u="sng" dirty="0">
                  <a:solidFill>
                    <a:srgbClr val="FF0000"/>
                  </a:solidFill>
                  <a:latin typeface="Avenir Next Regular"/>
                </a:rPr>
                <a:t>Regulierung im </a:t>
              </a:r>
              <a:r>
                <a:rPr lang="de-DE" sz="1600" b="0" i="0" u="sng" dirty="0">
                  <a:solidFill>
                    <a:srgbClr val="FF0000"/>
                  </a:solidFill>
                  <a:effectLst/>
                  <a:latin typeface="Avenir Next Regular"/>
                  <a:hlinkClick r:id="rId20"/>
                </a:rPr>
                <a:t>EnWG</a:t>
              </a:r>
              <a:br>
                <a:rPr lang="de-DE" sz="1600" dirty="0">
                  <a:solidFill>
                    <a:srgbClr val="FF0000"/>
                  </a:solidFill>
                  <a:latin typeface="Avenir Next Regular"/>
                </a:rPr>
              </a:b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Aufgaben der Übertragungsnetz-</a:t>
              </a:r>
              <a:br>
                <a:rPr lang="de-DE" sz="1600" dirty="0">
                  <a:solidFill>
                    <a:srgbClr val="FF0000"/>
                  </a:solidFill>
                  <a:latin typeface="Avenir Next Regular"/>
                </a:rPr>
              </a:br>
              <a:r>
                <a:rPr lang="de-DE" sz="1600" dirty="0" err="1">
                  <a:solidFill>
                    <a:srgbClr val="FF0000"/>
                  </a:solidFill>
                  <a:latin typeface="Avenir Next Regular"/>
                </a:rPr>
                <a:t>betreiber</a:t>
              </a: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 (ÜNB): u.a.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084F534-B096-E70E-41CF-757D08F4FA2E}"/>
                </a:ext>
              </a:extLst>
            </p:cNvPr>
            <p:cNvSpPr txBox="1"/>
            <p:nvPr/>
          </p:nvSpPr>
          <p:spPr>
            <a:xfrm>
              <a:off x="128980" y="1837282"/>
              <a:ext cx="35104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Stromübertragung zu den Verteiler-</a:t>
              </a:r>
              <a:br>
                <a:rPr lang="de-DE" sz="1600" dirty="0">
                  <a:solidFill>
                    <a:srgbClr val="FF0000"/>
                  </a:solidFill>
                  <a:latin typeface="Avenir Next Regular"/>
                </a:rPr>
              </a:b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netzen, Netzausbau, Notfall-management.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5152F74-650B-0E2B-ADF7-7A30A7CEE6B7}"/>
                </a:ext>
              </a:extLst>
            </p:cNvPr>
            <p:cNvSpPr txBox="1"/>
            <p:nvPr/>
          </p:nvSpPr>
          <p:spPr>
            <a:xfrm>
              <a:off x="128980" y="2567276"/>
              <a:ext cx="35104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Spannungs- und Frequenzhaltung.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4597BFE-BED2-3A86-00D2-BAF3CE247BB9}"/>
              </a:ext>
            </a:extLst>
          </p:cNvPr>
          <p:cNvGrpSpPr/>
          <p:nvPr/>
        </p:nvGrpSpPr>
        <p:grpSpPr>
          <a:xfrm>
            <a:off x="146718" y="3297678"/>
            <a:ext cx="3339048" cy="2557408"/>
            <a:chOff x="146718" y="3404879"/>
            <a:chExt cx="3339048" cy="2557408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31CF3BCB-B9A6-184A-2C54-0E1A0D04B53F}"/>
                </a:ext>
              </a:extLst>
            </p:cNvPr>
            <p:cNvSpPr txBox="1"/>
            <p:nvPr/>
          </p:nvSpPr>
          <p:spPr>
            <a:xfrm>
              <a:off x="146718" y="3404879"/>
              <a:ext cx="33390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u="sng" dirty="0">
                  <a:solidFill>
                    <a:srgbClr val="FF0000"/>
                  </a:solidFill>
                  <a:latin typeface="Avenir Next Regular"/>
                </a:rPr>
                <a:t>Regulierung im </a:t>
              </a:r>
              <a:r>
                <a:rPr lang="de-DE" sz="1600" b="0" i="0" u="sng" dirty="0">
                  <a:solidFill>
                    <a:srgbClr val="FF0000"/>
                  </a:solidFill>
                  <a:effectLst/>
                  <a:latin typeface="Avenir Next Regular"/>
                  <a:hlinkClick r:id="rId20"/>
                </a:rPr>
                <a:t>EnWG</a:t>
              </a:r>
              <a:br>
                <a:rPr lang="de-DE" sz="1600" dirty="0">
                  <a:solidFill>
                    <a:srgbClr val="FF0000"/>
                  </a:solidFill>
                  <a:latin typeface="Avenir Next Regular"/>
                </a:rPr>
              </a:b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Aufgaben der Verteilernetz-</a:t>
              </a:r>
              <a:br>
                <a:rPr lang="de-DE" sz="1600" dirty="0">
                  <a:solidFill>
                    <a:srgbClr val="FF0000"/>
                  </a:solidFill>
                  <a:latin typeface="Avenir Next Regular"/>
                </a:rPr>
              </a:br>
              <a:r>
                <a:rPr lang="de-DE" sz="1600" dirty="0" err="1">
                  <a:solidFill>
                    <a:srgbClr val="FF0000"/>
                  </a:solidFill>
                  <a:latin typeface="Avenir Next Regular"/>
                </a:rPr>
                <a:t>betreiber</a:t>
              </a: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 (VNB): u.a.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86E84AC-A8A5-55F3-9ECB-936BA09AA5BD}"/>
                </a:ext>
              </a:extLst>
            </p:cNvPr>
            <p:cNvSpPr txBox="1"/>
            <p:nvPr/>
          </p:nvSpPr>
          <p:spPr>
            <a:xfrm>
              <a:off x="146718" y="4230450"/>
              <a:ext cx="33390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Stromverteilung bis zum Verbrau-</a:t>
              </a:r>
              <a:r>
                <a:rPr lang="de-DE" sz="1600" dirty="0" err="1">
                  <a:solidFill>
                    <a:srgbClr val="FF0000"/>
                  </a:solidFill>
                  <a:latin typeface="Avenir Next Regular"/>
                </a:rPr>
                <a:t>cher</a:t>
              </a: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, Netzausbau, Notfall-management.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91EDBB9-3EBE-11FB-83F4-AC5741C762C1}"/>
                </a:ext>
              </a:extLst>
            </p:cNvPr>
            <p:cNvSpPr txBox="1"/>
            <p:nvPr/>
          </p:nvSpPr>
          <p:spPr>
            <a:xfrm>
              <a:off x="146718" y="5014586"/>
              <a:ext cx="33390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Messung des Stromverbrauchs.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0D11519-2738-4344-8D1C-90C7ADEDA86A}"/>
                </a:ext>
              </a:extLst>
            </p:cNvPr>
            <p:cNvSpPr txBox="1"/>
            <p:nvPr/>
          </p:nvSpPr>
          <p:spPr>
            <a:xfrm>
              <a:off x="146718" y="5377512"/>
              <a:ext cx="33390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FF0000"/>
                  </a:solidFill>
                  <a:latin typeface="Avenir Next Regular"/>
                </a:rPr>
                <a:t>Zukünftig auch Spannungs- und Frequenzhaltung.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3694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3552" grpId="0"/>
      <p:bldP spid="23553" grpId="0"/>
      <p:bldP spid="2355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DBF9F98-F78F-418F-07F3-D568A03F0866}"/>
              </a:ext>
            </a:extLst>
          </p:cNvPr>
          <p:cNvSpPr txBox="1"/>
          <p:nvPr/>
        </p:nvSpPr>
        <p:spPr>
          <a:xfrm>
            <a:off x="2968831" y="3429000"/>
            <a:ext cx="3793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Backup-Folien</a:t>
            </a:r>
          </a:p>
        </p:txBody>
      </p:sp>
    </p:spTree>
    <p:extLst>
      <p:ext uri="{BB962C8B-B14F-4D97-AF65-F5344CB8AC3E}">
        <p14:creationId xmlns:p14="http://schemas.microsoft.com/office/powerpoint/2010/main" val="357034306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D4861471-C568-FB8D-0841-B1BE5341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67488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Wochenlastgang mit grenzüberschreitenden Stromhandel </a:t>
            </a:r>
          </a:p>
        </p:txBody>
      </p:sp>
      <p:pic>
        <p:nvPicPr>
          <p:cNvPr id="7" name="Grafik 6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3A9143DE-913E-B99D-0BB9-8F970E6D3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"/>
            <a:ext cx="9906000" cy="557212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5E17DF9-1A82-475D-2CE9-9743B05B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" y="6138541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>
                <a:solidFill>
                  <a:srgbClr val="00B050"/>
                </a:solidFill>
              </a:rPr>
              <a:t>Deltas zwischen Last und Binnenerzeugern werden durch Stromhandel ausgeglichen !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4527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E1376A5-D7CF-AB15-61B6-6689E5D8E41E}"/>
              </a:ext>
            </a:extLst>
          </p:cNvPr>
          <p:cNvSpPr/>
          <p:nvPr/>
        </p:nvSpPr>
        <p:spPr bwMode="auto">
          <a:xfrm>
            <a:off x="727739" y="830043"/>
            <a:ext cx="8495060" cy="5429530"/>
          </a:xfrm>
          <a:prstGeom prst="roundRect">
            <a:avLst>
              <a:gd name="adj" fmla="val 587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726E9A9E-231C-4DA9-BE9B-F0D6637598B9}"/>
              </a:ext>
            </a:extLst>
          </p:cNvPr>
          <p:cNvSpPr txBox="1"/>
          <p:nvPr/>
        </p:nvSpPr>
        <p:spPr>
          <a:xfrm>
            <a:off x="781592" y="87616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333FF"/>
                </a:solidFill>
              </a:rPr>
              <a:t>Dorf/Quartier/Stadt/VG/LK</a:t>
            </a:r>
          </a:p>
        </p:txBody>
      </p:sp>
      <p:sp>
        <p:nvSpPr>
          <p:cNvPr id="76" name="Text Box 14">
            <a:extLst>
              <a:ext uri="{FF2B5EF4-FFF2-40B4-BE49-F238E27FC236}">
                <a16:creationId xmlns:a16="http://schemas.microsoft.com/office/drawing/2014/main" id="{2E1969AE-027F-48A7-872A-CB80DA63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874" y="957152"/>
            <a:ext cx="10807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</a:t>
            </a:r>
          </a:p>
        </p:txBody>
      </p: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9FD0EB9-9686-2716-9604-845ED64910CC}"/>
              </a:ext>
            </a:extLst>
          </p:cNvPr>
          <p:cNvGrpSpPr/>
          <p:nvPr/>
        </p:nvGrpSpPr>
        <p:grpSpPr>
          <a:xfrm>
            <a:off x="3141423" y="1738071"/>
            <a:ext cx="833883" cy="2183531"/>
            <a:chOff x="3196048" y="1819203"/>
            <a:chExt cx="833883" cy="2183531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B9C62D9-487E-468C-8E43-60145E1ECE8B}"/>
                </a:ext>
              </a:extLst>
            </p:cNvPr>
            <p:cNvGrpSpPr/>
            <p:nvPr/>
          </p:nvGrpSpPr>
          <p:grpSpPr>
            <a:xfrm>
              <a:off x="3196048" y="1819203"/>
              <a:ext cx="833883" cy="972713"/>
              <a:chOff x="2844410" y="1419476"/>
              <a:chExt cx="833883" cy="972713"/>
            </a:xfrm>
          </p:grpSpPr>
          <p:pic>
            <p:nvPicPr>
              <p:cNvPr id="7" name="Grafik 6" descr="Ein Bild, das Essen enthält.&#10;&#10;Automatisch generierte Beschreibung">
                <a:extLst>
                  <a:ext uri="{FF2B5EF4-FFF2-40B4-BE49-F238E27FC236}">
                    <a16:creationId xmlns:a16="http://schemas.microsoft.com/office/drawing/2014/main" id="{A816F608-0985-4147-BFBD-8D165CFBB7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668"/>
              <a:stretch/>
            </p:blipFill>
            <p:spPr>
              <a:xfrm>
                <a:off x="2876257" y="2010027"/>
                <a:ext cx="770191" cy="382162"/>
              </a:xfrm>
              <a:prstGeom prst="rect">
                <a:avLst/>
              </a:prstGeom>
            </p:spPr>
          </p:pic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3FAD0203-5281-44C8-9DC5-378B872B3AD6}"/>
                  </a:ext>
                </a:extLst>
              </p:cNvPr>
              <p:cNvSpPr txBox="1"/>
              <p:nvPr/>
            </p:nvSpPr>
            <p:spPr>
              <a:xfrm>
                <a:off x="2844410" y="1419476"/>
                <a:ext cx="8338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Biotop-</a:t>
                </a:r>
                <a:br>
                  <a:rPr lang="de-DE" sz="1600" dirty="0"/>
                </a:br>
                <a:r>
                  <a:rPr lang="de-DE" sz="1600" dirty="0"/>
                  <a:t>Inseln</a:t>
                </a:r>
              </a:p>
            </p:txBody>
          </p:sp>
        </p:grpSp>
        <p:pic>
          <p:nvPicPr>
            <p:cNvPr id="73" name="Grafik 72" descr="Ein Bild, das Essen enthält.&#10;&#10;Automatisch generierte Beschreibung">
              <a:extLst>
                <a:ext uri="{FF2B5EF4-FFF2-40B4-BE49-F238E27FC236}">
                  <a16:creationId xmlns:a16="http://schemas.microsoft.com/office/drawing/2014/main" id="{F2E0CFBC-51DE-47C2-98FA-6583A8E49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68"/>
            <a:stretch/>
          </p:blipFill>
          <p:spPr>
            <a:xfrm>
              <a:off x="3232688" y="3625248"/>
              <a:ext cx="760766" cy="377486"/>
            </a:xfrm>
            <a:prstGeom prst="rect">
              <a:avLst/>
            </a:prstGeom>
          </p:spPr>
        </p:pic>
        <p:pic>
          <p:nvPicPr>
            <p:cNvPr id="79" name="Grafik 78" descr="Ein Bild, das Gras, draußen, Himmel, Feld enthält.&#10;&#10;Automatisch generierte Beschreibung">
              <a:extLst>
                <a:ext uri="{FF2B5EF4-FFF2-40B4-BE49-F238E27FC236}">
                  <a16:creationId xmlns:a16="http://schemas.microsoft.com/office/drawing/2014/main" id="{FBCC5CC0-55ED-454E-8349-930A55B89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29" t="23013" r="56233"/>
            <a:stretch/>
          </p:blipFill>
          <p:spPr>
            <a:xfrm>
              <a:off x="3517210" y="2874742"/>
              <a:ext cx="245537" cy="667680"/>
            </a:xfrm>
            <a:prstGeom prst="rect">
              <a:avLst/>
            </a:prstGeom>
          </p:spPr>
        </p:pic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ACB449E3-B681-4B0B-8980-3EE63E6B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7260"/>
            <a:ext cx="99059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Sektorkopplung</a:t>
            </a:r>
            <a:r>
              <a:rPr lang="de-DE" altLang="de-DE" sz="1800" dirty="0">
                <a:solidFill>
                  <a:srgbClr val="00B050"/>
                </a:solidFill>
              </a:rPr>
              <a:t> beim Erzeuger/Verbraucher (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) garantieren wirtschaftliche Autarkie!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A3F4C31-9126-EC6C-7C14-B1BE5D2D5406}"/>
              </a:ext>
            </a:extLst>
          </p:cNvPr>
          <p:cNvGrpSpPr/>
          <p:nvPr/>
        </p:nvGrpSpPr>
        <p:grpSpPr>
          <a:xfrm>
            <a:off x="5483558" y="2765420"/>
            <a:ext cx="2774653" cy="1050399"/>
            <a:chOff x="5483558" y="2822570"/>
            <a:chExt cx="2774653" cy="1050399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0C8C10FF-1511-480B-9C78-3AA78453385D}"/>
                </a:ext>
              </a:extLst>
            </p:cNvPr>
            <p:cNvSpPr txBox="1"/>
            <p:nvPr/>
          </p:nvSpPr>
          <p:spPr>
            <a:xfrm>
              <a:off x="6502838" y="2887678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CH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4</a:t>
              </a:r>
            </a:p>
          </p:txBody>
        </p:sp>
        <p:cxnSp>
          <p:nvCxnSpPr>
            <p:cNvPr id="123" name="Gerade Verbindung mit Pfeil 122">
              <a:extLst>
                <a:ext uri="{FF2B5EF4-FFF2-40B4-BE49-F238E27FC236}">
                  <a16:creationId xmlns:a16="http://schemas.microsoft.com/office/drawing/2014/main" id="{D2ECBE46-5652-4AB7-82A4-BED063E789D5}"/>
                </a:ext>
              </a:extLst>
            </p:cNvPr>
            <p:cNvCxnSpPr/>
            <p:nvPr/>
          </p:nvCxnSpPr>
          <p:spPr bwMode="auto">
            <a:xfrm>
              <a:off x="6469812" y="3198383"/>
              <a:ext cx="1788399" cy="31024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Zylinder 19">
              <a:extLst>
                <a:ext uri="{FF2B5EF4-FFF2-40B4-BE49-F238E27FC236}">
                  <a16:creationId xmlns:a16="http://schemas.microsoft.com/office/drawing/2014/main" id="{042A74E8-02D9-483D-88DF-92E115E73F6A}"/>
                </a:ext>
              </a:extLst>
            </p:cNvPr>
            <p:cNvSpPr/>
            <p:nvPr/>
          </p:nvSpPr>
          <p:spPr bwMode="auto">
            <a:xfrm>
              <a:off x="5901367" y="2822570"/>
              <a:ext cx="539340" cy="737772"/>
            </a:xfrm>
            <a:prstGeom prst="can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BA045AC4-2A38-4C45-A1D2-596F069C1AFD}"/>
                </a:ext>
              </a:extLst>
            </p:cNvPr>
            <p:cNvSpPr txBox="1"/>
            <p:nvPr/>
          </p:nvSpPr>
          <p:spPr>
            <a:xfrm>
              <a:off x="5483558" y="3565192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Methanisierung</a:t>
              </a: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7076963A-02E4-382E-F400-534AAA71EEFA}"/>
              </a:ext>
            </a:extLst>
          </p:cNvPr>
          <p:cNvGrpSpPr/>
          <p:nvPr/>
        </p:nvGrpSpPr>
        <p:grpSpPr>
          <a:xfrm>
            <a:off x="6067" y="1414966"/>
            <a:ext cx="1517933" cy="4702016"/>
            <a:chOff x="6067" y="1414966"/>
            <a:chExt cx="1517933" cy="470201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123095A2-01B2-47C2-9D7B-E74106CF973D}"/>
                </a:ext>
              </a:extLst>
            </p:cNvPr>
            <p:cNvCxnSpPr/>
            <p:nvPr/>
          </p:nvCxnSpPr>
          <p:spPr bwMode="auto">
            <a:xfrm>
              <a:off x="370309" y="1414966"/>
              <a:ext cx="0" cy="4184534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64E636-D4CB-4A05-A3E3-1E4A3DF2C8F0}"/>
                </a:ext>
              </a:extLst>
            </p:cNvPr>
            <p:cNvSpPr txBox="1"/>
            <p:nvPr/>
          </p:nvSpPr>
          <p:spPr>
            <a:xfrm>
              <a:off x="6067" y="5593762"/>
              <a:ext cx="721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Strom-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  <p:cxnSp>
          <p:nvCxnSpPr>
            <p:cNvPr id="106" name="Gerade Verbindung mit Pfeil 105">
              <a:extLst>
                <a:ext uri="{FF2B5EF4-FFF2-40B4-BE49-F238E27FC236}">
                  <a16:creationId xmlns:a16="http://schemas.microsoft.com/office/drawing/2014/main" id="{A489810B-A49C-4FE0-9088-9C804881A931}"/>
                </a:ext>
              </a:extLst>
            </p:cNvPr>
            <p:cNvCxnSpPr/>
            <p:nvPr/>
          </p:nvCxnSpPr>
          <p:spPr bwMode="auto">
            <a:xfrm>
              <a:off x="366903" y="3239405"/>
              <a:ext cx="1146954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AD644DF6-67C9-539C-A032-1821221D4EEC}"/>
                </a:ext>
              </a:extLst>
            </p:cNvPr>
            <p:cNvCxnSpPr/>
            <p:nvPr/>
          </p:nvCxnSpPr>
          <p:spPr bwMode="auto">
            <a:xfrm>
              <a:off x="1524000" y="1481880"/>
              <a:ext cx="0" cy="2973143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F6E2BC9D-2B57-3C3F-FECD-3BA442682AB7}"/>
              </a:ext>
            </a:extLst>
          </p:cNvPr>
          <p:cNvGrpSpPr/>
          <p:nvPr/>
        </p:nvGrpSpPr>
        <p:grpSpPr>
          <a:xfrm>
            <a:off x="1513857" y="1775813"/>
            <a:ext cx="1551482" cy="820814"/>
            <a:chOff x="1513857" y="1832963"/>
            <a:chExt cx="1551482" cy="820814"/>
          </a:xfrm>
        </p:grpSpPr>
        <p:pic>
          <p:nvPicPr>
            <p:cNvPr id="33" name="Grafik 32" descr="Ein Bild, das Gras, Himmel, draußen, Windmühle enthält.&#10;&#10;Automatisch generierte Beschreibung">
              <a:extLst>
                <a:ext uri="{FF2B5EF4-FFF2-40B4-BE49-F238E27FC236}">
                  <a16:creationId xmlns:a16="http://schemas.microsoft.com/office/drawing/2014/main" id="{6BB4C49F-6D1C-C19F-970A-AB687F42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977" y="1832963"/>
              <a:ext cx="971362" cy="546391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4A344AC-1C0D-0BC3-7699-6B593F5BF50B}"/>
                </a:ext>
              </a:extLst>
            </p:cNvPr>
            <p:cNvSpPr txBox="1"/>
            <p:nvPr/>
          </p:nvSpPr>
          <p:spPr>
            <a:xfrm>
              <a:off x="2121707" y="2346000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Windpark</a:t>
              </a:r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355B2642-17FD-D6DB-9402-CB4F0D049DEA}"/>
                </a:ext>
              </a:extLst>
            </p:cNvPr>
            <p:cNvCxnSpPr/>
            <p:nvPr/>
          </p:nvCxnSpPr>
          <p:spPr bwMode="auto">
            <a:xfrm>
              <a:off x="1513857" y="1991858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67E41334-4B1E-7ACE-BEC4-BDC914034D7F}"/>
              </a:ext>
            </a:extLst>
          </p:cNvPr>
          <p:cNvGrpSpPr/>
          <p:nvPr/>
        </p:nvGrpSpPr>
        <p:grpSpPr>
          <a:xfrm>
            <a:off x="1513857" y="2590409"/>
            <a:ext cx="1567032" cy="825563"/>
            <a:chOff x="1513857" y="2647559"/>
            <a:chExt cx="1567032" cy="825563"/>
          </a:xfrm>
        </p:grpSpPr>
        <p:pic>
          <p:nvPicPr>
            <p:cNvPr id="23" name="Grafik 22" descr="Ein Bild, das Text, Himmel, draußen, LKW enthält.&#10;&#10;Automatisch generierte Beschreibung">
              <a:extLst>
                <a:ext uri="{FF2B5EF4-FFF2-40B4-BE49-F238E27FC236}">
                  <a16:creationId xmlns:a16="http://schemas.microsoft.com/office/drawing/2014/main" id="{E72BDC8C-9615-7200-2C11-7616F0617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4" y="2647559"/>
              <a:ext cx="961571" cy="571744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1EBE0C-1253-EDF9-B3BA-90DB49E7AF25}"/>
                </a:ext>
              </a:extLst>
            </p:cNvPr>
            <p:cNvSpPr txBox="1"/>
            <p:nvPr/>
          </p:nvSpPr>
          <p:spPr>
            <a:xfrm>
              <a:off x="2030601" y="3165345"/>
              <a:ext cx="105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Groß-Akku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14913F3A-2C50-D104-5AAD-C4C743BC3FF1}"/>
                </a:ext>
              </a:extLst>
            </p:cNvPr>
            <p:cNvCxnSpPr/>
            <p:nvPr/>
          </p:nvCxnSpPr>
          <p:spPr bwMode="auto">
            <a:xfrm>
              <a:off x="1513857" y="2845664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D72DF96-D17A-D0F6-164F-1DD11A5399A2}"/>
              </a:ext>
            </a:extLst>
          </p:cNvPr>
          <p:cNvGrpSpPr/>
          <p:nvPr/>
        </p:nvGrpSpPr>
        <p:grpSpPr>
          <a:xfrm>
            <a:off x="1513857" y="3409753"/>
            <a:ext cx="2316594" cy="838038"/>
            <a:chOff x="1513857" y="3409753"/>
            <a:chExt cx="2316594" cy="838038"/>
          </a:xfrm>
        </p:grpSpPr>
        <p:pic>
          <p:nvPicPr>
            <p:cNvPr id="34" name="Grafik 33" descr="Ein Bild, das Gras, Baum, draußen, Feld enthält.&#10;&#10;Automatisch generierte Beschreibung">
              <a:extLst>
                <a:ext uri="{FF2B5EF4-FFF2-40B4-BE49-F238E27FC236}">
                  <a16:creationId xmlns:a16="http://schemas.microsoft.com/office/drawing/2014/main" id="{B33C2787-C27C-9AFE-75A6-8A2E125F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931" y="3409753"/>
              <a:ext cx="951408" cy="549253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F79812A-1A9C-AEA6-B307-F24E902C0CF0}"/>
                </a:ext>
              </a:extLst>
            </p:cNvPr>
            <p:cNvSpPr txBox="1"/>
            <p:nvPr/>
          </p:nvSpPr>
          <p:spPr>
            <a:xfrm>
              <a:off x="1802845" y="3940014"/>
              <a:ext cx="20276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PV-FF-/Agri-PV-Anlage</a:t>
              </a:r>
            </a:p>
          </p:txBody>
        </p: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19C5A5BD-C654-4B56-E0AC-C19E0DC24CE1}"/>
                </a:ext>
              </a:extLst>
            </p:cNvPr>
            <p:cNvCxnSpPr/>
            <p:nvPr/>
          </p:nvCxnSpPr>
          <p:spPr bwMode="auto">
            <a:xfrm>
              <a:off x="1513857" y="3579410"/>
              <a:ext cx="58012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E3D15A7-B519-14F0-2D52-85EE4A185BC8}"/>
              </a:ext>
            </a:extLst>
          </p:cNvPr>
          <p:cNvGrpSpPr/>
          <p:nvPr/>
        </p:nvGrpSpPr>
        <p:grpSpPr>
          <a:xfrm>
            <a:off x="5918064" y="4382833"/>
            <a:ext cx="1405573" cy="1544252"/>
            <a:chOff x="7295890" y="4439983"/>
            <a:chExt cx="1405573" cy="1544252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ED3E1EC-0AE4-990B-ABC8-2CAEF4840313}"/>
                </a:ext>
              </a:extLst>
            </p:cNvPr>
            <p:cNvSpPr txBox="1"/>
            <p:nvPr/>
          </p:nvSpPr>
          <p:spPr>
            <a:xfrm>
              <a:off x="7295890" y="4592458"/>
              <a:ext cx="14055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Tiefe-</a:t>
              </a:r>
              <a:br>
                <a:rPr lang="de-DE" sz="1400" dirty="0"/>
              </a:br>
              <a:r>
                <a:rPr lang="de-DE" sz="1400" dirty="0"/>
                <a:t>Geo-    </a:t>
              </a:r>
              <a:r>
                <a:rPr lang="de-DE" sz="1400" dirty="0" err="1"/>
                <a:t>thermie</a:t>
              </a:r>
              <a:endParaRPr lang="de-DE" sz="1400" dirty="0"/>
            </a:p>
          </p:txBody>
        </p:sp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23E208E6-6665-9DBD-4788-B81EE8E6DA7B}"/>
                </a:ext>
              </a:extLst>
            </p:cNvPr>
            <p:cNvGrpSpPr/>
            <p:nvPr/>
          </p:nvGrpSpPr>
          <p:grpSpPr>
            <a:xfrm>
              <a:off x="7351936" y="4439983"/>
              <a:ext cx="959270" cy="1544252"/>
              <a:chOff x="7351936" y="4439983"/>
              <a:chExt cx="959270" cy="1544252"/>
            </a:xfrm>
          </p:grpSpPr>
          <p:pic>
            <p:nvPicPr>
              <p:cNvPr id="47" name="Grafik 46" descr="Ein Bild, das draußen, Gras, Straße enthält.&#10;&#10;Automatisch generierte Beschreibung">
                <a:extLst>
                  <a:ext uri="{FF2B5EF4-FFF2-40B4-BE49-F238E27FC236}">
                    <a16:creationId xmlns:a16="http://schemas.microsoft.com/office/drawing/2014/main" id="{A5BED60C-98A5-9D70-F30E-68051288CB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40" b="-9282"/>
              <a:stretch/>
            </p:blipFill>
            <p:spPr>
              <a:xfrm>
                <a:off x="7351936" y="5098540"/>
                <a:ext cx="959270" cy="688160"/>
              </a:xfrm>
              <a:prstGeom prst="rect">
                <a:avLst/>
              </a:prstGeom>
            </p:spPr>
          </p:pic>
          <p:cxnSp>
            <p:nvCxnSpPr>
              <p:cNvPr id="146" name="Gerader Verbinder 145">
                <a:extLst>
                  <a:ext uri="{FF2B5EF4-FFF2-40B4-BE49-F238E27FC236}">
                    <a16:creationId xmlns:a16="http://schemas.microsoft.com/office/drawing/2014/main" id="{17862D84-5D8D-A05C-CF37-99DED7941FBE}"/>
                  </a:ext>
                </a:extLst>
              </p:cNvPr>
              <p:cNvCxnSpPr/>
              <p:nvPr/>
            </p:nvCxnSpPr>
            <p:spPr bwMode="auto">
              <a:xfrm>
                <a:off x="7856971" y="4439983"/>
                <a:ext cx="0" cy="668743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r Verbinder 154">
                <a:extLst>
                  <a:ext uri="{FF2B5EF4-FFF2-40B4-BE49-F238E27FC236}">
                    <a16:creationId xmlns:a16="http://schemas.microsoft.com/office/drawing/2014/main" id="{9EFAF6EC-BEB6-421D-B4D2-0B6D9A7428BB}"/>
                  </a:ext>
                </a:extLst>
              </p:cNvPr>
              <p:cNvCxnSpPr/>
              <p:nvPr/>
            </p:nvCxnSpPr>
            <p:spPr bwMode="auto">
              <a:xfrm>
                <a:off x="7587703" y="5721466"/>
                <a:ext cx="0" cy="262769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1DAC52C3-5ED6-D042-98F0-B65CBA912F15}"/>
              </a:ext>
            </a:extLst>
          </p:cNvPr>
          <p:cNvGrpSpPr/>
          <p:nvPr/>
        </p:nvGrpSpPr>
        <p:grpSpPr>
          <a:xfrm>
            <a:off x="4113281" y="2394109"/>
            <a:ext cx="4136006" cy="1308201"/>
            <a:chOff x="4113281" y="2451259"/>
            <a:chExt cx="4136006" cy="1308201"/>
          </a:xfrm>
        </p:grpSpPr>
        <p:cxnSp>
          <p:nvCxnSpPr>
            <p:cNvPr id="112" name="Gerade Verbindung mit Pfeil 111">
              <a:extLst>
                <a:ext uri="{FF2B5EF4-FFF2-40B4-BE49-F238E27FC236}">
                  <a16:creationId xmlns:a16="http://schemas.microsoft.com/office/drawing/2014/main" id="{92892277-696B-43B2-A5E8-3499987E1C1E}"/>
                </a:ext>
              </a:extLst>
            </p:cNvPr>
            <p:cNvCxnSpPr/>
            <p:nvPr/>
          </p:nvCxnSpPr>
          <p:spPr bwMode="auto">
            <a:xfrm>
              <a:off x="5279622" y="3132412"/>
              <a:ext cx="621745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Textfeld 157">
              <a:extLst>
                <a:ext uri="{FF2B5EF4-FFF2-40B4-BE49-F238E27FC236}">
                  <a16:creationId xmlns:a16="http://schemas.microsoft.com/office/drawing/2014/main" id="{C3717A6C-DA1F-4151-80C7-E1928EA2907A}"/>
                </a:ext>
              </a:extLst>
            </p:cNvPr>
            <p:cNvSpPr txBox="1"/>
            <p:nvPr/>
          </p:nvSpPr>
          <p:spPr>
            <a:xfrm>
              <a:off x="5271307" y="3109512"/>
              <a:ext cx="5212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CO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pic>
          <p:nvPicPr>
            <p:cNvPr id="11" name="Grafik 10" descr="Ein Bild, das drinnen, Tisch, sitzend, klein enthält.&#10;&#10;Automatisch generierte Beschreibung">
              <a:extLst>
                <a:ext uri="{FF2B5EF4-FFF2-40B4-BE49-F238E27FC236}">
                  <a16:creationId xmlns:a16="http://schemas.microsoft.com/office/drawing/2014/main" id="{024426AC-CCC9-4642-875E-8CABDA55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79" y="2451259"/>
              <a:ext cx="1150569" cy="805399"/>
            </a:xfrm>
            <a:prstGeom prst="rect">
              <a:avLst/>
            </a:prstGeom>
          </p:spPr>
        </p:pic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5F79D8F5-DF01-4C12-8B76-BDCE737353DF}"/>
                </a:ext>
              </a:extLst>
            </p:cNvPr>
            <p:cNvCxnSpPr/>
            <p:nvPr/>
          </p:nvCxnSpPr>
          <p:spPr bwMode="auto">
            <a:xfrm>
              <a:off x="5279622" y="2629992"/>
              <a:ext cx="2969665" cy="30267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996058C6-E14C-4238-B326-22AD3B1AAE6E}"/>
                </a:ext>
              </a:extLst>
            </p:cNvPr>
            <p:cNvSpPr txBox="1"/>
            <p:nvPr/>
          </p:nvSpPr>
          <p:spPr>
            <a:xfrm>
              <a:off x="4113281" y="3236240"/>
              <a:ext cx="1269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Biogasanlage</a:t>
              </a:r>
              <a:br>
                <a:rPr lang="de-DE" sz="1400" dirty="0"/>
              </a:br>
              <a:r>
                <a:rPr lang="de-DE" sz="1400" dirty="0"/>
                <a:t>(Bio-Abfälle)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08369F8B-124D-4F5D-8F65-DD7AF93F88B6}"/>
                </a:ext>
              </a:extLst>
            </p:cNvPr>
            <p:cNvSpPr txBox="1"/>
            <p:nvPr/>
          </p:nvSpPr>
          <p:spPr>
            <a:xfrm>
              <a:off x="5271307" y="2603851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CH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1998728D-8AC4-F47F-B57E-C83BD6322CE3}"/>
                </a:ext>
              </a:extLst>
            </p:cNvPr>
            <p:cNvSpPr txBox="1"/>
            <p:nvPr/>
          </p:nvSpPr>
          <p:spPr>
            <a:xfrm>
              <a:off x="7278928" y="2781379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Methan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6EB5FAE-33AB-1739-5FEF-77E34182B031}"/>
              </a:ext>
            </a:extLst>
          </p:cNvPr>
          <p:cNvGrpSpPr/>
          <p:nvPr/>
        </p:nvGrpSpPr>
        <p:grpSpPr>
          <a:xfrm>
            <a:off x="8243230" y="2330063"/>
            <a:ext cx="1657388" cy="2393483"/>
            <a:chOff x="8243230" y="2330063"/>
            <a:chExt cx="1657388" cy="2393483"/>
          </a:xfrm>
        </p:grpSpPr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F2350257-4240-4F51-BDBB-9F9D0DF6643C}"/>
                </a:ext>
              </a:extLst>
            </p:cNvPr>
            <p:cNvCxnSpPr/>
            <p:nvPr/>
          </p:nvCxnSpPr>
          <p:spPr bwMode="auto">
            <a:xfrm>
              <a:off x="9568560" y="3437919"/>
              <a:ext cx="0" cy="923232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8E724D96-44C5-4143-90DD-8F159F6C242A}"/>
                </a:ext>
              </a:extLst>
            </p:cNvPr>
            <p:cNvSpPr txBox="1"/>
            <p:nvPr/>
          </p:nvSpPr>
          <p:spPr>
            <a:xfrm>
              <a:off x="9238257" y="2483304"/>
              <a:ext cx="6623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Gas-</a:t>
              </a:r>
              <a:br>
                <a:rPr lang="de-DE" sz="1400" dirty="0"/>
              </a:br>
              <a:r>
                <a:rPr lang="de-DE" sz="1400" dirty="0"/>
                <a:t>netz</a:t>
              </a:r>
              <a:br>
                <a:rPr lang="de-DE" sz="1400" dirty="0"/>
              </a:br>
              <a:r>
                <a:rPr lang="de-DE" sz="1400" dirty="0"/>
                <a:t>(Spei-</a:t>
              </a:r>
              <a:br>
                <a:rPr lang="de-DE" sz="1400" dirty="0"/>
              </a:br>
              <a:r>
                <a:rPr lang="de-DE" sz="1400" dirty="0" err="1"/>
                <a:t>cher</a:t>
              </a:r>
              <a:r>
                <a:rPr lang="de-DE" sz="1400" dirty="0"/>
                <a:t>)</a:t>
              </a:r>
            </a:p>
          </p:txBody>
        </p: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0ACD3EC4-4E21-E8C9-C1C7-D77341AE8952}"/>
                </a:ext>
              </a:extLst>
            </p:cNvPr>
            <p:cNvCxnSpPr/>
            <p:nvPr/>
          </p:nvCxnSpPr>
          <p:spPr bwMode="auto">
            <a:xfrm flipH="1">
              <a:off x="8243230" y="2330063"/>
              <a:ext cx="6166" cy="2393483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mit Pfeil 155">
              <a:extLst>
                <a:ext uri="{FF2B5EF4-FFF2-40B4-BE49-F238E27FC236}">
                  <a16:creationId xmlns:a16="http://schemas.microsoft.com/office/drawing/2014/main" id="{BF1520CD-FE16-471A-CB66-FD4162240241}"/>
                </a:ext>
              </a:extLst>
            </p:cNvPr>
            <p:cNvCxnSpPr/>
            <p:nvPr/>
          </p:nvCxnSpPr>
          <p:spPr bwMode="auto">
            <a:xfrm>
              <a:off x="8249287" y="4065440"/>
              <a:ext cx="1319273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298D9833-AD62-9FEF-1D39-1A345FA620FA}"/>
              </a:ext>
            </a:extLst>
          </p:cNvPr>
          <p:cNvGrpSpPr/>
          <p:nvPr/>
        </p:nvGrpSpPr>
        <p:grpSpPr>
          <a:xfrm>
            <a:off x="6149914" y="852196"/>
            <a:ext cx="2376235" cy="816866"/>
            <a:chOff x="6139586" y="932976"/>
            <a:chExt cx="2376235" cy="816866"/>
          </a:xfrm>
        </p:grpSpPr>
        <p:pic>
          <p:nvPicPr>
            <p:cNvPr id="31" name="Grafik 30" descr="Ein Bild, das Spiel, Tisch, Raum enthält.&#10;&#10;Automatisch generierte Beschreibung">
              <a:extLst>
                <a:ext uri="{FF2B5EF4-FFF2-40B4-BE49-F238E27FC236}">
                  <a16:creationId xmlns:a16="http://schemas.microsoft.com/office/drawing/2014/main" id="{50FFADD5-D56E-4A6D-8F9B-957C46829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81" y="932976"/>
              <a:ext cx="727707" cy="544285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7D22265-9D35-4A2B-A7AA-BDA1FB1F8FC4}"/>
                </a:ext>
              </a:extLst>
            </p:cNvPr>
            <p:cNvSpPr txBox="1"/>
            <p:nvPr/>
          </p:nvSpPr>
          <p:spPr>
            <a:xfrm>
              <a:off x="7266761" y="1442065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Klär-   </a:t>
              </a:r>
              <a:r>
                <a:rPr lang="de-DE" sz="1400" dirty="0" err="1"/>
                <a:t>anlage</a:t>
              </a:r>
              <a:endParaRPr lang="de-DE" sz="1400" dirty="0"/>
            </a:p>
          </p:txBody>
        </p:sp>
        <p:cxnSp>
          <p:nvCxnSpPr>
            <p:cNvPr id="174" name="Gerade Verbindung mit Pfeil 173">
              <a:extLst>
                <a:ext uri="{FF2B5EF4-FFF2-40B4-BE49-F238E27FC236}">
                  <a16:creationId xmlns:a16="http://schemas.microsoft.com/office/drawing/2014/main" id="{461FED88-5AE3-BEE4-5410-C1E82C77A90E}"/>
                </a:ext>
              </a:extLst>
            </p:cNvPr>
            <p:cNvCxnSpPr/>
            <p:nvPr/>
          </p:nvCxnSpPr>
          <p:spPr bwMode="auto">
            <a:xfrm>
              <a:off x="6139586" y="1202565"/>
              <a:ext cx="1451839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C62E2A93-6DA8-1F69-B5D4-4FCE2E7DC9FF}"/>
                </a:ext>
              </a:extLst>
            </p:cNvPr>
            <p:cNvCxnSpPr/>
            <p:nvPr/>
          </p:nvCxnSpPr>
          <p:spPr bwMode="auto">
            <a:xfrm>
              <a:off x="6139938" y="1192190"/>
              <a:ext cx="0" cy="21688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B38D38EF-CFF0-A80E-0361-0A6B1C25FBAC}"/>
              </a:ext>
            </a:extLst>
          </p:cNvPr>
          <p:cNvGrpSpPr/>
          <p:nvPr/>
        </p:nvGrpSpPr>
        <p:grpSpPr>
          <a:xfrm>
            <a:off x="1661831" y="1131930"/>
            <a:ext cx="2492740" cy="3141205"/>
            <a:chOff x="1546482" y="1192720"/>
            <a:chExt cx="5523686" cy="2862950"/>
          </a:xfrm>
          <a:solidFill>
            <a:srgbClr val="FF0000">
              <a:alpha val="10196"/>
            </a:srgbClr>
          </a:solidFill>
        </p:grpSpPr>
        <p:sp>
          <p:nvSpPr>
            <p:cNvPr id="101" name="Rechteck: abgerundete Ecken 100">
              <a:extLst>
                <a:ext uri="{FF2B5EF4-FFF2-40B4-BE49-F238E27FC236}">
                  <a16:creationId xmlns:a16="http://schemas.microsoft.com/office/drawing/2014/main" id="{C42F5E47-FEE3-59C5-0588-3649B3B4D993}"/>
                </a:ext>
              </a:extLst>
            </p:cNvPr>
            <p:cNvSpPr/>
            <p:nvPr/>
          </p:nvSpPr>
          <p:spPr bwMode="auto">
            <a:xfrm>
              <a:off x="1872990" y="1415856"/>
              <a:ext cx="5197178" cy="2639814"/>
            </a:xfrm>
            <a:prstGeom prst="roundRect">
              <a:avLst>
                <a:gd name="adj" fmla="val 6490"/>
              </a:avLst>
            </a:prstGeom>
            <a:grp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41C369C4-9E81-4AE8-315F-136DC3044618}"/>
                </a:ext>
              </a:extLst>
            </p:cNvPr>
            <p:cNvSpPr txBox="1"/>
            <p:nvPr/>
          </p:nvSpPr>
          <p:spPr>
            <a:xfrm>
              <a:off x="1546482" y="1192720"/>
              <a:ext cx="2932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Flächen-/Infrastruktur-Synergien nutzen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D15A2117-29B4-DFB7-6B3F-92F00435CE87}"/>
              </a:ext>
            </a:extLst>
          </p:cNvPr>
          <p:cNvGrpSpPr/>
          <p:nvPr/>
        </p:nvGrpSpPr>
        <p:grpSpPr>
          <a:xfrm>
            <a:off x="9217526" y="959380"/>
            <a:ext cx="721672" cy="1287488"/>
            <a:chOff x="9217526" y="959380"/>
            <a:chExt cx="721672" cy="1287488"/>
          </a:xfrm>
        </p:grpSpPr>
        <p:cxnSp>
          <p:nvCxnSpPr>
            <p:cNvPr id="195" name="Gerader Verbinder 194">
              <a:extLst>
                <a:ext uri="{FF2B5EF4-FFF2-40B4-BE49-F238E27FC236}">
                  <a16:creationId xmlns:a16="http://schemas.microsoft.com/office/drawing/2014/main" id="{8CC483A1-7DE2-8847-EF46-004E02B4076B}"/>
                </a:ext>
              </a:extLst>
            </p:cNvPr>
            <p:cNvCxnSpPr>
              <a:stCxn id="198" idx="2"/>
            </p:cNvCxnSpPr>
            <p:nvPr/>
          </p:nvCxnSpPr>
          <p:spPr bwMode="auto">
            <a:xfrm>
              <a:off x="9578362" y="1482600"/>
              <a:ext cx="0" cy="764268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" name="Textfeld 197">
              <a:extLst>
                <a:ext uri="{FF2B5EF4-FFF2-40B4-BE49-F238E27FC236}">
                  <a16:creationId xmlns:a16="http://schemas.microsoft.com/office/drawing/2014/main" id="{588EF2EE-1F72-9A80-A207-7EDDA112D863}"/>
                </a:ext>
              </a:extLst>
            </p:cNvPr>
            <p:cNvSpPr txBox="1"/>
            <p:nvPr/>
          </p:nvSpPr>
          <p:spPr>
            <a:xfrm>
              <a:off x="9217526" y="959380"/>
              <a:ext cx="721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Daten-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194E6F6-620D-BA41-9253-0D91D587637E}"/>
              </a:ext>
            </a:extLst>
          </p:cNvPr>
          <p:cNvGrpSpPr/>
          <p:nvPr/>
        </p:nvGrpSpPr>
        <p:grpSpPr>
          <a:xfrm>
            <a:off x="916626" y="1414966"/>
            <a:ext cx="8668478" cy="4687544"/>
            <a:chOff x="916626" y="1414966"/>
            <a:chExt cx="8668478" cy="4687544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984475AC-E484-8232-93FD-74DF138426E9}"/>
                </a:ext>
              </a:extLst>
            </p:cNvPr>
            <p:cNvGrpSpPr/>
            <p:nvPr/>
          </p:nvGrpSpPr>
          <p:grpSpPr>
            <a:xfrm>
              <a:off x="916626" y="1414966"/>
              <a:ext cx="8668478" cy="4687544"/>
              <a:chOff x="916626" y="1414966"/>
              <a:chExt cx="8668478" cy="4687544"/>
            </a:xfrm>
          </p:grpSpPr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7AC4085F-CDBB-AB25-B685-BC0625202747}"/>
                  </a:ext>
                </a:extLst>
              </p:cNvPr>
              <p:cNvCxnSpPr/>
              <p:nvPr/>
            </p:nvCxnSpPr>
            <p:spPr bwMode="auto">
              <a:xfrm>
                <a:off x="8864358" y="2112298"/>
                <a:ext cx="10419" cy="399021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82EF2141-40E7-889F-8FB5-75443A558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9" t="17276" r="16816" b="18891"/>
              <a:stretch/>
            </p:blipFill>
            <p:spPr>
              <a:xfrm>
                <a:off x="8645961" y="1802018"/>
                <a:ext cx="476662" cy="310280"/>
              </a:xfrm>
              <a:prstGeom prst="rect">
                <a:avLst/>
              </a:prstGeom>
            </p:spPr>
          </p:pic>
          <p:cxnSp>
            <p:nvCxnSpPr>
              <p:cNvPr id="131" name="Gerade Verbindung mit Pfeil 130">
                <a:extLst>
                  <a:ext uri="{FF2B5EF4-FFF2-40B4-BE49-F238E27FC236}">
                    <a16:creationId xmlns:a16="http://schemas.microsoft.com/office/drawing/2014/main" id="{B33BE95C-CC5D-278E-66A6-EEBDD0B0D717}"/>
                  </a:ext>
                </a:extLst>
              </p:cNvPr>
              <p:cNvCxnSpPr/>
              <p:nvPr/>
            </p:nvCxnSpPr>
            <p:spPr bwMode="auto">
              <a:xfrm>
                <a:off x="916626" y="6102510"/>
                <a:ext cx="796766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Gerader Verbinder 131">
                <a:extLst>
                  <a:ext uri="{FF2B5EF4-FFF2-40B4-BE49-F238E27FC236}">
                    <a16:creationId xmlns:a16="http://schemas.microsoft.com/office/drawing/2014/main" id="{C6620A89-37F6-FAF0-4DAD-9EB57CFD869E}"/>
                  </a:ext>
                </a:extLst>
              </p:cNvPr>
              <p:cNvCxnSpPr/>
              <p:nvPr/>
            </p:nvCxnSpPr>
            <p:spPr bwMode="auto">
              <a:xfrm>
                <a:off x="920215" y="1510455"/>
                <a:ext cx="0" cy="459205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33761A3C-EA11-A3D7-048B-BF1269A1B232}"/>
                  </a:ext>
                </a:extLst>
              </p:cNvPr>
              <p:cNvCxnSpPr/>
              <p:nvPr/>
            </p:nvCxnSpPr>
            <p:spPr bwMode="auto">
              <a:xfrm>
                <a:off x="4570962" y="2288850"/>
                <a:ext cx="429339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Gerade Verbindung mit Pfeil 140">
                <a:extLst>
                  <a:ext uri="{FF2B5EF4-FFF2-40B4-BE49-F238E27FC236}">
                    <a16:creationId xmlns:a16="http://schemas.microsoft.com/office/drawing/2014/main" id="{B16069E7-CE45-4514-353D-0A567EF6BE22}"/>
                  </a:ext>
                </a:extLst>
              </p:cNvPr>
              <p:cNvCxnSpPr/>
              <p:nvPr/>
            </p:nvCxnSpPr>
            <p:spPr bwMode="auto">
              <a:xfrm>
                <a:off x="920215" y="2163308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mit Pfeil 149">
                <a:extLst>
                  <a:ext uri="{FF2B5EF4-FFF2-40B4-BE49-F238E27FC236}">
                    <a16:creationId xmlns:a16="http://schemas.microsoft.com/office/drawing/2014/main" id="{43C88716-1296-AABB-138E-6A429E3360E8}"/>
                  </a:ext>
                </a:extLst>
              </p:cNvPr>
              <p:cNvCxnSpPr/>
              <p:nvPr/>
            </p:nvCxnSpPr>
            <p:spPr bwMode="auto">
              <a:xfrm>
                <a:off x="920215" y="3032006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mit Pfeil 151">
                <a:extLst>
                  <a:ext uri="{FF2B5EF4-FFF2-40B4-BE49-F238E27FC236}">
                    <a16:creationId xmlns:a16="http://schemas.microsoft.com/office/drawing/2014/main" id="{6FCD42E3-8F1E-2CC0-F0EC-D3BC76C4652E}"/>
                  </a:ext>
                </a:extLst>
              </p:cNvPr>
              <p:cNvCxnSpPr/>
              <p:nvPr/>
            </p:nvCxnSpPr>
            <p:spPr bwMode="auto">
              <a:xfrm>
                <a:off x="920215" y="3815819"/>
                <a:ext cx="1193716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Gerader Verbinder 156">
                <a:extLst>
                  <a:ext uri="{FF2B5EF4-FFF2-40B4-BE49-F238E27FC236}">
                    <a16:creationId xmlns:a16="http://schemas.microsoft.com/office/drawing/2014/main" id="{71554F36-2FF9-F1F1-13C1-673959EF5B6A}"/>
                  </a:ext>
                </a:extLst>
              </p:cNvPr>
              <p:cNvCxnSpPr/>
              <p:nvPr/>
            </p:nvCxnSpPr>
            <p:spPr bwMode="auto">
              <a:xfrm>
                <a:off x="2500619" y="5636722"/>
                <a:ext cx="0" cy="465788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Gerader Verbinder 162">
                <a:extLst>
                  <a:ext uri="{FF2B5EF4-FFF2-40B4-BE49-F238E27FC236}">
                    <a16:creationId xmlns:a16="http://schemas.microsoft.com/office/drawing/2014/main" id="{090BC23C-7338-BC2C-BAD2-519D56E6A738}"/>
                  </a:ext>
                </a:extLst>
              </p:cNvPr>
              <p:cNvCxnSpPr/>
              <p:nvPr/>
            </p:nvCxnSpPr>
            <p:spPr bwMode="auto">
              <a:xfrm>
                <a:off x="6356340" y="5670978"/>
                <a:ext cx="0" cy="43153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Gerader Verbinder 165">
                <a:extLst>
                  <a:ext uri="{FF2B5EF4-FFF2-40B4-BE49-F238E27FC236}">
                    <a16:creationId xmlns:a16="http://schemas.microsoft.com/office/drawing/2014/main" id="{90F9841E-82DA-CD74-BBF6-648620F67752}"/>
                  </a:ext>
                </a:extLst>
              </p:cNvPr>
              <p:cNvCxnSpPr/>
              <p:nvPr/>
            </p:nvCxnSpPr>
            <p:spPr bwMode="auto">
              <a:xfrm>
                <a:off x="7968456" y="5670978"/>
                <a:ext cx="0" cy="43153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Gerader Verbinder 167">
                <a:extLst>
                  <a:ext uri="{FF2B5EF4-FFF2-40B4-BE49-F238E27FC236}">
                    <a16:creationId xmlns:a16="http://schemas.microsoft.com/office/drawing/2014/main" id="{BE891CA7-6A40-B875-8991-8FFAA1DCD353}"/>
                  </a:ext>
                </a:extLst>
              </p:cNvPr>
              <p:cNvCxnSpPr/>
              <p:nvPr/>
            </p:nvCxnSpPr>
            <p:spPr bwMode="auto">
              <a:xfrm>
                <a:off x="6028923" y="2292697"/>
                <a:ext cx="0" cy="472723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Gerader Verbinder 169">
                <a:extLst>
                  <a:ext uri="{FF2B5EF4-FFF2-40B4-BE49-F238E27FC236}">
                    <a16:creationId xmlns:a16="http://schemas.microsoft.com/office/drawing/2014/main" id="{4A4BED4C-CDE5-7212-A375-5719EE7494F6}"/>
                  </a:ext>
                </a:extLst>
              </p:cNvPr>
              <p:cNvCxnSpPr/>
              <p:nvPr/>
            </p:nvCxnSpPr>
            <p:spPr bwMode="auto">
              <a:xfrm>
                <a:off x="4805190" y="2292697"/>
                <a:ext cx="0" cy="10141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Gerader Verbinder 171">
                <a:extLst>
                  <a:ext uri="{FF2B5EF4-FFF2-40B4-BE49-F238E27FC236}">
                    <a16:creationId xmlns:a16="http://schemas.microsoft.com/office/drawing/2014/main" id="{E6DF94EE-62F0-76C6-A6ED-E56C9AE71474}"/>
                  </a:ext>
                </a:extLst>
              </p:cNvPr>
              <p:cNvCxnSpPr/>
              <p:nvPr/>
            </p:nvCxnSpPr>
            <p:spPr bwMode="auto">
              <a:xfrm>
                <a:off x="6022881" y="1970015"/>
                <a:ext cx="0" cy="31883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Gerader Verbinder 176">
                <a:extLst>
                  <a:ext uri="{FF2B5EF4-FFF2-40B4-BE49-F238E27FC236}">
                    <a16:creationId xmlns:a16="http://schemas.microsoft.com/office/drawing/2014/main" id="{2743E962-47DE-A43D-3285-838DA49D1925}"/>
                  </a:ext>
                </a:extLst>
              </p:cNvPr>
              <p:cNvCxnSpPr/>
              <p:nvPr/>
            </p:nvCxnSpPr>
            <p:spPr bwMode="auto">
              <a:xfrm>
                <a:off x="7773441" y="1414966"/>
                <a:ext cx="0" cy="873884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6" name="Textfeld 185">
                <a:extLst>
                  <a:ext uri="{FF2B5EF4-FFF2-40B4-BE49-F238E27FC236}">
                    <a16:creationId xmlns:a16="http://schemas.microsoft.com/office/drawing/2014/main" id="{4DD306CC-EC80-28AB-4DE0-3F7717EE1350}"/>
                  </a:ext>
                </a:extLst>
              </p:cNvPr>
              <p:cNvSpPr txBox="1"/>
              <p:nvPr/>
            </p:nvSpPr>
            <p:spPr>
              <a:xfrm>
                <a:off x="8562325" y="1496396"/>
                <a:ext cx="574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EMS</a:t>
                </a:r>
              </a:p>
            </p:txBody>
          </p:sp>
          <p:cxnSp>
            <p:nvCxnSpPr>
              <p:cNvPr id="199" name="Gerade Verbindung mit Pfeil 198">
                <a:extLst>
                  <a:ext uri="{FF2B5EF4-FFF2-40B4-BE49-F238E27FC236}">
                    <a16:creationId xmlns:a16="http://schemas.microsoft.com/office/drawing/2014/main" id="{D97DCEF7-B203-D49A-E675-EBD43F334922}"/>
                  </a:ext>
                </a:extLst>
              </p:cNvPr>
              <p:cNvCxnSpPr/>
              <p:nvPr/>
            </p:nvCxnSpPr>
            <p:spPr bwMode="auto">
              <a:xfrm>
                <a:off x="9122623" y="1989987"/>
                <a:ext cx="462481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BFB72193-BE0F-C121-B6F5-7FF6CE2440E6}"/>
                </a:ext>
              </a:extLst>
            </p:cNvPr>
            <p:cNvCxnSpPr/>
            <p:nvPr/>
          </p:nvCxnSpPr>
          <p:spPr bwMode="auto">
            <a:xfrm>
              <a:off x="5167269" y="5679273"/>
              <a:ext cx="0" cy="42323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BA5D4123-F162-5479-1AD2-B139D5273A5E}"/>
              </a:ext>
            </a:extLst>
          </p:cNvPr>
          <p:cNvGrpSpPr/>
          <p:nvPr/>
        </p:nvGrpSpPr>
        <p:grpSpPr>
          <a:xfrm>
            <a:off x="7227353" y="4382833"/>
            <a:ext cx="1417922" cy="1525491"/>
            <a:chOff x="7227353" y="4382833"/>
            <a:chExt cx="1417922" cy="1525491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4E3E7EE-1F12-C3F3-53B0-AE6341009F39}"/>
                </a:ext>
              </a:extLst>
            </p:cNvPr>
            <p:cNvSpPr txBox="1"/>
            <p:nvPr/>
          </p:nvSpPr>
          <p:spPr>
            <a:xfrm>
              <a:off x="7905345" y="4733841"/>
              <a:ext cx="739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G(</a:t>
              </a:r>
              <a:r>
                <a:rPr lang="de-DE" sz="1400" dirty="0" err="1"/>
                <a:t>uD</a:t>
              </a:r>
              <a:r>
                <a:rPr lang="de-DE" sz="1400" dirty="0"/>
                <a:t>)-</a:t>
              </a:r>
              <a:br>
                <a:rPr lang="de-DE" sz="1400" dirty="0"/>
              </a:br>
              <a:r>
                <a:rPr lang="de-DE" sz="1400" dirty="0"/>
                <a:t>    KW</a:t>
              </a:r>
            </a:p>
          </p:txBody>
        </p:sp>
        <p:pic>
          <p:nvPicPr>
            <p:cNvPr id="45" name="Grafik 44" descr="Ein Bild, das draußen, Gebäude, Turm enthält.&#10;&#10;Automatisch generierte Beschreibung">
              <a:extLst>
                <a:ext uri="{FF2B5EF4-FFF2-40B4-BE49-F238E27FC236}">
                  <a16:creationId xmlns:a16="http://schemas.microsoft.com/office/drawing/2014/main" id="{42D93202-1F8D-91C3-5702-4A699FDE6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353" y="5041390"/>
              <a:ext cx="938809" cy="625872"/>
            </a:xfrm>
            <a:prstGeom prst="rect">
              <a:avLst/>
            </a:prstGeom>
          </p:spPr>
        </p:pic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FC1AB5D8-AEA9-78AA-742C-9FECFDC32904}"/>
                </a:ext>
              </a:extLst>
            </p:cNvPr>
            <p:cNvCxnSpPr/>
            <p:nvPr/>
          </p:nvCxnSpPr>
          <p:spPr bwMode="auto">
            <a:xfrm>
              <a:off x="7970987" y="4382833"/>
              <a:ext cx="0" cy="668743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r Verbinder 144">
              <a:extLst>
                <a:ext uri="{FF2B5EF4-FFF2-40B4-BE49-F238E27FC236}">
                  <a16:creationId xmlns:a16="http://schemas.microsoft.com/office/drawing/2014/main" id="{3F83B899-13CC-B0AB-CF53-863C3A495E4A}"/>
                </a:ext>
              </a:extLst>
            </p:cNvPr>
            <p:cNvCxnSpPr/>
            <p:nvPr/>
          </p:nvCxnSpPr>
          <p:spPr bwMode="auto">
            <a:xfrm>
              <a:off x="7393244" y="4529453"/>
              <a:ext cx="0" cy="50187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r Verbinder 146">
              <a:extLst>
                <a:ext uri="{FF2B5EF4-FFF2-40B4-BE49-F238E27FC236}">
                  <a16:creationId xmlns:a16="http://schemas.microsoft.com/office/drawing/2014/main" id="{A2AD0720-4B62-34FD-384D-1AD0C97E00C2}"/>
                </a:ext>
              </a:extLst>
            </p:cNvPr>
            <p:cNvCxnSpPr/>
            <p:nvPr/>
          </p:nvCxnSpPr>
          <p:spPr bwMode="auto">
            <a:xfrm>
              <a:off x="7500252" y="5645555"/>
              <a:ext cx="0" cy="262769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1138745-6B1C-9E6D-EA19-F43182FA1C92}"/>
              </a:ext>
            </a:extLst>
          </p:cNvPr>
          <p:cNvGrpSpPr/>
          <p:nvPr/>
        </p:nvGrpSpPr>
        <p:grpSpPr>
          <a:xfrm>
            <a:off x="4161124" y="4492267"/>
            <a:ext cx="1054956" cy="1407535"/>
            <a:chOff x="4161124" y="4492267"/>
            <a:chExt cx="1054956" cy="1407535"/>
          </a:xfrm>
        </p:grpSpPr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AC3B4CFF-F9C4-4AF2-ABAB-E0E8D8F5C3F2}"/>
                </a:ext>
              </a:extLst>
            </p:cNvPr>
            <p:cNvSpPr txBox="1"/>
            <p:nvPr/>
          </p:nvSpPr>
          <p:spPr>
            <a:xfrm>
              <a:off x="4161124" y="4492267"/>
              <a:ext cx="603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Heiz-</a:t>
              </a:r>
              <a:br>
                <a:rPr lang="de-DE" sz="1400" dirty="0"/>
              </a:br>
              <a:r>
                <a:rPr lang="de-DE" sz="1400" dirty="0"/>
                <a:t>werk</a:t>
              </a:r>
            </a:p>
          </p:txBody>
        </p:sp>
        <p:pic>
          <p:nvPicPr>
            <p:cNvPr id="105" name="Grafik 104" descr="Ein Bild, das Himmel, draußen, Gebäude, Wolke enthält.&#10;&#10;Automatisch generierte Beschreibung">
              <a:extLst>
                <a:ext uri="{FF2B5EF4-FFF2-40B4-BE49-F238E27FC236}">
                  <a16:creationId xmlns:a16="http://schemas.microsoft.com/office/drawing/2014/main" id="{7AA80BAA-0F77-3460-EF1C-398AA647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88" y="4918228"/>
              <a:ext cx="548792" cy="768309"/>
            </a:xfrm>
            <a:prstGeom prst="rect">
              <a:avLst/>
            </a:prstGeom>
          </p:spPr>
        </p:pic>
        <p:cxnSp>
          <p:nvCxnSpPr>
            <p:cNvPr id="120" name="Gerader Verbinder 119">
              <a:extLst>
                <a:ext uri="{FF2B5EF4-FFF2-40B4-BE49-F238E27FC236}">
                  <a16:creationId xmlns:a16="http://schemas.microsoft.com/office/drawing/2014/main" id="{E3D046EA-C6CC-1979-FA38-3F6DA7751F2D}"/>
                </a:ext>
              </a:extLst>
            </p:cNvPr>
            <p:cNvCxnSpPr/>
            <p:nvPr/>
          </p:nvCxnSpPr>
          <p:spPr bwMode="auto">
            <a:xfrm>
              <a:off x="4804626" y="5684036"/>
              <a:ext cx="0" cy="21576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D8199A6-0226-93B8-A840-A083E1572E40}"/>
              </a:ext>
            </a:extLst>
          </p:cNvPr>
          <p:cNvGrpSpPr/>
          <p:nvPr/>
        </p:nvGrpSpPr>
        <p:grpSpPr>
          <a:xfrm>
            <a:off x="6440091" y="3316784"/>
            <a:ext cx="1250316" cy="1714539"/>
            <a:chOff x="6440091" y="3316784"/>
            <a:chExt cx="1250316" cy="1714539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4B47731-D15E-BE31-BBBB-29C3376B13CC}"/>
                </a:ext>
              </a:extLst>
            </p:cNvPr>
            <p:cNvSpPr txBox="1"/>
            <p:nvPr/>
          </p:nvSpPr>
          <p:spPr>
            <a:xfrm>
              <a:off x="7050208" y="3316784"/>
              <a:ext cx="5212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CO</a:t>
              </a:r>
              <a:r>
                <a:rPr lang="de-DE" sz="1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8714DC78-2721-B4D3-6C2E-C92DE49E5F51}"/>
                </a:ext>
              </a:extLst>
            </p:cNvPr>
            <p:cNvCxnSpPr/>
            <p:nvPr/>
          </p:nvCxnSpPr>
          <p:spPr bwMode="auto">
            <a:xfrm>
              <a:off x="6440091" y="3331504"/>
              <a:ext cx="1250316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758A6D4-8D08-C9AE-07A9-658CFA6A583F}"/>
                </a:ext>
              </a:extLst>
            </p:cNvPr>
            <p:cNvCxnSpPr/>
            <p:nvPr/>
          </p:nvCxnSpPr>
          <p:spPr bwMode="auto">
            <a:xfrm flipV="1">
              <a:off x="7690407" y="3331504"/>
              <a:ext cx="0" cy="1699819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1DACB011-E083-5EA9-5947-3090A6D81E65}"/>
              </a:ext>
            </a:extLst>
          </p:cNvPr>
          <p:cNvSpPr txBox="1"/>
          <p:nvPr/>
        </p:nvSpPr>
        <p:spPr>
          <a:xfrm>
            <a:off x="5160806" y="5362071"/>
            <a:ext cx="78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Ab-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Wärme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D2D55A5-B7A2-DCDC-2DFC-7F6E8854E5ED}"/>
              </a:ext>
            </a:extLst>
          </p:cNvPr>
          <p:cNvGrpSpPr/>
          <p:nvPr/>
        </p:nvGrpSpPr>
        <p:grpSpPr>
          <a:xfrm>
            <a:off x="3993497" y="5009787"/>
            <a:ext cx="773832" cy="813027"/>
            <a:chOff x="4109932" y="5002828"/>
            <a:chExt cx="773832" cy="813027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DE47BBD-C88E-DE75-A2E8-5555496560BF}"/>
                </a:ext>
              </a:extLst>
            </p:cNvPr>
            <p:cNvSpPr txBox="1"/>
            <p:nvPr/>
          </p:nvSpPr>
          <p:spPr>
            <a:xfrm>
              <a:off x="4109932" y="5002828"/>
              <a:ext cx="709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3333FF"/>
                  </a:solidFill>
                </a:rPr>
                <a:t>Bio-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 err="1">
                  <a:solidFill>
                    <a:srgbClr val="3333FF"/>
                  </a:solidFill>
                </a:rPr>
                <a:t>masse</a:t>
              </a:r>
              <a:endParaRPr lang="de-DE" sz="1400" dirty="0">
                <a:solidFill>
                  <a:srgbClr val="3333FF"/>
                </a:solidFill>
              </a:endParaRP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9D5073E7-EF57-0FEC-DD2D-47E021E75C51}"/>
                </a:ext>
              </a:extLst>
            </p:cNvPr>
            <p:cNvCxnSpPr/>
            <p:nvPr/>
          </p:nvCxnSpPr>
          <p:spPr bwMode="auto">
            <a:xfrm>
              <a:off x="4259032" y="5539515"/>
              <a:ext cx="49583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E3D6D53-E77E-BCD8-B25D-15A82C27C7E0}"/>
                </a:ext>
              </a:extLst>
            </p:cNvPr>
            <p:cNvSpPr txBox="1"/>
            <p:nvPr/>
          </p:nvSpPr>
          <p:spPr>
            <a:xfrm>
              <a:off x="4131439" y="5538856"/>
              <a:ext cx="752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dirty="0">
                  <a:solidFill>
                    <a:srgbClr val="3333FF"/>
                  </a:solidFill>
                </a:rPr>
                <a:t>(Abfälle)</a:t>
              </a: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448D6052-0174-F9FC-D5D4-EAAC56907488}"/>
              </a:ext>
            </a:extLst>
          </p:cNvPr>
          <p:cNvGrpSpPr/>
          <p:nvPr/>
        </p:nvGrpSpPr>
        <p:grpSpPr>
          <a:xfrm>
            <a:off x="911576" y="4057413"/>
            <a:ext cx="7665557" cy="1907300"/>
            <a:chOff x="911576" y="4057413"/>
            <a:chExt cx="7665557" cy="1907300"/>
          </a:xfrm>
        </p:grpSpPr>
        <p:cxnSp>
          <p:nvCxnSpPr>
            <p:cNvPr id="109" name="Gerade Verbindung mit Pfeil 108">
              <a:extLst>
                <a:ext uri="{FF2B5EF4-FFF2-40B4-BE49-F238E27FC236}">
                  <a16:creationId xmlns:a16="http://schemas.microsoft.com/office/drawing/2014/main" id="{69A51F60-BE06-3D77-AF20-A6C64005735A}"/>
                </a:ext>
              </a:extLst>
            </p:cNvPr>
            <p:cNvCxnSpPr/>
            <p:nvPr/>
          </p:nvCxnSpPr>
          <p:spPr bwMode="auto">
            <a:xfrm>
              <a:off x="1524000" y="4382833"/>
              <a:ext cx="6570846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115EC9B4-E591-0E67-AA86-49295B894113}"/>
                </a:ext>
              </a:extLst>
            </p:cNvPr>
            <p:cNvGrpSpPr/>
            <p:nvPr/>
          </p:nvGrpSpPr>
          <p:grpSpPr>
            <a:xfrm>
              <a:off x="911576" y="4401527"/>
              <a:ext cx="7665557" cy="1563186"/>
              <a:chOff x="911576" y="4401527"/>
              <a:chExt cx="7665557" cy="1563186"/>
            </a:xfrm>
          </p:grpSpPr>
          <p:cxnSp>
            <p:nvCxnSpPr>
              <p:cNvPr id="160" name="Gerade Verbindung mit Pfeil 159">
                <a:extLst>
                  <a:ext uri="{FF2B5EF4-FFF2-40B4-BE49-F238E27FC236}">
                    <a16:creationId xmlns:a16="http://schemas.microsoft.com/office/drawing/2014/main" id="{7C3C54A1-F832-CE9E-807F-EF5CB4F4C7DF}"/>
                  </a:ext>
                </a:extLst>
              </p:cNvPr>
              <p:cNvCxnSpPr/>
              <p:nvPr/>
            </p:nvCxnSpPr>
            <p:spPr bwMode="auto">
              <a:xfrm>
                <a:off x="2500619" y="4532287"/>
                <a:ext cx="3704697" cy="0"/>
              </a:xfrm>
              <a:prstGeom prst="straightConnector1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65" name="Gruppieren 164">
                <a:extLst>
                  <a:ext uri="{FF2B5EF4-FFF2-40B4-BE49-F238E27FC236}">
                    <a16:creationId xmlns:a16="http://schemas.microsoft.com/office/drawing/2014/main" id="{D2FFC5D8-99FF-5E02-867E-FD0B2AB3483A}"/>
                  </a:ext>
                </a:extLst>
              </p:cNvPr>
              <p:cNvGrpSpPr/>
              <p:nvPr/>
            </p:nvGrpSpPr>
            <p:grpSpPr>
              <a:xfrm>
                <a:off x="911576" y="4401527"/>
                <a:ext cx="7665557" cy="1563186"/>
                <a:chOff x="911576" y="4401527"/>
                <a:chExt cx="7665557" cy="1563186"/>
              </a:xfrm>
            </p:grpSpPr>
            <p:cxnSp>
              <p:nvCxnSpPr>
                <p:cNvPr id="128" name="Gerade Verbindung mit Pfeil 127">
                  <a:extLst>
                    <a:ext uri="{FF2B5EF4-FFF2-40B4-BE49-F238E27FC236}">
                      <a16:creationId xmlns:a16="http://schemas.microsoft.com/office/drawing/2014/main" id="{DDF3FB6A-02E0-CDE1-9E2F-AFD866729BD7}"/>
                    </a:ext>
                  </a:extLst>
                </p:cNvPr>
                <p:cNvCxnSpPr/>
                <p:nvPr/>
              </p:nvCxnSpPr>
              <p:spPr bwMode="auto">
                <a:xfrm>
                  <a:off x="6139586" y="4532287"/>
                  <a:ext cx="2103644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90" name="Gruppieren 189">
                  <a:extLst>
                    <a:ext uri="{FF2B5EF4-FFF2-40B4-BE49-F238E27FC236}">
                      <a16:creationId xmlns:a16="http://schemas.microsoft.com/office/drawing/2014/main" id="{3CE2B852-7629-DFBC-850C-3EE71A84FD72}"/>
                    </a:ext>
                  </a:extLst>
                </p:cNvPr>
                <p:cNvGrpSpPr/>
                <p:nvPr/>
              </p:nvGrpSpPr>
              <p:grpSpPr>
                <a:xfrm>
                  <a:off x="1994556" y="5623681"/>
                  <a:ext cx="6582577" cy="341032"/>
                  <a:chOff x="1994556" y="5680831"/>
                  <a:chExt cx="6582577" cy="341032"/>
                </a:xfrm>
              </p:grpSpPr>
              <p:sp>
                <p:nvSpPr>
                  <p:cNvPr id="136" name="Textfeld 135">
                    <a:extLst>
                      <a:ext uri="{FF2B5EF4-FFF2-40B4-BE49-F238E27FC236}">
                        <a16:creationId xmlns:a16="http://schemas.microsoft.com/office/drawing/2014/main" id="{56FEA781-4070-45DF-9DF9-4FE225FFE945}"/>
                      </a:ext>
                    </a:extLst>
                  </p:cNvPr>
                  <p:cNvSpPr txBox="1"/>
                  <p:nvPr/>
                </p:nvSpPr>
                <p:spPr>
                  <a:xfrm>
                    <a:off x="2877758" y="5714086"/>
                    <a:ext cx="11215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/>
                      <a:t>Wärmenetz</a:t>
                    </a:r>
                  </a:p>
                </p:txBody>
              </p:sp>
              <p:cxnSp>
                <p:nvCxnSpPr>
                  <p:cNvPr id="122" name="Gerade Verbindung mit Pfeil 121">
                    <a:extLst>
                      <a:ext uri="{FF2B5EF4-FFF2-40B4-BE49-F238E27FC236}">
                        <a16:creationId xmlns:a16="http://schemas.microsoft.com/office/drawing/2014/main" id="{7E2B383D-FEE0-81DF-5BAC-59DCC1DA63B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94556" y="5978685"/>
                    <a:ext cx="6582577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9" name="Gerader Verbinder 148">
                    <a:extLst>
                      <a:ext uri="{FF2B5EF4-FFF2-40B4-BE49-F238E27FC236}">
                        <a16:creationId xmlns:a16="http://schemas.microsoft.com/office/drawing/2014/main" id="{1CCC28AE-F5C6-842C-F46F-9FAF2DAF038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64797" y="5680831"/>
                    <a:ext cx="0" cy="297854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arrow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64" name="Gruppieren 163">
                  <a:extLst>
                    <a:ext uri="{FF2B5EF4-FFF2-40B4-BE49-F238E27FC236}">
                      <a16:creationId xmlns:a16="http://schemas.microsoft.com/office/drawing/2014/main" id="{7E2A1C9C-B782-1BCF-6575-BBF288D0F66B}"/>
                    </a:ext>
                  </a:extLst>
                </p:cNvPr>
                <p:cNvGrpSpPr/>
                <p:nvPr/>
              </p:nvGrpSpPr>
              <p:grpSpPr>
                <a:xfrm>
                  <a:off x="911576" y="4401527"/>
                  <a:ext cx="3186338" cy="1516300"/>
                  <a:chOff x="911576" y="4401527"/>
                  <a:chExt cx="3186338" cy="1516300"/>
                </a:xfrm>
              </p:grpSpPr>
              <p:cxnSp>
                <p:nvCxnSpPr>
                  <p:cNvPr id="139" name="Gerader Verbinder 138">
                    <a:extLst>
                      <a:ext uri="{FF2B5EF4-FFF2-40B4-BE49-F238E27FC236}">
                        <a16:creationId xmlns:a16="http://schemas.microsoft.com/office/drawing/2014/main" id="{74C1F268-4548-AC3E-C5E1-97C977E0D19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578293" y="4529453"/>
                    <a:ext cx="0" cy="501870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2" name="Gruppieren 11">
                    <a:extLst>
                      <a:ext uri="{FF2B5EF4-FFF2-40B4-BE49-F238E27FC236}">
                        <a16:creationId xmlns:a16="http://schemas.microsoft.com/office/drawing/2014/main" id="{2E010A73-87FD-2B16-D43A-F269F8FB48D4}"/>
                      </a:ext>
                    </a:extLst>
                  </p:cNvPr>
                  <p:cNvGrpSpPr/>
                  <p:nvPr/>
                </p:nvGrpSpPr>
                <p:grpSpPr>
                  <a:xfrm>
                    <a:off x="1886551" y="4401527"/>
                    <a:ext cx="2211363" cy="1311590"/>
                    <a:chOff x="2848745" y="4439983"/>
                    <a:chExt cx="2211363" cy="1311590"/>
                  </a:xfrm>
                </p:grpSpPr>
                <p:grpSp>
                  <p:nvGrpSpPr>
                    <p:cNvPr id="51" name="Gruppieren 50">
                      <a:extLst>
                        <a:ext uri="{FF2B5EF4-FFF2-40B4-BE49-F238E27FC236}">
                          <a16:creationId xmlns:a16="http://schemas.microsoft.com/office/drawing/2014/main" id="{B3C9AC2B-7A18-D286-C54F-297088B0B8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8745" y="5076190"/>
                      <a:ext cx="2211363" cy="675383"/>
                      <a:chOff x="4132702" y="3170663"/>
                      <a:chExt cx="4967832" cy="1517250"/>
                    </a:xfrm>
                  </p:grpSpPr>
                  <p:sp>
                    <p:nvSpPr>
                      <p:cNvPr id="52" name="Freihandform: Form 51">
                        <a:extLst>
                          <a:ext uri="{FF2B5EF4-FFF2-40B4-BE49-F238E27FC236}">
                            <a16:creationId xmlns:a16="http://schemas.microsoft.com/office/drawing/2014/main" id="{F701B97A-BDA0-1B1D-00FF-83F4C3386DC8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6078762" y="4621159"/>
                        <a:ext cx="11760" cy="14086"/>
                      </a:xfrm>
                      <a:custGeom>
                        <a:avLst/>
                        <a:gdLst>
                          <a:gd name="connsiteX0" fmla="*/ 5954 w 16876"/>
                          <a:gd name="connsiteY0" fmla="*/ 11274 h 22548"/>
                          <a:gd name="connsiteX1" fmla="*/ 4263 w 16876"/>
                          <a:gd name="connsiteY1" fmla="*/ 22549 h 22548"/>
                          <a:gd name="connsiteX2" fmla="*/ 14974 w 16876"/>
                          <a:gd name="connsiteY2" fmla="*/ 11274 h 22548"/>
                          <a:gd name="connsiteX3" fmla="*/ 16665 w 16876"/>
                          <a:gd name="connsiteY3" fmla="*/ 0 h 22548"/>
                          <a:gd name="connsiteX4" fmla="*/ 5954 w 16876"/>
                          <a:gd name="connsiteY4" fmla="*/ 11274 h 225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876" h="22548">
                            <a:moveTo>
                              <a:pt x="5954" y="11274"/>
                            </a:moveTo>
                            <a:cubicBezTo>
                              <a:pt x="-1374" y="19730"/>
                              <a:pt x="-1938" y="22549"/>
                              <a:pt x="4263" y="22549"/>
                            </a:cubicBezTo>
                            <a:cubicBezTo>
                              <a:pt x="8209" y="22549"/>
                              <a:pt x="13283" y="17475"/>
                              <a:pt x="14974" y="11274"/>
                            </a:cubicBezTo>
                            <a:cubicBezTo>
                              <a:pt x="16665" y="5073"/>
                              <a:pt x="17229" y="0"/>
                              <a:pt x="16665" y="0"/>
                            </a:cubicBezTo>
                            <a:cubicBezTo>
                              <a:pt x="16101" y="0"/>
                              <a:pt x="11591" y="5073"/>
                              <a:pt x="5954" y="112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" name="Freihandform: Form 52">
                        <a:extLst>
                          <a:ext uri="{FF2B5EF4-FFF2-40B4-BE49-F238E27FC236}">
                            <a16:creationId xmlns:a16="http://schemas.microsoft.com/office/drawing/2014/main" id="{B2BA3DD6-A190-4164-BDC1-722D069E6E7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5563654" y="3977249"/>
                        <a:ext cx="24379" cy="1937"/>
                      </a:xfrm>
                      <a:custGeom>
                        <a:avLst/>
                        <a:gdLst>
                          <a:gd name="connsiteX0" fmla="*/ 4187 w 34984"/>
                          <a:gd name="connsiteY0" fmla="*/ 2255 h 3100"/>
                          <a:gd name="connsiteX1" fmla="*/ 32372 w 34984"/>
                          <a:gd name="connsiteY1" fmla="*/ 2255 h 3100"/>
                          <a:gd name="connsiteX2" fmla="*/ 16588 w 34984"/>
                          <a:gd name="connsiteY2" fmla="*/ 0 h 3100"/>
                          <a:gd name="connsiteX3" fmla="*/ 4187 w 34984"/>
                          <a:gd name="connsiteY3" fmla="*/ 2255 h 3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984" h="3100">
                            <a:moveTo>
                              <a:pt x="4187" y="2255"/>
                            </a:moveTo>
                            <a:cubicBezTo>
                              <a:pt x="12642" y="3382"/>
                              <a:pt x="25044" y="3382"/>
                              <a:pt x="32372" y="2255"/>
                            </a:cubicBezTo>
                            <a:cubicBezTo>
                              <a:pt x="39137" y="1127"/>
                              <a:pt x="32372" y="0"/>
                              <a:pt x="16588" y="0"/>
                            </a:cubicBezTo>
                            <a:cubicBezTo>
                              <a:pt x="1368" y="0"/>
                              <a:pt x="-4833" y="1127"/>
                              <a:pt x="4187" y="225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cxnSp>
                    <p:nvCxnSpPr>
                      <p:cNvPr id="54" name="Gerader Verbinder 53">
                        <a:extLst>
                          <a:ext uri="{FF2B5EF4-FFF2-40B4-BE49-F238E27FC236}">
                            <a16:creationId xmlns:a16="http://schemas.microsoft.com/office/drawing/2014/main" id="{900EF653-3CE2-C033-A376-AB25C0D8792D}"/>
                          </a:ext>
                        </a:extLst>
                      </p:cNvPr>
                      <p:cNvCxnSpPr>
                        <a:stCxn id="62" idx="42"/>
                      </p:cNvCxnSpPr>
                      <p:nvPr/>
                    </p:nvCxnSpPr>
                    <p:spPr bwMode="auto">
                      <a:xfrm flipH="1" flipV="1">
                        <a:off x="5216370" y="3577856"/>
                        <a:ext cx="2831" cy="997919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pic>
                    <p:nvPicPr>
                      <p:cNvPr id="57" name="Grafik 56" descr="Ein Bild, das Buchse, Elektronik, drinnen, Stecker enthält.&#10;&#10;Automatisch generierte Beschreibung">
                        <a:extLst>
                          <a:ext uri="{FF2B5EF4-FFF2-40B4-BE49-F238E27FC236}">
                            <a16:creationId xmlns:a16="http://schemas.microsoft.com/office/drawing/2014/main" id="{9F30BB7E-E8E4-ADD9-F0A4-EA6A791DAA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80668" y="4274410"/>
                        <a:ext cx="125490" cy="16387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Grafik 58">
                        <a:extLst>
                          <a:ext uri="{FF2B5EF4-FFF2-40B4-BE49-F238E27FC236}">
                            <a16:creationId xmlns:a16="http://schemas.microsoft.com/office/drawing/2014/main" id="{CE1D7546-79B5-46E8-5568-811B66992D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087" t="56358" r="73126" b="14625"/>
                      <a:stretch/>
                    </p:blipFill>
                    <p:spPr>
                      <a:xfrm>
                        <a:off x="6498362" y="4158020"/>
                        <a:ext cx="128606" cy="28811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Freihandform: Form 60">
                        <a:extLst>
                          <a:ext uri="{FF2B5EF4-FFF2-40B4-BE49-F238E27FC236}">
                            <a16:creationId xmlns:a16="http://schemas.microsoft.com/office/drawing/2014/main" id="{25F1D217-FCC1-81F1-DA6A-4CDA055DEBA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650474" y="3201063"/>
                        <a:ext cx="2757497" cy="806345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rgbClr val="FFCC99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2" name="Freihandform: Form 61">
                        <a:extLst>
                          <a:ext uri="{FF2B5EF4-FFF2-40B4-BE49-F238E27FC236}">
                            <a16:creationId xmlns:a16="http://schemas.microsoft.com/office/drawing/2014/main" id="{3D3351CD-42AA-B941-A738-3B6B69079C6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 flipV="1">
                        <a:off x="4132702" y="3170663"/>
                        <a:ext cx="3367359" cy="1433842"/>
                      </a:xfrm>
                      <a:custGeom>
                        <a:avLst/>
                        <a:gdLst>
                          <a:gd name="connsiteX0" fmla="*/ 497198 w 3607783"/>
                          <a:gd name="connsiteY0" fmla="*/ 32132 h 3347910"/>
                          <a:gd name="connsiteX1" fmla="*/ 242962 w 3607783"/>
                          <a:gd name="connsiteY1" fmla="*/ 742414 h 3347910"/>
                          <a:gd name="connsiteX2" fmla="*/ 0 w 3607783"/>
                          <a:gd name="connsiteY2" fmla="*/ 1446496 h 3347910"/>
                          <a:gd name="connsiteX3" fmla="*/ 10147 w 3607783"/>
                          <a:gd name="connsiteY3" fmla="*/ 1468481 h 3347910"/>
                          <a:gd name="connsiteX4" fmla="*/ 197301 w 3607783"/>
                          <a:gd name="connsiteY4" fmla="*/ 1403653 h 3347910"/>
                          <a:gd name="connsiteX5" fmla="*/ 202938 w 3607783"/>
                          <a:gd name="connsiteY5" fmla="*/ 1478064 h 3347910"/>
                          <a:gd name="connsiteX6" fmla="*/ 214212 w 3607783"/>
                          <a:gd name="connsiteY6" fmla="*/ 2043471 h 3347910"/>
                          <a:gd name="connsiteX7" fmla="*/ 225486 w 3607783"/>
                          <a:gd name="connsiteY7" fmla="*/ 2580129 h 3347910"/>
                          <a:gd name="connsiteX8" fmla="*/ 225486 w 3607783"/>
                          <a:gd name="connsiteY8" fmla="*/ 2626354 h 3347910"/>
                          <a:gd name="connsiteX9" fmla="*/ 421660 w 3607783"/>
                          <a:gd name="connsiteY9" fmla="*/ 2780812 h 3347910"/>
                          <a:gd name="connsiteX10" fmla="*/ 879961 w 3607783"/>
                          <a:gd name="connsiteY10" fmla="*/ 3141590 h 3347910"/>
                          <a:gd name="connsiteX11" fmla="*/ 1142653 w 3607783"/>
                          <a:gd name="connsiteY11" fmla="*/ 3347910 h 3347910"/>
                          <a:gd name="connsiteX12" fmla="*/ 2246973 w 3607783"/>
                          <a:gd name="connsiteY12" fmla="*/ 3325362 h 3347910"/>
                          <a:gd name="connsiteX13" fmla="*/ 3351856 w 3607783"/>
                          <a:gd name="connsiteY13" fmla="*/ 3301686 h 3347910"/>
                          <a:gd name="connsiteX14" fmla="*/ 3359748 w 3607783"/>
                          <a:gd name="connsiteY14" fmla="*/ 2686108 h 3347910"/>
                          <a:gd name="connsiteX15" fmla="*/ 3368768 w 3607783"/>
                          <a:gd name="connsiteY15" fmla="*/ 2047417 h 3347910"/>
                          <a:gd name="connsiteX16" fmla="*/ 3371586 w 3607783"/>
                          <a:gd name="connsiteY16" fmla="*/ 2023741 h 3347910"/>
                          <a:gd name="connsiteX17" fmla="*/ 3421193 w 3607783"/>
                          <a:gd name="connsiteY17" fmla="*/ 2023741 h 3347910"/>
                          <a:gd name="connsiteX18" fmla="*/ 3539010 w 3607783"/>
                          <a:gd name="connsiteY18" fmla="*/ 2019795 h 3347910"/>
                          <a:gd name="connsiteX19" fmla="*/ 3607783 w 3607783"/>
                          <a:gd name="connsiteY19" fmla="*/ 2016413 h 3347910"/>
                          <a:gd name="connsiteX20" fmla="*/ 3607783 w 3607783"/>
                          <a:gd name="connsiteY20" fmla="*/ 1997810 h 3347910"/>
                          <a:gd name="connsiteX21" fmla="*/ 3484329 w 3607783"/>
                          <a:gd name="connsiteY21" fmla="*/ 1712570 h 3347910"/>
                          <a:gd name="connsiteX22" fmla="*/ 2955564 w 3607783"/>
                          <a:gd name="connsiteY22" fmla="*/ 569353 h 3347910"/>
                          <a:gd name="connsiteX23" fmla="*/ 2761082 w 3607783"/>
                          <a:gd name="connsiteY23" fmla="*/ 148257 h 3347910"/>
                          <a:gd name="connsiteX24" fmla="*/ 2727259 w 3607783"/>
                          <a:gd name="connsiteY24" fmla="*/ 73847 h 3347910"/>
                          <a:gd name="connsiteX25" fmla="*/ 2692308 w 3607783"/>
                          <a:gd name="connsiteY25" fmla="*/ 71028 h 3347910"/>
                          <a:gd name="connsiteX26" fmla="*/ 2367608 w 3607783"/>
                          <a:gd name="connsiteY26" fmla="*/ 59190 h 3347910"/>
                          <a:gd name="connsiteX27" fmla="*/ 1296547 w 3607783"/>
                          <a:gd name="connsiteY27" fmla="*/ 25367 h 3347910"/>
                          <a:gd name="connsiteX28" fmla="*/ 511854 w 3607783"/>
                          <a:gd name="connsiteY28" fmla="*/ 0 h 3347910"/>
                          <a:gd name="connsiteX29" fmla="*/ 497198 w 3607783"/>
                          <a:gd name="connsiteY29" fmla="*/ 32132 h 3347910"/>
                          <a:gd name="connsiteX30" fmla="*/ 1519215 w 3607783"/>
                          <a:gd name="connsiteY30" fmla="*/ 99214 h 3347910"/>
                          <a:gd name="connsiteX31" fmla="*/ 2581820 w 3607783"/>
                          <a:gd name="connsiteY31" fmla="*/ 133601 h 3347910"/>
                          <a:gd name="connsiteX32" fmla="*/ 2681034 w 3607783"/>
                          <a:gd name="connsiteY32" fmla="*/ 136983 h 3347910"/>
                          <a:gd name="connsiteX33" fmla="*/ 2709783 w 3607783"/>
                          <a:gd name="connsiteY33" fmla="*/ 199556 h 3347910"/>
                          <a:gd name="connsiteX34" fmla="*/ 3062670 w 3607783"/>
                          <a:gd name="connsiteY34" fmla="*/ 961136 h 3347910"/>
                          <a:gd name="connsiteX35" fmla="*/ 3454452 w 3607783"/>
                          <a:gd name="connsiteY35" fmla="*/ 1806710 h 3347910"/>
                          <a:gd name="connsiteX36" fmla="*/ 3522098 w 3607783"/>
                          <a:gd name="connsiteY36" fmla="*/ 1953277 h 3347910"/>
                          <a:gd name="connsiteX37" fmla="*/ 3414429 w 3607783"/>
                          <a:gd name="connsiteY37" fmla="*/ 1957786 h 3347910"/>
                          <a:gd name="connsiteX38" fmla="*/ 3305631 w 3607783"/>
                          <a:gd name="connsiteY38" fmla="*/ 1963423 h 3347910"/>
                          <a:gd name="connsiteX39" fmla="*/ 3295485 w 3607783"/>
                          <a:gd name="connsiteY39" fmla="*/ 2598168 h 3347910"/>
                          <a:gd name="connsiteX40" fmla="*/ 3283646 w 3607783"/>
                          <a:gd name="connsiteY40" fmla="*/ 3234603 h 3347910"/>
                          <a:gd name="connsiteX41" fmla="*/ 1211990 w 3607783"/>
                          <a:gd name="connsiteY41" fmla="*/ 3280264 h 3347910"/>
                          <a:gd name="connsiteX42" fmla="*/ 1164074 w 3607783"/>
                          <a:gd name="connsiteY42" fmla="*/ 3280828 h 3347910"/>
                          <a:gd name="connsiteX43" fmla="*/ 730012 w 3607783"/>
                          <a:gd name="connsiteY43" fmla="*/ 2939216 h 3347910"/>
                          <a:gd name="connsiteX44" fmla="*/ 295951 w 3607783"/>
                          <a:gd name="connsiteY44" fmla="*/ 2597041 h 3347910"/>
                          <a:gd name="connsiteX45" fmla="*/ 292005 w 3607783"/>
                          <a:gd name="connsiteY45" fmla="*/ 2523194 h 3347910"/>
                          <a:gd name="connsiteX46" fmla="*/ 276221 w 3607783"/>
                          <a:gd name="connsiteY46" fmla="*/ 1879993 h 3347910"/>
                          <a:gd name="connsiteX47" fmla="*/ 264383 w 3607783"/>
                          <a:gd name="connsiteY47" fmla="*/ 1310640 h 3347910"/>
                          <a:gd name="connsiteX48" fmla="*/ 379945 w 3607783"/>
                          <a:gd name="connsiteY48" fmla="*/ 963955 h 3347910"/>
                          <a:gd name="connsiteX49" fmla="*/ 555260 w 3607783"/>
                          <a:gd name="connsiteY49" fmla="*/ 443645 h 3347910"/>
                          <a:gd name="connsiteX50" fmla="*/ 615578 w 3607783"/>
                          <a:gd name="connsiteY50" fmla="*/ 270020 h 3347910"/>
                          <a:gd name="connsiteX51" fmla="*/ 584010 w 3607783"/>
                          <a:gd name="connsiteY51" fmla="*/ 178134 h 3347910"/>
                          <a:gd name="connsiteX52" fmla="*/ 554133 w 3607783"/>
                          <a:gd name="connsiteY52" fmla="*/ 67646 h 3347910"/>
                          <a:gd name="connsiteX53" fmla="*/ 1519215 w 3607783"/>
                          <a:gd name="connsiteY53" fmla="*/ 99214 h 33479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3607783" h="3347910">
                            <a:moveTo>
                              <a:pt x="497198" y="32132"/>
                            </a:moveTo>
                            <a:cubicBezTo>
                              <a:pt x="490997" y="50171"/>
                              <a:pt x="376562" y="369798"/>
                              <a:pt x="242962" y="742414"/>
                            </a:cubicBezTo>
                            <a:cubicBezTo>
                              <a:pt x="55244" y="1265543"/>
                              <a:pt x="0" y="1426202"/>
                              <a:pt x="0" y="1446496"/>
                            </a:cubicBezTo>
                            <a:cubicBezTo>
                              <a:pt x="0" y="1469044"/>
                              <a:pt x="1127" y="1471863"/>
                              <a:pt x="10147" y="1468481"/>
                            </a:cubicBezTo>
                            <a:cubicBezTo>
                              <a:pt x="47352" y="1453824"/>
                              <a:pt x="192227" y="1403653"/>
                              <a:pt x="197301" y="1403653"/>
                            </a:cubicBezTo>
                            <a:cubicBezTo>
                              <a:pt x="200683" y="1403653"/>
                              <a:pt x="202938" y="1430712"/>
                              <a:pt x="202938" y="1478064"/>
                            </a:cubicBezTo>
                            <a:cubicBezTo>
                              <a:pt x="202938" y="1519215"/>
                              <a:pt x="208011" y="1773451"/>
                              <a:pt x="214212" y="2043471"/>
                            </a:cubicBezTo>
                            <a:cubicBezTo>
                              <a:pt x="220413" y="2312928"/>
                              <a:pt x="225486" y="2554762"/>
                              <a:pt x="225486" y="2580129"/>
                            </a:cubicBezTo>
                            <a:lnTo>
                              <a:pt x="225486" y="2626354"/>
                            </a:lnTo>
                            <a:lnTo>
                              <a:pt x="421660" y="2780812"/>
                            </a:lnTo>
                            <a:cubicBezTo>
                              <a:pt x="529329" y="2865369"/>
                              <a:pt x="735650" y="3027720"/>
                              <a:pt x="879961" y="3141590"/>
                            </a:cubicBezTo>
                            <a:lnTo>
                              <a:pt x="1142653" y="3347910"/>
                            </a:lnTo>
                            <a:lnTo>
                              <a:pt x="2246973" y="3325362"/>
                            </a:lnTo>
                            <a:cubicBezTo>
                              <a:pt x="2854095" y="3312960"/>
                              <a:pt x="3351856" y="3302249"/>
                              <a:pt x="3351856" y="3301686"/>
                            </a:cubicBezTo>
                            <a:cubicBezTo>
                              <a:pt x="3352420" y="3301122"/>
                              <a:pt x="3355802" y="3024337"/>
                              <a:pt x="3359748" y="2686108"/>
                            </a:cubicBezTo>
                            <a:cubicBezTo>
                              <a:pt x="3363130" y="2347878"/>
                              <a:pt x="3367076" y="2060946"/>
                              <a:pt x="3368768" y="2047417"/>
                            </a:cubicBezTo>
                            <a:lnTo>
                              <a:pt x="3371586" y="2023741"/>
                            </a:lnTo>
                            <a:lnTo>
                              <a:pt x="3421193" y="2023741"/>
                            </a:lnTo>
                            <a:cubicBezTo>
                              <a:pt x="3448252" y="2023741"/>
                              <a:pt x="3501805" y="2022050"/>
                              <a:pt x="3539010" y="2019795"/>
                            </a:cubicBezTo>
                            <a:lnTo>
                              <a:pt x="3607783" y="2016413"/>
                            </a:lnTo>
                            <a:lnTo>
                              <a:pt x="3607783" y="1997810"/>
                            </a:lnTo>
                            <a:cubicBezTo>
                              <a:pt x="3607783" y="1985972"/>
                              <a:pt x="3565505" y="1887886"/>
                              <a:pt x="3484329" y="1712570"/>
                            </a:cubicBezTo>
                            <a:cubicBezTo>
                              <a:pt x="3347910" y="1417183"/>
                              <a:pt x="3196834" y="1090791"/>
                              <a:pt x="2955564" y="569353"/>
                            </a:cubicBezTo>
                            <a:cubicBezTo>
                              <a:pt x="2867060" y="378817"/>
                              <a:pt x="2779684" y="189409"/>
                              <a:pt x="2761082" y="148257"/>
                            </a:cubicBezTo>
                            <a:lnTo>
                              <a:pt x="2727259" y="73847"/>
                            </a:lnTo>
                            <a:lnTo>
                              <a:pt x="2692308" y="71028"/>
                            </a:lnTo>
                            <a:cubicBezTo>
                              <a:pt x="2673706" y="69337"/>
                              <a:pt x="2527139" y="64264"/>
                              <a:pt x="2367608" y="59190"/>
                            </a:cubicBezTo>
                            <a:cubicBezTo>
                              <a:pt x="2208076" y="54117"/>
                              <a:pt x="1726099" y="38896"/>
                              <a:pt x="1296547" y="25367"/>
                            </a:cubicBezTo>
                            <a:cubicBezTo>
                              <a:pt x="866995" y="11274"/>
                              <a:pt x="514109" y="0"/>
                              <a:pt x="511854" y="0"/>
                            </a:cubicBezTo>
                            <a:cubicBezTo>
                              <a:pt x="510163" y="0"/>
                              <a:pt x="503399" y="14657"/>
                              <a:pt x="497198" y="32132"/>
                            </a:cubicBezTo>
                            <a:close/>
                            <a:moveTo>
                              <a:pt x="1519215" y="99214"/>
                            </a:moveTo>
                            <a:cubicBezTo>
                              <a:pt x="2049672" y="116126"/>
                              <a:pt x="2527703" y="131910"/>
                              <a:pt x="2581820" y="133601"/>
                            </a:cubicBezTo>
                            <a:lnTo>
                              <a:pt x="2681034" y="136983"/>
                            </a:lnTo>
                            <a:lnTo>
                              <a:pt x="2709783" y="199556"/>
                            </a:lnTo>
                            <a:cubicBezTo>
                              <a:pt x="2725568" y="233942"/>
                              <a:pt x="2883972" y="576682"/>
                              <a:pt x="3062670" y="961136"/>
                            </a:cubicBezTo>
                            <a:cubicBezTo>
                              <a:pt x="3240804" y="1345591"/>
                              <a:pt x="3417247" y="1726099"/>
                              <a:pt x="3454452" y="1806710"/>
                            </a:cubicBezTo>
                            <a:lnTo>
                              <a:pt x="3522098" y="1953277"/>
                            </a:lnTo>
                            <a:lnTo>
                              <a:pt x="3414429" y="1957786"/>
                            </a:lnTo>
                            <a:cubicBezTo>
                              <a:pt x="3355238" y="1960041"/>
                              <a:pt x="3306195" y="1962860"/>
                              <a:pt x="3305631" y="1963423"/>
                            </a:cubicBezTo>
                            <a:cubicBezTo>
                              <a:pt x="3304504" y="1963987"/>
                              <a:pt x="3299994" y="2249791"/>
                              <a:pt x="3295485" y="2598168"/>
                            </a:cubicBezTo>
                            <a:cubicBezTo>
                              <a:pt x="3290975" y="2945981"/>
                              <a:pt x="3285901" y="3232349"/>
                              <a:pt x="3283646" y="3234603"/>
                            </a:cubicBezTo>
                            <a:cubicBezTo>
                              <a:pt x="3280828" y="3237986"/>
                              <a:pt x="1391815" y="3279137"/>
                              <a:pt x="1211990" y="3280264"/>
                            </a:cubicBezTo>
                            <a:lnTo>
                              <a:pt x="1164074" y="3280828"/>
                            </a:lnTo>
                            <a:lnTo>
                              <a:pt x="730012" y="2939216"/>
                            </a:lnTo>
                            <a:lnTo>
                              <a:pt x="295951" y="2597041"/>
                            </a:lnTo>
                            <a:lnTo>
                              <a:pt x="292005" y="2523194"/>
                            </a:lnTo>
                            <a:cubicBezTo>
                              <a:pt x="289750" y="2482606"/>
                              <a:pt x="282422" y="2192856"/>
                              <a:pt x="276221" y="1879993"/>
                            </a:cubicBezTo>
                            <a:lnTo>
                              <a:pt x="264383" y="1310640"/>
                            </a:lnTo>
                            <a:lnTo>
                              <a:pt x="379945" y="963955"/>
                            </a:lnTo>
                            <a:cubicBezTo>
                              <a:pt x="443081" y="773419"/>
                              <a:pt x="522001" y="538913"/>
                              <a:pt x="555260" y="443645"/>
                            </a:cubicBezTo>
                            <a:lnTo>
                              <a:pt x="615578" y="270020"/>
                            </a:lnTo>
                            <a:lnTo>
                              <a:pt x="584010" y="178134"/>
                            </a:lnTo>
                            <a:cubicBezTo>
                              <a:pt x="556952" y="99214"/>
                              <a:pt x="547932" y="67646"/>
                              <a:pt x="554133" y="67646"/>
                            </a:cubicBezTo>
                            <a:cubicBezTo>
                              <a:pt x="554697" y="67646"/>
                              <a:pt x="989322" y="81739"/>
                              <a:pt x="1519215" y="99214"/>
                            </a:cubicBez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1905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" name="Freihandform: Form 62">
                        <a:extLst>
                          <a:ext uri="{FF2B5EF4-FFF2-40B4-BE49-F238E27FC236}">
                            <a16:creationId xmlns:a16="http://schemas.microsoft.com/office/drawing/2014/main" id="{B5B0064B-A1A4-BB67-7413-7B47C97F756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412808" y="3315403"/>
                        <a:ext cx="769419" cy="1220732"/>
                      </a:xfrm>
                      <a:custGeom>
                        <a:avLst/>
                        <a:gdLst>
                          <a:gd name="connsiteX0" fmla="*/ 0 w 381000"/>
                          <a:gd name="connsiteY0" fmla="*/ 369094 h 1066800"/>
                          <a:gd name="connsiteX1" fmla="*/ 150019 w 381000"/>
                          <a:gd name="connsiteY1" fmla="*/ 0 h 1066800"/>
                          <a:gd name="connsiteX2" fmla="*/ 381000 w 381000"/>
                          <a:gd name="connsiteY2" fmla="*/ 550069 h 1066800"/>
                          <a:gd name="connsiteX3" fmla="*/ 381000 w 381000"/>
                          <a:gd name="connsiteY3" fmla="*/ 1066800 h 1066800"/>
                          <a:gd name="connsiteX4" fmla="*/ 16669 w 381000"/>
                          <a:gd name="connsiteY4" fmla="*/ 833437 h 1066800"/>
                          <a:gd name="connsiteX5" fmla="*/ 0 w 381000"/>
                          <a:gd name="connsiteY5" fmla="*/ 369094 h 1066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81000" h="1066800">
                            <a:moveTo>
                              <a:pt x="0" y="369094"/>
                            </a:moveTo>
                            <a:lnTo>
                              <a:pt x="150019" y="0"/>
                            </a:lnTo>
                            <a:lnTo>
                              <a:pt x="381000" y="550069"/>
                            </a:lnTo>
                            <a:lnTo>
                              <a:pt x="381000" y="1066800"/>
                            </a:lnTo>
                            <a:lnTo>
                              <a:pt x="16669" y="833437"/>
                            </a:lnTo>
                            <a:lnTo>
                              <a:pt x="0" y="369094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64" name="Gruppieren 63">
                        <a:extLst>
                          <a:ext uri="{FF2B5EF4-FFF2-40B4-BE49-F238E27FC236}">
                            <a16:creationId xmlns:a16="http://schemas.microsoft.com/office/drawing/2014/main" id="{1F394A1F-C067-F654-F30A-BE154D2AC17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49036" y="3322412"/>
                        <a:ext cx="1947051" cy="588201"/>
                        <a:chOff x="8364915" y="3815016"/>
                        <a:chExt cx="897300" cy="528571"/>
                      </a:xfrm>
                    </p:grpSpPr>
                    <p:sp>
                      <p:nvSpPr>
                        <p:cNvPr id="89" name="Freihandform: Form 88">
                          <a:extLst>
                            <a:ext uri="{FF2B5EF4-FFF2-40B4-BE49-F238E27FC236}">
                              <a16:creationId xmlns:a16="http://schemas.microsoft.com/office/drawing/2014/main" id="{9DB7E3AB-B62D-BC59-D0A9-6610AFAEBEB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64915" y="3815016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0" name="Freihandform: Form 89">
                          <a:extLst>
                            <a:ext uri="{FF2B5EF4-FFF2-40B4-BE49-F238E27FC236}">
                              <a16:creationId xmlns:a16="http://schemas.microsoft.com/office/drawing/2014/main" id="{FCD7A191-B4AE-6247-A244-5BB3E88A1C8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764049" y="3815016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1" name="Freihandform: Form 90">
                          <a:extLst>
                            <a:ext uri="{FF2B5EF4-FFF2-40B4-BE49-F238E27FC236}">
                              <a16:creationId xmlns:a16="http://schemas.microsoft.com/office/drawing/2014/main" id="{079980DD-277C-6EBC-66D2-F01C1DE35A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512535" y="4117607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2" name="Freihandform: Form 91">
                          <a:extLst>
                            <a:ext uri="{FF2B5EF4-FFF2-40B4-BE49-F238E27FC236}">
                              <a16:creationId xmlns:a16="http://schemas.microsoft.com/office/drawing/2014/main" id="{F8D906E3-1A43-72F7-E1B1-3991651E220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911668" y="4117607"/>
                          <a:ext cx="350547" cy="225980"/>
                        </a:xfrm>
                        <a:custGeom>
                          <a:avLst/>
                          <a:gdLst>
                            <a:gd name="connsiteX0" fmla="*/ 0 w 3972232"/>
                            <a:gd name="connsiteY0" fmla="*/ 9833 h 1897626"/>
                            <a:gd name="connsiteX1" fmla="*/ 2871019 w 3972232"/>
                            <a:gd name="connsiteY1" fmla="*/ 3932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9833 h 1897626"/>
                            <a:gd name="connsiteX1" fmla="*/ 2874829 w 3972232"/>
                            <a:gd name="connsiteY1" fmla="*/ 54569 h 1897626"/>
                            <a:gd name="connsiteX2" fmla="*/ 3972232 w 3972232"/>
                            <a:gd name="connsiteY2" fmla="*/ 1858297 h 1897626"/>
                            <a:gd name="connsiteX3" fmla="*/ 894735 w 3972232"/>
                            <a:gd name="connsiteY3" fmla="*/ 1897626 h 1897626"/>
                            <a:gd name="connsiteX4" fmla="*/ 49161 w 3972232"/>
                            <a:gd name="connsiteY4" fmla="*/ 0 h 1897626"/>
                            <a:gd name="connsiteX5" fmla="*/ 78658 w 3972232"/>
                            <a:gd name="connsiteY5" fmla="*/ 68826 h 189762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17453 h 1905246"/>
                            <a:gd name="connsiteX1" fmla="*/ 2874829 w 3972232"/>
                            <a:gd name="connsiteY1" fmla="*/ 62189 h 1905246"/>
                            <a:gd name="connsiteX2" fmla="*/ 3972232 w 3972232"/>
                            <a:gd name="connsiteY2" fmla="*/ 1865917 h 1905246"/>
                            <a:gd name="connsiteX3" fmla="*/ 894735 w 3972232"/>
                            <a:gd name="connsiteY3" fmla="*/ 1905246 h 1905246"/>
                            <a:gd name="connsiteX4" fmla="*/ 178701 w 3972232"/>
                            <a:gd name="connsiteY4" fmla="*/ 0 h 1905246"/>
                            <a:gd name="connsiteX5" fmla="*/ 78658 w 3972232"/>
                            <a:gd name="connsiteY5" fmla="*/ 76446 h 1905246"/>
                            <a:gd name="connsiteX0" fmla="*/ 0 w 3972232"/>
                            <a:gd name="connsiteY0" fmla="*/ 0 h 1887793"/>
                            <a:gd name="connsiteX1" fmla="*/ 2874829 w 3972232"/>
                            <a:gd name="connsiteY1" fmla="*/ 44736 h 1887793"/>
                            <a:gd name="connsiteX2" fmla="*/ 3972232 w 3972232"/>
                            <a:gd name="connsiteY2" fmla="*/ 1848464 h 1887793"/>
                            <a:gd name="connsiteX3" fmla="*/ 894735 w 3972232"/>
                            <a:gd name="connsiteY3" fmla="*/ 1887793 h 1887793"/>
                            <a:gd name="connsiteX4" fmla="*/ 78658 w 3972232"/>
                            <a:gd name="connsiteY4" fmla="*/ 58993 h 1887793"/>
                            <a:gd name="connsiteX0" fmla="*/ 0 w 3972232"/>
                            <a:gd name="connsiteY0" fmla="*/ 24827 h 1912620"/>
                            <a:gd name="connsiteX1" fmla="*/ 2874829 w 3972232"/>
                            <a:gd name="connsiteY1" fmla="*/ 69563 h 1912620"/>
                            <a:gd name="connsiteX2" fmla="*/ 3972232 w 3972232"/>
                            <a:gd name="connsiteY2" fmla="*/ 1873291 h 1912620"/>
                            <a:gd name="connsiteX3" fmla="*/ 894735 w 3972232"/>
                            <a:gd name="connsiteY3" fmla="*/ 1912620 h 1912620"/>
                            <a:gd name="connsiteX4" fmla="*/ 21508 w 3972232"/>
                            <a:gd name="connsiteY4" fmla="*/ 0 h 1912620"/>
                            <a:gd name="connsiteX0" fmla="*/ 0 w 3956992"/>
                            <a:gd name="connsiteY0" fmla="*/ 0 h 1922083"/>
                            <a:gd name="connsiteX1" fmla="*/ 2859589 w 3956992"/>
                            <a:gd name="connsiteY1" fmla="*/ 79026 h 1922083"/>
                            <a:gd name="connsiteX2" fmla="*/ 3956992 w 3956992"/>
                            <a:gd name="connsiteY2" fmla="*/ 1882754 h 1922083"/>
                            <a:gd name="connsiteX3" fmla="*/ 879495 w 3956992"/>
                            <a:gd name="connsiteY3" fmla="*/ 1922083 h 1922083"/>
                            <a:gd name="connsiteX4" fmla="*/ 6268 w 3956992"/>
                            <a:gd name="connsiteY4" fmla="*/ 9463 h 1922083"/>
                            <a:gd name="connsiteX0" fmla="*/ 0 w 3956992"/>
                            <a:gd name="connsiteY0" fmla="*/ 0 h 1882754"/>
                            <a:gd name="connsiteX1" fmla="*/ 2859589 w 3956992"/>
                            <a:gd name="connsiteY1" fmla="*/ 79026 h 1882754"/>
                            <a:gd name="connsiteX2" fmla="*/ 3956992 w 3956992"/>
                            <a:gd name="connsiteY2" fmla="*/ 1882754 h 1882754"/>
                            <a:gd name="connsiteX3" fmla="*/ 879495 w 3956992"/>
                            <a:gd name="connsiteY3" fmla="*/ 1867219 h 1882754"/>
                            <a:gd name="connsiteX4" fmla="*/ 6268 w 3956992"/>
                            <a:gd name="connsiteY4" fmla="*/ 9463 h 1882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956992" h="1882754">
                              <a:moveTo>
                                <a:pt x="0" y="0"/>
                              </a:moveTo>
                              <a:lnTo>
                                <a:pt x="2859589" y="79026"/>
                              </a:lnTo>
                              <a:lnTo>
                                <a:pt x="3956992" y="1882754"/>
                              </a:lnTo>
                              <a:lnTo>
                                <a:pt x="879495" y="1867219"/>
                              </a:lnTo>
                              <a:lnTo>
                                <a:pt x="6268" y="9463"/>
                              </a:lnTo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pic>
                    <p:nvPicPr>
                      <p:cNvPr id="65" name="Grafik 64">
                        <a:extLst>
                          <a:ext uri="{FF2B5EF4-FFF2-40B4-BE49-F238E27FC236}">
                            <a16:creationId xmlns:a16="http://schemas.microsoft.com/office/drawing/2014/main" id="{CD7534BD-C143-9833-5CD1-99BCA50FAC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28018" y="4096371"/>
                        <a:ext cx="277293" cy="36210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" name="Grafik 65">
                        <a:extLst>
                          <a:ext uri="{FF2B5EF4-FFF2-40B4-BE49-F238E27FC236}">
                            <a16:creationId xmlns:a16="http://schemas.microsoft.com/office/drawing/2014/main" id="{EA06F566-03F4-5DE0-7205-7435929F271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6881" y="4144813"/>
                        <a:ext cx="335159" cy="291778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67" name="Gerader Verbinder 66">
                        <a:extLst>
                          <a:ext uri="{FF2B5EF4-FFF2-40B4-BE49-F238E27FC236}">
                            <a16:creationId xmlns:a16="http://schemas.microsoft.com/office/drawing/2014/main" id="{CA64AE2D-B58E-AA4D-6C77-7869CC738F4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5701738" y="4277423"/>
                        <a:ext cx="292833" cy="526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9525" cap="flat" cmpd="sng" algn="ctr">
                        <a:solidFill>
                          <a:srgbClr val="FF33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8" name="Gerade Verbindung mit Pfeil 67">
                        <a:extLst>
                          <a:ext uri="{FF2B5EF4-FFF2-40B4-BE49-F238E27FC236}">
                            <a16:creationId xmlns:a16="http://schemas.microsoft.com/office/drawing/2014/main" id="{F6DA5F0D-1C61-04D7-CA59-A09CCE207AB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5738081" y="4233615"/>
                        <a:ext cx="221832" cy="5278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triangle" w="med" len="med"/>
                        <a:tailEnd type="triangl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grpSp>
                    <p:nvGrpSpPr>
                      <p:cNvPr id="69" name="Gruppieren 68">
                        <a:extLst>
                          <a:ext uri="{FF2B5EF4-FFF2-40B4-BE49-F238E27FC236}">
                            <a16:creationId xmlns:a16="http://schemas.microsoft.com/office/drawing/2014/main" id="{16DD5E3D-B209-4C2F-3927-CF130B0DA7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05955" y="3230128"/>
                        <a:ext cx="1694579" cy="1457785"/>
                        <a:chOff x="7922148" y="3230128"/>
                        <a:chExt cx="1694579" cy="1457785"/>
                      </a:xfrm>
                    </p:grpSpPr>
                    <p:pic>
                      <p:nvPicPr>
                        <p:cNvPr id="71" name="Grafik 70" descr="Ein Bild, das Handkarren, Projektor enthält.&#10;&#10;Automatisch generierte Beschreibung">
                          <a:extLst>
                            <a:ext uri="{FF2B5EF4-FFF2-40B4-BE49-F238E27FC236}">
                              <a16:creationId xmlns:a16="http://schemas.microsoft.com/office/drawing/2014/main" id="{68BE34F8-0DB2-45E3-10F9-A187AF6DF42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4527" b="33870"/>
                        <a:stretch/>
                      </p:blipFill>
                      <p:spPr>
                        <a:xfrm flipH="1">
                          <a:off x="8418100" y="3305763"/>
                          <a:ext cx="670609" cy="27675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7" name="Grafik 76">
                          <a:extLst>
                            <a:ext uri="{FF2B5EF4-FFF2-40B4-BE49-F238E27FC236}">
                              <a16:creationId xmlns:a16="http://schemas.microsoft.com/office/drawing/2014/main" id="{6649F9E6-2501-5D0E-B6F3-4081B0F0036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137984" y="4297915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8" name="Grafik 77">
                          <a:extLst>
                            <a:ext uri="{FF2B5EF4-FFF2-40B4-BE49-F238E27FC236}">
                              <a16:creationId xmlns:a16="http://schemas.microsoft.com/office/drawing/2014/main" id="{DF7B60C2-4BDA-A83D-04D6-80D332CF366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220354" y="4065622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0" name="Grafik 79">
                          <a:extLst>
                            <a:ext uri="{FF2B5EF4-FFF2-40B4-BE49-F238E27FC236}">
                              <a16:creationId xmlns:a16="http://schemas.microsoft.com/office/drawing/2014/main" id="{3E0C591C-88D8-4945-3947-414A74210F1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326951" y="3850024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2" name="Grafik 81">
                          <a:extLst>
                            <a:ext uri="{FF2B5EF4-FFF2-40B4-BE49-F238E27FC236}">
                              <a16:creationId xmlns:a16="http://schemas.microsoft.com/office/drawing/2014/main" id="{5452A0FD-D566-17D2-DFF8-FB6894AC24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569215" y="4297915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3" name="Grafik 82">
                          <a:extLst>
                            <a:ext uri="{FF2B5EF4-FFF2-40B4-BE49-F238E27FC236}">
                              <a16:creationId xmlns:a16="http://schemas.microsoft.com/office/drawing/2014/main" id="{E9721EA4-5582-EDB8-A928-B7760BDB970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651585" y="4065622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4" name="Grafik 83">
                          <a:extLst>
                            <a:ext uri="{FF2B5EF4-FFF2-40B4-BE49-F238E27FC236}">
                              <a16:creationId xmlns:a16="http://schemas.microsoft.com/office/drawing/2014/main" id="{ECEA8C0C-8910-5793-036D-89704500EE7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89" t="28194" r="13089" b="37778"/>
                        <a:stretch/>
                      </p:blipFill>
                      <p:spPr>
                        <a:xfrm>
                          <a:off x="8758182" y="3850024"/>
                          <a:ext cx="392469" cy="2078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5" name="Grafik 84" descr="Ein Bild, das Handkarren, Projektor enthält.&#10;&#10;Automatisch generierte Beschreibung">
                          <a:extLst>
                            <a:ext uri="{FF2B5EF4-FFF2-40B4-BE49-F238E27FC236}">
                              <a16:creationId xmlns:a16="http://schemas.microsoft.com/office/drawing/2014/main" id="{3A268024-DC3A-829B-3521-AF37DC36579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4527" b="33870"/>
                        <a:stretch/>
                      </p:blipFill>
                      <p:spPr>
                        <a:xfrm flipH="1">
                          <a:off x="8418100" y="3577954"/>
                          <a:ext cx="670609" cy="276756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86" name="Gruppieren 85">
                          <a:extLst>
                            <a:ext uri="{FF2B5EF4-FFF2-40B4-BE49-F238E27FC236}">
                              <a16:creationId xmlns:a16="http://schemas.microsoft.com/office/drawing/2014/main" id="{D5EA0BD1-EA82-7BEF-FB86-EB8A7ECD168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922148" y="3230128"/>
                          <a:ext cx="1694579" cy="1457785"/>
                          <a:chOff x="9906000" y="1688388"/>
                          <a:chExt cx="3011703" cy="1984036"/>
                        </a:xfrm>
                      </p:grpSpPr>
                      <p:pic>
                        <p:nvPicPr>
                          <p:cNvPr id="87" name="Grafik 86">
                            <a:extLst>
                              <a:ext uri="{FF2B5EF4-FFF2-40B4-BE49-F238E27FC236}">
                                <a16:creationId xmlns:a16="http://schemas.microsoft.com/office/drawing/2014/main" id="{85572A2F-C7CE-C196-55BA-1A0D879E4CFD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  <a:ext uri="{96DAC541-7B7A-43D3-8B79-37D633B846F1}">
                                <asvg:svgBlip xmlns:asvg="http://schemas.microsoft.com/office/drawing/2016/SVG/main" r:embed="rId21"/>
                              </a:ext>
                            </a:extLst>
                          </a:blip>
                          <a:srcRect l="-1" t="16508" r="49149" b="27515"/>
                          <a:stretch/>
                        </p:blipFill>
                        <p:spPr>
                          <a:xfrm>
                            <a:off x="9906000" y="1688388"/>
                            <a:ext cx="2828822" cy="1968695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88" name="Rechteck 87">
                            <a:extLst>
                              <a:ext uri="{FF2B5EF4-FFF2-40B4-BE49-F238E27FC236}">
                                <a16:creationId xmlns:a16="http://schemas.microsoft.com/office/drawing/2014/main" id="{18EDBA42-2DBF-04F0-C576-90E355058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2409634" y="2705215"/>
                            <a:ext cx="508069" cy="96720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0" tIns="0" rIns="0" bIns="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de-DE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125" name="Gerader Verbinder 124">
                      <a:extLst>
                        <a:ext uri="{FF2B5EF4-FFF2-40B4-BE49-F238E27FC236}">
                          <a16:creationId xmlns:a16="http://schemas.microsoft.com/office/drawing/2014/main" id="{93F5B9E1-4C40-4EF1-8006-6533E6B212D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201142" y="4439983"/>
                      <a:ext cx="0" cy="668743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arrow" w="med" len="med"/>
                      <a:tailEnd type="arrow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11" name="Textfeld 110">
                    <a:extLst>
                      <a:ext uri="{FF2B5EF4-FFF2-40B4-BE49-F238E27FC236}">
                        <a16:creationId xmlns:a16="http://schemas.microsoft.com/office/drawing/2014/main" id="{35484428-CE77-0C01-AF82-31966832694C}"/>
                      </a:ext>
                    </a:extLst>
                  </p:cNvPr>
                  <p:cNvSpPr txBox="1"/>
                  <p:nvPr/>
                </p:nvSpPr>
                <p:spPr>
                  <a:xfrm>
                    <a:off x="911576" y="4532832"/>
                    <a:ext cx="1314962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/>
                      <a:t>„</a:t>
                    </a:r>
                    <a:r>
                      <a:rPr lang="de-DE" sz="1400" dirty="0" err="1"/>
                      <a:t>ProSumer</a:t>
                    </a:r>
                    <a:r>
                      <a:rPr lang="de-DE" sz="1400" dirty="0"/>
                      <a:t>“</a:t>
                    </a:r>
                    <a:br>
                      <a:rPr lang="de-DE" sz="1400" dirty="0"/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Wohn-/</a:t>
                    </a:r>
                    <a:r>
                      <a:rPr lang="de-DE" sz="1400" dirty="0" err="1">
                        <a:solidFill>
                          <a:srgbClr val="3333FF"/>
                        </a:solidFill>
                      </a:rPr>
                      <a:t>öffentl</a:t>
                    </a:r>
                    <a:r>
                      <a:rPr lang="de-DE" sz="1400" dirty="0">
                        <a:solidFill>
                          <a:srgbClr val="3333FF"/>
                        </a:solidFill>
                      </a:rPr>
                      <a:t>.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Gebäude,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Betriebe/</a:t>
                    </a:r>
                    <a:br>
                      <a:rPr lang="de-DE" sz="1400" dirty="0">
                        <a:solidFill>
                          <a:srgbClr val="3333FF"/>
                        </a:solidFill>
                      </a:rPr>
                    </a:br>
                    <a:r>
                      <a:rPr lang="de-DE" sz="1400" dirty="0">
                        <a:solidFill>
                          <a:srgbClr val="3333FF"/>
                        </a:solidFill>
                      </a:rPr>
                      <a:t>Firmen</a:t>
                    </a:r>
                    <a:br>
                      <a:rPr lang="de-DE" sz="1400" dirty="0"/>
                    </a:br>
                    <a:endParaRPr lang="de-DE" sz="1400" dirty="0"/>
                  </a:p>
                </p:txBody>
              </p:sp>
            </p:grpSp>
          </p:grp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2BFEA14-CADF-2864-FB43-A2B381196C3B}"/>
                </a:ext>
              </a:extLst>
            </p:cNvPr>
            <p:cNvSpPr txBox="1"/>
            <p:nvPr/>
          </p:nvSpPr>
          <p:spPr>
            <a:xfrm>
              <a:off x="4308218" y="4057413"/>
              <a:ext cx="3329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Verteilernetze </a:t>
              </a:r>
              <a:r>
                <a:rPr lang="de-DE" sz="1200" dirty="0"/>
                <a:t>(110 kV; 20 kV; 400/230 V)</a:t>
              </a: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504D4D3F-24BA-A681-0D79-5824338D1AC2}"/>
              </a:ext>
            </a:extLst>
          </p:cNvPr>
          <p:cNvSpPr txBox="1"/>
          <p:nvPr/>
        </p:nvSpPr>
        <p:spPr>
          <a:xfrm>
            <a:off x="840614" y="-28138"/>
            <a:ext cx="888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in der Gebietskörperschaft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Funktionsprinzip und Komponenten: </a:t>
            </a:r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Bausteinkasten</a:t>
            </a:r>
            <a:endParaRPr lang="de-DE" sz="2000" dirty="0">
              <a:solidFill>
                <a:schemeClr val="bg1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5EAD59D-FE7E-3700-3C21-266C535CEF83}"/>
              </a:ext>
            </a:extLst>
          </p:cNvPr>
          <p:cNvGrpSpPr/>
          <p:nvPr/>
        </p:nvGrpSpPr>
        <p:grpSpPr>
          <a:xfrm>
            <a:off x="5151279" y="4839291"/>
            <a:ext cx="1009448" cy="536687"/>
            <a:chOff x="4096312" y="5002828"/>
            <a:chExt cx="1009448" cy="53668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6A8ED06D-065A-52D3-F17F-6D0713231AB7}"/>
                </a:ext>
              </a:extLst>
            </p:cNvPr>
            <p:cNvSpPr txBox="1"/>
            <p:nvPr/>
          </p:nvSpPr>
          <p:spPr>
            <a:xfrm>
              <a:off x="4096312" y="5002828"/>
              <a:ext cx="1009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</a:rPr>
                <a:t>Solar-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 err="1">
                  <a:solidFill>
                    <a:srgbClr val="3333FF"/>
                  </a:solidFill>
                </a:rPr>
                <a:t>Thermie</a:t>
              </a:r>
              <a:endParaRPr lang="de-DE" sz="1400" dirty="0">
                <a:solidFill>
                  <a:srgbClr val="3333FF"/>
                </a:solidFill>
              </a:endParaRPr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FD3D1672-F488-2482-E2D1-1C20B18DEFAA}"/>
                </a:ext>
              </a:extLst>
            </p:cNvPr>
            <p:cNvCxnSpPr/>
            <p:nvPr/>
          </p:nvCxnSpPr>
          <p:spPr bwMode="auto">
            <a:xfrm>
              <a:off x="4165355" y="5539515"/>
              <a:ext cx="49583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3DA4FB52-B70A-4E18-A3AD-600F3BB73DC8}"/>
              </a:ext>
            </a:extLst>
          </p:cNvPr>
          <p:cNvSpPr txBox="1"/>
          <p:nvPr/>
        </p:nvSpPr>
        <p:spPr>
          <a:xfrm>
            <a:off x="8107729" y="5262094"/>
            <a:ext cx="49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MH</a:t>
            </a:r>
            <a:br>
              <a:rPr lang="de-DE" sz="1400" dirty="0"/>
            </a:br>
            <a:r>
              <a:rPr lang="de-DE" sz="1400" dirty="0"/>
              <a:t>KW</a:t>
            </a: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8F631E7B-EF25-89B3-1C33-B6F60B4945AC}"/>
              </a:ext>
            </a:extLst>
          </p:cNvPr>
          <p:cNvGrpSpPr/>
          <p:nvPr/>
        </p:nvGrpSpPr>
        <p:grpSpPr>
          <a:xfrm>
            <a:off x="8555433" y="1633259"/>
            <a:ext cx="1433459" cy="4552789"/>
            <a:chOff x="8555433" y="1633259"/>
            <a:chExt cx="1433459" cy="4552789"/>
          </a:xfrm>
        </p:grpSpPr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E9670FA1-B359-34E9-185C-8E5E34B5D3B7}"/>
                </a:ext>
              </a:extLst>
            </p:cNvPr>
            <p:cNvCxnSpPr/>
            <p:nvPr/>
          </p:nvCxnSpPr>
          <p:spPr bwMode="auto">
            <a:xfrm>
              <a:off x="9577484" y="5262816"/>
              <a:ext cx="0" cy="923232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8957C1A5-BA1C-EB15-029D-5AE3DEAC29EA}"/>
                </a:ext>
              </a:extLst>
            </p:cNvPr>
            <p:cNvSpPr txBox="1"/>
            <p:nvPr/>
          </p:nvSpPr>
          <p:spPr>
            <a:xfrm>
              <a:off x="9167833" y="4787677"/>
              <a:ext cx="821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Wärme-</a:t>
              </a:r>
              <a:br>
                <a:rPr lang="de-DE" sz="1400" dirty="0"/>
              </a:br>
              <a:r>
                <a:rPr lang="de-DE" sz="1400" dirty="0"/>
                <a:t>netz</a:t>
              </a:r>
            </a:p>
          </p:txBody>
        </p: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651D8F47-845A-42FD-0CE7-9EF77B9F11EB}"/>
                </a:ext>
              </a:extLst>
            </p:cNvPr>
            <p:cNvCxnSpPr/>
            <p:nvPr/>
          </p:nvCxnSpPr>
          <p:spPr bwMode="auto">
            <a:xfrm>
              <a:off x="8555433" y="1633259"/>
              <a:ext cx="21700" cy="4372254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mit Pfeil 143">
              <a:extLst>
                <a:ext uri="{FF2B5EF4-FFF2-40B4-BE49-F238E27FC236}">
                  <a16:creationId xmlns:a16="http://schemas.microsoft.com/office/drawing/2014/main" id="{66CA0556-5FA5-EA81-9661-D4B89829B75B}"/>
                </a:ext>
              </a:extLst>
            </p:cNvPr>
            <p:cNvCxnSpPr/>
            <p:nvPr/>
          </p:nvCxnSpPr>
          <p:spPr bwMode="auto">
            <a:xfrm>
              <a:off x="8577133" y="5791919"/>
              <a:ext cx="1000351" cy="20476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C1A6A11-7849-65C1-B041-365454FB58D6}"/>
              </a:ext>
            </a:extLst>
          </p:cNvPr>
          <p:cNvGrpSpPr/>
          <p:nvPr/>
        </p:nvGrpSpPr>
        <p:grpSpPr>
          <a:xfrm>
            <a:off x="5109476" y="4386915"/>
            <a:ext cx="715260" cy="510707"/>
            <a:chOff x="5109476" y="4386915"/>
            <a:chExt cx="715260" cy="510707"/>
          </a:xfrm>
        </p:grpSpPr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BC752EDE-BC14-B76F-28FA-7E69FE0DDBE9}"/>
                </a:ext>
              </a:extLst>
            </p:cNvPr>
            <p:cNvCxnSpPr/>
            <p:nvPr/>
          </p:nvCxnSpPr>
          <p:spPr bwMode="auto">
            <a:xfrm>
              <a:off x="5117202" y="4386915"/>
              <a:ext cx="0" cy="50063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AE14A06B-E6FA-4FB0-B6A3-AF739A0EA702}"/>
                </a:ext>
              </a:extLst>
            </p:cNvPr>
            <p:cNvSpPr txBox="1"/>
            <p:nvPr/>
          </p:nvSpPr>
          <p:spPr>
            <a:xfrm>
              <a:off x="5109476" y="4589845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WPPE</a:t>
              </a:r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2C124D1-84F1-CB67-EA28-F076B5A6F520}"/>
              </a:ext>
            </a:extLst>
          </p:cNvPr>
          <p:cNvGrpSpPr/>
          <p:nvPr/>
        </p:nvGrpSpPr>
        <p:grpSpPr>
          <a:xfrm>
            <a:off x="4689565" y="4373278"/>
            <a:ext cx="494046" cy="1038562"/>
            <a:chOff x="-621935" y="3108195"/>
            <a:chExt cx="494046" cy="1038562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8B048AF8-5955-11E6-C4AB-7E117044D813}"/>
                </a:ext>
              </a:extLst>
            </p:cNvPr>
            <p:cNvGrpSpPr/>
            <p:nvPr/>
          </p:nvGrpSpPr>
          <p:grpSpPr>
            <a:xfrm>
              <a:off x="-621935" y="3623537"/>
              <a:ext cx="494046" cy="523220"/>
              <a:chOff x="-621935" y="3609282"/>
              <a:chExt cx="494046" cy="523220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B6B93FD-4CA2-2795-DCB4-ED89E87E45B2}"/>
                  </a:ext>
                </a:extLst>
              </p:cNvPr>
              <p:cNvSpPr/>
              <p:nvPr/>
            </p:nvSpPr>
            <p:spPr bwMode="auto">
              <a:xfrm>
                <a:off x="-556847" y="3659001"/>
                <a:ext cx="354441" cy="41452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E373FFFB-8B24-0F0A-D9CC-76B29ACE13E5}"/>
                  </a:ext>
                </a:extLst>
              </p:cNvPr>
              <p:cNvSpPr txBox="1"/>
              <p:nvPr/>
            </p:nvSpPr>
            <p:spPr>
              <a:xfrm>
                <a:off x="-621935" y="3609282"/>
                <a:ext cx="494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rgbClr val="3333FF"/>
                    </a:solidFill>
                  </a:rPr>
                  <a:t>BH-</a:t>
                </a:r>
                <a:br>
                  <a:rPr lang="de-DE" sz="1400" dirty="0">
                    <a:solidFill>
                      <a:srgbClr val="3333FF"/>
                    </a:solidFill>
                  </a:rPr>
                </a:br>
                <a:r>
                  <a:rPr lang="de-DE" sz="1400" dirty="0">
                    <a:solidFill>
                      <a:srgbClr val="3333FF"/>
                    </a:solidFill>
                  </a:rPr>
                  <a:t>KW</a:t>
                </a:r>
              </a:p>
            </p:txBody>
          </p: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1865C22A-4E2D-708E-1420-E8B54933F08B}"/>
                </a:ext>
              </a:extLst>
            </p:cNvPr>
            <p:cNvCxnSpPr/>
            <p:nvPr/>
          </p:nvCxnSpPr>
          <p:spPr bwMode="auto">
            <a:xfrm>
              <a:off x="-556846" y="3256727"/>
              <a:ext cx="0" cy="372711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C16F48A9-5F95-092C-A5A7-3A03CA442341}"/>
                </a:ext>
              </a:extLst>
            </p:cNvPr>
            <p:cNvCxnSpPr/>
            <p:nvPr/>
          </p:nvCxnSpPr>
          <p:spPr bwMode="auto">
            <a:xfrm>
              <a:off x="-384037" y="3108195"/>
              <a:ext cx="0" cy="50063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48992209-0CC0-53FF-45A5-9C1568AE4FF9}"/>
              </a:ext>
            </a:extLst>
          </p:cNvPr>
          <p:cNvGrpSpPr/>
          <p:nvPr/>
        </p:nvGrpSpPr>
        <p:grpSpPr>
          <a:xfrm>
            <a:off x="1524351" y="998296"/>
            <a:ext cx="7001798" cy="1795672"/>
            <a:chOff x="1524351" y="998296"/>
            <a:chExt cx="7001798" cy="1795672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0D38EB57-4943-DCCE-DDDC-7D108E0F3A02}"/>
                </a:ext>
              </a:extLst>
            </p:cNvPr>
            <p:cNvGrpSpPr/>
            <p:nvPr/>
          </p:nvGrpSpPr>
          <p:grpSpPr>
            <a:xfrm>
              <a:off x="1524351" y="1080582"/>
              <a:ext cx="7001798" cy="1713386"/>
              <a:chOff x="1524351" y="1080582"/>
              <a:chExt cx="7001798" cy="1713386"/>
            </a:xfrm>
          </p:grpSpPr>
          <p:grpSp>
            <p:nvGrpSpPr>
              <p:cNvPr id="104" name="Gruppieren 103">
                <a:extLst>
                  <a:ext uri="{FF2B5EF4-FFF2-40B4-BE49-F238E27FC236}">
                    <a16:creationId xmlns:a16="http://schemas.microsoft.com/office/drawing/2014/main" id="{A6BAFFF3-E12F-BCF2-1D08-66EEBFCF03A9}"/>
                  </a:ext>
                </a:extLst>
              </p:cNvPr>
              <p:cNvGrpSpPr/>
              <p:nvPr/>
            </p:nvGrpSpPr>
            <p:grpSpPr>
              <a:xfrm>
                <a:off x="1524351" y="1080582"/>
                <a:ext cx="6718879" cy="1713386"/>
                <a:chOff x="6536839" y="2292034"/>
                <a:chExt cx="6718879" cy="1713386"/>
              </a:xfrm>
            </p:grpSpPr>
            <p:grpSp>
              <p:nvGrpSpPr>
                <p:cNvPr id="183" name="Gruppieren 182">
                  <a:extLst>
                    <a:ext uri="{FF2B5EF4-FFF2-40B4-BE49-F238E27FC236}">
                      <a16:creationId xmlns:a16="http://schemas.microsoft.com/office/drawing/2014/main" id="{4C6186A9-8BF1-4E3E-007B-E6A990D447AA}"/>
                    </a:ext>
                  </a:extLst>
                </p:cNvPr>
                <p:cNvGrpSpPr/>
                <p:nvPr/>
              </p:nvGrpSpPr>
              <p:grpSpPr>
                <a:xfrm>
                  <a:off x="6536839" y="2292034"/>
                  <a:ext cx="6718879" cy="1713386"/>
                  <a:chOff x="1524000" y="1159750"/>
                  <a:chExt cx="6718879" cy="1713386"/>
                </a:xfrm>
              </p:grpSpPr>
              <p:pic>
                <p:nvPicPr>
                  <p:cNvPr id="13" name="Grafik 12" descr="Ein Bild, das Screenshot enthält.&#10;&#10;Automatisch generierte Beschreibung">
                    <a:extLst>
                      <a:ext uri="{FF2B5EF4-FFF2-40B4-BE49-F238E27FC236}">
                        <a16:creationId xmlns:a16="http://schemas.microsoft.com/office/drawing/2014/main" id="{24943BAA-FE82-4D0A-9177-A50CC32BAF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538" t="78245" r="47277" b="6287"/>
                  <a:stretch/>
                </p:blipFill>
                <p:spPr>
                  <a:xfrm>
                    <a:off x="5742118" y="1476815"/>
                    <a:ext cx="794937" cy="618410"/>
                  </a:xfrm>
                  <a:prstGeom prst="rect">
                    <a:avLst/>
                  </a:prstGeom>
                </p:spPr>
              </p:pic>
              <p:cxnSp>
                <p:nvCxnSpPr>
                  <p:cNvPr id="108" name="Gerade Verbindung mit Pfeil 107">
                    <a:extLst>
                      <a:ext uri="{FF2B5EF4-FFF2-40B4-BE49-F238E27FC236}">
                        <a16:creationId xmlns:a16="http://schemas.microsoft.com/office/drawing/2014/main" id="{D168971C-E753-4A90-9AEC-89D5715061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1712427"/>
                    <a:ext cx="4354027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51" name="Textfeld 150">
                    <a:extLst>
                      <a:ext uri="{FF2B5EF4-FFF2-40B4-BE49-F238E27FC236}">
                        <a16:creationId xmlns:a16="http://schemas.microsoft.com/office/drawing/2014/main" id="{937BB034-FC0A-44DC-BFD3-A0395A0D1A03}"/>
                      </a:ext>
                    </a:extLst>
                  </p:cNvPr>
                  <p:cNvSpPr txBox="1"/>
                  <p:nvPr/>
                </p:nvSpPr>
                <p:spPr>
                  <a:xfrm>
                    <a:off x="6187437" y="1159750"/>
                    <a:ext cx="122020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/>
                      <a:t>Elektrolyseur</a:t>
                    </a:r>
                  </a:p>
                </p:txBody>
              </p:sp>
              <p:cxnSp>
                <p:nvCxnSpPr>
                  <p:cNvPr id="58" name="Gerade Verbindung mit Pfeil 57">
                    <a:extLst>
                      <a:ext uri="{FF2B5EF4-FFF2-40B4-BE49-F238E27FC236}">
                        <a16:creationId xmlns:a16="http://schemas.microsoft.com/office/drawing/2014/main" id="{C528A357-3840-4FF6-9EF2-988C18E9F285}"/>
                      </a:ext>
                    </a:extLst>
                  </p:cNvPr>
                  <p:cNvCxnSpPr>
                    <a:cxnSpLocks/>
                    <a:stCxn id="13" idx="2"/>
                  </p:cNvCxnSpPr>
                  <p:nvPr/>
                </p:nvCxnSpPr>
                <p:spPr bwMode="auto">
                  <a:xfrm>
                    <a:off x="6139587" y="2095225"/>
                    <a:ext cx="27964" cy="777911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61" name="Textfeld 160">
                    <a:extLst>
                      <a:ext uri="{FF2B5EF4-FFF2-40B4-BE49-F238E27FC236}">
                        <a16:creationId xmlns:a16="http://schemas.microsoft.com/office/drawing/2014/main" id="{56193955-26C9-44B3-B064-82033A23E485}"/>
                      </a:ext>
                    </a:extLst>
                  </p:cNvPr>
                  <p:cNvSpPr txBox="1"/>
                  <p:nvPr/>
                </p:nvSpPr>
                <p:spPr>
                  <a:xfrm>
                    <a:off x="6106942" y="2018259"/>
                    <a:ext cx="38183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de-DE" sz="1400" baseline="-25000" dirty="0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A27C109A-89EE-4C8F-A42B-7D3E073300F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164895" y="2488780"/>
                    <a:ext cx="2077984" cy="44044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FF00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5" name="Textfeld 14">
                    <a:extLst>
                      <a:ext uri="{FF2B5EF4-FFF2-40B4-BE49-F238E27FC236}">
                        <a16:creationId xmlns:a16="http://schemas.microsoft.com/office/drawing/2014/main" id="{7A7358F3-1241-91CA-EF1D-86180EDA0FF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5983" y="1428472"/>
                    <a:ext cx="157767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/>
                      <a:t>Überschussstrom</a:t>
                    </a:r>
                  </a:p>
                </p:txBody>
              </p:sp>
            </p:grpSp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04416E36-1EBB-DC5A-FE22-5D161A8BD52B}"/>
                    </a:ext>
                  </a:extLst>
                </p:cNvPr>
                <p:cNvSpPr txBox="1"/>
                <p:nvPr/>
              </p:nvSpPr>
              <p:spPr>
                <a:xfrm>
                  <a:off x="10095929" y="2853388"/>
                  <a:ext cx="52129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</a:rPr>
                    <a:t>H</a:t>
                  </a:r>
                  <a:r>
                    <a:rPr lang="de-DE" sz="1400" baseline="-25000" dirty="0">
                      <a:solidFill>
                        <a:srgbClr val="3333FF"/>
                      </a:solidFill>
                    </a:rPr>
                    <a:t>2</a:t>
                  </a:r>
                  <a:r>
                    <a:rPr lang="de-DE" sz="1400" dirty="0">
                      <a:solidFill>
                        <a:srgbClr val="3333FF"/>
                      </a:solidFill>
                    </a:rPr>
                    <a:t>O</a:t>
                  </a:r>
                </a:p>
              </p:txBody>
            </p:sp>
            <p:cxnSp>
              <p:nvCxnSpPr>
                <p:cNvPr id="75" name="Gerade Verbindung mit Pfeil 74">
                  <a:extLst>
                    <a:ext uri="{FF2B5EF4-FFF2-40B4-BE49-F238E27FC236}">
                      <a16:creationId xmlns:a16="http://schemas.microsoft.com/office/drawing/2014/main" id="{8C279D14-37C1-435A-4884-0D4F65225983}"/>
                    </a:ext>
                  </a:extLst>
                </p:cNvPr>
                <p:cNvCxnSpPr/>
                <p:nvPr/>
              </p:nvCxnSpPr>
              <p:spPr bwMode="auto">
                <a:xfrm>
                  <a:off x="10617226" y="3011705"/>
                  <a:ext cx="284201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53" name="Gerade Verbindung mit Pfeil 152">
                <a:extLst>
                  <a:ext uri="{FF2B5EF4-FFF2-40B4-BE49-F238E27FC236}">
                    <a16:creationId xmlns:a16="http://schemas.microsoft.com/office/drawing/2014/main" id="{833FECBE-68BC-54F3-C238-CC1C4BE5B286}"/>
                  </a:ext>
                </a:extLst>
              </p:cNvPr>
              <p:cNvCxnSpPr/>
              <p:nvPr/>
            </p:nvCxnSpPr>
            <p:spPr bwMode="auto">
              <a:xfrm flipV="1">
                <a:off x="6448425" y="1800253"/>
                <a:ext cx="2077724" cy="3098"/>
              </a:xfrm>
              <a:prstGeom prst="straightConnector1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1CF05FAC-CE9D-B461-2921-E22241F829F0}"/>
                </a:ext>
              </a:extLst>
            </p:cNvPr>
            <p:cNvSpPr txBox="1"/>
            <p:nvPr/>
          </p:nvSpPr>
          <p:spPr>
            <a:xfrm>
              <a:off x="5747594" y="998296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accent2"/>
                  </a:solidFill>
                </a:rPr>
                <a:t>O</a:t>
              </a:r>
              <a:r>
                <a:rPr lang="de-DE" sz="16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2887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46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610</Words>
  <Application>Microsoft Office PowerPoint</Application>
  <PresentationFormat>A4-Papier (210 x 297 mm)</PresentationFormat>
  <Paragraphs>135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Avenir Next Regular</vt:lpstr>
      <vt:lpstr>calibri</vt:lpstr>
      <vt:lpstr>Courier New</vt:lpstr>
      <vt:lpstr>Symbol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3416</cp:revision>
  <cp:lastPrinted>2024-04-10T06:27:21Z</cp:lastPrinted>
  <dcterms:created xsi:type="dcterms:W3CDTF">2003-01-24T08:17:53Z</dcterms:created>
  <dcterms:modified xsi:type="dcterms:W3CDTF">2025-07-25T12:58:48Z</dcterms:modified>
</cp:coreProperties>
</file>