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4"/>
  </p:notesMasterIdLst>
  <p:handoutMasterIdLst>
    <p:handoutMasterId r:id="rId25"/>
  </p:handoutMasterIdLst>
  <p:sldIdLst>
    <p:sldId id="878" r:id="rId2"/>
    <p:sldId id="879" r:id="rId3"/>
    <p:sldId id="1067" r:id="rId4"/>
    <p:sldId id="1329" r:id="rId5"/>
    <p:sldId id="953" r:id="rId6"/>
    <p:sldId id="1321" r:id="rId7"/>
    <p:sldId id="1330" r:id="rId8"/>
    <p:sldId id="1304" r:id="rId9"/>
    <p:sldId id="1096" r:id="rId10"/>
    <p:sldId id="1093" r:id="rId11"/>
    <p:sldId id="759" r:id="rId12"/>
    <p:sldId id="1307" r:id="rId13"/>
    <p:sldId id="1299" r:id="rId14"/>
    <p:sldId id="1302" r:id="rId15"/>
    <p:sldId id="1303" r:id="rId16"/>
    <p:sldId id="1300" r:id="rId17"/>
    <p:sldId id="1305" r:id="rId18"/>
    <p:sldId id="1301" r:id="rId19"/>
    <p:sldId id="1306" r:id="rId20"/>
    <p:sldId id="1298" r:id="rId21"/>
    <p:sldId id="1297" r:id="rId22"/>
    <p:sldId id="1293" r:id="rId23"/>
  </p:sldIdLst>
  <p:sldSz cx="9906000" cy="6858000" type="A4"/>
  <p:notesSz cx="6865938" cy="9998075"/>
  <p:defaultTex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148">
          <p15:clr>
            <a:srgbClr val="A4A3A4"/>
          </p15:clr>
        </p15:guide>
        <p15:guide id="2" pos="2163">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lfgang Thiel"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00FF"/>
    <a:srgbClr val="FF9900"/>
    <a:srgbClr val="00FFFF"/>
    <a:srgbClr val="006600"/>
    <a:srgbClr val="A6A6A6"/>
    <a:srgbClr val="008000"/>
    <a:srgbClr val="3333FF"/>
    <a:srgbClr val="FF66FF"/>
    <a:srgbClr val="BFBFBF"/>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64" autoAdjust="0"/>
    <p:restoredTop sz="94660" autoAdjust="0"/>
  </p:normalViewPr>
  <p:slideViewPr>
    <p:cSldViewPr snapToGrid="0">
      <p:cViewPr varScale="1">
        <p:scale>
          <a:sx n="87" d="100"/>
          <a:sy n="87" d="100"/>
        </p:scale>
        <p:origin x="2376" y="558"/>
      </p:cViewPr>
      <p:guideLst>
        <p:guide orient="horz" pos="2160"/>
        <p:guide pos="3120"/>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varScale="1">
      <p:scale>
        <a:sx n="1" d="1"/>
        <a:sy n="1" d="1"/>
      </p:scale>
      <p:origin x="0" y="0"/>
    </p:cViewPr>
  </p:sorterViewPr>
  <p:notesViewPr>
    <p:cSldViewPr snapToGrid="0">
      <p:cViewPr>
        <p:scale>
          <a:sx n="400" d="100"/>
          <a:sy n="400" d="100"/>
        </p:scale>
        <p:origin x="288" y="-7080"/>
      </p:cViewPr>
      <p:guideLst>
        <p:guide orient="horz" pos="3148"/>
        <p:guide pos="216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E:\01Daten%20allgemein\03Energie\01ISE%20e.V\05Meta-Studie%20Klimasch.-Energiew.%202.0\05Monitoring\2024\Daten\01Prim&#228;renergie%20und%20Enegietransformation\02Enegietransformattion\02Energie-Transformatiom%20RLP\Transformation2040%20RLP_Soll-Ist_202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01%20Daten%20allgemein\WT\Energie\01Initiative%20S&#252;dpfalz-Energie\05Projekte\01Klimaschutz-Energiewende\Klimaschutz-Energiewende%202.0\02Energie-Erzeugung\02EE-Ausbaupfad\EE-Ausbaupfad-D-RLP_V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E:\01Daten%20allgemein\03Energie\01ISE%20e.V\10Veranstaltungen\2021-2030\2025\2025-06-05SPD-Rheinzabern\Vortrag\EE-Ausbau_VG-Jockgrim2024.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E:\01Daten%20allgemein\03Energie\01ISE%20e.V\10Veranstaltungen\2021-2030\2025\2025-06-05SPD-Rheinzabern\Vortrag\EE-Ausbau_VG-Jockgrim2024.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E:\01Daten%20allgemein\01WT\Finanzen\Verbr&#228;uche\Verbr&#228;uche%20neu\Verbr&#228;uche%202011-.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spPr>
            <a:ln w="28575" cap="rnd">
              <a:solidFill>
                <a:schemeClr val="bg1">
                  <a:lumMod val="65000"/>
                </a:schemeClr>
              </a:solidFill>
              <a:round/>
            </a:ln>
            <a:effectLst>
              <a:glow rad="12700">
                <a:schemeClr val="accent1">
                  <a:alpha val="40000"/>
                </a:schemeClr>
              </a:glow>
            </a:effectLst>
          </c:spPr>
          <c:marker>
            <c:symbol val="none"/>
          </c:marker>
          <c:dLbls>
            <c:dLbl>
              <c:idx val="0"/>
              <c:layout>
                <c:manualLayout>
                  <c:x val="-4.9202467150372922E-2"/>
                  <c:y val="-5.0749960538908644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65000"/>
                        </a:schemeClr>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708-4B11-8655-38AB4362E7C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'Transformation_RLP 2022'!$B$1:$X$1</c:f>
              <c:numCache>
                <c:formatCode>General</c:formatCode>
                <c:ptCount val="23"/>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pt idx="13">
                  <c:v>2031</c:v>
                </c:pt>
                <c:pt idx="14">
                  <c:v>2032</c:v>
                </c:pt>
                <c:pt idx="15">
                  <c:v>2033</c:v>
                </c:pt>
                <c:pt idx="16">
                  <c:v>2034</c:v>
                </c:pt>
                <c:pt idx="17">
                  <c:v>2035</c:v>
                </c:pt>
                <c:pt idx="18">
                  <c:v>2036</c:v>
                </c:pt>
                <c:pt idx="19">
                  <c:v>2037</c:v>
                </c:pt>
                <c:pt idx="20">
                  <c:v>2038</c:v>
                </c:pt>
                <c:pt idx="21">
                  <c:v>2039</c:v>
                </c:pt>
                <c:pt idx="22">
                  <c:v>2040</c:v>
                </c:pt>
              </c:numCache>
            </c:numRef>
          </c:cat>
          <c:val>
            <c:numRef>
              <c:f>'Transformation_RLP 2022'!$B$2:$X$2</c:f>
              <c:numCache>
                <c:formatCode>0.0</c:formatCode>
                <c:ptCount val="23"/>
                <c:pt idx="0">
                  <c:v>178</c:v>
                </c:pt>
                <c:pt idx="1">
                  <c:v>174.45454545454547</c:v>
                </c:pt>
                <c:pt idx="2">
                  <c:v>170.90909090909093</c:v>
                </c:pt>
                <c:pt idx="3">
                  <c:v>167.3636363636364</c:v>
                </c:pt>
                <c:pt idx="4">
                  <c:v>163.81818181818187</c:v>
                </c:pt>
                <c:pt idx="5">
                  <c:v>160.27272727272734</c:v>
                </c:pt>
                <c:pt idx="6">
                  <c:v>156.7272727272728</c:v>
                </c:pt>
                <c:pt idx="7">
                  <c:v>153.18181818181827</c:v>
                </c:pt>
                <c:pt idx="8">
                  <c:v>149.63636363636374</c:v>
                </c:pt>
                <c:pt idx="9">
                  <c:v>146.09090909090921</c:v>
                </c:pt>
                <c:pt idx="10">
                  <c:v>142.54545454545467</c:v>
                </c:pt>
                <c:pt idx="11">
                  <c:v>139.00000000000014</c:v>
                </c:pt>
                <c:pt idx="12">
                  <c:v>135.45454545454561</c:v>
                </c:pt>
                <c:pt idx="13">
                  <c:v>131.90909090909108</c:v>
                </c:pt>
                <c:pt idx="14">
                  <c:v>128.36363636363654</c:v>
                </c:pt>
                <c:pt idx="15">
                  <c:v>124.818181818182</c:v>
                </c:pt>
                <c:pt idx="16">
                  <c:v>121.27272727272745</c:v>
                </c:pt>
                <c:pt idx="17">
                  <c:v>117.7272727272729</c:v>
                </c:pt>
                <c:pt idx="18">
                  <c:v>114.18181818181836</c:v>
                </c:pt>
                <c:pt idx="19">
                  <c:v>110.63636363636381</c:v>
                </c:pt>
                <c:pt idx="20">
                  <c:v>107.09090909090926</c:v>
                </c:pt>
                <c:pt idx="21">
                  <c:v>103.54545454545472</c:v>
                </c:pt>
                <c:pt idx="22">
                  <c:v>100</c:v>
                </c:pt>
              </c:numCache>
            </c:numRef>
          </c:val>
          <c:smooth val="0"/>
          <c:extLst>
            <c:ext xmlns:c16="http://schemas.microsoft.com/office/drawing/2014/chart" uri="{C3380CC4-5D6E-409C-BE32-E72D297353CC}">
              <c16:uniqueId val="{00000000-4708-4B11-8655-38AB4362E7C1}"/>
            </c:ext>
          </c:extLst>
        </c:ser>
        <c:ser>
          <c:idx val="2"/>
          <c:order val="1"/>
          <c:spPr>
            <a:ln w="28575" cap="rnd">
              <a:solidFill>
                <a:schemeClr val="bg1">
                  <a:lumMod val="65000"/>
                </a:schemeClr>
              </a:solidFill>
              <a:prstDash val="dash"/>
              <a:round/>
            </a:ln>
            <a:effectLst/>
          </c:spPr>
          <c:marker>
            <c:symbol val="none"/>
          </c:marker>
          <c:dLbls>
            <c:dLbl>
              <c:idx val="4"/>
              <c:layout>
                <c:manualLayout>
                  <c:x val="-1.3573094386309771E-2"/>
                  <c:y val="7.3305498556201359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65000"/>
                        </a:schemeClr>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708-4B11-8655-38AB4362E7C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'Transformation_RLP 2022'!$B$1:$X$1</c:f>
              <c:numCache>
                <c:formatCode>General</c:formatCode>
                <c:ptCount val="23"/>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pt idx="13">
                  <c:v>2031</c:v>
                </c:pt>
                <c:pt idx="14">
                  <c:v>2032</c:v>
                </c:pt>
                <c:pt idx="15">
                  <c:v>2033</c:v>
                </c:pt>
                <c:pt idx="16">
                  <c:v>2034</c:v>
                </c:pt>
                <c:pt idx="17">
                  <c:v>2035</c:v>
                </c:pt>
                <c:pt idx="18">
                  <c:v>2036</c:v>
                </c:pt>
                <c:pt idx="19">
                  <c:v>2037</c:v>
                </c:pt>
                <c:pt idx="20">
                  <c:v>2038</c:v>
                </c:pt>
                <c:pt idx="21">
                  <c:v>2039</c:v>
                </c:pt>
                <c:pt idx="22">
                  <c:v>2040</c:v>
                </c:pt>
              </c:numCache>
            </c:numRef>
          </c:cat>
          <c:val>
            <c:numRef>
              <c:f>'Transformation_RLP 2022'!$B$3:$X$3</c:f>
              <c:numCache>
                <c:formatCode>0.0</c:formatCode>
                <c:ptCount val="23"/>
                <c:pt idx="0">
                  <c:v>178</c:v>
                </c:pt>
                <c:pt idx="1">
                  <c:v>178.6</c:v>
                </c:pt>
                <c:pt idx="2">
                  <c:v>175.8</c:v>
                </c:pt>
                <c:pt idx="3">
                  <c:v>179.61195881340001</c:v>
                </c:pt>
                <c:pt idx="4">
                  <c:v>165.30459655769999</c:v>
                </c:pt>
              </c:numCache>
            </c:numRef>
          </c:val>
          <c:smooth val="0"/>
          <c:extLst>
            <c:ext xmlns:c16="http://schemas.microsoft.com/office/drawing/2014/chart" uri="{C3380CC4-5D6E-409C-BE32-E72D297353CC}">
              <c16:uniqueId val="{00000001-4708-4B11-8655-38AB4362E7C1}"/>
            </c:ext>
          </c:extLst>
        </c:ser>
        <c:ser>
          <c:idx val="3"/>
          <c:order val="2"/>
          <c:spPr>
            <a:ln w="28575" cap="rnd">
              <a:solidFill>
                <a:srgbClr val="00B050"/>
              </a:solidFill>
              <a:round/>
            </a:ln>
            <a:effectLst/>
          </c:spPr>
          <c:marker>
            <c:symbol val="none"/>
          </c:marker>
          <c:dLbls>
            <c:dLbl>
              <c:idx val="0"/>
              <c:layout>
                <c:manualLayout>
                  <c:x val="-5.0899103948661643E-2"/>
                  <c:y val="-4.22916337824238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708-4B11-8655-38AB4362E7C1}"/>
                </c:ext>
              </c:extLst>
            </c:dLbl>
            <c:dLbl>
              <c:idx val="22"/>
              <c:layout>
                <c:manualLayout>
                  <c:x val="-1.0179820789732329E-2"/>
                  <c:y val="-5.92082872953934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708-4B11-8655-38AB4362E7C1}"/>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B050"/>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'Transformation_RLP 2022'!$B$1:$X$1</c:f>
              <c:numCache>
                <c:formatCode>General</c:formatCode>
                <c:ptCount val="23"/>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pt idx="13">
                  <c:v>2031</c:v>
                </c:pt>
                <c:pt idx="14">
                  <c:v>2032</c:v>
                </c:pt>
                <c:pt idx="15">
                  <c:v>2033</c:v>
                </c:pt>
                <c:pt idx="16">
                  <c:v>2034</c:v>
                </c:pt>
                <c:pt idx="17">
                  <c:v>2035</c:v>
                </c:pt>
                <c:pt idx="18">
                  <c:v>2036</c:v>
                </c:pt>
                <c:pt idx="19">
                  <c:v>2037</c:v>
                </c:pt>
                <c:pt idx="20">
                  <c:v>2038</c:v>
                </c:pt>
                <c:pt idx="21">
                  <c:v>2039</c:v>
                </c:pt>
                <c:pt idx="22">
                  <c:v>2040</c:v>
                </c:pt>
              </c:numCache>
            </c:numRef>
          </c:cat>
          <c:val>
            <c:numRef>
              <c:f>'Transformation_RLP 2022'!$B$4:$X$4</c:f>
              <c:numCache>
                <c:formatCode>0.0</c:formatCode>
                <c:ptCount val="23"/>
                <c:pt idx="0">
                  <c:v>22.6</c:v>
                </c:pt>
                <c:pt idx="1">
                  <c:v>26.118181818181821</c:v>
                </c:pt>
                <c:pt idx="2">
                  <c:v>29.63636363636364</c:v>
                </c:pt>
                <c:pt idx="3">
                  <c:v>33.154545454545456</c:v>
                </c:pt>
                <c:pt idx="4">
                  <c:v>36.672727272727272</c:v>
                </c:pt>
                <c:pt idx="5">
                  <c:v>40.190909090909088</c:v>
                </c:pt>
                <c:pt idx="6">
                  <c:v>43.709090909090904</c:v>
                </c:pt>
                <c:pt idx="7">
                  <c:v>47.22727272727272</c:v>
                </c:pt>
                <c:pt idx="8">
                  <c:v>50.745454545454535</c:v>
                </c:pt>
                <c:pt idx="9">
                  <c:v>54.263636363636351</c:v>
                </c:pt>
                <c:pt idx="10">
                  <c:v>57.781818181818167</c:v>
                </c:pt>
                <c:pt idx="11">
                  <c:v>61.299999999999983</c:v>
                </c:pt>
                <c:pt idx="12">
                  <c:v>64.818181818181799</c:v>
                </c:pt>
                <c:pt idx="13">
                  <c:v>68.336363636363615</c:v>
                </c:pt>
                <c:pt idx="14">
                  <c:v>71.854545454545431</c:v>
                </c:pt>
                <c:pt idx="15">
                  <c:v>75.372727272727246</c:v>
                </c:pt>
                <c:pt idx="16">
                  <c:v>78.890909090909062</c:v>
                </c:pt>
                <c:pt idx="17">
                  <c:v>82.409090909090878</c:v>
                </c:pt>
                <c:pt idx="18">
                  <c:v>85.927272727272694</c:v>
                </c:pt>
                <c:pt idx="19">
                  <c:v>89.44545454545451</c:v>
                </c:pt>
                <c:pt idx="20">
                  <c:v>92.963636363636326</c:v>
                </c:pt>
                <c:pt idx="21">
                  <c:v>96.481818181818142</c:v>
                </c:pt>
                <c:pt idx="22">
                  <c:v>100</c:v>
                </c:pt>
              </c:numCache>
            </c:numRef>
          </c:val>
          <c:smooth val="0"/>
          <c:extLst>
            <c:ext xmlns:c16="http://schemas.microsoft.com/office/drawing/2014/chart" uri="{C3380CC4-5D6E-409C-BE32-E72D297353CC}">
              <c16:uniqueId val="{00000002-4708-4B11-8655-38AB4362E7C1}"/>
            </c:ext>
          </c:extLst>
        </c:ser>
        <c:ser>
          <c:idx val="4"/>
          <c:order val="3"/>
          <c:spPr>
            <a:ln w="28575" cap="rnd">
              <a:solidFill>
                <a:srgbClr val="00B050"/>
              </a:solidFill>
              <a:prstDash val="dash"/>
              <a:round/>
            </a:ln>
            <a:effectLst/>
          </c:spPr>
          <c:marker>
            <c:symbol val="none"/>
          </c:marker>
          <c:dLbls>
            <c:dLbl>
              <c:idx val="6"/>
              <c:layout>
                <c:manualLayout>
                  <c:x val="-4.2415919957218037E-2"/>
                  <c:y val="8.4583267564847617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B050"/>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708-4B11-8655-38AB4362E7C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'Transformation_RLP 2022'!$B$1:$X$1</c:f>
              <c:numCache>
                <c:formatCode>General</c:formatCode>
                <c:ptCount val="23"/>
                <c:pt idx="0">
                  <c:v>2018</c:v>
                </c:pt>
                <c:pt idx="1">
                  <c:v>2019</c:v>
                </c:pt>
                <c:pt idx="2">
                  <c:v>2020</c:v>
                </c:pt>
                <c:pt idx="3">
                  <c:v>2021</c:v>
                </c:pt>
                <c:pt idx="4">
                  <c:v>2022</c:v>
                </c:pt>
                <c:pt idx="5">
                  <c:v>2023</c:v>
                </c:pt>
                <c:pt idx="6">
                  <c:v>2024</c:v>
                </c:pt>
                <c:pt idx="7">
                  <c:v>2025</c:v>
                </c:pt>
                <c:pt idx="8">
                  <c:v>2026</c:v>
                </c:pt>
                <c:pt idx="9">
                  <c:v>2027</c:v>
                </c:pt>
                <c:pt idx="10">
                  <c:v>2028</c:v>
                </c:pt>
                <c:pt idx="11">
                  <c:v>2029</c:v>
                </c:pt>
                <c:pt idx="12">
                  <c:v>2030</c:v>
                </c:pt>
                <c:pt idx="13">
                  <c:v>2031</c:v>
                </c:pt>
                <c:pt idx="14">
                  <c:v>2032</c:v>
                </c:pt>
                <c:pt idx="15">
                  <c:v>2033</c:v>
                </c:pt>
                <c:pt idx="16">
                  <c:v>2034</c:v>
                </c:pt>
                <c:pt idx="17">
                  <c:v>2035</c:v>
                </c:pt>
                <c:pt idx="18">
                  <c:v>2036</c:v>
                </c:pt>
                <c:pt idx="19">
                  <c:v>2037</c:v>
                </c:pt>
                <c:pt idx="20">
                  <c:v>2038</c:v>
                </c:pt>
                <c:pt idx="21">
                  <c:v>2039</c:v>
                </c:pt>
                <c:pt idx="22">
                  <c:v>2040</c:v>
                </c:pt>
              </c:numCache>
            </c:numRef>
          </c:cat>
          <c:val>
            <c:numRef>
              <c:f>'Transformation_RLP 2022'!$B$5:$X$5</c:f>
              <c:numCache>
                <c:formatCode>0.0</c:formatCode>
                <c:ptCount val="23"/>
                <c:pt idx="0">
                  <c:v>22.6</c:v>
                </c:pt>
                <c:pt idx="1">
                  <c:v>24.5</c:v>
                </c:pt>
                <c:pt idx="2">
                  <c:v>25.5</c:v>
                </c:pt>
                <c:pt idx="3">
                  <c:v>25.922640000000001</c:v>
                </c:pt>
                <c:pt idx="4">
                  <c:v>26.415462000000002</c:v>
                </c:pt>
                <c:pt idx="5">
                  <c:v>27.669873000000003</c:v>
                </c:pt>
                <c:pt idx="6">
                  <c:v>28.974171000000002</c:v>
                </c:pt>
              </c:numCache>
            </c:numRef>
          </c:val>
          <c:smooth val="0"/>
          <c:extLst>
            <c:ext xmlns:c16="http://schemas.microsoft.com/office/drawing/2014/chart" uri="{C3380CC4-5D6E-409C-BE32-E72D297353CC}">
              <c16:uniqueId val="{00000003-4708-4B11-8655-38AB4362E7C1}"/>
            </c:ext>
          </c:extLst>
        </c:ser>
        <c:dLbls>
          <c:showLegendKey val="0"/>
          <c:showVal val="0"/>
          <c:showCatName val="0"/>
          <c:showSerName val="0"/>
          <c:showPercent val="0"/>
          <c:showBubbleSize val="0"/>
        </c:dLbls>
        <c:smooth val="0"/>
        <c:axId val="671101592"/>
        <c:axId val="671100280"/>
      </c:lineChart>
      <c:catAx>
        <c:axId val="671101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671100280"/>
        <c:crosses val="autoZero"/>
        <c:auto val="1"/>
        <c:lblAlgn val="ctr"/>
        <c:lblOffset val="100"/>
        <c:noMultiLvlLbl val="0"/>
      </c:catAx>
      <c:valAx>
        <c:axId val="67110028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6711015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FFC000"/>
              </a:solidFill>
              <a:ln w="19050">
                <a:solidFill>
                  <a:schemeClr val="lt1"/>
                </a:solidFill>
              </a:ln>
              <a:effectLst/>
            </c:spPr>
            <c:extLst>
              <c:ext xmlns:c16="http://schemas.microsoft.com/office/drawing/2014/chart" uri="{C3380CC4-5D6E-409C-BE32-E72D297353CC}">
                <c16:uniqueId val="{00000001-3E0E-4623-BF38-A735AD7AAFEB}"/>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3-3E0E-4623-BF38-A735AD7AAFEB}"/>
              </c:ext>
            </c:extLst>
          </c:dPt>
          <c:dPt>
            <c:idx val="2"/>
            <c:bubble3D val="0"/>
            <c:spPr>
              <a:solidFill>
                <a:srgbClr val="FFC000"/>
              </a:solidFill>
              <a:ln w="19050">
                <a:solidFill>
                  <a:schemeClr val="lt1"/>
                </a:solidFill>
              </a:ln>
              <a:effectLst/>
            </c:spPr>
            <c:extLst>
              <c:ext xmlns:c16="http://schemas.microsoft.com/office/drawing/2014/chart" uri="{C3380CC4-5D6E-409C-BE32-E72D297353CC}">
                <c16:uniqueId val="{00000005-3E0E-4623-BF38-A735AD7AAFEB}"/>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3E0E-4623-BF38-A735AD7AAFEB}"/>
              </c:ext>
            </c:extLst>
          </c:dPt>
          <c:dPt>
            <c:idx val="4"/>
            <c:bubble3D val="0"/>
            <c:spPr>
              <a:solidFill>
                <a:srgbClr val="FFC000"/>
              </a:solidFill>
              <a:ln w="19050">
                <a:solidFill>
                  <a:schemeClr val="lt1"/>
                </a:solidFill>
              </a:ln>
              <a:effectLst/>
            </c:spPr>
            <c:extLst>
              <c:ext xmlns:c16="http://schemas.microsoft.com/office/drawing/2014/chart" uri="{C3380CC4-5D6E-409C-BE32-E72D297353CC}">
                <c16:uniqueId val="{00000009-3E0E-4623-BF38-A735AD7AAFEB}"/>
              </c:ext>
            </c:extLst>
          </c:dPt>
          <c:dPt>
            <c:idx val="5"/>
            <c:bubble3D val="0"/>
            <c:spPr>
              <a:solidFill>
                <a:srgbClr val="FFC000"/>
              </a:solidFill>
              <a:ln w="19050">
                <a:solidFill>
                  <a:schemeClr val="lt1"/>
                </a:solidFill>
              </a:ln>
              <a:effectLst/>
            </c:spPr>
            <c:extLst>
              <c:ext xmlns:c16="http://schemas.microsoft.com/office/drawing/2014/chart" uri="{C3380CC4-5D6E-409C-BE32-E72D297353CC}">
                <c16:uniqueId val="{0000000B-3E0E-4623-BF38-A735AD7AAFEB}"/>
              </c:ext>
            </c:extLst>
          </c:dPt>
          <c:dPt>
            <c:idx val="6"/>
            <c:bubble3D val="0"/>
            <c:spPr>
              <a:solidFill>
                <a:srgbClr val="FF0000"/>
              </a:solidFill>
              <a:ln w="19050">
                <a:solidFill>
                  <a:schemeClr val="lt1"/>
                </a:solidFill>
              </a:ln>
              <a:effectLst/>
            </c:spPr>
            <c:extLst>
              <c:ext xmlns:c16="http://schemas.microsoft.com/office/drawing/2014/chart" uri="{C3380CC4-5D6E-409C-BE32-E72D297353CC}">
                <c16:uniqueId val="{0000000D-3E0E-4623-BF38-A735AD7AAFEB}"/>
              </c:ext>
            </c:extLst>
          </c:dPt>
          <c:dPt>
            <c:idx val="7"/>
            <c:bubble3D val="0"/>
            <c:spPr>
              <a:solidFill>
                <a:srgbClr val="00B0F0"/>
              </a:solidFill>
              <a:ln w="19050">
                <a:solidFill>
                  <a:schemeClr val="lt1"/>
                </a:solidFill>
              </a:ln>
              <a:effectLst/>
            </c:spPr>
            <c:extLst>
              <c:ext xmlns:c16="http://schemas.microsoft.com/office/drawing/2014/chart" uri="{C3380CC4-5D6E-409C-BE32-E72D297353CC}">
                <c16:uniqueId val="{0000000F-3E0E-4623-BF38-A735AD7AAFEB}"/>
              </c:ext>
            </c:extLst>
          </c:dPt>
          <c:dPt>
            <c:idx val="8"/>
            <c:bubble3D val="0"/>
            <c:spPr>
              <a:solidFill>
                <a:srgbClr val="008000"/>
              </a:solidFill>
              <a:ln w="19050">
                <a:solidFill>
                  <a:schemeClr val="lt1"/>
                </a:solidFill>
              </a:ln>
              <a:effectLst/>
            </c:spPr>
            <c:extLst>
              <c:ext xmlns:c16="http://schemas.microsoft.com/office/drawing/2014/chart" uri="{C3380CC4-5D6E-409C-BE32-E72D297353CC}">
                <c16:uniqueId val="{00000011-3E0E-4623-BF38-A735AD7AAFEB}"/>
              </c:ext>
            </c:extLst>
          </c:dPt>
          <c:dPt>
            <c:idx val="9"/>
            <c:bubble3D val="0"/>
            <c:spPr>
              <a:solidFill>
                <a:srgbClr val="3333FF"/>
              </a:solidFill>
              <a:ln w="19050">
                <a:solidFill>
                  <a:schemeClr val="lt1"/>
                </a:solidFill>
              </a:ln>
              <a:effectLst/>
            </c:spPr>
            <c:extLst>
              <c:ext xmlns:c16="http://schemas.microsoft.com/office/drawing/2014/chart" uri="{C3380CC4-5D6E-409C-BE32-E72D297353CC}">
                <c16:uniqueId val="{00000013-3E0E-4623-BF38-A735AD7AAFEB}"/>
              </c:ext>
            </c:extLst>
          </c:dPt>
          <c:dLbls>
            <c:dLbl>
              <c:idx val="7"/>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extLst>
                <c:ext xmlns:c16="http://schemas.microsoft.com/office/drawing/2014/chart" uri="{C3380CC4-5D6E-409C-BE32-E72D297353CC}">
                  <c16:uniqueId val="{0000000F-3E0E-4623-BF38-A735AD7AAFEB}"/>
                </c:ext>
              </c:extLst>
            </c:dLbl>
            <c:dLbl>
              <c:idx val="8"/>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extLst>
                <c:ext xmlns:c16="http://schemas.microsoft.com/office/drawing/2014/chart" uri="{C3380CC4-5D6E-409C-BE32-E72D297353CC}">
                  <c16:uniqueId val="{00000011-3E0E-4623-BF38-A735AD7AAFEB}"/>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'EE-Anteile RLP'!$D$5:$D$16</c:f>
              <c:numCache>
                <c:formatCode>0.0</c:formatCode>
                <c:ptCount val="10"/>
                <c:pt idx="0">
                  <c:v>22.8</c:v>
                </c:pt>
                <c:pt idx="1">
                  <c:v>5.7</c:v>
                </c:pt>
                <c:pt idx="2">
                  <c:v>2.85</c:v>
                </c:pt>
                <c:pt idx="3">
                  <c:v>17.100000000000001</c:v>
                </c:pt>
                <c:pt idx="4">
                  <c:v>5.7</c:v>
                </c:pt>
                <c:pt idx="5">
                  <c:v>2.85</c:v>
                </c:pt>
                <c:pt idx="6">
                  <c:v>3</c:v>
                </c:pt>
                <c:pt idx="7">
                  <c:v>24</c:v>
                </c:pt>
                <c:pt idx="8">
                  <c:v>15</c:v>
                </c:pt>
                <c:pt idx="9">
                  <c:v>1</c:v>
                </c:pt>
              </c:numCache>
            </c:numRef>
          </c:val>
          <c:extLst>
            <c:ext xmlns:c16="http://schemas.microsoft.com/office/drawing/2014/chart" uri="{C3380CC4-5D6E-409C-BE32-E72D297353CC}">
              <c16:uniqueId val="{00000014-3E0E-4623-BF38-A735AD7AAFE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0000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'Soll-IST-2023'!$C$3:$C$4</c:f>
              <c:numCache>
                <c:formatCode>0.0</c:formatCode>
                <c:ptCount val="2"/>
                <c:pt idx="0">
                  <c:v>14.887865092592451</c:v>
                </c:pt>
                <c:pt idx="1">
                  <c:v>0</c:v>
                </c:pt>
              </c:numCache>
            </c:numRef>
          </c:val>
          <c:extLst>
            <c:ext xmlns:c16="http://schemas.microsoft.com/office/drawing/2014/chart" uri="{C3380CC4-5D6E-409C-BE32-E72D297353CC}">
              <c16:uniqueId val="{00000000-459C-46E9-A1A0-0337271BF3FD}"/>
            </c:ext>
          </c:extLst>
        </c:ser>
        <c:dLbls>
          <c:showLegendKey val="0"/>
          <c:showVal val="0"/>
          <c:showCatName val="0"/>
          <c:showSerName val="0"/>
          <c:showPercent val="0"/>
          <c:showBubbleSize val="0"/>
        </c:dLbls>
        <c:gapWidth val="219"/>
        <c:overlap val="-27"/>
        <c:axId val="1357054464"/>
        <c:axId val="1357060224"/>
      </c:barChart>
      <c:catAx>
        <c:axId val="1357054464"/>
        <c:scaling>
          <c:orientation val="minMax"/>
        </c:scaling>
        <c:delete val="1"/>
        <c:axPos val="b"/>
        <c:majorTickMark val="none"/>
        <c:minorTickMark val="none"/>
        <c:tickLblPos val="nextTo"/>
        <c:crossAx val="1357060224"/>
        <c:crosses val="autoZero"/>
        <c:auto val="1"/>
        <c:lblAlgn val="ctr"/>
        <c:lblOffset val="100"/>
        <c:noMultiLvlLbl val="0"/>
      </c:catAx>
      <c:valAx>
        <c:axId val="135706022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13570544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'Soll-IST-2023'!$B$3:$B$4</c:f>
              <c:numCache>
                <c:formatCode>0.0</c:formatCode>
                <c:ptCount val="2"/>
                <c:pt idx="0">
                  <c:v>133.37217648045427</c:v>
                </c:pt>
                <c:pt idx="1">
                  <c:v>11.121193000000009</c:v>
                </c:pt>
              </c:numCache>
            </c:numRef>
          </c:val>
          <c:extLst>
            <c:ext xmlns:c16="http://schemas.microsoft.com/office/drawing/2014/chart" uri="{C3380CC4-5D6E-409C-BE32-E72D297353CC}">
              <c16:uniqueId val="{00000000-DDC7-4A93-8B30-2B24B63DE2A7}"/>
            </c:ext>
          </c:extLst>
        </c:ser>
        <c:dLbls>
          <c:showLegendKey val="0"/>
          <c:showVal val="0"/>
          <c:showCatName val="0"/>
          <c:showSerName val="0"/>
          <c:showPercent val="0"/>
          <c:showBubbleSize val="0"/>
        </c:dLbls>
        <c:gapWidth val="219"/>
        <c:overlap val="-27"/>
        <c:axId val="1359779560"/>
        <c:axId val="1359779200"/>
      </c:barChart>
      <c:catAx>
        <c:axId val="1359779560"/>
        <c:scaling>
          <c:orientation val="minMax"/>
        </c:scaling>
        <c:delete val="1"/>
        <c:axPos val="b"/>
        <c:majorTickMark val="none"/>
        <c:minorTickMark val="none"/>
        <c:tickLblPos val="nextTo"/>
        <c:crossAx val="1359779200"/>
        <c:crosses val="autoZero"/>
        <c:auto val="1"/>
        <c:lblAlgn val="ctr"/>
        <c:lblOffset val="100"/>
        <c:noMultiLvlLbl val="0"/>
      </c:catAx>
      <c:valAx>
        <c:axId val="13597792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13597795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FFC000"/>
            </a:solidFill>
            <a:ln>
              <a:noFill/>
            </a:ln>
            <a:effectLst/>
          </c:spPr>
          <c:invertIfNegative val="0"/>
          <c:dLbls>
            <c:dLbl>
              <c:idx val="0"/>
              <c:layout>
                <c:manualLayout>
                  <c:x val="-8.9247325303338423E-3"/>
                  <c:y val="-6.8765158507894881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1EA-4950-BFC0-8BB0934DD710}"/>
                </c:ext>
              </c:extLst>
            </c:dLbl>
            <c:dLbl>
              <c:idx val="1"/>
              <c:layout>
                <c:manualLayout>
                  <c:x val="-1.0412187952056177E-2"/>
                  <c:y val="7.50174031514984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1EA-4950-BFC0-8BB0934DD710}"/>
                </c:ext>
              </c:extLst>
            </c:dLbl>
            <c:dLbl>
              <c:idx val="2"/>
              <c:layout>
                <c:manualLayout>
                  <c:x val="-1.189964337377843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1EA-4950-BFC0-8BB0934DD710}"/>
                </c:ext>
              </c:extLst>
            </c:dLbl>
            <c:dLbl>
              <c:idx val="3"/>
              <c:layout>
                <c:manualLayout>
                  <c:x val="-1.3387098795500818E-2"/>
                  <c:y val="1.12526104727248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1EA-4950-BFC0-8BB0934DD710}"/>
                </c:ext>
              </c:extLst>
            </c:dLbl>
            <c:dLbl>
              <c:idx val="4"/>
              <c:layout>
                <c:manualLayout>
                  <c:x val="-8.9247325303338423E-3"/>
                  <c:y val="1.50034806302997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1EA-4950-BFC0-8BB0934DD710}"/>
                </c:ext>
              </c:extLst>
            </c:dLbl>
            <c:dLbl>
              <c:idx val="6"/>
              <c:layout>
                <c:manualLayout>
                  <c:x val="-7.4372771086115355E-3"/>
                  <c:y val="-7.50174031514984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1EA-4950-BFC0-8BB0934DD710}"/>
                </c:ext>
              </c:extLst>
            </c:dLbl>
            <c:dLbl>
              <c:idx val="8"/>
              <c:layout>
                <c:manualLayout>
                  <c:x val="-1.487455421722318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1EA-4950-BFC0-8BB0934DD710}"/>
                </c:ext>
              </c:extLst>
            </c:dLbl>
            <c:dLbl>
              <c:idx val="9"/>
              <c:layout>
                <c:manualLayout>
                  <c:x val="-1.6362009638945268E-2"/>
                  <c:y val="-3.43825792539474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1EA-4950-BFC0-8BB0934DD710}"/>
                </c:ext>
              </c:extLst>
            </c:dLbl>
            <c:dLbl>
              <c:idx val="11"/>
              <c:layout>
                <c:manualLayout>
                  <c:x val="-5.9498216868892279E-3"/>
                  <c:y val="3.750870157574941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1EA-4950-BFC0-8BB0934DD71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'Zammenfassung Strom'!$B$10:$M$10</c:f>
              <c:numCache>
                <c:formatCode>#,##0</c:formatCode>
                <c:ptCount val="12"/>
                <c:pt idx="0">
                  <c:v>861.77215189873414</c:v>
                </c:pt>
                <c:pt idx="1">
                  <c:v>931.13924050632909</c:v>
                </c:pt>
                <c:pt idx="2">
                  <c:v>942.97468354430373</c:v>
                </c:pt>
                <c:pt idx="3">
                  <c:v>882.27848101265818</c:v>
                </c:pt>
                <c:pt idx="4">
                  <c:v>940.12658227848101</c:v>
                </c:pt>
                <c:pt idx="5">
                  <c:v>969.49367088607596</c:v>
                </c:pt>
                <c:pt idx="6">
                  <c:v>950.37974683544303</c:v>
                </c:pt>
                <c:pt idx="7">
                  <c:v>970.31645569620252</c:v>
                </c:pt>
                <c:pt idx="8">
                  <c:v>893.03797468354423</c:v>
                </c:pt>
                <c:pt idx="9">
                  <c:v>977.40506329113919</c:v>
                </c:pt>
                <c:pt idx="10">
                  <c:v>913.22784810126575</c:v>
                </c:pt>
                <c:pt idx="11">
                  <c:v>829.55696202531647</c:v>
                </c:pt>
              </c:numCache>
            </c:numRef>
          </c:val>
          <c:extLst>
            <c:ext xmlns:c16="http://schemas.microsoft.com/office/drawing/2014/chart" uri="{C3380CC4-5D6E-409C-BE32-E72D297353CC}">
              <c16:uniqueId val="{00000000-81EA-4950-BFC0-8BB0934DD710}"/>
            </c:ext>
          </c:extLst>
        </c:ser>
        <c:ser>
          <c:idx val="1"/>
          <c:order val="1"/>
          <c:spPr>
            <a:solidFill>
              <a:srgbClr val="FF9900"/>
            </a:solidFill>
            <a:ln>
              <a:noFill/>
            </a:ln>
            <a:effectLst/>
          </c:spPr>
          <c:invertIfNegative val="0"/>
          <c:dLbls>
            <c:dLbl>
              <c:idx val="5"/>
              <c:delete val="1"/>
              <c:extLst>
                <c:ext xmlns:c15="http://schemas.microsoft.com/office/drawing/2012/chart" uri="{CE6537A1-D6FC-4f65-9D91-7224C49458BB}"/>
                <c:ext xmlns:c16="http://schemas.microsoft.com/office/drawing/2014/chart" uri="{C3380CC4-5D6E-409C-BE32-E72D297353CC}">
                  <c16:uniqueId val="{00000002-81EA-4950-BFC0-8BB0934DD710}"/>
                </c:ext>
              </c:extLst>
            </c:dLbl>
            <c:dLbl>
              <c:idx val="7"/>
              <c:delete val="1"/>
              <c:extLst>
                <c:ext xmlns:c15="http://schemas.microsoft.com/office/drawing/2012/chart" uri="{CE6537A1-D6FC-4f65-9D91-7224C49458BB}"/>
                <c:ext xmlns:c16="http://schemas.microsoft.com/office/drawing/2014/chart" uri="{C3380CC4-5D6E-409C-BE32-E72D297353CC}">
                  <c16:uniqueId val="{00000003-81EA-4950-BFC0-8BB0934DD710}"/>
                </c:ext>
              </c:extLst>
            </c:dLbl>
            <c:dLbl>
              <c:idx val="10"/>
              <c:delete val="1"/>
              <c:extLst>
                <c:ext xmlns:c15="http://schemas.microsoft.com/office/drawing/2012/chart" uri="{CE6537A1-D6FC-4f65-9D91-7224C49458BB}"/>
                <c:ext xmlns:c16="http://schemas.microsoft.com/office/drawing/2014/chart" uri="{C3380CC4-5D6E-409C-BE32-E72D297353CC}">
                  <c16:uniqueId val="{00000004-81EA-4950-BFC0-8BB0934DD71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'Zammenfassung Strom'!$B$20:$M$20</c:f>
              <c:numCache>
                <c:formatCode>#,##0</c:formatCode>
                <c:ptCount val="12"/>
                <c:pt idx="0">
                  <c:v>1023.404255319149</c:v>
                </c:pt>
                <c:pt idx="1">
                  <c:v>1136.8794326241134</c:v>
                </c:pt>
                <c:pt idx="2">
                  <c:v>1143.2624113475179</c:v>
                </c:pt>
                <c:pt idx="3">
                  <c:v>1075.177304964539</c:v>
                </c:pt>
                <c:pt idx="4">
                  <c:v>1135.4609929078015</c:v>
                </c:pt>
                <c:pt idx="5">
                  <c:v>0</c:v>
                </c:pt>
                <c:pt idx="6">
                  <c:v>1165.9574468085107</c:v>
                </c:pt>
                <c:pt idx="7">
                  <c:v>0</c:v>
                </c:pt>
                <c:pt idx="8">
                  <c:v>1085.8156028368794</c:v>
                </c:pt>
                <c:pt idx="9">
                  <c:v>1200.7092198581561</c:v>
                </c:pt>
                <c:pt idx="10">
                  <c:v>0</c:v>
                </c:pt>
                <c:pt idx="11">
                  <c:v>1017.0212765957447</c:v>
                </c:pt>
              </c:numCache>
            </c:numRef>
          </c:val>
          <c:extLst>
            <c:ext xmlns:c16="http://schemas.microsoft.com/office/drawing/2014/chart" uri="{C3380CC4-5D6E-409C-BE32-E72D297353CC}">
              <c16:uniqueId val="{00000001-81EA-4950-BFC0-8BB0934DD710}"/>
            </c:ext>
          </c:extLst>
        </c:ser>
        <c:dLbls>
          <c:showLegendKey val="0"/>
          <c:showVal val="0"/>
          <c:showCatName val="0"/>
          <c:showSerName val="0"/>
          <c:showPercent val="0"/>
          <c:showBubbleSize val="0"/>
        </c:dLbls>
        <c:gapWidth val="219"/>
        <c:overlap val="-27"/>
        <c:axId val="605870144"/>
        <c:axId val="605875184"/>
      </c:barChart>
      <c:catAx>
        <c:axId val="605870144"/>
        <c:scaling>
          <c:orientation val="minMax"/>
        </c:scaling>
        <c:delete val="1"/>
        <c:axPos val="b"/>
        <c:majorTickMark val="none"/>
        <c:minorTickMark val="none"/>
        <c:tickLblPos val="nextTo"/>
        <c:crossAx val="605875184"/>
        <c:crosses val="autoZero"/>
        <c:auto val="1"/>
        <c:lblAlgn val="ctr"/>
        <c:lblOffset val="100"/>
        <c:noMultiLvlLbl val="0"/>
      </c:catAx>
      <c:valAx>
        <c:axId val="6058751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605870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6501" name="Rectangle 5">
            <a:extLst>
              <a:ext uri="{FF2B5EF4-FFF2-40B4-BE49-F238E27FC236}">
                <a16:creationId xmlns:a16="http://schemas.microsoft.com/office/drawing/2014/main" id="{A7C46796-AE6A-46F3-A5BF-1F01171DA475}"/>
              </a:ext>
            </a:extLst>
          </p:cNvPr>
          <p:cNvSpPr>
            <a:spLocks noGrp="1" noChangeArrowheads="1"/>
          </p:cNvSpPr>
          <p:nvPr>
            <p:ph type="sldNum" sz="quarter" idx="3"/>
          </p:nvPr>
        </p:nvSpPr>
        <p:spPr bwMode="auto">
          <a:xfrm>
            <a:off x="1946275" y="9721850"/>
            <a:ext cx="297338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b" anchorCtr="0" compatLnSpc="1">
            <a:prstTxWarp prst="textNoShape">
              <a:avLst/>
            </a:prstTxWarp>
            <a:spAutoFit/>
          </a:bodyPr>
          <a:lstStyle>
            <a:lvl1pPr algn="ctr">
              <a:buFontTx/>
              <a:buNone/>
              <a:defRPr sz="1200"/>
            </a:lvl1pPr>
          </a:lstStyle>
          <a:p>
            <a:pPr>
              <a:defRPr/>
            </a:pPr>
            <a:fld id="{756BF379-7855-4659-BBCC-EFA696053E22}" type="slidenum">
              <a:rPr lang="de-DE" altLang="de-DE"/>
              <a:pPr>
                <a:defRPr/>
              </a:pPr>
              <a:t>‹Nr.›</a:t>
            </a:fld>
            <a:endParaRPr lang="de-DE"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id="{C43C84ED-B8EF-4DF7-A2DF-3474AC570533}"/>
              </a:ext>
            </a:extLst>
          </p:cNvPr>
          <p:cNvSpPr>
            <a:spLocks noGrp="1" noRot="1" noChangeAspect="1" noChangeArrowheads="1" noTextEdit="1"/>
          </p:cNvSpPr>
          <p:nvPr>
            <p:ph type="sldImg" idx="2"/>
          </p:nvPr>
        </p:nvSpPr>
        <p:spPr bwMode="auto">
          <a:xfrm>
            <a:off x="730250" y="749300"/>
            <a:ext cx="5413375" cy="37496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4869" name="Rectangle 5">
            <a:extLst>
              <a:ext uri="{FF2B5EF4-FFF2-40B4-BE49-F238E27FC236}">
                <a16:creationId xmlns:a16="http://schemas.microsoft.com/office/drawing/2014/main" id="{E7E31A47-72D7-49CB-BD22-BD666A78F1AD}"/>
              </a:ext>
            </a:extLst>
          </p:cNvPr>
          <p:cNvSpPr>
            <a:spLocks noGrp="1" noChangeArrowheads="1"/>
          </p:cNvSpPr>
          <p:nvPr>
            <p:ph type="body" sz="quarter" idx="3"/>
          </p:nvPr>
        </p:nvSpPr>
        <p:spPr bwMode="auto">
          <a:xfrm>
            <a:off x="860425" y="4748213"/>
            <a:ext cx="5159375" cy="4500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t" anchorCtr="0" compatLnSpc="1">
            <a:prstTxWarp prst="textNoShape">
              <a:avLst/>
            </a:prstTxWarp>
          </a:bodyPr>
          <a:lstStyle/>
          <a:p>
            <a:pPr lvl="0"/>
            <a:r>
              <a:rPr lang="de-DE" noProof="0"/>
              <a:t>Klicken Sie, um die Formate des Vorlagentextes zu bearbeiten</a:t>
            </a:r>
          </a:p>
          <a:p>
            <a:pPr lvl="1"/>
            <a:r>
              <a:rPr lang="de-DE" noProof="0"/>
              <a:t>Zweite Ebene</a:t>
            </a:r>
          </a:p>
          <a:p>
            <a:pPr lvl="2"/>
            <a:r>
              <a:rPr lang="de-DE" noProof="0"/>
              <a:t>Dritte Ebene</a:t>
            </a:r>
          </a:p>
        </p:txBody>
      </p:sp>
      <p:sp>
        <p:nvSpPr>
          <p:cNvPr id="164872" name="Rectangle 8">
            <a:extLst>
              <a:ext uri="{FF2B5EF4-FFF2-40B4-BE49-F238E27FC236}">
                <a16:creationId xmlns:a16="http://schemas.microsoft.com/office/drawing/2014/main" id="{4781C312-BF01-4699-9695-A5F6FF06B579}"/>
              </a:ext>
            </a:extLst>
          </p:cNvPr>
          <p:cNvSpPr>
            <a:spLocks noGrp="1" noChangeArrowheads="1"/>
          </p:cNvSpPr>
          <p:nvPr>
            <p:ph type="sldNum" sz="quarter" idx="5"/>
          </p:nvPr>
        </p:nvSpPr>
        <p:spPr bwMode="auto">
          <a:xfrm>
            <a:off x="1920875" y="9529763"/>
            <a:ext cx="30241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46" tIns="46273" rIns="92546" bIns="46273" numCol="1" anchor="b" anchorCtr="0" compatLnSpc="1">
            <a:prstTxWarp prst="textNoShape">
              <a:avLst/>
            </a:prstTxWarp>
          </a:bodyPr>
          <a:lstStyle>
            <a:lvl1pPr algn="ctr">
              <a:buFontTx/>
              <a:buNone/>
              <a:defRPr sz="1200"/>
            </a:lvl1pPr>
          </a:lstStyle>
          <a:p>
            <a:pPr>
              <a:defRPr/>
            </a:pPr>
            <a:fld id="{A41CB4C0-2579-4E3E-81C4-43D022665DC0}"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138113" indent="-136525" algn="l" rtl="0" eaLnBrk="0" fontAlgn="base" hangingPunct="0">
      <a:spcBef>
        <a:spcPct val="30000"/>
      </a:spcBef>
      <a:spcAft>
        <a:spcPct val="0"/>
      </a:spcAft>
      <a:buChar char="•"/>
      <a:defRPr sz="1200" kern="1200">
        <a:solidFill>
          <a:schemeClr val="tx1"/>
        </a:solidFill>
        <a:latin typeface="Arial" charset="0"/>
        <a:ea typeface="+mn-ea"/>
        <a:cs typeface="+mn-cs"/>
      </a:defRPr>
    </a:lvl2pPr>
    <a:lvl3pPr marL="263525" indent="-123825" algn="l" rtl="0" eaLnBrk="0" fontAlgn="base" hangingPunct="0">
      <a:spcBef>
        <a:spcPct val="30000"/>
      </a:spcBef>
      <a:spcAft>
        <a:spcPct val="0"/>
      </a:spcAft>
      <a:buChar char="-"/>
      <a:defRPr sz="1200" kern="1200">
        <a:solidFill>
          <a:schemeClr val="tx1"/>
        </a:solidFill>
        <a:latin typeface="Arial"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Arial"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8">
            <a:extLst>
              <a:ext uri="{FF2B5EF4-FFF2-40B4-BE49-F238E27FC236}">
                <a16:creationId xmlns:a16="http://schemas.microsoft.com/office/drawing/2014/main" id="{A0CEA5C0-39D4-456D-A2B3-F5CC178B0CFD}"/>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7E59E85-3E4F-4610-BEEF-254664E8CB24}" type="slidenum">
              <a:rPr lang="de-DE" altLang="de-DE" smtClean="0"/>
              <a:pPr>
                <a:spcBef>
                  <a:spcPct val="0"/>
                </a:spcBef>
              </a:pPr>
              <a:t>1</a:t>
            </a:fld>
            <a:endParaRPr lang="de-DE" altLang="de-DE"/>
          </a:p>
        </p:txBody>
      </p:sp>
      <p:sp>
        <p:nvSpPr>
          <p:cNvPr id="7171" name="Rectangle 2">
            <a:extLst>
              <a:ext uri="{FF2B5EF4-FFF2-40B4-BE49-F238E27FC236}">
                <a16:creationId xmlns:a16="http://schemas.microsoft.com/office/drawing/2014/main" id="{EB9F6733-1F74-4206-83A0-AFB2AC7DA4E8}"/>
              </a:ext>
            </a:extLst>
          </p:cNvPr>
          <p:cNvSpPr>
            <a:spLocks noGrp="1" noRot="1" noChangeAspect="1" noChangeArrowheads="1" noTextEdit="1"/>
          </p:cNvSpPr>
          <p:nvPr>
            <p:ph type="sldImg"/>
          </p:nvPr>
        </p:nvSpPr>
        <p:spPr>
          <a:ln/>
        </p:spPr>
      </p:sp>
      <p:sp>
        <p:nvSpPr>
          <p:cNvPr id="7172" name="Notizenplatzhalter 2">
            <a:extLst>
              <a:ext uri="{FF2B5EF4-FFF2-40B4-BE49-F238E27FC236}">
                <a16:creationId xmlns:a16="http://schemas.microsoft.com/office/drawing/2014/main" id="{73BAEFAD-3093-40D6-A8BA-BA666C7647BC}"/>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lienbildplatzhalter 1">
            <a:extLst>
              <a:ext uri="{FF2B5EF4-FFF2-40B4-BE49-F238E27FC236}">
                <a16:creationId xmlns:a16="http://schemas.microsoft.com/office/drawing/2014/main" id="{F0CFFBB2-10C6-ABA9-5243-DF700FC09DFB}"/>
              </a:ext>
            </a:extLst>
          </p:cNvPr>
          <p:cNvSpPr>
            <a:spLocks noGrp="1" noRot="1" noChangeAspect="1" noTextEdit="1"/>
          </p:cNvSpPr>
          <p:nvPr>
            <p:ph type="sldImg"/>
          </p:nvPr>
        </p:nvSpPr>
        <p:spPr>
          <a:ln/>
        </p:spPr>
      </p:sp>
      <p:sp>
        <p:nvSpPr>
          <p:cNvPr id="32771" name="Notizenplatzhalter 2">
            <a:extLst>
              <a:ext uri="{FF2B5EF4-FFF2-40B4-BE49-F238E27FC236}">
                <a16:creationId xmlns:a16="http://schemas.microsoft.com/office/drawing/2014/main" id="{B41817C5-88A3-B1AA-D272-8F5520471182}"/>
              </a:ext>
            </a:extLst>
          </p:cNvPr>
          <p:cNvSpPr>
            <a:spLocks noGrp="1"/>
          </p:cNvSpPr>
          <p:nvPr>
            <p:ph type="body" idx="1"/>
          </p:nvPr>
        </p:nvSpPr>
        <p:spPr/>
        <p:txBody>
          <a:bodyPr/>
          <a:lstStyle/>
          <a:p>
            <a:pPr>
              <a:defRPr/>
            </a:pPr>
            <a:r>
              <a:rPr lang="de-DE" sz="1800" b="1" dirty="0">
                <a:latin typeface="Arial" pitchFamily="34" charset="0"/>
              </a:rPr>
              <a:t>Hersteller</a:t>
            </a:r>
            <a:r>
              <a:rPr lang="de-DE" sz="1800" dirty="0">
                <a:latin typeface="Arial" pitchFamily="34" charset="0"/>
              </a:rPr>
              <a:t>: </a:t>
            </a:r>
          </a:p>
          <a:p>
            <a:pPr marL="171450" indent="-171450">
              <a:buFontTx/>
              <a:buChar char="-"/>
              <a:defRPr/>
            </a:pPr>
            <a:r>
              <a:rPr lang="de-DE" sz="1800" dirty="0" err="1">
                <a:latin typeface="Arial" pitchFamily="34" charset="0"/>
              </a:rPr>
              <a:t>Minfeld</a:t>
            </a:r>
            <a:r>
              <a:rPr lang="de-DE" sz="1800" dirty="0">
                <a:latin typeface="Arial" pitchFamily="34" charset="0"/>
              </a:rPr>
              <a:t>: GE</a:t>
            </a:r>
          </a:p>
          <a:p>
            <a:pPr marL="171450" indent="-171450">
              <a:buFontTx/>
              <a:buChar char="-"/>
              <a:defRPr/>
            </a:pPr>
            <a:r>
              <a:rPr lang="de-DE" sz="1800" dirty="0">
                <a:latin typeface="Arial" pitchFamily="34" charset="0"/>
              </a:rPr>
              <a:t>Schneeberger Hof: Enercon,</a:t>
            </a:r>
          </a:p>
          <a:p>
            <a:pPr marL="171450" indent="-171450">
              <a:buFontTx/>
              <a:buChar char="-"/>
              <a:defRPr/>
            </a:pPr>
            <a:r>
              <a:rPr lang="de-DE" sz="1800" dirty="0">
                <a:latin typeface="Arial" pitchFamily="34" charset="0"/>
              </a:rPr>
              <a:t>Siemens</a:t>
            </a:r>
          </a:p>
        </p:txBody>
      </p:sp>
      <p:sp>
        <p:nvSpPr>
          <p:cNvPr id="28676" name="Foliennummernplatzhalter 3">
            <a:extLst>
              <a:ext uri="{FF2B5EF4-FFF2-40B4-BE49-F238E27FC236}">
                <a16:creationId xmlns:a16="http://schemas.microsoft.com/office/drawing/2014/main" id="{7029EBDA-0DE0-C15B-1C13-88F58B7E71B8}"/>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9D3574-160B-4A02-8B2F-F202814118F4}" type="slidenum">
              <a:rPr lang="de-DE" altLang="de-DE"/>
              <a:pPr>
                <a:spcBef>
                  <a:spcPct val="0"/>
                </a:spcBef>
              </a:pPr>
              <a:t>10</a:t>
            </a:fld>
            <a:endParaRPr lang="de-DE" alt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lienbildplatzhalter 1">
            <a:extLst>
              <a:ext uri="{FF2B5EF4-FFF2-40B4-BE49-F238E27FC236}">
                <a16:creationId xmlns:a16="http://schemas.microsoft.com/office/drawing/2014/main" id="{27BCD517-A070-61D6-97DC-375E766354DB}"/>
              </a:ext>
            </a:extLst>
          </p:cNvPr>
          <p:cNvSpPr>
            <a:spLocks noGrp="1" noRot="1" noChangeAspect="1" noChangeArrowheads="1" noTextEdit="1"/>
          </p:cNvSpPr>
          <p:nvPr>
            <p:ph type="sldImg"/>
          </p:nvPr>
        </p:nvSpPr>
        <p:spPr>
          <a:ln/>
        </p:spPr>
      </p:sp>
      <p:sp>
        <p:nvSpPr>
          <p:cNvPr id="33795" name="Notizenplatzhalter 2">
            <a:extLst>
              <a:ext uri="{FF2B5EF4-FFF2-40B4-BE49-F238E27FC236}">
                <a16:creationId xmlns:a16="http://schemas.microsoft.com/office/drawing/2014/main" id="{CBE1D9B9-7AD8-4F8D-D4D8-4740D6F821CF}"/>
              </a:ext>
            </a:extLst>
          </p:cNvPr>
          <p:cNvSpPr>
            <a:spLocks noGrp="1" noChangeArrowheads="1"/>
          </p:cNvSpPr>
          <p:nvPr>
            <p:ph type="body" idx="1"/>
          </p:nvPr>
        </p:nvSpPr>
        <p:spPr>
          <a:noFill/>
        </p:spPr>
        <p:txBody>
          <a:bodyPr/>
          <a:lstStyle/>
          <a:p>
            <a:pPr marL="171450" indent="-171450">
              <a:buFontTx/>
              <a:buChar char="-"/>
            </a:pPr>
            <a:r>
              <a:rPr lang="en-US" altLang="de-DE" sz="1800">
                <a:latin typeface="Arial" panose="020B0604020202020204" pitchFamily="34" charset="0"/>
              </a:rPr>
              <a:t>Im heutigen 1. Vortrag zeige ich Ihnen Kraftwerke mit </a:t>
            </a:r>
            <a:r>
              <a:rPr lang="en-US" altLang="de-DE" sz="1800" b="1">
                <a:latin typeface="Arial" panose="020B0604020202020204" pitchFamily="34" charset="0"/>
              </a:rPr>
              <a:t>regenerativen Energien</a:t>
            </a:r>
          </a:p>
          <a:p>
            <a:pPr marL="171450" indent="-171450">
              <a:buFontTx/>
              <a:buChar char="-"/>
            </a:pPr>
            <a:r>
              <a:rPr lang="en-US" altLang="de-DE" sz="1800">
                <a:latin typeface="Arial" panose="020B0604020202020204" pitchFamily="34" charset="0"/>
              </a:rPr>
              <a:t>Beim letzten Vortrag haben wir schon bei den Dampfkraftwerken die beiden regenerativen Kraftwerkstypen </a:t>
            </a:r>
            <a:r>
              <a:rPr lang="en-US" altLang="de-DE" sz="1800" b="1">
                <a:latin typeface="Arial" panose="020B0604020202020204" pitchFamily="34" charset="0"/>
              </a:rPr>
              <a:t>Geothermie und Solarthermie</a:t>
            </a:r>
            <a:r>
              <a:rPr lang="en-US" altLang="de-DE" sz="1800">
                <a:latin typeface="Arial" panose="020B0604020202020204" pitchFamily="34" charset="0"/>
              </a:rPr>
              <a:t> besprochen</a:t>
            </a:r>
          </a:p>
        </p:txBody>
      </p:sp>
      <p:sp>
        <p:nvSpPr>
          <p:cNvPr id="33796" name="Foliennummernplatzhalter 3">
            <a:extLst>
              <a:ext uri="{FF2B5EF4-FFF2-40B4-BE49-F238E27FC236}">
                <a16:creationId xmlns:a16="http://schemas.microsoft.com/office/drawing/2014/main" id="{E267FEF4-7B73-6395-371D-882C3B9C389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FAD341D-A37D-4DC6-88CE-3B7F63E89F05}" type="slidenum">
              <a:rPr lang="de-DE" altLang="de-DE"/>
              <a:pPr>
                <a:spcBef>
                  <a:spcPct val="0"/>
                </a:spcBef>
              </a:pPr>
              <a:t>11</a:t>
            </a:fld>
            <a:endParaRPr lang="de-DE" alt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lienbildplatzhalter 1">
            <a:extLst>
              <a:ext uri="{FF2B5EF4-FFF2-40B4-BE49-F238E27FC236}">
                <a16:creationId xmlns:a16="http://schemas.microsoft.com/office/drawing/2014/main" id="{27BCD517-A070-61D6-97DC-375E766354DB}"/>
              </a:ext>
            </a:extLst>
          </p:cNvPr>
          <p:cNvSpPr>
            <a:spLocks noGrp="1" noRot="1" noChangeAspect="1" noChangeArrowheads="1" noTextEdit="1"/>
          </p:cNvSpPr>
          <p:nvPr>
            <p:ph type="sldImg"/>
          </p:nvPr>
        </p:nvSpPr>
        <p:spPr>
          <a:ln/>
        </p:spPr>
      </p:sp>
      <p:sp>
        <p:nvSpPr>
          <p:cNvPr id="33795" name="Notizenplatzhalter 2">
            <a:extLst>
              <a:ext uri="{FF2B5EF4-FFF2-40B4-BE49-F238E27FC236}">
                <a16:creationId xmlns:a16="http://schemas.microsoft.com/office/drawing/2014/main" id="{CBE1D9B9-7AD8-4F8D-D4D8-4740D6F821CF}"/>
              </a:ext>
            </a:extLst>
          </p:cNvPr>
          <p:cNvSpPr>
            <a:spLocks noGrp="1" noChangeArrowheads="1"/>
          </p:cNvSpPr>
          <p:nvPr>
            <p:ph type="body" idx="1"/>
          </p:nvPr>
        </p:nvSpPr>
        <p:spPr>
          <a:noFill/>
        </p:spPr>
        <p:txBody>
          <a:bodyPr/>
          <a:lstStyle/>
          <a:p>
            <a:pPr marL="171450" indent="-171450">
              <a:buFontTx/>
              <a:buChar char="-"/>
            </a:pPr>
            <a:r>
              <a:rPr lang="en-US" altLang="de-DE" sz="1800">
                <a:latin typeface="Arial" panose="020B0604020202020204" pitchFamily="34" charset="0"/>
              </a:rPr>
              <a:t>Im heutigen 1. Vortrag zeige ich Ihnen Kraftwerke mit </a:t>
            </a:r>
            <a:r>
              <a:rPr lang="en-US" altLang="de-DE" sz="1800" b="1">
                <a:latin typeface="Arial" panose="020B0604020202020204" pitchFamily="34" charset="0"/>
              </a:rPr>
              <a:t>regenerativen Energien</a:t>
            </a:r>
          </a:p>
          <a:p>
            <a:pPr marL="171450" indent="-171450">
              <a:buFontTx/>
              <a:buChar char="-"/>
            </a:pPr>
            <a:r>
              <a:rPr lang="en-US" altLang="de-DE" sz="1800">
                <a:latin typeface="Arial" panose="020B0604020202020204" pitchFamily="34" charset="0"/>
              </a:rPr>
              <a:t>Beim letzten Vortrag haben wir schon bei den Dampfkraftwerken die beiden regenerativen Kraftwerkstypen </a:t>
            </a:r>
            <a:r>
              <a:rPr lang="en-US" altLang="de-DE" sz="1800" b="1">
                <a:latin typeface="Arial" panose="020B0604020202020204" pitchFamily="34" charset="0"/>
              </a:rPr>
              <a:t>Geothermie und Solarthermie</a:t>
            </a:r>
            <a:r>
              <a:rPr lang="en-US" altLang="de-DE" sz="1800">
                <a:latin typeface="Arial" panose="020B0604020202020204" pitchFamily="34" charset="0"/>
              </a:rPr>
              <a:t> besprochen</a:t>
            </a:r>
          </a:p>
        </p:txBody>
      </p:sp>
      <p:sp>
        <p:nvSpPr>
          <p:cNvPr id="33796" name="Foliennummernplatzhalter 3">
            <a:extLst>
              <a:ext uri="{FF2B5EF4-FFF2-40B4-BE49-F238E27FC236}">
                <a16:creationId xmlns:a16="http://schemas.microsoft.com/office/drawing/2014/main" id="{E267FEF4-7B73-6395-371D-882C3B9C389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FAD341D-A37D-4DC6-88CE-3B7F63E89F05}" type="slidenum">
              <a:rPr lang="de-DE" altLang="de-DE"/>
              <a:pPr>
                <a:spcBef>
                  <a:spcPct val="0"/>
                </a:spcBef>
              </a:pPr>
              <a:t>12</a:t>
            </a:fld>
            <a:endParaRPr lang="de-DE" altLang="de-DE"/>
          </a:p>
        </p:txBody>
      </p:sp>
    </p:spTree>
    <p:extLst>
      <p:ext uri="{BB962C8B-B14F-4D97-AF65-F5344CB8AC3E}">
        <p14:creationId xmlns:p14="http://schemas.microsoft.com/office/powerpoint/2010/main" val="2116353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13</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7576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14</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638675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15</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4056915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16</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621784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17</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195531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18</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457100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19</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449792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20</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0757637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21</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613718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olienbildplatzhalter 1">
            <a:extLst>
              <a:ext uri="{FF2B5EF4-FFF2-40B4-BE49-F238E27FC236}">
                <a16:creationId xmlns:a16="http://schemas.microsoft.com/office/drawing/2014/main" id="{F7C1479A-67D7-4369-8C04-1EA516D4267F}"/>
              </a:ext>
            </a:extLst>
          </p:cNvPr>
          <p:cNvSpPr>
            <a:spLocks noGrp="1" noRot="1" noChangeAspect="1" noChangeArrowheads="1" noTextEdit="1"/>
          </p:cNvSpPr>
          <p:nvPr>
            <p:ph type="sldImg"/>
          </p:nvPr>
        </p:nvSpPr>
        <p:spPr>
          <a:ln/>
        </p:spPr>
      </p:sp>
      <p:sp>
        <p:nvSpPr>
          <p:cNvPr id="77827" name="Notizenplatzhalter 2">
            <a:extLst>
              <a:ext uri="{FF2B5EF4-FFF2-40B4-BE49-F238E27FC236}">
                <a16:creationId xmlns:a16="http://schemas.microsoft.com/office/drawing/2014/main" id="{907013C7-A1D2-4C96-942B-196A13106B6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77828" name="Foliennummernplatzhalter 3">
            <a:extLst>
              <a:ext uri="{FF2B5EF4-FFF2-40B4-BE49-F238E27FC236}">
                <a16:creationId xmlns:a16="http://schemas.microsoft.com/office/drawing/2014/main" id="{2057C458-B291-42C0-9F68-3F4C6CCF3020}"/>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AD3AB0-E2D8-4CFB-95C2-D2ED3D11D116}" type="slidenum">
              <a:rPr lang="de-DE" altLang="de-DE" smtClean="0"/>
              <a:pPr>
                <a:spcBef>
                  <a:spcPct val="0"/>
                </a:spcBef>
              </a:pPr>
              <a:t>22</a:t>
            </a:fld>
            <a:endParaRPr lang="de-DE" alt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293105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lienbildplatzhalter 1">
            <a:extLst>
              <a:ext uri="{FF2B5EF4-FFF2-40B4-BE49-F238E27FC236}">
                <a16:creationId xmlns:a16="http://schemas.microsoft.com/office/drawing/2014/main" id="{A5558E50-818C-410A-8220-557267955519}"/>
              </a:ext>
            </a:extLst>
          </p:cNvPr>
          <p:cNvSpPr>
            <a:spLocks noGrp="1" noRot="1" noChangeAspect="1" noChangeArrowheads="1" noTextEdit="1"/>
          </p:cNvSpPr>
          <p:nvPr>
            <p:ph type="sldImg"/>
          </p:nvPr>
        </p:nvSpPr>
        <p:spPr>
          <a:ln/>
        </p:spPr>
      </p:sp>
      <p:sp>
        <p:nvSpPr>
          <p:cNvPr id="57347" name="Notizenplatzhalter 2">
            <a:extLst>
              <a:ext uri="{FF2B5EF4-FFF2-40B4-BE49-F238E27FC236}">
                <a16:creationId xmlns:a16="http://schemas.microsoft.com/office/drawing/2014/main" id="{A3749414-8715-4F2D-A72C-C11DEAA2F43F}"/>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7348" name="Foliennummernplatzhalter 3">
            <a:extLst>
              <a:ext uri="{FF2B5EF4-FFF2-40B4-BE49-F238E27FC236}">
                <a16:creationId xmlns:a16="http://schemas.microsoft.com/office/drawing/2014/main" id="{3CF421A9-429D-427D-AA02-A219B0DC75F5}"/>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89734F5-D7EB-4F81-8E65-CC351AFA1141}" type="slidenum">
              <a:rPr lang="de-DE" altLang="de-DE" smtClean="0"/>
              <a:pPr>
                <a:spcBef>
                  <a:spcPct val="0"/>
                </a:spcBef>
              </a:pPr>
              <a:t>4</a:t>
            </a:fld>
            <a:endParaRPr lang="de-DE" altLang="de-DE"/>
          </a:p>
        </p:txBody>
      </p:sp>
    </p:spTree>
    <p:extLst>
      <p:ext uri="{BB962C8B-B14F-4D97-AF65-F5344CB8AC3E}">
        <p14:creationId xmlns:p14="http://schemas.microsoft.com/office/powerpoint/2010/main" val="1296060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lienbildplatzhalter 1">
            <a:extLst>
              <a:ext uri="{FF2B5EF4-FFF2-40B4-BE49-F238E27FC236}">
                <a16:creationId xmlns:a16="http://schemas.microsoft.com/office/drawing/2014/main" id="{2D63D9DB-BB2A-4F72-A3C0-50A50A6D2211}"/>
              </a:ext>
            </a:extLst>
          </p:cNvPr>
          <p:cNvSpPr>
            <a:spLocks noGrp="1" noRot="1" noChangeAspect="1" noChangeArrowheads="1" noTextEdit="1"/>
          </p:cNvSpPr>
          <p:nvPr>
            <p:ph type="sldImg"/>
          </p:nvPr>
        </p:nvSpPr>
        <p:spPr>
          <a:ln/>
        </p:spPr>
      </p:sp>
      <p:sp>
        <p:nvSpPr>
          <p:cNvPr id="30723" name="Notizenplatzhalter 2">
            <a:extLst>
              <a:ext uri="{FF2B5EF4-FFF2-40B4-BE49-F238E27FC236}">
                <a16:creationId xmlns:a16="http://schemas.microsoft.com/office/drawing/2014/main" id="{52B22C4B-7C00-4FC6-A559-840C979D8A27}"/>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30724" name="Foliennummernplatzhalter 3">
            <a:extLst>
              <a:ext uri="{FF2B5EF4-FFF2-40B4-BE49-F238E27FC236}">
                <a16:creationId xmlns:a16="http://schemas.microsoft.com/office/drawing/2014/main" id="{095785E0-B6F9-4FE8-9D70-69528A05B9A3}"/>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80B8C9-1F3A-4BA9-AB24-D00628B7CF1C}" type="slidenum">
              <a:rPr lang="de-DE" altLang="de-DE" smtClean="0"/>
              <a:pPr>
                <a:spcBef>
                  <a:spcPct val="0"/>
                </a:spcBef>
              </a:pPr>
              <a:t>5</a:t>
            </a:fld>
            <a:endParaRPr lang="de-DE" altLang="de-DE"/>
          </a:p>
        </p:txBody>
      </p:sp>
    </p:spTree>
    <p:extLst>
      <p:ext uri="{BB962C8B-B14F-4D97-AF65-F5344CB8AC3E}">
        <p14:creationId xmlns:p14="http://schemas.microsoft.com/office/powerpoint/2010/main" val="863442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a:extLst>
              <a:ext uri="{FF2B5EF4-FFF2-40B4-BE49-F238E27FC236}">
                <a16:creationId xmlns:a16="http://schemas.microsoft.com/office/drawing/2014/main" id="{543C1D25-5025-4041-B2C1-B1E749714525}"/>
              </a:ext>
            </a:extLst>
          </p:cNvPr>
          <p:cNvSpPr>
            <a:spLocks noGrp="1" noRot="1" noChangeAspect="1" noChangeArrowheads="1" noTextEdit="1"/>
          </p:cNvSpPr>
          <p:nvPr>
            <p:ph type="sldImg"/>
          </p:nvPr>
        </p:nvSpPr>
        <p:spPr>
          <a:ln/>
        </p:spPr>
      </p:sp>
      <p:sp>
        <p:nvSpPr>
          <p:cNvPr id="24579" name="Foliennummernplatzhalter 3">
            <a:extLst>
              <a:ext uri="{FF2B5EF4-FFF2-40B4-BE49-F238E27FC236}">
                <a16:creationId xmlns:a16="http://schemas.microsoft.com/office/drawing/2014/main" id="{BDF9BE83-5023-4FD3-AB5A-D5097B7657D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1363" indent="-284163">
              <a:spcBef>
                <a:spcPct val="30000"/>
              </a:spcBef>
              <a:buChar char="•"/>
              <a:defRPr sz="1200">
                <a:solidFill>
                  <a:schemeClr val="tx1"/>
                </a:solidFill>
                <a:latin typeface="Arial" panose="020B0604020202020204" pitchFamily="34" charset="0"/>
              </a:defRPr>
            </a:lvl2pPr>
            <a:lvl3pPr marL="1141413" indent="-227013">
              <a:spcBef>
                <a:spcPct val="30000"/>
              </a:spcBef>
              <a:buChar char="-"/>
              <a:defRPr sz="1200">
                <a:solidFill>
                  <a:schemeClr val="tx1"/>
                </a:solidFill>
                <a:latin typeface="Arial" panose="020B0604020202020204" pitchFamily="34" charset="0"/>
              </a:defRPr>
            </a:lvl3pPr>
            <a:lvl4pPr marL="1597025" indent="-227013">
              <a:spcBef>
                <a:spcPct val="30000"/>
              </a:spcBef>
              <a:defRPr sz="1200">
                <a:solidFill>
                  <a:schemeClr val="tx1"/>
                </a:solidFill>
                <a:latin typeface="Arial" panose="020B0604020202020204" pitchFamily="34" charset="0"/>
              </a:defRPr>
            </a:lvl4pPr>
            <a:lvl5pPr marL="2055813" indent="-227013">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3D3D96-BC9C-4B05-BA94-7D2DDA9BEA77}" type="slidenum">
              <a:rPr lang="de-DE" altLang="de-DE" smtClean="0"/>
              <a:pPr>
                <a:spcBef>
                  <a:spcPct val="0"/>
                </a:spcBef>
              </a:pPr>
              <a:t>6</a:t>
            </a:fld>
            <a:endParaRPr lang="de-DE" altLang="de-DE"/>
          </a:p>
        </p:txBody>
      </p:sp>
      <p:sp>
        <p:nvSpPr>
          <p:cNvPr id="2" name="Notizenplatzhalter 1">
            <a:extLst>
              <a:ext uri="{FF2B5EF4-FFF2-40B4-BE49-F238E27FC236}">
                <a16:creationId xmlns:a16="http://schemas.microsoft.com/office/drawing/2014/main" id="{2B7AF8FA-2F33-4A94-A27B-E05C640E6FEC}"/>
              </a:ext>
            </a:extLst>
          </p:cNvPr>
          <p:cNvSpPr>
            <a:spLocks noGrp="1"/>
          </p:cNvSpPr>
          <p:nvPr>
            <p:ph type="body" sz="quarter" idx="10"/>
          </p:nvPr>
        </p:nvSpPr>
        <p:spPr>
          <a:xfrm>
            <a:off x="762000" y="4811713"/>
            <a:ext cx="5351463" cy="4202112"/>
          </a:xfrm>
        </p:spPr>
        <p:txBody>
          <a:bodyPr/>
          <a:lstStyle/>
          <a:p>
            <a:pPr>
              <a:defRPr/>
            </a:pPr>
            <a:endParaRPr lang="de-DE" dirty="0"/>
          </a:p>
        </p:txBody>
      </p:sp>
    </p:spTree>
    <p:extLst>
      <p:ext uri="{BB962C8B-B14F-4D97-AF65-F5344CB8AC3E}">
        <p14:creationId xmlns:p14="http://schemas.microsoft.com/office/powerpoint/2010/main" val="2415360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a:extLst>
              <a:ext uri="{FF2B5EF4-FFF2-40B4-BE49-F238E27FC236}">
                <a16:creationId xmlns:a16="http://schemas.microsoft.com/office/drawing/2014/main" id="{543C1D25-5025-4041-B2C1-B1E749714525}"/>
              </a:ext>
            </a:extLst>
          </p:cNvPr>
          <p:cNvSpPr>
            <a:spLocks noGrp="1" noRot="1" noChangeAspect="1" noChangeArrowheads="1" noTextEdit="1"/>
          </p:cNvSpPr>
          <p:nvPr>
            <p:ph type="sldImg"/>
          </p:nvPr>
        </p:nvSpPr>
        <p:spPr>
          <a:ln/>
        </p:spPr>
      </p:sp>
      <p:sp>
        <p:nvSpPr>
          <p:cNvPr id="24579" name="Foliennummernplatzhalter 3">
            <a:extLst>
              <a:ext uri="{FF2B5EF4-FFF2-40B4-BE49-F238E27FC236}">
                <a16:creationId xmlns:a16="http://schemas.microsoft.com/office/drawing/2014/main" id="{BDF9BE83-5023-4FD3-AB5A-D5097B7657D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1363" indent="-284163">
              <a:spcBef>
                <a:spcPct val="30000"/>
              </a:spcBef>
              <a:buChar char="•"/>
              <a:defRPr sz="1200">
                <a:solidFill>
                  <a:schemeClr val="tx1"/>
                </a:solidFill>
                <a:latin typeface="Arial" panose="020B0604020202020204" pitchFamily="34" charset="0"/>
              </a:defRPr>
            </a:lvl2pPr>
            <a:lvl3pPr marL="1141413" indent="-227013">
              <a:spcBef>
                <a:spcPct val="30000"/>
              </a:spcBef>
              <a:buChar char="-"/>
              <a:defRPr sz="1200">
                <a:solidFill>
                  <a:schemeClr val="tx1"/>
                </a:solidFill>
                <a:latin typeface="Arial" panose="020B0604020202020204" pitchFamily="34" charset="0"/>
              </a:defRPr>
            </a:lvl3pPr>
            <a:lvl4pPr marL="1597025" indent="-227013">
              <a:spcBef>
                <a:spcPct val="30000"/>
              </a:spcBef>
              <a:defRPr sz="1200">
                <a:solidFill>
                  <a:schemeClr val="tx1"/>
                </a:solidFill>
                <a:latin typeface="Arial" panose="020B0604020202020204" pitchFamily="34" charset="0"/>
              </a:defRPr>
            </a:lvl4pPr>
            <a:lvl5pPr marL="2055813" indent="-227013">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3D3D96-BC9C-4B05-BA94-7D2DDA9BEA77}" type="slidenum">
              <a:rPr lang="de-DE" altLang="de-DE" smtClean="0"/>
              <a:pPr>
                <a:spcBef>
                  <a:spcPct val="0"/>
                </a:spcBef>
              </a:pPr>
              <a:t>7</a:t>
            </a:fld>
            <a:endParaRPr lang="de-DE" altLang="de-DE"/>
          </a:p>
        </p:txBody>
      </p:sp>
      <p:sp>
        <p:nvSpPr>
          <p:cNvPr id="2" name="Notizenplatzhalter 1">
            <a:extLst>
              <a:ext uri="{FF2B5EF4-FFF2-40B4-BE49-F238E27FC236}">
                <a16:creationId xmlns:a16="http://schemas.microsoft.com/office/drawing/2014/main" id="{2B7AF8FA-2F33-4A94-A27B-E05C640E6FEC}"/>
              </a:ext>
            </a:extLst>
          </p:cNvPr>
          <p:cNvSpPr>
            <a:spLocks noGrp="1"/>
          </p:cNvSpPr>
          <p:nvPr>
            <p:ph type="body" sz="quarter" idx="10"/>
          </p:nvPr>
        </p:nvSpPr>
        <p:spPr>
          <a:xfrm>
            <a:off x="762000" y="4811713"/>
            <a:ext cx="5351463" cy="4202112"/>
          </a:xfrm>
        </p:spPr>
        <p:txBody>
          <a:bodyPr/>
          <a:lstStyle/>
          <a:p>
            <a:pPr>
              <a:defRPr/>
            </a:pPr>
            <a:endParaRPr lang="de-DE" dirty="0"/>
          </a:p>
        </p:txBody>
      </p:sp>
    </p:spTree>
    <p:extLst>
      <p:ext uri="{BB962C8B-B14F-4D97-AF65-F5344CB8AC3E}">
        <p14:creationId xmlns:p14="http://schemas.microsoft.com/office/powerpoint/2010/main" val="3096509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8</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4283883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lienbildplatzhalter 1">
            <a:extLst>
              <a:ext uri="{FF2B5EF4-FFF2-40B4-BE49-F238E27FC236}">
                <a16:creationId xmlns:a16="http://schemas.microsoft.com/office/drawing/2014/main" id="{B26938CB-BDA8-3D77-6C5A-6027F378198A}"/>
              </a:ext>
            </a:extLst>
          </p:cNvPr>
          <p:cNvSpPr>
            <a:spLocks noGrp="1" noRot="1" noChangeAspect="1" noTextEdit="1"/>
          </p:cNvSpPr>
          <p:nvPr>
            <p:ph type="sldImg"/>
          </p:nvPr>
        </p:nvSpPr>
        <p:spPr>
          <a:ln/>
        </p:spPr>
      </p:sp>
      <p:sp>
        <p:nvSpPr>
          <p:cNvPr id="32771" name="Notizenplatzhalter 2">
            <a:extLst>
              <a:ext uri="{FF2B5EF4-FFF2-40B4-BE49-F238E27FC236}">
                <a16:creationId xmlns:a16="http://schemas.microsoft.com/office/drawing/2014/main" id="{67AD8EDF-821F-A3BE-F8D0-93B490DC5CAC}"/>
              </a:ext>
            </a:extLst>
          </p:cNvPr>
          <p:cNvSpPr>
            <a:spLocks noGrp="1"/>
          </p:cNvSpPr>
          <p:nvPr>
            <p:ph type="body" idx="1"/>
          </p:nvPr>
        </p:nvSpPr>
        <p:spPr/>
        <p:txBody>
          <a:bodyPr/>
          <a:lstStyle/>
          <a:p>
            <a:pPr>
              <a:defRPr/>
            </a:pPr>
            <a:r>
              <a:rPr lang="de-DE" sz="1800" b="1" dirty="0">
                <a:latin typeface="Arial" pitchFamily="34" charset="0"/>
              </a:rPr>
              <a:t>Hersteller</a:t>
            </a:r>
            <a:r>
              <a:rPr lang="de-DE" sz="1800" dirty="0">
                <a:latin typeface="Arial" pitchFamily="34" charset="0"/>
              </a:rPr>
              <a:t>: </a:t>
            </a:r>
          </a:p>
          <a:p>
            <a:pPr marL="171450" indent="-171450">
              <a:buFontTx/>
              <a:buChar char="-"/>
              <a:defRPr/>
            </a:pPr>
            <a:r>
              <a:rPr lang="de-DE" sz="1800" dirty="0" err="1">
                <a:latin typeface="Arial" pitchFamily="34" charset="0"/>
              </a:rPr>
              <a:t>Minfeld</a:t>
            </a:r>
            <a:r>
              <a:rPr lang="de-DE" sz="1800" dirty="0">
                <a:latin typeface="Arial" pitchFamily="34" charset="0"/>
              </a:rPr>
              <a:t>: GE</a:t>
            </a:r>
          </a:p>
          <a:p>
            <a:pPr marL="171450" indent="-171450">
              <a:buFontTx/>
              <a:buChar char="-"/>
              <a:defRPr/>
            </a:pPr>
            <a:r>
              <a:rPr lang="de-DE" sz="1800" dirty="0">
                <a:latin typeface="Arial" pitchFamily="34" charset="0"/>
              </a:rPr>
              <a:t>Schneeberger Hof: Enercon,</a:t>
            </a:r>
          </a:p>
          <a:p>
            <a:pPr marL="171450" indent="-171450">
              <a:buFontTx/>
              <a:buChar char="-"/>
              <a:defRPr/>
            </a:pPr>
            <a:r>
              <a:rPr lang="de-DE" sz="1800" dirty="0">
                <a:latin typeface="Arial" pitchFamily="34" charset="0"/>
              </a:rPr>
              <a:t>Siemens</a:t>
            </a:r>
          </a:p>
        </p:txBody>
      </p:sp>
      <p:sp>
        <p:nvSpPr>
          <p:cNvPr id="27652" name="Foliennummernplatzhalter 3">
            <a:extLst>
              <a:ext uri="{FF2B5EF4-FFF2-40B4-BE49-F238E27FC236}">
                <a16:creationId xmlns:a16="http://schemas.microsoft.com/office/drawing/2014/main" id="{BC382D24-FB09-3EC6-47B1-AB4A1A1A5D1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78F08F6-5495-4C67-9AA8-8EA175729E51}" type="slidenum">
              <a:rPr lang="de-DE" altLang="de-DE"/>
              <a:pPr>
                <a:spcBef>
                  <a:spcPct val="0"/>
                </a:spcBef>
              </a:pPr>
              <a:t>9</a:t>
            </a:fld>
            <a:endParaRPr lang="de-DE" altLang="de-DE"/>
          </a:p>
        </p:txBody>
      </p:sp>
    </p:spTree>
    <p:extLst>
      <p:ext uri="{BB962C8B-B14F-4D97-AF65-F5344CB8AC3E}">
        <p14:creationId xmlns:p14="http://schemas.microsoft.com/office/powerpoint/2010/main" val="2784315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046603"/>
      </p:ext>
    </p:extLst>
  </p:cSld>
  <p:clrMapOvr>
    <a:masterClrMapping/>
  </p:clrMapOvr>
  <p:transition>
    <p:randomBa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Vertikaler Textplatzhalter 2"/>
          <p:cNvSpPr>
            <a:spLocks noGrp="1"/>
          </p:cNvSpPr>
          <p:nvPr>
            <p:ph type="body" orient="vert" idx="1"/>
          </p:nvPr>
        </p:nvSpPr>
        <p:spPr>
          <a:xfrm>
            <a:off x="685800" y="1295400"/>
            <a:ext cx="8940800" cy="4797425"/>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829628257"/>
      </p:ext>
    </p:extLst>
  </p:cSld>
  <p:clrMapOvr>
    <a:masterClrMapping/>
  </p:clrMapOvr>
  <p:transition>
    <p:randomBa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343775" y="274638"/>
            <a:ext cx="2282825" cy="5818187"/>
          </a:xfrm>
          <a:prstGeom prst="rect">
            <a:avLst/>
          </a:prstGeo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95300" y="274638"/>
            <a:ext cx="6696075" cy="5818187"/>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61145331"/>
      </p:ext>
    </p:extLst>
  </p:cSld>
  <p:clrMapOvr>
    <a:masterClrMapping/>
  </p:clrMapOvr>
  <p:transition>
    <p:randomBa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Inhaltsplatzhalter 2"/>
          <p:cNvSpPr>
            <a:spLocks noGrp="1"/>
          </p:cNvSpPr>
          <p:nvPr>
            <p:ph idx="1"/>
          </p:nvPr>
        </p:nvSpPr>
        <p:spPr>
          <a:xfrm>
            <a:off x="685800" y="1295400"/>
            <a:ext cx="8940800" cy="4797425"/>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453127278"/>
      </p:ext>
    </p:extLst>
  </p:cSld>
  <p:clrMapOvr>
    <a:masterClrMapping/>
  </p:clrMapOvr>
  <p:transition>
    <p:randomBa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638" y="4406900"/>
            <a:ext cx="8420100" cy="1362075"/>
          </a:xfrm>
          <a:prstGeom prst="rect">
            <a:avLst/>
          </a:prstGeo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82638" y="2906713"/>
            <a:ext cx="84201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Tree>
    <p:extLst>
      <p:ext uri="{BB962C8B-B14F-4D97-AF65-F5344CB8AC3E}">
        <p14:creationId xmlns:p14="http://schemas.microsoft.com/office/powerpoint/2010/main" val="881451311"/>
      </p:ext>
    </p:extLst>
  </p:cSld>
  <p:clrMapOvr>
    <a:masterClrMapping/>
  </p:clrMapOvr>
  <p:transition>
    <p:randomBa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685800" y="1295400"/>
            <a:ext cx="4394200" cy="47974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232400" y="1295400"/>
            <a:ext cx="4394200" cy="47974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907810774"/>
      </p:ext>
    </p:extLst>
  </p:cSld>
  <p:clrMapOvr>
    <a:masterClrMapping/>
  </p:clrMapOvr>
  <p:transition>
    <p:randomBa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95300" y="1535113"/>
            <a:ext cx="437673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95300" y="2174875"/>
            <a:ext cx="437673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5032375" y="1535113"/>
            <a:ext cx="437832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5032375" y="2174875"/>
            <a:ext cx="437832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974163475"/>
      </p:ext>
    </p:extLst>
  </p:cSld>
  <p:clrMapOvr>
    <a:masterClrMapping/>
  </p:clrMapOvr>
  <p:transition>
    <p:randomBa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1800205686"/>
      </p:ext>
    </p:extLst>
  </p:cSld>
  <p:clrMapOvr>
    <a:masterClrMapping/>
  </p:clrMapOvr>
  <p:transition>
    <p:randomBa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855409"/>
      </p:ext>
    </p:extLst>
  </p:cSld>
  <p:clrMapOvr>
    <a:masterClrMapping/>
  </p:clrMapOvr>
  <p:transition>
    <p:randomBa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95300" y="273050"/>
            <a:ext cx="3259138" cy="1162050"/>
          </a:xfrm>
          <a:prstGeom prst="rect">
            <a:avLst/>
          </a:prstGeo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873500" y="273050"/>
            <a:ext cx="553720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95300" y="1435100"/>
            <a:ext cx="3259138"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3285230727"/>
      </p:ext>
    </p:extLst>
  </p:cSld>
  <p:clrMapOvr>
    <a:masterClrMapping/>
  </p:clrMapOvr>
  <p:transition>
    <p:randomBa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41513" y="4800600"/>
            <a:ext cx="5943600" cy="566738"/>
          </a:xfrm>
          <a:prstGeom prst="rect">
            <a:avLst/>
          </a:prstGeo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941513" y="612775"/>
            <a:ext cx="59436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941513" y="5367338"/>
            <a:ext cx="59436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2909056211"/>
      </p:ext>
    </p:extLst>
  </p:cSld>
  <p:clrMapOvr>
    <a:masterClrMapping/>
  </p:clrMapOvr>
  <p:transition>
    <p:randomBa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1">
            <a:extLst>
              <a:ext uri="{FF2B5EF4-FFF2-40B4-BE49-F238E27FC236}">
                <a16:creationId xmlns:a16="http://schemas.microsoft.com/office/drawing/2014/main" id="{89BCC4A8-90E5-4CE1-94B9-4AF5D8AA7CE3}"/>
              </a:ext>
            </a:extLst>
          </p:cNvPr>
          <p:cNvSpPr>
            <a:spLocks noChangeArrowheads="1"/>
          </p:cNvSpPr>
          <p:nvPr/>
        </p:nvSpPr>
        <p:spPr bwMode="auto">
          <a:xfrm>
            <a:off x="-4763" y="0"/>
            <a:ext cx="9910763" cy="798513"/>
          </a:xfrm>
          <a:prstGeom prst="rect">
            <a:avLst/>
          </a:prstGeom>
          <a:solidFill>
            <a:srgbClr val="0000FF"/>
          </a:solidFill>
          <a:ln>
            <a:noFill/>
          </a:ln>
          <a:effectLst/>
        </p:spPr>
        <p:txBody>
          <a:bodyPr anchor="ct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buChar char="•"/>
              <a:defRPr sz="2400">
                <a:solidFill>
                  <a:schemeClr val="tx1"/>
                </a:solidFill>
                <a:latin typeface="Arial" pitchFamily="34" charset="0"/>
              </a:defRPr>
            </a:lvl6pPr>
            <a:lvl7pPr marL="2971800" indent="-228600" eaLnBrk="0" fontAlgn="base" hangingPunct="0">
              <a:spcBef>
                <a:spcPct val="0"/>
              </a:spcBef>
              <a:spcAft>
                <a:spcPct val="0"/>
              </a:spcAft>
              <a:buChar char="•"/>
              <a:defRPr sz="2400">
                <a:solidFill>
                  <a:schemeClr val="tx1"/>
                </a:solidFill>
                <a:latin typeface="Arial" pitchFamily="34" charset="0"/>
              </a:defRPr>
            </a:lvl7pPr>
            <a:lvl8pPr marL="3429000" indent="-228600" eaLnBrk="0" fontAlgn="base" hangingPunct="0">
              <a:spcBef>
                <a:spcPct val="0"/>
              </a:spcBef>
              <a:spcAft>
                <a:spcPct val="0"/>
              </a:spcAft>
              <a:buChar char="•"/>
              <a:defRPr sz="2400">
                <a:solidFill>
                  <a:schemeClr val="tx1"/>
                </a:solidFill>
                <a:latin typeface="Arial" pitchFamily="34" charset="0"/>
              </a:defRPr>
            </a:lvl8pPr>
            <a:lvl9pPr marL="3886200" indent="-228600" eaLnBrk="0" fontAlgn="base" hangingPunct="0">
              <a:spcBef>
                <a:spcPct val="0"/>
              </a:spcBef>
              <a:spcAft>
                <a:spcPct val="0"/>
              </a:spcAft>
              <a:buChar char="•"/>
              <a:defRPr sz="2400">
                <a:solidFill>
                  <a:schemeClr val="tx1"/>
                </a:solidFill>
                <a:latin typeface="Arial" pitchFamily="34" charset="0"/>
              </a:defRPr>
            </a:lvl9pPr>
          </a:lstStyle>
          <a:p>
            <a:pPr>
              <a:buFontTx/>
              <a:buChar char="•"/>
              <a:defRPr/>
            </a:pPr>
            <a:endParaRPr lang="de-DE" altLang="de-DE"/>
          </a:p>
        </p:txBody>
      </p:sp>
      <p:sp>
        <p:nvSpPr>
          <p:cNvPr id="6" name="Rectangle 75">
            <a:extLst>
              <a:ext uri="{FF2B5EF4-FFF2-40B4-BE49-F238E27FC236}">
                <a16:creationId xmlns:a16="http://schemas.microsoft.com/office/drawing/2014/main" id="{CD694638-ED55-4FC5-B057-4363DC0F4699}"/>
              </a:ext>
            </a:extLst>
          </p:cNvPr>
          <p:cNvSpPr>
            <a:spLocks noChangeArrowheads="1"/>
          </p:cNvSpPr>
          <p:nvPr userDrawn="1"/>
        </p:nvSpPr>
        <p:spPr bwMode="auto">
          <a:xfrm>
            <a:off x="1" y="6502400"/>
            <a:ext cx="9906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609725" algn="r"/>
              </a:tabLst>
              <a:defRPr sz="2400">
                <a:solidFill>
                  <a:schemeClr val="tx1"/>
                </a:solidFill>
                <a:latin typeface="Arial" pitchFamily="34" charset="0"/>
              </a:defRPr>
            </a:lvl1pPr>
            <a:lvl2pPr marL="742950" indent="-285750">
              <a:tabLst>
                <a:tab pos="1609725" algn="r"/>
              </a:tabLst>
              <a:defRPr sz="2400">
                <a:solidFill>
                  <a:schemeClr val="tx1"/>
                </a:solidFill>
                <a:latin typeface="Arial" pitchFamily="34" charset="0"/>
              </a:defRPr>
            </a:lvl2pPr>
            <a:lvl3pPr marL="1143000" indent="-228600">
              <a:tabLst>
                <a:tab pos="1609725" algn="r"/>
              </a:tabLst>
              <a:defRPr sz="2400">
                <a:solidFill>
                  <a:schemeClr val="tx1"/>
                </a:solidFill>
                <a:latin typeface="Arial" pitchFamily="34" charset="0"/>
              </a:defRPr>
            </a:lvl3pPr>
            <a:lvl4pPr marL="1600200" indent="-228600">
              <a:tabLst>
                <a:tab pos="1609725" algn="r"/>
              </a:tabLst>
              <a:defRPr sz="2400">
                <a:solidFill>
                  <a:schemeClr val="tx1"/>
                </a:solidFill>
                <a:latin typeface="Arial" pitchFamily="34" charset="0"/>
              </a:defRPr>
            </a:lvl4pPr>
            <a:lvl5pPr marL="2057400" indent="-228600">
              <a:tabLst>
                <a:tab pos="1609725" algn="r"/>
              </a:tabLst>
              <a:defRPr sz="2400">
                <a:solidFill>
                  <a:schemeClr val="tx1"/>
                </a:solidFill>
                <a:latin typeface="Arial" pitchFamily="34" charset="0"/>
              </a:defRPr>
            </a:lvl5pPr>
            <a:lvl6pPr marL="2514600" indent="-228600" eaLnBrk="0" fontAlgn="base" hangingPunct="0">
              <a:spcBef>
                <a:spcPct val="0"/>
              </a:spcBef>
              <a:spcAft>
                <a:spcPct val="0"/>
              </a:spcAft>
              <a:buChar char="•"/>
              <a:tabLst>
                <a:tab pos="1609725" algn="r"/>
              </a:tabLst>
              <a:defRPr sz="2400">
                <a:solidFill>
                  <a:schemeClr val="tx1"/>
                </a:solidFill>
                <a:latin typeface="Arial" pitchFamily="34" charset="0"/>
              </a:defRPr>
            </a:lvl6pPr>
            <a:lvl7pPr marL="2971800" indent="-228600" eaLnBrk="0" fontAlgn="base" hangingPunct="0">
              <a:spcBef>
                <a:spcPct val="0"/>
              </a:spcBef>
              <a:spcAft>
                <a:spcPct val="0"/>
              </a:spcAft>
              <a:buChar char="•"/>
              <a:tabLst>
                <a:tab pos="1609725" algn="r"/>
              </a:tabLst>
              <a:defRPr sz="2400">
                <a:solidFill>
                  <a:schemeClr val="tx1"/>
                </a:solidFill>
                <a:latin typeface="Arial" pitchFamily="34" charset="0"/>
              </a:defRPr>
            </a:lvl7pPr>
            <a:lvl8pPr marL="3429000" indent="-228600" eaLnBrk="0" fontAlgn="base" hangingPunct="0">
              <a:spcBef>
                <a:spcPct val="0"/>
              </a:spcBef>
              <a:spcAft>
                <a:spcPct val="0"/>
              </a:spcAft>
              <a:buChar char="•"/>
              <a:tabLst>
                <a:tab pos="1609725" algn="r"/>
              </a:tabLst>
              <a:defRPr sz="2400">
                <a:solidFill>
                  <a:schemeClr val="tx1"/>
                </a:solidFill>
                <a:latin typeface="Arial" pitchFamily="34" charset="0"/>
              </a:defRPr>
            </a:lvl8pPr>
            <a:lvl9pPr marL="3886200" indent="-228600" eaLnBrk="0" fontAlgn="base" hangingPunct="0">
              <a:spcBef>
                <a:spcPct val="0"/>
              </a:spcBef>
              <a:spcAft>
                <a:spcPct val="0"/>
              </a:spcAft>
              <a:buChar char="•"/>
              <a:tabLst>
                <a:tab pos="1609725" algn="r"/>
              </a:tabLs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09725" algn="r"/>
              </a:tabLst>
              <a:defRPr/>
            </a:pPr>
            <a:r>
              <a:rPr lang="de-DE" altLang="de-DE" sz="1200" b="1" dirty="0">
                <a:solidFill>
                  <a:srgbClr val="FF9933"/>
                </a:solidFill>
              </a:rPr>
              <a:t>SPD-Rheinzabern | Vortrag | Balkonkraftwerk | 05.06.2025 		                     		                     	             </a:t>
            </a:r>
            <a:r>
              <a:rPr lang="de-DE" altLang="de-DE" sz="1200" b="1" kern="1200" dirty="0">
                <a:solidFill>
                  <a:srgbClr val="FF9933"/>
                </a:solidFill>
                <a:latin typeface="Arial" panose="020B0604020202020204" pitchFamily="34" charset="0"/>
                <a:ea typeface="+mn-ea"/>
                <a:cs typeface="+mn-cs"/>
              </a:rPr>
              <a:t>ISE e.V. </a:t>
            </a:r>
            <a:fld id="{B441096D-49BA-4C7B-A571-124674B25D3F}" type="slidenum">
              <a:rPr lang="de-DE" altLang="de-DE" sz="1200" b="1" kern="1200" smtClean="0">
                <a:solidFill>
                  <a:srgbClr val="FF9933"/>
                </a:solidFill>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tab pos="1609725" algn="r"/>
                </a:tabLst>
                <a:defRPr/>
              </a:pPr>
              <a:t>‹Nr.›</a:t>
            </a:fld>
            <a:endParaRPr lang="de-DE" altLang="de-DE" sz="1200" b="1" kern="1200" dirty="0">
              <a:solidFill>
                <a:srgbClr val="FF9933"/>
              </a:solidFill>
              <a:latin typeface="Arial" panose="020B0604020202020204" pitchFamily="34" charset="0"/>
              <a:ea typeface="+mn-ea"/>
              <a:cs typeface="+mn-cs"/>
            </a:endParaRPr>
          </a:p>
        </p:txBody>
      </p:sp>
      <p:pic>
        <p:nvPicPr>
          <p:cNvPr id="3" name="Grafik 2">
            <a:extLst>
              <a:ext uri="{FF2B5EF4-FFF2-40B4-BE49-F238E27FC236}">
                <a16:creationId xmlns:a16="http://schemas.microsoft.com/office/drawing/2014/main" id="{CC2FE425-8638-4B10-0DF4-5E6CAFD280E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97" y="0"/>
            <a:ext cx="798067" cy="798513"/>
          </a:xfrm>
          <a:prstGeom prst="rect">
            <a:avLst/>
          </a:prstGeom>
        </p:spPr>
      </p:pic>
    </p:spTree>
  </p:cSld>
  <p:clrMap bg1="lt1" tx1="dk1" bg2="lt2" tx2="dk2" accent1="accent1" accent2="accent2" accent3="accent3" accent4="accent4" accent5="accent5" accent6="accent6" hlink="hlink" folHlink="folHlink"/>
  <p:sldLayoutIdLst>
    <p:sldLayoutId id="2147490102" r:id="rId1"/>
    <p:sldLayoutId id="2147490082" r:id="rId2"/>
    <p:sldLayoutId id="2147490083" r:id="rId3"/>
    <p:sldLayoutId id="2147490084" r:id="rId4"/>
    <p:sldLayoutId id="2147490085" r:id="rId5"/>
    <p:sldLayoutId id="2147490086" r:id="rId6"/>
    <p:sldLayoutId id="2147490087" r:id="rId7"/>
    <p:sldLayoutId id="2147490088" r:id="rId8"/>
    <p:sldLayoutId id="2147490089" r:id="rId9"/>
    <p:sldLayoutId id="2147490090" r:id="rId10"/>
    <p:sldLayoutId id="2147490091" r:id="rId11"/>
  </p:sldLayoutIdLst>
  <p:transition>
    <p:randomBar/>
  </p:transition>
  <p:txStyles>
    <p:titleStyle>
      <a:lvl1pPr algn="l" rtl="0" eaLnBrk="0" fontAlgn="base" hangingPunct="0">
        <a:lnSpc>
          <a:spcPct val="90000"/>
        </a:lnSpc>
        <a:spcBef>
          <a:spcPct val="0"/>
        </a:spcBef>
        <a:spcAft>
          <a:spcPct val="0"/>
        </a:spcAft>
        <a:defRPr sz="2400">
          <a:solidFill>
            <a:schemeClr val="bg1"/>
          </a:solidFill>
          <a:latin typeface="+mj-lt"/>
          <a:ea typeface="+mj-ea"/>
          <a:cs typeface="+mj-cs"/>
        </a:defRPr>
      </a:lvl1pPr>
      <a:lvl2pPr algn="l" rtl="0" eaLnBrk="0" fontAlgn="base" hangingPunct="0">
        <a:lnSpc>
          <a:spcPct val="90000"/>
        </a:lnSpc>
        <a:spcBef>
          <a:spcPct val="0"/>
        </a:spcBef>
        <a:spcAft>
          <a:spcPct val="0"/>
        </a:spcAft>
        <a:defRPr sz="2400">
          <a:solidFill>
            <a:schemeClr val="bg1"/>
          </a:solidFill>
          <a:latin typeface="Arial" charset="0"/>
        </a:defRPr>
      </a:lvl2pPr>
      <a:lvl3pPr algn="l" rtl="0" eaLnBrk="0" fontAlgn="base" hangingPunct="0">
        <a:lnSpc>
          <a:spcPct val="90000"/>
        </a:lnSpc>
        <a:spcBef>
          <a:spcPct val="0"/>
        </a:spcBef>
        <a:spcAft>
          <a:spcPct val="0"/>
        </a:spcAft>
        <a:defRPr sz="2400">
          <a:solidFill>
            <a:schemeClr val="bg1"/>
          </a:solidFill>
          <a:latin typeface="Arial" charset="0"/>
        </a:defRPr>
      </a:lvl3pPr>
      <a:lvl4pPr algn="l" rtl="0" eaLnBrk="0" fontAlgn="base" hangingPunct="0">
        <a:lnSpc>
          <a:spcPct val="90000"/>
        </a:lnSpc>
        <a:spcBef>
          <a:spcPct val="0"/>
        </a:spcBef>
        <a:spcAft>
          <a:spcPct val="0"/>
        </a:spcAft>
        <a:defRPr sz="2400">
          <a:solidFill>
            <a:schemeClr val="bg1"/>
          </a:solidFill>
          <a:latin typeface="Arial" charset="0"/>
        </a:defRPr>
      </a:lvl4pPr>
      <a:lvl5pPr algn="l" rtl="0" eaLnBrk="0" fontAlgn="base" hangingPunct="0">
        <a:lnSpc>
          <a:spcPct val="90000"/>
        </a:lnSpc>
        <a:spcBef>
          <a:spcPct val="0"/>
        </a:spcBef>
        <a:spcAft>
          <a:spcPct val="0"/>
        </a:spcAft>
        <a:defRPr sz="2400">
          <a:solidFill>
            <a:schemeClr val="bg1"/>
          </a:solidFill>
          <a:latin typeface="Arial" charset="0"/>
        </a:defRPr>
      </a:lvl5pPr>
      <a:lvl6pPr marL="457200" algn="l" rtl="0" eaLnBrk="0" fontAlgn="base" hangingPunct="0">
        <a:lnSpc>
          <a:spcPct val="90000"/>
        </a:lnSpc>
        <a:spcBef>
          <a:spcPct val="0"/>
        </a:spcBef>
        <a:spcAft>
          <a:spcPct val="0"/>
        </a:spcAft>
        <a:defRPr sz="2400">
          <a:solidFill>
            <a:schemeClr val="bg1"/>
          </a:solidFill>
          <a:latin typeface="Arial" charset="0"/>
        </a:defRPr>
      </a:lvl6pPr>
      <a:lvl7pPr marL="914400" algn="l" rtl="0" eaLnBrk="0" fontAlgn="base" hangingPunct="0">
        <a:lnSpc>
          <a:spcPct val="90000"/>
        </a:lnSpc>
        <a:spcBef>
          <a:spcPct val="0"/>
        </a:spcBef>
        <a:spcAft>
          <a:spcPct val="0"/>
        </a:spcAft>
        <a:defRPr sz="2400">
          <a:solidFill>
            <a:schemeClr val="bg1"/>
          </a:solidFill>
          <a:latin typeface="Arial" charset="0"/>
        </a:defRPr>
      </a:lvl7pPr>
      <a:lvl8pPr marL="1371600" algn="l" rtl="0" eaLnBrk="0" fontAlgn="base" hangingPunct="0">
        <a:lnSpc>
          <a:spcPct val="90000"/>
        </a:lnSpc>
        <a:spcBef>
          <a:spcPct val="0"/>
        </a:spcBef>
        <a:spcAft>
          <a:spcPct val="0"/>
        </a:spcAft>
        <a:defRPr sz="2400">
          <a:solidFill>
            <a:schemeClr val="bg1"/>
          </a:solidFill>
          <a:latin typeface="Arial" charset="0"/>
        </a:defRPr>
      </a:lvl8pPr>
      <a:lvl9pPr marL="1828800" algn="l" rtl="0" eaLnBrk="0" fontAlgn="base" hangingPunct="0">
        <a:lnSpc>
          <a:spcPct val="90000"/>
        </a:lnSpc>
        <a:spcBef>
          <a:spcPct val="0"/>
        </a:spcBef>
        <a:spcAft>
          <a:spcPct val="0"/>
        </a:spcAft>
        <a:defRPr sz="2400">
          <a:solidFill>
            <a:schemeClr val="bg1"/>
          </a:solidFill>
          <a:latin typeface="Arial" charset="0"/>
        </a:defRPr>
      </a:lvl9pPr>
    </p:titleStyle>
    <p:bodyStyle>
      <a:lvl1pPr marL="284163" indent="-284163" algn="l" rtl="0" eaLnBrk="0" fontAlgn="base" hangingPunct="0">
        <a:spcBef>
          <a:spcPct val="100000"/>
        </a:spcBef>
        <a:spcAft>
          <a:spcPct val="0"/>
        </a:spcAft>
        <a:buFont typeface="Wingdings" panose="05000000000000000000" pitchFamily="2" charset="2"/>
        <a:buChar char="l"/>
        <a:defRPr>
          <a:solidFill>
            <a:schemeClr val="tx1"/>
          </a:solidFill>
          <a:latin typeface="+mn-lt"/>
          <a:ea typeface="+mn-ea"/>
          <a:cs typeface="+mn-cs"/>
        </a:defRPr>
      </a:lvl1pPr>
      <a:lvl2pPr marL="766763" indent="-292100" algn="l" rtl="0" eaLnBrk="0" fontAlgn="base" hangingPunct="0">
        <a:spcBef>
          <a:spcPct val="20000"/>
        </a:spcBef>
        <a:spcAft>
          <a:spcPct val="0"/>
        </a:spcAft>
        <a:buFont typeface="Wingdings" panose="05000000000000000000" pitchFamily="2" charset="2"/>
        <a:buChar char="l"/>
        <a:defRPr>
          <a:solidFill>
            <a:schemeClr val="tx1"/>
          </a:solidFill>
          <a:latin typeface="+mn-lt"/>
        </a:defRPr>
      </a:lvl2pPr>
      <a:lvl3pPr marL="1138238" indent="-180975" algn="l" rtl="0" eaLnBrk="0" fontAlgn="base" hangingPunct="0">
        <a:spcBef>
          <a:spcPct val="20000"/>
        </a:spcBef>
        <a:spcAft>
          <a:spcPct val="0"/>
        </a:spcAft>
        <a:buFont typeface="Wingdings" panose="05000000000000000000" pitchFamily="2" charset="2"/>
        <a:buChar char="l"/>
        <a:defRPr sz="1600">
          <a:solidFill>
            <a:schemeClr val="tx1"/>
          </a:solidFill>
          <a:latin typeface="+mn-lt"/>
        </a:defRPr>
      </a:lvl3pPr>
      <a:lvl4pPr marL="1520825" indent="-184150" algn="l" rtl="0" eaLnBrk="0" fontAlgn="base" hangingPunct="0">
        <a:spcBef>
          <a:spcPct val="20000"/>
        </a:spcBef>
        <a:spcAft>
          <a:spcPct val="0"/>
        </a:spcAft>
        <a:buChar char="–"/>
        <a:defRPr sz="1600">
          <a:solidFill>
            <a:schemeClr val="tx1"/>
          </a:solidFill>
          <a:latin typeface="+mn-lt"/>
        </a:defRPr>
      </a:lvl4pPr>
      <a:lvl5pPr marL="1905000" indent="-185738" algn="l" rtl="0" eaLnBrk="0" fontAlgn="base" hangingPunct="0">
        <a:spcBef>
          <a:spcPct val="20000"/>
        </a:spcBef>
        <a:spcAft>
          <a:spcPct val="0"/>
        </a:spcAft>
        <a:buChar char="»"/>
        <a:defRPr sz="1600">
          <a:solidFill>
            <a:schemeClr val="tx1"/>
          </a:solidFill>
          <a:latin typeface="+mn-lt"/>
        </a:defRPr>
      </a:lvl5pPr>
      <a:lvl6pPr marL="2362200" indent="-185738" algn="l" rtl="0" eaLnBrk="0" fontAlgn="base" hangingPunct="0">
        <a:spcBef>
          <a:spcPct val="20000"/>
        </a:spcBef>
        <a:spcAft>
          <a:spcPct val="0"/>
        </a:spcAft>
        <a:buChar char="»"/>
        <a:defRPr sz="1600">
          <a:solidFill>
            <a:schemeClr val="tx1"/>
          </a:solidFill>
          <a:latin typeface="+mn-lt"/>
        </a:defRPr>
      </a:lvl6pPr>
      <a:lvl7pPr marL="2819400" indent="-185738" algn="l" rtl="0" eaLnBrk="0" fontAlgn="base" hangingPunct="0">
        <a:spcBef>
          <a:spcPct val="20000"/>
        </a:spcBef>
        <a:spcAft>
          <a:spcPct val="0"/>
        </a:spcAft>
        <a:buChar char="»"/>
        <a:defRPr sz="1600">
          <a:solidFill>
            <a:schemeClr val="tx1"/>
          </a:solidFill>
          <a:latin typeface="+mn-lt"/>
        </a:defRPr>
      </a:lvl7pPr>
      <a:lvl8pPr marL="3276600" indent="-185738" algn="l" rtl="0" eaLnBrk="0" fontAlgn="base" hangingPunct="0">
        <a:spcBef>
          <a:spcPct val="20000"/>
        </a:spcBef>
        <a:spcAft>
          <a:spcPct val="0"/>
        </a:spcAft>
        <a:buChar char="»"/>
        <a:defRPr sz="1600">
          <a:solidFill>
            <a:schemeClr val="tx1"/>
          </a:solidFill>
          <a:latin typeface="+mn-lt"/>
        </a:defRPr>
      </a:lvl8pPr>
      <a:lvl9pPr marL="3733800" indent="-185738" algn="l" rtl="0" eaLnBrk="0" fontAlgn="base" hangingPunct="0">
        <a:spcBef>
          <a:spcPct val="20000"/>
        </a:spcBef>
        <a:spcAft>
          <a:spcPct val="0"/>
        </a:spcAft>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bundesnetzagentur.de/SharedDocs/Pressemitteilungen/DE/2024/20240328_MaStR_Reg.html"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s://www.verbraucherzentrale.de/aktuelle-meldungen/energie/gesetze-und-normen-fuer-steckersolar-was-gilt-was-gilt-noch-nicht-90740"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energie-experten.org/erneuerbare-energien/solarenergie/solaranlage/balkonkraftwerk"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s://www.energie-experten.org/fileadmin/Newsartikel/Newsartikel_07/FAQ_RefE_Online-Versammlungen_Steckersolargeraete_Dienstbarkeiten.pdf"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pfalzwerke-netz.de/kundenservice/faq/einspeisung#faq-3-573369"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hyperlink" Target="https://www.pfalzwerke-netz.de/glossar/eeg" TargetMode="External"/><Relationship Id="rId4" Type="http://schemas.openxmlformats.org/officeDocument/2006/relationships/hyperlink" Target="https://www.pfalzwerke-netz.de/glossar/erzeugungsanlag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https://solar.htw-berlin.de/rechner/"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eg"/><Relationship Id="rId10" Type="http://schemas.openxmlformats.org/officeDocument/2006/relationships/image" Target="../media/image26.jpg"/><Relationship Id="rId4" Type="http://schemas.openxmlformats.org/officeDocument/2006/relationships/image" Target="../media/image20.jpg"/><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eg"/><Relationship Id="rId10" Type="http://schemas.openxmlformats.org/officeDocument/2006/relationships/hyperlink" Target="https://www.i-suedpfalz-energie.de/meta-studie/" TargetMode="External"/><Relationship Id="rId4" Type="http://schemas.openxmlformats.org/officeDocument/2006/relationships/image" Target="../media/image20.jpg"/><Relationship Id="rId9"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hteck 2">
            <a:extLst>
              <a:ext uri="{FF2B5EF4-FFF2-40B4-BE49-F238E27FC236}">
                <a16:creationId xmlns:a16="http://schemas.microsoft.com/office/drawing/2014/main" id="{A4A8ABDA-F51F-4845-9A6D-8A9F58A39844}"/>
              </a:ext>
            </a:extLst>
          </p:cNvPr>
          <p:cNvSpPr>
            <a:spLocks noChangeArrowheads="1"/>
          </p:cNvSpPr>
          <p:nvPr/>
        </p:nvSpPr>
        <p:spPr bwMode="auto">
          <a:xfrm>
            <a:off x="0" y="-19050"/>
            <a:ext cx="9906000" cy="1370013"/>
          </a:xfrm>
          <a:prstGeom prst="rect">
            <a:avLst/>
          </a:prstGeom>
          <a:solidFill>
            <a:schemeClr val="accent2"/>
          </a:solidFill>
          <a:ln>
            <a:noFill/>
          </a:ln>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sp>
        <p:nvSpPr>
          <p:cNvPr id="6148" name="Textfeld 3">
            <a:extLst>
              <a:ext uri="{FF2B5EF4-FFF2-40B4-BE49-F238E27FC236}">
                <a16:creationId xmlns:a16="http://schemas.microsoft.com/office/drawing/2014/main" id="{28204734-5258-44F4-8BDC-43D64AE8A287}"/>
              </a:ext>
            </a:extLst>
          </p:cNvPr>
          <p:cNvSpPr txBox="1">
            <a:spLocks noChangeArrowheads="1"/>
          </p:cNvSpPr>
          <p:nvPr/>
        </p:nvSpPr>
        <p:spPr bwMode="auto">
          <a:xfrm>
            <a:off x="1503918" y="134309"/>
            <a:ext cx="8510415" cy="98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nSpc>
                <a:spcPct val="107000"/>
              </a:lnSpc>
              <a:spcAft>
                <a:spcPts val="800"/>
              </a:spcAft>
            </a:pPr>
            <a:r>
              <a:rPr lang="de-DE" sz="2800" kern="0" dirty="0">
                <a:solidFill>
                  <a:schemeClr val="bg1"/>
                </a:solidFill>
                <a:effectLst/>
                <a:latin typeface="+mn-lt"/>
                <a:ea typeface="Calibri" panose="020F0502020204030204" pitchFamily="34" charset="0"/>
              </a:rPr>
              <a:t>Herzlich willkommen zum Vortrag</a:t>
            </a:r>
            <a:br>
              <a:rPr lang="de-DE" sz="2800" kern="0" dirty="0">
                <a:solidFill>
                  <a:schemeClr val="bg1"/>
                </a:solidFill>
                <a:effectLst/>
                <a:latin typeface="+mn-lt"/>
                <a:ea typeface="Calibri" panose="020F0502020204030204" pitchFamily="34" charset="0"/>
              </a:rPr>
            </a:br>
            <a:r>
              <a:rPr lang="de-DE" sz="2800" kern="0" dirty="0">
                <a:solidFill>
                  <a:schemeClr val="bg1"/>
                </a:solidFill>
                <a:effectLst/>
                <a:latin typeface="+mn-lt"/>
                <a:ea typeface="Calibri" panose="020F0502020204030204" pitchFamily="34" charset="0"/>
              </a:rPr>
              <a:t>Balkonkraftwerk – der Einstieg in die Energiewende</a:t>
            </a:r>
            <a:endParaRPr lang="de-DE" sz="2800" kern="100" dirty="0">
              <a:solidFill>
                <a:schemeClr val="bg1"/>
              </a:solidFill>
              <a:effectLst/>
              <a:latin typeface="+mn-lt"/>
              <a:ea typeface="Calibri" panose="020F0502020204030204" pitchFamily="34" charset="0"/>
              <a:cs typeface="Times New Roman" panose="02020603050405020304" pitchFamily="18" charset="0"/>
            </a:endParaRPr>
          </a:p>
        </p:txBody>
      </p:sp>
      <p:sp>
        <p:nvSpPr>
          <p:cNvPr id="8" name="Rectangle 2">
            <a:extLst>
              <a:ext uri="{FF2B5EF4-FFF2-40B4-BE49-F238E27FC236}">
                <a16:creationId xmlns:a16="http://schemas.microsoft.com/office/drawing/2014/main" id="{2A7DD05F-9189-42D8-AE52-576BEDC4ECEF}"/>
              </a:ext>
            </a:extLst>
          </p:cNvPr>
          <p:cNvSpPr txBox="1">
            <a:spLocks noChangeArrowheads="1"/>
          </p:cNvSpPr>
          <p:nvPr/>
        </p:nvSpPr>
        <p:spPr bwMode="auto">
          <a:xfrm>
            <a:off x="0" y="6462456"/>
            <a:ext cx="9920288" cy="3952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de-DE" altLang="de-DE" sz="1400" dirty="0">
              <a:solidFill>
                <a:schemeClr val="bg1"/>
              </a:solidFill>
            </a:endParaRPr>
          </a:p>
        </p:txBody>
      </p:sp>
      <p:sp>
        <p:nvSpPr>
          <p:cNvPr id="9" name="Rectangle 75">
            <a:extLst>
              <a:ext uri="{FF2B5EF4-FFF2-40B4-BE49-F238E27FC236}">
                <a16:creationId xmlns:a16="http://schemas.microsoft.com/office/drawing/2014/main" id="{3B87523B-9B83-4B16-B0D8-E3A1EA5C427B}"/>
              </a:ext>
            </a:extLst>
          </p:cNvPr>
          <p:cNvSpPr>
            <a:spLocks noChangeArrowheads="1"/>
          </p:cNvSpPr>
          <p:nvPr/>
        </p:nvSpPr>
        <p:spPr bwMode="auto">
          <a:xfrm>
            <a:off x="0" y="6521599"/>
            <a:ext cx="9906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609725" algn="r"/>
              </a:tabLst>
              <a:defRPr sz="2400">
                <a:solidFill>
                  <a:schemeClr val="tx1"/>
                </a:solidFill>
                <a:latin typeface="Arial" pitchFamily="34" charset="0"/>
              </a:defRPr>
            </a:lvl1pPr>
            <a:lvl2pPr marL="742950" indent="-285750">
              <a:tabLst>
                <a:tab pos="1609725" algn="r"/>
              </a:tabLst>
              <a:defRPr sz="2400">
                <a:solidFill>
                  <a:schemeClr val="tx1"/>
                </a:solidFill>
                <a:latin typeface="Arial" pitchFamily="34" charset="0"/>
              </a:defRPr>
            </a:lvl2pPr>
            <a:lvl3pPr marL="1143000" indent="-228600">
              <a:tabLst>
                <a:tab pos="1609725" algn="r"/>
              </a:tabLst>
              <a:defRPr sz="2400">
                <a:solidFill>
                  <a:schemeClr val="tx1"/>
                </a:solidFill>
                <a:latin typeface="Arial" pitchFamily="34" charset="0"/>
              </a:defRPr>
            </a:lvl3pPr>
            <a:lvl4pPr marL="1600200" indent="-228600">
              <a:tabLst>
                <a:tab pos="1609725" algn="r"/>
              </a:tabLst>
              <a:defRPr sz="2400">
                <a:solidFill>
                  <a:schemeClr val="tx1"/>
                </a:solidFill>
                <a:latin typeface="Arial" pitchFamily="34" charset="0"/>
              </a:defRPr>
            </a:lvl4pPr>
            <a:lvl5pPr marL="2057400" indent="-228600">
              <a:tabLst>
                <a:tab pos="1609725" algn="r"/>
              </a:tabLst>
              <a:defRPr sz="2400">
                <a:solidFill>
                  <a:schemeClr val="tx1"/>
                </a:solidFill>
                <a:latin typeface="Arial" pitchFamily="34" charset="0"/>
              </a:defRPr>
            </a:lvl5pPr>
            <a:lvl6pPr marL="2514600" indent="-228600" eaLnBrk="0" fontAlgn="base" hangingPunct="0">
              <a:spcBef>
                <a:spcPct val="0"/>
              </a:spcBef>
              <a:spcAft>
                <a:spcPct val="0"/>
              </a:spcAft>
              <a:buChar char="•"/>
              <a:tabLst>
                <a:tab pos="1609725" algn="r"/>
              </a:tabLst>
              <a:defRPr sz="2400">
                <a:solidFill>
                  <a:schemeClr val="tx1"/>
                </a:solidFill>
                <a:latin typeface="Arial" pitchFamily="34" charset="0"/>
              </a:defRPr>
            </a:lvl6pPr>
            <a:lvl7pPr marL="2971800" indent="-228600" eaLnBrk="0" fontAlgn="base" hangingPunct="0">
              <a:spcBef>
                <a:spcPct val="0"/>
              </a:spcBef>
              <a:spcAft>
                <a:spcPct val="0"/>
              </a:spcAft>
              <a:buChar char="•"/>
              <a:tabLst>
                <a:tab pos="1609725" algn="r"/>
              </a:tabLst>
              <a:defRPr sz="2400">
                <a:solidFill>
                  <a:schemeClr val="tx1"/>
                </a:solidFill>
                <a:latin typeface="Arial" pitchFamily="34" charset="0"/>
              </a:defRPr>
            </a:lvl7pPr>
            <a:lvl8pPr marL="3429000" indent="-228600" eaLnBrk="0" fontAlgn="base" hangingPunct="0">
              <a:spcBef>
                <a:spcPct val="0"/>
              </a:spcBef>
              <a:spcAft>
                <a:spcPct val="0"/>
              </a:spcAft>
              <a:buChar char="•"/>
              <a:tabLst>
                <a:tab pos="1609725" algn="r"/>
              </a:tabLst>
              <a:defRPr sz="2400">
                <a:solidFill>
                  <a:schemeClr val="tx1"/>
                </a:solidFill>
                <a:latin typeface="Arial" pitchFamily="34" charset="0"/>
              </a:defRPr>
            </a:lvl8pPr>
            <a:lvl9pPr marL="3886200" indent="-228600" eaLnBrk="0" fontAlgn="base" hangingPunct="0">
              <a:spcBef>
                <a:spcPct val="0"/>
              </a:spcBef>
              <a:spcAft>
                <a:spcPct val="0"/>
              </a:spcAft>
              <a:buChar char="•"/>
              <a:tabLst>
                <a:tab pos="1609725" algn="r"/>
              </a:tabLst>
              <a:defRPr sz="2400">
                <a:solidFill>
                  <a:schemeClr val="tx1"/>
                </a:solidFill>
                <a:latin typeface="Arial" pitchFamily="34" charset="0"/>
              </a:defRPr>
            </a:lvl9pPr>
          </a:lstStyle>
          <a:p>
            <a:pPr>
              <a:defRPr/>
            </a:pPr>
            <a:r>
              <a:rPr lang="de-DE" altLang="de-DE" sz="1200" b="1" dirty="0">
                <a:solidFill>
                  <a:srgbClr val="FF9933"/>
                </a:solidFill>
              </a:rPr>
              <a:t>SPD-Rheinzabern | Vortrag | Balkonkraftwerk | 05.06.2025						ISE e.V. </a:t>
            </a:r>
          </a:p>
        </p:txBody>
      </p:sp>
      <p:sp>
        <p:nvSpPr>
          <p:cNvPr id="55" name="Rechteck 54">
            <a:extLst>
              <a:ext uri="{FF2B5EF4-FFF2-40B4-BE49-F238E27FC236}">
                <a16:creationId xmlns:a16="http://schemas.microsoft.com/office/drawing/2014/main" id="{BA588D29-16D1-44FA-8AF1-30D43A755A3F}"/>
              </a:ext>
            </a:extLst>
          </p:cNvPr>
          <p:cNvSpPr/>
          <p:nvPr/>
        </p:nvSpPr>
        <p:spPr bwMode="auto">
          <a:xfrm>
            <a:off x="0" y="1343025"/>
            <a:ext cx="9906000" cy="5118100"/>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tabLst/>
            </a:pPr>
            <a:endParaRPr kumimoji="0" lang="de-DE" sz="2400" b="0" i="0" u="none" strike="noStrike" cap="none" normalizeH="0" baseline="0" dirty="0">
              <a:ln>
                <a:noFill/>
              </a:ln>
              <a:solidFill>
                <a:schemeClr val="tx1"/>
              </a:solidFill>
              <a:effectLst/>
              <a:latin typeface="Arial" charset="0"/>
            </a:endParaRPr>
          </a:p>
        </p:txBody>
      </p:sp>
      <p:sp>
        <p:nvSpPr>
          <p:cNvPr id="11" name="Rechteck 10">
            <a:extLst>
              <a:ext uri="{FF2B5EF4-FFF2-40B4-BE49-F238E27FC236}">
                <a16:creationId xmlns:a16="http://schemas.microsoft.com/office/drawing/2014/main" id="{FA64A813-A254-43B0-90B3-23BD7295DC0A}"/>
              </a:ext>
            </a:extLst>
          </p:cNvPr>
          <p:cNvSpPr/>
          <p:nvPr/>
        </p:nvSpPr>
        <p:spPr bwMode="auto">
          <a:xfrm>
            <a:off x="-1" y="1340832"/>
            <a:ext cx="9904103" cy="5118100"/>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31" name="Grafik 30">
            <a:extLst>
              <a:ext uri="{FF2B5EF4-FFF2-40B4-BE49-F238E27FC236}">
                <a16:creationId xmlns:a16="http://schemas.microsoft.com/office/drawing/2014/main" id="{E1355B0C-41E4-C2DA-AD8C-6FCA96504C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7" y="-21165"/>
            <a:ext cx="1361236" cy="1361997"/>
          </a:xfrm>
          <a:prstGeom prst="rect">
            <a:avLst/>
          </a:prstGeom>
        </p:spPr>
      </p:pic>
      <p:sp>
        <p:nvSpPr>
          <p:cNvPr id="2" name="Textfeld 1">
            <a:extLst>
              <a:ext uri="{FF2B5EF4-FFF2-40B4-BE49-F238E27FC236}">
                <a16:creationId xmlns:a16="http://schemas.microsoft.com/office/drawing/2014/main" id="{8C13C189-2C27-35A5-4E90-A0146C6F44A9}"/>
              </a:ext>
            </a:extLst>
          </p:cNvPr>
          <p:cNvSpPr txBox="1"/>
          <p:nvPr/>
        </p:nvSpPr>
        <p:spPr>
          <a:xfrm>
            <a:off x="8018235" y="5686251"/>
            <a:ext cx="1715213" cy="646331"/>
          </a:xfrm>
          <a:prstGeom prst="rect">
            <a:avLst/>
          </a:prstGeom>
          <a:noFill/>
        </p:spPr>
        <p:txBody>
          <a:bodyPr wrap="none" rtlCol="0">
            <a:spAutoFit/>
          </a:bodyPr>
          <a:lstStyle/>
          <a:p>
            <a:r>
              <a:rPr lang="de-DE" sz="1800" u="sng" dirty="0"/>
              <a:t>Referent</a:t>
            </a:r>
            <a:r>
              <a:rPr lang="de-DE" sz="1800" dirty="0"/>
              <a:t>:</a:t>
            </a:r>
          </a:p>
          <a:p>
            <a:r>
              <a:rPr lang="de-DE" sz="1800" dirty="0"/>
              <a:t>Wolfgang Thiel</a:t>
            </a:r>
          </a:p>
        </p:txBody>
      </p:sp>
      <p:pic>
        <p:nvPicPr>
          <p:cNvPr id="18" name="Grafik 17" descr="Ein Bild, das Gebäude, Solarenergie, Solarpanel, Eigentum enthält.&#10;&#10;Automatisch generierte Beschreibung">
            <a:extLst>
              <a:ext uri="{FF2B5EF4-FFF2-40B4-BE49-F238E27FC236}">
                <a16:creationId xmlns:a16="http://schemas.microsoft.com/office/drawing/2014/main" id="{0E4778C3-CFC1-C35D-C867-42A7ECBA3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543" y="1576576"/>
            <a:ext cx="7298186" cy="4106151"/>
          </a:xfrm>
          <a:prstGeom prst="rect">
            <a:avLst/>
          </a:prstGeom>
        </p:spPr>
      </p:pic>
    </p:spTree>
  </p:cSld>
  <p:clrMapOvr>
    <a:masterClrMapping/>
  </p:clrMapOvr>
  <p:transition>
    <p:randomBa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ogen 4">
            <a:extLst>
              <a:ext uri="{FF2B5EF4-FFF2-40B4-BE49-F238E27FC236}">
                <a16:creationId xmlns:a16="http://schemas.microsoft.com/office/drawing/2014/main" id="{98992BE2-44E3-5DB1-DA44-58A4C916EE95}"/>
              </a:ext>
            </a:extLst>
          </p:cNvPr>
          <p:cNvSpPr/>
          <p:nvPr/>
        </p:nvSpPr>
        <p:spPr bwMode="auto">
          <a:xfrm>
            <a:off x="2678112" y="1317117"/>
            <a:ext cx="4483100" cy="4483100"/>
          </a:xfrm>
          <a:prstGeom prst="arc">
            <a:avLst>
              <a:gd name="adj1" fmla="val 8396354"/>
              <a:gd name="adj2" fmla="val 2388602"/>
            </a:avLst>
          </a:prstGeom>
          <a:solidFill>
            <a:srgbClr val="FF9900"/>
          </a:solidFill>
          <a:ln w="12700" cap="flat" cmpd="sng" algn="ctr">
            <a:solidFill>
              <a:schemeClr val="tx1"/>
            </a:solidFill>
            <a:prstDash val="solid"/>
            <a:round/>
            <a:headEnd type="none" w="med" len="med"/>
            <a:tailEnd type="none" w="med" len="med"/>
          </a:ln>
          <a:effectLst/>
        </p:spPr>
        <p:txBody>
          <a:bodyPr lIns="0" tIns="0" rIns="0" bIns="0"/>
          <a:lstStyle/>
          <a:p>
            <a:pPr>
              <a:defRPr/>
            </a:pPr>
            <a:endParaRPr lang="de-DE">
              <a:latin typeface="Arial" charset="0"/>
            </a:endParaRPr>
          </a:p>
        </p:txBody>
      </p:sp>
      <p:sp>
        <p:nvSpPr>
          <p:cNvPr id="10243" name="Text Box 2">
            <a:extLst>
              <a:ext uri="{FF2B5EF4-FFF2-40B4-BE49-F238E27FC236}">
                <a16:creationId xmlns:a16="http://schemas.microsoft.com/office/drawing/2014/main" id="{5073EAD7-04C1-3B4E-19E2-8F7D6A99125A}"/>
              </a:ext>
            </a:extLst>
          </p:cNvPr>
          <p:cNvSpPr txBox="1">
            <a:spLocks noChangeArrowheads="1"/>
          </p:cNvSpPr>
          <p:nvPr/>
        </p:nvSpPr>
        <p:spPr bwMode="auto">
          <a:xfrm>
            <a:off x="969962" y="4699"/>
            <a:ext cx="523719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eaLnBrk="1" hangingPunct="1"/>
            <a:r>
              <a:rPr lang="de-DE" altLang="de-DE" sz="2000" dirty="0">
                <a:solidFill>
                  <a:schemeClr val="bg1"/>
                </a:solidFill>
              </a:rPr>
              <a:t>PV-Grundlagen (3), Ausrichtung (1)</a:t>
            </a:r>
          </a:p>
          <a:p>
            <a:pPr eaLnBrk="1" hangingPunct="1">
              <a:buFontTx/>
              <a:buNone/>
            </a:pPr>
            <a:r>
              <a:rPr lang="de-DE" altLang="de-DE" sz="2000" dirty="0">
                <a:solidFill>
                  <a:schemeClr val="bg1"/>
                </a:solidFill>
              </a:rPr>
              <a:t>Sonnenverlauf Azimut (2024)</a:t>
            </a:r>
            <a:endParaRPr lang="en-GB" altLang="de-DE" sz="2000" dirty="0">
              <a:solidFill>
                <a:schemeClr val="bg1"/>
              </a:solidFill>
            </a:endParaRPr>
          </a:p>
        </p:txBody>
      </p:sp>
      <p:cxnSp>
        <p:nvCxnSpPr>
          <p:cNvPr id="10246" name="Gerade Verbindung 8">
            <a:extLst>
              <a:ext uri="{FF2B5EF4-FFF2-40B4-BE49-F238E27FC236}">
                <a16:creationId xmlns:a16="http://schemas.microsoft.com/office/drawing/2014/main" id="{A88BD105-EBD1-EBE5-7A01-9D343715F390}"/>
              </a:ext>
            </a:extLst>
          </p:cNvPr>
          <p:cNvCxnSpPr>
            <a:cxnSpLocks noChangeShapeType="1"/>
          </p:cNvCxnSpPr>
          <p:nvPr/>
        </p:nvCxnSpPr>
        <p:spPr bwMode="auto">
          <a:xfrm>
            <a:off x="4914900" y="1113917"/>
            <a:ext cx="0" cy="203200"/>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47" name="Textfeld 13">
            <a:extLst>
              <a:ext uri="{FF2B5EF4-FFF2-40B4-BE49-F238E27FC236}">
                <a16:creationId xmlns:a16="http://schemas.microsoft.com/office/drawing/2014/main" id="{CE215617-A699-D229-44FC-5B9214656F0F}"/>
              </a:ext>
            </a:extLst>
          </p:cNvPr>
          <p:cNvSpPr txBox="1">
            <a:spLocks noChangeArrowheads="1"/>
          </p:cNvSpPr>
          <p:nvPr/>
        </p:nvSpPr>
        <p:spPr bwMode="auto">
          <a:xfrm>
            <a:off x="7186613" y="3399917"/>
            <a:ext cx="6715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600" b="1"/>
              <a:t>West</a:t>
            </a:r>
          </a:p>
        </p:txBody>
      </p:sp>
      <p:sp>
        <p:nvSpPr>
          <p:cNvPr id="10248" name="Textfeld 17">
            <a:extLst>
              <a:ext uri="{FF2B5EF4-FFF2-40B4-BE49-F238E27FC236}">
                <a16:creationId xmlns:a16="http://schemas.microsoft.com/office/drawing/2014/main" id="{17CACF49-385F-F339-C99D-BF87C3E4B0F8}"/>
              </a:ext>
            </a:extLst>
          </p:cNvPr>
          <p:cNvSpPr txBox="1">
            <a:spLocks noChangeArrowheads="1"/>
          </p:cNvSpPr>
          <p:nvPr/>
        </p:nvSpPr>
        <p:spPr bwMode="auto">
          <a:xfrm>
            <a:off x="2155825" y="3399917"/>
            <a:ext cx="5270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600" b="1"/>
              <a:t>Ost</a:t>
            </a:r>
          </a:p>
        </p:txBody>
      </p:sp>
      <p:sp>
        <p:nvSpPr>
          <p:cNvPr id="10249" name="Textfeld 18">
            <a:extLst>
              <a:ext uri="{FF2B5EF4-FFF2-40B4-BE49-F238E27FC236}">
                <a16:creationId xmlns:a16="http://schemas.microsoft.com/office/drawing/2014/main" id="{5CFBD2D3-7332-AB88-1281-121B7A68CB7B}"/>
              </a:ext>
            </a:extLst>
          </p:cNvPr>
          <p:cNvSpPr txBox="1">
            <a:spLocks noChangeArrowheads="1"/>
          </p:cNvSpPr>
          <p:nvPr/>
        </p:nvSpPr>
        <p:spPr bwMode="auto">
          <a:xfrm>
            <a:off x="4640263" y="788480"/>
            <a:ext cx="571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600" b="1"/>
              <a:t>Süd</a:t>
            </a:r>
          </a:p>
        </p:txBody>
      </p:sp>
      <p:sp>
        <p:nvSpPr>
          <p:cNvPr id="10250" name="Textfeld 19">
            <a:extLst>
              <a:ext uri="{FF2B5EF4-FFF2-40B4-BE49-F238E27FC236}">
                <a16:creationId xmlns:a16="http://schemas.microsoft.com/office/drawing/2014/main" id="{AE1C6EE1-0CB5-3A89-6903-77245A5CD1C7}"/>
              </a:ext>
            </a:extLst>
          </p:cNvPr>
          <p:cNvSpPr txBox="1">
            <a:spLocks noChangeArrowheads="1"/>
          </p:cNvSpPr>
          <p:nvPr/>
        </p:nvSpPr>
        <p:spPr bwMode="auto">
          <a:xfrm>
            <a:off x="4608513" y="5511292"/>
            <a:ext cx="6635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600" b="1"/>
              <a:t>Nord</a:t>
            </a:r>
          </a:p>
        </p:txBody>
      </p:sp>
      <p:sp>
        <p:nvSpPr>
          <p:cNvPr id="10254" name="Textfeld 35">
            <a:extLst>
              <a:ext uri="{FF2B5EF4-FFF2-40B4-BE49-F238E27FC236}">
                <a16:creationId xmlns:a16="http://schemas.microsoft.com/office/drawing/2014/main" id="{4C5692B0-FA05-D698-5E73-2764C13E33AA}"/>
              </a:ext>
            </a:extLst>
          </p:cNvPr>
          <p:cNvSpPr txBox="1">
            <a:spLocks noChangeArrowheads="1"/>
          </p:cNvSpPr>
          <p:nvPr/>
        </p:nvSpPr>
        <p:spPr bwMode="auto">
          <a:xfrm>
            <a:off x="7949840" y="4539299"/>
            <a:ext cx="154241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600" dirty="0"/>
              <a:t>20:31 Uhr</a:t>
            </a:r>
          </a:p>
          <a:p>
            <a:pPr algn="ctr">
              <a:buFontTx/>
              <a:buNone/>
            </a:pPr>
            <a:r>
              <a:rPr lang="de-DE" altLang="de-DE" sz="1600" dirty="0"/>
              <a:t>+ 127 °</a:t>
            </a:r>
            <a:br>
              <a:rPr lang="de-DE" altLang="de-DE" sz="1600" dirty="0"/>
            </a:br>
            <a:r>
              <a:rPr lang="de-DE" altLang="de-DE" sz="1600" dirty="0"/>
              <a:t>Sektor: 254 °</a:t>
            </a:r>
          </a:p>
          <a:p>
            <a:pPr algn="ctr">
              <a:buFontTx/>
              <a:buNone/>
            </a:pPr>
            <a:r>
              <a:rPr lang="de-DE" altLang="de-DE" sz="1600" dirty="0">
                <a:solidFill>
                  <a:srgbClr val="FF0000"/>
                </a:solidFill>
              </a:rPr>
              <a:t>Dauer: 16:47 h</a:t>
            </a:r>
          </a:p>
        </p:txBody>
      </p:sp>
      <p:sp>
        <p:nvSpPr>
          <p:cNvPr id="10255" name="Textfeld 36">
            <a:extLst>
              <a:ext uri="{FF2B5EF4-FFF2-40B4-BE49-F238E27FC236}">
                <a16:creationId xmlns:a16="http://schemas.microsoft.com/office/drawing/2014/main" id="{741F0F2F-2F65-262B-8304-AE8BAB0D2181}"/>
              </a:ext>
            </a:extLst>
          </p:cNvPr>
          <p:cNvSpPr txBox="1">
            <a:spLocks noChangeArrowheads="1"/>
          </p:cNvSpPr>
          <p:nvPr/>
        </p:nvSpPr>
        <p:spPr bwMode="auto">
          <a:xfrm>
            <a:off x="173186" y="4530415"/>
            <a:ext cx="223490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600" u="sng" dirty="0"/>
              <a:t>Sommersonnenwende</a:t>
            </a:r>
          </a:p>
          <a:p>
            <a:pPr algn="ctr">
              <a:buFontTx/>
              <a:buNone/>
            </a:pPr>
            <a:r>
              <a:rPr lang="de-DE" altLang="de-DE" sz="1600" dirty="0"/>
              <a:t>20. Jun. 04:44 Uhr</a:t>
            </a:r>
          </a:p>
          <a:p>
            <a:pPr algn="ctr">
              <a:buFontTx/>
              <a:buNone/>
            </a:pPr>
            <a:r>
              <a:rPr lang="de-DE" altLang="de-DE" sz="1600" dirty="0"/>
              <a:t>- 127 °</a:t>
            </a:r>
          </a:p>
        </p:txBody>
      </p:sp>
      <p:sp>
        <p:nvSpPr>
          <p:cNvPr id="10261" name="Text Box 5">
            <a:extLst>
              <a:ext uri="{FF2B5EF4-FFF2-40B4-BE49-F238E27FC236}">
                <a16:creationId xmlns:a16="http://schemas.microsoft.com/office/drawing/2014/main" id="{761BC378-CF0A-181F-B238-A313378CF9A5}"/>
              </a:ext>
            </a:extLst>
          </p:cNvPr>
          <p:cNvSpPr txBox="1">
            <a:spLocks noChangeArrowheads="1"/>
          </p:cNvSpPr>
          <p:nvPr/>
        </p:nvSpPr>
        <p:spPr bwMode="auto">
          <a:xfrm>
            <a:off x="342900" y="5671630"/>
            <a:ext cx="3648435"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sonnenaufgang-sonnenuntergang.de, ISE e.V.</a:t>
            </a:r>
            <a:endParaRPr lang="en-US" altLang="de-DE" sz="1200" dirty="0"/>
          </a:p>
        </p:txBody>
      </p:sp>
      <p:grpSp>
        <p:nvGrpSpPr>
          <p:cNvPr id="17" name="Gruppieren 16">
            <a:extLst>
              <a:ext uri="{FF2B5EF4-FFF2-40B4-BE49-F238E27FC236}">
                <a16:creationId xmlns:a16="http://schemas.microsoft.com/office/drawing/2014/main" id="{28933F0C-A22B-ADB4-F698-0F2A43C384DE}"/>
              </a:ext>
            </a:extLst>
          </p:cNvPr>
          <p:cNvGrpSpPr/>
          <p:nvPr/>
        </p:nvGrpSpPr>
        <p:grpSpPr>
          <a:xfrm>
            <a:off x="31664" y="1317117"/>
            <a:ext cx="9467572" cy="4483100"/>
            <a:chOff x="31664" y="1317117"/>
            <a:chExt cx="9467572" cy="4483100"/>
          </a:xfrm>
        </p:grpSpPr>
        <p:sp>
          <p:nvSpPr>
            <p:cNvPr id="10256" name="Textfeld 37">
              <a:extLst>
                <a:ext uri="{FF2B5EF4-FFF2-40B4-BE49-F238E27FC236}">
                  <a16:creationId xmlns:a16="http://schemas.microsoft.com/office/drawing/2014/main" id="{493D68CE-4D57-FA60-455A-4EE09930B404}"/>
                </a:ext>
              </a:extLst>
            </p:cNvPr>
            <p:cNvSpPr txBox="1">
              <a:spLocks noChangeArrowheads="1"/>
            </p:cNvSpPr>
            <p:nvPr/>
          </p:nvSpPr>
          <p:spPr bwMode="auto">
            <a:xfrm>
              <a:off x="7899118" y="2898913"/>
              <a:ext cx="160011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600" dirty="0"/>
                <a:t>18:19 Uhr</a:t>
              </a:r>
            </a:p>
            <a:p>
              <a:pPr algn="ctr">
                <a:buFontTx/>
                <a:buNone/>
              </a:pPr>
              <a:r>
                <a:rPr lang="de-DE" altLang="de-DE" sz="1600" dirty="0"/>
                <a:t>19:02 Uhr</a:t>
              </a:r>
            </a:p>
            <a:p>
              <a:pPr algn="ctr">
                <a:buFontTx/>
                <a:buNone/>
              </a:pPr>
              <a:r>
                <a:rPr lang="de-DE" altLang="de-DE" sz="1600" dirty="0"/>
                <a:t>+ 90 °</a:t>
              </a:r>
              <a:br>
                <a:rPr lang="de-DE" altLang="de-DE" sz="1600" dirty="0"/>
              </a:br>
              <a:r>
                <a:rPr lang="de-DE" altLang="de-DE" sz="1600" dirty="0"/>
                <a:t>Sektor: 180°</a:t>
              </a:r>
            </a:p>
            <a:p>
              <a:pPr algn="ctr">
                <a:buFontTx/>
                <a:buNone/>
              </a:pPr>
              <a:r>
                <a:rPr lang="de-DE" altLang="de-DE" sz="1600" dirty="0">
                  <a:solidFill>
                    <a:srgbClr val="FF0000"/>
                  </a:solidFill>
                </a:rPr>
                <a:t>Dauer: 12:10 h</a:t>
              </a:r>
              <a:br>
                <a:rPr lang="de-DE" altLang="de-DE" sz="1600" dirty="0"/>
              </a:br>
              <a:r>
                <a:rPr lang="de-DE" altLang="de-DE" sz="1600" dirty="0">
                  <a:solidFill>
                    <a:srgbClr val="FF0000"/>
                  </a:solidFill>
                </a:rPr>
                <a:t>Dauer: 12:09 h </a:t>
              </a:r>
            </a:p>
          </p:txBody>
        </p:sp>
        <p:sp>
          <p:nvSpPr>
            <p:cNvPr id="10257" name="Textfeld 41">
              <a:extLst>
                <a:ext uri="{FF2B5EF4-FFF2-40B4-BE49-F238E27FC236}">
                  <a16:creationId xmlns:a16="http://schemas.microsoft.com/office/drawing/2014/main" id="{3359CEB7-23AA-DB8B-C98A-34F70D5EEF35}"/>
                </a:ext>
              </a:extLst>
            </p:cNvPr>
            <p:cNvSpPr txBox="1">
              <a:spLocks noChangeArrowheads="1"/>
            </p:cNvSpPr>
            <p:nvPr/>
          </p:nvSpPr>
          <p:spPr bwMode="auto">
            <a:xfrm>
              <a:off x="31664" y="2909807"/>
              <a:ext cx="235000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600" u="sng" dirty="0"/>
                <a:t>Tag-und-Nacht-Gleiche </a:t>
              </a:r>
            </a:p>
            <a:p>
              <a:pPr algn="ctr">
                <a:buFontTx/>
                <a:buNone/>
              </a:pPr>
              <a:r>
                <a:rPr lang="de-DE" altLang="de-DE" sz="1600" dirty="0"/>
                <a:t>20. März. 06:09 Uhr</a:t>
              </a:r>
            </a:p>
            <a:p>
              <a:pPr algn="ctr">
                <a:buFontTx/>
                <a:buNone/>
              </a:pPr>
              <a:r>
                <a:rPr lang="de-DE" altLang="de-DE" sz="1600" dirty="0"/>
                <a:t>22. Sep. 06:53 Uhr</a:t>
              </a:r>
            </a:p>
            <a:p>
              <a:pPr algn="ctr">
                <a:buFontTx/>
                <a:buNone/>
              </a:pPr>
              <a:r>
                <a:rPr lang="de-DE" altLang="de-DE" sz="1600" dirty="0"/>
                <a:t>- 90 °</a:t>
              </a:r>
            </a:p>
          </p:txBody>
        </p:sp>
        <p:sp>
          <p:nvSpPr>
            <p:cNvPr id="10" name="Bogen 9">
              <a:extLst>
                <a:ext uri="{FF2B5EF4-FFF2-40B4-BE49-F238E27FC236}">
                  <a16:creationId xmlns:a16="http://schemas.microsoft.com/office/drawing/2014/main" id="{12DF7D2C-D46D-96A3-6FF7-22C187073260}"/>
                </a:ext>
              </a:extLst>
            </p:cNvPr>
            <p:cNvSpPr/>
            <p:nvPr/>
          </p:nvSpPr>
          <p:spPr bwMode="auto">
            <a:xfrm>
              <a:off x="2678112" y="1317117"/>
              <a:ext cx="4483100" cy="4483100"/>
            </a:xfrm>
            <a:prstGeom prst="arc">
              <a:avLst>
                <a:gd name="adj1" fmla="val 10773800"/>
                <a:gd name="adj2" fmla="val 3387"/>
              </a:avLst>
            </a:prstGeom>
            <a:solidFill>
              <a:srgbClr val="FFCC00"/>
            </a:solidFill>
            <a:ln w="12700" cap="flat" cmpd="sng" algn="ctr">
              <a:solidFill>
                <a:schemeClr val="tx1"/>
              </a:solidFill>
              <a:prstDash val="solid"/>
              <a:round/>
              <a:headEnd type="none" w="med" len="med"/>
              <a:tailEnd type="none" w="med" len="med"/>
            </a:ln>
            <a:effectLst/>
          </p:spPr>
          <p:txBody>
            <a:bodyPr lIns="0" tIns="0" rIns="0" bIns="0"/>
            <a:lstStyle/>
            <a:p>
              <a:pPr>
                <a:defRPr/>
              </a:pPr>
              <a:endParaRPr lang="de-DE">
                <a:latin typeface="Arial" charset="0"/>
              </a:endParaRPr>
            </a:p>
          </p:txBody>
        </p:sp>
      </p:grpSp>
      <p:grpSp>
        <p:nvGrpSpPr>
          <p:cNvPr id="18" name="Gruppieren 17">
            <a:extLst>
              <a:ext uri="{FF2B5EF4-FFF2-40B4-BE49-F238E27FC236}">
                <a16:creationId xmlns:a16="http://schemas.microsoft.com/office/drawing/2014/main" id="{F2EA8FAA-1FE7-F3EE-C4E0-7132E003C800}"/>
              </a:ext>
            </a:extLst>
          </p:cNvPr>
          <p:cNvGrpSpPr/>
          <p:nvPr/>
        </p:nvGrpSpPr>
        <p:grpSpPr>
          <a:xfrm>
            <a:off x="281786" y="1317117"/>
            <a:ext cx="9170458" cy="4483100"/>
            <a:chOff x="281786" y="1317117"/>
            <a:chExt cx="9170458" cy="4483100"/>
          </a:xfrm>
        </p:grpSpPr>
        <p:sp>
          <p:nvSpPr>
            <p:cNvPr id="10283" name="Textfeld 33">
              <a:extLst>
                <a:ext uri="{FF2B5EF4-FFF2-40B4-BE49-F238E27FC236}">
                  <a16:creationId xmlns:a16="http://schemas.microsoft.com/office/drawing/2014/main" id="{ADB0192C-71B3-A576-E535-20997901DB3A}"/>
                </a:ext>
              </a:extLst>
            </p:cNvPr>
            <p:cNvSpPr txBox="1">
              <a:spLocks noChangeArrowheads="1"/>
            </p:cNvSpPr>
            <p:nvPr/>
          </p:nvSpPr>
          <p:spPr bwMode="auto">
            <a:xfrm>
              <a:off x="8023648" y="1662783"/>
              <a:ext cx="142859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600" dirty="0"/>
                <a:t>15:53 Uhr</a:t>
              </a:r>
            </a:p>
            <a:p>
              <a:pPr algn="ctr">
                <a:buFontTx/>
                <a:buNone/>
              </a:pPr>
              <a:r>
                <a:rPr lang="de-DE" altLang="de-DE" sz="1600" dirty="0"/>
                <a:t>+ 53 °</a:t>
              </a:r>
            </a:p>
            <a:p>
              <a:pPr algn="ctr">
                <a:buFontTx/>
                <a:buNone/>
              </a:pPr>
              <a:r>
                <a:rPr lang="de-DE" altLang="de-DE" sz="1600" dirty="0"/>
                <a:t>Sektor: 106 °</a:t>
              </a:r>
              <a:br>
                <a:rPr lang="de-DE" altLang="de-DE" sz="1600" dirty="0"/>
              </a:br>
              <a:r>
                <a:rPr lang="de-DE" altLang="de-DE" sz="1600" dirty="0">
                  <a:solidFill>
                    <a:srgbClr val="FF0000"/>
                  </a:solidFill>
                </a:rPr>
                <a:t>Dauer: 7:37 h</a:t>
              </a:r>
            </a:p>
          </p:txBody>
        </p:sp>
        <p:sp>
          <p:nvSpPr>
            <p:cNvPr id="10284" name="Textfeld 34">
              <a:extLst>
                <a:ext uri="{FF2B5EF4-FFF2-40B4-BE49-F238E27FC236}">
                  <a16:creationId xmlns:a16="http://schemas.microsoft.com/office/drawing/2014/main" id="{DBC2B83A-1147-838C-C449-55C1C8A06964}"/>
                </a:ext>
              </a:extLst>
            </p:cNvPr>
            <p:cNvSpPr txBox="1">
              <a:spLocks noChangeArrowheads="1"/>
            </p:cNvSpPr>
            <p:nvPr/>
          </p:nvSpPr>
          <p:spPr bwMode="auto">
            <a:xfrm>
              <a:off x="281786" y="1716051"/>
              <a:ext cx="20521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600" u="sng" dirty="0"/>
                <a:t>Wintersonnenwende</a:t>
              </a:r>
            </a:p>
            <a:p>
              <a:pPr algn="ctr">
                <a:buFontTx/>
                <a:buNone/>
              </a:pPr>
              <a:r>
                <a:rPr lang="de-DE" altLang="de-DE" sz="1600" dirty="0"/>
                <a:t>21. Dez. 08:15 Uhr</a:t>
              </a:r>
            </a:p>
            <a:p>
              <a:pPr algn="ctr">
                <a:buFontTx/>
                <a:buNone/>
              </a:pPr>
              <a:r>
                <a:rPr lang="de-DE" altLang="de-DE" sz="1600" dirty="0"/>
                <a:t>- 53 °</a:t>
              </a:r>
            </a:p>
          </p:txBody>
        </p:sp>
        <p:sp>
          <p:nvSpPr>
            <p:cNvPr id="11" name="Bogen 10">
              <a:extLst>
                <a:ext uri="{FF2B5EF4-FFF2-40B4-BE49-F238E27FC236}">
                  <a16:creationId xmlns:a16="http://schemas.microsoft.com/office/drawing/2014/main" id="{B2F66D55-98AB-3B06-1365-5E4BF287B9F5}"/>
                </a:ext>
              </a:extLst>
            </p:cNvPr>
            <p:cNvSpPr/>
            <p:nvPr/>
          </p:nvSpPr>
          <p:spPr bwMode="auto">
            <a:xfrm>
              <a:off x="2678112" y="1317117"/>
              <a:ext cx="4483100" cy="4483100"/>
            </a:xfrm>
            <a:prstGeom prst="arc">
              <a:avLst>
                <a:gd name="adj1" fmla="val 13062045"/>
                <a:gd name="adj2" fmla="val 19323845"/>
              </a:avLst>
            </a:prstGeom>
            <a:solidFill>
              <a:srgbClr val="FFFF00">
                <a:alpha val="70980"/>
              </a:srgbClr>
            </a:solidFill>
            <a:ln w="12700" cap="flat" cmpd="sng" algn="ctr">
              <a:solidFill>
                <a:schemeClr val="tx1"/>
              </a:solidFill>
              <a:prstDash val="solid"/>
              <a:round/>
              <a:headEnd type="none" w="med" len="med"/>
              <a:tailEnd type="none" w="med" len="med"/>
            </a:ln>
            <a:effectLst/>
          </p:spPr>
          <p:txBody>
            <a:bodyPr lIns="0" tIns="0" rIns="0" bIns="0"/>
            <a:lstStyle/>
            <a:p>
              <a:pPr>
                <a:defRPr/>
              </a:pPr>
              <a:endParaRPr lang="de-DE">
                <a:latin typeface="Arial" charset="0"/>
              </a:endParaRPr>
            </a:p>
          </p:txBody>
        </p:sp>
      </p:grpSp>
      <p:pic>
        <p:nvPicPr>
          <p:cNvPr id="13" name="Grafik 12">
            <a:extLst>
              <a:ext uri="{FF2B5EF4-FFF2-40B4-BE49-F238E27FC236}">
                <a16:creationId xmlns:a16="http://schemas.microsoft.com/office/drawing/2014/main" id="{95ADE0A8-001F-B145-60A1-3831CC0DEF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4845" y="828635"/>
            <a:ext cx="866799" cy="866799"/>
          </a:xfrm>
          <a:prstGeom prst="rect">
            <a:avLst/>
          </a:prstGeom>
        </p:spPr>
      </p:pic>
      <p:pic>
        <p:nvPicPr>
          <p:cNvPr id="15" name="Grafik 14" descr="Ein Bild, das gelb enthält.&#10;&#10;Automatisch generierte Beschreibung">
            <a:extLst>
              <a:ext uri="{FF2B5EF4-FFF2-40B4-BE49-F238E27FC236}">
                <a16:creationId xmlns:a16="http://schemas.microsoft.com/office/drawing/2014/main" id="{A0F10FFC-D1F9-EB82-0836-F8F331F252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003" y="782399"/>
            <a:ext cx="959270" cy="959270"/>
          </a:xfrm>
          <a:prstGeom prst="rect">
            <a:avLst/>
          </a:prstGeom>
        </p:spPr>
      </p:pic>
      <p:cxnSp>
        <p:nvCxnSpPr>
          <p:cNvPr id="19" name="Gerade Verbindung 8">
            <a:extLst>
              <a:ext uri="{FF2B5EF4-FFF2-40B4-BE49-F238E27FC236}">
                <a16:creationId xmlns:a16="http://schemas.microsoft.com/office/drawing/2014/main" id="{09170B50-4EB2-756A-6EE3-B00104A7A864}"/>
              </a:ext>
            </a:extLst>
          </p:cNvPr>
          <p:cNvCxnSpPr>
            <a:cxnSpLocks noChangeShapeType="1"/>
          </p:cNvCxnSpPr>
          <p:nvPr/>
        </p:nvCxnSpPr>
        <p:spPr bwMode="auto">
          <a:xfrm>
            <a:off x="4914900" y="5257800"/>
            <a:ext cx="0" cy="253492"/>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45" name="Gerade Verbindung 6">
            <a:extLst>
              <a:ext uri="{FF2B5EF4-FFF2-40B4-BE49-F238E27FC236}">
                <a16:creationId xmlns:a16="http://schemas.microsoft.com/office/drawing/2014/main" id="{B16A8DEC-90CC-E8CB-7078-53C9D05A8F0E}"/>
              </a:ext>
            </a:extLst>
          </p:cNvPr>
          <p:cNvCxnSpPr>
            <a:cxnSpLocks noChangeShapeType="1"/>
          </p:cNvCxnSpPr>
          <p:nvPr/>
        </p:nvCxnSpPr>
        <p:spPr bwMode="auto">
          <a:xfrm flipH="1">
            <a:off x="7161212" y="3569780"/>
            <a:ext cx="77787" cy="0"/>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Gerade Verbindung 6">
            <a:extLst>
              <a:ext uri="{FF2B5EF4-FFF2-40B4-BE49-F238E27FC236}">
                <a16:creationId xmlns:a16="http://schemas.microsoft.com/office/drawing/2014/main" id="{12E5968F-E790-1EEB-5CEB-BC6AA9C5C13B}"/>
              </a:ext>
            </a:extLst>
          </p:cNvPr>
          <p:cNvCxnSpPr>
            <a:cxnSpLocks noChangeShapeType="1"/>
          </p:cNvCxnSpPr>
          <p:nvPr/>
        </p:nvCxnSpPr>
        <p:spPr bwMode="auto">
          <a:xfrm flipH="1">
            <a:off x="2600325" y="3569780"/>
            <a:ext cx="77787" cy="0"/>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7" name="Rectangle 4">
            <a:extLst>
              <a:ext uri="{FF2B5EF4-FFF2-40B4-BE49-F238E27FC236}">
                <a16:creationId xmlns:a16="http://schemas.microsoft.com/office/drawing/2014/main" id="{3FD4EB02-BAC7-7F03-94AE-0D488384934D}"/>
              </a:ext>
            </a:extLst>
          </p:cNvPr>
          <p:cNvSpPr>
            <a:spLocks noChangeArrowheads="1"/>
          </p:cNvSpPr>
          <p:nvPr/>
        </p:nvSpPr>
        <p:spPr bwMode="auto">
          <a:xfrm>
            <a:off x="153988" y="6155282"/>
            <a:ext cx="9467850"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800" dirty="0">
                <a:solidFill>
                  <a:srgbClr val="00B050"/>
                </a:solidFill>
              </a:rPr>
              <a:t>Im Frühjahr/</a:t>
            </a:r>
            <a:r>
              <a:rPr lang="de-DE" altLang="de-DE" sz="1800" b="1" dirty="0">
                <a:solidFill>
                  <a:srgbClr val="00B050"/>
                </a:solidFill>
              </a:rPr>
              <a:t>Sommer</a:t>
            </a:r>
            <a:r>
              <a:rPr lang="de-DE" altLang="de-DE" sz="1800" dirty="0">
                <a:solidFill>
                  <a:srgbClr val="00B050"/>
                </a:solidFill>
              </a:rPr>
              <a:t>/Herbst decken Ost/West-Anlagen zusätzliche Potenziale </a:t>
            </a:r>
            <a:r>
              <a:rPr lang="de-DE" altLang="de-DE" sz="1800" dirty="0" err="1">
                <a:solidFill>
                  <a:srgbClr val="00B050"/>
                </a:solidFill>
              </a:rPr>
              <a:t>ggü</a:t>
            </a:r>
            <a:r>
              <a:rPr lang="de-DE" altLang="de-DE" sz="1800" dirty="0">
                <a:solidFill>
                  <a:srgbClr val="00B050"/>
                </a:solidFill>
              </a:rPr>
              <a:t>. Süd ab! </a:t>
            </a:r>
          </a:p>
        </p:txBody>
      </p:sp>
      <p:sp>
        <p:nvSpPr>
          <p:cNvPr id="2" name="Rectangle 4">
            <a:extLst>
              <a:ext uri="{FF2B5EF4-FFF2-40B4-BE49-F238E27FC236}">
                <a16:creationId xmlns:a16="http://schemas.microsoft.com/office/drawing/2014/main" id="{9B7FE339-4CB7-F7BA-4910-1619DFDBA590}"/>
              </a:ext>
            </a:extLst>
          </p:cNvPr>
          <p:cNvSpPr>
            <a:spLocks noChangeArrowheads="1"/>
          </p:cNvSpPr>
          <p:nvPr/>
        </p:nvSpPr>
        <p:spPr bwMode="auto">
          <a:xfrm>
            <a:off x="153988" y="5828044"/>
            <a:ext cx="946785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800" dirty="0">
                <a:solidFill>
                  <a:srgbClr val="00B050"/>
                </a:solidFill>
              </a:rPr>
              <a:t>Im Winter gibt es nur einen kleinen Süd-Sektor, eine große Chance für Balkonkraftwerke! </a:t>
            </a:r>
          </a:p>
        </p:txBody>
      </p:sp>
      <p:grpSp>
        <p:nvGrpSpPr>
          <p:cNvPr id="7" name="Gruppieren 6">
            <a:extLst>
              <a:ext uri="{FF2B5EF4-FFF2-40B4-BE49-F238E27FC236}">
                <a16:creationId xmlns:a16="http://schemas.microsoft.com/office/drawing/2014/main" id="{8FD9347D-1771-DD03-3B5D-E44E4FEE7D92}"/>
              </a:ext>
            </a:extLst>
          </p:cNvPr>
          <p:cNvGrpSpPr/>
          <p:nvPr/>
        </p:nvGrpSpPr>
        <p:grpSpPr>
          <a:xfrm>
            <a:off x="4014192" y="3370593"/>
            <a:ext cx="1860550" cy="434975"/>
            <a:chOff x="3987800" y="3358642"/>
            <a:chExt cx="1860550" cy="434975"/>
          </a:xfrm>
        </p:grpSpPr>
        <p:grpSp>
          <p:nvGrpSpPr>
            <p:cNvPr id="24" name="Gruppieren 23">
              <a:extLst>
                <a:ext uri="{FF2B5EF4-FFF2-40B4-BE49-F238E27FC236}">
                  <a16:creationId xmlns:a16="http://schemas.microsoft.com/office/drawing/2014/main" id="{7FCA21B7-844A-3871-382E-09833E4FFD99}"/>
                </a:ext>
              </a:extLst>
            </p:cNvPr>
            <p:cNvGrpSpPr>
              <a:grpSpLocks/>
            </p:cNvGrpSpPr>
            <p:nvPr/>
          </p:nvGrpSpPr>
          <p:grpSpPr bwMode="auto">
            <a:xfrm>
              <a:off x="3987800" y="3358642"/>
              <a:ext cx="1860550" cy="434975"/>
              <a:chOff x="5943600" y="3859618"/>
              <a:chExt cx="1860698" cy="616688"/>
            </a:xfrm>
          </p:grpSpPr>
          <p:sp>
            <p:nvSpPr>
              <p:cNvPr id="25" name="Trapezoid 24">
                <a:extLst>
                  <a:ext uri="{FF2B5EF4-FFF2-40B4-BE49-F238E27FC236}">
                    <a16:creationId xmlns:a16="http://schemas.microsoft.com/office/drawing/2014/main" id="{F7233188-4A1E-C1FD-2AFA-DC7E5C50AB71}"/>
                  </a:ext>
                </a:extLst>
              </p:cNvPr>
              <p:cNvSpPr/>
              <p:nvPr/>
            </p:nvSpPr>
            <p:spPr bwMode="auto">
              <a:xfrm>
                <a:off x="5943600" y="3859618"/>
                <a:ext cx="1860698" cy="616688"/>
              </a:xfrm>
              <a:prstGeom prst="trapezoid">
                <a:avLst/>
              </a:prstGeom>
              <a:solidFill>
                <a:schemeClr val="accent6">
                  <a:lumMod val="60000"/>
                  <a:lumOff val="40000"/>
                </a:schemeClr>
              </a:solidFill>
              <a:ln w="12700" cap="flat" cmpd="sng" algn="ctr">
                <a:solidFill>
                  <a:schemeClr val="tx1"/>
                </a:solidFill>
                <a:prstDash val="solid"/>
                <a:round/>
                <a:headEnd type="none" w="med" len="med"/>
                <a:tailEnd type="none" w="med" len="med"/>
              </a:ln>
              <a:effectLst/>
            </p:spPr>
            <p:txBody>
              <a:bodyPr lIns="0" tIns="0" rIns="0" bIns="0"/>
              <a:lstStyle/>
              <a:p>
                <a:pPr>
                  <a:defRPr/>
                </a:pPr>
                <a:endParaRPr lang="de-DE">
                  <a:latin typeface="Arial" charset="0"/>
                </a:endParaRPr>
              </a:p>
            </p:txBody>
          </p:sp>
          <p:cxnSp>
            <p:nvCxnSpPr>
              <p:cNvPr id="10275" name="Gerade Verbindung 25">
                <a:extLst>
                  <a:ext uri="{FF2B5EF4-FFF2-40B4-BE49-F238E27FC236}">
                    <a16:creationId xmlns:a16="http://schemas.microsoft.com/office/drawing/2014/main" id="{0BAFBAE2-2480-BF56-635E-9F6D96BDB387}"/>
                  </a:ext>
                </a:extLst>
              </p:cNvPr>
              <p:cNvCxnSpPr>
                <a:cxnSpLocks noChangeShapeType="1"/>
              </p:cNvCxnSpPr>
              <p:nvPr/>
            </p:nvCxnSpPr>
            <p:spPr bwMode="auto">
              <a:xfrm>
                <a:off x="6052242" y="4042372"/>
                <a:ext cx="1638677" cy="0"/>
              </a:xfrm>
              <a:prstGeom prst="line">
                <a:avLst/>
              </a:prstGeom>
              <a:noFill/>
              <a:ln w="63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76" name="Gerade Verbindung 26">
                <a:extLst>
                  <a:ext uri="{FF2B5EF4-FFF2-40B4-BE49-F238E27FC236}">
                    <a16:creationId xmlns:a16="http://schemas.microsoft.com/office/drawing/2014/main" id="{179D5151-8217-B73E-667B-DF5F63F70216}"/>
                  </a:ext>
                </a:extLst>
              </p:cNvPr>
              <p:cNvCxnSpPr>
                <a:cxnSpLocks noChangeShapeType="1"/>
              </p:cNvCxnSpPr>
              <p:nvPr/>
            </p:nvCxnSpPr>
            <p:spPr bwMode="auto">
              <a:xfrm>
                <a:off x="5997921" y="4259655"/>
                <a:ext cx="1751845" cy="0"/>
              </a:xfrm>
              <a:prstGeom prst="line">
                <a:avLst/>
              </a:prstGeom>
              <a:noFill/>
              <a:ln w="63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77" name="Gerade Verbindung 27">
                <a:extLst>
                  <a:ext uri="{FF2B5EF4-FFF2-40B4-BE49-F238E27FC236}">
                    <a16:creationId xmlns:a16="http://schemas.microsoft.com/office/drawing/2014/main" id="{C9F7E41D-64D9-F67C-8BE4-1126EF498031}"/>
                  </a:ext>
                </a:extLst>
              </p:cNvPr>
              <p:cNvCxnSpPr>
                <a:cxnSpLocks noChangeShapeType="1"/>
              </p:cNvCxnSpPr>
              <p:nvPr/>
            </p:nvCxnSpPr>
            <p:spPr bwMode="auto">
              <a:xfrm flipH="1">
                <a:off x="6378174" y="3859618"/>
                <a:ext cx="122221" cy="616688"/>
              </a:xfrm>
              <a:prstGeom prst="line">
                <a:avLst/>
              </a:prstGeom>
              <a:noFill/>
              <a:ln w="63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78" name="Gerade Verbindung 28">
                <a:extLst>
                  <a:ext uri="{FF2B5EF4-FFF2-40B4-BE49-F238E27FC236}">
                    <a16:creationId xmlns:a16="http://schemas.microsoft.com/office/drawing/2014/main" id="{91940000-410C-652D-0F91-6D373A370646}"/>
                  </a:ext>
                </a:extLst>
              </p:cNvPr>
              <p:cNvCxnSpPr>
                <a:cxnSpLocks noChangeShapeType="1"/>
              </p:cNvCxnSpPr>
              <p:nvPr/>
            </p:nvCxnSpPr>
            <p:spPr bwMode="auto">
              <a:xfrm>
                <a:off x="7282880" y="3859618"/>
                <a:ext cx="113797" cy="616688"/>
              </a:xfrm>
              <a:prstGeom prst="line">
                <a:avLst/>
              </a:prstGeom>
              <a:noFill/>
              <a:ln w="63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79" name="Gerade Verbindung 29">
                <a:extLst>
                  <a:ext uri="{FF2B5EF4-FFF2-40B4-BE49-F238E27FC236}">
                    <a16:creationId xmlns:a16="http://schemas.microsoft.com/office/drawing/2014/main" id="{568F4F0A-7569-D3E3-DD05-AB4B5BBF359F}"/>
                  </a:ext>
                </a:extLst>
              </p:cNvPr>
              <p:cNvCxnSpPr>
                <a:cxnSpLocks noChangeShapeType="1"/>
                <a:stCxn id="25" idx="0"/>
                <a:endCxn id="25" idx="2"/>
              </p:cNvCxnSpPr>
              <p:nvPr/>
            </p:nvCxnSpPr>
            <p:spPr bwMode="auto">
              <a:xfrm>
                <a:off x="6873949" y="3859618"/>
                <a:ext cx="0" cy="616688"/>
              </a:xfrm>
              <a:prstGeom prst="line">
                <a:avLst/>
              </a:prstGeom>
              <a:noFill/>
              <a:ln w="63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 name="Textfeld 5">
              <a:extLst>
                <a:ext uri="{FF2B5EF4-FFF2-40B4-BE49-F238E27FC236}">
                  <a16:creationId xmlns:a16="http://schemas.microsoft.com/office/drawing/2014/main" id="{19B7B11B-62CC-B202-F905-47E81599791F}"/>
                </a:ext>
              </a:extLst>
            </p:cNvPr>
            <p:cNvSpPr txBox="1"/>
            <p:nvPr/>
          </p:nvSpPr>
          <p:spPr>
            <a:xfrm>
              <a:off x="4687118" y="3424620"/>
              <a:ext cx="457176" cy="276999"/>
            </a:xfrm>
            <a:prstGeom prst="rect">
              <a:avLst/>
            </a:prstGeom>
            <a:noFill/>
          </p:spPr>
          <p:txBody>
            <a:bodyPr wrap="none" rtlCol="0">
              <a:spAutoFit/>
            </a:bodyPr>
            <a:lstStyle/>
            <a:p>
              <a:r>
                <a:rPr lang="de-DE" sz="1200" dirty="0">
                  <a:solidFill>
                    <a:schemeClr val="bg1"/>
                  </a:solidFill>
                </a:rPr>
                <a:t>Süd</a:t>
              </a:r>
            </a:p>
          </p:txBody>
        </p:sp>
      </p:grpSp>
      <p:grpSp>
        <p:nvGrpSpPr>
          <p:cNvPr id="21" name="Gruppieren 20">
            <a:extLst>
              <a:ext uri="{FF2B5EF4-FFF2-40B4-BE49-F238E27FC236}">
                <a16:creationId xmlns:a16="http://schemas.microsoft.com/office/drawing/2014/main" id="{95ED6F75-6D41-0A07-38CD-CA13B562012E}"/>
              </a:ext>
            </a:extLst>
          </p:cNvPr>
          <p:cNvGrpSpPr/>
          <p:nvPr/>
        </p:nvGrpSpPr>
        <p:grpSpPr>
          <a:xfrm>
            <a:off x="4487353" y="2651263"/>
            <a:ext cx="450763" cy="1860550"/>
            <a:chOff x="4487353" y="2651263"/>
            <a:chExt cx="450763" cy="1860550"/>
          </a:xfrm>
        </p:grpSpPr>
        <p:grpSp>
          <p:nvGrpSpPr>
            <p:cNvPr id="31" name="Gruppieren 30">
              <a:extLst>
                <a:ext uri="{FF2B5EF4-FFF2-40B4-BE49-F238E27FC236}">
                  <a16:creationId xmlns:a16="http://schemas.microsoft.com/office/drawing/2014/main" id="{149C1AE2-83D7-D1CC-5501-856B8EA71355}"/>
                </a:ext>
              </a:extLst>
            </p:cNvPr>
            <p:cNvGrpSpPr>
              <a:grpSpLocks/>
            </p:cNvGrpSpPr>
            <p:nvPr/>
          </p:nvGrpSpPr>
          <p:grpSpPr bwMode="auto">
            <a:xfrm rot="16200000">
              <a:off x="3778247" y="3364050"/>
              <a:ext cx="1860550" cy="434975"/>
              <a:chOff x="5943600" y="3859618"/>
              <a:chExt cx="1860698" cy="616688"/>
            </a:xfrm>
          </p:grpSpPr>
          <p:sp>
            <p:nvSpPr>
              <p:cNvPr id="32" name="Trapezoid 31">
                <a:extLst>
                  <a:ext uri="{FF2B5EF4-FFF2-40B4-BE49-F238E27FC236}">
                    <a16:creationId xmlns:a16="http://schemas.microsoft.com/office/drawing/2014/main" id="{01BA8DF1-CA78-DBC2-C12B-042DF63D5383}"/>
                  </a:ext>
                </a:extLst>
              </p:cNvPr>
              <p:cNvSpPr/>
              <p:nvPr/>
            </p:nvSpPr>
            <p:spPr bwMode="auto">
              <a:xfrm>
                <a:off x="5943600" y="3859618"/>
                <a:ext cx="1860698" cy="616688"/>
              </a:xfrm>
              <a:prstGeom prst="trapezoid">
                <a:avLst/>
              </a:prstGeom>
              <a:solidFill>
                <a:schemeClr val="accent6">
                  <a:lumMod val="60000"/>
                  <a:lumOff val="40000"/>
                </a:schemeClr>
              </a:solidFill>
              <a:ln w="12700" cap="flat" cmpd="sng" algn="ctr">
                <a:solidFill>
                  <a:schemeClr val="tx1"/>
                </a:solidFill>
                <a:prstDash val="solid"/>
                <a:round/>
                <a:headEnd type="none" w="med" len="med"/>
                <a:tailEnd type="none" w="med" len="med"/>
              </a:ln>
              <a:effectLst/>
            </p:spPr>
            <p:txBody>
              <a:bodyPr lIns="0" tIns="0" rIns="0" bIns="0"/>
              <a:lstStyle/>
              <a:p>
                <a:pPr>
                  <a:defRPr/>
                </a:pPr>
                <a:endParaRPr lang="de-DE">
                  <a:latin typeface="Arial" charset="0"/>
                </a:endParaRPr>
              </a:p>
            </p:txBody>
          </p:sp>
          <p:cxnSp>
            <p:nvCxnSpPr>
              <p:cNvPr id="10269" name="Gerade Verbindung 32">
                <a:extLst>
                  <a:ext uri="{FF2B5EF4-FFF2-40B4-BE49-F238E27FC236}">
                    <a16:creationId xmlns:a16="http://schemas.microsoft.com/office/drawing/2014/main" id="{1643B357-0F05-5777-2E04-0713113D96E0}"/>
                  </a:ext>
                </a:extLst>
              </p:cNvPr>
              <p:cNvCxnSpPr>
                <a:cxnSpLocks noChangeShapeType="1"/>
              </p:cNvCxnSpPr>
              <p:nvPr/>
            </p:nvCxnSpPr>
            <p:spPr bwMode="auto">
              <a:xfrm>
                <a:off x="6052242" y="4042372"/>
                <a:ext cx="1638677" cy="0"/>
              </a:xfrm>
              <a:prstGeom prst="line">
                <a:avLst/>
              </a:prstGeom>
              <a:noFill/>
              <a:ln w="63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70" name="Gerade Verbindung 33">
                <a:extLst>
                  <a:ext uri="{FF2B5EF4-FFF2-40B4-BE49-F238E27FC236}">
                    <a16:creationId xmlns:a16="http://schemas.microsoft.com/office/drawing/2014/main" id="{D6C9A767-8CE3-DE0D-096B-926D453C3B09}"/>
                  </a:ext>
                </a:extLst>
              </p:cNvPr>
              <p:cNvCxnSpPr>
                <a:cxnSpLocks noChangeShapeType="1"/>
              </p:cNvCxnSpPr>
              <p:nvPr/>
            </p:nvCxnSpPr>
            <p:spPr bwMode="auto">
              <a:xfrm>
                <a:off x="5997921" y="4259655"/>
                <a:ext cx="1751845" cy="0"/>
              </a:xfrm>
              <a:prstGeom prst="line">
                <a:avLst/>
              </a:prstGeom>
              <a:noFill/>
              <a:ln w="63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71" name="Gerade Verbindung 34">
                <a:extLst>
                  <a:ext uri="{FF2B5EF4-FFF2-40B4-BE49-F238E27FC236}">
                    <a16:creationId xmlns:a16="http://schemas.microsoft.com/office/drawing/2014/main" id="{A82CF75B-9B99-EF34-3E40-69C9D325FC70}"/>
                  </a:ext>
                </a:extLst>
              </p:cNvPr>
              <p:cNvCxnSpPr>
                <a:cxnSpLocks noChangeShapeType="1"/>
              </p:cNvCxnSpPr>
              <p:nvPr/>
            </p:nvCxnSpPr>
            <p:spPr bwMode="auto">
              <a:xfrm flipH="1">
                <a:off x="6378174" y="3859618"/>
                <a:ext cx="122221" cy="616688"/>
              </a:xfrm>
              <a:prstGeom prst="line">
                <a:avLst/>
              </a:prstGeom>
              <a:noFill/>
              <a:ln w="63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72" name="Gerade Verbindung 35">
                <a:extLst>
                  <a:ext uri="{FF2B5EF4-FFF2-40B4-BE49-F238E27FC236}">
                    <a16:creationId xmlns:a16="http://schemas.microsoft.com/office/drawing/2014/main" id="{E88C3DD2-C1E6-99DF-B613-E0E48B4CDF98}"/>
                  </a:ext>
                </a:extLst>
              </p:cNvPr>
              <p:cNvCxnSpPr>
                <a:cxnSpLocks noChangeShapeType="1"/>
              </p:cNvCxnSpPr>
              <p:nvPr/>
            </p:nvCxnSpPr>
            <p:spPr bwMode="auto">
              <a:xfrm>
                <a:off x="7282880" y="3859618"/>
                <a:ext cx="113797" cy="616688"/>
              </a:xfrm>
              <a:prstGeom prst="line">
                <a:avLst/>
              </a:prstGeom>
              <a:noFill/>
              <a:ln w="63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73" name="Gerade Verbindung 36">
                <a:extLst>
                  <a:ext uri="{FF2B5EF4-FFF2-40B4-BE49-F238E27FC236}">
                    <a16:creationId xmlns:a16="http://schemas.microsoft.com/office/drawing/2014/main" id="{10D9D056-D59B-9DD4-A5EB-A364AC58664A}"/>
                  </a:ext>
                </a:extLst>
              </p:cNvPr>
              <p:cNvCxnSpPr>
                <a:cxnSpLocks noChangeShapeType="1"/>
                <a:stCxn id="32" idx="0"/>
                <a:endCxn id="32" idx="2"/>
              </p:cNvCxnSpPr>
              <p:nvPr/>
            </p:nvCxnSpPr>
            <p:spPr bwMode="auto">
              <a:xfrm>
                <a:off x="6873949" y="3859618"/>
                <a:ext cx="0" cy="616688"/>
              </a:xfrm>
              <a:prstGeom prst="line">
                <a:avLst/>
              </a:prstGeom>
              <a:noFill/>
              <a:ln w="63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8" name="Textfeld 7">
              <a:extLst>
                <a:ext uri="{FF2B5EF4-FFF2-40B4-BE49-F238E27FC236}">
                  <a16:creationId xmlns:a16="http://schemas.microsoft.com/office/drawing/2014/main" id="{A04B4E4F-1A21-0E70-FAE9-BDA5E38B5FE2}"/>
                </a:ext>
              </a:extLst>
            </p:cNvPr>
            <p:cNvSpPr txBox="1"/>
            <p:nvPr/>
          </p:nvSpPr>
          <p:spPr>
            <a:xfrm>
              <a:off x="4487353" y="3201493"/>
              <a:ext cx="450763" cy="276999"/>
            </a:xfrm>
            <a:prstGeom prst="rect">
              <a:avLst/>
            </a:prstGeom>
            <a:noFill/>
          </p:spPr>
          <p:txBody>
            <a:bodyPr wrap="square" rtlCol="0">
              <a:spAutoFit/>
            </a:bodyPr>
            <a:lstStyle/>
            <a:p>
              <a:pPr algn="ctr"/>
              <a:r>
                <a:rPr lang="de-DE" sz="1200" dirty="0">
                  <a:solidFill>
                    <a:schemeClr val="bg1"/>
                  </a:solidFill>
                </a:rPr>
                <a:t>Ost</a:t>
              </a:r>
            </a:p>
          </p:txBody>
        </p:sp>
      </p:grpSp>
      <p:grpSp>
        <p:nvGrpSpPr>
          <p:cNvPr id="22" name="Gruppieren 21">
            <a:extLst>
              <a:ext uri="{FF2B5EF4-FFF2-40B4-BE49-F238E27FC236}">
                <a16:creationId xmlns:a16="http://schemas.microsoft.com/office/drawing/2014/main" id="{6533B959-5FA1-CBD3-CD1A-FBD59D3C447D}"/>
              </a:ext>
            </a:extLst>
          </p:cNvPr>
          <p:cNvGrpSpPr/>
          <p:nvPr/>
        </p:nvGrpSpPr>
        <p:grpSpPr>
          <a:xfrm>
            <a:off x="4896884" y="2651263"/>
            <a:ext cx="541251" cy="1860550"/>
            <a:chOff x="4896884" y="2651263"/>
            <a:chExt cx="541251" cy="1860550"/>
          </a:xfrm>
        </p:grpSpPr>
        <p:grpSp>
          <p:nvGrpSpPr>
            <p:cNvPr id="38" name="Gruppieren 37">
              <a:extLst>
                <a:ext uri="{FF2B5EF4-FFF2-40B4-BE49-F238E27FC236}">
                  <a16:creationId xmlns:a16="http://schemas.microsoft.com/office/drawing/2014/main" id="{16BFD827-5469-ECB9-B226-7756D90B62C1}"/>
                </a:ext>
              </a:extLst>
            </p:cNvPr>
            <p:cNvGrpSpPr>
              <a:grpSpLocks/>
            </p:cNvGrpSpPr>
            <p:nvPr/>
          </p:nvGrpSpPr>
          <p:grpSpPr bwMode="auto">
            <a:xfrm rot="5400000" flipH="1">
              <a:off x="4237236" y="3364844"/>
              <a:ext cx="1860550" cy="433387"/>
              <a:chOff x="5943600" y="3859618"/>
              <a:chExt cx="1860698" cy="616688"/>
            </a:xfrm>
          </p:grpSpPr>
          <p:sp>
            <p:nvSpPr>
              <p:cNvPr id="39" name="Trapezoid 38">
                <a:extLst>
                  <a:ext uri="{FF2B5EF4-FFF2-40B4-BE49-F238E27FC236}">
                    <a16:creationId xmlns:a16="http://schemas.microsoft.com/office/drawing/2014/main" id="{2B54832E-CF98-8195-F78F-DBDE3BA2FD82}"/>
                  </a:ext>
                </a:extLst>
              </p:cNvPr>
              <p:cNvSpPr/>
              <p:nvPr/>
            </p:nvSpPr>
            <p:spPr bwMode="auto">
              <a:xfrm>
                <a:off x="5943600" y="3859618"/>
                <a:ext cx="1860698" cy="616688"/>
              </a:xfrm>
              <a:prstGeom prst="trapezoid">
                <a:avLst/>
              </a:prstGeom>
              <a:solidFill>
                <a:schemeClr val="accent6">
                  <a:lumMod val="60000"/>
                  <a:lumOff val="40000"/>
                </a:schemeClr>
              </a:solidFill>
              <a:ln w="12700" cap="flat" cmpd="sng" algn="ctr">
                <a:solidFill>
                  <a:schemeClr val="tx1"/>
                </a:solidFill>
                <a:prstDash val="solid"/>
                <a:round/>
                <a:headEnd type="none" w="med" len="med"/>
                <a:tailEnd type="none" w="med" len="med"/>
              </a:ln>
              <a:effectLst/>
            </p:spPr>
            <p:txBody>
              <a:bodyPr lIns="0" tIns="0" rIns="0" bIns="0"/>
              <a:lstStyle/>
              <a:p>
                <a:pPr>
                  <a:defRPr/>
                </a:pPr>
                <a:endParaRPr lang="de-DE">
                  <a:latin typeface="Arial" charset="0"/>
                </a:endParaRPr>
              </a:p>
            </p:txBody>
          </p:sp>
          <p:cxnSp>
            <p:nvCxnSpPr>
              <p:cNvPr id="10263" name="Gerade Verbindung 39">
                <a:extLst>
                  <a:ext uri="{FF2B5EF4-FFF2-40B4-BE49-F238E27FC236}">
                    <a16:creationId xmlns:a16="http://schemas.microsoft.com/office/drawing/2014/main" id="{F67CC376-B2FB-6CAE-733C-BBC398D8E7E2}"/>
                  </a:ext>
                </a:extLst>
              </p:cNvPr>
              <p:cNvCxnSpPr>
                <a:cxnSpLocks noChangeShapeType="1"/>
              </p:cNvCxnSpPr>
              <p:nvPr/>
            </p:nvCxnSpPr>
            <p:spPr bwMode="auto">
              <a:xfrm>
                <a:off x="6052242" y="4042372"/>
                <a:ext cx="1638677" cy="0"/>
              </a:xfrm>
              <a:prstGeom prst="line">
                <a:avLst/>
              </a:prstGeom>
              <a:noFill/>
              <a:ln w="63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64" name="Gerade Verbindung 40">
                <a:extLst>
                  <a:ext uri="{FF2B5EF4-FFF2-40B4-BE49-F238E27FC236}">
                    <a16:creationId xmlns:a16="http://schemas.microsoft.com/office/drawing/2014/main" id="{57FD6225-CB50-56EF-11B5-CB9E0D658862}"/>
                  </a:ext>
                </a:extLst>
              </p:cNvPr>
              <p:cNvCxnSpPr>
                <a:cxnSpLocks noChangeShapeType="1"/>
              </p:cNvCxnSpPr>
              <p:nvPr/>
            </p:nvCxnSpPr>
            <p:spPr bwMode="auto">
              <a:xfrm>
                <a:off x="5997921" y="4259655"/>
                <a:ext cx="1751845" cy="0"/>
              </a:xfrm>
              <a:prstGeom prst="line">
                <a:avLst/>
              </a:prstGeom>
              <a:noFill/>
              <a:ln w="63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65" name="Gerade Verbindung 41">
                <a:extLst>
                  <a:ext uri="{FF2B5EF4-FFF2-40B4-BE49-F238E27FC236}">
                    <a16:creationId xmlns:a16="http://schemas.microsoft.com/office/drawing/2014/main" id="{CC5E3F48-B1CB-7CD1-B786-B08C82633610}"/>
                  </a:ext>
                </a:extLst>
              </p:cNvPr>
              <p:cNvCxnSpPr>
                <a:cxnSpLocks noChangeShapeType="1"/>
              </p:cNvCxnSpPr>
              <p:nvPr/>
            </p:nvCxnSpPr>
            <p:spPr bwMode="auto">
              <a:xfrm flipH="1">
                <a:off x="6378174" y="3859618"/>
                <a:ext cx="122221" cy="616688"/>
              </a:xfrm>
              <a:prstGeom prst="line">
                <a:avLst/>
              </a:prstGeom>
              <a:noFill/>
              <a:ln w="63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66" name="Gerade Verbindung 42">
                <a:extLst>
                  <a:ext uri="{FF2B5EF4-FFF2-40B4-BE49-F238E27FC236}">
                    <a16:creationId xmlns:a16="http://schemas.microsoft.com/office/drawing/2014/main" id="{DE9F5E43-B2EB-312F-CC9A-26DB66625606}"/>
                  </a:ext>
                </a:extLst>
              </p:cNvPr>
              <p:cNvCxnSpPr>
                <a:cxnSpLocks noChangeShapeType="1"/>
              </p:cNvCxnSpPr>
              <p:nvPr/>
            </p:nvCxnSpPr>
            <p:spPr bwMode="auto">
              <a:xfrm>
                <a:off x="7282880" y="3859618"/>
                <a:ext cx="113797" cy="616688"/>
              </a:xfrm>
              <a:prstGeom prst="line">
                <a:avLst/>
              </a:prstGeom>
              <a:noFill/>
              <a:ln w="63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67" name="Gerade Verbindung 43">
                <a:extLst>
                  <a:ext uri="{FF2B5EF4-FFF2-40B4-BE49-F238E27FC236}">
                    <a16:creationId xmlns:a16="http://schemas.microsoft.com/office/drawing/2014/main" id="{4783C475-1AB9-7387-42EB-EBAEEBD549D6}"/>
                  </a:ext>
                </a:extLst>
              </p:cNvPr>
              <p:cNvCxnSpPr>
                <a:cxnSpLocks noChangeShapeType="1"/>
                <a:stCxn id="39" idx="0"/>
                <a:endCxn id="39" idx="2"/>
              </p:cNvCxnSpPr>
              <p:nvPr/>
            </p:nvCxnSpPr>
            <p:spPr bwMode="auto">
              <a:xfrm>
                <a:off x="6873949" y="3859618"/>
                <a:ext cx="0" cy="616688"/>
              </a:xfrm>
              <a:prstGeom prst="line">
                <a:avLst/>
              </a:prstGeom>
              <a:noFill/>
              <a:ln w="63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0" name="Textfeld 19">
              <a:extLst>
                <a:ext uri="{FF2B5EF4-FFF2-40B4-BE49-F238E27FC236}">
                  <a16:creationId xmlns:a16="http://schemas.microsoft.com/office/drawing/2014/main" id="{FB4990CD-85E2-13E0-9EEC-5B086CAB69E6}"/>
                </a:ext>
              </a:extLst>
            </p:cNvPr>
            <p:cNvSpPr txBox="1"/>
            <p:nvPr/>
          </p:nvSpPr>
          <p:spPr>
            <a:xfrm>
              <a:off x="4896884" y="3198774"/>
              <a:ext cx="541251" cy="276999"/>
            </a:xfrm>
            <a:prstGeom prst="rect">
              <a:avLst/>
            </a:prstGeom>
            <a:noFill/>
          </p:spPr>
          <p:txBody>
            <a:bodyPr wrap="square" rtlCol="0">
              <a:spAutoFit/>
            </a:bodyPr>
            <a:lstStyle/>
            <a:p>
              <a:pPr algn="ctr"/>
              <a:r>
                <a:rPr lang="de-DE" sz="1200" dirty="0">
                  <a:solidFill>
                    <a:schemeClr val="bg1"/>
                  </a:solidFill>
                </a:rPr>
                <a:t>West</a:t>
              </a:r>
            </a:p>
          </p:txBody>
        </p:sp>
      </p:gr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1000" fill="hold"/>
                                        <p:tgtEl>
                                          <p:spTgt spid="18"/>
                                        </p:tgtEl>
                                        <p:attrNameLst>
                                          <p:attrName>ppt_x</p:attrName>
                                        </p:attrNameLst>
                                      </p:cBhvr>
                                      <p:tavLst>
                                        <p:tav tm="0">
                                          <p:val>
                                            <p:strVal val="#ppt_x"/>
                                          </p:val>
                                        </p:tav>
                                        <p:tav tm="100000">
                                          <p:val>
                                            <p:strVal val="#ppt_x"/>
                                          </p:val>
                                        </p:tav>
                                      </p:tavLst>
                                    </p:anim>
                                    <p:anim calcmode="lin" valueType="num">
                                      <p:cBhvr additive="base">
                                        <p:cTn id="14" dur="10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1000" fill="hold"/>
                                        <p:tgtEl>
                                          <p:spTgt spid="2"/>
                                        </p:tgtEl>
                                        <p:attrNameLst>
                                          <p:attrName>ppt_x</p:attrName>
                                        </p:attrNameLst>
                                      </p:cBhvr>
                                      <p:tavLst>
                                        <p:tav tm="0">
                                          <p:val>
                                            <p:strVal val="#ppt_x"/>
                                          </p:val>
                                        </p:tav>
                                        <p:tav tm="100000">
                                          <p:val>
                                            <p:strVal val="#ppt_x"/>
                                          </p:val>
                                        </p:tav>
                                      </p:tavLst>
                                    </p:anim>
                                    <p:anim calcmode="lin" valueType="num">
                                      <p:cBhvr additive="base">
                                        <p:cTn id="24"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1000" fill="hold"/>
                                        <p:tgtEl>
                                          <p:spTgt spid="21"/>
                                        </p:tgtEl>
                                        <p:attrNameLst>
                                          <p:attrName>ppt_x</p:attrName>
                                        </p:attrNameLst>
                                      </p:cBhvr>
                                      <p:tavLst>
                                        <p:tav tm="0">
                                          <p:val>
                                            <p:strVal val="0-#ppt_w/2"/>
                                          </p:val>
                                        </p:tav>
                                        <p:tav tm="100000">
                                          <p:val>
                                            <p:strVal val="#ppt_x"/>
                                          </p:val>
                                        </p:tav>
                                      </p:tavLst>
                                    </p:anim>
                                    <p:anim calcmode="lin" valueType="num">
                                      <p:cBhvr additive="base">
                                        <p:cTn id="30" dur="1000" fill="hold"/>
                                        <p:tgtEl>
                                          <p:spTgt spid="21"/>
                                        </p:tgtEl>
                                        <p:attrNameLst>
                                          <p:attrName>ppt_y</p:attrName>
                                        </p:attrNameLst>
                                      </p:cBhvr>
                                      <p:tavLst>
                                        <p:tav tm="0">
                                          <p:val>
                                            <p:strVal val="#ppt_y"/>
                                          </p:val>
                                        </p:tav>
                                        <p:tav tm="100000">
                                          <p:val>
                                            <p:strVal val="#ppt_y"/>
                                          </p:val>
                                        </p:tav>
                                      </p:tavLst>
                                    </p:anim>
                                  </p:childTnLst>
                                </p:cTn>
                              </p:par>
                              <p:par>
                                <p:cTn id="31" presetID="1" presetClass="exit" presetSubtype="0" fill="hold" nodeType="withEffect">
                                  <p:stCondLst>
                                    <p:cond delay="0"/>
                                  </p:stCondLst>
                                  <p:childTnLst>
                                    <p:set>
                                      <p:cBhvr>
                                        <p:cTn id="32" dur="1" fill="hold">
                                          <p:stCondLst>
                                            <p:cond delay="0"/>
                                          </p:stCondLst>
                                        </p:cTn>
                                        <p:tgtEl>
                                          <p:spTgt spid="7"/>
                                        </p:tgtEl>
                                        <p:attrNameLst>
                                          <p:attrName>style.visibility</p:attrName>
                                        </p:attrNameLst>
                                      </p:cBhvr>
                                      <p:to>
                                        <p:strVal val="hidden"/>
                                      </p:to>
                                    </p:set>
                                  </p:childTnLst>
                                </p:cTn>
                              </p:par>
                              <p:par>
                                <p:cTn id="33" presetID="2" presetClass="entr" presetSubtype="2"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1000" fill="hold"/>
                                        <p:tgtEl>
                                          <p:spTgt spid="22"/>
                                        </p:tgtEl>
                                        <p:attrNameLst>
                                          <p:attrName>ppt_x</p:attrName>
                                        </p:attrNameLst>
                                      </p:cBhvr>
                                      <p:tavLst>
                                        <p:tav tm="0">
                                          <p:val>
                                            <p:strVal val="1+#ppt_w/2"/>
                                          </p:val>
                                        </p:tav>
                                        <p:tav tm="100000">
                                          <p:val>
                                            <p:strVal val="#ppt_x"/>
                                          </p:val>
                                        </p:tav>
                                      </p:tavLst>
                                    </p:anim>
                                    <p:anim calcmode="lin" valueType="num">
                                      <p:cBhvr additive="base">
                                        <p:cTn id="36" dur="1000" fill="hold"/>
                                        <p:tgtEl>
                                          <p:spTgt spid="22"/>
                                        </p:tgtEl>
                                        <p:attrNameLst>
                                          <p:attrName>ppt_y</p:attrName>
                                        </p:attrNameLst>
                                      </p:cBhvr>
                                      <p:tavLst>
                                        <p:tav tm="0">
                                          <p:val>
                                            <p:strVal val="#ppt_y"/>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117"/>
                                        </p:tgtEl>
                                        <p:attrNameLst>
                                          <p:attrName>style.visibility</p:attrName>
                                        </p:attrNameLst>
                                      </p:cBhvr>
                                      <p:to>
                                        <p:strVal val="visible"/>
                                      </p:to>
                                    </p:set>
                                    <p:anim calcmode="lin" valueType="num">
                                      <p:cBhvr additive="base">
                                        <p:cTn id="39" dur="1000" fill="hold"/>
                                        <p:tgtEl>
                                          <p:spTgt spid="117"/>
                                        </p:tgtEl>
                                        <p:attrNameLst>
                                          <p:attrName>ppt_x</p:attrName>
                                        </p:attrNameLst>
                                      </p:cBhvr>
                                      <p:tavLst>
                                        <p:tav tm="0">
                                          <p:val>
                                            <p:strVal val="#ppt_x"/>
                                          </p:val>
                                        </p:tav>
                                        <p:tav tm="100000">
                                          <p:val>
                                            <p:strVal val="#ppt_x"/>
                                          </p:val>
                                        </p:tav>
                                      </p:tavLst>
                                    </p:anim>
                                    <p:anim calcmode="lin" valueType="num">
                                      <p:cBhvr additive="base">
                                        <p:cTn id="40" dur="1000" fill="hold"/>
                                        <p:tgtEl>
                                          <p:spTgt spid="1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6">
            <a:extLst>
              <a:ext uri="{FF2B5EF4-FFF2-40B4-BE49-F238E27FC236}">
                <a16:creationId xmlns:a16="http://schemas.microsoft.com/office/drawing/2014/main" id="{95E4F782-FCF8-013A-2D23-9BBF3FC52C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750" t="15289" r="13689" b="7001"/>
          <a:stretch>
            <a:fillRect/>
          </a:stretch>
        </p:blipFill>
        <p:spPr bwMode="auto">
          <a:xfrm>
            <a:off x="90488" y="1244600"/>
            <a:ext cx="4822825" cy="3600450"/>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2771" name="Picture 25">
            <a:extLst>
              <a:ext uri="{FF2B5EF4-FFF2-40B4-BE49-F238E27FC236}">
                <a16:creationId xmlns:a16="http://schemas.microsoft.com/office/drawing/2014/main" id="{668CF7D5-7874-CC6A-3F5B-A16E160A53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687" t="15556" r="13750" b="6444"/>
          <a:stretch>
            <a:fillRect/>
          </a:stretch>
        </p:blipFill>
        <p:spPr bwMode="auto">
          <a:xfrm>
            <a:off x="5000625" y="1244600"/>
            <a:ext cx="4805363" cy="3600450"/>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2772" name="Rectangle 4">
            <a:extLst>
              <a:ext uri="{FF2B5EF4-FFF2-40B4-BE49-F238E27FC236}">
                <a16:creationId xmlns:a16="http://schemas.microsoft.com/office/drawing/2014/main" id="{1EC8EF38-C468-7CC1-15B1-636BDFED2930}"/>
              </a:ext>
            </a:extLst>
          </p:cNvPr>
          <p:cNvSpPr>
            <a:spLocks noChangeArrowheads="1"/>
          </p:cNvSpPr>
          <p:nvPr/>
        </p:nvSpPr>
        <p:spPr bwMode="auto">
          <a:xfrm>
            <a:off x="1328738" y="84138"/>
            <a:ext cx="7944354"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PV-Grundlagen (3), Ausrichtung (2)</a:t>
            </a:r>
            <a:br>
              <a:rPr lang="de-DE" altLang="de-DE" sz="2000" dirty="0">
                <a:solidFill>
                  <a:schemeClr val="bg1"/>
                </a:solidFill>
              </a:rPr>
            </a:br>
            <a:r>
              <a:rPr lang="de-DE" altLang="de-DE" sz="2000" dirty="0">
                <a:solidFill>
                  <a:schemeClr val="bg1"/>
                </a:solidFill>
              </a:rPr>
              <a:t>Ausrichtungsvergleich (06.06.2014)</a:t>
            </a:r>
            <a:endParaRPr lang="de-DE" altLang="de-DE" sz="2000" b="1" dirty="0">
              <a:solidFill>
                <a:schemeClr val="bg1"/>
              </a:solidFill>
            </a:endParaRPr>
          </a:p>
        </p:txBody>
      </p:sp>
      <p:sp>
        <p:nvSpPr>
          <p:cNvPr id="32773" name="Textfeld 2">
            <a:extLst>
              <a:ext uri="{FF2B5EF4-FFF2-40B4-BE49-F238E27FC236}">
                <a16:creationId xmlns:a16="http://schemas.microsoft.com/office/drawing/2014/main" id="{7FD63F2A-1C9F-42D1-902A-F5F405C85BF5}"/>
              </a:ext>
            </a:extLst>
          </p:cNvPr>
          <p:cNvSpPr txBox="1">
            <a:spLocks noChangeArrowheads="1"/>
          </p:cNvSpPr>
          <p:nvPr/>
        </p:nvSpPr>
        <p:spPr bwMode="auto">
          <a:xfrm>
            <a:off x="827957" y="828732"/>
            <a:ext cx="3458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800" dirty="0">
                <a:solidFill>
                  <a:srgbClr val="3333FF"/>
                </a:solidFill>
              </a:rPr>
              <a:t>Anlage A </a:t>
            </a:r>
            <a:r>
              <a:rPr lang="de-DE" altLang="de-DE" sz="1400" dirty="0">
                <a:solidFill>
                  <a:srgbClr val="3333FF"/>
                </a:solidFill>
              </a:rPr>
              <a:t>(Süd-Ausrichtung, 14,1 kWp)</a:t>
            </a:r>
          </a:p>
        </p:txBody>
      </p:sp>
      <p:sp>
        <p:nvSpPr>
          <p:cNvPr id="32774" name="Textfeld 6">
            <a:extLst>
              <a:ext uri="{FF2B5EF4-FFF2-40B4-BE49-F238E27FC236}">
                <a16:creationId xmlns:a16="http://schemas.microsoft.com/office/drawing/2014/main" id="{45AEA82A-AEB5-2257-BB2B-2FDE818FD7D7}"/>
              </a:ext>
            </a:extLst>
          </p:cNvPr>
          <p:cNvSpPr txBox="1">
            <a:spLocks noChangeArrowheads="1"/>
          </p:cNvSpPr>
          <p:nvPr/>
        </p:nvSpPr>
        <p:spPr bwMode="auto">
          <a:xfrm>
            <a:off x="5454696" y="828732"/>
            <a:ext cx="39083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800" dirty="0">
                <a:solidFill>
                  <a:srgbClr val="3333FF"/>
                </a:solidFill>
              </a:rPr>
              <a:t>Anlage B </a:t>
            </a:r>
            <a:r>
              <a:rPr lang="de-DE" altLang="de-DE" sz="1400" dirty="0">
                <a:solidFill>
                  <a:srgbClr val="3333FF"/>
                </a:solidFill>
              </a:rPr>
              <a:t>(Ost-West-Ausrichtung, 15,8 kWp)</a:t>
            </a:r>
          </a:p>
        </p:txBody>
      </p:sp>
      <p:sp>
        <p:nvSpPr>
          <p:cNvPr id="21" name="Rectangle 4">
            <a:extLst>
              <a:ext uri="{FF2B5EF4-FFF2-40B4-BE49-F238E27FC236}">
                <a16:creationId xmlns:a16="http://schemas.microsoft.com/office/drawing/2014/main" id="{12EA16ED-8D60-B950-6B61-D7F9D2898704}"/>
              </a:ext>
            </a:extLst>
          </p:cNvPr>
          <p:cNvSpPr>
            <a:spLocks noChangeArrowheads="1"/>
          </p:cNvSpPr>
          <p:nvPr/>
        </p:nvSpPr>
        <p:spPr bwMode="auto">
          <a:xfrm>
            <a:off x="0" y="5859463"/>
            <a:ext cx="9906000" cy="68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Im Frühjahr/</a:t>
            </a:r>
            <a:r>
              <a:rPr lang="de-DE" altLang="de-DE" sz="1800" b="1" dirty="0">
                <a:solidFill>
                  <a:srgbClr val="00B050"/>
                </a:solidFill>
              </a:rPr>
              <a:t>Sommer</a:t>
            </a:r>
            <a:r>
              <a:rPr lang="de-DE" altLang="de-DE" sz="1800" dirty="0">
                <a:solidFill>
                  <a:srgbClr val="00B050"/>
                </a:solidFill>
              </a:rPr>
              <a:t>/Herbst decken Ost/West-Anlagen die „4kW-Eigenversorgung“ </a:t>
            </a:r>
            <a:br>
              <a:rPr lang="de-DE" altLang="de-DE" sz="1800" dirty="0">
                <a:solidFill>
                  <a:srgbClr val="00B050"/>
                </a:solidFill>
              </a:rPr>
            </a:br>
            <a:r>
              <a:rPr lang="de-DE" altLang="de-DE" sz="1800" dirty="0">
                <a:solidFill>
                  <a:srgbClr val="00B050"/>
                </a:solidFill>
              </a:rPr>
              <a:t>bis zu 32 % besser ab</a:t>
            </a:r>
          </a:p>
        </p:txBody>
      </p:sp>
      <p:sp>
        <p:nvSpPr>
          <p:cNvPr id="32776" name="Textfeld 13">
            <a:extLst>
              <a:ext uri="{FF2B5EF4-FFF2-40B4-BE49-F238E27FC236}">
                <a16:creationId xmlns:a16="http://schemas.microsoft.com/office/drawing/2014/main" id="{7344BD9A-2234-9297-E086-ED59131CCFA8}"/>
              </a:ext>
            </a:extLst>
          </p:cNvPr>
          <p:cNvSpPr txBox="1">
            <a:spLocks noChangeArrowheads="1"/>
          </p:cNvSpPr>
          <p:nvPr/>
        </p:nvSpPr>
        <p:spPr bwMode="auto">
          <a:xfrm>
            <a:off x="5646738" y="4619625"/>
            <a:ext cx="4762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000" dirty="0">
                <a:solidFill>
                  <a:schemeClr val="bg1"/>
                </a:solidFill>
              </a:rPr>
              <a:t>West</a:t>
            </a:r>
          </a:p>
        </p:txBody>
      </p:sp>
      <p:sp>
        <p:nvSpPr>
          <p:cNvPr id="32777" name="Textfeld 14">
            <a:extLst>
              <a:ext uri="{FF2B5EF4-FFF2-40B4-BE49-F238E27FC236}">
                <a16:creationId xmlns:a16="http://schemas.microsoft.com/office/drawing/2014/main" id="{F30AE58E-0B27-4C76-DDF5-181333584D78}"/>
              </a:ext>
            </a:extLst>
          </p:cNvPr>
          <p:cNvSpPr txBox="1">
            <a:spLocks noChangeArrowheads="1"/>
          </p:cNvSpPr>
          <p:nvPr/>
        </p:nvSpPr>
        <p:spPr bwMode="auto">
          <a:xfrm>
            <a:off x="6288088" y="4619625"/>
            <a:ext cx="382587"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000" dirty="0">
                <a:solidFill>
                  <a:schemeClr val="bg1"/>
                </a:solidFill>
              </a:rPr>
              <a:t>Ost</a:t>
            </a:r>
          </a:p>
        </p:txBody>
      </p:sp>
      <p:grpSp>
        <p:nvGrpSpPr>
          <p:cNvPr id="3" name="Gruppieren 2">
            <a:extLst>
              <a:ext uri="{FF2B5EF4-FFF2-40B4-BE49-F238E27FC236}">
                <a16:creationId xmlns:a16="http://schemas.microsoft.com/office/drawing/2014/main" id="{878F7F0E-7C64-5130-029F-1D5707FD2221}"/>
              </a:ext>
            </a:extLst>
          </p:cNvPr>
          <p:cNvGrpSpPr>
            <a:grpSpLocks/>
          </p:cNvGrpSpPr>
          <p:nvPr/>
        </p:nvGrpSpPr>
        <p:grpSpPr bwMode="auto">
          <a:xfrm>
            <a:off x="547688" y="2105025"/>
            <a:ext cx="8810624" cy="3729256"/>
            <a:chOff x="547688" y="2105025"/>
            <a:chExt cx="8810624" cy="3729256"/>
          </a:xfrm>
        </p:grpSpPr>
        <p:grpSp>
          <p:nvGrpSpPr>
            <p:cNvPr id="32786" name="Gruppieren 1">
              <a:extLst>
                <a:ext uri="{FF2B5EF4-FFF2-40B4-BE49-F238E27FC236}">
                  <a16:creationId xmlns:a16="http://schemas.microsoft.com/office/drawing/2014/main" id="{108BE248-57DF-305C-8596-0D0490D78FA5}"/>
                </a:ext>
              </a:extLst>
            </p:cNvPr>
            <p:cNvGrpSpPr>
              <a:grpSpLocks/>
            </p:cNvGrpSpPr>
            <p:nvPr/>
          </p:nvGrpSpPr>
          <p:grpSpPr bwMode="auto">
            <a:xfrm>
              <a:off x="547688" y="5187950"/>
              <a:ext cx="8810624" cy="646331"/>
              <a:chOff x="547688" y="5187950"/>
              <a:chExt cx="8810624" cy="646331"/>
            </a:xfrm>
          </p:grpSpPr>
          <p:sp>
            <p:nvSpPr>
              <p:cNvPr id="32791" name="Textfeld 2">
                <a:extLst>
                  <a:ext uri="{FF2B5EF4-FFF2-40B4-BE49-F238E27FC236}">
                    <a16:creationId xmlns:a16="http://schemas.microsoft.com/office/drawing/2014/main" id="{2D809AF5-BF70-4ADC-089D-AEA915D41D8F}"/>
                  </a:ext>
                </a:extLst>
              </p:cNvPr>
              <p:cNvSpPr txBox="1">
                <a:spLocks noChangeArrowheads="1"/>
              </p:cNvSpPr>
              <p:nvPr/>
            </p:nvSpPr>
            <p:spPr bwMode="auto">
              <a:xfrm>
                <a:off x="547688" y="5187950"/>
                <a:ext cx="40186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dirty="0" err="1">
                    <a:solidFill>
                      <a:srgbClr val="FF9900"/>
                    </a:solidFill>
                  </a:rPr>
                  <a:t>P</a:t>
                </a:r>
                <a:r>
                  <a:rPr lang="de-DE" altLang="de-DE" sz="1200" baseline="-25000" dirty="0" err="1">
                    <a:solidFill>
                      <a:srgbClr val="FF9900"/>
                    </a:solidFill>
                  </a:rPr>
                  <a:t>max</a:t>
                </a:r>
                <a:r>
                  <a:rPr lang="de-DE" altLang="de-DE" sz="1200" dirty="0">
                    <a:solidFill>
                      <a:srgbClr val="FF9900"/>
                    </a:solidFill>
                  </a:rPr>
                  <a:t>: 11,39 kW = 80,8% v. </a:t>
                </a:r>
                <a:r>
                  <a:rPr lang="de-DE" altLang="de-DE" sz="1200" dirty="0" err="1">
                    <a:solidFill>
                      <a:srgbClr val="FF9900"/>
                    </a:solidFill>
                  </a:rPr>
                  <a:t>Peakleistung</a:t>
                </a:r>
                <a:r>
                  <a:rPr lang="de-DE" altLang="de-DE" sz="1200" dirty="0">
                    <a:solidFill>
                      <a:srgbClr val="FF9900"/>
                    </a:solidFill>
                  </a:rPr>
                  <a:t> (2x7,05) KWp)</a:t>
                </a:r>
              </a:p>
            </p:txBody>
          </p:sp>
          <p:sp>
            <p:nvSpPr>
              <p:cNvPr id="32792" name="Textfeld 17">
                <a:extLst>
                  <a:ext uri="{FF2B5EF4-FFF2-40B4-BE49-F238E27FC236}">
                    <a16:creationId xmlns:a16="http://schemas.microsoft.com/office/drawing/2014/main" id="{B8D496C4-63A7-788D-A46E-B4B75EBE7244}"/>
                  </a:ext>
                </a:extLst>
              </p:cNvPr>
              <p:cNvSpPr txBox="1">
                <a:spLocks noChangeArrowheads="1"/>
              </p:cNvSpPr>
              <p:nvPr/>
            </p:nvSpPr>
            <p:spPr bwMode="auto">
              <a:xfrm>
                <a:off x="4568411" y="5187950"/>
                <a:ext cx="47899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dirty="0">
                    <a:solidFill>
                      <a:srgbClr val="FF9900"/>
                    </a:solidFill>
                  </a:rPr>
                  <a:t>                          </a:t>
                </a:r>
                <a:r>
                  <a:rPr lang="de-DE" altLang="de-DE" sz="1200" dirty="0" err="1">
                    <a:solidFill>
                      <a:srgbClr val="FF9900"/>
                    </a:solidFill>
                  </a:rPr>
                  <a:t>P</a:t>
                </a:r>
                <a:r>
                  <a:rPr lang="de-DE" altLang="de-DE" sz="1200" baseline="-25000" dirty="0" err="1">
                    <a:solidFill>
                      <a:srgbClr val="FF9900"/>
                    </a:solidFill>
                  </a:rPr>
                  <a:t>max</a:t>
                </a:r>
                <a:r>
                  <a:rPr lang="de-DE" altLang="de-DE" sz="1200" dirty="0">
                    <a:solidFill>
                      <a:srgbClr val="FF9900"/>
                    </a:solidFill>
                  </a:rPr>
                  <a:t>: 10,05 kW = 63,6% v. </a:t>
                </a:r>
                <a:r>
                  <a:rPr lang="de-DE" altLang="de-DE" sz="1200" dirty="0" err="1">
                    <a:solidFill>
                      <a:srgbClr val="FF9900"/>
                    </a:solidFill>
                  </a:rPr>
                  <a:t>Peakleistung</a:t>
                </a:r>
                <a:r>
                  <a:rPr lang="de-DE" altLang="de-DE" sz="1200" dirty="0">
                    <a:solidFill>
                      <a:srgbClr val="FF9900"/>
                    </a:solidFill>
                  </a:rPr>
                  <a:t> 15,8 kWp)</a:t>
                </a:r>
              </a:p>
              <a:p>
                <a:r>
                  <a:rPr lang="de-DE" altLang="de-DE" sz="1200" dirty="0"/>
                  <a:t>                   </a:t>
                </a:r>
                <a:r>
                  <a:rPr lang="de-DE" altLang="de-DE" sz="1200" dirty="0">
                    <a:solidFill>
                      <a:srgbClr val="00B050"/>
                    </a:solidFill>
                  </a:rPr>
                  <a:t>max. Ost:   4,84 kW = 83,4 % v. </a:t>
                </a:r>
                <a:r>
                  <a:rPr lang="de-DE" altLang="de-DE" sz="1200" dirty="0" err="1">
                    <a:solidFill>
                      <a:srgbClr val="00B050"/>
                    </a:solidFill>
                  </a:rPr>
                  <a:t>Peakleistung</a:t>
                </a:r>
                <a:r>
                  <a:rPr lang="de-DE" altLang="de-DE" sz="1200" dirty="0">
                    <a:solidFill>
                      <a:srgbClr val="00B050"/>
                    </a:solidFill>
                  </a:rPr>
                  <a:t> (5,8 kWp)</a:t>
                </a:r>
              </a:p>
              <a:p>
                <a:r>
                  <a:rPr lang="de-DE" altLang="de-DE" sz="1200" dirty="0"/>
                  <a:t>                    </a:t>
                </a:r>
                <a:r>
                  <a:rPr lang="de-DE" altLang="de-DE" sz="1200" dirty="0">
                    <a:solidFill>
                      <a:srgbClr val="FF0000"/>
                    </a:solidFill>
                  </a:rPr>
                  <a:t>max. West:  8,2 kW = 82,0 % v. </a:t>
                </a:r>
                <a:r>
                  <a:rPr lang="de-DE" altLang="de-DE" sz="1200" dirty="0" err="1">
                    <a:solidFill>
                      <a:srgbClr val="FF0000"/>
                    </a:solidFill>
                  </a:rPr>
                  <a:t>Peakleistung</a:t>
                </a:r>
                <a:r>
                  <a:rPr lang="de-DE" altLang="de-DE" sz="1200" dirty="0">
                    <a:solidFill>
                      <a:srgbClr val="FF0000"/>
                    </a:solidFill>
                  </a:rPr>
                  <a:t> (10 kWp)</a:t>
                </a:r>
              </a:p>
            </p:txBody>
          </p:sp>
        </p:grpSp>
        <p:cxnSp>
          <p:nvCxnSpPr>
            <p:cNvPr id="32787" name="Gerade Verbindung 4">
              <a:extLst>
                <a:ext uri="{FF2B5EF4-FFF2-40B4-BE49-F238E27FC236}">
                  <a16:creationId xmlns:a16="http://schemas.microsoft.com/office/drawing/2014/main" id="{7918C195-48B6-5936-4BB6-1EE3B4894B43}"/>
                </a:ext>
              </a:extLst>
            </p:cNvPr>
            <p:cNvCxnSpPr>
              <a:cxnSpLocks noChangeShapeType="1"/>
            </p:cNvCxnSpPr>
            <p:nvPr/>
          </p:nvCxnSpPr>
          <p:spPr bwMode="auto">
            <a:xfrm>
              <a:off x="2297113" y="2105025"/>
              <a:ext cx="0" cy="1682750"/>
            </a:xfrm>
            <a:prstGeom prst="line">
              <a:avLst/>
            </a:prstGeom>
            <a:noFill/>
            <a:ln w="28575"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88" name="Gerade Verbindung 21">
              <a:extLst>
                <a:ext uri="{FF2B5EF4-FFF2-40B4-BE49-F238E27FC236}">
                  <a16:creationId xmlns:a16="http://schemas.microsoft.com/office/drawing/2014/main" id="{5347E058-4A6D-8C7E-20ED-3B4F3C87EB26}"/>
                </a:ext>
              </a:extLst>
            </p:cNvPr>
            <p:cNvCxnSpPr>
              <a:cxnSpLocks noChangeShapeType="1"/>
            </p:cNvCxnSpPr>
            <p:nvPr/>
          </p:nvCxnSpPr>
          <p:spPr bwMode="auto">
            <a:xfrm>
              <a:off x="7543800" y="2471738"/>
              <a:ext cx="0" cy="1306512"/>
            </a:xfrm>
            <a:prstGeom prst="line">
              <a:avLst/>
            </a:prstGeom>
            <a:noFill/>
            <a:ln w="28575" algn="ctr">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89" name="Gerade Verbindung 22">
              <a:extLst>
                <a:ext uri="{FF2B5EF4-FFF2-40B4-BE49-F238E27FC236}">
                  <a16:creationId xmlns:a16="http://schemas.microsoft.com/office/drawing/2014/main" id="{6D77A3C7-DE48-8901-9018-BD58D8F735CC}"/>
                </a:ext>
              </a:extLst>
            </p:cNvPr>
            <p:cNvCxnSpPr>
              <a:cxnSpLocks noChangeShapeType="1"/>
            </p:cNvCxnSpPr>
            <p:nvPr/>
          </p:nvCxnSpPr>
          <p:spPr bwMode="auto">
            <a:xfrm>
              <a:off x="6410325" y="3124200"/>
              <a:ext cx="0" cy="654050"/>
            </a:xfrm>
            <a:prstGeom prst="line">
              <a:avLst/>
            </a:prstGeom>
            <a:noFill/>
            <a:ln w="28575" algn="ctr">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90" name="Gerade Verbindung 24">
              <a:extLst>
                <a:ext uri="{FF2B5EF4-FFF2-40B4-BE49-F238E27FC236}">
                  <a16:creationId xmlns:a16="http://schemas.microsoft.com/office/drawing/2014/main" id="{0141048A-FD09-3433-2FF4-C84E21BA8646}"/>
                </a:ext>
              </a:extLst>
            </p:cNvPr>
            <p:cNvCxnSpPr>
              <a:cxnSpLocks noChangeShapeType="1"/>
            </p:cNvCxnSpPr>
            <p:nvPr/>
          </p:nvCxnSpPr>
          <p:spPr bwMode="auto">
            <a:xfrm>
              <a:off x="7964488" y="2713038"/>
              <a:ext cx="0" cy="1065212"/>
            </a:xfrm>
            <a:prstGeom prst="line">
              <a:avLst/>
            </a:prstGeom>
            <a:noFill/>
            <a:ln w="2857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 name="Gruppieren 3">
            <a:extLst>
              <a:ext uri="{FF2B5EF4-FFF2-40B4-BE49-F238E27FC236}">
                <a16:creationId xmlns:a16="http://schemas.microsoft.com/office/drawing/2014/main" id="{C0BAA7D2-B92D-F294-2E84-CF58060442A5}"/>
              </a:ext>
            </a:extLst>
          </p:cNvPr>
          <p:cNvGrpSpPr>
            <a:grpSpLocks/>
          </p:cNvGrpSpPr>
          <p:nvPr/>
        </p:nvGrpSpPr>
        <p:grpSpPr bwMode="auto">
          <a:xfrm>
            <a:off x="1133475" y="3200400"/>
            <a:ext cx="7718425" cy="587375"/>
            <a:chOff x="1133475" y="3200400"/>
            <a:chExt cx="7718425" cy="587375"/>
          </a:xfrm>
        </p:grpSpPr>
        <p:grpSp>
          <p:nvGrpSpPr>
            <p:cNvPr id="32780" name="Gruppieren 7">
              <a:extLst>
                <a:ext uri="{FF2B5EF4-FFF2-40B4-BE49-F238E27FC236}">
                  <a16:creationId xmlns:a16="http://schemas.microsoft.com/office/drawing/2014/main" id="{69DA1803-1CC2-80F9-3523-499C1DEF7284}"/>
                </a:ext>
              </a:extLst>
            </p:cNvPr>
            <p:cNvGrpSpPr>
              <a:grpSpLocks/>
            </p:cNvGrpSpPr>
            <p:nvPr/>
          </p:nvGrpSpPr>
          <p:grpSpPr bwMode="auto">
            <a:xfrm>
              <a:off x="1133475" y="3200400"/>
              <a:ext cx="2338388" cy="587375"/>
              <a:chOff x="1160992" y="3390523"/>
              <a:chExt cx="2433099" cy="506994"/>
            </a:xfrm>
          </p:grpSpPr>
          <p:sp>
            <p:nvSpPr>
              <p:cNvPr id="32784" name="Rechteck 17">
                <a:extLst>
                  <a:ext uri="{FF2B5EF4-FFF2-40B4-BE49-F238E27FC236}">
                    <a16:creationId xmlns:a16="http://schemas.microsoft.com/office/drawing/2014/main" id="{1C99F003-7014-96EF-383B-A07291F03EC7}"/>
                  </a:ext>
                </a:extLst>
              </p:cNvPr>
              <p:cNvSpPr>
                <a:spLocks noChangeArrowheads="1"/>
              </p:cNvSpPr>
              <p:nvPr/>
            </p:nvSpPr>
            <p:spPr bwMode="auto">
              <a:xfrm>
                <a:off x="1160992" y="3390523"/>
                <a:ext cx="2433099" cy="506994"/>
              </a:xfrm>
              <a:prstGeom prst="rect">
                <a:avLst/>
              </a:prstGeom>
              <a:solidFill>
                <a:srgbClr val="33CC33">
                  <a:alpha val="50195"/>
                </a:srgbClr>
              </a:solidFill>
              <a:ln w="3175" algn="ctr">
                <a:solidFill>
                  <a:schemeClr val="tx1"/>
                </a:solidFill>
                <a:round/>
                <a:headEnd/>
                <a:tailEnd/>
              </a:ln>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br>
                  <a:rPr lang="de-DE" altLang="de-DE" sz="1600"/>
                </a:br>
                <a:r>
                  <a:rPr lang="de-DE" altLang="de-DE" sz="1600"/>
                  <a:t>                                   </a:t>
                </a:r>
              </a:p>
            </p:txBody>
          </p:sp>
          <p:sp>
            <p:nvSpPr>
              <p:cNvPr id="32785" name="Textfeld 18">
                <a:extLst>
                  <a:ext uri="{FF2B5EF4-FFF2-40B4-BE49-F238E27FC236}">
                    <a16:creationId xmlns:a16="http://schemas.microsoft.com/office/drawing/2014/main" id="{76D5146F-050B-3057-5E0C-F8CF03898711}"/>
                  </a:ext>
                </a:extLst>
              </p:cNvPr>
              <p:cNvSpPr txBox="1">
                <a:spLocks noChangeArrowheads="1"/>
              </p:cNvSpPr>
              <p:nvPr/>
            </p:nvSpPr>
            <p:spPr bwMode="auto">
              <a:xfrm>
                <a:off x="1326208" y="3501905"/>
                <a:ext cx="2211310" cy="292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a:solidFill>
                      <a:srgbClr val="3333FF"/>
                    </a:solidFill>
                  </a:rPr>
                  <a:t>ca. 9,5 h mit 4 kW</a:t>
                </a:r>
              </a:p>
            </p:txBody>
          </p:sp>
        </p:grpSp>
        <p:grpSp>
          <p:nvGrpSpPr>
            <p:cNvPr id="32781" name="Gruppieren 5">
              <a:extLst>
                <a:ext uri="{FF2B5EF4-FFF2-40B4-BE49-F238E27FC236}">
                  <a16:creationId xmlns:a16="http://schemas.microsoft.com/office/drawing/2014/main" id="{8BDDC0B9-B10E-F05B-21CA-371E1FE53AC0}"/>
                </a:ext>
              </a:extLst>
            </p:cNvPr>
            <p:cNvGrpSpPr>
              <a:grpSpLocks/>
            </p:cNvGrpSpPr>
            <p:nvPr/>
          </p:nvGrpSpPr>
          <p:grpSpPr bwMode="auto">
            <a:xfrm>
              <a:off x="5807075" y="3244850"/>
              <a:ext cx="3044825" cy="531813"/>
              <a:chOff x="5952652" y="3390523"/>
              <a:chExt cx="2928797" cy="506994"/>
            </a:xfrm>
          </p:grpSpPr>
          <p:sp>
            <p:nvSpPr>
              <p:cNvPr id="32782" name="Rechteck 1">
                <a:extLst>
                  <a:ext uri="{FF2B5EF4-FFF2-40B4-BE49-F238E27FC236}">
                    <a16:creationId xmlns:a16="http://schemas.microsoft.com/office/drawing/2014/main" id="{FBBBF2E1-CF46-C3E2-3E39-8FB00A46CB0A}"/>
                  </a:ext>
                </a:extLst>
              </p:cNvPr>
              <p:cNvSpPr>
                <a:spLocks noChangeArrowheads="1"/>
              </p:cNvSpPr>
              <p:nvPr/>
            </p:nvSpPr>
            <p:spPr bwMode="auto">
              <a:xfrm>
                <a:off x="5952652" y="3390523"/>
                <a:ext cx="2928797" cy="506994"/>
              </a:xfrm>
              <a:prstGeom prst="rect">
                <a:avLst/>
              </a:prstGeom>
              <a:solidFill>
                <a:srgbClr val="33CC33">
                  <a:alpha val="50195"/>
                </a:srgbClr>
              </a:solidFill>
              <a:ln w="3175" algn="ctr">
                <a:solidFill>
                  <a:schemeClr val="tx1"/>
                </a:solidFill>
                <a:round/>
                <a:headEnd/>
                <a:tailEnd/>
              </a:ln>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br>
                  <a:rPr lang="de-DE" altLang="de-DE" sz="1600"/>
                </a:br>
                <a:r>
                  <a:rPr lang="de-DE" altLang="de-DE" sz="1600"/>
                  <a:t>                                   </a:t>
                </a:r>
              </a:p>
            </p:txBody>
          </p:sp>
          <p:sp>
            <p:nvSpPr>
              <p:cNvPr id="32783" name="Textfeld 4">
                <a:extLst>
                  <a:ext uri="{FF2B5EF4-FFF2-40B4-BE49-F238E27FC236}">
                    <a16:creationId xmlns:a16="http://schemas.microsoft.com/office/drawing/2014/main" id="{837BA3A9-06B2-8A01-B5B6-7DB47BAE1281}"/>
                  </a:ext>
                </a:extLst>
              </p:cNvPr>
              <p:cNvSpPr txBox="1">
                <a:spLocks noChangeArrowheads="1"/>
              </p:cNvSpPr>
              <p:nvPr/>
            </p:nvSpPr>
            <p:spPr bwMode="auto">
              <a:xfrm>
                <a:off x="6627146" y="3501905"/>
                <a:ext cx="22113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a:solidFill>
                      <a:srgbClr val="3333FF"/>
                    </a:solidFill>
                  </a:rPr>
                  <a:t>ca. 12,5 h mit 4 kW</a:t>
                </a:r>
              </a:p>
            </p:txBody>
          </p:sp>
        </p:grpSp>
      </p:grpSp>
    </p:spTree>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ppt_x"/>
                                          </p:val>
                                        </p:tav>
                                        <p:tav tm="100000">
                                          <p:val>
                                            <p:strVal val="#ppt_x"/>
                                          </p:val>
                                        </p:tav>
                                      </p:tavLst>
                                    </p:anim>
                                    <p:anim calcmode="lin" valueType="num">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1000" fill="hold"/>
                                        <p:tgtEl>
                                          <p:spTgt spid="21"/>
                                        </p:tgtEl>
                                        <p:attrNameLst>
                                          <p:attrName>ppt_x</p:attrName>
                                        </p:attrNameLst>
                                      </p:cBhvr>
                                      <p:tavLst>
                                        <p:tav tm="0">
                                          <p:val>
                                            <p:strVal val="#ppt_x"/>
                                          </p:val>
                                        </p:tav>
                                        <p:tav tm="100000">
                                          <p:val>
                                            <p:strVal val="#ppt_x"/>
                                          </p:val>
                                        </p:tav>
                                      </p:tavLst>
                                    </p:anim>
                                    <p:anim calcmode="lin" valueType="num">
                                      <p:cBhvr additive="base">
                                        <p:cTn id="20" dur="10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a:extLst>
              <a:ext uri="{FF2B5EF4-FFF2-40B4-BE49-F238E27FC236}">
                <a16:creationId xmlns:a16="http://schemas.microsoft.com/office/drawing/2014/main" id="{1EC8EF38-C468-7CC1-15B1-636BDFED2930}"/>
              </a:ext>
            </a:extLst>
          </p:cNvPr>
          <p:cNvSpPr>
            <a:spLocks noChangeArrowheads="1"/>
          </p:cNvSpPr>
          <p:nvPr/>
        </p:nvSpPr>
        <p:spPr bwMode="auto">
          <a:xfrm>
            <a:off x="1328738" y="84138"/>
            <a:ext cx="7944354"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PV-Grundlagen (4)</a:t>
            </a:r>
            <a:br>
              <a:rPr lang="de-DE" altLang="de-DE" sz="2000" dirty="0">
                <a:solidFill>
                  <a:schemeClr val="bg1"/>
                </a:solidFill>
              </a:rPr>
            </a:br>
            <a:r>
              <a:rPr lang="de-DE" altLang="de-DE" sz="2000" dirty="0">
                <a:solidFill>
                  <a:schemeClr val="bg1"/>
                </a:solidFill>
              </a:rPr>
              <a:t>Ertragsfähigkeit: Vollaststunden (Beispiele)</a:t>
            </a:r>
            <a:endParaRPr lang="de-DE" altLang="de-DE" sz="2000" b="1" dirty="0">
              <a:solidFill>
                <a:schemeClr val="bg1"/>
              </a:solidFill>
            </a:endParaRPr>
          </a:p>
        </p:txBody>
      </p:sp>
      <p:grpSp>
        <p:nvGrpSpPr>
          <p:cNvPr id="3" name="Gruppieren 2">
            <a:extLst>
              <a:ext uri="{FF2B5EF4-FFF2-40B4-BE49-F238E27FC236}">
                <a16:creationId xmlns:a16="http://schemas.microsoft.com/office/drawing/2014/main" id="{750D5BEE-4BE5-FDE7-F69F-D86A362FB50B}"/>
              </a:ext>
            </a:extLst>
          </p:cNvPr>
          <p:cNvGrpSpPr/>
          <p:nvPr/>
        </p:nvGrpSpPr>
        <p:grpSpPr>
          <a:xfrm>
            <a:off x="421566" y="1132937"/>
            <a:ext cx="4596401" cy="758375"/>
            <a:chOff x="4619501" y="864685"/>
            <a:chExt cx="4596401" cy="758375"/>
          </a:xfrm>
        </p:grpSpPr>
        <p:sp>
          <p:nvSpPr>
            <p:cNvPr id="27" name="Rechteck 26">
              <a:extLst>
                <a:ext uri="{FF2B5EF4-FFF2-40B4-BE49-F238E27FC236}">
                  <a16:creationId xmlns:a16="http://schemas.microsoft.com/office/drawing/2014/main" id="{8DF6318A-7CD4-1AFD-24E7-B5A357B8AADC}"/>
                </a:ext>
              </a:extLst>
            </p:cNvPr>
            <p:cNvSpPr/>
            <p:nvPr/>
          </p:nvSpPr>
          <p:spPr bwMode="auto">
            <a:xfrm>
              <a:off x="4619501" y="864685"/>
              <a:ext cx="4596401" cy="758375"/>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1600" b="0" i="0" u="none" strike="noStrike" cap="none" normalizeH="0" baseline="0">
                <a:ln>
                  <a:noFill/>
                </a:ln>
                <a:solidFill>
                  <a:srgbClr val="0000FF"/>
                </a:solidFill>
                <a:effectLst/>
                <a:latin typeface="Arial" charset="0"/>
              </a:endParaRPr>
            </a:p>
          </p:txBody>
        </p:sp>
        <p:sp>
          <p:nvSpPr>
            <p:cNvPr id="20" name="Textfeld 19">
              <a:extLst>
                <a:ext uri="{FF2B5EF4-FFF2-40B4-BE49-F238E27FC236}">
                  <a16:creationId xmlns:a16="http://schemas.microsoft.com/office/drawing/2014/main" id="{7859A565-F936-0004-B73F-77DB343062AE}"/>
                </a:ext>
              </a:extLst>
            </p:cNvPr>
            <p:cNvSpPr txBox="1"/>
            <p:nvPr/>
          </p:nvSpPr>
          <p:spPr>
            <a:xfrm>
              <a:off x="4619502" y="1088620"/>
              <a:ext cx="2253309" cy="338554"/>
            </a:xfrm>
            <a:prstGeom prst="rect">
              <a:avLst/>
            </a:prstGeom>
            <a:noFill/>
          </p:spPr>
          <p:txBody>
            <a:bodyPr wrap="none" rtlCol="0">
              <a:spAutoFit/>
            </a:bodyPr>
            <a:lstStyle/>
            <a:p>
              <a:r>
                <a:rPr lang="de-DE" sz="1600" b="1" dirty="0">
                  <a:solidFill>
                    <a:srgbClr val="0000FF"/>
                  </a:solidFill>
                </a:rPr>
                <a:t>Volllaststunden (h)  </a:t>
              </a:r>
              <a:r>
                <a:rPr lang="de-DE" sz="1600" dirty="0">
                  <a:solidFill>
                    <a:srgbClr val="0000FF"/>
                  </a:solidFill>
                </a:rPr>
                <a:t>=</a:t>
              </a:r>
            </a:p>
          </p:txBody>
        </p:sp>
        <p:sp>
          <p:nvSpPr>
            <p:cNvPr id="22" name="Textfeld 21">
              <a:extLst>
                <a:ext uri="{FF2B5EF4-FFF2-40B4-BE49-F238E27FC236}">
                  <a16:creationId xmlns:a16="http://schemas.microsoft.com/office/drawing/2014/main" id="{14D6C3D9-B24F-BD30-88C6-7DCD374BBB92}"/>
                </a:ext>
              </a:extLst>
            </p:cNvPr>
            <p:cNvSpPr txBox="1"/>
            <p:nvPr/>
          </p:nvSpPr>
          <p:spPr>
            <a:xfrm>
              <a:off x="7184488" y="936829"/>
              <a:ext cx="1350050" cy="338554"/>
            </a:xfrm>
            <a:prstGeom prst="rect">
              <a:avLst/>
            </a:prstGeom>
            <a:noFill/>
          </p:spPr>
          <p:txBody>
            <a:bodyPr wrap="none" rtlCol="0">
              <a:spAutoFit/>
            </a:bodyPr>
            <a:lstStyle/>
            <a:p>
              <a:pPr algn="ctr"/>
              <a:r>
                <a:rPr lang="de-DE" sz="1600" dirty="0">
                  <a:solidFill>
                    <a:srgbClr val="0000FF"/>
                  </a:solidFill>
                </a:rPr>
                <a:t>Ertrag (kWh)</a:t>
              </a:r>
            </a:p>
          </p:txBody>
        </p:sp>
        <p:sp>
          <p:nvSpPr>
            <p:cNvPr id="23" name="Textfeld 22">
              <a:extLst>
                <a:ext uri="{FF2B5EF4-FFF2-40B4-BE49-F238E27FC236}">
                  <a16:creationId xmlns:a16="http://schemas.microsoft.com/office/drawing/2014/main" id="{491CD97F-7202-5D43-6BE1-DDA5C54D9F73}"/>
                </a:ext>
              </a:extLst>
            </p:cNvPr>
            <p:cNvSpPr txBox="1"/>
            <p:nvPr/>
          </p:nvSpPr>
          <p:spPr>
            <a:xfrm>
              <a:off x="6789716" y="1225143"/>
              <a:ext cx="2340705" cy="338554"/>
            </a:xfrm>
            <a:prstGeom prst="rect">
              <a:avLst/>
            </a:prstGeom>
            <a:noFill/>
          </p:spPr>
          <p:txBody>
            <a:bodyPr wrap="none" rtlCol="0">
              <a:spAutoFit/>
            </a:bodyPr>
            <a:lstStyle/>
            <a:p>
              <a:pPr algn="ctr"/>
              <a:r>
                <a:rPr lang="de-DE" sz="1600" dirty="0">
                  <a:solidFill>
                    <a:srgbClr val="0000FF"/>
                  </a:solidFill>
                </a:rPr>
                <a:t>Installierte Leitung (kW)</a:t>
              </a:r>
            </a:p>
          </p:txBody>
        </p:sp>
        <p:cxnSp>
          <p:nvCxnSpPr>
            <p:cNvPr id="25" name="Gerader Verbinder 24">
              <a:extLst>
                <a:ext uri="{FF2B5EF4-FFF2-40B4-BE49-F238E27FC236}">
                  <a16:creationId xmlns:a16="http://schemas.microsoft.com/office/drawing/2014/main" id="{FA7219EA-EB95-057B-4BAC-FDE0B3583217}"/>
                </a:ext>
              </a:extLst>
            </p:cNvPr>
            <p:cNvCxnSpPr/>
            <p:nvPr/>
          </p:nvCxnSpPr>
          <p:spPr bwMode="auto">
            <a:xfrm>
              <a:off x="6830649" y="1237745"/>
              <a:ext cx="2218154"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aphicFrame>
        <p:nvGraphicFramePr>
          <p:cNvPr id="4" name="Tabelle 3">
            <a:extLst>
              <a:ext uri="{FF2B5EF4-FFF2-40B4-BE49-F238E27FC236}">
                <a16:creationId xmlns:a16="http://schemas.microsoft.com/office/drawing/2014/main" id="{62DCB011-5780-25FB-7EE6-757987F692EA}"/>
              </a:ext>
            </a:extLst>
          </p:cNvPr>
          <p:cNvGraphicFramePr>
            <a:graphicFrameLocks noGrp="1"/>
          </p:cNvGraphicFramePr>
          <p:nvPr>
            <p:extLst>
              <p:ext uri="{D42A27DB-BD31-4B8C-83A1-F6EECF244321}">
                <p14:modId xmlns:p14="http://schemas.microsoft.com/office/powerpoint/2010/main" val="3248904271"/>
              </p:ext>
            </p:extLst>
          </p:nvPr>
        </p:nvGraphicFramePr>
        <p:xfrm>
          <a:off x="5420299" y="897499"/>
          <a:ext cx="4064133" cy="1257300"/>
        </p:xfrm>
        <a:graphic>
          <a:graphicData uri="http://schemas.openxmlformats.org/drawingml/2006/table">
            <a:tbl>
              <a:tblPr>
                <a:tableStyleId>{5C22544A-7EE6-4342-B048-85BDC9FD1C3A}</a:tableStyleId>
              </a:tblPr>
              <a:tblGrid>
                <a:gridCol w="1370602">
                  <a:extLst>
                    <a:ext uri="{9D8B030D-6E8A-4147-A177-3AD203B41FA5}">
                      <a16:colId xmlns:a16="http://schemas.microsoft.com/office/drawing/2014/main" val="2621205159"/>
                    </a:ext>
                  </a:extLst>
                </a:gridCol>
                <a:gridCol w="1370602">
                  <a:extLst>
                    <a:ext uri="{9D8B030D-6E8A-4147-A177-3AD203B41FA5}">
                      <a16:colId xmlns:a16="http://schemas.microsoft.com/office/drawing/2014/main" val="1946686306"/>
                    </a:ext>
                  </a:extLst>
                </a:gridCol>
                <a:gridCol w="1322929">
                  <a:extLst>
                    <a:ext uri="{9D8B030D-6E8A-4147-A177-3AD203B41FA5}">
                      <a16:colId xmlns:a16="http://schemas.microsoft.com/office/drawing/2014/main" val="4051199103"/>
                    </a:ext>
                  </a:extLst>
                </a:gridCol>
              </a:tblGrid>
              <a:tr h="238125">
                <a:tc gridSpan="3">
                  <a:txBody>
                    <a:bodyPr/>
                    <a:lstStyle/>
                    <a:p>
                      <a:pPr algn="ctr" fontAlgn="b"/>
                      <a:r>
                        <a:rPr lang="de-DE" sz="1600" b="1" u="none" strike="noStrike" dirty="0">
                          <a:solidFill>
                            <a:schemeClr val="bg1"/>
                          </a:solidFill>
                          <a:effectLst/>
                          <a:latin typeface="+mn-lt"/>
                        </a:rPr>
                        <a:t>Volllaststunden 2013-2024</a:t>
                      </a:r>
                      <a:endParaRPr lang="de-DE" sz="1600" b="1" i="0" u="none" strike="noStrike" dirty="0">
                        <a:solidFill>
                          <a:schemeClr val="bg1"/>
                        </a:solidFill>
                        <a:effectLst/>
                        <a:latin typeface="+mn-lt"/>
                      </a:endParaRPr>
                    </a:p>
                  </a:txBody>
                  <a:tcPr marL="9525" marR="9525" marT="9525" marB="0" anchor="ctr">
                    <a:solidFill>
                      <a:schemeClr val="bg1">
                        <a:lumMod val="65000"/>
                      </a:schemeClr>
                    </a:solid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3214805664"/>
                  </a:ext>
                </a:extLst>
              </a:tr>
              <a:tr h="190500">
                <a:tc>
                  <a:txBody>
                    <a:bodyPr/>
                    <a:lstStyle/>
                    <a:p>
                      <a:pPr algn="l" fontAlgn="b"/>
                      <a:endParaRPr lang="de-DE" sz="1600" b="1" i="0" u="none" strike="noStrike">
                        <a:solidFill>
                          <a:srgbClr val="0000FF"/>
                        </a:solidFill>
                        <a:effectLst/>
                        <a:latin typeface="+mn-lt"/>
                      </a:endParaRPr>
                    </a:p>
                  </a:txBody>
                  <a:tcPr marL="9525" marR="9525" marT="9525" marB="0" anchor="b"/>
                </a:tc>
                <a:tc>
                  <a:txBody>
                    <a:bodyPr/>
                    <a:lstStyle/>
                    <a:p>
                      <a:pPr algn="ctr" fontAlgn="b"/>
                      <a:r>
                        <a:rPr lang="de-DE" sz="1600" b="1" i="0" u="none" strike="noStrike" dirty="0">
                          <a:solidFill>
                            <a:srgbClr val="0000FF"/>
                          </a:solidFill>
                          <a:effectLst/>
                          <a:latin typeface="+mn-lt"/>
                        </a:rPr>
                        <a:t>Süd</a:t>
                      </a:r>
                    </a:p>
                  </a:txBody>
                  <a:tcPr marL="9525" marR="9525" marT="9525" marB="0" anchor="b"/>
                </a:tc>
                <a:tc>
                  <a:txBody>
                    <a:bodyPr/>
                    <a:lstStyle/>
                    <a:p>
                      <a:pPr algn="ctr" fontAlgn="b"/>
                      <a:r>
                        <a:rPr lang="de-DE" sz="1600" b="1" u="none" strike="noStrike" dirty="0">
                          <a:solidFill>
                            <a:srgbClr val="0000FF"/>
                          </a:solidFill>
                          <a:effectLst/>
                          <a:latin typeface="+mn-lt"/>
                        </a:rPr>
                        <a:t>Ost-West</a:t>
                      </a:r>
                      <a:endParaRPr lang="de-DE" sz="1600" b="1" i="0" u="none" strike="noStrike" dirty="0">
                        <a:solidFill>
                          <a:srgbClr val="0000FF"/>
                        </a:solidFill>
                        <a:effectLst/>
                        <a:latin typeface="+mn-lt"/>
                      </a:endParaRPr>
                    </a:p>
                  </a:txBody>
                  <a:tcPr marL="9525" marR="9525" marT="9525" marB="0" anchor="b"/>
                </a:tc>
                <a:extLst>
                  <a:ext uri="{0D108BD9-81ED-4DB2-BD59-A6C34878D82A}">
                    <a16:rowId xmlns:a16="http://schemas.microsoft.com/office/drawing/2014/main" val="3605200156"/>
                  </a:ext>
                </a:extLst>
              </a:tr>
              <a:tr h="238125">
                <a:tc>
                  <a:txBody>
                    <a:bodyPr/>
                    <a:lstStyle/>
                    <a:p>
                      <a:pPr algn="ctr" fontAlgn="b"/>
                      <a:r>
                        <a:rPr lang="de-DE" sz="1600" b="1" u="none" strike="noStrike">
                          <a:solidFill>
                            <a:srgbClr val="0000FF"/>
                          </a:solidFill>
                          <a:effectLst/>
                          <a:latin typeface="+mn-lt"/>
                        </a:rPr>
                        <a:t> ø (h)</a:t>
                      </a:r>
                      <a:endParaRPr lang="de-DE" sz="1600" b="1" i="0" u="none" strike="noStrike">
                        <a:solidFill>
                          <a:srgbClr val="0000FF"/>
                        </a:solidFill>
                        <a:effectLst/>
                        <a:latin typeface="+mn-lt"/>
                      </a:endParaRPr>
                    </a:p>
                  </a:txBody>
                  <a:tcPr marL="9525" marR="9525" marT="9525" marB="0" anchor="b">
                    <a:solidFill>
                      <a:schemeClr val="bg1"/>
                    </a:solidFill>
                  </a:tcPr>
                </a:tc>
                <a:tc>
                  <a:txBody>
                    <a:bodyPr/>
                    <a:lstStyle/>
                    <a:p>
                      <a:pPr algn="ctr" fontAlgn="b"/>
                      <a:r>
                        <a:rPr lang="de-DE" sz="1600" b="0" i="0" u="none" strike="noStrike" dirty="0">
                          <a:solidFill>
                            <a:srgbClr val="0000FF"/>
                          </a:solidFill>
                          <a:effectLst/>
                          <a:latin typeface="+mn-lt"/>
                        </a:rPr>
                        <a:t>1.109</a:t>
                      </a:r>
                    </a:p>
                  </a:txBody>
                  <a:tcPr marL="9525" marR="9525" marT="9525" marB="0" anchor="b">
                    <a:solidFill>
                      <a:schemeClr val="bg1"/>
                    </a:solidFill>
                  </a:tcPr>
                </a:tc>
                <a:tc>
                  <a:txBody>
                    <a:bodyPr/>
                    <a:lstStyle/>
                    <a:p>
                      <a:pPr algn="ctr" fontAlgn="b"/>
                      <a:r>
                        <a:rPr lang="de-DE" sz="1600" b="0" i="0" u="none" strike="noStrike" dirty="0">
                          <a:solidFill>
                            <a:srgbClr val="0000FF"/>
                          </a:solidFill>
                          <a:effectLst/>
                          <a:latin typeface="+mn-lt"/>
                        </a:rPr>
                        <a:t>922</a:t>
                      </a:r>
                    </a:p>
                  </a:txBody>
                  <a:tcPr marL="9525" marR="9525" marT="9525" marB="0" anchor="b">
                    <a:solidFill>
                      <a:schemeClr val="bg1"/>
                    </a:solidFill>
                  </a:tcPr>
                </a:tc>
                <a:extLst>
                  <a:ext uri="{0D108BD9-81ED-4DB2-BD59-A6C34878D82A}">
                    <a16:rowId xmlns:a16="http://schemas.microsoft.com/office/drawing/2014/main" val="3406353777"/>
                  </a:ext>
                </a:extLst>
              </a:tr>
              <a:tr h="190500">
                <a:tc>
                  <a:txBody>
                    <a:bodyPr/>
                    <a:lstStyle/>
                    <a:p>
                      <a:pPr algn="ctr" fontAlgn="b"/>
                      <a:r>
                        <a:rPr lang="de-DE" sz="1600" b="1" u="none" strike="noStrike" dirty="0">
                          <a:solidFill>
                            <a:srgbClr val="0000FF"/>
                          </a:solidFill>
                          <a:effectLst/>
                          <a:latin typeface="+mn-lt"/>
                        </a:rPr>
                        <a:t>Anteil von Süd (%)</a:t>
                      </a:r>
                      <a:endParaRPr lang="de-DE" sz="1600" b="1" i="0" u="none" strike="noStrike" dirty="0">
                        <a:solidFill>
                          <a:srgbClr val="0000FF"/>
                        </a:solidFill>
                        <a:effectLst/>
                        <a:latin typeface="+mn-lt"/>
                      </a:endParaRPr>
                    </a:p>
                  </a:txBody>
                  <a:tcPr marL="9525" marR="9525" marT="9525" marB="0" anchor="ctr"/>
                </a:tc>
                <a:tc>
                  <a:txBody>
                    <a:bodyPr/>
                    <a:lstStyle/>
                    <a:p>
                      <a:pPr algn="l" fontAlgn="b"/>
                      <a:endParaRPr lang="de-DE" sz="1600" b="0" i="0" u="none" strike="noStrike" dirty="0">
                        <a:solidFill>
                          <a:srgbClr val="0000FF"/>
                        </a:solidFill>
                        <a:effectLst/>
                        <a:latin typeface="+mn-lt"/>
                      </a:endParaRPr>
                    </a:p>
                  </a:txBody>
                  <a:tcPr marL="9525" marR="9525" marT="9525" marB="0" anchor="ctr"/>
                </a:tc>
                <a:tc>
                  <a:txBody>
                    <a:bodyPr/>
                    <a:lstStyle/>
                    <a:p>
                      <a:pPr algn="ctr" fontAlgn="b"/>
                      <a:r>
                        <a:rPr lang="de-DE" sz="1600" b="1" i="0" u="none" strike="noStrike" dirty="0">
                          <a:solidFill>
                            <a:srgbClr val="0000FF"/>
                          </a:solidFill>
                          <a:effectLst/>
                          <a:latin typeface="+mn-lt"/>
                        </a:rPr>
                        <a:t>83,1</a:t>
                      </a:r>
                    </a:p>
                  </a:txBody>
                  <a:tcPr marL="9525" marR="9525" marT="9525" marB="0" anchor="ctr"/>
                </a:tc>
                <a:extLst>
                  <a:ext uri="{0D108BD9-81ED-4DB2-BD59-A6C34878D82A}">
                    <a16:rowId xmlns:a16="http://schemas.microsoft.com/office/drawing/2014/main" val="635551587"/>
                  </a:ext>
                </a:extLst>
              </a:tr>
            </a:tbl>
          </a:graphicData>
        </a:graphic>
      </p:graphicFrame>
      <p:sp>
        <p:nvSpPr>
          <p:cNvPr id="21" name="Rectangle 4">
            <a:extLst>
              <a:ext uri="{FF2B5EF4-FFF2-40B4-BE49-F238E27FC236}">
                <a16:creationId xmlns:a16="http://schemas.microsoft.com/office/drawing/2014/main" id="{12EA16ED-8D60-B950-6B61-D7F9D2898704}"/>
              </a:ext>
            </a:extLst>
          </p:cNvPr>
          <p:cNvSpPr>
            <a:spLocks noChangeArrowheads="1"/>
          </p:cNvSpPr>
          <p:nvPr/>
        </p:nvSpPr>
        <p:spPr bwMode="auto">
          <a:xfrm>
            <a:off x="0" y="6088385"/>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 Jahreserträge unterscheiden sich von Jahr zu Jahr teilweise sehr deutlich!</a:t>
            </a:r>
          </a:p>
        </p:txBody>
      </p:sp>
      <p:grpSp>
        <p:nvGrpSpPr>
          <p:cNvPr id="29" name="Gruppieren 28">
            <a:extLst>
              <a:ext uri="{FF2B5EF4-FFF2-40B4-BE49-F238E27FC236}">
                <a16:creationId xmlns:a16="http://schemas.microsoft.com/office/drawing/2014/main" id="{CF508B8D-B826-EC34-ED56-531D675E18A3}"/>
              </a:ext>
            </a:extLst>
          </p:cNvPr>
          <p:cNvGrpSpPr/>
          <p:nvPr/>
        </p:nvGrpSpPr>
        <p:grpSpPr>
          <a:xfrm>
            <a:off x="222724" y="2059181"/>
            <a:ext cx="8822123" cy="4009605"/>
            <a:chOff x="222724" y="2059181"/>
            <a:chExt cx="8822123" cy="4009605"/>
          </a:xfrm>
        </p:grpSpPr>
        <p:sp>
          <p:nvSpPr>
            <p:cNvPr id="5" name="Textfeld 4">
              <a:extLst>
                <a:ext uri="{FF2B5EF4-FFF2-40B4-BE49-F238E27FC236}">
                  <a16:creationId xmlns:a16="http://schemas.microsoft.com/office/drawing/2014/main" id="{6CA6D856-F95B-F727-82AF-D51CEECF46B8}"/>
                </a:ext>
              </a:extLst>
            </p:cNvPr>
            <p:cNvSpPr txBox="1"/>
            <p:nvPr/>
          </p:nvSpPr>
          <p:spPr>
            <a:xfrm>
              <a:off x="1212342" y="5761009"/>
              <a:ext cx="582211" cy="307777"/>
            </a:xfrm>
            <a:prstGeom prst="rect">
              <a:avLst/>
            </a:prstGeom>
            <a:noFill/>
          </p:spPr>
          <p:txBody>
            <a:bodyPr wrap="none" rtlCol="0">
              <a:spAutoFit/>
            </a:bodyPr>
            <a:lstStyle/>
            <a:p>
              <a:r>
                <a:rPr lang="de-DE" sz="1400" dirty="0"/>
                <a:t>2013</a:t>
              </a:r>
            </a:p>
          </p:txBody>
        </p:sp>
        <p:sp>
          <p:nvSpPr>
            <p:cNvPr id="6" name="Textfeld 5">
              <a:extLst>
                <a:ext uri="{FF2B5EF4-FFF2-40B4-BE49-F238E27FC236}">
                  <a16:creationId xmlns:a16="http://schemas.microsoft.com/office/drawing/2014/main" id="{31522842-6537-3CB5-2AC5-A20CD6085111}"/>
                </a:ext>
              </a:extLst>
            </p:cNvPr>
            <p:cNvSpPr txBox="1"/>
            <p:nvPr/>
          </p:nvSpPr>
          <p:spPr>
            <a:xfrm>
              <a:off x="1858918" y="5761009"/>
              <a:ext cx="582211" cy="307777"/>
            </a:xfrm>
            <a:prstGeom prst="rect">
              <a:avLst/>
            </a:prstGeom>
            <a:noFill/>
          </p:spPr>
          <p:txBody>
            <a:bodyPr wrap="none" rtlCol="0">
              <a:spAutoFit/>
            </a:bodyPr>
            <a:lstStyle/>
            <a:p>
              <a:r>
                <a:rPr lang="de-DE" sz="1400" dirty="0"/>
                <a:t>2014</a:t>
              </a:r>
            </a:p>
          </p:txBody>
        </p:sp>
        <p:sp>
          <p:nvSpPr>
            <p:cNvPr id="7" name="Textfeld 6">
              <a:extLst>
                <a:ext uri="{FF2B5EF4-FFF2-40B4-BE49-F238E27FC236}">
                  <a16:creationId xmlns:a16="http://schemas.microsoft.com/office/drawing/2014/main" id="{23835F0F-AB66-2BA7-2525-A4DA4CF85935}"/>
                </a:ext>
              </a:extLst>
            </p:cNvPr>
            <p:cNvSpPr txBox="1"/>
            <p:nvPr/>
          </p:nvSpPr>
          <p:spPr>
            <a:xfrm>
              <a:off x="2505494" y="5761009"/>
              <a:ext cx="582211" cy="307777"/>
            </a:xfrm>
            <a:prstGeom prst="rect">
              <a:avLst/>
            </a:prstGeom>
            <a:noFill/>
          </p:spPr>
          <p:txBody>
            <a:bodyPr wrap="none" rtlCol="0">
              <a:spAutoFit/>
            </a:bodyPr>
            <a:lstStyle/>
            <a:p>
              <a:r>
                <a:rPr lang="de-DE" sz="1400" dirty="0"/>
                <a:t>2015</a:t>
              </a:r>
            </a:p>
          </p:txBody>
        </p:sp>
        <p:sp>
          <p:nvSpPr>
            <p:cNvPr id="8" name="Textfeld 7">
              <a:extLst>
                <a:ext uri="{FF2B5EF4-FFF2-40B4-BE49-F238E27FC236}">
                  <a16:creationId xmlns:a16="http://schemas.microsoft.com/office/drawing/2014/main" id="{B23B80F8-DE51-38CE-31EC-1568C238CB26}"/>
                </a:ext>
              </a:extLst>
            </p:cNvPr>
            <p:cNvSpPr txBox="1"/>
            <p:nvPr/>
          </p:nvSpPr>
          <p:spPr>
            <a:xfrm>
              <a:off x="3152070" y="5761009"/>
              <a:ext cx="582211" cy="307777"/>
            </a:xfrm>
            <a:prstGeom prst="rect">
              <a:avLst/>
            </a:prstGeom>
            <a:noFill/>
          </p:spPr>
          <p:txBody>
            <a:bodyPr wrap="none" rtlCol="0">
              <a:spAutoFit/>
            </a:bodyPr>
            <a:lstStyle/>
            <a:p>
              <a:r>
                <a:rPr lang="de-DE" sz="1400" dirty="0"/>
                <a:t>2016</a:t>
              </a:r>
            </a:p>
          </p:txBody>
        </p:sp>
        <p:sp>
          <p:nvSpPr>
            <p:cNvPr id="9" name="Textfeld 8">
              <a:extLst>
                <a:ext uri="{FF2B5EF4-FFF2-40B4-BE49-F238E27FC236}">
                  <a16:creationId xmlns:a16="http://schemas.microsoft.com/office/drawing/2014/main" id="{9C1AFC7F-6E97-B86E-9940-47C9FA53D3B8}"/>
                </a:ext>
              </a:extLst>
            </p:cNvPr>
            <p:cNvSpPr txBox="1"/>
            <p:nvPr/>
          </p:nvSpPr>
          <p:spPr>
            <a:xfrm>
              <a:off x="3798646" y="5761009"/>
              <a:ext cx="582211" cy="307777"/>
            </a:xfrm>
            <a:prstGeom prst="rect">
              <a:avLst/>
            </a:prstGeom>
            <a:noFill/>
          </p:spPr>
          <p:txBody>
            <a:bodyPr wrap="none" rtlCol="0">
              <a:spAutoFit/>
            </a:bodyPr>
            <a:lstStyle/>
            <a:p>
              <a:r>
                <a:rPr lang="de-DE" sz="1400" dirty="0"/>
                <a:t>2017</a:t>
              </a:r>
            </a:p>
          </p:txBody>
        </p:sp>
        <p:sp>
          <p:nvSpPr>
            <p:cNvPr id="10" name="Textfeld 9">
              <a:extLst>
                <a:ext uri="{FF2B5EF4-FFF2-40B4-BE49-F238E27FC236}">
                  <a16:creationId xmlns:a16="http://schemas.microsoft.com/office/drawing/2014/main" id="{6ABA0C9B-F422-6A90-009C-4FA2EDD2385D}"/>
                </a:ext>
              </a:extLst>
            </p:cNvPr>
            <p:cNvSpPr txBox="1"/>
            <p:nvPr/>
          </p:nvSpPr>
          <p:spPr>
            <a:xfrm>
              <a:off x="4445222" y="5761009"/>
              <a:ext cx="582211" cy="307777"/>
            </a:xfrm>
            <a:prstGeom prst="rect">
              <a:avLst/>
            </a:prstGeom>
            <a:noFill/>
          </p:spPr>
          <p:txBody>
            <a:bodyPr wrap="none" rtlCol="0">
              <a:spAutoFit/>
            </a:bodyPr>
            <a:lstStyle/>
            <a:p>
              <a:r>
                <a:rPr lang="de-DE" sz="1400" dirty="0"/>
                <a:t>2018</a:t>
              </a:r>
            </a:p>
          </p:txBody>
        </p:sp>
        <p:sp>
          <p:nvSpPr>
            <p:cNvPr id="11" name="Textfeld 10">
              <a:extLst>
                <a:ext uri="{FF2B5EF4-FFF2-40B4-BE49-F238E27FC236}">
                  <a16:creationId xmlns:a16="http://schemas.microsoft.com/office/drawing/2014/main" id="{6767DD4A-1967-8172-216A-DADB26D184E5}"/>
                </a:ext>
              </a:extLst>
            </p:cNvPr>
            <p:cNvSpPr txBox="1"/>
            <p:nvPr/>
          </p:nvSpPr>
          <p:spPr>
            <a:xfrm>
              <a:off x="5091798" y="5761009"/>
              <a:ext cx="582211" cy="307777"/>
            </a:xfrm>
            <a:prstGeom prst="rect">
              <a:avLst/>
            </a:prstGeom>
            <a:noFill/>
          </p:spPr>
          <p:txBody>
            <a:bodyPr wrap="none" rtlCol="0">
              <a:spAutoFit/>
            </a:bodyPr>
            <a:lstStyle/>
            <a:p>
              <a:r>
                <a:rPr lang="de-DE" sz="1400" dirty="0"/>
                <a:t>2019</a:t>
              </a:r>
            </a:p>
          </p:txBody>
        </p:sp>
        <p:sp>
          <p:nvSpPr>
            <p:cNvPr id="12" name="Textfeld 11">
              <a:extLst>
                <a:ext uri="{FF2B5EF4-FFF2-40B4-BE49-F238E27FC236}">
                  <a16:creationId xmlns:a16="http://schemas.microsoft.com/office/drawing/2014/main" id="{182BCEE1-B573-E0E7-420C-E7D9064BC282}"/>
                </a:ext>
              </a:extLst>
            </p:cNvPr>
            <p:cNvSpPr txBox="1"/>
            <p:nvPr/>
          </p:nvSpPr>
          <p:spPr>
            <a:xfrm>
              <a:off x="5738374" y="5761009"/>
              <a:ext cx="582211" cy="307777"/>
            </a:xfrm>
            <a:prstGeom prst="rect">
              <a:avLst/>
            </a:prstGeom>
            <a:noFill/>
          </p:spPr>
          <p:txBody>
            <a:bodyPr wrap="none" rtlCol="0">
              <a:spAutoFit/>
            </a:bodyPr>
            <a:lstStyle/>
            <a:p>
              <a:r>
                <a:rPr lang="de-DE" sz="1400" dirty="0"/>
                <a:t>2020</a:t>
              </a:r>
            </a:p>
          </p:txBody>
        </p:sp>
        <p:sp>
          <p:nvSpPr>
            <p:cNvPr id="13" name="Textfeld 12">
              <a:extLst>
                <a:ext uri="{FF2B5EF4-FFF2-40B4-BE49-F238E27FC236}">
                  <a16:creationId xmlns:a16="http://schemas.microsoft.com/office/drawing/2014/main" id="{FD64E650-32FE-E1A8-B52B-07DACF855B27}"/>
                </a:ext>
              </a:extLst>
            </p:cNvPr>
            <p:cNvSpPr txBox="1"/>
            <p:nvPr/>
          </p:nvSpPr>
          <p:spPr>
            <a:xfrm>
              <a:off x="6384950" y="5761009"/>
              <a:ext cx="582211" cy="307777"/>
            </a:xfrm>
            <a:prstGeom prst="rect">
              <a:avLst/>
            </a:prstGeom>
            <a:noFill/>
          </p:spPr>
          <p:txBody>
            <a:bodyPr wrap="none" rtlCol="0">
              <a:spAutoFit/>
            </a:bodyPr>
            <a:lstStyle/>
            <a:p>
              <a:r>
                <a:rPr lang="de-DE" sz="1400" dirty="0"/>
                <a:t>2021</a:t>
              </a:r>
            </a:p>
          </p:txBody>
        </p:sp>
        <p:sp>
          <p:nvSpPr>
            <p:cNvPr id="14" name="Textfeld 13">
              <a:extLst>
                <a:ext uri="{FF2B5EF4-FFF2-40B4-BE49-F238E27FC236}">
                  <a16:creationId xmlns:a16="http://schemas.microsoft.com/office/drawing/2014/main" id="{8178D052-25B7-4EFD-3E85-6A7C117801C4}"/>
                </a:ext>
              </a:extLst>
            </p:cNvPr>
            <p:cNvSpPr txBox="1"/>
            <p:nvPr/>
          </p:nvSpPr>
          <p:spPr>
            <a:xfrm>
              <a:off x="7031526" y="5761009"/>
              <a:ext cx="582211" cy="307777"/>
            </a:xfrm>
            <a:prstGeom prst="rect">
              <a:avLst/>
            </a:prstGeom>
            <a:noFill/>
          </p:spPr>
          <p:txBody>
            <a:bodyPr wrap="none" rtlCol="0">
              <a:spAutoFit/>
            </a:bodyPr>
            <a:lstStyle/>
            <a:p>
              <a:r>
                <a:rPr lang="de-DE" sz="1400" dirty="0"/>
                <a:t>2022</a:t>
              </a:r>
            </a:p>
          </p:txBody>
        </p:sp>
        <p:sp>
          <p:nvSpPr>
            <p:cNvPr id="15" name="Textfeld 14">
              <a:extLst>
                <a:ext uri="{FF2B5EF4-FFF2-40B4-BE49-F238E27FC236}">
                  <a16:creationId xmlns:a16="http://schemas.microsoft.com/office/drawing/2014/main" id="{6DF9D34A-EF00-5EDF-4B0E-F9F5F995191C}"/>
                </a:ext>
              </a:extLst>
            </p:cNvPr>
            <p:cNvSpPr txBox="1"/>
            <p:nvPr/>
          </p:nvSpPr>
          <p:spPr>
            <a:xfrm>
              <a:off x="7678102" y="5761009"/>
              <a:ext cx="582211" cy="307777"/>
            </a:xfrm>
            <a:prstGeom prst="rect">
              <a:avLst/>
            </a:prstGeom>
            <a:noFill/>
          </p:spPr>
          <p:txBody>
            <a:bodyPr wrap="none" rtlCol="0">
              <a:spAutoFit/>
            </a:bodyPr>
            <a:lstStyle/>
            <a:p>
              <a:r>
                <a:rPr lang="de-DE" sz="1400" dirty="0"/>
                <a:t>2023</a:t>
              </a:r>
            </a:p>
          </p:txBody>
        </p:sp>
        <p:sp>
          <p:nvSpPr>
            <p:cNvPr id="16" name="Textfeld 15">
              <a:extLst>
                <a:ext uri="{FF2B5EF4-FFF2-40B4-BE49-F238E27FC236}">
                  <a16:creationId xmlns:a16="http://schemas.microsoft.com/office/drawing/2014/main" id="{FE1DB928-D64F-4F05-F35C-1C0FD8FB7C17}"/>
                </a:ext>
              </a:extLst>
            </p:cNvPr>
            <p:cNvSpPr txBox="1"/>
            <p:nvPr/>
          </p:nvSpPr>
          <p:spPr>
            <a:xfrm>
              <a:off x="8324677" y="5761009"/>
              <a:ext cx="582211" cy="307777"/>
            </a:xfrm>
            <a:prstGeom prst="rect">
              <a:avLst/>
            </a:prstGeom>
            <a:noFill/>
          </p:spPr>
          <p:txBody>
            <a:bodyPr wrap="none" rtlCol="0">
              <a:spAutoFit/>
            </a:bodyPr>
            <a:lstStyle/>
            <a:p>
              <a:r>
                <a:rPr lang="de-DE" sz="1400" dirty="0"/>
                <a:t>2024</a:t>
              </a:r>
            </a:p>
          </p:txBody>
        </p:sp>
        <p:sp>
          <p:nvSpPr>
            <p:cNvPr id="17" name="Textfeld 16">
              <a:extLst>
                <a:ext uri="{FF2B5EF4-FFF2-40B4-BE49-F238E27FC236}">
                  <a16:creationId xmlns:a16="http://schemas.microsoft.com/office/drawing/2014/main" id="{08C9DAC9-25C0-E6E8-4581-CF0638BF3C55}"/>
                </a:ext>
              </a:extLst>
            </p:cNvPr>
            <p:cNvSpPr txBox="1"/>
            <p:nvPr/>
          </p:nvSpPr>
          <p:spPr>
            <a:xfrm>
              <a:off x="222724" y="2446771"/>
              <a:ext cx="284052" cy="307777"/>
            </a:xfrm>
            <a:prstGeom prst="rect">
              <a:avLst/>
            </a:prstGeom>
            <a:noFill/>
          </p:spPr>
          <p:txBody>
            <a:bodyPr wrap="none" rtlCol="0">
              <a:spAutoFit/>
            </a:bodyPr>
            <a:lstStyle/>
            <a:p>
              <a:r>
                <a:rPr lang="de-DE" sz="1400" dirty="0"/>
                <a:t>h</a:t>
              </a:r>
            </a:p>
          </p:txBody>
        </p:sp>
        <p:graphicFrame>
          <p:nvGraphicFramePr>
            <p:cNvPr id="18" name="Diagramm 17">
              <a:extLst>
                <a:ext uri="{FF2B5EF4-FFF2-40B4-BE49-F238E27FC236}">
                  <a16:creationId xmlns:a16="http://schemas.microsoft.com/office/drawing/2014/main" id="{156B176B-AFD2-5348-95F9-86CF74F5F558}"/>
                </a:ext>
              </a:extLst>
            </p:cNvPr>
            <p:cNvGraphicFramePr>
              <a:graphicFrameLocks/>
            </p:cNvGraphicFramePr>
            <p:nvPr>
              <p:extLst>
                <p:ext uri="{D42A27DB-BD31-4B8C-83A1-F6EECF244321}">
                  <p14:modId xmlns:p14="http://schemas.microsoft.com/office/powerpoint/2010/main" val="3235920616"/>
                </p:ext>
              </p:extLst>
            </p:nvPr>
          </p:nvGraphicFramePr>
          <p:xfrm>
            <a:off x="506776" y="2478807"/>
            <a:ext cx="8538071" cy="3385881"/>
          </p:xfrm>
          <a:graphic>
            <a:graphicData uri="http://schemas.openxmlformats.org/drawingml/2006/chart">
              <c:chart xmlns:c="http://schemas.openxmlformats.org/drawingml/2006/chart" xmlns:r="http://schemas.openxmlformats.org/officeDocument/2006/relationships" r:id="rId3"/>
            </a:graphicData>
          </a:graphic>
        </p:graphicFrame>
        <p:sp>
          <p:nvSpPr>
            <p:cNvPr id="19" name="Rechteck 18">
              <a:extLst>
                <a:ext uri="{FF2B5EF4-FFF2-40B4-BE49-F238E27FC236}">
                  <a16:creationId xmlns:a16="http://schemas.microsoft.com/office/drawing/2014/main" id="{76FBDA5E-3D07-1876-9CCD-AF72E4DF2EA8}"/>
                </a:ext>
              </a:extLst>
            </p:cNvPr>
            <p:cNvSpPr/>
            <p:nvPr/>
          </p:nvSpPr>
          <p:spPr bwMode="auto">
            <a:xfrm>
              <a:off x="1647825" y="2154799"/>
              <a:ext cx="419100" cy="169759"/>
            </a:xfrm>
            <a:prstGeom prst="rect">
              <a:avLst/>
            </a:prstGeom>
            <a:solidFill>
              <a:srgbClr val="FFC0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4" name="Rechteck 23">
              <a:extLst>
                <a:ext uri="{FF2B5EF4-FFF2-40B4-BE49-F238E27FC236}">
                  <a16:creationId xmlns:a16="http://schemas.microsoft.com/office/drawing/2014/main" id="{FABCC9FC-1388-E768-8111-E1291BB4CDD3}"/>
                </a:ext>
              </a:extLst>
            </p:cNvPr>
            <p:cNvSpPr/>
            <p:nvPr/>
          </p:nvSpPr>
          <p:spPr bwMode="auto">
            <a:xfrm>
              <a:off x="1647825" y="2430901"/>
              <a:ext cx="419100" cy="169759"/>
            </a:xfrm>
            <a:prstGeom prst="rect">
              <a:avLst/>
            </a:prstGeom>
            <a:solidFill>
              <a:srgbClr val="FF99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6" name="Textfeld 25">
              <a:extLst>
                <a:ext uri="{FF2B5EF4-FFF2-40B4-BE49-F238E27FC236}">
                  <a16:creationId xmlns:a16="http://schemas.microsoft.com/office/drawing/2014/main" id="{38C9E57B-B802-F031-DEBA-9F1F00A3A248}"/>
                </a:ext>
              </a:extLst>
            </p:cNvPr>
            <p:cNvSpPr txBox="1"/>
            <p:nvPr/>
          </p:nvSpPr>
          <p:spPr>
            <a:xfrm>
              <a:off x="2121443" y="2059181"/>
              <a:ext cx="928396" cy="307777"/>
            </a:xfrm>
            <a:prstGeom prst="rect">
              <a:avLst/>
            </a:prstGeom>
            <a:noFill/>
          </p:spPr>
          <p:txBody>
            <a:bodyPr wrap="none" rtlCol="0">
              <a:spAutoFit/>
            </a:bodyPr>
            <a:lstStyle/>
            <a:p>
              <a:r>
                <a:rPr lang="de-DE" sz="1400" dirty="0"/>
                <a:t>Ost-West</a:t>
              </a:r>
            </a:p>
          </p:txBody>
        </p:sp>
        <p:sp>
          <p:nvSpPr>
            <p:cNvPr id="28" name="Textfeld 27">
              <a:extLst>
                <a:ext uri="{FF2B5EF4-FFF2-40B4-BE49-F238E27FC236}">
                  <a16:creationId xmlns:a16="http://schemas.microsoft.com/office/drawing/2014/main" id="{F1E79FA8-0F72-BB2D-6AA4-F26CDD40D5FC}"/>
                </a:ext>
              </a:extLst>
            </p:cNvPr>
            <p:cNvSpPr txBox="1"/>
            <p:nvPr/>
          </p:nvSpPr>
          <p:spPr>
            <a:xfrm>
              <a:off x="2121443" y="2361891"/>
              <a:ext cx="503664" cy="307777"/>
            </a:xfrm>
            <a:prstGeom prst="rect">
              <a:avLst/>
            </a:prstGeom>
            <a:noFill/>
          </p:spPr>
          <p:txBody>
            <a:bodyPr wrap="none" rtlCol="0">
              <a:spAutoFit/>
            </a:bodyPr>
            <a:lstStyle/>
            <a:p>
              <a:r>
                <a:rPr lang="de-DE" sz="1400" dirty="0"/>
                <a:t>Süd</a:t>
              </a:r>
            </a:p>
          </p:txBody>
        </p:sp>
      </p:grpSp>
    </p:spTree>
    <p:extLst>
      <p:ext uri="{BB962C8B-B14F-4D97-AF65-F5344CB8AC3E}">
        <p14:creationId xmlns:p14="http://schemas.microsoft.com/office/powerpoint/2010/main" val="138228857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1+#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1000" fill="hold"/>
                                        <p:tgtEl>
                                          <p:spTgt spid="21"/>
                                        </p:tgtEl>
                                        <p:attrNameLst>
                                          <p:attrName>ppt_x</p:attrName>
                                        </p:attrNameLst>
                                      </p:cBhvr>
                                      <p:tavLst>
                                        <p:tav tm="0">
                                          <p:val>
                                            <p:strVal val="#ppt_x"/>
                                          </p:val>
                                        </p:tav>
                                        <p:tav tm="100000">
                                          <p:val>
                                            <p:strVal val="#ppt_x"/>
                                          </p:val>
                                        </p:tav>
                                      </p:tavLst>
                                    </p:anim>
                                    <p:anim calcmode="lin" valueType="num">
                                      <p:cBhvr additive="base">
                                        <p:cTn id="20" dur="10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7220182"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Balkonkraftwerk (1)</a:t>
            </a:r>
            <a:br>
              <a:rPr lang="de-DE" altLang="de-DE" sz="2000" dirty="0">
                <a:solidFill>
                  <a:schemeClr val="bg1"/>
                </a:solidFill>
              </a:rPr>
            </a:br>
            <a:r>
              <a:rPr lang="de-DE" altLang="de-DE" sz="2000" dirty="0">
                <a:solidFill>
                  <a:schemeClr val="bg1"/>
                </a:solidFill>
              </a:rPr>
              <a:t>Gesetzliche Grundlagen (1): Solarpaket 1 (16.05.2024), Auszug</a:t>
            </a:r>
          </a:p>
        </p:txBody>
      </p:sp>
      <p:sp>
        <p:nvSpPr>
          <p:cNvPr id="4" name="Textfeld 3">
            <a:extLst>
              <a:ext uri="{FF2B5EF4-FFF2-40B4-BE49-F238E27FC236}">
                <a16:creationId xmlns:a16="http://schemas.microsoft.com/office/drawing/2014/main" id="{9AF1F50A-FF24-2942-62E1-B457A26C08B8}"/>
              </a:ext>
            </a:extLst>
          </p:cNvPr>
          <p:cNvSpPr txBox="1"/>
          <p:nvPr/>
        </p:nvSpPr>
        <p:spPr>
          <a:xfrm>
            <a:off x="419177" y="835480"/>
            <a:ext cx="9320046" cy="1127040"/>
          </a:xfrm>
          <a:prstGeom prst="rect">
            <a:avLst/>
          </a:prstGeom>
          <a:noFill/>
        </p:spPr>
        <p:txBody>
          <a:bodyPr wrap="square" rtlCol="0">
            <a:spAutoFit/>
          </a:bodyPr>
          <a:lstStyle/>
          <a:p>
            <a:pPr>
              <a:lnSpc>
                <a:spcPct val="107000"/>
              </a:lnSpc>
              <a:spcAft>
                <a:spcPts val="800"/>
              </a:spcAft>
            </a:pPr>
            <a:r>
              <a:rPr lang="de-DE" sz="1600" kern="0" dirty="0">
                <a:solidFill>
                  <a:srgbClr val="0000FF"/>
                </a:solidFill>
                <a:effectLst/>
                <a:latin typeface="+mn-lt"/>
                <a:ea typeface="Times New Roman" panose="02020603050405020304" pitchFamily="18" charset="0"/>
                <a:cs typeface="Times New Roman" panose="02020603050405020304" pitchFamily="18" charset="0"/>
              </a:rPr>
              <a:t>Die Bundesnetzagentur hat die </a:t>
            </a:r>
            <a:r>
              <a:rPr lang="de-DE" sz="1600" u="sng" kern="0" dirty="0">
                <a:solidFill>
                  <a:srgbClr val="0000FF"/>
                </a:solidFill>
                <a:effectLst/>
                <a:latin typeface="+mn-lt"/>
                <a:ea typeface="Times New Roman" panose="02020603050405020304" pitchFamily="18" charset="0"/>
                <a:cs typeface="Times New Roman" panose="02020603050405020304" pitchFamily="18" charset="0"/>
                <a:hlinkClick r:id="rId3" tooltip="Externer Link: Internetangebot der Bundesnetzagentur (Öffnet neues Fenster)">
                  <a:extLst>
                    <a:ext uri="{A12FA001-AC4F-418D-AE19-62706E023703}">
                      <ahyp:hlinkClr xmlns:ahyp="http://schemas.microsoft.com/office/drawing/2018/hyperlinkcolor" val="tx"/>
                    </a:ext>
                  </a:extLst>
                </a:hlinkClick>
              </a:rPr>
              <a:t>Registrierung von Balkonkraftwerken </a:t>
            </a:r>
            <a:r>
              <a:rPr lang="de-DE" sz="1600" b="1" kern="0" dirty="0">
                <a:solidFill>
                  <a:srgbClr val="0000FF"/>
                </a:solidFill>
                <a:effectLst/>
                <a:latin typeface="+mn-lt"/>
                <a:ea typeface="Times New Roman" panose="02020603050405020304" pitchFamily="18" charset="0"/>
                <a:cs typeface="Times New Roman" panose="02020603050405020304" pitchFamily="18" charset="0"/>
              </a:rPr>
              <a:t>vereinfacht </a:t>
            </a:r>
            <a:r>
              <a:rPr lang="de-DE" sz="1600" kern="0" dirty="0">
                <a:solidFill>
                  <a:srgbClr val="0000FF"/>
                </a:solidFill>
                <a:effectLst/>
                <a:latin typeface="+mn-lt"/>
                <a:ea typeface="Times New Roman" panose="02020603050405020304" pitchFamily="18" charset="0"/>
                <a:cs typeface="Times New Roman" panose="02020603050405020304" pitchFamily="18" charset="0"/>
              </a:rPr>
              <a:t>und auf wenige, einfach einzugebende Daten beschränkt, die ins </a:t>
            </a:r>
            <a:r>
              <a:rPr lang="de-DE" sz="1600" b="1" kern="0" dirty="0">
                <a:solidFill>
                  <a:srgbClr val="0000FF"/>
                </a:solidFill>
                <a:effectLst/>
                <a:latin typeface="+mn-lt"/>
                <a:ea typeface="Times New Roman" panose="02020603050405020304" pitchFamily="18" charset="0"/>
                <a:cs typeface="Times New Roman" panose="02020603050405020304" pitchFamily="18" charset="0"/>
              </a:rPr>
              <a:t>Marktstammdatenregister online eingetragen </a:t>
            </a:r>
            <a:r>
              <a:rPr lang="de-DE" sz="1600" kern="0" dirty="0">
                <a:solidFill>
                  <a:srgbClr val="0000FF"/>
                </a:solidFill>
                <a:effectLst/>
                <a:latin typeface="+mn-lt"/>
                <a:ea typeface="Times New Roman" panose="02020603050405020304" pitchFamily="18" charset="0"/>
                <a:cs typeface="Times New Roman" panose="02020603050405020304" pitchFamily="18" charset="0"/>
              </a:rPr>
              <a:t>werden müssen. Die Bundesnetzagentur gibt diesen Eintrag automatisch an den Netzbetreiber weiter.</a:t>
            </a:r>
            <a:endParaRPr lang="de-DE" sz="1600" kern="100" dirty="0">
              <a:solidFill>
                <a:srgbClr val="0000FF"/>
              </a:solidFill>
              <a:effectLst/>
              <a:latin typeface="+mn-lt"/>
              <a:ea typeface="Aptos" panose="020B0004020202020204" pitchFamily="34" charset="0"/>
              <a:cs typeface="Times New Roman" panose="02020603050405020304" pitchFamily="18" charset="0"/>
            </a:endParaRPr>
          </a:p>
        </p:txBody>
      </p:sp>
      <p:sp>
        <p:nvSpPr>
          <p:cNvPr id="7" name="Text Box 5">
            <a:extLst>
              <a:ext uri="{FF2B5EF4-FFF2-40B4-BE49-F238E27FC236}">
                <a16:creationId xmlns:a16="http://schemas.microsoft.com/office/drawing/2014/main" id="{A03FF159-6A17-B7F9-C79D-9E98B1D910A9}"/>
              </a:ext>
            </a:extLst>
          </p:cNvPr>
          <p:cNvSpPr txBox="1">
            <a:spLocks noChangeArrowheads="1"/>
          </p:cNvSpPr>
          <p:nvPr/>
        </p:nvSpPr>
        <p:spPr bwMode="auto">
          <a:xfrm>
            <a:off x="7150373" y="6041976"/>
            <a:ext cx="2588850"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Bundesregierung 15.05.2024</a:t>
            </a:r>
            <a:endParaRPr lang="en-US" altLang="de-DE" sz="1200" dirty="0"/>
          </a:p>
        </p:txBody>
      </p:sp>
      <p:sp>
        <p:nvSpPr>
          <p:cNvPr id="8" name="Textfeld 7">
            <a:extLst>
              <a:ext uri="{FF2B5EF4-FFF2-40B4-BE49-F238E27FC236}">
                <a16:creationId xmlns:a16="http://schemas.microsoft.com/office/drawing/2014/main" id="{6FEA991D-FEF6-4220-9964-C8B1850B2A2D}"/>
              </a:ext>
            </a:extLst>
          </p:cNvPr>
          <p:cNvSpPr txBox="1"/>
          <p:nvPr/>
        </p:nvSpPr>
        <p:spPr>
          <a:xfrm>
            <a:off x="419177" y="1962520"/>
            <a:ext cx="9320046" cy="336631"/>
          </a:xfrm>
          <a:prstGeom prst="rect">
            <a:avLst/>
          </a:prstGeom>
          <a:solidFill>
            <a:srgbClr val="00FFFF"/>
          </a:solidFill>
        </p:spPr>
        <p:txBody>
          <a:bodyPr wrap="square" rtlCol="0">
            <a:spAutoFit/>
          </a:bodyPr>
          <a:lstStyle/>
          <a:p>
            <a:pPr algn="ctr">
              <a:lnSpc>
                <a:spcPct val="107000"/>
              </a:lnSpc>
              <a:spcAft>
                <a:spcPts val="800"/>
              </a:spcAft>
            </a:pPr>
            <a:r>
              <a:rPr lang="de-DE" sz="1600" kern="0" dirty="0">
                <a:solidFill>
                  <a:srgbClr val="0000FF"/>
                </a:solidFill>
                <a:ea typeface="Times New Roman" panose="02020603050405020304" pitchFamily="18" charset="0"/>
                <a:cs typeface="Times New Roman" panose="02020603050405020304" pitchFamily="18" charset="0"/>
              </a:rPr>
              <a:t>Mit dem Gesetz kommen nun </a:t>
            </a:r>
            <a:r>
              <a:rPr lang="de-DE" sz="1600" b="1" kern="0" dirty="0">
                <a:solidFill>
                  <a:srgbClr val="0000FF"/>
                </a:solidFill>
                <a:ea typeface="Times New Roman" panose="02020603050405020304" pitchFamily="18" charset="0"/>
                <a:cs typeface="Times New Roman" panose="02020603050405020304" pitchFamily="18" charset="0"/>
              </a:rPr>
              <a:t>weitere Vereinfachungen</a:t>
            </a:r>
            <a:r>
              <a:rPr lang="de-DE" sz="1600" kern="0" dirty="0">
                <a:solidFill>
                  <a:srgbClr val="0000FF"/>
                </a:solidFill>
                <a:ea typeface="Times New Roman" panose="02020603050405020304" pitchFamily="18" charset="0"/>
                <a:cs typeface="Times New Roman" panose="02020603050405020304" pitchFamily="18" charset="0"/>
              </a:rPr>
              <a:t>:</a:t>
            </a:r>
            <a:endParaRPr lang="de-DE" sz="1600" dirty="0">
              <a:solidFill>
                <a:srgbClr val="0000FF"/>
              </a:solidFill>
              <a:latin typeface="+mn-lt"/>
            </a:endParaRPr>
          </a:p>
        </p:txBody>
      </p:sp>
      <p:sp>
        <p:nvSpPr>
          <p:cNvPr id="9" name="Textfeld 8">
            <a:extLst>
              <a:ext uri="{FF2B5EF4-FFF2-40B4-BE49-F238E27FC236}">
                <a16:creationId xmlns:a16="http://schemas.microsoft.com/office/drawing/2014/main" id="{A072EDD3-13F3-0356-D500-5A78F69A9C7C}"/>
              </a:ext>
            </a:extLst>
          </p:cNvPr>
          <p:cNvSpPr txBox="1"/>
          <p:nvPr/>
        </p:nvSpPr>
        <p:spPr>
          <a:xfrm>
            <a:off x="419177" y="3896631"/>
            <a:ext cx="9320046" cy="1127040"/>
          </a:xfrm>
          <a:prstGeom prst="rect">
            <a:avLst/>
          </a:prstGeom>
          <a:noFill/>
        </p:spPr>
        <p:txBody>
          <a:bodyPr wrap="square" rtlCol="0">
            <a:spAutoFit/>
          </a:bodyPr>
          <a:lstStyle/>
          <a:p>
            <a:pPr>
              <a:lnSpc>
                <a:spcPct val="107000"/>
              </a:lnSpc>
              <a:spcAft>
                <a:spcPts val="800"/>
              </a:spcAft>
            </a:pPr>
            <a:r>
              <a:rPr lang="de-DE" sz="1600" u="sng" kern="0" dirty="0">
                <a:solidFill>
                  <a:srgbClr val="0000FF"/>
                </a:solidFill>
                <a:effectLst/>
                <a:latin typeface="+mn-lt"/>
                <a:ea typeface="Times New Roman" panose="02020603050405020304" pitchFamily="18" charset="0"/>
                <a:cs typeface="Times New Roman" panose="02020603050405020304" pitchFamily="18" charset="0"/>
              </a:rPr>
              <a:t>Leistungsfähigere PV-Module erlaubt</a:t>
            </a:r>
            <a:br>
              <a:rPr lang="de-DE" sz="1600" kern="0" dirty="0">
                <a:solidFill>
                  <a:srgbClr val="0000FF"/>
                </a:solidFill>
                <a:effectLst/>
                <a:latin typeface="+mn-lt"/>
                <a:ea typeface="Times New Roman" panose="02020603050405020304" pitchFamily="18" charset="0"/>
                <a:cs typeface="Times New Roman" panose="02020603050405020304" pitchFamily="18" charset="0"/>
              </a:rPr>
            </a:br>
            <a:r>
              <a:rPr lang="de-DE" sz="1600" kern="0" dirty="0">
                <a:solidFill>
                  <a:srgbClr val="0000FF"/>
                </a:solidFill>
                <a:effectLst/>
                <a:latin typeface="+mn-lt"/>
                <a:ea typeface="Times New Roman" panose="02020603050405020304" pitchFamily="18" charset="0"/>
                <a:cs typeface="Times New Roman" panose="02020603050405020304" pitchFamily="18" charset="0"/>
              </a:rPr>
              <a:t>Balkonsolaranlagen können künftig leistungsfähiger sein. Für Geräte mit </a:t>
            </a:r>
            <a:r>
              <a:rPr lang="de-DE" sz="1600" b="1" kern="0" dirty="0">
                <a:solidFill>
                  <a:srgbClr val="0000FF"/>
                </a:solidFill>
                <a:effectLst/>
                <a:latin typeface="+mn-lt"/>
                <a:ea typeface="Times New Roman" panose="02020603050405020304" pitchFamily="18" charset="0"/>
                <a:cs typeface="Times New Roman" panose="02020603050405020304" pitchFamily="18" charset="0"/>
              </a:rPr>
              <a:t>einer installierten PV-Leistung von insgesamt bis zu 2 kW</a:t>
            </a:r>
            <a:r>
              <a:rPr lang="de-DE" sz="1600" kern="0" dirty="0">
                <a:solidFill>
                  <a:srgbClr val="0000FF"/>
                </a:solidFill>
                <a:effectLst/>
                <a:latin typeface="+mn-lt"/>
                <a:ea typeface="Times New Roman" panose="02020603050405020304" pitchFamily="18" charset="0"/>
                <a:cs typeface="Times New Roman" panose="02020603050405020304" pitchFamily="18" charset="0"/>
              </a:rPr>
              <a:t> und einer </a:t>
            </a:r>
            <a:r>
              <a:rPr lang="de-DE" sz="1600" b="1" kern="0" dirty="0">
                <a:solidFill>
                  <a:srgbClr val="0000FF"/>
                </a:solidFill>
                <a:effectLst/>
                <a:latin typeface="+mn-lt"/>
                <a:ea typeface="Times New Roman" panose="02020603050405020304" pitchFamily="18" charset="0"/>
                <a:cs typeface="Times New Roman" panose="02020603050405020304" pitchFamily="18" charset="0"/>
              </a:rPr>
              <a:t>Wechselrichterleistung von bis zu 800 W </a:t>
            </a:r>
            <a:r>
              <a:rPr lang="de-DE" sz="1600" kern="0" dirty="0">
                <a:solidFill>
                  <a:srgbClr val="0000FF"/>
                </a:solidFill>
                <a:effectLst/>
                <a:latin typeface="+mn-lt"/>
                <a:ea typeface="Times New Roman" panose="02020603050405020304" pitchFamily="18" charset="0"/>
                <a:cs typeface="Times New Roman" panose="02020603050405020304" pitchFamily="18" charset="0"/>
              </a:rPr>
              <a:t>gilt eine vereinfachte Anmeldung.</a:t>
            </a:r>
            <a:endParaRPr lang="de-DE" sz="1600" dirty="0">
              <a:solidFill>
                <a:srgbClr val="0000FF"/>
              </a:solidFill>
              <a:latin typeface="+mn-lt"/>
            </a:endParaRPr>
          </a:p>
        </p:txBody>
      </p:sp>
      <p:sp>
        <p:nvSpPr>
          <p:cNvPr id="10" name="Textfeld 9">
            <a:extLst>
              <a:ext uri="{FF2B5EF4-FFF2-40B4-BE49-F238E27FC236}">
                <a16:creationId xmlns:a16="http://schemas.microsoft.com/office/drawing/2014/main" id="{7A75D659-21AC-AA15-BABA-2564D79C1F52}"/>
              </a:ext>
            </a:extLst>
          </p:cNvPr>
          <p:cNvSpPr txBox="1"/>
          <p:nvPr/>
        </p:nvSpPr>
        <p:spPr>
          <a:xfrm>
            <a:off x="419177" y="4981231"/>
            <a:ext cx="9320046" cy="863570"/>
          </a:xfrm>
          <a:prstGeom prst="rect">
            <a:avLst/>
          </a:prstGeom>
          <a:noFill/>
        </p:spPr>
        <p:txBody>
          <a:bodyPr wrap="square" rtlCol="0">
            <a:spAutoFit/>
          </a:bodyPr>
          <a:lstStyle/>
          <a:p>
            <a:pPr>
              <a:lnSpc>
                <a:spcPct val="107000"/>
              </a:lnSpc>
              <a:spcAft>
                <a:spcPts val="800"/>
              </a:spcAft>
            </a:pPr>
            <a:r>
              <a:rPr lang="de-DE" sz="1600" u="sng" kern="0" dirty="0">
                <a:solidFill>
                  <a:srgbClr val="0000FF"/>
                </a:solidFill>
                <a:effectLst/>
                <a:latin typeface="+mn-lt"/>
                <a:ea typeface="Times New Roman" panose="02020603050405020304" pitchFamily="18" charset="0"/>
                <a:cs typeface="Times New Roman" panose="02020603050405020304" pitchFamily="18" charset="0"/>
              </a:rPr>
              <a:t>Stromeinspeisung über die Steckdose möglich</a:t>
            </a:r>
            <a:br>
              <a:rPr lang="de-DE" sz="1600" kern="0" dirty="0">
                <a:solidFill>
                  <a:srgbClr val="0000FF"/>
                </a:solidFill>
                <a:effectLst/>
                <a:latin typeface="+mn-lt"/>
                <a:ea typeface="Times New Roman" panose="02020603050405020304" pitchFamily="18" charset="0"/>
                <a:cs typeface="Times New Roman" panose="02020603050405020304" pitchFamily="18" charset="0"/>
              </a:rPr>
            </a:br>
            <a:r>
              <a:rPr lang="de-DE" sz="1600" kern="0" dirty="0">
                <a:solidFill>
                  <a:srgbClr val="0000FF"/>
                </a:solidFill>
                <a:effectLst/>
                <a:latin typeface="+mn-lt"/>
                <a:ea typeface="Times New Roman" panose="02020603050405020304" pitchFamily="18" charset="0"/>
                <a:cs typeface="Times New Roman" panose="02020603050405020304" pitchFamily="18" charset="0"/>
              </a:rPr>
              <a:t>Künftig sollen Balkon-PV mit einem </a:t>
            </a:r>
            <a:r>
              <a:rPr lang="de-DE" sz="1600" b="1" kern="0" dirty="0">
                <a:solidFill>
                  <a:srgbClr val="0000FF"/>
                </a:solidFill>
                <a:effectLst/>
                <a:latin typeface="+mn-lt"/>
                <a:ea typeface="Times New Roman" panose="02020603050405020304" pitchFamily="18" charset="0"/>
                <a:cs typeface="Times New Roman" panose="02020603050405020304" pitchFamily="18" charset="0"/>
              </a:rPr>
              <a:t>herkömmlichen </a:t>
            </a:r>
            <a:r>
              <a:rPr lang="de-DE" sz="1600" b="1" kern="0" dirty="0" err="1">
                <a:solidFill>
                  <a:srgbClr val="0000FF"/>
                </a:solidFill>
                <a:effectLst/>
                <a:latin typeface="+mn-lt"/>
                <a:ea typeface="Times New Roman" panose="02020603050405020304" pitchFamily="18" charset="0"/>
                <a:cs typeface="Times New Roman" panose="02020603050405020304" pitchFamily="18" charset="0"/>
              </a:rPr>
              <a:t>Schukostecker</a:t>
            </a:r>
            <a:r>
              <a:rPr lang="de-DE" sz="1600" b="1" kern="0" dirty="0">
                <a:solidFill>
                  <a:srgbClr val="0000FF"/>
                </a:solidFill>
                <a:effectLst/>
                <a:latin typeface="+mn-lt"/>
                <a:ea typeface="Times New Roman" panose="02020603050405020304" pitchFamily="18" charset="0"/>
                <a:cs typeface="Times New Roman" panose="02020603050405020304" pitchFamily="18" charset="0"/>
              </a:rPr>
              <a:t> </a:t>
            </a:r>
            <a:r>
              <a:rPr lang="de-DE" sz="1600" kern="0" dirty="0">
                <a:solidFill>
                  <a:srgbClr val="0000FF"/>
                </a:solidFill>
                <a:effectLst/>
                <a:latin typeface="+mn-lt"/>
                <a:ea typeface="Times New Roman" panose="02020603050405020304" pitchFamily="18" charset="0"/>
                <a:cs typeface="Times New Roman" panose="02020603050405020304" pitchFamily="18" charset="0"/>
              </a:rPr>
              <a:t>auskommen. Das erleichtert die Installation erheblich. Hierzu muss noch eine Norm mit den Verbänden erarbeitet werden.</a:t>
            </a:r>
            <a:endParaRPr lang="de-DE" sz="1600" dirty="0">
              <a:solidFill>
                <a:srgbClr val="0000FF"/>
              </a:solidFill>
              <a:latin typeface="+mn-lt"/>
            </a:endParaRPr>
          </a:p>
        </p:txBody>
      </p:sp>
      <p:sp>
        <p:nvSpPr>
          <p:cNvPr id="22" name="Rectangle 4">
            <a:extLst>
              <a:ext uri="{FF2B5EF4-FFF2-40B4-BE49-F238E27FC236}">
                <a16:creationId xmlns:a16="http://schemas.microsoft.com/office/drawing/2014/main" id="{7CFCDB50-7A38-9A36-FC10-E4B571F94774}"/>
              </a:ext>
            </a:extLst>
          </p:cNvPr>
          <p:cNvSpPr>
            <a:spLocks noChangeArrowheads="1"/>
          </p:cNvSpPr>
          <p:nvPr/>
        </p:nvSpPr>
        <p:spPr bwMode="auto">
          <a:xfrm>
            <a:off x="-14514" y="6210007"/>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latin typeface="+mn-lt"/>
              </a:rPr>
              <a:t>Der Einstieg in eine PV-Anlage wurde deutlich vereinfacht!</a:t>
            </a:r>
          </a:p>
        </p:txBody>
      </p:sp>
      <p:sp>
        <p:nvSpPr>
          <p:cNvPr id="3" name="Textfeld 2">
            <a:extLst>
              <a:ext uri="{FF2B5EF4-FFF2-40B4-BE49-F238E27FC236}">
                <a16:creationId xmlns:a16="http://schemas.microsoft.com/office/drawing/2014/main" id="{B46E2EF5-C2AA-12A4-9EDC-459BF00F4A1E}"/>
              </a:ext>
            </a:extLst>
          </p:cNvPr>
          <p:cNvSpPr txBox="1"/>
          <p:nvPr/>
        </p:nvSpPr>
        <p:spPr>
          <a:xfrm>
            <a:off x="419177" y="2285093"/>
            <a:ext cx="9320046" cy="1653979"/>
          </a:xfrm>
          <a:prstGeom prst="rect">
            <a:avLst/>
          </a:prstGeom>
          <a:noFill/>
        </p:spPr>
        <p:txBody>
          <a:bodyPr wrap="square" rtlCol="0">
            <a:spAutoFit/>
          </a:bodyPr>
          <a:lstStyle/>
          <a:p>
            <a:pPr>
              <a:lnSpc>
                <a:spcPct val="107000"/>
              </a:lnSpc>
              <a:spcAft>
                <a:spcPts val="800"/>
              </a:spcAft>
            </a:pPr>
            <a:r>
              <a:rPr lang="de-DE" sz="1600" u="sng" kern="0" dirty="0">
                <a:solidFill>
                  <a:srgbClr val="0000FF"/>
                </a:solidFill>
                <a:effectLst/>
                <a:latin typeface="+mn-lt"/>
                <a:ea typeface="Times New Roman" panose="02020603050405020304" pitchFamily="18" charset="0"/>
                <a:cs typeface="Times New Roman" panose="02020603050405020304" pitchFamily="18" charset="0"/>
              </a:rPr>
              <a:t>Digitale Stromzähler nicht verpflichtend</a:t>
            </a:r>
            <a:br>
              <a:rPr lang="de-DE" sz="1600" kern="0" dirty="0">
                <a:solidFill>
                  <a:srgbClr val="0000FF"/>
                </a:solidFill>
                <a:effectLst/>
                <a:latin typeface="+mn-lt"/>
                <a:ea typeface="Times New Roman" panose="02020603050405020304" pitchFamily="18" charset="0"/>
                <a:cs typeface="Times New Roman" panose="02020603050405020304" pitchFamily="18" charset="0"/>
              </a:rPr>
            </a:br>
            <a:r>
              <a:rPr lang="de-DE" sz="1600" kern="0" dirty="0">
                <a:solidFill>
                  <a:srgbClr val="0000FF"/>
                </a:solidFill>
                <a:effectLst/>
                <a:latin typeface="+mn-lt"/>
                <a:ea typeface="Times New Roman" panose="02020603050405020304" pitchFamily="18" charset="0"/>
                <a:cs typeface="Times New Roman" panose="02020603050405020304" pitchFamily="18" charset="0"/>
              </a:rPr>
              <a:t>Neue Balkon-PV sollen nicht dadurch verhindert werden, dass ein Zweirichtungszähler – also digitaler Stromzähler – eingebaut werden muss. Übergangsweise dürfen die Anlagen weiterhin die alten</a:t>
            </a:r>
            <a:r>
              <a:rPr lang="de-DE" sz="1600" b="1" kern="0" dirty="0">
                <a:solidFill>
                  <a:srgbClr val="0000FF"/>
                </a:solidFill>
                <a:effectLst/>
                <a:latin typeface="+mn-lt"/>
                <a:ea typeface="Times New Roman" panose="02020603050405020304" pitchFamily="18" charset="0"/>
                <a:cs typeface="Times New Roman" panose="02020603050405020304" pitchFamily="18" charset="0"/>
              </a:rPr>
              <a:t> Ferraris-Zähler </a:t>
            </a:r>
            <a:r>
              <a:rPr lang="de-DE" sz="1600" kern="0" dirty="0">
                <a:solidFill>
                  <a:srgbClr val="0000FF"/>
                </a:solidFill>
                <a:effectLst/>
                <a:latin typeface="+mn-lt"/>
                <a:ea typeface="Times New Roman" panose="02020603050405020304" pitchFamily="18" charset="0"/>
                <a:cs typeface="Times New Roman" panose="02020603050405020304" pitchFamily="18" charset="0"/>
              </a:rPr>
              <a:t>nutzen. Der bisherige Stromzähler läuft dann einfach rückwärts, wenn Strom eingespeist wird. So </a:t>
            </a:r>
            <a:r>
              <a:rPr lang="de-DE" sz="1600" b="1" kern="0" dirty="0">
                <a:solidFill>
                  <a:srgbClr val="0000FF"/>
                </a:solidFill>
                <a:effectLst/>
                <a:latin typeface="+mn-lt"/>
                <a:ea typeface="Times New Roman" panose="02020603050405020304" pitchFamily="18" charset="0"/>
                <a:cs typeface="Times New Roman" panose="02020603050405020304" pitchFamily="18" charset="0"/>
              </a:rPr>
              <a:t>profitieren Verbraucherinnen und Verbraucher </a:t>
            </a:r>
            <a:r>
              <a:rPr lang="de-DE" sz="1600" kern="0" dirty="0">
                <a:solidFill>
                  <a:srgbClr val="0000FF"/>
                </a:solidFill>
                <a:effectLst/>
                <a:latin typeface="+mn-lt"/>
                <a:ea typeface="Times New Roman" panose="02020603050405020304" pitchFamily="18" charset="0"/>
                <a:cs typeface="Times New Roman" panose="02020603050405020304" pitchFamily="18" charset="0"/>
              </a:rPr>
              <a:t>davon, denn das </a:t>
            </a:r>
            <a:r>
              <a:rPr lang="de-DE" sz="1600" b="1" kern="0" dirty="0">
                <a:solidFill>
                  <a:srgbClr val="0000FF"/>
                </a:solidFill>
                <a:effectLst/>
                <a:latin typeface="+mn-lt"/>
                <a:ea typeface="Times New Roman" panose="02020603050405020304" pitchFamily="18" charset="0"/>
                <a:cs typeface="Times New Roman" panose="02020603050405020304" pitchFamily="18" charset="0"/>
              </a:rPr>
              <a:t>senkt die Strommenge, die sie bezahlen</a:t>
            </a:r>
            <a:r>
              <a:rPr lang="de-DE" sz="1600" kern="0" dirty="0">
                <a:solidFill>
                  <a:srgbClr val="0000FF"/>
                </a:solidFill>
                <a:effectLst/>
                <a:latin typeface="+mn-lt"/>
                <a:ea typeface="Times New Roman" panose="02020603050405020304" pitchFamily="18" charset="0"/>
                <a:cs typeface="Times New Roman" panose="02020603050405020304" pitchFamily="18" charset="0"/>
              </a:rPr>
              <a:t>.</a:t>
            </a:r>
            <a:endParaRPr lang="de-DE" sz="1600" dirty="0">
              <a:solidFill>
                <a:srgbClr val="0000FF"/>
              </a:solidFill>
              <a:latin typeface="+mn-lt"/>
            </a:endParaRPr>
          </a:p>
        </p:txBody>
      </p:sp>
      <p:sp>
        <p:nvSpPr>
          <p:cNvPr id="2" name="Textfeld 1">
            <a:extLst>
              <a:ext uri="{FF2B5EF4-FFF2-40B4-BE49-F238E27FC236}">
                <a16:creationId xmlns:a16="http://schemas.microsoft.com/office/drawing/2014/main" id="{03E1BEA9-FB29-4E53-AF63-42B013DD13CA}"/>
              </a:ext>
            </a:extLst>
          </p:cNvPr>
          <p:cNvSpPr txBox="1"/>
          <p:nvPr/>
        </p:nvSpPr>
        <p:spPr>
          <a:xfrm>
            <a:off x="419177" y="5825022"/>
            <a:ext cx="4773550" cy="473271"/>
          </a:xfrm>
          <a:prstGeom prst="rect">
            <a:avLst/>
          </a:prstGeom>
          <a:noFill/>
        </p:spPr>
        <p:txBody>
          <a:bodyPr wrap="square" rtlCol="0">
            <a:spAutoFit/>
          </a:bodyPr>
          <a:lstStyle/>
          <a:p>
            <a:pPr>
              <a:lnSpc>
                <a:spcPct val="107000"/>
              </a:lnSpc>
              <a:spcAft>
                <a:spcPts val="800"/>
              </a:spcAft>
            </a:pPr>
            <a:r>
              <a:rPr lang="de-DE" sz="1200" b="1" kern="0" dirty="0">
                <a:solidFill>
                  <a:srgbClr val="0000FF"/>
                </a:solidFill>
                <a:latin typeface="+mn-lt"/>
                <a:ea typeface="Times New Roman" panose="02020603050405020304" pitchFamily="18" charset="0"/>
                <a:cs typeface="Times New Roman" panose="02020603050405020304" pitchFamily="18" charset="0"/>
              </a:rPr>
              <a:t>Verbraucherzentrale</a:t>
            </a:r>
            <a:br>
              <a:rPr lang="de-DE" sz="1200" kern="0" dirty="0">
                <a:solidFill>
                  <a:srgbClr val="0000FF"/>
                </a:solidFill>
                <a:effectLst/>
                <a:latin typeface="+mn-lt"/>
                <a:ea typeface="Times New Roman" panose="02020603050405020304" pitchFamily="18" charset="0"/>
                <a:cs typeface="Times New Roman" panose="02020603050405020304" pitchFamily="18" charset="0"/>
              </a:rPr>
            </a:br>
            <a:r>
              <a:rPr lang="de-DE" sz="1200" dirty="0">
                <a:solidFill>
                  <a:srgbClr val="0000FF"/>
                </a:solidFill>
                <a:hlinkClick r:id="rId4"/>
              </a:rPr>
              <a:t>Gesetze und Normen für Steckersolar</a:t>
            </a:r>
            <a:r>
              <a:rPr lang="de-DE" sz="1200" dirty="0">
                <a:solidFill>
                  <a:srgbClr val="0000FF"/>
                </a:solidFill>
                <a:latin typeface="+mn-lt"/>
                <a:hlinkClick r:id="rId4"/>
              </a:rPr>
              <a:t>- Module</a:t>
            </a:r>
            <a:endParaRPr lang="de-DE" sz="1200" dirty="0">
              <a:solidFill>
                <a:srgbClr val="0000FF"/>
              </a:solidFill>
            </a:endParaRPr>
          </a:p>
        </p:txBody>
      </p:sp>
    </p:spTree>
    <p:extLst>
      <p:ext uri="{BB962C8B-B14F-4D97-AF65-F5344CB8AC3E}">
        <p14:creationId xmlns:p14="http://schemas.microsoft.com/office/powerpoint/2010/main" val="50427047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1+#ppt_w/2"/>
                                          </p:val>
                                        </p:tav>
                                        <p:tav tm="100000">
                                          <p:val>
                                            <p:strVal val="#ppt_x"/>
                                          </p:val>
                                        </p:tav>
                                      </p:tavLst>
                                    </p:anim>
                                    <p:anim calcmode="lin" valueType="num">
                                      <p:cBhvr additive="base">
                                        <p:cTn id="14"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1+#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000" fill="hold"/>
                                        <p:tgtEl>
                                          <p:spTgt spid="10"/>
                                        </p:tgtEl>
                                        <p:attrNameLst>
                                          <p:attrName>ppt_x</p:attrName>
                                        </p:attrNameLst>
                                      </p:cBhvr>
                                      <p:tavLst>
                                        <p:tav tm="0">
                                          <p:val>
                                            <p:strVal val="1+#ppt_w/2"/>
                                          </p:val>
                                        </p:tav>
                                        <p:tav tm="100000">
                                          <p:val>
                                            <p:strVal val="#ppt_x"/>
                                          </p:val>
                                        </p:tav>
                                      </p:tavLst>
                                    </p:anim>
                                    <p:anim calcmode="lin" valueType="num">
                                      <p:cBhvr additive="base">
                                        <p:cTn id="26"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1000" fill="hold"/>
                                        <p:tgtEl>
                                          <p:spTgt spid="22"/>
                                        </p:tgtEl>
                                        <p:attrNameLst>
                                          <p:attrName>ppt_x</p:attrName>
                                        </p:attrNameLst>
                                      </p:cBhvr>
                                      <p:tavLst>
                                        <p:tav tm="0">
                                          <p:val>
                                            <p:strVal val="#ppt_x"/>
                                          </p:val>
                                        </p:tav>
                                        <p:tav tm="100000">
                                          <p:val>
                                            <p:strVal val="#ppt_x"/>
                                          </p:val>
                                        </p:tav>
                                      </p:tavLst>
                                    </p:anim>
                                    <p:anim calcmode="lin" valueType="num">
                                      <p:cBhvr additive="base">
                                        <p:cTn id="32" dur="10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2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4582986"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Balkonkraftwerk (1)</a:t>
            </a:r>
            <a:br>
              <a:rPr lang="de-DE" altLang="de-DE" sz="2000" dirty="0">
                <a:solidFill>
                  <a:schemeClr val="bg1"/>
                </a:solidFill>
              </a:rPr>
            </a:br>
            <a:r>
              <a:rPr lang="de-DE" altLang="de-DE" sz="2000" dirty="0">
                <a:solidFill>
                  <a:schemeClr val="bg1"/>
                </a:solidFill>
              </a:rPr>
              <a:t>Gesetzliche Grundlagen (2): für </a:t>
            </a:r>
            <a:r>
              <a:rPr lang="de-DE" altLang="de-DE" sz="2000" dirty="0" err="1">
                <a:solidFill>
                  <a:schemeClr val="bg1"/>
                </a:solidFill>
              </a:rPr>
              <a:t>Mierter</a:t>
            </a:r>
            <a:endParaRPr lang="de-DE" altLang="de-DE" sz="2000" dirty="0">
              <a:solidFill>
                <a:schemeClr val="bg1"/>
              </a:solidFill>
            </a:endParaRPr>
          </a:p>
        </p:txBody>
      </p:sp>
      <p:sp>
        <p:nvSpPr>
          <p:cNvPr id="7" name="Text Box 5">
            <a:extLst>
              <a:ext uri="{FF2B5EF4-FFF2-40B4-BE49-F238E27FC236}">
                <a16:creationId xmlns:a16="http://schemas.microsoft.com/office/drawing/2014/main" id="{A03FF159-6A17-B7F9-C79D-9E98B1D910A9}"/>
              </a:ext>
            </a:extLst>
          </p:cNvPr>
          <p:cNvSpPr txBox="1">
            <a:spLocks noChangeArrowheads="1"/>
          </p:cNvSpPr>
          <p:nvPr/>
        </p:nvSpPr>
        <p:spPr bwMode="auto">
          <a:xfrm>
            <a:off x="7569831" y="5943760"/>
            <a:ext cx="1950855"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energie-experten.org</a:t>
            </a:r>
            <a:endParaRPr lang="en-US" altLang="de-DE" sz="1200" dirty="0"/>
          </a:p>
        </p:txBody>
      </p:sp>
      <p:sp>
        <p:nvSpPr>
          <p:cNvPr id="22" name="Rectangle 4">
            <a:extLst>
              <a:ext uri="{FF2B5EF4-FFF2-40B4-BE49-F238E27FC236}">
                <a16:creationId xmlns:a16="http://schemas.microsoft.com/office/drawing/2014/main" id="{7CFCDB50-7A38-9A36-FC10-E4B571F94774}"/>
              </a:ext>
            </a:extLst>
          </p:cNvPr>
          <p:cNvSpPr>
            <a:spLocks noChangeArrowheads="1"/>
          </p:cNvSpPr>
          <p:nvPr/>
        </p:nvSpPr>
        <p:spPr bwMode="auto">
          <a:xfrm>
            <a:off x="-14514" y="6181432"/>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latin typeface="+mn-lt"/>
              </a:rPr>
              <a:t>Auch Mieter können sich ein Balkonkraftwerk anschaffen!</a:t>
            </a:r>
          </a:p>
        </p:txBody>
      </p:sp>
      <p:sp>
        <p:nvSpPr>
          <p:cNvPr id="6" name="Textfeld 5">
            <a:extLst>
              <a:ext uri="{FF2B5EF4-FFF2-40B4-BE49-F238E27FC236}">
                <a16:creationId xmlns:a16="http://schemas.microsoft.com/office/drawing/2014/main" id="{338CD30A-7CD9-7080-FA8B-2DA731E8CF12}"/>
              </a:ext>
            </a:extLst>
          </p:cNvPr>
          <p:cNvSpPr txBox="1"/>
          <p:nvPr/>
        </p:nvSpPr>
        <p:spPr>
          <a:xfrm>
            <a:off x="385313" y="1374966"/>
            <a:ext cx="9135373" cy="1569660"/>
          </a:xfrm>
          <a:prstGeom prst="rect">
            <a:avLst/>
          </a:prstGeom>
          <a:noFill/>
        </p:spPr>
        <p:txBody>
          <a:bodyPr wrap="square">
            <a:spAutoFit/>
          </a:bodyPr>
          <a:lstStyle/>
          <a:p>
            <a:r>
              <a:rPr lang="de-DE" sz="1600" b="1" dirty="0">
                <a:solidFill>
                  <a:srgbClr val="0000FF"/>
                </a:solidFill>
              </a:rPr>
              <a:t>Mieter dürfen frei entscheiden</a:t>
            </a:r>
            <a:r>
              <a:rPr lang="de-DE" sz="1600" dirty="0">
                <a:solidFill>
                  <a:srgbClr val="0000FF"/>
                </a:solidFill>
              </a:rPr>
              <a:t>, </a:t>
            </a:r>
            <a:r>
              <a:rPr lang="de-DE" sz="1600" b="1" dirty="0">
                <a:solidFill>
                  <a:srgbClr val="0000FF"/>
                </a:solidFill>
              </a:rPr>
              <a:t>ob sie ein </a:t>
            </a:r>
            <a:r>
              <a:rPr lang="de-DE" sz="1600" b="1" dirty="0">
                <a:solidFill>
                  <a:srgbClr val="0000FF"/>
                </a:solidFill>
                <a:hlinkClick r:id="rId3" tooltip="Technik, Sicherheit und Preise von Balkonkraftwerken">
                  <a:extLst>
                    <a:ext uri="{A12FA001-AC4F-418D-AE19-62706E023703}">
                      <ahyp:hlinkClr xmlns:ahyp="http://schemas.microsoft.com/office/drawing/2018/hyperlinkcolor" val="tx"/>
                    </a:ext>
                  </a:extLst>
                </a:hlinkClick>
              </a:rPr>
              <a:t>Balkonkraftwerk</a:t>
            </a:r>
            <a:r>
              <a:rPr lang="de-DE" sz="1600" b="1" dirty="0">
                <a:solidFill>
                  <a:srgbClr val="0000FF"/>
                </a:solidFill>
              </a:rPr>
              <a:t> installieren möchten</a:t>
            </a:r>
            <a:r>
              <a:rPr lang="de-DE" sz="1600" dirty="0">
                <a:solidFill>
                  <a:srgbClr val="0000FF"/>
                </a:solidFill>
              </a:rPr>
              <a:t>. Sie müssen somit nicht mehr die Zustimmung des Vermieters einholen. </a:t>
            </a:r>
            <a:r>
              <a:rPr lang="de-DE" sz="1600" b="1" dirty="0">
                <a:solidFill>
                  <a:srgbClr val="0000FF"/>
                </a:solidFill>
              </a:rPr>
              <a:t>Wie</a:t>
            </a:r>
            <a:r>
              <a:rPr lang="de-DE" sz="1600" dirty="0">
                <a:solidFill>
                  <a:srgbClr val="0000FF"/>
                </a:solidFill>
              </a:rPr>
              <a:t> das Steckersolargerät angebracht werden soll, das </a:t>
            </a:r>
            <a:r>
              <a:rPr lang="de-DE" sz="1600" b="1" dirty="0">
                <a:solidFill>
                  <a:srgbClr val="0000FF"/>
                </a:solidFill>
              </a:rPr>
              <a:t>können Wohnungseigentümergemeinschaft (WEG) und Hausbesitzer vorgeben</a:t>
            </a:r>
            <a:r>
              <a:rPr lang="de-DE" sz="1600" dirty="0">
                <a:solidFill>
                  <a:srgbClr val="0000FF"/>
                </a:solidFill>
              </a:rPr>
              <a:t>. Dies gilt z. B. dann, wenn mit der Installation des Steckersolargeräts die bauliche Substanz der Mietsache verändert wird, z.B. in Zusammenhang mit der Befestigung des Solarpanels oder dem Verlegen neuer Leitungen.</a:t>
            </a:r>
          </a:p>
        </p:txBody>
      </p:sp>
      <p:sp>
        <p:nvSpPr>
          <p:cNvPr id="11" name="Textfeld 10">
            <a:extLst>
              <a:ext uri="{FF2B5EF4-FFF2-40B4-BE49-F238E27FC236}">
                <a16:creationId xmlns:a16="http://schemas.microsoft.com/office/drawing/2014/main" id="{64471F38-CD9C-A033-2043-4FFD2B04F048}"/>
              </a:ext>
            </a:extLst>
          </p:cNvPr>
          <p:cNvSpPr txBox="1"/>
          <p:nvPr/>
        </p:nvSpPr>
        <p:spPr>
          <a:xfrm>
            <a:off x="385313" y="3117983"/>
            <a:ext cx="9135373" cy="1569660"/>
          </a:xfrm>
          <a:prstGeom prst="rect">
            <a:avLst/>
          </a:prstGeom>
          <a:noFill/>
        </p:spPr>
        <p:txBody>
          <a:bodyPr wrap="square">
            <a:spAutoFit/>
          </a:bodyPr>
          <a:lstStyle/>
          <a:p>
            <a:r>
              <a:rPr lang="de-DE" sz="1600" dirty="0">
                <a:solidFill>
                  <a:srgbClr val="0000FF"/>
                </a:solidFill>
              </a:rPr>
              <a:t>Rechtsgrundlage hierfür ist, dass nun Steckersolargeräte in den Katalog der sogenannten </a:t>
            </a:r>
            <a:r>
              <a:rPr lang="de-DE" sz="1600" b="1" dirty="0">
                <a:solidFill>
                  <a:srgbClr val="0000FF"/>
                </a:solidFill>
              </a:rPr>
              <a:t>privilegierten baulichen Veränderungen in § 20 Absatz 2 des Wohnungseigentumsgesetz </a:t>
            </a:r>
            <a:r>
              <a:rPr lang="de-DE" sz="1600" dirty="0">
                <a:solidFill>
                  <a:srgbClr val="0000FF"/>
                </a:solidFill>
              </a:rPr>
              <a:t>aufgenommen werden sollen. Somit obliegt es zukünftig Mietern – wie etwa bei baulichen Veränderungen für den Einbruchsschutz, für Telekommunikationsanschlüsse oder für Installationen für Menschen mit Behinderung – selbst zu entscheiden, ob sie ein Balkonkraftwerk installieren wollen.</a:t>
            </a:r>
          </a:p>
        </p:txBody>
      </p:sp>
      <p:sp>
        <p:nvSpPr>
          <p:cNvPr id="12" name="Textfeld 11">
            <a:extLst>
              <a:ext uri="{FF2B5EF4-FFF2-40B4-BE49-F238E27FC236}">
                <a16:creationId xmlns:a16="http://schemas.microsoft.com/office/drawing/2014/main" id="{6DE2893F-8F80-8DCB-8E37-B91F37429423}"/>
              </a:ext>
            </a:extLst>
          </p:cNvPr>
          <p:cNvSpPr txBox="1"/>
          <p:nvPr/>
        </p:nvSpPr>
        <p:spPr>
          <a:xfrm>
            <a:off x="385313" y="4861001"/>
            <a:ext cx="9135373" cy="1077218"/>
          </a:xfrm>
          <a:prstGeom prst="rect">
            <a:avLst/>
          </a:prstGeom>
          <a:noFill/>
        </p:spPr>
        <p:txBody>
          <a:bodyPr wrap="square">
            <a:spAutoFit/>
          </a:bodyPr>
          <a:lstStyle/>
          <a:p>
            <a:r>
              <a:rPr lang="de-DE" sz="1600" b="1" dirty="0">
                <a:solidFill>
                  <a:srgbClr val="0000FF"/>
                </a:solidFill>
              </a:rPr>
              <a:t>Voraussetzung</a:t>
            </a:r>
            <a:r>
              <a:rPr lang="de-DE" sz="1600" dirty="0">
                <a:solidFill>
                  <a:srgbClr val="0000FF"/>
                </a:solidFill>
              </a:rPr>
              <a:t> ist allerdings, dass die </a:t>
            </a:r>
            <a:r>
              <a:rPr lang="de-DE" sz="1600" b="1" dirty="0">
                <a:solidFill>
                  <a:srgbClr val="0000FF"/>
                </a:solidFill>
              </a:rPr>
              <a:t>Balkonkraftanlage</a:t>
            </a:r>
            <a:r>
              <a:rPr lang="de-DE" sz="1600" dirty="0">
                <a:solidFill>
                  <a:srgbClr val="0000FF"/>
                </a:solidFill>
              </a:rPr>
              <a:t> „</a:t>
            </a:r>
            <a:r>
              <a:rPr lang="de-DE" sz="1600" b="1" dirty="0">
                <a:solidFill>
                  <a:srgbClr val="0000FF"/>
                </a:solidFill>
              </a:rPr>
              <a:t>angemessen</a:t>
            </a:r>
            <a:r>
              <a:rPr lang="de-DE" sz="1600" dirty="0">
                <a:solidFill>
                  <a:srgbClr val="0000FF"/>
                </a:solidFill>
              </a:rPr>
              <a:t>“ ist und das Wohnhaus nicht grundlegend umgestaltet oder die </a:t>
            </a:r>
            <a:r>
              <a:rPr lang="de-DE" sz="1600" b="1" dirty="0">
                <a:solidFill>
                  <a:srgbClr val="0000FF"/>
                </a:solidFill>
              </a:rPr>
              <a:t>Eigentümer</a:t>
            </a:r>
            <a:r>
              <a:rPr lang="de-DE" sz="1600" dirty="0">
                <a:solidFill>
                  <a:srgbClr val="0000FF"/>
                </a:solidFill>
              </a:rPr>
              <a:t> „</a:t>
            </a:r>
            <a:r>
              <a:rPr lang="de-DE" sz="1600" b="1" dirty="0">
                <a:solidFill>
                  <a:srgbClr val="0000FF"/>
                </a:solidFill>
              </a:rPr>
              <a:t>unbillig benachteiligen</a:t>
            </a:r>
            <a:r>
              <a:rPr lang="de-DE" sz="1600" dirty="0">
                <a:solidFill>
                  <a:srgbClr val="0000FF"/>
                </a:solidFill>
              </a:rPr>
              <a:t>“. Was hierunter genauer zu verstehen ist, welcher Ermessensspielraum besteht und welche Vermieter-Vorgaben als überzogen gelten, hat das Bundesministerium der Justiz in neuen </a:t>
            </a:r>
            <a:r>
              <a:rPr lang="de-DE" sz="1600" dirty="0">
                <a:solidFill>
                  <a:srgbClr val="0000FF"/>
                </a:solidFill>
                <a:hlinkClick r:id="rId4">
                  <a:extLst>
                    <a:ext uri="{A12FA001-AC4F-418D-AE19-62706E023703}">
                      <ahyp:hlinkClr xmlns:ahyp="http://schemas.microsoft.com/office/drawing/2018/hyperlinkcolor" val="tx"/>
                    </a:ext>
                  </a:extLst>
                </a:hlinkClick>
              </a:rPr>
              <a:t>FAQ</a:t>
            </a:r>
            <a:r>
              <a:rPr lang="de-DE" sz="1600" dirty="0">
                <a:solidFill>
                  <a:srgbClr val="0000FF"/>
                </a:solidFill>
              </a:rPr>
              <a:t> veröffentlicht.</a:t>
            </a:r>
          </a:p>
        </p:txBody>
      </p:sp>
      <p:sp>
        <p:nvSpPr>
          <p:cNvPr id="3" name="Textfeld 2">
            <a:extLst>
              <a:ext uri="{FF2B5EF4-FFF2-40B4-BE49-F238E27FC236}">
                <a16:creationId xmlns:a16="http://schemas.microsoft.com/office/drawing/2014/main" id="{EDAB6B85-79D0-E97D-BAB4-716D942200A5}"/>
              </a:ext>
            </a:extLst>
          </p:cNvPr>
          <p:cNvSpPr txBox="1"/>
          <p:nvPr/>
        </p:nvSpPr>
        <p:spPr>
          <a:xfrm>
            <a:off x="2062163" y="2807643"/>
            <a:ext cx="5229224" cy="461665"/>
          </a:xfrm>
          <a:prstGeom prst="rect">
            <a:avLst/>
          </a:prstGeom>
          <a:noFill/>
        </p:spPr>
        <p:txBody>
          <a:bodyPr wrap="square">
            <a:spAutoFit/>
          </a:bodyPr>
          <a:lstStyle/>
          <a:p>
            <a:r>
              <a:rPr lang="de-DE" altLang="de-DE" sz="2400" dirty="0">
                <a:solidFill>
                  <a:schemeClr val="bg1"/>
                </a:solidFill>
              </a:rPr>
              <a:t>Für Mieter: </a:t>
            </a:r>
            <a:endParaRPr lang="de-DE" dirty="0"/>
          </a:p>
        </p:txBody>
      </p:sp>
    </p:spTree>
    <p:extLst>
      <p:ext uri="{BB962C8B-B14F-4D97-AF65-F5344CB8AC3E}">
        <p14:creationId xmlns:p14="http://schemas.microsoft.com/office/powerpoint/2010/main" val="130291012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1+#ppt_w/2"/>
                                          </p:val>
                                        </p:tav>
                                        <p:tav tm="100000">
                                          <p:val>
                                            <p:strVal val="#ppt_x"/>
                                          </p:val>
                                        </p:tav>
                                      </p:tavLst>
                                    </p:anim>
                                    <p:anim calcmode="lin" valueType="num">
                                      <p:cBhvr additive="base">
                                        <p:cTn id="1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000" fill="hold"/>
                                        <p:tgtEl>
                                          <p:spTgt spid="22"/>
                                        </p:tgtEl>
                                        <p:attrNameLst>
                                          <p:attrName>ppt_x</p:attrName>
                                        </p:attrNameLst>
                                      </p:cBhvr>
                                      <p:tavLst>
                                        <p:tav tm="0">
                                          <p:val>
                                            <p:strVal val="#ppt_x"/>
                                          </p:val>
                                        </p:tav>
                                        <p:tav tm="100000">
                                          <p:val>
                                            <p:strVal val="#ppt_x"/>
                                          </p:val>
                                        </p:tav>
                                      </p:tavLst>
                                    </p:anim>
                                    <p:anim calcmode="lin" valueType="num">
                                      <p:cBhvr additive="base">
                                        <p:cTn id="20" dur="10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796076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Balkonkraftwerk (1)</a:t>
            </a:r>
            <a:br>
              <a:rPr lang="de-DE" altLang="de-DE" sz="2000" dirty="0">
                <a:solidFill>
                  <a:schemeClr val="bg1"/>
                </a:solidFill>
              </a:rPr>
            </a:br>
            <a:r>
              <a:rPr lang="de-DE" altLang="de-DE" sz="2000" dirty="0">
                <a:solidFill>
                  <a:schemeClr val="bg1"/>
                </a:solidFill>
              </a:rPr>
              <a:t>Gesetzliche Grundlagen (3): für Betreiber mit vorhandener PV-Anlage</a:t>
            </a:r>
          </a:p>
        </p:txBody>
      </p:sp>
      <p:sp>
        <p:nvSpPr>
          <p:cNvPr id="7" name="Text Box 5">
            <a:extLst>
              <a:ext uri="{FF2B5EF4-FFF2-40B4-BE49-F238E27FC236}">
                <a16:creationId xmlns:a16="http://schemas.microsoft.com/office/drawing/2014/main" id="{A03FF159-6A17-B7F9-C79D-9E98B1D910A9}"/>
              </a:ext>
            </a:extLst>
          </p:cNvPr>
          <p:cNvSpPr txBox="1">
            <a:spLocks noChangeArrowheads="1"/>
          </p:cNvSpPr>
          <p:nvPr/>
        </p:nvSpPr>
        <p:spPr bwMode="auto">
          <a:xfrm>
            <a:off x="8041964" y="5480149"/>
            <a:ext cx="1673535"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a:t>
            </a:r>
            <a:r>
              <a:rPr lang="de-DE" altLang="de-DE" sz="1200" dirty="0">
                <a:hlinkClick r:id="rId3"/>
              </a:rPr>
              <a:t>Pfalzwerke</a:t>
            </a:r>
            <a:r>
              <a:rPr lang="de-DE" altLang="de-DE" sz="1200" dirty="0"/>
              <a:t> (PW)</a:t>
            </a:r>
            <a:endParaRPr lang="en-US" altLang="de-DE" sz="1200" dirty="0"/>
          </a:p>
        </p:txBody>
      </p:sp>
      <p:sp>
        <p:nvSpPr>
          <p:cNvPr id="22" name="Rectangle 4">
            <a:extLst>
              <a:ext uri="{FF2B5EF4-FFF2-40B4-BE49-F238E27FC236}">
                <a16:creationId xmlns:a16="http://schemas.microsoft.com/office/drawing/2014/main" id="{7CFCDB50-7A38-9A36-FC10-E4B571F94774}"/>
              </a:ext>
            </a:extLst>
          </p:cNvPr>
          <p:cNvSpPr>
            <a:spLocks noChangeArrowheads="1"/>
          </p:cNvSpPr>
          <p:nvPr/>
        </p:nvSpPr>
        <p:spPr bwMode="auto">
          <a:xfrm>
            <a:off x="-14514" y="6029032"/>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latin typeface="+mn-lt"/>
              </a:rPr>
              <a:t>Man kann gespannt sein, wie die PW in der Praxis damit umgeht?</a:t>
            </a:r>
          </a:p>
        </p:txBody>
      </p:sp>
      <p:sp>
        <p:nvSpPr>
          <p:cNvPr id="6" name="Textfeld 5">
            <a:extLst>
              <a:ext uri="{FF2B5EF4-FFF2-40B4-BE49-F238E27FC236}">
                <a16:creationId xmlns:a16="http://schemas.microsoft.com/office/drawing/2014/main" id="{338CD30A-7CD9-7080-FA8B-2DA731E8CF12}"/>
              </a:ext>
            </a:extLst>
          </p:cNvPr>
          <p:cNvSpPr txBox="1"/>
          <p:nvPr/>
        </p:nvSpPr>
        <p:spPr>
          <a:xfrm>
            <a:off x="462431" y="2204043"/>
            <a:ext cx="9135373" cy="830997"/>
          </a:xfrm>
          <a:prstGeom prst="rect">
            <a:avLst/>
          </a:prstGeom>
          <a:noFill/>
        </p:spPr>
        <p:txBody>
          <a:bodyPr wrap="square">
            <a:spAutoFit/>
          </a:bodyPr>
          <a:lstStyle/>
          <a:p>
            <a:r>
              <a:rPr lang="de-DE" sz="1600" dirty="0">
                <a:solidFill>
                  <a:srgbClr val="0000FF"/>
                </a:solidFill>
              </a:rPr>
              <a:t>Durch die Erweiterung einer </a:t>
            </a:r>
            <a:r>
              <a:rPr lang="de-DE" sz="1600" dirty="0">
                <a:solidFill>
                  <a:srgbClr val="0000FF"/>
                </a:solidFill>
                <a:hlinkClick r:id="rId4">
                  <a:extLst>
                    <a:ext uri="{A12FA001-AC4F-418D-AE19-62706E023703}">
                      <ahyp:hlinkClr xmlns:ahyp="http://schemas.microsoft.com/office/drawing/2018/hyperlinkcolor" val="tx"/>
                    </a:ext>
                  </a:extLst>
                </a:hlinkClick>
              </a:rPr>
              <a:t>Erzeugungsanlage</a:t>
            </a:r>
            <a:r>
              <a:rPr lang="de-DE" sz="1600" dirty="0">
                <a:solidFill>
                  <a:srgbClr val="0000FF"/>
                </a:solidFill>
              </a:rPr>
              <a:t> in Überschusseinspeisung durch eine Steckerfertige PV-Anlage </a:t>
            </a:r>
            <a:r>
              <a:rPr lang="de-DE" sz="1600" b="1" dirty="0">
                <a:solidFill>
                  <a:srgbClr val="0000FF"/>
                </a:solidFill>
              </a:rPr>
              <a:t>ändert sich an der Höhe der Einspeisevergütung Ihrer bestehenden Erzeugungsanlage nichts.</a:t>
            </a:r>
          </a:p>
        </p:txBody>
      </p:sp>
      <p:sp>
        <p:nvSpPr>
          <p:cNvPr id="5" name="Textfeld 4">
            <a:extLst>
              <a:ext uri="{FF2B5EF4-FFF2-40B4-BE49-F238E27FC236}">
                <a16:creationId xmlns:a16="http://schemas.microsoft.com/office/drawing/2014/main" id="{EFE2E562-1576-7604-E4D2-A28B21FC8B9C}"/>
              </a:ext>
            </a:extLst>
          </p:cNvPr>
          <p:cNvSpPr txBox="1"/>
          <p:nvPr/>
        </p:nvSpPr>
        <p:spPr>
          <a:xfrm>
            <a:off x="462430" y="1174709"/>
            <a:ext cx="9253069" cy="830997"/>
          </a:xfrm>
          <a:prstGeom prst="rect">
            <a:avLst/>
          </a:prstGeom>
          <a:noFill/>
        </p:spPr>
        <p:txBody>
          <a:bodyPr wrap="square" rtlCol="0">
            <a:spAutoFit/>
          </a:bodyPr>
          <a:lstStyle/>
          <a:p>
            <a:r>
              <a:rPr lang="de-DE" sz="1600" b="1" dirty="0">
                <a:solidFill>
                  <a:srgbClr val="0000FF"/>
                </a:solidFill>
              </a:rPr>
              <a:t>Kann ich eine steckerfertige PV-Anlage zusätzlich zu einer bestehenden Erzeugungsanlage in Überschusseinspeisung erweitern?</a:t>
            </a:r>
            <a:br>
              <a:rPr lang="de-DE" sz="1600" b="1" dirty="0">
                <a:solidFill>
                  <a:srgbClr val="0000FF"/>
                </a:solidFill>
              </a:rPr>
            </a:br>
            <a:r>
              <a:rPr lang="de-DE" sz="1600" b="1" dirty="0">
                <a:solidFill>
                  <a:srgbClr val="0000FF"/>
                </a:solidFill>
              </a:rPr>
              <a:t>Und wie wirkt sich das auf meine Vergütung aus</a:t>
            </a:r>
          </a:p>
        </p:txBody>
      </p:sp>
      <p:sp>
        <p:nvSpPr>
          <p:cNvPr id="8" name="Textfeld 7">
            <a:extLst>
              <a:ext uri="{FF2B5EF4-FFF2-40B4-BE49-F238E27FC236}">
                <a16:creationId xmlns:a16="http://schemas.microsoft.com/office/drawing/2014/main" id="{7CC64680-8E68-F877-5391-A2D3FDEB7108}"/>
              </a:ext>
            </a:extLst>
          </p:cNvPr>
          <p:cNvSpPr txBox="1"/>
          <p:nvPr/>
        </p:nvSpPr>
        <p:spPr>
          <a:xfrm>
            <a:off x="462431" y="3088042"/>
            <a:ext cx="9135373" cy="830997"/>
          </a:xfrm>
          <a:prstGeom prst="rect">
            <a:avLst/>
          </a:prstGeom>
          <a:noFill/>
        </p:spPr>
        <p:txBody>
          <a:bodyPr wrap="square">
            <a:spAutoFit/>
          </a:bodyPr>
          <a:lstStyle/>
          <a:p>
            <a:r>
              <a:rPr lang="de-DE" sz="1600" dirty="0">
                <a:solidFill>
                  <a:srgbClr val="0000FF"/>
                </a:solidFill>
              </a:rPr>
              <a:t>Ihre </a:t>
            </a:r>
            <a:r>
              <a:rPr lang="de-DE" sz="1600" b="1" dirty="0">
                <a:solidFill>
                  <a:srgbClr val="0000FF"/>
                </a:solidFill>
              </a:rPr>
              <a:t>vorhandene Messeinrichtung </a:t>
            </a:r>
            <a:r>
              <a:rPr lang="de-DE" sz="1600" dirty="0">
                <a:solidFill>
                  <a:srgbClr val="0000FF"/>
                </a:solidFill>
              </a:rPr>
              <a:t>zur Erfassung der Einspeisung in das allgemeine Stromnetz </a:t>
            </a:r>
            <a:r>
              <a:rPr lang="de-DE" sz="1600" b="1" dirty="0">
                <a:solidFill>
                  <a:srgbClr val="0000FF"/>
                </a:solidFill>
              </a:rPr>
              <a:t>miss</a:t>
            </a:r>
            <a:r>
              <a:rPr lang="de-DE" sz="1600" dirty="0">
                <a:solidFill>
                  <a:srgbClr val="0000FF"/>
                </a:solidFill>
              </a:rPr>
              <a:t>t in diesem Fall die Einspeisung Ihrer </a:t>
            </a:r>
            <a:r>
              <a:rPr lang="de-DE" sz="1600" b="1" dirty="0">
                <a:solidFill>
                  <a:srgbClr val="0000FF"/>
                </a:solidFill>
              </a:rPr>
              <a:t>bestehenden Erzeugungsanlage zzgl. der Einspeisung des Balkonkraftwerks</a:t>
            </a:r>
            <a:r>
              <a:rPr lang="de-DE" sz="1600" dirty="0">
                <a:solidFill>
                  <a:srgbClr val="0000FF"/>
                </a:solidFill>
              </a:rPr>
              <a:t>. </a:t>
            </a:r>
            <a:endParaRPr lang="de-DE" sz="1600" b="1" dirty="0">
              <a:solidFill>
                <a:srgbClr val="0000FF"/>
              </a:solidFill>
            </a:endParaRPr>
          </a:p>
        </p:txBody>
      </p:sp>
      <p:sp>
        <p:nvSpPr>
          <p:cNvPr id="9" name="Textfeld 8">
            <a:extLst>
              <a:ext uri="{FF2B5EF4-FFF2-40B4-BE49-F238E27FC236}">
                <a16:creationId xmlns:a16="http://schemas.microsoft.com/office/drawing/2014/main" id="{BEEF30E2-EDE2-525A-8AC7-3625B8F104CC}"/>
              </a:ext>
            </a:extLst>
          </p:cNvPr>
          <p:cNvSpPr txBox="1"/>
          <p:nvPr/>
        </p:nvSpPr>
        <p:spPr>
          <a:xfrm>
            <a:off x="462431" y="3977159"/>
            <a:ext cx="9135373" cy="1323439"/>
          </a:xfrm>
          <a:prstGeom prst="rect">
            <a:avLst/>
          </a:prstGeom>
          <a:noFill/>
        </p:spPr>
        <p:txBody>
          <a:bodyPr wrap="square">
            <a:spAutoFit/>
          </a:bodyPr>
          <a:lstStyle/>
          <a:p>
            <a:r>
              <a:rPr lang="de-DE" sz="1600" dirty="0">
                <a:solidFill>
                  <a:srgbClr val="0000FF"/>
                </a:solidFill>
              </a:rPr>
              <a:t>Durch das vereinfachte Anmeldeverfahren muss die Einspeisung des Balkonkraftwerks im </a:t>
            </a:r>
            <a:r>
              <a:rPr lang="de-DE" sz="1600" b="1" dirty="0">
                <a:solidFill>
                  <a:srgbClr val="0000FF"/>
                </a:solidFill>
              </a:rPr>
              <a:t>prozentualen Verhältnis zur bestehenden Erzeugungsanlage </a:t>
            </a:r>
            <a:r>
              <a:rPr lang="de-DE" sz="1600" dirty="0">
                <a:solidFill>
                  <a:srgbClr val="0000FF"/>
                </a:solidFill>
              </a:rPr>
              <a:t>bei Ihrer Einspeisevergütung </a:t>
            </a:r>
            <a:r>
              <a:rPr lang="de-DE" sz="1600" b="1" dirty="0">
                <a:solidFill>
                  <a:srgbClr val="0000FF"/>
                </a:solidFill>
              </a:rPr>
              <a:t>herausgerechnet werden</a:t>
            </a:r>
            <a:r>
              <a:rPr lang="de-DE" sz="1600" dirty="0">
                <a:solidFill>
                  <a:srgbClr val="0000FF"/>
                </a:solidFill>
              </a:rPr>
              <a:t>. </a:t>
            </a:r>
            <a:br>
              <a:rPr lang="de-DE" sz="1600" dirty="0">
                <a:solidFill>
                  <a:srgbClr val="0000FF"/>
                </a:solidFill>
              </a:rPr>
            </a:br>
            <a:r>
              <a:rPr lang="de-DE" sz="1600" dirty="0">
                <a:solidFill>
                  <a:srgbClr val="0000FF"/>
                </a:solidFill>
              </a:rPr>
              <a:t>Die Aufteilung der Zählwerte erfolgt nach § 24 Abs. 3 </a:t>
            </a:r>
            <a:r>
              <a:rPr lang="de-DE" sz="1600" dirty="0">
                <a:solidFill>
                  <a:srgbClr val="0000FF"/>
                </a:solidFill>
                <a:hlinkClick r:id="rId5">
                  <a:extLst>
                    <a:ext uri="{A12FA001-AC4F-418D-AE19-62706E023703}">
                      <ahyp:hlinkClr xmlns:ahyp="http://schemas.microsoft.com/office/drawing/2018/hyperlinkcolor" val="tx"/>
                    </a:ext>
                  </a:extLst>
                </a:hlinkClick>
              </a:rPr>
              <a:t>EEG</a:t>
            </a:r>
            <a:r>
              <a:rPr lang="de-DE" sz="1600" dirty="0">
                <a:solidFill>
                  <a:srgbClr val="0000FF"/>
                </a:solidFill>
              </a:rPr>
              <a:t> anteilig </a:t>
            </a:r>
            <a:r>
              <a:rPr lang="de-DE" sz="1600" b="1" dirty="0">
                <a:solidFill>
                  <a:srgbClr val="0000FF"/>
                </a:solidFill>
              </a:rPr>
              <a:t>im Verhältnis der installierten Leistungen der beiden Erzeugungsanlagen.</a:t>
            </a:r>
          </a:p>
        </p:txBody>
      </p:sp>
    </p:spTree>
    <p:extLst>
      <p:ext uri="{BB962C8B-B14F-4D97-AF65-F5344CB8AC3E}">
        <p14:creationId xmlns:p14="http://schemas.microsoft.com/office/powerpoint/2010/main" val="145238371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1+#ppt_w/2"/>
                                          </p:val>
                                        </p:tav>
                                        <p:tav tm="100000">
                                          <p:val>
                                            <p:strVal val="#ppt_x"/>
                                          </p:val>
                                        </p:tav>
                                      </p:tavLst>
                                    </p:anim>
                                    <p:anim calcmode="lin" valueType="num">
                                      <p:cBhvr additive="base">
                                        <p:cTn id="14"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1+#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1000" fill="hold"/>
                                        <p:tgtEl>
                                          <p:spTgt spid="22"/>
                                        </p:tgtEl>
                                        <p:attrNameLst>
                                          <p:attrName>ppt_x</p:attrName>
                                        </p:attrNameLst>
                                      </p:cBhvr>
                                      <p:tavLst>
                                        <p:tav tm="0">
                                          <p:val>
                                            <p:strVal val="#ppt_x"/>
                                          </p:val>
                                        </p:tav>
                                        <p:tav tm="100000">
                                          <p:val>
                                            <p:strVal val="#ppt_x"/>
                                          </p:val>
                                        </p:tav>
                                      </p:tavLst>
                                    </p:anim>
                                    <p:anim calcmode="lin" valueType="num">
                                      <p:cBhvr additive="base">
                                        <p:cTn id="26" dur="10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5012591"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Balkonkraftwerk (2)</a:t>
            </a:r>
            <a:br>
              <a:rPr lang="de-DE" altLang="de-DE" sz="2000" dirty="0">
                <a:solidFill>
                  <a:schemeClr val="bg1"/>
                </a:solidFill>
              </a:rPr>
            </a:br>
            <a:r>
              <a:rPr lang="de-DE" altLang="de-DE" sz="2000" dirty="0">
                <a:solidFill>
                  <a:schemeClr val="bg1"/>
                </a:solidFill>
              </a:rPr>
              <a:t>Komponenten und Kosten (1), ohne Batterie</a:t>
            </a:r>
          </a:p>
        </p:txBody>
      </p:sp>
      <p:sp>
        <p:nvSpPr>
          <p:cNvPr id="7" name="Text Box 5">
            <a:extLst>
              <a:ext uri="{FF2B5EF4-FFF2-40B4-BE49-F238E27FC236}">
                <a16:creationId xmlns:a16="http://schemas.microsoft.com/office/drawing/2014/main" id="{A03FF159-6A17-B7F9-C79D-9E98B1D910A9}"/>
              </a:ext>
            </a:extLst>
          </p:cNvPr>
          <p:cNvSpPr txBox="1">
            <a:spLocks noChangeArrowheads="1"/>
          </p:cNvSpPr>
          <p:nvPr/>
        </p:nvSpPr>
        <p:spPr bwMode="auto">
          <a:xfrm>
            <a:off x="8216253" y="5798017"/>
            <a:ext cx="1468800"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ISE e.V., W.T.</a:t>
            </a:r>
            <a:endParaRPr lang="en-US" altLang="de-DE" sz="1200" dirty="0"/>
          </a:p>
        </p:txBody>
      </p:sp>
      <p:sp>
        <p:nvSpPr>
          <p:cNvPr id="10" name="Textfeld 9">
            <a:extLst>
              <a:ext uri="{FF2B5EF4-FFF2-40B4-BE49-F238E27FC236}">
                <a16:creationId xmlns:a16="http://schemas.microsoft.com/office/drawing/2014/main" id="{7A75D659-21AC-AA15-BABA-2564D79C1F52}"/>
              </a:ext>
            </a:extLst>
          </p:cNvPr>
          <p:cNvSpPr txBox="1"/>
          <p:nvPr/>
        </p:nvSpPr>
        <p:spPr>
          <a:xfrm>
            <a:off x="543910" y="4192744"/>
            <a:ext cx="2866250" cy="1390509"/>
          </a:xfrm>
          <a:prstGeom prst="rect">
            <a:avLst/>
          </a:prstGeom>
          <a:noFill/>
        </p:spPr>
        <p:txBody>
          <a:bodyPr wrap="square" rtlCol="0">
            <a:spAutoFit/>
          </a:bodyPr>
          <a:lstStyle/>
          <a:p>
            <a:pPr>
              <a:lnSpc>
                <a:spcPct val="107000"/>
              </a:lnSpc>
              <a:spcAft>
                <a:spcPts val="800"/>
              </a:spcAft>
            </a:pPr>
            <a:r>
              <a:rPr lang="de-DE" sz="1600" kern="0" dirty="0">
                <a:solidFill>
                  <a:srgbClr val="0000FF"/>
                </a:solidFill>
                <a:effectLst/>
                <a:latin typeface="+mn-lt"/>
                <a:ea typeface="Times New Roman" panose="02020603050405020304" pitchFamily="18" charset="0"/>
                <a:cs typeface="Times New Roman" panose="02020603050405020304" pitchFamily="18" charset="0"/>
              </a:rPr>
              <a:t>- PV-Module</a:t>
            </a:r>
            <a:br>
              <a:rPr lang="de-DE" sz="1600" kern="0" dirty="0">
                <a:solidFill>
                  <a:srgbClr val="0000FF"/>
                </a:solidFill>
                <a:effectLst/>
                <a:latin typeface="+mn-lt"/>
                <a:ea typeface="Times New Roman" panose="02020603050405020304" pitchFamily="18" charset="0"/>
                <a:cs typeface="Times New Roman" panose="02020603050405020304" pitchFamily="18" charset="0"/>
              </a:rPr>
            </a:br>
            <a:r>
              <a:rPr lang="de-DE" sz="1600" kern="0" dirty="0">
                <a:solidFill>
                  <a:srgbClr val="0000FF"/>
                </a:solidFill>
                <a:effectLst/>
                <a:latin typeface="+mn-lt"/>
                <a:ea typeface="Times New Roman" panose="02020603050405020304" pitchFamily="18" charset="0"/>
                <a:cs typeface="Times New Roman" panose="02020603050405020304" pitchFamily="18" charset="0"/>
              </a:rPr>
              <a:t>- Wechselrichter</a:t>
            </a:r>
            <a:br>
              <a:rPr lang="de-DE" sz="1600" kern="0" dirty="0">
                <a:solidFill>
                  <a:srgbClr val="0000FF"/>
                </a:solidFill>
                <a:effectLst/>
                <a:latin typeface="+mn-lt"/>
                <a:ea typeface="Times New Roman" panose="02020603050405020304" pitchFamily="18" charset="0"/>
                <a:cs typeface="Times New Roman" panose="02020603050405020304" pitchFamily="18" charset="0"/>
              </a:rPr>
            </a:br>
            <a:r>
              <a:rPr lang="de-DE" sz="1600" kern="0" dirty="0">
                <a:solidFill>
                  <a:srgbClr val="0000FF"/>
                </a:solidFill>
                <a:effectLst/>
                <a:latin typeface="+mn-lt"/>
                <a:ea typeface="Times New Roman" panose="02020603050405020304" pitchFamily="18" charset="0"/>
                <a:cs typeface="Times New Roman" panose="02020603050405020304" pitchFamily="18" charset="0"/>
              </a:rPr>
              <a:t>- Kabel</a:t>
            </a:r>
            <a:br>
              <a:rPr lang="de-DE" sz="1600" kern="0" dirty="0">
                <a:solidFill>
                  <a:srgbClr val="0000FF"/>
                </a:solidFill>
                <a:effectLst/>
                <a:latin typeface="+mn-lt"/>
                <a:ea typeface="Times New Roman" panose="02020603050405020304" pitchFamily="18" charset="0"/>
                <a:cs typeface="Times New Roman" panose="02020603050405020304" pitchFamily="18" charset="0"/>
              </a:rPr>
            </a:br>
            <a:r>
              <a:rPr lang="de-DE" sz="1600" kern="0" dirty="0">
                <a:solidFill>
                  <a:srgbClr val="0000FF"/>
                </a:solidFill>
                <a:effectLst/>
                <a:latin typeface="+mn-lt"/>
                <a:ea typeface="Times New Roman" panose="02020603050405020304" pitchFamily="18" charset="0"/>
                <a:cs typeface="Times New Roman" panose="02020603050405020304" pitchFamily="18" charset="0"/>
              </a:rPr>
              <a:t>- Smartphone-APP</a:t>
            </a:r>
            <a:br>
              <a:rPr lang="de-DE" sz="1600" kern="0" dirty="0">
                <a:solidFill>
                  <a:srgbClr val="0000FF"/>
                </a:solidFill>
                <a:effectLst/>
                <a:latin typeface="+mn-lt"/>
                <a:ea typeface="Times New Roman" panose="02020603050405020304" pitchFamily="18" charset="0"/>
                <a:cs typeface="Times New Roman" panose="02020603050405020304" pitchFamily="18" charset="0"/>
              </a:rPr>
            </a:br>
            <a:r>
              <a:rPr lang="de-DE" sz="1600" kern="0" dirty="0">
                <a:solidFill>
                  <a:srgbClr val="0000FF"/>
                </a:solidFill>
                <a:effectLst/>
                <a:latin typeface="+mn-lt"/>
                <a:ea typeface="Times New Roman" panose="02020603050405020304" pitchFamily="18" charset="0"/>
                <a:cs typeface="Times New Roman" panose="02020603050405020304" pitchFamily="18" charset="0"/>
              </a:rPr>
              <a:t>- </a:t>
            </a:r>
            <a:r>
              <a:rPr lang="de-DE" sz="1600" b="1" kern="0" dirty="0">
                <a:solidFill>
                  <a:srgbClr val="0000FF"/>
                </a:solidFill>
                <a:effectLst/>
                <a:latin typeface="+mn-lt"/>
                <a:ea typeface="Times New Roman" panose="02020603050405020304" pitchFamily="18" charset="0"/>
                <a:cs typeface="Times New Roman" panose="02020603050405020304" pitchFamily="18" charset="0"/>
              </a:rPr>
              <a:t>Kosten: ca. 300 bis 900 €</a:t>
            </a:r>
            <a:endParaRPr lang="de-DE" sz="1600" b="1" dirty="0">
              <a:solidFill>
                <a:srgbClr val="0000FF"/>
              </a:solidFill>
              <a:latin typeface="+mn-lt"/>
            </a:endParaRPr>
          </a:p>
        </p:txBody>
      </p:sp>
      <p:grpSp>
        <p:nvGrpSpPr>
          <p:cNvPr id="16" name="Gruppieren 15">
            <a:extLst>
              <a:ext uri="{FF2B5EF4-FFF2-40B4-BE49-F238E27FC236}">
                <a16:creationId xmlns:a16="http://schemas.microsoft.com/office/drawing/2014/main" id="{A23E7A5D-29F3-E63E-6A7D-6E184F6E44B3}"/>
              </a:ext>
            </a:extLst>
          </p:cNvPr>
          <p:cNvGrpSpPr/>
          <p:nvPr/>
        </p:nvGrpSpPr>
        <p:grpSpPr>
          <a:xfrm>
            <a:off x="3763253" y="1231129"/>
            <a:ext cx="2866250" cy="4395742"/>
            <a:chOff x="6848558" y="1096862"/>
            <a:chExt cx="2866250" cy="4395742"/>
          </a:xfrm>
        </p:grpSpPr>
        <p:pic>
          <p:nvPicPr>
            <p:cNvPr id="3" name="Grafik 2">
              <a:extLst>
                <a:ext uri="{FF2B5EF4-FFF2-40B4-BE49-F238E27FC236}">
                  <a16:creationId xmlns:a16="http://schemas.microsoft.com/office/drawing/2014/main" id="{42F7C9FB-0C14-2033-365B-F43E6CFBFA84}"/>
                </a:ext>
              </a:extLst>
            </p:cNvPr>
            <p:cNvPicPr>
              <a:picLocks noChangeAspect="1"/>
            </p:cNvPicPr>
            <p:nvPr/>
          </p:nvPicPr>
          <p:blipFill>
            <a:blip r:embed="rId3"/>
            <a:stretch>
              <a:fillRect/>
            </a:stretch>
          </p:blipFill>
          <p:spPr>
            <a:xfrm>
              <a:off x="6848558" y="1096862"/>
              <a:ext cx="2516073" cy="2516073"/>
            </a:xfrm>
            <a:prstGeom prst="rect">
              <a:avLst/>
            </a:prstGeom>
          </p:spPr>
        </p:pic>
        <p:sp>
          <p:nvSpPr>
            <p:cNvPr id="15" name="Textfeld 14">
              <a:extLst>
                <a:ext uri="{FF2B5EF4-FFF2-40B4-BE49-F238E27FC236}">
                  <a16:creationId xmlns:a16="http://schemas.microsoft.com/office/drawing/2014/main" id="{D0CC7200-CF61-5926-0A85-58FC496B0B7A}"/>
                </a:ext>
              </a:extLst>
            </p:cNvPr>
            <p:cNvSpPr txBox="1"/>
            <p:nvPr/>
          </p:nvSpPr>
          <p:spPr>
            <a:xfrm>
              <a:off x="6848558" y="4892503"/>
              <a:ext cx="2866250" cy="600101"/>
            </a:xfrm>
            <a:prstGeom prst="rect">
              <a:avLst/>
            </a:prstGeom>
            <a:noFill/>
          </p:spPr>
          <p:txBody>
            <a:bodyPr wrap="square" rtlCol="0">
              <a:spAutoFit/>
            </a:bodyPr>
            <a:lstStyle/>
            <a:p>
              <a:pPr>
                <a:lnSpc>
                  <a:spcPct val="107000"/>
                </a:lnSpc>
                <a:spcAft>
                  <a:spcPts val="800"/>
                </a:spcAft>
              </a:pPr>
              <a:r>
                <a:rPr lang="de-DE" sz="1600" kern="0" dirty="0">
                  <a:solidFill>
                    <a:srgbClr val="0000FF"/>
                  </a:solidFill>
                  <a:effectLst/>
                  <a:latin typeface="+mn-lt"/>
                  <a:ea typeface="Times New Roman" panose="02020603050405020304" pitchFamily="18" charset="0"/>
                  <a:cs typeface="Times New Roman" panose="02020603050405020304" pitchFamily="18" charset="0"/>
                </a:rPr>
                <a:t>- Unterkonstruktion</a:t>
              </a:r>
              <a:br>
                <a:rPr lang="de-DE" sz="1600" kern="0" dirty="0">
                  <a:solidFill>
                    <a:srgbClr val="0000FF"/>
                  </a:solidFill>
                  <a:effectLst/>
                  <a:latin typeface="+mn-lt"/>
                  <a:ea typeface="Times New Roman" panose="02020603050405020304" pitchFamily="18" charset="0"/>
                  <a:cs typeface="Times New Roman" panose="02020603050405020304" pitchFamily="18" charset="0"/>
                </a:rPr>
              </a:br>
              <a:r>
                <a:rPr lang="de-DE" sz="1600" kern="0" dirty="0">
                  <a:solidFill>
                    <a:srgbClr val="0000FF"/>
                  </a:solidFill>
                  <a:effectLst/>
                  <a:latin typeface="+mn-lt"/>
                  <a:ea typeface="Times New Roman" panose="02020603050405020304" pitchFamily="18" charset="0"/>
                  <a:cs typeface="Times New Roman" panose="02020603050405020304" pitchFamily="18" charset="0"/>
                </a:rPr>
                <a:t>- </a:t>
              </a:r>
              <a:r>
                <a:rPr lang="de-DE" sz="1600" b="1" kern="0" dirty="0">
                  <a:solidFill>
                    <a:srgbClr val="0000FF"/>
                  </a:solidFill>
                  <a:effectLst/>
                  <a:latin typeface="+mn-lt"/>
                  <a:ea typeface="Times New Roman" panose="02020603050405020304" pitchFamily="18" charset="0"/>
                  <a:cs typeface="Times New Roman" panose="02020603050405020304" pitchFamily="18" charset="0"/>
                </a:rPr>
                <a:t>Kosten</a:t>
              </a:r>
              <a:r>
                <a:rPr lang="de-DE" sz="1600" b="1" kern="0" dirty="0">
                  <a:solidFill>
                    <a:srgbClr val="0000FF"/>
                  </a:solidFill>
                  <a:latin typeface="+mn-lt"/>
                  <a:ea typeface="Times New Roman" panose="02020603050405020304" pitchFamily="18" charset="0"/>
                  <a:cs typeface="Times New Roman" panose="02020603050405020304" pitchFamily="18" charset="0"/>
                </a:rPr>
                <a:t>:</a:t>
              </a:r>
              <a:r>
                <a:rPr lang="de-DE" sz="1600" b="1" kern="0" dirty="0">
                  <a:solidFill>
                    <a:srgbClr val="0000FF"/>
                  </a:solidFill>
                  <a:effectLst/>
                  <a:latin typeface="+mn-lt"/>
                  <a:ea typeface="Times New Roman" panose="02020603050405020304" pitchFamily="18" charset="0"/>
                  <a:cs typeface="Times New Roman" panose="02020603050405020304" pitchFamily="18" charset="0"/>
                </a:rPr>
                <a:t> ca. 100 bis 150 € </a:t>
              </a:r>
              <a:endParaRPr lang="de-DE" sz="1600" b="1" dirty="0">
                <a:solidFill>
                  <a:srgbClr val="0000FF"/>
                </a:solidFill>
                <a:latin typeface="+mn-lt"/>
              </a:endParaRPr>
            </a:p>
          </p:txBody>
        </p:sp>
      </p:grpSp>
      <p:sp>
        <p:nvSpPr>
          <p:cNvPr id="22" name="Rectangle 4">
            <a:extLst>
              <a:ext uri="{FF2B5EF4-FFF2-40B4-BE49-F238E27FC236}">
                <a16:creationId xmlns:a16="http://schemas.microsoft.com/office/drawing/2014/main" id="{7CFCDB50-7A38-9A36-FC10-E4B571F94774}"/>
              </a:ext>
            </a:extLst>
          </p:cNvPr>
          <p:cNvSpPr>
            <a:spLocks noChangeArrowheads="1"/>
          </p:cNvSpPr>
          <p:nvPr/>
        </p:nvSpPr>
        <p:spPr bwMode="auto">
          <a:xfrm>
            <a:off x="-14514" y="6094112"/>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latin typeface="+mn-lt"/>
              </a:rPr>
              <a:t>Der Einstieg in eine PV-Anlage ist erschwinglich!</a:t>
            </a:r>
          </a:p>
        </p:txBody>
      </p:sp>
      <p:grpSp>
        <p:nvGrpSpPr>
          <p:cNvPr id="9" name="Gruppieren 8">
            <a:extLst>
              <a:ext uri="{FF2B5EF4-FFF2-40B4-BE49-F238E27FC236}">
                <a16:creationId xmlns:a16="http://schemas.microsoft.com/office/drawing/2014/main" id="{55C3C1D1-B377-0C4C-6E2B-838BB382B77D}"/>
              </a:ext>
            </a:extLst>
          </p:cNvPr>
          <p:cNvGrpSpPr/>
          <p:nvPr/>
        </p:nvGrpSpPr>
        <p:grpSpPr>
          <a:xfrm>
            <a:off x="179450" y="1177875"/>
            <a:ext cx="3569164" cy="3124936"/>
            <a:chOff x="179450" y="1032734"/>
            <a:chExt cx="3569164" cy="3124936"/>
          </a:xfrm>
        </p:grpSpPr>
        <p:pic>
          <p:nvPicPr>
            <p:cNvPr id="14" name="Grafik 13" descr="Ein Bild, das Solarzelle, solar, Solarenergie, Solarpanel enthält.&#10;&#10;Automatisch generierte Beschreibung">
              <a:extLst>
                <a:ext uri="{FF2B5EF4-FFF2-40B4-BE49-F238E27FC236}">
                  <a16:creationId xmlns:a16="http://schemas.microsoft.com/office/drawing/2014/main" id="{4504C336-3AD9-F96B-E979-2BC45CDAA70B}"/>
                </a:ext>
              </a:extLst>
            </p:cNvPr>
            <p:cNvPicPr>
              <a:picLocks noChangeAspect="1"/>
            </p:cNvPicPr>
            <p:nvPr/>
          </p:nvPicPr>
          <p:blipFill>
            <a:blip r:embed="rId4">
              <a:extLst>
                <a:ext uri="{28A0092B-C50C-407E-A947-70E740481C1C}">
                  <a14:useLocalDpi xmlns:a14="http://schemas.microsoft.com/office/drawing/2010/main" val="0"/>
                </a:ext>
              </a:extLst>
            </a:blip>
            <a:srcRect t="6925"/>
            <a:stretch>
              <a:fillRect/>
            </a:stretch>
          </p:blipFill>
          <p:spPr>
            <a:xfrm>
              <a:off x="179450" y="1032734"/>
              <a:ext cx="3357451" cy="3124936"/>
            </a:xfrm>
            <a:prstGeom prst="rect">
              <a:avLst/>
            </a:prstGeom>
          </p:spPr>
        </p:pic>
        <p:sp>
          <p:nvSpPr>
            <p:cNvPr id="2" name="Textfeld 1">
              <a:extLst>
                <a:ext uri="{FF2B5EF4-FFF2-40B4-BE49-F238E27FC236}">
                  <a16:creationId xmlns:a16="http://schemas.microsoft.com/office/drawing/2014/main" id="{FEEC2549-2B7A-7FD3-97F4-DF31BE4C206D}"/>
                </a:ext>
              </a:extLst>
            </p:cNvPr>
            <p:cNvSpPr txBox="1"/>
            <p:nvPr/>
          </p:nvSpPr>
          <p:spPr>
            <a:xfrm rot="538718">
              <a:off x="2000639" y="1413915"/>
              <a:ext cx="851515" cy="369332"/>
            </a:xfrm>
            <a:prstGeom prst="rect">
              <a:avLst/>
            </a:prstGeom>
            <a:solidFill>
              <a:schemeClr val="accent2"/>
            </a:solidFill>
          </p:spPr>
          <p:txBody>
            <a:bodyPr wrap="none" rtlCol="0">
              <a:spAutoFit/>
            </a:bodyPr>
            <a:lstStyle/>
            <a:p>
              <a:r>
                <a:rPr lang="de-DE" sz="1800" dirty="0">
                  <a:solidFill>
                    <a:schemeClr val="bg1"/>
                  </a:solidFill>
                </a:rPr>
                <a:t>440 W</a:t>
              </a:r>
            </a:p>
          </p:txBody>
        </p:sp>
        <p:sp>
          <p:nvSpPr>
            <p:cNvPr id="4" name="Textfeld 3">
              <a:extLst>
                <a:ext uri="{FF2B5EF4-FFF2-40B4-BE49-F238E27FC236}">
                  <a16:creationId xmlns:a16="http://schemas.microsoft.com/office/drawing/2014/main" id="{DAB15FBA-5283-72D9-65B6-C8F3DF2F83BA}"/>
                </a:ext>
              </a:extLst>
            </p:cNvPr>
            <p:cNvSpPr txBox="1"/>
            <p:nvPr/>
          </p:nvSpPr>
          <p:spPr>
            <a:xfrm>
              <a:off x="2897099" y="3678271"/>
              <a:ext cx="851515" cy="369332"/>
            </a:xfrm>
            <a:prstGeom prst="rect">
              <a:avLst/>
            </a:prstGeom>
            <a:noFill/>
          </p:spPr>
          <p:txBody>
            <a:bodyPr wrap="none" rtlCol="0">
              <a:spAutoFit/>
            </a:bodyPr>
            <a:lstStyle/>
            <a:p>
              <a:r>
                <a:rPr lang="de-DE" sz="1800" dirty="0">
                  <a:solidFill>
                    <a:srgbClr val="FF0000"/>
                  </a:solidFill>
                </a:rPr>
                <a:t>800 W</a:t>
              </a:r>
            </a:p>
          </p:txBody>
        </p:sp>
      </p:grpSp>
      <p:grpSp>
        <p:nvGrpSpPr>
          <p:cNvPr id="8" name="Gruppieren 7">
            <a:extLst>
              <a:ext uri="{FF2B5EF4-FFF2-40B4-BE49-F238E27FC236}">
                <a16:creationId xmlns:a16="http://schemas.microsoft.com/office/drawing/2014/main" id="{30C86511-B7EF-7C23-C1E2-A01F01A6333B}"/>
              </a:ext>
            </a:extLst>
          </p:cNvPr>
          <p:cNvGrpSpPr/>
          <p:nvPr/>
        </p:nvGrpSpPr>
        <p:grpSpPr>
          <a:xfrm>
            <a:off x="6505678" y="1231129"/>
            <a:ext cx="3400322" cy="4399619"/>
            <a:chOff x="6505678" y="1096862"/>
            <a:chExt cx="3400322" cy="4399619"/>
          </a:xfrm>
        </p:grpSpPr>
        <p:sp>
          <p:nvSpPr>
            <p:cNvPr id="19" name="Textfeld 18">
              <a:extLst>
                <a:ext uri="{FF2B5EF4-FFF2-40B4-BE49-F238E27FC236}">
                  <a16:creationId xmlns:a16="http://schemas.microsoft.com/office/drawing/2014/main" id="{0555178E-E7E4-EE6A-E42C-A88CB255C2A0}"/>
                </a:ext>
              </a:extLst>
            </p:cNvPr>
            <p:cNvSpPr txBox="1"/>
            <p:nvPr/>
          </p:nvSpPr>
          <p:spPr>
            <a:xfrm>
              <a:off x="6526507" y="5159850"/>
              <a:ext cx="3379493" cy="336631"/>
            </a:xfrm>
            <a:prstGeom prst="rect">
              <a:avLst/>
            </a:prstGeom>
            <a:noFill/>
          </p:spPr>
          <p:txBody>
            <a:bodyPr wrap="square" rtlCol="0">
              <a:spAutoFit/>
            </a:bodyPr>
            <a:lstStyle/>
            <a:p>
              <a:pPr algn="ctr">
                <a:lnSpc>
                  <a:spcPct val="107000"/>
                </a:lnSpc>
                <a:spcAft>
                  <a:spcPts val="800"/>
                </a:spcAft>
              </a:pPr>
              <a:r>
                <a:rPr lang="de-DE" sz="1600" b="1" kern="0" dirty="0">
                  <a:solidFill>
                    <a:srgbClr val="0000FF"/>
                  </a:solidFill>
                  <a:latin typeface="+mn-lt"/>
                  <a:ea typeface="Times New Roman" panose="02020603050405020304" pitchFamily="18" charset="0"/>
                  <a:cs typeface="Times New Roman" panose="02020603050405020304" pitchFamily="18" charset="0"/>
                </a:rPr>
                <a:t>Gesamt</a:t>
              </a:r>
              <a:r>
                <a:rPr lang="de-DE" sz="1600" b="1" kern="0" dirty="0">
                  <a:solidFill>
                    <a:srgbClr val="0000FF"/>
                  </a:solidFill>
                  <a:effectLst/>
                  <a:latin typeface="+mn-lt"/>
                  <a:ea typeface="Times New Roman" panose="02020603050405020304" pitchFamily="18" charset="0"/>
                  <a:cs typeface="Times New Roman" panose="02020603050405020304" pitchFamily="18" charset="0"/>
                </a:rPr>
                <a:t>osten (Beispiel)</a:t>
              </a:r>
              <a:r>
                <a:rPr lang="de-DE" sz="1600" b="1" kern="0" dirty="0">
                  <a:solidFill>
                    <a:srgbClr val="0000FF"/>
                  </a:solidFill>
                  <a:latin typeface="+mn-lt"/>
                  <a:ea typeface="Times New Roman" panose="02020603050405020304" pitchFamily="18" charset="0"/>
                  <a:cs typeface="Times New Roman" panose="02020603050405020304" pitchFamily="18" charset="0"/>
                </a:rPr>
                <a:t>:</a:t>
              </a:r>
              <a:r>
                <a:rPr lang="de-DE" sz="1600" b="1" kern="0" dirty="0">
                  <a:solidFill>
                    <a:srgbClr val="0000FF"/>
                  </a:solidFill>
                  <a:effectLst/>
                  <a:latin typeface="+mn-lt"/>
                  <a:ea typeface="Times New Roman" panose="02020603050405020304" pitchFamily="18" charset="0"/>
                  <a:cs typeface="Times New Roman" panose="02020603050405020304" pitchFamily="18" charset="0"/>
                </a:rPr>
                <a:t> </a:t>
              </a:r>
              <a:r>
                <a:rPr lang="de-DE" sz="1600" b="1" kern="0" dirty="0">
                  <a:solidFill>
                    <a:srgbClr val="0000FF"/>
                  </a:solidFill>
                  <a:latin typeface="+mn-lt"/>
                  <a:ea typeface="Times New Roman" panose="02020603050405020304" pitchFamily="18" charset="0"/>
                  <a:cs typeface="Times New Roman" panose="02020603050405020304" pitchFamily="18" charset="0"/>
                </a:rPr>
                <a:t>516</a:t>
              </a:r>
              <a:r>
                <a:rPr lang="de-DE" sz="1600" b="1" kern="0" dirty="0">
                  <a:solidFill>
                    <a:srgbClr val="0000FF"/>
                  </a:solidFill>
                  <a:effectLst/>
                  <a:latin typeface="+mn-lt"/>
                  <a:ea typeface="Times New Roman" panose="02020603050405020304" pitchFamily="18" charset="0"/>
                  <a:cs typeface="Times New Roman" panose="02020603050405020304" pitchFamily="18" charset="0"/>
                </a:rPr>
                <a:t> €</a:t>
              </a:r>
              <a:r>
                <a:rPr lang="de-DE" sz="1600" kern="0" dirty="0">
                  <a:solidFill>
                    <a:srgbClr val="0000FF"/>
                  </a:solidFill>
                  <a:effectLst/>
                  <a:latin typeface="+mn-lt"/>
                  <a:ea typeface="Times New Roman" panose="02020603050405020304" pitchFamily="18" charset="0"/>
                  <a:cs typeface="Times New Roman" panose="02020603050405020304" pitchFamily="18" charset="0"/>
                </a:rPr>
                <a:t> </a:t>
              </a:r>
              <a:endParaRPr lang="de-DE" sz="1600" dirty="0">
                <a:solidFill>
                  <a:srgbClr val="0000FF"/>
                </a:solidFill>
                <a:latin typeface="+mn-lt"/>
              </a:endParaRPr>
            </a:p>
          </p:txBody>
        </p:sp>
        <p:pic>
          <p:nvPicPr>
            <p:cNvPr id="6" name="Grafik 5" descr="Ein Bild, das Gebäude, draußen, Haus, Pflanze enthält.&#10;&#10;KI-generierte Inhalte können fehlerhaft sein.">
              <a:extLst>
                <a:ext uri="{FF2B5EF4-FFF2-40B4-BE49-F238E27FC236}">
                  <a16:creationId xmlns:a16="http://schemas.microsoft.com/office/drawing/2014/main" id="{789D0124-037C-04CE-F056-8BA3014490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5678" y="1096862"/>
              <a:ext cx="3100283" cy="2325212"/>
            </a:xfrm>
            <a:prstGeom prst="rect">
              <a:avLst/>
            </a:prstGeom>
          </p:spPr>
        </p:pic>
      </p:grpSp>
    </p:spTree>
    <p:extLst>
      <p:ext uri="{BB962C8B-B14F-4D97-AF65-F5344CB8AC3E}">
        <p14:creationId xmlns:p14="http://schemas.microsoft.com/office/powerpoint/2010/main" val="8123628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1+#ppt_w/2"/>
                                          </p:val>
                                        </p:tav>
                                        <p:tav tm="100000">
                                          <p:val>
                                            <p:strVal val="#ppt_x"/>
                                          </p:val>
                                        </p:tav>
                                      </p:tavLst>
                                    </p:anim>
                                    <p:anim calcmode="lin" valueType="num">
                                      <p:cBhvr additive="base">
                                        <p:cTn id="14"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000" fill="hold"/>
                                        <p:tgtEl>
                                          <p:spTgt spid="22"/>
                                        </p:tgtEl>
                                        <p:attrNameLst>
                                          <p:attrName>ppt_x</p:attrName>
                                        </p:attrNameLst>
                                      </p:cBhvr>
                                      <p:tavLst>
                                        <p:tav tm="0">
                                          <p:val>
                                            <p:strVal val="#ppt_x"/>
                                          </p:val>
                                        </p:tav>
                                        <p:tav tm="100000">
                                          <p:val>
                                            <p:strVal val="#ppt_x"/>
                                          </p:val>
                                        </p:tav>
                                      </p:tavLst>
                                    </p:anim>
                                    <p:anim calcmode="lin" valueType="num">
                                      <p:cBhvr additive="base">
                                        <p:cTn id="20" dur="10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4783361"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Balkonkraftwerk (2)</a:t>
            </a:r>
            <a:br>
              <a:rPr lang="de-DE" altLang="de-DE" sz="2000" dirty="0">
                <a:solidFill>
                  <a:schemeClr val="bg1"/>
                </a:solidFill>
              </a:rPr>
            </a:br>
            <a:r>
              <a:rPr lang="de-DE" altLang="de-DE" sz="2000" dirty="0">
                <a:solidFill>
                  <a:schemeClr val="bg1"/>
                </a:solidFill>
              </a:rPr>
              <a:t>Komponenten und Kosten (2), mit Batterie</a:t>
            </a:r>
          </a:p>
        </p:txBody>
      </p:sp>
      <p:sp>
        <p:nvSpPr>
          <p:cNvPr id="7" name="Text Box 5">
            <a:extLst>
              <a:ext uri="{FF2B5EF4-FFF2-40B4-BE49-F238E27FC236}">
                <a16:creationId xmlns:a16="http://schemas.microsoft.com/office/drawing/2014/main" id="{A03FF159-6A17-B7F9-C79D-9E98B1D910A9}"/>
              </a:ext>
            </a:extLst>
          </p:cNvPr>
          <p:cNvSpPr txBox="1">
            <a:spLocks noChangeArrowheads="1"/>
          </p:cNvSpPr>
          <p:nvPr/>
        </p:nvSpPr>
        <p:spPr bwMode="auto">
          <a:xfrm>
            <a:off x="7929816" y="5727535"/>
            <a:ext cx="1099660"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a:t>
            </a:r>
            <a:r>
              <a:rPr lang="de-DE" altLang="de-DE" sz="1200" dirty="0" err="1"/>
              <a:t>Zendure</a:t>
            </a:r>
            <a:endParaRPr lang="en-US" altLang="de-DE" sz="1200" dirty="0"/>
          </a:p>
        </p:txBody>
      </p:sp>
      <p:pic>
        <p:nvPicPr>
          <p:cNvPr id="9" name="Grafik 8" descr="Ein Bild, das Solarzelle, Solarenergie, Solarpanel, solar enthält.&#10;&#10;KI-generierte Inhalte können fehlerhaft sein.">
            <a:extLst>
              <a:ext uri="{FF2B5EF4-FFF2-40B4-BE49-F238E27FC236}">
                <a16:creationId xmlns:a16="http://schemas.microsoft.com/office/drawing/2014/main" id="{E2108E86-2115-6906-D65A-98B07559B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974" y="1011218"/>
            <a:ext cx="4147073" cy="4147073"/>
          </a:xfrm>
          <a:prstGeom prst="rect">
            <a:avLst/>
          </a:prstGeom>
        </p:spPr>
      </p:pic>
      <p:sp>
        <p:nvSpPr>
          <p:cNvPr id="11" name="Textfeld 10">
            <a:extLst>
              <a:ext uri="{FF2B5EF4-FFF2-40B4-BE49-F238E27FC236}">
                <a16:creationId xmlns:a16="http://schemas.microsoft.com/office/drawing/2014/main" id="{51E24542-9D80-3B7E-ED8C-ED9D899F0C07}"/>
              </a:ext>
            </a:extLst>
          </p:cNvPr>
          <p:cNvSpPr txBox="1"/>
          <p:nvPr/>
        </p:nvSpPr>
        <p:spPr>
          <a:xfrm>
            <a:off x="532117" y="3018726"/>
            <a:ext cx="1313245" cy="369332"/>
          </a:xfrm>
          <a:prstGeom prst="rect">
            <a:avLst/>
          </a:prstGeom>
          <a:noFill/>
        </p:spPr>
        <p:txBody>
          <a:bodyPr wrap="none" rtlCol="0">
            <a:spAutoFit/>
          </a:bodyPr>
          <a:lstStyle/>
          <a:p>
            <a:r>
              <a:rPr lang="de-DE" sz="1800" dirty="0">
                <a:solidFill>
                  <a:srgbClr val="0000FF"/>
                </a:solidFill>
              </a:rPr>
              <a:t>PV-Module</a:t>
            </a:r>
          </a:p>
        </p:txBody>
      </p:sp>
      <p:sp>
        <p:nvSpPr>
          <p:cNvPr id="12" name="Textfeld 11">
            <a:extLst>
              <a:ext uri="{FF2B5EF4-FFF2-40B4-BE49-F238E27FC236}">
                <a16:creationId xmlns:a16="http://schemas.microsoft.com/office/drawing/2014/main" id="{E4A26E07-12E9-EC7C-2D4B-5F212EA7352C}"/>
              </a:ext>
            </a:extLst>
          </p:cNvPr>
          <p:cNvSpPr txBox="1"/>
          <p:nvPr/>
        </p:nvSpPr>
        <p:spPr>
          <a:xfrm>
            <a:off x="6683659" y="1577201"/>
            <a:ext cx="1706557" cy="369332"/>
          </a:xfrm>
          <a:prstGeom prst="rect">
            <a:avLst/>
          </a:prstGeom>
          <a:noFill/>
        </p:spPr>
        <p:txBody>
          <a:bodyPr wrap="none" rtlCol="0">
            <a:spAutoFit/>
          </a:bodyPr>
          <a:lstStyle/>
          <a:p>
            <a:r>
              <a:rPr lang="de-DE" sz="1800" dirty="0">
                <a:solidFill>
                  <a:srgbClr val="0000FF"/>
                </a:solidFill>
              </a:rPr>
              <a:t>Wechselrichter</a:t>
            </a:r>
          </a:p>
        </p:txBody>
      </p:sp>
      <p:sp>
        <p:nvSpPr>
          <p:cNvPr id="13" name="Textfeld 12">
            <a:extLst>
              <a:ext uri="{FF2B5EF4-FFF2-40B4-BE49-F238E27FC236}">
                <a16:creationId xmlns:a16="http://schemas.microsoft.com/office/drawing/2014/main" id="{70C1C63A-D322-A845-3117-F9700DB3A38D}"/>
              </a:ext>
            </a:extLst>
          </p:cNvPr>
          <p:cNvSpPr txBox="1"/>
          <p:nvPr/>
        </p:nvSpPr>
        <p:spPr>
          <a:xfrm>
            <a:off x="6683659" y="4349707"/>
            <a:ext cx="2121093" cy="646331"/>
          </a:xfrm>
          <a:prstGeom prst="rect">
            <a:avLst/>
          </a:prstGeom>
          <a:noFill/>
        </p:spPr>
        <p:txBody>
          <a:bodyPr wrap="none" rtlCol="0">
            <a:spAutoFit/>
          </a:bodyPr>
          <a:lstStyle/>
          <a:p>
            <a:r>
              <a:rPr lang="de-DE" sz="1800" dirty="0">
                <a:solidFill>
                  <a:srgbClr val="0000FF"/>
                </a:solidFill>
              </a:rPr>
              <a:t>Batterie</a:t>
            </a:r>
            <a:br>
              <a:rPr lang="de-DE" sz="1800" dirty="0">
                <a:solidFill>
                  <a:srgbClr val="0000FF"/>
                </a:solidFill>
              </a:rPr>
            </a:br>
            <a:r>
              <a:rPr lang="de-DE" sz="1800" dirty="0">
                <a:solidFill>
                  <a:srgbClr val="0000FF"/>
                </a:solidFill>
              </a:rPr>
              <a:t>(Beispiel: 1,9 kWh)</a:t>
            </a:r>
          </a:p>
        </p:txBody>
      </p:sp>
      <p:sp>
        <p:nvSpPr>
          <p:cNvPr id="17" name="Textfeld 16">
            <a:extLst>
              <a:ext uri="{FF2B5EF4-FFF2-40B4-BE49-F238E27FC236}">
                <a16:creationId xmlns:a16="http://schemas.microsoft.com/office/drawing/2014/main" id="{4591F6D4-58B1-90FE-5508-104AA426DE3E}"/>
              </a:ext>
            </a:extLst>
          </p:cNvPr>
          <p:cNvSpPr txBox="1"/>
          <p:nvPr/>
        </p:nvSpPr>
        <p:spPr>
          <a:xfrm>
            <a:off x="6683659" y="2969720"/>
            <a:ext cx="3018775" cy="369332"/>
          </a:xfrm>
          <a:prstGeom prst="rect">
            <a:avLst/>
          </a:prstGeom>
          <a:noFill/>
        </p:spPr>
        <p:txBody>
          <a:bodyPr wrap="none" rtlCol="0">
            <a:spAutoFit/>
          </a:bodyPr>
          <a:lstStyle/>
          <a:p>
            <a:r>
              <a:rPr lang="de-DE" sz="1800" dirty="0">
                <a:solidFill>
                  <a:srgbClr val="0000FF"/>
                </a:solidFill>
              </a:rPr>
              <a:t>Ladegerät (laden, entladen)</a:t>
            </a:r>
          </a:p>
        </p:txBody>
      </p:sp>
      <p:sp>
        <p:nvSpPr>
          <p:cNvPr id="18" name="Textfeld 17">
            <a:extLst>
              <a:ext uri="{FF2B5EF4-FFF2-40B4-BE49-F238E27FC236}">
                <a16:creationId xmlns:a16="http://schemas.microsoft.com/office/drawing/2014/main" id="{718D99D6-199D-72A2-16B7-DA5D77384201}"/>
              </a:ext>
            </a:extLst>
          </p:cNvPr>
          <p:cNvSpPr txBox="1"/>
          <p:nvPr/>
        </p:nvSpPr>
        <p:spPr>
          <a:xfrm>
            <a:off x="4054620" y="5413945"/>
            <a:ext cx="2993127" cy="369332"/>
          </a:xfrm>
          <a:prstGeom prst="rect">
            <a:avLst/>
          </a:prstGeom>
          <a:noFill/>
        </p:spPr>
        <p:txBody>
          <a:bodyPr wrap="none" rtlCol="0">
            <a:spAutoFit/>
          </a:bodyPr>
          <a:lstStyle/>
          <a:p>
            <a:r>
              <a:rPr lang="de-DE" sz="1800" dirty="0">
                <a:solidFill>
                  <a:srgbClr val="FF0000"/>
                </a:solidFill>
              </a:rPr>
              <a:t>Komplettpaket: ca. 1.800 €</a:t>
            </a:r>
          </a:p>
        </p:txBody>
      </p:sp>
      <p:sp>
        <p:nvSpPr>
          <p:cNvPr id="22" name="Rectangle 4">
            <a:extLst>
              <a:ext uri="{FF2B5EF4-FFF2-40B4-BE49-F238E27FC236}">
                <a16:creationId xmlns:a16="http://schemas.microsoft.com/office/drawing/2014/main" id="{7CFCDB50-7A38-9A36-FC10-E4B571F94774}"/>
              </a:ext>
            </a:extLst>
          </p:cNvPr>
          <p:cNvSpPr>
            <a:spLocks noChangeArrowheads="1"/>
          </p:cNvSpPr>
          <p:nvPr/>
        </p:nvSpPr>
        <p:spPr bwMode="auto">
          <a:xfrm>
            <a:off x="-14514" y="6160564"/>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latin typeface="+mn-lt"/>
              </a:rPr>
              <a:t>Mit Batterie kann die Nacht überbrückt werden!</a:t>
            </a:r>
          </a:p>
        </p:txBody>
      </p:sp>
      <p:sp>
        <p:nvSpPr>
          <p:cNvPr id="2" name="Textfeld 1">
            <a:extLst>
              <a:ext uri="{FF2B5EF4-FFF2-40B4-BE49-F238E27FC236}">
                <a16:creationId xmlns:a16="http://schemas.microsoft.com/office/drawing/2014/main" id="{6057A579-D16D-3853-1C1C-01293503AFDE}"/>
              </a:ext>
            </a:extLst>
          </p:cNvPr>
          <p:cNvSpPr txBox="1"/>
          <p:nvPr/>
        </p:nvSpPr>
        <p:spPr>
          <a:xfrm>
            <a:off x="548863" y="5646663"/>
            <a:ext cx="4773550" cy="473271"/>
          </a:xfrm>
          <a:prstGeom prst="rect">
            <a:avLst/>
          </a:prstGeom>
          <a:noFill/>
        </p:spPr>
        <p:txBody>
          <a:bodyPr wrap="square" rtlCol="0">
            <a:spAutoFit/>
          </a:bodyPr>
          <a:lstStyle/>
          <a:p>
            <a:pPr>
              <a:lnSpc>
                <a:spcPct val="107000"/>
              </a:lnSpc>
              <a:spcAft>
                <a:spcPts val="800"/>
              </a:spcAft>
            </a:pPr>
            <a:r>
              <a:rPr lang="de-DE" sz="1200" b="1" kern="0" dirty="0">
                <a:solidFill>
                  <a:srgbClr val="0000FF"/>
                </a:solidFill>
                <a:effectLst/>
                <a:latin typeface="+mn-lt"/>
                <a:ea typeface="Times New Roman" panose="02020603050405020304" pitchFamily="18" charset="0"/>
                <a:cs typeface="Times New Roman" panose="02020603050405020304" pitchFamily="18" charset="0"/>
              </a:rPr>
              <a:t>HTW-Berlin</a:t>
            </a:r>
            <a:br>
              <a:rPr lang="de-DE" sz="1200" kern="0" dirty="0">
                <a:solidFill>
                  <a:srgbClr val="0000FF"/>
                </a:solidFill>
                <a:effectLst/>
                <a:latin typeface="+mn-lt"/>
                <a:ea typeface="Times New Roman" panose="02020603050405020304" pitchFamily="18" charset="0"/>
                <a:cs typeface="Times New Roman" panose="02020603050405020304" pitchFamily="18" charset="0"/>
              </a:rPr>
            </a:br>
            <a:r>
              <a:rPr lang="de-DE" sz="1200" kern="0" dirty="0">
                <a:solidFill>
                  <a:srgbClr val="0000FF"/>
                </a:solidFill>
                <a:effectLst/>
                <a:latin typeface="+mn-lt"/>
                <a:ea typeface="Times New Roman" panose="02020603050405020304" pitchFamily="18" charset="0"/>
                <a:cs typeface="Times New Roman" panose="02020603050405020304" pitchFamily="18" charset="0"/>
                <a:hlinkClick r:id="rId4"/>
              </a:rPr>
              <a:t>Auslegungsrechner für </a:t>
            </a:r>
            <a:r>
              <a:rPr lang="de-DE" sz="1200" kern="0" dirty="0">
                <a:solidFill>
                  <a:srgbClr val="0000FF"/>
                </a:solidFill>
                <a:latin typeface="+mn-lt"/>
                <a:ea typeface="Times New Roman" panose="02020603050405020304" pitchFamily="18" charset="0"/>
                <a:cs typeface="Times New Roman" panose="02020603050405020304" pitchFamily="18" charset="0"/>
                <a:hlinkClick r:id="rId4"/>
              </a:rPr>
              <a:t>PV-A</a:t>
            </a:r>
            <a:r>
              <a:rPr lang="de-DE" sz="1200" kern="0" dirty="0">
                <a:solidFill>
                  <a:srgbClr val="0000FF"/>
                </a:solidFill>
                <a:effectLst/>
                <a:latin typeface="+mn-lt"/>
                <a:ea typeface="Times New Roman" panose="02020603050405020304" pitchFamily="18" charset="0"/>
                <a:cs typeface="Times New Roman" panose="02020603050405020304" pitchFamily="18" charset="0"/>
                <a:hlinkClick r:id="rId4"/>
              </a:rPr>
              <a:t>nlagen mit Batterie</a:t>
            </a:r>
            <a:endParaRPr lang="de-DE" sz="1200" b="1" dirty="0">
              <a:solidFill>
                <a:srgbClr val="0000FF"/>
              </a:solidFill>
              <a:latin typeface="+mn-lt"/>
            </a:endParaRPr>
          </a:p>
        </p:txBody>
      </p:sp>
    </p:spTree>
    <p:extLst>
      <p:ext uri="{BB962C8B-B14F-4D97-AF65-F5344CB8AC3E}">
        <p14:creationId xmlns:p14="http://schemas.microsoft.com/office/powerpoint/2010/main" val="54720992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ppt_x"/>
                                          </p:val>
                                        </p:tav>
                                        <p:tav tm="100000">
                                          <p:val>
                                            <p:strVal val="#ppt_x"/>
                                          </p:val>
                                        </p:tav>
                                      </p:tavLst>
                                    </p:anim>
                                    <p:anim calcmode="lin" valueType="num">
                                      <p:cBhvr additive="base">
                                        <p:cTn id="14" dur="10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4386778"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Balkonkraftwerk (3)</a:t>
            </a:r>
            <a:br>
              <a:rPr lang="de-DE" altLang="de-DE" sz="2000" dirty="0">
                <a:solidFill>
                  <a:schemeClr val="bg1"/>
                </a:solidFill>
              </a:rPr>
            </a:br>
            <a:r>
              <a:rPr lang="de-DE" altLang="de-DE" sz="2000" dirty="0">
                <a:solidFill>
                  <a:schemeClr val="bg1"/>
                </a:solidFill>
              </a:rPr>
              <a:t>Ertrag und Amortisation: Beispiel W.T.</a:t>
            </a:r>
          </a:p>
        </p:txBody>
      </p:sp>
      <p:sp>
        <p:nvSpPr>
          <p:cNvPr id="7" name="Text Box 5">
            <a:extLst>
              <a:ext uri="{FF2B5EF4-FFF2-40B4-BE49-F238E27FC236}">
                <a16:creationId xmlns:a16="http://schemas.microsoft.com/office/drawing/2014/main" id="{A03FF159-6A17-B7F9-C79D-9E98B1D910A9}"/>
              </a:ext>
            </a:extLst>
          </p:cNvPr>
          <p:cNvSpPr txBox="1">
            <a:spLocks noChangeArrowheads="1"/>
          </p:cNvSpPr>
          <p:nvPr/>
        </p:nvSpPr>
        <p:spPr bwMode="auto">
          <a:xfrm>
            <a:off x="7271142" y="5671040"/>
            <a:ext cx="2076338"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Internet, ISE </a:t>
            </a:r>
            <a:r>
              <a:rPr lang="de-DE" altLang="de-DE" sz="1200" dirty="0" err="1"/>
              <a:t>e.V</a:t>
            </a:r>
            <a:r>
              <a:rPr lang="de-DE" altLang="de-DE" sz="1200" dirty="0"/>
              <a:t>, W.T..</a:t>
            </a:r>
            <a:endParaRPr lang="en-US" altLang="de-DE" sz="1200" dirty="0"/>
          </a:p>
        </p:txBody>
      </p:sp>
      <p:sp>
        <p:nvSpPr>
          <p:cNvPr id="10" name="Textfeld 9">
            <a:extLst>
              <a:ext uri="{FF2B5EF4-FFF2-40B4-BE49-F238E27FC236}">
                <a16:creationId xmlns:a16="http://schemas.microsoft.com/office/drawing/2014/main" id="{7A75D659-21AC-AA15-BABA-2564D79C1F52}"/>
              </a:ext>
            </a:extLst>
          </p:cNvPr>
          <p:cNvSpPr txBox="1"/>
          <p:nvPr/>
        </p:nvSpPr>
        <p:spPr>
          <a:xfrm>
            <a:off x="996031" y="1146463"/>
            <a:ext cx="6050634" cy="1653979"/>
          </a:xfrm>
          <a:prstGeom prst="rect">
            <a:avLst/>
          </a:prstGeom>
          <a:noFill/>
        </p:spPr>
        <p:txBody>
          <a:bodyPr wrap="square" rtlCol="0">
            <a:spAutoFit/>
          </a:bodyPr>
          <a:lstStyle/>
          <a:p>
            <a:pPr>
              <a:lnSpc>
                <a:spcPct val="107000"/>
              </a:lnSpc>
              <a:spcAft>
                <a:spcPts val="800"/>
              </a:spcAft>
            </a:pPr>
            <a:r>
              <a:rPr lang="de-DE" sz="1600" u="sng" kern="0" dirty="0">
                <a:solidFill>
                  <a:srgbClr val="0000FF"/>
                </a:solidFill>
                <a:latin typeface="+mn-lt"/>
                <a:ea typeface="Times New Roman" panose="02020603050405020304" pitchFamily="18" charset="0"/>
                <a:cs typeface="Times New Roman" panose="02020603050405020304" pitchFamily="18" charset="0"/>
              </a:rPr>
              <a:t>Ertragsrechnung</a:t>
            </a:r>
            <a:br>
              <a:rPr lang="de-DE" sz="1600" u="sng" kern="0" dirty="0">
                <a:solidFill>
                  <a:srgbClr val="0000FF"/>
                </a:solidFill>
                <a:latin typeface="+mn-lt"/>
                <a:ea typeface="Times New Roman" panose="02020603050405020304" pitchFamily="18" charset="0"/>
                <a:cs typeface="Times New Roman" panose="02020603050405020304" pitchFamily="18" charset="0"/>
              </a:rPr>
            </a:br>
            <a:br>
              <a:rPr lang="de-DE" sz="1600" kern="0" dirty="0">
                <a:solidFill>
                  <a:srgbClr val="0000FF"/>
                </a:solidFill>
                <a:latin typeface="+mn-lt"/>
                <a:ea typeface="Times New Roman" panose="02020603050405020304" pitchFamily="18" charset="0"/>
                <a:cs typeface="Times New Roman" panose="02020603050405020304" pitchFamily="18" charset="0"/>
              </a:rPr>
            </a:br>
            <a:r>
              <a:rPr lang="de-DE" sz="1600" kern="0" dirty="0">
                <a:solidFill>
                  <a:srgbClr val="0000FF"/>
                </a:solidFill>
                <a:effectLst/>
                <a:latin typeface="+mn-lt"/>
                <a:ea typeface="Times New Roman" panose="02020603050405020304" pitchFamily="18" charset="0"/>
                <a:cs typeface="Times New Roman" panose="02020603050405020304" pitchFamily="18" charset="0"/>
              </a:rPr>
              <a:t>- in der Südpfalz haben wir für PV ca. </a:t>
            </a:r>
            <a:r>
              <a:rPr lang="de-DE" sz="1600" b="1" kern="0" dirty="0">
                <a:solidFill>
                  <a:srgbClr val="0000FF"/>
                </a:solidFill>
                <a:effectLst/>
                <a:latin typeface="+mn-lt"/>
                <a:ea typeface="Times New Roman" panose="02020603050405020304" pitchFamily="18" charset="0"/>
                <a:cs typeface="Times New Roman" panose="02020603050405020304" pitchFamily="18" charset="0"/>
              </a:rPr>
              <a:t>1.000 Volllaststunden/a</a:t>
            </a:r>
            <a:br>
              <a:rPr lang="de-DE" sz="1600" kern="0" dirty="0">
                <a:solidFill>
                  <a:srgbClr val="0000FF"/>
                </a:solidFill>
                <a:effectLst/>
                <a:latin typeface="+mn-lt"/>
                <a:ea typeface="Times New Roman" panose="02020603050405020304" pitchFamily="18" charset="0"/>
                <a:cs typeface="Times New Roman" panose="02020603050405020304" pitchFamily="18" charset="0"/>
              </a:rPr>
            </a:br>
            <a:r>
              <a:rPr lang="de-DE" sz="1600" kern="0" dirty="0">
                <a:solidFill>
                  <a:srgbClr val="0000FF"/>
                </a:solidFill>
                <a:effectLst/>
                <a:latin typeface="+mn-lt"/>
                <a:ea typeface="Times New Roman" panose="02020603050405020304" pitchFamily="18" charset="0"/>
                <a:cs typeface="Times New Roman" panose="02020603050405020304" pitchFamily="18" charset="0"/>
              </a:rPr>
              <a:t>- 3 Module mit jeweils 440 </a:t>
            </a:r>
            <a:r>
              <a:rPr lang="de-DE" sz="1600" kern="0" dirty="0" err="1">
                <a:solidFill>
                  <a:srgbClr val="0000FF"/>
                </a:solidFill>
                <a:effectLst/>
                <a:latin typeface="+mn-lt"/>
                <a:ea typeface="Times New Roman" panose="02020603050405020304" pitchFamily="18" charset="0"/>
                <a:cs typeface="Times New Roman" panose="02020603050405020304" pitchFamily="18" charset="0"/>
              </a:rPr>
              <a:t>Wp</a:t>
            </a:r>
            <a:r>
              <a:rPr lang="de-DE" sz="1600" kern="0" dirty="0">
                <a:solidFill>
                  <a:srgbClr val="0000FF"/>
                </a:solidFill>
                <a:latin typeface="+mn-lt"/>
                <a:ea typeface="Times New Roman" panose="02020603050405020304" pitchFamily="18" charset="0"/>
                <a:cs typeface="Times New Roman" panose="02020603050405020304" pitchFamily="18" charset="0"/>
                <a:sym typeface="Wingdings" panose="05000000000000000000" pitchFamily="2" charset="2"/>
              </a:rPr>
              <a:t>: </a:t>
            </a:r>
            <a:r>
              <a:rPr lang="de-DE" sz="1600" b="1" kern="0" dirty="0">
                <a:solidFill>
                  <a:srgbClr val="0000FF"/>
                </a:solidFill>
                <a:effectLst/>
                <a:latin typeface="+mn-lt"/>
                <a:ea typeface="Times New Roman" panose="02020603050405020304" pitchFamily="18" charset="0"/>
                <a:cs typeface="Times New Roman" panose="02020603050405020304" pitchFamily="18" charset="0"/>
                <a:sym typeface="Wingdings" panose="05000000000000000000" pitchFamily="2" charset="2"/>
              </a:rPr>
              <a:t>Gesamtleistung: </a:t>
            </a:r>
            <a:r>
              <a:rPr lang="de-DE" sz="1600" b="1" kern="0" dirty="0">
                <a:solidFill>
                  <a:srgbClr val="0000FF"/>
                </a:solidFill>
                <a:latin typeface="+mn-lt"/>
                <a:ea typeface="Times New Roman" panose="02020603050405020304" pitchFamily="18" charset="0"/>
                <a:cs typeface="Times New Roman" panose="02020603050405020304" pitchFamily="18" charset="0"/>
                <a:sym typeface="Wingdings" panose="05000000000000000000" pitchFamily="2" charset="2"/>
              </a:rPr>
              <a:t>1.320 </a:t>
            </a:r>
            <a:r>
              <a:rPr lang="de-DE" sz="1600" b="1" kern="0" dirty="0">
                <a:solidFill>
                  <a:srgbClr val="0000FF"/>
                </a:solidFill>
                <a:effectLst/>
                <a:latin typeface="+mn-lt"/>
                <a:ea typeface="Times New Roman" panose="02020603050405020304" pitchFamily="18" charset="0"/>
                <a:cs typeface="Times New Roman" panose="02020603050405020304" pitchFamily="18" charset="0"/>
                <a:sym typeface="Wingdings" panose="05000000000000000000" pitchFamily="2" charset="2"/>
              </a:rPr>
              <a:t>kWp</a:t>
            </a:r>
            <a:br>
              <a:rPr lang="de-DE" sz="1600" b="1" kern="0" dirty="0">
                <a:solidFill>
                  <a:srgbClr val="0000FF"/>
                </a:solidFill>
                <a:effectLst/>
                <a:latin typeface="+mn-lt"/>
                <a:ea typeface="Times New Roman" panose="02020603050405020304" pitchFamily="18" charset="0"/>
                <a:cs typeface="Times New Roman" panose="02020603050405020304" pitchFamily="18" charset="0"/>
                <a:sym typeface="Wingdings" panose="05000000000000000000" pitchFamily="2" charset="2"/>
              </a:rPr>
            </a:br>
            <a:r>
              <a:rPr lang="de-DE" sz="1600" kern="0" dirty="0">
                <a:solidFill>
                  <a:srgbClr val="0000FF"/>
                </a:solidFill>
                <a:effectLst/>
                <a:latin typeface="+mn-lt"/>
                <a:ea typeface="Times New Roman" panose="02020603050405020304" pitchFamily="18" charset="0"/>
                <a:cs typeface="Times New Roman" panose="02020603050405020304" pitchFamily="18" charset="0"/>
                <a:sym typeface="Wingdings" panose="05000000000000000000" pitchFamily="2" charset="2"/>
              </a:rPr>
              <a:t>- Wechselrichterbegrenzung</a:t>
            </a:r>
            <a:r>
              <a:rPr lang="de-DE" sz="1600" kern="0" dirty="0">
                <a:solidFill>
                  <a:srgbClr val="0000FF"/>
                </a:solidFill>
                <a:latin typeface="+mn-lt"/>
                <a:ea typeface="Times New Roman" panose="02020603050405020304" pitchFamily="18" charset="0"/>
                <a:cs typeface="Times New Roman" panose="02020603050405020304" pitchFamily="18" charset="0"/>
                <a:sym typeface="Wingdings" panose="05000000000000000000" pitchFamily="2" charset="2"/>
              </a:rPr>
              <a:t>: </a:t>
            </a:r>
            <a:r>
              <a:rPr lang="de-DE" sz="1600" b="1" kern="0" dirty="0">
                <a:solidFill>
                  <a:srgbClr val="0000FF"/>
                </a:solidFill>
                <a:effectLst/>
                <a:latin typeface="+mn-lt"/>
                <a:ea typeface="Times New Roman" panose="02020603050405020304" pitchFamily="18" charset="0"/>
                <a:cs typeface="Times New Roman" panose="02020603050405020304" pitchFamily="18" charset="0"/>
                <a:sym typeface="Wingdings" panose="05000000000000000000" pitchFamily="2" charset="2"/>
              </a:rPr>
              <a:t>0,8 kW </a:t>
            </a:r>
            <a:r>
              <a:rPr lang="de-DE" sz="1600" kern="0" dirty="0">
                <a:solidFill>
                  <a:srgbClr val="0000FF"/>
                </a:solidFill>
                <a:effectLst/>
                <a:latin typeface="+mn-lt"/>
                <a:ea typeface="Times New Roman" panose="02020603050405020304" pitchFamily="18" charset="0"/>
                <a:cs typeface="Times New Roman" panose="02020603050405020304" pitchFamily="18" charset="0"/>
                <a:sym typeface="Wingdings" panose="05000000000000000000" pitchFamily="2" charset="2"/>
              </a:rPr>
              <a:t>(VDE-Norm</a:t>
            </a:r>
            <a:r>
              <a:rPr lang="de-DE" sz="1600" kern="0" dirty="0">
                <a:solidFill>
                  <a:srgbClr val="0000FF"/>
                </a:solidFill>
                <a:latin typeface="+mn-lt"/>
                <a:cs typeface="Times New Roman" panose="02020603050405020304" pitchFamily="18" charset="0"/>
                <a:sym typeface="Wingdings" panose="05000000000000000000" pitchFamily="2" charset="2"/>
              </a:rPr>
              <a:t>: </a:t>
            </a:r>
            <a:r>
              <a:rPr lang="de-DE" sz="1600" kern="0" dirty="0">
                <a:solidFill>
                  <a:srgbClr val="0000FF"/>
                </a:solidFill>
                <a:latin typeface="+mn-lt"/>
                <a:cs typeface="Times New Roman" panose="02020603050405020304" pitchFamily="18" charset="0"/>
              </a:rPr>
              <a:t> V 0126-95)</a:t>
            </a:r>
            <a:br>
              <a:rPr lang="de-DE" sz="1600" kern="0" dirty="0">
                <a:solidFill>
                  <a:srgbClr val="0000FF"/>
                </a:solidFill>
                <a:effectLst/>
                <a:latin typeface="+mn-lt"/>
                <a:ea typeface="Times New Roman" panose="02020603050405020304" pitchFamily="18" charset="0"/>
                <a:cs typeface="Times New Roman" panose="02020603050405020304" pitchFamily="18" charset="0"/>
              </a:rPr>
            </a:br>
            <a:r>
              <a:rPr lang="de-DE" sz="1600" kern="0" dirty="0">
                <a:solidFill>
                  <a:srgbClr val="0000FF"/>
                </a:solidFill>
                <a:effectLst/>
                <a:latin typeface="+mn-lt"/>
                <a:ea typeface="Times New Roman" panose="02020603050405020304" pitchFamily="18" charset="0"/>
                <a:cs typeface="Times New Roman" panose="02020603050405020304" pitchFamily="18" charset="0"/>
              </a:rPr>
              <a:t>- Stromertrag/a: 0,8 kWp x 1.000h = </a:t>
            </a:r>
            <a:r>
              <a:rPr lang="de-DE" sz="1600" b="1" kern="0" dirty="0">
                <a:solidFill>
                  <a:srgbClr val="0000FF"/>
                </a:solidFill>
                <a:effectLst/>
                <a:latin typeface="+mn-lt"/>
                <a:ea typeface="Times New Roman" panose="02020603050405020304" pitchFamily="18" charset="0"/>
                <a:cs typeface="Times New Roman" panose="02020603050405020304" pitchFamily="18" charset="0"/>
              </a:rPr>
              <a:t>800kWh</a:t>
            </a:r>
            <a:r>
              <a:rPr lang="de-DE" sz="1600" kern="0" dirty="0">
                <a:solidFill>
                  <a:srgbClr val="0000FF"/>
                </a:solidFill>
                <a:effectLst/>
                <a:latin typeface="+mn-lt"/>
                <a:ea typeface="Times New Roman" panose="02020603050405020304" pitchFamily="18" charset="0"/>
                <a:cs typeface="Times New Roman" panose="02020603050405020304" pitchFamily="18" charset="0"/>
              </a:rPr>
              <a:t> </a:t>
            </a:r>
            <a:endParaRPr lang="de-DE" sz="1600" dirty="0">
              <a:solidFill>
                <a:srgbClr val="0000FF"/>
              </a:solidFill>
              <a:latin typeface="+mn-lt"/>
            </a:endParaRPr>
          </a:p>
        </p:txBody>
      </p:sp>
      <p:sp>
        <p:nvSpPr>
          <p:cNvPr id="2" name="Textfeld 1">
            <a:extLst>
              <a:ext uri="{FF2B5EF4-FFF2-40B4-BE49-F238E27FC236}">
                <a16:creationId xmlns:a16="http://schemas.microsoft.com/office/drawing/2014/main" id="{D35E73C9-CA2C-0F5C-5208-5D2DBCD27804}"/>
              </a:ext>
            </a:extLst>
          </p:cNvPr>
          <p:cNvSpPr txBox="1"/>
          <p:nvPr/>
        </p:nvSpPr>
        <p:spPr>
          <a:xfrm>
            <a:off x="996029" y="3171011"/>
            <a:ext cx="8579291" cy="1390509"/>
          </a:xfrm>
          <a:prstGeom prst="rect">
            <a:avLst/>
          </a:prstGeom>
          <a:noFill/>
        </p:spPr>
        <p:txBody>
          <a:bodyPr wrap="square" rtlCol="0">
            <a:spAutoFit/>
          </a:bodyPr>
          <a:lstStyle/>
          <a:p>
            <a:pPr>
              <a:lnSpc>
                <a:spcPct val="107000"/>
              </a:lnSpc>
              <a:spcAft>
                <a:spcPts val="800"/>
              </a:spcAft>
            </a:pPr>
            <a:r>
              <a:rPr lang="de-DE" sz="1600" u="sng" kern="0" dirty="0">
                <a:solidFill>
                  <a:srgbClr val="0000FF"/>
                </a:solidFill>
                <a:effectLst/>
                <a:latin typeface="+mn-lt"/>
                <a:ea typeface="Times New Roman" panose="02020603050405020304" pitchFamily="18" charset="0"/>
                <a:cs typeface="Times New Roman" panose="02020603050405020304" pitchFamily="18" charset="0"/>
              </a:rPr>
              <a:t>Amortisation</a:t>
            </a:r>
            <a:br>
              <a:rPr lang="de-DE" sz="1600" u="sng" kern="0" dirty="0">
                <a:solidFill>
                  <a:srgbClr val="0000FF"/>
                </a:solidFill>
                <a:effectLst/>
                <a:latin typeface="+mn-lt"/>
                <a:ea typeface="Times New Roman" panose="02020603050405020304" pitchFamily="18" charset="0"/>
                <a:cs typeface="Times New Roman" panose="02020603050405020304" pitchFamily="18" charset="0"/>
              </a:rPr>
            </a:br>
            <a:br>
              <a:rPr lang="de-DE" sz="1600" kern="0" dirty="0">
                <a:solidFill>
                  <a:srgbClr val="0000FF"/>
                </a:solidFill>
                <a:effectLst/>
                <a:latin typeface="+mn-lt"/>
                <a:ea typeface="Times New Roman" panose="02020603050405020304" pitchFamily="18" charset="0"/>
                <a:cs typeface="Times New Roman" panose="02020603050405020304" pitchFamily="18" charset="0"/>
              </a:rPr>
            </a:br>
            <a:r>
              <a:rPr lang="de-DE" sz="1600" kern="0" dirty="0">
                <a:solidFill>
                  <a:srgbClr val="0000FF"/>
                </a:solidFill>
                <a:effectLst/>
                <a:latin typeface="+mn-lt"/>
                <a:ea typeface="Times New Roman" panose="02020603050405020304" pitchFamily="18" charset="0"/>
                <a:cs typeface="Times New Roman" panose="02020603050405020304" pitchFamily="18" charset="0"/>
              </a:rPr>
              <a:t>- Strombezug: </a:t>
            </a:r>
            <a:r>
              <a:rPr lang="de-DE" sz="1600" b="1" kern="0" dirty="0">
                <a:solidFill>
                  <a:srgbClr val="0000FF"/>
                </a:solidFill>
                <a:effectLst/>
                <a:latin typeface="+mn-lt"/>
                <a:ea typeface="Times New Roman" panose="02020603050405020304" pitchFamily="18" charset="0"/>
                <a:cs typeface="Times New Roman" panose="02020603050405020304" pitchFamily="18" charset="0"/>
              </a:rPr>
              <a:t>ca.</a:t>
            </a:r>
            <a:r>
              <a:rPr lang="de-DE" sz="1600" kern="0" dirty="0">
                <a:solidFill>
                  <a:srgbClr val="0000FF"/>
                </a:solidFill>
                <a:effectLst/>
                <a:latin typeface="+mn-lt"/>
                <a:ea typeface="Times New Roman" panose="02020603050405020304" pitchFamily="18" charset="0"/>
                <a:cs typeface="Times New Roman" panose="02020603050405020304" pitchFamily="18" charset="0"/>
              </a:rPr>
              <a:t> </a:t>
            </a:r>
            <a:r>
              <a:rPr lang="de-DE" sz="1600" b="1" kern="0" dirty="0">
                <a:solidFill>
                  <a:srgbClr val="0000FF"/>
                </a:solidFill>
                <a:effectLst/>
                <a:latin typeface="+mn-lt"/>
                <a:ea typeface="Times New Roman" panose="02020603050405020304" pitchFamily="18" charset="0"/>
                <a:cs typeface="Times New Roman" panose="02020603050405020304" pitchFamily="18" charset="0"/>
              </a:rPr>
              <a:t>0,4 €/kWh</a:t>
            </a:r>
            <a:br>
              <a:rPr lang="de-DE" sz="1600" kern="0" dirty="0">
                <a:solidFill>
                  <a:srgbClr val="0000FF"/>
                </a:solidFill>
                <a:effectLst/>
                <a:latin typeface="+mn-lt"/>
                <a:ea typeface="Times New Roman" panose="02020603050405020304" pitchFamily="18" charset="0"/>
                <a:cs typeface="Times New Roman" panose="02020603050405020304" pitchFamily="18" charset="0"/>
              </a:rPr>
            </a:br>
            <a:r>
              <a:rPr lang="de-DE" sz="1600" kern="0" dirty="0">
                <a:solidFill>
                  <a:srgbClr val="0000FF"/>
                </a:solidFill>
                <a:effectLst/>
                <a:latin typeface="+mn-lt"/>
                <a:ea typeface="Times New Roman" panose="02020603050405020304" pitchFamily="18" charset="0"/>
                <a:cs typeface="Times New Roman" panose="02020603050405020304" pitchFamily="18" charset="0"/>
              </a:rPr>
              <a:t>- </a:t>
            </a:r>
            <a:r>
              <a:rPr lang="de-DE" sz="1600" dirty="0">
                <a:solidFill>
                  <a:srgbClr val="0000FF"/>
                </a:solidFill>
                <a:latin typeface="+mn-lt"/>
              </a:rPr>
              <a:t>Stromeinsparung/a: 800 kWh x 0,4 ct/kWh = </a:t>
            </a:r>
            <a:r>
              <a:rPr lang="de-DE" sz="1600" b="1" dirty="0">
                <a:solidFill>
                  <a:srgbClr val="0000FF"/>
                </a:solidFill>
                <a:latin typeface="+mn-lt"/>
              </a:rPr>
              <a:t>320 €/a</a:t>
            </a:r>
            <a:br>
              <a:rPr lang="de-DE" sz="1600" dirty="0">
                <a:solidFill>
                  <a:srgbClr val="0000FF"/>
                </a:solidFill>
                <a:latin typeface="+mn-lt"/>
              </a:rPr>
            </a:br>
            <a:r>
              <a:rPr lang="de-DE" sz="1600" dirty="0">
                <a:solidFill>
                  <a:srgbClr val="0000FF"/>
                </a:solidFill>
                <a:latin typeface="+mn-lt"/>
              </a:rPr>
              <a:t>- Amortisationszeitraum: Investition/Jahreseinsparung = 516 € / 320 €/a = </a:t>
            </a:r>
            <a:r>
              <a:rPr lang="de-DE" sz="1600" b="1" dirty="0">
                <a:solidFill>
                  <a:srgbClr val="0000FF"/>
                </a:solidFill>
                <a:latin typeface="+mn-lt"/>
              </a:rPr>
              <a:t>1,6 Jahre</a:t>
            </a:r>
            <a:r>
              <a:rPr lang="de-DE" sz="1600" dirty="0">
                <a:solidFill>
                  <a:srgbClr val="0000FF"/>
                </a:solidFill>
                <a:latin typeface="+mn-lt"/>
              </a:rPr>
              <a:t> </a:t>
            </a:r>
            <a:endParaRPr lang="de-DE" sz="1600" kern="0" dirty="0">
              <a:solidFill>
                <a:srgbClr val="0000FF"/>
              </a:solidFill>
              <a:effectLst/>
              <a:latin typeface="+mn-lt"/>
              <a:ea typeface="Times New Roman" panose="02020603050405020304" pitchFamily="18" charset="0"/>
              <a:cs typeface="Times New Roman" panose="02020603050405020304" pitchFamily="18" charset="0"/>
            </a:endParaRPr>
          </a:p>
        </p:txBody>
      </p:sp>
      <p:sp>
        <p:nvSpPr>
          <p:cNvPr id="22" name="Rectangle 4">
            <a:extLst>
              <a:ext uri="{FF2B5EF4-FFF2-40B4-BE49-F238E27FC236}">
                <a16:creationId xmlns:a16="http://schemas.microsoft.com/office/drawing/2014/main" id="{7CFCDB50-7A38-9A36-FC10-E4B571F94774}"/>
              </a:ext>
            </a:extLst>
          </p:cNvPr>
          <p:cNvSpPr>
            <a:spLocks noChangeArrowheads="1"/>
          </p:cNvSpPr>
          <p:nvPr/>
        </p:nvSpPr>
        <p:spPr bwMode="auto">
          <a:xfrm>
            <a:off x="-14514" y="5948518"/>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latin typeface="+mn-lt"/>
              </a:rPr>
              <a:t>Die Investition lohnt sich!</a:t>
            </a:r>
          </a:p>
        </p:txBody>
      </p:sp>
    </p:spTree>
    <p:extLst>
      <p:ext uri="{BB962C8B-B14F-4D97-AF65-F5344CB8AC3E}">
        <p14:creationId xmlns:p14="http://schemas.microsoft.com/office/powerpoint/2010/main" val="60629983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ppt_x"/>
                                          </p:val>
                                        </p:tav>
                                        <p:tav tm="100000">
                                          <p:val>
                                            <p:strVal val="#ppt_x"/>
                                          </p:val>
                                        </p:tav>
                                      </p:tavLst>
                                    </p:anim>
                                    <p:anim calcmode="lin" valueType="num">
                                      <p:cBhvr additive="base">
                                        <p:cTn id="14" dur="10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a:extLst>
              <a:ext uri="{FF2B5EF4-FFF2-40B4-BE49-F238E27FC236}">
                <a16:creationId xmlns:a16="http://schemas.microsoft.com/office/drawing/2014/main" id="{3B7583B8-6D91-4F96-A611-6643F3F275EF}"/>
              </a:ext>
            </a:extLst>
          </p:cNvPr>
          <p:cNvGrpSpPr/>
          <p:nvPr/>
        </p:nvGrpSpPr>
        <p:grpSpPr>
          <a:xfrm>
            <a:off x="2708143" y="1108621"/>
            <a:ext cx="4055208" cy="3175782"/>
            <a:chOff x="2379234" y="2470777"/>
            <a:chExt cx="4832140" cy="3347910"/>
          </a:xfrm>
        </p:grpSpPr>
        <p:sp>
          <p:nvSpPr>
            <p:cNvPr id="30" name="Rechteck 23562">
              <a:extLst>
                <a:ext uri="{FF2B5EF4-FFF2-40B4-BE49-F238E27FC236}">
                  <a16:creationId xmlns:a16="http://schemas.microsoft.com/office/drawing/2014/main" id="{5064674D-2E6E-49BC-B4A6-DFC8528BF03B}"/>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5" name="Freihandform: Form 24">
              <a:extLst>
                <a:ext uri="{FF2B5EF4-FFF2-40B4-BE49-F238E27FC236}">
                  <a16:creationId xmlns:a16="http://schemas.microsoft.com/office/drawing/2014/main" id="{F64888F2-EA3B-4C3C-8BFC-E4A8F8F015D3}"/>
                </a:ext>
              </a:extLst>
            </p:cNvPr>
            <p:cNvSpPr/>
            <p:nvPr/>
          </p:nvSpPr>
          <p:spPr>
            <a:xfrm rot="10800000" flipH="1" flipV="1">
              <a:off x="2379234" y="2470777"/>
              <a:ext cx="4832140" cy="3347910"/>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26" name="Freihandform: Form 25">
              <a:extLst>
                <a:ext uri="{FF2B5EF4-FFF2-40B4-BE49-F238E27FC236}">
                  <a16:creationId xmlns:a16="http://schemas.microsoft.com/office/drawing/2014/main" id="{62274F68-4B89-4807-9591-2C0833F4EF78}"/>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27" name="Freihandform: Form 26">
              <a:extLst>
                <a:ext uri="{FF2B5EF4-FFF2-40B4-BE49-F238E27FC236}">
                  <a16:creationId xmlns:a16="http://schemas.microsoft.com/office/drawing/2014/main" id="{E435D46E-45B3-4BCF-9463-2DBDB107C0C8}"/>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939745F6-F798-4ACA-9054-A8F9851499A4}"/>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29" name="Gerader Verbinder 28">
              <a:extLst>
                <a:ext uri="{FF2B5EF4-FFF2-40B4-BE49-F238E27FC236}">
                  <a16:creationId xmlns:a16="http://schemas.microsoft.com/office/drawing/2014/main" id="{F021DE71-A20E-4D61-8D9D-8798BE6F8F77}"/>
                </a:ext>
              </a:extLst>
            </p:cNvPr>
            <p:cNvCxnSpPr>
              <a:stCxn id="25" idx="42"/>
            </p:cNvCxnSpPr>
            <p:nvPr/>
          </p:nvCxnSpPr>
          <p:spPr bwMode="auto">
            <a:xfrm flipH="1" flipV="1">
              <a:off x="3934292" y="4248912"/>
              <a:ext cx="4063" cy="150269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Freihandform: Form 30">
              <a:extLst>
                <a:ext uri="{FF2B5EF4-FFF2-40B4-BE49-F238E27FC236}">
                  <a16:creationId xmlns:a16="http://schemas.microsoft.com/office/drawing/2014/main" id="{1F2C0BD5-5C69-414A-91FB-7656E72F99E5}"/>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2" name="Textfeld 1">
            <a:extLst>
              <a:ext uri="{FF2B5EF4-FFF2-40B4-BE49-F238E27FC236}">
                <a16:creationId xmlns:a16="http://schemas.microsoft.com/office/drawing/2014/main" id="{44D4D066-77A7-4AAF-9C02-036A180B4637}"/>
              </a:ext>
            </a:extLst>
          </p:cNvPr>
          <p:cNvSpPr txBox="1"/>
          <p:nvPr/>
        </p:nvSpPr>
        <p:spPr>
          <a:xfrm>
            <a:off x="7206556" y="3532806"/>
            <a:ext cx="2639485" cy="276999"/>
          </a:xfrm>
          <a:prstGeom prst="rect">
            <a:avLst/>
          </a:prstGeom>
          <a:noFill/>
        </p:spPr>
        <p:txBody>
          <a:bodyPr wrap="square" rtlCol="0">
            <a:spAutoFit/>
          </a:bodyPr>
          <a:lstStyle/>
          <a:p>
            <a:endParaRPr lang="de-DE" sz="1200" dirty="0">
              <a:solidFill>
                <a:srgbClr val="FF0000"/>
              </a:solidFill>
            </a:endParaRPr>
          </a:p>
        </p:txBody>
      </p:sp>
      <p:cxnSp>
        <p:nvCxnSpPr>
          <p:cNvPr id="66" name="Gerader Verbinder 65">
            <a:extLst>
              <a:ext uri="{FF2B5EF4-FFF2-40B4-BE49-F238E27FC236}">
                <a16:creationId xmlns:a16="http://schemas.microsoft.com/office/drawing/2014/main" id="{46B4042A-0837-4262-A1B8-8D5BB62C91F0}"/>
              </a:ext>
            </a:extLst>
          </p:cNvPr>
          <p:cNvCxnSpPr/>
          <p:nvPr/>
        </p:nvCxnSpPr>
        <p:spPr bwMode="auto">
          <a:xfrm>
            <a:off x="6230765" y="4696829"/>
            <a:ext cx="91501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 name="Grafik 9" descr="Ein Bild, das Zeichnung enthält.&#10;&#10;Automatisch generierte Beschreibung">
            <a:extLst>
              <a:ext uri="{FF2B5EF4-FFF2-40B4-BE49-F238E27FC236}">
                <a16:creationId xmlns:a16="http://schemas.microsoft.com/office/drawing/2014/main" id="{98DEB7BC-5B17-4881-A4E2-C8A4092187D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4923199" y="3005036"/>
            <a:ext cx="630070" cy="630070"/>
          </a:xfrm>
          <a:prstGeom prst="rect">
            <a:avLst/>
          </a:prstGeom>
        </p:spPr>
      </p:pic>
      <p:cxnSp>
        <p:nvCxnSpPr>
          <p:cNvPr id="11" name="Gerader Verbinder 10">
            <a:extLst>
              <a:ext uri="{FF2B5EF4-FFF2-40B4-BE49-F238E27FC236}">
                <a16:creationId xmlns:a16="http://schemas.microsoft.com/office/drawing/2014/main" id="{2B888467-A1DF-46ED-A7D8-42EC4FA2AB7F}"/>
              </a:ext>
            </a:extLst>
          </p:cNvPr>
          <p:cNvCxnSpPr/>
          <p:nvPr/>
        </p:nvCxnSpPr>
        <p:spPr bwMode="auto">
          <a:xfrm>
            <a:off x="4854195" y="3320071"/>
            <a:ext cx="0" cy="81290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r Verbinder 11">
            <a:extLst>
              <a:ext uri="{FF2B5EF4-FFF2-40B4-BE49-F238E27FC236}">
                <a16:creationId xmlns:a16="http://schemas.microsoft.com/office/drawing/2014/main" id="{1D0B9E75-D77B-45DC-A077-C13619293D5A}"/>
              </a:ext>
            </a:extLst>
          </p:cNvPr>
          <p:cNvCxnSpPr/>
          <p:nvPr/>
        </p:nvCxnSpPr>
        <p:spPr bwMode="auto">
          <a:xfrm>
            <a:off x="4857291" y="4134496"/>
            <a:ext cx="89359"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r Verbinder 12">
            <a:extLst>
              <a:ext uri="{FF2B5EF4-FFF2-40B4-BE49-F238E27FC236}">
                <a16:creationId xmlns:a16="http://schemas.microsoft.com/office/drawing/2014/main" id="{62A53B7F-40B6-484A-ADB2-AFF3C59C84E7}"/>
              </a:ext>
            </a:extLst>
          </p:cNvPr>
          <p:cNvCxnSpPr/>
          <p:nvPr/>
        </p:nvCxnSpPr>
        <p:spPr bwMode="auto">
          <a:xfrm>
            <a:off x="4793822" y="3524312"/>
            <a:ext cx="60793"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2" name="Grafik 13">
            <a:extLst>
              <a:ext uri="{FF2B5EF4-FFF2-40B4-BE49-F238E27FC236}">
                <a16:creationId xmlns:a16="http://schemas.microsoft.com/office/drawing/2014/main" id="{A5FD9CAF-DE25-4D64-9434-9B69A54854C0}"/>
              </a:ext>
            </a:extLst>
          </p:cNvPr>
          <p:cNvGrpSpPr/>
          <p:nvPr/>
        </p:nvGrpSpPr>
        <p:grpSpPr>
          <a:xfrm>
            <a:off x="4923753" y="3713326"/>
            <a:ext cx="477360" cy="428688"/>
            <a:chOff x="4923753" y="3885412"/>
            <a:chExt cx="477360" cy="428688"/>
          </a:xfrm>
          <a:solidFill>
            <a:srgbClr val="000000"/>
          </a:solidFill>
        </p:grpSpPr>
        <p:sp>
          <p:nvSpPr>
            <p:cNvPr id="43" name="Freihandform: Form 42">
              <a:extLst>
                <a:ext uri="{FF2B5EF4-FFF2-40B4-BE49-F238E27FC236}">
                  <a16:creationId xmlns:a16="http://schemas.microsoft.com/office/drawing/2014/main" id="{5FE4C2E9-1E95-4174-A7E2-7C347C197D09}"/>
                </a:ext>
              </a:extLst>
            </p:cNvPr>
            <p:cNvSpPr/>
            <p:nvPr/>
          </p:nvSpPr>
          <p:spPr>
            <a:xfrm flipV="1">
              <a:off x="4923753" y="3885412"/>
              <a:ext cx="221671" cy="218830"/>
            </a:xfrm>
            <a:custGeom>
              <a:avLst/>
              <a:gdLst>
                <a:gd name="connsiteX0" fmla="*/ -3226 w 221671"/>
                <a:gd name="connsiteY0" fmla="*/ 210741 h 218830"/>
                <a:gd name="connsiteX1" fmla="*/ -4065 w 221671"/>
                <a:gd name="connsiteY1" fmla="*/ 103198 h 218830"/>
                <a:gd name="connsiteX2" fmla="*/ -4065 w 221671"/>
                <a:gd name="connsiteY2" fmla="*/ -4023 h 218830"/>
                <a:gd name="connsiteX3" fmla="*/ -2322 w 221671"/>
                <a:gd name="connsiteY3" fmla="*/ -5830 h 218830"/>
                <a:gd name="connsiteX4" fmla="*/ -63 w 221671"/>
                <a:gd name="connsiteY4" fmla="*/ -7638 h 218830"/>
                <a:gd name="connsiteX5" fmla="*/ 453 w 221671"/>
                <a:gd name="connsiteY5" fmla="*/ 99196 h 218830"/>
                <a:gd name="connsiteX6" fmla="*/ 453 w 221671"/>
                <a:gd name="connsiteY6" fmla="*/ 206029 h 218830"/>
                <a:gd name="connsiteX7" fmla="*/ 12847 w 221671"/>
                <a:gd name="connsiteY7" fmla="*/ 206029 h 218830"/>
                <a:gd name="connsiteX8" fmla="*/ 25241 w 221671"/>
                <a:gd name="connsiteY8" fmla="*/ 206029 h 218830"/>
                <a:gd name="connsiteX9" fmla="*/ 22982 w 221671"/>
                <a:gd name="connsiteY9" fmla="*/ 208482 h 218830"/>
                <a:gd name="connsiteX10" fmla="*/ 20787 w 221671"/>
                <a:gd name="connsiteY10" fmla="*/ 210871 h 218830"/>
                <a:gd name="connsiteX11" fmla="*/ 23369 w 221671"/>
                <a:gd name="connsiteY11" fmla="*/ 208482 h 218830"/>
                <a:gd name="connsiteX12" fmla="*/ 26016 w 221671"/>
                <a:gd name="connsiteY12" fmla="*/ 206029 h 218830"/>
                <a:gd name="connsiteX13" fmla="*/ 119293 w 221671"/>
                <a:gd name="connsiteY13" fmla="*/ 206029 h 218830"/>
                <a:gd name="connsiteX14" fmla="*/ 212571 w 221671"/>
                <a:gd name="connsiteY14" fmla="*/ 206029 h 218830"/>
                <a:gd name="connsiteX15" fmla="*/ 215088 w 221671"/>
                <a:gd name="connsiteY15" fmla="*/ 208611 h 218830"/>
                <a:gd name="connsiteX16" fmla="*/ 217606 w 221671"/>
                <a:gd name="connsiteY16" fmla="*/ 211193 h 218830"/>
                <a:gd name="connsiteX17" fmla="*/ 107609 w 221671"/>
                <a:gd name="connsiteY17" fmla="*/ 211129 h 218830"/>
                <a:gd name="connsiteX18" fmla="*/ -3226 w 221671"/>
                <a:gd name="connsiteY18" fmla="*/ 210741 h 21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671" h="218830">
                  <a:moveTo>
                    <a:pt x="-3226" y="210741"/>
                  </a:moveTo>
                  <a:cubicBezTo>
                    <a:pt x="-3872" y="210483"/>
                    <a:pt x="-4065" y="188406"/>
                    <a:pt x="-4065" y="103198"/>
                  </a:cubicBezTo>
                  <a:lnTo>
                    <a:pt x="-4065" y="-4023"/>
                  </a:lnTo>
                  <a:lnTo>
                    <a:pt x="-2322" y="-5830"/>
                  </a:lnTo>
                  <a:cubicBezTo>
                    <a:pt x="-1354" y="-6798"/>
                    <a:pt x="-386" y="-7638"/>
                    <a:pt x="-63" y="-7638"/>
                  </a:cubicBezTo>
                  <a:cubicBezTo>
                    <a:pt x="195" y="-7638"/>
                    <a:pt x="453" y="40454"/>
                    <a:pt x="453" y="99196"/>
                  </a:cubicBezTo>
                  <a:lnTo>
                    <a:pt x="453" y="206029"/>
                  </a:lnTo>
                  <a:lnTo>
                    <a:pt x="12847" y="206029"/>
                  </a:lnTo>
                  <a:lnTo>
                    <a:pt x="25241" y="206029"/>
                  </a:lnTo>
                  <a:lnTo>
                    <a:pt x="22982" y="208482"/>
                  </a:lnTo>
                  <a:lnTo>
                    <a:pt x="20787" y="210871"/>
                  </a:lnTo>
                  <a:lnTo>
                    <a:pt x="23369" y="208482"/>
                  </a:lnTo>
                  <a:lnTo>
                    <a:pt x="26016" y="206029"/>
                  </a:lnTo>
                  <a:lnTo>
                    <a:pt x="119293" y="206029"/>
                  </a:lnTo>
                  <a:lnTo>
                    <a:pt x="212571" y="206029"/>
                  </a:lnTo>
                  <a:lnTo>
                    <a:pt x="215088" y="208611"/>
                  </a:lnTo>
                  <a:lnTo>
                    <a:pt x="217606" y="211193"/>
                  </a:lnTo>
                  <a:lnTo>
                    <a:pt x="107609" y="211129"/>
                  </a:lnTo>
                  <a:cubicBezTo>
                    <a:pt x="47060" y="211129"/>
                    <a:pt x="-2839" y="210935"/>
                    <a:pt x="-3226" y="210741"/>
                  </a:cubicBezTo>
                  <a:close/>
                </a:path>
              </a:pathLst>
            </a:custGeom>
            <a:solidFill>
              <a:srgbClr val="000000"/>
            </a:solidFill>
            <a:ln w="65"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6680697D-2CCC-4608-907C-C8EE77483A8D}"/>
                </a:ext>
              </a:extLst>
            </p:cNvPr>
            <p:cNvSpPr/>
            <p:nvPr/>
          </p:nvSpPr>
          <p:spPr>
            <a:xfrm flipV="1">
              <a:off x="5141938" y="3885412"/>
              <a:ext cx="42797" cy="5164"/>
            </a:xfrm>
            <a:custGeom>
              <a:avLst/>
              <a:gdLst>
                <a:gd name="connsiteX0" fmla="*/ -3795 w 42797"/>
                <a:gd name="connsiteY0" fmla="*/ -6424 h 5164"/>
                <a:gd name="connsiteX1" fmla="*/ -5860 w 42797"/>
                <a:gd name="connsiteY1" fmla="*/ -9006 h 5164"/>
                <a:gd name="connsiteX2" fmla="*/ 15571 w 42797"/>
                <a:gd name="connsiteY2" fmla="*/ -9458 h 5164"/>
                <a:gd name="connsiteX3" fmla="*/ 36938 w 42797"/>
                <a:gd name="connsiteY3" fmla="*/ -9393 h 5164"/>
                <a:gd name="connsiteX4" fmla="*/ 34485 w 42797"/>
                <a:gd name="connsiteY4" fmla="*/ -6811 h 5164"/>
                <a:gd name="connsiteX5" fmla="*/ 31967 w 42797"/>
                <a:gd name="connsiteY5" fmla="*/ -4294 h 5164"/>
                <a:gd name="connsiteX6" fmla="*/ 15119 w 42797"/>
                <a:gd name="connsiteY6" fmla="*/ -4294 h 5164"/>
                <a:gd name="connsiteX7" fmla="*/ -1729 w 42797"/>
                <a:gd name="connsiteY7" fmla="*/ -4294 h 5164"/>
                <a:gd name="connsiteX8" fmla="*/ -3795 w 42797"/>
                <a:gd name="connsiteY8" fmla="*/ -6424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97" h="5164">
                  <a:moveTo>
                    <a:pt x="-3795" y="-6424"/>
                  </a:moveTo>
                  <a:cubicBezTo>
                    <a:pt x="-4957" y="-7586"/>
                    <a:pt x="-5860" y="-8748"/>
                    <a:pt x="-5860" y="-9006"/>
                  </a:cubicBezTo>
                  <a:cubicBezTo>
                    <a:pt x="-5860" y="-9264"/>
                    <a:pt x="3758" y="-9458"/>
                    <a:pt x="15571" y="-9458"/>
                  </a:cubicBezTo>
                  <a:lnTo>
                    <a:pt x="36938" y="-9393"/>
                  </a:lnTo>
                  <a:lnTo>
                    <a:pt x="34485" y="-6811"/>
                  </a:lnTo>
                  <a:lnTo>
                    <a:pt x="31967" y="-4294"/>
                  </a:lnTo>
                  <a:lnTo>
                    <a:pt x="15119" y="-4294"/>
                  </a:lnTo>
                  <a:lnTo>
                    <a:pt x="-1729" y="-4294"/>
                  </a:lnTo>
                  <a:lnTo>
                    <a:pt x="-3795" y="-6424"/>
                  </a:lnTo>
                  <a:close/>
                </a:path>
              </a:pathLst>
            </a:custGeom>
            <a:solidFill>
              <a:srgbClr val="000000"/>
            </a:solidFill>
            <a:ln w="65" cap="flat">
              <a:noFill/>
              <a:prstDash val="solid"/>
              <a:miter/>
            </a:ln>
          </p:spPr>
          <p:txBody>
            <a:bodyPr rtlCol="0" anchor="ctr"/>
            <a:lstStyle/>
            <a:p>
              <a:endParaRPr lang="de-DE"/>
            </a:p>
          </p:txBody>
        </p:sp>
        <p:sp>
          <p:nvSpPr>
            <p:cNvPr id="46" name="Freihandform: Form 45">
              <a:extLst>
                <a:ext uri="{FF2B5EF4-FFF2-40B4-BE49-F238E27FC236}">
                  <a16:creationId xmlns:a16="http://schemas.microsoft.com/office/drawing/2014/main" id="{74BA4D35-E4D2-44A7-B137-EBF11016BC9E}"/>
                </a:ext>
              </a:extLst>
            </p:cNvPr>
            <p:cNvSpPr/>
            <p:nvPr/>
          </p:nvSpPr>
          <p:spPr>
            <a:xfrm flipV="1">
              <a:off x="5180411" y="3885412"/>
              <a:ext cx="171320" cy="31243"/>
            </a:xfrm>
            <a:custGeom>
              <a:avLst/>
              <a:gdLst>
                <a:gd name="connsiteX0" fmla="*/ -4775 w 171320"/>
                <a:gd name="connsiteY0" fmla="*/ 19425 h 31243"/>
                <a:gd name="connsiteX1" fmla="*/ -2258 w 171320"/>
                <a:gd name="connsiteY1" fmla="*/ 16843 h 31243"/>
                <a:gd name="connsiteX2" fmla="*/ 78626 w 171320"/>
                <a:gd name="connsiteY2" fmla="*/ 16843 h 31243"/>
                <a:gd name="connsiteX3" fmla="*/ 159509 w 171320"/>
                <a:gd name="connsiteY3" fmla="*/ 16843 h 31243"/>
                <a:gd name="connsiteX4" fmla="*/ 159509 w 171320"/>
                <a:gd name="connsiteY4" fmla="*/ 3804 h 31243"/>
                <a:gd name="connsiteX5" fmla="*/ 159509 w 171320"/>
                <a:gd name="connsiteY5" fmla="*/ -9236 h 31243"/>
                <a:gd name="connsiteX6" fmla="*/ 161769 w 171320"/>
                <a:gd name="connsiteY6" fmla="*/ -7041 h 31243"/>
                <a:gd name="connsiteX7" fmla="*/ 164028 w 171320"/>
                <a:gd name="connsiteY7" fmla="*/ -4846 h 31243"/>
                <a:gd name="connsiteX8" fmla="*/ 164028 w 171320"/>
                <a:gd name="connsiteY8" fmla="*/ 7806 h 31243"/>
                <a:gd name="connsiteX9" fmla="*/ 163253 w 171320"/>
                <a:gd name="connsiteY9" fmla="*/ 21233 h 31243"/>
                <a:gd name="connsiteX10" fmla="*/ 77593 w 171320"/>
                <a:gd name="connsiteY10" fmla="*/ 22007 h 31243"/>
                <a:gd name="connsiteX11" fmla="*/ -7293 w 171320"/>
                <a:gd name="connsiteY11" fmla="*/ 22007 h 31243"/>
                <a:gd name="connsiteX12" fmla="*/ -4775 w 171320"/>
                <a:gd name="connsiteY12" fmla="*/ 19425 h 3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320" h="31243">
                  <a:moveTo>
                    <a:pt x="-4775" y="19425"/>
                  </a:moveTo>
                  <a:lnTo>
                    <a:pt x="-2258" y="16843"/>
                  </a:lnTo>
                  <a:lnTo>
                    <a:pt x="78626" y="16843"/>
                  </a:lnTo>
                  <a:lnTo>
                    <a:pt x="159509" y="16843"/>
                  </a:lnTo>
                  <a:lnTo>
                    <a:pt x="159509" y="3804"/>
                  </a:lnTo>
                  <a:lnTo>
                    <a:pt x="159509" y="-9236"/>
                  </a:lnTo>
                  <a:lnTo>
                    <a:pt x="161769" y="-7041"/>
                  </a:lnTo>
                  <a:lnTo>
                    <a:pt x="164028" y="-4846"/>
                  </a:lnTo>
                  <a:lnTo>
                    <a:pt x="164028" y="7806"/>
                  </a:lnTo>
                  <a:cubicBezTo>
                    <a:pt x="164028" y="16779"/>
                    <a:pt x="163834" y="20652"/>
                    <a:pt x="163253" y="21233"/>
                  </a:cubicBezTo>
                  <a:cubicBezTo>
                    <a:pt x="162672" y="21814"/>
                    <a:pt x="142726" y="22007"/>
                    <a:pt x="77593" y="22007"/>
                  </a:cubicBezTo>
                  <a:lnTo>
                    <a:pt x="-7293" y="22007"/>
                  </a:lnTo>
                  <a:lnTo>
                    <a:pt x="-4775" y="19425"/>
                  </a:lnTo>
                  <a:close/>
                </a:path>
              </a:pathLst>
            </a:custGeom>
            <a:solidFill>
              <a:srgbClr val="000000"/>
            </a:solidFill>
            <a:ln w="65" cap="flat">
              <a:noFill/>
              <a:prstDash val="solid"/>
              <a:miter/>
            </a:ln>
          </p:spPr>
          <p:txBody>
            <a:bodyPr rtlCol="0" anchor="ctr"/>
            <a:lstStyle/>
            <a:p>
              <a:endParaRPr lang="de-DE"/>
            </a:p>
          </p:txBody>
        </p:sp>
        <p:sp>
          <p:nvSpPr>
            <p:cNvPr id="50" name="Freihandform: Form 49">
              <a:extLst>
                <a:ext uri="{FF2B5EF4-FFF2-40B4-BE49-F238E27FC236}">
                  <a16:creationId xmlns:a16="http://schemas.microsoft.com/office/drawing/2014/main" id="{61FDB5B6-8866-4C4C-938B-CCF077BBD360}"/>
                </a:ext>
              </a:extLst>
            </p:cNvPr>
            <p:cNvSpPr/>
            <p:nvPr/>
          </p:nvSpPr>
          <p:spPr>
            <a:xfrm flipV="1">
              <a:off x="4948282" y="3910588"/>
              <a:ext cx="29306" cy="219734"/>
            </a:xfrm>
            <a:custGeom>
              <a:avLst/>
              <a:gdLst>
                <a:gd name="connsiteX0" fmla="*/ -2292 w 29306"/>
                <a:gd name="connsiteY0" fmla="*/ 211759 h 219734"/>
                <a:gd name="connsiteX1" fmla="*/ -3066 w 29306"/>
                <a:gd name="connsiteY1" fmla="*/ 104409 h 219734"/>
                <a:gd name="connsiteX2" fmla="*/ -3066 w 29306"/>
                <a:gd name="connsiteY2" fmla="*/ -2166 h 219734"/>
                <a:gd name="connsiteX3" fmla="*/ -484 w 29306"/>
                <a:gd name="connsiteY3" fmla="*/ -4683 h 219734"/>
                <a:gd name="connsiteX4" fmla="*/ 2098 w 29306"/>
                <a:gd name="connsiteY4" fmla="*/ -7201 h 219734"/>
                <a:gd name="connsiteX5" fmla="*/ 2098 w 29306"/>
                <a:gd name="connsiteY5" fmla="*/ 18233 h 219734"/>
                <a:gd name="connsiteX6" fmla="*/ 2098 w 29306"/>
                <a:gd name="connsiteY6" fmla="*/ 43666 h 219734"/>
                <a:gd name="connsiteX7" fmla="*/ -291 w 29306"/>
                <a:gd name="connsiteY7" fmla="*/ 41407 h 219734"/>
                <a:gd name="connsiteX8" fmla="*/ -2744 w 29306"/>
                <a:gd name="connsiteY8" fmla="*/ 39212 h 219734"/>
                <a:gd name="connsiteX9" fmla="*/ -291 w 29306"/>
                <a:gd name="connsiteY9" fmla="*/ 41794 h 219734"/>
                <a:gd name="connsiteX10" fmla="*/ 2098 w 29306"/>
                <a:gd name="connsiteY10" fmla="*/ 44441 h 219734"/>
                <a:gd name="connsiteX11" fmla="*/ 2098 w 29306"/>
                <a:gd name="connsiteY11" fmla="*/ 126228 h 219734"/>
                <a:gd name="connsiteX12" fmla="*/ 2098 w 29306"/>
                <a:gd name="connsiteY12" fmla="*/ 208015 h 219734"/>
                <a:gd name="connsiteX13" fmla="*/ 14169 w 29306"/>
                <a:gd name="connsiteY13" fmla="*/ 208015 h 219734"/>
                <a:gd name="connsiteX14" fmla="*/ 26240 w 29306"/>
                <a:gd name="connsiteY14" fmla="*/ 208015 h 219734"/>
                <a:gd name="connsiteX15" fmla="*/ 24045 w 29306"/>
                <a:gd name="connsiteY15" fmla="*/ 210274 h 219734"/>
                <a:gd name="connsiteX16" fmla="*/ 21851 w 29306"/>
                <a:gd name="connsiteY16" fmla="*/ 212534 h 219734"/>
                <a:gd name="connsiteX17" fmla="*/ 10167 w 29306"/>
                <a:gd name="connsiteY17" fmla="*/ 212534 h 219734"/>
                <a:gd name="connsiteX18" fmla="*/ -2292 w 29306"/>
                <a:gd name="connsiteY18" fmla="*/ 211759 h 21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306" h="219734">
                  <a:moveTo>
                    <a:pt x="-2292" y="211759"/>
                  </a:moveTo>
                  <a:cubicBezTo>
                    <a:pt x="-2873" y="211178"/>
                    <a:pt x="-3066" y="186455"/>
                    <a:pt x="-3066" y="104409"/>
                  </a:cubicBezTo>
                  <a:lnTo>
                    <a:pt x="-3066" y="-2166"/>
                  </a:lnTo>
                  <a:lnTo>
                    <a:pt x="-484" y="-4683"/>
                  </a:lnTo>
                  <a:lnTo>
                    <a:pt x="2098" y="-7201"/>
                  </a:lnTo>
                  <a:lnTo>
                    <a:pt x="2098" y="18233"/>
                  </a:lnTo>
                  <a:lnTo>
                    <a:pt x="2098" y="43666"/>
                  </a:lnTo>
                  <a:lnTo>
                    <a:pt x="-291" y="41407"/>
                  </a:lnTo>
                  <a:lnTo>
                    <a:pt x="-2744" y="39212"/>
                  </a:lnTo>
                  <a:lnTo>
                    <a:pt x="-291" y="41794"/>
                  </a:lnTo>
                  <a:lnTo>
                    <a:pt x="2098" y="44441"/>
                  </a:lnTo>
                  <a:lnTo>
                    <a:pt x="2098" y="126228"/>
                  </a:lnTo>
                  <a:lnTo>
                    <a:pt x="2098" y="208015"/>
                  </a:lnTo>
                  <a:lnTo>
                    <a:pt x="14169" y="208015"/>
                  </a:lnTo>
                  <a:lnTo>
                    <a:pt x="26240" y="208015"/>
                  </a:lnTo>
                  <a:lnTo>
                    <a:pt x="24045" y="210274"/>
                  </a:lnTo>
                  <a:lnTo>
                    <a:pt x="21851" y="212534"/>
                  </a:lnTo>
                  <a:lnTo>
                    <a:pt x="10167" y="212534"/>
                  </a:lnTo>
                  <a:cubicBezTo>
                    <a:pt x="1969" y="212534"/>
                    <a:pt x="-1775" y="212275"/>
                    <a:pt x="-2292" y="211759"/>
                  </a:cubicBezTo>
                  <a:close/>
                </a:path>
              </a:pathLst>
            </a:custGeom>
            <a:solidFill>
              <a:srgbClr val="000000"/>
            </a:solidFill>
            <a:ln w="65" cap="flat">
              <a:noFill/>
              <a:prstDash val="solid"/>
              <a:miter/>
            </a:ln>
          </p:spPr>
          <p:txBody>
            <a:bodyPr rtlCol="0" anchor="ctr"/>
            <a:lstStyle/>
            <a:p>
              <a:endParaRPr lang="de-DE"/>
            </a:p>
          </p:txBody>
        </p:sp>
        <p:sp>
          <p:nvSpPr>
            <p:cNvPr id="54" name="Freihandform: Form 53">
              <a:extLst>
                <a:ext uri="{FF2B5EF4-FFF2-40B4-BE49-F238E27FC236}">
                  <a16:creationId xmlns:a16="http://schemas.microsoft.com/office/drawing/2014/main" id="{B595CB47-53B7-4FAD-ABBB-97D165F42243}"/>
                </a:ext>
              </a:extLst>
            </p:cNvPr>
            <p:cNvSpPr/>
            <p:nvPr/>
          </p:nvSpPr>
          <p:spPr>
            <a:xfrm flipV="1">
              <a:off x="4973845" y="3910588"/>
              <a:ext cx="146403" cy="4518"/>
            </a:xfrm>
            <a:custGeom>
              <a:avLst/>
              <a:gdLst>
                <a:gd name="connsiteX0" fmla="*/ -2044 w 146403"/>
                <a:gd name="connsiteY0" fmla="*/ -6775 h 4518"/>
                <a:gd name="connsiteX1" fmla="*/ 151 w 146403"/>
                <a:gd name="connsiteY1" fmla="*/ -9035 h 4518"/>
                <a:gd name="connsiteX2" fmla="*/ 68963 w 146403"/>
                <a:gd name="connsiteY2" fmla="*/ -9035 h 4518"/>
                <a:gd name="connsiteX3" fmla="*/ 137775 w 146403"/>
                <a:gd name="connsiteY3" fmla="*/ -9035 h 4518"/>
                <a:gd name="connsiteX4" fmla="*/ 139970 w 146403"/>
                <a:gd name="connsiteY4" fmla="*/ -6775 h 4518"/>
                <a:gd name="connsiteX5" fmla="*/ 142165 w 146403"/>
                <a:gd name="connsiteY5" fmla="*/ -4516 h 4518"/>
                <a:gd name="connsiteX6" fmla="*/ 68963 w 146403"/>
                <a:gd name="connsiteY6" fmla="*/ -4516 h 4518"/>
                <a:gd name="connsiteX7" fmla="*/ -4239 w 146403"/>
                <a:gd name="connsiteY7" fmla="*/ -4516 h 4518"/>
                <a:gd name="connsiteX8" fmla="*/ -2044 w 146403"/>
                <a:gd name="connsiteY8" fmla="*/ -6775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03" h="4518">
                  <a:moveTo>
                    <a:pt x="-2044" y="-6775"/>
                  </a:moveTo>
                  <a:lnTo>
                    <a:pt x="151" y="-9035"/>
                  </a:lnTo>
                  <a:lnTo>
                    <a:pt x="68963" y="-9035"/>
                  </a:lnTo>
                  <a:lnTo>
                    <a:pt x="137775" y="-9035"/>
                  </a:lnTo>
                  <a:lnTo>
                    <a:pt x="139970" y="-6775"/>
                  </a:lnTo>
                  <a:lnTo>
                    <a:pt x="142165" y="-4516"/>
                  </a:lnTo>
                  <a:lnTo>
                    <a:pt x="68963" y="-4516"/>
                  </a:lnTo>
                  <a:lnTo>
                    <a:pt x="-4239" y="-4516"/>
                  </a:lnTo>
                  <a:lnTo>
                    <a:pt x="-2044" y="-6775"/>
                  </a:lnTo>
                  <a:close/>
                </a:path>
              </a:pathLst>
            </a:custGeom>
            <a:solidFill>
              <a:srgbClr val="000000"/>
            </a:solidFill>
            <a:ln w="65" cap="flat">
              <a:noFill/>
              <a:prstDash val="solid"/>
              <a:miter/>
            </a:ln>
          </p:spPr>
          <p:txBody>
            <a:bodyPr rtlCol="0" anchor="ctr"/>
            <a:lstStyle/>
            <a:p>
              <a:endParaRPr lang="de-DE"/>
            </a:p>
          </p:txBody>
        </p:sp>
        <p:sp>
          <p:nvSpPr>
            <p:cNvPr id="58" name="Freihandform: Form 57">
              <a:extLst>
                <a:ext uri="{FF2B5EF4-FFF2-40B4-BE49-F238E27FC236}">
                  <a16:creationId xmlns:a16="http://schemas.microsoft.com/office/drawing/2014/main" id="{2F288D69-A148-4412-935B-A6B167FE0181}"/>
                </a:ext>
              </a:extLst>
            </p:cNvPr>
            <p:cNvSpPr/>
            <p:nvPr/>
          </p:nvSpPr>
          <p:spPr>
            <a:xfrm flipV="1">
              <a:off x="5116504" y="3910588"/>
              <a:ext cx="92825" cy="4518"/>
            </a:xfrm>
            <a:custGeom>
              <a:avLst/>
              <a:gdLst>
                <a:gd name="connsiteX0" fmla="*/ -3660 w 92825"/>
                <a:gd name="connsiteY0" fmla="*/ -6775 h 4518"/>
                <a:gd name="connsiteX1" fmla="*/ -5855 w 92825"/>
                <a:gd name="connsiteY1" fmla="*/ -9035 h 4518"/>
                <a:gd name="connsiteX2" fmla="*/ 40558 w 92825"/>
                <a:gd name="connsiteY2" fmla="*/ -9035 h 4518"/>
                <a:gd name="connsiteX3" fmla="*/ 86971 w 92825"/>
                <a:gd name="connsiteY3" fmla="*/ -9035 h 4518"/>
                <a:gd name="connsiteX4" fmla="*/ 84776 w 92825"/>
                <a:gd name="connsiteY4" fmla="*/ -6775 h 4518"/>
                <a:gd name="connsiteX5" fmla="*/ 82582 w 92825"/>
                <a:gd name="connsiteY5" fmla="*/ -4516 h 4518"/>
                <a:gd name="connsiteX6" fmla="*/ 40558 w 92825"/>
                <a:gd name="connsiteY6" fmla="*/ -4516 h 4518"/>
                <a:gd name="connsiteX7" fmla="*/ -1465 w 92825"/>
                <a:gd name="connsiteY7" fmla="*/ -4516 h 4518"/>
                <a:gd name="connsiteX8" fmla="*/ -3660 w 92825"/>
                <a:gd name="connsiteY8" fmla="*/ -6775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25" h="4518">
                  <a:moveTo>
                    <a:pt x="-3660" y="-6775"/>
                  </a:moveTo>
                  <a:lnTo>
                    <a:pt x="-5855" y="-9035"/>
                  </a:lnTo>
                  <a:lnTo>
                    <a:pt x="40558" y="-9035"/>
                  </a:lnTo>
                  <a:lnTo>
                    <a:pt x="86971" y="-9035"/>
                  </a:lnTo>
                  <a:lnTo>
                    <a:pt x="84776" y="-6775"/>
                  </a:lnTo>
                  <a:lnTo>
                    <a:pt x="82582" y="-4516"/>
                  </a:lnTo>
                  <a:lnTo>
                    <a:pt x="40558" y="-4516"/>
                  </a:lnTo>
                  <a:lnTo>
                    <a:pt x="-1465" y="-4516"/>
                  </a:lnTo>
                  <a:lnTo>
                    <a:pt x="-3660" y="-6775"/>
                  </a:lnTo>
                  <a:close/>
                </a:path>
              </a:pathLst>
            </a:custGeom>
            <a:solidFill>
              <a:srgbClr val="000000"/>
            </a:solidFill>
            <a:ln w="65" cap="flat">
              <a:noFill/>
              <a:prstDash val="solid"/>
              <a:miter/>
            </a:ln>
          </p:spPr>
          <p:txBody>
            <a:bodyPr rtlCol="0" anchor="ctr"/>
            <a:lstStyle/>
            <a:p>
              <a:endParaRPr lang="de-DE"/>
            </a:p>
          </p:txBody>
        </p:sp>
        <p:sp>
          <p:nvSpPr>
            <p:cNvPr id="60" name="Freihandform: Form 59">
              <a:extLst>
                <a:ext uri="{FF2B5EF4-FFF2-40B4-BE49-F238E27FC236}">
                  <a16:creationId xmlns:a16="http://schemas.microsoft.com/office/drawing/2014/main" id="{D9DAA352-2BBA-4D68-8AC9-A2D4A9EE7049}"/>
                </a:ext>
              </a:extLst>
            </p:cNvPr>
            <p:cNvSpPr/>
            <p:nvPr/>
          </p:nvSpPr>
          <p:spPr>
            <a:xfrm flipV="1">
              <a:off x="4955189" y="3910588"/>
              <a:ext cx="445924" cy="403513"/>
            </a:xfrm>
            <a:custGeom>
              <a:avLst/>
              <a:gdLst>
                <a:gd name="connsiteX0" fmla="*/ 246524 w 445924"/>
                <a:gd name="connsiteY0" fmla="*/ 395619 h 403513"/>
                <a:gd name="connsiteX1" fmla="*/ 248719 w 445924"/>
                <a:gd name="connsiteY1" fmla="*/ 393360 h 403513"/>
                <a:gd name="connsiteX2" fmla="*/ 272668 w 445924"/>
                <a:gd name="connsiteY2" fmla="*/ 393360 h 403513"/>
                <a:gd name="connsiteX3" fmla="*/ 300425 w 445924"/>
                <a:gd name="connsiteY3" fmla="*/ 392650 h 403513"/>
                <a:gd name="connsiteX4" fmla="*/ 322696 w 445924"/>
                <a:gd name="connsiteY4" fmla="*/ 371477 h 403513"/>
                <a:gd name="connsiteX5" fmla="*/ 321986 w 445924"/>
                <a:gd name="connsiteY5" fmla="*/ 354629 h 403513"/>
                <a:gd name="connsiteX6" fmla="*/ 320114 w 445924"/>
                <a:gd name="connsiteY6" fmla="*/ 351466 h 403513"/>
                <a:gd name="connsiteX7" fmla="*/ 310108 w 445924"/>
                <a:gd name="connsiteY7" fmla="*/ 340686 h 403513"/>
                <a:gd name="connsiteX8" fmla="*/ 303653 w 445924"/>
                <a:gd name="connsiteY8" fmla="*/ 337845 h 403513"/>
                <a:gd name="connsiteX9" fmla="*/ 177196 w 445924"/>
                <a:gd name="connsiteY9" fmla="*/ 336554 h 403513"/>
                <a:gd name="connsiteX10" fmla="*/ 49964 w 445924"/>
                <a:gd name="connsiteY10" fmla="*/ 335909 h 403513"/>
                <a:gd name="connsiteX11" fmla="*/ 8005 w 445924"/>
                <a:gd name="connsiteY11" fmla="*/ 274714 h 403513"/>
                <a:gd name="connsiteX12" fmla="*/ 18463 w 445924"/>
                <a:gd name="connsiteY12" fmla="*/ 253218 h 403513"/>
                <a:gd name="connsiteX13" fmla="*/ 44477 w 445924"/>
                <a:gd name="connsiteY13" fmla="*/ 236370 h 403513"/>
                <a:gd name="connsiteX14" fmla="*/ 49319 w 445924"/>
                <a:gd name="connsiteY14" fmla="*/ 234950 h 403513"/>
                <a:gd name="connsiteX15" fmla="*/ 112902 w 445924"/>
                <a:gd name="connsiteY15" fmla="*/ 234692 h 403513"/>
                <a:gd name="connsiteX16" fmla="*/ 176486 w 445924"/>
                <a:gd name="connsiteY16" fmla="*/ 234498 h 403513"/>
                <a:gd name="connsiteX17" fmla="*/ 173904 w 445924"/>
                <a:gd name="connsiteY17" fmla="*/ 237145 h 403513"/>
                <a:gd name="connsiteX18" fmla="*/ 171386 w 445924"/>
                <a:gd name="connsiteY18" fmla="*/ 239727 h 403513"/>
                <a:gd name="connsiteX19" fmla="*/ 112128 w 445924"/>
                <a:gd name="connsiteY19" fmla="*/ 239727 h 403513"/>
                <a:gd name="connsiteX20" fmla="*/ 37699 w 445924"/>
                <a:gd name="connsiteY20" fmla="*/ 244245 h 403513"/>
                <a:gd name="connsiteX21" fmla="*/ 25564 w 445924"/>
                <a:gd name="connsiteY21" fmla="*/ 318544 h 403513"/>
                <a:gd name="connsiteX22" fmla="*/ 47963 w 445924"/>
                <a:gd name="connsiteY22" fmla="*/ 330745 h 403513"/>
                <a:gd name="connsiteX23" fmla="*/ 176421 w 445924"/>
                <a:gd name="connsiteY23" fmla="*/ 331584 h 403513"/>
                <a:gd name="connsiteX24" fmla="*/ 301071 w 445924"/>
                <a:gd name="connsiteY24" fmla="*/ 331713 h 403513"/>
                <a:gd name="connsiteX25" fmla="*/ 305848 w 445924"/>
                <a:gd name="connsiteY25" fmla="*/ 333456 h 403513"/>
                <a:gd name="connsiteX26" fmla="*/ 323599 w 445924"/>
                <a:gd name="connsiteY26" fmla="*/ 347786 h 403513"/>
                <a:gd name="connsiteX27" fmla="*/ 325149 w 445924"/>
                <a:gd name="connsiteY27" fmla="*/ 352370 h 403513"/>
                <a:gd name="connsiteX28" fmla="*/ 325407 w 445924"/>
                <a:gd name="connsiteY28" fmla="*/ 352821 h 403513"/>
                <a:gd name="connsiteX29" fmla="*/ 327924 w 445924"/>
                <a:gd name="connsiteY29" fmla="*/ 365215 h 403513"/>
                <a:gd name="connsiteX30" fmla="*/ 323599 w 445924"/>
                <a:gd name="connsiteY30" fmla="*/ 381805 h 403513"/>
                <a:gd name="connsiteX31" fmla="*/ 314175 w 445924"/>
                <a:gd name="connsiteY31" fmla="*/ 392069 h 403513"/>
                <a:gd name="connsiteX32" fmla="*/ 313658 w 445924"/>
                <a:gd name="connsiteY32" fmla="*/ 392715 h 403513"/>
                <a:gd name="connsiteX33" fmla="*/ 322567 w 445924"/>
                <a:gd name="connsiteY33" fmla="*/ 393360 h 403513"/>
                <a:gd name="connsiteX34" fmla="*/ 331475 w 445924"/>
                <a:gd name="connsiteY34" fmla="*/ 393360 h 403513"/>
                <a:gd name="connsiteX35" fmla="*/ 332830 w 445924"/>
                <a:gd name="connsiteY35" fmla="*/ 391553 h 403513"/>
                <a:gd name="connsiteX36" fmla="*/ 337736 w 445924"/>
                <a:gd name="connsiteY36" fmla="*/ 347205 h 403513"/>
                <a:gd name="connsiteX37" fmla="*/ 323664 w 445924"/>
                <a:gd name="connsiteY37" fmla="*/ 328292 h 403513"/>
                <a:gd name="connsiteX38" fmla="*/ 323212 w 445924"/>
                <a:gd name="connsiteY38" fmla="*/ 327130 h 403513"/>
                <a:gd name="connsiteX39" fmla="*/ 325278 w 445924"/>
                <a:gd name="connsiteY39" fmla="*/ 327904 h 403513"/>
                <a:gd name="connsiteX40" fmla="*/ 321146 w 445924"/>
                <a:gd name="connsiteY40" fmla="*/ 326097 h 403513"/>
                <a:gd name="connsiteX41" fmla="*/ 320243 w 445924"/>
                <a:gd name="connsiteY41" fmla="*/ 325903 h 403513"/>
                <a:gd name="connsiteX42" fmla="*/ 316434 w 445924"/>
                <a:gd name="connsiteY42" fmla="*/ 323644 h 403513"/>
                <a:gd name="connsiteX43" fmla="*/ 313013 w 445924"/>
                <a:gd name="connsiteY43" fmla="*/ 321514 h 403513"/>
                <a:gd name="connsiteX44" fmla="*/ 312496 w 445924"/>
                <a:gd name="connsiteY44" fmla="*/ 321320 h 403513"/>
                <a:gd name="connsiteX45" fmla="*/ 307139 w 445924"/>
                <a:gd name="connsiteY45" fmla="*/ 320223 h 403513"/>
                <a:gd name="connsiteX46" fmla="*/ 302362 w 445924"/>
                <a:gd name="connsiteY46" fmla="*/ 318867 h 403513"/>
                <a:gd name="connsiteX47" fmla="*/ 175840 w 445924"/>
                <a:gd name="connsiteY47" fmla="*/ 318480 h 403513"/>
                <a:gd name="connsiteX48" fmla="*/ 49319 w 445924"/>
                <a:gd name="connsiteY48" fmla="*/ 318157 h 403513"/>
                <a:gd name="connsiteX49" fmla="*/ 45897 w 445924"/>
                <a:gd name="connsiteY49" fmla="*/ 316737 h 403513"/>
                <a:gd name="connsiteX50" fmla="*/ 27952 w 445924"/>
                <a:gd name="connsiteY50" fmla="*/ 300083 h 403513"/>
                <a:gd name="connsiteX51" fmla="*/ 49383 w 445924"/>
                <a:gd name="connsiteY51" fmla="*/ 253670 h 403513"/>
                <a:gd name="connsiteX52" fmla="*/ 105866 w 445924"/>
                <a:gd name="connsiteY52" fmla="*/ 252637 h 403513"/>
                <a:gd name="connsiteX53" fmla="*/ 158347 w 445924"/>
                <a:gd name="connsiteY53" fmla="*/ 252637 h 403513"/>
                <a:gd name="connsiteX54" fmla="*/ 156152 w 445924"/>
                <a:gd name="connsiteY54" fmla="*/ 254896 h 403513"/>
                <a:gd name="connsiteX55" fmla="*/ 154022 w 445924"/>
                <a:gd name="connsiteY55" fmla="*/ 257091 h 403513"/>
                <a:gd name="connsiteX56" fmla="*/ 102961 w 445924"/>
                <a:gd name="connsiteY56" fmla="*/ 257285 h 403513"/>
                <a:gd name="connsiteX57" fmla="*/ 48221 w 445924"/>
                <a:gd name="connsiteY57" fmla="*/ 258899 h 403513"/>
                <a:gd name="connsiteX58" fmla="*/ 32019 w 445924"/>
                <a:gd name="connsiteY58" fmla="*/ 273875 h 403513"/>
                <a:gd name="connsiteX59" fmla="*/ 32600 w 445924"/>
                <a:gd name="connsiteY59" fmla="*/ 298792 h 403513"/>
                <a:gd name="connsiteX60" fmla="*/ 46026 w 445924"/>
                <a:gd name="connsiteY60" fmla="*/ 311508 h 403513"/>
                <a:gd name="connsiteX61" fmla="*/ 50610 w 445924"/>
                <a:gd name="connsiteY61" fmla="*/ 313638 h 403513"/>
                <a:gd name="connsiteX62" fmla="*/ 177454 w 445924"/>
                <a:gd name="connsiteY62" fmla="*/ 313961 h 403513"/>
                <a:gd name="connsiteX63" fmla="*/ 307849 w 445924"/>
                <a:gd name="connsiteY63" fmla="*/ 315381 h 403513"/>
                <a:gd name="connsiteX64" fmla="*/ 320114 w 445924"/>
                <a:gd name="connsiteY64" fmla="*/ 320739 h 403513"/>
                <a:gd name="connsiteX65" fmla="*/ 319339 w 445924"/>
                <a:gd name="connsiteY65" fmla="*/ 320675 h 403513"/>
                <a:gd name="connsiteX66" fmla="*/ 319081 w 445924"/>
                <a:gd name="connsiteY66" fmla="*/ 320997 h 403513"/>
                <a:gd name="connsiteX67" fmla="*/ 320178 w 445924"/>
                <a:gd name="connsiteY67" fmla="*/ 321320 h 403513"/>
                <a:gd name="connsiteX68" fmla="*/ 324890 w 445924"/>
                <a:gd name="connsiteY68" fmla="*/ 324419 h 403513"/>
                <a:gd name="connsiteX69" fmla="*/ 325084 w 445924"/>
                <a:gd name="connsiteY69" fmla="*/ 324741 h 403513"/>
                <a:gd name="connsiteX70" fmla="*/ 329345 w 445924"/>
                <a:gd name="connsiteY70" fmla="*/ 328421 h 403513"/>
                <a:gd name="connsiteX71" fmla="*/ 329474 w 445924"/>
                <a:gd name="connsiteY71" fmla="*/ 328679 h 403513"/>
                <a:gd name="connsiteX72" fmla="*/ 331281 w 445924"/>
                <a:gd name="connsiteY72" fmla="*/ 330616 h 403513"/>
                <a:gd name="connsiteX73" fmla="*/ 331604 w 445924"/>
                <a:gd name="connsiteY73" fmla="*/ 330745 h 403513"/>
                <a:gd name="connsiteX74" fmla="*/ 333669 w 445924"/>
                <a:gd name="connsiteY74" fmla="*/ 331390 h 403513"/>
                <a:gd name="connsiteX75" fmla="*/ 340447 w 445924"/>
                <a:gd name="connsiteY75" fmla="*/ 388196 h 403513"/>
                <a:gd name="connsiteX76" fmla="*/ 338188 w 445924"/>
                <a:gd name="connsiteY76" fmla="*/ 393037 h 403513"/>
                <a:gd name="connsiteX77" fmla="*/ 349485 w 445924"/>
                <a:gd name="connsiteY77" fmla="*/ 393360 h 403513"/>
                <a:gd name="connsiteX78" fmla="*/ 360781 w 445924"/>
                <a:gd name="connsiteY78" fmla="*/ 393360 h 403513"/>
                <a:gd name="connsiteX79" fmla="*/ 360781 w 445924"/>
                <a:gd name="connsiteY79" fmla="*/ 246182 h 403513"/>
                <a:gd name="connsiteX80" fmla="*/ 360781 w 445924"/>
                <a:gd name="connsiteY80" fmla="*/ 99004 h 403513"/>
                <a:gd name="connsiteX81" fmla="*/ 223802 w 445924"/>
                <a:gd name="connsiteY81" fmla="*/ 99004 h 403513"/>
                <a:gd name="connsiteX82" fmla="*/ 50545 w 445924"/>
                <a:gd name="connsiteY82" fmla="*/ 100036 h 403513"/>
                <a:gd name="connsiteX83" fmla="*/ 32019 w 445924"/>
                <a:gd name="connsiteY83" fmla="*/ 115593 h 403513"/>
                <a:gd name="connsiteX84" fmla="*/ 29953 w 445924"/>
                <a:gd name="connsiteY84" fmla="*/ 127406 h 403513"/>
                <a:gd name="connsiteX85" fmla="*/ 32148 w 445924"/>
                <a:gd name="connsiteY85" fmla="*/ 139478 h 403513"/>
                <a:gd name="connsiteX86" fmla="*/ 52159 w 445924"/>
                <a:gd name="connsiteY86" fmla="*/ 155164 h 403513"/>
                <a:gd name="connsiteX87" fmla="*/ 102187 w 445924"/>
                <a:gd name="connsiteY87" fmla="*/ 155809 h 403513"/>
                <a:gd name="connsiteX88" fmla="*/ 148793 w 445924"/>
                <a:gd name="connsiteY88" fmla="*/ 155809 h 403513"/>
                <a:gd name="connsiteX89" fmla="*/ 150988 w 445924"/>
                <a:gd name="connsiteY89" fmla="*/ 158069 h 403513"/>
                <a:gd name="connsiteX90" fmla="*/ 153183 w 445924"/>
                <a:gd name="connsiteY90" fmla="*/ 160392 h 403513"/>
                <a:gd name="connsiteX91" fmla="*/ 101606 w 445924"/>
                <a:gd name="connsiteY91" fmla="*/ 160199 h 403513"/>
                <a:gd name="connsiteX92" fmla="*/ 46349 w 445924"/>
                <a:gd name="connsiteY92" fmla="*/ 158650 h 403513"/>
                <a:gd name="connsiteX93" fmla="*/ 32148 w 445924"/>
                <a:gd name="connsiteY93" fmla="*/ 148515 h 403513"/>
                <a:gd name="connsiteX94" fmla="*/ 29049 w 445924"/>
                <a:gd name="connsiteY94" fmla="*/ 141156 h 403513"/>
                <a:gd name="connsiteX95" fmla="*/ 28856 w 445924"/>
                <a:gd name="connsiteY95" fmla="*/ 140898 h 403513"/>
                <a:gd name="connsiteX96" fmla="*/ 26725 w 445924"/>
                <a:gd name="connsiteY96" fmla="*/ 139413 h 403513"/>
                <a:gd name="connsiteX97" fmla="*/ 24983 w 445924"/>
                <a:gd name="connsiteY97" fmla="*/ 132248 h 403513"/>
                <a:gd name="connsiteX98" fmla="*/ 34730 w 445924"/>
                <a:gd name="connsiteY98" fmla="*/ 103522 h 403513"/>
                <a:gd name="connsiteX99" fmla="*/ 39248 w 445924"/>
                <a:gd name="connsiteY99" fmla="*/ 99004 h 403513"/>
                <a:gd name="connsiteX100" fmla="*/ 30276 w 445924"/>
                <a:gd name="connsiteY100" fmla="*/ 99004 h 403513"/>
                <a:gd name="connsiteX101" fmla="*/ 21239 w 445924"/>
                <a:gd name="connsiteY101" fmla="*/ 99004 h 403513"/>
                <a:gd name="connsiteX102" fmla="*/ 18979 w 445924"/>
                <a:gd name="connsiteY102" fmla="*/ 102425 h 403513"/>
                <a:gd name="connsiteX103" fmla="*/ 11556 w 445924"/>
                <a:gd name="connsiteY103" fmla="*/ 127406 h 403513"/>
                <a:gd name="connsiteX104" fmla="*/ 15752 w 445924"/>
                <a:gd name="connsiteY104" fmla="*/ 146256 h 403513"/>
                <a:gd name="connsiteX105" fmla="*/ 18011 w 445924"/>
                <a:gd name="connsiteY105" fmla="*/ 151549 h 403513"/>
                <a:gd name="connsiteX106" fmla="*/ 16397 w 445924"/>
                <a:gd name="connsiteY106" fmla="*/ 153163 h 403513"/>
                <a:gd name="connsiteX107" fmla="*/ 13880 w 445924"/>
                <a:gd name="connsiteY107" fmla="*/ 153550 h 403513"/>
                <a:gd name="connsiteX108" fmla="*/ 7941 w 445924"/>
                <a:gd name="connsiteY108" fmla="*/ 137735 h 403513"/>
                <a:gd name="connsiteX109" fmla="*/ 7231 w 445924"/>
                <a:gd name="connsiteY109" fmla="*/ 124889 h 403513"/>
                <a:gd name="connsiteX110" fmla="*/ 12072 w 445924"/>
                <a:gd name="connsiteY110" fmla="*/ 104813 h 403513"/>
                <a:gd name="connsiteX111" fmla="*/ 14654 w 445924"/>
                <a:gd name="connsiteY111" fmla="*/ 99585 h 403513"/>
                <a:gd name="connsiteX112" fmla="*/ 13492 w 445924"/>
                <a:gd name="connsiteY112" fmla="*/ 98810 h 403513"/>
                <a:gd name="connsiteX113" fmla="*/ 12201 w 445924"/>
                <a:gd name="connsiteY113" fmla="*/ 94550 h 403513"/>
                <a:gd name="connsiteX114" fmla="*/ 15945 w 445924"/>
                <a:gd name="connsiteY114" fmla="*/ 78993 h 403513"/>
                <a:gd name="connsiteX115" fmla="*/ 30469 w 445924"/>
                <a:gd name="connsiteY115" fmla="*/ 62274 h 403513"/>
                <a:gd name="connsiteX116" fmla="*/ 34859 w 445924"/>
                <a:gd name="connsiteY116" fmla="*/ 55818 h 403513"/>
                <a:gd name="connsiteX117" fmla="*/ 23562 w 445924"/>
                <a:gd name="connsiteY117" fmla="*/ 26383 h 403513"/>
                <a:gd name="connsiteX118" fmla="*/ 16720 w 445924"/>
                <a:gd name="connsiteY118" fmla="*/ 21864 h 403513"/>
                <a:gd name="connsiteX119" fmla="*/ 14525 w 445924"/>
                <a:gd name="connsiteY119" fmla="*/ 19605 h 403513"/>
                <a:gd name="connsiteX120" fmla="*/ 16655 w 445924"/>
                <a:gd name="connsiteY120" fmla="*/ 19605 h 403513"/>
                <a:gd name="connsiteX121" fmla="*/ 35246 w 445924"/>
                <a:gd name="connsiteY121" fmla="*/ 28900 h 403513"/>
                <a:gd name="connsiteX122" fmla="*/ 41443 w 445924"/>
                <a:gd name="connsiteY122" fmla="*/ 50848 h 403513"/>
                <a:gd name="connsiteX123" fmla="*/ 26790 w 445924"/>
                <a:gd name="connsiteY123" fmla="*/ 72537 h 403513"/>
                <a:gd name="connsiteX124" fmla="*/ 17043 w 445924"/>
                <a:gd name="connsiteY124" fmla="*/ 90870 h 403513"/>
                <a:gd name="connsiteX125" fmla="*/ 16591 w 445924"/>
                <a:gd name="connsiteY125" fmla="*/ 94033 h 403513"/>
                <a:gd name="connsiteX126" fmla="*/ 20399 w 445924"/>
                <a:gd name="connsiteY126" fmla="*/ 93646 h 403513"/>
                <a:gd name="connsiteX127" fmla="*/ 38603 w 445924"/>
                <a:gd name="connsiteY127" fmla="*/ 87578 h 403513"/>
                <a:gd name="connsiteX128" fmla="*/ 55064 w 445924"/>
                <a:gd name="connsiteY128" fmla="*/ 71246 h 403513"/>
                <a:gd name="connsiteX129" fmla="*/ 60615 w 445924"/>
                <a:gd name="connsiteY129" fmla="*/ 36711 h 403513"/>
                <a:gd name="connsiteX130" fmla="*/ 28016 w 445924"/>
                <a:gd name="connsiteY130" fmla="*/ 1401 h 403513"/>
                <a:gd name="connsiteX131" fmla="*/ 14138 w 445924"/>
                <a:gd name="connsiteY131" fmla="*/ -83 h 403513"/>
                <a:gd name="connsiteX132" fmla="*/ 1098 w 445924"/>
                <a:gd name="connsiteY132" fmla="*/ 1272 h 403513"/>
                <a:gd name="connsiteX133" fmla="*/ -2581 w 445924"/>
                <a:gd name="connsiteY133" fmla="*/ 2628 h 403513"/>
                <a:gd name="connsiteX134" fmla="*/ -4324 w 445924"/>
                <a:gd name="connsiteY134" fmla="*/ 820 h 403513"/>
                <a:gd name="connsiteX135" fmla="*/ -6067 w 445924"/>
                <a:gd name="connsiteY135" fmla="*/ -1052 h 403513"/>
                <a:gd name="connsiteX136" fmla="*/ -3743 w 445924"/>
                <a:gd name="connsiteY136" fmla="*/ -2020 h 403513"/>
                <a:gd name="connsiteX137" fmla="*/ 91277 w 445924"/>
                <a:gd name="connsiteY137" fmla="*/ -5441 h 403513"/>
                <a:gd name="connsiteX138" fmla="*/ 176486 w 445924"/>
                <a:gd name="connsiteY138" fmla="*/ -5635 h 403513"/>
                <a:gd name="connsiteX139" fmla="*/ 174033 w 445924"/>
                <a:gd name="connsiteY139" fmla="*/ -3117 h 403513"/>
                <a:gd name="connsiteX140" fmla="*/ 170482 w 445924"/>
                <a:gd name="connsiteY140" fmla="*/ -600 h 403513"/>
                <a:gd name="connsiteX141" fmla="*/ 103219 w 445924"/>
                <a:gd name="connsiteY141" fmla="*/ -471 h 403513"/>
                <a:gd name="connsiteX142" fmla="*/ 38926 w 445924"/>
                <a:gd name="connsiteY142" fmla="*/ 562 h 403513"/>
                <a:gd name="connsiteX143" fmla="*/ 60809 w 445924"/>
                <a:gd name="connsiteY143" fmla="*/ 22962 h 403513"/>
                <a:gd name="connsiteX144" fmla="*/ 66296 w 445924"/>
                <a:gd name="connsiteY144" fmla="*/ 48589 h 403513"/>
                <a:gd name="connsiteX145" fmla="*/ 64230 w 445924"/>
                <a:gd name="connsiteY145" fmla="*/ 62532 h 403513"/>
                <a:gd name="connsiteX146" fmla="*/ 61713 w 445924"/>
                <a:gd name="connsiteY146" fmla="*/ 68148 h 403513"/>
                <a:gd name="connsiteX147" fmla="*/ 61454 w 445924"/>
                <a:gd name="connsiteY147" fmla="*/ 68664 h 403513"/>
                <a:gd name="connsiteX148" fmla="*/ 58937 w 445924"/>
                <a:gd name="connsiteY148" fmla="*/ 73828 h 403513"/>
                <a:gd name="connsiteX149" fmla="*/ 59066 w 445924"/>
                <a:gd name="connsiteY149" fmla="*/ 73054 h 403513"/>
                <a:gd name="connsiteX150" fmla="*/ 58808 w 445924"/>
                <a:gd name="connsiteY150" fmla="*/ 72796 h 403513"/>
                <a:gd name="connsiteX151" fmla="*/ 58420 w 445924"/>
                <a:gd name="connsiteY151" fmla="*/ 74022 h 403513"/>
                <a:gd name="connsiteX152" fmla="*/ 48673 w 445924"/>
                <a:gd name="connsiteY152" fmla="*/ 86351 h 403513"/>
                <a:gd name="connsiteX153" fmla="*/ 41121 w 445924"/>
                <a:gd name="connsiteY153" fmla="*/ 91709 h 403513"/>
                <a:gd name="connsiteX154" fmla="*/ 37118 w 445924"/>
                <a:gd name="connsiteY154" fmla="*/ 94162 h 403513"/>
                <a:gd name="connsiteX155" fmla="*/ 64553 w 445924"/>
                <a:gd name="connsiteY155" fmla="*/ 94356 h 403513"/>
                <a:gd name="connsiteX156" fmla="*/ 243620 w 445924"/>
                <a:gd name="connsiteY156" fmla="*/ 94291 h 403513"/>
                <a:gd name="connsiteX157" fmla="*/ 398867 w 445924"/>
                <a:gd name="connsiteY157" fmla="*/ 93065 h 403513"/>
                <a:gd name="connsiteX158" fmla="*/ 412423 w 445924"/>
                <a:gd name="connsiteY158" fmla="*/ 87384 h 403513"/>
                <a:gd name="connsiteX159" fmla="*/ 424042 w 445924"/>
                <a:gd name="connsiteY159" fmla="*/ 77637 h 403513"/>
                <a:gd name="connsiteX160" fmla="*/ 259951 w 445924"/>
                <a:gd name="connsiteY160" fmla="*/ 76927 h 403513"/>
                <a:gd name="connsiteX161" fmla="*/ 95602 w 445924"/>
                <a:gd name="connsiteY161" fmla="*/ 75571 h 403513"/>
                <a:gd name="connsiteX162" fmla="*/ 262404 w 445924"/>
                <a:gd name="connsiteY162" fmla="*/ 72537 h 403513"/>
                <a:gd name="connsiteX163" fmla="*/ 427915 w 445924"/>
                <a:gd name="connsiteY163" fmla="*/ 72537 h 403513"/>
                <a:gd name="connsiteX164" fmla="*/ 429852 w 445924"/>
                <a:gd name="connsiteY164" fmla="*/ 69181 h 403513"/>
                <a:gd name="connsiteX165" fmla="*/ 435274 w 445924"/>
                <a:gd name="connsiteY165" fmla="*/ 52720 h 403513"/>
                <a:gd name="connsiteX166" fmla="*/ 435726 w 445924"/>
                <a:gd name="connsiteY166" fmla="*/ 49299 h 403513"/>
                <a:gd name="connsiteX167" fmla="*/ 270796 w 445924"/>
                <a:gd name="connsiteY167" fmla="*/ 49299 h 403513"/>
                <a:gd name="connsiteX168" fmla="*/ 105156 w 445924"/>
                <a:gd name="connsiteY168" fmla="*/ 48072 h 403513"/>
                <a:gd name="connsiteX169" fmla="*/ 104898 w 445924"/>
                <a:gd name="connsiteY169" fmla="*/ 45813 h 403513"/>
                <a:gd name="connsiteX170" fmla="*/ 196755 w 445924"/>
                <a:gd name="connsiteY170" fmla="*/ 44780 h 403513"/>
                <a:gd name="connsiteX171" fmla="*/ 361750 w 445924"/>
                <a:gd name="connsiteY171" fmla="*/ 44586 h 403513"/>
                <a:gd name="connsiteX172" fmla="*/ 435339 w 445924"/>
                <a:gd name="connsiteY172" fmla="*/ 44457 h 403513"/>
                <a:gd name="connsiteX173" fmla="*/ 435145 w 445924"/>
                <a:gd name="connsiteY173" fmla="*/ 41230 h 403513"/>
                <a:gd name="connsiteX174" fmla="*/ 429594 w 445924"/>
                <a:gd name="connsiteY174" fmla="*/ 23865 h 403513"/>
                <a:gd name="connsiteX175" fmla="*/ 427205 w 445924"/>
                <a:gd name="connsiteY175" fmla="*/ 19605 h 403513"/>
                <a:gd name="connsiteX176" fmla="*/ 409001 w 445924"/>
                <a:gd name="connsiteY176" fmla="*/ 19605 h 403513"/>
                <a:gd name="connsiteX177" fmla="*/ 390862 w 445924"/>
                <a:gd name="connsiteY177" fmla="*/ 19605 h 403513"/>
                <a:gd name="connsiteX178" fmla="*/ 393380 w 445924"/>
                <a:gd name="connsiteY178" fmla="*/ 17023 h 403513"/>
                <a:gd name="connsiteX179" fmla="*/ 395897 w 445924"/>
                <a:gd name="connsiteY179" fmla="*/ 14441 h 403513"/>
                <a:gd name="connsiteX180" fmla="*/ 409518 w 445924"/>
                <a:gd name="connsiteY180" fmla="*/ 14441 h 403513"/>
                <a:gd name="connsiteX181" fmla="*/ 423074 w 445924"/>
                <a:gd name="connsiteY181" fmla="*/ 14376 h 403513"/>
                <a:gd name="connsiteX182" fmla="*/ 420169 w 445924"/>
                <a:gd name="connsiteY182" fmla="*/ 11859 h 403513"/>
                <a:gd name="connsiteX183" fmla="*/ 412294 w 445924"/>
                <a:gd name="connsiteY183" fmla="*/ 6178 h 403513"/>
                <a:gd name="connsiteX184" fmla="*/ 407259 w 445924"/>
                <a:gd name="connsiteY184" fmla="*/ 3015 h 403513"/>
                <a:gd name="connsiteX185" fmla="*/ 409066 w 445924"/>
                <a:gd name="connsiteY185" fmla="*/ 1337 h 403513"/>
                <a:gd name="connsiteX186" fmla="*/ 410873 w 445924"/>
                <a:gd name="connsiteY186" fmla="*/ -342 h 403513"/>
                <a:gd name="connsiteX187" fmla="*/ 415328 w 445924"/>
                <a:gd name="connsiteY187" fmla="*/ 2305 h 403513"/>
                <a:gd name="connsiteX188" fmla="*/ 433015 w 445924"/>
                <a:gd name="connsiteY188" fmla="*/ 20057 h 403513"/>
                <a:gd name="connsiteX189" fmla="*/ 437792 w 445924"/>
                <a:gd name="connsiteY189" fmla="*/ 30708 h 403513"/>
                <a:gd name="connsiteX190" fmla="*/ 439857 w 445924"/>
                <a:gd name="connsiteY190" fmla="*/ 46717 h 403513"/>
                <a:gd name="connsiteX191" fmla="*/ 438695 w 445924"/>
                <a:gd name="connsiteY191" fmla="*/ 60595 h 403513"/>
                <a:gd name="connsiteX192" fmla="*/ 414295 w 445924"/>
                <a:gd name="connsiteY192" fmla="*/ 91967 h 403513"/>
                <a:gd name="connsiteX193" fmla="*/ 394542 w 445924"/>
                <a:gd name="connsiteY193" fmla="*/ 98681 h 403513"/>
                <a:gd name="connsiteX194" fmla="*/ 390475 w 445924"/>
                <a:gd name="connsiteY194" fmla="*/ 99133 h 403513"/>
                <a:gd name="connsiteX195" fmla="*/ 390475 w 445924"/>
                <a:gd name="connsiteY195" fmla="*/ 127923 h 403513"/>
                <a:gd name="connsiteX196" fmla="*/ 390475 w 445924"/>
                <a:gd name="connsiteY196" fmla="*/ 156713 h 403513"/>
                <a:gd name="connsiteX197" fmla="*/ 388216 w 445924"/>
                <a:gd name="connsiteY197" fmla="*/ 154518 h 403513"/>
                <a:gd name="connsiteX198" fmla="*/ 385956 w 445924"/>
                <a:gd name="connsiteY198" fmla="*/ 152323 h 403513"/>
                <a:gd name="connsiteX199" fmla="*/ 385956 w 445924"/>
                <a:gd name="connsiteY199" fmla="*/ 125664 h 403513"/>
                <a:gd name="connsiteX200" fmla="*/ 385956 w 445924"/>
                <a:gd name="connsiteY200" fmla="*/ 99004 h 403513"/>
                <a:gd name="connsiteX201" fmla="*/ 376015 w 445924"/>
                <a:gd name="connsiteY201" fmla="*/ 99004 h 403513"/>
                <a:gd name="connsiteX202" fmla="*/ 365687 w 445924"/>
                <a:gd name="connsiteY202" fmla="*/ 100036 h 403513"/>
                <a:gd name="connsiteX203" fmla="*/ 365300 w 445924"/>
                <a:gd name="connsiteY203" fmla="*/ 248893 h 403513"/>
                <a:gd name="connsiteX204" fmla="*/ 364913 w 445924"/>
                <a:gd name="connsiteY204" fmla="*/ 397298 h 403513"/>
                <a:gd name="connsiteX205" fmla="*/ 304427 w 445924"/>
                <a:gd name="connsiteY205" fmla="*/ 397879 h 403513"/>
                <a:gd name="connsiteX206" fmla="*/ 244330 w 445924"/>
                <a:gd name="connsiteY206" fmla="*/ 397879 h 403513"/>
                <a:gd name="connsiteX207" fmla="*/ 246524 w 445924"/>
                <a:gd name="connsiteY207" fmla="*/ 395619 h 403513"/>
                <a:gd name="connsiteX208" fmla="*/ 20593 w 445924"/>
                <a:gd name="connsiteY208" fmla="*/ 257607 h 403513"/>
                <a:gd name="connsiteX209" fmla="*/ 18850 w 445924"/>
                <a:gd name="connsiteY209" fmla="*/ 255800 h 403513"/>
                <a:gd name="connsiteX210" fmla="*/ 17043 w 445924"/>
                <a:gd name="connsiteY210" fmla="*/ 254251 h 403513"/>
                <a:gd name="connsiteX211" fmla="*/ 18592 w 445924"/>
                <a:gd name="connsiteY211" fmla="*/ 256058 h 403513"/>
                <a:gd name="connsiteX212" fmla="*/ 20593 w 445924"/>
                <a:gd name="connsiteY212" fmla="*/ 257607 h 403513"/>
                <a:gd name="connsiteX213" fmla="*/ 59970 w 445924"/>
                <a:gd name="connsiteY213" fmla="*/ 71505 h 403513"/>
                <a:gd name="connsiteX214" fmla="*/ 58420 w 445924"/>
                <a:gd name="connsiteY214" fmla="*/ 71117 h 403513"/>
                <a:gd name="connsiteX215" fmla="*/ 59001 w 445924"/>
                <a:gd name="connsiteY215" fmla="*/ 71698 h 403513"/>
                <a:gd name="connsiteX216" fmla="*/ 59970 w 445924"/>
                <a:gd name="connsiteY216" fmla="*/ 71505 h 40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445924" h="403513">
                  <a:moveTo>
                    <a:pt x="246524" y="395619"/>
                  </a:moveTo>
                  <a:lnTo>
                    <a:pt x="248719" y="393360"/>
                  </a:lnTo>
                  <a:lnTo>
                    <a:pt x="272668" y="393360"/>
                  </a:lnTo>
                  <a:cubicBezTo>
                    <a:pt x="287192" y="393360"/>
                    <a:pt x="298166" y="393102"/>
                    <a:pt x="300425" y="392650"/>
                  </a:cubicBezTo>
                  <a:cubicBezTo>
                    <a:pt x="311205" y="390649"/>
                    <a:pt x="320178" y="382128"/>
                    <a:pt x="322696" y="371477"/>
                  </a:cubicBezTo>
                  <a:cubicBezTo>
                    <a:pt x="323599" y="367539"/>
                    <a:pt x="323083" y="355533"/>
                    <a:pt x="321986" y="354629"/>
                  </a:cubicBezTo>
                  <a:cubicBezTo>
                    <a:pt x="321727" y="354435"/>
                    <a:pt x="320953" y="353015"/>
                    <a:pt x="320114" y="351466"/>
                  </a:cubicBezTo>
                  <a:cubicBezTo>
                    <a:pt x="318306" y="347851"/>
                    <a:pt x="313465" y="342687"/>
                    <a:pt x="310108" y="340686"/>
                  </a:cubicBezTo>
                  <a:cubicBezTo>
                    <a:pt x="308623" y="339847"/>
                    <a:pt x="305719" y="338556"/>
                    <a:pt x="303653" y="337845"/>
                  </a:cubicBezTo>
                  <a:cubicBezTo>
                    <a:pt x="299973" y="336554"/>
                    <a:pt x="298295" y="336554"/>
                    <a:pt x="177196" y="336554"/>
                  </a:cubicBezTo>
                  <a:cubicBezTo>
                    <a:pt x="99088" y="336554"/>
                    <a:pt x="52869" y="336296"/>
                    <a:pt x="49964" y="335909"/>
                  </a:cubicBezTo>
                  <a:cubicBezTo>
                    <a:pt x="21109" y="331778"/>
                    <a:pt x="2196" y="304214"/>
                    <a:pt x="8005" y="274714"/>
                  </a:cubicBezTo>
                  <a:cubicBezTo>
                    <a:pt x="9296" y="268388"/>
                    <a:pt x="14267" y="258059"/>
                    <a:pt x="18463" y="253218"/>
                  </a:cubicBezTo>
                  <a:cubicBezTo>
                    <a:pt x="25176" y="245343"/>
                    <a:pt x="34278" y="239468"/>
                    <a:pt x="44477" y="236370"/>
                  </a:cubicBezTo>
                  <a:lnTo>
                    <a:pt x="49319" y="234950"/>
                  </a:lnTo>
                  <a:lnTo>
                    <a:pt x="112902" y="234692"/>
                  </a:lnTo>
                  <a:lnTo>
                    <a:pt x="176486" y="234498"/>
                  </a:lnTo>
                  <a:lnTo>
                    <a:pt x="173904" y="237145"/>
                  </a:lnTo>
                  <a:lnTo>
                    <a:pt x="171386" y="239727"/>
                  </a:lnTo>
                  <a:lnTo>
                    <a:pt x="112128" y="239727"/>
                  </a:lnTo>
                  <a:cubicBezTo>
                    <a:pt x="45768" y="239727"/>
                    <a:pt x="47253" y="239662"/>
                    <a:pt x="37699" y="244245"/>
                  </a:cubicBezTo>
                  <a:cubicBezTo>
                    <a:pt x="8974" y="258124"/>
                    <a:pt x="2648" y="296532"/>
                    <a:pt x="25564" y="318544"/>
                  </a:cubicBezTo>
                  <a:cubicBezTo>
                    <a:pt x="32019" y="324806"/>
                    <a:pt x="39959" y="329131"/>
                    <a:pt x="47963" y="330745"/>
                  </a:cubicBezTo>
                  <a:cubicBezTo>
                    <a:pt x="50803" y="331326"/>
                    <a:pt x="82692" y="331519"/>
                    <a:pt x="176421" y="331584"/>
                  </a:cubicBezTo>
                  <a:lnTo>
                    <a:pt x="301071" y="331713"/>
                  </a:lnTo>
                  <a:lnTo>
                    <a:pt x="305848" y="333456"/>
                  </a:lnTo>
                  <a:cubicBezTo>
                    <a:pt x="313981" y="336425"/>
                    <a:pt x="319404" y="340815"/>
                    <a:pt x="323599" y="347786"/>
                  </a:cubicBezTo>
                  <a:cubicBezTo>
                    <a:pt x="326052" y="351853"/>
                    <a:pt x="326440" y="353015"/>
                    <a:pt x="325149" y="352370"/>
                  </a:cubicBezTo>
                  <a:cubicBezTo>
                    <a:pt x="324697" y="352111"/>
                    <a:pt x="324761" y="352370"/>
                    <a:pt x="325407" y="352821"/>
                  </a:cubicBezTo>
                  <a:cubicBezTo>
                    <a:pt x="327021" y="354177"/>
                    <a:pt x="327989" y="358889"/>
                    <a:pt x="327924" y="365215"/>
                  </a:cubicBezTo>
                  <a:cubicBezTo>
                    <a:pt x="327860" y="371993"/>
                    <a:pt x="326633" y="376835"/>
                    <a:pt x="323599" y="381805"/>
                  </a:cubicBezTo>
                  <a:cubicBezTo>
                    <a:pt x="321469" y="385356"/>
                    <a:pt x="315272" y="392069"/>
                    <a:pt x="314175" y="392069"/>
                  </a:cubicBezTo>
                  <a:cubicBezTo>
                    <a:pt x="313917" y="392069"/>
                    <a:pt x="313658" y="392392"/>
                    <a:pt x="313658" y="392715"/>
                  </a:cubicBezTo>
                  <a:cubicBezTo>
                    <a:pt x="313658" y="393102"/>
                    <a:pt x="317080" y="393360"/>
                    <a:pt x="322567" y="393360"/>
                  </a:cubicBezTo>
                  <a:lnTo>
                    <a:pt x="331475" y="393360"/>
                  </a:lnTo>
                  <a:lnTo>
                    <a:pt x="332830" y="391553"/>
                  </a:lnTo>
                  <a:cubicBezTo>
                    <a:pt x="341416" y="379933"/>
                    <a:pt x="343546" y="360632"/>
                    <a:pt x="337736" y="347205"/>
                  </a:cubicBezTo>
                  <a:cubicBezTo>
                    <a:pt x="334638" y="340040"/>
                    <a:pt x="329538" y="333198"/>
                    <a:pt x="323664" y="328292"/>
                  </a:cubicBezTo>
                  <a:cubicBezTo>
                    <a:pt x="321211" y="326226"/>
                    <a:pt x="321146" y="326162"/>
                    <a:pt x="323212" y="327130"/>
                  </a:cubicBezTo>
                  <a:cubicBezTo>
                    <a:pt x="324309" y="327711"/>
                    <a:pt x="325278" y="328034"/>
                    <a:pt x="325278" y="327904"/>
                  </a:cubicBezTo>
                  <a:cubicBezTo>
                    <a:pt x="325278" y="327259"/>
                    <a:pt x="321534" y="325645"/>
                    <a:pt x="321146" y="326097"/>
                  </a:cubicBezTo>
                  <a:cubicBezTo>
                    <a:pt x="320888" y="326291"/>
                    <a:pt x="320501" y="326226"/>
                    <a:pt x="320243" y="325903"/>
                  </a:cubicBezTo>
                  <a:cubicBezTo>
                    <a:pt x="319984" y="325516"/>
                    <a:pt x="318242" y="324548"/>
                    <a:pt x="316434" y="323644"/>
                  </a:cubicBezTo>
                  <a:cubicBezTo>
                    <a:pt x="314562" y="322740"/>
                    <a:pt x="313013" y="321772"/>
                    <a:pt x="313013" y="321514"/>
                  </a:cubicBezTo>
                  <a:cubicBezTo>
                    <a:pt x="313013" y="321191"/>
                    <a:pt x="312755" y="321127"/>
                    <a:pt x="312496" y="321320"/>
                  </a:cubicBezTo>
                  <a:cubicBezTo>
                    <a:pt x="312174" y="321514"/>
                    <a:pt x="309785" y="320997"/>
                    <a:pt x="307139" y="320223"/>
                  </a:cubicBezTo>
                  <a:lnTo>
                    <a:pt x="302362" y="318867"/>
                  </a:lnTo>
                  <a:lnTo>
                    <a:pt x="175840" y="318480"/>
                  </a:lnTo>
                  <a:lnTo>
                    <a:pt x="49319" y="318157"/>
                  </a:lnTo>
                  <a:lnTo>
                    <a:pt x="45897" y="316737"/>
                  </a:lnTo>
                  <a:cubicBezTo>
                    <a:pt x="37699" y="313380"/>
                    <a:pt x="31567" y="307700"/>
                    <a:pt x="27952" y="300083"/>
                  </a:cubicBezTo>
                  <a:cubicBezTo>
                    <a:pt x="18915" y="281104"/>
                    <a:pt x="29178" y="258899"/>
                    <a:pt x="49383" y="253670"/>
                  </a:cubicBezTo>
                  <a:cubicBezTo>
                    <a:pt x="52869" y="252766"/>
                    <a:pt x="60099" y="252637"/>
                    <a:pt x="105866" y="252637"/>
                  </a:cubicBezTo>
                  <a:lnTo>
                    <a:pt x="158347" y="252637"/>
                  </a:lnTo>
                  <a:lnTo>
                    <a:pt x="156152" y="254896"/>
                  </a:lnTo>
                  <a:lnTo>
                    <a:pt x="154022" y="257091"/>
                  </a:lnTo>
                  <a:lnTo>
                    <a:pt x="102961" y="257285"/>
                  </a:lnTo>
                  <a:cubicBezTo>
                    <a:pt x="52353" y="257478"/>
                    <a:pt x="51901" y="257478"/>
                    <a:pt x="48221" y="258899"/>
                  </a:cubicBezTo>
                  <a:cubicBezTo>
                    <a:pt x="40733" y="261739"/>
                    <a:pt x="35311" y="266709"/>
                    <a:pt x="32019" y="273875"/>
                  </a:cubicBezTo>
                  <a:cubicBezTo>
                    <a:pt x="28533" y="281233"/>
                    <a:pt x="28791" y="291110"/>
                    <a:pt x="32600" y="298792"/>
                  </a:cubicBezTo>
                  <a:cubicBezTo>
                    <a:pt x="35053" y="303698"/>
                    <a:pt x="40604" y="308926"/>
                    <a:pt x="46026" y="311508"/>
                  </a:cubicBezTo>
                  <a:lnTo>
                    <a:pt x="50610" y="313638"/>
                  </a:lnTo>
                  <a:lnTo>
                    <a:pt x="177454" y="313961"/>
                  </a:lnTo>
                  <a:cubicBezTo>
                    <a:pt x="293325" y="314284"/>
                    <a:pt x="304621" y="314413"/>
                    <a:pt x="307849" y="315381"/>
                  </a:cubicBezTo>
                  <a:cubicBezTo>
                    <a:pt x="311980" y="316608"/>
                    <a:pt x="320114" y="320158"/>
                    <a:pt x="320114" y="320739"/>
                  </a:cubicBezTo>
                  <a:cubicBezTo>
                    <a:pt x="320114" y="320933"/>
                    <a:pt x="319791" y="320933"/>
                    <a:pt x="319339" y="320675"/>
                  </a:cubicBezTo>
                  <a:cubicBezTo>
                    <a:pt x="318887" y="320416"/>
                    <a:pt x="318823" y="320481"/>
                    <a:pt x="319081" y="320997"/>
                  </a:cubicBezTo>
                  <a:cubicBezTo>
                    <a:pt x="319339" y="321385"/>
                    <a:pt x="319855" y="321578"/>
                    <a:pt x="320178" y="321320"/>
                  </a:cubicBezTo>
                  <a:cubicBezTo>
                    <a:pt x="321082" y="320804"/>
                    <a:pt x="325342" y="323644"/>
                    <a:pt x="324890" y="324419"/>
                  </a:cubicBezTo>
                  <a:cubicBezTo>
                    <a:pt x="324632" y="324806"/>
                    <a:pt x="324697" y="324935"/>
                    <a:pt x="325084" y="324741"/>
                  </a:cubicBezTo>
                  <a:cubicBezTo>
                    <a:pt x="325988" y="324160"/>
                    <a:pt x="329861" y="327517"/>
                    <a:pt x="329345" y="328421"/>
                  </a:cubicBezTo>
                  <a:cubicBezTo>
                    <a:pt x="329151" y="328808"/>
                    <a:pt x="329151" y="328937"/>
                    <a:pt x="329474" y="328679"/>
                  </a:cubicBezTo>
                  <a:cubicBezTo>
                    <a:pt x="330313" y="327904"/>
                    <a:pt x="331668" y="329389"/>
                    <a:pt x="331281" y="330616"/>
                  </a:cubicBezTo>
                  <a:cubicBezTo>
                    <a:pt x="331023" y="331519"/>
                    <a:pt x="331087" y="331584"/>
                    <a:pt x="331604" y="330745"/>
                  </a:cubicBezTo>
                  <a:cubicBezTo>
                    <a:pt x="332185" y="329970"/>
                    <a:pt x="332508" y="330035"/>
                    <a:pt x="333669" y="331390"/>
                  </a:cubicBezTo>
                  <a:cubicBezTo>
                    <a:pt x="346838" y="346431"/>
                    <a:pt x="349614" y="369928"/>
                    <a:pt x="340447" y="388196"/>
                  </a:cubicBezTo>
                  <a:cubicBezTo>
                    <a:pt x="339221" y="390649"/>
                    <a:pt x="338188" y="392844"/>
                    <a:pt x="338188" y="393037"/>
                  </a:cubicBezTo>
                  <a:cubicBezTo>
                    <a:pt x="338188" y="393231"/>
                    <a:pt x="343288" y="393360"/>
                    <a:pt x="349485" y="393360"/>
                  </a:cubicBezTo>
                  <a:lnTo>
                    <a:pt x="360781" y="393360"/>
                  </a:lnTo>
                  <a:lnTo>
                    <a:pt x="360781" y="246182"/>
                  </a:lnTo>
                  <a:lnTo>
                    <a:pt x="360781" y="99004"/>
                  </a:lnTo>
                  <a:lnTo>
                    <a:pt x="223802" y="99004"/>
                  </a:lnTo>
                  <a:cubicBezTo>
                    <a:pt x="40669" y="98939"/>
                    <a:pt x="54935" y="98874"/>
                    <a:pt x="50545" y="100036"/>
                  </a:cubicBezTo>
                  <a:cubicBezTo>
                    <a:pt x="42412" y="102167"/>
                    <a:pt x="35763" y="107718"/>
                    <a:pt x="32019" y="115593"/>
                  </a:cubicBezTo>
                  <a:cubicBezTo>
                    <a:pt x="30082" y="119725"/>
                    <a:pt x="29953" y="120370"/>
                    <a:pt x="29953" y="127406"/>
                  </a:cubicBezTo>
                  <a:cubicBezTo>
                    <a:pt x="29953" y="134507"/>
                    <a:pt x="30082" y="135024"/>
                    <a:pt x="32148" y="139478"/>
                  </a:cubicBezTo>
                  <a:cubicBezTo>
                    <a:pt x="35892" y="147482"/>
                    <a:pt x="43703" y="153550"/>
                    <a:pt x="52159" y="155164"/>
                  </a:cubicBezTo>
                  <a:cubicBezTo>
                    <a:pt x="54289" y="155551"/>
                    <a:pt x="73461" y="155809"/>
                    <a:pt x="102187" y="155809"/>
                  </a:cubicBezTo>
                  <a:lnTo>
                    <a:pt x="148793" y="155809"/>
                  </a:lnTo>
                  <a:lnTo>
                    <a:pt x="150988" y="158069"/>
                  </a:lnTo>
                  <a:lnTo>
                    <a:pt x="153183" y="160392"/>
                  </a:lnTo>
                  <a:lnTo>
                    <a:pt x="101606" y="160199"/>
                  </a:lnTo>
                  <a:cubicBezTo>
                    <a:pt x="50674" y="160005"/>
                    <a:pt x="49900" y="160005"/>
                    <a:pt x="46349" y="158650"/>
                  </a:cubicBezTo>
                  <a:cubicBezTo>
                    <a:pt x="41185" y="156648"/>
                    <a:pt x="35246" y="152453"/>
                    <a:pt x="32148" y="148515"/>
                  </a:cubicBezTo>
                  <a:cubicBezTo>
                    <a:pt x="28468" y="143932"/>
                    <a:pt x="27952" y="142576"/>
                    <a:pt x="29049" y="141156"/>
                  </a:cubicBezTo>
                  <a:cubicBezTo>
                    <a:pt x="29888" y="140123"/>
                    <a:pt x="29824" y="140059"/>
                    <a:pt x="28856" y="140898"/>
                  </a:cubicBezTo>
                  <a:cubicBezTo>
                    <a:pt x="27823" y="141672"/>
                    <a:pt x="27565" y="141543"/>
                    <a:pt x="26725" y="139413"/>
                  </a:cubicBezTo>
                  <a:cubicBezTo>
                    <a:pt x="26209" y="138122"/>
                    <a:pt x="25370" y="134894"/>
                    <a:pt x="24983" y="132248"/>
                  </a:cubicBezTo>
                  <a:cubicBezTo>
                    <a:pt x="23369" y="121661"/>
                    <a:pt x="26790" y="111462"/>
                    <a:pt x="34730" y="103522"/>
                  </a:cubicBezTo>
                  <a:lnTo>
                    <a:pt x="39248" y="99004"/>
                  </a:lnTo>
                  <a:lnTo>
                    <a:pt x="30276" y="99004"/>
                  </a:lnTo>
                  <a:lnTo>
                    <a:pt x="21239" y="99004"/>
                  </a:lnTo>
                  <a:lnTo>
                    <a:pt x="18979" y="102425"/>
                  </a:lnTo>
                  <a:cubicBezTo>
                    <a:pt x="14525" y="109138"/>
                    <a:pt x="11556" y="119144"/>
                    <a:pt x="11556" y="127406"/>
                  </a:cubicBezTo>
                  <a:cubicBezTo>
                    <a:pt x="11556" y="133087"/>
                    <a:pt x="13170" y="140317"/>
                    <a:pt x="15752" y="146256"/>
                  </a:cubicBezTo>
                  <a:lnTo>
                    <a:pt x="18011" y="151549"/>
                  </a:lnTo>
                  <a:lnTo>
                    <a:pt x="16397" y="153163"/>
                  </a:lnTo>
                  <a:cubicBezTo>
                    <a:pt x="14848" y="154712"/>
                    <a:pt x="14783" y="154776"/>
                    <a:pt x="13880" y="153550"/>
                  </a:cubicBezTo>
                  <a:cubicBezTo>
                    <a:pt x="12072" y="151032"/>
                    <a:pt x="9038" y="142963"/>
                    <a:pt x="7941" y="137735"/>
                  </a:cubicBezTo>
                  <a:cubicBezTo>
                    <a:pt x="7166" y="133668"/>
                    <a:pt x="6973" y="130505"/>
                    <a:pt x="7231" y="124889"/>
                  </a:cubicBezTo>
                  <a:cubicBezTo>
                    <a:pt x="7683" y="116303"/>
                    <a:pt x="8780" y="111656"/>
                    <a:pt x="12072" y="104813"/>
                  </a:cubicBezTo>
                  <a:cubicBezTo>
                    <a:pt x="13428" y="102167"/>
                    <a:pt x="14525" y="99778"/>
                    <a:pt x="14654" y="99585"/>
                  </a:cubicBezTo>
                  <a:cubicBezTo>
                    <a:pt x="14783" y="99326"/>
                    <a:pt x="14267" y="99004"/>
                    <a:pt x="13492" y="98810"/>
                  </a:cubicBezTo>
                  <a:cubicBezTo>
                    <a:pt x="12395" y="98552"/>
                    <a:pt x="12201" y="97971"/>
                    <a:pt x="12201" y="94550"/>
                  </a:cubicBezTo>
                  <a:cubicBezTo>
                    <a:pt x="12201" y="88998"/>
                    <a:pt x="13299" y="84544"/>
                    <a:pt x="15945" y="78993"/>
                  </a:cubicBezTo>
                  <a:cubicBezTo>
                    <a:pt x="18205" y="74409"/>
                    <a:pt x="21045" y="71117"/>
                    <a:pt x="30469" y="62274"/>
                  </a:cubicBezTo>
                  <a:cubicBezTo>
                    <a:pt x="31825" y="60983"/>
                    <a:pt x="33826" y="58078"/>
                    <a:pt x="34859" y="55818"/>
                  </a:cubicBezTo>
                  <a:cubicBezTo>
                    <a:pt x="40152" y="44909"/>
                    <a:pt x="35182" y="31999"/>
                    <a:pt x="23562" y="26383"/>
                  </a:cubicBezTo>
                  <a:cubicBezTo>
                    <a:pt x="21045" y="25156"/>
                    <a:pt x="17946" y="23155"/>
                    <a:pt x="16720" y="21864"/>
                  </a:cubicBezTo>
                  <a:lnTo>
                    <a:pt x="14525" y="19605"/>
                  </a:lnTo>
                  <a:lnTo>
                    <a:pt x="16655" y="19605"/>
                  </a:lnTo>
                  <a:cubicBezTo>
                    <a:pt x="22271" y="19605"/>
                    <a:pt x="31309" y="24123"/>
                    <a:pt x="35246" y="28900"/>
                  </a:cubicBezTo>
                  <a:cubicBezTo>
                    <a:pt x="40281" y="35033"/>
                    <a:pt x="42670" y="43554"/>
                    <a:pt x="41443" y="50848"/>
                  </a:cubicBezTo>
                  <a:cubicBezTo>
                    <a:pt x="40023" y="59046"/>
                    <a:pt x="38280" y="61693"/>
                    <a:pt x="26790" y="72537"/>
                  </a:cubicBezTo>
                  <a:cubicBezTo>
                    <a:pt x="21303" y="77701"/>
                    <a:pt x="18075" y="83834"/>
                    <a:pt x="17043" y="90870"/>
                  </a:cubicBezTo>
                  <a:lnTo>
                    <a:pt x="16591" y="94033"/>
                  </a:lnTo>
                  <a:lnTo>
                    <a:pt x="20399" y="93646"/>
                  </a:lnTo>
                  <a:cubicBezTo>
                    <a:pt x="25564" y="93194"/>
                    <a:pt x="33697" y="90483"/>
                    <a:pt x="38603" y="87578"/>
                  </a:cubicBezTo>
                  <a:cubicBezTo>
                    <a:pt x="44025" y="84415"/>
                    <a:pt x="51901" y="76540"/>
                    <a:pt x="55064" y="71246"/>
                  </a:cubicBezTo>
                  <a:cubicBezTo>
                    <a:pt x="61325" y="60660"/>
                    <a:pt x="63326" y="48201"/>
                    <a:pt x="60615" y="36711"/>
                  </a:cubicBezTo>
                  <a:cubicBezTo>
                    <a:pt x="56677" y="19476"/>
                    <a:pt x="45316" y="7211"/>
                    <a:pt x="28016" y="1401"/>
                  </a:cubicBezTo>
                  <a:cubicBezTo>
                    <a:pt x="24079" y="110"/>
                    <a:pt x="22271" y="-83"/>
                    <a:pt x="14138" y="-83"/>
                  </a:cubicBezTo>
                  <a:cubicBezTo>
                    <a:pt x="6392" y="-19"/>
                    <a:pt x="4132" y="175"/>
                    <a:pt x="1098" y="1272"/>
                  </a:cubicBezTo>
                  <a:lnTo>
                    <a:pt x="-2581" y="2628"/>
                  </a:lnTo>
                  <a:lnTo>
                    <a:pt x="-4324" y="820"/>
                  </a:lnTo>
                  <a:lnTo>
                    <a:pt x="-6067" y="-1052"/>
                  </a:lnTo>
                  <a:lnTo>
                    <a:pt x="-3743" y="-2020"/>
                  </a:lnTo>
                  <a:cubicBezTo>
                    <a:pt x="4326" y="-5377"/>
                    <a:pt x="-645" y="-5183"/>
                    <a:pt x="91277" y="-5441"/>
                  </a:cubicBezTo>
                  <a:lnTo>
                    <a:pt x="176486" y="-5635"/>
                  </a:lnTo>
                  <a:lnTo>
                    <a:pt x="174033" y="-3117"/>
                  </a:lnTo>
                  <a:cubicBezTo>
                    <a:pt x="172677" y="-1697"/>
                    <a:pt x="171063" y="-600"/>
                    <a:pt x="170482" y="-600"/>
                  </a:cubicBezTo>
                  <a:cubicBezTo>
                    <a:pt x="169901" y="-600"/>
                    <a:pt x="139627" y="-535"/>
                    <a:pt x="103219" y="-471"/>
                  </a:cubicBezTo>
                  <a:cubicBezTo>
                    <a:pt x="43767" y="-406"/>
                    <a:pt x="37247" y="-277"/>
                    <a:pt x="38926" y="562"/>
                  </a:cubicBezTo>
                  <a:cubicBezTo>
                    <a:pt x="47317" y="4952"/>
                    <a:pt x="56355" y="14182"/>
                    <a:pt x="60809" y="22962"/>
                  </a:cubicBezTo>
                  <a:cubicBezTo>
                    <a:pt x="65392" y="31934"/>
                    <a:pt x="66618" y="37808"/>
                    <a:pt x="66296" y="48589"/>
                  </a:cubicBezTo>
                  <a:cubicBezTo>
                    <a:pt x="66038" y="56012"/>
                    <a:pt x="65715" y="58142"/>
                    <a:pt x="64230" y="62532"/>
                  </a:cubicBezTo>
                  <a:cubicBezTo>
                    <a:pt x="63262" y="65372"/>
                    <a:pt x="62100" y="67890"/>
                    <a:pt x="61713" y="68148"/>
                  </a:cubicBezTo>
                  <a:cubicBezTo>
                    <a:pt x="61261" y="68406"/>
                    <a:pt x="61132" y="68664"/>
                    <a:pt x="61454" y="68664"/>
                  </a:cubicBezTo>
                  <a:cubicBezTo>
                    <a:pt x="61971" y="68664"/>
                    <a:pt x="59518" y="73828"/>
                    <a:pt x="58937" y="73828"/>
                  </a:cubicBezTo>
                  <a:cubicBezTo>
                    <a:pt x="58743" y="73828"/>
                    <a:pt x="58808" y="73506"/>
                    <a:pt x="59066" y="73054"/>
                  </a:cubicBezTo>
                  <a:cubicBezTo>
                    <a:pt x="59324" y="72602"/>
                    <a:pt x="59260" y="72537"/>
                    <a:pt x="58808" y="72796"/>
                  </a:cubicBezTo>
                  <a:cubicBezTo>
                    <a:pt x="58420" y="73054"/>
                    <a:pt x="58227" y="73570"/>
                    <a:pt x="58420" y="74022"/>
                  </a:cubicBezTo>
                  <a:cubicBezTo>
                    <a:pt x="58872" y="75313"/>
                    <a:pt x="52740" y="82995"/>
                    <a:pt x="48673" y="86351"/>
                  </a:cubicBezTo>
                  <a:cubicBezTo>
                    <a:pt x="46672" y="87965"/>
                    <a:pt x="43251" y="90418"/>
                    <a:pt x="41121" y="91709"/>
                  </a:cubicBezTo>
                  <a:lnTo>
                    <a:pt x="37118" y="94162"/>
                  </a:lnTo>
                  <a:lnTo>
                    <a:pt x="64553" y="94356"/>
                  </a:lnTo>
                  <a:cubicBezTo>
                    <a:pt x="79593" y="94420"/>
                    <a:pt x="160219" y="94420"/>
                    <a:pt x="243620" y="94291"/>
                  </a:cubicBezTo>
                  <a:cubicBezTo>
                    <a:pt x="380728" y="94098"/>
                    <a:pt x="395639" y="94033"/>
                    <a:pt x="398867" y="93065"/>
                  </a:cubicBezTo>
                  <a:cubicBezTo>
                    <a:pt x="405064" y="91257"/>
                    <a:pt x="408098" y="89966"/>
                    <a:pt x="412423" y="87384"/>
                  </a:cubicBezTo>
                  <a:cubicBezTo>
                    <a:pt x="416748" y="84802"/>
                    <a:pt x="424042" y="78670"/>
                    <a:pt x="424042" y="77637"/>
                  </a:cubicBezTo>
                  <a:cubicBezTo>
                    <a:pt x="424042" y="77314"/>
                    <a:pt x="359038" y="76991"/>
                    <a:pt x="259951" y="76927"/>
                  </a:cubicBezTo>
                  <a:cubicBezTo>
                    <a:pt x="102574" y="76733"/>
                    <a:pt x="95796" y="76669"/>
                    <a:pt x="95602" y="75571"/>
                  </a:cubicBezTo>
                  <a:cubicBezTo>
                    <a:pt x="94957" y="72344"/>
                    <a:pt x="84628" y="72537"/>
                    <a:pt x="262404" y="72537"/>
                  </a:cubicBezTo>
                  <a:lnTo>
                    <a:pt x="427915" y="72537"/>
                  </a:lnTo>
                  <a:lnTo>
                    <a:pt x="429852" y="69181"/>
                  </a:lnTo>
                  <a:cubicBezTo>
                    <a:pt x="432111" y="65178"/>
                    <a:pt x="434693" y="57497"/>
                    <a:pt x="435274" y="52720"/>
                  </a:cubicBezTo>
                  <a:lnTo>
                    <a:pt x="435726" y="49299"/>
                  </a:lnTo>
                  <a:lnTo>
                    <a:pt x="270796" y="49299"/>
                  </a:lnTo>
                  <a:cubicBezTo>
                    <a:pt x="108577" y="49299"/>
                    <a:pt x="105866" y="49299"/>
                    <a:pt x="105156" y="48072"/>
                  </a:cubicBezTo>
                  <a:cubicBezTo>
                    <a:pt x="104833" y="47362"/>
                    <a:pt x="104704" y="46329"/>
                    <a:pt x="104898" y="45813"/>
                  </a:cubicBezTo>
                  <a:cubicBezTo>
                    <a:pt x="105285" y="44909"/>
                    <a:pt x="114193" y="44780"/>
                    <a:pt x="196755" y="44780"/>
                  </a:cubicBezTo>
                  <a:cubicBezTo>
                    <a:pt x="247041" y="44780"/>
                    <a:pt x="321276" y="44715"/>
                    <a:pt x="361750" y="44586"/>
                  </a:cubicBezTo>
                  <a:lnTo>
                    <a:pt x="435339" y="44457"/>
                  </a:lnTo>
                  <a:lnTo>
                    <a:pt x="435145" y="41230"/>
                  </a:lnTo>
                  <a:cubicBezTo>
                    <a:pt x="434951" y="36776"/>
                    <a:pt x="432434" y="28965"/>
                    <a:pt x="429594" y="23865"/>
                  </a:cubicBezTo>
                  <a:lnTo>
                    <a:pt x="427205" y="19605"/>
                  </a:lnTo>
                  <a:lnTo>
                    <a:pt x="409001" y="19605"/>
                  </a:lnTo>
                  <a:lnTo>
                    <a:pt x="390862" y="19605"/>
                  </a:lnTo>
                  <a:lnTo>
                    <a:pt x="393380" y="17023"/>
                  </a:lnTo>
                  <a:lnTo>
                    <a:pt x="395897" y="14441"/>
                  </a:lnTo>
                  <a:lnTo>
                    <a:pt x="409518" y="14441"/>
                  </a:lnTo>
                  <a:lnTo>
                    <a:pt x="423074" y="14376"/>
                  </a:lnTo>
                  <a:lnTo>
                    <a:pt x="420169" y="11859"/>
                  </a:lnTo>
                  <a:cubicBezTo>
                    <a:pt x="418555" y="10438"/>
                    <a:pt x="415005" y="7856"/>
                    <a:pt x="412294" y="6178"/>
                  </a:cubicBezTo>
                  <a:lnTo>
                    <a:pt x="407259" y="3015"/>
                  </a:lnTo>
                  <a:lnTo>
                    <a:pt x="409066" y="1337"/>
                  </a:lnTo>
                  <a:lnTo>
                    <a:pt x="410873" y="-342"/>
                  </a:lnTo>
                  <a:lnTo>
                    <a:pt x="415328" y="2305"/>
                  </a:lnTo>
                  <a:cubicBezTo>
                    <a:pt x="421073" y="5726"/>
                    <a:pt x="429400" y="14053"/>
                    <a:pt x="433015" y="20057"/>
                  </a:cubicBezTo>
                  <a:cubicBezTo>
                    <a:pt x="434499" y="22639"/>
                    <a:pt x="436694" y="27416"/>
                    <a:pt x="437792" y="30708"/>
                  </a:cubicBezTo>
                  <a:cubicBezTo>
                    <a:pt x="439664" y="36388"/>
                    <a:pt x="439793" y="37292"/>
                    <a:pt x="439857" y="46717"/>
                  </a:cubicBezTo>
                  <a:cubicBezTo>
                    <a:pt x="439857" y="54656"/>
                    <a:pt x="439599" y="57497"/>
                    <a:pt x="438695" y="60595"/>
                  </a:cubicBezTo>
                  <a:cubicBezTo>
                    <a:pt x="434499" y="74087"/>
                    <a:pt x="425979" y="85060"/>
                    <a:pt x="414295" y="91967"/>
                  </a:cubicBezTo>
                  <a:cubicBezTo>
                    <a:pt x="409066" y="95001"/>
                    <a:pt x="400029" y="98100"/>
                    <a:pt x="394542" y="98681"/>
                  </a:cubicBezTo>
                  <a:lnTo>
                    <a:pt x="390475" y="99133"/>
                  </a:lnTo>
                  <a:lnTo>
                    <a:pt x="390475" y="127923"/>
                  </a:lnTo>
                  <a:lnTo>
                    <a:pt x="390475" y="156713"/>
                  </a:lnTo>
                  <a:lnTo>
                    <a:pt x="388216" y="154518"/>
                  </a:lnTo>
                  <a:lnTo>
                    <a:pt x="385956" y="152323"/>
                  </a:lnTo>
                  <a:lnTo>
                    <a:pt x="385956" y="125664"/>
                  </a:lnTo>
                  <a:lnTo>
                    <a:pt x="385956" y="99004"/>
                  </a:lnTo>
                  <a:lnTo>
                    <a:pt x="376015" y="99004"/>
                  </a:lnTo>
                  <a:cubicBezTo>
                    <a:pt x="367624" y="99004"/>
                    <a:pt x="366010" y="99133"/>
                    <a:pt x="365687" y="100036"/>
                  </a:cubicBezTo>
                  <a:cubicBezTo>
                    <a:pt x="365494" y="100553"/>
                    <a:pt x="365300" y="167558"/>
                    <a:pt x="365300" y="248893"/>
                  </a:cubicBezTo>
                  <a:cubicBezTo>
                    <a:pt x="365300" y="330164"/>
                    <a:pt x="365106" y="396975"/>
                    <a:pt x="364913" y="397298"/>
                  </a:cubicBezTo>
                  <a:cubicBezTo>
                    <a:pt x="364719" y="397620"/>
                    <a:pt x="339285" y="397879"/>
                    <a:pt x="304427" y="397879"/>
                  </a:cubicBezTo>
                  <a:lnTo>
                    <a:pt x="244330" y="397879"/>
                  </a:lnTo>
                  <a:lnTo>
                    <a:pt x="246524" y="395619"/>
                  </a:lnTo>
                  <a:close/>
                  <a:moveTo>
                    <a:pt x="20593" y="257607"/>
                  </a:moveTo>
                  <a:cubicBezTo>
                    <a:pt x="20593" y="257478"/>
                    <a:pt x="19818" y="256704"/>
                    <a:pt x="18850" y="255800"/>
                  </a:cubicBezTo>
                  <a:lnTo>
                    <a:pt x="17043" y="254251"/>
                  </a:lnTo>
                  <a:lnTo>
                    <a:pt x="18592" y="256058"/>
                  </a:lnTo>
                  <a:cubicBezTo>
                    <a:pt x="20077" y="257672"/>
                    <a:pt x="20593" y="258124"/>
                    <a:pt x="20593" y="257607"/>
                  </a:cubicBezTo>
                  <a:close/>
                  <a:moveTo>
                    <a:pt x="59970" y="71505"/>
                  </a:moveTo>
                  <a:cubicBezTo>
                    <a:pt x="59970" y="70988"/>
                    <a:pt x="58743" y="70665"/>
                    <a:pt x="58420" y="71117"/>
                  </a:cubicBezTo>
                  <a:cubicBezTo>
                    <a:pt x="58227" y="71440"/>
                    <a:pt x="58485" y="71698"/>
                    <a:pt x="59001" y="71698"/>
                  </a:cubicBezTo>
                  <a:cubicBezTo>
                    <a:pt x="59518" y="71698"/>
                    <a:pt x="59970" y="71569"/>
                    <a:pt x="59970" y="71505"/>
                  </a:cubicBezTo>
                  <a:close/>
                </a:path>
              </a:pathLst>
            </a:custGeom>
            <a:solidFill>
              <a:srgbClr val="000000"/>
            </a:solidFill>
            <a:ln w="65" cap="flat">
              <a:noFill/>
              <a:prstDash val="solid"/>
              <a:miter/>
            </a:ln>
          </p:spPr>
          <p:txBody>
            <a:bodyPr rtlCol="0" anchor="ctr"/>
            <a:lstStyle/>
            <a:p>
              <a:endParaRPr lang="de-DE"/>
            </a:p>
          </p:txBody>
        </p:sp>
        <p:sp>
          <p:nvSpPr>
            <p:cNvPr id="68" name="Freihandform: Form 67">
              <a:extLst>
                <a:ext uri="{FF2B5EF4-FFF2-40B4-BE49-F238E27FC236}">
                  <a16:creationId xmlns:a16="http://schemas.microsoft.com/office/drawing/2014/main" id="{A01310F2-2FF8-4B3A-A43B-C25A6089CD49}"/>
                </a:ext>
              </a:extLst>
            </p:cNvPr>
            <p:cNvSpPr/>
            <p:nvPr/>
          </p:nvSpPr>
          <p:spPr>
            <a:xfrm flipV="1">
              <a:off x="5347213" y="3913170"/>
              <a:ext cx="4518" cy="142272"/>
            </a:xfrm>
            <a:custGeom>
              <a:avLst/>
              <a:gdLst>
                <a:gd name="connsiteX0" fmla="*/ -6390 w 4518"/>
                <a:gd name="connsiteY0" fmla="*/ 132325 h 142272"/>
                <a:gd name="connsiteX1" fmla="*/ -8456 w 4518"/>
                <a:gd name="connsiteY1" fmla="*/ 130195 h 142272"/>
                <a:gd name="connsiteX2" fmla="*/ -8456 w 4518"/>
                <a:gd name="connsiteY2" fmla="*/ 63384 h 142272"/>
                <a:gd name="connsiteX3" fmla="*/ -8456 w 4518"/>
                <a:gd name="connsiteY3" fmla="*/ -3427 h 142272"/>
                <a:gd name="connsiteX4" fmla="*/ -6196 w 4518"/>
                <a:gd name="connsiteY4" fmla="*/ -5622 h 142272"/>
                <a:gd name="connsiteX5" fmla="*/ -3937 w 4518"/>
                <a:gd name="connsiteY5" fmla="*/ -7817 h 142272"/>
                <a:gd name="connsiteX6" fmla="*/ -3937 w 4518"/>
                <a:gd name="connsiteY6" fmla="*/ 63319 h 142272"/>
                <a:gd name="connsiteX7" fmla="*/ -4131 w 4518"/>
                <a:gd name="connsiteY7" fmla="*/ 134455 h 142272"/>
                <a:gd name="connsiteX8" fmla="*/ -6390 w 4518"/>
                <a:gd name="connsiteY8" fmla="*/ 132325 h 14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8" h="142272">
                  <a:moveTo>
                    <a:pt x="-6390" y="132325"/>
                  </a:moveTo>
                  <a:lnTo>
                    <a:pt x="-8456" y="130195"/>
                  </a:lnTo>
                  <a:lnTo>
                    <a:pt x="-8456" y="63384"/>
                  </a:lnTo>
                  <a:lnTo>
                    <a:pt x="-8456" y="-3427"/>
                  </a:lnTo>
                  <a:lnTo>
                    <a:pt x="-6196" y="-5622"/>
                  </a:lnTo>
                  <a:lnTo>
                    <a:pt x="-3937" y="-7817"/>
                  </a:lnTo>
                  <a:lnTo>
                    <a:pt x="-3937" y="63319"/>
                  </a:lnTo>
                  <a:cubicBezTo>
                    <a:pt x="-3937" y="102438"/>
                    <a:pt x="-4001" y="134455"/>
                    <a:pt x="-4131" y="134455"/>
                  </a:cubicBezTo>
                  <a:cubicBezTo>
                    <a:pt x="-4260" y="134455"/>
                    <a:pt x="-5228" y="133487"/>
                    <a:pt x="-6390" y="132325"/>
                  </a:cubicBezTo>
                  <a:close/>
                </a:path>
              </a:pathLst>
            </a:custGeom>
            <a:solidFill>
              <a:srgbClr val="000000"/>
            </a:solidFill>
            <a:ln w="65" cap="flat">
              <a:no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89CCAA77-C0BE-432E-9B6F-680E534881C0}"/>
                </a:ext>
              </a:extLst>
            </p:cNvPr>
            <p:cNvSpPr/>
            <p:nvPr/>
          </p:nvSpPr>
          <p:spPr>
            <a:xfrm flipV="1">
              <a:off x="5116117" y="4051094"/>
              <a:ext cx="94609" cy="4735"/>
            </a:xfrm>
            <a:custGeom>
              <a:avLst/>
              <a:gdLst>
                <a:gd name="connsiteX0" fmla="*/ -5862 w 94609"/>
                <a:gd name="connsiteY0" fmla="*/ -2184 h 4735"/>
                <a:gd name="connsiteX1" fmla="*/ -3731 w 94609"/>
                <a:gd name="connsiteY1" fmla="*/ -4573 h 4735"/>
                <a:gd name="connsiteX2" fmla="*/ -1601 w 94609"/>
                <a:gd name="connsiteY2" fmla="*/ -6638 h 4735"/>
                <a:gd name="connsiteX3" fmla="*/ 41649 w 94609"/>
                <a:gd name="connsiteY3" fmla="*/ -6638 h 4735"/>
                <a:gd name="connsiteX4" fmla="*/ 84898 w 94609"/>
                <a:gd name="connsiteY4" fmla="*/ -6638 h 4735"/>
                <a:gd name="connsiteX5" fmla="*/ 87093 w 94609"/>
                <a:gd name="connsiteY5" fmla="*/ -4379 h 4735"/>
                <a:gd name="connsiteX6" fmla="*/ 88642 w 94609"/>
                <a:gd name="connsiteY6" fmla="*/ -2120 h 4735"/>
                <a:gd name="connsiteX7" fmla="*/ 41068 w 94609"/>
                <a:gd name="connsiteY7" fmla="*/ -1926 h 4735"/>
                <a:gd name="connsiteX8" fmla="*/ -5862 w 94609"/>
                <a:gd name="connsiteY8" fmla="*/ -2184 h 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09" h="4735">
                  <a:moveTo>
                    <a:pt x="-5862" y="-2184"/>
                  </a:moveTo>
                  <a:cubicBezTo>
                    <a:pt x="-5862" y="-2378"/>
                    <a:pt x="-4893" y="-3411"/>
                    <a:pt x="-3731" y="-4573"/>
                  </a:cubicBezTo>
                  <a:lnTo>
                    <a:pt x="-1601" y="-6638"/>
                  </a:lnTo>
                  <a:lnTo>
                    <a:pt x="41649" y="-6638"/>
                  </a:lnTo>
                  <a:lnTo>
                    <a:pt x="84898" y="-6638"/>
                  </a:lnTo>
                  <a:lnTo>
                    <a:pt x="87093" y="-4379"/>
                  </a:lnTo>
                  <a:cubicBezTo>
                    <a:pt x="88320" y="-3153"/>
                    <a:pt x="89030" y="-2120"/>
                    <a:pt x="88642" y="-2120"/>
                  </a:cubicBezTo>
                  <a:cubicBezTo>
                    <a:pt x="88320" y="-2120"/>
                    <a:pt x="66953" y="-2055"/>
                    <a:pt x="41068" y="-1926"/>
                  </a:cubicBezTo>
                  <a:cubicBezTo>
                    <a:pt x="15247" y="-1862"/>
                    <a:pt x="-5862" y="-1926"/>
                    <a:pt x="-5862" y="-2184"/>
                  </a:cubicBezTo>
                  <a:close/>
                </a:path>
              </a:pathLst>
            </a:custGeom>
            <a:solidFill>
              <a:srgbClr val="000000"/>
            </a:solidFill>
            <a:ln w="65" cap="flat">
              <a:noFill/>
              <a:prstDash val="solid"/>
              <a:miter/>
            </a:ln>
          </p:spPr>
          <p:txBody>
            <a:bodyPr rtlCol="0" anchor="ctr"/>
            <a:lstStyle/>
            <a:p>
              <a:endParaRPr lang="de-DE"/>
            </a:p>
          </p:txBody>
        </p:sp>
        <p:sp>
          <p:nvSpPr>
            <p:cNvPr id="70" name="Freihandform: Form 69">
              <a:extLst>
                <a:ext uri="{FF2B5EF4-FFF2-40B4-BE49-F238E27FC236}">
                  <a16:creationId xmlns:a16="http://schemas.microsoft.com/office/drawing/2014/main" id="{A9B71296-E450-4F45-81DC-176AF0860438}"/>
                </a:ext>
              </a:extLst>
            </p:cNvPr>
            <p:cNvSpPr/>
            <p:nvPr/>
          </p:nvSpPr>
          <p:spPr>
            <a:xfrm flipV="1">
              <a:off x="5207587" y="4051311"/>
              <a:ext cx="99498" cy="101410"/>
            </a:xfrm>
            <a:custGeom>
              <a:avLst/>
              <a:gdLst>
                <a:gd name="connsiteX0" fmla="*/ -4976 w 99498"/>
                <a:gd name="connsiteY0" fmla="*/ 93405 h 101410"/>
                <a:gd name="connsiteX1" fmla="*/ -7171 w 99498"/>
                <a:gd name="connsiteY1" fmla="*/ 91146 h 101410"/>
                <a:gd name="connsiteX2" fmla="*/ 21490 w 99498"/>
                <a:gd name="connsiteY2" fmla="*/ 90888 h 101410"/>
                <a:gd name="connsiteX3" fmla="*/ 62029 w 99498"/>
                <a:gd name="connsiteY3" fmla="*/ 86240 h 101410"/>
                <a:gd name="connsiteX4" fmla="*/ 85655 w 99498"/>
                <a:gd name="connsiteY4" fmla="*/ 58612 h 101410"/>
                <a:gd name="connsiteX5" fmla="*/ 84622 w 99498"/>
                <a:gd name="connsiteY5" fmla="*/ 28466 h 101410"/>
                <a:gd name="connsiteX6" fmla="*/ 73713 w 99498"/>
                <a:gd name="connsiteY6" fmla="*/ 12264 h 101410"/>
                <a:gd name="connsiteX7" fmla="*/ 54670 w 99498"/>
                <a:gd name="connsiteY7" fmla="*/ 773 h 101410"/>
                <a:gd name="connsiteX8" fmla="*/ 23749 w 99498"/>
                <a:gd name="connsiteY8" fmla="*/ -1099 h 101410"/>
                <a:gd name="connsiteX9" fmla="*/ -2007 w 99498"/>
                <a:gd name="connsiteY9" fmla="*/ -1292 h 101410"/>
                <a:gd name="connsiteX10" fmla="*/ 188 w 99498"/>
                <a:gd name="connsiteY10" fmla="*/ -3552 h 101410"/>
                <a:gd name="connsiteX11" fmla="*/ 2383 w 99498"/>
                <a:gd name="connsiteY11" fmla="*/ -5811 h 101410"/>
                <a:gd name="connsiteX12" fmla="*/ 26912 w 99498"/>
                <a:gd name="connsiteY12" fmla="*/ -5553 h 101410"/>
                <a:gd name="connsiteX13" fmla="*/ 64353 w 99498"/>
                <a:gd name="connsiteY13" fmla="*/ -518 h 101410"/>
                <a:gd name="connsiteX14" fmla="*/ 86881 w 99498"/>
                <a:gd name="connsiteY14" fmla="*/ 22011 h 101410"/>
                <a:gd name="connsiteX15" fmla="*/ 92239 w 99498"/>
                <a:gd name="connsiteY15" fmla="*/ 42345 h 101410"/>
                <a:gd name="connsiteX16" fmla="*/ 54089 w 99498"/>
                <a:gd name="connsiteY16" fmla="*/ 94309 h 101410"/>
                <a:gd name="connsiteX17" fmla="*/ 23039 w 99498"/>
                <a:gd name="connsiteY17" fmla="*/ 95600 h 101410"/>
                <a:gd name="connsiteX18" fmla="*/ -2846 w 99498"/>
                <a:gd name="connsiteY18" fmla="*/ 95600 h 101410"/>
                <a:gd name="connsiteX19" fmla="*/ -4976 w 99498"/>
                <a:gd name="connsiteY19" fmla="*/ 93405 h 10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498" h="101410">
                  <a:moveTo>
                    <a:pt x="-4976" y="93405"/>
                  </a:moveTo>
                  <a:lnTo>
                    <a:pt x="-7171" y="91146"/>
                  </a:lnTo>
                  <a:lnTo>
                    <a:pt x="21490" y="90888"/>
                  </a:lnTo>
                  <a:cubicBezTo>
                    <a:pt x="53121" y="90630"/>
                    <a:pt x="53443" y="90565"/>
                    <a:pt x="62029" y="86240"/>
                  </a:cubicBezTo>
                  <a:cubicBezTo>
                    <a:pt x="73325" y="80559"/>
                    <a:pt x="82169" y="70231"/>
                    <a:pt x="85655" y="58612"/>
                  </a:cubicBezTo>
                  <a:cubicBezTo>
                    <a:pt x="88495" y="49187"/>
                    <a:pt x="88108" y="37503"/>
                    <a:pt x="84622" y="28466"/>
                  </a:cubicBezTo>
                  <a:cubicBezTo>
                    <a:pt x="82104" y="21882"/>
                    <a:pt x="79587" y="18202"/>
                    <a:pt x="73713" y="12264"/>
                  </a:cubicBezTo>
                  <a:cubicBezTo>
                    <a:pt x="68161" y="6648"/>
                    <a:pt x="62287" y="3097"/>
                    <a:pt x="54670" y="773"/>
                  </a:cubicBezTo>
                  <a:cubicBezTo>
                    <a:pt x="49635" y="-840"/>
                    <a:pt x="48989" y="-840"/>
                    <a:pt x="23749" y="-1099"/>
                  </a:cubicBezTo>
                  <a:lnTo>
                    <a:pt x="-2007" y="-1292"/>
                  </a:lnTo>
                  <a:lnTo>
                    <a:pt x="188" y="-3552"/>
                  </a:lnTo>
                  <a:lnTo>
                    <a:pt x="2383" y="-5811"/>
                  </a:lnTo>
                  <a:lnTo>
                    <a:pt x="26912" y="-5553"/>
                  </a:lnTo>
                  <a:cubicBezTo>
                    <a:pt x="54347" y="-5295"/>
                    <a:pt x="54928" y="-5230"/>
                    <a:pt x="64353" y="-518"/>
                  </a:cubicBezTo>
                  <a:cubicBezTo>
                    <a:pt x="74358" y="4453"/>
                    <a:pt x="81846" y="11941"/>
                    <a:pt x="86881" y="22011"/>
                  </a:cubicBezTo>
                  <a:cubicBezTo>
                    <a:pt x="90367" y="28853"/>
                    <a:pt x="91723" y="34082"/>
                    <a:pt x="92239" y="42345"/>
                  </a:cubicBezTo>
                  <a:cubicBezTo>
                    <a:pt x="93659" y="66810"/>
                    <a:pt x="77973" y="88177"/>
                    <a:pt x="54089" y="94309"/>
                  </a:cubicBezTo>
                  <a:cubicBezTo>
                    <a:pt x="49376" y="95471"/>
                    <a:pt x="46988" y="95600"/>
                    <a:pt x="23039" y="95600"/>
                  </a:cubicBezTo>
                  <a:lnTo>
                    <a:pt x="-2846" y="95600"/>
                  </a:lnTo>
                  <a:lnTo>
                    <a:pt x="-4976" y="93405"/>
                  </a:lnTo>
                  <a:close/>
                </a:path>
              </a:pathLst>
            </a:custGeom>
            <a:solidFill>
              <a:srgbClr val="000000"/>
            </a:solidFill>
            <a:ln w="65" cap="flat">
              <a:noFill/>
              <a:prstDash val="solid"/>
              <a:miter/>
            </a:ln>
          </p:spPr>
          <p:txBody>
            <a:bodyPr rtlCol="0" anchor="ctr"/>
            <a:lstStyle/>
            <a:p>
              <a:endParaRPr lang="de-DE"/>
            </a:p>
          </p:txBody>
        </p:sp>
        <p:sp>
          <p:nvSpPr>
            <p:cNvPr id="76" name="Freihandform: Form 75">
              <a:extLst>
                <a:ext uri="{FF2B5EF4-FFF2-40B4-BE49-F238E27FC236}">
                  <a16:creationId xmlns:a16="http://schemas.microsoft.com/office/drawing/2014/main" id="{8596D3F3-7EB6-4463-8357-14695F9679BF}"/>
                </a:ext>
              </a:extLst>
            </p:cNvPr>
            <p:cNvSpPr/>
            <p:nvPr/>
          </p:nvSpPr>
          <p:spPr>
            <a:xfrm flipV="1">
              <a:off x="5347213" y="4051698"/>
              <a:ext cx="4518" cy="103799"/>
            </a:xfrm>
            <a:custGeom>
              <a:avLst/>
              <a:gdLst>
                <a:gd name="connsiteX0" fmla="*/ -8456 w 4518"/>
                <a:gd name="connsiteY0" fmla="*/ 46116 h 103799"/>
                <a:gd name="connsiteX1" fmla="*/ -8456 w 4518"/>
                <a:gd name="connsiteY1" fmla="*/ -5784 h 103799"/>
                <a:gd name="connsiteX2" fmla="*/ -6196 w 4518"/>
                <a:gd name="connsiteY2" fmla="*/ -3589 h 103799"/>
                <a:gd name="connsiteX3" fmla="*/ -3937 w 4518"/>
                <a:gd name="connsiteY3" fmla="*/ -1394 h 103799"/>
                <a:gd name="connsiteX4" fmla="*/ -3937 w 4518"/>
                <a:gd name="connsiteY4" fmla="*/ 46116 h 103799"/>
                <a:gd name="connsiteX5" fmla="*/ -3937 w 4518"/>
                <a:gd name="connsiteY5" fmla="*/ 93626 h 103799"/>
                <a:gd name="connsiteX6" fmla="*/ -6196 w 4518"/>
                <a:gd name="connsiteY6" fmla="*/ 95821 h 103799"/>
                <a:gd name="connsiteX7" fmla="*/ -8456 w 4518"/>
                <a:gd name="connsiteY7" fmla="*/ 98015 h 103799"/>
                <a:gd name="connsiteX8" fmla="*/ -8456 w 4518"/>
                <a:gd name="connsiteY8" fmla="*/ 46116 h 10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8" h="103799">
                  <a:moveTo>
                    <a:pt x="-8456" y="46116"/>
                  </a:moveTo>
                  <a:lnTo>
                    <a:pt x="-8456" y="-5784"/>
                  </a:lnTo>
                  <a:lnTo>
                    <a:pt x="-6196" y="-3589"/>
                  </a:lnTo>
                  <a:lnTo>
                    <a:pt x="-3937" y="-1394"/>
                  </a:lnTo>
                  <a:lnTo>
                    <a:pt x="-3937" y="46116"/>
                  </a:lnTo>
                  <a:lnTo>
                    <a:pt x="-3937" y="93626"/>
                  </a:lnTo>
                  <a:lnTo>
                    <a:pt x="-6196" y="95821"/>
                  </a:lnTo>
                  <a:lnTo>
                    <a:pt x="-8456" y="98015"/>
                  </a:lnTo>
                  <a:lnTo>
                    <a:pt x="-8456" y="46116"/>
                  </a:lnTo>
                  <a:close/>
                </a:path>
              </a:pathLst>
            </a:custGeom>
            <a:solidFill>
              <a:srgbClr val="000000"/>
            </a:solidFill>
            <a:ln w="65" cap="flat">
              <a:noFill/>
              <a:prstDash val="solid"/>
              <a:miter/>
            </a:ln>
          </p:spPr>
          <p:txBody>
            <a:bodyPr rtlCol="0" anchor="ctr"/>
            <a:lstStyle/>
            <a:p>
              <a:endParaRPr lang="de-DE"/>
            </a:p>
          </p:txBody>
        </p:sp>
        <p:sp>
          <p:nvSpPr>
            <p:cNvPr id="77" name="Freihandform: Form 76">
              <a:extLst>
                <a:ext uri="{FF2B5EF4-FFF2-40B4-BE49-F238E27FC236}">
                  <a16:creationId xmlns:a16="http://schemas.microsoft.com/office/drawing/2014/main" id="{837A7EAD-6CF7-4ABD-90AB-2653DA547A74}"/>
                </a:ext>
              </a:extLst>
            </p:cNvPr>
            <p:cNvSpPr/>
            <p:nvPr/>
          </p:nvSpPr>
          <p:spPr>
            <a:xfrm flipV="1">
              <a:off x="5133288" y="4068740"/>
              <a:ext cx="60549" cy="5228"/>
            </a:xfrm>
            <a:custGeom>
              <a:avLst/>
              <a:gdLst>
                <a:gd name="connsiteX0" fmla="*/ -3411 w 60549"/>
                <a:gd name="connsiteY0" fmla="*/ -3622 h 5228"/>
                <a:gd name="connsiteX1" fmla="*/ -893 w 60549"/>
                <a:gd name="connsiteY1" fmla="*/ -6140 h 5228"/>
                <a:gd name="connsiteX2" fmla="*/ 24347 w 60549"/>
                <a:gd name="connsiteY2" fmla="*/ -6269 h 5228"/>
                <a:gd name="connsiteX3" fmla="*/ 49587 w 60549"/>
                <a:gd name="connsiteY3" fmla="*/ -6333 h 5228"/>
                <a:gd name="connsiteX4" fmla="*/ 52169 w 60549"/>
                <a:gd name="connsiteY4" fmla="*/ -3687 h 5228"/>
                <a:gd name="connsiteX5" fmla="*/ 54686 w 60549"/>
                <a:gd name="connsiteY5" fmla="*/ -1105 h 5228"/>
                <a:gd name="connsiteX6" fmla="*/ 24411 w 60549"/>
                <a:gd name="connsiteY6" fmla="*/ -1105 h 5228"/>
                <a:gd name="connsiteX7" fmla="*/ -5864 w 60549"/>
                <a:gd name="connsiteY7" fmla="*/ -1105 h 5228"/>
                <a:gd name="connsiteX8" fmla="*/ -3411 w 60549"/>
                <a:gd name="connsiteY8" fmla="*/ -3622 h 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 h="5228">
                  <a:moveTo>
                    <a:pt x="-3411" y="-3622"/>
                  </a:moveTo>
                  <a:lnTo>
                    <a:pt x="-893" y="-6140"/>
                  </a:lnTo>
                  <a:lnTo>
                    <a:pt x="24347" y="-6269"/>
                  </a:lnTo>
                  <a:lnTo>
                    <a:pt x="49587" y="-6333"/>
                  </a:lnTo>
                  <a:lnTo>
                    <a:pt x="52169" y="-3687"/>
                  </a:lnTo>
                  <a:lnTo>
                    <a:pt x="54686" y="-1105"/>
                  </a:lnTo>
                  <a:lnTo>
                    <a:pt x="24411" y="-1105"/>
                  </a:lnTo>
                  <a:lnTo>
                    <a:pt x="-5864" y="-1105"/>
                  </a:lnTo>
                  <a:lnTo>
                    <a:pt x="-3411" y="-3622"/>
                  </a:lnTo>
                  <a:close/>
                </a:path>
              </a:pathLst>
            </a:custGeom>
            <a:solidFill>
              <a:srgbClr val="000000"/>
            </a:solidFill>
            <a:ln w="65" cap="flat">
              <a:noFill/>
              <a:prstDash val="solid"/>
              <a:miter/>
            </a:ln>
          </p:spPr>
          <p:txBody>
            <a:bodyPr rtlCol="0" anchor="ctr"/>
            <a:lstStyle/>
            <a:p>
              <a:endParaRPr lang="de-DE"/>
            </a:p>
          </p:txBody>
        </p:sp>
        <p:sp>
          <p:nvSpPr>
            <p:cNvPr id="78" name="Freihandform: Form 77">
              <a:extLst>
                <a:ext uri="{FF2B5EF4-FFF2-40B4-BE49-F238E27FC236}">
                  <a16:creationId xmlns:a16="http://schemas.microsoft.com/office/drawing/2014/main" id="{5C395125-FB67-42C3-B369-A91EDDAD34A9}"/>
                </a:ext>
              </a:extLst>
            </p:cNvPr>
            <p:cNvSpPr/>
            <p:nvPr/>
          </p:nvSpPr>
          <p:spPr>
            <a:xfrm flipV="1">
              <a:off x="5189448" y="4068740"/>
              <a:ext cx="99918" cy="66552"/>
            </a:xfrm>
            <a:custGeom>
              <a:avLst/>
              <a:gdLst>
                <a:gd name="connsiteX0" fmla="*/ -4403 w 99918"/>
                <a:gd name="connsiteY0" fmla="*/ 58160 h 66552"/>
                <a:gd name="connsiteX1" fmla="*/ -6921 w 99918"/>
                <a:gd name="connsiteY1" fmla="*/ 55578 h 66552"/>
                <a:gd name="connsiteX2" fmla="*/ 29099 w 99918"/>
                <a:gd name="connsiteY2" fmla="*/ 55578 h 66552"/>
                <a:gd name="connsiteX3" fmla="*/ 76157 w 99918"/>
                <a:gd name="connsiteY3" fmla="*/ 50866 h 66552"/>
                <a:gd name="connsiteX4" fmla="*/ 86421 w 99918"/>
                <a:gd name="connsiteY4" fmla="*/ 38149 h 66552"/>
                <a:gd name="connsiteX5" fmla="*/ 87906 w 99918"/>
                <a:gd name="connsiteY5" fmla="*/ 27498 h 66552"/>
                <a:gd name="connsiteX6" fmla="*/ 85776 w 99918"/>
                <a:gd name="connsiteY6" fmla="*/ 15943 h 66552"/>
                <a:gd name="connsiteX7" fmla="*/ 69057 w 99918"/>
                <a:gd name="connsiteY7" fmla="*/ 773 h 66552"/>
                <a:gd name="connsiteX8" fmla="*/ 31617 w 99918"/>
                <a:gd name="connsiteY8" fmla="*/ -582 h 66552"/>
                <a:gd name="connsiteX9" fmla="*/ -1821 w 99918"/>
                <a:gd name="connsiteY9" fmla="*/ -647 h 66552"/>
                <a:gd name="connsiteX10" fmla="*/ 954 w 99918"/>
                <a:gd name="connsiteY10" fmla="*/ -3229 h 66552"/>
                <a:gd name="connsiteX11" fmla="*/ 3730 w 99918"/>
                <a:gd name="connsiteY11" fmla="*/ -5811 h 66552"/>
                <a:gd name="connsiteX12" fmla="*/ 35167 w 99918"/>
                <a:gd name="connsiteY12" fmla="*/ -5617 h 66552"/>
                <a:gd name="connsiteX13" fmla="*/ 70541 w 99918"/>
                <a:gd name="connsiteY13" fmla="*/ -4068 h 66552"/>
                <a:gd name="connsiteX14" fmla="*/ 92683 w 99918"/>
                <a:gd name="connsiteY14" fmla="*/ 22850 h 66552"/>
                <a:gd name="connsiteX15" fmla="*/ 91392 w 99918"/>
                <a:gd name="connsiteY15" fmla="*/ 38794 h 66552"/>
                <a:gd name="connsiteX16" fmla="*/ 66281 w 99918"/>
                <a:gd name="connsiteY16" fmla="*/ 60032 h 66552"/>
                <a:gd name="connsiteX17" fmla="*/ 30132 w 99918"/>
                <a:gd name="connsiteY17" fmla="*/ 60742 h 66552"/>
                <a:gd name="connsiteX18" fmla="*/ -1886 w 99918"/>
                <a:gd name="connsiteY18" fmla="*/ 60742 h 66552"/>
                <a:gd name="connsiteX19" fmla="*/ -4403 w 99918"/>
                <a:gd name="connsiteY19" fmla="*/ 58160 h 6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918" h="66552">
                  <a:moveTo>
                    <a:pt x="-4403" y="58160"/>
                  </a:moveTo>
                  <a:lnTo>
                    <a:pt x="-6921" y="55578"/>
                  </a:lnTo>
                  <a:lnTo>
                    <a:pt x="29099" y="55578"/>
                  </a:lnTo>
                  <a:cubicBezTo>
                    <a:pt x="69638" y="55578"/>
                    <a:pt x="68992" y="55642"/>
                    <a:pt x="76157" y="50866"/>
                  </a:cubicBezTo>
                  <a:cubicBezTo>
                    <a:pt x="80740" y="47767"/>
                    <a:pt x="84355" y="43248"/>
                    <a:pt x="86421" y="38149"/>
                  </a:cubicBezTo>
                  <a:cubicBezTo>
                    <a:pt x="87583" y="35244"/>
                    <a:pt x="87841" y="33307"/>
                    <a:pt x="87906" y="27498"/>
                  </a:cubicBezTo>
                  <a:cubicBezTo>
                    <a:pt x="87906" y="20784"/>
                    <a:pt x="87777" y="20139"/>
                    <a:pt x="85776" y="15943"/>
                  </a:cubicBezTo>
                  <a:cubicBezTo>
                    <a:pt x="82161" y="8326"/>
                    <a:pt x="76674" y="3355"/>
                    <a:pt x="69057" y="773"/>
                  </a:cubicBezTo>
                  <a:cubicBezTo>
                    <a:pt x="65183" y="-518"/>
                    <a:pt x="63763" y="-582"/>
                    <a:pt x="31617" y="-582"/>
                  </a:cubicBezTo>
                  <a:lnTo>
                    <a:pt x="-1821" y="-647"/>
                  </a:lnTo>
                  <a:lnTo>
                    <a:pt x="954" y="-3229"/>
                  </a:lnTo>
                  <a:lnTo>
                    <a:pt x="3730" y="-5811"/>
                  </a:lnTo>
                  <a:lnTo>
                    <a:pt x="35167" y="-5617"/>
                  </a:lnTo>
                  <a:cubicBezTo>
                    <a:pt x="64861" y="-5359"/>
                    <a:pt x="66797" y="-5295"/>
                    <a:pt x="70541" y="-4068"/>
                  </a:cubicBezTo>
                  <a:cubicBezTo>
                    <a:pt x="82290" y="-66"/>
                    <a:pt x="91069" y="10585"/>
                    <a:pt x="92683" y="22850"/>
                  </a:cubicBezTo>
                  <a:cubicBezTo>
                    <a:pt x="93393" y="28079"/>
                    <a:pt x="92876" y="34469"/>
                    <a:pt x="91392" y="38794"/>
                  </a:cubicBezTo>
                  <a:cubicBezTo>
                    <a:pt x="87712" y="49187"/>
                    <a:pt x="76996" y="58289"/>
                    <a:pt x="66281" y="60032"/>
                  </a:cubicBezTo>
                  <a:cubicBezTo>
                    <a:pt x="63763" y="60484"/>
                    <a:pt x="49433" y="60742"/>
                    <a:pt x="30132" y="60742"/>
                  </a:cubicBezTo>
                  <a:lnTo>
                    <a:pt x="-1886" y="60742"/>
                  </a:lnTo>
                  <a:lnTo>
                    <a:pt x="-4403" y="58160"/>
                  </a:lnTo>
                  <a:close/>
                </a:path>
              </a:pathLst>
            </a:custGeom>
            <a:solidFill>
              <a:srgbClr val="000000"/>
            </a:solidFill>
            <a:ln w="65" cap="flat">
              <a:noFill/>
              <a:prstDash val="solid"/>
              <a:miter/>
            </a:ln>
          </p:spPr>
          <p:txBody>
            <a:bodyPr rtlCol="0" anchor="ctr"/>
            <a:lstStyle/>
            <a:p>
              <a:endParaRPr lang="de-DE"/>
            </a:p>
          </p:txBody>
        </p:sp>
        <p:sp>
          <p:nvSpPr>
            <p:cNvPr id="79" name="Freihandform: Form 78">
              <a:extLst>
                <a:ext uri="{FF2B5EF4-FFF2-40B4-BE49-F238E27FC236}">
                  <a16:creationId xmlns:a16="http://schemas.microsoft.com/office/drawing/2014/main" id="{D4121776-E2AF-4279-822C-5CF6CE74F214}"/>
                </a:ext>
              </a:extLst>
            </p:cNvPr>
            <p:cNvSpPr/>
            <p:nvPr/>
          </p:nvSpPr>
          <p:spPr>
            <a:xfrm flipV="1">
              <a:off x="4923753" y="4101338"/>
              <a:ext cx="3550" cy="7100"/>
            </a:xfrm>
            <a:custGeom>
              <a:avLst/>
              <a:gdLst>
                <a:gd name="connsiteX0" fmla="*/ -2545 w 3550"/>
                <a:gd name="connsiteY0" fmla="*/ -2212 h 7100"/>
                <a:gd name="connsiteX1" fmla="*/ -2545 w 3550"/>
                <a:gd name="connsiteY1" fmla="*/ -5762 h 7100"/>
                <a:gd name="connsiteX2" fmla="*/ -802 w 3550"/>
                <a:gd name="connsiteY2" fmla="*/ -3955 h 7100"/>
                <a:gd name="connsiteX3" fmla="*/ 1006 w 3550"/>
                <a:gd name="connsiteY3" fmla="*/ -2212 h 7100"/>
                <a:gd name="connsiteX4" fmla="*/ -802 w 3550"/>
                <a:gd name="connsiteY4" fmla="*/ -469 h 7100"/>
                <a:gd name="connsiteX5" fmla="*/ -2545 w 3550"/>
                <a:gd name="connsiteY5" fmla="*/ 1339 h 7100"/>
                <a:gd name="connsiteX6" fmla="*/ -2545 w 3550"/>
                <a:gd name="connsiteY6" fmla="*/ -2212 h 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0" h="7100">
                  <a:moveTo>
                    <a:pt x="-2545" y="-2212"/>
                  </a:moveTo>
                  <a:lnTo>
                    <a:pt x="-2545" y="-5762"/>
                  </a:lnTo>
                  <a:lnTo>
                    <a:pt x="-802" y="-3955"/>
                  </a:lnTo>
                  <a:lnTo>
                    <a:pt x="1006" y="-2212"/>
                  </a:lnTo>
                  <a:lnTo>
                    <a:pt x="-802" y="-469"/>
                  </a:lnTo>
                  <a:lnTo>
                    <a:pt x="-2545" y="1339"/>
                  </a:lnTo>
                  <a:lnTo>
                    <a:pt x="-2545" y="-2212"/>
                  </a:lnTo>
                  <a:close/>
                </a:path>
              </a:pathLst>
            </a:custGeom>
            <a:solidFill>
              <a:srgbClr val="000000"/>
            </a:solidFill>
            <a:ln w="65" cap="flat">
              <a:noFill/>
              <a:prstDash val="solid"/>
              <a:miter/>
            </a:ln>
          </p:spPr>
          <p:txBody>
            <a:bodyPr rtlCol="0" anchor="ctr"/>
            <a:lstStyle/>
            <a:p>
              <a:endParaRPr lang="de-DE"/>
            </a:p>
          </p:txBody>
        </p:sp>
        <p:sp>
          <p:nvSpPr>
            <p:cNvPr id="81" name="Freihandform: Form 80">
              <a:extLst>
                <a:ext uri="{FF2B5EF4-FFF2-40B4-BE49-F238E27FC236}">
                  <a16:creationId xmlns:a16="http://schemas.microsoft.com/office/drawing/2014/main" id="{444C16B9-8FF7-4665-93B7-A8B260C0EA35}"/>
                </a:ext>
              </a:extLst>
            </p:cNvPr>
            <p:cNvSpPr/>
            <p:nvPr/>
          </p:nvSpPr>
          <p:spPr>
            <a:xfrm flipV="1">
              <a:off x="4923753" y="4105534"/>
              <a:ext cx="34341" cy="203919"/>
            </a:xfrm>
            <a:custGeom>
              <a:avLst/>
              <a:gdLst>
                <a:gd name="connsiteX0" fmla="*/ -1017 w 34341"/>
                <a:gd name="connsiteY0" fmla="*/ 198098 h 203919"/>
                <a:gd name="connsiteX1" fmla="*/ -2759 w 34341"/>
                <a:gd name="connsiteY1" fmla="*/ 196291 h 203919"/>
                <a:gd name="connsiteX2" fmla="*/ -2759 w 34341"/>
                <a:gd name="connsiteY2" fmla="*/ 116763 h 203919"/>
                <a:gd name="connsiteX3" fmla="*/ -2049 w 34341"/>
                <a:gd name="connsiteY3" fmla="*/ 33878 h 203919"/>
                <a:gd name="connsiteX4" fmla="*/ 4406 w 34341"/>
                <a:gd name="connsiteY4" fmla="*/ 17030 h 203919"/>
                <a:gd name="connsiteX5" fmla="*/ 25385 w 34341"/>
                <a:gd name="connsiteY5" fmla="*/ -2658 h 203919"/>
                <a:gd name="connsiteX6" fmla="*/ 28032 w 34341"/>
                <a:gd name="connsiteY6" fmla="*/ -4014 h 203919"/>
                <a:gd name="connsiteX7" fmla="*/ 29839 w 34341"/>
                <a:gd name="connsiteY7" fmla="*/ -2142 h 203919"/>
                <a:gd name="connsiteX8" fmla="*/ 31582 w 34341"/>
                <a:gd name="connsiteY8" fmla="*/ -334 h 203919"/>
                <a:gd name="connsiteX9" fmla="*/ 28290 w 34341"/>
                <a:gd name="connsiteY9" fmla="*/ 1344 h 203919"/>
                <a:gd name="connsiteX10" fmla="*/ 3760 w 34341"/>
                <a:gd name="connsiteY10" fmla="*/ 30005 h 203919"/>
                <a:gd name="connsiteX11" fmla="*/ 2082 w 34341"/>
                <a:gd name="connsiteY11" fmla="*/ 34976 h 203919"/>
                <a:gd name="connsiteX12" fmla="*/ 1888 w 34341"/>
                <a:gd name="connsiteY12" fmla="*/ 117473 h 203919"/>
                <a:gd name="connsiteX13" fmla="*/ 1243 w 34341"/>
                <a:gd name="connsiteY13" fmla="*/ 199906 h 203919"/>
                <a:gd name="connsiteX14" fmla="*/ -1017 w 34341"/>
                <a:gd name="connsiteY14" fmla="*/ 198098 h 20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41" h="203919">
                  <a:moveTo>
                    <a:pt x="-1017" y="198098"/>
                  </a:moveTo>
                  <a:lnTo>
                    <a:pt x="-2759" y="196291"/>
                  </a:lnTo>
                  <a:lnTo>
                    <a:pt x="-2759" y="116763"/>
                  </a:lnTo>
                  <a:cubicBezTo>
                    <a:pt x="-2759" y="61829"/>
                    <a:pt x="-2566" y="36267"/>
                    <a:pt x="-2049" y="33878"/>
                  </a:cubicBezTo>
                  <a:cubicBezTo>
                    <a:pt x="-952" y="28391"/>
                    <a:pt x="1630" y="21743"/>
                    <a:pt x="4406" y="17030"/>
                  </a:cubicBezTo>
                  <a:cubicBezTo>
                    <a:pt x="8924" y="9349"/>
                    <a:pt x="17574" y="1280"/>
                    <a:pt x="25385" y="-2658"/>
                  </a:cubicBezTo>
                  <a:lnTo>
                    <a:pt x="28032" y="-4014"/>
                  </a:lnTo>
                  <a:lnTo>
                    <a:pt x="29839" y="-2142"/>
                  </a:lnTo>
                  <a:lnTo>
                    <a:pt x="31582" y="-334"/>
                  </a:lnTo>
                  <a:lnTo>
                    <a:pt x="28290" y="1344"/>
                  </a:lnTo>
                  <a:cubicBezTo>
                    <a:pt x="16606" y="7218"/>
                    <a:pt x="8214" y="17030"/>
                    <a:pt x="3760" y="30005"/>
                  </a:cubicBezTo>
                  <a:lnTo>
                    <a:pt x="2082" y="34976"/>
                  </a:lnTo>
                  <a:lnTo>
                    <a:pt x="1888" y="117473"/>
                  </a:lnTo>
                  <a:cubicBezTo>
                    <a:pt x="1824" y="162788"/>
                    <a:pt x="1501" y="199906"/>
                    <a:pt x="1243" y="199906"/>
                  </a:cubicBezTo>
                  <a:cubicBezTo>
                    <a:pt x="920" y="199906"/>
                    <a:pt x="-48" y="199067"/>
                    <a:pt x="-1017" y="198098"/>
                  </a:cubicBezTo>
                  <a:close/>
                </a:path>
              </a:pathLst>
            </a:custGeom>
            <a:solidFill>
              <a:srgbClr val="000000"/>
            </a:solidFill>
            <a:ln w="65" cap="flat">
              <a:noFill/>
              <a:prstDash val="solid"/>
              <a:miter/>
            </a:ln>
          </p:spPr>
          <p:txBody>
            <a:bodyPr rtlCol="0" anchor="ctr"/>
            <a:lstStyle/>
            <a:p>
              <a:endParaRPr lang="de-DE"/>
            </a:p>
          </p:txBody>
        </p:sp>
        <p:sp>
          <p:nvSpPr>
            <p:cNvPr id="82" name="Freihandform: Form 81">
              <a:extLst>
                <a:ext uri="{FF2B5EF4-FFF2-40B4-BE49-F238E27FC236}">
                  <a16:creationId xmlns:a16="http://schemas.microsoft.com/office/drawing/2014/main" id="{2C0262CF-C904-406A-88F2-3CCD4787C055}"/>
                </a:ext>
              </a:extLst>
            </p:cNvPr>
            <p:cNvSpPr/>
            <p:nvPr/>
          </p:nvSpPr>
          <p:spPr>
            <a:xfrm flipV="1">
              <a:off x="4948282" y="4125933"/>
              <a:ext cx="31565" cy="162878"/>
            </a:xfrm>
            <a:custGeom>
              <a:avLst/>
              <a:gdLst>
                <a:gd name="connsiteX0" fmla="*/ -3082 w 31565"/>
                <a:gd name="connsiteY0" fmla="*/ 90374 h 162878"/>
                <a:gd name="connsiteX1" fmla="*/ -2372 w 31565"/>
                <a:gd name="connsiteY1" fmla="*/ 18398 h 162878"/>
                <a:gd name="connsiteX2" fmla="*/ 17123 w 31565"/>
                <a:gd name="connsiteY2" fmla="*/ -3097 h 162878"/>
                <a:gd name="connsiteX3" fmla="*/ 26160 w 31565"/>
                <a:gd name="connsiteY3" fmla="*/ -1613 h 162878"/>
                <a:gd name="connsiteX4" fmla="*/ 28484 w 31565"/>
                <a:gd name="connsiteY4" fmla="*/ 776 h 162878"/>
                <a:gd name="connsiteX5" fmla="*/ 23772 w 31565"/>
                <a:gd name="connsiteY5" fmla="*/ 840 h 162878"/>
                <a:gd name="connsiteX6" fmla="*/ 15251 w 31565"/>
                <a:gd name="connsiteY6" fmla="*/ 2712 h 162878"/>
                <a:gd name="connsiteX7" fmla="*/ 4212 w 31565"/>
                <a:gd name="connsiteY7" fmla="*/ 13880 h 162878"/>
                <a:gd name="connsiteX8" fmla="*/ 2405 w 31565"/>
                <a:gd name="connsiteY8" fmla="*/ 17559 h 162878"/>
                <a:gd name="connsiteX9" fmla="*/ 2211 w 31565"/>
                <a:gd name="connsiteY9" fmla="*/ 85726 h 162878"/>
                <a:gd name="connsiteX10" fmla="*/ 2082 w 31565"/>
                <a:gd name="connsiteY10" fmla="*/ 153828 h 162878"/>
                <a:gd name="connsiteX11" fmla="*/ -500 w 31565"/>
                <a:gd name="connsiteY11" fmla="*/ 156346 h 162878"/>
                <a:gd name="connsiteX12" fmla="*/ -3082 w 31565"/>
                <a:gd name="connsiteY12" fmla="*/ 158863 h 162878"/>
                <a:gd name="connsiteX13" fmla="*/ -3082 w 31565"/>
                <a:gd name="connsiteY13" fmla="*/ 90374 h 1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565" h="162878">
                  <a:moveTo>
                    <a:pt x="-3082" y="90374"/>
                  </a:moveTo>
                  <a:cubicBezTo>
                    <a:pt x="-3082" y="42412"/>
                    <a:pt x="-2888" y="20787"/>
                    <a:pt x="-2372" y="18398"/>
                  </a:cubicBezTo>
                  <a:cubicBezTo>
                    <a:pt x="-177" y="8135"/>
                    <a:pt x="7311" y="-193"/>
                    <a:pt x="17123" y="-3097"/>
                  </a:cubicBezTo>
                  <a:cubicBezTo>
                    <a:pt x="22158" y="-4582"/>
                    <a:pt x="23449" y="-4388"/>
                    <a:pt x="26160" y="-1613"/>
                  </a:cubicBezTo>
                  <a:lnTo>
                    <a:pt x="28484" y="776"/>
                  </a:lnTo>
                  <a:lnTo>
                    <a:pt x="23772" y="840"/>
                  </a:lnTo>
                  <a:cubicBezTo>
                    <a:pt x="19963" y="840"/>
                    <a:pt x="18349" y="1228"/>
                    <a:pt x="15251" y="2712"/>
                  </a:cubicBezTo>
                  <a:cubicBezTo>
                    <a:pt x="10603" y="4972"/>
                    <a:pt x="6601" y="9038"/>
                    <a:pt x="4212" y="13880"/>
                  </a:cubicBezTo>
                  <a:lnTo>
                    <a:pt x="2405" y="17559"/>
                  </a:lnTo>
                  <a:lnTo>
                    <a:pt x="2211" y="85726"/>
                  </a:lnTo>
                  <a:lnTo>
                    <a:pt x="2082" y="153828"/>
                  </a:lnTo>
                  <a:lnTo>
                    <a:pt x="-500" y="156346"/>
                  </a:lnTo>
                  <a:lnTo>
                    <a:pt x="-3082" y="158863"/>
                  </a:lnTo>
                  <a:lnTo>
                    <a:pt x="-3082" y="90374"/>
                  </a:lnTo>
                  <a:close/>
                </a:path>
              </a:pathLst>
            </a:custGeom>
            <a:solidFill>
              <a:srgbClr val="000000"/>
            </a:solidFill>
            <a:ln w="65" cap="flat">
              <a:noFill/>
              <a:prstDash val="solid"/>
              <a:miter/>
            </a:ln>
          </p:spPr>
          <p:txBody>
            <a:bodyPr rtlCol="0" anchor="ctr"/>
            <a:lstStyle/>
            <a:p>
              <a:endParaRPr lang="de-DE"/>
            </a:p>
          </p:txBody>
        </p:sp>
        <p:sp>
          <p:nvSpPr>
            <p:cNvPr id="83" name="Freihandform: Form 82">
              <a:extLst>
                <a:ext uri="{FF2B5EF4-FFF2-40B4-BE49-F238E27FC236}">
                  <a16:creationId xmlns:a16="http://schemas.microsoft.com/office/drawing/2014/main" id="{794E004F-CF37-45D9-A1B9-456871892EAD}"/>
                </a:ext>
              </a:extLst>
            </p:cNvPr>
            <p:cNvSpPr/>
            <p:nvPr/>
          </p:nvSpPr>
          <p:spPr>
            <a:xfrm flipV="1">
              <a:off x="4976685" y="4130064"/>
              <a:ext cx="155828" cy="26466"/>
            </a:xfrm>
            <a:custGeom>
              <a:avLst/>
              <a:gdLst>
                <a:gd name="connsiteX0" fmla="*/ 31159 w 155828"/>
                <a:gd name="connsiteY0" fmla="*/ 20907 h 26466"/>
                <a:gd name="connsiteX1" fmla="*/ 6242 w 155828"/>
                <a:gd name="connsiteY1" fmla="*/ 10256 h 26466"/>
                <a:gd name="connsiteX2" fmla="*/ -4344 w 155828"/>
                <a:gd name="connsiteY2" fmla="*/ -1557 h 26466"/>
                <a:gd name="connsiteX3" fmla="*/ -2860 w 155828"/>
                <a:gd name="connsiteY3" fmla="*/ -3687 h 26466"/>
                <a:gd name="connsiteX4" fmla="*/ -1310 w 155828"/>
                <a:gd name="connsiteY4" fmla="*/ -5108 h 26466"/>
                <a:gd name="connsiteX5" fmla="*/ 1594 w 155828"/>
                <a:gd name="connsiteY5" fmla="*/ -1299 h 26466"/>
                <a:gd name="connsiteX6" fmla="*/ 24381 w 155828"/>
                <a:gd name="connsiteY6" fmla="*/ 14516 h 26466"/>
                <a:gd name="connsiteX7" fmla="*/ 87384 w 155828"/>
                <a:gd name="connsiteY7" fmla="*/ 16066 h 26466"/>
                <a:gd name="connsiteX8" fmla="*/ 146513 w 155828"/>
                <a:gd name="connsiteY8" fmla="*/ 16259 h 26466"/>
                <a:gd name="connsiteX9" fmla="*/ 148966 w 155828"/>
                <a:gd name="connsiteY9" fmla="*/ 18777 h 26466"/>
                <a:gd name="connsiteX10" fmla="*/ 151484 w 155828"/>
                <a:gd name="connsiteY10" fmla="*/ 21359 h 26466"/>
                <a:gd name="connsiteX11" fmla="*/ 92483 w 155828"/>
                <a:gd name="connsiteY11" fmla="*/ 21230 h 26466"/>
                <a:gd name="connsiteX12" fmla="*/ 31159 w 155828"/>
                <a:gd name="connsiteY12" fmla="*/ 20907 h 2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828" h="26466">
                  <a:moveTo>
                    <a:pt x="31159" y="20907"/>
                  </a:moveTo>
                  <a:cubicBezTo>
                    <a:pt x="23865" y="20068"/>
                    <a:pt x="13214" y="15549"/>
                    <a:pt x="6242" y="10256"/>
                  </a:cubicBezTo>
                  <a:cubicBezTo>
                    <a:pt x="2627" y="7545"/>
                    <a:pt x="-4344" y="-266"/>
                    <a:pt x="-4344" y="-1557"/>
                  </a:cubicBezTo>
                  <a:cubicBezTo>
                    <a:pt x="-4344" y="-2009"/>
                    <a:pt x="-3699" y="-2913"/>
                    <a:pt x="-2860" y="-3687"/>
                  </a:cubicBezTo>
                  <a:lnTo>
                    <a:pt x="-1310" y="-5108"/>
                  </a:lnTo>
                  <a:lnTo>
                    <a:pt x="1594" y="-1299"/>
                  </a:lnTo>
                  <a:cubicBezTo>
                    <a:pt x="7146" y="5802"/>
                    <a:pt x="15021" y="11289"/>
                    <a:pt x="24381" y="14516"/>
                  </a:cubicBezTo>
                  <a:cubicBezTo>
                    <a:pt x="28190" y="15807"/>
                    <a:pt x="29545" y="15807"/>
                    <a:pt x="87384" y="16066"/>
                  </a:cubicBezTo>
                  <a:lnTo>
                    <a:pt x="146513" y="16259"/>
                  </a:lnTo>
                  <a:lnTo>
                    <a:pt x="148966" y="18777"/>
                  </a:lnTo>
                  <a:lnTo>
                    <a:pt x="151484" y="21359"/>
                  </a:lnTo>
                  <a:lnTo>
                    <a:pt x="92483" y="21230"/>
                  </a:lnTo>
                  <a:cubicBezTo>
                    <a:pt x="60014" y="21230"/>
                    <a:pt x="32386" y="21036"/>
                    <a:pt x="31159" y="20907"/>
                  </a:cubicBezTo>
                  <a:close/>
                </a:path>
              </a:pathLst>
            </a:custGeom>
            <a:solidFill>
              <a:srgbClr val="000000"/>
            </a:solidFill>
            <a:ln w="65" cap="flat">
              <a:noFill/>
              <a:prstDash val="solid"/>
              <a:miter/>
            </a:ln>
          </p:spPr>
          <p:txBody>
            <a:bodyPr rtlCol="0" anchor="ctr"/>
            <a:lstStyle/>
            <a:p>
              <a:endParaRPr lang="de-DE"/>
            </a:p>
          </p:txBody>
        </p:sp>
        <p:sp>
          <p:nvSpPr>
            <p:cNvPr id="84" name="Freihandform: Form 83">
              <a:extLst>
                <a:ext uri="{FF2B5EF4-FFF2-40B4-BE49-F238E27FC236}">
                  <a16:creationId xmlns:a16="http://schemas.microsoft.com/office/drawing/2014/main" id="{61FBD51F-2CFD-4BF4-924B-B295CDA68A8E}"/>
                </a:ext>
              </a:extLst>
            </p:cNvPr>
            <p:cNvSpPr/>
            <p:nvPr/>
          </p:nvSpPr>
          <p:spPr>
            <a:xfrm flipV="1">
              <a:off x="5128124" y="4130064"/>
              <a:ext cx="69974" cy="5164"/>
            </a:xfrm>
            <a:custGeom>
              <a:avLst/>
              <a:gdLst>
                <a:gd name="connsiteX0" fmla="*/ -3340 w 69974"/>
                <a:gd name="connsiteY0" fmla="*/ -2707 h 5164"/>
                <a:gd name="connsiteX1" fmla="*/ -5857 w 69974"/>
                <a:gd name="connsiteY1" fmla="*/ -5289 h 5164"/>
                <a:gd name="connsiteX2" fmla="*/ 29130 w 69974"/>
                <a:gd name="connsiteY2" fmla="*/ -5289 h 5164"/>
                <a:gd name="connsiteX3" fmla="*/ 64117 w 69974"/>
                <a:gd name="connsiteY3" fmla="*/ -4773 h 5164"/>
                <a:gd name="connsiteX4" fmla="*/ 61987 w 69974"/>
                <a:gd name="connsiteY4" fmla="*/ -2191 h 5164"/>
                <a:gd name="connsiteX5" fmla="*/ 59857 w 69974"/>
                <a:gd name="connsiteY5" fmla="*/ -125 h 5164"/>
                <a:gd name="connsiteX6" fmla="*/ 29517 w 69974"/>
                <a:gd name="connsiteY6" fmla="*/ -125 h 5164"/>
                <a:gd name="connsiteX7" fmla="*/ -822 w 69974"/>
                <a:gd name="connsiteY7" fmla="*/ -125 h 5164"/>
                <a:gd name="connsiteX8" fmla="*/ -3340 w 69974"/>
                <a:gd name="connsiteY8" fmla="*/ -2707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74" h="5164">
                  <a:moveTo>
                    <a:pt x="-3340" y="-2707"/>
                  </a:moveTo>
                  <a:lnTo>
                    <a:pt x="-5857" y="-5289"/>
                  </a:lnTo>
                  <a:lnTo>
                    <a:pt x="29130" y="-5289"/>
                  </a:lnTo>
                  <a:cubicBezTo>
                    <a:pt x="48366" y="-5289"/>
                    <a:pt x="64117" y="-5031"/>
                    <a:pt x="64117" y="-4773"/>
                  </a:cubicBezTo>
                  <a:cubicBezTo>
                    <a:pt x="64117" y="-4514"/>
                    <a:pt x="63149" y="-3352"/>
                    <a:pt x="61987" y="-2191"/>
                  </a:cubicBezTo>
                  <a:lnTo>
                    <a:pt x="59857" y="-125"/>
                  </a:lnTo>
                  <a:lnTo>
                    <a:pt x="29517" y="-125"/>
                  </a:lnTo>
                  <a:lnTo>
                    <a:pt x="-822" y="-125"/>
                  </a:lnTo>
                  <a:lnTo>
                    <a:pt x="-3340" y="-2707"/>
                  </a:lnTo>
                  <a:close/>
                </a:path>
              </a:pathLst>
            </a:custGeom>
            <a:solidFill>
              <a:srgbClr val="000000"/>
            </a:solidFill>
            <a:ln w="65" cap="flat">
              <a:noFill/>
              <a:prstDash val="solid"/>
              <a:miter/>
            </a:ln>
          </p:spPr>
          <p:txBody>
            <a:bodyPr rtlCol="0" anchor="ctr"/>
            <a:lstStyle/>
            <a:p>
              <a:endParaRPr lang="de-DE"/>
            </a:p>
          </p:txBody>
        </p:sp>
        <p:sp>
          <p:nvSpPr>
            <p:cNvPr id="85" name="Freihandform: Form 84">
              <a:extLst>
                <a:ext uri="{FF2B5EF4-FFF2-40B4-BE49-F238E27FC236}">
                  <a16:creationId xmlns:a16="http://schemas.microsoft.com/office/drawing/2014/main" id="{71E19B0A-D017-4A5D-8B12-DD01091DA63D}"/>
                </a:ext>
              </a:extLst>
            </p:cNvPr>
            <p:cNvSpPr/>
            <p:nvPr/>
          </p:nvSpPr>
          <p:spPr>
            <a:xfrm flipV="1">
              <a:off x="5110695" y="4148138"/>
              <a:ext cx="105735" cy="4518"/>
            </a:xfrm>
            <a:custGeom>
              <a:avLst/>
              <a:gdLst>
                <a:gd name="connsiteX0" fmla="*/ -3669 w 105735"/>
                <a:gd name="connsiteY0" fmla="*/ -2727 h 4518"/>
                <a:gd name="connsiteX1" fmla="*/ -5864 w 105735"/>
                <a:gd name="connsiteY1" fmla="*/ -4987 h 4518"/>
                <a:gd name="connsiteX2" fmla="*/ 47004 w 105735"/>
                <a:gd name="connsiteY2" fmla="*/ -4987 h 4518"/>
                <a:gd name="connsiteX3" fmla="*/ 99872 w 105735"/>
                <a:gd name="connsiteY3" fmla="*/ -4987 h 4518"/>
                <a:gd name="connsiteX4" fmla="*/ 97678 w 105735"/>
                <a:gd name="connsiteY4" fmla="*/ -2727 h 4518"/>
                <a:gd name="connsiteX5" fmla="*/ 95483 w 105735"/>
                <a:gd name="connsiteY5" fmla="*/ -468 h 4518"/>
                <a:gd name="connsiteX6" fmla="*/ 47004 w 105735"/>
                <a:gd name="connsiteY6" fmla="*/ -468 h 4518"/>
                <a:gd name="connsiteX7" fmla="*/ -1474 w 105735"/>
                <a:gd name="connsiteY7" fmla="*/ -468 h 4518"/>
                <a:gd name="connsiteX8" fmla="*/ -3669 w 105735"/>
                <a:gd name="connsiteY8" fmla="*/ -2727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35" h="4518">
                  <a:moveTo>
                    <a:pt x="-3669" y="-2727"/>
                  </a:moveTo>
                  <a:lnTo>
                    <a:pt x="-5864" y="-4987"/>
                  </a:lnTo>
                  <a:lnTo>
                    <a:pt x="47004" y="-4987"/>
                  </a:lnTo>
                  <a:lnTo>
                    <a:pt x="99872" y="-4987"/>
                  </a:lnTo>
                  <a:lnTo>
                    <a:pt x="97678" y="-2727"/>
                  </a:lnTo>
                  <a:lnTo>
                    <a:pt x="95483" y="-468"/>
                  </a:lnTo>
                  <a:lnTo>
                    <a:pt x="47004" y="-468"/>
                  </a:lnTo>
                  <a:lnTo>
                    <a:pt x="-1474" y="-468"/>
                  </a:lnTo>
                  <a:lnTo>
                    <a:pt x="-3669" y="-2727"/>
                  </a:lnTo>
                  <a:close/>
                </a:path>
              </a:pathLst>
            </a:custGeom>
            <a:solidFill>
              <a:srgbClr val="000000"/>
            </a:solidFill>
            <a:ln w="65" cap="flat">
              <a:noFill/>
              <a:prstDash val="solid"/>
              <a:miter/>
            </a:ln>
          </p:spPr>
          <p:txBody>
            <a:bodyPr rtlCol="0" anchor="ctr"/>
            <a:lstStyle/>
            <a:p>
              <a:endParaRPr lang="de-DE"/>
            </a:p>
          </p:txBody>
        </p:sp>
        <p:sp>
          <p:nvSpPr>
            <p:cNvPr id="86" name="Freihandform: Form 85">
              <a:extLst>
                <a:ext uri="{FF2B5EF4-FFF2-40B4-BE49-F238E27FC236}">
                  <a16:creationId xmlns:a16="http://schemas.microsoft.com/office/drawing/2014/main" id="{7114F1EB-D3DA-41C9-94CA-B60801C58D6C}"/>
                </a:ext>
              </a:extLst>
            </p:cNvPr>
            <p:cNvSpPr/>
            <p:nvPr/>
          </p:nvSpPr>
          <p:spPr>
            <a:xfrm flipV="1">
              <a:off x="5056777" y="4288861"/>
              <a:ext cx="60824" cy="5164"/>
            </a:xfrm>
            <a:custGeom>
              <a:avLst/>
              <a:gdLst>
                <a:gd name="connsiteX0" fmla="*/ -4007 w 60824"/>
                <a:gd name="connsiteY0" fmla="*/ 2129 h 5164"/>
                <a:gd name="connsiteX1" fmla="*/ -3943 w 60824"/>
                <a:gd name="connsiteY1" fmla="*/ -1873 h 5164"/>
                <a:gd name="connsiteX2" fmla="*/ 26461 w 60824"/>
                <a:gd name="connsiteY2" fmla="*/ -2583 h 5164"/>
                <a:gd name="connsiteX3" fmla="*/ 56026 w 60824"/>
                <a:gd name="connsiteY3" fmla="*/ -2518 h 5164"/>
                <a:gd name="connsiteX4" fmla="*/ 53573 w 60824"/>
                <a:gd name="connsiteY4" fmla="*/ -1 h 5164"/>
                <a:gd name="connsiteX5" fmla="*/ 51056 w 60824"/>
                <a:gd name="connsiteY5" fmla="*/ 2581 h 5164"/>
                <a:gd name="connsiteX6" fmla="*/ 23879 w 60824"/>
                <a:gd name="connsiteY6" fmla="*/ 2517 h 5164"/>
                <a:gd name="connsiteX7" fmla="*/ -4007 w 60824"/>
                <a:gd name="connsiteY7" fmla="*/ 2129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24" h="5164">
                  <a:moveTo>
                    <a:pt x="-4007" y="2129"/>
                  </a:moveTo>
                  <a:cubicBezTo>
                    <a:pt x="-5105" y="1742"/>
                    <a:pt x="-5040" y="-969"/>
                    <a:pt x="-3943" y="-1873"/>
                  </a:cubicBezTo>
                  <a:cubicBezTo>
                    <a:pt x="-3362" y="-2389"/>
                    <a:pt x="5353" y="-2583"/>
                    <a:pt x="26461" y="-2583"/>
                  </a:cubicBezTo>
                  <a:lnTo>
                    <a:pt x="56026" y="-2518"/>
                  </a:lnTo>
                  <a:lnTo>
                    <a:pt x="53573" y="-1"/>
                  </a:lnTo>
                  <a:lnTo>
                    <a:pt x="51056" y="2581"/>
                  </a:lnTo>
                  <a:lnTo>
                    <a:pt x="23879" y="2517"/>
                  </a:lnTo>
                  <a:cubicBezTo>
                    <a:pt x="8968" y="2517"/>
                    <a:pt x="-3620" y="2323"/>
                    <a:pt x="-4007" y="2129"/>
                  </a:cubicBezTo>
                  <a:close/>
                </a:path>
              </a:pathLst>
            </a:custGeom>
            <a:solidFill>
              <a:srgbClr val="000000"/>
            </a:solidFill>
            <a:ln w="65" cap="flat">
              <a:noFill/>
              <a:prstDash val="solid"/>
              <a:miter/>
            </a:ln>
          </p:spPr>
          <p:txBody>
            <a:bodyPr rtlCol="0" anchor="ctr"/>
            <a:lstStyle/>
            <a:p>
              <a:endParaRPr lang="de-DE"/>
            </a:p>
          </p:txBody>
        </p:sp>
        <p:sp>
          <p:nvSpPr>
            <p:cNvPr id="87" name="Freihandform: Form 86">
              <a:extLst>
                <a:ext uri="{FF2B5EF4-FFF2-40B4-BE49-F238E27FC236}">
                  <a16:creationId xmlns:a16="http://schemas.microsoft.com/office/drawing/2014/main" id="{8E4EACA6-504D-4DC7-88F8-94ED1058DB9E}"/>
                </a:ext>
              </a:extLst>
            </p:cNvPr>
            <p:cNvSpPr/>
            <p:nvPr/>
          </p:nvSpPr>
          <p:spPr>
            <a:xfrm flipV="1">
              <a:off x="5113277" y="4288861"/>
              <a:ext cx="101862" cy="5164"/>
            </a:xfrm>
            <a:custGeom>
              <a:avLst/>
              <a:gdLst>
                <a:gd name="connsiteX0" fmla="*/ -3355 w 101862"/>
                <a:gd name="connsiteY0" fmla="*/ -1 h 5164"/>
                <a:gd name="connsiteX1" fmla="*/ -837 w 101862"/>
                <a:gd name="connsiteY1" fmla="*/ -2518 h 5164"/>
                <a:gd name="connsiteX2" fmla="*/ 45059 w 101862"/>
                <a:gd name="connsiteY2" fmla="*/ -2583 h 5164"/>
                <a:gd name="connsiteX3" fmla="*/ 90955 w 101862"/>
                <a:gd name="connsiteY3" fmla="*/ -2583 h 5164"/>
                <a:gd name="connsiteX4" fmla="*/ 93473 w 101862"/>
                <a:gd name="connsiteY4" fmla="*/ -1 h 5164"/>
                <a:gd name="connsiteX5" fmla="*/ 95990 w 101862"/>
                <a:gd name="connsiteY5" fmla="*/ 2581 h 5164"/>
                <a:gd name="connsiteX6" fmla="*/ 45059 w 101862"/>
                <a:gd name="connsiteY6" fmla="*/ 2581 h 5164"/>
                <a:gd name="connsiteX7" fmla="*/ -5873 w 101862"/>
                <a:gd name="connsiteY7" fmla="*/ 2581 h 5164"/>
                <a:gd name="connsiteX8" fmla="*/ -3355 w 101862"/>
                <a:gd name="connsiteY8" fmla="*/ -1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2" h="5164">
                  <a:moveTo>
                    <a:pt x="-3355" y="-1"/>
                  </a:moveTo>
                  <a:lnTo>
                    <a:pt x="-837" y="-2518"/>
                  </a:lnTo>
                  <a:lnTo>
                    <a:pt x="45059" y="-2583"/>
                  </a:lnTo>
                  <a:lnTo>
                    <a:pt x="90955" y="-2583"/>
                  </a:lnTo>
                  <a:lnTo>
                    <a:pt x="93473" y="-1"/>
                  </a:lnTo>
                  <a:lnTo>
                    <a:pt x="95990" y="2581"/>
                  </a:lnTo>
                  <a:lnTo>
                    <a:pt x="45059" y="2581"/>
                  </a:lnTo>
                  <a:lnTo>
                    <a:pt x="-5873" y="2581"/>
                  </a:lnTo>
                  <a:lnTo>
                    <a:pt x="-3355" y="-1"/>
                  </a:lnTo>
                  <a:close/>
                </a:path>
              </a:pathLst>
            </a:custGeom>
            <a:solidFill>
              <a:srgbClr val="000000"/>
            </a:solidFill>
            <a:ln w="65" cap="flat">
              <a:noFill/>
              <a:prstDash val="solid"/>
              <a:miter/>
            </a:ln>
          </p:spPr>
          <p:txBody>
            <a:bodyPr rtlCol="0" anchor="ctr"/>
            <a:lstStyle/>
            <a:p>
              <a:endParaRPr lang="de-DE"/>
            </a:p>
          </p:txBody>
        </p:sp>
        <p:sp>
          <p:nvSpPr>
            <p:cNvPr id="88" name="Freihandform: Form 87">
              <a:extLst>
                <a:ext uri="{FF2B5EF4-FFF2-40B4-BE49-F238E27FC236}">
                  <a16:creationId xmlns:a16="http://schemas.microsoft.com/office/drawing/2014/main" id="{7FB408BA-F42E-4314-9F16-7B59208CB5F6}"/>
                </a:ext>
              </a:extLst>
            </p:cNvPr>
            <p:cNvSpPr/>
            <p:nvPr/>
          </p:nvSpPr>
          <p:spPr>
            <a:xfrm flipV="1">
              <a:off x="5210815" y="4288861"/>
              <a:ext cx="145693" cy="5164"/>
            </a:xfrm>
            <a:custGeom>
              <a:avLst/>
              <a:gdLst>
                <a:gd name="connsiteX0" fmla="*/ -5085 w 145693"/>
                <a:gd name="connsiteY0" fmla="*/ -1 h 5164"/>
                <a:gd name="connsiteX1" fmla="*/ -7538 w 145693"/>
                <a:gd name="connsiteY1" fmla="*/ -2518 h 5164"/>
                <a:gd name="connsiteX2" fmla="*/ 65341 w 145693"/>
                <a:gd name="connsiteY2" fmla="*/ -2583 h 5164"/>
                <a:gd name="connsiteX3" fmla="*/ 138156 w 145693"/>
                <a:gd name="connsiteY3" fmla="*/ -2583 h 5164"/>
                <a:gd name="connsiteX4" fmla="*/ 135638 w 145693"/>
                <a:gd name="connsiteY4" fmla="*/ -1 h 5164"/>
                <a:gd name="connsiteX5" fmla="*/ 133121 w 145693"/>
                <a:gd name="connsiteY5" fmla="*/ 2581 h 5164"/>
                <a:gd name="connsiteX6" fmla="*/ 65277 w 145693"/>
                <a:gd name="connsiteY6" fmla="*/ 2581 h 5164"/>
                <a:gd name="connsiteX7" fmla="*/ -2567 w 145693"/>
                <a:gd name="connsiteY7" fmla="*/ 2581 h 5164"/>
                <a:gd name="connsiteX8" fmla="*/ -5085 w 145693"/>
                <a:gd name="connsiteY8" fmla="*/ -1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693" h="5164">
                  <a:moveTo>
                    <a:pt x="-5085" y="-1"/>
                  </a:moveTo>
                  <a:lnTo>
                    <a:pt x="-7538" y="-2518"/>
                  </a:lnTo>
                  <a:lnTo>
                    <a:pt x="65341" y="-2583"/>
                  </a:lnTo>
                  <a:lnTo>
                    <a:pt x="138156" y="-2583"/>
                  </a:lnTo>
                  <a:lnTo>
                    <a:pt x="135638" y="-1"/>
                  </a:lnTo>
                  <a:lnTo>
                    <a:pt x="133121" y="2581"/>
                  </a:lnTo>
                  <a:lnTo>
                    <a:pt x="65277" y="2581"/>
                  </a:lnTo>
                  <a:lnTo>
                    <a:pt x="-2567" y="2581"/>
                  </a:lnTo>
                  <a:lnTo>
                    <a:pt x="-5085" y="-1"/>
                  </a:lnTo>
                  <a:close/>
                </a:path>
              </a:pathLst>
            </a:custGeom>
            <a:solidFill>
              <a:srgbClr val="000000"/>
            </a:solidFill>
            <a:ln w="65" cap="flat">
              <a:noFill/>
              <a:prstDash val="solid"/>
              <a:miter/>
            </a:ln>
          </p:spPr>
          <p:txBody>
            <a:bodyPr rtlCol="0" anchor="ctr"/>
            <a:lstStyle/>
            <a:p>
              <a:endParaRPr lang="de-DE"/>
            </a:p>
          </p:txBody>
        </p:sp>
        <p:sp>
          <p:nvSpPr>
            <p:cNvPr id="89" name="Freihandform: Form 88">
              <a:extLst>
                <a:ext uri="{FF2B5EF4-FFF2-40B4-BE49-F238E27FC236}">
                  <a16:creationId xmlns:a16="http://schemas.microsoft.com/office/drawing/2014/main" id="{2809E717-F921-4D2A-8FC5-D9B9A372BAF1}"/>
                </a:ext>
              </a:extLst>
            </p:cNvPr>
            <p:cNvSpPr/>
            <p:nvPr/>
          </p:nvSpPr>
          <p:spPr>
            <a:xfrm flipV="1">
              <a:off x="5190739" y="4305708"/>
              <a:ext cx="180347" cy="8328"/>
            </a:xfrm>
            <a:custGeom>
              <a:avLst/>
              <a:gdLst>
                <a:gd name="connsiteX0" fmla="*/ 164466 w 180347"/>
                <a:gd name="connsiteY0" fmla="*/ 4638 h 8328"/>
                <a:gd name="connsiteX1" fmla="*/ 160916 w 180347"/>
                <a:gd name="connsiteY1" fmla="*/ 3218 h 8328"/>
                <a:gd name="connsiteX2" fmla="*/ 79194 w 180347"/>
                <a:gd name="connsiteY2" fmla="*/ 3024 h 8328"/>
                <a:gd name="connsiteX3" fmla="*/ -2465 w 180347"/>
                <a:gd name="connsiteY3" fmla="*/ 2895 h 8328"/>
                <a:gd name="connsiteX4" fmla="*/ -4982 w 180347"/>
                <a:gd name="connsiteY4" fmla="*/ 313 h 8328"/>
                <a:gd name="connsiteX5" fmla="*/ -7500 w 180347"/>
                <a:gd name="connsiteY5" fmla="*/ -2269 h 8328"/>
                <a:gd name="connsiteX6" fmla="*/ 72932 w 180347"/>
                <a:gd name="connsiteY6" fmla="*/ -2269 h 8328"/>
                <a:gd name="connsiteX7" fmla="*/ 158399 w 180347"/>
                <a:gd name="connsiteY7" fmla="*/ -1559 h 8328"/>
                <a:gd name="connsiteX8" fmla="*/ 172794 w 180347"/>
                <a:gd name="connsiteY8" fmla="*/ 2637 h 8328"/>
                <a:gd name="connsiteX9" fmla="*/ 169050 w 180347"/>
                <a:gd name="connsiteY9" fmla="*/ 6058 h 8328"/>
                <a:gd name="connsiteX10" fmla="*/ 164466 w 180347"/>
                <a:gd name="connsiteY10" fmla="*/ 4638 h 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347" h="8328">
                  <a:moveTo>
                    <a:pt x="164466" y="4638"/>
                  </a:moveTo>
                  <a:lnTo>
                    <a:pt x="160916" y="3218"/>
                  </a:lnTo>
                  <a:lnTo>
                    <a:pt x="79194" y="3024"/>
                  </a:lnTo>
                  <a:lnTo>
                    <a:pt x="-2465" y="2895"/>
                  </a:lnTo>
                  <a:lnTo>
                    <a:pt x="-4982" y="313"/>
                  </a:lnTo>
                  <a:lnTo>
                    <a:pt x="-7500" y="-2269"/>
                  </a:lnTo>
                  <a:lnTo>
                    <a:pt x="72932" y="-2269"/>
                  </a:lnTo>
                  <a:cubicBezTo>
                    <a:pt x="126704" y="-2269"/>
                    <a:pt x="155042" y="-2011"/>
                    <a:pt x="158399" y="-1559"/>
                  </a:cubicBezTo>
                  <a:cubicBezTo>
                    <a:pt x="162530" y="-978"/>
                    <a:pt x="171825" y="1733"/>
                    <a:pt x="172794" y="2637"/>
                  </a:cubicBezTo>
                  <a:cubicBezTo>
                    <a:pt x="173310" y="3153"/>
                    <a:pt x="170018" y="6123"/>
                    <a:pt x="169050" y="6058"/>
                  </a:cubicBezTo>
                  <a:cubicBezTo>
                    <a:pt x="168469" y="6058"/>
                    <a:pt x="166403" y="5413"/>
                    <a:pt x="164466" y="4638"/>
                  </a:cubicBezTo>
                  <a:close/>
                </a:path>
              </a:pathLst>
            </a:custGeom>
            <a:solidFill>
              <a:srgbClr val="000000"/>
            </a:solidFill>
            <a:ln w="65" cap="flat">
              <a:noFill/>
              <a:prstDash val="solid"/>
              <a:miter/>
            </a:ln>
          </p:spPr>
          <p:txBody>
            <a:bodyPr rtlCol="0" anchor="ctr"/>
            <a:lstStyle/>
            <a:p>
              <a:endParaRPr lang="de-DE"/>
            </a:p>
          </p:txBody>
        </p:sp>
        <p:sp>
          <p:nvSpPr>
            <p:cNvPr id="90" name="Freihandform: Form 89">
              <a:extLst>
                <a:ext uri="{FF2B5EF4-FFF2-40B4-BE49-F238E27FC236}">
                  <a16:creationId xmlns:a16="http://schemas.microsoft.com/office/drawing/2014/main" id="{51874CC3-463C-4184-9C3A-15C952F94C25}"/>
                </a:ext>
              </a:extLst>
            </p:cNvPr>
            <p:cNvSpPr/>
            <p:nvPr/>
          </p:nvSpPr>
          <p:spPr>
            <a:xfrm flipV="1">
              <a:off x="5133288" y="4308872"/>
              <a:ext cx="61840" cy="5164"/>
            </a:xfrm>
            <a:custGeom>
              <a:avLst/>
              <a:gdLst>
                <a:gd name="connsiteX0" fmla="*/ -3355 w 61840"/>
                <a:gd name="connsiteY0" fmla="*/ 340 h 5164"/>
                <a:gd name="connsiteX1" fmla="*/ -837 w 61840"/>
                <a:gd name="connsiteY1" fmla="*/ -2242 h 5164"/>
                <a:gd name="connsiteX2" fmla="*/ 25048 w 61840"/>
                <a:gd name="connsiteY2" fmla="*/ -2242 h 5164"/>
                <a:gd name="connsiteX3" fmla="*/ 50933 w 61840"/>
                <a:gd name="connsiteY3" fmla="*/ -2242 h 5164"/>
                <a:gd name="connsiteX4" fmla="*/ 53451 w 61840"/>
                <a:gd name="connsiteY4" fmla="*/ 340 h 5164"/>
                <a:gd name="connsiteX5" fmla="*/ 55968 w 61840"/>
                <a:gd name="connsiteY5" fmla="*/ 2922 h 5164"/>
                <a:gd name="connsiteX6" fmla="*/ 25048 w 61840"/>
                <a:gd name="connsiteY6" fmla="*/ 2922 h 5164"/>
                <a:gd name="connsiteX7" fmla="*/ -5873 w 61840"/>
                <a:gd name="connsiteY7" fmla="*/ 2922 h 5164"/>
                <a:gd name="connsiteX8" fmla="*/ -3355 w 61840"/>
                <a:gd name="connsiteY8" fmla="*/ 340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40" h="5164">
                  <a:moveTo>
                    <a:pt x="-3355" y="340"/>
                  </a:moveTo>
                  <a:lnTo>
                    <a:pt x="-837" y="-2242"/>
                  </a:lnTo>
                  <a:lnTo>
                    <a:pt x="25048" y="-2242"/>
                  </a:lnTo>
                  <a:lnTo>
                    <a:pt x="50933" y="-2242"/>
                  </a:lnTo>
                  <a:lnTo>
                    <a:pt x="53451" y="340"/>
                  </a:lnTo>
                  <a:lnTo>
                    <a:pt x="55968" y="2922"/>
                  </a:lnTo>
                  <a:lnTo>
                    <a:pt x="25048" y="2922"/>
                  </a:lnTo>
                  <a:lnTo>
                    <a:pt x="-5873" y="2922"/>
                  </a:lnTo>
                  <a:lnTo>
                    <a:pt x="-3355" y="340"/>
                  </a:lnTo>
                  <a:close/>
                </a:path>
              </a:pathLst>
            </a:custGeom>
            <a:solidFill>
              <a:srgbClr val="000000"/>
            </a:solidFill>
            <a:ln w="65" cap="flat">
              <a:noFill/>
              <a:prstDash val="solid"/>
              <a:miter/>
            </a:ln>
          </p:spPr>
          <p:txBody>
            <a:bodyPr rtlCol="0" anchor="ctr"/>
            <a:lstStyle/>
            <a:p>
              <a:endParaRPr lang="de-DE"/>
            </a:p>
          </p:txBody>
        </p:sp>
      </p:grpSp>
      <p:cxnSp>
        <p:nvCxnSpPr>
          <p:cNvPr id="15" name="Gerader Verbinder 14">
            <a:extLst>
              <a:ext uri="{FF2B5EF4-FFF2-40B4-BE49-F238E27FC236}">
                <a16:creationId xmlns:a16="http://schemas.microsoft.com/office/drawing/2014/main" id="{FDE44A29-3843-4AAE-9493-4E11AB0AFE26}"/>
              </a:ext>
            </a:extLst>
          </p:cNvPr>
          <p:cNvCxnSpPr/>
          <p:nvPr/>
        </p:nvCxnSpPr>
        <p:spPr bwMode="auto">
          <a:xfrm>
            <a:off x="4857291" y="3329583"/>
            <a:ext cx="89359"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Gerader Verbinder 38">
            <a:extLst>
              <a:ext uri="{FF2B5EF4-FFF2-40B4-BE49-F238E27FC236}">
                <a16:creationId xmlns:a16="http://schemas.microsoft.com/office/drawing/2014/main" id="{CFC4F4D7-C19B-4C5E-8896-88A420DA14C1}"/>
              </a:ext>
            </a:extLst>
          </p:cNvPr>
          <p:cNvCxnSpPr/>
          <p:nvPr/>
        </p:nvCxnSpPr>
        <p:spPr bwMode="auto">
          <a:xfrm>
            <a:off x="7129111" y="732789"/>
            <a:ext cx="0" cy="398063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Textfeld 48">
            <a:extLst>
              <a:ext uri="{FF2B5EF4-FFF2-40B4-BE49-F238E27FC236}">
                <a16:creationId xmlns:a16="http://schemas.microsoft.com/office/drawing/2014/main" id="{27C07F9B-316A-4C62-A7E2-904800AE2144}"/>
              </a:ext>
            </a:extLst>
          </p:cNvPr>
          <p:cNvSpPr txBox="1"/>
          <p:nvPr/>
        </p:nvSpPr>
        <p:spPr>
          <a:xfrm>
            <a:off x="6212042" y="4351983"/>
            <a:ext cx="936108" cy="307777"/>
          </a:xfrm>
          <a:prstGeom prst="rect">
            <a:avLst/>
          </a:prstGeom>
          <a:noFill/>
        </p:spPr>
        <p:txBody>
          <a:bodyPr wrap="square" rtlCol="0">
            <a:spAutoFit/>
          </a:bodyPr>
          <a:lstStyle/>
          <a:p>
            <a:r>
              <a:rPr lang="de-DE" sz="1400" dirty="0">
                <a:solidFill>
                  <a:srgbClr val="3333FF"/>
                </a:solidFill>
              </a:rPr>
              <a:t>Hausnetz</a:t>
            </a:r>
          </a:p>
        </p:txBody>
      </p:sp>
      <p:cxnSp>
        <p:nvCxnSpPr>
          <p:cNvPr id="52" name="Gerader Verbinder 51">
            <a:extLst>
              <a:ext uri="{FF2B5EF4-FFF2-40B4-BE49-F238E27FC236}">
                <a16:creationId xmlns:a16="http://schemas.microsoft.com/office/drawing/2014/main" id="{088E5D81-85FD-452A-BAA7-B605E553BBDC}"/>
              </a:ext>
            </a:extLst>
          </p:cNvPr>
          <p:cNvCxnSpPr/>
          <p:nvPr/>
        </p:nvCxnSpPr>
        <p:spPr bwMode="auto">
          <a:xfrm>
            <a:off x="6246547" y="3723669"/>
            <a:ext cx="0" cy="98975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1" name="Grafik 50" descr="Ein Bild, das Buchse, Elektronik, drinnen, Stecker enthält.&#10;&#10;Automatisch generierte Beschreibung">
            <a:extLst>
              <a:ext uri="{FF2B5EF4-FFF2-40B4-BE49-F238E27FC236}">
                <a16:creationId xmlns:a16="http://schemas.microsoft.com/office/drawing/2014/main" id="{9FB441D2-D519-4379-A910-DBDC6A1CD5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9201" y="3498647"/>
            <a:ext cx="248835" cy="248835"/>
          </a:xfrm>
          <a:prstGeom prst="rect">
            <a:avLst/>
          </a:prstGeom>
        </p:spPr>
      </p:pic>
      <p:grpSp>
        <p:nvGrpSpPr>
          <p:cNvPr id="75" name="Gruppieren 74">
            <a:extLst>
              <a:ext uri="{FF2B5EF4-FFF2-40B4-BE49-F238E27FC236}">
                <a16:creationId xmlns:a16="http://schemas.microsoft.com/office/drawing/2014/main" id="{B71D392F-2EF8-4B26-90C2-9F0FEB9FCBA7}"/>
              </a:ext>
            </a:extLst>
          </p:cNvPr>
          <p:cNvGrpSpPr/>
          <p:nvPr/>
        </p:nvGrpSpPr>
        <p:grpSpPr>
          <a:xfrm>
            <a:off x="324323" y="1146861"/>
            <a:ext cx="3647730" cy="2986111"/>
            <a:chOff x="1478424" y="1318947"/>
            <a:chExt cx="3647730" cy="2986111"/>
          </a:xfrm>
        </p:grpSpPr>
        <p:sp>
          <p:nvSpPr>
            <p:cNvPr id="18" name="Freihandform: Form 17">
              <a:extLst>
                <a:ext uri="{FF2B5EF4-FFF2-40B4-BE49-F238E27FC236}">
                  <a16:creationId xmlns:a16="http://schemas.microsoft.com/office/drawing/2014/main" id="{530B6974-FD95-46EC-A875-E3D54EDAECD5}"/>
                </a:ext>
              </a:extLst>
            </p:cNvPr>
            <p:cNvSpPr/>
            <p:nvPr/>
          </p:nvSpPr>
          <p:spPr bwMode="auto">
            <a:xfrm>
              <a:off x="4199565" y="1601287"/>
              <a:ext cx="926589" cy="2703771"/>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6" name="Textfeld 55">
              <a:extLst>
                <a:ext uri="{FF2B5EF4-FFF2-40B4-BE49-F238E27FC236}">
                  <a16:creationId xmlns:a16="http://schemas.microsoft.com/office/drawing/2014/main" id="{E80E13DF-B14D-48D3-BAFA-1282840F2456}"/>
                </a:ext>
              </a:extLst>
            </p:cNvPr>
            <p:cNvSpPr txBox="1"/>
            <p:nvPr/>
          </p:nvSpPr>
          <p:spPr>
            <a:xfrm>
              <a:off x="1478424" y="1318947"/>
              <a:ext cx="2364750" cy="1600438"/>
            </a:xfrm>
            <a:prstGeom prst="rect">
              <a:avLst/>
            </a:prstGeom>
            <a:noFill/>
          </p:spPr>
          <p:txBody>
            <a:bodyPr wrap="none" rtlCol="0">
              <a:spAutoFit/>
            </a:bodyPr>
            <a:lstStyle/>
            <a:p>
              <a:r>
                <a:rPr lang="de-DE" sz="1400" u="sng" dirty="0">
                  <a:solidFill>
                    <a:srgbClr val="3333FF"/>
                  </a:solidFill>
                </a:rPr>
                <a:t>Notwendige energetische</a:t>
              </a:r>
              <a:br>
                <a:rPr lang="de-DE" sz="1400" u="sng" dirty="0">
                  <a:solidFill>
                    <a:srgbClr val="3333FF"/>
                  </a:solidFill>
                </a:rPr>
              </a:br>
              <a:r>
                <a:rPr lang="de-DE" sz="1400" u="sng" dirty="0">
                  <a:solidFill>
                    <a:srgbClr val="3333FF"/>
                  </a:solidFill>
                </a:rPr>
                <a:t>Minimal-Sanierung!</a:t>
              </a:r>
              <a:br>
                <a:rPr lang="de-DE" sz="1400" dirty="0">
                  <a:solidFill>
                    <a:srgbClr val="3333FF"/>
                  </a:solidFill>
                </a:rPr>
              </a:br>
              <a:r>
                <a:rPr lang="de-DE" sz="1400" dirty="0">
                  <a:solidFill>
                    <a:srgbClr val="3333FF"/>
                  </a:solidFill>
                </a:rPr>
                <a:t>- doppelverglaste Fenster</a:t>
              </a:r>
              <a:br>
                <a:rPr lang="de-DE" sz="1400" dirty="0">
                  <a:solidFill>
                    <a:srgbClr val="3333FF"/>
                  </a:solidFill>
                </a:rPr>
              </a:br>
              <a:r>
                <a:rPr lang="de-DE" sz="1400" dirty="0">
                  <a:solidFill>
                    <a:srgbClr val="3333FF"/>
                  </a:solidFill>
                </a:rPr>
                <a:t>- Dämmung der </a:t>
              </a:r>
              <a:br>
                <a:rPr lang="de-DE" sz="1400" dirty="0">
                  <a:solidFill>
                    <a:srgbClr val="3333FF"/>
                  </a:solidFill>
                </a:rPr>
              </a:br>
              <a:r>
                <a:rPr lang="de-DE" sz="1400" dirty="0">
                  <a:solidFill>
                    <a:srgbClr val="3333FF"/>
                  </a:solidFill>
                </a:rPr>
                <a:t>  Obergeschossdecke und </a:t>
              </a:r>
              <a:br>
                <a:rPr lang="de-DE" sz="1400" dirty="0">
                  <a:solidFill>
                    <a:srgbClr val="3333FF"/>
                  </a:solidFill>
                </a:rPr>
              </a:br>
              <a:r>
                <a:rPr lang="de-DE" sz="1400" dirty="0">
                  <a:solidFill>
                    <a:srgbClr val="3333FF"/>
                  </a:solidFill>
                </a:rPr>
                <a:t>  bei Bedarf Kellerdecke</a:t>
              </a:r>
              <a:br>
                <a:rPr lang="de-DE" sz="1400" dirty="0">
                  <a:solidFill>
                    <a:srgbClr val="3333FF"/>
                  </a:solidFill>
                </a:rPr>
              </a:br>
              <a:r>
                <a:rPr lang="de-DE" sz="1400" dirty="0">
                  <a:solidFill>
                    <a:srgbClr val="3333FF"/>
                  </a:solidFill>
                </a:rPr>
                <a:t>Wirtschaftlichkeit beachten!</a:t>
              </a:r>
            </a:p>
          </p:txBody>
        </p:sp>
        <p:cxnSp>
          <p:nvCxnSpPr>
            <p:cNvPr id="55" name="Gerader Verbinder 54">
              <a:extLst>
                <a:ext uri="{FF2B5EF4-FFF2-40B4-BE49-F238E27FC236}">
                  <a16:creationId xmlns:a16="http://schemas.microsoft.com/office/drawing/2014/main" id="{404A8B09-44EA-4406-B042-BDFD27675913}"/>
                </a:ext>
              </a:extLst>
            </p:cNvPr>
            <p:cNvCxnSpPr/>
            <p:nvPr/>
          </p:nvCxnSpPr>
          <p:spPr bwMode="auto">
            <a:xfrm flipH="1" flipV="1">
              <a:off x="3688074" y="2014297"/>
              <a:ext cx="953094" cy="299395"/>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59" name="Grafik 58" descr="Ein Bild, das drinnen, Zähler, weiß, sitzend enthält.&#10;&#10;Automatisch generierte Beschreibung">
            <a:extLst>
              <a:ext uri="{FF2B5EF4-FFF2-40B4-BE49-F238E27FC236}">
                <a16:creationId xmlns:a16="http://schemas.microsoft.com/office/drawing/2014/main" id="{50FE87EA-8D41-471E-B553-72674FF44C99}"/>
              </a:ext>
            </a:extLst>
          </p:cNvPr>
          <p:cNvPicPr>
            <a:picLocks noChangeAspect="1"/>
          </p:cNvPicPr>
          <p:nvPr/>
        </p:nvPicPr>
        <p:blipFill rotWithShape="1">
          <a:blip r:embed="rId5">
            <a:extLst>
              <a:ext uri="{28A0092B-C50C-407E-A947-70E740481C1C}">
                <a14:useLocalDpi xmlns:a14="http://schemas.microsoft.com/office/drawing/2010/main" val="0"/>
              </a:ext>
            </a:extLst>
          </a:blip>
          <a:srcRect l="2829" t="20588" r="12982" b="4299"/>
          <a:stretch/>
        </p:blipFill>
        <p:spPr>
          <a:xfrm rot="5400000">
            <a:off x="6743408" y="1264883"/>
            <a:ext cx="803523" cy="537681"/>
          </a:xfrm>
          <a:prstGeom prst="rect">
            <a:avLst/>
          </a:prstGeom>
        </p:spPr>
      </p:pic>
      <p:cxnSp>
        <p:nvCxnSpPr>
          <p:cNvPr id="61" name="Gerader Verbinder 60">
            <a:extLst>
              <a:ext uri="{FF2B5EF4-FFF2-40B4-BE49-F238E27FC236}">
                <a16:creationId xmlns:a16="http://schemas.microsoft.com/office/drawing/2014/main" id="{F70F2D80-A629-4BEE-881B-4D85AB7B75D1}"/>
              </a:ext>
            </a:extLst>
          </p:cNvPr>
          <p:cNvCxnSpPr/>
          <p:nvPr/>
        </p:nvCxnSpPr>
        <p:spPr bwMode="auto">
          <a:xfrm>
            <a:off x="6275486" y="929501"/>
            <a:ext cx="110276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3" name="Ellipse 62">
            <a:extLst>
              <a:ext uri="{FF2B5EF4-FFF2-40B4-BE49-F238E27FC236}">
                <a16:creationId xmlns:a16="http://schemas.microsoft.com/office/drawing/2014/main" id="{10FBD842-446F-40C1-8C72-0BBFA467B01B}"/>
              </a:ext>
            </a:extLst>
          </p:cNvPr>
          <p:cNvSpPr/>
          <p:nvPr/>
        </p:nvSpPr>
        <p:spPr bwMode="auto">
          <a:xfrm>
            <a:off x="7093354" y="884310"/>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4" name="Textfeld 63">
            <a:extLst>
              <a:ext uri="{FF2B5EF4-FFF2-40B4-BE49-F238E27FC236}">
                <a16:creationId xmlns:a16="http://schemas.microsoft.com/office/drawing/2014/main" id="{F25F223B-193E-42B6-9B54-F83E04774338}"/>
              </a:ext>
            </a:extLst>
          </p:cNvPr>
          <p:cNvSpPr txBox="1"/>
          <p:nvPr/>
        </p:nvSpPr>
        <p:spPr>
          <a:xfrm>
            <a:off x="7414010" y="765255"/>
            <a:ext cx="1790618" cy="307777"/>
          </a:xfrm>
          <a:prstGeom prst="rect">
            <a:avLst/>
          </a:prstGeom>
          <a:noFill/>
        </p:spPr>
        <p:txBody>
          <a:bodyPr wrap="none" rtlCol="0">
            <a:spAutoFit/>
          </a:bodyPr>
          <a:lstStyle/>
          <a:p>
            <a:r>
              <a:rPr lang="de-DE" sz="1400" dirty="0">
                <a:solidFill>
                  <a:srgbClr val="3333FF"/>
                </a:solidFill>
              </a:rPr>
              <a:t>EVU-Netz 400 V AC</a:t>
            </a:r>
          </a:p>
        </p:txBody>
      </p:sp>
      <p:sp>
        <p:nvSpPr>
          <p:cNvPr id="57" name="Text Box 14">
            <a:extLst>
              <a:ext uri="{FF2B5EF4-FFF2-40B4-BE49-F238E27FC236}">
                <a16:creationId xmlns:a16="http://schemas.microsoft.com/office/drawing/2014/main" id="{785F2561-178D-4F04-99A7-F00206D44084}"/>
              </a:ext>
            </a:extLst>
          </p:cNvPr>
          <p:cNvSpPr txBox="1">
            <a:spLocks noChangeArrowheads="1"/>
          </p:cNvSpPr>
          <p:nvPr/>
        </p:nvSpPr>
        <p:spPr bwMode="auto">
          <a:xfrm>
            <a:off x="8642615" y="4763098"/>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sp>
        <p:nvSpPr>
          <p:cNvPr id="110" name="Textfeld 109">
            <a:extLst>
              <a:ext uri="{FF2B5EF4-FFF2-40B4-BE49-F238E27FC236}">
                <a16:creationId xmlns:a16="http://schemas.microsoft.com/office/drawing/2014/main" id="{0F0B59B9-F2B9-3AE5-6EA7-CFCF863B1BAB}"/>
              </a:ext>
            </a:extLst>
          </p:cNvPr>
          <p:cNvSpPr txBox="1"/>
          <p:nvPr/>
        </p:nvSpPr>
        <p:spPr>
          <a:xfrm>
            <a:off x="224040" y="5755568"/>
            <a:ext cx="9667446"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EE-Maßnahmen sollten mit dem Energieberater bei notwendigen Instandhaltungen geplant werden</a:t>
            </a:r>
          </a:p>
        </p:txBody>
      </p:sp>
      <p:grpSp>
        <p:nvGrpSpPr>
          <p:cNvPr id="122" name="Gruppieren 121">
            <a:extLst>
              <a:ext uri="{FF2B5EF4-FFF2-40B4-BE49-F238E27FC236}">
                <a16:creationId xmlns:a16="http://schemas.microsoft.com/office/drawing/2014/main" id="{C1742AD9-2607-5271-49AC-CF2699E39934}"/>
              </a:ext>
            </a:extLst>
          </p:cNvPr>
          <p:cNvGrpSpPr/>
          <p:nvPr/>
        </p:nvGrpSpPr>
        <p:grpSpPr>
          <a:xfrm>
            <a:off x="224042" y="1146861"/>
            <a:ext cx="9681958" cy="3914171"/>
            <a:chOff x="224042" y="1146861"/>
            <a:chExt cx="9681958" cy="3914171"/>
          </a:xfrm>
        </p:grpSpPr>
        <p:cxnSp>
          <p:nvCxnSpPr>
            <p:cNvPr id="121" name="Gerader Verbinder 120">
              <a:extLst>
                <a:ext uri="{FF2B5EF4-FFF2-40B4-BE49-F238E27FC236}">
                  <a16:creationId xmlns:a16="http://schemas.microsoft.com/office/drawing/2014/main" id="{4B65DD55-27CC-B198-B621-9EF9E90BD604}"/>
                </a:ext>
              </a:extLst>
            </p:cNvPr>
            <p:cNvCxnSpPr>
              <a:cxnSpLocks/>
            </p:cNvCxnSpPr>
            <p:nvPr/>
          </p:nvCxnSpPr>
          <p:spPr bwMode="auto">
            <a:xfrm>
              <a:off x="5804364" y="4692139"/>
              <a:ext cx="44657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15" name="Gruppieren 114">
              <a:extLst>
                <a:ext uri="{FF2B5EF4-FFF2-40B4-BE49-F238E27FC236}">
                  <a16:creationId xmlns:a16="http://schemas.microsoft.com/office/drawing/2014/main" id="{D587411E-2867-4BEF-97EF-56AA9D38709A}"/>
                </a:ext>
              </a:extLst>
            </p:cNvPr>
            <p:cNvGrpSpPr/>
            <p:nvPr/>
          </p:nvGrpSpPr>
          <p:grpSpPr>
            <a:xfrm>
              <a:off x="224042" y="1146861"/>
              <a:ext cx="9681958" cy="3914171"/>
              <a:chOff x="224042" y="1210361"/>
              <a:chExt cx="9681958" cy="3914171"/>
            </a:xfrm>
          </p:grpSpPr>
          <p:sp>
            <p:nvSpPr>
              <p:cNvPr id="101" name="Textfeld 100">
                <a:extLst>
                  <a:ext uri="{FF2B5EF4-FFF2-40B4-BE49-F238E27FC236}">
                    <a16:creationId xmlns:a16="http://schemas.microsoft.com/office/drawing/2014/main" id="{15DBD730-6C2E-4363-9083-F3AD10D0F8FC}"/>
                  </a:ext>
                </a:extLst>
              </p:cNvPr>
              <p:cNvSpPr txBox="1"/>
              <p:nvPr/>
            </p:nvSpPr>
            <p:spPr>
              <a:xfrm>
                <a:off x="224042" y="4785978"/>
                <a:ext cx="968195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Hauskraftwerk (PV auf Dach/Balkon mit Batterie), Überschussstrom ins EVU-Netz</a:t>
                </a:r>
              </a:p>
            </p:txBody>
          </p:sp>
          <p:grpSp>
            <p:nvGrpSpPr>
              <p:cNvPr id="117" name="Gruppieren 116">
                <a:extLst>
                  <a:ext uri="{FF2B5EF4-FFF2-40B4-BE49-F238E27FC236}">
                    <a16:creationId xmlns:a16="http://schemas.microsoft.com/office/drawing/2014/main" id="{0CCC28C9-F7D6-C67D-22FD-B20244D2B609}"/>
                  </a:ext>
                </a:extLst>
              </p:cNvPr>
              <p:cNvGrpSpPr/>
              <p:nvPr/>
            </p:nvGrpSpPr>
            <p:grpSpPr>
              <a:xfrm>
                <a:off x="3811625" y="1210361"/>
                <a:ext cx="3351398" cy="3582519"/>
                <a:chOff x="3811625" y="1210361"/>
                <a:chExt cx="3351398" cy="3582519"/>
              </a:xfrm>
            </p:grpSpPr>
            <p:grpSp>
              <p:nvGrpSpPr>
                <p:cNvPr id="109" name="Gruppieren 108">
                  <a:extLst>
                    <a:ext uri="{FF2B5EF4-FFF2-40B4-BE49-F238E27FC236}">
                      <a16:creationId xmlns:a16="http://schemas.microsoft.com/office/drawing/2014/main" id="{C18E14C0-804C-DCC1-4C4D-668DD92D2679}"/>
                    </a:ext>
                  </a:extLst>
                </p:cNvPr>
                <p:cNvGrpSpPr/>
                <p:nvPr/>
              </p:nvGrpSpPr>
              <p:grpSpPr>
                <a:xfrm>
                  <a:off x="5598798" y="3495999"/>
                  <a:ext cx="691598" cy="1296881"/>
                  <a:chOff x="5598798" y="3495999"/>
                  <a:chExt cx="691598" cy="1296881"/>
                </a:xfrm>
              </p:grpSpPr>
              <p:pic>
                <p:nvPicPr>
                  <p:cNvPr id="8" name="Grafik 7">
                    <a:extLst>
                      <a:ext uri="{FF2B5EF4-FFF2-40B4-BE49-F238E27FC236}">
                        <a16:creationId xmlns:a16="http://schemas.microsoft.com/office/drawing/2014/main" id="{4F64958E-6CC0-4B37-9759-F3B8D732A9CB}"/>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1087" t="56358" r="73126" b="14625"/>
                  <a:stretch/>
                </p:blipFill>
                <p:spPr>
                  <a:xfrm>
                    <a:off x="5598798" y="3495999"/>
                    <a:ext cx="418875" cy="718622"/>
                  </a:xfrm>
                  <a:prstGeom prst="rect">
                    <a:avLst/>
                  </a:prstGeom>
                </p:spPr>
              </p:pic>
              <p:cxnSp>
                <p:nvCxnSpPr>
                  <p:cNvPr id="65" name="Gerader Verbinder 64">
                    <a:extLst>
                      <a:ext uri="{FF2B5EF4-FFF2-40B4-BE49-F238E27FC236}">
                        <a16:creationId xmlns:a16="http://schemas.microsoft.com/office/drawing/2014/main" id="{9A587941-AE49-4A00-A415-1E1A1B38C9FB}"/>
                      </a:ext>
                    </a:extLst>
                  </p:cNvPr>
                  <p:cNvCxnSpPr>
                    <a:cxnSpLocks/>
                    <a:stCxn id="8" idx="2"/>
                  </p:cNvCxnSpPr>
                  <p:nvPr/>
                </p:nvCxnSpPr>
                <p:spPr bwMode="auto">
                  <a:xfrm>
                    <a:off x="5808236" y="4214621"/>
                    <a:ext cx="0" cy="55425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6" name="Ellipse 105">
                    <a:extLst>
                      <a:ext uri="{FF2B5EF4-FFF2-40B4-BE49-F238E27FC236}">
                        <a16:creationId xmlns:a16="http://schemas.microsoft.com/office/drawing/2014/main" id="{8B34A4E2-020B-448C-8628-C4395F2F53FE}"/>
                      </a:ext>
                    </a:extLst>
                  </p:cNvPr>
                  <p:cNvSpPr/>
                  <p:nvPr/>
                </p:nvSpPr>
                <p:spPr bwMode="auto">
                  <a:xfrm>
                    <a:off x="6220727" y="4723211"/>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67" name="Gruppieren 66">
                  <a:extLst>
                    <a:ext uri="{FF2B5EF4-FFF2-40B4-BE49-F238E27FC236}">
                      <a16:creationId xmlns:a16="http://schemas.microsoft.com/office/drawing/2014/main" id="{3D9D3587-3394-4C57-B455-3395A0794555}"/>
                    </a:ext>
                  </a:extLst>
                </p:cNvPr>
                <p:cNvGrpSpPr/>
                <p:nvPr/>
              </p:nvGrpSpPr>
              <p:grpSpPr>
                <a:xfrm>
                  <a:off x="3811625" y="1210361"/>
                  <a:ext cx="3351398" cy="1585429"/>
                  <a:chOff x="3811625" y="1318649"/>
                  <a:chExt cx="3351398" cy="1585429"/>
                </a:xfrm>
              </p:grpSpPr>
              <p:grpSp>
                <p:nvGrpSpPr>
                  <p:cNvPr id="73" name="Gruppieren 72">
                    <a:extLst>
                      <a:ext uri="{FF2B5EF4-FFF2-40B4-BE49-F238E27FC236}">
                        <a16:creationId xmlns:a16="http://schemas.microsoft.com/office/drawing/2014/main" id="{0D43477C-9A5B-40FB-9F52-C8B7BAE756B5}"/>
                      </a:ext>
                    </a:extLst>
                  </p:cNvPr>
                  <p:cNvGrpSpPr/>
                  <p:nvPr/>
                </p:nvGrpSpPr>
                <p:grpSpPr>
                  <a:xfrm>
                    <a:off x="3811625" y="1601287"/>
                    <a:ext cx="3351398" cy="1302791"/>
                    <a:chOff x="4965726" y="1601287"/>
                    <a:chExt cx="3351398" cy="1302791"/>
                  </a:xfrm>
                </p:grpSpPr>
                <p:grpSp>
                  <p:nvGrpSpPr>
                    <p:cNvPr id="17" name="Gruppieren 16">
                      <a:extLst>
                        <a:ext uri="{FF2B5EF4-FFF2-40B4-BE49-F238E27FC236}">
                          <a16:creationId xmlns:a16="http://schemas.microsoft.com/office/drawing/2014/main" id="{C5578023-2269-452E-BE95-39A0DB118D46}"/>
                        </a:ext>
                      </a:extLst>
                    </p:cNvPr>
                    <p:cNvGrpSpPr/>
                    <p:nvPr/>
                  </p:nvGrpSpPr>
                  <p:grpSpPr>
                    <a:xfrm>
                      <a:off x="4965726" y="1601287"/>
                      <a:ext cx="2344763" cy="1302791"/>
                      <a:chOff x="8364915" y="3815016"/>
                      <a:chExt cx="897300" cy="528571"/>
                    </a:xfrm>
                  </p:grpSpPr>
                  <p:sp>
                    <p:nvSpPr>
                      <p:cNvPr id="19" name="Freihandform: Form 18">
                        <a:extLst>
                          <a:ext uri="{FF2B5EF4-FFF2-40B4-BE49-F238E27FC236}">
                            <a16:creationId xmlns:a16="http://schemas.microsoft.com/office/drawing/2014/main" id="{765E8201-2ED6-4455-A791-85E3C90DDD39}"/>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0" name="Freihandform: Form 19">
                        <a:extLst>
                          <a:ext uri="{FF2B5EF4-FFF2-40B4-BE49-F238E27FC236}">
                            <a16:creationId xmlns:a16="http://schemas.microsoft.com/office/drawing/2014/main" id="{50079D3C-241D-4B12-85B6-C6C0EA71576D}"/>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1" name="Freihandform: Form 20">
                        <a:extLst>
                          <a:ext uri="{FF2B5EF4-FFF2-40B4-BE49-F238E27FC236}">
                            <a16:creationId xmlns:a16="http://schemas.microsoft.com/office/drawing/2014/main" id="{F05163AF-20A9-41AF-AE41-E61103D46950}"/>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2" name="Freihandform: Form 21">
                        <a:extLst>
                          <a:ext uri="{FF2B5EF4-FFF2-40B4-BE49-F238E27FC236}">
                            <a16:creationId xmlns:a16="http://schemas.microsoft.com/office/drawing/2014/main" id="{DF5FF9D8-2AB6-4269-9454-2049E1F8C82F}"/>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cxnSp>
                  <p:nvCxnSpPr>
                    <p:cNvPr id="37" name="Gerader Verbinder 36">
                      <a:extLst>
                        <a:ext uri="{FF2B5EF4-FFF2-40B4-BE49-F238E27FC236}">
                          <a16:creationId xmlns:a16="http://schemas.microsoft.com/office/drawing/2014/main" id="{7D14DC26-2A0F-4E68-BC11-2766490D97A0}"/>
                        </a:ext>
                      </a:extLst>
                    </p:cNvPr>
                    <p:cNvCxnSpPr/>
                    <p:nvPr/>
                  </p:nvCxnSpPr>
                  <p:spPr bwMode="auto">
                    <a:xfrm>
                      <a:off x="7263302" y="2828787"/>
                      <a:ext cx="101991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 name="Ellipse 61">
                      <a:extLst>
                        <a:ext uri="{FF2B5EF4-FFF2-40B4-BE49-F238E27FC236}">
                          <a16:creationId xmlns:a16="http://schemas.microsoft.com/office/drawing/2014/main" id="{22870BAA-3707-4FD2-BD2B-1F940EDDBD44}"/>
                        </a:ext>
                      </a:extLst>
                    </p:cNvPr>
                    <p:cNvSpPr/>
                    <p:nvPr/>
                  </p:nvSpPr>
                  <p:spPr bwMode="auto">
                    <a:xfrm>
                      <a:off x="8247455" y="2781252"/>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38" name="Gerade Verbindung mit Pfeil 37">
                    <a:extLst>
                      <a:ext uri="{FF2B5EF4-FFF2-40B4-BE49-F238E27FC236}">
                        <a16:creationId xmlns:a16="http://schemas.microsoft.com/office/drawing/2014/main" id="{87FFDE7C-70A4-4E6E-847B-8FEBBFD837C1}"/>
                      </a:ext>
                    </a:extLst>
                  </p:cNvPr>
                  <p:cNvCxnSpPr/>
                  <p:nvPr/>
                </p:nvCxnSpPr>
                <p:spPr bwMode="auto">
                  <a:xfrm>
                    <a:off x="6763351" y="1318649"/>
                    <a:ext cx="0" cy="793315"/>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sp>
        <p:nvSpPr>
          <p:cNvPr id="104" name="Rectangle 4">
            <a:extLst>
              <a:ext uri="{FF2B5EF4-FFF2-40B4-BE49-F238E27FC236}">
                <a16:creationId xmlns:a16="http://schemas.microsoft.com/office/drawing/2014/main" id="{CC17F1C7-52AC-47E2-8713-151BB921A341}"/>
              </a:ext>
            </a:extLst>
          </p:cNvPr>
          <p:cNvSpPr>
            <a:spLocks noChangeArrowheads="1"/>
          </p:cNvSpPr>
          <p:nvPr/>
        </p:nvSpPr>
        <p:spPr bwMode="auto">
          <a:xfrm>
            <a:off x="0" y="597873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err="1">
                <a:solidFill>
                  <a:srgbClr val="00B050"/>
                </a:solidFill>
              </a:rPr>
              <a:t>ProSumer</a:t>
            </a:r>
            <a:r>
              <a:rPr lang="de-DE" altLang="de-DE" sz="1800" dirty="0">
                <a:solidFill>
                  <a:srgbClr val="00B050"/>
                </a:solidFill>
              </a:rPr>
              <a:t>: Im Neubau </a:t>
            </a:r>
            <a:r>
              <a:rPr lang="de-DE" altLang="de-DE" sz="1800" b="1" u="sng" dirty="0">
                <a:solidFill>
                  <a:srgbClr val="00B050"/>
                </a:solidFill>
              </a:rPr>
              <a:t>UND</a:t>
            </a:r>
            <a:r>
              <a:rPr lang="de-DE" altLang="de-DE" sz="1800" dirty="0">
                <a:solidFill>
                  <a:srgbClr val="00B050"/>
                </a:solidFill>
              </a:rPr>
              <a:t> Bestand einsetzbar! </a:t>
            </a:r>
          </a:p>
        </p:txBody>
      </p:sp>
      <p:sp>
        <p:nvSpPr>
          <p:cNvPr id="32" name="Rectangle 4">
            <a:extLst>
              <a:ext uri="{FF2B5EF4-FFF2-40B4-BE49-F238E27FC236}">
                <a16:creationId xmlns:a16="http://schemas.microsoft.com/office/drawing/2014/main" id="{E71F2F2D-85F2-4B08-B535-A1306EC24683}"/>
              </a:ext>
            </a:extLst>
          </p:cNvPr>
          <p:cNvSpPr>
            <a:spLocks noChangeArrowheads="1"/>
          </p:cNvSpPr>
          <p:nvPr/>
        </p:nvSpPr>
        <p:spPr bwMode="auto">
          <a:xfrm>
            <a:off x="-14514" y="623025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Energiekopplung (</a:t>
            </a:r>
            <a:r>
              <a:rPr lang="de-DE" altLang="de-DE" sz="1800" u="sng" dirty="0">
                <a:solidFill>
                  <a:srgbClr val="00B050"/>
                </a:solidFill>
              </a:rPr>
              <a:t>Pro</a:t>
            </a:r>
            <a:r>
              <a:rPr lang="de-DE" altLang="de-DE" sz="1800" dirty="0">
                <a:solidFill>
                  <a:srgbClr val="00B050"/>
                </a:solidFill>
              </a:rPr>
              <a:t>duzent und Kon</a:t>
            </a:r>
            <a:r>
              <a:rPr lang="de-DE" altLang="de-DE" sz="1800" u="sng" dirty="0">
                <a:solidFill>
                  <a:srgbClr val="00B050"/>
                </a:solidFill>
              </a:rPr>
              <a:t>sum</a:t>
            </a:r>
            <a:r>
              <a:rPr lang="de-DE" altLang="de-DE" sz="1800" dirty="0">
                <a:solidFill>
                  <a:srgbClr val="00B050"/>
                </a:solidFill>
              </a:rPr>
              <a:t>ent): </a:t>
            </a:r>
            <a:r>
              <a:rPr lang="de-DE" altLang="de-DE" sz="1800" dirty="0">
                <a:solidFill>
                  <a:srgbClr val="00B050"/>
                </a:solidFill>
                <a:sym typeface="Wingdings" panose="05000000000000000000" pitchFamily="2" charset="2"/>
              </a:rPr>
              <a:t> </a:t>
            </a:r>
            <a:r>
              <a:rPr lang="de-DE" altLang="de-DE" sz="1800" dirty="0">
                <a:solidFill>
                  <a:srgbClr val="00B050"/>
                </a:solidFill>
              </a:rPr>
              <a:t>wirtschaftliche Autarkie bis zu 80% erreichbar!</a:t>
            </a:r>
          </a:p>
        </p:txBody>
      </p:sp>
      <p:grpSp>
        <p:nvGrpSpPr>
          <p:cNvPr id="126" name="Gruppieren 125">
            <a:extLst>
              <a:ext uri="{FF2B5EF4-FFF2-40B4-BE49-F238E27FC236}">
                <a16:creationId xmlns:a16="http://schemas.microsoft.com/office/drawing/2014/main" id="{D68080EC-C16F-D555-A3D8-17B76A3F23EB}"/>
              </a:ext>
            </a:extLst>
          </p:cNvPr>
          <p:cNvGrpSpPr/>
          <p:nvPr/>
        </p:nvGrpSpPr>
        <p:grpSpPr>
          <a:xfrm>
            <a:off x="224041" y="3142846"/>
            <a:ext cx="9681959" cy="2164413"/>
            <a:chOff x="224041" y="3142846"/>
            <a:chExt cx="9681959" cy="2164413"/>
          </a:xfrm>
        </p:grpSpPr>
        <p:grpSp>
          <p:nvGrpSpPr>
            <p:cNvPr id="113" name="Gruppieren 112">
              <a:extLst>
                <a:ext uri="{FF2B5EF4-FFF2-40B4-BE49-F238E27FC236}">
                  <a16:creationId xmlns:a16="http://schemas.microsoft.com/office/drawing/2014/main" id="{5CC8F906-1BA6-6675-9F01-435ED59D3A15}"/>
                </a:ext>
              </a:extLst>
            </p:cNvPr>
            <p:cNvGrpSpPr/>
            <p:nvPr/>
          </p:nvGrpSpPr>
          <p:grpSpPr>
            <a:xfrm>
              <a:off x="224041" y="3142846"/>
              <a:ext cx="9681959" cy="2164413"/>
              <a:chOff x="224041" y="3212994"/>
              <a:chExt cx="9681959" cy="2164413"/>
            </a:xfrm>
          </p:grpSpPr>
          <p:grpSp>
            <p:nvGrpSpPr>
              <p:cNvPr id="116" name="Gruppieren 115">
                <a:extLst>
                  <a:ext uri="{FF2B5EF4-FFF2-40B4-BE49-F238E27FC236}">
                    <a16:creationId xmlns:a16="http://schemas.microsoft.com/office/drawing/2014/main" id="{5D1240E3-5A5D-8019-866A-991221377572}"/>
                  </a:ext>
                </a:extLst>
              </p:cNvPr>
              <p:cNvGrpSpPr/>
              <p:nvPr/>
            </p:nvGrpSpPr>
            <p:grpSpPr>
              <a:xfrm>
                <a:off x="4084068" y="3212994"/>
                <a:ext cx="5821932" cy="1571439"/>
                <a:chOff x="4084068" y="3212994"/>
                <a:chExt cx="5821932" cy="1571439"/>
              </a:xfrm>
            </p:grpSpPr>
            <p:sp>
              <p:nvSpPr>
                <p:cNvPr id="103" name="Textfeld 102">
                  <a:extLst>
                    <a:ext uri="{FF2B5EF4-FFF2-40B4-BE49-F238E27FC236}">
                      <a16:creationId xmlns:a16="http://schemas.microsoft.com/office/drawing/2014/main" id="{1543E5FF-81D2-4745-B8E5-C050B5C30188}"/>
                    </a:ext>
                  </a:extLst>
                </p:cNvPr>
                <p:cNvSpPr txBox="1"/>
                <p:nvPr/>
              </p:nvSpPr>
              <p:spPr>
                <a:xfrm>
                  <a:off x="7170156" y="3414750"/>
                  <a:ext cx="2735844" cy="646331"/>
                </a:xfrm>
                <a:prstGeom prst="rect">
                  <a:avLst/>
                </a:prstGeom>
                <a:noFill/>
              </p:spPr>
              <p:txBody>
                <a:bodyPr wrap="square" rtlCol="0">
                  <a:spAutoFit/>
                </a:bodyPr>
                <a:lstStyle/>
                <a:p>
                  <a:r>
                    <a:rPr lang="de-DE" sz="1200" u="sng" dirty="0">
                      <a:solidFill>
                        <a:srgbClr val="FF0000"/>
                      </a:solidFill>
                    </a:rPr>
                    <a:t>Achtung</a:t>
                  </a:r>
                  <a:r>
                    <a:rPr lang="de-DE" sz="1200" dirty="0">
                      <a:solidFill>
                        <a:srgbClr val="FF0000"/>
                      </a:solidFill>
                    </a:rPr>
                    <a:t>: </a:t>
                  </a:r>
                  <a:br>
                    <a:rPr lang="de-DE" sz="1200" dirty="0">
                      <a:solidFill>
                        <a:srgbClr val="FF0000"/>
                      </a:solidFill>
                    </a:rPr>
                  </a:br>
                  <a:r>
                    <a:rPr lang="de-DE" sz="1200" dirty="0">
                      <a:solidFill>
                        <a:srgbClr val="FF0000"/>
                      </a:solidFill>
                    </a:rPr>
                    <a:t>- keine Öl- oder Gasheizungen mehr!</a:t>
                  </a:r>
                  <a:br>
                    <a:rPr lang="de-DE" sz="1200" dirty="0">
                      <a:solidFill>
                        <a:srgbClr val="FF0000"/>
                      </a:solidFill>
                    </a:rPr>
                  </a:br>
                  <a:r>
                    <a:rPr lang="de-DE" sz="1200" dirty="0">
                      <a:solidFill>
                        <a:srgbClr val="FF0000"/>
                      </a:solidFill>
                    </a:rPr>
                    <a:t>- Wo möglich: Wärmenetz-Anschluss!</a:t>
                  </a:r>
                </a:p>
              </p:txBody>
            </p:sp>
            <p:grpSp>
              <p:nvGrpSpPr>
                <p:cNvPr id="112" name="Gruppieren 111">
                  <a:extLst>
                    <a:ext uri="{FF2B5EF4-FFF2-40B4-BE49-F238E27FC236}">
                      <a16:creationId xmlns:a16="http://schemas.microsoft.com/office/drawing/2014/main" id="{CDA5EB74-6F08-0FBD-5BEC-259F0DBDF25C}"/>
                    </a:ext>
                  </a:extLst>
                </p:cNvPr>
                <p:cNvGrpSpPr/>
                <p:nvPr/>
              </p:nvGrpSpPr>
              <p:grpSpPr>
                <a:xfrm>
                  <a:off x="4084068" y="3212994"/>
                  <a:ext cx="1747241" cy="1571439"/>
                  <a:chOff x="4084068" y="3212994"/>
                  <a:chExt cx="1747241" cy="1571439"/>
                </a:xfrm>
              </p:grpSpPr>
              <p:cxnSp>
                <p:nvCxnSpPr>
                  <p:cNvPr id="40" name="Gerader Verbinder 39">
                    <a:extLst>
                      <a:ext uri="{FF2B5EF4-FFF2-40B4-BE49-F238E27FC236}">
                        <a16:creationId xmlns:a16="http://schemas.microsoft.com/office/drawing/2014/main" id="{38F9CED0-963F-4777-994E-CD96380A003C}"/>
                      </a:ext>
                    </a:extLst>
                  </p:cNvPr>
                  <p:cNvCxnSpPr>
                    <a:cxnSpLocks/>
                  </p:cNvCxnSpPr>
                  <p:nvPr/>
                </p:nvCxnSpPr>
                <p:spPr bwMode="auto">
                  <a:xfrm flipV="1">
                    <a:off x="4424705" y="4765178"/>
                    <a:ext cx="1406604" cy="1925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Gerader Verbinder 47">
                    <a:extLst>
                      <a:ext uri="{FF2B5EF4-FFF2-40B4-BE49-F238E27FC236}">
                        <a16:creationId xmlns:a16="http://schemas.microsoft.com/office/drawing/2014/main" id="{FA436010-E268-40C8-B188-8A5132BB6749}"/>
                      </a:ext>
                    </a:extLst>
                  </p:cNvPr>
                  <p:cNvCxnSpPr/>
                  <p:nvPr/>
                </p:nvCxnSpPr>
                <p:spPr bwMode="auto">
                  <a:xfrm>
                    <a:off x="4447389" y="3787467"/>
                    <a:ext cx="0" cy="98975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1" name="Grafik 90">
                    <a:extLst>
                      <a:ext uri="{FF2B5EF4-FFF2-40B4-BE49-F238E27FC236}">
                        <a16:creationId xmlns:a16="http://schemas.microsoft.com/office/drawing/2014/main" id="{E624AB83-94CC-43A7-829C-280F72EB5F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4068" y="3212994"/>
                    <a:ext cx="705102" cy="705102"/>
                  </a:xfrm>
                  <a:prstGeom prst="rect">
                    <a:avLst/>
                  </a:prstGeom>
                </p:spPr>
              </p:pic>
            </p:grpSp>
          </p:grpSp>
          <p:sp>
            <p:nvSpPr>
              <p:cNvPr id="23" name="Textfeld 22">
                <a:extLst>
                  <a:ext uri="{FF2B5EF4-FFF2-40B4-BE49-F238E27FC236}">
                    <a16:creationId xmlns:a16="http://schemas.microsoft.com/office/drawing/2014/main" id="{B331854A-963A-A1BC-B6F9-DC509AA1BE9A}"/>
                  </a:ext>
                </a:extLst>
              </p:cNvPr>
              <p:cNvSpPr txBox="1"/>
              <p:nvPr/>
            </p:nvSpPr>
            <p:spPr>
              <a:xfrm>
                <a:off x="224041" y="5038853"/>
                <a:ext cx="9667446"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Fossile Wärmeerzeuger durch Wärmepumpen (z.B. Luft-Wasser / Luft-Luft) bzw. Wärmenetz ersetzen</a:t>
                </a:r>
              </a:p>
            </p:txBody>
          </p:sp>
        </p:grpSp>
        <p:sp>
          <p:nvSpPr>
            <p:cNvPr id="125" name="Ellipse 124">
              <a:extLst>
                <a:ext uri="{FF2B5EF4-FFF2-40B4-BE49-F238E27FC236}">
                  <a16:creationId xmlns:a16="http://schemas.microsoft.com/office/drawing/2014/main" id="{C82BDF04-C99C-5B07-A0FE-7072BD80AB0E}"/>
                </a:ext>
              </a:extLst>
            </p:cNvPr>
            <p:cNvSpPr/>
            <p:nvPr/>
          </p:nvSpPr>
          <p:spPr bwMode="auto">
            <a:xfrm>
              <a:off x="5782571" y="4659695"/>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28" name="Gruppieren 127">
            <a:extLst>
              <a:ext uri="{FF2B5EF4-FFF2-40B4-BE49-F238E27FC236}">
                <a16:creationId xmlns:a16="http://schemas.microsoft.com/office/drawing/2014/main" id="{54E38402-D65B-84E0-DAB6-7389A979435F}"/>
              </a:ext>
            </a:extLst>
          </p:cNvPr>
          <p:cNvGrpSpPr/>
          <p:nvPr/>
        </p:nvGrpSpPr>
        <p:grpSpPr>
          <a:xfrm>
            <a:off x="224040" y="2750541"/>
            <a:ext cx="9457919" cy="2786342"/>
            <a:chOff x="224040" y="2750541"/>
            <a:chExt cx="9457919" cy="2786342"/>
          </a:xfrm>
        </p:grpSpPr>
        <p:grpSp>
          <p:nvGrpSpPr>
            <p:cNvPr id="118" name="Gruppieren 117">
              <a:extLst>
                <a:ext uri="{FF2B5EF4-FFF2-40B4-BE49-F238E27FC236}">
                  <a16:creationId xmlns:a16="http://schemas.microsoft.com/office/drawing/2014/main" id="{C51C1E70-9344-969F-0689-64156BE07A67}"/>
                </a:ext>
              </a:extLst>
            </p:cNvPr>
            <p:cNvGrpSpPr/>
            <p:nvPr/>
          </p:nvGrpSpPr>
          <p:grpSpPr>
            <a:xfrm>
              <a:off x="224040" y="2750541"/>
              <a:ext cx="9457919" cy="2786342"/>
              <a:chOff x="224040" y="2807691"/>
              <a:chExt cx="9457919" cy="2786342"/>
            </a:xfrm>
          </p:grpSpPr>
          <p:sp>
            <p:nvSpPr>
              <p:cNvPr id="100" name="Textfeld 99">
                <a:extLst>
                  <a:ext uri="{FF2B5EF4-FFF2-40B4-BE49-F238E27FC236}">
                    <a16:creationId xmlns:a16="http://schemas.microsoft.com/office/drawing/2014/main" id="{15295552-68A0-4E2B-8EAB-320E63A8F4EC}"/>
                  </a:ext>
                </a:extLst>
              </p:cNvPr>
              <p:cNvSpPr txBox="1"/>
              <p:nvPr/>
            </p:nvSpPr>
            <p:spPr>
              <a:xfrm>
                <a:off x="224040" y="5255479"/>
                <a:ext cx="945791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E-Auto, zukünftig mit bidirektionalem Laden, V2H/G fürs Hausnetz und das EVU-Netz</a:t>
                </a:r>
              </a:p>
            </p:txBody>
          </p:sp>
          <p:grpSp>
            <p:nvGrpSpPr>
              <p:cNvPr id="33" name="Gruppieren 32">
                <a:extLst>
                  <a:ext uri="{FF2B5EF4-FFF2-40B4-BE49-F238E27FC236}">
                    <a16:creationId xmlns:a16="http://schemas.microsoft.com/office/drawing/2014/main" id="{7901D871-F900-4AD4-8BE4-16435CDC68C0}"/>
                  </a:ext>
                </a:extLst>
              </p:cNvPr>
              <p:cNvGrpSpPr/>
              <p:nvPr/>
            </p:nvGrpSpPr>
            <p:grpSpPr>
              <a:xfrm>
                <a:off x="372616" y="2807691"/>
                <a:ext cx="4050910" cy="1969530"/>
                <a:chOff x="372616" y="2807691"/>
                <a:chExt cx="4050910" cy="1969530"/>
              </a:xfrm>
            </p:grpSpPr>
            <p:grpSp>
              <p:nvGrpSpPr>
                <p:cNvPr id="14" name="Gruppieren 13">
                  <a:extLst>
                    <a:ext uri="{FF2B5EF4-FFF2-40B4-BE49-F238E27FC236}">
                      <a16:creationId xmlns:a16="http://schemas.microsoft.com/office/drawing/2014/main" id="{0A1A9296-459C-4C4D-85C8-779560A77BAB}"/>
                    </a:ext>
                  </a:extLst>
                </p:cNvPr>
                <p:cNvGrpSpPr/>
                <p:nvPr/>
              </p:nvGrpSpPr>
              <p:grpSpPr>
                <a:xfrm>
                  <a:off x="372616" y="2807691"/>
                  <a:ext cx="4050910" cy="1969530"/>
                  <a:chOff x="372616" y="2915979"/>
                  <a:chExt cx="4050910" cy="1969530"/>
                </a:xfrm>
              </p:grpSpPr>
              <p:grpSp>
                <p:nvGrpSpPr>
                  <p:cNvPr id="114" name="Gruppieren 113">
                    <a:extLst>
                      <a:ext uri="{FF2B5EF4-FFF2-40B4-BE49-F238E27FC236}">
                        <a16:creationId xmlns:a16="http://schemas.microsoft.com/office/drawing/2014/main" id="{E1DE7B69-C9B2-4A9A-AF26-87143F35943C}"/>
                      </a:ext>
                    </a:extLst>
                  </p:cNvPr>
                  <p:cNvGrpSpPr/>
                  <p:nvPr/>
                </p:nvGrpSpPr>
                <p:grpSpPr>
                  <a:xfrm>
                    <a:off x="372616" y="2915979"/>
                    <a:ext cx="4050910" cy="1969530"/>
                    <a:chOff x="372616" y="2915979"/>
                    <a:chExt cx="4050910" cy="1969530"/>
                  </a:xfrm>
                </p:grpSpPr>
                <p:pic>
                  <p:nvPicPr>
                    <p:cNvPr id="4" name="Grafik 3" descr="Ein Bild, das Text, schwarz, dunkel, Küchengerät enthält.&#10;&#10;Automatisch generierte Beschreibung">
                      <a:extLst>
                        <a:ext uri="{FF2B5EF4-FFF2-40B4-BE49-F238E27FC236}">
                          <a16:creationId xmlns:a16="http://schemas.microsoft.com/office/drawing/2014/main" id="{0F95E97A-8F83-4CCC-A152-55BFF3AF7CE4}"/>
                        </a:ext>
                      </a:extLst>
                    </p:cNvPr>
                    <p:cNvPicPr>
                      <a:picLocks noChangeAspect="1"/>
                    </p:cNvPicPr>
                    <p:nvPr/>
                  </p:nvPicPr>
                  <p:blipFill rotWithShape="1">
                    <a:blip r:embed="rId8">
                      <a:extLst>
                        <a:ext uri="{28A0092B-C50C-407E-A947-70E740481C1C}">
                          <a14:useLocalDpi xmlns:a14="http://schemas.microsoft.com/office/drawing/2010/main" val="0"/>
                        </a:ext>
                      </a:extLst>
                    </a:blip>
                    <a:srcRect l="29688" r="29626"/>
                    <a:stretch/>
                  </p:blipFill>
                  <p:spPr>
                    <a:xfrm>
                      <a:off x="3173373" y="2915979"/>
                      <a:ext cx="620846" cy="858348"/>
                    </a:xfrm>
                    <a:prstGeom prst="rect">
                      <a:avLst/>
                    </a:prstGeom>
                  </p:spPr>
                </p:pic>
                <p:pic>
                  <p:nvPicPr>
                    <p:cNvPr id="34" name="Grafik 33">
                      <a:extLst>
                        <a:ext uri="{FF2B5EF4-FFF2-40B4-BE49-F238E27FC236}">
                          <a16:creationId xmlns:a16="http://schemas.microsoft.com/office/drawing/2014/main" id="{28DAA4B1-75B7-40CD-ABB1-DDBC35BDC990}"/>
                        </a:ext>
                      </a:extLst>
                    </p:cNvPr>
                    <p:cNvPicPr>
                      <a:picLocks noChangeAspect="1"/>
                    </p:cNvPicPr>
                    <p:nvPr/>
                  </p:nvPicPr>
                  <p:blipFill rotWithShape="1">
                    <a:blip r:embed="rId9">
                      <a:extLst>
                        <a:ext uri="{28A0092B-C50C-407E-A947-70E740481C1C}">
                          <a14:useLocalDpi xmlns:a14="http://schemas.microsoft.com/office/drawing/2010/main" val="0"/>
                        </a:ext>
                      </a:extLst>
                    </a:blip>
                    <a:srcRect l="31837" t="27045" b="13630"/>
                    <a:stretch/>
                  </p:blipFill>
                  <p:spPr>
                    <a:xfrm flipH="1">
                      <a:off x="372616" y="3262953"/>
                      <a:ext cx="2269469" cy="1328182"/>
                    </a:xfrm>
                    <a:prstGeom prst="rect">
                      <a:avLst/>
                    </a:prstGeom>
                  </p:spPr>
                </p:pic>
                <p:sp>
                  <p:nvSpPr>
                    <p:cNvPr id="35" name="Freihandform: Form 34">
                      <a:extLst>
                        <a:ext uri="{FF2B5EF4-FFF2-40B4-BE49-F238E27FC236}">
                          <a16:creationId xmlns:a16="http://schemas.microsoft.com/office/drawing/2014/main" id="{09DF102F-6310-49DE-8EA5-C00FF141C416}"/>
                        </a:ext>
                      </a:extLst>
                    </p:cNvPr>
                    <p:cNvSpPr/>
                    <p:nvPr/>
                  </p:nvSpPr>
                  <p:spPr bwMode="auto">
                    <a:xfrm>
                      <a:off x="2635488" y="3727269"/>
                      <a:ext cx="775944" cy="357051"/>
                    </a:xfrm>
                    <a:custGeom>
                      <a:avLst/>
                      <a:gdLst>
                        <a:gd name="connsiteX0" fmla="*/ 0 w 775944"/>
                        <a:gd name="connsiteY0" fmla="*/ 87085 h 357051"/>
                        <a:gd name="connsiteX1" fmla="*/ 43543 w 775944"/>
                        <a:gd name="connsiteY1" fmla="*/ 121920 h 357051"/>
                        <a:gd name="connsiteX2" fmla="*/ 78377 w 775944"/>
                        <a:gd name="connsiteY2" fmla="*/ 139337 h 357051"/>
                        <a:gd name="connsiteX3" fmla="*/ 121920 w 775944"/>
                        <a:gd name="connsiteY3" fmla="*/ 174171 h 357051"/>
                        <a:gd name="connsiteX4" fmla="*/ 200297 w 775944"/>
                        <a:gd name="connsiteY4" fmla="*/ 226422 h 357051"/>
                        <a:gd name="connsiteX5" fmla="*/ 243840 w 775944"/>
                        <a:gd name="connsiteY5" fmla="*/ 261257 h 357051"/>
                        <a:gd name="connsiteX6" fmla="*/ 330926 w 775944"/>
                        <a:gd name="connsiteY6" fmla="*/ 296091 h 357051"/>
                        <a:gd name="connsiteX7" fmla="*/ 470263 w 775944"/>
                        <a:gd name="connsiteY7" fmla="*/ 339634 h 357051"/>
                        <a:gd name="connsiteX8" fmla="*/ 531223 w 775944"/>
                        <a:gd name="connsiteY8" fmla="*/ 357051 h 357051"/>
                        <a:gd name="connsiteX9" fmla="*/ 635726 w 775944"/>
                        <a:gd name="connsiteY9" fmla="*/ 339634 h 357051"/>
                        <a:gd name="connsiteX10" fmla="*/ 705395 w 775944"/>
                        <a:gd name="connsiteY10" fmla="*/ 278674 h 357051"/>
                        <a:gd name="connsiteX11" fmla="*/ 722812 w 775944"/>
                        <a:gd name="connsiteY11" fmla="*/ 252548 h 357051"/>
                        <a:gd name="connsiteX12" fmla="*/ 748937 w 775944"/>
                        <a:gd name="connsiteY12" fmla="*/ 217714 h 357051"/>
                        <a:gd name="connsiteX13" fmla="*/ 775063 w 775944"/>
                        <a:gd name="connsiteY13" fmla="*/ 113211 h 357051"/>
                        <a:gd name="connsiteX14" fmla="*/ 775063 w 775944"/>
                        <a:gd name="connsiteY14" fmla="*/ 0 h 3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944" h="357051">
                          <a:moveTo>
                            <a:pt x="0" y="87085"/>
                          </a:moveTo>
                          <a:cubicBezTo>
                            <a:pt x="14514" y="98697"/>
                            <a:pt x="28077" y="111609"/>
                            <a:pt x="43543" y="121920"/>
                          </a:cubicBezTo>
                          <a:cubicBezTo>
                            <a:pt x="54345" y="129121"/>
                            <a:pt x="68404" y="131026"/>
                            <a:pt x="78377" y="139337"/>
                          </a:cubicBezTo>
                          <a:cubicBezTo>
                            <a:pt x="130900" y="183105"/>
                            <a:pt x="59543" y="153377"/>
                            <a:pt x="121920" y="174171"/>
                          </a:cubicBezTo>
                          <a:cubicBezTo>
                            <a:pt x="267715" y="290806"/>
                            <a:pt x="84502" y="149225"/>
                            <a:pt x="200297" y="226422"/>
                          </a:cubicBezTo>
                          <a:cubicBezTo>
                            <a:pt x="215763" y="236733"/>
                            <a:pt x="227439" y="252510"/>
                            <a:pt x="243840" y="261257"/>
                          </a:cubicBezTo>
                          <a:cubicBezTo>
                            <a:pt x="271427" y="275970"/>
                            <a:pt x="302962" y="282109"/>
                            <a:pt x="330926" y="296091"/>
                          </a:cubicBezTo>
                          <a:cubicBezTo>
                            <a:pt x="419033" y="340145"/>
                            <a:pt x="294646" y="281099"/>
                            <a:pt x="470263" y="339634"/>
                          </a:cubicBezTo>
                          <a:cubicBezTo>
                            <a:pt x="507744" y="352127"/>
                            <a:pt x="487483" y="346115"/>
                            <a:pt x="531223" y="357051"/>
                          </a:cubicBezTo>
                          <a:cubicBezTo>
                            <a:pt x="556050" y="354292"/>
                            <a:pt x="606549" y="354222"/>
                            <a:pt x="635726" y="339634"/>
                          </a:cubicBezTo>
                          <a:cubicBezTo>
                            <a:pt x="658742" y="328126"/>
                            <a:pt x="694045" y="295699"/>
                            <a:pt x="705395" y="278674"/>
                          </a:cubicBezTo>
                          <a:cubicBezTo>
                            <a:pt x="711201" y="269965"/>
                            <a:pt x="716729" y="261065"/>
                            <a:pt x="722812" y="252548"/>
                          </a:cubicBezTo>
                          <a:cubicBezTo>
                            <a:pt x="731248" y="240737"/>
                            <a:pt x="740229" y="229325"/>
                            <a:pt x="748937" y="217714"/>
                          </a:cubicBezTo>
                          <a:cubicBezTo>
                            <a:pt x="762033" y="178429"/>
                            <a:pt x="772864" y="154991"/>
                            <a:pt x="775063" y="113211"/>
                          </a:cubicBezTo>
                          <a:cubicBezTo>
                            <a:pt x="777046" y="75526"/>
                            <a:pt x="775063" y="37737"/>
                            <a:pt x="775063" y="0"/>
                          </a:cubicBezTo>
                        </a:path>
                      </a:pathLst>
                    </a:custGeom>
                    <a:no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44" name="Gerader Verbinder 43">
                      <a:extLst>
                        <a:ext uri="{FF2B5EF4-FFF2-40B4-BE49-F238E27FC236}">
                          <a16:creationId xmlns:a16="http://schemas.microsoft.com/office/drawing/2014/main" id="{501C4E79-D89B-4D87-9DE8-3CE34C2FEE6F}"/>
                        </a:ext>
                      </a:extLst>
                    </p:cNvPr>
                    <p:cNvCxnSpPr/>
                    <p:nvPr/>
                  </p:nvCxnSpPr>
                  <p:spPr bwMode="auto">
                    <a:xfrm>
                      <a:off x="3637596" y="3727269"/>
                      <a:ext cx="0" cy="115824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Gerader Verbinder 71">
                      <a:extLst>
                        <a:ext uri="{FF2B5EF4-FFF2-40B4-BE49-F238E27FC236}">
                          <a16:creationId xmlns:a16="http://schemas.microsoft.com/office/drawing/2014/main" id="{23F6BEB4-1267-49D5-A115-97AE002BA09B}"/>
                        </a:ext>
                      </a:extLst>
                    </p:cNvPr>
                    <p:cNvCxnSpPr/>
                    <p:nvPr/>
                  </p:nvCxnSpPr>
                  <p:spPr bwMode="auto">
                    <a:xfrm>
                      <a:off x="3637596" y="4883196"/>
                      <a:ext cx="78593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 name="Gerade Verbindung mit Pfeil 6">
                    <a:extLst>
                      <a:ext uri="{FF2B5EF4-FFF2-40B4-BE49-F238E27FC236}">
                        <a16:creationId xmlns:a16="http://schemas.microsoft.com/office/drawing/2014/main" id="{1BEA3553-21A4-4386-9DFA-C59F6FC2D31F}"/>
                      </a:ext>
                    </a:extLst>
                  </p:cNvPr>
                  <p:cNvCxnSpPr/>
                  <p:nvPr/>
                </p:nvCxnSpPr>
                <p:spPr bwMode="auto">
                  <a:xfrm>
                    <a:off x="2875547" y="4220982"/>
                    <a:ext cx="456133" cy="0"/>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 name="Textfeld 2">
                  <a:extLst>
                    <a:ext uri="{FF2B5EF4-FFF2-40B4-BE49-F238E27FC236}">
                      <a16:creationId xmlns:a16="http://schemas.microsoft.com/office/drawing/2014/main" id="{F0A20E36-7D6F-6711-670F-C5C16550D1B5}"/>
                    </a:ext>
                  </a:extLst>
                </p:cNvPr>
                <p:cNvSpPr txBox="1"/>
                <p:nvPr/>
              </p:nvSpPr>
              <p:spPr>
                <a:xfrm>
                  <a:off x="2757738" y="4097390"/>
                  <a:ext cx="723275" cy="307777"/>
                </a:xfrm>
                <a:prstGeom prst="rect">
                  <a:avLst/>
                </a:prstGeom>
                <a:noFill/>
              </p:spPr>
              <p:txBody>
                <a:bodyPr wrap="none" rtlCol="0">
                  <a:spAutoFit/>
                </a:bodyPr>
                <a:lstStyle/>
                <a:p>
                  <a:r>
                    <a:rPr lang="de-DE" sz="1400" dirty="0">
                      <a:solidFill>
                        <a:srgbClr val="3333FF"/>
                      </a:solidFill>
                    </a:rPr>
                    <a:t>V2H/G</a:t>
                  </a:r>
                </a:p>
              </p:txBody>
            </p:sp>
          </p:grpSp>
        </p:grpSp>
        <p:sp>
          <p:nvSpPr>
            <p:cNvPr id="127" name="Ellipse 126">
              <a:extLst>
                <a:ext uri="{FF2B5EF4-FFF2-40B4-BE49-F238E27FC236}">
                  <a16:creationId xmlns:a16="http://schemas.microsoft.com/office/drawing/2014/main" id="{9F336B30-4B31-BB9E-EA52-4DFF240871DF}"/>
                </a:ext>
              </a:extLst>
            </p:cNvPr>
            <p:cNvSpPr/>
            <p:nvPr/>
          </p:nvSpPr>
          <p:spPr bwMode="auto">
            <a:xfrm>
              <a:off x="4412997" y="4678093"/>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02" name="Gruppieren 101">
            <a:extLst>
              <a:ext uri="{FF2B5EF4-FFF2-40B4-BE49-F238E27FC236}">
                <a16:creationId xmlns:a16="http://schemas.microsoft.com/office/drawing/2014/main" id="{B1F969F5-5E40-6E9C-24A7-823873358180}"/>
              </a:ext>
            </a:extLst>
          </p:cNvPr>
          <p:cNvGrpSpPr/>
          <p:nvPr/>
        </p:nvGrpSpPr>
        <p:grpSpPr>
          <a:xfrm>
            <a:off x="238555" y="1114597"/>
            <a:ext cx="9667446" cy="4686150"/>
            <a:chOff x="238555" y="1114597"/>
            <a:chExt cx="9667446" cy="4686150"/>
          </a:xfrm>
        </p:grpSpPr>
        <p:grpSp>
          <p:nvGrpSpPr>
            <p:cNvPr id="120" name="Gruppieren 119">
              <a:extLst>
                <a:ext uri="{FF2B5EF4-FFF2-40B4-BE49-F238E27FC236}">
                  <a16:creationId xmlns:a16="http://schemas.microsoft.com/office/drawing/2014/main" id="{500BCF8E-25F8-578F-E175-92B4265891C0}"/>
                </a:ext>
              </a:extLst>
            </p:cNvPr>
            <p:cNvGrpSpPr/>
            <p:nvPr/>
          </p:nvGrpSpPr>
          <p:grpSpPr>
            <a:xfrm>
              <a:off x="238555" y="1114597"/>
              <a:ext cx="9667446" cy="4686150"/>
              <a:chOff x="238555" y="1114597"/>
              <a:chExt cx="9667446" cy="4686150"/>
            </a:xfrm>
          </p:grpSpPr>
          <p:sp>
            <p:nvSpPr>
              <p:cNvPr id="98" name="Textfeld 97">
                <a:extLst>
                  <a:ext uri="{FF2B5EF4-FFF2-40B4-BE49-F238E27FC236}">
                    <a16:creationId xmlns:a16="http://schemas.microsoft.com/office/drawing/2014/main" id="{EB481B56-AC83-4558-A5D7-9174941A9892}"/>
                  </a:ext>
                </a:extLst>
              </p:cNvPr>
              <p:cNvSpPr txBox="1"/>
              <p:nvPr/>
            </p:nvSpPr>
            <p:spPr>
              <a:xfrm>
                <a:off x="238555" y="5462193"/>
                <a:ext cx="9667446"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Energiemanagement-System mit Ersatzstrom-Umschaltung für Inselbetrieb </a:t>
                </a:r>
              </a:p>
            </p:txBody>
          </p:sp>
          <p:grpSp>
            <p:nvGrpSpPr>
              <p:cNvPr id="41" name="Gruppieren 40">
                <a:extLst>
                  <a:ext uri="{FF2B5EF4-FFF2-40B4-BE49-F238E27FC236}">
                    <a16:creationId xmlns:a16="http://schemas.microsoft.com/office/drawing/2014/main" id="{483945BA-3F14-4665-9BF1-FADDD7CDE29F}"/>
                  </a:ext>
                </a:extLst>
              </p:cNvPr>
              <p:cNvGrpSpPr/>
              <p:nvPr/>
            </p:nvGrpSpPr>
            <p:grpSpPr>
              <a:xfrm>
                <a:off x="5813734" y="1114597"/>
                <a:ext cx="4032306" cy="2245431"/>
                <a:chOff x="5813734" y="1286683"/>
                <a:chExt cx="4032306" cy="2245431"/>
              </a:xfrm>
            </p:grpSpPr>
            <p:cxnSp>
              <p:nvCxnSpPr>
                <p:cNvPr id="92" name="Gerader Verbinder 91">
                  <a:extLst>
                    <a:ext uri="{FF2B5EF4-FFF2-40B4-BE49-F238E27FC236}">
                      <a16:creationId xmlns:a16="http://schemas.microsoft.com/office/drawing/2014/main" id="{22624939-A364-472D-885E-7AFF5FFA3F85}"/>
                    </a:ext>
                  </a:extLst>
                </p:cNvPr>
                <p:cNvCxnSpPr/>
                <p:nvPr/>
              </p:nvCxnSpPr>
              <p:spPr bwMode="auto">
                <a:xfrm>
                  <a:off x="7744041" y="1450929"/>
                  <a:ext cx="0" cy="1978071"/>
                </a:xfrm>
                <a:prstGeom prst="line">
                  <a:avLst/>
                </a:prstGeom>
                <a:solidFill>
                  <a:srgbClr val="FF0000"/>
                </a:solidFill>
                <a:ln w="127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Gerader Verbinder 93">
                  <a:extLst>
                    <a:ext uri="{FF2B5EF4-FFF2-40B4-BE49-F238E27FC236}">
                      <a16:creationId xmlns:a16="http://schemas.microsoft.com/office/drawing/2014/main" id="{315B8E1D-63E0-4A84-82DB-4AA48137FAD3}"/>
                    </a:ext>
                  </a:extLst>
                </p:cNvPr>
                <p:cNvCxnSpPr/>
                <p:nvPr/>
              </p:nvCxnSpPr>
              <p:spPr bwMode="auto">
                <a:xfrm>
                  <a:off x="7480300" y="1450929"/>
                  <a:ext cx="468745" cy="0"/>
                </a:xfrm>
                <a:prstGeom prst="line">
                  <a:avLst/>
                </a:prstGeom>
                <a:solidFill>
                  <a:srgbClr val="FF0000"/>
                </a:solidFill>
                <a:ln w="127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6" name="Textfeld 95">
                  <a:extLst>
                    <a:ext uri="{FF2B5EF4-FFF2-40B4-BE49-F238E27FC236}">
                      <a16:creationId xmlns:a16="http://schemas.microsoft.com/office/drawing/2014/main" id="{A8B5E3B7-9803-44C3-9794-D8DA9F57EE11}"/>
                    </a:ext>
                  </a:extLst>
                </p:cNvPr>
                <p:cNvSpPr txBox="1"/>
                <p:nvPr/>
              </p:nvSpPr>
              <p:spPr>
                <a:xfrm>
                  <a:off x="7974456" y="1286683"/>
                  <a:ext cx="1871584" cy="307777"/>
                </a:xfrm>
                <a:prstGeom prst="rect">
                  <a:avLst/>
                </a:prstGeom>
                <a:noFill/>
              </p:spPr>
              <p:txBody>
                <a:bodyPr wrap="square" rtlCol="0">
                  <a:spAutoFit/>
                </a:bodyPr>
                <a:lstStyle/>
                <a:p>
                  <a:r>
                    <a:rPr lang="de-DE" sz="1400" dirty="0">
                      <a:solidFill>
                        <a:srgbClr val="3333FF"/>
                      </a:solidFill>
                    </a:rPr>
                    <a:t>Datennetz (Internet)</a:t>
                  </a:r>
                </a:p>
              </p:txBody>
            </p:sp>
            <p:cxnSp>
              <p:nvCxnSpPr>
                <p:cNvPr id="99" name="Gerader Verbinder 98">
                  <a:extLst>
                    <a:ext uri="{FF2B5EF4-FFF2-40B4-BE49-F238E27FC236}">
                      <a16:creationId xmlns:a16="http://schemas.microsoft.com/office/drawing/2014/main" id="{15623FAA-0125-46C7-BDFC-2B1C73F54180}"/>
                    </a:ext>
                  </a:extLst>
                </p:cNvPr>
                <p:cNvCxnSpPr/>
                <p:nvPr/>
              </p:nvCxnSpPr>
              <p:spPr bwMode="auto">
                <a:xfrm>
                  <a:off x="6275486" y="3429000"/>
                  <a:ext cx="1468555" cy="0"/>
                </a:xfrm>
                <a:prstGeom prst="line">
                  <a:avLst/>
                </a:prstGeom>
                <a:solidFill>
                  <a:srgbClr val="FF0000"/>
                </a:solidFill>
                <a:ln w="127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Grafik 23">
                  <a:extLst>
                    <a:ext uri="{FF2B5EF4-FFF2-40B4-BE49-F238E27FC236}">
                      <a16:creationId xmlns:a16="http://schemas.microsoft.com/office/drawing/2014/main" id="{7A7604D9-CC65-454F-AC50-4C076115B22A}"/>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17809" t="17276" r="16816" b="18891"/>
                <a:stretch/>
              </p:blipFill>
              <p:spPr>
                <a:xfrm>
                  <a:off x="5813734" y="3221834"/>
                  <a:ext cx="476662" cy="310280"/>
                </a:xfrm>
                <a:prstGeom prst="rect">
                  <a:avLst/>
                </a:prstGeom>
              </p:spPr>
            </p:pic>
          </p:grpSp>
        </p:grpSp>
        <p:grpSp>
          <p:nvGrpSpPr>
            <p:cNvPr id="97" name="Gruppieren 96">
              <a:extLst>
                <a:ext uri="{FF2B5EF4-FFF2-40B4-BE49-F238E27FC236}">
                  <a16:creationId xmlns:a16="http://schemas.microsoft.com/office/drawing/2014/main" id="{864110AB-266F-5D48-9B4C-482D3ECFA452}"/>
                </a:ext>
              </a:extLst>
            </p:cNvPr>
            <p:cNvGrpSpPr/>
            <p:nvPr/>
          </p:nvGrpSpPr>
          <p:grpSpPr>
            <a:xfrm>
              <a:off x="7092631" y="2038114"/>
              <a:ext cx="67433" cy="359687"/>
              <a:chOff x="7092631" y="2038114"/>
              <a:chExt cx="67433" cy="359687"/>
            </a:xfrm>
          </p:grpSpPr>
          <p:sp>
            <p:nvSpPr>
              <p:cNvPr id="71" name="Ellipse 70">
                <a:extLst>
                  <a:ext uri="{FF2B5EF4-FFF2-40B4-BE49-F238E27FC236}">
                    <a16:creationId xmlns:a16="http://schemas.microsoft.com/office/drawing/2014/main" id="{09610578-76BD-1C30-1BC0-91F01A3C6E50}"/>
                  </a:ext>
                </a:extLst>
              </p:cNvPr>
              <p:cNvSpPr/>
              <p:nvPr/>
            </p:nvSpPr>
            <p:spPr bwMode="auto">
              <a:xfrm>
                <a:off x="7092631" y="2038114"/>
                <a:ext cx="67433" cy="67433"/>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74" name="Gerader Verbinder 73">
                <a:extLst>
                  <a:ext uri="{FF2B5EF4-FFF2-40B4-BE49-F238E27FC236}">
                    <a16:creationId xmlns:a16="http://schemas.microsoft.com/office/drawing/2014/main" id="{CCAD3B8E-1ED9-E930-1DD3-86E2FC1757C2}"/>
                  </a:ext>
                </a:extLst>
              </p:cNvPr>
              <p:cNvCxnSpPr/>
              <p:nvPr/>
            </p:nvCxnSpPr>
            <p:spPr bwMode="auto">
              <a:xfrm>
                <a:off x="7129093" y="2098401"/>
                <a:ext cx="0" cy="243895"/>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0" name="Ellipse 79">
                <a:extLst>
                  <a:ext uri="{FF2B5EF4-FFF2-40B4-BE49-F238E27FC236}">
                    <a16:creationId xmlns:a16="http://schemas.microsoft.com/office/drawing/2014/main" id="{28EBDE2C-2996-A23D-C662-9743AD15ABEF}"/>
                  </a:ext>
                </a:extLst>
              </p:cNvPr>
              <p:cNvSpPr/>
              <p:nvPr/>
            </p:nvSpPr>
            <p:spPr bwMode="auto">
              <a:xfrm>
                <a:off x="7092631" y="2330368"/>
                <a:ext cx="67433" cy="67433"/>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sp>
        <p:nvSpPr>
          <p:cNvPr id="6" name="Rectangle 4">
            <a:extLst>
              <a:ext uri="{FF2B5EF4-FFF2-40B4-BE49-F238E27FC236}">
                <a16:creationId xmlns:a16="http://schemas.microsoft.com/office/drawing/2014/main" id="{64E2A730-6A99-609B-6B01-4122B54986D9}"/>
              </a:ext>
            </a:extLst>
          </p:cNvPr>
          <p:cNvSpPr>
            <a:spLocks noChangeArrowheads="1"/>
          </p:cNvSpPr>
          <p:nvPr/>
        </p:nvSpPr>
        <p:spPr bwMode="auto">
          <a:xfrm>
            <a:off x="958166" y="23175"/>
            <a:ext cx="8584452"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err="1">
                <a:solidFill>
                  <a:schemeClr val="bg1"/>
                </a:solidFill>
              </a:rPr>
              <a:t>ProSumer</a:t>
            </a:r>
            <a:r>
              <a:rPr lang="de-DE" altLang="de-DE" sz="2000" dirty="0">
                <a:solidFill>
                  <a:schemeClr val="bg1"/>
                </a:solidFill>
              </a:rPr>
              <a:t> im Ein-/ Mehrfamilienhaus und </a:t>
            </a:r>
            <a:r>
              <a:rPr lang="de-DE" altLang="de-DE" sz="2000" dirty="0" err="1">
                <a:solidFill>
                  <a:schemeClr val="bg1"/>
                </a:solidFill>
              </a:rPr>
              <a:t>öffentl</a:t>
            </a:r>
            <a:r>
              <a:rPr lang="de-DE" altLang="de-DE" sz="2000" dirty="0">
                <a:solidFill>
                  <a:schemeClr val="bg1"/>
                </a:solidFill>
              </a:rPr>
              <a:t>. Gebäuden (1)</a:t>
            </a:r>
            <a:br>
              <a:rPr lang="de-DE" altLang="de-DE" sz="2000" dirty="0">
                <a:solidFill>
                  <a:schemeClr val="bg1"/>
                </a:solidFill>
              </a:rPr>
            </a:br>
            <a:r>
              <a:rPr lang="de-DE" altLang="de-DE" sz="2000" dirty="0">
                <a:solidFill>
                  <a:schemeClr val="bg1"/>
                </a:solidFill>
              </a:rPr>
              <a:t>Funktionsprinzip und Komponenten: </a:t>
            </a:r>
            <a:r>
              <a:rPr lang="de-DE" altLang="de-DE" sz="2000" dirty="0">
                <a:solidFill>
                  <a:schemeClr val="bg1"/>
                </a:solidFill>
                <a:effectLst>
                  <a:outerShdw blurRad="38100" dist="38100" dir="2700000" algn="tl">
                    <a:srgbClr val="000000">
                      <a:alpha val="43137"/>
                    </a:srgbClr>
                  </a:outerShdw>
                </a:effectLst>
              </a:rPr>
              <a:t>Bausteinkasten</a:t>
            </a:r>
            <a:r>
              <a:rPr lang="de-DE" altLang="de-DE" sz="2000" dirty="0">
                <a:solidFill>
                  <a:schemeClr val="bg1"/>
                </a:solidFill>
              </a:rPr>
              <a:t> </a:t>
            </a:r>
          </a:p>
        </p:txBody>
      </p:sp>
    </p:spTree>
    <p:extLst>
      <p:ext uri="{BB962C8B-B14F-4D97-AF65-F5344CB8AC3E}">
        <p14:creationId xmlns:p14="http://schemas.microsoft.com/office/powerpoint/2010/main" val="362839586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1000" fill="hold"/>
                                        <p:tgtEl>
                                          <p:spTgt spid="75"/>
                                        </p:tgtEl>
                                        <p:attrNameLst>
                                          <p:attrName>ppt_x</p:attrName>
                                        </p:attrNameLst>
                                      </p:cBhvr>
                                      <p:tavLst>
                                        <p:tav tm="0">
                                          <p:val>
                                            <p:strVal val="0-#ppt_w/2"/>
                                          </p:val>
                                        </p:tav>
                                        <p:tav tm="100000">
                                          <p:val>
                                            <p:strVal val="#ppt_x"/>
                                          </p:val>
                                        </p:tav>
                                      </p:tavLst>
                                    </p:anim>
                                    <p:anim calcmode="lin" valueType="num">
                                      <p:cBhvr additive="base">
                                        <p:cTn id="8" dur="1000" fill="hold"/>
                                        <p:tgtEl>
                                          <p:spTgt spid="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22"/>
                                        </p:tgtEl>
                                        <p:attrNameLst>
                                          <p:attrName>style.visibility</p:attrName>
                                        </p:attrNameLst>
                                      </p:cBhvr>
                                      <p:to>
                                        <p:strVal val="visible"/>
                                      </p:to>
                                    </p:set>
                                    <p:anim calcmode="lin" valueType="num">
                                      <p:cBhvr additive="base">
                                        <p:cTn id="13" dur="1000" fill="hold"/>
                                        <p:tgtEl>
                                          <p:spTgt spid="122"/>
                                        </p:tgtEl>
                                        <p:attrNameLst>
                                          <p:attrName>ppt_x</p:attrName>
                                        </p:attrNameLst>
                                      </p:cBhvr>
                                      <p:tavLst>
                                        <p:tav tm="0">
                                          <p:val>
                                            <p:strVal val="#ppt_x"/>
                                          </p:val>
                                        </p:tav>
                                        <p:tav tm="100000">
                                          <p:val>
                                            <p:strVal val="#ppt_x"/>
                                          </p:val>
                                        </p:tav>
                                      </p:tavLst>
                                    </p:anim>
                                    <p:anim calcmode="lin" valueType="num">
                                      <p:cBhvr additive="base">
                                        <p:cTn id="14" dur="1000" fill="hold"/>
                                        <p:tgtEl>
                                          <p:spTgt spid="12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26"/>
                                        </p:tgtEl>
                                        <p:attrNameLst>
                                          <p:attrName>style.visibility</p:attrName>
                                        </p:attrNameLst>
                                      </p:cBhvr>
                                      <p:to>
                                        <p:strVal val="visible"/>
                                      </p:to>
                                    </p:set>
                                    <p:anim calcmode="lin" valueType="num">
                                      <p:cBhvr additive="base">
                                        <p:cTn id="19" dur="1000" fill="hold"/>
                                        <p:tgtEl>
                                          <p:spTgt spid="126"/>
                                        </p:tgtEl>
                                        <p:attrNameLst>
                                          <p:attrName>ppt_x</p:attrName>
                                        </p:attrNameLst>
                                      </p:cBhvr>
                                      <p:tavLst>
                                        <p:tav tm="0">
                                          <p:val>
                                            <p:strVal val="0-#ppt_w/2"/>
                                          </p:val>
                                        </p:tav>
                                        <p:tav tm="100000">
                                          <p:val>
                                            <p:strVal val="#ppt_x"/>
                                          </p:val>
                                        </p:tav>
                                      </p:tavLst>
                                    </p:anim>
                                    <p:anim calcmode="lin" valueType="num">
                                      <p:cBhvr additive="base">
                                        <p:cTn id="20" dur="1000" fill="hold"/>
                                        <p:tgtEl>
                                          <p:spTgt spid="12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28"/>
                                        </p:tgtEl>
                                        <p:attrNameLst>
                                          <p:attrName>style.visibility</p:attrName>
                                        </p:attrNameLst>
                                      </p:cBhvr>
                                      <p:to>
                                        <p:strVal val="visible"/>
                                      </p:to>
                                    </p:set>
                                    <p:anim calcmode="lin" valueType="num">
                                      <p:cBhvr additive="base">
                                        <p:cTn id="25" dur="1000" fill="hold"/>
                                        <p:tgtEl>
                                          <p:spTgt spid="128"/>
                                        </p:tgtEl>
                                        <p:attrNameLst>
                                          <p:attrName>ppt_x</p:attrName>
                                        </p:attrNameLst>
                                      </p:cBhvr>
                                      <p:tavLst>
                                        <p:tav tm="0">
                                          <p:val>
                                            <p:strVal val="0-#ppt_w/2"/>
                                          </p:val>
                                        </p:tav>
                                        <p:tav tm="100000">
                                          <p:val>
                                            <p:strVal val="#ppt_x"/>
                                          </p:val>
                                        </p:tav>
                                      </p:tavLst>
                                    </p:anim>
                                    <p:anim calcmode="lin" valueType="num">
                                      <p:cBhvr additive="base">
                                        <p:cTn id="26" dur="1000" fill="hold"/>
                                        <p:tgtEl>
                                          <p:spTgt spid="12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02"/>
                                        </p:tgtEl>
                                        <p:attrNameLst>
                                          <p:attrName>style.visibility</p:attrName>
                                        </p:attrNameLst>
                                      </p:cBhvr>
                                      <p:to>
                                        <p:strVal val="visible"/>
                                      </p:to>
                                    </p:set>
                                    <p:anim calcmode="lin" valueType="num">
                                      <p:cBhvr additive="base">
                                        <p:cTn id="31" dur="1000" fill="hold"/>
                                        <p:tgtEl>
                                          <p:spTgt spid="102"/>
                                        </p:tgtEl>
                                        <p:attrNameLst>
                                          <p:attrName>ppt_x</p:attrName>
                                        </p:attrNameLst>
                                      </p:cBhvr>
                                      <p:tavLst>
                                        <p:tav tm="0">
                                          <p:val>
                                            <p:strVal val="1+#ppt_w/2"/>
                                          </p:val>
                                        </p:tav>
                                        <p:tav tm="100000">
                                          <p:val>
                                            <p:strVal val="#ppt_x"/>
                                          </p:val>
                                        </p:tav>
                                      </p:tavLst>
                                    </p:anim>
                                    <p:anim calcmode="lin" valueType="num">
                                      <p:cBhvr additive="base">
                                        <p:cTn id="32" dur="1000" fill="hold"/>
                                        <p:tgtEl>
                                          <p:spTgt spid="10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10"/>
                                        </p:tgtEl>
                                        <p:attrNameLst>
                                          <p:attrName>style.visibility</p:attrName>
                                        </p:attrNameLst>
                                      </p:cBhvr>
                                      <p:to>
                                        <p:strVal val="visible"/>
                                      </p:to>
                                    </p:set>
                                    <p:anim calcmode="lin" valueType="num">
                                      <p:cBhvr additive="base">
                                        <p:cTn id="37" dur="1000" fill="hold"/>
                                        <p:tgtEl>
                                          <p:spTgt spid="110"/>
                                        </p:tgtEl>
                                        <p:attrNameLst>
                                          <p:attrName>ppt_x</p:attrName>
                                        </p:attrNameLst>
                                      </p:cBhvr>
                                      <p:tavLst>
                                        <p:tav tm="0">
                                          <p:val>
                                            <p:strVal val="1+#ppt_w/2"/>
                                          </p:val>
                                        </p:tav>
                                        <p:tav tm="100000">
                                          <p:val>
                                            <p:strVal val="#ppt_x"/>
                                          </p:val>
                                        </p:tav>
                                      </p:tavLst>
                                    </p:anim>
                                    <p:anim calcmode="lin" valueType="num">
                                      <p:cBhvr additive="base">
                                        <p:cTn id="38" dur="1000" fill="hold"/>
                                        <p:tgtEl>
                                          <p:spTgt spid="11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04"/>
                                        </p:tgtEl>
                                        <p:attrNameLst>
                                          <p:attrName>style.visibility</p:attrName>
                                        </p:attrNameLst>
                                      </p:cBhvr>
                                      <p:to>
                                        <p:strVal val="visible"/>
                                      </p:to>
                                    </p:set>
                                    <p:anim calcmode="lin" valueType="num">
                                      <p:cBhvr additive="base">
                                        <p:cTn id="43" dur="1000" fill="hold"/>
                                        <p:tgtEl>
                                          <p:spTgt spid="104"/>
                                        </p:tgtEl>
                                        <p:attrNameLst>
                                          <p:attrName>ppt_x</p:attrName>
                                        </p:attrNameLst>
                                      </p:cBhvr>
                                      <p:tavLst>
                                        <p:tav tm="0">
                                          <p:val>
                                            <p:strVal val="#ppt_x"/>
                                          </p:val>
                                        </p:tav>
                                        <p:tav tm="100000">
                                          <p:val>
                                            <p:strVal val="#ppt_x"/>
                                          </p:val>
                                        </p:tav>
                                      </p:tavLst>
                                    </p:anim>
                                    <p:anim calcmode="lin" valueType="num">
                                      <p:cBhvr additive="base">
                                        <p:cTn id="44" dur="1000" fill="hold"/>
                                        <p:tgtEl>
                                          <p:spTgt spid="104"/>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additive="base">
                                        <p:cTn id="49" dur="1000" fill="hold"/>
                                        <p:tgtEl>
                                          <p:spTgt spid="32"/>
                                        </p:tgtEl>
                                        <p:attrNameLst>
                                          <p:attrName>ppt_x</p:attrName>
                                        </p:attrNameLst>
                                      </p:cBhvr>
                                      <p:tavLst>
                                        <p:tav tm="0">
                                          <p:val>
                                            <p:strVal val="#ppt_x"/>
                                          </p:val>
                                        </p:tav>
                                        <p:tav tm="100000">
                                          <p:val>
                                            <p:strVal val="#ppt_x"/>
                                          </p:val>
                                        </p:tav>
                                      </p:tavLst>
                                    </p:anim>
                                    <p:anim calcmode="lin" valueType="num">
                                      <p:cBhvr additive="base">
                                        <p:cTn id="50"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04" grpId="0"/>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84138"/>
            <a:ext cx="955390"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Agenda </a:t>
            </a:r>
          </a:p>
        </p:txBody>
      </p:sp>
      <p:sp>
        <p:nvSpPr>
          <p:cNvPr id="2" name="Text Box 5">
            <a:extLst>
              <a:ext uri="{FF2B5EF4-FFF2-40B4-BE49-F238E27FC236}">
                <a16:creationId xmlns:a16="http://schemas.microsoft.com/office/drawing/2014/main" id="{D0B29ECD-C045-ED44-5D38-CDBAD051A809}"/>
              </a:ext>
            </a:extLst>
          </p:cNvPr>
          <p:cNvSpPr txBox="1">
            <a:spLocks noChangeArrowheads="1"/>
          </p:cNvSpPr>
          <p:nvPr/>
        </p:nvSpPr>
        <p:spPr bwMode="auto">
          <a:xfrm>
            <a:off x="776377" y="1147363"/>
            <a:ext cx="9048661" cy="92333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0000FF"/>
                </a:solidFill>
              </a:rPr>
              <a:t>Energiewende in RLP</a:t>
            </a:r>
            <a:br>
              <a:rPr lang="de-DE" altLang="de-DE" sz="1800" dirty="0">
                <a:solidFill>
                  <a:srgbClr val="0000FF"/>
                </a:solidFill>
              </a:rPr>
            </a:br>
            <a:r>
              <a:rPr lang="de-DE" altLang="de-DE" sz="1800" dirty="0">
                <a:solidFill>
                  <a:srgbClr val="0000FF"/>
                </a:solidFill>
              </a:rPr>
              <a:t>- Die 3 Hauptaufgaben</a:t>
            </a:r>
            <a:br>
              <a:rPr lang="de-DE" altLang="de-DE" sz="1800" dirty="0">
                <a:solidFill>
                  <a:srgbClr val="0000FF"/>
                </a:solidFill>
              </a:rPr>
            </a:br>
            <a:r>
              <a:rPr lang="de-DE" altLang="de-DE" sz="1800" dirty="0">
                <a:solidFill>
                  <a:srgbClr val="0000FF"/>
                </a:solidFill>
              </a:rPr>
              <a:t>- EE-Ausbaupfad: Anteile beim Zubau-Mix bis 2040</a:t>
            </a:r>
          </a:p>
        </p:txBody>
      </p:sp>
      <p:sp>
        <p:nvSpPr>
          <p:cNvPr id="3" name="Text Box 5">
            <a:extLst>
              <a:ext uri="{FF2B5EF4-FFF2-40B4-BE49-F238E27FC236}">
                <a16:creationId xmlns:a16="http://schemas.microsoft.com/office/drawing/2014/main" id="{13C0F4FC-858C-CD8A-F639-4C772F575990}"/>
              </a:ext>
            </a:extLst>
          </p:cNvPr>
          <p:cNvSpPr txBox="1">
            <a:spLocks noChangeArrowheads="1"/>
          </p:cNvSpPr>
          <p:nvPr/>
        </p:nvSpPr>
        <p:spPr bwMode="auto">
          <a:xfrm>
            <a:off x="776377" y="2576051"/>
            <a:ext cx="9048661" cy="1477328"/>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eaLnBrk="1" hangingPunct="1">
              <a:buFont typeface="Courier New" panose="02070309020205020404" pitchFamily="49" charset="0"/>
              <a:buChar char="o"/>
            </a:pPr>
            <a:r>
              <a:rPr lang="de-DE" altLang="de-DE" sz="1800" dirty="0">
                <a:solidFill>
                  <a:srgbClr val="0000FF"/>
                </a:solidFill>
              </a:rPr>
              <a:t>PV-Grundlagen:</a:t>
            </a:r>
            <a:br>
              <a:rPr lang="de-DE" altLang="de-DE" sz="1800" dirty="0">
                <a:solidFill>
                  <a:srgbClr val="0000FF"/>
                </a:solidFill>
              </a:rPr>
            </a:br>
            <a:r>
              <a:rPr lang="de-DE" altLang="de-DE" sz="1800" dirty="0">
                <a:solidFill>
                  <a:srgbClr val="0000FF"/>
                </a:solidFill>
              </a:rPr>
              <a:t>- Globalstrahlung</a:t>
            </a:r>
            <a:br>
              <a:rPr lang="de-DE" altLang="de-DE" sz="1800" dirty="0">
                <a:solidFill>
                  <a:srgbClr val="0000FF"/>
                </a:solidFill>
              </a:rPr>
            </a:br>
            <a:r>
              <a:rPr lang="de-DE" altLang="de-DE" sz="1800" dirty="0">
                <a:solidFill>
                  <a:srgbClr val="0000FF"/>
                </a:solidFill>
              </a:rPr>
              <a:t>- Sonnenverlauf</a:t>
            </a:r>
            <a:br>
              <a:rPr lang="de-DE" altLang="de-DE" sz="1800" dirty="0">
                <a:solidFill>
                  <a:srgbClr val="0000FF"/>
                </a:solidFill>
              </a:rPr>
            </a:br>
            <a:r>
              <a:rPr lang="de-DE" altLang="de-DE" sz="1800" dirty="0">
                <a:solidFill>
                  <a:srgbClr val="0000FF"/>
                </a:solidFill>
              </a:rPr>
              <a:t>- Ausrichtung</a:t>
            </a:r>
            <a:br>
              <a:rPr lang="de-DE" altLang="de-DE" sz="1800" dirty="0">
                <a:solidFill>
                  <a:srgbClr val="0000FF"/>
                </a:solidFill>
              </a:rPr>
            </a:br>
            <a:r>
              <a:rPr lang="de-DE" altLang="de-DE" sz="1800" dirty="0">
                <a:solidFill>
                  <a:srgbClr val="0000FF"/>
                </a:solidFill>
              </a:rPr>
              <a:t>- Erträge</a:t>
            </a:r>
            <a:endParaRPr lang="en-GB" altLang="de-DE" sz="1800" dirty="0">
              <a:solidFill>
                <a:srgbClr val="0000FF"/>
              </a:solidFill>
            </a:endParaRPr>
          </a:p>
        </p:txBody>
      </p:sp>
      <p:sp>
        <p:nvSpPr>
          <p:cNvPr id="4" name="Text Box 5">
            <a:extLst>
              <a:ext uri="{FF2B5EF4-FFF2-40B4-BE49-F238E27FC236}">
                <a16:creationId xmlns:a16="http://schemas.microsoft.com/office/drawing/2014/main" id="{12AA9D10-168A-6760-5820-E04F5093A2BF}"/>
              </a:ext>
            </a:extLst>
          </p:cNvPr>
          <p:cNvSpPr txBox="1">
            <a:spLocks noChangeArrowheads="1"/>
          </p:cNvSpPr>
          <p:nvPr/>
        </p:nvSpPr>
        <p:spPr bwMode="auto">
          <a:xfrm>
            <a:off x="776377" y="5389734"/>
            <a:ext cx="9048661"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err="1">
                <a:solidFill>
                  <a:srgbClr val="0000FF"/>
                </a:solidFill>
              </a:rPr>
              <a:t>Sektorkopplung</a:t>
            </a:r>
            <a:r>
              <a:rPr lang="de-DE" altLang="de-DE" sz="1800" dirty="0">
                <a:solidFill>
                  <a:srgbClr val="0000FF"/>
                </a:solidFill>
              </a:rPr>
              <a:t>: Energie</a:t>
            </a:r>
            <a:r>
              <a:rPr lang="de-DE" altLang="de-DE" sz="1800" u="sng" dirty="0">
                <a:solidFill>
                  <a:srgbClr val="0000FF"/>
                </a:solidFill>
              </a:rPr>
              <a:t>pro</a:t>
            </a:r>
            <a:r>
              <a:rPr lang="de-DE" altLang="de-DE" sz="1800" dirty="0">
                <a:solidFill>
                  <a:srgbClr val="0000FF"/>
                </a:solidFill>
              </a:rPr>
              <a:t>duktion und Energiekon</a:t>
            </a:r>
            <a:r>
              <a:rPr lang="de-DE" altLang="de-DE" sz="1800" u="sng" dirty="0">
                <a:solidFill>
                  <a:srgbClr val="0000FF"/>
                </a:solidFill>
              </a:rPr>
              <a:t>sum</a:t>
            </a:r>
            <a:r>
              <a:rPr lang="de-DE" altLang="de-DE" sz="1800" dirty="0">
                <a:solidFill>
                  <a:srgbClr val="0000FF"/>
                </a:solidFill>
              </a:rPr>
              <a:t> </a:t>
            </a:r>
            <a:r>
              <a:rPr lang="de-DE" altLang="de-DE" sz="1800" dirty="0">
                <a:solidFill>
                  <a:srgbClr val="0000FF"/>
                </a:solidFill>
                <a:sym typeface="Wingdings" panose="05000000000000000000" pitchFamily="2" charset="2"/>
              </a:rPr>
              <a:t> </a:t>
            </a:r>
            <a:r>
              <a:rPr lang="de-DE" altLang="de-DE" sz="1800" dirty="0" err="1">
                <a:solidFill>
                  <a:srgbClr val="0000FF"/>
                </a:solidFill>
                <a:sym typeface="Wingdings" panose="05000000000000000000" pitchFamily="2" charset="2"/>
              </a:rPr>
              <a:t>ProSumer</a:t>
            </a:r>
            <a:endParaRPr lang="de-DE" altLang="de-DE" sz="1800" dirty="0">
              <a:solidFill>
                <a:srgbClr val="0000FF"/>
              </a:solidFill>
            </a:endParaRPr>
          </a:p>
        </p:txBody>
      </p:sp>
      <p:sp>
        <p:nvSpPr>
          <p:cNvPr id="6" name="Text Box 5">
            <a:extLst>
              <a:ext uri="{FF2B5EF4-FFF2-40B4-BE49-F238E27FC236}">
                <a16:creationId xmlns:a16="http://schemas.microsoft.com/office/drawing/2014/main" id="{7113AACE-6B4C-0E14-238C-7CE9232A8899}"/>
              </a:ext>
            </a:extLst>
          </p:cNvPr>
          <p:cNvSpPr txBox="1">
            <a:spLocks noChangeArrowheads="1"/>
          </p:cNvSpPr>
          <p:nvPr/>
        </p:nvSpPr>
        <p:spPr bwMode="auto">
          <a:xfrm>
            <a:off x="776377" y="4121392"/>
            <a:ext cx="9048661" cy="1200329"/>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eaLnBrk="1" hangingPunct="1">
              <a:buFont typeface="Courier New" panose="02070309020205020404" pitchFamily="49" charset="0"/>
              <a:buChar char="o"/>
            </a:pPr>
            <a:r>
              <a:rPr lang="de-DE" altLang="de-DE" sz="1800" dirty="0">
                <a:solidFill>
                  <a:srgbClr val="0000FF"/>
                </a:solidFill>
              </a:rPr>
              <a:t>Balkonkraftwerk</a:t>
            </a:r>
            <a:br>
              <a:rPr lang="de-DE" altLang="de-DE" sz="1800" dirty="0">
                <a:solidFill>
                  <a:srgbClr val="0000FF"/>
                </a:solidFill>
              </a:rPr>
            </a:br>
            <a:r>
              <a:rPr lang="de-DE" altLang="de-DE" sz="1800" dirty="0">
                <a:solidFill>
                  <a:srgbClr val="0000FF"/>
                </a:solidFill>
              </a:rPr>
              <a:t>- gesetzliche Grundlagen</a:t>
            </a:r>
            <a:br>
              <a:rPr lang="de-DE" altLang="de-DE" sz="1800" dirty="0">
                <a:solidFill>
                  <a:srgbClr val="0000FF"/>
                </a:solidFill>
              </a:rPr>
            </a:br>
            <a:r>
              <a:rPr lang="de-DE" altLang="de-DE" sz="1800" dirty="0">
                <a:solidFill>
                  <a:srgbClr val="0000FF"/>
                </a:solidFill>
              </a:rPr>
              <a:t>- Komponenten und Kosten</a:t>
            </a:r>
            <a:br>
              <a:rPr lang="de-DE" altLang="de-DE" sz="1800" dirty="0">
                <a:solidFill>
                  <a:srgbClr val="0000FF"/>
                </a:solidFill>
              </a:rPr>
            </a:br>
            <a:r>
              <a:rPr lang="de-DE" altLang="de-DE" sz="1800" dirty="0">
                <a:solidFill>
                  <a:srgbClr val="0000FF"/>
                </a:solidFill>
              </a:rPr>
              <a:t>- Ertrag und Amortisation</a:t>
            </a:r>
            <a:endParaRPr lang="en-GB" altLang="de-DE" sz="1800" dirty="0">
              <a:solidFill>
                <a:srgbClr val="0000FF"/>
              </a:solidFill>
            </a:endParaRPr>
          </a:p>
        </p:txBody>
      </p:sp>
      <p:sp>
        <p:nvSpPr>
          <p:cNvPr id="7" name="Text Box 5">
            <a:extLst>
              <a:ext uri="{FF2B5EF4-FFF2-40B4-BE49-F238E27FC236}">
                <a16:creationId xmlns:a16="http://schemas.microsoft.com/office/drawing/2014/main" id="{2D257CDE-A160-D9D8-8445-9339D5C87890}"/>
              </a:ext>
            </a:extLst>
          </p:cNvPr>
          <p:cNvSpPr txBox="1">
            <a:spLocks noChangeArrowheads="1"/>
          </p:cNvSpPr>
          <p:nvPr/>
        </p:nvSpPr>
        <p:spPr bwMode="auto">
          <a:xfrm>
            <a:off x="776377" y="5827079"/>
            <a:ext cx="9048661"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sz="1800" b="0" i="0" u="none" strike="noStrike" baseline="0" dirty="0">
                <a:solidFill>
                  <a:srgbClr val="0000FF"/>
                </a:solidFill>
              </a:rPr>
              <a:t>Fazit</a:t>
            </a:r>
            <a:endParaRPr lang="de-DE" altLang="de-DE" sz="1800" dirty="0">
              <a:solidFill>
                <a:srgbClr val="0000FF"/>
              </a:solidFill>
            </a:endParaRPr>
          </a:p>
        </p:txBody>
      </p:sp>
      <p:sp>
        <p:nvSpPr>
          <p:cNvPr id="5" name="Text Box 5">
            <a:extLst>
              <a:ext uri="{FF2B5EF4-FFF2-40B4-BE49-F238E27FC236}">
                <a16:creationId xmlns:a16="http://schemas.microsoft.com/office/drawing/2014/main" id="{C05608D3-D389-940F-1399-0F5BF8A0BBF8}"/>
              </a:ext>
            </a:extLst>
          </p:cNvPr>
          <p:cNvSpPr txBox="1">
            <a:spLocks noChangeArrowheads="1"/>
          </p:cNvSpPr>
          <p:nvPr/>
        </p:nvSpPr>
        <p:spPr bwMode="auto">
          <a:xfrm>
            <a:off x="776377" y="2138706"/>
            <a:ext cx="9048661"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0000FF"/>
                </a:solidFill>
              </a:rPr>
              <a:t>Energiewende in der VG-Jockgrim</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1+#ppt_w/2"/>
                                          </p:val>
                                        </p:tav>
                                        <p:tav tm="100000">
                                          <p:val>
                                            <p:strVal val="#ppt_x"/>
                                          </p:val>
                                        </p:tav>
                                      </p:tavLst>
                                    </p:anim>
                                    <p:anim calcmode="lin" valueType="num">
                                      <p:cBhvr additive="base">
                                        <p:cTn id="14"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1+#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1000" fill="hold"/>
                                        <p:tgtEl>
                                          <p:spTgt spid="4"/>
                                        </p:tgtEl>
                                        <p:attrNameLst>
                                          <p:attrName>ppt_x</p:attrName>
                                        </p:attrNameLst>
                                      </p:cBhvr>
                                      <p:tavLst>
                                        <p:tav tm="0">
                                          <p:val>
                                            <p:strVal val="1+#ppt_w/2"/>
                                          </p:val>
                                        </p:tav>
                                        <p:tav tm="100000">
                                          <p:val>
                                            <p:strVal val="#ppt_x"/>
                                          </p:val>
                                        </p:tav>
                                      </p:tavLst>
                                    </p:anim>
                                    <p:anim calcmode="lin" valueType="num">
                                      <p:cBhvr additive="base">
                                        <p:cTn id="26"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000" fill="hold"/>
                                        <p:tgtEl>
                                          <p:spTgt spid="7"/>
                                        </p:tgtEl>
                                        <p:attrNameLst>
                                          <p:attrName>ppt_x</p:attrName>
                                        </p:attrNameLst>
                                      </p:cBhvr>
                                      <p:tavLst>
                                        <p:tav tm="0">
                                          <p:val>
                                            <p:strVal val="1+#ppt_w/2"/>
                                          </p:val>
                                        </p:tav>
                                        <p:tav tm="100000">
                                          <p:val>
                                            <p:strVal val="#ppt_x"/>
                                          </p:val>
                                        </p:tav>
                                      </p:tavLst>
                                    </p:anim>
                                    <p:anim calcmode="lin" valueType="num">
                                      <p:cBhvr additive="base">
                                        <p:cTn id="32"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a:extLst>
              <a:ext uri="{FF2B5EF4-FFF2-40B4-BE49-F238E27FC236}">
                <a16:creationId xmlns:a16="http://schemas.microsoft.com/office/drawing/2014/main" id="{3B7583B8-6D91-4F96-A611-6643F3F275EF}"/>
              </a:ext>
            </a:extLst>
          </p:cNvPr>
          <p:cNvGrpSpPr/>
          <p:nvPr/>
        </p:nvGrpSpPr>
        <p:grpSpPr>
          <a:xfrm>
            <a:off x="2708143" y="963403"/>
            <a:ext cx="4055208" cy="3175782"/>
            <a:chOff x="2379234" y="2470777"/>
            <a:chExt cx="4832140" cy="3347910"/>
          </a:xfrm>
        </p:grpSpPr>
        <p:sp>
          <p:nvSpPr>
            <p:cNvPr id="30" name="Rechteck 23562">
              <a:extLst>
                <a:ext uri="{FF2B5EF4-FFF2-40B4-BE49-F238E27FC236}">
                  <a16:creationId xmlns:a16="http://schemas.microsoft.com/office/drawing/2014/main" id="{5064674D-2E6E-49BC-B4A6-DFC8528BF03B}"/>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5" name="Freihandform: Form 24">
              <a:extLst>
                <a:ext uri="{FF2B5EF4-FFF2-40B4-BE49-F238E27FC236}">
                  <a16:creationId xmlns:a16="http://schemas.microsoft.com/office/drawing/2014/main" id="{F64888F2-EA3B-4C3C-8BFC-E4A8F8F015D3}"/>
                </a:ext>
              </a:extLst>
            </p:cNvPr>
            <p:cNvSpPr/>
            <p:nvPr/>
          </p:nvSpPr>
          <p:spPr>
            <a:xfrm rot="10800000" flipH="1" flipV="1">
              <a:off x="2379234" y="2470777"/>
              <a:ext cx="4832140" cy="3347910"/>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26" name="Freihandform: Form 25">
              <a:extLst>
                <a:ext uri="{FF2B5EF4-FFF2-40B4-BE49-F238E27FC236}">
                  <a16:creationId xmlns:a16="http://schemas.microsoft.com/office/drawing/2014/main" id="{62274F68-4B89-4807-9591-2C0833F4EF78}"/>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27" name="Freihandform: Form 26">
              <a:extLst>
                <a:ext uri="{FF2B5EF4-FFF2-40B4-BE49-F238E27FC236}">
                  <a16:creationId xmlns:a16="http://schemas.microsoft.com/office/drawing/2014/main" id="{E435D46E-45B3-4BCF-9463-2DBDB107C0C8}"/>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939745F6-F798-4ACA-9054-A8F9851499A4}"/>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29" name="Gerader Verbinder 28">
              <a:extLst>
                <a:ext uri="{FF2B5EF4-FFF2-40B4-BE49-F238E27FC236}">
                  <a16:creationId xmlns:a16="http://schemas.microsoft.com/office/drawing/2014/main" id="{F021DE71-A20E-4D61-8D9D-8798BE6F8F77}"/>
                </a:ext>
              </a:extLst>
            </p:cNvPr>
            <p:cNvCxnSpPr>
              <a:stCxn id="25" idx="42"/>
            </p:cNvCxnSpPr>
            <p:nvPr/>
          </p:nvCxnSpPr>
          <p:spPr bwMode="auto">
            <a:xfrm flipH="1" flipV="1">
              <a:off x="3934292" y="4248912"/>
              <a:ext cx="4063" cy="150269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Freihandform: Form 30">
              <a:extLst>
                <a:ext uri="{FF2B5EF4-FFF2-40B4-BE49-F238E27FC236}">
                  <a16:creationId xmlns:a16="http://schemas.microsoft.com/office/drawing/2014/main" id="{1F2C0BD5-5C69-414A-91FB-7656E72F99E5}"/>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2" name="Textfeld 1">
            <a:extLst>
              <a:ext uri="{FF2B5EF4-FFF2-40B4-BE49-F238E27FC236}">
                <a16:creationId xmlns:a16="http://schemas.microsoft.com/office/drawing/2014/main" id="{44D4D066-77A7-4AAF-9C02-036A180B4637}"/>
              </a:ext>
            </a:extLst>
          </p:cNvPr>
          <p:cNvSpPr txBox="1"/>
          <p:nvPr/>
        </p:nvSpPr>
        <p:spPr>
          <a:xfrm>
            <a:off x="7206556" y="3387588"/>
            <a:ext cx="2639485" cy="276999"/>
          </a:xfrm>
          <a:prstGeom prst="rect">
            <a:avLst/>
          </a:prstGeom>
          <a:noFill/>
        </p:spPr>
        <p:txBody>
          <a:bodyPr wrap="square" rtlCol="0">
            <a:spAutoFit/>
          </a:bodyPr>
          <a:lstStyle/>
          <a:p>
            <a:endParaRPr lang="de-DE" sz="1200" dirty="0">
              <a:solidFill>
                <a:srgbClr val="FF0000"/>
              </a:solidFill>
            </a:endParaRPr>
          </a:p>
        </p:txBody>
      </p:sp>
      <p:cxnSp>
        <p:nvCxnSpPr>
          <p:cNvPr id="66" name="Gerader Verbinder 65">
            <a:extLst>
              <a:ext uri="{FF2B5EF4-FFF2-40B4-BE49-F238E27FC236}">
                <a16:creationId xmlns:a16="http://schemas.microsoft.com/office/drawing/2014/main" id="{46B4042A-0837-4262-A1B8-8D5BB62C91F0}"/>
              </a:ext>
            </a:extLst>
          </p:cNvPr>
          <p:cNvCxnSpPr/>
          <p:nvPr/>
        </p:nvCxnSpPr>
        <p:spPr bwMode="auto">
          <a:xfrm>
            <a:off x="6230765" y="4369689"/>
            <a:ext cx="91501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23175"/>
            <a:ext cx="7654531"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a:t>
            </a:r>
            <a:r>
              <a:rPr lang="de-DE" altLang="de-DE" sz="2000" dirty="0" err="1">
                <a:solidFill>
                  <a:schemeClr val="bg1"/>
                </a:solidFill>
              </a:rPr>
              <a:t>ProSumer</a:t>
            </a:r>
            <a:r>
              <a:rPr lang="de-DE" altLang="de-DE" sz="2000" dirty="0">
                <a:solidFill>
                  <a:schemeClr val="bg1"/>
                </a:solidFill>
              </a:rPr>
              <a:t>“ im Ein-/ Mehrfamilienhaus und </a:t>
            </a:r>
            <a:r>
              <a:rPr lang="de-DE" altLang="de-DE" sz="2000" dirty="0" err="1">
                <a:solidFill>
                  <a:schemeClr val="bg1"/>
                </a:solidFill>
              </a:rPr>
              <a:t>öffentl</a:t>
            </a:r>
            <a:r>
              <a:rPr lang="de-DE" altLang="de-DE" sz="2000" dirty="0">
                <a:solidFill>
                  <a:schemeClr val="bg1"/>
                </a:solidFill>
              </a:rPr>
              <a:t>. Gebäuden (2)</a:t>
            </a:r>
            <a:br>
              <a:rPr lang="de-DE" altLang="de-DE" sz="2000" dirty="0">
                <a:solidFill>
                  <a:schemeClr val="bg1"/>
                </a:solidFill>
              </a:rPr>
            </a:br>
            <a:r>
              <a:rPr lang="de-DE" altLang="de-DE" sz="2000" dirty="0">
                <a:solidFill>
                  <a:schemeClr val="bg1"/>
                </a:solidFill>
              </a:rPr>
              <a:t>Energiewende kommt bei allen an, ohne große Investitionskosten  </a:t>
            </a:r>
          </a:p>
        </p:txBody>
      </p:sp>
      <p:pic>
        <p:nvPicPr>
          <p:cNvPr id="10" name="Grafik 9" descr="Ein Bild, das Zeichnung enthält.&#10;&#10;Automatisch generierte Beschreibung">
            <a:extLst>
              <a:ext uri="{FF2B5EF4-FFF2-40B4-BE49-F238E27FC236}">
                <a16:creationId xmlns:a16="http://schemas.microsoft.com/office/drawing/2014/main" id="{98DEB7BC-5B17-4881-A4E2-C8A4092187D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4923199" y="2859818"/>
            <a:ext cx="630070" cy="630070"/>
          </a:xfrm>
          <a:prstGeom prst="rect">
            <a:avLst/>
          </a:prstGeom>
        </p:spPr>
      </p:pic>
      <p:cxnSp>
        <p:nvCxnSpPr>
          <p:cNvPr id="11" name="Gerader Verbinder 10">
            <a:extLst>
              <a:ext uri="{FF2B5EF4-FFF2-40B4-BE49-F238E27FC236}">
                <a16:creationId xmlns:a16="http://schemas.microsoft.com/office/drawing/2014/main" id="{2B888467-A1DF-46ED-A7D8-42EC4FA2AB7F}"/>
              </a:ext>
            </a:extLst>
          </p:cNvPr>
          <p:cNvCxnSpPr/>
          <p:nvPr/>
        </p:nvCxnSpPr>
        <p:spPr bwMode="auto">
          <a:xfrm>
            <a:off x="4854195" y="3174853"/>
            <a:ext cx="0" cy="81290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r Verbinder 11">
            <a:extLst>
              <a:ext uri="{FF2B5EF4-FFF2-40B4-BE49-F238E27FC236}">
                <a16:creationId xmlns:a16="http://schemas.microsoft.com/office/drawing/2014/main" id="{1D0B9E75-D77B-45DC-A077-C13619293D5A}"/>
              </a:ext>
            </a:extLst>
          </p:cNvPr>
          <p:cNvCxnSpPr/>
          <p:nvPr/>
        </p:nvCxnSpPr>
        <p:spPr bwMode="auto">
          <a:xfrm>
            <a:off x="4857291" y="3989278"/>
            <a:ext cx="89359"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r Verbinder 12">
            <a:extLst>
              <a:ext uri="{FF2B5EF4-FFF2-40B4-BE49-F238E27FC236}">
                <a16:creationId xmlns:a16="http://schemas.microsoft.com/office/drawing/2014/main" id="{62A53B7F-40B6-484A-ADB2-AFF3C59C84E7}"/>
              </a:ext>
            </a:extLst>
          </p:cNvPr>
          <p:cNvCxnSpPr/>
          <p:nvPr/>
        </p:nvCxnSpPr>
        <p:spPr bwMode="auto">
          <a:xfrm>
            <a:off x="4793822" y="3379094"/>
            <a:ext cx="60793"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2" name="Grafik 13">
            <a:extLst>
              <a:ext uri="{FF2B5EF4-FFF2-40B4-BE49-F238E27FC236}">
                <a16:creationId xmlns:a16="http://schemas.microsoft.com/office/drawing/2014/main" id="{A5FD9CAF-DE25-4D64-9434-9B69A54854C0}"/>
              </a:ext>
            </a:extLst>
          </p:cNvPr>
          <p:cNvGrpSpPr/>
          <p:nvPr/>
        </p:nvGrpSpPr>
        <p:grpSpPr>
          <a:xfrm>
            <a:off x="4923753" y="3568108"/>
            <a:ext cx="477360" cy="428688"/>
            <a:chOff x="4923753" y="3885412"/>
            <a:chExt cx="477360" cy="428688"/>
          </a:xfrm>
          <a:solidFill>
            <a:srgbClr val="000000"/>
          </a:solidFill>
        </p:grpSpPr>
        <p:sp>
          <p:nvSpPr>
            <p:cNvPr id="43" name="Freihandform: Form 42">
              <a:extLst>
                <a:ext uri="{FF2B5EF4-FFF2-40B4-BE49-F238E27FC236}">
                  <a16:creationId xmlns:a16="http://schemas.microsoft.com/office/drawing/2014/main" id="{5FE4C2E9-1E95-4174-A7E2-7C347C197D09}"/>
                </a:ext>
              </a:extLst>
            </p:cNvPr>
            <p:cNvSpPr/>
            <p:nvPr/>
          </p:nvSpPr>
          <p:spPr>
            <a:xfrm flipV="1">
              <a:off x="4923753" y="3885412"/>
              <a:ext cx="221671" cy="218830"/>
            </a:xfrm>
            <a:custGeom>
              <a:avLst/>
              <a:gdLst>
                <a:gd name="connsiteX0" fmla="*/ -3226 w 221671"/>
                <a:gd name="connsiteY0" fmla="*/ 210741 h 218830"/>
                <a:gd name="connsiteX1" fmla="*/ -4065 w 221671"/>
                <a:gd name="connsiteY1" fmla="*/ 103198 h 218830"/>
                <a:gd name="connsiteX2" fmla="*/ -4065 w 221671"/>
                <a:gd name="connsiteY2" fmla="*/ -4023 h 218830"/>
                <a:gd name="connsiteX3" fmla="*/ -2322 w 221671"/>
                <a:gd name="connsiteY3" fmla="*/ -5830 h 218830"/>
                <a:gd name="connsiteX4" fmla="*/ -63 w 221671"/>
                <a:gd name="connsiteY4" fmla="*/ -7638 h 218830"/>
                <a:gd name="connsiteX5" fmla="*/ 453 w 221671"/>
                <a:gd name="connsiteY5" fmla="*/ 99196 h 218830"/>
                <a:gd name="connsiteX6" fmla="*/ 453 w 221671"/>
                <a:gd name="connsiteY6" fmla="*/ 206029 h 218830"/>
                <a:gd name="connsiteX7" fmla="*/ 12847 w 221671"/>
                <a:gd name="connsiteY7" fmla="*/ 206029 h 218830"/>
                <a:gd name="connsiteX8" fmla="*/ 25241 w 221671"/>
                <a:gd name="connsiteY8" fmla="*/ 206029 h 218830"/>
                <a:gd name="connsiteX9" fmla="*/ 22982 w 221671"/>
                <a:gd name="connsiteY9" fmla="*/ 208482 h 218830"/>
                <a:gd name="connsiteX10" fmla="*/ 20787 w 221671"/>
                <a:gd name="connsiteY10" fmla="*/ 210871 h 218830"/>
                <a:gd name="connsiteX11" fmla="*/ 23369 w 221671"/>
                <a:gd name="connsiteY11" fmla="*/ 208482 h 218830"/>
                <a:gd name="connsiteX12" fmla="*/ 26016 w 221671"/>
                <a:gd name="connsiteY12" fmla="*/ 206029 h 218830"/>
                <a:gd name="connsiteX13" fmla="*/ 119293 w 221671"/>
                <a:gd name="connsiteY13" fmla="*/ 206029 h 218830"/>
                <a:gd name="connsiteX14" fmla="*/ 212571 w 221671"/>
                <a:gd name="connsiteY14" fmla="*/ 206029 h 218830"/>
                <a:gd name="connsiteX15" fmla="*/ 215088 w 221671"/>
                <a:gd name="connsiteY15" fmla="*/ 208611 h 218830"/>
                <a:gd name="connsiteX16" fmla="*/ 217606 w 221671"/>
                <a:gd name="connsiteY16" fmla="*/ 211193 h 218830"/>
                <a:gd name="connsiteX17" fmla="*/ 107609 w 221671"/>
                <a:gd name="connsiteY17" fmla="*/ 211129 h 218830"/>
                <a:gd name="connsiteX18" fmla="*/ -3226 w 221671"/>
                <a:gd name="connsiteY18" fmla="*/ 210741 h 21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671" h="218830">
                  <a:moveTo>
                    <a:pt x="-3226" y="210741"/>
                  </a:moveTo>
                  <a:cubicBezTo>
                    <a:pt x="-3872" y="210483"/>
                    <a:pt x="-4065" y="188406"/>
                    <a:pt x="-4065" y="103198"/>
                  </a:cubicBezTo>
                  <a:lnTo>
                    <a:pt x="-4065" y="-4023"/>
                  </a:lnTo>
                  <a:lnTo>
                    <a:pt x="-2322" y="-5830"/>
                  </a:lnTo>
                  <a:cubicBezTo>
                    <a:pt x="-1354" y="-6798"/>
                    <a:pt x="-386" y="-7638"/>
                    <a:pt x="-63" y="-7638"/>
                  </a:cubicBezTo>
                  <a:cubicBezTo>
                    <a:pt x="195" y="-7638"/>
                    <a:pt x="453" y="40454"/>
                    <a:pt x="453" y="99196"/>
                  </a:cubicBezTo>
                  <a:lnTo>
                    <a:pt x="453" y="206029"/>
                  </a:lnTo>
                  <a:lnTo>
                    <a:pt x="12847" y="206029"/>
                  </a:lnTo>
                  <a:lnTo>
                    <a:pt x="25241" y="206029"/>
                  </a:lnTo>
                  <a:lnTo>
                    <a:pt x="22982" y="208482"/>
                  </a:lnTo>
                  <a:lnTo>
                    <a:pt x="20787" y="210871"/>
                  </a:lnTo>
                  <a:lnTo>
                    <a:pt x="23369" y="208482"/>
                  </a:lnTo>
                  <a:lnTo>
                    <a:pt x="26016" y="206029"/>
                  </a:lnTo>
                  <a:lnTo>
                    <a:pt x="119293" y="206029"/>
                  </a:lnTo>
                  <a:lnTo>
                    <a:pt x="212571" y="206029"/>
                  </a:lnTo>
                  <a:lnTo>
                    <a:pt x="215088" y="208611"/>
                  </a:lnTo>
                  <a:lnTo>
                    <a:pt x="217606" y="211193"/>
                  </a:lnTo>
                  <a:lnTo>
                    <a:pt x="107609" y="211129"/>
                  </a:lnTo>
                  <a:cubicBezTo>
                    <a:pt x="47060" y="211129"/>
                    <a:pt x="-2839" y="210935"/>
                    <a:pt x="-3226" y="210741"/>
                  </a:cubicBezTo>
                  <a:close/>
                </a:path>
              </a:pathLst>
            </a:custGeom>
            <a:solidFill>
              <a:srgbClr val="000000"/>
            </a:solidFill>
            <a:ln w="65"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6680697D-2CCC-4608-907C-C8EE77483A8D}"/>
                </a:ext>
              </a:extLst>
            </p:cNvPr>
            <p:cNvSpPr/>
            <p:nvPr/>
          </p:nvSpPr>
          <p:spPr>
            <a:xfrm flipV="1">
              <a:off x="5141938" y="3885412"/>
              <a:ext cx="42797" cy="5164"/>
            </a:xfrm>
            <a:custGeom>
              <a:avLst/>
              <a:gdLst>
                <a:gd name="connsiteX0" fmla="*/ -3795 w 42797"/>
                <a:gd name="connsiteY0" fmla="*/ -6424 h 5164"/>
                <a:gd name="connsiteX1" fmla="*/ -5860 w 42797"/>
                <a:gd name="connsiteY1" fmla="*/ -9006 h 5164"/>
                <a:gd name="connsiteX2" fmla="*/ 15571 w 42797"/>
                <a:gd name="connsiteY2" fmla="*/ -9458 h 5164"/>
                <a:gd name="connsiteX3" fmla="*/ 36938 w 42797"/>
                <a:gd name="connsiteY3" fmla="*/ -9393 h 5164"/>
                <a:gd name="connsiteX4" fmla="*/ 34485 w 42797"/>
                <a:gd name="connsiteY4" fmla="*/ -6811 h 5164"/>
                <a:gd name="connsiteX5" fmla="*/ 31967 w 42797"/>
                <a:gd name="connsiteY5" fmla="*/ -4294 h 5164"/>
                <a:gd name="connsiteX6" fmla="*/ 15119 w 42797"/>
                <a:gd name="connsiteY6" fmla="*/ -4294 h 5164"/>
                <a:gd name="connsiteX7" fmla="*/ -1729 w 42797"/>
                <a:gd name="connsiteY7" fmla="*/ -4294 h 5164"/>
                <a:gd name="connsiteX8" fmla="*/ -3795 w 42797"/>
                <a:gd name="connsiteY8" fmla="*/ -6424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97" h="5164">
                  <a:moveTo>
                    <a:pt x="-3795" y="-6424"/>
                  </a:moveTo>
                  <a:cubicBezTo>
                    <a:pt x="-4957" y="-7586"/>
                    <a:pt x="-5860" y="-8748"/>
                    <a:pt x="-5860" y="-9006"/>
                  </a:cubicBezTo>
                  <a:cubicBezTo>
                    <a:pt x="-5860" y="-9264"/>
                    <a:pt x="3758" y="-9458"/>
                    <a:pt x="15571" y="-9458"/>
                  </a:cubicBezTo>
                  <a:lnTo>
                    <a:pt x="36938" y="-9393"/>
                  </a:lnTo>
                  <a:lnTo>
                    <a:pt x="34485" y="-6811"/>
                  </a:lnTo>
                  <a:lnTo>
                    <a:pt x="31967" y="-4294"/>
                  </a:lnTo>
                  <a:lnTo>
                    <a:pt x="15119" y="-4294"/>
                  </a:lnTo>
                  <a:lnTo>
                    <a:pt x="-1729" y="-4294"/>
                  </a:lnTo>
                  <a:lnTo>
                    <a:pt x="-3795" y="-6424"/>
                  </a:lnTo>
                  <a:close/>
                </a:path>
              </a:pathLst>
            </a:custGeom>
            <a:solidFill>
              <a:srgbClr val="000000"/>
            </a:solidFill>
            <a:ln w="65" cap="flat">
              <a:noFill/>
              <a:prstDash val="solid"/>
              <a:miter/>
            </a:ln>
          </p:spPr>
          <p:txBody>
            <a:bodyPr rtlCol="0" anchor="ctr"/>
            <a:lstStyle/>
            <a:p>
              <a:endParaRPr lang="de-DE"/>
            </a:p>
          </p:txBody>
        </p:sp>
        <p:sp>
          <p:nvSpPr>
            <p:cNvPr id="46" name="Freihandform: Form 45">
              <a:extLst>
                <a:ext uri="{FF2B5EF4-FFF2-40B4-BE49-F238E27FC236}">
                  <a16:creationId xmlns:a16="http://schemas.microsoft.com/office/drawing/2014/main" id="{74BA4D35-E4D2-44A7-B137-EBF11016BC9E}"/>
                </a:ext>
              </a:extLst>
            </p:cNvPr>
            <p:cNvSpPr/>
            <p:nvPr/>
          </p:nvSpPr>
          <p:spPr>
            <a:xfrm flipV="1">
              <a:off x="5180411" y="3885412"/>
              <a:ext cx="171320" cy="31243"/>
            </a:xfrm>
            <a:custGeom>
              <a:avLst/>
              <a:gdLst>
                <a:gd name="connsiteX0" fmla="*/ -4775 w 171320"/>
                <a:gd name="connsiteY0" fmla="*/ 19425 h 31243"/>
                <a:gd name="connsiteX1" fmla="*/ -2258 w 171320"/>
                <a:gd name="connsiteY1" fmla="*/ 16843 h 31243"/>
                <a:gd name="connsiteX2" fmla="*/ 78626 w 171320"/>
                <a:gd name="connsiteY2" fmla="*/ 16843 h 31243"/>
                <a:gd name="connsiteX3" fmla="*/ 159509 w 171320"/>
                <a:gd name="connsiteY3" fmla="*/ 16843 h 31243"/>
                <a:gd name="connsiteX4" fmla="*/ 159509 w 171320"/>
                <a:gd name="connsiteY4" fmla="*/ 3804 h 31243"/>
                <a:gd name="connsiteX5" fmla="*/ 159509 w 171320"/>
                <a:gd name="connsiteY5" fmla="*/ -9236 h 31243"/>
                <a:gd name="connsiteX6" fmla="*/ 161769 w 171320"/>
                <a:gd name="connsiteY6" fmla="*/ -7041 h 31243"/>
                <a:gd name="connsiteX7" fmla="*/ 164028 w 171320"/>
                <a:gd name="connsiteY7" fmla="*/ -4846 h 31243"/>
                <a:gd name="connsiteX8" fmla="*/ 164028 w 171320"/>
                <a:gd name="connsiteY8" fmla="*/ 7806 h 31243"/>
                <a:gd name="connsiteX9" fmla="*/ 163253 w 171320"/>
                <a:gd name="connsiteY9" fmla="*/ 21233 h 31243"/>
                <a:gd name="connsiteX10" fmla="*/ 77593 w 171320"/>
                <a:gd name="connsiteY10" fmla="*/ 22007 h 31243"/>
                <a:gd name="connsiteX11" fmla="*/ -7293 w 171320"/>
                <a:gd name="connsiteY11" fmla="*/ 22007 h 31243"/>
                <a:gd name="connsiteX12" fmla="*/ -4775 w 171320"/>
                <a:gd name="connsiteY12" fmla="*/ 19425 h 3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320" h="31243">
                  <a:moveTo>
                    <a:pt x="-4775" y="19425"/>
                  </a:moveTo>
                  <a:lnTo>
                    <a:pt x="-2258" y="16843"/>
                  </a:lnTo>
                  <a:lnTo>
                    <a:pt x="78626" y="16843"/>
                  </a:lnTo>
                  <a:lnTo>
                    <a:pt x="159509" y="16843"/>
                  </a:lnTo>
                  <a:lnTo>
                    <a:pt x="159509" y="3804"/>
                  </a:lnTo>
                  <a:lnTo>
                    <a:pt x="159509" y="-9236"/>
                  </a:lnTo>
                  <a:lnTo>
                    <a:pt x="161769" y="-7041"/>
                  </a:lnTo>
                  <a:lnTo>
                    <a:pt x="164028" y="-4846"/>
                  </a:lnTo>
                  <a:lnTo>
                    <a:pt x="164028" y="7806"/>
                  </a:lnTo>
                  <a:cubicBezTo>
                    <a:pt x="164028" y="16779"/>
                    <a:pt x="163834" y="20652"/>
                    <a:pt x="163253" y="21233"/>
                  </a:cubicBezTo>
                  <a:cubicBezTo>
                    <a:pt x="162672" y="21814"/>
                    <a:pt x="142726" y="22007"/>
                    <a:pt x="77593" y="22007"/>
                  </a:cubicBezTo>
                  <a:lnTo>
                    <a:pt x="-7293" y="22007"/>
                  </a:lnTo>
                  <a:lnTo>
                    <a:pt x="-4775" y="19425"/>
                  </a:lnTo>
                  <a:close/>
                </a:path>
              </a:pathLst>
            </a:custGeom>
            <a:solidFill>
              <a:srgbClr val="000000"/>
            </a:solidFill>
            <a:ln w="65" cap="flat">
              <a:noFill/>
              <a:prstDash val="solid"/>
              <a:miter/>
            </a:ln>
          </p:spPr>
          <p:txBody>
            <a:bodyPr rtlCol="0" anchor="ctr"/>
            <a:lstStyle/>
            <a:p>
              <a:endParaRPr lang="de-DE"/>
            </a:p>
          </p:txBody>
        </p:sp>
        <p:sp>
          <p:nvSpPr>
            <p:cNvPr id="50" name="Freihandform: Form 49">
              <a:extLst>
                <a:ext uri="{FF2B5EF4-FFF2-40B4-BE49-F238E27FC236}">
                  <a16:creationId xmlns:a16="http://schemas.microsoft.com/office/drawing/2014/main" id="{61FDB5B6-8866-4C4C-938B-CCF077BBD360}"/>
                </a:ext>
              </a:extLst>
            </p:cNvPr>
            <p:cNvSpPr/>
            <p:nvPr/>
          </p:nvSpPr>
          <p:spPr>
            <a:xfrm flipV="1">
              <a:off x="4948282" y="3910588"/>
              <a:ext cx="29306" cy="219734"/>
            </a:xfrm>
            <a:custGeom>
              <a:avLst/>
              <a:gdLst>
                <a:gd name="connsiteX0" fmla="*/ -2292 w 29306"/>
                <a:gd name="connsiteY0" fmla="*/ 211759 h 219734"/>
                <a:gd name="connsiteX1" fmla="*/ -3066 w 29306"/>
                <a:gd name="connsiteY1" fmla="*/ 104409 h 219734"/>
                <a:gd name="connsiteX2" fmla="*/ -3066 w 29306"/>
                <a:gd name="connsiteY2" fmla="*/ -2166 h 219734"/>
                <a:gd name="connsiteX3" fmla="*/ -484 w 29306"/>
                <a:gd name="connsiteY3" fmla="*/ -4683 h 219734"/>
                <a:gd name="connsiteX4" fmla="*/ 2098 w 29306"/>
                <a:gd name="connsiteY4" fmla="*/ -7201 h 219734"/>
                <a:gd name="connsiteX5" fmla="*/ 2098 w 29306"/>
                <a:gd name="connsiteY5" fmla="*/ 18233 h 219734"/>
                <a:gd name="connsiteX6" fmla="*/ 2098 w 29306"/>
                <a:gd name="connsiteY6" fmla="*/ 43666 h 219734"/>
                <a:gd name="connsiteX7" fmla="*/ -291 w 29306"/>
                <a:gd name="connsiteY7" fmla="*/ 41407 h 219734"/>
                <a:gd name="connsiteX8" fmla="*/ -2744 w 29306"/>
                <a:gd name="connsiteY8" fmla="*/ 39212 h 219734"/>
                <a:gd name="connsiteX9" fmla="*/ -291 w 29306"/>
                <a:gd name="connsiteY9" fmla="*/ 41794 h 219734"/>
                <a:gd name="connsiteX10" fmla="*/ 2098 w 29306"/>
                <a:gd name="connsiteY10" fmla="*/ 44441 h 219734"/>
                <a:gd name="connsiteX11" fmla="*/ 2098 w 29306"/>
                <a:gd name="connsiteY11" fmla="*/ 126228 h 219734"/>
                <a:gd name="connsiteX12" fmla="*/ 2098 w 29306"/>
                <a:gd name="connsiteY12" fmla="*/ 208015 h 219734"/>
                <a:gd name="connsiteX13" fmla="*/ 14169 w 29306"/>
                <a:gd name="connsiteY13" fmla="*/ 208015 h 219734"/>
                <a:gd name="connsiteX14" fmla="*/ 26240 w 29306"/>
                <a:gd name="connsiteY14" fmla="*/ 208015 h 219734"/>
                <a:gd name="connsiteX15" fmla="*/ 24045 w 29306"/>
                <a:gd name="connsiteY15" fmla="*/ 210274 h 219734"/>
                <a:gd name="connsiteX16" fmla="*/ 21851 w 29306"/>
                <a:gd name="connsiteY16" fmla="*/ 212534 h 219734"/>
                <a:gd name="connsiteX17" fmla="*/ 10167 w 29306"/>
                <a:gd name="connsiteY17" fmla="*/ 212534 h 219734"/>
                <a:gd name="connsiteX18" fmla="*/ -2292 w 29306"/>
                <a:gd name="connsiteY18" fmla="*/ 211759 h 21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306" h="219734">
                  <a:moveTo>
                    <a:pt x="-2292" y="211759"/>
                  </a:moveTo>
                  <a:cubicBezTo>
                    <a:pt x="-2873" y="211178"/>
                    <a:pt x="-3066" y="186455"/>
                    <a:pt x="-3066" y="104409"/>
                  </a:cubicBezTo>
                  <a:lnTo>
                    <a:pt x="-3066" y="-2166"/>
                  </a:lnTo>
                  <a:lnTo>
                    <a:pt x="-484" y="-4683"/>
                  </a:lnTo>
                  <a:lnTo>
                    <a:pt x="2098" y="-7201"/>
                  </a:lnTo>
                  <a:lnTo>
                    <a:pt x="2098" y="18233"/>
                  </a:lnTo>
                  <a:lnTo>
                    <a:pt x="2098" y="43666"/>
                  </a:lnTo>
                  <a:lnTo>
                    <a:pt x="-291" y="41407"/>
                  </a:lnTo>
                  <a:lnTo>
                    <a:pt x="-2744" y="39212"/>
                  </a:lnTo>
                  <a:lnTo>
                    <a:pt x="-291" y="41794"/>
                  </a:lnTo>
                  <a:lnTo>
                    <a:pt x="2098" y="44441"/>
                  </a:lnTo>
                  <a:lnTo>
                    <a:pt x="2098" y="126228"/>
                  </a:lnTo>
                  <a:lnTo>
                    <a:pt x="2098" y="208015"/>
                  </a:lnTo>
                  <a:lnTo>
                    <a:pt x="14169" y="208015"/>
                  </a:lnTo>
                  <a:lnTo>
                    <a:pt x="26240" y="208015"/>
                  </a:lnTo>
                  <a:lnTo>
                    <a:pt x="24045" y="210274"/>
                  </a:lnTo>
                  <a:lnTo>
                    <a:pt x="21851" y="212534"/>
                  </a:lnTo>
                  <a:lnTo>
                    <a:pt x="10167" y="212534"/>
                  </a:lnTo>
                  <a:cubicBezTo>
                    <a:pt x="1969" y="212534"/>
                    <a:pt x="-1775" y="212275"/>
                    <a:pt x="-2292" y="211759"/>
                  </a:cubicBezTo>
                  <a:close/>
                </a:path>
              </a:pathLst>
            </a:custGeom>
            <a:solidFill>
              <a:srgbClr val="000000"/>
            </a:solidFill>
            <a:ln w="65" cap="flat">
              <a:noFill/>
              <a:prstDash val="solid"/>
              <a:miter/>
            </a:ln>
          </p:spPr>
          <p:txBody>
            <a:bodyPr rtlCol="0" anchor="ctr"/>
            <a:lstStyle/>
            <a:p>
              <a:endParaRPr lang="de-DE"/>
            </a:p>
          </p:txBody>
        </p:sp>
        <p:sp>
          <p:nvSpPr>
            <p:cNvPr id="54" name="Freihandform: Form 53">
              <a:extLst>
                <a:ext uri="{FF2B5EF4-FFF2-40B4-BE49-F238E27FC236}">
                  <a16:creationId xmlns:a16="http://schemas.microsoft.com/office/drawing/2014/main" id="{B595CB47-53B7-4FAD-ABBB-97D165F42243}"/>
                </a:ext>
              </a:extLst>
            </p:cNvPr>
            <p:cNvSpPr/>
            <p:nvPr/>
          </p:nvSpPr>
          <p:spPr>
            <a:xfrm flipV="1">
              <a:off x="4973845" y="3910588"/>
              <a:ext cx="146403" cy="4518"/>
            </a:xfrm>
            <a:custGeom>
              <a:avLst/>
              <a:gdLst>
                <a:gd name="connsiteX0" fmla="*/ -2044 w 146403"/>
                <a:gd name="connsiteY0" fmla="*/ -6775 h 4518"/>
                <a:gd name="connsiteX1" fmla="*/ 151 w 146403"/>
                <a:gd name="connsiteY1" fmla="*/ -9035 h 4518"/>
                <a:gd name="connsiteX2" fmla="*/ 68963 w 146403"/>
                <a:gd name="connsiteY2" fmla="*/ -9035 h 4518"/>
                <a:gd name="connsiteX3" fmla="*/ 137775 w 146403"/>
                <a:gd name="connsiteY3" fmla="*/ -9035 h 4518"/>
                <a:gd name="connsiteX4" fmla="*/ 139970 w 146403"/>
                <a:gd name="connsiteY4" fmla="*/ -6775 h 4518"/>
                <a:gd name="connsiteX5" fmla="*/ 142165 w 146403"/>
                <a:gd name="connsiteY5" fmla="*/ -4516 h 4518"/>
                <a:gd name="connsiteX6" fmla="*/ 68963 w 146403"/>
                <a:gd name="connsiteY6" fmla="*/ -4516 h 4518"/>
                <a:gd name="connsiteX7" fmla="*/ -4239 w 146403"/>
                <a:gd name="connsiteY7" fmla="*/ -4516 h 4518"/>
                <a:gd name="connsiteX8" fmla="*/ -2044 w 146403"/>
                <a:gd name="connsiteY8" fmla="*/ -6775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03" h="4518">
                  <a:moveTo>
                    <a:pt x="-2044" y="-6775"/>
                  </a:moveTo>
                  <a:lnTo>
                    <a:pt x="151" y="-9035"/>
                  </a:lnTo>
                  <a:lnTo>
                    <a:pt x="68963" y="-9035"/>
                  </a:lnTo>
                  <a:lnTo>
                    <a:pt x="137775" y="-9035"/>
                  </a:lnTo>
                  <a:lnTo>
                    <a:pt x="139970" y="-6775"/>
                  </a:lnTo>
                  <a:lnTo>
                    <a:pt x="142165" y="-4516"/>
                  </a:lnTo>
                  <a:lnTo>
                    <a:pt x="68963" y="-4516"/>
                  </a:lnTo>
                  <a:lnTo>
                    <a:pt x="-4239" y="-4516"/>
                  </a:lnTo>
                  <a:lnTo>
                    <a:pt x="-2044" y="-6775"/>
                  </a:lnTo>
                  <a:close/>
                </a:path>
              </a:pathLst>
            </a:custGeom>
            <a:solidFill>
              <a:srgbClr val="000000"/>
            </a:solidFill>
            <a:ln w="65" cap="flat">
              <a:noFill/>
              <a:prstDash val="solid"/>
              <a:miter/>
            </a:ln>
          </p:spPr>
          <p:txBody>
            <a:bodyPr rtlCol="0" anchor="ctr"/>
            <a:lstStyle/>
            <a:p>
              <a:endParaRPr lang="de-DE"/>
            </a:p>
          </p:txBody>
        </p:sp>
        <p:sp>
          <p:nvSpPr>
            <p:cNvPr id="58" name="Freihandform: Form 57">
              <a:extLst>
                <a:ext uri="{FF2B5EF4-FFF2-40B4-BE49-F238E27FC236}">
                  <a16:creationId xmlns:a16="http://schemas.microsoft.com/office/drawing/2014/main" id="{2F288D69-A148-4412-935B-A6B167FE0181}"/>
                </a:ext>
              </a:extLst>
            </p:cNvPr>
            <p:cNvSpPr/>
            <p:nvPr/>
          </p:nvSpPr>
          <p:spPr>
            <a:xfrm flipV="1">
              <a:off x="5116504" y="3910588"/>
              <a:ext cx="92825" cy="4518"/>
            </a:xfrm>
            <a:custGeom>
              <a:avLst/>
              <a:gdLst>
                <a:gd name="connsiteX0" fmla="*/ -3660 w 92825"/>
                <a:gd name="connsiteY0" fmla="*/ -6775 h 4518"/>
                <a:gd name="connsiteX1" fmla="*/ -5855 w 92825"/>
                <a:gd name="connsiteY1" fmla="*/ -9035 h 4518"/>
                <a:gd name="connsiteX2" fmla="*/ 40558 w 92825"/>
                <a:gd name="connsiteY2" fmla="*/ -9035 h 4518"/>
                <a:gd name="connsiteX3" fmla="*/ 86971 w 92825"/>
                <a:gd name="connsiteY3" fmla="*/ -9035 h 4518"/>
                <a:gd name="connsiteX4" fmla="*/ 84776 w 92825"/>
                <a:gd name="connsiteY4" fmla="*/ -6775 h 4518"/>
                <a:gd name="connsiteX5" fmla="*/ 82582 w 92825"/>
                <a:gd name="connsiteY5" fmla="*/ -4516 h 4518"/>
                <a:gd name="connsiteX6" fmla="*/ 40558 w 92825"/>
                <a:gd name="connsiteY6" fmla="*/ -4516 h 4518"/>
                <a:gd name="connsiteX7" fmla="*/ -1465 w 92825"/>
                <a:gd name="connsiteY7" fmla="*/ -4516 h 4518"/>
                <a:gd name="connsiteX8" fmla="*/ -3660 w 92825"/>
                <a:gd name="connsiteY8" fmla="*/ -6775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25" h="4518">
                  <a:moveTo>
                    <a:pt x="-3660" y="-6775"/>
                  </a:moveTo>
                  <a:lnTo>
                    <a:pt x="-5855" y="-9035"/>
                  </a:lnTo>
                  <a:lnTo>
                    <a:pt x="40558" y="-9035"/>
                  </a:lnTo>
                  <a:lnTo>
                    <a:pt x="86971" y="-9035"/>
                  </a:lnTo>
                  <a:lnTo>
                    <a:pt x="84776" y="-6775"/>
                  </a:lnTo>
                  <a:lnTo>
                    <a:pt x="82582" y="-4516"/>
                  </a:lnTo>
                  <a:lnTo>
                    <a:pt x="40558" y="-4516"/>
                  </a:lnTo>
                  <a:lnTo>
                    <a:pt x="-1465" y="-4516"/>
                  </a:lnTo>
                  <a:lnTo>
                    <a:pt x="-3660" y="-6775"/>
                  </a:lnTo>
                  <a:close/>
                </a:path>
              </a:pathLst>
            </a:custGeom>
            <a:solidFill>
              <a:srgbClr val="000000"/>
            </a:solidFill>
            <a:ln w="65" cap="flat">
              <a:noFill/>
              <a:prstDash val="solid"/>
              <a:miter/>
            </a:ln>
          </p:spPr>
          <p:txBody>
            <a:bodyPr rtlCol="0" anchor="ctr"/>
            <a:lstStyle/>
            <a:p>
              <a:endParaRPr lang="de-DE"/>
            </a:p>
          </p:txBody>
        </p:sp>
        <p:sp>
          <p:nvSpPr>
            <p:cNvPr id="60" name="Freihandform: Form 59">
              <a:extLst>
                <a:ext uri="{FF2B5EF4-FFF2-40B4-BE49-F238E27FC236}">
                  <a16:creationId xmlns:a16="http://schemas.microsoft.com/office/drawing/2014/main" id="{D9DAA352-2BBA-4D68-8AC9-A2D4A9EE7049}"/>
                </a:ext>
              </a:extLst>
            </p:cNvPr>
            <p:cNvSpPr/>
            <p:nvPr/>
          </p:nvSpPr>
          <p:spPr>
            <a:xfrm flipV="1">
              <a:off x="4955189" y="3910588"/>
              <a:ext cx="445924" cy="403513"/>
            </a:xfrm>
            <a:custGeom>
              <a:avLst/>
              <a:gdLst>
                <a:gd name="connsiteX0" fmla="*/ 246524 w 445924"/>
                <a:gd name="connsiteY0" fmla="*/ 395619 h 403513"/>
                <a:gd name="connsiteX1" fmla="*/ 248719 w 445924"/>
                <a:gd name="connsiteY1" fmla="*/ 393360 h 403513"/>
                <a:gd name="connsiteX2" fmla="*/ 272668 w 445924"/>
                <a:gd name="connsiteY2" fmla="*/ 393360 h 403513"/>
                <a:gd name="connsiteX3" fmla="*/ 300425 w 445924"/>
                <a:gd name="connsiteY3" fmla="*/ 392650 h 403513"/>
                <a:gd name="connsiteX4" fmla="*/ 322696 w 445924"/>
                <a:gd name="connsiteY4" fmla="*/ 371477 h 403513"/>
                <a:gd name="connsiteX5" fmla="*/ 321986 w 445924"/>
                <a:gd name="connsiteY5" fmla="*/ 354629 h 403513"/>
                <a:gd name="connsiteX6" fmla="*/ 320114 w 445924"/>
                <a:gd name="connsiteY6" fmla="*/ 351466 h 403513"/>
                <a:gd name="connsiteX7" fmla="*/ 310108 w 445924"/>
                <a:gd name="connsiteY7" fmla="*/ 340686 h 403513"/>
                <a:gd name="connsiteX8" fmla="*/ 303653 w 445924"/>
                <a:gd name="connsiteY8" fmla="*/ 337845 h 403513"/>
                <a:gd name="connsiteX9" fmla="*/ 177196 w 445924"/>
                <a:gd name="connsiteY9" fmla="*/ 336554 h 403513"/>
                <a:gd name="connsiteX10" fmla="*/ 49964 w 445924"/>
                <a:gd name="connsiteY10" fmla="*/ 335909 h 403513"/>
                <a:gd name="connsiteX11" fmla="*/ 8005 w 445924"/>
                <a:gd name="connsiteY11" fmla="*/ 274714 h 403513"/>
                <a:gd name="connsiteX12" fmla="*/ 18463 w 445924"/>
                <a:gd name="connsiteY12" fmla="*/ 253218 h 403513"/>
                <a:gd name="connsiteX13" fmla="*/ 44477 w 445924"/>
                <a:gd name="connsiteY13" fmla="*/ 236370 h 403513"/>
                <a:gd name="connsiteX14" fmla="*/ 49319 w 445924"/>
                <a:gd name="connsiteY14" fmla="*/ 234950 h 403513"/>
                <a:gd name="connsiteX15" fmla="*/ 112902 w 445924"/>
                <a:gd name="connsiteY15" fmla="*/ 234692 h 403513"/>
                <a:gd name="connsiteX16" fmla="*/ 176486 w 445924"/>
                <a:gd name="connsiteY16" fmla="*/ 234498 h 403513"/>
                <a:gd name="connsiteX17" fmla="*/ 173904 w 445924"/>
                <a:gd name="connsiteY17" fmla="*/ 237145 h 403513"/>
                <a:gd name="connsiteX18" fmla="*/ 171386 w 445924"/>
                <a:gd name="connsiteY18" fmla="*/ 239727 h 403513"/>
                <a:gd name="connsiteX19" fmla="*/ 112128 w 445924"/>
                <a:gd name="connsiteY19" fmla="*/ 239727 h 403513"/>
                <a:gd name="connsiteX20" fmla="*/ 37699 w 445924"/>
                <a:gd name="connsiteY20" fmla="*/ 244245 h 403513"/>
                <a:gd name="connsiteX21" fmla="*/ 25564 w 445924"/>
                <a:gd name="connsiteY21" fmla="*/ 318544 h 403513"/>
                <a:gd name="connsiteX22" fmla="*/ 47963 w 445924"/>
                <a:gd name="connsiteY22" fmla="*/ 330745 h 403513"/>
                <a:gd name="connsiteX23" fmla="*/ 176421 w 445924"/>
                <a:gd name="connsiteY23" fmla="*/ 331584 h 403513"/>
                <a:gd name="connsiteX24" fmla="*/ 301071 w 445924"/>
                <a:gd name="connsiteY24" fmla="*/ 331713 h 403513"/>
                <a:gd name="connsiteX25" fmla="*/ 305848 w 445924"/>
                <a:gd name="connsiteY25" fmla="*/ 333456 h 403513"/>
                <a:gd name="connsiteX26" fmla="*/ 323599 w 445924"/>
                <a:gd name="connsiteY26" fmla="*/ 347786 h 403513"/>
                <a:gd name="connsiteX27" fmla="*/ 325149 w 445924"/>
                <a:gd name="connsiteY27" fmla="*/ 352370 h 403513"/>
                <a:gd name="connsiteX28" fmla="*/ 325407 w 445924"/>
                <a:gd name="connsiteY28" fmla="*/ 352821 h 403513"/>
                <a:gd name="connsiteX29" fmla="*/ 327924 w 445924"/>
                <a:gd name="connsiteY29" fmla="*/ 365215 h 403513"/>
                <a:gd name="connsiteX30" fmla="*/ 323599 w 445924"/>
                <a:gd name="connsiteY30" fmla="*/ 381805 h 403513"/>
                <a:gd name="connsiteX31" fmla="*/ 314175 w 445924"/>
                <a:gd name="connsiteY31" fmla="*/ 392069 h 403513"/>
                <a:gd name="connsiteX32" fmla="*/ 313658 w 445924"/>
                <a:gd name="connsiteY32" fmla="*/ 392715 h 403513"/>
                <a:gd name="connsiteX33" fmla="*/ 322567 w 445924"/>
                <a:gd name="connsiteY33" fmla="*/ 393360 h 403513"/>
                <a:gd name="connsiteX34" fmla="*/ 331475 w 445924"/>
                <a:gd name="connsiteY34" fmla="*/ 393360 h 403513"/>
                <a:gd name="connsiteX35" fmla="*/ 332830 w 445924"/>
                <a:gd name="connsiteY35" fmla="*/ 391553 h 403513"/>
                <a:gd name="connsiteX36" fmla="*/ 337736 w 445924"/>
                <a:gd name="connsiteY36" fmla="*/ 347205 h 403513"/>
                <a:gd name="connsiteX37" fmla="*/ 323664 w 445924"/>
                <a:gd name="connsiteY37" fmla="*/ 328292 h 403513"/>
                <a:gd name="connsiteX38" fmla="*/ 323212 w 445924"/>
                <a:gd name="connsiteY38" fmla="*/ 327130 h 403513"/>
                <a:gd name="connsiteX39" fmla="*/ 325278 w 445924"/>
                <a:gd name="connsiteY39" fmla="*/ 327904 h 403513"/>
                <a:gd name="connsiteX40" fmla="*/ 321146 w 445924"/>
                <a:gd name="connsiteY40" fmla="*/ 326097 h 403513"/>
                <a:gd name="connsiteX41" fmla="*/ 320243 w 445924"/>
                <a:gd name="connsiteY41" fmla="*/ 325903 h 403513"/>
                <a:gd name="connsiteX42" fmla="*/ 316434 w 445924"/>
                <a:gd name="connsiteY42" fmla="*/ 323644 h 403513"/>
                <a:gd name="connsiteX43" fmla="*/ 313013 w 445924"/>
                <a:gd name="connsiteY43" fmla="*/ 321514 h 403513"/>
                <a:gd name="connsiteX44" fmla="*/ 312496 w 445924"/>
                <a:gd name="connsiteY44" fmla="*/ 321320 h 403513"/>
                <a:gd name="connsiteX45" fmla="*/ 307139 w 445924"/>
                <a:gd name="connsiteY45" fmla="*/ 320223 h 403513"/>
                <a:gd name="connsiteX46" fmla="*/ 302362 w 445924"/>
                <a:gd name="connsiteY46" fmla="*/ 318867 h 403513"/>
                <a:gd name="connsiteX47" fmla="*/ 175840 w 445924"/>
                <a:gd name="connsiteY47" fmla="*/ 318480 h 403513"/>
                <a:gd name="connsiteX48" fmla="*/ 49319 w 445924"/>
                <a:gd name="connsiteY48" fmla="*/ 318157 h 403513"/>
                <a:gd name="connsiteX49" fmla="*/ 45897 w 445924"/>
                <a:gd name="connsiteY49" fmla="*/ 316737 h 403513"/>
                <a:gd name="connsiteX50" fmla="*/ 27952 w 445924"/>
                <a:gd name="connsiteY50" fmla="*/ 300083 h 403513"/>
                <a:gd name="connsiteX51" fmla="*/ 49383 w 445924"/>
                <a:gd name="connsiteY51" fmla="*/ 253670 h 403513"/>
                <a:gd name="connsiteX52" fmla="*/ 105866 w 445924"/>
                <a:gd name="connsiteY52" fmla="*/ 252637 h 403513"/>
                <a:gd name="connsiteX53" fmla="*/ 158347 w 445924"/>
                <a:gd name="connsiteY53" fmla="*/ 252637 h 403513"/>
                <a:gd name="connsiteX54" fmla="*/ 156152 w 445924"/>
                <a:gd name="connsiteY54" fmla="*/ 254896 h 403513"/>
                <a:gd name="connsiteX55" fmla="*/ 154022 w 445924"/>
                <a:gd name="connsiteY55" fmla="*/ 257091 h 403513"/>
                <a:gd name="connsiteX56" fmla="*/ 102961 w 445924"/>
                <a:gd name="connsiteY56" fmla="*/ 257285 h 403513"/>
                <a:gd name="connsiteX57" fmla="*/ 48221 w 445924"/>
                <a:gd name="connsiteY57" fmla="*/ 258899 h 403513"/>
                <a:gd name="connsiteX58" fmla="*/ 32019 w 445924"/>
                <a:gd name="connsiteY58" fmla="*/ 273875 h 403513"/>
                <a:gd name="connsiteX59" fmla="*/ 32600 w 445924"/>
                <a:gd name="connsiteY59" fmla="*/ 298792 h 403513"/>
                <a:gd name="connsiteX60" fmla="*/ 46026 w 445924"/>
                <a:gd name="connsiteY60" fmla="*/ 311508 h 403513"/>
                <a:gd name="connsiteX61" fmla="*/ 50610 w 445924"/>
                <a:gd name="connsiteY61" fmla="*/ 313638 h 403513"/>
                <a:gd name="connsiteX62" fmla="*/ 177454 w 445924"/>
                <a:gd name="connsiteY62" fmla="*/ 313961 h 403513"/>
                <a:gd name="connsiteX63" fmla="*/ 307849 w 445924"/>
                <a:gd name="connsiteY63" fmla="*/ 315381 h 403513"/>
                <a:gd name="connsiteX64" fmla="*/ 320114 w 445924"/>
                <a:gd name="connsiteY64" fmla="*/ 320739 h 403513"/>
                <a:gd name="connsiteX65" fmla="*/ 319339 w 445924"/>
                <a:gd name="connsiteY65" fmla="*/ 320675 h 403513"/>
                <a:gd name="connsiteX66" fmla="*/ 319081 w 445924"/>
                <a:gd name="connsiteY66" fmla="*/ 320997 h 403513"/>
                <a:gd name="connsiteX67" fmla="*/ 320178 w 445924"/>
                <a:gd name="connsiteY67" fmla="*/ 321320 h 403513"/>
                <a:gd name="connsiteX68" fmla="*/ 324890 w 445924"/>
                <a:gd name="connsiteY68" fmla="*/ 324419 h 403513"/>
                <a:gd name="connsiteX69" fmla="*/ 325084 w 445924"/>
                <a:gd name="connsiteY69" fmla="*/ 324741 h 403513"/>
                <a:gd name="connsiteX70" fmla="*/ 329345 w 445924"/>
                <a:gd name="connsiteY70" fmla="*/ 328421 h 403513"/>
                <a:gd name="connsiteX71" fmla="*/ 329474 w 445924"/>
                <a:gd name="connsiteY71" fmla="*/ 328679 h 403513"/>
                <a:gd name="connsiteX72" fmla="*/ 331281 w 445924"/>
                <a:gd name="connsiteY72" fmla="*/ 330616 h 403513"/>
                <a:gd name="connsiteX73" fmla="*/ 331604 w 445924"/>
                <a:gd name="connsiteY73" fmla="*/ 330745 h 403513"/>
                <a:gd name="connsiteX74" fmla="*/ 333669 w 445924"/>
                <a:gd name="connsiteY74" fmla="*/ 331390 h 403513"/>
                <a:gd name="connsiteX75" fmla="*/ 340447 w 445924"/>
                <a:gd name="connsiteY75" fmla="*/ 388196 h 403513"/>
                <a:gd name="connsiteX76" fmla="*/ 338188 w 445924"/>
                <a:gd name="connsiteY76" fmla="*/ 393037 h 403513"/>
                <a:gd name="connsiteX77" fmla="*/ 349485 w 445924"/>
                <a:gd name="connsiteY77" fmla="*/ 393360 h 403513"/>
                <a:gd name="connsiteX78" fmla="*/ 360781 w 445924"/>
                <a:gd name="connsiteY78" fmla="*/ 393360 h 403513"/>
                <a:gd name="connsiteX79" fmla="*/ 360781 w 445924"/>
                <a:gd name="connsiteY79" fmla="*/ 246182 h 403513"/>
                <a:gd name="connsiteX80" fmla="*/ 360781 w 445924"/>
                <a:gd name="connsiteY80" fmla="*/ 99004 h 403513"/>
                <a:gd name="connsiteX81" fmla="*/ 223802 w 445924"/>
                <a:gd name="connsiteY81" fmla="*/ 99004 h 403513"/>
                <a:gd name="connsiteX82" fmla="*/ 50545 w 445924"/>
                <a:gd name="connsiteY82" fmla="*/ 100036 h 403513"/>
                <a:gd name="connsiteX83" fmla="*/ 32019 w 445924"/>
                <a:gd name="connsiteY83" fmla="*/ 115593 h 403513"/>
                <a:gd name="connsiteX84" fmla="*/ 29953 w 445924"/>
                <a:gd name="connsiteY84" fmla="*/ 127406 h 403513"/>
                <a:gd name="connsiteX85" fmla="*/ 32148 w 445924"/>
                <a:gd name="connsiteY85" fmla="*/ 139478 h 403513"/>
                <a:gd name="connsiteX86" fmla="*/ 52159 w 445924"/>
                <a:gd name="connsiteY86" fmla="*/ 155164 h 403513"/>
                <a:gd name="connsiteX87" fmla="*/ 102187 w 445924"/>
                <a:gd name="connsiteY87" fmla="*/ 155809 h 403513"/>
                <a:gd name="connsiteX88" fmla="*/ 148793 w 445924"/>
                <a:gd name="connsiteY88" fmla="*/ 155809 h 403513"/>
                <a:gd name="connsiteX89" fmla="*/ 150988 w 445924"/>
                <a:gd name="connsiteY89" fmla="*/ 158069 h 403513"/>
                <a:gd name="connsiteX90" fmla="*/ 153183 w 445924"/>
                <a:gd name="connsiteY90" fmla="*/ 160392 h 403513"/>
                <a:gd name="connsiteX91" fmla="*/ 101606 w 445924"/>
                <a:gd name="connsiteY91" fmla="*/ 160199 h 403513"/>
                <a:gd name="connsiteX92" fmla="*/ 46349 w 445924"/>
                <a:gd name="connsiteY92" fmla="*/ 158650 h 403513"/>
                <a:gd name="connsiteX93" fmla="*/ 32148 w 445924"/>
                <a:gd name="connsiteY93" fmla="*/ 148515 h 403513"/>
                <a:gd name="connsiteX94" fmla="*/ 29049 w 445924"/>
                <a:gd name="connsiteY94" fmla="*/ 141156 h 403513"/>
                <a:gd name="connsiteX95" fmla="*/ 28856 w 445924"/>
                <a:gd name="connsiteY95" fmla="*/ 140898 h 403513"/>
                <a:gd name="connsiteX96" fmla="*/ 26725 w 445924"/>
                <a:gd name="connsiteY96" fmla="*/ 139413 h 403513"/>
                <a:gd name="connsiteX97" fmla="*/ 24983 w 445924"/>
                <a:gd name="connsiteY97" fmla="*/ 132248 h 403513"/>
                <a:gd name="connsiteX98" fmla="*/ 34730 w 445924"/>
                <a:gd name="connsiteY98" fmla="*/ 103522 h 403513"/>
                <a:gd name="connsiteX99" fmla="*/ 39248 w 445924"/>
                <a:gd name="connsiteY99" fmla="*/ 99004 h 403513"/>
                <a:gd name="connsiteX100" fmla="*/ 30276 w 445924"/>
                <a:gd name="connsiteY100" fmla="*/ 99004 h 403513"/>
                <a:gd name="connsiteX101" fmla="*/ 21239 w 445924"/>
                <a:gd name="connsiteY101" fmla="*/ 99004 h 403513"/>
                <a:gd name="connsiteX102" fmla="*/ 18979 w 445924"/>
                <a:gd name="connsiteY102" fmla="*/ 102425 h 403513"/>
                <a:gd name="connsiteX103" fmla="*/ 11556 w 445924"/>
                <a:gd name="connsiteY103" fmla="*/ 127406 h 403513"/>
                <a:gd name="connsiteX104" fmla="*/ 15752 w 445924"/>
                <a:gd name="connsiteY104" fmla="*/ 146256 h 403513"/>
                <a:gd name="connsiteX105" fmla="*/ 18011 w 445924"/>
                <a:gd name="connsiteY105" fmla="*/ 151549 h 403513"/>
                <a:gd name="connsiteX106" fmla="*/ 16397 w 445924"/>
                <a:gd name="connsiteY106" fmla="*/ 153163 h 403513"/>
                <a:gd name="connsiteX107" fmla="*/ 13880 w 445924"/>
                <a:gd name="connsiteY107" fmla="*/ 153550 h 403513"/>
                <a:gd name="connsiteX108" fmla="*/ 7941 w 445924"/>
                <a:gd name="connsiteY108" fmla="*/ 137735 h 403513"/>
                <a:gd name="connsiteX109" fmla="*/ 7231 w 445924"/>
                <a:gd name="connsiteY109" fmla="*/ 124889 h 403513"/>
                <a:gd name="connsiteX110" fmla="*/ 12072 w 445924"/>
                <a:gd name="connsiteY110" fmla="*/ 104813 h 403513"/>
                <a:gd name="connsiteX111" fmla="*/ 14654 w 445924"/>
                <a:gd name="connsiteY111" fmla="*/ 99585 h 403513"/>
                <a:gd name="connsiteX112" fmla="*/ 13492 w 445924"/>
                <a:gd name="connsiteY112" fmla="*/ 98810 h 403513"/>
                <a:gd name="connsiteX113" fmla="*/ 12201 w 445924"/>
                <a:gd name="connsiteY113" fmla="*/ 94550 h 403513"/>
                <a:gd name="connsiteX114" fmla="*/ 15945 w 445924"/>
                <a:gd name="connsiteY114" fmla="*/ 78993 h 403513"/>
                <a:gd name="connsiteX115" fmla="*/ 30469 w 445924"/>
                <a:gd name="connsiteY115" fmla="*/ 62274 h 403513"/>
                <a:gd name="connsiteX116" fmla="*/ 34859 w 445924"/>
                <a:gd name="connsiteY116" fmla="*/ 55818 h 403513"/>
                <a:gd name="connsiteX117" fmla="*/ 23562 w 445924"/>
                <a:gd name="connsiteY117" fmla="*/ 26383 h 403513"/>
                <a:gd name="connsiteX118" fmla="*/ 16720 w 445924"/>
                <a:gd name="connsiteY118" fmla="*/ 21864 h 403513"/>
                <a:gd name="connsiteX119" fmla="*/ 14525 w 445924"/>
                <a:gd name="connsiteY119" fmla="*/ 19605 h 403513"/>
                <a:gd name="connsiteX120" fmla="*/ 16655 w 445924"/>
                <a:gd name="connsiteY120" fmla="*/ 19605 h 403513"/>
                <a:gd name="connsiteX121" fmla="*/ 35246 w 445924"/>
                <a:gd name="connsiteY121" fmla="*/ 28900 h 403513"/>
                <a:gd name="connsiteX122" fmla="*/ 41443 w 445924"/>
                <a:gd name="connsiteY122" fmla="*/ 50848 h 403513"/>
                <a:gd name="connsiteX123" fmla="*/ 26790 w 445924"/>
                <a:gd name="connsiteY123" fmla="*/ 72537 h 403513"/>
                <a:gd name="connsiteX124" fmla="*/ 17043 w 445924"/>
                <a:gd name="connsiteY124" fmla="*/ 90870 h 403513"/>
                <a:gd name="connsiteX125" fmla="*/ 16591 w 445924"/>
                <a:gd name="connsiteY125" fmla="*/ 94033 h 403513"/>
                <a:gd name="connsiteX126" fmla="*/ 20399 w 445924"/>
                <a:gd name="connsiteY126" fmla="*/ 93646 h 403513"/>
                <a:gd name="connsiteX127" fmla="*/ 38603 w 445924"/>
                <a:gd name="connsiteY127" fmla="*/ 87578 h 403513"/>
                <a:gd name="connsiteX128" fmla="*/ 55064 w 445924"/>
                <a:gd name="connsiteY128" fmla="*/ 71246 h 403513"/>
                <a:gd name="connsiteX129" fmla="*/ 60615 w 445924"/>
                <a:gd name="connsiteY129" fmla="*/ 36711 h 403513"/>
                <a:gd name="connsiteX130" fmla="*/ 28016 w 445924"/>
                <a:gd name="connsiteY130" fmla="*/ 1401 h 403513"/>
                <a:gd name="connsiteX131" fmla="*/ 14138 w 445924"/>
                <a:gd name="connsiteY131" fmla="*/ -83 h 403513"/>
                <a:gd name="connsiteX132" fmla="*/ 1098 w 445924"/>
                <a:gd name="connsiteY132" fmla="*/ 1272 h 403513"/>
                <a:gd name="connsiteX133" fmla="*/ -2581 w 445924"/>
                <a:gd name="connsiteY133" fmla="*/ 2628 h 403513"/>
                <a:gd name="connsiteX134" fmla="*/ -4324 w 445924"/>
                <a:gd name="connsiteY134" fmla="*/ 820 h 403513"/>
                <a:gd name="connsiteX135" fmla="*/ -6067 w 445924"/>
                <a:gd name="connsiteY135" fmla="*/ -1052 h 403513"/>
                <a:gd name="connsiteX136" fmla="*/ -3743 w 445924"/>
                <a:gd name="connsiteY136" fmla="*/ -2020 h 403513"/>
                <a:gd name="connsiteX137" fmla="*/ 91277 w 445924"/>
                <a:gd name="connsiteY137" fmla="*/ -5441 h 403513"/>
                <a:gd name="connsiteX138" fmla="*/ 176486 w 445924"/>
                <a:gd name="connsiteY138" fmla="*/ -5635 h 403513"/>
                <a:gd name="connsiteX139" fmla="*/ 174033 w 445924"/>
                <a:gd name="connsiteY139" fmla="*/ -3117 h 403513"/>
                <a:gd name="connsiteX140" fmla="*/ 170482 w 445924"/>
                <a:gd name="connsiteY140" fmla="*/ -600 h 403513"/>
                <a:gd name="connsiteX141" fmla="*/ 103219 w 445924"/>
                <a:gd name="connsiteY141" fmla="*/ -471 h 403513"/>
                <a:gd name="connsiteX142" fmla="*/ 38926 w 445924"/>
                <a:gd name="connsiteY142" fmla="*/ 562 h 403513"/>
                <a:gd name="connsiteX143" fmla="*/ 60809 w 445924"/>
                <a:gd name="connsiteY143" fmla="*/ 22962 h 403513"/>
                <a:gd name="connsiteX144" fmla="*/ 66296 w 445924"/>
                <a:gd name="connsiteY144" fmla="*/ 48589 h 403513"/>
                <a:gd name="connsiteX145" fmla="*/ 64230 w 445924"/>
                <a:gd name="connsiteY145" fmla="*/ 62532 h 403513"/>
                <a:gd name="connsiteX146" fmla="*/ 61713 w 445924"/>
                <a:gd name="connsiteY146" fmla="*/ 68148 h 403513"/>
                <a:gd name="connsiteX147" fmla="*/ 61454 w 445924"/>
                <a:gd name="connsiteY147" fmla="*/ 68664 h 403513"/>
                <a:gd name="connsiteX148" fmla="*/ 58937 w 445924"/>
                <a:gd name="connsiteY148" fmla="*/ 73828 h 403513"/>
                <a:gd name="connsiteX149" fmla="*/ 59066 w 445924"/>
                <a:gd name="connsiteY149" fmla="*/ 73054 h 403513"/>
                <a:gd name="connsiteX150" fmla="*/ 58808 w 445924"/>
                <a:gd name="connsiteY150" fmla="*/ 72796 h 403513"/>
                <a:gd name="connsiteX151" fmla="*/ 58420 w 445924"/>
                <a:gd name="connsiteY151" fmla="*/ 74022 h 403513"/>
                <a:gd name="connsiteX152" fmla="*/ 48673 w 445924"/>
                <a:gd name="connsiteY152" fmla="*/ 86351 h 403513"/>
                <a:gd name="connsiteX153" fmla="*/ 41121 w 445924"/>
                <a:gd name="connsiteY153" fmla="*/ 91709 h 403513"/>
                <a:gd name="connsiteX154" fmla="*/ 37118 w 445924"/>
                <a:gd name="connsiteY154" fmla="*/ 94162 h 403513"/>
                <a:gd name="connsiteX155" fmla="*/ 64553 w 445924"/>
                <a:gd name="connsiteY155" fmla="*/ 94356 h 403513"/>
                <a:gd name="connsiteX156" fmla="*/ 243620 w 445924"/>
                <a:gd name="connsiteY156" fmla="*/ 94291 h 403513"/>
                <a:gd name="connsiteX157" fmla="*/ 398867 w 445924"/>
                <a:gd name="connsiteY157" fmla="*/ 93065 h 403513"/>
                <a:gd name="connsiteX158" fmla="*/ 412423 w 445924"/>
                <a:gd name="connsiteY158" fmla="*/ 87384 h 403513"/>
                <a:gd name="connsiteX159" fmla="*/ 424042 w 445924"/>
                <a:gd name="connsiteY159" fmla="*/ 77637 h 403513"/>
                <a:gd name="connsiteX160" fmla="*/ 259951 w 445924"/>
                <a:gd name="connsiteY160" fmla="*/ 76927 h 403513"/>
                <a:gd name="connsiteX161" fmla="*/ 95602 w 445924"/>
                <a:gd name="connsiteY161" fmla="*/ 75571 h 403513"/>
                <a:gd name="connsiteX162" fmla="*/ 262404 w 445924"/>
                <a:gd name="connsiteY162" fmla="*/ 72537 h 403513"/>
                <a:gd name="connsiteX163" fmla="*/ 427915 w 445924"/>
                <a:gd name="connsiteY163" fmla="*/ 72537 h 403513"/>
                <a:gd name="connsiteX164" fmla="*/ 429852 w 445924"/>
                <a:gd name="connsiteY164" fmla="*/ 69181 h 403513"/>
                <a:gd name="connsiteX165" fmla="*/ 435274 w 445924"/>
                <a:gd name="connsiteY165" fmla="*/ 52720 h 403513"/>
                <a:gd name="connsiteX166" fmla="*/ 435726 w 445924"/>
                <a:gd name="connsiteY166" fmla="*/ 49299 h 403513"/>
                <a:gd name="connsiteX167" fmla="*/ 270796 w 445924"/>
                <a:gd name="connsiteY167" fmla="*/ 49299 h 403513"/>
                <a:gd name="connsiteX168" fmla="*/ 105156 w 445924"/>
                <a:gd name="connsiteY168" fmla="*/ 48072 h 403513"/>
                <a:gd name="connsiteX169" fmla="*/ 104898 w 445924"/>
                <a:gd name="connsiteY169" fmla="*/ 45813 h 403513"/>
                <a:gd name="connsiteX170" fmla="*/ 196755 w 445924"/>
                <a:gd name="connsiteY170" fmla="*/ 44780 h 403513"/>
                <a:gd name="connsiteX171" fmla="*/ 361750 w 445924"/>
                <a:gd name="connsiteY171" fmla="*/ 44586 h 403513"/>
                <a:gd name="connsiteX172" fmla="*/ 435339 w 445924"/>
                <a:gd name="connsiteY172" fmla="*/ 44457 h 403513"/>
                <a:gd name="connsiteX173" fmla="*/ 435145 w 445924"/>
                <a:gd name="connsiteY173" fmla="*/ 41230 h 403513"/>
                <a:gd name="connsiteX174" fmla="*/ 429594 w 445924"/>
                <a:gd name="connsiteY174" fmla="*/ 23865 h 403513"/>
                <a:gd name="connsiteX175" fmla="*/ 427205 w 445924"/>
                <a:gd name="connsiteY175" fmla="*/ 19605 h 403513"/>
                <a:gd name="connsiteX176" fmla="*/ 409001 w 445924"/>
                <a:gd name="connsiteY176" fmla="*/ 19605 h 403513"/>
                <a:gd name="connsiteX177" fmla="*/ 390862 w 445924"/>
                <a:gd name="connsiteY177" fmla="*/ 19605 h 403513"/>
                <a:gd name="connsiteX178" fmla="*/ 393380 w 445924"/>
                <a:gd name="connsiteY178" fmla="*/ 17023 h 403513"/>
                <a:gd name="connsiteX179" fmla="*/ 395897 w 445924"/>
                <a:gd name="connsiteY179" fmla="*/ 14441 h 403513"/>
                <a:gd name="connsiteX180" fmla="*/ 409518 w 445924"/>
                <a:gd name="connsiteY180" fmla="*/ 14441 h 403513"/>
                <a:gd name="connsiteX181" fmla="*/ 423074 w 445924"/>
                <a:gd name="connsiteY181" fmla="*/ 14376 h 403513"/>
                <a:gd name="connsiteX182" fmla="*/ 420169 w 445924"/>
                <a:gd name="connsiteY182" fmla="*/ 11859 h 403513"/>
                <a:gd name="connsiteX183" fmla="*/ 412294 w 445924"/>
                <a:gd name="connsiteY183" fmla="*/ 6178 h 403513"/>
                <a:gd name="connsiteX184" fmla="*/ 407259 w 445924"/>
                <a:gd name="connsiteY184" fmla="*/ 3015 h 403513"/>
                <a:gd name="connsiteX185" fmla="*/ 409066 w 445924"/>
                <a:gd name="connsiteY185" fmla="*/ 1337 h 403513"/>
                <a:gd name="connsiteX186" fmla="*/ 410873 w 445924"/>
                <a:gd name="connsiteY186" fmla="*/ -342 h 403513"/>
                <a:gd name="connsiteX187" fmla="*/ 415328 w 445924"/>
                <a:gd name="connsiteY187" fmla="*/ 2305 h 403513"/>
                <a:gd name="connsiteX188" fmla="*/ 433015 w 445924"/>
                <a:gd name="connsiteY188" fmla="*/ 20057 h 403513"/>
                <a:gd name="connsiteX189" fmla="*/ 437792 w 445924"/>
                <a:gd name="connsiteY189" fmla="*/ 30708 h 403513"/>
                <a:gd name="connsiteX190" fmla="*/ 439857 w 445924"/>
                <a:gd name="connsiteY190" fmla="*/ 46717 h 403513"/>
                <a:gd name="connsiteX191" fmla="*/ 438695 w 445924"/>
                <a:gd name="connsiteY191" fmla="*/ 60595 h 403513"/>
                <a:gd name="connsiteX192" fmla="*/ 414295 w 445924"/>
                <a:gd name="connsiteY192" fmla="*/ 91967 h 403513"/>
                <a:gd name="connsiteX193" fmla="*/ 394542 w 445924"/>
                <a:gd name="connsiteY193" fmla="*/ 98681 h 403513"/>
                <a:gd name="connsiteX194" fmla="*/ 390475 w 445924"/>
                <a:gd name="connsiteY194" fmla="*/ 99133 h 403513"/>
                <a:gd name="connsiteX195" fmla="*/ 390475 w 445924"/>
                <a:gd name="connsiteY195" fmla="*/ 127923 h 403513"/>
                <a:gd name="connsiteX196" fmla="*/ 390475 w 445924"/>
                <a:gd name="connsiteY196" fmla="*/ 156713 h 403513"/>
                <a:gd name="connsiteX197" fmla="*/ 388216 w 445924"/>
                <a:gd name="connsiteY197" fmla="*/ 154518 h 403513"/>
                <a:gd name="connsiteX198" fmla="*/ 385956 w 445924"/>
                <a:gd name="connsiteY198" fmla="*/ 152323 h 403513"/>
                <a:gd name="connsiteX199" fmla="*/ 385956 w 445924"/>
                <a:gd name="connsiteY199" fmla="*/ 125664 h 403513"/>
                <a:gd name="connsiteX200" fmla="*/ 385956 w 445924"/>
                <a:gd name="connsiteY200" fmla="*/ 99004 h 403513"/>
                <a:gd name="connsiteX201" fmla="*/ 376015 w 445924"/>
                <a:gd name="connsiteY201" fmla="*/ 99004 h 403513"/>
                <a:gd name="connsiteX202" fmla="*/ 365687 w 445924"/>
                <a:gd name="connsiteY202" fmla="*/ 100036 h 403513"/>
                <a:gd name="connsiteX203" fmla="*/ 365300 w 445924"/>
                <a:gd name="connsiteY203" fmla="*/ 248893 h 403513"/>
                <a:gd name="connsiteX204" fmla="*/ 364913 w 445924"/>
                <a:gd name="connsiteY204" fmla="*/ 397298 h 403513"/>
                <a:gd name="connsiteX205" fmla="*/ 304427 w 445924"/>
                <a:gd name="connsiteY205" fmla="*/ 397879 h 403513"/>
                <a:gd name="connsiteX206" fmla="*/ 244330 w 445924"/>
                <a:gd name="connsiteY206" fmla="*/ 397879 h 403513"/>
                <a:gd name="connsiteX207" fmla="*/ 246524 w 445924"/>
                <a:gd name="connsiteY207" fmla="*/ 395619 h 403513"/>
                <a:gd name="connsiteX208" fmla="*/ 20593 w 445924"/>
                <a:gd name="connsiteY208" fmla="*/ 257607 h 403513"/>
                <a:gd name="connsiteX209" fmla="*/ 18850 w 445924"/>
                <a:gd name="connsiteY209" fmla="*/ 255800 h 403513"/>
                <a:gd name="connsiteX210" fmla="*/ 17043 w 445924"/>
                <a:gd name="connsiteY210" fmla="*/ 254251 h 403513"/>
                <a:gd name="connsiteX211" fmla="*/ 18592 w 445924"/>
                <a:gd name="connsiteY211" fmla="*/ 256058 h 403513"/>
                <a:gd name="connsiteX212" fmla="*/ 20593 w 445924"/>
                <a:gd name="connsiteY212" fmla="*/ 257607 h 403513"/>
                <a:gd name="connsiteX213" fmla="*/ 59970 w 445924"/>
                <a:gd name="connsiteY213" fmla="*/ 71505 h 403513"/>
                <a:gd name="connsiteX214" fmla="*/ 58420 w 445924"/>
                <a:gd name="connsiteY214" fmla="*/ 71117 h 403513"/>
                <a:gd name="connsiteX215" fmla="*/ 59001 w 445924"/>
                <a:gd name="connsiteY215" fmla="*/ 71698 h 403513"/>
                <a:gd name="connsiteX216" fmla="*/ 59970 w 445924"/>
                <a:gd name="connsiteY216" fmla="*/ 71505 h 40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445924" h="403513">
                  <a:moveTo>
                    <a:pt x="246524" y="395619"/>
                  </a:moveTo>
                  <a:lnTo>
                    <a:pt x="248719" y="393360"/>
                  </a:lnTo>
                  <a:lnTo>
                    <a:pt x="272668" y="393360"/>
                  </a:lnTo>
                  <a:cubicBezTo>
                    <a:pt x="287192" y="393360"/>
                    <a:pt x="298166" y="393102"/>
                    <a:pt x="300425" y="392650"/>
                  </a:cubicBezTo>
                  <a:cubicBezTo>
                    <a:pt x="311205" y="390649"/>
                    <a:pt x="320178" y="382128"/>
                    <a:pt x="322696" y="371477"/>
                  </a:cubicBezTo>
                  <a:cubicBezTo>
                    <a:pt x="323599" y="367539"/>
                    <a:pt x="323083" y="355533"/>
                    <a:pt x="321986" y="354629"/>
                  </a:cubicBezTo>
                  <a:cubicBezTo>
                    <a:pt x="321727" y="354435"/>
                    <a:pt x="320953" y="353015"/>
                    <a:pt x="320114" y="351466"/>
                  </a:cubicBezTo>
                  <a:cubicBezTo>
                    <a:pt x="318306" y="347851"/>
                    <a:pt x="313465" y="342687"/>
                    <a:pt x="310108" y="340686"/>
                  </a:cubicBezTo>
                  <a:cubicBezTo>
                    <a:pt x="308623" y="339847"/>
                    <a:pt x="305719" y="338556"/>
                    <a:pt x="303653" y="337845"/>
                  </a:cubicBezTo>
                  <a:cubicBezTo>
                    <a:pt x="299973" y="336554"/>
                    <a:pt x="298295" y="336554"/>
                    <a:pt x="177196" y="336554"/>
                  </a:cubicBezTo>
                  <a:cubicBezTo>
                    <a:pt x="99088" y="336554"/>
                    <a:pt x="52869" y="336296"/>
                    <a:pt x="49964" y="335909"/>
                  </a:cubicBezTo>
                  <a:cubicBezTo>
                    <a:pt x="21109" y="331778"/>
                    <a:pt x="2196" y="304214"/>
                    <a:pt x="8005" y="274714"/>
                  </a:cubicBezTo>
                  <a:cubicBezTo>
                    <a:pt x="9296" y="268388"/>
                    <a:pt x="14267" y="258059"/>
                    <a:pt x="18463" y="253218"/>
                  </a:cubicBezTo>
                  <a:cubicBezTo>
                    <a:pt x="25176" y="245343"/>
                    <a:pt x="34278" y="239468"/>
                    <a:pt x="44477" y="236370"/>
                  </a:cubicBezTo>
                  <a:lnTo>
                    <a:pt x="49319" y="234950"/>
                  </a:lnTo>
                  <a:lnTo>
                    <a:pt x="112902" y="234692"/>
                  </a:lnTo>
                  <a:lnTo>
                    <a:pt x="176486" y="234498"/>
                  </a:lnTo>
                  <a:lnTo>
                    <a:pt x="173904" y="237145"/>
                  </a:lnTo>
                  <a:lnTo>
                    <a:pt x="171386" y="239727"/>
                  </a:lnTo>
                  <a:lnTo>
                    <a:pt x="112128" y="239727"/>
                  </a:lnTo>
                  <a:cubicBezTo>
                    <a:pt x="45768" y="239727"/>
                    <a:pt x="47253" y="239662"/>
                    <a:pt x="37699" y="244245"/>
                  </a:cubicBezTo>
                  <a:cubicBezTo>
                    <a:pt x="8974" y="258124"/>
                    <a:pt x="2648" y="296532"/>
                    <a:pt x="25564" y="318544"/>
                  </a:cubicBezTo>
                  <a:cubicBezTo>
                    <a:pt x="32019" y="324806"/>
                    <a:pt x="39959" y="329131"/>
                    <a:pt x="47963" y="330745"/>
                  </a:cubicBezTo>
                  <a:cubicBezTo>
                    <a:pt x="50803" y="331326"/>
                    <a:pt x="82692" y="331519"/>
                    <a:pt x="176421" y="331584"/>
                  </a:cubicBezTo>
                  <a:lnTo>
                    <a:pt x="301071" y="331713"/>
                  </a:lnTo>
                  <a:lnTo>
                    <a:pt x="305848" y="333456"/>
                  </a:lnTo>
                  <a:cubicBezTo>
                    <a:pt x="313981" y="336425"/>
                    <a:pt x="319404" y="340815"/>
                    <a:pt x="323599" y="347786"/>
                  </a:cubicBezTo>
                  <a:cubicBezTo>
                    <a:pt x="326052" y="351853"/>
                    <a:pt x="326440" y="353015"/>
                    <a:pt x="325149" y="352370"/>
                  </a:cubicBezTo>
                  <a:cubicBezTo>
                    <a:pt x="324697" y="352111"/>
                    <a:pt x="324761" y="352370"/>
                    <a:pt x="325407" y="352821"/>
                  </a:cubicBezTo>
                  <a:cubicBezTo>
                    <a:pt x="327021" y="354177"/>
                    <a:pt x="327989" y="358889"/>
                    <a:pt x="327924" y="365215"/>
                  </a:cubicBezTo>
                  <a:cubicBezTo>
                    <a:pt x="327860" y="371993"/>
                    <a:pt x="326633" y="376835"/>
                    <a:pt x="323599" y="381805"/>
                  </a:cubicBezTo>
                  <a:cubicBezTo>
                    <a:pt x="321469" y="385356"/>
                    <a:pt x="315272" y="392069"/>
                    <a:pt x="314175" y="392069"/>
                  </a:cubicBezTo>
                  <a:cubicBezTo>
                    <a:pt x="313917" y="392069"/>
                    <a:pt x="313658" y="392392"/>
                    <a:pt x="313658" y="392715"/>
                  </a:cubicBezTo>
                  <a:cubicBezTo>
                    <a:pt x="313658" y="393102"/>
                    <a:pt x="317080" y="393360"/>
                    <a:pt x="322567" y="393360"/>
                  </a:cubicBezTo>
                  <a:lnTo>
                    <a:pt x="331475" y="393360"/>
                  </a:lnTo>
                  <a:lnTo>
                    <a:pt x="332830" y="391553"/>
                  </a:lnTo>
                  <a:cubicBezTo>
                    <a:pt x="341416" y="379933"/>
                    <a:pt x="343546" y="360632"/>
                    <a:pt x="337736" y="347205"/>
                  </a:cubicBezTo>
                  <a:cubicBezTo>
                    <a:pt x="334638" y="340040"/>
                    <a:pt x="329538" y="333198"/>
                    <a:pt x="323664" y="328292"/>
                  </a:cubicBezTo>
                  <a:cubicBezTo>
                    <a:pt x="321211" y="326226"/>
                    <a:pt x="321146" y="326162"/>
                    <a:pt x="323212" y="327130"/>
                  </a:cubicBezTo>
                  <a:cubicBezTo>
                    <a:pt x="324309" y="327711"/>
                    <a:pt x="325278" y="328034"/>
                    <a:pt x="325278" y="327904"/>
                  </a:cubicBezTo>
                  <a:cubicBezTo>
                    <a:pt x="325278" y="327259"/>
                    <a:pt x="321534" y="325645"/>
                    <a:pt x="321146" y="326097"/>
                  </a:cubicBezTo>
                  <a:cubicBezTo>
                    <a:pt x="320888" y="326291"/>
                    <a:pt x="320501" y="326226"/>
                    <a:pt x="320243" y="325903"/>
                  </a:cubicBezTo>
                  <a:cubicBezTo>
                    <a:pt x="319984" y="325516"/>
                    <a:pt x="318242" y="324548"/>
                    <a:pt x="316434" y="323644"/>
                  </a:cubicBezTo>
                  <a:cubicBezTo>
                    <a:pt x="314562" y="322740"/>
                    <a:pt x="313013" y="321772"/>
                    <a:pt x="313013" y="321514"/>
                  </a:cubicBezTo>
                  <a:cubicBezTo>
                    <a:pt x="313013" y="321191"/>
                    <a:pt x="312755" y="321127"/>
                    <a:pt x="312496" y="321320"/>
                  </a:cubicBezTo>
                  <a:cubicBezTo>
                    <a:pt x="312174" y="321514"/>
                    <a:pt x="309785" y="320997"/>
                    <a:pt x="307139" y="320223"/>
                  </a:cubicBezTo>
                  <a:lnTo>
                    <a:pt x="302362" y="318867"/>
                  </a:lnTo>
                  <a:lnTo>
                    <a:pt x="175840" y="318480"/>
                  </a:lnTo>
                  <a:lnTo>
                    <a:pt x="49319" y="318157"/>
                  </a:lnTo>
                  <a:lnTo>
                    <a:pt x="45897" y="316737"/>
                  </a:lnTo>
                  <a:cubicBezTo>
                    <a:pt x="37699" y="313380"/>
                    <a:pt x="31567" y="307700"/>
                    <a:pt x="27952" y="300083"/>
                  </a:cubicBezTo>
                  <a:cubicBezTo>
                    <a:pt x="18915" y="281104"/>
                    <a:pt x="29178" y="258899"/>
                    <a:pt x="49383" y="253670"/>
                  </a:cubicBezTo>
                  <a:cubicBezTo>
                    <a:pt x="52869" y="252766"/>
                    <a:pt x="60099" y="252637"/>
                    <a:pt x="105866" y="252637"/>
                  </a:cubicBezTo>
                  <a:lnTo>
                    <a:pt x="158347" y="252637"/>
                  </a:lnTo>
                  <a:lnTo>
                    <a:pt x="156152" y="254896"/>
                  </a:lnTo>
                  <a:lnTo>
                    <a:pt x="154022" y="257091"/>
                  </a:lnTo>
                  <a:lnTo>
                    <a:pt x="102961" y="257285"/>
                  </a:lnTo>
                  <a:cubicBezTo>
                    <a:pt x="52353" y="257478"/>
                    <a:pt x="51901" y="257478"/>
                    <a:pt x="48221" y="258899"/>
                  </a:cubicBezTo>
                  <a:cubicBezTo>
                    <a:pt x="40733" y="261739"/>
                    <a:pt x="35311" y="266709"/>
                    <a:pt x="32019" y="273875"/>
                  </a:cubicBezTo>
                  <a:cubicBezTo>
                    <a:pt x="28533" y="281233"/>
                    <a:pt x="28791" y="291110"/>
                    <a:pt x="32600" y="298792"/>
                  </a:cubicBezTo>
                  <a:cubicBezTo>
                    <a:pt x="35053" y="303698"/>
                    <a:pt x="40604" y="308926"/>
                    <a:pt x="46026" y="311508"/>
                  </a:cubicBezTo>
                  <a:lnTo>
                    <a:pt x="50610" y="313638"/>
                  </a:lnTo>
                  <a:lnTo>
                    <a:pt x="177454" y="313961"/>
                  </a:lnTo>
                  <a:cubicBezTo>
                    <a:pt x="293325" y="314284"/>
                    <a:pt x="304621" y="314413"/>
                    <a:pt x="307849" y="315381"/>
                  </a:cubicBezTo>
                  <a:cubicBezTo>
                    <a:pt x="311980" y="316608"/>
                    <a:pt x="320114" y="320158"/>
                    <a:pt x="320114" y="320739"/>
                  </a:cubicBezTo>
                  <a:cubicBezTo>
                    <a:pt x="320114" y="320933"/>
                    <a:pt x="319791" y="320933"/>
                    <a:pt x="319339" y="320675"/>
                  </a:cubicBezTo>
                  <a:cubicBezTo>
                    <a:pt x="318887" y="320416"/>
                    <a:pt x="318823" y="320481"/>
                    <a:pt x="319081" y="320997"/>
                  </a:cubicBezTo>
                  <a:cubicBezTo>
                    <a:pt x="319339" y="321385"/>
                    <a:pt x="319855" y="321578"/>
                    <a:pt x="320178" y="321320"/>
                  </a:cubicBezTo>
                  <a:cubicBezTo>
                    <a:pt x="321082" y="320804"/>
                    <a:pt x="325342" y="323644"/>
                    <a:pt x="324890" y="324419"/>
                  </a:cubicBezTo>
                  <a:cubicBezTo>
                    <a:pt x="324632" y="324806"/>
                    <a:pt x="324697" y="324935"/>
                    <a:pt x="325084" y="324741"/>
                  </a:cubicBezTo>
                  <a:cubicBezTo>
                    <a:pt x="325988" y="324160"/>
                    <a:pt x="329861" y="327517"/>
                    <a:pt x="329345" y="328421"/>
                  </a:cubicBezTo>
                  <a:cubicBezTo>
                    <a:pt x="329151" y="328808"/>
                    <a:pt x="329151" y="328937"/>
                    <a:pt x="329474" y="328679"/>
                  </a:cubicBezTo>
                  <a:cubicBezTo>
                    <a:pt x="330313" y="327904"/>
                    <a:pt x="331668" y="329389"/>
                    <a:pt x="331281" y="330616"/>
                  </a:cubicBezTo>
                  <a:cubicBezTo>
                    <a:pt x="331023" y="331519"/>
                    <a:pt x="331087" y="331584"/>
                    <a:pt x="331604" y="330745"/>
                  </a:cubicBezTo>
                  <a:cubicBezTo>
                    <a:pt x="332185" y="329970"/>
                    <a:pt x="332508" y="330035"/>
                    <a:pt x="333669" y="331390"/>
                  </a:cubicBezTo>
                  <a:cubicBezTo>
                    <a:pt x="346838" y="346431"/>
                    <a:pt x="349614" y="369928"/>
                    <a:pt x="340447" y="388196"/>
                  </a:cubicBezTo>
                  <a:cubicBezTo>
                    <a:pt x="339221" y="390649"/>
                    <a:pt x="338188" y="392844"/>
                    <a:pt x="338188" y="393037"/>
                  </a:cubicBezTo>
                  <a:cubicBezTo>
                    <a:pt x="338188" y="393231"/>
                    <a:pt x="343288" y="393360"/>
                    <a:pt x="349485" y="393360"/>
                  </a:cubicBezTo>
                  <a:lnTo>
                    <a:pt x="360781" y="393360"/>
                  </a:lnTo>
                  <a:lnTo>
                    <a:pt x="360781" y="246182"/>
                  </a:lnTo>
                  <a:lnTo>
                    <a:pt x="360781" y="99004"/>
                  </a:lnTo>
                  <a:lnTo>
                    <a:pt x="223802" y="99004"/>
                  </a:lnTo>
                  <a:cubicBezTo>
                    <a:pt x="40669" y="98939"/>
                    <a:pt x="54935" y="98874"/>
                    <a:pt x="50545" y="100036"/>
                  </a:cubicBezTo>
                  <a:cubicBezTo>
                    <a:pt x="42412" y="102167"/>
                    <a:pt x="35763" y="107718"/>
                    <a:pt x="32019" y="115593"/>
                  </a:cubicBezTo>
                  <a:cubicBezTo>
                    <a:pt x="30082" y="119725"/>
                    <a:pt x="29953" y="120370"/>
                    <a:pt x="29953" y="127406"/>
                  </a:cubicBezTo>
                  <a:cubicBezTo>
                    <a:pt x="29953" y="134507"/>
                    <a:pt x="30082" y="135024"/>
                    <a:pt x="32148" y="139478"/>
                  </a:cubicBezTo>
                  <a:cubicBezTo>
                    <a:pt x="35892" y="147482"/>
                    <a:pt x="43703" y="153550"/>
                    <a:pt x="52159" y="155164"/>
                  </a:cubicBezTo>
                  <a:cubicBezTo>
                    <a:pt x="54289" y="155551"/>
                    <a:pt x="73461" y="155809"/>
                    <a:pt x="102187" y="155809"/>
                  </a:cubicBezTo>
                  <a:lnTo>
                    <a:pt x="148793" y="155809"/>
                  </a:lnTo>
                  <a:lnTo>
                    <a:pt x="150988" y="158069"/>
                  </a:lnTo>
                  <a:lnTo>
                    <a:pt x="153183" y="160392"/>
                  </a:lnTo>
                  <a:lnTo>
                    <a:pt x="101606" y="160199"/>
                  </a:lnTo>
                  <a:cubicBezTo>
                    <a:pt x="50674" y="160005"/>
                    <a:pt x="49900" y="160005"/>
                    <a:pt x="46349" y="158650"/>
                  </a:cubicBezTo>
                  <a:cubicBezTo>
                    <a:pt x="41185" y="156648"/>
                    <a:pt x="35246" y="152453"/>
                    <a:pt x="32148" y="148515"/>
                  </a:cubicBezTo>
                  <a:cubicBezTo>
                    <a:pt x="28468" y="143932"/>
                    <a:pt x="27952" y="142576"/>
                    <a:pt x="29049" y="141156"/>
                  </a:cubicBezTo>
                  <a:cubicBezTo>
                    <a:pt x="29888" y="140123"/>
                    <a:pt x="29824" y="140059"/>
                    <a:pt x="28856" y="140898"/>
                  </a:cubicBezTo>
                  <a:cubicBezTo>
                    <a:pt x="27823" y="141672"/>
                    <a:pt x="27565" y="141543"/>
                    <a:pt x="26725" y="139413"/>
                  </a:cubicBezTo>
                  <a:cubicBezTo>
                    <a:pt x="26209" y="138122"/>
                    <a:pt x="25370" y="134894"/>
                    <a:pt x="24983" y="132248"/>
                  </a:cubicBezTo>
                  <a:cubicBezTo>
                    <a:pt x="23369" y="121661"/>
                    <a:pt x="26790" y="111462"/>
                    <a:pt x="34730" y="103522"/>
                  </a:cubicBezTo>
                  <a:lnTo>
                    <a:pt x="39248" y="99004"/>
                  </a:lnTo>
                  <a:lnTo>
                    <a:pt x="30276" y="99004"/>
                  </a:lnTo>
                  <a:lnTo>
                    <a:pt x="21239" y="99004"/>
                  </a:lnTo>
                  <a:lnTo>
                    <a:pt x="18979" y="102425"/>
                  </a:lnTo>
                  <a:cubicBezTo>
                    <a:pt x="14525" y="109138"/>
                    <a:pt x="11556" y="119144"/>
                    <a:pt x="11556" y="127406"/>
                  </a:cubicBezTo>
                  <a:cubicBezTo>
                    <a:pt x="11556" y="133087"/>
                    <a:pt x="13170" y="140317"/>
                    <a:pt x="15752" y="146256"/>
                  </a:cubicBezTo>
                  <a:lnTo>
                    <a:pt x="18011" y="151549"/>
                  </a:lnTo>
                  <a:lnTo>
                    <a:pt x="16397" y="153163"/>
                  </a:lnTo>
                  <a:cubicBezTo>
                    <a:pt x="14848" y="154712"/>
                    <a:pt x="14783" y="154776"/>
                    <a:pt x="13880" y="153550"/>
                  </a:cubicBezTo>
                  <a:cubicBezTo>
                    <a:pt x="12072" y="151032"/>
                    <a:pt x="9038" y="142963"/>
                    <a:pt x="7941" y="137735"/>
                  </a:cubicBezTo>
                  <a:cubicBezTo>
                    <a:pt x="7166" y="133668"/>
                    <a:pt x="6973" y="130505"/>
                    <a:pt x="7231" y="124889"/>
                  </a:cubicBezTo>
                  <a:cubicBezTo>
                    <a:pt x="7683" y="116303"/>
                    <a:pt x="8780" y="111656"/>
                    <a:pt x="12072" y="104813"/>
                  </a:cubicBezTo>
                  <a:cubicBezTo>
                    <a:pt x="13428" y="102167"/>
                    <a:pt x="14525" y="99778"/>
                    <a:pt x="14654" y="99585"/>
                  </a:cubicBezTo>
                  <a:cubicBezTo>
                    <a:pt x="14783" y="99326"/>
                    <a:pt x="14267" y="99004"/>
                    <a:pt x="13492" y="98810"/>
                  </a:cubicBezTo>
                  <a:cubicBezTo>
                    <a:pt x="12395" y="98552"/>
                    <a:pt x="12201" y="97971"/>
                    <a:pt x="12201" y="94550"/>
                  </a:cubicBezTo>
                  <a:cubicBezTo>
                    <a:pt x="12201" y="88998"/>
                    <a:pt x="13299" y="84544"/>
                    <a:pt x="15945" y="78993"/>
                  </a:cubicBezTo>
                  <a:cubicBezTo>
                    <a:pt x="18205" y="74409"/>
                    <a:pt x="21045" y="71117"/>
                    <a:pt x="30469" y="62274"/>
                  </a:cubicBezTo>
                  <a:cubicBezTo>
                    <a:pt x="31825" y="60983"/>
                    <a:pt x="33826" y="58078"/>
                    <a:pt x="34859" y="55818"/>
                  </a:cubicBezTo>
                  <a:cubicBezTo>
                    <a:pt x="40152" y="44909"/>
                    <a:pt x="35182" y="31999"/>
                    <a:pt x="23562" y="26383"/>
                  </a:cubicBezTo>
                  <a:cubicBezTo>
                    <a:pt x="21045" y="25156"/>
                    <a:pt x="17946" y="23155"/>
                    <a:pt x="16720" y="21864"/>
                  </a:cubicBezTo>
                  <a:lnTo>
                    <a:pt x="14525" y="19605"/>
                  </a:lnTo>
                  <a:lnTo>
                    <a:pt x="16655" y="19605"/>
                  </a:lnTo>
                  <a:cubicBezTo>
                    <a:pt x="22271" y="19605"/>
                    <a:pt x="31309" y="24123"/>
                    <a:pt x="35246" y="28900"/>
                  </a:cubicBezTo>
                  <a:cubicBezTo>
                    <a:pt x="40281" y="35033"/>
                    <a:pt x="42670" y="43554"/>
                    <a:pt x="41443" y="50848"/>
                  </a:cubicBezTo>
                  <a:cubicBezTo>
                    <a:pt x="40023" y="59046"/>
                    <a:pt x="38280" y="61693"/>
                    <a:pt x="26790" y="72537"/>
                  </a:cubicBezTo>
                  <a:cubicBezTo>
                    <a:pt x="21303" y="77701"/>
                    <a:pt x="18075" y="83834"/>
                    <a:pt x="17043" y="90870"/>
                  </a:cubicBezTo>
                  <a:lnTo>
                    <a:pt x="16591" y="94033"/>
                  </a:lnTo>
                  <a:lnTo>
                    <a:pt x="20399" y="93646"/>
                  </a:lnTo>
                  <a:cubicBezTo>
                    <a:pt x="25564" y="93194"/>
                    <a:pt x="33697" y="90483"/>
                    <a:pt x="38603" y="87578"/>
                  </a:cubicBezTo>
                  <a:cubicBezTo>
                    <a:pt x="44025" y="84415"/>
                    <a:pt x="51901" y="76540"/>
                    <a:pt x="55064" y="71246"/>
                  </a:cubicBezTo>
                  <a:cubicBezTo>
                    <a:pt x="61325" y="60660"/>
                    <a:pt x="63326" y="48201"/>
                    <a:pt x="60615" y="36711"/>
                  </a:cubicBezTo>
                  <a:cubicBezTo>
                    <a:pt x="56677" y="19476"/>
                    <a:pt x="45316" y="7211"/>
                    <a:pt x="28016" y="1401"/>
                  </a:cubicBezTo>
                  <a:cubicBezTo>
                    <a:pt x="24079" y="110"/>
                    <a:pt x="22271" y="-83"/>
                    <a:pt x="14138" y="-83"/>
                  </a:cubicBezTo>
                  <a:cubicBezTo>
                    <a:pt x="6392" y="-19"/>
                    <a:pt x="4132" y="175"/>
                    <a:pt x="1098" y="1272"/>
                  </a:cubicBezTo>
                  <a:lnTo>
                    <a:pt x="-2581" y="2628"/>
                  </a:lnTo>
                  <a:lnTo>
                    <a:pt x="-4324" y="820"/>
                  </a:lnTo>
                  <a:lnTo>
                    <a:pt x="-6067" y="-1052"/>
                  </a:lnTo>
                  <a:lnTo>
                    <a:pt x="-3743" y="-2020"/>
                  </a:lnTo>
                  <a:cubicBezTo>
                    <a:pt x="4326" y="-5377"/>
                    <a:pt x="-645" y="-5183"/>
                    <a:pt x="91277" y="-5441"/>
                  </a:cubicBezTo>
                  <a:lnTo>
                    <a:pt x="176486" y="-5635"/>
                  </a:lnTo>
                  <a:lnTo>
                    <a:pt x="174033" y="-3117"/>
                  </a:lnTo>
                  <a:cubicBezTo>
                    <a:pt x="172677" y="-1697"/>
                    <a:pt x="171063" y="-600"/>
                    <a:pt x="170482" y="-600"/>
                  </a:cubicBezTo>
                  <a:cubicBezTo>
                    <a:pt x="169901" y="-600"/>
                    <a:pt x="139627" y="-535"/>
                    <a:pt x="103219" y="-471"/>
                  </a:cubicBezTo>
                  <a:cubicBezTo>
                    <a:pt x="43767" y="-406"/>
                    <a:pt x="37247" y="-277"/>
                    <a:pt x="38926" y="562"/>
                  </a:cubicBezTo>
                  <a:cubicBezTo>
                    <a:pt x="47317" y="4952"/>
                    <a:pt x="56355" y="14182"/>
                    <a:pt x="60809" y="22962"/>
                  </a:cubicBezTo>
                  <a:cubicBezTo>
                    <a:pt x="65392" y="31934"/>
                    <a:pt x="66618" y="37808"/>
                    <a:pt x="66296" y="48589"/>
                  </a:cubicBezTo>
                  <a:cubicBezTo>
                    <a:pt x="66038" y="56012"/>
                    <a:pt x="65715" y="58142"/>
                    <a:pt x="64230" y="62532"/>
                  </a:cubicBezTo>
                  <a:cubicBezTo>
                    <a:pt x="63262" y="65372"/>
                    <a:pt x="62100" y="67890"/>
                    <a:pt x="61713" y="68148"/>
                  </a:cubicBezTo>
                  <a:cubicBezTo>
                    <a:pt x="61261" y="68406"/>
                    <a:pt x="61132" y="68664"/>
                    <a:pt x="61454" y="68664"/>
                  </a:cubicBezTo>
                  <a:cubicBezTo>
                    <a:pt x="61971" y="68664"/>
                    <a:pt x="59518" y="73828"/>
                    <a:pt x="58937" y="73828"/>
                  </a:cubicBezTo>
                  <a:cubicBezTo>
                    <a:pt x="58743" y="73828"/>
                    <a:pt x="58808" y="73506"/>
                    <a:pt x="59066" y="73054"/>
                  </a:cubicBezTo>
                  <a:cubicBezTo>
                    <a:pt x="59324" y="72602"/>
                    <a:pt x="59260" y="72537"/>
                    <a:pt x="58808" y="72796"/>
                  </a:cubicBezTo>
                  <a:cubicBezTo>
                    <a:pt x="58420" y="73054"/>
                    <a:pt x="58227" y="73570"/>
                    <a:pt x="58420" y="74022"/>
                  </a:cubicBezTo>
                  <a:cubicBezTo>
                    <a:pt x="58872" y="75313"/>
                    <a:pt x="52740" y="82995"/>
                    <a:pt x="48673" y="86351"/>
                  </a:cubicBezTo>
                  <a:cubicBezTo>
                    <a:pt x="46672" y="87965"/>
                    <a:pt x="43251" y="90418"/>
                    <a:pt x="41121" y="91709"/>
                  </a:cubicBezTo>
                  <a:lnTo>
                    <a:pt x="37118" y="94162"/>
                  </a:lnTo>
                  <a:lnTo>
                    <a:pt x="64553" y="94356"/>
                  </a:lnTo>
                  <a:cubicBezTo>
                    <a:pt x="79593" y="94420"/>
                    <a:pt x="160219" y="94420"/>
                    <a:pt x="243620" y="94291"/>
                  </a:cubicBezTo>
                  <a:cubicBezTo>
                    <a:pt x="380728" y="94098"/>
                    <a:pt x="395639" y="94033"/>
                    <a:pt x="398867" y="93065"/>
                  </a:cubicBezTo>
                  <a:cubicBezTo>
                    <a:pt x="405064" y="91257"/>
                    <a:pt x="408098" y="89966"/>
                    <a:pt x="412423" y="87384"/>
                  </a:cubicBezTo>
                  <a:cubicBezTo>
                    <a:pt x="416748" y="84802"/>
                    <a:pt x="424042" y="78670"/>
                    <a:pt x="424042" y="77637"/>
                  </a:cubicBezTo>
                  <a:cubicBezTo>
                    <a:pt x="424042" y="77314"/>
                    <a:pt x="359038" y="76991"/>
                    <a:pt x="259951" y="76927"/>
                  </a:cubicBezTo>
                  <a:cubicBezTo>
                    <a:pt x="102574" y="76733"/>
                    <a:pt x="95796" y="76669"/>
                    <a:pt x="95602" y="75571"/>
                  </a:cubicBezTo>
                  <a:cubicBezTo>
                    <a:pt x="94957" y="72344"/>
                    <a:pt x="84628" y="72537"/>
                    <a:pt x="262404" y="72537"/>
                  </a:cubicBezTo>
                  <a:lnTo>
                    <a:pt x="427915" y="72537"/>
                  </a:lnTo>
                  <a:lnTo>
                    <a:pt x="429852" y="69181"/>
                  </a:lnTo>
                  <a:cubicBezTo>
                    <a:pt x="432111" y="65178"/>
                    <a:pt x="434693" y="57497"/>
                    <a:pt x="435274" y="52720"/>
                  </a:cubicBezTo>
                  <a:lnTo>
                    <a:pt x="435726" y="49299"/>
                  </a:lnTo>
                  <a:lnTo>
                    <a:pt x="270796" y="49299"/>
                  </a:lnTo>
                  <a:cubicBezTo>
                    <a:pt x="108577" y="49299"/>
                    <a:pt x="105866" y="49299"/>
                    <a:pt x="105156" y="48072"/>
                  </a:cubicBezTo>
                  <a:cubicBezTo>
                    <a:pt x="104833" y="47362"/>
                    <a:pt x="104704" y="46329"/>
                    <a:pt x="104898" y="45813"/>
                  </a:cubicBezTo>
                  <a:cubicBezTo>
                    <a:pt x="105285" y="44909"/>
                    <a:pt x="114193" y="44780"/>
                    <a:pt x="196755" y="44780"/>
                  </a:cubicBezTo>
                  <a:cubicBezTo>
                    <a:pt x="247041" y="44780"/>
                    <a:pt x="321276" y="44715"/>
                    <a:pt x="361750" y="44586"/>
                  </a:cubicBezTo>
                  <a:lnTo>
                    <a:pt x="435339" y="44457"/>
                  </a:lnTo>
                  <a:lnTo>
                    <a:pt x="435145" y="41230"/>
                  </a:lnTo>
                  <a:cubicBezTo>
                    <a:pt x="434951" y="36776"/>
                    <a:pt x="432434" y="28965"/>
                    <a:pt x="429594" y="23865"/>
                  </a:cubicBezTo>
                  <a:lnTo>
                    <a:pt x="427205" y="19605"/>
                  </a:lnTo>
                  <a:lnTo>
                    <a:pt x="409001" y="19605"/>
                  </a:lnTo>
                  <a:lnTo>
                    <a:pt x="390862" y="19605"/>
                  </a:lnTo>
                  <a:lnTo>
                    <a:pt x="393380" y="17023"/>
                  </a:lnTo>
                  <a:lnTo>
                    <a:pt x="395897" y="14441"/>
                  </a:lnTo>
                  <a:lnTo>
                    <a:pt x="409518" y="14441"/>
                  </a:lnTo>
                  <a:lnTo>
                    <a:pt x="423074" y="14376"/>
                  </a:lnTo>
                  <a:lnTo>
                    <a:pt x="420169" y="11859"/>
                  </a:lnTo>
                  <a:cubicBezTo>
                    <a:pt x="418555" y="10438"/>
                    <a:pt x="415005" y="7856"/>
                    <a:pt x="412294" y="6178"/>
                  </a:cubicBezTo>
                  <a:lnTo>
                    <a:pt x="407259" y="3015"/>
                  </a:lnTo>
                  <a:lnTo>
                    <a:pt x="409066" y="1337"/>
                  </a:lnTo>
                  <a:lnTo>
                    <a:pt x="410873" y="-342"/>
                  </a:lnTo>
                  <a:lnTo>
                    <a:pt x="415328" y="2305"/>
                  </a:lnTo>
                  <a:cubicBezTo>
                    <a:pt x="421073" y="5726"/>
                    <a:pt x="429400" y="14053"/>
                    <a:pt x="433015" y="20057"/>
                  </a:cubicBezTo>
                  <a:cubicBezTo>
                    <a:pt x="434499" y="22639"/>
                    <a:pt x="436694" y="27416"/>
                    <a:pt x="437792" y="30708"/>
                  </a:cubicBezTo>
                  <a:cubicBezTo>
                    <a:pt x="439664" y="36388"/>
                    <a:pt x="439793" y="37292"/>
                    <a:pt x="439857" y="46717"/>
                  </a:cubicBezTo>
                  <a:cubicBezTo>
                    <a:pt x="439857" y="54656"/>
                    <a:pt x="439599" y="57497"/>
                    <a:pt x="438695" y="60595"/>
                  </a:cubicBezTo>
                  <a:cubicBezTo>
                    <a:pt x="434499" y="74087"/>
                    <a:pt x="425979" y="85060"/>
                    <a:pt x="414295" y="91967"/>
                  </a:cubicBezTo>
                  <a:cubicBezTo>
                    <a:pt x="409066" y="95001"/>
                    <a:pt x="400029" y="98100"/>
                    <a:pt x="394542" y="98681"/>
                  </a:cubicBezTo>
                  <a:lnTo>
                    <a:pt x="390475" y="99133"/>
                  </a:lnTo>
                  <a:lnTo>
                    <a:pt x="390475" y="127923"/>
                  </a:lnTo>
                  <a:lnTo>
                    <a:pt x="390475" y="156713"/>
                  </a:lnTo>
                  <a:lnTo>
                    <a:pt x="388216" y="154518"/>
                  </a:lnTo>
                  <a:lnTo>
                    <a:pt x="385956" y="152323"/>
                  </a:lnTo>
                  <a:lnTo>
                    <a:pt x="385956" y="125664"/>
                  </a:lnTo>
                  <a:lnTo>
                    <a:pt x="385956" y="99004"/>
                  </a:lnTo>
                  <a:lnTo>
                    <a:pt x="376015" y="99004"/>
                  </a:lnTo>
                  <a:cubicBezTo>
                    <a:pt x="367624" y="99004"/>
                    <a:pt x="366010" y="99133"/>
                    <a:pt x="365687" y="100036"/>
                  </a:cubicBezTo>
                  <a:cubicBezTo>
                    <a:pt x="365494" y="100553"/>
                    <a:pt x="365300" y="167558"/>
                    <a:pt x="365300" y="248893"/>
                  </a:cubicBezTo>
                  <a:cubicBezTo>
                    <a:pt x="365300" y="330164"/>
                    <a:pt x="365106" y="396975"/>
                    <a:pt x="364913" y="397298"/>
                  </a:cubicBezTo>
                  <a:cubicBezTo>
                    <a:pt x="364719" y="397620"/>
                    <a:pt x="339285" y="397879"/>
                    <a:pt x="304427" y="397879"/>
                  </a:cubicBezTo>
                  <a:lnTo>
                    <a:pt x="244330" y="397879"/>
                  </a:lnTo>
                  <a:lnTo>
                    <a:pt x="246524" y="395619"/>
                  </a:lnTo>
                  <a:close/>
                  <a:moveTo>
                    <a:pt x="20593" y="257607"/>
                  </a:moveTo>
                  <a:cubicBezTo>
                    <a:pt x="20593" y="257478"/>
                    <a:pt x="19818" y="256704"/>
                    <a:pt x="18850" y="255800"/>
                  </a:cubicBezTo>
                  <a:lnTo>
                    <a:pt x="17043" y="254251"/>
                  </a:lnTo>
                  <a:lnTo>
                    <a:pt x="18592" y="256058"/>
                  </a:lnTo>
                  <a:cubicBezTo>
                    <a:pt x="20077" y="257672"/>
                    <a:pt x="20593" y="258124"/>
                    <a:pt x="20593" y="257607"/>
                  </a:cubicBezTo>
                  <a:close/>
                  <a:moveTo>
                    <a:pt x="59970" y="71505"/>
                  </a:moveTo>
                  <a:cubicBezTo>
                    <a:pt x="59970" y="70988"/>
                    <a:pt x="58743" y="70665"/>
                    <a:pt x="58420" y="71117"/>
                  </a:cubicBezTo>
                  <a:cubicBezTo>
                    <a:pt x="58227" y="71440"/>
                    <a:pt x="58485" y="71698"/>
                    <a:pt x="59001" y="71698"/>
                  </a:cubicBezTo>
                  <a:cubicBezTo>
                    <a:pt x="59518" y="71698"/>
                    <a:pt x="59970" y="71569"/>
                    <a:pt x="59970" y="71505"/>
                  </a:cubicBezTo>
                  <a:close/>
                </a:path>
              </a:pathLst>
            </a:custGeom>
            <a:solidFill>
              <a:srgbClr val="000000"/>
            </a:solidFill>
            <a:ln w="65" cap="flat">
              <a:noFill/>
              <a:prstDash val="solid"/>
              <a:miter/>
            </a:ln>
          </p:spPr>
          <p:txBody>
            <a:bodyPr rtlCol="0" anchor="ctr"/>
            <a:lstStyle/>
            <a:p>
              <a:endParaRPr lang="de-DE"/>
            </a:p>
          </p:txBody>
        </p:sp>
        <p:sp>
          <p:nvSpPr>
            <p:cNvPr id="68" name="Freihandform: Form 67">
              <a:extLst>
                <a:ext uri="{FF2B5EF4-FFF2-40B4-BE49-F238E27FC236}">
                  <a16:creationId xmlns:a16="http://schemas.microsoft.com/office/drawing/2014/main" id="{A01310F2-2FF8-4B3A-A43B-C25A6089CD49}"/>
                </a:ext>
              </a:extLst>
            </p:cNvPr>
            <p:cNvSpPr/>
            <p:nvPr/>
          </p:nvSpPr>
          <p:spPr>
            <a:xfrm flipV="1">
              <a:off x="5347213" y="3913170"/>
              <a:ext cx="4518" cy="142272"/>
            </a:xfrm>
            <a:custGeom>
              <a:avLst/>
              <a:gdLst>
                <a:gd name="connsiteX0" fmla="*/ -6390 w 4518"/>
                <a:gd name="connsiteY0" fmla="*/ 132325 h 142272"/>
                <a:gd name="connsiteX1" fmla="*/ -8456 w 4518"/>
                <a:gd name="connsiteY1" fmla="*/ 130195 h 142272"/>
                <a:gd name="connsiteX2" fmla="*/ -8456 w 4518"/>
                <a:gd name="connsiteY2" fmla="*/ 63384 h 142272"/>
                <a:gd name="connsiteX3" fmla="*/ -8456 w 4518"/>
                <a:gd name="connsiteY3" fmla="*/ -3427 h 142272"/>
                <a:gd name="connsiteX4" fmla="*/ -6196 w 4518"/>
                <a:gd name="connsiteY4" fmla="*/ -5622 h 142272"/>
                <a:gd name="connsiteX5" fmla="*/ -3937 w 4518"/>
                <a:gd name="connsiteY5" fmla="*/ -7817 h 142272"/>
                <a:gd name="connsiteX6" fmla="*/ -3937 w 4518"/>
                <a:gd name="connsiteY6" fmla="*/ 63319 h 142272"/>
                <a:gd name="connsiteX7" fmla="*/ -4131 w 4518"/>
                <a:gd name="connsiteY7" fmla="*/ 134455 h 142272"/>
                <a:gd name="connsiteX8" fmla="*/ -6390 w 4518"/>
                <a:gd name="connsiteY8" fmla="*/ 132325 h 14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8" h="142272">
                  <a:moveTo>
                    <a:pt x="-6390" y="132325"/>
                  </a:moveTo>
                  <a:lnTo>
                    <a:pt x="-8456" y="130195"/>
                  </a:lnTo>
                  <a:lnTo>
                    <a:pt x="-8456" y="63384"/>
                  </a:lnTo>
                  <a:lnTo>
                    <a:pt x="-8456" y="-3427"/>
                  </a:lnTo>
                  <a:lnTo>
                    <a:pt x="-6196" y="-5622"/>
                  </a:lnTo>
                  <a:lnTo>
                    <a:pt x="-3937" y="-7817"/>
                  </a:lnTo>
                  <a:lnTo>
                    <a:pt x="-3937" y="63319"/>
                  </a:lnTo>
                  <a:cubicBezTo>
                    <a:pt x="-3937" y="102438"/>
                    <a:pt x="-4001" y="134455"/>
                    <a:pt x="-4131" y="134455"/>
                  </a:cubicBezTo>
                  <a:cubicBezTo>
                    <a:pt x="-4260" y="134455"/>
                    <a:pt x="-5228" y="133487"/>
                    <a:pt x="-6390" y="132325"/>
                  </a:cubicBezTo>
                  <a:close/>
                </a:path>
              </a:pathLst>
            </a:custGeom>
            <a:solidFill>
              <a:srgbClr val="000000"/>
            </a:solidFill>
            <a:ln w="65" cap="flat">
              <a:no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89CCAA77-C0BE-432E-9B6F-680E534881C0}"/>
                </a:ext>
              </a:extLst>
            </p:cNvPr>
            <p:cNvSpPr/>
            <p:nvPr/>
          </p:nvSpPr>
          <p:spPr>
            <a:xfrm flipV="1">
              <a:off x="5116117" y="4051094"/>
              <a:ext cx="94609" cy="4735"/>
            </a:xfrm>
            <a:custGeom>
              <a:avLst/>
              <a:gdLst>
                <a:gd name="connsiteX0" fmla="*/ -5862 w 94609"/>
                <a:gd name="connsiteY0" fmla="*/ -2184 h 4735"/>
                <a:gd name="connsiteX1" fmla="*/ -3731 w 94609"/>
                <a:gd name="connsiteY1" fmla="*/ -4573 h 4735"/>
                <a:gd name="connsiteX2" fmla="*/ -1601 w 94609"/>
                <a:gd name="connsiteY2" fmla="*/ -6638 h 4735"/>
                <a:gd name="connsiteX3" fmla="*/ 41649 w 94609"/>
                <a:gd name="connsiteY3" fmla="*/ -6638 h 4735"/>
                <a:gd name="connsiteX4" fmla="*/ 84898 w 94609"/>
                <a:gd name="connsiteY4" fmla="*/ -6638 h 4735"/>
                <a:gd name="connsiteX5" fmla="*/ 87093 w 94609"/>
                <a:gd name="connsiteY5" fmla="*/ -4379 h 4735"/>
                <a:gd name="connsiteX6" fmla="*/ 88642 w 94609"/>
                <a:gd name="connsiteY6" fmla="*/ -2120 h 4735"/>
                <a:gd name="connsiteX7" fmla="*/ 41068 w 94609"/>
                <a:gd name="connsiteY7" fmla="*/ -1926 h 4735"/>
                <a:gd name="connsiteX8" fmla="*/ -5862 w 94609"/>
                <a:gd name="connsiteY8" fmla="*/ -2184 h 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09" h="4735">
                  <a:moveTo>
                    <a:pt x="-5862" y="-2184"/>
                  </a:moveTo>
                  <a:cubicBezTo>
                    <a:pt x="-5862" y="-2378"/>
                    <a:pt x="-4893" y="-3411"/>
                    <a:pt x="-3731" y="-4573"/>
                  </a:cubicBezTo>
                  <a:lnTo>
                    <a:pt x="-1601" y="-6638"/>
                  </a:lnTo>
                  <a:lnTo>
                    <a:pt x="41649" y="-6638"/>
                  </a:lnTo>
                  <a:lnTo>
                    <a:pt x="84898" y="-6638"/>
                  </a:lnTo>
                  <a:lnTo>
                    <a:pt x="87093" y="-4379"/>
                  </a:lnTo>
                  <a:cubicBezTo>
                    <a:pt x="88320" y="-3153"/>
                    <a:pt x="89030" y="-2120"/>
                    <a:pt x="88642" y="-2120"/>
                  </a:cubicBezTo>
                  <a:cubicBezTo>
                    <a:pt x="88320" y="-2120"/>
                    <a:pt x="66953" y="-2055"/>
                    <a:pt x="41068" y="-1926"/>
                  </a:cubicBezTo>
                  <a:cubicBezTo>
                    <a:pt x="15247" y="-1862"/>
                    <a:pt x="-5862" y="-1926"/>
                    <a:pt x="-5862" y="-2184"/>
                  </a:cubicBezTo>
                  <a:close/>
                </a:path>
              </a:pathLst>
            </a:custGeom>
            <a:solidFill>
              <a:srgbClr val="000000"/>
            </a:solidFill>
            <a:ln w="65" cap="flat">
              <a:noFill/>
              <a:prstDash val="solid"/>
              <a:miter/>
            </a:ln>
          </p:spPr>
          <p:txBody>
            <a:bodyPr rtlCol="0" anchor="ctr"/>
            <a:lstStyle/>
            <a:p>
              <a:endParaRPr lang="de-DE"/>
            </a:p>
          </p:txBody>
        </p:sp>
        <p:sp>
          <p:nvSpPr>
            <p:cNvPr id="70" name="Freihandform: Form 69">
              <a:extLst>
                <a:ext uri="{FF2B5EF4-FFF2-40B4-BE49-F238E27FC236}">
                  <a16:creationId xmlns:a16="http://schemas.microsoft.com/office/drawing/2014/main" id="{A9B71296-E450-4F45-81DC-176AF0860438}"/>
                </a:ext>
              </a:extLst>
            </p:cNvPr>
            <p:cNvSpPr/>
            <p:nvPr/>
          </p:nvSpPr>
          <p:spPr>
            <a:xfrm flipV="1">
              <a:off x="5207587" y="4051311"/>
              <a:ext cx="99498" cy="101410"/>
            </a:xfrm>
            <a:custGeom>
              <a:avLst/>
              <a:gdLst>
                <a:gd name="connsiteX0" fmla="*/ -4976 w 99498"/>
                <a:gd name="connsiteY0" fmla="*/ 93405 h 101410"/>
                <a:gd name="connsiteX1" fmla="*/ -7171 w 99498"/>
                <a:gd name="connsiteY1" fmla="*/ 91146 h 101410"/>
                <a:gd name="connsiteX2" fmla="*/ 21490 w 99498"/>
                <a:gd name="connsiteY2" fmla="*/ 90888 h 101410"/>
                <a:gd name="connsiteX3" fmla="*/ 62029 w 99498"/>
                <a:gd name="connsiteY3" fmla="*/ 86240 h 101410"/>
                <a:gd name="connsiteX4" fmla="*/ 85655 w 99498"/>
                <a:gd name="connsiteY4" fmla="*/ 58612 h 101410"/>
                <a:gd name="connsiteX5" fmla="*/ 84622 w 99498"/>
                <a:gd name="connsiteY5" fmla="*/ 28466 h 101410"/>
                <a:gd name="connsiteX6" fmla="*/ 73713 w 99498"/>
                <a:gd name="connsiteY6" fmla="*/ 12264 h 101410"/>
                <a:gd name="connsiteX7" fmla="*/ 54670 w 99498"/>
                <a:gd name="connsiteY7" fmla="*/ 773 h 101410"/>
                <a:gd name="connsiteX8" fmla="*/ 23749 w 99498"/>
                <a:gd name="connsiteY8" fmla="*/ -1099 h 101410"/>
                <a:gd name="connsiteX9" fmla="*/ -2007 w 99498"/>
                <a:gd name="connsiteY9" fmla="*/ -1292 h 101410"/>
                <a:gd name="connsiteX10" fmla="*/ 188 w 99498"/>
                <a:gd name="connsiteY10" fmla="*/ -3552 h 101410"/>
                <a:gd name="connsiteX11" fmla="*/ 2383 w 99498"/>
                <a:gd name="connsiteY11" fmla="*/ -5811 h 101410"/>
                <a:gd name="connsiteX12" fmla="*/ 26912 w 99498"/>
                <a:gd name="connsiteY12" fmla="*/ -5553 h 101410"/>
                <a:gd name="connsiteX13" fmla="*/ 64353 w 99498"/>
                <a:gd name="connsiteY13" fmla="*/ -518 h 101410"/>
                <a:gd name="connsiteX14" fmla="*/ 86881 w 99498"/>
                <a:gd name="connsiteY14" fmla="*/ 22011 h 101410"/>
                <a:gd name="connsiteX15" fmla="*/ 92239 w 99498"/>
                <a:gd name="connsiteY15" fmla="*/ 42345 h 101410"/>
                <a:gd name="connsiteX16" fmla="*/ 54089 w 99498"/>
                <a:gd name="connsiteY16" fmla="*/ 94309 h 101410"/>
                <a:gd name="connsiteX17" fmla="*/ 23039 w 99498"/>
                <a:gd name="connsiteY17" fmla="*/ 95600 h 101410"/>
                <a:gd name="connsiteX18" fmla="*/ -2846 w 99498"/>
                <a:gd name="connsiteY18" fmla="*/ 95600 h 101410"/>
                <a:gd name="connsiteX19" fmla="*/ -4976 w 99498"/>
                <a:gd name="connsiteY19" fmla="*/ 93405 h 10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498" h="101410">
                  <a:moveTo>
                    <a:pt x="-4976" y="93405"/>
                  </a:moveTo>
                  <a:lnTo>
                    <a:pt x="-7171" y="91146"/>
                  </a:lnTo>
                  <a:lnTo>
                    <a:pt x="21490" y="90888"/>
                  </a:lnTo>
                  <a:cubicBezTo>
                    <a:pt x="53121" y="90630"/>
                    <a:pt x="53443" y="90565"/>
                    <a:pt x="62029" y="86240"/>
                  </a:cubicBezTo>
                  <a:cubicBezTo>
                    <a:pt x="73325" y="80559"/>
                    <a:pt x="82169" y="70231"/>
                    <a:pt x="85655" y="58612"/>
                  </a:cubicBezTo>
                  <a:cubicBezTo>
                    <a:pt x="88495" y="49187"/>
                    <a:pt x="88108" y="37503"/>
                    <a:pt x="84622" y="28466"/>
                  </a:cubicBezTo>
                  <a:cubicBezTo>
                    <a:pt x="82104" y="21882"/>
                    <a:pt x="79587" y="18202"/>
                    <a:pt x="73713" y="12264"/>
                  </a:cubicBezTo>
                  <a:cubicBezTo>
                    <a:pt x="68161" y="6648"/>
                    <a:pt x="62287" y="3097"/>
                    <a:pt x="54670" y="773"/>
                  </a:cubicBezTo>
                  <a:cubicBezTo>
                    <a:pt x="49635" y="-840"/>
                    <a:pt x="48989" y="-840"/>
                    <a:pt x="23749" y="-1099"/>
                  </a:cubicBezTo>
                  <a:lnTo>
                    <a:pt x="-2007" y="-1292"/>
                  </a:lnTo>
                  <a:lnTo>
                    <a:pt x="188" y="-3552"/>
                  </a:lnTo>
                  <a:lnTo>
                    <a:pt x="2383" y="-5811"/>
                  </a:lnTo>
                  <a:lnTo>
                    <a:pt x="26912" y="-5553"/>
                  </a:lnTo>
                  <a:cubicBezTo>
                    <a:pt x="54347" y="-5295"/>
                    <a:pt x="54928" y="-5230"/>
                    <a:pt x="64353" y="-518"/>
                  </a:cubicBezTo>
                  <a:cubicBezTo>
                    <a:pt x="74358" y="4453"/>
                    <a:pt x="81846" y="11941"/>
                    <a:pt x="86881" y="22011"/>
                  </a:cubicBezTo>
                  <a:cubicBezTo>
                    <a:pt x="90367" y="28853"/>
                    <a:pt x="91723" y="34082"/>
                    <a:pt x="92239" y="42345"/>
                  </a:cubicBezTo>
                  <a:cubicBezTo>
                    <a:pt x="93659" y="66810"/>
                    <a:pt x="77973" y="88177"/>
                    <a:pt x="54089" y="94309"/>
                  </a:cubicBezTo>
                  <a:cubicBezTo>
                    <a:pt x="49376" y="95471"/>
                    <a:pt x="46988" y="95600"/>
                    <a:pt x="23039" y="95600"/>
                  </a:cubicBezTo>
                  <a:lnTo>
                    <a:pt x="-2846" y="95600"/>
                  </a:lnTo>
                  <a:lnTo>
                    <a:pt x="-4976" y="93405"/>
                  </a:lnTo>
                  <a:close/>
                </a:path>
              </a:pathLst>
            </a:custGeom>
            <a:solidFill>
              <a:srgbClr val="000000"/>
            </a:solidFill>
            <a:ln w="65" cap="flat">
              <a:noFill/>
              <a:prstDash val="solid"/>
              <a:miter/>
            </a:ln>
          </p:spPr>
          <p:txBody>
            <a:bodyPr rtlCol="0" anchor="ctr"/>
            <a:lstStyle/>
            <a:p>
              <a:endParaRPr lang="de-DE"/>
            </a:p>
          </p:txBody>
        </p:sp>
        <p:sp>
          <p:nvSpPr>
            <p:cNvPr id="76" name="Freihandform: Form 75">
              <a:extLst>
                <a:ext uri="{FF2B5EF4-FFF2-40B4-BE49-F238E27FC236}">
                  <a16:creationId xmlns:a16="http://schemas.microsoft.com/office/drawing/2014/main" id="{8596D3F3-7EB6-4463-8357-14695F9679BF}"/>
                </a:ext>
              </a:extLst>
            </p:cNvPr>
            <p:cNvSpPr/>
            <p:nvPr/>
          </p:nvSpPr>
          <p:spPr>
            <a:xfrm flipV="1">
              <a:off x="5347213" y="4051698"/>
              <a:ext cx="4518" cy="103799"/>
            </a:xfrm>
            <a:custGeom>
              <a:avLst/>
              <a:gdLst>
                <a:gd name="connsiteX0" fmla="*/ -8456 w 4518"/>
                <a:gd name="connsiteY0" fmla="*/ 46116 h 103799"/>
                <a:gd name="connsiteX1" fmla="*/ -8456 w 4518"/>
                <a:gd name="connsiteY1" fmla="*/ -5784 h 103799"/>
                <a:gd name="connsiteX2" fmla="*/ -6196 w 4518"/>
                <a:gd name="connsiteY2" fmla="*/ -3589 h 103799"/>
                <a:gd name="connsiteX3" fmla="*/ -3937 w 4518"/>
                <a:gd name="connsiteY3" fmla="*/ -1394 h 103799"/>
                <a:gd name="connsiteX4" fmla="*/ -3937 w 4518"/>
                <a:gd name="connsiteY4" fmla="*/ 46116 h 103799"/>
                <a:gd name="connsiteX5" fmla="*/ -3937 w 4518"/>
                <a:gd name="connsiteY5" fmla="*/ 93626 h 103799"/>
                <a:gd name="connsiteX6" fmla="*/ -6196 w 4518"/>
                <a:gd name="connsiteY6" fmla="*/ 95821 h 103799"/>
                <a:gd name="connsiteX7" fmla="*/ -8456 w 4518"/>
                <a:gd name="connsiteY7" fmla="*/ 98015 h 103799"/>
                <a:gd name="connsiteX8" fmla="*/ -8456 w 4518"/>
                <a:gd name="connsiteY8" fmla="*/ 46116 h 10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8" h="103799">
                  <a:moveTo>
                    <a:pt x="-8456" y="46116"/>
                  </a:moveTo>
                  <a:lnTo>
                    <a:pt x="-8456" y="-5784"/>
                  </a:lnTo>
                  <a:lnTo>
                    <a:pt x="-6196" y="-3589"/>
                  </a:lnTo>
                  <a:lnTo>
                    <a:pt x="-3937" y="-1394"/>
                  </a:lnTo>
                  <a:lnTo>
                    <a:pt x="-3937" y="46116"/>
                  </a:lnTo>
                  <a:lnTo>
                    <a:pt x="-3937" y="93626"/>
                  </a:lnTo>
                  <a:lnTo>
                    <a:pt x="-6196" y="95821"/>
                  </a:lnTo>
                  <a:lnTo>
                    <a:pt x="-8456" y="98015"/>
                  </a:lnTo>
                  <a:lnTo>
                    <a:pt x="-8456" y="46116"/>
                  </a:lnTo>
                  <a:close/>
                </a:path>
              </a:pathLst>
            </a:custGeom>
            <a:solidFill>
              <a:srgbClr val="000000"/>
            </a:solidFill>
            <a:ln w="65" cap="flat">
              <a:noFill/>
              <a:prstDash val="solid"/>
              <a:miter/>
            </a:ln>
          </p:spPr>
          <p:txBody>
            <a:bodyPr rtlCol="0" anchor="ctr"/>
            <a:lstStyle/>
            <a:p>
              <a:endParaRPr lang="de-DE"/>
            </a:p>
          </p:txBody>
        </p:sp>
        <p:sp>
          <p:nvSpPr>
            <p:cNvPr id="77" name="Freihandform: Form 76">
              <a:extLst>
                <a:ext uri="{FF2B5EF4-FFF2-40B4-BE49-F238E27FC236}">
                  <a16:creationId xmlns:a16="http://schemas.microsoft.com/office/drawing/2014/main" id="{837A7EAD-6CF7-4ABD-90AB-2653DA547A74}"/>
                </a:ext>
              </a:extLst>
            </p:cNvPr>
            <p:cNvSpPr/>
            <p:nvPr/>
          </p:nvSpPr>
          <p:spPr>
            <a:xfrm flipV="1">
              <a:off x="5133288" y="4068740"/>
              <a:ext cx="60549" cy="5228"/>
            </a:xfrm>
            <a:custGeom>
              <a:avLst/>
              <a:gdLst>
                <a:gd name="connsiteX0" fmla="*/ -3411 w 60549"/>
                <a:gd name="connsiteY0" fmla="*/ -3622 h 5228"/>
                <a:gd name="connsiteX1" fmla="*/ -893 w 60549"/>
                <a:gd name="connsiteY1" fmla="*/ -6140 h 5228"/>
                <a:gd name="connsiteX2" fmla="*/ 24347 w 60549"/>
                <a:gd name="connsiteY2" fmla="*/ -6269 h 5228"/>
                <a:gd name="connsiteX3" fmla="*/ 49587 w 60549"/>
                <a:gd name="connsiteY3" fmla="*/ -6333 h 5228"/>
                <a:gd name="connsiteX4" fmla="*/ 52169 w 60549"/>
                <a:gd name="connsiteY4" fmla="*/ -3687 h 5228"/>
                <a:gd name="connsiteX5" fmla="*/ 54686 w 60549"/>
                <a:gd name="connsiteY5" fmla="*/ -1105 h 5228"/>
                <a:gd name="connsiteX6" fmla="*/ 24411 w 60549"/>
                <a:gd name="connsiteY6" fmla="*/ -1105 h 5228"/>
                <a:gd name="connsiteX7" fmla="*/ -5864 w 60549"/>
                <a:gd name="connsiteY7" fmla="*/ -1105 h 5228"/>
                <a:gd name="connsiteX8" fmla="*/ -3411 w 60549"/>
                <a:gd name="connsiteY8" fmla="*/ -3622 h 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 h="5228">
                  <a:moveTo>
                    <a:pt x="-3411" y="-3622"/>
                  </a:moveTo>
                  <a:lnTo>
                    <a:pt x="-893" y="-6140"/>
                  </a:lnTo>
                  <a:lnTo>
                    <a:pt x="24347" y="-6269"/>
                  </a:lnTo>
                  <a:lnTo>
                    <a:pt x="49587" y="-6333"/>
                  </a:lnTo>
                  <a:lnTo>
                    <a:pt x="52169" y="-3687"/>
                  </a:lnTo>
                  <a:lnTo>
                    <a:pt x="54686" y="-1105"/>
                  </a:lnTo>
                  <a:lnTo>
                    <a:pt x="24411" y="-1105"/>
                  </a:lnTo>
                  <a:lnTo>
                    <a:pt x="-5864" y="-1105"/>
                  </a:lnTo>
                  <a:lnTo>
                    <a:pt x="-3411" y="-3622"/>
                  </a:lnTo>
                  <a:close/>
                </a:path>
              </a:pathLst>
            </a:custGeom>
            <a:solidFill>
              <a:srgbClr val="000000"/>
            </a:solidFill>
            <a:ln w="65" cap="flat">
              <a:noFill/>
              <a:prstDash val="solid"/>
              <a:miter/>
            </a:ln>
          </p:spPr>
          <p:txBody>
            <a:bodyPr rtlCol="0" anchor="ctr"/>
            <a:lstStyle/>
            <a:p>
              <a:endParaRPr lang="de-DE"/>
            </a:p>
          </p:txBody>
        </p:sp>
        <p:sp>
          <p:nvSpPr>
            <p:cNvPr id="78" name="Freihandform: Form 77">
              <a:extLst>
                <a:ext uri="{FF2B5EF4-FFF2-40B4-BE49-F238E27FC236}">
                  <a16:creationId xmlns:a16="http://schemas.microsoft.com/office/drawing/2014/main" id="{5C395125-FB67-42C3-B369-A91EDDAD34A9}"/>
                </a:ext>
              </a:extLst>
            </p:cNvPr>
            <p:cNvSpPr/>
            <p:nvPr/>
          </p:nvSpPr>
          <p:spPr>
            <a:xfrm flipV="1">
              <a:off x="5189448" y="4068740"/>
              <a:ext cx="99918" cy="66552"/>
            </a:xfrm>
            <a:custGeom>
              <a:avLst/>
              <a:gdLst>
                <a:gd name="connsiteX0" fmla="*/ -4403 w 99918"/>
                <a:gd name="connsiteY0" fmla="*/ 58160 h 66552"/>
                <a:gd name="connsiteX1" fmla="*/ -6921 w 99918"/>
                <a:gd name="connsiteY1" fmla="*/ 55578 h 66552"/>
                <a:gd name="connsiteX2" fmla="*/ 29099 w 99918"/>
                <a:gd name="connsiteY2" fmla="*/ 55578 h 66552"/>
                <a:gd name="connsiteX3" fmla="*/ 76157 w 99918"/>
                <a:gd name="connsiteY3" fmla="*/ 50866 h 66552"/>
                <a:gd name="connsiteX4" fmla="*/ 86421 w 99918"/>
                <a:gd name="connsiteY4" fmla="*/ 38149 h 66552"/>
                <a:gd name="connsiteX5" fmla="*/ 87906 w 99918"/>
                <a:gd name="connsiteY5" fmla="*/ 27498 h 66552"/>
                <a:gd name="connsiteX6" fmla="*/ 85776 w 99918"/>
                <a:gd name="connsiteY6" fmla="*/ 15943 h 66552"/>
                <a:gd name="connsiteX7" fmla="*/ 69057 w 99918"/>
                <a:gd name="connsiteY7" fmla="*/ 773 h 66552"/>
                <a:gd name="connsiteX8" fmla="*/ 31617 w 99918"/>
                <a:gd name="connsiteY8" fmla="*/ -582 h 66552"/>
                <a:gd name="connsiteX9" fmla="*/ -1821 w 99918"/>
                <a:gd name="connsiteY9" fmla="*/ -647 h 66552"/>
                <a:gd name="connsiteX10" fmla="*/ 954 w 99918"/>
                <a:gd name="connsiteY10" fmla="*/ -3229 h 66552"/>
                <a:gd name="connsiteX11" fmla="*/ 3730 w 99918"/>
                <a:gd name="connsiteY11" fmla="*/ -5811 h 66552"/>
                <a:gd name="connsiteX12" fmla="*/ 35167 w 99918"/>
                <a:gd name="connsiteY12" fmla="*/ -5617 h 66552"/>
                <a:gd name="connsiteX13" fmla="*/ 70541 w 99918"/>
                <a:gd name="connsiteY13" fmla="*/ -4068 h 66552"/>
                <a:gd name="connsiteX14" fmla="*/ 92683 w 99918"/>
                <a:gd name="connsiteY14" fmla="*/ 22850 h 66552"/>
                <a:gd name="connsiteX15" fmla="*/ 91392 w 99918"/>
                <a:gd name="connsiteY15" fmla="*/ 38794 h 66552"/>
                <a:gd name="connsiteX16" fmla="*/ 66281 w 99918"/>
                <a:gd name="connsiteY16" fmla="*/ 60032 h 66552"/>
                <a:gd name="connsiteX17" fmla="*/ 30132 w 99918"/>
                <a:gd name="connsiteY17" fmla="*/ 60742 h 66552"/>
                <a:gd name="connsiteX18" fmla="*/ -1886 w 99918"/>
                <a:gd name="connsiteY18" fmla="*/ 60742 h 66552"/>
                <a:gd name="connsiteX19" fmla="*/ -4403 w 99918"/>
                <a:gd name="connsiteY19" fmla="*/ 58160 h 6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918" h="66552">
                  <a:moveTo>
                    <a:pt x="-4403" y="58160"/>
                  </a:moveTo>
                  <a:lnTo>
                    <a:pt x="-6921" y="55578"/>
                  </a:lnTo>
                  <a:lnTo>
                    <a:pt x="29099" y="55578"/>
                  </a:lnTo>
                  <a:cubicBezTo>
                    <a:pt x="69638" y="55578"/>
                    <a:pt x="68992" y="55642"/>
                    <a:pt x="76157" y="50866"/>
                  </a:cubicBezTo>
                  <a:cubicBezTo>
                    <a:pt x="80740" y="47767"/>
                    <a:pt x="84355" y="43248"/>
                    <a:pt x="86421" y="38149"/>
                  </a:cubicBezTo>
                  <a:cubicBezTo>
                    <a:pt x="87583" y="35244"/>
                    <a:pt x="87841" y="33307"/>
                    <a:pt x="87906" y="27498"/>
                  </a:cubicBezTo>
                  <a:cubicBezTo>
                    <a:pt x="87906" y="20784"/>
                    <a:pt x="87777" y="20139"/>
                    <a:pt x="85776" y="15943"/>
                  </a:cubicBezTo>
                  <a:cubicBezTo>
                    <a:pt x="82161" y="8326"/>
                    <a:pt x="76674" y="3355"/>
                    <a:pt x="69057" y="773"/>
                  </a:cubicBezTo>
                  <a:cubicBezTo>
                    <a:pt x="65183" y="-518"/>
                    <a:pt x="63763" y="-582"/>
                    <a:pt x="31617" y="-582"/>
                  </a:cubicBezTo>
                  <a:lnTo>
                    <a:pt x="-1821" y="-647"/>
                  </a:lnTo>
                  <a:lnTo>
                    <a:pt x="954" y="-3229"/>
                  </a:lnTo>
                  <a:lnTo>
                    <a:pt x="3730" y="-5811"/>
                  </a:lnTo>
                  <a:lnTo>
                    <a:pt x="35167" y="-5617"/>
                  </a:lnTo>
                  <a:cubicBezTo>
                    <a:pt x="64861" y="-5359"/>
                    <a:pt x="66797" y="-5295"/>
                    <a:pt x="70541" y="-4068"/>
                  </a:cubicBezTo>
                  <a:cubicBezTo>
                    <a:pt x="82290" y="-66"/>
                    <a:pt x="91069" y="10585"/>
                    <a:pt x="92683" y="22850"/>
                  </a:cubicBezTo>
                  <a:cubicBezTo>
                    <a:pt x="93393" y="28079"/>
                    <a:pt x="92876" y="34469"/>
                    <a:pt x="91392" y="38794"/>
                  </a:cubicBezTo>
                  <a:cubicBezTo>
                    <a:pt x="87712" y="49187"/>
                    <a:pt x="76996" y="58289"/>
                    <a:pt x="66281" y="60032"/>
                  </a:cubicBezTo>
                  <a:cubicBezTo>
                    <a:pt x="63763" y="60484"/>
                    <a:pt x="49433" y="60742"/>
                    <a:pt x="30132" y="60742"/>
                  </a:cubicBezTo>
                  <a:lnTo>
                    <a:pt x="-1886" y="60742"/>
                  </a:lnTo>
                  <a:lnTo>
                    <a:pt x="-4403" y="58160"/>
                  </a:lnTo>
                  <a:close/>
                </a:path>
              </a:pathLst>
            </a:custGeom>
            <a:solidFill>
              <a:srgbClr val="000000"/>
            </a:solidFill>
            <a:ln w="65" cap="flat">
              <a:noFill/>
              <a:prstDash val="solid"/>
              <a:miter/>
            </a:ln>
          </p:spPr>
          <p:txBody>
            <a:bodyPr rtlCol="0" anchor="ctr"/>
            <a:lstStyle/>
            <a:p>
              <a:endParaRPr lang="de-DE"/>
            </a:p>
          </p:txBody>
        </p:sp>
        <p:sp>
          <p:nvSpPr>
            <p:cNvPr id="79" name="Freihandform: Form 78">
              <a:extLst>
                <a:ext uri="{FF2B5EF4-FFF2-40B4-BE49-F238E27FC236}">
                  <a16:creationId xmlns:a16="http://schemas.microsoft.com/office/drawing/2014/main" id="{D4121776-E2AF-4279-822C-5CF6CE74F214}"/>
                </a:ext>
              </a:extLst>
            </p:cNvPr>
            <p:cNvSpPr/>
            <p:nvPr/>
          </p:nvSpPr>
          <p:spPr>
            <a:xfrm flipV="1">
              <a:off x="4923753" y="4101338"/>
              <a:ext cx="3550" cy="7100"/>
            </a:xfrm>
            <a:custGeom>
              <a:avLst/>
              <a:gdLst>
                <a:gd name="connsiteX0" fmla="*/ -2545 w 3550"/>
                <a:gd name="connsiteY0" fmla="*/ -2212 h 7100"/>
                <a:gd name="connsiteX1" fmla="*/ -2545 w 3550"/>
                <a:gd name="connsiteY1" fmla="*/ -5762 h 7100"/>
                <a:gd name="connsiteX2" fmla="*/ -802 w 3550"/>
                <a:gd name="connsiteY2" fmla="*/ -3955 h 7100"/>
                <a:gd name="connsiteX3" fmla="*/ 1006 w 3550"/>
                <a:gd name="connsiteY3" fmla="*/ -2212 h 7100"/>
                <a:gd name="connsiteX4" fmla="*/ -802 w 3550"/>
                <a:gd name="connsiteY4" fmla="*/ -469 h 7100"/>
                <a:gd name="connsiteX5" fmla="*/ -2545 w 3550"/>
                <a:gd name="connsiteY5" fmla="*/ 1339 h 7100"/>
                <a:gd name="connsiteX6" fmla="*/ -2545 w 3550"/>
                <a:gd name="connsiteY6" fmla="*/ -2212 h 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0" h="7100">
                  <a:moveTo>
                    <a:pt x="-2545" y="-2212"/>
                  </a:moveTo>
                  <a:lnTo>
                    <a:pt x="-2545" y="-5762"/>
                  </a:lnTo>
                  <a:lnTo>
                    <a:pt x="-802" y="-3955"/>
                  </a:lnTo>
                  <a:lnTo>
                    <a:pt x="1006" y="-2212"/>
                  </a:lnTo>
                  <a:lnTo>
                    <a:pt x="-802" y="-469"/>
                  </a:lnTo>
                  <a:lnTo>
                    <a:pt x="-2545" y="1339"/>
                  </a:lnTo>
                  <a:lnTo>
                    <a:pt x="-2545" y="-2212"/>
                  </a:lnTo>
                  <a:close/>
                </a:path>
              </a:pathLst>
            </a:custGeom>
            <a:solidFill>
              <a:srgbClr val="000000"/>
            </a:solidFill>
            <a:ln w="65" cap="flat">
              <a:noFill/>
              <a:prstDash val="solid"/>
              <a:miter/>
            </a:ln>
          </p:spPr>
          <p:txBody>
            <a:bodyPr rtlCol="0" anchor="ctr"/>
            <a:lstStyle/>
            <a:p>
              <a:endParaRPr lang="de-DE"/>
            </a:p>
          </p:txBody>
        </p:sp>
        <p:sp>
          <p:nvSpPr>
            <p:cNvPr id="81" name="Freihandform: Form 80">
              <a:extLst>
                <a:ext uri="{FF2B5EF4-FFF2-40B4-BE49-F238E27FC236}">
                  <a16:creationId xmlns:a16="http://schemas.microsoft.com/office/drawing/2014/main" id="{444C16B9-8FF7-4665-93B7-A8B260C0EA35}"/>
                </a:ext>
              </a:extLst>
            </p:cNvPr>
            <p:cNvSpPr/>
            <p:nvPr/>
          </p:nvSpPr>
          <p:spPr>
            <a:xfrm flipV="1">
              <a:off x="4923753" y="4105534"/>
              <a:ext cx="34341" cy="203919"/>
            </a:xfrm>
            <a:custGeom>
              <a:avLst/>
              <a:gdLst>
                <a:gd name="connsiteX0" fmla="*/ -1017 w 34341"/>
                <a:gd name="connsiteY0" fmla="*/ 198098 h 203919"/>
                <a:gd name="connsiteX1" fmla="*/ -2759 w 34341"/>
                <a:gd name="connsiteY1" fmla="*/ 196291 h 203919"/>
                <a:gd name="connsiteX2" fmla="*/ -2759 w 34341"/>
                <a:gd name="connsiteY2" fmla="*/ 116763 h 203919"/>
                <a:gd name="connsiteX3" fmla="*/ -2049 w 34341"/>
                <a:gd name="connsiteY3" fmla="*/ 33878 h 203919"/>
                <a:gd name="connsiteX4" fmla="*/ 4406 w 34341"/>
                <a:gd name="connsiteY4" fmla="*/ 17030 h 203919"/>
                <a:gd name="connsiteX5" fmla="*/ 25385 w 34341"/>
                <a:gd name="connsiteY5" fmla="*/ -2658 h 203919"/>
                <a:gd name="connsiteX6" fmla="*/ 28032 w 34341"/>
                <a:gd name="connsiteY6" fmla="*/ -4014 h 203919"/>
                <a:gd name="connsiteX7" fmla="*/ 29839 w 34341"/>
                <a:gd name="connsiteY7" fmla="*/ -2142 h 203919"/>
                <a:gd name="connsiteX8" fmla="*/ 31582 w 34341"/>
                <a:gd name="connsiteY8" fmla="*/ -334 h 203919"/>
                <a:gd name="connsiteX9" fmla="*/ 28290 w 34341"/>
                <a:gd name="connsiteY9" fmla="*/ 1344 h 203919"/>
                <a:gd name="connsiteX10" fmla="*/ 3760 w 34341"/>
                <a:gd name="connsiteY10" fmla="*/ 30005 h 203919"/>
                <a:gd name="connsiteX11" fmla="*/ 2082 w 34341"/>
                <a:gd name="connsiteY11" fmla="*/ 34976 h 203919"/>
                <a:gd name="connsiteX12" fmla="*/ 1888 w 34341"/>
                <a:gd name="connsiteY12" fmla="*/ 117473 h 203919"/>
                <a:gd name="connsiteX13" fmla="*/ 1243 w 34341"/>
                <a:gd name="connsiteY13" fmla="*/ 199906 h 203919"/>
                <a:gd name="connsiteX14" fmla="*/ -1017 w 34341"/>
                <a:gd name="connsiteY14" fmla="*/ 198098 h 20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41" h="203919">
                  <a:moveTo>
                    <a:pt x="-1017" y="198098"/>
                  </a:moveTo>
                  <a:lnTo>
                    <a:pt x="-2759" y="196291"/>
                  </a:lnTo>
                  <a:lnTo>
                    <a:pt x="-2759" y="116763"/>
                  </a:lnTo>
                  <a:cubicBezTo>
                    <a:pt x="-2759" y="61829"/>
                    <a:pt x="-2566" y="36267"/>
                    <a:pt x="-2049" y="33878"/>
                  </a:cubicBezTo>
                  <a:cubicBezTo>
                    <a:pt x="-952" y="28391"/>
                    <a:pt x="1630" y="21743"/>
                    <a:pt x="4406" y="17030"/>
                  </a:cubicBezTo>
                  <a:cubicBezTo>
                    <a:pt x="8924" y="9349"/>
                    <a:pt x="17574" y="1280"/>
                    <a:pt x="25385" y="-2658"/>
                  </a:cubicBezTo>
                  <a:lnTo>
                    <a:pt x="28032" y="-4014"/>
                  </a:lnTo>
                  <a:lnTo>
                    <a:pt x="29839" y="-2142"/>
                  </a:lnTo>
                  <a:lnTo>
                    <a:pt x="31582" y="-334"/>
                  </a:lnTo>
                  <a:lnTo>
                    <a:pt x="28290" y="1344"/>
                  </a:lnTo>
                  <a:cubicBezTo>
                    <a:pt x="16606" y="7218"/>
                    <a:pt x="8214" y="17030"/>
                    <a:pt x="3760" y="30005"/>
                  </a:cubicBezTo>
                  <a:lnTo>
                    <a:pt x="2082" y="34976"/>
                  </a:lnTo>
                  <a:lnTo>
                    <a:pt x="1888" y="117473"/>
                  </a:lnTo>
                  <a:cubicBezTo>
                    <a:pt x="1824" y="162788"/>
                    <a:pt x="1501" y="199906"/>
                    <a:pt x="1243" y="199906"/>
                  </a:cubicBezTo>
                  <a:cubicBezTo>
                    <a:pt x="920" y="199906"/>
                    <a:pt x="-48" y="199067"/>
                    <a:pt x="-1017" y="198098"/>
                  </a:cubicBezTo>
                  <a:close/>
                </a:path>
              </a:pathLst>
            </a:custGeom>
            <a:solidFill>
              <a:srgbClr val="000000"/>
            </a:solidFill>
            <a:ln w="65" cap="flat">
              <a:noFill/>
              <a:prstDash val="solid"/>
              <a:miter/>
            </a:ln>
          </p:spPr>
          <p:txBody>
            <a:bodyPr rtlCol="0" anchor="ctr"/>
            <a:lstStyle/>
            <a:p>
              <a:endParaRPr lang="de-DE"/>
            </a:p>
          </p:txBody>
        </p:sp>
        <p:sp>
          <p:nvSpPr>
            <p:cNvPr id="82" name="Freihandform: Form 81">
              <a:extLst>
                <a:ext uri="{FF2B5EF4-FFF2-40B4-BE49-F238E27FC236}">
                  <a16:creationId xmlns:a16="http://schemas.microsoft.com/office/drawing/2014/main" id="{2C0262CF-C904-406A-88F2-3CCD4787C055}"/>
                </a:ext>
              </a:extLst>
            </p:cNvPr>
            <p:cNvSpPr/>
            <p:nvPr/>
          </p:nvSpPr>
          <p:spPr>
            <a:xfrm flipV="1">
              <a:off x="4948282" y="4125933"/>
              <a:ext cx="31565" cy="162878"/>
            </a:xfrm>
            <a:custGeom>
              <a:avLst/>
              <a:gdLst>
                <a:gd name="connsiteX0" fmla="*/ -3082 w 31565"/>
                <a:gd name="connsiteY0" fmla="*/ 90374 h 162878"/>
                <a:gd name="connsiteX1" fmla="*/ -2372 w 31565"/>
                <a:gd name="connsiteY1" fmla="*/ 18398 h 162878"/>
                <a:gd name="connsiteX2" fmla="*/ 17123 w 31565"/>
                <a:gd name="connsiteY2" fmla="*/ -3097 h 162878"/>
                <a:gd name="connsiteX3" fmla="*/ 26160 w 31565"/>
                <a:gd name="connsiteY3" fmla="*/ -1613 h 162878"/>
                <a:gd name="connsiteX4" fmla="*/ 28484 w 31565"/>
                <a:gd name="connsiteY4" fmla="*/ 776 h 162878"/>
                <a:gd name="connsiteX5" fmla="*/ 23772 w 31565"/>
                <a:gd name="connsiteY5" fmla="*/ 840 h 162878"/>
                <a:gd name="connsiteX6" fmla="*/ 15251 w 31565"/>
                <a:gd name="connsiteY6" fmla="*/ 2712 h 162878"/>
                <a:gd name="connsiteX7" fmla="*/ 4212 w 31565"/>
                <a:gd name="connsiteY7" fmla="*/ 13880 h 162878"/>
                <a:gd name="connsiteX8" fmla="*/ 2405 w 31565"/>
                <a:gd name="connsiteY8" fmla="*/ 17559 h 162878"/>
                <a:gd name="connsiteX9" fmla="*/ 2211 w 31565"/>
                <a:gd name="connsiteY9" fmla="*/ 85726 h 162878"/>
                <a:gd name="connsiteX10" fmla="*/ 2082 w 31565"/>
                <a:gd name="connsiteY10" fmla="*/ 153828 h 162878"/>
                <a:gd name="connsiteX11" fmla="*/ -500 w 31565"/>
                <a:gd name="connsiteY11" fmla="*/ 156346 h 162878"/>
                <a:gd name="connsiteX12" fmla="*/ -3082 w 31565"/>
                <a:gd name="connsiteY12" fmla="*/ 158863 h 162878"/>
                <a:gd name="connsiteX13" fmla="*/ -3082 w 31565"/>
                <a:gd name="connsiteY13" fmla="*/ 90374 h 1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565" h="162878">
                  <a:moveTo>
                    <a:pt x="-3082" y="90374"/>
                  </a:moveTo>
                  <a:cubicBezTo>
                    <a:pt x="-3082" y="42412"/>
                    <a:pt x="-2888" y="20787"/>
                    <a:pt x="-2372" y="18398"/>
                  </a:cubicBezTo>
                  <a:cubicBezTo>
                    <a:pt x="-177" y="8135"/>
                    <a:pt x="7311" y="-193"/>
                    <a:pt x="17123" y="-3097"/>
                  </a:cubicBezTo>
                  <a:cubicBezTo>
                    <a:pt x="22158" y="-4582"/>
                    <a:pt x="23449" y="-4388"/>
                    <a:pt x="26160" y="-1613"/>
                  </a:cubicBezTo>
                  <a:lnTo>
                    <a:pt x="28484" y="776"/>
                  </a:lnTo>
                  <a:lnTo>
                    <a:pt x="23772" y="840"/>
                  </a:lnTo>
                  <a:cubicBezTo>
                    <a:pt x="19963" y="840"/>
                    <a:pt x="18349" y="1228"/>
                    <a:pt x="15251" y="2712"/>
                  </a:cubicBezTo>
                  <a:cubicBezTo>
                    <a:pt x="10603" y="4972"/>
                    <a:pt x="6601" y="9038"/>
                    <a:pt x="4212" y="13880"/>
                  </a:cubicBezTo>
                  <a:lnTo>
                    <a:pt x="2405" y="17559"/>
                  </a:lnTo>
                  <a:lnTo>
                    <a:pt x="2211" y="85726"/>
                  </a:lnTo>
                  <a:lnTo>
                    <a:pt x="2082" y="153828"/>
                  </a:lnTo>
                  <a:lnTo>
                    <a:pt x="-500" y="156346"/>
                  </a:lnTo>
                  <a:lnTo>
                    <a:pt x="-3082" y="158863"/>
                  </a:lnTo>
                  <a:lnTo>
                    <a:pt x="-3082" y="90374"/>
                  </a:lnTo>
                  <a:close/>
                </a:path>
              </a:pathLst>
            </a:custGeom>
            <a:solidFill>
              <a:srgbClr val="000000"/>
            </a:solidFill>
            <a:ln w="65" cap="flat">
              <a:noFill/>
              <a:prstDash val="solid"/>
              <a:miter/>
            </a:ln>
          </p:spPr>
          <p:txBody>
            <a:bodyPr rtlCol="0" anchor="ctr"/>
            <a:lstStyle/>
            <a:p>
              <a:endParaRPr lang="de-DE"/>
            </a:p>
          </p:txBody>
        </p:sp>
        <p:sp>
          <p:nvSpPr>
            <p:cNvPr id="83" name="Freihandform: Form 82">
              <a:extLst>
                <a:ext uri="{FF2B5EF4-FFF2-40B4-BE49-F238E27FC236}">
                  <a16:creationId xmlns:a16="http://schemas.microsoft.com/office/drawing/2014/main" id="{794E004F-CF37-45D9-A1B9-456871892EAD}"/>
                </a:ext>
              </a:extLst>
            </p:cNvPr>
            <p:cNvSpPr/>
            <p:nvPr/>
          </p:nvSpPr>
          <p:spPr>
            <a:xfrm flipV="1">
              <a:off x="4976685" y="4130064"/>
              <a:ext cx="155828" cy="26466"/>
            </a:xfrm>
            <a:custGeom>
              <a:avLst/>
              <a:gdLst>
                <a:gd name="connsiteX0" fmla="*/ 31159 w 155828"/>
                <a:gd name="connsiteY0" fmla="*/ 20907 h 26466"/>
                <a:gd name="connsiteX1" fmla="*/ 6242 w 155828"/>
                <a:gd name="connsiteY1" fmla="*/ 10256 h 26466"/>
                <a:gd name="connsiteX2" fmla="*/ -4344 w 155828"/>
                <a:gd name="connsiteY2" fmla="*/ -1557 h 26466"/>
                <a:gd name="connsiteX3" fmla="*/ -2860 w 155828"/>
                <a:gd name="connsiteY3" fmla="*/ -3687 h 26466"/>
                <a:gd name="connsiteX4" fmla="*/ -1310 w 155828"/>
                <a:gd name="connsiteY4" fmla="*/ -5108 h 26466"/>
                <a:gd name="connsiteX5" fmla="*/ 1594 w 155828"/>
                <a:gd name="connsiteY5" fmla="*/ -1299 h 26466"/>
                <a:gd name="connsiteX6" fmla="*/ 24381 w 155828"/>
                <a:gd name="connsiteY6" fmla="*/ 14516 h 26466"/>
                <a:gd name="connsiteX7" fmla="*/ 87384 w 155828"/>
                <a:gd name="connsiteY7" fmla="*/ 16066 h 26466"/>
                <a:gd name="connsiteX8" fmla="*/ 146513 w 155828"/>
                <a:gd name="connsiteY8" fmla="*/ 16259 h 26466"/>
                <a:gd name="connsiteX9" fmla="*/ 148966 w 155828"/>
                <a:gd name="connsiteY9" fmla="*/ 18777 h 26466"/>
                <a:gd name="connsiteX10" fmla="*/ 151484 w 155828"/>
                <a:gd name="connsiteY10" fmla="*/ 21359 h 26466"/>
                <a:gd name="connsiteX11" fmla="*/ 92483 w 155828"/>
                <a:gd name="connsiteY11" fmla="*/ 21230 h 26466"/>
                <a:gd name="connsiteX12" fmla="*/ 31159 w 155828"/>
                <a:gd name="connsiteY12" fmla="*/ 20907 h 2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828" h="26466">
                  <a:moveTo>
                    <a:pt x="31159" y="20907"/>
                  </a:moveTo>
                  <a:cubicBezTo>
                    <a:pt x="23865" y="20068"/>
                    <a:pt x="13214" y="15549"/>
                    <a:pt x="6242" y="10256"/>
                  </a:cubicBezTo>
                  <a:cubicBezTo>
                    <a:pt x="2627" y="7545"/>
                    <a:pt x="-4344" y="-266"/>
                    <a:pt x="-4344" y="-1557"/>
                  </a:cubicBezTo>
                  <a:cubicBezTo>
                    <a:pt x="-4344" y="-2009"/>
                    <a:pt x="-3699" y="-2913"/>
                    <a:pt x="-2860" y="-3687"/>
                  </a:cubicBezTo>
                  <a:lnTo>
                    <a:pt x="-1310" y="-5108"/>
                  </a:lnTo>
                  <a:lnTo>
                    <a:pt x="1594" y="-1299"/>
                  </a:lnTo>
                  <a:cubicBezTo>
                    <a:pt x="7146" y="5802"/>
                    <a:pt x="15021" y="11289"/>
                    <a:pt x="24381" y="14516"/>
                  </a:cubicBezTo>
                  <a:cubicBezTo>
                    <a:pt x="28190" y="15807"/>
                    <a:pt x="29545" y="15807"/>
                    <a:pt x="87384" y="16066"/>
                  </a:cubicBezTo>
                  <a:lnTo>
                    <a:pt x="146513" y="16259"/>
                  </a:lnTo>
                  <a:lnTo>
                    <a:pt x="148966" y="18777"/>
                  </a:lnTo>
                  <a:lnTo>
                    <a:pt x="151484" y="21359"/>
                  </a:lnTo>
                  <a:lnTo>
                    <a:pt x="92483" y="21230"/>
                  </a:lnTo>
                  <a:cubicBezTo>
                    <a:pt x="60014" y="21230"/>
                    <a:pt x="32386" y="21036"/>
                    <a:pt x="31159" y="20907"/>
                  </a:cubicBezTo>
                  <a:close/>
                </a:path>
              </a:pathLst>
            </a:custGeom>
            <a:solidFill>
              <a:srgbClr val="000000"/>
            </a:solidFill>
            <a:ln w="65" cap="flat">
              <a:noFill/>
              <a:prstDash val="solid"/>
              <a:miter/>
            </a:ln>
          </p:spPr>
          <p:txBody>
            <a:bodyPr rtlCol="0" anchor="ctr"/>
            <a:lstStyle/>
            <a:p>
              <a:endParaRPr lang="de-DE"/>
            </a:p>
          </p:txBody>
        </p:sp>
        <p:sp>
          <p:nvSpPr>
            <p:cNvPr id="84" name="Freihandform: Form 83">
              <a:extLst>
                <a:ext uri="{FF2B5EF4-FFF2-40B4-BE49-F238E27FC236}">
                  <a16:creationId xmlns:a16="http://schemas.microsoft.com/office/drawing/2014/main" id="{61FBD51F-2CFD-4BF4-924B-B295CDA68A8E}"/>
                </a:ext>
              </a:extLst>
            </p:cNvPr>
            <p:cNvSpPr/>
            <p:nvPr/>
          </p:nvSpPr>
          <p:spPr>
            <a:xfrm flipV="1">
              <a:off x="5128124" y="4130064"/>
              <a:ext cx="69974" cy="5164"/>
            </a:xfrm>
            <a:custGeom>
              <a:avLst/>
              <a:gdLst>
                <a:gd name="connsiteX0" fmla="*/ -3340 w 69974"/>
                <a:gd name="connsiteY0" fmla="*/ -2707 h 5164"/>
                <a:gd name="connsiteX1" fmla="*/ -5857 w 69974"/>
                <a:gd name="connsiteY1" fmla="*/ -5289 h 5164"/>
                <a:gd name="connsiteX2" fmla="*/ 29130 w 69974"/>
                <a:gd name="connsiteY2" fmla="*/ -5289 h 5164"/>
                <a:gd name="connsiteX3" fmla="*/ 64117 w 69974"/>
                <a:gd name="connsiteY3" fmla="*/ -4773 h 5164"/>
                <a:gd name="connsiteX4" fmla="*/ 61987 w 69974"/>
                <a:gd name="connsiteY4" fmla="*/ -2191 h 5164"/>
                <a:gd name="connsiteX5" fmla="*/ 59857 w 69974"/>
                <a:gd name="connsiteY5" fmla="*/ -125 h 5164"/>
                <a:gd name="connsiteX6" fmla="*/ 29517 w 69974"/>
                <a:gd name="connsiteY6" fmla="*/ -125 h 5164"/>
                <a:gd name="connsiteX7" fmla="*/ -822 w 69974"/>
                <a:gd name="connsiteY7" fmla="*/ -125 h 5164"/>
                <a:gd name="connsiteX8" fmla="*/ -3340 w 69974"/>
                <a:gd name="connsiteY8" fmla="*/ -2707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74" h="5164">
                  <a:moveTo>
                    <a:pt x="-3340" y="-2707"/>
                  </a:moveTo>
                  <a:lnTo>
                    <a:pt x="-5857" y="-5289"/>
                  </a:lnTo>
                  <a:lnTo>
                    <a:pt x="29130" y="-5289"/>
                  </a:lnTo>
                  <a:cubicBezTo>
                    <a:pt x="48366" y="-5289"/>
                    <a:pt x="64117" y="-5031"/>
                    <a:pt x="64117" y="-4773"/>
                  </a:cubicBezTo>
                  <a:cubicBezTo>
                    <a:pt x="64117" y="-4514"/>
                    <a:pt x="63149" y="-3352"/>
                    <a:pt x="61987" y="-2191"/>
                  </a:cubicBezTo>
                  <a:lnTo>
                    <a:pt x="59857" y="-125"/>
                  </a:lnTo>
                  <a:lnTo>
                    <a:pt x="29517" y="-125"/>
                  </a:lnTo>
                  <a:lnTo>
                    <a:pt x="-822" y="-125"/>
                  </a:lnTo>
                  <a:lnTo>
                    <a:pt x="-3340" y="-2707"/>
                  </a:lnTo>
                  <a:close/>
                </a:path>
              </a:pathLst>
            </a:custGeom>
            <a:solidFill>
              <a:srgbClr val="000000"/>
            </a:solidFill>
            <a:ln w="65" cap="flat">
              <a:noFill/>
              <a:prstDash val="solid"/>
              <a:miter/>
            </a:ln>
          </p:spPr>
          <p:txBody>
            <a:bodyPr rtlCol="0" anchor="ctr"/>
            <a:lstStyle/>
            <a:p>
              <a:endParaRPr lang="de-DE"/>
            </a:p>
          </p:txBody>
        </p:sp>
        <p:sp>
          <p:nvSpPr>
            <p:cNvPr id="85" name="Freihandform: Form 84">
              <a:extLst>
                <a:ext uri="{FF2B5EF4-FFF2-40B4-BE49-F238E27FC236}">
                  <a16:creationId xmlns:a16="http://schemas.microsoft.com/office/drawing/2014/main" id="{71E19B0A-D017-4A5D-8B12-DD01091DA63D}"/>
                </a:ext>
              </a:extLst>
            </p:cNvPr>
            <p:cNvSpPr/>
            <p:nvPr/>
          </p:nvSpPr>
          <p:spPr>
            <a:xfrm flipV="1">
              <a:off x="5110695" y="4148138"/>
              <a:ext cx="105735" cy="4518"/>
            </a:xfrm>
            <a:custGeom>
              <a:avLst/>
              <a:gdLst>
                <a:gd name="connsiteX0" fmla="*/ -3669 w 105735"/>
                <a:gd name="connsiteY0" fmla="*/ -2727 h 4518"/>
                <a:gd name="connsiteX1" fmla="*/ -5864 w 105735"/>
                <a:gd name="connsiteY1" fmla="*/ -4987 h 4518"/>
                <a:gd name="connsiteX2" fmla="*/ 47004 w 105735"/>
                <a:gd name="connsiteY2" fmla="*/ -4987 h 4518"/>
                <a:gd name="connsiteX3" fmla="*/ 99872 w 105735"/>
                <a:gd name="connsiteY3" fmla="*/ -4987 h 4518"/>
                <a:gd name="connsiteX4" fmla="*/ 97678 w 105735"/>
                <a:gd name="connsiteY4" fmla="*/ -2727 h 4518"/>
                <a:gd name="connsiteX5" fmla="*/ 95483 w 105735"/>
                <a:gd name="connsiteY5" fmla="*/ -468 h 4518"/>
                <a:gd name="connsiteX6" fmla="*/ 47004 w 105735"/>
                <a:gd name="connsiteY6" fmla="*/ -468 h 4518"/>
                <a:gd name="connsiteX7" fmla="*/ -1474 w 105735"/>
                <a:gd name="connsiteY7" fmla="*/ -468 h 4518"/>
                <a:gd name="connsiteX8" fmla="*/ -3669 w 105735"/>
                <a:gd name="connsiteY8" fmla="*/ -2727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35" h="4518">
                  <a:moveTo>
                    <a:pt x="-3669" y="-2727"/>
                  </a:moveTo>
                  <a:lnTo>
                    <a:pt x="-5864" y="-4987"/>
                  </a:lnTo>
                  <a:lnTo>
                    <a:pt x="47004" y="-4987"/>
                  </a:lnTo>
                  <a:lnTo>
                    <a:pt x="99872" y="-4987"/>
                  </a:lnTo>
                  <a:lnTo>
                    <a:pt x="97678" y="-2727"/>
                  </a:lnTo>
                  <a:lnTo>
                    <a:pt x="95483" y="-468"/>
                  </a:lnTo>
                  <a:lnTo>
                    <a:pt x="47004" y="-468"/>
                  </a:lnTo>
                  <a:lnTo>
                    <a:pt x="-1474" y="-468"/>
                  </a:lnTo>
                  <a:lnTo>
                    <a:pt x="-3669" y="-2727"/>
                  </a:lnTo>
                  <a:close/>
                </a:path>
              </a:pathLst>
            </a:custGeom>
            <a:solidFill>
              <a:srgbClr val="000000"/>
            </a:solidFill>
            <a:ln w="65" cap="flat">
              <a:noFill/>
              <a:prstDash val="solid"/>
              <a:miter/>
            </a:ln>
          </p:spPr>
          <p:txBody>
            <a:bodyPr rtlCol="0" anchor="ctr"/>
            <a:lstStyle/>
            <a:p>
              <a:endParaRPr lang="de-DE"/>
            </a:p>
          </p:txBody>
        </p:sp>
        <p:sp>
          <p:nvSpPr>
            <p:cNvPr id="86" name="Freihandform: Form 85">
              <a:extLst>
                <a:ext uri="{FF2B5EF4-FFF2-40B4-BE49-F238E27FC236}">
                  <a16:creationId xmlns:a16="http://schemas.microsoft.com/office/drawing/2014/main" id="{7114F1EB-D3DA-41C9-94CA-B60801C58D6C}"/>
                </a:ext>
              </a:extLst>
            </p:cNvPr>
            <p:cNvSpPr/>
            <p:nvPr/>
          </p:nvSpPr>
          <p:spPr>
            <a:xfrm flipV="1">
              <a:off x="5056777" y="4288861"/>
              <a:ext cx="60824" cy="5164"/>
            </a:xfrm>
            <a:custGeom>
              <a:avLst/>
              <a:gdLst>
                <a:gd name="connsiteX0" fmla="*/ -4007 w 60824"/>
                <a:gd name="connsiteY0" fmla="*/ 2129 h 5164"/>
                <a:gd name="connsiteX1" fmla="*/ -3943 w 60824"/>
                <a:gd name="connsiteY1" fmla="*/ -1873 h 5164"/>
                <a:gd name="connsiteX2" fmla="*/ 26461 w 60824"/>
                <a:gd name="connsiteY2" fmla="*/ -2583 h 5164"/>
                <a:gd name="connsiteX3" fmla="*/ 56026 w 60824"/>
                <a:gd name="connsiteY3" fmla="*/ -2518 h 5164"/>
                <a:gd name="connsiteX4" fmla="*/ 53573 w 60824"/>
                <a:gd name="connsiteY4" fmla="*/ -1 h 5164"/>
                <a:gd name="connsiteX5" fmla="*/ 51056 w 60824"/>
                <a:gd name="connsiteY5" fmla="*/ 2581 h 5164"/>
                <a:gd name="connsiteX6" fmla="*/ 23879 w 60824"/>
                <a:gd name="connsiteY6" fmla="*/ 2517 h 5164"/>
                <a:gd name="connsiteX7" fmla="*/ -4007 w 60824"/>
                <a:gd name="connsiteY7" fmla="*/ 2129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24" h="5164">
                  <a:moveTo>
                    <a:pt x="-4007" y="2129"/>
                  </a:moveTo>
                  <a:cubicBezTo>
                    <a:pt x="-5105" y="1742"/>
                    <a:pt x="-5040" y="-969"/>
                    <a:pt x="-3943" y="-1873"/>
                  </a:cubicBezTo>
                  <a:cubicBezTo>
                    <a:pt x="-3362" y="-2389"/>
                    <a:pt x="5353" y="-2583"/>
                    <a:pt x="26461" y="-2583"/>
                  </a:cubicBezTo>
                  <a:lnTo>
                    <a:pt x="56026" y="-2518"/>
                  </a:lnTo>
                  <a:lnTo>
                    <a:pt x="53573" y="-1"/>
                  </a:lnTo>
                  <a:lnTo>
                    <a:pt x="51056" y="2581"/>
                  </a:lnTo>
                  <a:lnTo>
                    <a:pt x="23879" y="2517"/>
                  </a:lnTo>
                  <a:cubicBezTo>
                    <a:pt x="8968" y="2517"/>
                    <a:pt x="-3620" y="2323"/>
                    <a:pt x="-4007" y="2129"/>
                  </a:cubicBezTo>
                  <a:close/>
                </a:path>
              </a:pathLst>
            </a:custGeom>
            <a:solidFill>
              <a:srgbClr val="000000"/>
            </a:solidFill>
            <a:ln w="65" cap="flat">
              <a:noFill/>
              <a:prstDash val="solid"/>
              <a:miter/>
            </a:ln>
          </p:spPr>
          <p:txBody>
            <a:bodyPr rtlCol="0" anchor="ctr"/>
            <a:lstStyle/>
            <a:p>
              <a:endParaRPr lang="de-DE"/>
            </a:p>
          </p:txBody>
        </p:sp>
        <p:sp>
          <p:nvSpPr>
            <p:cNvPr id="87" name="Freihandform: Form 86">
              <a:extLst>
                <a:ext uri="{FF2B5EF4-FFF2-40B4-BE49-F238E27FC236}">
                  <a16:creationId xmlns:a16="http://schemas.microsoft.com/office/drawing/2014/main" id="{8E4EACA6-504D-4DC7-88F8-94ED1058DB9E}"/>
                </a:ext>
              </a:extLst>
            </p:cNvPr>
            <p:cNvSpPr/>
            <p:nvPr/>
          </p:nvSpPr>
          <p:spPr>
            <a:xfrm flipV="1">
              <a:off x="5113277" y="4288861"/>
              <a:ext cx="101862" cy="5164"/>
            </a:xfrm>
            <a:custGeom>
              <a:avLst/>
              <a:gdLst>
                <a:gd name="connsiteX0" fmla="*/ -3355 w 101862"/>
                <a:gd name="connsiteY0" fmla="*/ -1 h 5164"/>
                <a:gd name="connsiteX1" fmla="*/ -837 w 101862"/>
                <a:gd name="connsiteY1" fmla="*/ -2518 h 5164"/>
                <a:gd name="connsiteX2" fmla="*/ 45059 w 101862"/>
                <a:gd name="connsiteY2" fmla="*/ -2583 h 5164"/>
                <a:gd name="connsiteX3" fmla="*/ 90955 w 101862"/>
                <a:gd name="connsiteY3" fmla="*/ -2583 h 5164"/>
                <a:gd name="connsiteX4" fmla="*/ 93473 w 101862"/>
                <a:gd name="connsiteY4" fmla="*/ -1 h 5164"/>
                <a:gd name="connsiteX5" fmla="*/ 95990 w 101862"/>
                <a:gd name="connsiteY5" fmla="*/ 2581 h 5164"/>
                <a:gd name="connsiteX6" fmla="*/ 45059 w 101862"/>
                <a:gd name="connsiteY6" fmla="*/ 2581 h 5164"/>
                <a:gd name="connsiteX7" fmla="*/ -5873 w 101862"/>
                <a:gd name="connsiteY7" fmla="*/ 2581 h 5164"/>
                <a:gd name="connsiteX8" fmla="*/ -3355 w 101862"/>
                <a:gd name="connsiteY8" fmla="*/ -1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2" h="5164">
                  <a:moveTo>
                    <a:pt x="-3355" y="-1"/>
                  </a:moveTo>
                  <a:lnTo>
                    <a:pt x="-837" y="-2518"/>
                  </a:lnTo>
                  <a:lnTo>
                    <a:pt x="45059" y="-2583"/>
                  </a:lnTo>
                  <a:lnTo>
                    <a:pt x="90955" y="-2583"/>
                  </a:lnTo>
                  <a:lnTo>
                    <a:pt x="93473" y="-1"/>
                  </a:lnTo>
                  <a:lnTo>
                    <a:pt x="95990" y="2581"/>
                  </a:lnTo>
                  <a:lnTo>
                    <a:pt x="45059" y="2581"/>
                  </a:lnTo>
                  <a:lnTo>
                    <a:pt x="-5873" y="2581"/>
                  </a:lnTo>
                  <a:lnTo>
                    <a:pt x="-3355" y="-1"/>
                  </a:lnTo>
                  <a:close/>
                </a:path>
              </a:pathLst>
            </a:custGeom>
            <a:solidFill>
              <a:srgbClr val="000000"/>
            </a:solidFill>
            <a:ln w="65" cap="flat">
              <a:noFill/>
              <a:prstDash val="solid"/>
              <a:miter/>
            </a:ln>
          </p:spPr>
          <p:txBody>
            <a:bodyPr rtlCol="0" anchor="ctr"/>
            <a:lstStyle/>
            <a:p>
              <a:endParaRPr lang="de-DE"/>
            </a:p>
          </p:txBody>
        </p:sp>
        <p:sp>
          <p:nvSpPr>
            <p:cNvPr id="88" name="Freihandform: Form 87">
              <a:extLst>
                <a:ext uri="{FF2B5EF4-FFF2-40B4-BE49-F238E27FC236}">
                  <a16:creationId xmlns:a16="http://schemas.microsoft.com/office/drawing/2014/main" id="{7FB408BA-F42E-4314-9F16-7B59208CB5F6}"/>
                </a:ext>
              </a:extLst>
            </p:cNvPr>
            <p:cNvSpPr/>
            <p:nvPr/>
          </p:nvSpPr>
          <p:spPr>
            <a:xfrm flipV="1">
              <a:off x="5210815" y="4288861"/>
              <a:ext cx="145693" cy="5164"/>
            </a:xfrm>
            <a:custGeom>
              <a:avLst/>
              <a:gdLst>
                <a:gd name="connsiteX0" fmla="*/ -5085 w 145693"/>
                <a:gd name="connsiteY0" fmla="*/ -1 h 5164"/>
                <a:gd name="connsiteX1" fmla="*/ -7538 w 145693"/>
                <a:gd name="connsiteY1" fmla="*/ -2518 h 5164"/>
                <a:gd name="connsiteX2" fmla="*/ 65341 w 145693"/>
                <a:gd name="connsiteY2" fmla="*/ -2583 h 5164"/>
                <a:gd name="connsiteX3" fmla="*/ 138156 w 145693"/>
                <a:gd name="connsiteY3" fmla="*/ -2583 h 5164"/>
                <a:gd name="connsiteX4" fmla="*/ 135638 w 145693"/>
                <a:gd name="connsiteY4" fmla="*/ -1 h 5164"/>
                <a:gd name="connsiteX5" fmla="*/ 133121 w 145693"/>
                <a:gd name="connsiteY5" fmla="*/ 2581 h 5164"/>
                <a:gd name="connsiteX6" fmla="*/ 65277 w 145693"/>
                <a:gd name="connsiteY6" fmla="*/ 2581 h 5164"/>
                <a:gd name="connsiteX7" fmla="*/ -2567 w 145693"/>
                <a:gd name="connsiteY7" fmla="*/ 2581 h 5164"/>
                <a:gd name="connsiteX8" fmla="*/ -5085 w 145693"/>
                <a:gd name="connsiteY8" fmla="*/ -1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693" h="5164">
                  <a:moveTo>
                    <a:pt x="-5085" y="-1"/>
                  </a:moveTo>
                  <a:lnTo>
                    <a:pt x="-7538" y="-2518"/>
                  </a:lnTo>
                  <a:lnTo>
                    <a:pt x="65341" y="-2583"/>
                  </a:lnTo>
                  <a:lnTo>
                    <a:pt x="138156" y="-2583"/>
                  </a:lnTo>
                  <a:lnTo>
                    <a:pt x="135638" y="-1"/>
                  </a:lnTo>
                  <a:lnTo>
                    <a:pt x="133121" y="2581"/>
                  </a:lnTo>
                  <a:lnTo>
                    <a:pt x="65277" y="2581"/>
                  </a:lnTo>
                  <a:lnTo>
                    <a:pt x="-2567" y="2581"/>
                  </a:lnTo>
                  <a:lnTo>
                    <a:pt x="-5085" y="-1"/>
                  </a:lnTo>
                  <a:close/>
                </a:path>
              </a:pathLst>
            </a:custGeom>
            <a:solidFill>
              <a:srgbClr val="000000"/>
            </a:solidFill>
            <a:ln w="65" cap="flat">
              <a:noFill/>
              <a:prstDash val="solid"/>
              <a:miter/>
            </a:ln>
          </p:spPr>
          <p:txBody>
            <a:bodyPr rtlCol="0" anchor="ctr"/>
            <a:lstStyle/>
            <a:p>
              <a:endParaRPr lang="de-DE"/>
            </a:p>
          </p:txBody>
        </p:sp>
        <p:sp>
          <p:nvSpPr>
            <p:cNvPr id="89" name="Freihandform: Form 88">
              <a:extLst>
                <a:ext uri="{FF2B5EF4-FFF2-40B4-BE49-F238E27FC236}">
                  <a16:creationId xmlns:a16="http://schemas.microsoft.com/office/drawing/2014/main" id="{2809E717-F921-4D2A-8FC5-D9B9A372BAF1}"/>
                </a:ext>
              </a:extLst>
            </p:cNvPr>
            <p:cNvSpPr/>
            <p:nvPr/>
          </p:nvSpPr>
          <p:spPr>
            <a:xfrm flipV="1">
              <a:off x="5190739" y="4305708"/>
              <a:ext cx="180347" cy="8328"/>
            </a:xfrm>
            <a:custGeom>
              <a:avLst/>
              <a:gdLst>
                <a:gd name="connsiteX0" fmla="*/ 164466 w 180347"/>
                <a:gd name="connsiteY0" fmla="*/ 4638 h 8328"/>
                <a:gd name="connsiteX1" fmla="*/ 160916 w 180347"/>
                <a:gd name="connsiteY1" fmla="*/ 3218 h 8328"/>
                <a:gd name="connsiteX2" fmla="*/ 79194 w 180347"/>
                <a:gd name="connsiteY2" fmla="*/ 3024 h 8328"/>
                <a:gd name="connsiteX3" fmla="*/ -2465 w 180347"/>
                <a:gd name="connsiteY3" fmla="*/ 2895 h 8328"/>
                <a:gd name="connsiteX4" fmla="*/ -4982 w 180347"/>
                <a:gd name="connsiteY4" fmla="*/ 313 h 8328"/>
                <a:gd name="connsiteX5" fmla="*/ -7500 w 180347"/>
                <a:gd name="connsiteY5" fmla="*/ -2269 h 8328"/>
                <a:gd name="connsiteX6" fmla="*/ 72932 w 180347"/>
                <a:gd name="connsiteY6" fmla="*/ -2269 h 8328"/>
                <a:gd name="connsiteX7" fmla="*/ 158399 w 180347"/>
                <a:gd name="connsiteY7" fmla="*/ -1559 h 8328"/>
                <a:gd name="connsiteX8" fmla="*/ 172794 w 180347"/>
                <a:gd name="connsiteY8" fmla="*/ 2637 h 8328"/>
                <a:gd name="connsiteX9" fmla="*/ 169050 w 180347"/>
                <a:gd name="connsiteY9" fmla="*/ 6058 h 8328"/>
                <a:gd name="connsiteX10" fmla="*/ 164466 w 180347"/>
                <a:gd name="connsiteY10" fmla="*/ 4638 h 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347" h="8328">
                  <a:moveTo>
                    <a:pt x="164466" y="4638"/>
                  </a:moveTo>
                  <a:lnTo>
                    <a:pt x="160916" y="3218"/>
                  </a:lnTo>
                  <a:lnTo>
                    <a:pt x="79194" y="3024"/>
                  </a:lnTo>
                  <a:lnTo>
                    <a:pt x="-2465" y="2895"/>
                  </a:lnTo>
                  <a:lnTo>
                    <a:pt x="-4982" y="313"/>
                  </a:lnTo>
                  <a:lnTo>
                    <a:pt x="-7500" y="-2269"/>
                  </a:lnTo>
                  <a:lnTo>
                    <a:pt x="72932" y="-2269"/>
                  </a:lnTo>
                  <a:cubicBezTo>
                    <a:pt x="126704" y="-2269"/>
                    <a:pt x="155042" y="-2011"/>
                    <a:pt x="158399" y="-1559"/>
                  </a:cubicBezTo>
                  <a:cubicBezTo>
                    <a:pt x="162530" y="-978"/>
                    <a:pt x="171825" y="1733"/>
                    <a:pt x="172794" y="2637"/>
                  </a:cubicBezTo>
                  <a:cubicBezTo>
                    <a:pt x="173310" y="3153"/>
                    <a:pt x="170018" y="6123"/>
                    <a:pt x="169050" y="6058"/>
                  </a:cubicBezTo>
                  <a:cubicBezTo>
                    <a:pt x="168469" y="6058"/>
                    <a:pt x="166403" y="5413"/>
                    <a:pt x="164466" y="4638"/>
                  </a:cubicBezTo>
                  <a:close/>
                </a:path>
              </a:pathLst>
            </a:custGeom>
            <a:solidFill>
              <a:srgbClr val="000000"/>
            </a:solidFill>
            <a:ln w="65" cap="flat">
              <a:noFill/>
              <a:prstDash val="solid"/>
              <a:miter/>
            </a:ln>
          </p:spPr>
          <p:txBody>
            <a:bodyPr rtlCol="0" anchor="ctr"/>
            <a:lstStyle/>
            <a:p>
              <a:endParaRPr lang="de-DE"/>
            </a:p>
          </p:txBody>
        </p:sp>
        <p:sp>
          <p:nvSpPr>
            <p:cNvPr id="90" name="Freihandform: Form 89">
              <a:extLst>
                <a:ext uri="{FF2B5EF4-FFF2-40B4-BE49-F238E27FC236}">
                  <a16:creationId xmlns:a16="http://schemas.microsoft.com/office/drawing/2014/main" id="{51874CC3-463C-4184-9C3A-15C952F94C25}"/>
                </a:ext>
              </a:extLst>
            </p:cNvPr>
            <p:cNvSpPr/>
            <p:nvPr/>
          </p:nvSpPr>
          <p:spPr>
            <a:xfrm flipV="1">
              <a:off x="5133288" y="4308872"/>
              <a:ext cx="61840" cy="5164"/>
            </a:xfrm>
            <a:custGeom>
              <a:avLst/>
              <a:gdLst>
                <a:gd name="connsiteX0" fmla="*/ -3355 w 61840"/>
                <a:gd name="connsiteY0" fmla="*/ 340 h 5164"/>
                <a:gd name="connsiteX1" fmla="*/ -837 w 61840"/>
                <a:gd name="connsiteY1" fmla="*/ -2242 h 5164"/>
                <a:gd name="connsiteX2" fmla="*/ 25048 w 61840"/>
                <a:gd name="connsiteY2" fmla="*/ -2242 h 5164"/>
                <a:gd name="connsiteX3" fmla="*/ 50933 w 61840"/>
                <a:gd name="connsiteY3" fmla="*/ -2242 h 5164"/>
                <a:gd name="connsiteX4" fmla="*/ 53451 w 61840"/>
                <a:gd name="connsiteY4" fmla="*/ 340 h 5164"/>
                <a:gd name="connsiteX5" fmla="*/ 55968 w 61840"/>
                <a:gd name="connsiteY5" fmla="*/ 2922 h 5164"/>
                <a:gd name="connsiteX6" fmla="*/ 25048 w 61840"/>
                <a:gd name="connsiteY6" fmla="*/ 2922 h 5164"/>
                <a:gd name="connsiteX7" fmla="*/ -5873 w 61840"/>
                <a:gd name="connsiteY7" fmla="*/ 2922 h 5164"/>
                <a:gd name="connsiteX8" fmla="*/ -3355 w 61840"/>
                <a:gd name="connsiteY8" fmla="*/ 340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40" h="5164">
                  <a:moveTo>
                    <a:pt x="-3355" y="340"/>
                  </a:moveTo>
                  <a:lnTo>
                    <a:pt x="-837" y="-2242"/>
                  </a:lnTo>
                  <a:lnTo>
                    <a:pt x="25048" y="-2242"/>
                  </a:lnTo>
                  <a:lnTo>
                    <a:pt x="50933" y="-2242"/>
                  </a:lnTo>
                  <a:lnTo>
                    <a:pt x="53451" y="340"/>
                  </a:lnTo>
                  <a:lnTo>
                    <a:pt x="55968" y="2922"/>
                  </a:lnTo>
                  <a:lnTo>
                    <a:pt x="25048" y="2922"/>
                  </a:lnTo>
                  <a:lnTo>
                    <a:pt x="-5873" y="2922"/>
                  </a:lnTo>
                  <a:lnTo>
                    <a:pt x="-3355" y="340"/>
                  </a:lnTo>
                  <a:close/>
                </a:path>
              </a:pathLst>
            </a:custGeom>
            <a:solidFill>
              <a:srgbClr val="000000"/>
            </a:solidFill>
            <a:ln w="65" cap="flat">
              <a:noFill/>
              <a:prstDash val="solid"/>
              <a:miter/>
            </a:ln>
          </p:spPr>
          <p:txBody>
            <a:bodyPr rtlCol="0" anchor="ctr"/>
            <a:lstStyle/>
            <a:p>
              <a:endParaRPr lang="de-DE"/>
            </a:p>
          </p:txBody>
        </p:sp>
      </p:grpSp>
      <p:cxnSp>
        <p:nvCxnSpPr>
          <p:cNvPr id="15" name="Gerader Verbinder 14">
            <a:extLst>
              <a:ext uri="{FF2B5EF4-FFF2-40B4-BE49-F238E27FC236}">
                <a16:creationId xmlns:a16="http://schemas.microsoft.com/office/drawing/2014/main" id="{FDE44A29-3843-4AAE-9493-4E11AB0AFE26}"/>
              </a:ext>
            </a:extLst>
          </p:cNvPr>
          <p:cNvCxnSpPr/>
          <p:nvPr/>
        </p:nvCxnSpPr>
        <p:spPr bwMode="auto">
          <a:xfrm>
            <a:off x="4857291" y="3184365"/>
            <a:ext cx="89359"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Gerader Verbinder 38">
            <a:extLst>
              <a:ext uri="{FF2B5EF4-FFF2-40B4-BE49-F238E27FC236}">
                <a16:creationId xmlns:a16="http://schemas.microsoft.com/office/drawing/2014/main" id="{CFC4F4D7-C19B-4C5E-8896-88A420DA14C1}"/>
              </a:ext>
            </a:extLst>
          </p:cNvPr>
          <p:cNvCxnSpPr>
            <a:stCxn id="63" idx="0"/>
          </p:cNvCxnSpPr>
          <p:nvPr/>
        </p:nvCxnSpPr>
        <p:spPr bwMode="auto">
          <a:xfrm>
            <a:off x="7128189" y="1000806"/>
            <a:ext cx="0" cy="3360697"/>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Textfeld 48">
            <a:extLst>
              <a:ext uri="{FF2B5EF4-FFF2-40B4-BE49-F238E27FC236}">
                <a16:creationId xmlns:a16="http://schemas.microsoft.com/office/drawing/2014/main" id="{27C07F9B-316A-4C62-A7E2-904800AE2144}"/>
              </a:ext>
            </a:extLst>
          </p:cNvPr>
          <p:cNvSpPr txBox="1"/>
          <p:nvPr/>
        </p:nvSpPr>
        <p:spPr>
          <a:xfrm>
            <a:off x="6212042" y="4082925"/>
            <a:ext cx="936108" cy="307777"/>
          </a:xfrm>
          <a:prstGeom prst="rect">
            <a:avLst/>
          </a:prstGeom>
          <a:noFill/>
        </p:spPr>
        <p:txBody>
          <a:bodyPr wrap="square" rtlCol="0">
            <a:spAutoFit/>
          </a:bodyPr>
          <a:lstStyle/>
          <a:p>
            <a:r>
              <a:rPr lang="de-DE" sz="1400" dirty="0">
                <a:solidFill>
                  <a:srgbClr val="0000FF"/>
                </a:solidFill>
              </a:rPr>
              <a:t>Hausnetz</a:t>
            </a:r>
          </a:p>
        </p:txBody>
      </p:sp>
      <p:cxnSp>
        <p:nvCxnSpPr>
          <p:cNvPr id="52" name="Gerader Verbinder 51">
            <a:extLst>
              <a:ext uri="{FF2B5EF4-FFF2-40B4-BE49-F238E27FC236}">
                <a16:creationId xmlns:a16="http://schemas.microsoft.com/office/drawing/2014/main" id="{088E5D81-85FD-452A-BAA7-B605E553BBDC}"/>
              </a:ext>
            </a:extLst>
          </p:cNvPr>
          <p:cNvCxnSpPr/>
          <p:nvPr/>
        </p:nvCxnSpPr>
        <p:spPr bwMode="auto">
          <a:xfrm flipH="1">
            <a:off x="6244880" y="3552260"/>
            <a:ext cx="1667" cy="829647"/>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1" name="Grafik 50" descr="Ein Bild, das Buchse, Elektronik, drinnen, Stecker enthält.&#10;&#10;Automatisch generierte Beschreibung">
            <a:extLst>
              <a:ext uri="{FF2B5EF4-FFF2-40B4-BE49-F238E27FC236}">
                <a16:creationId xmlns:a16="http://schemas.microsoft.com/office/drawing/2014/main" id="{9FB441D2-D519-4379-A910-DBDC6A1CD5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9201" y="3353429"/>
            <a:ext cx="248835" cy="248835"/>
          </a:xfrm>
          <a:prstGeom prst="rect">
            <a:avLst/>
          </a:prstGeom>
        </p:spPr>
      </p:pic>
      <p:sp>
        <p:nvSpPr>
          <p:cNvPr id="18" name="Freihandform: Form 17">
            <a:extLst>
              <a:ext uri="{FF2B5EF4-FFF2-40B4-BE49-F238E27FC236}">
                <a16:creationId xmlns:a16="http://schemas.microsoft.com/office/drawing/2014/main" id="{530B6974-FD95-46EC-A875-E3D54EDAECD5}"/>
              </a:ext>
            </a:extLst>
          </p:cNvPr>
          <p:cNvSpPr/>
          <p:nvPr/>
        </p:nvSpPr>
        <p:spPr bwMode="auto">
          <a:xfrm>
            <a:off x="3045464" y="1283983"/>
            <a:ext cx="926589" cy="2703771"/>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59" name="Grafik 58" descr="Ein Bild, das drinnen, Zähler, weiß, sitzend enthält.&#10;&#10;Automatisch generierte Beschreibung">
            <a:extLst>
              <a:ext uri="{FF2B5EF4-FFF2-40B4-BE49-F238E27FC236}">
                <a16:creationId xmlns:a16="http://schemas.microsoft.com/office/drawing/2014/main" id="{50FE87EA-8D41-471E-B553-72674FF44C99}"/>
              </a:ext>
            </a:extLst>
          </p:cNvPr>
          <p:cNvPicPr>
            <a:picLocks noChangeAspect="1"/>
          </p:cNvPicPr>
          <p:nvPr/>
        </p:nvPicPr>
        <p:blipFill rotWithShape="1">
          <a:blip r:embed="rId5">
            <a:extLst>
              <a:ext uri="{28A0092B-C50C-407E-A947-70E740481C1C}">
                <a14:useLocalDpi xmlns:a14="http://schemas.microsoft.com/office/drawing/2010/main" val="0"/>
              </a:ext>
            </a:extLst>
          </a:blip>
          <a:srcRect l="2829" t="20588" r="12982" b="4299"/>
          <a:stretch/>
        </p:blipFill>
        <p:spPr>
          <a:xfrm rot="5400000">
            <a:off x="6691593" y="1500473"/>
            <a:ext cx="803523" cy="537681"/>
          </a:xfrm>
          <a:prstGeom prst="rect">
            <a:avLst/>
          </a:prstGeom>
        </p:spPr>
      </p:pic>
      <p:cxnSp>
        <p:nvCxnSpPr>
          <p:cNvPr id="61" name="Gerader Verbinder 60">
            <a:extLst>
              <a:ext uri="{FF2B5EF4-FFF2-40B4-BE49-F238E27FC236}">
                <a16:creationId xmlns:a16="http://schemas.microsoft.com/office/drawing/2014/main" id="{F70F2D80-A629-4BEE-881B-4D85AB7B75D1}"/>
              </a:ext>
            </a:extLst>
          </p:cNvPr>
          <p:cNvCxnSpPr/>
          <p:nvPr/>
        </p:nvCxnSpPr>
        <p:spPr bwMode="auto">
          <a:xfrm>
            <a:off x="6275486" y="1045997"/>
            <a:ext cx="110276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3" name="Ellipse 62">
            <a:extLst>
              <a:ext uri="{FF2B5EF4-FFF2-40B4-BE49-F238E27FC236}">
                <a16:creationId xmlns:a16="http://schemas.microsoft.com/office/drawing/2014/main" id="{10FBD842-446F-40C1-8C72-0BBFA467B01B}"/>
              </a:ext>
            </a:extLst>
          </p:cNvPr>
          <p:cNvSpPr/>
          <p:nvPr/>
        </p:nvSpPr>
        <p:spPr bwMode="auto">
          <a:xfrm>
            <a:off x="7093354" y="1000806"/>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4" name="Textfeld 63">
            <a:extLst>
              <a:ext uri="{FF2B5EF4-FFF2-40B4-BE49-F238E27FC236}">
                <a16:creationId xmlns:a16="http://schemas.microsoft.com/office/drawing/2014/main" id="{F25F223B-193E-42B6-9B54-F83E04774338}"/>
              </a:ext>
            </a:extLst>
          </p:cNvPr>
          <p:cNvSpPr txBox="1"/>
          <p:nvPr/>
        </p:nvSpPr>
        <p:spPr>
          <a:xfrm>
            <a:off x="7414010" y="881751"/>
            <a:ext cx="1790618" cy="307777"/>
          </a:xfrm>
          <a:prstGeom prst="rect">
            <a:avLst/>
          </a:prstGeom>
          <a:noFill/>
        </p:spPr>
        <p:txBody>
          <a:bodyPr wrap="none" rtlCol="0">
            <a:spAutoFit/>
          </a:bodyPr>
          <a:lstStyle/>
          <a:p>
            <a:r>
              <a:rPr lang="de-DE" sz="1400" dirty="0">
                <a:solidFill>
                  <a:srgbClr val="3333FF"/>
                </a:solidFill>
              </a:rPr>
              <a:t>EVU-Netz 400 V AC</a:t>
            </a:r>
          </a:p>
        </p:txBody>
      </p:sp>
      <p:grpSp>
        <p:nvGrpSpPr>
          <p:cNvPr id="71" name="Gruppieren 70">
            <a:extLst>
              <a:ext uri="{FF2B5EF4-FFF2-40B4-BE49-F238E27FC236}">
                <a16:creationId xmlns:a16="http://schemas.microsoft.com/office/drawing/2014/main" id="{15CA6C55-774B-A0DF-806F-8D60F7881FFD}"/>
              </a:ext>
            </a:extLst>
          </p:cNvPr>
          <p:cNvGrpSpPr/>
          <p:nvPr/>
        </p:nvGrpSpPr>
        <p:grpSpPr>
          <a:xfrm>
            <a:off x="309457" y="1281729"/>
            <a:ext cx="9380508" cy="4060412"/>
            <a:chOff x="309457" y="1281729"/>
            <a:chExt cx="9380508" cy="4060412"/>
          </a:xfrm>
        </p:grpSpPr>
        <p:grpSp>
          <p:nvGrpSpPr>
            <p:cNvPr id="93" name="Gruppieren 92">
              <a:extLst>
                <a:ext uri="{FF2B5EF4-FFF2-40B4-BE49-F238E27FC236}">
                  <a16:creationId xmlns:a16="http://schemas.microsoft.com/office/drawing/2014/main" id="{F43DC84B-9D71-6A98-7F65-30752626A208}"/>
                </a:ext>
              </a:extLst>
            </p:cNvPr>
            <p:cNvGrpSpPr/>
            <p:nvPr/>
          </p:nvGrpSpPr>
          <p:grpSpPr>
            <a:xfrm>
              <a:off x="309457" y="1281729"/>
              <a:ext cx="9380508" cy="4060412"/>
              <a:chOff x="309457" y="1492999"/>
              <a:chExt cx="9380508" cy="4060412"/>
            </a:xfrm>
          </p:grpSpPr>
          <p:grpSp>
            <p:nvGrpSpPr>
              <p:cNvPr id="5" name="Gruppieren 4">
                <a:extLst>
                  <a:ext uri="{FF2B5EF4-FFF2-40B4-BE49-F238E27FC236}">
                    <a16:creationId xmlns:a16="http://schemas.microsoft.com/office/drawing/2014/main" id="{737E1936-A9B4-BC3B-8DA0-CC318D0C24E2}"/>
                  </a:ext>
                </a:extLst>
              </p:cNvPr>
              <p:cNvGrpSpPr/>
              <p:nvPr/>
            </p:nvGrpSpPr>
            <p:grpSpPr>
              <a:xfrm>
                <a:off x="309457" y="1492999"/>
                <a:ext cx="9380508" cy="4060412"/>
                <a:chOff x="309457" y="1492999"/>
                <a:chExt cx="9380508" cy="4060412"/>
              </a:xfrm>
            </p:grpSpPr>
            <p:grpSp>
              <p:nvGrpSpPr>
                <p:cNvPr id="117" name="Gruppieren 116">
                  <a:extLst>
                    <a:ext uri="{FF2B5EF4-FFF2-40B4-BE49-F238E27FC236}">
                      <a16:creationId xmlns:a16="http://schemas.microsoft.com/office/drawing/2014/main" id="{0CCC28C9-F7D6-C67D-22FD-B20244D2B609}"/>
                    </a:ext>
                  </a:extLst>
                </p:cNvPr>
                <p:cNvGrpSpPr/>
                <p:nvPr/>
              </p:nvGrpSpPr>
              <p:grpSpPr>
                <a:xfrm>
                  <a:off x="3811625" y="1492999"/>
                  <a:ext cx="3351398" cy="3108973"/>
                  <a:chOff x="3811625" y="1492999"/>
                  <a:chExt cx="3351398" cy="3108973"/>
                </a:xfrm>
              </p:grpSpPr>
              <p:grpSp>
                <p:nvGrpSpPr>
                  <p:cNvPr id="109" name="Gruppieren 108">
                    <a:extLst>
                      <a:ext uri="{FF2B5EF4-FFF2-40B4-BE49-F238E27FC236}">
                        <a16:creationId xmlns:a16="http://schemas.microsoft.com/office/drawing/2014/main" id="{C18E14C0-804C-DCC1-4C4D-668DD92D2679}"/>
                      </a:ext>
                    </a:extLst>
                  </p:cNvPr>
                  <p:cNvGrpSpPr/>
                  <p:nvPr/>
                </p:nvGrpSpPr>
                <p:grpSpPr>
                  <a:xfrm>
                    <a:off x="5598798" y="3495999"/>
                    <a:ext cx="418875" cy="1105973"/>
                    <a:chOff x="5598798" y="3495999"/>
                    <a:chExt cx="418875" cy="1105973"/>
                  </a:xfrm>
                </p:grpSpPr>
                <p:pic>
                  <p:nvPicPr>
                    <p:cNvPr id="8" name="Grafik 7">
                      <a:extLst>
                        <a:ext uri="{FF2B5EF4-FFF2-40B4-BE49-F238E27FC236}">
                          <a16:creationId xmlns:a16="http://schemas.microsoft.com/office/drawing/2014/main" id="{4F64958E-6CC0-4B37-9759-F3B8D732A9CB}"/>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1087" t="56358" r="73126" b="14625"/>
                    <a:stretch/>
                  </p:blipFill>
                  <p:spPr>
                    <a:xfrm>
                      <a:off x="5598798" y="3495999"/>
                      <a:ext cx="418875" cy="718622"/>
                    </a:xfrm>
                    <a:prstGeom prst="rect">
                      <a:avLst/>
                    </a:prstGeom>
                  </p:spPr>
                </p:pic>
                <p:cxnSp>
                  <p:nvCxnSpPr>
                    <p:cNvPr id="65" name="Gerader Verbinder 64">
                      <a:extLst>
                        <a:ext uri="{FF2B5EF4-FFF2-40B4-BE49-F238E27FC236}">
                          <a16:creationId xmlns:a16="http://schemas.microsoft.com/office/drawing/2014/main" id="{9A587941-AE49-4A00-A415-1E1A1B38C9FB}"/>
                        </a:ext>
                      </a:extLst>
                    </p:cNvPr>
                    <p:cNvCxnSpPr>
                      <a:cxnSpLocks/>
                      <a:stCxn id="8" idx="2"/>
                    </p:cNvCxnSpPr>
                    <p:nvPr/>
                  </p:nvCxnSpPr>
                  <p:spPr bwMode="auto">
                    <a:xfrm>
                      <a:off x="5808236" y="4214621"/>
                      <a:ext cx="0" cy="387351"/>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 name="Gruppieren 66">
                    <a:extLst>
                      <a:ext uri="{FF2B5EF4-FFF2-40B4-BE49-F238E27FC236}">
                        <a16:creationId xmlns:a16="http://schemas.microsoft.com/office/drawing/2014/main" id="{3D9D3587-3394-4C57-B455-3395A0794555}"/>
                      </a:ext>
                    </a:extLst>
                  </p:cNvPr>
                  <p:cNvGrpSpPr/>
                  <p:nvPr/>
                </p:nvGrpSpPr>
                <p:grpSpPr>
                  <a:xfrm>
                    <a:off x="3811625" y="1492999"/>
                    <a:ext cx="3351398" cy="1302791"/>
                    <a:chOff x="3811625" y="1601287"/>
                    <a:chExt cx="3351398" cy="1302791"/>
                  </a:xfrm>
                </p:grpSpPr>
                <p:grpSp>
                  <p:nvGrpSpPr>
                    <p:cNvPr id="73" name="Gruppieren 72">
                      <a:extLst>
                        <a:ext uri="{FF2B5EF4-FFF2-40B4-BE49-F238E27FC236}">
                          <a16:creationId xmlns:a16="http://schemas.microsoft.com/office/drawing/2014/main" id="{0D43477C-9A5B-40FB-9F52-C8B7BAE756B5}"/>
                        </a:ext>
                      </a:extLst>
                    </p:cNvPr>
                    <p:cNvGrpSpPr/>
                    <p:nvPr/>
                  </p:nvGrpSpPr>
                  <p:grpSpPr>
                    <a:xfrm>
                      <a:off x="3811625" y="1601287"/>
                      <a:ext cx="3351398" cy="1302791"/>
                      <a:chOff x="4965726" y="1601287"/>
                      <a:chExt cx="3351398" cy="1302791"/>
                    </a:xfrm>
                  </p:grpSpPr>
                  <p:grpSp>
                    <p:nvGrpSpPr>
                      <p:cNvPr id="17" name="Gruppieren 16">
                        <a:extLst>
                          <a:ext uri="{FF2B5EF4-FFF2-40B4-BE49-F238E27FC236}">
                            <a16:creationId xmlns:a16="http://schemas.microsoft.com/office/drawing/2014/main" id="{C5578023-2269-452E-BE95-39A0DB118D46}"/>
                          </a:ext>
                        </a:extLst>
                      </p:cNvPr>
                      <p:cNvGrpSpPr/>
                      <p:nvPr/>
                    </p:nvGrpSpPr>
                    <p:grpSpPr>
                      <a:xfrm>
                        <a:off x="4965726" y="1601287"/>
                        <a:ext cx="2344763" cy="1302791"/>
                        <a:chOff x="8364915" y="3815016"/>
                        <a:chExt cx="897300" cy="528571"/>
                      </a:xfrm>
                    </p:grpSpPr>
                    <p:sp>
                      <p:nvSpPr>
                        <p:cNvPr id="19" name="Freihandform: Form 18">
                          <a:extLst>
                            <a:ext uri="{FF2B5EF4-FFF2-40B4-BE49-F238E27FC236}">
                              <a16:creationId xmlns:a16="http://schemas.microsoft.com/office/drawing/2014/main" id="{765E8201-2ED6-4455-A791-85E3C90DDD39}"/>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0" name="Freihandform: Form 19">
                          <a:extLst>
                            <a:ext uri="{FF2B5EF4-FFF2-40B4-BE49-F238E27FC236}">
                              <a16:creationId xmlns:a16="http://schemas.microsoft.com/office/drawing/2014/main" id="{50079D3C-241D-4B12-85B6-C6C0EA71576D}"/>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1" name="Freihandform: Form 20">
                          <a:extLst>
                            <a:ext uri="{FF2B5EF4-FFF2-40B4-BE49-F238E27FC236}">
                              <a16:creationId xmlns:a16="http://schemas.microsoft.com/office/drawing/2014/main" id="{F05163AF-20A9-41AF-AE41-E61103D46950}"/>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2" name="Freihandform: Form 21">
                          <a:extLst>
                            <a:ext uri="{FF2B5EF4-FFF2-40B4-BE49-F238E27FC236}">
                              <a16:creationId xmlns:a16="http://schemas.microsoft.com/office/drawing/2014/main" id="{DF5FF9D8-2AB6-4269-9454-2049E1F8C82F}"/>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cxnSp>
                    <p:nvCxnSpPr>
                      <p:cNvPr id="37" name="Gerader Verbinder 36">
                        <a:extLst>
                          <a:ext uri="{FF2B5EF4-FFF2-40B4-BE49-F238E27FC236}">
                            <a16:creationId xmlns:a16="http://schemas.microsoft.com/office/drawing/2014/main" id="{7D14DC26-2A0F-4E68-BC11-2766490D97A0}"/>
                          </a:ext>
                        </a:extLst>
                      </p:cNvPr>
                      <p:cNvCxnSpPr/>
                      <p:nvPr/>
                    </p:nvCxnSpPr>
                    <p:spPr bwMode="auto">
                      <a:xfrm>
                        <a:off x="7180445" y="2625587"/>
                        <a:ext cx="110276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 name="Ellipse 61">
                        <a:extLst>
                          <a:ext uri="{FF2B5EF4-FFF2-40B4-BE49-F238E27FC236}">
                            <a16:creationId xmlns:a16="http://schemas.microsoft.com/office/drawing/2014/main" id="{22870BAA-3707-4FD2-BD2B-1F940EDDBD44}"/>
                          </a:ext>
                        </a:extLst>
                      </p:cNvPr>
                      <p:cNvSpPr/>
                      <p:nvPr/>
                    </p:nvSpPr>
                    <p:spPr bwMode="auto">
                      <a:xfrm>
                        <a:off x="8247455" y="2590752"/>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38" name="Gerade Verbindung mit Pfeil 37">
                      <a:extLst>
                        <a:ext uri="{FF2B5EF4-FFF2-40B4-BE49-F238E27FC236}">
                          <a16:creationId xmlns:a16="http://schemas.microsoft.com/office/drawing/2014/main" id="{87FFDE7C-70A4-4E6E-847B-8FEBBFD837C1}"/>
                        </a:ext>
                      </a:extLst>
                    </p:cNvPr>
                    <p:cNvCxnSpPr/>
                    <p:nvPr/>
                  </p:nvCxnSpPr>
                  <p:spPr bwMode="auto">
                    <a:xfrm>
                      <a:off x="6652450" y="1661510"/>
                      <a:ext cx="0" cy="793315"/>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98" name="Textfeld 97">
                  <a:extLst>
                    <a:ext uri="{FF2B5EF4-FFF2-40B4-BE49-F238E27FC236}">
                      <a16:creationId xmlns:a16="http://schemas.microsoft.com/office/drawing/2014/main" id="{EB481B56-AC83-4558-A5D7-9174941A9892}"/>
                    </a:ext>
                  </a:extLst>
                </p:cNvPr>
                <p:cNvSpPr txBox="1"/>
                <p:nvPr/>
              </p:nvSpPr>
              <p:spPr>
                <a:xfrm>
                  <a:off x="309457" y="4968636"/>
                  <a:ext cx="9380508"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Hausbesitzer vermieten ihr Dach für eine PV-Anlage</a:t>
                  </a:r>
                  <a:br>
                    <a:rPr lang="de-DE" sz="1600" dirty="0">
                      <a:solidFill>
                        <a:srgbClr val="3333FF"/>
                      </a:solidFill>
                    </a:rPr>
                  </a:br>
                  <a:r>
                    <a:rPr lang="de-DE" sz="1600" dirty="0">
                      <a:solidFill>
                        <a:srgbClr val="3333FF"/>
                      </a:solidFill>
                      <a:sym typeface="Wingdings" panose="05000000000000000000" pitchFamily="2" charset="2"/>
                    </a:rPr>
                    <a:t> Pachteinnahmen und/oder niedrige Stromkosten</a:t>
                  </a:r>
                  <a:endParaRPr lang="de-DE" sz="1600" dirty="0">
                    <a:solidFill>
                      <a:srgbClr val="3333FF"/>
                    </a:solidFill>
                  </a:endParaRPr>
                </a:p>
              </p:txBody>
            </p:sp>
          </p:grpSp>
          <p:cxnSp>
            <p:nvCxnSpPr>
              <p:cNvPr id="23" name="Gerader Verbinder 22">
                <a:extLst>
                  <a:ext uri="{FF2B5EF4-FFF2-40B4-BE49-F238E27FC236}">
                    <a16:creationId xmlns:a16="http://schemas.microsoft.com/office/drawing/2014/main" id="{6F7B0BE7-306A-E22E-BF9E-53BE2022CA44}"/>
                  </a:ext>
                </a:extLst>
              </p:cNvPr>
              <p:cNvCxnSpPr>
                <a:cxnSpLocks/>
              </p:cNvCxnSpPr>
              <p:nvPr/>
            </p:nvCxnSpPr>
            <p:spPr bwMode="auto">
              <a:xfrm flipV="1">
                <a:off x="5806615" y="4590247"/>
                <a:ext cx="422874" cy="419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2" name="Ellipse 101">
              <a:extLst>
                <a:ext uri="{FF2B5EF4-FFF2-40B4-BE49-F238E27FC236}">
                  <a16:creationId xmlns:a16="http://schemas.microsoft.com/office/drawing/2014/main" id="{66CE992D-4CCF-4F1F-5D4E-2A2E38CD59FE}"/>
                </a:ext>
              </a:extLst>
            </p:cNvPr>
            <p:cNvSpPr/>
            <p:nvPr/>
          </p:nvSpPr>
          <p:spPr bwMode="auto">
            <a:xfrm>
              <a:off x="6210045" y="4338429"/>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19" name="Gruppieren 118">
            <a:extLst>
              <a:ext uri="{FF2B5EF4-FFF2-40B4-BE49-F238E27FC236}">
                <a16:creationId xmlns:a16="http://schemas.microsoft.com/office/drawing/2014/main" id="{58775CF2-D574-E433-83AB-943BA69D2DE4}"/>
              </a:ext>
            </a:extLst>
          </p:cNvPr>
          <p:cNvGrpSpPr/>
          <p:nvPr/>
        </p:nvGrpSpPr>
        <p:grpSpPr>
          <a:xfrm>
            <a:off x="301450" y="3003255"/>
            <a:ext cx="9544589" cy="2862652"/>
            <a:chOff x="301450" y="3003255"/>
            <a:chExt cx="9544589" cy="2862652"/>
          </a:xfrm>
        </p:grpSpPr>
        <p:sp>
          <p:nvSpPr>
            <p:cNvPr id="100" name="Textfeld 99">
              <a:extLst>
                <a:ext uri="{FF2B5EF4-FFF2-40B4-BE49-F238E27FC236}">
                  <a16:creationId xmlns:a16="http://schemas.microsoft.com/office/drawing/2014/main" id="{15295552-68A0-4E2B-8EAB-320E63A8F4EC}"/>
                </a:ext>
              </a:extLst>
            </p:cNvPr>
            <p:cNvSpPr txBox="1"/>
            <p:nvPr/>
          </p:nvSpPr>
          <p:spPr>
            <a:xfrm>
              <a:off x="301450" y="5281132"/>
              <a:ext cx="9544589"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Hausbesitzer mieten von Stadtwerken, Bürgergenossenschaften oder Hersteller eine Wärmepumpe:</a:t>
              </a:r>
              <a:br>
                <a:rPr lang="de-DE" sz="1600" dirty="0">
                  <a:solidFill>
                    <a:srgbClr val="3333FF"/>
                  </a:solidFill>
                </a:rPr>
              </a:br>
              <a:r>
                <a:rPr lang="de-DE" sz="1600" dirty="0">
                  <a:solidFill>
                    <a:srgbClr val="3333FF"/>
                  </a:solidFill>
                  <a:sym typeface="Wingdings" panose="05000000000000000000" pitchFamily="2" charset="2"/>
                </a:rPr>
                <a:t></a:t>
              </a:r>
              <a:r>
                <a:rPr lang="de-DE" sz="1600" dirty="0">
                  <a:solidFill>
                    <a:srgbClr val="3333FF"/>
                  </a:solidFill>
                </a:rPr>
                <a:t> Hausbesitzer beziehen Wärme</a:t>
              </a:r>
            </a:p>
          </p:txBody>
        </p:sp>
        <p:grpSp>
          <p:nvGrpSpPr>
            <p:cNvPr id="118" name="Gruppieren 117">
              <a:extLst>
                <a:ext uri="{FF2B5EF4-FFF2-40B4-BE49-F238E27FC236}">
                  <a16:creationId xmlns:a16="http://schemas.microsoft.com/office/drawing/2014/main" id="{7960C911-C543-1D6C-144E-088393205337}"/>
                </a:ext>
              </a:extLst>
            </p:cNvPr>
            <p:cNvGrpSpPr/>
            <p:nvPr/>
          </p:nvGrpSpPr>
          <p:grpSpPr>
            <a:xfrm>
              <a:off x="4121294" y="3003255"/>
              <a:ext cx="1717095" cy="1406242"/>
              <a:chOff x="4121294" y="3003255"/>
              <a:chExt cx="1717095" cy="1406242"/>
            </a:xfrm>
          </p:grpSpPr>
          <p:cxnSp>
            <p:nvCxnSpPr>
              <p:cNvPr id="48" name="Gerader Verbinder 47">
                <a:extLst>
                  <a:ext uri="{FF2B5EF4-FFF2-40B4-BE49-F238E27FC236}">
                    <a16:creationId xmlns:a16="http://schemas.microsoft.com/office/drawing/2014/main" id="{FA436010-E268-40C8-B188-8A5132BB6749}"/>
                  </a:ext>
                </a:extLst>
              </p:cNvPr>
              <p:cNvCxnSpPr/>
              <p:nvPr/>
            </p:nvCxnSpPr>
            <p:spPr bwMode="auto">
              <a:xfrm>
                <a:off x="4484615" y="3577728"/>
                <a:ext cx="0" cy="801249"/>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3" name="Gruppieren 102">
                <a:extLst>
                  <a:ext uri="{FF2B5EF4-FFF2-40B4-BE49-F238E27FC236}">
                    <a16:creationId xmlns:a16="http://schemas.microsoft.com/office/drawing/2014/main" id="{1B70D798-FCF2-5E6D-483D-0D38C8A36D20}"/>
                  </a:ext>
                </a:extLst>
              </p:cNvPr>
              <p:cNvGrpSpPr/>
              <p:nvPr/>
            </p:nvGrpSpPr>
            <p:grpSpPr>
              <a:xfrm>
                <a:off x="4121294" y="3003255"/>
                <a:ext cx="1717095" cy="1406242"/>
                <a:chOff x="4121294" y="3003255"/>
                <a:chExt cx="1717095" cy="1406242"/>
              </a:xfrm>
            </p:grpSpPr>
            <p:cxnSp>
              <p:nvCxnSpPr>
                <p:cNvPr id="40" name="Gerader Verbinder 39">
                  <a:extLst>
                    <a:ext uri="{FF2B5EF4-FFF2-40B4-BE49-F238E27FC236}">
                      <a16:creationId xmlns:a16="http://schemas.microsoft.com/office/drawing/2014/main" id="{38F9CED0-963F-4777-994E-CD96380A003C}"/>
                    </a:ext>
                  </a:extLst>
                </p:cNvPr>
                <p:cNvCxnSpPr>
                  <a:cxnSpLocks/>
                </p:cNvCxnSpPr>
                <p:nvPr/>
              </p:nvCxnSpPr>
              <p:spPr bwMode="auto">
                <a:xfrm flipV="1">
                  <a:off x="4480869" y="4379440"/>
                  <a:ext cx="1326422" cy="987"/>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1" name="Grafik 90">
                  <a:extLst>
                    <a:ext uri="{FF2B5EF4-FFF2-40B4-BE49-F238E27FC236}">
                      <a16:creationId xmlns:a16="http://schemas.microsoft.com/office/drawing/2014/main" id="{E624AB83-94CC-43A7-829C-280F72EB5F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21294" y="3003255"/>
                  <a:ext cx="705102" cy="705102"/>
                </a:xfrm>
                <a:prstGeom prst="rect">
                  <a:avLst/>
                </a:prstGeom>
              </p:spPr>
            </p:pic>
            <p:sp>
              <p:nvSpPr>
                <p:cNvPr id="53" name="Ellipse 52">
                  <a:extLst>
                    <a:ext uri="{FF2B5EF4-FFF2-40B4-BE49-F238E27FC236}">
                      <a16:creationId xmlns:a16="http://schemas.microsoft.com/office/drawing/2014/main" id="{1783D757-6DFE-435D-8051-CF666D886B7E}"/>
                    </a:ext>
                  </a:extLst>
                </p:cNvPr>
                <p:cNvSpPr/>
                <p:nvPr/>
              </p:nvSpPr>
              <p:spPr bwMode="auto">
                <a:xfrm>
                  <a:off x="5768720" y="4339828"/>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grpSp>
        <p:nvGrpSpPr>
          <p:cNvPr id="120" name="Gruppieren 119">
            <a:extLst>
              <a:ext uri="{FF2B5EF4-FFF2-40B4-BE49-F238E27FC236}">
                <a16:creationId xmlns:a16="http://schemas.microsoft.com/office/drawing/2014/main" id="{D6765A5F-73F7-8F3F-3C06-83FE7749D1C8}"/>
              </a:ext>
            </a:extLst>
          </p:cNvPr>
          <p:cNvGrpSpPr/>
          <p:nvPr/>
        </p:nvGrpSpPr>
        <p:grpSpPr>
          <a:xfrm>
            <a:off x="301450" y="2421895"/>
            <a:ext cx="9604549" cy="3927903"/>
            <a:chOff x="301450" y="2421895"/>
            <a:chExt cx="9604549" cy="3927903"/>
          </a:xfrm>
        </p:grpSpPr>
        <p:sp>
          <p:nvSpPr>
            <p:cNvPr id="101" name="Textfeld 100">
              <a:extLst>
                <a:ext uri="{FF2B5EF4-FFF2-40B4-BE49-F238E27FC236}">
                  <a16:creationId xmlns:a16="http://schemas.microsoft.com/office/drawing/2014/main" id="{15DBD730-6C2E-4363-9083-F3AD10D0F8FC}"/>
                </a:ext>
              </a:extLst>
            </p:cNvPr>
            <p:cNvSpPr txBox="1"/>
            <p:nvPr/>
          </p:nvSpPr>
          <p:spPr>
            <a:xfrm>
              <a:off x="301450" y="5765023"/>
              <a:ext cx="9604549"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E-Auto und Wallbox können geleast werden:</a:t>
              </a:r>
              <a:br>
                <a:rPr lang="de-DE" sz="1600" dirty="0">
                  <a:solidFill>
                    <a:srgbClr val="3333FF"/>
                  </a:solidFill>
                </a:rPr>
              </a:br>
              <a:r>
                <a:rPr lang="de-DE" sz="1600" dirty="0">
                  <a:solidFill>
                    <a:srgbClr val="3333FF"/>
                  </a:solidFill>
                  <a:sym typeface="Wingdings" panose="05000000000000000000" pitchFamily="2" charset="2"/>
                </a:rPr>
                <a:t> </a:t>
              </a:r>
              <a:r>
                <a:rPr lang="de-DE" sz="1600" dirty="0">
                  <a:solidFill>
                    <a:srgbClr val="3333FF"/>
                  </a:solidFill>
                </a:rPr>
                <a:t>Autofahrer bezahlen nur Leasingkosten</a:t>
              </a:r>
            </a:p>
          </p:txBody>
        </p:sp>
        <p:grpSp>
          <p:nvGrpSpPr>
            <p:cNvPr id="115" name="Gruppieren 114">
              <a:extLst>
                <a:ext uri="{FF2B5EF4-FFF2-40B4-BE49-F238E27FC236}">
                  <a16:creationId xmlns:a16="http://schemas.microsoft.com/office/drawing/2014/main" id="{03E0A142-6226-1101-91F6-3C58084433F6}"/>
                </a:ext>
              </a:extLst>
            </p:cNvPr>
            <p:cNvGrpSpPr/>
            <p:nvPr/>
          </p:nvGrpSpPr>
          <p:grpSpPr>
            <a:xfrm>
              <a:off x="410716" y="2421895"/>
              <a:ext cx="4104981" cy="1999670"/>
              <a:chOff x="410716" y="2421895"/>
              <a:chExt cx="4104981" cy="1999670"/>
            </a:xfrm>
          </p:grpSpPr>
          <p:pic>
            <p:nvPicPr>
              <p:cNvPr id="4" name="Grafik 3" descr="Ein Bild, das Text, schwarz, dunkel, Küchengerät enthält.&#10;&#10;Automatisch generierte Beschreibung">
                <a:extLst>
                  <a:ext uri="{FF2B5EF4-FFF2-40B4-BE49-F238E27FC236}">
                    <a16:creationId xmlns:a16="http://schemas.microsoft.com/office/drawing/2014/main" id="{0F95E97A-8F83-4CCC-A152-55BFF3AF7CE4}"/>
                  </a:ext>
                </a:extLst>
              </p:cNvPr>
              <p:cNvPicPr>
                <a:picLocks noChangeAspect="1"/>
              </p:cNvPicPr>
              <p:nvPr/>
            </p:nvPicPr>
            <p:blipFill rotWithShape="1">
              <a:blip r:embed="rId8">
                <a:extLst>
                  <a:ext uri="{28A0092B-C50C-407E-A947-70E740481C1C}">
                    <a14:useLocalDpi xmlns:a14="http://schemas.microsoft.com/office/drawing/2010/main" val="0"/>
                  </a:ext>
                </a:extLst>
              </a:blip>
              <a:srcRect l="29688" r="29626"/>
              <a:stretch/>
            </p:blipFill>
            <p:spPr>
              <a:xfrm>
                <a:off x="3211473" y="2421895"/>
                <a:ext cx="620846" cy="858348"/>
              </a:xfrm>
              <a:prstGeom prst="rect">
                <a:avLst/>
              </a:prstGeom>
            </p:spPr>
          </p:pic>
          <p:pic>
            <p:nvPicPr>
              <p:cNvPr id="34" name="Grafik 33">
                <a:extLst>
                  <a:ext uri="{FF2B5EF4-FFF2-40B4-BE49-F238E27FC236}">
                    <a16:creationId xmlns:a16="http://schemas.microsoft.com/office/drawing/2014/main" id="{28DAA4B1-75B7-40CD-ABB1-DDBC35BDC990}"/>
                  </a:ext>
                </a:extLst>
              </p:cNvPr>
              <p:cNvPicPr>
                <a:picLocks noChangeAspect="1"/>
              </p:cNvPicPr>
              <p:nvPr/>
            </p:nvPicPr>
            <p:blipFill rotWithShape="1">
              <a:blip r:embed="rId9">
                <a:extLst>
                  <a:ext uri="{28A0092B-C50C-407E-A947-70E740481C1C}">
                    <a14:useLocalDpi xmlns:a14="http://schemas.microsoft.com/office/drawing/2010/main" val="0"/>
                  </a:ext>
                </a:extLst>
              </a:blip>
              <a:srcRect l="31837" t="27045" b="13630"/>
              <a:stretch/>
            </p:blipFill>
            <p:spPr>
              <a:xfrm flipH="1">
                <a:off x="410716" y="2768869"/>
                <a:ext cx="2269469" cy="1328182"/>
              </a:xfrm>
              <a:prstGeom prst="rect">
                <a:avLst/>
              </a:prstGeom>
            </p:spPr>
          </p:pic>
          <p:sp>
            <p:nvSpPr>
              <p:cNvPr id="35" name="Freihandform: Form 34">
                <a:extLst>
                  <a:ext uri="{FF2B5EF4-FFF2-40B4-BE49-F238E27FC236}">
                    <a16:creationId xmlns:a16="http://schemas.microsoft.com/office/drawing/2014/main" id="{09DF102F-6310-49DE-8EA5-C00FF141C416}"/>
                  </a:ext>
                </a:extLst>
              </p:cNvPr>
              <p:cNvSpPr/>
              <p:nvPr/>
            </p:nvSpPr>
            <p:spPr bwMode="auto">
              <a:xfrm>
                <a:off x="2673588" y="3233185"/>
                <a:ext cx="775944" cy="357051"/>
              </a:xfrm>
              <a:custGeom>
                <a:avLst/>
                <a:gdLst>
                  <a:gd name="connsiteX0" fmla="*/ 0 w 775944"/>
                  <a:gd name="connsiteY0" fmla="*/ 87085 h 357051"/>
                  <a:gd name="connsiteX1" fmla="*/ 43543 w 775944"/>
                  <a:gd name="connsiteY1" fmla="*/ 121920 h 357051"/>
                  <a:gd name="connsiteX2" fmla="*/ 78377 w 775944"/>
                  <a:gd name="connsiteY2" fmla="*/ 139337 h 357051"/>
                  <a:gd name="connsiteX3" fmla="*/ 121920 w 775944"/>
                  <a:gd name="connsiteY3" fmla="*/ 174171 h 357051"/>
                  <a:gd name="connsiteX4" fmla="*/ 200297 w 775944"/>
                  <a:gd name="connsiteY4" fmla="*/ 226422 h 357051"/>
                  <a:gd name="connsiteX5" fmla="*/ 243840 w 775944"/>
                  <a:gd name="connsiteY5" fmla="*/ 261257 h 357051"/>
                  <a:gd name="connsiteX6" fmla="*/ 330926 w 775944"/>
                  <a:gd name="connsiteY6" fmla="*/ 296091 h 357051"/>
                  <a:gd name="connsiteX7" fmla="*/ 470263 w 775944"/>
                  <a:gd name="connsiteY7" fmla="*/ 339634 h 357051"/>
                  <a:gd name="connsiteX8" fmla="*/ 531223 w 775944"/>
                  <a:gd name="connsiteY8" fmla="*/ 357051 h 357051"/>
                  <a:gd name="connsiteX9" fmla="*/ 635726 w 775944"/>
                  <a:gd name="connsiteY9" fmla="*/ 339634 h 357051"/>
                  <a:gd name="connsiteX10" fmla="*/ 705395 w 775944"/>
                  <a:gd name="connsiteY10" fmla="*/ 278674 h 357051"/>
                  <a:gd name="connsiteX11" fmla="*/ 722812 w 775944"/>
                  <a:gd name="connsiteY11" fmla="*/ 252548 h 357051"/>
                  <a:gd name="connsiteX12" fmla="*/ 748937 w 775944"/>
                  <a:gd name="connsiteY12" fmla="*/ 217714 h 357051"/>
                  <a:gd name="connsiteX13" fmla="*/ 775063 w 775944"/>
                  <a:gd name="connsiteY13" fmla="*/ 113211 h 357051"/>
                  <a:gd name="connsiteX14" fmla="*/ 775063 w 775944"/>
                  <a:gd name="connsiteY14" fmla="*/ 0 h 3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944" h="357051">
                    <a:moveTo>
                      <a:pt x="0" y="87085"/>
                    </a:moveTo>
                    <a:cubicBezTo>
                      <a:pt x="14514" y="98697"/>
                      <a:pt x="28077" y="111609"/>
                      <a:pt x="43543" y="121920"/>
                    </a:cubicBezTo>
                    <a:cubicBezTo>
                      <a:pt x="54345" y="129121"/>
                      <a:pt x="68404" y="131026"/>
                      <a:pt x="78377" y="139337"/>
                    </a:cubicBezTo>
                    <a:cubicBezTo>
                      <a:pt x="130900" y="183105"/>
                      <a:pt x="59543" y="153377"/>
                      <a:pt x="121920" y="174171"/>
                    </a:cubicBezTo>
                    <a:cubicBezTo>
                      <a:pt x="267715" y="290806"/>
                      <a:pt x="84502" y="149225"/>
                      <a:pt x="200297" y="226422"/>
                    </a:cubicBezTo>
                    <a:cubicBezTo>
                      <a:pt x="215763" y="236733"/>
                      <a:pt x="227439" y="252510"/>
                      <a:pt x="243840" y="261257"/>
                    </a:cubicBezTo>
                    <a:cubicBezTo>
                      <a:pt x="271427" y="275970"/>
                      <a:pt x="302962" y="282109"/>
                      <a:pt x="330926" y="296091"/>
                    </a:cubicBezTo>
                    <a:cubicBezTo>
                      <a:pt x="419033" y="340145"/>
                      <a:pt x="294646" y="281099"/>
                      <a:pt x="470263" y="339634"/>
                    </a:cubicBezTo>
                    <a:cubicBezTo>
                      <a:pt x="507744" y="352127"/>
                      <a:pt x="487483" y="346115"/>
                      <a:pt x="531223" y="357051"/>
                    </a:cubicBezTo>
                    <a:cubicBezTo>
                      <a:pt x="556050" y="354292"/>
                      <a:pt x="606549" y="354222"/>
                      <a:pt x="635726" y="339634"/>
                    </a:cubicBezTo>
                    <a:cubicBezTo>
                      <a:pt x="658742" y="328126"/>
                      <a:pt x="694045" y="295699"/>
                      <a:pt x="705395" y="278674"/>
                    </a:cubicBezTo>
                    <a:cubicBezTo>
                      <a:pt x="711201" y="269965"/>
                      <a:pt x="716729" y="261065"/>
                      <a:pt x="722812" y="252548"/>
                    </a:cubicBezTo>
                    <a:cubicBezTo>
                      <a:pt x="731248" y="240737"/>
                      <a:pt x="740229" y="229325"/>
                      <a:pt x="748937" y="217714"/>
                    </a:cubicBezTo>
                    <a:cubicBezTo>
                      <a:pt x="762033" y="178429"/>
                      <a:pt x="772864" y="154991"/>
                      <a:pt x="775063" y="113211"/>
                    </a:cubicBezTo>
                    <a:cubicBezTo>
                      <a:pt x="777046" y="75526"/>
                      <a:pt x="775063" y="37737"/>
                      <a:pt x="775063" y="0"/>
                    </a:cubicBezTo>
                  </a:path>
                </a:pathLst>
              </a:custGeom>
              <a:no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44" name="Gerader Verbinder 43">
                <a:extLst>
                  <a:ext uri="{FF2B5EF4-FFF2-40B4-BE49-F238E27FC236}">
                    <a16:creationId xmlns:a16="http://schemas.microsoft.com/office/drawing/2014/main" id="{501C4E79-D89B-4D87-9DE8-3CE34C2FEE6F}"/>
                  </a:ext>
                </a:extLst>
              </p:cNvPr>
              <p:cNvCxnSpPr/>
              <p:nvPr/>
            </p:nvCxnSpPr>
            <p:spPr bwMode="auto">
              <a:xfrm>
                <a:off x="3675696" y="3233185"/>
                <a:ext cx="0" cy="115824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Gerader Verbinder 71">
                <a:extLst>
                  <a:ext uri="{FF2B5EF4-FFF2-40B4-BE49-F238E27FC236}">
                    <a16:creationId xmlns:a16="http://schemas.microsoft.com/office/drawing/2014/main" id="{23F6BEB4-1267-49D5-A115-97AE002BA09B}"/>
                  </a:ext>
                </a:extLst>
              </p:cNvPr>
              <p:cNvCxnSpPr/>
              <p:nvPr/>
            </p:nvCxnSpPr>
            <p:spPr bwMode="auto">
              <a:xfrm>
                <a:off x="3675696" y="4389112"/>
                <a:ext cx="78593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Gerade Verbindung mit Pfeil 6">
                <a:extLst>
                  <a:ext uri="{FF2B5EF4-FFF2-40B4-BE49-F238E27FC236}">
                    <a16:creationId xmlns:a16="http://schemas.microsoft.com/office/drawing/2014/main" id="{1BEA3553-21A4-4386-9DFA-C59F6FC2D31F}"/>
                  </a:ext>
                </a:extLst>
              </p:cNvPr>
              <p:cNvCxnSpPr/>
              <p:nvPr/>
            </p:nvCxnSpPr>
            <p:spPr bwMode="auto">
              <a:xfrm>
                <a:off x="2797941" y="3751436"/>
                <a:ext cx="456133" cy="0"/>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feld 15">
                <a:extLst>
                  <a:ext uri="{FF2B5EF4-FFF2-40B4-BE49-F238E27FC236}">
                    <a16:creationId xmlns:a16="http://schemas.microsoft.com/office/drawing/2014/main" id="{39EF6496-22E6-6ACE-65D3-CD0CC586610E}"/>
                  </a:ext>
                </a:extLst>
              </p:cNvPr>
              <p:cNvSpPr txBox="1"/>
              <p:nvPr/>
            </p:nvSpPr>
            <p:spPr>
              <a:xfrm>
                <a:off x="2689674" y="3824565"/>
                <a:ext cx="723275" cy="307777"/>
              </a:xfrm>
              <a:prstGeom prst="rect">
                <a:avLst/>
              </a:prstGeom>
              <a:noFill/>
            </p:spPr>
            <p:txBody>
              <a:bodyPr wrap="none" rtlCol="0">
                <a:spAutoFit/>
              </a:bodyPr>
              <a:lstStyle/>
              <a:p>
                <a:r>
                  <a:rPr lang="de-DE" sz="1400" dirty="0">
                    <a:solidFill>
                      <a:srgbClr val="0000FF"/>
                    </a:solidFill>
                  </a:rPr>
                  <a:t>V2H/G</a:t>
                </a:r>
              </a:p>
            </p:txBody>
          </p:sp>
          <p:sp>
            <p:nvSpPr>
              <p:cNvPr id="47" name="Ellipse 46">
                <a:extLst>
                  <a:ext uri="{FF2B5EF4-FFF2-40B4-BE49-F238E27FC236}">
                    <a16:creationId xmlns:a16="http://schemas.microsoft.com/office/drawing/2014/main" id="{12CFD925-0C7A-43EA-9B95-EEFB56040591}"/>
                  </a:ext>
                </a:extLst>
              </p:cNvPr>
              <p:cNvSpPr/>
              <p:nvPr/>
            </p:nvSpPr>
            <p:spPr bwMode="auto">
              <a:xfrm>
                <a:off x="4446028" y="4351896"/>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sp>
        <p:nvSpPr>
          <p:cNvPr id="116" name="Textfeld 115">
            <a:extLst>
              <a:ext uri="{FF2B5EF4-FFF2-40B4-BE49-F238E27FC236}">
                <a16:creationId xmlns:a16="http://schemas.microsoft.com/office/drawing/2014/main" id="{9496C458-812E-3AA5-0DB2-DC14A558D086}"/>
              </a:ext>
            </a:extLst>
          </p:cNvPr>
          <p:cNvSpPr txBox="1"/>
          <p:nvPr/>
        </p:nvSpPr>
        <p:spPr>
          <a:xfrm>
            <a:off x="321281" y="4473161"/>
            <a:ext cx="938050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Hausbesitzer und Mieter kaufen sich ein Balkonkraftwerk: </a:t>
            </a:r>
            <a:r>
              <a:rPr lang="de-DE" sz="1600" dirty="0">
                <a:solidFill>
                  <a:srgbClr val="3333FF"/>
                </a:solidFill>
                <a:sym typeface="Wingdings" panose="05000000000000000000" pitchFamily="2" charset="2"/>
              </a:rPr>
              <a:t> Grundlast selbst erzeugen</a:t>
            </a:r>
            <a:endParaRPr lang="de-DE" sz="1600" dirty="0">
              <a:solidFill>
                <a:srgbClr val="3333FF"/>
              </a:solidFill>
            </a:endParaRPr>
          </a:p>
        </p:txBody>
      </p:sp>
      <p:sp>
        <p:nvSpPr>
          <p:cNvPr id="32" name="Rectangle 4">
            <a:extLst>
              <a:ext uri="{FF2B5EF4-FFF2-40B4-BE49-F238E27FC236}">
                <a16:creationId xmlns:a16="http://schemas.microsoft.com/office/drawing/2014/main" id="{E71F2F2D-85F2-4B08-B535-A1306EC24683}"/>
              </a:ext>
            </a:extLst>
          </p:cNvPr>
          <p:cNvSpPr>
            <a:spLocks noChangeArrowheads="1"/>
          </p:cNvSpPr>
          <p:nvPr/>
        </p:nvSpPr>
        <p:spPr bwMode="auto">
          <a:xfrm>
            <a:off x="-14514" y="620731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latin typeface="+mn-lt"/>
              </a:rPr>
              <a:t>Für Leute, die sich eine große Investition zur Energiewende nicht leisten können</a:t>
            </a:r>
            <a:r>
              <a:rPr lang="de-DE" altLang="de-DE" sz="1800" dirty="0">
                <a:solidFill>
                  <a:srgbClr val="00B050"/>
                </a:solidFill>
                <a:latin typeface="+mn-lt"/>
              </a:rPr>
              <a:t>!</a:t>
            </a:r>
          </a:p>
        </p:txBody>
      </p:sp>
      <p:sp>
        <p:nvSpPr>
          <p:cNvPr id="6" name="Text Box 14">
            <a:extLst>
              <a:ext uri="{FF2B5EF4-FFF2-40B4-BE49-F238E27FC236}">
                <a16:creationId xmlns:a16="http://schemas.microsoft.com/office/drawing/2014/main" id="{EF2BFD00-B0E9-F72C-F77E-FF8509437E2A}"/>
              </a:ext>
            </a:extLst>
          </p:cNvPr>
          <p:cNvSpPr txBox="1">
            <a:spLocks noChangeArrowheads="1"/>
          </p:cNvSpPr>
          <p:nvPr/>
        </p:nvSpPr>
        <p:spPr bwMode="auto">
          <a:xfrm>
            <a:off x="7591321" y="3926348"/>
            <a:ext cx="1994457"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a:t>
            </a:r>
            <a:r>
              <a:rPr lang="de-DE" altLang="de-DE" sz="1200" dirty="0">
                <a:solidFill>
                  <a:srgbClr val="000000"/>
                </a:solidFill>
                <a:ea typeface="Microsoft YaHei" panose="020B0503020204020204" pitchFamily="34" charset="-122"/>
                <a:hlinkClick r:id="rId10"/>
              </a:rPr>
              <a:t>ISE e.V., Meta-Studie</a:t>
            </a:r>
            <a:br>
              <a:rPr lang="de-DE" altLang="de-DE" sz="1200" dirty="0">
                <a:solidFill>
                  <a:srgbClr val="000000"/>
                </a:solidFill>
                <a:ea typeface="Microsoft YaHei" panose="020B0503020204020204" pitchFamily="34" charset="-122"/>
                <a:hlinkClick r:id="rId10"/>
              </a:rPr>
            </a:br>
            <a:r>
              <a:rPr lang="de-DE" altLang="de-DE" sz="1200" dirty="0">
                <a:solidFill>
                  <a:srgbClr val="000000"/>
                </a:solidFill>
                <a:ea typeface="Microsoft YaHei" panose="020B0503020204020204" pitchFamily="34" charset="-122"/>
                <a:hlinkClick r:id="rId10"/>
              </a:rPr>
              <a:t>„Wärmewende“ </a:t>
            </a:r>
            <a:endParaRPr lang="de-DE" altLang="de-DE" sz="1200" dirty="0">
              <a:solidFill>
                <a:srgbClr val="000000"/>
              </a:solidFill>
              <a:ea typeface="Microsoft YaHei" panose="020B0503020204020204" pitchFamily="34" charset="-122"/>
            </a:endParaRPr>
          </a:p>
        </p:txBody>
      </p:sp>
    </p:spTree>
    <p:extLst>
      <p:ext uri="{BB962C8B-B14F-4D97-AF65-F5344CB8AC3E}">
        <p14:creationId xmlns:p14="http://schemas.microsoft.com/office/powerpoint/2010/main" val="87619325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anim calcmode="lin" valueType="num">
                                      <p:cBhvr additive="base">
                                        <p:cTn id="7" dur="1000" fill="hold"/>
                                        <p:tgtEl>
                                          <p:spTgt spid="116"/>
                                        </p:tgtEl>
                                        <p:attrNameLst>
                                          <p:attrName>ppt_x</p:attrName>
                                        </p:attrNameLst>
                                      </p:cBhvr>
                                      <p:tavLst>
                                        <p:tav tm="0">
                                          <p:val>
                                            <p:strVal val="1+#ppt_w/2"/>
                                          </p:val>
                                        </p:tav>
                                        <p:tav tm="100000">
                                          <p:val>
                                            <p:strVal val="#ppt_x"/>
                                          </p:val>
                                        </p:tav>
                                      </p:tavLst>
                                    </p:anim>
                                    <p:anim calcmode="lin" valueType="num">
                                      <p:cBhvr additive="base">
                                        <p:cTn id="8" dur="1000" fill="hold"/>
                                        <p:tgtEl>
                                          <p:spTgt spid="1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71"/>
                                        </p:tgtEl>
                                        <p:attrNameLst>
                                          <p:attrName>style.visibility</p:attrName>
                                        </p:attrNameLst>
                                      </p:cBhvr>
                                      <p:to>
                                        <p:strVal val="visible"/>
                                      </p:to>
                                    </p:set>
                                    <p:anim calcmode="lin" valueType="num">
                                      <p:cBhvr additive="base">
                                        <p:cTn id="13" dur="1000" fill="hold"/>
                                        <p:tgtEl>
                                          <p:spTgt spid="71"/>
                                        </p:tgtEl>
                                        <p:attrNameLst>
                                          <p:attrName>ppt_x</p:attrName>
                                        </p:attrNameLst>
                                      </p:cBhvr>
                                      <p:tavLst>
                                        <p:tav tm="0">
                                          <p:val>
                                            <p:strVal val="#ppt_x"/>
                                          </p:val>
                                        </p:tav>
                                        <p:tav tm="100000">
                                          <p:val>
                                            <p:strVal val="#ppt_x"/>
                                          </p:val>
                                        </p:tav>
                                      </p:tavLst>
                                    </p:anim>
                                    <p:anim calcmode="lin" valueType="num">
                                      <p:cBhvr additive="base">
                                        <p:cTn id="14" dur="1000" fill="hold"/>
                                        <p:tgtEl>
                                          <p:spTgt spid="7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19"/>
                                        </p:tgtEl>
                                        <p:attrNameLst>
                                          <p:attrName>style.visibility</p:attrName>
                                        </p:attrNameLst>
                                      </p:cBhvr>
                                      <p:to>
                                        <p:strVal val="visible"/>
                                      </p:to>
                                    </p:set>
                                    <p:anim calcmode="lin" valueType="num">
                                      <p:cBhvr additive="base">
                                        <p:cTn id="19" dur="1000" fill="hold"/>
                                        <p:tgtEl>
                                          <p:spTgt spid="119"/>
                                        </p:tgtEl>
                                        <p:attrNameLst>
                                          <p:attrName>ppt_x</p:attrName>
                                        </p:attrNameLst>
                                      </p:cBhvr>
                                      <p:tavLst>
                                        <p:tav tm="0">
                                          <p:val>
                                            <p:strVal val="0-#ppt_w/2"/>
                                          </p:val>
                                        </p:tav>
                                        <p:tav tm="100000">
                                          <p:val>
                                            <p:strVal val="#ppt_x"/>
                                          </p:val>
                                        </p:tav>
                                      </p:tavLst>
                                    </p:anim>
                                    <p:anim calcmode="lin" valueType="num">
                                      <p:cBhvr additive="base">
                                        <p:cTn id="20" dur="1000" fill="hold"/>
                                        <p:tgtEl>
                                          <p:spTgt spid="11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20"/>
                                        </p:tgtEl>
                                        <p:attrNameLst>
                                          <p:attrName>style.visibility</p:attrName>
                                        </p:attrNameLst>
                                      </p:cBhvr>
                                      <p:to>
                                        <p:strVal val="visible"/>
                                      </p:to>
                                    </p:set>
                                    <p:anim calcmode="lin" valueType="num">
                                      <p:cBhvr additive="base">
                                        <p:cTn id="25" dur="1000" fill="hold"/>
                                        <p:tgtEl>
                                          <p:spTgt spid="120"/>
                                        </p:tgtEl>
                                        <p:attrNameLst>
                                          <p:attrName>ppt_x</p:attrName>
                                        </p:attrNameLst>
                                      </p:cBhvr>
                                      <p:tavLst>
                                        <p:tav tm="0">
                                          <p:val>
                                            <p:strVal val="0-#ppt_w/2"/>
                                          </p:val>
                                        </p:tav>
                                        <p:tav tm="100000">
                                          <p:val>
                                            <p:strVal val="#ppt_x"/>
                                          </p:val>
                                        </p:tav>
                                      </p:tavLst>
                                    </p:anim>
                                    <p:anim calcmode="lin" valueType="num">
                                      <p:cBhvr additive="base">
                                        <p:cTn id="26" dur="1000" fill="hold"/>
                                        <p:tgtEl>
                                          <p:spTgt spid="12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1000" fill="hold"/>
                                        <p:tgtEl>
                                          <p:spTgt spid="32"/>
                                        </p:tgtEl>
                                        <p:attrNameLst>
                                          <p:attrName>ppt_x</p:attrName>
                                        </p:attrNameLst>
                                      </p:cBhvr>
                                      <p:tavLst>
                                        <p:tav tm="0">
                                          <p:val>
                                            <p:strVal val="#ppt_x"/>
                                          </p:val>
                                        </p:tav>
                                        <p:tav tm="100000">
                                          <p:val>
                                            <p:strVal val="#ppt_x"/>
                                          </p:val>
                                        </p:tav>
                                      </p:tavLst>
                                    </p:anim>
                                    <p:anim calcmode="lin" valueType="num">
                                      <p:cBhvr additive="base">
                                        <p:cTn id="32"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666849"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Fazit</a:t>
            </a:r>
          </a:p>
        </p:txBody>
      </p:sp>
      <p:sp>
        <p:nvSpPr>
          <p:cNvPr id="3" name="Textfeld 2">
            <a:extLst>
              <a:ext uri="{FF2B5EF4-FFF2-40B4-BE49-F238E27FC236}">
                <a16:creationId xmlns:a16="http://schemas.microsoft.com/office/drawing/2014/main" id="{E2EE9B32-DC3D-CA77-D896-DAEA8DAE1D0B}"/>
              </a:ext>
            </a:extLst>
          </p:cNvPr>
          <p:cNvSpPr txBox="1"/>
          <p:nvPr/>
        </p:nvSpPr>
        <p:spPr>
          <a:xfrm>
            <a:off x="437379" y="1005661"/>
            <a:ext cx="9124910" cy="646331"/>
          </a:xfrm>
          <a:prstGeom prst="rect">
            <a:avLst/>
          </a:prstGeom>
          <a:noFill/>
        </p:spPr>
        <p:txBody>
          <a:bodyPr wrap="square" rtlCol="0">
            <a:spAutoFit/>
          </a:bodyPr>
          <a:lstStyle/>
          <a:p>
            <a:pPr marL="285750" indent="-285750">
              <a:buFont typeface="Wingdings" panose="05000000000000000000" pitchFamily="2" charset="2"/>
              <a:buChar char="Ø"/>
            </a:pPr>
            <a:r>
              <a:rPr lang="de-DE" sz="1800" dirty="0">
                <a:solidFill>
                  <a:srgbClr val="3333FF"/>
                </a:solidFill>
              </a:rPr>
              <a:t>Der </a:t>
            </a:r>
            <a:r>
              <a:rPr lang="de-DE" sz="1800" b="1" dirty="0">
                <a:solidFill>
                  <a:srgbClr val="3333FF"/>
                </a:solidFill>
              </a:rPr>
              <a:t>PV-Ausbau</a:t>
            </a:r>
            <a:r>
              <a:rPr lang="de-DE" sz="1800" dirty="0">
                <a:solidFill>
                  <a:srgbClr val="3333FF"/>
                </a:solidFill>
              </a:rPr>
              <a:t> ist die </a:t>
            </a:r>
            <a:r>
              <a:rPr lang="de-DE" sz="1800" b="1" dirty="0">
                <a:solidFill>
                  <a:srgbClr val="3333FF"/>
                </a:solidFill>
              </a:rPr>
              <a:t>Voraussetzung</a:t>
            </a:r>
            <a:r>
              <a:rPr lang="de-DE" sz="1800" dirty="0">
                <a:solidFill>
                  <a:srgbClr val="3333FF"/>
                </a:solidFill>
              </a:rPr>
              <a:t> für eine </a:t>
            </a:r>
            <a:r>
              <a:rPr lang="de-DE" sz="1800" b="1" dirty="0">
                <a:solidFill>
                  <a:srgbClr val="3333FF"/>
                </a:solidFill>
              </a:rPr>
              <a:t>erfolgreiche Energiewende </a:t>
            </a:r>
            <a:r>
              <a:rPr lang="de-DE" sz="1800" dirty="0">
                <a:solidFill>
                  <a:srgbClr val="3333FF"/>
                </a:solidFill>
              </a:rPr>
              <a:t>in RLP und in der VG-Jockgrim!</a:t>
            </a:r>
            <a:endParaRPr lang="de-DE" sz="1800" b="1" dirty="0">
              <a:solidFill>
                <a:srgbClr val="3333FF"/>
              </a:solidFill>
            </a:endParaRPr>
          </a:p>
        </p:txBody>
      </p:sp>
      <p:sp>
        <p:nvSpPr>
          <p:cNvPr id="2" name="Textfeld 1">
            <a:extLst>
              <a:ext uri="{FF2B5EF4-FFF2-40B4-BE49-F238E27FC236}">
                <a16:creationId xmlns:a16="http://schemas.microsoft.com/office/drawing/2014/main" id="{5830E1A4-B4A4-A618-F0F5-279A93400FBA}"/>
              </a:ext>
            </a:extLst>
          </p:cNvPr>
          <p:cNvSpPr txBox="1"/>
          <p:nvPr/>
        </p:nvSpPr>
        <p:spPr>
          <a:xfrm>
            <a:off x="437379" y="1755341"/>
            <a:ext cx="9124910" cy="369332"/>
          </a:xfrm>
          <a:prstGeom prst="rect">
            <a:avLst/>
          </a:prstGeom>
          <a:noFill/>
        </p:spPr>
        <p:txBody>
          <a:bodyPr wrap="square" rtlCol="0">
            <a:spAutoFit/>
          </a:bodyPr>
          <a:lstStyle/>
          <a:p>
            <a:pPr marL="285750" indent="-285750">
              <a:buFont typeface="Wingdings" panose="05000000000000000000" pitchFamily="2" charset="2"/>
              <a:buChar char="Ø"/>
            </a:pPr>
            <a:r>
              <a:rPr lang="de-DE" sz="1800" b="1" dirty="0">
                <a:solidFill>
                  <a:srgbClr val="3333FF"/>
                </a:solidFill>
              </a:rPr>
              <a:t>Ost-, Süd- und Westausrichtungen </a:t>
            </a:r>
            <a:r>
              <a:rPr lang="de-DE" sz="1800" dirty="0">
                <a:solidFill>
                  <a:srgbClr val="3333FF"/>
                </a:solidFill>
              </a:rPr>
              <a:t>eignen sich für </a:t>
            </a:r>
            <a:r>
              <a:rPr lang="de-DE" sz="1800" b="1" dirty="0">
                <a:solidFill>
                  <a:srgbClr val="3333FF"/>
                </a:solidFill>
              </a:rPr>
              <a:t>gute PV-Erträge</a:t>
            </a:r>
            <a:r>
              <a:rPr lang="de-DE" sz="1800" dirty="0">
                <a:solidFill>
                  <a:srgbClr val="3333FF"/>
                </a:solidFill>
              </a:rPr>
              <a:t>.</a:t>
            </a:r>
            <a:endParaRPr lang="de-DE" sz="1800" b="1" dirty="0">
              <a:solidFill>
                <a:srgbClr val="3333FF"/>
              </a:solidFill>
            </a:endParaRPr>
          </a:p>
        </p:txBody>
      </p:sp>
      <p:sp>
        <p:nvSpPr>
          <p:cNvPr id="4" name="Textfeld 3">
            <a:extLst>
              <a:ext uri="{FF2B5EF4-FFF2-40B4-BE49-F238E27FC236}">
                <a16:creationId xmlns:a16="http://schemas.microsoft.com/office/drawing/2014/main" id="{A286E1A3-AD6C-70EC-3A49-061994339F09}"/>
              </a:ext>
            </a:extLst>
          </p:cNvPr>
          <p:cNvSpPr txBox="1"/>
          <p:nvPr/>
        </p:nvSpPr>
        <p:spPr>
          <a:xfrm>
            <a:off x="437379" y="2228022"/>
            <a:ext cx="9124910" cy="369332"/>
          </a:xfrm>
          <a:prstGeom prst="rect">
            <a:avLst/>
          </a:prstGeom>
          <a:noFill/>
        </p:spPr>
        <p:txBody>
          <a:bodyPr wrap="square" rtlCol="0">
            <a:spAutoFit/>
          </a:bodyPr>
          <a:lstStyle/>
          <a:p>
            <a:pPr marL="285750" indent="-285750">
              <a:buFont typeface="Wingdings" panose="05000000000000000000" pitchFamily="2" charset="2"/>
              <a:buChar char="Ø"/>
            </a:pPr>
            <a:r>
              <a:rPr lang="de-DE" sz="1800" b="1" dirty="0">
                <a:solidFill>
                  <a:srgbClr val="3333FF"/>
                </a:solidFill>
              </a:rPr>
              <a:t>Auch Mieter </a:t>
            </a:r>
            <a:r>
              <a:rPr lang="de-DE" sz="1800" dirty="0">
                <a:solidFill>
                  <a:srgbClr val="3333FF"/>
                </a:solidFill>
              </a:rPr>
              <a:t>können sich ein Balkonkraftwerk anschaffen.</a:t>
            </a:r>
            <a:endParaRPr lang="de-DE" sz="1800" b="1" dirty="0">
              <a:solidFill>
                <a:srgbClr val="3333FF"/>
              </a:solidFill>
            </a:endParaRPr>
          </a:p>
        </p:txBody>
      </p:sp>
      <p:sp>
        <p:nvSpPr>
          <p:cNvPr id="5" name="Textfeld 4">
            <a:extLst>
              <a:ext uri="{FF2B5EF4-FFF2-40B4-BE49-F238E27FC236}">
                <a16:creationId xmlns:a16="http://schemas.microsoft.com/office/drawing/2014/main" id="{39128F4B-3543-40A4-2B89-21854DF33DEA}"/>
              </a:ext>
            </a:extLst>
          </p:cNvPr>
          <p:cNvSpPr txBox="1"/>
          <p:nvPr/>
        </p:nvSpPr>
        <p:spPr>
          <a:xfrm>
            <a:off x="437379" y="3173384"/>
            <a:ext cx="9124910" cy="646331"/>
          </a:xfrm>
          <a:prstGeom prst="rect">
            <a:avLst/>
          </a:prstGeom>
          <a:noFill/>
        </p:spPr>
        <p:txBody>
          <a:bodyPr wrap="square" rtlCol="0">
            <a:spAutoFit/>
          </a:bodyPr>
          <a:lstStyle/>
          <a:p>
            <a:pPr marL="285750" indent="-285750">
              <a:buFont typeface="Wingdings" panose="05000000000000000000" pitchFamily="2" charset="2"/>
              <a:buChar char="Ø"/>
            </a:pPr>
            <a:r>
              <a:rPr lang="de-DE" sz="1800" dirty="0">
                <a:solidFill>
                  <a:srgbClr val="3333FF"/>
                </a:solidFill>
              </a:rPr>
              <a:t>In ca. </a:t>
            </a:r>
            <a:r>
              <a:rPr lang="de-DE" sz="1800" b="1" dirty="0">
                <a:solidFill>
                  <a:srgbClr val="3333FF"/>
                </a:solidFill>
              </a:rPr>
              <a:t>1,6 Jahren </a:t>
            </a:r>
            <a:r>
              <a:rPr lang="de-DE" sz="1800" dirty="0">
                <a:solidFill>
                  <a:srgbClr val="3333FF"/>
                </a:solidFill>
              </a:rPr>
              <a:t>haben sich die Investitionskosten für ein Balkonkraftwerk a</a:t>
            </a:r>
            <a:r>
              <a:rPr lang="de-DE" sz="1800" b="1" dirty="0">
                <a:solidFill>
                  <a:srgbClr val="3333FF"/>
                </a:solidFill>
              </a:rPr>
              <a:t>mortisiert.</a:t>
            </a:r>
          </a:p>
        </p:txBody>
      </p:sp>
      <p:sp>
        <p:nvSpPr>
          <p:cNvPr id="6" name="Textfeld 5">
            <a:extLst>
              <a:ext uri="{FF2B5EF4-FFF2-40B4-BE49-F238E27FC236}">
                <a16:creationId xmlns:a16="http://schemas.microsoft.com/office/drawing/2014/main" id="{BBA3B925-BC58-6163-E319-FDBF773AAF0E}"/>
              </a:ext>
            </a:extLst>
          </p:cNvPr>
          <p:cNvSpPr txBox="1"/>
          <p:nvPr/>
        </p:nvSpPr>
        <p:spPr>
          <a:xfrm>
            <a:off x="437379" y="3923064"/>
            <a:ext cx="9124910" cy="923330"/>
          </a:xfrm>
          <a:prstGeom prst="rect">
            <a:avLst/>
          </a:prstGeom>
          <a:noFill/>
        </p:spPr>
        <p:txBody>
          <a:bodyPr wrap="square" rtlCol="0">
            <a:spAutoFit/>
          </a:bodyPr>
          <a:lstStyle/>
          <a:p>
            <a:pPr marL="285750" indent="-285750">
              <a:buFont typeface="Wingdings" panose="05000000000000000000" pitchFamily="2" charset="2"/>
              <a:buChar char="Ø"/>
            </a:pPr>
            <a:r>
              <a:rPr lang="de-DE" sz="1800" dirty="0">
                <a:solidFill>
                  <a:srgbClr val="3333FF"/>
                </a:solidFill>
              </a:rPr>
              <a:t>Mit dem Balkonkraftwerk wird die </a:t>
            </a:r>
            <a:r>
              <a:rPr lang="de-DE" sz="1800" b="1" dirty="0">
                <a:solidFill>
                  <a:srgbClr val="3333FF"/>
                </a:solidFill>
              </a:rPr>
              <a:t>Akzeptanz für die Energiewende gesteigert</a:t>
            </a:r>
            <a:r>
              <a:rPr lang="de-DE" sz="1800" dirty="0">
                <a:solidFill>
                  <a:srgbClr val="3333FF"/>
                </a:solidFill>
              </a:rPr>
              <a:t>. </a:t>
            </a:r>
            <a:br>
              <a:rPr lang="de-DE" sz="1800" dirty="0">
                <a:solidFill>
                  <a:srgbClr val="3333FF"/>
                </a:solidFill>
              </a:rPr>
            </a:br>
            <a:r>
              <a:rPr lang="de-DE" sz="1800" dirty="0">
                <a:solidFill>
                  <a:srgbClr val="3333FF"/>
                </a:solidFill>
              </a:rPr>
              <a:t>Darüber hinaus macht es „Appetit“ für den </a:t>
            </a:r>
            <a:r>
              <a:rPr lang="de-DE" sz="1800" b="1" dirty="0">
                <a:solidFill>
                  <a:srgbClr val="3333FF"/>
                </a:solidFill>
              </a:rPr>
              <a:t>Einstieg in einen erfolgreichen </a:t>
            </a:r>
            <a:r>
              <a:rPr lang="de-DE" sz="1800" b="1" dirty="0" err="1">
                <a:solidFill>
                  <a:srgbClr val="3333FF"/>
                </a:solidFill>
              </a:rPr>
              <a:t>ProSumer</a:t>
            </a:r>
            <a:r>
              <a:rPr lang="de-DE" sz="1800" b="1" dirty="0">
                <a:solidFill>
                  <a:srgbClr val="3333FF"/>
                </a:solidFill>
              </a:rPr>
              <a:t>!</a:t>
            </a:r>
            <a:endParaRPr lang="de-DE" sz="1800" dirty="0">
              <a:solidFill>
                <a:srgbClr val="3333FF"/>
              </a:solidFill>
            </a:endParaRPr>
          </a:p>
        </p:txBody>
      </p:sp>
      <p:sp>
        <p:nvSpPr>
          <p:cNvPr id="7" name="Textfeld 6">
            <a:extLst>
              <a:ext uri="{FF2B5EF4-FFF2-40B4-BE49-F238E27FC236}">
                <a16:creationId xmlns:a16="http://schemas.microsoft.com/office/drawing/2014/main" id="{EE732BD2-55FF-ED72-8C1A-1BE06E7E7948}"/>
              </a:ext>
            </a:extLst>
          </p:cNvPr>
          <p:cNvSpPr txBox="1"/>
          <p:nvPr/>
        </p:nvSpPr>
        <p:spPr>
          <a:xfrm>
            <a:off x="437379" y="2700703"/>
            <a:ext cx="9124910" cy="369332"/>
          </a:xfrm>
          <a:prstGeom prst="rect">
            <a:avLst/>
          </a:prstGeom>
          <a:noFill/>
        </p:spPr>
        <p:txBody>
          <a:bodyPr wrap="square" rtlCol="0">
            <a:spAutoFit/>
          </a:bodyPr>
          <a:lstStyle/>
          <a:p>
            <a:pPr marL="285750" indent="-285750">
              <a:buFont typeface="Wingdings" panose="05000000000000000000" pitchFamily="2" charset="2"/>
              <a:buChar char="Ø"/>
            </a:pPr>
            <a:r>
              <a:rPr lang="de-DE" sz="1800" dirty="0">
                <a:solidFill>
                  <a:srgbClr val="3333FF"/>
                </a:solidFill>
              </a:rPr>
              <a:t>Nur </a:t>
            </a:r>
            <a:r>
              <a:rPr lang="de-DE" sz="1800" b="1" dirty="0">
                <a:solidFill>
                  <a:srgbClr val="3333FF"/>
                </a:solidFill>
              </a:rPr>
              <a:t>wenige Komponenten </a:t>
            </a:r>
            <a:r>
              <a:rPr lang="de-DE" sz="1800" dirty="0">
                <a:solidFill>
                  <a:srgbClr val="3333FF"/>
                </a:solidFill>
              </a:rPr>
              <a:t>sind für ein Balkonkraftwerk notwendig.</a:t>
            </a:r>
            <a:endParaRPr lang="de-DE" sz="1800" b="1" dirty="0">
              <a:solidFill>
                <a:srgbClr val="3333FF"/>
              </a:solidFill>
            </a:endParaRPr>
          </a:p>
        </p:txBody>
      </p:sp>
    </p:spTree>
    <p:extLst>
      <p:ext uri="{BB962C8B-B14F-4D97-AF65-F5344CB8AC3E}">
        <p14:creationId xmlns:p14="http://schemas.microsoft.com/office/powerpoint/2010/main" val="154212183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1+#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000" fill="hold"/>
                                        <p:tgtEl>
                                          <p:spTgt spid="5"/>
                                        </p:tgtEl>
                                        <p:attrNameLst>
                                          <p:attrName>ppt_x</p:attrName>
                                        </p:attrNameLst>
                                      </p:cBhvr>
                                      <p:tavLst>
                                        <p:tav tm="0">
                                          <p:val>
                                            <p:strVal val="1+#ppt_w/2"/>
                                          </p:val>
                                        </p:tav>
                                        <p:tav tm="100000">
                                          <p:val>
                                            <p:strVal val="#ppt_x"/>
                                          </p:val>
                                        </p:tav>
                                      </p:tavLst>
                                    </p:anim>
                                    <p:anim calcmode="lin" valueType="num">
                                      <p:cBhvr additive="base">
                                        <p:cTn id="26"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1000" fill="hold"/>
                                        <p:tgtEl>
                                          <p:spTgt spid="6"/>
                                        </p:tgtEl>
                                        <p:attrNameLst>
                                          <p:attrName>ppt_x</p:attrName>
                                        </p:attrNameLst>
                                      </p:cBhvr>
                                      <p:tavLst>
                                        <p:tav tm="0">
                                          <p:val>
                                            <p:strVal val="1+#ppt_w/2"/>
                                          </p:val>
                                        </p:tav>
                                        <p:tav tm="100000">
                                          <p:val>
                                            <p:strVal val="#ppt_x"/>
                                          </p:val>
                                        </p:tav>
                                      </p:tavLst>
                                    </p:anim>
                                    <p:anim calcmode="lin" valueType="num">
                                      <p:cBhvr additive="base">
                                        <p:cTn id="3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feld 53">
            <a:extLst>
              <a:ext uri="{FF2B5EF4-FFF2-40B4-BE49-F238E27FC236}">
                <a16:creationId xmlns:a16="http://schemas.microsoft.com/office/drawing/2014/main" id="{C509B89D-5FB6-43D9-BE31-B22E18A7231E}"/>
              </a:ext>
            </a:extLst>
          </p:cNvPr>
          <p:cNvSpPr txBox="1">
            <a:spLocks noChangeArrowheads="1"/>
          </p:cNvSpPr>
          <p:nvPr/>
        </p:nvSpPr>
        <p:spPr bwMode="auto">
          <a:xfrm>
            <a:off x="8916988" y="1779588"/>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a:solidFill>
                  <a:schemeClr val="accent2"/>
                </a:solidFill>
              </a:rPr>
              <a:t>2040</a:t>
            </a:r>
          </a:p>
        </p:txBody>
      </p:sp>
      <p:sp>
        <p:nvSpPr>
          <p:cNvPr id="9" name="Rechteck 8">
            <a:extLst>
              <a:ext uri="{FF2B5EF4-FFF2-40B4-BE49-F238E27FC236}">
                <a16:creationId xmlns:a16="http://schemas.microsoft.com/office/drawing/2014/main" id="{68D378A7-2158-4E9F-844C-91876B078FBA}"/>
              </a:ext>
            </a:extLst>
          </p:cNvPr>
          <p:cNvSpPr/>
          <p:nvPr/>
        </p:nvSpPr>
        <p:spPr bwMode="auto">
          <a:xfrm>
            <a:off x="0" y="0"/>
            <a:ext cx="9906000" cy="6243638"/>
          </a:xfrm>
          <a:prstGeom prst="rect">
            <a:avLst/>
          </a:prstGeom>
          <a:solidFill>
            <a:schemeClr val="bg1">
              <a:lumMod val="85000"/>
            </a:schemeClr>
          </a:solidFill>
          <a:ln w="12700" cap="flat" cmpd="sng" algn="ctr">
            <a:noFill/>
            <a:prstDash val="solid"/>
            <a:round/>
            <a:headEnd type="none" w="med" len="med"/>
            <a:tailEnd type="none" w="med" len="med"/>
          </a:ln>
          <a:effectLst/>
        </p:spPr>
        <p:txBody>
          <a:bodyPr lIns="0" tIns="0" rIns="0" bIns="0"/>
          <a:lstStyle/>
          <a:p>
            <a:pPr>
              <a:buFontTx/>
              <a:buChar char="•"/>
              <a:defRPr/>
            </a:pPr>
            <a:endParaRPr lang="de-DE" dirty="0">
              <a:latin typeface="Arial" charset="0"/>
            </a:endParaRPr>
          </a:p>
        </p:txBody>
      </p:sp>
      <p:sp>
        <p:nvSpPr>
          <p:cNvPr id="76807" name="Textfeld 1">
            <a:extLst>
              <a:ext uri="{FF2B5EF4-FFF2-40B4-BE49-F238E27FC236}">
                <a16:creationId xmlns:a16="http://schemas.microsoft.com/office/drawing/2014/main" id="{4DD3F373-2CC7-4B7C-98C2-D4B501435339}"/>
              </a:ext>
            </a:extLst>
          </p:cNvPr>
          <p:cNvSpPr txBox="1">
            <a:spLocks noChangeArrowheads="1"/>
          </p:cNvSpPr>
          <p:nvPr/>
        </p:nvSpPr>
        <p:spPr bwMode="auto">
          <a:xfrm>
            <a:off x="5861221" y="4770794"/>
            <a:ext cx="442709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dirty="0">
                <a:solidFill>
                  <a:srgbClr val="0000FF"/>
                </a:solidFill>
              </a:rPr>
              <a:t>Wolfgang Thiel, Vorsitzender</a:t>
            </a:r>
          </a:p>
          <a:p>
            <a:pPr algn="ctr"/>
            <a:r>
              <a:rPr lang="de-DE" altLang="de-DE" sz="1600" b="1" dirty="0">
                <a:solidFill>
                  <a:srgbClr val="0000FF"/>
                </a:solidFill>
              </a:rPr>
              <a:t>Initiative Südpfalz-Energie (ISE e.V.)</a:t>
            </a:r>
          </a:p>
          <a:p>
            <a:pPr algn="ctr"/>
            <a:r>
              <a:rPr lang="de-DE" altLang="de-DE" sz="1600" dirty="0">
                <a:solidFill>
                  <a:srgbClr val="0000FF"/>
                </a:solidFill>
              </a:rPr>
              <a:t>www.i-suedpfalz-energie.de/</a:t>
            </a:r>
          </a:p>
          <a:p>
            <a:pPr algn="ctr"/>
            <a:r>
              <a:rPr lang="de-DE" altLang="de-DE" sz="1600" dirty="0">
                <a:solidFill>
                  <a:srgbClr val="0000FF"/>
                </a:solidFill>
              </a:rPr>
              <a:t>Tel.: +49 172 7419812</a:t>
            </a:r>
          </a:p>
          <a:p>
            <a:pPr algn="ctr"/>
            <a:r>
              <a:rPr lang="de-DE" altLang="de-DE" sz="1600" dirty="0" err="1">
                <a:solidFill>
                  <a:srgbClr val="0000FF"/>
                </a:solidFill>
              </a:rPr>
              <a:t>eMail</a:t>
            </a:r>
            <a:r>
              <a:rPr lang="de-DE" altLang="de-DE" sz="1600" dirty="0">
                <a:solidFill>
                  <a:srgbClr val="0000FF"/>
                </a:solidFill>
              </a:rPr>
              <a:t>: wolfgang@thiel-wt.de</a:t>
            </a:r>
          </a:p>
        </p:txBody>
      </p:sp>
      <p:pic>
        <p:nvPicPr>
          <p:cNvPr id="3" name="Grafik 2">
            <a:extLst>
              <a:ext uri="{FF2B5EF4-FFF2-40B4-BE49-F238E27FC236}">
                <a16:creationId xmlns:a16="http://schemas.microsoft.com/office/drawing/2014/main" id="{2B52D40A-BAB3-12B0-4854-7A758DF4C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0" y="614362"/>
            <a:ext cx="5216357" cy="5219273"/>
          </a:xfrm>
          <a:prstGeom prst="rect">
            <a:avLst/>
          </a:prstGeom>
        </p:spPr>
      </p:pic>
      <p:grpSp>
        <p:nvGrpSpPr>
          <p:cNvPr id="2" name="Gruppieren 1">
            <a:extLst>
              <a:ext uri="{FF2B5EF4-FFF2-40B4-BE49-F238E27FC236}">
                <a16:creationId xmlns:a16="http://schemas.microsoft.com/office/drawing/2014/main" id="{F005B312-50C1-AA87-9E9F-00749ADD4E82}"/>
              </a:ext>
            </a:extLst>
          </p:cNvPr>
          <p:cNvGrpSpPr/>
          <p:nvPr/>
        </p:nvGrpSpPr>
        <p:grpSpPr>
          <a:xfrm>
            <a:off x="0" y="2760444"/>
            <a:ext cx="9906000" cy="1100436"/>
            <a:chOff x="0" y="2688767"/>
            <a:chExt cx="9906000" cy="1100436"/>
          </a:xfrm>
        </p:grpSpPr>
        <p:sp>
          <p:nvSpPr>
            <p:cNvPr id="6" name="AutoShape 4">
              <a:extLst>
                <a:ext uri="{FF2B5EF4-FFF2-40B4-BE49-F238E27FC236}">
                  <a16:creationId xmlns:a16="http://schemas.microsoft.com/office/drawing/2014/main" id="{57578D0C-FD67-3852-034F-959418D5A607}"/>
                </a:ext>
              </a:extLst>
            </p:cNvPr>
            <p:cNvSpPr>
              <a:spLocks noChangeArrowheads="1"/>
            </p:cNvSpPr>
            <p:nvPr/>
          </p:nvSpPr>
          <p:spPr bwMode="auto">
            <a:xfrm>
              <a:off x="0" y="2688767"/>
              <a:ext cx="9906000" cy="1100436"/>
            </a:xfrm>
            <a:prstGeom prst="bevel">
              <a:avLst>
                <a:gd name="adj" fmla="val 6762"/>
              </a:avLst>
            </a:prstGeom>
            <a:solidFill>
              <a:srgbClr val="F66014"/>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Arial" panose="020B0604020202020204" pitchFamily="34" charset="0"/>
                  <a:ea typeface="+mn-ea"/>
                  <a:cs typeface="+mn-cs"/>
                </a:defRPr>
              </a:lvl9pPr>
            </a:lstStyle>
            <a:p>
              <a:pPr>
                <a:buFontTx/>
                <a:buChar char="•"/>
              </a:pPr>
              <a:endParaRPr lang="de-DE" altLang="de-DE" sz="3600"/>
            </a:p>
          </p:txBody>
        </p:sp>
        <p:sp>
          <p:nvSpPr>
            <p:cNvPr id="7" name="Text Box 5">
              <a:extLst>
                <a:ext uri="{FF2B5EF4-FFF2-40B4-BE49-F238E27FC236}">
                  <a16:creationId xmlns:a16="http://schemas.microsoft.com/office/drawing/2014/main" id="{62C0677A-9237-EC73-A198-FF69A3B2D7BE}"/>
                </a:ext>
              </a:extLst>
            </p:cNvPr>
            <p:cNvSpPr txBox="1">
              <a:spLocks noChangeArrowheads="1"/>
            </p:cNvSpPr>
            <p:nvPr/>
          </p:nvSpPr>
          <p:spPr bwMode="auto">
            <a:xfrm flipH="1">
              <a:off x="318487" y="2857102"/>
              <a:ext cx="9368788" cy="775597"/>
            </a:xfrm>
            <a:prstGeom prst="rect">
              <a:avLst/>
            </a:prstGeom>
            <a:noFill/>
            <a:ln>
              <a:noFill/>
            </a:ln>
            <a:effectLst/>
            <a:extLst>
              <a:ext uri="{909E8E84-426E-40DD-AFC4-6F175D3DCCD1}">
                <a14:hiddenFill xmlns:a14="http://schemas.microsoft.com/office/drawing/2010/main">
                  <a:solidFill>
                    <a:srgbClr val="BBD2E9">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7E8C"/>
                    </a:outerShdw>
                  </a:effectLst>
                </a14:hiddenEffects>
              </a:ext>
            </a:extLst>
          </p:spPr>
          <p:txBody>
            <a:bodyPr lIns="0" tIns="0" rIns="0" bIns="0" anchor="ctr">
              <a:spAutoFit/>
            </a:bodyPr>
            <a:lstStyle>
              <a:defPPr>
                <a:defRPr lang="en-GB"/>
              </a:defPPr>
              <a:lvl1pPr marL="290513" indent="-290513"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742950" indent="-28575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1143000" indent="-228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2057400" indent="-228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Arial" panose="020B0604020202020204" pitchFamily="34" charset="0"/>
                  <a:ea typeface="+mn-ea"/>
                  <a:cs typeface="+mn-cs"/>
                </a:defRPr>
              </a:lvl9pPr>
            </a:lstStyle>
            <a:p>
              <a:pPr algn="ctr">
                <a:lnSpc>
                  <a:spcPct val="90000"/>
                </a:lnSpc>
                <a:spcBef>
                  <a:spcPct val="10000"/>
                </a:spcBef>
                <a:buClr>
                  <a:srgbClr val="FC0128"/>
                </a:buClr>
                <a:buSzPct val="120000"/>
              </a:pPr>
              <a:r>
                <a:rPr lang="de-DE" altLang="de-DE" sz="2800" b="1" dirty="0">
                  <a:solidFill>
                    <a:schemeClr val="bg1"/>
                  </a:solidFill>
                </a:rPr>
                <a:t>Helfen Sie mit, die Energiewende voranzutreiben!</a:t>
              </a:r>
              <a:br>
                <a:rPr lang="de-DE" altLang="de-DE" sz="2800" b="1" dirty="0">
                  <a:solidFill>
                    <a:schemeClr val="bg1"/>
                  </a:solidFill>
                </a:rPr>
              </a:br>
              <a:r>
                <a:rPr lang="de-DE" altLang="de-DE" sz="2800" b="1" dirty="0">
                  <a:solidFill>
                    <a:schemeClr val="bg1"/>
                  </a:solidFill>
                </a:rPr>
                <a:t>Jede/r kann dazu beitragen!</a:t>
              </a:r>
            </a:p>
          </p:txBody>
        </p:sp>
      </p:gr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Rechteck 253">
            <a:extLst>
              <a:ext uri="{FF2B5EF4-FFF2-40B4-BE49-F238E27FC236}">
                <a16:creationId xmlns:a16="http://schemas.microsoft.com/office/drawing/2014/main" id="{AD3B67F4-8BAD-437B-89A0-239CA69315B0}"/>
              </a:ext>
            </a:extLst>
          </p:cNvPr>
          <p:cNvSpPr/>
          <p:nvPr/>
        </p:nvSpPr>
        <p:spPr bwMode="auto">
          <a:xfrm>
            <a:off x="198437" y="851107"/>
            <a:ext cx="9504429" cy="3448034"/>
          </a:xfrm>
          <a:prstGeom prst="rect">
            <a:avLst/>
          </a:prstGeom>
          <a:solidFill>
            <a:schemeClr val="tx2">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46529" y="14466"/>
            <a:ext cx="293208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Energiewende in RLP (1) </a:t>
            </a:r>
          </a:p>
          <a:p>
            <a:r>
              <a:rPr lang="de-DE" altLang="de-DE" sz="2000" dirty="0">
                <a:solidFill>
                  <a:schemeClr val="bg1"/>
                </a:solidFill>
              </a:rPr>
              <a:t>Die 3 Hauptaufgaben</a:t>
            </a:r>
          </a:p>
        </p:txBody>
      </p:sp>
      <p:cxnSp>
        <p:nvCxnSpPr>
          <p:cNvPr id="14" name="Gerade Verbindung mit Pfeil 13">
            <a:extLst>
              <a:ext uri="{FF2B5EF4-FFF2-40B4-BE49-F238E27FC236}">
                <a16:creationId xmlns:a16="http://schemas.microsoft.com/office/drawing/2014/main" id="{EAC848C5-D7BC-4769-8041-2A6DCDA8FAEC}"/>
              </a:ext>
            </a:extLst>
          </p:cNvPr>
          <p:cNvCxnSpPr/>
          <p:nvPr/>
        </p:nvCxnSpPr>
        <p:spPr bwMode="auto">
          <a:xfrm>
            <a:off x="1225296" y="4046220"/>
            <a:ext cx="6691884" cy="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Gerade Verbindung mit Pfeil 49">
            <a:extLst>
              <a:ext uri="{FF2B5EF4-FFF2-40B4-BE49-F238E27FC236}">
                <a16:creationId xmlns:a16="http://schemas.microsoft.com/office/drawing/2014/main" id="{1AD56436-45C6-4A95-B404-AE2C8C265391}"/>
              </a:ext>
            </a:extLst>
          </p:cNvPr>
          <p:cNvCxnSpPr/>
          <p:nvPr/>
        </p:nvCxnSpPr>
        <p:spPr bwMode="auto">
          <a:xfrm flipV="1">
            <a:off x="1328738" y="883920"/>
            <a:ext cx="0" cy="332232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 name="Textfeld 50">
            <a:extLst>
              <a:ext uri="{FF2B5EF4-FFF2-40B4-BE49-F238E27FC236}">
                <a16:creationId xmlns:a16="http://schemas.microsoft.com/office/drawing/2014/main" id="{472D67BF-B89D-49D5-A516-A974A270EFF8}"/>
              </a:ext>
            </a:extLst>
          </p:cNvPr>
          <p:cNvSpPr txBox="1"/>
          <p:nvPr/>
        </p:nvSpPr>
        <p:spPr>
          <a:xfrm>
            <a:off x="454707" y="839562"/>
            <a:ext cx="830677" cy="523220"/>
          </a:xfrm>
          <a:prstGeom prst="rect">
            <a:avLst/>
          </a:prstGeom>
          <a:noFill/>
        </p:spPr>
        <p:txBody>
          <a:bodyPr wrap="none" rtlCol="0">
            <a:spAutoFit/>
          </a:bodyPr>
          <a:lstStyle/>
          <a:p>
            <a:pPr algn="r"/>
            <a:r>
              <a:rPr lang="de-DE" sz="1400" dirty="0"/>
              <a:t>Energie</a:t>
            </a:r>
          </a:p>
          <a:p>
            <a:pPr algn="r"/>
            <a:r>
              <a:rPr lang="de-DE" sz="1400" dirty="0"/>
              <a:t>(TWh/a)</a:t>
            </a:r>
          </a:p>
        </p:txBody>
      </p:sp>
      <p:sp>
        <p:nvSpPr>
          <p:cNvPr id="198" name="Textfeld 197">
            <a:extLst>
              <a:ext uri="{FF2B5EF4-FFF2-40B4-BE49-F238E27FC236}">
                <a16:creationId xmlns:a16="http://schemas.microsoft.com/office/drawing/2014/main" id="{E719E072-1665-4C81-B375-525C0A31D743}"/>
              </a:ext>
            </a:extLst>
          </p:cNvPr>
          <p:cNvSpPr txBox="1"/>
          <p:nvPr/>
        </p:nvSpPr>
        <p:spPr>
          <a:xfrm>
            <a:off x="1921393" y="4044394"/>
            <a:ext cx="582211" cy="307777"/>
          </a:xfrm>
          <a:prstGeom prst="rect">
            <a:avLst/>
          </a:prstGeom>
          <a:noFill/>
        </p:spPr>
        <p:txBody>
          <a:bodyPr wrap="none" rtlCol="0">
            <a:spAutoFit/>
          </a:bodyPr>
          <a:lstStyle/>
          <a:p>
            <a:r>
              <a:rPr lang="de-DE" sz="1400" dirty="0"/>
              <a:t>2018</a:t>
            </a:r>
          </a:p>
        </p:txBody>
      </p:sp>
      <p:sp>
        <p:nvSpPr>
          <p:cNvPr id="199" name="Textfeld 198">
            <a:extLst>
              <a:ext uri="{FF2B5EF4-FFF2-40B4-BE49-F238E27FC236}">
                <a16:creationId xmlns:a16="http://schemas.microsoft.com/office/drawing/2014/main" id="{55EC8D50-CB5D-418A-B71B-3E3F56E759C6}"/>
              </a:ext>
            </a:extLst>
          </p:cNvPr>
          <p:cNvSpPr txBox="1"/>
          <p:nvPr/>
        </p:nvSpPr>
        <p:spPr>
          <a:xfrm>
            <a:off x="6756422" y="4044394"/>
            <a:ext cx="582211" cy="307777"/>
          </a:xfrm>
          <a:prstGeom prst="rect">
            <a:avLst/>
          </a:prstGeom>
          <a:noFill/>
        </p:spPr>
        <p:txBody>
          <a:bodyPr wrap="none" rtlCol="0">
            <a:spAutoFit/>
          </a:bodyPr>
          <a:lstStyle/>
          <a:p>
            <a:r>
              <a:rPr lang="de-DE" sz="1400" dirty="0"/>
              <a:t>2040</a:t>
            </a:r>
          </a:p>
        </p:txBody>
      </p:sp>
      <p:sp>
        <p:nvSpPr>
          <p:cNvPr id="212" name="Text Box 14">
            <a:extLst>
              <a:ext uri="{FF2B5EF4-FFF2-40B4-BE49-F238E27FC236}">
                <a16:creationId xmlns:a16="http://schemas.microsoft.com/office/drawing/2014/main" id="{C719CD8D-3A56-4462-A95A-916734942557}"/>
              </a:ext>
            </a:extLst>
          </p:cNvPr>
          <p:cNvSpPr txBox="1">
            <a:spLocks noChangeArrowheads="1"/>
          </p:cNvSpPr>
          <p:nvPr/>
        </p:nvSpPr>
        <p:spPr bwMode="auto">
          <a:xfrm>
            <a:off x="8590604" y="3998682"/>
            <a:ext cx="108074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grpSp>
        <p:nvGrpSpPr>
          <p:cNvPr id="253" name="Gruppieren 252">
            <a:extLst>
              <a:ext uri="{FF2B5EF4-FFF2-40B4-BE49-F238E27FC236}">
                <a16:creationId xmlns:a16="http://schemas.microsoft.com/office/drawing/2014/main" id="{A009589E-3C60-47F4-B97D-053C41A9DB5D}"/>
              </a:ext>
            </a:extLst>
          </p:cNvPr>
          <p:cNvGrpSpPr/>
          <p:nvPr/>
        </p:nvGrpSpPr>
        <p:grpSpPr>
          <a:xfrm>
            <a:off x="454708" y="1615440"/>
            <a:ext cx="9252856" cy="4680392"/>
            <a:chOff x="454708" y="1615440"/>
            <a:chExt cx="9252856" cy="4680392"/>
          </a:xfrm>
        </p:grpSpPr>
        <p:sp>
          <p:nvSpPr>
            <p:cNvPr id="178" name="Text Box 5">
              <a:extLst>
                <a:ext uri="{FF2B5EF4-FFF2-40B4-BE49-F238E27FC236}">
                  <a16:creationId xmlns:a16="http://schemas.microsoft.com/office/drawing/2014/main" id="{13D0D1A3-0AE3-4054-B550-D6ACC37CC694}"/>
                </a:ext>
              </a:extLst>
            </p:cNvPr>
            <p:cNvSpPr txBox="1">
              <a:spLocks noChangeArrowheads="1"/>
            </p:cNvSpPr>
            <p:nvPr/>
          </p:nvSpPr>
          <p:spPr bwMode="auto">
            <a:xfrm>
              <a:off x="454708" y="5711057"/>
              <a:ext cx="9252856" cy="584775"/>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563BFB"/>
                  </a:solidFill>
                </a:rPr>
                <a:t>3. Mit der </a:t>
              </a:r>
              <a:r>
                <a:rPr lang="de-DE" altLang="de-DE" sz="1600" b="1" dirty="0">
                  <a:solidFill>
                    <a:srgbClr val="563BFB"/>
                  </a:solidFill>
                </a:rPr>
                <a:t>energetischen Versorgungssicherheit </a:t>
              </a:r>
              <a:r>
                <a:rPr lang="de-DE" altLang="de-DE" sz="1600" dirty="0">
                  <a:solidFill>
                    <a:srgbClr val="563BFB"/>
                  </a:solidFill>
                </a:rPr>
                <a:t>werden sowohl die </a:t>
              </a:r>
              <a:r>
                <a:rPr lang="de-DE" altLang="de-DE" sz="1600" b="1" dirty="0">
                  <a:solidFill>
                    <a:srgbClr val="563BFB"/>
                  </a:solidFill>
                </a:rPr>
                <a:t>grundsätzliche</a:t>
              </a:r>
              <a:r>
                <a:rPr lang="de-DE" altLang="de-DE" sz="1600" dirty="0">
                  <a:solidFill>
                    <a:srgbClr val="563BFB"/>
                  </a:solidFill>
                </a:rPr>
                <a:t> als auch die </a:t>
              </a:r>
              <a:r>
                <a:rPr lang="de-DE" altLang="de-DE" sz="1600" b="1" dirty="0">
                  <a:solidFill>
                    <a:srgbClr val="563BFB"/>
                  </a:solidFill>
                </a:rPr>
                <a:t>temporäre</a:t>
              </a:r>
              <a:r>
                <a:rPr lang="de-DE" altLang="de-DE" sz="1600" dirty="0">
                  <a:solidFill>
                    <a:srgbClr val="563BFB"/>
                  </a:solidFill>
                </a:rPr>
                <a:t> </a:t>
              </a:r>
              <a:r>
                <a:rPr lang="de-DE" altLang="de-DE" sz="1600" b="1" dirty="0">
                  <a:solidFill>
                    <a:srgbClr val="563BFB"/>
                  </a:solidFill>
                </a:rPr>
                <a:t>Energieversorgung </a:t>
              </a:r>
              <a:r>
                <a:rPr lang="de-DE" altLang="de-DE" sz="1600" dirty="0">
                  <a:solidFill>
                    <a:srgbClr val="563BFB"/>
                  </a:solidFill>
                </a:rPr>
                <a:t>(inkl. Speicher) gewährleistet!</a:t>
              </a:r>
            </a:p>
          </p:txBody>
        </p:sp>
        <p:grpSp>
          <p:nvGrpSpPr>
            <p:cNvPr id="61" name="Gruppieren 60">
              <a:extLst>
                <a:ext uri="{FF2B5EF4-FFF2-40B4-BE49-F238E27FC236}">
                  <a16:creationId xmlns:a16="http://schemas.microsoft.com/office/drawing/2014/main" id="{F4482438-0228-407F-B090-4ECDE9CA1C1F}"/>
                </a:ext>
              </a:extLst>
            </p:cNvPr>
            <p:cNvGrpSpPr/>
            <p:nvPr/>
          </p:nvGrpSpPr>
          <p:grpSpPr>
            <a:xfrm>
              <a:off x="3425951" y="1615440"/>
              <a:ext cx="1962948" cy="1754594"/>
              <a:chOff x="3425951" y="1615440"/>
              <a:chExt cx="1962948" cy="1754594"/>
            </a:xfrm>
          </p:grpSpPr>
          <p:grpSp>
            <p:nvGrpSpPr>
              <p:cNvPr id="58" name="Gruppieren 57">
                <a:extLst>
                  <a:ext uri="{FF2B5EF4-FFF2-40B4-BE49-F238E27FC236}">
                    <a16:creationId xmlns:a16="http://schemas.microsoft.com/office/drawing/2014/main" id="{D4EEDD31-443A-47B0-8114-ECDCAABFECB0}"/>
                  </a:ext>
                </a:extLst>
              </p:cNvPr>
              <p:cNvGrpSpPr/>
              <p:nvPr/>
            </p:nvGrpSpPr>
            <p:grpSpPr>
              <a:xfrm>
                <a:off x="3425951" y="2069104"/>
                <a:ext cx="1962948" cy="860450"/>
                <a:chOff x="3761231" y="1995952"/>
                <a:chExt cx="1962948" cy="860450"/>
              </a:xfrm>
            </p:grpSpPr>
            <p:sp>
              <p:nvSpPr>
                <p:cNvPr id="248" name="Rechteck 247">
                  <a:extLst>
                    <a:ext uri="{FF2B5EF4-FFF2-40B4-BE49-F238E27FC236}">
                      <a16:creationId xmlns:a16="http://schemas.microsoft.com/office/drawing/2014/main" id="{66F49DC5-CC3C-480B-BA57-C159D914ED70}"/>
                    </a:ext>
                  </a:extLst>
                </p:cNvPr>
                <p:cNvSpPr/>
                <p:nvPr/>
              </p:nvSpPr>
              <p:spPr bwMode="auto">
                <a:xfrm>
                  <a:off x="3761231" y="1995952"/>
                  <a:ext cx="1955367" cy="860450"/>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221" name="Gruppieren 220">
                  <a:extLst>
                    <a:ext uri="{FF2B5EF4-FFF2-40B4-BE49-F238E27FC236}">
                      <a16:creationId xmlns:a16="http://schemas.microsoft.com/office/drawing/2014/main" id="{B3DE3898-6A20-42FE-A5A0-1D52CA79C574}"/>
                    </a:ext>
                  </a:extLst>
                </p:cNvPr>
                <p:cNvGrpSpPr/>
                <p:nvPr/>
              </p:nvGrpSpPr>
              <p:grpSpPr>
                <a:xfrm>
                  <a:off x="4395146" y="2286399"/>
                  <a:ext cx="501397" cy="469179"/>
                  <a:chOff x="2369533" y="887240"/>
                  <a:chExt cx="5116092" cy="5069714"/>
                </a:xfrm>
              </p:grpSpPr>
              <p:sp>
                <p:nvSpPr>
                  <p:cNvPr id="241" name="Sechseck 240">
                    <a:extLst>
                      <a:ext uri="{FF2B5EF4-FFF2-40B4-BE49-F238E27FC236}">
                        <a16:creationId xmlns:a16="http://schemas.microsoft.com/office/drawing/2014/main" id="{1AFED568-008B-4600-8A41-2E62383061BB}"/>
                      </a:ext>
                    </a:extLst>
                  </p:cNvPr>
                  <p:cNvSpPr/>
                  <p:nvPr/>
                </p:nvSpPr>
                <p:spPr bwMode="auto">
                  <a:xfrm>
                    <a:off x="3932813" y="2577146"/>
                    <a:ext cx="1989532" cy="1689905"/>
                  </a:xfrm>
                  <a:prstGeom prst="hexagon">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242" name="Sechseck 241">
                    <a:extLst>
                      <a:ext uri="{FF2B5EF4-FFF2-40B4-BE49-F238E27FC236}">
                        <a16:creationId xmlns:a16="http://schemas.microsoft.com/office/drawing/2014/main" id="{A2ACA094-82B9-46D8-BF69-55C95E97A8AA}"/>
                      </a:ext>
                    </a:extLst>
                  </p:cNvPr>
                  <p:cNvSpPr/>
                  <p:nvPr/>
                </p:nvSpPr>
                <p:spPr bwMode="auto">
                  <a:xfrm>
                    <a:off x="5496093" y="1732193"/>
                    <a:ext cx="1989532" cy="1689905"/>
                  </a:xfrm>
                  <a:prstGeom prst="hexagon">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243" name="Sechseck 242">
                    <a:extLst>
                      <a:ext uri="{FF2B5EF4-FFF2-40B4-BE49-F238E27FC236}">
                        <a16:creationId xmlns:a16="http://schemas.microsoft.com/office/drawing/2014/main" id="{9F98F7F4-E866-466D-94A1-C419E44F55D6}"/>
                      </a:ext>
                    </a:extLst>
                  </p:cNvPr>
                  <p:cNvSpPr/>
                  <p:nvPr/>
                </p:nvSpPr>
                <p:spPr bwMode="auto">
                  <a:xfrm>
                    <a:off x="5496093" y="3422097"/>
                    <a:ext cx="1989532" cy="1689905"/>
                  </a:xfrm>
                  <a:prstGeom prst="hexagon">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244" name="Sechseck 243">
                    <a:extLst>
                      <a:ext uri="{FF2B5EF4-FFF2-40B4-BE49-F238E27FC236}">
                        <a16:creationId xmlns:a16="http://schemas.microsoft.com/office/drawing/2014/main" id="{173A77DF-8C3A-4D52-8D5D-35E87448E19D}"/>
                      </a:ext>
                    </a:extLst>
                  </p:cNvPr>
                  <p:cNvSpPr/>
                  <p:nvPr/>
                </p:nvSpPr>
                <p:spPr bwMode="auto">
                  <a:xfrm>
                    <a:off x="2369533" y="3422097"/>
                    <a:ext cx="1989532" cy="1689905"/>
                  </a:xfrm>
                  <a:prstGeom prst="hexagon">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245" name="Sechseck 244">
                    <a:extLst>
                      <a:ext uri="{FF2B5EF4-FFF2-40B4-BE49-F238E27FC236}">
                        <a16:creationId xmlns:a16="http://schemas.microsoft.com/office/drawing/2014/main" id="{DB6E3267-6AE7-4AE7-9932-43F8775C22A2}"/>
                      </a:ext>
                    </a:extLst>
                  </p:cNvPr>
                  <p:cNvSpPr/>
                  <p:nvPr/>
                </p:nvSpPr>
                <p:spPr bwMode="auto">
                  <a:xfrm>
                    <a:off x="2369533" y="1732193"/>
                    <a:ext cx="1989532" cy="1689905"/>
                  </a:xfrm>
                  <a:prstGeom prst="hexagon">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246" name="Sechseck 245">
                    <a:extLst>
                      <a:ext uri="{FF2B5EF4-FFF2-40B4-BE49-F238E27FC236}">
                        <a16:creationId xmlns:a16="http://schemas.microsoft.com/office/drawing/2014/main" id="{B6443535-B162-4E22-8640-CD3F48869ACA}"/>
                      </a:ext>
                    </a:extLst>
                  </p:cNvPr>
                  <p:cNvSpPr/>
                  <p:nvPr/>
                </p:nvSpPr>
                <p:spPr bwMode="auto">
                  <a:xfrm>
                    <a:off x="3932813" y="887240"/>
                    <a:ext cx="1989532" cy="1689905"/>
                  </a:xfrm>
                  <a:prstGeom prst="hexagon">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247" name="Sechseck 246">
                    <a:extLst>
                      <a:ext uri="{FF2B5EF4-FFF2-40B4-BE49-F238E27FC236}">
                        <a16:creationId xmlns:a16="http://schemas.microsoft.com/office/drawing/2014/main" id="{E07105CF-5814-4629-99DF-05D62B43C6B3}"/>
                      </a:ext>
                    </a:extLst>
                  </p:cNvPr>
                  <p:cNvSpPr/>
                  <p:nvPr/>
                </p:nvSpPr>
                <p:spPr bwMode="auto">
                  <a:xfrm>
                    <a:off x="3932813" y="4267049"/>
                    <a:ext cx="1989532" cy="1689905"/>
                  </a:xfrm>
                  <a:prstGeom prst="hexagon">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grpSp>
            <p:sp>
              <p:nvSpPr>
                <p:cNvPr id="249" name="Textfeld 248">
                  <a:extLst>
                    <a:ext uri="{FF2B5EF4-FFF2-40B4-BE49-F238E27FC236}">
                      <a16:creationId xmlns:a16="http://schemas.microsoft.com/office/drawing/2014/main" id="{694097D2-8BCA-4FDD-BB74-9D27AB940CD9}"/>
                    </a:ext>
                  </a:extLst>
                </p:cNvPr>
                <p:cNvSpPr txBox="1"/>
                <p:nvPr/>
              </p:nvSpPr>
              <p:spPr>
                <a:xfrm>
                  <a:off x="3768451" y="1998167"/>
                  <a:ext cx="1955728" cy="307777"/>
                </a:xfrm>
                <a:prstGeom prst="rect">
                  <a:avLst/>
                </a:prstGeom>
                <a:noFill/>
              </p:spPr>
              <p:txBody>
                <a:bodyPr wrap="none" rtlCol="0">
                  <a:spAutoFit/>
                </a:bodyPr>
                <a:lstStyle/>
                <a:p>
                  <a:r>
                    <a:rPr lang="de-DE" sz="1400" dirty="0">
                      <a:solidFill>
                        <a:srgbClr val="3333FF"/>
                      </a:solidFill>
                    </a:rPr>
                    <a:t>Versorgungssicherheit</a:t>
                  </a:r>
                </a:p>
              </p:txBody>
            </p:sp>
          </p:grpSp>
          <p:cxnSp>
            <p:nvCxnSpPr>
              <p:cNvPr id="60" name="Gerade Verbindung mit Pfeil 59">
                <a:extLst>
                  <a:ext uri="{FF2B5EF4-FFF2-40B4-BE49-F238E27FC236}">
                    <a16:creationId xmlns:a16="http://schemas.microsoft.com/office/drawing/2014/main" id="{E43ADBA8-AD18-478C-BDD6-CA3208435286}"/>
                  </a:ext>
                </a:extLst>
              </p:cNvPr>
              <p:cNvCxnSpPr/>
              <p:nvPr/>
            </p:nvCxnSpPr>
            <p:spPr bwMode="auto">
              <a:xfrm flipV="1">
                <a:off x="4254848" y="1615440"/>
                <a:ext cx="0" cy="453664"/>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0" name="Gerade Verbindung mit Pfeil 249">
                <a:extLst>
                  <a:ext uri="{FF2B5EF4-FFF2-40B4-BE49-F238E27FC236}">
                    <a16:creationId xmlns:a16="http://schemas.microsoft.com/office/drawing/2014/main" id="{2004B651-8A81-4778-9C28-3CDBE249CD30}"/>
                  </a:ext>
                </a:extLst>
              </p:cNvPr>
              <p:cNvCxnSpPr/>
              <p:nvPr/>
            </p:nvCxnSpPr>
            <p:spPr bwMode="auto">
              <a:xfrm flipV="1">
                <a:off x="4254848" y="2916370"/>
                <a:ext cx="0" cy="453664"/>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256" name="Textfeld 255">
            <a:extLst>
              <a:ext uri="{FF2B5EF4-FFF2-40B4-BE49-F238E27FC236}">
                <a16:creationId xmlns:a16="http://schemas.microsoft.com/office/drawing/2014/main" id="{00538EF5-C76B-4BA5-A551-3B8D6301F05F}"/>
              </a:ext>
            </a:extLst>
          </p:cNvPr>
          <p:cNvSpPr txBox="1"/>
          <p:nvPr/>
        </p:nvSpPr>
        <p:spPr>
          <a:xfrm>
            <a:off x="7907552" y="3875571"/>
            <a:ext cx="234360" cy="307777"/>
          </a:xfrm>
          <a:prstGeom prst="rect">
            <a:avLst/>
          </a:prstGeom>
          <a:noFill/>
        </p:spPr>
        <p:txBody>
          <a:bodyPr wrap="none" rtlCol="0">
            <a:spAutoFit/>
          </a:bodyPr>
          <a:lstStyle/>
          <a:p>
            <a:r>
              <a:rPr lang="de-DE" sz="1400" dirty="0"/>
              <a:t>t</a:t>
            </a:r>
          </a:p>
        </p:txBody>
      </p:sp>
      <p:grpSp>
        <p:nvGrpSpPr>
          <p:cNvPr id="264" name="Gruppieren 263">
            <a:extLst>
              <a:ext uri="{FF2B5EF4-FFF2-40B4-BE49-F238E27FC236}">
                <a16:creationId xmlns:a16="http://schemas.microsoft.com/office/drawing/2014/main" id="{AEA94EE4-4514-4175-82C0-220D49DE560A}"/>
              </a:ext>
            </a:extLst>
          </p:cNvPr>
          <p:cNvGrpSpPr/>
          <p:nvPr/>
        </p:nvGrpSpPr>
        <p:grpSpPr>
          <a:xfrm>
            <a:off x="454708" y="2500588"/>
            <a:ext cx="9252856" cy="3202462"/>
            <a:chOff x="454708" y="2500588"/>
            <a:chExt cx="9252856" cy="3202462"/>
          </a:xfrm>
        </p:grpSpPr>
        <p:sp>
          <p:nvSpPr>
            <p:cNvPr id="157" name="Text Box 5">
              <a:extLst>
                <a:ext uri="{FF2B5EF4-FFF2-40B4-BE49-F238E27FC236}">
                  <a16:creationId xmlns:a16="http://schemas.microsoft.com/office/drawing/2014/main" id="{4C120854-6867-40C9-A2A8-5CF8FC8CC964}"/>
                </a:ext>
              </a:extLst>
            </p:cNvPr>
            <p:cNvSpPr txBox="1">
              <a:spLocks noChangeArrowheads="1"/>
            </p:cNvSpPr>
            <p:nvPr/>
          </p:nvSpPr>
          <p:spPr bwMode="auto">
            <a:xfrm>
              <a:off x="454708" y="5118275"/>
              <a:ext cx="9252856" cy="584775"/>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563BFB"/>
                  </a:solidFill>
                </a:rPr>
                <a:t>2. </a:t>
              </a:r>
              <a:r>
                <a:rPr lang="de-DE" altLang="de-DE" sz="1600" b="1" dirty="0">
                  <a:solidFill>
                    <a:srgbClr val="563BFB"/>
                  </a:solidFill>
                </a:rPr>
                <a:t>EE müssen</a:t>
              </a:r>
              <a:r>
                <a:rPr lang="de-DE" altLang="de-DE" sz="1600" dirty="0">
                  <a:solidFill>
                    <a:srgbClr val="563BFB"/>
                  </a:solidFill>
                </a:rPr>
                <a:t> im gleichen Zeitraum </a:t>
              </a:r>
              <a:r>
                <a:rPr lang="de-DE" altLang="de-DE" sz="1600" b="1" dirty="0">
                  <a:solidFill>
                    <a:srgbClr val="563BFB"/>
                  </a:solidFill>
                </a:rPr>
                <a:t>auf 100 %</a:t>
              </a:r>
              <a:r>
                <a:rPr lang="de-DE" altLang="de-DE" sz="1600" dirty="0">
                  <a:solidFill>
                    <a:srgbClr val="563BFB"/>
                  </a:solidFill>
                </a:rPr>
                <a:t> </a:t>
              </a:r>
              <a:r>
                <a:rPr lang="de-DE" altLang="de-DE" sz="1600" b="1" dirty="0">
                  <a:solidFill>
                    <a:srgbClr val="563BFB"/>
                  </a:solidFill>
                </a:rPr>
                <a:t>in RLP ausgebaut werden</a:t>
              </a:r>
              <a:r>
                <a:rPr lang="de-DE" altLang="de-DE" sz="1600" dirty="0">
                  <a:solidFill>
                    <a:srgbClr val="563BFB"/>
                  </a:solidFill>
                </a:rPr>
                <a:t>. Hierbei sind </a:t>
              </a:r>
              <a:r>
                <a:rPr lang="de-DE" altLang="de-DE" sz="1600" b="1" dirty="0">
                  <a:solidFill>
                    <a:srgbClr val="563BFB"/>
                  </a:solidFill>
                </a:rPr>
                <a:t>Photovoltaikanlagen </a:t>
              </a:r>
              <a:r>
                <a:rPr lang="de-DE" altLang="de-DE" sz="1600" dirty="0">
                  <a:solidFill>
                    <a:srgbClr val="563BFB"/>
                  </a:solidFill>
                </a:rPr>
                <a:t>(ca. 57 TWh/a) und </a:t>
              </a:r>
              <a:r>
                <a:rPr lang="de-DE" altLang="de-DE" sz="1600" b="1" dirty="0">
                  <a:solidFill>
                    <a:srgbClr val="563BFB"/>
                  </a:solidFill>
                </a:rPr>
                <a:t>Windkraftanlagen </a:t>
              </a:r>
              <a:r>
                <a:rPr lang="de-DE" altLang="de-DE" sz="1600" dirty="0">
                  <a:solidFill>
                    <a:srgbClr val="563BFB"/>
                  </a:solidFill>
                </a:rPr>
                <a:t>(ca. 24 TWh/a) die großen Bringer!</a:t>
              </a:r>
            </a:p>
          </p:txBody>
        </p:sp>
        <p:grpSp>
          <p:nvGrpSpPr>
            <p:cNvPr id="259" name="Gruppieren 258">
              <a:extLst>
                <a:ext uri="{FF2B5EF4-FFF2-40B4-BE49-F238E27FC236}">
                  <a16:creationId xmlns:a16="http://schemas.microsoft.com/office/drawing/2014/main" id="{BF7C7331-088D-4562-8FEA-41FEF964D452}"/>
                </a:ext>
              </a:extLst>
            </p:cNvPr>
            <p:cNvGrpSpPr/>
            <p:nvPr/>
          </p:nvGrpSpPr>
          <p:grpSpPr>
            <a:xfrm>
              <a:off x="1657648" y="2500588"/>
              <a:ext cx="5418734" cy="1431212"/>
              <a:chOff x="1657648" y="2500588"/>
              <a:chExt cx="5418734" cy="1431212"/>
            </a:xfrm>
          </p:grpSpPr>
          <p:grpSp>
            <p:nvGrpSpPr>
              <p:cNvPr id="8" name="Gruppieren 7">
                <a:extLst>
                  <a:ext uri="{FF2B5EF4-FFF2-40B4-BE49-F238E27FC236}">
                    <a16:creationId xmlns:a16="http://schemas.microsoft.com/office/drawing/2014/main" id="{452C3C63-C686-4599-B060-1066E7F2B1D0}"/>
                  </a:ext>
                </a:extLst>
              </p:cNvPr>
              <p:cNvGrpSpPr/>
              <p:nvPr/>
            </p:nvGrpSpPr>
            <p:grpSpPr>
              <a:xfrm>
                <a:off x="2294329" y="2500588"/>
                <a:ext cx="4782053" cy="1312876"/>
                <a:chOff x="2294329" y="2500588"/>
                <a:chExt cx="4782053" cy="1312876"/>
              </a:xfrm>
            </p:grpSpPr>
            <p:cxnSp>
              <p:nvCxnSpPr>
                <p:cNvPr id="180" name="Gerader Verbinder 179">
                  <a:extLst>
                    <a:ext uri="{FF2B5EF4-FFF2-40B4-BE49-F238E27FC236}">
                      <a16:creationId xmlns:a16="http://schemas.microsoft.com/office/drawing/2014/main" id="{A3FB8E9B-C861-4630-8A4B-2FAFA584F536}"/>
                    </a:ext>
                  </a:extLst>
                </p:cNvPr>
                <p:cNvCxnSpPr>
                  <a:cxnSpLocks/>
                </p:cNvCxnSpPr>
                <p:nvPr/>
              </p:nvCxnSpPr>
              <p:spPr bwMode="auto">
                <a:xfrm flipV="1">
                  <a:off x="2906857" y="2500588"/>
                  <a:ext cx="4169525" cy="1312876"/>
                </a:xfrm>
                <a:prstGeom prst="line">
                  <a:avLst/>
                </a:prstGeom>
                <a:solidFill>
                  <a:srgbClr val="FF0000"/>
                </a:solidFill>
                <a:ln w="38100"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1" name="Gerader Verbinder 180">
                  <a:extLst>
                    <a:ext uri="{FF2B5EF4-FFF2-40B4-BE49-F238E27FC236}">
                      <a16:creationId xmlns:a16="http://schemas.microsoft.com/office/drawing/2014/main" id="{AEF92943-F448-4BD8-9A8F-895817A4122F}"/>
                    </a:ext>
                  </a:extLst>
                </p:cNvPr>
                <p:cNvCxnSpPr/>
                <p:nvPr/>
              </p:nvCxnSpPr>
              <p:spPr bwMode="auto">
                <a:xfrm>
                  <a:off x="2294329" y="3813464"/>
                  <a:ext cx="612528" cy="0"/>
                </a:xfrm>
                <a:prstGeom prst="line">
                  <a:avLst/>
                </a:prstGeom>
                <a:solidFill>
                  <a:srgbClr val="FF0000"/>
                </a:solidFill>
                <a:ln w="38100"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97" name="Textfeld 196">
                <a:extLst>
                  <a:ext uri="{FF2B5EF4-FFF2-40B4-BE49-F238E27FC236}">
                    <a16:creationId xmlns:a16="http://schemas.microsoft.com/office/drawing/2014/main" id="{3AFFDB65-4576-438B-A1C1-E4A83C32565A}"/>
                  </a:ext>
                </a:extLst>
              </p:cNvPr>
              <p:cNvSpPr txBox="1"/>
              <p:nvPr/>
            </p:nvSpPr>
            <p:spPr>
              <a:xfrm>
                <a:off x="1657648" y="3624023"/>
                <a:ext cx="532518" cy="307777"/>
              </a:xfrm>
              <a:prstGeom prst="rect">
                <a:avLst/>
              </a:prstGeom>
              <a:noFill/>
            </p:spPr>
            <p:txBody>
              <a:bodyPr wrap="none" rtlCol="0">
                <a:spAutoFit/>
              </a:bodyPr>
              <a:lstStyle/>
              <a:p>
                <a:pPr algn="r"/>
                <a:r>
                  <a:rPr lang="de-DE" sz="1400" dirty="0">
                    <a:solidFill>
                      <a:srgbClr val="3333FF"/>
                    </a:solidFill>
                  </a:rPr>
                  <a:t>22,6</a:t>
                </a:r>
              </a:p>
            </p:txBody>
          </p:sp>
          <p:sp>
            <p:nvSpPr>
              <p:cNvPr id="210" name="Textfeld 209">
                <a:extLst>
                  <a:ext uri="{FF2B5EF4-FFF2-40B4-BE49-F238E27FC236}">
                    <a16:creationId xmlns:a16="http://schemas.microsoft.com/office/drawing/2014/main" id="{488CF137-BA89-40CC-A28B-898A70E6A21B}"/>
                  </a:ext>
                </a:extLst>
              </p:cNvPr>
              <p:cNvSpPr txBox="1"/>
              <p:nvPr/>
            </p:nvSpPr>
            <p:spPr>
              <a:xfrm>
                <a:off x="2679173" y="3187230"/>
                <a:ext cx="1350050" cy="307777"/>
              </a:xfrm>
              <a:prstGeom prst="rect">
                <a:avLst/>
              </a:prstGeom>
              <a:noFill/>
            </p:spPr>
            <p:txBody>
              <a:bodyPr wrap="none" rtlCol="0">
                <a:spAutoFit/>
              </a:bodyPr>
              <a:lstStyle/>
              <a:p>
                <a:r>
                  <a:rPr lang="de-DE" sz="1400" dirty="0">
                    <a:solidFill>
                      <a:srgbClr val="008000"/>
                    </a:solidFill>
                  </a:rPr>
                  <a:t>EE-Erzeugung</a:t>
                </a:r>
              </a:p>
            </p:txBody>
          </p:sp>
          <p:grpSp>
            <p:nvGrpSpPr>
              <p:cNvPr id="57" name="Gruppieren 56">
                <a:extLst>
                  <a:ext uri="{FF2B5EF4-FFF2-40B4-BE49-F238E27FC236}">
                    <a16:creationId xmlns:a16="http://schemas.microsoft.com/office/drawing/2014/main" id="{60328154-2BCA-4900-88A4-AE6C7993FDCC}"/>
                  </a:ext>
                </a:extLst>
              </p:cNvPr>
              <p:cNvGrpSpPr/>
              <p:nvPr/>
            </p:nvGrpSpPr>
            <p:grpSpPr>
              <a:xfrm>
                <a:off x="5400472" y="3109322"/>
                <a:ext cx="1507098" cy="784151"/>
                <a:chOff x="5400472" y="3109322"/>
                <a:chExt cx="1507098" cy="784151"/>
              </a:xfrm>
            </p:grpSpPr>
            <p:sp>
              <p:nvSpPr>
                <p:cNvPr id="207" name="Rechteck 206">
                  <a:extLst>
                    <a:ext uri="{FF2B5EF4-FFF2-40B4-BE49-F238E27FC236}">
                      <a16:creationId xmlns:a16="http://schemas.microsoft.com/office/drawing/2014/main" id="{2E68DD0A-8578-44BB-BA4B-7EA1B22B36DC}"/>
                    </a:ext>
                  </a:extLst>
                </p:cNvPr>
                <p:cNvSpPr/>
                <p:nvPr/>
              </p:nvSpPr>
              <p:spPr bwMode="auto">
                <a:xfrm>
                  <a:off x="5400472" y="3166306"/>
                  <a:ext cx="1507098" cy="727167"/>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06" name="Textfeld 205">
                  <a:extLst>
                    <a:ext uri="{FF2B5EF4-FFF2-40B4-BE49-F238E27FC236}">
                      <a16:creationId xmlns:a16="http://schemas.microsoft.com/office/drawing/2014/main" id="{5785800C-4EDE-4A97-8C56-C4C32C3C4587}"/>
                    </a:ext>
                  </a:extLst>
                </p:cNvPr>
                <p:cNvSpPr txBox="1"/>
                <p:nvPr/>
              </p:nvSpPr>
              <p:spPr>
                <a:xfrm>
                  <a:off x="5684828" y="3109322"/>
                  <a:ext cx="990977" cy="307777"/>
                </a:xfrm>
                <a:prstGeom prst="rect">
                  <a:avLst/>
                </a:prstGeom>
                <a:noFill/>
              </p:spPr>
              <p:txBody>
                <a:bodyPr wrap="none" rtlCol="0">
                  <a:spAutoFit/>
                </a:bodyPr>
                <a:lstStyle/>
                <a:p>
                  <a:r>
                    <a:rPr lang="de-DE" sz="1400" dirty="0">
                      <a:solidFill>
                        <a:srgbClr val="3333FF"/>
                      </a:solidFill>
                    </a:rPr>
                    <a:t>EE-Zubau</a:t>
                  </a:r>
                </a:p>
              </p:txBody>
            </p:sp>
            <p:pic>
              <p:nvPicPr>
                <p:cNvPr id="218" name="Picture 2" descr="C:\Users\Wolfgang A. Thiel\AppData\Local\Microsoft\Windows\Temporary Internet Files\Content.IE5\QELFV1LX\MC900353987[1].wmf">
                  <a:extLst>
                    <a:ext uri="{FF2B5EF4-FFF2-40B4-BE49-F238E27FC236}">
                      <a16:creationId xmlns:a16="http://schemas.microsoft.com/office/drawing/2014/main" id="{093BA91E-4D3B-4FF4-AA33-1C6D60CDDB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8307" y="3429581"/>
                  <a:ext cx="253915" cy="375073"/>
                </a:xfrm>
                <a:prstGeom prst="rect">
                  <a:avLst/>
                </a:prstGeom>
                <a:noFill/>
                <a:extLst>
                  <a:ext uri="{909E8E84-426E-40DD-AFC4-6F175D3DCCD1}">
                    <a14:hiddenFill xmlns:a14="http://schemas.microsoft.com/office/drawing/2010/main">
                      <a:solidFill>
                        <a:srgbClr val="FFFFFF"/>
                      </a:solidFill>
                    </a14:hiddenFill>
                  </a:ext>
                </a:extLst>
              </p:spPr>
            </p:pic>
            <p:pic>
              <p:nvPicPr>
                <p:cNvPr id="219" name="Grafik 218">
                  <a:extLst>
                    <a:ext uri="{FF2B5EF4-FFF2-40B4-BE49-F238E27FC236}">
                      <a16:creationId xmlns:a16="http://schemas.microsoft.com/office/drawing/2014/main" id="{02DDBEEA-C02B-4448-8FEF-8A114B69BC22}"/>
                    </a:ext>
                  </a:extLst>
                </p:cNvPr>
                <p:cNvPicPr>
                  <a:picLocks noChangeAspect="1"/>
                </p:cNvPicPr>
                <p:nvPr/>
              </p:nvPicPr>
              <p:blipFill rotWithShape="1">
                <a:blip r:embed="rId4">
                  <a:extLst>
                    <a:ext uri="{28A0092B-C50C-407E-A947-70E740481C1C}">
                      <a14:useLocalDpi xmlns:a14="http://schemas.microsoft.com/office/drawing/2010/main" val="0"/>
                    </a:ext>
                  </a:extLst>
                </a:blip>
                <a:srcRect t="9431" b="30514"/>
                <a:stretch/>
              </p:blipFill>
              <p:spPr>
                <a:xfrm>
                  <a:off x="5661835" y="3439457"/>
                  <a:ext cx="552196" cy="331624"/>
                </a:xfrm>
                <a:prstGeom prst="rect">
                  <a:avLst/>
                </a:prstGeom>
              </p:spPr>
            </p:pic>
          </p:grpSp>
          <p:sp>
            <p:nvSpPr>
              <p:cNvPr id="192" name="Ellipse 191">
                <a:extLst>
                  <a:ext uri="{FF2B5EF4-FFF2-40B4-BE49-F238E27FC236}">
                    <a16:creationId xmlns:a16="http://schemas.microsoft.com/office/drawing/2014/main" id="{0EC35D25-2561-4EE0-8487-BF386E01C3F6}"/>
                  </a:ext>
                </a:extLst>
              </p:cNvPr>
              <p:cNvSpPr/>
              <p:nvPr/>
            </p:nvSpPr>
            <p:spPr bwMode="auto">
              <a:xfrm>
                <a:off x="2219514" y="3738649"/>
                <a:ext cx="149629" cy="149629"/>
              </a:xfrm>
              <a:prstGeom prst="ellipse">
                <a:avLst/>
              </a:prstGeom>
              <a:solidFill>
                <a:schemeClr val="bg1">
                  <a:lumMod val="85000"/>
                </a:schemeClr>
              </a:solidFill>
              <a:ln w="19050" cap="flat" cmpd="sng" algn="ctr">
                <a:solidFill>
                  <a:schemeClr val="bg1">
                    <a:lumMod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nvGrpSpPr>
          <p:cNvPr id="263" name="Gruppieren 262">
            <a:extLst>
              <a:ext uri="{FF2B5EF4-FFF2-40B4-BE49-F238E27FC236}">
                <a16:creationId xmlns:a16="http://schemas.microsoft.com/office/drawing/2014/main" id="{AAC77D3A-BB13-4198-8367-5E8A43BBF707}"/>
              </a:ext>
            </a:extLst>
          </p:cNvPr>
          <p:cNvGrpSpPr/>
          <p:nvPr/>
        </p:nvGrpSpPr>
        <p:grpSpPr>
          <a:xfrm>
            <a:off x="454708" y="851107"/>
            <a:ext cx="9252856" cy="4279031"/>
            <a:chOff x="454708" y="851107"/>
            <a:chExt cx="9252856" cy="4279031"/>
          </a:xfrm>
        </p:grpSpPr>
        <p:sp>
          <p:nvSpPr>
            <p:cNvPr id="159" name="Text Box 5">
              <a:extLst>
                <a:ext uri="{FF2B5EF4-FFF2-40B4-BE49-F238E27FC236}">
                  <a16:creationId xmlns:a16="http://schemas.microsoft.com/office/drawing/2014/main" id="{A7542462-6858-484F-8536-7142D44DDEA8}"/>
                </a:ext>
              </a:extLst>
            </p:cNvPr>
            <p:cNvSpPr txBox="1">
              <a:spLocks noChangeArrowheads="1"/>
            </p:cNvSpPr>
            <p:nvPr/>
          </p:nvSpPr>
          <p:spPr bwMode="auto">
            <a:xfrm>
              <a:off x="454708" y="4299141"/>
              <a:ext cx="9252856" cy="830997"/>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563BFB"/>
                  </a:solidFill>
                </a:rPr>
                <a:t>1. Mit </a:t>
              </a:r>
              <a:r>
                <a:rPr lang="de-DE" altLang="de-DE" sz="1600" b="1" dirty="0">
                  <a:solidFill>
                    <a:srgbClr val="563BFB"/>
                  </a:solidFill>
                </a:rPr>
                <a:t>Effizienz</a:t>
              </a:r>
              <a:r>
                <a:rPr lang="de-DE" altLang="de-DE" sz="1600" dirty="0">
                  <a:solidFill>
                    <a:srgbClr val="563BFB"/>
                  </a:solidFill>
                </a:rPr>
                <a:t> und </a:t>
              </a:r>
              <a:r>
                <a:rPr lang="de-DE" altLang="de-DE" sz="1600" b="1" dirty="0">
                  <a:solidFill>
                    <a:srgbClr val="563BFB"/>
                  </a:solidFill>
                </a:rPr>
                <a:t>Suffizienz</a:t>
              </a:r>
              <a:r>
                <a:rPr lang="de-DE" altLang="de-DE" sz="1600" dirty="0">
                  <a:solidFill>
                    <a:srgbClr val="563BFB"/>
                  </a:solidFill>
                </a:rPr>
                <a:t> muss der Primär-Energieverbrauch deutlich gesenkt werden! </a:t>
              </a:r>
              <a:br>
                <a:rPr lang="de-DE" altLang="de-DE" sz="1600" dirty="0">
                  <a:solidFill>
                    <a:srgbClr val="563BFB"/>
                  </a:solidFill>
                </a:rPr>
              </a:br>
              <a:r>
                <a:rPr lang="de-DE" altLang="de-DE" sz="1600" dirty="0">
                  <a:solidFill>
                    <a:srgbClr val="563BFB"/>
                  </a:solidFill>
                </a:rPr>
                <a:t>Dabei spielen der </a:t>
              </a:r>
              <a:r>
                <a:rPr lang="de-DE" altLang="de-DE" sz="1600" b="1" dirty="0">
                  <a:solidFill>
                    <a:srgbClr val="563BFB"/>
                  </a:solidFill>
                </a:rPr>
                <a:t>Wegfall der Verluste bei fossilen Kraftwerken </a:t>
              </a:r>
              <a:r>
                <a:rPr lang="de-DE" altLang="de-DE" sz="1600" dirty="0">
                  <a:solidFill>
                    <a:srgbClr val="563BFB"/>
                  </a:solidFill>
                </a:rPr>
                <a:t>(ca. 45 TWh/a) und die Einsparungen bei der </a:t>
              </a:r>
              <a:r>
                <a:rPr lang="de-DE" altLang="de-DE" sz="1600" b="1" dirty="0">
                  <a:solidFill>
                    <a:srgbClr val="563BFB"/>
                  </a:solidFill>
                </a:rPr>
                <a:t>Wärme- /Mobilitätswende</a:t>
              </a:r>
              <a:r>
                <a:rPr lang="de-DE" altLang="de-DE" sz="1600" dirty="0">
                  <a:solidFill>
                    <a:srgbClr val="563BFB"/>
                  </a:solidFill>
                </a:rPr>
                <a:t> (ca. 25 TWh/a) eine große Rolle.</a:t>
              </a:r>
            </a:p>
          </p:txBody>
        </p:sp>
        <p:grpSp>
          <p:nvGrpSpPr>
            <p:cNvPr id="262" name="Gruppieren 261">
              <a:extLst>
                <a:ext uri="{FF2B5EF4-FFF2-40B4-BE49-F238E27FC236}">
                  <a16:creationId xmlns:a16="http://schemas.microsoft.com/office/drawing/2014/main" id="{C9D2EA5A-5E8E-4A44-8CF7-CBB718817597}"/>
                </a:ext>
              </a:extLst>
            </p:cNvPr>
            <p:cNvGrpSpPr/>
            <p:nvPr/>
          </p:nvGrpSpPr>
          <p:grpSpPr>
            <a:xfrm>
              <a:off x="1707342" y="851107"/>
              <a:ext cx="6078414" cy="3240833"/>
              <a:chOff x="1707342" y="851107"/>
              <a:chExt cx="6078414" cy="3240833"/>
            </a:xfrm>
          </p:grpSpPr>
          <p:sp>
            <p:nvSpPr>
              <p:cNvPr id="195" name="Textfeld 194">
                <a:extLst>
                  <a:ext uri="{FF2B5EF4-FFF2-40B4-BE49-F238E27FC236}">
                    <a16:creationId xmlns:a16="http://schemas.microsoft.com/office/drawing/2014/main" id="{A526ED59-C90A-4664-9B52-92E70F8A96F4}"/>
                  </a:ext>
                </a:extLst>
              </p:cNvPr>
              <p:cNvSpPr txBox="1"/>
              <p:nvPr/>
            </p:nvSpPr>
            <p:spPr>
              <a:xfrm>
                <a:off x="7302932" y="2331311"/>
                <a:ext cx="482824" cy="307777"/>
              </a:xfrm>
              <a:prstGeom prst="rect">
                <a:avLst/>
              </a:prstGeom>
              <a:noFill/>
            </p:spPr>
            <p:txBody>
              <a:bodyPr wrap="none" rtlCol="0">
                <a:spAutoFit/>
              </a:bodyPr>
              <a:lstStyle/>
              <a:p>
                <a:r>
                  <a:rPr lang="de-DE" sz="1400" dirty="0">
                    <a:solidFill>
                      <a:srgbClr val="3333FF"/>
                    </a:solidFill>
                  </a:rPr>
                  <a:t>100</a:t>
                </a:r>
              </a:p>
            </p:txBody>
          </p:sp>
          <p:grpSp>
            <p:nvGrpSpPr>
              <p:cNvPr id="261" name="Gruppieren 260">
                <a:extLst>
                  <a:ext uri="{FF2B5EF4-FFF2-40B4-BE49-F238E27FC236}">
                    <a16:creationId xmlns:a16="http://schemas.microsoft.com/office/drawing/2014/main" id="{3EA6FAF6-EA10-4C71-90D9-6EC0E6D1CDC2}"/>
                  </a:ext>
                </a:extLst>
              </p:cNvPr>
              <p:cNvGrpSpPr/>
              <p:nvPr/>
            </p:nvGrpSpPr>
            <p:grpSpPr>
              <a:xfrm>
                <a:off x="1707342" y="851107"/>
                <a:ext cx="5414760" cy="3240833"/>
                <a:chOff x="1707342" y="851107"/>
                <a:chExt cx="5414760" cy="3240833"/>
              </a:xfrm>
            </p:grpSpPr>
            <p:cxnSp>
              <p:nvCxnSpPr>
                <p:cNvPr id="29" name="Gerader Verbinder 28">
                  <a:extLst>
                    <a:ext uri="{FF2B5EF4-FFF2-40B4-BE49-F238E27FC236}">
                      <a16:creationId xmlns:a16="http://schemas.microsoft.com/office/drawing/2014/main" id="{4D2776B4-7924-4542-B5FF-D19A23CA7274}"/>
                    </a:ext>
                  </a:extLst>
                </p:cNvPr>
                <p:cNvCxnSpPr/>
                <p:nvPr/>
              </p:nvCxnSpPr>
              <p:spPr bwMode="auto">
                <a:xfrm flipH="1">
                  <a:off x="7058717" y="2584718"/>
                  <a:ext cx="1" cy="1507222"/>
                </a:xfrm>
                <a:prstGeom prst="line">
                  <a:avLst/>
                </a:prstGeom>
                <a:solidFill>
                  <a:srgbClr val="FF0000"/>
                </a:solidFill>
                <a:ln w="12700"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60" name="Gruppieren 259">
                  <a:extLst>
                    <a:ext uri="{FF2B5EF4-FFF2-40B4-BE49-F238E27FC236}">
                      <a16:creationId xmlns:a16="http://schemas.microsoft.com/office/drawing/2014/main" id="{18C03903-12B1-4AFB-A79A-F76813D11B36}"/>
                    </a:ext>
                  </a:extLst>
                </p:cNvPr>
                <p:cNvGrpSpPr/>
                <p:nvPr/>
              </p:nvGrpSpPr>
              <p:grpSpPr>
                <a:xfrm>
                  <a:off x="1707342" y="851107"/>
                  <a:ext cx="5414760" cy="3240833"/>
                  <a:chOff x="1707342" y="851107"/>
                  <a:chExt cx="5414760" cy="3240833"/>
                </a:xfrm>
              </p:grpSpPr>
              <p:cxnSp>
                <p:nvCxnSpPr>
                  <p:cNvPr id="194" name="Gerader Verbinder 193">
                    <a:extLst>
                      <a:ext uri="{FF2B5EF4-FFF2-40B4-BE49-F238E27FC236}">
                        <a16:creationId xmlns:a16="http://schemas.microsoft.com/office/drawing/2014/main" id="{9C7AF51D-466B-4805-AA1E-DB40F099A319}"/>
                      </a:ext>
                    </a:extLst>
                  </p:cNvPr>
                  <p:cNvCxnSpPr/>
                  <p:nvPr/>
                </p:nvCxnSpPr>
                <p:spPr bwMode="auto">
                  <a:xfrm>
                    <a:off x="2294328" y="1123221"/>
                    <a:ext cx="0" cy="2968719"/>
                  </a:xfrm>
                  <a:prstGeom prst="line">
                    <a:avLst/>
                  </a:prstGeom>
                  <a:solidFill>
                    <a:srgbClr val="FF0000"/>
                  </a:solidFill>
                  <a:ln w="12700"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2" name="Gerader Verbinder 181">
                    <a:extLst>
                      <a:ext uri="{FF2B5EF4-FFF2-40B4-BE49-F238E27FC236}">
                        <a16:creationId xmlns:a16="http://schemas.microsoft.com/office/drawing/2014/main" id="{AD0C1435-F62A-4DF3-A1BA-19B116AED8C2}"/>
                      </a:ext>
                    </a:extLst>
                  </p:cNvPr>
                  <p:cNvCxnSpPr>
                    <a:cxnSpLocks/>
                  </p:cNvCxnSpPr>
                  <p:nvPr/>
                </p:nvCxnSpPr>
                <p:spPr bwMode="auto">
                  <a:xfrm>
                    <a:off x="2294329" y="1020384"/>
                    <a:ext cx="4782053" cy="1480204"/>
                  </a:xfrm>
                  <a:prstGeom prst="line">
                    <a:avLst/>
                  </a:prstGeom>
                  <a:solidFill>
                    <a:srgbClr val="FF0000"/>
                  </a:solidFill>
                  <a:ln w="381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3" name="Ellipse 192">
                    <a:extLst>
                      <a:ext uri="{FF2B5EF4-FFF2-40B4-BE49-F238E27FC236}">
                        <a16:creationId xmlns:a16="http://schemas.microsoft.com/office/drawing/2014/main" id="{DC973861-77F4-4556-AF96-2664CE3B6B83}"/>
                      </a:ext>
                    </a:extLst>
                  </p:cNvPr>
                  <p:cNvSpPr/>
                  <p:nvPr/>
                </p:nvSpPr>
                <p:spPr bwMode="auto">
                  <a:xfrm>
                    <a:off x="2219514" y="953191"/>
                    <a:ext cx="149629" cy="149629"/>
                  </a:xfrm>
                  <a:prstGeom prst="ellipse">
                    <a:avLst/>
                  </a:prstGeom>
                  <a:solidFill>
                    <a:schemeClr val="bg1">
                      <a:lumMod val="85000"/>
                    </a:schemeClr>
                  </a:solidFill>
                  <a:ln w="19050" cap="flat" cmpd="sng" algn="ctr">
                    <a:solidFill>
                      <a:schemeClr val="bg1">
                        <a:lumMod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96" name="Textfeld 195">
                    <a:extLst>
                      <a:ext uri="{FF2B5EF4-FFF2-40B4-BE49-F238E27FC236}">
                        <a16:creationId xmlns:a16="http://schemas.microsoft.com/office/drawing/2014/main" id="{7E981019-983F-4E10-AF84-F05AA1BE00C9}"/>
                      </a:ext>
                    </a:extLst>
                  </p:cNvPr>
                  <p:cNvSpPr txBox="1"/>
                  <p:nvPr/>
                </p:nvSpPr>
                <p:spPr>
                  <a:xfrm>
                    <a:off x="1707342" y="851107"/>
                    <a:ext cx="482824" cy="307777"/>
                  </a:xfrm>
                  <a:prstGeom prst="rect">
                    <a:avLst/>
                  </a:prstGeom>
                  <a:noFill/>
                </p:spPr>
                <p:txBody>
                  <a:bodyPr wrap="none" rtlCol="0">
                    <a:spAutoFit/>
                  </a:bodyPr>
                  <a:lstStyle/>
                  <a:p>
                    <a:pPr algn="r"/>
                    <a:r>
                      <a:rPr lang="de-DE" sz="1400" dirty="0">
                        <a:solidFill>
                          <a:srgbClr val="3333FF"/>
                        </a:solidFill>
                      </a:rPr>
                      <a:t>178</a:t>
                    </a:r>
                  </a:p>
                </p:txBody>
              </p:sp>
              <p:sp>
                <p:nvSpPr>
                  <p:cNvPr id="202" name="Textfeld 201">
                    <a:extLst>
                      <a:ext uri="{FF2B5EF4-FFF2-40B4-BE49-F238E27FC236}">
                        <a16:creationId xmlns:a16="http://schemas.microsoft.com/office/drawing/2014/main" id="{99EC0CF6-A2CE-40A7-A7BD-D3DF150C8204}"/>
                      </a:ext>
                    </a:extLst>
                  </p:cNvPr>
                  <p:cNvSpPr txBox="1"/>
                  <p:nvPr/>
                </p:nvSpPr>
                <p:spPr>
                  <a:xfrm>
                    <a:off x="2679173" y="1447007"/>
                    <a:ext cx="1367682" cy="523220"/>
                  </a:xfrm>
                  <a:prstGeom prst="rect">
                    <a:avLst/>
                  </a:prstGeom>
                  <a:noFill/>
                </p:spPr>
                <p:txBody>
                  <a:bodyPr wrap="none" rtlCol="0">
                    <a:spAutoFit/>
                  </a:bodyPr>
                  <a:lstStyle/>
                  <a:p>
                    <a:r>
                      <a:rPr lang="de-DE" sz="1400" dirty="0">
                        <a:solidFill>
                          <a:schemeClr val="bg1">
                            <a:lumMod val="50000"/>
                          </a:schemeClr>
                        </a:solidFill>
                      </a:rPr>
                      <a:t>Primärenergie-</a:t>
                    </a:r>
                    <a:br>
                      <a:rPr lang="de-DE" sz="1400" dirty="0">
                        <a:solidFill>
                          <a:schemeClr val="bg1">
                            <a:lumMod val="50000"/>
                          </a:schemeClr>
                        </a:solidFill>
                      </a:rPr>
                    </a:br>
                    <a:r>
                      <a:rPr lang="de-DE" sz="1400" dirty="0">
                        <a:solidFill>
                          <a:schemeClr val="bg1">
                            <a:lumMod val="50000"/>
                          </a:schemeClr>
                        </a:solidFill>
                      </a:rPr>
                      <a:t>Verbrauch</a:t>
                    </a:r>
                  </a:p>
                </p:txBody>
              </p:sp>
              <p:grpSp>
                <p:nvGrpSpPr>
                  <p:cNvPr id="55" name="Gruppieren 54">
                    <a:extLst>
                      <a:ext uri="{FF2B5EF4-FFF2-40B4-BE49-F238E27FC236}">
                        <a16:creationId xmlns:a16="http://schemas.microsoft.com/office/drawing/2014/main" id="{68250D9A-5E96-4792-8DDB-D59ABAC2C042}"/>
                      </a:ext>
                    </a:extLst>
                  </p:cNvPr>
                  <p:cNvGrpSpPr/>
                  <p:nvPr/>
                </p:nvGrpSpPr>
                <p:grpSpPr>
                  <a:xfrm>
                    <a:off x="5400472" y="1094754"/>
                    <a:ext cx="1507098" cy="784151"/>
                    <a:chOff x="4415166" y="803381"/>
                    <a:chExt cx="1507098" cy="784151"/>
                  </a:xfrm>
                </p:grpSpPr>
                <p:grpSp>
                  <p:nvGrpSpPr>
                    <p:cNvPr id="54" name="Gruppieren 53">
                      <a:extLst>
                        <a:ext uri="{FF2B5EF4-FFF2-40B4-BE49-F238E27FC236}">
                          <a16:creationId xmlns:a16="http://schemas.microsoft.com/office/drawing/2014/main" id="{54AE8DCD-36C0-4091-9566-D75DA48E15EF}"/>
                        </a:ext>
                      </a:extLst>
                    </p:cNvPr>
                    <p:cNvGrpSpPr/>
                    <p:nvPr/>
                  </p:nvGrpSpPr>
                  <p:grpSpPr>
                    <a:xfrm>
                      <a:off x="4415166" y="860365"/>
                      <a:ext cx="1507098" cy="727167"/>
                      <a:chOff x="3445902" y="711489"/>
                      <a:chExt cx="1507098" cy="727167"/>
                    </a:xfrm>
                  </p:grpSpPr>
                  <p:sp>
                    <p:nvSpPr>
                      <p:cNvPr id="53" name="Rechteck 52">
                        <a:extLst>
                          <a:ext uri="{FF2B5EF4-FFF2-40B4-BE49-F238E27FC236}">
                            <a16:creationId xmlns:a16="http://schemas.microsoft.com/office/drawing/2014/main" id="{D14AF662-1E7B-4C0D-93D0-B30D8D2C7E77}"/>
                          </a:ext>
                        </a:extLst>
                      </p:cNvPr>
                      <p:cNvSpPr/>
                      <p:nvPr/>
                    </p:nvSpPr>
                    <p:spPr bwMode="auto">
                      <a:xfrm>
                        <a:off x="3445902" y="711489"/>
                        <a:ext cx="1507098" cy="727167"/>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00" name="Grafik 199" descr="Ein Bild, das Text, Gerät enthält.&#10;&#10;Automatisch generierte Beschreibung">
                        <a:extLst>
                          <a:ext uri="{FF2B5EF4-FFF2-40B4-BE49-F238E27FC236}">
                            <a16:creationId xmlns:a16="http://schemas.microsoft.com/office/drawing/2014/main" id="{AF3724E8-277D-4C9C-84F1-B7B5924092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2880" y="923109"/>
                        <a:ext cx="688330" cy="412998"/>
                      </a:xfrm>
                      <a:prstGeom prst="rect">
                        <a:avLst/>
                      </a:prstGeom>
                    </p:spPr>
                  </p:pic>
                  <p:pic>
                    <p:nvPicPr>
                      <p:cNvPr id="201" name="Grafik 200">
                        <a:extLst>
                          <a:ext uri="{FF2B5EF4-FFF2-40B4-BE49-F238E27FC236}">
                            <a16:creationId xmlns:a16="http://schemas.microsoft.com/office/drawing/2014/main" id="{C5159A0F-EF57-4567-AF02-8E45773109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3365" y="953191"/>
                        <a:ext cx="604021" cy="392320"/>
                      </a:xfrm>
                      <a:prstGeom prst="rect">
                        <a:avLst/>
                      </a:prstGeom>
                    </p:spPr>
                  </p:pic>
                </p:grpSp>
                <p:sp>
                  <p:nvSpPr>
                    <p:cNvPr id="203" name="Textfeld 202">
                      <a:extLst>
                        <a:ext uri="{FF2B5EF4-FFF2-40B4-BE49-F238E27FC236}">
                          <a16:creationId xmlns:a16="http://schemas.microsoft.com/office/drawing/2014/main" id="{9E3010F3-C9BE-4A0D-9DEA-C28E811B4B8D}"/>
                        </a:ext>
                      </a:extLst>
                    </p:cNvPr>
                    <p:cNvSpPr txBox="1"/>
                    <p:nvPr/>
                  </p:nvSpPr>
                  <p:spPr>
                    <a:xfrm>
                      <a:off x="4626370" y="803381"/>
                      <a:ext cx="1090363" cy="307777"/>
                    </a:xfrm>
                    <a:prstGeom prst="rect">
                      <a:avLst/>
                    </a:prstGeom>
                    <a:noFill/>
                  </p:spPr>
                  <p:txBody>
                    <a:bodyPr wrap="none" rtlCol="0">
                      <a:spAutoFit/>
                    </a:bodyPr>
                    <a:lstStyle/>
                    <a:p>
                      <a:r>
                        <a:rPr lang="de-DE" sz="1400" dirty="0">
                          <a:solidFill>
                            <a:srgbClr val="3333FF"/>
                          </a:solidFill>
                        </a:rPr>
                        <a:t>Einsparung</a:t>
                      </a:r>
                    </a:p>
                  </p:txBody>
                </p:sp>
              </p:grpSp>
              <p:sp>
                <p:nvSpPr>
                  <p:cNvPr id="10" name="Ellipse 9">
                    <a:extLst>
                      <a:ext uri="{FF2B5EF4-FFF2-40B4-BE49-F238E27FC236}">
                        <a16:creationId xmlns:a16="http://schemas.microsoft.com/office/drawing/2014/main" id="{A9AD42A7-8D07-42E4-A756-15D2C0372775}"/>
                      </a:ext>
                    </a:extLst>
                  </p:cNvPr>
                  <p:cNvSpPr/>
                  <p:nvPr/>
                </p:nvSpPr>
                <p:spPr bwMode="auto">
                  <a:xfrm>
                    <a:off x="6972473" y="2435089"/>
                    <a:ext cx="149629" cy="149629"/>
                  </a:xfrm>
                  <a:prstGeom prst="ellipse">
                    <a:avLst/>
                  </a:prstGeom>
                  <a:solidFill>
                    <a:schemeClr val="bg1">
                      <a:lumMod val="85000"/>
                    </a:schemeClr>
                  </a:solidFill>
                  <a:ln w="19050" cap="flat" cmpd="sng" algn="ctr">
                    <a:solidFill>
                      <a:schemeClr val="bg1">
                        <a:lumMod val="50000"/>
                      </a:schemeClr>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grpSp>
      <p:sp>
        <p:nvSpPr>
          <p:cNvPr id="166" name="Rectangle 4">
            <a:extLst>
              <a:ext uri="{FF2B5EF4-FFF2-40B4-BE49-F238E27FC236}">
                <a16:creationId xmlns:a16="http://schemas.microsoft.com/office/drawing/2014/main" id="{2895A75C-D2F3-4B27-A589-091F2D22BA91}"/>
              </a:ext>
            </a:extLst>
          </p:cNvPr>
          <p:cNvSpPr>
            <a:spLocks noChangeArrowheads="1"/>
          </p:cNvSpPr>
          <p:nvPr/>
        </p:nvSpPr>
        <p:spPr bwMode="auto">
          <a:xfrm>
            <a:off x="52388" y="6223645"/>
            <a:ext cx="9853612"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Energieeinsparung, EE-Ausbau und Versorgungssicherheit sind die 3 wichtigen Säulen!</a:t>
            </a:r>
          </a:p>
        </p:txBody>
      </p:sp>
      <p:sp>
        <p:nvSpPr>
          <p:cNvPr id="2" name="Text Box 14">
            <a:extLst>
              <a:ext uri="{FF2B5EF4-FFF2-40B4-BE49-F238E27FC236}">
                <a16:creationId xmlns:a16="http://schemas.microsoft.com/office/drawing/2014/main" id="{988FC03C-ED18-E8FE-012B-15C6A073B912}"/>
              </a:ext>
            </a:extLst>
          </p:cNvPr>
          <p:cNvSpPr txBox="1">
            <a:spLocks noChangeArrowheads="1"/>
          </p:cNvSpPr>
          <p:nvPr/>
        </p:nvSpPr>
        <p:spPr bwMode="auto">
          <a:xfrm>
            <a:off x="8045171" y="974218"/>
            <a:ext cx="1414298"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dirty="0">
                <a:solidFill>
                  <a:srgbClr val="000000"/>
                </a:solidFill>
                <a:ea typeface="Microsoft YaHei" panose="020B0503020204020204" pitchFamily="34" charset="-122"/>
              </a:rPr>
              <a:t>1 TWh = 1 Mrd. kWh</a:t>
            </a:r>
          </a:p>
        </p:txBody>
      </p:sp>
    </p:spTree>
    <p:extLst>
      <p:ext uri="{BB962C8B-B14F-4D97-AF65-F5344CB8AC3E}">
        <p14:creationId xmlns:p14="http://schemas.microsoft.com/office/powerpoint/2010/main" val="399006894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 calcmode="lin" valueType="num">
                                      <p:cBhvr additive="base">
                                        <p:cTn id="7" dur="1000" fill="hold"/>
                                        <p:tgtEl>
                                          <p:spTgt spid="263"/>
                                        </p:tgtEl>
                                        <p:attrNameLst>
                                          <p:attrName>ppt_x</p:attrName>
                                        </p:attrNameLst>
                                      </p:cBhvr>
                                      <p:tavLst>
                                        <p:tav tm="0">
                                          <p:val>
                                            <p:strVal val="#ppt_x"/>
                                          </p:val>
                                        </p:tav>
                                        <p:tav tm="100000">
                                          <p:val>
                                            <p:strVal val="#ppt_x"/>
                                          </p:val>
                                        </p:tav>
                                      </p:tavLst>
                                    </p:anim>
                                    <p:anim calcmode="lin" valueType="num">
                                      <p:cBhvr additive="base">
                                        <p:cTn id="8" dur="1000" fill="hold"/>
                                        <p:tgtEl>
                                          <p:spTgt spid="26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4"/>
                                        </p:tgtEl>
                                        <p:attrNameLst>
                                          <p:attrName>style.visibility</p:attrName>
                                        </p:attrNameLst>
                                      </p:cBhvr>
                                      <p:to>
                                        <p:strVal val="visible"/>
                                      </p:to>
                                    </p:set>
                                    <p:anim calcmode="lin" valueType="num">
                                      <p:cBhvr additive="base">
                                        <p:cTn id="13" dur="1000" fill="hold"/>
                                        <p:tgtEl>
                                          <p:spTgt spid="264"/>
                                        </p:tgtEl>
                                        <p:attrNameLst>
                                          <p:attrName>ppt_x</p:attrName>
                                        </p:attrNameLst>
                                      </p:cBhvr>
                                      <p:tavLst>
                                        <p:tav tm="0">
                                          <p:val>
                                            <p:strVal val="#ppt_x"/>
                                          </p:val>
                                        </p:tav>
                                        <p:tav tm="100000">
                                          <p:val>
                                            <p:strVal val="#ppt_x"/>
                                          </p:val>
                                        </p:tav>
                                      </p:tavLst>
                                    </p:anim>
                                    <p:anim calcmode="lin" valueType="num">
                                      <p:cBhvr additive="base">
                                        <p:cTn id="14" dur="1000" fill="hold"/>
                                        <p:tgtEl>
                                          <p:spTgt spid="26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53"/>
                                        </p:tgtEl>
                                        <p:attrNameLst>
                                          <p:attrName>style.visibility</p:attrName>
                                        </p:attrNameLst>
                                      </p:cBhvr>
                                      <p:to>
                                        <p:strVal val="visible"/>
                                      </p:to>
                                    </p:set>
                                    <p:anim calcmode="lin" valueType="num">
                                      <p:cBhvr additive="base">
                                        <p:cTn id="19" dur="1000" fill="hold"/>
                                        <p:tgtEl>
                                          <p:spTgt spid="253"/>
                                        </p:tgtEl>
                                        <p:attrNameLst>
                                          <p:attrName>ppt_x</p:attrName>
                                        </p:attrNameLst>
                                      </p:cBhvr>
                                      <p:tavLst>
                                        <p:tav tm="0">
                                          <p:val>
                                            <p:strVal val="0-#ppt_w/2"/>
                                          </p:val>
                                        </p:tav>
                                        <p:tav tm="100000">
                                          <p:val>
                                            <p:strVal val="#ppt_x"/>
                                          </p:val>
                                        </p:tav>
                                      </p:tavLst>
                                    </p:anim>
                                    <p:anim calcmode="lin" valueType="num">
                                      <p:cBhvr additive="base">
                                        <p:cTn id="20" dur="1000" fill="hold"/>
                                        <p:tgtEl>
                                          <p:spTgt spid="25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66"/>
                                        </p:tgtEl>
                                        <p:attrNameLst>
                                          <p:attrName>style.visibility</p:attrName>
                                        </p:attrNameLst>
                                      </p:cBhvr>
                                      <p:to>
                                        <p:strVal val="visible"/>
                                      </p:to>
                                    </p:set>
                                    <p:anim calcmode="lin" valueType="num">
                                      <p:cBhvr additive="base">
                                        <p:cTn id="25" dur="1000" fill="hold"/>
                                        <p:tgtEl>
                                          <p:spTgt spid="166"/>
                                        </p:tgtEl>
                                        <p:attrNameLst>
                                          <p:attrName>ppt_x</p:attrName>
                                        </p:attrNameLst>
                                      </p:cBhvr>
                                      <p:tavLst>
                                        <p:tav tm="0">
                                          <p:val>
                                            <p:strVal val="#ppt_x"/>
                                          </p:val>
                                        </p:tav>
                                        <p:tav tm="100000">
                                          <p:val>
                                            <p:strVal val="#ppt_x"/>
                                          </p:val>
                                        </p:tav>
                                      </p:tavLst>
                                    </p:anim>
                                    <p:anim calcmode="lin" valueType="num">
                                      <p:cBhvr additive="base">
                                        <p:cTn id="26" dur="1000" fill="hold"/>
                                        <p:tgtEl>
                                          <p:spTgt spid="16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pieren 17">
            <a:extLst>
              <a:ext uri="{FF2B5EF4-FFF2-40B4-BE49-F238E27FC236}">
                <a16:creationId xmlns:a16="http://schemas.microsoft.com/office/drawing/2014/main" id="{67FC78AF-46D1-4424-B576-3AF5903D4A3A}"/>
              </a:ext>
            </a:extLst>
          </p:cNvPr>
          <p:cNvGrpSpPr/>
          <p:nvPr/>
        </p:nvGrpSpPr>
        <p:grpSpPr>
          <a:xfrm>
            <a:off x="1612" y="2953311"/>
            <a:ext cx="9906000" cy="3497613"/>
            <a:chOff x="1612" y="2953311"/>
            <a:chExt cx="9906000" cy="3497613"/>
          </a:xfrm>
        </p:grpSpPr>
        <p:sp>
          <p:nvSpPr>
            <p:cNvPr id="35" name="Rectangle 4">
              <a:extLst>
                <a:ext uri="{FF2B5EF4-FFF2-40B4-BE49-F238E27FC236}">
                  <a16:creationId xmlns:a16="http://schemas.microsoft.com/office/drawing/2014/main" id="{4D7BAC63-8686-430A-9259-E13549FF4080}"/>
                </a:ext>
              </a:extLst>
            </p:cNvPr>
            <p:cNvSpPr>
              <a:spLocks noChangeArrowheads="1"/>
            </p:cNvSpPr>
            <p:nvPr/>
          </p:nvSpPr>
          <p:spPr bwMode="auto">
            <a:xfrm>
              <a:off x="1612" y="6046444"/>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Wenn wir so weitermachen wie bisher, dauert es bis 2117!</a:t>
              </a:r>
            </a:p>
          </p:txBody>
        </p:sp>
        <p:grpSp>
          <p:nvGrpSpPr>
            <p:cNvPr id="49" name="Gruppieren 48">
              <a:extLst>
                <a:ext uri="{FF2B5EF4-FFF2-40B4-BE49-F238E27FC236}">
                  <a16:creationId xmlns:a16="http://schemas.microsoft.com/office/drawing/2014/main" id="{45F9C073-53DD-4F5D-AB7C-6DFB03E1EC0C}"/>
                </a:ext>
              </a:extLst>
            </p:cNvPr>
            <p:cNvGrpSpPr/>
            <p:nvPr/>
          </p:nvGrpSpPr>
          <p:grpSpPr>
            <a:xfrm>
              <a:off x="7895223" y="2953311"/>
              <a:ext cx="1730100" cy="2630187"/>
              <a:chOff x="7929200" y="2915935"/>
              <a:chExt cx="1730100" cy="2630187"/>
            </a:xfrm>
          </p:grpSpPr>
          <p:sp>
            <p:nvSpPr>
              <p:cNvPr id="40" name="Ellipse 39">
                <a:extLst>
                  <a:ext uri="{FF2B5EF4-FFF2-40B4-BE49-F238E27FC236}">
                    <a16:creationId xmlns:a16="http://schemas.microsoft.com/office/drawing/2014/main" id="{AC019A43-74DE-4DF7-A1A2-D26612121A7B}"/>
                  </a:ext>
                </a:extLst>
              </p:cNvPr>
              <p:cNvSpPr/>
              <p:nvPr/>
            </p:nvSpPr>
            <p:spPr bwMode="auto">
              <a:xfrm>
                <a:off x="9552571" y="2987253"/>
                <a:ext cx="74752" cy="74752"/>
              </a:xfrm>
              <a:prstGeom prst="ellipse">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41" name="Gerader Verbinder 40">
                <a:extLst>
                  <a:ext uri="{FF2B5EF4-FFF2-40B4-BE49-F238E27FC236}">
                    <a16:creationId xmlns:a16="http://schemas.microsoft.com/office/drawing/2014/main" id="{1D18B24D-6E32-47D1-A832-0D552E0EC038}"/>
                  </a:ext>
                </a:extLst>
              </p:cNvPr>
              <p:cNvCxnSpPr/>
              <p:nvPr/>
            </p:nvCxnSpPr>
            <p:spPr bwMode="auto">
              <a:xfrm flipV="1">
                <a:off x="7929200" y="3035010"/>
                <a:ext cx="1667820" cy="1056726"/>
              </a:xfrm>
              <a:prstGeom prst="line">
                <a:avLst/>
              </a:prstGeom>
              <a:solidFill>
                <a:srgbClr val="FF0000"/>
              </a:solidFill>
              <a:ln w="28575"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Gerader Verbinder 45">
                <a:extLst>
                  <a:ext uri="{FF2B5EF4-FFF2-40B4-BE49-F238E27FC236}">
                    <a16:creationId xmlns:a16="http://schemas.microsoft.com/office/drawing/2014/main" id="{C96D3540-E0F3-4002-8164-3C97B6D84D2F}"/>
                  </a:ext>
                </a:extLst>
              </p:cNvPr>
              <p:cNvCxnSpPr/>
              <p:nvPr/>
            </p:nvCxnSpPr>
            <p:spPr bwMode="auto">
              <a:xfrm>
                <a:off x="9597020" y="2915935"/>
                <a:ext cx="0" cy="2034786"/>
              </a:xfrm>
              <a:prstGeom prst="line">
                <a:avLst/>
              </a:prstGeom>
              <a:solidFill>
                <a:srgbClr val="FF0000"/>
              </a:solidFill>
              <a:ln w="31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Textfeld 46">
                <a:extLst>
                  <a:ext uri="{FF2B5EF4-FFF2-40B4-BE49-F238E27FC236}">
                    <a16:creationId xmlns:a16="http://schemas.microsoft.com/office/drawing/2014/main" id="{F849B97D-1329-4FAB-89BC-A130E20B2461}"/>
                  </a:ext>
                </a:extLst>
              </p:cNvPr>
              <p:cNvSpPr txBox="1"/>
              <p:nvPr/>
            </p:nvSpPr>
            <p:spPr>
              <a:xfrm rot="18861288">
                <a:off x="9220975" y="5107796"/>
                <a:ext cx="568874" cy="307777"/>
              </a:xfrm>
              <a:prstGeom prst="rect">
                <a:avLst/>
              </a:prstGeom>
              <a:noFill/>
            </p:spPr>
            <p:txBody>
              <a:bodyPr wrap="none" rtlCol="0">
                <a:spAutoFit/>
              </a:bodyPr>
              <a:lstStyle/>
              <a:p>
                <a:r>
                  <a:rPr lang="de-DE" sz="1400" dirty="0">
                    <a:solidFill>
                      <a:srgbClr val="FF0000"/>
                    </a:solidFill>
                  </a:rPr>
                  <a:t>2117</a:t>
                </a:r>
              </a:p>
            </p:txBody>
          </p:sp>
          <p:sp>
            <p:nvSpPr>
              <p:cNvPr id="48" name="Textfeld 47">
                <a:extLst>
                  <a:ext uri="{FF2B5EF4-FFF2-40B4-BE49-F238E27FC236}">
                    <a16:creationId xmlns:a16="http://schemas.microsoft.com/office/drawing/2014/main" id="{66D06BE2-ADD0-4F42-A3FF-55EA14450AC6}"/>
                  </a:ext>
                </a:extLst>
              </p:cNvPr>
              <p:cNvSpPr txBox="1"/>
              <p:nvPr/>
            </p:nvSpPr>
            <p:spPr>
              <a:xfrm>
                <a:off x="8560871" y="4906033"/>
                <a:ext cx="609462" cy="461665"/>
              </a:xfrm>
              <a:prstGeom prst="rect">
                <a:avLst/>
              </a:prstGeom>
              <a:noFill/>
            </p:spPr>
            <p:txBody>
              <a:bodyPr wrap="none" rtlCol="0">
                <a:spAutoFit/>
              </a:bodyPr>
              <a:lstStyle/>
              <a:p>
                <a:r>
                  <a:rPr lang="de-DE" dirty="0">
                    <a:solidFill>
                      <a:srgbClr val="FF0000"/>
                    </a:solidFill>
                  </a:rPr>
                  <a:t>. . .</a:t>
                </a:r>
              </a:p>
            </p:txBody>
          </p:sp>
        </p:grpSp>
      </p:grpSp>
      <p:sp>
        <p:nvSpPr>
          <p:cNvPr id="8" name="Rectangle 4">
            <a:extLst>
              <a:ext uri="{FF2B5EF4-FFF2-40B4-BE49-F238E27FC236}">
                <a16:creationId xmlns:a16="http://schemas.microsoft.com/office/drawing/2014/main" id="{87F61657-CE12-4F3F-9A7A-6E8FEA92F148}"/>
              </a:ext>
            </a:extLst>
          </p:cNvPr>
          <p:cNvSpPr>
            <a:spLocks noChangeArrowheads="1"/>
          </p:cNvSpPr>
          <p:nvPr/>
        </p:nvSpPr>
        <p:spPr bwMode="auto">
          <a:xfrm>
            <a:off x="1328738" y="9525"/>
            <a:ext cx="846840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Energiewende in RLP (2) , EE-Ausbaupfad bis 2040: in RLP </a:t>
            </a:r>
            <a:br>
              <a:rPr lang="de-DE" altLang="de-DE" sz="2000" dirty="0">
                <a:solidFill>
                  <a:schemeClr val="bg1"/>
                </a:solidFill>
              </a:rPr>
            </a:br>
            <a:r>
              <a:rPr lang="de-DE" altLang="de-DE" sz="2000" dirty="0">
                <a:solidFill>
                  <a:schemeClr val="bg1"/>
                </a:solidFill>
              </a:rPr>
              <a:t>zeitlicher Verlauf, soll-ist: P-Energieverbrauch und EE, Stand 2024</a:t>
            </a:r>
          </a:p>
        </p:txBody>
      </p:sp>
      <p:sp>
        <p:nvSpPr>
          <p:cNvPr id="7" name="Textfeld 6">
            <a:extLst>
              <a:ext uri="{FF2B5EF4-FFF2-40B4-BE49-F238E27FC236}">
                <a16:creationId xmlns:a16="http://schemas.microsoft.com/office/drawing/2014/main" id="{6FE5CBF7-0655-4FF5-B6FC-684932C1FDA9}"/>
              </a:ext>
            </a:extLst>
          </p:cNvPr>
          <p:cNvSpPr txBox="1"/>
          <p:nvPr/>
        </p:nvSpPr>
        <p:spPr>
          <a:xfrm>
            <a:off x="297507" y="757653"/>
            <a:ext cx="562975" cy="307777"/>
          </a:xfrm>
          <a:prstGeom prst="rect">
            <a:avLst/>
          </a:prstGeom>
          <a:solidFill>
            <a:schemeClr val="bg1"/>
          </a:solidFill>
        </p:spPr>
        <p:txBody>
          <a:bodyPr wrap="none" rtlCol="0">
            <a:spAutoFit/>
          </a:bodyPr>
          <a:lstStyle/>
          <a:p>
            <a:r>
              <a:rPr lang="de-DE" sz="1400" dirty="0"/>
              <a:t>TWh</a:t>
            </a:r>
          </a:p>
        </p:txBody>
      </p:sp>
      <p:sp>
        <p:nvSpPr>
          <p:cNvPr id="2" name="Textfeld 1">
            <a:extLst>
              <a:ext uri="{FF2B5EF4-FFF2-40B4-BE49-F238E27FC236}">
                <a16:creationId xmlns:a16="http://schemas.microsoft.com/office/drawing/2014/main" id="{6316CB45-733E-4CB3-9422-88F3BA468641}"/>
              </a:ext>
            </a:extLst>
          </p:cNvPr>
          <p:cNvSpPr txBox="1"/>
          <p:nvPr/>
        </p:nvSpPr>
        <p:spPr>
          <a:xfrm>
            <a:off x="3586017" y="1576650"/>
            <a:ext cx="3169201" cy="523220"/>
          </a:xfrm>
          <a:prstGeom prst="rect">
            <a:avLst/>
          </a:prstGeom>
          <a:solidFill>
            <a:schemeClr val="bg1"/>
          </a:solidFill>
        </p:spPr>
        <p:txBody>
          <a:bodyPr wrap="none" rtlCol="0">
            <a:spAutoFit/>
          </a:bodyPr>
          <a:lstStyle/>
          <a:p>
            <a:r>
              <a:rPr lang="de-DE" sz="1400" dirty="0">
                <a:solidFill>
                  <a:schemeClr val="bg1">
                    <a:lumMod val="50000"/>
                  </a:schemeClr>
                </a:solidFill>
              </a:rPr>
              <a:t>Primärenergieverbrauch inkl. Verluste</a:t>
            </a:r>
          </a:p>
          <a:p>
            <a:r>
              <a:rPr lang="de-DE" sz="1400" dirty="0">
                <a:solidFill>
                  <a:schemeClr val="bg1">
                    <a:lumMod val="50000"/>
                  </a:schemeClr>
                </a:solidFill>
              </a:rPr>
              <a:t>und Einsparungen</a:t>
            </a:r>
          </a:p>
        </p:txBody>
      </p:sp>
      <p:sp>
        <p:nvSpPr>
          <p:cNvPr id="25" name="Textfeld 24">
            <a:extLst>
              <a:ext uri="{FF2B5EF4-FFF2-40B4-BE49-F238E27FC236}">
                <a16:creationId xmlns:a16="http://schemas.microsoft.com/office/drawing/2014/main" id="{D76E834E-5C0E-43FD-800A-71A88BDAEE59}"/>
              </a:ext>
            </a:extLst>
          </p:cNvPr>
          <p:cNvSpPr txBox="1"/>
          <p:nvPr/>
        </p:nvSpPr>
        <p:spPr>
          <a:xfrm>
            <a:off x="3309964" y="3197104"/>
            <a:ext cx="1178528" cy="307777"/>
          </a:xfrm>
          <a:prstGeom prst="rect">
            <a:avLst/>
          </a:prstGeom>
          <a:solidFill>
            <a:schemeClr val="bg1"/>
          </a:solidFill>
        </p:spPr>
        <p:txBody>
          <a:bodyPr wrap="none" rtlCol="0">
            <a:spAutoFit/>
          </a:bodyPr>
          <a:lstStyle/>
          <a:p>
            <a:r>
              <a:rPr lang="de-DE" sz="1400" dirty="0">
                <a:solidFill>
                  <a:srgbClr val="00B050"/>
                </a:solidFill>
              </a:rPr>
              <a:t>Erneuerbare</a:t>
            </a:r>
          </a:p>
        </p:txBody>
      </p:sp>
      <p:sp>
        <p:nvSpPr>
          <p:cNvPr id="17" name="Text Box 14">
            <a:extLst>
              <a:ext uri="{FF2B5EF4-FFF2-40B4-BE49-F238E27FC236}">
                <a16:creationId xmlns:a16="http://schemas.microsoft.com/office/drawing/2014/main" id="{BD4CED62-9CC5-461B-BD35-06C7778DCA1E}"/>
              </a:ext>
            </a:extLst>
          </p:cNvPr>
          <p:cNvSpPr txBox="1">
            <a:spLocks noChangeArrowheads="1"/>
          </p:cNvSpPr>
          <p:nvPr/>
        </p:nvSpPr>
        <p:spPr bwMode="auto">
          <a:xfrm>
            <a:off x="7147034" y="5654476"/>
            <a:ext cx="250504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a:t>
            </a:r>
            <a:r>
              <a:rPr lang="de-DE" altLang="de-DE" sz="1200" dirty="0" err="1">
                <a:solidFill>
                  <a:srgbClr val="000000"/>
                </a:solidFill>
                <a:ea typeface="Microsoft YaHei" panose="020B0503020204020204" pitchFamily="34" charset="-122"/>
              </a:rPr>
              <a:t>e.V</a:t>
            </a:r>
            <a:r>
              <a:rPr lang="de-DE" altLang="de-DE" sz="1200" dirty="0">
                <a:solidFill>
                  <a:srgbClr val="000000"/>
                </a:solidFill>
                <a:ea typeface="Microsoft YaHei" panose="020B0503020204020204" pitchFamily="34" charset="-122"/>
              </a:rPr>
              <a:t>-Meta-Studi, LAK EB</a:t>
            </a:r>
          </a:p>
        </p:txBody>
      </p:sp>
      <p:cxnSp>
        <p:nvCxnSpPr>
          <p:cNvPr id="20" name="Gerader Verbinder 19">
            <a:extLst>
              <a:ext uri="{FF2B5EF4-FFF2-40B4-BE49-F238E27FC236}">
                <a16:creationId xmlns:a16="http://schemas.microsoft.com/office/drawing/2014/main" id="{8892A785-6109-40EC-B766-CC2D4BFE40D8}"/>
              </a:ext>
            </a:extLst>
          </p:cNvPr>
          <p:cNvCxnSpPr/>
          <p:nvPr/>
        </p:nvCxnSpPr>
        <p:spPr bwMode="auto">
          <a:xfrm>
            <a:off x="944880" y="5698243"/>
            <a:ext cx="383858"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Gerader Verbinder 41">
            <a:extLst>
              <a:ext uri="{FF2B5EF4-FFF2-40B4-BE49-F238E27FC236}">
                <a16:creationId xmlns:a16="http://schemas.microsoft.com/office/drawing/2014/main" id="{29E2820B-D919-4AB5-8860-AEB38B4B9A04}"/>
              </a:ext>
            </a:extLst>
          </p:cNvPr>
          <p:cNvCxnSpPr/>
          <p:nvPr/>
        </p:nvCxnSpPr>
        <p:spPr bwMode="auto">
          <a:xfrm>
            <a:off x="2271435" y="5698243"/>
            <a:ext cx="383858" cy="0"/>
          </a:xfrm>
          <a:prstGeom prst="line">
            <a:avLst/>
          </a:prstGeom>
          <a:solidFill>
            <a:srgbClr val="FF0000"/>
          </a:solidFill>
          <a:ln w="12700"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feld 22">
            <a:extLst>
              <a:ext uri="{FF2B5EF4-FFF2-40B4-BE49-F238E27FC236}">
                <a16:creationId xmlns:a16="http://schemas.microsoft.com/office/drawing/2014/main" id="{48845445-68E5-4674-8447-DD35F2D1E2AD}"/>
              </a:ext>
            </a:extLst>
          </p:cNvPr>
          <p:cNvSpPr txBox="1"/>
          <p:nvPr/>
        </p:nvSpPr>
        <p:spPr>
          <a:xfrm>
            <a:off x="1328738" y="5540327"/>
            <a:ext cx="865943" cy="276999"/>
          </a:xfrm>
          <a:prstGeom prst="rect">
            <a:avLst/>
          </a:prstGeom>
          <a:noFill/>
        </p:spPr>
        <p:txBody>
          <a:bodyPr wrap="none" rtlCol="0">
            <a:spAutoFit/>
          </a:bodyPr>
          <a:lstStyle/>
          <a:p>
            <a:r>
              <a:rPr lang="de-DE" sz="1200" dirty="0"/>
              <a:t>Planwerte</a:t>
            </a:r>
          </a:p>
        </p:txBody>
      </p:sp>
      <p:graphicFrame>
        <p:nvGraphicFramePr>
          <p:cNvPr id="4" name="Diagramm 3">
            <a:extLst>
              <a:ext uri="{FF2B5EF4-FFF2-40B4-BE49-F238E27FC236}">
                <a16:creationId xmlns:a16="http://schemas.microsoft.com/office/drawing/2014/main" id="{614EAAD1-411E-4568-96AD-9CE025947E72}"/>
              </a:ext>
            </a:extLst>
          </p:cNvPr>
          <p:cNvGraphicFramePr>
            <a:graphicFrameLocks/>
          </p:cNvGraphicFramePr>
          <p:nvPr/>
        </p:nvGraphicFramePr>
        <p:xfrm>
          <a:off x="342955" y="1035887"/>
          <a:ext cx="7485397" cy="45044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0833116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Diagramm 25">
            <a:extLst>
              <a:ext uri="{FF2B5EF4-FFF2-40B4-BE49-F238E27FC236}">
                <a16:creationId xmlns:a16="http://schemas.microsoft.com/office/drawing/2014/main" id="{D6317C20-ADA2-4213-97DE-93B67C2C9324}"/>
              </a:ext>
            </a:extLst>
          </p:cNvPr>
          <p:cNvGraphicFramePr>
            <a:graphicFrameLocks/>
          </p:cNvGraphicFramePr>
          <p:nvPr/>
        </p:nvGraphicFramePr>
        <p:xfrm>
          <a:off x="1484244" y="1304101"/>
          <a:ext cx="7153410" cy="4330732"/>
        </p:xfrm>
        <a:graphic>
          <a:graphicData uri="http://schemas.openxmlformats.org/drawingml/2006/chart">
            <c:chart xmlns:c="http://schemas.openxmlformats.org/drawingml/2006/chart" xmlns:r="http://schemas.openxmlformats.org/officeDocument/2006/relationships" r:id="rId3"/>
          </a:graphicData>
        </a:graphic>
      </p:graphicFrame>
      <p:sp>
        <p:nvSpPr>
          <p:cNvPr id="29698" name="Rectangle 4">
            <a:extLst>
              <a:ext uri="{FF2B5EF4-FFF2-40B4-BE49-F238E27FC236}">
                <a16:creationId xmlns:a16="http://schemas.microsoft.com/office/drawing/2014/main" id="{A1B80801-47FC-49E3-86F5-0F728524A6B6}"/>
              </a:ext>
            </a:extLst>
          </p:cNvPr>
          <p:cNvSpPr>
            <a:spLocks noChangeArrowheads="1"/>
          </p:cNvSpPr>
          <p:nvPr/>
        </p:nvSpPr>
        <p:spPr bwMode="auto">
          <a:xfrm>
            <a:off x="1328738" y="9525"/>
            <a:ext cx="746442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Energiewende in RLP (3)</a:t>
            </a:r>
            <a:br>
              <a:rPr lang="de-DE" altLang="de-DE" sz="2000" dirty="0">
                <a:solidFill>
                  <a:schemeClr val="bg1"/>
                </a:solidFill>
              </a:rPr>
            </a:br>
            <a:r>
              <a:rPr lang="de-DE" altLang="de-DE" sz="2000" dirty="0">
                <a:solidFill>
                  <a:schemeClr val="bg1"/>
                </a:solidFill>
              </a:rPr>
              <a:t>Anteile beim Zubau-Mix bis 2040, Fakten und Annahmen</a:t>
            </a:r>
          </a:p>
        </p:txBody>
      </p:sp>
      <p:sp>
        <p:nvSpPr>
          <p:cNvPr id="3" name="Textfeld 1">
            <a:extLst>
              <a:ext uri="{FF2B5EF4-FFF2-40B4-BE49-F238E27FC236}">
                <a16:creationId xmlns:a16="http://schemas.microsoft.com/office/drawing/2014/main" id="{1BFBB774-D06C-495B-88B0-ED4478388619}"/>
              </a:ext>
            </a:extLst>
          </p:cNvPr>
          <p:cNvSpPr txBox="1">
            <a:spLocks noChangeArrowheads="1"/>
          </p:cNvSpPr>
          <p:nvPr/>
        </p:nvSpPr>
        <p:spPr bwMode="auto">
          <a:xfrm>
            <a:off x="0" y="835660"/>
            <a:ext cx="99059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r>
              <a:rPr lang="de-DE" altLang="de-DE" sz="1600" dirty="0">
                <a:solidFill>
                  <a:schemeClr val="accent2"/>
                </a:solidFill>
              </a:rPr>
              <a:t>Anteile der zu installierenden Leistungen des Zubau-Mix orientieren sich an den jeweiligen EE-Potenzialen: </a:t>
            </a:r>
          </a:p>
        </p:txBody>
      </p:sp>
      <p:sp>
        <p:nvSpPr>
          <p:cNvPr id="10" name="Text Box 5">
            <a:extLst>
              <a:ext uri="{FF2B5EF4-FFF2-40B4-BE49-F238E27FC236}">
                <a16:creationId xmlns:a16="http://schemas.microsoft.com/office/drawing/2014/main" id="{7E1332A7-738F-4565-B849-FECBFD33EEF9}"/>
              </a:ext>
            </a:extLst>
          </p:cNvPr>
          <p:cNvSpPr txBox="1">
            <a:spLocks noChangeArrowheads="1"/>
          </p:cNvSpPr>
          <p:nvPr/>
        </p:nvSpPr>
        <p:spPr bwMode="auto">
          <a:xfrm>
            <a:off x="7442352" y="5832596"/>
            <a:ext cx="2219192"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ISE e.V.-Meta-Studie</a:t>
            </a:r>
            <a:endParaRPr lang="en-US" altLang="de-DE" sz="1200" dirty="0"/>
          </a:p>
        </p:txBody>
      </p:sp>
      <p:sp>
        <p:nvSpPr>
          <p:cNvPr id="14" name="Textfeld 13">
            <a:extLst>
              <a:ext uri="{FF2B5EF4-FFF2-40B4-BE49-F238E27FC236}">
                <a16:creationId xmlns:a16="http://schemas.microsoft.com/office/drawing/2014/main" id="{5311890E-A8FB-4B52-BAF3-69C14F3CA509}"/>
              </a:ext>
            </a:extLst>
          </p:cNvPr>
          <p:cNvSpPr txBox="1"/>
          <p:nvPr/>
        </p:nvSpPr>
        <p:spPr>
          <a:xfrm>
            <a:off x="5850442" y="1412517"/>
            <a:ext cx="2866362" cy="338554"/>
          </a:xfrm>
          <a:prstGeom prst="rect">
            <a:avLst/>
          </a:prstGeom>
          <a:noFill/>
        </p:spPr>
        <p:txBody>
          <a:bodyPr wrap="none" rtlCol="0">
            <a:spAutoFit/>
          </a:bodyPr>
          <a:lstStyle/>
          <a:p>
            <a:r>
              <a:rPr lang="de-DE" sz="1600" b="1" dirty="0">
                <a:solidFill>
                  <a:srgbClr val="FF9900"/>
                </a:solidFill>
              </a:rPr>
              <a:t>PV-gesamt: 57 TWh/a (57%)</a:t>
            </a:r>
          </a:p>
        </p:txBody>
      </p:sp>
      <p:sp>
        <p:nvSpPr>
          <p:cNvPr id="16" name="Textfeld 15">
            <a:extLst>
              <a:ext uri="{FF2B5EF4-FFF2-40B4-BE49-F238E27FC236}">
                <a16:creationId xmlns:a16="http://schemas.microsoft.com/office/drawing/2014/main" id="{D150B3C7-5BFE-4E86-A6CB-5321B75B387F}"/>
              </a:ext>
            </a:extLst>
          </p:cNvPr>
          <p:cNvSpPr txBox="1"/>
          <p:nvPr/>
        </p:nvSpPr>
        <p:spPr>
          <a:xfrm>
            <a:off x="1613958" y="4976500"/>
            <a:ext cx="2353529" cy="338554"/>
          </a:xfrm>
          <a:prstGeom prst="rect">
            <a:avLst/>
          </a:prstGeom>
          <a:noFill/>
        </p:spPr>
        <p:txBody>
          <a:bodyPr wrap="none" rtlCol="0">
            <a:spAutoFit/>
          </a:bodyPr>
          <a:lstStyle/>
          <a:p>
            <a:r>
              <a:rPr lang="de-DE" sz="1600" b="1" dirty="0">
                <a:solidFill>
                  <a:srgbClr val="FF0000"/>
                </a:solidFill>
              </a:rPr>
              <a:t>Solarthermie: 3 TWh/a</a:t>
            </a:r>
          </a:p>
        </p:txBody>
      </p:sp>
      <p:sp>
        <p:nvSpPr>
          <p:cNvPr id="17" name="Textfeld 16">
            <a:extLst>
              <a:ext uri="{FF2B5EF4-FFF2-40B4-BE49-F238E27FC236}">
                <a16:creationId xmlns:a16="http://schemas.microsoft.com/office/drawing/2014/main" id="{780342DF-DB89-403F-8B75-2C15B69731CA}"/>
              </a:ext>
            </a:extLst>
          </p:cNvPr>
          <p:cNvSpPr txBox="1"/>
          <p:nvPr/>
        </p:nvSpPr>
        <p:spPr>
          <a:xfrm>
            <a:off x="620317" y="3753349"/>
            <a:ext cx="2588978" cy="338554"/>
          </a:xfrm>
          <a:prstGeom prst="rect">
            <a:avLst/>
          </a:prstGeom>
          <a:noFill/>
        </p:spPr>
        <p:txBody>
          <a:bodyPr wrap="none" rtlCol="0">
            <a:spAutoFit/>
          </a:bodyPr>
          <a:lstStyle/>
          <a:p>
            <a:r>
              <a:rPr lang="de-DE" sz="1600" b="1" dirty="0">
                <a:solidFill>
                  <a:srgbClr val="00B0F0"/>
                </a:solidFill>
              </a:rPr>
              <a:t>Wind-</a:t>
            </a:r>
            <a:r>
              <a:rPr lang="de-DE" sz="1600" b="1" dirty="0" err="1">
                <a:solidFill>
                  <a:srgbClr val="00B0F0"/>
                </a:solidFill>
              </a:rPr>
              <a:t>onshore</a:t>
            </a:r>
            <a:r>
              <a:rPr lang="de-DE" sz="1600" b="1" dirty="0">
                <a:solidFill>
                  <a:srgbClr val="00B0F0"/>
                </a:solidFill>
              </a:rPr>
              <a:t>: 24 TWh/a</a:t>
            </a:r>
          </a:p>
        </p:txBody>
      </p:sp>
      <p:sp>
        <p:nvSpPr>
          <p:cNvPr id="19" name="Textfeld 18">
            <a:extLst>
              <a:ext uri="{FF2B5EF4-FFF2-40B4-BE49-F238E27FC236}">
                <a16:creationId xmlns:a16="http://schemas.microsoft.com/office/drawing/2014/main" id="{186F1E09-727E-4E96-9BF9-59D9E492A52F}"/>
              </a:ext>
            </a:extLst>
          </p:cNvPr>
          <p:cNvSpPr txBox="1"/>
          <p:nvPr/>
        </p:nvSpPr>
        <p:spPr>
          <a:xfrm>
            <a:off x="489079" y="1396410"/>
            <a:ext cx="2180405" cy="338554"/>
          </a:xfrm>
          <a:prstGeom prst="rect">
            <a:avLst/>
          </a:prstGeom>
          <a:noFill/>
        </p:spPr>
        <p:txBody>
          <a:bodyPr wrap="none" rtlCol="0">
            <a:spAutoFit/>
          </a:bodyPr>
          <a:lstStyle/>
          <a:p>
            <a:r>
              <a:rPr lang="de-DE" sz="1600" b="1" dirty="0">
                <a:solidFill>
                  <a:srgbClr val="008000"/>
                </a:solidFill>
              </a:rPr>
              <a:t>Biomasse: 15 TWh/a</a:t>
            </a:r>
          </a:p>
        </p:txBody>
      </p:sp>
      <p:sp>
        <p:nvSpPr>
          <p:cNvPr id="22" name="Textfeld 21">
            <a:extLst>
              <a:ext uri="{FF2B5EF4-FFF2-40B4-BE49-F238E27FC236}">
                <a16:creationId xmlns:a16="http://schemas.microsoft.com/office/drawing/2014/main" id="{48DE2B91-D89B-4EB2-A066-299C353F5397}"/>
              </a:ext>
            </a:extLst>
          </p:cNvPr>
          <p:cNvSpPr txBox="1"/>
          <p:nvPr/>
        </p:nvSpPr>
        <p:spPr>
          <a:xfrm>
            <a:off x="2940329" y="1132400"/>
            <a:ext cx="2265748" cy="338554"/>
          </a:xfrm>
          <a:prstGeom prst="rect">
            <a:avLst/>
          </a:prstGeom>
          <a:noFill/>
        </p:spPr>
        <p:txBody>
          <a:bodyPr wrap="none" rtlCol="0">
            <a:spAutoFit/>
          </a:bodyPr>
          <a:lstStyle/>
          <a:p>
            <a:r>
              <a:rPr lang="de-DE" sz="1600" b="1" dirty="0">
                <a:solidFill>
                  <a:srgbClr val="0000FF"/>
                </a:solidFill>
              </a:rPr>
              <a:t>Wasserkraft: 1 TWh/a</a:t>
            </a:r>
          </a:p>
        </p:txBody>
      </p:sp>
      <p:grpSp>
        <p:nvGrpSpPr>
          <p:cNvPr id="2" name="Gruppieren 1">
            <a:extLst>
              <a:ext uri="{FF2B5EF4-FFF2-40B4-BE49-F238E27FC236}">
                <a16:creationId xmlns:a16="http://schemas.microsoft.com/office/drawing/2014/main" id="{B9077588-5BA3-49E6-883C-D4E757AFACC8}"/>
              </a:ext>
            </a:extLst>
          </p:cNvPr>
          <p:cNvGrpSpPr/>
          <p:nvPr/>
        </p:nvGrpSpPr>
        <p:grpSpPr>
          <a:xfrm>
            <a:off x="4264135" y="2673662"/>
            <a:ext cx="1609027" cy="1609027"/>
            <a:chOff x="4238759" y="2785377"/>
            <a:chExt cx="1609027" cy="1609027"/>
          </a:xfrm>
        </p:grpSpPr>
        <p:sp>
          <p:nvSpPr>
            <p:cNvPr id="20" name="Ellipse 19">
              <a:extLst>
                <a:ext uri="{FF2B5EF4-FFF2-40B4-BE49-F238E27FC236}">
                  <a16:creationId xmlns:a16="http://schemas.microsoft.com/office/drawing/2014/main" id="{4E450E95-2704-4624-BB7C-7ADD44C34B0C}"/>
                </a:ext>
              </a:extLst>
            </p:cNvPr>
            <p:cNvSpPr/>
            <p:nvPr/>
          </p:nvSpPr>
          <p:spPr bwMode="auto">
            <a:xfrm>
              <a:off x="4238759" y="2785377"/>
              <a:ext cx="1609027" cy="1609027"/>
            </a:xfrm>
            <a:prstGeom prst="ellipse">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3" name="Textfeld 22">
              <a:extLst>
                <a:ext uri="{FF2B5EF4-FFF2-40B4-BE49-F238E27FC236}">
                  <a16:creationId xmlns:a16="http://schemas.microsoft.com/office/drawing/2014/main" id="{252EC2E9-78E1-414A-8694-40193D6BC9CC}"/>
                </a:ext>
              </a:extLst>
            </p:cNvPr>
            <p:cNvSpPr txBox="1"/>
            <p:nvPr/>
          </p:nvSpPr>
          <p:spPr>
            <a:xfrm>
              <a:off x="4511793" y="3245243"/>
              <a:ext cx="1098313" cy="738664"/>
            </a:xfrm>
            <a:prstGeom prst="rect">
              <a:avLst/>
            </a:prstGeom>
            <a:noFill/>
          </p:spPr>
          <p:txBody>
            <a:bodyPr wrap="none" rtlCol="0">
              <a:spAutoFit/>
            </a:bodyPr>
            <a:lstStyle/>
            <a:p>
              <a:pPr algn="ctr"/>
              <a:r>
                <a:rPr lang="de-DE" sz="1400" b="1" dirty="0"/>
                <a:t>100 TWh/a</a:t>
              </a:r>
            </a:p>
            <a:p>
              <a:pPr algn="ctr"/>
              <a:endParaRPr lang="de-DE" sz="1400" b="1" dirty="0"/>
            </a:p>
            <a:p>
              <a:pPr algn="ctr"/>
              <a:r>
                <a:rPr lang="de-DE" sz="1400" b="1" dirty="0"/>
                <a:t>Werte in %</a:t>
              </a:r>
            </a:p>
          </p:txBody>
        </p:sp>
      </p:grpSp>
      <p:sp>
        <p:nvSpPr>
          <p:cNvPr id="28" name="Textfeld 27">
            <a:extLst>
              <a:ext uri="{FF2B5EF4-FFF2-40B4-BE49-F238E27FC236}">
                <a16:creationId xmlns:a16="http://schemas.microsoft.com/office/drawing/2014/main" id="{AC289053-FCA1-46CB-A72B-B89FB337255B}"/>
              </a:ext>
            </a:extLst>
          </p:cNvPr>
          <p:cNvSpPr txBox="1"/>
          <p:nvPr/>
        </p:nvSpPr>
        <p:spPr>
          <a:xfrm>
            <a:off x="489079" y="1712223"/>
            <a:ext cx="3924031" cy="307777"/>
          </a:xfrm>
          <a:prstGeom prst="rect">
            <a:avLst/>
          </a:prstGeom>
          <a:noFill/>
        </p:spPr>
        <p:txBody>
          <a:bodyPr wrap="square" rtlCol="0">
            <a:spAutoFit/>
          </a:bodyPr>
          <a:lstStyle/>
          <a:p>
            <a:r>
              <a:rPr lang="de-DE" sz="1400" dirty="0">
                <a:solidFill>
                  <a:srgbClr val="006600"/>
                </a:solidFill>
              </a:rPr>
              <a:t>B</a:t>
            </a:r>
            <a:r>
              <a:rPr lang="de-DE" sz="1400" u="none" strike="noStrike" dirty="0">
                <a:solidFill>
                  <a:srgbClr val="006600"/>
                </a:solidFill>
                <a:effectLst/>
              </a:rPr>
              <a:t>iogasanlagen, vorrangig aus Reststoffen</a:t>
            </a:r>
            <a:endParaRPr lang="de-DE" sz="1400" dirty="0"/>
          </a:p>
        </p:txBody>
      </p:sp>
      <p:sp>
        <p:nvSpPr>
          <p:cNvPr id="30" name="Textfeld 29">
            <a:extLst>
              <a:ext uri="{FF2B5EF4-FFF2-40B4-BE49-F238E27FC236}">
                <a16:creationId xmlns:a16="http://schemas.microsoft.com/office/drawing/2014/main" id="{B4024A23-1FB1-4A23-B3F3-A49E5236642F}"/>
              </a:ext>
            </a:extLst>
          </p:cNvPr>
          <p:cNvSpPr txBox="1"/>
          <p:nvPr/>
        </p:nvSpPr>
        <p:spPr>
          <a:xfrm>
            <a:off x="489079" y="2008963"/>
            <a:ext cx="3177230" cy="307777"/>
          </a:xfrm>
          <a:prstGeom prst="rect">
            <a:avLst/>
          </a:prstGeom>
          <a:noFill/>
        </p:spPr>
        <p:txBody>
          <a:bodyPr wrap="square" rtlCol="0">
            <a:spAutoFit/>
          </a:bodyPr>
          <a:lstStyle/>
          <a:p>
            <a:r>
              <a:rPr lang="de-DE" sz="1400" dirty="0">
                <a:solidFill>
                  <a:srgbClr val="006600"/>
                </a:solidFill>
              </a:rPr>
              <a:t>Holz-Anlagen, vorrangig aus Abfällen</a:t>
            </a:r>
            <a:endParaRPr lang="de-DE" sz="1400" dirty="0"/>
          </a:p>
        </p:txBody>
      </p:sp>
      <p:sp>
        <p:nvSpPr>
          <p:cNvPr id="29" name="Textfeld 28">
            <a:extLst>
              <a:ext uri="{FF2B5EF4-FFF2-40B4-BE49-F238E27FC236}">
                <a16:creationId xmlns:a16="http://schemas.microsoft.com/office/drawing/2014/main" id="{DBED8829-2C2A-4C6D-8A92-289A6F24002D}"/>
              </a:ext>
            </a:extLst>
          </p:cNvPr>
          <p:cNvSpPr txBox="1"/>
          <p:nvPr/>
        </p:nvSpPr>
        <p:spPr>
          <a:xfrm>
            <a:off x="6575702" y="2117865"/>
            <a:ext cx="2595069" cy="307777"/>
          </a:xfrm>
          <a:prstGeom prst="rect">
            <a:avLst/>
          </a:prstGeom>
          <a:noFill/>
        </p:spPr>
        <p:txBody>
          <a:bodyPr wrap="none" rtlCol="0">
            <a:spAutoFit/>
          </a:bodyPr>
          <a:lstStyle/>
          <a:p>
            <a:r>
              <a:rPr lang="de-DE" sz="1400" u="none" strike="noStrike" dirty="0">
                <a:solidFill>
                  <a:srgbClr val="FF9900"/>
                </a:solidFill>
                <a:effectLst/>
              </a:rPr>
              <a:t>PV-Dächer (40% von PV-ges.)</a:t>
            </a:r>
            <a:endParaRPr lang="de-DE" sz="1400" dirty="0"/>
          </a:p>
        </p:txBody>
      </p:sp>
      <p:sp>
        <p:nvSpPr>
          <p:cNvPr id="32" name="Textfeld 31">
            <a:extLst>
              <a:ext uri="{FF2B5EF4-FFF2-40B4-BE49-F238E27FC236}">
                <a16:creationId xmlns:a16="http://schemas.microsoft.com/office/drawing/2014/main" id="{9B5A0FB0-1235-4C09-A086-3449DFF45892}"/>
              </a:ext>
            </a:extLst>
          </p:cNvPr>
          <p:cNvSpPr txBox="1"/>
          <p:nvPr/>
        </p:nvSpPr>
        <p:spPr>
          <a:xfrm>
            <a:off x="6984414" y="3240950"/>
            <a:ext cx="2016642" cy="523220"/>
          </a:xfrm>
          <a:prstGeom prst="rect">
            <a:avLst/>
          </a:prstGeom>
          <a:noFill/>
        </p:spPr>
        <p:txBody>
          <a:bodyPr wrap="none" rtlCol="0">
            <a:spAutoFit/>
          </a:bodyPr>
          <a:lstStyle/>
          <a:p>
            <a:pPr algn="l" fontAlgn="t"/>
            <a:r>
              <a:rPr lang="de-DE" sz="1400" u="none" strike="noStrike" dirty="0">
                <a:solidFill>
                  <a:srgbClr val="FF9900"/>
                </a:solidFill>
                <a:effectLst/>
              </a:rPr>
              <a:t>PV-Fassaden</a:t>
            </a:r>
            <a:r>
              <a:rPr lang="de-DE" sz="1400" dirty="0">
                <a:solidFill>
                  <a:srgbClr val="FF9900"/>
                </a:solidFill>
              </a:rPr>
              <a:t>/-</a:t>
            </a:r>
            <a:r>
              <a:rPr lang="de-DE" sz="1400" u="none" strike="noStrike" dirty="0">
                <a:solidFill>
                  <a:srgbClr val="FF9900"/>
                </a:solidFill>
                <a:effectLst/>
              </a:rPr>
              <a:t>Balkone</a:t>
            </a:r>
            <a:br>
              <a:rPr lang="de-DE" sz="1400" u="none" strike="noStrike" dirty="0">
                <a:solidFill>
                  <a:srgbClr val="FF9900"/>
                </a:solidFill>
                <a:effectLst/>
              </a:rPr>
            </a:br>
            <a:r>
              <a:rPr lang="de-DE" sz="1400" u="none" strike="noStrike" dirty="0">
                <a:solidFill>
                  <a:srgbClr val="FF9900"/>
                </a:solidFill>
                <a:effectLst/>
              </a:rPr>
              <a:t>(10% von PV-ges.)</a:t>
            </a:r>
          </a:p>
        </p:txBody>
      </p:sp>
      <p:sp>
        <p:nvSpPr>
          <p:cNvPr id="33" name="Textfeld 32">
            <a:extLst>
              <a:ext uri="{FF2B5EF4-FFF2-40B4-BE49-F238E27FC236}">
                <a16:creationId xmlns:a16="http://schemas.microsoft.com/office/drawing/2014/main" id="{23A8CBA9-C7AB-425A-BF1F-99C6F044261A}"/>
              </a:ext>
            </a:extLst>
          </p:cNvPr>
          <p:cNvSpPr txBox="1"/>
          <p:nvPr/>
        </p:nvSpPr>
        <p:spPr>
          <a:xfrm>
            <a:off x="6833179" y="3927864"/>
            <a:ext cx="2463880" cy="523220"/>
          </a:xfrm>
          <a:prstGeom prst="rect">
            <a:avLst/>
          </a:prstGeom>
          <a:noFill/>
        </p:spPr>
        <p:txBody>
          <a:bodyPr wrap="none" rtlCol="0">
            <a:spAutoFit/>
          </a:bodyPr>
          <a:lstStyle/>
          <a:p>
            <a:pPr algn="l" fontAlgn="t"/>
            <a:r>
              <a:rPr lang="de-DE" sz="1400" u="none" strike="noStrike" dirty="0">
                <a:solidFill>
                  <a:srgbClr val="FF9900"/>
                </a:solidFill>
                <a:effectLst/>
              </a:rPr>
              <a:t>PV-Parkplatzüberdachungen</a:t>
            </a:r>
            <a:br>
              <a:rPr lang="de-DE" sz="1400" u="none" strike="noStrike" dirty="0">
                <a:solidFill>
                  <a:srgbClr val="FF9900"/>
                </a:solidFill>
                <a:effectLst/>
              </a:rPr>
            </a:br>
            <a:r>
              <a:rPr lang="de-DE" sz="1400" u="none" strike="noStrike" dirty="0">
                <a:solidFill>
                  <a:srgbClr val="FF9900"/>
                </a:solidFill>
                <a:effectLst/>
              </a:rPr>
              <a:t>(5% von PV-ges.)</a:t>
            </a:r>
          </a:p>
        </p:txBody>
      </p:sp>
      <p:sp>
        <p:nvSpPr>
          <p:cNvPr id="34" name="Textfeld 33">
            <a:extLst>
              <a:ext uri="{FF2B5EF4-FFF2-40B4-BE49-F238E27FC236}">
                <a16:creationId xmlns:a16="http://schemas.microsoft.com/office/drawing/2014/main" id="{6F3507B7-27AF-4564-AFD2-B709E965AD11}"/>
              </a:ext>
            </a:extLst>
          </p:cNvPr>
          <p:cNvSpPr txBox="1"/>
          <p:nvPr/>
        </p:nvSpPr>
        <p:spPr>
          <a:xfrm>
            <a:off x="6255015" y="4793318"/>
            <a:ext cx="2902846" cy="307777"/>
          </a:xfrm>
          <a:prstGeom prst="rect">
            <a:avLst/>
          </a:prstGeom>
          <a:noFill/>
        </p:spPr>
        <p:txBody>
          <a:bodyPr wrap="none" rtlCol="0">
            <a:spAutoFit/>
          </a:bodyPr>
          <a:lstStyle/>
          <a:p>
            <a:pPr algn="l" fontAlgn="t"/>
            <a:r>
              <a:rPr lang="de-DE" sz="1400" u="none" strike="noStrike" dirty="0">
                <a:solidFill>
                  <a:srgbClr val="FF9900"/>
                </a:solidFill>
                <a:effectLst/>
              </a:rPr>
              <a:t>PV-Freiflächen (30% von PV-ges.)</a:t>
            </a:r>
          </a:p>
        </p:txBody>
      </p:sp>
      <p:sp>
        <p:nvSpPr>
          <p:cNvPr id="35" name="Textfeld 34">
            <a:extLst>
              <a:ext uri="{FF2B5EF4-FFF2-40B4-BE49-F238E27FC236}">
                <a16:creationId xmlns:a16="http://schemas.microsoft.com/office/drawing/2014/main" id="{6FD9425C-A73B-4352-B48C-267350430860}"/>
              </a:ext>
            </a:extLst>
          </p:cNvPr>
          <p:cNvSpPr txBox="1"/>
          <p:nvPr/>
        </p:nvSpPr>
        <p:spPr>
          <a:xfrm>
            <a:off x="4926791" y="5332858"/>
            <a:ext cx="2467086" cy="307777"/>
          </a:xfrm>
          <a:prstGeom prst="rect">
            <a:avLst/>
          </a:prstGeom>
          <a:noFill/>
        </p:spPr>
        <p:txBody>
          <a:bodyPr wrap="none" rtlCol="0">
            <a:spAutoFit/>
          </a:bodyPr>
          <a:lstStyle/>
          <a:p>
            <a:pPr algn="l" fontAlgn="t"/>
            <a:r>
              <a:rPr lang="de-DE" sz="1400" u="none" strike="noStrike" dirty="0">
                <a:solidFill>
                  <a:srgbClr val="FF9900"/>
                </a:solidFill>
                <a:effectLst/>
              </a:rPr>
              <a:t>AGRI-PV (10% von PV-ges.)</a:t>
            </a:r>
          </a:p>
        </p:txBody>
      </p:sp>
      <p:sp>
        <p:nvSpPr>
          <p:cNvPr id="36" name="Textfeld 35">
            <a:extLst>
              <a:ext uri="{FF2B5EF4-FFF2-40B4-BE49-F238E27FC236}">
                <a16:creationId xmlns:a16="http://schemas.microsoft.com/office/drawing/2014/main" id="{594279B3-16ED-4E67-8038-F64FD438CD5F}"/>
              </a:ext>
            </a:extLst>
          </p:cNvPr>
          <p:cNvSpPr txBox="1"/>
          <p:nvPr/>
        </p:nvSpPr>
        <p:spPr>
          <a:xfrm>
            <a:off x="4117701" y="5589360"/>
            <a:ext cx="2284343" cy="523220"/>
          </a:xfrm>
          <a:prstGeom prst="rect">
            <a:avLst/>
          </a:prstGeom>
          <a:noFill/>
        </p:spPr>
        <p:txBody>
          <a:bodyPr wrap="none" rtlCol="0">
            <a:spAutoFit/>
          </a:bodyPr>
          <a:lstStyle/>
          <a:p>
            <a:pPr algn="l" fontAlgn="t"/>
            <a:r>
              <a:rPr lang="de-DE" sz="1400" u="none" strike="noStrike" dirty="0">
                <a:solidFill>
                  <a:srgbClr val="FF9900"/>
                </a:solidFill>
                <a:effectLst/>
              </a:rPr>
              <a:t>PV-Autobahnüberdachung</a:t>
            </a:r>
            <a:br>
              <a:rPr lang="de-DE" sz="1400" u="none" strike="noStrike" dirty="0">
                <a:solidFill>
                  <a:srgbClr val="FF9900"/>
                </a:solidFill>
                <a:effectLst/>
              </a:rPr>
            </a:br>
            <a:r>
              <a:rPr lang="de-DE" sz="1400" u="none" strike="noStrike" dirty="0">
                <a:solidFill>
                  <a:srgbClr val="FF9900"/>
                </a:solidFill>
                <a:effectLst/>
              </a:rPr>
              <a:t>(5% von PV-ges.)</a:t>
            </a:r>
            <a:endParaRPr lang="de-DE" sz="1400" b="0" i="0" u="none" strike="noStrike" dirty="0">
              <a:solidFill>
                <a:srgbClr val="FF9900"/>
              </a:solidFill>
              <a:effectLst/>
              <a:latin typeface="Calibri" panose="020F0502020204030204" pitchFamily="34" charset="0"/>
            </a:endParaRPr>
          </a:p>
        </p:txBody>
      </p:sp>
      <p:sp>
        <p:nvSpPr>
          <p:cNvPr id="25" name="Rectangle 4">
            <a:extLst>
              <a:ext uri="{FF2B5EF4-FFF2-40B4-BE49-F238E27FC236}">
                <a16:creationId xmlns:a16="http://schemas.microsoft.com/office/drawing/2014/main" id="{255AFFCA-EE7B-4D04-8ECD-F989D21BF19E}"/>
              </a:ext>
            </a:extLst>
          </p:cNvPr>
          <p:cNvSpPr>
            <a:spLocks noChangeArrowheads="1"/>
          </p:cNvSpPr>
          <p:nvPr/>
        </p:nvSpPr>
        <p:spPr bwMode="auto">
          <a:xfrm>
            <a:off x="0" y="6110288"/>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ALLE Potenziale werden beim Zubau-Mix gebraucht!</a:t>
            </a:r>
          </a:p>
        </p:txBody>
      </p:sp>
    </p:spTree>
    <p:extLst>
      <p:ext uri="{BB962C8B-B14F-4D97-AF65-F5344CB8AC3E}">
        <p14:creationId xmlns:p14="http://schemas.microsoft.com/office/powerpoint/2010/main" val="104791142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4">
            <a:extLst>
              <a:ext uri="{FF2B5EF4-FFF2-40B4-BE49-F238E27FC236}">
                <a16:creationId xmlns:a16="http://schemas.microsoft.com/office/drawing/2014/main" id="{FCEF51A8-83BB-4A2F-A2C2-5729FF1196D5}"/>
              </a:ext>
            </a:extLst>
          </p:cNvPr>
          <p:cNvSpPr>
            <a:spLocks noChangeArrowheads="1"/>
          </p:cNvSpPr>
          <p:nvPr/>
        </p:nvSpPr>
        <p:spPr bwMode="auto">
          <a:xfrm>
            <a:off x="877953" y="26968"/>
            <a:ext cx="933450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Energiewende </a:t>
            </a:r>
            <a:r>
              <a:rPr lang="de-DE" sz="2000" dirty="0">
                <a:solidFill>
                  <a:schemeClr val="bg1"/>
                </a:solidFill>
              </a:rPr>
              <a:t>in der VG-Jockgrim </a:t>
            </a:r>
            <a:r>
              <a:rPr lang="de-DE" altLang="de-DE" sz="2000" dirty="0">
                <a:solidFill>
                  <a:schemeClr val="bg1"/>
                </a:solidFill>
              </a:rPr>
              <a:t>2019 – 2040  </a:t>
            </a:r>
            <a:r>
              <a:rPr lang="de-DE" sz="2000" dirty="0">
                <a:solidFill>
                  <a:schemeClr val="bg1"/>
                </a:solidFill>
              </a:rPr>
              <a:t>(1),</a:t>
            </a:r>
            <a:r>
              <a:rPr lang="de-DE" altLang="de-DE" sz="2000" dirty="0">
                <a:solidFill>
                  <a:schemeClr val="bg1"/>
                </a:solidFill>
              </a:rPr>
              <a:t> </a:t>
            </a:r>
            <a:br>
              <a:rPr lang="de-DE" altLang="de-DE" sz="2000" dirty="0">
                <a:solidFill>
                  <a:schemeClr val="bg1"/>
                </a:solidFill>
              </a:rPr>
            </a:br>
            <a:r>
              <a:rPr lang="de-DE" altLang="de-DE" sz="2000" dirty="0">
                <a:solidFill>
                  <a:schemeClr val="bg1"/>
                </a:solidFill>
              </a:rPr>
              <a:t>Sollwertberechnung der </a:t>
            </a:r>
            <a:r>
              <a:rPr lang="de-DE" altLang="de-DE" sz="2000" dirty="0" err="1">
                <a:solidFill>
                  <a:schemeClr val="bg1"/>
                </a:solidFill>
              </a:rPr>
              <a:t>Leistungg</a:t>
            </a:r>
            <a:r>
              <a:rPr lang="de-DE" altLang="de-DE" sz="2000" dirty="0">
                <a:solidFill>
                  <a:schemeClr val="bg1"/>
                </a:solidFill>
              </a:rPr>
              <a:t> für PV und Wind über das Flächenverhältnis</a:t>
            </a:r>
          </a:p>
        </p:txBody>
      </p:sp>
      <p:sp>
        <p:nvSpPr>
          <p:cNvPr id="23553" name="Textfeld 23552">
            <a:extLst>
              <a:ext uri="{FF2B5EF4-FFF2-40B4-BE49-F238E27FC236}">
                <a16:creationId xmlns:a16="http://schemas.microsoft.com/office/drawing/2014/main" id="{BF0CC22A-781A-A0F2-2FD3-AFA8BAF9FF55}"/>
              </a:ext>
            </a:extLst>
          </p:cNvPr>
          <p:cNvSpPr txBox="1"/>
          <p:nvPr/>
        </p:nvSpPr>
        <p:spPr>
          <a:xfrm>
            <a:off x="184197" y="1000988"/>
            <a:ext cx="3530794" cy="923330"/>
          </a:xfrm>
          <a:prstGeom prst="rect">
            <a:avLst/>
          </a:prstGeom>
          <a:noFill/>
        </p:spPr>
        <p:txBody>
          <a:bodyPr wrap="square" rtlCol="0">
            <a:spAutoFit/>
          </a:bodyPr>
          <a:lstStyle/>
          <a:p>
            <a:pPr algn="r"/>
            <a:r>
              <a:rPr lang="de-DE" sz="1800" dirty="0">
                <a:solidFill>
                  <a:srgbClr val="FF0000"/>
                </a:solidFill>
              </a:rPr>
              <a:t>Soll-Leistung </a:t>
            </a:r>
            <a:r>
              <a:rPr lang="de-DE" sz="1800" b="1" dirty="0">
                <a:solidFill>
                  <a:srgbClr val="FF0000"/>
                </a:solidFill>
              </a:rPr>
              <a:t>RLP</a:t>
            </a:r>
            <a:r>
              <a:rPr lang="de-DE" sz="1800" dirty="0">
                <a:solidFill>
                  <a:srgbClr val="FF0000"/>
                </a:solidFill>
              </a:rPr>
              <a:t> (2019-2040)</a:t>
            </a:r>
            <a:br>
              <a:rPr lang="de-DE" sz="1800" dirty="0">
                <a:solidFill>
                  <a:srgbClr val="FF0000"/>
                </a:solidFill>
              </a:rPr>
            </a:br>
            <a:r>
              <a:rPr lang="de-DE" sz="1800" dirty="0">
                <a:solidFill>
                  <a:srgbClr val="FF0000"/>
                </a:solidFill>
              </a:rPr>
              <a:t>PV = 64.680 MW</a:t>
            </a:r>
            <a:br>
              <a:rPr lang="de-DE" sz="1800" dirty="0">
                <a:solidFill>
                  <a:srgbClr val="FF0000"/>
                </a:solidFill>
              </a:rPr>
            </a:br>
            <a:r>
              <a:rPr lang="de-DE" sz="1800" dirty="0">
                <a:solidFill>
                  <a:srgbClr val="FF0000"/>
                </a:solidFill>
              </a:rPr>
              <a:t>Wind = 7.220 MW</a:t>
            </a:r>
          </a:p>
        </p:txBody>
      </p:sp>
      <p:sp>
        <p:nvSpPr>
          <p:cNvPr id="37" name="Text Box 14">
            <a:extLst>
              <a:ext uri="{FF2B5EF4-FFF2-40B4-BE49-F238E27FC236}">
                <a16:creationId xmlns:a16="http://schemas.microsoft.com/office/drawing/2014/main" id="{EBAA1D44-67CC-4B3D-985A-A62FA47DC6F4}"/>
              </a:ext>
            </a:extLst>
          </p:cNvPr>
          <p:cNvSpPr txBox="1">
            <a:spLocks noChangeArrowheads="1"/>
          </p:cNvSpPr>
          <p:nvPr/>
        </p:nvSpPr>
        <p:spPr bwMode="auto">
          <a:xfrm>
            <a:off x="7687814" y="6036521"/>
            <a:ext cx="1882247"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Wikipedia, ISE e.V.</a:t>
            </a:r>
          </a:p>
        </p:txBody>
      </p:sp>
      <p:grpSp>
        <p:nvGrpSpPr>
          <p:cNvPr id="16" name="Gruppieren 15">
            <a:extLst>
              <a:ext uri="{FF2B5EF4-FFF2-40B4-BE49-F238E27FC236}">
                <a16:creationId xmlns:a16="http://schemas.microsoft.com/office/drawing/2014/main" id="{F9335530-7E74-D7A4-4664-3A9C57B55E28}"/>
              </a:ext>
            </a:extLst>
          </p:cNvPr>
          <p:cNvGrpSpPr/>
          <p:nvPr/>
        </p:nvGrpSpPr>
        <p:grpSpPr>
          <a:xfrm>
            <a:off x="485091" y="2310900"/>
            <a:ext cx="2929007" cy="3535794"/>
            <a:chOff x="637491" y="830255"/>
            <a:chExt cx="2929007" cy="3535794"/>
          </a:xfrm>
        </p:grpSpPr>
        <p:sp>
          <p:nvSpPr>
            <p:cNvPr id="13" name="Textfeld 12">
              <a:extLst>
                <a:ext uri="{FF2B5EF4-FFF2-40B4-BE49-F238E27FC236}">
                  <a16:creationId xmlns:a16="http://schemas.microsoft.com/office/drawing/2014/main" id="{D89E8620-8EEF-910C-9032-D80CF4C047F9}"/>
                </a:ext>
              </a:extLst>
            </p:cNvPr>
            <p:cNvSpPr txBox="1"/>
            <p:nvPr/>
          </p:nvSpPr>
          <p:spPr>
            <a:xfrm>
              <a:off x="637491" y="3996717"/>
              <a:ext cx="2929007" cy="369332"/>
            </a:xfrm>
            <a:prstGeom prst="rect">
              <a:avLst/>
            </a:prstGeom>
            <a:noFill/>
          </p:spPr>
          <p:txBody>
            <a:bodyPr wrap="none" rtlCol="0">
              <a:spAutoFit/>
            </a:bodyPr>
            <a:lstStyle/>
            <a:p>
              <a:r>
                <a:rPr lang="de-DE" sz="1800" dirty="0">
                  <a:solidFill>
                    <a:srgbClr val="FF0000"/>
                  </a:solidFill>
                </a:rPr>
                <a:t>Fläche </a:t>
              </a:r>
              <a:r>
                <a:rPr lang="de-DE" sz="1800" b="1" dirty="0">
                  <a:solidFill>
                    <a:srgbClr val="FF0000"/>
                  </a:solidFill>
                </a:rPr>
                <a:t>RLP</a:t>
              </a:r>
              <a:r>
                <a:rPr lang="de-DE" sz="1800" dirty="0">
                  <a:solidFill>
                    <a:srgbClr val="FF0000"/>
                  </a:solidFill>
                </a:rPr>
                <a:t>: 1.985.421 ha </a:t>
              </a:r>
            </a:p>
          </p:txBody>
        </p:sp>
        <p:pic>
          <p:nvPicPr>
            <p:cNvPr id="4" name="Grafik 3" descr="Ein Bild, das Text, Karte, Atlas enthält.&#10;&#10;KI-generierte Inhalte können fehlerhaft sein.">
              <a:extLst>
                <a:ext uri="{FF2B5EF4-FFF2-40B4-BE49-F238E27FC236}">
                  <a16:creationId xmlns:a16="http://schemas.microsoft.com/office/drawing/2014/main" id="{7528E8E5-A09B-52AC-ED5B-5B07F1C9D587}"/>
                </a:ext>
              </a:extLst>
            </p:cNvPr>
            <p:cNvPicPr>
              <a:picLocks noChangeAspect="1"/>
            </p:cNvPicPr>
            <p:nvPr/>
          </p:nvPicPr>
          <p:blipFill>
            <a:blip r:embed="rId3">
              <a:extLst>
                <a:ext uri="{28A0092B-C50C-407E-A947-70E740481C1C}">
                  <a14:useLocalDpi xmlns:a14="http://schemas.microsoft.com/office/drawing/2010/main" val="0"/>
                </a:ext>
              </a:extLst>
            </a:blip>
            <a:srcRect b="4620"/>
            <a:stretch/>
          </p:blipFill>
          <p:spPr>
            <a:xfrm>
              <a:off x="1004992" y="830255"/>
              <a:ext cx="2433300" cy="3084581"/>
            </a:xfrm>
            <a:prstGeom prst="rect">
              <a:avLst/>
            </a:prstGeom>
          </p:spPr>
        </p:pic>
      </p:grpSp>
      <p:grpSp>
        <p:nvGrpSpPr>
          <p:cNvPr id="3" name="Gruppieren 2">
            <a:extLst>
              <a:ext uri="{FF2B5EF4-FFF2-40B4-BE49-F238E27FC236}">
                <a16:creationId xmlns:a16="http://schemas.microsoft.com/office/drawing/2014/main" id="{BC178AED-5CDE-748A-9958-81DE9D2B30F9}"/>
              </a:ext>
            </a:extLst>
          </p:cNvPr>
          <p:cNvGrpSpPr/>
          <p:nvPr/>
        </p:nvGrpSpPr>
        <p:grpSpPr>
          <a:xfrm>
            <a:off x="4088024" y="1000988"/>
            <a:ext cx="5233232" cy="369332"/>
            <a:chOff x="4088024" y="1000988"/>
            <a:chExt cx="5233232" cy="369332"/>
          </a:xfrm>
        </p:grpSpPr>
        <p:sp>
          <p:nvSpPr>
            <p:cNvPr id="19" name="Textfeld 18">
              <a:extLst>
                <a:ext uri="{FF2B5EF4-FFF2-40B4-BE49-F238E27FC236}">
                  <a16:creationId xmlns:a16="http://schemas.microsoft.com/office/drawing/2014/main" id="{E081C956-B1CB-0E78-0789-F32910FBA5B4}"/>
                </a:ext>
              </a:extLst>
            </p:cNvPr>
            <p:cNvSpPr txBox="1"/>
            <p:nvPr/>
          </p:nvSpPr>
          <p:spPr>
            <a:xfrm>
              <a:off x="4548452" y="1000988"/>
              <a:ext cx="4772804" cy="369332"/>
            </a:xfrm>
            <a:prstGeom prst="rect">
              <a:avLst/>
            </a:prstGeom>
            <a:noFill/>
          </p:spPr>
          <p:txBody>
            <a:bodyPr wrap="square" rtlCol="0">
              <a:spAutoFit/>
            </a:bodyPr>
            <a:lstStyle/>
            <a:p>
              <a:pPr algn="r"/>
              <a:r>
                <a:rPr lang="de-DE" sz="1800" dirty="0">
                  <a:solidFill>
                    <a:srgbClr val="FF0000"/>
                  </a:solidFill>
                </a:rPr>
                <a:t>Soll-Leistung </a:t>
              </a:r>
              <a:r>
                <a:rPr lang="de-DE" sz="1800" b="1" dirty="0">
                  <a:solidFill>
                    <a:srgbClr val="FF0000"/>
                  </a:solidFill>
                </a:rPr>
                <a:t>VG-Jockgrim</a:t>
              </a:r>
              <a:r>
                <a:rPr lang="de-DE" sz="1800" dirty="0">
                  <a:solidFill>
                    <a:srgbClr val="FF0000"/>
                  </a:solidFill>
                </a:rPr>
                <a:t> (2019-2040)?</a:t>
              </a:r>
            </a:p>
          </p:txBody>
        </p:sp>
        <p:sp>
          <p:nvSpPr>
            <p:cNvPr id="21" name="Pfeil: nach rechts 20">
              <a:extLst>
                <a:ext uri="{FF2B5EF4-FFF2-40B4-BE49-F238E27FC236}">
                  <a16:creationId xmlns:a16="http://schemas.microsoft.com/office/drawing/2014/main" id="{DD06F7C0-8306-8E34-9722-1314C8ACB684}"/>
                </a:ext>
              </a:extLst>
            </p:cNvPr>
            <p:cNvSpPr/>
            <p:nvPr/>
          </p:nvSpPr>
          <p:spPr bwMode="auto">
            <a:xfrm>
              <a:off x="4088024" y="1048922"/>
              <a:ext cx="412943" cy="276985"/>
            </a:xfrm>
            <a:prstGeom prs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26" name="Gruppieren 25">
            <a:extLst>
              <a:ext uri="{FF2B5EF4-FFF2-40B4-BE49-F238E27FC236}">
                <a16:creationId xmlns:a16="http://schemas.microsoft.com/office/drawing/2014/main" id="{66A57D9F-A13F-293F-B44D-0BFD4AD45470}"/>
              </a:ext>
            </a:extLst>
          </p:cNvPr>
          <p:cNvGrpSpPr/>
          <p:nvPr/>
        </p:nvGrpSpPr>
        <p:grpSpPr>
          <a:xfrm>
            <a:off x="4901426" y="1277987"/>
            <a:ext cx="4785021" cy="4637037"/>
            <a:chOff x="5053826" y="1277987"/>
            <a:chExt cx="4785021" cy="4637037"/>
          </a:xfrm>
        </p:grpSpPr>
        <p:sp>
          <p:nvSpPr>
            <p:cNvPr id="25" name="Pfeil: nach rechts gekrümmt 24">
              <a:extLst>
                <a:ext uri="{FF2B5EF4-FFF2-40B4-BE49-F238E27FC236}">
                  <a16:creationId xmlns:a16="http://schemas.microsoft.com/office/drawing/2014/main" id="{7CC50DD3-CB55-43E8-4EA2-06DA443B4045}"/>
                </a:ext>
              </a:extLst>
            </p:cNvPr>
            <p:cNvSpPr/>
            <p:nvPr/>
          </p:nvSpPr>
          <p:spPr bwMode="auto">
            <a:xfrm rot="10800000">
              <a:off x="8993105" y="1398954"/>
              <a:ext cx="845742" cy="4516070"/>
            </a:xfrm>
            <a:prstGeom prst="curved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0" name="Textfeld 19">
              <a:extLst>
                <a:ext uri="{FF2B5EF4-FFF2-40B4-BE49-F238E27FC236}">
                  <a16:creationId xmlns:a16="http://schemas.microsoft.com/office/drawing/2014/main" id="{49F4637A-1B51-EF24-20B1-DE0727C7080C}"/>
                </a:ext>
              </a:extLst>
            </p:cNvPr>
            <p:cNvSpPr txBox="1"/>
            <p:nvPr/>
          </p:nvSpPr>
          <p:spPr>
            <a:xfrm>
              <a:off x="5053826" y="1277987"/>
              <a:ext cx="3876958" cy="646331"/>
            </a:xfrm>
            <a:prstGeom prst="rect">
              <a:avLst/>
            </a:prstGeom>
            <a:noFill/>
          </p:spPr>
          <p:txBody>
            <a:bodyPr wrap="square" rtlCol="0">
              <a:spAutoFit/>
            </a:bodyPr>
            <a:lstStyle/>
            <a:p>
              <a:pPr algn="r"/>
              <a:r>
                <a:rPr lang="de-DE" sz="1800" dirty="0">
                  <a:solidFill>
                    <a:srgbClr val="FF0000"/>
                  </a:solidFill>
                </a:rPr>
                <a:t>PV =   133,4 MW</a:t>
              </a:r>
              <a:br>
                <a:rPr lang="de-DE" sz="1800" dirty="0">
                  <a:solidFill>
                    <a:srgbClr val="FF0000"/>
                  </a:solidFill>
                </a:rPr>
              </a:br>
              <a:r>
                <a:rPr lang="de-DE" sz="1800" dirty="0">
                  <a:solidFill>
                    <a:srgbClr val="FF0000"/>
                  </a:solidFill>
                </a:rPr>
                <a:t>Wind =     14,9 MW</a:t>
              </a:r>
            </a:p>
          </p:txBody>
        </p:sp>
      </p:grpSp>
      <p:grpSp>
        <p:nvGrpSpPr>
          <p:cNvPr id="5" name="Gruppieren 4">
            <a:extLst>
              <a:ext uri="{FF2B5EF4-FFF2-40B4-BE49-F238E27FC236}">
                <a16:creationId xmlns:a16="http://schemas.microsoft.com/office/drawing/2014/main" id="{F7557D0C-19AD-321A-78E2-08519FD5D168}"/>
              </a:ext>
            </a:extLst>
          </p:cNvPr>
          <p:cNvGrpSpPr/>
          <p:nvPr/>
        </p:nvGrpSpPr>
        <p:grpSpPr>
          <a:xfrm>
            <a:off x="2862504" y="2189776"/>
            <a:ext cx="5966855" cy="3818109"/>
            <a:chOff x="2862504" y="2189776"/>
            <a:chExt cx="5966855" cy="3818109"/>
          </a:xfrm>
        </p:grpSpPr>
        <p:grpSp>
          <p:nvGrpSpPr>
            <p:cNvPr id="12" name="Gruppieren 11">
              <a:extLst>
                <a:ext uri="{FF2B5EF4-FFF2-40B4-BE49-F238E27FC236}">
                  <a16:creationId xmlns:a16="http://schemas.microsoft.com/office/drawing/2014/main" id="{BFC525FF-E101-10C7-802E-51B42F5642FF}"/>
                </a:ext>
              </a:extLst>
            </p:cNvPr>
            <p:cNvGrpSpPr/>
            <p:nvPr/>
          </p:nvGrpSpPr>
          <p:grpSpPr>
            <a:xfrm>
              <a:off x="2862504" y="2189776"/>
              <a:ext cx="5966855" cy="3818109"/>
              <a:chOff x="2862504" y="2189776"/>
              <a:chExt cx="5966855" cy="3818109"/>
            </a:xfrm>
          </p:grpSpPr>
          <p:pic>
            <p:nvPicPr>
              <p:cNvPr id="6" name="Grafik 5">
                <a:extLst>
                  <a:ext uri="{FF2B5EF4-FFF2-40B4-BE49-F238E27FC236}">
                    <a16:creationId xmlns:a16="http://schemas.microsoft.com/office/drawing/2014/main" id="{EF8B0D64-D95B-2D61-A82D-085D7A8E3266}"/>
                  </a:ext>
                </a:extLst>
              </p:cNvPr>
              <p:cNvPicPr>
                <a:picLocks noChangeAspect="1"/>
              </p:cNvPicPr>
              <p:nvPr/>
            </p:nvPicPr>
            <p:blipFill>
              <a:blip r:embed="rId4"/>
              <a:srcRect l="50131" t="49220" r="39336" b="5487"/>
              <a:stretch>
                <a:fillRect/>
              </a:stretch>
            </p:blipFill>
            <p:spPr>
              <a:xfrm>
                <a:off x="4931081" y="2189776"/>
                <a:ext cx="3898278" cy="3143142"/>
              </a:xfrm>
              <a:prstGeom prst="rect">
                <a:avLst/>
              </a:prstGeom>
            </p:spPr>
          </p:pic>
          <p:sp>
            <p:nvSpPr>
              <p:cNvPr id="14" name="Ellipse 13">
                <a:extLst>
                  <a:ext uri="{FF2B5EF4-FFF2-40B4-BE49-F238E27FC236}">
                    <a16:creationId xmlns:a16="http://schemas.microsoft.com/office/drawing/2014/main" id="{05BEBBAE-32C0-E79F-351D-F3432B54F3A3}"/>
                  </a:ext>
                </a:extLst>
              </p:cNvPr>
              <p:cNvSpPr/>
              <p:nvPr/>
            </p:nvSpPr>
            <p:spPr bwMode="auto">
              <a:xfrm>
                <a:off x="2862504" y="5073993"/>
                <a:ext cx="231775" cy="230674"/>
              </a:xfrm>
              <a:prstGeom prst="ellipse">
                <a:avLst/>
              </a:prstGeom>
              <a:no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3558" name="Textfeld 23557">
                <a:extLst>
                  <a:ext uri="{FF2B5EF4-FFF2-40B4-BE49-F238E27FC236}">
                    <a16:creationId xmlns:a16="http://schemas.microsoft.com/office/drawing/2014/main" id="{B5B5972E-6739-5B8E-28E7-E797038B6AC7}"/>
                  </a:ext>
                </a:extLst>
              </p:cNvPr>
              <p:cNvSpPr txBox="1"/>
              <p:nvPr/>
            </p:nvSpPr>
            <p:spPr>
              <a:xfrm>
                <a:off x="4404738" y="5361554"/>
                <a:ext cx="4175708" cy="646331"/>
              </a:xfrm>
              <a:prstGeom prst="rect">
                <a:avLst/>
              </a:prstGeom>
              <a:noFill/>
            </p:spPr>
            <p:txBody>
              <a:bodyPr wrap="square" rtlCol="0">
                <a:spAutoFit/>
              </a:bodyPr>
              <a:lstStyle/>
              <a:p>
                <a:pPr algn="r"/>
                <a:r>
                  <a:rPr lang="de-DE" sz="1800" dirty="0">
                    <a:solidFill>
                      <a:srgbClr val="FF0000"/>
                    </a:solidFill>
                  </a:rPr>
                  <a:t>Fläche </a:t>
                </a:r>
                <a:r>
                  <a:rPr lang="de-DE" sz="1800" b="1" dirty="0">
                    <a:solidFill>
                      <a:srgbClr val="FF0000"/>
                    </a:solidFill>
                  </a:rPr>
                  <a:t>VG-Jockgrim</a:t>
                </a:r>
                <a:r>
                  <a:rPr lang="de-DE" sz="1800" dirty="0">
                    <a:solidFill>
                      <a:srgbClr val="FF0000"/>
                    </a:solidFill>
                  </a:rPr>
                  <a:t>: 4.094 ha </a:t>
                </a:r>
                <a:br>
                  <a:rPr lang="de-DE" sz="1800" dirty="0">
                    <a:solidFill>
                      <a:srgbClr val="FF0000"/>
                    </a:solidFill>
                  </a:rPr>
                </a:br>
                <a:r>
                  <a:rPr lang="de-DE" sz="1800" b="1" dirty="0">
                    <a:solidFill>
                      <a:srgbClr val="FF0000"/>
                    </a:solidFill>
                    <a:sym typeface="Wingdings" panose="05000000000000000000" pitchFamily="2" charset="2"/>
                  </a:rPr>
                  <a:t> </a:t>
                </a:r>
                <a:r>
                  <a:rPr lang="de-DE" sz="1800" b="1" dirty="0">
                    <a:solidFill>
                      <a:srgbClr val="FF0000"/>
                    </a:solidFill>
                  </a:rPr>
                  <a:t>0,206 % von RLP </a:t>
                </a:r>
              </a:p>
            </p:txBody>
          </p:sp>
          <p:sp>
            <p:nvSpPr>
              <p:cNvPr id="2" name="Pfeil: nach rechts 1">
                <a:extLst>
                  <a:ext uri="{FF2B5EF4-FFF2-40B4-BE49-F238E27FC236}">
                    <a16:creationId xmlns:a16="http://schemas.microsoft.com/office/drawing/2014/main" id="{2DB79EDF-D98D-6465-6877-9F4DAAB3C0F3}"/>
                  </a:ext>
                </a:extLst>
              </p:cNvPr>
              <p:cNvSpPr/>
              <p:nvPr/>
            </p:nvSpPr>
            <p:spPr bwMode="auto">
              <a:xfrm>
                <a:off x="4061360" y="3776704"/>
                <a:ext cx="412943" cy="276985"/>
              </a:xfrm>
              <a:prstGeom prs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7" name="Textfeld 6">
              <a:extLst>
                <a:ext uri="{FF2B5EF4-FFF2-40B4-BE49-F238E27FC236}">
                  <a16:creationId xmlns:a16="http://schemas.microsoft.com/office/drawing/2014/main" id="{04E042B6-2A98-559A-FD15-53B09A6C6C16}"/>
                </a:ext>
              </a:extLst>
            </p:cNvPr>
            <p:cNvSpPr txBox="1"/>
            <p:nvPr/>
          </p:nvSpPr>
          <p:spPr>
            <a:xfrm>
              <a:off x="6484250" y="4053689"/>
              <a:ext cx="901209" cy="307777"/>
            </a:xfrm>
            <a:prstGeom prst="rect">
              <a:avLst/>
            </a:prstGeom>
            <a:noFill/>
          </p:spPr>
          <p:txBody>
            <a:bodyPr wrap="none" rtlCol="0">
              <a:spAutoFit/>
            </a:bodyPr>
            <a:lstStyle/>
            <a:p>
              <a:r>
                <a:rPr lang="de-DE" sz="1400" dirty="0"/>
                <a:t>Jockgrim</a:t>
              </a:r>
            </a:p>
          </p:txBody>
        </p:sp>
        <p:sp>
          <p:nvSpPr>
            <p:cNvPr id="8" name="Textfeld 7">
              <a:extLst>
                <a:ext uri="{FF2B5EF4-FFF2-40B4-BE49-F238E27FC236}">
                  <a16:creationId xmlns:a16="http://schemas.microsoft.com/office/drawing/2014/main" id="{55C23023-F591-4A54-E7B4-C9836D37633D}"/>
                </a:ext>
              </a:extLst>
            </p:cNvPr>
            <p:cNvSpPr txBox="1"/>
            <p:nvPr/>
          </p:nvSpPr>
          <p:spPr>
            <a:xfrm>
              <a:off x="5402229" y="2894784"/>
              <a:ext cx="1090363" cy="307777"/>
            </a:xfrm>
            <a:prstGeom prst="rect">
              <a:avLst/>
            </a:prstGeom>
            <a:noFill/>
          </p:spPr>
          <p:txBody>
            <a:bodyPr wrap="none" rtlCol="0">
              <a:spAutoFit/>
            </a:bodyPr>
            <a:lstStyle/>
            <a:p>
              <a:r>
                <a:rPr lang="de-DE" sz="1400" dirty="0" err="1"/>
                <a:t>Hatzenbühl</a:t>
              </a:r>
              <a:endParaRPr lang="de-DE" sz="1400" dirty="0"/>
            </a:p>
          </p:txBody>
        </p:sp>
        <p:sp>
          <p:nvSpPr>
            <p:cNvPr id="9" name="Textfeld 8">
              <a:extLst>
                <a:ext uri="{FF2B5EF4-FFF2-40B4-BE49-F238E27FC236}">
                  <a16:creationId xmlns:a16="http://schemas.microsoft.com/office/drawing/2014/main" id="{09C14B14-C8CD-7E9C-4FE6-1A06EAAA6E79}"/>
                </a:ext>
              </a:extLst>
            </p:cNvPr>
            <p:cNvSpPr txBox="1"/>
            <p:nvPr/>
          </p:nvSpPr>
          <p:spPr>
            <a:xfrm>
              <a:off x="7507189" y="3395643"/>
              <a:ext cx="851515" cy="307777"/>
            </a:xfrm>
            <a:prstGeom prst="rect">
              <a:avLst/>
            </a:prstGeom>
            <a:noFill/>
          </p:spPr>
          <p:txBody>
            <a:bodyPr wrap="none" rtlCol="0">
              <a:spAutoFit/>
            </a:bodyPr>
            <a:lstStyle/>
            <a:p>
              <a:r>
                <a:rPr lang="de-DE" sz="1400" dirty="0" err="1"/>
                <a:t>Neupotz</a:t>
              </a:r>
              <a:endParaRPr lang="de-DE" sz="1400" dirty="0"/>
            </a:p>
          </p:txBody>
        </p:sp>
        <p:sp>
          <p:nvSpPr>
            <p:cNvPr id="10" name="Textfeld 9">
              <a:extLst>
                <a:ext uri="{FF2B5EF4-FFF2-40B4-BE49-F238E27FC236}">
                  <a16:creationId xmlns:a16="http://schemas.microsoft.com/office/drawing/2014/main" id="{411A93DA-8DBB-7D78-DE4A-9DD184497DA1}"/>
                </a:ext>
              </a:extLst>
            </p:cNvPr>
            <p:cNvSpPr txBox="1"/>
            <p:nvPr/>
          </p:nvSpPr>
          <p:spPr>
            <a:xfrm>
              <a:off x="6296476" y="3121720"/>
              <a:ext cx="1199367" cy="307777"/>
            </a:xfrm>
            <a:prstGeom prst="rect">
              <a:avLst/>
            </a:prstGeom>
            <a:noFill/>
          </p:spPr>
          <p:txBody>
            <a:bodyPr wrap="none" rtlCol="0">
              <a:spAutoFit/>
            </a:bodyPr>
            <a:lstStyle/>
            <a:p>
              <a:r>
                <a:rPr lang="de-DE" sz="1400" dirty="0"/>
                <a:t>Rheinzabern</a:t>
              </a:r>
            </a:p>
          </p:txBody>
        </p:sp>
      </p:grpSp>
      <p:sp>
        <p:nvSpPr>
          <p:cNvPr id="11" name="Rectangle 4">
            <a:extLst>
              <a:ext uri="{FF2B5EF4-FFF2-40B4-BE49-F238E27FC236}">
                <a16:creationId xmlns:a16="http://schemas.microsoft.com/office/drawing/2014/main" id="{D841A541-B0B7-4728-9555-E7FD843580AA}"/>
              </a:ext>
            </a:extLst>
          </p:cNvPr>
          <p:cNvSpPr>
            <a:spLocks noChangeArrowheads="1"/>
          </p:cNvSpPr>
          <p:nvPr/>
        </p:nvSpPr>
        <p:spPr bwMode="auto">
          <a:xfrm>
            <a:off x="285750" y="6192085"/>
            <a:ext cx="93345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 EE-Anlagen werden vorwiegend auf dem „flachen Land“ gebaut!</a:t>
            </a:r>
          </a:p>
        </p:txBody>
      </p:sp>
    </p:spTree>
    <p:extLst>
      <p:ext uri="{BB962C8B-B14F-4D97-AF65-F5344CB8AC3E}">
        <p14:creationId xmlns:p14="http://schemas.microsoft.com/office/powerpoint/2010/main" val="394355897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1+#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1+#ppt_w/2"/>
                                          </p:val>
                                        </p:tav>
                                        <p:tav tm="100000">
                                          <p:val>
                                            <p:strVal val="#ppt_x"/>
                                          </p:val>
                                        </p:tav>
                                      </p:tavLst>
                                    </p:anim>
                                    <p:anim calcmode="lin" valueType="num">
                                      <p:cBhvr additive="base">
                                        <p:cTn id="20"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hteck 27">
            <a:extLst>
              <a:ext uri="{FF2B5EF4-FFF2-40B4-BE49-F238E27FC236}">
                <a16:creationId xmlns:a16="http://schemas.microsoft.com/office/drawing/2014/main" id="{6811D3DA-EB8E-7844-C527-48F8D03BEE20}"/>
              </a:ext>
            </a:extLst>
          </p:cNvPr>
          <p:cNvSpPr/>
          <p:nvPr/>
        </p:nvSpPr>
        <p:spPr bwMode="auto">
          <a:xfrm>
            <a:off x="289559" y="937260"/>
            <a:ext cx="3075875" cy="4932356"/>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3555" name="Rectangle 4">
            <a:extLst>
              <a:ext uri="{FF2B5EF4-FFF2-40B4-BE49-F238E27FC236}">
                <a16:creationId xmlns:a16="http://schemas.microsoft.com/office/drawing/2014/main" id="{FCEF51A8-83BB-4A2F-A2C2-5729FF1196D5}"/>
              </a:ext>
            </a:extLst>
          </p:cNvPr>
          <p:cNvSpPr>
            <a:spLocks noChangeArrowheads="1"/>
          </p:cNvSpPr>
          <p:nvPr/>
        </p:nvSpPr>
        <p:spPr bwMode="auto">
          <a:xfrm>
            <a:off x="1328737" y="26968"/>
            <a:ext cx="793954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sz="2000" dirty="0">
                <a:solidFill>
                  <a:schemeClr val="bg1"/>
                </a:solidFill>
              </a:rPr>
              <a:t>Energiewende in der VG-Jockgrim </a:t>
            </a:r>
            <a:r>
              <a:rPr lang="de-DE" altLang="de-DE" sz="2000" dirty="0">
                <a:solidFill>
                  <a:schemeClr val="bg1"/>
                </a:solidFill>
              </a:rPr>
              <a:t>2019 – 2040 </a:t>
            </a:r>
            <a:r>
              <a:rPr lang="de-DE" sz="2000" dirty="0">
                <a:solidFill>
                  <a:schemeClr val="bg1"/>
                </a:solidFill>
              </a:rPr>
              <a:t>(2)</a:t>
            </a:r>
          </a:p>
          <a:p>
            <a:r>
              <a:rPr lang="de-DE" altLang="de-DE" sz="2000" dirty="0">
                <a:solidFill>
                  <a:schemeClr val="bg1"/>
                </a:solidFill>
              </a:rPr>
              <a:t>Zubau PV und Wind: Soll – Ist mit Stand 05/2025</a:t>
            </a:r>
          </a:p>
        </p:txBody>
      </p:sp>
      <p:sp>
        <p:nvSpPr>
          <p:cNvPr id="37" name="Text Box 14">
            <a:extLst>
              <a:ext uri="{FF2B5EF4-FFF2-40B4-BE49-F238E27FC236}">
                <a16:creationId xmlns:a16="http://schemas.microsoft.com/office/drawing/2014/main" id="{EBAA1D44-67CC-4B3D-985A-A62FA47DC6F4}"/>
              </a:ext>
            </a:extLst>
          </p:cNvPr>
          <p:cNvSpPr txBox="1">
            <a:spLocks noChangeArrowheads="1"/>
          </p:cNvSpPr>
          <p:nvPr/>
        </p:nvSpPr>
        <p:spPr bwMode="auto">
          <a:xfrm>
            <a:off x="6850372" y="5906308"/>
            <a:ext cx="2908168"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err="1">
                <a:solidFill>
                  <a:srgbClr val="000000"/>
                </a:solidFill>
                <a:ea typeface="Microsoft YaHei" panose="020B0503020204020204" pitchFamily="34" charset="-122"/>
              </a:rPr>
              <a:t>Quelle</a:t>
            </a:r>
            <a:r>
              <a:rPr lang="de-DE" altLang="de-DE" sz="1200" dirty="0" err="1">
                <a:solidFill>
                  <a:srgbClr val="000000"/>
                </a:solidFill>
                <a:ea typeface="Microsoft YaHei" panose="020B0503020204020204" pitchFamily="34" charset="-122"/>
              </a:rPr>
              <a:t>:ISE</a:t>
            </a:r>
            <a:r>
              <a:rPr lang="de-DE" altLang="de-DE" sz="1200" dirty="0">
                <a:solidFill>
                  <a:srgbClr val="000000"/>
                </a:solidFill>
                <a:ea typeface="Microsoft YaHei" panose="020B0503020204020204" pitchFamily="34" charset="-122"/>
              </a:rPr>
              <a:t> e.V., Marktstammdatenregister</a:t>
            </a:r>
          </a:p>
        </p:txBody>
      </p:sp>
      <p:sp>
        <p:nvSpPr>
          <p:cNvPr id="5" name="Textfeld 4">
            <a:extLst>
              <a:ext uri="{FF2B5EF4-FFF2-40B4-BE49-F238E27FC236}">
                <a16:creationId xmlns:a16="http://schemas.microsoft.com/office/drawing/2014/main" id="{A43397BB-A7CA-9D5B-E060-7BAEDEB47530}"/>
              </a:ext>
            </a:extLst>
          </p:cNvPr>
          <p:cNvSpPr txBox="1"/>
          <p:nvPr/>
        </p:nvSpPr>
        <p:spPr>
          <a:xfrm>
            <a:off x="497379" y="1416975"/>
            <a:ext cx="503664" cy="307777"/>
          </a:xfrm>
          <a:prstGeom prst="rect">
            <a:avLst/>
          </a:prstGeom>
          <a:noFill/>
        </p:spPr>
        <p:txBody>
          <a:bodyPr wrap="none" rtlCol="0">
            <a:spAutoFit/>
          </a:bodyPr>
          <a:lstStyle/>
          <a:p>
            <a:r>
              <a:rPr lang="de-DE" sz="1400" dirty="0"/>
              <a:t>MW</a:t>
            </a:r>
          </a:p>
        </p:txBody>
      </p:sp>
      <p:graphicFrame>
        <p:nvGraphicFramePr>
          <p:cNvPr id="3" name="Diagramm 2">
            <a:extLst>
              <a:ext uri="{FF2B5EF4-FFF2-40B4-BE49-F238E27FC236}">
                <a16:creationId xmlns:a16="http://schemas.microsoft.com/office/drawing/2014/main" id="{EC12DAC7-C7A6-D447-4979-9C926CF8BFFA}"/>
              </a:ext>
            </a:extLst>
          </p:cNvPr>
          <p:cNvGraphicFramePr>
            <a:graphicFrameLocks/>
          </p:cNvGraphicFramePr>
          <p:nvPr>
            <p:extLst>
              <p:ext uri="{D42A27DB-BD31-4B8C-83A1-F6EECF244321}">
                <p14:modId xmlns:p14="http://schemas.microsoft.com/office/powerpoint/2010/main" val="56509812"/>
              </p:ext>
            </p:extLst>
          </p:nvPr>
        </p:nvGraphicFramePr>
        <p:xfrm>
          <a:off x="478329" y="1688182"/>
          <a:ext cx="2947917" cy="3973528"/>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feld 8">
            <a:extLst>
              <a:ext uri="{FF2B5EF4-FFF2-40B4-BE49-F238E27FC236}">
                <a16:creationId xmlns:a16="http://schemas.microsoft.com/office/drawing/2014/main" id="{E92A1103-B43A-9361-EFE4-A4B5744AA480}"/>
              </a:ext>
            </a:extLst>
          </p:cNvPr>
          <p:cNvSpPr txBox="1"/>
          <p:nvPr/>
        </p:nvSpPr>
        <p:spPr>
          <a:xfrm>
            <a:off x="1369345" y="5566460"/>
            <a:ext cx="484428" cy="307777"/>
          </a:xfrm>
          <a:prstGeom prst="rect">
            <a:avLst/>
          </a:prstGeom>
          <a:noFill/>
        </p:spPr>
        <p:txBody>
          <a:bodyPr wrap="none" rtlCol="0">
            <a:spAutoFit/>
          </a:bodyPr>
          <a:lstStyle/>
          <a:p>
            <a:r>
              <a:rPr lang="de-DE" sz="1400" dirty="0"/>
              <a:t>Soll</a:t>
            </a:r>
          </a:p>
        </p:txBody>
      </p:sp>
      <p:sp>
        <p:nvSpPr>
          <p:cNvPr id="13" name="Textfeld 12">
            <a:extLst>
              <a:ext uri="{FF2B5EF4-FFF2-40B4-BE49-F238E27FC236}">
                <a16:creationId xmlns:a16="http://schemas.microsoft.com/office/drawing/2014/main" id="{41E05E4C-76D8-CA93-9FD4-93C0F2B87EA1}"/>
              </a:ext>
            </a:extLst>
          </p:cNvPr>
          <p:cNvSpPr txBox="1"/>
          <p:nvPr/>
        </p:nvSpPr>
        <p:spPr>
          <a:xfrm>
            <a:off x="2545846" y="5561839"/>
            <a:ext cx="373820" cy="307777"/>
          </a:xfrm>
          <a:prstGeom prst="rect">
            <a:avLst/>
          </a:prstGeom>
          <a:noFill/>
        </p:spPr>
        <p:txBody>
          <a:bodyPr wrap="none" rtlCol="0">
            <a:spAutoFit/>
          </a:bodyPr>
          <a:lstStyle/>
          <a:p>
            <a:r>
              <a:rPr lang="de-DE" sz="1400" dirty="0"/>
              <a:t>Ist</a:t>
            </a:r>
          </a:p>
        </p:txBody>
      </p:sp>
      <p:sp>
        <p:nvSpPr>
          <p:cNvPr id="18" name="Textfeld 17">
            <a:extLst>
              <a:ext uri="{FF2B5EF4-FFF2-40B4-BE49-F238E27FC236}">
                <a16:creationId xmlns:a16="http://schemas.microsoft.com/office/drawing/2014/main" id="{BB19721B-4CEC-1B4F-3B0B-04EE67C68E8F}"/>
              </a:ext>
            </a:extLst>
          </p:cNvPr>
          <p:cNvSpPr txBox="1"/>
          <p:nvPr/>
        </p:nvSpPr>
        <p:spPr>
          <a:xfrm>
            <a:off x="1328737" y="1011463"/>
            <a:ext cx="746871" cy="369332"/>
          </a:xfrm>
          <a:prstGeom prst="rect">
            <a:avLst/>
          </a:prstGeom>
          <a:noFill/>
        </p:spPr>
        <p:txBody>
          <a:bodyPr wrap="none" rtlCol="0">
            <a:spAutoFit/>
          </a:bodyPr>
          <a:lstStyle/>
          <a:p>
            <a:r>
              <a:rPr lang="de-DE" sz="1800" b="1" dirty="0"/>
              <a:t>Wind</a:t>
            </a:r>
          </a:p>
        </p:txBody>
      </p:sp>
      <p:grpSp>
        <p:nvGrpSpPr>
          <p:cNvPr id="31" name="Gruppieren 30">
            <a:extLst>
              <a:ext uri="{FF2B5EF4-FFF2-40B4-BE49-F238E27FC236}">
                <a16:creationId xmlns:a16="http://schemas.microsoft.com/office/drawing/2014/main" id="{30710AC3-AE4F-7840-A0D6-7A318A5A04A6}"/>
              </a:ext>
            </a:extLst>
          </p:cNvPr>
          <p:cNvGrpSpPr/>
          <p:nvPr/>
        </p:nvGrpSpPr>
        <p:grpSpPr>
          <a:xfrm>
            <a:off x="3622096" y="937260"/>
            <a:ext cx="3161350" cy="4936977"/>
            <a:chOff x="3622096" y="937260"/>
            <a:chExt cx="3161350" cy="4936977"/>
          </a:xfrm>
        </p:grpSpPr>
        <p:sp>
          <p:nvSpPr>
            <p:cNvPr id="30" name="Rechteck 29">
              <a:extLst>
                <a:ext uri="{FF2B5EF4-FFF2-40B4-BE49-F238E27FC236}">
                  <a16:creationId xmlns:a16="http://schemas.microsoft.com/office/drawing/2014/main" id="{0020CFAE-EF62-8B40-CE62-DDD3219D9B5E}"/>
                </a:ext>
              </a:extLst>
            </p:cNvPr>
            <p:cNvSpPr/>
            <p:nvPr/>
          </p:nvSpPr>
          <p:spPr bwMode="auto">
            <a:xfrm>
              <a:off x="3622096" y="937260"/>
              <a:ext cx="3075875" cy="4932356"/>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1" name="Textfeld 20">
              <a:extLst>
                <a:ext uri="{FF2B5EF4-FFF2-40B4-BE49-F238E27FC236}">
                  <a16:creationId xmlns:a16="http://schemas.microsoft.com/office/drawing/2014/main" id="{E2825A4A-AEEA-5BAA-AA89-F4279ADF043E}"/>
                </a:ext>
              </a:extLst>
            </p:cNvPr>
            <p:cNvSpPr txBox="1"/>
            <p:nvPr/>
          </p:nvSpPr>
          <p:spPr>
            <a:xfrm>
              <a:off x="4725320" y="5566460"/>
              <a:ext cx="484428" cy="307777"/>
            </a:xfrm>
            <a:prstGeom prst="rect">
              <a:avLst/>
            </a:prstGeom>
            <a:noFill/>
          </p:spPr>
          <p:txBody>
            <a:bodyPr wrap="none" rtlCol="0">
              <a:spAutoFit/>
            </a:bodyPr>
            <a:lstStyle/>
            <a:p>
              <a:r>
                <a:rPr lang="de-DE" sz="1400" dirty="0"/>
                <a:t>Soll</a:t>
              </a:r>
            </a:p>
          </p:txBody>
        </p:sp>
        <p:sp>
          <p:nvSpPr>
            <p:cNvPr id="22" name="Textfeld 21">
              <a:extLst>
                <a:ext uri="{FF2B5EF4-FFF2-40B4-BE49-F238E27FC236}">
                  <a16:creationId xmlns:a16="http://schemas.microsoft.com/office/drawing/2014/main" id="{77B3E03F-9CE9-7314-C86D-18959508CFC5}"/>
                </a:ext>
              </a:extLst>
            </p:cNvPr>
            <p:cNvSpPr txBox="1"/>
            <p:nvPr/>
          </p:nvSpPr>
          <p:spPr>
            <a:xfrm>
              <a:off x="5901821" y="5561839"/>
              <a:ext cx="373820" cy="307777"/>
            </a:xfrm>
            <a:prstGeom prst="rect">
              <a:avLst/>
            </a:prstGeom>
            <a:noFill/>
          </p:spPr>
          <p:txBody>
            <a:bodyPr wrap="none" rtlCol="0">
              <a:spAutoFit/>
            </a:bodyPr>
            <a:lstStyle/>
            <a:p>
              <a:r>
                <a:rPr lang="de-DE" sz="1400" dirty="0"/>
                <a:t>Ist</a:t>
              </a:r>
            </a:p>
          </p:txBody>
        </p:sp>
        <p:sp>
          <p:nvSpPr>
            <p:cNvPr id="23" name="Textfeld 22">
              <a:extLst>
                <a:ext uri="{FF2B5EF4-FFF2-40B4-BE49-F238E27FC236}">
                  <a16:creationId xmlns:a16="http://schemas.microsoft.com/office/drawing/2014/main" id="{9CBB4FA0-7022-66B4-5A0C-C13A06EAAAF5}"/>
                </a:ext>
              </a:extLst>
            </p:cNvPr>
            <p:cNvSpPr txBox="1"/>
            <p:nvPr/>
          </p:nvSpPr>
          <p:spPr>
            <a:xfrm>
              <a:off x="3707571" y="1416975"/>
              <a:ext cx="503664" cy="307777"/>
            </a:xfrm>
            <a:prstGeom prst="rect">
              <a:avLst/>
            </a:prstGeom>
            <a:noFill/>
          </p:spPr>
          <p:txBody>
            <a:bodyPr wrap="none" rtlCol="0">
              <a:spAutoFit/>
            </a:bodyPr>
            <a:lstStyle/>
            <a:p>
              <a:r>
                <a:rPr lang="de-DE" sz="1400" dirty="0"/>
                <a:t>MW</a:t>
              </a:r>
            </a:p>
          </p:txBody>
        </p:sp>
        <p:sp>
          <p:nvSpPr>
            <p:cNvPr id="25" name="Textfeld 24">
              <a:extLst>
                <a:ext uri="{FF2B5EF4-FFF2-40B4-BE49-F238E27FC236}">
                  <a16:creationId xmlns:a16="http://schemas.microsoft.com/office/drawing/2014/main" id="{09B6F594-6D4E-55B2-811F-BAFE5E113DEE}"/>
                </a:ext>
              </a:extLst>
            </p:cNvPr>
            <p:cNvSpPr txBox="1"/>
            <p:nvPr/>
          </p:nvSpPr>
          <p:spPr>
            <a:xfrm>
              <a:off x="4858197" y="1011463"/>
              <a:ext cx="492443" cy="369332"/>
            </a:xfrm>
            <a:prstGeom prst="rect">
              <a:avLst/>
            </a:prstGeom>
            <a:noFill/>
          </p:spPr>
          <p:txBody>
            <a:bodyPr wrap="none" rtlCol="0">
              <a:spAutoFit/>
            </a:bodyPr>
            <a:lstStyle/>
            <a:p>
              <a:r>
                <a:rPr lang="de-DE" sz="1800" b="1" dirty="0"/>
                <a:t>PV</a:t>
              </a:r>
            </a:p>
          </p:txBody>
        </p:sp>
        <p:graphicFrame>
          <p:nvGraphicFramePr>
            <p:cNvPr id="8" name="Diagramm 7">
              <a:extLst>
                <a:ext uri="{FF2B5EF4-FFF2-40B4-BE49-F238E27FC236}">
                  <a16:creationId xmlns:a16="http://schemas.microsoft.com/office/drawing/2014/main" id="{ACA52E04-7183-5381-18C0-A86930CDD7F3}"/>
                </a:ext>
              </a:extLst>
            </p:cNvPr>
            <p:cNvGraphicFramePr>
              <a:graphicFrameLocks/>
            </p:cNvGraphicFramePr>
            <p:nvPr>
              <p:extLst>
                <p:ext uri="{D42A27DB-BD31-4B8C-83A1-F6EECF244321}">
                  <p14:modId xmlns:p14="http://schemas.microsoft.com/office/powerpoint/2010/main" val="2599051419"/>
                </p:ext>
              </p:extLst>
            </p:nvPr>
          </p:nvGraphicFramePr>
          <p:xfrm>
            <a:off x="3689463" y="1688182"/>
            <a:ext cx="3093983" cy="3973993"/>
          </p:xfrm>
          <a:graphic>
            <a:graphicData uri="http://schemas.openxmlformats.org/drawingml/2006/chart">
              <c:chart xmlns:c="http://schemas.openxmlformats.org/drawingml/2006/chart" xmlns:r="http://schemas.openxmlformats.org/officeDocument/2006/relationships" r:id="rId4"/>
            </a:graphicData>
          </a:graphic>
        </p:graphicFrame>
      </p:grpSp>
      <p:graphicFrame>
        <p:nvGraphicFramePr>
          <p:cNvPr id="26" name="Tabelle 25">
            <a:extLst>
              <a:ext uri="{FF2B5EF4-FFF2-40B4-BE49-F238E27FC236}">
                <a16:creationId xmlns:a16="http://schemas.microsoft.com/office/drawing/2014/main" id="{D3C88A17-227E-DFFB-FD66-02F3B0A066F9}"/>
              </a:ext>
            </a:extLst>
          </p:cNvPr>
          <p:cNvGraphicFramePr>
            <a:graphicFrameLocks noGrp="1"/>
          </p:cNvGraphicFramePr>
          <p:nvPr>
            <p:extLst>
              <p:ext uri="{D42A27DB-BD31-4B8C-83A1-F6EECF244321}">
                <p14:modId xmlns:p14="http://schemas.microsoft.com/office/powerpoint/2010/main" val="1182738172"/>
              </p:ext>
            </p:extLst>
          </p:nvPr>
        </p:nvGraphicFramePr>
        <p:xfrm>
          <a:off x="5929487" y="2494317"/>
          <a:ext cx="3676653" cy="1560195"/>
        </p:xfrm>
        <a:graphic>
          <a:graphicData uri="http://schemas.openxmlformats.org/drawingml/2006/table">
            <a:tbl>
              <a:tblPr>
                <a:tableStyleId>{5C22544A-7EE6-4342-B048-85BDC9FD1C3A}</a:tableStyleId>
              </a:tblPr>
              <a:tblGrid>
                <a:gridCol w="1173932">
                  <a:extLst>
                    <a:ext uri="{9D8B030D-6E8A-4147-A177-3AD203B41FA5}">
                      <a16:colId xmlns:a16="http://schemas.microsoft.com/office/drawing/2014/main" val="698118272"/>
                    </a:ext>
                  </a:extLst>
                </a:gridCol>
                <a:gridCol w="740592">
                  <a:extLst>
                    <a:ext uri="{9D8B030D-6E8A-4147-A177-3AD203B41FA5}">
                      <a16:colId xmlns:a16="http://schemas.microsoft.com/office/drawing/2014/main" val="3035427096"/>
                    </a:ext>
                  </a:extLst>
                </a:gridCol>
                <a:gridCol w="700087">
                  <a:extLst>
                    <a:ext uri="{9D8B030D-6E8A-4147-A177-3AD203B41FA5}">
                      <a16:colId xmlns:a16="http://schemas.microsoft.com/office/drawing/2014/main" val="97429992"/>
                    </a:ext>
                  </a:extLst>
                </a:gridCol>
                <a:gridCol w="642938">
                  <a:extLst>
                    <a:ext uri="{9D8B030D-6E8A-4147-A177-3AD203B41FA5}">
                      <a16:colId xmlns:a16="http://schemas.microsoft.com/office/drawing/2014/main" val="3069465032"/>
                    </a:ext>
                  </a:extLst>
                </a:gridCol>
                <a:gridCol w="419104">
                  <a:extLst>
                    <a:ext uri="{9D8B030D-6E8A-4147-A177-3AD203B41FA5}">
                      <a16:colId xmlns:a16="http://schemas.microsoft.com/office/drawing/2014/main" val="559569995"/>
                    </a:ext>
                  </a:extLst>
                </a:gridCol>
              </a:tblGrid>
              <a:tr h="190500">
                <a:tc>
                  <a:txBody>
                    <a:bodyPr/>
                    <a:lstStyle/>
                    <a:p>
                      <a:pPr algn="ctr" fontAlgn="b"/>
                      <a:r>
                        <a:rPr lang="de-DE" sz="1400" b="1" u="none" strike="noStrike" dirty="0">
                          <a:solidFill>
                            <a:schemeClr val="bg1"/>
                          </a:solidFill>
                          <a:effectLst/>
                          <a:latin typeface="+mn-lt"/>
                        </a:rPr>
                        <a:t>Gemeinde</a:t>
                      </a:r>
                      <a:endParaRPr lang="de-DE" sz="1400" b="1" i="0" u="none" strike="noStrike" dirty="0">
                        <a:solidFill>
                          <a:schemeClr val="bg1"/>
                        </a:solidFill>
                        <a:effectLst/>
                        <a:latin typeface="+mn-lt"/>
                      </a:endParaRPr>
                    </a:p>
                  </a:txBody>
                  <a:tcPr marL="9525" marR="9525" marT="9525" marB="0" anchor="ctr">
                    <a:solidFill>
                      <a:schemeClr val="bg1">
                        <a:lumMod val="65000"/>
                      </a:schemeClr>
                    </a:solidFill>
                  </a:tcPr>
                </a:tc>
                <a:tc>
                  <a:txBody>
                    <a:bodyPr/>
                    <a:lstStyle/>
                    <a:p>
                      <a:pPr algn="ctr" fontAlgn="b"/>
                      <a:r>
                        <a:rPr lang="de-DE" sz="1400" b="1" i="0" u="none" strike="noStrike" dirty="0">
                          <a:solidFill>
                            <a:schemeClr val="bg1"/>
                          </a:solidFill>
                          <a:effectLst/>
                          <a:latin typeface="+mn-lt"/>
                        </a:rPr>
                        <a:t>Summe</a:t>
                      </a:r>
                    </a:p>
                  </a:txBody>
                  <a:tcPr marL="9525" marR="9525" marT="9525" marB="0" anchor="ctr">
                    <a:solidFill>
                      <a:schemeClr val="bg1">
                        <a:lumMod val="65000"/>
                      </a:schemeClr>
                    </a:solidFill>
                  </a:tcPr>
                </a:tc>
                <a:tc gridSpan="3">
                  <a:txBody>
                    <a:bodyPr/>
                    <a:lstStyle/>
                    <a:p>
                      <a:pPr algn="ctr" fontAlgn="b"/>
                      <a:r>
                        <a:rPr lang="de-DE" sz="1400" b="1" u="none" strike="noStrike" dirty="0">
                          <a:solidFill>
                            <a:schemeClr val="bg1"/>
                          </a:solidFill>
                          <a:effectLst/>
                          <a:latin typeface="+mn-lt"/>
                        </a:rPr>
                        <a:t>davon Balkon-KW</a:t>
                      </a:r>
                      <a:endParaRPr lang="de-DE" sz="1400" b="1" i="0" u="none" strike="noStrike" dirty="0">
                        <a:solidFill>
                          <a:schemeClr val="bg1"/>
                        </a:solidFill>
                        <a:effectLst/>
                        <a:latin typeface="+mn-lt"/>
                      </a:endParaRPr>
                    </a:p>
                  </a:txBody>
                  <a:tcPr marL="9525" marR="9525" marT="9525" marB="0" anchor="ctr">
                    <a:solidFill>
                      <a:schemeClr val="bg1">
                        <a:lumMod val="65000"/>
                      </a:schemeClr>
                    </a:solid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800411805"/>
                  </a:ext>
                </a:extLst>
              </a:tr>
              <a:tr h="190500">
                <a:tc>
                  <a:txBody>
                    <a:bodyPr/>
                    <a:lstStyle/>
                    <a:p>
                      <a:pPr algn="ctr" fontAlgn="b"/>
                      <a:endParaRPr lang="de-DE" sz="1400" b="0" i="0" u="none" strike="noStrike">
                        <a:solidFill>
                          <a:schemeClr val="bg1"/>
                        </a:solidFill>
                        <a:effectLst/>
                        <a:latin typeface="+mn-lt"/>
                      </a:endParaRPr>
                    </a:p>
                  </a:txBody>
                  <a:tcPr marL="9525" marR="9525" marT="9525" marB="0" anchor="b">
                    <a:solidFill>
                      <a:schemeClr val="bg1">
                        <a:lumMod val="65000"/>
                      </a:schemeClr>
                    </a:solidFill>
                  </a:tcPr>
                </a:tc>
                <a:tc>
                  <a:txBody>
                    <a:bodyPr/>
                    <a:lstStyle/>
                    <a:p>
                      <a:pPr algn="ctr" fontAlgn="b"/>
                      <a:r>
                        <a:rPr lang="de-DE" sz="1400" b="0" u="none" strike="noStrike">
                          <a:solidFill>
                            <a:schemeClr val="bg1"/>
                          </a:solidFill>
                          <a:effectLst/>
                          <a:latin typeface="+mn-lt"/>
                        </a:rPr>
                        <a:t>MW</a:t>
                      </a:r>
                      <a:endParaRPr lang="de-DE" sz="1400" b="0" i="0" u="none" strike="noStrike">
                        <a:solidFill>
                          <a:schemeClr val="bg1"/>
                        </a:solidFill>
                        <a:effectLst/>
                        <a:latin typeface="+mn-lt"/>
                      </a:endParaRPr>
                    </a:p>
                  </a:txBody>
                  <a:tcPr marL="9525" marR="9525" marT="9525" marB="0" anchor="b">
                    <a:solidFill>
                      <a:schemeClr val="bg1">
                        <a:lumMod val="65000"/>
                      </a:schemeClr>
                    </a:solidFill>
                  </a:tcPr>
                </a:tc>
                <a:tc>
                  <a:txBody>
                    <a:bodyPr/>
                    <a:lstStyle/>
                    <a:p>
                      <a:pPr algn="ctr" fontAlgn="b"/>
                      <a:r>
                        <a:rPr lang="de-DE" sz="1400" b="0" u="none" strike="noStrike">
                          <a:solidFill>
                            <a:schemeClr val="bg1"/>
                          </a:solidFill>
                          <a:effectLst/>
                          <a:latin typeface="+mn-lt"/>
                        </a:rPr>
                        <a:t>Stck</a:t>
                      </a:r>
                      <a:endParaRPr lang="de-DE" sz="1400" b="0" i="0" u="none" strike="noStrike">
                        <a:solidFill>
                          <a:schemeClr val="bg1"/>
                        </a:solidFill>
                        <a:effectLst/>
                        <a:latin typeface="+mn-lt"/>
                      </a:endParaRPr>
                    </a:p>
                  </a:txBody>
                  <a:tcPr marL="9525" marR="9525" marT="9525" marB="0" anchor="b">
                    <a:solidFill>
                      <a:schemeClr val="bg1">
                        <a:lumMod val="65000"/>
                      </a:schemeClr>
                    </a:solidFill>
                  </a:tcPr>
                </a:tc>
                <a:tc>
                  <a:txBody>
                    <a:bodyPr/>
                    <a:lstStyle/>
                    <a:p>
                      <a:pPr algn="ctr" fontAlgn="b"/>
                      <a:r>
                        <a:rPr lang="de-DE" sz="1400" b="0" u="none" strike="noStrike" dirty="0">
                          <a:solidFill>
                            <a:schemeClr val="bg1"/>
                          </a:solidFill>
                          <a:effectLst/>
                          <a:latin typeface="+mn-lt"/>
                        </a:rPr>
                        <a:t>MW</a:t>
                      </a:r>
                      <a:endParaRPr lang="de-DE" sz="1400" b="0" i="0" u="none" strike="noStrike" dirty="0">
                        <a:solidFill>
                          <a:schemeClr val="bg1"/>
                        </a:solidFill>
                        <a:effectLst/>
                        <a:latin typeface="+mn-lt"/>
                      </a:endParaRPr>
                    </a:p>
                  </a:txBody>
                  <a:tcPr marL="9525" marR="9525" marT="9525" marB="0" anchor="b">
                    <a:solidFill>
                      <a:schemeClr val="bg1">
                        <a:lumMod val="65000"/>
                      </a:schemeClr>
                    </a:solidFill>
                  </a:tcPr>
                </a:tc>
                <a:tc>
                  <a:txBody>
                    <a:bodyPr/>
                    <a:lstStyle/>
                    <a:p>
                      <a:pPr algn="ctr" fontAlgn="b"/>
                      <a:r>
                        <a:rPr lang="de-DE" sz="1400" b="0" u="none" strike="noStrike" dirty="0">
                          <a:solidFill>
                            <a:schemeClr val="bg1"/>
                          </a:solidFill>
                          <a:effectLst/>
                          <a:latin typeface="+mn-lt"/>
                        </a:rPr>
                        <a:t>%</a:t>
                      </a:r>
                      <a:endParaRPr lang="de-DE" sz="1400" b="0" i="0" u="none" strike="noStrike" dirty="0">
                        <a:solidFill>
                          <a:schemeClr val="bg1"/>
                        </a:solidFill>
                        <a:effectLst/>
                        <a:latin typeface="+mn-lt"/>
                      </a:endParaRPr>
                    </a:p>
                  </a:txBody>
                  <a:tcPr marL="9525" marR="9525" marT="9525" marB="0" anchor="b">
                    <a:solidFill>
                      <a:schemeClr val="bg1">
                        <a:lumMod val="65000"/>
                      </a:schemeClr>
                    </a:solidFill>
                  </a:tcPr>
                </a:tc>
                <a:extLst>
                  <a:ext uri="{0D108BD9-81ED-4DB2-BD59-A6C34878D82A}">
                    <a16:rowId xmlns:a16="http://schemas.microsoft.com/office/drawing/2014/main" val="1616971274"/>
                  </a:ext>
                </a:extLst>
              </a:tr>
              <a:tr h="190500">
                <a:tc>
                  <a:txBody>
                    <a:bodyPr/>
                    <a:lstStyle/>
                    <a:p>
                      <a:pPr algn="l" fontAlgn="b"/>
                      <a:r>
                        <a:rPr lang="de-DE" sz="1400" u="none" strike="noStrike">
                          <a:solidFill>
                            <a:srgbClr val="FF0000"/>
                          </a:solidFill>
                          <a:effectLst/>
                          <a:latin typeface="+mn-lt"/>
                        </a:rPr>
                        <a:t>Hatzenbühl</a:t>
                      </a:r>
                      <a:endParaRPr lang="de-DE" sz="1400" b="0" i="0" u="none" strike="noStrike">
                        <a:solidFill>
                          <a:srgbClr val="FF0000"/>
                        </a:solidFill>
                        <a:effectLst/>
                        <a:latin typeface="+mn-lt"/>
                      </a:endParaRPr>
                    </a:p>
                  </a:txBody>
                  <a:tcPr marL="9525" marR="9525" marT="9525" marB="0" anchor="b"/>
                </a:tc>
                <a:tc>
                  <a:txBody>
                    <a:bodyPr/>
                    <a:lstStyle/>
                    <a:p>
                      <a:pPr algn="r" fontAlgn="b"/>
                      <a:r>
                        <a:rPr lang="de-DE" sz="1400" u="none" strike="noStrike">
                          <a:solidFill>
                            <a:srgbClr val="FF0000"/>
                          </a:solidFill>
                          <a:effectLst/>
                          <a:latin typeface="+mn-lt"/>
                        </a:rPr>
                        <a:t>3,30</a:t>
                      </a:r>
                      <a:endParaRPr lang="de-DE" sz="1400" b="0" i="0" u="none" strike="noStrike">
                        <a:solidFill>
                          <a:srgbClr val="FF0000"/>
                        </a:solidFill>
                        <a:effectLst/>
                        <a:latin typeface="+mn-lt"/>
                      </a:endParaRPr>
                    </a:p>
                  </a:txBody>
                  <a:tcPr marL="9525" marR="9525" marT="9525" marB="0" anchor="b"/>
                </a:tc>
                <a:tc>
                  <a:txBody>
                    <a:bodyPr/>
                    <a:lstStyle/>
                    <a:p>
                      <a:pPr algn="r" fontAlgn="b"/>
                      <a:r>
                        <a:rPr lang="de-DE" sz="1400" u="none" strike="noStrike">
                          <a:solidFill>
                            <a:srgbClr val="FF0000"/>
                          </a:solidFill>
                          <a:effectLst/>
                          <a:latin typeface="+mn-lt"/>
                        </a:rPr>
                        <a:t>22</a:t>
                      </a:r>
                      <a:endParaRPr lang="de-DE" sz="1400" b="0" i="0" u="none" strike="noStrike">
                        <a:solidFill>
                          <a:srgbClr val="FF0000"/>
                        </a:solidFill>
                        <a:effectLst/>
                        <a:latin typeface="+mn-lt"/>
                      </a:endParaRPr>
                    </a:p>
                  </a:txBody>
                  <a:tcPr marL="9525" marR="9525" marT="9525" marB="0" anchor="b"/>
                </a:tc>
                <a:tc>
                  <a:txBody>
                    <a:bodyPr/>
                    <a:lstStyle/>
                    <a:p>
                      <a:pPr algn="r" fontAlgn="b"/>
                      <a:r>
                        <a:rPr lang="de-DE" sz="1400" u="none" strike="noStrike">
                          <a:solidFill>
                            <a:srgbClr val="FF0000"/>
                          </a:solidFill>
                          <a:effectLst/>
                          <a:latin typeface="+mn-lt"/>
                        </a:rPr>
                        <a:t>0,016</a:t>
                      </a:r>
                      <a:endParaRPr lang="de-DE" sz="1400" b="0" i="0" u="none" strike="noStrike">
                        <a:solidFill>
                          <a:srgbClr val="FF0000"/>
                        </a:solidFill>
                        <a:effectLst/>
                        <a:latin typeface="+mn-lt"/>
                      </a:endParaRPr>
                    </a:p>
                  </a:txBody>
                  <a:tcPr marL="9525" marR="9525" marT="9525" marB="0" anchor="b"/>
                </a:tc>
                <a:tc>
                  <a:txBody>
                    <a:bodyPr/>
                    <a:lstStyle/>
                    <a:p>
                      <a:pPr algn="l" fontAlgn="b"/>
                      <a:endParaRPr lang="de-DE" sz="1400" b="0" i="0" u="none" strike="noStrike" dirty="0">
                        <a:solidFill>
                          <a:srgbClr val="FF0000"/>
                        </a:solidFill>
                        <a:effectLst/>
                        <a:latin typeface="+mn-lt"/>
                      </a:endParaRPr>
                    </a:p>
                  </a:txBody>
                  <a:tcPr marL="9525" marR="9525" marT="9525" marB="0" anchor="b"/>
                </a:tc>
                <a:extLst>
                  <a:ext uri="{0D108BD9-81ED-4DB2-BD59-A6C34878D82A}">
                    <a16:rowId xmlns:a16="http://schemas.microsoft.com/office/drawing/2014/main" val="2462932796"/>
                  </a:ext>
                </a:extLst>
              </a:tr>
              <a:tr h="190500">
                <a:tc>
                  <a:txBody>
                    <a:bodyPr/>
                    <a:lstStyle/>
                    <a:p>
                      <a:pPr algn="l" fontAlgn="b"/>
                      <a:r>
                        <a:rPr lang="de-DE" sz="1400" u="none" strike="noStrike" dirty="0">
                          <a:solidFill>
                            <a:srgbClr val="FF0000"/>
                          </a:solidFill>
                          <a:effectLst/>
                          <a:latin typeface="+mn-lt"/>
                        </a:rPr>
                        <a:t>Jockgrim</a:t>
                      </a:r>
                      <a:endParaRPr lang="de-DE" sz="1400" b="0" i="0" u="none" strike="noStrike" dirty="0">
                        <a:solidFill>
                          <a:srgbClr val="FF0000"/>
                        </a:solidFill>
                        <a:effectLst/>
                        <a:latin typeface="+mn-lt"/>
                      </a:endParaRPr>
                    </a:p>
                  </a:txBody>
                  <a:tcPr marL="9525" marR="9525" marT="9525" marB="0" anchor="b">
                    <a:solidFill>
                      <a:schemeClr val="bg1"/>
                    </a:solidFill>
                  </a:tcPr>
                </a:tc>
                <a:tc>
                  <a:txBody>
                    <a:bodyPr/>
                    <a:lstStyle/>
                    <a:p>
                      <a:pPr algn="r" fontAlgn="b"/>
                      <a:r>
                        <a:rPr lang="de-DE" sz="1400" u="none" strike="noStrike">
                          <a:solidFill>
                            <a:srgbClr val="FF0000"/>
                          </a:solidFill>
                          <a:effectLst/>
                          <a:latin typeface="+mn-lt"/>
                        </a:rPr>
                        <a:t>3,19</a:t>
                      </a:r>
                      <a:endParaRPr lang="de-DE" sz="1400" b="0" i="0" u="none" strike="noStrike">
                        <a:solidFill>
                          <a:srgbClr val="FF0000"/>
                        </a:solidFill>
                        <a:effectLst/>
                        <a:latin typeface="+mn-lt"/>
                      </a:endParaRPr>
                    </a:p>
                  </a:txBody>
                  <a:tcPr marL="9525" marR="9525" marT="9525" marB="0" anchor="b">
                    <a:solidFill>
                      <a:schemeClr val="bg1"/>
                    </a:solidFill>
                  </a:tcPr>
                </a:tc>
                <a:tc>
                  <a:txBody>
                    <a:bodyPr/>
                    <a:lstStyle/>
                    <a:p>
                      <a:pPr algn="r" fontAlgn="b"/>
                      <a:r>
                        <a:rPr lang="de-DE" sz="1400" u="none" strike="noStrike">
                          <a:solidFill>
                            <a:srgbClr val="FF0000"/>
                          </a:solidFill>
                          <a:effectLst/>
                          <a:latin typeface="+mn-lt"/>
                        </a:rPr>
                        <a:t>94</a:t>
                      </a:r>
                      <a:endParaRPr lang="de-DE" sz="1400" b="0" i="0" u="none" strike="noStrike">
                        <a:solidFill>
                          <a:srgbClr val="FF0000"/>
                        </a:solidFill>
                        <a:effectLst/>
                        <a:latin typeface="+mn-lt"/>
                      </a:endParaRPr>
                    </a:p>
                  </a:txBody>
                  <a:tcPr marL="9525" marR="9525" marT="9525" marB="0" anchor="b">
                    <a:solidFill>
                      <a:schemeClr val="bg1"/>
                    </a:solidFill>
                  </a:tcPr>
                </a:tc>
                <a:tc>
                  <a:txBody>
                    <a:bodyPr/>
                    <a:lstStyle/>
                    <a:p>
                      <a:pPr algn="r" fontAlgn="b"/>
                      <a:r>
                        <a:rPr lang="de-DE" sz="1400" u="none" strike="noStrike">
                          <a:solidFill>
                            <a:srgbClr val="FF0000"/>
                          </a:solidFill>
                          <a:effectLst/>
                          <a:latin typeface="+mn-lt"/>
                        </a:rPr>
                        <a:t>0,066</a:t>
                      </a:r>
                      <a:endParaRPr lang="de-DE" sz="1400" b="0" i="0" u="none" strike="noStrike">
                        <a:solidFill>
                          <a:srgbClr val="FF0000"/>
                        </a:solidFill>
                        <a:effectLst/>
                        <a:latin typeface="+mn-lt"/>
                      </a:endParaRPr>
                    </a:p>
                  </a:txBody>
                  <a:tcPr marL="9525" marR="9525" marT="9525" marB="0" anchor="b">
                    <a:solidFill>
                      <a:schemeClr val="bg1"/>
                    </a:solidFill>
                  </a:tcPr>
                </a:tc>
                <a:tc>
                  <a:txBody>
                    <a:bodyPr/>
                    <a:lstStyle/>
                    <a:p>
                      <a:pPr algn="l" fontAlgn="b"/>
                      <a:endParaRPr lang="de-DE" sz="1400" b="0" i="0" u="none" strike="noStrike" dirty="0">
                        <a:solidFill>
                          <a:srgbClr val="FF0000"/>
                        </a:solidFill>
                        <a:effectLst/>
                        <a:latin typeface="+mn-lt"/>
                      </a:endParaRPr>
                    </a:p>
                  </a:txBody>
                  <a:tcPr marL="9525" marR="9525" marT="9525" marB="0" anchor="b">
                    <a:solidFill>
                      <a:schemeClr val="bg1"/>
                    </a:solidFill>
                  </a:tcPr>
                </a:tc>
                <a:extLst>
                  <a:ext uri="{0D108BD9-81ED-4DB2-BD59-A6C34878D82A}">
                    <a16:rowId xmlns:a16="http://schemas.microsoft.com/office/drawing/2014/main" val="2030070769"/>
                  </a:ext>
                </a:extLst>
              </a:tr>
              <a:tr h="190500">
                <a:tc>
                  <a:txBody>
                    <a:bodyPr/>
                    <a:lstStyle/>
                    <a:p>
                      <a:pPr algn="l" fontAlgn="b"/>
                      <a:r>
                        <a:rPr lang="de-DE" sz="1400" u="none" strike="noStrike">
                          <a:solidFill>
                            <a:srgbClr val="FF0000"/>
                          </a:solidFill>
                          <a:effectLst/>
                          <a:latin typeface="+mn-lt"/>
                        </a:rPr>
                        <a:t>Neupotz</a:t>
                      </a:r>
                      <a:endParaRPr lang="de-DE" sz="1400" b="0" i="0" u="none" strike="noStrike">
                        <a:solidFill>
                          <a:srgbClr val="FF0000"/>
                        </a:solidFill>
                        <a:effectLst/>
                        <a:latin typeface="+mn-lt"/>
                      </a:endParaRPr>
                    </a:p>
                  </a:txBody>
                  <a:tcPr marL="9525" marR="9525" marT="9525" marB="0" anchor="b"/>
                </a:tc>
                <a:tc>
                  <a:txBody>
                    <a:bodyPr/>
                    <a:lstStyle/>
                    <a:p>
                      <a:pPr algn="r" fontAlgn="b"/>
                      <a:r>
                        <a:rPr lang="de-DE" sz="1400" u="none" strike="noStrike" dirty="0">
                          <a:solidFill>
                            <a:srgbClr val="FF0000"/>
                          </a:solidFill>
                          <a:effectLst/>
                          <a:latin typeface="+mn-lt"/>
                        </a:rPr>
                        <a:t>1,82</a:t>
                      </a:r>
                      <a:endParaRPr lang="de-DE" sz="1400" b="0" i="0" u="none" strike="noStrike" dirty="0">
                        <a:solidFill>
                          <a:srgbClr val="FF0000"/>
                        </a:solidFill>
                        <a:effectLst/>
                        <a:latin typeface="+mn-lt"/>
                      </a:endParaRPr>
                    </a:p>
                  </a:txBody>
                  <a:tcPr marL="9525" marR="9525" marT="9525" marB="0" anchor="b"/>
                </a:tc>
                <a:tc>
                  <a:txBody>
                    <a:bodyPr/>
                    <a:lstStyle/>
                    <a:p>
                      <a:pPr algn="r" fontAlgn="b"/>
                      <a:r>
                        <a:rPr lang="de-DE" sz="1400" u="none" strike="noStrike">
                          <a:solidFill>
                            <a:srgbClr val="FF0000"/>
                          </a:solidFill>
                          <a:effectLst/>
                          <a:latin typeface="+mn-lt"/>
                        </a:rPr>
                        <a:t>27</a:t>
                      </a:r>
                      <a:endParaRPr lang="de-DE" sz="1400" b="0" i="0" u="none" strike="noStrike">
                        <a:solidFill>
                          <a:srgbClr val="FF0000"/>
                        </a:solidFill>
                        <a:effectLst/>
                        <a:latin typeface="+mn-lt"/>
                      </a:endParaRPr>
                    </a:p>
                  </a:txBody>
                  <a:tcPr marL="9525" marR="9525" marT="9525" marB="0" anchor="b"/>
                </a:tc>
                <a:tc>
                  <a:txBody>
                    <a:bodyPr/>
                    <a:lstStyle/>
                    <a:p>
                      <a:pPr algn="r" fontAlgn="b"/>
                      <a:r>
                        <a:rPr lang="de-DE" sz="1400" u="none" strike="noStrike">
                          <a:solidFill>
                            <a:srgbClr val="FF0000"/>
                          </a:solidFill>
                          <a:effectLst/>
                          <a:latin typeface="+mn-lt"/>
                        </a:rPr>
                        <a:t>0,020</a:t>
                      </a:r>
                      <a:endParaRPr lang="de-DE" sz="1400" b="0" i="0" u="none" strike="noStrike">
                        <a:solidFill>
                          <a:srgbClr val="FF0000"/>
                        </a:solidFill>
                        <a:effectLst/>
                        <a:latin typeface="+mn-lt"/>
                      </a:endParaRPr>
                    </a:p>
                  </a:txBody>
                  <a:tcPr marL="9525" marR="9525" marT="9525" marB="0" anchor="b"/>
                </a:tc>
                <a:tc>
                  <a:txBody>
                    <a:bodyPr/>
                    <a:lstStyle/>
                    <a:p>
                      <a:pPr algn="l" fontAlgn="b"/>
                      <a:endParaRPr lang="de-DE" sz="1400" b="0" i="0" u="none" strike="noStrike">
                        <a:solidFill>
                          <a:srgbClr val="FF0000"/>
                        </a:solidFill>
                        <a:effectLst/>
                        <a:latin typeface="+mn-lt"/>
                      </a:endParaRPr>
                    </a:p>
                  </a:txBody>
                  <a:tcPr marL="9525" marR="9525" marT="9525" marB="0" anchor="b"/>
                </a:tc>
                <a:extLst>
                  <a:ext uri="{0D108BD9-81ED-4DB2-BD59-A6C34878D82A}">
                    <a16:rowId xmlns:a16="http://schemas.microsoft.com/office/drawing/2014/main" val="1163772925"/>
                  </a:ext>
                </a:extLst>
              </a:tr>
              <a:tr h="190500">
                <a:tc>
                  <a:txBody>
                    <a:bodyPr/>
                    <a:lstStyle/>
                    <a:p>
                      <a:pPr algn="l" fontAlgn="b"/>
                      <a:r>
                        <a:rPr lang="de-DE" sz="1400" u="none" strike="noStrike">
                          <a:solidFill>
                            <a:srgbClr val="FF0000"/>
                          </a:solidFill>
                          <a:effectLst/>
                          <a:latin typeface="+mn-lt"/>
                        </a:rPr>
                        <a:t>Rheinzabern</a:t>
                      </a:r>
                      <a:endParaRPr lang="de-DE" sz="1400" b="0" i="0" u="none" strike="noStrike">
                        <a:solidFill>
                          <a:srgbClr val="FF0000"/>
                        </a:solidFill>
                        <a:effectLst/>
                        <a:latin typeface="+mn-lt"/>
                      </a:endParaRPr>
                    </a:p>
                  </a:txBody>
                  <a:tcPr marL="9525" marR="9525" marT="9525" marB="0" anchor="b">
                    <a:solidFill>
                      <a:schemeClr val="bg1"/>
                    </a:solidFill>
                  </a:tcPr>
                </a:tc>
                <a:tc>
                  <a:txBody>
                    <a:bodyPr/>
                    <a:lstStyle/>
                    <a:p>
                      <a:pPr algn="r" fontAlgn="b"/>
                      <a:r>
                        <a:rPr lang="de-DE" sz="1400" u="none" strike="noStrike">
                          <a:solidFill>
                            <a:srgbClr val="FF0000"/>
                          </a:solidFill>
                          <a:effectLst/>
                          <a:latin typeface="+mn-lt"/>
                        </a:rPr>
                        <a:t>2,81</a:t>
                      </a:r>
                      <a:endParaRPr lang="de-DE" sz="1400" b="0" i="0" u="none" strike="noStrike">
                        <a:solidFill>
                          <a:srgbClr val="FF0000"/>
                        </a:solidFill>
                        <a:effectLst/>
                        <a:latin typeface="+mn-lt"/>
                      </a:endParaRPr>
                    </a:p>
                  </a:txBody>
                  <a:tcPr marL="9525" marR="9525" marT="9525" marB="0" anchor="b">
                    <a:solidFill>
                      <a:schemeClr val="bg1"/>
                    </a:solidFill>
                  </a:tcPr>
                </a:tc>
                <a:tc>
                  <a:txBody>
                    <a:bodyPr/>
                    <a:lstStyle/>
                    <a:p>
                      <a:pPr algn="r" fontAlgn="b"/>
                      <a:r>
                        <a:rPr lang="de-DE" sz="1400" u="none" strike="noStrike">
                          <a:solidFill>
                            <a:srgbClr val="FF0000"/>
                          </a:solidFill>
                          <a:effectLst/>
                          <a:latin typeface="+mn-lt"/>
                        </a:rPr>
                        <a:t>79</a:t>
                      </a:r>
                      <a:endParaRPr lang="de-DE" sz="1400" b="0" i="0" u="none" strike="noStrike">
                        <a:solidFill>
                          <a:srgbClr val="FF0000"/>
                        </a:solidFill>
                        <a:effectLst/>
                        <a:latin typeface="+mn-lt"/>
                      </a:endParaRPr>
                    </a:p>
                  </a:txBody>
                  <a:tcPr marL="9525" marR="9525" marT="9525" marB="0" anchor="b">
                    <a:solidFill>
                      <a:schemeClr val="bg1"/>
                    </a:solidFill>
                  </a:tcPr>
                </a:tc>
                <a:tc>
                  <a:txBody>
                    <a:bodyPr/>
                    <a:lstStyle/>
                    <a:p>
                      <a:pPr algn="r" fontAlgn="b"/>
                      <a:r>
                        <a:rPr lang="de-DE" sz="1400" u="none" strike="noStrike">
                          <a:solidFill>
                            <a:srgbClr val="FF0000"/>
                          </a:solidFill>
                          <a:effectLst/>
                          <a:latin typeface="+mn-lt"/>
                        </a:rPr>
                        <a:t>0,054</a:t>
                      </a:r>
                      <a:endParaRPr lang="de-DE" sz="1400" b="0" i="0" u="none" strike="noStrike">
                        <a:solidFill>
                          <a:srgbClr val="FF0000"/>
                        </a:solidFill>
                        <a:effectLst/>
                        <a:latin typeface="+mn-lt"/>
                      </a:endParaRPr>
                    </a:p>
                  </a:txBody>
                  <a:tcPr marL="9525" marR="9525" marT="9525" marB="0" anchor="b">
                    <a:solidFill>
                      <a:schemeClr val="bg1"/>
                    </a:solidFill>
                  </a:tcPr>
                </a:tc>
                <a:tc>
                  <a:txBody>
                    <a:bodyPr/>
                    <a:lstStyle/>
                    <a:p>
                      <a:pPr algn="l" fontAlgn="b"/>
                      <a:endParaRPr lang="de-DE" sz="1400" b="0" i="0" u="none" strike="noStrike" dirty="0">
                        <a:solidFill>
                          <a:srgbClr val="FF0000"/>
                        </a:solidFill>
                        <a:effectLst/>
                        <a:latin typeface="+mn-lt"/>
                      </a:endParaRPr>
                    </a:p>
                  </a:txBody>
                  <a:tcPr marL="9525" marR="9525" marT="9525" marB="0" anchor="b">
                    <a:solidFill>
                      <a:schemeClr val="bg1"/>
                    </a:solidFill>
                  </a:tcPr>
                </a:tc>
                <a:extLst>
                  <a:ext uri="{0D108BD9-81ED-4DB2-BD59-A6C34878D82A}">
                    <a16:rowId xmlns:a16="http://schemas.microsoft.com/office/drawing/2014/main" val="4122864804"/>
                  </a:ext>
                </a:extLst>
              </a:tr>
              <a:tr h="190500">
                <a:tc>
                  <a:txBody>
                    <a:bodyPr/>
                    <a:lstStyle/>
                    <a:p>
                      <a:pPr algn="r" fontAlgn="b"/>
                      <a:r>
                        <a:rPr lang="de-DE" sz="1400" b="1" u="none" strike="noStrike">
                          <a:solidFill>
                            <a:srgbClr val="FF0000"/>
                          </a:solidFill>
                          <a:effectLst/>
                          <a:latin typeface="+mn-lt"/>
                        </a:rPr>
                        <a:t>Summe</a:t>
                      </a:r>
                      <a:endParaRPr lang="de-DE" sz="1400" b="1" i="0" u="none" strike="noStrike">
                        <a:solidFill>
                          <a:srgbClr val="FF0000"/>
                        </a:solidFill>
                        <a:effectLst/>
                        <a:latin typeface="+mn-lt"/>
                      </a:endParaRPr>
                    </a:p>
                  </a:txBody>
                  <a:tcPr marL="9525" marR="9525" marT="9525" marB="0" anchor="b"/>
                </a:tc>
                <a:tc>
                  <a:txBody>
                    <a:bodyPr/>
                    <a:lstStyle/>
                    <a:p>
                      <a:pPr algn="r" fontAlgn="b"/>
                      <a:r>
                        <a:rPr lang="de-DE" sz="1400" b="1" u="none" strike="noStrike">
                          <a:solidFill>
                            <a:srgbClr val="FF0000"/>
                          </a:solidFill>
                          <a:effectLst/>
                          <a:latin typeface="+mn-lt"/>
                        </a:rPr>
                        <a:t>11,12</a:t>
                      </a:r>
                      <a:endParaRPr lang="de-DE" sz="1400" b="1" i="0" u="none" strike="noStrike">
                        <a:solidFill>
                          <a:srgbClr val="FF0000"/>
                        </a:solidFill>
                        <a:effectLst/>
                        <a:latin typeface="+mn-lt"/>
                      </a:endParaRPr>
                    </a:p>
                  </a:txBody>
                  <a:tcPr marL="9525" marR="9525" marT="9525" marB="0" anchor="b"/>
                </a:tc>
                <a:tc>
                  <a:txBody>
                    <a:bodyPr/>
                    <a:lstStyle/>
                    <a:p>
                      <a:pPr algn="r" fontAlgn="b"/>
                      <a:r>
                        <a:rPr lang="de-DE" sz="1400" b="1" u="none" strike="noStrike">
                          <a:solidFill>
                            <a:srgbClr val="FF0000"/>
                          </a:solidFill>
                          <a:effectLst/>
                          <a:latin typeface="+mn-lt"/>
                        </a:rPr>
                        <a:t>222</a:t>
                      </a:r>
                      <a:endParaRPr lang="de-DE" sz="1400" b="1" i="0" u="none" strike="noStrike">
                        <a:solidFill>
                          <a:srgbClr val="FF0000"/>
                        </a:solidFill>
                        <a:effectLst/>
                        <a:latin typeface="+mn-lt"/>
                      </a:endParaRPr>
                    </a:p>
                  </a:txBody>
                  <a:tcPr marL="9525" marR="9525" marT="9525" marB="0" anchor="b"/>
                </a:tc>
                <a:tc>
                  <a:txBody>
                    <a:bodyPr/>
                    <a:lstStyle/>
                    <a:p>
                      <a:pPr algn="r" fontAlgn="b"/>
                      <a:r>
                        <a:rPr lang="de-DE" sz="1400" b="1" u="none" strike="noStrike">
                          <a:solidFill>
                            <a:srgbClr val="FF0000"/>
                          </a:solidFill>
                          <a:effectLst/>
                          <a:latin typeface="+mn-lt"/>
                        </a:rPr>
                        <a:t>0,156</a:t>
                      </a:r>
                      <a:endParaRPr lang="de-DE" sz="1400" b="1" i="0" u="none" strike="noStrike">
                        <a:solidFill>
                          <a:srgbClr val="FF0000"/>
                        </a:solidFill>
                        <a:effectLst/>
                        <a:latin typeface="+mn-lt"/>
                      </a:endParaRPr>
                    </a:p>
                  </a:txBody>
                  <a:tcPr marL="9525" marR="9525" marT="9525" marB="0" anchor="b"/>
                </a:tc>
                <a:tc>
                  <a:txBody>
                    <a:bodyPr/>
                    <a:lstStyle/>
                    <a:p>
                      <a:pPr algn="r" fontAlgn="b"/>
                      <a:r>
                        <a:rPr lang="de-DE" sz="1400" b="1" u="none" strike="noStrike" dirty="0">
                          <a:solidFill>
                            <a:srgbClr val="FF0000"/>
                          </a:solidFill>
                          <a:effectLst/>
                          <a:latin typeface="+mn-lt"/>
                        </a:rPr>
                        <a:t>1,4</a:t>
                      </a:r>
                      <a:endParaRPr lang="de-DE" sz="1400" b="1" i="0" u="none" strike="noStrike" dirty="0">
                        <a:solidFill>
                          <a:srgbClr val="FF0000"/>
                        </a:solidFill>
                        <a:effectLst/>
                        <a:latin typeface="+mn-lt"/>
                      </a:endParaRPr>
                    </a:p>
                  </a:txBody>
                  <a:tcPr marL="9525" marR="9525" marT="9525" marB="0" anchor="b"/>
                </a:tc>
                <a:extLst>
                  <a:ext uri="{0D108BD9-81ED-4DB2-BD59-A6C34878D82A}">
                    <a16:rowId xmlns:a16="http://schemas.microsoft.com/office/drawing/2014/main" val="1803719773"/>
                  </a:ext>
                </a:extLst>
              </a:tr>
            </a:tbl>
          </a:graphicData>
        </a:graphic>
      </p:graphicFrame>
      <p:sp>
        <p:nvSpPr>
          <p:cNvPr id="29" name="Textfeld 28">
            <a:extLst>
              <a:ext uri="{FF2B5EF4-FFF2-40B4-BE49-F238E27FC236}">
                <a16:creationId xmlns:a16="http://schemas.microsoft.com/office/drawing/2014/main" id="{5E64943B-005B-1D0E-B68F-77695B9B2982}"/>
              </a:ext>
            </a:extLst>
          </p:cNvPr>
          <p:cNvSpPr txBox="1"/>
          <p:nvPr/>
        </p:nvSpPr>
        <p:spPr>
          <a:xfrm>
            <a:off x="6033175" y="4728637"/>
            <a:ext cx="692818" cy="307777"/>
          </a:xfrm>
          <a:prstGeom prst="rect">
            <a:avLst/>
          </a:prstGeom>
          <a:noFill/>
        </p:spPr>
        <p:txBody>
          <a:bodyPr wrap="none" rtlCol="0">
            <a:spAutoFit/>
          </a:bodyPr>
          <a:lstStyle/>
          <a:p>
            <a:r>
              <a:rPr lang="de-DE" sz="1400" dirty="0">
                <a:solidFill>
                  <a:srgbClr val="FF0000"/>
                </a:solidFill>
              </a:rPr>
              <a:t>8,3 % </a:t>
            </a:r>
          </a:p>
        </p:txBody>
      </p:sp>
      <p:sp>
        <p:nvSpPr>
          <p:cNvPr id="11" name="Rectangle 4">
            <a:extLst>
              <a:ext uri="{FF2B5EF4-FFF2-40B4-BE49-F238E27FC236}">
                <a16:creationId xmlns:a16="http://schemas.microsoft.com/office/drawing/2014/main" id="{D841A541-B0B7-4728-9555-E7FD843580AA}"/>
              </a:ext>
            </a:extLst>
          </p:cNvPr>
          <p:cNvSpPr>
            <a:spLocks noChangeArrowheads="1"/>
          </p:cNvSpPr>
          <p:nvPr/>
        </p:nvSpPr>
        <p:spPr bwMode="auto">
          <a:xfrm>
            <a:off x="40608" y="6221152"/>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 VG-Jockgrim hat noch einiges zu tun!</a:t>
            </a:r>
          </a:p>
        </p:txBody>
      </p:sp>
      <p:sp>
        <p:nvSpPr>
          <p:cNvPr id="2" name="Textfeld 1">
            <a:extLst>
              <a:ext uri="{FF2B5EF4-FFF2-40B4-BE49-F238E27FC236}">
                <a16:creationId xmlns:a16="http://schemas.microsoft.com/office/drawing/2014/main" id="{0FAF6560-7745-9012-3DAF-A17B60E5301D}"/>
              </a:ext>
            </a:extLst>
          </p:cNvPr>
          <p:cNvSpPr txBox="1"/>
          <p:nvPr/>
        </p:nvSpPr>
        <p:spPr>
          <a:xfrm>
            <a:off x="5479978" y="4398981"/>
            <a:ext cx="1106393" cy="307777"/>
          </a:xfrm>
          <a:prstGeom prst="rect">
            <a:avLst/>
          </a:prstGeom>
          <a:noFill/>
        </p:spPr>
        <p:txBody>
          <a:bodyPr wrap="none" rtlCol="0">
            <a:spAutoFit/>
          </a:bodyPr>
          <a:lstStyle/>
          <a:p>
            <a:r>
              <a:rPr lang="de-DE" sz="1400" dirty="0">
                <a:solidFill>
                  <a:srgbClr val="FF0000"/>
                </a:solidFill>
                <a:sym typeface="Symbol" panose="05050102010706020507" pitchFamily="18" charset="2"/>
              </a:rPr>
              <a:t>:</a:t>
            </a:r>
            <a:r>
              <a:rPr lang="de-DE" sz="1400" dirty="0">
                <a:solidFill>
                  <a:srgbClr val="FF0000"/>
                </a:solidFill>
              </a:rPr>
              <a:t>18,6 MW </a:t>
            </a:r>
          </a:p>
        </p:txBody>
      </p:sp>
      <p:sp>
        <p:nvSpPr>
          <p:cNvPr id="4" name="Textfeld 3">
            <a:extLst>
              <a:ext uri="{FF2B5EF4-FFF2-40B4-BE49-F238E27FC236}">
                <a16:creationId xmlns:a16="http://schemas.microsoft.com/office/drawing/2014/main" id="{95AABED8-6CAD-061F-DDA4-E3CC417AC045}"/>
              </a:ext>
            </a:extLst>
          </p:cNvPr>
          <p:cNvSpPr txBox="1"/>
          <p:nvPr/>
        </p:nvSpPr>
        <p:spPr>
          <a:xfrm>
            <a:off x="2075608" y="4848508"/>
            <a:ext cx="957313" cy="307777"/>
          </a:xfrm>
          <a:prstGeom prst="rect">
            <a:avLst/>
          </a:prstGeom>
          <a:noFill/>
        </p:spPr>
        <p:txBody>
          <a:bodyPr wrap="none" rtlCol="0">
            <a:spAutoFit/>
          </a:bodyPr>
          <a:lstStyle/>
          <a:p>
            <a:r>
              <a:rPr lang="de-DE" sz="1400" dirty="0">
                <a:solidFill>
                  <a:srgbClr val="FF0000"/>
                </a:solidFill>
                <a:sym typeface="Symbol" panose="05050102010706020507" pitchFamily="18" charset="2"/>
              </a:rPr>
              <a:t>:</a:t>
            </a:r>
            <a:r>
              <a:rPr lang="de-DE" sz="1400" dirty="0">
                <a:solidFill>
                  <a:srgbClr val="FF0000"/>
                </a:solidFill>
              </a:rPr>
              <a:t>15 MW </a:t>
            </a:r>
          </a:p>
        </p:txBody>
      </p:sp>
    </p:spTree>
    <p:extLst>
      <p:ext uri="{BB962C8B-B14F-4D97-AF65-F5344CB8AC3E}">
        <p14:creationId xmlns:p14="http://schemas.microsoft.com/office/powerpoint/2010/main" val="263266247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1000" fill="hold"/>
                                        <p:tgtEl>
                                          <p:spTgt spid="31"/>
                                        </p:tgtEl>
                                        <p:attrNameLst>
                                          <p:attrName>ppt_x</p:attrName>
                                        </p:attrNameLst>
                                      </p:cBhvr>
                                      <p:tavLst>
                                        <p:tav tm="0">
                                          <p:val>
                                            <p:strVal val="1+#ppt_w/2"/>
                                          </p:val>
                                        </p:tav>
                                        <p:tav tm="100000">
                                          <p:val>
                                            <p:strVal val="#ppt_x"/>
                                          </p:val>
                                        </p:tav>
                                      </p:tavLst>
                                    </p:anim>
                                    <p:anim calcmode="lin" valueType="num">
                                      <p:cBhvr additive="base">
                                        <p:cTn id="14" dur="10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1000" fill="hold"/>
                                        <p:tgtEl>
                                          <p:spTgt spid="29"/>
                                        </p:tgtEl>
                                        <p:attrNameLst>
                                          <p:attrName>ppt_x</p:attrName>
                                        </p:attrNameLst>
                                      </p:cBhvr>
                                      <p:tavLst>
                                        <p:tav tm="0">
                                          <p:val>
                                            <p:strVal val="0-#ppt_w/2"/>
                                          </p:val>
                                        </p:tav>
                                        <p:tav tm="100000">
                                          <p:val>
                                            <p:strVal val="#ppt_x"/>
                                          </p:val>
                                        </p:tav>
                                      </p:tavLst>
                                    </p:anim>
                                    <p:anim calcmode="lin" valueType="num">
                                      <p:cBhvr additive="base">
                                        <p:cTn id="20" dur="10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0-#ppt_w/2"/>
                                          </p:val>
                                        </p:tav>
                                        <p:tav tm="100000">
                                          <p:val>
                                            <p:strVal val="#ppt_x"/>
                                          </p:val>
                                        </p:tav>
                                      </p:tavLst>
                                    </p:anim>
                                    <p:anim calcmode="lin" valueType="num">
                                      <p:cBhvr additive="base">
                                        <p:cTn id="26" dur="10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1000" fill="hold"/>
                                        <p:tgtEl>
                                          <p:spTgt spid="2"/>
                                        </p:tgtEl>
                                        <p:attrNameLst>
                                          <p:attrName>ppt_x</p:attrName>
                                        </p:attrNameLst>
                                      </p:cBhvr>
                                      <p:tavLst>
                                        <p:tav tm="0">
                                          <p:val>
                                            <p:strVal val="0-#ppt_w/2"/>
                                          </p:val>
                                        </p:tav>
                                        <p:tav tm="100000">
                                          <p:val>
                                            <p:strVal val="#ppt_x"/>
                                          </p:val>
                                        </p:tav>
                                      </p:tavLst>
                                    </p:anim>
                                    <p:anim calcmode="lin" valueType="num">
                                      <p:cBhvr additive="base">
                                        <p:cTn id="32"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1000" fill="hold"/>
                                        <p:tgtEl>
                                          <p:spTgt spid="11"/>
                                        </p:tgtEl>
                                        <p:attrNameLst>
                                          <p:attrName>ppt_x</p:attrName>
                                        </p:attrNameLst>
                                      </p:cBhvr>
                                      <p:tavLst>
                                        <p:tav tm="0">
                                          <p:val>
                                            <p:strVal val="#ppt_x"/>
                                          </p:val>
                                        </p:tav>
                                        <p:tav tm="100000">
                                          <p:val>
                                            <p:strVal val="#ppt_x"/>
                                          </p:val>
                                        </p:tav>
                                      </p:tavLst>
                                    </p:anim>
                                    <p:anim calcmode="lin" valueType="num">
                                      <p:cBhvr additive="base">
                                        <p:cTn id="3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1" grpId="0"/>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993058" y="0"/>
            <a:ext cx="8912942" cy="923330"/>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PV-Grundlagen (1)</a:t>
            </a:r>
            <a:br>
              <a:rPr lang="de-DE" altLang="de-DE" sz="2000" dirty="0">
                <a:solidFill>
                  <a:schemeClr val="bg1"/>
                </a:solidFill>
              </a:rPr>
            </a:br>
            <a:r>
              <a:rPr lang="de-DE" altLang="de-DE" sz="2000" dirty="0">
                <a:solidFill>
                  <a:schemeClr val="bg1"/>
                </a:solidFill>
              </a:rPr>
              <a:t>Globalstrahlung Deutschland: Jahressumme 2020</a:t>
            </a:r>
          </a:p>
          <a:p>
            <a:endParaRPr lang="de-DE" altLang="de-DE" sz="2000" dirty="0">
              <a:solidFill>
                <a:schemeClr val="bg1"/>
              </a:solidFill>
            </a:endParaRPr>
          </a:p>
        </p:txBody>
      </p:sp>
      <p:pic>
        <p:nvPicPr>
          <p:cNvPr id="5" name="Grafik 4" descr="Ein Bild, das Text, Karte, Diagramm, Atlas enthält.&#10;&#10;Automatisch generierte Beschreibung">
            <a:extLst>
              <a:ext uri="{FF2B5EF4-FFF2-40B4-BE49-F238E27FC236}">
                <a16:creationId xmlns:a16="http://schemas.microsoft.com/office/drawing/2014/main" id="{225852D5-27B9-C7DC-5CAB-FAE7ECC3F5F8}"/>
              </a:ext>
            </a:extLst>
          </p:cNvPr>
          <p:cNvPicPr>
            <a:picLocks noChangeAspect="1"/>
          </p:cNvPicPr>
          <p:nvPr/>
        </p:nvPicPr>
        <p:blipFill rotWithShape="1">
          <a:blip r:embed="rId3">
            <a:extLst>
              <a:ext uri="{28A0092B-C50C-407E-A947-70E740481C1C}">
                <a14:useLocalDpi xmlns:a14="http://schemas.microsoft.com/office/drawing/2010/main" val="0"/>
              </a:ext>
            </a:extLst>
          </a:blip>
          <a:srcRect t="9005" b="8480"/>
          <a:stretch/>
        </p:blipFill>
        <p:spPr>
          <a:xfrm>
            <a:off x="2616708" y="870238"/>
            <a:ext cx="4672584" cy="5450314"/>
          </a:xfrm>
          <a:prstGeom prst="rect">
            <a:avLst/>
          </a:prstGeom>
        </p:spPr>
      </p:pic>
      <p:sp>
        <p:nvSpPr>
          <p:cNvPr id="11" name="Textfeld 10">
            <a:extLst>
              <a:ext uri="{FF2B5EF4-FFF2-40B4-BE49-F238E27FC236}">
                <a16:creationId xmlns:a16="http://schemas.microsoft.com/office/drawing/2014/main" id="{E3B32BEF-AC15-CD2B-D2D0-0612A87E74B4}"/>
              </a:ext>
            </a:extLst>
          </p:cNvPr>
          <p:cNvSpPr txBox="1"/>
          <p:nvPr/>
        </p:nvSpPr>
        <p:spPr>
          <a:xfrm>
            <a:off x="7289292" y="5447675"/>
            <a:ext cx="2366771" cy="646331"/>
          </a:xfrm>
          <a:prstGeom prst="rect">
            <a:avLst/>
          </a:prstGeom>
          <a:noFill/>
        </p:spPr>
        <p:txBody>
          <a:bodyPr wrap="square">
            <a:spAutoFit/>
          </a:bodyPr>
          <a:lstStyle/>
          <a:p>
            <a:r>
              <a:rPr lang="de-DE" altLang="de-DE" sz="1200" u="sng" dirty="0">
                <a:latin typeface="+mj-lt"/>
                <a:cs typeface="Calibri" panose="020F0502020204030204" pitchFamily="34" charset="0"/>
              </a:rPr>
              <a:t>Quelle</a:t>
            </a:r>
            <a:r>
              <a:rPr lang="de-DE" altLang="de-DE" sz="1200" dirty="0">
                <a:latin typeface="+mj-lt"/>
                <a:cs typeface="Calibri" panose="020F0502020204030204" pitchFamily="34" charset="0"/>
              </a:rPr>
              <a:t>: DWD Messnetz, basierend auf Satellitendaten und Bodenwerten.</a:t>
            </a:r>
            <a:endParaRPr lang="de-DE" sz="1200" dirty="0">
              <a:latin typeface="+mj-lt"/>
            </a:endParaRPr>
          </a:p>
        </p:txBody>
      </p:sp>
      <p:sp>
        <p:nvSpPr>
          <p:cNvPr id="9" name="Textfeld 40">
            <a:extLst>
              <a:ext uri="{FF2B5EF4-FFF2-40B4-BE49-F238E27FC236}">
                <a16:creationId xmlns:a16="http://schemas.microsoft.com/office/drawing/2014/main" id="{E8B28F2E-D957-40DA-9E3F-1ED92AE62899}"/>
              </a:ext>
            </a:extLst>
          </p:cNvPr>
          <p:cNvSpPr txBox="1">
            <a:spLocks noChangeArrowheads="1"/>
          </p:cNvSpPr>
          <p:nvPr/>
        </p:nvSpPr>
        <p:spPr bwMode="auto">
          <a:xfrm>
            <a:off x="0" y="6226610"/>
            <a:ext cx="990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Je südlicher, desto höher die Erträge!</a:t>
            </a:r>
          </a:p>
        </p:txBody>
      </p:sp>
    </p:spTree>
    <p:extLst>
      <p:ext uri="{BB962C8B-B14F-4D97-AF65-F5344CB8AC3E}">
        <p14:creationId xmlns:p14="http://schemas.microsoft.com/office/powerpoint/2010/main" val="53294054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Grafik 1">
            <a:extLst>
              <a:ext uri="{FF2B5EF4-FFF2-40B4-BE49-F238E27FC236}">
                <a16:creationId xmlns:a16="http://schemas.microsoft.com/office/drawing/2014/main" id="{C3F8CC7B-6F3C-DBF5-CF9A-59EFA3EA1E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3363" y="1692275"/>
            <a:ext cx="9505950"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Text Box 2">
            <a:extLst>
              <a:ext uri="{FF2B5EF4-FFF2-40B4-BE49-F238E27FC236}">
                <a16:creationId xmlns:a16="http://schemas.microsoft.com/office/drawing/2014/main" id="{BE341A10-11E5-3CA5-FF41-B6F118A04924}"/>
              </a:ext>
            </a:extLst>
          </p:cNvPr>
          <p:cNvSpPr txBox="1">
            <a:spLocks noChangeArrowheads="1"/>
          </p:cNvSpPr>
          <p:nvPr/>
        </p:nvSpPr>
        <p:spPr bwMode="auto">
          <a:xfrm>
            <a:off x="969963" y="4699"/>
            <a:ext cx="714990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eaLnBrk="1" hangingPunct="1"/>
            <a:r>
              <a:rPr lang="de-DE" altLang="de-DE" sz="2000" dirty="0">
                <a:solidFill>
                  <a:schemeClr val="bg1"/>
                </a:solidFill>
              </a:rPr>
              <a:t>PV-Grundlagen (2)</a:t>
            </a:r>
          </a:p>
          <a:p>
            <a:pPr eaLnBrk="1" hangingPunct="1">
              <a:buFontTx/>
              <a:buNone/>
            </a:pPr>
            <a:r>
              <a:rPr lang="de-DE" altLang="de-DE" sz="2000" dirty="0">
                <a:solidFill>
                  <a:schemeClr val="bg1"/>
                </a:solidFill>
              </a:rPr>
              <a:t>Der Sonnenstand (2023): räumlicher  Verlauf</a:t>
            </a:r>
            <a:endParaRPr lang="en-GB" altLang="de-DE" sz="2000" dirty="0">
              <a:solidFill>
                <a:schemeClr val="bg1"/>
              </a:solidFill>
            </a:endParaRPr>
          </a:p>
        </p:txBody>
      </p:sp>
      <p:sp>
        <p:nvSpPr>
          <p:cNvPr id="117" name="Rectangle 4">
            <a:extLst>
              <a:ext uri="{FF2B5EF4-FFF2-40B4-BE49-F238E27FC236}">
                <a16:creationId xmlns:a16="http://schemas.microsoft.com/office/drawing/2014/main" id="{BC6D4236-8286-2264-E762-98A89DB9ACCD}"/>
              </a:ext>
            </a:extLst>
          </p:cNvPr>
          <p:cNvSpPr>
            <a:spLocks noChangeArrowheads="1"/>
          </p:cNvSpPr>
          <p:nvPr/>
        </p:nvSpPr>
        <p:spPr bwMode="auto">
          <a:xfrm>
            <a:off x="287338" y="5983288"/>
            <a:ext cx="9334500"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800" dirty="0">
                <a:solidFill>
                  <a:srgbClr val="00B050"/>
                </a:solidFill>
              </a:rPr>
              <a:t>Die Unterschiede bei der Sonneneinstrahlung zwischen Sommer und Winter sind gewaltig</a:t>
            </a:r>
          </a:p>
        </p:txBody>
      </p:sp>
      <p:sp>
        <p:nvSpPr>
          <p:cNvPr id="9221" name="Text Box 5">
            <a:extLst>
              <a:ext uri="{FF2B5EF4-FFF2-40B4-BE49-F238E27FC236}">
                <a16:creationId xmlns:a16="http://schemas.microsoft.com/office/drawing/2014/main" id="{42ED47E3-1CE4-F3EF-06FA-4354D2578BE7}"/>
              </a:ext>
            </a:extLst>
          </p:cNvPr>
          <p:cNvSpPr txBox="1">
            <a:spLocks noChangeArrowheads="1"/>
          </p:cNvSpPr>
          <p:nvPr/>
        </p:nvSpPr>
        <p:spPr bwMode="auto">
          <a:xfrm>
            <a:off x="7307263" y="5558631"/>
            <a:ext cx="2314575" cy="18415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WIKIPEDIA, Sonnenstand</a:t>
            </a:r>
            <a:endParaRPr lang="en-US" altLang="de-DE" sz="1200" dirty="0"/>
          </a:p>
        </p:txBody>
      </p:sp>
      <p:grpSp>
        <p:nvGrpSpPr>
          <p:cNvPr id="16" name="Gruppieren 15">
            <a:extLst>
              <a:ext uri="{FF2B5EF4-FFF2-40B4-BE49-F238E27FC236}">
                <a16:creationId xmlns:a16="http://schemas.microsoft.com/office/drawing/2014/main" id="{A377F02B-3037-D59B-EEF9-4B760F58E793}"/>
              </a:ext>
            </a:extLst>
          </p:cNvPr>
          <p:cNvGrpSpPr/>
          <p:nvPr/>
        </p:nvGrpSpPr>
        <p:grpSpPr>
          <a:xfrm>
            <a:off x="1364821" y="3073400"/>
            <a:ext cx="7214462" cy="1989138"/>
            <a:chOff x="1364821" y="3073400"/>
            <a:chExt cx="7214462" cy="1989138"/>
          </a:xfrm>
        </p:grpSpPr>
        <p:sp>
          <p:nvSpPr>
            <p:cNvPr id="2" name="Ellipse 1">
              <a:extLst>
                <a:ext uri="{FF2B5EF4-FFF2-40B4-BE49-F238E27FC236}">
                  <a16:creationId xmlns:a16="http://schemas.microsoft.com/office/drawing/2014/main" id="{91920FD2-DCCC-0AE5-AD40-A5764FCF733C}"/>
                </a:ext>
              </a:extLst>
            </p:cNvPr>
            <p:cNvSpPr/>
            <p:nvPr/>
          </p:nvSpPr>
          <p:spPr bwMode="auto">
            <a:xfrm>
              <a:off x="1364821" y="4743955"/>
              <a:ext cx="623943" cy="318583"/>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4" name="Ellipse 3">
              <a:extLst>
                <a:ext uri="{FF2B5EF4-FFF2-40B4-BE49-F238E27FC236}">
                  <a16:creationId xmlns:a16="http://schemas.microsoft.com/office/drawing/2014/main" id="{6835C715-0CFD-E149-A9CA-E6804CE1ED10}"/>
                </a:ext>
              </a:extLst>
            </p:cNvPr>
            <p:cNvSpPr/>
            <p:nvPr/>
          </p:nvSpPr>
          <p:spPr bwMode="auto">
            <a:xfrm>
              <a:off x="7955340" y="4743955"/>
              <a:ext cx="623943" cy="318583"/>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 name="Rechteck: abgerundete Ecken 9">
              <a:extLst>
                <a:ext uri="{FF2B5EF4-FFF2-40B4-BE49-F238E27FC236}">
                  <a16:creationId xmlns:a16="http://schemas.microsoft.com/office/drawing/2014/main" id="{5C953B08-4817-A8D0-E7A9-3BF1AEF55A40}"/>
                </a:ext>
              </a:extLst>
            </p:cNvPr>
            <p:cNvSpPr/>
            <p:nvPr/>
          </p:nvSpPr>
          <p:spPr bwMode="auto">
            <a:xfrm>
              <a:off x="4362450" y="3073400"/>
              <a:ext cx="1289050" cy="384738"/>
            </a:xfrm>
            <a:prstGeom prst="roundRect">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12" name="Textfeld 11">
            <a:extLst>
              <a:ext uri="{FF2B5EF4-FFF2-40B4-BE49-F238E27FC236}">
                <a16:creationId xmlns:a16="http://schemas.microsoft.com/office/drawing/2014/main" id="{B671273F-6BD5-D264-F145-EAD0A1B7E713}"/>
              </a:ext>
            </a:extLst>
          </p:cNvPr>
          <p:cNvSpPr txBox="1"/>
          <p:nvPr/>
        </p:nvSpPr>
        <p:spPr>
          <a:xfrm rot="16200000">
            <a:off x="-548477" y="3081103"/>
            <a:ext cx="1954528" cy="369332"/>
          </a:xfrm>
          <a:prstGeom prst="rect">
            <a:avLst/>
          </a:prstGeom>
          <a:solidFill>
            <a:schemeClr val="bg1"/>
          </a:solidFill>
        </p:spPr>
        <p:txBody>
          <a:bodyPr wrap="square">
            <a:spAutoFit/>
          </a:bodyPr>
          <a:lstStyle/>
          <a:p>
            <a:r>
              <a:rPr lang="de-DE" sz="1800" dirty="0"/>
              <a:t>Höhe (Elevation)</a:t>
            </a:r>
          </a:p>
        </p:txBody>
      </p:sp>
      <p:grpSp>
        <p:nvGrpSpPr>
          <p:cNvPr id="17" name="Gruppieren 16">
            <a:extLst>
              <a:ext uri="{FF2B5EF4-FFF2-40B4-BE49-F238E27FC236}">
                <a16:creationId xmlns:a16="http://schemas.microsoft.com/office/drawing/2014/main" id="{AA14880C-5A24-A436-1730-481A8FDD3BC1}"/>
              </a:ext>
            </a:extLst>
          </p:cNvPr>
          <p:cNvGrpSpPr/>
          <p:nvPr/>
        </p:nvGrpSpPr>
        <p:grpSpPr>
          <a:xfrm>
            <a:off x="2496279" y="4128365"/>
            <a:ext cx="4980117" cy="934173"/>
            <a:chOff x="2496279" y="4128365"/>
            <a:chExt cx="4980117" cy="934173"/>
          </a:xfrm>
        </p:grpSpPr>
        <p:sp>
          <p:nvSpPr>
            <p:cNvPr id="6" name="Ellipse 5">
              <a:extLst>
                <a:ext uri="{FF2B5EF4-FFF2-40B4-BE49-F238E27FC236}">
                  <a16:creationId xmlns:a16="http://schemas.microsoft.com/office/drawing/2014/main" id="{12400A67-6230-D079-0030-98760ABD9B1B}"/>
                </a:ext>
              </a:extLst>
            </p:cNvPr>
            <p:cNvSpPr/>
            <p:nvPr/>
          </p:nvSpPr>
          <p:spPr bwMode="auto">
            <a:xfrm>
              <a:off x="4222750" y="4128365"/>
              <a:ext cx="1549399" cy="318583"/>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 name="Ellipse 8">
              <a:extLst>
                <a:ext uri="{FF2B5EF4-FFF2-40B4-BE49-F238E27FC236}">
                  <a16:creationId xmlns:a16="http://schemas.microsoft.com/office/drawing/2014/main" id="{C54D19FE-7926-14E2-53CE-628E907BDD23}"/>
                </a:ext>
              </a:extLst>
            </p:cNvPr>
            <p:cNvSpPr/>
            <p:nvPr/>
          </p:nvSpPr>
          <p:spPr bwMode="auto">
            <a:xfrm>
              <a:off x="2496279" y="4743955"/>
              <a:ext cx="749841" cy="318583"/>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 name="Ellipse 14">
              <a:extLst>
                <a:ext uri="{FF2B5EF4-FFF2-40B4-BE49-F238E27FC236}">
                  <a16:creationId xmlns:a16="http://schemas.microsoft.com/office/drawing/2014/main" id="{88485291-3547-BDBB-9888-66041B3CBA65}"/>
                </a:ext>
              </a:extLst>
            </p:cNvPr>
            <p:cNvSpPr/>
            <p:nvPr/>
          </p:nvSpPr>
          <p:spPr bwMode="auto">
            <a:xfrm>
              <a:off x="6726555" y="4743955"/>
              <a:ext cx="749841" cy="318583"/>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20" name="Gruppieren 19">
            <a:extLst>
              <a:ext uri="{FF2B5EF4-FFF2-40B4-BE49-F238E27FC236}">
                <a16:creationId xmlns:a16="http://schemas.microsoft.com/office/drawing/2014/main" id="{9E4A5278-F6DF-BD83-BCA1-2C5EA40731F1}"/>
              </a:ext>
            </a:extLst>
          </p:cNvPr>
          <p:cNvGrpSpPr/>
          <p:nvPr/>
        </p:nvGrpSpPr>
        <p:grpSpPr>
          <a:xfrm>
            <a:off x="166687" y="2159865"/>
            <a:ext cx="9639302" cy="2897911"/>
            <a:chOff x="166687" y="2159865"/>
            <a:chExt cx="9639302" cy="2897911"/>
          </a:xfrm>
        </p:grpSpPr>
        <p:sp>
          <p:nvSpPr>
            <p:cNvPr id="7" name="Ellipse 6">
              <a:extLst>
                <a:ext uri="{FF2B5EF4-FFF2-40B4-BE49-F238E27FC236}">
                  <a16:creationId xmlns:a16="http://schemas.microsoft.com/office/drawing/2014/main" id="{131E4FFB-87DE-6550-00DE-B4392C708027}"/>
                </a:ext>
              </a:extLst>
            </p:cNvPr>
            <p:cNvSpPr/>
            <p:nvPr/>
          </p:nvSpPr>
          <p:spPr bwMode="auto">
            <a:xfrm>
              <a:off x="4425951" y="2159865"/>
              <a:ext cx="1111250" cy="318583"/>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8" name="Ellipse 17">
              <a:extLst>
                <a:ext uri="{FF2B5EF4-FFF2-40B4-BE49-F238E27FC236}">
                  <a16:creationId xmlns:a16="http://schemas.microsoft.com/office/drawing/2014/main" id="{D8DA3B57-F23D-F15E-2864-7689A6E72FC7}"/>
                </a:ext>
              </a:extLst>
            </p:cNvPr>
            <p:cNvSpPr/>
            <p:nvPr/>
          </p:nvSpPr>
          <p:spPr bwMode="auto">
            <a:xfrm>
              <a:off x="166687" y="4739193"/>
              <a:ext cx="719190" cy="318583"/>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9" name="Ellipse 18">
              <a:extLst>
                <a:ext uri="{FF2B5EF4-FFF2-40B4-BE49-F238E27FC236}">
                  <a16:creationId xmlns:a16="http://schemas.microsoft.com/office/drawing/2014/main" id="{F59CD68B-ED89-7735-6300-93A42138D930}"/>
                </a:ext>
              </a:extLst>
            </p:cNvPr>
            <p:cNvSpPr/>
            <p:nvPr/>
          </p:nvSpPr>
          <p:spPr bwMode="auto">
            <a:xfrm>
              <a:off x="9086799" y="4739193"/>
              <a:ext cx="719190" cy="318583"/>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421197315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ppt_x"/>
                                          </p:val>
                                        </p:tav>
                                        <p:tav tm="100000">
                                          <p:val>
                                            <p:strVal val="#ppt_x"/>
                                          </p:val>
                                        </p:tav>
                                      </p:tavLst>
                                    </p:anim>
                                    <p:anim calcmode="lin" valueType="num">
                                      <p:cBhvr additive="base">
                                        <p:cTn id="14" dur="10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117"/>
                                        </p:tgtEl>
                                        <p:attrNameLst>
                                          <p:attrName>style.visibility</p:attrName>
                                        </p:attrNameLst>
                                      </p:cBhvr>
                                      <p:to>
                                        <p:strVal val="visible"/>
                                      </p:to>
                                    </p:set>
                                    <p:anim calcmode="lin" valueType="num">
                                      <p:cBhvr additive="base">
                                        <p:cTn id="25" dur="1000" fill="hold"/>
                                        <p:tgtEl>
                                          <p:spTgt spid="117"/>
                                        </p:tgtEl>
                                        <p:attrNameLst>
                                          <p:attrName>ppt_x</p:attrName>
                                        </p:attrNameLst>
                                      </p:cBhvr>
                                      <p:tavLst>
                                        <p:tav tm="0">
                                          <p:val>
                                            <p:strVal val="#ppt_x"/>
                                          </p:val>
                                        </p:tav>
                                        <p:tav tm="100000">
                                          <p:val>
                                            <p:strVal val="#ppt_x"/>
                                          </p:val>
                                        </p:tav>
                                      </p:tavLst>
                                    </p:anim>
                                    <p:anim calcmode="lin" valueType="num">
                                      <p:cBhvr additive="base">
                                        <p:cTn id="26" dur="1000" fill="hold"/>
                                        <p:tgtEl>
                                          <p:spTgt spid="1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theme/theme1.xml><?xml version="1.0" encoding="utf-8"?>
<a:theme xmlns:a="http://schemas.openxmlformats.org/drawingml/2006/main" name="pg_blau_basisversion">
  <a:themeElements>
    <a:clrScheme name="">
      <a:dk1>
        <a:srgbClr val="000000"/>
      </a:dk1>
      <a:lt1>
        <a:srgbClr val="FFFFFF"/>
      </a:lt1>
      <a:dk2>
        <a:srgbClr val="FFFFFF"/>
      </a:dk2>
      <a:lt2>
        <a:srgbClr val="808080"/>
      </a:lt2>
      <a:accent1>
        <a:srgbClr val="B2B2B2"/>
      </a:accent1>
      <a:accent2>
        <a:srgbClr val="3333CC"/>
      </a:accent2>
      <a:accent3>
        <a:srgbClr val="FFFFFF"/>
      </a:accent3>
      <a:accent4>
        <a:srgbClr val="000000"/>
      </a:accent4>
      <a:accent5>
        <a:srgbClr val="D5D5D5"/>
      </a:accent5>
      <a:accent6>
        <a:srgbClr val="2D2DB9"/>
      </a:accent6>
      <a:hlink>
        <a:srgbClr val="0000CC"/>
      </a:hlink>
      <a:folHlink>
        <a:srgbClr val="000099"/>
      </a:folHlink>
    </a:clrScheme>
    <a:fontScheme name="pg_blau_basisvers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GB"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GB" sz="2400" b="0" i="0" u="none" strike="noStrike" cap="none" normalizeH="0" baseline="0" smtClean="0">
            <a:ln>
              <a:noFill/>
            </a:ln>
            <a:solidFill>
              <a:schemeClr val="tx1"/>
            </a:solidFill>
            <a:effectLst/>
            <a:latin typeface="Arial" charset="0"/>
          </a:defRPr>
        </a:defPPr>
      </a:lstStyle>
    </a:lnDef>
  </a:objectDefaults>
  <a:extraClrSchemeLst>
    <a:extraClrScheme>
      <a:clrScheme name="pg_blau_basisvers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g_blau_basisver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g_blau_basisvers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g_blau_basisvers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g_blau_basisvers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g_blau_basisvers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g_blau_basisvers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g_blau_basisversion 8">
        <a:dk1>
          <a:srgbClr val="000000"/>
        </a:dk1>
        <a:lt1>
          <a:srgbClr val="FFFFFF"/>
        </a:lt1>
        <a:dk2>
          <a:srgbClr val="000000"/>
        </a:dk2>
        <a:lt2>
          <a:srgbClr val="808080"/>
        </a:lt2>
        <a:accent1>
          <a:srgbClr val="99FF33"/>
        </a:accent1>
        <a:accent2>
          <a:srgbClr val="3333CC"/>
        </a:accent2>
        <a:accent3>
          <a:srgbClr val="FFFFFF"/>
        </a:accent3>
        <a:accent4>
          <a:srgbClr val="000000"/>
        </a:accent4>
        <a:accent5>
          <a:srgbClr val="CAFFAD"/>
        </a:accent5>
        <a:accent6>
          <a:srgbClr val="2D2DB9"/>
        </a:accent6>
        <a:hlink>
          <a:srgbClr val="0000CC"/>
        </a:hlink>
        <a:folHlink>
          <a:srgbClr val="99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0</TotalTime>
  <Words>2421</Words>
  <Application>Microsoft Office PowerPoint</Application>
  <PresentationFormat>A4-Papier (210 x 297 mm)</PresentationFormat>
  <Paragraphs>333</Paragraphs>
  <Slides>22</Slides>
  <Notes>22</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22</vt:i4>
      </vt:variant>
    </vt:vector>
  </HeadingPairs>
  <TitlesOfParts>
    <vt:vector size="30" baseType="lpstr">
      <vt:lpstr>Microsoft YaHei</vt:lpstr>
      <vt:lpstr>Arial</vt:lpstr>
      <vt:lpstr>Calibri</vt:lpstr>
      <vt:lpstr>Courier New</vt:lpstr>
      <vt:lpstr>Symbol</vt:lpstr>
      <vt:lpstr>Times New Roman</vt:lpstr>
      <vt:lpstr>Wingdings</vt:lpstr>
      <vt:lpstr>pg_blau_basisversion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Siemens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janke00s</dc:creator>
  <cp:lastModifiedBy>Wolfgang Thiel</cp:lastModifiedBy>
  <cp:revision>3072</cp:revision>
  <cp:lastPrinted>2019-03-23T07:11:31Z</cp:lastPrinted>
  <dcterms:created xsi:type="dcterms:W3CDTF">2003-01-24T08:17:53Z</dcterms:created>
  <dcterms:modified xsi:type="dcterms:W3CDTF">2025-06-06T08:40:01Z</dcterms:modified>
</cp:coreProperties>
</file>