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878" r:id="rId2"/>
    <p:sldId id="943" r:id="rId3"/>
    <p:sldId id="978" r:id="rId4"/>
    <p:sldId id="1074" r:id="rId5"/>
    <p:sldId id="1268" r:id="rId6"/>
    <p:sldId id="1075" r:id="rId7"/>
    <p:sldId id="1274" r:id="rId8"/>
    <p:sldId id="1276" r:id="rId9"/>
    <p:sldId id="1275" r:id="rId10"/>
    <p:sldId id="1265" r:id="rId11"/>
    <p:sldId id="1272" r:id="rId12"/>
    <p:sldId id="1053" r:id="rId13"/>
    <p:sldId id="1270" r:id="rId14"/>
    <p:sldId id="1271" r:id="rId15"/>
    <p:sldId id="1277" r:id="rId16"/>
    <p:sldId id="755" r:id="rId17"/>
  </p:sldIdLst>
  <p:sldSz cx="9906000" cy="6858000" type="A4"/>
  <p:notesSz cx="6888163" cy="100218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  <p:cmAuthor id="2" name="Thielwol" initials="T" lastIdx="5" clrIdx="1">
    <p:extLst>
      <p:ext uri="{19B8F6BF-5375-455C-9EA6-DF929625EA0E}">
        <p15:presenceInfo xmlns:p15="http://schemas.microsoft.com/office/powerpoint/2012/main" userId="Thielwo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CC6600"/>
    <a:srgbClr val="FF0000"/>
    <a:srgbClr val="000000"/>
    <a:srgbClr val="FF6600"/>
    <a:srgbClr val="66CCFF"/>
    <a:srgbClr val="FF3399"/>
    <a:srgbClr val="CCFFFF"/>
    <a:srgbClr val="0080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93" autoAdjust="0"/>
    <p:restoredTop sz="94205" autoAdjust="0"/>
  </p:normalViewPr>
  <p:slideViewPr>
    <p:cSldViewPr snapToGrid="0">
      <p:cViewPr>
        <p:scale>
          <a:sx n="100" d="100"/>
          <a:sy n="100" d="100"/>
        </p:scale>
        <p:origin x="2184" y="55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4" y="-632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52575" y="9745006"/>
            <a:ext cx="2983013" cy="2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0888"/>
            <a:ext cx="5429250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3211" y="4759522"/>
            <a:ext cx="5176076" cy="451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7093" y="9552461"/>
            <a:ext cx="3033977" cy="4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400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54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4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12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37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0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5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4BEFCE22-2042-47ED-B7B0-D396211E8E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1020C96C-8296-49F3-9B5B-3E1D8982D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dirty="0">
                <a:latin typeface="Arial" pitchFamily="34" charset="0"/>
              </a:rPr>
              <a:t>Fast alle Kraftwerke tragen zur </a:t>
            </a:r>
            <a:r>
              <a:rPr lang="de-DE" sz="1800" b="1" dirty="0">
                <a:latin typeface="Arial" pitchFamily="34" charset="0"/>
              </a:rPr>
              <a:t>Frequenzstützung</a:t>
            </a:r>
            <a:r>
              <a:rPr lang="de-DE" sz="1800" dirty="0">
                <a:latin typeface="Arial" pitchFamily="34" charset="0"/>
              </a:rPr>
              <a:t>  bei: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Pumpspeicherkraftwerke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Kohlekraftwerke mit 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dirty="0" err="1">
                <a:latin typeface="Arial" pitchFamily="34" charset="0"/>
              </a:rPr>
              <a:t>angedrosselten</a:t>
            </a:r>
            <a:r>
              <a:rPr lang="de-DE" sz="1800" dirty="0">
                <a:latin typeface="Arial" pitchFamily="34" charset="0"/>
              </a:rPr>
              <a:t> Turbinen-Einlassventilen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dirty="0" err="1">
                <a:latin typeface="Arial" pitchFamily="34" charset="0"/>
              </a:rPr>
              <a:t>Kondensatstopp</a:t>
            </a:r>
            <a:endParaRPr lang="de-DE" sz="1800" dirty="0">
              <a:latin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GuD</a:t>
            </a:r>
            <a:r>
              <a:rPr lang="de-DE" sz="1800" dirty="0">
                <a:latin typeface="Arial" pitchFamily="34" charset="0"/>
              </a:rPr>
              <a:t>-Kraftwerke</a:t>
            </a:r>
          </a:p>
          <a:p>
            <a:pPr>
              <a:defRPr/>
            </a:pPr>
            <a:endParaRPr lang="de-DE" sz="1800" dirty="0">
              <a:latin typeface="Arial" pitchFamily="34" charset="0"/>
            </a:endParaRPr>
          </a:p>
          <a:p>
            <a:pPr>
              <a:defRPr/>
            </a:pPr>
            <a:endParaRPr lang="de-DE" sz="1800" dirty="0">
              <a:latin typeface="Arial" pitchFamily="34" charset="0"/>
            </a:endParaRPr>
          </a:p>
          <a:p>
            <a:pPr>
              <a:defRPr/>
            </a:pPr>
            <a:r>
              <a:rPr lang="de-DE" sz="1800" dirty="0">
                <a:latin typeface="Arial" pitchFamily="34" charset="0"/>
              </a:rPr>
              <a:t>Neben der Netzfrequenz gibt es weitere Themen:</a:t>
            </a:r>
          </a:p>
          <a:p>
            <a:pPr>
              <a:defRPr/>
            </a:pPr>
            <a:r>
              <a:rPr lang="de-DE" sz="1800" b="1" dirty="0">
                <a:latin typeface="Arial" pitchFamily="34" charset="0"/>
              </a:rPr>
              <a:t>- Blindleistung</a:t>
            </a:r>
            <a:r>
              <a:rPr lang="de-DE" sz="1800" dirty="0">
                <a:latin typeface="Arial" pitchFamily="34" charset="0"/>
              </a:rPr>
              <a:t> und 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b="1" dirty="0">
                <a:latin typeface="Arial" pitchFamily="34" charset="0"/>
              </a:rPr>
              <a:t>Netzengpässe</a:t>
            </a:r>
          </a:p>
        </p:txBody>
      </p:sp>
      <p:sp>
        <p:nvSpPr>
          <p:cNvPr id="43012" name="Foliennummernplatzhalter 3">
            <a:extLst>
              <a:ext uri="{FF2B5EF4-FFF2-40B4-BE49-F238E27FC236}">
                <a16:creationId xmlns:a16="http://schemas.microsoft.com/office/drawing/2014/main" id="{126EE000-BB2D-4DC1-9CEE-58F89B1AB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A2ED40-F2E2-4C10-9ACF-75CDFF3EE13F}" type="slidenum">
              <a:rPr lang="de-DE" altLang="de-DE" sz="1200"/>
              <a:pPr/>
              <a:t>4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AC64D-40A1-0863-D27E-5CF73DCB3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173D41F3-9183-68D4-FCC0-ED7DD926B5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04A142C8-9DA2-176C-8DB2-95ACA44EB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2175401F-BE16-0E98-0C38-1622C9213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461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190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4BEFCE22-2042-47ED-B7B0-D396211E8E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1020C96C-8296-49F3-9B5B-3E1D8982D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dirty="0">
                <a:latin typeface="Arial" pitchFamily="34" charset="0"/>
              </a:rPr>
              <a:t>Fast alle Kraftwerke tragen zur </a:t>
            </a:r>
            <a:r>
              <a:rPr lang="de-DE" sz="1800" b="1" dirty="0">
                <a:latin typeface="Arial" pitchFamily="34" charset="0"/>
              </a:rPr>
              <a:t>Frequenzstützung</a:t>
            </a:r>
            <a:r>
              <a:rPr lang="de-DE" sz="1800" dirty="0">
                <a:latin typeface="Arial" pitchFamily="34" charset="0"/>
              </a:rPr>
              <a:t>  bei: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Pumpspeicherkraftwerke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Kohlekraftwerke mit 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dirty="0" err="1">
                <a:latin typeface="Arial" pitchFamily="34" charset="0"/>
              </a:rPr>
              <a:t>angedrosselten</a:t>
            </a:r>
            <a:r>
              <a:rPr lang="de-DE" sz="1800" dirty="0">
                <a:latin typeface="Arial" pitchFamily="34" charset="0"/>
              </a:rPr>
              <a:t> Turbinen-Einlassventilen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dirty="0" err="1">
                <a:latin typeface="Arial" pitchFamily="34" charset="0"/>
              </a:rPr>
              <a:t>Kondensatstopp</a:t>
            </a:r>
            <a:endParaRPr lang="de-DE" sz="1800" dirty="0">
              <a:latin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GuD</a:t>
            </a:r>
            <a:r>
              <a:rPr lang="de-DE" sz="1800" dirty="0">
                <a:latin typeface="Arial" pitchFamily="34" charset="0"/>
              </a:rPr>
              <a:t>-Kraftwerke</a:t>
            </a:r>
          </a:p>
          <a:p>
            <a:pPr>
              <a:defRPr/>
            </a:pPr>
            <a:endParaRPr lang="de-DE" sz="1800" dirty="0">
              <a:latin typeface="Arial" pitchFamily="34" charset="0"/>
            </a:endParaRPr>
          </a:p>
          <a:p>
            <a:pPr>
              <a:defRPr/>
            </a:pPr>
            <a:endParaRPr lang="de-DE" sz="1800" dirty="0">
              <a:latin typeface="Arial" pitchFamily="34" charset="0"/>
            </a:endParaRPr>
          </a:p>
          <a:p>
            <a:pPr>
              <a:defRPr/>
            </a:pPr>
            <a:r>
              <a:rPr lang="de-DE" sz="1800" dirty="0">
                <a:latin typeface="Arial" pitchFamily="34" charset="0"/>
              </a:rPr>
              <a:t>Neben der Netzfrequenz gibt es weitere Themen:</a:t>
            </a:r>
          </a:p>
          <a:p>
            <a:pPr>
              <a:defRPr/>
            </a:pPr>
            <a:r>
              <a:rPr lang="de-DE" sz="1800" b="1" dirty="0">
                <a:latin typeface="Arial" pitchFamily="34" charset="0"/>
              </a:rPr>
              <a:t>- Blindleistung</a:t>
            </a:r>
            <a:r>
              <a:rPr lang="de-DE" sz="1800" dirty="0">
                <a:latin typeface="Arial" pitchFamily="34" charset="0"/>
              </a:rPr>
              <a:t> und 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b="1" dirty="0">
                <a:latin typeface="Arial" pitchFamily="34" charset="0"/>
              </a:rPr>
              <a:t>Netzengpässe</a:t>
            </a:r>
          </a:p>
        </p:txBody>
      </p:sp>
      <p:sp>
        <p:nvSpPr>
          <p:cNvPr id="43012" name="Foliennummernplatzhalter 3">
            <a:extLst>
              <a:ext uri="{FF2B5EF4-FFF2-40B4-BE49-F238E27FC236}">
                <a16:creationId xmlns:a16="http://schemas.microsoft.com/office/drawing/2014/main" id="{126EE000-BB2D-4DC1-9CEE-58F89B1AB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A2ED40-F2E2-4C10-9ACF-75CDFF3EE13F}" type="slidenum">
              <a:rPr lang="de-DE" altLang="de-DE" sz="1200"/>
              <a:pPr/>
              <a:t>7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2475830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4BEFCE22-2042-47ED-B7B0-D396211E8E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1020C96C-8296-49F3-9B5B-3E1D8982D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dirty="0">
                <a:latin typeface="Arial" pitchFamily="34" charset="0"/>
              </a:rPr>
              <a:t>Fast alle Kraftwerke tragen zur </a:t>
            </a:r>
            <a:r>
              <a:rPr lang="de-DE" sz="1800" b="1" dirty="0">
                <a:latin typeface="Arial" pitchFamily="34" charset="0"/>
              </a:rPr>
              <a:t>Frequenzstützung</a:t>
            </a:r>
            <a:r>
              <a:rPr lang="de-DE" sz="1800" dirty="0">
                <a:latin typeface="Arial" pitchFamily="34" charset="0"/>
              </a:rPr>
              <a:t>  bei: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Pumpspeicherkraftwerke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Kohlekraftwerke mit 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dirty="0" err="1">
                <a:latin typeface="Arial" pitchFamily="34" charset="0"/>
              </a:rPr>
              <a:t>angedrosselten</a:t>
            </a:r>
            <a:r>
              <a:rPr lang="de-DE" sz="1800" dirty="0">
                <a:latin typeface="Arial" pitchFamily="34" charset="0"/>
              </a:rPr>
              <a:t> Turbinen-Einlassventilen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dirty="0" err="1">
                <a:latin typeface="Arial" pitchFamily="34" charset="0"/>
              </a:rPr>
              <a:t>Kondensatstopp</a:t>
            </a:r>
            <a:endParaRPr lang="de-DE" sz="1800" dirty="0">
              <a:latin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GuD</a:t>
            </a:r>
            <a:r>
              <a:rPr lang="de-DE" sz="1800" dirty="0">
                <a:latin typeface="Arial" pitchFamily="34" charset="0"/>
              </a:rPr>
              <a:t>-Kraftwerke</a:t>
            </a:r>
          </a:p>
          <a:p>
            <a:pPr>
              <a:defRPr/>
            </a:pPr>
            <a:endParaRPr lang="de-DE" sz="1800" dirty="0">
              <a:latin typeface="Arial" pitchFamily="34" charset="0"/>
            </a:endParaRPr>
          </a:p>
          <a:p>
            <a:pPr>
              <a:defRPr/>
            </a:pPr>
            <a:endParaRPr lang="de-DE" sz="1800" dirty="0">
              <a:latin typeface="Arial" pitchFamily="34" charset="0"/>
            </a:endParaRPr>
          </a:p>
          <a:p>
            <a:pPr>
              <a:defRPr/>
            </a:pPr>
            <a:r>
              <a:rPr lang="de-DE" sz="1800" dirty="0">
                <a:latin typeface="Arial" pitchFamily="34" charset="0"/>
              </a:rPr>
              <a:t>Neben der Netzfrequenz gibt es weitere Themen:</a:t>
            </a:r>
          </a:p>
          <a:p>
            <a:pPr>
              <a:defRPr/>
            </a:pPr>
            <a:r>
              <a:rPr lang="de-DE" sz="1800" b="1" dirty="0">
                <a:latin typeface="Arial" pitchFamily="34" charset="0"/>
              </a:rPr>
              <a:t>- Blindleistung</a:t>
            </a:r>
            <a:r>
              <a:rPr lang="de-DE" sz="1800" dirty="0">
                <a:latin typeface="Arial" pitchFamily="34" charset="0"/>
              </a:rPr>
              <a:t> und 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b="1" dirty="0">
                <a:latin typeface="Arial" pitchFamily="34" charset="0"/>
              </a:rPr>
              <a:t>Netzengpässe</a:t>
            </a:r>
          </a:p>
        </p:txBody>
      </p:sp>
      <p:sp>
        <p:nvSpPr>
          <p:cNvPr id="43012" name="Foliennummernplatzhalter 3">
            <a:extLst>
              <a:ext uri="{FF2B5EF4-FFF2-40B4-BE49-F238E27FC236}">
                <a16:creationId xmlns:a16="http://schemas.microsoft.com/office/drawing/2014/main" id="{126EE000-BB2D-4DC1-9CEE-58F89B1AB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A2ED40-F2E2-4C10-9ACF-75CDFF3EE13F}" type="slidenum">
              <a:rPr lang="de-DE" altLang="de-DE" sz="1200"/>
              <a:pPr/>
              <a:t>8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3901892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4BEFCE22-2042-47ED-B7B0-D396211E8E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1020C96C-8296-49F3-9B5B-3E1D8982D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dirty="0">
                <a:latin typeface="Arial" pitchFamily="34" charset="0"/>
              </a:rPr>
              <a:t>Fast alle Kraftwerke tragen zur </a:t>
            </a:r>
            <a:r>
              <a:rPr lang="de-DE" sz="1800" b="1" dirty="0">
                <a:latin typeface="Arial" pitchFamily="34" charset="0"/>
              </a:rPr>
              <a:t>Frequenzstützung</a:t>
            </a:r>
            <a:r>
              <a:rPr lang="de-DE" sz="1800" dirty="0">
                <a:latin typeface="Arial" pitchFamily="34" charset="0"/>
              </a:rPr>
              <a:t>  bei: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Pumpspeicherkraftwerke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Kohlekraftwerke mit 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dirty="0" err="1">
                <a:latin typeface="Arial" pitchFamily="34" charset="0"/>
              </a:rPr>
              <a:t>angedrosselten</a:t>
            </a:r>
            <a:r>
              <a:rPr lang="de-DE" sz="1800" dirty="0">
                <a:latin typeface="Arial" pitchFamily="34" charset="0"/>
              </a:rPr>
              <a:t> Turbinen-Einlassventilen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dirty="0" err="1">
                <a:latin typeface="Arial" pitchFamily="34" charset="0"/>
              </a:rPr>
              <a:t>Kondensatstopp</a:t>
            </a:r>
            <a:endParaRPr lang="de-DE" sz="1800" dirty="0">
              <a:latin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GuD</a:t>
            </a:r>
            <a:r>
              <a:rPr lang="de-DE" sz="1800" dirty="0">
                <a:latin typeface="Arial" pitchFamily="34" charset="0"/>
              </a:rPr>
              <a:t>-Kraftwerke</a:t>
            </a:r>
          </a:p>
          <a:p>
            <a:pPr>
              <a:defRPr/>
            </a:pPr>
            <a:endParaRPr lang="de-DE" sz="1800" dirty="0">
              <a:latin typeface="Arial" pitchFamily="34" charset="0"/>
            </a:endParaRPr>
          </a:p>
          <a:p>
            <a:pPr>
              <a:defRPr/>
            </a:pPr>
            <a:endParaRPr lang="de-DE" sz="1800" dirty="0">
              <a:latin typeface="Arial" pitchFamily="34" charset="0"/>
            </a:endParaRPr>
          </a:p>
          <a:p>
            <a:pPr>
              <a:defRPr/>
            </a:pPr>
            <a:r>
              <a:rPr lang="de-DE" sz="1800" dirty="0">
                <a:latin typeface="Arial" pitchFamily="34" charset="0"/>
              </a:rPr>
              <a:t>Neben der Netzfrequenz gibt es weitere Themen:</a:t>
            </a:r>
          </a:p>
          <a:p>
            <a:pPr>
              <a:defRPr/>
            </a:pPr>
            <a:r>
              <a:rPr lang="de-DE" sz="1800" b="1" dirty="0">
                <a:latin typeface="Arial" pitchFamily="34" charset="0"/>
              </a:rPr>
              <a:t>- Blindleistung</a:t>
            </a:r>
            <a:r>
              <a:rPr lang="de-DE" sz="1800" dirty="0">
                <a:latin typeface="Arial" pitchFamily="34" charset="0"/>
              </a:rPr>
              <a:t> und 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b="1" dirty="0">
                <a:latin typeface="Arial" pitchFamily="34" charset="0"/>
              </a:rPr>
              <a:t>Netzengpässe</a:t>
            </a:r>
          </a:p>
        </p:txBody>
      </p:sp>
      <p:sp>
        <p:nvSpPr>
          <p:cNvPr id="43012" name="Foliennummernplatzhalter 3">
            <a:extLst>
              <a:ext uri="{FF2B5EF4-FFF2-40B4-BE49-F238E27FC236}">
                <a16:creationId xmlns:a16="http://schemas.microsoft.com/office/drawing/2014/main" id="{126EE000-BB2D-4DC1-9CEE-58F89B1AB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A2ED40-F2E2-4C10-9ACF-75CDFF3EE13F}" type="slidenum">
              <a:rPr lang="de-DE" altLang="de-DE" sz="1200"/>
              <a:pPr/>
              <a:t>9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381495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CB66A0D-9823-48CF-B480-5F625C8738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VWU | Blackout auf der iberischen Halbinsel am 28.04.2025 | Storytelling am 26.05.2025 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	           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DCDE3D-A900-9A9E-5143-C3AF1AFF02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5" y="1"/>
            <a:ext cx="802216" cy="8026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v-magazine.de/2025/05/15/spanische-regierung-informiert-ueber-weitere-einzelheiten-des-stromausfalls/" TargetMode="External"/><Relationship Id="rId3" Type="http://schemas.openxmlformats.org/officeDocument/2006/relationships/hyperlink" Target="https://www.youtube.com/watch?v=oF5rHr0qapg" TargetMode="External"/><Relationship Id="rId7" Type="http://schemas.openxmlformats.org/officeDocument/2006/relationships/hyperlink" Target="https://www.youtube.com/watch?v=-9DFsfgJiR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lDQr8Vueyw" TargetMode="External"/><Relationship Id="rId5" Type="http://schemas.openxmlformats.org/officeDocument/2006/relationships/hyperlink" Target="https://www.youtube.com/watch?v=0lmPnGyjhGw" TargetMode="External"/><Relationship Id="rId4" Type="http://schemas.openxmlformats.org/officeDocument/2006/relationships/hyperlink" Target="https://r.search.yahoo.com/_ylt=AwrEbsi.LCNo8QgdhjTn4olQ;_ylu=c2VjA2NkLWF0dHIEc2xrA3NvdXJjZQR2dGlkAwRydXJsA2h0dHBzOi8vd3d3LnlvdXR1YmUuY29tL3dhdGNoP3Y9RFlZLXlja0xNNFE-/RV=2/RE=1747164478/RO=10/RU=https%3a%2f%2fwww.youtube.com%2fwatch%3fv%3dDYY-yckLM4Q/RK=2/RS=lkVGUzFeSVj52jcZFpB.BfUjfHw-" TargetMode="External"/><Relationship Id="rId9" Type="http://schemas.openxmlformats.org/officeDocument/2006/relationships/hyperlink" Target="https://www.youtube.com/watch?v=gOLflV04h8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27.png"/><Relationship Id="rId4" Type="http://schemas.openxmlformats.org/officeDocument/2006/relationships/image" Target="../media/image30.jp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34.jpg"/><Relationship Id="rId5" Type="http://schemas.openxmlformats.org/officeDocument/2006/relationships/image" Target="../media/image32.jpg"/><Relationship Id="rId10" Type="http://schemas.openxmlformats.org/officeDocument/2006/relationships/image" Target="../media/image27.png"/><Relationship Id="rId4" Type="http://schemas.openxmlformats.org/officeDocument/2006/relationships/image" Target="../media/image30.jp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png"/><Relationship Id="rId3" Type="http://schemas.openxmlformats.org/officeDocument/2006/relationships/image" Target="../media/image30.jpg"/><Relationship Id="rId7" Type="http://schemas.openxmlformats.org/officeDocument/2006/relationships/hyperlink" Target="https://enwitec.eu/produkte/netz-umschaltboxen/" TargetMode="External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jpeg"/><Relationship Id="rId5" Type="http://schemas.openxmlformats.org/officeDocument/2006/relationships/image" Target="../media/image31.jpg"/><Relationship Id="rId10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27.png"/><Relationship Id="rId1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jpg"/><Relationship Id="rId3" Type="http://schemas.openxmlformats.org/officeDocument/2006/relationships/image" Target="../media/image30.jpg"/><Relationship Id="rId7" Type="http://schemas.openxmlformats.org/officeDocument/2006/relationships/hyperlink" Target="https://enwitec.eu/produkte/netz-umschaltboxen/" TargetMode="Externa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4.jpg"/><Relationship Id="rId5" Type="http://schemas.openxmlformats.org/officeDocument/2006/relationships/image" Target="../media/image31.jpg"/><Relationship Id="rId15" Type="http://schemas.openxmlformats.org/officeDocument/2006/relationships/image" Target="../media/image43.png"/><Relationship Id="rId10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27.png"/><Relationship Id="rId1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hyperlink" Target="https://www.energy-charts.info/index.html?l=de&amp;c=DE" TargetMode="External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hyperlink" Target="https://www.i-suedpfalz-energie.de/meta-studie/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etzfrequenz.info/aktuelle-netzfrequenz-full" TargetMode="External"/><Relationship Id="rId5" Type="http://schemas.openxmlformats.org/officeDocument/2006/relationships/hyperlink" Target="https://www.amprion.net/Netzjournal/Beitr%C3%A4ge-2019/Werkzeugkasten-der-Systemf%C3%BChrung.html" TargetMode="External"/><Relationship Id="rId4" Type="http://schemas.openxmlformats.org/officeDocument/2006/relationships/hyperlink" Target="https://youtu.be/dVJYG44Wswg?si=uj-PRZpbtXg8V3i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nergie-lexikon.info/europaeisches_verbundsystem.html" TargetMode="External"/><Relationship Id="rId4" Type="http://schemas.openxmlformats.org/officeDocument/2006/relationships/hyperlink" Target="https://de.wikipedia.org/wiki/Verband_Europ%C3%A4ischer_%C3%9Cbertragungsnetzbetreiber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713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459" y="-30176"/>
            <a:ext cx="89985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>
                <a:solidFill>
                  <a:schemeClr val="bg1"/>
                </a:solidFill>
              </a:rPr>
              <a:t>Blackout auf der </a:t>
            </a:r>
            <a:r>
              <a:rPr lang="en-US" altLang="de-DE" sz="2800" b="1" dirty="0" err="1">
                <a:solidFill>
                  <a:schemeClr val="bg1"/>
                </a:solidFill>
              </a:rPr>
              <a:t>iberischen</a:t>
            </a:r>
            <a:r>
              <a:rPr lang="en-US" altLang="de-DE" sz="2800" b="1" dirty="0">
                <a:solidFill>
                  <a:schemeClr val="bg1"/>
                </a:solidFill>
              </a:rPr>
              <a:t> </a:t>
            </a:r>
            <a:r>
              <a:rPr lang="en-US" altLang="de-DE" sz="2800" b="1" dirty="0" err="1">
                <a:solidFill>
                  <a:schemeClr val="bg1"/>
                </a:solidFill>
              </a:rPr>
              <a:t>Halbinsel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Ereignis</a:t>
            </a:r>
            <a:r>
              <a:rPr lang="en-US" altLang="de-DE" sz="2800" dirty="0">
                <a:solidFill>
                  <a:schemeClr val="bg1"/>
                </a:solidFill>
              </a:rPr>
              <a:t> und </a:t>
            </a:r>
            <a:r>
              <a:rPr lang="en-US" altLang="de-DE" sz="2800" dirty="0" err="1">
                <a:solidFill>
                  <a:schemeClr val="bg1"/>
                </a:solidFill>
              </a:rPr>
              <a:t>Auswirkungen</a:t>
            </a:r>
            <a:r>
              <a:rPr lang="en-US" altLang="de-DE" sz="2800" dirty="0">
                <a:solidFill>
                  <a:schemeClr val="bg1"/>
                </a:solidFill>
              </a:rPr>
              <a:t>,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Ursachen</a:t>
            </a:r>
            <a:r>
              <a:rPr lang="en-US" altLang="de-DE" sz="2800" dirty="0">
                <a:solidFill>
                  <a:schemeClr val="bg1"/>
                </a:solidFill>
              </a:rPr>
              <a:t> und </a:t>
            </a:r>
            <a:r>
              <a:rPr lang="en-US" altLang="de-DE" sz="2800" dirty="0" err="1">
                <a:solidFill>
                  <a:schemeClr val="bg1"/>
                </a:solidFill>
              </a:rPr>
              <a:t>Maßnahmen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34" name="Rectangle 75">
            <a:extLst>
              <a:ext uri="{FF2B5EF4-FFF2-40B4-BE49-F238E27FC236}">
                <a16:creationId xmlns:a16="http://schemas.microsoft.com/office/drawing/2014/main" id="{4009C84F-D2C4-41E9-9785-4B2A1D6F5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095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VWU | Blackout auf der iberischen Halbinsel am 28.04.2025 | Storytelling am 26.05.2025				ISE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8AF9E9-0C98-D44C-7323-619A568E1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050"/>
            <a:ext cx="1368732" cy="1369497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46D32B6-90B8-C98C-563F-3E8A311DA527}"/>
              </a:ext>
            </a:extLst>
          </p:cNvPr>
          <p:cNvGrpSpPr/>
          <p:nvPr/>
        </p:nvGrpSpPr>
        <p:grpSpPr>
          <a:xfrm>
            <a:off x="684367" y="1397755"/>
            <a:ext cx="8617568" cy="5006724"/>
            <a:chOff x="684367" y="1397755"/>
            <a:chExt cx="8617568" cy="500672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C5DEE28-4A72-2E52-69A7-21D3DEAC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178" r="33550"/>
            <a:stretch/>
          </p:blipFill>
          <p:spPr>
            <a:xfrm>
              <a:off x="684367" y="1397755"/>
              <a:ext cx="8617568" cy="5006724"/>
            </a:xfrm>
            <a:prstGeom prst="rect">
              <a:avLst/>
            </a:prstGeom>
          </p:spPr>
        </p:pic>
        <p:pic>
          <p:nvPicPr>
            <p:cNvPr id="4" name="Grafik 3" descr="Ein Bild, das Logo, Schrift, Grafiken, Text enthält.&#10;&#10;KI-generierte Inhalte können fehlerhaft sein.">
              <a:extLst>
                <a:ext uri="{FF2B5EF4-FFF2-40B4-BE49-F238E27FC236}">
                  <a16:creationId xmlns:a16="http://schemas.microsoft.com/office/drawing/2014/main" id="{206D7024-454B-3EFC-200A-0BDA36CFF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6" t="14423" r="15893" b="13881"/>
            <a:stretch/>
          </p:blipFill>
          <p:spPr>
            <a:xfrm>
              <a:off x="2594381" y="2938035"/>
              <a:ext cx="1083966" cy="981929"/>
            </a:xfrm>
            <a:prstGeom prst="rect">
              <a:avLst/>
            </a:prstGeom>
          </p:spPr>
        </p:pic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3B6D5CDC-8CBA-E68A-88C0-74ED685D8D0D}"/>
              </a:ext>
            </a:extLst>
          </p:cNvPr>
          <p:cNvSpPr txBox="1"/>
          <p:nvPr/>
        </p:nvSpPr>
        <p:spPr>
          <a:xfrm>
            <a:off x="879168" y="5502340"/>
            <a:ext cx="171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u="sng" dirty="0">
                <a:solidFill>
                  <a:schemeClr val="bg1"/>
                </a:solidFill>
              </a:rPr>
              <a:t>Referent</a:t>
            </a:r>
            <a:r>
              <a:rPr lang="de-DE" sz="1800" dirty="0">
                <a:solidFill>
                  <a:schemeClr val="bg1"/>
                </a:solidFill>
              </a:rPr>
              <a:t>: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Wolfgang Thiel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22434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Ursachen des Blackouts sind sehr komplex!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Die notwendigen Maßnahmen müssen im gesamten europäischen Netz eingebracht werden!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1FE198-BC57-1FC5-E11D-FDC049D1D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6" y="23175"/>
            <a:ext cx="88084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 und Maßnahmen im Stromsystem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CB102CD-58F0-23E3-EEE7-10B0FE9E6CB5}"/>
              </a:ext>
            </a:extLst>
          </p:cNvPr>
          <p:cNvSpPr txBox="1"/>
          <p:nvPr/>
        </p:nvSpPr>
        <p:spPr>
          <a:xfrm>
            <a:off x="641268" y="739037"/>
            <a:ext cx="9034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3333FF"/>
                </a:solidFill>
              </a:rPr>
              <a:t>Analyse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25B61A0-4DC2-019D-5C19-E2D0B5A85F86}"/>
              </a:ext>
            </a:extLst>
          </p:cNvPr>
          <p:cNvSpPr txBox="1"/>
          <p:nvPr/>
        </p:nvSpPr>
        <p:spPr>
          <a:xfrm>
            <a:off x="641267" y="1602337"/>
            <a:ext cx="70959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rgbClr val="3333FF"/>
                </a:solidFill>
              </a:rPr>
              <a:t>Prof. Stefan Krauter, </a:t>
            </a:r>
            <a:r>
              <a:rPr lang="de-DE" sz="1600" u="sng" dirty="0">
                <a:solidFill>
                  <a:srgbClr val="3333FF"/>
                </a:solidFill>
              </a:rPr>
              <a:t>Dr. Michael Fette</a:t>
            </a:r>
            <a:r>
              <a:rPr lang="de-DE" sz="1600" dirty="0">
                <a:solidFill>
                  <a:srgbClr val="3333FF"/>
                </a:solidFill>
              </a:rPr>
              <a:t>: </a:t>
            </a:r>
            <a:r>
              <a:rPr lang="de-DE" sz="1600" b="1" dirty="0">
                <a:solidFill>
                  <a:srgbClr val="3333FF"/>
                </a:solidFill>
              </a:rPr>
              <a:t>Blackout Spanien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(Teil 1) </a:t>
            </a:r>
            <a:r>
              <a:rPr lang="de-DE" sz="1600" b="1" dirty="0">
                <a:solidFill>
                  <a:srgbClr val="3333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 kann die Ursache gewesen sein?</a:t>
            </a:r>
            <a:r>
              <a:rPr lang="de-DE" sz="1600" b="1" dirty="0">
                <a:solidFill>
                  <a:srgbClr val="3333FF"/>
                </a:solidFill>
              </a:rPr>
              <a:t> </a:t>
            </a:r>
            <a:r>
              <a:rPr lang="de-DE" sz="1600" dirty="0">
                <a:solidFill>
                  <a:srgbClr val="3333FF"/>
                </a:solidFill>
              </a:rPr>
              <a:t>(Teil 1)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000" dirty="0">
                <a:solidFill>
                  <a:srgbClr val="3333FF"/>
                </a:solidFill>
              </a:rPr>
              <a:t>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(Teil 2) </a:t>
            </a:r>
            <a:r>
              <a:rPr lang="de-DE" sz="1600" b="1" dirty="0">
                <a:solidFill>
                  <a:srgbClr val="3333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 war wahrscheinlich die Ursache?</a:t>
            </a:r>
            <a:br>
              <a:rPr lang="de-DE" sz="1600" b="1" dirty="0">
                <a:solidFill>
                  <a:srgbClr val="3333FF"/>
                </a:solidFill>
              </a:rPr>
            </a:br>
            <a:r>
              <a:rPr lang="de-DE" sz="1000" b="1" dirty="0">
                <a:solidFill>
                  <a:srgbClr val="3333FF"/>
                </a:solidFill>
              </a:rPr>
              <a:t> </a:t>
            </a:r>
            <a:br>
              <a:rPr lang="de-DE" sz="1600" b="1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</a:rPr>
              <a:t>- </a:t>
            </a:r>
            <a:r>
              <a:rPr lang="de-DE" sz="1600" dirty="0">
                <a:solidFill>
                  <a:srgbClr val="3333FF"/>
                </a:solidFill>
              </a:rPr>
              <a:t>(Teil 3) </a:t>
            </a:r>
            <a:r>
              <a:rPr lang="de-DE" sz="1600" b="1" dirty="0">
                <a:solidFill>
                  <a:srgbClr val="3333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Ursachenforschung</a:t>
            </a:r>
            <a:endParaRPr lang="de-DE" sz="1600" dirty="0">
              <a:solidFill>
                <a:srgbClr val="3333FF"/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8CC0E0B-0A5B-C704-669F-61783DA32EAB}"/>
              </a:ext>
            </a:extLst>
          </p:cNvPr>
          <p:cNvGrpSpPr/>
          <p:nvPr/>
        </p:nvGrpSpPr>
        <p:grpSpPr>
          <a:xfrm>
            <a:off x="618171" y="4802199"/>
            <a:ext cx="9057559" cy="848695"/>
            <a:chOff x="618171" y="4203509"/>
            <a:chExt cx="9057559" cy="848695"/>
          </a:xfrm>
        </p:grpSpPr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3FE62E2-13E0-483C-6C3E-C9000122E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171" y="4467429"/>
              <a:ext cx="869791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Courier New" panose="02070309020205020404" pitchFamily="49" charset="0"/>
                <a:buChar char="o"/>
              </a:pPr>
              <a:r>
                <a:rPr lang="de-DE" altLang="de-DE" sz="1600" dirty="0">
                  <a:solidFill>
                    <a:srgbClr val="563BFB"/>
                  </a:solidFill>
                </a:rPr>
                <a:t>Erst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nach umfassender Analyse durch interdisziplinäre Expertenkreise </a:t>
              </a:r>
              <a:r>
                <a:rPr lang="de-DE" altLang="de-DE" sz="1600" dirty="0">
                  <a:solidFill>
                    <a:srgbClr val="563BFB"/>
                  </a:solidFill>
                </a:rPr>
                <a:t>müssen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Maßnahmen in nationalen Netzen und im Verbundnetz umgesetzt werden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!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0CC0223-2CFB-4334-DD0C-B8B7A85C2DF9}"/>
                </a:ext>
              </a:extLst>
            </p:cNvPr>
            <p:cNvSpPr txBox="1"/>
            <p:nvPr/>
          </p:nvSpPr>
          <p:spPr>
            <a:xfrm>
              <a:off x="641268" y="4203509"/>
              <a:ext cx="90344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b="1" dirty="0">
                  <a:solidFill>
                    <a:srgbClr val="3333FF"/>
                  </a:solidFill>
                </a:rPr>
                <a:t>Maßnahmen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59DBCCB8-0BA0-C9EB-50BA-AD85DAFD5FE5}"/>
              </a:ext>
            </a:extLst>
          </p:cNvPr>
          <p:cNvSpPr txBox="1"/>
          <p:nvPr/>
        </p:nvSpPr>
        <p:spPr>
          <a:xfrm>
            <a:off x="641267" y="1000670"/>
            <a:ext cx="7095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rgbClr val="3333FF"/>
                </a:solidFill>
              </a:rPr>
              <a:t>Fraunhofer ISE, Leonard Probst: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Blackout in Spanien und Portugal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A97EDAB-A28C-8848-9256-19D80A0A500E}"/>
              </a:ext>
            </a:extLst>
          </p:cNvPr>
          <p:cNvSpPr txBox="1"/>
          <p:nvPr/>
        </p:nvSpPr>
        <p:spPr>
          <a:xfrm>
            <a:off x="641268" y="4207557"/>
            <a:ext cx="6462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rgbClr val="3333FF"/>
                </a:solidFill>
              </a:rPr>
              <a:t>Breaking Lab,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Stromausfall in Spanien erklärt: Der größte Blackout Europas</a:t>
            </a:r>
            <a:endParaRPr lang="de-DE" sz="1600" b="1" dirty="0">
              <a:solidFill>
                <a:srgbClr val="3333FF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36C48A8-109C-CECC-948D-0C9509D88D4C}"/>
              </a:ext>
            </a:extLst>
          </p:cNvPr>
          <p:cNvSpPr txBox="1"/>
          <p:nvPr/>
        </p:nvSpPr>
        <p:spPr>
          <a:xfrm>
            <a:off x="641268" y="3605891"/>
            <a:ext cx="7935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rgbClr val="3333FF"/>
                </a:solidFill>
              </a:rPr>
              <a:t>pv </a:t>
            </a:r>
            <a:r>
              <a:rPr lang="de-DE" sz="1600" dirty="0" err="1">
                <a:solidFill>
                  <a:srgbClr val="3333FF"/>
                </a:solidFill>
              </a:rPr>
              <a:t>magazine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Spanische Regierung informiert über weitere Einzelheiten des Stromausfalls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2AA45991-A762-F916-7A49-4BAED924B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2" y="5596759"/>
            <a:ext cx="91484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563BFB"/>
                </a:solidFill>
              </a:rPr>
              <a:t>ISE e.V.-Empfehlung: </a:t>
            </a:r>
            <a:r>
              <a:rPr lang="de-DE" altLang="de-DE" sz="1600" b="1" dirty="0">
                <a:solidFill>
                  <a:srgbClr val="563BFB"/>
                </a:solidFill>
              </a:rPr>
              <a:t>Energiewabensystem mit Inseloption und HGÜ-Overlay-Netzwerk!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002627-A3AF-3542-71C5-AF8DED71727B}"/>
              </a:ext>
            </a:extLst>
          </p:cNvPr>
          <p:cNvSpPr txBox="1"/>
          <p:nvPr/>
        </p:nvSpPr>
        <p:spPr>
          <a:xfrm>
            <a:off x="641268" y="3004224"/>
            <a:ext cx="7654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rgbClr val="3333FF"/>
                </a:solidFill>
              </a:rPr>
              <a:t>Andreas Schmitz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0000C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BLACKOUT in Spanien: Wie kann man das so berichten?! Korrigiert DAS</a:t>
            </a:r>
            <a:r>
              <a:rPr lang="de-DE" sz="1600" b="1" dirty="0">
                <a:solidFill>
                  <a:srgbClr val="3333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de-DE" sz="16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958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08621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32806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69682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05036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20071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34496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24312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13326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29583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32789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351983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23669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498647"/>
            <a:ext cx="248835" cy="248835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530B6974-FD95-46EC-A875-E3D54EDAECD5}"/>
              </a:ext>
            </a:extLst>
          </p:cNvPr>
          <p:cNvSpPr/>
          <p:nvPr/>
        </p:nvSpPr>
        <p:spPr bwMode="auto">
          <a:xfrm>
            <a:off x="3045464" y="1429201"/>
            <a:ext cx="926589" cy="2703771"/>
          </a:xfrm>
          <a:custGeom>
            <a:avLst/>
            <a:gdLst>
              <a:gd name="connsiteX0" fmla="*/ 0 w 381000"/>
              <a:gd name="connsiteY0" fmla="*/ 369094 h 1066800"/>
              <a:gd name="connsiteX1" fmla="*/ 150019 w 381000"/>
              <a:gd name="connsiteY1" fmla="*/ 0 h 1066800"/>
              <a:gd name="connsiteX2" fmla="*/ 381000 w 381000"/>
              <a:gd name="connsiteY2" fmla="*/ 550069 h 1066800"/>
              <a:gd name="connsiteX3" fmla="*/ 381000 w 381000"/>
              <a:gd name="connsiteY3" fmla="*/ 1066800 h 1066800"/>
              <a:gd name="connsiteX4" fmla="*/ 16669 w 381000"/>
              <a:gd name="connsiteY4" fmla="*/ 833437 h 1066800"/>
              <a:gd name="connsiteX5" fmla="*/ 0 w 381000"/>
              <a:gd name="connsiteY5" fmla="*/ 36909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1066800">
                <a:moveTo>
                  <a:pt x="0" y="369094"/>
                </a:moveTo>
                <a:lnTo>
                  <a:pt x="150019" y="0"/>
                </a:lnTo>
                <a:lnTo>
                  <a:pt x="381000" y="550069"/>
                </a:lnTo>
                <a:lnTo>
                  <a:pt x="381000" y="1066800"/>
                </a:lnTo>
                <a:lnTo>
                  <a:pt x="16669" y="833437"/>
                </a:lnTo>
                <a:lnTo>
                  <a:pt x="0" y="369094"/>
                </a:lnTo>
                <a:close/>
              </a:path>
            </a:pathLst>
          </a:cu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23765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29501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88431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765255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23" y="5444722"/>
            <a:ext cx="203773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e.V., Meta-Studie 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83945BA-3F14-4665-9BF1-FADDD7CDE29F}"/>
              </a:ext>
            </a:extLst>
          </p:cNvPr>
          <p:cNvGrpSpPr/>
          <p:nvPr/>
        </p:nvGrpSpPr>
        <p:grpSpPr>
          <a:xfrm>
            <a:off x="5813734" y="1082131"/>
            <a:ext cx="4032306" cy="2277897"/>
            <a:chOff x="5813734" y="1254217"/>
            <a:chExt cx="4032306" cy="2277897"/>
          </a:xfrm>
        </p:grpSpPr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22624939-A364-472D-885E-7AFF5FFA3F85}"/>
                </a:ext>
              </a:extLst>
            </p:cNvPr>
            <p:cNvCxnSpPr/>
            <p:nvPr/>
          </p:nvCxnSpPr>
          <p:spPr bwMode="auto">
            <a:xfrm>
              <a:off x="7515441" y="1254217"/>
              <a:ext cx="0" cy="217478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315B8E1D-63E0-4A84-82DB-4AA48137FAD3}"/>
                </a:ext>
              </a:extLst>
            </p:cNvPr>
            <p:cNvCxnSpPr/>
            <p:nvPr/>
          </p:nvCxnSpPr>
          <p:spPr bwMode="auto">
            <a:xfrm>
              <a:off x="7295660" y="1450929"/>
              <a:ext cx="653385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6A5356F7-C04E-4741-9D86-EC81D479A308}"/>
                </a:ext>
              </a:extLst>
            </p:cNvPr>
            <p:cNvSpPr/>
            <p:nvPr/>
          </p:nvSpPr>
          <p:spPr bwMode="auto">
            <a:xfrm>
              <a:off x="7480489" y="1405738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A8B5E3B7-9803-44C3-9794-D8DA9F57EE11}"/>
                </a:ext>
              </a:extLst>
            </p:cNvPr>
            <p:cNvSpPr txBox="1"/>
            <p:nvPr/>
          </p:nvSpPr>
          <p:spPr>
            <a:xfrm>
              <a:off x="7974456" y="1286683"/>
              <a:ext cx="18715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Datennetz (Internet)</a:t>
              </a:r>
            </a:p>
          </p:txBody>
        </p: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15623FAA-0125-46C7-BDFC-2B1C73F54180}"/>
                </a:ext>
              </a:extLst>
            </p:cNvPr>
            <p:cNvCxnSpPr/>
            <p:nvPr/>
          </p:nvCxnSpPr>
          <p:spPr bwMode="auto">
            <a:xfrm>
              <a:off x="6275486" y="3429000"/>
              <a:ext cx="1253082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A7604D9-CC65-454F-AC50-4C076115B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9" t="17276" r="16816" b="18891"/>
            <a:stretch/>
          </p:blipFill>
          <p:spPr>
            <a:xfrm>
              <a:off x="5813734" y="3221834"/>
              <a:ext cx="476662" cy="310280"/>
            </a:xfrm>
            <a:prstGeom prst="rect">
              <a:avLst/>
            </a:prstGeom>
          </p:spPr>
        </p:pic>
      </p:grp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4B65DD55-27CC-B198-B621-9EF9E90BD604}"/>
              </a:ext>
            </a:extLst>
          </p:cNvPr>
          <p:cNvCxnSpPr>
            <a:cxnSpLocks/>
          </p:cNvCxnSpPr>
          <p:nvPr/>
        </p:nvCxnSpPr>
        <p:spPr bwMode="auto">
          <a:xfrm>
            <a:off x="5804364" y="4692139"/>
            <a:ext cx="44657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8B34A4E2-020B-448C-8628-C4395F2F53FE}"/>
              </a:ext>
            </a:extLst>
          </p:cNvPr>
          <p:cNvSpPr/>
          <p:nvPr/>
        </p:nvSpPr>
        <p:spPr bwMode="auto">
          <a:xfrm>
            <a:off x="6220727" y="4659711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193E601-8FBD-5450-9ECD-3966E67F4920}"/>
              </a:ext>
            </a:extLst>
          </p:cNvPr>
          <p:cNvGrpSpPr/>
          <p:nvPr/>
        </p:nvGrpSpPr>
        <p:grpSpPr>
          <a:xfrm>
            <a:off x="3811625" y="1376505"/>
            <a:ext cx="3351398" cy="3328874"/>
            <a:chOff x="3811625" y="1376505"/>
            <a:chExt cx="3351398" cy="332887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F64958E-6CC0-4B37-9759-F3B8D732A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5598798" y="3432499"/>
              <a:ext cx="418875" cy="718622"/>
            </a:xfrm>
            <a:prstGeom prst="rect">
              <a:avLst/>
            </a:prstGeom>
          </p:spPr>
        </p:pic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9A587941-AE49-4A00-A415-1E1A1B38C9FB}"/>
                </a:ext>
              </a:extLst>
            </p:cNvPr>
            <p:cNvCxnSpPr>
              <a:cxnSpLocks/>
              <a:stCxn id="8" idx="2"/>
            </p:cNvCxnSpPr>
            <p:nvPr/>
          </p:nvCxnSpPr>
          <p:spPr bwMode="auto">
            <a:xfrm>
              <a:off x="5808236" y="4151121"/>
              <a:ext cx="0" cy="55425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3D9D3587-3394-4C57-B455-3395A0794555}"/>
                </a:ext>
              </a:extLst>
            </p:cNvPr>
            <p:cNvGrpSpPr/>
            <p:nvPr/>
          </p:nvGrpSpPr>
          <p:grpSpPr>
            <a:xfrm>
              <a:off x="3811625" y="1376505"/>
              <a:ext cx="3351398" cy="1355785"/>
              <a:chOff x="3811625" y="1548293"/>
              <a:chExt cx="3351398" cy="1355785"/>
            </a:xfrm>
          </p:grpSpPr>
          <p:grpSp>
            <p:nvGrpSpPr>
              <p:cNvPr id="73" name="Gruppieren 72">
                <a:extLst>
                  <a:ext uri="{FF2B5EF4-FFF2-40B4-BE49-F238E27FC236}">
                    <a16:creationId xmlns:a16="http://schemas.microsoft.com/office/drawing/2014/main" id="{0D43477C-9A5B-40FB-9F52-C8B7BAE756B5}"/>
                  </a:ext>
                </a:extLst>
              </p:cNvPr>
              <p:cNvGrpSpPr/>
              <p:nvPr/>
            </p:nvGrpSpPr>
            <p:grpSpPr>
              <a:xfrm>
                <a:off x="3811625" y="1601287"/>
                <a:ext cx="3351398" cy="1302791"/>
                <a:chOff x="4965726" y="1601287"/>
                <a:chExt cx="3351398" cy="1302791"/>
              </a:xfrm>
            </p:grpSpPr>
            <p:grpSp>
              <p:nvGrpSpPr>
                <p:cNvPr id="17" name="Gruppieren 16">
                  <a:extLst>
                    <a:ext uri="{FF2B5EF4-FFF2-40B4-BE49-F238E27FC236}">
                      <a16:creationId xmlns:a16="http://schemas.microsoft.com/office/drawing/2014/main" id="{C5578023-2269-452E-BE95-39A0DB118D46}"/>
                    </a:ext>
                  </a:extLst>
                </p:cNvPr>
                <p:cNvGrpSpPr/>
                <p:nvPr/>
              </p:nvGrpSpPr>
              <p:grpSpPr>
                <a:xfrm>
                  <a:off x="4965726" y="1601287"/>
                  <a:ext cx="2344763" cy="1302791"/>
                  <a:chOff x="8364915" y="3815016"/>
                  <a:chExt cx="897300" cy="528571"/>
                </a:xfrm>
              </p:grpSpPr>
              <p:sp>
                <p:nvSpPr>
                  <p:cNvPr id="19" name="Freihandform: Form 18">
                    <a:extLst>
                      <a:ext uri="{FF2B5EF4-FFF2-40B4-BE49-F238E27FC236}">
                        <a16:creationId xmlns:a16="http://schemas.microsoft.com/office/drawing/2014/main" id="{765E8201-2ED6-4455-A791-85E3C90DDD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64915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" name="Freihandform: Form 19">
                    <a:extLst>
                      <a:ext uri="{FF2B5EF4-FFF2-40B4-BE49-F238E27FC236}">
                        <a16:creationId xmlns:a16="http://schemas.microsoft.com/office/drawing/2014/main" id="{50079D3C-241D-4B12-85B6-C6C0EA7157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64049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1" name="Freihandform: Form 20">
                    <a:extLst>
                      <a:ext uri="{FF2B5EF4-FFF2-40B4-BE49-F238E27FC236}">
                        <a16:creationId xmlns:a16="http://schemas.microsoft.com/office/drawing/2014/main" id="{F05163AF-20A9-41AF-AE41-E61103D469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12535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2" name="Freihandform: Form 21">
                    <a:extLst>
                      <a:ext uri="{FF2B5EF4-FFF2-40B4-BE49-F238E27FC236}">
                        <a16:creationId xmlns:a16="http://schemas.microsoft.com/office/drawing/2014/main" id="{DF5FF9D8-2AB6-4269-9454-2049E1F8C82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11668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7D14DC26-2A0F-4E68-BC11-2766490D97A0}"/>
                    </a:ext>
                  </a:extLst>
                </p:cNvPr>
                <p:cNvCxnSpPr/>
                <p:nvPr/>
              </p:nvCxnSpPr>
              <p:spPr bwMode="auto">
                <a:xfrm>
                  <a:off x="7180445" y="2625587"/>
                  <a:ext cx="1102767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22870BAA-3707-4FD2-BD2B-1F940EDDBD44}"/>
                    </a:ext>
                  </a:extLst>
                </p:cNvPr>
                <p:cNvSpPr/>
                <p:nvPr/>
              </p:nvSpPr>
              <p:spPr bwMode="auto">
                <a:xfrm>
                  <a:off x="8247455" y="2590752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38" name="Gerade Verbindung mit Pfeil 37">
                <a:extLst>
                  <a:ext uri="{FF2B5EF4-FFF2-40B4-BE49-F238E27FC236}">
                    <a16:creationId xmlns:a16="http://schemas.microsoft.com/office/drawing/2014/main" id="{87FFDE7C-70A4-4E6E-847B-8FEBBFD837C1}"/>
                  </a:ext>
                </a:extLst>
              </p:cNvPr>
              <p:cNvCxnSpPr/>
              <p:nvPr/>
            </p:nvCxnSpPr>
            <p:spPr bwMode="auto">
              <a:xfrm>
                <a:off x="6652450" y="1548293"/>
                <a:ext cx="0" cy="793315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Kann der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mit dem Hauskraftwerk auch im Inselbetrieb arbeiten?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D68080EC-C16F-D555-A3D8-17B76A3F23EB}"/>
              </a:ext>
            </a:extLst>
          </p:cNvPr>
          <p:cNvGrpSpPr/>
          <p:nvPr/>
        </p:nvGrpSpPr>
        <p:grpSpPr>
          <a:xfrm>
            <a:off x="4084068" y="3142846"/>
            <a:ext cx="1768172" cy="1586518"/>
            <a:chOff x="4084068" y="3142846"/>
            <a:chExt cx="1768172" cy="1586518"/>
          </a:xfrm>
        </p:grpSpPr>
        <p:grpSp>
          <p:nvGrpSpPr>
            <p:cNvPr id="112" name="Gruppieren 111">
              <a:extLst>
                <a:ext uri="{FF2B5EF4-FFF2-40B4-BE49-F238E27FC236}">
                  <a16:creationId xmlns:a16="http://schemas.microsoft.com/office/drawing/2014/main" id="{CDA5EB74-6F08-0FBD-5BEC-259F0DBDF25C}"/>
                </a:ext>
              </a:extLst>
            </p:cNvPr>
            <p:cNvGrpSpPr/>
            <p:nvPr/>
          </p:nvGrpSpPr>
          <p:grpSpPr>
            <a:xfrm>
              <a:off x="4084068" y="3142846"/>
              <a:ext cx="1747241" cy="1571439"/>
              <a:chOff x="4084068" y="3212994"/>
              <a:chExt cx="1747241" cy="1571439"/>
            </a:xfrm>
          </p:grpSpPr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38F9CED0-963F-4777-994E-CD96380A00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24705" y="4765178"/>
                <a:ext cx="1406604" cy="1925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FA436010-E268-40C8-B188-8A5132BB6749}"/>
                  </a:ext>
                </a:extLst>
              </p:cNvPr>
              <p:cNvCxnSpPr/>
              <p:nvPr/>
            </p:nvCxnSpPr>
            <p:spPr bwMode="auto">
              <a:xfrm>
                <a:off x="4447389" y="3787467"/>
                <a:ext cx="0" cy="98975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212994"/>
                <a:ext cx="705102" cy="705102"/>
              </a:xfrm>
              <a:prstGeom prst="rect">
                <a:avLst/>
              </a:prstGeom>
            </p:spPr>
          </p:pic>
        </p:grp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C82BDF04-C99C-5B07-A0FE-7072BD80AB0E}"/>
                </a:ext>
              </a:extLst>
            </p:cNvPr>
            <p:cNvSpPr/>
            <p:nvPr/>
          </p:nvSpPr>
          <p:spPr bwMode="auto">
            <a:xfrm>
              <a:off x="5782571" y="4659695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54E38402-D65B-84E0-DAB6-7389A979435F}"/>
              </a:ext>
            </a:extLst>
          </p:cNvPr>
          <p:cNvGrpSpPr/>
          <p:nvPr/>
        </p:nvGrpSpPr>
        <p:grpSpPr>
          <a:xfrm>
            <a:off x="372616" y="2750541"/>
            <a:ext cx="4110050" cy="1997221"/>
            <a:chOff x="372616" y="2750541"/>
            <a:chExt cx="4110050" cy="1997221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7901D871-F900-4AD4-8BE4-16435CDC68C0}"/>
                </a:ext>
              </a:extLst>
            </p:cNvPr>
            <p:cNvGrpSpPr/>
            <p:nvPr/>
          </p:nvGrpSpPr>
          <p:grpSpPr>
            <a:xfrm>
              <a:off x="372616" y="2750541"/>
              <a:ext cx="4050910" cy="1969530"/>
              <a:chOff x="372616" y="2807691"/>
              <a:chExt cx="4050910" cy="1969530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0A1A9296-459C-4C4D-85C8-779560A77BAB}"/>
                  </a:ext>
                </a:extLst>
              </p:cNvPr>
              <p:cNvGrpSpPr/>
              <p:nvPr/>
            </p:nvGrpSpPr>
            <p:grpSpPr>
              <a:xfrm>
                <a:off x="372616" y="2807691"/>
                <a:ext cx="4050910" cy="1969530"/>
                <a:chOff x="372616" y="2915979"/>
                <a:chExt cx="4050910" cy="1969530"/>
              </a:xfrm>
            </p:grpSpPr>
            <p:grpSp>
              <p:nvGrpSpPr>
                <p:cNvPr id="114" name="Gruppieren 113">
                  <a:extLst>
                    <a:ext uri="{FF2B5EF4-FFF2-40B4-BE49-F238E27FC236}">
                      <a16:creationId xmlns:a16="http://schemas.microsoft.com/office/drawing/2014/main" id="{E1DE7B69-C9B2-4A9A-AF26-87143F35943C}"/>
                    </a:ext>
                  </a:extLst>
                </p:cNvPr>
                <p:cNvGrpSpPr/>
                <p:nvPr/>
              </p:nvGrpSpPr>
              <p:grpSpPr>
                <a:xfrm>
                  <a:off x="372616" y="2915979"/>
                  <a:ext cx="4050910" cy="1969530"/>
                  <a:chOff x="372616" y="2915979"/>
                  <a:chExt cx="4050910" cy="1969530"/>
                </a:xfrm>
              </p:grpSpPr>
              <p:pic>
                <p:nvPicPr>
                  <p:cNvPr id="4" name="Grafik 3" descr="Ein Bild, das Text, schwarz, dunkel, Küchengerät enthält.&#10;&#10;Automatisch generierte Beschreibung">
                    <a:extLst>
                      <a:ext uri="{FF2B5EF4-FFF2-40B4-BE49-F238E27FC236}">
                        <a16:creationId xmlns:a16="http://schemas.microsoft.com/office/drawing/2014/main" id="{0F95E97A-8F83-4CCC-A152-55BFF3AF7C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88" r="29626"/>
                  <a:stretch/>
                </p:blipFill>
                <p:spPr>
                  <a:xfrm>
                    <a:off x="3173373" y="2915979"/>
                    <a:ext cx="620846" cy="858348"/>
                  </a:xfrm>
                  <a:prstGeom prst="rect">
                    <a:avLst/>
                  </a:prstGeom>
                </p:spPr>
              </p:pic>
              <p:pic>
                <p:nvPicPr>
                  <p:cNvPr id="34" name="Grafik 33">
                    <a:extLst>
                      <a:ext uri="{FF2B5EF4-FFF2-40B4-BE49-F238E27FC236}">
                        <a16:creationId xmlns:a16="http://schemas.microsoft.com/office/drawing/2014/main" id="{28DAA4B1-75B7-40CD-ABB1-DDBC35BDC9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837" t="27045" b="13630"/>
                  <a:stretch/>
                </p:blipFill>
                <p:spPr>
                  <a:xfrm flipH="1">
                    <a:off x="372616" y="3262953"/>
                    <a:ext cx="2269469" cy="1328182"/>
                  </a:xfrm>
                  <a:prstGeom prst="rect">
                    <a:avLst/>
                  </a:prstGeom>
                </p:spPr>
              </p:pic>
              <p:sp>
                <p:nvSpPr>
                  <p:cNvPr id="35" name="Freihandform: Form 34">
                    <a:extLst>
                      <a:ext uri="{FF2B5EF4-FFF2-40B4-BE49-F238E27FC236}">
                        <a16:creationId xmlns:a16="http://schemas.microsoft.com/office/drawing/2014/main" id="{09DF102F-6310-49DE-8EA5-C00FF141C4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35488" y="3727269"/>
                    <a:ext cx="775944" cy="357051"/>
                  </a:xfrm>
                  <a:custGeom>
                    <a:avLst/>
                    <a:gdLst>
                      <a:gd name="connsiteX0" fmla="*/ 0 w 775944"/>
                      <a:gd name="connsiteY0" fmla="*/ 87085 h 357051"/>
                      <a:gd name="connsiteX1" fmla="*/ 43543 w 775944"/>
                      <a:gd name="connsiteY1" fmla="*/ 121920 h 357051"/>
                      <a:gd name="connsiteX2" fmla="*/ 78377 w 775944"/>
                      <a:gd name="connsiteY2" fmla="*/ 139337 h 357051"/>
                      <a:gd name="connsiteX3" fmla="*/ 121920 w 775944"/>
                      <a:gd name="connsiteY3" fmla="*/ 174171 h 357051"/>
                      <a:gd name="connsiteX4" fmla="*/ 200297 w 775944"/>
                      <a:gd name="connsiteY4" fmla="*/ 226422 h 357051"/>
                      <a:gd name="connsiteX5" fmla="*/ 243840 w 775944"/>
                      <a:gd name="connsiteY5" fmla="*/ 261257 h 357051"/>
                      <a:gd name="connsiteX6" fmla="*/ 330926 w 775944"/>
                      <a:gd name="connsiteY6" fmla="*/ 296091 h 357051"/>
                      <a:gd name="connsiteX7" fmla="*/ 470263 w 775944"/>
                      <a:gd name="connsiteY7" fmla="*/ 339634 h 357051"/>
                      <a:gd name="connsiteX8" fmla="*/ 531223 w 775944"/>
                      <a:gd name="connsiteY8" fmla="*/ 357051 h 357051"/>
                      <a:gd name="connsiteX9" fmla="*/ 635726 w 775944"/>
                      <a:gd name="connsiteY9" fmla="*/ 339634 h 357051"/>
                      <a:gd name="connsiteX10" fmla="*/ 705395 w 775944"/>
                      <a:gd name="connsiteY10" fmla="*/ 278674 h 357051"/>
                      <a:gd name="connsiteX11" fmla="*/ 722812 w 775944"/>
                      <a:gd name="connsiteY11" fmla="*/ 252548 h 357051"/>
                      <a:gd name="connsiteX12" fmla="*/ 748937 w 775944"/>
                      <a:gd name="connsiteY12" fmla="*/ 217714 h 357051"/>
                      <a:gd name="connsiteX13" fmla="*/ 775063 w 775944"/>
                      <a:gd name="connsiteY13" fmla="*/ 113211 h 357051"/>
                      <a:gd name="connsiteX14" fmla="*/ 775063 w 775944"/>
                      <a:gd name="connsiteY14" fmla="*/ 0 h 357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75944" h="357051">
                        <a:moveTo>
                          <a:pt x="0" y="87085"/>
                        </a:moveTo>
                        <a:cubicBezTo>
                          <a:pt x="14514" y="98697"/>
                          <a:pt x="28077" y="111609"/>
                          <a:pt x="43543" y="121920"/>
                        </a:cubicBezTo>
                        <a:cubicBezTo>
                          <a:pt x="54345" y="129121"/>
                          <a:pt x="68404" y="131026"/>
                          <a:pt x="78377" y="139337"/>
                        </a:cubicBezTo>
                        <a:cubicBezTo>
                          <a:pt x="130900" y="183105"/>
                          <a:pt x="59543" y="153377"/>
                          <a:pt x="121920" y="174171"/>
                        </a:cubicBezTo>
                        <a:cubicBezTo>
                          <a:pt x="267715" y="290806"/>
                          <a:pt x="84502" y="149225"/>
                          <a:pt x="200297" y="226422"/>
                        </a:cubicBezTo>
                        <a:cubicBezTo>
                          <a:pt x="215763" y="236733"/>
                          <a:pt x="227439" y="252510"/>
                          <a:pt x="243840" y="261257"/>
                        </a:cubicBezTo>
                        <a:cubicBezTo>
                          <a:pt x="271427" y="275970"/>
                          <a:pt x="302962" y="282109"/>
                          <a:pt x="330926" y="296091"/>
                        </a:cubicBezTo>
                        <a:cubicBezTo>
                          <a:pt x="419033" y="340145"/>
                          <a:pt x="294646" y="281099"/>
                          <a:pt x="470263" y="339634"/>
                        </a:cubicBezTo>
                        <a:cubicBezTo>
                          <a:pt x="507744" y="352127"/>
                          <a:pt x="487483" y="346115"/>
                          <a:pt x="531223" y="357051"/>
                        </a:cubicBezTo>
                        <a:cubicBezTo>
                          <a:pt x="556050" y="354292"/>
                          <a:pt x="606549" y="354222"/>
                          <a:pt x="635726" y="339634"/>
                        </a:cubicBezTo>
                        <a:cubicBezTo>
                          <a:pt x="658742" y="328126"/>
                          <a:pt x="694045" y="295699"/>
                          <a:pt x="705395" y="278674"/>
                        </a:cubicBezTo>
                        <a:cubicBezTo>
                          <a:pt x="711201" y="269965"/>
                          <a:pt x="716729" y="261065"/>
                          <a:pt x="722812" y="252548"/>
                        </a:cubicBezTo>
                        <a:cubicBezTo>
                          <a:pt x="731248" y="240737"/>
                          <a:pt x="740229" y="229325"/>
                          <a:pt x="748937" y="217714"/>
                        </a:cubicBezTo>
                        <a:cubicBezTo>
                          <a:pt x="762033" y="178429"/>
                          <a:pt x="772864" y="154991"/>
                          <a:pt x="775063" y="113211"/>
                        </a:cubicBezTo>
                        <a:cubicBezTo>
                          <a:pt x="777046" y="75526"/>
                          <a:pt x="775063" y="37737"/>
                          <a:pt x="77506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cxnSp>
                <p:nvCxnSpPr>
                  <p:cNvPr id="44" name="Gerader Verbinder 43">
                    <a:extLst>
                      <a:ext uri="{FF2B5EF4-FFF2-40B4-BE49-F238E27FC236}">
                        <a16:creationId xmlns:a16="http://schemas.microsoft.com/office/drawing/2014/main" id="{501C4E79-D89B-4D87-9DE8-3CE34C2FEE6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3727269"/>
                    <a:ext cx="0" cy="115824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2" name="Gerader Verbinder 71">
                    <a:extLst>
                      <a:ext uri="{FF2B5EF4-FFF2-40B4-BE49-F238E27FC236}">
                        <a16:creationId xmlns:a16="http://schemas.microsoft.com/office/drawing/2014/main" id="{23F6BEB4-1267-49D5-A115-97AE002BA0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4883196"/>
                    <a:ext cx="785930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7" name="Gerade Verbindung mit Pfeil 6">
                  <a:extLst>
                    <a:ext uri="{FF2B5EF4-FFF2-40B4-BE49-F238E27FC236}">
                      <a16:creationId xmlns:a16="http://schemas.microsoft.com/office/drawing/2014/main" id="{1BEA3553-21A4-4386-9DFA-C59F6FC2D31F}"/>
                    </a:ext>
                  </a:extLst>
                </p:cNvPr>
                <p:cNvCxnSpPr/>
                <p:nvPr/>
              </p:nvCxnSpPr>
              <p:spPr bwMode="auto">
                <a:xfrm>
                  <a:off x="2875547" y="4220982"/>
                  <a:ext cx="456133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0A20E36-7D6F-6711-670F-C5C16550D1B5}"/>
                  </a:ext>
                </a:extLst>
              </p:cNvPr>
              <p:cNvSpPr txBox="1"/>
              <p:nvPr/>
            </p:nvSpPr>
            <p:spPr>
              <a:xfrm>
                <a:off x="2757738" y="4097390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V2H/G</a:t>
                </a:r>
              </a:p>
            </p:txBody>
          </p:sp>
        </p:grp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9F336B30-4B31-BB9E-EA52-4DFF240871DF}"/>
                </a:ext>
              </a:extLst>
            </p:cNvPr>
            <p:cNvSpPr/>
            <p:nvPr/>
          </p:nvSpPr>
          <p:spPr bwMode="auto">
            <a:xfrm>
              <a:off x="4412997" y="467809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D1FE198-BC57-1FC5-E11D-FDC049D1D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6" y="23175"/>
            <a:ext cx="8808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Maßnahmen in privaten/ öffentlichen Gebäuden und bei Firmen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83091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8190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: Stromausfall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ohne Notfall-/Ersatzstrom (N/E-S)</a:t>
            </a:r>
          </a:p>
        </p:txBody>
      </p: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C8B3A5AC-7988-E5F8-0A27-C71D0719C6F2}"/>
              </a:ext>
            </a:extLst>
          </p:cNvPr>
          <p:cNvCxnSpPr/>
          <p:nvPr/>
        </p:nvCxnSpPr>
        <p:spPr bwMode="auto">
          <a:xfrm>
            <a:off x="7740191" y="1018950"/>
            <a:ext cx="1456585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A5905366-249B-E7DC-CFE4-D42FCB95BB19}"/>
              </a:ext>
            </a:extLst>
          </p:cNvPr>
          <p:cNvSpPr txBox="1"/>
          <p:nvPr/>
        </p:nvSpPr>
        <p:spPr>
          <a:xfrm>
            <a:off x="6875030" y="872088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Ortsnetz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687036A1-3B75-4BAB-B97E-B77008FA93D4}"/>
              </a:ext>
            </a:extLst>
          </p:cNvPr>
          <p:cNvCxnSpPr>
            <a:cxnSpLocks/>
            <a:endCxn id="86" idx="0"/>
          </p:cNvCxnSpPr>
          <p:nvPr/>
        </p:nvCxnSpPr>
        <p:spPr bwMode="auto">
          <a:xfrm flipV="1">
            <a:off x="8240390" y="968176"/>
            <a:ext cx="0" cy="204023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E6E2EBA1-FDF3-F401-EDF4-972A74187990}"/>
              </a:ext>
            </a:extLst>
          </p:cNvPr>
          <p:cNvSpPr/>
          <p:nvPr/>
        </p:nvSpPr>
        <p:spPr bwMode="auto">
          <a:xfrm>
            <a:off x="8191283" y="968176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Text Box 14">
            <a:extLst>
              <a:ext uri="{FF2B5EF4-FFF2-40B4-BE49-F238E27FC236}">
                <a16:creationId xmlns:a16="http://schemas.microsoft.com/office/drawing/2014/main" id="{B6CF75B6-E0EC-1B91-EAD7-5978FFB4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4075" y="5762551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F98A4401-6904-6590-C3AE-48C44F2D5CD7}"/>
              </a:ext>
            </a:extLst>
          </p:cNvPr>
          <p:cNvGrpSpPr/>
          <p:nvPr/>
        </p:nvGrpSpPr>
        <p:grpSpPr>
          <a:xfrm>
            <a:off x="7170454" y="5181220"/>
            <a:ext cx="1188244" cy="881262"/>
            <a:chOff x="8519469" y="5366663"/>
            <a:chExt cx="1129019" cy="881262"/>
          </a:xfrm>
        </p:grpSpPr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A421A040-667A-A468-4628-142D73FD1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7" t="27045" b="13630"/>
            <a:stretch/>
          </p:blipFill>
          <p:spPr>
            <a:xfrm>
              <a:off x="8519469" y="5614309"/>
              <a:ext cx="1082028" cy="633616"/>
            </a:xfrm>
            <a:prstGeom prst="rect">
              <a:avLst/>
            </a:prstGeom>
          </p:spPr>
        </p:pic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33A70255-97F4-D3B0-0333-5300FC2AF02A}"/>
                </a:ext>
              </a:extLst>
            </p:cNvPr>
            <p:cNvSpPr txBox="1"/>
            <p:nvPr/>
          </p:nvSpPr>
          <p:spPr>
            <a:xfrm>
              <a:off x="8994142" y="5366663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E-Auto</a:t>
              </a:r>
            </a:p>
          </p:txBody>
        </p:sp>
      </p:grp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16D55B0-7265-D742-2DC4-404368641B88}"/>
              </a:ext>
            </a:extLst>
          </p:cNvPr>
          <p:cNvCxnSpPr>
            <a:endCxn id="76" idx="2"/>
          </p:cNvCxnSpPr>
          <p:nvPr/>
        </p:nvCxnSpPr>
        <p:spPr bwMode="auto">
          <a:xfrm>
            <a:off x="4071018" y="4030486"/>
            <a:ext cx="226440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295A4A4-4B2E-3D8E-A395-CEF3F51DAED7}"/>
              </a:ext>
            </a:extLst>
          </p:cNvPr>
          <p:cNvSpPr txBox="1"/>
          <p:nvPr/>
        </p:nvSpPr>
        <p:spPr>
          <a:xfrm>
            <a:off x="4548272" y="3696476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Hausnetz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0F532E-34D6-7F6D-ECE1-D1C5DE41B6DB}"/>
              </a:ext>
            </a:extLst>
          </p:cNvPr>
          <p:cNvCxnSpPr/>
          <p:nvPr/>
        </p:nvCxnSpPr>
        <p:spPr bwMode="auto">
          <a:xfrm flipH="1">
            <a:off x="6385057" y="4568393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2848CAF3-AE8A-42F6-6B70-211E97C3D120}"/>
              </a:ext>
            </a:extLst>
          </p:cNvPr>
          <p:cNvCxnSpPr/>
          <p:nvPr/>
        </p:nvCxnSpPr>
        <p:spPr bwMode="auto">
          <a:xfrm flipH="1">
            <a:off x="4898957" y="4568393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0" name="Grafik 69">
            <a:extLst>
              <a:ext uri="{FF2B5EF4-FFF2-40B4-BE49-F238E27FC236}">
                <a16:creationId xmlns:a16="http://schemas.microsoft.com/office/drawing/2014/main" id="{F5AFA519-9E20-9BF1-3B5C-90C3D1E144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628453" y="4100560"/>
            <a:ext cx="449834" cy="537633"/>
          </a:xfrm>
          <a:prstGeom prst="rect">
            <a:avLst/>
          </a:prstGeom>
        </p:spPr>
      </p:pic>
      <p:sp>
        <p:nvSpPr>
          <p:cNvPr id="71" name="Textfeld 70">
            <a:extLst>
              <a:ext uri="{FF2B5EF4-FFF2-40B4-BE49-F238E27FC236}">
                <a16:creationId xmlns:a16="http://schemas.microsoft.com/office/drawing/2014/main" id="{1A8C9588-BAD3-E556-4D10-1CFE2966952E}"/>
              </a:ext>
            </a:extLst>
          </p:cNvPr>
          <p:cNvSpPr txBox="1"/>
          <p:nvPr/>
        </p:nvSpPr>
        <p:spPr>
          <a:xfrm>
            <a:off x="5191336" y="4292534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4F6BF91-9AEE-C3EC-9063-8C98560191AF}"/>
              </a:ext>
            </a:extLst>
          </p:cNvPr>
          <p:cNvSpPr/>
          <p:nvPr/>
        </p:nvSpPr>
        <p:spPr bwMode="auto">
          <a:xfrm>
            <a:off x="4850460" y="3981379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AC2E649F-6EAB-1E8C-BCC8-93575D574773}"/>
              </a:ext>
            </a:extLst>
          </p:cNvPr>
          <p:cNvCxnSpPr/>
          <p:nvPr/>
        </p:nvCxnSpPr>
        <p:spPr bwMode="auto">
          <a:xfrm flipH="1">
            <a:off x="4289495" y="4568393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0" name="Grafik 79">
            <a:extLst>
              <a:ext uri="{FF2B5EF4-FFF2-40B4-BE49-F238E27FC236}">
                <a16:creationId xmlns:a16="http://schemas.microsoft.com/office/drawing/2014/main" id="{50D6E200-9F8D-591F-771F-1A5D8B0D51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018991" y="4100560"/>
            <a:ext cx="449834" cy="537633"/>
          </a:xfrm>
          <a:prstGeom prst="rect">
            <a:avLst/>
          </a:prstGeom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9923E507-E2E2-02FF-68B8-8B2BDE93E5D4}"/>
              </a:ext>
            </a:extLst>
          </p:cNvPr>
          <p:cNvSpPr txBox="1"/>
          <p:nvPr/>
        </p:nvSpPr>
        <p:spPr>
          <a:xfrm>
            <a:off x="5941133" y="4292534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4CFBEB29-A9FF-F299-11DC-A6E664E0BD91}"/>
              </a:ext>
            </a:extLst>
          </p:cNvPr>
          <p:cNvSpPr/>
          <p:nvPr/>
        </p:nvSpPr>
        <p:spPr bwMode="auto">
          <a:xfrm>
            <a:off x="4240998" y="3981379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4" name="Grafik 83">
            <a:extLst>
              <a:ext uri="{FF2B5EF4-FFF2-40B4-BE49-F238E27FC236}">
                <a16:creationId xmlns:a16="http://schemas.microsoft.com/office/drawing/2014/main" id="{346023F4-F811-54C3-45AE-F140884B3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5349983" y="4100560"/>
            <a:ext cx="449834" cy="537633"/>
          </a:xfrm>
          <a:prstGeom prst="rect">
            <a:avLst/>
          </a:prstGeom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3414BA33-F04C-9915-9ED1-EA29F932D81E}"/>
              </a:ext>
            </a:extLst>
          </p:cNvPr>
          <p:cNvSpPr/>
          <p:nvPr/>
        </p:nvSpPr>
        <p:spPr bwMode="auto">
          <a:xfrm>
            <a:off x="5571990" y="3981379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C42E1868-A643-1B4D-6FBC-B4A050B0FCF1}"/>
              </a:ext>
            </a:extLst>
          </p:cNvPr>
          <p:cNvSpPr txBox="1"/>
          <p:nvPr/>
        </p:nvSpPr>
        <p:spPr>
          <a:xfrm>
            <a:off x="4291172" y="4418200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. . .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CEFF636-168C-3C6C-B6B9-25C1299694EC}"/>
              </a:ext>
            </a:extLst>
          </p:cNvPr>
          <p:cNvSpPr txBox="1"/>
          <p:nvPr/>
        </p:nvSpPr>
        <p:spPr>
          <a:xfrm>
            <a:off x="5679796" y="4418200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. . .</a:t>
            </a:r>
          </a:p>
        </p:txBody>
      </p:sp>
      <p:pic>
        <p:nvPicPr>
          <p:cNvPr id="74" name="Grafik 73">
            <a:extLst>
              <a:ext uri="{FF2B5EF4-FFF2-40B4-BE49-F238E27FC236}">
                <a16:creationId xmlns:a16="http://schemas.microsoft.com/office/drawing/2014/main" id="{4133BAFD-900D-28C5-EE93-4F1FD24792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6113411" y="4100560"/>
            <a:ext cx="449834" cy="537633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8414E21B-D718-2F3C-1183-09568DDA1ECE}"/>
              </a:ext>
            </a:extLst>
          </p:cNvPr>
          <p:cNvSpPr/>
          <p:nvPr/>
        </p:nvSpPr>
        <p:spPr bwMode="auto">
          <a:xfrm>
            <a:off x="6145707" y="5080015"/>
            <a:ext cx="500240" cy="51637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F810E833-41C4-4534-8AC4-1FAA14CCAA2C}"/>
              </a:ext>
            </a:extLst>
          </p:cNvPr>
          <p:cNvCxnSpPr/>
          <p:nvPr/>
        </p:nvCxnSpPr>
        <p:spPr bwMode="auto">
          <a:xfrm>
            <a:off x="6389296" y="2985056"/>
            <a:ext cx="0" cy="104543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Textfeld 74">
            <a:extLst>
              <a:ext uri="{FF2B5EF4-FFF2-40B4-BE49-F238E27FC236}">
                <a16:creationId xmlns:a16="http://schemas.microsoft.com/office/drawing/2014/main" id="{EE0E892C-3C18-723D-D3AF-3B950A1CC526}"/>
              </a:ext>
            </a:extLst>
          </p:cNvPr>
          <p:cNvSpPr txBox="1"/>
          <p:nvPr/>
        </p:nvSpPr>
        <p:spPr>
          <a:xfrm>
            <a:off x="6171137" y="5193809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WB</a:t>
            </a:r>
          </a:p>
        </p:txBody>
      </p:sp>
      <p:pic>
        <p:nvPicPr>
          <p:cNvPr id="78" name="Grafik 77">
            <a:extLst>
              <a:ext uri="{FF2B5EF4-FFF2-40B4-BE49-F238E27FC236}">
                <a16:creationId xmlns:a16="http://schemas.microsoft.com/office/drawing/2014/main" id="{8646E009-76B6-B143-CA7A-B89065EC1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5265045" y="5080015"/>
            <a:ext cx="753811" cy="601657"/>
          </a:xfrm>
          <a:prstGeom prst="rect">
            <a:avLst/>
          </a:prstGeom>
        </p:spPr>
      </p:pic>
      <p:sp>
        <p:nvSpPr>
          <p:cNvPr id="76" name="Ellipse 75">
            <a:extLst>
              <a:ext uri="{FF2B5EF4-FFF2-40B4-BE49-F238E27FC236}">
                <a16:creationId xmlns:a16="http://schemas.microsoft.com/office/drawing/2014/main" id="{5A4A455F-B0A6-7504-47BF-B9C6EAD982B4}"/>
              </a:ext>
            </a:extLst>
          </p:cNvPr>
          <p:cNvSpPr/>
          <p:nvPr/>
        </p:nvSpPr>
        <p:spPr bwMode="auto">
          <a:xfrm>
            <a:off x="6335418" y="3981379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7B22C59-4A98-D244-0E60-52C8665A5261}"/>
              </a:ext>
            </a:extLst>
          </p:cNvPr>
          <p:cNvGrpSpPr/>
          <p:nvPr/>
        </p:nvGrpSpPr>
        <p:grpSpPr>
          <a:xfrm>
            <a:off x="1109980" y="1052969"/>
            <a:ext cx="2023631" cy="4752062"/>
            <a:chOff x="1490980" y="838008"/>
            <a:chExt cx="2023631" cy="4752062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14A672BD-A342-C856-4EA7-3098574CD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9" t="30771" r="15816" b="32504"/>
            <a:stretch/>
          </p:blipFill>
          <p:spPr>
            <a:xfrm>
              <a:off x="1804612" y="838008"/>
              <a:ext cx="1268915" cy="685056"/>
            </a:xfrm>
            <a:prstGeom prst="rect">
              <a:avLst/>
            </a:prstGeom>
          </p:spPr>
        </p:pic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49B06287-AB39-1142-2FB2-0A9476B6E53F}"/>
                </a:ext>
              </a:extLst>
            </p:cNvPr>
            <p:cNvCxnSpPr>
              <a:endCxn id="20" idx="2"/>
            </p:cNvCxnSpPr>
            <p:nvPr/>
          </p:nvCxnSpPr>
          <p:spPr bwMode="auto">
            <a:xfrm flipH="1" flipV="1">
              <a:off x="2439070" y="1523064"/>
              <a:ext cx="6349" cy="90657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9E709F45-3EC4-F048-2B45-3A6C6C71B598}"/>
                </a:ext>
              </a:extLst>
            </p:cNvPr>
            <p:cNvSpPr/>
            <p:nvPr/>
          </p:nvSpPr>
          <p:spPr bwMode="auto">
            <a:xfrm>
              <a:off x="1899623" y="2426110"/>
              <a:ext cx="1078892" cy="73467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8DE3082-8869-FDFF-DDF5-A7D212696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980" y="4039587"/>
              <a:ext cx="1860579" cy="1550483"/>
            </a:xfrm>
            <a:prstGeom prst="rect">
              <a:avLst/>
            </a:prstGeom>
          </p:spPr>
        </p:pic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D72D2B6D-0F15-1BD4-732B-C87C9D7A4903}"/>
                </a:ext>
              </a:extLst>
            </p:cNvPr>
            <p:cNvCxnSpPr/>
            <p:nvPr/>
          </p:nvCxnSpPr>
          <p:spPr bwMode="auto">
            <a:xfrm flipH="1" flipV="1">
              <a:off x="2439070" y="3157255"/>
              <a:ext cx="6349" cy="90657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FAB665BC-8D24-C89F-0C38-A2506E712FF4}"/>
                </a:ext>
              </a:extLst>
            </p:cNvPr>
            <p:cNvSpPr txBox="1"/>
            <p:nvPr/>
          </p:nvSpPr>
          <p:spPr>
            <a:xfrm>
              <a:off x="1899623" y="1820698"/>
              <a:ext cx="444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DC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FC124BB8-65E0-0426-D86A-6334768F238F}"/>
                </a:ext>
              </a:extLst>
            </p:cNvPr>
            <p:cNvSpPr txBox="1"/>
            <p:nvPr/>
          </p:nvSpPr>
          <p:spPr>
            <a:xfrm>
              <a:off x="1899623" y="3456651"/>
              <a:ext cx="444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DC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AEDE3572-3FB5-FC60-F9A4-F810A3B24481}"/>
                </a:ext>
              </a:extLst>
            </p:cNvPr>
            <p:cNvSpPr txBox="1"/>
            <p:nvPr/>
          </p:nvSpPr>
          <p:spPr>
            <a:xfrm>
              <a:off x="1859194" y="2446110"/>
              <a:ext cx="11895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Hybrid-WR</a:t>
              </a:r>
              <a:br>
                <a:rPr lang="de-DE" sz="1400" dirty="0"/>
              </a:br>
              <a:r>
                <a:rPr lang="de-DE" sz="1400" dirty="0"/>
                <a:t>ohne</a:t>
              </a:r>
              <a:br>
                <a:rPr lang="de-DE" sz="1400" dirty="0"/>
              </a:br>
              <a:r>
                <a:rPr lang="de-DE" sz="1400" dirty="0"/>
                <a:t>N/E-S</a:t>
              </a: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BEB87623-8E5A-63DE-F157-E26FDBB64105}"/>
                </a:ext>
              </a:extLst>
            </p:cNvPr>
            <p:cNvSpPr txBox="1"/>
            <p:nvPr/>
          </p:nvSpPr>
          <p:spPr>
            <a:xfrm>
              <a:off x="3077152" y="2404173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AC</a:t>
              </a:r>
            </a:p>
          </p:txBody>
        </p:sp>
        <p:cxnSp>
          <p:nvCxnSpPr>
            <p:cNvPr id="115" name="Gerade Verbindung mit Pfeil 114">
              <a:extLst>
                <a:ext uri="{FF2B5EF4-FFF2-40B4-BE49-F238E27FC236}">
                  <a16:creationId xmlns:a16="http://schemas.microsoft.com/office/drawing/2014/main" id="{39397CCB-FD05-FB51-F28B-EE1D668EC5BD}"/>
                </a:ext>
              </a:extLst>
            </p:cNvPr>
            <p:cNvCxnSpPr/>
            <p:nvPr/>
          </p:nvCxnSpPr>
          <p:spPr bwMode="auto">
            <a:xfrm>
              <a:off x="2359525" y="1796179"/>
              <a:ext cx="0" cy="337082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" name="Gerade Verbindung mit Pfeil 115">
              <a:extLst>
                <a:ext uri="{FF2B5EF4-FFF2-40B4-BE49-F238E27FC236}">
                  <a16:creationId xmlns:a16="http://schemas.microsoft.com/office/drawing/2014/main" id="{6DA4F565-038F-1F26-513C-65E22F5A9AF6}"/>
                </a:ext>
              </a:extLst>
            </p:cNvPr>
            <p:cNvCxnSpPr/>
            <p:nvPr/>
          </p:nvCxnSpPr>
          <p:spPr bwMode="auto">
            <a:xfrm>
              <a:off x="2359525" y="3458826"/>
              <a:ext cx="0" cy="337082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38AAEC8D-88BF-AD98-59D2-AC5C8D5113D6}"/>
                </a:ext>
              </a:extLst>
            </p:cNvPr>
            <p:cNvCxnSpPr/>
            <p:nvPr/>
          </p:nvCxnSpPr>
          <p:spPr bwMode="auto">
            <a:xfrm>
              <a:off x="3105487" y="2693594"/>
              <a:ext cx="409124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8200" name="Grafik 8199">
            <a:extLst>
              <a:ext uri="{FF2B5EF4-FFF2-40B4-BE49-F238E27FC236}">
                <a16:creationId xmlns:a16="http://schemas.microsoft.com/office/drawing/2014/main" id="{731C3D5F-6757-62EA-0183-14DE0B19C4B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698" y="703388"/>
            <a:ext cx="498341" cy="704833"/>
          </a:xfrm>
          <a:prstGeom prst="rect">
            <a:avLst/>
          </a:prstGeom>
        </p:spPr>
      </p:pic>
      <p:pic>
        <p:nvPicPr>
          <p:cNvPr id="8203" name="Grafik 8202">
            <a:extLst>
              <a:ext uri="{FF2B5EF4-FFF2-40B4-BE49-F238E27FC236}">
                <a16:creationId xmlns:a16="http://schemas.microsoft.com/office/drawing/2014/main" id="{27B1D667-0A1E-B73D-4D98-631FD15BE40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07" y="3182629"/>
            <a:ext cx="498341" cy="704833"/>
          </a:xfrm>
          <a:prstGeom prst="rect">
            <a:avLst/>
          </a:prstGeom>
        </p:spPr>
      </p:pic>
      <p:grpSp>
        <p:nvGrpSpPr>
          <p:cNvPr id="8217" name="Gruppieren 8216">
            <a:extLst>
              <a:ext uri="{FF2B5EF4-FFF2-40B4-BE49-F238E27FC236}">
                <a16:creationId xmlns:a16="http://schemas.microsoft.com/office/drawing/2014/main" id="{4E329F70-B2F5-F6E7-67FB-AA86A4A68F92}"/>
              </a:ext>
            </a:extLst>
          </p:cNvPr>
          <p:cNvGrpSpPr/>
          <p:nvPr/>
        </p:nvGrpSpPr>
        <p:grpSpPr>
          <a:xfrm>
            <a:off x="3701659" y="2908555"/>
            <a:ext cx="255198" cy="365341"/>
            <a:chOff x="3442409" y="2693594"/>
            <a:chExt cx="255198" cy="365341"/>
          </a:xfrm>
        </p:grpSpPr>
        <p:sp>
          <p:nvSpPr>
            <p:cNvPr id="8214" name="Textfeld 8213">
              <a:extLst>
                <a:ext uri="{FF2B5EF4-FFF2-40B4-BE49-F238E27FC236}">
                  <a16:creationId xmlns:a16="http://schemas.microsoft.com/office/drawing/2014/main" id="{34E5B440-09A1-3672-250B-301A6DB4DF36}"/>
                </a:ext>
              </a:extLst>
            </p:cNvPr>
            <p:cNvSpPr txBox="1"/>
            <p:nvPr/>
          </p:nvSpPr>
          <p:spPr>
            <a:xfrm>
              <a:off x="3442409" y="281271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8216" name="Gerader Verbinder 8215">
              <a:extLst>
                <a:ext uri="{FF2B5EF4-FFF2-40B4-BE49-F238E27FC236}">
                  <a16:creationId xmlns:a16="http://schemas.microsoft.com/office/drawing/2014/main" id="{5351D94F-822A-2186-69AF-90408AC82CB1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232" name="Textfeld 8231">
            <a:extLst>
              <a:ext uri="{FF2B5EF4-FFF2-40B4-BE49-F238E27FC236}">
                <a16:creationId xmlns:a16="http://schemas.microsoft.com/office/drawing/2014/main" id="{7F3DAC32-5A24-F118-735D-986980F3CECA}"/>
              </a:ext>
            </a:extLst>
          </p:cNvPr>
          <p:cNvSpPr txBox="1"/>
          <p:nvPr/>
        </p:nvSpPr>
        <p:spPr>
          <a:xfrm>
            <a:off x="2467202" y="1920887"/>
            <a:ext cx="36904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Der Wechselrichter (WR) wird 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durch das Ortsnetz synchronisiert (f=50 Hz),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bei Netzausfall wird er abgeschaltet!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3241B86-795F-70EC-A5A9-FB944432E919}"/>
              </a:ext>
            </a:extLst>
          </p:cNvPr>
          <p:cNvGrpSpPr/>
          <p:nvPr/>
        </p:nvGrpSpPr>
        <p:grpSpPr>
          <a:xfrm>
            <a:off x="7856121" y="1694550"/>
            <a:ext cx="751400" cy="516376"/>
            <a:chOff x="7856121" y="1689315"/>
            <a:chExt cx="751400" cy="516376"/>
          </a:xfrm>
        </p:grpSpPr>
        <p:cxnSp>
          <p:nvCxnSpPr>
            <p:cNvPr id="118" name="Gerade Verbindung mit Pfeil 117">
              <a:extLst>
                <a:ext uri="{FF2B5EF4-FFF2-40B4-BE49-F238E27FC236}">
                  <a16:creationId xmlns:a16="http://schemas.microsoft.com/office/drawing/2014/main" id="{797586F8-19CA-6F42-668D-21571DB720FE}"/>
                </a:ext>
              </a:extLst>
            </p:cNvPr>
            <p:cNvCxnSpPr/>
            <p:nvPr/>
          </p:nvCxnSpPr>
          <p:spPr bwMode="auto">
            <a:xfrm>
              <a:off x="7856121" y="1769387"/>
              <a:ext cx="0" cy="337082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7F609954-887B-991B-730A-B149D3596EE4}"/>
                </a:ext>
              </a:extLst>
            </p:cNvPr>
            <p:cNvSpPr/>
            <p:nvPr/>
          </p:nvSpPr>
          <p:spPr bwMode="auto">
            <a:xfrm>
              <a:off x="7978189" y="1689315"/>
              <a:ext cx="500240" cy="51637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Z</a:t>
              </a:r>
            </a:p>
          </p:txBody>
        </p:sp>
        <p:cxnSp>
          <p:nvCxnSpPr>
            <p:cNvPr id="3" name="Gerade Verbindung mit Pfeil 2">
              <a:extLst>
                <a:ext uri="{FF2B5EF4-FFF2-40B4-BE49-F238E27FC236}">
                  <a16:creationId xmlns:a16="http://schemas.microsoft.com/office/drawing/2014/main" id="{BF87578B-65B2-F6CC-4F62-61327DDF2151}"/>
                </a:ext>
              </a:extLst>
            </p:cNvPr>
            <p:cNvCxnSpPr/>
            <p:nvPr/>
          </p:nvCxnSpPr>
          <p:spPr bwMode="auto">
            <a:xfrm>
              <a:off x="8607521" y="1769387"/>
              <a:ext cx="0" cy="337082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7A8EB417-01B1-E62E-F643-06E972BB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501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Ausfall Ortsnetz: gesamtes Hausnetz fällt aus, trotz funktionierender PV und Batterie!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7A4C9D3-0A9B-1054-4623-E5F9BF860D79}"/>
              </a:ext>
            </a:extLst>
          </p:cNvPr>
          <p:cNvGrpSpPr/>
          <p:nvPr/>
        </p:nvGrpSpPr>
        <p:grpSpPr>
          <a:xfrm>
            <a:off x="112642" y="1275860"/>
            <a:ext cx="1329210" cy="3774529"/>
            <a:chOff x="338267" y="1060899"/>
            <a:chExt cx="1329210" cy="3774529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3C764D59-714C-0B61-43DD-1066F994FAE8}"/>
                </a:ext>
              </a:extLst>
            </p:cNvPr>
            <p:cNvCxnSpPr/>
            <p:nvPr/>
          </p:nvCxnSpPr>
          <p:spPr bwMode="auto">
            <a:xfrm>
              <a:off x="994309" y="1068314"/>
              <a:ext cx="0" cy="376183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4E8D6861-7E98-3D6A-BD76-A2B6AED79F08}"/>
                </a:ext>
              </a:extLst>
            </p:cNvPr>
            <p:cNvCxnSpPr/>
            <p:nvPr/>
          </p:nvCxnSpPr>
          <p:spPr bwMode="auto">
            <a:xfrm>
              <a:off x="986997" y="1060899"/>
              <a:ext cx="526208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347DBBD3-B7FC-0A7B-705E-24B76CAD8873}"/>
                </a:ext>
              </a:extLst>
            </p:cNvPr>
            <p:cNvCxnSpPr/>
            <p:nvPr/>
          </p:nvCxnSpPr>
          <p:spPr bwMode="auto">
            <a:xfrm>
              <a:off x="986997" y="4835428"/>
              <a:ext cx="526208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37FED89-17C3-7DAC-D1D6-9861861DB15E}"/>
                </a:ext>
              </a:extLst>
            </p:cNvPr>
            <p:cNvSpPr txBox="1"/>
            <p:nvPr/>
          </p:nvSpPr>
          <p:spPr>
            <a:xfrm>
              <a:off x="338267" y="2647310"/>
              <a:ext cx="13292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Hauskraftwerk</a:t>
              </a:r>
            </a:p>
          </p:txBody>
        </p:sp>
      </p:grp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70D4051-034F-8A7E-5343-78615E8EE967}"/>
              </a:ext>
            </a:extLst>
          </p:cNvPr>
          <p:cNvCxnSpPr/>
          <p:nvPr/>
        </p:nvCxnSpPr>
        <p:spPr bwMode="auto">
          <a:xfrm>
            <a:off x="2607377" y="2993195"/>
            <a:ext cx="562677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1D6DA263-1EB5-AA93-9A4C-7857C30017A9}"/>
              </a:ext>
            </a:extLst>
          </p:cNvPr>
          <p:cNvSpPr/>
          <p:nvPr/>
        </p:nvSpPr>
        <p:spPr bwMode="auto">
          <a:xfrm>
            <a:off x="6335418" y="2950295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2B90F04-4BC7-BEA2-C78B-E36E263911F9}"/>
              </a:ext>
            </a:extLst>
          </p:cNvPr>
          <p:cNvCxnSpPr/>
          <p:nvPr/>
        </p:nvCxnSpPr>
        <p:spPr bwMode="auto">
          <a:xfrm flipH="1">
            <a:off x="5622144" y="4632558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2020ACCD-45A0-AF6E-00AF-BB3CE58B2CFF}"/>
              </a:ext>
            </a:extLst>
          </p:cNvPr>
          <p:cNvSpPr/>
          <p:nvPr/>
        </p:nvSpPr>
        <p:spPr bwMode="auto">
          <a:xfrm>
            <a:off x="6392530" y="5597525"/>
            <a:ext cx="782971" cy="260350"/>
          </a:xfrm>
          <a:custGeom>
            <a:avLst/>
            <a:gdLst>
              <a:gd name="connsiteX0" fmla="*/ 39730 w 814430"/>
              <a:gd name="connsiteY0" fmla="*/ 0 h 258586"/>
              <a:gd name="connsiteX1" fmla="*/ 42905 w 814430"/>
              <a:gd name="connsiteY1" fmla="*/ 241300 h 258586"/>
              <a:gd name="connsiteX2" fmla="*/ 477880 w 814430"/>
              <a:gd name="connsiteY2" fmla="*/ 222250 h 258586"/>
              <a:gd name="connsiteX3" fmla="*/ 541380 w 814430"/>
              <a:gd name="connsiteY3" fmla="*/ 85725 h 258586"/>
              <a:gd name="connsiteX4" fmla="*/ 814430 w 814430"/>
              <a:gd name="connsiteY4" fmla="*/ 95250 h 258586"/>
              <a:gd name="connsiteX0" fmla="*/ 15488 w 790188"/>
              <a:gd name="connsiteY0" fmla="*/ 0 h 258586"/>
              <a:gd name="connsiteX1" fmla="*/ 78988 w 790188"/>
              <a:gd name="connsiteY1" fmla="*/ 241300 h 258586"/>
              <a:gd name="connsiteX2" fmla="*/ 453638 w 790188"/>
              <a:gd name="connsiteY2" fmla="*/ 222250 h 258586"/>
              <a:gd name="connsiteX3" fmla="*/ 517138 w 790188"/>
              <a:gd name="connsiteY3" fmla="*/ 85725 h 258586"/>
              <a:gd name="connsiteX4" fmla="*/ 790188 w 790188"/>
              <a:gd name="connsiteY4" fmla="*/ 95250 h 258586"/>
              <a:gd name="connsiteX0" fmla="*/ 12332 w 787032"/>
              <a:gd name="connsiteY0" fmla="*/ 0 h 266387"/>
              <a:gd name="connsiteX1" fmla="*/ 75832 w 787032"/>
              <a:gd name="connsiteY1" fmla="*/ 241300 h 266387"/>
              <a:gd name="connsiteX2" fmla="*/ 333007 w 787032"/>
              <a:gd name="connsiteY2" fmla="*/ 241300 h 266387"/>
              <a:gd name="connsiteX3" fmla="*/ 513982 w 787032"/>
              <a:gd name="connsiteY3" fmla="*/ 85725 h 266387"/>
              <a:gd name="connsiteX4" fmla="*/ 787032 w 787032"/>
              <a:gd name="connsiteY4" fmla="*/ 95250 h 266387"/>
              <a:gd name="connsiteX0" fmla="*/ 12332 w 787032"/>
              <a:gd name="connsiteY0" fmla="*/ 0 h 265521"/>
              <a:gd name="connsiteX1" fmla="*/ 75832 w 787032"/>
              <a:gd name="connsiteY1" fmla="*/ 241300 h 265521"/>
              <a:gd name="connsiteX2" fmla="*/ 333007 w 787032"/>
              <a:gd name="connsiteY2" fmla="*/ 241300 h 265521"/>
              <a:gd name="connsiteX3" fmla="*/ 520332 w 787032"/>
              <a:gd name="connsiteY3" fmla="*/ 101600 h 265521"/>
              <a:gd name="connsiteX4" fmla="*/ 787032 w 787032"/>
              <a:gd name="connsiteY4" fmla="*/ 95250 h 265521"/>
              <a:gd name="connsiteX0" fmla="*/ 12332 w 790207"/>
              <a:gd name="connsiteY0" fmla="*/ 0 h 265521"/>
              <a:gd name="connsiteX1" fmla="*/ 75832 w 790207"/>
              <a:gd name="connsiteY1" fmla="*/ 241300 h 265521"/>
              <a:gd name="connsiteX2" fmla="*/ 333007 w 790207"/>
              <a:gd name="connsiteY2" fmla="*/ 241300 h 265521"/>
              <a:gd name="connsiteX3" fmla="*/ 520332 w 790207"/>
              <a:gd name="connsiteY3" fmla="*/ 101600 h 265521"/>
              <a:gd name="connsiteX4" fmla="*/ 790207 w 790207"/>
              <a:gd name="connsiteY4" fmla="*/ 85725 h 265521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33007 w 790207"/>
              <a:gd name="connsiteY3" fmla="*/ 241300 h 267155"/>
              <a:gd name="connsiteX4" fmla="*/ 520332 w 790207"/>
              <a:gd name="connsiteY4" fmla="*/ 10160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20332 w 790207"/>
              <a:gd name="connsiteY4" fmla="*/ 10160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04775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6207 w 790207"/>
              <a:gd name="connsiteY4" fmla="*/ 136525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74282 w 790207"/>
              <a:gd name="connsiteY3" fmla="*/ 209550 h 267155"/>
              <a:gd name="connsiteX4" fmla="*/ 536207 w 790207"/>
              <a:gd name="connsiteY4" fmla="*/ 136525 h 267155"/>
              <a:gd name="connsiteX5" fmla="*/ 790207 w 790207"/>
              <a:gd name="connsiteY5" fmla="*/ 85725 h 267155"/>
              <a:gd name="connsiteX0" fmla="*/ 9643 w 787518"/>
              <a:gd name="connsiteY0" fmla="*/ 0 h 260350"/>
              <a:gd name="connsiteX1" fmla="*/ 95368 w 787518"/>
              <a:gd name="connsiteY1" fmla="*/ 209550 h 260350"/>
              <a:gd name="connsiteX2" fmla="*/ 225543 w 787518"/>
              <a:gd name="connsiteY2" fmla="*/ 260350 h 260350"/>
              <a:gd name="connsiteX3" fmla="*/ 371593 w 787518"/>
              <a:gd name="connsiteY3" fmla="*/ 209550 h 260350"/>
              <a:gd name="connsiteX4" fmla="*/ 533518 w 787518"/>
              <a:gd name="connsiteY4" fmla="*/ 136525 h 260350"/>
              <a:gd name="connsiteX5" fmla="*/ 787518 w 787518"/>
              <a:gd name="connsiteY5" fmla="*/ 85725 h 260350"/>
              <a:gd name="connsiteX0" fmla="*/ 5096 w 782971"/>
              <a:gd name="connsiteY0" fmla="*/ 0 h 260350"/>
              <a:gd name="connsiteX1" fmla="*/ 90821 w 782971"/>
              <a:gd name="connsiteY1" fmla="*/ 209550 h 260350"/>
              <a:gd name="connsiteX2" fmla="*/ 220996 w 782971"/>
              <a:gd name="connsiteY2" fmla="*/ 260350 h 260350"/>
              <a:gd name="connsiteX3" fmla="*/ 367046 w 782971"/>
              <a:gd name="connsiteY3" fmla="*/ 209550 h 260350"/>
              <a:gd name="connsiteX4" fmla="*/ 528971 w 782971"/>
              <a:gd name="connsiteY4" fmla="*/ 136525 h 260350"/>
              <a:gd name="connsiteX5" fmla="*/ 782971 w 782971"/>
              <a:gd name="connsiteY5" fmla="*/ 85725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971" h="260350">
                <a:moveTo>
                  <a:pt x="5096" y="0"/>
                </a:moveTo>
                <a:cubicBezTo>
                  <a:pt x="-17129" y="111654"/>
                  <a:pt x="37375" y="169333"/>
                  <a:pt x="90821" y="209550"/>
                </a:cubicBezTo>
                <a:cubicBezTo>
                  <a:pt x="126804" y="252942"/>
                  <a:pt x="178134" y="260350"/>
                  <a:pt x="220996" y="260350"/>
                </a:cubicBezTo>
                <a:cubicBezTo>
                  <a:pt x="263858" y="260350"/>
                  <a:pt x="315717" y="230187"/>
                  <a:pt x="367046" y="209550"/>
                </a:cubicBezTo>
                <a:cubicBezTo>
                  <a:pt x="418375" y="188913"/>
                  <a:pt x="472879" y="157692"/>
                  <a:pt x="528971" y="136525"/>
                </a:cubicBezTo>
                <a:cubicBezTo>
                  <a:pt x="626338" y="115358"/>
                  <a:pt x="674492" y="86254"/>
                  <a:pt x="782971" y="85725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2E5BA11-4E3F-3E09-BD38-FB7EFE121C7F}"/>
              </a:ext>
            </a:extLst>
          </p:cNvPr>
          <p:cNvGrpSpPr/>
          <p:nvPr/>
        </p:nvGrpSpPr>
        <p:grpSpPr>
          <a:xfrm>
            <a:off x="7817003" y="2908555"/>
            <a:ext cx="255198" cy="365341"/>
            <a:chOff x="3442409" y="2693594"/>
            <a:chExt cx="255198" cy="365341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503E70AC-75DA-76C3-2C90-B89F6D35FFBD}"/>
                </a:ext>
              </a:extLst>
            </p:cNvPr>
            <p:cNvSpPr txBox="1"/>
            <p:nvPr/>
          </p:nvSpPr>
          <p:spPr>
            <a:xfrm>
              <a:off x="3442409" y="281271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CCEC3EEA-EDD0-3C95-740B-15C360C21C56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94B0A570-8428-9ABE-9460-EF444F7528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4689035" y="5054710"/>
            <a:ext cx="423723" cy="5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7675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310341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: Stromausfall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mit Notfallsteckdose (NS)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687036A1-3B75-4BAB-B97E-B77008FA93D4}"/>
              </a:ext>
            </a:extLst>
          </p:cNvPr>
          <p:cNvCxnSpPr>
            <a:cxnSpLocks/>
            <a:endCxn id="89" idx="0"/>
          </p:cNvCxnSpPr>
          <p:nvPr/>
        </p:nvCxnSpPr>
        <p:spPr bwMode="auto">
          <a:xfrm flipV="1">
            <a:off x="8240390" y="968176"/>
            <a:ext cx="0" cy="2059552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14A672BD-A342-C856-4EA7-3098574CD8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30771" r="15816" b="32504"/>
          <a:stretch/>
        </p:blipFill>
        <p:spPr>
          <a:xfrm>
            <a:off x="1436487" y="1095641"/>
            <a:ext cx="1268915" cy="685056"/>
          </a:xfrm>
          <a:prstGeom prst="rect">
            <a:avLst/>
          </a:prstGeom>
        </p:spPr>
      </p:pic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49B06287-AB39-1142-2FB2-0A9476B6E53F}"/>
              </a:ext>
            </a:extLst>
          </p:cNvPr>
          <p:cNvCxnSpPr>
            <a:endCxn id="20" idx="2"/>
          </p:cNvCxnSpPr>
          <p:nvPr/>
        </p:nvCxnSpPr>
        <p:spPr bwMode="auto">
          <a:xfrm flipH="1" flipV="1">
            <a:off x="2070945" y="1780697"/>
            <a:ext cx="6349" cy="90657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 Box 14">
            <a:extLst>
              <a:ext uri="{FF2B5EF4-FFF2-40B4-BE49-F238E27FC236}">
                <a16:creationId xmlns:a16="http://schemas.microsoft.com/office/drawing/2014/main" id="{B6CF75B6-E0EC-1B91-EAD7-5978FFB4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4075" y="5805223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</a:t>
            </a:r>
          </a:p>
        </p:txBody>
      </p:sp>
      <p:cxnSp>
        <p:nvCxnSpPr>
          <p:cNvPr id="8213" name="Gerader Verbinder 8212">
            <a:extLst>
              <a:ext uri="{FF2B5EF4-FFF2-40B4-BE49-F238E27FC236}">
                <a16:creationId xmlns:a16="http://schemas.microsoft.com/office/drawing/2014/main" id="{C17A22A1-36DE-01D4-E0CB-6FF699D709A6}"/>
              </a:ext>
            </a:extLst>
          </p:cNvPr>
          <p:cNvCxnSpPr/>
          <p:nvPr/>
        </p:nvCxnSpPr>
        <p:spPr bwMode="auto">
          <a:xfrm>
            <a:off x="2607377" y="3035867"/>
            <a:ext cx="562677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16D55B0-7265-D742-2DC4-404368641B88}"/>
              </a:ext>
            </a:extLst>
          </p:cNvPr>
          <p:cNvCxnSpPr>
            <a:endCxn id="76" idx="2"/>
          </p:cNvCxnSpPr>
          <p:nvPr/>
        </p:nvCxnSpPr>
        <p:spPr bwMode="auto">
          <a:xfrm>
            <a:off x="4071018" y="4073158"/>
            <a:ext cx="226440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295A4A4-4B2E-3D8E-A395-CEF3F51DAED7}"/>
              </a:ext>
            </a:extLst>
          </p:cNvPr>
          <p:cNvSpPr txBox="1"/>
          <p:nvPr/>
        </p:nvSpPr>
        <p:spPr>
          <a:xfrm>
            <a:off x="4548272" y="3739148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Hausnetz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0F532E-34D6-7F6D-ECE1-D1C5DE41B6DB}"/>
              </a:ext>
            </a:extLst>
          </p:cNvPr>
          <p:cNvCxnSpPr/>
          <p:nvPr/>
        </p:nvCxnSpPr>
        <p:spPr bwMode="auto">
          <a:xfrm flipH="1">
            <a:off x="6385057" y="4611065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2848CAF3-AE8A-42F6-6B70-211E97C3D120}"/>
              </a:ext>
            </a:extLst>
          </p:cNvPr>
          <p:cNvCxnSpPr/>
          <p:nvPr/>
        </p:nvCxnSpPr>
        <p:spPr bwMode="auto">
          <a:xfrm flipH="1">
            <a:off x="4898957" y="4611065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0" name="Grafik 69">
            <a:extLst>
              <a:ext uri="{FF2B5EF4-FFF2-40B4-BE49-F238E27FC236}">
                <a16:creationId xmlns:a16="http://schemas.microsoft.com/office/drawing/2014/main" id="{F5AFA519-9E20-9BF1-3B5C-90C3D1E144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628453" y="4143232"/>
            <a:ext cx="449834" cy="537633"/>
          </a:xfrm>
          <a:prstGeom prst="rect">
            <a:avLst/>
          </a:prstGeom>
        </p:spPr>
      </p:pic>
      <p:sp>
        <p:nvSpPr>
          <p:cNvPr id="71" name="Textfeld 70">
            <a:extLst>
              <a:ext uri="{FF2B5EF4-FFF2-40B4-BE49-F238E27FC236}">
                <a16:creationId xmlns:a16="http://schemas.microsoft.com/office/drawing/2014/main" id="{1A8C9588-BAD3-E556-4D10-1CFE2966952E}"/>
              </a:ext>
            </a:extLst>
          </p:cNvPr>
          <p:cNvSpPr txBox="1"/>
          <p:nvPr/>
        </p:nvSpPr>
        <p:spPr>
          <a:xfrm>
            <a:off x="5191336" y="4335206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4F6BF91-9AEE-C3EC-9063-8C98560191AF}"/>
              </a:ext>
            </a:extLst>
          </p:cNvPr>
          <p:cNvSpPr/>
          <p:nvPr/>
        </p:nvSpPr>
        <p:spPr bwMode="auto">
          <a:xfrm>
            <a:off x="4850460" y="4024051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AC2E649F-6EAB-1E8C-BCC8-93575D574773}"/>
              </a:ext>
            </a:extLst>
          </p:cNvPr>
          <p:cNvCxnSpPr/>
          <p:nvPr/>
        </p:nvCxnSpPr>
        <p:spPr bwMode="auto">
          <a:xfrm flipH="1">
            <a:off x="4289495" y="4611065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0" name="Grafik 79">
            <a:extLst>
              <a:ext uri="{FF2B5EF4-FFF2-40B4-BE49-F238E27FC236}">
                <a16:creationId xmlns:a16="http://schemas.microsoft.com/office/drawing/2014/main" id="{50D6E200-9F8D-591F-771F-1A5D8B0D51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018991" y="4143232"/>
            <a:ext cx="449834" cy="537633"/>
          </a:xfrm>
          <a:prstGeom prst="rect">
            <a:avLst/>
          </a:prstGeom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9923E507-E2E2-02FF-68B8-8B2BDE93E5D4}"/>
              </a:ext>
            </a:extLst>
          </p:cNvPr>
          <p:cNvSpPr txBox="1"/>
          <p:nvPr/>
        </p:nvSpPr>
        <p:spPr>
          <a:xfrm>
            <a:off x="5941133" y="4335206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4CFBEB29-A9FF-F299-11DC-A6E664E0BD91}"/>
              </a:ext>
            </a:extLst>
          </p:cNvPr>
          <p:cNvSpPr/>
          <p:nvPr/>
        </p:nvSpPr>
        <p:spPr bwMode="auto">
          <a:xfrm>
            <a:off x="4240998" y="4024051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3AB944BA-D723-6DE2-9098-4E5F23541407}"/>
              </a:ext>
            </a:extLst>
          </p:cNvPr>
          <p:cNvCxnSpPr/>
          <p:nvPr/>
        </p:nvCxnSpPr>
        <p:spPr bwMode="auto">
          <a:xfrm flipH="1">
            <a:off x="5613852" y="4537736"/>
            <a:ext cx="17088" cy="595545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" name="Grafik 83">
            <a:extLst>
              <a:ext uri="{FF2B5EF4-FFF2-40B4-BE49-F238E27FC236}">
                <a16:creationId xmlns:a16="http://schemas.microsoft.com/office/drawing/2014/main" id="{346023F4-F811-54C3-45AE-F140884B3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5349983" y="4143232"/>
            <a:ext cx="449834" cy="537633"/>
          </a:xfrm>
          <a:prstGeom prst="rect">
            <a:avLst/>
          </a:prstGeom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3414BA33-F04C-9915-9ED1-EA29F932D81E}"/>
              </a:ext>
            </a:extLst>
          </p:cNvPr>
          <p:cNvSpPr/>
          <p:nvPr/>
        </p:nvSpPr>
        <p:spPr bwMode="auto">
          <a:xfrm>
            <a:off x="5571990" y="4024051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C42E1868-A643-1B4D-6FBC-B4A050B0FCF1}"/>
              </a:ext>
            </a:extLst>
          </p:cNvPr>
          <p:cNvSpPr txBox="1"/>
          <p:nvPr/>
        </p:nvSpPr>
        <p:spPr>
          <a:xfrm>
            <a:off x="4291172" y="4460872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. . .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CEFF636-168C-3C6C-B6B9-25C1299694EC}"/>
              </a:ext>
            </a:extLst>
          </p:cNvPr>
          <p:cNvSpPr txBox="1"/>
          <p:nvPr/>
        </p:nvSpPr>
        <p:spPr>
          <a:xfrm>
            <a:off x="5679796" y="4460872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. . .</a:t>
            </a:r>
          </a:p>
        </p:txBody>
      </p:sp>
      <p:pic>
        <p:nvPicPr>
          <p:cNvPr id="74" name="Grafik 73">
            <a:extLst>
              <a:ext uri="{FF2B5EF4-FFF2-40B4-BE49-F238E27FC236}">
                <a16:creationId xmlns:a16="http://schemas.microsoft.com/office/drawing/2014/main" id="{4133BAFD-900D-28C5-EE93-4F1FD24792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6113411" y="4143232"/>
            <a:ext cx="449834" cy="53763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E709F45-3EC4-F048-2B45-3A6C6C71B598}"/>
              </a:ext>
            </a:extLst>
          </p:cNvPr>
          <p:cNvSpPr/>
          <p:nvPr/>
        </p:nvSpPr>
        <p:spPr bwMode="auto">
          <a:xfrm>
            <a:off x="1531498" y="2683743"/>
            <a:ext cx="1078892" cy="73467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400" dirty="0"/>
              <a:t>Hybrid-WR</a:t>
            </a:r>
            <a:br>
              <a:rPr lang="de-DE" sz="1400" dirty="0"/>
            </a:br>
            <a:r>
              <a:rPr lang="de-DE" sz="1400" dirty="0"/>
              <a:t>mit</a:t>
            </a:r>
            <a:br>
              <a:rPr lang="de-DE" sz="1400" dirty="0"/>
            </a:br>
            <a:r>
              <a:rPr lang="de-DE" sz="1400" dirty="0"/>
              <a:t>NS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8DE3082-8869-FDFF-DDF5-A7D212696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80" y="4297220"/>
            <a:ext cx="1860579" cy="1550483"/>
          </a:xfrm>
          <a:prstGeom prst="rect">
            <a:avLst/>
          </a:prstGeom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D72D2B6D-0F15-1BD4-732B-C87C9D7A4903}"/>
              </a:ext>
            </a:extLst>
          </p:cNvPr>
          <p:cNvCxnSpPr/>
          <p:nvPr/>
        </p:nvCxnSpPr>
        <p:spPr bwMode="auto">
          <a:xfrm flipH="1" flipV="1">
            <a:off x="2070945" y="3414888"/>
            <a:ext cx="6349" cy="90657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FAB665BC-8D24-C89F-0C38-A2506E712FF4}"/>
              </a:ext>
            </a:extLst>
          </p:cNvPr>
          <p:cNvSpPr txBox="1"/>
          <p:nvPr/>
        </p:nvSpPr>
        <p:spPr>
          <a:xfrm>
            <a:off x="1531498" y="2078331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DC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C124BB8-65E0-0426-D86A-6334768F238F}"/>
              </a:ext>
            </a:extLst>
          </p:cNvPr>
          <p:cNvSpPr txBox="1"/>
          <p:nvPr/>
        </p:nvSpPr>
        <p:spPr>
          <a:xfrm>
            <a:off x="1531498" y="3714284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DC</a:t>
            </a:r>
          </a:p>
        </p:txBody>
      </p: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F810E833-41C4-4534-8AC4-1FAA14CCAA2C}"/>
              </a:ext>
            </a:extLst>
          </p:cNvPr>
          <p:cNvCxnSpPr/>
          <p:nvPr/>
        </p:nvCxnSpPr>
        <p:spPr bwMode="auto">
          <a:xfrm>
            <a:off x="6389296" y="3027728"/>
            <a:ext cx="0" cy="104543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5A4A455F-B0A6-7504-47BF-B9C6EAD982B4}"/>
              </a:ext>
            </a:extLst>
          </p:cNvPr>
          <p:cNvSpPr/>
          <p:nvPr/>
        </p:nvSpPr>
        <p:spPr bwMode="auto">
          <a:xfrm>
            <a:off x="6335418" y="4024051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1D6DA263-1EB5-AA93-9A4C-7857C30017A9}"/>
              </a:ext>
            </a:extLst>
          </p:cNvPr>
          <p:cNvSpPr/>
          <p:nvPr/>
        </p:nvSpPr>
        <p:spPr bwMode="auto">
          <a:xfrm>
            <a:off x="6335418" y="2992967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BEB87623-8E5A-63DE-F157-E26FDBB64105}"/>
              </a:ext>
            </a:extLst>
          </p:cNvPr>
          <p:cNvSpPr txBox="1"/>
          <p:nvPr/>
        </p:nvSpPr>
        <p:spPr>
          <a:xfrm>
            <a:off x="2714164" y="2661806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AC</a:t>
            </a:r>
          </a:p>
        </p:txBody>
      </p: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39397CCB-FD05-FB51-F28B-EE1D668EC5BD}"/>
              </a:ext>
            </a:extLst>
          </p:cNvPr>
          <p:cNvCxnSpPr/>
          <p:nvPr/>
        </p:nvCxnSpPr>
        <p:spPr bwMode="auto">
          <a:xfrm>
            <a:off x="1991400" y="2053812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Gerade Verbindung mit Pfeil 115">
            <a:extLst>
              <a:ext uri="{FF2B5EF4-FFF2-40B4-BE49-F238E27FC236}">
                <a16:creationId xmlns:a16="http://schemas.microsoft.com/office/drawing/2014/main" id="{6DA4F565-038F-1F26-513C-65E22F5A9AF6}"/>
              </a:ext>
            </a:extLst>
          </p:cNvPr>
          <p:cNvCxnSpPr/>
          <p:nvPr/>
        </p:nvCxnSpPr>
        <p:spPr bwMode="auto">
          <a:xfrm>
            <a:off x="1991400" y="3716459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Gerade Verbindung mit Pfeil 122">
            <a:extLst>
              <a:ext uri="{FF2B5EF4-FFF2-40B4-BE49-F238E27FC236}">
                <a16:creationId xmlns:a16="http://schemas.microsoft.com/office/drawing/2014/main" id="{38AAEC8D-88BF-AD98-59D2-AC5C8D5113D6}"/>
              </a:ext>
            </a:extLst>
          </p:cNvPr>
          <p:cNvCxnSpPr/>
          <p:nvPr/>
        </p:nvCxnSpPr>
        <p:spPr bwMode="auto">
          <a:xfrm>
            <a:off x="2772979" y="2951227"/>
            <a:ext cx="40912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00" name="Grafik 8199">
            <a:extLst>
              <a:ext uri="{FF2B5EF4-FFF2-40B4-BE49-F238E27FC236}">
                <a16:creationId xmlns:a16="http://schemas.microsoft.com/office/drawing/2014/main" id="{731C3D5F-6757-62EA-0183-14DE0B19C4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12" y="687114"/>
            <a:ext cx="498341" cy="704833"/>
          </a:xfrm>
          <a:prstGeom prst="rect">
            <a:avLst/>
          </a:prstGeom>
        </p:spPr>
      </p:pic>
      <p:pic>
        <p:nvPicPr>
          <p:cNvPr id="8203" name="Grafik 8202">
            <a:extLst>
              <a:ext uri="{FF2B5EF4-FFF2-40B4-BE49-F238E27FC236}">
                <a16:creationId xmlns:a16="http://schemas.microsoft.com/office/drawing/2014/main" id="{27B1D667-0A1E-B73D-4D98-631FD15BE40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07" y="3225301"/>
            <a:ext cx="498341" cy="7048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DB320AB-88B5-3946-F742-787142CF3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47" y="3281308"/>
            <a:ext cx="721931" cy="65237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08FDB7A-BBFE-4AF1-85E8-A800401A8885}"/>
              </a:ext>
            </a:extLst>
          </p:cNvPr>
          <p:cNvGrpSpPr/>
          <p:nvPr/>
        </p:nvGrpSpPr>
        <p:grpSpPr>
          <a:xfrm>
            <a:off x="3109901" y="2951227"/>
            <a:ext cx="255198" cy="365341"/>
            <a:chOff x="3442409" y="2693594"/>
            <a:chExt cx="255198" cy="365341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1E64287-C749-D1A2-251A-84A39F06DB8E}"/>
                </a:ext>
              </a:extLst>
            </p:cNvPr>
            <p:cNvSpPr txBox="1"/>
            <p:nvPr/>
          </p:nvSpPr>
          <p:spPr>
            <a:xfrm>
              <a:off x="3442409" y="281271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15D0ADFC-4DB4-8893-D57F-F7D41036AD3D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7A3A0F6-8732-9733-D7C4-28292A227D2F}"/>
              </a:ext>
            </a:extLst>
          </p:cNvPr>
          <p:cNvGrpSpPr/>
          <p:nvPr/>
        </p:nvGrpSpPr>
        <p:grpSpPr>
          <a:xfrm>
            <a:off x="7878778" y="2951227"/>
            <a:ext cx="255198" cy="365341"/>
            <a:chOff x="3442409" y="2693594"/>
            <a:chExt cx="255198" cy="365341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0EF20D7-7866-1F8B-C4AE-675C85DE58C9}"/>
                </a:ext>
              </a:extLst>
            </p:cNvPr>
            <p:cNvSpPr txBox="1"/>
            <p:nvPr/>
          </p:nvSpPr>
          <p:spPr>
            <a:xfrm>
              <a:off x="3442409" y="281271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0720C43B-CD02-8FCC-DAAB-DDE987DDC56D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05CAE79-D69A-E308-ADBE-5043FFA15C99}"/>
              </a:ext>
            </a:extLst>
          </p:cNvPr>
          <p:cNvGrpSpPr/>
          <p:nvPr/>
        </p:nvGrpSpPr>
        <p:grpSpPr>
          <a:xfrm>
            <a:off x="112642" y="1318532"/>
            <a:ext cx="1329210" cy="3774529"/>
            <a:chOff x="338267" y="1060899"/>
            <a:chExt cx="1329210" cy="3774529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F1E9F1CE-D5C5-A60F-D6F3-3DC35B7AC301}"/>
                </a:ext>
              </a:extLst>
            </p:cNvPr>
            <p:cNvCxnSpPr/>
            <p:nvPr/>
          </p:nvCxnSpPr>
          <p:spPr bwMode="auto">
            <a:xfrm>
              <a:off x="994309" y="1068314"/>
              <a:ext cx="0" cy="376183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C2BA10D3-2A75-57ED-34B3-78BE25FEC187}"/>
                </a:ext>
              </a:extLst>
            </p:cNvPr>
            <p:cNvCxnSpPr/>
            <p:nvPr/>
          </p:nvCxnSpPr>
          <p:spPr bwMode="auto">
            <a:xfrm>
              <a:off x="986997" y="1060899"/>
              <a:ext cx="526208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BF038094-3577-034E-74CC-7C6DCB122440}"/>
                </a:ext>
              </a:extLst>
            </p:cNvPr>
            <p:cNvCxnSpPr/>
            <p:nvPr/>
          </p:nvCxnSpPr>
          <p:spPr bwMode="auto">
            <a:xfrm>
              <a:off x="986997" y="4835428"/>
              <a:ext cx="526208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F330473-ECC5-5E99-6863-905F9949BBDC}"/>
                </a:ext>
              </a:extLst>
            </p:cNvPr>
            <p:cNvSpPr txBox="1"/>
            <p:nvPr/>
          </p:nvSpPr>
          <p:spPr>
            <a:xfrm>
              <a:off x="338267" y="2647310"/>
              <a:ext cx="13292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Hauskraftwerk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FB25EA38-754D-026B-018A-52D0E5AEE7FF}"/>
              </a:ext>
            </a:extLst>
          </p:cNvPr>
          <p:cNvGrpSpPr/>
          <p:nvPr/>
        </p:nvGrpSpPr>
        <p:grpSpPr>
          <a:xfrm>
            <a:off x="2309797" y="3399688"/>
            <a:ext cx="1501618" cy="1665666"/>
            <a:chOff x="2309797" y="3142055"/>
            <a:chExt cx="1501618" cy="166566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A042F15-9142-B170-F61B-7A38B0235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607" y="3635403"/>
              <a:ext cx="682747" cy="682747"/>
            </a:xfrm>
            <a:prstGeom prst="rect">
              <a:avLst/>
            </a:prstGeom>
          </p:spPr>
        </p:pic>
        <p:cxnSp>
          <p:nvCxnSpPr>
            <p:cNvPr id="2" name="Gerader Verbinder 1">
              <a:extLst>
                <a:ext uri="{FF2B5EF4-FFF2-40B4-BE49-F238E27FC236}">
                  <a16:creationId xmlns:a16="http://schemas.microsoft.com/office/drawing/2014/main" id="{1734DE51-8268-791C-3059-F1B66EBAB143}"/>
                </a:ext>
              </a:extLst>
            </p:cNvPr>
            <p:cNvCxnSpPr/>
            <p:nvPr/>
          </p:nvCxnSpPr>
          <p:spPr bwMode="auto">
            <a:xfrm>
              <a:off x="2607377" y="3142055"/>
              <a:ext cx="481826" cy="63045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C157B57C-CC30-3F06-074F-DB5FFC28A562}"/>
                </a:ext>
              </a:extLst>
            </p:cNvPr>
            <p:cNvSpPr txBox="1"/>
            <p:nvPr/>
          </p:nvSpPr>
          <p:spPr>
            <a:xfrm>
              <a:off x="2789982" y="4284501"/>
              <a:ext cx="102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Notfall-</a:t>
              </a:r>
              <a:br>
                <a:rPr lang="de-DE" sz="1400" dirty="0"/>
              </a:br>
              <a:r>
                <a:rPr lang="de-DE" sz="1400" dirty="0"/>
                <a:t>Steckdose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28D29366-9BE8-4B4F-E51A-8BDD5195BEE9}"/>
                </a:ext>
              </a:extLst>
            </p:cNvPr>
            <p:cNvSpPr txBox="1"/>
            <p:nvPr/>
          </p:nvSpPr>
          <p:spPr>
            <a:xfrm>
              <a:off x="2309797" y="3302035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AC</a:t>
              </a:r>
            </a:p>
          </p:txBody>
        </p: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2E3C93D8-8100-7A06-6C3F-57AF8210FB76}"/>
                </a:ext>
              </a:extLst>
            </p:cNvPr>
            <p:cNvCxnSpPr/>
            <p:nvPr/>
          </p:nvCxnSpPr>
          <p:spPr bwMode="auto">
            <a:xfrm>
              <a:off x="2767122" y="3183438"/>
              <a:ext cx="340365" cy="42637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BFF18220-B475-B61F-3026-2C3B5FD199A1}"/>
              </a:ext>
            </a:extLst>
          </p:cNvPr>
          <p:cNvGrpSpPr/>
          <p:nvPr/>
        </p:nvGrpSpPr>
        <p:grpSpPr>
          <a:xfrm>
            <a:off x="5265045" y="5080015"/>
            <a:ext cx="3093653" cy="982467"/>
            <a:chOff x="5265045" y="5080015"/>
            <a:chExt cx="3093653" cy="982467"/>
          </a:xfrm>
        </p:grpSpPr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2572BD9C-50DC-958C-7814-7D72156276D7}"/>
                </a:ext>
              </a:extLst>
            </p:cNvPr>
            <p:cNvGrpSpPr/>
            <p:nvPr/>
          </p:nvGrpSpPr>
          <p:grpSpPr>
            <a:xfrm>
              <a:off x="7170454" y="5181220"/>
              <a:ext cx="1188244" cy="881262"/>
              <a:chOff x="8519469" y="5366663"/>
              <a:chExt cx="1129019" cy="881262"/>
            </a:xfrm>
          </p:grpSpPr>
          <p:pic>
            <p:nvPicPr>
              <p:cNvPr id="56" name="Grafik 55">
                <a:extLst>
                  <a:ext uri="{FF2B5EF4-FFF2-40B4-BE49-F238E27FC236}">
                    <a16:creationId xmlns:a16="http://schemas.microsoft.com/office/drawing/2014/main" id="{F007EB22-9494-6D13-E190-D1B315094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7" t="27045" b="13630"/>
              <a:stretch/>
            </p:blipFill>
            <p:spPr>
              <a:xfrm>
                <a:off x="8519469" y="5614309"/>
                <a:ext cx="1082028" cy="633616"/>
              </a:xfrm>
              <a:prstGeom prst="rect">
                <a:avLst/>
              </a:prstGeom>
            </p:spPr>
          </p:pic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53CD1E99-DA9E-B537-7BD7-9A2C37CAABEE}"/>
                  </a:ext>
                </a:extLst>
              </p:cNvPr>
              <p:cNvSpPr txBox="1"/>
              <p:nvPr/>
            </p:nvSpPr>
            <p:spPr>
              <a:xfrm>
                <a:off x="8994142" y="5366663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E-Auto</a:t>
                </a:r>
              </a:p>
            </p:txBody>
          </p:sp>
        </p:grp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64F5F69A-873E-B2E8-58D4-196325ABB20B}"/>
                </a:ext>
              </a:extLst>
            </p:cNvPr>
            <p:cNvSpPr/>
            <p:nvPr/>
          </p:nvSpPr>
          <p:spPr bwMode="auto">
            <a:xfrm>
              <a:off x="6145707" y="5080015"/>
              <a:ext cx="500240" cy="516376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0EBEDC0F-BC3A-FD7D-DA41-12522AA56996}"/>
                </a:ext>
              </a:extLst>
            </p:cNvPr>
            <p:cNvSpPr txBox="1"/>
            <p:nvPr/>
          </p:nvSpPr>
          <p:spPr>
            <a:xfrm>
              <a:off x="6171137" y="5193809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WB</a:t>
              </a:r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2B963699-20A6-A925-CAA5-4F4FC2F5C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45" b="7839"/>
            <a:stretch/>
          </p:blipFill>
          <p:spPr>
            <a:xfrm>
              <a:off x="5265045" y="5080015"/>
              <a:ext cx="753811" cy="601657"/>
            </a:xfrm>
            <a:prstGeom prst="rect">
              <a:avLst/>
            </a:prstGeom>
          </p:spPr>
        </p:pic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913EF51-3774-E298-E58C-8AEBE2C2AD05}"/>
                </a:ext>
              </a:extLst>
            </p:cNvPr>
            <p:cNvSpPr/>
            <p:nvPr/>
          </p:nvSpPr>
          <p:spPr bwMode="auto">
            <a:xfrm>
              <a:off x="6392530" y="5597525"/>
              <a:ext cx="782971" cy="260350"/>
            </a:xfrm>
            <a:custGeom>
              <a:avLst/>
              <a:gdLst>
                <a:gd name="connsiteX0" fmla="*/ 39730 w 814430"/>
                <a:gd name="connsiteY0" fmla="*/ 0 h 258586"/>
                <a:gd name="connsiteX1" fmla="*/ 42905 w 814430"/>
                <a:gd name="connsiteY1" fmla="*/ 241300 h 258586"/>
                <a:gd name="connsiteX2" fmla="*/ 477880 w 814430"/>
                <a:gd name="connsiteY2" fmla="*/ 222250 h 258586"/>
                <a:gd name="connsiteX3" fmla="*/ 541380 w 814430"/>
                <a:gd name="connsiteY3" fmla="*/ 85725 h 258586"/>
                <a:gd name="connsiteX4" fmla="*/ 814430 w 814430"/>
                <a:gd name="connsiteY4" fmla="*/ 95250 h 258586"/>
                <a:gd name="connsiteX0" fmla="*/ 15488 w 790188"/>
                <a:gd name="connsiteY0" fmla="*/ 0 h 258586"/>
                <a:gd name="connsiteX1" fmla="*/ 78988 w 790188"/>
                <a:gd name="connsiteY1" fmla="*/ 241300 h 258586"/>
                <a:gd name="connsiteX2" fmla="*/ 453638 w 790188"/>
                <a:gd name="connsiteY2" fmla="*/ 222250 h 258586"/>
                <a:gd name="connsiteX3" fmla="*/ 517138 w 790188"/>
                <a:gd name="connsiteY3" fmla="*/ 85725 h 258586"/>
                <a:gd name="connsiteX4" fmla="*/ 790188 w 790188"/>
                <a:gd name="connsiteY4" fmla="*/ 95250 h 258586"/>
                <a:gd name="connsiteX0" fmla="*/ 12332 w 787032"/>
                <a:gd name="connsiteY0" fmla="*/ 0 h 266387"/>
                <a:gd name="connsiteX1" fmla="*/ 75832 w 787032"/>
                <a:gd name="connsiteY1" fmla="*/ 241300 h 266387"/>
                <a:gd name="connsiteX2" fmla="*/ 333007 w 787032"/>
                <a:gd name="connsiteY2" fmla="*/ 241300 h 266387"/>
                <a:gd name="connsiteX3" fmla="*/ 513982 w 787032"/>
                <a:gd name="connsiteY3" fmla="*/ 85725 h 266387"/>
                <a:gd name="connsiteX4" fmla="*/ 787032 w 787032"/>
                <a:gd name="connsiteY4" fmla="*/ 95250 h 266387"/>
                <a:gd name="connsiteX0" fmla="*/ 12332 w 787032"/>
                <a:gd name="connsiteY0" fmla="*/ 0 h 265521"/>
                <a:gd name="connsiteX1" fmla="*/ 75832 w 787032"/>
                <a:gd name="connsiteY1" fmla="*/ 241300 h 265521"/>
                <a:gd name="connsiteX2" fmla="*/ 333007 w 787032"/>
                <a:gd name="connsiteY2" fmla="*/ 241300 h 265521"/>
                <a:gd name="connsiteX3" fmla="*/ 520332 w 787032"/>
                <a:gd name="connsiteY3" fmla="*/ 101600 h 265521"/>
                <a:gd name="connsiteX4" fmla="*/ 787032 w 787032"/>
                <a:gd name="connsiteY4" fmla="*/ 95250 h 265521"/>
                <a:gd name="connsiteX0" fmla="*/ 12332 w 790207"/>
                <a:gd name="connsiteY0" fmla="*/ 0 h 265521"/>
                <a:gd name="connsiteX1" fmla="*/ 75832 w 790207"/>
                <a:gd name="connsiteY1" fmla="*/ 241300 h 265521"/>
                <a:gd name="connsiteX2" fmla="*/ 333007 w 790207"/>
                <a:gd name="connsiteY2" fmla="*/ 241300 h 265521"/>
                <a:gd name="connsiteX3" fmla="*/ 520332 w 790207"/>
                <a:gd name="connsiteY3" fmla="*/ 101600 h 265521"/>
                <a:gd name="connsiteX4" fmla="*/ 790207 w 790207"/>
                <a:gd name="connsiteY4" fmla="*/ 85725 h 265521"/>
                <a:gd name="connsiteX0" fmla="*/ 12332 w 790207"/>
                <a:gd name="connsiteY0" fmla="*/ 0 h 267155"/>
                <a:gd name="connsiteX1" fmla="*/ 75832 w 790207"/>
                <a:gd name="connsiteY1" fmla="*/ 241300 h 267155"/>
                <a:gd name="connsiteX2" fmla="*/ 228232 w 790207"/>
                <a:gd name="connsiteY2" fmla="*/ 260350 h 267155"/>
                <a:gd name="connsiteX3" fmla="*/ 333007 w 790207"/>
                <a:gd name="connsiteY3" fmla="*/ 241300 h 267155"/>
                <a:gd name="connsiteX4" fmla="*/ 520332 w 790207"/>
                <a:gd name="connsiteY4" fmla="*/ 101600 h 267155"/>
                <a:gd name="connsiteX5" fmla="*/ 790207 w 790207"/>
                <a:gd name="connsiteY5" fmla="*/ 85725 h 267155"/>
                <a:gd name="connsiteX0" fmla="*/ 12332 w 790207"/>
                <a:gd name="connsiteY0" fmla="*/ 0 h 267155"/>
                <a:gd name="connsiteX1" fmla="*/ 75832 w 790207"/>
                <a:gd name="connsiteY1" fmla="*/ 241300 h 267155"/>
                <a:gd name="connsiteX2" fmla="*/ 228232 w 790207"/>
                <a:gd name="connsiteY2" fmla="*/ 260350 h 267155"/>
                <a:gd name="connsiteX3" fmla="*/ 364757 w 790207"/>
                <a:gd name="connsiteY3" fmla="*/ 184150 h 267155"/>
                <a:gd name="connsiteX4" fmla="*/ 520332 w 790207"/>
                <a:gd name="connsiteY4" fmla="*/ 101600 h 267155"/>
                <a:gd name="connsiteX5" fmla="*/ 790207 w 790207"/>
                <a:gd name="connsiteY5" fmla="*/ 85725 h 267155"/>
                <a:gd name="connsiteX0" fmla="*/ 12332 w 790207"/>
                <a:gd name="connsiteY0" fmla="*/ 0 h 267155"/>
                <a:gd name="connsiteX1" fmla="*/ 75832 w 790207"/>
                <a:gd name="connsiteY1" fmla="*/ 241300 h 267155"/>
                <a:gd name="connsiteX2" fmla="*/ 228232 w 790207"/>
                <a:gd name="connsiteY2" fmla="*/ 260350 h 267155"/>
                <a:gd name="connsiteX3" fmla="*/ 364757 w 790207"/>
                <a:gd name="connsiteY3" fmla="*/ 184150 h 267155"/>
                <a:gd name="connsiteX4" fmla="*/ 533032 w 790207"/>
                <a:gd name="connsiteY4" fmla="*/ 104775 h 267155"/>
                <a:gd name="connsiteX5" fmla="*/ 790207 w 790207"/>
                <a:gd name="connsiteY5" fmla="*/ 85725 h 267155"/>
                <a:gd name="connsiteX0" fmla="*/ 12332 w 790207"/>
                <a:gd name="connsiteY0" fmla="*/ 0 h 267155"/>
                <a:gd name="connsiteX1" fmla="*/ 75832 w 790207"/>
                <a:gd name="connsiteY1" fmla="*/ 241300 h 267155"/>
                <a:gd name="connsiteX2" fmla="*/ 228232 w 790207"/>
                <a:gd name="connsiteY2" fmla="*/ 260350 h 267155"/>
                <a:gd name="connsiteX3" fmla="*/ 364757 w 790207"/>
                <a:gd name="connsiteY3" fmla="*/ 184150 h 267155"/>
                <a:gd name="connsiteX4" fmla="*/ 533032 w 790207"/>
                <a:gd name="connsiteY4" fmla="*/ 120650 h 267155"/>
                <a:gd name="connsiteX5" fmla="*/ 790207 w 790207"/>
                <a:gd name="connsiteY5" fmla="*/ 85725 h 267155"/>
                <a:gd name="connsiteX0" fmla="*/ 12332 w 790207"/>
                <a:gd name="connsiteY0" fmla="*/ 0 h 267155"/>
                <a:gd name="connsiteX1" fmla="*/ 75832 w 790207"/>
                <a:gd name="connsiteY1" fmla="*/ 241300 h 267155"/>
                <a:gd name="connsiteX2" fmla="*/ 228232 w 790207"/>
                <a:gd name="connsiteY2" fmla="*/ 260350 h 267155"/>
                <a:gd name="connsiteX3" fmla="*/ 364757 w 790207"/>
                <a:gd name="connsiteY3" fmla="*/ 184150 h 267155"/>
                <a:gd name="connsiteX4" fmla="*/ 533032 w 790207"/>
                <a:gd name="connsiteY4" fmla="*/ 120650 h 267155"/>
                <a:gd name="connsiteX5" fmla="*/ 790207 w 790207"/>
                <a:gd name="connsiteY5" fmla="*/ 85725 h 267155"/>
                <a:gd name="connsiteX0" fmla="*/ 12332 w 790207"/>
                <a:gd name="connsiteY0" fmla="*/ 0 h 267155"/>
                <a:gd name="connsiteX1" fmla="*/ 75832 w 790207"/>
                <a:gd name="connsiteY1" fmla="*/ 241300 h 267155"/>
                <a:gd name="connsiteX2" fmla="*/ 228232 w 790207"/>
                <a:gd name="connsiteY2" fmla="*/ 260350 h 267155"/>
                <a:gd name="connsiteX3" fmla="*/ 364757 w 790207"/>
                <a:gd name="connsiteY3" fmla="*/ 184150 h 267155"/>
                <a:gd name="connsiteX4" fmla="*/ 533032 w 790207"/>
                <a:gd name="connsiteY4" fmla="*/ 120650 h 267155"/>
                <a:gd name="connsiteX5" fmla="*/ 790207 w 790207"/>
                <a:gd name="connsiteY5" fmla="*/ 85725 h 267155"/>
                <a:gd name="connsiteX0" fmla="*/ 12332 w 790207"/>
                <a:gd name="connsiteY0" fmla="*/ 0 h 267155"/>
                <a:gd name="connsiteX1" fmla="*/ 75832 w 790207"/>
                <a:gd name="connsiteY1" fmla="*/ 241300 h 267155"/>
                <a:gd name="connsiteX2" fmla="*/ 228232 w 790207"/>
                <a:gd name="connsiteY2" fmla="*/ 260350 h 267155"/>
                <a:gd name="connsiteX3" fmla="*/ 364757 w 790207"/>
                <a:gd name="connsiteY3" fmla="*/ 184150 h 267155"/>
                <a:gd name="connsiteX4" fmla="*/ 533032 w 790207"/>
                <a:gd name="connsiteY4" fmla="*/ 120650 h 267155"/>
                <a:gd name="connsiteX5" fmla="*/ 790207 w 790207"/>
                <a:gd name="connsiteY5" fmla="*/ 85725 h 267155"/>
                <a:gd name="connsiteX0" fmla="*/ 12332 w 790207"/>
                <a:gd name="connsiteY0" fmla="*/ 0 h 267155"/>
                <a:gd name="connsiteX1" fmla="*/ 75832 w 790207"/>
                <a:gd name="connsiteY1" fmla="*/ 241300 h 267155"/>
                <a:gd name="connsiteX2" fmla="*/ 228232 w 790207"/>
                <a:gd name="connsiteY2" fmla="*/ 260350 h 267155"/>
                <a:gd name="connsiteX3" fmla="*/ 364757 w 790207"/>
                <a:gd name="connsiteY3" fmla="*/ 184150 h 267155"/>
                <a:gd name="connsiteX4" fmla="*/ 533032 w 790207"/>
                <a:gd name="connsiteY4" fmla="*/ 120650 h 267155"/>
                <a:gd name="connsiteX5" fmla="*/ 790207 w 790207"/>
                <a:gd name="connsiteY5" fmla="*/ 85725 h 267155"/>
                <a:gd name="connsiteX0" fmla="*/ 12332 w 790207"/>
                <a:gd name="connsiteY0" fmla="*/ 0 h 267155"/>
                <a:gd name="connsiteX1" fmla="*/ 75832 w 790207"/>
                <a:gd name="connsiteY1" fmla="*/ 241300 h 267155"/>
                <a:gd name="connsiteX2" fmla="*/ 228232 w 790207"/>
                <a:gd name="connsiteY2" fmla="*/ 260350 h 267155"/>
                <a:gd name="connsiteX3" fmla="*/ 364757 w 790207"/>
                <a:gd name="connsiteY3" fmla="*/ 184150 h 267155"/>
                <a:gd name="connsiteX4" fmla="*/ 536207 w 790207"/>
                <a:gd name="connsiteY4" fmla="*/ 136525 h 267155"/>
                <a:gd name="connsiteX5" fmla="*/ 790207 w 790207"/>
                <a:gd name="connsiteY5" fmla="*/ 85725 h 267155"/>
                <a:gd name="connsiteX0" fmla="*/ 12332 w 790207"/>
                <a:gd name="connsiteY0" fmla="*/ 0 h 267155"/>
                <a:gd name="connsiteX1" fmla="*/ 75832 w 790207"/>
                <a:gd name="connsiteY1" fmla="*/ 241300 h 267155"/>
                <a:gd name="connsiteX2" fmla="*/ 228232 w 790207"/>
                <a:gd name="connsiteY2" fmla="*/ 260350 h 267155"/>
                <a:gd name="connsiteX3" fmla="*/ 374282 w 790207"/>
                <a:gd name="connsiteY3" fmla="*/ 209550 h 267155"/>
                <a:gd name="connsiteX4" fmla="*/ 536207 w 790207"/>
                <a:gd name="connsiteY4" fmla="*/ 136525 h 267155"/>
                <a:gd name="connsiteX5" fmla="*/ 790207 w 790207"/>
                <a:gd name="connsiteY5" fmla="*/ 85725 h 267155"/>
                <a:gd name="connsiteX0" fmla="*/ 9643 w 787518"/>
                <a:gd name="connsiteY0" fmla="*/ 0 h 260350"/>
                <a:gd name="connsiteX1" fmla="*/ 95368 w 787518"/>
                <a:gd name="connsiteY1" fmla="*/ 209550 h 260350"/>
                <a:gd name="connsiteX2" fmla="*/ 225543 w 787518"/>
                <a:gd name="connsiteY2" fmla="*/ 260350 h 260350"/>
                <a:gd name="connsiteX3" fmla="*/ 371593 w 787518"/>
                <a:gd name="connsiteY3" fmla="*/ 209550 h 260350"/>
                <a:gd name="connsiteX4" fmla="*/ 533518 w 787518"/>
                <a:gd name="connsiteY4" fmla="*/ 136525 h 260350"/>
                <a:gd name="connsiteX5" fmla="*/ 787518 w 787518"/>
                <a:gd name="connsiteY5" fmla="*/ 85725 h 260350"/>
                <a:gd name="connsiteX0" fmla="*/ 5096 w 782971"/>
                <a:gd name="connsiteY0" fmla="*/ 0 h 260350"/>
                <a:gd name="connsiteX1" fmla="*/ 90821 w 782971"/>
                <a:gd name="connsiteY1" fmla="*/ 209550 h 260350"/>
                <a:gd name="connsiteX2" fmla="*/ 220996 w 782971"/>
                <a:gd name="connsiteY2" fmla="*/ 260350 h 260350"/>
                <a:gd name="connsiteX3" fmla="*/ 367046 w 782971"/>
                <a:gd name="connsiteY3" fmla="*/ 209550 h 260350"/>
                <a:gd name="connsiteX4" fmla="*/ 528971 w 782971"/>
                <a:gd name="connsiteY4" fmla="*/ 136525 h 260350"/>
                <a:gd name="connsiteX5" fmla="*/ 782971 w 782971"/>
                <a:gd name="connsiteY5" fmla="*/ 85725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971" h="260350">
                  <a:moveTo>
                    <a:pt x="5096" y="0"/>
                  </a:moveTo>
                  <a:cubicBezTo>
                    <a:pt x="-17129" y="111654"/>
                    <a:pt x="37375" y="169333"/>
                    <a:pt x="90821" y="209550"/>
                  </a:cubicBezTo>
                  <a:cubicBezTo>
                    <a:pt x="126804" y="252942"/>
                    <a:pt x="178134" y="260350"/>
                    <a:pt x="220996" y="260350"/>
                  </a:cubicBezTo>
                  <a:cubicBezTo>
                    <a:pt x="263858" y="260350"/>
                    <a:pt x="315717" y="230187"/>
                    <a:pt x="367046" y="209550"/>
                  </a:cubicBezTo>
                  <a:cubicBezTo>
                    <a:pt x="418375" y="188913"/>
                    <a:pt x="472879" y="157692"/>
                    <a:pt x="528971" y="136525"/>
                  </a:cubicBezTo>
                  <a:cubicBezTo>
                    <a:pt x="626338" y="115358"/>
                    <a:pt x="674492" y="86254"/>
                    <a:pt x="782971" y="85725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DFF4939-8702-B28B-6BC4-2F22954482EF}"/>
              </a:ext>
            </a:extLst>
          </p:cNvPr>
          <p:cNvCxnSpPr/>
          <p:nvPr/>
        </p:nvCxnSpPr>
        <p:spPr bwMode="auto">
          <a:xfrm>
            <a:off x="7740191" y="1018950"/>
            <a:ext cx="1456585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feld 76">
            <a:extLst>
              <a:ext uri="{FF2B5EF4-FFF2-40B4-BE49-F238E27FC236}">
                <a16:creationId xmlns:a16="http://schemas.microsoft.com/office/drawing/2014/main" id="{03A627C3-ADCF-E382-A03F-FBE26F35AFD8}"/>
              </a:ext>
            </a:extLst>
          </p:cNvPr>
          <p:cNvSpPr txBox="1"/>
          <p:nvPr/>
        </p:nvSpPr>
        <p:spPr>
          <a:xfrm>
            <a:off x="6875030" y="872088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Ortsnetz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2CFDDA1C-5D5A-0809-27A8-84B8F804B5B2}"/>
              </a:ext>
            </a:extLst>
          </p:cNvPr>
          <p:cNvSpPr/>
          <p:nvPr/>
        </p:nvSpPr>
        <p:spPr bwMode="auto">
          <a:xfrm>
            <a:off x="8191283" y="968176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AFD253B5-A12C-0F81-6314-08AEE20233FC}"/>
              </a:ext>
            </a:extLst>
          </p:cNvPr>
          <p:cNvGrpSpPr/>
          <p:nvPr/>
        </p:nvGrpSpPr>
        <p:grpSpPr>
          <a:xfrm>
            <a:off x="7856121" y="1695919"/>
            <a:ext cx="751400" cy="516376"/>
            <a:chOff x="7856121" y="1689315"/>
            <a:chExt cx="751400" cy="516376"/>
          </a:xfrm>
        </p:grpSpPr>
        <p:cxnSp>
          <p:nvCxnSpPr>
            <p:cNvPr id="91" name="Gerade Verbindung mit Pfeil 90">
              <a:extLst>
                <a:ext uri="{FF2B5EF4-FFF2-40B4-BE49-F238E27FC236}">
                  <a16:creationId xmlns:a16="http://schemas.microsoft.com/office/drawing/2014/main" id="{06132356-9EF3-157E-3CC3-D8F7DEB98B10}"/>
                </a:ext>
              </a:extLst>
            </p:cNvPr>
            <p:cNvCxnSpPr/>
            <p:nvPr/>
          </p:nvCxnSpPr>
          <p:spPr bwMode="auto">
            <a:xfrm>
              <a:off x="7856121" y="1769387"/>
              <a:ext cx="0" cy="337082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" name="Rechteck 91">
              <a:extLst>
                <a:ext uri="{FF2B5EF4-FFF2-40B4-BE49-F238E27FC236}">
                  <a16:creationId xmlns:a16="http://schemas.microsoft.com/office/drawing/2014/main" id="{3967D5A0-41F6-A7B3-C3A8-9FD24D307467}"/>
                </a:ext>
              </a:extLst>
            </p:cNvPr>
            <p:cNvSpPr/>
            <p:nvPr/>
          </p:nvSpPr>
          <p:spPr bwMode="auto">
            <a:xfrm>
              <a:off x="7978189" y="1689315"/>
              <a:ext cx="500240" cy="51637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Z</a:t>
              </a:r>
            </a:p>
          </p:txBody>
        </p:sp>
        <p:cxnSp>
          <p:nvCxnSpPr>
            <p:cNvPr id="94" name="Gerade Verbindung mit Pfeil 93">
              <a:extLst>
                <a:ext uri="{FF2B5EF4-FFF2-40B4-BE49-F238E27FC236}">
                  <a16:creationId xmlns:a16="http://schemas.microsoft.com/office/drawing/2014/main" id="{83A76F30-42E7-589D-2B8B-5E11FFB709F0}"/>
                </a:ext>
              </a:extLst>
            </p:cNvPr>
            <p:cNvCxnSpPr/>
            <p:nvPr/>
          </p:nvCxnSpPr>
          <p:spPr bwMode="auto">
            <a:xfrm>
              <a:off x="8607521" y="1769387"/>
              <a:ext cx="0" cy="337082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7A8EB417-01B1-E62E-F643-06E972BB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501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Ausfall Ortsnetz: Notfallsteckdose versorgt noch kleine wichtige Verbraucher!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D6E168-FAB2-FF2B-FFD1-52BC970FB6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4689035" y="5054710"/>
            <a:ext cx="423723" cy="5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321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hteck 88">
            <a:extLst>
              <a:ext uri="{FF2B5EF4-FFF2-40B4-BE49-F238E27FC236}">
                <a16:creationId xmlns:a16="http://schemas.microsoft.com/office/drawing/2014/main" id="{EEDE55AE-88D9-6DB0-CC4C-A52F6763DD6C}"/>
              </a:ext>
            </a:extLst>
          </p:cNvPr>
          <p:cNvSpPr/>
          <p:nvPr/>
        </p:nvSpPr>
        <p:spPr bwMode="auto">
          <a:xfrm>
            <a:off x="5818313" y="1645181"/>
            <a:ext cx="1152343" cy="81756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66204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: Stromausfall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Ersatzstrom (ES) im Inselbetrieb (1) mit Handumschaltung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687036A1-3B75-4BAB-B97E-B77008FA93D4}"/>
              </a:ext>
            </a:extLst>
          </p:cNvPr>
          <p:cNvCxnSpPr>
            <a:cxnSpLocks/>
          </p:cNvCxnSpPr>
          <p:nvPr/>
        </p:nvCxnSpPr>
        <p:spPr bwMode="auto">
          <a:xfrm flipV="1">
            <a:off x="8240390" y="1408383"/>
            <a:ext cx="0" cy="128226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 Box 14">
            <a:extLst>
              <a:ext uri="{FF2B5EF4-FFF2-40B4-BE49-F238E27FC236}">
                <a16:creationId xmlns:a16="http://schemas.microsoft.com/office/drawing/2014/main" id="{B6CF75B6-E0EC-1B91-EAD7-5978FFB4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960" y="5798371"/>
            <a:ext cx="16786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Fronius</a:t>
            </a:r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16D55B0-7265-D742-2DC4-404368641B88}"/>
              </a:ext>
            </a:extLst>
          </p:cNvPr>
          <p:cNvCxnSpPr>
            <a:endCxn id="76" idx="2"/>
          </p:cNvCxnSpPr>
          <p:nvPr/>
        </p:nvCxnSpPr>
        <p:spPr bwMode="auto">
          <a:xfrm>
            <a:off x="4071018" y="4073271"/>
            <a:ext cx="226440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295A4A4-4B2E-3D8E-A395-CEF3F51DAED7}"/>
              </a:ext>
            </a:extLst>
          </p:cNvPr>
          <p:cNvSpPr txBox="1"/>
          <p:nvPr/>
        </p:nvSpPr>
        <p:spPr>
          <a:xfrm>
            <a:off x="4548272" y="373926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Hausnetz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0F532E-34D6-7F6D-ECE1-D1C5DE41B6DB}"/>
              </a:ext>
            </a:extLst>
          </p:cNvPr>
          <p:cNvCxnSpPr/>
          <p:nvPr/>
        </p:nvCxnSpPr>
        <p:spPr bwMode="auto">
          <a:xfrm flipH="1">
            <a:off x="6385057" y="4611178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2848CAF3-AE8A-42F6-6B70-211E97C3D120}"/>
              </a:ext>
            </a:extLst>
          </p:cNvPr>
          <p:cNvCxnSpPr/>
          <p:nvPr/>
        </p:nvCxnSpPr>
        <p:spPr bwMode="auto">
          <a:xfrm flipH="1">
            <a:off x="4898957" y="4611178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0" name="Grafik 69">
            <a:extLst>
              <a:ext uri="{FF2B5EF4-FFF2-40B4-BE49-F238E27FC236}">
                <a16:creationId xmlns:a16="http://schemas.microsoft.com/office/drawing/2014/main" id="{F5AFA519-9E20-9BF1-3B5C-90C3D1E14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628453" y="4143345"/>
            <a:ext cx="449834" cy="537633"/>
          </a:xfrm>
          <a:prstGeom prst="rect">
            <a:avLst/>
          </a:prstGeom>
        </p:spPr>
      </p:pic>
      <p:sp>
        <p:nvSpPr>
          <p:cNvPr id="71" name="Textfeld 70">
            <a:extLst>
              <a:ext uri="{FF2B5EF4-FFF2-40B4-BE49-F238E27FC236}">
                <a16:creationId xmlns:a16="http://schemas.microsoft.com/office/drawing/2014/main" id="{1A8C9588-BAD3-E556-4D10-1CFE2966952E}"/>
              </a:ext>
            </a:extLst>
          </p:cNvPr>
          <p:cNvSpPr txBox="1"/>
          <p:nvPr/>
        </p:nvSpPr>
        <p:spPr>
          <a:xfrm>
            <a:off x="5191336" y="433531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4F6BF91-9AEE-C3EC-9063-8C98560191AF}"/>
              </a:ext>
            </a:extLst>
          </p:cNvPr>
          <p:cNvSpPr/>
          <p:nvPr/>
        </p:nvSpPr>
        <p:spPr bwMode="auto">
          <a:xfrm>
            <a:off x="4850460" y="402416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AC2E649F-6EAB-1E8C-BCC8-93575D574773}"/>
              </a:ext>
            </a:extLst>
          </p:cNvPr>
          <p:cNvCxnSpPr/>
          <p:nvPr/>
        </p:nvCxnSpPr>
        <p:spPr bwMode="auto">
          <a:xfrm flipH="1">
            <a:off x="4289495" y="4611178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0" name="Grafik 79">
            <a:extLst>
              <a:ext uri="{FF2B5EF4-FFF2-40B4-BE49-F238E27FC236}">
                <a16:creationId xmlns:a16="http://schemas.microsoft.com/office/drawing/2014/main" id="{50D6E200-9F8D-591F-771F-1A5D8B0D5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018991" y="4143345"/>
            <a:ext cx="449834" cy="537633"/>
          </a:xfrm>
          <a:prstGeom prst="rect">
            <a:avLst/>
          </a:prstGeom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9923E507-E2E2-02FF-68B8-8B2BDE93E5D4}"/>
              </a:ext>
            </a:extLst>
          </p:cNvPr>
          <p:cNvSpPr txBox="1"/>
          <p:nvPr/>
        </p:nvSpPr>
        <p:spPr>
          <a:xfrm>
            <a:off x="5941133" y="433531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4CFBEB29-A9FF-F299-11DC-A6E664E0BD91}"/>
              </a:ext>
            </a:extLst>
          </p:cNvPr>
          <p:cNvSpPr/>
          <p:nvPr/>
        </p:nvSpPr>
        <p:spPr bwMode="auto">
          <a:xfrm>
            <a:off x="4240998" y="402416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3AB944BA-D723-6DE2-9098-4E5F23541407}"/>
              </a:ext>
            </a:extLst>
          </p:cNvPr>
          <p:cNvCxnSpPr/>
          <p:nvPr/>
        </p:nvCxnSpPr>
        <p:spPr bwMode="auto">
          <a:xfrm>
            <a:off x="5628736" y="4582328"/>
            <a:ext cx="0" cy="534411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" name="Grafik 83">
            <a:extLst>
              <a:ext uri="{FF2B5EF4-FFF2-40B4-BE49-F238E27FC236}">
                <a16:creationId xmlns:a16="http://schemas.microsoft.com/office/drawing/2014/main" id="{346023F4-F811-54C3-45AE-F140884B3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5349983" y="4143345"/>
            <a:ext cx="449834" cy="537633"/>
          </a:xfrm>
          <a:prstGeom prst="rect">
            <a:avLst/>
          </a:prstGeom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3414BA33-F04C-9915-9ED1-EA29F932D81E}"/>
              </a:ext>
            </a:extLst>
          </p:cNvPr>
          <p:cNvSpPr/>
          <p:nvPr/>
        </p:nvSpPr>
        <p:spPr bwMode="auto">
          <a:xfrm>
            <a:off x="5571990" y="402416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C42E1868-A643-1B4D-6FBC-B4A050B0FCF1}"/>
              </a:ext>
            </a:extLst>
          </p:cNvPr>
          <p:cNvSpPr txBox="1"/>
          <p:nvPr/>
        </p:nvSpPr>
        <p:spPr>
          <a:xfrm>
            <a:off x="4291172" y="4460985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. . .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CEFF636-168C-3C6C-B6B9-25C1299694EC}"/>
              </a:ext>
            </a:extLst>
          </p:cNvPr>
          <p:cNvSpPr txBox="1"/>
          <p:nvPr/>
        </p:nvSpPr>
        <p:spPr>
          <a:xfrm>
            <a:off x="5679796" y="4460985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. . .</a:t>
            </a:r>
          </a:p>
        </p:txBody>
      </p:sp>
      <p:pic>
        <p:nvPicPr>
          <p:cNvPr id="74" name="Grafik 73">
            <a:extLst>
              <a:ext uri="{FF2B5EF4-FFF2-40B4-BE49-F238E27FC236}">
                <a16:creationId xmlns:a16="http://schemas.microsoft.com/office/drawing/2014/main" id="{4133BAFD-900D-28C5-EE93-4F1FD2479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6113411" y="4143345"/>
            <a:ext cx="449834" cy="53763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8DE3082-8869-FDFF-DDF5-A7D212696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" y="4297333"/>
            <a:ext cx="1860579" cy="1550483"/>
          </a:xfrm>
          <a:prstGeom prst="rect">
            <a:avLst/>
          </a:prstGeom>
        </p:spPr>
      </p:pic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F810E833-41C4-4534-8AC4-1FAA14CCAA2C}"/>
              </a:ext>
            </a:extLst>
          </p:cNvPr>
          <p:cNvCxnSpPr/>
          <p:nvPr/>
        </p:nvCxnSpPr>
        <p:spPr bwMode="auto">
          <a:xfrm>
            <a:off x="6389296" y="3184525"/>
            <a:ext cx="0" cy="88874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5A4A455F-B0A6-7504-47BF-B9C6EAD982B4}"/>
              </a:ext>
            </a:extLst>
          </p:cNvPr>
          <p:cNvSpPr/>
          <p:nvPr/>
        </p:nvSpPr>
        <p:spPr bwMode="auto">
          <a:xfrm>
            <a:off x="6335418" y="402416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BEB87623-8E5A-63DE-F157-E26FDBB64105}"/>
              </a:ext>
            </a:extLst>
          </p:cNvPr>
          <p:cNvSpPr txBox="1"/>
          <p:nvPr/>
        </p:nvSpPr>
        <p:spPr>
          <a:xfrm>
            <a:off x="2757112" y="2321561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AC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4A672BD-A342-C856-4EA7-3098574CD8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30771" r="15816" b="32504"/>
          <a:stretch/>
        </p:blipFill>
        <p:spPr>
          <a:xfrm>
            <a:off x="1423612" y="872088"/>
            <a:ext cx="1268915" cy="685056"/>
          </a:xfrm>
          <a:prstGeom prst="rect">
            <a:avLst/>
          </a:prstGeom>
        </p:spPr>
      </p:pic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49B06287-AB39-1142-2FB2-0A9476B6E53F}"/>
              </a:ext>
            </a:extLst>
          </p:cNvPr>
          <p:cNvCxnSpPr>
            <a:stCxn id="7" idx="0"/>
            <a:endCxn id="20" idx="2"/>
          </p:cNvCxnSpPr>
          <p:nvPr/>
        </p:nvCxnSpPr>
        <p:spPr bwMode="auto">
          <a:xfrm flipV="1">
            <a:off x="2058069" y="1557144"/>
            <a:ext cx="1" cy="7863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9E709F45-3EC4-F048-2B45-3A6C6C71B598}"/>
              </a:ext>
            </a:extLst>
          </p:cNvPr>
          <p:cNvSpPr/>
          <p:nvPr/>
        </p:nvSpPr>
        <p:spPr bwMode="auto">
          <a:xfrm>
            <a:off x="1518623" y="2343498"/>
            <a:ext cx="1078892" cy="73467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400" dirty="0"/>
              <a:t>Hybrid-WR</a:t>
            </a:r>
            <a:br>
              <a:rPr lang="de-DE" sz="1400" dirty="0"/>
            </a:br>
            <a:r>
              <a:rPr lang="de-DE" sz="1400" dirty="0"/>
              <a:t>mit</a:t>
            </a:r>
            <a:br>
              <a:rPr lang="de-DE" sz="1400" dirty="0"/>
            </a:br>
            <a:r>
              <a:rPr lang="de-DE" sz="1400" dirty="0"/>
              <a:t>ES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D72D2B6D-0F15-1BD4-732B-C87C9D7A4903}"/>
              </a:ext>
            </a:extLst>
          </p:cNvPr>
          <p:cNvCxnSpPr>
            <a:endCxn id="7" idx="2"/>
          </p:cNvCxnSpPr>
          <p:nvPr/>
        </p:nvCxnSpPr>
        <p:spPr bwMode="auto">
          <a:xfrm flipH="1" flipV="1">
            <a:off x="2058069" y="3078168"/>
            <a:ext cx="6350" cy="124340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FAB665BC-8D24-C89F-0C38-A2506E712FF4}"/>
              </a:ext>
            </a:extLst>
          </p:cNvPr>
          <p:cNvSpPr txBox="1"/>
          <p:nvPr/>
        </p:nvSpPr>
        <p:spPr>
          <a:xfrm>
            <a:off x="1518623" y="173808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DC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C124BB8-65E0-0426-D86A-6334768F238F}"/>
              </a:ext>
            </a:extLst>
          </p:cNvPr>
          <p:cNvSpPr txBox="1"/>
          <p:nvPr/>
        </p:nvSpPr>
        <p:spPr>
          <a:xfrm>
            <a:off x="1518623" y="3714397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DC</a:t>
            </a:r>
          </a:p>
        </p:txBody>
      </p: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39397CCB-FD05-FB51-F28B-EE1D668EC5BD}"/>
              </a:ext>
            </a:extLst>
          </p:cNvPr>
          <p:cNvCxnSpPr/>
          <p:nvPr/>
        </p:nvCxnSpPr>
        <p:spPr bwMode="auto">
          <a:xfrm>
            <a:off x="1978525" y="1713567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Gerade Verbindung mit Pfeil 115">
            <a:extLst>
              <a:ext uri="{FF2B5EF4-FFF2-40B4-BE49-F238E27FC236}">
                <a16:creationId xmlns:a16="http://schemas.microsoft.com/office/drawing/2014/main" id="{6DA4F565-038F-1F26-513C-65E22F5A9AF6}"/>
              </a:ext>
            </a:extLst>
          </p:cNvPr>
          <p:cNvCxnSpPr/>
          <p:nvPr/>
        </p:nvCxnSpPr>
        <p:spPr bwMode="auto">
          <a:xfrm>
            <a:off x="1978525" y="3716572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Gerade Verbindung mit Pfeil 122">
            <a:extLst>
              <a:ext uri="{FF2B5EF4-FFF2-40B4-BE49-F238E27FC236}">
                <a16:creationId xmlns:a16="http://schemas.microsoft.com/office/drawing/2014/main" id="{38AAEC8D-88BF-AD98-59D2-AC5C8D5113D6}"/>
              </a:ext>
            </a:extLst>
          </p:cNvPr>
          <p:cNvCxnSpPr/>
          <p:nvPr/>
        </p:nvCxnSpPr>
        <p:spPr bwMode="auto">
          <a:xfrm>
            <a:off x="2762587" y="2610982"/>
            <a:ext cx="40912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BBB6B21-0296-66BE-5F46-33CA870715CE}"/>
              </a:ext>
            </a:extLst>
          </p:cNvPr>
          <p:cNvCxnSpPr>
            <a:stCxn id="12" idx="6"/>
          </p:cNvCxnSpPr>
          <p:nvPr/>
        </p:nvCxnSpPr>
        <p:spPr bwMode="auto">
          <a:xfrm>
            <a:off x="6649509" y="2690644"/>
            <a:ext cx="1590881" cy="497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9" name="Grafik 38">
            <a:extLst>
              <a:ext uri="{FF2B5EF4-FFF2-40B4-BE49-F238E27FC236}">
                <a16:creationId xmlns:a16="http://schemas.microsoft.com/office/drawing/2014/main" id="{D3614EE1-6790-47EC-9E4A-821B97FB50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61" y="3279732"/>
            <a:ext cx="721931" cy="652370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B3F81E3-50DA-2CDC-E28B-A1C015734DE8}"/>
              </a:ext>
            </a:extLst>
          </p:cNvPr>
          <p:cNvGrpSpPr/>
          <p:nvPr/>
        </p:nvGrpSpPr>
        <p:grpSpPr>
          <a:xfrm>
            <a:off x="5250594" y="2610982"/>
            <a:ext cx="255198" cy="365341"/>
            <a:chOff x="3442409" y="2693594"/>
            <a:chExt cx="255198" cy="365341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AC340037-C381-B678-A62A-916504D8FD60}"/>
                </a:ext>
              </a:extLst>
            </p:cNvPr>
            <p:cNvSpPr txBox="1"/>
            <p:nvPr/>
          </p:nvSpPr>
          <p:spPr>
            <a:xfrm>
              <a:off x="3442409" y="281271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67B19EBC-2020-2E60-1E0C-44986DB43312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2A1668F4-9C9F-6483-678C-7D08D2CC443E}"/>
              </a:ext>
            </a:extLst>
          </p:cNvPr>
          <p:cNvGrpSpPr/>
          <p:nvPr/>
        </p:nvGrpSpPr>
        <p:grpSpPr>
          <a:xfrm>
            <a:off x="7345378" y="2610982"/>
            <a:ext cx="255198" cy="365341"/>
            <a:chOff x="3442409" y="2693594"/>
            <a:chExt cx="255198" cy="365341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AA949FE3-ADAC-FB67-4196-D2FFD2625E00}"/>
                </a:ext>
              </a:extLst>
            </p:cNvPr>
            <p:cNvSpPr txBox="1"/>
            <p:nvPr/>
          </p:nvSpPr>
          <p:spPr>
            <a:xfrm>
              <a:off x="3442409" y="281271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761B93C2-08DF-71CD-3E1D-99A18E12DEB7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CCB0DA39-3488-87AA-6B9A-C292B5C4430E}"/>
              </a:ext>
            </a:extLst>
          </p:cNvPr>
          <p:cNvSpPr txBox="1"/>
          <p:nvPr/>
        </p:nvSpPr>
        <p:spPr>
          <a:xfrm>
            <a:off x="2752246" y="2807676"/>
            <a:ext cx="2326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Nach Umschaltung auf Inselbetrieb bestimmt der Wechselrichter (WR) die Frequenz (f=50 Hz)</a:t>
            </a:r>
          </a:p>
        </p:txBody>
      </p:sp>
      <p:sp>
        <p:nvSpPr>
          <p:cNvPr id="2" name="Textfeld 1">
            <a:hlinkClick r:id="rId7"/>
            <a:extLst>
              <a:ext uri="{FF2B5EF4-FFF2-40B4-BE49-F238E27FC236}">
                <a16:creationId xmlns:a16="http://schemas.microsoft.com/office/drawing/2014/main" id="{9ED40B09-AAE4-634B-62CB-EB06C27A1CD9}"/>
              </a:ext>
            </a:extLst>
          </p:cNvPr>
          <p:cNvSpPr txBox="1"/>
          <p:nvPr/>
        </p:nvSpPr>
        <p:spPr>
          <a:xfrm>
            <a:off x="5587202" y="1123805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Hand-Umschalter</a:t>
            </a:r>
            <a:br>
              <a:rPr lang="de-DE" sz="1400" dirty="0"/>
            </a:br>
            <a:r>
              <a:rPr lang="de-DE" sz="1400" dirty="0"/>
              <a:t>(z.B. Fronius)</a:t>
            </a: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7AE8F6A4-E862-7809-9F11-F2EC286440CE}"/>
              </a:ext>
            </a:extLst>
          </p:cNvPr>
          <p:cNvGrpSpPr/>
          <p:nvPr/>
        </p:nvGrpSpPr>
        <p:grpSpPr>
          <a:xfrm>
            <a:off x="112642" y="1066391"/>
            <a:ext cx="1329210" cy="4026784"/>
            <a:chOff x="338267" y="1060899"/>
            <a:chExt cx="1329210" cy="3774529"/>
          </a:xfrm>
        </p:grpSpPr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00970FB3-42D1-C888-2ECA-017B35C26C74}"/>
                </a:ext>
              </a:extLst>
            </p:cNvPr>
            <p:cNvCxnSpPr/>
            <p:nvPr/>
          </p:nvCxnSpPr>
          <p:spPr bwMode="auto">
            <a:xfrm>
              <a:off x="994309" y="1068314"/>
              <a:ext cx="0" cy="376183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8BBF38BA-624A-090B-D203-339C1F833AC0}"/>
                </a:ext>
              </a:extLst>
            </p:cNvPr>
            <p:cNvCxnSpPr/>
            <p:nvPr/>
          </p:nvCxnSpPr>
          <p:spPr bwMode="auto">
            <a:xfrm>
              <a:off x="986997" y="1060899"/>
              <a:ext cx="526208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0BB4E095-0339-3201-E9C2-B7560990D14F}"/>
                </a:ext>
              </a:extLst>
            </p:cNvPr>
            <p:cNvCxnSpPr/>
            <p:nvPr/>
          </p:nvCxnSpPr>
          <p:spPr bwMode="auto">
            <a:xfrm>
              <a:off x="986997" y="4835428"/>
              <a:ext cx="526208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4953FEFB-AC22-D857-6DE9-9C446C5890D0}"/>
                </a:ext>
              </a:extLst>
            </p:cNvPr>
            <p:cNvSpPr txBox="1"/>
            <p:nvPr/>
          </p:nvSpPr>
          <p:spPr>
            <a:xfrm>
              <a:off x="338267" y="2461567"/>
              <a:ext cx="13292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Hauskraftwerk</a:t>
              </a:r>
            </a:p>
          </p:txBody>
        </p:sp>
      </p:grp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6FF1ACBD-7791-69A0-0A4A-63F8F08A100B}"/>
              </a:ext>
            </a:extLst>
          </p:cNvPr>
          <p:cNvCxnSpPr>
            <a:endCxn id="9" idx="2"/>
          </p:cNvCxnSpPr>
          <p:nvPr/>
        </p:nvCxnSpPr>
        <p:spPr bwMode="auto">
          <a:xfrm flipV="1">
            <a:off x="2607377" y="2690644"/>
            <a:ext cx="3539241" cy="497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2FA44466-42B6-844C-D376-375C3A9A6BF0}"/>
              </a:ext>
            </a:extLst>
          </p:cNvPr>
          <p:cNvGrpSpPr/>
          <p:nvPr/>
        </p:nvGrpSpPr>
        <p:grpSpPr>
          <a:xfrm>
            <a:off x="7170454" y="5181220"/>
            <a:ext cx="1188244" cy="881262"/>
            <a:chOff x="8519469" y="5366663"/>
            <a:chExt cx="1129019" cy="881262"/>
          </a:xfrm>
        </p:grpSpPr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C39291CB-3E0D-ACA5-E461-C5459687A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7" t="27045" b="13630"/>
            <a:stretch/>
          </p:blipFill>
          <p:spPr>
            <a:xfrm>
              <a:off x="8519469" y="5614309"/>
              <a:ext cx="1082028" cy="633616"/>
            </a:xfrm>
            <a:prstGeom prst="rect">
              <a:avLst/>
            </a:prstGeom>
          </p:spPr>
        </p:pic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7A7329D5-2C39-8A71-A36C-701C591579B9}"/>
                </a:ext>
              </a:extLst>
            </p:cNvPr>
            <p:cNvSpPr txBox="1"/>
            <p:nvPr/>
          </p:nvSpPr>
          <p:spPr>
            <a:xfrm>
              <a:off x="8994142" y="5366663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E-Auto</a:t>
              </a:r>
            </a:p>
          </p:txBody>
        </p:sp>
      </p:grpSp>
      <p:sp>
        <p:nvSpPr>
          <p:cNvPr id="48" name="Rechteck 47">
            <a:extLst>
              <a:ext uri="{FF2B5EF4-FFF2-40B4-BE49-F238E27FC236}">
                <a16:creationId xmlns:a16="http://schemas.microsoft.com/office/drawing/2014/main" id="{205E6127-C5B1-2731-4D3C-70ABEEA431E3}"/>
              </a:ext>
            </a:extLst>
          </p:cNvPr>
          <p:cNvSpPr/>
          <p:nvPr/>
        </p:nvSpPr>
        <p:spPr bwMode="auto">
          <a:xfrm>
            <a:off x="6145707" y="5080015"/>
            <a:ext cx="500240" cy="51637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145E3FB-9190-C1C7-A126-10C95D6652C9}"/>
              </a:ext>
            </a:extLst>
          </p:cNvPr>
          <p:cNvSpPr txBox="1"/>
          <p:nvPr/>
        </p:nvSpPr>
        <p:spPr>
          <a:xfrm>
            <a:off x="6171137" y="5193809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WB</a:t>
            </a:r>
          </a:p>
        </p:txBody>
      </p:sp>
      <p:sp>
        <p:nvSpPr>
          <p:cNvPr id="64" name="Freihandform: Form 63">
            <a:extLst>
              <a:ext uri="{FF2B5EF4-FFF2-40B4-BE49-F238E27FC236}">
                <a16:creationId xmlns:a16="http://schemas.microsoft.com/office/drawing/2014/main" id="{C1AEA53D-C5E5-7D31-D7D8-A72A78C43CED}"/>
              </a:ext>
            </a:extLst>
          </p:cNvPr>
          <p:cNvSpPr/>
          <p:nvPr/>
        </p:nvSpPr>
        <p:spPr bwMode="auto">
          <a:xfrm>
            <a:off x="6392530" y="5597525"/>
            <a:ext cx="782971" cy="260350"/>
          </a:xfrm>
          <a:custGeom>
            <a:avLst/>
            <a:gdLst>
              <a:gd name="connsiteX0" fmla="*/ 39730 w 814430"/>
              <a:gd name="connsiteY0" fmla="*/ 0 h 258586"/>
              <a:gd name="connsiteX1" fmla="*/ 42905 w 814430"/>
              <a:gd name="connsiteY1" fmla="*/ 241300 h 258586"/>
              <a:gd name="connsiteX2" fmla="*/ 477880 w 814430"/>
              <a:gd name="connsiteY2" fmla="*/ 222250 h 258586"/>
              <a:gd name="connsiteX3" fmla="*/ 541380 w 814430"/>
              <a:gd name="connsiteY3" fmla="*/ 85725 h 258586"/>
              <a:gd name="connsiteX4" fmla="*/ 814430 w 814430"/>
              <a:gd name="connsiteY4" fmla="*/ 95250 h 258586"/>
              <a:gd name="connsiteX0" fmla="*/ 15488 w 790188"/>
              <a:gd name="connsiteY0" fmla="*/ 0 h 258586"/>
              <a:gd name="connsiteX1" fmla="*/ 78988 w 790188"/>
              <a:gd name="connsiteY1" fmla="*/ 241300 h 258586"/>
              <a:gd name="connsiteX2" fmla="*/ 453638 w 790188"/>
              <a:gd name="connsiteY2" fmla="*/ 222250 h 258586"/>
              <a:gd name="connsiteX3" fmla="*/ 517138 w 790188"/>
              <a:gd name="connsiteY3" fmla="*/ 85725 h 258586"/>
              <a:gd name="connsiteX4" fmla="*/ 790188 w 790188"/>
              <a:gd name="connsiteY4" fmla="*/ 95250 h 258586"/>
              <a:gd name="connsiteX0" fmla="*/ 12332 w 787032"/>
              <a:gd name="connsiteY0" fmla="*/ 0 h 266387"/>
              <a:gd name="connsiteX1" fmla="*/ 75832 w 787032"/>
              <a:gd name="connsiteY1" fmla="*/ 241300 h 266387"/>
              <a:gd name="connsiteX2" fmla="*/ 333007 w 787032"/>
              <a:gd name="connsiteY2" fmla="*/ 241300 h 266387"/>
              <a:gd name="connsiteX3" fmla="*/ 513982 w 787032"/>
              <a:gd name="connsiteY3" fmla="*/ 85725 h 266387"/>
              <a:gd name="connsiteX4" fmla="*/ 787032 w 787032"/>
              <a:gd name="connsiteY4" fmla="*/ 95250 h 266387"/>
              <a:gd name="connsiteX0" fmla="*/ 12332 w 787032"/>
              <a:gd name="connsiteY0" fmla="*/ 0 h 265521"/>
              <a:gd name="connsiteX1" fmla="*/ 75832 w 787032"/>
              <a:gd name="connsiteY1" fmla="*/ 241300 h 265521"/>
              <a:gd name="connsiteX2" fmla="*/ 333007 w 787032"/>
              <a:gd name="connsiteY2" fmla="*/ 241300 h 265521"/>
              <a:gd name="connsiteX3" fmla="*/ 520332 w 787032"/>
              <a:gd name="connsiteY3" fmla="*/ 101600 h 265521"/>
              <a:gd name="connsiteX4" fmla="*/ 787032 w 787032"/>
              <a:gd name="connsiteY4" fmla="*/ 95250 h 265521"/>
              <a:gd name="connsiteX0" fmla="*/ 12332 w 790207"/>
              <a:gd name="connsiteY0" fmla="*/ 0 h 265521"/>
              <a:gd name="connsiteX1" fmla="*/ 75832 w 790207"/>
              <a:gd name="connsiteY1" fmla="*/ 241300 h 265521"/>
              <a:gd name="connsiteX2" fmla="*/ 333007 w 790207"/>
              <a:gd name="connsiteY2" fmla="*/ 241300 h 265521"/>
              <a:gd name="connsiteX3" fmla="*/ 520332 w 790207"/>
              <a:gd name="connsiteY3" fmla="*/ 101600 h 265521"/>
              <a:gd name="connsiteX4" fmla="*/ 790207 w 790207"/>
              <a:gd name="connsiteY4" fmla="*/ 85725 h 265521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33007 w 790207"/>
              <a:gd name="connsiteY3" fmla="*/ 241300 h 267155"/>
              <a:gd name="connsiteX4" fmla="*/ 520332 w 790207"/>
              <a:gd name="connsiteY4" fmla="*/ 10160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20332 w 790207"/>
              <a:gd name="connsiteY4" fmla="*/ 10160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04775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6207 w 790207"/>
              <a:gd name="connsiteY4" fmla="*/ 136525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74282 w 790207"/>
              <a:gd name="connsiteY3" fmla="*/ 209550 h 267155"/>
              <a:gd name="connsiteX4" fmla="*/ 536207 w 790207"/>
              <a:gd name="connsiteY4" fmla="*/ 136525 h 267155"/>
              <a:gd name="connsiteX5" fmla="*/ 790207 w 790207"/>
              <a:gd name="connsiteY5" fmla="*/ 85725 h 267155"/>
              <a:gd name="connsiteX0" fmla="*/ 9643 w 787518"/>
              <a:gd name="connsiteY0" fmla="*/ 0 h 260350"/>
              <a:gd name="connsiteX1" fmla="*/ 95368 w 787518"/>
              <a:gd name="connsiteY1" fmla="*/ 209550 h 260350"/>
              <a:gd name="connsiteX2" fmla="*/ 225543 w 787518"/>
              <a:gd name="connsiteY2" fmla="*/ 260350 h 260350"/>
              <a:gd name="connsiteX3" fmla="*/ 371593 w 787518"/>
              <a:gd name="connsiteY3" fmla="*/ 209550 h 260350"/>
              <a:gd name="connsiteX4" fmla="*/ 533518 w 787518"/>
              <a:gd name="connsiteY4" fmla="*/ 136525 h 260350"/>
              <a:gd name="connsiteX5" fmla="*/ 787518 w 787518"/>
              <a:gd name="connsiteY5" fmla="*/ 85725 h 260350"/>
              <a:gd name="connsiteX0" fmla="*/ 5096 w 782971"/>
              <a:gd name="connsiteY0" fmla="*/ 0 h 260350"/>
              <a:gd name="connsiteX1" fmla="*/ 90821 w 782971"/>
              <a:gd name="connsiteY1" fmla="*/ 209550 h 260350"/>
              <a:gd name="connsiteX2" fmla="*/ 220996 w 782971"/>
              <a:gd name="connsiteY2" fmla="*/ 260350 h 260350"/>
              <a:gd name="connsiteX3" fmla="*/ 367046 w 782971"/>
              <a:gd name="connsiteY3" fmla="*/ 209550 h 260350"/>
              <a:gd name="connsiteX4" fmla="*/ 528971 w 782971"/>
              <a:gd name="connsiteY4" fmla="*/ 136525 h 260350"/>
              <a:gd name="connsiteX5" fmla="*/ 782971 w 782971"/>
              <a:gd name="connsiteY5" fmla="*/ 85725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971" h="260350">
                <a:moveTo>
                  <a:pt x="5096" y="0"/>
                </a:moveTo>
                <a:cubicBezTo>
                  <a:pt x="-17129" y="111654"/>
                  <a:pt x="37375" y="169333"/>
                  <a:pt x="90821" y="209550"/>
                </a:cubicBezTo>
                <a:cubicBezTo>
                  <a:pt x="126804" y="252942"/>
                  <a:pt x="178134" y="260350"/>
                  <a:pt x="220996" y="260350"/>
                </a:cubicBezTo>
                <a:cubicBezTo>
                  <a:pt x="263858" y="260350"/>
                  <a:pt x="315717" y="230187"/>
                  <a:pt x="367046" y="209550"/>
                </a:cubicBezTo>
                <a:cubicBezTo>
                  <a:pt x="418375" y="188913"/>
                  <a:pt x="472879" y="157692"/>
                  <a:pt x="528971" y="136525"/>
                </a:cubicBezTo>
                <a:cubicBezTo>
                  <a:pt x="626338" y="115358"/>
                  <a:pt x="674492" y="86254"/>
                  <a:pt x="782971" y="85725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C972E092-9FE7-B3BF-78E0-1D9E24679D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5265045" y="5080015"/>
            <a:ext cx="753811" cy="601657"/>
          </a:xfrm>
          <a:prstGeom prst="rect">
            <a:avLst/>
          </a:prstGeom>
        </p:spPr>
      </p:pic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96CDC23A-C3C0-AA6A-7F5B-E8C0072FE368}"/>
              </a:ext>
            </a:extLst>
          </p:cNvPr>
          <p:cNvCxnSpPr>
            <a:cxnSpLocks/>
            <a:endCxn id="104" idx="0"/>
          </p:cNvCxnSpPr>
          <p:nvPr/>
        </p:nvCxnSpPr>
        <p:spPr bwMode="auto">
          <a:xfrm flipV="1">
            <a:off x="8240390" y="968176"/>
            <a:ext cx="0" cy="174265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6A629E1B-1219-BE9F-3474-3F45893C5D77}"/>
              </a:ext>
            </a:extLst>
          </p:cNvPr>
          <p:cNvGrpSpPr/>
          <p:nvPr/>
        </p:nvGrpSpPr>
        <p:grpSpPr>
          <a:xfrm>
            <a:off x="7345378" y="2610869"/>
            <a:ext cx="255198" cy="365341"/>
            <a:chOff x="3442409" y="2693594"/>
            <a:chExt cx="255198" cy="365341"/>
          </a:xfrm>
        </p:grpSpPr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2D4057BA-D94C-6F22-2888-04A481FE93DE}"/>
                </a:ext>
              </a:extLst>
            </p:cNvPr>
            <p:cNvSpPr txBox="1"/>
            <p:nvPr/>
          </p:nvSpPr>
          <p:spPr>
            <a:xfrm>
              <a:off x="3442409" y="281271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E912B5B1-65D2-659A-0D2C-D9BA693B809C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02" name="Gerader Verbinder 101">
            <a:extLst>
              <a:ext uri="{FF2B5EF4-FFF2-40B4-BE49-F238E27FC236}">
                <a16:creationId xmlns:a16="http://schemas.microsoft.com/office/drawing/2014/main" id="{C1EC327C-4DBE-157C-B00A-5E44083B6F33}"/>
              </a:ext>
            </a:extLst>
          </p:cNvPr>
          <p:cNvCxnSpPr/>
          <p:nvPr/>
        </p:nvCxnSpPr>
        <p:spPr bwMode="auto">
          <a:xfrm>
            <a:off x="7740191" y="1018950"/>
            <a:ext cx="1456585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" name="Textfeld 102">
            <a:extLst>
              <a:ext uri="{FF2B5EF4-FFF2-40B4-BE49-F238E27FC236}">
                <a16:creationId xmlns:a16="http://schemas.microsoft.com/office/drawing/2014/main" id="{08ED9487-D9C5-4B27-56A2-A368155EA2D7}"/>
              </a:ext>
            </a:extLst>
          </p:cNvPr>
          <p:cNvSpPr txBox="1"/>
          <p:nvPr/>
        </p:nvSpPr>
        <p:spPr>
          <a:xfrm>
            <a:off x="6875030" y="872088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Ortsnetz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E360D049-CD42-39EA-298F-3720C2C1EC1A}"/>
              </a:ext>
            </a:extLst>
          </p:cNvPr>
          <p:cNvSpPr/>
          <p:nvPr/>
        </p:nvSpPr>
        <p:spPr bwMode="auto">
          <a:xfrm>
            <a:off x="8191283" y="968176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10E35527-C4ED-EEEF-647F-ED1C729D9432}"/>
              </a:ext>
            </a:extLst>
          </p:cNvPr>
          <p:cNvGrpSpPr/>
          <p:nvPr/>
        </p:nvGrpSpPr>
        <p:grpSpPr>
          <a:xfrm>
            <a:off x="7856121" y="1494045"/>
            <a:ext cx="751400" cy="516376"/>
            <a:chOff x="7856121" y="1689315"/>
            <a:chExt cx="751400" cy="516376"/>
          </a:xfrm>
        </p:grpSpPr>
        <p:cxnSp>
          <p:nvCxnSpPr>
            <p:cNvPr id="107" name="Gerade Verbindung mit Pfeil 106">
              <a:extLst>
                <a:ext uri="{FF2B5EF4-FFF2-40B4-BE49-F238E27FC236}">
                  <a16:creationId xmlns:a16="http://schemas.microsoft.com/office/drawing/2014/main" id="{6101E387-C277-C09F-23FC-CBA9D8DBC4FD}"/>
                </a:ext>
              </a:extLst>
            </p:cNvPr>
            <p:cNvCxnSpPr/>
            <p:nvPr/>
          </p:nvCxnSpPr>
          <p:spPr bwMode="auto">
            <a:xfrm>
              <a:off x="7856121" y="1769387"/>
              <a:ext cx="0" cy="337082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8" name="Rechteck 107">
              <a:extLst>
                <a:ext uri="{FF2B5EF4-FFF2-40B4-BE49-F238E27FC236}">
                  <a16:creationId xmlns:a16="http://schemas.microsoft.com/office/drawing/2014/main" id="{9470903A-9616-F96B-DCCC-080C873C0A9E}"/>
                </a:ext>
              </a:extLst>
            </p:cNvPr>
            <p:cNvSpPr/>
            <p:nvPr/>
          </p:nvSpPr>
          <p:spPr bwMode="auto">
            <a:xfrm>
              <a:off x="7978189" y="1689315"/>
              <a:ext cx="500240" cy="51637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Z</a:t>
              </a:r>
            </a:p>
          </p:txBody>
        </p:sp>
        <p:cxnSp>
          <p:nvCxnSpPr>
            <p:cNvPr id="109" name="Gerade Verbindung mit Pfeil 108">
              <a:extLst>
                <a:ext uri="{FF2B5EF4-FFF2-40B4-BE49-F238E27FC236}">
                  <a16:creationId xmlns:a16="http://schemas.microsoft.com/office/drawing/2014/main" id="{B39CA2CD-A968-A7DA-1A9C-E132BF9585E9}"/>
                </a:ext>
              </a:extLst>
            </p:cNvPr>
            <p:cNvCxnSpPr/>
            <p:nvPr/>
          </p:nvCxnSpPr>
          <p:spPr bwMode="auto">
            <a:xfrm>
              <a:off x="8607521" y="1769387"/>
              <a:ext cx="0" cy="337082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3" name="Grafik 112">
            <a:extLst>
              <a:ext uri="{FF2B5EF4-FFF2-40B4-BE49-F238E27FC236}">
                <a16:creationId xmlns:a16="http://schemas.microsoft.com/office/drawing/2014/main" id="{3E7A686D-13BB-2AB0-7A37-079CD30BB4D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182" y="670513"/>
            <a:ext cx="498341" cy="704833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A72763D9-C966-B503-A017-90E0AAB5DA5D}"/>
              </a:ext>
            </a:extLst>
          </p:cNvPr>
          <p:cNvSpPr/>
          <p:nvPr/>
        </p:nvSpPr>
        <p:spPr bwMode="auto">
          <a:xfrm>
            <a:off x="6150171" y="2983646"/>
            <a:ext cx="98214" cy="9821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9D29AC2-0E24-87CC-174A-EB9B0CA55394}"/>
              </a:ext>
            </a:extLst>
          </p:cNvPr>
          <p:cNvSpPr/>
          <p:nvPr/>
        </p:nvSpPr>
        <p:spPr bwMode="auto">
          <a:xfrm>
            <a:off x="6146618" y="2641537"/>
            <a:ext cx="98214" cy="9821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6892367-30FC-CF54-CC74-277F67001F16}"/>
              </a:ext>
            </a:extLst>
          </p:cNvPr>
          <p:cNvSpPr/>
          <p:nvPr/>
        </p:nvSpPr>
        <p:spPr bwMode="auto">
          <a:xfrm>
            <a:off x="6551295" y="2641537"/>
            <a:ext cx="98214" cy="9821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62713B7-EEDF-77A7-670B-EB2AA27A4602}"/>
              </a:ext>
            </a:extLst>
          </p:cNvPr>
          <p:cNvSpPr/>
          <p:nvPr/>
        </p:nvSpPr>
        <p:spPr bwMode="auto">
          <a:xfrm>
            <a:off x="5811964" y="1647698"/>
            <a:ext cx="1152345" cy="163893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90094475-1280-C7CC-D57D-C582A8C8D3CF}"/>
              </a:ext>
            </a:extLst>
          </p:cNvPr>
          <p:cNvSpPr/>
          <p:nvPr/>
        </p:nvSpPr>
        <p:spPr bwMode="auto">
          <a:xfrm>
            <a:off x="6289258" y="2146020"/>
            <a:ext cx="262037" cy="210620"/>
          </a:xfrm>
          <a:prstGeom prst="rightArrow">
            <a:avLst/>
          </a:prstGeom>
          <a:solidFill>
            <a:srgbClr val="3333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1C95214D-E38C-AB4B-33C8-F08A681CFDB0}"/>
              </a:ext>
            </a:extLst>
          </p:cNvPr>
          <p:cNvCxnSpPr/>
          <p:nvPr/>
        </p:nvCxnSpPr>
        <p:spPr bwMode="auto">
          <a:xfrm flipH="1">
            <a:off x="5948524" y="3962246"/>
            <a:ext cx="79375" cy="167081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3EC24C76-75CE-9ABD-176E-DB9A24B0415F}"/>
              </a:ext>
            </a:extLst>
          </p:cNvPr>
          <p:cNvGrpSpPr/>
          <p:nvPr/>
        </p:nvGrpSpPr>
        <p:grpSpPr>
          <a:xfrm>
            <a:off x="5948524" y="3859203"/>
            <a:ext cx="281272" cy="270011"/>
            <a:chOff x="3568700" y="2590664"/>
            <a:chExt cx="281272" cy="270011"/>
          </a:xfrm>
        </p:grpSpPr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B74C2CFD-E70E-DC0D-6ABF-542589E156BC}"/>
                </a:ext>
              </a:extLst>
            </p:cNvPr>
            <p:cNvSpPr txBox="1"/>
            <p:nvPr/>
          </p:nvSpPr>
          <p:spPr>
            <a:xfrm>
              <a:off x="3594774" y="259066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B5EA3689-0443-BC94-6A78-602CC080418B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Turm, Mast, Gebäude, Entwurf enthält.&#10;&#10;KI-generierte Inhalte können fehlerhaft sein.">
            <a:extLst>
              <a:ext uri="{FF2B5EF4-FFF2-40B4-BE49-F238E27FC236}">
                <a16:creationId xmlns:a16="http://schemas.microsoft.com/office/drawing/2014/main" id="{2CCCB526-41D2-7F46-8392-80B7FA7EBA8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11" y="2012227"/>
            <a:ext cx="262904" cy="438173"/>
          </a:xfrm>
          <a:prstGeom prst="rect">
            <a:avLst/>
          </a:prstGeom>
        </p:spPr>
      </p:pic>
      <p:sp>
        <p:nvSpPr>
          <p:cNvPr id="67" name="Textfeld 66">
            <a:extLst>
              <a:ext uri="{FF2B5EF4-FFF2-40B4-BE49-F238E27FC236}">
                <a16:creationId xmlns:a16="http://schemas.microsoft.com/office/drawing/2014/main" id="{B3A87B7F-5358-ED51-80E5-183161B9729B}"/>
              </a:ext>
            </a:extLst>
          </p:cNvPr>
          <p:cNvSpPr txBox="1"/>
          <p:nvPr/>
        </p:nvSpPr>
        <p:spPr>
          <a:xfrm>
            <a:off x="6231831" y="1653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0</a:t>
            </a:r>
          </a:p>
        </p:txBody>
      </p: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05847CDD-6A19-B45A-6FE7-83E555B2A36A}"/>
              </a:ext>
            </a:extLst>
          </p:cNvPr>
          <p:cNvGrpSpPr/>
          <p:nvPr/>
        </p:nvGrpSpPr>
        <p:grpSpPr>
          <a:xfrm>
            <a:off x="5875300" y="2113790"/>
            <a:ext cx="258301" cy="266975"/>
            <a:chOff x="3714750" y="953306"/>
            <a:chExt cx="1135709" cy="1173848"/>
          </a:xfrm>
        </p:grpSpPr>
        <p:sp>
          <p:nvSpPr>
            <p:cNvPr id="77" name="Bogen 76">
              <a:extLst>
                <a:ext uri="{FF2B5EF4-FFF2-40B4-BE49-F238E27FC236}">
                  <a16:creationId xmlns:a16="http://schemas.microsoft.com/office/drawing/2014/main" id="{B8FC974C-1D37-350B-B3E3-9A17CCF254FF}"/>
                </a:ext>
              </a:extLst>
            </p:cNvPr>
            <p:cNvSpPr/>
            <p:nvPr/>
          </p:nvSpPr>
          <p:spPr bwMode="auto">
            <a:xfrm>
              <a:off x="3714750" y="991445"/>
              <a:ext cx="1135709" cy="1135709"/>
            </a:xfrm>
            <a:prstGeom prst="arc">
              <a:avLst>
                <a:gd name="adj1" fmla="val 12249185"/>
                <a:gd name="adj2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Bogen 77">
              <a:extLst>
                <a:ext uri="{FF2B5EF4-FFF2-40B4-BE49-F238E27FC236}">
                  <a16:creationId xmlns:a16="http://schemas.microsoft.com/office/drawing/2014/main" id="{E4CF184A-75A2-3CA7-16A3-BF5E945EBEC8}"/>
                </a:ext>
              </a:extLst>
            </p:cNvPr>
            <p:cNvSpPr/>
            <p:nvPr/>
          </p:nvSpPr>
          <p:spPr bwMode="auto">
            <a:xfrm flipH="1" flipV="1">
              <a:off x="3732409" y="953306"/>
              <a:ext cx="1105129" cy="1135709"/>
            </a:xfrm>
            <a:prstGeom prst="arc">
              <a:avLst>
                <a:gd name="adj1" fmla="val 11373844"/>
                <a:gd name="adj2" fmla="val 983103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EAD503DB-752B-4DB6-A806-E9E2D39BF0DF}"/>
              </a:ext>
            </a:extLst>
          </p:cNvPr>
          <p:cNvCxnSpPr/>
          <p:nvPr/>
        </p:nvCxnSpPr>
        <p:spPr bwMode="auto">
          <a:xfrm>
            <a:off x="6196569" y="2739751"/>
            <a:ext cx="0" cy="24389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5" name="Bogen 124">
            <a:extLst>
              <a:ext uri="{FF2B5EF4-FFF2-40B4-BE49-F238E27FC236}">
                <a16:creationId xmlns:a16="http://schemas.microsoft.com/office/drawing/2014/main" id="{89783D06-28C8-C450-55EB-73F101C14A07}"/>
              </a:ext>
            </a:extLst>
          </p:cNvPr>
          <p:cNvSpPr/>
          <p:nvPr/>
        </p:nvSpPr>
        <p:spPr bwMode="auto">
          <a:xfrm>
            <a:off x="6018856" y="1704685"/>
            <a:ext cx="767707" cy="482614"/>
          </a:xfrm>
          <a:prstGeom prst="arc">
            <a:avLst>
              <a:gd name="adj1" fmla="val 11117526"/>
              <a:gd name="adj2" fmla="val 2121434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7" name="Textfeld 126">
            <a:hlinkClick r:id="rId7"/>
            <a:extLst>
              <a:ext uri="{FF2B5EF4-FFF2-40B4-BE49-F238E27FC236}">
                <a16:creationId xmlns:a16="http://schemas.microsoft.com/office/drawing/2014/main" id="{97F710E3-69F6-238A-9B96-F3228B164598}"/>
              </a:ext>
            </a:extLst>
          </p:cNvPr>
          <p:cNvSpPr txBox="1"/>
          <p:nvPr/>
        </p:nvSpPr>
        <p:spPr>
          <a:xfrm>
            <a:off x="6955602" y="1973187"/>
            <a:ext cx="67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Netz-</a:t>
            </a:r>
            <a:br>
              <a:rPr lang="de-DE" sz="1200" dirty="0"/>
            </a:br>
            <a:r>
              <a:rPr lang="de-DE" sz="1200" dirty="0"/>
              <a:t>Betrieb</a:t>
            </a:r>
          </a:p>
        </p:txBody>
      </p:sp>
      <p:sp>
        <p:nvSpPr>
          <p:cNvPr id="8193" name="Pfeil: nach rechts 8192">
            <a:extLst>
              <a:ext uri="{FF2B5EF4-FFF2-40B4-BE49-F238E27FC236}">
                <a16:creationId xmlns:a16="http://schemas.microsoft.com/office/drawing/2014/main" id="{62CC0DAC-FB0C-69EF-17FB-0962DC659B63}"/>
              </a:ext>
            </a:extLst>
          </p:cNvPr>
          <p:cNvSpPr/>
          <p:nvPr/>
        </p:nvSpPr>
        <p:spPr bwMode="auto">
          <a:xfrm rot="16200000">
            <a:off x="6289259" y="2112313"/>
            <a:ext cx="262037" cy="210620"/>
          </a:xfrm>
          <a:prstGeom prst="rightArrow">
            <a:avLst/>
          </a:prstGeom>
          <a:solidFill>
            <a:srgbClr val="3333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7" name="Pfeil: nach rechts 8196">
            <a:extLst>
              <a:ext uri="{FF2B5EF4-FFF2-40B4-BE49-F238E27FC236}">
                <a16:creationId xmlns:a16="http://schemas.microsoft.com/office/drawing/2014/main" id="{6DB93CCE-247E-3E4D-DBC7-29DFD85C2FA6}"/>
              </a:ext>
            </a:extLst>
          </p:cNvPr>
          <p:cNvSpPr/>
          <p:nvPr/>
        </p:nvSpPr>
        <p:spPr bwMode="auto">
          <a:xfrm rot="10800000">
            <a:off x="6289258" y="2149180"/>
            <a:ext cx="262037" cy="210620"/>
          </a:xfrm>
          <a:prstGeom prst="rightArrow">
            <a:avLst/>
          </a:prstGeom>
          <a:solidFill>
            <a:srgbClr val="3333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199" name="Grafik 8198">
            <a:extLst>
              <a:ext uri="{FF2B5EF4-FFF2-40B4-BE49-F238E27FC236}">
                <a16:creationId xmlns:a16="http://schemas.microsoft.com/office/drawing/2014/main" id="{C02D82B0-76B3-1811-1002-2C5A9B4332E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21" y="3387969"/>
            <a:ext cx="427891" cy="60519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A8EB417-01B1-E62E-F643-06E972BB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501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Ausfall Ortsnetz: händische Umschaltung auf Inselbetrieb mit voller Funktionalität!</a:t>
            </a:r>
          </a:p>
        </p:txBody>
      </p:sp>
      <p:sp>
        <p:nvSpPr>
          <p:cNvPr id="8192" name="Textfeld 8191">
            <a:hlinkClick r:id="rId7"/>
            <a:extLst>
              <a:ext uri="{FF2B5EF4-FFF2-40B4-BE49-F238E27FC236}">
                <a16:creationId xmlns:a16="http://schemas.microsoft.com/office/drawing/2014/main" id="{EFF2A92C-06C6-AD9D-C004-AA0A18CB9811}"/>
              </a:ext>
            </a:extLst>
          </p:cNvPr>
          <p:cNvSpPr txBox="1"/>
          <p:nvPr/>
        </p:nvSpPr>
        <p:spPr>
          <a:xfrm>
            <a:off x="5095031" y="1973187"/>
            <a:ext cx="67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Insel-</a:t>
            </a:r>
            <a:br>
              <a:rPr lang="de-DE" sz="1200" dirty="0"/>
            </a:br>
            <a:r>
              <a:rPr lang="de-DE" sz="1200" dirty="0"/>
              <a:t>Betrieb</a:t>
            </a:r>
          </a:p>
        </p:txBody>
      </p:sp>
      <p:pic>
        <p:nvPicPr>
          <p:cNvPr id="8203" name="Grafik 8202" descr="Ein Bild, das Entwurf, Lineart, Strichzeichnung, Zeichnung enthält.&#10;&#10;KI-generierte Inhalte können fehlerhaft sein.">
            <a:extLst>
              <a:ext uri="{FF2B5EF4-FFF2-40B4-BE49-F238E27FC236}">
                <a16:creationId xmlns:a16="http://schemas.microsoft.com/office/drawing/2014/main" id="{EB204708-8A2C-0938-7F69-C35FFDAD760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3" b="61416"/>
          <a:stretch/>
        </p:blipFill>
        <p:spPr>
          <a:xfrm rot="19821979">
            <a:off x="4406961" y="1605299"/>
            <a:ext cx="774373" cy="759471"/>
          </a:xfrm>
          <a:prstGeom prst="rect">
            <a:avLst/>
          </a:prstGeom>
        </p:spPr>
      </p:pic>
      <p:pic>
        <p:nvPicPr>
          <p:cNvPr id="8205" name="Grafik 8204">
            <a:extLst>
              <a:ext uri="{FF2B5EF4-FFF2-40B4-BE49-F238E27FC236}">
                <a16:creationId xmlns:a16="http://schemas.microsoft.com/office/drawing/2014/main" id="{3D0B8D1E-8C16-1815-165F-AF511324366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136" t="35837" r="75950" b="29648"/>
          <a:stretch/>
        </p:blipFill>
        <p:spPr>
          <a:xfrm>
            <a:off x="3849869" y="936558"/>
            <a:ext cx="1627559" cy="7569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618A37A-15D9-3AEE-4CD0-AE3F72A551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4689035" y="5054710"/>
            <a:ext cx="423723" cy="56912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FDFC64C-EAB6-53FB-26BD-39470C71AB8D}"/>
              </a:ext>
            </a:extLst>
          </p:cNvPr>
          <p:cNvSpPr/>
          <p:nvPr/>
        </p:nvSpPr>
        <p:spPr bwMode="auto">
          <a:xfrm>
            <a:off x="6553396" y="2983646"/>
            <a:ext cx="98214" cy="9821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75745508-82C3-E7A4-A339-8F85ECECA2CA}"/>
              </a:ext>
            </a:extLst>
          </p:cNvPr>
          <p:cNvCxnSpPr/>
          <p:nvPr/>
        </p:nvCxnSpPr>
        <p:spPr bwMode="auto">
          <a:xfrm>
            <a:off x="6196331" y="3197845"/>
            <a:ext cx="409681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D40B9D7B-0559-5962-35FA-7732FD2D4A90}"/>
              </a:ext>
            </a:extLst>
          </p:cNvPr>
          <p:cNvCxnSpPr/>
          <p:nvPr/>
        </p:nvCxnSpPr>
        <p:spPr bwMode="auto">
          <a:xfrm>
            <a:off x="6609927" y="3089275"/>
            <a:ext cx="0" cy="11747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7E193085-C805-1422-6F8A-1D1B1F1D867D}"/>
              </a:ext>
            </a:extLst>
          </p:cNvPr>
          <p:cNvCxnSpPr/>
          <p:nvPr/>
        </p:nvCxnSpPr>
        <p:spPr bwMode="auto">
          <a:xfrm>
            <a:off x="6199506" y="3089275"/>
            <a:ext cx="0" cy="11747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64BC863D-CB6B-0AD5-BCA1-6C10E3A9B927}"/>
              </a:ext>
            </a:extLst>
          </p:cNvPr>
          <p:cNvCxnSpPr/>
          <p:nvPr/>
        </p:nvCxnSpPr>
        <p:spPr bwMode="auto">
          <a:xfrm>
            <a:off x="6606012" y="2739751"/>
            <a:ext cx="0" cy="24389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00653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7" grpId="0" animBg="1"/>
      <p:bldP spid="8193" grpId="0" animBg="1"/>
      <p:bldP spid="8193" grpId="1" animBg="1"/>
      <p:bldP spid="8197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hteck 88">
            <a:extLst>
              <a:ext uri="{FF2B5EF4-FFF2-40B4-BE49-F238E27FC236}">
                <a16:creationId xmlns:a16="http://schemas.microsoft.com/office/drawing/2014/main" id="{EEDE55AE-88D9-6DB0-CC4C-A52F6763DD6C}"/>
              </a:ext>
            </a:extLst>
          </p:cNvPr>
          <p:cNvSpPr/>
          <p:nvPr/>
        </p:nvSpPr>
        <p:spPr bwMode="auto">
          <a:xfrm>
            <a:off x="5818313" y="1645181"/>
            <a:ext cx="1152343" cy="81756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772968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: Stromausfall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Ersatzstrom (ES) im Inselbetrieb (2) mit automatischer Umschaltung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687036A1-3B75-4BAB-B97E-B77008FA93D4}"/>
              </a:ext>
            </a:extLst>
          </p:cNvPr>
          <p:cNvCxnSpPr>
            <a:cxnSpLocks/>
          </p:cNvCxnSpPr>
          <p:nvPr/>
        </p:nvCxnSpPr>
        <p:spPr bwMode="auto">
          <a:xfrm flipV="1">
            <a:off x="8240390" y="1408383"/>
            <a:ext cx="0" cy="128226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 Box 14">
            <a:extLst>
              <a:ext uri="{FF2B5EF4-FFF2-40B4-BE49-F238E27FC236}">
                <a16:creationId xmlns:a16="http://schemas.microsoft.com/office/drawing/2014/main" id="{B6CF75B6-E0EC-1B91-EAD7-5978FFB4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180" y="5868291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</a:t>
            </a:r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16D55B0-7265-D742-2DC4-404368641B88}"/>
              </a:ext>
            </a:extLst>
          </p:cNvPr>
          <p:cNvCxnSpPr>
            <a:endCxn id="76" idx="2"/>
          </p:cNvCxnSpPr>
          <p:nvPr/>
        </p:nvCxnSpPr>
        <p:spPr bwMode="auto">
          <a:xfrm>
            <a:off x="4071018" y="4073271"/>
            <a:ext cx="226440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295A4A4-4B2E-3D8E-A395-CEF3F51DAED7}"/>
              </a:ext>
            </a:extLst>
          </p:cNvPr>
          <p:cNvSpPr txBox="1"/>
          <p:nvPr/>
        </p:nvSpPr>
        <p:spPr>
          <a:xfrm>
            <a:off x="4548272" y="373926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Hausnetz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0F532E-34D6-7F6D-ECE1-D1C5DE41B6DB}"/>
              </a:ext>
            </a:extLst>
          </p:cNvPr>
          <p:cNvCxnSpPr/>
          <p:nvPr/>
        </p:nvCxnSpPr>
        <p:spPr bwMode="auto">
          <a:xfrm flipH="1">
            <a:off x="6385057" y="4611178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2848CAF3-AE8A-42F6-6B70-211E97C3D120}"/>
              </a:ext>
            </a:extLst>
          </p:cNvPr>
          <p:cNvCxnSpPr/>
          <p:nvPr/>
        </p:nvCxnSpPr>
        <p:spPr bwMode="auto">
          <a:xfrm flipH="1">
            <a:off x="4898957" y="4611178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0" name="Grafik 69">
            <a:extLst>
              <a:ext uri="{FF2B5EF4-FFF2-40B4-BE49-F238E27FC236}">
                <a16:creationId xmlns:a16="http://schemas.microsoft.com/office/drawing/2014/main" id="{F5AFA519-9E20-9BF1-3B5C-90C3D1E14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628453" y="4143345"/>
            <a:ext cx="449834" cy="537633"/>
          </a:xfrm>
          <a:prstGeom prst="rect">
            <a:avLst/>
          </a:prstGeom>
        </p:spPr>
      </p:pic>
      <p:sp>
        <p:nvSpPr>
          <p:cNvPr id="71" name="Textfeld 70">
            <a:extLst>
              <a:ext uri="{FF2B5EF4-FFF2-40B4-BE49-F238E27FC236}">
                <a16:creationId xmlns:a16="http://schemas.microsoft.com/office/drawing/2014/main" id="{1A8C9588-BAD3-E556-4D10-1CFE2966952E}"/>
              </a:ext>
            </a:extLst>
          </p:cNvPr>
          <p:cNvSpPr txBox="1"/>
          <p:nvPr/>
        </p:nvSpPr>
        <p:spPr>
          <a:xfrm>
            <a:off x="5191336" y="433531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4F6BF91-9AEE-C3EC-9063-8C98560191AF}"/>
              </a:ext>
            </a:extLst>
          </p:cNvPr>
          <p:cNvSpPr/>
          <p:nvPr/>
        </p:nvSpPr>
        <p:spPr bwMode="auto">
          <a:xfrm>
            <a:off x="4850460" y="402416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AC2E649F-6EAB-1E8C-BCC8-93575D574773}"/>
              </a:ext>
            </a:extLst>
          </p:cNvPr>
          <p:cNvCxnSpPr/>
          <p:nvPr/>
        </p:nvCxnSpPr>
        <p:spPr bwMode="auto">
          <a:xfrm flipH="1">
            <a:off x="4289495" y="4611178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0" name="Grafik 79">
            <a:extLst>
              <a:ext uri="{FF2B5EF4-FFF2-40B4-BE49-F238E27FC236}">
                <a16:creationId xmlns:a16="http://schemas.microsoft.com/office/drawing/2014/main" id="{50D6E200-9F8D-591F-771F-1A5D8B0D5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018991" y="4143345"/>
            <a:ext cx="449834" cy="537633"/>
          </a:xfrm>
          <a:prstGeom prst="rect">
            <a:avLst/>
          </a:prstGeom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9923E507-E2E2-02FF-68B8-8B2BDE93E5D4}"/>
              </a:ext>
            </a:extLst>
          </p:cNvPr>
          <p:cNvSpPr txBox="1"/>
          <p:nvPr/>
        </p:nvSpPr>
        <p:spPr>
          <a:xfrm>
            <a:off x="5941133" y="433531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4CFBEB29-A9FF-F299-11DC-A6E664E0BD91}"/>
              </a:ext>
            </a:extLst>
          </p:cNvPr>
          <p:cNvSpPr/>
          <p:nvPr/>
        </p:nvSpPr>
        <p:spPr bwMode="auto">
          <a:xfrm>
            <a:off x="4240998" y="402416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3AB944BA-D723-6DE2-9098-4E5F23541407}"/>
              </a:ext>
            </a:extLst>
          </p:cNvPr>
          <p:cNvCxnSpPr/>
          <p:nvPr/>
        </p:nvCxnSpPr>
        <p:spPr bwMode="auto">
          <a:xfrm>
            <a:off x="5628736" y="4582328"/>
            <a:ext cx="0" cy="534411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" name="Grafik 83">
            <a:extLst>
              <a:ext uri="{FF2B5EF4-FFF2-40B4-BE49-F238E27FC236}">
                <a16:creationId xmlns:a16="http://schemas.microsoft.com/office/drawing/2014/main" id="{346023F4-F811-54C3-45AE-F140884B3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5349983" y="4143345"/>
            <a:ext cx="449834" cy="537633"/>
          </a:xfrm>
          <a:prstGeom prst="rect">
            <a:avLst/>
          </a:prstGeom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3414BA33-F04C-9915-9ED1-EA29F932D81E}"/>
              </a:ext>
            </a:extLst>
          </p:cNvPr>
          <p:cNvSpPr/>
          <p:nvPr/>
        </p:nvSpPr>
        <p:spPr bwMode="auto">
          <a:xfrm>
            <a:off x="5571990" y="402416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C42E1868-A643-1B4D-6FBC-B4A050B0FCF1}"/>
              </a:ext>
            </a:extLst>
          </p:cNvPr>
          <p:cNvSpPr txBox="1"/>
          <p:nvPr/>
        </p:nvSpPr>
        <p:spPr>
          <a:xfrm>
            <a:off x="4291172" y="4460985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. . .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CEFF636-168C-3C6C-B6B9-25C1299694EC}"/>
              </a:ext>
            </a:extLst>
          </p:cNvPr>
          <p:cNvSpPr txBox="1"/>
          <p:nvPr/>
        </p:nvSpPr>
        <p:spPr>
          <a:xfrm>
            <a:off x="5679796" y="4460985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. . .</a:t>
            </a:r>
          </a:p>
        </p:txBody>
      </p:sp>
      <p:pic>
        <p:nvPicPr>
          <p:cNvPr id="74" name="Grafik 73">
            <a:extLst>
              <a:ext uri="{FF2B5EF4-FFF2-40B4-BE49-F238E27FC236}">
                <a16:creationId xmlns:a16="http://schemas.microsoft.com/office/drawing/2014/main" id="{4133BAFD-900D-28C5-EE93-4F1FD2479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6113411" y="4143345"/>
            <a:ext cx="449834" cy="53763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8DE3082-8869-FDFF-DDF5-A7D212696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" y="4297333"/>
            <a:ext cx="1860579" cy="1550483"/>
          </a:xfrm>
          <a:prstGeom prst="rect">
            <a:avLst/>
          </a:prstGeom>
        </p:spPr>
      </p:pic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F810E833-41C4-4534-8AC4-1FAA14CCAA2C}"/>
              </a:ext>
            </a:extLst>
          </p:cNvPr>
          <p:cNvCxnSpPr/>
          <p:nvPr/>
        </p:nvCxnSpPr>
        <p:spPr bwMode="auto">
          <a:xfrm>
            <a:off x="6389296" y="3197845"/>
            <a:ext cx="0" cy="87542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5A4A455F-B0A6-7504-47BF-B9C6EAD982B4}"/>
              </a:ext>
            </a:extLst>
          </p:cNvPr>
          <p:cNvSpPr/>
          <p:nvPr/>
        </p:nvSpPr>
        <p:spPr bwMode="auto">
          <a:xfrm>
            <a:off x="6335418" y="402416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BEB87623-8E5A-63DE-F157-E26FDBB64105}"/>
              </a:ext>
            </a:extLst>
          </p:cNvPr>
          <p:cNvSpPr txBox="1"/>
          <p:nvPr/>
        </p:nvSpPr>
        <p:spPr>
          <a:xfrm>
            <a:off x="2741872" y="2321561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AC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4A672BD-A342-C856-4EA7-3098574CD8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30771" r="15816" b="32504"/>
          <a:stretch/>
        </p:blipFill>
        <p:spPr>
          <a:xfrm>
            <a:off x="1423612" y="872088"/>
            <a:ext cx="1268915" cy="685056"/>
          </a:xfrm>
          <a:prstGeom prst="rect">
            <a:avLst/>
          </a:prstGeom>
        </p:spPr>
      </p:pic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49B06287-AB39-1142-2FB2-0A9476B6E53F}"/>
              </a:ext>
            </a:extLst>
          </p:cNvPr>
          <p:cNvCxnSpPr>
            <a:stCxn id="7" idx="0"/>
            <a:endCxn id="20" idx="2"/>
          </p:cNvCxnSpPr>
          <p:nvPr/>
        </p:nvCxnSpPr>
        <p:spPr bwMode="auto">
          <a:xfrm flipV="1">
            <a:off x="2058069" y="1557144"/>
            <a:ext cx="1" cy="7863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9E709F45-3EC4-F048-2B45-3A6C6C71B598}"/>
              </a:ext>
            </a:extLst>
          </p:cNvPr>
          <p:cNvSpPr/>
          <p:nvPr/>
        </p:nvSpPr>
        <p:spPr bwMode="auto">
          <a:xfrm>
            <a:off x="1518623" y="2343498"/>
            <a:ext cx="1078892" cy="73467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400" dirty="0"/>
              <a:t>Hybrid-WR</a:t>
            </a:r>
            <a:br>
              <a:rPr lang="de-DE" sz="1400" dirty="0"/>
            </a:br>
            <a:r>
              <a:rPr lang="de-DE" sz="1400" dirty="0"/>
              <a:t>mit</a:t>
            </a:r>
            <a:br>
              <a:rPr lang="de-DE" sz="1400" dirty="0"/>
            </a:br>
            <a:r>
              <a:rPr lang="de-DE" sz="1400" dirty="0"/>
              <a:t>ES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D72D2B6D-0F15-1BD4-732B-C87C9D7A4903}"/>
              </a:ext>
            </a:extLst>
          </p:cNvPr>
          <p:cNvCxnSpPr>
            <a:endCxn id="7" idx="2"/>
          </p:cNvCxnSpPr>
          <p:nvPr/>
        </p:nvCxnSpPr>
        <p:spPr bwMode="auto">
          <a:xfrm flipH="1" flipV="1">
            <a:off x="2058069" y="3078168"/>
            <a:ext cx="6350" cy="124340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FAB665BC-8D24-C89F-0C38-A2506E712FF4}"/>
              </a:ext>
            </a:extLst>
          </p:cNvPr>
          <p:cNvSpPr txBox="1"/>
          <p:nvPr/>
        </p:nvSpPr>
        <p:spPr>
          <a:xfrm>
            <a:off x="1518623" y="173808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DC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C124BB8-65E0-0426-D86A-6334768F238F}"/>
              </a:ext>
            </a:extLst>
          </p:cNvPr>
          <p:cNvSpPr txBox="1"/>
          <p:nvPr/>
        </p:nvSpPr>
        <p:spPr>
          <a:xfrm>
            <a:off x="1518623" y="3714397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DC</a:t>
            </a:r>
          </a:p>
        </p:txBody>
      </p: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39397CCB-FD05-FB51-F28B-EE1D668EC5BD}"/>
              </a:ext>
            </a:extLst>
          </p:cNvPr>
          <p:cNvCxnSpPr/>
          <p:nvPr/>
        </p:nvCxnSpPr>
        <p:spPr bwMode="auto">
          <a:xfrm>
            <a:off x="1978525" y="1713567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Gerade Verbindung mit Pfeil 115">
            <a:extLst>
              <a:ext uri="{FF2B5EF4-FFF2-40B4-BE49-F238E27FC236}">
                <a16:creationId xmlns:a16="http://schemas.microsoft.com/office/drawing/2014/main" id="{6DA4F565-038F-1F26-513C-65E22F5A9AF6}"/>
              </a:ext>
            </a:extLst>
          </p:cNvPr>
          <p:cNvCxnSpPr/>
          <p:nvPr/>
        </p:nvCxnSpPr>
        <p:spPr bwMode="auto">
          <a:xfrm>
            <a:off x="1978525" y="3716572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Gerade Verbindung mit Pfeil 122">
            <a:extLst>
              <a:ext uri="{FF2B5EF4-FFF2-40B4-BE49-F238E27FC236}">
                <a16:creationId xmlns:a16="http://schemas.microsoft.com/office/drawing/2014/main" id="{38AAEC8D-88BF-AD98-59D2-AC5C8D5113D6}"/>
              </a:ext>
            </a:extLst>
          </p:cNvPr>
          <p:cNvCxnSpPr/>
          <p:nvPr/>
        </p:nvCxnSpPr>
        <p:spPr bwMode="auto">
          <a:xfrm>
            <a:off x="2762587" y="2610982"/>
            <a:ext cx="40912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BBB6B21-0296-66BE-5F46-33CA870715CE}"/>
              </a:ext>
            </a:extLst>
          </p:cNvPr>
          <p:cNvCxnSpPr>
            <a:stCxn id="12" idx="6"/>
          </p:cNvCxnSpPr>
          <p:nvPr/>
        </p:nvCxnSpPr>
        <p:spPr bwMode="auto">
          <a:xfrm>
            <a:off x="6649509" y="2690644"/>
            <a:ext cx="1590881" cy="497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9" name="Grafik 38">
            <a:extLst>
              <a:ext uri="{FF2B5EF4-FFF2-40B4-BE49-F238E27FC236}">
                <a16:creationId xmlns:a16="http://schemas.microsoft.com/office/drawing/2014/main" id="{D3614EE1-6790-47EC-9E4A-821B97FB50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61" y="3279732"/>
            <a:ext cx="721931" cy="652370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B3F81E3-50DA-2CDC-E28B-A1C015734DE8}"/>
              </a:ext>
            </a:extLst>
          </p:cNvPr>
          <p:cNvGrpSpPr/>
          <p:nvPr/>
        </p:nvGrpSpPr>
        <p:grpSpPr>
          <a:xfrm>
            <a:off x="5250594" y="2610982"/>
            <a:ext cx="255198" cy="365341"/>
            <a:chOff x="3442409" y="2693594"/>
            <a:chExt cx="255198" cy="365341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AC340037-C381-B678-A62A-916504D8FD60}"/>
                </a:ext>
              </a:extLst>
            </p:cNvPr>
            <p:cNvSpPr txBox="1"/>
            <p:nvPr/>
          </p:nvSpPr>
          <p:spPr>
            <a:xfrm>
              <a:off x="3442409" y="281271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67B19EBC-2020-2E60-1E0C-44986DB43312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2A1668F4-9C9F-6483-678C-7D08D2CC443E}"/>
              </a:ext>
            </a:extLst>
          </p:cNvPr>
          <p:cNvGrpSpPr/>
          <p:nvPr/>
        </p:nvGrpSpPr>
        <p:grpSpPr>
          <a:xfrm>
            <a:off x="7345378" y="2610982"/>
            <a:ext cx="255198" cy="365341"/>
            <a:chOff x="3442409" y="2693594"/>
            <a:chExt cx="255198" cy="365341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AA949FE3-ADAC-FB67-4196-D2FFD2625E00}"/>
                </a:ext>
              </a:extLst>
            </p:cNvPr>
            <p:cNvSpPr txBox="1"/>
            <p:nvPr/>
          </p:nvSpPr>
          <p:spPr>
            <a:xfrm>
              <a:off x="3442409" y="281271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761B93C2-08DF-71CD-3E1D-99A18E12DEB7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Textfeld 1">
            <a:hlinkClick r:id="rId7"/>
            <a:extLst>
              <a:ext uri="{FF2B5EF4-FFF2-40B4-BE49-F238E27FC236}">
                <a16:creationId xmlns:a16="http://schemas.microsoft.com/office/drawing/2014/main" id="{9ED40B09-AAE4-634B-62CB-EB06C27A1CD9}"/>
              </a:ext>
            </a:extLst>
          </p:cNvPr>
          <p:cNvSpPr txBox="1"/>
          <p:nvPr/>
        </p:nvSpPr>
        <p:spPr>
          <a:xfrm>
            <a:off x="4492959" y="170920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Umschaltbox</a:t>
            </a:r>
            <a:br>
              <a:rPr lang="de-DE" sz="1400" dirty="0"/>
            </a:br>
            <a:r>
              <a:rPr lang="de-DE" sz="1400" dirty="0"/>
              <a:t>(z.B. </a:t>
            </a:r>
            <a:r>
              <a:rPr lang="de-DE" sz="1400" dirty="0" err="1"/>
              <a:t>enwitec</a:t>
            </a:r>
            <a:r>
              <a:rPr lang="de-DE" sz="1400" dirty="0"/>
              <a:t>)</a:t>
            </a: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7AE8F6A4-E862-7809-9F11-F2EC286440CE}"/>
              </a:ext>
            </a:extLst>
          </p:cNvPr>
          <p:cNvGrpSpPr/>
          <p:nvPr/>
        </p:nvGrpSpPr>
        <p:grpSpPr>
          <a:xfrm>
            <a:off x="112642" y="1066391"/>
            <a:ext cx="1329210" cy="4026784"/>
            <a:chOff x="338267" y="1060899"/>
            <a:chExt cx="1329210" cy="3774529"/>
          </a:xfrm>
        </p:grpSpPr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00970FB3-42D1-C888-2ECA-017B35C26C74}"/>
                </a:ext>
              </a:extLst>
            </p:cNvPr>
            <p:cNvCxnSpPr/>
            <p:nvPr/>
          </p:nvCxnSpPr>
          <p:spPr bwMode="auto">
            <a:xfrm>
              <a:off x="994309" y="1068314"/>
              <a:ext cx="0" cy="376183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8BBF38BA-624A-090B-D203-339C1F833AC0}"/>
                </a:ext>
              </a:extLst>
            </p:cNvPr>
            <p:cNvCxnSpPr/>
            <p:nvPr/>
          </p:nvCxnSpPr>
          <p:spPr bwMode="auto">
            <a:xfrm>
              <a:off x="986997" y="1060899"/>
              <a:ext cx="526208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0BB4E095-0339-3201-E9C2-B7560990D14F}"/>
                </a:ext>
              </a:extLst>
            </p:cNvPr>
            <p:cNvCxnSpPr/>
            <p:nvPr/>
          </p:nvCxnSpPr>
          <p:spPr bwMode="auto">
            <a:xfrm>
              <a:off x="986997" y="4835428"/>
              <a:ext cx="526208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4953FEFB-AC22-D857-6DE9-9C446C5890D0}"/>
                </a:ext>
              </a:extLst>
            </p:cNvPr>
            <p:cNvSpPr txBox="1"/>
            <p:nvPr/>
          </p:nvSpPr>
          <p:spPr>
            <a:xfrm>
              <a:off x="338267" y="2461567"/>
              <a:ext cx="13292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Hauskraftwerk</a:t>
              </a:r>
            </a:p>
          </p:txBody>
        </p:sp>
      </p:grp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6FF1ACBD-7791-69A0-0A4A-63F8F08A100B}"/>
              </a:ext>
            </a:extLst>
          </p:cNvPr>
          <p:cNvCxnSpPr>
            <a:endCxn id="9" idx="2"/>
          </p:cNvCxnSpPr>
          <p:nvPr/>
        </p:nvCxnSpPr>
        <p:spPr bwMode="auto">
          <a:xfrm flipV="1">
            <a:off x="2607377" y="2690644"/>
            <a:ext cx="3539241" cy="497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2FA44466-42B6-844C-D376-375C3A9A6BF0}"/>
              </a:ext>
            </a:extLst>
          </p:cNvPr>
          <p:cNvGrpSpPr/>
          <p:nvPr/>
        </p:nvGrpSpPr>
        <p:grpSpPr>
          <a:xfrm>
            <a:off x="7170454" y="5181220"/>
            <a:ext cx="1188244" cy="881262"/>
            <a:chOff x="8519469" y="5366663"/>
            <a:chExt cx="1129019" cy="881262"/>
          </a:xfrm>
        </p:grpSpPr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C39291CB-3E0D-ACA5-E461-C5459687A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7" t="27045" b="13630"/>
            <a:stretch/>
          </p:blipFill>
          <p:spPr>
            <a:xfrm>
              <a:off x="8519469" y="5614309"/>
              <a:ext cx="1082028" cy="633616"/>
            </a:xfrm>
            <a:prstGeom prst="rect">
              <a:avLst/>
            </a:prstGeom>
          </p:spPr>
        </p:pic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7A7329D5-2C39-8A71-A36C-701C591579B9}"/>
                </a:ext>
              </a:extLst>
            </p:cNvPr>
            <p:cNvSpPr txBox="1"/>
            <p:nvPr/>
          </p:nvSpPr>
          <p:spPr>
            <a:xfrm>
              <a:off x="8994142" y="5366663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E-Auto</a:t>
              </a:r>
            </a:p>
          </p:txBody>
        </p:sp>
      </p:grpSp>
      <p:sp>
        <p:nvSpPr>
          <p:cNvPr id="48" name="Rechteck 47">
            <a:extLst>
              <a:ext uri="{FF2B5EF4-FFF2-40B4-BE49-F238E27FC236}">
                <a16:creationId xmlns:a16="http://schemas.microsoft.com/office/drawing/2014/main" id="{205E6127-C5B1-2731-4D3C-70ABEEA431E3}"/>
              </a:ext>
            </a:extLst>
          </p:cNvPr>
          <p:cNvSpPr/>
          <p:nvPr/>
        </p:nvSpPr>
        <p:spPr bwMode="auto">
          <a:xfrm>
            <a:off x="6145707" y="5080015"/>
            <a:ext cx="500240" cy="51637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145E3FB-9190-C1C7-A126-10C95D6652C9}"/>
              </a:ext>
            </a:extLst>
          </p:cNvPr>
          <p:cNvSpPr txBox="1"/>
          <p:nvPr/>
        </p:nvSpPr>
        <p:spPr>
          <a:xfrm>
            <a:off x="6171137" y="5193809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WB</a:t>
            </a:r>
          </a:p>
        </p:txBody>
      </p:sp>
      <p:sp>
        <p:nvSpPr>
          <p:cNvPr id="64" name="Freihandform: Form 63">
            <a:extLst>
              <a:ext uri="{FF2B5EF4-FFF2-40B4-BE49-F238E27FC236}">
                <a16:creationId xmlns:a16="http://schemas.microsoft.com/office/drawing/2014/main" id="{C1AEA53D-C5E5-7D31-D7D8-A72A78C43CED}"/>
              </a:ext>
            </a:extLst>
          </p:cNvPr>
          <p:cNvSpPr/>
          <p:nvPr/>
        </p:nvSpPr>
        <p:spPr bwMode="auto">
          <a:xfrm>
            <a:off x="6392530" y="5597525"/>
            <a:ext cx="782971" cy="260350"/>
          </a:xfrm>
          <a:custGeom>
            <a:avLst/>
            <a:gdLst>
              <a:gd name="connsiteX0" fmla="*/ 39730 w 814430"/>
              <a:gd name="connsiteY0" fmla="*/ 0 h 258586"/>
              <a:gd name="connsiteX1" fmla="*/ 42905 w 814430"/>
              <a:gd name="connsiteY1" fmla="*/ 241300 h 258586"/>
              <a:gd name="connsiteX2" fmla="*/ 477880 w 814430"/>
              <a:gd name="connsiteY2" fmla="*/ 222250 h 258586"/>
              <a:gd name="connsiteX3" fmla="*/ 541380 w 814430"/>
              <a:gd name="connsiteY3" fmla="*/ 85725 h 258586"/>
              <a:gd name="connsiteX4" fmla="*/ 814430 w 814430"/>
              <a:gd name="connsiteY4" fmla="*/ 95250 h 258586"/>
              <a:gd name="connsiteX0" fmla="*/ 15488 w 790188"/>
              <a:gd name="connsiteY0" fmla="*/ 0 h 258586"/>
              <a:gd name="connsiteX1" fmla="*/ 78988 w 790188"/>
              <a:gd name="connsiteY1" fmla="*/ 241300 h 258586"/>
              <a:gd name="connsiteX2" fmla="*/ 453638 w 790188"/>
              <a:gd name="connsiteY2" fmla="*/ 222250 h 258586"/>
              <a:gd name="connsiteX3" fmla="*/ 517138 w 790188"/>
              <a:gd name="connsiteY3" fmla="*/ 85725 h 258586"/>
              <a:gd name="connsiteX4" fmla="*/ 790188 w 790188"/>
              <a:gd name="connsiteY4" fmla="*/ 95250 h 258586"/>
              <a:gd name="connsiteX0" fmla="*/ 12332 w 787032"/>
              <a:gd name="connsiteY0" fmla="*/ 0 h 266387"/>
              <a:gd name="connsiteX1" fmla="*/ 75832 w 787032"/>
              <a:gd name="connsiteY1" fmla="*/ 241300 h 266387"/>
              <a:gd name="connsiteX2" fmla="*/ 333007 w 787032"/>
              <a:gd name="connsiteY2" fmla="*/ 241300 h 266387"/>
              <a:gd name="connsiteX3" fmla="*/ 513982 w 787032"/>
              <a:gd name="connsiteY3" fmla="*/ 85725 h 266387"/>
              <a:gd name="connsiteX4" fmla="*/ 787032 w 787032"/>
              <a:gd name="connsiteY4" fmla="*/ 95250 h 266387"/>
              <a:gd name="connsiteX0" fmla="*/ 12332 w 787032"/>
              <a:gd name="connsiteY0" fmla="*/ 0 h 265521"/>
              <a:gd name="connsiteX1" fmla="*/ 75832 w 787032"/>
              <a:gd name="connsiteY1" fmla="*/ 241300 h 265521"/>
              <a:gd name="connsiteX2" fmla="*/ 333007 w 787032"/>
              <a:gd name="connsiteY2" fmla="*/ 241300 h 265521"/>
              <a:gd name="connsiteX3" fmla="*/ 520332 w 787032"/>
              <a:gd name="connsiteY3" fmla="*/ 101600 h 265521"/>
              <a:gd name="connsiteX4" fmla="*/ 787032 w 787032"/>
              <a:gd name="connsiteY4" fmla="*/ 95250 h 265521"/>
              <a:gd name="connsiteX0" fmla="*/ 12332 w 790207"/>
              <a:gd name="connsiteY0" fmla="*/ 0 h 265521"/>
              <a:gd name="connsiteX1" fmla="*/ 75832 w 790207"/>
              <a:gd name="connsiteY1" fmla="*/ 241300 h 265521"/>
              <a:gd name="connsiteX2" fmla="*/ 333007 w 790207"/>
              <a:gd name="connsiteY2" fmla="*/ 241300 h 265521"/>
              <a:gd name="connsiteX3" fmla="*/ 520332 w 790207"/>
              <a:gd name="connsiteY3" fmla="*/ 101600 h 265521"/>
              <a:gd name="connsiteX4" fmla="*/ 790207 w 790207"/>
              <a:gd name="connsiteY4" fmla="*/ 85725 h 265521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33007 w 790207"/>
              <a:gd name="connsiteY3" fmla="*/ 241300 h 267155"/>
              <a:gd name="connsiteX4" fmla="*/ 520332 w 790207"/>
              <a:gd name="connsiteY4" fmla="*/ 10160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20332 w 790207"/>
              <a:gd name="connsiteY4" fmla="*/ 10160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04775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3032 w 790207"/>
              <a:gd name="connsiteY4" fmla="*/ 120650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64757 w 790207"/>
              <a:gd name="connsiteY3" fmla="*/ 184150 h 267155"/>
              <a:gd name="connsiteX4" fmla="*/ 536207 w 790207"/>
              <a:gd name="connsiteY4" fmla="*/ 136525 h 267155"/>
              <a:gd name="connsiteX5" fmla="*/ 790207 w 790207"/>
              <a:gd name="connsiteY5" fmla="*/ 85725 h 267155"/>
              <a:gd name="connsiteX0" fmla="*/ 12332 w 790207"/>
              <a:gd name="connsiteY0" fmla="*/ 0 h 267155"/>
              <a:gd name="connsiteX1" fmla="*/ 75832 w 790207"/>
              <a:gd name="connsiteY1" fmla="*/ 241300 h 267155"/>
              <a:gd name="connsiteX2" fmla="*/ 228232 w 790207"/>
              <a:gd name="connsiteY2" fmla="*/ 260350 h 267155"/>
              <a:gd name="connsiteX3" fmla="*/ 374282 w 790207"/>
              <a:gd name="connsiteY3" fmla="*/ 209550 h 267155"/>
              <a:gd name="connsiteX4" fmla="*/ 536207 w 790207"/>
              <a:gd name="connsiteY4" fmla="*/ 136525 h 267155"/>
              <a:gd name="connsiteX5" fmla="*/ 790207 w 790207"/>
              <a:gd name="connsiteY5" fmla="*/ 85725 h 267155"/>
              <a:gd name="connsiteX0" fmla="*/ 9643 w 787518"/>
              <a:gd name="connsiteY0" fmla="*/ 0 h 260350"/>
              <a:gd name="connsiteX1" fmla="*/ 95368 w 787518"/>
              <a:gd name="connsiteY1" fmla="*/ 209550 h 260350"/>
              <a:gd name="connsiteX2" fmla="*/ 225543 w 787518"/>
              <a:gd name="connsiteY2" fmla="*/ 260350 h 260350"/>
              <a:gd name="connsiteX3" fmla="*/ 371593 w 787518"/>
              <a:gd name="connsiteY3" fmla="*/ 209550 h 260350"/>
              <a:gd name="connsiteX4" fmla="*/ 533518 w 787518"/>
              <a:gd name="connsiteY4" fmla="*/ 136525 h 260350"/>
              <a:gd name="connsiteX5" fmla="*/ 787518 w 787518"/>
              <a:gd name="connsiteY5" fmla="*/ 85725 h 260350"/>
              <a:gd name="connsiteX0" fmla="*/ 5096 w 782971"/>
              <a:gd name="connsiteY0" fmla="*/ 0 h 260350"/>
              <a:gd name="connsiteX1" fmla="*/ 90821 w 782971"/>
              <a:gd name="connsiteY1" fmla="*/ 209550 h 260350"/>
              <a:gd name="connsiteX2" fmla="*/ 220996 w 782971"/>
              <a:gd name="connsiteY2" fmla="*/ 260350 h 260350"/>
              <a:gd name="connsiteX3" fmla="*/ 367046 w 782971"/>
              <a:gd name="connsiteY3" fmla="*/ 209550 h 260350"/>
              <a:gd name="connsiteX4" fmla="*/ 528971 w 782971"/>
              <a:gd name="connsiteY4" fmla="*/ 136525 h 260350"/>
              <a:gd name="connsiteX5" fmla="*/ 782971 w 782971"/>
              <a:gd name="connsiteY5" fmla="*/ 85725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971" h="260350">
                <a:moveTo>
                  <a:pt x="5096" y="0"/>
                </a:moveTo>
                <a:cubicBezTo>
                  <a:pt x="-17129" y="111654"/>
                  <a:pt x="37375" y="169333"/>
                  <a:pt x="90821" y="209550"/>
                </a:cubicBezTo>
                <a:cubicBezTo>
                  <a:pt x="126804" y="252942"/>
                  <a:pt x="178134" y="260350"/>
                  <a:pt x="220996" y="260350"/>
                </a:cubicBezTo>
                <a:cubicBezTo>
                  <a:pt x="263858" y="260350"/>
                  <a:pt x="315717" y="230187"/>
                  <a:pt x="367046" y="209550"/>
                </a:cubicBezTo>
                <a:cubicBezTo>
                  <a:pt x="418375" y="188913"/>
                  <a:pt x="472879" y="157692"/>
                  <a:pt x="528971" y="136525"/>
                </a:cubicBezTo>
                <a:cubicBezTo>
                  <a:pt x="626338" y="115358"/>
                  <a:pt x="674492" y="86254"/>
                  <a:pt x="782971" y="85725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C972E092-9FE7-B3BF-78E0-1D9E24679D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5265045" y="5080015"/>
            <a:ext cx="753811" cy="601657"/>
          </a:xfrm>
          <a:prstGeom prst="rect">
            <a:avLst/>
          </a:prstGeom>
        </p:spPr>
      </p:pic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96CDC23A-C3C0-AA6A-7F5B-E8C0072FE368}"/>
              </a:ext>
            </a:extLst>
          </p:cNvPr>
          <p:cNvCxnSpPr>
            <a:cxnSpLocks/>
            <a:endCxn id="104" idx="0"/>
          </p:cNvCxnSpPr>
          <p:nvPr/>
        </p:nvCxnSpPr>
        <p:spPr bwMode="auto">
          <a:xfrm flipV="1">
            <a:off x="8240390" y="968176"/>
            <a:ext cx="0" cy="174265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6A629E1B-1219-BE9F-3474-3F45893C5D77}"/>
              </a:ext>
            </a:extLst>
          </p:cNvPr>
          <p:cNvGrpSpPr/>
          <p:nvPr/>
        </p:nvGrpSpPr>
        <p:grpSpPr>
          <a:xfrm>
            <a:off x="7345378" y="2610869"/>
            <a:ext cx="255198" cy="365341"/>
            <a:chOff x="3442409" y="2693594"/>
            <a:chExt cx="255198" cy="365341"/>
          </a:xfrm>
        </p:grpSpPr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2D4057BA-D94C-6F22-2888-04A481FE93DE}"/>
                </a:ext>
              </a:extLst>
            </p:cNvPr>
            <p:cNvSpPr txBox="1"/>
            <p:nvPr/>
          </p:nvSpPr>
          <p:spPr>
            <a:xfrm>
              <a:off x="3442409" y="281271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E912B5B1-65D2-659A-0D2C-D9BA693B809C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02" name="Gerader Verbinder 101">
            <a:extLst>
              <a:ext uri="{FF2B5EF4-FFF2-40B4-BE49-F238E27FC236}">
                <a16:creationId xmlns:a16="http://schemas.microsoft.com/office/drawing/2014/main" id="{C1EC327C-4DBE-157C-B00A-5E44083B6F33}"/>
              </a:ext>
            </a:extLst>
          </p:cNvPr>
          <p:cNvCxnSpPr/>
          <p:nvPr/>
        </p:nvCxnSpPr>
        <p:spPr bwMode="auto">
          <a:xfrm>
            <a:off x="7740191" y="1018950"/>
            <a:ext cx="1902594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" name="Textfeld 102">
            <a:extLst>
              <a:ext uri="{FF2B5EF4-FFF2-40B4-BE49-F238E27FC236}">
                <a16:creationId xmlns:a16="http://schemas.microsoft.com/office/drawing/2014/main" id="{08ED9487-D9C5-4B27-56A2-A368155EA2D7}"/>
              </a:ext>
            </a:extLst>
          </p:cNvPr>
          <p:cNvSpPr txBox="1"/>
          <p:nvPr/>
        </p:nvSpPr>
        <p:spPr>
          <a:xfrm>
            <a:off x="6875030" y="872088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Ortsnetz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E360D049-CD42-39EA-298F-3720C2C1EC1A}"/>
              </a:ext>
            </a:extLst>
          </p:cNvPr>
          <p:cNvSpPr/>
          <p:nvPr/>
        </p:nvSpPr>
        <p:spPr bwMode="auto">
          <a:xfrm>
            <a:off x="8191283" y="968176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6101E387-C277-C09F-23FC-CBA9D8DBC4FD}"/>
              </a:ext>
            </a:extLst>
          </p:cNvPr>
          <p:cNvCxnSpPr/>
          <p:nvPr/>
        </p:nvCxnSpPr>
        <p:spPr bwMode="auto">
          <a:xfrm>
            <a:off x="8149013" y="1428295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3" name="Grafik 112">
            <a:extLst>
              <a:ext uri="{FF2B5EF4-FFF2-40B4-BE49-F238E27FC236}">
                <a16:creationId xmlns:a16="http://schemas.microsoft.com/office/drawing/2014/main" id="{3E7A686D-13BB-2AB0-7A37-079CD30BB4D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134" y="691941"/>
            <a:ext cx="498341" cy="70483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9D29AC2-0E24-87CC-174A-EB9B0CA55394}"/>
              </a:ext>
            </a:extLst>
          </p:cNvPr>
          <p:cNvSpPr/>
          <p:nvPr/>
        </p:nvSpPr>
        <p:spPr bwMode="auto">
          <a:xfrm>
            <a:off x="6146618" y="2641537"/>
            <a:ext cx="98214" cy="9821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6892367-30FC-CF54-CC74-277F67001F16}"/>
              </a:ext>
            </a:extLst>
          </p:cNvPr>
          <p:cNvSpPr/>
          <p:nvPr/>
        </p:nvSpPr>
        <p:spPr bwMode="auto">
          <a:xfrm>
            <a:off x="6551295" y="2641537"/>
            <a:ext cx="98214" cy="9821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62713B7-EEDF-77A7-670B-EB2AA27A4602}"/>
              </a:ext>
            </a:extLst>
          </p:cNvPr>
          <p:cNvSpPr/>
          <p:nvPr/>
        </p:nvSpPr>
        <p:spPr bwMode="auto">
          <a:xfrm>
            <a:off x="5811964" y="1647698"/>
            <a:ext cx="1152345" cy="16309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1C95214D-E38C-AB4B-33C8-F08A681CFDB0}"/>
              </a:ext>
            </a:extLst>
          </p:cNvPr>
          <p:cNvCxnSpPr/>
          <p:nvPr/>
        </p:nvCxnSpPr>
        <p:spPr bwMode="auto">
          <a:xfrm flipH="1">
            <a:off x="5948524" y="3962246"/>
            <a:ext cx="79375" cy="167081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3EC24C76-75CE-9ABD-176E-DB9A24B0415F}"/>
              </a:ext>
            </a:extLst>
          </p:cNvPr>
          <p:cNvGrpSpPr/>
          <p:nvPr/>
        </p:nvGrpSpPr>
        <p:grpSpPr>
          <a:xfrm>
            <a:off x="5948524" y="3859203"/>
            <a:ext cx="281272" cy="270011"/>
            <a:chOff x="3568700" y="2590664"/>
            <a:chExt cx="281272" cy="270011"/>
          </a:xfrm>
        </p:grpSpPr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B74C2CFD-E70E-DC0D-6ABF-542589E156BC}"/>
                </a:ext>
              </a:extLst>
            </p:cNvPr>
            <p:cNvSpPr txBox="1"/>
            <p:nvPr/>
          </p:nvSpPr>
          <p:spPr>
            <a:xfrm>
              <a:off x="3594774" y="259066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B5EA3689-0443-BC94-6A78-602CC080418B}"/>
                </a:ext>
              </a:extLst>
            </p:cNvPr>
            <p:cNvCxnSpPr/>
            <p:nvPr/>
          </p:nvCxnSpPr>
          <p:spPr bwMode="auto">
            <a:xfrm flipH="1">
              <a:off x="3568700" y="2693594"/>
              <a:ext cx="79375" cy="16708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8199" name="Grafik 8198">
            <a:extLst>
              <a:ext uri="{FF2B5EF4-FFF2-40B4-BE49-F238E27FC236}">
                <a16:creationId xmlns:a16="http://schemas.microsoft.com/office/drawing/2014/main" id="{C02D82B0-76B3-1811-1002-2C5A9B4332E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35" y="3385488"/>
            <a:ext cx="422632" cy="597753"/>
          </a:xfrm>
          <a:prstGeom prst="rect">
            <a:avLst/>
          </a:prstGeom>
        </p:spPr>
      </p:pic>
      <p:sp>
        <p:nvSpPr>
          <p:cNvPr id="3" name="Textfeld 2">
            <a:hlinkClick r:id="rId7"/>
            <a:extLst>
              <a:ext uri="{FF2B5EF4-FFF2-40B4-BE49-F238E27FC236}">
                <a16:creationId xmlns:a16="http://schemas.microsoft.com/office/drawing/2014/main" id="{01F66B6E-62CB-F4AC-B7B2-A8A2998888FF}"/>
              </a:ext>
            </a:extLst>
          </p:cNvPr>
          <p:cNvSpPr txBox="1"/>
          <p:nvPr/>
        </p:nvSpPr>
        <p:spPr>
          <a:xfrm>
            <a:off x="5846189" y="1719280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Auto-</a:t>
            </a:r>
            <a:br>
              <a:rPr lang="de-DE" sz="1400" dirty="0"/>
            </a:br>
            <a:r>
              <a:rPr lang="de-DE" sz="1400" dirty="0"/>
              <a:t>Umschalter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8EB417-01B1-E62E-F643-06E972BB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501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Ausfall Ortsnetz: automatische Umschaltung auf Inselbetrieb mit voller Funktionalität!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78389A70-8E0B-2711-B74A-6229A84A34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4689035" y="5054710"/>
            <a:ext cx="423723" cy="569127"/>
          </a:xfrm>
          <a:prstGeom prst="rect">
            <a:avLst/>
          </a:prstGeom>
        </p:spPr>
      </p:pic>
      <p:sp>
        <p:nvSpPr>
          <p:cNvPr id="8221" name="Textfeld 8220">
            <a:extLst>
              <a:ext uri="{FF2B5EF4-FFF2-40B4-BE49-F238E27FC236}">
                <a16:creationId xmlns:a16="http://schemas.microsoft.com/office/drawing/2014/main" id="{2C0B6426-3F6D-5DE3-6C4A-B6B74460E9A6}"/>
              </a:ext>
            </a:extLst>
          </p:cNvPr>
          <p:cNvSpPr txBox="1"/>
          <p:nvPr/>
        </p:nvSpPr>
        <p:spPr>
          <a:xfrm>
            <a:off x="6784015" y="105760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Datennetz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2EB33D4-4667-31BF-94E6-64FBC26E3EA3}"/>
              </a:ext>
            </a:extLst>
          </p:cNvPr>
          <p:cNvGrpSpPr/>
          <p:nvPr/>
        </p:nvGrpSpPr>
        <p:grpSpPr>
          <a:xfrm>
            <a:off x="6811820" y="4110869"/>
            <a:ext cx="2446694" cy="738664"/>
            <a:chOff x="6633695" y="4110869"/>
            <a:chExt cx="2446694" cy="738664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35BA0EE-1A42-BE4E-0B16-6C3375B92EAD}"/>
                </a:ext>
              </a:extLst>
            </p:cNvPr>
            <p:cNvSpPr txBox="1"/>
            <p:nvPr/>
          </p:nvSpPr>
          <p:spPr>
            <a:xfrm>
              <a:off x="6735523" y="4110869"/>
              <a:ext cx="23448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Mit V2H/G kann auch die 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Batterie des Autos genutzt werden!</a:t>
              </a:r>
            </a:p>
          </p:txBody>
        </p: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D58E2DF5-11C9-348D-C3D6-AA0033407310}"/>
                </a:ext>
              </a:extLst>
            </p:cNvPr>
            <p:cNvCxnSpPr/>
            <p:nvPr/>
          </p:nvCxnSpPr>
          <p:spPr bwMode="auto">
            <a:xfrm>
              <a:off x="6633695" y="4165691"/>
              <a:ext cx="0" cy="337082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Ellipse 21">
            <a:extLst>
              <a:ext uri="{FF2B5EF4-FFF2-40B4-BE49-F238E27FC236}">
                <a16:creationId xmlns:a16="http://schemas.microsoft.com/office/drawing/2014/main" id="{9313F1BC-3A4C-5AF9-3A45-DB971E3BAC31}"/>
              </a:ext>
            </a:extLst>
          </p:cNvPr>
          <p:cNvSpPr/>
          <p:nvPr/>
        </p:nvSpPr>
        <p:spPr bwMode="auto">
          <a:xfrm>
            <a:off x="6150171" y="2983646"/>
            <a:ext cx="98214" cy="9821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676331F-397C-EF8F-0CB2-17A405CA3B0E}"/>
              </a:ext>
            </a:extLst>
          </p:cNvPr>
          <p:cNvCxnSpPr/>
          <p:nvPr/>
        </p:nvCxnSpPr>
        <p:spPr bwMode="auto">
          <a:xfrm>
            <a:off x="6196569" y="2739751"/>
            <a:ext cx="0" cy="24389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BDD525D3-2CAF-AEDD-6F68-063C06A3606C}"/>
              </a:ext>
            </a:extLst>
          </p:cNvPr>
          <p:cNvSpPr/>
          <p:nvPr/>
        </p:nvSpPr>
        <p:spPr bwMode="auto">
          <a:xfrm>
            <a:off x="6553396" y="2983646"/>
            <a:ext cx="98214" cy="9821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9B7BD83-D6DC-77DC-930B-B51794030BF6}"/>
              </a:ext>
            </a:extLst>
          </p:cNvPr>
          <p:cNvCxnSpPr/>
          <p:nvPr/>
        </p:nvCxnSpPr>
        <p:spPr bwMode="auto">
          <a:xfrm>
            <a:off x="6196331" y="3197845"/>
            <a:ext cx="409681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5255FAFB-F1CE-7C32-A123-6F51D0EC3BEC}"/>
              </a:ext>
            </a:extLst>
          </p:cNvPr>
          <p:cNvCxnSpPr/>
          <p:nvPr/>
        </p:nvCxnSpPr>
        <p:spPr bwMode="auto">
          <a:xfrm>
            <a:off x="6609927" y="3089275"/>
            <a:ext cx="0" cy="11747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CF763F48-C2E6-2240-423C-867A0D0CBED1}"/>
              </a:ext>
            </a:extLst>
          </p:cNvPr>
          <p:cNvCxnSpPr/>
          <p:nvPr/>
        </p:nvCxnSpPr>
        <p:spPr bwMode="auto">
          <a:xfrm>
            <a:off x="6199506" y="3089275"/>
            <a:ext cx="0" cy="11747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36678527-B530-7577-74D1-E4CA7CBD5371}"/>
              </a:ext>
            </a:extLst>
          </p:cNvPr>
          <p:cNvCxnSpPr/>
          <p:nvPr/>
        </p:nvCxnSpPr>
        <p:spPr bwMode="auto">
          <a:xfrm>
            <a:off x="6606012" y="2739751"/>
            <a:ext cx="0" cy="24389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4A367D96-DFEE-3F2D-3570-E46997C9B344}"/>
              </a:ext>
            </a:extLst>
          </p:cNvPr>
          <p:cNvGrpSpPr/>
          <p:nvPr/>
        </p:nvGrpSpPr>
        <p:grpSpPr>
          <a:xfrm>
            <a:off x="2517972" y="1254044"/>
            <a:ext cx="7192994" cy="3820148"/>
            <a:chOff x="2517972" y="1254044"/>
            <a:chExt cx="7192994" cy="3820148"/>
          </a:xfrm>
        </p:grpSpPr>
        <p:cxnSp>
          <p:nvCxnSpPr>
            <p:cNvPr id="8219" name="Gerader Verbinder 8218">
              <a:extLst>
                <a:ext uri="{FF2B5EF4-FFF2-40B4-BE49-F238E27FC236}">
                  <a16:creationId xmlns:a16="http://schemas.microsoft.com/office/drawing/2014/main" id="{411E73F7-69B0-2212-79AA-2498E1F02437}"/>
                </a:ext>
              </a:extLst>
            </p:cNvPr>
            <p:cNvCxnSpPr/>
            <p:nvPr/>
          </p:nvCxnSpPr>
          <p:spPr bwMode="auto">
            <a:xfrm>
              <a:off x="7736163" y="1254044"/>
              <a:ext cx="1952742" cy="0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92214866-B504-8D5F-2F5C-6A8EFC33D40F}"/>
                </a:ext>
              </a:extLst>
            </p:cNvPr>
            <p:cNvGrpSpPr/>
            <p:nvPr/>
          </p:nvGrpSpPr>
          <p:grpSpPr>
            <a:xfrm>
              <a:off x="2517972" y="1254044"/>
              <a:ext cx="7192994" cy="3820148"/>
              <a:chOff x="2517972" y="1254044"/>
              <a:chExt cx="7192994" cy="3820148"/>
            </a:xfrm>
          </p:grpSpPr>
          <p:sp>
            <p:nvSpPr>
              <p:cNvPr id="119" name="Pfeil: nach links und rechts 118">
                <a:extLst>
                  <a:ext uri="{FF2B5EF4-FFF2-40B4-BE49-F238E27FC236}">
                    <a16:creationId xmlns:a16="http://schemas.microsoft.com/office/drawing/2014/main" id="{E94D8189-AEFB-4F00-4A35-DD28BA856171}"/>
                  </a:ext>
                </a:extLst>
              </p:cNvPr>
              <p:cNvSpPr/>
              <p:nvPr/>
            </p:nvSpPr>
            <p:spPr bwMode="auto">
              <a:xfrm>
                <a:off x="8686726" y="2174912"/>
                <a:ext cx="177300" cy="88235"/>
              </a:xfrm>
              <a:prstGeom prst="leftRightArrow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51576897-731F-8AFB-9844-44841C1FD08F}"/>
                  </a:ext>
                </a:extLst>
              </p:cNvPr>
              <p:cNvGrpSpPr/>
              <p:nvPr/>
            </p:nvGrpSpPr>
            <p:grpSpPr>
              <a:xfrm>
                <a:off x="2517972" y="1254044"/>
                <a:ext cx="7192994" cy="3820148"/>
                <a:chOff x="2517972" y="1254044"/>
                <a:chExt cx="7192994" cy="3820148"/>
              </a:xfrm>
            </p:grpSpPr>
            <p:cxnSp>
              <p:nvCxnSpPr>
                <p:cNvPr id="87" name="Gerader Verbinder 86">
                  <a:extLst>
                    <a:ext uri="{FF2B5EF4-FFF2-40B4-BE49-F238E27FC236}">
                      <a16:creationId xmlns:a16="http://schemas.microsoft.com/office/drawing/2014/main" id="{082EFF34-43A3-52B0-DA28-589188A2E5EF}"/>
                    </a:ext>
                  </a:extLst>
                </p:cNvPr>
                <p:cNvCxnSpPr/>
                <p:nvPr/>
              </p:nvCxnSpPr>
              <p:spPr bwMode="auto">
                <a:xfrm>
                  <a:off x="7736163" y="3078168"/>
                  <a:ext cx="1479275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1" name="Gerade Verbindung mit Pfeil 90">
                  <a:extLst>
                    <a:ext uri="{FF2B5EF4-FFF2-40B4-BE49-F238E27FC236}">
                      <a16:creationId xmlns:a16="http://schemas.microsoft.com/office/drawing/2014/main" id="{04654A87-5C0F-20F7-061C-3535C3EAE4E4}"/>
                    </a:ext>
                  </a:extLst>
                </p:cNvPr>
                <p:cNvCxnSpPr/>
                <p:nvPr/>
              </p:nvCxnSpPr>
              <p:spPr bwMode="auto">
                <a:xfrm flipV="1">
                  <a:off x="7784610" y="3078168"/>
                  <a:ext cx="0" cy="20043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2" name="Gerade Verbindung mit Pfeil 91">
                  <a:extLst>
                    <a:ext uri="{FF2B5EF4-FFF2-40B4-BE49-F238E27FC236}">
                      <a16:creationId xmlns:a16="http://schemas.microsoft.com/office/drawing/2014/main" id="{A8C20407-CF82-80DE-ED0A-8CAA967045C9}"/>
                    </a:ext>
                  </a:extLst>
                </p:cNvPr>
                <p:cNvCxnSpPr/>
                <p:nvPr/>
              </p:nvCxnSpPr>
              <p:spPr bwMode="auto">
                <a:xfrm flipV="1">
                  <a:off x="8240390" y="3078168"/>
                  <a:ext cx="0" cy="20043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5" name="Gerade Verbindung mit Pfeil 94">
                  <a:extLst>
                    <a:ext uri="{FF2B5EF4-FFF2-40B4-BE49-F238E27FC236}">
                      <a16:creationId xmlns:a16="http://schemas.microsoft.com/office/drawing/2014/main" id="{59ECE52D-673B-D8BA-02D3-8498E083CA92}"/>
                    </a:ext>
                  </a:extLst>
                </p:cNvPr>
                <p:cNvCxnSpPr/>
                <p:nvPr/>
              </p:nvCxnSpPr>
              <p:spPr bwMode="auto">
                <a:xfrm flipV="1">
                  <a:off x="8673778" y="3078168"/>
                  <a:ext cx="0" cy="20043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7" name="Gerade Verbindung mit Pfeil 96">
                  <a:extLst>
                    <a:ext uri="{FF2B5EF4-FFF2-40B4-BE49-F238E27FC236}">
                      <a16:creationId xmlns:a16="http://schemas.microsoft.com/office/drawing/2014/main" id="{1AFA7A74-979E-722C-063D-3952D6431CFF}"/>
                    </a:ext>
                  </a:extLst>
                </p:cNvPr>
                <p:cNvCxnSpPr/>
                <p:nvPr/>
              </p:nvCxnSpPr>
              <p:spPr bwMode="auto">
                <a:xfrm flipV="1">
                  <a:off x="9088115" y="3078168"/>
                  <a:ext cx="0" cy="20043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0" name="Gerade Verbindung mit Pfeil 109">
                  <a:extLst>
                    <a:ext uri="{FF2B5EF4-FFF2-40B4-BE49-F238E27FC236}">
                      <a16:creationId xmlns:a16="http://schemas.microsoft.com/office/drawing/2014/main" id="{F1EEA617-4C0B-C025-10C4-1E86A98FA9FA}"/>
                    </a:ext>
                  </a:extLst>
                </p:cNvPr>
                <p:cNvCxnSpPr/>
                <p:nvPr/>
              </p:nvCxnSpPr>
              <p:spPr bwMode="auto">
                <a:xfrm flipV="1">
                  <a:off x="9150028" y="2510403"/>
                  <a:ext cx="0" cy="567765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32" name="Gruppieren 31">
                  <a:extLst>
                    <a:ext uri="{FF2B5EF4-FFF2-40B4-BE49-F238E27FC236}">
                      <a16:creationId xmlns:a16="http://schemas.microsoft.com/office/drawing/2014/main" id="{207B69FD-612C-AFF2-43E1-E20493DEA9C8}"/>
                    </a:ext>
                  </a:extLst>
                </p:cNvPr>
                <p:cNvGrpSpPr/>
                <p:nvPr/>
              </p:nvGrpSpPr>
              <p:grpSpPr>
                <a:xfrm>
                  <a:off x="2517972" y="1254044"/>
                  <a:ext cx="7192994" cy="3820148"/>
                  <a:chOff x="2517972" y="1254044"/>
                  <a:chExt cx="7192994" cy="3820148"/>
                </a:xfrm>
              </p:grpSpPr>
              <p:grpSp>
                <p:nvGrpSpPr>
                  <p:cNvPr id="8213" name="Gruppieren 8212">
                    <a:extLst>
                      <a:ext uri="{FF2B5EF4-FFF2-40B4-BE49-F238E27FC236}">
                        <a16:creationId xmlns:a16="http://schemas.microsoft.com/office/drawing/2014/main" id="{60883A98-E9B8-9B97-03A7-207E7F6C2939}"/>
                      </a:ext>
                    </a:extLst>
                  </p:cNvPr>
                  <p:cNvGrpSpPr/>
                  <p:nvPr/>
                </p:nvGrpSpPr>
                <p:grpSpPr>
                  <a:xfrm>
                    <a:off x="2517972" y="1254044"/>
                    <a:ext cx="7192994" cy="3820148"/>
                    <a:chOff x="2531089" y="1296591"/>
                    <a:chExt cx="7192994" cy="3820148"/>
                  </a:xfrm>
                </p:grpSpPr>
                <p:cxnSp>
                  <p:nvCxnSpPr>
                    <p:cNvPr id="114" name="Gerader Verbinder 113">
                      <a:extLst>
                        <a:ext uri="{FF2B5EF4-FFF2-40B4-BE49-F238E27FC236}">
                          <a16:creationId xmlns:a16="http://schemas.microsoft.com/office/drawing/2014/main" id="{2347A664-7EA7-C807-82D2-6E76F52AA4CB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9341464" y="1296591"/>
                      <a:ext cx="0" cy="3635058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28" name="Rechteck: abgerundete Ecken 27">
                      <a:extLst>
                        <a:ext uri="{FF2B5EF4-FFF2-40B4-BE49-F238E27FC236}">
                          <a16:creationId xmlns:a16="http://schemas.microsoft.com/office/drawing/2014/main" id="{5ABC6591-F55C-E9D9-156F-D46F78E41FE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873475" y="1980890"/>
                      <a:ext cx="850608" cy="544998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27" name="Rechteck: abgerundete Ecken 26">
                      <a:extLst>
                        <a:ext uri="{FF2B5EF4-FFF2-40B4-BE49-F238E27FC236}">
                          <a16:creationId xmlns:a16="http://schemas.microsoft.com/office/drawing/2014/main" id="{A5EF50EC-AF3B-409F-41EF-8AFF5489F6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850042" y="1980955"/>
                      <a:ext cx="850608" cy="544998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5" name="Textfeld 4">
                      <a:extLst>
                        <a:ext uri="{FF2B5EF4-FFF2-40B4-BE49-F238E27FC236}">
                          <a16:creationId xmlns:a16="http://schemas.microsoft.com/office/drawing/2014/main" id="{94C84361-D3C4-0CCF-D0FF-4BF7F80FB6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54776" y="1981963"/>
                      <a:ext cx="688009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de-DE" sz="1000" dirty="0"/>
                        <a:t>Home-</a:t>
                      </a:r>
                    </a:p>
                    <a:p>
                      <a:pPr algn="ctr"/>
                      <a:r>
                        <a:rPr lang="de-DE" sz="1000" dirty="0"/>
                        <a:t>Manager</a:t>
                      </a:r>
                      <a:br>
                        <a:rPr lang="de-DE" sz="1000" dirty="0"/>
                      </a:br>
                      <a:r>
                        <a:rPr lang="de-DE" sz="1000" dirty="0"/>
                        <a:t>(EMS)</a:t>
                      </a:r>
                    </a:p>
                  </p:txBody>
                </p:sp>
                <p:sp>
                  <p:nvSpPr>
                    <p:cNvPr id="6" name="Textfeld 5">
                      <a:extLst>
                        <a:ext uri="{FF2B5EF4-FFF2-40B4-BE49-F238E27FC236}">
                          <a16:creationId xmlns:a16="http://schemas.microsoft.com/office/drawing/2014/main" id="{181A8E05-B1F9-E163-6149-298F2EB8AD0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61048" y="2045037"/>
                      <a:ext cx="85061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000" dirty="0"/>
                        <a:t>Smartmeter</a:t>
                      </a:r>
                    </a:p>
                    <a:p>
                      <a:pPr algn="ctr"/>
                      <a:r>
                        <a:rPr lang="de-DE" sz="1000" dirty="0"/>
                        <a:t>Gateway</a:t>
                      </a:r>
                    </a:p>
                  </p:txBody>
                </p:sp>
                <p:pic>
                  <p:nvPicPr>
                    <p:cNvPr id="8" name="Grafik 7">
                      <a:extLst>
                        <a:ext uri="{FF2B5EF4-FFF2-40B4-BE49-F238E27FC236}">
                          <a16:creationId xmlns:a16="http://schemas.microsoft.com/office/drawing/2014/main" id="{2793F2FB-B82B-0F02-BBE5-AF137DA341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0520" b="9928"/>
                    <a:stretch/>
                  </p:blipFill>
                  <p:spPr>
                    <a:xfrm>
                      <a:off x="8549040" y="3330970"/>
                      <a:ext cx="326987" cy="1831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" name="Grafik 9">
                      <a:extLst>
                        <a:ext uri="{FF2B5EF4-FFF2-40B4-BE49-F238E27FC236}">
                          <a16:creationId xmlns:a16="http://schemas.microsoft.com/office/drawing/2014/main" id="{776E6041-8367-0980-6B83-964020F6668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601585" y="3312731"/>
                      <a:ext cx="366050" cy="2196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" name="Grafik 10" descr="Ein Bild, das Text, ClipAr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2A4E6F8B-3860-2B2F-5369-0DBA81B0DB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120" t="25822" r="22201" b="37321"/>
                    <a:stretch/>
                  </p:blipFill>
                  <p:spPr>
                    <a:xfrm>
                      <a:off x="8003582" y="3347856"/>
                      <a:ext cx="473616" cy="14938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Grafik 22" descr="Ein Bild, das Schwarz, Dunkelhei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9C4E1DBE-F556-F6BE-2E32-CE28DF6EC5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964784" y="3316821"/>
                      <a:ext cx="223032" cy="21145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22" name="Gerader Verbinder 121">
                      <a:extLst>
                        <a:ext uri="{FF2B5EF4-FFF2-40B4-BE49-F238E27FC236}">
                          <a16:creationId xmlns:a16="http://schemas.microsoft.com/office/drawing/2014/main" id="{E0F1F980-DA66-D498-DBA2-99D1C6B44197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967149" y="4922650"/>
                      <a:ext cx="6374315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192" name="Gerader Verbinder 8191">
                      <a:extLst>
                        <a:ext uri="{FF2B5EF4-FFF2-40B4-BE49-F238E27FC236}">
                          <a16:creationId xmlns:a16="http://schemas.microsoft.com/office/drawing/2014/main" id="{E2475D71-1227-47A6-FF05-C7BABAD0AEF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536661" y="4922650"/>
                      <a:ext cx="0" cy="157365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196" name="Gerader Verbinder 8195">
                      <a:extLst>
                        <a:ext uri="{FF2B5EF4-FFF2-40B4-BE49-F238E27FC236}">
                          <a16:creationId xmlns:a16="http://schemas.microsoft.com/office/drawing/2014/main" id="{E6C6DA7F-B260-6AC2-7D94-7319CDBEC13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5811964" y="4922650"/>
                      <a:ext cx="0" cy="194089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198" name="Gerader Verbinder 8197">
                      <a:extLst>
                        <a:ext uri="{FF2B5EF4-FFF2-40B4-BE49-F238E27FC236}">
                          <a16:creationId xmlns:a16="http://schemas.microsoft.com/office/drawing/2014/main" id="{1BAD2380-9B9F-E9AF-E23C-9116BCBCFCA8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5016661" y="4922650"/>
                      <a:ext cx="0" cy="157365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201" name="Gerader Verbinder 8200">
                      <a:extLst>
                        <a:ext uri="{FF2B5EF4-FFF2-40B4-BE49-F238E27FC236}">
                          <a16:creationId xmlns:a16="http://schemas.microsoft.com/office/drawing/2014/main" id="{5AFAB067-25DD-D4E3-C692-54C9926FFB8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531089" y="3093242"/>
                      <a:ext cx="0" cy="775043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203" name="Gerader Verbinder 8202">
                      <a:extLst>
                        <a:ext uri="{FF2B5EF4-FFF2-40B4-BE49-F238E27FC236}">
                          <a16:creationId xmlns:a16="http://schemas.microsoft.com/office/drawing/2014/main" id="{8D6F4A0A-5E4E-F5CD-7777-84D85F2FA8E7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959239" y="3868285"/>
                      <a:ext cx="0" cy="1054365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205" name="Gerader Verbinder 8204">
                      <a:extLst>
                        <a:ext uri="{FF2B5EF4-FFF2-40B4-BE49-F238E27FC236}">
                          <a16:creationId xmlns:a16="http://schemas.microsoft.com/office/drawing/2014/main" id="{7731AF94-085A-0859-211A-83B790D1748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531269" y="3868285"/>
                      <a:ext cx="42797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0" name="Gerader Verbinder 119">
                      <a:extLst>
                        <a:ext uri="{FF2B5EF4-FFF2-40B4-BE49-F238E27FC236}">
                          <a16:creationId xmlns:a16="http://schemas.microsoft.com/office/drawing/2014/main" id="{F72BAB24-7F92-08A5-4F67-F20E58164BC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8388251" y="1296591"/>
                      <a:ext cx="0" cy="674769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15" name="Gerader Verbinder 14">
                    <a:extLst>
                      <a:ext uri="{FF2B5EF4-FFF2-40B4-BE49-F238E27FC236}">
                        <a16:creationId xmlns:a16="http://schemas.microsoft.com/office/drawing/2014/main" id="{212CAC59-3CE8-D336-8BBE-C9F44091A02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58369" y="3280954"/>
                    <a:ext cx="0" cy="1602990"/>
                  </a:xfrm>
                  <a:prstGeom prst="lin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290143683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-1016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E55D817-2AA1-0786-BC54-687A849FCBA6}"/>
              </a:ext>
            </a:extLst>
          </p:cNvPr>
          <p:cNvGrpSpPr/>
          <p:nvPr/>
        </p:nvGrpSpPr>
        <p:grpSpPr>
          <a:xfrm>
            <a:off x="0" y="3079292"/>
            <a:ext cx="9906000" cy="1100436"/>
            <a:chOff x="0" y="2688767"/>
            <a:chExt cx="9906000" cy="1100436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2BAC788C-BB56-FB1D-5F5C-16E0E8B7A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767"/>
              <a:ext cx="9906000" cy="1100436"/>
            </a:xfrm>
            <a:prstGeom prst="bevel">
              <a:avLst>
                <a:gd name="adj" fmla="val 6762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15CA9520-2BA7-E67D-1CFA-1BD3A9D0C9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8487" y="2857102"/>
              <a:ext cx="9368788" cy="77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2800" b="1" dirty="0">
                  <a:solidFill>
                    <a:schemeClr val="bg1"/>
                  </a:solidFill>
                </a:rPr>
                <a:t>Helfen Sie mit, die Energiewende voranzutreiben!</a:t>
              </a:r>
              <a:br>
                <a:rPr lang="de-DE" altLang="de-DE" sz="2800" b="1" dirty="0">
                  <a:solidFill>
                    <a:schemeClr val="bg1"/>
                  </a:solidFill>
                </a:rPr>
              </a:br>
              <a:r>
                <a:rPr lang="de-DE" altLang="de-DE" sz="2800" b="1" dirty="0">
                  <a:solidFill>
                    <a:schemeClr val="bg1"/>
                  </a:solidFill>
                </a:rPr>
                <a:t>Jede/r kann dazu beitragen!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1890E108-4D8F-4C76-8FAD-8D2CA485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128667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Netzstabilität: Grundlagen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6EAC439-529D-48BE-06F3-1698CDD8A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1819056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Ereignis und Auswirkungen des Blackouts vom 28. April 2025 in Spanien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1E0EEF1-D718-CCDF-4A3F-BD82C6853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235143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Analyse und Maßnahmen im Stromsystem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5E4C282E-D064-D065-FCA8-4E8144EC2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2883822"/>
            <a:ext cx="8697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Maßnahmen beim </a:t>
            </a:r>
            <a:r>
              <a:rPr lang="de-DE" altLang="de-DE" sz="1800" dirty="0" err="1">
                <a:solidFill>
                  <a:srgbClr val="563BFB"/>
                </a:solidFill>
              </a:rPr>
              <a:t>ProSumer</a:t>
            </a:r>
            <a:r>
              <a:rPr lang="de-DE" altLang="de-DE" sz="1800" dirty="0">
                <a:solidFill>
                  <a:srgbClr val="563BFB"/>
                </a:solidFill>
              </a:rPr>
              <a:t> (Energie-</a:t>
            </a:r>
            <a:r>
              <a:rPr lang="de-DE" altLang="de-DE" sz="1800" u="sng" dirty="0">
                <a:solidFill>
                  <a:srgbClr val="563BFB"/>
                </a:solidFill>
              </a:rPr>
              <a:t>Pro</a:t>
            </a:r>
            <a:r>
              <a:rPr lang="de-DE" altLang="de-DE" sz="1800" dirty="0">
                <a:solidFill>
                  <a:srgbClr val="563BFB"/>
                </a:solidFill>
              </a:rPr>
              <a:t>duzent und -Kon</a:t>
            </a:r>
            <a:r>
              <a:rPr lang="de-DE" altLang="de-DE" sz="1800" u="sng" dirty="0">
                <a:solidFill>
                  <a:srgbClr val="563BFB"/>
                </a:solidFill>
              </a:rPr>
              <a:t>sum</a:t>
            </a:r>
            <a:r>
              <a:rPr lang="de-DE" altLang="de-DE" sz="1800" dirty="0">
                <a:solidFill>
                  <a:srgbClr val="563BFB"/>
                </a:solidFill>
              </a:rPr>
              <a:t>ent)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in privaten/ öffentlichen Gebäuden und bei Firmen</a:t>
            </a:r>
          </a:p>
        </p:txBody>
      </p:sp>
    </p:spTree>
    <p:extLst>
      <p:ext uri="{BB962C8B-B14F-4D97-AF65-F5344CB8AC3E}">
        <p14:creationId xmlns:p14="http://schemas.microsoft.com/office/powerpoint/2010/main" val="16876448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760" y="68932"/>
            <a:ext cx="818201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Netzstabilität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Erzeuger und Verbraucher am Netz in D bis 2045</a:t>
            </a:r>
          </a:p>
        </p:txBody>
      </p:sp>
      <p:sp>
        <p:nvSpPr>
          <p:cNvPr id="120" name="Text Box 5">
            <a:extLst>
              <a:ext uri="{FF2B5EF4-FFF2-40B4-BE49-F238E27FC236}">
                <a16:creationId xmlns:a16="http://schemas.microsoft.com/office/drawing/2014/main" id="{576B4737-D6FA-4229-917F-3EBEF69A3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25" y="5949504"/>
            <a:ext cx="360868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 </a:t>
            </a:r>
            <a:r>
              <a:rPr lang="de-DE" altLang="de-DE" sz="1200" dirty="0">
                <a:hlinkClick r:id="rId3"/>
              </a:rPr>
              <a:t>FH-ISE: </a:t>
            </a:r>
            <a:r>
              <a:rPr lang="de-DE" altLang="de-DE" sz="1200" dirty="0" err="1">
                <a:hlinkClick r:id="rId3"/>
              </a:rPr>
              <a:t>energy</a:t>
            </a:r>
            <a:r>
              <a:rPr lang="de-DE" altLang="de-DE" sz="1200" dirty="0">
                <a:hlinkClick r:id="rId3"/>
              </a:rPr>
              <a:t>-Charts</a:t>
            </a:r>
            <a:r>
              <a:rPr lang="de-DE" altLang="de-DE" sz="1200" dirty="0"/>
              <a:t>; </a:t>
            </a:r>
            <a:r>
              <a:rPr lang="de-DE" altLang="de-DE" sz="1200" dirty="0">
                <a:hlinkClick r:id="rId4"/>
              </a:rPr>
              <a:t>ISE e.V.-Meta-Studie</a:t>
            </a:r>
            <a:endParaRPr lang="en-US" altLang="de-DE" sz="1200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3356CF8-6288-A0E8-0D4E-598947F91BE1}"/>
              </a:ext>
            </a:extLst>
          </p:cNvPr>
          <p:cNvGrpSpPr/>
          <p:nvPr/>
        </p:nvGrpSpPr>
        <p:grpSpPr>
          <a:xfrm>
            <a:off x="4311107" y="2929513"/>
            <a:ext cx="3758231" cy="2821061"/>
            <a:chOff x="4311107" y="2577823"/>
            <a:chExt cx="3758231" cy="2821061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1F4D6B46-96B5-222C-74F5-68CB1F2EDF7D}"/>
                </a:ext>
              </a:extLst>
            </p:cNvPr>
            <p:cNvGrpSpPr/>
            <p:nvPr/>
          </p:nvGrpSpPr>
          <p:grpSpPr>
            <a:xfrm>
              <a:off x="4311107" y="2577823"/>
              <a:ext cx="3758231" cy="2821061"/>
              <a:chOff x="4322131" y="3279043"/>
              <a:chExt cx="2706560" cy="1701267"/>
            </a:xfrm>
          </p:grpSpPr>
          <p:sp>
            <p:nvSpPr>
              <p:cNvPr id="25" name="Gleichschenkliges Dreieck 24">
                <a:extLst>
                  <a:ext uri="{FF2B5EF4-FFF2-40B4-BE49-F238E27FC236}">
                    <a16:creationId xmlns:a16="http://schemas.microsoft.com/office/drawing/2014/main" id="{9770EA4D-EFB1-44F4-9B5F-5EC00E0A057C}"/>
                  </a:ext>
                </a:extLst>
              </p:cNvPr>
              <p:cNvSpPr/>
              <p:nvPr/>
            </p:nvSpPr>
            <p:spPr bwMode="auto">
              <a:xfrm>
                <a:off x="5203480" y="4281680"/>
                <a:ext cx="932681" cy="698630"/>
              </a:xfrm>
              <a:custGeom>
                <a:avLst/>
                <a:gdLst>
                  <a:gd name="connsiteX0" fmla="*/ 0 w 932681"/>
                  <a:gd name="connsiteY0" fmla="*/ 698630 h 698630"/>
                  <a:gd name="connsiteX1" fmla="*/ 466341 w 932681"/>
                  <a:gd name="connsiteY1" fmla="*/ 0 h 698630"/>
                  <a:gd name="connsiteX2" fmla="*/ 932681 w 932681"/>
                  <a:gd name="connsiteY2" fmla="*/ 698630 h 698630"/>
                  <a:gd name="connsiteX3" fmla="*/ 0 w 932681"/>
                  <a:gd name="connsiteY3" fmla="*/ 698630 h 698630"/>
                  <a:gd name="connsiteX0" fmla="*/ 0 w 932681"/>
                  <a:gd name="connsiteY0" fmla="*/ 698630 h 698630"/>
                  <a:gd name="connsiteX1" fmla="*/ 58764 w 932681"/>
                  <a:gd name="connsiteY1" fmla="*/ 607218 h 698630"/>
                  <a:gd name="connsiteX2" fmla="*/ 466341 w 932681"/>
                  <a:gd name="connsiteY2" fmla="*/ 0 h 698630"/>
                  <a:gd name="connsiteX3" fmla="*/ 932681 w 932681"/>
                  <a:gd name="connsiteY3" fmla="*/ 698630 h 698630"/>
                  <a:gd name="connsiteX4" fmla="*/ 0 w 932681"/>
                  <a:gd name="connsiteY4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466341 w 932681"/>
                  <a:gd name="connsiteY2" fmla="*/ 0 h 698630"/>
                  <a:gd name="connsiteX3" fmla="*/ 932681 w 932681"/>
                  <a:gd name="connsiteY3" fmla="*/ 698630 h 698630"/>
                  <a:gd name="connsiteX4" fmla="*/ 0 w 932681"/>
                  <a:gd name="connsiteY4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134964 w 932681"/>
                  <a:gd name="connsiteY2" fmla="*/ 447674 h 698630"/>
                  <a:gd name="connsiteX3" fmla="*/ 466341 w 932681"/>
                  <a:gd name="connsiteY3" fmla="*/ 0 h 698630"/>
                  <a:gd name="connsiteX4" fmla="*/ 932681 w 932681"/>
                  <a:gd name="connsiteY4" fmla="*/ 698630 h 698630"/>
                  <a:gd name="connsiteX5" fmla="*/ 0 w 932681"/>
                  <a:gd name="connsiteY5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163539 w 932681"/>
                  <a:gd name="connsiteY2" fmla="*/ 514349 h 698630"/>
                  <a:gd name="connsiteX3" fmla="*/ 466341 w 932681"/>
                  <a:gd name="connsiteY3" fmla="*/ 0 h 698630"/>
                  <a:gd name="connsiteX4" fmla="*/ 932681 w 932681"/>
                  <a:gd name="connsiteY4" fmla="*/ 698630 h 698630"/>
                  <a:gd name="connsiteX5" fmla="*/ 0 w 932681"/>
                  <a:gd name="connsiteY5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163539 w 932681"/>
                  <a:gd name="connsiteY2" fmla="*/ 514349 h 698630"/>
                  <a:gd name="connsiteX3" fmla="*/ 284982 w 932681"/>
                  <a:gd name="connsiteY3" fmla="*/ 309562 h 698630"/>
                  <a:gd name="connsiteX4" fmla="*/ 466341 w 932681"/>
                  <a:gd name="connsiteY4" fmla="*/ 0 h 698630"/>
                  <a:gd name="connsiteX5" fmla="*/ 932681 w 932681"/>
                  <a:gd name="connsiteY5" fmla="*/ 698630 h 698630"/>
                  <a:gd name="connsiteX6" fmla="*/ 0 w 932681"/>
                  <a:gd name="connsiteY6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163539 w 932681"/>
                  <a:gd name="connsiteY2" fmla="*/ 514349 h 698630"/>
                  <a:gd name="connsiteX3" fmla="*/ 294507 w 932681"/>
                  <a:gd name="connsiteY3" fmla="*/ 416718 h 698630"/>
                  <a:gd name="connsiteX4" fmla="*/ 466341 w 932681"/>
                  <a:gd name="connsiteY4" fmla="*/ 0 h 698630"/>
                  <a:gd name="connsiteX5" fmla="*/ 932681 w 932681"/>
                  <a:gd name="connsiteY5" fmla="*/ 698630 h 698630"/>
                  <a:gd name="connsiteX6" fmla="*/ 0 w 932681"/>
                  <a:gd name="connsiteY6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163539 w 932681"/>
                  <a:gd name="connsiteY2" fmla="*/ 514349 h 698630"/>
                  <a:gd name="connsiteX3" fmla="*/ 294507 w 932681"/>
                  <a:gd name="connsiteY3" fmla="*/ 416718 h 698630"/>
                  <a:gd name="connsiteX4" fmla="*/ 466341 w 932681"/>
                  <a:gd name="connsiteY4" fmla="*/ 0 h 698630"/>
                  <a:gd name="connsiteX5" fmla="*/ 799332 w 932681"/>
                  <a:gd name="connsiteY5" fmla="*/ 500062 h 698630"/>
                  <a:gd name="connsiteX6" fmla="*/ 932681 w 932681"/>
                  <a:gd name="connsiteY6" fmla="*/ 698630 h 698630"/>
                  <a:gd name="connsiteX7" fmla="*/ 0 w 932681"/>
                  <a:gd name="connsiteY7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163539 w 932681"/>
                  <a:gd name="connsiteY2" fmla="*/ 514349 h 698630"/>
                  <a:gd name="connsiteX3" fmla="*/ 294507 w 932681"/>
                  <a:gd name="connsiteY3" fmla="*/ 416718 h 698630"/>
                  <a:gd name="connsiteX4" fmla="*/ 466341 w 932681"/>
                  <a:gd name="connsiteY4" fmla="*/ 0 h 698630"/>
                  <a:gd name="connsiteX5" fmla="*/ 908870 w 932681"/>
                  <a:gd name="connsiteY5" fmla="*/ 609599 h 698630"/>
                  <a:gd name="connsiteX6" fmla="*/ 932681 w 932681"/>
                  <a:gd name="connsiteY6" fmla="*/ 698630 h 698630"/>
                  <a:gd name="connsiteX7" fmla="*/ 0 w 932681"/>
                  <a:gd name="connsiteY7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163539 w 932681"/>
                  <a:gd name="connsiteY2" fmla="*/ 514349 h 698630"/>
                  <a:gd name="connsiteX3" fmla="*/ 294507 w 932681"/>
                  <a:gd name="connsiteY3" fmla="*/ 416718 h 698630"/>
                  <a:gd name="connsiteX4" fmla="*/ 466341 w 932681"/>
                  <a:gd name="connsiteY4" fmla="*/ 0 h 698630"/>
                  <a:gd name="connsiteX5" fmla="*/ 732657 w 932681"/>
                  <a:gd name="connsiteY5" fmla="*/ 364331 h 698630"/>
                  <a:gd name="connsiteX6" fmla="*/ 908870 w 932681"/>
                  <a:gd name="connsiteY6" fmla="*/ 609599 h 698630"/>
                  <a:gd name="connsiteX7" fmla="*/ 932681 w 932681"/>
                  <a:gd name="connsiteY7" fmla="*/ 698630 h 698630"/>
                  <a:gd name="connsiteX8" fmla="*/ 0 w 932681"/>
                  <a:gd name="connsiteY8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163539 w 932681"/>
                  <a:gd name="connsiteY2" fmla="*/ 514349 h 698630"/>
                  <a:gd name="connsiteX3" fmla="*/ 294507 w 932681"/>
                  <a:gd name="connsiteY3" fmla="*/ 416718 h 698630"/>
                  <a:gd name="connsiteX4" fmla="*/ 466341 w 932681"/>
                  <a:gd name="connsiteY4" fmla="*/ 0 h 698630"/>
                  <a:gd name="connsiteX5" fmla="*/ 777901 w 932681"/>
                  <a:gd name="connsiteY5" fmla="*/ 514350 h 698630"/>
                  <a:gd name="connsiteX6" fmla="*/ 908870 w 932681"/>
                  <a:gd name="connsiteY6" fmla="*/ 609599 h 698630"/>
                  <a:gd name="connsiteX7" fmla="*/ 932681 w 932681"/>
                  <a:gd name="connsiteY7" fmla="*/ 698630 h 698630"/>
                  <a:gd name="connsiteX8" fmla="*/ 0 w 932681"/>
                  <a:gd name="connsiteY8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163539 w 932681"/>
                  <a:gd name="connsiteY2" fmla="*/ 514349 h 698630"/>
                  <a:gd name="connsiteX3" fmla="*/ 294507 w 932681"/>
                  <a:gd name="connsiteY3" fmla="*/ 416718 h 698630"/>
                  <a:gd name="connsiteX4" fmla="*/ 466341 w 932681"/>
                  <a:gd name="connsiteY4" fmla="*/ 0 h 698630"/>
                  <a:gd name="connsiteX5" fmla="*/ 699320 w 932681"/>
                  <a:gd name="connsiteY5" fmla="*/ 378618 h 698630"/>
                  <a:gd name="connsiteX6" fmla="*/ 777901 w 932681"/>
                  <a:gd name="connsiteY6" fmla="*/ 514350 h 698630"/>
                  <a:gd name="connsiteX7" fmla="*/ 908870 w 932681"/>
                  <a:gd name="connsiteY7" fmla="*/ 609599 h 698630"/>
                  <a:gd name="connsiteX8" fmla="*/ 932681 w 932681"/>
                  <a:gd name="connsiteY8" fmla="*/ 698630 h 698630"/>
                  <a:gd name="connsiteX9" fmla="*/ 0 w 932681"/>
                  <a:gd name="connsiteY9" fmla="*/ 698630 h 698630"/>
                  <a:gd name="connsiteX0" fmla="*/ 0 w 932681"/>
                  <a:gd name="connsiteY0" fmla="*/ 698630 h 698630"/>
                  <a:gd name="connsiteX1" fmla="*/ 15902 w 932681"/>
                  <a:gd name="connsiteY1" fmla="*/ 619124 h 698630"/>
                  <a:gd name="connsiteX2" fmla="*/ 163539 w 932681"/>
                  <a:gd name="connsiteY2" fmla="*/ 514349 h 698630"/>
                  <a:gd name="connsiteX3" fmla="*/ 294507 w 932681"/>
                  <a:gd name="connsiteY3" fmla="*/ 416718 h 698630"/>
                  <a:gd name="connsiteX4" fmla="*/ 466341 w 932681"/>
                  <a:gd name="connsiteY4" fmla="*/ 0 h 698630"/>
                  <a:gd name="connsiteX5" fmla="*/ 625501 w 932681"/>
                  <a:gd name="connsiteY5" fmla="*/ 397668 h 698630"/>
                  <a:gd name="connsiteX6" fmla="*/ 777901 w 932681"/>
                  <a:gd name="connsiteY6" fmla="*/ 514350 h 698630"/>
                  <a:gd name="connsiteX7" fmla="*/ 908870 w 932681"/>
                  <a:gd name="connsiteY7" fmla="*/ 609599 h 698630"/>
                  <a:gd name="connsiteX8" fmla="*/ 932681 w 932681"/>
                  <a:gd name="connsiteY8" fmla="*/ 698630 h 698630"/>
                  <a:gd name="connsiteX9" fmla="*/ 0 w 932681"/>
                  <a:gd name="connsiteY9" fmla="*/ 698630 h 698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2681" h="698630">
                    <a:moveTo>
                      <a:pt x="0" y="698630"/>
                    </a:moveTo>
                    <a:lnTo>
                      <a:pt x="15902" y="619124"/>
                    </a:lnTo>
                    <a:lnTo>
                      <a:pt x="163539" y="514349"/>
                    </a:lnTo>
                    <a:lnTo>
                      <a:pt x="294507" y="416718"/>
                    </a:lnTo>
                    <a:lnTo>
                      <a:pt x="466341" y="0"/>
                    </a:lnTo>
                    <a:lnTo>
                      <a:pt x="625501" y="397668"/>
                    </a:lnTo>
                    <a:lnTo>
                      <a:pt x="777901" y="514350"/>
                    </a:lnTo>
                    <a:lnTo>
                      <a:pt x="908870" y="609599"/>
                    </a:lnTo>
                    <a:lnTo>
                      <a:pt x="932681" y="698630"/>
                    </a:lnTo>
                    <a:lnTo>
                      <a:pt x="0" y="69863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Gleichschenkliges Dreieck 23">
                <a:extLst>
                  <a:ext uri="{FF2B5EF4-FFF2-40B4-BE49-F238E27FC236}">
                    <a16:creationId xmlns:a16="http://schemas.microsoft.com/office/drawing/2014/main" id="{A7605208-1DC8-4532-B07F-BF931A4AB9A5}"/>
                  </a:ext>
                </a:extLst>
              </p:cNvPr>
              <p:cNvSpPr/>
              <p:nvPr/>
            </p:nvSpPr>
            <p:spPr bwMode="auto">
              <a:xfrm rot="10800000">
                <a:off x="4512148" y="4441224"/>
                <a:ext cx="2333624" cy="140492"/>
              </a:xfrm>
              <a:custGeom>
                <a:avLst/>
                <a:gdLst>
                  <a:gd name="connsiteX0" fmla="*/ 0 w 2295525"/>
                  <a:gd name="connsiteY0" fmla="*/ 140492 h 140492"/>
                  <a:gd name="connsiteX1" fmla="*/ 1138236 w 2295525"/>
                  <a:gd name="connsiteY1" fmla="*/ 0 h 140492"/>
                  <a:gd name="connsiteX2" fmla="*/ 2295525 w 2295525"/>
                  <a:gd name="connsiteY2" fmla="*/ 140492 h 140492"/>
                  <a:gd name="connsiteX3" fmla="*/ 0 w 2295525"/>
                  <a:gd name="connsiteY3" fmla="*/ 140492 h 140492"/>
                  <a:gd name="connsiteX0" fmla="*/ 0 w 2328862"/>
                  <a:gd name="connsiteY0" fmla="*/ 135729 h 140492"/>
                  <a:gd name="connsiteX1" fmla="*/ 1171573 w 2328862"/>
                  <a:gd name="connsiteY1" fmla="*/ 0 h 140492"/>
                  <a:gd name="connsiteX2" fmla="*/ 2328862 w 2328862"/>
                  <a:gd name="connsiteY2" fmla="*/ 140492 h 140492"/>
                  <a:gd name="connsiteX3" fmla="*/ 0 w 2328862"/>
                  <a:gd name="connsiteY3" fmla="*/ 135729 h 140492"/>
                  <a:gd name="connsiteX0" fmla="*/ 0 w 2328862"/>
                  <a:gd name="connsiteY0" fmla="*/ 135729 h 140492"/>
                  <a:gd name="connsiteX1" fmla="*/ 104772 w 2328862"/>
                  <a:gd name="connsiteY1" fmla="*/ 121442 h 140492"/>
                  <a:gd name="connsiteX2" fmla="*/ 1171573 w 2328862"/>
                  <a:gd name="connsiteY2" fmla="*/ 0 h 140492"/>
                  <a:gd name="connsiteX3" fmla="*/ 2328862 w 2328862"/>
                  <a:gd name="connsiteY3" fmla="*/ 140492 h 140492"/>
                  <a:gd name="connsiteX4" fmla="*/ 0 w 2328862"/>
                  <a:gd name="connsiteY4" fmla="*/ 135729 h 140492"/>
                  <a:gd name="connsiteX0" fmla="*/ 0 w 2328862"/>
                  <a:gd name="connsiteY0" fmla="*/ 135729 h 140492"/>
                  <a:gd name="connsiteX1" fmla="*/ 40478 w 2328862"/>
                  <a:gd name="connsiteY1" fmla="*/ 83342 h 140492"/>
                  <a:gd name="connsiteX2" fmla="*/ 1171573 w 2328862"/>
                  <a:gd name="connsiteY2" fmla="*/ 0 h 140492"/>
                  <a:gd name="connsiteX3" fmla="*/ 2328862 w 2328862"/>
                  <a:gd name="connsiteY3" fmla="*/ 140492 h 140492"/>
                  <a:gd name="connsiteX4" fmla="*/ 0 w 2328862"/>
                  <a:gd name="connsiteY4" fmla="*/ 135729 h 140492"/>
                  <a:gd name="connsiteX0" fmla="*/ 0 w 2328862"/>
                  <a:gd name="connsiteY0" fmla="*/ 135729 h 140492"/>
                  <a:gd name="connsiteX1" fmla="*/ 40478 w 2328862"/>
                  <a:gd name="connsiteY1" fmla="*/ 83342 h 140492"/>
                  <a:gd name="connsiteX2" fmla="*/ 1171573 w 2328862"/>
                  <a:gd name="connsiteY2" fmla="*/ 0 h 140492"/>
                  <a:gd name="connsiteX3" fmla="*/ 2055016 w 2328862"/>
                  <a:gd name="connsiteY3" fmla="*/ 114298 h 140492"/>
                  <a:gd name="connsiteX4" fmla="*/ 2328862 w 2328862"/>
                  <a:gd name="connsiteY4" fmla="*/ 140492 h 140492"/>
                  <a:gd name="connsiteX5" fmla="*/ 0 w 2328862"/>
                  <a:gd name="connsiteY5" fmla="*/ 135729 h 140492"/>
                  <a:gd name="connsiteX0" fmla="*/ 0 w 2328862"/>
                  <a:gd name="connsiteY0" fmla="*/ 135729 h 140492"/>
                  <a:gd name="connsiteX1" fmla="*/ 40478 w 2328862"/>
                  <a:gd name="connsiteY1" fmla="*/ 83342 h 140492"/>
                  <a:gd name="connsiteX2" fmla="*/ 1171573 w 2328862"/>
                  <a:gd name="connsiteY2" fmla="*/ 0 h 140492"/>
                  <a:gd name="connsiteX3" fmla="*/ 2064541 w 2328862"/>
                  <a:gd name="connsiteY3" fmla="*/ 73816 h 140492"/>
                  <a:gd name="connsiteX4" fmla="*/ 2328862 w 2328862"/>
                  <a:gd name="connsiteY4" fmla="*/ 140492 h 140492"/>
                  <a:gd name="connsiteX5" fmla="*/ 0 w 2328862"/>
                  <a:gd name="connsiteY5" fmla="*/ 135729 h 140492"/>
                  <a:gd name="connsiteX0" fmla="*/ 0 w 2328862"/>
                  <a:gd name="connsiteY0" fmla="*/ 135729 h 140492"/>
                  <a:gd name="connsiteX1" fmla="*/ 40478 w 2328862"/>
                  <a:gd name="connsiteY1" fmla="*/ 83342 h 140492"/>
                  <a:gd name="connsiteX2" fmla="*/ 1171573 w 2328862"/>
                  <a:gd name="connsiteY2" fmla="*/ 0 h 140492"/>
                  <a:gd name="connsiteX3" fmla="*/ 2233610 w 2328862"/>
                  <a:gd name="connsiteY3" fmla="*/ 88103 h 140492"/>
                  <a:gd name="connsiteX4" fmla="*/ 2328862 w 2328862"/>
                  <a:gd name="connsiteY4" fmla="*/ 140492 h 140492"/>
                  <a:gd name="connsiteX5" fmla="*/ 0 w 2328862"/>
                  <a:gd name="connsiteY5" fmla="*/ 135729 h 140492"/>
                  <a:gd name="connsiteX0" fmla="*/ 0 w 2328862"/>
                  <a:gd name="connsiteY0" fmla="*/ 135729 h 140492"/>
                  <a:gd name="connsiteX1" fmla="*/ 40478 w 2328862"/>
                  <a:gd name="connsiteY1" fmla="*/ 83342 h 140492"/>
                  <a:gd name="connsiteX2" fmla="*/ 1171573 w 2328862"/>
                  <a:gd name="connsiteY2" fmla="*/ 0 h 140492"/>
                  <a:gd name="connsiteX3" fmla="*/ 2324098 w 2328862"/>
                  <a:gd name="connsiteY3" fmla="*/ 88103 h 140492"/>
                  <a:gd name="connsiteX4" fmla="*/ 2328862 w 2328862"/>
                  <a:gd name="connsiteY4" fmla="*/ 140492 h 140492"/>
                  <a:gd name="connsiteX5" fmla="*/ 0 w 2328862"/>
                  <a:gd name="connsiteY5" fmla="*/ 135729 h 140492"/>
                  <a:gd name="connsiteX0" fmla="*/ 0 w 2333624"/>
                  <a:gd name="connsiteY0" fmla="*/ 135729 h 140492"/>
                  <a:gd name="connsiteX1" fmla="*/ 40478 w 2333624"/>
                  <a:gd name="connsiteY1" fmla="*/ 83342 h 140492"/>
                  <a:gd name="connsiteX2" fmla="*/ 1171573 w 2333624"/>
                  <a:gd name="connsiteY2" fmla="*/ 0 h 140492"/>
                  <a:gd name="connsiteX3" fmla="*/ 2324098 w 2333624"/>
                  <a:gd name="connsiteY3" fmla="*/ 88103 h 140492"/>
                  <a:gd name="connsiteX4" fmla="*/ 2333624 w 2333624"/>
                  <a:gd name="connsiteY4" fmla="*/ 140492 h 140492"/>
                  <a:gd name="connsiteX5" fmla="*/ 0 w 2333624"/>
                  <a:gd name="connsiteY5" fmla="*/ 135729 h 140492"/>
                  <a:gd name="connsiteX0" fmla="*/ 0 w 2333624"/>
                  <a:gd name="connsiteY0" fmla="*/ 135729 h 140492"/>
                  <a:gd name="connsiteX1" fmla="*/ 40478 w 2333624"/>
                  <a:gd name="connsiteY1" fmla="*/ 83342 h 140492"/>
                  <a:gd name="connsiteX2" fmla="*/ 1171573 w 2333624"/>
                  <a:gd name="connsiteY2" fmla="*/ 0 h 140492"/>
                  <a:gd name="connsiteX3" fmla="*/ 2328860 w 2333624"/>
                  <a:gd name="connsiteY3" fmla="*/ 92866 h 140492"/>
                  <a:gd name="connsiteX4" fmla="*/ 2333624 w 2333624"/>
                  <a:gd name="connsiteY4" fmla="*/ 140492 h 140492"/>
                  <a:gd name="connsiteX5" fmla="*/ 0 w 2333624"/>
                  <a:gd name="connsiteY5" fmla="*/ 135729 h 140492"/>
                  <a:gd name="connsiteX0" fmla="*/ 0 w 2333624"/>
                  <a:gd name="connsiteY0" fmla="*/ 135729 h 140492"/>
                  <a:gd name="connsiteX1" fmla="*/ 2378 w 2333624"/>
                  <a:gd name="connsiteY1" fmla="*/ 78580 h 140492"/>
                  <a:gd name="connsiteX2" fmla="*/ 1171573 w 2333624"/>
                  <a:gd name="connsiteY2" fmla="*/ 0 h 140492"/>
                  <a:gd name="connsiteX3" fmla="*/ 2328860 w 2333624"/>
                  <a:gd name="connsiteY3" fmla="*/ 92866 h 140492"/>
                  <a:gd name="connsiteX4" fmla="*/ 2333624 w 2333624"/>
                  <a:gd name="connsiteY4" fmla="*/ 140492 h 140492"/>
                  <a:gd name="connsiteX5" fmla="*/ 0 w 2333624"/>
                  <a:gd name="connsiteY5" fmla="*/ 135729 h 140492"/>
                  <a:gd name="connsiteX0" fmla="*/ 0 w 2333624"/>
                  <a:gd name="connsiteY0" fmla="*/ 135729 h 140492"/>
                  <a:gd name="connsiteX1" fmla="*/ 21428 w 2333624"/>
                  <a:gd name="connsiteY1" fmla="*/ 88105 h 140492"/>
                  <a:gd name="connsiteX2" fmla="*/ 1171573 w 2333624"/>
                  <a:gd name="connsiteY2" fmla="*/ 0 h 140492"/>
                  <a:gd name="connsiteX3" fmla="*/ 2328860 w 2333624"/>
                  <a:gd name="connsiteY3" fmla="*/ 92866 h 140492"/>
                  <a:gd name="connsiteX4" fmla="*/ 2333624 w 2333624"/>
                  <a:gd name="connsiteY4" fmla="*/ 140492 h 140492"/>
                  <a:gd name="connsiteX5" fmla="*/ 0 w 2333624"/>
                  <a:gd name="connsiteY5" fmla="*/ 135729 h 14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3624" h="140492">
                    <a:moveTo>
                      <a:pt x="0" y="135729"/>
                    </a:moveTo>
                    <a:lnTo>
                      <a:pt x="21428" y="88105"/>
                    </a:lnTo>
                    <a:lnTo>
                      <a:pt x="1171573" y="0"/>
                    </a:lnTo>
                    <a:lnTo>
                      <a:pt x="2328860" y="92866"/>
                    </a:lnTo>
                    <a:lnTo>
                      <a:pt x="2333624" y="140492"/>
                    </a:lnTo>
                    <a:lnTo>
                      <a:pt x="0" y="135729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BF8F9194-29BD-4589-96BD-28EA0CD52FF0}"/>
                  </a:ext>
                </a:extLst>
              </p:cNvPr>
              <p:cNvSpPr/>
              <p:nvPr/>
            </p:nvSpPr>
            <p:spPr bwMode="auto">
              <a:xfrm>
                <a:off x="5627684" y="4470175"/>
                <a:ext cx="80961" cy="80961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8A76AAD6-FBEF-D4A7-1ABC-EBE58ECBA606}"/>
                  </a:ext>
                </a:extLst>
              </p:cNvPr>
              <p:cNvGrpSpPr/>
              <p:nvPr/>
            </p:nvGrpSpPr>
            <p:grpSpPr>
              <a:xfrm>
                <a:off x="6230972" y="4221672"/>
                <a:ext cx="797719" cy="224315"/>
                <a:chOff x="6230972" y="4221672"/>
                <a:chExt cx="797719" cy="224315"/>
              </a:xfrm>
            </p:grpSpPr>
            <p:sp>
              <p:nvSpPr>
                <p:cNvPr id="37" name="Rechteck 36">
                  <a:extLst>
                    <a:ext uri="{FF2B5EF4-FFF2-40B4-BE49-F238E27FC236}">
                      <a16:creationId xmlns:a16="http://schemas.microsoft.com/office/drawing/2014/main" id="{0F957599-4BBB-46D2-8171-439D1E22A5DB}"/>
                    </a:ext>
                  </a:extLst>
                </p:cNvPr>
                <p:cNvSpPr/>
                <p:nvPr/>
              </p:nvSpPr>
              <p:spPr bwMode="auto">
                <a:xfrm>
                  <a:off x="6606972" y="4265011"/>
                  <a:ext cx="45719" cy="180976"/>
                </a:xfrm>
                <a:prstGeom prst="rect">
                  <a:avLst/>
                </a:prstGeom>
                <a:solidFill>
                  <a:schemeClr val="tx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8" name="Rechteck 37">
                  <a:extLst>
                    <a:ext uri="{FF2B5EF4-FFF2-40B4-BE49-F238E27FC236}">
                      <a16:creationId xmlns:a16="http://schemas.microsoft.com/office/drawing/2014/main" id="{2A1EF3E6-581B-4262-8169-7E2371EBD959}"/>
                    </a:ext>
                  </a:extLst>
                </p:cNvPr>
                <p:cNvSpPr/>
                <p:nvPr/>
              </p:nvSpPr>
              <p:spPr bwMode="auto">
                <a:xfrm>
                  <a:off x="6230972" y="4221672"/>
                  <a:ext cx="797719" cy="45719"/>
                </a:xfrm>
                <a:custGeom>
                  <a:avLst/>
                  <a:gdLst>
                    <a:gd name="connsiteX0" fmla="*/ 0 w 797719"/>
                    <a:gd name="connsiteY0" fmla="*/ 0 h 45719"/>
                    <a:gd name="connsiteX1" fmla="*/ 797719 w 797719"/>
                    <a:gd name="connsiteY1" fmla="*/ 0 h 45719"/>
                    <a:gd name="connsiteX2" fmla="*/ 797719 w 797719"/>
                    <a:gd name="connsiteY2" fmla="*/ 45719 h 45719"/>
                    <a:gd name="connsiteX3" fmla="*/ 0 w 797719"/>
                    <a:gd name="connsiteY3" fmla="*/ 45719 h 45719"/>
                    <a:gd name="connsiteX4" fmla="*/ 0 w 797719"/>
                    <a:gd name="connsiteY4" fmla="*/ 0 h 45719"/>
                    <a:gd name="connsiteX0" fmla="*/ 0 w 797719"/>
                    <a:gd name="connsiteY0" fmla="*/ 509 h 46228"/>
                    <a:gd name="connsiteX1" fmla="*/ 69816 w 797719"/>
                    <a:gd name="connsiteY1" fmla="*/ 0 h 46228"/>
                    <a:gd name="connsiteX2" fmla="*/ 797719 w 797719"/>
                    <a:gd name="connsiteY2" fmla="*/ 509 h 46228"/>
                    <a:gd name="connsiteX3" fmla="*/ 797719 w 797719"/>
                    <a:gd name="connsiteY3" fmla="*/ 46228 h 46228"/>
                    <a:gd name="connsiteX4" fmla="*/ 0 w 797719"/>
                    <a:gd name="connsiteY4" fmla="*/ 46228 h 46228"/>
                    <a:gd name="connsiteX5" fmla="*/ 0 w 797719"/>
                    <a:gd name="connsiteY5" fmla="*/ 509 h 46228"/>
                    <a:gd name="connsiteX0" fmla="*/ 0 w 797719"/>
                    <a:gd name="connsiteY0" fmla="*/ 0 h 45719"/>
                    <a:gd name="connsiteX1" fmla="*/ 409541 w 797719"/>
                    <a:gd name="connsiteY1" fmla="*/ 15366 h 45719"/>
                    <a:gd name="connsiteX2" fmla="*/ 797719 w 797719"/>
                    <a:gd name="connsiteY2" fmla="*/ 0 h 45719"/>
                    <a:gd name="connsiteX3" fmla="*/ 797719 w 797719"/>
                    <a:gd name="connsiteY3" fmla="*/ 45719 h 45719"/>
                    <a:gd name="connsiteX4" fmla="*/ 0 w 797719"/>
                    <a:gd name="connsiteY4" fmla="*/ 45719 h 45719"/>
                    <a:gd name="connsiteX5" fmla="*/ 0 w 797719"/>
                    <a:gd name="connsiteY5" fmla="*/ 0 h 45719"/>
                    <a:gd name="connsiteX0" fmla="*/ 0 w 797719"/>
                    <a:gd name="connsiteY0" fmla="*/ 0 h 45719"/>
                    <a:gd name="connsiteX1" fmla="*/ 406366 w 797719"/>
                    <a:gd name="connsiteY1" fmla="*/ 15366 h 45719"/>
                    <a:gd name="connsiteX2" fmla="*/ 797719 w 797719"/>
                    <a:gd name="connsiteY2" fmla="*/ 0 h 45719"/>
                    <a:gd name="connsiteX3" fmla="*/ 797719 w 797719"/>
                    <a:gd name="connsiteY3" fmla="*/ 45719 h 45719"/>
                    <a:gd name="connsiteX4" fmla="*/ 0 w 797719"/>
                    <a:gd name="connsiteY4" fmla="*/ 45719 h 45719"/>
                    <a:gd name="connsiteX5" fmla="*/ 0 w 797719"/>
                    <a:gd name="connsiteY5" fmla="*/ 0 h 45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7719" h="45719">
                      <a:moveTo>
                        <a:pt x="0" y="0"/>
                      </a:moveTo>
                      <a:lnTo>
                        <a:pt x="406366" y="15366"/>
                      </a:lnTo>
                      <a:lnTo>
                        <a:pt x="797719" y="0"/>
                      </a:lnTo>
                      <a:lnTo>
                        <a:pt x="797719" y="45719"/>
                      </a:lnTo>
                      <a:lnTo>
                        <a:pt x="0" y="457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35B0617A-8319-4C8E-A803-8FE76DEB11C4}"/>
                  </a:ext>
                </a:extLst>
              </p:cNvPr>
              <p:cNvCxnSpPr/>
              <p:nvPr/>
            </p:nvCxnSpPr>
            <p:spPr bwMode="auto">
              <a:xfrm flipV="1">
                <a:off x="5665599" y="3643359"/>
                <a:ext cx="0" cy="638322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84" name="Gruppieren 83">
                <a:extLst>
                  <a:ext uri="{FF2B5EF4-FFF2-40B4-BE49-F238E27FC236}">
                    <a16:creationId xmlns:a16="http://schemas.microsoft.com/office/drawing/2014/main" id="{C165867D-426B-4EDA-9324-D792F2E78FA2}"/>
                  </a:ext>
                </a:extLst>
              </p:cNvPr>
              <p:cNvGrpSpPr/>
              <p:nvPr/>
            </p:nvGrpSpPr>
            <p:grpSpPr>
              <a:xfrm>
                <a:off x="5433217" y="3496891"/>
                <a:ext cx="458019" cy="142870"/>
                <a:chOff x="4966509" y="3050381"/>
                <a:chExt cx="458019" cy="142870"/>
              </a:xfrm>
            </p:grpSpPr>
            <p:cxnSp>
              <p:nvCxnSpPr>
                <p:cNvPr id="63" name="Gerader Verbinder 62">
                  <a:extLst>
                    <a:ext uri="{FF2B5EF4-FFF2-40B4-BE49-F238E27FC236}">
                      <a16:creationId xmlns:a16="http://schemas.microsoft.com/office/drawing/2014/main" id="{3EFE0294-BAA1-48B1-97FC-64686AC95A9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197095" y="3050381"/>
                  <a:ext cx="0" cy="97631"/>
                </a:xfrm>
                <a:prstGeom prst="lin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83" name="Gruppieren 82">
                  <a:extLst>
                    <a:ext uri="{FF2B5EF4-FFF2-40B4-BE49-F238E27FC236}">
                      <a16:creationId xmlns:a16="http://schemas.microsoft.com/office/drawing/2014/main" id="{3526ED91-E9AA-453A-BA59-542A84B09883}"/>
                    </a:ext>
                  </a:extLst>
                </p:cNvPr>
                <p:cNvGrpSpPr/>
                <p:nvPr/>
              </p:nvGrpSpPr>
              <p:grpSpPr>
                <a:xfrm>
                  <a:off x="5241937" y="3050381"/>
                  <a:ext cx="182591" cy="142870"/>
                  <a:chOff x="5241937" y="3050381"/>
                  <a:chExt cx="182591" cy="142870"/>
                </a:xfrm>
              </p:grpSpPr>
              <p:cxnSp>
                <p:nvCxnSpPr>
                  <p:cNvPr id="65" name="Gerader Verbinder 64">
                    <a:extLst>
                      <a:ext uri="{FF2B5EF4-FFF2-40B4-BE49-F238E27FC236}">
                        <a16:creationId xmlns:a16="http://schemas.microsoft.com/office/drawing/2014/main" id="{3E695C1C-8A96-4036-8DE6-5275DE650C2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5241937" y="3050381"/>
                    <a:ext cx="18244" cy="97631"/>
                  </a:xfrm>
                  <a:prstGeom prst="line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6" name="Gerader Verbinder 65">
                    <a:extLst>
                      <a:ext uri="{FF2B5EF4-FFF2-40B4-BE49-F238E27FC236}">
                        <a16:creationId xmlns:a16="http://schemas.microsoft.com/office/drawing/2014/main" id="{88037324-B552-454F-BBE2-A1E8B806822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5291150" y="3057524"/>
                    <a:ext cx="26975" cy="97631"/>
                  </a:xfrm>
                  <a:prstGeom prst="line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7" name="Gerader Verbinder 66">
                    <a:extLst>
                      <a:ext uri="{FF2B5EF4-FFF2-40B4-BE49-F238E27FC236}">
                        <a16:creationId xmlns:a16="http://schemas.microsoft.com/office/drawing/2014/main" id="{FF0A1400-E465-442C-AA0A-EC5C351E642C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5340364" y="3076574"/>
                    <a:ext cx="37283" cy="92867"/>
                  </a:xfrm>
                  <a:prstGeom prst="line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8" name="Gerader Verbinder 67">
                    <a:extLst>
                      <a:ext uri="{FF2B5EF4-FFF2-40B4-BE49-F238E27FC236}">
                        <a16:creationId xmlns:a16="http://schemas.microsoft.com/office/drawing/2014/main" id="{5847EBE4-71F8-4296-BA21-7B3A1BDB26C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5389575" y="3117790"/>
                    <a:ext cx="34953" cy="75461"/>
                  </a:xfrm>
                  <a:prstGeom prst="line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85" name="Gruppieren 84">
                  <a:extLst>
                    <a:ext uri="{FF2B5EF4-FFF2-40B4-BE49-F238E27FC236}">
                      <a16:creationId xmlns:a16="http://schemas.microsoft.com/office/drawing/2014/main" id="{E731A880-2BE8-4F03-B068-9B76BDAEE7EC}"/>
                    </a:ext>
                  </a:extLst>
                </p:cNvPr>
                <p:cNvGrpSpPr/>
                <p:nvPr/>
              </p:nvGrpSpPr>
              <p:grpSpPr>
                <a:xfrm flipH="1">
                  <a:off x="4966509" y="3050381"/>
                  <a:ext cx="182591" cy="142870"/>
                  <a:chOff x="5241937" y="3050381"/>
                  <a:chExt cx="182591" cy="142870"/>
                </a:xfrm>
              </p:grpSpPr>
              <p:cxnSp>
                <p:nvCxnSpPr>
                  <p:cNvPr id="86" name="Gerader Verbinder 85">
                    <a:extLst>
                      <a:ext uri="{FF2B5EF4-FFF2-40B4-BE49-F238E27FC236}">
                        <a16:creationId xmlns:a16="http://schemas.microsoft.com/office/drawing/2014/main" id="{0308E3F3-F5B4-4DC7-86C9-939D5A32AE4E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5241937" y="3050381"/>
                    <a:ext cx="18244" cy="97631"/>
                  </a:xfrm>
                  <a:prstGeom prst="line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7" name="Gerader Verbinder 86">
                    <a:extLst>
                      <a:ext uri="{FF2B5EF4-FFF2-40B4-BE49-F238E27FC236}">
                        <a16:creationId xmlns:a16="http://schemas.microsoft.com/office/drawing/2014/main" id="{F67A3009-6E4B-4D1E-BFE4-B1328D540E9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5291150" y="3057524"/>
                    <a:ext cx="26975" cy="97631"/>
                  </a:xfrm>
                  <a:prstGeom prst="line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8" name="Gerader Verbinder 87">
                    <a:extLst>
                      <a:ext uri="{FF2B5EF4-FFF2-40B4-BE49-F238E27FC236}">
                        <a16:creationId xmlns:a16="http://schemas.microsoft.com/office/drawing/2014/main" id="{7F982271-221B-4802-A92D-C867AB251FE5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5340364" y="3076574"/>
                    <a:ext cx="37283" cy="92867"/>
                  </a:xfrm>
                  <a:prstGeom prst="line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9" name="Gerader Verbinder 88">
                    <a:extLst>
                      <a:ext uri="{FF2B5EF4-FFF2-40B4-BE49-F238E27FC236}">
                        <a16:creationId xmlns:a16="http://schemas.microsoft.com/office/drawing/2014/main" id="{FA80B448-E333-46FD-B0B8-0400687B464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5389575" y="3117790"/>
                    <a:ext cx="34953" cy="75461"/>
                  </a:xfrm>
                  <a:prstGeom prst="line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2521490F-F2B9-4001-8CD1-A3E08C37A105}"/>
                  </a:ext>
                </a:extLst>
              </p:cNvPr>
              <p:cNvSpPr txBox="1"/>
              <p:nvPr/>
            </p:nvSpPr>
            <p:spPr>
              <a:xfrm>
                <a:off x="5575326" y="3279043"/>
                <a:ext cx="183786" cy="148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dirty="0"/>
                  <a:t>0</a:t>
                </a:r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B562EE53-BC5A-82EC-C2C7-F6ECC6BDBC13}"/>
                  </a:ext>
                </a:extLst>
              </p:cNvPr>
              <p:cNvGrpSpPr/>
              <p:nvPr/>
            </p:nvGrpSpPr>
            <p:grpSpPr>
              <a:xfrm>
                <a:off x="4322131" y="4219292"/>
                <a:ext cx="797719" cy="221933"/>
                <a:chOff x="4322131" y="4219292"/>
                <a:chExt cx="797719" cy="221933"/>
              </a:xfrm>
            </p:grpSpPr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5442ACB0-3F2D-43EF-861E-A62AB3F24A31}"/>
                    </a:ext>
                  </a:extLst>
                </p:cNvPr>
                <p:cNvSpPr/>
                <p:nvPr/>
              </p:nvSpPr>
              <p:spPr bwMode="auto">
                <a:xfrm>
                  <a:off x="4697650" y="4260249"/>
                  <a:ext cx="45719" cy="180976"/>
                </a:xfrm>
                <a:prstGeom prst="rect">
                  <a:avLst/>
                </a:prstGeom>
                <a:solidFill>
                  <a:schemeClr val="tx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Rechteck 37">
                  <a:extLst>
                    <a:ext uri="{FF2B5EF4-FFF2-40B4-BE49-F238E27FC236}">
                      <a16:creationId xmlns:a16="http://schemas.microsoft.com/office/drawing/2014/main" id="{555EB81D-DDCD-4AE7-8949-066E003C628D}"/>
                    </a:ext>
                  </a:extLst>
                </p:cNvPr>
                <p:cNvSpPr/>
                <p:nvPr/>
              </p:nvSpPr>
              <p:spPr bwMode="auto">
                <a:xfrm>
                  <a:off x="4322131" y="4219292"/>
                  <a:ext cx="797719" cy="45719"/>
                </a:xfrm>
                <a:custGeom>
                  <a:avLst/>
                  <a:gdLst>
                    <a:gd name="connsiteX0" fmla="*/ 0 w 797719"/>
                    <a:gd name="connsiteY0" fmla="*/ 0 h 45719"/>
                    <a:gd name="connsiteX1" fmla="*/ 797719 w 797719"/>
                    <a:gd name="connsiteY1" fmla="*/ 0 h 45719"/>
                    <a:gd name="connsiteX2" fmla="*/ 797719 w 797719"/>
                    <a:gd name="connsiteY2" fmla="*/ 45719 h 45719"/>
                    <a:gd name="connsiteX3" fmla="*/ 0 w 797719"/>
                    <a:gd name="connsiteY3" fmla="*/ 45719 h 45719"/>
                    <a:gd name="connsiteX4" fmla="*/ 0 w 797719"/>
                    <a:gd name="connsiteY4" fmla="*/ 0 h 45719"/>
                    <a:gd name="connsiteX0" fmla="*/ 0 w 797719"/>
                    <a:gd name="connsiteY0" fmla="*/ 509 h 46228"/>
                    <a:gd name="connsiteX1" fmla="*/ 69816 w 797719"/>
                    <a:gd name="connsiteY1" fmla="*/ 0 h 46228"/>
                    <a:gd name="connsiteX2" fmla="*/ 797719 w 797719"/>
                    <a:gd name="connsiteY2" fmla="*/ 509 h 46228"/>
                    <a:gd name="connsiteX3" fmla="*/ 797719 w 797719"/>
                    <a:gd name="connsiteY3" fmla="*/ 46228 h 46228"/>
                    <a:gd name="connsiteX4" fmla="*/ 0 w 797719"/>
                    <a:gd name="connsiteY4" fmla="*/ 46228 h 46228"/>
                    <a:gd name="connsiteX5" fmla="*/ 0 w 797719"/>
                    <a:gd name="connsiteY5" fmla="*/ 509 h 46228"/>
                    <a:gd name="connsiteX0" fmla="*/ 0 w 797719"/>
                    <a:gd name="connsiteY0" fmla="*/ 0 h 45719"/>
                    <a:gd name="connsiteX1" fmla="*/ 409541 w 797719"/>
                    <a:gd name="connsiteY1" fmla="*/ 15366 h 45719"/>
                    <a:gd name="connsiteX2" fmla="*/ 797719 w 797719"/>
                    <a:gd name="connsiteY2" fmla="*/ 0 h 45719"/>
                    <a:gd name="connsiteX3" fmla="*/ 797719 w 797719"/>
                    <a:gd name="connsiteY3" fmla="*/ 45719 h 45719"/>
                    <a:gd name="connsiteX4" fmla="*/ 0 w 797719"/>
                    <a:gd name="connsiteY4" fmla="*/ 45719 h 45719"/>
                    <a:gd name="connsiteX5" fmla="*/ 0 w 797719"/>
                    <a:gd name="connsiteY5" fmla="*/ 0 h 45719"/>
                    <a:gd name="connsiteX0" fmla="*/ 0 w 797719"/>
                    <a:gd name="connsiteY0" fmla="*/ 0 h 45719"/>
                    <a:gd name="connsiteX1" fmla="*/ 406366 w 797719"/>
                    <a:gd name="connsiteY1" fmla="*/ 15366 h 45719"/>
                    <a:gd name="connsiteX2" fmla="*/ 797719 w 797719"/>
                    <a:gd name="connsiteY2" fmla="*/ 0 h 45719"/>
                    <a:gd name="connsiteX3" fmla="*/ 797719 w 797719"/>
                    <a:gd name="connsiteY3" fmla="*/ 45719 h 45719"/>
                    <a:gd name="connsiteX4" fmla="*/ 0 w 797719"/>
                    <a:gd name="connsiteY4" fmla="*/ 45719 h 45719"/>
                    <a:gd name="connsiteX5" fmla="*/ 0 w 797719"/>
                    <a:gd name="connsiteY5" fmla="*/ 0 h 45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7719" h="45719">
                      <a:moveTo>
                        <a:pt x="0" y="0"/>
                      </a:moveTo>
                      <a:lnTo>
                        <a:pt x="406366" y="15366"/>
                      </a:lnTo>
                      <a:lnTo>
                        <a:pt x="797719" y="0"/>
                      </a:lnTo>
                      <a:lnTo>
                        <a:pt x="797719" y="45719"/>
                      </a:lnTo>
                      <a:lnTo>
                        <a:pt x="0" y="457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71A1025-03C1-6882-7824-4747C3C851BD}"/>
                </a:ext>
              </a:extLst>
            </p:cNvPr>
            <p:cNvSpPr txBox="1"/>
            <p:nvPr/>
          </p:nvSpPr>
          <p:spPr>
            <a:xfrm>
              <a:off x="5797680" y="4970785"/>
              <a:ext cx="7819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Netz</a:t>
              </a:r>
              <a:endParaRPr lang="de-DE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0E52DA0-D7D8-A7CA-F73C-5BA8952808CD}"/>
              </a:ext>
            </a:extLst>
          </p:cNvPr>
          <p:cNvGrpSpPr/>
          <p:nvPr/>
        </p:nvGrpSpPr>
        <p:grpSpPr>
          <a:xfrm>
            <a:off x="111957" y="1205326"/>
            <a:ext cx="9722921" cy="3274278"/>
            <a:chOff x="111957" y="1481998"/>
            <a:chExt cx="9722921" cy="2642273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37FFB2E7-6390-876D-7D23-D8C2A3D3966A}"/>
                </a:ext>
              </a:extLst>
            </p:cNvPr>
            <p:cNvGrpSpPr/>
            <p:nvPr/>
          </p:nvGrpSpPr>
          <p:grpSpPr>
            <a:xfrm>
              <a:off x="6748317" y="1516215"/>
              <a:ext cx="3086561" cy="2592195"/>
              <a:chOff x="6748317" y="1516215"/>
              <a:chExt cx="3086561" cy="2592195"/>
            </a:xfrm>
          </p:grpSpPr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8C61DD01-F8DF-4EB4-9D2E-A572BC08404D}"/>
                  </a:ext>
                </a:extLst>
              </p:cNvPr>
              <p:cNvSpPr/>
              <p:nvPr/>
            </p:nvSpPr>
            <p:spPr bwMode="auto">
              <a:xfrm>
                <a:off x="6748317" y="1516215"/>
                <a:ext cx="3086561" cy="25921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C498DDDE-CF21-43A0-83FF-1960F31B0D4B}"/>
                  </a:ext>
                </a:extLst>
              </p:cNvPr>
              <p:cNvCxnSpPr/>
              <p:nvPr/>
            </p:nvCxnSpPr>
            <p:spPr bwMode="auto">
              <a:xfrm>
                <a:off x="6767568" y="4108409"/>
                <a:ext cx="2987948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97F1E8E9-AEC7-429B-B1B3-7F026203ED3B}"/>
                  </a:ext>
                </a:extLst>
              </p:cNvPr>
              <p:cNvSpPr txBox="1"/>
              <p:nvPr/>
            </p:nvSpPr>
            <p:spPr>
              <a:xfrm>
                <a:off x="8495901" y="1517855"/>
                <a:ext cx="1313244" cy="298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800" b="1" dirty="0">
                    <a:latin typeface="+mn-lt"/>
                    <a:cs typeface="Calibri" panose="020F0502020204030204" pitchFamily="34" charset="0"/>
                  </a:rPr>
                  <a:t>Verbrauch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DA231352-97A1-9D5F-E8CF-9BCB5F810046}"/>
                </a:ext>
              </a:extLst>
            </p:cNvPr>
            <p:cNvGrpSpPr/>
            <p:nvPr/>
          </p:nvGrpSpPr>
          <p:grpSpPr>
            <a:xfrm>
              <a:off x="111957" y="1481998"/>
              <a:ext cx="5520169" cy="2642273"/>
              <a:chOff x="111957" y="1481998"/>
              <a:chExt cx="5520169" cy="2642273"/>
            </a:xfrm>
          </p:grpSpPr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7544744A-F529-4D52-BFE1-1858D4707663}"/>
                  </a:ext>
                </a:extLst>
              </p:cNvPr>
              <p:cNvSpPr/>
              <p:nvPr/>
            </p:nvSpPr>
            <p:spPr bwMode="auto">
              <a:xfrm>
                <a:off x="111957" y="1481998"/>
                <a:ext cx="5520169" cy="26264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416BB332-A085-479C-A4F8-A80A0DF9E3E1}"/>
                  </a:ext>
                </a:extLst>
              </p:cNvPr>
              <p:cNvCxnSpPr/>
              <p:nvPr/>
            </p:nvCxnSpPr>
            <p:spPr bwMode="auto">
              <a:xfrm flipV="1">
                <a:off x="111957" y="4108409"/>
                <a:ext cx="5520169" cy="15862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A359D167-CBA1-1C4C-7CA5-995B41136C62}"/>
                  </a:ext>
                </a:extLst>
              </p:cNvPr>
              <p:cNvSpPr txBox="1"/>
              <p:nvPr/>
            </p:nvSpPr>
            <p:spPr>
              <a:xfrm>
                <a:off x="125137" y="1517852"/>
                <a:ext cx="1377300" cy="298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800" b="1" dirty="0">
                    <a:latin typeface="+mn-lt"/>
                    <a:cs typeface="Calibri" panose="020F0502020204030204" pitchFamily="34" charset="0"/>
                  </a:rPr>
                  <a:t>Erzeugung</a:t>
                </a:r>
                <a:endParaRPr lang="de-DE" sz="1800" dirty="0">
                  <a:latin typeface="+mn-lt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910DA2E4-A067-BB3C-D184-F6CD3C64552B}"/>
              </a:ext>
            </a:extLst>
          </p:cNvPr>
          <p:cNvGrpSpPr/>
          <p:nvPr/>
        </p:nvGrpSpPr>
        <p:grpSpPr>
          <a:xfrm>
            <a:off x="1584255" y="784500"/>
            <a:ext cx="6326339" cy="2092605"/>
            <a:chOff x="1584255" y="985798"/>
            <a:chExt cx="6326339" cy="2092605"/>
          </a:xfrm>
        </p:grpSpPr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858D7D68-C73F-5D5D-AD2C-C219CBD5E9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255" y="1119619"/>
              <a:ext cx="632633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800" dirty="0">
                  <a:solidFill>
                    <a:srgbClr val="3333FF"/>
                  </a:solidFill>
                </a:rPr>
                <a:t>zu jedem Zeitpunkt: Erzeugung – Verbrauch =  0;     f = 50 Hz</a:t>
              </a:r>
              <a:endParaRPr lang="en-US" altLang="de-DE" sz="1800" dirty="0">
                <a:solidFill>
                  <a:srgbClr val="3333FF"/>
                </a:solidFill>
              </a:endParaRPr>
            </a:p>
          </p:txBody>
        </p:sp>
        <p:sp>
          <p:nvSpPr>
            <p:cNvPr id="30" name="Text Box 5">
              <a:extLst>
                <a:ext uri="{FF2B5EF4-FFF2-40B4-BE49-F238E27FC236}">
                  <a16:creationId xmlns:a16="http://schemas.microsoft.com/office/drawing/2014/main" id="{C229DD29-2E04-1FA2-B43F-AE564AAF3B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7308" y="985798"/>
              <a:ext cx="64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800" dirty="0">
                  <a:solidFill>
                    <a:srgbClr val="3333FF"/>
                  </a:solidFill>
                </a:rPr>
                <a:t>!</a:t>
              </a:r>
              <a:endParaRPr lang="en-US" altLang="de-DE" sz="1800" dirty="0">
                <a:solidFill>
                  <a:srgbClr val="3333FF"/>
                </a:solidFill>
              </a:endParaRPr>
            </a:p>
          </p:txBody>
        </p:sp>
        <p:sp>
          <p:nvSpPr>
            <p:cNvPr id="39" name="Pfeil: nach unten 38">
              <a:extLst>
                <a:ext uri="{FF2B5EF4-FFF2-40B4-BE49-F238E27FC236}">
                  <a16:creationId xmlns:a16="http://schemas.microsoft.com/office/drawing/2014/main" id="{8A445CEB-3380-CF39-CE7D-94409F7811DF}"/>
                </a:ext>
              </a:extLst>
            </p:cNvPr>
            <p:cNvSpPr/>
            <p:nvPr/>
          </p:nvSpPr>
          <p:spPr bwMode="auto">
            <a:xfrm>
              <a:off x="6063077" y="1477600"/>
              <a:ext cx="255199" cy="1600803"/>
            </a:xfrm>
            <a:prstGeom prst="downArrow">
              <a:avLst/>
            </a:prstGeom>
            <a:solidFill>
              <a:srgbClr val="3333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 Box 5">
              <a:extLst>
                <a:ext uri="{FF2B5EF4-FFF2-40B4-BE49-F238E27FC236}">
                  <a16:creationId xmlns:a16="http://schemas.microsoft.com/office/drawing/2014/main" id="{F34833BE-781E-A562-1652-0F6A78AEC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1783" y="985798"/>
              <a:ext cx="64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800" dirty="0">
                  <a:solidFill>
                    <a:srgbClr val="3333FF"/>
                  </a:solidFill>
                </a:rPr>
                <a:t>!</a:t>
              </a:r>
              <a:endParaRPr lang="en-US" altLang="de-DE" sz="18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9F775CEC-8299-7CA6-05BF-8EF8A36F4182}"/>
              </a:ext>
            </a:extLst>
          </p:cNvPr>
          <p:cNvGrpSpPr/>
          <p:nvPr/>
        </p:nvGrpSpPr>
        <p:grpSpPr>
          <a:xfrm>
            <a:off x="150870" y="1578850"/>
            <a:ext cx="3428036" cy="2484391"/>
            <a:chOff x="150870" y="1578850"/>
            <a:chExt cx="3428036" cy="2484391"/>
          </a:xfrm>
        </p:grpSpPr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309EA34B-644E-ACC2-2C22-453E6413E7D2}"/>
                </a:ext>
              </a:extLst>
            </p:cNvPr>
            <p:cNvSpPr/>
            <p:nvPr/>
          </p:nvSpPr>
          <p:spPr bwMode="auto">
            <a:xfrm>
              <a:off x="228431" y="1619088"/>
              <a:ext cx="3350475" cy="24441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2AB09857-03E6-6220-8E32-910B97922C17}"/>
                </a:ext>
              </a:extLst>
            </p:cNvPr>
            <p:cNvSpPr txBox="1"/>
            <p:nvPr/>
          </p:nvSpPr>
          <p:spPr>
            <a:xfrm>
              <a:off x="150870" y="1578850"/>
              <a:ext cx="30941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latin typeface="+mn-lt"/>
                  <a:cs typeface="Calibri" panose="020F0502020204030204" pitchFamily="34" charset="0"/>
                </a:rPr>
                <a:t>Residuallast-KW </a:t>
              </a:r>
              <a:r>
                <a:rPr lang="de-DE" sz="1600" dirty="0">
                  <a:latin typeface="+mn-lt"/>
                  <a:cs typeface="Calibri" panose="020F0502020204030204" pitchFamily="34" charset="0"/>
                </a:rPr>
                <a:t>mit Speicher</a:t>
              </a: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4F121BE3-B56C-ED7A-3990-9C117D19E072}"/>
              </a:ext>
            </a:extLst>
          </p:cNvPr>
          <p:cNvGrpSpPr/>
          <p:nvPr/>
        </p:nvGrpSpPr>
        <p:grpSpPr>
          <a:xfrm>
            <a:off x="6809455" y="1613015"/>
            <a:ext cx="2946060" cy="2809643"/>
            <a:chOff x="6809455" y="1893270"/>
            <a:chExt cx="2946060" cy="2472329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A520875-B1C3-9FB1-0204-B619086DAEB0}"/>
                </a:ext>
              </a:extLst>
            </p:cNvPr>
            <p:cNvGrpSpPr/>
            <p:nvPr/>
          </p:nvGrpSpPr>
          <p:grpSpPr>
            <a:xfrm>
              <a:off x="6809455" y="1893270"/>
              <a:ext cx="2946060" cy="2173357"/>
              <a:chOff x="6809455" y="2123143"/>
              <a:chExt cx="2946060" cy="2173357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66609437-7E32-1D50-CF1B-6229812FD18C}"/>
                  </a:ext>
                </a:extLst>
              </p:cNvPr>
              <p:cNvSpPr/>
              <p:nvPr/>
            </p:nvSpPr>
            <p:spPr bwMode="auto">
              <a:xfrm>
                <a:off x="6833422" y="2123143"/>
                <a:ext cx="2922093" cy="217335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4F817FD7-AA11-48E7-800A-B8C8234EC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1573" y="3291010"/>
                <a:ext cx="447140" cy="447140"/>
              </a:xfrm>
              <a:prstGeom prst="rect">
                <a:avLst/>
              </a:prstGeom>
            </p:spPr>
          </p:pic>
          <p:pic>
            <p:nvPicPr>
              <p:cNvPr id="9" name="Grafik 8" descr="Ein Bild, das Kreis, Grafiken, Design enthält.&#10;&#10;KI-generierte Inhalte können fehlerhaft sein.">
                <a:extLst>
                  <a:ext uri="{FF2B5EF4-FFF2-40B4-BE49-F238E27FC236}">
                    <a16:creationId xmlns:a16="http://schemas.microsoft.com/office/drawing/2014/main" id="{4A3B6007-14CE-88B9-2BB3-05A979640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6308" y="3248212"/>
                <a:ext cx="554993" cy="532736"/>
              </a:xfrm>
              <a:prstGeom prst="rect">
                <a:avLst/>
              </a:prstGeom>
            </p:spPr>
          </p:pic>
          <p:pic>
            <p:nvPicPr>
              <p:cNvPr id="22" name="Grafik 21" descr="Ein Bild, das Entwurf, Text, Schrift, Grafiken enthält.&#10;&#10;KI-generierte Inhalte können fehlerhaft sein.">
                <a:extLst>
                  <a:ext uri="{FF2B5EF4-FFF2-40B4-BE49-F238E27FC236}">
                    <a16:creationId xmlns:a16="http://schemas.microsoft.com/office/drawing/2014/main" id="{19246166-7648-D1D3-A11E-13C4BA79E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41" t="20137" r="19947" b="31597"/>
              <a:stretch/>
            </p:blipFill>
            <p:spPr>
              <a:xfrm>
                <a:off x="6882003" y="3177818"/>
                <a:ext cx="754503" cy="673524"/>
              </a:xfrm>
              <a:prstGeom prst="rect">
                <a:avLst/>
              </a:prstGeom>
            </p:spPr>
          </p:pic>
          <p:pic>
            <p:nvPicPr>
              <p:cNvPr id="34" name="Grafik 33" descr="Ein Bild, das Schwarz, Dunkelheit enthält.&#10;&#10;KI-generierte Inhalte können fehlerhaft sein.">
                <a:extLst>
                  <a:ext uri="{FF2B5EF4-FFF2-40B4-BE49-F238E27FC236}">
                    <a16:creationId xmlns:a16="http://schemas.microsoft.com/office/drawing/2014/main" id="{A7BBBB0B-3B05-F25C-A5F4-51C78AF37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7467" y="3137328"/>
                <a:ext cx="754504" cy="754504"/>
              </a:xfrm>
              <a:prstGeom prst="rect">
                <a:avLst/>
              </a:prstGeom>
            </p:spPr>
          </p:pic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CFD3DAD1-43E4-2FB9-2F3C-E55210103B6C}"/>
                  </a:ext>
                </a:extLst>
              </p:cNvPr>
              <p:cNvSpPr txBox="1"/>
              <p:nvPr/>
            </p:nvSpPr>
            <p:spPr>
              <a:xfrm>
                <a:off x="6809455" y="2148469"/>
                <a:ext cx="2771785" cy="297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b="1" dirty="0">
                    <a:latin typeface="+mn-lt"/>
                    <a:cs typeface="Calibri" panose="020F0502020204030204" pitchFamily="34" charset="0"/>
                  </a:rPr>
                  <a:t>Verbrauchssektoren (Last)</a:t>
                </a:r>
              </a:p>
            </p:txBody>
          </p:sp>
        </p:grp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71C5610-E9A4-D377-F505-13BF890F903A}"/>
                </a:ext>
              </a:extLst>
            </p:cNvPr>
            <p:cNvSpPr txBox="1"/>
            <p:nvPr/>
          </p:nvSpPr>
          <p:spPr>
            <a:xfrm>
              <a:off x="6871437" y="4088600"/>
              <a:ext cx="7729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latin typeface="+mn-lt"/>
                  <a:cs typeface="Calibri" panose="020F0502020204030204" pitchFamily="34" charset="0"/>
                </a:rPr>
                <a:t>Industrie</a:t>
              </a: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EFE7E9CE-65E1-D54C-E48A-197F571831BD}"/>
                </a:ext>
              </a:extLst>
            </p:cNvPr>
            <p:cNvSpPr txBox="1"/>
            <p:nvPr/>
          </p:nvSpPr>
          <p:spPr>
            <a:xfrm>
              <a:off x="7708882" y="4088600"/>
              <a:ext cx="713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latin typeface="+mn-lt"/>
                  <a:cs typeface="Calibri" panose="020F0502020204030204" pitchFamily="34" charset="0"/>
                </a:rPr>
                <a:t>Verkehr</a:t>
              </a: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260947E5-5B74-0E06-BB1F-4897A97CAAE0}"/>
                </a:ext>
              </a:extLst>
            </p:cNvPr>
            <p:cNvSpPr txBox="1"/>
            <p:nvPr/>
          </p:nvSpPr>
          <p:spPr>
            <a:xfrm>
              <a:off x="8339848" y="4088600"/>
              <a:ext cx="8739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latin typeface="+mn-lt"/>
                  <a:cs typeface="Calibri" panose="020F0502020204030204" pitchFamily="34" charset="0"/>
                </a:rPr>
                <a:t>Haushalte</a:t>
              </a: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D6FBA043-4DFB-AF99-60E8-15951D73550D}"/>
                </a:ext>
              </a:extLst>
            </p:cNvPr>
            <p:cNvSpPr txBox="1"/>
            <p:nvPr/>
          </p:nvSpPr>
          <p:spPr>
            <a:xfrm>
              <a:off x="9198124" y="4088600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latin typeface="+mn-lt"/>
                  <a:cs typeface="Calibri" panose="020F0502020204030204" pitchFamily="34" charset="0"/>
                </a:rPr>
                <a:t>GHD</a:t>
              </a:r>
            </a:p>
          </p:txBody>
        </p:sp>
      </p:grpSp>
      <p:sp>
        <p:nvSpPr>
          <p:cNvPr id="78" name="Text Box 5">
            <a:extLst>
              <a:ext uri="{FF2B5EF4-FFF2-40B4-BE49-F238E27FC236}">
                <a16:creationId xmlns:a16="http://schemas.microsoft.com/office/drawing/2014/main" id="{3A02D834-EE0C-8119-5795-32E30D9DC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95" y="1962737"/>
            <a:ext cx="125771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400" dirty="0">
                <a:solidFill>
                  <a:srgbClr val="FF0000"/>
                </a:solidFill>
              </a:rPr>
              <a:t>Betrieb bei</a:t>
            </a:r>
            <a:br>
              <a:rPr lang="de-DE" altLang="de-DE" sz="1400" dirty="0">
                <a:solidFill>
                  <a:srgbClr val="FF0000"/>
                </a:solidFill>
              </a:rPr>
            </a:br>
            <a:r>
              <a:rPr lang="de-DE" altLang="de-DE" sz="1400" dirty="0">
                <a:solidFill>
                  <a:srgbClr val="FF0000"/>
                </a:solidFill>
              </a:rPr>
              <a:t>„Dunkelflaute“</a:t>
            </a:r>
            <a:endParaRPr lang="en-US" altLang="de-DE" sz="1400" dirty="0">
              <a:solidFill>
                <a:srgbClr val="FF0000"/>
              </a:solidFill>
            </a:endParaRPr>
          </a:p>
        </p:txBody>
      </p:sp>
      <p:sp>
        <p:nvSpPr>
          <p:cNvPr id="79" name="Text Box 5">
            <a:extLst>
              <a:ext uri="{FF2B5EF4-FFF2-40B4-BE49-F238E27FC236}">
                <a16:creationId xmlns:a16="http://schemas.microsoft.com/office/drawing/2014/main" id="{33898BBA-2FAB-9960-0FA2-CC85EBC95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666" y="2464853"/>
            <a:ext cx="8860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400" dirty="0">
                <a:solidFill>
                  <a:srgbClr val="FF0000"/>
                </a:solidFill>
              </a:rPr>
              <a:t>Laden bei</a:t>
            </a:r>
            <a:br>
              <a:rPr lang="de-DE" altLang="de-DE" sz="1400" dirty="0">
                <a:solidFill>
                  <a:srgbClr val="FF0000"/>
                </a:solidFill>
              </a:rPr>
            </a:br>
            <a:r>
              <a:rPr lang="de-DE" altLang="de-DE" sz="1400" dirty="0">
                <a:solidFill>
                  <a:srgbClr val="FF0000"/>
                </a:solidFill>
              </a:rPr>
              <a:t>„Hellbrise“</a:t>
            </a:r>
            <a:endParaRPr lang="en-US" altLang="de-DE" sz="1400" dirty="0">
              <a:solidFill>
                <a:srgbClr val="FF0000"/>
              </a:solidFill>
            </a:endParaRPr>
          </a:p>
        </p:txBody>
      </p: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C1F29ED9-672F-F92F-3DC0-12394F5936B2}"/>
              </a:ext>
            </a:extLst>
          </p:cNvPr>
          <p:cNvGrpSpPr/>
          <p:nvPr/>
        </p:nvGrpSpPr>
        <p:grpSpPr>
          <a:xfrm>
            <a:off x="2671012" y="1927022"/>
            <a:ext cx="1208325" cy="1456520"/>
            <a:chOff x="2671012" y="1927022"/>
            <a:chExt cx="1208325" cy="145652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641E62E1-682E-A47E-8203-04F57CD7C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7484"/>
            <a:stretch/>
          </p:blipFill>
          <p:spPr>
            <a:xfrm>
              <a:off x="2780439" y="2719537"/>
              <a:ext cx="610953" cy="390659"/>
            </a:xfrm>
            <a:prstGeom prst="rect">
              <a:avLst/>
            </a:prstGeom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BB14E067-FA63-319F-1302-92F476A12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977" y="1927022"/>
              <a:ext cx="733947" cy="467388"/>
            </a:xfrm>
            <a:prstGeom prst="rect">
              <a:avLst/>
            </a:prstGeom>
          </p:spPr>
        </p:pic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716339FD-2396-67BB-95D4-00112E7F366C}"/>
                </a:ext>
              </a:extLst>
            </p:cNvPr>
            <p:cNvSpPr txBox="1"/>
            <p:nvPr/>
          </p:nvSpPr>
          <p:spPr>
            <a:xfrm>
              <a:off x="2730510" y="3106543"/>
              <a:ext cx="713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latin typeface="+mn-lt"/>
                  <a:cs typeface="Calibri" panose="020F0502020204030204" pitchFamily="34" charset="0"/>
                </a:rPr>
                <a:t>Batterie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151C2887-A652-2FD4-A4A8-88A50BDA6234}"/>
                </a:ext>
              </a:extLst>
            </p:cNvPr>
            <p:cNvSpPr txBox="1"/>
            <p:nvPr/>
          </p:nvSpPr>
          <p:spPr>
            <a:xfrm>
              <a:off x="2671012" y="2393867"/>
              <a:ext cx="792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latin typeface="+mn-lt"/>
                  <a:cs typeface="Calibri" panose="020F0502020204030204" pitchFamily="34" charset="0"/>
                </a:rPr>
                <a:t>PSP-KW</a:t>
              </a:r>
            </a:p>
          </p:txBody>
        </p:sp>
        <p:sp>
          <p:nvSpPr>
            <p:cNvPr id="59" name="Pfeil: nach rechts 58">
              <a:extLst>
                <a:ext uri="{FF2B5EF4-FFF2-40B4-BE49-F238E27FC236}">
                  <a16:creationId xmlns:a16="http://schemas.microsoft.com/office/drawing/2014/main" id="{39125FF4-42F8-74B4-6F96-E2CF6AF2CD08}"/>
                </a:ext>
              </a:extLst>
            </p:cNvPr>
            <p:cNvSpPr/>
            <p:nvPr/>
          </p:nvSpPr>
          <p:spPr bwMode="auto">
            <a:xfrm rot="10800000">
              <a:off x="3571875" y="2090530"/>
              <a:ext cx="307462" cy="22030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Pfeil: nach rechts 74">
              <a:extLst>
                <a:ext uri="{FF2B5EF4-FFF2-40B4-BE49-F238E27FC236}">
                  <a16:creationId xmlns:a16="http://schemas.microsoft.com/office/drawing/2014/main" id="{820B018F-FA45-B7B4-5A39-D4B3269608D5}"/>
                </a:ext>
              </a:extLst>
            </p:cNvPr>
            <p:cNvSpPr/>
            <p:nvPr/>
          </p:nvSpPr>
          <p:spPr bwMode="auto">
            <a:xfrm rot="10800000">
              <a:off x="3571875" y="2811586"/>
              <a:ext cx="307462" cy="22030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A5648FB6-8859-E324-65FB-639044993A33}"/>
              </a:ext>
            </a:extLst>
          </p:cNvPr>
          <p:cNvGrpSpPr/>
          <p:nvPr/>
        </p:nvGrpSpPr>
        <p:grpSpPr>
          <a:xfrm>
            <a:off x="-5079" y="2090530"/>
            <a:ext cx="3884416" cy="2401379"/>
            <a:chOff x="-5079" y="2090530"/>
            <a:chExt cx="3884416" cy="2401379"/>
          </a:xfrm>
        </p:grpSpPr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1EA26692-5AC4-E33F-214A-8B0F5A11EAA8}"/>
                </a:ext>
              </a:extLst>
            </p:cNvPr>
            <p:cNvGrpSpPr/>
            <p:nvPr/>
          </p:nvGrpSpPr>
          <p:grpSpPr>
            <a:xfrm>
              <a:off x="-5079" y="2090530"/>
              <a:ext cx="3527600" cy="2401379"/>
              <a:chOff x="-5079" y="2090530"/>
              <a:chExt cx="3527600" cy="2401379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85B4BA4E-E686-4F26-9606-0F91336FB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430" y="3418231"/>
                <a:ext cx="517970" cy="517970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A56412C1-5FE3-46F5-95DA-5A1652D732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E1E1DF"/>
                  </a:clrFrom>
                  <a:clrTo>
                    <a:srgbClr val="E1E1D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94" t="64445" r="19725" b="1388"/>
              <a:stretch/>
            </p:blipFill>
            <p:spPr>
              <a:xfrm>
                <a:off x="1838675" y="3006909"/>
                <a:ext cx="702044" cy="933204"/>
              </a:xfrm>
              <a:prstGeom prst="rect">
                <a:avLst/>
              </a:prstGeom>
            </p:spPr>
          </p:pic>
          <p:pic>
            <p:nvPicPr>
              <p:cNvPr id="52" name="Grafik 51" descr="Ein Bild, das Zahnbürste enthält.&#10;&#10;KI-generierte Inhalte können fehlerhaft sein.">
                <a:extLst>
                  <a:ext uri="{FF2B5EF4-FFF2-40B4-BE49-F238E27FC236}">
                    <a16:creationId xmlns:a16="http://schemas.microsoft.com/office/drawing/2014/main" id="{20466EE2-890D-B6A5-ECC2-DA46C7CCF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24" t="29187" r="8605" b="25743"/>
              <a:stretch/>
            </p:blipFill>
            <p:spPr>
              <a:xfrm flipH="1">
                <a:off x="-5079" y="2090530"/>
                <a:ext cx="718437" cy="1986185"/>
              </a:xfrm>
              <a:prstGeom prst="rect">
                <a:avLst/>
              </a:prstGeom>
            </p:spPr>
          </p:pic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911C9E00-F3C8-C358-CA68-7FD91456C7E9}"/>
                  </a:ext>
                </a:extLst>
              </p:cNvPr>
              <p:cNvSpPr txBox="1"/>
              <p:nvPr/>
            </p:nvSpPr>
            <p:spPr>
              <a:xfrm>
                <a:off x="202668" y="4030244"/>
                <a:ext cx="6126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latin typeface="+mn-lt"/>
                    <a:cs typeface="Calibri" panose="020F0502020204030204" pitchFamily="34" charset="0"/>
                  </a:rPr>
                  <a:t>G-KW</a:t>
                </a:r>
              </a:p>
            </p:txBody>
          </p: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F1F30A7A-BFBC-7FE7-7BC1-9173DC4487F4}"/>
                  </a:ext>
                </a:extLst>
              </p:cNvPr>
              <p:cNvSpPr txBox="1"/>
              <p:nvPr/>
            </p:nvSpPr>
            <p:spPr>
              <a:xfrm>
                <a:off x="1017885" y="4030244"/>
                <a:ext cx="7040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>
                    <a:latin typeface="+mn-lt"/>
                    <a:cs typeface="Calibri" panose="020F0502020204030204" pitchFamily="34" charset="0"/>
                  </a:rPr>
                  <a:t>Biogas-</a:t>
                </a:r>
                <a:br>
                  <a:rPr lang="de-DE" sz="1200" dirty="0">
                    <a:latin typeface="+mn-lt"/>
                    <a:cs typeface="Calibri" panose="020F0502020204030204" pitchFamily="34" charset="0"/>
                  </a:rPr>
                </a:br>
                <a:r>
                  <a:rPr lang="de-DE" sz="1200" dirty="0">
                    <a:latin typeface="+mn-lt"/>
                    <a:cs typeface="Calibri" panose="020F0502020204030204" pitchFamily="34" charset="0"/>
                  </a:rPr>
                  <a:t>Anlage</a:t>
                </a:r>
              </a:p>
            </p:txBody>
          </p:sp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E881A9B9-1802-7C2C-98F5-2A3009113F97}"/>
                  </a:ext>
                </a:extLst>
              </p:cNvPr>
              <p:cNvSpPr txBox="1"/>
              <p:nvPr/>
            </p:nvSpPr>
            <p:spPr>
              <a:xfrm>
                <a:off x="1838675" y="4030244"/>
                <a:ext cx="7889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>
                    <a:latin typeface="+mn-lt"/>
                    <a:cs typeface="Calibri" panose="020F0502020204030204" pitchFamily="34" charset="0"/>
                  </a:rPr>
                  <a:t>Gas-</a:t>
                </a:r>
                <a:br>
                  <a:rPr lang="de-DE" sz="1200" dirty="0">
                    <a:latin typeface="+mn-lt"/>
                    <a:cs typeface="Calibri" panose="020F0502020204030204" pitchFamily="34" charset="0"/>
                  </a:rPr>
                </a:br>
                <a:r>
                  <a:rPr lang="de-DE" sz="1200" dirty="0">
                    <a:latin typeface="+mn-lt"/>
                    <a:cs typeface="Calibri" panose="020F0502020204030204" pitchFamily="34" charset="0"/>
                  </a:rPr>
                  <a:t>Speicher</a:t>
                </a:r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60B876DC-1D25-D893-3B11-F728B6388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3" t="14423" r="10936" b="17139"/>
              <a:stretch/>
            </p:blipFill>
            <p:spPr>
              <a:xfrm>
                <a:off x="2688440" y="3355156"/>
                <a:ext cx="776214" cy="659414"/>
              </a:xfrm>
              <a:prstGeom prst="rect">
                <a:avLst/>
              </a:prstGeom>
            </p:spPr>
          </p:pic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3AB31413-40AD-EEE8-080E-32432501D8DC}"/>
                  </a:ext>
                </a:extLst>
              </p:cNvPr>
              <p:cNvSpPr txBox="1"/>
              <p:nvPr/>
            </p:nvSpPr>
            <p:spPr>
              <a:xfrm>
                <a:off x="2784819" y="4030244"/>
                <a:ext cx="7377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>
                    <a:latin typeface="+mn-lt"/>
                    <a:cs typeface="Calibri" panose="020F0502020204030204" pitchFamily="34" charset="0"/>
                  </a:rPr>
                  <a:t>Elektro-</a:t>
                </a:r>
                <a:br>
                  <a:rPr lang="de-DE" sz="1200" dirty="0">
                    <a:latin typeface="+mn-lt"/>
                    <a:cs typeface="Calibri" panose="020F0502020204030204" pitchFamily="34" charset="0"/>
                  </a:rPr>
                </a:br>
                <a:r>
                  <a:rPr lang="de-DE" sz="1200" dirty="0" err="1">
                    <a:latin typeface="+mn-lt"/>
                    <a:cs typeface="Calibri" panose="020F0502020204030204" pitchFamily="34" charset="0"/>
                  </a:rPr>
                  <a:t>lyseur</a:t>
                </a:r>
                <a:endParaRPr lang="de-DE" sz="1200" dirty="0">
                  <a:latin typeface="+mn-lt"/>
                  <a:cs typeface="Calibri" panose="020F0502020204030204" pitchFamily="34" charset="0"/>
                </a:endParaRPr>
              </a:p>
            </p:txBody>
          </p:sp>
          <p:cxnSp>
            <p:nvCxnSpPr>
              <p:cNvPr id="53" name="Gerade Verbindung mit Pfeil 52">
                <a:extLst>
                  <a:ext uri="{FF2B5EF4-FFF2-40B4-BE49-F238E27FC236}">
                    <a16:creationId xmlns:a16="http://schemas.microsoft.com/office/drawing/2014/main" id="{54A26BCA-0EFC-01F2-2614-775E31026661}"/>
                  </a:ext>
                </a:extLst>
              </p:cNvPr>
              <p:cNvCxnSpPr/>
              <p:nvPr/>
            </p:nvCxnSpPr>
            <p:spPr bwMode="auto">
              <a:xfrm>
                <a:off x="1617400" y="3704904"/>
                <a:ext cx="16339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Gerade Verbindung mit Pfeil 53">
                <a:extLst>
                  <a:ext uri="{FF2B5EF4-FFF2-40B4-BE49-F238E27FC236}">
                    <a16:creationId xmlns:a16="http://schemas.microsoft.com/office/drawing/2014/main" id="{07AF626E-23F6-57D4-3BA3-CEDF69857D24}"/>
                  </a:ext>
                </a:extLst>
              </p:cNvPr>
              <p:cNvCxnSpPr/>
              <p:nvPr/>
            </p:nvCxnSpPr>
            <p:spPr bwMode="auto">
              <a:xfrm>
                <a:off x="2586576" y="3704904"/>
                <a:ext cx="16339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Gerade Verbindung mit Pfeil 56">
                <a:extLst>
                  <a:ext uri="{FF2B5EF4-FFF2-40B4-BE49-F238E27FC236}">
                    <a16:creationId xmlns:a16="http://schemas.microsoft.com/office/drawing/2014/main" id="{9A2C07E5-831B-0FC0-BD2A-854AD660759D}"/>
                  </a:ext>
                </a:extLst>
              </p:cNvPr>
              <p:cNvCxnSpPr/>
              <p:nvPr/>
            </p:nvCxnSpPr>
            <p:spPr bwMode="auto">
              <a:xfrm>
                <a:off x="815335" y="3165888"/>
                <a:ext cx="883760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6" name="Pfeil: nach rechts 75">
              <a:extLst>
                <a:ext uri="{FF2B5EF4-FFF2-40B4-BE49-F238E27FC236}">
                  <a16:creationId xmlns:a16="http://schemas.microsoft.com/office/drawing/2014/main" id="{8E09CA1C-BF2D-1ADB-BA7E-9519B34DC46B}"/>
                </a:ext>
              </a:extLst>
            </p:cNvPr>
            <p:cNvSpPr/>
            <p:nvPr/>
          </p:nvSpPr>
          <p:spPr bwMode="auto">
            <a:xfrm rot="10800000">
              <a:off x="3571875" y="3574712"/>
              <a:ext cx="307462" cy="22030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ext Box 5">
            <a:extLst>
              <a:ext uri="{FF2B5EF4-FFF2-40B4-BE49-F238E27FC236}">
                <a16:creationId xmlns:a16="http://schemas.microsoft.com/office/drawing/2014/main" id="{DACBCF38-93C8-398C-7ED2-3FA9A3814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087" y="2365316"/>
            <a:ext cx="28349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400" dirty="0" err="1">
                <a:solidFill>
                  <a:srgbClr val="FF0000"/>
                </a:solidFill>
              </a:rPr>
              <a:t>ProSumer</a:t>
            </a:r>
            <a:r>
              <a:rPr lang="de-DE" altLang="de-DE" sz="1400" dirty="0">
                <a:solidFill>
                  <a:srgbClr val="FF0000"/>
                </a:solidFill>
              </a:rPr>
              <a:t> mit Lastverschiebung</a:t>
            </a:r>
            <a:endParaRPr lang="en-US" altLang="de-DE" sz="1400" dirty="0">
              <a:solidFill>
                <a:srgbClr val="FF0000"/>
              </a:solidFill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1B13AC0B-5236-32BC-5730-708C8D1EFE02}"/>
              </a:ext>
            </a:extLst>
          </p:cNvPr>
          <p:cNvGrpSpPr/>
          <p:nvPr/>
        </p:nvGrpSpPr>
        <p:grpSpPr>
          <a:xfrm>
            <a:off x="3916495" y="1587865"/>
            <a:ext cx="1643302" cy="2509549"/>
            <a:chOff x="3916495" y="1587865"/>
            <a:chExt cx="1643302" cy="2509549"/>
          </a:xfrm>
        </p:grpSpPr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280AA5E3-6C06-6DF9-8A40-1063A3B06D92}"/>
                </a:ext>
              </a:extLst>
            </p:cNvPr>
            <p:cNvGrpSpPr/>
            <p:nvPr/>
          </p:nvGrpSpPr>
          <p:grpSpPr>
            <a:xfrm>
              <a:off x="3916495" y="1587865"/>
              <a:ext cx="1643302" cy="2495032"/>
              <a:chOff x="3916495" y="1587865"/>
              <a:chExt cx="1643302" cy="2495032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45A4B88C-13E2-ED13-03D8-21BF73FA5CAE}"/>
                  </a:ext>
                </a:extLst>
              </p:cNvPr>
              <p:cNvSpPr/>
              <p:nvPr/>
            </p:nvSpPr>
            <p:spPr bwMode="auto">
              <a:xfrm>
                <a:off x="3916495" y="1619088"/>
                <a:ext cx="1643302" cy="246380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3C4E14AC-E81A-4466-8C55-1DA5CE6FC5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93" r="28839"/>
              <a:stretch/>
            </p:blipFill>
            <p:spPr>
              <a:xfrm>
                <a:off x="3916495" y="2573667"/>
                <a:ext cx="798491" cy="1224758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00252C87-760A-47F1-9606-F1B2153D9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1" b="30514"/>
              <a:stretch/>
            </p:blipFill>
            <p:spPr>
              <a:xfrm>
                <a:off x="4698883" y="2513956"/>
                <a:ext cx="851333" cy="511272"/>
              </a:xfrm>
              <a:prstGeom prst="rect">
                <a:avLst/>
              </a:prstGeom>
            </p:spPr>
          </p:pic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256DB20A-6F77-4D58-9AE7-2222E734FEA9}"/>
                  </a:ext>
                </a:extLst>
              </p:cNvPr>
              <p:cNvSpPr txBox="1"/>
              <p:nvPr/>
            </p:nvSpPr>
            <p:spPr>
              <a:xfrm>
                <a:off x="4067129" y="1587865"/>
                <a:ext cx="13420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>
                    <a:latin typeface="+mn-lt"/>
                    <a:cs typeface="Calibri" panose="020F0502020204030204" pitchFamily="34" charset="0"/>
                  </a:rPr>
                  <a:t>volatile</a:t>
                </a:r>
                <a:r>
                  <a:rPr lang="de-DE" sz="1800" b="1" dirty="0">
                    <a:latin typeface="+mn-lt"/>
                    <a:cs typeface="Calibri" panose="020F0502020204030204" pitchFamily="34" charset="0"/>
                  </a:rPr>
                  <a:t> KW</a:t>
                </a:r>
              </a:p>
            </p:txBody>
          </p:sp>
        </p:grpSp>
        <p:pic>
          <p:nvPicPr>
            <p:cNvPr id="51" name="Grafik 50" descr="Ein Bild, das Logo, Design, Grafiken enthält.&#10;&#10;KI-generierte Inhalte können fehlerhaft sein.">
              <a:extLst>
                <a:ext uri="{FF2B5EF4-FFF2-40B4-BE49-F238E27FC236}">
                  <a16:creationId xmlns:a16="http://schemas.microsoft.com/office/drawing/2014/main" id="{5132AFCC-0D3D-FCBF-CC5E-1221BC16E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0" t="25312" r="69975" b="25675"/>
            <a:stretch/>
          </p:blipFill>
          <p:spPr>
            <a:xfrm>
              <a:off x="4913104" y="3528792"/>
              <a:ext cx="449455" cy="568622"/>
            </a:xfrm>
            <a:prstGeom prst="rect">
              <a:avLst/>
            </a:prstGeom>
          </p:spPr>
        </p:pic>
      </p:grpSp>
      <p:sp>
        <p:nvSpPr>
          <p:cNvPr id="115" name="Rectangle 4">
            <a:extLst>
              <a:ext uri="{FF2B5EF4-FFF2-40B4-BE49-F238E27FC236}">
                <a16:creationId xmlns:a16="http://schemas.microsoft.com/office/drawing/2014/main" id="{B073077E-CFE4-46A6-A4C6-89ED69F6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0595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Stromgleichgewicht am Netz ist Voraussetzung für die energetische Versorgungssicherheit!</a:t>
            </a:r>
          </a:p>
        </p:txBody>
      </p:sp>
      <p:sp>
        <p:nvSpPr>
          <p:cNvPr id="62" name="Text Box 5">
            <a:extLst>
              <a:ext uri="{FF2B5EF4-FFF2-40B4-BE49-F238E27FC236}">
                <a16:creationId xmlns:a16="http://schemas.microsoft.com/office/drawing/2014/main" id="{40B19B3B-5954-6E72-0AC7-0979DFA48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506" y="5103375"/>
            <a:ext cx="18316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800" u="sng" dirty="0">
                <a:solidFill>
                  <a:srgbClr val="FF0000"/>
                </a:solidFill>
              </a:rPr>
              <a:t>Last 2024</a:t>
            </a:r>
            <a:br>
              <a:rPr lang="de-DE" altLang="de-DE" sz="1800" dirty="0">
                <a:solidFill>
                  <a:srgbClr val="FF0000"/>
                </a:solidFill>
              </a:rPr>
            </a:br>
            <a:r>
              <a:rPr lang="de-DE" altLang="de-DE" sz="1800" dirty="0">
                <a:solidFill>
                  <a:srgbClr val="FF0000"/>
                </a:solidFill>
              </a:rPr>
              <a:t>Min.: 32,3 GW</a:t>
            </a:r>
            <a:br>
              <a:rPr lang="de-DE" altLang="de-DE" sz="1800" dirty="0">
                <a:solidFill>
                  <a:srgbClr val="FF0000"/>
                </a:solidFill>
              </a:rPr>
            </a:br>
            <a:r>
              <a:rPr lang="de-DE" altLang="de-DE" sz="1800" dirty="0">
                <a:solidFill>
                  <a:srgbClr val="FF0000"/>
                </a:solidFill>
              </a:rPr>
              <a:t>Max.: 75,8 GW</a:t>
            </a:r>
            <a:endParaRPr lang="en-US" altLang="de-DE" sz="1800" dirty="0">
              <a:solidFill>
                <a:srgbClr val="FF0000"/>
              </a:solidFill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53FEF895-55F2-FBFD-C9C1-1C02413D0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10" y="4661408"/>
            <a:ext cx="27744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800" u="sng" dirty="0">
                <a:solidFill>
                  <a:srgbClr val="FF0000"/>
                </a:solidFill>
              </a:rPr>
              <a:t>Residuallast 2024</a:t>
            </a:r>
            <a:br>
              <a:rPr lang="de-DE" altLang="de-DE" sz="1800" dirty="0">
                <a:solidFill>
                  <a:srgbClr val="FF0000"/>
                </a:solidFill>
              </a:rPr>
            </a:br>
            <a:r>
              <a:rPr lang="de-DE" altLang="de-DE" sz="1800" dirty="0">
                <a:solidFill>
                  <a:srgbClr val="FF0000"/>
                </a:solidFill>
              </a:rPr>
              <a:t>Min.: - 6,3 GW</a:t>
            </a:r>
            <a:br>
              <a:rPr lang="de-DE" altLang="de-DE" sz="1800" dirty="0">
                <a:solidFill>
                  <a:srgbClr val="FF0000"/>
                </a:solidFill>
              </a:rPr>
            </a:br>
            <a:r>
              <a:rPr lang="de-DE" altLang="de-DE" sz="1800" dirty="0">
                <a:solidFill>
                  <a:srgbClr val="FF0000"/>
                </a:solidFill>
              </a:rPr>
              <a:t>Max.: 67,4 GW</a:t>
            </a:r>
            <a:endParaRPr lang="en-US" altLang="de-DE" sz="1800" dirty="0">
              <a:solidFill>
                <a:srgbClr val="FF0000"/>
              </a:solidFill>
            </a:endParaRPr>
          </a:p>
        </p:txBody>
      </p:sp>
      <p:sp>
        <p:nvSpPr>
          <p:cNvPr id="72" name="Text Box 5">
            <a:extLst>
              <a:ext uri="{FF2B5EF4-FFF2-40B4-BE49-F238E27FC236}">
                <a16:creationId xmlns:a16="http://schemas.microsoft.com/office/drawing/2014/main" id="{4EFDA5C9-EAED-A4FF-A191-D370A7B6A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048" y="5091643"/>
            <a:ext cx="28622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buFontTx/>
              <a:buNone/>
            </a:pPr>
            <a:r>
              <a:rPr lang="de-DE" altLang="de-DE" sz="1800" u="sng" dirty="0">
                <a:solidFill>
                  <a:srgbClr val="FF0000"/>
                </a:solidFill>
              </a:rPr>
              <a:t>EE-Anteil an der Last 2024</a:t>
            </a:r>
            <a:br>
              <a:rPr lang="de-DE" altLang="de-DE" sz="1800" dirty="0">
                <a:solidFill>
                  <a:srgbClr val="FF0000"/>
                </a:solidFill>
              </a:rPr>
            </a:br>
            <a:r>
              <a:rPr lang="de-DE" altLang="de-DE" sz="1800" dirty="0">
                <a:solidFill>
                  <a:srgbClr val="FF0000"/>
                </a:solidFill>
              </a:rPr>
              <a:t>Min.: 12,3%</a:t>
            </a:r>
            <a:br>
              <a:rPr lang="de-DE" altLang="de-DE" sz="1800" dirty="0">
                <a:solidFill>
                  <a:srgbClr val="FF0000"/>
                </a:solidFill>
              </a:rPr>
            </a:br>
            <a:r>
              <a:rPr lang="de-DE" altLang="de-DE" sz="1800" dirty="0">
                <a:solidFill>
                  <a:srgbClr val="FF0000"/>
                </a:solidFill>
              </a:rPr>
              <a:t>Max.: 129,9%</a:t>
            </a:r>
            <a:endParaRPr lang="en-US" altLang="de-DE" sz="1800" dirty="0">
              <a:solidFill>
                <a:srgbClr val="FF0000"/>
              </a:solidFill>
            </a:endParaRPr>
          </a:p>
        </p:txBody>
      </p:sp>
      <p:sp>
        <p:nvSpPr>
          <p:cNvPr id="73" name="Text Box 5">
            <a:extLst>
              <a:ext uri="{FF2B5EF4-FFF2-40B4-BE49-F238E27FC236}">
                <a16:creationId xmlns:a16="http://schemas.microsoft.com/office/drawing/2014/main" id="{74565B88-16CA-1345-896C-956026E0E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243" y="1894036"/>
            <a:ext cx="183168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buFontTx/>
              <a:buNone/>
            </a:pPr>
            <a:r>
              <a:rPr lang="de-DE" altLang="de-DE" sz="1800" u="sng" dirty="0">
                <a:solidFill>
                  <a:srgbClr val="FF0000"/>
                </a:solidFill>
              </a:rPr>
              <a:t>EE-Strom: 2024</a:t>
            </a:r>
            <a:br>
              <a:rPr lang="de-DE" altLang="de-DE" sz="1800" dirty="0">
                <a:solidFill>
                  <a:srgbClr val="FF0000"/>
                </a:solidFill>
              </a:rPr>
            </a:br>
            <a:r>
              <a:rPr lang="de-DE" altLang="de-DE" sz="1800" dirty="0">
                <a:solidFill>
                  <a:srgbClr val="FF0000"/>
                </a:solidFill>
              </a:rPr>
              <a:t>bilanziell: 62,3%</a:t>
            </a:r>
            <a:endParaRPr lang="en-US" altLang="de-DE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3022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18" grpId="0"/>
      <p:bldP spid="115" grpId="0" autoUpdateAnimBg="0"/>
      <p:bldP spid="62" grpId="0"/>
      <p:bldP spid="20" grpId="0"/>
      <p:bldP spid="72" grpId="0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7F54C994-432C-4900-AA4F-77AA98357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9" y="5062"/>
            <a:ext cx="90344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Netzstabilität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Netzfrequenz: Regelgröße zur Netzstabilität </a:t>
            </a:r>
          </a:p>
        </p:txBody>
      </p:sp>
      <p:sp>
        <p:nvSpPr>
          <p:cNvPr id="19459" name="Rechteck 15">
            <a:extLst>
              <a:ext uri="{FF2B5EF4-FFF2-40B4-BE49-F238E27FC236}">
                <a16:creationId xmlns:a16="http://schemas.microsoft.com/office/drawing/2014/main" id="{C9516488-1AE3-4FDB-A8C8-91D837525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5764213"/>
            <a:ext cx="2600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400" b="1"/>
              <a:t>Anonymer Verbraucher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AFAA2DA-DFE5-4EC6-8021-22AB9AED9EC9}"/>
              </a:ext>
            </a:extLst>
          </p:cNvPr>
          <p:cNvSpPr/>
          <p:nvPr/>
        </p:nvSpPr>
        <p:spPr bwMode="auto">
          <a:xfrm>
            <a:off x="298450" y="1292224"/>
            <a:ext cx="9271000" cy="48387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de-DE" dirty="0">
              <a:solidFill>
                <a:srgbClr val="3333FF"/>
              </a:solidFill>
              <a:latin typeface="Arial" charset="0"/>
            </a:endParaRPr>
          </a:p>
        </p:txBody>
      </p:sp>
      <p:cxnSp>
        <p:nvCxnSpPr>
          <p:cNvPr id="19462" name="Gerade Verbindung 3">
            <a:extLst>
              <a:ext uri="{FF2B5EF4-FFF2-40B4-BE49-F238E27FC236}">
                <a16:creationId xmlns:a16="http://schemas.microsoft.com/office/drawing/2014/main" id="{BD7ACA6D-D5AD-43BE-A9FA-86F8C5FDFA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5300" y="5411788"/>
            <a:ext cx="717232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3" name="Gerade Verbindung 5">
            <a:extLst>
              <a:ext uri="{FF2B5EF4-FFF2-40B4-BE49-F238E27FC236}">
                <a16:creationId xmlns:a16="http://schemas.microsoft.com/office/drawing/2014/main" id="{2F4CE9CC-1B69-4570-B4DD-0009B24950E4}"/>
              </a:ext>
            </a:extLst>
          </p:cNvPr>
          <p:cNvCxnSpPr>
            <a:cxnSpLocks noChangeShapeType="1"/>
            <a:stCxn id="19466" idx="0"/>
          </p:cNvCxnSpPr>
          <p:nvPr/>
        </p:nvCxnSpPr>
        <p:spPr bwMode="auto">
          <a:xfrm flipV="1">
            <a:off x="4910138" y="5391150"/>
            <a:ext cx="3175" cy="4445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464" name="Gruppieren 18">
            <a:extLst>
              <a:ext uri="{FF2B5EF4-FFF2-40B4-BE49-F238E27FC236}">
                <a16:creationId xmlns:a16="http://schemas.microsoft.com/office/drawing/2014/main" id="{1957D6DC-20AB-41EF-B338-351124361ECD}"/>
              </a:ext>
            </a:extLst>
          </p:cNvPr>
          <p:cNvGrpSpPr>
            <a:grpSpLocks/>
          </p:cNvGrpSpPr>
          <p:nvPr/>
        </p:nvGrpSpPr>
        <p:grpSpPr bwMode="auto">
          <a:xfrm>
            <a:off x="4646613" y="1714500"/>
            <a:ext cx="1049337" cy="1374775"/>
            <a:chOff x="3995551" y="2052084"/>
            <a:chExt cx="1380405" cy="1605517"/>
          </a:xfrm>
        </p:grpSpPr>
        <p:pic>
          <p:nvPicPr>
            <p:cNvPr id="19511" name="Grafik 16">
              <a:extLst>
                <a:ext uri="{FF2B5EF4-FFF2-40B4-BE49-F238E27FC236}">
                  <a16:creationId xmlns:a16="http://schemas.microsoft.com/office/drawing/2014/main" id="{181D891E-E0E3-4772-BC6D-6E492EDDF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96" t="33966" b="10941"/>
            <a:stretch>
              <a:fillRect/>
            </a:stretch>
          </p:blipFill>
          <p:spPr bwMode="auto">
            <a:xfrm>
              <a:off x="3995551" y="2052085"/>
              <a:ext cx="1380405" cy="160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48748370-371D-4C87-BCF9-8E9DF763CCCE}"/>
                </a:ext>
              </a:extLst>
            </p:cNvPr>
            <p:cNvSpPr/>
            <p:nvPr/>
          </p:nvSpPr>
          <p:spPr bwMode="auto">
            <a:xfrm>
              <a:off x="4805835" y="2052084"/>
              <a:ext cx="403053" cy="3077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</p:grpSp>
      <p:grpSp>
        <p:nvGrpSpPr>
          <p:cNvPr id="19465" name="Gruppieren 14">
            <a:extLst>
              <a:ext uri="{FF2B5EF4-FFF2-40B4-BE49-F238E27FC236}">
                <a16:creationId xmlns:a16="http://schemas.microsoft.com/office/drawing/2014/main" id="{08B6BF8D-FA5B-436D-9675-3175372E7B52}"/>
              </a:ext>
            </a:extLst>
          </p:cNvPr>
          <p:cNvGrpSpPr>
            <a:grpSpLocks/>
          </p:cNvGrpSpPr>
          <p:nvPr/>
        </p:nvGrpSpPr>
        <p:grpSpPr bwMode="auto">
          <a:xfrm>
            <a:off x="2749550" y="2967038"/>
            <a:ext cx="4541838" cy="2424112"/>
            <a:chOff x="3306727" y="2040648"/>
            <a:chExt cx="2838970" cy="1702012"/>
          </a:xfrm>
        </p:grpSpPr>
        <p:sp>
          <p:nvSpPr>
            <p:cNvPr id="19508" name="Freihandform 8">
              <a:extLst>
                <a:ext uri="{FF2B5EF4-FFF2-40B4-BE49-F238E27FC236}">
                  <a16:creationId xmlns:a16="http://schemas.microsoft.com/office/drawing/2014/main" id="{30F784C6-F73D-4039-9D64-22881A0BC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727" y="2040648"/>
              <a:ext cx="2828336" cy="989631"/>
            </a:xfrm>
            <a:custGeom>
              <a:avLst/>
              <a:gdLst>
                <a:gd name="T0" fmla="*/ 0 w 2828336"/>
                <a:gd name="T1" fmla="*/ 978999 h 989631"/>
                <a:gd name="T2" fmla="*/ 0 w 2828336"/>
                <a:gd name="T3" fmla="*/ 978999 h 989631"/>
                <a:gd name="T4" fmla="*/ 53163 w 2828336"/>
                <a:gd name="T5" fmla="*/ 904571 h 989631"/>
                <a:gd name="T6" fmla="*/ 95693 w 2828336"/>
                <a:gd name="T7" fmla="*/ 893938 h 989631"/>
                <a:gd name="T8" fmla="*/ 159489 w 2828336"/>
                <a:gd name="T9" fmla="*/ 840775 h 989631"/>
                <a:gd name="T10" fmla="*/ 202019 w 2828336"/>
                <a:gd name="T11" fmla="*/ 745082 h 989631"/>
                <a:gd name="T12" fmla="*/ 233917 w 2828336"/>
                <a:gd name="T13" fmla="*/ 723817 h 989631"/>
                <a:gd name="T14" fmla="*/ 276447 w 2828336"/>
                <a:gd name="T15" fmla="*/ 660022 h 989631"/>
                <a:gd name="T16" fmla="*/ 340242 w 2828336"/>
                <a:gd name="T17" fmla="*/ 617492 h 989631"/>
                <a:gd name="T18" fmla="*/ 361507 w 2828336"/>
                <a:gd name="T19" fmla="*/ 596226 h 989631"/>
                <a:gd name="T20" fmla="*/ 393405 w 2828336"/>
                <a:gd name="T21" fmla="*/ 574961 h 989631"/>
                <a:gd name="T22" fmla="*/ 457200 w 2828336"/>
                <a:gd name="T23" fmla="*/ 553696 h 989631"/>
                <a:gd name="T24" fmla="*/ 478465 w 2828336"/>
                <a:gd name="T25" fmla="*/ 521799 h 989631"/>
                <a:gd name="T26" fmla="*/ 499731 w 2828336"/>
                <a:gd name="T27" fmla="*/ 500533 h 989631"/>
                <a:gd name="T28" fmla="*/ 510363 w 2828336"/>
                <a:gd name="T29" fmla="*/ 468636 h 989631"/>
                <a:gd name="T30" fmla="*/ 542261 w 2828336"/>
                <a:gd name="T31" fmla="*/ 447371 h 989631"/>
                <a:gd name="T32" fmla="*/ 627321 w 2828336"/>
                <a:gd name="T33" fmla="*/ 426105 h 989631"/>
                <a:gd name="T34" fmla="*/ 659219 w 2828336"/>
                <a:gd name="T35" fmla="*/ 415473 h 989631"/>
                <a:gd name="T36" fmla="*/ 669852 w 2828336"/>
                <a:gd name="T37" fmla="*/ 277250 h 989631"/>
                <a:gd name="T38" fmla="*/ 723014 w 2828336"/>
                <a:gd name="T39" fmla="*/ 234719 h 989631"/>
                <a:gd name="T40" fmla="*/ 871870 w 2828336"/>
                <a:gd name="T41" fmla="*/ 202822 h 989631"/>
                <a:gd name="T42" fmla="*/ 903768 w 2828336"/>
                <a:gd name="T43" fmla="*/ 181557 h 989631"/>
                <a:gd name="T44" fmla="*/ 978196 w 2828336"/>
                <a:gd name="T45" fmla="*/ 149659 h 989631"/>
                <a:gd name="T46" fmla="*/ 999461 w 2828336"/>
                <a:gd name="T47" fmla="*/ 117761 h 989631"/>
                <a:gd name="T48" fmla="*/ 1031358 w 2828336"/>
                <a:gd name="T49" fmla="*/ 107129 h 989631"/>
                <a:gd name="T50" fmla="*/ 1127052 w 2828336"/>
                <a:gd name="T51" fmla="*/ 96496 h 989631"/>
                <a:gd name="T52" fmla="*/ 1190847 w 2828336"/>
                <a:gd name="T53" fmla="*/ 53966 h 989631"/>
                <a:gd name="T54" fmla="*/ 1297172 w 2828336"/>
                <a:gd name="T55" fmla="*/ 22068 h 989631"/>
                <a:gd name="T56" fmla="*/ 1318438 w 2828336"/>
                <a:gd name="T57" fmla="*/ 803 h 989631"/>
                <a:gd name="T58" fmla="*/ 1424763 w 2828336"/>
                <a:gd name="T59" fmla="*/ 11436 h 989631"/>
                <a:gd name="T60" fmla="*/ 1456661 w 2828336"/>
                <a:gd name="T61" fmla="*/ 32701 h 989631"/>
                <a:gd name="T62" fmla="*/ 1488558 w 2828336"/>
                <a:gd name="T63" fmla="*/ 43333 h 989631"/>
                <a:gd name="T64" fmla="*/ 1509824 w 2828336"/>
                <a:gd name="T65" fmla="*/ 64599 h 989631"/>
                <a:gd name="T66" fmla="*/ 1531089 w 2828336"/>
                <a:gd name="T67" fmla="*/ 96496 h 989631"/>
                <a:gd name="T68" fmla="*/ 1637414 w 2828336"/>
                <a:gd name="T69" fmla="*/ 107129 h 989631"/>
                <a:gd name="T70" fmla="*/ 1669312 w 2828336"/>
                <a:gd name="T71" fmla="*/ 128394 h 989631"/>
                <a:gd name="T72" fmla="*/ 1690577 w 2828336"/>
                <a:gd name="T73" fmla="*/ 160292 h 989631"/>
                <a:gd name="T74" fmla="*/ 1733107 w 2828336"/>
                <a:gd name="T75" fmla="*/ 170924 h 989631"/>
                <a:gd name="T76" fmla="*/ 1796903 w 2828336"/>
                <a:gd name="T77" fmla="*/ 192189 h 989631"/>
                <a:gd name="T78" fmla="*/ 1828800 w 2828336"/>
                <a:gd name="T79" fmla="*/ 213454 h 989631"/>
                <a:gd name="T80" fmla="*/ 1839433 w 2828336"/>
                <a:gd name="T81" fmla="*/ 255985 h 989631"/>
                <a:gd name="T82" fmla="*/ 1903228 w 2828336"/>
                <a:gd name="T83" fmla="*/ 277250 h 989631"/>
                <a:gd name="T84" fmla="*/ 1924493 w 2828336"/>
                <a:gd name="T85" fmla="*/ 298515 h 989631"/>
                <a:gd name="T86" fmla="*/ 1956391 w 2828336"/>
                <a:gd name="T87" fmla="*/ 330412 h 989631"/>
                <a:gd name="T88" fmla="*/ 2041452 w 2828336"/>
                <a:gd name="T89" fmla="*/ 362310 h 989631"/>
                <a:gd name="T90" fmla="*/ 2105247 w 2828336"/>
                <a:gd name="T91" fmla="*/ 383575 h 989631"/>
                <a:gd name="T92" fmla="*/ 2115879 w 2828336"/>
                <a:gd name="T93" fmla="*/ 436738 h 989631"/>
                <a:gd name="T94" fmla="*/ 2222205 w 2828336"/>
                <a:gd name="T95" fmla="*/ 468636 h 989631"/>
                <a:gd name="T96" fmla="*/ 2264735 w 2828336"/>
                <a:gd name="T97" fmla="*/ 521799 h 989631"/>
                <a:gd name="T98" fmla="*/ 2296633 w 2828336"/>
                <a:gd name="T99" fmla="*/ 532431 h 989631"/>
                <a:gd name="T100" fmla="*/ 2317898 w 2828336"/>
                <a:gd name="T101" fmla="*/ 596226 h 989631"/>
                <a:gd name="T102" fmla="*/ 2413591 w 2828336"/>
                <a:gd name="T103" fmla="*/ 638757 h 989631"/>
                <a:gd name="T104" fmla="*/ 2434856 w 2828336"/>
                <a:gd name="T105" fmla="*/ 670654 h 989631"/>
                <a:gd name="T106" fmla="*/ 2466754 w 2828336"/>
                <a:gd name="T107" fmla="*/ 681287 h 989631"/>
                <a:gd name="T108" fmla="*/ 2498652 w 2828336"/>
                <a:gd name="T109" fmla="*/ 702552 h 989631"/>
                <a:gd name="T110" fmla="*/ 2562447 w 2828336"/>
                <a:gd name="T111" fmla="*/ 713185 h 989631"/>
                <a:gd name="T112" fmla="*/ 2594345 w 2828336"/>
                <a:gd name="T113" fmla="*/ 723817 h 989631"/>
                <a:gd name="T114" fmla="*/ 2626242 w 2828336"/>
                <a:gd name="T115" fmla="*/ 745082 h 989631"/>
                <a:gd name="T116" fmla="*/ 2668772 w 2828336"/>
                <a:gd name="T117" fmla="*/ 808878 h 989631"/>
                <a:gd name="T118" fmla="*/ 2700670 w 2828336"/>
                <a:gd name="T119" fmla="*/ 883305 h 989631"/>
                <a:gd name="T120" fmla="*/ 2764465 w 2828336"/>
                <a:gd name="T121" fmla="*/ 904571 h 989631"/>
                <a:gd name="T122" fmla="*/ 2806996 w 2828336"/>
                <a:gd name="T123" fmla="*/ 957733 h 989631"/>
                <a:gd name="T124" fmla="*/ 2828261 w 2828336"/>
                <a:gd name="T125" fmla="*/ 989631 h 9896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828336" h="989631">
                  <a:moveTo>
                    <a:pt x="0" y="978999"/>
                  </a:moveTo>
                  <a:lnTo>
                    <a:pt x="0" y="978999"/>
                  </a:lnTo>
                  <a:cubicBezTo>
                    <a:pt x="17721" y="954190"/>
                    <a:pt x="30376" y="924826"/>
                    <a:pt x="53163" y="904571"/>
                  </a:cubicBezTo>
                  <a:cubicBezTo>
                    <a:pt x="64085" y="894863"/>
                    <a:pt x="82262" y="899694"/>
                    <a:pt x="95693" y="893938"/>
                  </a:cubicBezTo>
                  <a:cubicBezTo>
                    <a:pt x="121600" y="882835"/>
                    <a:pt x="140328" y="859936"/>
                    <a:pt x="159489" y="840775"/>
                  </a:cubicBezTo>
                  <a:cubicBezTo>
                    <a:pt x="170017" y="809192"/>
                    <a:pt x="176745" y="770356"/>
                    <a:pt x="202019" y="745082"/>
                  </a:cubicBezTo>
                  <a:cubicBezTo>
                    <a:pt x="211055" y="736046"/>
                    <a:pt x="223284" y="730905"/>
                    <a:pt x="233917" y="723817"/>
                  </a:cubicBezTo>
                  <a:cubicBezTo>
                    <a:pt x="248094" y="702552"/>
                    <a:pt x="255182" y="674199"/>
                    <a:pt x="276447" y="660022"/>
                  </a:cubicBezTo>
                  <a:cubicBezTo>
                    <a:pt x="297712" y="645845"/>
                    <a:pt x="322171" y="635564"/>
                    <a:pt x="340242" y="617492"/>
                  </a:cubicBezTo>
                  <a:cubicBezTo>
                    <a:pt x="347330" y="610403"/>
                    <a:pt x="353679" y="602488"/>
                    <a:pt x="361507" y="596226"/>
                  </a:cubicBezTo>
                  <a:cubicBezTo>
                    <a:pt x="371486" y="588243"/>
                    <a:pt x="381728" y="580151"/>
                    <a:pt x="393405" y="574961"/>
                  </a:cubicBezTo>
                  <a:cubicBezTo>
                    <a:pt x="413888" y="565857"/>
                    <a:pt x="457200" y="553696"/>
                    <a:pt x="457200" y="553696"/>
                  </a:cubicBezTo>
                  <a:cubicBezTo>
                    <a:pt x="464288" y="543064"/>
                    <a:pt x="470482" y="531777"/>
                    <a:pt x="478465" y="521799"/>
                  </a:cubicBezTo>
                  <a:cubicBezTo>
                    <a:pt x="484728" y="513971"/>
                    <a:pt x="494573" y="509129"/>
                    <a:pt x="499731" y="500533"/>
                  </a:cubicBezTo>
                  <a:cubicBezTo>
                    <a:pt x="505497" y="490923"/>
                    <a:pt x="503362" y="477387"/>
                    <a:pt x="510363" y="468636"/>
                  </a:cubicBezTo>
                  <a:cubicBezTo>
                    <a:pt x="518346" y="458657"/>
                    <a:pt x="530252" y="451738"/>
                    <a:pt x="542261" y="447371"/>
                  </a:cubicBezTo>
                  <a:cubicBezTo>
                    <a:pt x="569727" y="437383"/>
                    <a:pt x="599125" y="433795"/>
                    <a:pt x="627321" y="426105"/>
                  </a:cubicBezTo>
                  <a:cubicBezTo>
                    <a:pt x="638134" y="423156"/>
                    <a:pt x="648586" y="419017"/>
                    <a:pt x="659219" y="415473"/>
                  </a:cubicBezTo>
                  <a:cubicBezTo>
                    <a:pt x="662763" y="369399"/>
                    <a:pt x="661336" y="322669"/>
                    <a:pt x="669852" y="277250"/>
                  </a:cubicBezTo>
                  <a:cubicBezTo>
                    <a:pt x="677269" y="237695"/>
                    <a:pt x="696592" y="247930"/>
                    <a:pt x="723014" y="234719"/>
                  </a:cubicBezTo>
                  <a:cubicBezTo>
                    <a:pt x="813746" y="189352"/>
                    <a:pt x="661734" y="221924"/>
                    <a:pt x="871870" y="202822"/>
                  </a:cubicBezTo>
                  <a:cubicBezTo>
                    <a:pt x="882503" y="195734"/>
                    <a:pt x="892022" y="186591"/>
                    <a:pt x="903768" y="181557"/>
                  </a:cubicBezTo>
                  <a:cubicBezTo>
                    <a:pt x="999891" y="140361"/>
                    <a:pt x="898114" y="203046"/>
                    <a:pt x="978196" y="149659"/>
                  </a:cubicBezTo>
                  <a:cubicBezTo>
                    <a:pt x="985284" y="139026"/>
                    <a:pt x="989482" y="125744"/>
                    <a:pt x="999461" y="117761"/>
                  </a:cubicBezTo>
                  <a:cubicBezTo>
                    <a:pt x="1008212" y="110760"/>
                    <a:pt x="1020303" y="108971"/>
                    <a:pt x="1031358" y="107129"/>
                  </a:cubicBezTo>
                  <a:cubicBezTo>
                    <a:pt x="1063016" y="101853"/>
                    <a:pt x="1095154" y="100040"/>
                    <a:pt x="1127052" y="96496"/>
                  </a:cubicBezTo>
                  <a:cubicBezTo>
                    <a:pt x="1148317" y="82319"/>
                    <a:pt x="1166601" y="62048"/>
                    <a:pt x="1190847" y="53966"/>
                  </a:cubicBezTo>
                  <a:cubicBezTo>
                    <a:pt x="1268505" y="28080"/>
                    <a:pt x="1232896" y="38138"/>
                    <a:pt x="1297172" y="22068"/>
                  </a:cubicBezTo>
                  <a:cubicBezTo>
                    <a:pt x="1304261" y="14980"/>
                    <a:pt x="1308448" y="1635"/>
                    <a:pt x="1318438" y="803"/>
                  </a:cubicBezTo>
                  <a:cubicBezTo>
                    <a:pt x="1353933" y="-2155"/>
                    <a:pt x="1390057" y="3427"/>
                    <a:pt x="1424763" y="11436"/>
                  </a:cubicBezTo>
                  <a:cubicBezTo>
                    <a:pt x="1437215" y="14309"/>
                    <a:pt x="1445231" y="26986"/>
                    <a:pt x="1456661" y="32701"/>
                  </a:cubicBezTo>
                  <a:cubicBezTo>
                    <a:pt x="1466685" y="37713"/>
                    <a:pt x="1477926" y="39789"/>
                    <a:pt x="1488558" y="43333"/>
                  </a:cubicBezTo>
                  <a:cubicBezTo>
                    <a:pt x="1495647" y="50422"/>
                    <a:pt x="1503561" y="56771"/>
                    <a:pt x="1509824" y="64599"/>
                  </a:cubicBezTo>
                  <a:cubicBezTo>
                    <a:pt x="1517807" y="74577"/>
                    <a:pt x="1518966" y="92455"/>
                    <a:pt x="1531089" y="96496"/>
                  </a:cubicBezTo>
                  <a:cubicBezTo>
                    <a:pt x="1564880" y="107760"/>
                    <a:pt x="1601972" y="103585"/>
                    <a:pt x="1637414" y="107129"/>
                  </a:cubicBezTo>
                  <a:cubicBezTo>
                    <a:pt x="1648047" y="114217"/>
                    <a:pt x="1660276" y="119358"/>
                    <a:pt x="1669312" y="128394"/>
                  </a:cubicBezTo>
                  <a:cubicBezTo>
                    <a:pt x="1678348" y="137430"/>
                    <a:pt x="1679944" y="153204"/>
                    <a:pt x="1690577" y="160292"/>
                  </a:cubicBezTo>
                  <a:cubicBezTo>
                    <a:pt x="1702736" y="168398"/>
                    <a:pt x="1719110" y="166725"/>
                    <a:pt x="1733107" y="170924"/>
                  </a:cubicBezTo>
                  <a:cubicBezTo>
                    <a:pt x="1754577" y="177365"/>
                    <a:pt x="1796903" y="192189"/>
                    <a:pt x="1796903" y="192189"/>
                  </a:cubicBezTo>
                  <a:cubicBezTo>
                    <a:pt x="1807535" y="199277"/>
                    <a:pt x="1821712" y="202822"/>
                    <a:pt x="1828800" y="213454"/>
                  </a:cubicBezTo>
                  <a:cubicBezTo>
                    <a:pt x="1836906" y="225613"/>
                    <a:pt x="1828338" y="246475"/>
                    <a:pt x="1839433" y="255985"/>
                  </a:cubicBezTo>
                  <a:cubicBezTo>
                    <a:pt x="1856452" y="270573"/>
                    <a:pt x="1887378" y="261400"/>
                    <a:pt x="1903228" y="277250"/>
                  </a:cubicBezTo>
                  <a:lnTo>
                    <a:pt x="1924493" y="298515"/>
                  </a:lnTo>
                  <a:lnTo>
                    <a:pt x="1956391" y="330412"/>
                  </a:lnTo>
                  <a:lnTo>
                    <a:pt x="2041452" y="362310"/>
                  </a:lnTo>
                  <a:cubicBezTo>
                    <a:pt x="2062561" y="369849"/>
                    <a:pt x="2105247" y="383575"/>
                    <a:pt x="2105247" y="383575"/>
                  </a:cubicBezTo>
                  <a:cubicBezTo>
                    <a:pt x="2108791" y="401296"/>
                    <a:pt x="2103100" y="423959"/>
                    <a:pt x="2115879" y="436738"/>
                  </a:cubicBezTo>
                  <a:cubicBezTo>
                    <a:pt x="2124506" y="445365"/>
                    <a:pt x="2202932" y="463817"/>
                    <a:pt x="2222205" y="468636"/>
                  </a:cubicBezTo>
                  <a:cubicBezTo>
                    <a:pt x="2231862" y="483121"/>
                    <a:pt x="2247903" y="511700"/>
                    <a:pt x="2264735" y="521799"/>
                  </a:cubicBezTo>
                  <a:cubicBezTo>
                    <a:pt x="2274346" y="527565"/>
                    <a:pt x="2286000" y="528887"/>
                    <a:pt x="2296633" y="532431"/>
                  </a:cubicBezTo>
                  <a:cubicBezTo>
                    <a:pt x="2303721" y="553696"/>
                    <a:pt x="2296633" y="589137"/>
                    <a:pt x="2317898" y="596226"/>
                  </a:cubicBezTo>
                  <a:cubicBezTo>
                    <a:pt x="2393816" y="621533"/>
                    <a:pt x="2363042" y="605058"/>
                    <a:pt x="2413591" y="638757"/>
                  </a:cubicBezTo>
                  <a:cubicBezTo>
                    <a:pt x="2420679" y="649389"/>
                    <a:pt x="2424878" y="662671"/>
                    <a:pt x="2434856" y="670654"/>
                  </a:cubicBezTo>
                  <a:cubicBezTo>
                    <a:pt x="2443608" y="677655"/>
                    <a:pt x="2456729" y="676275"/>
                    <a:pt x="2466754" y="681287"/>
                  </a:cubicBezTo>
                  <a:cubicBezTo>
                    <a:pt x="2478184" y="687002"/>
                    <a:pt x="2486529" y="698511"/>
                    <a:pt x="2498652" y="702552"/>
                  </a:cubicBezTo>
                  <a:cubicBezTo>
                    <a:pt x="2519104" y="709369"/>
                    <a:pt x="2541402" y="708508"/>
                    <a:pt x="2562447" y="713185"/>
                  </a:cubicBezTo>
                  <a:cubicBezTo>
                    <a:pt x="2573388" y="715616"/>
                    <a:pt x="2583712" y="720273"/>
                    <a:pt x="2594345" y="723817"/>
                  </a:cubicBezTo>
                  <a:cubicBezTo>
                    <a:pt x="2604977" y="730905"/>
                    <a:pt x="2617827" y="735465"/>
                    <a:pt x="2626242" y="745082"/>
                  </a:cubicBezTo>
                  <a:cubicBezTo>
                    <a:pt x="2643072" y="764316"/>
                    <a:pt x="2668772" y="808878"/>
                    <a:pt x="2668772" y="808878"/>
                  </a:cubicBezTo>
                  <a:cubicBezTo>
                    <a:pt x="2673796" y="828974"/>
                    <a:pt x="2678914" y="869707"/>
                    <a:pt x="2700670" y="883305"/>
                  </a:cubicBezTo>
                  <a:cubicBezTo>
                    <a:pt x="2719678" y="895185"/>
                    <a:pt x="2764465" y="904571"/>
                    <a:pt x="2764465" y="904571"/>
                  </a:cubicBezTo>
                  <a:cubicBezTo>
                    <a:pt x="2815804" y="955907"/>
                    <a:pt x="2753355" y="890681"/>
                    <a:pt x="2806996" y="957733"/>
                  </a:cubicBezTo>
                  <a:cubicBezTo>
                    <a:pt x="2830767" y="987447"/>
                    <a:pt x="2828261" y="966874"/>
                    <a:pt x="2828261" y="989631"/>
                  </a:cubicBezTo>
                </a:path>
              </a:pathLst>
            </a:cu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cxnSp>
          <p:nvCxnSpPr>
            <p:cNvPr id="19509" name="Gerade Verbindung 12">
              <a:extLst>
                <a:ext uri="{FF2B5EF4-FFF2-40B4-BE49-F238E27FC236}">
                  <a16:creationId xmlns:a16="http://schemas.microsoft.com/office/drawing/2014/main" id="{24AB5C9E-5100-48EF-A3BC-D3D1C3C486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06727" y="3030279"/>
              <a:ext cx="0" cy="712381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510" name="Gerade Verbindung 60">
              <a:extLst>
                <a:ext uri="{FF2B5EF4-FFF2-40B4-BE49-F238E27FC236}">
                  <a16:creationId xmlns:a16="http://schemas.microsoft.com/office/drawing/2014/main" id="{0FF62E1E-E25B-462B-ACAE-86E38337B80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45697" y="3030279"/>
              <a:ext cx="0" cy="712381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466" name="Rechteck 15">
            <a:extLst>
              <a:ext uri="{FF2B5EF4-FFF2-40B4-BE49-F238E27FC236}">
                <a16:creationId xmlns:a16="http://schemas.microsoft.com/office/drawing/2014/main" id="{F3A8EFE1-9443-48FE-AB3D-904504A0B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5835650"/>
            <a:ext cx="906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400" b="1"/>
              <a:t>50,0</a:t>
            </a:r>
          </a:p>
        </p:txBody>
      </p:sp>
      <p:cxnSp>
        <p:nvCxnSpPr>
          <p:cNvPr id="19467" name="Gerade Verbindung 69">
            <a:extLst>
              <a:ext uri="{FF2B5EF4-FFF2-40B4-BE49-F238E27FC236}">
                <a16:creationId xmlns:a16="http://schemas.microsoft.com/office/drawing/2014/main" id="{8DAE8446-2221-41DC-97BE-C7C6619CB42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46688" y="5391150"/>
            <a:ext cx="0" cy="23336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68" name="Rechteck 15">
            <a:extLst>
              <a:ext uri="{FF2B5EF4-FFF2-40B4-BE49-F238E27FC236}">
                <a16:creationId xmlns:a16="http://schemas.microsoft.com/office/drawing/2014/main" id="{B65993CD-84AE-47EE-98C4-EB85FD08B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651500"/>
            <a:ext cx="906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200"/>
              <a:t>50,2</a:t>
            </a:r>
          </a:p>
        </p:txBody>
      </p:sp>
      <p:cxnSp>
        <p:nvCxnSpPr>
          <p:cNvPr id="19469" name="Gerade Verbindung 71">
            <a:extLst>
              <a:ext uri="{FF2B5EF4-FFF2-40B4-BE49-F238E27FC236}">
                <a16:creationId xmlns:a16="http://schemas.microsoft.com/office/drawing/2014/main" id="{F31D5DA8-8919-491C-AD57-24F7AB03B61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98988" y="5391150"/>
            <a:ext cx="0" cy="23336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0" name="Rechteck 15">
            <a:extLst>
              <a:ext uri="{FF2B5EF4-FFF2-40B4-BE49-F238E27FC236}">
                <a16:creationId xmlns:a16="http://schemas.microsoft.com/office/drawing/2014/main" id="{8A4B2A67-5F57-4F4E-9F12-8DE49F00E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5651500"/>
            <a:ext cx="908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200"/>
              <a:t>49,8</a:t>
            </a:r>
          </a:p>
        </p:txBody>
      </p:sp>
      <p:sp>
        <p:nvSpPr>
          <p:cNvPr id="19471" name="Rechteck 15">
            <a:extLst>
              <a:ext uri="{FF2B5EF4-FFF2-40B4-BE49-F238E27FC236}">
                <a16:creationId xmlns:a16="http://schemas.microsoft.com/office/drawing/2014/main" id="{4DAA15DD-EC30-4CC9-9171-70E1D49DC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2679700"/>
            <a:ext cx="20050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400" b="1" dirty="0"/>
              <a:t>„Stabilitäts-Berg“</a:t>
            </a:r>
          </a:p>
        </p:txBody>
      </p:sp>
      <p:cxnSp>
        <p:nvCxnSpPr>
          <p:cNvPr id="19472" name="Gerade Verbindung 77">
            <a:extLst>
              <a:ext uri="{FF2B5EF4-FFF2-40B4-BE49-F238E27FC236}">
                <a16:creationId xmlns:a16="http://schemas.microsoft.com/office/drawing/2014/main" id="{9B91CCBE-3E3F-4233-A1F5-3CADA2C1136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16488" y="2989263"/>
            <a:ext cx="17462" cy="2428875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3" name="Gerade Verbindung 86">
            <a:extLst>
              <a:ext uri="{FF2B5EF4-FFF2-40B4-BE49-F238E27FC236}">
                <a16:creationId xmlns:a16="http://schemas.microsoft.com/office/drawing/2014/main" id="{4C478C3E-2DF2-4EC5-9905-2261761985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86188" y="5391150"/>
            <a:ext cx="0" cy="23336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4" name="Gerade Verbindung 111">
            <a:extLst>
              <a:ext uri="{FF2B5EF4-FFF2-40B4-BE49-F238E27FC236}">
                <a16:creationId xmlns:a16="http://schemas.microsoft.com/office/drawing/2014/main" id="{2C6026F6-8B34-44D8-8FA7-7A2B1639064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54625" y="3136900"/>
            <a:ext cx="0" cy="2281238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5" name="Gerade Verbindung 114">
            <a:extLst>
              <a:ext uri="{FF2B5EF4-FFF2-40B4-BE49-F238E27FC236}">
                <a16:creationId xmlns:a16="http://schemas.microsoft.com/office/drawing/2014/main" id="{570B9137-C4DB-4B12-A9AC-3DDF10BABBD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06925" y="3136900"/>
            <a:ext cx="0" cy="2281238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7" name="Rechteck 122">
            <a:extLst>
              <a:ext uri="{FF2B5EF4-FFF2-40B4-BE49-F238E27FC236}">
                <a16:creationId xmlns:a16="http://schemas.microsoft.com/office/drawing/2014/main" id="{1C785861-52C5-4EEC-9966-9517C1CF8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25" y="3319463"/>
            <a:ext cx="647700" cy="3524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000" b="1" dirty="0">
                <a:solidFill>
                  <a:schemeClr val="bg1"/>
                </a:solidFill>
              </a:rPr>
              <a:t>Normal-</a:t>
            </a:r>
            <a:br>
              <a:rPr lang="de-DE" altLang="de-DE" sz="1000" b="1" dirty="0">
                <a:solidFill>
                  <a:schemeClr val="bg1"/>
                </a:solidFill>
              </a:rPr>
            </a:br>
            <a:r>
              <a:rPr lang="de-DE" altLang="de-DE" sz="1000" b="1" dirty="0">
                <a:solidFill>
                  <a:schemeClr val="bg1"/>
                </a:solidFill>
              </a:rPr>
              <a:t>Betrieb</a:t>
            </a:r>
          </a:p>
        </p:txBody>
      </p:sp>
      <p:sp>
        <p:nvSpPr>
          <p:cNvPr id="19478" name="Ellipse 36">
            <a:extLst>
              <a:ext uri="{FF2B5EF4-FFF2-40B4-BE49-F238E27FC236}">
                <a16:creationId xmlns:a16="http://schemas.microsoft.com/office/drawing/2014/main" id="{9CAD7815-F431-453B-8B7E-9C2AFB8D2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13" y="3022600"/>
            <a:ext cx="103187" cy="103188"/>
          </a:xfrm>
          <a:prstGeom prst="ellipse">
            <a:avLst/>
          </a:prstGeom>
          <a:solidFill>
            <a:srgbClr val="00B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9479" name="Ellipse 124">
            <a:extLst>
              <a:ext uri="{FF2B5EF4-FFF2-40B4-BE49-F238E27FC236}">
                <a16:creationId xmlns:a16="http://schemas.microsoft.com/office/drawing/2014/main" id="{94002385-068E-4968-9944-A6DC54FDF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38" y="3065463"/>
            <a:ext cx="103187" cy="104775"/>
          </a:xfrm>
          <a:prstGeom prst="ellipse">
            <a:avLst/>
          </a:prstGeom>
          <a:solidFill>
            <a:srgbClr val="00B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DA0E661-46A2-4231-BCD8-58F0718005A6}"/>
              </a:ext>
            </a:extLst>
          </p:cNvPr>
          <p:cNvGrpSpPr>
            <a:grpSpLocks/>
          </p:cNvGrpSpPr>
          <p:nvPr/>
        </p:nvGrpSpPr>
        <p:grpSpPr bwMode="auto">
          <a:xfrm>
            <a:off x="871538" y="3798888"/>
            <a:ext cx="2332037" cy="2128837"/>
            <a:chOff x="871537" y="3798888"/>
            <a:chExt cx="2332038" cy="2128837"/>
          </a:xfrm>
        </p:grpSpPr>
        <p:sp>
          <p:nvSpPr>
            <p:cNvPr id="19502" name="Ellipse 126">
              <a:extLst>
                <a:ext uri="{FF2B5EF4-FFF2-40B4-BE49-F238E27FC236}">
                  <a16:creationId xmlns:a16="http://schemas.microsoft.com/office/drawing/2014/main" id="{FD298992-6CE9-4A44-B0C7-1CF4982B5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4313238"/>
              <a:ext cx="104775" cy="104775"/>
            </a:xfrm>
            <a:prstGeom prst="ellipse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grpSp>
          <p:nvGrpSpPr>
            <p:cNvPr id="19503" name="Gruppieren 11">
              <a:extLst>
                <a:ext uri="{FF2B5EF4-FFF2-40B4-BE49-F238E27FC236}">
                  <a16:creationId xmlns:a16="http://schemas.microsoft.com/office/drawing/2014/main" id="{24BDD15D-1174-46D9-8099-9012579695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1537" y="3798888"/>
              <a:ext cx="2332038" cy="2128837"/>
              <a:chOff x="871537" y="3798888"/>
              <a:chExt cx="2332038" cy="2128837"/>
            </a:xfrm>
          </p:grpSpPr>
          <p:sp>
            <p:nvSpPr>
              <p:cNvPr id="19504" name="Rechteck 15">
                <a:extLst>
                  <a:ext uri="{FF2B5EF4-FFF2-40B4-BE49-F238E27FC236}">
                    <a16:creationId xmlns:a16="http://schemas.microsoft.com/office/drawing/2014/main" id="{31FF8F92-012B-4EBA-9B15-B1D8CDCBA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537" y="3879850"/>
                <a:ext cx="1854201" cy="1492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de-DE" altLang="de-DE" sz="1300" b="1" dirty="0">
                    <a:solidFill>
                      <a:srgbClr val="FF0000"/>
                    </a:solidFill>
                  </a:rPr>
                  <a:t>Sehr kritische Situation fürs Netz:</a:t>
                </a:r>
              </a:p>
              <a:p>
                <a:pPr>
                  <a:buFontTx/>
                  <a:buNone/>
                </a:pPr>
                <a:r>
                  <a:rPr lang="de-DE" altLang="de-DE" sz="1300" dirty="0">
                    <a:solidFill>
                      <a:srgbClr val="FF0000"/>
                    </a:solidFill>
                  </a:rPr>
                  <a:t>Erzeuger gehen vom Netz (Inselbetrieb)</a:t>
                </a:r>
              </a:p>
              <a:p>
                <a:pPr>
                  <a:buFontTx/>
                  <a:buNone/>
                </a:pPr>
                <a:r>
                  <a:rPr lang="de-DE" altLang="de-DE" sz="13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es droht </a:t>
                </a:r>
                <a:r>
                  <a:rPr lang="de-DE" altLang="de-DE" sz="1300" dirty="0">
                    <a:solidFill>
                      <a:srgbClr val="FF0000"/>
                    </a:solidFill>
                  </a:rPr>
                  <a:t>Netz-zusammenbruch, </a:t>
                </a:r>
                <a:r>
                  <a:rPr lang="de-DE" altLang="de-DE" sz="1300" dirty="0"/>
                  <a:t>„</a:t>
                </a:r>
                <a:r>
                  <a:rPr lang="de-DE" altLang="de-DE" sz="1300" b="1" dirty="0"/>
                  <a:t>Blackout“</a:t>
                </a:r>
              </a:p>
            </p:txBody>
          </p:sp>
          <p:cxnSp>
            <p:nvCxnSpPr>
              <p:cNvPr id="19505" name="Gerade Verbindung 119">
                <a:extLst>
                  <a:ext uri="{FF2B5EF4-FFF2-40B4-BE49-F238E27FC236}">
                    <a16:creationId xmlns:a16="http://schemas.microsoft.com/office/drawing/2014/main" id="{A86E797C-74BC-4FCC-A8A6-896E9F131B4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743200" y="5391150"/>
                <a:ext cx="0" cy="233363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506" name="Rechteck 15">
                <a:extLst>
                  <a:ext uri="{FF2B5EF4-FFF2-40B4-BE49-F238E27FC236}">
                    <a16:creationId xmlns:a16="http://schemas.microsoft.com/office/drawing/2014/main" id="{8ED66F48-D474-4C8C-86C4-E12171D57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113" y="5651500"/>
                <a:ext cx="906462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buFontTx/>
                  <a:buNone/>
                </a:pPr>
                <a:r>
                  <a:rPr lang="de-DE" altLang="de-DE" sz="1200"/>
                  <a:t>47,5</a:t>
                </a:r>
              </a:p>
            </p:txBody>
          </p:sp>
          <p:sp>
            <p:nvSpPr>
              <p:cNvPr id="19507" name="Freihandform 38">
                <a:extLst>
                  <a:ext uri="{FF2B5EF4-FFF2-40B4-BE49-F238E27FC236}">
                    <a16:creationId xmlns:a16="http://schemas.microsoft.com/office/drawing/2014/main" id="{47EE15E8-569D-457C-82BA-518708575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663" y="3798888"/>
                <a:ext cx="236537" cy="514350"/>
              </a:xfrm>
              <a:custGeom>
                <a:avLst/>
                <a:gdLst>
                  <a:gd name="T0" fmla="*/ 0 w 1090246"/>
                  <a:gd name="T1" fmla="*/ 0 h 2376435"/>
                  <a:gd name="T2" fmla="*/ 0 w 1090246"/>
                  <a:gd name="T3" fmla="*/ 0 h 2376435"/>
                  <a:gd name="T4" fmla="*/ 0 w 1090246"/>
                  <a:gd name="T5" fmla="*/ 0 h 2376435"/>
                  <a:gd name="T6" fmla="*/ 0 w 1090246"/>
                  <a:gd name="T7" fmla="*/ 0 h 2376435"/>
                  <a:gd name="T8" fmla="*/ 0 w 1090246"/>
                  <a:gd name="T9" fmla="*/ 0 h 2376435"/>
                  <a:gd name="T10" fmla="*/ 0 w 1090246"/>
                  <a:gd name="T11" fmla="*/ 0 h 2376435"/>
                  <a:gd name="T12" fmla="*/ 0 w 1090246"/>
                  <a:gd name="T13" fmla="*/ 0 h 2376435"/>
                  <a:gd name="T14" fmla="*/ 0 w 1090246"/>
                  <a:gd name="T15" fmla="*/ 0 h 2376435"/>
                  <a:gd name="T16" fmla="*/ 0 w 1090246"/>
                  <a:gd name="T17" fmla="*/ 0 h 2376435"/>
                  <a:gd name="T18" fmla="*/ 0 w 1090246"/>
                  <a:gd name="T19" fmla="*/ 0 h 2376435"/>
                  <a:gd name="T20" fmla="*/ 0 w 1090246"/>
                  <a:gd name="T21" fmla="*/ 0 h 2376435"/>
                  <a:gd name="T22" fmla="*/ 0 w 1090246"/>
                  <a:gd name="T23" fmla="*/ 0 h 23764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90246" h="2376435">
                    <a:moveTo>
                      <a:pt x="0" y="0"/>
                    </a:moveTo>
                    <a:lnTo>
                      <a:pt x="828989" y="1085222"/>
                    </a:lnTo>
                    <a:lnTo>
                      <a:pt x="85411" y="783771"/>
                    </a:lnTo>
                    <a:lnTo>
                      <a:pt x="803868" y="2044839"/>
                    </a:lnTo>
                    <a:lnTo>
                      <a:pt x="532563" y="2004646"/>
                    </a:lnTo>
                    <a:lnTo>
                      <a:pt x="1009860" y="2376435"/>
                    </a:lnTo>
                    <a:lnTo>
                      <a:pt x="1009860" y="1778558"/>
                    </a:lnTo>
                    <a:lnTo>
                      <a:pt x="874207" y="2019718"/>
                    </a:lnTo>
                    <a:lnTo>
                      <a:pt x="537587" y="1170633"/>
                    </a:lnTo>
                    <a:lnTo>
                      <a:pt x="1090246" y="1341455"/>
                    </a:lnTo>
                    <a:lnTo>
                      <a:pt x="552660" y="10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</p:grpSp>
      <p:sp>
        <p:nvSpPr>
          <p:cNvPr id="19482" name="Rechteck 15">
            <a:extLst>
              <a:ext uri="{FF2B5EF4-FFF2-40B4-BE49-F238E27FC236}">
                <a16:creationId xmlns:a16="http://schemas.microsoft.com/office/drawing/2014/main" id="{C53ACDA6-4186-425E-8DD9-97BE3B988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5100" y="5257800"/>
            <a:ext cx="146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400" b="1"/>
              <a:t>Frequenz (Hz)</a:t>
            </a:r>
          </a:p>
        </p:txBody>
      </p:sp>
      <p:cxnSp>
        <p:nvCxnSpPr>
          <p:cNvPr id="19483" name="Gerade Verbindung mit Pfeil 41">
            <a:extLst>
              <a:ext uri="{FF2B5EF4-FFF2-40B4-BE49-F238E27FC236}">
                <a16:creationId xmlns:a16="http://schemas.microsoft.com/office/drawing/2014/main" id="{7F3B8F3F-6950-48CB-8328-B03A060699C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7700" y="2409825"/>
            <a:ext cx="0" cy="32035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84" name="Rechteck 15">
            <a:extLst>
              <a:ext uri="{FF2B5EF4-FFF2-40B4-BE49-F238E27FC236}">
                <a16:creationId xmlns:a16="http://schemas.microsoft.com/office/drawing/2014/main" id="{4364AABE-3D40-4A82-A646-E53071D9D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" y="1857261"/>
            <a:ext cx="1381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400" b="1" dirty="0"/>
              <a:t>Netz-</a:t>
            </a:r>
            <a:br>
              <a:rPr lang="de-DE" altLang="de-DE" sz="1400" b="1" dirty="0"/>
            </a:br>
            <a:r>
              <a:rPr lang="de-DE" altLang="de-DE" sz="1400" b="1" dirty="0" err="1"/>
              <a:t>stabilität</a:t>
            </a:r>
            <a:endParaRPr lang="de-DE" altLang="de-DE" sz="1400" b="1" dirty="0"/>
          </a:p>
        </p:txBody>
      </p:sp>
      <p:cxnSp>
        <p:nvCxnSpPr>
          <p:cNvPr id="19485" name="Gerade Verbindung 86">
            <a:extLst>
              <a:ext uri="{FF2B5EF4-FFF2-40B4-BE49-F238E27FC236}">
                <a16:creationId xmlns:a16="http://schemas.microsoft.com/office/drawing/2014/main" id="{ED0F51D5-4745-4D4C-9BEC-ABE6EF9DCE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48375" y="5391150"/>
            <a:ext cx="0" cy="23336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86" name="Rechteck 15">
            <a:extLst>
              <a:ext uri="{FF2B5EF4-FFF2-40B4-BE49-F238E27FC236}">
                <a16:creationId xmlns:a16="http://schemas.microsoft.com/office/drawing/2014/main" id="{608CD35F-2215-46E1-A5DD-19969C828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2299" y="1535789"/>
            <a:ext cx="39850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400" b="1" dirty="0">
                <a:solidFill>
                  <a:srgbClr val="3333FF"/>
                </a:solidFill>
              </a:rPr>
              <a:t>Die Netzfrequenz ist ein schneller Indikator für das Gleichgewicht zwischen Erzeugung und Verbrauch:</a:t>
            </a:r>
            <a:br>
              <a:rPr lang="de-DE" altLang="de-DE" sz="1400" b="1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A: Erzeugung  =  Verbrauch: f=50 Hz; ± 0,2 Hz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CF5814F-1616-49CC-B848-74ABC1768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140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Ein Balanceakt, der von den Ü-Netzbetreibern beherrscht werden muss!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5AE615D-CF72-4643-B2B7-18BBAA4F5AF9}"/>
              </a:ext>
            </a:extLst>
          </p:cNvPr>
          <p:cNvGrpSpPr/>
          <p:nvPr/>
        </p:nvGrpSpPr>
        <p:grpSpPr>
          <a:xfrm>
            <a:off x="4777410" y="2996813"/>
            <a:ext cx="287258" cy="276999"/>
            <a:chOff x="10206612" y="3051757"/>
            <a:chExt cx="287258" cy="276999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F559FBA5-375A-473C-B3D8-63B396D79457}"/>
                </a:ext>
              </a:extLst>
            </p:cNvPr>
            <p:cNvSpPr/>
            <p:nvPr/>
          </p:nvSpPr>
          <p:spPr bwMode="auto">
            <a:xfrm>
              <a:off x="10223241" y="3063256"/>
              <a:ext cx="254000" cy="254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321A164F-87AF-494B-A6FA-D730BDC59C5E}"/>
                </a:ext>
              </a:extLst>
            </p:cNvPr>
            <p:cNvSpPr txBox="1"/>
            <p:nvPr/>
          </p:nvSpPr>
          <p:spPr>
            <a:xfrm>
              <a:off x="10206612" y="3051757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/>
                <a:t>A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DBA7E3D-64A9-3B99-2ABD-AAF8538AC125}"/>
              </a:ext>
            </a:extLst>
          </p:cNvPr>
          <p:cNvGrpSpPr/>
          <p:nvPr/>
        </p:nvGrpSpPr>
        <p:grpSpPr>
          <a:xfrm>
            <a:off x="5264150" y="2432050"/>
            <a:ext cx="4406900" cy="3495675"/>
            <a:chOff x="5264150" y="2432050"/>
            <a:chExt cx="4406900" cy="3495675"/>
          </a:xfrm>
        </p:grpSpPr>
        <p:grpSp>
          <p:nvGrpSpPr>
            <p:cNvPr id="19495" name="Gruppieren 7">
              <a:extLst>
                <a:ext uri="{FF2B5EF4-FFF2-40B4-BE49-F238E27FC236}">
                  <a16:creationId xmlns:a16="http://schemas.microsoft.com/office/drawing/2014/main" id="{AD6711AA-0808-4093-A6B4-E268B360AF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4150" y="3425513"/>
              <a:ext cx="4079875" cy="2502212"/>
              <a:chOff x="5264150" y="3425031"/>
              <a:chExt cx="4079875" cy="2502694"/>
            </a:xfrm>
          </p:grpSpPr>
          <p:sp>
            <p:nvSpPr>
              <p:cNvPr id="19497" name="Rechteck 25">
                <a:extLst>
                  <a:ext uri="{FF2B5EF4-FFF2-40B4-BE49-F238E27FC236}">
                    <a16:creationId xmlns:a16="http://schemas.microsoft.com/office/drawing/2014/main" id="{32FA6BB2-8237-4603-BB2C-AA9B42BDC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150" y="3860800"/>
                <a:ext cx="792162" cy="603750"/>
              </a:xfrm>
              <a:prstGeom prst="rect">
                <a:avLst/>
              </a:prstGeom>
              <a:solidFill>
                <a:srgbClr val="CC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buFontTx/>
                  <a:buNone/>
                </a:pPr>
                <a:endParaRPr lang="de-DE" altLang="de-DE" sz="1200" b="1" dirty="0"/>
              </a:p>
              <a:p>
                <a:pPr algn="ctr">
                  <a:buFontTx/>
                  <a:buNone/>
                </a:pPr>
                <a:r>
                  <a:rPr lang="de-DE" altLang="de-DE" sz="1200" b="1" dirty="0"/>
                  <a:t>Störung</a:t>
                </a:r>
              </a:p>
            </p:txBody>
          </p:sp>
          <p:sp>
            <p:nvSpPr>
              <p:cNvPr id="19498" name="Rechteck 15">
                <a:extLst>
                  <a:ext uri="{FF2B5EF4-FFF2-40B4-BE49-F238E27FC236}">
                    <a16:creationId xmlns:a16="http://schemas.microsoft.com/office/drawing/2014/main" id="{7B4807B3-697B-4E63-9E5A-786907419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4000500"/>
                <a:ext cx="1951037" cy="292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None/>
                </a:pPr>
                <a:endParaRPr lang="de-DE" altLang="de-DE" sz="13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499" name="Rechteck 15">
                <a:extLst>
                  <a:ext uri="{FF2B5EF4-FFF2-40B4-BE49-F238E27FC236}">
                    <a16:creationId xmlns:a16="http://schemas.microsoft.com/office/drawing/2014/main" id="{339E4D61-0025-472B-BE80-1001052D0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0700" y="5651500"/>
                <a:ext cx="906462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buFontTx/>
                  <a:buNone/>
                </a:pPr>
                <a:r>
                  <a:rPr lang="de-DE" altLang="de-DE" sz="1200"/>
                  <a:t>51,0</a:t>
                </a:r>
              </a:p>
            </p:txBody>
          </p:sp>
          <p:cxnSp>
            <p:nvCxnSpPr>
              <p:cNvPr id="19500" name="Gerade Verbindung 116">
                <a:extLst>
                  <a:ext uri="{FF2B5EF4-FFF2-40B4-BE49-F238E27FC236}">
                    <a16:creationId xmlns:a16="http://schemas.microsoft.com/office/drawing/2014/main" id="{FE8BB127-87C9-4DE8-970C-E6259F0A988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022975" y="3513349"/>
                <a:ext cx="23812" cy="190479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501" name="Ellipse 125">
                <a:extLst>
                  <a:ext uri="{FF2B5EF4-FFF2-40B4-BE49-F238E27FC236}">
                    <a16:creationId xmlns:a16="http://schemas.microsoft.com/office/drawing/2014/main" id="{DBF45686-1CEA-47D7-BDCB-56DA0175D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3443" y="3425031"/>
                <a:ext cx="104775" cy="103187"/>
              </a:xfrm>
              <a:prstGeom prst="ellipse">
                <a:avLst/>
              </a:prstGeom>
              <a:solidFill>
                <a:srgbClr val="CCFF33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</p:grpSp>
        <p:sp>
          <p:nvSpPr>
            <p:cNvPr id="19496" name="Rechteck 15">
              <a:extLst>
                <a:ext uri="{FF2B5EF4-FFF2-40B4-BE49-F238E27FC236}">
                  <a16:creationId xmlns:a16="http://schemas.microsoft.com/office/drawing/2014/main" id="{4E631989-9C95-4DBE-AB9E-7ECE06375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6418" y="2432050"/>
              <a:ext cx="40646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400" dirty="0">
                  <a:solidFill>
                    <a:srgbClr val="3333FF"/>
                  </a:solidFill>
                </a:rPr>
                <a:t>B: Erzeugung  &gt;  Verbrauch: f &gt; 50,2 Hz, einfach</a:t>
              </a: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14525F25-C874-8F47-4658-6CCA89E5E4B4}"/>
                </a:ext>
              </a:extLst>
            </p:cNvPr>
            <p:cNvGrpSpPr/>
            <p:nvPr/>
          </p:nvGrpSpPr>
          <p:grpSpPr>
            <a:xfrm>
              <a:off x="5491604" y="3429000"/>
              <a:ext cx="287259" cy="276999"/>
              <a:chOff x="5491604" y="3429000"/>
              <a:chExt cx="287259" cy="276999"/>
            </a:xfrm>
          </p:grpSpPr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9D0A288F-C283-41B0-A7AF-7E4B872BD62B}"/>
                  </a:ext>
                </a:extLst>
              </p:cNvPr>
              <p:cNvSpPr/>
              <p:nvPr/>
            </p:nvSpPr>
            <p:spPr bwMode="auto">
              <a:xfrm>
                <a:off x="5508234" y="3440499"/>
                <a:ext cx="254000" cy="2540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33E9820-CB6B-4EC2-972D-76C224C89291}"/>
                  </a:ext>
                </a:extLst>
              </p:cNvPr>
              <p:cNvSpPr txBox="1"/>
              <p:nvPr/>
            </p:nvSpPr>
            <p:spPr>
              <a:xfrm>
                <a:off x="5491604" y="3429000"/>
                <a:ext cx="2872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/>
                  <a:t>B</a:t>
                </a:r>
              </a:p>
            </p:txBody>
          </p:sp>
        </p:grp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9D6E1C1-C50F-B4E5-234C-9D0BCFDC56F0}"/>
                </a:ext>
              </a:extLst>
            </p:cNvPr>
            <p:cNvCxnSpPr/>
            <p:nvPr/>
          </p:nvCxnSpPr>
          <p:spPr bwMode="auto">
            <a:xfrm flipH="1">
              <a:off x="5364163" y="4376532"/>
              <a:ext cx="569912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8347C87-97C6-379B-53FD-BCAC55426A3D}"/>
              </a:ext>
            </a:extLst>
          </p:cNvPr>
          <p:cNvGrpSpPr/>
          <p:nvPr/>
        </p:nvGrpSpPr>
        <p:grpSpPr>
          <a:xfrm>
            <a:off x="3338513" y="2678113"/>
            <a:ext cx="6420893" cy="3249612"/>
            <a:chOff x="3338513" y="2678113"/>
            <a:chExt cx="6420893" cy="3249612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CC38A8A-585D-4A6E-8592-D4879FFE7F15}"/>
                </a:ext>
              </a:extLst>
            </p:cNvPr>
            <p:cNvGrpSpPr/>
            <p:nvPr/>
          </p:nvGrpSpPr>
          <p:grpSpPr>
            <a:xfrm>
              <a:off x="3338513" y="2678113"/>
              <a:ext cx="6420893" cy="3249612"/>
              <a:chOff x="3338513" y="2678113"/>
              <a:chExt cx="6420893" cy="3249612"/>
            </a:xfrm>
          </p:grpSpPr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E3D582F4-830E-434A-AF77-18F13687DA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38513" y="2678113"/>
                <a:ext cx="6420893" cy="3249612"/>
                <a:chOff x="3338513" y="2678311"/>
                <a:chExt cx="6420893" cy="3249414"/>
              </a:xfrm>
            </p:grpSpPr>
            <p:sp>
              <p:nvSpPr>
                <p:cNvPr id="19490" name="Rechteck 25">
                  <a:extLst>
                    <a:ext uri="{FF2B5EF4-FFF2-40B4-BE49-F238E27FC236}">
                      <a16:creationId xmlns:a16="http://schemas.microsoft.com/office/drawing/2014/main" id="{B319E330-59B5-43A2-901F-F63C7358B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4763" y="3860799"/>
                  <a:ext cx="792162" cy="604118"/>
                </a:xfrm>
                <a:prstGeom prst="rect">
                  <a:avLst/>
                </a:prstGeom>
                <a:solidFill>
                  <a:srgbClr val="CCFF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buFontTx/>
                    <a:buNone/>
                  </a:pPr>
                  <a:endParaRPr lang="de-DE" altLang="de-DE" sz="1200" b="1" dirty="0"/>
                </a:p>
                <a:p>
                  <a:pPr algn="ctr">
                    <a:buFontTx/>
                    <a:buNone/>
                  </a:pPr>
                  <a:r>
                    <a:rPr lang="de-DE" altLang="de-DE" sz="1200" b="1" dirty="0"/>
                    <a:t>Störung</a:t>
                  </a:r>
                </a:p>
              </p:txBody>
            </p:sp>
            <p:sp>
              <p:nvSpPr>
                <p:cNvPr id="19491" name="Rechteck 15">
                  <a:extLst>
                    <a:ext uri="{FF2B5EF4-FFF2-40B4-BE49-F238E27FC236}">
                      <a16:creationId xmlns:a16="http://schemas.microsoft.com/office/drawing/2014/main" id="{FE5289EE-E8A2-4651-A5AE-4A978484F7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8513" y="5651500"/>
                  <a:ext cx="906462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buFontTx/>
                    <a:buNone/>
                  </a:pPr>
                  <a:r>
                    <a:rPr lang="de-DE" altLang="de-DE" sz="1200"/>
                    <a:t>49,0</a:t>
                  </a:r>
                </a:p>
              </p:txBody>
            </p:sp>
            <p:cxnSp>
              <p:nvCxnSpPr>
                <p:cNvPr id="19492" name="Gerade Verbindung 116">
                  <a:extLst>
                    <a:ext uri="{FF2B5EF4-FFF2-40B4-BE49-F238E27FC236}">
                      <a16:creationId xmlns:a16="http://schemas.microsoft.com/office/drawing/2014/main" id="{7A83EDFB-F48D-474D-949B-00243DE56E81}"/>
                    </a:ext>
                  </a:extLst>
                </p:cNvPr>
                <p:cNvCxnSpPr>
                  <a:cxnSpLocks noChangeShapeType="1"/>
                  <a:endCxn id="19508" idx="17"/>
                </p:cNvCxnSpPr>
                <p:nvPr/>
              </p:nvCxnSpPr>
              <p:spPr bwMode="auto">
                <a:xfrm flipV="1">
                  <a:off x="3784600" y="3557588"/>
                  <a:ext cx="19050" cy="186055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9493" name="Ellipse 125">
                  <a:extLst>
                    <a:ext uri="{FF2B5EF4-FFF2-40B4-BE49-F238E27FC236}">
                      <a16:creationId xmlns:a16="http://schemas.microsoft.com/office/drawing/2014/main" id="{6A872311-3CDA-49B5-9013-84B861C119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1738" y="3506788"/>
                  <a:ext cx="104775" cy="103187"/>
                </a:xfrm>
                <a:prstGeom prst="ellipse">
                  <a:avLst/>
                </a:prstGeom>
                <a:solidFill>
                  <a:srgbClr val="CCFF33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9494" name="Rechteck 15">
                  <a:extLst>
                    <a:ext uri="{FF2B5EF4-FFF2-40B4-BE49-F238E27FC236}">
                      <a16:creationId xmlns:a16="http://schemas.microsoft.com/office/drawing/2014/main" id="{3CC778C5-FB60-405B-AF14-A8F11DBC1B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6417" y="2678311"/>
                  <a:ext cx="4152989" cy="3077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indent="0"/>
                  <a:r>
                    <a:rPr lang="de-DE" altLang="de-DE" sz="1400" dirty="0">
                      <a:solidFill>
                        <a:srgbClr val="3333FF"/>
                      </a:solidFill>
                    </a:rPr>
                    <a:t>C: Erzeugung  &lt;  Verbrauch: f &lt; 49,8 Hz, komplex</a:t>
                  </a:r>
                  <a:endParaRPr lang="de-DE" altLang="de-DE" sz="1400" b="1" dirty="0">
                    <a:solidFill>
                      <a:srgbClr val="3333FF"/>
                    </a:solidFill>
                  </a:endParaRPr>
                </a:p>
              </p:txBody>
            </p:sp>
          </p:grp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AD22492C-EB77-4D06-9152-E0E304249581}"/>
                  </a:ext>
                </a:extLst>
              </p:cNvPr>
              <p:cNvGrpSpPr/>
              <p:nvPr/>
            </p:nvGrpSpPr>
            <p:grpSpPr>
              <a:xfrm>
                <a:off x="4068567" y="3429000"/>
                <a:ext cx="295274" cy="276999"/>
                <a:chOff x="10202604" y="3051757"/>
                <a:chExt cx="295274" cy="276999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334091CC-5633-48AC-83DA-29F0C13A8162}"/>
                    </a:ext>
                  </a:extLst>
                </p:cNvPr>
                <p:cNvSpPr/>
                <p:nvPr/>
              </p:nvSpPr>
              <p:spPr bwMode="auto">
                <a:xfrm>
                  <a:off x="10223241" y="3063256"/>
                  <a:ext cx="254000" cy="254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6" name="Textfeld 65">
                  <a:extLst>
                    <a:ext uri="{FF2B5EF4-FFF2-40B4-BE49-F238E27FC236}">
                      <a16:creationId xmlns:a16="http://schemas.microsoft.com/office/drawing/2014/main" id="{7290E70C-2D65-4439-A266-43607AEF7AAE}"/>
                    </a:ext>
                  </a:extLst>
                </p:cNvPr>
                <p:cNvSpPr txBox="1"/>
                <p:nvPr/>
              </p:nvSpPr>
              <p:spPr>
                <a:xfrm>
                  <a:off x="10202604" y="3051757"/>
                  <a:ext cx="29527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200" dirty="0"/>
                    <a:t>C</a:t>
                  </a:r>
                </a:p>
              </p:txBody>
            </p:sp>
          </p:grpSp>
        </p:grp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AAED4F87-BB31-0C84-8915-7EFE71A5A44D}"/>
                </a:ext>
              </a:extLst>
            </p:cNvPr>
            <p:cNvCxnSpPr/>
            <p:nvPr/>
          </p:nvCxnSpPr>
          <p:spPr bwMode="auto">
            <a:xfrm>
              <a:off x="3887788" y="4376532"/>
              <a:ext cx="569912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8257504-7DA7-C965-A443-B8E5FA947D32}"/>
              </a:ext>
            </a:extLst>
          </p:cNvPr>
          <p:cNvGrpSpPr/>
          <p:nvPr/>
        </p:nvGrpSpPr>
        <p:grpSpPr>
          <a:xfrm>
            <a:off x="2785270" y="4376737"/>
            <a:ext cx="999330" cy="890587"/>
            <a:chOff x="2785270" y="4376737"/>
            <a:chExt cx="999330" cy="890587"/>
          </a:xfrm>
        </p:grpSpPr>
        <p:sp>
          <p:nvSpPr>
            <p:cNvPr id="18459" name="Rechteck 121">
              <a:extLst>
                <a:ext uri="{FF2B5EF4-FFF2-40B4-BE49-F238E27FC236}">
                  <a16:creationId xmlns:a16="http://schemas.microsoft.com/office/drawing/2014/main" id="{2BCC3A75-AC60-41AB-8BE3-07448E712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270" y="4376737"/>
              <a:ext cx="999330" cy="89058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de-DE" sz="1400" dirty="0">
                  <a:solidFill>
                    <a:schemeClr val="bg1"/>
                  </a:solidFill>
                </a:rPr>
                <a:t>Last-</a:t>
              </a:r>
            </a:p>
            <a:p>
              <a:pPr algn="ctr">
                <a:buFontTx/>
                <a:buNone/>
              </a:pPr>
              <a:r>
                <a:rPr lang="de-DE" altLang="de-DE" sz="1400" dirty="0" err="1">
                  <a:solidFill>
                    <a:schemeClr val="bg1"/>
                  </a:solidFill>
                </a:rPr>
                <a:t>abwurf</a:t>
              </a:r>
              <a:br>
                <a:rPr lang="de-DE" altLang="de-DE" sz="1400" b="1" dirty="0">
                  <a:solidFill>
                    <a:schemeClr val="bg1"/>
                  </a:solidFill>
                </a:rPr>
              </a:br>
              <a:r>
                <a:rPr lang="de-DE" altLang="de-DE" sz="1400" b="1" dirty="0">
                  <a:solidFill>
                    <a:srgbClr val="CC6600"/>
                  </a:solidFill>
                </a:rPr>
                <a:t>„</a:t>
              </a:r>
              <a:r>
                <a:rPr lang="de-DE" altLang="de-DE" sz="1200" b="1" dirty="0" err="1">
                  <a:solidFill>
                    <a:srgbClr val="CC6600"/>
                  </a:solidFill>
                </a:rPr>
                <a:t>Brownout</a:t>
              </a:r>
              <a:r>
                <a:rPr lang="de-DE" altLang="de-DE" sz="1200" b="1" dirty="0">
                  <a:solidFill>
                    <a:srgbClr val="CC6600"/>
                  </a:solidFill>
                </a:rPr>
                <a:t>“</a:t>
              </a:r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CE0761E1-9F6D-A7DB-EA15-9FB7791D1973}"/>
                </a:ext>
              </a:extLst>
            </p:cNvPr>
            <p:cNvCxnSpPr/>
            <p:nvPr/>
          </p:nvCxnSpPr>
          <p:spPr bwMode="auto">
            <a:xfrm>
              <a:off x="2986088" y="5118424"/>
              <a:ext cx="569912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Text Box 14">
            <a:extLst>
              <a:ext uri="{FF2B5EF4-FFF2-40B4-BE49-F238E27FC236}">
                <a16:creationId xmlns:a16="http://schemas.microsoft.com/office/drawing/2014/main" id="{67FEB859-CBB6-1507-CCAB-8D696776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9326" y="5789604"/>
            <a:ext cx="203773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e.V., Meta-Studie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BD5F7-C44C-B5DB-78A2-A8083E02A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4543816-475B-22AE-B137-642FD4FEA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77" t="11835" r="40955" b="10417"/>
          <a:stretch/>
        </p:blipFill>
        <p:spPr>
          <a:xfrm>
            <a:off x="3084301" y="893672"/>
            <a:ext cx="6868986" cy="5065489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E76811EF-27DA-3E4E-1FEC-A8EC267A9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324" y="-3214"/>
            <a:ext cx="827681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Netzstabilität (3)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Regularien zur Netzstabilität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1E80FA82-C844-43A5-E538-A55372011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2" y="775549"/>
            <a:ext cx="34744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dirty="0">
                <a:solidFill>
                  <a:srgbClr val="3333FF"/>
                </a:solidFill>
              </a:rPr>
              <a:t>Die Netzstabilität wird durch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altLang="de-DE" sz="1600" dirty="0">
                <a:solidFill>
                  <a:srgbClr val="3333FF"/>
                </a:solidFill>
              </a:rPr>
              <a:t>die Ü-Netzbetreiber nach gesetzlichen Vorgaben</a:t>
            </a:r>
          </a:p>
          <a:p>
            <a:pPr marL="0" indent="0">
              <a:defRPr/>
            </a:pPr>
            <a:r>
              <a:rPr lang="de-DE" altLang="de-DE" sz="1600" dirty="0">
                <a:solidFill>
                  <a:srgbClr val="3333FF"/>
                </a:solidFill>
              </a:rPr>
              <a:t>(Abschaltverordnung) geregelt. Hauptregelgröße ist dabei die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altLang="de-DE" sz="1600" dirty="0">
                <a:solidFill>
                  <a:srgbClr val="3333FF"/>
                </a:solidFill>
              </a:rPr>
              <a:t>Frequenz: Sollwert=50 Hz.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94A2DC7-8AC3-F544-6BEB-32D31A85B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0984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Schwellwerte bei der Frequenz bestimmen die Handlungen zur Netzstabilität! 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A057551-908E-8F85-3E53-48D9545559EF}"/>
              </a:ext>
            </a:extLst>
          </p:cNvPr>
          <p:cNvGrpSpPr/>
          <p:nvPr/>
        </p:nvGrpSpPr>
        <p:grpSpPr>
          <a:xfrm>
            <a:off x="36692" y="1084513"/>
            <a:ext cx="5729626" cy="2014998"/>
            <a:chOff x="36692" y="1084513"/>
            <a:chExt cx="5729626" cy="2014998"/>
          </a:xfrm>
        </p:grpSpPr>
        <p:sp>
          <p:nvSpPr>
            <p:cNvPr id="3" name="Text Box 5">
              <a:extLst>
                <a:ext uri="{FF2B5EF4-FFF2-40B4-BE49-F238E27FC236}">
                  <a16:creationId xmlns:a16="http://schemas.microsoft.com/office/drawing/2014/main" id="{8044177E-88DF-CFD1-D241-AD95115D7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2" y="2268514"/>
              <a:ext cx="287445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3333FF"/>
                  </a:solidFill>
                </a:rPr>
                <a:t>- </a:t>
              </a:r>
              <a:r>
                <a:rPr lang="de-DE" altLang="de-DE" sz="1600" dirty="0" err="1">
                  <a:solidFill>
                    <a:srgbClr val="3333FF"/>
                  </a:solidFill>
                </a:rPr>
                <a:t>Totband</a:t>
              </a:r>
              <a:r>
                <a:rPr lang="de-DE" altLang="de-DE" sz="1600" dirty="0">
                  <a:solidFill>
                    <a:srgbClr val="3333FF"/>
                  </a:solidFill>
                </a:rPr>
                <a:t>: 50 Hz;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  ± 0,01 Hz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  keine Aktivitäten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7D70163-C6B4-7735-C828-370BA6779842}"/>
                </a:ext>
              </a:extLst>
            </p:cNvPr>
            <p:cNvSpPr/>
            <p:nvPr/>
          </p:nvSpPr>
          <p:spPr bwMode="auto">
            <a:xfrm>
              <a:off x="3686175" y="1084513"/>
              <a:ext cx="2080143" cy="261258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0BD3893D-BC78-AB4A-E7E7-14D4222FE30E}"/>
              </a:ext>
            </a:extLst>
          </p:cNvPr>
          <p:cNvGrpSpPr/>
          <p:nvPr/>
        </p:nvGrpSpPr>
        <p:grpSpPr>
          <a:xfrm>
            <a:off x="36692" y="1333071"/>
            <a:ext cx="9259708" cy="2509051"/>
            <a:chOff x="36692" y="1333071"/>
            <a:chExt cx="9259708" cy="2509051"/>
          </a:xfrm>
        </p:grpSpPr>
        <p:sp>
          <p:nvSpPr>
            <p:cNvPr id="134" name="Text Box 5">
              <a:extLst>
                <a:ext uri="{FF2B5EF4-FFF2-40B4-BE49-F238E27FC236}">
                  <a16:creationId xmlns:a16="http://schemas.microsoft.com/office/drawing/2014/main" id="{9F2AD660-EF5B-4C6C-AFEE-02C8EA95E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2" y="3011125"/>
              <a:ext cx="296363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3333FF"/>
                  </a:solidFill>
                </a:rPr>
                <a:t>- Normalbetrieb: 50 Hz;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  (Regelbetrieb)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  ± 0,2 Hz;</a:t>
              </a: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3DDC35F-38B3-CA0F-2F2D-F0B3C899EA11}"/>
                </a:ext>
              </a:extLst>
            </p:cNvPr>
            <p:cNvGrpSpPr/>
            <p:nvPr/>
          </p:nvGrpSpPr>
          <p:grpSpPr>
            <a:xfrm>
              <a:off x="3565525" y="1333071"/>
              <a:ext cx="5730875" cy="261258"/>
              <a:chOff x="3565525" y="1333071"/>
              <a:chExt cx="5730875" cy="261258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7975F85-43D8-A00C-FB1C-F6B5A7F31161}"/>
                  </a:ext>
                </a:extLst>
              </p:cNvPr>
              <p:cNvSpPr/>
              <p:nvPr/>
            </p:nvSpPr>
            <p:spPr bwMode="auto">
              <a:xfrm>
                <a:off x="3565525" y="1333071"/>
                <a:ext cx="2080143" cy="261258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A0D8FDF-0699-5514-1804-D48377F998AA}"/>
                  </a:ext>
                </a:extLst>
              </p:cNvPr>
              <p:cNvSpPr/>
              <p:nvPr/>
            </p:nvSpPr>
            <p:spPr bwMode="auto">
              <a:xfrm>
                <a:off x="7108825" y="1333071"/>
                <a:ext cx="2187575" cy="261258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D14CD82-6C8E-5139-5B63-94FABD47A81E}"/>
              </a:ext>
            </a:extLst>
          </p:cNvPr>
          <p:cNvGrpSpPr/>
          <p:nvPr/>
        </p:nvGrpSpPr>
        <p:grpSpPr>
          <a:xfrm>
            <a:off x="36692" y="3296302"/>
            <a:ext cx="6205358" cy="2045485"/>
            <a:chOff x="36692" y="3296302"/>
            <a:chExt cx="6205358" cy="2045485"/>
          </a:xfrm>
        </p:grpSpPr>
        <p:sp>
          <p:nvSpPr>
            <p:cNvPr id="137" name="Text Box 5">
              <a:extLst>
                <a:ext uri="{FF2B5EF4-FFF2-40B4-BE49-F238E27FC236}">
                  <a16:creationId xmlns:a16="http://schemas.microsoft.com/office/drawing/2014/main" id="{C3085AEA-B13E-5479-6829-85943735E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2" y="4264569"/>
              <a:ext cx="3329326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3333FF"/>
                  </a:solidFill>
                </a:rPr>
                <a:t>- Lastabwurf: &lt; 49 Hz;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  automatische, gestaffelte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  Abschaltung von Netzabgängen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  </a:t>
              </a:r>
              <a:r>
                <a:rPr lang="de-DE" alt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„</a:t>
              </a:r>
              <a:r>
                <a:rPr lang="de-DE" altLang="de-DE" sz="1600" b="1" dirty="0" err="1">
                  <a:solidFill>
                    <a:srgbClr val="C00000"/>
                  </a:solidFill>
                  <a:sym typeface="Wingdings" panose="05000000000000000000" pitchFamily="2" charset="2"/>
                </a:rPr>
                <a:t>Brownout</a:t>
              </a:r>
              <a:r>
                <a:rPr lang="de-DE" alt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“</a:t>
              </a:r>
              <a:r>
                <a:rPr lang="de-DE" altLang="de-DE" sz="1600" dirty="0">
                  <a:solidFill>
                    <a:srgbClr val="3333FF"/>
                  </a:solidFill>
                </a:rPr>
                <a:t> 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FA754EE-7972-FEC4-5BE6-B0E35C23788D}"/>
                </a:ext>
              </a:extLst>
            </p:cNvPr>
            <p:cNvSpPr/>
            <p:nvPr/>
          </p:nvSpPr>
          <p:spPr bwMode="auto">
            <a:xfrm>
              <a:off x="3841750" y="3296302"/>
              <a:ext cx="2400300" cy="1842617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B67ED71B-A75E-920A-20B0-B52E3EB5DD14}"/>
              </a:ext>
            </a:extLst>
          </p:cNvPr>
          <p:cNvGrpSpPr/>
          <p:nvPr/>
        </p:nvGrpSpPr>
        <p:grpSpPr>
          <a:xfrm>
            <a:off x="36692" y="5171278"/>
            <a:ext cx="5729626" cy="1191919"/>
            <a:chOff x="36692" y="5171278"/>
            <a:chExt cx="5729626" cy="1191919"/>
          </a:xfrm>
        </p:grpSpPr>
        <p:sp>
          <p:nvSpPr>
            <p:cNvPr id="135" name="Text Box 5">
              <a:extLst>
                <a:ext uri="{FF2B5EF4-FFF2-40B4-BE49-F238E27FC236}">
                  <a16:creationId xmlns:a16="http://schemas.microsoft.com/office/drawing/2014/main" id="{3BA5E51D-6BB0-97D9-34A5-82FBBD43BE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2" y="5285979"/>
              <a:ext cx="3030003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3333FF"/>
                  </a:solidFill>
                </a:rPr>
                <a:t>- „</a:t>
              </a:r>
              <a:r>
                <a:rPr lang="de-DE" altLang="de-DE" sz="1600" b="1" dirty="0"/>
                <a:t>Blackout</a:t>
              </a:r>
              <a:r>
                <a:rPr lang="de-DE" altLang="de-DE" sz="1600" dirty="0">
                  <a:solidFill>
                    <a:srgbClr val="3333FF"/>
                  </a:solidFill>
                </a:rPr>
                <a:t>“: &lt; 47,5 Hz;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  Trennung der Kraftwerke vom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  Netz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Video: </a:t>
              </a:r>
              <a:r>
                <a:rPr lang="de-DE" altLang="de-DE" sz="1600" dirty="0">
                  <a:solidFill>
                    <a:srgbClr val="3333FF"/>
                  </a:solidFill>
                  <a:sym typeface="Wingdings" panose="05000000000000000000" pitchFamily="2" charset="2"/>
                  <a:hlinkClick r:id="rId4"/>
                </a:rPr>
                <a:t>Blackout vermeiden</a:t>
              </a:r>
              <a:endParaRPr lang="de-DE" altLang="de-DE" sz="1600" dirty="0">
                <a:solidFill>
                  <a:srgbClr val="3333FF"/>
                </a:solidFill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C173677-D3C6-330F-4F97-ACC8DD201B0F}"/>
                </a:ext>
              </a:extLst>
            </p:cNvPr>
            <p:cNvSpPr/>
            <p:nvPr/>
          </p:nvSpPr>
          <p:spPr bwMode="auto">
            <a:xfrm>
              <a:off x="4152900" y="5171278"/>
              <a:ext cx="1613418" cy="416932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3ADA0851-5959-0047-1A9C-D7DEA85C1565}"/>
              </a:ext>
            </a:extLst>
          </p:cNvPr>
          <p:cNvSpPr txBox="1"/>
          <p:nvPr/>
        </p:nvSpPr>
        <p:spPr>
          <a:xfrm>
            <a:off x="4152900" y="5888392"/>
            <a:ext cx="4982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b="0" i="0" dirty="0">
                <a:solidFill>
                  <a:srgbClr val="FF0000"/>
                </a:solidFill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AMPRION: Stabile Netze in Zeiten der Energiewende</a:t>
            </a:r>
            <a:br>
              <a:rPr lang="de-DE" sz="1200" b="0" i="0" dirty="0">
                <a:solidFill>
                  <a:srgbClr val="FF0000"/>
                </a:solidFill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200" b="0" i="0" dirty="0">
                <a:solidFill>
                  <a:srgbClr val="FF0000"/>
                </a:solidFill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Der Werkzeugkasten der Systemführung</a:t>
            </a:r>
            <a:endParaRPr lang="de-DE" sz="1200" b="0" i="0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00F4D9-D9AE-4E21-3E20-6214D4A7CBB7}"/>
              </a:ext>
            </a:extLst>
          </p:cNvPr>
          <p:cNvSpPr txBox="1"/>
          <p:nvPr/>
        </p:nvSpPr>
        <p:spPr>
          <a:xfrm>
            <a:off x="7108825" y="2876851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einfach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DAC5A7-950D-CC02-493D-4A30F47BF962}"/>
              </a:ext>
            </a:extLst>
          </p:cNvPr>
          <p:cNvSpPr txBox="1"/>
          <p:nvPr/>
        </p:nvSpPr>
        <p:spPr>
          <a:xfrm>
            <a:off x="4959609" y="2876851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komplex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734132AF-DA5D-CECC-F338-CB68DBB1D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686" y="5703726"/>
            <a:ext cx="203773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e.V., Meta-Studie 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7F3A061-82F4-4716-3BD3-C6E98654E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2082" y="5490121"/>
            <a:ext cx="15436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Aktuelle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6"/>
              </a:rPr>
              <a:t>Netzfrequenz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7C5C37A-DCDB-60BD-B860-EF371373C16B}"/>
              </a:ext>
            </a:extLst>
          </p:cNvPr>
          <p:cNvGrpSpPr/>
          <p:nvPr/>
        </p:nvGrpSpPr>
        <p:grpSpPr>
          <a:xfrm>
            <a:off x="36692" y="1574239"/>
            <a:ext cx="9749731" cy="2762471"/>
            <a:chOff x="36692" y="1574239"/>
            <a:chExt cx="9749731" cy="2762471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1012BC4B-3135-F481-C931-EAB9B577B930}"/>
                </a:ext>
              </a:extLst>
            </p:cNvPr>
            <p:cNvGrpSpPr/>
            <p:nvPr/>
          </p:nvGrpSpPr>
          <p:grpSpPr>
            <a:xfrm>
              <a:off x="36692" y="1624216"/>
              <a:ext cx="4427358" cy="2712494"/>
              <a:chOff x="36692" y="1624216"/>
              <a:chExt cx="4427358" cy="2712494"/>
            </a:xfrm>
          </p:grpSpPr>
          <p:sp>
            <p:nvSpPr>
              <p:cNvPr id="136" name="Text Box 5">
                <a:extLst>
                  <a:ext uri="{FF2B5EF4-FFF2-40B4-BE49-F238E27FC236}">
                    <a16:creationId xmlns:a16="http://schemas.microsoft.com/office/drawing/2014/main" id="{C10400EF-0A84-313A-C768-46784E617F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92" y="3751935"/>
                <a:ext cx="3030003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4A300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tabLst>
                    <a:tab pos="446088" algn="l"/>
                    <a:tab pos="40005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tabLst>
                    <a:tab pos="446088" algn="l"/>
                    <a:tab pos="40005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tabLst>
                    <a:tab pos="446088" algn="l"/>
                    <a:tab pos="40005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tabLst>
                    <a:tab pos="446088" algn="l"/>
                    <a:tab pos="40005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tabLst>
                    <a:tab pos="446088" algn="l"/>
                    <a:tab pos="40005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6088" algn="l"/>
                    <a:tab pos="40005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6088" algn="l"/>
                    <a:tab pos="40005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6088" algn="l"/>
                    <a:tab pos="40005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6088" algn="l"/>
                    <a:tab pos="40005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indent="0">
                  <a:defRPr/>
                </a:pPr>
                <a:r>
                  <a:rPr lang="de-DE" altLang="de-DE" sz="1600" dirty="0">
                    <a:solidFill>
                      <a:srgbClr val="3333FF"/>
                    </a:solidFill>
                  </a:rPr>
                  <a:t>- Störung: 50 Hz;</a:t>
                </a:r>
                <a:br>
                  <a:rPr lang="de-DE" altLang="de-DE" sz="1600" dirty="0">
                    <a:solidFill>
                      <a:srgbClr val="3333FF"/>
                    </a:solidFill>
                  </a:rPr>
                </a:br>
                <a:r>
                  <a:rPr lang="de-DE" altLang="de-DE" sz="1600" dirty="0">
                    <a:solidFill>
                      <a:srgbClr val="3333FF"/>
                    </a:solidFill>
                  </a:rPr>
                  <a:t>  + 1,5 Hz  bis -1 Hz</a:t>
                </a: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3C55FC74-2EEF-2951-D1BB-9061C9F38D18}"/>
                  </a:ext>
                </a:extLst>
              </p:cNvPr>
              <p:cNvSpPr/>
              <p:nvPr/>
            </p:nvSpPr>
            <p:spPr bwMode="auto">
              <a:xfrm>
                <a:off x="3187700" y="1624216"/>
                <a:ext cx="1276350" cy="409512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79432173-8752-B63D-04EF-5DBB442296F4}"/>
                </a:ext>
              </a:extLst>
            </p:cNvPr>
            <p:cNvSpPr/>
            <p:nvPr/>
          </p:nvSpPr>
          <p:spPr bwMode="auto">
            <a:xfrm>
              <a:off x="7710319" y="1574239"/>
              <a:ext cx="2076104" cy="33855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35493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6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E574084-0592-4455-85D0-C5E6249C7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3" y="896293"/>
            <a:ext cx="4767448" cy="5065414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446" y="34492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Netzstabilität (4)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Europäische Verbundnetze ENTSO-E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1E760DD-1044-49D6-957A-1626DCCE7F6B}"/>
              </a:ext>
            </a:extLst>
          </p:cNvPr>
          <p:cNvSpPr txBox="1"/>
          <p:nvPr/>
        </p:nvSpPr>
        <p:spPr>
          <a:xfrm>
            <a:off x="5403528" y="896293"/>
            <a:ext cx="4149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hlinkClick r:id="rId4"/>
              </a:rPr>
              <a:t>ENTSO-E</a:t>
            </a:r>
            <a:r>
              <a:rPr lang="de-DE" sz="1600" dirty="0">
                <a:solidFill>
                  <a:srgbClr val="3333FF"/>
                </a:solidFill>
              </a:rPr>
              <a:t> (European Network </a:t>
            </a:r>
            <a:r>
              <a:rPr lang="de-DE" sz="1600" dirty="0" err="1">
                <a:solidFill>
                  <a:srgbClr val="3333FF"/>
                </a:solidFill>
              </a:rPr>
              <a:t>of</a:t>
            </a:r>
            <a:r>
              <a:rPr lang="de-DE" sz="1600" dirty="0">
                <a:solidFill>
                  <a:srgbClr val="3333FF"/>
                </a:solidFill>
              </a:rPr>
              <a:t> Transmission System Operators </a:t>
            </a:r>
            <a:r>
              <a:rPr lang="de-DE" sz="1600" dirty="0" err="1">
                <a:solidFill>
                  <a:srgbClr val="3333FF"/>
                </a:solidFill>
              </a:rPr>
              <a:t>for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r>
              <a:rPr lang="de-DE" sz="1600" dirty="0" err="1">
                <a:solidFill>
                  <a:srgbClr val="3333FF"/>
                </a:solidFill>
              </a:rPr>
              <a:t>Electricity</a:t>
            </a:r>
            <a:r>
              <a:rPr lang="de-DE" sz="1600" dirty="0">
                <a:solidFill>
                  <a:srgbClr val="3333FF"/>
                </a:solidFill>
              </a:rPr>
              <a:t>) ist ein europäischer Verband, in dem </a:t>
            </a:r>
            <a:r>
              <a:rPr lang="de-DE" sz="1600" b="1" dirty="0">
                <a:solidFill>
                  <a:srgbClr val="3333FF"/>
                </a:solidFill>
              </a:rPr>
              <a:t>43 Übertragungsnetzbetreiber Pflichtmitglieder</a:t>
            </a:r>
            <a:r>
              <a:rPr lang="de-DE" sz="1600" dirty="0">
                <a:solidFill>
                  <a:srgbClr val="3333FF"/>
                </a:solidFill>
              </a:rPr>
              <a:t>. Besteht sind. seit 1999.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BC5F23-86A2-4A32-AF77-6912C6853ADE}"/>
              </a:ext>
            </a:extLst>
          </p:cNvPr>
          <p:cNvSpPr txBox="1"/>
          <p:nvPr/>
        </p:nvSpPr>
        <p:spPr>
          <a:xfrm>
            <a:off x="5403529" y="3824707"/>
            <a:ext cx="3398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hlinkClick r:id="rId5"/>
              </a:rPr>
              <a:t>UCTE</a:t>
            </a:r>
            <a:r>
              <a:rPr lang="de-DE" sz="1600" dirty="0">
                <a:solidFill>
                  <a:srgbClr val="3333FF"/>
                </a:solidFill>
              </a:rPr>
              <a:t> (Union </a:t>
            </a:r>
            <a:r>
              <a:rPr lang="de-DE" sz="1600" dirty="0" err="1">
                <a:solidFill>
                  <a:srgbClr val="3333FF"/>
                </a:solidFill>
              </a:rPr>
              <a:t>for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r>
              <a:rPr lang="de-DE" sz="1600" dirty="0" err="1">
                <a:solidFill>
                  <a:srgbClr val="3333FF"/>
                </a:solidFill>
              </a:rPr>
              <a:t>the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r>
              <a:rPr lang="de-DE" sz="1600" dirty="0" err="1">
                <a:solidFill>
                  <a:srgbClr val="3333FF"/>
                </a:solidFill>
              </a:rPr>
              <a:t>Coordination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r>
              <a:rPr lang="de-DE" sz="1600" dirty="0" err="1">
                <a:solidFill>
                  <a:srgbClr val="3333FF"/>
                </a:solidFill>
              </a:rPr>
              <a:t>of</a:t>
            </a:r>
            <a:r>
              <a:rPr lang="de-DE" sz="1600" dirty="0">
                <a:solidFill>
                  <a:srgbClr val="3333FF"/>
                </a:solidFill>
              </a:rPr>
              <a:t> Transmission </a:t>
            </a:r>
            <a:r>
              <a:rPr lang="de-DE" sz="1600" dirty="0" err="1">
                <a:solidFill>
                  <a:srgbClr val="3333FF"/>
                </a:solidFill>
              </a:rPr>
              <a:t>of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r>
              <a:rPr lang="de-DE" sz="1600" dirty="0" err="1">
                <a:solidFill>
                  <a:srgbClr val="3333FF"/>
                </a:solidFill>
              </a:rPr>
              <a:t>Electricity</a:t>
            </a:r>
            <a:r>
              <a:rPr lang="de-DE" sz="1600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0C2FD77-0A00-4A3F-945B-EC721EA85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08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Europäische Verbundnetze sorgen für eine hohe Netzstabilität!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8070F6-2ECB-E885-E37C-FACFD7929495}"/>
              </a:ext>
            </a:extLst>
          </p:cNvPr>
          <p:cNvSpPr txBox="1"/>
          <p:nvPr/>
        </p:nvSpPr>
        <p:spPr>
          <a:xfrm>
            <a:off x="5403529" y="2324285"/>
            <a:ext cx="3398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Aufgaben</a:t>
            </a:r>
            <a:r>
              <a:rPr lang="de-DE" sz="1600" dirty="0">
                <a:solidFill>
                  <a:srgbClr val="3333FF"/>
                </a:solidFill>
              </a:rPr>
              <a:t>:  Förderung des EU-Binnenmarktes für Strom mit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</a:t>
            </a:r>
            <a:r>
              <a:rPr lang="de-DE" sz="1600" b="1" dirty="0">
                <a:solidFill>
                  <a:srgbClr val="3333FF"/>
                </a:solidFill>
              </a:rPr>
              <a:t>Netzausbau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Erarbeitung von </a:t>
            </a:r>
            <a:r>
              <a:rPr lang="de-DE" sz="1600" b="1" dirty="0">
                <a:solidFill>
                  <a:srgbClr val="3333FF"/>
                </a:solidFill>
              </a:rPr>
              <a:t>Regeln für den</a:t>
            </a:r>
            <a:br>
              <a:rPr lang="de-DE" sz="1600" b="1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</a:rPr>
              <a:t>  Netzbetrieb</a:t>
            </a:r>
            <a:r>
              <a:rPr lang="de-DE" sz="1600" dirty="0">
                <a:solidFill>
                  <a:srgbClr val="3333FF"/>
                </a:solidFill>
              </a:rPr>
              <a:t>. 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E1731999-0FC1-463D-4B1C-958CF633A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23" y="5881595"/>
            <a:ext cx="203773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e.V., Meta-Studie 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B38AD205-3047-AF0C-8925-2346EF1D8494}"/>
              </a:ext>
            </a:extLst>
          </p:cNvPr>
          <p:cNvGrpSpPr/>
          <p:nvPr/>
        </p:nvGrpSpPr>
        <p:grpSpPr>
          <a:xfrm>
            <a:off x="2085549" y="2570739"/>
            <a:ext cx="7610901" cy="3184916"/>
            <a:chOff x="2085549" y="2570739"/>
            <a:chExt cx="7610901" cy="3184916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68127AA9-BA77-0A48-6ED2-E45F4FB66913}"/>
                </a:ext>
              </a:extLst>
            </p:cNvPr>
            <p:cNvSpPr txBox="1"/>
            <p:nvPr/>
          </p:nvSpPr>
          <p:spPr>
            <a:xfrm>
              <a:off x="5403529" y="4739992"/>
              <a:ext cx="4292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Grenzkuppelstellen (</a:t>
              </a:r>
              <a:r>
                <a:rPr lang="de-DE" sz="1600" dirty="0" err="1">
                  <a:solidFill>
                    <a:srgbClr val="FF0000"/>
                  </a:solidFill>
                </a:rPr>
                <a:t>Interkonnektoren</a:t>
              </a:r>
              <a:r>
                <a:rPr lang="de-DE" sz="1600" dirty="0">
                  <a:solidFill>
                    <a:srgbClr val="FF0000"/>
                  </a:solidFill>
                </a:rPr>
                <a:t>),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Auswahl: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- D: 20 </a:t>
              </a:r>
              <a:r>
                <a:rPr lang="de-DE" sz="1400" dirty="0" err="1">
                  <a:solidFill>
                    <a:srgbClr val="FF0000"/>
                  </a:solidFill>
                </a:rPr>
                <a:t>Stk</a:t>
              </a:r>
              <a:r>
                <a:rPr lang="de-DE" sz="1400" dirty="0">
                  <a:solidFill>
                    <a:srgbClr val="FF0000"/>
                  </a:solidFill>
                </a:rPr>
                <a:t>. mit 9 Nachbarländermit, ca. 20 GW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- ES: 3 </a:t>
              </a:r>
              <a:r>
                <a:rPr lang="de-DE" sz="1400" dirty="0" err="1">
                  <a:solidFill>
                    <a:srgbClr val="FF0000"/>
                  </a:solidFill>
                </a:rPr>
                <a:t>Stk</a:t>
              </a:r>
              <a:r>
                <a:rPr lang="de-DE" sz="1400" dirty="0">
                  <a:solidFill>
                    <a:srgbClr val="FF0000"/>
                  </a:solidFill>
                </a:rPr>
                <a:t>. mit Frankreich, ca. 4 GW </a:t>
              </a:r>
              <a:endParaRPr lang="de-DE" sz="1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AC94AC16-9EAD-C82E-809B-D292DDE7DFCA}"/>
                </a:ext>
              </a:extLst>
            </p:cNvPr>
            <p:cNvGrpSpPr/>
            <p:nvPr/>
          </p:nvGrpSpPr>
          <p:grpSpPr>
            <a:xfrm>
              <a:off x="2085549" y="2570739"/>
              <a:ext cx="2862852" cy="2497668"/>
              <a:chOff x="2085549" y="2570739"/>
              <a:chExt cx="2862852" cy="2497668"/>
            </a:xfrm>
          </p:grpSpPr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669053CC-9C2A-7BBF-1E43-809FF5B3AE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439616" y="4875534"/>
                <a:ext cx="127765" cy="192873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DC649B28-9397-C3F7-B1F8-C06C8AD9D3EF}"/>
                  </a:ext>
                </a:extLst>
              </p:cNvPr>
              <p:cNvSpPr/>
              <p:nvPr/>
            </p:nvSpPr>
            <p:spPr bwMode="auto">
              <a:xfrm rot="1820722">
                <a:off x="4463241" y="4938129"/>
                <a:ext cx="65433" cy="65433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5981B188-41B5-0C32-1202-0DFE6C93A45B}"/>
                  </a:ext>
                </a:extLst>
              </p:cNvPr>
              <p:cNvGrpSpPr/>
              <p:nvPr/>
            </p:nvGrpSpPr>
            <p:grpSpPr>
              <a:xfrm rot="18595523">
                <a:off x="2667144" y="4027849"/>
                <a:ext cx="297656" cy="65433"/>
                <a:chOff x="292894" y="3436143"/>
                <a:chExt cx="297656" cy="65433"/>
              </a:xfrm>
            </p:grpSpPr>
            <p:cxnSp>
              <p:nvCxnSpPr>
                <p:cNvPr id="14" name="Gerader Verbinder 13">
                  <a:extLst>
                    <a:ext uri="{FF2B5EF4-FFF2-40B4-BE49-F238E27FC236}">
                      <a16:creationId xmlns:a16="http://schemas.microsoft.com/office/drawing/2014/main" id="{0473A1C4-214F-3B31-592C-D756D5BC1938}"/>
                    </a:ext>
                  </a:extLst>
                </p:cNvPr>
                <p:cNvCxnSpPr/>
                <p:nvPr/>
              </p:nvCxnSpPr>
              <p:spPr bwMode="auto">
                <a:xfrm>
                  <a:off x="292894" y="3467099"/>
                  <a:ext cx="297656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1151AA2B-7185-A7D3-08F7-F3C49C0972AF}"/>
                    </a:ext>
                  </a:extLst>
                </p:cNvPr>
                <p:cNvSpPr/>
                <p:nvPr/>
              </p:nvSpPr>
              <p:spPr bwMode="auto">
                <a:xfrm>
                  <a:off x="403673" y="3436143"/>
                  <a:ext cx="65433" cy="65433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A30442EC-8198-7BAE-5933-E1DC4951AA0F}"/>
                  </a:ext>
                </a:extLst>
              </p:cNvPr>
              <p:cNvGrpSpPr/>
              <p:nvPr/>
            </p:nvGrpSpPr>
            <p:grpSpPr>
              <a:xfrm rot="18320824">
                <a:off x="1969438" y="4843836"/>
                <a:ext cx="297656" cy="65433"/>
                <a:chOff x="292894" y="3436143"/>
                <a:chExt cx="297656" cy="65433"/>
              </a:xfrm>
            </p:grpSpPr>
            <p:cxnSp>
              <p:nvCxnSpPr>
                <p:cNvPr id="17" name="Gerader Verbinder 16">
                  <a:extLst>
                    <a:ext uri="{FF2B5EF4-FFF2-40B4-BE49-F238E27FC236}">
                      <a16:creationId xmlns:a16="http://schemas.microsoft.com/office/drawing/2014/main" id="{3862091E-6BA5-C4BD-FBEE-1B95E2CFAE54}"/>
                    </a:ext>
                  </a:extLst>
                </p:cNvPr>
                <p:cNvCxnSpPr/>
                <p:nvPr/>
              </p:nvCxnSpPr>
              <p:spPr bwMode="auto">
                <a:xfrm>
                  <a:off x="292894" y="3467099"/>
                  <a:ext cx="297656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BA91F85F-905E-CFAF-84A0-AD4497C3C9C5}"/>
                    </a:ext>
                  </a:extLst>
                </p:cNvPr>
                <p:cNvSpPr/>
                <p:nvPr/>
              </p:nvSpPr>
              <p:spPr bwMode="auto">
                <a:xfrm>
                  <a:off x="403673" y="3436143"/>
                  <a:ext cx="65433" cy="65433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CA610FF6-EB01-1DDC-F9FB-56ECA49BE528}"/>
                  </a:ext>
                </a:extLst>
              </p:cNvPr>
              <p:cNvGrpSpPr/>
              <p:nvPr/>
            </p:nvGrpSpPr>
            <p:grpSpPr>
              <a:xfrm>
                <a:off x="3299134" y="3582291"/>
                <a:ext cx="297656" cy="65433"/>
                <a:chOff x="292894" y="3436143"/>
                <a:chExt cx="297656" cy="65433"/>
              </a:xfrm>
            </p:grpSpPr>
            <p:cxnSp>
              <p:nvCxnSpPr>
                <p:cNvPr id="20" name="Gerader Verbinder 19">
                  <a:extLst>
                    <a:ext uri="{FF2B5EF4-FFF2-40B4-BE49-F238E27FC236}">
                      <a16:creationId xmlns:a16="http://schemas.microsoft.com/office/drawing/2014/main" id="{18680A10-6261-B97C-1DB9-6613674D37E4}"/>
                    </a:ext>
                  </a:extLst>
                </p:cNvPr>
                <p:cNvCxnSpPr/>
                <p:nvPr/>
              </p:nvCxnSpPr>
              <p:spPr bwMode="auto">
                <a:xfrm>
                  <a:off x="292894" y="3467099"/>
                  <a:ext cx="297656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1" name="Ellipse 20">
                  <a:extLst>
                    <a:ext uri="{FF2B5EF4-FFF2-40B4-BE49-F238E27FC236}">
                      <a16:creationId xmlns:a16="http://schemas.microsoft.com/office/drawing/2014/main" id="{4719706F-78B9-DE4D-929A-0E2A6E8EC897}"/>
                    </a:ext>
                  </a:extLst>
                </p:cNvPr>
                <p:cNvSpPr/>
                <p:nvPr/>
              </p:nvSpPr>
              <p:spPr bwMode="auto">
                <a:xfrm>
                  <a:off x="403673" y="3436143"/>
                  <a:ext cx="65433" cy="65433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30" name="Gruppieren 29">
                <a:extLst>
                  <a:ext uri="{FF2B5EF4-FFF2-40B4-BE49-F238E27FC236}">
                    <a16:creationId xmlns:a16="http://schemas.microsoft.com/office/drawing/2014/main" id="{B189087F-EB02-4011-4EE3-5D9E2FAA52A7}"/>
                  </a:ext>
                </a:extLst>
              </p:cNvPr>
              <p:cNvGrpSpPr/>
              <p:nvPr/>
            </p:nvGrpSpPr>
            <p:grpSpPr>
              <a:xfrm rot="17805118">
                <a:off x="3965644" y="3244154"/>
                <a:ext cx="297656" cy="65433"/>
                <a:chOff x="292894" y="3436143"/>
                <a:chExt cx="297656" cy="65433"/>
              </a:xfrm>
            </p:grpSpPr>
            <p:cxnSp>
              <p:nvCxnSpPr>
                <p:cNvPr id="31" name="Gerader Verbinder 30">
                  <a:extLst>
                    <a:ext uri="{FF2B5EF4-FFF2-40B4-BE49-F238E27FC236}">
                      <a16:creationId xmlns:a16="http://schemas.microsoft.com/office/drawing/2014/main" id="{3E4A00D2-295C-2F3C-EAE7-3A29E351B154}"/>
                    </a:ext>
                  </a:extLst>
                </p:cNvPr>
                <p:cNvCxnSpPr/>
                <p:nvPr/>
              </p:nvCxnSpPr>
              <p:spPr bwMode="auto">
                <a:xfrm>
                  <a:off x="292894" y="3467099"/>
                  <a:ext cx="297656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329978F2-EB34-A2D5-4F6E-6D2B9E949335}"/>
                    </a:ext>
                  </a:extLst>
                </p:cNvPr>
                <p:cNvSpPr/>
                <p:nvPr/>
              </p:nvSpPr>
              <p:spPr bwMode="auto">
                <a:xfrm>
                  <a:off x="403673" y="3436143"/>
                  <a:ext cx="65433" cy="65433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D3773530-9D11-B97F-E73D-CB06699EB3A9}"/>
                  </a:ext>
                </a:extLst>
              </p:cNvPr>
              <p:cNvGrpSpPr/>
              <p:nvPr/>
            </p:nvGrpSpPr>
            <p:grpSpPr>
              <a:xfrm rot="2306098">
                <a:off x="3202879" y="4134002"/>
                <a:ext cx="297656" cy="65433"/>
                <a:chOff x="292894" y="3436143"/>
                <a:chExt cx="297656" cy="65433"/>
              </a:xfrm>
            </p:grpSpPr>
            <p:cxnSp>
              <p:nvCxnSpPr>
                <p:cNvPr id="42" name="Gerader Verbinder 41">
                  <a:extLst>
                    <a:ext uri="{FF2B5EF4-FFF2-40B4-BE49-F238E27FC236}">
                      <a16:creationId xmlns:a16="http://schemas.microsoft.com/office/drawing/2014/main" id="{F659E143-4828-F389-BB65-814B007BB7FA}"/>
                    </a:ext>
                  </a:extLst>
                </p:cNvPr>
                <p:cNvCxnSpPr/>
                <p:nvPr/>
              </p:nvCxnSpPr>
              <p:spPr bwMode="auto">
                <a:xfrm>
                  <a:off x="292894" y="3467099"/>
                  <a:ext cx="297656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81061ACF-CB28-65DA-757E-8895CED3E8E2}"/>
                    </a:ext>
                  </a:extLst>
                </p:cNvPr>
                <p:cNvSpPr/>
                <p:nvPr/>
              </p:nvSpPr>
              <p:spPr bwMode="auto">
                <a:xfrm>
                  <a:off x="403673" y="3436143"/>
                  <a:ext cx="65433" cy="65433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56" name="Gruppieren 55">
                <a:extLst>
                  <a:ext uri="{FF2B5EF4-FFF2-40B4-BE49-F238E27FC236}">
                    <a16:creationId xmlns:a16="http://schemas.microsoft.com/office/drawing/2014/main" id="{BCB4B081-BF12-D926-B1DA-4D598530C203}"/>
                  </a:ext>
                </a:extLst>
              </p:cNvPr>
              <p:cNvGrpSpPr/>
              <p:nvPr/>
            </p:nvGrpSpPr>
            <p:grpSpPr>
              <a:xfrm rot="18639244">
                <a:off x="3155639" y="4353970"/>
                <a:ext cx="297656" cy="65433"/>
                <a:chOff x="292894" y="3436143"/>
                <a:chExt cx="297656" cy="65433"/>
              </a:xfrm>
            </p:grpSpPr>
            <p:cxnSp>
              <p:nvCxnSpPr>
                <p:cNvPr id="57" name="Gerader Verbinder 56">
                  <a:extLst>
                    <a:ext uri="{FF2B5EF4-FFF2-40B4-BE49-F238E27FC236}">
                      <a16:creationId xmlns:a16="http://schemas.microsoft.com/office/drawing/2014/main" id="{299283B2-B997-103F-0AFB-AB979C62C6A9}"/>
                    </a:ext>
                  </a:extLst>
                </p:cNvPr>
                <p:cNvCxnSpPr/>
                <p:nvPr/>
              </p:nvCxnSpPr>
              <p:spPr bwMode="auto">
                <a:xfrm>
                  <a:off x="292894" y="3467099"/>
                  <a:ext cx="297656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36B1DB8E-5EFA-9CEA-6A59-F06EA41A2EAF}"/>
                    </a:ext>
                  </a:extLst>
                </p:cNvPr>
                <p:cNvSpPr/>
                <p:nvPr/>
              </p:nvSpPr>
              <p:spPr bwMode="auto">
                <a:xfrm>
                  <a:off x="403673" y="3436143"/>
                  <a:ext cx="65433" cy="65433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8385DF06-EF52-65CA-3DB7-D2D277C0552F}"/>
                  </a:ext>
                </a:extLst>
              </p:cNvPr>
              <p:cNvGrpSpPr/>
              <p:nvPr/>
            </p:nvGrpSpPr>
            <p:grpSpPr>
              <a:xfrm rot="1820722">
                <a:off x="4650745" y="4802572"/>
                <a:ext cx="297656" cy="65433"/>
                <a:chOff x="292894" y="3436143"/>
                <a:chExt cx="297656" cy="65433"/>
              </a:xfrm>
            </p:grpSpPr>
            <p:cxnSp>
              <p:nvCxnSpPr>
                <p:cNvPr id="60" name="Gerader Verbinder 59">
                  <a:extLst>
                    <a:ext uri="{FF2B5EF4-FFF2-40B4-BE49-F238E27FC236}">
                      <a16:creationId xmlns:a16="http://schemas.microsoft.com/office/drawing/2014/main" id="{A0834125-D1C7-4FF7-E0C3-39BB3F3DC07C}"/>
                    </a:ext>
                  </a:extLst>
                </p:cNvPr>
                <p:cNvCxnSpPr/>
                <p:nvPr/>
              </p:nvCxnSpPr>
              <p:spPr bwMode="auto">
                <a:xfrm>
                  <a:off x="292894" y="3467099"/>
                  <a:ext cx="297656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C9C89AD3-0842-5F66-1250-A5463F2E0B13}"/>
                    </a:ext>
                  </a:extLst>
                </p:cNvPr>
                <p:cNvSpPr/>
                <p:nvPr/>
              </p:nvSpPr>
              <p:spPr bwMode="auto">
                <a:xfrm>
                  <a:off x="403673" y="3436143"/>
                  <a:ext cx="65433" cy="65433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69" name="Gruppieren 68">
                <a:extLst>
                  <a:ext uri="{FF2B5EF4-FFF2-40B4-BE49-F238E27FC236}">
                    <a16:creationId xmlns:a16="http://schemas.microsoft.com/office/drawing/2014/main" id="{E8EC84C9-C526-B593-A545-85E7F439107E}"/>
                  </a:ext>
                </a:extLst>
              </p:cNvPr>
              <p:cNvGrpSpPr/>
              <p:nvPr/>
            </p:nvGrpSpPr>
            <p:grpSpPr>
              <a:xfrm rot="1750244">
                <a:off x="3497807" y="4225138"/>
                <a:ext cx="297656" cy="65433"/>
                <a:chOff x="292894" y="3436143"/>
                <a:chExt cx="297656" cy="65433"/>
              </a:xfrm>
            </p:grpSpPr>
            <p:cxnSp>
              <p:nvCxnSpPr>
                <p:cNvPr id="70" name="Gerader Verbinder 69">
                  <a:extLst>
                    <a:ext uri="{FF2B5EF4-FFF2-40B4-BE49-F238E27FC236}">
                      <a16:creationId xmlns:a16="http://schemas.microsoft.com/office/drawing/2014/main" id="{D5D94448-9ED6-BA36-D892-2210AEAF9568}"/>
                    </a:ext>
                  </a:extLst>
                </p:cNvPr>
                <p:cNvCxnSpPr/>
                <p:nvPr/>
              </p:nvCxnSpPr>
              <p:spPr bwMode="auto">
                <a:xfrm>
                  <a:off x="292894" y="3467099"/>
                  <a:ext cx="297656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71" name="Ellipse 70">
                  <a:extLst>
                    <a:ext uri="{FF2B5EF4-FFF2-40B4-BE49-F238E27FC236}">
                      <a16:creationId xmlns:a16="http://schemas.microsoft.com/office/drawing/2014/main" id="{FFBF9626-333D-BF3A-65DE-9FC6534F143C}"/>
                    </a:ext>
                  </a:extLst>
                </p:cNvPr>
                <p:cNvSpPr/>
                <p:nvPr/>
              </p:nvSpPr>
              <p:spPr bwMode="auto">
                <a:xfrm>
                  <a:off x="403673" y="3436143"/>
                  <a:ext cx="65433" cy="65433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72" name="Gruppieren 71">
                <a:extLst>
                  <a:ext uri="{FF2B5EF4-FFF2-40B4-BE49-F238E27FC236}">
                    <a16:creationId xmlns:a16="http://schemas.microsoft.com/office/drawing/2014/main" id="{BEE8813F-06B2-D6A2-81F6-A9A78372BEA1}"/>
                  </a:ext>
                </a:extLst>
              </p:cNvPr>
              <p:cNvGrpSpPr/>
              <p:nvPr/>
            </p:nvGrpSpPr>
            <p:grpSpPr>
              <a:xfrm rot="2246647">
                <a:off x="3958069" y="4333762"/>
                <a:ext cx="297656" cy="65433"/>
                <a:chOff x="292894" y="3436143"/>
                <a:chExt cx="297656" cy="65433"/>
              </a:xfrm>
            </p:grpSpPr>
            <p:cxnSp>
              <p:nvCxnSpPr>
                <p:cNvPr id="73" name="Gerader Verbinder 72">
                  <a:extLst>
                    <a:ext uri="{FF2B5EF4-FFF2-40B4-BE49-F238E27FC236}">
                      <a16:creationId xmlns:a16="http://schemas.microsoft.com/office/drawing/2014/main" id="{2940749E-A398-5010-6615-1C780F097A8C}"/>
                    </a:ext>
                  </a:extLst>
                </p:cNvPr>
                <p:cNvCxnSpPr/>
                <p:nvPr/>
              </p:nvCxnSpPr>
              <p:spPr bwMode="auto">
                <a:xfrm>
                  <a:off x="292894" y="3467099"/>
                  <a:ext cx="297656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74" name="Ellipse 73">
                  <a:extLst>
                    <a:ext uri="{FF2B5EF4-FFF2-40B4-BE49-F238E27FC236}">
                      <a16:creationId xmlns:a16="http://schemas.microsoft.com/office/drawing/2014/main" id="{3D892127-77D5-786E-CFE9-BE3FD62607C0}"/>
                    </a:ext>
                  </a:extLst>
                </p:cNvPr>
                <p:cNvSpPr/>
                <p:nvPr/>
              </p:nvSpPr>
              <p:spPr bwMode="auto">
                <a:xfrm>
                  <a:off x="403673" y="3436143"/>
                  <a:ext cx="65433" cy="65433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79" name="Gruppieren 78">
                <a:extLst>
                  <a:ext uri="{FF2B5EF4-FFF2-40B4-BE49-F238E27FC236}">
                    <a16:creationId xmlns:a16="http://schemas.microsoft.com/office/drawing/2014/main" id="{5A540994-0155-8A38-5042-DD12D6B85E7D}"/>
                  </a:ext>
                </a:extLst>
              </p:cNvPr>
              <p:cNvGrpSpPr/>
              <p:nvPr/>
            </p:nvGrpSpPr>
            <p:grpSpPr>
              <a:xfrm>
                <a:off x="4391169" y="4622291"/>
                <a:ext cx="297656" cy="65433"/>
                <a:chOff x="292894" y="3436143"/>
                <a:chExt cx="297656" cy="65433"/>
              </a:xfrm>
            </p:grpSpPr>
            <p:cxnSp>
              <p:nvCxnSpPr>
                <p:cNvPr id="80" name="Gerader Verbinder 79">
                  <a:extLst>
                    <a:ext uri="{FF2B5EF4-FFF2-40B4-BE49-F238E27FC236}">
                      <a16:creationId xmlns:a16="http://schemas.microsoft.com/office/drawing/2014/main" id="{2163E816-0E73-E35B-DE2D-9EF3B843B059}"/>
                    </a:ext>
                  </a:extLst>
                </p:cNvPr>
                <p:cNvCxnSpPr/>
                <p:nvPr/>
              </p:nvCxnSpPr>
              <p:spPr bwMode="auto">
                <a:xfrm>
                  <a:off x="292894" y="3467099"/>
                  <a:ext cx="297656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1" name="Ellipse 80">
                  <a:extLst>
                    <a:ext uri="{FF2B5EF4-FFF2-40B4-BE49-F238E27FC236}">
                      <a16:creationId xmlns:a16="http://schemas.microsoft.com/office/drawing/2014/main" id="{CDA9D5C0-9832-5AFC-9C13-A16928374DCA}"/>
                    </a:ext>
                  </a:extLst>
                </p:cNvPr>
                <p:cNvSpPr/>
                <p:nvPr/>
              </p:nvSpPr>
              <p:spPr bwMode="auto">
                <a:xfrm>
                  <a:off x="403673" y="3436143"/>
                  <a:ext cx="65433" cy="65433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CBC226E9-253F-2E29-1647-7865EF601A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5883361">
                <a:off x="2846730" y="3262232"/>
                <a:ext cx="297656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CF242A6B-1767-0C1D-26B7-7DBCE751386C}"/>
                  </a:ext>
                </a:extLst>
              </p:cNvPr>
              <p:cNvSpPr/>
              <p:nvPr/>
            </p:nvSpPr>
            <p:spPr bwMode="auto">
              <a:xfrm rot="15883361">
                <a:off x="2957509" y="3231276"/>
                <a:ext cx="65433" cy="65433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" name="Gerader Verbinder 7">
                <a:extLst>
                  <a:ext uri="{FF2B5EF4-FFF2-40B4-BE49-F238E27FC236}">
                    <a16:creationId xmlns:a16="http://schemas.microsoft.com/office/drawing/2014/main" id="{1D6E9BC1-9BEE-B91D-7617-3C398D0A6CAC}"/>
                  </a:ext>
                </a:extLst>
              </p:cNvPr>
              <p:cNvCxnSpPr/>
              <p:nvPr/>
            </p:nvCxnSpPr>
            <p:spPr bwMode="auto">
              <a:xfrm rot="17805118">
                <a:off x="3964074" y="2963818"/>
                <a:ext cx="297656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6A63F00-164C-EB87-A53C-2A35724F4439}"/>
                  </a:ext>
                </a:extLst>
              </p:cNvPr>
              <p:cNvSpPr/>
              <p:nvPr/>
            </p:nvSpPr>
            <p:spPr bwMode="auto">
              <a:xfrm rot="17805118">
                <a:off x="4079357" y="2936656"/>
                <a:ext cx="65433" cy="65433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62899EC3-BE66-4218-AC52-180C413311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179892" y="2570739"/>
                <a:ext cx="134933" cy="302636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753C1D10-C985-91D2-524C-8B7D05894CB6}"/>
                  </a:ext>
                </a:extLst>
              </p:cNvPr>
              <p:cNvSpPr/>
              <p:nvPr/>
            </p:nvSpPr>
            <p:spPr bwMode="auto">
              <a:xfrm rot="17805118">
                <a:off x="4213339" y="2699204"/>
                <a:ext cx="65433" cy="65433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866268D-CF31-FB07-8E46-6D533D0D2A8F}"/>
              </a:ext>
            </a:extLst>
          </p:cNvPr>
          <p:cNvGrpSpPr/>
          <p:nvPr/>
        </p:nvGrpSpPr>
        <p:grpSpPr>
          <a:xfrm>
            <a:off x="1337446" y="2570739"/>
            <a:ext cx="2888683" cy="3025199"/>
            <a:chOff x="1337446" y="2570739"/>
            <a:chExt cx="2888683" cy="3025199"/>
          </a:xfrm>
        </p:grpSpPr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A992F555-CF5D-E139-00CA-35ECCC4B2FAC}"/>
                </a:ext>
              </a:extLst>
            </p:cNvPr>
            <p:cNvCxnSpPr/>
            <p:nvPr/>
          </p:nvCxnSpPr>
          <p:spPr bwMode="auto">
            <a:xfrm flipH="1">
              <a:off x="1337446" y="2570739"/>
              <a:ext cx="2888683" cy="3025199"/>
            </a:xfrm>
            <a:prstGeom prst="straightConnector1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42C5393C-53F3-4A5C-A232-86FF436EFAE4}"/>
                </a:ext>
              </a:extLst>
            </p:cNvPr>
            <p:cNvSpPr txBox="1"/>
            <p:nvPr/>
          </p:nvSpPr>
          <p:spPr>
            <a:xfrm rot="18924385">
              <a:off x="2069822" y="4310606"/>
              <a:ext cx="70884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4.500 km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6446F46-E2BD-9A6F-E9F3-E7C9AA09F1F5}"/>
              </a:ext>
            </a:extLst>
          </p:cNvPr>
          <p:cNvGrpSpPr/>
          <p:nvPr/>
        </p:nvGrpSpPr>
        <p:grpSpPr>
          <a:xfrm flipV="1">
            <a:off x="3009246" y="3036043"/>
            <a:ext cx="2025913" cy="2082023"/>
            <a:chOff x="1337446" y="2570739"/>
            <a:chExt cx="2888683" cy="3025199"/>
          </a:xfrm>
        </p:grpSpPr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12C4D263-BEA1-E11F-49BD-D7335CDB092A}"/>
                </a:ext>
              </a:extLst>
            </p:cNvPr>
            <p:cNvCxnSpPr/>
            <p:nvPr/>
          </p:nvCxnSpPr>
          <p:spPr bwMode="auto">
            <a:xfrm flipH="1">
              <a:off x="1337446" y="2570739"/>
              <a:ext cx="2888683" cy="3025199"/>
            </a:xfrm>
            <a:prstGeom prst="straightConnector1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624E9467-48F6-4CC2-3ABD-FDED9AC0863C}"/>
                </a:ext>
              </a:extLst>
            </p:cNvPr>
            <p:cNvSpPr txBox="1"/>
            <p:nvPr/>
          </p:nvSpPr>
          <p:spPr>
            <a:xfrm rot="8195024">
              <a:off x="2630509" y="3605135"/>
              <a:ext cx="1010723" cy="3577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2.600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3154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7F54C994-432C-4900-AA4F-77AA98357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9" y="5062"/>
            <a:ext cx="90344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Ereignis und Auswirkungen des Blackouts am 28.04.2025</a:t>
            </a:r>
            <a:br>
              <a:rPr lang="de-DE" altLang="de-DE" sz="2000" dirty="0">
                <a:solidFill>
                  <a:schemeClr val="bg1"/>
                </a:solidFill>
              </a:rPr>
            </a:b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CF5814F-1616-49CC-B848-74ABC1768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527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Ein Blackout, der aufzeigt, dass noch einige Probleme im Verbundnetz zu lösen sind!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7D5933F-DD54-14BF-7105-A68B50843546}"/>
              </a:ext>
            </a:extLst>
          </p:cNvPr>
          <p:cNvSpPr txBox="1"/>
          <p:nvPr/>
        </p:nvSpPr>
        <p:spPr>
          <a:xfrm>
            <a:off x="641267" y="1073286"/>
            <a:ext cx="9196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Am </a:t>
            </a:r>
            <a:r>
              <a:rPr lang="de-DE" sz="1600" b="1" dirty="0">
                <a:solidFill>
                  <a:srgbClr val="3333FF"/>
                </a:solidFill>
              </a:rPr>
              <a:t>Montag, 28.04.2025, um 12.33 Uhr </a:t>
            </a:r>
            <a:r>
              <a:rPr lang="de-DE" sz="1600" dirty="0">
                <a:solidFill>
                  <a:srgbClr val="3333FF"/>
                </a:solidFill>
              </a:rPr>
              <a:t>Ortszeit ist das Netz auf der iberischen Halbinsel innerhalb von </a:t>
            </a:r>
            <a:r>
              <a:rPr lang="de-DE" sz="1600" b="1" dirty="0">
                <a:solidFill>
                  <a:srgbClr val="3333FF"/>
                </a:solidFill>
              </a:rPr>
              <a:t>fünf Sekunden zusammengebrochen</a:t>
            </a:r>
            <a:r>
              <a:rPr 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0E81E46-3D38-04C6-E982-872EEFD59E9A}"/>
              </a:ext>
            </a:extLst>
          </p:cNvPr>
          <p:cNvSpPr txBox="1"/>
          <p:nvPr/>
        </p:nvSpPr>
        <p:spPr>
          <a:xfrm>
            <a:off x="641268" y="5022630"/>
            <a:ext cx="9264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Menschen mussten stundenlang nicht nur ohne Strom, sondern auch </a:t>
            </a:r>
            <a:r>
              <a:rPr lang="de-DE" sz="1600" b="1" dirty="0">
                <a:solidFill>
                  <a:srgbClr val="3333FF"/>
                </a:solidFill>
              </a:rPr>
              <a:t>ohne Internet und Mobilfunk </a:t>
            </a:r>
            <a:r>
              <a:rPr lang="de-DE" sz="1600" dirty="0">
                <a:solidFill>
                  <a:srgbClr val="3333FF"/>
                </a:solidFill>
              </a:rPr>
              <a:t>auskommen!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0079E121-C51B-0DA1-7366-08699DACC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056" y="5982082"/>
            <a:ext cx="248465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:Fraunhofer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ISE Freiburg, BR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EB4754A-65AA-1BB4-77E1-13A74DABF307}"/>
              </a:ext>
            </a:extLst>
          </p:cNvPr>
          <p:cNvSpPr txBox="1"/>
          <p:nvPr/>
        </p:nvSpPr>
        <p:spPr>
          <a:xfrm>
            <a:off x="641268" y="5622900"/>
            <a:ext cx="9264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In den großen Städten bildeten sich zahlreiche Staus, </a:t>
            </a:r>
            <a:r>
              <a:rPr lang="de-DE" sz="1600" b="1" dirty="0">
                <a:solidFill>
                  <a:srgbClr val="3333FF"/>
                </a:solidFill>
              </a:rPr>
              <a:t>weil Ampelanlagen sowie U-Bahnen und Züge ausfielen</a:t>
            </a:r>
            <a:r>
              <a:rPr 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C88282F-3289-65D2-F7E9-0D0E90435F39}"/>
              </a:ext>
            </a:extLst>
          </p:cNvPr>
          <p:cNvSpPr txBox="1"/>
          <p:nvPr/>
        </p:nvSpPr>
        <p:spPr>
          <a:xfrm>
            <a:off x="641268" y="4668581"/>
            <a:ext cx="90344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Alle </a:t>
            </a:r>
            <a:r>
              <a:rPr lang="de-DE" sz="1600" b="1" dirty="0">
                <a:solidFill>
                  <a:srgbClr val="3333FF"/>
                </a:solidFill>
              </a:rPr>
              <a:t>55 Millionen Bewohner </a:t>
            </a:r>
            <a:r>
              <a:rPr lang="de-DE" sz="1600" dirty="0">
                <a:solidFill>
                  <a:srgbClr val="3333FF"/>
                </a:solidFill>
              </a:rPr>
              <a:t>der iberischen Halbinsel hatten </a:t>
            </a:r>
            <a:r>
              <a:rPr lang="de-DE" sz="1600" b="1" dirty="0">
                <a:solidFill>
                  <a:srgbClr val="3333FF"/>
                </a:solidFill>
              </a:rPr>
              <a:t>keinen Strom </a:t>
            </a:r>
            <a:r>
              <a:rPr lang="de-DE" sz="1600" dirty="0">
                <a:solidFill>
                  <a:srgbClr val="3333FF"/>
                </a:solidFill>
              </a:rPr>
              <a:t>mehr!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AF8B889-E10D-0B6A-546A-8F312C7D1776}"/>
              </a:ext>
            </a:extLst>
          </p:cNvPr>
          <p:cNvSpPr txBox="1"/>
          <p:nvPr/>
        </p:nvSpPr>
        <p:spPr>
          <a:xfrm>
            <a:off x="641268" y="1921273"/>
            <a:ext cx="9196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Neben den Erneuerbaren und fossilen Kraftwerken sind auch </a:t>
            </a:r>
            <a:r>
              <a:rPr lang="de-DE" sz="1600" b="1" dirty="0">
                <a:solidFill>
                  <a:srgbClr val="3333FF"/>
                </a:solidFill>
              </a:rPr>
              <a:t>alle Kernkraftwerke </a:t>
            </a:r>
            <a:r>
              <a:rPr lang="de-DE" sz="1600" dirty="0">
                <a:solidFill>
                  <a:srgbClr val="3333FF"/>
                </a:solidFill>
              </a:rPr>
              <a:t>durch Schutzeinrichtungen </a:t>
            </a:r>
            <a:r>
              <a:rPr lang="de-DE" sz="1600" b="1" dirty="0">
                <a:solidFill>
                  <a:srgbClr val="3333FF"/>
                </a:solidFill>
              </a:rPr>
              <a:t>abgeschaltet worden</a:t>
            </a:r>
            <a:r>
              <a:rPr lang="de-DE" sz="1600" dirty="0">
                <a:solidFill>
                  <a:srgbClr val="3333FF"/>
                </a:solidFill>
              </a:rPr>
              <a:t>. </a:t>
            </a:r>
            <a:r>
              <a:rPr lang="de-DE" sz="1600" b="1" dirty="0">
                <a:solidFill>
                  <a:srgbClr val="3333FF"/>
                </a:solidFill>
              </a:rPr>
              <a:t>Dabei wurden die notwendigen Pumpen der Kühlkreisläufe durch die Notstromdiesel versorgt</a:t>
            </a:r>
            <a:r>
              <a:rPr 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D9180A4-474B-A22C-9CB1-AEAFC1984908}"/>
              </a:ext>
            </a:extLst>
          </p:cNvPr>
          <p:cNvSpPr txBox="1"/>
          <p:nvPr/>
        </p:nvSpPr>
        <p:spPr>
          <a:xfrm>
            <a:off x="641268" y="3751387"/>
            <a:ext cx="9034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FF0000"/>
                </a:solidFill>
              </a:rPr>
              <a:t>Die </a:t>
            </a:r>
            <a:r>
              <a:rPr lang="de-DE" sz="1600" b="1" dirty="0">
                <a:solidFill>
                  <a:srgbClr val="FF0000"/>
                </a:solidFill>
              </a:rPr>
              <a:t>Analyse</a:t>
            </a:r>
            <a:r>
              <a:rPr lang="de-DE" sz="1600" dirty="0">
                <a:solidFill>
                  <a:srgbClr val="FF0000"/>
                </a:solidFill>
              </a:rPr>
              <a:t> über die Ursachen ist </a:t>
            </a:r>
            <a:r>
              <a:rPr lang="de-DE" sz="1600" b="1" dirty="0">
                <a:solidFill>
                  <a:srgbClr val="FF0000"/>
                </a:solidFill>
              </a:rPr>
              <a:t>bis heute noch nicht abgeschlossen</a:t>
            </a:r>
            <a:r>
              <a:rPr lang="de-DE" sz="1600" dirty="0">
                <a:solidFill>
                  <a:srgbClr val="FF0000"/>
                </a:solidFill>
              </a:rPr>
              <a:t>, es gibt viele Spekulationen!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4BB13F-C281-68B5-A294-3F4F823A283D}"/>
              </a:ext>
            </a:extLst>
          </p:cNvPr>
          <p:cNvSpPr txBox="1"/>
          <p:nvPr/>
        </p:nvSpPr>
        <p:spPr>
          <a:xfrm>
            <a:off x="641268" y="2695459"/>
            <a:ext cx="9034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Durch die Störung wurde die </a:t>
            </a:r>
            <a:r>
              <a:rPr lang="de-DE" sz="1600" b="1" dirty="0">
                <a:solidFill>
                  <a:srgbClr val="3333FF"/>
                </a:solidFill>
              </a:rPr>
              <a:t>Verbindung zum europäischen Verbundnetz nach Frankreich unterbrochen!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4247D8E-9870-7641-8ECE-88B0D6FB467F}"/>
              </a:ext>
            </a:extLst>
          </p:cNvPr>
          <p:cNvSpPr txBox="1"/>
          <p:nvPr/>
        </p:nvSpPr>
        <p:spPr>
          <a:xfrm>
            <a:off x="641268" y="799997"/>
            <a:ext cx="9034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3333FF"/>
                </a:solidFill>
              </a:rPr>
              <a:t>Ereignis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6F5C863-964D-7888-D6B4-9320FF188CDA}"/>
              </a:ext>
            </a:extLst>
          </p:cNvPr>
          <p:cNvSpPr txBox="1"/>
          <p:nvPr/>
        </p:nvSpPr>
        <p:spPr>
          <a:xfrm>
            <a:off x="641268" y="1634161"/>
            <a:ext cx="9034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3333FF"/>
                </a:solidFill>
              </a:rPr>
              <a:t>Auswirkungen im Netz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326BB6B-C41F-1B03-D3B8-22465B55C9DF}"/>
              </a:ext>
            </a:extLst>
          </p:cNvPr>
          <p:cNvSpPr txBox="1"/>
          <p:nvPr/>
        </p:nvSpPr>
        <p:spPr>
          <a:xfrm>
            <a:off x="641268" y="4340789"/>
            <a:ext cx="9034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3333FF"/>
                </a:solidFill>
              </a:rPr>
              <a:t>Auswirkungen beim Verbraucher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B3B1AED-BE4E-163C-7AB0-D19047579953}"/>
              </a:ext>
            </a:extLst>
          </p:cNvPr>
          <p:cNvSpPr txBox="1"/>
          <p:nvPr/>
        </p:nvSpPr>
        <p:spPr>
          <a:xfrm>
            <a:off x="641268" y="3223423"/>
            <a:ext cx="9264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3333FF"/>
                </a:solidFill>
              </a:rPr>
              <a:t>Das Netz </a:t>
            </a:r>
            <a:r>
              <a:rPr lang="de-DE" sz="1600" dirty="0">
                <a:solidFill>
                  <a:srgbClr val="3333FF"/>
                </a:solidFill>
              </a:rPr>
              <a:t>wurde sukzessive </a:t>
            </a:r>
            <a:r>
              <a:rPr lang="de-DE" sz="1600" b="1" dirty="0">
                <a:solidFill>
                  <a:srgbClr val="3333FF"/>
                </a:solidFill>
              </a:rPr>
              <a:t>innerhalb von ca. 19 Stunden, </a:t>
            </a:r>
            <a:r>
              <a:rPr lang="de-DE" sz="1600" dirty="0">
                <a:solidFill>
                  <a:srgbClr val="3333FF"/>
                </a:solidFill>
              </a:rPr>
              <a:t>zu Beginn mit schwarzstartfähigen Wasserkraftwerken, </a:t>
            </a:r>
            <a:r>
              <a:rPr lang="de-DE" sz="1600" b="1" dirty="0">
                <a:solidFill>
                  <a:srgbClr val="3333FF"/>
                </a:solidFill>
              </a:rPr>
              <a:t>wieder aufgebaut!, Chapeau!</a:t>
            </a:r>
          </a:p>
        </p:txBody>
      </p:sp>
    </p:spTree>
    <p:extLst>
      <p:ext uri="{BB962C8B-B14F-4D97-AF65-F5344CB8AC3E}">
        <p14:creationId xmlns:p14="http://schemas.microsoft.com/office/powerpoint/2010/main" val="265851966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2" grpId="0"/>
      <p:bldP spid="3" grpId="0"/>
      <p:bldP spid="5" grpId="0"/>
      <p:bldP spid="8" grpId="0"/>
      <p:bldP spid="9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7F54C994-432C-4900-AA4F-77AA98357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9" y="5062"/>
            <a:ext cx="90344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Analyse des Blackouts am 28.04.2025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Öffentliche Nettostromerzeugung in ES in der Woche 18 2025 (ENTSO-E)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F3CE96E-7B17-8734-D227-0AB12F290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46" t="35081" r="47278" b="11518"/>
          <a:stretch/>
        </p:blipFill>
        <p:spPr>
          <a:xfrm>
            <a:off x="166256" y="824051"/>
            <a:ext cx="9510118" cy="5153605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2BC7EB5A-1BA6-65DF-EAC2-C590005DB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075" y="5792990"/>
            <a:ext cx="218489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:Fraunhofer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ISE Freiburg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CF5814F-1616-49CC-B848-74ABC1768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140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Nach einigen Stunden wurde das Netz wieder </a:t>
            </a:r>
            <a:r>
              <a:rPr lang="de-DE" sz="1800" dirty="0">
                <a:solidFill>
                  <a:srgbClr val="00B050"/>
                </a:solidFill>
              </a:rPr>
              <a:t>suk­zes­si­ve </a:t>
            </a:r>
            <a:r>
              <a:rPr lang="de-DE" altLang="de-DE" sz="1800" dirty="0">
                <a:solidFill>
                  <a:srgbClr val="00B050"/>
                </a:solidFill>
              </a:rPr>
              <a:t>aufgebaut!</a:t>
            </a:r>
          </a:p>
        </p:txBody>
      </p:sp>
    </p:spTree>
    <p:extLst>
      <p:ext uri="{BB962C8B-B14F-4D97-AF65-F5344CB8AC3E}">
        <p14:creationId xmlns:p14="http://schemas.microsoft.com/office/powerpoint/2010/main" val="20094520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7F54C994-432C-4900-AA4F-77AA98357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9" y="5062"/>
            <a:ext cx="90344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 err="1">
                <a:solidFill>
                  <a:schemeClr val="bg1"/>
                </a:solidFill>
              </a:rPr>
              <a:t>Anlalyse</a:t>
            </a:r>
            <a:r>
              <a:rPr lang="de-DE" altLang="de-DE" sz="2000" dirty="0">
                <a:solidFill>
                  <a:schemeClr val="bg1"/>
                </a:solidFill>
              </a:rPr>
              <a:t> des Blackouts am 28.04.2025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Frequenzdiagramm von 12:13 bis 12:50 (CEST)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0D9DC4-276B-A52D-1F1C-B43BA9826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08" t="27516" r="40000" b="13313"/>
          <a:stretch/>
        </p:blipFill>
        <p:spPr>
          <a:xfrm>
            <a:off x="196964" y="1291758"/>
            <a:ext cx="9705868" cy="4274484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5C7B1081-5764-62E7-CB83-CC928EA5F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645" y="5473909"/>
            <a:ext cx="218489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:Fraunhofer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ISE Freiburg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CF5814F-1616-49CC-B848-74ABC1768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790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Eine mögliche Ursache des Blackouts könnten Schwingungen im Netz gewesen sein!</a:t>
            </a:r>
          </a:p>
        </p:txBody>
      </p:sp>
    </p:spTree>
    <p:extLst>
      <p:ext uri="{BB962C8B-B14F-4D97-AF65-F5344CB8AC3E}">
        <p14:creationId xmlns:p14="http://schemas.microsoft.com/office/powerpoint/2010/main" val="262970500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1651</Words>
  <Application>Microsoft Office PowerPoint</Application>
  <PresentationFormat>A4-Papier (210 x 297 mm)</PresentationFormat>
  <Paragraphs>280</Paragraphs>
  <Slides>16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Microsoft YaHei</vt:lpstr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3516</cp:revision>
  <cp:lastPrinted>2024-04-10T06:27:21Z</cp:lastPrinted>
  <dcterms:created xsi:type="dcterms:W3CDTF">2003-01-24T08:17:53Z</dcterms:created>
  <dcterms:modified xsi:type="dcterms:W3CDTF">2025-05-27T14:18:07Z</dcterms:modified>
</cp:coreProperties>
</file>