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3" r:id="rId3"/>
    <p:sldId id="412" r:id="rId4"/>
    <p:sldId id="424" r:id="rId5"/>
    <p:sldId id="417" r:id="rId6"/>
    <p:sldId id="414" r:id="rId7"/>
    <p:sldId id="460" r:id="rId8"/>
    <p:sldId id="456" r:id="rId9"/>
    <p:sldId id="458" r:id="rId10"/>
    <p:sldId id="457" r:id="rId11"/>
    <p:sldId id="459" r:id="rId12"/>
    <p:sldId id="422" r:id="rId13"/>
    <p:sldId id="441" r:id="rId14"/>
    <p:sldId id="446" r:id="rId15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12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80"/>
    </p:cViewPr>
  </p:sorterViewPr>
  <p:notesViewPr>
    <p:cSldViewPr>
      <p:cViewPr varScale="1">
        <p:scale>
          <a:sx n="80" d="100"/>
          <a:sy n="80" d="100"/>
        </p:scale>
        <p:origin x="-4020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Krämer Erdwärme GmbH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6656"/>
            <a:ext cx="3611562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Vortrag Messe Ludwigshafen – Okt 2018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6656"/>
            <a:ext cx="2944813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8272ACF-5507-44AF-BB54-DFEBDEC331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1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5621BC-E3A5-4BE4-B25E-877A8E242BA3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6656"/>
            <a:ext cx="2944813" cy="4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Landratsamt KA, Feb 2013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6656"/>
            <a:ext cx="2944813" cy="4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6" tIns="47618" rIns="95236" bIns="476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2D7FE4-0291-4C3B-B7C4-5490809557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743" indent="-28567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682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754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826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899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971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044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116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2DB241-A3CB-4E57-B6DC-3B8308245CB3}" type="slidenum">
              <a:rPr lang="de-DE" altLang="de-DE" sz="1300" b="0">
                <a:solidFill>
                  <a:schemeClr val="tx1"/>
                </a:solidFill>
              </a:rPr>
              <a:pPr/>
              <a:t>1</a:t>
            </a:fld>
            <a:endParaRPr lang="de-DE" altLang="de-DE" sz="1300" b="0">
              <a:solidFill>
                <a:schemeClr val="tx1"/>
              </a:solidFill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1276" y="9426656"/>
            <a:ext cx="2944813" cy="4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6" tIns="47618" rIns="95236" bIns="47618" anchor="b"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4457E8-326C-4641-BD8D-BC5477E2E1B1}" type="slidenum">
              <a:rPr lang="de-DE" altLang="de-DE" sz="1300" b="0">
                <a:solidFill>
                  <a:schemeClr val="tx1"/>
                </a:solidFill>
              </a:rPr>
              <a:pPr algn="r" eaLnBrk="1" hangingPunct="1"/>
              <a:t>1</a:t>
            </a:fld>
            <a:endParaRPr lang="de-DE" altLang="de-DE" sz="1300" b="0">
              <a:solidFill>
                <a:schemeClr val="tx1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Fußzeilenplatzhalt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743" indent="-28567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682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754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826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899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971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044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116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300" b="0">
                <a:solidFill>
                  <a:schemeClr val="tx1"/>
                </a:solidFill>
              </a:rPr>
              <a:t>Landratsamt KA, Feb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743" indent="-28567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682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754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826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899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971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044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116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A37BA0-2976-4E13-AD02-37E3568E0F05}" type="slidenum">
              <a:rPr lang="de-DE" altLang="de-DE" sz="1300" b="0">
                <a:solidFill>
                  <a:schemeClr val="tx1"/>
                </a:solidFill>
              </a:rPr>
              <a:pPr/>
              <a:t>2</a:t>
            </a:fld>
            <a:endParaRPr lang="de-DE" altLang="de-DE" sz="1300" b="0">
              <a:solidFill>
                <a:schemeClr val="tx1"/>
              </a:solidFill>
            </a:endParaRPr>
          </a:p>
        </p:txBody>
      </p:sp>
      <p:sp>
        <p:nvSpPr>
          <p:cNvPr id="19461" name="Fußzeilenplatzhalt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743" indent="-28567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682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754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826" indent="-228538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899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971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044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116" indent="-2285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300" b="0">
                <a:solidFill>
                  <a:schemeClr val="tx1"/>
                </a:solidFill>
              </a:rPr>
              <a:t>Landratsamt KA, Feb 2013</a:t>
            </a:r>
          </a:p>
        </p:txBody>
      </p:sp>
    </p:spTree>
    <p:extLst>
      <p:ext uri="{BB962C8B-B14F-4D97-AF65-F5344CB8AC3E}">
        <p14:creationId xmlns:p14="http://schemas.microsoft.com/office/powerpoint/2010/main" val="114314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10903"/>
            <a:ext cx="8352928" cy="1470025"/>
          </a:xfrm>
        </p:spPr>
        <p:txBody>
          <a:bodyPr/>
          <a:lstStyle>
            <a:lvl1pPr>
              <a:defRPr b="1" baseline="0">
                <a:solidFill>
                  <a:srgbClr val="FF99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424936" cy="2256656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FF99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72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344C-33F5-48B7-8633-139D88BED342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9105-6CEB-4495-BE52-3B6A621FD9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918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63B8-59FD-404F-AAA0-FE50F596B7B2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D96A-FA46-4740-BE0A-3217A10A62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645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187A-5611-427E-A49C-906DA881D247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DA49-DB3B-43B3-B65E-C7D2DB4CA1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791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09E607-44AD-477F-83F9-5BCD6196B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A9A39-A065-432C-9DFE-EC3428FB9453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CF3818-C9A8-4A3E-B5A1-0122600FD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9299D-8591-4A05-AA2F-F795FF723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A39E-EE49-478A-A7AA-1ABDAAAEE1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12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spc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E43B-EC55-467A-924D-D4A169AE16D2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50C0-7E4F-4C83-9B23-969B413578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71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A8A9-6497-4744-9BDF-EF6C9C8F344E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D3A4-3AC9-4033-B817-DF2B42E176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88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0814-2F0B-4339-816A-7BC2C4844EE0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192A-D062-4C0A-9936-93D538321B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821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6790-CF35-428A-8CE8-F587FC137EE1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C75-9000-498D-A4AC-71328C188A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954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rund um Ludwigshafen</a:t>
            </a:r>
            <a:endParaRPr lang="de-DE" altLang="de-DE" sz="2000" spc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A3DB-0BD7-49C7-ADA3-2BFFC79A53E3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112A-103D-4A49-9B99-EDE06D445F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958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C023-5E2C-417C-9734-2973F63139E1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13D0-66FE-4E76-9373-F788BBE748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073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02AB-E34B-446B-9F97-B84453880F16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D70F-F887-4287-B681-8005969F21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6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339975" y="352425"/>
            <a:ext cx="6408738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</a:rPr>
              <a:t> Erdwärme – </a:t>
            </a:r>
            <a:r>
              <a:rPr lang="de-DE" sz="2000" dirty="0">
                <a:solidFill>
                  <a:schemeClr val="tx1"/>
                </a:solidFill>
              </a:rPr>
              <a:t>Oberrheintalgraben</a:t>
            </a:r>
            <a:endParaRPr lang="de-DE" altLang="de-DE" sz="2000" b="1" kern="1200" spc="0" baseline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lang="de-DE" altLang="de-DE" sz="2000" spc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C6A0-666B-4785-9FEA-F7B9EEA31BB0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C251-8A3D-4116-9AAE-6DF99DA738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343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             Erdwärme – Baden Württemberg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B1467C-E496-4E7B-A10C-034984C1F812}" type="datetime1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716A3-A7E6-4CB1-B8CA-D1FFEF3532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1" name="Grafik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41313"/>
            <a:ext cx="1727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spc="300" baseline="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r&#228;mer-erdw&#228;rme.de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C7FB6A-27AB-4734-9CD9-7251AA69242C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0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" y="1611313"/>
            <a:ext cx="53641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/>
              <a:t>Heizen und  Kühlen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/>
              <a:t>mit Erdwärme 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-26988"/>
            <a:ext cx="2771775" cy="696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2565400"/>
            <a:ext cx="56165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0" dirty="0"/>
              <a:t>__________________________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Im</a:t>
            </a:r>
            <a:r>
              <a:rPr lang="de-DE" altLang="de-DE" sz="2400" b="0" dirty="0"/>
              <a:t> </a:t>
            </a:r>
            <a:r>
              <a:rPr lang="de-DE" sz="2400" dirty="0"/>
              <a:t>Oberrheintalgraben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0" dirty="0"/>
              <a:t>Beispiel: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b="0" dirty="0"/>
              <a:t>Neureut, Johann-Georg-Schlosser-Str. 16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1CC16D-B5C4-4261-9AE3-BD31FF0A8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81" y="1630837"/>
            <a:ext cx="7700038" cy="27956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81CB4-0C23-41C9-BA4C-78C9FB0DBD71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0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CC1B25-F7B4-48AA-9699-104CCC1D8656}"/>
              </a:ext>
            </a:extLst>
          </p:cNvPr>
          <p:cNvSpPr txBox="1"/>
          <p:nvPr/>
        </p:nvSpPr>
        <p:spPr>
          <a:xfrm>
            <a:off x="395536" y="1052736"/>
            <a:ext cx="213552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/>
              <a:t>ISONG: Neureut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9F111E-D058-4B1F-BB69-5AAE67B4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4581128"/>
            <a:ext cx="8892480" cy="19856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0FA393B-3E3E-49B6-AEE5-34E66A44904B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5736" y="3501008"/>
            <a:ext cx="5040560" cy="2189325"/>
          </a:xfrm>
          <a:prstGeom prst="straightConnector1">
            <a:avLst/>
          </a:prstGeom>
          <a:ln w="41275" cap="flat" cmpd="sng" algn="ctr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5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81CB4-0C23-41C9-BA4C-78C9FB0DBD71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0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CC1B25-F7B4-48AA-9699-104CCC1D8656}"/>
              </a:ext>
            </a:extLst>
          </p:cNvPr>
          <p:cNvSpPr txBox="1"/>
          <p:nvPr/>
        </p:nvSpPr>
        <p:spPr>
          <a:xfrm>
            <a:off x="395536" y="1052736"/>
            <a:ext cx="33201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/>
              <a:t>Lageplan: VEMA, Neureut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D39FD4-ADC0-4BCE-88DF-E2D8F3BD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569229"/>
            <a:ext cx="7164288" cy="5139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73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5120396-BD19-4F82-9BCE-55DECB5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50C0-7E4F-4C83-9B23-969B413578E8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376847-ED61-4C35-A1F0-7859A9F6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5452"/>
            <a:ext cx="8200646" cy="5666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50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71445CB-AEB5-4564-A28D-5AED34A76C50}"/>
              </a:ext>
            </a:extLst>
          </p:cNvPr>
          <p:cNvSpPr/>
          <p:nvPr/>
        </p:nvSpPr>
        <p:spPr bwMode="auto">
          <a:xfrm>
            <a:off x="179512" y="5517232"/>
            <a:ext cx="8154019" cy="1241983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C38ECB4-3A25-4E0C-BB0F-FB0DEC27CCCA}"/>
              </a:ext>
            </a:extLst>
          </p:cNvPr>
          <p:cNvSpPr/>
          <p:nvPr/>
        </p:nvSpPr>
        <p:spPr bwMode="auto">
          <a:xfrm>
            <a:off x="179511" y="3645024"/>
            <a:ext cx="8154019" cy="105955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1AE51B8-297F-4C07-9EC7-3853D8D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86399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Beispiel der Energiemenge unter einem Grundstück </a:t>
            </a:r>
          </a:p>
          <a:p>
            <a:pPr marL="0" indent="0">
              <a:buNone/>
            </a:pPr>
            <a:r>
              <a:rPr lang="de-DE" sz="2000" b="1" dirty="0"/>
              <a:t>vom 400m²:</a:t>
            </a:r>
          </a:p>
          <a:p>
            <a:pPr marL="0" indent="0">
              <a:buNone/>
            </a:pPr>
            <a:r>
              <a:rPr lang="de-DE" sz="2000" dirty="0"/>
              <a:t> </a:t>
            </a:r>
          </a:p>
          <a:p>
            <a:pPr marL="0" indent="0">
              <a:buNone/>
            </a:pPr>
            <a:r>
              <a:rPr lang="de-DE" sz="1800" dirty="0"/>
              <a:t>    Erlaubte Bohrtiefe: 34 m</a:t>
            </a:r>
          </a:p>
          <a:p>
            <a:pPr marL="0" indent="0">
              <a:buNone/>
            </a:pPr>
            <a:r>
              <a:rPr lang="de-DE" sz="1800" u="sng" dirty="0"/>
              <a:t>./. Grundwasserstand: 4  m</a:t>
            </a:r>
          </a:p>
          <a:p>
            <a:pPr marL="0" indent="0">
              <a:buNone/>
            </a:pPr>
            <a:r>
              <a:rPr lang="de-DE" sz="1800" dirty="0"/>
              <a:t>Grundwasserschicht: 30 m x 400 m² = 12.000 m³</a:t>
            </a:r>
          </a:p>
          <a:p>
            <a:pPr marL="0" indent="0">
              <a:buNone/>
            </a:pPr>
            <a:r>
              <a:rPr lang="de-DE" sz="1800" dirty="0"/>
              <a:t> </a:t>
            </a:r>
          </a:p>
          <a:p>
            <a:pPr marL="0" indent="0">
              <a:buNone/>
            </a:pPr>
            <a:r>
              <a:rPr lang="de-DE" sz="1800" dirty="0"/>
              <a:t>Energie in einer Grundwasserschicht bei 5K Nutzung:</a:t>
            </a:r>
          </a:p>
          <a:p>
            <a:pPr marL="0" indent="0">
              <a:buNone/>
            </a:pPr>
            <a:r>
              <a:rPr lang="de-DE" sz="1800" dirty="0"/>
              <a:t>1m³ Gestein aus Wasser, Sand und Kies enthält 2,52kWh</a:t>
            </a:r>
          </a:p>
          <a:p>
            <a:pPr marL="0" indent="0">
              <a:buNone/>
            </a:pPr>
            <a:r>
              <a:rPr lang="de-DE" sz="1800" dirty="0"/>
              <a:t>Das entspricht 0,252l Heizöl.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Rechnung: 0,252l/m³ x 12.000 m³ = 3.000l Heizöl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1800" b="1" dirty="0"/>
              <a:t>Fazit:</a:t>
            </a:r>
            <a:r>
              <a:rPr lang="de-DE" sz="1800" dirty="0"/>
              <a:t> Die </a:t>
            </a:r>
            <a:r>
              <a:rPr lang="de-DE" sz="1800" b="1" dirty="0"/>
              <a:t>3.000l Heizöl-Energie</a:t>
            </a:r>
            <a:r>
              <a:rPr lang="de-DE" sz="1800" dirty="0"/>
              <a:t> steht Ihnen jederzeit und kostenlos zur Verfügung durch Erdsonden. Jahr für Jahr!</a:t>
            </a:r>
          </a:p>
          <a:p>
            <a:pPr marL="0" indent="0">
              <a:buNone/>
            </a:pPr>
            <a:r>
              <a:rPr lang="de-DE" sz="1800" b="1" dirty="0"/>
              <a:t>Das ist Ihre eigene Energie-Quelle.</a:t>
            </a:r>
            <a:endParaRPr lang="de-DE" sz="18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798479-432A-4E58-8582-5137F47F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50C0-7E4F-4C83-9B23-969B413578E8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98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30E0A0-E59F-489F-80E8-CA4FA33AB464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de-DE" altLang="de-DE"/>
          </a:p>
          <a:p>
            <a:pPr algn="ctr" eaLnBrk="1" hangingPunct="1">
              <a:buFontTx/>
              <a:buNone/>
            </a:pPr>
            <a:endParaRPr lang="de-DE" altLang="de-DE"/>
          </a:p>
          <a:p>
            <a:pPr algn="ctr" eaLnBrk="1" hangingPunct="1">
              <a:buFontTx/>
              <a:buNone/>
            </a:pPr>
            <a:endParaRPr lang="de-DE" altLang="de-DE"/>
          </a:p>
          <a:p>
            <a:pPr algn="ctr" eaLnBrk="1" hangingPunct="1">
              <a:buFontTx/>
              <a:buNone/>
            </a:pPr>
            <a:r>
              <a:rPr lang="de-DE" altLang="de-DE"/>
              <a:t>Vielen Dank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337675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27BC3-0A0E-4A83-ACBE-EE793E340421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00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9388" y="1628775"/>
            <a:ext cx="5432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2400" b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388" y="1363995"/>
            <a:ext cx="8507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solidFill>
                  <a:schemeClr val="tx2"/>
                </a:solidFill>
              </a:rPr>
              <a:t>Firmenvorstellung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30A3089-2870-4BE5-AFE1-205E4ACF9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2132856"/>
            <a:ext cx="8507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solidFill>
                  <a:schemeClr val="tx2"/>
                </a:solidFill>
              </a:rPr>
              <a:t>Krämer Erdwärme GmbH  </a:t>
            </a:r>
            <a:endParaRPr lang="de-DE" altLang="de-DE" sz="1600" b="0" dirty="0">
              <a:solidFill>
                <a:schemeClr val="tx2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DFA5D3-F153-43C7-8D27-9333A921F1A6}"/>
              </a:ext>
            </a:extLst>
          </p:cNvPr>
          <p:cNvSpPr/>
          <p:nvPr/>
        </p:nvSpPr>
        <p:spPr>
          <a:xfrm>
            <a:off x="467544" y="2780928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Von 2008 bis Ende 2024 haben wir für 1.141 Kunden …</a:t>
            </a:r>
          </a:p>
          <a:p>
            <a:r>
              <a:rPr lang="de-DE" sz="2000" b="0" dirty="0"/>
              <a:t>- </a:t>
            </a:r>
            <a:r>
              <a:rPr lang="de-DE" dirty="0">
                <a:solidFill>
                  <a:srgbClr val="FF0000"/>
                </a:solidFill>
              </a:rPr>
              <a:t>147.580</a:t>
            </a:r>
            <a:r>
              <a:rPr lang="de-DE" sz="2000" b="0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Bohrmeter </a:t>
            </a:r>
            <a:r>
              <a:rPr lang="de-DE" sz="2000" b="0" dirty="0"/>
              <a:t>für Erdwärmesonden gebohrt.</a:t>
            </a:r>
          </a:p>
          <a:p>
            <a:r>
              <a:rPr lang="de-DE" sz="2000" b="0" dirty="0">
                <a:solidFill>
                  <a:schemeClr val="tx1"/>
                </a:solidFill>
              </a:rPr>
              <a:t>-</a:t>
            </a:r>
            <a:r>
              <a:rPr lang="de-DE" sz="2000" b="0" dirty="0">
                <a:solidFill>
                  <a:srgbClr val="FF99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4.519 Sonden </a:t>
            </a:r>
            <a:r>
              <a:rPr lang="de-DE" sz="2000" b="0" dirty="0"/>
              <a:t>eingebaut.</a:t>
            </a:r>
          </a:p>
          <a:p>
            <a:r>
              <a:rPr lang="de-DE" sz="2000" b="0" dirty="0"/>
              <a:t>Die Ø-</a:t>
            </a:r>
            <a:r>
              <a:rPr lang="de-DE" sz="2000" b="0" dirty="0" err="1"/>
              <a:t>Sondenlänge</a:t>
            </a:r>
            <a:r>
              <a:rPr lang="de-DE" sz="2000" b="0" dirty="0"/>
              <a:t> ist 33m.</a:t>
            </a:r>
          </a:p>
          <a:p>
            <a:endParaRPr lang="de-DE" sz="2000" b="0" dirty="0"/>
          </a:p>
          <a:p>
            <a:r>
              <a:rPr lang="de-DE" sz="2000" b="0" dirty="0"/>
              <a:t>Davon sind…</a:t>
            </a:r>
          </a:p>
          <a:p>
            <a:r>
              <a:rPr lang="de-DE" sz="2000" b="0" dirty="0"/>
              <a:t>-  913 Projekte aus dem badischen Teil des Oberrheintalgraben.	 </a:t>
            </a:r>
            <a:r>
              <a:rPr lang="de-DE" sz="1600" b="0" dirty="0"/>
              <a:t>(80%)</a:t>
            </a:r>
          </a:p>
          <a:p>
            <a:r>
              <a:rPr lang="de-DE" sz="2000" b="0" dirty="0"/>
              <a:t>-  183 Projekte aus dem Pfälzer Teil des Oberrheintalgraben.	</a:t>
            </a:r>
            <a:r>
              <a:rPr lang="de-DE" sz="1600" b="0" dirty="0"/>
              <a:t> (16%)</a:t>
            </a:r>
          </a:p>
          <a:p>
            <a:r>
              <a:rPr lang="de-DE" sz="2000" b="0" dirty="0"/>
              <a:t>-    45 Projekte aus dem hessischen Teil des Oberrheintalgraben.   </a:t>
            </a:r>
            <a:r>
              <a:rPr lang="de-DE" sz="1600" b="0" dirty="0"/>
              <a:t>(4%)</a:t>
            </a:r>
          </a:p>
        </p:txBody>
      </p:sp>
    </p:spTree>
    <p:extLst>
      <p:ext uri="{BB962C8B-B14F-4D97-AF65-F5344CB8AC3E}">
        <p14:creationId xmlns:p14="http://schemas.microsoft.com/office/powerpoint/2010/main" val="15121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allAtOnce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C4D1A3-389A-4B67-9DE5-828B906CA957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000"/>
          </a:p>
        </p:txBody>
      </p:sp>
      <p:sp>
        <p:nvSpPr>
          <p:cNvPr id="27652" name="Textfeld 1"/>
          <p:cNvSpPr txBox="1">
            <a:spLocks noChangeArrowheads="1"/>
          </p:cNvSpPr>
          <p:nvPr/>
        </p:nvSpPr>
        <p:spPr bwMode="auto">
          <a:xfrm>
            <a:off x="655097" y="2564904"/>
            <a:ext cx="7690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3600" dirty="0"/>
              <a:t>2. Vorstellung des Bohrverfahrens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B1FF12A-1509-4E54-86B6-56B77634FBDB}"/>
              </a:ext>
            </a:extLst>
          </p:cNvPr>
          <p:cNvSpPr txBox="1">
            <a:spLocks/>
          </p:cNvSpPr>
          <p:nvPr/>
        </p:nvSpPr>
        <p:spPr>
          <a:xfrm>
            <a:off x="4521199" y="1341438"/>
            <a:ext cx="4164013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sz="1400" kern="0" dirty="0"/>
              <a:t>Hohlbohrschnecke</a:t>
            </a:r>
            <a:r>
              <a:rPr lang="de-DE" sz="1400" b="0" kern="0" dirty="0"/>
              <a:t> zum Bohren für Erdsonden im ersten Grundwasserleiter;</a:t>
            </a:r>
          </a:p>
          <a:p>
            <a:pPr>
              <a:lnSpc>
                <a:spcPct val="150000"/>
              </a:lnSpc>
              <a:defRPr/>
            </a:pPr>
            <a:r>
              <a:rPr lang="de-DE" sz="1400" b="0" kern="0" dirty="0"/>
              <a:t>In Baden-Württemberg sind Bohrungen nur im ersten Grundwasserleitererlaubt;</a:t>
            </a:r>
          </a:p>
          <a:p>
            <a:pPr>
              <a:lnSpc>
                <a:spcPct val="150000"/>
              </a:lnSpc>
              <a:defRPr/>
            </a:pPr>
            <a:r>
              <a:rPr lang="de-DE" sz="1400" b="0" kern="0" dirty="0"/>
              <a:t>Bohrtiefe zwischen 12 m und 50 m;</a:t>
            </a:r>
          </a:p>
          <a:p>
            <a:pPr>
              <a:lnSpc>
                <a:spcPct val="150000"/>
              </a:lnSpc>
              <a:defRPr/>
            </a:pPr>
            <a:r>
              <a:rPr lang="de-DE" sz="1400" b="0" kern="0" dirty="0"/>
              <a:t>Fließgeschwindigkeit ersten Grundwasserleiter ein bis fünf Meter pro Tag;</a:t>
            </a:r>
          </a:p>
          <a:p>
            <a:pPr>
              <a:lnSpc>
                <a:spcPct val="150000"/>
              </a:lnSpc>
              <a:defRPr/>
            </a:pPr>
            <a:r>
              <a:rPr lang="de-DE" sz="1400" b="0" kern="0" dirty="0"/>
              <a:t>Ständige Regenerierung der Energiequelle;</a:t>
            </a:r>
          </a:p>
          <a:p>
            <a:pPr>
              <a:lnSpc>
                <a:spcPct val="150000"/>
              </a:lnSpc>
              <a:defRPr/>
            </a:pPr>
            <a:r>
              <a:rPr lang="de-DE" sz="1400" b="0" kern="0" dirty="0"/>
              <a:t>Bohrungen müssen nicht verprasst werden;</a:t>
            </a:r>
          </a:p>
          <a:p>
            <a:pPr>
              <a:lnSpc>
                <a:spcPct val="150000"/>
              </a:lnSpc>
              <a:defRPr/>
            </a:pPr>
            <a:r>
              <a:rPr lang="de-DE" sz="1400" b="0" kern="0" dirty="0"/>
              <a:t>Entzugsleistungen der Erdsonden wesentlich größer als im Ton oder Festgestein;</a:t>
            </a:r>
          </a:p>
          <a:p>
            <a:pPr>
              <a:lnSpc>
                <a:spcPct val="150000"/>
              </a:lnSpc>
              <a:defRPr/>
            </a:pPr>
            <a:r>
              <a:rPr lang="de-DE" sz="1400" b="0" kern="0" dirty="0"/>
              <a:t>Wärmekapazität des Wasser wesentlich größer als bei Ton und Festgestein.</a:t>
            </a:r>
          </a:p>
          <a:p>
            <a:pPr>
              <a:defRPr/>
            </a:pPr>
            <a:endParaRPr lang="de-DE" sz="1400" b="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90F772D-D00E-4F01-A699-C51A83155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33375"/>
            <a:ext cx="6443663" cy="5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 baseline="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2400" dirty="0">
                <a:solidFill>
                  <a:schemeClr val="tx1"/>
                </a:solidFill>
              </a:rPr>
              <a:t> Erdwärme im Oberrheintalgraben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E4CD84-BC21-414F-BD22-FD9BF3A931F2}"/>
              </a:ext>
            </a:extLst>
          </p:cNvPr>
          <p:cNvSpPr txBox="1"/>
          <p:nvPr/>
        </p:nvSpPr>
        <p:spPr>
          <a:xfrm>
            <a:off x="6813550" y="6237288"/>
            <a:ext cx="18716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b="0" dirty="0">
                <a:hlinkClick r:id="rId2"/>
              </a:rPr>
              <a:t>www.krämer-erdwärme.de</a:t>
            </a:r>
            <a:r>
              <a:rPr lang="de-DE" sz="1050" b="0" dirty="0"/>
              <a:t> </a:t>
            </a:r>
          </a:p>
        </p:txBody>
      </p:sp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8981014F-D85C-4163-91D0-637E4E9EA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2"/>
          <a:stretch/>
        </p:blipFill>
        <p:spPr bwMode="auto">
          <a:xfrm>
            <a:off x="282575" y="1384896"/>
            <a:ext cx="4122064" cy="49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C4D1A3-389A-4B67-9DE5-828B906CA957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0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8853B4-2B37-46BE-89F3-88330E902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454" r="-1"/>
          <a:stretch/>
        </p:blipFill>
        <p:spPr>
          <a:xfrm>
            <a:off x="899592" y="1127333"/>
            <a:ext cx="6299205" cy="5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C4D1A3-389A-4B67-9DE5-828B906CA957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00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8AD3C3F0-9A16-4C6A-B013-94EB08B6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012825"/>
            <a:ext cx="38100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3F16A980-30B4-4D5F-8C63-F7052E845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36215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Hohlbohrschnecke: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risikofreie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Bohrverfahren für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Rheinebene.</a:t>
            </a:r>
          </a:p>
        </p:txBody>
      </p:sp>
    </p:spTree>
    <p:extLst>
      <p:ext uri="{BB962C8B-B14F-4D97-AF65-F5344CB8AC3E}">
        <p14:creationId xmlns:p14="http://schemas.microsoft.com/office/powerpoint/2010/main" val="302623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C19F4D5-D821-48CF-88D6-9AAF6B58C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6898" y="2077678"/>
            <a:ext cx="4930204" cy="3168352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2DD4895-0CBC-47DB-9629-A7CB6660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50C0-7E4F-4C83-9B23-969B413578E8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743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81CB4-0C23-41C9-BA4C-78C9FB0DBD71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0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CC1B25-F7B4-48AA-9699-104CCC1D8656}"/>
              </a:ext>
            </a:extLst>
          </p:cNvPr>
          <p:cNvSpPr txBox="1"/>
          <p:nvPr/>
        </p:nvSpPr>
        <p:spPr>
          <a:xfrm>
            <a:off x="395536" y="1052736"/>
            <a:ext cx="213552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/>
              <a:t>ISONG: Neureut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9DAA37-B18C-4649-A64F-BE6030F4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3" y="1595230"/>
            <a:ext cx="3641778" cy="51432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BDD4E1-6106-462A-906F-13A6496D3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600405"/>
            <a:ext cx="3646544" cy="51432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35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81CB4-0C23-41C9-BA4C-78C9FB0DBD71}" type="slidenum">
              <a:rPr lang="de-DE" altLang="de-DE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0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CC1B25-F7B4-48AA-9699-104CCC1D8656}"/>
              </a:ext>
            </a:extLst>
          </p:cNvPr>
          <p:cNvSpPr txBox="1"/>
          <p:nvPr/>
        </p:nvSpPr>
        <p:spPr>
          <a:xfrm>
            <a:off x="395536" y="1052736"/>
            <a:ext cx="213552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/>
              <a:t>ISONG: Neureut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A46CF6-A6B7-4936-8ECA-78F426EB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00405"/>
            <a:ext cx="3646544" cy="51750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E0A786-7904-41F5-836E-E5A88F1B0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60714"/>
            <a:ext cx="3730915" cy="52544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62661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Bildschirmpräsentation (4:3)</PresentationFormat>
  <Paragraphs>74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Arial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l.metzger@kraemer-erdwaerme.de</dc:creator>
  <cp:lastModifiedBy>Marko Marjanovic</cp:lastModifiedBy>
  <cp:revision>373</cp:revision>
  <cp:lastPrinted>2025-03-06T08:31:01Z</cp:lastPrinted>
  <dcterms:created xsi:type="dcterms:W3CDTF">2008-01-28T13:16:23Z</dcterms:created>
  <dcterms:modified xsi:type="dcterms:W3CDTF">2025-05-21T14:33:11Z</dcterms:modified>
</cp:coreProperties>
</file>