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56" r:id="rId3"/>
    <p:sldId id="258" r:id="rId4"/>
    <p:sldId id="260" r:id="rId5"/>
    <p:sldId id="275" r:id="rId6"/>
    <p:sldId id="276" r:id="rId7"/>
    <p:sldId id="283" r:id="rId8"/>
    <p:sldId id="280" r:id="rId9"/>
    <p:sldId id="281" r:id="rId10"/>
    <p:sldId id="290" r:id="rId11"/>
    <p:sldId id="295" r:id="rId12"/>
    <p:sldId id="297" r:id="rId13"/>
    <p:sldId id="298" r:id="rId14"/>
    <p:sldId id="299" r:id="rId15"/>
    <p:sldId id="300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A5F370-3E7F-8A33-F6F7-F541F0C96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6CFE394-5297-AD67-7D8F-F1568E2D87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3B641A-73D2-C39E-FC43-6A2BAE14F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EFF0-4F5F-48A2-9F78-BB22F24ED2C3}" type="datetimeFigureOut">
              <a:rPr lang="de-DE" smtClean="0"/>
              <a:t>21.05.2025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69114B-4A7B-E079-5849-546BE5689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F76AAB-2ABC-B4CD-2A59-6F83B23DF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41B91-BE7D-4D84-B485-73A1F91CB1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5802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915C8B-7AE4-776D-7562-6C0E6D897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FD10731-C5CB-D5F8-E3D7-553D517D84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B1F416-A682-52B9-C55B-D96B6A583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EFF0-4F5F-48A2-9F78-BB22F24ED2C3}" type="datetimeFigureOut">
              <a:rPr lang="de-DE" smtClean="0"/>
              <a:t>21.05.2025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1D93D00-ACCE-C85B-0CBB-29FB520EB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8704ED0-CE68-A42A-7C9F-FE6B2186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41B91-BE7D-4D84-B485-73A1F91CB1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6203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5516B38-CCE1-FCEF-ADC5-FFBB76DF83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4EE5084-03D4-EEDA-72A1-E6450C6E16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6714636-8A29-8EFF-24F7-A16ABA3AD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EFF0-4F5F-48A2-9F78-BB22F24ED2C3}" type="datetimeFigureOut">
              <a:rPr lang="de-DE" smtClean="0"/>
              <a:t>21.05.2025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893B42-093F-0579-A888-B5F1711BD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671642E-B05F-C8D5-E2BC-5AFF69142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41B91-BE7D-4D84-B485-73A1F91CB1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1689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B46A2E-C0AD-1CD3-8C71-D852C7B52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4F8A3E-DB49-5F19-5ADD-85E61C5378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38E0255-AC7B-D228-0888-023697CA3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EFF0-4F5F-48A2-9F78-BB22F24ED2C3}" type="datetimeFigureOut">
              <a:rPr lang="de-DE" smtClean="0"/>
              <a:t>21.05.2025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991C8C9-751A-FD8D-EB1C-4A50CC0DE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88D69F8-A0AF-B38C-6C5E-151CAD70E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41B91-BE7D-4D84-B485-73A1F91CB1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4785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3CDA41-47C5-F6B6-95D6-FA24A009F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4D26745-E2D9-FDFA-BDF8-B91720F6DE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34F2696-65E3-BC22-CDF2-7DAFB6F45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EFF0-4F5F-48A2-9F78-BB22F24ED2C3}" type="datetimeFigureOut">
              <a:rPr lang="de-DE" smtClean="0"/>
              <a:t>21.05.2025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8EF523-1C08-AFAA-C4A0-F7850F2AD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827154-20F9-BFB4-C210-E142A3FB4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41B91-BE7D-4D84-B485-73A1F91CB1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4926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20B19F-EC42-D783-9CE7-DE755C72A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AB7907E-D11F-1757-DD01-BCFC3EB19B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7EB0028-23F7-5178-1721-01F457F5F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93DF16F-D332-D140-8553-AC71C6199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EFF0-4F5F-48A2-9F78-BB22F24ED2C3}" type="datetimeFigureOut">
              <a:rPr lang="de-DE" smtClean="0"/>
              <a:t>21.05.2025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A8CCA98-C58B-4C79-170F-F6235D5C9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957B5FF-7FAE-0DE8-B4E8-23D6A4A48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41B91-BE7D-4D84-B485-73A1F91CB1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5377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CE3A53-EB2A-D401-0016-4284478DA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55A8AEF-F69F-ED74-B3AD-FF8602243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71EC5DF-D17F-C13A-DFA1-379F8AFBF2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5CB0994-D71F-62C2-D1AF-1D6F0E823F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53EA9CA-32F5-B1E3-77AF-D2E0206D40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630A8EE-4444-4873-2753-7D24B5AE7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EFF0-4F5F-48A2-9F78-BB22F24ED2C3}" type="datetimeFigureOut">
              <a:rPr lang="de-DE" smtClean="0"/>
              <a:t>21.05.2025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6B8DA37-5F20-5107-18C5-3C817869B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388C144-01A9-EA97-AEB8-4D05138D4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41B91-BE7D-4D84-B485-73A1F91CB1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1658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CF2F3B-25CD-8AF5-E162-E7C444451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1CB7249-ADE1-9498-C532-916265C47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EFF0-4F5F-48A2-9F78-BB22F24ED2C3}" type="datetimeFigureOut">
              <a:rPr lang="de-DE" smtClean="0"/>
              <a:t>21.05.2025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AAC5BBA-90FD-3FDF-ACD8-F7941C48B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C3D14A3-1A5C-B13C-3715-E3B6D8C7A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41B91-BE7D-4D84-B485-73A1F91CB1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951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B95F609-2F6F-7BC8-0418-175A5EDE9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EFF0-4F5F-48A2-9F78-BB22F24ED2C3}" type="datetimeFigureOut">
              <a:rPr lang="de-DE" smtClean="0"/>
              <a:t>21.05.2025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F655021-F21D-BF20-5F94-32FC92F1B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AED2D3-4D00-20AA-3812-852503F28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41B91-BE7D-4D84-B485-73A1F91CB1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435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67BD79-6A04-2220-322D-C0CEC4DDA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9D132-AD40-D38C-9AB9-FDB151E0F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7A88F40-DA49-22A5-6193-3D3084F13B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11F68E6-AF3F-CD2A-D047-8EED2CD92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EFF0-4F5F-48A2-9F78-BB22F24ED2C3}" type="datetimeFigureOut">
              <a:rPr lang="de-DE" smtClean="0"/>
              <a:t>21.05.2025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FAC3B79-1AF9-4A42-ADF9-FA054614A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6BE766F-712E-E7D1-4F75-39A63D226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41B91-BE7D-4D84-B485-73A1F91CB1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7473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638154-260B-40F3-6290-7FCF8C2FE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467B032-3433-6526-9B91-C941D3920F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18A4797-D4CC-6D23-2A23-DEB4F9828D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5BEBA86-0DA3-C961-49F0-BD350D3CF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DEFF0-4F5F-48A2-9F78-BB22F24ED2C3}" type="datetimeFigureOut">
              <a:rPr lang="de-DE" smtClean="0"/>
              <a:t>21.05.2025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2E8698B-CFDD-0F81-FF02-206206381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43A18BD-9F2D-07F7-F7F3-D05B87D7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141B91-BE7D-4D84-B485-73A1F91CB1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9122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5000"/>
            <a:lum/>
          </a:blip>
          <a:srcRect/>
          <a:stretch>
            <a:fillRect l="70000" t="85000" r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82CC776-CBD1-9630-58EA-CE9BC9D0F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7C93A5A-9D8A-4D35-DAEB-FDEC394C5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587FB5-0FA8-ECB1-1AB6-5703D7924B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9DEFF0-4F5F-48A2-9F78-BB22F24ED2C3}" type="datetimeFigureOut">
              <a:rPr lang="de-DE" smtClean="0"/>
              <a:t>21.05.2025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1187D1-CA6F-ADE0-AA57-C1D8E8D2A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E951CD-4A68-9CA2-F210-3BFAD98B4F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141B91-BE7D-4D84-B485-73A1F91CB1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23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429650-F3BD-B9AD-8EE9-0FC6F0AF69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3618" y="506994"/>
            <a:ext cx="10484762" cy="959205"/>
          </a:xfrm>
        </p:spPr>
        <p:txBody>
          <a:bodyPr>
            <a:noAutofit/>
          </a:bodyPr>
          <a:lstStyle/>
          <a:p>
            <a:r>
              <a:rPr lang="de-DE" sz="5400" dirty="0"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rPr>
              <a:t>Krämer Brunnenbau &amp; Energie GmbH</a:t>
            </a:r>
          </a:p>
        </p:txBody>
      </p:sp>
      <p:pic>
        <p:nvPicPr>
          <p:cNvPr id="4" name="Grafik 3" descr="Ein Bild, das Text, Person, draußen enthält.&#10;&#10;Automatisch generierte Beschreibung">
            <a:extLst>
              <a:ext uri="{FF2B5EF4-FFF2-40B4-BE49-F238E27FC236}">
                <a16:creationId xmlns:a16="http://schemas.microsoft.com/office/drawing/2014/main" id="{1521D3AF-55F0-F75A-2CFF-C5C9DA3472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953" y="2036567"/>
            <a:ext cx="3907592" cy="3600000"/>
          </a:xfrm>
          <a:prstGeom prst="rect">
            <a:avLst/>
          </a:prstGeom>
          <a:effectLst>
            <a:softEdge rad="304800"/>
          </a:effectLst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24A12AC7-2B7D-9A3A-9A48-140F08AFB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6449" y="2466477"/>
            <a:ext cx="4099099" cy="2740180"/>
          </a:xfrm>
        </p:spPr>
        <p:txBody>
          <a:bodyPr>
            <a:noAutofit/>
          </a:bodyPr>
          <a:lstStyle/>
          <a:p>
            <a:r>
              <a:rPr lang="de-DE" sz="2800" u="sng" dirty="0"/>
              <a:t>Eine Mission:</a:t>
            </a:r>
          </a:p>
          <a:p>
            <a:endParaRPr lang="de-DE" sz="1000" dirty="0"/>
          </a:p>
          <a:p>
            <a:pPr>
              <a:lnSpc>
                <a:spcPct val="150000"/>
              </a:lnSpc>
            </a:pPr>
            <a:r>
              <a:rPr lang="de-DE" sz="2800" dirty="0"/>
              <a:t>Erneuerbare, saubere und sichere Energie zum Heizen und Kühlen</a:t>
            </a:r>
          </a:p>
        </p:txBody>
      </p:sp>
      <p:pic>
        <p:nvPicPr>
          <p:cNvPr id="5" name="Grafik 4" descr="Ein Bild, das Person, draußen enthält.&#10;&#10;Automatisch generierte Beschreibung">
            <a:extLst>
              <a:ext uri="{FF2B5EF4-FFF2-40B4-BE49-F238E27FC236}">
                <a16:creationId xmlns:a16="http://schemas.microsoft.com/office/drawing/2014/main" id="{C7A531F8-F01E-F92C-2873-3BD93E938F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15" y="2036567"/>
            <a:ext cx="2781001" cy="3600000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E5CC913F-B4DD-CE1E-E2AA-DD3D57BE1F35}"/>
              </a:ext>
            </a:extLst>
          </p:cNvPr>
          <p:cNvGrpSpPr/>
          <p:nvPr/>
        </p:nvGrpSpPr>
        <p:grpSpPr>
          <a:xfrm>
            <a:off x="889830" y="6171839"/>
            <a:ext cx="5770488" cy="358334"/>
            <a:chOff x="359571" y="6171839"/>
            <a:chExt cx="5770488" cy="358334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7C69BA14-762B-5490-F4D5-4B0F3E3961CB}"/>
                </a:ext>
              </a:extLst>
            </p:cNvPr>
            <p:cNvSpPr/>
            <p:nvPr/>
          </p:nvSpPr>
          <p:spPr>
            <a:xfrm>
              <a:off x="359572" y="6171839"/>
              <a:ext cx="5770487" cy="179167"/>
            </a:xfrm>
            <a:prstGeom prst="rect">
              <a:avLst/>
            </a:prstGeom>
            <a:gradFill flip="none" rotWithShape="1">
              <a:gsLst>
                <a:gs pos="70000">
                  <a:srgbClr val="1072B9">
                    <a:alpha val="25000"/>
                  </a:srgbClr>
                </a:gs>
                <a:gs pos="20000">
                  <a:schemeClr val="bg1"/>
                </a:gs>
                <a:gs pos="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EB330DFC-B209-DB65-671E-1209E89863EC}"/>
                </a:ext>
              </a:extLst>
            </p:cNvPr>
            <p:cNvSpPr/>
            <p:nvPr/>
          </p:nvSpPr>
          <p:spPr>
            <a:xfrm>
              <a:off x="359571" y="6351006"/>
              <a:ext cx="5770487" cy="179167"/>
            </a:xfrm>
            <a:prstGeom prst="rect">
              <a:avLst/>
            </a:prstGeom>
            <a:gradFill flip="none" rotWithShape="1">
              <a:gsLst>
                <a:gs pos="70000">
                  <a:srgbClr val="FF9933">
                    <a:alpha val="24706"/>
                  </a:srgbClr>
                </a:gs>
                <a:gs pos="20000">
                  <a:schemeClr val="bg1"/>
                </a:gs>
                <a:gs pos="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259007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6D77D-53F4-E1B7-3D74-20256DADA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CD1668-C454-5B9D-166A-6EC4FE5A4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7677" y="506994"/>
            <a:ext cx="10484762" cy="629217"/>
          </a:xfrm>
        </p:spPr>
        <p:txBody>
          <a:bodyPr>
            <a:noAutofit/>
          </a:bodyPr>
          <a:lstStyle/>
          <a:p>
            <a:r>
              <a:rPr lang="de-DE" sz="3200" dirty="0"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rPr>
              <a:t>Revision</a:t>
            </a:r>
            <a:endParaRPr lang="de-DE" sz="4000" dirty="0"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50B6F1F-387F-4D90-8C67-6DD8387CE9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9331" y="1649796"/>
            <a:ext cx="10653336" cy="3521797"/>
          </a:xfrm>
        </p:spPr>
        <p:txBody>
          <a:bodyPr>
            <a:noAutofit/>
          </a:bodyPr>
          <a:lstStyle/>
          <a:p>
            <a:pPr algn="l"/>
            <a:r>
              <a:rPr lang="de-DE" sz="2000" b="1" dirty="0"/>
              <a:t>Bilder Abschlussbauwerk und Brunnenkopf: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D2F5BCD3-2E40-6999-2B6E-0596742B24A6}"/>
              </a:ext>
            </a:extLst>
          </p:cNvPr>
          <p:cNvGrpSpPr/>
          <p:nvPr/>
        </p:nvGrpSpPr>
        <p:grpSpPr>
          <a:xfrm>
            <a:off x="887677" y="6171839"/>
            <a:ext cx="5770488" cy="358334"/>
            <a:chOff x="359571" y="6171839"/>
            <a:chExt cx="5770488" cy="358334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AD4E67AD-72CD-7544-4B9D-FCA716A45D36}"/>
                </a:ext>
              </a:extLst>
            </p:cNvPr>
            <p:cNvSpPr/>
            <p:nvPr/>
          </p:nvSpPr>
          <p:spPr>
            <a:xfrm>
              <a:off x="359572" y="6171839"/>
              <a:ext cx="5770487" cy="179167"/>
            </a:xfrm>
            <a:prstGeom prst="rect">
              <a:avLst/>
            </a:prstGeom>
            <a:gradFill flip="none" rotWithShape="1">
              <a:gsLst>
                <a:gs pos="70000">
                  <a:srgbClr val="1072B9">
                    <a:alpha val="25000"/>
                  </a:srgbClr>
                </a:gs>
                <a:gs pos="20000">
                  <a:schemeClr val="bg1"/>
                </a:gs>
                <a:gs pos="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7759BFED-6980-D269-C544-DFDFDCE83B8A}"/>
                </a:ext>
              </a:extLst>
            </p:cNvPr>
            <p:cNvSpPr/>
            <p:nvPr/>
          </p:nvSpPr>
          <p:spPr>
            <a:xfrm>
              <a:off x="359571" y="6351006"/>
              <a:ext cx="5770487" cy="179167"/>
            </a:xfrm>
            <a:prstGeom prst="rect">
              <a:avLst/>
            </a:prstGeom>
            <a:gradFill flip="none" rotWithShape="1">
              <a:gsLst>
                <a:gs pos="70000">
                  <a:srgbClr val="FF9933">
                    <a:alpha val="24706"/>
                  </a:srgbClr>
                </a:gs>
                <a:gs pos="20000">
                  <a:schemeClr val="bg1"/>
                </a:gs>
                <a:gs pos="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5" name="Grafik 4" descr="Ein Bild, das Gelände, Pfeife Flöte Rohr, Schuhwerk, Feuerhydrant enthält.&#10;&#10;Automatisch generierte Beschreibung">
            <a:extLst>
              <a:ext uri="{FF2B5EF4-FFF2-40B4-BE49-F238E27FC236}">
                <a16:creationId xmlns:a16="http://schemas.microsoft.com/office/drawing/2014/main" id="{0EF0F7B2-A0F9-13A1-72D1-251F135722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989" y="2069159"/>
            <a:ext cx="2825550" cy="3780000"/>
          </a:xfrm>
          <a:prstGeom prst="rect">
            <a:avLst/>
          </a:prstGeom>
        </p:spPr>
      </p:pic>
      <p:pic>
        <p:nvPicPr>
          <p:cNvPr id="10" name="Grafik 9" descr="Ein Bild, das Gelände, Schuhwerk, Beton, Kompositmaterial enthält.&#10;&#10;Automatisch generierte Beschreibung">
            <a:extLst>
              <a:ext uri="{FF2B5EF4-FFF2-40B4-BE49-F238E27FC236}">
                <a16:creationId xmlns:a16="http://schemas.microsoft.com/office/drawing/2014/main" id="{8B8ADC4F-2853-CF3C-EF35-34E363FBB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63" y="2069159"/>
            <a:ext cx="2835000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51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2FB26-CDDD-044E-67F2-D921E1F0B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C66D110C-9070-1C21-0529-735CDC02EA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9332" y="745915"/>
            <a:ext cx="10653336" cy="3521797"/>
          </a:xfrm>
        </p:spPr>
        <p:txBody>
          <a:bodyPr>
            <a:noAutofit/>
          </a:bodyPr>
          <a:lstStyle/>
          <a:p>
            <a:pPr algn="l"/>
            <a:r>
              <a:rPr lang="de-DE" sz="2000" b="1" dirty="0"/>
              <a:t>PROJEKT: </a:t>
            </a:r>
            <a:r>
              <a:rPr lang="de-DE" sz="2000" dirty="0"/>
              <a:t>Quartierkomplex „Neue Mitte“ (Neubau), Graben-Neudorf</a:t>
            </a:r>
          </a:p>
          <a:p>
            <a:pPr algn="l"/>
            <a:r>
              <a:rPr lang="de-DE" sz="2000" dirty="0"/>
              <a:t>	    Gebäudeheizung und Klimatisierung</a:t>
            </a:r>
          </a:p>
          <a:p>
            <a:pPr algn="l"/>
            <a:endParaRPr lang="de-DE" sz="800" dirty="0"/>
          </a:p>
          <a:p>
            <a:pPr algn="l"/>
            <a:r>
              <a:rPr lang="de-DE" sz="2000" u="sng" dirty="0">
                <a:sym typeface="Wingdings" panose="05000000000000000000" pitchFamily="2" charset="2"/>
              </a:rPr>
              <a:t>Wärme-/Kältebedarf:</a:t>
            </a:r>
            <a:r>
              <a:rPr lang="de-DE" sz="2000" dirty="0">
                <a:sym typeface="Wingdings" panose="05000000000000000000" pitchFamily="2" charset="2"/>
              </a:rPr>
              <a:t> ca. 800 kW</a:t>
            </a:r>
          </a:p>
          <a:p>
            <a:pPr algn="l"/>
            <a:r>
              <a:rPr lang="de-DE" sz="2000" u="sng" dirty="0">
                <a:sym typeface="Wingdings" panose="05000000000000000000" pitchFamily="2" charset="2"/>
              </a:rPr>
              <a:t>Brunnenanlage bestehend aus:</a:t>
            </a:r>
          </a:p>
          <a:p>
            <a:pPr marL="342900" indent="-342900" algn="l">
              <a:buFont typeface="Symbol" panose="05050102010706020507" pitchFamily="18" charset="2"/>
              <a:buChar char="-"/>
            </a:pPr>
            <a:r>
              <a:rPr lang="de-DE" sz="2000" dirty="0">
                <a:sym typeface="Wingdings" panose="05000000000000000000" pitchFamily="2" charset="2"/>
              </a:rPr>
              <a:t>2x Förderbrunnen, Tiefe 25 m, Bohr Ø 880 mm, Ausbau DN 400</a:t>
            </a:r>
          </a:p>
          <a:p>
            <a:pPr marL="342900" indent="-342900" algn="l">
              <a:buFont typeface="Symbol" panose="05050102010706020507" pitchFamily="18" charset="2"/>
              <a:buChar char="-"/>
            </a:pPr>
            <a:r>
              <a:rPr lang="de-DE" sz="2000" dirty="0">
                <a:sym typeface="Wingdings" panose="05000000000000000000" pitchFamily="2" charset="2"/>
              </a:rPr>
              <a:t>2x Sickerbrunnen, Tiefe 25 m, Bohr Ø 880mm, Ausbau DN 400</a:t>
            </a:r>
          </a:p>
          <a:p>
            <a:pPr algn="l"/>
            <a:endParaRPr lang="de-DE" sz="800" u="sng" dirty="0">
              <a:sym typeface="Wingdings" panose="05000000000000000000" pitchFamily="2" charset="2"/>
            </a:endParaRPr>
          </a:p>
          <a:p>
            <a:pPr algn="l"/>
            <a:r>
              <a:rPr lang="de-DE" sz="2000" u="sng" dirty="0">
                <a:sym typeface="Wingdings" panose="05000000000000000000" pitchFamily="2" charset="2"/>
              </a:rPr>
              <a:t>Besonderheit: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/>
              <a:t>hohe </a:t>
            </a:r>
            <a:r>
              <a:rPr lang="de-DE" sz="2000" dirty="0" err="1"/>
              <a:t>Fe</a:t>
            </a:r>
            <a:r>
              <a:rPr lang="de-DE" sz="2000" dirty="0"/>
              <a:t>/</a:t>
            </a:r>
            <a:r>
              <a:rPr lang="de-DE" sz="2000" dirty="0" err="1"/>
              <a:t>Mn</a:t>
            </a:r>
            <a:r>
              <a:rPr lang="de-DE" sz="2000" dirty="0"/>
              <a:t>-Gehalte</a:t>
            </a:r>
          </a:p>
          <a:p>
            <a:pPr algn="l"/>
            <a:r>
              <a:rPr lang="de-DE" sz="2000" u="sng" dirty="0">
                <a:sym typeface="Wingdings" panose="05000000000000000000" pitchFamily="2" charset="2"/>
              </a:rPr>
              <a:t>Lösung:</a:t>
            </a:r>
            <a:r>
              <a:rPr lang="de-DE" sz="2000" dirty="0">
                <a:sym typeface="Wingdings" panose="05000000000000000000" pitchFamily="2" charset="2"/>
              </a:rPr>
              <a:t> unterirdische Enteisenung (Typ </a:t>
            </a:r>
            <a:r>
              <a:rPr lang="de-DE" sz="2000" dirty="0" err="1">
                <a:sym typeface="Wingdings" panose="05000000000000000000" pitchFamily="2" charset="2"/>
              </a:rPr>
              <a:t>Fermanox</a:t>
            </a:r>
            <a:r>
              <a:rPr lang="de-DE" sz="2000" dirty="0">
                <a:sym typeface="Wingdings" panose="05000000000000000000" pitchFamily="2" charset="2"/>
              </a:rPr>
              <a:t>)</a:t>
            </a:r>
          </a:p>
          <a:p>
            <a:pPr algn="l"/>
            <a:endParaRPr lang="de-DE" sz="800" dirty="0">
              <a:sym typeface="Wingdings" panose="05000000000000000000" pitchFamily="2" charset="2"/>
            </a:endParaRPr>
          </a:p>
          <a:p>
            <a:pPr algn="l"/>
            <a:r>
              <a:rPr lang="de-DE" sz="1600" b="1" dirty="0">
                <a:sym typeface="Wingdings" panose="05000000000000000000" pitchFamily="2" charset="2"/>
              </a:rPr>
              <a:t>Die Anlage wurde erweiterbar geplant.</a:t>
            </a:r>
          </a:p>
          <a:p>
            <a:pPr algn="l"/>
            <a:r>
              <a:rPr lang="de-DE" sz="1600" b="1" dirty="0">
                <a:sym typeface="Wingdings" panose="05000000000000000000" pitchFamily="2" charset="2"/>
              </a:rPr>
              <a:t>Aktuell wird die benachbarte Sparkasse mit 300 kW angeschlossen</a:t>
            </a:r>
          </a:p>
          <a:p>
            <a:pPr algn="l"/>
            <a:r>
              <a:rPr lang="de-DE" sz="1600" b="1" dirty="0">
                <a:sym typeface="Wingdings" panose="05000000000000000000" pitchFamily="2" charset="2"/>
              </a:rPr>
              <a:t>Erste Inbetriebnahme 2022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33E7724-3C03-02FD-7AF1-9E5FA94C7D8F}"/>
              </a:ext>
            </a:extLst>
          </p:cNvPr>
          <p:cNvGrpSpPr/>
          <p:nvPr/>
        </p:nvGrpSpPr>
        <p:grpSpPr>
          <a:xfrm>
            <a:off x="887677" y="6171839"/>
            <a:ext cx="5770488" cy="358334"/>
            <a:chOff x="359571" y="6171839"/>
            <a:chExt cx="5770488" cy="358334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398F5B1E-8C8F-3C42-28CE-276595D1B5F0}"/>
                </a:ext>
              </a:extLst>
            </p:cNvPr>
            <p:cNvSpPr/>
            <p:nvPr/>
          </p:nvSpPr>
          <p:spPr>
            <a:xfrm>
              <a:off x="359572" y="6171839"/>
              <a:ext cx="5770487" cy="179167"/>
            </a:xfrm>
            <a:prstGeom prst="rect">
              <a:avLst/>
            </a:prstGeom>
            <a:gradFill flip="none" rotWithShape="1">
              <a:gsLst>
                <a:gs pos="70000">
                  <a:srgbClr val="1072B9">
                    <a:alpha val="25000"/>
                  </a:srgbClr>
                </a:gs>
                <a:gs pos="20000">
                  <a:schemeClr val="bg1"/>
                </a:gs>
                <a:gs pos="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9FAD062E-9499-5696-1006-BB22EE108825}"/>
                </a:ext>
              </a:extLst>
            </p:cNvPr>
            <p:cNvSpPr/>
            <p:nvPr/>
          </p:nvSpPr>
          <p:spPr>
            <a:xfrm>
              <a:off x="359571" y="6351006"/>
              <a:ext cx="5770487" cy="179167"/>
            </a:xfrm>
            <a:prstGeom prst="rect">
              <a:avLst/>
            </a:prstGeom>
            <a:gradFill flip="none" rotWithShape="1">
              <a:gsLst>
                <a:gs pos="70000">
                  <a:srgbClr val="FF9933">
                    <a:alpha val="24706"/>
                  </a:srgbClr>
                </a:gs>
                <a:gs pos="20000">
                  <a:schemeClr val="bg1"/>
                </a:gs>
                <a:gs pos="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9" name="Picture 10" descr="https://www.hanen-architekten.de/assets/images/6/1809_%20%281%29-b11cd583.jpg">
            <a:extLst>
              <a:ext uri="{FF2B5EF4-FFF2-40B4-BE49-F238E27FC236}">
                <a16:creationId xmlns:a16="http://schemas.microsoft.com/office/drawing/2014/main" id="{3E52578C-9DFD-DD02-6E16-7C362BD7B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3669" y="971458"/>
            <a:ext cx="3348000" cy="2232000"/>
          </a:xfrm>
          <a:prstGeom prst="rect">
            <a:avLst/>
          </a:prstGeom>
          <a:noFill/>
        </p:spPr>
      </p:pic>
      <p:pic>
        <p:nvPicPr>
          <p:cNvPr id="10" name="Picture 12" descr="https://www.hanen-architekten.de/assets/images/6/1809_%20%284%29-eda609f0.jpg">
            <a:extLst>
              <a:ext uri="{FF2B5EF4-FFF2-40B4-BE49-F238E27FC236}">
                <a16:creationId xmlns:a16="http://schemas.microsoft.com/office/drawing/2014/main" id="{E54CBF04-C525-871D-49D8-D89FF9941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25669" y="3407320"/>
            <a:ext cx="2976000" cy="223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0799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C0CD47-7DF1-53F8-D3E3-BD3025724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8F082AA8-4BE0-3752-8F58-B1D5542373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9332" y="745915"/>
            <a:ext cx="10653336" cy="3521797"/>
          </a:xfrm>
        </p:spPr>
        <p:txBody>
          <a:bodyPr>
            <a:noAutofit/>
          </a:bodyPr>
          <a:lstStyle/>
          <a:p>
            <a:pPr algn="l"/>
            <a:r>
              <a:rPr lang="de-DE" sz="2000" b="1" dirty="0"/>
              <a:t>PROJEKT: </a:t>
            </a:r>
            <a:r>
              <a:rPr lang="de-DE" sz="2000" dirty="0"/>
              <a:t>BMW- Industriekomplex (Neubau), Parsdorf</a:t>
            </a:r>
          </a:p>
          <a:p>
            <a:pPr algn="l"/>
            <a:r>
              <a:rPr lang="de-DE" sz="2000" dirty="0"/>
              <a:t>	    Gebäudeheizung &amp; Klimatisierung, Prozesswasser</a:t>
            </a:r>
          </a:p>
          <a:p>
            <a:pPr algn="l"/>
            <a:endParaRPr lang="de-DE" sz="800" dirty="0"/>
          </a:p>
          <a:p>
            <a:pPr algn="l"/>
            <a:r>
              <a:rPr lang="de-DE" sz="2000" u="sng" dirty="0">
                <a:sym typeface="Wingdings" panose="05000000000000000000" pitchFamily="2" charset="2"/>
              </a:rPr>
              <a:t>Wärme-/Kältebedarf:</a:t>
            </a:r>
            <a:r>
              <a:rPr lang="de-DE" sz="2000" dirty="0">
                <a:sym typeface="Wingdings" panose="05000000000000000000" pitchFamily="2" charset="2"/>
              </a:rPr>
              <a:t> 900kW</a:t>
            </a:r>
          </a:p>
          <a:p>
            <a:pPr algn="l"/>
            <a:r>
              <a:rPr lang="de-DE" sz="2000" u="sng" dirty="0">
                <a:sym typeface="Wingdings" panose="05000000000000000000" pitchFamily="2" charset="2"/>
              </a:rPr>
              <a:t>Brunnenanlage bestehend aus:</a:t>
            </a:r>
          </a:p>
          <a:p>
            <a:pPr marL="342900" indent="-342900" algn="l">
              <a:buFont typeface="Symbol" panose="05050102010706020507" pitchFamily="18" charset="2"/>
              <a:buChar char="-"/>
            </a:pPr>
            <a:r>
              <a:rPr lang="de-DE" sz="2000" dirty="0">
                <a:sym typeface="Wingdings" panose="05000000000000000000" pitchFamily="2" charset="2"/>
              </a:rPr>
              <a:t>2x Förderbrunnen, Tiefe 20 m, Bohr Ø 880 mm, Ausbau DN 400</a:t>
            </a:r>
          </a:p>
          <a:p>
            <a:pPr marL="342900" indent="-342900" algn="l">
              <a:buFont typeface="Symbol" panose="05050102010706020507" pitchFamily="18" charset="2"/>
              <a:buChar char="-"/>
            </a:pPr>
            <a:r>
              <a:rPr lang="de-DE" sz="2000" dirty="0">
                <a:sym typeface="Wingdings" panose="05000000000000000000" pitchFamily="2" charset="2"/>
              </a:rPr>
              <a:t>2x Sickerbrunnen, Tiefe 20 m, Bohr Ø 880mm, Ausbau DN 400</a:t>
            </a:r>
          </a:p>
          <a:p>
            <a:pPr algn="l"/>
            <a:endParaRPr lang="de-DE" sz="800" dirty="0">
              <a:sym typeface="Wingdings" panose="05000000000000000000" pitchFamily="2" charset="2"/>
            </a:endParaRPr>
          </a:p>
          <a:p>
            <a:pPr algn="l"/>
            <a:r>
              <a:rPr lang="de-DE" sz="2000" u="sng" dirty="0">
                <a:sym typeface="Wingdings" panose="05000000000000000000" pitchFamily="2" charset="2"/>
              </a:rPr>
              <a:t>Besonderheit:</a:t>
            </a:r>
            <a:r>
              <a:rPr lang="de-DE" sz="2000" dirty="0">
                <a:sym typeface="Wingdings" panose="05000000000000000000" pitchFamily="2" charset="2"/>
              </a:rPr>
              <a:t> sehr gute Wasserqualität</a:t>
            </a:r>
          </a:p>
          <a:p>
            <a:pPr algn="l"/>
            <a:endParaRPr lang="de-DE" sz="2000" dirty="0">
              <a:sym typeface="Wingdings" panose="05000000000000000000" pitchFamily="2" charset="2"/>
            </a:endParaRPr>
          </a:p>
          <a:p>
            <a:pPr algn="l"/>
            <a:r>
              <a:rPr lang="de-DE" sz="1600" b="1" dirty="0">
                <a:sym typeface="Wingdings" panose="05000000000000000000" pitchFamily="2" charset="2"/>
              </a:rPr>
              <a:t>Inbetriebnahme 2021</a:t>
            </a:r>
          </a:p>
          <a:p>
            <a:pPr algn="l"/>
            <a:endParaRPr lang="de-DE" sz="2000" dirty="0">
              <a:sym typeface="Wingdings" panose="05000000000000000000" pitchFamily="2" charset="2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DC6D5FCD-9D42-55B7-359E-61E6926648EC}"/>
              </a:ext>
            </a:extLst>
          </p:cNvPr>
          <p:cNvGrpSpPr/>
          <p:nvPr/>
        </p:nvGrpSpPr>
        <p:grpSpPr>
          <a:xfrm>
            <a:off x="887677" y="6171839"/>
            <a:ext cx="5770488" cy="358334"/>
            <a:chOff x="359571" y="6171839"/>
            <a:chExt cx="5770488" cy="358334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61361834-A4DC-444F-2B21-BC412A423764}"/>
                </a:ext>
              </a:extLst>
            </p:cNvPr>
            <p:cNvSpPr/>
            <p:nvPr/>
          </p:nvSpPr>
          <p:spPr>
            <a:xfrm>
              <a:off x="359572" y="6171839"/>
              <a:ext cx="5770487" cy="179167"/>
            </a:xfrm>
            <a:prstGeom prst="rect">
              <a:avLst/>
            </a:prstGeom>
            <a:gradFill flip="none" rotWithShape="1">
              <a:gsLst>
                <a:gs pos="70000">
                  <a:srgbClr val="1072B9">
                    <a:alpha val="25000"/>
                  </a:srgbClr>
                </a:gs>
                <a:gs pos="20000">
                  <a:schemeClr val="bg1"/>
                </a:gs>
                <a:gs pos="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3067CC70-5557-7C2B-28FD-11464F766933}"/>
                </a:ext>
              </a:extLst>
            </p:cNvPr>
            <p:cNvSpPr/>
            <p:nvPr/>
          </p:nvSpPr>
          <p:spPr>
            <a:xfrm>
              <a:off x="359571" y="6351006"/>
              <a:ext cx="5770487" cy="179167"/>
            </a:xfrm>
            <a:prstGeom prst="rect">
              <a:avLst/>
            </a:prstGeom>
            <a:gradFill flip="none" rotWithShape="1">
              <a:gsLst>
                <a:gs pos="70000">
                  <a:srgbClr val="FF9933">
                    <a:alpha val="24706"/>
                  </a:srgbClr>
                </a:gs>
                <a:gs pos="20000">
                  <a:schemeClr val="bg1"/>
                </a:gs>
                <a:gs pos="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" name="Picture 2" descr="https://www.vgpparks.eu/media/1850/p_parsdorf-2_il_22_01-7.jpg">
            <a:extLst>
              <a:ext uri="{FF2B5EF4-FFF2-40B4-BE49-F238E27FC236}">
                <a16:creationId xmlns:a16="http://schemas.microsoft.com/office/drawing/2014/main" id="{AF95B459-F996-86A0-FCBF-24BA6FE93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2739" y="3429000"/>
            <a:ext cx="3905514" cy="2232000"/>
          </a:xfrm>
          <a:prstGeom prst="rect">
            <a:avLst/>
          </a:prstGeom>
          <a:noFill/>
        </p:spPr>
      </p:pic>
      <p:pic>
        <p:nvPicPr>
          <p:cNvPr id="4" name="Picture 4" descr="https://baufachzeitung.com/wp-content/uploads/2021/01/vgp-park-muenchen-05.jpg">
            <a:extLst>
              <a:ext uri="{FF2B5EF4-FFF2-40B4-BE49-F238E27FC236}">
                <a16:creationId xmlns:a16="http://schemas.microsoft.com/office/drawing/2014/main" id="{A6D2CDB4-C63C-4FE2-C1EB-6948E91C8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166" y="745915"/>
            <a:ext cx="3350087" cy="223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988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A4289-0EAE-99F0-5B8F-5FAE2339C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B75C7DDB-B00E-D90C-0656-074D5A5E39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9332" y="745915"/>
            <a:ext cx="10653336" cy="3521797"/>
          </a:xfrm>
        </p:spPr>
        <p:txBody>
          <a:bodyPr>
            <a:noAutofit/>
          </a:bodyPr>
          <a:lstStyle/>
          <a:p>
            <a:pPr algn="l"/>
            <a:r>
              <a:rPr lang="de-DE" sz="2000" b="1" dirty="0"/>
              <a:t>PROJEKT: </a:t>
            </a:r>
            <a:r>
              <a:rPr lang="de-DE" sz="2000" dirty="0"/>
              <a:t>KIT – Teilchenbeschleuniger KARA, Karlsruhe</a:t>
            </a:r>
          </a:p>
          <a:p>
            <a:pPr algn="l"/>
            <a:r>
              <a:rPr lang="de-DE" sz="2000" dirty="0"/>
              <a:t>                      Anlagenvortemperierung-Kühlung</a:t>
            </a:r>
          </a:p>
          <a:p>
            <a:pPr algn="l"/>
            <a:endParaRPr lang="de-DE" sz="800" dirty="0">
              <a:sym typeface="Wingdings" panose="05000000000000000000" pitchFamily="2" charset="2"/>
            </a:endParaRPr>
          </a:p>
          <a:p>
            <a:pPr algn="l"/>
            <a:r>
              <a:rPr lang="de-DE" sz="2000" u="sng" dirty="0">
                <a:sym typeface="Wingdings" panose="05000000000000000000" pitchFamily="2" charset="2"/>
              </a:rPr>
              <a:t>Kältebedarf:</a:t>
            </a:r>
            <a:r>
              <a:rPr lang="de-DE" sz="2000" dirty="0">
                <a:sym typeface="Wingdings" panose="05000000000000000000" pitchFamily="2" charset="2"/>
              </a:rPr>
              <a:t> 1,1 MW </a:t>
            </a:r>
          </a:p>
          <a:p>
            <a:pPr algn="l"/>
            <a:r>
              <a:rPr lang="de-DE" sz="2000" u="sng" dirty="0">
                <a:sym typeface="Wingdings" panose="05000000000000000000" pitchFamily="2" charset="2"/>
              </a:rPr>
              <a:t>Brunnenanlage bestehend aus:</a:t>
            </a:r>
          </a:p>
          <a:p>
            <a:pPr marL="342900" indent="-342900" algn="l">
              <a:buFont typeface="Symbol" panose="05050102010706020507" pitchFamily="18" charset="2"/>
              <a:buChar char="-"/>
            </a:pPr>
            <a:r>
              <a:rPr lang="de-DE" sz="2000" dirty="0">
                <a:sym typeface="Wingdings" panose="05000000000000000000" pitchFamily="2" charset="2"/>
              </a:rPr>
              <a:t>3x Förderbrunnen, Tiefe 38 m, Bohr Ø 880 mm, Ausbau DN 400</a:t>
            </a:r>
          </a:p>
          <a:p>
            <a:pPr marL="342900" indent="-342900" algn="l">
              <a:buFont typeface="Symbol" panose="05050102010706020507" pitchFamily="18" charset="2"/>
              <a:buChar char="-"/>
            </a:pPr>
            <a:r>
              <a:rPr lang="de-DE" sz="2000" dirty="0">
                <a:sym typeface="Wingdings" panose="05000000000000000000" pitchFamily="2" charset="2"/>
              </a:rPr>
              <a:t>2x Sickerbrunnen, Tiefe 38 m, Bohr Ø 880 mm, Ausbau DN 400</a:t>
            </a:r>
          </a:p>
          <a:p>
            <a:pPr marL="342900" indent="-342900" algn="l">
              <a:buFont typeface="Symbol" panose="05050102010706020507" pitchFamily="18" charset="2"/>
              <a:buChar char="-"/>
            </a:pPr>
            <a:endParaRPr lang="de-DE" sz="800" dirty="0">
              <a:sym typeface="Wingdings" panose="05000000000000000000" pitchFamily="2" charset="2"/>
            </a:endParaRPr>
          </a:p>
          <a:p>
            <a:pPr algn="l"/>
            <a:r>
              <a:rPr lang="de-DE" sz="2000" u="sng" dirty="0">
                <a:sym typeface="Wingdings" panose="05000000000000000000" pitchFamily="2" charset="2"/>
              </a:rPr>
              <a:t>Besonderheit: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/>
              <a:t>hohe </a:t>
            </a:r>
            <a:r>
              <a:rPr lang="de-DE" sz="2000" dirty="0" err="1"/>
              <a:t>Fe</a:t>
            </a:r>
            <a:r>
              <a:rPr lang="de-DE" sz="2000" dirty="0"/>
              <a:t>/</a:t>
            </a:r>
            <a:r>
              <a:rPr lang="de-DE" sz="2000" dirty="0" err="1"/>
              <a:t>Mn</a:t>
            </a:r>
            <a:r>
              <a:rPr lang="de-DE" sz="2000" dirty="0"/>
              <a:t>-Gehalte</a:t>
            </a:r>
          </a:p>
          <a:p>
            <a:pPr algn="l"/>
            <a:r>
              <a:rPr lang="de-DE" sz="2000" u="sng" dirty="0">
                <a:sym typeface="Wingdings" panose="05000000000000000000" pitchFamily="2" charset="2"/>
              </a:rPr>
              <a:t>Lösung:</a:t>
            </a:r>
            <a:r>
              <a:rPr lang="de-DE" sz="2000" dirty="0">
                <a:sym typeface="Wingdings" panose="05000000000000000000" pitchFamily="2" charset="2"/>
              </a:rPr>
              <a:t> unterirdische Enteisenung (Typ </a:t>
            </a:r>
            <a:r>
              <a:rPr lang="de-DE" sz="2000" dirty="0" err="1">
                <a:sym typeface="Wingdings" panose="05000000000000000000" pitchFamily="2" charset="2"/>
              </a:rPr>
              <a:t>Fermanox</a:t>
            </a:r>
            <a:r>
              <a:rPr lang="de-DE" sz="2000" dirty="0">
                <a:sym typeface="Wingdings" panose="05000000000000000000" pitchFamily="2" charset="2"/>
              </a:rPr>
              <a:t>)</a:t>
            </a:r>
          </a:p>
          <a:p>
            <a:pPr algn="l"/>
            <a:endParaRPr lang="de-DE" sz="800" dirty="0">
              <a:sym typeface="Wingdings" panose="05000000000000000000" pitchFamily="2" charset="2"/>
            </a:endParaRPr>
          </a:p>
          <a:p>
            <a:pPr algn="l"/>
            <a:r>
              <a:rPr lang="de-DE" sz="1600" b="1" dirty="0">
                <a:sym typeface="Wingdings" panose="05000000000000000000" pitchFamily="2" charset="2"/>
              </a:rPr>
              <a:t>Komplexe Delta-T Steuerung mit verschiedenen</a:t>
            </a:r>
          </a:p>
          <a:p>
            <a:pPr algn="l"/>
            <a:r>
              <a:rPr lang="de-DE" sz="1600" b="1" dirty="0">
                <a:sym typeface="Wingdings" panose="05000000000000000000" pitchFamily="2" charset="2"/>
              </a:rPr>
              <a:t>Wärmetauschern und einem erweiterten Zwischenkreislauf </a:t>
            </a:r>
          </a:p>
          <a:p>
            <a:pPr algn="l"/>
            <a:r>
              <a:rPr lang="de-DE" sz="1600" b="1" dirty="0">
                <a:sym typeface="Wingdings" panose="05000000000000000000" pitchFamily="2" charset="2"/>
              </a:rPr>
              <a:t>um die Brunnenanlage träge zu machen.</a:t>
            </a:r>
          </a:p>
          <a:p>
            <a:pPr algn="l"/>
            <a:r>
              <a:rPr lang="de-DE" sz="1600" b="1" dirty="0">
                <a:sym typeface="Wingdings" panose="05000000000000000000" pitchFamily="2" charset="2"/>
              </a:rPr>
              <a:t>Inbetriebnahme 2024</a:t>
            </a:r>
          </a:p>
          <a:p>
            <a:pPr algn="l"/>
            <a:endParaRPr lang="de-DE" sz="1600" b="1" dirty="0">
              <a:sym typeface="Wingdings" panose="05000000000000000000" pitchFamily="2" charset="2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B6829C08-2ED0-E74D-9F92-8B0A76D988E2}"/>
              </a:ext>
            </a:extLst>
          </p:cNvPr>
          <p:cNvGrpSpPr/>
          <p:nvPr/>
        </p:nvGrpSpPr>
        <p:grpSpPr>
          <a:xfrm>
            <a:off x="887677" y="6171839"/>
            <a:ext cx="5770488" cy="358334"/>
            <a:chOff x="359571" y="6171839"/>
            <a:chExt cx="5770488" cy="358334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CC12F5F7-70A9-199D-049C-76D6EE1E6F9C}"/>
                </a:ext>
              </a:extLst>
            </p:cNvPr>
            <p:cNvSpPr/>
            <p:nvPr/>
          </p:nvSpPr>
          <p:spPr>
            <a:xfrm>
              <a:off x="359572" y="6171839"/>
              <a:ext cx="5770487" cy="179167"/>
            </a:xfrm>
            <a:prstGeom prst="rect">
              <a:avLst/>
            </a:prstGeom>
            <a:gradFill flip="none" rotWithShape="1">
              <a:gsLst>
                <a:gs pos="70000">
                  <a:srgbClr val="1072B9">
                    <a:alpha val="25000"/>
                  </a:srgbClr>
                </a:gs>
                <a:gs pos="20000">
                  <a:schemeClr val="bg1"/>
                </a:gs>
                <a:gs pos="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B80F191F-8227-FC43-91EA-E3B3AD9725BD}"/>
                </a:ext>
              </a:extLst>
            </p:cNvPr>
            <p:cNvSpPr/>
            <p:nvPr/>
          </p:nvSpPr>
          <p:spPr>
            <a:xfrm>
              <a:off x="359571" y="6351006"/>
              <a:ext cx="5770487" cy="179167"/>
            </a:xfrm>
            <a:prstGeom prst="rect">
              <a:avLst/>
            </a:prstGeom>
            <a:gradFill flip="none" rotWithShape="1">
              <a:gsLst>
                <a:gs pos="70000">
                  <a:srgbClr val="FF9933">
                    <a:alpha val="24706"/>
                  </a:srgbClr>
                </a:gs>
                <a:gs pos="20000">
                  <a:schemeClr val="bg1"/>
                </a:gs>
                <a:gs pos="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9" name="Picture 6" descr="KIT - IBPT - Discover - Test Facilities - KARA">
            <a:extLst>
              <a:ext uri="{FF2B5EF4-FFF2-40B4-BE49-F238E27FC236}">
                <a16:creationId xmlns:a16="http://schemas.microsoft.com/office/drawing/2014/main" id="{41B3AB37-67B9-1727-2358-53D1B2954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6500" y="3413739"/>
            <a:ext cx="3801753" cy="2232000"/>
          </a:xfrm>
          <a:prstGeom prst="rect">
            <a:avLst/>
          </a:prstGeom>
          <a:noFill/>
        </p:spPr>
      </p:pic>
      <p:pic>
        <p:nvPicPr>
          <p:cNvPr id="10" name="Picture 9" descr="KIT - INE - News &amp; Highlights">
            <a:extLst>
              <a:ext uri="{FF2B5EF4-FFF2-40B4-BE49-F238E27FC236}">
                <a16:creationId xmlns:a16="http://schemas.microsoft.com/office/drawing/2014/main" id="{16402D0E-D7EF-0E5D-9E67-0426A2741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0464" y="745915"/>
            <a:ext cx="2913824" cy="2232000"/>
          </a:xfrm>
          <a:prstGeom prst="rect">
            <a:avLst/>
          </a:prstGeom>
          <a:noFill/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C28564B1-4FF6-8DD7-ADB4-BC02FEF18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6500" y="745915"/>
            <a:ext cx="1110278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KIT - IBPT - About us - The Institute">
            <a:extLst>
              <a:ext uri="{FF2B5EF4-FFF2-40B4-BE49-F238E27FC236}">
                <a16:creationId xmlns:a16="http://schemas.microsoft.com/office/drawing/2014/main" id="{650A334C-1551-174C-F3D5-B3A0F97E8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00252" y="637915"/>
            <a:ext cx="1008000" cy="75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3792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46B3F-A1E6-AF66-EDCD-AEB28040F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93E0E262-AEB6-2B31-4B22-F2A8DB2810DA}"/>
              </a:ext>
            </a:extLst>
          </p:cNvPr>
          <p:cNvGrpSpPr/>
          <p:nvPr/>
        </p:nvGrpSpPr>
        <p:grpSpPr>
          <a:xfrm>
            <a:off x="887677" y="6171839"/>
            <a:ext cx="5770488" cy="358334"/>
            <a:chOff x="359571" y="6171839"/>
            <a:chExt cx="5770488" cy="358334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B8B6943D-59C7-B297-3236-F895B53C5302}"/>
                </a:ext>
              </a:extLst>
            </p:cNvPr>
            <p:cNvSpPr/>
            <p:nvPr/>
          </p:nvSpPr>
          <p:spPr>
            <a:xfrm>
              <a:off x="359572" y="6171839"/>
              <a:ext cx="5770487" cy="179167"/>
            </a:xfrm>
            <a:prstGeom prst="rect">
              <a:avLst/>
            </a:prstGeom>
            <a:gradFill flip="none" rotWithShape="1">
              <a:gsLst>
                <a:gs pos="70000">
                  <a:srgbClr val="1072B9">
                    <a:alpha val="25000"/>
                  </a:srgbClr>
                </a:gs>
                <a:gs pos="20000">
                  <a:schemeClr val="bg1"/>
                </a:gs>
                <a:gs pos="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85518FBB-9236-A60B-B7A7-935E54929401}"/>
                </a:ext>
              </a:extLst>
            </p:cNvPr>
            <p:cNvSpPr/>
            <p:nvPr/>
          </p:nvSpPr>
          <p:spPr>
            <a:xfrm>
              <a:off x="359571" y="6351006"/>
              <a:ext cx="5770487" cy="179167"/>
            </a:xfrm>
            <a:prstGeom prst="rect">
              <a:avLst/>
            </a:prstGeom>
            <a:gradFill flip="none" rotWithShape="1">
              <a:gsLst>
                <a:gs pos="70000">
                  <a:srgbClr val="FF9933">
                    <a:alpha val="24706"/>
                  </a:srgbClr>
                </a:gs>
                <a:gs pos="20000">
                  <a:schemeClr val="bg1"/>
                </a:gs>
                <a:gs pos="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F518166A-AF58-9B62-4515-EE799E8D82FF}"/>
              </a:ext>
            </a:extLst>
          </p:cNvPr>
          <p:cNvGrpSpPr/>
          <p:nvPr/>
        </p:nvGrpSpPr>
        <p:grpSpPr>
          <a:xfrm>
            <a:off x="2434749" y="1048536"/>
            <a:ext cx="7322502" cy="4760927"/>
            <a:chOff x="2461578" y="2010728"/>
            <a:chExt cx="7322502" cy="4760927"/>
          </a:xfrm>
        </p:grpSpPr>
        <p:pic>
          <p:nvPicPr>
            <p:cNvPr id="13" name="Picture 1" descr="C:\Users\Boss\Desktop\powerpoint\Wasserbild_ohne Logo.png">
              <a:extLst>
                <a:ext uri="{FF2B5EF4-FFF2-40B4-BE49-F238E27FC236}">
                  <a16:creationId xmlns:a16="http://schemas.microsoft.com/office/drawing/2014/main" id="{24027371-0F99-7EE1-054B-F683F654D3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61578" y="2010728"/>
              <a:ext cx="7148512" cy="4102100"/>
            </a:xfrm>
            <a:prstGeom prst="rect">
              <a:avLst/>
            </a:prstGeom>
            <a:noFill/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536383AB-8058-AE9F-C2E1-9886356321AB}"/>
                </a:ext>
              </a:extLst>
            </p:cNvPr>
            <p:cNvSpPr txBox="1"/>
            <p:nvPr/>
          </p:nvSpPr>
          <p:spPr>
            <a:xfrm>
              <a:off x="6393803" y="5571326"/>
              <a:ext cx="339027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Erfahrung, die in die Tiefe geht.</a:t>
              </a:r>
              <a:endParaRPr lang="de-DE" dirty="0">
                <a:sym typeface="Wingdings" panose="05000000000000000000" pitchFamily="2" charset="2"/>
              </a:endParaRPr>
            </a:p>
            <a:p>
              <a:r>
                <a:rPr lang="de-DE" dirty="0">
                  <a:sym typeface="Wingdings" panose="05000000000000000000" pitchFamily="2" charset="2"/>
                </a:rPr>
                <a:t>	  	</a:t>
              </a:r>
            </a:p>
            <a:p>
              <a:endParaRPr lang="de-DE" dirty="0">
                <a:sym typeface="Wingdings" panose="05000000000000000000" pitchFamily="2" charset="2"/>
              </a:endParaRPr>
            </a:p>
            <a:p>
              <a:endParaRPr lang="de-DE" dirty="0"/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394FD0FB-DB8E-C058-6264-F30E5AE44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1109" y="2333043"/>
              <a:ext cx="2800353" cy="746822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64248902-EFA5-01C1-1A5E-322F898316E4}"/>
                </a:ext>
              </a:extLst>
            </p:cNvPr>
            <p:cNvSpPr txBox="1"/>
            <p:nvPr/>
          </p:nvSpPr>
          <p:spPr>
            <a:xfrm>
              <a:off x="2683415" y="3429000"/>
              <a:ext cx="27557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www.kraemer-brunnen.de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965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4709B-1AB3-F240-F5EA-4A54DE33D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FCA8B2-F528-3175-9F91-019A13814D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3618" y="506994"/>
            <a:ext cx="10484762" cy="959205"/>
          </a:xfrm>
        </p:spPr>
        <p:txBody>
          <a:bodyPr>
            <a:noAutofit/>
          </a:bodyPr>
          <a:lstStyle/>
          <a:p>
            <a:r>
              <a:rPr lang="de-DE" sz="3200" dirty="0"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rPr>
              <a:t>Geschäftsfeld thermische Brunnenanlagen für Heiz- und Kühlzwecke</a:t>
            </a:r>
            <a:endParaRPr lang="de-DE" sz="4000" dirty="0"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4D81A0C-5D22-714B-10FD-2C73E8115E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9331" y="1928389"/>
            <a:ext cx="10653336" cy="3630439"/>
          </a:xfrm>
        </p:spPr>
        <p:txBody>
          <a:bodyPr>
            <a:noAutofit/>
          </a:bodyPr>
          <a:lstStyle/>
          <a:p>
            <a:pPr algn="l"/>
            <a:r>
              <a:rPr lang="de-DE" sz="2000" b="1" dirty="0"/>
              <a:t>Krämer Brunnenbau &amp; Energie GmbH</a:t>
            </a:r>
          </a:p>
          <a:p>
            <a:pPr marL="342900" indent="-342900" algn="l">
              <a:buFont typeface="Symbol" panose="05050102010706020507" pitchFamily="18" charset="2"/>
              <a:buChar char="-"/>
            </a:pPr>
            <a:r>
              <a:rPr lang="de-DE" sz="2000" dirty="0"/>
              <a:t>Geschäftsfeld thermische Brunnenanlagen im Lockergestein</a:t>
            </a:r>
          </a:p>
          <a:p>
            <a:pPr algn="l"/>
            <a:endParaRPr lang="de-DE" sz="2000" dirty="0"/>
          </a:p>
          <a:p>
            <a:pPr algn="l"/>
            <a:r>
              <a:rPr lang="de-DE" sz="2000" dirty="0"/>
              <a:t>Anwendungsbereiche:</a:t>
            </a:r>
          </a:p>
          <a:p>
            <a:pPr marL="457200" indent="-457200" algn="l">
              <a:buFont typeface="Symbol" panose="05050102010706020507" pitchFamily="18" charset="2"/>
              <a:buChar char="-"/>
            </a:pPr>
            <a:r>
              <a:rPr lang="de-DE" sz="2000" dirty="0"/>
              <a:t>Wohn-, Misch-, Wissenschafts- und Verwaltungskomplexe</a:t>
            </a:r>
          </a:p>
          <a:p>
            <a:pPr marL="457200" indent="-457200" algn="l">
              <a:buFont typeface="Symbol" panose="05050102010706020507" pitchFamily="18" charset="2"/>
              <a:buChar char="-"/>
            </a:pPr>
            <a:r>
              <a:rPr lang="de-DE" sz="2000" dirty="0"/>
              <a:t>Kommunale Quartiere</a:t>
            </a:r>
          </a:p>
          <a:p>
            <a:pPr marL="457200" indent="-457200" algn="l">
              <a:buFont typeface="Symbol" panose="05050102010706020507" pitchFamily="18" charset="2"/>
              <a:buChar char="-"/>
            </a:pPr>
            <a:r>
              <a:rPr lang="de-DE" sz="2000" dirty="0"/>
              <a:t>Industrie- und Gewerbebetriebe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de-DE" sz="2000" dirty="0"/>
          </a:p>
          <a:p>
            <a:pPr algn="l"/>
            <a:r>
              <a:rPr lang="de-DE" sz="2000" dirty="0">
                <a:sym typeface="Wingdings" panose="05000000000000000000" pitchFamily="2" charset="2"/>
              </a:rPr>
              <a:t> Wärmebedarf ab ca. 80 kW – skalierbar bis MW-Bereich</a:t>
            </a:r>
            <a:endParaRPr lang="de-DE" sz="2000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C1E5C995-5B34-0F8B-6F1B-C1975D756D76}"/>
              </a:ext>
            </a:extLst>
          </p:cNvPr>
          <p:cNvGrpSpPr/>
          <p:nvPr/>
        </p:nvGrpSpPr>
        <p:grpSpPr>
          <a:xfrm>
            <a:off x="889830" y="6171839"/>
            <a:ext cx="5770488" cy="358334"/>
            <a:chOff x="359571" y="6171839"/>
            <a:chExt cx="5770488" cy="358334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988BF1E6-B67A-6DE3-159E-23A8601BB185}"/>
                </a:ext>
              </a:extLst>
            </p:cNvPr>
            <p:cNvSpPr/>
            <p:nvPr/>
          </p:nvSpPr>
          <p:spPr>
            <a:xfrm>
              <a:off x="359572" y="6171839"/>
              <a:ext cx="5770487" cy="179167"/>
            </a:xfrm>
            <a:prstGeom prst="rect">
              <a:avLst/>
            </a:prstGeom>
            <a:gradFill flip="none" rotWithShape="1">
              <a:gsLst>
                <a:gs pos="70000">
                  <a:srgbClr val="1072B9">
                    <a:alpha val="25000"/>
                  </a:srgbClr>
                </a:gs>
                <a:gs pos="20000">
                  <a:schemeClr val="bg1"/>
                </a:gs>
                <a:gs pos="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F09A4519-38EE-15DC-73C1-E4E1C457DAA3}"/>
                </a:ext>
              </a:extLst>
            </p:cNvPr>
            <p:cNvSpPr/>
            <p:nvPr/>
          </p:nvSpPr>
          <p:spPr>
            <a:xfrm>
              <a:off x="359571" y="6351006"/>
              <a:ext cx="5770487" cy="179167"/>
            </a:xfrm>
            <a:prstGeom prst="rect">
              <a:avLst/>
            </a:prstGeom>
            <a:gradFill flip="none" rotWithShape="1">
              <a:gsLst>
                <a:gs pos="70000">
                  <a:srgbClr val="FF9933">
                    <a:alpha val="24706"/>
                  </a:srgbClr>
                </a:gs>
                <a:gs pos="20000">
                  <a:schemeClr val="bg1"/>
                </a:gs>
                <a:gs pos="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533606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F2908-A2A3-FA0E-57A4-E808990C4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5530161F-3AE6-F815-01D4-C32A12D344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8594783"/>
              </p:ext>
            </p:extLst>
          </p:nvPr>
        </p:nvGraphicFramePr>
        <p:xfrm>
          <a:off x="2816192" y="1360524"/>
          <a:ext cx="6540762" cy="46227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3" imgW="6415686" imgH="4533529" progId="AcroExch.Document.DC">
                  <p:embed/>
                </p:oleObj>
              </mc:Choice>
              <mc:Fallback>
                <p:oleObj name="Acrobat Document" r:id="rId3" imgW="6415686" imgH="4533529" progId="AcroExch.Document.DC">
                  <p:embed/>
                  <p:pic>
                    <p:nvPicPr>
                      <p:cNvPr id="10" name="Objekt 9">
                        <a:extLst>
                          <a:ext uri="{FF2B5EF4-FFF2-40B4-BE49-F238E27FC236}">
                            <a16:creationId xmlns:a16="http://schemas.microsoft.com/office/drawing/2014/main" id="{5530161F-3AE6-F815-01D4-C32A12D344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16192" y="1360524"/>
                        <a:ext cx="6540762" cy="46227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ECF7964-1EBD-6439-4A99-7B09B1B02F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3618" y="506994"/>
            <a:ext cx="10484762" cy="995881"/>
          </a:xfrm>
        </p:spPr>
        <p:txBody>
          <a:bodyPr>
            <a:noAutofit/>
          </a:bodyPr>
          <a:lstStyle/>
          <a:p>
            <a:r>
              <a:rPr lang="de-DE" sz="3200" dirty="0"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rPr>
              <a:t>Grundlegendes zur Wasserwirtschaft</a:t>
            </a:r>
            <a:br>
              <a:rPr lang="de-DE" sz="3200" dirty="0"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rPr>
            </a:br>
            <a:r>
              <a:rPr lang="de-DE" sz="3200" dirty="0"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rPr>
              <a:t>Hydrogeologie Deutschland</a:t>
            </a:r>
            <a:endParaRPr lang="de-DE" sz="4000" dirty="0"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648B6B83-F08D-7CA8-7ED7-51E0D0B23D70}"/>
              </a:ext>
            </a:extLst>
          </p:cNvPr>
          <p:cNvGrpSpPr/>
          <p:nvPr/>
        </p:nvGrpSpPr>
        <p:grpSpPr>
          <a:xfrm>
            <a:off x="889830" y="6171839"/>
            <a:ext cx="5770488" cy="358334"/>
            <a:chOff x="359571" y="6171839"/>
            <a:chExt cx="5770488" cy="358334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4D284FEC-D938-69E6-1C51-4CA3A6DD37F0}"/>
                </a:ext>
              </a:extLst>
            </p:cNvPr>
            <p:cNvSpPr/>
            <p:nvPr/>
          </p:nvSpPr>
          <p:spPr>
            <a:xfrm>
              <a:off x="359572" y="6171839"/>
              <a:ext cx="5770487" cy="179167"/>
            </a:xfrm>
            <a:prstGeom prst="rect">
              <a:avLst/>
            </a:prstGeom>
            <a:gradFill flip="none" rotWithShape="1">
              <a:gsLst>
                <a:gs pos="70000">
                  <a:srgbClr val="1072B9">
                    <a:alpha val="25000"/>
                  </a:srgbClr>
                </a:gs>
                <a:gs pos="20000">
                  <a:schemeClr val="bg1"/>
                </a:gs>
                <a:gs pos="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68A30851-6791-1F7A-F540-702CD44329AB}"/>
                </a:ext>
              </a:extLst>
            </p:cNvPr>
            <p:cNvSpPr/>
            <p:nvPr/>
          </p:nvSpPr>
          <p:spPr>
            <a:xfrm>
              <a:off x="359571" y="6351006"/>
              <a:ext cx="5770487" cy="179167"/>
            </a:xfrm>
            <a:prstGeom prst="rect">
              <a:avLst/>
            </a:prstGeom>
            <a:gradFill flip="none" rotWithShape="1">
              <a:gsLst>
                <a:gs pos="70000">
                  <a:srgbClr val="FF9933">
                    <a:alpha val="24706"/>
                  </a:srgbClr>
                </a:gs>
                <a:gs pos="20000">
                  <a:schemeClr val="bg1"/>
                </a:gs>
                <a:gs pos="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476185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30E-FC64-4EC0-0682-94F2B5F9D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0E2180-D4AA-D04C-5A75-FBDD84FA7F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7677" y="506994"/>
            <a:ext cx="10484762" cy="629217"/>
          </a:xfrm>
        </p:spPr>
        <p:txBody>
          <a:bodyPr>
            <a:noAutofit/>
          </a:bodyPr>
          <a:lstStyle/>
          <a:p>
            <a:r>
              <a:rPr lang="de-DE" sz="3200" dirty="0"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rPr>
              <a:t>Bohrung Ø622mm-1500mm</a:t>
            </a:r>
            <a:endParaRPr lang="de-DE" sz="4000" dirty="0"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E12F70-5D99-87A4-1ED2-F2438D647C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9331" y="1649796"/>
            <a:ext cx="10653336" cy="3521797"/>
          </a:xfrm>
        </p:spPr>
        <p:txBody>
          <a:bodyPr>
            <a:noAutofit/>
          </a:bodyPr>
          <a:lstStyle/>
          <a:p>
            <a:pPr algn="l"/>
            <a:r>
              <a:rPr lang="de-DE" sz="2000" b="1" dirty="0"/>
              <a:t>Bilder Greifer: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2C9C768-B321-34CA-3B2F-35924D038F41}"/>
              </a:ext>
            </a:extLst>
          </p:cNvPr>
          <p:cNvGrpSpPr/>
          <p:nvPr/>
        </p:nvGrpSpPr>
        <p:grpSpPr>
          <a:xfrm>
            <a:off x="887677" y="6171839"/>
            <a:ext cx="5770488" cy="358334"/>
            <a:chOff x="359571" y="6171839"/>
            <a:chExt cx="5770488" cy="358334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2D0E4735-79E9-B95D-5E2D-66CA8C3CACFD}"/>
                </a:ext>
              </a:extLst>
            </p:cNvPr>
            <p:cNvSpPr/>
            <p:nvPr/>
          </p:nvSpPr>
          <p:spPr>
            <a:xfrm>
              <a:off x="359572" y="6171839"/>
              <a:ext cx="5770487" cy="179167"/>
            </a:xfrm>
            <a:prstGeom prst="rect">
              <a:avLst/>
            </a:prstGeom>
            <a:gradFill flip="none" rotWithShape="1">
              <a:gsLst>
                <a:gs pos="70000">
                  <a:srgbClr val="1072B9">
                    <a:alpha val="25000"/>
                  </a:srgbClr>
                </a:gs>
                <a:gs pos="20000">
                  <a:schemeClr val="bg1"/>
                </a:gs>
                <a:gs pos="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A504B0BD-9759-8228-D47C-E0BA700A1725}"/>
                </a:ext>
              </a:extLst>
            </p:cNvPr>
            <p:cNvSpPr/>
            <p:nvPr/>
          </p:nvSpPr>
          <p:spPr>
            <a:xfrm>
              <a:off x="359571" y="6351006"/>
              <a:ext cx="5770487" cy="179167"/>
            </a:xfrm>
            <a:prstGeom prst="rect">
              <a:avLst/>
            </a:prstGeom>
            <a:gradFill flip="none" rotWithShape="1">
              <a:gsLst>
                <a:gs pos="70000">
                  <a:srgbClr val="FF9933">
                    <a:alpha val="24706"/>
                  </a:srgbClr>
                </a:gs>
                <a:gs pos="20000">
                  <a:schemeClr val="bg1"/>
                </a:gs>
                <a:gs pos="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5" name="Grafik 4" descr="Ein Bild, das Himmel, draußen, Gelände, Transport enthält.&#10;&#10;Automatisch generierte Beschreibung">
            <a:extLst>
              <a:ext uri="{FF2B5EF4-FFF2-40B4-BE49-F238E27FC236}">
                <a16:creationId xmlns:a16="http://schemas.microsoft.com/office/drawing/2014/main" id="{DD9098C3-93C2-1797-3110-47C4A526D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430" y="1905178"/>
            <a:ext cx="2837363" cy="3780000"/>
          </a:xfrm>
          <a:prstGeom prst="rect">
            <a:avLst/>
          </a:prstGeom>
        </p:spPr>
      </p:pic>
      <p:pic>
        <p:nvPicPr>
          <p:cNvPr id="9" name="Grafik 8" descr="Ein Bild, das Himmel, draußen, Rad, Reifen enthält.&#10;&#10;Automatisch generierte Beschreibung">
            <a:extLst>
              <a:ext uri="{FF2B5EF4-FFF2-40B4-BE49-F238E27FC236}">
                <a16:creationId xmlns:a16="http://schemas.microsoft.com/office/drawing/2014/main" id="{EA78DE50-854E-82A7-5CF6-73578C20C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209" y="1905178"/>
            <a:ext cx="2825550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96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F4EE3-D5F2-4729-9538-073BEDB97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1DA748-498A-3A7F-886F-00FF228228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7677" y="506994"/>
            <a:ext cx="10484762" cy="629217"/>
          </a:xfrm>
        </p:spPr>
        <p:txBody>
          <a:bodyPr>
            <a:noAutofit/>
          </a:bodyPr>
          <a:lstStyle/>
          <a:p>
            <a:r>
              <a:rPr lang="de-DE" sz="3200" dirty="0"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rPr>
              <a:t>Bohrung Ø622mm-1500mm</a:t>
            </a:r>
            <a:endParaRPr lang="de-DE" sz="4000" dirty="0"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4653FE2-CF01-0A70-5F6C-50372302C8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9331" y="1649796"/>
            <a:ext cx="10653336" cy="3521797"/>
          </a:xfrm>
        </p:spPr>
        <p:txBody>
          <a:bodyPr>
            <a:noAutofit/>
          </a:bodyPr>
          <a:lstStyle/>
          <a:p>
            <a:pPr algn="l"/>
            <a:r>
              <a:rPr lang="de-DE" sz="2000" b="1" dirty="0"/>
              <a:t>Bilder Kiespumpe: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71F4F769-435E-3A0B-9BA6-FDA26974AC7F}"/>
              </a:ext>
            </a:extLst>
          </p:cNvPr>
          <p:cNvGrpSpPr/>
          <p:nvPr/>
        </p:nvGrpSpPr>
        <p:grpSpPr>
          <a:xfrm>
            <a:off x="887677" y="6171839"/>
            <a:ext cx="5770488" cy="358334"/>
            <a:chOff x="359571" y="6171839"/>
            <a:chExt cx="5770488" cy="358334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83E78009-A125-3A53-CE6E-6715EC0BE029}"/>
                </a:ext>
              </a:extLst>
            </p:cNvPr>
            <p:cNvSpPr/>
            <p:nvPr/>
          </p:nvSpPr>
          <p:spPr>
            <a:xfrm>
              <a:off x="359572" y="6171839"/>
              <a:ext cx="5770487" cy="179167"/>
            </a:xfrm>
            <a:prstGeom prst="rect">
              <a:avLst/>
            </a:prstGeom>
            <a:gradFill flip="none" rotWithShape="1">
              <a:gsLst>
                <a:gs pos="70000">
                  <a:srgbClr val="1072B9">
                    <a:alpha val="25000"/>
                  </a:srgbClr>
                </a:gs>
                <a:gs pos="20000">
                  <a:schemeClr val="bg1"/>
                </a:gs>
                <a:gs pos="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15FC1585-53D0-A130-0C8E-F32BD39DC042}"/>
                </a:ext>
              </a:extLst>
            </p:cNvPr>
            <p:cNvSpPr/>
            <p:nvPr/>
          </p:nvSpPr>
          <p:spPr>
            <a:xfrm>
              <a:off x="359571" y="6351006"/>
              <a:ext cx="5770487" cy="179167"/>
            </a:xfrm>
            <a:prstGeom prst="rect">
              <a:avLst/>
            </a:prstGeom>
            <a:gradFill flip="none" rotWithShape="1">
              <a:gsLst>
                <a:gs pos="70000">
                  <a:srgbClr val="FF9933">
                    <a:alpha val="24706"/>
                  </a:srgbClr>
                </a:gs>
                <a:gs pos="20000">
                  <a:schemeClr val="bg1"/>
                </a:gs>
                <a:gs pos="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4" name="Grafik 3" descr="Ein Bild, das draußen, Baum, Baugeräte, Transport enthält.&#10;&#10;Automatisch generierte Beschreibung">
            <a:extLst>
              <a:ext uri="{FF2B5EF4-FFF2-40B4-BE49-F238E27FC236}">
                <a16:creationId xmlns:a16="http://schemas.microsoft.com/office/drawing/2014/main" id="{6B86CD3D-F335-7220-F40A-B390814C1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920" y="1986449"/>
            <a:ext cx="2128088" cy="3780000"/>
          </a:xfrm>
          <a:prstGeom prst="rect">
            <a:avLst/>
          </a:prstGeom>
        </p:spPr>
      </p:pic>
      <p:pic>
        <p:nvPicPr>
          <p:cNvPr id="10" name="Grafik 9" descr="Ein Bild, das Gebäude, Pfeife Flöte Rohr, Stahl, Bautechnik enthält.&#10;&#10;Automatisch generierte Beschreibung">
            <a:extLst>
              <a:ext uri="{FF2B5EF4-FFF2-40B4-BE49-F238E27FC236}">
                <a16:creationId xmlns:a16="http://schemas.microsoft.com/office/drawing/2014/main" id="{9327FD2E-F9D5-513D-5802-73C825281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986449"/>
            <a:ext cx="5040000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54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342E0-494D-3735-C38A-7C8A7B59A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Text, Screenshot, Zahl enthält.&#10;&#10;Automatisch generierte Beschreibung">
            <a:extLst>
              <a:ext uri="{FF2B5EF4-FFF2-40B4-BE49-F238E27FC236}">
                <a16:creationId xmlns:a16="http://schemas.microsoft.com/office/drawing/2014/main" id="{E72CC7E5-9703-446D-5BA7-B1078A272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416" y="2058381"/>
            <a:ext cx="4065283" cy="378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2B26A76-8E85-8FDE-652C-C515DAE463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7677" y="506994"/>
            <a:ext cx="10484762" cy="629217"/>
          </a:xfrm>
        </p:spPr>
        <p:txBody>
          <a:bodyPr>
            <a:noAutofit/>
          </a:bodyPr>
          <a:lstStyle/>
          <a:p>
            <a:r>
              <a:rPr lang="de-DE" sz="3200" dirty="0"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rPr>
              <a:t>Geologie</a:t>
            </a:r>
            <a:endParaRPr lang="de-DE" sz="4000" dirty="0"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585FA62-FD9F-8B4D-6D8B-8AB8EDF46A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9331" y="1649796"/>
            <a:ext cx="10653336" cy="3521797"/>
          </a:xfrm>
        </p:spPr>
        <p:txBody>
          <a:bodyPr>
            <a:noAutofit/>
          </a:bodyPr>
          <a:lstStyle/>
          <a:p>
            <a:pPr algn="l"/>
            <a:r>
              <a:rPr lang="de-DE" sz="2000" b="1" dirty="0"/>
              <a:t>Mögliches Bohrprofil mit Ausbau: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DAEF9C3B-E7D0-BDBB-4A9F-4E1973076996}"/>
              </a:ext>
            </a:extLst>
          </p:cNvPr>
          <p:cNvGrpSpPr/>
          <p:nvPr/>
        </p:nvGrpSpPr>
        <p:grpSpPr>
          <a:xfrm>
            <a:off x="887677" y="6171839"/>
            <a:ext cx="5770488" cy="358334"/>
            <a:chOff x="359571" y="6171839"/>
            <a:chExt cx="5770488" cy="358334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DBA23DA9-43C1-EF98-38F8-E23C9065259E}"/>
                </a:ext>
              </a:extLst>
            </p:cNvPr>
            <p:cNvSpPr/>
            <p:nvPr/>
          </p:nvSpPr>
          <p:spPr>
            <a:xfrm>
              <a:off x="359572" y="6171839"/>
              <a:ext cx="5770487" cy="179167"/>
            </a:xfrm>
            <a:prstGeom prst="rect">
              <a:avLst/>
            </a:prstGeom>
            <a:gradFill flip="none" rotWithShape="1">
              <a:gsLst>
                <a:gs pos="70000">
                  <a:srgbClr val="1072B9">
                    <a:alpha val="25000"/>
                  </a:srgbClr>
                </a:gs>
                <a:gs pos="20000">
                  <a:schemeClr val="bg1"/>
                </a:gs>
                <a:gs pos="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448D545D-F43F-77F1-12D0-57C2D77DFE6F}"/>
                </a:ext>
              </a:extLst>
            </p:cNvPr>
            <p:cNvSpPr/>
            <p:nvPr/>
          </p:nvSpPr>
          <p:spPr>
            <a:xfrm>
              <a:off x="359571" y="6351006"/>
              <a:ext cx="5770487" cy="179167"/>
            </a:xfrm>
            <a:prstGeom prst="rect">
              <a:avLst/>
            </a:prstGeom>
            <a:gradFill flip="none" rotWithShape="1">
              <a:gsLst>
                <a:gs pos="70000">
                  <a:srgbClr val="FF9933">
                    <a:alpha val="24706"/>
                  </a:srgbClr>
                </a:gs>
                <a:gs pos="20000">
                  <a:schemeClr val="bg1"/>
                </a:gs>
                <a:gs pos="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940908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6DF21-9A20-3BD1-8313-18684AEE1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D74CB3-ABFD-C992-E54C-A18DED1422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7677" y="506994"/>
            <a:ext cx="10484762" cy="629217"/>
          </a:xfrm>
        </p:spPr>
        <p:txBody>
          <a:bodyPr>
            <a:noAutofit/>
          </a:bodyPr>
          <a:lstStyle/>
          <a:p>
            <a:r>
              <a:rPr lang="de-DE" sz="3200" dirty="0"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rPr>
              <a:t>Brunnenausbau</a:t>
            </a:r>
            <a:endParaRPr lang="de-DE" sz="4000" dirty="0"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43DCC45-F45B-572B-8682-4CD1196E6A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9331" y="1649796"/>
            <a:ext cx="10653336" cy="3521797"/>
          </a:xfrm>
        </p:spPr>
        <p:txBody>
          <a:bodyPr>
            <a:noAutofit/>
          </a:bodyPr>
          <a:lstStyle/>
          <a:p>
            <a:pPr algn="l"/>
            <a:r>
              <a:rPr lang="de-DE" sz="2000" b="1" dirty="0"/>
              <a:t>PVC-U Ausbau (geschlitztes Rohr):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6B76A78-9A52-C6DD-33A9-7FC0E2895708}"/>
              </a:ext>
            </a:extLst>
          </p:cNvPr>
          <p:cNvGrpSpPr/>
          <p:nvPr/>
        </p:nvGrpSpPr>
        <p:grpSpPr>
          <a:xfrm>
            <a:off x="887677" y="6171839"/>
            <a:ext cx="5770488" cy="358334"/>
            <a:chOff x="359571" y="6171839"/>
            <a:chExt cx="5770488" cy="358334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12EA10E0-92D6-8BD7-0AD4-71D0CDB7528C}"/>
                </a:ext>
              </a:extLst>
            </p:cNvPr>
            <p:cNvSpPr/>
            <p:nvPr/>
          </p:nvSpPr>
          <p:spPr>
            <a:xfrm>
              <a:off x="359572" y="6171839"/>
              <a:ext cx="5770487" cy="179167"/>
            </a:xfrm>
            <a:prstGeom prst="rect">
              <a:avLst/>
            </a:prstGeom>
            <a:gradFill flip="none" rotWithShape="1">
              <a:gsLst>
                <a:gs pos="70000">
                  <a:srgbClr val="1072B9">
                    <a:alpha val="25000"/>
                  </a:srgbClr>
                </a:gs>
                <a:gs pos="20000">
                  <a:schemeClr val="bg1"/>
                </a:gs>
                <a:gs pos="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F98C6B0B-C3C6-408E-CC7B-810177A5CF38}"/>
                </a:ext>
              </a:extLst>
            </p:cNvPr>
            <p:cNvSpPr/>
            <p:nvPr/>
          </p:nvSpPr>
          <p:spPr>
            <a:xfrm>
              <a:off x="359571" y="6351006"/>
              <a:ext cx="5770487" cy="179167"/>
            </a:xfrm>
            <a:prstGeom prst="rect">
              <a:avLst/>
            </a:prstGeom>
            <a:gradFill flip="none" rotWithShape="1">
              <a:gsLst>
                <a:gs pos="70000">
                  <a:srgbClr val="FF9933">
                    <a:alpha val="24706"/>
                  </a:srgbClr>
                </a:gs>
                <a:gs pos="20000">
                  <a:schemeClr val="bg1"/>
                </a:gs>
                <a:gs pos="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4" name="Grafik 3" descr="Ein Bild, das Himmel, draußen, Gelände, Baum enthält.&#10;&#10;Automatisch generierte Beschreibung">
            <a:extLst>
              <a:ext uri="{FF2B5EF4-FFF2-40B4-BE49-F238E27FC236}">
                <a16:creationId xmlns:a16="http://schemas.microsoft.com/office/drawing/2014/main" id="{27664161-CD56-9295-4DA1-894A81AC6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156" y="2073129"/>
            <a:ext cx="2825550" cy="3780000"/>
          </a:xfrm>
          <a:prstGeom prst="rect">
            <a:avLst/>
          </a:prstGeom>
        </p:spPr>
      </p:pic>
      <p:pic>
        <p:nvPicPr>
          <p:cNvPr id="10" name="Grafik 9" descr="Ein Bild, das Wasser, Electric Blue (Farbe), Kreis, Blau enthält.&#10;&#10;Automatisch generierte Beschreibung">
            <a:extLst>
              <a:ext uri="{FF2B5EF4-FFF2-40B4-BE49-F238E27FC236}">
                <a16:creationId xmlns:a16="http://schemas.microsoft.com/office/drawing/2014/main" id="{F58B59A7-3AD1-2806-3311-E758C229F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65796" y="2545629"/>
            <a:ext cx="3780000" cy="28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905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133DD-E6DF-8D54-55CE-21B46D768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C54D31-DDA8-C949-BFCE-E0479D865A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7677" y="506994"/>
            <a:ext cx="10484762" cy="629217"/>
          </a:xfrm>
        </p:spPr>
        <p:txBody>
          <a:bodyPr>
            <a:noAutofit/>
          </a:bodyPr>
          <a:lstStyle/>
          <a:p>
            <a:r>
              <a:rPr lang="de-DE" sz="3200" dirty="0"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rPr>
              <a:t>Brunnenausbau</a:t>
            </a:r>
            <a:endParaRPr lang="de-DE" sz="4000" dirty="0"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2FD9685-DF20-B527-AFAF-54A0687EAD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9331" y="1649796"/>
            <a:ext cx="10653336" cy="3521797"/>
          </a:xfrm>
        </p:spPr>
        <p:txBody>
          <a:bodyPr>
            <a:noAutofit/>
          </a:bodyPr>
          <a:lstStyle/>
          <a:p>
            <a:pPr algn="l"/>
            <a:r>
              <a:rPr lang="de-DE" sz="2000" b="1" dirty="0"/>
              <a:t>Edelstahlausbau Wickeldrahthilfe: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BC1CAE73-552D-76AC-C686-27FDD2D4A0A6}"/>
              </a:ext>
            </a:extLst>
          </p:cNvPr>
          <p:cNvGrpSpPr/>
          <p:nvPr/>
        </p:nvGrpSpPr>
        <p:grpSpPr>
          <a:xfrm>
            <a:off x="887677" y="6171839"/>
            <a:ext cx="5770488" cy="358334"/>
            <a:chOff x="359571" y="6171839"/>
            <a:chExt cx="5770488" cy="358334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F8AB89D5-AB3F-1461-241E-240D5387FECC}"/>
                </a:ext>
              </a:extLst>
            </p:cNvPr>
            <p:cNvSpPr/>
            <p:nvPr/>
          </p:nvSpPr>
          <p:spPr>
            <a:xfrm>
              <a:off x="359572" y="6171839"/>
              <a:ext cx="5770487" cy="179167"/>
            </a:xfrm>
            <a:prstGeom prst="rect">
              <a:avLst/>
            </a:prstGeom>
            <a:gradFill flip="none" rotWithShape="1">
              <a:gsLst>
                <a:gs pos="70000">
                  <a:srgbClr val="1072B9">
                    <a:alpha val="25000"/>
                  </a:srgbClr>
                </a:gs>
                <a:gs pos="20000">
                  <a:schemeClr val="bg1"/>
                </a:gs>
                <a:gs pos="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3CAA4C68-A2C4-8D87-F0A4-956B879367BA}"/>
                </a:ext>
              </a:extLst>
            </p:cNvPr>
            <p:cNvSpPr/>
            <p:nvPr/>
          </p:nvSpPr>
          <p:spPr>
            <a:xfrm>
              <a:off x="359571" y="6351006"/>
              <a:ext cx="5770487" cy="179167"/>
            </a:xfrm>
            <a:prstGeom prst="rect">
              <a:avLst/>
            </a:prstGeom>
            <a:gradFill flip="none" rotWithShape="1">
              <a:gsLst>
                <a:gs pos="70000">
                  <a:srgbClr val="FF9933">
                    <a:alpha val="24706"/>
                  </a:srgbClr>
                </a:gs>
                <a:gs pos="20000">
                  <a:schemeClr val="bg1"/>
                </a:gs>
                <a:gs pos="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5" name="Grafik 4" descr="Ein Bild, das Himmel, draußen, Gebäude, Straße enthält.&#10;&#10;Automatisch generierte Beschreibung">
            <a:extLst>
              <a:ext uri="{FF2B5EF4-FFF2-40B4-BE49-F238E27FC236}">
                <a16:creationId xmlns:a16="http://schemas.microsoft.com/office/drawing/2014/main" id="{62B8BCC2-5F3C-6EAE-84EA-6201EC0E2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155" y="2073129"/>
            <a:ext cx="2825550" cy="3780000"/>
          </a:xfrm>
          <a:prstGeom prst="rect">
            <a:avLst/>
          </a:prstGeom>
        </p:spPr>
      </p:pic>
      <p:pic>
        <p:nvPicPr>
          <p:cNvPr id="9" name="Grafik 8" descr="Ein Bild, das Lautsprecher, Kreis enthält.&#10;&#10;Automatisch generierte Beschreibung">
            <a:extLst>
              <a:ext uri="{FF2B5EF4-FFF2-40B4-BE49-F238E27FC236}">
                <a16:creationId xmlns:a16="http://schemas.microsoft.com/office/drawing/2014/main" id="{B95F95E4-A429-FBD5-A77C-65EED3D18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297" y="2073129"/>
            <a:ext cx="5056853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02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E2F7D-61D8-DEE4-A66F-F5405F9E0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9DB7F2-151B-04FF-9F11-2FA80AE828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7677" y="506994"/>
            <a:ext cx="10484762" cy="629217"/>
          </a:xfrm>
        </p:spPr>
        <p:txBody>
          <a:bodyPr>
            <a:noAutofit/>
          </a:bodyPr>
          <a:lstStyle/>
          <a:p>
            <a:r>
              <a:rPr lang="de-DE" sz="3200" dirty="0"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</a:rPr>
              <a:t>Pumpversuch</a:t>
            </a:r>
            <a:endParaRPr lang="de-DE" sz="4000" dirty="0"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A44DCA5-A4C5-8CA8-F8AD-83B9474593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9331" y="1649796"/>
            <a:ext cx="10653336" cy="3521797"/>
          </a:xfrm>
        </p:spPr>
        <p:txBody>
          <a:bodyPr>
            <a:noAutofit/>
          </a:bodyPr>
          <a:lstStyle/>
          <a:p>
            <a:pPr algn="l"/>
            <a:r>
              <a:rPr lang="de-DE" sz="2000" b="1" dirty="0"/>
              <a:t>Bilder Pumpversuch: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DC198A14-23F0-34E5-B9F7-BB5E86DD0BCD}"/>
              </a:ext>
            </a:extLst>
          </p:cNvPr>
          <p:cNvGrpSpPr/>
          <p:nvPr/>
        </p:nvGrpSpPr>
        <p:grpSpPr>
          <a:xfrm>
            <a:off x="887677" y="6171839"/>
            <a:ext cx="5770488" cy="358334"/>
            <a:chOff x="359571" y="6171839"/>
            <a:chExt cx="5770488" cy="358334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EA5B8584-C1DB-1A50-EAED-FF61A19E0BE3}"/>
                </a:ext>
              </a:extLst>
            </p:cNvPr>
            <p:cNvSpPr/>
            <p:nvPr/>
          </p:nvSpPr>
          <p:spPr>
            <a:xfrm>
              <a:off x="359572" y="6171839"/>
              <a:ext cx="5770487" cy="179167"/>
            </a:xfrm>
            <a:prstGeom prst="rect">
              <a:avLst/>
            </a:prstGeom>
            <a:gradFill flip="none" rotWithShape="1">
              <a:gsLst>
                <a:gs pos="70000">
                  <a:srgbClr val="1072B9">
                    <a:alpha val="25000"/>
                  </a:srgbClr>
                </a:gs>
                <a:gs pos="20000">
                  <a:schemeClr val="bg1"/>
                </a:gs>
                <a:gs pos="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A8038B43-ADBD-AB58-F179-4290CD84D4EE}"/>
                </a:ext>
              </a:extLst>
            </p:cNvPr>
            <p:cNvSpPr/>
            <p:nvPr/>
          </p:nvSpPr>
          <p:spPr>
            <a:xfrm>
              <a:off x="359571" y="6351006"/>
              <a:ext cx="5770487" cy="179167"/>
            </a:xfrm>
            <a:prstGeom prst="rect">
              <a:avLst/>
            </a:prstGeom>
            <a:gradFill flip="none" rotWithShape="1">
              <a:gsLst>
                <a:gs pos="70000">
                  <a:srgbClr val="FF9933">
                    <a:alpha val="24706"/>
                  </a:srgbClr>
                </a:gs>
                <a:gs pos="20000">
                  <a:schemeClr val="bg1"/>
                </a:gs>
                <a:gs pos="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5" name="Grafik 4" descr="Ein Bild, das draußen, Gelände, Baum, Pflanze enthält.&#10;&#10;Automatisch generierte Beschreibung">
            <a:extLst>
              <a:ext uri="{FF2B5EF4-FFF2-40B4-BE49-F238E27FC236}">
                <a16:creationId xmlns:a16="http://schemas.microsoft.com/office/drawing/2014/main" id="{AA578999-DBED-5271-07A4-6A80A6BA2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989" y="2069159"/>
            <a:ext cx="2825550" cy="3780000"/>
          </a:xfrm>
          <a:prstGeom prst="rect">
            <a:avLst/>
          </a:prstGeom>
        </p:spPr>
      </p:pic>
      <p:pic>
        <p:nvPicPr>
          <p:cNvPr id="10" name="Grafik 9" descr="Ein Bild, das draußen, Gelände, Kleidung, Person enthält.&#10;&#10;Automatisch generierte Beschreibung">
            <a:extLst>
              <a:ext uri="{FF2B5EF4-FFF2-40B4-BE49-F238E27FC236}">
                <a16:creationId xmlns:a16="http://schemas.microsoft.com/office/drawing/2014/main" id="{A045C14A-1361-8A66-9949-F12C13ABE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463" y="2072375"/>
            <a:ext cx="5040000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252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BSO999929 xmlns="http://www.datev.de/BSOffice/999929">27c5d403-5117-4cc2-a3af-1ad9e37993f4</BSO999929>
</file>

<file path=customXml/itemProps1.xml><?xml version="1.0" encoding="utf-8"?>
<ds:datastoreItem xmlns:ds="http://schemas.openxmlformats.org/officeDocument/2006/customXml" ds:itemID="{4F0EEB75-13F2-4726-A6B0-19258F33A758}">
  <ds:schemaRefs>
    <ds:schemaRef ds:uri="http://www.datev.de/BSOffice/99992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349</Words>
  <Application>Microsoft Office PowerPoint</Application>
  <PresentationFormat>Breitbild</PresentationFormat>
  <Paragraphs>72</Paragraphs>
  <Slides>14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1" baseType="lpstr">
      <vt:lpstr>Aptos</vt:lpstr>
      <vt:lpstr>Aptos Display</vt:lpstr>
      <vt:lpstr>Arial</vt:lpstr>
      <vt:lpstr>Symbol</vt:lpstr>
      <vt:lpstr>Wingdings</vt:lpstr>
      <vt:lpstr>Office</vt:lpstr>
      <vt:lpstr>Acrobat Document</vt:lpstr>
      <vt:lpstr>Krämer Brunnenbau &amp; Energie GmbH</vt:lpstr>
      <vt:lpstr>Geschäftsfeld thermische Brunnenanlagen für Heiz- und Kühlzwecke</vt:lpstr>
      <vt:lpstr>Grundlegendes zur Wasserwirtschaft Hydrogeologie Deutschland</vt:lpstr>
      <vt:lpstr>Bohrung Ø622mm-1500mm</vt:lpstr>
      <vt:lpstr>Bohrung Ø622mm-1500mm</vt:lpstr>
      <vt:lpstr>Geologie</vt:lpstr>
      <vt:lpstr>Brunnenausbau</vt:lpstr>
      <vt:lpstr>Brunnenausbau</vt:lpstr>
      <vt:lpstr>Pumpversuch</vt:lpstr>
      <vt:lpstr>Revision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Krämer Brunnenbau &amp; Energie GmbH</dc:title>
  <dc:creator>Sarah Kraemer</dc:creator>
  <cp:lastModifiedBy>Marko Marjanovic</cp:lastModifiedBy>
  <cp:revision>15</cp:revision>
  <dcterms:created xsi:type="dcterms:W3CDTF">2024-10-16T05:50:29Z</dcterms:created>
  <dcterms:modified xsi:type="dcterms:W3CDTF">2025-05-21T13:58:56Z</dcterms:modified>
</cp:coreProperties>
</file>