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878" r:id="rId2"/>
    <p:sldId id="879" r:id="rId3"/>
  </p:sldIdLst>
  <p:sldSz cx="9906000" cy="6858000" type="A4"/>
  <p:notesSz cx="6865938" cy="99980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8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olfgang Thi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0000FF"/>
    <a:srgbClr val="FFFFFF"/>
    <a:srgbClr val="D9D9D9"/>
    <a:srgbClr val="FFFF66"/>
    <a:srgbClr val="000000"/>
    <a:srgbClr val="003399"/>
    <a:srgbClr val="000066"/>
    <a:srgbClr val="99CC00"/>
    <a:srgbClr val="3333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 autoAdjust="0"/>
  </p:normalViewPr>
  <p:slideViewPr>
    <p:cSldViewPr snapToGrid="0">
      <p:cViewPr varScale="1">
        <p:scale>
          <a:sx n="87" d="100"/>
          <a:sy n="87" d="100"/>
        </p:scale>
        <p:origin x="2010" y="5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626" y="72"/>
      </p:cViewPr>
      <p:guideLst>
        <p:guide orient="horz" pos="3148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501" name="Rectangle 5">
            <a:extLst>
              <a:ext uri="{FF2B5EF4-FFF2-40B4-BE49-F238E27FC236}">
                <a16:creationId xmlns:a16="http://schemas.microsoft.com/office/drawing/2014/main" id="{A7C46796-AE6A-46F3-A5BF-1F01171DA47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946275" y="9721850"/>
            <a:ext cx="2973388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  <a:spAutoFit/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756BF379-7855-4659-BBCC-EFA696053E2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C43C84ED-B8EF-4DF7-A2DF-3474AC57053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30250" y="749300"/>
            <a:ext cx="5413375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4869" name="Rectangle 5">
            <a:extLst>
              <a:ext uri="{FF2B5EF4-FFF2-40B4-BE49-F238E27FC236}">
                <a16:creationId xmlns:a16="http://schemas.microsoft.com/office/drawing/2014/main" id="{E7E31A47-72D7-49CB-BD22-BD666A78F1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0425" y="4748213"/>
            <a:ext cx="5159375" cy="450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Klicken Sie, um die Formate des Vorlagentextes zu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64872" name="Rectangle 8">
            <a:extLst>
              <a:ext uri="{FF2B5EF4-FFF2-40B4-BE49-F238E27FC236}">
                <a16:creationId xmlns:a16="http://schemas.microsoft.com/office/drawing/2014/main" id="{4781C312-BF01-4699-9695-A5F6FF06B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920875" y="9529763"/>
            <a:ext cx="302418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ctr">
              <a:buFontTx/>
              <a:buNone/>
              <a:defRPr sz="1200"/>
            </a:lvl1pPr>
          </a:lstStyle>
          <a:p>
            <a:pPr>
              <a:defRPr/>
            </a:pPr>
            <a:fld id="{A41CB4C0-2579-4E3E-81C4-43D022665DC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138113" indent="-136525" algn="l" rtl="0" eaLnBrk="0" fontAlgn="base" hangingPunct="0">
      <a:spcBef>
        <a:spcPct val="30000"/>
      </a:spcBef>
      <a:spcAft>
        <a:spcPct val="0"/>
      </a:spcAft>
      <a:buChar char="•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263525" indent="-123825" algn="l" rtl="0" eaLnBrk="0" fontAlgn="base" hangingPunct="0">
      <a:spcBef>
        <a:spcPct val="30000"/>
      </a:spcBef>
      <a:spcAft>
        <a:spcPct val="0"/>
      </a:spcAft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>
            <a:extLst>
              <a:ext uri="{FF2B5EF4-FFF2-40B4-BE49-F238E27FC236}">
                <a16:creationId xmlns:a16="http://schemas.microsoft.com/office/drawing/2014/main" id="{A0CEA5C0-39D4-456D-A2B3-F5CC178B0C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E59E85-3E4F-4610-BEEF-254664E8CB24}" type="slidenum">
              <a:rPr lang="de-DE" altLang="de-DE" smtClean="0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B9F6733-1F74-4206-83A0-AFB2AC7DA4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Notizenplatzhalter 2">
            <a:extLst>
              <a:ext uri="{FF2B5EF4-FFF2-40B4-BE49-F238E27FC236}">
                <a16:creationId xmlns:a16="http://schemas.microsoft.com/office/drawing/2014/main" id="{73BAEFAD-3093-40D6-A8BA-BA666C7647B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>
            <a:extLst>
              <a:ext uri="{FF2B5EF4-FFF2-40B4-BE49-F238E27FC236}">
                <a16:creationId xmlns:a16="http://schemas.microsoft.com/office/drawing/2014/main" id="{ADF87889-8205-4DBE-9AA7-4F33548F68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Foliennummernplatzhalter 3">
            <a:extLst>
              <a:ext uri="{FF2B5EF4-FFF2-40B4-BE49-F238E27FC236}">
                <a16:creationId xmlns:a16="http://schemas.microsoft.com/office/drawing/2014/main" id="{A59434B2-D9B8-4644-870D-BC238405F1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buChar char="•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buChar char="-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3A9966-D8AC-46EA-AFFF-090C06FDEEA4}" type="slidenum">
              <a:rPr lang="de-DE" altLang="de-DE" smtClean="0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9220" name="Notizenplatzhalter 2">
            <a:extLst>
              <a:ext uri="{FF2B5EF4-FFF2-40B4-BE49-F238E27FC236}">
                <a16:creationId xmlns:a16="http://schemas.microsoft.com/office/drawing/2014/main" id="{A2DF28A9-0A99-404D-899C-9C1EA8A4182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>
          <a:noFill/>
        </p:spPr>
        <p:txBody>
          <a:bodyPr/>
          <a:lstStyle/>
          <a:p>
            <a:endParaRPr lang="de-DE" altLang="de-DE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5046603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829628257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43775" y="274638"/>
            <a:ext cx="2282825" cy="58181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696075" cy="58181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61145331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295400"/>
            <a:ext cx="8940800" cy="47974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53127278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881451311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32400" y="1295400"/>
            <a:ext cx="4394200" cy="47974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07810774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74163475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00205686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855409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85230727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909056211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1">
            <a:extLst>
              <a:ext uri="{FF2B5EF4-FFF2-40B4-BE49-F238E27FC236}">
                <a16:creationId xmlns:a16="http://schemas.microsoft.com/office/drawing/2014/main" id="{89BCC4A8-90E5-4CE1-94B9-4AF5D8AA7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3" y="0"/>
            <a:ext cx="9910763" cy="798513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buFontTx/>
              <a:buChar char="•"/>
              <a:defRPr/>
            </a:pPr>
            <a:endParaRPr lang="de-DE" altLang="de-DE"/>
          </a:p>
        </p:txBody>
      </p:sp>
      <p:sp>
        <p:nvSpPr>
          <p:cNvPr id="6" name="Rectangle 75">
            <a:extLst>
              <a:ext uri="{FF2B5EF4-FFF2-40B4-BE49-F238E27FC236}">
                <a16:creationId xmlns:a16="http://schemas.microsoft.com/office/drawing/2014/main" id="{CD694638-ED55-4FC5-B057-4363DC0F469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02400"/>
            <a:ext cx="9906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09725" algn="r"/>
              </a:tabLst>
              <a:defRPr/>
            </a:pPr>
            <a:r>
              <a:rPr lang="en-US" altLang="de-DE" sz="1200" b="1" dirty="0">
                <a:solidFill>
                  <a:srgbClr val="FF9933"/>
                </a:solidFill>
              </a:rPr>
              <a:t>Energiewende in der VG-BZA </a:t>
            </a:r>
            <a:r>
              <a:rPr lang="de-DE" altLang="de-DE" sz="1200" b="1" dirty="0">
                <a:solidFill>
                  <a:srgbClr val="FF9933"/>
                </a:solidFill>
              </a:rPr>
              <a:t>| </a:t>
            </a:r>
            <a:r>
              <a:rPr lang="de-DE" sz="1200" b="1" dirty="0">
                <a:solidFill>
                  <a:srgbClr val="FF9933"/>
                </a:solidFill>
              </a:rPr>
              <a:t>Windkraft ist ein wichtiger Bestandteil in der Energiegemeinschaft | 17.03.2025 </a:t>
            </a:r>
            <a:r>
              <a:rPr lang="de-DE" altLang="de-DE" sz="1200" b="1" dirty="0">
                <a:solidFill>
                  <a:srgbClr val="FF9933"/>
                </a:solidFill>
              </a:rPr>
              <a:t>	             </a:t>
            </a:r>
            <a:r>
              <a:rPr lang="de-DE" altLang="de-DE" sz="1200" b="1" kern="1200" dirty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t>ISE e.V. </a:t>
            </a:r>
            <a:fld id="{B441096D-49BA-4C7B-A571-124674B25D3F}" type="slidenum">
              <a:rPr lang="de-DE" altLang="de-DE" sz="1200" b="1" kern="1200" smtClean="0">
                <a:solidFill>
                  <a:srgbClr val="FF9933"/>
                </a:solidFill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1609725" algn="r"/>
                </a:tabLst>
                <a:defRPr/>
              </a:pPr>
              <a:t>‹Nr.›</a:t>
            </a:fld>
            <a:endParaRPr lang="de-DE" altLang="de-DE" sz="1200" b="1" kern="1200" dirty="0">
              <a:solidFill>
                <a:srgbClr val="FF9933"/>
              </a:solidFill>
              <a:latin typeface="Arial" panose="020B0604020202020204" pitchFamily="34" charset="0"/>
              <a:ea typeface="+mn-ea"/>
              <a:cs typeface="+mn-cs"/>
            </a:endParaRPr>
          </a:p>
          <a:p>
            <a:pPr>
              <a:defRPr/>
            </a:pPr>
            <a:endParaRPr lang="de-DE" altLang="de-DE" sz="1200" b="1" kern="1200" dirty="0">
              <a:solidFill>
                <a:srgbClr val="FF9933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F8C400E-617E-B600-68DD-D3AAF81BAE3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95" y="-1141"/>
            <a:ext cx="798066" cy="79851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0102" r:id="rId1"/>
    <p:sldLayoutId id="2147490082" r:id="rId2"/>
    <p:sldLayoutId id="2147490083" r:id="rId3"/>
    <p:sldLayoutId id="2147490084" r:id="rId4"/>
    <p:sldLayoutId id="2147490085" r:id="rId5"/>
    <p:sldLayoutId id="2147490086" r:id="rId6"/>
    <p:sldLayoutId id="2147490087" r:id="rId7"/>
    <p:sldLayoutId id="2147490088" r:id="rId8"/>
    <p:sldLayoutId id="2147490089" r:id="rId9"/>
    <p:sldLayoutId id="2147490090" r:id="rId10"/>
    <p:sldLayoutId id="2147490091" r:id="rId11"/>
  </p:sldLayoutIdLst>
  <p:transition>
    <p:randomBar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284163" indent="-284163" algn="l" rtl="0" eaLnBrk="0" fontAlgn="base" hangingPunct="0">
        <a:spcBef>
          <a:spcPct val="10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66763" indent="-2921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>
          <a:solidFill>
            <a:schemeClr val="tx1"/>
          </a:solidFill>
          <a:latin typeface="+mn-lt"/>
        </a:defRPr>
      </a:lvl2pPr>
      <a:lvl3pPr marL="1138238" indent="-180975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l"/>
        <a:defRPr sz="1600">
          <a:solidFill>
            <a:schemeClr val="tx1"/>
          </a:solidFill>
          <a:latin typeface="+mn-lt"/>
        </a:defRPr>
      </a:lvl3pPr>
      <a:lvl4pPr marL="1520825" indent="-1841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9050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3622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8194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2766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733800" indent="-185738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hteck 54">
            <a:extLst>
              <a:ext uri="{FF2B5EF4-FFF2-40B4-BE49-F238E27FC236}">
                <a16:creationId xmlns:a16="http://schemas.microsoft.com/office/drawing/2014/main" id="{BA588D29-16D1-44FA-8AF1-30D43A755A3F}"/>
              </a:ext>
            </a:extLst>
          </p:cNvPr>
          <p:cNvSpPr/>
          <p:nvPr/>
        </p:nvSpPr>
        <p:spPr bwMode="auto">
          <a:xfrm>
            <a:off x="0" y="1343025"/>
            <a:ext cx="9906000" cy="51181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C34F220-1FFD-51D0-33E8-9E97D15D1013}"/>
              </a:ext>
            </a:extLst>
          </p:cNvPr>
          <p:cNvSpPr/>
          <p:nvPr/>
        </p:nvSpPr>
        <p:spPr bwMode="auto">
          <a:xfrm>
            <a:off x="16273" y="1341953"/>
            <a:ext cx="9905998" cy="511123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de-D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147" name="Rechteck 2">
            <a:extLst>
              <a:ext uri="{FF2B5EF4-FFF2-40B4-BE49-F238E27FC236}">
                <a16:creationId xmlns:a16="http://schemas.microsoft.com/office/drawing/2014/main" id="{A4A8ABDA-F51F-4845-9A6D-8A9F58A39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9050"/>
            <a:ext cx="9906000" cy="137001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•"/>
            </a:pPr>
            <a:endParaRPr lang="de-DE" altLang="de-DE"/>
          </a:p>
        </p:txBody>
      </p:sp>
      <p:sp>
        <p:nvSpPr>
          <p:cNvPr id="6148" name="Textfeld 3">
            <a:extLst>
              <a:ext uri="{FF2B5EF4-FFF2-40B4-BE49-F238E27FC236}">
                <a16:creationId xmlns:a16="http://schemas.microsoft.com/office/drawing/2014/main" id="{28204734-5258-44F4-8BDC-43D64AE8A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7608" y="196436"/>
            <a:ext cx="833839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de-DE" sz="2800" b="1" dirty="0">
                <a:solidFill>
                  <a:schemeClr val="bg1"/>
                </a:solidFill>
              </a:rPr>
              <a:t>Energiewende in der VG-BZA</a:t>
            </a:r>
            <a:br>
              <a:rPr lang="en-US" altLang="de-DE" sz="2800" b="1" dirty="0">
                <a:solidFill>
                  <a:schemeClr val="bg1"/>
                </a:solidFill>
              </a:rPr>
            </a:br>
            <a:r>
              <a:rPr lang="en-US" altLang="de-DE" sz="2000" b="1" dirty="0" err="1">
                <a:solidFill>
                  <a:schemeClr val="bg1"/>
                </a:solidFill>
              </a:rPr>
              <a:t>Windkraft</a:t>
            </a:r>
            <a:r>
              <a:rPr lang="en-US" altLang="de-DE" sz="2000" b="1" dirty="0">
                <a:solidFill>
                  <a:schemeClr val="bg1"/>
                </a:solidFill>
              </a:rPr>
              <a:t>, </a:t>
            </a:r>
            <a:r>
              <a:rPr lang="en-US" altLang="de-DE" sz="2000" b="1" dirty="0" err="1">
                <a:solidFill>
                  <a:schemeClr val="bg1"/>
                </a:solidFill>
              </a:rPr>
              <a:t>ein</a:t>
            </a:r>
            <a:r>
              <a:rPr lang="en-US" altLang="de-DE" sz="2000" b="1" dirty="0">
                <a:solidFill>
                  <a:schemeClr val="bg1"/>
                </a:solidFill>
              </a:rPr>
              <a:t> </a:t>
            </a:r>
            <a:r>
              <a:rPr lang="en-US" altLang="de-DE" sz="2000" b="1" dirty="0" err="1">
                <a:solidFill>
                  <a:schemeClr val="bg1"/>
                </a:solidFill>
              </a:rPr>
              <a:t>wichtiger</a:t>
            </a:r>
            <a:r>
              <a:rPr lang="en-US" altLang="de-DE" sz="2000" b="1" dirty="0">
                <a:solidFill>
                  <a:schemeClr val="bg1"/>
                </a:solidFill>
              </a:rPr>
              <a:t> </a:t>
            </a:r>
            <a:r>
              <a:rPr lang="en-US" altLang="de-DE" sz="2000" b="1" dirty="0" err="1">
                <a:solidFill>
                  <a:schemeClr val="bg1"/>
                </a:solidFill>
              </a:rPr>
              <a:t>Bestandteil</a:t>
            </a:r>
            <a:endParaRPr lang="en-US" altLang="de-DE" sz="2000" dirty="0">
              <a:solidFill>
                <a:schemeClr val="bg1"/>
              </a:solidFill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2A7DD05F-9189-42D8-AE52-576BEDC4E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62456"/>
            <a:ext cx="9920288" cy="39528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de-DE" altLang="de-DE" sz="1400" dirty="0">
              <a:solidFill>
                <a:schemeClr val="bg1"/>
              </a:solidFill>
            </a:endParaRPr>
          </a:p>
        </p:txBody>
      </p:sp>
      <p:sp>
        <p:nvSpPr>
          <p:cNvPr id="9" name="Rectangle 75">
            <a:extLst>
              <a:ext uri="{FF2B5EF4-FFF2-40B4-BE49-F238E27FC236}">
                <a16:creationId xmlns:a16="http://schemas.microsoft.com/office/drawing/2014/main" id="{3B87523B-9B83-4B16-B0D8-E3A1EA5C42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21599"/>
            <a:ext cx="9906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•"/>
              <a:tabLst>
                <a:tab pos="1609725" algn="r"/>
              </a:tabLst>
              <a:defRPr sz="24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en-US" altLang="de-DE" sz="1200" b="1" dirty="0">
                <a:solidFill>
                  <a:srgbClr val="FF9933"/>
                </a:solidFill>
              </a:rPr>
              <a:t>Energiewende in der VG-BZA </a:t>
            </a:r>
            <a:r>
              <a:rPr lang="de-DE" altLang="de-DE" sz="1200" b="1" dirty="0">
                <a:solidFill>
                  <a:srgbClr val="FF9933"/>
                </a:solidFill>
              </a:rPr>
              <a:t>| </a:t>
            </a:r>
            <a:r>
              <a:rPr lang="de-DE" sz="1200" b="1" dirty="0">
                <a:solidFill>
                  <a:srgbClr val="FF9933"/>
                </a:solidFill>
              </a:rPr>
              <a:t>Windkraft ist ein wichtiger Bestandteil in der Energiegemeinschaft | 17.03.2025 		I</a:t>
            </a:r>
            <a:r>
              <a:rPr lang="de-DE" altLang="de-DE" sz="1200" b="1" dirty="0">
                <a:solidFill>
                  <a:srgbClr val="FF9933"/>
                </a:solidFill>
              </a:rPr>
              <a:t>SE e.V.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0C8B968-1694-5CE3-3AF7-3B4A0240A1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" y="-20191"/>
            <a:ext cx="1361123" cy="1361885"/>
          </a:xfrm>
          <a:prstGeom prst="rect">
            <a:avLst/>
          </a:prstGeom>
        </p:spPr>
      </p:pic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1159800-1400-57F1-436F-7B40F9C61ACD}"/>
              </a:ext>
            </a:extLst>
          </p:cNvPr>
          <p:cNvGrpSpPr/>
          <p:nvPr/>
        </p:nvGrpSpPr>
        <p:grpSpPr>
          <a:xfrm>
            <a:off x="1146885" y="1499716"/>
            <a:ext cx="7658787" cy="4717423"/>
            <a:chOff x="3021405" y="2315666"/>
            <a:chExt cx="6677949" cy="4113277"/>
          </a:xfrm>
        </p:grpSpPr>
        <p:grpSp>
          <p:nvGrpSpPr>
            <p:cNvPr id="16" name="Gruppieren 15">
              <a:extLst>
                <a:ext uri="{FF2B5EF4-FFF2-40B4-BE49-F238E27FC236}">
                  <a16:creationId xmlns:a16="http://schemas.microsoft.com/office/drawing/2014/main" id="{699A3B14-8E65-5A10-1E4D-63B9EBDDCA66}"/>
                </a:ext>
              </a:extLst>
            </p:cNvPr>
            <p:cNvGrpSpPr/>
            <p:nvPr/>
          </p:nvGrpSpPr>
          <p:grpSpPr>
            <a:xfrm>
              <a:off x="3021405" y="2315666"/>
              <a:ext cx="6473201" cy="4113277"/>
              <a:chOff x="3218572" y="2474674"/>
              <a:chExt cx="6473201" cy="4113277"/>
            </a:xfrm>
          </p:grpSpPr>
          <p:sp>
            <p:nvSpPr>
              <p:cNvPr id="21" name="Ellipse 20">
                <a:extLst>
                  <a:ext uri="{FF2B5EF4-FFF2-40B4-BE49-F238E27FC236}">
                    <a16:creationId xmlns:a16="http://schemas.microsoft.com/office/drawing/2014/main" id="{0E11B74D-2417-45AF-147A-0CC3D6E6CBDE}"/>
                  </a:ext>
                </a:extLst>
              </p:cNvPr>
              <p:cNvSpPr/>
              <p:nvPr/>
            </p:nvSpPr>
            <p:spPr bwMode="auto">
              <a:xfrm>
                <a:off x="3622108" y="2710418"/>
                <a:ext cx="6069665" cy="3454878"/>
              </a:xfrm>
              <a:prstGeom prst="ellipse">
                <a:avLst/>
              </a:prstGeom>
              <a:noFill/>
              <a:ln w="762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22" name="Grafik 21">
                <a:extLst>
                  <a:ext uri="{FF2B5EF4-FFF2-40B4-BE49-F238E27FC236}">
                    <a16:creationId xmlns:a16="http://schemas.microsoft.com/office/drawing/2014/main" id="{9379F065-5A34-DAFB-3412-8B762C8D90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54544" y="5593596"/>
                <a:ext cx="994355" cy="994355"/>
              </a:xfrm>
              <a:prstGeom prst="rect">
                <a:avLst/>
              </a:prstGeom>
            </p:spPr>
          </p:pic>
          <p:pic>
            <p:nvPicPr>
              <p:cNvPr id="23" name="Grafik 22" descr="Ein Bild, das Kreis, Grafiken, Symbol, Logo enthält.&#10;&#10;Automatisch generierte Beschreibung">
                <a:extLst>
                  <a:ext uri="{FF2B5EF4-FFF2-40B4-BE49-F238E27FC236}">
                    <a16:creationId xmlns:a16="http://schemas.microsoft.com/office/drawing/2014/main" id="{DA868FF7-5231-3EC2-F496-C0E34F44F8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356224" y="5367457"/>
                <a:ext cx="1191466" cy="1196005"/>
              </a:xfrm>
              <a:prstGeom prst="rect">
                <a:avLst/>
              </a:prstGeom>
            </p:spPr>
          </p:pic>
          <p:pic>
            <p:nvPicPr>
              <p:cNvPr id="24" name="Grafik 23" descr="Ein Bild, das Kreis, Entwurf, Design enthält.&#10;&#10;Automatisch generierte Beschreibung">
                <a:extLst>
                  <a:ext uri="{FF2B5EF4-FFF2-40B4-BE49-F238E27FC236}">
                    <a16:creationId xmlns:a16="http://schemas.microsoft.com/office/drawing/2014/main" id="{185593A9-D8AE-2C0D-86AD-171ABB222D5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9256"/>
              <a:stretch/>
            </p:blipFill>
            <p:spPr>
              <a:xfrm>
                <a:off x="5179498" y="5731055"/>
                <a:ext cx="557380" cy="535545"/>
              </a:xfrm>
              <a:prstGeom prst="rect">
                <a:avLst/>
              </a:prstGeom>
            </p:spPr>
          </p:pic>
          <p:grpSp>
            <p:nvGrpSpPr>
              <p:cNvPr id="25" name="Gruppieren 24">
                <a:extLst>
                  <a:ext uri="{FF2B5EF4-FFF2-40B4-BE49-F238E27FC236}">
                    <a16:creationId xmlns:a16="http://schemas.microsoft.com/office/drawing/2014/main" id="{3EA64274-555F-5C50-356D-399A29D69539}"/>
                  </a:ext>
                </a:extLst>
              </p:cNvPr>
              <p:cNvGrpSpPr/>
              <p:nvPr/>
            </p:nvGrpSpPr>
            <p:grpSpPr>
              <a:xfrm>
                <a:off x="3218572" y="2474674"/>
                <a:ext cx="2723693" cy="2631221"/>
                <a:chOff x="4133701" y="2392551"/>
                <a:chExt cx="2563312" cy="2476285"/>
              </a:xfrm>
            </p:grpSpPr>
            <p:grpSp>
              <p:nvGrpSpPr>
                <p:cNvPr id="26" name="Gruppieren 25">
                  <a:extLst>
                    <a:ext uri="{FF2B5EF4-FFF2-40B4-BE49-F238E27FC236}">
                      <a16:creationId xmlns:a16="http://schemas.microsoft.com/office/drawing/2014/main" id="{B1B60C7D-5FE8-0345-66F6-D3371D1435DF}"/>
                    </a:ext>
                  </a:extLst>
                </p:cNvPr>
                <p:cNvGrpSpPr/>
                <p:nvPr/>
              </p:nvGrpSpPr>
              <p:grpSpPr>
                <a:xfrm>
                  <a:off x="4968519" y="3606797"/>
                  <a:ext cx="1262039" cy="1262039"/>
                  <a:chOff x="9982449" y="1960444"/>
                  <a:chExt cx="1395571" cy="1395571"/>
                </a:xfrm>
              </p:grpSpPr>
              <p:sp>
                <p:nvSpPr>
                  <p:cNvPr id="28" name="Ellipse 27">
                    <a:extLst>
                      <a:ext uri="{FF2B5EF4-FFF2-40B4-BE49-F238E27FC236}">
                        <a16:creationId xmlns:a16="http://schemas.microsoft.com/office/drawing/2014/main" id="{627331B0-5238-DBD0-A412-F7A926A4845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9982449" y="1960444"/>
                    <a:ext cx="1395571" cy="1395571"/>
                  </a:xfrm>
                  <a:prstGeom prst="ellipse">
                    <a:avLst/>
                  </a:prstGeom>
                  <a:solidFill>
                    <a:srgbClr val="FFFF00"/>
                  </a:solidFill>
                  <a:ln w="12700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0" tIns="0" rIns="0" bIns="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Char char="•"/>
                      <a:tabLst/>
                    </a:pPr>
                    <a:endParaRPr kumimoji="0" lang="de-DE" sz="24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</a:endParaRPr>
                  </a:p>
                </p:txBody>
              </p:sp>
              <p:pic>
                <p:nvPicPr>
                  <p:cNvPr id="29" name="Grafik 28">
                    <a:extLst>
                      <a:ext uri="{FF2B5EF4-FFF2-40B4-BE49-F238E27FC236}">
                        <a16:creationId xmlns:a16="http://schemas.microsoft.com/office/drawing/2014/main" id="{1D8B15B6-1066-35DE-839A-54681B7EE349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t="18574" b="17484"/>
                  <a:stretch/>
                </p:blipFill>
                <p:spPr>
                  <a:xfrm>
                    <a:off x="10232414" y="2371881"/>
                    <a:ext cx="895641" cy="572696"/>
                  </a:xfrm>
                  <a:prstGeom prst="rect">
                    <a:avLst/>
                  </a:prstGeom>
                </p:spPr>
              </p:pic>
            </p:grpSp>
            <p:pic>
              <p:nvPicPr>
                <p:cNvPr id="27" name="Grafik 26" descr="Ein Bild, das Windmühle enthält.&#10;&#10;Automatisch generierte Beschreibung">
                  <a:extLst>
                    <a:ext uri="{FF2B5EF4-FFF2-40B4-BE49-F238E27FC236}">
                      <a16:creationId xmlns:a16="http://schemas.microsoft.com/office/drawing/2014/main" id="{BBEED161-AD9A-6FC4-9BB6-8B4C24FD46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133701" y="2392551"/>
                  <a:ext cx="2563312" cy="1507832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3E87A089-1FFE-A308-72DB-E39DAA8D8D52}"/>
                </a:ext>
              </a:extLst>
            </p:cNvPr>
            <p:cNvGrpSpPr/>
            <p:nvPr/>
          </p:nvGrpSpPr>
          <p:grpSpPr>
            <a:xfrm>
              <a:off x="8479582" y="4212138"/>
              <a:ext cx="1219772" cy="1229868"/>
              <a:chOff x="9777731" y="4456383"/>
              <a:chExt cx="1219772" cy="1229868"/>
            </a:xfrm>
          </p:grpSpPr>
          <p:sp>
            <p:nvSpPr>
              <p:cNvPr id="18" name="Ellipse 17">
                <a:extLst>
                  <a:ext uri="{FF2B5EF4-FFF2-40B4-BE49-F238E27FC236}">
                    <a16:creationId xmlns:a16="http://schemas.microsoft.com/office/drawing/2014/main" id="{5E474DEC-B235-6294-F299-70F12489F400}"/>
                  </a:ext>
                </a:extLst>
              </p:cNvPr>
              <p:cNvSpPr/>
              <p:nvPr/>
            </p:nvSpPr>
            <p:spPr bwMode="auto">
              <a:xfrm>
                <a:off x="9777731" y="4456383"/>
                <a:ext cx="1219772" cy="122986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76200" cap="flat" cmpd="sng" algn="ctr">
                <a:solidFill>
                  <a:srgbClr val="0000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0" tIns="0" rIns="0" bIns="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•"/>
                  <a:tabLst/>
                </a:pPr>
                <a:endParaRPr kumimoji="0" lang="de-DE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pic>
            <p:nvPicPr>
              <p:cNvPr id="19" name="Grafik 18" descr="Ein Bild, das Zahnrad, Kreis, Design, Darstellung enthält.&#10;&#10;Automatisch generierte Beschreibung">
                <a:extLst>
                  <a:ext uri="{FF2B5EF4-FFF2-40B4-BE49-F238E27FC236}">
                    <a16:creationId xmlns:a16="http://schemas.microsoft.com/office/drawing/2014/main" id="{63C40E8B-012E-8E88-D56D-07516985E4F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443" t="3070" r="16613" b="2604"/>
              <a:stretch/>
            </p:blipFill>
            <p:spPr>
              <a:xfrm>
                <a:off x="10020743" y="4661435"/>
                <a:ext cx="733748" cy="819765"/>
              </a:xfrm>
              <a:prstGeom prst="rect">
                <a:avLst/>
              </a:prstGeom>
            </p:spPr>
          </p:pic>
        </p:grpSp>
      </p:grpSp>
      <p:pic>
        <p:nvPicPr>
          <p:cNvPr id="7" name="Grafik 6" descr="Ein Bild, das Wappen, Emblem, Text, Symbol enthält.&#10;&#10;KI-generierte Inhalte können fehlerhaft sein.">
            <a:extLst>
              <a:ext uri="{FF2B5EF4-FFF2-40B4-BE49-F238E27FC236}">
                <a16:creationId xmlns:a16="http://schemas.microsoft.com/office/drawing/2014/main" id="{2A0213C4-BF0D-5A06-4A2F-2F6F0637904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7609" y="2601351"/>
            <a:ext cx="1747073" cy="2099847"/>
          </a:xfrm>
          <a:prstGeom prst="rect">
            <a:avLst/>
          </a:prstGeom>
          <a:solidFill>
            <a:srgbClr val="0000FF"/>
          </a:solidFill>
        </p:spPr>
      </p:pic>
      <p:pic>
        <p:nvPicPr>
          <p:cNvPr id="4" name="Grafik 7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69E54BBA-11C7-0E6E-D59F-56390EB44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57"/>
          <a:stretch>
            <a:fillRect/>
          </a:stretch>
        </p:blipFill>
        <p:spPr bwMode="auto">
          <a:xfrm>
            <a:off x="7258728" y="363406"/>
            <a:ext cx="2505261" cy="493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908A944D-CA6C-4B5D-A57F-A802C76C6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84138"/>
            <a:ext cx="126637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E8F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000" dirty="0">
                <a:solidFill>
                  <a:schemeClr val="bg1"/>
                </a:solidFill>
              </a:rPr>
              <a:t>Programm </a:t>
            </a: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C199DABE-1C7E-4DCD-AA4F-39D9FDBF81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810" y="1128328"/>
            <a:ext cx="869791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Begrüßung</a:t>
            </a:r>
            <a:br>
              <a:rPr lang="de-DE" altLang="de-DE" sz="1800" dirty="0">
                <a:solidFill>
                  <a:srgbClr val="563BFB"/>
                </a:solidFill>
              </a:rPr>
            </a:br>
            <a:r>
              <a:rPr lang="de-DE" altLang="de-DE" sz="1800" dirty="0">
                <a:solidFill>
                  <a:srgbClr val="563BFB"/>
                </a:solidFill>
              </a:rPr>
              <a:t>- </a:t>
            </a:r>
            <a:r>
              <a:rPr lang="de-DE" altLang="de-DE" sz="1800" b="1" dirty="0">
                <a:solidFill>
                  <a:srgbClr val="563BFB"/>
                </a:solidFill>
              </a:rPr>
              <a:t>Wolfang Thiel, </a:t>
            </a:r>
            <a:r>
              <a:rPr lang="de-DE" altLang="de-DE" sz="1800" dirty="0">
                <a:solidFill>
                  <a:srgbClr val="563BFB"/>
                </a:solidFill>
              </a:rPr>
              <a:t>Vorsitzender ISE e.V.</a:t>
            </a:r>
            <a:br>
              <a:rPr lang="de-DE" altLang="de-DE" sz="1800" b="1" dirty="0">
                <a:solidFill>
                  <a:srgbClr val="563BFB"/>
                </a:solidFill>
              </a:rPr>
            </a:br>
            <a:r>
              <a:rPr lang="de-DE" altLang="de-DE" sz="1800" b="1" dirty="0">
                <a:solidFill>
                  <a:srgbClr val="563BFB"/>
                </a:solidFill>
              </a:rPr>
              <a:t>- Michael Linder, </a:t>
            </a:r>
            <a:r>
              <a:rPr lang="de-DE" sz="1800" dirty="0">
                <a:solidFill>
                  <a:srgbClr val="563BFB"/>
                </a:solidFill>
              </a:rPr>
              <a:t>Aufsichtsratsmitglied der </a:t>
            </a:r>
            <a:r>
              <a:rPr lang="de-DE" sz="1800" dirty="0" err="1">
                <a:solidFill>
                  <a:srgbClr val="563BFB"/>
                </a:solidFill>
              </a:rPr>
              <a:t>BEnSüdpfalz</a:t>
            </a:r>
            <a:r>
              <a:rPr lang="de-DE" sz="1800" dirty="0">
                <a:solidFill>
                  <a:srgbClr val="563BFB"/>
                </a:solidFill>
              </a:rPr>
              <a:t> eG</a:t>
            </a:r>
            <a:endParaRPr lang="de-DE" altLang="de-DE" sz="1800" b="1" dirty="0">
              <a:solidFill>
                <a:srgbClr val="563BFB"/>
              </a:solidFill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3933403C-1391-3EF8-764C-429405424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808" y="1977944"/>
            <a:ext cx="869791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Grußworte</a:t>
            </a:r>
            <a:br>
              <a:rPr lang="de-DE" altLang="de-DE" sz="1800" dirty="0">
                <a:solidFill>
                  <a:srgbClr val="563BFB"/>
                </a:solidFill>
              </a:rPr>
            </a:br>
            <a:r>
              <a:rPr lang="de-DE" altLang="de-DE" sz="1800" dirty="0">
                <a:solidFill>
                  <a:srgbClr val="563BFB"/>
                </a:solidFill>
              </a:rPr>
              <a:t>- </a:t>
            </a:r>
            <a:r>
              <a:rPr lang="de-DE" altLang="de-DE" sz="1800" b="1" dirty="0">
                <a:solidFill>
                  <a:srgbClr val="563BFB"/>
                </a:solidFill>
              </a:rPr>
              <a:t>Manfred Huckle</a:t>
            </a:r>
            <a:r>
              <a:rPr lang="de-DE" altLang="de-DE" sz="1800" dirty="0">
                <a:solidFill>
                  <a:srgbClr val="563BFB"/>
                </a:solidFill>
              </a:rPr>
              <a:t>, Ortsbürgermeister Dierbach</a:t>
            </a:r>
            <a:br>
              <a:rPr lang="de-DE" altLang="de-DE" sz="1800" dirty="0">
                <a:solidFill>
                  <a:srgbClr val="563BFB"/>
                </a:solidFill>
              </a:rPr>
            </a:br>
            <a:r>
              <a:rPr lang="de-DE" altLang="de-DE" sz="1800" dirty="0">
                <a:solidFill>
                  <a:srgbClr val="563BFB"/>
                </a:solidFill>
              </a:rPr>
              <a:t>- </a:t>
            </a:r>
            <a:r>
              <a:rPr lang="de-DE" altLang="de-DE" sz="1800" b="1" dirty="0">
                <a:solidFill>
                  <a:srgbClr val="563BFB"/>
                </a:solidFill>
              </a:rPr>
              <a:t>Kathrin Flory</a:t>
            </a:r>
            <a:r>
              <a:rPr lang="de-DE" altLang="de-DE" sz="1800" dirty="0">
                <a:solidFill>
                  <a:srgbClr val="563BFB"/>
                </a:solidFill>
              </a:rPr>
              <a:t>, Bürgermeisterin der VG-BZA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0ACBBCA7-28C4-7A7B-96D4-00F45C29D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808" y="3076427"/>
            <a:ext cx="992608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Vortrag</a:t>
            </a:r>
            <a:br>
              <a:rPr lang="de-DE" altLang="de-DE" sz="1800" dirty="0">
                <a:solidFill>
                  <a:srgbClr val="563BFB"/>
                </a:solidFill>
              </a:rPr>
            </a:br>
            <a:r>
              <a:rPr lang="de-DE" sz="1800" b="1" dirty="0">
                <a:solidFill>
                  <a:srgbClr val="0000FF"/>
                </a:solidFill>
              </a:rPr>
              <a:t>Windkraft - ein wichtiger Bestandteil der energetischen Dorf-/Stadtgemeinschaft</a:t>
            </a:r>
            <a:br>
              <a:rPr lang="de-DE" sz="1800" b="1" dirty="0">
                <a:solidFill>
                  <a:srgbClr val="0000FF"/>
                </a:solidFill>
              </a:rPr>
            </a:br>
            <a:r>
              <a:rPr lang="de-DE" altLang="de-DE" sz="1800" b="1" dirty="0">
                <a:solidFill>
                  <a:srgbClr val="563BFB"/>
                </a:solidFill>
              </a:rPr>
              <a:t>Wolfgang Thiel</a:t>
            </a:r>
            <a:endParaRPr lang="de-DE" altLang="de-DE" sz="1800" dirty="0">
              <a:solidFill>
                <a:srgbClr val="0000FF"/>
              </a:solidFill>
            </a:endParaRP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634A6ADC-ACA7-CDA0-1DC6-F0ED2C3B4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808" y="4292579"/>
            <a:ext cx="869791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4A300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6088" algn="l"/>
                <a:tab pos="40005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Courier New" panose="02070309020205020404" pitchFamily="49" charset="0"/>
              <a:buChar char="o"/>
            </a:pPr>
            <a:r>
              <a:rPr lang="de-DE" altLang="de-DE" sz="1800" dirty="0">
                <a:solidFill>
                  <a:srgbClr val="563BFB"/>
                </a:solidFill>
              </a:rPr>
              <a:t>Vortrag</a:t>
            </a:r>
            <a:br>
              <a:rPr lang="de-DE" altLang="de-DE" sz="1800" dirty="0">
                <a:solidFill>
                  <a:srgbClr val="563BFB"/>
                </a:solidFill>
              </a:rPr>
            </a:br>
            <a:r>
              <a:rPr lang="de-DE" altLang="de-DE" sz="1800" b="1" dirty="0">
                <a:solidFill>
                  <a:srgbClr val="563BFB"/>
                </a:solidFill>
              </a:rPr>
              <a:t>Bürgerbeteiligung mit der </a:t>
            </a:r>
            <a:r>
              <a:rPr lang="de-DE" sz="1800" b="1" dirty="0">
                <a:solidFill>
                  <a:srgbClr val="563BFB"/>
                </a:solidFill>
              </a:rPr>
              <a:t>Bürger-Energiegenossenschaft Südpfalz eG</a:t>
            </a:r>
            <a:r>
              <a:rPr lang="de-DE" altLang="de-DE" sz="1800" b="1" dirty="0">
                <a:solidFill>
                  <a:srgbClr val="563BFB"/>
                </a:solidFill>
              </a:rPr>
              <a:t> </a:t>
            </a:r>
            <a:br>
              <a:rPr lang="de-DE" altLang="de-DE" sz="1800" dirty="0">
                <a:solidFill>
                  <a:srgbClr val="563BFB"/>
                </a:solidFill>
              </a:rPr>
            </a:br>
            <a:r>
              <a:rPr lang="de-DE" altLang="de-DE" sz="1800" b="1" dirty="0">
                <a:solidFill>
                  <a:srgbClr val="563BFB"/>
                </a:solidFill>
              </a:rPr>
              <a:t>Michael Linder</a:t>
            </a:r>
            <a:br>
              <a:rPr lang="de-DE" altLang="de-DE" sz="1800" dirty="0">
                <a:solidFill>
                  <a:srgbClr val="563BFB"/>
                </a:solidFill>
              </a:rPr>
            </a:br>
            <a:endParaRPr lang="de-DE" altLang="de-DE" sz="1800" dirty="0">
              <a:solidFill>
                <a:srgbClr val="563BFB"/>
              </a:solidFill>
            </a:endParaRPr>
          </a:p>
        </p:txBody>
      </p:sp>
      <p:pic>
        <p:nvPicPr>
          <p:cNvPr id="2" name="Grafik 7" descr="Ein Bild, das Text, Schrift, Grafiken, Logo enthält.&#10;&#10;Automatisch generierte Beschreibung">
            <a:extLst>
              <a:ext uri="{FF2B5EF4-FFF2-40B4-BE49-F238E27FC236}">
                <a16:creationId xmlns:a16="http://schemas.microsoft.com/office/drawing/2014/main" id="{16A9FDE2-EE20-C0FC-94DF-CA3276BBD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57"/>
          <a:stretch>
            <a:fillRect/>
          </a:stretch>
        </p:blipFill>
        <p:spPr bwMode="auto">
          <a:xfrm>
            <a:off x="7831567" y="212038"/>
            <a:ext cx="1901506" cy="374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pg_blau_basisversion">
  <a:themeElements>
    <a:clrScheme name="">
      <a:dk1>
        <a:srgbClr val="000000"/>
      </a:dk1>
      <a:lt1>
        <a:srgbClr val="FFFFFF"/>
      </a:lt1>
      <a:dk2>
        <a:srgbClr val="FFFFFF"/>
      </a:dk2>
      <a:lt2>
        <a:srgbClr val="808080"/>
      </a:lt2>
      <a:accent1>
        <a:srgbClr val="B2B2B2"/>
      </a:accent1>
      <a:accent2>
        <a:srgbClr val="3333CC"/>
      </a:accent2>
      <a:accent3>
        <a:srgbClr val="FFFFFF"/>
      </a:accent3>
      <a:accent4>
        <a:srgbClr val="000000"/>
      </a:accent4>
      <a:accent5>
        <a:srgbClr val="D5D5D5"/>
      </a:accent5>
      <a:accent6>
        <a:srgbClr val="2D2DB9"/>
      </a:accent6>
      <a:hlink>
        <a:srgbClr val="0000CC"/>
      </a:hlink>
      <a:folHlink>
        <a:srgbClr val="000099"/>
      </a:folHlink>
    </a:clrScheme>
    <a:fontScheme name="pg_blau_basisvers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g_blau_basisver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g_blau_basisvers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g_blau_basisvers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FF33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CAFFAD"/>
        </a:accent5>
        <a:accent6>
          <a:srgbClr val="2D2DB9"/>
        </a:accent6>
        <a:hlink>
          <a:srgbClr val="0000CC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Settings\janke00s\Application Data\Microsoft\Templates\PG Folienvorlagen\pg_blau_basisversion.pot</Template>
  <TotalTime>0</TotalTime>
  <Words>99</Words>
  <Application>Microsoft Office PowerPoint</Application>
  <PresentationFormat>A4-Papier (210 x 297 mm)</PresentationFormat>
  <Paragraphs>9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Courier New</vt:lpstr>
      <vt:lpstr>Wingdings</vt:lpstr>
      <vt:lpstr>pg_blau_basisversion</vt:lpstr>
      <vt:lpstr>PowerPoint-Präsentation</vt:lpstr>
      <vt:lpstr>PowerPoint-Präsentation</vt:lpstr>
    </vt:vector>
  </TitlesOfParts>
  <Company>Siemens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janke00s</dc:creator>
  <cp:lastModifiedBy>Wolfgang Thiel</cp:lastModifiedBy>
  <cp:revision>2793</cp:revision>
  <cp:lastPrinted>2019-03-23T07:11:31Z</cp:lastPrinted>
  <dcterms:created xsi:type="dcterms:W3CDTF">2003-01-24T08:17:53Z</dcterms:created>
  <dcterms:modified xsi:type="dcterms:W3CDTF">2025-03-19T10:51:21Z</dcterms:modified>
</cp:coreProperties>
</file>