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78" r:id="rId2"/>
    <p:sldId id="1321" r:id="rId3"/>
    <p:sldId id="961" r:id="rId4"/>
    <p:sldId id="1074" r:id="rId5"/>
    <p:sldId id="1314" r:id="rId6"/>
    <p:sldId id="1320" r:id="rId7"/>
    <p:sldId id="755" r:id="rId8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FF"/>
    <a:srgbClr val="008000"/>
    <a:srgbClr val="FF9900"/>
    <a:srgbClr val="006600"/>
    <a:srgbClr val="BFBFBF"/>
    <a:srgbClr val="FFFFFF"/>
    <a:srgbClr val="000000"/>
    <a:srgbClr val="CC66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2658" y="5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1Daten%20allgemein\03Energie\01ISE%20e.V\05Meta-Studie%20Klimasch.-Energiew.%202.0\05Monitoring\2024\Daten\09W&#228;rmewende_Verkehrswende\Anteile%20W&#228;rmeerzeuger_Autos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1Daten%20allgemein\03Energie\01ISE%20e.V\05Meta-Studie%20Klimasch.-Energiew.%202.0\05Monitoring\2024\Daten\09W&#228;rmewende_Verkehrswende\Anteile%20W&#228;rmeerzeuger_Autos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1Daten%20allgemein\03Energie\01ISE%20e.V\05Meta-Studie%20Klimasch.-Energiew.%202.0\05Monitoring\2024\Daten\01Prim&#228;renergie%20und%20Enegietransformation\Prim&#228;renergie_Transformation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6F-45EF-B5F6-EC3C14880E16}"/>
              </c:ext>
            </c:extLst>
          </c:dPt>
          <c:dLbls>
            <c:dLbl>
              <c:idx val="0"/>
              <c:layout>
                <c:manualLayout>
                  <c:x val="0.26663568747218164"/>
                  <c:y val="-1.585723989132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6F-45EF-B5F6-EC3C14880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Verkerhswende!$D$2</c:f>
              <c:numCache>
                <c:formatCode>0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F-45EF-B5F6-EC3C14880E1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Verkerhswende!$D$3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96F-45EF-B5F6-EC3C14880E1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Verkerhswende!$D$4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96F-45EF-B5F6-EC3C14880E16}"/>
            </c:ext>
          </c:extLst>
        </c:ser>
        <c:ser>
          <c:idx val="3"/>
          <c:order val="3"/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7552354372125443"/>
                  <c:y val="3.171447978264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6F-45EF-B5F6-EC3C14880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Verkerhswende!$D$5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6F-45EF-B5F6-EC3C14880E16}"/>
            </c:ext>
          </c:extLst>
        </c:ser>
        <c:ser>
          <c:idx val="4"/>
          <c:order val="4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6663568747218164"/>
                  <c:y val="-3.9643099728304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6F-45EF-B5F6-EC3C14880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Verkerhswende!$D$6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6F-45EF-B5F6-EC3C1488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9655440"/>
        <c:axId val="619660840"/>
      </c:barChart>
      <c:catAx>
        <c:axId val="619655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619660840"/>
        <c:crosses val="autoZero"/>
        <c:auto val="1"/>
        <c:lblAlgn val="ctr"/>
        <c:lblOffset val="100"/>
        <c:noMultiLvlLbl val="0"/>
      </c:catAx>
      <c:valAx>
        <c:axId val="6196608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1965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340986269765158"/>
                  <c:y val="-7.26781765840601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D-497C-A9B9-684D0844E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Wärmewende!$D$3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D-497C-A9B9-684D0844EB2C}"/>
            </c:ext>
          </c:extLst>
        </c:ser>
        <c:ser>
          <c:idx val="1"/>
          <c:order val="1"/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7740330303785288"/>
                  <c:y val="-7.26781765840601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BD-497C-A9B9-684D0844E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Wärmewende!$D$4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BD-497C-A9B9-684D0844EB2C}"/>
            </c:ext>
          </c:extLst>
        </c:ser>
        <c:ser>
          <c:idx val="2"/>
          <c:order val="2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340986269765158"/>
                  <c:y val="-2.37858598369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D-497C-A9B9-684D0844E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Wärmewende!$D$5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BD-497C-A9B9-684D0844E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5003464"/>
        <c:axId val="754999864"/>
      </c:barChart>
      <c:catAx>
        <c:axId val="755003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754999864"/>
        <c:crosses val="autoZero"/>
        <c:auto val="1"/>
        <c:lblAlgn val="ctr"/>
        <c:lblOffset val="100"/>
        <c:noMultiLvlLbl val="0"/>
      </c:catAx>
      <c:valAx>
        <c:axId val="754999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00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numRef>
              <c:f>Transformation_D_2024!$B$1:$Y$1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Transformation_D_2024!$B$2:$Y$2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24-4597-A7F4-B85ADCE6408D}"/>
            </c:ext>
          </c:extLst>
        </c:ser>
        <c:ser>
          <c:idx val="2"/>
          <c:order val="1"/>
          <c:spPr>
            <a:ln w="28575" cap="rnd">
              <a:solidFill>
                <a:schemeClr val="bg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bg2"/>
                </a:solidFill>
                <a:prstDash val="dash"/>
              </a:ln>
              <a:effectLst/>
            </c:spPr>
          </c:marker>
          <c:dLbls>
            <c:dLbl>
              <c:idx val="0"/>
              <c:layout>
                <c:manualLayout>
                  <c:x val="-2.8931431836528181E-2"/>
                  <c:y val="-4.3964504374641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E9-46BF-9E03-F1D134CDD4B8}"/>
                </c:ext>
              </c:extLst>
            </c:dLbl>
            <c:dLbl>
              <c:idx val="6"/>
              <c:layout>
                <c:manualLayout>
                  <c:x val="1.1912942520923361E-2"/>
                  <c:y val="2.0516768708165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E9-46BF-9E03-F1D134CD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Transformation_D_2024!$B$1:$Y$1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Transformation_D_2024!$B$3:$Y$3</c:f>
              <c:numCache>
                <c:formatCode>#,##0</c:formatCode>
                <c:ptCount val="24"/>
                <c:pt idx="0">
                  <c:v>3485</c:v>
                </c:pt>
                <c:pt idx="1">
                  <c:v>3364</c:v>
                </c:pt>
                <c:pt idx="2">
                  <c:v>3341</c:v>
                </c:pt>
                <c:pt idx="3">
                  <c:v>3006</c:v>
                </c:pt>
                <c:pt idx="4">
                  <c:v>3151</c:v>
                </c:pt>
                <c:pt idx="5">
                  <c:v>3052</c:v>
                </c:pt>
                <c:pt idx="6">
                  <c:v>2785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24-4597-A7F4-B85ADCE6408D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23"/>
              <c:layout>
                <c:manualLayout>
                  <c:x val="-1.1912942520923361E-2"/>
                  <c:y val="5.2757405249569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E9-46BF-9E03-F1D134CD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Transformation_D_2024!$B$1:$Y$1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Transformation_D_2024!$B$4:$Y$4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24-4597-A7F4-B85ADCE6408D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00B050"/>
                </a:solidFill>
                <a:prstDash val="dash"/>
              </a:ln>
              <a:effectLst/>
            </c:spPr>
          </c:marker>
          <c:dLbls>
            <c:dLbl>
              <c:idx val="0"/>
              <c:layout>
                <c:manualLayout>
                  <c:x val="-2.2124036110286259E-2"/>
                  <c:y val="-5.2757405249569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E9-46BF-9E03-F1D134CDD4B8}"/>
                </c:ext>
              </c:extLst>
            </c:dLbl>
            <c:dLbl>
              <c:idx val="7"/>
              <c:layout>
                <c:manualLayout>
                  <c:x val="-1.1912942520923361E-2"/>
                  <c:y val="3.8102570458022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E9-46BF-9E03-F1D134CD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Transformation_D_2024!$B$1:$Y$1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Transformation_D_2024!$B$5:$Y$5</c:f>
              <c:numCache>
                <c:formatCode>#,##0</c:formatCode>
                <c:ptCount val="24"/>
                <c:pt idx="0">
                  <c:v>496</c:v>
                </c:pt>
                <c:pt idx="1">
                  <c:v>501.38889289999997</c:v>
                </c:pt>
                <c:pt idx="2">
                  <c:v>523.88889308</c:v>
                </c:pt>
                <c:pt idx="3">
                  <c:v>544.76083769141997</c:v>
                </c:pt>
                <c:pt idx="4">
                  <c:v>545.29805991794001</c:v>
                </c:pt>
                <c:pt idx="5">
                  <c:v>565.16333785463996</c:v>
                </c:pt>
                <c:pt idx="6">
                  <c:v>587.51000004700086</c:v>
                </c:pt>
                <c:pt idx="7">
                  <c:v>582.11111115768006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24-4597-A7F4-B85ADCE64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01288"/>
        <c:axId val="458007192"/>
      </c:lineChart>
      <c:catAx>
        <c:axId val="4580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7192"/>
        <c:crosses val="autoZero"/>
        <c:auto val="1"/>
        <c:lblAlgn val="ctr"/>
        <c:lblOffset val="100"/>
        <c:noMultiLvlLbl val="0"/>
      </c:catAx>
      <c:valAx>
        <c:axId val="45800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06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0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81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DA6178D-F126-498F-9C68-551BDEF21C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Podiumsdiskussion mit den Kandidierenden der Südpfalz (WK 210) | BTW 2025 | 23.01.2025 in Kandel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             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63CA61-2E25-68F1-7973-9E4B875440C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38" cy="795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ora-energiewende.de/publikationen/die-energiewende-in-deutschland-stand-der-dinge-20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-suedpfalz-energie.de/meta-studie/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ser-kurier.de/bremen/blick-in-die-flammen-doc7e42tzwn8j8uch1b9ud" TargetMode="External"/><Relationship Id="rId13" Type="http://schemas.openxmlformats.org/officeDocument/2006/relationships/image" Target="../media/image31.png"/><Relationship Id="rId18" Type="http://schemas.openxmlformats.org/officeDocument/2006/relationships/image" Target="../media/image34.jpg"/><Relationship Id="rId3" Type="http://schemas.openxmlformats.org/officeDocument/2006/relationships/image" Target="../media/image27.jpg"/><Relationship Id="rId7" Type="http://schemas.openxmlformats.org/officeDocument/2006/relationships/hyperlink" Target="https://www.kfztech.de/kfztechnik/motor/grundlagen/motor_funktion.htm#google_vignette" TargetMode="External"/><Relationship Id="rId12" Type="http://schemas.openxmlformats.org/officeDocument/2006/relationships/image" Target="../media/image30.jpg"/><Relationship Id="rId17" Type="http://schemas.openxmlformats.org/officeDocument/2006/relationships/image" Target="../media/image33.jpeg"/><Relationship Id="rId2" Type="http://schemas.openxmlformats.org/officeDocument/2006/relationships/image" Target="../media/image26.jp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ing.com/videos/riverview/relatedvideo?&amp;q=zukunft+ohne+Verbrennung&amp;&amp;mid=40E3CE8C5D5F2A67AC0540E3CE8C5D5F2A67AC05&amp;&amp;FORM=VRDGAR" TargetMode="External"/><Relationship Id="rId11" Type="http://schemas.openxmlformats.org/officeDocument/2006/relationships/hyperlink" Target="https://www.lernhelfer.de/schuelerlexikon/physik/artikel/gluehlampen" TargetMode="External"/><Relationship Id="rId5" Type="http://schemas.openxmlformats.org/officeDocument/2006/relationships/image" Target="../media/image29.jpg"/><Relationship Id="rId15" Type="http://schemas.openxmlformats.org/officeDocument/2006/relationships/image" Target="../media/image6.png"/><Relationship Id="rId10" Type="http://schemas.openxmlformats.org/officeDocument/2006/relationships/hyperlink" Target="https://lumond.co/wie-heiss-ist-eine-kerze/" TargetMode="External"/><Relationship Id="rId19" Type="http://schemas.openxmlformats.org/officeDocument/2006/relationships/image" Target="../media/image35.jpg"/><Relationship Id="rId4" Type="http://schemas.openxmlformats.org/officeDocument/2006/relationships/image" Target="../media/image28.png"/><Relationship Id="rId9" Type="http://schemas.openxmlformats.org/officeDocument/2006/relationships/hyperlink" Target="https://www.haustechnikdialog.de/Forum/t/58899/Brennwertkessel-wie-hoch-ist-die-Temperatur-in-der-Brennkammer-" TargetMode="Externa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>
            <a:extLst>
              <a:ext uri="{FF2B5EF4-FFF2-40B4-BE49-F238E27FC236}">
                <a16:creationId xmlns:a16="http://schemas.microsoft.com/office/drawing/2014/main" id="{037FFEE7-6551-4F42-B30F-5272EFEE5C15}"/>
              </a:ext>
            </a:extLst>
          </p:cNvPr>
          <p:cNvSpPr/>
          <p:nvPr/>
        </p:nvSpPr>
        <p:spPr bwMode="auto">
          <a:xfrm>
            <a:off x="-15189" y="1350963"/>
            <a:ext cx="9906000" cy="50341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5161"/>
            <a:ext cx="9920288" cy="47284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983" y="-37248"/>
            <a:ext cx="79898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Podiumsdiskussion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mit</a:t>
            </a:r>
            <a:r>
              <a:rPr lang="en-US" altLang="de-DE" sz="2800" b="1" dirty="0">
                <a:solidFill>
                  <a:schemeClr val="bg1"/>
                </a:solidFill>
              </a:rPr>
              <a:t> den </a:t>
            </a:r>
            <a:r>
              <a:rPr lang="en-US" altLang="de-DE" sz="2800" b="1" dirty="0" err="1">
                <a:solidFill>
                  <a:schemeClr val="bg1"/>
                </a:solidFill>
              </a:rPr>
              <a:t>Kandidierenden</a:t>
            </a:r>
            <a:r>
              <a:rPr lang="en-US" altLang="de-DE" sz="2800" b="1" dirty="0">
                <a:solidFill>
                  <a:schemeClr val="bg1"/>
                </a:solidFill>
              </a:rPr>
              <a:t> der Südpfalz (WK 210)  </a:t>
            </a:r>
            <a:r>
              <a:rPr lang="en-US" altLang="de-DE" sz="2800" b="1" dirty="0" err="1">
                <a:solidFill>
                  <a:schemeClr val="bg1"/>
                </a:solidFill>
              </a:rPr>
              <a:t>zur</a:t>
            </a:r>
            <a:r>
              <a:rPr lang="en-US" altLang="de-DE" sz="2800" b="1" dirty="0">
                <a:solidFill>
                  <a:schemeClr val="bg1"/>
                </a:solidFill>
              </a:rPr>
              <a:t> BTW 2025 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b="1" dirty="0" err="1">
                <a:solidFill>
                  <a:schemeClr val="bg1"/>
                </a:solidFill>
              </a:rPr>
              <a:t>Einführungsvortrag</a:t>
            </a:r>
            <a:endParaRPr lang="en-US" altLang="de-DE" sz="2800" b="1" dirty="0">
              <a:solidFill>
                <a:schemeClr val="bg1"/>
              </a:solidFill>
            </a:endParaRPr>
          </a:p>
        </p:txBody>
      </p:sp>
      <p:sp>
        <p:nvSpPr>
          <p:cNvPr id="38" name="Rectangle 75">
            <a:extLst>
              <a:ext uri="{FF2B5EF4-FFF2-40B4-BE49-F238E27FC236}">
                <a16:creationId xmlns:a16="http://schemas.microsoft.com/office/drawing/2014/main" id="{461A909F-36A1-4F51-8627-A7A64F07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335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Podiumsdiskussion mit den Kandidierenden der Südpfalz (WK 210) | BTW 2025 | 23.01.2025 in Kandel 		ISE e.V.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F9294BF-2AC2-3B05-C7CC-5F1E459982E3}"/>
              </a:ext>
            </a:extLst>
          </p:cNvPr>
          <p:cNvGrpSpPr/>
          <p:nvPr/>
        </p:nvGrpSpPr>
        <p:grpSpPr>
          <a:xfrm>
            <a:off x="113559" y="1430233"/>
            <a:ext cx="2335270" cy="1190729"/>
            <a:chOff x="113559" y="1550301"/>
            <a:chExt cx="2335270" cy="119072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870093E-287F-343B-25D2-EF1966A35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5" b="9863"/>
            <a:stretch/>
          </p:blipFill>
          <p:spPr>
            <a:xfrm>
              <a:off x="113559" y="1550301"/>
              <a:ext cx="2335270" cy="1190729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82F2AC3-A23D-541B-D902-12BB9F6D16A6}"/>
                </a:ext>
              </a:extLst>
            </p:cNvPr>
            <p:cNvSpPr txBox="1"/>
            <p:nvPr/>
          </p:nvSpPr>
          <p:spPr>
            <a:xfrm>
              <a:off x="589550" y="1961951"/>
              <a:ext cx="13692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Klimakrise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649AAD3B-A390-5924-95D8-23D7D1FCFA68}"/>
              </a:ext>
            </a:extLst>
          </p:cNvPr>
          <p:cNvSpPr txBox="1"/>
          <p:nvPr/>
        </p:nvSpPr>
        <p:spPr>
          <a:xfrm>
            <a:off x="8377301" y="5749998"/>
            <a:ext cx="137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/>
              <a:t>Referent</a:t>
            </a:r>
            <a:r>
              <a:rPr lang="de-DE" sz="1400" dirty="0"/>
              <a:t>:</a:t>
            </a:r>
          </a:p>
          <a:p>
            <a:r>
              <a:rPr lang="de-DE" sz="1400" dirty="0"/>
              <a:t>Wolfgang Thiel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835EA1A-4A8D-7993-E3F0-C52809F46527}"/>
              </a:ext>
            </a:extLst>
          </p:cNvPr>
          <p:cNvGrpSpPr/>
          <p:nvPr/>
        </p:nvGrpSpPr>
        <p:grpSpPr>
          <a:xfrm>
            <a:off x="2540945" y="1904332"/>
            <a:ext cx="7158409" cy="4404543"/>
            <a:chOff x="2540945" y="2024400"/>
            <a:chExt cx="7158409" cy="4404543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A2C19C26-501F-7D70-4FC4-53269D808831}"/>
                </a:ext>
              </a:extLst>
            </p:cNvPr>
            <p:cNvSpPr/>
            <p:nvPr/>
          </p:nvSpPr>
          <p:spPr bwMode="auto">
            <a:xfrm rot="1245649">
              <a:off x="2540945" y="2024400"/>
              <a:ext cx="767751" cy="45720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3E82C69-DF22-779E-0063-69F519D892E5}"/>
                </a:ext>
              </a:extLst>
            </p:cNvPr>
            <p:cNvGrpSpPr/>
            <p:nvPr/>
          </p:nvGrpSpPr>
          <p:grpSpPr>
            <a:xfrm>
              <a:off x="3021405" y="2315666"/>
              <a:ext cx="6677949" cy="4113277"/>
              <a:chOff x="3021405" y="2315666"/>
              <a:chExt cx="6677949" cy="4113277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FA94D554-EF77-8D47-9FB6-F6120F18020B}"/>
                  </a:ext>
                </a:extLst>
              </p:cNvPr>
              <p:cNvGrpSpPr/>
              <p:nvPr/>
            </p:nvGrpSpPr>
            <p:grpSpPr>
              <a:xfrm>
                <a:off x="3021405" y="2315666"/>
                <a:ext cx="6473201" cy="4113277"/>
                <a:chOff x="3218572" y="2474674"/>
                <a:chExt cx="6473201" cy="4113277"/>
              </a:xfrm>
            </p:grpSpPr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2FA57452-5783-DB13-0AB6-C2E1F78D788D}"/>
                    </a:ext>
                  </a:extLst>
                </p:cNvPr>
                <p:cNvSpPr txBox="1"/>
                <p:nvPr/>
              </p:nvSpPr>
              <p:spPr>
                <a:xfrm>
                  <a:off x="6194942" y="4272849"/>
                  <a:ext cx="182614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/>
                    <a:t>Energiewende</a:t>
                  </a:r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1FCA4997-D0A9-F9E7-68F1-CB6A72FA7380}"/>
                    </a:ext>
                  </a:extLst>
                </p:cNvPr>
                <p:cNvSpPr/>
                <p:nvPr/>
              </p:nvSpPr>
              <p:spPr bwMode="auto">
                <a:xfrm>
                  <a:off x="3622108" y="2710418"/>
                  <a:ext cx="6069665" cy="3454878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1" name="Grafik 20">
                  <a:extLst>
                    <a:ext uri="{FF2B5EF4-FFF2-40B4-BE49-F238E27FC236}">
                      <a16:creationId xmlns:a16="http://schemas.microsoft.com/office/drawing/2014/main" id="{85C8224C-7A81-F4FE-EAC2-EA96F17B6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4544" y="5593596"/>
                  <a:ext cx="994355" cy="994355"/>
                </a:xfrm>
                <a:prstGeom prst="rect">
                  <a:avLst/>
                </a:prstGeom>
              </p:spPr>
            </p:pic>
            <p:pic>
              <p:nvPicPr>
                <p:cNvPr id="22" name="Grafik 21" descr="Ein Bild, das Kreis, Grafiken, Symbol, Logo enthält.&#10;&#10;Automatisch generierte Beschreibung">
                  <a:extLst>
                    <a:ext uri="{FF2B5EF4-FFF2-40B4-BE49-F238E27FC236}">
                      <a16:creationId xmlns:a16="http://schemas.microsoft.com/office/drawing/2014/main" id="{70D57572-EA19-5B2D-1EB2-76200024DD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56224" y="5367457"/>
                  <a:ext cx="1191466" cy="1196005"/>
                </a:xfrm>
                <a:prstGeom prst="rect">
                  <a:avLst/>
                </a:prstGeom>
              </p:spPr>
            </p:pic>
            <p:pic>
              <p:nvPicPr>
                <p:cNvPr id="23" name="Grafik 22" descr="Ein Bild, das Kreis, Entwurf, Design enthält.&#10;&#10;Automatisch generierte Beschreibung">
                  <a:extLst>
                    <a:ext uri="{FF2B5EF4-FFF2-40B4-BE49-F238E27FC236}">
                      <a16:creationId xmlns:a16="http://schemas.microsoft.com/office/drawing/2014/main" id="{D882BD53-C4E1-DD35-1463-9E148F134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56"/>
                <a:stretch/>
              </p:blipFill>
              <p:spPr>
                <a:xfrm>
                  <a:off x="5179498" y="5731055"/>
                  <a:ext cx="557380" cy="535545"/>
                </a:xfrm>
                <a:prstGeom prst="rect">
                  <a:avLst/>
                </a:prstGeom>
              </p:spPr>
            </p:pic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0D7536A1-69BD-544B-9B0C-8B6FC4ECFD17}"/>
                    </a:ext>
                  </a:extLst>
                </p:cNvPr>
                <p:cNvGrpSpPr/>
                <p:nvPr/>
              </p:nvGrpSpPr>
              <p:grpSpPr>
                <a:xfrm>
                  <a:off x="3218572" y="2474674"/>
                  <a:ext cx="2723693" cy="2631221"/>
                  <a:chOff x="4133701" y="2392551"/>
                  <a:chExt cx="2563312" cy="2476285"/>
                </a:xfrm>
              </p:grpSpPr>
              <p:grpSp>
                <p:nvGrpSpPr>
                  <p:cNvPr id="25" name="Gruppieren 24">
                    <a:extLst>
                      <a:ext uri="{FF2B5EF4-FFF2-40B4-BE49-F238E27FC236}">
                        <a16:creationId xmlns:a16="http://schemas.microsoft.com/office/drawing/2014/main" id="{36020745-4142-CA2A-B95F-F51283EA19D3}"/>
                      </a:ext>
                    </a:extLst>
                  </p:cNvPr>
                  <p:cNvGrpSpPr/>
                  <p:nvPr/>
                </p:nvGrpSpPr>
                <p:grpSpPr>
                  <a:xfrm>
                    <a:off x="4968519" y="3606797"/>
                    <a:ext cx="1262039" cy="1262039"/>
                    <a:chOff x="9982449" y="1960444"/>
                    <a:chExt cx="1395571" cy="1395571"/>
                  </a:xfrm>
                </p:grpSpPr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AAB2789B-4C89-C927-118F-557C09703C7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982449" y="1960444"/>
                      <a:ext cx="1395571" cy="139557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pic>
                  <p:nvPicPr>
                    <p:cNvPr id="28" name="Grafik 27">
                      <a:extLst>
                        <a:ext uri="{FF2B5EF4-FFF2-40B4-BE49-F238E27FC236}">
                          <a16:creationId xmlns:a16="http://schemas.microsoft.com/office/drawing/2014/main" id="{B47BE53B-2D96-C7EC-F681-476D22176A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8574" b="17484"/>
                    <a:stretch/>
                  </p:blipFill>
                  <p:spPr>
                    <a:xfrm>
                      <a:off x="10232414" y="2371881"/>
                      <a:ext cx="895641" cy="57269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6" name="Grafik 25" descr="Ein Bild, das Windmühle enthält.&#10;&#10;Automatisch generierte Beschreibung">
                    <a:extLst>
                      <a:ext uri="{FF2B5EF4-FFF2-40B4-BE49-F238E27FC236}">
                        <a16:creationId xmlns:a16="http://schemas.microsoft.com/office/drawing/2014/main" id="{842774C8-FC65-7AE1-E3BF-94F6845286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33701" y="2392551"/>
                    <a:ext cx="2563312" cy="15078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B7F90695-1A95-1471-5EA0-2317349F8372}"/>
                  </a:ext>
                </a:extLst>
              </p:cNvPr>
              <p:cNvGrpSpPr/>
              <p:nvPr/>
            </p:nvGrpSpPr>
            <p:grpSpPr>
              <a:xfrm>
                <a:off x="8479582" y="4212138"/>
                <a:ext cx="1219772" cy="1229868"/>
                <a:chOff x="9777731" y="4456383"/>
                <a:chExt cx="1219772" cy="1229868"/>
              </a:xfrm>
            </p:grpSpPr>
            <p:sp>
              <p:nvSpPr>
                <p:cNvPr id="17" name="Ellipse 16">
                  <a:extLst>
                    <a:ext uri="{FF2B5EF4-FFF2-40B4-BE49-F238E27FC236}">
                      <a16:creationId xmlns:a16="http://schemas.microsoft.com/office/drawing/2014/main" id="{4606C42E-523C-8362-20DE-75E648266BCB}"/>
                    </a:ext>
                  </a:extLst>
                </p:cNvPr>
                <p:cNvSpPr/>
                <p:nvPr/>
              </p:nvSpPr>
              <p:spPr bwMode="auto">
                <a:xfrm>
                  <a:off x="9777731" y="4456383"/>
                  <a:ext cx="1219772" cy="122986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8" name="Grafik 17" descr="Ein Bild, das Zahnrad, Kreis, Design, Darstellung enthält.&#10;&#10;Automatisch generierte Beschreibung">
                  <a:extLst>
                    <a:ext uri="{FF2B5EF4-FFF2-40B4-BE49-F238E27FC236}">
                      <a16:creationId xmlns:a16="http://schemas.microsoft.com/office/drawing/2014/main" id="{D7E645F1-D0CD-3193-6230-9CA1DD5F5F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43" t="3070" r="16613" b="2604"/>
                <a:stretch/>
              </p:blipFill>
              <p:spPr>
                <a:xfrm>
                  <a:off x="10020743" y="4661435"/>
                  <a:ext cx="733748" cy="81976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995784E-245A-26DA-1BE1-752B851ECF79}"/>
              </a:ext>
            </a:extLst>
          </p:cNvPr>
          <p:cNvSpPr txBox="1"/>
          <p:nvPr/>
        </p:nvSpPr>
        <p:spPr>
          <a:xfrm>
            <a:off x="3166217" y="1410657"/>
            <a:ext cx="662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Klimaschutz-Energiewende: Was ist zu tun?</a:t>
            </a:r>
            <a:endParaRPr lang="de-DE" sz="2800" dirty="0">
              <a:solidFill>
                <a:schemeClr val="accent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301F70-1139-36A5-B7AA-C6827AB86C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" y="-21165"/>
            <a:ext cx="1361236" cy="1361997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B9CDE423-2031-F8DC-C57E-D21F86020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69" y="5547253"/>
            <a:ext cx="239604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3"/>
              </a:rPr>
              <a:t>Agora Energiewende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,  UBA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59FE9C3-45D0-C1D8-FD80-0DB5B3E9BFC3}"/>
              </a:ext>
            </a:extLst>
          </p:cNvPr>
          <p:cNvGrpSpPr/>
          <p:nvPr/>
        </p:nvGrpSpPr>
        <p:grpSpPr>
          <a:xfrm>
            <a:off x="118786" y="906896"/>
            <a:ext cx="9630624" cy="4592958"/>
            <a:chOff x="118786" y="906896"/>
            <a:chExt cx="9630624" cy="4592958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4E8A83FE-D616-95D9-790B-1ED38EF0D83C}"/>
                </a:ext>
              </a:extLst>
            </p:cNvPr>
            <p:cNvGrpSpPr/>
            <p:nvPr/>
          </p:nvGrpSpPr>
          <p:grpSpPr>
            <a:xfrm>
              <a:off x="154885" y="906896"/>
              <a:ext cx="9594525" cy="4592958"/>
              <a:chOff x="154885" y="906896"/>
              <a:chExt cx="9594525" cy="4592958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C9B8D99E-84D4-3686-4AB3-065DF416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40119" t="25579" r="41315" b="27020"/>
              <a:stretch/>
            </p:blipFill>
            <p:spPr>
              <a:xfrm>
                <a:off x="154885" y="906896"/>
                <a:ext cx="9594525" cy="4592958"/>
              </a:xfrm>
              <a:prstGeom prst="rect">
                <a:avLst/>
              </a:prstGeom>
            </p:spPr>
          </p:pic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0441CCD5-62B5-A045-5E76-EDFF1FA8CBBA}"/>
                  </a:ext>
                </a:extLst>
              </p:cNvPr>
              <p:cNvSpPr/>
              <p:nvPr/>
            </p:nvSpPr>
            <p:spPr bwMode="auto">
              <a:xfrm>
                <a:off x="6960198" y="1277665"/>
                <a:ext cx="2398955" cy="8200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A0BF849-8759-D34D-8129-E1122526F944}"/>
                </a:ext>
              </a:extLst>
            </p:cNvPr>
            <p:cNvSpPr txBox="1"/>
            <p:nvPr/>
          </p:nvSpPr>
          <p:spPr>
            <a:xfrm>
              <a:off x="118786" y="1277665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Mio. t</a:t>
              </a:r>
              <a:br>
                <a:rPr lang="de-DE" sz="1200" dirty="0"/>
              </a:br>
              <a:r>
                <a:rPr lang="de-DE" sz="1200" dirty="0"/>
                <a:t>CO</a:t>
              </a:r>
              <a:r>
                <a:rPr lang="de-DE" sz="1200" baseline="-25000" dirty="0"/>
                <a:t>2</a:t>
              </a:r>
              <a:r>
                <a:rPr lang="de-DE" sz="1200" dirty="0"/>
                <a:t>-Aq.</a:t>
              </a: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731919"/>
            <a:ext cx="9905998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Gebäude und Verkehr verfehlen ihre Ziele!</a:t>
            </a:r>
            <a:br>
              <a:rPr lang="de-DE" altLang="de-DE" sz="1800" dirty="0">
                <a:solidFill>
                  <a:srgbClr val="00B050"/>
                </a:solidFill>
              </a:rPr>
            </a:br>
            <a:r>
              <a:rPr lang="de-DE" altLang="de-DE" sz="1800" dirty="0">
                <a:solidFill>
                  <a:srgbClr val="00B050"/>
                </a:solidFill>
              </a:rPr>
              <a:t>Hier sind schnelle, wirksame Maßnahmen notwendig!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A9DCE9C-49A3-1217-C7B4-C15A9983A3D1}"/>
              </a:ext>
            </a:extLst>
          </p:cNvPr>
          <p:cNvGrpSpPr/>
          <p:nvPr/>
        </p:nvGrpSpPr>
        <p:grpSpPr>
          <a:xfrm>
            <a:off x="5141025" y="764890"/>
            <a:ext cx="2396063" cy="1601792"/>
            <a:chOff x="5141025" y="764890"/>
            <a:chExt cx="2396063" cy="1601792"/>
          </a:xfrm>
        </p:grpSpPr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67D8E3BB-4728-282E-489F-069ECAC4B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1169" y="1026196"/>
              <a:ext cx="59792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solidFill>
                    <a:srgbClr val="3333FF"/>
                  </a:solidFill>
                  <a:ea typeface="Microsoft YaHei" panose="020B0503020204020204" pitchFamily="34" charset="-122"/>
                </a:rPr>
                <a:t>E-Auto </a:t>
              </a: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4BC67B76-BAE9-DAF7-43BD-3E981ABA6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2162" y="1631608"/>
              <a:ext cx="88460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solidFill>
                    <a:srgbClr val="3333FF"/>
                  </a:solidFill>
                  <a:ea typeface="Microsoft YaHei" panose="020B0503020204020204" pitchFamily="34" charset="-122"/>
                </a:rPr>
                <a:t>Verbrenner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CBA5D41D-3838-F128-495D-F9AB05670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992" y="784527"/>
              <a:ext cx="215924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ea typeface="Microsoft YaHei" panose="020B0503020204020204" pitchFamily="34" charset="-122"/>
                </a:rPr>
                <a:t>Neuzulassungen 2024 (%) </a:t>
              </a:r>
            </a:p>
          </p:txBody>
        </p:sp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EA1986A8-82F4-5C4F-6ADE-C3519392583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141025" y="764890"/>
            <a:ext cx="1428916" cy="1601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83C8759D-1BEA-FE91-2EA7-62F0DEC92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2162" y="1249950"/>
              <a:ext cx="113492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solidFill>
                    <a:srgbClr val="3333FF"/>
                  </a:solidFill>
                  <a:ea typeface="Microsoft YaHei" panose="020B0503020204020204" pitchFamily="34" charset="-122"/>
                </a:rPr>
                <a:t>Plug-in-Hybrid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1464DD3-71A5-BB46-F319-DE30A284DB4A}"/>
              </a:ext>
            </a:extLst>
          </p:cNvPr>
          <p:cNvGrpSpPr/>
          <p:nvPr/>
        </p:nvGrpSpPr>
        <p:grpSpPr>
          <a:xfrm>
            <a:off x="1975063" y="758275"/>
            <a:ext cx="3165962" cy="1601792"/>
            <a:chOff x="1975063" y="758275"/>
            <a:chExt cx="3165962" cy="1601792"/>
          </a:xfrm>
        </p:grpSpPr>
        <p:graphicFrame>
          <p:nvGraphicFramePr>
            <p:cNvPr id="17" name="Diagramm 16">
              <a:extLst>
                <a:ext uri="{FF2B5EF4-FFF2-40B4-BE49-F238E27FC236}">
                  <a16:creationId xmlns:a16="http://schemas.microsoft.com/office/drawing/2014/main" id="{42F24040-6BA7-9EE9-F534-3B55537BA8C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676010" y="758275"/>
            <a:ext cx="1465015" cy="1601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6C8726D2-2565-A4CC-CB4F-510DD9286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844" y="1720030"/>
              <a:ext cx="112530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solidFill>
                    <a:srgbClr val="3333FF"/>
                  </a:solidFill>
                  <a:ea typeface="Microsoft YaHei" panose="020B0503020204020204" pitchFamily="34" charset="-122"/>
                </a:rPr>
                <a:t>Gas- Ölkessel</a:t>
              </a: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5E908894-07C8-5A2C-CDED-1E08E1A3E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51" y="1322554"/>
              <a:ext cx="1335302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solidFill>
                    <a:srgbClr val="3333FF"/>
                  </a:solidFill>
                  <a:ea typeface="Microsoft YaHei" panose="020B0503020204020204" pitchFamily="34" charset="-122"/>
                </a:rPr>
                <a:t>Biomassekessel</a:t>
              </a:r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11D06A2C-A0F3-22A8-7AB8-92CC9F6C3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447" y="1108070"/>
              <a:ext cx="112370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solidFill>
                    <a:srgbClr val="3333FF"/>
                  </a:solidFill>
                  <a:ea typeface="Microsoft YaHei" panose="020B0503020204020204" pitchFamily="34" charset="-122"/>
                </a:rPr>
                <a:t>Wärmepumpe</a:t>
              </a:r>
            </a:p>
          </p:txBody>
        </p: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C2DAD73E-DB72-D2E0-EE49-BDCAC94A4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063" y="792824"/>
              <a:ext cx="270587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400" dirty="0">
                  <a:ea typeface="Microsoft YaHei" panose="020B0503020204020204" pitchFamily="34" charset="-122"/>
                </a:rPr>
                <a:t>Absatz Wärmeerzeuger 2024 (%) </a:t>
              </a:r>
            </a:p>
          </p:txBody>
        </p:sp>
      </p:grp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E18B74B-8D7A-043B-B191-C87A5DA1BC5A}"/>
              </a:ext>
            </a:extLst>
          </p:cNvPr>
          <p:cNvSpPr/>
          <p:nvPr/>
        </p:nvSpPr>
        <p:spPr bwMode="auto">
          <a:xfrm>
            <a:off x="4173878" y="2260600"/>
            <a:ext cx="1950710" cy="4635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B813E20-7467-33D6-72DE-832A3498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19" y="59109"/>
            <a:ext cx="866615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Klimaschutz </a:t>
            </a: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000" dirty="0">
                <a:solidFill>
                  <a:schemeClr val="bg1"/>
                </a:solidFill>
              </a:rPr>
              <a:t>Klimaschutzgesetz in D (KSG)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Entwicklung der Treibhausgasemissionen in den KSG-Sektoren, Stand 2024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7759559-40EA-B36D-1C64-D42F7D7A1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992" y="1957887"/>
            <a:ext cx="2651367" cy="1538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KSG-Ziel</a:t>
            </a:r>
            <a:b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</a:rPr>
            </a:br>
            <a: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</a:rPr>
              <a:t>Pariser</a:t>
            </a:r>
            <a:b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</a:rPr>
            </a:br>
            <a: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</a:rPr>
              <a:t>Klimaschutzabkommen</a:t>
            </a:r>
          </a:p>
          <a:p>
            <a:pPr algn="ctr"/>
            <a: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</a:rPr>
              <a:t>Klimaneutralität</a:t>
            </a:r>
            <a:b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</a:rPr>
            </a:br>
            <a:r>
              <a:rPr lang="de-DE" altLang="de-DE" sz="2000" dirty="0">
                <a:solidFill>
                  <a:srgbClr val="FF0000"/>
                </a:solidFill>
                <a:ea typeface="Microsoft YaHei" panose="020B0503020204020204" pitchFamily="34" charset="-122"/>
              </a:rPr>
              <a:t>bis 2045 in D</a:t>
            </a:r>
          </a:p>
        </p:txBody>
      </p:sp>
    </p:spTree>
    <p:extLst>
      <p:ext uri="{BB962C8B-B14F-4D97-AF65-F5344CB8AC3E}">
        <p14:creationId xmlns:p14="http://schemas.microsoft.com/office/powerpoint/2010/main" val="24885999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hteck 253">
            <a:extLst>
              <a:ext uri="{FF2B5EF4-FFF2-40B4-BE49-F238E27FC236}">
                <a16:creationId xmlns:a16="http://schemas.microsoft.com/office/drawing/2014/main" id="{AD3B67F4-8BAD-437B-89A0-239CA69315B0}"/>
              </a:ext>
            </a:extLst>
          </p:cNvPr>
          <p:cNvSpPr/>
          <p:nvPr/>
        </p:nvSpPr>
        <p:spPr bwMode="auto">
          <a:xfrm>
            <a:off x="198437" y="851107"/>
            <a:ext cx="9504429" cy="344803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26225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Energiewende in D (1) 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Die 3 Hauptaufgaben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AC848C5-D7BC-4769-8041-2A6DCDA8FAEC}"/>
              </a:ext>
            </a:extLst>
          </p:cNvPr>
          <p:cNvCxnSpPr/>
          <p:nvPr/>
        </p:nvCxnSpPr>
        <p:spPr bwMode="auto">
          <a:xfrm>
            <a:off x="1225296" y="4046220"/>
            <a:ext cx="6691884" cy="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1AD56436-45C6-4A95-B404-AE2C8C265391}"/>
              </a:ext>
            </a:extLst>
          </p:cNvPr>
          <p:cNvCxnSpPr/>
          <p:nvPr/>
        </p:nvCxnSpPr>
        <p:spPr bwMode="auto">
          <a:xfrm flipV="1">
            <a:off x="1328738" y="883920"/>
            <a:ext cx="0" cy="332232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472D67BF-B89D-49D5-A516-A974A270EFF8}"/>
              </a:ext>
            </a:extLst>
          </p:cNvPr>
          <p:cNvSpPr txBox="1"/>
          <p:nvPr/>
        </p:nvSpPr>
        <p:spPr>
          <a:xfrm>
            <a:off x="454707" y="839562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Energie</a:t>
            </a:r>
          </a:p>
          <a:p>
            <a:pPr algn="r"/>
            <a:r>
              <a:rPr lang="de-DE" sz="1400" dirty="0"/>
              <a:t>(TWh/a)</a:t>
            </a:r>
          </a:p>
        </p:txBody>
      </p:sp>
      <p:sp>
        <p:nvSpPr>
          <p:cNvPr id="198" name="Textfeld 197">
            <a:extLst>
              <a:ext uri="{FF2B5EF4-FFF2-40B4-BE49-F238E27FC236}">
                <a16:creationId xmlns:a16="http://schemas.microsoft.com/office/drawing/2014/main" id="{E719E072-1665-4C81-B375-525C0A31D743}"/>
              </a:ext>
            </a:extLst>
          </p:cNvPr>
          <p:cNvSpPr txBox="1"/>
          <p:nvPr/>
        </p:nvSpPr>
        <p:spPr>
          <a:xfrm>
            <a:off x="1921393" y="40443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2017</a:t>
            </a:r>
          </a:p>
        </p:txBody>
      </p:sp>
      <p:sp>
        <p:nvSpPr>
          <p:cNvPr id="199" name="Textfeld 198">
            <a:extLst>
              <a:ext uri="{FF2B5EF4-FFF2-40B4-BE49-F238E27FC236}">
                <a16:creationId xmlns:a16="http://schemas.microsoft.com/office/drawing/2014/main" id="{55EC8D50-CB5D-418A-B71B-3E3F56E759C6}"/>
              </a:ext>
            </a:extLst>
          </p:cNvPr>
          <p:cNvSpPr txBox="1"/>
          <p:nvPr/>
        </p:nvSpPr>
        <p:spPr>
          <a:xfrm>
            <a:off x="6756422" y="40443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2040</a:t>
            </a:r>
          </a:p>
        </p:txBody>
      </p:sp>
      <p:sp>
        <p:nvSpPr>
          <p:cNvPr id="212" name="Text Box 14">
            <a:extLst>
              <a:ext uri="{FF2B5EF4-FFF2-40B4-BE49-F238E27FC236}">
                <a16:creationId xmlns:a16="http://schemas.microsoft.com/office/drawing/2014/main" id="{C719CD8D-3A56-4462-A95A-91673494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033" y="1281995"/>
            <a:ext cx="196483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  <a:hlinkClick r:id="rId3"/>
              </a:rPr>
              <a:t>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3"/>
              </a:rPr>
              <a:t> ISE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  <a:hlinkClick r:id="rId3"/>
              </a:rPr>
              <a:t>e.V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3"/>
              </a:rPr>
              <a:t>-Meta-Studie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.</a:t>
            </a:r>
          </a:p>
        </p:txBody>
      </p: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A009589E-3C60-47F4-B97D-053C41A9DB5D}"/>
              </a:ext>
            </a:extLst>
          </p:cNvPr>
          <p:cNvGrpSpPr/>
          <p:nvPr/>
        </p:nvGrpSpPr>
        <p:grpSpPr>
          <a:xfrm>
            <a:off x="454708" y="1615440"/>
            <a:ext cx="9252856" cy="4680392"/>
            <a:chOff x="454708" y="1615440"/>
            <a:chExt cx="9252856" cy="4680392"/>
          </a:xfrm>
        </p:grpSpPr>
        <p:sp>
          <p:nvSpPr>
            <p:cNvPr id="178" name="Text Box 5">
              <a:extLst>
                <a:ext uri="{FF2B5EF4-FFF2-40B4-BE49-F238E27FC236}">
                  <a16:creationId xmlns:a16="http://schemas.microsoft.com/office/drawing/2014/main" id="{13D0D1A3-0AE3-4054-B550-D6ACC37C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5711057"/>
              <a:ext cx="92528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3. Mit der Versorgungssicherheit werden sowohl die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grundsätzliche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als auch die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temporäre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Energieversorgung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(inkl. Speicher) gewährleistet!</a:t>
              </a: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F4482438-0228-407F-B090-4ECDE9CA1C1F}"/>
                </a:ext>
              </a:extLst>
            </p:cNvPr>
            <p:cNvGrpSpPr/>
            <p:nvPr/>
          </p:nvGrpSpPr>
          <p:grpSpPr>
            <a:xfrm>
              <a:off x="3425951" y="1615440"/>
              <a:ext cx="1962948" cy="1754594"/>
              <a:chOff x="3425951" y="1615440"/>
              <a:chExt cx="1962948" cy="1754594"/>
            </a:xfrm>
          </p:grpSpPr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D4EEDD31-443A-47B0-8114-ECDCAABFECB0}"/>
                  </a:ext>
                </a:extLst>
              </p:cNvPr>
              <p:cNvGrpSpPr/>
              <p:nvPr/>
            </p:nvGrpSpPr>
            <p:grpSpPr>
              <a:xfrm>
                <a:off x="3425951" y="2069104"/>
                <a:ext cx="1962948" cy="860450"/>
                <a:chOff x="3761231" y="1995952"/>
                <a:chExt cx="1962948" cy="860450"/>
              </a:xfrm>
            </p:grpSpPr>
            <p:sp>
              <p:nvSpPr>
                <p:cNvPr id="248" name="Rechteck 247">
                  <a:extLst>
                    <a:ext uri="{FF2B5EF4-FFF2-40B4-BE49-F238E27FC236}">
                      <a16:creationId xmlns:a16="http://schemas.microsoft.com/office/drawing/2014/main" id="{66F49DC5-CC3C-480B-BA57-C159D914ED70}"/>
                    </a:ext>
                  </a:extLst>
                </p:cNvPr>
                <p:cNvSpPr/>
                <p:nvPr/>
              </p:nvSpPr>
              <p:spPr bwMode="auto">
                <a:xfrm>
                  <a:off x="3761231" y="1995952"/>
                  <a:ext cx="1955367" cy="8604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21" name="Gruppieren 220">
                  <a:extLst>
                    <a:ext uri="{FF2B5EF4-FFF2-40B4-BE49-F238E27FC236}">
                      <a16:creationId xmlns:a16="http://schemas.microsoft.com/office/drawing/2014/main" id="{B3DE3898-6A20-42FE-A5A0-1D52CA79C574}"/>
                    </a:ext>
                  </a:extLst>
                </p:cNvPr>
                <p:cNvGrpSpPr/>
                <p:nvPr/>
              </p:nvGrpSpPr>
              <p:grpSpPr>
                <a:xfrm>
                  <a:off x="4395146" y="2286399"/>
                  <a:ext cx="501397" cy="469179"/>
                  <a:chOff x="2369533" y="887240"/>
                  <a:chExt cx="5116092" cy="5069714"/>
                </a:xfrm>
              </p:grpSpPr>
              <p:sp>
                <p:nvSpPr>
                  <p:cNvPr id="241" name="Sechseck 240">
                    <a:extLst>
                      <a:ext uri="{FF2B5EF4-FFF2-40B4-BE49-F238E27FC236}">
                        <a16:creationId xmlns:a16="http://schemas.microsoft.com/office/drawing/2014/main" id="{1AFED568-008B-4600-8A41-2E62383061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2577146"/>
                    <a:ext cx="1989532" cy="1689905"/>
                  </a:xfrm>
                  <a:prstGeom prst="hexagon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2" name="Sechseck 241">
                    <a:extLst>
                      <a:ext uri="{FF2B5EF4-FFF2-40B4-BE49-F238E27FC236}">
                        <a16:creationId xmlns:a16="http://schemas.microsoft.com/office/drawing/2014/main" id="{A2ACA094-82B9-46D8-BF69-55C95E97A8A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3" name="Sechseck 242">
                    <a:extLst>
                      <a:ext uri="{FF2B5EF4-FFF2-40B4-BE49-F238E27FC236}">
                        <a16:creationId xmlns:a16="http://schemas.microsoft.com/office/drawing/2014/main" id="{9F98F7F4-E866-466D-94A1-C419E44F55D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4" name="Sechseck 243">
                    <a:extLst>
                      <a:ext uri="{FF2B5EF4-FFF2-40B4-BE49-F238E27FC236}">
                        <a16:creationId xmlns:a16="http://schemas.microsoft.com/office/drawing/2014/main" id="{173A77DF-8C3A-4D52-8D5D-35E87448E19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5" name="Sechseck 244">
                    <a:extLst>
                      <a:ext uri="{FF2B5EF4-FFF2-40B4-BE49-F238E27FC236}">
                        <a16:creationId xmlns:a16="http://schemas.microsoft.com/office/drawing/2014/main" id="{DB6E3267-6AE7-4AE7-9932-43F8775C22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6" name="Sechseck 245">
                    <a:extLst>
                      <a:ext uri="{FF2B5EF4-FFF2-40B4-BE49-F238E27FC236}">
                        <a16:creationId xmlns:a16="http://schemas.microsoft.com/office/drawing/2014/main" id="{B6443535-B162-4E22-8640-CD3F48869A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887240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7" name="Sechseck 246">
                    <a:extLst>
                      <a:ext uri="{FF2B5EF4-FFF2-40B4-BE49-F238E27FC236}">
                        <a16:creationId xmlns:a16="http://schemas.microsoft.com/office/drawing/2014/main" id="{E07105CF-5814-4629-99DF-05D62B43C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4267049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</p:grpSp>
            <p:sp>
              <p:nvSpPr>
                <p:cNvPr id="249" name="Textfeld 248">
                  <a:extLst>
                    <a:ext uri="{FF2B5EF4-FFF2-40B4-BE49-F238E27FC236}">
                      <a16:creationId xmlns:a16="http://schemas.microsoft.com/office/drawing/2014/main" id="{694097D2-8BCA-4FDD-BB74-9D27AB940CD9}"/>
                    </a:ext>
                  </a:extLst>
                </p:cNvPr>
                <p:cNvSpPr txBox="1"/>
                <p:nvPr/>
              </p:nvSpPr>
              <p:spPr>
                <a:xfrm>
                  <a:off x="3768451" y="1998167"/>
                  <a:ext cx="1955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Versorgungssicherheit</a:t>
                  </a:r>
                </a:p>
              </p:txBody>
            </p:sp>
          </p:grpSp>
          <p:cxnSp>
            <p:nvCxnSpPr>
              <p:cNvPr id="60" name="Gerade Verbindung mit Pfeil 59">
                <a:extLst>
                  <a:ext uri="{FF2B5EF4-FFF2-40B4-BE49-F238E27FC236}">
                    <a16:creationId xmlns:a16="http://schemas.microsoft.com/office/drawing/2014/main" id="{E43ADBA8-AD18-478C-BDD6-CA3208435286}"/>
                  </a:ext>
                </a:extLst>
              </p:cNvPr>
              <p:cNvCxnSpPr/>
              <p:nvPr/>
            </p:nvCxnSpPr>
            <p:spPr bwMode="auto">
              <a:xfrm flipV="1">
                <a:off x="4254848" y="1615440"/>
                <a:ext cx="0" cy="45366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0" name="Gerade Verbindung mit Pfeil 249">
                <a:extLst>
                  <a:ext uri="{FF2B5EF4-FFF2-40B4-BE49-F238E27FC236}">
                    <a16:creationId xmlns:a16="http://schemas.microsoft.com/office/drawing/2014/main" id="{2004B651-8A81-4778-9C28-3CDBE249CD30}"/>
                  </a:ext>
                </a:extLst>
              </p:cNvPr>
              <p:cNvCxnSpPr/>
              <p:nvPr/>
            </p:nvCxnSpPr>
            <p:spPr bwMode="auto">
              <a:xfrm flipV="1">
                <a:off x="4254848" y="2916370"/>
                <a:ext cx="0" cy="45366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56" name="Textfeld 255">
            <a:extLst>
              <a:ext uri="{FF2B5EF4-FFF2-40B4-BE49-F238E27FC236}">
                <a16:creationId xmlns:a16="http://schemas.microsoft.com/office/drawing/2014/main" id="{00538EF5-C76B-4BA5-A551-3B8D6301F05F}"/>
              </a:ext>
            </a:extLst>
          </p:cNvPr>
          <p:cNvSpPr txBox="1"/>
          <p:nvPr/>
        </p:nvSpPr>
        <p:spPr>
          <a:xfrm>
            <a:off x="7907552" y="3875571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</a:t>
            </a:r>
          </a:p>
        </p:txBody>
      </p: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AEA94EE4-4514-4175-82C0-220D49DE560A}"/>
              </a:ext>
            </a:extLst>
          </p:cNvPr>
          <p:cNvGrpSpPr/>
          <p:nvPr/>
        </p:nvGrpSpPr>
        <p:grpSpPr>
          <a:xfrm>
            <a:off x="454708" y="2500588"/>
            <a:ext cx="9252856" cy="3202462"/>
            <a:chOff x="454708" y="2500588"/>
            <a:chExt cx="9252856" cy="3202462"/>
          </a:xfrm>
        </p:grpSpPr>
        <p:sp>
          <p:nvSpPr>
            <p:cNvPr id="157" name="Text Box 5">
              <a:extLst>
                <a:ext uri="{FF2B5EF4-FFF2-40B4-BE49-F238E27FC236}">
                  <a16:creationId xmlns:a16="http://schemas.microsoft.com/office/drawing/2014/main" id="{4C120854-6867-40C9-A2A8-5CF8FC8C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5118275"/>
              <a:ext cx="92528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2. Der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Ausbau der EE </a:t>
              </a:r>
              <a:r>
                <a:rPr lang="de-DE" altLang="de-DE" sz="1600" dirty="0">
                  <a:solidFill>
                    <a:srgbClr val="563BFB"/>
                  </a:solidFill>
                </a:rPr>
                <a:t>muss im gleichen Zeitraum stark gesteigert werden. Hierbei sind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Photovoltaikanlagen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(ca. 825 TWh/a) und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Windkraftanlagen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(ca. 700 TWh/a) die großen Bringer!</a:t>
              </a:r>
            </a:p>
          </p:txBody>
        </p: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BF7C7331-088D-4562-8FEA-41FEF964D452}"/>
                </a:ext>
              </a:extLst>
            </p:cNvPr>
            <p:cNvGrpSpPr/>
            <p:nvPr/>
          </p:nvGrpSpPr>
          <p:grpSpPr>
            <a:xfrm>
              <a:off x="1707342" y="2500588"/>
              <a:ext cx="5369040" cy="1431212"/>
              <a:chOff x="1707342" y="2500588"/>
              <a:chExt cx="5369040" cy="1431212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452C3C63-C686-4599-B060-1066E7F2B1D0}"/>
                  </a:ext>
                </a:extLst>
              </p:cNvPr>
              <p:cNvGrpSpPr/>
              <p:nvPr/>
            </p:nvGrpSpPr>
            <p:grpSpPr>
              <a:xfrm>
                <a:off x="2294329" y="2500588"/>
                <a:ext cx="4782053" cy="1312876"/>
                <a:chOff x="2294329" y="2500588"/>
                <a:chExt cx="4782053" cy="1312876"/>
              </a:xfrm>
            </p:grpSpPr>
            <p:cxnSp>
              <p:nvCxnSpPr>
                <p:cNvPr id="180" name="Gerader Verbinder 179">
                  <a:extLst>
                    <a:ext uri="{FF2B5EF4-FFF2-40B4-BE49-F238E27FC236}">
                      <a16:creationId xmlns:a16="http://schemas.microsoft.com/office/drawing/2014/main" id="{A3FB8E9B-C861-4630-8A4B-2FAFA584F5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906857" y="2500588"/>
                  <a:ext cx="4169525" cy="1312876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Gerader Verbinder 180">
                  <a:extLst>
                    <a:ext uri="{FF2B5EF4-FFF2-40B4-BE49-F238E27FC236}">
                      <a16:creationId xmlns:a16="http://schemas.microsoft.com/office/drawing/2014/main" id="{AEF92943-F448-4BD8-9A8F-895817A4122F}"/>
                    </a:ext>
                  </a:extLst>
                </p:cNvPr>
                <p:cNvCxnSpPr/>
                <p:nvPr/>
              </p:nvCxnSpPr>
              <p:spPr bwMode="auto">
                <a:xfrm>
                  <a:off x="2294329" y="3813464"/>
                  <a:ext cx="612528" cy="0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7" name="Textfeld 196">
                <a:extLst>
                  <a:ext uri="{FF2B5EF4-FFF2-40B4-BE49-F238E27FC236}">
                    <a16:creationId xmlns:a16="http://schemas.microsoft.com/office/drawing/2014/main" id="{3AFFDB65-4576-438B-A1C1-E4A83C32565A}"/>
                  </a:ext>
                </a:extLst>
              </p:cNvPr>
              <p:cNvSpPr txBox="1"/>
              <p:nvPr/>
            </p:nvSpPr>
            <p:spPr>
              <a:xfrm>
                <a:off x="1707342" y="3624023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dirty="0">
                    <a:solidFill>
                      <a:srgbClr val="3333FF"/>
                    </a:solidFill>
                  </a:rPr>
                  <a:t>496</a:t>
                </a:r>
              </a:p>
            </p:txBody>
          </p:sp>
          <p:sp>
            <p:nvSpPr>
              <p:cNvPr id="210" name="Textfeld 209">
                <a:extLst>
                  <a:ext uri="{FF2B5EF4-FFF2-40B4-BE49-F238E27FC236}">
                    <a16:creationId xmlns:a16="http://schemas.microsoft.com/office/drawing/2014/main" id="{488CF137-BA89-40CC-A28B-898A70E6A21B}"/>
                  </a:ext>
                </a:extLst>
              </p:cNvPr>
              <p:cNvSpPr txBox="1"/>
              <p:nvPr/>
            </p:nvSpPr>
            <p:spPr>
              <a:xfrm>
                <a:off x="2679173" y="3187230"/>
                <a:ext cx="13500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8000"/>
                    </a:solidFill>
                  </a:rPr>
                  <a:t>EE-Erzeugung</a:t>
                </a:r>
              </a:p>
            </p:txBody>
          </p:sp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60328154-2BCA-4900-88A4-AE6C7993FDCC}"/>
                  </a:ext>
                </a:extLst>
              </p:cNvPr>
              <p:cNvGrpSpPr/>
              <p:nvPr/>
            </p:nvGrpSpPr>
            <p:grpSpPr>
              <a:xfrm>
                <a:off x="5400472" y="3109322"/>
                <a:ext cx="1507098" cy="784151"/>
                <a:chOff x="5400472" y="3109322"/>
                <a:chExt cx="1507098" cy="784151"/>
              </a:xfrm>
            </p:grpSpPr>
            <p:sp>
              <p:nvSpPr>
                <p:cNvPr id="207" name="Rechteck 206">
                  <a:extLst>
                    <a:ext uri="{FF2B5EF4-FFF2-40B4-BE49-F238E27FC236}">
                      <a16:creationId xmlns:a16="http://schemas.microsoft.com/office/drawing/2014/main" id="{2E68DD0A-8578-44BB-BA4B-7EA1B22B36DC}"/>
                    </a:ext>
                  </a:extLst>
                </p:cNvPr>
                <p:cNvSpPr/>
                <p:nvPr/>
              </p:nvSpPr>
              <p:spPr bwMode="auto">
                <a:xfrm>
                  <a:off x="5400472" y="3166306"/>
                  <a:ext cx="1507098" cy="72716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Textfeld 205">
                  <a:extLst>
                    <a:ext uri="{FF2B5EF4-FFF2-40B4-BE49-F238E27FC236}">
                      <a16:creationId xmlns:a16="http://schemas.microsoft.com/office/drawing/2014/main" id="{5785800C-4EDE-4A97-8C56-C4C32C3C4587}"/>
                    </a:ext>
                  </a:extLst>
                </p:cNvPr>
                <p:cNvSpPr txBox="1"/>
                <p:nvPr/>
              </p:nvSpPr>
              <p:spPr>
                <a:xfrm>
                  <a:off x="5684828" y="3109322"/>
                  <a:ext cx="9909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EE-Zubau</a:t>
                  </a:r>
                </a:p>
              </p:txBody>
            </p:sp>
            <p:pic>
              <p:nvPicPr>
                <p:cNvPr id="218" name="Picture 2" descr="C:\Users\Wolfgang A. Thiel\AppData\Local\Microsoft\Windows\Temporary Internet Files\Content.IE5\QELFV1LX\MC900353987[1].wmf">
                  <a:extLst>
                    <a:ext uri="{FF2B5EF4-FFF2-40B4-BE49-F238E27FC236}">
                      <a16:creationId xmlns:a16="http://schemas.microsoft.com/office/drawing/2014/main" id="{093BA91E-4D3B-4FF4-AA33-1C6D60CDDB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8307" y="3429581"/>
                  <a:ext cx="253915" cy="375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9" name="Grafik 218">
                  <a:extLst>
                    <a:ext uri="{FF2B5EF4-FFF2-40B4-BE49-F238E27FC236}">
                      <a16:creationId xmlns:a16="http://schemas.microsoft.com/office/drawing/2014/main" id="{02DDBEEA-C02B-4448-8FEF-8A114B69B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" b="30514"/>
                <a:stretch/>
              </p:blipFill>
              <p:spPr>
                <a:xfrm>
                  <a:off x="5661835" y="3439457"/>
                  <a:ext cx="552196" cy="331624"/>
                </a:xfrm>
                <a:prstGeom prst="rect">
                  <a:avLst/>
                </a:prstGeom>
              </p:spPr>
            </p:pic>
          </p:grpSp>
          <p:sp>
            <p:nvSpPr>
              <p:cNvPr id="192" name="Ellipse 191">
                <a:extLst>
                  <a:ext uri="{FF2B5EF4-FFF2-40B4-BE49-F238E27FC236}">
                    <a16:creationId xmlns:a16="http://schemas.microsoft.com/office/drawing/2014/main" id="{0EC35D25-2561-4EE0-8487-BF386E01C3F6}"/>
                  </a:ext>
                </a:extLst>
              </p:cNvPr>
              <p:cNvSpPr/>
              <p:nvPr/>
            </p:nvSpPr>
            <p:spPr bwMode="auto">
              <a:xfrm>
                <a:off x="2219514" y="3738649"/>
                <a:ext cx="149629" cy="1496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AAC77D3A-BB13-4198-8367-5E8A43BBF707}"/>
              </a:ext>
            </a:extLst>
          </p:cNvPr>
          <p:cNvGrpSpPr/>
          <p:nvPr/>
        </p:nvGrpSpPr>
        <p:grpSpPr>
          <a:xfrm>
            <a:off x="454708" y="851107"/>
            <a:ext cx="9252856" cy="4279031"/>
            <a:chOff x="454708" y="851107"/>
            <a:chExt cx="9252856" cy="4279031"/>
          </a:xfrm>
        </p:grpSpPr>
        <p:sp>
          <p:nvSpPr>
            <p:cNvPr id="159" name="Text Box 5">
              <a:extLst>
                <a:ext uri="{FF2B5EF4-FFF2-40B4-BE49-F238E27FC236}">
                  <a16:creationId xmlns:a16="http://schemas.microsoft.com/office/drawing/2014/main" id="{A7542462-6858-484F-8536-7142D44D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4299141"/>
              <a:ext cx="92528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1. Mit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Effizienz</a:t>
              </a:r>
              <a:r>
                <a:rPr lang="de-DE" altLang="de-DE" sz="1600" dirty="0">
                  <a:solidFill>
                    <a:srgbClr val="563BFB"/>
                  </a:solidFill>
                </a:rPr>
                <a:t> und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Suffizienz</a:t>
              </a:r>
              <a:r>
                <a:rPr lang="de-DE" altLang="de-DE" sz="1600" dirty="0">
                  <a:solidFill>
                    <a:srgbClr val="563BFB"/>
                  </a:solidFill>
                </a:rPr>
                <a:t> muss der Primär-Energieverbrauch deutlich gesenkt werden! Dabei spielen der Wegfall der Verluste bei fossilen Kraftwerken (ca. 900 TWh/a) und die Einsparungen bei der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Wärme- /Mobilitätswende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(ca. 500 TWh/a) eine große Rolle.</a:t>
              </a:r>
            </a:p>
          </p:txBody>
        </p:sp>
        <p:grpSp>
          <p:nvGrpSpPr>
            <p:cNvPr id="262" name="Gruppieren 261">
              <a:extLst>
                <a:ext uri="{FF2B5EF4-FFF2-40B4-BE49-F238E27FC236}">
                  <a16:creationId xmlns:a16="http://schemas.microsoft.com/office/drawing/2014/main" id="{C9D2EA5A-5E8E-4A44-8CF7-CBB718817597}"/>
                </a:ext>
              </a:extLst>
            </p:cNvPr>
            <p:cNvGrpSpPr/>
            <p:nvPr/>
          </p:nvGrpSpPr>
          <p:grpSpPr>
            <a:xfrm>
              <a:off x="1558262" y="851107"/>
              <a:ext cx="6376574" cy="3240833"/>
              <a:chOff x="1558262" y="851107"/>
              <a:chExt cx="6376574" cy="3240833"/>
            </a:xfrm>
          </p:grpSpPr>
          <p:sp>
            <p:nvSpPr>
              <p:cNvPr id="195" name="Textfeld 194">
                <a:extLst>
                  <a:ext uri="{FF2B5EF4-FFF2-40B4-BE49-F238E27FC236}">
                    <a16:creationId xmlns:a16="http://schemas.microsoft.com/office/drawing/2014/main" id="{A526ED59-C90A-4664-9B52-92E70F8A96F4}"/>
                  </a:ext>
                </a:extLst>
              </p:cNvPr>
              <p:cNvSpPr txBox="1"/>
              <p:nvPr/>
            </p:nvSpPr>
            <p:spPr>
              <a:xfrm>
                <a:off x="7302932" y="2331311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33FF"/>
                    </a:solidFill>
                  </a:rPr>
                  <a:t>2.000</a:t>
                </a:r>
              </a:p>
            </p:txBody>
          </p:sp>
          <p:grpSp>
            <p:nvGrpSpPr>
              <p:cNvPr id="261" name="Gruppieren 260">
                <a:extLst>
                  <a:ext uri="{FF2B5EF4-FFF2-40B4-BE49-F238E27FC236}">
                    <a16:creationId xmlns:a16="http://schemas.microsoft.com/office/drawing/2014/main" id="{3EA6FAF6-EA10-4C71-90D9-6EC0E6D1CDC2}"/>
                  </a:ext>
                </a:extLst>
              </p:cNvPr>
              <p:cNvGrpSpPr/>
              <p:nvPr/>
            </p:nvGrpSpPr>
            <p:grpSpPr>
              <a:xfrm>
                <a:off x="1558262" y="851107"/>
                <a:ext cx="5563840" cy="3240833"/>
                <a:chOff x="1558262" y="851107"/>
                <a:chExt cx="5563840" cy="3240833"/>
              </a:xfrm>
            </p:grpSpPr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4D2776B4-7924-4542-B5FF-D19A23CA7274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58717" y="2584718"/>
                  <a:ext cx="1" cy="1507222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60" name="Gruppieren 259">
                  <a:extLst>
                    <a:ext uri="{FF2B5EF4-FFF2-40B4-BE49-F238E27FC236}">
                      <a16:creationId xmlns:a16="http://schemas.microsoft.com/office/drawing/2014/main" id="{18C03903-12B1-4AFB-A79A-F76813D11B36}"/>
                    </a:ext>
                  </a:extLst>
                </p:cNvPr>
                <p:cNvGrpSpPr/>
                <p:nvPr/>
              </p:nvGrpSpPr>
              <p:grpSpPr>
                <a:xfrm>
                  <a:off x="1558262" y="851107"/>
                  <a:ext cx="5563840" cy="3240833"/>
                  <a:chOff x="1558262" y="851107"/>
                  <a:chExt cx="5563840" cy="3240833"/>
                </a:xfrm>
              </p:grpSpPr>
              <p:cxnSp>
                <p:nvCxnSpPr>
                  <p:cNvPr id="194" name="Gerader Verbinder 193">
                    <a:extLst>
                      <a:ext uri="{FF2B5EF4-FFF2-40B4-BE49-F238E27FC236}">
                        <a16:creationId xmlns:a16="http://schemas.microsoft.com/office/drawing/2014/main" id="{9C7AF51D-466B-4805-AA1E-DB40F099A31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94328" y="1123221"/>
                    <a:ext cx="0" cy="2968719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2" name="Gerader Verbinder 181">
                    <a:extLst>
                      <a:ext uri="{FF2B5EF4-FFF2-40B4-BE49-F238E27FC236}">
                        <a16:creationId xmlns:a16="http://schemas.microsoft.com/office/drawing/2014/main" id="{AD0C1435-F62A-4DF3-A1BA-19B116AED8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294329" y="1020384"/>
                    <a:ext cx="4782053" cy="1480204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93" name="Ellipse 192">
                    <a:extLst>
                      <a:ext uri="{FF2B5EF4-FFF2-40B4-BE49-F238E27FC236}">
                        <a16:creationId xmlns:a16="http://schemas.microsoft.com/office/drawing/2014/main" id="{DC973861-77F4-4556-AF96-2664CE3B6B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19514" y="953191"/>
                    <a:ext cx="149629" cy="14962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Textfeld 195">
                    <a:extLst>
                      <a:ext uri="{FF2B5EF4-FFF2-40B4-BE49-F238E27FC236}">
                        <a16:creationId xmlns:a16="http://schemas.microsoft.com/office/drawing/2014/main" id="{7E981019-983F-4E10-AF84-F05AA1BE00C9}"/>
                      </a:ext>
                    </a:extLst>
                  </p:cNvPr>
                  <p:cNvSpPr txBox="1"/>
                  <p:nvPr/>
                </p:nvSpPr>
                <p:spPr>
                  <a:xfrm>
                    <a:off x="1558262" y="851107"/>
                    <a:ext cx="6319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de-DE" sz="1400" dirty="0">
                        <a:solidFill>
                          <a:srgbClr val="3333FF"/>
                        </a:solidFill>
                      </a:rPr>
                      <a:t>3.485</a:t>
                    </a:r>
                  </a:p>
                </p:txBody>
              </p:sp>
              <p:sp>
                <p:nvSpPr>
                  <p:cNvPr id="202" name="Textfeld 201">
                    <a:extLst>
                      <a:ext uri="{FF2B5EF4-FFF2-40B4-BE49-F238E27FC236}">
                        <a16:creationId xmlns:a16="http://schemas.microsoft.com/office/drawing/2014/main" id="{99EC0CF6-A2CE-40A7-A7BD-D3DF150C8204}"/>
                      </a:ext>
                    </a:extLst>
                  </p:cNvPr>
                  <p:cNvSpPr txBox="1"/>
                  <p:nvPr/>
                </p:nvSpPr>
                <p:spPr>
                  <a:xfrm>
                    <a:off x="2679173" y="1447007"/>
                    <a:ext cx="136768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Primärenergie-</a:t>
                    </a:r>
                    <a:b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</a:br>
                    <a: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Verbrauch</a:t>
                    </a:r>
                  </a:p>
                </p:txBody>
              </p:sp>
              <p:grpSp>
                <p:nvGrpSpPr>
                  <p:cNvPr id="55" name="Gruppieren 54">
                    <a:extLst>
                      <a:ext uri="{FF2B5EF4-FFF2-40B4-BE49-F238E27FC236}">
                        <a16:creationId xmlns:a16="http://schemas.microsoft.com/office/drawing/2014/main" id="{68250D9A-5E96-4792-8DDB-D59ABAC2C042}"/>
                      </a:ext>
                    </a:extLst>
                  </p:cNvPr>
                  <p:cNvGrpSpPr/>
                  <p:nvPr/>
                </p:nvGrpSpPr>
                <p:grpSpPr>
                  <a:xfrm>
                    <a:off x="5400472" y="1094754"/>
                    <a:ext cx="1507098" cy="784151"/>
                    <a:chOff x="4415166" y="803381"/>
                    <a:chExt cx="1507098" cy="784151"/>
                  </a:xfrm>
                </p:grpSpPr>
                <p:grpSp>
                  <p:nvGrpSpPr>
                    <p:cNvPr id="54" name="Gruppieren 53">
                      <a:extLst>
                        <a:ext uri="{FF2B5EF4-FFF2-40B4-BE49-F238E27FC236}">
                          <a16:creationId xmlns:a16="http://schemas.microsoft.com/office/drawing/2014/main" id="{54AE8DCD-36C0-4091-9566-D75DA48E15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15166" y="860365"/>
                      <a:ext cx="1507098" cy="727167"/>
                      <a:chOff x="3445902" y="711489"/>
                      <a:chExt cx="1507098" cy="727167"/>
                    </a:xfrm>
                  </p:grpSpPr>
                  <p:sp>
                    <p:nvSpPr>
                      <p:cNvPr id="53" name="Rechteck 52">
                        <a:extLst>
                          <a:ext uri="{FF2B5EF4-FFF2-40B4-BE49-F238E27FC236}">
                            <a16:creationId xmlns:a16="http://schemas.microsoft.com/office/drawing/2014/main" id="{D14AF662-1E7B-4C0D-93D0-B30D8D2C7E7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445902" y="711489"/>
                        <a:ext cx="1507098" cy="72716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pic>
                    <p:nvPicPr>
                      <p:cNvPr id="200" name="Grafik 199" descr="Ein Bild, das Text, Gerät enthält.&#10;&#10;Automatisch generierte Beschreibung">
                        <a:extLst>
                          <a:ext uri="{FF2B5EF4-FFF2-40B4-BE49-F238E27FC236}">
                            <a16:creationId xmlns:a16="http://schemas.microsoft.com/office/drawing/2014/main" id="{AF3724E8-277D-4C9C-84F1-B7B5924092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92880" y="923109"/>
                        <a:ext cx="688330" cy="41299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1" name="Grafik 200">
                        <a:extLst>
                          <a:ext uri="{FF2B5EF4-FFF2-40B4-BE49-F238E27FC236}">
                            <a16:creationId xmlns:a16="http://schemas.microsoft.com/office/drawing/2014/main" id="{C5159A0F-EF57-4567-AF02-8E45773109A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23365" y="953191"/>
                        <a:ext cx="604021" cy="39232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03" name="Textfeld 202">
                      <a:extLst>
                        <a:ext uri="{FF2B5EF4-FFF2-40B4-BE49-F238E27FC236}">
                          <a16:creationId xmlns:a16="http://schemas.microsoft.com/office/drawing/2014/main" id="{9E3010F3-C9BE-4A0D-9DEA-C28E811B4B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6370" y="803381"/>
                      <a:ext cx="109036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>
                          <a:solidFill>
                            <a:srgbClr val="3333FF"/>
                          </a:solidFill>
                        </a:rPr>
                        <a:t>Einsparung</a:t>
                      </a:r>
                    </a:p>
                  </p:txBody>
                </p:sp>
              </p:grpSp>
              <p:sp>
                <p:nvSpPr>
                  <p:cNvPr id="10" name="Ellipse 9">
                    <a:extLst>
                      <a:ext uri="{FF2B5EF4-FFF2-40B4-BE49-F238E27FC236}">
                        <a16:creationId xmlns:a16="http://schemas.microsoft.com/office/drawing/2014/main" id="{A9AD42A7-8D07-42E4-A756-15D2C03727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72473" y="2435089"/>
                    <a:ext cx="149629" cy="14962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</p:grpSp>
      <p:sp>
        <p:nvSpPr>
          <p:cNvPr id="166" name="Rectangle 4">
            <a:extLst>
              <a:ext uri="{FF2B5EF4-FFF2-40B4-BE49-F238E27FC236}">
                <a16:creationId xmlns:a16="http://schemas.microsoft.com/office/drawing/2014/main" id="{2895A75C-D2F3-4B27-A589-091F2D22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6191746"/>
            <a:ext cx="9853612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Energieeinsparung, EE-Ausbau und Versorgungssicherheit sind die </a:t>
            </a:r>
            <a:r>
              <a:rPr lang="de-DE" altLang="de-DE" sz="1800" b="1" dirty="0">
                <a:solidFill>
                  <a:srgbClr val="00B050"/>
                </a:solidFill>
              </a:rPr>
              <a:t>3 wichtigen Säulen!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88FC03C-ED18-E8FE-012B-15C6A073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171" y="974218"/>
            <a:ext cx="14142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1 TWh = 1 Mrd. kWh</a:t>
            </a:r>
          </a:p>
        </p:txBody>
      </p:sp>
    </p:spTree>
    <p:extLst>
      <p:ext uri="{BB962C8B-B14F-4D97-AF65-F5344CB8AC3E}">
        <p14:creationId xmlns:p14="http://schemas.microsoft.com/office/powerpoint/2010/main" val="20482199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9D19888-CA94-49FF-96AF-4474304FF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967184"/>
              </p:ext>
            </p:extLst>
          </p:nvPr>
        </p:nvGraphicFramePr>
        <p:xfrm>
          <a:off x="337361" y="1137300"/>
          <a:ext cx="7462472" cy="433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Energiewende in D (2)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Primärenergie: Soll –Ist-Vergleich, Stand 2024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73" y="887131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6AD29BF-3B0D-4695-8763-31007F9F13E3}"/>
              </a:ext>
            </a:extLst>
          </p:cNvPr>
          <p:cNvGrpSpPr/>
          <p:nvPr/>
        </p:nvGrpSpPr>
        <p:grpSpPr>
          <a:xfrm>
            <a:off x="223603" y="5470343"/>
            <a:ext cx="2546058" cy="276999"/>
            <a:chOff x="944880" y="5136447"/>
            <a:chExt cx="2546058" cy="276999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0ADA2AE7-3852-4971-BC4E-1E2F2FA763A6}"/>
                </a:ext>
              </a:extLst>
            </p:cNvPr>
            <p:cNvCxnSpPr/>
            <p:nvPr/>
          </p:nvCxnSpPr>
          <p:spPr bwMode="auto">
            <a:xfrm>
              <a:off x="944880" y="5294363"/>
              <a:ext cx="383858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5B7CD128-94F9-437D-B7A0-78CDC793D912}"/>
                </a:ext>
              </a:extLst>
            </p:cNvPr>
            <p:cNvCxnSpPr/>
            <p:nvPr/>
          </p:nvCxnSpPr>
          <p:spPr bwMode="auto">
            <a:xfrm>
              <a:off x="2271435" y="5294363"/>
              <a:ext cx="383858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1C9CD23-8705-4694-8643-7DC5689E7545}"/>
                </a:ext>
              </a:extLst>
            </p:cNvPr>
            <p:cNvSpPr txBox="1"/>
            <p:nvPr/>
          </p:nvSpPr>
          <p:spPr>
            <a:xfrm>
              <a:off x="1328738" y="5136447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Planwerte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21F565B-8006-4FAD-A359-8C97AA21207F}"/>
                </a:ext>
              </a:extLst>
            </p:cNvPr>
            <p:cNvSpPr txBox="1"/>
            <p:nvPr/>
          </p:nvSpPr>
          <p:spPr>
            <a:xfrm>
              <a:off x="2767663" y="5136447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Istwerte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D56CBD1-B2B3-CBAA-D958-844B5D7F8B68}"/>
              </a:ext>
            </a:extLst>
          </p:cNvPr>
          <p:cNvGrpSpPr/>
          <p:nvPr/>
        </p:nvGrpSpPr>
        <p:grpSpPr>
          <a:xfrm>
            <a:off x="1612" y="3130462"/>
            <a:ext cx="9906000" cy="3323914"/>
            <a:chOff x="1612" y="3130462"/>
            <a:chExt cx="9906000" cy="3323914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7AF17124-B788-4F6D-8F1A-AF0FFF2D9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6049896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Wenn wir so weitermachen wie bisher, dauert es bis 2148!</a:t>
              </a:r>
            </a:p>
          </p:txBody>
        </p:sp>
        <p:grpSp>
          <p:nvGrpSpPr>
            <p:cNvPr id="23560" name="Gruppieren 23559">
              <a:extLst>
                <a:ext uri="{FF2B5EF4-FFF2-40B4-BE49-F238E27FC236}">
                  <a16:creationId xmlns:a16="http://schemas.microsoft.com/office/drawing/2014/main" id="{83680EB1-B94F-4160-A41E-BA088FD27457}"/>
                </a:ext>
              </a:extLst>
            </p:cNvPr>
            <p:cNvGrpSpPr/>
            <p:nvPr/>
          </p:nvGrpSpPr>
          <p:grpSpPr>
            <a:xfrm>
              <a:off x="7517722" y="3130462"/>
              <a:ext cx="1915250" cy="2156421"/>
              <a:chOff x="7710073" y="3034769"/>
              <a:chExt cx="1915250" cy="2156421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EAC5780B-522D-4044-8992-F790A288A862}"/>
                  </a:ext>
                </a:extLst>
              </p:cNvPr>
              <p:cNvSpPr/>
              <p:nvPr/>
            </p:nvSpPr>
            <p:spPr bwMode="auto">
              <a:xfrm>
                <a:off x="9518594" y="3034769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CA3863C6-813D-4689-852E-3F0747692551}"/>
                  </a:ext>
                </a:extLst>
              </p:cNvPr>
              <p:cNvCxnSpPr>
                <a:endCxn id="21" idx="3"/>
              </p:cNvCxnSpPr>
              <p:nvPr/>
            </p:nvCxnSpPr>
            <p:spPr bwMode="auto">
              <a:xfrm flipV="1">
                <a:off x="7710073" y="3098574"/>
                <a:ext cx="1819468" cy="1139989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D0887236-6817-4542-88FC-74E01D664C54}"/>
                  </a:ext>
                </a:extLst>
              </p:cNvPr>
              <p:cNvCxnSpPr>
                <a:stCxn id="21" idx="4"/>
              </p:cNvCxnSpPr>
              <p:nvPr/>
            </p:nvCxnSpPr>
            <p:spPr bwMode="auto">
              <a:xfrm>
                <a:off x="9555970" y="3109521"/>
                <a:ext cx="7073" cy="1560815"/>
              </a:xfrm>
              <a:prstGeom prst="lin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5D19FCA-5FA0-40A7-ADE0-D02FACAD0D91}"/>
                  </a:ext>
                </a:extLst>
              </p:cNvPr>
              <p:cNvSpPr txBox="1"/>
              <p:nvPr/>
            </p:nvSpPr>
            <p:spPr>
              <a:xfrm rot="18861288">
                <a:off x="9180329" y="474619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2148</a:t>
                </a:r>
              </a:p>
            </p:txBody>
          </p: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2551BC8A-01F4-4EFE-B897-390580568DF6}"/>
              </a:ext>
            </a:extLst>
          </p:cNvPr>
          <p:cNvSpPr txBox="1"/>
          <p:nvPr/>
        </p:nvSpPr>
        <p:spPr>
          <a:xfrm>
            <a:off x="8045848" y="4605314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. . .</a:t>
            </a: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F9A7FC99-DA1B-4DC9-A5EF-603629AF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477" y="5588229"/>
            <a:ext cx="245374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AGEB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, </a:t>
            </a:r>
            <a:r>
              <a:rPr lang="de-DE" sz="1200" dirty="0"/>
              <a:t>ISE </a:t>
            </a:r>
            <a:r>
              <a:rPr lang="de-DE" sz="1200" dirty="0" err="1"/>
              <a:t>e.V</a:t>
            </a:r>
            <a:r>
              <a:rPr lang="de-DE" sz="1200" dirty="0"/>
              <a:t>-Meta-Studie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F3B56A2-2632-4FEB-92D2-5CF35103F0BD}"/>
              </a:ext>
            </a:extLst>
          </p:cNvPr>
          <p:cNvSpPr txBox="1"/>
          <p:nvPr/>
        </p:nvSpPr>
        <p:spPr>
          <a:xfrm>
            <a:off x="4876647" y="1721441"/>
            <a:ext cx="316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und Einsparungen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C59B11D-207E-4AA0-99E1-49D84A504183}"/>
              </a:ext>
            </a:extLst>
          </p:cNvPr>
          <p:cNvSpPr txBox="1"/>
          <p:nvPr/>
        </p:nvSpPr>
        <p:spPr>
          <a:xfrm>
            <a:off x="2388278" y="3451133"/>
            <a:ext cx="2488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8000"/>
                </a:solidFill>
              </a:rPr>
              <a:t>Ausbaupfad Erneuerbare</a:t>
            </a:r>
          </a:p>
        </p:txBody>
      </p:sp>
    </p:spTree>
    <p:extLst>
      <p:ext uri="{BB962C8B-B14F-4D97-AF65-F5344CB8AC3E}">
        <p14:creationId xmlns:p14="http://schemas.microsoft.com/office/powerpoint/2010/main" val="209393015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D324AE2-66EB-059D-F683-902A4F382316}"/>
              </a:ext>
            </a:extLst>
          </p:cNvPr>
          <p:cNvGrpSpPr/>
          <p:nvPr/>
        </p:nvGrpSpPr>
        <p:grpSpPr>
          <a:xfrm>
            <a:off x="6664549" y="831790"/>
            <a:ext cx="3230857" cy="1007309"/>
            <a:chOff x="6664549" y="831790"/>
            <a:chExt cx="3230857" cy="1007309"/>
          </a:xfrm>
        </p:grpSpPr>
        <p:pic>
          <p:nvPicPr>
            <p:cNvPr id="5" name="Grafik 4" descr="Ein Bild, das Pferd, Entwurf, Wagen, Zeichnung enthält.&#10;&#10;Automatisch generierte Beschreibung">
              <a:extLst>
                <a:ext uri="{FF2B5EF4-FFF2-40B4-BE49-F238E27FC236}">
                  <a16:creationId xmlns:a16="http://schemas.microsoft.com/office/drawing/2014/main" id="{B929CE31-FF2C-9EF2-818C-3CEC86864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35" b="28654"/>
            <a:stretch/>
          </p:blipFill>
          <p:spPr>
            <a:xfrm flipH="1">
              <a:off x="6664549" y="1192268"/>
              <a:ext cx="1417986" cy="615554"/>
            </a:xfrm>
            <a:prstGeom prst="rect">
              <a:avLst/>
            </a:prstGeom>
          </p:spPr>
        </p:pic>
        <p:pic>
          <p:nvPicPr>
            <p:cNvPr id="11" name="Grafik 10" descr="Ein Bild, das Zug, Entwurf, Zeichnung, Lokomotive enthält.&#10;&#10;Automatisch generierte Beschreibung">
              <a:extLst>
                <a:ext uri="{FF2B5EF4-FFF2-40B4-BE49-F238E27FC236}">
                  <a16:creationId xmlns:a16="http://schemas.microsoft.com/office/drawing/2014/main" id="{D1CAE93E-DD0E-6341-0940-FB5D4083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9" t="15190" r="6928" b="24367"/>
            <a:stretch/>
          </p:blipFill>
          <p:spPr>
            <a:xfrm>
              <a:off x="8604605" y="1171174"/>
              <a:ext cx="1290801" cy="667925"/>
            </a:xfrm>
            <a:prstGeom prst="rect">
              <a:avLst/>
            </a:prstGeom>
          </p:spPr>
        </p:pic>
        <p:sp>
          <p:nvSpPr>
            <p:cNvPr id="22" name="Pfeil: nach rechts 21">
              <a:extLst>
                <a:ext uri="{FF2B5EF4-FFF2-40B4-BE49-F238E27FC236}">
                  <a16:creationId xmlns:a16="http://schemas.microsoft.com/office/drawing/2014/main" id="{E8FAB2E0-9280-308D-EA45-7D3AC2646360}"/>
                </a:ext>
              </a:extLst>
            </p:cNvPr>
            <p:cNvSpPr/>
            <p:nvPr/>
          </p:nvSpPr>
          <p:spPr bwMode="auto">
            <a:xfrm>
              <a:off x="8133591" y="1346216"/>
              <a:ext cx="320047" cy="31784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5AD34C9-172C-3207-46D5-5F1DD179EA69}"/>
                </a:ext>
              </a:extLst>
            </p:cNvPr>
            <p:cNvSpPr txBox="1"/>
            <p:nvPr/>
          </p:nvSpPr>
          <p:spPr>
            <a:xfrm>
              <a:off x="7264068" y="831790"/>
              <a:ext cx="2219829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 b="1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Gelungene Beispiele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4EDCC0-6EC3-22E5-19A0-317F944D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D29325-7597-CB44-AEC8-18554F08165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AD0168B-AD3D-D10A-B6E9-ED9F27EB2F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8362" y="82555"/>
            <a:ext cx="863240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Was ist zu tun?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Technologischer Umbruch: Disruption, Prinzip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8BA8922-FA19-CC4D-445E-D0A1297286F9}"/>
              </a:ext>
            </a:extLst>
          </p:cNvPr>
          <p:cNvSpPr txBox="1"/>
          <p:nvPr/>
        </p:nvSpPr>
        <p:spPr>
          <a:xfrm>
            <a:off x="470724" y="863243"/>
            <a:ext cx="120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3333FF"/>
                </a:solidFill>
              </a:rPr>
              <a:t>Definition: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595A20F-BECA-584F-64D1-423B81A31C87}"/>
              </a:ext>
            </a:extLst>
          </p:cNvPr>
          <p:cNvGrpSpPr/>
          <p:nvPr/>
        </p:nvGrpSpPr>
        <p:grpSpPr>
          <a:xfrm>
            <a:off x="139013" y="1267757"/>
            <a:ext cx="6374570" cy="3885935"/>
            <a:chOff x="139013" y="1267757"/>
            <a:chExt cx="6374570" cy="3885935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B1172AC1-F9A9-D2FF-6C47-5480F16BE645}"/>
                </a:ext>
              </a:extLst>
            </p:cNvPr>
            <p:cNvSpPr/>
            <p:nvPr/>
          </p:nvSpPr>
          <p:spPr bwMode="auto">
            <a:xfrm>
              <a:off x="139013" y="1267757"/>
              <a:ext cx="6374570" cy="3885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DCB0956-1ED3-3CB5-15E4-596A1C808000}"/>
                </a:ext>
              </a:extLst>
            </p:cNvPr>
            <p:cNvCxnSpPr/>
            <p:nvPr/>
          </p:nvCxnSpPr>
          <p:spPr bwMode="auto">
            <a:xfrm>
              <a:off x="293512" y="4924688"/>
              <a:ext cx="565195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2B52F342-6351-08EB-E6DD-5366FAA6063C}"/>
                </a:ext>
              </a:extLst>
            </p:cNvPr>
            <p:cNvCxnSpPr/>
            <p:nvPr/>
          </p:nvCxnSpPr>
          <p:spPr bwMode="auto">
            <a:xfrm flipV="1">
              <a:off x="470724" y="1914788"/>
              <a:ext cx="0" cy="318770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F7994F27-29F1-251A-9CD1-3D9433A3A7B9}"/>
                </a:ext>
              </a:extLst>
            </p:cNvPr>
            <p:cNvSpPr txBox="1"/>
            <p:nvPr/>
          </p:nvSpPr>
          <p:spPr>
            <a:xfrm>
              <a:off x="177546" y="1369789"/>
              <a:ext cx="2052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Produkt (Beispiel Auto)</a:t>
              </a:r>
              <a:br>
                <a:rPr lang="de-DE" sz="1400" dirty="0"/>
              </a:br>
              <a:r>
                <a:rPr lang="de-DE" sz="1400" dirty="0"/>
                <a:t>Leistungsfähigkeit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6E7EB737-55B0-AAAD-926C-ED25D8C1F251}"/>
                </a:ext>
              </a:extLst>
            </p:cNvPr>
            <p:cNvSpPr txBox="1"/>
            <p:nvPr/>
          </p:nvSpPr>
          <p:spPr>
            <a:xfrm>
              <a:off x="5979468" y="4772664"/>
              <a:ext cx="335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t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588A05F2-6A99-6B43-B7F0-C47E9C3011DA}"/>
              </a:ext>
            </a:extLst>
          </p:cNvPr>
          <p:cNvGrpSpPr/>
          <p:nvPr/>
        </p:nvGrpSpPr>
        <p:grpSpPr>
          <a:xfrm>
            <a:off x="2093309" y="1253162"/>
            <a:ext cx="3409428" cy="2619869"/>
            <a:chOff x="2093309" y="1253162"/>
            <a:chExt cx="3409428" cy="2619869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BF67E77-30D0-28E6-587C-065C22D18EAE}"/>
                </a:ext>
              </a:extLst>
            </p:cNvPr>
            <p:cNvSpPr txBox="1"/>
            <p:nvPr/>
          </p:nvSpPr>
          <p:spPr>
            <a:xfrm>
              <a:off x="3518993" y="1253162"/>
              <a:ext cx="1983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00B050"/>
                  </a:solidFill>
                </a:rPr>
                <a:t>weniger Energie, </a:t>
              </a:r>
              <a:br>
                <a:rPr lang="de-DE" sz="1400" baseline="-25000" dirty="0">
                  <a:solidFill>
                    <a:srgbClr val="00B050"/>
                  </a:solidFill>
                </a:rPr>
              </a:br>
              <a:r>
                <a:rPr lang="de-DE" sz="1400" dirty="0">
                  <a:solidFill>
                    <a:srgbClr val="00B050"/>
                  </a:solidFill>
                </a:rPr>
                <a:t>weniger Kosten</a:t>
              </a:r>
              <a:br>
                <a:rPr lang="de-DE" sz="1400" baseline="-25000" dirty="0">
                  <a:solidFill>
                    <a:srgbClr val="00B050"/>
                  </a:solidFill>
                </a:rPr>
              </a:br>
              <a:r>
                <a:rPr lang="de-DE" sz="1400" dirty="0">
                  <a:solidFill>
                    <a:srgbClr val="00B050"/>
                  </a:solidFill>
                </a:rPr>
                <a:t>weniger CO</a:t>
              </a:r>
              <a:r>
                <a:rPr lang="de-DE" sz="1400" baseline="-25000" dirty="0">
                  <a:solidFill>
                    <a:srgbClr val="00B050"/>
                  </a:solidFill>
                </a:rPr>
                <a:t>2</a:t>
              </a:r>
              <a:endParaRPr lang="de-DE" sz="1400" dirty="0">
                <a:solidFill>
                  <a:srgbClr val="00B050"/>
                </a:solidFill>
              </a:endParaRPr>
            </a:p>
          </p:txBody>
        </p: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795F62D-DE26-EDA6-A6A9-1C3A00AE3B88}"/>
                </a:ext>
              </a:extLst>
            </p:cNvPr>
            <p:cNvGrpSpPr/>
            <p:nvPr/>
          </p:nvGrpSpPr>
          <p:grpSpPr>
            <a:xfrm>
              <a:off x="2093309" y="1618390"/>
              <a:ext cx="1786818" cy="2254641"/>
              <a:chOff x="2093309" y="1618390"/>
              <a:chExt cx="1786818" cy="225464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ED82BB7-FF26-DAF3-9871-34DA44C74BED}"/>
                  </a:ext>
                </a:extLst>
              </p:cNvPr>
              <p:cNvSpPr/>
              <p:nvPr/>
            </p:nvSpPr>
            <p:spPr bwMode="auto">
              <a:xfrm>
                <a:off x="2093309" y="2030223"/>
                <a:ext cx="1786818" cy="1842808"/>
              </a:xfrm>
              <a:custGeom>
                <a:avLst/>
                <a:gdLst>
                  <a:gd name="connsiteX0" fmla="*/ 0 w 3594100"/>
                  <a:gd name="connsiteY0" fmla="*/ 3009900 h 3009900"/>
                  <a:gd name="connsiteX1" fmla="*/ 1092200 w 3594100"/>
                  <a:gd name="connsiteY1" fmla="*/ 2565400 h 3009900"/>
                  <a:gd name="connsiteX2" fmla="*/ 2146300 w 3594100"/>
                  <a:gd name="connsiteY2" fmla="*/ 438150 h 3009900"/>
                  <a:gd name="connsiteX3" fmla="*/ 3594100 w 3594100"/>
                  <a:gd name="connsiteY3" fmla="*/ 0 h 3009900"/>
                  <a:gd name="connsiteX4" fmla="*/ 3594100 w 3594100"/>
                  <a:gd name="connsiteY4" fmla="*/ 0 h 300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4100" h="3009900">
                    <a:moveTo>
                      <a:pt x="0" y="3009900"/>
                    </a:moveTo>
                    <a:cubicBezTo>
                      <a:pt x="367241" y="3001962"/>
                      <a:pt x="734483" y="2994025"/>
                      <a:pt x="1092200" y="2565400"/>
                    </a:cubicBezTo>
                    <a:cubicBezTo>
                      <a:pt x="1449917" y="2136775"/>
                      <a:pt x="1729317" y="865717"/>
                      <a:pt x="2146300" y="438150"/>
                    </a:cubicBezTo>
                    <a:cubicBezTo>
                      <a:pt x="2563283" y="10583"/>
                      <a:pt x="3594100" y="0"/>
                      <a:pt x="3594100" y="0"/>
                    </a:cubicBezTo>
                    <a:lnTo>
                      <a:pt x="359410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55" name="Grafik 54" descr="Ein Bild, das Clipart, Diagramm, Design enthält.&#10;&#10;Automatisch generierte Beschreibung">
                <a:extLst>
                  <a:ext uri="{FF2B5EF4-FFF2-40B4-BE49-F238E27FC236}">
                    <a16:creationId xmlns:a16="http://schemas.microsoft.com/office/drawing/2014/main" id="{EED48225-357D-77F3-2691-C3C9A298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11" t="20506" r="8911" b="20696"/>
              <a:stretch/>
            </p:blipFill>
            <p:spPr>
              <a:xfrm flipH="1">
                <a:off x="2671157" y="1618390"/>
                <a:ext cx="849326" cy="435306"/>
              </a:xfrm>
              <a:prstGeom prst="rect">
                <a:avLst/>
              </a:prstGeom>
            </p:spPr>
          </p:pic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6F9CB1D-79B6-97CC-E3B0-7F11A662769A}"/>
                  </a:ext>
                </a:extLst>
              </p:cNvPr>
              <p:cNvSpPr txBox="1"/>
              <p:nvPr/>
            </p:nvSpPr>
            <p:spPr>
              <a:xfrm>
                <a:off x="2140455" y="2029485"/>
                <a:ext cx="929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00B050"/>
                    </a:solidFill>
                  </a:rPr>
                  <a:t>besseres</a:t>
                </a:r>
                <a:br>
                  <a:rPr lang="de-DE" sz="1400" dirty="0">
                    <a:solidFill>
                      <a:srgbClr val="00B050"/>
                    </a:solidFill>
                  </a:rPr>
                </a:br>
                <a:r>
                  <a:rPr lang="de-DE" sz="1400" dirty="0">
                    <a:solidFill>
                      <a:srgbClr val="00B050"/>
                    </a:solidFill>
                  </a:rPr>
                  <a:t>Produkt</a:t>
                </a:r>
              </a:p>
            </p:txBody>
          </p:sp>
        </p:grpSp>
      </p:grp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7C135BB3-DE08-3FCF-B431-E38CE87112BD}"/>
              </a:ext>
            </a:extLst>
          </p:cNvPr>
          <p:cNvSpPr/>
          <p:nvPr/>
        </p:nvSpPr>
        <p:spPr bwMode="auto">
          <a:xfrm flipV="1">
            <a:off x="2466217" y="3711590"/>
            <a:ext cx="2698513" cy="1209498"/>
          </a:xfrm>
          <a:custGeom>
            <a:avLst/>
            <a:gdLst>
              <a:gd name="connsiteX0" fmla="*/ 0 w 3594100"/>
              <a:gd name="connsiteY0" fmla="*/ 3009900 h 3009900"/>
              <a:gd name="connsiteX1" fmla="*/ 1092200 w 3594100"/>
              <a:gd name="connsiteY1" fmla="*/ 2565400 h 3009900"/>
              <a:gd name="connsiteX2" fmla="*/ 2146300 w 3594100"/>
              <a:gd name="connsiteY2" fmla="*/ 438150 h 3009900"/>
              <a:gd name="connsiteX3" fmla="*/ 3594100 w 3594100"/>
              <a:gd name="connsiteY3" fmla="*/ 0 h 3009900"/>
              <a:gd name="connsiteX4" fmla="*/ 3594100 w 3594100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00" h="3009900">
                <a:moveTo>
                  <a:pt x="0" y="3009900"/>
                </a:moveTo>
                <a:cubicBezTo>
                  <a:pt x="367241" y="3001962"/>
                  <a:pt x="734483" y="2994025"/>
                  <a:pt x="1092200" y="2565400"/>
                </a:cubicBezTo>
                <a:cubicBezTo>
                  <a:pt x="1449917" y="2136775"/>
                  <a:pt x="1729317" y="865717"/>
                  <a:pt x="2146300" y="438150"/>
                </a:cubicBezTo>
                <a:cubicBezTo>
                  <a:pt x="2563283" y="10583"/>
                  <a:pt x="3594100" y="0"/>
                  <a:pt x="3594100" y="0"/>
                </a:cubicBezTo>
                <a:lnTo>
                  <a:pt x="3594100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3DBDADC-5109-3C31-B7BB-34F078FD393A}"/>
              </a:ext>
            </a:extLst>
          </p:cNvPr>
          <p:cNvSpPr txBox="1"/>
          <p:nvPr/>
        </p:nvSpPr>
        <p:spPr>
          <a:xfrm>
            <a:off x="8594876" y="5788954"/>
            <a:ext cx="1142052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ISE e.V.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8DD24FB-AC8D-D4D9-161D-86CA2B303DDB}"/>
              </a:ext>
            </a:extLst>
          </p:cNvPr>
          <p:cNvGrpSpPr/>
          <p:nvPr/>
        </p:nvGrpSpPr>
        <p:grpSpPr>
          <a:xfrm>
            <a:off x="6900135" y="1894075"/>
            <a:ext cx="2840630" cy="572314"/>
            <a:chOff x="6900135" y="3529725"/>
            <a:chExt cx="2840630" cy="572314"/>
          </a:xfrm>
        </p:grpSpPr>
        <p:pic>
          <p:nvPicPr>
            <p:cNvPr id="8" name="Grafik 7" descr="Ein Bild, das Pferd, Wagen, Kutsche, Zeichnung enthält.&#10;&#10;Automatisch generierte Beschreibung">
              <a:extLst>
                <a:ext uri="{FF2B5EF4-FFF2-40B4-BE49-F238E27FC236}">
                  <a16:creationId xmlns:a16="http://schemas.microsoft.com/office/drawing/2014/main" id="{E4C9EC3F-7C00-2119-7EB0-F59BEA7E4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6"/>
            <a:stretch/>
          </p:blipFill>
          <p:spPr>
            <a:xfrm flipH="1">
              <a:off x="6900135" y="3529725"/>
              <a:ext cx="981869" cy="523220"/>
            </a:xfrm>
            <a:prstGeom prst="rect">
              <a:avLst/>
            </a:prstGeom>
          </p:spPr>
        </p:pic>
        <p:pic>
          <p:nvPicPr>
            <p:cNvPr id="16" name="Grafik 15" descr="Ein Bild, das Fahrzeug, Landfahrzeug, Reifen, Rad enthält.&#10;&#10;Automatisch generierte Beschreibung">
              <a:extLst>
                <a:ext uri="{FF2B5EF4-FFF2-40B4-BE49-F238E27FC236}">
                  <a16:creationId xmlns:a16="http://schemas.microsoft.com/office/drawing/2014/main" id="{3AC229D9-3165-9FF7-8993-BB23CB971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69" b="23049"/>
            <a:stretch/>
          </p:blipFill>
          <p:spPr>
            <a:xfrm>
              <a:off x="8758896" y="3544508"/>
              <a:ext cx="981869" cy="557531"/>
            </a:xfrm>
            <a:prstGeom prst="rect">
              <a:avLst/>
            </a:prstGeom>
          </p:spPr>
        </p:pic>
        <p:sp>
          <p:nvSpPr>
            <p:cNvPr id="23" name="Pfeil: nach rechts 22">
              <a:extLst>
                <a:ext uri="{FF2B5EF4-FFF2-40B4-BE49-F238E27FC236}">
                  <a16:creationId xmlns:a16="http://schemas.microsoft.com/office/drawing/2014/main" id="{4BDC89E5-5C9C-053A-ADCE-2CCCFC9423C4}"/>
                </a:ext>
              </a:extLst>
            </p:cNvPr>
            <p:cNvSpPr/>
            <p:nvPr/>
          </p:nvSpPr>
          <p:spPr bwMode="auto">
            <a:xfrm>
              <a:off x="8133591" y="3692421"/>
              <a:ext cx="320047" cy="31784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14FA2EF-52E4-2375-B531-EBBC4116C0A4}"/>
              </a:ext>
            </a:extLst>
          </p:cNvPr>
          <p:cNvGrpSpPr/>
          <p:nvPr/>
        </p:nvGrpSpPr>
        <p:grpSpPr>
          <a:xfrm>
            <a:off x="7005110" y="2575061"/>
            <a:ext cx="2754587" cy="725583"/>
            <a:chOff x="7005110" y="4770957"/>
            <a:chExt cx="2754587" cy="725583"/>
          </a:xfrm>
        </p:grpSpPr>
        <p:pic>
          <p:nvPicPr>
            <p:cNvPr id="18" name="Grafik 17" descr="Ein Bild, das Werkzeug, Bohrmaschine enthält.&#10;&#10;Automatisch generierte Beschreibung">
              <a:extLst>
                <a:ext uri="{FF2B5EF4-FFF2-40B4-BE49-F238E27FC236}">
                  <a16:creationId xmlns:a16="http://schemas.microsoft.com/office/drawing/2014/main" id="{04A90B88-4D7B-C644-21DB-12D2F6F3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8" t="21555" r="7606" b="28094"/>
            <a:stretch/>
          </p:blipFill>
          <p:spPr>
            <a:xfrm flipH="1">
              <a:off x="8820805" y="4810528"/>
              <a:ext cx="938892" cy="587229"/>
            </a:xfrm>
            <a:prstGeom prst="rect">
              <a:avLst/>
            </a:prstGeom>
          </p:spPr>
        </p:pic>
        <p:pic>
          <p:nvPicPr>
            <p:cNvPr id="20" name="Grafik 19" descr="Ein Bild, das Werkzeug, Hammer, Antike Werkzeuge, Handwerkzeug enthält.&#10;&#10;Automatisch generierte Beschreibung">
              <a:extLst>
                <a:ext uri="{FF2B5EF4-FFF2-40B4-BE49-F238E27FC236}">
                  <a16:creationId xmlns:a16="http://schemas.microsoft.com/office/drawing/2014/main" id="{63AA7AFF-2362-4682-0B01-CE31DD8BB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/>
            <a:stretch/>
          </p:blipFill>
          <p:spPr>
            <a:xfrm>
              <a:off x="7005110" y="4770957"/>
              <a:ext cx="1000957" cy="725583"/>
            </a:xfrm>
            <a:prstGeom prst="rect">
              <a:avLst/>
            </a:prstGeom>
          </p:spPr>
        </p:pic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04683C0D-5F6F-C4A1-4304-A00357ED3B3E}"/>
                </a:ext>
              </a:extLst>
            </p:cNvPr>
            <p:cNvSpPr/>
            <p:nvPr/>
          </p:nvSpPr>
          <p:spPr bwMode="auto">
            <a:xfrm>
              <a:off x="8149308" y="4930814"/>
              <a:ext cx="320047" cy="31784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5BDBA46-1528-9291-FBB2-B08949F28C99}"/>
              </a:ext>
            </a:extLst>
          </p:cNvPr>
          <p:cNvGrpSpPr/>
          <p:nvPr/>
        </p:nvGrpSpPr>
        <p:grpSpPr>
          <a:xfrm>
            <a:off x="444699" y="3468591"/>
            <a:ext cx="2078847" cy="1456836"/>
            <a:chOff x="444699" y="3468591"/>
            <a:chExt cx="2078847" cy="1456836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24357ED4-AA2A-627C-7F94-CF526C45DB38}"/>
                </a:ext>
              </a:extLst>
            </p:cNvPr>
            <p:cNvSpPr txBox="1"/>
            <p:nvPr/>
          </p:nvSpPr>
          <p:spPr>
            <a:xfrm>
              <a:off x="581025" y="3468591"/>
              <a:ext cx="1291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</a:rPr>
                <a:t>eingeführtes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Produkt</a:t>
              </a:r>
            </a:p>
          </p:txBody>
        </p:sp>
        <p:pic>
          <p:nvPicPr>
            <p:cNvPr id="53" name="Grafik 52" descr="Ein Bild, das Clipart, Entwurf, Rad, Autoaufkleber enthält.&#10;&#10;Automatisch generierte Beschreibung">
              <a:extLst>
                <a:ext uri="{FF2B5EF4-FFF2-40B4-BE49-F238E27FC236}">
                  <a16:creationId xmlns:a16="http://schemas.microsoft.com/office/drawing/2014/main" id="{0BD8AFA7-F8E7-1979-9A26-FD7F8716D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8" t="31778" r="11806" b="32939"/>
            <a:stretch/>
          </p:blipFill>
          <p:spPr>
            <a:xfrm>
              <a:off x="1402773" y="4170361"/>
              <a:ext cx="1120773" cy="514864"/>
            </a:xfrm>
            <a:prstGeom prst="rect">
              <a:avLst/>
            </a:prstGeom>
          </p:spPr>
        </p:pic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44B5F698-DD19-548C-9A3D-7B7ADE4AE446}"/>
                </a:ext>
              </a:extLst>
            </p:cNvPr>
            <p:cNvSpPr/>
            <p:nvPr/>
          </p:nvSpPr>
          <p:spPr bwMode="auto">
            <a:xfrm>
              <a:off x="444699" y="3715930"/>
              <a:ext cx="1974901" cy="1209497"/>
            </a:xfrm>
            <a:custGeom>
              <a:avLst/>
              <a:gdLst>
                <a:gd name="connsiteX0" fmla="*/ 0 w 3594100"/>
                <a:gd name="connsiteY0" fmla="*/ 3009900 h 3009900"/>
                <a:gd name="connsiteX1" fmla="*/ 1092200 w 3594100"/>
                <a:gd name="connsiteY1" fmla="*/ 2565400 h 3009900"/>
                <a:gd name="connsiteX2" fmla="*/ 2146300 w 3594100"/>
                <a:gd name="connsiteY2" fmla="*/ 438150 h 3009900"/>
                <a:gd name="connsiteX3" fmla="*/ 3594100 w 3594100"/>
                <a:gd name="connsiteY3" fmla="*/ 0 h 3009900"/>
                <a:gd name="connsiteX4" fmla="*/ 3594100 w 3594100"/>
                <a:gd name="connsiteY4" fmla="*/ 0 h 300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4100" h="3009900">
                  <a:moveTo>
                    <a:pt x="0" y="3009900"/>
                  </a:moveTo>
                  <a:cubicBezTo>
                    <a:pt x="367241" y="3001962"/>
                    <a:pt x="734483" y="2994025"/>
                    <a:pt x="1092200" y="2565400"/>
                  </a:cubicBezTo>
                  <a:cubicBezTo>
                    <a:pt x="1449917" y="2136775"/>
                    <a:pt x="1729317" y="865717"/>
                    <a:pt x="2146300" y="438150"/>
                  </a:cubicBezTo>
                  <a:cubicBezTo>
                    <a:pt x="2563283" y="10583"/>
                    <a:pt x="3594100" y="0"/>
                    <a:pt x="3594100" y="0"/>
                  </a:cubicBezTo>
                  <a:lnTo>
                    <a:pt x="3594100" y="0"/>
                  </a:ln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9F070DFE-BAE1-5571-12DF-C0899B23661B}"/>
              </a:ext>
            </a:extLst>
          </p:cNvPr>
          <p:cNvSpPr/>
          <p:nvPr/>
        </p:nvSpPr>
        <p:spPr bwMode="auto">
          <a:xfrm flipV="1">
            <a:off x="3152022" y="3711590"/>
            <a:ext cx="2698513" cy="1209498"/>
          </a:xfrm>
          <a:custGeom>
            <a:avLst/>
            <a:gdLst>
              <a:gd name="connsiteX0" fmla="*/ 0 w 3594100"/>
              <a:gd name="connsiteY0" fmla="*/ 3009900 h 3009900"/>
              <a:gd name="connsiteX1" fmla="*/ 1092200 w 3594100"/>
              <a:gd name="connsiteY1" fmla="*/ 2565400 h 3009900"/>
              <a:gd name="connsiteX2" fmla="*/ 2146300 w 3594100"/>
              <a:gd name="connsiteY2" fmla="*/ 438150 h 3009900"/>
              <a:gd name="connsiteX3" fmla="*/ 3594100 w 3594100"/>
              <a:gd name="connsiteY3" fmla="*/ 0 h 3009900"/>
              <a:gd name="connsiteX4" fmla="*/ 3594100 w 3594100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00" h="3009900">
                <a:moveTo>
                  <a:pt x="0" y="3009900"/>
                </a:moveTo>
                <a:cubicBezTo>
                  <a:pt x="367241" y="3001962"/>
                  <a:pt x="734483" y="2994025"/>
                  <a:pt x="1092200" y="2565400"/>
                </a:cubicBezTo>
                <a:cubicBezTo>
                  <a:pt x="1449917" y="2136775"/>
                  <a:pt x="1729317" y="865717"/>
                  <a:pt x="2146300" y="438150"/>
                </a:cubicBezTo>
                <a:cubicBezTo>
                  <a:pt x="2563283" y="10583"/>
                  <a:pt x="3594100" y="0"/>
                  <a:pt x="3594100" y="0"/>
                </a:cubicBezTo>
                <a:lnTo>
                  <a:pt x="3594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FA92D62-3093-A82F-4671-3CBA68991A69}"/>
              </a:ext>
            </a:extLst>
          </p:cNvPr>
          <p:cNvGrpSpPr/>
          <p:nvPr/>
        </p:nvGrpSpPr>
        <p:grpSpPr>
          <a:xfrm>
            <a:off x="2680455" y="2030223"/>
            <a:ext cx="3461616" cy="1842808"/>
            <a:chOff x="2680455" y="2030223"/>
            <a:chExt cx="3461616" cy="1842808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CF3F08F-9CD0-1B08-FF5C-9A0CB5CD1FE0}"/>
                </a:ext>
              </a:extLst>
            </p:cNvPr>
            <p:cNvSpPr txBox="1"/>
            <p:nvPr/>
          </p:nvSpPr>
          <p:spPr>
            <a:xfrm>
              <a:off x="4042962" y="2205154"/>
              <a:ext cx="209910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Lobbyisten-Bremse: </a:t>
              </a:r>
              <a:r>
                <a:rPr lang="de-DE" sz="1400" dirty="0">
                  <a:solidFill>
                    <a:srgbClr val="FF0000"/>
                  </a:solidFill>
                  <a:sym typeface="Symbol" panose="05050102010706020507" pitchFamily="18" charset="2"/>
                </a:rPr>
                <a:t></a:t>
              </a:r>
              <a:r>
                <a:rPr lang="de-DE" sz="1400" dirty="0" err="1">
                  <a:solidFill>
                    <a:srgbClr val="FF0000"/>
                  </a:solidFill>
                </a:rPr>
                <a:t>t</a:t>
              </a:r>
              <a:r>
                <a:rPr lang="de-DE" sz="1400" baseline="-25000" dirty="0" err="1">
                  <a:solidFill>
                    <a:srgbClr val="FF0000"/>
                  </a:solidFill>
                </a:rPr>
                <a:t>L</a:t>
              </a:r>
              <a:r>
                <a:rPr lang="de-DE" sz="1400" dirty="0">
                  <a:solidFill>
                    <a:srgbClr val="FF0000"/>
                  </a:solidFill>
                </a:rPr>
                <a:t> „Technologieoffenheit“</a:t>
              </a:r>
              <a:br>
                <a:rPr lang="de-DE" sz="1400" dirty="0">
                  <a:solidFill>
                    <a:srgbClr val="FF0000"/>
                  </a:solidFill>
                </a:rPr>
              </a:br>
              <a:r>
                <a:rPr lang="de-DE" sz="1400" dirty="0">
                  <a:solidFill>
                    <a:srgbClr val="FF0000"/>
                  </a:solidFill>
                </a:rPr>
                <a:t>(z.B. </a:t>
              </a:r>
              <a:r>
                <a:rPr lang="de-DE" sz="1400" dirty="0" err="1">
                  <a:solidFill>
                    <a:srgbClr val="FF0000"/>
                  </a:solidFill>
                </a:rPr>
                <a:t>eFuels</a:t>
              </a:r>
              <a:r>
                <a:rPr lang="de-DE" sz="1400" dirty="0">
                  <a:solidFill>
                    <a:srgbClr val="FF0000"/>
                  </a:solidFill>
                </a:rPr>
                <a:t>)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77258E23-431E-33D5-C341-ACD0FBF7DFCB}"/>
                </a:ext>
              </a:extLst>
            </p:cNvPr>
            <p:cNvGrpSpPr/>
            <p:nvPr/>
          </p:nvGrpSpPr>
          <p:grpSpPr>
            <a:xfrm>
              <a:off x="2791661" y="3013207"/>
              <a:ext cx="557262" cy="440810"/>
              <a:chOff x="2075391" y="4186710"/>
              <a:chExt cx="557262" cy="440810"/>
            </a:xfrm>
          </p:grpSpPr>
          <p:sp>
            <p:nvSpPr>
              <p:cNvPr id="31" name="Pfeil: nach rechts 30">
                <a:extLst>
                  <a:ext uri="{FF2B5EF4-FFF2-40B4-BE49-F238E27FC236}">
                    <a16:creationId xmlns:a16="http://schemas.microsoft.com/office/drawing/2014/main" id="{5D8833FF-12B4-C5EF-C399-4E74BB1BA4DD}"/>
                  </a:ext>
                </a:extLst>
              </p:cNvPr>
              <p:cNvSpPr/>
              <p:nvPr/>
            </p:nvSpPr>
            <p:spPr bwMode="auto">
              <a:xfrm>
                <a:off x="2075391" y="4483878"/>
                <a:ext cx="501122" cy="143642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4C7F87F3-9A4F-9AF8-4D40-2579BF421361}"/>
                  </a:ext>
                </a:extLst>
              </p:cNvPr>
              <p:cNvSpPr txBox="1"/>
              <p:nvPr/>
            </p:nvSpPr>
            <p:spPr>
              <a:xfrm>
                <a:off x="2127046" y="4186710"/>
                <a:ext cx="50560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6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t</a:t>
                </a:r>
                <a:r>
                  <a:rPr lang="de-DE" sz="1600" baseline="-25000" dirty="0" err="1">
                    <a:solidFill>
                      <a:srgbClr val="FF0000"/>
                    </a:solidFill>
                  </a:rPr>
                  <a:t>L</a:t>
                </a:r>
                <a:r>
                  <a:rPr lang="de-DE" sz="1600" dirty="0">
                    <a:solidFill>
                      <a:srgbClr val="FF0000"/>
                    </a:solidFill>
                  </a:rPr>
                  <a:t> </a:t>
                </a:r>
                <a:endParaRPr lang="de-DE" sz="1600" dirty="0"/>
              </a:p>
            </p:txBody>
          </p:sp>
        </p:grp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AD1268D4-E3F7-3E09-AB7B-C6ACA0F87BAE}"/>
                </a:ext>
              </a:extLst>
            </p:cNvPr>
            <p:cNvSpPr/>
            <p:nvPr/>
          </p:nvSpPr>
          <p:spPr bwMode="auto">
            <a:xfrm>
              <a:off x="2680455" y="2030223"/>
              <a:ext cx="1786818" cy="1842808"/>
            </a:xfrm>
            <a:custGeom>
              <a:avLst/>
              <a:gdLst>
                <a:gd name="connsiteX0" fmla="*/ 0 w 3594100"/>
                <a:gd name="connsiteY0" fmla="*/ 3009900 h 3009900"/>
                <a:gd name="connsiteX1" fmla="*/ 1092200 w 3594100"/>
                <a:gd name="connsiteY1" fmla="*/ 2565400 h 3009900"/>
                <a:gd name="connsiteX2" fmla="*/ 2146300 w 3594100"/>
                <a:gd name="connsiteY2" fmla="*/ 438150 h 3009900"/>
                <a:gd name="connsiteX3" fmla="*/ 3594100 w 3594100"/>
                <a:gd name="connsiteY3" fmla="*/ 0 h 3009900"/>
                <a:gd name="connsiteX4" fmla="*/ 3594100 w 3594100"/>
                <a:gd name="connsiteY4" fmla="*/ 0 h 300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4100" h="3009900">
                  <a:moveTo>
                    <a:pt x="0" y="3009900"/>
                  </a:moveTo>
                  <a:cubicBezTo>
                    <a:pt x="367241" y="3001962"/>
                    <a:pt x="734483" y="2994025"/>
                    <a:pt x="1092200" y="2565400"/>
                  </a:cubicBezTo>
                  <a:cubicBezTo>
                    <a:pt x="1449917" y="2136775"/>
                    <a:pt x="1729317" y="865717"/>
                    <a:pt x="2146300" y="438150"/>
                  </a:cubicBezTo>
                  <a:cubicBezTo>
                    <a:pt x="2563283" y="10583"/>
                    <a:pt x="3594100" y="0"/>
                    <a:pt x="3594100" y="0"/>
                  </a:cubicBezTo>
                  <a:lnTo>
                    <a:pt x="3594100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6B3BA8B-2236-62B8-F1C6-77C1B9BE8276}"/>
              </a:ext>
            </a:extLst>
          </p:cNvPr>
          <p:cNvGrpSpPr/>
          <p:nvPr/>
        </p:nvGrpSpPr>
        <p:grpSpPr>
          <a:xfrm>
            <a:off x="1547315" y="818100"/>
            <a:ext cx="5391523" cy="461665"/>
            <a:chOff x="1569348" y="780665"/>
            <a:chExt cx="4471083" cy="461665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9A2D88C-AB53-8334-E6E6-CF6353A0C416}"/>
                </a:ext>
              </a:extLst>
            </p:cNvPr>
            <p:cNvSpPr txBox="1"/>
            <p:nvPr/>
          </p:nvSpPr>
          <p:spPr>
            <a:xfrm>
              <a:off x="1569348" y="826831"/>
              <a:ext cx="2802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rgbClr val="3333FF"/>
                  </a:solidFill>
                </a:rPr>
                <a:t>“schöpferische Zerstörung”</a:t>
              </a:r>
              <a:endParaRPr lang="de-DE" sz="1200" dirty="0">
                <a:solidFill>
                  <a:srgbClr val="3333FF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92062C5-35EF-FD5A-FBA9-B54C971F701B}"/>
                </a:ext>
              </a:extLst>
            </p:cNvPr>
            <p:cNvSpPr txBox="1"/>
            <p:nvPr/>
          </p:nvSpPr>
          <p:spPr>
            <a:xfrm>
              <a:off x="3925346" y="780665"/>
              <a:ext cx="21150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dirty="0"/>
                <a:t>Joseph Schumpeter (1883-1950),</a:t>
              </a:r>
              <a:br>
                <a:rPr lang="de-DE" sz="1200" dirty="0"/>
              </a:br>
              <a:r>
                <a:rPr lang="de-DE" sz="1200" dirty="0"/>
                <a:t>österreichischer Ökonom 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4B841B2-11DB-5138-47E7-76A8C3EE8BEA}"/>
              </a:ext>
            </a:extLst>
          </p:cNvPr>
          <p:cNvGrpSpPr/>
          <p:nvPr/>
        </p:nvGrpSpPr>
        <p:grpSpPr>
          <a:xfrm>
            <a:off x="6573938" y="3256911"/>
            <a:ext cx="3235589" cy="1907225"/>
            <a:chOff x="6573938" y="3349271"/>
            <a:chExt cx="3235589" cy="1907225"/>
          </a:xfrm>
        </p:grpSpPr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C4362280-B2EA-1C88-544B-12B03B6E7292}"/>
                </a:ext>
              </a:extLst>
            </p:cNvPr>
            <p:cNvSpPr/>
            <p:nvPr/>
          </p:nvSpPr>
          <p:spPr bwMode="auto">
            <a:xfrm>
              <a:off x="6573938" y="3399428"/>
              <a:ext cx="3235589" cy="1857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Pfeil: nach rechts 38">
              <a:extLst>
                <a:ext uri="{FF2B5EF4-FFF2-40B4-BE49-F238E27FC236}">
                  <a16:creationId xmlns:a16="http://schemas.microsoft.com/office/drawing/2014/main" id="{8298B009-FBCB-C1E9-0D14-8B6288EE7C70}"/>
                </a:ext>
              </a:extLst>
            </p:cNvPr>
            <p:cNvSpPr/>
            <p:nvPr/>
          </p:nvSpPr>
          <p:spPr bwMode="auto">
            <a:xfrm>
              <a:off x="8145193" y="4115656"/>
              <a:ext cx="320047" cy="31784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5" name="Grafik 44" descr="Ein Bild, das Text, Schrift, Dreieck enthält.&#10;&#10;Automatisch generierte Beschreibung">
              <a:extLst>
                <a:ext uri="{FF2B5EF4-FFF2-40B4-BE49-F238E27FC236}">
                  <a16:creationId xmlns:a16="http://schemas.microsoft.com/office/drawing/2014/main" id="{772552EF-82A3-6CCF-66FC-BB8A1D3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51" y="3693216"/>
              <a:ext cx="1337016" cy="1079205"/>
            </a:xfrm>
            <a:prstGeom prst="rect">
              <a:avLst/>
            </a:prstGeom>
          </p:spPr>
        </p:pic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E130EA44-296C-ABD3-BFB5-38076291C5BE}"/>
                </a:ext>
              </a:extLst>
            </p:cNvPr>
            <p:cNvSpPr txBox="1"/>
            <p:nvPr/>
          </p:nvSpPr>
          <p:spPr>
            <a:xfrm>
              <a:off x="6917932" y="3349271"/>
              <a:ext cx="2841765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 b="1" kern="1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Zukunft: Energiewende</a:t>
              </a:r>
              <a:endParaRPr lang="de-DE" sz="1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7DBFF020-C2AC-BE4F-610A-4D2B83E4A6CA}"/>
                </a:ext>
              </a:extLst>
            </p:cNvPr>
            <p:cNvSpPr txBox="1"/>
            <p:nvPr/>
          </p:nvSpPr>
          <p:spPr>
            <a:xfrm>
              <a:off x="6825261" y="4711468"/>
              <a:ext cx="1174231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Verbrennung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6F5BC6E8-F9BD-8270-6C86-C5544BFD18A6}"/>
                </a:ext>
              </a:extLst>
            </p:cNvPr>
            <p:cNvSpPr txBox="1"/>
            <p:nvPr/>
          </p:nvSpPr>
          <p:spPr>
            <a:xfrm>
              <a:off x="8548068" y="4711468"/>
              <a:ext cx="1253007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Erneuerbare</a:t>
              </a:r>
            </a:p>
          </p:txBody>
        </p:sp>
        <p:pic>
          <p:nvPicPr>
            <p:cNvPr id="69" name="Grafik 68" descr="Ein Bild, das Screenshot, Kinderkunst, Origami, Design enthält.&#10;&#10;Automatisch generierte Beschreibung">
              <a:extLst>
                <a:ext uri="{FF2B5EF4-FFF2-40B4-BE49-F238E27FC236}">
                  <a16:creationId xmlns:a16="http://schemas.microsoft.com/office/drawing/2014/main" id="{897FEB42-F457-9E0F-1D49-D1DF49795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4" t="23482" r="27265" b="29352"/>
            <a:stretch/>
          </p:blipFill>
          <p:spPr>
            <a:xfrm>
              <a:off x="8674042" y="3709291"/>
              <a:ext cx="1013017" cy="1063130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3259C87-9A5A-1C41-8A65-F6AE92F96A03}"/>
              </a:ext>
            </a:extLst>
          </p:cNvPr>
          <p:cNvGrpSpPr/>
          <p:nvPr/>
        </p:nvGrpSpPr>
        <p:grpSpPr>
          <a:xfrm>
            <a:off x="360299" y="4508400"/>
            <a:ext cx="6939491" cy="1402448"/>
            <a:chOff x="360299" y="4555699"/>
            <a:chExt cx="6939491" cy="1402448"/>
          </a:xfrm>
        </p:grpSpPr>
        <p:pic>
          <p:nvPicPr>
            <p:cNvPr id="3" name="Grafik 2" descr="Ein Bild, das Schrift, weiß, Design enthält.&#10;&#10;Automatisch generierte Beschreibung">
              <a:extLst>
                <a:ext uri="{FF2B5EF4-FFF2-40B4-BE49-F238E27FC236}">
                  <a16:creationId xmlns:a16="http://schemas.microsoft.com/office/drawing/2014/main" id="{D8A73E9A-E283-DB2E-5038-54A0B6EE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1" t="37604" b="21376"/>
            <a:stretch/>
          </p:blipFill>
          <p:spPr>
            <a:xfrm>
              <a:off x="1464978" y="5338873"/>
              <a:ext cx="4605914" cy="619274"/>
            </a:xfrm>
            <a:prstGeom prst="rect">
              <a:avLst/>
            </a:prstGeom>
          </p:spPr>
        </p:pic>
        <p:pic>
          <p:nvPicPr>
            <p:cNvPr id="10" name="Grafik 9" descr="Ein Bild, das Screenshot, Schwarz, Dunkelheit, Schwarzweiß enthält.&#10;&#10;Automatisch generierte Beschreibung">
              <a:extLst>
                <a:ext uri="{FF2B5EF4-FFF2-40B4-BE49-F238E27FC236}">
                  <a16:creationId xmlns:a16="http://schemas.microsoft.com/office/drawing/2014/main" id="{5E0FE3D3-A0D1-6C00-24F1-BE5D05C4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12979" y="4555699"/>
              <a:ext cx="1486811" cy="1338130"/>
            </a:xfrm>
            <a:prstGeom prst="rect">
              <a:avLst/>
            </a:prstGeom>
          </p:spPr>
        </p:pic>
        <p:pic>
          <p:nvPicPr>
            <p:cNvPr id="14" name="Grafik 13" descr="Ein Bild, das Schrift, weiß, Design enthält.&#10;&#10;Automatisch generierte Beschreibung">
              <a:extLst>
                <a:ext uri="{FF2B5EF4-FFF2-40B4-BE49-F238E27FC236}">
                  <a16:creationId xmlns:a16="http://schemas.microsoft.com/office/drawing/2014/main" id="{5A4BF979-8F37-CC00-5447-19B27785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67" t="37604" r="21505" b="21376"/>
            <a:stretch/>
          </p:blipFill>
          <p:spPr>
            <a:xfrm>
              <a:off x="360299" y="5338873"/>
              <a:ext cx="1104679" cy="619274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A81B7E0-3BA5-5363-F961-BE12F5216B02}"/>
                </a:ext>
              </a:extLst>
            </p:cNvPr>
            <p:cNvSpPr/>
            <p:nvPr/>
          </p:nvSpPr>
          <p:spPr bwMode="auto">
            <a:xfrm>
              <a:off x="581025" y="5229225"/>
              <a:ext cx="180975" cy="40773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B1D9892-42E0-C0B4-538D-F1C3AA4480AF}"/>
                </a:ext>
              </a:extLst>
            </p:cNvPr>
            <p:cNvSpPr/>
            <p:nvPr/>
          </p:nvSpPr>
          <p:spPr bwMode="auto">
            <a:xfrm>
              <a:off x="635000" y="5272198"/>
              <a:ext cx="80963" cy="11986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B0582B57-3A57-D822-F18C-1C85DE6816CB}"/>
              </a:ext>
            </a:extLst>
          </p:cNvPr>
          <p:cNvSpPr txBox="1"/>
          <p:nvPr/>
        </p:nvSpPr>
        <p:spPr>
          <a:xfrm>
            <a:off x="1" y="5966949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  <a:latin typeface="+mn-lt"/>
              </a:rPr>
              <a:t>Wir müssen weg von der rückwärtsgewandten „Technologieoffenheit“, und</a:t>
            </a:r>
            <a:br>
              <a:rPr lang="de-DE" sz="1800" dirty="0">
                <a:solidFill>
                  <a:srgbClr val="00B050"/>
                </a:solidFill>
                <a:latin typeface="+mn-lt"/>
              </a:rPr>
            </a:br>
            <a:r>
              <a:rPr lang="de-DE" sz="1800" dirty="0">
                <a:solidFill>
                  <a:srgbClr val="00B050"/>
                </a:solidFill>
                <a:latin typeface="+mn-lt"/>
              </a:rPr>
              <a:t>hin zur zukunftsorientierten Technologie-Entschlossenheit!</a:t>
            </a:r>
          </a:p>
        </p:txBody>
      </p:sp>
    </p:spTree>
    <p:extLst>
      <p:ext uri="{BB962C8B-B14F-4D97-AF65-F5344CB8AC3E}">
        <p14:creationId xmlns:p14="http://schemas.microsoft.com/office/powerpoint/2010/main" val="414505446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4AD0168B-AD3D-D10A-B6E9-ED9F27EB2F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8362" y="64083"/>
            <a:ext cx="863240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Was ist zu tun? (2)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Technologischer Umbruch: von der Verbrennung zur Energiewende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3DBDADC-5109-3C31-B7BB-34F078FD393A}"/>
              </a:ext>
            </a:extLst>
          </p:cNvPr>
          <p:cNvSpPr txBox="1"/>
          <p:nvPr/>
        </p:nvSpPr>
        <p:spPr>
          <a:xfrm>
            <a:off x="180134" y="5833356"/>
            <a:ext cx="1142052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ISE e.V.</a:t>
            </a:r>
          </a:p>
        </p:txBody>
      </p:sp>
      <p:pic>
        <p:nvPicPr>
          <p:cNvPr id="73" name="Grafik 72" descr="Ein Bild, das Entwurf, Zeichnung, Grafiken, Symbol enthält.&#10;&#10;Automatisch generierte Beschreibung">
            <a:extLst>
              <a:ext uri="{FF2B5EF4-FFF2-40B4-BE49-F238E27FC236}">
                <a16:creationId xmlns:a16="http://schemas.microsoft.com/office/drawing/2014/main" id="{F67AF003-4227-10E0-0327-30C3B882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8371" r="11576" b="5763"/>
          <a:stretch/>
        </p:blipFill>
        <p:spPr>
          <a:xfrm>
            <a:off x="3208896" y="5253836"/>
            <a:ext cx="712749" cy="775355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370035FA-8468-3B12-BEE1-5F8FC18B6DA8}"/>
              </a:ext>
            </a:extLst>
          </p:cNvPr>
          <p:cNvSpPr txBox="1"/>
          <p:nvPr/>
        </p:nvSpPr>
        <p:spPr>
          <a:xfrm>
            <a:off x="2039094" y="749494"/>
            <a:ext cx="247286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Verbrennung (Wärme)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6E7B6148-C4BD-38D4-9B81-324BD3BC710E}"/>
              </a:ext>
            </a:extLst>
          </p:cNvPr>
          <p:cNvSpPr txBox="1"/>
          <p:nvPr/>
        </p:nvSpPr>
        <p:spPr>
          <a:xfrm>
            <a:off x="7264068" y="751354"/>
            <a:ext cx="247286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Energieeinsparung (%)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7C8D2B4-CDA0-9767-4E5A-485FB777EF0A}"/>
              </a:ext>
            </a:extLst>
          </p:cNvPr>
          <p:cNvSpPr txBox="1"/>
          <p:nvPr/>
        </p:nvSpPr>
        <p:spPr>
          <a:xfrm>
            <a:off x="5192168" y="749494"/>
            <a:ext cx="152331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Energiewende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415F4DF9-438C-EA55-6555-10F6C531C43A}"/>
              </a:ext>
            </a:extLst>
          </p:cNvPr>
          <p:cNvSpPr txBox="1"/>
          <p:nvPr/>
        </p:nvSpPr>
        <p:spPr>
          <a:xfrm>
            <a:off x="7831255" y="1837068"/>
            <a:ext cx="106543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endParaRPr lang="de-DE" sz="18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C6BA3D38-4467-07D2-DBA4-99D00AD6B48D}"/>
              </a:ext>
            </a:extLst>
          </p:cNvPr>
          <p:cNvSpPr txBox="1"/>
          <p:nvPr/>
        </p:nvSpPr>
        <p:spPr>
          <a:xfrm>
            <a:off x="7831255" y="3274871"/>
            <a:ext cx="106543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endParaRPr lang="de-DE" sz="18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1BDF25DC-020B-45E7-FCB7-31361C5B4C4D}"/>
              </a:ext>
            </a:extLst>
          </p:cNvPr>
          <p:cNvSpPr txBox="1"/>
          <p:nvPr/>
        </p:nvSpPr>
        <p:spPr>
          <a:xfrm>
            <a:off x="7831255" y="4391513"/>
            <a:ext cx="106543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E3BDCA0B-FD65-9994-10C1-234C96A0B414}"/>
              </a:ext>
            </a:extLst>
          </p:cNvPr>
          <p:cNvSpPr txBox="1"/>
          <p:nvPr/>
        </p:nvSpPr>
        <p:spPr>
          <a:xfrm>
            <a:off x="7831255" y="5448158"/>
            <a:ext cx="106543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de-DE" sz="1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940CB123-3BC0-E987-B8BC-BBB7B8D577BC}"/>
              </a:ext>
            </a:extLst>
          </p:cNvPr>
          <p:cNvGrpSpPr/>
          <p:nvPr/>
        </p:nvGrpSpPr>
        <p:grpSpPr>
          <a:xfrm>
            <a:off x="4707723" y="3233720"/>
            <a:ext cx="1752701" cy="428625"/>
            <a:chOff x="4498957" y="3325160"/>
            <a:chExt cx="1752701" cy="428625"/>
          </a:xfrm>
        </p:grpSpPr>
        <p:pic>
          <p:nvPicPr>
            <p:cNvPr id="71" name="Grafik 70" descr="Ein Bild, das Text, Screenshot, Rechteck, Design enthält.&#10;&#10;Automatisch generierte Beschreibung">
              <a:extLst>
                <a:ext uri="{FF2B5EF4-FFF2-40B4-BE49-F238E27FC236}">
                  <a16:creationId xmlns:a16="http://schemas.microsoft.com/office/drawing/2014/main" id="{BD44B03A-6B59-8F0A-E756-2A9F7B704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5" b="24435"/>
            <a:stretch/>
          </p:blipFill>
          <p:spPr>
            <a:xfrm>
              <a:off x="5524365" y="3325160"/>
              <a:ext cx="727293" cy="428625"/>
            </a:xfrm>
            <a:prstGeom prst="rect">
              <a:avLst/>
            </a:prstGeom>
          </p:spPr>
        </p:pic>
        <p:sp>
          <p:nvSpPr>
            <p:cNvPr id="95" name="Pfeil: nach rechts 94">
              <a:extLst>
                <a:ext uri="{FF2B5EF4-FFF2-40B4-BE49-F238E27FC236}">
                  <a16:creationId xmlns:a16="http://schemas.microsoft.com/office/drawing/2014/main" id="{4EE40748-B966-B20D-B6B1-CA78E4264BAE}"/>
                </a:ext>
              </a:extLst>
            </p:cNvPr>
            <p:cNvSpPr/>
            <p:nvPr/>
          </p:nvSpPr>
          <p:spPr bwMode="auto">
            <a:xfrm>
              <a:off x="4498957" y="3346429"/>
              <a:ext cx="320047" cy="31784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E52E152D-6552-BDA4-A9E9-78E19DAAF427}"/>
              </a:ext>
            </a:extLst>
          </p:cNvPr>
          <p:cNvGrpSpPr/>
          <p:nvPr/>
        </p:nvGrpSpPr>
        <p:grpSpPr>
          <a:xfrm>
            <a:off x="4707723" y="4216735"/>
            <a:ext cx="1895563" cy="794727"/>
            <a:chOff x="4498957" y="4271599"/>
            <a:chExt cx="1895563" cy="794727"/>
          </a:xfrm>
        </p:grpSpPr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6039C63F-A58F-F7BC-5903-CA576C021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7" b="8202"/>
            <a:stretch/>
          </p:blipFill>
          <p:spPr>
            <a:xfrm>
              <a:off x="5381503" y="4271599"/>
              <a:ext cx="1013017" cy="794727"/>
            </a:xfrm>
            <a:prstGeom prst="rect">
              <a:avLst/>
            </a:prstGeom>
          </p:spPr>
        </p:pic>
        <p:sp>
          <p:nvSpPr>
            <p:cNvPr id="96" name="Pfeil: nach rechts 95">
              <a:extLst>
                <a:ext uri="{FF2B5EF4-FFF2-40B4-BE49-F238E27FC236}">
                  <a16:creationId xmlns:a16="http://schemas.microsoft.com/office/drawing/2014/main" id="{BA796A22-DEC9-3158-4668-F88C182A7066}"/>
                </a:ext>
              </a:extLst>
            </p:cNvPr>
            <p:cNvSpPr/>
            <p:nvPr/>
          </p:nvSpPr>
          <p:spPr bwMode="auto">
            <a:xfrm>
              <a:off x="4498957" y="4451626"/>
              <a:ext cx="320047" cy="31784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8" name="Textfeld 97">
            <a:extLst>
              <a:ext uri="{FF2B5EF4-FFF2-40B4-BE49-F238E27FC236}">
                <a16:creationId xmlns:a16="http://schemas.microsoft.com/office/drawing/2014/main" id="{3B0AA099-2FCF-1248-F141-C506076D7C63}"/>
              </a:ext>
            </a:extLst>
          </p:cNvPr>
          <p:cNvSpPr txBox="1"/>
          <p:nvPr/>
        </p:nvSpPr>
        <p:spPr>
          <a:xfrm>
            <a:off x="113081" y="1235401"/>
            <a:ext cx="127615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Erzeugung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F3A2F4DA-2843-F1A1-5A18-0935465E19FF}"/>
              </a:ext>
            </a:extLst>
          </p:cNvPr>
          <p:cNvSpPr txBox="1"/>
          <p:nvPr/>
        </p:nvSpPr>
        <p:spPr>
          <a:xfrm>
            <a:off x="113081" y="2773531"/>
            <a:ext cx="127615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Verbrauch</a:t>
            </a:r>
          </a:p>
        </p:txBody>
      </p: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47231542-3D4E-D69C-E8B3-AF3E9B9B3E88}"/>
              </a:ext>
            </a:extLst>
          </p:cNvPr>
          <p:cNvCxnSpPr/>
          <p:nvPr/>
        </p:nvCxnSpPr>
        <p:spPr bwMode="auto">
          <a:xfrm>
            <a:off x="274320" y="2773531"/>
            <a:ext cx="8983022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40A9C3B2-26FE-C17E-DF6C-E0F9BF9AC481}"/>
              </a:ext>
            </a:extLst>
          </p:cNvPr>
          <p:cNvGrpSpPr/>
          <p:nvPr/>
        </p:nvGrpSpPr>
        <p:grpSpPr>
          <a:xfrm>
            <a:off x="4707723" y="5188427"/>
            <a:ext cx="2006443" cy="735598"/>
            <a:chOff x="4498957" y="5243291"/>
            <a:chExt cx="2006443" cy="735598"/>
          </a:xfrm>
        </p:grpSpPr>
        <p:sp>
          <p:nvSpPr>
            <p:cNvPr id="97" name="Pfeil: nach rechts 96">
              <a:extLst>
                <a:ext uri="{FF2B5EF4-FFF2-40B4-BE49-F238E27FC236}">
                  <a16:creationId xmlns:a16="http://schemas.microsoft.com/office/drawing/2014/main" id="{DE050D04-6B77-9F5B-256D-F69FBB3BFAD6}"/>
                </a:ext>
              </a:extLst>
            </p:cNvPr>
            <p:cNvSpPr/>
            <p:nvPr/>
          </p:nvSpPr>
          <p:spPr bwMode="auto">
            <a:xfrm>
              <a:off x="4498957" y="5532929"/>
              <a:ext cx="320047" cy="31784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871BC84D-84D4-C1A9-96BC-6B20779B82BF}"/>
                </a:ext>
              </a:extLst>
            </p:cNvPr>
            <p:cNvGrpSpPr/>
            <p:nvPr/>
          </p:nvGrpSpPr>
          <p:grpSpPr>
            <a:xfrm>
              <a:off x="5673462" y="5243291"/>
              <a:ext cx="831938" cy="735598"/>
              <a:chOff x="5673462" y="5243291"/>
              <a:chExt cx="831938" cy="735598"/>
            </a:xfrm>
          </p:grpSpPr>
          <p:pic>
            <p:nvPicPr>
              <p:cNvPr id="75" name="Grafik 74" descr="Ein Bild, das Text, Entwurf, Uhr, Kreis enthält.&#10;&#10;Automatisch generierte Beschreibung">
                <a:extLst>
                  <a:ext uri="{FF2B5EF4-FFF2-40B4-BE49-F238E27FC236}">
                    <a16:creationId xmlns:a16="http://schemas.microsoft.com/office/drawing/2014/main" id="{1294FE59-965C-E796-D18B-778613744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3462" y="5243291"/>
                <a:ext cx="429099" cy="735598"/>
              </a:xfrm>
              <a:prstGeom prst="rect">
                <a:avLst/>
              </a:prstGeom>
            </p:spPr>
          </p:pic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248E2502-813C-306F-CEA5-80FEDD64689D}"/>
                  </a:ext>
                </a:extLst>
              </p:cNvPr>
              <p:cNvSpPr txBox="1"/>
              <p:nvPr/>
            </p:nvSpPr>
            <p:spPr>
              <a:xfrm>
                <a:off x="5901472" y="5532929"/>
                <a:ext cx="603928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LED</a:t>
                </a:r>
              </a:p>
            </p:txBody>
          </p:sp>
        </p:grpSp>
      </p:grpSp>
      <p:sp>
        <p:nvSpPr>
          <p:cNvPr id="2" name="Textfeld 1">
            <a:hlinkClick r:id="rId6"/>
            <a:extLst>
              <a:ext uri="{FF2B5EF4-FFF2-40B4-BE49-F238E27FC236}">
                <a16:creationId xmlns:a16="http://schemas.microsoft.com/office/drawing/2014/main" id="{5529CBB1-7545-3D81-91FC-3B9E320ADE8A}"/>
              </a:ext>
            </a:extLst>
          </p:cNvPr>
          <p:cNvSpPr txBox="1"/>
          <p:nvPr/>
        </p:nvSpPr>
        <p:spPr>
          <a:xfrm>
            <a:off x="4119564" y="5943068"/>
            <a:ext cx="5732226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u="sng" dirty="0">
                <a:solidFill>
                  <a:srgbClr val="0000FF"/>
                </a:solidFill>
              </a:rPr>
              <a:t>Harald Lesch: Zukunft ohne Verbrennung? Elektrische Revolution? | Axel </a:t>
            </a:r>
            <a:r>
              <a:rPr lang="de-DE" sz="1200" u="sng" dirty="0" err="1">
                <a:solidFill>
                  <a:srgbClr val="0000FF"/>
                </a:solidFill>
              </a:rPr>
              <a:t>Kleidon</a:t>
            </a:r>
            <a:endParaRPr lang="de-DE" sz="1200" u="sng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hlinkClick r:id="rId7"/>
            <a:extLst>
              <a:ext uri="{FF2B5EF4-FFF2-40B4-BE49-F238E27FC236}">
                <a16:creationId xmlns:a16="http://schemas.microsoft.com/office/drawing/2014/main" id="{7DF9B946-A0E3-8E1B-60D0-A2F6D4E5A875}"/>
              </a:ext>
            </a:extLst>
          </p:cNvPr>
          <p:cNvSpPr txBox="1"/>
          <p:nvPr/>
        </p:nvSpPr>
        <p:spPr>
          <a:xfrm>
            <a:off x="1623257" y="3472372"/>
            <a:ext cx="127615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1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de-DE" sz="16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2.000</a:t>
            </a:r>
            <a:r>
              <a:rPr lang="de-DE" sz="1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de-DE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Textfeld 3">
            <a:hlinkClick r:id="rId8"/>
            <a:extLst>
              <a:ext uri="{FF2B5EF4-FFF2-40B4-BE49-F238E27FC236}">
                <a16:creationId xmlns:a16="http://schemas.microsoft.com/office/drawing/2014/main" id="{4B660C7C-CAE7-9C6A-1041-78135D1EAE6E}"/>
              </a:ext>
            </a:extLst>
          </p:cNvPr>
          <p:cNvSpPr txBox="1"/>
          <p:nvPr/>
        </p:nvSpPr>
        <p:spPr>
          <a:xfrm>
            <a:off x="1289348" y="2115317"/>
            <a:ext cx="127615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1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1.300°C</a:t>
            </a:r>
          </a:p>
        </p:txBody>
      </p:sp>
      <p:sp>
        <p:nvSpPr>
          <p:cNvPr id="5" name="Textfeld 4">
            <a:hlinkClick r:id="rId9"/>
            <a:extLst>
              <a:ext uri="{FF2B5EF4-FFF2-40B4-BE49-F238E27FC236}">
                <a16:creationId xmlns:a16="http://schemas.microsoft.com/office/drawing/2014/main" id="{1F953D27-95F8-1D6B-0C00-F28960E1D18F}"/>
              </a:ext>
            </a:extLst>
          </p:cNvPr>
          <p:cNvSpPr txBox="1"/>
          <p:nvPr/>
        </p:nvSpPr>
        <p:spPr>
          <a:xfrm>
            <a:off x="1738349" y="4097477"/>
            <a:ext cx="127615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1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1.300°C</a:t>
            </a:r>
          </a:p>
        </p:txBody>
      </p:sp>
      <p:sp>
        <p:nvSpPr>
          <p:cNvPr id="10" name="Textfeld 9">
            <a:hlinkClick r:id="rId10"/>
            <a:extLst>
              <a:ext uri="{FF2B5EF4-FFF2-40B4-BE49-F238E27FC236}">
                <a16:creationId xmlns:a16="http://schemas.microsoft.com/office/drawing/2014/main" id="{7D1684A9-03E6-8BD6-166C-9F105F419D5A}"/>
              </a:ext>
            </a:extLst>
          </p:cNvPr>
          <p:cNvSpPr txBox="1"/>
          <p:nvPr/>
        </p:nvSpPr>
        <p:spPr>
          <a:xfrm>
            <a:off x="1271212" y="5104089"/>
            <a:ext cx="127615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1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1.400°C</a:t>
            </a:r>
          </a:p>
        </p:txBody>
      </p:sp>
      <p:sp>
        <p:nvSpPr>
          <p:cNvPr id="11" name="Textfeld 10">
            <a:hlinkClick r:id="rId11"/>
            <a:extLst>
              <a:ext uri="{FF2B5EF4-FFF2-40B4-BE49-F238E27FC236}">
                <a16:creationId xmlns:a16="http://schemas.microsoft.com/office/drawing/2014/main" id="{3886A996-3EE3-B810-E722-6B6B47997FC7}"/>
              </a:ext>
            </a:extLst>
          </p:cNvPr>
          <p:cNvSpPr txBox="1"/>
          <p:nvPr/>
        </p:nvSpPr>
        <p:spPr>
          <a:xfrm>
            <a:off x="3716990" y="5161777"/>
            <a:ext cx="127615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1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de-DE" sz="16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2.600</a:t>
            </a:r>
            <a:r>
              <a:rPr lang="de-DE" sz="1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307CC1C-0FE7-8660-0190-81CBCAD105BD}"/>
              </a:ext>
            </a:extLst>
          </p:cNvPr>
          <p:cNvGrpSpPr/>
          <p:nvPr/>
        </p:nvGrpSpPr>
        <p:grpSpPr>
          <a:xfrm>
            <a:off x="951511" y="976036"/>
            <a:ext cx="3264047" cy="1804669"/>
            <a:chOff x="951511" y="976036"/>
            <a:chExt cx="3264047" cy="1804669"/>
          </a:xfrm>
        </p:grpSpPr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DD5DB065-C02D-87AD-5943-601E3C40C6FA}"/>
                </a:ext>
              </a:extLst>
            </p:cNvPr>
            <p:cNvGrpSpPr/>
            <p:nvPr/>
          </p:nvGrpSpPr>
          <p:grpSpPr>
            <a:xfrm>
              <a:off x="951511" y="976036"/>
              <a:ext cx="3264047" cy="1520813"/>
              <a:chOff x="951511" y="1085764"/>
              <a:chExt cx="3264047" cy="1520813"/>
            </a:xfrm>
          </p:grpSpPr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9AAB02E0-114D-F5CB-8AD1-9282D10F4449}"/>
                  </a:ext>
                </a:extLst>
              </p:cNvPr>
              <p:cNvGrpSpPr/>
              <p:nvPr/>
            </p:nvGrpSpPr>
            <p:grpSpPr>
              <a:xfrm>
                <a:off x="2509271" y="1321754"/>
                <a:ext cx="1276159" cy="1284823"/>
                <a:chOff x="1555432" y="2109459"/>
                <a:chExt cx="1704975" cy="1814841"/>
              </a:xfrm>
            </p:grpSpPr>
            <p:pic>
              <p:nvPicPr>
                <p:cNvPr id="50" name="Grafik 49" descr="Ein Bild, das Entwurf, Text, Zeichnung, Lineart enthält.&#10;&#10;Automatisch generierte Beschreibung">
                  <a:extLst>
                    <a:ext uri="{FF2B5EF4-FFF2-40B4-BE49-F238E27FC236}">
                      <a16:creationId xmlns:a16="http://schemas.microsoft.com/office/drawing/2014/main" id="{9929F713-51BC-DAF3-81D8-97D92B4FB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555432" y="2305050"/>
                  <a:ext cx="1704975" cy="1619250"/>
                </a:xfrm>
                <a:prstGeom prst="rect">
                  <a:avLst/>
                </a:prstGeom>
              </p:spPr>
            </p:pic>
            <p:pic>
              <p:nvPicPr>
                <p:cNvPr id="57" name="Grafik 56" descr="Ein Bild, das Silhouette, Schwarzweiß, Design, Darstellung enthält.&#10;&#10;Automatisch generierte Beschreibung mit mittlerer Zuverlässigkeit">
                  <a:extLst>
                    <a:ext uri="{FF2B5EF4-FFF2-40B4-BE49-F238E27FC236}">
                      <a16:creationId xmlns:a16="http://schemas.microsoft.com/office/drawing/2014/main" id="{4E788BF9-479E-9448-1B22-2EF9B90FEE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139" t="2000" r="13778" b="93899"/>
                <a:stretch/>
              </p:blipFill>
              <p:spPr>
                <a:xfrm rot="19063200">
                  <a:off x="1581647" y="2109459"/>
                  <a:ext cx="760097" cy="281231"/>
                </a:xfrm>
                <a:prstGeom prst="rect">
                  <a:avLst/>
                </a:prstGeom>
              </p:spPr>
            </p:pic>
          </p:grp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950BBAEC-209C-AB02-D35D-0A7E34A76F1B}"/>
                  </a:ext>
                </a:extLst>
              </p:cNvPr>
              <p:cNvSpPr txBox="1"/>
              <p:nvPr/>
            </p:nvSpPr>
            <p:spPr>
              <a:xfrm>
                <a:off x="951511" y="1681692"/>
                <a:ext cx="1805968" cy="607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Stromerzeugung,</a:t>
                </a:r>
                <a:br>
                  <a:rPr lang="de-DE" sz="1600" kern="1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1600" kern="1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(Kraftwerk)</a:t>
                </a:r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34F17DBA-45FF-37BE-A814-AAE8ADA8760F}"/>
                  </a:ext>
                </a:extLst>
              </p:cNvPr>
              <p:cNvSpPr/>
              <p:nvPr/>
            </p:nvSpPr>
            <p:spPr bwMode="auto">
              <a:xfrm>
                <a:off x="2674825" y="2172184"/>
                <a:ext cx="245460" cy="416284"/>
              </a:xfrm>
              <a:custGeom>
                <a:avLst/>
                <a:gdLst>
                  <a:gd name="connsiteX0" fmla="*/ 822158 w 2707022"/>
                  <a:gd name="connsiteY0" fmla="*/ 23567 h 4590928"/>
                  <a:gd name="connsiteX1" fmla="*/ 1123910 w 2707022"/>
                  <a:gd name="connsiteY1" fmla="*/ 1148279 h 4590928"/>
                  <a:gd name="connsiteX2" fmla="*/ 364958 w 2707022"/>
                  <a:gd name="connsiteY2" fmla="*/ 2080967 h 4590928"/>
                  <a:gd name="connsiteX3" fmla="*/ 364958 w 2707022"/>
                  <a:gd name="connsiteY3" fmla="*/ 2977079 h 4590928"/>
                  <a:gd name="connsiteX4" fmla="*/ 81494 w 2707022"/>
                  <a:gd name="connsiteY4" fmla="*/ 2419295 h 4590928"/>
                  <a:gd name="connsiteX5" fmla="*/ 81494 w 2707022"/>
                  <a:gd name="connsiteY5" fmla="*/ 3653735 h 4590928"/>
                  <a:gd name="connsiteX6" fmla="*/ 1023326 w 2707022"/>
                  <a:gd name="connsiteY6" fmla="*/ 4494983 h 4590928"/>
                  <a:gd name="connsiteX7" fmla="*/ 1754846 w 2707022"/>
                  <a:gd name="connsiteY7" fmla="*/ 4449263 h 4590928"/>
                  <a:gd name="connsiteX8" fmla="*/ 2687534 w 2707022"/>
                  <a:gd name="connsiteY8" fmla="*/ 3397703 h 4590928"/>
                  <a:gd name="connsiteX9" fmla="*/ 2376638 w 2707022"/>
                  <a:gd name="connsiteY9" fmla="*/ 1770071 h 4590928"/>
                  <a:gd name="connsiteX10" fmla="*/ 2239478 w 2707022"/>
                  <a:gd name="connsiteY10" fmla="*/ 2245559 h 4590928"/>
                  <a:gd name="connsiteX11" fmla="*/ 2029166 w 2707022"/>
                  <a:gd name="connsiteY11" fmla="*/ 2483303 h 4590928"/>
                  <a:gd name="connsiteX12" fmla="*/ 2230334 w 2707022"/>
                  <a:gd name="connsiteY12" fmla="*/ 1514039 h 4590928"/>
                  <a:gd name="connsiteX13" fmla="*/ 1754846 w 2707022"/>
                  <a:gd name="connsiteY13" fmla="*/ 471623 h 4590928"/>
                  <a:gd name="connsiteX14" fmla="*/ 822158 w 2707022"/>
                  <a:gd name="connsiteY14" fmla="*/ 23567 h 4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07022" h="4590928">
                    <a:moveTo>
                      <a:pt x="822158" y="23567"/>
                    </a:moveTo>
                    <a:cubicBezTo>
                      <a:pt x="717002" y="136343"/>
                      <a:pt x="1200110" y="805379"/>
                      <a:pt x="1123910" y="1148279"/>
                    </a:cubicBezTo>
                    <a:cubicBezTo>
                      <a:pt x="1047710" y="1491179"/>
                      <a:pt x="491450" y="1776167"/>
                      <a:pt x="364958" y="2080967"/>
                    </a:cubicBezTo>
                    <a:cubicBezTo>
                      <a:pt x="238466" y="2385767"/>
                      <a:pt x="412202" y="2920691"/>
                      <a:pt x="364958" y="2977079"/>
                    </a:cubicBezTo>
                    <a:cubicBezTo>
                      <a:pt x="317714" y="3033467"/>
                      <a:pt x="128738" y="2306519"/>
                      <a:pt x="81494" y="2419295"/>
                    </a:cubicBezTo>
                    <a:cubicBezTo>
                      <a:pt x="34250" y="2532071"/>
                      <a:pt x="-75478" y="3307787"/>
                      <a:pt x="81494" y="3653735"/>
                    </a:cubicBezTo>
                    <a:cubicBezTo>
                      <a:pt x="238466" y="3999683"/>
                      <a:pt x="744434" y="4362395"/>
                      <a:pt x="1023326" y="4494983"/>
                    </a:cubicBezTo>
                    <a:cubicBezTo>
                      <a:pt x="1302218" y="4627571"/>
                      <a:pt x="1477478" y="4632143"/>
                      <a:pt x="1754846" y="4449263"/>
                    </a:cubicBezTo>
                    <a:cubicBezTo>
                      <a:pt x="2032214" y="4266383"/>
                      <a:pt x="2583902" y="3844235"/>
                      <a:pt x="2687534" y="3397703"/>
                    </a:cubicBezTo>
                    <a:cubicBezTo>
                      <a:pt x="2791166" y="2951171"/>
                      <a:pt x="2451314" y="1962095"/>
                      <a:pt x="2376638" y="1770071"/>
                    </a:cubicBezTo>
                    <a:cubicBezTo>
                      <a:pt x="2301962" y="1578047"/>
                      <a:pt x="2297390" y="2126687"/>
                      <a:pt x="2239478" y="2245559"/>
                    </a:cubicBezTo>
                    <a:cubicBezTo>
                      <a:pt x="2181566" y="2364431"/>
                      <a:pt x="2030690" y="2605223"/>
                      <a:pt x="2029166" y="2483303"/>
                    </a:cubicBezTo>
                    <a:cubicBezTo>
                      <a:pt x="2027642" y="2361383"/>
                      <a:pt x="2276054" y="1849319"/>
                      <a:pt x="2230334" y="1514039"/>
                    </a:cubicBezTo>
                    <a:cubicBezTo>
                      <a:pt x="2184614" y="1178759"/>
                      <a:pt x="1988018" y="716987"/>
                      <a:pt x="1754846" y="471623"/>
                    </a:cubicBezTo>
                    <a:cubicBezTo>
                      <a:pt x="1521674" y="226259"/>
                      <a:pt x="927314" y="-89209"/>
                      <a:pt x="822158" y="23567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Textfeld 106">
                <a:extLst>
                  <a:ext uri="{FF2B5EF4-FFF2-40B4-BE49-F238E27FC236}">
                    <a16:creationId xmlns:a16="http://schemas.microsoft.com/office/drawing/2014/main" id="{0D8A932A-C088-8278-6F5E-2DFF6EDA13F1}"/>
                  </a:ext>
                </a:extLst>
              </p:cNvPr>
              <p:cNvSpPr txBox="1"/>
              <p:nvPr/>
            </p:nvSpPr>
            <p:spPr>
              <a:xfrm>
                <a:off x="2281387" y="1085764"/>
                <a:ext cx="531969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solidFill>
                      <a:srgbClr val="FFC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</a:t>
                </a:r>
                <a:r>
                  <a:rPr lang="de-DE" sz="1600" kern="100" baseline="-25000" dirty="0">
                    <a:solidFill>
                      <a:srgbClr val="FFC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8" name="Textfeld 107">
                <a:extLst>
                  <a:ext uri="{FF2B5EF4-FFF2-40B4-BE49-F238E27FC236}">
                    <a16:creationId xmlns:a16="http://schemas.microsoft.com/office/drawing/2014/main" id="{75B1A3C1-815C-7FE2-AC77-0DB120A08098}"/>
                  </a:ext>
                </a:extLst>
              </p:cNvPr>
              <p:cNvSpPr txBox="1"/>
              <p:nvPr/>
            </p:nvSpPr>
            <p:spPr>
              <a:xfrm>
                <a:off x="3150122" y="1257798"/>
                <a:ext cx="1065436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Abwärme</a:t>
                </a: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5FB4D2B-7923-02C1-D86C-DD683A2B85C8}"/>
                </a:ext>
              </a:extLst>
            </p:cNvPr>
            <p:cNvSpPr txBox="1"/>
            <p:nvPr/>
          </p:nvSpPr>
          <p:spPr>
            <a:xfrm>
              <a:off x="2721608" y="2436636"/>
              <a:ext cx="1065436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zentral</a:t>
              </a:r>
              <a:endPara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53351AE-A5CF-AD74-5EFD-C21479669468}"/>
              </a:ext>
            </a:extLst>
          </p:cNvPr>
          <p:cNvGrpSpPr/>
          <p:nvPr/>
        </p:nvGrpSpPr>
        <p:grpSpPr>
          <a:xfrm>
            <a:off x="4707723" y="1381049"/>
            <a:ext cx="1959617" cy="1367657"/>
            <a:chOff x="4707723" y="1381049"/>
            <a:chExt cx="1959617" cy="1367657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A835C16E-2E55-49D3-AEEC-086E689DFBBC}"/>
                </a:ext>
              </a:extLst>
            </p:cNvPr>
            <p:cNvGrpSpPr/>
            <p:nvPr/>
          </p:nvGrpSpPr>
          <p:grpSpPr>
            <a:xfrm>
              <a:off x="4707723" y="1381049"/>
              <a:ext cx="1875012" cy="1059687"/>
              <a:chOff x="4707723" y="1463345"/>
              <a:chExt cx="1875012" cy="1059687"/>
            </a:xfrm>
          </p:grpSpPr>
          <p:sp>
            <p:nvSpPr>
              <p:cNvPr id="94" name="Pfeil: nach rechts 93">
                <a:extLst>
                  <a:ext uri="{FF2B5EF4-FFF2-40B4-BE49-F238E27FC236}">
                    <a16:creationId xmlns:a16="http://schemas.microsoft.com/office/drawing/2014/main" id="{13D728BA-7E9D-F16C-B959-E198AAF5690E}"/>
                  </a:ext>
                </a:extLst>
              </p:cNvPr>
              <p:cNvSpPr/>
              <p:nvPr/>
            </p:nvSpPr>
            <p:spPr bwMode="auto">
              <a:xfrm>
                <a:off x="4707723" y="1910950"/>
                <a:ext cx="320047" cy="317840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B5231519-B35D-6013-0F88-A0140AB547C8}"/>
                  </a:ext>
                </a:extLst>
              </p:cNvPr>
              <p:cNvGrpSpPr/>
              <p:nvPr/>
            </p:nvGrpSpPr>
            <p:grpSpPr>
              <a:xfrm>
                <a:off x="5517299" y="1463345"/>
                <a:ext cx="1065436" cy="1059687"/>
                <a:chOff x="5523332" y="1372959"/>
                <a:chExt cx="1065436" cy="1059687"/>
              </a:xfrm>
            </p:grpSpPr>
            <p:pic>
              <p:nvPicPr>
                <p:cNvPr id="15" name="Grafik 14" descr="Ein Bild, das Windmühle enthält.&#10;&#10;Automatisch generierte Beschreibung">
                  <a:extLst>
                    <a:ext uri="{FF2B5EF4-FFF2-40B4-BE49-F238E27FC236}">
                      <a16:creationId xmlns:a16="http://schemas.microsoft.com/office/drawing/2014/main" id="{A5A940E6-B579-1C1D-812C-C8D95F4C75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3332" y="1372959"/>
                  <a:ext cx="1065436" cy="626728"/>
                </a:xfrm>
                <a:prstGeom prst="rect">
                  <a:avLst/>
                </a:prstGeom>
              </p:spPr>
            </p:pic>
            <p:grpSp>
              <p:nvGrpSpPr>
                <p:cNvPr id="17" name="Gruppieren 16">
                  <a:extLst>
                    <a:ext uri="{FF2B5EF4-FFF2-40B4-BE49-F238E27FC236}">
                      <a16:creationId xmlns:a16="http://schemas.microsoft.com/office/drawing/2014/main" id="{1E3BBE86-58E2-769E-6700-6AC123049043}"/>
                    </a:ext>
                  </a:extLst>
                </p:cNvPr>
                <p:cNvGrpSpPr/>
                <p:nvPr/>
              </p:nvGrpSpPr>
              <p:grpSpPr>
                <a:xfrm>
                  <a:off x="5826044" y="1838783"/>
                  <a:ext cx="586158" cy="593863"/>
                  <a:chOff x="6128008" y="1907548"/>
                  <a:chExt cx="353342" cy="353342"/>
                </a:xfrm>
              </p:grpSpPr>
              <p:sp>
                <p:nvSpPr>
                  <p:cNvPr id="14" name="Ellipse 13">
                    <a:extLst>
                      <a:ext uri="{FF2B5EF4-FFF2-40B4-BE49-F238E27FC236}">
                        <a16:creationId xmlns:a16="http://schemas.microsoft.com/office/drawing/2014/main" id="{0835843D-F07A-52F7-F444-BDF2F2C470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28008" y="1907548"/>
                    <a:ext cx="353342" cy="35334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pic>
                <p:nvPicPr>
                  <p:cNvPr id="16" name="Grafik 15">
                    <a:extLst>
                      <a:ext uri="{FF2B5EF4-FFF2-40B4-BE49-F238E27FC236}">
                        <a16:creationId xmlns:a16="http://schemas.microsoft.com/office/drawing/2014/main" id="{3AEB8895-6365-DCA0-C383-C1400DB43D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8574" b="17484"/>
                  <a:stretch/>
                </p:blipFill>
                <p:spPr>
                  <a:xfrm>
                    <a:off x="6192966" y="2000980"/>
                    <a:ext cx="226766" cy="145000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D6E2719-DEE3-6C1A-A799-29CA256A1458}"/>
                </a:ext>
              </a:extLst>
            </p:cNvPr>
            <p:cNvSpPr txBox="1"/>
            <p:nvPr/>
          </p:nvSpPr>
          <p:spPr>
            <a:xfrm>
              <a:off x="5601904" y="2404637"/>
              <a:ext cx="1065436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dezentral</a:t>
              </a:r>
              <a:endPara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0242EF7-E49D-FCC5-6CF7-5FD8B9539D50}"/>
              </a:ext>
            </a:extLst>
          </p:cNvPr>
          <p:cNvGrpSpPr/>
          <p:nvPr/>
        </p:nvGrpSpPr>
        <p:grpSpPr>
          <a:xfrm>
            <a:off x="1237639" y="2834814"/>
            <a:ext cx="3259763" cy="1038748"/>
            <a:chOff x="1237639" y="2834814"/>
            <a:chExt cx="3259763" cy="1038748"/>
          </a:xfrm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703E6FF8-1E9F-590D-5CB7-4387EFE13E6C}"/>
                </a:ext>
              </a:extLst>
            </p:cNvPr>
            <p:cNvGrpSpPr/>
            <p:nvPr/>
          </p:nvGrpSpPr>
          <p:grpSpPr>
            <a:xfrm>
              <a:off x="1237639" y="2957650"/>
              <a:ext cx="3259763" cy="915912"/>
              <a:chOff x="1237639" y="3049090"/>
              <a:chExt cx="3259763" cy="915912"/>
            </a:xfrm>
          </p:grpSpPr>
          <p:grpSp>
            <p:nvGrpSpPr>
              <p:cNvPr id="113" name="Gruppieren 112">
                <a:extLst>
                  <a:ext uri="{FF2B5EF4-FFF2-40B4-BE49-F238E27FC236}">
                    <a16:creationId xmlns:a16="http://schemas.microsoft.com/office/drawing/2014/main" id="{10D40232-D020-6779-5170-70FAA11EB23F}"/>
                  </a:ext>
                </a:extLst>
              </p:cNvPr>
              <p:cNvGrpSpPr/>
              <p:nvPr/>
            </p:nvGrpSpPr>
            <p:grpSpPr>
              <a:xfrm>
                <a:off x="1237639" y="3049090"/>
                <a:ext cx="2469965" cy="915912"/>
                <a:chOff x="1237639" y="3049090"/>
                <a:chExt cx="2469965" cy="915912"/>
              </a:xfrm>
            </p:grpSpPr>
            <p:sp>
              <p:nvSpPr>
                <p:cNvPr id="86" name="Textfeld 85">
                  <a:extLst>
                    <a:ext uri="{FF2B5EF4-FFF2-40B4-BE49-F238E27FC236}">
                      <a16:creationId xmlns:a16="http://schemas.microsoft.com/office/drawing/2014/main" id="{0626DF51-2DEA-CA8C-0C09-E774DBF44801}"/>
                    </a:ext>
                  </a:extLst>
                </p:cNvPr>
                <p:cNvSpPr txBox="1"/>
                <p:nvPr/>
              </p:nvSpPr>
              <p:spPr>
                <a:xfrm>
                  <a:off x="1237639" y="3137091"/>
                  <a:ext cx="1065436" cy="6075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600" kern="100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Antriebs-motor</a:t>
                  </a:r>
                </a:p>
              </p:txBody>
            </p:sp>
            <p:grpSp>
              <p:nvGrpSpPr>
                <p:cNvPr id="110" name="Gruppieren 109">
                  <a:extLst>
                    <a:ext uri="{FF2B5EF4-FFF2-40B4-BE49-F238E27FC236}">
                      <a16:creationId xmlns:a16="http://schemas.microsoft.com/office/drawing/2014/main" id="{FE94704F-5224-321E-B144-E486673AA32B}"/>
                    </a:ext>
                  </a:extLst>
                </p:cNvPr>
                <p:cNvGrpSpPr/>
                <p:nvPr/>
              </p:nvGrpSpPr>
              <p:grpSpPr>
                <a:xfrm>
                  <a:off x="2645888" y="3049090"/>
                  <a:ext cx="1061716" cy="915912"/>
                  <a:chOff x="2645888" y="3049090"/>
                  <a:chExt cx="1061716" cy="915912"/>
                </a:xfrm>
              </p:grpSpPr>
              <p:pic>
                <p:nvPicPr>
                  <p:cNvPr id="64" name="Grafik 63" descr="Ein Bild, das Entwurf, Zeichnung, Lineart, Diagramm enthält.&#10;&#10;Automatisch generierte Beschreibung">
                    <a:extLst>
                      <a:ext uri="{FF2B5EF4-FFF2-40B4-BE49-F238E27FC236}">
                        <a16:creationId xmlns:a16="http://schemas.microsoft.com/office/drawing/2014/main" id="{DEB98F54-655A-3FF0-0267-C9E0287F2B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8940"/>
                  <a:stretch/>
                </p:blipFill>
                <p:spPr>
                  <a:xfrm>
                    <a:off x="2645888" y="3049090"/>
                    <a:ext cx="1061716" cy="915912"/>
                  </a:xfrm>
                  <a:prstGeom prst="rect">
                    <a:avLst/>
                  </a:prstGeom>
                </p:spPr>
              </p:pic>
              <p:pic>
                <p:nvPicPr>
                  <p:cNvPr id="109" name="Grafik 108" descr="Ein Bild, das Screenshot, Grafiken, Grafikdesign, Design enthält.&#10;&#10;Automatisch generierte Beschreibung">
                    <a:extLst>
                      <a:ext uri="{FF2B5EF4-FFF2-40B4-BE49-F238E27FC236}">
                        <a16:creationId xmlns:a16="http://schemas.microsoft.com/office/drawing/2014/main" id="{89388925-65DF-6675-D122-BAB9EF6740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43" t="10083" r="8333" b="10734"/>
                  <a:stretch/>
                </p:blipFill>
                <p:spPr>
                  <a:xfrm>
                    <a:off x="2834891" y="3272323"/>
                    <a:ext cx="129050" cy="12953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FF141878-70F9-F02F-FCE9-F0D0AD935023}"/>
                  </a:ext>
                </a:extLst>
              </p:cNvPr>
              <p:cNvSpPr txBox="1"/>
              <p:nvPr/>
            </p:nvSpPr>
            <p:spPr>
              <a:xfrm>
                <a:off x="3431966" y="3328586"/>
                <a:ext cx="1065436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Abwärme</a:t>
                </a:r>
              </a:p>
            </p:txBody>
          </p:sp>
        </p:grp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DBBC113-B824-6854-3288-D04A08A5B73B}"/>
                </a:ext>
              </a:extLst>
            </p:cNvPr>
            <p:cNvSpPr txBox="1"/>
            <p:nvPr/>
          </p:nvSpPr>
          <p:spPr>
            <a:xfrm>
              <a:off x="2142937" y="2834814"/>
              <a:ext cx="531969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600" kern="1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de-DE" sz="1600" kern="100" baseline="-250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8EDE22A-B89F-F788-878D-3C10A01648B2}"/>
              </a:ext>
            </a:extLst>
          </p:cNvPr>
          <p:cNvGrpSpPr/>
          <p:nvPr/>
        </p:nvGrpSpPr>
        <p:grpSpPr>
          <a:xfrm>
            <a:off x="1237639" y="3827170"/>
            <a:ext cx="3216724" cy="1236415"/>
            <a:chOff x="1237639" y="3827170"/>
            <a:chExt cx="3216724" cy="1236415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C466BDA2-12F2-2EC7-786C-494F4E36FD7D}"/>
                </a:ext>
              </a:extLst>
            </p:cNvPr>
            <p:cNvGrpSpPr/>
            <p:nvPr/>
          </p:nvGrpSpPr>
          <p:grpSpPr>
            <a:xfrm>
              <a:off x="1237639" y="3928354"/>
              <a:ext cx="3216724" cy="1135231"/>
              <a:chOff x="1237639" y="3983218"/>
              <a:chExt cx="3216724" cy="1135231"/>
            </a:xfrm>
          </p:grpSpPr>
          <p:grpSp>
            <p:nvGrpSpPr>
              <p:cNvPr id="116" name="Gruppieren 115">
                <a:extLst>
                  <a:ext uri="{FF2B5EF4-FFF2-40B4-BE49-F238E27FC236}">
                    <a16:creationId xmlns:a16="http://schemas.microsoft.com/office/drawing/2014/main" id="{C2323722-6DEF-8B2E-F11D-9CD2EE8EC555}"/>
                  </a:ext>
                </a:extLst>
              </p:cNvPr>
              <p:cNvGrpSpPr/>
              <p:nvPr/>
            </p:nvGrpSpPr>
            <p:grpSpPr>
              <a:xfrm>
                <a:off x="1237639" y="4083265"/>
                <a:ext cx="2327632" cy="1035184"/>
                <a:chOff x="1237639" y="4083265"/>
                <a:chExt cx="2327632" cy="1035184"/>
              </a:xfrm>
            </p:grpSpPr>
            <p:sp>
              <p:nvSpPr>
                <p:cNvPr id="87" name="Textfeld 86">
                  <a:extLst>
                    <a:ext uri="{FF2B5EF4-FFF2-40B4-BE49-F238E27FC236}">
                      <a16:creationId xmlns:a16="http://schemas.microsoft.com/office/drawing/2014/main" id="{4BADC485-AC37-1200-1527-B233CAF36D58}"/>
                    </a:ext>
                  </a:extLst>
                </p:cNvPr>
                <p:cNvSpPr txBox="1"/>
                <p:nvPr/>
              </p:nvSpPr>
              <p:spPr>
                <a:xfrm>
                  <a:off x="1237639" y="4412283"/>
                  <a:ext cx="1065436" cy="3440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600" kern="100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Heizung</a:t>
                  </a:r>
                </a:p>
              </p:txBody>
            </p:sp>
            <p:grpSp>
              <p:nvGrpSpPr>
                <p:cNvPr id="115" name="Gruppieren 114">
                  <a:extLst>
                    <a:ext uri="{FF2B5EF4-FFF2-40B4-BE49-F238E27FC236}">
                      <a16:creationId xmlns:a16="http://schemas.microsoft.com/office/drawing/2014/main" id="{5B0686AC-88CB-13F2-D817-26626B070396}"/>
                    </a:ext>
                  </a:extLst>
                </p:cNvPr>
                <p:cNvGrpSpPr/>
                <p:nvPr/>
              </p:nvGrpSpPr>
              <p:grpSpPr>
                <a:xfrm>
                  <a:off x="2834891" y="4083265"/>
                  <a:ext cx="730380" cy="1035184"/>
                  <a:chOff x="2834891" y="4083265"/>
                  <a:chExt cx="730380" cy="1035184"/>
                </a:xfrm>
              </p:grpSpPr>
              <p:pic>
                <p:nvPicPr>
                  <p:cNvPr id="82" name="Grafik 81" descr="Ein Bild, das Entwurf, Zeichnung, weiß, Reihe enthält.&#10;&#10;Automatisch generierte Beschreibung">
                    <a:extLst>
                      <a:ext uri="{FF2B5EF4-FFF2-40B4-BE49-F238E27FC236}">
                        <a16:creationId xmlns:a16="http://schemas.microsoft.com/office/drawing/2014/main" id="{1597A5AE-775B-139B-1085-9D8696BFF4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34891" y="4083265"/>
                    <a:ext cx="730380" cy="1035184"/>
                  </a:xfrm>
                  <a:prstGeom prst="rect">
                    <a:avLst/>
                  </a:prstGeom>
                </p:spPr>
              </p:pic>
              <p:sp>
                <p:nvSpPr>
                  <p:cNvPr id="106" name="Freihandform: Form 105">
                    <a:extLst>
                      <a:ext uri="{FF2B5EF4-FFF2-40B4-BE49-F238E27FC236}">
                        <a16:creationId xmlns:a16="http://schemas.microsoft.com/office/drawing/2014/main" id="{67A98F98-D14E-7662-D263-6E15B7ACBA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74194" y="4240872"/>
                    <a:ext cx="269404" cy="525083"/>
                  </a:xfrm>
                  <a:custGeom>
                    <a:avLst/>
                    <a:gdLst>
                      <a:gd name="connsiteX0" fmla="*/ 822158 w 2707022"/>
                      <a:gd name="connsiteY0" fmla="*/ 23567 h 4590928"/>
                      <a:gd name="connsiteX1" fmla="*/ 1123910 w 2707022"/>
                      <a:gd name="connsiteY1" fmla="*/ 1148279 h 4590928"/>
                      <a:gd name="connsiteX2" fmla="*/ 364958 w 2707022"/>
                      <a:gd name="connsiteY2" fmla="*/ 2080967 h 4590928"/>
                      <a:gd name="connsiteX3" fmla="*/ 364958 w 2707022"/>
                      <a:gd name="connsiteY3" fmla="*/ 2977079 h 4590928"/>
                      <a:gd name="connsiteX4" fmla="*/ 81494 w 2707022"/>
                      <a:gd name="connsiteY4" fmla="*/ 2419295 h 4590928"/>
                      <a:gd name="connsiteX5" fmla="*/ 81494 w 2707022"/>
                      <a:gd name="connsiteY5" fmla="*/ 3653735 h 4590928"/>
                      <a:gd name="connsiteX6" fmla="*/ 1023326 w 2707022"/>
                      <a:gd name="connsiteY6" fmla="*/ 4494983 h 4590928"/>
                      <a:gd name="connsiteX7" fmla="*/ 1754846 w 2707022"/>
                      <a:gd name="connsiteY7" fmla="*/ 4449263 h 4590928"/>
                      <a:gd name="connsiteX8" fmla="*/ 2687534 w 2707022"/>
                      <a:gd name="connsiteY8" fmla="*/ 3397703 h 4590928"/>
                      <a:gd name="connsiteX9" fmla="*/ 2376638 w 2707022"/>
                      <a:gd name="connsiteY9" fmla="*/ 1770071 h 4590928"/>
                      <a:gd name="connsiteX10" fmla="*/ 2239478 w 2707022"/>
                      <a:gd name="connsiteY10" fmla="*/ 2245559 h 4590928"/>
                      <a:gd name="connsiteX11" fmla="*/ 2029166 w 2707022"/>
                      <a:gd name="connsiteY11" fmla="*/ 2483303 h 4590928"/>
                      <a:gd name="connsiteX12" fmla="*/ 2230334 w 2707022"/>
                      <a:gd name="connsiteY12" fmla="*/ 1514039 h 4590928"/>
                      <a:gd name="connsiteX13" fmla="*/ 1754846 w 2707022"/>
                      <a:gd name="connsiteY13" fmla="*/ 471623 h 4590928"/>
                      <a:gd name="connsiteX14" fmla="*/ 822158 w 2707022"/>
                      <a:gd name="connsiteY14" fmla="*/ 23567 h 459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07022" h="4590928">
                        <a:moveTo>
                          <a:pt x="822158" y="23567"/>
                        </a:moveTo>
                        <a:cubicBezTo>
                          <a:pt x="717002" y="136343"/>
                          <a:pt x="1200110" y="805379"/>
                          <a:pt x="1123910" y="1148279"/>
                        </a:cubicBezTo>
                        <a:cubicBezTo>
                          <a:pt x="1047710" y="1491179"/>
                          <a:pt x="491450" y="1776167"/>
                          <a:pt x="364958" y="2080967"/>
                        </a:cubicBezTo>
                        <a:cubicBezTo>
                          <a:pt x="238466" y="2385767"/>
                          <a:pt x="412202" y="2920691"/>
                          <a:pt x="364958" y="2977079"/>
                        </a:cubicBezTo>
                        <a:cubicBezTo>
                          <a:pt x="317714" y="3033467"/>
                          <a:pt x="128738" y="2306519"/>
                          <a:pt x="81494" y="2419295"/>
                        </a:cubicBezTo>
                        <a:cubicBezTo>
                          <a:pt x="34250" y="2532071"/>
                          <a:pt x="-75478" y="3307787"/>
                          <a:pt x="81494" y="3653735"/>
                        </a:cubicBezTo>
                        <a:cubicBezTo>
                          <a:pt x="238466" y="3999683"/>
                          <a:pt x="744434" y="4362395"/>
                          <a:pt x="1023326" y="4494983"/>
                        </a:cubicBezTo>
                        <a:cubicBezTo>
                          <a:pt x="1302218" y="4627571"/>
                          <a:pt x="1477478" y="4632143"/>
                          <a:pt x="1754846" y="4449263"/>
                        </a:cubicBezTo>
                        <a:cubicBezTo>
                          <a:pt x="2032214" y="4266383"/>
                          <a:pt x="2583902" y="3844235"/>
                          <a:pt x="2687534" y="3397703"/>
                        </a:cubicBezTo>
                        <a:cubicBezTo>
                          <a:pt x="2791166" y="2951171"/>
                          <a:pt x="2451314" y="1962095"/>
                          <a:pt x="2376638" y="1770071"/>
                        </a:cubicBezTo>
                        <a:cubicBezTo>
                          <a:pt x="2301962" y="1578047"/>
                          <a:pt x="2297390" y="2126687"/>
                          <a:pt x="2239478" y="2245559"/>
                        </a:cubicBezTo>
                        <a:cubicBezTo>
                          <a:pt x="2181566" y="2364431"/>
                          <a:pt x="2030690" y="2605223"/>
                          <a:pt x="2029166" y="2483303"/>
                        </a:cubicBezTo>
                        <a:cubicBezTo>
                          <a:pt x="2027642" y="2361383"/>
                          <a:pt x="2276054" y="1849319"/>
                          <a:pt x="2230334" y="1514039"/>
                        </a:cubicBezTo>
                        <a:cubicBezTo>
                          <a:pt x="2184614" y="1178759"/>
                          <a:pt x="1988018" y="716987"/>
                          <a:pt x="1754846" y="471623"/>
                        </a:cubicBezTo>
                        <a:cubicBezTo>
                          <a:pt x="1521674" y="226259"/>
                          <a:pt x="927314" y="-89209"/>
                          <a:pt x="822158" y="2356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D8B3BF1A-021A-951D-A349-01E2448A9438}"/>
                  </a:ext>
                </a:extLst>
              </p:cNvPr>
              <p:cNvSpPr txBox="1"/>
              <p:nvPr/>
            </p:nvSpPr>
            <p:spPr>
              <a:xfrm>
                <a:off x="3388927" y="3983218"/>
                <a:ext cx="1065436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Abwärme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40859C5-8A3B-6DD4-3A3E-76877540D779}"/>
                </a:ext>
              </a:extLst>
            </p:cNvPr>
            <p:cNvSpPr txBox="1"/>
            <p:nvPr/>
          </p:nvSpPr>
          <p:spPr>
            <a:xfrm>
              <a:off x="2479009" y="3827170"/>
              <a:ext cx="531969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600" kern="1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de-DE" sz="1600" kern="100" baseline="-250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0C6DBD5-639E-B056-F7E6-F5120373FE8F}"/>
              </a:ext>
            </a:extLst>
          </p:cNvPr>
          <p:cNvGrpSpPr/>
          <p:nvPr/>
        </p:nvGrpSpPr>
        <p:grpSpPr>
          <a:xfrm>
            <a:off x="1237639" y="4839427"/>
            <a:ext cx="2684006" cy="1253992"/>
            <a:chOff x="1237639" y="4839427"/>
            <a:chExt cx="2684006" cy="1253992"/>
          </a:xfrm>
        </p:grpSpPr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18B0EFBF-3EBD-33ED-5899-C4F491B2907D}"/>
                </a:ext>
              </a:extLst>
            </p:cNvPr>
            <p:cNvGrpSpPr/>
            <p:nvPr/>
          </p:nvGrpSpPr>
          <p:grpSpPr>
            <a:xfrm>
              <a:off x="1237639" y="5036901"/>
              <a:ext cx="2684006" cy="1056518"/>
              <a:chOff x="1237639" y="5091765"/>
              <a:chExt cx="2684006" cy="1056518"/>
            </a:xfrm>
          </p:grpSpPr>
          <p:pic>
            <p:nvPicPr>
              <p:cNvPr id="77" name="Grafik 76" descr="Ein Bild, das Text, Entwurf, Uhr, Zeichnung enthält.&#10;&#10;Automatisch generierte Beschreibung">
                <a:extLst>
                  <a:ext uri="{FF2B5EF4-FFF2-40B4-BE49-F238E27FC236}">
                    <a16:creationId xmlns:a16="http://schemas.microsoft.com/office/drawing/2014/main" id="{6948EF6A-A764-DD60-5C05-2B809F45B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06" r="6237"/>
              <a:stretch/>
            </p:blipFill>
            <p:spPr>
              <a:xfrm>
                <a:off x="2394128" y="5186987"/>
                <a:ext cx="616850" cy="961296"/>
              </a:xfrm>
              <a:prstGeom prst="rect">
                <a:avLst/>
              </a:prstGeom>
            </p:spPr>
          </p:pic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5CD74EA3-F4F2-06D5-ECF9-20BEA85D4E08}"/>
                  </a:ext>
                </a:extLst>
              </p:cNvPr>
              <p:cNvSpPr txBox="1"/>
              <p:nvPr/>
            </p:nvSpPr>
            <p:spPr>
              <a:xfrm>
                <a:off x="1237639" y="5524342"/>
                <a:ext cx="1065436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Licht</a:t>
                </a:r>
              </a:p>
            </p:txBody>
          </p:sp>
          <p:sp>
            <p:nvSpPr>
              <p:cNvPr id="124" name="Textfeld 123">
                <a:extLst>
                  <a:ext uri="{FF2B5EF4-FFF2-40B4-BE49-F238E27FC236}">
                    <a16:creationId xmlns:a16="http://schemas.microsoft.com/office/drawing/2014/main" id="{3B004AD6-DBB8-CE2B-007C-DB312E1D1FCE}"/>
                  </a:ext>
                </a:extLst>
              </p:cNvPr>
              <p:cNvSpPr txBox="1"/>
              <p:nvPr/>
            </p:nvSpPr>
            <p:spPr>
              <a:xfrm>
                <a:off x="2856209" y="5091765"/>
                <a:ext cx="1065436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Abwärme</a:t>
                </a: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87636602-CD47-11C0-27CB-D29C4EA5B188}"/>
                </a:ext>
              </a:extLst>
            </p:cNvPr>
            <p:cNvSpPr txBox="1"/>
            <p:nvPr/>
          </p:nvSpPr>
          <p:spPr>
            <a:xfrm>
              <a:off x="2175547" y="4839427"/>
              <a:ext cx="531969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600" kern="1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de-DE" sz="1600" kern="100" baseline="-250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9B3CF6B2-0016-D6CF-608D-D319168EBAA4}"/>
              </a:ext>
            </a:extLst>
          </p:cNvPr>
          <p:cNvSpPr txBox="1"/>
          <p:nvPr/>
        </p:nvSpPr>
        <p:spPr>
          <a:xfrm>
            <a:off x="1" y="6181326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  <a:latin typeface="+mn-lt"/>
              </a:rPr>
              <a:t>Mit der Energiewende sparen wir: Energie, Kosten </a:t>
            </a:r>
            <a:r>
              <a:rPr lang="de-DE" sz="1800" b="1" u="sng" dirty="0">
                <a:solidFill>
                  <a:srgbClr val="00B050"/>
                </a:solidFill>
                <a:latin typeface="+mn-lt"/>
              </a:rPr>
              <a:t>UND</a:t>
            </a:r>
            <a:r>
              <a:rPr lang="de-DE" sz="1800" dirty="0">
                <a:solidFill>
                  <a:srgbClr val="00B050"/>
                </a:solidFill>
                <a:latin typeface="+mn-lt"/>
              </a:rPr>
              <a:t> CO</a:t>
            </a:r>
            <a:r>
              <a:rPr lang="de-DE" sz="1800" baseline="-25000" dirty="0">
                <a:solidFill>
                  <a:srgbClr val="00B050"/>
                </a:solidFill>
                <a:latin typeface="+mn-lt"/>
              </a:rPr>
              <a:t>2</a:t>
            </a:r>
            <a:r>
              <a:rPr lang="de-DE" sz="1800" dirty="0">
                <a:solidFill>
                  <a:srgbClr val="00B050"/>
                </a:solidFill>
                <a:latin typeface="+mn-lt"/>
              </a:rPr>
              <a:t>-Emissionen!</a:t>
            </a:r>
          </a:p>
        </p:txBody>
      </p:sp>
    </p:spTree>
    <p:extLst>
      <p:ext uri="{BB962C8B-B14F-4D97-AF65-F5344CB8AC3E}">
        <p14:creationId xmlns:p14="http://schemas.microsoft.com/office/powerpoint/2010/main" val="81575566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3" grpId="0"/>
      <p:bldP spid="4" grpId="0"/>
      <p:bldP spid="5" grpId="0"/>
      <p:bldP spid="10" grpId="0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4294188"/>
            <a:ext cx="5932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accent2"/>
                </a:solidFill>
              </a:rPr>
              <a:t>Wolfgang Thiel, Vorsitzender</a:t>
            </a:r>
          </a:p>
          <a:p>
            <a:pPr algn="ctr"/>
            <a:r>
              <a:rPr lang="de-DE" altLang="de-DE" b="1">
                <a:solidFill>
                  <a:schemeClr val="accent2"/>
                </a:solidFill>
              </a:rPr>
              <a:t>Initiative Südpfalz-Energie (ISE e.V.)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www.i-suedpfalz-energie.de/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Tel.: +49 172 7419812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eMail: wolfgang@thiel-wt.de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B6E7E1A-A3DC-9E85-B158-464DFDAFD2FB}"/>
              </a:ext>
            </a:extLst>
          </p:cNvPr>
          <p:cNvGrpSpPr/>
          <p:nvPr/>
        </p:nvGrpSpPr>
        <p:grpSpPr>
          <a:xfrm>
            <a:off x="0" y="2878782"/>
            <a:ext cx="9906000" cy="1100436"/>
            <a:chOff x="0" y="2688767"/>
            <a:chExt cx="9906000" cy="1100436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DC8A5117-38BB-46F0-36B9-1DAA405F4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88767"/>
              <a:ext cx="9906000" cy="1100436"/>
            </a:xfrm>
            <a:prstGeom prst="bevel">
              <a:avLst>
                <a:gd name="adj" fmla="val 6762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buFontTx/>
                <a:buChar char="•"/>
              </a:pPr>
              <a:endParaRPr lang="de-DE" altLang="de-DE" sz="3600"/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EF89F257-7556-B957-AF1C-DE71EFB8F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18487" y="2857102"/>
              <a:ext cx="9368788" cy="775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GB"/>
              </a:defPPr>
              <a:lvl1pPr marL="290513" indent="-2905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2800" b="1" dirty="0">
                  <a:solidFill>
                    <a:schemeClr val="bg1"/>
                  </a:solidFill>
                </a:rPr>
                <a:t>Helfen Sie mit, die Energiewende voranzutreiben!</a:t>
              </a:r>
              <a:br>
                <a:rPr lang="de-DE" altLang="de-DE" sz="2800" b="1" dirty="0">
                  <a:solidFill>
                    <a:schemeClr val="bg1"/>
                  </a:solidFill>
                </a:rPr>
              </a:br>
              <a:r>
                <a:rPr lang="de-DE" altLang="de-DE" sz="2800" b="1" dirty="0">
                  <a:solidFill>
                    <a:schemeClr val="bg1"/>
                  </a:solidFill>
                </a:rPr>
                <a:t>Jede/r kann dazu beitragen!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607</Words>
  <Application>Microsoft Office PowerPoint</Application>
  <PresentationFormat>A4-Papier (210 x 297 mm)</PresentationFormat>
  <Paragraphs>123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Microsoft YaHei</vt:lpstr>
      <vt:lpstr>Arial</vt:lpstr>
      <vt:lpstr>Calibri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2256</cp:revision>
  <cp:lastPrinted>2019-03-23T07:11:31Z</cp:lastPrinted>
  <dcterms:created xsi:type="dcterms:W3CDTF">2003-01-24T08:17:53Z</dcterms:created>
  <dcterms:modified xsi:type="dcterms:W3CDTF">2025-01-26T15:39:52Z</dcterms:modified>
</cp:coreProperties>
</file>