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5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878" r:id="rId2"/>
    <p:sldId id="879" r:id="rId3"/>
    <p:sldId id="981" r:id="rId4"/>
    <p:sldId id="811" r:id="rId5"/>
    <p:sldId id="882" r:id="rId6"/>
    <p:sldId id="744" r:id="rId7"/>
    <p:sldId id="930" r:id="rId8"/>
    <p:sldId id="987" r:id="rId9"/>
    <p:sldId id="989" r:id="rId10"/>
    <p:sldId id="1074" r:id="rId11"/>
    <p:sldId id="1073" r:id="rId12"/>
    <p:sldId id="1087" r:id="rId13"/>
    <p:sldId id="1082" r:id="rId14"/>
    <p:sldId id="887" r:id="rId15"/>
    <p:sldId id="1090" r:id="rId16"/>
    <p:sldId id="886" r:id="rId17"/>
    <p:sldId id="927" r:id="rId18"/>
    <p:sldId id="1085" r:id="rId19"/>
    <p:sldId id="1086" r:id="rId20"/>
    <p:sldId id="894" r:id="rId21"/>
    <p:sldId id="1070" r:id="rId22"/>
    <p:sldId id="995" r:id="rId23"/>
    <p:sldId id="1080" r:id="rId24"/>
    <p:sldId id="1036" r:id="rId25"/>
    <p:sldId id="1040" r:id="rId26"/>
    <p:sldId id="1079" r:id="rId27"/>
    <p:sldId id="1091" r:id="rId28"/>
    <p:sldId id="1092" r:id="rId29"/>
    <p:sldId id="1083" r:id="rId30"/>
    <p:sldId id="1078" r:id="rId31"/>
    <p:sldId id="1072" r:id="rId32"/>
    <p:sldId id="1077" r:id="rId33"/>
    <p:sldId id="1089" r:id="rId34"/>
    <p:sldId id="755" r:id="rId35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33FF"/>
    <a:srgbClr val="FF9933"/>
    <a:srgbClr val="0000CC"/>
    <a:srgbClr val="FF00FF"/>
    <a:srgbClr val="9999FF"/>
    <a:srgbClr val="6699FF"/>
    <a:srgbClr val="0066FF"/>
    <a:srgbClr val="003399"/>
    <a:srgbClr val="3399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93" autoAdjust="0"/>
    <p:restoredTop sz="94660" autoAdjust="0"/>
  </p:normalViewPr>
  <p:slideViewPr>
    <p:cSldViewPr snapToGrid="0">
      <p:cViewPr varScale="1">
        <p:scale>
          <a:sx n="110" d="100"/>
          <a:sy n="110" d="100"/>
        </p:scale>
        <p:origin x="1848" y="12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56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Ausbaupfade%20Nullemission\2Ausbaupfad%20bis%202040\Transformation204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Daten\04Zubauzahlen\EE-Ausbau%202023_RLP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Daten\04Zubauzahlen\EE-Ausbau_S&#252;dpfalz%20202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Daten\03ProSumer%20Hergersweiler\AZ_Energiewerte%20202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Berechnungen\03ProSumer%20Hergersweiler\AZ_Energiewerte%20202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Berechnungen\03ProSumer%20Hergersweiler\AZ_Energiewerte%20202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Berechnungen\Prim&#228;renergie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Daten\01Prim&#228;renergie%20und%20Enegietransformation\02Enegietransformattion\01Energie-Transformatiom%20D\Transformation2040%20D_Soll-Ist_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Daten\01Prim&#228;renergie%20und%20Enegietransformation\02Enegietransformattion\02Energie-Transformatiom%20RLP\Transformation2040%20RLP_Soll-Ist_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Daten\02Ertr&#228;ge_Wind_PV\Jahresertr&#228;ge%202023_V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Daten\02Ertr&#228;ge_Wind_PV\Jahresertr&#228;ge%202023_V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Daten\02Ertr&#228;ge_Wind_PV\Jahresertr&#228;ge%202023_V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Daten\02Ertr&#228;ge_Wind_PV\Jahresertr&#228;ge%202023_V1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03Energie\01ISE%20e.V\05Meta-Studie%20Klimasch.-Energiew.%202.0\05Monitoring\2023\Daten\04Zubauzahlen\EE-Ausbau%202023_D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606525454899499E-2"/>
          <c:y val="3.4097636931183353E-2"/>
          <c:w val="0.89019404564367488"/>
          <c:h val="0.83815989118176482"/>
        </c:manualLayout>
      </c:layout>
      <c:lineChart>
        <c:grouping val="standard"/>
        <c:varyColors val="0"/>
        <c:ser>
          <c:idx val="0"/>
          <c:order val="0"/>
          <c:tx>
            <c:strRef>
              <c:f>'Transformation (2)'!$A$2</c:f>
              <c:strCache>
                <c:ptCount val="1"/>
                <c:pt idx="0">
                  <c:v>Bedarf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48E-2"/>
                  <c:y val="-4.2555553112241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A3-412F-B366-A8450EF5F225}"/>
            </c:ext>
          </c:extLst>
        </c:ser>
        <c:ser>
          <c:idx val="1"/>
          <c:order val="1"/>
          <c:tx>
            <c:strRef>
              <c:f>'Transformation (2)'!$A$3</c:f>
              <c:strCache>
                <c:ptCount val="1"/>
                <c:pt idx="0">
                  <c:v>Erneuerbare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62E-2"/>
                  <c:y val="2.3937498625635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1A3-412F-B366-A8450EF5F225}"/>
                </c:ext>
              </c:extLst>
            </c:dLbl>
            <c:dLbl>
              <c:idx val="23"/>
              <c:layout>
                <c:manualLayout>
                  <c:x val="0"/>
                  <c:y val="-2.65972206951508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80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(2)'!$B$3:$Y$3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A3-412F-B366-A8450EF5F225}"/>
            </c:ext>
          </c:extLst>
        </c:ser>
        <c:ser>
          <c:idx val="2"/>
          <c:order val="2"/>
          <c:tx>
            <c:strRef>
              <c:f>'Transformation (2)'!$A$4</c:f>
              <c:strCache>
                <c:ptCount val="1"/>
                <c:pt idx="0">
                  <c:v>Mineralöl-nichtenergetisch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C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4445444354586967E-2"/>
                  <c:y val="-6.38333296683619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C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(2)'!$B$4:$Y$4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1A3-412F-B366-A8450EF5F225}"/>
            </c:ext>
          </c:extLst>
        </c:ser>
        <c:ser>
          <c:idx val="3"/>
          <c:order val="3"/>
          <c:tx>
            <c:strRef>
              <c:f>'Transformation (2)'!$A$5</c:f>
              <c:strCache>
                <c:ptCount val="1"/>
                <c:pt idx="0">
                  <c:v>Kohle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4143777565387362E-2"/>
                  <c:y val="3.72361089732110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(2)'!$B$5:$Y$5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1A3-412F-B366-A8450EF5F225}"/>
            </c:ext>
          </c:extLst>
        </c:ser>
        <c:ser>
          <c:idx val="4"/>
          <c:order val="4"/>
          <c:tx>
            <c:strRef>
              <c:f>'Transformation (2)'!$A$6</c:f>
              <c:strCache>
                <c:ptCount val="1"/>
                <c:pt idx="0">
                  <c:v>Kernenergie</c:v>
                </c:pt>
              </c:strCache>
            </c:strRef>
          </c:tx>
          <c:spPr>
            <a:ln w="28575" cap="rnd">
              <a:solidFill>
                <a:srgbClr val="FF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66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51733313728064E-2"/>
                  <c:y val="4.25555531122412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66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1A3-412F-B366-A8450EF5F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(2)'!$B$6:$Y$6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185.11111259199998</c:v>
                </c:pt>
                <c:pt idx="2">
                  <c:v>138.833334444</c:v>
                </c:pt>
                <c:pt idx="3">
                  <c:v>92.555556296000006</c:v>
                </c:pt>
                <c:pt idx="4">
                  <c:v>46.27777814800001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1A3-412F-B366-A8450EF5F225}"/>
            </c:ext>
          </c:extLst>
        </c:ser>
        <c:ser>
          <c:idx val="5"/>
          <c:order val="5"/>
          <c:tx>
            <c:strRef>
              <c:f>'Transformation (2)'!$A$7</c:f>
              <c:strCache>
                <c:ptCount val="1"/>
                <c:pt idx="0">
                  <c:v>Erdgas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FF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0408221846454543E-2"/>
                  <c:y val="-6.915277380739214E-2"/>
                </c:manualLayout>
              </c:layout>
              <c:spPr>
                <a:solidFill>
                  <a:schemeClr val="accent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1A3-412F-B366-A8450EF5F225}"/>
                </c:ext>
              </c:extLst>
            </c:dLbl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 (2)'!$B$1:$Y$1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'Transformation (2)'!$B$7:$Y$7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974.98617118978768</c:v>
                </c:pt>
                <c:pt idx="2">
                  <c:v>1038.256094659575</c:v>
                </c:pt>
                <c:pt idx="3">
                  <c:v>1101.4759221293618</c:v>
                </c:pt>
                <c:pt idx="4">
                  <c:v>1099.6069103991495</c:v>
                </c:pt>
                <c:pt idx="5">
                  <c:v>1097.7378986689369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1A3-412F-B366-A8450EF5F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084656"/>
        <c:axId val="403078752"/>
      </c:lineChart>
      <c:catAx>
        <c:axId val="40308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78752"/>
        <c:crosses val="autoZero"/>
        <c:auto val="1"/>
        <c:lblAlgn val="ctr"/>
        <c:lblOffset val="100"/>
        <c:noMultiLvlLbl val="0"/>
      </c:catAx>
      <c:valAx>
        <c:axId val="40307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'Gesamt-Ausbau'!$A$3:$A$14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'Gesamt-Ausbau'!$B$3:$B$14</c:f>
            </c:numRef>
          </c:val>
          <c:extLst>
            <c:ext xmlns:c16="http://schemas.microsoft.com/office/drawing/2014/chart" uri="{C3380CC4-5D6E-409C-BE32-E72D297353CC}">
              <c16:uniqueId val="{00000000-C7C6-4FD7-9DE8-CDC4A0987AB2}"/>
            </c:ext>
          </c:extLst>
        </c:ser>
        <c:ser>
          <c:idx val="1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'Gesamt-Ausbau'!$A$3:$A$14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'Gesamt-Ausbau'!$C$3:$C$14</c:f>
              <c:numCache>
                <c:formatCode>General</c:formatCode>
                <c:ptCount val="12"/>
                <c:pt idx="0">
                  <c:v>70.5</c:v>
                </c:pt>
                <c:pt idx="1">
                  <c:v>43.7</c:v>
                </c:pt>
                <c:pt idx="2">
                  <c:v>53.3</c:v>
                </c:pt>
                <c:pt idx="3">
                  <c:v>69.900000000000006</c:v>
                </c:pt>
                <c:pt idx="4">
                  <c:v>52.1</c:v>
                </c:pt>
                <c:pt idx="5">
                  <c:v>84.8</c:v>
                </c:pt>
                <c:pt idx="6">
                  <c:v>82</c:v>
                </c:pt>
                <c:pt idx="7">
                  <c:v>80.400000000000006</c:v>
                </c:pt>
                <c:pt idx="8">
                  <c:v>59.6</c:v>
                </c:pt>
                <c:pt idx="9">
                  <c:v>240.6</c:v>
                </c:pt>
                <c:pt idx="10">
                  <c:v>40.1</c:v>
                </c:pt>
                <c:pt idx="11">
                  <c:v>63.8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C6-4FD7-9DE8-CDC4A0987AB2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'Gesamt-Ausbau'!$A$3:$A$14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'Gesamt-Ausbau'!$D$3:$D$14</c:f>
              <c:numCache>
                <c:formatCode>General</c:formatCode>
                <c:ptCount val="12"/>
                <c:pt idx="0">
                  <c:v>0</c:v>
                </c:pt>
                <c:pt idx="1">
                  <c:v>16.399999999999999</c:v>
                </c:pt>
                <c:pt idx="2">
                  <c:v>29.3</c:v>
                </c:pt>
                <c:pt idx="3">
                  <c:v>29.6</c:v>
                </c:pt>
                <c:pt idx="4">
                  <c:v>0</c:v>
                </c:pt>
                <c:pt idx="5">
                  <c:v>14.4</c:v>
                </c:pt>
                <c:pt idx="6">
                  <c:v>0</c:v>
                </c:pt>
                <c:pt idx="7">
                  <c:v>3.6</c:v>
                </c:pt>
                <c:pt idx="8">
                  <c:v>0</c:v>
                </c:pt>
                <c:pt idx="9">
                  <c:v>5.6</c:v>
                </c:pt>
                <c:pt idx="10">
                  <c:v>29</c:v>
                </c:pt>
                <c:pt idx="11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C6-4FD7-9DE8-CDC4A0987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6208904"/>
        <c:axId val="716208576"/>
      </c:barChart>
      <c:catAx>
        <c:axId val="716208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16208576"/>
        <c:crosses val="autoZero"/>
        <c:auto val="1"/>
        <c:lblAlgn val="ctr"/>
        <c:lblOffset val="100"/>
        <c:noMultiLvlLbl val="0"/>
      </c:catAx>
      <c:valAx>
        <c:axId val="71620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16208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93168707433788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F4A-48C8-8743-43B521D79D0D}"/>
                </c:ext>
              </c:extLst>
            </c:dLbl>
            <c:dLbl>
              <c:idx val="6"/>
              <c:layout>
                <c:manualLayout>
                  <c:x val="-5.1187595688775449E-17"/>
                  <c:y val="-7.4852019914173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F4A-48C8-8743-43B521D79D0D}"/>
                </c:ext>
              </c:extLst>
            </c:dLbl>
            <c:dLbl>
              <c:idx val="12"/>
              <c:layout>
                <c:manualLayout>
                  <c:x val="-1.3960414639705256E-3"/>
                  <c:y val="-5.6139014935630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F4A-48C8-8743-43B521D79D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'2019-2022'!$B$3:$B$19</c:f>
              <c:numCache>
                <c:formatCode>General</c:formatCode>
                <c:ptCount val="17"/>
                <c:pt idx="0" formatCode="0.0">
                  <c:v>3.077</c:v>
                </c:pt>
                <c:pt idx="6" formatCode="0.0">
                  <c:v>3.1920000000000002</c:v>
                </c:pt>
                <c:pt idx="12" formatCode="0.0">
                  <c:v>1.782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4A-48C8-8743-43B521D79D0D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5F4A-48C8-8743-43B521D79D0D}"/>
              </c:ext>
            </c:extLst>
          </c:dPt>
          <c:dLbls>
            <c:dLbl>
              <c:idx val="0"/>
              <c:layout>
                <c:manualLayout>
                  <c:x val="3.3504995135290164E-2"/>
                  <c:y val="-1.1227802987126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F4A-48C8-8743-43B521D79D0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F4A-48C8-8743-43B521D79D0D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F4A-48C8-8743-43B521D79D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'2019-2022'!$C$3:$C$19</c:f>
              <c:numCache>
                <c:formatCode>General</c:formatCode>
                <c:ptCount val="17"/>
                <c:pt idx="0" formatCode="0.0">
                  <c:v>13.8</c:v>
                </c:pt>
                <c:pt idx="6" formatCode="0.0">
                  <c:v>0</c:v>
                </c:pt>
                <c:pt idx="12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4A-48C8-8743-43B521D79D0D}"/>
            </c:ext>
          </c:extLst>
        </c:ser>
        <c:ser>
          <c:idx val="2"/>
          <c:order val="2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-8.607982290129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F4A-48C8-8743-43B521D79D0D}"/>
                </c:ext>
              </c:extLst>
            </c:dLbl>
            <c:dLbl>
              <c:idx val="7"/>
              <c:layout>
                <c:manualLayout>
                  <c:x val="0"/>
                  <c:y val="-0.108535428875551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F4A-48C8-8743-43B521D79D0D}"/>
                </c:ext>
              </c:extLst>
            </c:dLbl>
            <c:dLbl>
              <c:idx val="13"/>
              <c:layout>
                <c:manualLayout>
                  <c:x val="0"/>
                  <c:y val="-5.2396413939921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F4A-48C8-8743-43B521D79D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'2019-2022'!$D$3:$D$19</c:f>
              <c:numCache>
                <c:formatCode>0.0</c:formatCode>
                <c:ptCount val="17"/>
                <c:pt idx="1">
                  <c:v>4.2169999999999996</c:v>
                </c:pt>
                <c:pt idx="7">
                  <c:v>5.452</c:v>
                </c:pt>
                <c:pt idx="13">
                  <c:v>1.659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4A-48C8-8743-43B521D79D0D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'2019-2022'!$E$3:$E$19</c:f>
              <c:numCache>
                <c:formatCode>0.0</c:formatCode>
                <c:ptCount val="17"/>
                <c:pt idx="1">
                  <c:v>0</c:v>
                </c:pt>
                <c:pt idx="7">
                  <c:v>0</c:v>
                </c:pt>
                <c:pt idx="1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4A-48C8-8743-43B521D79D0D}"/>
            </c:ext>
          </c:extLst>
        </c:ser>
        <c:ser>
          <c:idx val="4"/>
          <c:order val="4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-0.142218837836929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F4A-48C8-8743-43B521D79D0D}"/>
                </c:ext>
              </c:extLst>
            </c:dLbl>
            <c:dLbl>
              <c:idx val="8"/>
              <c:layout>
                <c:manualLayout>
                  <c:x val="0"/>
                  <c:y val="-0.130991034849803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F4A-48C8-8743-43B521D79D0D}"/>
                </c:ext>
              </c:extLst>
            </c:dLbl>
            <c:dLbl>
              <c:idx val="14"/>
              <c:layout>
                <c:manualLayout>
                  <c:x val="-2.7920829279410512E-3"/>
                  <c:y val="-5.9881615931338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F4A-48C8-8743-43B521D79D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'2019-2022'!$F$3:$F$19</c:f>
              <c:numCache>
                <c:formatCode>General</c:formatCode>
                <c:ptCount val="17"/>
                <c:pt idx="2" formatCode="0.0">
                  <c:v>7.4530000000000003</c:v>
                </c:pt>
                <c:pt idx="8" formatCode="0.0">
                  <c:v>7.1130000000000004</c:v>
                </c:pt>
                <c:pt idx="14" formatCode="0.0">
                  <c:v>1.333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4A-48C8-8743-43B521D79D0D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'2019-2022'!$G$3:$G$19</c:f>
              <c:numCache>
                <c:formatCode>General</c:formatCode>
                <c:ptCount val="17"/>
                <c:pt idx="2" formatCode="0.0">
                  <c:v>0</c:v>
                </c:pt>
                <c:pt idx="8" formatCode="0.0">
                  <c:v>0</c:v>
                </c:pt>
                <c:pt idx="14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F4A-48C8-8743-43B521D79D0D}"/>
            </c:ext>
          </c:extLst>
        </c:ser>
        <c:ser>
          <c:idx val="6"/>
          <c:order val="6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2.5593797844387724E-17"/>
                  <c:y val="-0.16093184281547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F4A-48C8-8743-43B521D79D0D}"/>
                </c:ext>
              </c:extLst>
            </c:dLbl>
            <c:dLbl>
              <c:idx val="9"/>
              <c:layout>
                <c:manualLayout>
                  <c:x val="0"/>
                  <c:y val="-0.134733635845512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F4A-48C8-8743-43B521D79D0D}"/>
                </c:ext>
              </c:extLst>
            </c:dLbl>
            <c:dLbl>
              <c:idx val="15"/>
              <c:layout>
                <c:manualLayout>
                  <c:x val="-1.3960414639704233E-3"/>
                  <c:y val="-6.3624216927047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F4A-48C8-8743-43B521D79D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'2019-2022'!$H$3:$H$19</c:f>
              <c:numCache>
                <c:formatCode>General</c:formatCode>
                <c:ptCount val="17"/>
                <c:pt idx="3" formatCode="0.0">
                  <c:v>8.7140000000000004</c:v>
                </c:pt>
                <c:pt idx="9" formatCode="0.0">
                  <c:v>6.5170000000000003</c:v>
                </c:pt>
                <c:pt idx="15" formatCode="0.0">
                  <c:v>2.0129999999999999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4A-48C8-8743-43B521D79D0D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'2019-2022'!$I$3:$I$19</c:f>
              <c:numCache>
                <c:formatCode>General</c:formatCode>
                <c:ptCount val="17"/>
                <c:pt idx="3" formatCode="0.0">
                  <c:v>0</c:v>
                </c:pt>
                <c:pt idx="9" formatCode="0.0">
                  <c:v>0</c:v>
                </c:pt>
                <c:pt idx="15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F4A-48C8-8743-43B521D79D0D}"/>
            </c:ext>
          </c:extLst>
        </c:ser>
        <c:ser>
          <c:idx val="8"/>
          <c:order val="8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1.3960414639704233E-3"/>
                  <c:y val="-0.363032296583742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F4A-48C8-8743-43B521D79D0D}"/>
                </c:ext>
              </c:extLst>
            </c:dLbl>
            <c:dLbl>
              <c:idx val="10"/>
              <c:layout>
                <c:manualLayout>
                  <c:x val="-2.7920829279408465E-3"/>
                  <c:y val="-0.430399114506498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F4A-48C8-8743-43B521D79D0D}"/>
                </c:ext>
              </c:extLst>
            </c:dLbl>
            <c:dLbl>
              <c:idx val="16"/>
              <c:layout>
                <c:manualLayout>
                  <c:x val="-2.7920829279410512E-3"/>
                  <c:y val="-9.730762588842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F4A-48C8-8743-43B521D79D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'2019-2022'!$J$3:$J$19</c:f>
              <c:numCache>
                <c:formatCode>General</c:formatCode>
                <c:ptCount val="17"/>
                <c:pt idx="4" formatCode="0.0">
                  <c:v>22.43</c:v>
                </c:pt>
                <c:pt idx="10" formatCode="0.0">
                  <c:v>26</c:v>
                </c:pt>
                <c:pt idx="16" formatCode="0.0">
                  <c:v>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4A-48C8-8743-43B521D79D0D}"/>
            </c:ext>
          </c:extLst>
        </c:ser>
        <c:ser>
          <c:idx val="9"/>
          <c:order val="9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'2019-2022'!$K$3:$K$19</c:f>
              <c:numCache>
                <c:formatCode>General</c:formatCode>
                <c:ptCount val="17"/>
                <c:pt idx="4" formatCode="0.0">
                  <c:v>0</c:v>
                </c:pt>
                <c:pt idx="10" formatCode="0.0">
                  <c:v>0</c:v>
                </c:pt>
                <c:pt idx="16" formatCode="0.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F4A-48C8-8743-43B521D79D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9976032"/>
        <c:axId val="679975312"/>
      </c:barChart>
      <c:catAx>
        <c:axId val="679976032"/>
        <c:scaling>
          <c:orientation val="minMax"/>
        </c:scaling>
        <c:delete val="1"/>
        <c:axPos val="b"/>
        <c:majorTickMark val="none"/>
        <c:minorTickMark val="none"/>
        <c:tickLblPos val="nextTo"/>
        <c:crossAx val="679975312"/>
        <c:crosses val="autoZero"/>
        <c:auto val="1"/>
        <c:lblAlgn val="ctr"/>
        <c:lblOffset val="100"/>
        <c:noMultiLvlLbl val="0"/>
      </c:catAx>
      <c:valAx>
        <c:axId val="679975312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6799760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57547116533651E-2"/>
          <c:y val="3.545038306360216E-2"/>
          <c:w val="0.96794178174252676"/>
          <c:h val="0.7445055190214646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8B-4C7F-80E8-9A3E10155A6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8B-4C7F-80E8-9A3E10155A6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8B-4C7F-80E8-9A3E10155A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Arbeitszahlen!$A$3:$A$14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Arbeitszahlen!$B$3:$B$14</c:f>
              <c:numCache>
                <c:formatCode>#,##0.00</c:formatCode>
                <c:ptCount val="12"/>
                <c:pt idx="0">
                  <c:v>4.1389548693586695</c:v>
                </c:pt>
                <c:pt idx="1">
                  <c:v>4.2759601706970125</c:v>
                </c:pt>
                <c:pt idx="2">
                  <c:v>4.7012750455373409</c:v>
                </c:pt>
                <c:pt idx="3">
                  <c:v>5.0574412532637076</c:v>
                </c:pt>
                <c:pt idx="4">
                  <c:v>6.163636363636364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6.2395209580838324</c:v>
                </c:pt>
                <c:pt idx="9">
                  <c:v>5.783185840707965</c:v>
                </c:pt>
                <c:pt idx="10">
                  <c:v>4.8887070376432078</c:v>
                </c:pt>
                <c:pt idx="11">
                  <c:v>4.6488549618320612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8B-4C7F-80E8-9A3E10155A6B}"/>
            </c:ext>
          </c:extLst>
        </c:ser>
        <c:ser>
          <c:idx val="1"/>
          <c:order val="1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Arbeitszahlen!$A$3:$A$14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Arbeitszahlen!$C$3:$C$14</c:f>
              <c:numCache>
                <c:formatCode>#,##0.00</c:formatCode>
                <c:ptCount val="12"/>
                <c:pt idx="0">
                  <c:v>2.8275862068965516</c:v>
                </c:pt>
                <c:pt idx="1">
                  <c:v>2.8642857142857143</c:v>
                </c:pt>
                <c:pt idx="2">
                  <c:v>2.9517241379310346</c:v>
                </c:pt>
                <c:pt idx="3">
                  <c:v>3.1076923076923078</c:v>
                </c:pt>
                <c:pt idx="4">
                  <c:v>3.4830508474576272</c:v>
                </c:pt>
                <c:pt idx="5">
                  <c:v>3.8488372093023258</c:v>
                </c:pt>
                <c:pt idx="6">
                  <c:v>3.8152173913043477</c:v>
                </c:pt>
                <c:pt idx="7">
                  <c:v>3.7794432548179868</c:v>
                </c:pt>
                <c:pt idx="8">
                  <c:v>3.7953144266337859</c:v>
                </c:pt>
                <c:pt idx="9">
                  <c:v>3.4047619047619047</c:v>
                </c:pt>
                <c:pt idx="10">
                  <c:v>3.0666666666666669</c:v>
                </c:pt>
                <c:pt idx="11">
                  <c:v>2.9666666666666668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8B-4C7F-80E8-9A3E10155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5083472"/>
        <c:axId val="455083832"/>
      </c:barChart>
      <c:catAx>
        <c:axId val="45508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5083832"/>
        <c:crosses val="autoZero"/>
        <c:auto val="1"/>
        <c:lblAlgn val="ctr"/>
        <c:lblOffset val="100"/>
        <c:noMultiLvlLbl val="0"/>
      </c:catAx>
      <c:valAx>
        <c:axId val="455083832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45508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895023571623195E-2"/>
          <c:y val="2.7580028431473013E-2"/>
          <c:w val="0.91454886742114616"/>
          <c:h val="0.9448399431370539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'ProSumer Hergersweiler'!$C$4:$C$53</c:f>
              <c:numCache>
                <c:formatCode>General</c:formatCode>
                <c:ptCount val="47"/>
                <c:pt idx="0" formatCode="#,##0">
                  <c:v>1012</c:v>
                </c:pt>
                <c:pt idx="4" formatCode="#,##0">
                  <c:v>740</c:v>
                </c:pt>
                <c:pt idx="8" formatCode="#,##0">
                  <c:v>548</c:v>
                </c:pt>
                <c:pt idx="12" formatCode="#,##0">
                  <c:v>379</c:v>
                </c:pt>
                <c:pt idx="16" formatCode="#,##0">
                  <c:v>142</c:v>
                </c:pt>
                <c:pt idx="20" formatCode="#,##0">
                  <c:v>18</c:v>
                </c:pt>
                <c:pt idx="24" formatCode="#,##0">
                  <c:v>27</c:v>
                </c:pt>
                <c:pt idx="28" formatCode="#,##0">
                  <c:v>36</c:v>
                </c:pt>
                <c:pt idx="32" formatCode="#,##0">
                  <c:v>47</c:v>
                </c:pt>
                <c:pt idx="36" formatCode="#,##0">
                  <c:v>278</c:v>
                </c:pt>
                <c:pt idx="40" formatCode="#,##0">
                  <c:v>720</c:v>
                </c:pt>
                <c:pt idx="44" formatCode="#,##0.0">
                  <c:v>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90-4EE9-AE67-5EE53DA66349}"/>
            </c:ext>
          </c:extLst>
        </c:ser>
        <c:ser>
          <c:idx val="1"/>
          <c:order val="1"/>
          <c:spPr>
            <a:solidFill>
              <a:srgbClr val="FF7C80"/>
            </a:solidFill>
            <a:ln>
              <a:noFill/>
            </a:ln>
            <a:effectLst/>
          </c:spPr>
          <c:invertIfNegative val="0"/>
          <c:val>
            <c:numRef>
              <c:f>'ProSumer Hergersweiler'!$D$4:$D$53</c:f>
              <c:numCache>
                <c:formatCode>General</c:formatCode>
                <c:ptCount val="47"/>
                <c:pt idx="0" formatCode="#,##0">
                  <c:v>100</c:v>
                </c:pt>
                <c:pt idx="4" formatCode="#,##0">
                  <c:v>213</c:v>
                </c:pt>
                <c:pt idx="8" formatCode="#,##0">
                  <c:v>242</c:v>
                </c:pt>
                <c:pt idx="12" formatCode="#,##0">
                  <c:v>215</c:v>
                </c:pt>
                <c:pt idx="16" formatCode="#,##0">
                  <c:v>136</c:v>
                </c:pt>
                <c:pt idx="20" formatCode="#,##0">
                  <c:v>98</c:v>
                </c:pt>
                <c:pt idx="24" formatCode="#,##0">
                  <c:v>96</c:v>
                </c:pt>
                <c:pt idx="28" formatCode="#,##0">
                  <c:v>86</c:v>
                </c:pt>
                <c:pt idx="32" formatCode="#,##0">
                  <c:v>85</c:v>
                </c:pt>
                <c:pt idx="36" formatCode="#,##0">
                  <c:v>91</c:v>
                </c:pt>
                <c:pt idx="40" formatCode="#,##0">
                  <c:v>100</c:v>
                </c:pt>
                <c:pt idx="44" formatCode="#,##0.0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90-4EE9-AE67-5EE53DA66349}"/>
            </c:ext>
          </c:extLst>
        </c:ser>
        <c:ser>
          <c:idx val="2"/>
          <c:order val="2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'ProSumer Hergersweiler'!$F$4:$F$53</c:f>
              <c:numCache>
                <c:formatCode>General</c:formatCode>
                <c:ptCount val="47"/>
                <c:pt idx="0" formatCode="#,##0">
                  <c:v>79.904499999999999</c:v>
                </c:pt>
                <c:pt idx="4" formatCode="#,##0">
                  <c:v>60.676000000000002</c:v>
                </c:pt>
                <c:pt idx="8" formatCode="#,##0">
                  <c:v>43.301000000000002</c:v>
                </c:pt>
                <c:pt idx="12" formatCode="#,##0">
                  <c:v>21.623699999999999</c:v>
                </c:pt>
                <c:pt idx="16" formatCode="#,##0">
                  <c:v>13.1417</c:v>
                </c:pt>
                <c:pt idx="20" formatCode="#,##0">
                  <c:v>14.539200000000001</c:v>
                </c:pt>
                <c:pt idx="24" formatCode="#,##0">
                  <c:v>7.1269999999999989</c:v>
                </c:pt>
                <c:pt idx="28" formatCode="#,##0">
                  <c:v>6.2165999999999997</c:v>
                </c:pt>
                <c:pt idx="32" formatCode="#,##0">
                  <c:v>15.0098</c:v>
                </c:pt>
                <c:pt idx="36" formatCode="#,##0">
                  <c:v>40.583399999999997</c:v>
                </c:pt>
                <c:pt idx="40" formatCode="#,##0">
                  <c:v>83.579899999999995</c:v>
                </c:pt>
                <c:pt idx="44" formatCode="#,##0.0">
                  <c:v>85.557000000000002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90-4EE9-AE67-5EE53DA66349}"/>
            </c:ext>
          </c:extLst>
        </c:ser>
        <c:ser>
          <c:idx val="3"/>
          <c:order val="3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'ProSumer Hergersweiler'!$G$4:$G$53</c:f>
              <c:numCache>
                <c:formatCode>General</c:formatCode>
                <c:ptCount val="47"/>
                <c:pt idx="0" formatCode="#,##0">
                  <c:v>4.2055000000000007</c:v>
                </c:pt>
                <c:pt idx="4" formatCode="#,##0">
                  <c:v>8.2740000000000009</c:v>
                </c:pt>
                <c:pt idx="8" formatCode="#,##0">
                  <c:v>57.399000000000001</c:v>
                </c:pt>
                <c:pt idx="12" formatCode="#,##0">
                  <c:v>81.346299999999999</c:v>
                </c:pt>
                <c:pt idx="16" formatCode="#,##0">
                  <c:v>87.948300000000003</c:v>
                </c:pt>
                <c:pt idx="20" formatCode="#,##0">
                  <c:v>106.6208</c:v>
                </c:pt>
                <c:pt idx="24" formatCode="#,##0">
                  <c:v>135.41299999999998</c:v>
                </c:pt>
                <c:pt idx="28" formatCode="#,##0">
                  <c:v>97.3934</c:v>
                </c:pt>
                <c:pt idx="32" formatCode="#,##0">
                  <c:v>100.4502</c:v>
                </c:pt>
                <c:pt idx="36" formatCode="#,##0">
                  <c:v>53.796599999999998</c:v>
                </c:pt>
                <c:pt idx="40" formatCode="#,##0">
                  <c:v>10.330100000000002</c:v>
                </c:pt>
                <c:pt idx="44" formatCode="#,##0.0">
                  <c:v>4.5030000000000001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90-4EE9-AE67-5EE53DA66349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'ProSumer Hergersweiler'!$K$4:$K$53</c:f>
              <c:numCache>
                <c:formatCode>General</c:formatCode>
                <c:ptCount val="47"/>
                <c:pt idx="0" formatCode="#,##0">
                  <c:v>181.53715999999997</c:v>
                </c:pt>
                <c:pt idx="4" formatCode="#,##0">
                  <c:v>153.94820000000001</c:v>
                </c:pt>
                <c:pt idx="8" formatCode="#,##0">
                  <c:v>151.53320000000002</c:v>
                </c:pt>
                <c:pt idx="12" formatCode="#,##0">
                  <c:v>161.01931999999999</c:v>
                </c:pt>
                <c:pt idx="16" formatCode="#,##0">
                  <c:v>166.09403999999998</c:v>
                </c:pt>
                <c:pt idx="20" formatCode="#,##0">
                  <c:v>146.72896</c:v>
                </c:pt>
                <c:pt idx="24" formatCode="#,##0">
                  <c:v>155.50024000000002</c:v>
                </c:pt>
                <c:pt idx="28" formatCode="#,##0">
                  <c:v>181.85915999999997</c:v>
                </c:pt>
                <c:pt idx="32" formatCode="#,##0">
                  <c:v>161.99176</c:v>
                </c:pt>
                <c:pt idx="36" formatCode="#,##0">
                  <c:v>175.56727999999998</c:v>
                </c:pt>
                <c:pt idx="40" formatCode="#,##0">
                  <c:v>180.37796000000003</c:v>
                </c:pt>
                <c:pt idx="44" formatCode="#,##0">
                  <c:v>204.10935999999998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90-4EE9-AE67-5EE53DA66349}"/>
            </c:ext>
          </c:extLst>
        </c:ser>
        <c:ser>
          <c:idx val="5"/>
          <c:order val="5"/>
          <c:spPr>
            <a:solidFill>
              <a:srgbClr val="00CC99"/>
            </a:solidFill>
            <a:ln>
              <a:noFill/>
            </a:ln>
            <a:effectLst/>
          </c:spPr>
          <c:invertIfNegative val="0"/>
          <c:val>
            <c:numRef>
              <c:f>'ProSumer Hergersweiler'!$L$4:$L$53</c:f>
              <c:numCache>
                <c:formatCode>General</c:formatCode>
                <c:ptCount val="47"/>
                <c:pt idx="0" formatCode="#,##0">
                  <c:v>100.35284</c:v>
                </c:pt>
                <c:pt idx="4" formatCode="#,##0">
                  <c:v>85.101799999999997</c:v>
                </c:pt>
                <c:pt idx="8" formatCode="#,##0">
                  <c:v>83.766800000000003</c:v>
                </c:pt>
                <c:pt idx="12" formatCode="#,##0">
                  <c:v>89.010680000000008</c:v>
                </c:pt>
                <c:pt idx="16" formatCode="#,##0">
                  <c:v>91.81595999999999</c:v>
                </c:pt>
                <c:pt idx="20" formatCode="#,##0">
                  <c:v>81.111040000000003</c:v>
                </c:pt>
                <c:pt idx="24" formatCode="#,##0">
                  <c:v>85.959760000000003</c:v>
                </c:pt>
                <c:pt idx="28" formatCode="#,##0">
                  <c:v>100.53084000000001</c:v>
                </c:pt>
                <c:pt idx="32" formatCode="#,##0">
                  <c:v>89.548240000000007</c:v>
                </c:pt>
                <c:pt idx="36" formatCode="#,##0">
                  <c:v>97.052720000000008</c:v>
                </c:pt>
                <c:pt idx="40" formatCode="#,##0">
                  <c:v>99.712040000000016</c:v>
                </c:pt>
                <c:pt idx="44" formatCode="#,##0">
                  <c:v>112.83064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B90-4EE9-AE67-5EE53DA66349}"/>
            </c:ext>
          </c:extLst>
        </c:ser>
        <c:ser>
          <c:idx val="6"/>
          <c:order val="6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'ProSumer Hergersweiler'!$O$4:$O$53</c:f>
              <c:numCache>
                <c:formatCode>#,##0</c:formatCode>
                <c:ptCount val="47"/>
                <c:pt idx="1">
                  <c:v>1300</c:v>
                </c:pt>
                <c:pt idx="5">
                  <c:v>943</c:v>
                </c:pt>
                <c:pt idx="9">
                  <c:v>705</c:v>
                </c:pt>
                <c:pt idx="13">
                  <c:v>506</c:v>
                </c:pt>
                <c:pt idx="17">
                  <c:v>234</c:v>
                </c:pt>
                <c:pt idx="21">
                  <c:v>91</c:v>
                </c:pt>
                <c:pt idx="25">
                  <c:v>109</c:v>
                </c:pt>
                <c:pt idx="29">
                  <c:v>146</c:v>
                </c:pt>
                <c:pt idx="33">
                  <c:v>164</c:v>
                </c:pt>
                <c:pt idx="37">
                  <c:v>475</c:v>
                </c:pt>
                <c:pt idx="41">
                  <c:v>999</c:v>
                </c:pt>
                <c:pt idx="45" formatCode="#,##0.0">
                  <c:v>1285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B90-4EE9-AE67-5EE53DA66349}"/>
            </c:ext>
          </c:extLst>
        </c:ser>
        <c:ser>
          <c:idx val="7"/>
          <c:order val="7"/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val>
            <c:numRef>
              <c:f>'ProSumer Hergersweiler'!$P$4:$P$53</c:f>
              <c:numCache>
                <c:formatCode>#,##0</c:formatCode>
                <c:ptCount val="47"/>
                <c:pt idx="1">
                  <c:v>178</c:v>
                </c:pt>
                <c:pt idx="5">
                  <c:v>318</c:v>
                </c:pt>
                <c:pt idx="9">
                  <c:v>421</c:v>
                </c:pt>
                <c:pt idx="13">
                  <c:v>441</c:v>
                </c:pt>
                <c:pt idx="17">
                  <c:v>403</c:v>
                </c:pt>
                <c:pt idx="21">
                  <c:v>374</c:v>
                </c:pt>
                <c:pt idx="25">
                  <c:v>398</c:v>
                </c:pt>
                <c:pt idx="29">
                  <c:v>362</c:v>
                </c:pt>
                <c:pt idx="33">
                  <c:v>335</c:v>
                </c:pt>
                <c:pt idx="37">
                  <c:v>261</c:v>
                </c:pt>
                <c:pt idx="41">
                  <c:v>195</c:v>
                </c:pt>
                <c:pt idx="45" formatCode="#,##0.0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B90-4EE9-AE67-5EE53DA66349}"/>
            </c:ext>
          </c:extLst>
        </c:ser>
        <c:ser>
          <c:idx val="8"/>
          <c:order val="8"/>
          <c:spPr>
            <a:solidFill>
              <a:srgbClr val="CC6600"/>
            </a:solidFill>
            <a:ln>
              <a:noFill/>
            </a:ln>
            <a:effectLst/>
          </c:spPr>
          <c:invertIfNegative val="0"/>
          <c:val>
            <c:numRef>
              <c:f>'ProSumer Hergersweiler'!$R$4:$R$53</c:f>
              <c:numCache>
                <c:formatCode>General</c:formatCode>
                <c:ptCount val="47"/>
                <c:pt idx="2" formatCode="#,##0">
                  <c:v>55</c:v>
                </c:pt>
                <c:pt idx="6" formatCode="#,##0">
                  <c:v>268</c:v>
                </c:pt>
                <c:pt idx="10" formatCode="#,##0">
                  <c:v>659</c:v>
                </c:pt>
                <c:pt idx="14" formatCode="#,##0">
                  <c:v>960</c:v>
                </c:pt>
                <c:pt idx="18" formatCode="#,##0">
                  <c:v>1755</c:v>
                </c:pt>
                <c:pt idx="22" formatCode="#,##0">
                  <c:v>2130</c:v>
                </c:pt>
                <c:pt idx="26" formatCode="#,##0">
                  <c:v>1695</c:v>
                </c:pt>
                <c:pt idx="30" formatCode="#,##0">
                  <c:v>1265</c:v>
                </c:pt>
                <c:pt idx="34" formatCode="#,##0">
                  <c:v>1193</c:v>
                </c:pt>
                <c:pt idx="38" formatCode="#,##0">
                  <c:v>503</c:v>
                </c:pt>
                <c:pt idx="42" formatCode="#,##0">
                  <c:v>80</c:v>
                </c:pt>
                <c:pt idx="46" formatCode="#,##0.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B90-4EE9-AE67-5EE53DA66349}"/>
            </c:ext>
          </c:extLst>
        </c:ser>
        <c:ser>
          <c:idx val="9"/>
          <c:order val="9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val>
            <c:numRef>
              <c:f>'ProSumer Hergersweiler'!$S$4:$S$53</c:f>
              <c:numCache>
                <c:formatCode>General</c:formatCode>
                <c:ptCount val="47"/>
                <c:pt idx="2" formatCode="#,##0">
                  <c:v>178</c:v>
                </c:pt>
                <c:pt idx="6" formatCode="#,##0">
                  <c:v>318</c:v>
                </c:pt>
                <c:pt idx="10" formatCode="#,##0">
                  <c:v>421</c:v>
                </c:pt>
                <c:pt idx="14" formatCode="#,##0">
                  <c:v>441</c:v>
                </c:pt>
                <c:pt idx="18" formatCode="#,##0">
                  <c:v>403</c:v>
                </c:pt>
                <c:pt idx="22" formatCode="#,##0">
                  <c:v>374</c:v>
                </c:pt>
                <c:pt idx="26" formatCode="#,##0">
                  <c:v>398</c:v>
                </c:pt>
                <c:pt idx="30" formatCode="#,##0">
                  <c:v>362</c:v>
                </c:pt>
                <c:pt idx="34" formatCode="#,##0">
                  <c:v>335</c:v>
                </c:pt>
                <c:pt idx="38" formatCode="#,##0">
                  <c:v>261</c:v>
                </c:pt>
                <c:pt idx="42" formatCode="#,##0">
                  <c:v>195</c:v>
                </c:pt>
                <c:pt idx="46" formatCode="#,##0.0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B90-4EE9-AE67-5EE53DA663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4097248"/>
        <c:axId val="824100488"/>
      </c:barChart>
      <c:catAx>
        <c:axId val="824097248"/>
        <c:scaling>
          <c:orientation val="minMax"/>
        </c:scaling>
        <c:delete val="1"/>
        <c:axPos val="b"/>
        <c:majorTickMark val="none"/>
        <c:minorTickMark val="none"/>
        <c:tickLblPos val="nextTo"/>
        <c:crossAx val="824100488"/>
        <c:crosses val="autoZero"/>
        <c:auto val="1"/>
        <c:lblAlgn val="ctr"/>
        <c:lblOffset val="100"/>
        <c:noMultiLvlLbl val="0"/>
      </c:catAx>
      <c:valAx>
        <c:axId val="824100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2409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6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F30-41FB-8B50-6DF4EA6FCCC7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F30-41FB-8B50-6DF4EA6FCCC7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F30-41FB-8B50-6DF4EA6FCCC7}"/>
              </c:ext>
            </c:extLst>
          </c:dPt>
          <c:val>
            <c:numRef>
              <c:f>'ProSumer Hergersweiler'!$B$64:$B$66</c:f>
              <c:numCache>
                <c:formatCode>#,##0.0</c:formatCode>
                <c:ptCount val="3"/>
                <c:pt idx="0">
                  <c:v>10563</c:v>
                </c:pt>
                <c:pt idx="1">
                  <c:v>6957</c:v>
                </c:pt>
                <c:pt idx="2">
                  <c:v>4900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30-41FB-8B50-6DF4EA6FCCC7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9F30-41FB-8B50-6DF4EA6FCCC7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9F30-41FB-8B50-6DF4EA6FCCC7}"/>
              </c:ext>
            </c:extLst>
          </c:dPt>
          <c:dPt>
            <c:idx val="2"/>
            <c:invertIfNegative val="0"/>
            <c:bubble3D val="0"/>
            <c:spPr>
              <a:solidFill>
                <a:srgbClr val="FF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F30-41FB-8B50-6DF4EA6FCCC7}"/>
              </c:ext>
            </c:extLst>
          </c:dPt>
          <c:val>
            <c:numRef>
              <c:f>'ProSumer Hergersweiler'!$C$64:$C$66</c:f>
              <c:numCache>
                <c:formatCode>#,##0.0</c:formatCode>
                <c:ptCount val="3"/>
                <c:pt idx="0">
                  <c:v>3842</c:v>
                </c:pt>
                <c:pt idx="1">
                  <c:v>3842</c:v>
                </c:pt>
                <c:pt idx="2">
                  <c:v>1543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30-41FB-8B50-6DF4EA6FCCC7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9F30-41FB-8B50-6DF4EA6FCCC7}"/>
              </c:ext>
            </c:extLst>
          </c:dPt>
          <c:val>
            <c:numRef>
              <c:f>'ProSumer Hergersweiler'!$D$64:$D$66</c:f>
              <c:numCache>
                <c:formatCode>General</c:formatCode>
                <c:ptCount val="3"/>
                <c:pt idx="2" formatCode="#,##0.0">
                  <c:v>471.25980000000004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30-41FB-8B50-6DF4EA6FCCC7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F30-41FB-8B50-6DF4EA6FCCC7}"/>
              </c:ext>
            </c:extLst>
          </c:dPt>
          <c:val>
            <c:numRef>
              <c:f>'ProSumer Hergersweiler'!$E$64:$E$66</c:f>
              <c:numCache>
                <c:formatCode>General</c:formatCode>
                <c:ptCount val="3"/>
                <c:pt idx="2" formatCode="#,##0.0">
                  <c:v>747.68020000000013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30-41FB-8B50-6DF4EA6FCCC7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F30-41FB-8B50-6DF4EA6FCCC7}"/>
              </c:ext>
            </c:extLst>
          </c:dPt>
          <c:val>
            <c:numRef>
              <c:f>'ProSumer Hergersweiler'!$F$64:$F$66</c:f>
              <c:numCache>
                <c:formatCode>General</c:formatCode>
                <c:ptCount val="3"/>
                <c:pt idx="2" formatCode="#,##0.0">
                  <c:v>2020.2666399999998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30-41FB-8B50-6DF4EA6FCCC7}"/>
            </c:ext>
          </c:extLst>
        </c:ser>
        <c:ser>
          <c:idx val="5"/>
          <c:order val="5"/>
          <c:spPr>
            <a:solidFill>
              <a:srgbClr val="00CC99"/>
            </a:solidFill>
            <a:ln>
              <a:noFill/>
            </a:ln>
            <a:effectLst/>
          </c:spPr>
          <c:invertIfNegative val="0"/>
          <c:val>
            <c:numRef>
              <c:f>'ProSumer Hergersweiler'!$G$64:$G$66</c:f>
              <c:numCache>
                <c:formatCode>General</c:formatCode>
                <c:ptCount val="3"/>
                <c:pt idx="2" formatCode="#,##0.0">
                  <c:v>1116.7933599999999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30-41FB-8B50-6DF4EA6FC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24216856"/>
        <c:axId val="824216496"/>
      </c:barChart>
      <c:catAx>
        <c:axId val="824216856"/>
        <c:scaling>
          <c:orientation val="minMax"/>
        </c:scaling>
        <c:delete val="1"/>
        <c:axPos val="l"/>
        <c:majorTickMark val="none"/>
        <c:minorTickMark val="none"/>
        <c:tickLblPos val="nextTo"/>
        <c:crossAx val="824216496"/>
        <c:crosses val="autoZero"/>
        <c:auto val="1"/>
        <c:lblAlgn val="ctr"/>
        <c:lblOffset val="100"/>
        <c:noMultiLvlLbl val="0"/>
      </c:catAx>
      <c:valAx>
        <c:axId val="8242164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824216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338726282682385E-2"/>
          <c:y val="4.8255026461719738E-2"/>
          <c:w val="0.91039810644950214"/>
          <c:h val="0.82543126232839636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993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9933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Transformation!$B$6:$Y$6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35-460D-A7EC-1FE7A753CD96}"/>
            </c:ext>
          </c:extLst>
        </c:ser>
        <c:ser>
          <c:idx val="1"/>
          <c:order val="1"/>
          <c:spPr>
            <a:ln w="28575" cap="rnd">
              <a:solidFill>
                <a:srgbClr val="FF9933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FF9933"/>
                </a:solidFill>
                <a:prstDash val="dash"/>
              </a:ln>
              <a:effectLst/>
            </c:spPr>
          </c:marker>
          <c:dLbls>
            <c:dLbl>
              <c:idx val="6"/>
              <c:layout>
                <c:manualLayout>
                  <c:x val="1.1100485285683991E-2"/>
                  <c:y val="-2.8689076374387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CB-488C-8027-CAE024EE81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9933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Transformation!$B$7:$Y$7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1234.1666765399998</c:v>
                </c:pt>
                <c:pt idx="2">
                  <c:v>1255.27778782</c:v>
                </c:pt>
                <c:pt idx="3">
                  <c:v>1135.2266757484799</c:v>
                </c:pt>
                <c:pt idx="4">
                  <c:v>1077.04834194972</c:v>
                </c:pt>
                <c:pt idx="5">
                  <c:v>1156.6133425862402</c:v>
                </c:pt>
                <c:pt idx="6">
                  <c:v>1077.5617350618716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35-460D-A7EC-1FE7A753CD96}"/>
            </c:ext>
          </c:extLst>
        </c:ser>
        <c:ser>
          <c:idx val="2"/>
          <c:order val="2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Transformation!$B$8:$Y$8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35-460D-A7EC-1FE7A753CD96}"/>
            </c:ext>
          </c:extLst>
        </c:ser>
        <c:ser>
          <c:idx val="3"/>
          <c:order val="3"/>
          <c:spPr>
            <a:ln w="28575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  <a:prstDash val="dash"/>
              </a:ln>
              <a:effectLst/>
            </c:spPr>
          </c:marker>
          <c:dLbls>
            <c:dLbl>
              <c:idx val="6"/>
              <c:layout>
                <c:manualLayout>
                  <c:x val="-6.9378033035525453E-3"/>
                  <c:y val="4.59025221990199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CB-488C-8027-CAE024EE81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Transformation!$B$9:$Y$9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806.38889533999998</c:v>
                </c:pt>
                <c:pt idx="2">
                  <c:v>640.00000511999997</c:v>
                </c:pt>
                <c:pt idx="3">
                  <c:v>515.32055967811993</c:v>
                </c:pt>
                <c:pt idx="4">
                  <c:v>606.26306040565999</c:v>
                </c:pt>
                <c:pt idx="5">
                  <c:v>650.59500520476001</c:v>
                </c:pt>
                <c:pt idx="6">
                  <c:v>513.71171985671515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C35-460D-A7EC-1FE7A753CD96}"/>
            </c:ext>
          </c:extLst>
        </c:ser>
        <c:ser>
          <c:idx val="4"/>
          <c:order val="4"/>
          <c:spPr>
            <a:ln w="28575" cap="rnd">
              <a:solidFill>
                <a:srgbClr val="FF66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66CC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Transformation!$B$10:$Y$10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192.82407561666665</c:v>
                </c:pt>
                <c:pt idx="2">
                  <c:v>154.25926049333333</c:v>
                </c:pt>
                <c:pt idx="3">
                  <c:v>115.69444537000001</c:v>
                </c:pt>
                <c:pt idx="4">
                  <c:v>77.129630246666693</c:v>
                </c:pt>
                <c:pt idx="5">
                  <c:v>38.564815123333368</c:v>
                </c:pt>
                <c:pt idx="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C35-460D-A7EC-1FE7A753CD96}"/>
            </c:ext>
          </c:extLst>
        </c:ser>
        <c:ser>
          <c:idx val="5"/>
          <c:order val="5"/>
          <c:spPr>
            <a:ln w="28575" cap="rnd">
              <a:solidFill>
                <a:srgbClr val="FF66CC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66CC"/>
                </a:solidFill>
                <a:prstDash val="dash"/>
              </a:ln>
              <a:effectLst/>
            </c:spPr>
          </c:marker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CB-488C-8027-CAE024EE81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00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Transformation!$B$11:$Y$11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230.27777961999999</c:v>
                </c:pt>
                <c:pt idx="2">
                  <c:v>227.77777959999997</c:v>
                </c:pt>
                <c:pt idx="3">
                  <c:v>195.09805711633996</c:v>
                </c:pt>
                <c:pt idx="4">
                  <c:v>209.99055723547997</c:v>
                </c:pt>
                <c:pt idx="5">
                  <c:v>105.14666750783999</c:v>
                </c:pt>
                <c:pt idx="6">
                  <c:v>21.865381425082564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C35-460D-A7EC-1FE7A753CD96}"/>
            </c:ext>
          </c:extLst>
        </c:ser>
        <c:ser>
          <c:idx val="6"/>
          <c:order val="6"/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Transformation!$B$12:$Y$12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967.27320816512099</c:v>
                </c:pt>
                <c:pt idx="2">
                  <c:v>1022.8301686102416</c:v>
                </c:pt>
                <c:pt idx="3">
                  <c:v>1078.3370330553619</c:v>
                </c:pt>
                <c:pt idx="4">
                  <c:v>1068.7550583004827</c:v>
                </c:pt>
                <c:pt idx="5">
                  <c:v>1059.1730835456035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5C35-460D-A7EC-1FE7A753CD96}"/>
            </c:ext>
          </c:extLst>
        </c:ser>
        <c:ser>
          <c:idx val="7"/>
          <c:order val="7"/>
          <c:spPr>
            <a:ln w="28575" cap="rnd">
              <a:solidFill>
                <a:srgbClr val="FFFF66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rgbClr val="FFFF66"/>
                </a:solidFill>
                <a:prstDash val="dash"/>
              </a:ln>
              <a:effectLst/>
            </c:spPr>
          </c:marker>
          <c:dLbls>
            <c:dLbl>
              <c:idx val="6"/>
              <c:layout>
                <c:manualLayout>
                  <c:x val="1.1100485285683991E-2"/>
                  <c:y val="-4.8771429836458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CB-488C-8027-CAE024EE81ED}"/>
                </c:ext>
              </c:extLst>
            </c:dLbl>
            <c:spPr>
              <a:solidFill>
                <a:srgbClr val="0000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Transformation!$B$13:$Y$13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858.33334019999995</c:v>
                </c:pt>
                <c:pt idx="2">
                  <c:v>888.88889599999993</c:v>
                </c:pt>
                <c:pt idx="3">
                  <c:v>874.29639588325995</c:v>
                </c:pt>
                <c:pt idx="4" formatCode="#,##0.0">
                  <c:v>904.31417390117986</c:v>
                </c:pt>
                <c:pt idx="5" formatCode="#,##0.0">
                  <c:v>782.02833958956001</c:v>
                </c:pt>
                <c:pt idx="6" formatCode="#,##0.0">
                  <c:v>733.66666672535996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C35-460D-A7EC-1FE7A753C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3921416"/>
        <c:axId val="616927992"/>
      </c:lineChart>
      <c:catAx>
        <c:axId val="60392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6927992"/>
        <c:crosses val="autoZero"/>
        <c:auto val="1"/>
        <c:lblAlgn val="ctr"/>
        <c:lblOffset val="100"/>
        <c:noMultiLvlLbl val="0"/>
      </c:catAx>
      <c:valAx>
        <c:axId val="616927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3921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3118064134725291E-2"/>
                  <c:y val="-4.54429759829697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EB-4072-AFB4-66099BC566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Transformation_KOA201!$B$1:$Y$1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Transformation_KOA201!$B$2:$Y$2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1EB-4072-AFB4-66099BC56673}"/>
            </c:ext>
          </c:extLst>
        </c:ser>
        <c:ser>
          <c:idx val="2"/>
          <c:order val="1"/>
          <c:spPr>
            <a:ln w="28575" cap="rnd">
              <a:solidFill>
                <a:schemeClr val="bg1">
                  <a:lumMod val="6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3.2245496844426937E-2"/>
                  <c:y val="7.54352310678487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1EB-4072-AFB4-66099BC566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Transformation_KOA201!$B$1:$Y$1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Transformation_KOA201!$B$3:$G$3</c:f>
              <c:numCache>
                <c:formatCode>#,##0</c:formatCode>
                <c:ptCount val="6"/>
                <c:pt idx="0">
                  <c:v>3485</c:v>
                </c:pt>
                <c:pt idx="1">
                  <c:v>3364</c:v>
                </c:pt>
                <c:pt idx="2">
                  <c:v>3248</c:v>
                </c:pt>
                <c:pt idx="3">
                  <c:v>3006</c:v>
                </c:pt>
                <c:pt idx="4">
                  <c:v>3151</c:v>
                </c:pt>
                <c:pt idx="5">
                  <c:v>3052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1EB-4072-AFB4-66099BC56673}"/>
            </c:ext>
          </c:extLst>
        </c:ser>
        <c:ser>
          <c:idx val="3"/>
          <c:order val="2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8745376089816869E-2"/>
                  <c:y val="-5.15020394473656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1EB-4072-AFB4-66099BC56673}"/>
                </c:ext>
              </c:extLst>
            </c:dLbl>
            <c:dLbl>
              <c:idx val="23"/>
              <c:layout>
                <c:manualLayout>
                  <c:x val="-1.616927405052198E-2"/>
                  <c:y val="-4.5442975982969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EB-4072-AFB4-66099BC566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Transformation_KOA201!$B$1:$Y$1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Transformation_KOA201!$B$4:$Y$4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1EB-4072-AFB4-66099BC56673}"/>
            </c:ext>
          </c:extLst>
        </c:ser>
        <c:ser>
          <c:idx val="4"/>
          <c:order val="3"/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2.5079830878998701E-2"/>
                  <c:y val="5.9813346225242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1EB-4072-AFB4-66099BC566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Transformation_KOA201!$B$1:$Y$1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Transformation_KOA201!$B$5:$H$5</c:f>
              <c:numCache>
                <c:formatCode>#,##0</c:formatCode>
                <c:ptCount val="7"/>
                <c:pt idx="0">
                  <c:v>496</c:v>
                </c:pt>
                <c:pt idx="1">
                  <c:v>501.38889289999997</c:v>
                </c:pt>
                <c:pt idx="2">
                  <c:v>523.88889308</c:v>
                </c:pt>
                <c:pt idx="3">
                  <c:v>544.76083769141997</c:v>
                </c:pt>
                <c:pt idx="4">
                  <c:v>545.29805991794001</c:v>
                </c:pt>
                <c:pt idx="5">
                  <c:v>565</c:v>
                </c:pt>
                <c:pt idx="6">
                  <c:v>588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1EB-4072-AFB4-66099BC56673}"/>
            </c:ext>
          </c:extLst>
        </c:ser>
        <c:ser>
          <c:idx val="5"/>
          <c:order val="4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Transformation_KOA201!$B$1:$Y$1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Transformation_KOA201!$B$14:$O$14</c:f>
              <c:numCache>
                <c:formatCode>General</c:formatCode>
                <c:ptCount val="14"/>
                <c:pt idx="4" formatCode="#,##0">
                  <c:v>545.29805991794001</c:v>
                </c:pt>
                <c:pt idx="5" formatCode="#,##0">
                  <c:v>585.35506991794</c:v>
                </c:pt>
                <c:pt idx="6" formatCode="#,##0">
                  <c:v>625.41207991793999</c:v>
                </c:pt>
                <c:pt idx="7" formatCode="#,##0">
                  <c:v>665.46908991793998</c:v>
                </c:pt>
                <c:pt idx="8" formatCode="#,##0">
                  <c:v>705.52609991793997</c:v>
                </c:pt>
                <c:pt idx="9" formatCode="#,##0">
                  <c:v>745.58310991793996</c:v>
                </c:pt>
                <c:pt idx="10" formatCode="#,##0">
                  <c:v>785.64011991793996</c:v>
                </c:pt>
                <c:pt idx="11" formatCode="#,##0">
                  <c:v>825.69712991793995</c:v>
                </c:pt>
                <c:pt idx="12" formatCode="#,##0">
                  <c:v>865.75413991793994</c:v>
                </c:pt>
                <c:pt idx="13" formatCode="#,##0">
                  <c:v>905.81114991793993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1EB-4072-AFB4-66099BC56673}"/>
            </c:ext>
          </c:extLst>
        </c:ser>
        <c:ser>
          <c:idx val="6"/>
          <c:order val="5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23"/>
              <c:layout>
                <c:manualLayout>
                  <c:x val="-8.9829300280677669E-3"/>
                  <c:y val="5.15020394473656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1EB-4072-AFB4-66099BC566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Transformation_KOA201!$B$1:$Y$1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Transformation_KOA201!$B$15:$Y$15</c:f>
              <c:numCache>
                <c:formatCode>General</c:formatCode>
                <c:ptCount val="24"/>
                <c:pt idx="13" formatCode="#,##0">
                  <c:v>905.81114991793993</c:v>
                </c:pt>
                <c:pt idx="14" formatCode="#,##0">
                  <c:v>945.86815991794003</c:v>
                </c:pt>
                <c:pt idx="15" formatCode="#,##0">
                  <c:v>985.92516991794002</c:v>
                </c:pt>
                <c:pt idx="16" formatCode="#,##0">
                  <c:v>1025.9821799179399</c:v>
                </c:pt>
                <c:pt idx="17" formatCode="#,##0">
                  <c:v>1066.0391899179401</c:v>
                </c:pt>
                <c:pt idx="18" formatCode="#,##0">
                  <c:v>1106.0961999179401</c:v>
                </c:pt>
                <c:pt idx="19" formatCode="#,##0">
                  <c:v>1146.1532099179401</c:v>
                </c:pt>
                <c:pt idx="20" formatCode="#,##0">
                  <c:v>1186.2102199179401</c:v>
                </c:pt>
                <c:pt idx="21" formatCode="#,##0">
                  <c:v>1226.2672299179401</c:v>
                </c:pt>
                <c:pt idx="22" formatCode="#,##0">
                  <c:v>1266.3242399179401</c:v>
                </c:pt>
                <c:pt idx="23" formatCode="#,##0">
                  <c:v>1306.3812499179401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1EB-4072-AFB4-66099BC566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3948168"/>
        <c:axId val="833946200"/>
      </c:lineChart>
      <c:catAx>
        <c:axId val="833948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3946200"/>
        <c:crosses val="autoZero"/>
        <c:auto val="1"/>
        <c:lblAlgn val="ctr"/>
        <c:lblOffset val="100"/>
        <c:noMultiLvlLbl val="0"/>
      </c:catAx>
      <c:valAx>
        <c:axId val="833946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33948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186419953281058E-2"/>
          <c:y val="2.5667095338912965E-2"/>
          <c:w val="0.88768061952991806"/>
          <c:h val="0.82653867147441196"/>
        </c:manualLayout>
      </c:layout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978455744308218E-2"/>
                  <c:y val="-4.59513215786165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7C-4C08-916F-3448F7D5D4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2022'!$B$2:$X$2</c:f>
              <c:numCache>
                <c:formatCode>0.0</c:formatCode>
                <c:ptCount val="23"/>
                <c:pt idx="0">
                  <c:v>178</c:v>
                </c:pt>
                <c:pt idx="1">
                  <c:v>174.45454545454547</c:v>
                </c:pt>
                <c:pt idx="2">
                  <c:v>170.90909090909093</c:v>
                </c:pt>
                <c:pt idx="3">
                  <c:v>167.3636363636364</c:v>
                </c:pt>
                <c:pt idx="4">
                  <c:v>163.81818181818187</c:v>
                </c:pt>
                <c:pt idx="5">
                  <c:v>160.27272727272734</c:v>
                </c:pt>
                <c:pt idx="6">
                  <c:v>156.7272727272728</c:v>
                </c:pt>
                <c:pt idx="7">
                  <c:v>153.18181818181827</c:v>
                </c:pt>
                <c:pt idx="8">
                  <c:v>149.63636363636374</c:v>
                </c:pt>
                <c:pt idx="9">
                  <c:v>146.09090909090921</c:v>
                </c:pt>
                <c:pt idx="10">
                  <c:v>142.54545454545467</c:v>
                </c:pt>
                <c:pt idx="11">
                  <c:v>139.00000000000014</c:v>
                </c:pt>
                <c:pt idx="12">
                  <c:v>135.45454545454561</c:v>
                </c:pt>
                <c:pt idx="13">
                  <c:v>131.90909090909108</c:v>
                </c:pt>
                <c:pt idx="14">
                  <c:v>128.36363636363654</c:v>
                </c:pt>
                <c:pt idx="15">
                  <c:v>124.818181818182</c:v>
                </c:pt>
                <c:pt idx="16">
                  <c:v>121.27272727272745</c:v>
                </c:pt>
                <c:pt idx="17">
                  <c:v>117.7272727272729</c:v>
                </c:pt>
                <c:pt idx="18">
                  <c:v>114.18181818181836</c:v>
                </c:pt>
                <c:pt idx="19">
                  <c:v>110.63636363636381</c:v>
                </c:pt>
                <c:pt idx="20">
                  <c:v>107.09090909090926</c:v>
                </c:pt>
                <c:pt idx="21">
                  <c:v>103.54545454545472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B7C-4C08-916F-3448F7D5D443}"/>
            </c:ext>
          </c:extLst>
        </c:ser>
        <c:ser>
          <c:idx val="2"/>
          <c:order val="1"/>
          <c:spPr>
            <a:ln w="28575" cap="rnd">
              <a:solidFill>
                <a:schemeClr val="bg2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1.8931278510410546E-2"/>
                  <c:y val="-3.93868470673856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7C-4C08-916F-3448F7D5D4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2022'!$B$3:$X$3</c:f>
              <c:numCache>
                <c:formatCode>0.0</c:formatCode>
                <c:ptCount val="23"/>
                <c:pt idx="0">
                  <c:v>178</c:v>
                </c:pt>
                <c:pt idx="1">
                  <c:v>178.6</c:v>
                </c:pt>
                <c:pt idx="2">
                  <c:v>175.8</c:v>
                </c:pt>
                <c:pt idx="3">
                  <c:v>179.61195881340001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7C-4C08-916F-3448F7D5D443}"/>
            </c:ext>
          </c:extLst>
        </c:ser>
        <c:ser>
          <c:idx val="3"/>
          <c:order val="2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373329148667045E-2"/>
                  <c:y val="-6.56447451123093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B7C-4C08-916F-3448F7D5D443}"/>
                </c:ext>
              </c:extLst>
            </c:dLbl>
            <c:dLbl>
              <c:idx val="22"/>
              <c:layout>
                <c:manualLayout>
                  <c:x val="-1.0326151914769406E-2"/>
                  <c:y val="-4.9233558834232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B7C-4C08-916F-3448F7D5D4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2022'!$B$4:$X$4</c:f>
              <c:numCache>
                <c:formatCode>0.0</c:formatCode>
                <c:ptCount val="23"/>
                <c:pt idx="0">
                  <c:v>22.6</c:v>
                </c:pt>
                <c:pt idx="1">
                  <c:v>26.118181818181821</c:v>
                </c:pt>
                <c:pt idx="2">
                  <c:v>29.63636363636364</c:v>
                </c:pt>
                <c:pt idx="3">
                  <c:v>33.154545454545456</c:v>
                </c:pt>
                <c:pt idx="4">
                  <c:v>36.672727272727272</c:v>
                </c:pt>
                <c:pt idx="5">
                  <c:v>40.190909090909088</c:v>
                </c:pt>
                <c:pt idx="6">
                  <c:v>43.709090909090904</c:v>
                </c:pt>
                <c:pt idx="7">
                  <c:v>47.22727272727272</c:v>
                </c:pt>
                <c:pt idx="8">
                  <c:v>50.745454545454535</c:v>
                </c:pt>
                <c:pt idx="9">
                  <c:v>54.263636363636351</c:v>
                </c:pt>
                <c:pt idx="10">
                  <c:v>57.781818181818167</c:v>
                </c:pt>
                <c:pt idx="11">
                  <c:v>61.299999999999983</c:v>
                </c:pt>
                <c:pt idx="12">
                  <c:v>64.818181818181799</c:v>
                </c:pt>
                <c:pt idx="13">
                  <c:v>68.336363636363615</c:v>
                </c:pt>
                <c:pt idx="14">
                  <c:v>71.854545454545431</c:v>
                </c:pt>
                <c:pt idx="15">
                  <c:v>75.372727272727246</c:v>
                </c:pt>
                <c:pt idx="16">
                  <c:v>78.890909090909062</c:v>
                </c:pt>
                <c:pt idx="17">
                  <c:v>82.409090909090878</c:v>
                </c:pt>
                <c:pt idx="18">
                  <c:v>85.927272727272694</c:v>
                </c:pt>
                <c:pt idx="19">
                  <c:v>89.44545454545451</c:v>
                </c:pt>
                <c:pt idx="20">
                  <c:v>92.963636363636326</c:v>
                </c:pt>
                <c:pt idx="21">
                  <c:v>96.481818181818142</c:v>
                </c:pt>
                <c:pt idx="2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B7C-4C08-916F-3448F7D5D443}"/>
            </c:ext>
          </c:extLst>
        </c:ser>
        <c:ser>
          <c:idx val="4"/>
          <c:order val="3"/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3.6141531701692951E-2"/>
                  <c:y val="6.2362507856693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7C-4C08-916F-3448F7D5D4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2022'!$B$5:$X$5</c:f>
              <c:numCache>
                <c:formatCode>0.0</c:formatCode>
                <c:ptCount val="23"/>
                <c:pt idx="0">
                  <c:v>22.6</c:v>
                </c:pt>
                <c:pt idx="1">
                  <c:v>24.5</c:v>
                </c:pt>
                <c:pt idx="2">
                  <c:v>25.5</c:v>
                </c:pt>
                <c:pt idx="3">
                  <c:v>25.922640000000001</c:v>
                </c:pt>
                <c:pt idx="4">
                  <c:v>26.415462000000002</c:v>
                </c:pt>
                <c:pt idx="5">
                  <c:v>27.669873000000003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7C-4C08-916F-3448F7D5D443}"/>
            </c:ext>
          </c:extLst>
        </c:ser>
        <c:ser>
          <c:idx val="5"/>
          <c:order val="4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22"/>
              <c:layout>
                <c:manualLayout>
                  <c:x val="-1.0326151914769406E-2"/>
                  <c:y val="5.2515796089847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B7C-4C08-916F-3448F7D5D4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'Transformation_RLP 2022'!$B$1:$X$1</c:f>
              <c:numCache>
                <c:formatCode>General</c:formatCode>
                <c:ptCount val="2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  <c:pt idx="16">
                  <c:v>2034</c:v>
                </c:pt>
                <c:pt idx="17">
                  <c:v>2035</c:v>
                </c:pt>
                <c:pt idx="18">
                  <c:v>2036</c:v>
                </c:pt>
                <c:pt idx="19">
                  <c:v>2037</c:v>
                </c:pt>
                <c:pt idx="20">
                  <c:v>2038</c:v>
                </c:pt>
                <c:pt idx="21">
                  <c:v>2039</c:v>
                </c:pt>
                <c:pt idx="22">
                  <c:v>2040</c:v>
                </c:pt>
              </c:numCache>
            </c:numRef>
          </c:cat>
          <c:val>
            <c:numRef>
              <c:f>'Transformation_RLP 2022'!$B$15:$X$15</c:f>
              <c:numCache>
                <c:formatCode>General</c:formatCode>
                <c:ptCount val="23"/>
                <c:pt idx="3" formatCode="0.0">
                  <c:v>27.12</c:v>
                </c:pt>
                <c:pt idx="4" formatCode="0.0">
                  <c:v>30.36</c:v>
                </c:pt>
                <c:pt idx="5" formatCode="0.0">
                  <c:v>31.98</c:v>
                </c:pt>
                <c:pt idx="6" formatCode="0.0">
                  <c:v>33.6</c:v>
                </c:pt>
                <c:pt idx="7" formatCode="0.0">
                  <c:v>35.22</c:v>
                </c:pt>
                <c:pt idx="8" formatCode="0.0">
                  <c:v>36.840000000000003</c:v>
                </c:pt>
                <c:pt idx="9" formatCode="0.0">
                  <c:v>38.46</c:v>
                </c:pt>
                <c:pt idx="10" formatCode="0.0">
                  <c:v>40.08</c:v>
                </c:pt>
                <c:pt idx="11" formatCode="0.0">
                  <c:v>41.7</c:v>
                </c:pt>
                <c:pt idx="12" formatCode="0.0">
                  <c:v>43.32</c:v>
                </c:pt>
                <c:pt idx="13" formatCode="0.0">
                  <c:v>44.94</c:v>
                </c:pt>
                <c:pt idx="14" formatCode="0.0">
                  <c:v>46.56</c:v>
                </c:pt>
                <c:pt idx="15" formatCode="0.0">
                  <c:v>48.18</c:v>
                </c:pt>
                <c:pt idx="16" formatCode="0.0">
                  <c:v>49.8</c:v>
                </c:pt>
                <c:pt idx="17" formatCode="0.0">
                  <c:v>51.42</c:v>
                </c:pt>
                <c:pt idx="18" formatCode="0.0">
                  <c:v>53.040000000000006</c:v>
                </c:pt>
                <c:pt idx="19" formatCode="0.0">
                  <c:v>54.66</c:v>
                </c:pt>
                <c:pt idx="20" formatCode="0.0">
                  <c:v>56.28</c:v>
                </c:pt>
                <c:pt idx="21" formatCode="0.0">
                  <c:v>57.900000000000006</c:v>
                </c:pt>
                <c:pt idx="22" formatCode="0.0">
                  <c:v>59.519999999999996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B7C-4C08-916F-3448F7D5D4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1101592"/>
        <c:axId val="671100280"/>
      </c:lineChart>
      <c:catAx>
        <c:axId val="671101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0280"/>
        <c:crosses val="autoZero"/>
        <c:auto val="1"/>
        <c:lblAlgn val="ctr"/>
        <c:lblOffset val="100"/>
        <c:noMultiLvlLbl val="0"/>
      </c:catAx>
      <c:valAx>
        <c:axId val="671100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71101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-4.0928689929723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1F-4460-8984-10585A37046F}"/>
                </c:ext>
              </c:extLst>
            </c:dLbl>
            <c:dLbl>
              <c:idx val="10"/>
              <c:layout>
                <c:manualLayout>
                  <c:x val="2.8356657986999849E-3"/>
                  <c:y val="-4.3852167781846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1F-4460-8984-10585A3704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EE!$A$4:$A$15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EE!$C$4:$C$15</c:f>
              <c:numCache>
                <c:formatCode>#,##0.0</c:formatCode>
                <c:ptCount val="12"/>
                <c:pt idx="0">
                  <c:v>473.43427777777771</c:v>
                </c:pt>
                <c:pt idx="1">
                  <c:v>335.13983333333329</c:v>
                </c:pt>
                <c:pt idx="2">
                  <c:v>343.99889583333334</c:v>
                </c:pt>
                <c:pt idx="3">
                  <c:v>315.02597222222221</c:v>
                </c:pt>
                <c:pt idx="4">
                  <c:v>262.65290277777774</c:v>
                </c:pt>
                <c:pt idx="5">
                  <c:v>142.84119097222222</c:v>
                </c:pt>
                <c:pt idx="6">
                  <c:v>273.51777777777772</c:v>
                </c:pt>
                <c:pt idx="7">
                  <c:v>206.89526041666664</c:v>
                </c:pt>
                <c:pt idx="8">
                  <c:v>209.56980208333334</c:v>
                </c:pt>
                <c:pt idx="9">
                  <c:v>431.03074999999995</c:v>
                </c:pt>
                <c:pt idx="10">
                  <c:v>356.24172222222217</c:v>
                </c:pt>
                <c:pt idx="11">
                  <c:v>476.10344444444434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1F-4460-8984-10585A37046F}"/>
            </c:ext>
          </c:extLst>
        </c:ser>
        <c:ser>
          <c:idx val="1"/>
          <c:order val="1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EE!$A$4:$A$15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EE!$E$4:$E$15</c:f>
              <c:numCache>
                <c:formatCode>#,##0.0</c:formatCode>
                <c:ptCount val="12"/>
                <c:pt idx="0">
                  <c:v>403.52757000000003</c:v>
                </c:pt>
                <c:pt idx="1">
                  <c:v>192.00100800000001</c:v>
                </c:pt>
                <c:pt idx="2">
                  <c:v>345.96539200000001</c:v>
                </c:pt>
                <c:pt idx="3">
                  <c:v>203.4676</c:v>
                </c:pt>
                <c:pt idx="4">
                  <c:v>201.68993599999999</c:v>
                </c:pt>
                <c:pt idx="5">
                  <c:v>159.17095399999999</c:v>
                </c:pt>
                <c:pt idx="6">
                  <c:v>243.89048</c:v>
                </c:pt>
                <c:pt idx="7">
                  <c:v>141.66864799999999</c:v>
                </c:pt>
                <c:pt idx="8">
                  <c:v>161.21766399999998</c:v>
                </c:pt>
                <c:pt idx="9">
                  <c:v>373.63604800000002</c:v>
                </c:pt>
                <c:pt idx="10">
                  <c:v>338.33641600000004</c:v>
                </c:pt>
                <c:pt idx="11">
                  <c:v>445.55886400000003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1F-4460-8984-10585A3704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9224336"/>
        <c:axId val="439223616"/>
      </c:barChart>
      <c:catAx>
        <c:axId val="43922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9223616"/>
        <c:crosses val="autoZero"/>
        <c:auto val="1"/>
        <c:lblAlgn val="ctr"/>
        <c:lblOffset val="100"/>
        <c:noMultiLvlLbl val="0"/>
      </c:catAx>
      <c:valAx>
        <c:axId val="43922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9224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271577730409338E-2"/>
          <c:y val="3.8654988545764352E-2"/>
          <c:w val="0.91021483303718931"/>
          <c:h val="0.8691097462736637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3399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'EE-Erträge'!$G$4:$G$15</c:f>
              <c:numCache>
                <c:formatCode>#,##0.0</c:formatCode>
                <c:ptCount val="12"/>
                <c:pt idx="0">
                  <c:v>394.84373737373733</c:v>
                </c:pt>
                <c:pt idx="1">
                  <c:v>279.42277777777775</c:v>
                </c:pt>
                <c:pt idx="2">
                  <c:v>316.22888888888889</c:v>
                </c:pt>
                <c:pt idx="3">
                  <c:v>191.52212121212119</c:v>
                </c:pt>
                <c:pt idx="4">
                  <c:v>210.38005050505049</c:v>
                </c:pt>
                <c:pt idx="5">
                  <c:v>152.99040404040403</c:v>
                </c:pt>
                <c:pt idx="6">
                  <c:v>158.46515151515149</c:v>
                </c:pt>
                <c:pt idx="7">
                  <c:v>145.36954545454546</c:v>
                </c:pt>
                <c:pt idx="8">
                  <c:v>126.1691919191919</c:v>
                </c:pt>
                <c:pt idx="9">
                  <c:v>243.15439393939391</c:v>
                </c:pt>
                <c:pt idx="10">
                  <c:v>396.29772727272723</c:v>
                </c:pt>
                <c:pt idx="11">
                  <c:v>351.81666666666666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9C-4727-8D29-71860473F6AB}"/>
            </c:ext>
          </c:extLst>
        </c:ser>
        <c:ser>
          <c:idx val="1"/>
          <c:order val="1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333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59C-4727-8D29-71860473F6AB}"/>
              </c:ext>
            </c:extLst>
          </c:dPt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'EE-Erträge'!$J$4:$J$15</c:f>
              <c:numCache>
                <c:formatCode>#,##0.0</c:formatCode>
                <c:ptCount val="12"/>
                <c:pt idx="0">
                  <c:v>345.20797979797982</c:v>
                </c:pt>
                <c:pt idx="1">
                  <c:v>241.57424242424241</c:v>
                </c:pt>
                <c:pt idx="2">
                  <c:v>291.85151515151512</c:v>
                </c:pt>
                <c:pt idx="3">
                  <c:v>160.59393939393937</c:v>
                </c:pt>
                <c:pt idx="4">
                  <c:v>171.2</c:v>
                </c:pt>
                <c:pt idx="5">
                  <c:v>115.020101010101</c:v>
                </c:pt>
                <c:pt idx="6">
                  <c:v>163.97237373737372</c:v>
                </c:pt>
                <c:pt idx="7">
                  <c:v>155.95949494949494</c:v>
                </c:pt>
                <c:pt idx="8">
                  <c:v>106.6420707070707</c:v>
                </c:pt>
                <c:pt idx="9">
                  <c:v>216.14186868686866</c:v>
                </c:pt>
                <c:pt idx="10">
                  <c:v>390.97767676767677</c:v>
                </c:pt>
                <c:pt idx="11">
                  <c:v>328.64469696969695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9C-4727-8D29-71860473F6AB}"/>
            </c:ext>
          </c:extLst>
        </c:ser>
        <c:ser>
          <c:idx val="2"/>
          <c:order val="2"/>
          <c:spPr>
            <a:solidFill>
              <a:srgbClr val="3399FF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'EE-Erträge'!$M$4:$M$15</c:f>
              <c:numCache>
                <c:formatCode>#,##0.0</c:formatCode>
                <c:ptCount val="12"/>
                <c:pt idx="0">
                  <c:v>404.54545454545456</c:v>
                </c:pt>
                <c:pt idx="1">
                  <c:v>202.37154150197628</c:v>
                </c:pt>
                <c:pt idx="2">
                  <c:v>331.94993412384713</c:v>
                </c:pt>
                <c:pt idx="3">
                  <c:v>183.201581027668</c:v>
                </c:pt>
                <c:pt idx="4">
                  <c:v>207.83926218708825</c:v>
                </c:pt>
                <c:pt idx="5">
                  <c:v>140.90909090909091</c:v>
                </c:pt>
                <c:pt idx="6">
                  <c:v>206.91699604743084</c:v>
                </c:pt>
                <c:pt idx="7">
                  <c:v>103.49143610013175</c:v>
                </c:pt>
                <c:pt idx="8">
                  <c:v>108.56389986824769</c:v>
                </c:pt>
                <c:pt idx="9">
                  <c:v>244.40052700922266</c:v>
                </c:pt>
                <c:pt idx="10">
                  <c:v>345.78392621870881</c:v>
                </c:pt>
                <c:pt idx="11">
                  <c:v>288.866930171278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9C-4727-8D29-71860473F6AB}"/>
            </c:ext>
          </c:extLst>
        </c:ser>
        <c:ser>
          <c:idx val="3"/>
          <c:order val="3"/>
          <c:spPr>
            <a:solidFill>
              <a:srgbClr val="6699FF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'EE-Erträge'!$P$4:$P$15</c:f>
              <c:numCache>
                <c:formatCode>#,##0.0</c:formatCode>
                <c:ptCount val="12"/>
                <c:pt idx="0">
                  <c:v>346.59333333333336</c:v>
                </c:pt>
                <c:pt idx="1">
                  <c:v>251.32666666666671</c:v>
                </c:pt>
                <c:pt idx="2">
                  <c:v>306.76</c:v>
                </c:pt>
                <c:pt idx="3">
                  <c:v>170.10666666666668</c:v>
                </c:pt>
                <c:pt idx="4">
                  <c:v>165.70666666666665</c:v>
                </c:pt>
                <c:pt idx="5">
                  <c:v>119.83333333333333</c:v>
                </c:pt>
                <c:pt idx="6">
                  <c:v>172.22</c:v>
                </c:pt>
                <c:pt idx="7">
                  <c:v>154.47999999999999</c:v>
                </c:pt>
                <c:pt idx="8">
                  <c:v>115.49333333333335</c:v>
                </c:pt>
                <c:pt idx="9">
                  <c:v>240.47333333333336</c:v>
                </c:pt>
                <c:pt idx="10">
                  <c:v>391.94</c:v>
                </c:pt>
                <c:pt idx="11">
                  <c:v>338.13333333333333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9C-4727-8D29-71860473F6AB}"/>
            </c:ext>
          </c:extLst>
        </c:ser>
        <c:ser>
          <c:idx val="4"/>
          <c:order val="4"/>
          <c:spPr>
            <a:solidFill>
              <a:srgbClr val="9999FF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'EE-Erträge'!$S$4:$S$15</c:f>
              <c:numCache>
                <c:formatCode>#,##0.0</c:formatCode>
                <c:ptCount val="12"/>
                <c:pt idx="0">
                  <c:v>265.09112499999998</c:v>
                </c:pt>
                <c:pt idx="1">
                  <c:v>179.71712500000001</c:v>
                </c:pt>
                <c:pt idx="2">
                  <c:v>164.37412500000002</c:v>
                </c:pt>
                <c:pt idx="3">
                  <c:v>91.472125000000005</c:v>
                </c:pt>
                <c:pt idx="4">
                  <c:v>116.98400000000001</c:v>
                </c:pt>
                <c:pt idx="5">
                  <c:v>87.829750000000004</c:v>
                </c:pt>
                <c:pt idx="6">
                  <c:v>123.40625</c:v>
                </c:pt>
                <c:pt idx="7">
                  <c:v>102.147875</c:v>
                </c:pt>
                <c:pt idx="8">
                  <c:v>95.759124999999997</c:v>
                </c:pt>
                <c:pt idx="9">
                  <c:v>174.74062500000002</c:v>
                </c:pt>
                <c:pt idx="10">
                  <c:v>277.76499999999999</c:v>
                </c:pt>
                <c:pt idx="11">
                  <c:v>247.39675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9C-4727-8D29-71860473F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8355312"/>
        <c:axId val="608353344"/>
      </c:barChart>
      <c:catAx>
        <c:axId val="60835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8353344"/>
        <c:crosses val="autoZero"/>
        <c:auto val="1"/>
        <c:lblAlgn val="ctr"/>
        <c:lblOffset val="100"/>
        <c:noMultiLvlLbl val="0"/>
      </c:catAx>
      <c:valAx>
        <c:axId val="60835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835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C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EE!$A$4:$A$15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EE!$AA$4:$AA$15</c:f>
              <c:numCache>
                <c:formatCode>#,##0.0</c:formatCode>
                <c:ptCount val="12"/>
                <c:pt idx="0">
                  <c:v>22.624113475177307</c:v>
                </c:pt>
                <c:pt idx="1">
                  <c:v>55.744680851063833</c:v>
                </c:pt>
                <c:pt idx="2">
                  <c:v>89.361702127659584</c:v>
                </c:pt>
                <c:pt idx="3">
                  <c:v>80.851063829787236</c:v>
                </c:pt>
                <c:pt idx="4">
                  <c:v>150.35460992907801</c:v>
                </c:pt>
                <c:pt idx="5">
                  <c:v>167.3758865248227</c:v>
                </c:pt>
                <c:pt idx="6">
                  <c:v>141.13475177304966</c:v>
                </c:pt>
                <c:pt idx="7">
                  <c:v>112.70516717325228</c:v>
                </c:pt>
                <c:pt idx="8">
                  <c:v>130.62816616008107</c:v>
                </c:pt>
                <c:pt idx="9">
                  <c:v>66.099290780141843</c:v>
                </c:pt>
                <c:pt idx="10">
                  <c:v>23.404255319148938</c:v>
                </c:pt>
                <c:pt idx="11">
                  <c:v>18.581560283687942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94-495A-9DE6-59CE4BED2A18}"/>
            </c:ext>
          </c:extLst>
        </c:ser>
        <c:ser>
          <c:idx val="1"/>
          <c:order val="1"/>
          <c:spPr>
            <a:solidFill>
              <a:srgbClr val="FF993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EE!$A$4:$A$15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EE!$AC$4:$AC$15</c:f>
              <c:numCache>
                <c:formatCode>#,##0.0</c:formatCode>
                <c:ptCount val="12"/>
                <c:pt idx="0">
                  <c:v>14.746835443037973</c:v>
                </c:pt>
                <c:pt idx="1">
                  <c:v>37.088607594936704</c:v>
                </c:pt>
                <c:pt idx="2">
                  <c:v>68.35443037974683</c:v>
                </c:pt>
                <c:pt idx="3">
                  <c:v>88.670886075949369</c:v>
                </c:pt>
                <c:pt idx="4">
                  <c:v>136.58227848101265</c:v>
                </c:pt>
                <c:pt idx="5">
                  <c:v>158.48101265822785</c:v>
                </c:pt>
                <c:pt idx="6">
                  <c:v>132.46835443037975</c:v>
                </c:pt>
                <c:pt idx="7">
                  <c:v>102.97468354430379</c:v>
                </c:pt>
                <c:pt idx="8">
                  <c:v>96.70886075949366</c:v>
                </c:pt>
                <c:pt idx="9">
                  <c:v>48.35443037974683</c:v>
                </c:pt>
                <c:pt idx="10">
                  <c:v>17.405063291139239</c:v>
                </c:pt>
                <c:pt idx="11">
                  <c:v>11.39240506329114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94-495A-9DE6-59CE4BED2A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8953216"/>
        <c:axId val="768954200"/>
      </c:barChart>
      <c:catAx>
        <c:axId val="7689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8954200"/>
        <c:crosses val="autoZero"/>
        <c:auto val="1"/>
        <c:lblAlgn val="ctr"/>
        <c:lblOffset val="100"/>
        <c:noMultiLvlLbl val="0"/>
      </c:catAx>
      <c:valAx>
        <c:axId val="76895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6895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'EE-Erträge'!$C$4:$C$15</c:f>
              <c:numCache>
                <c:formatCode>#,##0.0</c:formatCode>
                <c:ptCount val="12"/>
                <c:pt idx="0">
                  <c:v>473.43427777777771</c:v>
                </c:pt>
                <c:pt idx="1">
                  <c:v>335.13983333333329</c:v>
                </c:pt>
                <c:pt idx="2">
                  <c:v>343.99889583333334</c:v>
                </c:pt>
                <c:pt idx="3">
                  <c:v>315.02597222222221</c:v>
                </c:pt>
                <c:pt idx="4">
                  <c:v>262.65290277777774</c:v>
                </c:pt>
                <c:pt idx="5">
                  <c:v>142.84119097222222</c:v>
                </c:pt>
                <c:pt idx="6">
                  <c:v>273.51777777777772</c:v>
                </c:pt>
                <c:pt idx="7">
                  <c:v>206.89526041666664</c:v>
                </c:pt>
                <c:pt idx="8">
                  <c:v>209.56980208333334</c:v>
                </c:pt>
                <c:pt idx="9">
                  <c:v>431.03074999999995</c:v>
                </c:pt>
                <c:pt idx="10">
                  <c:v>356.24172222222217</c:v>
                </c:pt>
                <c:pt idx="11">
                  <c:v>476.10344444444434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87-4436-A016-EE80E3098368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'EE-Erträge'!$E$4:$E$15</c:f>
              <c:numCache>
                <c:formatCode>#,##0.0</c:formatCode>
                <c:ptCount val="12"/>
                <c:pt idx="0">
                  <c:v>403.52757000000003</c:v>
                </c:pt>
                <c:pt idx="1">
                  <c:v>192.00100800000001</c:v>
                </c:pt>
                <c:pt idx="2">
                  <c:v>345.96539200000001</c:v>
                </c:pt>
                <c:pt idx="3">
                  <c:v>203.4676</c:v>
                </c:pt>
                <c:pt idx="4">
                  <c:v>201.68993599999999</c:v>
                </c:pt>
                <c:pt idx="5">
                  <c:v>159.17095399999999</c:v>
                </c:pt>
                <c:pt idx="6">
                  <c:v>243.89048</c:v>
                </c:pt>
                <c:pt idx="7">
                  <c:v>141.66864799999999</c:v>
                </c:pt>
                <c:pt idx="8">
                  <c:v>161.21766399999998</c:v>
                </c:pt>
                <c:pt idx="9">
                  <c:v>373.63604800000002</c:v>
                </c:pt>
                <c:pt idx="10">
                  <c:v>338.33641600000004</c:v>
                </c:pt>
                <c:pt idx="11">
                  <c:v>445.55886400000003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87-4436-A016-EE80E3098368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'EE-Erträge'!$G$4:$G$15</c:f>
              <c:numCache>
                <c:formatCode>#,##0.0</c:formatCode>
                <c:ptCount val="12"/>
                <c:pt idx="0">
                  <c:v>394.84373737373733</c:v>
                </c:pt>
                <c:pt idx="1">
                  <c:v>279.42277777777775</c:v>
                </c:pt>
                <c:pt idx="2">
                  <c:v>316.22888888888889</c:v>
                </c:pt>
                <c:pt idx="3">
                  <c:v>191.52212121212119</c:v>
                </c:pt>
                <c:pt idx="4">
                  <c:v>210.38005050505049</c:v>
                </c:pt>
                <c:pt idx="5">
                  <c:v>152.99040404040403</c:v>
                </c:pt>
                <c:pt idx="6">
                  <c:v>158.46515151515149</c:v>
                </c:pt>
                <c:pt idx="7">
                  <c:v>145.36954545454546</c:v>
                </c:pt>
                <c:pt idx="8">
                  <c:v>126.1691919191919</c:v>
                </c:pt>
                <c:pt idx="9">
                  <c:v>243.15439393939391</c:v>
                </c:pt>
                <c:pt idx="10">
                  <c:v>396.29772727272723</c:v>
                </c:pt>
                <c:pt idx="11">
                  <c:v>351.81666666666666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87-4436-A016-EE80E3098368}"/>
            </c:ext>
          </c:extLst>
        </c:ser>
        <c:ser>
          <c:idx val="3"/>
          <c:order val="3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'EE-Erträge'!$J$4:$J$15</c:f>
              <c:numCache>
                <c:formatCode>#,##0.0</c:formatCode>
                <c:ptCount val="12"/>
                <c:pt idx="0">
                  <c:v>345.20797979797982</c:v>
                </c:pt>
                <c:pt idx="1">
                  <c:v>241.57424242424241</c:v>
                </c:pt>
                <c:pt idx="2">
                  <c:v>291.85151515151512</c:v>
                </c:pt>
                <c:pt idx="3">
                  <c:v>160.59393939393937</c:v>
                </c:pt>
                <c:pt idx="4">
                  <c:v>171.2</c:v>
                </c:pt>
                <c:pt idx="5">
                  <c:v>115.020101010101</c:v>
                </c:pt>
                <c:pt idx="6">
                  <c:v>163.97237373737372</c:v>
                </c:pt>
                <c:pt idx="7">
                  <c:v>155.95949494949494</c:v>
                </c:pt>
                <c:pt idx="8">
                  <c:v>106.6420707070707</c:v>
                </c:pt>
                <c:pt idx="9">
                  <c:v>216.14186868686866</c:v>
                </c:pt>
                <c:pt idx="10">
                  <c:v>390.97767676767677</c:v>
                </c:pt>
                <c:pt idx="11">
                  <c:v>328.64469696969695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87-4436-A016-EE80E3098368}"/>
            </c:ext>
          </c:extLst>
        </c:ser>
        <c:ser>
          <c:idx val="4"/>
          <c:order val="4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'EE-Erträge'!$M$4:$M$15</c:f>
              <c:numCache>
                <c:formatCode>#,##0.0</c:formatCode>
                <c:ptCount val="12"/>
                <c:pt idx="0">
                  <c:v>404.54545454545456</c:v>
                </c:pt>
                <c:pt idx="1">
                  <c:v>202.37154150197628</c:v>
                </c:pt>
                <c:pt idx="2">
                  <c:v>331.94993412384713</c:v>
                </c:pt>
                <c:pt idx="3">
                  <c:v>183.201581027668</c:v>
                </c:pt>
                <c:pt idx="4">
                  <c:v>207.83926218708825</c:v>
                </c:pt>
                <c:pt idx="5">
                  <c:v>140.90909090909091</c:v>
                </c:pt>
                <c:pt idx="6">
                  <c:v>206.91699604743084</c:v>
                </c:pt>
                <c:pt idx="7">
                  <c:v>103.49143610013175</c:v>
                </c:pt>
                <c:pt idx="8">
                  <c:v>108.56389986824769</c:v>
                </c:pt>
                <c:pt idx="9">
                  <c:v>244.40052700922266</c:v>
                </c:pt>
                <c:pt idx="10">
                  <c:v>345.78392621870881</c:v>
                </c:pt>
                <c:pt idx="11">
                  <c:v>288.866930171278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87-4436-A016-EE80E3098368}"/>
            </c:ext>
          </c:extLst>
        </c:ser>
        <c:ser>
          <c:idx val="5"/>
          <c:order val="5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'EE-Erträge'!$P$4:$P$15</c:f>
              <c:numCache>
                <c:formatCode>#,##0.0</c:formatCode>
                <c:ptCount val="12"/>
                <c:pt idx="0">
                  <c:v>346.59333333333336</c:v>
                </c:pt>
                <c:pt idx="1">
                  <c:v>251.32666666666671</c:v>
                </c:pt>
                <c:pt idx="2">
                  <c:v>306.76</c:v>
                </c:pt>
                <c:pt idx="3">
                  <c:v>170.10666666666668</c:v>
                </c:pt>
                <c:pt idx="4">
                  <c:v>165.70666666666665</c:v>
                </c:pt>
                <c:pt idx="5">
                  <c:v>119.83333333333333</c:v>
                </c:pt>
                <c:pt idx="6">
                  <c:v>172.22</c:v>
                </c:pt>
                <c:pt idx="7">
                  <c:v>154.47999999999999</c:v>
                </c:pt>
                <c:pt idx="8">
                  <c:v>115.49333333333335</c:v>
                </c:pt>
                <c:pt idx="9">
                  <c:v>240.47333333333336</c:v>
                </c:pt>
                <c:pt idx="10">
                  <c:v>391.94</c:v>
                </c:pt>
                <c:pt idx="11">
                  <c:v>338.13333333333333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287-4436-A016-EE80E3098368}"/>
            </c:ext>
          </c:extLst>
        </c:ser>
        <c:ser>
          <c:idx val="6"/>
          <c:order val="6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'EE-Erträge'!$S$4:$S$15</c:f>
              <c:numCache>
                <c:formatCode>#,##0.0</c:formatCode>
                <c:ptCount val="12"/>
                <c:pt idx="0">
                  <c:v>265.09112499999998</c:v>
                </c:pt>
                <c:pt idx="1">
                  <c:v>179.71712500000001</c:v>
                </c:pt>
                <c:pt idx="2">
                  <c:v>164.37412500000002</c:v>
                </c:pt>
                <c:pt idx="3">
                  <c:v>91.472125000000005</c:v>
                </c:pt>
                <c:pt idx="4">
                  <c:v>116.98400000000001</c:v>
                </c:pt>
                <c:pt idx="5">
                  <c:v>87.829750000000004</c:v>
                </c:pt>
                <c:pt idx="6">
                  <c:v>123.40625</c:v>
                </c:pt>
                <c:pt idx="7">
                  <c:v>102.147875</c:v>
                </c:pt>
                <c:pt idx="8">
                  <c:v>95.759124999999997</c:v>
                </c:pt>
                <c:pt idx="9">
                  <c:v>174.74062500000002</c:v>
                </c:pt>
                <c:pt idx="10">
                  <c:v>277.76499999999999</c:v>
                </c:pt>
                <c:pt idx="11">
                  <c:v>247.39675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287-4436-A016-EE80E3098368}"/>
            </c:ext>
          </c:extLst>
        </c:ser>
        <c:ser>
          <c:idx val="7"/>
          <c:order val="7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'EE-Erträge'!$AA$4:$AA$15</c:f>
              <c:numCache>
                <c:formatCode>#,##0.0</c:formatCode>
                <c:ptCount val="12"/>
                <c:pt idx="0">
                  <c:v>22.624113475177307</c:v>
                </c:pt>
                <c:pt idx="1">
                  <c:v>55.744680851063833</c:v>
                </c:pt>
                <c:pt idx="2">
                  <c:v>89.361702127659584</c:v>
                </c:pt>
                <c:pt idx="3">
                  <c:v>80.851063829787236</c:v>
                </c:pt>
                <c:pt idx="4">
                  <c:v>150.35460992907801</c:v>
                </c:pt>
                <c:pt idx="5">
                  <c:v>167.3758865248227</c:v>
                </c:pt>
                <c:pt idx="6">
                  <c:v>141.13475177304966</c:v>
                </c:pt>
                <c:pt idx="7">
                  <c:v>112.70516717325228</c:v>
                </c:pt>
                <c:pt idx="8">
                  <c:v>130.62816616008107</c:v>
                </c:pt>
                <c:pt idx="9">
                  <c:v>66.099290780141843</c:v>
                </c:pt>
                <c:pt idx="10">
                  <c:v>23.404255319148938</c:v>
                </c:pt>
                <c:pt idx="11">
                  <c:v>18.581560283687942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287-4436-A016-EE80E3098368}"/>
            </c:ext>
          </c:extLst>
        </c:ser>
        <c:ser>
          <c:idx val="8"/>
          <c:order val="8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'EE-Erträge'!$A$4:$A$15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Mrz</c:v>
                </c:pt>
                <c:pt idx="3">
                  <c:v>Apr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'EE-Erträge'!$AC$4:$AC$15</c:f>
              <c:numCache>
                <c:formatCode>#,##0.0</c:formatCode>
                <c:ptCount val="12"/>
                <c:pt idx="0">
                  <c:v>14.746835443037973</c:v>
                </c:pt>
                <c:pt idx="1">
                  <c:v>37.088607594936704</c:v>
                </c:pt>
                <c:pt idx="2">
                  <c:v>68.35443037974683</c:v>
                </c:pt>
                <c:pt idx="3">
                  <c:v>88.670886075949369</c:v>
                </c:pt>
                <c:pt idx="4">
                  <c:v>136.58227848101265</c:v>
                </c:pt>
                <c:pt idx="5">
                  <c:v>158.48101265822785</c:v>
                </c:pt>
                <c:pt idx="6">
                  <c:v>132.46835443037975</c:v>
                </c:pt>
                <c:pt idx="7">
                  <c:v>102.97468354430379</c:v>
                </c:pt>
                <c:pt idx="8">
                  <c:v>96.70886075949366</c:v>
                </c:pt>
                <c:pt idx="9">
                  <c:v>48.35443037974683</c:v>
                </c:pt>
                <c:pt idx="10">
                  <c:v>17.405063291139239</c:v>
                </c:pt>
                <c:pt idx="11">
                  <c:v>11.39240506329114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287-4436-A016-EE80E3098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8799952"/>
        <c:axId val="438801032"/>
      </c:barChart>
      <c:catAx>
        <c:axId val="43879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8801032"/>
        <c:crosses val="autoZero"/>
        <c:auto val="1"/>
        <c:lblAlgn val="ctr"/>
        <c:lblOffset val="100"/>
        <c:noMultiLvlLbl val="0"/>
      </c:catAx>
      <c:valAx>
        <c:axId val="438801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38799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'Gesamt-Ausbau'!$A$3:$A$14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'Gesamt-Ausbau'!$B$3:$B$14</c:f>
            </c:numRef>
          </c:val>
          <c:extLst>
            <c:ext xmlns:c16="http://schemas.microsoft.com/office/drawing/2014/chart" uri="{C3380CC4-5D6E-409C-BE32-E72D297353CC}">
              <c16:uniqueId val="{00000000-2358-4E20-9DA7-6C4E114196D3}"/>
            </c:ext>
          </c:extLst>
        </c:ser>
        <c:ser>
          <c:idx val="1"/>
          <c:order val="1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'Gesamt-Ausbau'!$A$3:$A$14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'Gesamt-Ausbau'!$C$3:$C$14</c:f>
              <c:numCache>
                <c:formatCode>0</c:formatCode>
                <c:ptCount val="12"/>
                <c:pt idx="0">
                  <c:v>1002.5</c:v>
                </c:pt>
                <c:pt idx="1">
                  <c:v>901.2</c:v>
                </c:pt>
                <c:pt idx="2">
                  <c:v>1238.5999999999999</c:v>
                </c:pt>
                <c:pt idx="3">
                  <c:v>1158.5</c:v>
                </c:pt>
                <c:pt idx="4">
                  <c:v>1284.5</c:v>
                </c:pt>
                <c:pt idx="5">
                  <c:v>1340.1</c:v>
                </c:pt>
                <c:pt idx="6">
                  <c:v>1421.1</c:v>
                </c:pt>
                <c:pt idx="7">
                  <c:v>1289.4000000000001</c:v>
                </c:pt>
                <c:pt idx="8">
                  <c:v>1125.0999999999999</c:v>
                </c:pt>
                <c:pt idx="9">
                  <c:v>1373.4</c:v>
                </c:pt>
                <c:pt idx="10">
                  <c:v>1230.5999999999999</c:v>
                </c:pt>
                <c:pt idx="11">
                  <c:v>794.2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58-4E20-9DA7-6C4E114196D3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'Gesamt-Ausbau'!$A$3:$A$14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'Gesamt-Ausbau'!$D$3:$D$14</c:f>
              <c:numCache>
                <c:formatCode>0</c:formatCode>
                <c:ptCount val="12"/>
                <c:pt idx="0">
                  <c:v>95.9</c:v>
                </c:pt>
                <c:pt idx="1">
                  <c:v>181.9</c:v>
                </c:pt>
                <c:pt idx="2">
                  <c:v>323.5</c:v>
                </c:pt>
                <c:pt idx="3">
                  <c:v>288</c:v>
                </c:pt>
                <c:pt idx="4">
                  <c:v>302.5</c:v>
                </c:pt>
                <c:pt idx="5">
                  <c:v>411.2</c:v>
                </c:pt>
                <c:pt idx="6">
                  <c:v>252.2</c:v>
                </c:pt>
                <c:pt idx="7">
                  <c:v>216.8</c:v>
                </c:pt>
                <c:pt idx="8">
                  <c:v>425.8</c:v>
                </c:pt>
                <c:pt idx="9">
                  <c:v>460.6</c:v>
                </c:pt>
                <c:pt idx="10">
                  <c:v>239.1</c:v>
                </c:pt>
                <c:pt idx="11">
                  <c:v>327.9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58-4E20-9DA7-6C4E114196D3}"/>
            </c:ext>
          </c:extLst>
        </c:ser>
        <c:ser>
          <c:idx val="3"/>
          <c:order val="3"/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strRef>
              <c:f>'Gesamt-Ausbau'!$A$3:$A$14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März</c:v>
                </c:pt>
                <c:pt idx="3">
                  <c:v>April</c:v>
                </c:pt>
                <c:pt idx="4">
                  <c:v>Mai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Dezember</c:v>
                </c:pt>
              </c:strCache>
            </c:strRef>
          </c:cat>
          <c:val>
            <c:numRef>
              <c:f>'Gesamt-Ausbau'!$E$3:$E$14</c:f>
              <c:numCache>
                <c:formatCode>0</c:formatCode>
                <c:ptCount val="12"/>
                <c:pt idx="0">
                  <c:v>38.1</c:v>
                </c:pt>
                <c:pt idx="1">
                  <c:v>38.1</c:v>
                </c:pt>
                <c:pt idx="2">
                  <c:v>66.7</c:v>
                </c:pt>
                <c:pt idx="3">
                  <c:v>66.7</c:v>
                </c:pt>
                <c:pt idx="4">
                  <c:v>19.100000000000001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28.6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58-4E20-9DA7-6C4E11419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2338136"/>
        <c:axId val="492328296"/>
      </c:barChart>
      <c:catAx>
        <c:axId val="492338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92328296"/>
        <c:crosses val="autoZero"/>
        <c:auto val="1"/>
        <c:lblAlgn val="ctr"/>
        <c:lblOffset val="100"/>
        <c:noMultiLvlLbl val="0"/>
      </c:catAx>
      <c:valAx>
        <c:axId val="492328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92338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8810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96060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44382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0846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87424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05448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2403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83163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744891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5207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5798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4683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5372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99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633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41400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14082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9433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66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249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28775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0686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19368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6193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A4D206C-30A3-4C60-9DC7-0A7FD705F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35726495-8FCF-4ED4-ADDC-0CF6342C7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C1B5C0-F1D2-4752-AFC5-26A8288E6A9F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22532" name="Notizenplatzhalter 1">
            <a:extLst>
              <a:ext uri="{FF2B5EF4-FFF2-40B4-BE49-F238E27FC236}">
                <a16:creationId xmlns:a16="http://schemas.microsoft.com/office/drawing/2014/main" id="{5681BC40-3E09-484B-B8AF-55413CD35021}"/>
              </a:ext>
            </a:extLst>
          </p:cNvPr>
          <p:cNvSpPr>
            <a:spLocks noGrp="1"/>
          </p:cNvSpPr>
          <p:nvPr/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1" tIns="46265" rIns="92531" bIns="46265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533" name="Notizenplatzhalter 2">
            <a:extLst>
              <a:ext uri="{FF2B5EF4-FFF2-40B4-BE49-F238E27FC236}">
                <a16:creationId xmlns:a16="http://schemas.microsoft.com/office/drawing/2014/main" id="{586E86FF-9E95-4CBC-B0C1-945507426726}"/>
              </a:ext>
            </a:extLst>
          </p:cNvPr>
          <p:cNvSpPr txBox="1">
            <a:spLocks/>
          </p:cNvSpPr>
          <p:nvPr/>
        </p:nvSpPr>
        <p:spPr bwMode="auto">
          <a:xfrm>
            <a:off x="749300" y="4748213"/>
            <a:ext cx="5413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7" tIns="45398" rIns="90797" bIns="45398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6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A4D206C-30A3-4C60-9DC7-0A7FD705F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35726495-8FCF-4ED4-ADDC-0CF6342C7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C1B5C0-F1D2-4752-AFC5-26A8288E6A9F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22532" name="Notizenplatzhalter 1">
            <a:extLst>
              <a:ext uri="{FF2B5EF4-FFF2-40B4-BE49-F238E27FC236}">
                <a16:creationId xmlns:a16="http://schemas.microsoft.com/office/drawing/2014/main" id="{5681BC40-3E09-484B-B8AF-55413CD35021}"/>
              </a:ext>
            </a:extLst>
          </p:cNvPr>
          <p:cNvSpPr>
            <a:spLocks noGrp="1"/>
          </p:cNvSpPr>
          <p:nvPr/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31" tIns="46265" rIns="92531" bIns="46265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533" name="Notizenplatzhalter 2">
            <a:extLst>
              <a:ext uri="{FF2B5EF4-FFF2-40B4-BE49-F238E27FC236}">
                <a16:creationId xmlns:a16="http://schemas.microsoft.com/office/drawing/2014/main" id="{586E86FF-9E95-4CBC-B0C1-945507426726}"/>
              </a:ext>
            </a:extLst>
          </p:cNvPr>
          <p:cNvSpPr txBox="1">
            <a:spLocks/>
          </p:cNvSpPr>
          <p:nvPr/>
        </p:nvSpPr>
        <p:spPr bwMode="auto">
          <a:xfrm>
            <a:off x="730250" y="4748213"/>
            <a:ext cx="5413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797" tIns="45398" rIns="90797" bIns="45398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600" dirty="0"/>
          </a:p>
        </p:txBody>
      </p:sp>
    </p:spTree>
    <p:extLst>
      <p:ext uri="{BB962C8B-B14F-4D97-AF65-F5344CB8AC3E}">
        <p14:creationId xmlns:p14="http://schemas.microsoft.com/office/powerpoint/2010/main" val="3999133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>
            <a:extLst>
              <a:ext uri="{FF2B5EF4-FFF2-40B4-BE49-F238E27FC236}">
                <a16:creationId xmlns:a16="http://schemas.microsoft.com/office/drawing/2014/main" id="{A5558E50-818C-410A-8220-557267955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Notizenplatzhalter 2">
            <a:extLst>
              <a:ext uri="{FF2B5EF4-FFF2-40B4-BE49-F238E27FC236}">
                <a16:creationId xmlns:a16="http://schemas.microsoft.com/office/drawing/2014/main" id="{A3749414-8715-4F2D-A72C-C11DEAA2F4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7348" name="Foliennummernplatzhalter 3">
            <a:extLst>
              <a:ext uri="{FF2B5EF4-FFF2-40B4-BE49-F238E27FC236}">
                <a16:creationId xmlns:a16="http://schemas.microsoft.com/office/drawing/2014/main" id="{3CF421A9-429D-427D-AA02-A219B0DC7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9734F5-D7EB-4F81-8E65-CC351AFA1141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459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>
            <a:extLst>
              <a:ext uri="{FF2B5EF4-FFF2-40B4-BE49-F238E27FC236}">
                <a16:creationId xmlns:a16="http://schemas.microsoft.com/office/drawing/2014/main" id="{58518895-777D-461F-A7DC-C5A07B8E9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>
            <a:extLst>
              <a:ext uri="{FF2B5EF4-FFF2-40B4-BE49-F238E27FC236}">
                <a16:creationId xmlns:a16="http://schemas.microsoft.com/office/drawing/2014/main" id="{D286426D-938B-4B60-8F17-A92FE3509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5300" name="Foliennummernplatzhalter 3">
            <a:extLst>
              <a:ext uri="{FF2B5EF4-FFF2-40B4-BE49-F238E27FC236}">
                <a16:creationId xmlns:a16="http://schemas.microsoft.com/office/drawing/2014/main" id="{8E91BC5D-251D-491A-930A-BF509B929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FAF046-13B5-4E5E-91DB-9605CF05F3A9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14161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4708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| Monitoring 2023</a:t>
            </a:r>
            <a:r>
              <a:rPr lang="de-DE" altLang="de-DE" sz="1200" b="1" dirty="0">
                <a:solidFill>
                  <a:srgbClr val="FF9933"/>
                </a:solidFill>
              </a:rPr>
              <a:t> | FV01 </a:t>
            </a:r>
            <a:r>
              <a:rPr lang="en-US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		           		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3EEF3BC-85FA-1199-8BF4-A0BD73659C6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0"/>
            <a:ext cx="798067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mweltbundesamt.de/daten" TargetMode="External"/><Relationship Id="rId3" Type="http://schemas.openxmlformats.org/officeDocument/2006/relationships/hyperlink" Target="https://ag-energiebilanzen.de/energieverbrauch-ist-2023-kraeftig-gesunken/" TargetMode="External"/><Relationship Id="rId7" Type="http://schemas.openxmlformats.org/officeDocument/2006/relationships/hyperlink" Target="https://www.windbranche.de/windenergie-ausbau/deutschlan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olarbranche.de/ausbau/deutschland/photovoltaik" TargetMode="External"/><Relationship Id="rId5" Type="http://schemas.openxmlformats.org/officeDocument/2006/relationships/hyperlink" Target="https://www.bundesnetzagentur.de/SharedDocs/Downloads/DE/Sachgebiete/Energie/Unternehmen_Institutionen/DatenaustauschUndMonitoring/MaStR/Vortrag_MaStR_27092016.pdf?__blob=publicationFile&amp;v=2" TargetMode="External"/><Relationship Id="rId4" Type="http://schemas.openxmlformats.org/officeDocument/2006/relationships/hyperlink" Target="https://www.marktstammdatenregister.de/MaStR/Einheit/Einheiten/OeffentlicheEinheitenuebersicht" TargetMode="External"/><Relationship Id="rId9" Type="http://schemas.openxmlformats.org/officeDocument/2006/relationships/hyperlink" Target="https://www.agora-energiewende.de/publikationen/die-energiewende-in-deutschland-stand-der-dinge-2023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56F4CA4-AE62-1FA7-D78F-E8EA4765BD8F}"/>
              </a:ext>
            </a:extLst>
          </p:cNvPr>
          <p:cNvSpPr/>
          <p:nvPr/>
        </p:nvSpPr>
        <p:spPr bwMode="auto">
          <a:xfrm>
            <a:off x="4234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502" y="-2476"/>
            <a:ext cx="85750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>
                <a:solidFill>
                  <a:schemeClr val="bg1"/>
                </a:solidFill>
              </a:rPr>
              <a:t>Klimaschutz - </a:t>
            </a:r>
            <a:r>
              <a:rPr lang="en-US" altLang="de-DE" sz="2800" b="1" dirty="0" err="1">
                <a:solidFill>
                  <a:schemeClr val="bg1"/>
                </a:solidFill>
              </a:rPr>
              <a:t>Energiewende</a:t>
            </a:r>
            <a:r>
              <a:rPr lang="en-US" altLang="de-DE" sz="2800" b="1" dirty="0">
                <a:solidFill>
                  <a:schemeClr val="bg1"/>
                </a:solidFill>
              </a:rPr>
              <a:t> 2.0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dirty="0">
                <a:solidFill>
                  <a:schemeClr val="bg1"/>
                </a:solidFill>
              </a:rPr>
              <a:t>Monitoring der </a:t>
            </a:r>
            <a:r>
              <a:rPr lang="en-US" altLang="de-DE" sz="2800" dirty="0" err="1">
                <a:solidFill>
                  <a:schemeClr val="bg1"/>
                </a:solidFill>
              </a:rPr>
              <a:t>Energiezahlen</a:t>
            </a:r>
            <a:r>
              <a:rPr lang="en-US" altLang="de-DE" sz="2800" dirty="0">
                <a:solidFill>
                  <a:schemeClr val="bg1"/>
                </a:solidFill>
              </a:rPr>
              <a:t> 2023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| Monitoring 2023						                      ISE e.V.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D0D218F-A55B-48F4-8DE0-685499F91C7C}"/>
              </a:ext>
            </a:extLst>
          </p:cNvPr>
          <p:cNvSpPr txBox="1"/>
          <p:nvPr/>
        </p:nvSpPr>
        <p:spPr>
          <a:xfrm>
            <a:off x="7606164" y="5896589"/>
            <a:ext cx="2138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Stand FV01 vom 25.01.2024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06A3CA7-C7C8-4395-EEF2-1877C1D46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-21165"/>
            <a:ext cx="1369247" cy="1370013"/>
          </a:xfrm>
          <a:prstGeom prst="rect">
            <a:avLst/>
          </a:prstGeom>
        </p:spPr>
      </p:pic>
      <p:pic>
        <p:nvPicPr>
          <p:cNvPr id="3" name="Grafik 2" descr="Ein Bild, das Schrift, Symbol, Grafiken, Logo enthält.&#10;&#10;Automatisch generierte Beschreibung">
            <a:extLst>
              <a:ext uri="{FF2B5EF4-FFF2-40B4-BE49-F238E27FC236}">
                <a16:creationId xmlns:a16="http://schemas.microsoft.com/office/drawing/2014/main" id="{BF2346B7-36C4-9654-7494-FECF0578D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692" y="1585473"/>
            <a:ext cx="4968472" cy="433820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912949B8-B611-4D69-AFD4-AA62709C66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8501857"/>
              </p:ext>
            </p:extLst>
          </p:nvPr>
        </p:nvGraphicFramePr>
        <p:xfrm>
          <a:off x="253394" y="1177911"/>
          <a:ext cx="7089362" cy="3872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Transformation zu 100% Erneuerbare bis 2040 in D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Verlauf: P-Energieverbrauch und EE soll –ist, Stand 2023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" y="918657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6AD29BF-3B0D-4695-8763-31007F9F13E3}"/>
              </a:ext>
            </a:extLst>
          </p:cNvPr>
          <p:cNvGrpSpPr/>
          <p:nvPr/>
        </p:nvGrpSpPr>
        <p:grpSpPr>
          <a:xfrm>
            <a:off x="177883" y="5212063"/>
            <a:ext cx="2546058" cy="276999"/>
            <a:chOff x="944880" y="5136447"/>
            <a:chExt cx="2546058" cy="276999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0ADA2AE7-3852-4971-BC4E-1E2F2FA763A6}"/>
                </a:ext>
              </a:extLst>
            </p:cNvPr>
            <p:cNvCxnSpPr/>
            <p:nvPr/>
          </p:nvCxnSpPr>
          <p:spPr bwMode="auto">
            <a:xfrm>
              <a:off x="944880" y="5294363"/>
              <a:ext cx="38385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5B7CD128-94F9-437D-B7A0-78CDC793D912}"/>
                </a:ext>
              </a:extLst>
            </p:cNvPr>
            <p:cNvCxnSpPr/>
            <p:nvPr/>
          </p:nvCxnSpPr>
          <p:spPr bwMode="auto">
            <a:xfrm>
              <a:off x="2271435" y="5294363"/>
              <a:ext cx="38385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81C9CD23-8705-4694-8643-7DC5689E7545}"/>
                </a:ext>
              </a:extLst>
            </p:cNvPr>
            <p:cNvSpPr txBox="1"/>
            <p:nvPr/>
          </p:nvSpPr>
          <p:spPr>
            <a:xfrm>
              <a:off x="1328738" y="5136447"/>
              <a:ext cx="865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Planwerte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21F565B-8006-4FAD-A359-8C97AA21207F}"/>
                </a:ext>
              </a:extLst>
            </p:cNvPr>
            <p:cNvSpPr txBox="1"/>
            <p:nvPr/>
          </p:nvSpPr>
          <p:spPr>
            <a:xfrm>
              <a:off x="2767663" y="5136447"/>
              <a:ext cx="7232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Istwerte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A7841D0-34DF-48D1-9FF4-A6553DA97219}"/>
              </a:ext>
            </a:extLst>
          </p:cNvPr>
          <p:cNvGrpSpPr/>
          <p:nvPr/>
        </p:nvGrpSpPr>
        <p:grpSpPr>
          <a:xfrm>
            <a:off x="1612" y="2939497"/>
            <a:ext cx="9906000" cy="3613027"/>
            <a:chOff x="1612" y="2939497"/>
            <a:chExt cx="9906000" cy="3613027"/>
          </a:xfrm>
        </p:grpSpPr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7AF17124-B788-4F6D-8F1A-AF0FFF2D9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" y="6148044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Wenn wir so weitermachen wie bisher, dauert es bis 2148!</a:t>
              </a:r>
            </a:p>
          </p:txBody>
        </p:sp>
        <p:grpSp>
          <p:nvGrpSpPr>
            <p:cNvPr id="23560" name="Gruppieren 23559">
              <a:extLst>
                <a:ext uri="{FF2B5EF4-FFF2-40B4-BE49-F238E27FC236}">
                  <a16:creationId xmlns:a16="http://schemas.microsoft.com/office/drawing/2014/main" id="{83680EB1-B94F-4160-A41E-BA088FD27457}"/>
                </a:ext>
              </a:extLst>
            </p:cNvPr>
            <p:cNvGrpSpPr/>
            <p:nvPr/>
          </p:nvGrpSpPr>
          <p:grpSpPr>
            <a:xfrm>
              <a:off x="7744516" y="2939497"/>
              <a:ext cx="1870249" cy="2156421"/>
              <a:chOff x="7755074" y="3034769"/>
              <a:chExt cx="1870249" cy="2156421"/>
            </a:xfrm>
          </p:grpSpPr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EAC5780B-522D-4044-8992-F790A288A862}"/>
                  </a:ext>
                </a:extLst>
              </p:cNvPr>
              <p:cNvSpPr/>
              <p:nvPr/>
            </p:nvSpPr>
            <p:spPr bwMode="auto">
              <a:xfrm>
                <a:off x="9518594" y="3034769"/>
                <a:ext cx="74752" cy="74752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CA3863C6-813D-4689-852E-3F0747692551}"/>
                  </a:ext>
                </a:extLst>
              </p:cNvPr>
              <p:cNvCxnSpPr>
                <a:endCxn id="21" idx="3"/>
              </p:cNvCxnSpPr>
              <p:nvPr/>
            </p:nvCxnSpPr>
            <p:spPr bwMode="auto">
              <a:xfrm flipV="1">
                <a:off x="7755074" y="3098574"/>
                <a:ext cx="1774467" cy="97938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D0887236-6817-4542-88FC-74E01D664C54}"/>
                  </a:ext>
                </a:extLst>
              </p:cNvPr>
              <p:cNvCxnSpPr>
                <a:stCxn id="21" idx="4"/>
              </p:cNvCxnSpPr>
              <p:nvPr/>
            </p:nvCxnSpPr>
            <p:spPr bwMode="auto">
              <a:xfrm>
                <a:off x="9555970" y="3109521"/>
                <a:ext cx="7073" cy="1560815"/>
              </a:xfrm>
              <a:prstGeom prst="lin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A5D19FCA-5FA0-40A7-ADE0-D02FACAD0D91}"/>
                  </a:ext>
                </a:extLst>
              </p:cNvPr>
              <p:cNvSpPr txBox="1"/>
              <p:nvPr/>
            </p:nvSpPr>
            <p:spPr>
              <a:xfrm rot="18861288">
                <a:off x="9180329" y="4746196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2148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632AC76E-54A8-40D7-88E0-0DDC2E2234EE}"/>
                  </a:ext>
                </a:extLst>
              </p:cNvPr>
              <p:cNvSpPr txBox="1"/>
              <p:nvPr/>
            </p:nvSpPr>
            <p:spPr>
              <a:xfrm>
                <a:off x="9018332" y="4546892"/>
                <a:ext cx="4395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</a:rPr>
                  <a:t>. .</a:t>
                </a:r>
              </a:p>
            </p:txBody>
          </p:sp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C90CA0D-CD50-4193-B8D0-A38D91176131}"/>
              </a:ext>
            </a:extLst>
          </p:cNvPr>
          <p:cNvGrpSpPr/>
          <p:nvPr/>
        </p:nvGrpSpPr>
        <p:grpSpPr>
          <a:xfrm>
            <a:off x="1" y="2936815"/>
            <a:ext cx="9904388" cy="3295837"/>
            <a:chOff x="-221404" y="2936815"/>
            <a:chExt cx="9904388" cy="3295837"/>
          </a:xfrm>
        </p:grpSpPr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095CB306-0B52-43CD-980B-A65A1E076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1404" y="5828172"/>
              <a:ext cx="9904388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Der Ausbaupfad entsprechend Koalitionsvertrag 2021 erreicht erst 2059 das versprochene Ziel!</a:t>
              </a:r>
            </a:p>
          </p:txBody>
        </p:sp>
        <p:grpSp>
          <p:nvGrpSpPr>
            <p:cNvPr id="23558" name="Gruppieren 23557">
              <a:extLst>
                <a:ext uri="{FF2B5EF4-FFF2-40B4-BE49-F238E27FC236}">
                  <a16:creationId xmlns:a16="http://schemas.microsoft.com/office/drawing/2014/main" id="{59113B0E-6B77-457A-B0BF-F17FBC048C0F}"/>
                </a:ext>
              </a:extLst>
            </p:cNvPr>
            <p:cNvGrpSpPr/>
            <p:nvPr/>
          </p:nvGrpSpPr>
          <p:grpSpPr>
            <a:xfrm>
              <a:off x="7226579" y="2936815"/>
              <a:ext cx="1321074" cy="2156420"/>
              <a:chOff x="7564786" y="3034769"/>
              <a:chExt cx="1321074" cy="2156420"/>
            </a:xfrm>
          </p:grpSpPr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345B5CBF-46E1-4265-8B5E-C8B60B16F3E7}"/>
                  </a:ext>
                </a:extLst>
              </p:cNvPr>
              <p:cNvSpPr txBox="1"/>
              <p:nvPr/>
            </p:nvSpPr>
            <p:spPr>
              <a:xfrm rot="18861288">
                <a:off x="8440866" y="4746195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2059</a:t>
                </a:r>
              </a:p>
            </p:txBody>
          </p:sp>
          <p:grpSp>
            <p:nvGrpSpPr>
              <p:cNvPr id="23556" name="Gruppieren 23555">
                <a:extLst>
                  <a:ext uri="{FF2B5EF4-FFF2-40B4-BE49-F238E27FC236}">
                    <a16:creationId xmlns:a16="http://schemas.microsoft.com/office/drawing/2014/main" id="{96274AD9-262C-4F28-A25E-BF893AE104BB}"/>
                  </a:ext>
                </a:extLst>
              </p:cNvPr>
              <p:cNvGrpSpPr/>
              <p:nvPr/>
            </p:nvGrpSpPr>
            <p:grpSpPr>
              <a:xfrm>
                <a:off x="7564786" y="3034769"/>
                <a:ext cx="1280987" cy="1973788"/>
                <a:chOff x="7564786" y="3034769"/>
                <a:chExt cx="1280987" cy="1973788"/>
              </a:xfrm>
            </p:grpSpPr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6C365AD0-FDB2-4C9A-B48D-9B6E223657C9}"/>
                    </a:ext>
                  </a:extLst>
                </p:cNvPr>
                <p:cNvSpPr/>
                <p:nvPr/>
              </p:nvSpPr>
              <p:spPr bwMode="auto">
                <a:xfrm>
                  <a:off x="8771021" y="3034769"/>
                  <a:ext cx="74752" cy="74752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32" name="Gerader Verbinder 31">
                  <a:extLst>
                    <a:ext uri="{FF2B5EF4-FFF2-40B4-BE49-F238E27FC236}">
                      <a16:creationId xmlns:a16="http://schemas.microsoft.com/office/drawing/2014/main" id="{0C11D161-03DD-4544-A36A-299DBF45C83A}"/>
                    </a:ext>
                  </a:extLst>
                </p:cNvPr>
                <p:cNvCxnSpPr>
                  <a:endCxn id="29" idx="3"/>
                </p:cNvCxnSpPr>
                <p:nvPr/>
              </p:nvCxnSpPr>
              <p:spPr bwMode="auto">
                <a:xfrm flipV="1">
                  <a:off x="7564786" y="3098574"/>
                  <a:ext cx="1217182" cy="42838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3" name="Textfeld 32">
                  <a:extLst>
                    <a:ext uri="{FF2B5EF4-FFF2-40B4-BE49-F238E27FC236}">
                      <a16:creationId xmlns:a16="http://schemas.microsoft.com/office/drawing/2014/main" id="{2551BC8A-01F4-4EFE-B897-390580568DF6}"/>
                    </a:ext>
                  </a:extLst>
                </p:cNvPr>
                <p:cNvSpPr txBox="1"/>
                <p:nvPr/>
              </p:nvSpPr>
              <p:spPr>
                <a:xfrm>
                  <a:off x="7728077" y="4546892"/>
                  <a:ext cx="60946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>
                      <a:solidFill>
                        <a:srgbClr val="FF0000"/>
                      </a:solidFill>
                    </a:rPr>
                    <a:t>. . .</a:t>
                  </a:r>
                </a:p>
              </p:txBody>
            </p:sp>
            <p:cxnSp>
              <p:nvCxnSpPr>
                <p:cNvPr id="34" name="Gerader Verbinder 33">
                  <a:extLst>
                    <a:ext uri="{FF2B5EF4-FFF2-40B4-BE49-F238E27FC236}">
                      <a16:creationId xmlns:a16="http://schemas.microsoft.com/office/drawing/2014/main" id="{1360704B-0418-4CF0-A7F1-4F44D0EDC493}"/>
                    </a:ext>
                  </a:extLst>
                </p:cNvPr>
                <p:cNvCxnSpPr>
                  <a:stCxn id="29" idx="4"/>
                </p:cNvCxnSpPr>
                <p:nvPr/>
              </p:nvCxnSpPr>
              <p:spPr bwMode="auto">
                <a:xfrm>
                  <a:off x="8808397" y="3109521"/>
                  <a:ext cx="0" cy="1560815"/>
                </a:xfrm>
                <a:prstGeom prst="line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sp>
        <p:nvSpPr>
          <p:cNvPr id="52" name="Text Box 14">
            <a:extLst>
              <a:ext uri="{FF2B5EF4-FFF2-40B4-BE49-F238E27FC236}">
                <a16:creationId xmlns:a16="http://schemas.microsoft.com/office/drawing/2014/main" id="{F9A7FC99-DA1B-4DC9-A5EF-603629AFD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941" y="5272516"/>
            <a:ext cx="592264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EEG 2023/1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, 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Energy-Charts, </a:t>
            </a:r>
            <a:r>
              <a:rPr lang="de-DE" sz="1200" dirty="0"/>
              <a:t>Fraunhofer ISE, </a:t>
            </a:r>
            <a:r>
              <a:rPr lang="de-DE" sz="1200" b="1" dirty="0"/>
              <a:t>ISE e.V-Meta-Studie </a:t>
            </a:r>
            <a:r>
              <a:rPr lang="de-DE" sz="1200" dirty="0"/>
              <a:t>(M-Studie)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FF3B56A2-2632-4FEB-92D2-5CF35103F0BD}"/>
              </a:ext>
            </a:extLst>
          </p:cNvPr>
          <p:cNvSpPr txBox="1"/>
          <p:nvPr/>
        </p:nvSpPr>
        <p:spPr>
          <a:xfrm>
            <a:off x="3059287" y="1585484"/>
            <a:ext cx="31692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und Einsparungen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9D303260-8C7A-42EF-8A69-E1B0F0C81B06}"/>
              </a:ext>
            </a:extLst>
          </p:cNvPr>
          <p:cNvSpPr txBox="1"/>
          <p:nvPr/>
        </p:nvSpPr>
        <p:spPr>
          <a:xfrm>
            <a:off x="3905416" y="3858963"/>
            <a:ext cx="19656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Koalitionsvertrag 2021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2C59B11D-207E-4AA0-99E1-49D84A504183}"/>
              </a:ext>
            </a:extLst>
          </p:cNvPr>
          <p:cNvSpPr txBox="1"/>
          <p:nvPr/>
        </p:nvSpPr>
        <p:spPr>
          <a:xfrm>
            <a:off x="2528838" y="3059569"/>
            <a:ext cx="24883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8000"/>
                </a:solidFill>
              </a:rPr>
              <a:t>Ausbaupfad Erneuerbare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AB57681-C194-4FA9-8C85-0CD605CCB106}"/>
              </a:ext>
            </a:extLst>
          </p:cNvPr>
          <p:cNvGrpSpPr/>
          <p:nvPr/>
        </p:nvGrpSpPr>
        <p:grpSpPr>
          <a:xfrm>
            <a:off x="-26524" y="2958504"/>
            <a:ext cx="9906000" cy="2943408"/>
            <a:chOff x="-26524" y="2958504"/>
            <a:chExt cx="9906000" cy="2943408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144C94BB-053B-4042-A649-010140575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524" y="5497432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Woher kommt die fehlende Energie in 2040 (32%)? </a:t>
              </a:r>
            </a:p>
          </p:txBody>
        </p:sp>
        <p:grpSp>
          <p:nvGrpSpPr>
            <p:cNvPr id="23566" name="Gruppieren 23565">
              <a:extLst>
                <a:ext uri="{FF2B5EF4-FFF2-40B4-BE49-F238E27FC236}">
                  <a16:creationId xmlns:a16="http://schemas.microsoft.com/office/drawing/2014/main" id="{6EE835C5-621C-4272-9F9C-9814ECCF9353}"/>
                </a:ext>
              </a:extLst>
            </p:cNvPr>
            <p:cNvGrpSpPr/>
            <p:nvPr/>
          </p:nvGrpSpPr>
          <p:grpSpPr>
            <a:xfrm>
              <a:off x="7186385" y="2958504"/>
              <a:ext cx="1315193" cy="491119"/>
              <a:chOff x="7117343" y="3148700"/>
              <a:chExt cx="1315193" cy="491119"/>
            </a:xfrm>
          </p:grpSpPr>
          <p:sp>
            <p:nvSpPr>
              <p:cNvPr id="23562" name="Geschweifte Klammer rechts 23561">
                <a:extLst>
                  <a:ext uri="{FF2B5EF4-FFF2-40B4-BE49-F238E27FC236}">
                    <a16:creationId xmlns:a16="http://schemas.microsoft.com/office/drawing/2014/main" id="{8ABCE980-1C90-41AB-8001-1B18CE44DEE9}"/>
                  </a:ext>
                </a:extLst>
              </p:cNvPr>
              <p:cNvSpPr/>
              <p:nvPr/>
            </p:nvSpPr>
            <p:spPr bwMode="auto">
              <a:xfrm>
                <a:off x="7117343" y="3148700"/>
                <a:ext cx="135982" cy="491119"/>
              </a:xfrm>
              <a:prstGeom prst="rightBrac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563" name="Textfeld 23562">
                <a:extLst>
                  <a:ext uri="{FF2B5EF4-FFF2-40B4-BE49-F238E27FC236}">
                    <a16:creationId xmlns:a16="http://schemas.microsoft.com/office/drawing/2014/main" id="{66FF6EDD-03C6-43F3-B8DB-CF1567BAF395}"/>
                  </a:ext>
                </a:extLst>
              </p:cNvPr>
              <p:cNvSpPr txBox="1"/>
              <p:nvPr/>
            </p:nvSpPr>
            <p:spPr>
              <a:xfrm>
                <a:off x="7217620" y="3293837"/>
                <a:ext cx="121491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=</a:t>
                </a:r>
                <a:r>
                  <a:rPr lang="de-DE" sz="1200" dirty="0">
                    <a:solidFill>
                      <a:srgbClr val="FF0000"/>
                    </a:solidFill>
                  </a:rPr>
                  <a:t>608 (32%)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93015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614EAAD1-411E-4568-96AD-9CE025947E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0649685"/>
              </p:ext>
            </p:extLst>
          </p:nvPr>
        </p:nvGraphicFramePr>
        <p:xfrm>
          <a:off x="297507" y="1222705"/>
          <a:ext cx="7379322" cy="3869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7FC78AF-46D1-4424-B576-3AF5903D4A3A}"/>
              </a:ext>
            </a:extLst>
          </p:cNvPr>
          <p:cNvGrpSpPr/>
          <p:nvPr/>
        </p:nvGrpSpPr>
        <p:grpSpPr>
          <a:xfrm>
            <a:off x="1612" y="2853161"/>
            <a:ext cx="9906000" cy="3597763"/>
            <a:chOff x="1612" y="2853161"/>
            <a:chExt cx="9906000" cy="3597763"/>
          </a:xfrm>
        </p:grpSpPr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4D7BAC63-8686-430A-9259-E13549FF4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2" y="6046444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Wenn wir so weitermachen wie bisher, dauert es bis 2117!</a:t>
              </a:r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45F9C073-53DD-4F5D-AB7C-6DFB03E1EC0C}"/>
                </a:ext>
              </a:extLst>
            </p:cNvPr>
            <p:cNvGrpSpPr/>
            <p:nvPr/>
          </p:nvGrpSpPr>
          <p:grpSpPr>
            <a:xfrm>
              <a:off x="7728077" y="2853161"/>
              <a:ext cx="1897246" cy="2331361"/>
              <a:chOff x="7762054" y="2815785"/>
              <a:chExt cx="1897246" cy="2331361"/>
            </a:xfrm>
          </p:grpSpPr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AC019A43-74DE-4DF7-A1A2-D26612121A7B}"/>
                  </a:ext>
                </a:extLst>
              </p:cNvPr>
              <p:cNvSpPr/>
              <p:nvPr/>
            </p:nvSpPr>
            <p:spPr bwMode="auto">
              <a:xfrm>
                <a:off x="9552571" y="2815785"/>
                <a:ext cx="74752" cy="74752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1" name="Gerader Verbinder 40">
                <a:extLst>
                  <a:ext uri="{FF2B5EF4-FFF2-40B4-BE49-F238E27FC236}">
                    <a16:creationId xmlns:a16="http://schemas.microsoft.com/office/drawing/2014/main" id="{1D18B24D-6E32-47D1-A832-0D552E0EC038}"/>
                  </a:ext>
                </a:extLst>
              </p:cNvPr>
              <p:cNvCxnSpPr>
                <a:endCxn id="40" idx="3"/>
              </p:cNvCxnSpPr>
              <p:nvPr/>
            </p:nvCxnSpPr>
            <p:spPr bwMode="auto">
              <a:xfrm flipV="1">
                <a:off x="7762054" y="2879590"/>
                <a:ext cx="1801464" cy="1141228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Gerader Verbinder 45">
                <a:extLst>
                  <a:ext uri="{FF2B5EF4-FFF2-40B4-BE49-F238E27FC236}">
                    <a16:creationId xmlns:a16="http://schemas.microsoft.com/office/drawing/2014/main" id="{C96D3540-E0F3-4002-8164-3C97B6D84D2F}"/>
                  </a:ext>
                </a:extLst>
              </p:cNvPr>
              <p:cNvCxnSpPr/>
              <p:nvPr/>
            </p:nvCxnSpPr>
            <p:spPr bwMode="auto">
              <a:xfrm>
                <a:off x="9597020" y="2915935"/>
                <a:ext cx="0" cy="1717025"/>
              </a:xfrm>
              <a:prstGeom prst="line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F849B97D-1329-4FAB-89BC-A130E20B2461}"/>
                  </a:ext>
                </a:extLst>
              </p:cNvPr>
              <p:cNvSpPr txBox="1"/>
              <p:nvPr/>
            </p:nvSpPr>
            <p:spPr>
              <a:xfrm rot="18861288">
                <a:off x="9220975" y="4708820"/>
                <a:ext cx="5688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2117</a:t>
                </a:r>
              </a:p>
            </p:txBody>
          </p:sp>
          <p:sp>
            <p:nvSpPr>
              <p:cNvPr id="48" name="Textfeld 47">
                <a:extLst>
                  <a:ext uri="{FF2B5EF4-FFF2-40B4-BE49-F238E27FC236}">
                    <a16:creationId xmlns:a16="http://schemas.microsoft.com/office/drawing/2014/main" id="{66D06BE2-ADD0-4F42-A3FF-55EA14450AC6}"/>
                  </a:ext>
                </a:extLst>
              </p:cNvPr>
              <p:cNvSpPr txBox="1"/>
              <p:nvPr/>
            </p:nvSpPr>
            <p:spPr>
              <a:xfrm>
                <a:off x="9052309" y="4509516"/>
                <a:ext cx="43954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rgbClr val="FF0000"/>
                    </a:solidFill>
                  </a:rPr>
                  <a:t>. .</a:t>
                </a:r>
              </a:p>
            </p:txBody>
          </p:sp>
        </p:grpSp>
      </p:grpSp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Energie-</a:t>
            </a:r>
            <a:r>
              <a:rPr lang="de-DE" sz="2000" dirty="0">
                <a:solidFill>
                  <a:schemeClr val="bg1"/>
                </a:solidFill>
              </a:rPr>
              <a:t>Transformation zu 100% Erneuerbare bis 2040 in RLP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zeitlicher Verlauf, soll-ist: P-Energieverbrauch und EE, Stand 2023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297507" y="757653"/>
            <a:ext cx="5629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TWh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316CB45-733E-4CB3-9422-88F3BA468641}"/>
              </a:ext>
            </a:extLst>
          </p:cNvPr>
          <p:cNvSpPr txBox="1"/>
          <p:nvPr/>
        </p:nvSpPr>
        <p:spPr>
          <a:xfrm>
            <a:off x="3586017" y="1576650"/>
            <a:ext cx="316920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und Einsparungen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76E834E-5C0E-43FD-800A-71A88BDAEE59}"/>
              </a:ext>
            </a:extLst>
          </p:cNvPr>
          <p:cNvSpPr txBox="1"/>
          <p:nvPr/>
        </p:nvSpPr>
        <p:spPr>
          <a:xfrm>
            <a:off x="3309964" y="3197104"/>
            <a:ext cx="11785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B050"/>
                </a:solidFill>
              </a:rPr>
              <a:t>Erneuerbare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EE8A6FF-3DF8-477B-B5E4-A5814ECF5E53}"/>
              </a:ext>
            </a:extLst>
          </p:cNvPr>
          <p:cNvSpPr txBox="1"/>
          <p:nvPr/>
        </p:nvSpPr>
        <p:spPr>
          <a:xfrm>
            <a:off x="4116472" y="3924358"/>
            <a:ext cx="352365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Erneuerbare (Koalitionsvertrag RLP 2021)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PV: 500 MW/a, Wind: 500 MW/a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BD4CED62-9CC5-461B-BD35-06C7778DC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5303" y="5215813"/>
            <a:ext cx="170591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LAK EB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0069D53-91D3-B52F-55FB-76F395D2CB7E}"/>
              </a:ext>
            </a:extLst>
          </p:cNvPr>
          <p:cNvGrpSpPr/>
          <p:nvPr/>
        </p:nvGrpSpPr>
        <p:grpSpPr>
          <a:xfrm>
            <a:off x="-81119" y="2857394"/>
            <a:ext cx="9906000" cy="3273658"/>
            <a:chOff x="-81119" y="2857394"/>
            <a:chExt cx="9906000" cy="3273658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ABDBB256-10DE-4CBA-B829-04A15B0B2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1119" y="5726572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Der Ausbaupfad des Koalitionsvertrages erreicht erst 2052 das versprochene Ziel!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B305CD51-7B97-4615-BE83-4D9B555D7B27}"/>
                </a:ext>
              </a:extLst>
            </p:cNvPr>
            <p:cNvSpPr/>
            <p:nvPr/>
          </p:nvSpPr>
          <p:spPr bwMode="auto">
            <a:xfrm>
              <a:off x="8779730" y="2857394"/>
              <a:ext cx="74752" cy="7475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039E1765-176C-4FC8-A67C-71202DC6382F}"/>
                </a:ext>
              </a:extLst>
            </p:cNvPr>
            <p:cNvCxnSpPr>
              <a:endCxn id="21" idx="3"/>
            </p:cNvCxnSpPr>
            <p:nvPr/>
          </p:nvCxnSpPr>
          <p:spPr bwMode="auto">
            <a:xfrm flipV="1">
              <a:off x="7736786" y="2921199"/>
              <a:ext cx="1053891" cy="624478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9E92CDB-1962-4490-A4B9-C28C214D9B52}"/>
                </a:ext>
              </a:extLst>
            </p:cNvPr>
            <p:cNvSpPr txBox="1"/>
            <p:nvPr/>
          </p:nvSpPr>
          <p:spPr>
            <a:xfrm rot="18861288">
              <a:off x="8449575" y="4746195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2052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99F60B2E-DF48-4617-ABD6-9FBD9CC3D3AA}"/>
                </a:ext>
              </a:extLst>
            </p:cNvPr>
            <p:cNvSpPr txBox="1"/>
            <p:nvPr/>
          </p:nvSpPr>
          <p:spPr>
            <a:xfrm>
              <a:off x="7736786" y="4546892"/>
              <a:ext cx="6094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. . .</a:t>
              </a:r>
            </a:p>
          </p:txBody>
        </p: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2C29744C-D168-4350-83E4-986FB4B2C9CC}"/>
                </a:ext>
              </a:extLst>
            </p:cNvPr>
            <p:cNvCxnSpPr>
              <a:stCxn id="21" idx="4"/>
            </p:cNvCxnSpPr>
            <p:nvPr/>
          </p:nvCxnSpPr>
          <p:spPr bwMode="auto">
            <a:xfrm>
              <a:off x="8817106" y="2932146"/>
              <a:ext cx="0" cy="1717025"/>
            </a:xfrm>
            <a:prstGeom prst="line">
              <a:avLst/>
            </a:prstGeom>
            <a:solidFill>
              <a:srgbClr val="FF0000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892A785-6109-40EC-B766-CC2D4BFE40D8}"/>
              </a:ext>
            </a:extLst>
          </p:cNvPr>
          <p:cNvCxnSpPr/>
          <p:nvPr/>
        </p:nvCxnSpPr>
        <p:spPr bwMode="auto">
          <a:xfrm>
            <a:off x="944880" y="5294363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9E2820B-D919-4AB5-8860-AEB38B4B9A04}"/>
              </a:ext>
            </a:extLst>
          </p:cNvPr>
          <p:cNvCxnSpPr/>
          <p:nvPr/>
        </p:nvCxnSpPr>
        <p:spPr bwMode="auto">
          <a:xfrm>
            <a:off x="2271435" y="5294363"/>
            <a:ext cx="383858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48845445-68E5-4674-8447-DD35F2D1E2AD}"/>
              </a:ext>
            </a:extLst>
          </p:cNvPr>
          <p:cNvSpPr txBox="1"/>
          <p:nvPr/>
        </p:nvSpPr>
        <p:spPr>
          <a:xfrm>
            <a:off x="1328738" y="5136447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Planwerte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157A7D5-D342-48FA-927C-F4F613692FF3}"/>
              </a:ext>
            </a:extLst>
          </p:cNvPr>
          <p:cNvSpPr txBox="1"/>
          <p:nvPr/>
        </p:nvSpPr>
        <p:spPr>
          <a:xfrm>
            <a:off x="2767663" y="5136447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Istwerte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05E46F19-9ED3-92F2-FA89-931A7978E3EA}"/>
              </a:ext>
            </a:extLst>
          </p:cNvPr>
          <p:cNvGrpSpPr/>
          <p:nvPr/>
        </p:nvGrpSpPr>
        <p:grpSpPr>
          <a:xfrm>
            <a:off x="-26524" y="2915028"/>
            <a:ext cx="9906000" cy="2885284"/>
            <a:chOff x="-26524" y="2915028"/>
            <a:chExt cx="9906000" cy="2885284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524" y="5395832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Woher kommt die fehlende Energie in 2040 (40,5%)? </a:t>
              </a:r>
            </a:p>
          </p:txBody>
        </p:sp>
        <p:sp>
          <p:nvSpPr>
            <p:cNvPr id="3" name="Geschweifte Klammer rechts 2">
              <a:extLst>
                <a:ext uri="{FF2B5EF4-FFF2-40B4-BE49-F238E27FC236}">
                  <a16:creationId xmlns:a16="http://schemas.microsoft.com/office/drawing/2014/main" id="{6EF91F80-8DF9-4353-B518-B9384B1ED83A}"/>
                </a:ext>
              </a:extLst>
            </p:cNvPr>
            <p:cNvSpPr/>
            <p:nvPr/>
          </p:nvSpPr>
          <p:spPr bwMode="auto">
            <a:xfrm>
              <a:off x="7504270" y="2915028"/>
              <a:ext cx="176432" cy="630649"/>
            </a:xfrm>
            <a:prstGeom prst="righ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10478B41-B8E0-4BE2-A6CC-D58414BF9B95}"/>
                </a:ext>
              </a:extLst>
            </p:cNvPr>
            <p:cNvSpPr txBox="1"/>
            <p:nvPr/>
          </p:nvSpPr>
          <p:spPr>
            <a:xfrm>
              <a:off x="7648838" y="3130581"/>
              <a:ext cx="7473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  <a:sym typeface="Symbol" panose="05050102010706020507" pitchFamily="18" charset="2"/>
                </a:rPr>
                <a:t>=</a:t>
              </a:r>
              <a:r>
                <a:rPr lang="de-DE" sz="1400" dirty="0">
                  <a:solidFill>
                    <a:srgbClr val="FF0000"/>
                  </a:solidFill>
                </a:rPr>
                <a:t>40,5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28794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Diagramm, Kreis enthält.&#10;&#10;Automatisch generierte Beschreibung">
            <a:extLst>
              <a:ext uri="{FF2B5EF4-FFF2-40B4-BE49-F238E27FC236}">
                <a16:creationId xmlns:a16="http://schemas.microsoft.com/office/drawing/2014/main" id="{3A5711DE-4B43-2D09-1682-844BFE1255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6" b="24909"/>
          <a:stretch/>
        </p:blipFill>
        <p:spPr>
          <a:xfrm>
            <a:off x="837520" y="824340"/>
            <a:ext cx="8468405" cy="5359291"/>
          </a:xfrm>
          <a:prstGeom prst="rect">
            <a:avLst/>
          </a:prstGeom>
        </p:spPr>
      </p:pic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2023 (1)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anteilige Energieträger, Gesamt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078" y="5816433"/>
            <a:ext cx="359806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Energy-Charts, </a:t>
            </a:r>
            <a:r>
              <a:rPr lang="de-DE" sz="1200" dirty="0"/>
              <a:t>B. Burger, Fraunhofer ISE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6372EE6-136D-3DE7-E2A0-4BAA2B1104BC}"/>
              </a:ext>
            </a:extLst>
          </p:cNvPr>
          <p:cNvGrpSpPr/>
          <p:nvPr/>
        </p:nvGrpSpPr>
        <p:grpSpPr>
          <a:xfrm>
            <a:off x="-19050" y="4102683"/>
            <a:ext cx="9906000" cy="2352077"/>
            <a:chOff x="-19050" y="4102683"/>
            <a:chExt cx="9906000" cy="2352077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9050" y="6050280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Wind </a:t>
              </a:r>
              <a:r>
                <a:rPr lang="de-DE" altLang="de-DE" sz="1800" dirty="0" err="1">
                  <a:solidFill>
                    <a:srgbClr val="00B050"/>
                  </a:solidFill>
                </a:rPr>
                <a:t>Onshore</a:t>
              </a:r>
              <a:r>
                <a:rPr lang="de-DE" altLang="de-DE" sz="1800" dirty="0">
                  <a:solidFill>
                    <a:srgbClr val="00B050"/>
                  </a:solidFill>
                </a:rPr>
                <a:t> ist der größte Energieträger!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22B1822E-6056-60FE-0D1E-E74A401FFD81}"/>
                </a:ext>
              </a:extLst>
            </p:cNvPr>
            <p:cNvSpPr/>
            <p:nvPr/>
          </p:nvSpPr>
          <p:spPr bwMode="auto">
            <a:xfrm>
              <a:off x="7783830" y="4102683"/>
              <a:ext cx="1407641" cy="115824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43312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creenshot, Schrift, Kreis enthält.&#10;&#10;Automatisch generierte Beschreibung">
            <a:extLst>
              <a:ext uri="{FF2B5EF4-FFF2-40B4-BE49-F238E27FC236}">
                <a16:creationId xmlns:a16="http://schemas.microsoft.com/office/drawing/2014/main" id="{D5DA8DA3-8595-9B47-01CC-442227948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8" b="18955"/>
          <a:stretch/>
        </p:blipFill>
        <p:spPr>
          <a:xfrm>
            <a:off x="966788" y="853506"/>
            <a:ext cx="7972424" cy="5342958"/>
          </a:xfrm>
          <a:prstGeom prst="rect">
            <a:avLst/>
          </a:prstGeom>
        </p:spPr>
      </p:pic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2023 (2)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anteilige Energieträger, Erneuerbare, Andere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341" y="5558117"/>
            <a:ext cx="34428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Energy-Charts, </a:t>
            </a:r>
            <a:r>
              <a:rPr lang="de-DE" sz="1200" dirty="0"/>
              <a:t>B. Burger, Fraunhofer ISE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F4F652F-9670-BFB6-AC99-411A7C22DED2}"/>
              </a:ext>
            </a:extLst>
          </p:cNvPr>
          <p:cNvGrpSpPr/>
          <p:nvPr/>
        </p:nvGrpSpPr>
        <p:grpSpPr>
          <a:xfrm>
            <a:off x="0" y="3789589"/>
            <a:ext cx="9906000" cy="2672791"/>
            <a:chOff x="0" y="3789589"/>
            <a:chExt cx="9906000" cy="2672791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57900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Strom aus Erneuerbaren ist </a:t>
              </a:r>
              <a:r>
                <a:rPr lang="de-DE" altLang="de-DE" sz="1800" dirty="0" err="1">
                  <a:solidFill>
                    <a:srgbClr val="00B050"/>
                  </a:solidFill>
                </a:rPr>
                <a:t>ggü</a:t>
              </a:r>
              <a:r>
                <a:rPr lang="de-DE" altLang="de-DE" sz="1800" dirty="0">
                  <a:solidFill>
                    <a:srgbClr val="00B050"/>
                  </a:solidFill>
                </a:rPr>
                <a:t>. 2022 von 49,6% auf 58,5% gestiegen!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3D9DBCE-99DA-99DA-7052-2C5AF5142FF1}"/>
                </a:ext>
              </a:extLst>
            </p:cNvPr>
            <p:cNvSpPr/>
            <p:nvPr/>
          </p:nvSpPr>
          <p:spPr bwMode="auto">
            <a:xfrm>
              <a:off x="7461885" y="3789589"/>
              <a:ext cx="1407641" cy="115824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373078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Reihe, Diagramm enthält.&#10;&#10;Automatisch generierte Beschreibung">
            <a:extLst>
              <a:ext uri="{FF2B5EF4-FFF2-40B4-BE49-F238E27FC236}">
                <a16:creationId xmlns:a16="http://schemas.microsoft.com/office/drawing/2014/main" id="{A0A08726-BA3C-AE86-871E-1D80EC6DA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1" b="6695"/>
          <a:stretch/>
        </p:blipFill>
        <p:spPr>
          <a:xfrm>
            <a:off x="0" y="917785"/>
            <a:ext cx="9906000" cy="4666343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4361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Öffentliche Nettostromerzeugung in D 2023 (3) 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Verlauf der Erneuerbaren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A3421722-F94D-4E49-A872-BFF28DBFA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341" y="5842000"/>
            <a:ext cx="34428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Energy-Charts, </a:t>
            </a:r>
            <a:r>
              <a:rPr lang="de-DE" sz="1200" dirty="0"/>
              <a:t>B. Burger, Fraunhofer ISE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1A97AE7-F90B-0E6D-4290-730B9C9D3D79}"/>
              </a:ext>
            </a:extLst>
          </p:cNvPr>
          <p:cNvGrpSpPr/>
          <p:nvPr/>
        </p:nvGrpSpPr>
        <p:grpSpPr>
          <a:xfrm>
            <a:off x="-1" y="3682330"/>
            <a:ext cx="9906000" cy="2783904"/>
            <a:chOff x="-1" y="3682330"/>
            <a:chExt cx="9906000" cy="2783904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9AA8670-652B-820E-C845-1FC231B0576A}"/>
                </a:ext>
              </a:extLst>
            </p:cNvPr>
            <p:cNvSpPr/>
            <p:nvPr/>
          </p:nvSpPr>
          <p:spPr bwMode="auto">
            <a:xfrm>
              <a:off x="1328738" y="3682330"/>
              <a:ext cx="275776" cy="121747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496754B-8D37-45CF-8795-58AAA424F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" y="6061754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Es gibt nur wenige Wochen mit „Dunkelflaute“!</a:t>
              </a: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637CD66F-EAF0-47A8-15AB-CDB9C69477E9}"/>
                </a:ext>
              </a:extLst>
            </p:cNvPr>
            <p:cNvSpPr/>
            <p:nvPr/>
          </p:nvSpPr>
          <p:spPr bwMode="auto">
            <a:xfrm>
              <a:off x="8885479" y="3682330"/>
              <a:ext cx="275776" cy="1217474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09472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441" y="1958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Entwicklung der Bruttostromerzeugung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nach Energieträgern 1990 bis 2023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A3421722-F94D-4E49-A872-BFF28DBFA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523" y="5693954"/>
            <a:ext cx="251626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Agora Energiewende, AGEB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606175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Erneuerbaren sind im „Aufwind“!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DEDB360-B558-22FD-FB87-F631D0F85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96" t="16163" r="37439" b="19588"/>
          <a:stretch/>
        </p:blipFill>
        <p:spPr>
          <a:xfrm>
            <a:off x="133376" y="1123406"/>
            <a:ext cx="9665654" cy="44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02802"/>
      </p:ext>
    </p:extLst>
  </p:cSld>
  <p:clrMapOvr>
    <a:masterClrMapping/>
  </p:clrMapOvr>
  <p:transition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67" y="9525"/>
            <a:ext cx="869526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Offshore-Windparks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Baltic 2 (Ostsee) und Hohe See (Nordsee), Erträge und Volllaststunden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753" y="6192345"/>
            <a:ext cx="99982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1D98D96-181C-4E4A-C167-FFA56666CB3E}"/>
              </a:ext>
            </a:extLst>
          </p:cNvPr>
          <p:cNvGrpSpPr/>
          <p:nvPr/>
        </p:nvGrpSpPr>
        <p:grpSpPr>
          <a:xfrm>
            <a:off x="76082" y="1976140"/>
            <a:ext cx="9355584" cy="4216205"/>
            <a:chOff x="76082" y="1976140"/>
            <a:chExt cx="9355584" cy="4216205"/>
          </a:xfrm>
        </p:grpSpPr>
        <p:graphicFrame>
          <p:nvGraphicFramePr>
            <p:cNvPr id="4" name="Diagramm 3">
              <a:extLst>
                <a:ext uri="{FF2B5EF4-FFF2-40B4-BE49-F238E27FC236}">
                  <a16:creationId xmlns:a16="http://schemas.microsoft.com/office/drawing/2014/main" id="{5450C0BD-9E18-E522-CC8E-64037960F7F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03180897"/>
                </p:ext>
              </p:extLst>
            </p:nvPr>
          </p:nvGraphicFramePr>
          <p:xfrm>
            <a:off x="474334" y="2499360"/>
            <a:ext cx="8957332" cy="36929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2FD96A6B-15EE-4795-AEE1-FCDA9B95E388}"/>
                </a:ext>
              </a:extLst>
            </p:cNvPr>
            <p:cNvSpPr txBox="1"/>
            <p:nvPr/>
          </p:nvSpPr>
          <p:spPr>
            <a:xfrm>
              <a:off x="76082" y="1976140"/>
              <a:ext cx="15018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/>
                <a:t>Volllaststunden</a:t>
              </a:r>
              <a:br>
                <a:rPr lang="de-DE" sz="1400" b="1" dirty="0"/>
              </a:br>
              <a:r>
                <a:rPr lang="de-DE" sz="1400" b="1" dirty="0"/>
                <a:t>(h/Monat)</a:t>
              </a:r>
            </a:p>
          </p:txBody>
        </p:sp>
      </p:grpSp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EF9CE3F0-92AB-E480-1F72-82B7785927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902656"/>
              </p:ext>
            </p:extLst>
          </p:nvPr>
        </p:nvGraphicFramePr>
        <p:xfrm>
          <a:off x="2052237" y="846174"/>
          <a:ext cx="5867400" cy="1769745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03400">
                  <a:extLst>
                    <a:ext uri="{9D8B030D-6E8A-4147-A177-3AD203B41FA5}">
                      <a16:colId xmlns:a16="http://schemas.microsoft.com/office/drawing/2014/main" val="270664047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068330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9602416"/>
                    </a:ext>
                  </a:extLst>
                </a:gridCol>
              </a:tblGrid>
              <a:tr h="198855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Windpark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Baltic 2 (Ostsee)</a:t>
                      </a:r>
                      <a:endParaRPr lang="de-DE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Hohe See (Nordsee)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802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Hersteller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200" u="none" strike="noStrike" dirty="0">
                          <a:effectLst/>
                        </a:rPr>
                        <a:t>80 x SIEMENS SWT 3,6-120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200" u="none" strike="noStrike" dirty="0">
                          <a:effectLst/>
                        </a:rPr>
                        <a:t>71 x SIEMENS SWT 7,0-154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50646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Eigner; Baujahr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EnBW; 2015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EnBW; 2018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740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*) Vorjahreswerte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 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 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228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Nabenhöhe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78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105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420453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Rotordurchm.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154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2147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0" u="none" strike="noStrike" dirty="0">
                          <a:effectLst/>
                        </a:rPr>
                        <a:t>Nennleistung (MW) 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u="none" strike="noStrike">
                          <a:effectLst/>
                        </a:rPr>
                        <a:t>288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0" u="none" strike="noStrike" dirty="0">
                          <a:effectLst/>
                        </a:rPr>
                        <a:t>500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50548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Energie (GWh) (*))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>
                          <a:effectLst/>
                        </a:rPr>
                        <a:t>1.102 (997)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1.605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7549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Volllaststunden (h/a) (*))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>
                          <a:effectLst/>
                        </a:rPr>
                        <a:t>3.827 (3.460)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3.210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8182802"/>
                  </a:ext>
                </a:extLst>
              </a:tr>
            </a:tbl>
          </a:graphicData>
        </a:graphic>
      </p:graphicFrame>
      <p:sp>
        <p:nvSpPr>
          <p:cNvPr id="18" name="Rechteck 17">
            <a:extLst>
              <a:ext uri="{FF2B5EF4-FFF2-40B4-BE49-F238E27FC236}">
                <a16:creationId xmlns:a16="http://schemas.microsoft.com/office/drawing/2014/main" id="{CB28DB00-DE40-8509-D241-E60D6ADC0B20}"/>
              </a:ext>
            </a:extLst>
          </p:cNvPr>
          <p:cNvSpPr/>
          <p:nvPr/>
        </p:nvSpPr>
        <p:spPr bwMode="auto">
          <a:xfrm>
            <a:off x="4558650" y="2633493"/>
            <a:ext cx="427287" cy="184666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CB76930-A63D-AF00-64A5-AA7411DE1C44}"/>
              </a:ext>
            </a:extLst>
          </p:cNvPr>
          <p:cNvSpPr/>
          <p:nvPr/>
        </p:nvSpPr>
        <p:spPr bwMode="auto">
          <a:xfrm>
            <a:off x="6657416" y="2633493"/>
            <a:ext cx="427287" cy="184666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234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Auf der Ostsee wehte der Wind stärker!</a:t>
            </a:r>
          </a:p>
        </p:txBody>
      </p:sp>
    </p:spTree>
    <p:extLst>
      <p:ext uri="{BB962C8B-B14F-4D97-AF65-F5344CB8AC3E}">
        <p14:creationId xmlns:p14="http://schemas.microsoft.com/office/powerpoint/2010/main" val="119619529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525"/>
            <a:ext cx="877993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2023 (1): Windparks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, Gollenberg, Offenbach II, </a:t>
            </a:r>
            <a:r>
              <a:rPr lang="de-DE" altLang="de-DE" sz="2000" dirty="0" err="1">
                <a:solidFill>
                  <a:schemeClr val="bg1"/>
                </a:solidFill>
              </a:rPr>
              <a:t>Hatzenbühl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Minfeld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Schwegenheim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44" y="5392155"/>
            <a:ext cx="606852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Co, pfalzwind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ACECF36-E33A-F58C-CEE4-D9F795316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124010"/>
              </p:ext>
            </p:extLst>
          </p:nvPr>
        </p:nvGraphicFramePr>
        <p:xfrm>
          <a:off x="287866" y="990600"/>
          <a:ext cx="9262532" cy="4256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476">
                  <a:extLst>
                    <a:ext uri="{9D8B030D-6E8A-4147-A177-3AD203B41FA5}">
                      <a16:colId xmlns:a16="http://schemas.microsoft.com/office/drawing/2014/main" val="1454070409"/>
                    </a:ext>
                  </a:extLst>
                </a:gridCol>
                <a:gridCol w="1166195">
                  <a:extLst>
                    <a:ext uri="{9D8B030D-6E8A-4147-A177-3AD203B41FA5}">
                      <a16:colId xmlns:a16="http://schemas.microsoft.com/office/drawing/2014/main" val="3442098469"/>
                    </a:ext>
                  </a:extLst>
                </a:gridCol>
                <a:gridCol w="1139385">
                  <a:extLst>
                    <a:ext uri="{9D8B030D-6E8A-4147-A177-3AD203B41FA5}">
                      <a16:colId xmlns:a16="http://schemas.microsoft.com/office/drawing/2014/main" val="3642645088"/>
                    </a:ext>
                  </a:extLst>
                </a:gridCol>
                <a:gridCol w="1340454">
                  <a:extLst>
                    <a:ext uri="{9D8B030D-6E8A-4147-A177-3AD203B41FA5}">
                      <a16:colId xmlns:a16="http://schemas.microsoft.com/office/drawing/2014/main" val="1349587753"/>
                    </a:ext>
                  </a:extLst>
                </a:gridCol>
                <a:gridCol w="1260026">
                  <a:extLst>
                    <a:ext uri="{9D8B030D-6E8A-4147-A177-3AD203B41FA5}">
                      <a16:colId xmlns:a16="http://schemas.microsoft.com/office/drawing/2014/main" val="4022983803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2169322479"/>
                    </a:ext>
                  </a:extLst>
                </a:gridCol>
                <a:gridCol w="1474498">
                  <a:extLst>
                    <a:ext uri="{9D8B030D-6E8A-4147-A177-3AD203B41FA5}">
                      <a16:colId xmlns:a16="http://schemas.microsoft.com/office/drawing/2014/main" val="1034358498"/>
                    </a:ext>
                  </a:extLst>
                </a:gridCol>
              </a:tblGrid>
              <a:tr h="318791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Windpark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Freckenfeld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Gollenberg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Offenbach II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Hatzenbühl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>
                          <a:effectLst/>
                        </a:rPr>
                        <a:t>Minfeld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400" u="none" strike="noStrike" dirty="0" err="1">
                          <a:effectLst/>
                        </a:rPr>
                        <a:t>Schwegenheim</a:t>
                      </a:r>
                      <a:endParaRPr lang="de-D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355281"/>
                  </a:ext>
                </a:extLst>
              </a:tr>
              <a:tr h="275711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Hersteller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6xNordex N131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6xVestas 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6xGE 2,5-120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5xEnercon E115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4xGE 1,5/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u="none" strike="noStrike">
                          <a:effectLst/>
                        </a:rPr>
                        <a:t>3xFL 1500/77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70447854"/>
                  </a:ext>
                </a:extLst>
              </a:tr>
              <a:tr h="54280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1x Vestas V90/2000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4xVestas</a:t>
                      </a:r>
                      <a:br>
                        <a:rPr lang="de-DE" sz="1200" u="none" strike="noStrike">
                          <a:effectLst/>
                        </a:rPr>
                      </a:br>
                      <a:r>
                        <a:rPr lang="de-DE" sz="1200" u="none" strike="noStrike">
                          <a:effectLst/>
                        </a:rPr>
                        <a:t>V136/3450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65204862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Eigner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EnBW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CEE-Group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EnergieSüdwest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Stadt Speyer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pfalzwind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??/??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3768726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Baujahr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2017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2004/2009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2006/2019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35913331"/>
                  </a:ext>
                </a:extLst>
              </a:tr>
              <a:tr h="396335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Nabenhöhe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 dirty="0">
                          <a:effectLst/>
                        </a:rPr>
                        <a:t>139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149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800" u="none" strike="noStrike">
                          <a:effectLst/>
                        </a:rPr>
                        <a:t> 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100/149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76994649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Rotordurchm. (m)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131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120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115,7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77/90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77/136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80774654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u="none" strike="noStrike">
                          <a:effectLst/>
                        </a:rPr>
                        <a:t>Nennleistung (MW) 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19,8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15,2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15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u="none" strike="noStrike">
                          <a:effectLst/>
                        </a:rPr>
                        <a:t>8: 6/2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4,5/13,8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73548898"/>
                  </a:ext>
                </a:extLst>
              </a:tr>
              <a:tr h="542807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>
                          <a:effectLst/>
                        </a:rPr>
                        <a:t>Energie (GWh) (</a:t>
                      </a:r>
                      <a:r>
                        <a:rPr lang="de-DE" sz="1000" b="1" u="none" strike="noStrike">
                          <a:effectLst/>
                        </a:rPr>
                        <a:t>*)</a:t>
                      </a:r>
                      <a:r>
                        <a:rPr lang="de-DE" sz="1200" b="1" u="none" strike="noStrike">
                          <a:effectLst/>
                        </a:rPr>
                        <a:t>)</a:t>
                      </a:r>
                      <a:endParaRPr lang="de-D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58,74 (43,78)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53,22 (37,99)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42,03 (31,27)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 41,60 (31,27)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15,41 (12,71)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42850371"/>
                  </a:ext>
                </a:extLst>
              </a:tr>
              <a:tr h="53419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200" b="1" u="none" strike="noStrike" dirty="0">
                          <a:effectLst/>
                        </a:rPr>
                        <a:t>Volllaststunden </a:t>
                      </a:r>
                      <a:r>
                        <a:rPr lang="de-DE" sz="1200" b="0" u="none" strike="noStrike" dirty="0">
                          <a:effectLst/>
                        </a:rPr>
                        <a:t>(h/a) (</a:t>
                      </a:r>
                      <a:r>
                        <a:rPr lang="de-DE" sz="1000" b="0" u="none" strike="noStrike" dirty="0">
                          <a:effectLst/>
                        </a:rPr>
                        <a:t>*)</a:t>
                      </a:r>
                      <a:r>
                        <a:rPr lang="de-DE" sz="1200" b="0" u="none" strike="noStrike" dirty="0">
                          <a:effectLst/>
                        </a:rPr>
                        <a:t>)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 2.967 (2.211)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2.688 (1.918)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2.769 (2.228)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2.773 (2.085)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de-DE" sz="1200" b="1" u="none" strike="noStrike" dirty="0">
                          <a:effectLst/>
                        </a:rPr>
                        <a:t>1.927 (1.589)</a:t>
                      </a:r>
                      <a:endParaRPr lang="de-D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4217930"/>
                  </a:ext>
                </a:extLst>
              </a:tr>
              <a:tr h="275711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00" u="none" strike="noStrike">
                          <a:effectLst/>
                        </a:rPr>
                        <a:t>*) Vorjahreswerte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544316"/>
                  </a:ext>
                </a:extLst>
              </a:tr>
            </a:tbl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2208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Pfälzer Wind hat in der Südpfalz in 2023 stark geweht!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2.799 Volllaststunden (i. VJ 2.111)  im </a:t>
            </a:r>
            <a:r>
              <a:rPr lang="de-DE" altLang="de-DE" sz="1800" dirty="0">
                <a:solidFill>
                  <a:srgbClr val="00B050"/>
                </a:solidFill>
                <a:sym typeface="Symbol" panose="05050102010706020507" pitchFamily="18" charset="2"/>
              </a:rPr>
              <a:t></a:t>
            </a:r>
            <a:r>
              <a:rPr lang="de-DE" altLang="de-DE" sz="1800" dirty="0">
                <a:solidFill>
                  <a:srgbClr val="00B050"/>
                </a:solidFill>
              </a:rPr>
              <a:t> bei den neueren Anlagen sind ein Rekord!</a:t>
            </a:r>
          </a:p>
        </p:txBody>
      </p:sp>
    </p:spTree>
    <p:extLst>
      <p:ext uri="{BB962C8B-B14F-4D97-AF65-F5344CB8AC3E}">
        <p14:creationId xmlns:p14="http://schemas.microsoft.com/office/powerpoint/2010/main" val="174517972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1388B980-F872-4301-993D-0C2238F2E8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401750"/>
              </p:ext>
            </p:extLst>
          </p:nvPr>
        </p:nvGraphicFramePr>
        <p:xfrm>
          <a:off x="358273" y="1512465"/>
          <a:ext cx="9134070" cy="4211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67" y="9525"/>
            <a:ext cx="869526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2023 (2): Windparks, Volllaststunden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 err="1">
                <a:solidFill>
                  <a:schemeClr val="bg1"/>
                </a:solidFill>
              </a:rPr>
              <a:t>Freckenfeld</a:t>
            </a:r>
            <a:r>
              <a:rPr lang="de-DE" altLang="de-DE" sz="2000" dirty="0">
                <a:solidFill>
                  <a:schemeClr val="bg1"/>
                </a:solidFill>
              </a:rPr>
              <a:t>, Gollenberg, Offenbach II, </a:t>
            </a:r>
            <a:r>
              <a:rPr lang="de-DE" altLang="de-DE" sz="2000" dirty="0" err="1">
                <a:solidFill>
                  <a:schemeClr val="bg1"/>
                </a:solidFill>
              </a:rPr>
              <a:t>Hatzenbühl</a:t>
            </a:r>
            <a:r>
              <a:rPr lang="de-DE" altLang="de-DE" sz="2000" dirty="0">
                <a:solidFill>
                  <a:schemeClr val="bg1"/>
                </a:solidFill>
              </a:rPr>
              <a:t>, </a:t>
            </a:r>
            <a:r>
              <a:rPr lang="de-DE" altLang="de-DE" sz="2000" dirty="0" err="1">
                <a:solidFill>
                  <a:schemeClr val="bg1"/>
                </a:solidFill>
              </a:rPr>
              <a:t>Minfeld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753" y="5831227"/>
            <a:ext cx="606852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Co, pfalzwind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-49889" y="882462"/>
            <a:ext cx="1501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/>
              <a:t>Volllaststunden</a:t>
            </a:r>
            <a:br>
              <a:rPr lang="de-DE" sz="1400" b="1" dirty="0"/>
            </a:br>
            <a:r>
              <a:rPr lang="de-DE" sz="1400" b="1" dirty="0"/>
              <a:t>(h/Monat)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799766F-0446-490C-B025-B4DD771DF597}"/>
              </a:ext>
            </a:extLst>
          </p:cNvPr>
          <p:cNvSpPr txBox="1"/>
          <p:nvPr/>
        </p:nvSpPr>
        <p:spPr>
          <a:xfrm>
            <a:off x="3144064" y="1424732"/>
            <a:ext cx="85151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/>
              <a:t>Freckenfeld</a:t>
            </a:r>
            <a:endParaRPr lang="de-DE" sz="10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881E3E6-F78A-4389-B31E-B226BF5BD8BD}"/>
              </a:ext>
            </a:extLst>
          </p:cNvPr>
          <p:cNvSpPr txBox="1"/>
          <p:nvPr/>
        </p:nvSpPr>
        <p:spPr>
          <a:xfrm>
            <a:off x="3234147" y="1630078"/>
            <a:ext cx="80823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/>
              <a:t>Gollenberg</a:t>
            </a:r>
            <a:endParaRPr lang="de-DE" sz="10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1970A4A-4C57-43EE-A579-F47F5DA8EEBB}"/>
              </a:ext>
            </a:extLst>
          </p:cNvPr>
          <p:cNvSpPr txBox="1"/>
          <p:nvPr/>
        </p:nvSpPr>
        <p:spPr>
          <a:xfrm>
            <a:off x="3352434" y="1836590"/>
            <a:ext cx="87716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/>
              <a:t>Offenbach II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2B61A2F-622D-4FE9-914E-ED243E64A49F}"/>
              </a:ext>
            </a:extLst>
          </p:cNvPr>
          <p:cNvSpPr txBox="1"/>
          <p:nvPr/>
        </p:nvSpPr>
        <p:spPr>
          <a:xfrm>
            <a:off x="3461027" y="2050780"/>
            <a:ext cx="82907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000" dirty="0" err="1"/>
              <a:t>Hatzenbühl</a:t>
            </a:r>
            <a:endParaRPr lang="de-DE" sz="1000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37A828D5-351D-4D2F-822D-B796ECF67B17}"/>
              </a:ext>
            </a:extLst>
          </p:cNvPr>
          <p:cNvCxnSpPr/>
          <p:nvPr/>
        </p:nvCxnSpPr>
        <p:spPr bwMode="auto">
          <a:xfrm flipV="1">
            <a:off x="3266924" y="1638738"/>
            <a:ext cx="0" cy="2106436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36E11DE-34FA-4E85-8484-9396C173F166}"/>
              </a:ext>
            </a:extLst>
          </p:cNvPr>
          <p:cNvCxnSpPr/>
          <p:nvPr/>
        </p:nvCxnSpPr>
        <p:spPr bwMode="auto">
          <a:xfrm flipV="1">
            <a:off x="3490610" y="2044430"/>
            <a:ext cx="0" cy="1770333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4BBDBD6E-0571-44E4-B3FF-E1AC36FBD3FA}"/>
              </a:ext>
            </a:extLst>
          </p:cNvPr>
          <p:cNvCxnSpPr/>
          <p:nvPr/>
        </p:nvCxnSpPr>
        <p:spPr bwMode="auto">
          <a:xfrm flipV="1">
            <a:off x="3374169" y="1883480"/>
            <a:ext cx="0" cy="2093208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6040045F-CCE1-4624-A32A-DC0FEAF018AE}"/>
              </a:ext>
            </a:extLst>
          </p:cNvPr>
          <p:cNvSpPr txBox="1"/>
          <p:nvPr/>
        </p:nvSpPr>
        <p:spPr>
          <a:xfrm>
            <a:off x="3572086" y="2236992"/>
            <a:ext cx="7726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000" dirty="0" err="1"/>
              <a:t>Minfeld</a:t>
            </a:r>
            <a:endParaRPr lang="de-DE" sz="1000" dirty="0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F6318167-2B9F-46EC-A75B-4259FD33B615}"/>
              </a:ext>
            </a:extLst>
          </p:cNvPr>
          <p:cNvCxnSpPr/>
          <p:nvPr/>
        </p:nvCxnSpPr>
        <p:spPr bwMode="auto">
          <a:xfrm flipV="1">
            <a:off x="3697636" y="2459219"/>
            <a:ext cx="0" cy="2041344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C197AF41-9413-488C-B670-DD5D5A2F7F72}"/>
              </a:ext>
            </a:extLst>
          </p:cNvPr>
          <p:cNvCxnSpPr/>
          <p:nvPr/>
        </p:nvCxnSpPr>
        <p:spPr bwMode="auto">
          <a:xfrm flipV="1">
            <a:off x="3594162" y="2279828"/>
            <a:ext cx="0" cy="1630181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267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Wind weht vorwiegend im Winter!</a:t>
            </a:r>
          </a:p>
        </p:txBody>
      </p:sp>
    </p:spTree>
    <p:extLst>
      <p:ext uri="{BB962C8B-B14F-4D97-AF65-F5344CB8AC3E}">
        <p14:creationId xmlns:p14="http://schemas.microsoft.com/office/powerpoint/2010/main" val="193241412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891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der Südpfalz 2023 (3):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für PV-Anlage Süd und Ost/West 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5932" y="5976472"/>
            <a:ext cx="123604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W.T, M.B.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081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Erträge waren bei den beiden Anlagen in 2023 kleiner als im Vorjahr!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755FFC3-941C-3165-B03D-BA07A82AFAED}"/>
              </a:ext>
            </a:extLst>
          </p:cNvPr>
          <p:cNvGrpSpPr/>
          <p:nvPr/>
        </p:nvGrpSpPr>
        <p:grpSpPr>
          <a:xfrm>
            <a:off x="0" y="1103909"/>
            <a:ext cx="9555852" cy="5026451"/>
            <a:chOff x="0" y="1103909"/>
            <a:chExt cx="9555852" cy="5026451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2FD96A6B-15EE-4795-AEE1-FCDA9B95E388}"/>
                </a:ext>
              </a:extLst>
            </p:cNvPr>
            <p:cNvSpPr txBox="1"/>
            <p:nvPr/>
          </p:nvSpPr>
          <p:spPr>
            <a:xfrm>
              <a:off x="0" y="1103909"/>
              <a:ext cx="15018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Volllaststunden</a:t>
              </a:r>
            </a:p>
            <a:p>
              <a:pPr algn="ctr"/>
              <a:r>
                <a:rPr lang="de-DE" sz="1400" b="1" dirty="0"/>
                <a:t>(h/Monat)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10C10823-6CD5-409E-95D1-B341F309D395}"/>
                </a:ext>
              </a:extLst>
            </p:cNvPr>
            <p:cNvSpPr/>
            <p:nvPr/>
          </p:nvSpPr>
          <p:spPr bwMode="auto">
            <a:xfrm>
              <a:off x="2050755" y="5908931"/>
              <a:ext cx="426028" cy="135082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CE881EFD-530D-4B03-A7D6-33003D0E0E2F}"/>
                </a:ext>
              </a:extLst>
            </p:cNvPr>
            <p:cNvSpPr/>
            <p:nvPr/>
          </p:nvSpPr>
          <p:spPr bwMode="auto">
            <a:xfrm>
              <a:off x="925891" y="5908931"/>
              <a:ext cx="426028" cy="135082"/>
            </a:xfrm>
            <a:prstGeom prst="rect">
              <a:avLst/>
            </a:prstGeom>
            <a:solidFill>
              <a:srgbClr val="CC66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263B8C12-3CF2-4AB0-91BC-CB6461A67B80}"/>
                </a:ext>
              </a:extLst>
            </p:cNvPr>
            <p:cNvSpPr txBox="1"/>
            <p:nvPr/>
          </p:nvSpPr>
          <p:spPr>
            <a:xfrm>
              <a:off x="2439485" y="5822583"/>
              <a:ext cx="91877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Ost/West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EDF9235-C085-4B31-B121-13D560BAB4EE}"/>
                </a:ext>
              </a:extLst>
            </p:cNvPr>
            <p:cNvSpPr txBox="1"/>
            <p:nvPr/>
          </p:nvSpPr>
          <p:spPr>
            <a:xfrm>
              <a:off x="1280611" y="5822583"/>
              <a:ext cx="5036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Süd</a:t>
              </a:r>
            </a:p>
          </p:txBody>
        </p:sp>
        <p:graphicFrame>
          <p:nvGraphicFramePr>
            <p:cNvPr id="7" name="Diagramm 6">
              <a:extLst>
                <a:ext uri="{FF2B5EF4-FFF2-40B4-BE49-F238E27FC236}">
                  <a16:creationId xmlns:a16="http://schemas.microsoft.com/office/drawing/2014/main" id="{CBAD4AE8-1720-4626-9DC3-A102109B90F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02068394"/>
                </p:ext>
              </p:extLst>
            </p:nvPr>
          </p:nvGraphicFramePr>
          <p:xfrm>
            <a:off x="312527" y="1526875"/>
            <a:ext cx="9243325" cy="42957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aphicFrame>
        <p:nvGraphicFramePr>
          <p:cNvPr id="9" name="Tabelle 4">
            <a:extLst>
              <a:ext uri="{FF2B5EF4-FFF2-40B4-BE49-F238E27FC236}">
                <a16:creationId xmlns:a16="http://schemas.microsoft.com/office/drawing/2014/main" id="{4333365E-29E8-454E-B45B-152E063D3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827797"/>
              </p:ext>
            </p:extLst>
          </p:nvPr>
        </p:nvGraphicFramePr>
        <p:xfrm>
          <a:off x="5295356" y="452399"/>
          <a:ext cx="4537067" cy="167910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913317">
                  <a:extLst>
                    <a:ext uri="{9D8B030D-6E8A-4147-A177-3AD203B41FA5}">
                      <a16:colId xmlns:a16="http://schemas.microsoft.com/office/drawing/2014/main" val="978953545"/>
                    </a:ext>
                  </a:extLst>
                </a:gridCol>
                <a:gridCol w="1282728">
                  <a:extLst>
                    <a:ext uri="{9D8B030D-6E8A-4147-A177-3AD203B41FA5}">
                      <a16:colId xmlns:a16="http://schemas.microsoft.com/office/drawing/2014/main" val="448564456"/>
                    </a:ext>
                  </a:extLst>
                </a:gridCol>
                <a:gridCol w="1341022">
                  <a:extLst>
                    <a:ext uri="{9D8B030D-6E8A-4147-A177-3AD203B41FA5}">
                      <a16:colId xmlns:a16="http://schemas.microsoft.com/office/drawing/2014/main" val="13753072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PV-Anlage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Süd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/>
                          </a:solidFill>
                        </a:rPr>
                        <a:t>Ost/West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98623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dirty="0"/>
                        <a:t>Nennleistung (kWp); BJ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14,1;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15,8; 2012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032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/>
                        <a:t>*) Vorjahreswerte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773216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Energie (kWh) 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14.930 (16.933)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14.429 (15.443)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472836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Volllaststunden (h/a) 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1.059 (1.201)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 913 (977)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958328"/>
                  </a:ext>
                </a:extLst>
              </a:tr>
              <a:tr h="274996">
                <a:tc>
                  <a:txBody>
                    <a:bodyPr/>
                    <a:lstStyle/>
                    <a:p>
                      <a:r>
                        <a:rPr lang="de-DE" sz="1200" b="1" dirty="0"/>
                        <a:t>Anteil </a:t>
                      </a:r>
                      <a:r>
                        <a:rPr lang="de-DE" sz="1200" b="1" dirty="0" err="1"/>
                        <a:t>ggü</a:t>
                      </a:r>
                      <a:r>
                        <a:rPr lang="de-DE" sz="1200" b="1" dirty="0"/>
                        <a:t>. Süd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/>
                        <a:t>86,2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947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483136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Agenda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4AD965C-2637-48B7-ADC8-39787A36D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96036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Einführung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86F2B9B2-F3FC-4116-9D57-092E0C8B4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2010797"/>
            <a:ext cx="93019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Energie-Transformation zu 100% Erneuerbare bis 2040 in D und RLP, zeitlicher Verlauf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5EDA13A-ED16-813A-5580-B679A001D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1485063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Primärenergie in D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8AF9AAF-EFF0-F59F-C91B-AFFDF4E22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4113733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Zubau an installierter Leistung in D, RLP und Südpfalz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B1B8DE1-8C65-89EF-3ED0-B4DB94B37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4639467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Entwicklung der Wärme- und Mobilitätswende in 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8BEA6A2-7320-D1A5-F8B4-AD0F0B46A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5165201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Entwicklung der Treibhausgasemissionen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84F6D74-D99D-AFB1-ACC7-4F8F43F63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3062265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Stromerträge: Wind offshore sowie Wind </a:t>
            </a:r>
            <a:r>
              <a:rPr lang="de-DE" altLang="de-DE" sz="1800" dirty="0" err="1">
                <a:solidFill>
                  <a:srgbClr val="0000FF"/>
                </a:solidFill>
              </a:rPr>
              <a:t>onshore</a:t>
            </a:r>
            <a:r>
              <a:rPr lang="de-DE" altLang="de-DE" sz="1800" dirty="0">
                <a:solidFill>
                  <a:srgbClr val="0000FF"/>
                </a:solidFill>
              </a:rPr>
              <a:t> und PV in der Südpfalz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21ACF82C-A73C-5E98-71C0-C3F4CCFE0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2536531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Öffentliche Nettostromerzeugung in D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9ECD31C-D81C-699B-E01B-581026954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3587999"/>
            <a:ext cx="93019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Ergebnisse „</a:t>
            </a:r>
            <a:r>
              <a:rPr lang="de-DE" altLang="de-DE" sz="1800" dirty="0" err="1">
                <a:solidFill>
                  <a:srgbClr val="0000FF"/>
                </a:solidFill>
              </a:rPr>
              <a:t>ProSumer</a:t>
            </a:r>
            <a:r>
              <a:rPr lang="de-DE" altLang="de-DE" sz="1800" dirty="0">
                <a:solidFill>
                  <a:srgbClr val="0000FF"/>
                </a:solidFill>
              </a:rPr>
              <a:t>“ (Energie</a:t>
            </a:r>
            <a:r>
              <a:rPr lang="de-DE" altLang="de-DE" sz="1800" u="sng" dirty="0">
                <a:solidFill>
                  <a:srgbClr val="0000FF"/>
                </a:solidFill>
              </a:rPr>
              <a:t>pro</a:t>
            </a:r>
            <a:r>
              <a:rPr lang="de-DE" altLang="de-DE" sz="1800" dirty="0">
                <a:solidFill>
                  <a:srgbClr val="0000FF"/>
                </a:solidFill>
              </a:rPr>
              <a:t>duzent und –Kon</a:t>
            </a:r>
            <a:r>
              <a:rPr lang="de-DE" altLang="de-DE" sz="1800" u="sng" dirty="0">
                <a:solidFill>
                  <a:srgbClr val="0000FF"/>
                </a:solidFill>
              </a:rPr>
              <a:t>sum</a:t>
            </a:r>
            <a:r>
              <a:rPr lang="de-DE" altLang="de-DE" sz="1800" dirty="0">
                <a:solidFill>
                  <a:srgbClr val="0000FF"/>
                </a:solidFill>
              </a:rPr>
              <a:t>ent) </a:t>
            </a:r>
            <a:r>
              <a:rPr lang="de-DE" altLang="de-DE" sz="1800" dirty="0" err="1">
                <a:solidFill>
                  <a:srgbClr val="0000FF"/>
                </a:solidFill>
              </a:rPr>
              <a:t>Hergersweiler</a:t>
            </a:r>
            <a:endParaRPr lang="de-DE" altLang="de-DE" sz="1800" dirty="0">
              <a:solidFill>
                <a:srgbClr val="0000FF"/>
              </a:solidFill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E5211BED-79BA-D299-113A-C5B23A848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8" y="5690933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Fazit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4" grpId="0"/>
      <p:bldP spid="5" grpId="0"/>
      <p:bldP spid="7" grpId="0"/>
      <p:bldP spid="8" grpId="0"/>
      <p:bldP spid="9" grpId="0"/>
      <p:bldP spid="6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F509F05E-B3CD-EE10-A80E-135DC73C89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360544"/>
              </p:ext>
            </p:extLst>
          </p:nvPr>
        </p:nvGraphicFramePr>
        <p:xfrm>
          <a:off x="478971" y="1659031"/>
          <a:ext cx="9335587" cy="4051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Stromerträge in 2023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Volllaststunden für Wind und PV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187" y="5763311"/>
            <a:ext cx="690381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EnBW, CEE-Group, Energie Südwest, </a:t>
            </a:r>
            <a:r>
              <a:rPr lang="de-DE" sz="1200" dirty="0"/>
              <a:t>Speyer </a:t>
            </a:r>
            <a:r>
              <a:rPr lang="de-DE" sz="1200" dirty="0" err="1"/>
              <a:t>Hatzenbühl</a:t>
            </a:r>
            <a:r>
              <a:rPr lang="de-DE" sz="1200" dirty="0"/>
              <a:t> GmbH &amp; Co , pfalzwind, 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W.T, M.B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.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FD96A6B-15EE-4795-AEE1-FCDA9B95E388}"/>
              </a:ext>
            </a:extLst>
          </p:cNvPr>
          <p:cNvSpPr txBox="1"/>
          <p:nvPr/>
        </p:nvSpPr>
        <p:spPr>
          <a:xfrm>
            <a:off x="-105670" y="839458"/>
            <a:ext cx="178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Volllaststunden (h/Monat)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07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Wind-</a:t>
            </a:r>
            <a:r>
              <a:rPr lang="de-DE" altLang="de-DE" sz="1800" dirty="0" err="1">
                <a:solidFill>
                  <a:srgbClr val="00B050"/>
                </a:solidFill>
              </a:rPr>
              <a:t>onshore</a:t>
            </a:r>
            <a:r>
              <a:rPr lang="de-DE" altLang="de-DE" sz="1800" dirty="0">
                <a:solidFill>
                  <a:srgbClr val="00B050"/>
                </a:solidFill>
              </a:rPr>
              <a:t> kann sich in 2023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Wind-offshore gut sehen lassen!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607839D-5BB1-4B1A-B6A7-77CE09598374}"/>
              </a:ext>
            </a:extLst>
          </p:cNvPr>
          <p:cNvSpPr txBox="1"/>
          <p:nvPr/>
        </p:nvSpPr>
        <p:spPr>
          <a:xfrm>
            <a:off x="2572197" y="1483147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Wind offshore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2D69E805-0B06-4AEA-B841-77D6A2BA1DA6}"/>
              </a:ext>
            </a:extLst>
          </p:cNvPr>
          <p:cNvCxnSpPr/>
          <p:nvPr/>
        </p:nvCxnSpPr>
        <p:spPr bwMode="auto">
          <a:xfrm flipV="1">
            <a:off x="2700366" y="1729368"/>
            <a:ext cx="0" cy="1141055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BFDEEB0-DC1C-424E-8E13-A75EE110A342}"/>
              </a:ext>
            </a:extLst>
          </p:cNvPr>
          <p:cNvCxnSpPr/>
          <p:nvPr/>
        </p:nvCxnSpPr>
        <p:spPr bwMode="auto">
          <a:xfrm flipV="1">
            <a:off x="2929265" y="2057191"/>
            <a:ext cx="0" cy="813232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614B78AC-A86B-4E5C-85C0-E2F4B4258AB8}"/>
              </a:ext>
            </a:extLst>
          </p:cNvPr>
          <p:cNvCxnSpPr/>
          <p:nvPr/>
        </p:nvCxnSpPr>
        <p:spPr bwMode="auto">
          <a:xfrm flipV="1">
            <a:off x="3184118" y="2456108"/>
            <a:ext cx="0" cy="2178771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664145C5-7BFB-4089-B540-154534678646}"/>
              </a:ext>
            </a:extLst>
          </p:cNvPr>
          <p:cNvSpPr txBox="1"/>
          <p:nvPr/>
        </p:nvSpPr>
        <p:spPr>
          <a:xfrm>
            <a:off x="2775750" y="1869695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Wind </a:t>
            </a:r>
            <a:r>
              <a:rPr lang="de-DE" sz="1000" dirty="0" err="1"/>
              <a:t>onshore</a:t>
            </a:r>
            <a:endParaRPr lang="de-DE" sz="10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A20EF79-0809-4F99-8BB6-4B0330676892}"/>
              </a:ext>
            </a:extLst>
          </p:cNvPr>
          <p:cNvSpPr txBox="1"/>
          <p:nvPr/>
        </p:nvSpPr>
        <p:spPr>
          <a:xfrm>
            <a:off x="3066464" y="2209887"/>
            <a:ext cx="354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PV</a:t>
            </a:r>
          </a:p>
        </p:txBody>
      </p:sp>
    </p:spTree>
    <p:extLst>
      <p:ext uri="{BB962C8B-B14F-4D97-AF65-F5344CB8AC3E}">
        <p14:creationId xmlns:p14="http://schemas.microsoft.com/office/powerpoint/2010/main" val="89294607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D: 2023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PV und Wind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232913" y="849302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8521" y="5385078"/>
            <a:ext cx="3536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Solarbranche.de, Windbranche.de;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5D8FB87-2871-499E-BE34-8BC4190D0189}"/>
              </a:ext>
            </a:extLst>
          </p:cNvPr>
          <p:cNvGrpSpPr/>
          <p:nvPr/>
        </p:nvGrpSpPr>
        <p:grpSpPr>
          <a:xfrm>
            <a:off x="1216267" y="4676590"/>
            <a:ext cx="4221988" cy="307777"/>
            <a:chOff x="9679086" y="5401943"/>
            <a:chExt cx="4221988" cy="307777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8C1287DF-CE84-4824-8F63-E626F4E3AA18}"/>
                </a:ext>
              </a:extLst>
            </p:cNvPr>
            <p:cNvSpPr/>
            <p:nvPr/>
          </p:nvSpPr>
          <p:spPr bwMode="auto">
            <a:xfrm>
              <a:off x="12773103" y="5488291"/>
              <a:ext cx="426028" cy="135082"/>
            </a:xfrm>
            <a:prstGeom prst="rect">
              <a:avLst/>
            </a:prstGeom>
            <a:solidFill>
              <a:srgbClr val="3333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22FD776F-F6C4-44AF-B30B-C22AF90E841E}"/>
                </a:ext>
              </a:extLst>
            </p:cNvPr>
            <p:cNvSpPr/>
            <p:nvPr/>
          </p:nvSpPr>
          <p:spPr bwMode="auto">
            <a:xfrm>
              <a:off x="9679086" y="5488291"/>
              <a:ext cx="426028" cy="13508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538E10A-E9E9-4599-B097-6231828C4B9A}"/>
                </a:ext>
              </a:extLst>
            </p:cNvPr>
            <p:cNvSpPr txBox="1"/>
            <p:nvPr/>
          </p:nvSpPr>
          <p:spPr>
            <a:xfrm>
              <a:off x="13161833" y="5401943"/>
              <a:ext cx="7392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Win</a:t>
              </a:r>
              <a:r>
                <a:rPr lang="de-DE" sz="1400" dirty="0"/>
                <a:t> off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19625FF-29DC-4CA5-8C47-DFEF399195E2}"/>
                </a:ext>
              </a:extLst>
            </p:cNvPr>
            <p:cNvSpPr txBox="1"/>
            <p:nvPr/>
          </p:nvSpPr>
          <p:spPr>
            <a:xfrm>
              <a:off x="10119771" y="5401943"/>
              <a:ext cx="4251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56F25FEC-EC0C-5CB4-CC02-8D450540D8D6}"/>
                </a:ext>
              </a:extLst>
            </p:cNvPr>
            <p:cNvSpPr/>
            <p:nvPr/>
          </p:nvSpPr>
          <p:spPr bwMode="auto">
            <a:xfrm>
              <a:off x="11103260" y="5488291"/>
              <a:ext cx="426028" cy="135082"/>
            </a:xfrm>
            <a:prstGeom prst="rect">
              <a:avLst/>
            </a:prstGeom>
            <a:solidFill>
              <a:srgbClr val="66CC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720A368D-D017-7E50-ECE4-8F68BCCDA408}"/>
                </a:ext>
              </a:extLst>
            </p:cNvPr>
            <p:cNvSpPr txBox="1"/>
            <p:nvPr/>
          </p:nvSpPr>
          <p:spPr>
            <a:xfrm>
              <a:off x="11491990" y="5401943"/>
              <a:ext cx="84189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 on</a:t>
              </a: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61406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</a:t>
            </a:r>
            <a:r>
              <a:rPr lang="de-DE" altLang="de-DE" sz="1800" dirty="0" err="1">
                <a:solidFill>
                  <a:srgbClr val="00B050"/>
                </a:solidFill>
              </a:rPr>
              <a:t>Zubauzahlen</a:t>
            </a:r>
            <a:r>
              <a:rPr lang="de-DE" altLang="de-DE" sz="1800" dirty="0">
                <a:solidFill>
                  <a:srgbClr val="00B050"/>
                </a:solidFill>
              </a:rPr>
              <a:t> haben sich bei PV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2022 fast verdoppelt; 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beim Wind werden die Ziele des Koalitionsvertrages (2021) deutlich verfehlt!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04568A0-FF37-7624-CECD-D4D5613D3C87}"/>
              </a:ext>
            </a:extLst>
          </p:cNvPr>
          <p:cNvSpPr txBox="1"/>
          <p:nvPr/>
        </p:nvSpPr>
        <p:spPr>
          <a:xfrm>
            <a:off x="2563250" y="4989521"/>
            <a:ext cx="14077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15.000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  3.525 (</a:t>
            </a:r>
            <a:r>
              <a:rPr lang="de-DE" sz="1400" b="1" dirty="0">
                <a:solidFill>
                  <a:srgbClr val="FF0000"/>
                </a:solidFill>
              </a:rPr>
              <a:t>23,5%)</a:t>
            </a:r>
            <a:br>
              <a:rPr lang="de-DE" sz="14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  </a:t>
            </a:r>
            <a:r>
              <a:rPr lang="de-DE" sz="1400" dirty="0">
                <a:solidFill>
                  <a:srgbClr val="FF0000"/>
                </a:solidFill>
              </a:rPr>
              <a:t>2.399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1DB9DD4-BE94-ED48-591F-DCCBAD0A053E}"/>
              </a:ext>
            </a:extLst>
          </p:cNvPr>
          <p:cNvSpPr txBox="1"/>
          <p:nvPr/>
        </p:nvSpPr>
        <p:spPr>
          <a:xfrm>
            <a:off x="4273038" y="4989521"/>
            <a:ext cx="13083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2.440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   257 (</a:t>
            </a:r>
            <a:r>
              <a:rPr lang="de-DE" sz="1400" b="1" dirty="0">
                <a:solidFill>
                  <a:srgbClr val="FF0000"/>
                </a:solidFill>
              </a:rPr>
              <a:t>10,5%)</a:t>
            </a:r>
            <a:br>
              <a:rPr lang="de-DE" sz="14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   </a:t>
            </a:r>
            <a:r>
              <a:rPr lang="de-DE" sz="1400" dirty="0">
                <a:solidFill>
                  <a:srgbClr val="FF0000"/>
                </a:solidFill>
              </a:rPr>
              <a:t>342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733E2B9-0B05-1A1C-01A4-93A212A9DC12}"/>
              </a:ext>
            </a:extLst>
          </p:cNvPr>
          <p:cNvGrpSpPr/>
          <p:nvPr/>
        </p:nvGrpSpPr>
        <p:grpSpPr>
          <a:xfrm>
            <a:off x="-36959" y="4989521"/>
            <a:ext cx="2800824" cy="922580"/>
            <a:chOff x="-36959" y="4989521"/>
            <a:chExt cx="2800824" cy="922580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A47FD706-09F1-E57C-DA75-9506FA8667D4}"/>
                </a:ext>
              </a:extLst>
            </p:cNvPr>
            <p:cNvSpPr txBox="1"/>
            <p:nvPr/>
          </p:nvSpPr>
          <p:spPr>
            <a:xfrm>
              <a:off x="-36959" y="4989521"/>
              <a:ext cx="135812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Soll (MW/a) </a:t>
              </a:r>
              <a:r>
                <a:rPr lang="de-DE" sz="1000" dirty="0">
                  <a:solidFill>
                    <a:srgbClr val="FF0000"/>
                  </a:solidFill>
                </a:rPr>
                <a:t>*)</a:t>
              </a:r>
              <a:r>
                <a:rPr lang="de-DE" sz="1400" dirty="0">
                  <a:solidFill>
                    <a:srgbClr val="FF0000"/>
                  </a:solidFill>
                </a:rPr>
                <a:t>: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Ist 2023 (MW):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Ist 2022 (MW):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9E414DA-36C5-B4C4-E7C6-32B4DE44BFFC}"/>
                </a:ext>
              </a:extLst>
            </p:cNvPr>
            <p:cNvSpPr txBox="1"/>
            <p:nvPr/>
          </p:nvSpPr>
          <p:spPr>
            <a:xfrm>
              <a:off x="1182983" y="4989521"/>
              <a:ext cx="15808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15.000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14.159 (</a:t>
              </a:r>
              <a:r>
                <a:rPr lang="de-DE" sz="1400" b="1" dirty="0">
                  <a:solidFill>
                    <a:srgbClr val="FF0000"/>
                  </a:solidFill>
                </a:rPr>
                <a:t>94,4%)</a:t>
              </a:r>
              <a:br>
                <a:rPr lang="de-DE" sz="1400" b="1" dirty="0">
                  <a:solidFill>
                    <a:srgbClr val="FF0000"/>
                  </a:solidFill>
                </a:rPr>
              </a:br>
              <a:r>
                <a:rPr lang="de-DE" sz="1400" b="1" dirty="0">
                  <a:solidFill>
                    <a:srgbClr val="FF0000"/>
                  </a:solidFill>
                </a:rPr>
                <a:t>  </a:t>
              </a:r>
              <a:r>
                <a:rPr lang="de-DE" sz="1400" dirty="0">
                  <a:solidFill>
                    <a:srgbClr val="FF0000"/>
                  </a:solidFill>
                </a:rPr>
                <a:t>7.106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C5AD97D-B771-B5D4-A2A3-9437057E54AF}"/>
                </a:ext>
              </a:extLst>
            </p:cNvPr>
            <p:cNvSpPr txBox="1"/>
            <p:nvPr/>
          </p:nvSpPr>
          <p:spPr>
            <a:xfrm>
              <a:off x="89179" y="5665880"/>
              <a:ext cx="15808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Koalitionsvertrag 2021</a:t>
              </a:r>
            </a:p>
          </p:txBody>
        </p:sp>
      </p:grpSp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522448B1-84D6-4294-A9D4-80020E3F3B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7922088"/>
              </p:ext>
            </p:extLst>
          </p:nvPr>
        </p:nvGraphicFramePr>
        <p:xfrm>
          <a:off x="232913" y="1103590"/>
          <a:ext cx="9463178" cy="3779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78494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6A327705-3536-4D2E-8955-A9EFA1A388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591233"/>
              </p:ext>
            </p:extLst>
          </p:nvPr>
        </p:nvGraphicFramePr>
        <p:xfrm>
          <a:off x="356027" y="1198168"/>
          <a:ext cx="9305557" cy="3840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87F61657-CE12-4F3F-9A7A-6E8FEA92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46840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RLP 2023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für PV und Wind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FE5CBF7-0655-4FF5-B6FC-684932C1FDA9}"/>
              </a:ext>
            </a:extLst>
          </p:cNvPr>
          <p:cNvSpPr txBox="1"/>
          <p:nvPr/>
        </p:nvSpPr>
        <p:spPr>
          <a:xfrm>
            <a:off x="356028" y="843175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7D1BB651-7776-4A7D-9C40-8F13391BB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598" y="5385078"/>
            <a:ext cx="35365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Solarbranche.de, Windbranche.de;</a:t>
            </a:r>
            <a:b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</a:b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           Zubau BNetzA-Marktstammdatenregister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5D8FB87-2871-499E-BE34-8BC4190D0189}"/>
              </a:ext>
            </a:extLst>
          </p:cNvPr>
          <p:cNvGrpSpPr/>
          <p:nvPr/>
        </p:nvGrpSpPr>
        <p:grpSpPr>
          <a:xfrm>
            <a:off x="1755934" y="4863142"/>
            <a:ext cx="2533413" cy="307777"/>
            <a:chOff x="10218753" y="5401943"/>
            <a:chExt cx="2533413" cy="307777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8C1287DF-CE84-4824-8F63-E626F4E3AA18}"/>
                </a:ext>
              </a:extLst>
            </p:cNvPr>
            <p:cNvSpPr/>
            <p:nvPr/>
          </p:nvSpPr>
          <p:spPr bwMode="auto">
            <a:xfrm>
              <a:off x="11770004" y="5488291"/>
              <a:ext cx="426028" cy="135082"/>
            </a:xfrm>
            <a:prstGeom prst="rect">
              <a:avLst/>
            </a:prstGeom>
            <a:solidFill>
              <a:srgbClr val="0099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22FD776F-F6C4-44AF-B30B-C22AF90E841E}"/>
                </a:ext>
              </a:extLst>
            </p:cNvPr>
            <p:cNvSpPr/>
            <p:nvPr/>
          </p:nvSpPr>
          <p:spPr bwMode="auto">
            <a:xfrm>
              <a:off x="10218753" y="5488291"/>
              <a:ext cx="426028" cy="13508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538E10A-E9E9-4599-B097-6231828C4B9A}"/>
                </a:ext>
              </a:extLst>
            </p:cNvPr>
            <p:cNvSpPr txBox="1"/>
            <p:nvPr/>
          </p:nvSpPr>
          <p:spPr>
            <a:xfrm>
              <a:off x="12158734" y="5401943"/>
              <a:ext cx="5934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19625FF-29DC-4CA5-8C47-DFEF399195E2}"/>
                </a:ext>
              </a:extLst>
            </p:cNvPr>
            <p:cNvSpPr txBox="1"/>
            <p:nvPr/>
          </p:nvSpPr>
          <p:spPr>
            <a:xfrm>
              <a:off x="10659438" y="5401943"/>
              <a:ext cx="4251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</a:t>
              </a: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61406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PV: fast Verdreifachung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2022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Top</a:t>
            </a:r>
            <a:r>
              <a:rPr lang="de-DE" altLang="de-DE" sz="1800" dirty="0">
                <a:solidFill>
                  <a:srgbClr val="00B050"/>
                </a:solidFill>
              </a:rPr>
              <a:t>;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Wind: fast Verdopplung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2022, dennoch Ziel verfehlt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F</a:t>
            </a:r>
            <a:r>
              <a:rPr lang="de-DE" altLang="de-DE" sz="1800" dirty="0">
                <a:solidFill>
                  <a:srgbClr val="00B050"/>
                </a:solidFill>
              </a:rPr>
              <a:t>lop!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04568A0-FF37-7624-CECD-D4D5613D3C87}"/>
              </a:ext>
            </a:extLst>
          </p:cNvPr>
          <p:cNvSpPr txBox="1"/>
          <p:nvPr/>
        </p:nvSpPr>
        <p:spPr>
          <a:xfrm>
            <a:off x="3247268" y="5136612"/>
            <a:ext cx="13580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500,0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139,0 (</a:t>
            </a:r>
            <a:r>
              <a:rPr lang="de-DE" sz="1400" b="1" dirty="0">
                <a:solidFill>
                  <a:srgbClr val="FF0000"/>
                </a:solidFill>
              </a:rPr>
              <a:t>27,8 %)</a:t>
            </a:r>
            <a:br>
              <a:rPr lang="de-DE" sz="14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  </a:t>
            </a:r>
            <a:r>
              <a:rPr lang="de-DE" sz="1400" dirty="0">
                <a:solidFill>
                  <a:srgbClr val="FF0000"/>
                </a:solidFill>
              </a:rPr>
              <a:t>71,5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C22A9A5-AEA9-BD99-10C8-D775BECDDAEE}"/>
              </a:ext>
            </a:extLst>
          </p:cNvPr>
          <p:cNvGrpSpPr/>
          <p:nvPr/>
        </p:nvGrpSpPr>
        <p:grpSpPr>
          <a:xfrm>
            <a:off x="228371" y="5110883"/>
            <a:ext cx="2932172" cy="914933"/>
            <a:chOff x="228371" y="5110883"/>
            <a:chExt cx="2932172" cy="914933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2221D3C1-72F5-A619-04D3-EA47E4D3C8AB}"/>
                </a:ext>
              </a:extLst>
            </p:cNvPr>
            <p:cNvGrpSpPr/>
            <p:nvPr/>
          </p:nvGrpSpPr>
          <p:grpSpPr>
            <a:xfrm>
              <a:off x="252093" y="5110883"/>
              <a:ext cx="2908450" cy="764393"/>
              <a:chOff x="252093" y="5110883"/>
              <a:chExt cx="2908450" cy="764393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A47FD706-09F1-E57C-DA75-9506FA8667D4}"/>
                  </a:ext>
                </a:extLst>
              </p:cNvPr>
              <p:cNvSpPr txBox="1"/>
              <p:nvPr/>
            </p:nvSpPr>
            <p:spPr>
              <a:xfrm>
                <a:off x="252093" y="5110883"/>
                <a:ext cx="155683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FF0000"/>
                    </a:solidFill>
                  </a:rPr>
                  <a:t>Soll (MW/a) </a:t>
                </a:r>
                <a:r>
                  <a:rPr lang="de-DE" sz="1000" dirty="0">
                    <a:solidFill>
                      <a:srgbClr val="FF0000"/>
                    </a:solidFill>
                  </a:rPr>
                  <a:t>*)</a:t>
                </a:r>
                <a:r>
                  <a:rPr lang="de-DE" sz="1400" dirty="0">
                    <a:solidFill>
                      <a:srgbClr val="FF0000"/>
                    </a:solidFill>
                  </a:rPr>
                  <a:t>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2023 (MW/a):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Ist 2022 (MW/a):</a:t>
                </a: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89E414DA-36C5-B4C4-E7C6-32B4DE44BFFC}"/>
                  </a:ext>
                </a:extLst>
              </p:cNvPr>
              <p:cNvSpPr txBox="1"/>
              <p:nvPr/>
            </p:nvSpPr>
            <p:spPr>
              <a:xfrm>
                <a:off x="1660109" y="5136612"/>
                <a:ext cx="150043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500,0</a:t>
                </a:r>
                <a:br>
                  <a:rPr lang="de-DE" sz="1400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940,8 (</a:t>
                </a:r>
                <a:r>
                  <a:rPr lang="de-DE" sz="1400" b="1" dirty="0">
                    <a:solidFill>
                      <a:srgbClr val="FF0000"/>
                    </a:solidFill>
                  </a:rPr>
                  <a:t>188,2%)</a:t>
                </a:r>
                <a:br>
                  <a:rPr lang="de-DE" sz="1400" b="1" dirty="0">
                    <a:solidFill>
                      <a:srgbClr val="FF0000"/>
                    </a:solidFill>
                  </a:rPr>
                </a:br>
                <a:r>
                  <a:rPr lang="de-DE" sz="1400" dirty="0">
                    <a:solidFill>
                      <a:srgbClr val="FF0000"/>
                    </a:solidFill>
                  </a:rPr>
                  <a:t>335,3</a:t>
                </a:r>
              </a:p>
            </p:txBody>
          </p:sp>
        </p:grp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CB2AD1BE-DF6B-1DCA-0499-DF76182AC4BE}"/>
                </a:ext>
              </a:extLst>
            </p:cNvPr>
            <p:cNvSpPr txBox="1"/>
            <p:nvPr/>
          </p:nvSpPr>
          <p:spPr>
            <a:xfrm>
              <a:off x="228371" y="5779595"/>
              <a:ext cx="15808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Koalitionsvertrag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8839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DC03AEE9-2583-3AC3-1D4A-0CCB82284E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980040"/>
              </p:ext>
            </p:extLst>
          </p:nvPr>
        </p:nvGraphicFramePr>
        <p:xfrm>
          <a:off x="461756" y="1407238"/>
          <a:ext cx="9097151" cy="339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699080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Zubau an installierter Leistung in der Südpfalz 2019 - 2023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PV und Wind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Auch in der Südpfalz ist der Zubau bei PV Top und bei Wind Flop!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EBAA1D44-67CC-4B3D-985A-A62FA47D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708" y="5918708"/>
            <a:ext cx="349326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ISE e.V., </a:t>
            </a:r>
            <a:r>
              <a:rPr 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Solarbranche.de, Windbranche.de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452CA91-3657-45C2-88E7-8C53FA3F2886}"/>
              </a:ext>
            </a:extLst>
          </p:cNvPr>
          <p:cNvSpPr txBox="1"/>
          <p:nvPr/>
        </p:nvSpPr>
        <p:spPr>
          <a:xfrm>
            <a:off x="182880" y="2179101"/>
            <a:ext cx="5036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MW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95454ED-5389-FB48-D50A-146C2A86B86F}"/>
              </a:ext>
            </a:extLst>
          </p:cNvPr>
          <p:cNvGrpSpPr/>
          <p:nvPr/>
        </p:nvGrpSpPr>
        <p:grpSpPr>
          <a:xfrm>
            <a:off x="564283" y="4880617"/>
            <a:ext cx="2662777" cy="307777"/>
            <a:chOff x="564283" y="4880617"/>
            <a:chExt cx="2662777" cy="30777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BB4CE7C-1AAA-B857-3B11-2916EB954EAC}"/>
                </a:ext>
              </a:extLst>
            </p:cNvPr>
            <p:cNvSpPr txBox="1"/>
            <p:nvPr/>
          </p:nvSpPr>
          <p:spPr>
            <a:xfrm>
              <a:off x="564283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2BBFA6B-23CB-D516-A19A-9245CB25DEED}"/>
                </a:ext>
              </a:extLst>
            </p:cNvPr>
            <p:cNvSpPr txBox="1"/>
            <p:nvPr/>
          </p:nvSpPr>
          <p:spPr>
            <a:xfrm>
              <a:off x="1084424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42DC7BC-794F-ABE3-38C1-D9753AFABC96}"/>
                </a:ext>
              </a:extLst>
            </p:cNvPr>
            <p:cNvSpPr txBox="1"/>
            <p:nvPr/>
          </p:nvSpPr>
          <p:spPr>
            <a:xfrm>
              <a:off x="1604565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2907226-B500-593F-434C-317D88A27617}"/>
                </a:ext>
              </a:extLst>
            </p:cNvPr>
            <p:cNvSpPr txBox="1"/>
            <p:nvPr/>
          </p:nvSpPr>
          <p:spPr>
            <a:xfrm>
              <a:off x="2124706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E48FFF9-AE3B-175A-67A0-69640A22399D}"/>
                </a:ext>
              </a:extLst>
            </p:cNvPr>
            <p:cNvSpPr txBox="1"/>
            <p:nvPr/>
          </p:nvSpPr>
          <p:spPr>
            <a:xfrm>
              <a:off x="2644849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2023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F830DDCB-92BF-F195-F32A-708A70247E6E}"/>
              </a:ext>
            </a:extLst>
          </p:cNvPr>
          <p:cNvSpPr txBox="1"/>
          <p:nvPr/>
        </p:nvSpPr>
        <p:spPr>
          <a:xfrm>
            <a:off x="1526029" y="90002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GER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4DDECB0-364F-2EA3-26D3-07D4FE1821A7}"/>
              </a:ext>
            </a:extLst>
          </p:cNvPr>
          <p:cNvSpPr txBox="1"/>
          <p:nvPr/>
        </p:nvSpPr>
        <p:spPr>
          <a:xfrm>
            <a:off x="4631275" y="90002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SÜW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2A5C770-1218-8533-36DD-6C8D1B3FC7DE}"/>
              </a:ext>
            </a:extLst>
          </p:cNvPr>
          <p:cNvSpPr txBox="1"/>
          <p:nvPr/>
        </p:nvSpPr>
        <p:spPr>
          <a:xfrm>
            <a:off x="7881002" y="900024"/>
            <a:ext cx="47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LD</a:t>
            </a:r>
          </a:p>
        </p:txBody>
      </p:sp>
      <p:grpSp>
        <p:nvGrpSpPr>
          <p:cNvPr id="23563" name="Gruppieren 23562">
            <a:extLst>
              <a:ext uri="{FF2B5EF4-FFF2-40B4-BE49-F238E27FC236}">
                <a16:creationId xmlns:a16="http://schemas.microsoft.com/office/drawing/2014/main" id="{8E7154C9-0945-9985-CAEE-C314B32B5722}"/>
              </a:ext>
            </a:extLst>
          </p:cNvPr>
          <p:cNvGrpSpPr/>
          <p:nvPr/>
        </p:nvGrpSpPr>
        <p:grpSpPr>
          <a:xfrm>
            <a:off x="181722" y="5599039"/>
            <a:ext cx="686887" cy="307777"/>
            <a:chOff x="3161355" y="5436438"/>
            <a:chExt cx="686887" cy="307777"/>
          </a:xfrm>
        </p:grpSpPr>
        <p:sp>
          <p:nvSpPr>
            <p:cNvPr id="23553" name="Rechteck 23552">
              <a:extLst>
                <a:ext uri="{FF2B5EF4-FFF2-40B4-BE49-F238E27FC236}">
                  <a16:creationId xmlns:a16="http://schemas.microsoft.com/office/drawing/2014/main" id="{4F5EE208-3E00-3AAD-C4AD-1A447081699A}"/>
                </a:ext>
              </a:extLst>
            </p:cNvPr>
            <p:cNvSpPr/>
            <p:nvPr/>
          </p:nvSpPr>
          <p:spPr bwMode="auto">
            <a:xfrm>
              <a:off x="3161355" y="5522786"/>
              <a:ext cx="105616" cy="135082"/>
            </a:xfrm>
            <a:prstGeom prst="rect">
              <a:avLst/>
            </a:prstGeom>
            <a:solidFill>
              <a:srgbClr val="0099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6" name="Textfeld 23555">
              <a:extLst>
                <a:ext uri="{FF2B5EF4-FFF2-40B4-BE49-F238E27FC236}">
                  <a16:creationId xmlns:a16="http://schemas.microsoft.com/office/drawing/2014/main" id="{69BB75B9-55FC-4B0A-2C01-DE0D630EDE6A}"/>
                </a:ext>
              </a:extLst>
            </p:cNvPr>
            <p:cNvSpPr txBox="1"/>
            <p:nvPr/>
          </p:nvSpPr>
          <p:spPr>
            <a:xfrm>
              <a:off x="3254810" y="5436438"/>
              <a:ext cx="5934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</a:t>
              </a:r>
            </a:p>
          </p:txBody>
        </p:sp>
      </p:grpSp>
      <p:grpSp>
        <p:nvGrpSpPr>
          <p:cNvPr id="23562" name="Gruppieren 23561">
            <a:extLst>
              <a:ext uri="{FF2B5EF4-FFF2-40B4-BE49-F238E27FC236}">
                <a16:creationId xmlns:a16="http://schemas.microsoft.com/office/drawing/2014/main" id="{1867B370-4676-C205-79B2-82340DEF0193}"/>
              </a:ext>
            </a:extLst>
          </p:cNvPr>
          <p:cNvGrpSpPr/>
          <p:nvPr/>
        </p:nvGrpSpPr>
        <p:grpSpPr>
          <a:xfrm>
            <a:off x="174368" y="5246303"/>
            <a:ext cx="548301" cy="307777"/>
            <a:chOff x="1756746" y="5436438"/>
            <a:chExt cx="548301" cy="307777"/>
          </a:xfrm>
        </p:grpSpPr>
        <p:sp>
          <p:nvSpPr>
            <p:cNvPr id="23554" name="Rechteck 23553">
              <a:extLst>
                <a:ext uri="{FF2B5EF4-FFF2-40B4-BE49-F238E27FC236}">
                  <a16:creationId xmlns:a16="http://schemas.microsoft.com/office/drawing/2014/main" id="{346EBBB3-23FD-7169-8A0C-8E320C866BCF}"/>
                </a:ext>
              </a:extLst>
            </p:cNvPr>
            <p:cNvSpPr/>
            <p:nvPr/>
          </p:nvSpPr>
          <p:spPr bwMode="auto">
            <a:xfrm>
              <a:off x="1756746" y="5522786"/>
              <a:ext cx="112970" cy="135082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23557" name="Textfeld 23556">
              <a:extLst>
                <a:ext uri="{FF2B5EF4-FFF2-40B4-BE49-F238E27FC236}">
                  <a16:creationId xmlns:a16="http://schemas.microsoft.com/office/drawing/2014/main" id="{7E0D682E-56D2-C1E1-7ED4-A067B9E9713A}"/>
                </a:ext>
              </a:extLst>
            </p:cNvPr>
            <p:cNvSpPr txBox="1"/>
            <p:nvPr/>
          </p:nvSpPr>
          <p:spPr>
            <a:xfrm>
              <a:off x="1879931" y="5436438"/>
              <a:ext cx="4251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349207E-101D-C7FE-3FC2-ABACDD138EC4}"/>
              </a:ext>
            </a:extLst>
          </p:cNvPr>
          <p:cNvGrpSpPr/>
          <p:nvPr/>
        </p:nvGrpSpPr>
        <p:grpSpPr>
          <a:xfrm>
            <a:off x="4217490" y="5246303"/>
            <a:ext cx="1606531" cy="652701"/>
            <a:chOff x="4217490" y="5246303"/>
            <a:chExt cx="1606531" cy="652701"/>
          </a:xfrm>
        </p:grpSpPr>
        <p:sp>
          <p:nvSpPr>
            <p:cNvPr id="23568" name="Textfeld 23567">
              <a:extLst>
                <a:ext uri="{FF2B5EF4-FFF2-40B4-BE49-F238E27FC236}">
                  <a16:creationId xmlns:a16="http://schemas.microsoft.com/office/drawing/2014/main" id="{EF6E1989-7D91-E925-9DDB-36F4967E4CDE}"/>
                </a:ext>
              </a:extLst>
            </p:cNvPr>
            <p:cNvSpPr txBox="1"/>
            <p:nvPr/>
          </p:nvSpPr>
          <p:spPr>
            <a:xfrm>
              <a:off x="4217490" y="5246303"/>
              <a:ext cx="1606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16,1; 26,0 </a:t>
              </a:r>
              <a:r>
                <a:rPr lang="de-DE" sz="1400" b="1" dirty="0">
                  <a:solidFill>
                    <a:srgbClr val="FF0000"/>
                  </a:solidFill>
                </a:rPr>
                <a:t>(161%)</a:t>
              </a:r>
            </a:p>
          </p:txBody>
        </p:sp>
        <p:sp>
          <p:nvSpPr>
            <p:cNvPr id="23569" name="Textfeld 23568">
              <a:extLst>
                <a:ext uri="{FF2B5EF4-FFF2-40B4-BE49-F238E27FC236}">
                  <a16:creationId xmlns:a16="http://schemas.microsoft.com/office/drawing/2014/main" id="{A5AA6F6D-E496-4169-3B6F-C80F05577F8C}"/>
                </a:ext>
              </a:extLst>
            </p:cNvPr>
            <p:cNvSpPr txBox="1"/>
            <p:nvPr/>
          </p:nvSpPr>
          <p:spPr>
            <a:xfrm>
              <a:off x="4357180" y="5591227"/>
              <a:ext cx="1308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16,1; 0,0 </a:t>
              </a:r>
              <a:r>
                <a:rPr lang="de-DE" sz="1400" b="1" dirty="0">
                  <a:solidFill>
                    <a:srgbClr val="FF0000"/>
                  </a:solidFill>
                </a:rPr>
                <a:t>(0%)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E2815A5-6C8A-5E3A-3AAB-596DF439C95B}"/>
              </a:ext>
            </a:extLst>
          </p:cNvPr>
          <p:cNvGrpSpPr/>
          <p:nvPr/>
        </p:nvGrpSpPr>
        <p:grpSpPr>
          <a:xfrm>
            <a:off x="7416026" y="5246303"/>
            <a:ext cx="1407758" cy="652701"/>
            <a:chOff x="7416026" y="5246303"/>
            <a:chExt cx="1407758" cy="652701"/>
          </a:xfrm>
        </p:grpSpPr>
        <p:sp>
          <p:nvSpPr>
            <p:cNvPr id="23570" name="Textfeld 23569">
              <a:extLst>
                <a:ext uri="{FF2B5EF4-FFF2-40B4-BE49-F238E27FC236}">
                  <a16:creationId xmlns:a16="http://schemas.microsoft.com/office/drawing/2014/main" id="{FB90492E-4865-B452-F198-4D77A2ADFA6E}"/>
                </a:ext>
              </a:extLst>
            </p:cNvPr>
            <p:cNvSpPr txBox="1"/>
            <p:nvPr/>
          </p:nvSpPr>
          <p:spPr>
            <a:xfrm>
              <a:off x="7416026" y="5246303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2,1; 4,2 </a:t>
              </a:r>
              <a:r>
                <a:rPr lang="de-DE" sz="1400" b="1" dirty="0">
                  <a:solidFill>
                    <a:srgbClr val="FF0000"/>
                  </a:solidFill>
                </a:rPr>
                <a:t>(202%)</a:t>
              </a:r>
            </a:p>
          </p:txBody>
        </p:sp>
        <p:sp>
          <p:nvSpPr>
            <p:cNvPr id="23571" name="Textfeld 23570">
              <a:extLst>
                <a:ext uri="{FF2B5EF4-FFF2-40B4-BE49-F238E27FC236}">
                  <a16:creationId xmlns:a16="http://schemas.microsoft.com/office/drawing/2014/main" id="{43D6150F-8398-E047-409D-996843525BC8}"/>
                </a:ext>
              </a:extLst>
            </p:cNvPr>
            <p:cNvSpPr txBox="1"/>
            <p:nvPr/>
          </p:nvSpPr>
          <p:spPr>
            <a:xfrm>
              <a:off x="7511303" y="5591227"/>
              <a:ext cx="12089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2,1; 0,0 </a:t>
              </a:r>
              <a:r>
                <a:rPr lang="de-DE" sz="1400" b="1" dirty="0">
                  <a:solidFill>
                    <a:srgbClr val="FF0000"/>
                  </a:solidFill>
                </a:rPr>
                <a:t>(0%)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E2C6252-853A-AC9C-2327-2D02F9F8B1CB}"/>
              </a:ext>
            </a:extLst>
          </p:cNvPr>
          <p:cNvGrpSpPr/>
          <p:nvPr/>
        </p:nvGrpSpPr>
        <p:grpSpPr>
          <a:xfrm>
            <a:off x="444830" y="5246303"/>
            <a:ext cx="3699924" cy="860166"/>
            <a:chOff x="444830" y="5246303"/>
            <a:chExt cx="3699924" cy="860166"/>
          </a:xfrm>
        </p:grpSpPr>
        <p:sp>
          <p:nvSpPr>
            <p:cNvPr id="23559" name="Textfeld 23558">
              <a:extLst>
                <a:ext uri="{FF2B5EF4-FFF2-40B4-BE49-F238E27FC236}">
                  <a16:creationId xmlns:a16="http://schemas.microsoft.com/office/drawing/2014/main" id="{20FAAD8E-CEF9-2451-0A66-443C06458EF5}"/>
                </a:ext>
              </a:extLst>
            </p:cNvPr>
            <p:cNvSpPr txBox="1"/>
            <p:nvPr/>
          </p:nvSpPr>
          <p:spPr>
            <a:xfrm>
              <a:off x="740642" y="5246303"/>
              <a:ext cx="15728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Soll </a:t>
              </a:r>
              <a:r>
                <a:rPr lang="de-DE" sz="1000" dirty="0">
                  <a:solidFill>
                    <a:srgbClr val="FF0000"/>
                  </a:solidFill>
                </a:rPr>
                <a:t>*); </a:t>
              </a:r>
              <a:r>
                <a:rPr lang="de-DE" sz="1400" dirty="0">
                  <a:solidFill>
                    <a:srgbClr val="FF0000"/>
                  </a:solidFill>
                </a:rPr>
                <a:t>Ist (MW/a):</a:t>
              </a:r>
            </a:p>
          </p:txBody>
        </p:sp>
        <p:sp>
          <p:nvSpPr>
            <p:cNvPr id="23566" name="Textfeld 23565">
              <a:extLst>
                <a:ext uri="{FF2B5EF4-FFF2-40B4-BE49-F238E27FC236}">
                  <a16:creationId xmlns:a16="http://schemas.microsoft.com/office/drawing/2014/main" id="{F25A2AC7-39DF-6303-DA7A-BD5D38AD0248}"/>
                </a:ext>
              </a:extLst>
            </p:cNvPr>
            <p:cNvSpPr txBox="1"/>
            <p:nvPr/>
          </p:nvSpPr>
          <p:spPr>
            <a:xfrm>
              <a:off x="2148131" y="5246303"/>
              <a:ext cx="1687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11,7;  22,4 </a:t>
              </a:r>
              <a:r>
                <a:rPr lang="de-DE" sz="1400" b="1" dirty="0">
                  <a:solidFill>
                    <a:srgbClr val="FF0000"/>
                  </a:solidFill>
                </a:rPr>
                <a:t>(192 %)</a:t>
              </a:r>
            </a:p>
          </p:txBody>
        </p:sp>
        <p:sp>
          <p:nvSpPr>
            <p:cNvPr id="23564" name="Textfeld 23563">
              <a:extLst>
                <a:ext uri="{FF2B5EF4-FFF2-40B4-BE49-F238E27FC236}">
                  <a16:creationId xmlns:a16="http://schemas.microsoft.com/office/drawing/2014/main" id="{652C4BB8-2B65-3D94-172F-1B0E483F5C4E}"/>
                </a:ext>
              </a:extLst>
            </p:cNvPr>
            <p:cNvSpPr txBox="1"/>
            <p:nvPr/>
          </p:nvSpPr>
          <p:spPr>
            <a:xfrm>
              <a:off x="737737" y="5591227"/>
              <a:ext cx="15728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Soll </a:t>
              </a:r>
              <a:r>
                <a:rPr lang="de-DE" sz="1000" dirty="0">
                  <a:solidFill>
                    <a:srgbClr val="FF0000"/>
                  </a:solidFill>
                </a:rPr>
                <a:t>*); </a:t>
              </a:r>
              <a:r>
                <a:rPr lang="de-DE" sz="1400" dirty="0">
                  <a:solidFill>
                    <a:srgbClr val="FF0000"/>
                  </a:solidFill>
                </a:rPr>
                <a:t>Ist (MW/a):</a:t>
              </a:r>
            </a:p>
          </p:txBody>
        </p:sp>
        <p:sp>
          <p:nvSpPr>
            <p:cNvPr id="23567" name="Textfeld 23566">
              <a:extLst>
                <a:ext uri="{FF2B5EF4-FFF2-40B4-BE49-F238E27FC236}">
                  <a16:creationId xmlns:a16="http://schemas.microsoft.com/office/drawing/2014/main" id="{B4675367-12D3-3F7C-7AE8-AC94C2735284}"/>
                </a:ext>
              </a:extLst>
            </p:cNvPr>
            <p:cNvSpPr txBox="1"/>
            <p:nvPr/>
          </p:nvSpPr>
          <p:spPr>
            <a:xfrm>
              <a:off x="2143756" y="5591227"/>
              <a:ext cx="20009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11.7;  0,0 </a:t>
              </a:r>
              <a:r>
                <a:rPr lang="de-DE" sz="1400" b="1" dirty="0">
                  <a:solidFill>
                    <a:srgbClr val="FF0000"/>
                  </a:solidFill>
                </a:rPr>
                <a:t>(0%)</a:t>
              </a:r>
            </a:p>
          </p:txBody>
        </p:sp>
        <p:sp>
          <p:nvSpPr>
            <p:cNvPr id="23575" name="Textfeld 23574">
              <a:extLst>
                <a:ext uri="{FF2B5EF4-FFF2-40B4-BE49-F238E27FC236}">
                  <a16:creationId xmlns:a16="http://schemas.microsoft.com/office/drawing/2014/main" id="{D08ABC44-43E8-D1D5-6CE2-7A9AE0E136AA}"/>
                </a:ext>
              </a:extLst>
            </p:cNvPr>
            <p:cNvSpPr txBox="1"/>
            <p:nvPr/>
          </p:nvSpPr>
          <p:spPr>
            <a:xfrm>
              <a:off x="444830" y="5860248"/>
              <a:ext cx="3270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(500 MW/a) über Flächenverhältnis</a:t>
              </a:r>
            </a:p>
          </p:txBody>
        </p:sp>
      </p:grpSp>
      <p:grpSp>
        <p:nvGrpSpPr>
          <p:cNvPr id="23565" name="Gruppieren 23564">
            <a:extLst>
              <a:ext uri="{FF2B5EF4-FFF2-40B4-BE49-F238E27FC236}">
                <a16:creationId xmlns:a16="http://schemas.microsoft.com/office/drawing/2014/main" id="{814F5E87-284D-1866-718E-75259A538647}"/>
              </a:ext>
            </a:extLst>
          </p:cNvPr>
          <p:cNvGrpSpPr/>
          <p:nvPr/>
        </p:nvGrpSpPr>
        <p:grpSpPr>
          <a:xfrm>
            <a:off x="62896" y="1308839"/>
            <a:ext cx="8816614" cy="499101"/>
            <a:chOff x="699591" y="1689839"/>
            <a:chExt cx="8160606" cy="499101"/>
          </a:xfrm>
        </p:grpSpPr>
        <p:sp>
          <p:nvSpPr>
            <p:cNvPr id="23552" name="Textfeld 23551">
              <a:extLst>
                <a:ext uri="{FF2B5EF4-FFF2-40B4-BE49-F238E27FC236}">
                  <a16:creationId xmlns:a16="http://schemas.microsoft.com/office/drawing/2014/main" id="{0384002B-4429-E2DD-560E-4199658CB3EE}"/>
                </a:ext>
              </a:extLst>
            </p:cNvPr>
            <p:cNvSpPr txBox="1"/>
            <p:nvPr/>
          </p:nvSpPr>
          <p:spPr>
            <a:xfrm>
              <a:off x="699591" y="1689839"/>
              <a:ext cx="1053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Fläche (ha):</a:t>
              </a:r>
            </a:p>
          </p:txBody>
        </p:sp>
        <p:sp>
          <p:nvSpPr>
            <p:cNvPr id="23558" name="Textfeld 23557">
              <a:extLst>
                <a:ext uri="{FF2B5EF4-FFF2-40B4-BE49-F238E27FC236}">
                  <a16:creationId xmlns:a16="http://schemas.microsoft.com/office/drawing/2014/main" id="{B5B5972E-6739-5B8E-28E7-E797038B6AC7}"/>
                </a:ext>
              </a:extLst>
            </p:cNvPr>
            <p:cNvSpPr txBox="1"/>
            <p:nvPr/>
          </p:nvSpPr>
          <p:spPr>
            <a:xfrm>
              <a:off x="1575992" y="1689839"/>
              <a:ext cx="1617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46.332 (2,33%)  *)</a:t>
              </a:r>
            </a:p>
          </p:txBody>
        </p:sp>
        <p:sp>
          <p:nvSpPr>
            <p:cNvPr id="23560" name="Textfeld 23559">
              <a:extLst>
                <a:ext uri="{FF2B5EF4-FFF2-40B4-BE49-F238E27FC236}">
                  <a16:creationId xmlns:a16="http://schemas.microsoft.com/office/drawing/2014/main" id="{6DC85952-5FF5-3E19-B966-021DA59217B5}"/>
                </a:ext>
              </a:extLst>
            </p:cNvPr>
            <p:cNvSpPr txBox="1"/>
            <p:nvPr/>
          </p:nvSpPr>
          <p:spPr>
            <a:xfrm>
              <a:off x="4478105" y="1689839"/>
              <a:ext cx="1515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63.995 (3,22%)  *)</a:t>
              </a:r>
            </a:p>
          </p:txBody>
        </p:sp>
        <p:sp>
          <p:nvSpPr>
            <p:cNvPr id="23561" name="Textfeld 23560">
              <a:extLst>
                <a:ext uri="{FF2B5EF4-FFF2-40B4-BE49-F238E27FC236}">
                  <a16:creationId xmlns:a16="http://schemas.microsoft.com/office/drawing/2014/main" id="{775320EC-3975-A4BB-08DA-905AAD7E5E78}"/>
                </a:ext>
              </a:extLst>
            </p:cNvPr>
            <p:cNvSpPr txBox="1"/>
            <p:nvPr/>
          </p:nvSpPr>
          <p:spPr>
            <a:xfrm>
              <a:off x="7437004" y="1689839"/>
              <a:ext cx="1423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FF0000"/>
                  </a:solidFill>
                </a:rPr>
                <a:t>8.294 (0,42%)  *)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D89E8620-8EEF-910C-9032-D80CF4C047F9}"/>
                </a:ext>
              </a:extLst>
            </p:cNvPr>
            <p:cNvSpPr txBox="1"/>
            <p:nvPr/>
          </p:nvSpPr>
          <p:spPr>
            <a:xfrm>
              <a:off x="777891" y="1942719"/>
              <a:ext cx="19469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rgbClr val="FF0000"/>
                  </a:solidFill>
                </a:rPr>
                <a:t>*) anteilig von RLP (1.985.421 ha)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9E28C25-E795-DF82-A6EB-53E3466E59EE}"/>
              </a:ext>
            </a:extLst>
          </p:cNvPr>
          <p:cNvGrpSpPr/>
          <p:nvPr/>
        </p:nvGrpSpPr>
        <p:grpSpPr>
          <a:xfrm>
            <a:off x="3691503" y="4880617"/>
            <a:ext cx="2662777" cy="307777"/>
            <a:chOff x="564283" y="4880617"/>
            <a:chExt cx="2662777" cy="307777"/>
          </a:xfrm>
        </p:grpSpPr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98AEC31-ED9C-6086-123E-85CB89D1FD57}"/>
                </a:ext>
              </a:extLst>
            </p:cNvPr>
            <p:cNvSpPr txBox="1"/>
            <p:nvPr/>
          </p:nvSpPr>
          <p:spPr>
            <a:xfrm>
              <a:off x="564283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23577" name="Textfeld 23576">
              <a:extLst>
                <a:ext uri="{FF2B5EF4-FFF2-40B4-BE49-F238E27FC236}">
                  <a16:creationId xmlns:a16="http://schemas.microsoft.com/office/drawing/2014/main" id="{AC424BD2-F56E-1E7A-41F2-87A65B5B9E25}"/>
                </a:ext>
              </a:extLst>
            </p:cNvPr>
            <p:cNvSpPr txBox="1"/>
            <p:nvPr/>
          </p:nvSpPr>
          <p:spPr>
            <a:xfrm>
              <a:off x="1084424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23578" name="Textfeld 23577">
              <a:extLst>
                <a:ext uri="{FF2B5EF4-FFF2-40B4-BE49-F238E27FC236}">
                  <a16:creationId xmlns:a16="http://schemas.microsoft.com/office/drawing/2014/main" id="{6B8128FA-406B-3F78-9A49-51361D188EA3}"/>
                </a:ext>
              </a:extLst>
            </p:cNvPr>
            <p:cNvSpPr txBox="1"/>
            <p:nvPr/>
          </p:nvSpPr>
          <p:spPr>
            <a:xfrm>
              <a:off x="1604565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23579" name="Textfeld 23578">
              <a:extLst>
                <a:ext uri="{FF2B5EF4-FFF2-40B4-BE49-F238E27FC236}">
                  <a16:creationId xmlns:a16="http://schemas.microsoft.com/office/drawing/2014/main" id="{510E18F7-0635-CB45-BB69-A09DA7E020A0}"/>
                </a:ext>
              </a:extLst>
            </p:cNvPr>
            <p:cNvSpPr txBox="1"/>
            <p:nvPr/>
          </p:nvSpPr>
          <p:spPr>
            <a:xfrm>
              <a:off x="2124706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23580" name="Textfeld 23579">
              <a:extLst>
                <a:ext uri="{FF2B5EF4-FFF2-40B4-BE49-F238E27FC236}">
                  <a16:creationId xmlns:a16="http://schemas.microsoft.com/office/drawing/2014/main" id="{E70341C4-FBD5-C4E8-2EE5-ABA20F6AFE39}"/>
                </a:ext>
              </a:extLst>
            </p:cNvPr>
            <p:cNvSpPr txBox="1"/>
            <p:nvPr/>
          </p:nvSpPr>
          <p:spPr>
            <a:xfrm>
              <a:off x="2644849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2023</a:t>
              </a:r>
            </a:p>
          </p:txBody>
        </p:sp>
      </p:grpSp>
      <p:grpSp>
        <p:nvGrpSpPr>
          <p:cNvPr id="23581" name="Gruppieren 23580">
            <a:extLst>
              <a:ext uri="{FF2B5EF4-FFF2-40B4-BE49-F238E27FC236}">
                <a16:creationId xmlns:a16="http://schemas.microsoft.com/office/drawing/2014/main" id="{6705CECD-CADB-237D-5DF2-C3585F2D08DD}"/>
              </a:ext>
            </a:extLst>
          </p:cNvPr>
          <p:cNvGrpSpPr/>
          <p:nvPr/>
        </p:nvGrpSpPr>
        <p:grpSpPr>
          <a:xfrm>
            <a:off x="6789422" y="4880617"/>
            <a:ext cx="2662777" cy="307777"/>
            <a:chOff x="564283" y="4880617"/>
            <a:chExt cx="2662777" cy="307777"/>
          </a:xfrm>
        </p:grpSpPr>
        <p:sp>
          <p:nvSpPr>
            <p:cNvPr id="23582" name="Textfeld 23581">
              <a:extLst>
                <a:ext uri="{FF2B5EF4-FFF2-40B4-BE49-F238E27FC236}">
                  <a16:creationId xmlns:a16="http://schemas.microsoft.com/office/drawing/2014/main" id="{C9C5FF7A-BBD9-4AD3-00B0-B6BDCC82E28C}"/>
                </a:ext>
              </a:extLst>
            </p:cNvPr>
            <p:cNvSpPr txBox="1"/>
            <p:nvPr/>
          </p:nvSpPr>
          <p:spPr>
            <a:xfrm>
              <a:off x="564283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2019</a:t>
              </a:r>
            </a:p>
          </p:txBody>
        </p:sp>
        <p:sp>
          <p:nvSpPr>
            <p:cNvPr id="23583" name="Textfeld 23582">
              <a:extLst>
                <a:ext uri="{FF2B5EF4-FFF2-40B4-BE49-F238E27FC236}">
                  <a16:creationId xmlns:a16="http://schemas.microsoft.com/office/drawing/2014/main" id="{592B74C4-BABD-5C55-1BDF-5883AD150D3B}"/>
                </a:ext>
              </a:extLst>
            </p:cNvPr>
            <p:cNvSpPr txBox="1"/>
            <p:nvPr/>
          </p:nvSpPr>
          <p:spPr>
            <a:xfrm>
              <a:off x="1084424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2020</a:t>
              </a:r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3B67EDCD-B285-4EF0-921D-FCB5639F368E}"/>
                </a:ext>
              </a:extLst>
            </p:cNvPr>
            <p:cNvSpPr txBox="1"/>
            <p:nvPr/>
          </p:nvSpPr>
          <p:spPr>
            <a:xfrm>
              <a:off x="1604565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2021</a:t>
              </a: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4AD1154A-F33D-AB13-9410-95CD3C808497}"/>
                </a:ext>
              </a:extLst>
            </p:cNvPr>
            <p:cNvSpPr txBox="1"/>
            <p:nvPr/>
          </p:nvSpPr>
          <p:spPr>
            <a:xfrm>
              <a:off x="2124706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2022</a:t>
              </a:r>
            </a:p>
          </p:txBody>
        </p:sp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DA2D818B-0309-4E64-136C-4DCAAEEAFC9C}"/>
                </a:ext>
              </a:extLst>
            </p:cNvPr>
            <p:cNvSpPr txBox="1"/>
            <p:nvPr/>
          </p:nvSpPr>
          <p:spPr>
            <a:xfrm>
              <a:off x="2644849" y="4880617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57839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0"/>
            <a:ext cx="761554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2023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Wärmepumpe: Arbeitszahlen (AZ), Außentemperaturen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54AAE56-4700-9FA8-0AA2-CF4EA8D196F9}"/>
              </a:ext>
            </a:extLst>
          </p:cNvPr>
          <p:cNvSpPr txBox="1"/>
          <p:nvPr/>
        </p:nvSpPr>
        <p:spPr>
          <a:xfrm>
            <a:off x="874279" y="1716838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AZ</a:t>
            </a:r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62A8DC40-868D-F691-4133-C17DC6962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5973" y="909618"/>
            <a:ext cx="108202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W. Thiel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6E0E371-CE9D-2E3F-977A-029B5C5A5591}"/>
              </a:ext>
            </a:extLst>
          </p:cNvPr>
          <p:cNvGrpSpPr/>
          <p:nvPr/>
        </p:nvGrpSpPr>
        <p:grpSpPr>
          <a:xfrm>
            <a:off x="5210487" y="859993"/>
            <a:ext cx="3234889" cy="276999"/>
            <a:chOff x="6090057" y="955792"/>
            <a:chExt cx="3234889" cy="276999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4988ADBE-BDC9-AA5A-B46D-79EC326BB6F6}"/>
                </a:ext>
              </a:extLst>
            </p:cNvPr>
            <p:cNvSpPr txBox="1"/>
            <p:nvPr/>
          </p:nvSpPr>
          <p:spPr>
            <a:xfrm>
              <a:off x="7602694" y="955792"/>
              <a:ext cx="13235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AZ-Warmwasser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90B5637-B690-FB86-46EF-324B8FFB235E}"/>
                </a:ext>
              </a:extLst>
            </p:cNvPr>
            <p:cNvSpPr/>
            <p:nvPr/>
          </p:nvSpPr>
          <p:spPr bwMode="auto">
            <a:xfrm>
              <a:off x="7030460" y="1033594"/>
              <a:ext cx="452528" cy="124924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54D1125-E5C5-A201-4D73-958123C29387}"/>
                </a:ext>
              </a:extLst>
            </p:cNvPr>
            <p:cNvSpPr/>
            <p:nvPr/>
          </p:nvSpPr>
          <p:spPr bwMode="auto">
            <a:xfrm>
              <a:off x="8872418" y="1033594"/>
              <a:ext cx="452528" cy="124924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D41478D-8DF9-6AEC-2158-571E7493566E}"/>
                </a:ext>
              </a:extLst>
            </p:cNvPr>
            <p:cNvSpPr txBox="1"/>
            <p:nvPr/>
          </p:nvSpPr>
          <p:spPr>
            <a:xfrm>
              <a:off x="6090057" y="955792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AZ-Heizung</a:t>
              </a:r>
            </a:p>
          </p:txBody>
        </p:sp>
      </p:grp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4A27D684-455F-F258-FF00-480D7B6BA4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103592"/>
              </p:ext>
            </p:extLst>
          </p:nvPr>
        </p:nvGraphicFramePr>
        <p:xfrm>
          <a:off x="1192458" y="1094284"/>
          <a:ext cx="8053002" cy="2801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2AC95069-FE21-A9CD-AA6B-316F69AFE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678738"/>
              </p:ext>
            </p:extLst>
          </p:nvPr>
        </p:nvGraphicFramePr>
        <p:xfrm>
          <a:off x="71028" y="5110341"/>
          <a:ext cx="8968875" cy="1122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7493">
                  <a:extLst>
                    <a:ext uri="{9D8B030D-6E8A-4147-A177-3AD203B41FA5}">
                      <a16:colId xmlns:a16="http://schemas.microsoft.com/office/drawing/2014/main" val="3730056036"/>
                    </a:ext>
                  </a:extLst>
                </a:gridCol>
                <a:gridCol w="2000397">
                  <a:extLst>
                    <a:ext uri="{9D8B030D-6E8A-4147-A177-3AD203B41FA5}">
                      <a16:colId xmlns:a16="http://schemas.microsoft.com/office/drawing/2014/main" val="1568389177"/>
                    </a:ext>
                  </a:extLst>
                </a:gridCol>
                <a:gridCol w="1054779">
                  <a:extLst>
                    <a:ext uri="{9D8B030D-6E8A-4147-A177-3AD203B41FA5}">
                      <a16:colId xmlns:a16="http://schemas.microsoft.com/office/drawing/2014/main" val="1373488609"/>
                    </a:ext>
                  </a:extLst>
                </a:gridCol>
                <a:gridCol w="1581259">
                  <a:extLst>
                    <a:ext uri="{9D8B030D-6E8A-4147-A177-3AD203B41FA5}">
                      <a16:colId xmlns:a16="http://schemas.microsoft.com/office/drawing/2014/main" val="3151168006"/>
                    </a:ext>
                  </a:extLst>
                </a:gridCol>
                <a:gridCol w="2794947">
                  <a:extLst>
                    <a:ext uri="{9D8B030D-6E8A-4147-A177-3AD203B41FA5}">
                      <a16:colId xmlns:a16="http://schemas.microsoft.com/office/drawing/2014/main" val="2721935959"/>
                    </a:ext>
                  </a:extLst>
                </a:gridCol>
              </a:tblGrid>
              <a:tr h="3085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Jahreszahlen</a:t>
                      </a:r>
                      <a:br>
                        <a:rPr lang="de-DE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mit </a:t>
                      </a:r>
                      <a:r>
                        <a:rPr lang="de-DE" sz="1200" b="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iDM</a:t>
                      </a:r>
                      <a:r>
                        <a:rPr lang="de-DE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-Werten</a:t>
                      </a:r>
                      <a:endParaRPr lang="de-DE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6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>
                          <a:solidFill>
                            <a:schemeClr val="bg1"/>
                          </a:solidFill>
                          <a:effectLst/>
                        </a:rPr>
                        <a:t>Heizung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>
                          <a:solidFill>
                            <a:schemeClr val="bg1"/>
                          </a:solidFill>
                          <a:effectLst/>
                        </a:rPr>
                        <a:t>Warmwasser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Gesamt </a:t>
                      </a:r>
                      <a:r>
                        <a:rPr lang="de-DE" sz="10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inkl. Abtauen</a:t>
                      </a:r>
                      <a:endParaRPr lang="de-DE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718371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Wärme (kWh)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19.739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4.361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24.443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4224694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Strom (kWh)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4.227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1.330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5.597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0984528"/>
                  </a:ext>
                </a:extLst>
              </a:tr>
              <a:tr h="27142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Jahresarbeitszahl (JAZ)</a:t>
                      </a:r>
                      <a:endParaRPr lang="de-DE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4,67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3,26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4,37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9722119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C8B502C1-19DB-1415-F36F-11448CA74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848880"/>
              </p:ext>
            </p:extLst>
          </p:nvPr>
        </p:nvGraphicFramePr>
        <p:xfrm>
          <a:off x="1309813" y="3618343"/>
          <a:ext cx="7725228" cy="66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3769">
                  <a:extLst>
                    <a:ext uri="{9D8B030D-6E8A-4147-A177-3AD203B41FA5}">
                      <a16:colId xmlns:a16="http://schemas.microsoft.com/office/drawing/2014/main" val="2648831421"/>
                    </a:ext>
                  </a:extLst>
                </a:gridCol>
                <a:gridCol w="643769">
                  <a:extLst>
                    <a:ext uri="{9D8B030D-6E8A-4147-A177-3AD203B41FA5}">
                      <a16:colId xmlns:a16="http://schemas.microsoft.com/office/drawing/2014/main" val="1526525121"/>
                    </a:ext>
                  </a:extLst>
                </a:gridCol>
                <a:gridCol w="643769">
                  <a:extLst>
                    <a:ext uri="{9D8B030D-6E8A-4147-A177-3AD203B41FA5}">
                      <a16:colId xmlns:a16="http://schemas.microsoft.com/office/drawing/2014/main" val="1102052803"/>
                    </a:ext>
                  </a:extLst>
                </a:gridCol>
                <a:gridCol w="643769">
                  <a:extLst>
                    <a:ext uri="{9D8B030D-6E8A-4147-A177-3AD203B41FA5}">
                      <a16:colId xmlns:a16="http://schemas.microsoft.com/office/drawing/2014/main" val="3346305807"/>
                    </a:ext>
                  </a:extLst>
                </a:gridCol>
                <a:gridCol w="643769">
                  <a:extLst>
                    <a:ext uri="{9D8B030D-6E8A-4147-A177-3AD203B41FA5}">
                      <a16:colId xmlns:a16="http://schemas.microsoft.com/office/drawing/2014/main" val="3947294890"/>
                    </a:ext>
                  </a:extLst>
                </a:gridCol>
                <a:gridCol w="643769">
                  <a:extLst>
                    <a:ext uri="{9D8B030D-6E8A-4147-A177-3AD203B41FA5}">
                      <a16:colId xmlns:a16="http://schemas.microsoft.com/office/drawing/2014/main" val="2304339504"/>
                    </a:ext>
                  </a:extLst>
                </a:gridCol>
                <a:gridCol w="643769">
                  <a:extLst>
                    <a:ext uri="{9D8B030D-6E8A-4147-A177-3AD203B41FA5}">
                      <a16:colId xmlns:a16="http://schemas.microsoft.com/office/drawing/2014/main" val="1497578145"/>
                    </a:ext>
                  </a:extLst>
                </a:gridCol>
                <a:gridCol w="643769">
                  <a:extLst>
                    <a:ext uri="{9D8B030D-6E8A-4147-A177-3AD203B41FA5}">
                      <a16:colId xmlns:a16="http://schemas.microsoft.com/office/drawing/2014/main" val="70446075"/>
                    </a:ext>
                  </a:extLst>
                </a:gridCol>
                <a:gridCol w="643769">
                  <a:extLst>
                    <a:ext uri="{9D8B030D-6E8A-4147-A177-3AD203B41FA5}">
                      <a16:colId xmlns:a16="http://schemas.microsoft.com/office/drawing/2014/main" val="1573606287"/>
                    </a:ext>
                  </a:extLst>
                </a:gridCol>
                <a:gridCol w="643769">
                  <a:extLst>
                    <a:ext uri="{9D8B030D-6E8A-4147-A177-3AD203B41FA5}">
                      <a16:colId xmlns:a16="http://schemas.microsoft.com/office/drawing/2014/main" val="1672070946"/>
                    </a:ext>
                  </a:extLst>
                </a:gridCol>
                <a:gridCol w="643769">
                  <a:extLst>
                    <a:ext uri="{9D8B030D-6E8A-4147-A177-3AD203B41FA5}">
                      <a16:colId xmlns:a16="http://schemas.microsoft.com/office/drawing/2014/main" val="2468620241"/>
                    </a:ext>
                  </a:extLst>
                </a:gridCol>
                <a:gridCol w="643769">
                  <a:extLst>
                    <a:ext uri="{9D8B030D-6E8A-4147-A177-3AD203B41FA5}">
                      <a16:colId xmlns:a16="http://schemas.microsoft.com/office/drawing/2014/main" val="562379110"/>
                    </a:ext>
                  </a:extLst>
                </a:gridCol>
              </a:tblGrid>
              <a:tr h="1779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-2,1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-6,2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-4,0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-1,8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6,4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11,8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11,3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11,4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5,5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-0,6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-2,2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-5,7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extLst>
                  <a:ext uri="{0D108BD9-81ED-4DB2-BD59-A6C34878D82A}">
                    <a16:rowId xmlns:a16="http://schemas.microsoft.com/office/drawing/2014/main" val="1328756425"/>
                  </a:ext>
                </a:extLst>
              </a:tr>
              <a:tr h="1779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4,6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4,9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8,0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11,1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16,6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22,3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21,8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20,7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18,2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12,7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7,0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5,5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extLst>
                  <a:ext uri="{0D108BD9-81ED-4DB2-BD59-A6C34878D82A}">
                    <a16:rowId xmlns:a16="http://schemas.microsoft.com/office/drawing/2014/main" val="702571887"/>
                  </a:ext>
                </a:extLst>
              </a:tr>
              <a:tr h="1779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15,1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15,1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20,2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22,2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29,1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32,2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36,6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33,2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30,9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26,6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15,4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12,7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extLst>
                  <a:ext uri="{0D108BD9-81ED-4DB2-BD59-A6C34878D82A}">
                    <a16:rowId xmlns:a16="http://schemas.microsoft.com/office/drawing/2014/main" val="1663969381"/>
                  </a:ext>
                </a:extLst>
              </a:tr>
            </a:tbl>
          </a:graphicData>
        </a:graphic>
      </p:graphicFrame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577E4CA4-CB56-A136-1B66-A08C479BC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592459"/>
              </p:ext>
            </p:extLst>
          </p:nvPr>
        </p:nvGraphicFramePr>
        <p:xfrm>
          <a:off x="1321256" y="4387202"/>
          <a:ext cx="7713792" cy="66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2816">
                  <a:extLst>
                    <a:ext uri="{9D8B030D-6E8A-4147-A177-3AD203B41FA5}">
                      <a16:colId xmlns:a16="http://schemas.microsoft.com/office/drawing/2014/main" val="2860277128"/>
                    </a:ext>
                  </a:extLst>
                </a:gridCol>
                <a:gridCol w="642816">
                  <a:extLst>
                    <a:ext uri="{9D8B030D-6E8A-4147-A177-3AD203B41FA5}">
                      <a16:colId xmlns:a16="http://schemas.microsoft.com/office/drawing/2014/main" val="1222849069"/>
                    </a:ext>
                  </a:extLst>
                </a:gridCol>
                <a:gridCol w="642816">
                  <a:extLst>
                    <a:ext uri="{9D8B030D-6E8A-4147-A177-3AD203B41FA5}">
                      <a16:colId xmlns:a16="http://schemas.microsoft.com/office/drawing/2014/main" val="1637142432"/>
                    </a:ext>
                  </a:extLst>
                </a:gridCol>
                <a:gridCol w="642816">
                  <a:extLst>
                    <a:ext uri="{9D8B030D-6E8A-4147-A177-3AD203B41FA5}">
                      <a16:colId xmlns:a16="http://schemas.microsoft.com/office/drawing/2014/main" val="2625945595"/>
                    </a:ext>
                  </a:extLst>
                </a:gridCol>
                <a:gridCol w="642816">
                  <a:extLst>
                    <a:ext uri="{9D8B030D-6E8A-4147-A177-3AD203B41FA5}">
                      <a16:colId xmlns:a16="http://schemas.microsoft.com/office/drawing/2014/main" val="4199385241"/>
                    </a:ext>
                  </a:extLst>
                </a:gridCol>
                <a:gridCol w="642816">
                  <a:extLst>
                    <a:ext uri="{9D8B030D-6E8A-4147-A177-3AD203B41FA5}">
                      <a16:colId xmlns:a16="http://schemas.microsoft.com/office/drawing/2014/main" val="1355915250"/>
                    </a:ext>
                  </a:extLst>
                </a:gridCol>
                <a:gridCol w="642816">
                  <a:extLst>
                    <a:ext uri="{9D8B030D-6E8A-4147-A177-3AD203B41FA5}">
                      <a16:colId xmlns:a16="http://schemas.microsoft.com/office/drawing/2014/main" val="3207327826"/>
                    </a:ext>
                  </a:extLst>
                </a:gridCol>
                <a:gridCol w="642816">
                  <a:extLst>
                    <a:ext uri="{9D8B030D-6E8A-4147-A177-3AD203B41FA5}">
                      <a16:colId xmlns:a16="http://schemas.microsoft.com/office/drawing/2014/main" val="2452633817"/>
                    </a:ext>
                  </a:extLst>
                </a:gridCol>
                <a:gridCol w="642816">
                  <a:extLst>
                    <a:ext uri="{9D8B030D-6E8A-4147-A177-3AD203B41FA5}">
                      <a16:colId xmlns:a16="http://schemas.microsoft.com/office/drawing/2014/main" val="2124514888"/>
                    </a:ext>
                  </a:extLst>
                </a:gridCol>
                <a:gridCol w="642816">
                  <a:extLst>
                    <a:ext uri="{9D8B030D-6E8A-4147-A177-3AD203B41FA5}">
                      <a16:colId xmlns:a16="http://schemas.microsoft.com/office/drawing/2014/main" val="4183734632"/>
                    </a:ext>
                  </a:extLst>
                </a:gridCol>
                <a:gridCol w="642816">
                  <a:extLst>
                    <a:ext uri="{9D8B030D-6E8A-4147-A177-3AD203B41FA5}">
                      <a16:colId xmlns:a16="http://schemas.microsoft.com/office/drawing/2014/main" val="1771961150"/>
                    </a:ext>
                  </a:extLst>
                </a:gridCol>
                <a:gridCol w="642816">
                  <a:extLst>
                    <a:ext uri="{9D8B030D-6E8A-4147-A177-3AD203B41FA5}">
                      <a16:colId xmlns:a16="http://schemas.microsoft.com/office/drawing/2014/main" val="2953049710"/>
                    </a:ext>
                  </a:extLst>
                </a:gridCol>
              </a:tblGrid>
              <a:tr h="1779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81,0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102,9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41,6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11,6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3,5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22,0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73,6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extLst>
                  <a:ext uri="{0D108BD9-81ED-4DB2-BD59-A6C34878D82A}">
                    <a16:rowId xmlns:a16="http://schemas.microsoft.com/office/drawing/2014/main" val="3933822140"/>
                  </a:ext>
                </a:extLst>
              </a:tr>
              <a:tr h="1779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3,8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4,6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00" marR="8900" marT="8900" marB="0" anchor="b"/>
                </a:tc>
                <a:extLst>
                  <a:ext uri="{0D108BD9-81ED-4DB2-BD59-A6C34878D82A}">
                    <a16:rowId xmlns:a16="http://schemas.microsoft.com/office/drawing/2014/main" val="2635638184"/>
                  </a:ext>
                </a:extLst>
              </a:tr>
              <a:tr h="17799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8900" marR="8900" marT="8900" marB="0" anchor="b"/>
                </a:tc>
                <a:extLst>
                  <a:ext uri="{0D108BD9-81ED-4DB2-BD59-A6C34878D82A}">
                    <a16:rowId xmlns:a16="http://schemas.microsoft.com/office/drawing/2014/main" val="2193140294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2A02CC6C-CF7C-6998-8222-4C98F8B4F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455581"/>
              </p:ext>
            </p:extLst>
          </p:nvPr>
        </p:nvGraphicFramePr>
        <p:xfrm>
          <a:off x="71028" y="3618343"/>
          <a:ext cx="342900" cy="66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900">
                  <a:extLst>
                    <a:ext uri="{9D8B030D-6E8A-4147-A177-3AD203B41FA5}">
                      <a16:colId xmlns:a16="http://schemas.microsoft.com/office/drawing/2014/main" val="462058727"/>
                    </a:ext>
                  </a:extLst>
                </a:gridCol>
              </a:tblGrid>
              <a:tr h="66678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018269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80080676-960A-ACB6-C941-CB7F77C44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247812"/>
              </p:ext>
            </p:extLst>
          </p:nvPr>
        </p:nvGraphicFramePr>
        <p:xfrm>
          <a:off x="80553" y="4387202"/>
          <a:ext cx="325444" cy="6667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444">
                  <a:extLst>
                    <a:ext uri="{9D8B030D-6E8A-4147-A177-3AD203B41FA5}">
                      <a16:colId xmlns:a16="http://schemas.microsoft.com/office/drawing/2014/main" val="1579148934"/>
                    </a:ext>
                  </a:extLst>
                </a:gridCol>
              </a:tblGrid>
              <a:tr h="66678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132752"/>
                  </a:ext>
                </a:extLst>
              </a:tr>
            </a:tbl>
          </a:graphicData>
        </a:graphic>
      </p:graphicFrame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8D84BB76-A2F8-6E6C-21D6-760E0212D7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242033"/>
              </p:ext>
            </p:extLst>
          </p:nvPr>
        </p:nvGraphicFramePr>
        <p:xfrm>
          <a:off x="417103" y="3617404"/>
          <a:ext cx="840576" cy="6658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0576">
                  <a:extLst>
                    <a:ext uri="{9D8B030D-6E8A-4147-A177-3AD203B41FA5}">
                      <a16:colId xmlns:a16="http://schemas.microsoft.com/office/drawing/2014/main" val="2395227065"/>
                    </a:ext>
                  </a:extLst>
                </a:gridCol>
              </a:tblGrid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Min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903059"/>
                  </a:ext>
                </a:extLst>
              </a:tr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Mit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803689"/>
                  </a:ext>
                </a:extLst>
              </a:tr>
              <a:tr h="221948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Max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894063"/>
                  </a:ext>
                </a:extLst>
              </a:tr>
            </a:tbl>
          </a:graphicData>
        </a:graphic>
      </p:graphicFrame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F6924B45-03DE-319E-F308-22193BBF5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113153"/>
              </p:ext>
            </p:extLst>
          </p:nvPr>
        </p:nvGraphicFramePr>
        <p:xfrm>
          <a:off x="417103" y="4385327"/>
          <a:ext cx="834479" cy="6686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4479">
                  <a:extLst>
                    <a:ext uri="{9D8B030D-6E8A-4147-A177-3AD203B41FA5}">
                      <a16:colId xmlns:a16="http://schemas.microsoft.com/office/drawing/2014/main" val="2660882301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 bis -5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292262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-5 bis -10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758729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&lt; -10 °C</a:t>
                      </a:r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38410"/>
                  </a:ext>
                </a:extLst>
              </a:tr>
            </a:tbl>
          </a:graphicData>
        </a:graphic>
      </p:graphicFrame>
      <p:sp>
        <p:nvSpPr>
          <p:cNvPr id="21" name="Textfeld 20">
            <a:extLst>
              <a:ext uri="{FF2B5EF4-FFF2-40B4-BE49-F238E27FC236}">
                <a16:creationId xmlns:a16="http://schemas.microsoft.com/office/drawing/2014/main" id="{F93787F3-088F-27EC-348F-B9F3E1846908}"/>
              </a:ext>
            </a:extLst>
          </p:cNvPr>
          <p:cNvSpPr txBox="1"/>
          <p:nvPr/>
        </p:nvSpPr>
        <p:spPr>
          <a:xfrm>
            <a:off x="77378" y="3284899"/>
            <a:ext cx="1180301" cy="30777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sz="1400" b="0" i="0" u="none" strike="noStrike" dirty="0" err="1">
                <a:solidFill>
                  <a:schemeClr val="bg1"/>
                </a:solidFill>
                <a:effectLst/>
                <a:latin typeface="+mn-lt"/>
              </a:rPr>
              <a:t>Außentemp</a:t>
            </a:r>
            <a:r>
              <a:rPr lang="de-DE" sz="1400" b="0" i="0" u="none" strike="noStrike" dirty="0">
                <a:solidFill>
                  <a:schemeClr val="bg1"/>
                </a:solidFill>
                <a:effectLst/>
                <a:latin typeface="+mn-lt"/>
              </a:rPr>
              <a:t>.</a:t>
            </a:r>
            <a:r>
              <a:rPr lang="de-DE" sz="1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3088E78D-9143-EAE9-7B1B-38FAE3484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98076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Arbeitszahlen können sich sehen lassen, insbesondere im Bestand mit Heizkörper!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CE8481D5-EAF4-D6CE-7437-3AAB4BC6E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481231"/>
              </p:ext>
            </p:extLst>
          </p:nvPr>
        </p:nvGraphicFramePr>
        <p:xfrm>
          <a:off x="9057323" y="3397565"/>
          <a:ext cx="805546" cy="891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546">
                  <a:extLst>
                    <a:ext uri="{9D8B030D-6E8A-4147-A177-3AD203B41FA5}">
                      <a16:colId xmlns:a16="http://schemas.microsoft.com/office/drawing/2014/main" val="3936418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53677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dirty="0">
                          <a:effectLst/>
                        </a:rPr>
                        <a:t>-6,2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56786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dirty="0">
                          <a:effectLst/>
                        </a:rPr>
                        <a:t>12,8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03307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u="none" strike="noStrike" dirty="0">
                          <a:effectLst/>
                        </a:rPr>
                        <a:t>36,6</a:t>
                      </a:r>
                      <a:endParaRPr lang="de-D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4918205"/>
                  </a:ext>
                </a:extLst>
              </a:tr>
            </a:tbl>
          </a:graphicData>
        </a:graphic>
      </p:graphicFrame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23290390-A5C9-AF50-467D-AA1FD00F5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596771"/>
              </p:ext>
            </p:extLst>
          </p:nvPr>
        </p:nvGraphicFramePr>
        <p:xfrm>
          <a:off x="9057322" y="4391037"/>
          <a:ext cx="805547" cy="1236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5547">
                  <a:extLst>
                    <a:ext uri="{9D8B030D-6E8A-4147-A177-3AD203B41FA5}">
                      <a16:colId xmlns:a16="http://schemas.microsoft.com/office/drawing/2014/main" val="330844705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336,2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681844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8,4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68380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</a:t>
                      </a:r>
                      <a:endParaRPr lang="de-DE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99249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HP: </a:t>
                      </a:r>
                      <a:r>
                        <a:rPr lang="de-DE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6.552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5778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95%</a:t>
                      </a:r>
                      <a:br>
                        <a:rPr lang="de-DE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DE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 0°C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8094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53104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hteck 8199">
            <a:extLst>
              <a:ext uri="{FF2B5EF4-FFF2-40B4-BE49-F238E27FC236}">
                <a16:creationId xmlns:a16="http://schemas.microsoft.com/office/drawing/2014/main" id="{73E4ECE7-9856-5090-0D3E-6A5139567D0D}"/>
              </a:ext>
            </a:extLst>
          </p:cNvPr>
          <p:cNvSpPr/>
          <p:nvPr/>
        </p:nvSpPr>
        <p:spPr bwMode="auto">
          <a:xfrm>
            <a:off x="3818515" y="4318365"/>
            <a:ext cx="2793355" cy="265814"/>
          </a:xfrm>
          <a:prstGeom prst="rect">
            <a:avLst/>
          </a:prstGeom>
          <a:solidFill>
            <a:srgbClr val="FFC000">
              <a:alpha val="5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227" name="Gruppieren 8226">
            <a:extLst>
              <a:ext uri="{FF2B5EF4-FFF2-40B4-BE49-F238E27FC236}">
                <a16:creationId xmlns:a16="http://schemas.microsoft.com/office/drawing/2014/main" id="{993788F7-343B-CE0F-FD8C-6E2266913CE3}"/>
              </a:ext>
            </a:extLst>
          </p:cNvPr>
          <p:cNvGrpSpPr/>
          <p:nvPr/>
        </p:nvGrpSpPr>
        <p:grpSpPr>
          <a:xfrm>
            <a:off x="2275152" y="4318365"/>
            <a:ext cx="5797275" cy="265814"/>
            <a:chOff x="2275152" y="4370619"/>
            <a:chExt cx="5797275" cy="265814"/>
          </a:xfrm>
        </p:grpSpPr>
        <p:sp>
          <p:nvSpPr>
            <p:cNvPr id="8203" name="Rechteck 8202">
              <a:extLst>
                <a:ext uri="{FF2B5EF4-FFF2-40B4-BE49-F238E27FC236}">
                  <a16:creationId xmlns:a16="http://schemas.microsoft.com/office/drawing/2014/main" id="{F97A377A-F41C-4A2F-E821-B97D6F4D9D3F}"/>
                </a:ext>
              </a:extLst>
            </p:cNvPr>
            <p:cNvSpPr/>
            <p:nvPr/>
          </p:nvSpPr>
          <p:spPr bwMode="auto">
            <a:xfrm>
              <a:off x="6764285" y="4370619"/>
              <a:ext cx="1308142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2" name="Rechteck 8201">
              <a:extLst>
                <a:ext uri="{FF2B5EF4-FFF2-40B4-BE49-F238E27FC236}">
                  <a16:creationId xmlns:a16="http://schemas.microsoft.com/office/drawing/2014/main" id="{520BBD07-743B-5FD1-92D8-4779B2615EBD}"/>
                </a:ext>
              </a:extLst>
            </p:cNvPr>
            <p:cNvSpPr/>
            <p:nvPr/>
          </p:nvSpPr>
          <p:spPr bwMode="auto">
            <a:xfrm>
              <a:off x="2275152" y="4370619"/>
              <a:ext cx="1308142" cy="265814"/>
            </a:xfrm>
            <a:prstGeom prst="rect">
              <a:avLst/>
            </a:prstGeom>
            <a:solidFill>
              <a:srgbClr val="92D050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26" name="Gruppieren 8225">
            <a:extLst>
              <a:ext uri="{FF2B5EF4-FFF2-40B4-BE49-F238E27FC236}">
                <a16:creationId xmlns:a16="http://schemas.microsoft.com/office/drawing/2014/main" id="{A5DEDCDE-7D92-743F-2AC9-1A69B03C7BAE}"/>
              </a:ext>
            </a:extLst>
          </p:cNvPr>
          <p:cNvGrpSpPr/>
          <p:nvPr/>
        </p:nvGrpSpPr>
        <p:grpSpPr>
          <a:xfrm>
            <a:off x="727367" y="4318365"/>
            <a:ext cx="8875427" cy="265814"/>
            <a:chOff x="727367" y="4370619"/>
            <a:chExt cx="8875427" cy="265814"/>
          </a:xfrm>
        </p:grpSpPr>
        <p:sp>
          <p:nvSpPr>
            <p:cNvPr id="8205" name="Rechteck 8204">
              <a:extLst>
                <a:ext uri="{FF2B5EF4-FFF2-40B4-BE49-F238E27FC236}">
                  <a16:creationId xmlns:a16="http://schemas.microsoft.com/office/drawing/2014/main" id="{8A587AB2-32FC-EAB1-D00F-72B9E053C4B1}"/>
                </a:ext>
              </a:extLst>
            </p:cNvPr>
            <p:cNvSpPr/>
            <p:nvPr/>
          </p:nvSpPr>
          <p:spPr bwMode="auto">
            <a:xfrm>
              <a:off x="8255394" y="4370619"/>
              <a:ext cx="1347400" cy="265814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6" name="Rechteck 8205">
              <a:extLst>
                <a:ext uri="{FF2B5EF4-FFF2-40B4-BE49-F238E27FC236}">
                  <a16:creationId xmlns:a16="http://schemas.microsoft.com/office/drawing/2014/main" id="{E2D059FA-8E03-2A99-0D23-81050CE105E6}"/>
                </a:ext>
              </a:extLst>
            </p:cNvPr>
            <p:cNvSpPr/>
            <p:nvPr/>
          </p:nvSpPr>
          <p:spPr bwMode="auto">
            <a:xfrm>
              <a:off x="727367" y="4370619"/>
              <a:ext cx="1347400" cy="265814"/>
            </a:xfrm>
            <a:prstGeom prst="rect">
              <a:avLst/>
            </a:prstGeom>
            <a:solidFill>
              <a:srgbClr val="D9D9D9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87C836FF-B469-6B18-0F3C-9A35EC4EBF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446510"/>
              </p:ext>
            </p:extLst>
          </p:nvPr>
        </p:nvGraphicFramePr>
        <p:xfrm>
          <a:off x="129362" y="1551882"/>
          <a:ext cx="9597345" cy="2751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520" y="0"/>
            <a:ext cx="422936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 err="1">
                <a:solidFill>
                  <a:schemeClr val="bg1"/>
                </a:solidFill>
              </a:rPr>
              <a:t>Hergersweiler</a:t>
            </a:r>
            <a:r>
              <a:rPr lang="de-DE" altLang="de-DE" dirty="0">
                <a:solidFill>
                  <a:schemeClr val="bg1"/>
                </a:solidFill>
              </a:rPr>
              <a:t>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Verbrauch vs. Erzeugung 2023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E2594F-CC7B-4475-9248-4025C544EFFD}"/>
              </a:ext>
            </a:extLst>
          </p:cNvPr>
          <p:cNvSpPr txBox="1"/>
          <p:nvPr/>
        </p:nvSpPr>
        <p:spPr>
          <a:xfrm>
            <a:off x="101599" y="6241693"/>
            <a:ext cx="1303154" cy="28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altLang="de-DE" sz="1200" u="sng" dirty="0">
                <a:latin typeface="+mj-lt"/>
                <a:cs typeface="Calibri" panose="020F0502020204030204" pitchFamily="34" charset="0"/>
              </a:rPr>
              <a:t>Quelle</a:t>
            </a:r>
            <a:r>
              <a:rPr lang="de-DE" altLang="de-DE" sz="1200" dirty="0">
                <a:latin typeface="+mj-lt"/>
                <a:cs typeface="Calibri" panose="020F0502020204030204" pitchFamily="34" charset="0"/>
              </a:rPr>
              <a:t>: W. Thiel</a:t>
            </a:r>
            <a:endParaRPr lang="de-DE" sz="1200" dirty="0">
              <a:latin typeface="+mj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CCF53B-889F-2352-26AC-11F492E2B85B}"/>
              </a:ext>
            </a:extLst>
          </p:cNvPr>
          <p:cNvSpPr txBox="1"/>
          <p:nvPr/>
        </p:nvSpPr>
        <p:spPr>
          <a:xfrm>
            <a:off x="135540" y="169633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kWh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DD4947E-A391-79D5-1EA9-F40469972DD3}"/>
              </a:ext>
            </a:extLst>
          </p:cNvPr>
          <p:cNvGrpSpPr/>
          <p:nvPr/>
        </p:nvGrpSpPr>
        <p:grpSpPr>
          <a:xfrm>
            <a:off x="7878024" y="775222"/>
            <a:ext cx="1809553" cy="712022"/>
            <a:chOff x="8010485" y="775222"/>
            <a:chExt cx="1809553" cy="712022"/>
          </a:xfrm>
        </p:grpSpPr>
        <p:grpSp>
          <p:nvGrpSpPr>
            <p:cNvPr id="8250" name="Gruppieren 8249">
              <a:extLst>
                <a:ext uri="{FF2B5EF4-FFF2-40B4-BE49-F238E27FC236}">
                  <a16:creationId xmlns:a16="http://schemas.microsoft.com/office/drawing/2014/main" id="{6B023793-84BA-13BC-CEC2-1FA6A39F0FCD}"/>
                </a:ext>
              </a:extLst>
            </p:cNvPr>
            <p:cNvGrpSpPr/>
            <p:nvPr/>
          </p:nvGrpSpPr>
          <p:grpSpPr>
            <a:xfrm>
              <a:off x="8054509" y="1053825"/>
              <a:ext cx="1765529" cy="433419"/>
              <a:chOff x="7978309" y="1132206"/>
              <a:chExt cx="1765529" cy="433419"/>
            </a:xfrm>
          </p:grpSpPr>
          <p:grpSp>
            <p:nvGrpSpPr>
              <p:cNvPr id="26" name="Gruppieren 25">
                <a:extLst>
                  <a:ext uri="{FF2B5EF4-FFF2-40B4-BE49-F238E27FC236}">
                    <a16:creationId xmlns:a16="http://schemas.microsoft.com/office/drawing/2014/main" id="{78DA4CBA-09DE-C8E8-05F7-CE1B6C9094D3}"/>
                  </a:ext>
                </a:extLst>
              </p:cNvPr>
              <p:cNvGrpSpPr/>
              <p:nvPr/>
            </p:nvGrpSpPr>
            <p:grpSpPr>
              <a:xfrm>
                <a:off x="8945996" y="1201484"/>
                <a:ext cx="719576" cy="276999"/>
                <a:chOff x="8725854" y="894331"/>
                <a:chExt cx="719576" cy="276999"/>
              </a:xfrm>
            </p:grpSpPr>
            <p:sp>
              <p:nvSpPr>
                <p:cNvPr id="10" name="Textfeld 9">
                  <a:extLst>
                    <a:ext uri="{FF2B5EF4-FFF2-40B4-BE49-F238E27FC236}">
                      <a16:creationId xmlns:a16="http://schemas.microsoft.com/office/drawing/2014/main" id="{EB77128E-DB8B-58E2-DAA8-C9DFBBEC5978}"/>
                    </a:ext>
                  </a:extLst>
                </p:cNvPr>
                <p:cNvSpPr txBox="1"/>
                <p:nvPr/>
              </p:nvSpPr>
              <p:spPr>
                <a:xfrm>
                  <a:off x="8725854" y="894331"/>
                  <a:ext cx="57580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Eigen</a:t>
                  </a:r>
                </a:p>
              </p:txBody>
            </p:sp>
            <p:sp>
              <p:nvSpPr>
                <p:cNvPr id="11" name="Rechteck 10">
                  <a:extLst>
                    <a:ext uri="{FF2B5EF4-FFF2-40B4-BE49-F238E27FC236}">
                      <a16:creationId xmlns:a16="http://schemas.microsoft.com/office/drawing/2014/main" id="{DF2B3DC7-A7E0-2167-987C-A4B3BA6AC3D1}"/>
                    </a:ext>
                  </a:extLst>
                </p:cNvPr>
                <p:cNvSpPr/>
                <p:nvPr/>
              </p:nvSpPr>
              <p:spPr bwMode="auto">
                <a:xfrm>
                  <a:off x="9237471" y="982236"/>
                  <a:ext cx="207959" cy="124924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8229" name="Rechteck 8228">
                <a:extLst>
                  <a:ext uri="{FF2B5EF4-FFF2-40B4-BE49-F238E27FC236}">
                    <a16:creationId xmlns:a16="http://schemas.microsoft.com/office/drawing/2014/main" id="{6BBBD8DE-BBD4-25FC-064E-38928BD68F78}"/>
                  </a:ext>
                </a:extLst>
              </p:cNvPr>
              <p:cNvSpPr/>
              <p:nvPr/>
            </p:nvSpPr>
            <p:spPr bwMode="auto">
              <a:xfrm>
                <a:off x="7996015" y="1132206"/>
                <a:ext cx="1747823" cy="43341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232" name="Gruppieren 8231">
                <a:extLst>
                  <a:ext uri="{FF2B5EF4-FFF2-40B4-BE49-F238E27FC236}">
                    <a16:creationId xmlns:a16="http://schemas.microsoft.com/office/drawing/2014/main" id="{F18E52BD-6C54-966E-A1C2-B8C418F3B2D6}"/>
                  </a:ext>
                </a:extLst>
              </p:cNvPr>
              <p:cNvGrpSpPr/>
              <p:nvPr/>
            </p:nvGrpSpPr>
            <p:grpSpPr>
              <a:xfrm>
                <a:off x="7978309" y="1201484"/>
                <a:ext cx="989804" cy="276999"/>
                <a:chOff x="8701811" y="894331"/>
                <a:chExt cx="989804" cy="276999"/>
              </a:xfrm>
            </p:grpSpPr>
            <p:sp>
              <p:nvSpPr>
                <p:cNvPr id="8233" name="Textfeld 8232">
                  <a:extLst>
                    <a:ext uri="{FF2B5EF4-FFF2-40B4-BE49-F238E27FC236}">
                      <a16:creationId xmlns:a16="http://schemas.microsoft.com/office/drawing/2014/main" id="{126CF54A-51D1-85FF-F83E-5718F9C72FFB}"/>
                    </a:ext>
                  </a:extLst>
                </p:cNvPr>
                <p:cNvSpPr txBox="1"/>
                <p:nvPr/>
              </p:nvSpPr>
              <p:spPr>
                <a:xfrm>
                  <a:off x="8701811" y="894331"/>
                  <a:ext cx="82266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Lieferung</a:t>
                  </a:r>
                </a:p>
              </p:txBody>
            </p:sp>
            <p:sp>
              <p:nvSpPr>
                <p:cNvPr id="8234" name="Rechteck 8233">
                  <a:extLst>
                    <a:ext uri="{FF2B5EF4-FFF2-40B4-BE49-F238E27FC236}">
                      <a16:creationId xmlns:a16="http://schemas.microsoft.com/office/drawing/2014/main" id="{02768390-7DF3-EDD6-98D1-366ACC00F985}"/>
                    </a:ext>
                  </a:extLst>
                </p:cNvPr>
                <p:cNvSpPr/>
                <p:nvPr/>
              </p:nvSpPr>
              <p:spPr bwMode="auto">
                <a:xfrm>
                  <a:off x="9503157" y="982236"/>
                  <a:ext cx="188458" cy="124924"/>
                </a:xfrm>
                <a:prstGeom prst="rect">
                  <a:avLst/>
                </a:prstGeom>
                <a:solidFill>
                  <a:srgbClr val="CC66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22E2143E-097D-089C-3207-1D8A1CD539EE}"/>
                </a:ext>
              </a:extLst>
            </p:cNvPr>
            <p:cNvSpPr txBox="1"/>
            <p:nvPr/>
          </p:nvSpPr>
          <p:spPr>
            <a:xfrm>
              <a:off x="8010485" y="775222"/>
              <a:ext cx="1459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Erzeugung (PV)</a:t>
              </a:r>
            </a:p>
          </p:txBody>
        </p:sp>
      </p:grpSp>
      <p:grpSp>
        <p:nvGrpSpPr>
          <p:cNvPr id="8222" name="Gruppieren 8221">
            <a:extLst>
              <a:ext uri="{FF2B5EF4-FFF2-40B4-BE49-F238E27FC236}">
                <a16:creationId xmlns:a16="http://schemas.microsoft.com/office/drawing/2014/main" id="{710662FD-4BD0-E92E-B1B8-B984E3B2CBA1}"/>
              </a:ext>
            </a:extLst>
          </p:cNvPr>
          <p:cNvGrpSpPr/>
          <p:nvPr/>
        </p:nvGrpSpPr>
        <p:grpSpPr>
          <a:xfrm>
            <a:off x="162219" y="792640"/>
            <a:ext cx="5271935" cy="705224"/>
            <a:chOff x="162219" y="792640"/>
            <a:chExt cx="5271935" cy="705224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E52DEAEC-1926-0690-81F7-393EB496C06B}"/>
                </a:ext>
              </a:extLst>
            </p:cNvPr>
            <p:cNvGrpSpPr/>
            <p:nvPr/>
          </p:nvGrpSpPr>
          <p:grpSpPr>
            <a:xfrm>
              <a:off x="182534" y="1133723"/>
              <a:ext cx="1037565" cy="276999"/>
              <a:chOff x="8714304" y="1511264"/>
              <a:chExt cx="1037565" cy="276999"/>
            </a:xfrm>
          </p:grpSpPr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F0DA993A-D1AA-C7DB-BA64-E01AB15D49A1}"/>
                  </a:ext>
                </a:extLst>
              </p:cNvPr>
              <p:cNvSpPr/>
              <p:nvPr/>
            </p:nvSpPr>
            <p:spPr bwMode="auto">
              <a:xfrm>
                <a:off x="9531298" y="1587301"/>
                <a:ext cx="220571" cy="124924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787EA0A1-E23A-8D97-27B6-F6473874DA8B}"/>
                  </a:ext>
                </a:extLst>
              </p:cNvPr>
              <p:cNvSpPr txBox="1"/>
              <p:nvPr/>
            </p:nvSpPr>
            <p:spPr>
              <a:xfrm>
                <a:off x="8714304" y="1511264"/>
                <a:ext cx="88678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WPPE (B)</a:t>
                </a:r>
              </a:p>
            </p:txBody>
          </p:sp>
        </p:grpSp>
        <p:sp>
          <p:nvSpPr>
            <p:cNvPr id="8215" name="Rechteck 8214">
              <a:extLst>
                <a:ext uri="{FF2B5EF4-FFF2-40B4-BE49-F238E27FC236}">
                  <a16:creationId xmlns:a16="http://schemas.microsoft.com/office/drawing/2014/main" id="{00777A65-50CC-82BD-095D-A70EB346E273}"/>
                </a:ext>
              </a:extLst>
            </p:cNvPr>
            <p:cNvSpPr/>
            <p:nvPr/>
          </p:nvSpPr>
          <p:spPr bwMode="auto">
            <a:xfrm>
              <a:off x="216452" y="1064445"/>
              <a:ext cx="5217702" cy="433419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CD47EF1-70F5-3D8A-E52E-DF687A894590}"/>
                </a:ext>
              </a:extLst>
            </p:cNvPr>
            <p:cNvSpPr txBox="1"/>
            <p:nvPr/>
          </p:nvSpPr>
          <p:spPr>
            <a:xfrm>
              <a:off x="162219" y="792640"/>
              <a:ext cx="11590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Verbraucher</a:t>
              </a:r>
            </a:p>
          </p:txBody>
        </p:sp>
        <p:grpSp>
          <p:nvGrpSpPr>
            <p:cNvPr id="8256" name="Gruppieren 8255">
              <a:extLst>
                <a:ext uri="{FF2B5EF4-FFF2-40B4-BE49-F238E27FC236}">
                  <a16:creationId xmlns:a16="http://schemas.microsoft.com/office/drawing/2014/main" id="{F2CF8DF2-D982-1295-4ED3-4203F6B9EDCB}"/>
                </a:ext>
              </a:extLst>
            </p:cNvPr>
            <p:cNvGrpSpPr/>
            <p:nvPr/>
          </p:nvGrpSpPr>
          <p:grpSpPr>
            <a:xfrm>
              <a:off x="1222355" y="1133723"/>
              <a:ext cx="540633" cy="276999"/>
              <a:chOff x="8723553" y="1511264"/>
              <a:chExt cx="540633" cy="276999"/>
            </a:xfrm>
          </p:grpSpPr>
          <p:sp>
            <p:nvSpPr>
              <p:cNvPr id="8257" name="Rechteck 8256">
                <a:extLst>
                  <a:ext uri="{FF2B5EF4-FFF2-40B4-BE49-F238E27FC236}">
                    <a16:creationId xmlns:a16="http://schemas.microsoft.com/office/drawing/2014/main" id="{8F3200A0-7FA5-4A13-6027-F2D8DFB6945F}"/>
                  </a:ext>
                </a:extLst>
              </p:cNvPr>
              <p:cNvSpPr/>
              <p:nvPr/>
            </p:nvSpPr>
            <p:spPr bwMode="auto">
              <a:xfrm>
                <a:off x="9043615" y="1587301"/>
                <a:ext cx="220571" cy="124924"/>
              </a:xfrm>
              <a:prstGeom prst="rect">
                <a:avLst/>
              </a:prstGeom>
              <a:solidFill>
                <a:srgbClr val="FF9999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58" name="Textfeld 8257">
                <a:extLst>
                  <a:ext uri="{FF2B5EF4-FFF2-40B4-BE49-F238E27FC236}">
                    <a16:creationId xmlns:a16="http://schemas.microsoft.com/office/drawing/2014/main" id="{DBC7F780-8A95-431B-06EE-B08B349FBD57}"/>
                  </a:ext>
                </a:extLst>
              </p:cNvPr>
              <p:cNvSpPr txBox="1"/>
              <p:nvPr/>
            </p:nvSpPr>
            <p:spPr>
              <a:xfrm>
                <a:off x="8723553" y="151126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</p:grpSp>
        <p:grpSp>
          <p:nvGrpSpPr>
            <p:cNvPr id="8260" name="Gruppieren 8259">
              <a:extLst>
                <a:ext uri="{FF2B5EF4-FFF2-40B4-BE49-F238E27FC236}">
                  <a16:creationId xmlns:a16="http://schemas.microsoft.com/office/drawing/2014/main" id="{A5C06882-D9A1-BAAE-1EEF-3E03340EC9BB}"/>
                </a:ext>
              </a:extLst>
            </p:cNvPr>
            <p:cNvGrpSpPr/>
            <p:nvPr/>
          </p:nvGrpSpPr>
          <p:grpSpPr>
            <a:xfrm>
              <a:off x="2846723" y="1133723"/>
              <a:ext cx="551380" cy="276999"/>
              <a:chOff x="2623110" y="1212104"/>
              <a:chExt cx="551380" cy="276999"/>
            </a:xfrm>
          </p:grpSpPr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335CC124-ADB5-E341-1980-B8059C3F7E83}"/>
                  </a:ext>
                </a:extLst>
              </p:cNvPr>
              <p:cNvSpPr txBox="1"/>
              <p:nvPr/>
            </p:nvSpPr>
            <p:spPr>
              <a:xfrm>
                <a:off x="2623110" y="121210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  <p:sp>
            <p:nvSpPr>
              <p:cNvPr id="8259" name="Rechteck 8258">
                <a:extLst>
                  <a:ext uri="{FF2B5EF4-FFF2-40B4-BE49-F238E27FC236}">
                    <a16:creationId xmlns:a16="http://schemas.microsoft.com/office/drawing/2014/main" id="{B6C223BE-8CE3-D453-6EB5-71F1B8AB3BA8}"/>
                  </a:ext>
                </a:extLst>
              </p:cNvPr>
              <p:cNvSpPr/>
              <p:nvPr/>
            </p:nvSpPr>
            <p:spPr bwMode="auto">
              <a:xfrm>
                <a:off x="2953919" y="1297073"/>
                <a:ext cx="220571" cy="124924"/>
              </a:xfrm>
              <a:prstGeom prst="rect">
                <a:avLst/>
              </a:prstGeom>
              <a:solidFill>
                <a:srgbClr val="6699FF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265" name="Gruppieren 8264">
              <a:extLst>
                <a:ext uri="{FF2B5EF4-FFF2-40B4-BE49-F238E27FC236}">
                  <a16:creationId xmlns:a16="http://schemas.microsoft.com/office/drawing/2014/main" id="{ED2A4ED6-5E7E-C5AB-16C8-6F3A2E3A66DE}"/>
                </a:ext>
              </a:extLst>
            </p:cNvPr>
            <p:cNvGrpSpPr/>
            <p:nvPr/>
          </p:nvGrpSpPr>
          <p:grpSpPr>
            <a:xfrm>
              <a:off x="3591415" y="1133723"/>
              <a:ext cx="1180970" cy="276999"/>
              <a:chOff x="3856901" y="1212104"/>
              <a:chExt cx="1180970" cy="276999"/>
            </a:xfrm>
          </p:grpSpPr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72BF60F3-96CD-F4CC-3931-BC2C0F10CB33}"/>
                  </a:ext>
                </a:extLst>
              </p:cNvPr>
              <p:cNvSpPr txBox="1"/>
              <p:nvPr/>
            </p:nvSpPr>
            <p:spPr>
              <a:xfrm>
                <a:off x="3856901" y="1212104"/>
                <a:ext cx="1037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Haushalt (B)</a:t>
                </a:r>
              </a:p>
            </p:txBody>
          </p:sp>
          <p:sp>
            <p:nvSpPr>
              <p:cNvPr id="8261" name="Rechteck 8260">
                <a:extLst>
                  <a:ext uri="{FF2B5EF4-FFF2-40B4-BE49-F238E27FC236}">
                    <a16:creationId xmlns:a16="http://schemas.microsoft.com/office/drawing/2014/main" id="{68D2D564-8B0D-503F-3AEA-ABE14D27288C}"/>
                  </a:ext>
                </a:extLst>
              </p:cNvPr>
              <p:cNvSpPr/>
              <p:nvPr/>
            </p:nvSpPr>
            <p:spPr bwMode="auto">
              <a:xfrm>
                <a:off x="4817300" y="1295772"/>
                <a:ext cx="220571" cy="124924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262" name="Gruppieren 8261">
              <a:extLst>
                <a:ext uri="{FF2B5EF4-FFF2-40B4-BE49-F238E27FC236}">
                  <a16:creationId xmlns:a16="http://schemas.microsoft.com/office/drawing/2014/main" id="{24A5E2B7-89D4-7834-AE4C-098568D9A9B5}"/>
                </a:ext>
              </a:extLst>
            </p:cNvPr>
            <p:cNvGrpSpPr/>
            <p:nvPr/>
          </p:nvGrpSpPr>
          <p:grpSpPr>
            <a:xfrm>
              <a:off x="1921464" y="1133723"/>
              <a:ext cx="904105" cy="276999"/>
              <a:chOff x="2594963" y="1212104"/>
              <a:chExt cx="904105" cy="276999"/>
            </a:xfrm>
          </p:grpSpPr>
          <p:sp>
            <p:nvSpPr>
              <p:cNvPr id="8263" name="Textfeld 8262">
                <a:extLst>
                  <a:ext uri="{FF2B5EF4-FFF2-40B4-BE49-F238E27FC236}">
                    <a16:creationId xmlns:a16="http://schemas.microsoft.com/office/drawing/2014/main" id="{CCA740BF-D951-0238-B363-C02DD56953C9}"/>
                  </a:ext>
                </a:extLst>
              </p:cNvPr>
              <p:cNvSpPr txBox="1"/>
              <p:nvPr/>
            </p:nvSpPr>
            <p:spPr>
              <a:xfrm>
                <a:off x="2594963" y="1212104"/>
                <a:ext cx="7489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Auto (B)</a:t>
                </a:r>
              </a:p>
            </p:txBody>
          </p:sp>
          <p:sp>
            <p:nvSpPr>
              <p:cNvPr id="8264" name="Rechteck 8263">
                <a:extLst>
                  <a:ext uri="{FF2B5EF4-FFF2-40B4-BE49-F238E27FC236}">
                    <a16:creationId xmlns:a16="http://schemas.microsoft.com/office/drawing/2014/main" id="{E8913F94-C01A-6A0A-7176-2178DFE814EC}"/>
                  </a:ext>
                </a:extLst>
              </p:cNvPr>
              <p:cNvSpPr/>
              <p:nvPr/>
            </p:nvSpPr>
            <p:spPr bwMode="auto">
              <a:xfrm>
                <a:off x="3278497" y="1297073"/>
                <a:ext cx="220571" cy="124924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1694F378-7306-834B-6151-4C1783244EB8}"/>
                </a:ext>
              </a:extLst>
            </p:cNvPr>
            <p:cNvGrpSpPr/>
            <p:nvPr/>
          </p:nvGrpSpPr>
          <p:grpSpPr>
            <a:xfrm>
              <a:off x="4768555" y="1133723"/>
              <a:ext cx="533357" cy="276999"/>
              <a:chOff x="3866414" y="1212104"/>
              <a:chExt cx="533357" cy="276999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A6744E00-F747-4E6C-4882-A5E8186B0FEB}"/>
                  </a:ext>
                </a:extLst>
              </p:cNvPr>
              <p:cNvSpPr txBox="1"/>
              <p:nvPr/>
            </p:nvSpPr>
            <p:spPr>
              <a:xfrm>
                <a:off x="3866414" y="1212104"/>
                <a:ext cx="3898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00FF"/>
                    </a:solidFill>
                  </a:rPr>
                  <a:t>(E)</a:t>
                </a:r>
              </a:p>
            </p:txBody>
          </p:sp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F312EB2C-6B0A-C185-2CF1-BD2C67B1F2E0}"/>
                  </a:ext>
                </a:extLst>
              </p:cNvPr>
              <p:cNvSpPr/>
              <p:nvPr/>
            </p:nvSpPr>
            <p:spPr bwMode="auto">
              <a:xfrm>
                <a:off x="4179200" y="1295772"/>
                <a:ext cx="220571" cy="124924"/>
              </a:xfrm>
              <a:prstGeom prst="rect">
                <a:avLst/>
              </a:prstGeom>
              <a:solidFill>
                <a:srgbClr val="00CC99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C6281308-9D08-53E1-9851-045A054B69A6}"/>
              </a:ext>
            </a:extLst>
          </p:cNvPr>
          <p:cNvSpPr txBox="1"/>
          <p:nvPr/>
        </p:nvSpPr>
        <p:spPr>
          <a:xfrm>
            <a:off x="3852928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Mai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F1261BC-97B4-90EC-F992-9CD6CA522F0C}"/>
              </a:ext>
            </a:extLst>
          </p:cNvPr>
          <p:cNvSpPr txBox="1"/>
          <p:nvPr/>
        </p:nvSpPr>
        <p:spPr>
          <a:xfrm>
            <a:off x="4596474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Jun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5719C75-EEB3-325F-E2B5-11E077AD8999}"/>
              </a:ext>
            </a:extLst>
          </p:cNvPr>
          <p:cNvSpPr txBox="1"/>
          <p:nvPr/>
        </p:nvSpPr>
        <p:spPr>
          <a:xfrm>
            <a:off x="5361201" y="4308849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Jul</a:t>
            </a:r>
          </a:p>
        </p:txBody>
      </p:sp>
      <p:sp>
        <p:nvSpPr>
          <p:cNvPr id="8195" name="Textfeld 8194">
            <a:extLst>
              <a:ext uri="{FF2B5EF4-FFF2-40B4-BE49-F238E27FC236}">
                <a16:creationId xmlns:a16="http://schemas.microsoft.com/office/drawing/2014/main" id="{7750FF79-28A6-9209-A5B6-987EA2A3571F}"/>
              </a:ext>
            </a:extLst>
          </p:cNvPr>
          <p:cNvSpPr txBox="1"/>
          <p:nvPr/>
        </p:nvSpPr>
        <p:spPr>
          <a:xfrm>
            <a:off x="5987279" y="4308849"/>
            <a:ext cx="588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Aug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7C4C1F5-1891-BA6C-2DA0-4D19FFD340A7}"/>
              </a:ext>
            </a:extLst>
          </p:cNvPr>
          <p:cNvSpPr txBox="1"/>
          <p:nvPr/>
        </p:nvSpPr>
        <p:spPr>
          <a:xfrm>
            <a:off x="2353556" y="4308849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Mrz</a:t>
            </a:r>
            <a:endParaRPr lang="de-DE" sz="14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5FCBCFE-0D35-B77F-0231-3ED5FE172DB1}"/>
              </a:ext>
            </a:extLst>
          </p:cNvPr>
          <p:cNvSpPr txBox="1"/>
          <p:nvPr/>
        </p:nvSpPr>
        <p:spPr>
          <a:xfrm>
            <a:off x="3074022" y="4308849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Apr</a:t>
            </a:r>
          </a:p>
        </p:txBody>
      </p:sp>
      <p:sp>
        <p:nvSpPr>
          <p:cNvPr id="8196" name="Textfeld 8195">
            <a:extLst>
              <a:ext uri="{FF2B5EF4-FFF2-40B4-BE49-F238E27FC236}">
                <a16:creationId xmlns:a16="http://schemas.microsoft.com/office/drawing/2014/main" id="{C4A15E12-80B4-AA43-6C2F-C93A7F5B652B}"/>
              </a:ext>
            </a:extLst>
          </p:cNvPr>
          <p:cNvSpPr txBox="1"/>
          <p:nvPr/>
        </p:nvSpPr>
        <p:spPr>
          <a:xfrm>
            <a:off x="6725165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Sep</a:t>
            </a: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54318CC5-A0CF-A697-DBC0-1A0EF6FE87A5}"/>
              </a:ext>
            </a:extLst>
          </p:cNvPr>
          <p:cNvSpPr txBox="1"/>
          <p:nvPr/>
        </p:nvSpPr>
        <p:spPr>
          <a:xfrm>
            <a:off x="7492069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Okt</a:t>
            </a:r>
          </a:p>
        </p:txBody>
      </p:sp>
      <p:sp>
        <p:nvSpPr>
          <p:cNvPr id="8198" name="Textfeld 8197">
            <a:extLst>
              <a:ext uri="{FF2B5EF4-FFF2-40B4-BE49-F238E27FC236}">
                <a16:creationId xmlns:a16="http://schemas.microsoft.com/office/drawing/2014/main" id="{E0DD01F4-2233-B0CA-B301-FA2D80BA5EB1}"/>
              </a:ext>
            </a:extLst>
          </p:cNvPr>
          <p:cNvSpPr txBox="1"/>
          <p:nvPr/>
        </p:nvSpPr>
        <p:spPr>
          <a:xfrm>
            <a:off x="8255396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Nov</a:t>
            </a:r>
          </a:p>
        </p:txBody>
      </p:sp>
      <p:sp>
        <p:nvSpPr>
          <p:cNvPr id="8199" name="Textfeld 8198">
            <a:extLst>
              <a:ext uri="{FF2B5EF4-FFF2-40B4-BE49-F238E27FC236}">
                <a16:creationId xmlns:a16="http://schemas.microsoft.com/office/drawing/2014/main" id="{5DEB310D-3496-7F6D-3383-237FA2FB055A}"/>
              </a:ext>
            </a:extLst>
          </p:cNvPr>
          <p:cNvSpPr txBox="1"/>
          <p:nvPr/>
        </p:nvSpPr>
        <p:spPr>
          <a:xfrm>
            <a:off x="8969653" y="4308849"/>
            <a:ext cx="566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Dez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5D95E1E-DA63-C2BE-C3F5-02C97AD0ECA8}"/>
              </a:ext>
            </a:extLst>
          </p:cNvPr>
          <p:cNvSpPr txBox="1"/>
          <p:nvPr/>
        </p:nvSpPr>
        <p:spPr>
          <a:xfrm>
            <a:off x="790133" y="4308849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Jan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D7268C9-C73A-1F69-0A97-65F2D7580D2C}"/>
              </a:ext>
            </a:extLst>
          </p:cNvPr>
          <p:cNvSpPr txBox="1"/>
          <p:nvPr/>
        </p:nvSpPr>
        <p:spPr>
          <a:xfrm>
            <a:off x="1569637" y="430884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Feb</a:t>
            </a:r>
          </a:p>
        </p:txBody>
      </p:sp>
      <p:grpSp>
        <p:nvGrpSpPr>
          <p:cNvPr id="8223" name="Gruppieren 8222">
            <a:extLst>
              <a:ext uri="{FF2B5EF4-FFF2-40B4-BE49-F238E27FC236}">
                <a16:creationId xmlns:a16="http://schemas.microsoft.com/office/drawing/2014/main" id="{77B53762-7423-6F27-634A-CABBFD00F059}"/>
              </a:ext>
            </a:extLst>
          </p:cNvPr>
          <p:cNvGrpSpPr/>
          <p:nvPr/>
        </p:nvGrpSpPr>
        <p:grpSpPr>
          <a:xfrm>
            <a:off x="5475528" y="792640"/>
            <a:ext cx="2126747" cy="694604"/>
            <a:chOff x="5475528" y="792640"/>
            <a:chExt cx="2126747" cy="694604"/>
          </a:xfrm>
        </p:grpSpPr>
        <p:grpSp>
          <p:nvGrpSpPr>
            <p:cNvPr id="8231" name="Gruppieren 8230">
              <a:extLst>
                <a:ext uri="{FF2B5EF4-FFF2-40B4-BE49-F238E27FC236}">
                  <a16:creationId xmlns:a16="http://schemas.microsoft.com/office/drawing/2014/main" id="{F8102083-26BE-DB5F-0F33-D91D54217D53}"/>
                </a:ext>
              </a:extLst>
            </p:cNvPr>
            <p:cNvGrpSpPr/>
            <p:nvPr/>
          </p:nvGrpSpPr>
          <p:grpSpPr>
            <a:xfrm>
              <a:off x="5510077" y="1053825"/>
              <a:ext cx="2092198" cy="433419"/>
              <a:chOff x="6180868" y="818244"/>
              <a:chExt cx="2092198" cy="433419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17197059-5E87-A463-B08F-121E1066BF7D}"/>
                  </a:ext>
                </a:extLst>
              </p:cNvPr>
              <p:cNvGrpSpPr/>
              <p:nvPr/>
            </p:nvGrpSpPr>
            <p:grpSpPr>
              <a:xfrm>
                <a:off x="6180868" y="887522"/>
                <a:ext cx="1036337" cy="276999"/>
                <a:chOff x="9472905" y="1511264"/>
                <a:chExt cx="1036337" cy="276999"/>
              </a:xfrm>
            </p:grpSpPr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B2374454-2747-EE18-0B5C-FF0B40F39B04}"/>
                    </a:ext>
                  </a:extLst>
                </p:cNvPr>
                <p:cNvSpPr/>
                <p:nvPr/>
              </p:nvSpPr>
              <p:spPr bwMode="auto">
                <a:xfrm>
                  <a:off x="10288080" y="1587301"/>
                  <a:ext cx="221162" cy="124924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CC1FBF3E-8EAF-7C1E-3BB7-E4D9B805055B}"/>
                    </a:ext>
                  </a:extLst>
                </p:cNvPr>
                <p:cNvSpPr txBox="1"/>
                <p:nvPr/>
              </p:nvSpPr>
              <p:spPr>
                <a:xfrm>
                  <a:off x="9472905" y="1511264"/>
                  <a:ext cx="8675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Bezug (B)</a:t>
                  </a:r>
                </a:p>
              </p:txBody>
            </p:sp>
          </p:grp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41EA97C1-2EB8-F2F9-4A99-EB6205203EDD}"/>
                  </a:ext>
                </a:extLst>
              </p:cNvPr>
              <p:cNvGrpSpPr/>
              <p:nvPr/>
            </p:nvGrpSpPr>
            <p:grpSpPr>
              <a:xfrm>
                <a:off x="7223676" y="887522"/>
                <a:ext cx="947465" cy="276999"/>
                <a:chOff x="9486877" y="1511264"/>
                <a:chExt cx="947465" cy="276999"/>
              </a:xfrm>
            </p:grpSpPr>
            <p:sp>
              <p:nvSpPr>
                <p:cNvPr id="8192" name="Rechteck 8191">
                  <a:extLst>
                    <a:ext uri="{FF2B5EF4-FFF2-40B4-BE49-F238E27FC236}">
                      <a16:creationId xmlns:a16="http://schemas.microsoft.com/office/drawing/2014/main" id="{691EB9BC-4CAB-305C-68A0-B2ACAAEF6D46}"/>
                    </a:ext>
                  </a:extLst>
                </p:cNvPr>
                <p:cNvSpPr/>
                <p:nvPr/>
              </p:nvSpPr>
              <p:spPr bwMode="auto">
                <a:xfrm>
                  <a:off x="10241354" y="1587301"/>
                  <a:ext cx="192988" cy="1249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193" name="Textfeld 8192">
                  <a:extLst>
                    <a:ext uri="{FF2B5EF4-FFF2-40B4-BE49-F238E27FC236}">
                      <a16:creationId xmlns:a16="http://schemas.microsoft.com/office/drawing/2014/main" id="{9485F268-0AFA-60CD-2C47-2B6767C35B0A}"/>
                    </a:ext>
                  </a:extLst>
                </p:cNvPr>
                <p:cNvSpPr txBox="1"/>
                <p:nvPr/>
              </p:nvSpPr>
              <p:spPr>
                <a:xfrm>
                  <a:off x="9486877" y="1511264"/>
                  <a:ext cx="82426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00FF"/>
                      </a:solidFill>
                    </a:rPr>
                    <a:t>Eigen (E)</a:t>
                  </a:r>
                </a:p>
              </p:txBody>
            </p:sp>
          </p:grpSp>
          <p:sp>
            <p:nvSpPr>
              <p:cNvPr id="8228" name="Rechteck 8227">
                <a:extLst>
                  <a:ext uri="{FF2B5EF4-FFF2-40B4-BE49-F238E27FC236}">
                    <a16:creationId xmlns:a16="http://schemas.microsoft.com/office/drawing/2014/main" id="{F5B40617-4C58-E79C-2CB8-D50F94D88F6C}"/>
                  </a:ext>
                </a:extLst>
              </p:cNvPr>
              <p:cNvSpPr/>
              <p:nvPr/>
            </p:nvSpPr>
            <p:spPr bwMode="auto">
              <a:xfrm>
                <a:off x="6195214" y="818244"/>
                <a:ext cx="2077852" cy="433419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221" name="Textfeld 8220">
              <a:extLst>
                <a:ext uri="{FF2B5EF4-FFF2-40B4-BE49-F238E27FC236}">
                  <a16:creationId xmlns:a16="http://schemas.microsoft.com/office/drawing/2014/main" id="{5C7A62AF-23ED-8203-08BD-97D1EA7004AA}"/>
                </a:ext>
              </a:extLst>
            </p:cNvPr>
            <p:cNvSpPr txBox="1"/>
            <p:nvPr/>
          </p:nvSpPr>
          <p:spPr>
            <a:xfrm>
              <a:off x="5475528" y="792640"/>
              <a:ext cx="17665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Verbraucher-Anteile</a:t>
              </a:r>
            </a:p>
          </p:txBody>
        </p:sp>
      </p:grpSp>
      <p:grpSp>
        <p:nvGrpSpPr>
          <p:cNvPr id="8241" name="Gruppieren 8240">
            <a:extLst>
              <a:ext uri="{FF2B5EF4-FFF2-40B4-BE49-F238E27FC236}">
                <a16:creationId xmlns:a16="http://schemas.microsoft.com/office/drawing/2014/main" id="{F67ED458-6AC2-614D-7359-F73289A8362C}"/>
              </a:ext>
            </a:extLst>
          </p:cNvPr>
          <p:cNvGrpSpPr/>
          <p:nvPr/>
        </p:nvGrpSpPr>
        <p:grpSpPr>
          <a:xfrm>
            <a:off x="26535" y="4668061"/>
            <a:ext cx="9796304" cy="1536924"/>
            <a:chOff x="26535" y="4668061"/>
            <a:chExt cx="9796304" cy="1536924"/>
          </a:xfrm>
        </p:grpSpPr>
        <p:sp>
          <p:nvSpPr>
            <p:cNvPr id="8209" name="Rechteck 8208">
              <a:extLst>
                <a:ext uri="{FF2B5EF4-FFF2-40B4-BE49-F238E27FC236}">
                  <a16:creationId xmlns:a16="http://schemas.microsoft.com/office/drawing/2014/main" id="{18F2EBC3-F50C-4988-F000-8D5884007046}"/>
                </a:ext>
              </a:extLst>
            </p:cNvPr>
            <p:cNvSpPr/>
            <p:nvPr/>
          </p:nvSpPr>
          <p:spPr bwMode="auto">
            <a:xfrm>
              <a:off x="101599" y="4670645"/>
              <a:ext cx="9721240" cy="15343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12" name="Textfeld 8211">
              <a:extLst>
                <a:ext uri="{FF2B5EF4-FFF2-40B4-BE49-F238E27FC236}">
                  <a16:creationId xmlns:a16="http://schemas.microsoft.com/office/drawing/2014/main" id="{B242321C-4D99-DA2D-2F4C-1FFB4E171063}"/>
                </a:ext>
              </a:extLst>
            </p:cNvPr>
            <p:cNvSpPr txBox="1"/>
            <p:nvPr/>
          </p:nvSpPr>
          <p:spPr>
            <a:xfrm>
              <a:off x="57760" y="5605240"/>
              <a:ext cx="12763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Erzeugung</a:t>
              </a:r>
              <a:r>
                <a:rPr lang="de-DE" sz="1200" dirty="0">
                  <a:solidFill>
                    <a:srgbClr val="0000FF"/>
                  </a:solidFill>
                </a:rPr>
                <a:t> </a:t>
              </a:r>
              <a:r>
                <a:rPr lang="de-DE" sz="1200" dirty="0"/>
                <a:t>(PV)</a:t>
              </a:r>
            </a:p>
          </p:txBody>
        </p:sp>
        <p:sp>
          <p:nvSpPr>
            <p:cNvPr id="8213" name="Textfeld 8212">
              <a:extLst>
                <a:ext uri="{FF2B5EF4-FFF2-40B4-BE49-F238E27FC236}">
                  <a16:creationId xmlns:a16="http://schemas.microsoft.com/office/drawing/2014/main" id="{C907E707-19D8-7A07-EE8A-1F47D6AD98CB}"/>
                </a:ext>
              </a:extLst>
            </p:cNvPr>
            <p:cNvSpPr txBox="1"/>
            <p:nvPr/>
          </p:nvSpPr>
          <p:spPr>
            <a:xfrm>
              <a:off x="450944" y="5080690"/>
              <a:ext cx="8831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Verbrauch</a:t>
              </a:r>
            </a:p>
          </p:txBody>
        </p:sp>
        <p:sp>
          <p:nvSpPr>
            <p:cNvPr id="8216" name="Textfeld 8215">
              <a:extLst>
                <a:ext uri="{FF2B5EF4-FFF2-40B4-BE49-F238E27FC236}">
                  <a16:creationId xmlns:a16="http://schemas.microsoft.com/office/drawing/2014/main" id="{0BA9E9B3-0AD9-A68F-804D-5D6B6FDDD3C2}"/>
                </a:ext>
              </a:extLst>
            </p:cNvPr>
            <p:cNvSpPr txBox="1"/>
            <p:nvPr/>
          </p:nvSpPr>
          <p:spPr>
            <a:xfrm>
              <a:off x="8786795" y="5124506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10.799</a:t>
              </a:r>
            </a:p>
          </p:txBody>
        </p:sp>
        <p:sp>
          <p:nvSpPr>
            <p:cNvPr id="8217" name="Textfeld 8216">
              <a:extLst>
                <a:ext uri="{FF2B5EF4-FFF2-40B4-BE49-F238E27FC236}">
                  <a16:creationId xmlns:a16="http://schemas.microsoft.com/office/drawing/2014/main" id="{57AC7CB6-6E24-4793-2871-D9BD964B3D5D}"/>
                </a:ext>
              </a:extLst>
            </p:cNvPr>
            <p:cNvSpPr txBox="1"/>
            <p:nvPr/>
          </p:nvSpPr>
          <p:spPr>
            <a:xfrm>
              <a:off x="8788209" y="5897207"/>
              <a:ext cx="7361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+3.606</a:t>
              </a:r>
            </a:p>
          </p:txBody>
        </p:sp>
        <p:sp>
          <p:nvSpPr>
            <p:cNvPr id="8218" name="Textfeld 8217">
              <a:extLst>
                <a:ext uri="{FF2B5EF4-FFF2-40B4-BE49-F238E27FC236}">
                  <a16:creationId xmlns:a16="http://schemas.microsoft.com/office/drawing/2014/main" id="{5694F2C0-19EA-F35A-3801-131F53211159}"/>
                </a:ext>
              </a:extLst>
            </p:cNvPr>
            <p:cNvSpPr txBox="1"/>
            <p:nvPr/>
          </p:nvSpPr>
          <p:spPr>
            <a:xfrm>
              <a:off x="8286664" y="5915609"/>
              <a:ext cx="575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/>
                <a:t>Saldo</a:t>
              </a:r>
            </a:p>
          </p:txBody>
        </p:sp>
        <p:sp>
          <p:nvSpPr>
            <p:cNvPr id="8219" name="Textfeld 8218">
              <a:extLst>
                <a:ext uri="{FF2B5EF4-FFF2-40B4-BE49-F238E27FC236}">
                  <a16:creationId xmlns:a16="http://schemas.microsoft.com/office/drawing/2014/main" id="{0E3DB7D9-5C43-7628-56B4-3FD8851BE684}"/>
                </a:ext>
              </a:extLst>
            </p:cNvPr>
            <p:cNvSpPr txBox="1"/>
            <p:nvPr/>
          </p:nvSpPr>
          <p:spPr>
            <a:xfrm>
              <a:off x="26535" y="4668061"/>
              <a:ext cx="1814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Jahresbilanz (kWh)</a:t>
              </a:r>
            </a:p>
          </p:txBody>
        </p:sp>
        <p:sp>
          <p:nvSpPr>
            <p:cNvPr id="8220" name="Textfeld 8219">
              <a:extLst>
                <a:ext uri="{FF2B5EF4-FFF2-40B4-BE49-F238E27FC236}">
                  <a16:creationId xmlns:a16="http://schemas.microsoft.com/office/drawing/2014/main" id="{633EFE5B-0E11-F757-C2F3-476D44264E58}"/>
                </a:ext>
              </a:extLst>
            </p:cNvPr>
            <p:cNvSpPr txBox="1"/>
            <p:nvPr/>
          </p:nvSpPr>
          <p:spPr>
            <a:xfrm>
              <a:off x="8786795" y="5587519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400" b="1" dirty="0"/>
                <a:t>14.405</a:t>
              </a:r>
            </a:p>
          </p:txBody>
        </p:sp>
        <p:graphicFrame>
          <p:nvGraphicFramePr>
            <p:cNvPr id="8224" name="Diagramm 8223">
              <a:extLst>
                <a:ext uri="{FF2B5EF4-FFF2-40B4-BE49-F238E27FC236}">
                  <a16:creationId xmlns:a16="http://schemas.microsoft.com/office/drawing/2014/main" id="{1FFD9A4F-E5B0-9E86-43C1-837662AA53F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70113230"/>
                </p:ext>
              </p:extLst>
            </p:nvPr>
          </p:nvGraphicFramePr>
          <p:xfrm>
            <a:off x="1404753" y="4754782"/>
            <a:ext cx="6728715" cy="12747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230" name="Textfeld 8229">
              <a:extLst>
                <a:ext uri="{FF2B5EF4-FFF2-40B4-BE49-F238E27FC236}">
                  <a16:creationId xmlns:a16="http://schemas.microsoft.com/office/drawing/2014/main" id="{0A68E328-7BE5-49AC-EBC1-7D1C88E96E3C}"/>
                </a:ext>
              </a:extLst>
            </p:cNvPr>
            <p:cNvSpPr txBox="1"/>
            <p:nvPr/>
          </p:nvSpPr>
          <p:spPr>
            <a:xfrm>
              <a:off x="3195531" y="4735960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6.443</a:t>
              </a:r>
            </a:p>
          </p:txBody>
        </p:sp>
        <p:sp>
          <p:nvSpPr>
            <p:cNvPr id="8235" name="Textfeld 8234">
              <a:extLst>
                <a:ext uri="{FF2B5EF4-FFF2-40B4-BE49-F238E27FC236}">
                  <a16:creationId xmlns:a16="http://schemas.microsoft.com/office/drawing/2014/main" id="{0E379325-508C-94DC-1673-84B3DEA33B7D}"/>
                </a:ext>
              </a:extLst>
            </p:cNvPr>
            <p:cNvSpPr txBox="1"/>
            <p:nvPr/>
          </p:nvSpPr>
          <p:spPr>
            <a:xfrm>
              <a:off x="4048445" y="4735960"/>
              <a:ext cx="63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00FF"/>
                  </a:solidFill>
                </a:rPr>
                <a:t>1.219</a:t>
              </a:r>
            </a:p>
          </p:txBody>
        </p:sp>
        <p:sp>
          <p:nvSpPr>
            <p:cNvPr id="8236" name="Textfeld 8235">
              <a:extLst>
                <a:ext uri="{FF2B5EF4-FFF2-40B4-BE49-F238E27FC236}">
                  <a16:creationId xmlns:a16="http://schemas.microsoft.com/office/drawing/2014/main" id="{C2C0AE71-CCCB-F94F-70E2-A5B6BDC9A505}"/>
                </a:ext>
              </a:extLst>
            </p:cNvPr>
            <p:cNvSpPr txBox="1"/>
            <p:nvPr/>
          </p:nvSpPr>
          <p:spPr>
            <a:xfrm>
              <a:off x="5102096" y="4735960"/>
              <a:ext cx="63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B050"/>
                  </a:solidFill>
                </a:rPr>
                <a:t>3.137</a:t>
              </a:r>
            </a:p>
          </p:txBody>
        </p:sp>
        <p:sp>
          <p:nvSpPr>
            <p:cNvPr id="8237" name="Textfeld 8236">
              <a:extLst>
                <a:ext uri="{FF2B5EF4-FFF2-40B4-BE49-F238E27FC236}">
                  <a16:creationId xmlns:a16="http://schemas.microsoft.com/office/drawing/2014/main" id="{A096BF7D-8D27-4556-2184-0130C7FB5F27}"/>
                </a:ext>
              </a:extLst>
            </p:cNvPr>
            <p:cNvSpPr txBox="1"/>
            <p:nvPr/>
          </p:nvSpPr>
          <p:spPr>
            <a:xfrm>
              <a:off x="2715283" y="5084363"/>
              <a:ext cx="63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bg1">
                      <a:lumMod val="50000"/>
                    </a:schemeClr>
                  </a:solidFill>
                </a:rPr>
                <a:t>6.957</a:t>
              </a:r>
            </a:p>
          </p:txBody>
        </p:sp>
        <p:sp>
          <p:nvSpPr>
            <p:cNvPr id="8238" name="Textfeld 8237">
              <a:extLst>
                <a:ext uri="{FF2B5EF4-FFF2-40B4-BE49-F238E27FC236}">
                  <a16:creationId xmlns:a16="http://schemas.microsoft.com/office/drawing/2014/main" id="{BFB0C948-8398-BD15-1233-4D43AA397595}"/>
                </a:ext>
              </a:extLst>
            </p:cNvPr>
            <p:cNvSpPr txBox="1"/>
            <p:nvPr/>
          </p:nvSpPr>
          <p:spPr>
            <a:xfrm>
              <a:off x="4784189" y="5084363"/>
              <a:ext cx="631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</a:rPr>
                <a:t>3.842</a:t>
              </a:r>
            </a:p>
          </p:txBody>
        </p:sp>
        <p:sp>
          <p:nvSpPr>
            <p:cNvPr id="8239" name="Textfeld 8238">
              <a:extLst>
                <a:ext uri="{FF2B5EF4-FFF2-40B4-BE49-F238E27FC236}">
                  <a16:creationId xmlns:a16="http://schemas.microsoft.com/office/drawing/2014/main" id="{E88F1F3E-65D5-01BF-1A40-7C22E26870B5}"/>
                </a:ext>
              </a:extLst>
            </p:cNvPr>
            <p:cNvSpPr txBox="1"/>
            <p:nvPr/>
          </p:nvSpPr>
          <p:spPr>
            <a:xfrm>
              <a:off x="3258151" y="5415477"/>
              <a:ext cx="7296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CC6600"/>
                  </a:solidFill>
                </a:rPr>
                <a:t>10.563</a:t>
              </a:r>
            </a:p>
          </p:txBody>
        </p:sp>
        <p:sp>
          <p:nvSpPr>
            <p:cNvPr id="8240" name="Textfeld 8239">
              <a:extLst>
                <a:ext uri="{FF2B5EF4-FFF2-40B4-BE49-F238E27FC236}">
                  <a16:creationId xmlns:a16="http://schemas.microsoft.com/office/drawing/2014/main" id="{61F8B47E-7657-F8B0-CC6F-BF5307D62510}"/>
                </a:ext>
              </a:extLst>
            </p:cNvPr>
            <p:cNvSpPr txBox="1"/>
            <p:nvPr/>
          </p:nvSpPr>
          <p:spPr>
            <a:xfrm>
              <a:off x="6144225" y="5415477"/>
              <a:ext cx="7010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C000"/>
                  </a:solidFill>
                </a:rPr>
                <a:t>3.842</a:t>
              </a:r>
            </a:p>
          </p:txBody>
        </p:sp>
      </p:grpSp>
      <p:sp>
        <p:nvSpPr>
          <p:cNvPr id="8242" name="Textfeld 8241">
            <a:extLst>
              <a:ext uri="{FF2B5EF4-FFF2-40B4-BE49-F238E27FC236}">
                <a16:creationId xmlns:a16="http://schemas.microsoft.com/office/drawing/2014/main" id="{DD9829A8-9F25-4AD0-A1E5-614075597D25}"/>
              </a:ext>
            </a:extLst>
          </p:cNvPr>
          <p:cNvSpPr txBox="1"/>
          <p:nvPr/>
        </p:nvSpPr>
        <p:spPr>
          <a:xfrm>
            <a:off x="5919626" y="5203800"/>
            <a:ext cx="202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FF66CC"/>
                </a:solidFill>
              </a:rPr>
              <a:t>Autarkiequote: 35,6%</a:t>
            </a:r>
          </a:p>
        </p:txBody>
      </p:sp>
      <p:sp>
        <p:nvSpPr>
          <p:cNvPr id="8243" name="Textfeld 8242">
            <a:extLst>
              <a:ext uri="{FF2B5EF4-FFF2-40B4-BE49-F238E27FC236}">
                <a16:creationId xmlns:a16="http://schemas.microsoft.com/office/drawing/2014/main" id="{03D75FB1-911A-1355-DE1D-7DAE2C8AD838}"/>
              </a:ext>
            </a:extLst>
          </p:cNvPr>
          <p:cNvSpPr txBox="1"/>
          <p:nvPr/>
        </p:nvSpPr>
        <p:spPr>
          <a:xfrm>
            <a:off x="5277637" y="5777273"/>
            <a:ext cx="2858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FF66CC"/>
                </a:solidFill>
              </a:rPr>
              <a:t>Eigenverbrauchsquote: 26,7%</a:t>
            </a:r>
          </a:p>
        </p:txBody>
      </p:sp>
      <p:sp>
        <p:nvSpPr>
          <p:cNvPr id="9" name="Textfeld 40">
            <a:extLst>
              <a:ext uri="{FF2B5EF4-FFF2-40B4-BE49-F238E27FC236}">
                <a16:creationId xmlns:a16="http://schemas.microsoft.com/office/drawing/2014/main" id="{E8B28F2E-D957-40DA-9E3F-1ED92AE62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87675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Bilanziell ist dieser 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mehr als ausgeglichen!</a:t>
            </a:r>
          </a:p>
        </p:txBody>
      </p:sp>
    </p:spTree>
    <p:extLst>
      <p:ext uri="{BB962C8B-B14F-4D97-AF65-F5344CB8AC3E}">
        <p14:creationId xmlns:p14="http://schemas.microsoft.com/office/powerpoint/2010/main" val="396580931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42" grpId="0"/>
      <p:bldP spid="8243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8F0DFA81-055F-8A2B-3F6B-86496A5D5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53" t="42648" r="41187" b="15480"/>
          <a:stretch/>
        </p:blipFill>
        <p:spPr>
          <a:xfrm>
            <a:off x="111020" y="1187595"/>
            <a:ext cx="9333521" cy="4149371"/>
          </a:xfrm>
          <a:prstGeom prst="rect">
            <a:avLst/>
          </a:prstGeom>
        </p:spPr>
      </p:pic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91" y="0"/>
            <a:ext cx="863561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Entwicklung der Wärmewende in D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Marktentwicklung Wärmeerzeuger (Jan. bis Sept. 2023)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10" y="5772761"/>
            <a:ext cx="8527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BDH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8A8BA2E8-724D-59DE-06F3-D1AC6474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098" y="1288196"/>
            <a:ext cx="83516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*)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ggü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. 2022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C560815-5B0B-41C8-F233-8B7A90C49995}"/>
              </a:ext>
            </a:extLst>
          </p:cNvPr>
          <p:cNvGrpSpPr/>
          <p:nvPr/>
        </p:nvGrpSpPr>
        <p:grpSpPr>
          <a:xfrm>
            <a:off x="0" y="4180114"/>
            <a:ext cx="9906000" cy="2356879"/>
            <a:chOff x="0" y="4180114"/>
            <a:chExt cx="9906000" cy="23568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BE715D-0ED5-5104-99E9-1825D1AED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32513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Politische und mediale Verunsicherungen verursachen Kaufzurückhaltung bei Wärmepumpen!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B1604D03-F7C1-34EE-57F2-2CC3C8C8C814}"/>
                </a:ext>
              </a:extLst>
            </p:cNvPr>
            <p:cNvSpPr/>
            <p:nvPr/>
          </p:nvSpPr>
          <p:spPr bwMode="auto">
            <a:xfrm>
              <a:off x="7341325" y="4180114"/>
              <a:ext cx="2211977" cy="400595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39051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90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Entwicklung der Wärmewende in D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Absatzstruktur Wärmeerzeuger 2012 bis 2023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A85B4F-753D-0BE4-200D-6E37F713C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53" t="18904" r="37569" b="17923"/>
          <a:stretch/>
        </p:blipFill>
        <p:spPr>
          <a:xfrm>
            <a:off x="56644" y="913620"/>
            <a:ext cx="9738966" cy="4389900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569" y="4936739"/>
            <a:ext cx="236077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Agora Energiewende, BDH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3642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Gasheizungen nehmen weiter zu, „Wann wird man je verstehen“!</a:t>
            </a:r>
          </a:p>
        </p:txBody>
      </p:sp>
    </p:spTree>
    <p:extLst>
      <p:ext uri="{BB962C8B-B14F-4D97-AF65-F5344CB8AC3E}">
        <p14:creationId xmlns:p14="http://schemas.microsoft.com/office/powerpoint/2010/main" val="159467832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90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Entwicklung der Wärmewende in D (3)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Beheizungsstruktur des Wohnungsbestandes1995 bis 2023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F6E34D-21ED-E7C1-3459-FCA22CF83D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50" t="25393" r="37549" b="8864"/>
          <a:stretch/>
        </p:blipFill>
        <p:spPr>
          <a:xfrm>
            <a:off x="112642" y="879352"/>
            <a:ext cx="9680287" cy="4607048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609" y="5476744"/>
            <a:ext cx="236077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Agora Energiewende, BDH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3642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Einige Politiker haben‘s noch immer nicht verstanden und werben für „Technologieoffenheit“!</a:t>
            </a:r>
          </a:p>
        </p:txBody>
      </p:sp>
    </p:spTree>
    <p:extLst>
      <p:ext uri="{BB962C8B-B14F-4D97-AF65-F5344CB8AC3E}">
        <p14:creationId xmlns:p14="http://schemas.microsoft.com/office/powerpoint/2010/main" val="200355431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Entwicklung der Mobilitätswende in D (1), 2023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 err="1">
                <a:solidFill>
                  <a:schemeClr val="bg1"/>
                </a:solidFill>
              </a:rPr>
              <a:t>PkW</a:t>
            </a:r>
            <a:r>
              <a:rPr lang="de-DE" altLang="de-DE" dirty="0">
                <a:solidFill>
                  <a:schemeClr val="bg1"/>
                </a:solidFill>
              </a:rPr>
              <a:t>-Neuzulassungen nach Antriebsart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E2E5C5-169D-ED2D-2470-2EED6F3D6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28" t="37297" r="41544" b="8954"/>
          <a:stretch/>
        </p:blipFill>
        <p:spPr>
          <a:xfrm>
            <a:off x="478970" y="811689"/>
            <a:ext cx="9168239" cy="5458482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6216" y="5985947"/>
            <a:ext cx="9469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ADAC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06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Politische und mediale Verunsicherungen verursachen Kaufzurückhaltung bei E-Autos!</a:t>
            </a:r>
          </a:p>
        </p:txBody>
      </p:sp>
    </p:spTree>
    <p:extLst>
      <p:ext uri="{BB962C8B-B14F-4D97-AF65-F5344CB8AC3E}">
        <p14:creationId xmlns:p14="http://schemas.microsoft.com/office/powerpoint/2010/main" val="267691992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73081"/>
            <a:ext cx="13112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Einführung 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56D2D59-C100-4C1C-855E-AB0D218D9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1768515"/>
            <a:ext cx="8697913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Die Zahlen entnehmen wir folgenden Quellen: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Arbeitsgemeinschaft Energiebilanzen (AGEB)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  <a:hlinkClick r:id="rId3"/>
              </a:rPr>
              <a:t>- Jahresbericht 2023</a:t>
            </a:r>
            <a:endParaRPr lang="de-DE" altLang="de-DE" sz="1600" dirty="0">
              <a:solidFill>
                <a:srgbClr val="0000FF"/>
              </a:solidFill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Marktstammdatenregister (</a:t>
            </a:r>
            <a:r>
              <a:rPr lang="de-DE" altLang="de-DE" sz="1600" dirty="0" err="1">
                <a:solidFill>
                  <a:srgbClr val="0000FF"/>
                </a:solidFill>
              </a:rPr>
              <a:t>MaStR</a:t>
            </a:r>
            <a:r>
              <a:rPr lang="de-DE" altLang="de-DE" sz="1600" dirty="0">
                <a:solidFill>
                  <a:srgbClr val="0000FF"/>
                </a:solidFill>
              </a:rPr>
              <a:t>) der Bundesnetzagentur 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4"/>
              </a:rPr>
              <a:t>Internetseite des </a:t>
            </a:r>
            <a:r>
              <a:rPr lang="de-DE" altLang="de-DE" sz="1600" dirty="0" err="1">
                <a:solidFill>
                  <a:srgbClr val="0000FF"/>
                </a:solidFill>
                <a:hlinkClick r:id="rId4"/>
              </a:rPr>
              <a:t>MaStR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 err="1">
                <a:solidFill>
                  <a:srgbClr val="0000FF"/>
                </a:solidFill>
                <a:hlinkClick r:id="rId5"/>
              </a:rPr>
              <a:t>MaStR</a:t>
            </a:r>
            <a:r>
              <a:rPr lang="de-DE" altLang="de-DE" sz="1600" dirty="0">
                <a:solidFill>
                  <a:srgbClr val="0000FF"/>
                </a:solidFill>
                <a:hlinkClick r:id="rId5"/>
              </a:rPr>
              <a:t>, Definitionen und Merkmale der Daten</a:t>
            </a:r>
            <a:endParaRPr lang="de-DE" altLang="de-DE" sz="1600" dirty="0">
              <a:solidFill>
                <a:srgbClr val="0000FF"/>
              </a:solidFill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Branchenportale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6"/>
              </a:rPr>
              <a:t>Solarbranche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7"/>
              </a:rPr>
              <a:t>Windbranche</a:t>
            </a:r>
            <a:endParaRPr lang="de-DE" altLang="de-DE" sz="1600" dirty="0">
              <a:solidFill>
                <a:srgbClr val="0000FF"/>
              </a:solidFill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Bundesumweltamt (UBA)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8"/>
              </a:rPr>
              <a:t>Daten zur Umwelt</a:t>
            </a:r>
            <a:endParaRPr lang="de-DE" altLang="de-DE" sz="1600" dirty="0">
              <a:solidFill>
                <a:srgbClr val="0000FF"/>
              </a:solidFill>
            </a:endParaRP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Agora Energiewende, Verkehrswende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</a:t>
            </a:r>
            <a:r>
              <a:rPr lang="de-DE" altLang="de-DE" sz="1600" dirty="0">
                <a:solidFill>
                  <a:srgbClr val="0000FF"/>
                </a:solidFill>
                <a:hlinkClick r:id="rId9"/>
              </a:rPr>
              <a:t>Energiewende in Deutschland: Stand der Dinge 2023</a:t>
            </a:r>
            <a:endParaRPr lang="de-DE" altLang="de-DE" sz="1600" dirty="0">
              <a:solidFill>
                <a:srgbClr val="0000FF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AA4B4D2-1082-4933-AC9A-0B462288D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968435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Mit dem Monitoring beobachten wir jährlich, wie sich die Zahlen der Energiewende entwickeln und wie die geplanten Ziele erreicht werden.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3CC4F1F-E0D5-DCCC-2ECB-5841B7E3B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53" y="5304790"/>
            <a:ext cx="86979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defRPr/>
            </a:pPr>
            <a:r>
              <a:rPr lang="de-DE" altLang="de-DE" sz="1600" u="sng" dirty="0">
                <a:solidFill>
                  <a:srgbClr val="0000FF"/>
                </a:solidFill>
              </a:rPr>
              <a:t>Hinweis</a:t>
            </a:r>
            <a:r>
              <a:rPr lang="de-DE" altLang="de-DE" sz="1600" dirty="0">
                <a:solidFill>
                  <a:srgbClr val="0000FF"/>
                </a:solidFill>
              </a:rPr>
              <a:t>: Leider hinkt die Daten-Beschaffung im Energiebereich zum Teil ein bis zwei Jahre hinterher. Deshalb haben wir z.B. Energiezahlen mit den </a:t>
            </a:r>
            <a:r>
              <a:rPr lang="de-DE" altLang="de-DE" sz="1600" dirty="0" err="1">
                <a:solidFill>
                  <a:srgbClr val="0000FF"/>
                </a:solidFill>
              </a:rPr>
              <a:t>Zubauzahlen</a:t>
            </a:r>
            <a:r>
              <a:rPr lang="de-DE" altLang="de-DE" sz="1600" dirty="0">
                <a:solidFill>
                  <a:srgbClr val="0000FF"/>
                </a:solidFill>
              </a:rPr>
              <a:t> hochgerechnet!</a:t>
            </a:r>
          </a:p>
        </p:txBody>
      </p:sp>
    </p:spTree>
    <p:extLst>
      <p:ext uri="{BB962C8B-B14F-4D97-AF65-F5344CB8AC3E}">
        <p14:creationId xmlns:p14="http://schemas.microsoft.com/office/powerpoint/2010/main" val="44743376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Entwicklung der Mobilitätswende in D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 err="1">
                <a:solidFill>
                  <a:schemeClr val="bg1"/>
                </a:solidFill>
              </a:rPr>
              <a:t>Fahrzeugbetand</a:t>
            </a:r>
            <a:r>
              <a:rPr lang="de-DE" altLang="de-DE" dirty="0">
                <a:solidFill>
                  <a:schemeClr val="bg1"/>
                </a:solidFill>
              </a:rPr>
              <a:t> nach Antriebsart, 2017 bis 2023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4A6FEF-FCE8-7E8C-82A3-9A0811FC0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39" t="23262" r="37584" b="11403"/>
          <a:stretch/>
        </p:blipFill>
        <p:spPr>
          <a:xfrm>
            <a:off x="107883" y="1070059"/>
            <a:ext cx="9659884" cy="4573095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995" y="5254950"/>
            <a:ext cx="242284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Agroa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Verkehrswende, KBA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230516-9234-26D4-8061-0EBBEE2C6239}"/>
              </a:ext>
            </a:extLst>
          </p:cNvPr>
          <p:cNvSpPr txBox="1"/>
          <p:nvPr/>
        </p:nvSpPr>
        <p:spPr>
          <a:xfrm>
            <a:off x="7105152" y="1270453"/>
            <a:ext cx="23984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E-Auto 2023: 1.013 Mio.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BE715D-0ED5-5104-99E9-1825D1AED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Anzahl der zugelassenen E-Autos wächst viel zu langsam!</a:t>
            </a:r>
          </a:p>
        </p:txBody>
      </p:sp>
    </p:spTree>
    <p:extLst>
      <p:ext uri="{BB962C8B-B14F-4D97-AF65-F5344CB8AC3E}">
        <p14:creationId xmlns:p14="http://schemas.microsoft.com/office/powerpoint/2010/main" val="201486154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510428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Treibhausgasemissionen (1)</a:t>
            </a:r>
          </a:p>
          <a:p>
            <a:r>
              <a:rPr lang="de-DE" sz="2000" dirty="0">
                <a:solidFill>
                  <a:schemeClr val="bg1"/>
                </a:solidFill>
              </a:rPr>
              <a:t>nach Sektoren seit 1990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D52A5F1-0234-C78D-89B7-3DE9BE838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20" t="16984" r="37143" b="20351"/>
          <a:stretch/>
        </p:blipFill>
        <p:spPr>
          <a:xfrm>
            <a:off x="0" y="1271450"/>
            <a:ext cx="9905999" cy="4369473"/>
          </a:xfrm>
          <a:prstGeom prst="rect">
            <a:avLst/>
          </a:prstGeom>
        </p:spPr>
      </p:pic>
      <p:sp>
        <p:nvSpPr>
          <p:cNvPr id="2" name="Text Box 14">
            <a:extLst>
              <a:ext uri="{FF2B5EF4-FFF2-40B4-BE49-F238E27FC236}">
                <a16:creationId xmlns:a16="http://schemas.microsoft.com/office/drawing/2014/main" id="{B9CDE423-2031-F8DC-C57E-D21F86020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013" y="5323507"/>
            <a:ext cx="239604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Agora Energiewende,  UBA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731919"/>
            <a:ext cx="9905998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Energiewirtschaft, Industrie und Landwirtschaft reduzieren, 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Gebäude und Verkehr verfehlen ihre Ziele!</a:t>
            </a:r>
          </a:p>
        </p:txBody>
      </p:sp>
    </p:spTree>
    <p:extLst>
      <p:ext uri="{BB962C8B-B14F-4D97-AF65-F5344CB8AC3E}">
        <p14:creationId xmlns:p14="http://schemas.microsoft.com/office/powerpoint/2010/main" val="66350575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666394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Entwicklung der Treibhausgasemissionen (2)</a:t>
            </a:r>
          </a:p>
          <a:p>
            <a:r>
              <a:rPr lang="de-DE" sz="2000" dirty="0">
                <a:solidFill>
                  <a:schemeClr val="bg1"/>
                </a:solidFill>
                <a:effectLst/>
              </a:rPr>
              <a:t>CO</a:t>
            </a:r>
            <a:r>
              <a:rPr lang="de-DE" sz="2000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de-DE" sz="2000" dirty="0">
                <a:solidFill>
                  <a:schemeClr val="bg1"/>
                </a:solidFill>
                <a:effectLst/>
              </a:rPr>
              <a:t>-Konzentration in der Atmosphäre (Monatsmittelwerte)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FB795C0-F726-8C97-B89B-DAC08AF615EE}"/>
              </a:ext>
            </a:extLst>
          </p:cNvPr>
          <p:cNvSpPr txBox="1"/>
          <p:nvPr/>
        </p:nvSpPr>
        <p:spPr>
          <a:xfrm>
            <a:off x="44043" y="827201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ppm</a:t>
            </a:r>
          </a:p>
        </p:txBody>
      </p:sp>
      <p:pic>
        <p:nvPicPr>
          <p:cNvPr id="3" name="Grafik 2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AD7183FC-316A-5DE7-8CB5-AD1B20B19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0" t="20000" r="16580" b="26496"/>
          <a:stretch/>
        </p:blipFill>
        <p:spPr>
          <a:xfrm>
            <a:off x="627857" y="922844"/>
            <a:ext cx="9182524" cy="520966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CD8C5DA-41CA-9947-C7A4-9C375FF63704}"/>
              </a:ext>
            </a:extLst>
          </p:cNvPr>
          <p:cNvSpPr txBox="1"/>
          <p:nvPr/>
        </p:nvSpPr>
        <p:spPr>
          <a:xfrm>
            <a:off x="3125855" y="1083694"/>
            <a:ext cx="57198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Jahresmittelwert 2023, Zugspitze: 419,3 ppm; VJ: 418,9 ppm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D0BE9768-7209-16C8-0E71-5E577DA5F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751" y="6057126"/>
            <a:ext cx="84478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UBA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CO</a:t>
            </a:r>
            <a:r>
              <a:rPr lang="de-DE" altLang="de-DE" sz="1800" baseline="-25000" dirty="0">
                <a:solidFill>
                  <a:srgbClr val="00B050"/>
                </a:solidFill>
              </a:rPr>
              <a:t>2</a:t>
            </a:r>
            <a:r>
              <a:rPr lang="de-DE" altLang="de-DE" sz="1800" dirty="0">
                <a:solidFill>
                  <a:srgbClr val="00B050"/>
                </a:solidFill>
              </a:rPr>
              <a:t>-Konzentration steigt weltweit immer weiter!</a:t>
            </a:r>
          </a:p>
        </p:txBody>
      </p:sp>
    </p:spTree>
    <p:extLst>
      <p:ext uri="{BB962C8B-B14F-4D97-AF65-F5344CB8AC3E}">
        <p14:creationId xmlns:p14="http://schemas.microsoft.com/office/powerpoint/2010/main" val="71829112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6968"/>
            <a:ext cx="556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BDCDF50F-5678-22F1-425B-052F50505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818165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Primärenergieverbrauch ist durch Krisen und Wetter deutlich um fast 8 % zurückgegangen!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298232D9-5A3C-9762-E11D-419BAEA2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1359604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Nach wie vor importieren wir ¾ der Primärenergie für Deutschland!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6DEFBACE-AE8D-1D9F-53DA-DE7ECEF73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1901043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Am 15.04.2023 wurden die letzten 3 KKW in Deutschland abgeschaltet!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60C8AE6-0CBC-4435-D651-9CD81CD0D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2442482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 der Transformation zur Klimaneutralität kompensiert Mineralöl den Gasverbrauch!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A0D8BFA-080E-6FB1-86A5-8729B8520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4066799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Beim EE-Zubau in D, RLP und der Südpfalz war Wind „Flop“ und PV „Top“!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32461A6-AADA-9685-2812-0A23BB9D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2983921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Bei der Nettostromerzeugung liegen die Erneuerbaren bei fast 60 %!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43487A5-0A72-53C1-A125-49EF4783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3525360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Mit 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-</a:t>
            </a:r>
            <a:r>
              <a:rPr lang="de-DE" altLang="de-DE" sz="1600" dirty="0" err="1">
                <a:solidFill>
                  <a:srgbClr val="3333FF"/>
                </a:solidFill>
                <a:sym typeface="Symbol" panose="05050102010706020507" pitchFamily="18" charset="2"/>
              </a:rPr>
              <a:t>lich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 fast 2.800 Vollaststunden war 2023 ein Super-</a:t>
            </a:r>
            <a:r>
              <a:rPr lang="de-DE" altLang="de-DE" sz="1600" dirty="0" err="1">
                <a:solidFill>
                  <a:srgbClr val="3333FF"/>
                </a:solidFill>
                <a:sym typeface="Symbol" panose="05050102010706020507" pitchFamily="18" charset="2"/>
              </a:rPr>
              <a:t>Windjahr</a:t>
            </a:r>
            <a:r>
              <a:rPr lang="de-DE" altLang="de-DE" sz="1600" dirty="0">
                <a:solidFill>
                  <a:srgbClr val="3333FF"/>
                </a:solidFill>
                <a:sym typeface="Symbol" panose="05050102010706020507" pitchFamily="18" charset="2"/>
              </a:rPr>
              <a:t> in der Südpfalz</a:t>
            </a:r>
            <a:r>
              <a:rPr lang="de-DE" altLang="de-DE" sz="16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449D626F-539B-1CF2-884D-3DB6497B0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4608238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„</a:t>
            </a:r>
            <a:r>
              <a:rPr lang="de-DE" altLang="de-DE" sz="1600" dirty="0" err="1">
                <a:solidFill>
                  <a:srgbClr val="3333FF"/>
                </a:solidFill>
              </a:rPr>
              <a:t>ProSumer</a:t>
            </a:r>
            <a:r>
              <a:rPr lang="de-DE" altLang="de-DE" sz="1600" dirty="0">
                <a:solidFill>
                  <a:srgbClr val="3333FF"/>
                </a:solidFill>
              </a:rPr>
              <a:t>“ (Energie</a:t>
            </a:r>
            <a:r>
              <a:rPr lang="de-DE" altLang="de-DE" sz="1600" u="sng" dirty="0">
                <a:solidFill>
                  <a:srgbClr val="3333FF"/>
                </a:solidFill>
              </a:rPr>
              <a:t>pro</a:t>
            </a:r>
            <a:r>
              <a:rPr lang="de-DE" altLang="de-DE" sz="1600" dirty="0">
                <a:solidFill>
                  <a:srgbClr val="3333FF"/>
                </a:solidFill>
              </a:rPr>
              <a:t>duzent und -Kon</a:t>
            </a:r>
            <a:r>
              <a:rPr lang="de-DE" altLang="de-DE" sz="1600" u="sng" dirty="0">
                <a:solidFill>
                  <a:srgbClr val="3333FF"/>
                </a:solidFill>
              </a:rPr>
              <a:t>sum</a:t>
            </a:r>
            <a:r>
              <a:rPr lang="de-DE" altLang="de-DE" sz="1600" dirty="0">
                <a:solidFill>
                  <a:srgbClr val="3333FF"/>
                </a:solidFill>
              </a:rPr>
              <a:t>ent) gewinnt immer mehr an Bedeutung!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C1F43A52-752F-8D81-56A4-1D7B6D0B5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5149677"/>
            <a:ext cx="91953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Politische/mediale Verunsicherungen verursachen Kaufzurückhaltung bei Wärmepumpen </a:t>
            </a:r>
            <a:br>
              <a:rPr lang="de-DE" altLang="de-DE" sz="1600" dirty="0">
                <a:solidFill>
                  <a:srgbClr val="3333FF"/>
                </a:solidFill>
              </a:rPr>
            </a:br>
            <a:r>
              <a:rPr lang="de-DE" altLang="de-DE" sz="1600" dirty="0">
                <a:solidFill>
                  <a:srgbClr val="3333FF"/>
                </a:solidFill>
              </a:rPr>
              <a:t>und E-Autos!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CB728EC3-FBE4-FA8E-7017-E9052D987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28" y="5937334"/>
            <a:ext cx="91953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600" dirty="0">
                <a:solidFill>
                  <a:srgbClr val="3333FF"/>
                </a:solidFill>
              </a:rPr>
              <a:t>Der CO</a:t>
            </a:r>
            <a:r>
              <a:rPr lang="de-DE" altLang="de-DE" sz="1600" baseline="-25000" dirty="0">
                <a:solidFill>
                  <a:srgbClr val="3333FF"/>
                </a:solidFill>
              </a:rPr>
              <a:t>2</a:t>
            </a:r>
            <a:r>
              <a:rPr lang="de-DE" altLang="de-DE" sz="1600" dirty="0">
                <a:solidFill>
                  <a:srgbClr val="3333FF"/>
                </a:solidFill>
              </a:rPr>
              <a:t>-Jahresmittelwert ist auch in D weiter gestiegen (Zugspitze: 419,3 ppm)!</a:t>
            </a:r>
          </a:p>
        </p:txBody>
      </p:sp>
    </p:spTree>
    <p:extLst>
      <p:ext uri="{BB962C8B-B14F-4D97-AF65-F5344CB8AC3E}">
        <p14:creationId xmlns:p14="http://schemas.microsoft.com/office/powerpoint/2010/main" val="7874886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46A1577-52E2-61EE-760C-FD670A91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69" y="469538"/>
            <a:ext cx="558631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b="1" dirty="0">
                <a:solidFill>
                  <a:srgbClr val="3333FF"/>
                </a:solidFill>
              </a:rPr>
              <a:t>Projekt-Team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Wolfgang Thiel (Projektleiter und PPT-Ersteller)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Frieder </a:t>
            </a:r>
            <a:r>
              <a:rPr lang="de-DE" sz="1800" dirty="0" err="1">
                <a:solidFill>
                  <a:srgbClr val="3333FF"/>
                </a:solidFill>
              </a:rPr>
              <a:t>Wambsganß</a:t>
            </a:r>
            <a:r>
              <a:rPr lang="de-DE" sz="1800" dirty="0">
                <a:solidFill>
                  <a:srgbClr val="3333FF"/>
                </a:solidFill>
              </a:rPr>
              <a:t> (Lektor)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Wolfgang </a:t>
            </a:r>
            <a:r>
              <a:rPr lang="de-DE" altLang="de-DE" sz="1800" dirty="0" err="1">
                <a:solidFill>
                  <a:srgbClr val="3333FF"/>
                </a:solidFill>
              </a:rPr>
              <a:t>Fedderken</a:t>
            </a:r>
            <a:endParaRPr lang="de-DE" altLang="de-DE" sz="1800" dirty="0">
              <a:solidFill>
                <a:srgbClr val="3333FF"/>
              </a:solidFill>
            </a:endParaRP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Volker Wander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2FEFD66-E2CE-7631-F77C-5B7868A3D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22"/>
          <a:stretch/>
        </p:blipFill>
        <p:spPr>
          <a:xfrm>
            <a:off x="529268" y="975360"/>
            <a:ext cx="7665493" cy="4947907"/>
          </a:xfrm>
          <a:prstGeom prst="rect">
            <a:avLst/>
          </a:prstGeom>
        </p:spPr>
      </p:pic>
      <p:sp>
        <p:nvSpPr>
          <p:cNvPr id="21506" name="Rectangle 4">
            <a:extLst>
              <a:ext uri="{FF2B5EF4-FFF2-40B4-BE49-F238E27FC236}">
                <a16:creationId xmlns:a16="http://schemas.microsoft.com/office/drawing/2014/main" id="{2505A362-F58E-44AA-AF42-17221A6D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6350"/>
            <a:ext cx="273632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(1)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Primärenergie-Mix 2023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193C33CE-73D0-43D5-9540-141323CC9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200" y="5965825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2023</a:t>
            </a:r>
          </a:p>
        </p:txBody>
      </p:sp>
      <p:sp>
        <p:nvSpPr>
          <p:cNvPr id="21507" name="Text Box 2">
            <a:extLst>
              <a:ext uri="{FF2B5EF4-FFF2-40B4-BE49-F238E27FC236}">
                <a16:creationId xmlns:a16="http://schemas.microsoft.com/office/drawing/2014/main" id="{800B645E-C605-4CE3-81E4-9BD2AE12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249" y="892175"/>
            <a:ext cx="4570413" cy="371513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10.791 (11.829) PJ = 2.998 (</a:t>
            </a:r>
            <a:r>
              <a:rPr lang="de-DE" altLang="de-DE" sz="1800" b="1" dirty="0">
                <a:ea typeface="Microsoft YaHei" panose="020B0503020204020204" pitchFamily="34" charset="-122"/>
              </a:rPr>
              <a:t>3.256) </a:t>
            </a:r>
            <a:r>
              <a:rPr lang="de-DE" altLang="de-DE" sz="18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TWh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BAAA2CB-E14B-491A-B4BE-0F66B8E22B80}"/>
              </a:ext>
            </a:extLst>
          </p:cNvPr>
          <p:cNvSpPr txBox="1"/>
          <p:nvPr/>
        </p:nvSpPr>
        <p:spPr>
          <a:xfrm>
            <a:off x="6655017" y="2505670"/>
            <a:ext cx="3249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25475" algn="l"/>
                <a:tab pos="719138" algn="l"/>
              </a:tabLst>
            </a:pPr>
            <a:r>
              <a:rPr lang="de-DE" sz="1800" dirty="0">
                <a:solidFill>
                  <a:srgbClr val="FF0000"/>
                </a:solidFill>
              </a:rPr>
              <a:t>   77,6% (79,9%) Fossil</a:t>
            </a:r>
          </a:p>
          <a:p>
            <a:r>
              <a:rPr lang="de-DE" sz="1800" dirty="0">
                <a:solidFill>
                  <a:srgbClr val="FF0000"/>
                </a:solidFill>
              </a:rPr>
              <a:t>     0,7% (3,2%) Kernenergie</a:t>
            </a:r>
          </a:p>
          <a:p>
            <a:r>
              <a:rPr lang="de-DE" sz="1800" dirty="0">
                <a:solidFill>
                  <a:srgbClr val="FF0000"/>
                </a:solidFill>
              </a:rPr>
              <a:t>   19,6% (17,7%) Erneuerbare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B6D3E6B9-57D4-E5FD-2392-0AEBD5726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843" y="5882639"/>
            <a:ext cx="20869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Klammerwerte</a:t>
            </a:r>
            <a:r>
              <a:rPr lang="de-DE" altLang="de-DE" sz="1600" dirty="0">
                <a:solidFill>
                  <a:srgbClr val="000000"/>
                </a:solidFill>
                <a:ea typeface="Microsoft YaHei" panose="020B0503020204020204" pitchFamily="34" charset="-122"/>
              </a:rPr>
              <a:t>: Vorjahr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F595CE7-56F0-2E78-E65B-A6B17C3A8A81}"/>
              </a:ext>
            </a:extLst>
          </p:cNvPr>
          <p:cNvGrpSpPr/>
          <p:nvPr/>
        </p:nvGrpSpPr>
        <p:grpSpPr>
          <a:xfrm>
            <a:off x="287338" y="1768416"/>
            <a:ext cx="9334500" cy="4787239"/>
            <a:chOff x="287338" y="1768416"/>
            <a:chExt cx="9334500" cy="4787239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A9711B69-0043-4E9D-A87A-1FE2F70FB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338" y="6151175"/>
              <a:ext cx="93345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Die Erneuerbaren steigen moderat weiter auf knapp 20 %!</a:t>
              </a: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F92AB9AC-738D-17FD-A4FE-DD3D6FCAA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576" y="1768416"/>
              <a:ext cx="2963249" cy="802256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E308942-D89E-8E17-0ABC-251FE03BB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92"/>
          <a:stretch/>
        </p:blipFill>
        <p:spPr>
          <a:xfrm>
            <a:off x="1038555" y="956745"/>
            <a:ext cx="7426176" cy="5184605"/>
          </a:xfrm>
          <a:prstGeom prst="rect">
            <a:avLst/>
          </a:prstGeom>
        </p:spPr>
      </p:pic>
      <p:sp>
        <p:nvSpPr>
          <p:cNvPr id="21506" name="Rectangle 4">
            <a:extLst>
              <a:ext uri="{FF2B5EF4-FFF2-40B4-BE49-F238E27FC236}">
                <a16:creationId xmlns:a16="http://schemas.microsoft.com/office/drawing/2014/main" id="{2505A362-F58E-44AA-AF42-17221A6D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6350"/>
            <a:ext cx="520039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(2):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Energieträger, Änderungen in 2023 </a:t>
            </a:r>
            <a:r>
              <a:rPr lang="de-DE" altLang="de-DE" sz="2000" dirty="0" err="1">
                <a:solidFill>
                  <a:schemeClr val="bg1"/>
                </a:solidFill>
              </a:rPr>
              <a:t>ggü</a:t>
            </a:r>
            <a:r>
              <a:rPr lang="de-DE" altLang="de-DE" sz="2000" dirty="0">
                <a:solidFill>
                  <a:schemeClr val="bg1"/>
                </a:solidFill>
              </a:rPr>
              <a:t>. 2022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1B7C8E6-D037-2023-52A7-E3051B51BD4C}"/>
              </a:ext>
            </a:extLst>
          </p:cNvPr>
          <p:cNvGrpSpPr/>
          <p:nvPr/>
        </p:nvGrpSpPr>
        <p:grpSpPr>
          <a:xfrm>
            <a:off x="296669" y="1190446"/>
            <a:ext cx="9334500" cy="5346547"/>
            <a:chOff x="296669" y="1190446"/>
            <a:chExt cx="9334500" cy="5346547"/>
          </a:xfrm>
        </p:grpSpPr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A9711B69-0043-4E9D-A87A-1FE2F70FB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669" y="6132513"/>
              <a:ext cx="93345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Der Primärenergieverbrauch ist durch die Krisen und das Wetter deutlich zurückgegangen!</a:t>
              </a: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A128C1AD-FEC8-92D3-3F4A-5F9964AF3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7344" y="1190446"/>
              <a:ext cx="1037388" cy="1777042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1" name="Text Box 14">
            <a:extLst>
              <a:ext uri="{FF2B5EF4-FFF2-40B4-BE49-F238E27FC236}">
                <a16:creationId xmlns:a16="http://schemas.microsoft.com/office/drawing/2014/main" id="{26E6FC22-8314-424E-9BB2-0DEB737FB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7265" y="5036550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2023</a:t>
            </a:r>
          </a:p>
        </p:txBody>
      </p:sp>
    </p:spTree>
    <p:extLst>
      <p:ext uri="{BB962C8B-B14F-4D97-AF65-F5344CB8AC3E}">
        <p14:creationId xmlns:p14="http://schemas.microsoft.com/office/powerpoint/2010/main" val="185519651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0ADCD38-0F60-05E1-FD8B-77C04F2EB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40" y="836023"/>
            <a:ext cx="7919766" cy="5371989"/>
          </a:xfrm>
          <a:prstGeom prst="rect">
            <a:avLst/>
          </a:prstGeom>
        </p:spPr>
      </p:pic>
      <p:sp>
        <p:nvSpPr>
          <p:cNvPr id="56322" name="Rectangle 4">
            <a:extLst>
              <a:ext uri="{FF2B5EF4-FFF2-40B4-BE49-F238E27FC236}">
                <a16:creationId xmlns:a16="http://schemas.microsoft.com/office/drawing/2014/main" id="{EF3BFF5B-B7BA-481C-96FD-B4EB55969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34390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(3):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Entwicklung des Primärenergieverbrauch 2000 bis 2023</a:t>
            </a:r>
          </a:p>
        </p:txBody>
      </p:sp>
      <p:sp>
        <p:nvSpPr>
          <p:cNvPr id="56325" name="Text Box 14">
            <a:extLst>
              <a:ext uri="{FF2B5EF4-FFF2-40B4-BE49-F238E27FC236}">
                <a16:creationId xmlns:a16="http://schemas.microsoft.com/office/drawing/2014/main" id="{AF85E501-FE9E-45EF-AA6B-667EECAEA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1324" y="5686782"/>
            <a:ext cx="208390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2023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513E2A0-6253-2F28-DFE3-5442742663B5}"/>
              </a:ext>
            </a:extLst>
          </p:cNvPr>
          <p:cNvGrpSpPr/>
          <p:nvPr/>
        </p:nvGrpSpPr>
        <p:grpSpPr>
          <a:xfrm>
            <a:off x="2945331" y="2438072"/>
            <a:ext cx="4474372" cy="2576376"/>
            <a:chOff x="2945331" y="2438072"/>
            <a:chExt cx="4474372" cy="2576376"/>
          </a:xfrm>
        </p:grpSpPr>
        <p:cxnSp>
          <p:nvCxnSpPr>
            <p:cNvPr id="5" name="Gerade Verbindung mit Pfeil 6">
              <a:extLst>
                <a:ext uri="{FF2B5EF4-FFF2-40B4-BE49-F238E27FC236}">
                  <a16:creationId xmlns:a16="http://schemas.microsoft.com/office/drawing/2014/main" id="{7EC53A60-6DC4-9CB6-E3AF-2CD973E30AE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45331" y="2438072"/>
              <a:ext cx="4474372" cy="2576376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feld 7">
              <a:extLst>
                <a:ext uri="{FF2B5EF4-FFF2-40B4-BE49-F238E27FC236}">
                  <a16:creationId xmlns:a16="http://schemas.microsoft.com/office/drawing/2014/main" id="{89B89560-0A93-173A-15C2-CA73982F70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4255" y="4013458"/>
              <a:ext cx="219643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FF0000"/>
                  </a:solidFill>
                </a:rPr>
                <a:t>- 3.767 PJ (- 25,88 %)</a:t>
              </a: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8496754B-8D37-45CF-8795-58AAA424F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2362"/>
            <a:ext cx="99060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-1,44 %/a seit 2005;  EU-Richtline: - 1,5 %/a!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Schrift, Screenshot, Grafikdesign enthält.&#10;&#10;Automatisch generierte Beschreibung">
            <a:extLst>
              <a:ext uri="{FF2B5EF4-FFF2-40B4-BE49-F238E27FC236}">
                <a16:creationId xmlns:a16="http://schemas.microsoft.com/office/drawing/2014/main" id="{76AEA50C-F9B6-A8BD-B444-638D1D5B9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t="21139" r="4738" b="12309"/>
          <a:stretch/>
        </p:blipFill>
        <p:spPr>
          <a:xfrm>
            <a:off x="183205" y="824498"/>
            <a:ext cx="9429108" cy="5270545"/>
          </a:xfrm>
          <a:prstGeom prst="rect">
            <a:avLst/>
          </a:prstGeom>
        </p:spPr>
      </p:pic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019" y="60183"/>
            <a:ext cx="259205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Primärenergie in D (4):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Energieflussbild 2022</a:t>
            </a:r>
          </a:p>
        </p:txBody>
      </p:sp>
      <p:sp>
        <p:nvSpPr>
          <p:cNvPr id="23556" name="Text Box 14">
            <a:extLst>
              <a:ext uri="{FF2B5EF4-FFF2-40B4-BE49-F238E27FC236}">
                <a16:creationId xmlns:a16="http://schemas.microsoft.com/office/drawing/2014/main" id="{DD920DC9-AB50-45C6-8EEB-49037B9B1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50" y="5848836"/>
            <a:ext cx="134011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 2023</a:t>
            </a:r>
          </a:p>
        </p:txBody>
      </p:sp>
      <p:sp>
        <p:nvSpPr>
          <p:cNvPr id="23557" name="Rectangle 15">
            <a:extLst>
              <a:ext uri="{FF2B5EF4-FFF2-40B4-BE49-F238E27FC236}">
                <a16:creationId xmlns:a16="http://schemas.microsoft.com/office/drawing/2014/main" id="{02756285-366B-4466-9C13-4621415D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25" y="6051283"/>
            <a:ext cx="11303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0000"/>
                </a:solidFill>
                <a:ea typeface="Microsoft YaHei" panose="020B0503020204020204" pitchFamily="34" charset="-122"/>
              </a:rPr>
              <a:t>Anteile in %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FFB6BCB-F6DD-4C90-82A8-E2BA4EF4A01F}"/>
              </a:ext>
            </a:extLst>
          </p:cNvPr>
          <p:cNvGrpSpPr>
            <a:grpSpLocks/>
          </p:cNvGrpSpPr>
          <p:nvPr/>
        </p:nvGrpSpPr>
        <p:grpSpPr bwMode="auto">
          <a:xfrm>
            <a:off x="143476" y="2622923"/>
            <a:ext cx="3597509" cy="3297828"/>
            <a:chOff x="262610" y="2802001"/>
            <a:chExt cx="3598099" cy="3552750"/>
          </a:xfrm>
        </p:grpSpPr>
        <p:sp>
          <p:nvSpPr>
            <p:cNvPr id="23585" name="Textfeld 2">
              <a:extLst>
                <a:ext uri="{FF2B5EF4-FFF2-40B4-BE49-F238E27FC236}">
                  <a16:creationId xmlns:a16="http://schemas.microsoft.com/office/drawing/2014/main" id="{E39D8770-A7C9-41F9-A9B3-FE0807B4D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610" y="2802001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0,04 %</a:t>
              </a:r>
            </a:p>
          </p:txBody>
        </p:sp>
        <p:sp>
          <p:nvSpPr>
            <p:cNvPr id="23586" name="Textfeld 35">
              <a:extLst>
                <a:ext uri="{FF2B5EF4-FFF2-40B4-BE49-F238E27FC236}">
                  <a16:creationId xmlns:a16="http://schemas.microsoft.com/office/drawing/2014/main" id="{75C1C9D4-072D-4971-97CC-649EC2355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821" y="4002734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76,2 %</a:t>
              </a:r>
            </a:p>
          </p:txBody>
        </p:sp>
        <p:sp>
          <p:nvSpPr>
            <p:cNvPr id="23587" name="Textfeld 36">
              <a:extLst>
                <a:ext uri="{FF2B5EF4-FFF2-40B4-BE49-F238E27FC236}">
                  <a16:creationId xmlns:a16="http://schemas.microsoft.com/office/drawing/2014/main" id="{9AEA73CB-4D6D-4B59-9974-C1A312F2D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093" y="6023183"/>
              <a:ext cx="742633" cy="33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23,7 %</a:t>
              </a:r>
            </a:p>
          </p:txBody>
        </p:sp>
        <p:sp>
          <p:nvSpPr>
            <p:cNvPr id="23588" name="Ellipse 3">
              <a:extLst>
                <a:ext uri="{FF2B5EF4-FFF2-40B4-BE49-F238E27FC236}">
                  <a16:creationId xmlns:a16="http://schemas.microsoft.com/office/drawing/2014/main" id="{75B4B659-03A8-4540-BE68-C27D22BC6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258" y="3440838"/>
              <a:ext cx="2041451" cy="1329481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90D2B3-64B6-4D56-961C-257D953B977C}"/>
              </a:ext>
            </a:extLst>
          </p:cNvPr>
          <p:cNvGrpSpPr>
            <a:grpSpLocks/>
          </p:cNvGrpSpPr>
          <p:nvPr/>
        </p:nvGrpSpPr>
        <p:grpSpPr bwMode="auto">
          <a:xfrm>
            <a:off x="4635500" y="2673331"/>
            <a:ext cx="5325459" cy="3437099"/>
            <a:chOff x="4635499" y="2672707"/>
            <a:chExt cx="5326457" cy="3438361"/>
          </a:xfrm>
        </p:grpSpPr>
        <p:sp>
          <p:nvSpPr>
            <p:cNvPr id="23579" name="Textfeld 38">
              <a:extLst>
                <a:ext uri="{FF2B5EF4-FFF2-40B4-BE49-F238E27FC236}">
                  <a16:creationId xmlns:a16="http://schemas.microsoft.com/office/drawing/2014/main" id="{83026E72-0D6A-4B48-B472-2406D7A61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5592" y="2672707"/>
              <a:ext cx="1776364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Verbrauchssektoren</a:t>
              </a:r>
            </a:p>
          </p:txBody>
        </p:sp>
        <p:sp>
          <p:nvSpPr>
            <p:cNvPr id="23580" name="Textfeld 39">
              <a:extLst>
                <a:ext uri="{FF2B5EF4-FFF2-40B4-BE49-F238E27FC236}">
                  <a16:creationId xmlns:a16="http://schemas.microsoft.com/office/drawing/2014/main" id="{C3174E42-6243-46A8-8251-070CB811D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37618" y="2957592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28,2 %</a:t>
              </a:r>
            </a:p>
          </p:txBody>
        </p:sp>
        <p:sp>
          <p:nvSpPr>
            <p:cNvPr id="23581" name="Textfeld 40">
              <a:extLst>
                <a:ext uri="{FF2B5EF4-FFF2-40B4-BE49-F238E27FC236}">
                  <a16:creationId xmlns:a16="http://schemas.microsoft.com/office/drawing/2014/main" id="{ADE8CE63-E16D-4DA2-8198-92A6566C2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47564" y="3880990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29,4 %</a:t>
              </a:r>
            </a:p>
          </p:txBody>
        </p:sp>
        <p:sp>
          <p:nvSpPr>
            <p:cNvPr id="23582" name="Textfeld 41">
              <a:extLst>
                <a:ext uri="{FF2B5EF4-FFF2-40B4-BE49-F238E27FC236}">
                  <a16:creationId xmlns:a16="http://schemas.microsoft.com/office/drawing/2014/main" id="{B626880C-2579-4B64-9970-0A3B20C96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1504" y="4801851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28,6 %</a:t>
              </a:r>
            </a:p>
          </p:txBody>
        </p:sp>
        <p:sp>
          <p:nvSpPr>
            <p:cNvPr id="23583" name="Textfeld 42">
              <a:extLst>
                <a:ext uri="{FF2B5EF4-FFF2-40B4-BE49-F238E27FC236}">
                  <a16:creationId xmlns:a16="http://schemas.microsoft.com/office/drawing/2014/main" id="{1DBFBB94-50B4-46FE-B45E-A339F0320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0968" y="5803178"/>
              <a:ext cx="742650" cy="307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13,7 %</a:t>
              </a:r>
            </a:p>
          </p:txBody>
        </p:sp>
        <p:sp>
          <p:nvSpPr>
            <p:cNvPr id="23584" name="Ellipse 43">
              <a:extLst>
                <a:ext uri="{FF2B5EF4-FFF2-40B4-BE49-F238E27FC236}">
                  <a16:creationId xmlns:a16="http://schemas.microsoft.com/office/drawing/2014/main" id="{B64C722A-7BA3-4DF0-8272-652F56F15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499" y="4082445"/>
              <a:ext cx="2041565" cy="1191733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3561" name="Textfeld 1">
            <a:extLst>
              <a:ext uri="{FF2B5EF4-FFF2-40B4-BE49-F238E27FC236}">
                <a16:creationId xmlns:a16="http://schemas.microsoft.com/office/drawing/2014/main" id="{4A3B46FA-9924-46CA-AAD3-0A3BB9085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1056173"/>
            <a:ext cx="1998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/>
              <a:t>Energieeinheit: PJ </a:t>
            </a:r>
            <a:r>
              <a:rPr lang="de-DE" altLang="de-DE" sz="1200" b="1" dirty="0">
                <a:solidFill>
                  <a:schemeClr val="accent2"/>
                </a:solidFill>
              </a:rPr>
              <a:t>(TWh)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Mehr als ¾ unseres Energieaufkommens importieren wir!</a:t>
            </a:r>
          </a:p>
        </p:txBody>
      </p:sp>
      <p:sp>
        <p:nvSpPr>
          <p:cNvPr id="23563" name="Textfeld 5">
            <a:extLst>
              <a:ext uri="{FF2B5EF4-FFF2-40B4-BE49-F238E27FC236}">
                <a16:creationId xmlns:a16="http://schemas.microsoft.com/office/drawing/2014/main" id="{3053CB1A-2590-48A0-92FD-7EB11A472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82" y="2420215"/>
            <a:ext cx="372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(2)</a:t>
            </a:r>
          </a:p>
        </p:txBody>
      </p:sp>
      <p:sp>
        <p:nvSpPr>
          <p:cNvPr id="23564" name="Textfeld 23">
            <a:extLst>
              <a:ext uri="{FF2B5EF4-FFF2-40B4-BE49-F238E27FC236}">
                <a16:creationId xmlns:a16="http://schemas.microsoft.com/office/drawing/2014/main" id="{2978A52A-F6E4-4298-9029-A300347E1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46" y="3535418"/>
            <a:ext cx="7277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(3.298)</a:t>
            </a:r>
          </a:p>
        </p:txBody>
      </p:sp>
      <p:sp>
        <p:nvSpPr>
          <p:cNvPr id="23565" name="Textfeld 24">
            <a:extLst>
              <a:ext uri="{FF2B5EF4-FFF2-40B4-BE49-F238E27FC236}">
                <a16:creationId xmlns:a16="http://schemas.microsoft.com/office/drawing/2014/main" id="{B7B8E6FB-1A8C-4D82-9111-9F87DB22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82" y="5415681"/>
            <a:ext cx="670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(1.027)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9435C8A-49E4-4DEB-ACB4-EAB1771D5A00}"/>
              </a:ext>
            </a:extLst>
          </p:cNvPr>
          <p:cNvSpPr txBox="1"/>
          <p:nvPr/>
        </p:nvSpPr>
        <p:spPr>
          <a:xfrm>
            <a:off x="2118561" y="4067719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(4.327)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9722936-65E1-4E41-9C50-097AD35D01DA}"/>
              </a:ext>
            </a:extLst>
          </p:cNvPr>
          <p:cNvSpPr txBox="1"/>
          <p:nvPr/>
        </p:nvSpPr>
        <p:spPr>
          <a:xfrm>
            <a:off x="5299003" y="4907426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(2.368)</a:t>
            </a:r>
          </a:p>
        </p:txBody>
      </p:sp>
      <p:sp>
        <p:nvSpPr>
          <p:cNvPr id="23568" name="Textfeld 27">
            <a:extLst>
              <a:ext uri="{FF2B5EF4-FFF2-40B4-BE49-F238E27FC236}">
                <a16:creationId xmlns:a16="http://schemas.microsoft.com/office/drawing/2014/main" id="{7D55EA1F-43F8-4361-AE9E-1DA8859F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848" y="2968700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668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69" name="Textfeld 28">
            <a:extLst>
              <a:ext uri="{FF2B5EF4-FFF2-40B4-BE49-F238E27FC236}">
                <a16:creationId xmlns:a16="http://schemas.microsoft.com/office/drawing/2014/main" id="{CE87408F-A4F4-424D-ABB9-1EDCD14F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2785" y="3896561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697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0" name="Textfeld 29">
            <a:extLst>
              <a:ext uri="{FF2B5EF4-FFF2-40B4-BE49-F238E27FC236}">
                <a16:creationId xmlns:a16="http://schemas.microsoft.com/office/drawing/2014/main" id="{D3FB902A-3560-4E61-B5FD-521453A10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7113" y="4844200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678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1" name="Textfeld 30">
            <a:extLst>
              <a:ext uri="{FF2B5EF4-FFF2-40B4-BE49-F238E27FC236}">
                <a16:creationId xmlns:a16="http://schemas.microsoft.com/office/drawing/2014/main" id="{2DE48791-D76A-4499-9AB1-782C8FB2C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019" y="5818044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326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2" name="Textfeld 27">
            <a:extLst>
              <a:ext uri="{FF2B5EF4-FFF2-40B4-BE49-F238E27FC236}">
                <a16:creationId xmlns:a16="http://schemas.microsoft.com/office/drawing/2014/main" id="{9969093B-24B4-4DD5-A523-614DF4112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2672" y="1332398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532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3" name="Textfeld 27">
            <a:extLst>
              <a:ext uri="{FF2B5EF4-FFF2-40B4-BE49-F238E27FC236}">
                <a16:creationId xmlns:a16="http://schemas.microsoft.com/office/drawing/2014/main" id="{2BE26716-CBA0-4184-9415-BEC4B8AC6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3327" y="1318107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(242)</a:t>
            </a:r>
          </a:p>
        </p:txBody>
      </p:sp>
      <p:sp>
        <p:nvSpPr>
          <p:cNvPr id="23574" name="Textfeld 27">
            <a:extLst>
              <a:ext uri="{FF2B5EF4-FFF2-40B4-BE49-F238E27FC236}">
                <a16:creationId xmlns:a16="http://schemas.microsoft.com/office/drawing/2014/main" id="{FC5861E3-21A5-4670-B785-9B012CABC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009" y="1529222"/>
            <a:ext cx="18859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Primärenergie-verbrauch  </a:t>
            </a:r>
            <a:r>
              <a:rPr lang="de-DE" altLang="de-DE" sz="900" b="1" dirty="0">
                <a:solidFill>
                  <a:schemeClr val="accent2"/>
                </a:solidFill>
              </a:rPr>
              <a:t>1)</a:t>
            </a:r>
            <a:br>
              <a:rPr lang="de-DE" altLang="de-DE" sz="900" b="1" dirty="0">
                <a:solidFill>
                  <a:schemeClr val="accent2"/>
                </a:solidFill>
              </a:rPr>
            </a:br>
            <a:r>
              <a:rPr lang="de-DE" altLang="de-DE" sz="1200" b="1" dirty="0">
                <a:solidFill>
                  <a:schemeClr val="accent2"/>
                </a:solidFill>
              </a:rPr>
              <a:t>(Summe </a:t>
            </a:r>
            <a:r>
              <a:rPr lang="de-DE" altLang="de-DE" sz="1200" b="1" u="sng" dirty="0">
                <a:solidFill>
                  <a:schemeClr val="accent2"/>
                </a:solidFill>
              </a:rPr>
              <a:t>3.052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  <a:p>
            <a:r>
              <a:rPr lang="de-DE" altLang="de-DE" sz="900" b="1" dirty="0">
                <a:solidFill>
                  <a:schemeClr val="accent2"/>
                </a:solidFill>
              </a:rPr>
              <a:t>1) ohne </a:t>
            </a:r>
            <a:r>
              <a:rPr lang="de-DE" altLang="de-DE" sz="900" b="1" dirty="0" err="1">
                <a:solidFill>
                  <a:schemeClr val="accent2"/>
                </a:solidFill>
              </a:rPr>
              <a:t>nichtenerg</a:t>
            </a:r>
            <a:r>
              <a:rPr lang="de-DE" altLang="de-DE" sz="900" b="1" dirty="0">
                <a:solidFill>
                  <a:schemeClr val="accent2"/>
                </a:solidFill>
              </a:rPr>
              <a:t>. Verbrauch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5DAF141-B43D-4BD5-AD68-E3999055F7E0}"/>
              </a:ext>
            </a:extLst>
          </p:cNvPr>
          <p:cNvSpPr txBox="1"/>
          <p:nvPr/>
        </p:nvSpPr>
        <p:spPr>
          <a:xfrm>
            <a:off x="3885075" y="4067719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(3.264)</a:t>
            </a:r>
          </a:p>
        </p:txBody>
      </p:sp>
      <p:sp>
        <p:nvSpPr>
          <p:cNvPr id="23577" name="Textfeld 27">
            <a:extLst>
              <a:ext uri="{FF2B5EF4-FFF2-40B4-BE49-F238E27FC236}">
                <a16:creationId xmlns:a16="http://schemas.microsoft.com/office/drawing/2014/main" id="{8448FA11-DB46-447E-BD9B-1B532B288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2203" y="1249363"/>
            <a:ext cx="5084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(-30)</a:t>
            </a:r>
          </a:p>
        </p:txBody>
      </p:sp>
      <p:sp>
        <p:nvSpPr>
          <p:cNvPr id="36" name="Ellipse 3">
            <a:extLst>
              <a:ext uri="{FF2B5EF4-FFF2-40B4-BE49-F238E27FC236}">
                <a16:creationId xmlns:a16="http://schemas.microsoft.com/office/drawing/2014/main" id="{20C72A8E-50F2-48CC-B5FB-37B227AA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1250" y="1270437"/>
            <a:ext cx="1994750" cy="1421871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7" name="Textfeld 27">
            <a:extLst>
              <a:ext uri="{FF2B5EF4-FFF2-40B4-BE49-F238E27FC236}">
                <a16:creationId xmlns:a16="http://schemas.microsoft.com/office/drawing/2014/main" id="{CB89D632-9F64-8F9C-8423-475A517DD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082" y="1387862"/>
            <a:ext cx="6703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(1.063)</a:t>
            </a:r>
          </a:p>
        </p:txBody>
      </p:sp>
      <p:sp>
        <p:nvSpPr>
          <p:cNvPr id="8" name="Textfeld 27">
            <a:extLst>
              <a:ext uri="{FF2B5EF4-FFF2-40B4-BE49-F238E27FC236}">
                <a16:creationId xmlns:a16="http://schemas.microsoft.com/office/drawing/2014/main" id="{4F9AF478-05ED-7733-7A1A-88A8FA750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961" y="1335798"/>
            <a:ext cx="542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 dirty="0">
                <a:solidFill>
                  <a:schemeClr val="accent2"/>
                </a:solidFill>
              </a:rPr>
              <a:t>(</a:t>
            </a:r>
            <a:r>
              <a:rPr lang="de-DE" altLang="de-DE" sz="1200" b="1" u="sng" dirty="0">
                <a:solidFill>
                  <a:schemeClr val="accent2"/>
                </a:solidFill>
              </a:rPr>
              <a:t>151</a:t>
            </a:r>
            <a:r>
              <a:rPr lang="de-DE" altLang="de-DE" sz="1200" b="1" dirty="0">
                <a:solidFill>
                  <a:schemeClr val="accent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507259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Diagramm 28">
            <a:extLst>
              <a:ext uri="{FF2B5EF4-FFF2-40B4-BE49-F238E27FC236}">
                <a16:creationId xmlns:a16="http://schemas.microsoft.com/office/drawing/2014/main" id="{B8B10EE8-76E9-4143-9F03-7FCD08E8C3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6217499"/>
              </p:ext>
            </p:extLst>
          </p:nvPr>
        </p:nvGraphicFramePr>
        <p:xfrm>
          <a:off x="235130" y="1182055"/>
          <a:ext cx="9670869" cy="4774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274" name="Rectangle 4">
            <a:extLst>
              <a:ext uri="{FF2B5EF4-FFF2-40B4-BE49-F238E27FC236}">
                <a16:creationId xmlns:a16="http://schemas.microsoft.com/office/drawing/2014/main" id="{A4DAD6E2-F606-4CBD-923D-62DBA0779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3534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Energie-Transformation zu 100% Erneuerbare bis 2040 in D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Soll-Verlauf: Gesamtprozess</a:t>
            </a:r>
          </a:p>
        </p:txBody>
      </p:sp>
      <p:sp>
        <p:nvSpPr>
          <p:cNvPr id="54275" name="Textfeld 7">
            <a:extLst>
              <a:ext uri="{FF2B5EF4-FFF2-40B4-BE49-F238E27FC236}">
                <a16:creationId xmlns:a16="http://schemas.microsoft.com/office/drawing/2014/main" id="{92E30087-84D5-4ACF-8F94-D46EFAF78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868363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/>
              <a:t>TWh</a:t>
            </a:r>
          </a:p>
        </p:txBody>
      </p:sp>
      <p:sp>
        <p:nvSpPr>
          <p:cNvPr id="54277" name="Textfeld 1">
            <a:extLst>
              <a:ext uri="{FF2B5EF4-FFF2-40B4-BE49-F238E27FC236}">
                <a16:creationId xmlns:a16="http://schemas.microsoft.com/office/drawing/2014/main" id="{00FCC825-45F1-4291-B52D-28B4A9E7D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871" y="1922371"/>
            <a:ext cx="4342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  <a:t>Primärenergieverbrauch inkl. Verluste</a:t>
            </a:r>
            <a:b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altLang="de-DE" sz="1400" dirty="0">
                <a:solidFill>
                  <a:schemeClr val="bg1">
                    <a:lumMod val="50000"/>
                  </a:schemeClr>
                </a:solidFill>
              </a:rPr>
              <a:t>und Einsparung: -1,5%/a des Endenergieverbrauchs</a:t>
            </a:r>
          </a:p>
        </p:txBody>
      </p:sp>
      <p:sp>
        <p:nvSpPr>
          <p:cNvPr id="54278" name="Textfeld 5">
            <a:extLst>
              <a:ext uri="{FF2B5EF4-FFF2-40B4-BE49-F238E27FC236}">
                <a16:creationId xmlns:a16="http://schemas.microsoft.com/office/drawing/2014/main" id="{3DDF245F-D9E7-4D56-B10D-8F7BE784C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3530600"/>
            <a:ext cx="117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00B050"/>
                </a:solidFill>
              </a:rPr>
              <a:t>Erneuerbare</a:t>
            </a:r>
          </a:p>
        </p:txBody>
      </p:sp>
      <p:sp>
        <p:nvSpPr>
          <p:cNvPr id="54279" name="Textfeld 6">
            <a:extLst>
              <a:ext uri="{FF2B5EF4-FFF2-40B4-BE49-F238E27FC236}">
                <a16:creationId xmlns:a16="http://schemas.microsoft.com/office/drawing/2014/main" id="{7171BD2A-C2E1-4A41-B40B-242254CC3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639" y="3838575"/>
            <a:ext cx="752475" cy="30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FF00"/>
                </a:solidFill>
              </a:rPr>
              <a:t>Erdgas</a:t>
            </a:r>
          </a:p>
        </p:txBody>
      </p:sp>
      <p:sp>
        <p:nvSpPr>
          <p:cNvPr id="54280" name="Textfeld 7">
            <a:extLst>
              <a:ext uri="{FF2B5EF4-FFF2-40B4-BE49-F238E27FC236}">
                <a16:creationId xmlns:a16="http://schemas.microsoft.com/office/drawing/2014/main" id="{FDC6F750-745F-43C8-A2FF-FCD5B0E1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180" y="5172167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C000"/>
                </a:solidFill>
              </a:rPr>
              <a:t>Mineralöl</a:t>
            </a:r>
          </a:p>
        </p:txBody>
      </p:sp>
      <p:sp>
        <p:nvSpPr>
          <p:cNvPr id="54281" name="Textfeld 8">
            <a:extLst>
              <a:ext uri="{FF2B5EF4-FFF2-40B4-BE49-F238E27FC236}">
                <a16:creationId xmlns:a16="http://schemas.microsoft.com/office/drawing/2014/main" id="{1967067E-A4D8-4D92-B2A6-5A533726C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4873625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/>
              <a:t>Kohle</a:t>
            </a:r>
          </a:p>
        </p:txBody>
      </p:sp>
      <p:sp>
        <p:nvSpPr>
          <p:cNvPr id="54282" name="Textfeld 9">
            <a:extLst>
              <a:ext uri="{FF2B5EF4-FFF2-40B4-BE49-F238E27FC236}">
                <a16:creationId xmlns:a16="http://schemas.microsoft.com/office/drawing/2014/main" id="{93C92B43-F7E6-4FBC-81A0-4517AA73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524" y="4892563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66FF"/>
                </a:solidFill>
              </a:rPr>
              <a:t>Kernkraft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0E05432-EDDA-44AB-963F-EA1587D3D17C}"/>
              </a:ext>
            </a:extLst>
          </p:cNvPr>
          <p:cNvGrpSpPr>
            <a:grpSpLocks/>
          </p:cNvGrpSpPr>
          <p:nvPr/>
        </p:nvGrpSpPr>
        <p:grpSpPr bwMode="auto">
          <a:xfrm>
            <a:off x="2849558" y="808676"/>
            <a:ext cx="873125" cy="5170487"/>
            <a:chOff x="1968885" y="747713"/>
            <a:chExt cx="872354" cy="5170830"/>
          </a:xfrm>
        </p:grpSpPr>
        <p:cxnSp>
          <p:nvCxnSpPr>
            <p:cNvPr id="54297" name="Gerader Verbinder 3">
              <a:extLst>
                <a:ext uri="{FF2B5EF4-FFF2-40B4-BE49-F238E27FC236}">
                  <a16:creationId xmlns:a16="http://schemas.microsoft.com/office/drawing/2014/main" id="{D17740A1-3DBE-45E6-B3B3-657011498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05065" y="1426040"/>
              <a:ext cx="0" cy="393812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298" name="Textfeld 12">
              <a:extLst>
                <a:ext uri="{FF2B5EF4-FFF2-40B4-BE49-F238E27FC236}">
                  <a16:creationId xmlns:a16="http://schemas.microsoft.com/office/drawing/2014/main" id="{BA284499-E651-463D-9F32-023063BD4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885" y="747713"/>
              <a:ext cx="8723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 dirty="0">
                  <a:solidFill>
                    <a:srgbClr val="FF0000"/>
                  </a:solidFill>
                </a:rPr>
                <a:t>Atom-</a:t>
              </a:r>
              <a:br>
                <a:rPr lang="de-DE" altLang="de-DE" sz="1400" dirty="0">
                  <a:solidFill>
                    <a:srgbClr val="FF0000"/>
                  </a:solidFill>
                </a:rPr>
              </a:br>
              <a:r>
                <a:rPr lang="de-DE" altLang="de-DE" sz="1400" dirty="0">
                  <a:solidFill>
                    <a:srgbClr val="FF0000"/>
                  </a:solidFill>
                </a:rPr>
                <a:t>Ausstieg</a:t>
              </a:r>
            </a:p>
          </p:txBody>
        </p:sp>
        <p:sp>
          <p:nvSpPr>
            <p:cNvPr id="54299" name="Gleichschenkliges Dreieck 4">
              <a:extLst>
                <a:ext uri="{FF2B5EF4-FFF2-40B4-BE49-F238E27FC236}">
                  <a16:creationId xmlns:a16="http://schemas.microsoft.com/office/drawing/2014/main" id="{1335676D-0F8C-4A68-BD3D-325A1848DC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69958" y="1262536"/>
              <a:ext cx="270209" cy="22559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54300" name="Ellipse 2">
              <a:extLst>
                <a:ext uri="{FF2B5EF4-FFF2-40B4-BE49-F238E27FC236}">
                  <a16:creationId xmlns:a16="http://schemas.microsoft.com/office/drawing/2014/main" id="{7AA9E6BA-3D8E-4122-8F14-A1227433E5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2132919" y="5314289"/>
              <a:ext cx="270204" cy="604254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5" name="Gruppieren 1">
            <a:extLst>
              <a:ext uri="{FF2B5EF4-FFF2-40B4-BE49-F238E27FC236}">
                <a16:creationId xmlns:a16="http://schemas.microsoft.com/office/drawing/2014/main" id="{5C6822F3-1EFC-4A82-AA55-79C6A733A820}"/>
              </a:ext>
            </a:extLst>
          </p:cNvPr>
          <p:cNvGrpSpPr>
            <a:grpSpLocks/>
          </p:cNvGrpSpPr>
          <p:nvPr/>
        </p:nvGrpSpPr>
        <p:grpSpPr bwMode="auto">
          <a:xfrm>
            <a:off x="7135857" y="808676"/>
            <a:ext cx="871538" cy="5156200"/>
            <a:chOff x="7170420" y="747713"/>
            <a:chExt cx="871538" cy="5156862"/>
          </a:xfrm>
        </p:grpSpPr>
        <p:grpSp>
          <p:nvGrpSpPr>
            <p:cNvPr id="54292" name="Gruppieren 4">
              <a:extLst>
                <a:ext uri="{FF2B5EF4-FFF2-40B4-BE49-F238E27FC236}">
                  <a16:creationId xmlns:a16="http://schemas.microsoft.com/office/drawing/2014/main" id="{0171B2F4-3013-42FA-B0FE-7EC3AA6D64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0420" y="747713"/>
              <a:ext cx="871538" cy="4616428"/>
              <a:chOff x="5219291" y="747713"/>
              <a:chExt cx="872354" cy="4616450"/>
            </a:xfrm>
          </p:grpSpPr>
          <p:cxnSp>
            <p:nvCxnSpPr>
              <p:cNvPr id="54294" name="Gerader Verbinder 16">
                <a:extLst>
                  <a:ext uri="{FF2B5EF4-FFF2-40B4-BE49-F238E27FC236}">
                    <a16:creationId xmlns:a16="http://schemas.microsoft.com/office/drawing/2014/main" id="{E85AB86C-A20B-4649-B1C7-6DFDC4B77B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655471" y="1426040"/>
                <a:ext cx="0" cy="393812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5" name="Textfeld 17">
                <a:extLst>
                  <a:ext uri="{FF2B5EF4-FFF2-40B4-BE49-F238E27FC236}">
                    <a16:creationId xmlns:a16="http://schemas.microsoft.com/office/drawing/2014/main" id="{D9B6E3CC-AD24-483B-9403-EBE2BC3FB8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9291" y="747713"/>
                <a:ext cx="8723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dirty="0">
                    <a:solidFill>
                      <a:srgbClr val="FF0000"/>
                    </a:solidFill>
                  </a:rPr>
                  <a:t>Kohle-</a:t>
                </a:r>
                <a:br>
                  <a:rPr lang="de-DE" altLang="de-DE" sz="1400" dirty="0">
                    <a:solidFill>
                      <a:srgbClr val="FF0000"/>
                    </a:solidFill>
                  </a:rPr>
                </a:br>
                <a:r>
                  <a:rPr lang="de-DE" altLang="de-DE" sz="1400" dirty="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6" name="Gleichschenkliges Dreieck 18">
                <a:extLst>
                  <a:ext uri="{FF2B5EF4-FFF2-40B4-BE49-F238E27FC236}">
                    <a16:creationId xmlns:a16="http://schemas.microsoft.com/office/drawing/2014/main" id="{21865F43-FCB4-4778-8B6B-20455AE35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520518" y="1262536"/>
                <a:ext cx="269903" cy="2255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93" name="Ellipse 2">
              <a:extLst>
                <a:ext uri="{FF2B5EF4-FFF2-40B4-BE49-F238E27FC236}">
                  <a16:creationId xmlns:a16="http://schemas.microsoft.com/office/drawing/2014/main" id="{20ACCA31-D336-4822-B595-7AAB69BD76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7338675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6" name="Gruppieren 2">
            <a:extLst>
              <a:ext uri="{FF2B5EF4-FFF2-40B4-BE49-F238E27FC236}">
                <a16:creationId xmlns:a16="http://schemas.microsoft.com/office/drawing/2014/main" id="{F2585EB0-E79F-40D4-BC8B-514312B00E5E}"/>
              </a:ext>
            </a:extLst>
          </p:cNvPr>
          <p:cNvGrpSpPr>
            <a:grpSpLocks/>
          </p:cNvGrpSpPr>
          <p:nvPr/>
        </p:nvGrpSpPr>
        <p:grpSpPr bwMode="auto">
          <a:xfrm>
            <a:off x="8681311" y="818201"/>
            <a:ext cx="1100137" cy="5146675"/>
            <a:chOff x="8732838" y="757238"/>
            <a:chExt cx="1100137" cy="5147337"/>
          </a:xfrm>
        </p:grpSpPr>
        <p:grpSp>
          <p:nvGrpSpPr>
            <p:cNvPr id="54287" name="Gruppieren 5">
              <a:extLst>
                <a:ext uri="{FF2B5EF4-FFF2-40B4-BE49-F238E27FC236}">
                  <a16:creationId xmlns:a16="http://schemas.microsoft.com/office/drawing/2014/main" id="{F5A2CD70-B9FC-4DE6-8651-6056790BC3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2838" y="757238"/>
              <a:ext cx="1100137" cy="4606918"/>
              <a:chOff x="8732838" y="757105"/>
              <a:chExt cx="1100137" cy="4607058"/>
            </a:xfrm>
          </p:grpSpPr>
          <p:cxnSp>
            <p:nvCxnSpPr>
              <p:cNvPr id="54289" name="Gerader Verbinder 20">
                <a:extLst>
                  <a:ext uri="{FF2B5EF4-FFF2-40B4-BE49-F238E27FC236}">
                    <a16:creationId xmlns:a16="http://schemas.microsoft.com/office/drawing/2014/main" id="{DBBF97C8-E5FB-4880-A9E9-A10DDE382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0" name="Textfeld 21">
                <a:extLst>
                  <a:ext uri="{FF2B5EF4-FFF2-40B4-BE49-F238E27FC236}">
                    <a16:creationId xmlns:a16="http://schemas.microsoft.com/office/drawing/2014/main" id="{263FFD35-DE0F-4025-AF76-4E92241D67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2838" y="757105"/>
                <a:ext cx="1100137" cy="503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Öl-/Erdgas-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1" name="Gleichschenkliges Dreieck 22">
                <a:extLst>
                  <a:ext uri="{FF2B5EF4-FFF2-40B4-BE49-F238E27FC236}">
                    <a16:creationId xmlns:a16="http://schemas.microsoft.com/office/drawing/2014/main" id="{96A3E81E-B573-4201-BB8B-5DB698ED0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88" name="Ellipse 2">
              <a:extLst>
                <a:ext uri="{FF2B5EF4-FFF2-40B4-BE49-F238E27FC236}">
                  <a16:creationId xmlns:a16="http://schemas.microsoft.com/office/drawing/2014/main" id="{A1F91921-2210-4A5A-B08F-3451E239A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33" name="Rectangle 4">
            <a:extLst>
              <a:ext uri="{FF2B5EF4-FFF2-40B4-BE49-F238E27FC236}">
                <a16:creationId xmlns:a16="http://schemas.microsoft.com/office/drawing/2014/main" id="{FC120142-C81D-41FD-86A4-9489616CD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15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Einsparung und Ausbau sind die Aufgaben der Zukunft für die Energiewende!</a:t>
            </a:r>
            <a:endParaRPr lang="de-DE" altLang="de-DE" sz="1000" dirty="0">
              <a:solidFill>
                <a:srgbClr val="00B050"/>
              </a:solidFill>
            </a:endParaRPr>
          </a:p>
        </p:txBody>
      </p:sp>
      <p:grpSp>
        <p:nvGrpSpPr>
          <p:cNvPr id="30" name="Gruppieren 2">
            <a:extLst>
              <a:ext uri="{FF2B5EF4-FFF2-40B4-BE49-F238E27FC236}">
                <a16:creationId xmlns:a16="http://schemas.microsoft.com/office/drawing/2014/main" id="{87168A2D-AF8D-4D21-B652-DD606755D949}"/>
              </a:ext>
            </a:extLst>
          </p:cNvPr>
          <p:cNvGrpSpPr>
            <a:grpSpLocks/>
          </p:cNvGrpSpPr>
          <p:nvPr/>
        </p:nvGrpSpPr>
        <p:grpSpPr bwMode="auto">
          <a:xfrm>
            <a:off x="4807926" y="827127"/>
            <a:ext cx="1895071" cy="5137749"/>
            <a:chOff x="8428738" y="766165"/>
            <a:chExt cx="1895071" cy="5138410"/>
          </a:xfrm>
        </p:grpSpPr>
        <p:grpSp>
          <p:nvGrpSpPr>
            <p:cNvPr id="31" name="Gruppieren 5">
              <a:extLst>
                <a:ext uri="{FF2B5EF4-FFF2-40B4-BE49-F238E27FC236}">
                  <a16:creationId xmlns:a16="http://schemas.microsoft.com/office/drawing/2014/main" id="{4C84C571-0C9C-424F-A46E-6D5C8A5193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28738" y="766165"/>
              <a:ext cx="1895071" cy="4597991"/>
              <a:chOff x="8428738" y="766032"/>
              <a:chExt cx="1895071" cy="4598131"/>
            </a:xfrm>
          </p:grpSpPr>
          <p:cxnSp>
            <p:nvCxnSpPr>
              <p:cNvPr id="34" name="Gerader Verbinder 20">
                <a:extLst>
                  <a:ext uri="{FF2B5EF4-FFF2-40B4-BE49-F238E27FC236}">
                    <a16:creationId xmlns:a16="http://schemas.microsoft.com/office/drawing/2014/main" id="{DD69677F-6CB9-4E3C-AF2C-E1D9741A0B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Textfeld 21">
                <a:extLst>
                  <a:ext uri="{FF2B5EF4-FFF2-40B4-BE49-F238E27FC236}">
                    <a16:creationId xmlns:a16="http://schemas.microsoft.com/office/drawing/2014/main" id="{013CC9C6-3BB0-48F7-9D7F-55AAF69996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28738" y="766032"/>
                <a:ext cx="1895071" cy="523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 b="1" dirty="0">
                    <a:solidFill>
                      <a:srgbClr val="FF0000"/>
                    </a:solidFill>
                  </a:rPr>
                  <a:t>IPCC</a:t>
                </a:r>
                <a:br>
                  <a:rPr lang="de-DE" altLang="de-DE" sz="1400" dirty="0">
                    <a:solidFill>
                      <a:srgbClr val="FF0000"/>
                    </a:solidFill>
                  </a:rPr>
                </a:br>
                <a:r>
                  <a:rPr lang="de-DE" altLang="de-DE" sz="1400" dirty="0">
                    <a:solidFill>
                      <a:srgbClr val="FF0000"/>
                    </a:solidFill>
                  </a:rPr>
                  <a:t>Budget aufgebraucht!</a:t>
                </a:r>
              </a:p>
            </p:txBody>
          </p:sp>
          <p:sp>
            <p:nvSpPr>
              <p:cNvPr id="36" name="Gleichschenkliges Dreieck 22">
                <a:extLst>
                  <a:ext uri="{FF2B5EF4-FFF2-40B4-BE49-F238E27FC236}">
                    <a16:creationId xmlns:a16="http://schemas.microsoft.com/office/drawing/2014/main" id="{3ADBCAA4-0909-4300-93C6-ABAB57EDA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32" name="Ellipse 2">
              <a:extLst>
                <a:ext uri="{FF2B5EF4-FFF2-40B4-BE49-F238E27FC236}">
                  <a16:creationId xmlns:a16="http://schemas.microsoft.com/office/drawing/2014/main" id="{C293EE49-65B4-49CD-94BD-DEDDBD4AD4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2" name="Text Box 14">
            <a:extLst>
              <a:ext uri="{FF2B5EF4-FFF2-40B4-BE49-F238E27FC236}">
                <a16:creationId xmlns:a16="http://schemas.microsoft.com/office/drawing/2014/main" id="{B93635D4-6E01-4C5B-E93A-90A9D46E6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410" y="5929788"/>
            <a:ext cx="15868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AGEB, ISE e.V.</a:t>
            </a:r>
          </a:p>
        </p:txBody>
      </p:sp>
    </p:spTree>
    <p:extLst>
      <p:ext uri="{BB962C8B-B14F-4D97-AF65-F5344CB8AC3E}">
        <p14:creationId xmlns:p14="http://schemas.microsoft.com/office/powerpoint/2010/main" val="111801340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723696E2-CAEB-4F47-B503-B2C8673023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5443702"/>
              </p:ext>
            </p:extLst>
          </p:nvPr>
        </p:nvGraphicFramePr>
        <p:xfrm>
          <a:off x="287338" y="1319825"/>
          <a:ext cx="9152753" cy="4426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366" y="0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Energie-Transformation zu 100% Erneuerbare bis 2040 in 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zeitlicher Verlauf, soll-ist: P-Energieträger: Fossil, Kernkraft, Stand 2023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Mineralöl kompensiert Erdgas!!</a:t>
            </a:r>
          </a:p>
        </p:txBody>
      </p:sp>
      <p:sp>
        <p:nvSpPr>
          <p:cNvPr id="41" name="Textfeld 7">
            <a:extLst>
              <a:ext uri="{FF2B5EF4-FFF2-40B4-BE49-F238E27FC236}">
                <a16:creationId xmlns:a16="http://schemas.microsoft.com/office/drawing/2014/main" id="{762421BE-962D-48DB-94D8-B2B4E97BC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911225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/>
              <a:t>TWh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17FB05F4-4C0A-4A9A-ADF8-FEB52B4BB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523" y="5847222"/>
            <a:ext cx="272222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AGEB-Bericht für 2023, ISE e.V.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6D99B9-2452-4E5E-9E8F-6C72554A9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048" y="3077671"/>
            <a:ext cx="752475" cy="3079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FF00"/>
                </a:solidFill>
              </a:rPr>
              <a:t>Erdgas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B4A378E-F20A-4D45-ABEA-4A1444E54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776" y="3174664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9933"/>
                </a:solidFill>
              </a:rPr>
              <a:t>Mineralöl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97AE0B4-BA50-4C20-A4E8-1571D8715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7698" y="4075743"/>
            <a:ext cx="16979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/>
              <a:t>Braun-/Stein-Kohle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13E0288-B57D-477B-9AEF-AE978B18A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882" y="4644132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rgbClr val="FF66CC"/>
                </a:solidFill>
              </a:rPr>
              <a:t>Kernkraft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FF1AECB9-DE4F-AE84-301F-A99BD46FCC31}"/>
              </a:ext>
            </a:extLst>
          </p:cNvPr>
          <p:cNvCxnSpPr/>
          <p:nvPr/>
        </p:nvCxnSpPr>
        <p:spPr bwMode="auto">
          <a:xfrm>
            <a:off x="1306286" y="5847222"/>
            <a:ext cx="27867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F016FF21-5FC1-7946-E9D4-CC649576F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960" y="5681893"/>
            <a:ext cx="453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2"/>
                </a:solidFill>
              </a:rPr>
              <a:t>soll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B80E9C2-E3A3-BBFB-16DE-8EE73E15D86A}"/>
              </a:ext>
            </a:extLst>
          </p:cNvPr>
          <p:cNvCxnSpPr/>
          <p:nvPr/>
        </p:nvCxnSpPr>
        <p:spPr bwMode="auto">
          <a:xfrm>
            <a:off x="2376923" y="5847222"/>
            <a:ext cx="27867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472BB8F7-2FB6-BE7B-6DAE-B24FAE696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597" y="5681893"/>
            <a:ext cx="3642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bg2"/>
                </a:solidFill>
              </a:rPr>
              <a:t>ist</a:t>
            </a:r>
          </a:p>
        </p:txBody>
      </p:sp>
    </p:spTree>
    <p:extLst>
      <p:ext uri="{BB962C8B-B14F-4D97-AF65-F5344CB8AC3E}">
        <p14:creationId xmlns:p14="http://schemas.microsoft.com/office/powerpoint/2010/main" val="251680677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2600</Words>
  <Application>Microsoft Office PowerPoint</Application>
  <PresentationFormat>A4-Papier (210 x 297 mm)</PresentationFormat>
  <Paragraphs>621</Paragraphs>
  <Slides>34</Slides>
  <Notes>34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1" baseType="lpstr">
      <vt:lpstr>Microsoft YaHei</vt:lpstr>
      <vt:lpstr>Arial</vt:lpstr>
      <vt:lpstr>Calibri</vt:lpstr>
      <vt:lpstr>Courier New</vt:lpstr>
      <vt:lpstr>Symbol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2715</cp:revision>
  <cp:lastPrinted>2019-03-23T07:11:31Z</cp:lastPrinted>
  <dcterms:created xsi:type="dcterms:W3CDTF">2003-01-24T08:17:53Z</dcterms:created>
  <dcterms:modified xsi:type="dcterms:W3CDTF">2024-01-24T12:57:14Z</dcterms:modified>
</cp:coreProperties>
</file>