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878" r:id="rId2"/>
    <p:sldId id="943" r:id="rId3"/>
    <p:sldId id="961" r:id="rId4"/>
    <p:sldId id="1320" r:id="rId5"/>
    <p:sldId id="1068" r:id="rId6"/>
  </p:sldIdLst>
  <p:sldSz cx="9906000" cy="6858000" type="A4"/>
  <p:notesSz cx="6888163" cy="1002188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lfgang Thiel" initials="" lastIdx="1" clrIdx="0"/>
  <p:cmAuthor id="2" name="Thielwol" initials="T" lastIdx="5" clrIdx="1">
    <p:extLst>
      <p:ext uri="{19B8F6BF-5375-455C-9EA6-DF929625EA0E}">
        <p15:presenceInfo xmlns:p15="http://schemas.microsoft.com/office/powerpoint/2012/main" userId="Thielwo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6600"/>
    <a:srgbClr val="66CCFF"/>
    <a:srgbClr val="FF3399"/>
    <a:srgbClr val="CCFFFF"/>
    <a:srgbClr val="FF0000"/>
    <a:srgbClr val="008000"/>
    <a:srgbClr val="0099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93" autoAdjust="0"/>
    <p:restoredTop sz="94205" autoAdjust="0"/>
  </p:normalViewPr>
  <p:slideViewPr>
    <p:cSldViewPr snapToGrid="0">
      <p:cViewPr>
        <p:scale>
          <a:sx n="100" d="100"/>
          <a:sy n="100" d="100"/>
        </p:scale>
        <p:origin x="2292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624" y="-632"/>
      </p:cViewPr>
      <p:guideLst>
        <p:guide orient="horz" pos="3155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1Daten%20allgemein\WT\Energie\01ISE%20e.V\05Projekte\01Klimaschutz-Energiewende\02Meta-Studie%20Klimasch.-Energiew.%202.0\02Energie-Erzeugung\02EE-Ausbaupfad\Berechnungen\EE-Ausbaupfad-D-RLP_V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1Daten%20allgemein\WT\Energie\01ISE%20e.V\05Projekte\01Klimaschutz-Energiewende\02Meta-Studie%20Klimasch.-Energiew.%202.0\02Energie-Erzeugung\02EE-Ausbaupfad\Berechnungen\EE-Ausbaupfad-D-RLP_V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354705517340761E-2"/>
          <c:y val="3.6535283485816493E-2"/>
          <c:w val="0.84593588344797777"/>
          <c:h val="0.92692943302836706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D'!$B$13:$C$13</c:f>
              <c:numCache>
                <c:formatCode>General</c:formatCode>
                <c:ptCount val="2"/>
                <c:pt idx="0" formatCode="#,##0">
                  <c:v>3485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04-4FCC-8106-4123CC5EE0E4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'Entwicklung Strom D'!$B$14:$C$14</c:f>
            </c:numRef>
          </c:val>
          <c:extLst>
            <c:ext xmlns:c16="http://schemas.microsoft.com/office/drawing/2014/chart" uri="{C3380CC4-5D6E-409C-BE32-E72D297353CC}">
              <c16:uniqueId val="{00000001-2204-4FCC-8106-4123CC5EE0E4}"/>
            </c:ext>
          </c:extLst>
        </c:ser>
        <c:ser>
          <c:idx val="2"/>
          <c:order val="2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17273855492196422"/>
                  <c:y val="1.7307667410229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D'!$B$15:$C$15</c:f>
              <c:numCache>
                <c:formatCode>0</c:formatCode>
                <c:ptCount val="2"/>
                <c:pt idx="1">
                  <c:v>283.23999999999995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04-4FCC-8106-4123CC5EE0E4}"/>
            </c:ext>
          </c:extLst>
        </c:ser>
        <c:ser>
          <c:idx val="3"/>
          <c:order val="3"/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17740716451444974"/>
                  <c:y val="1.1538444940153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D'!$B$16:$C$16</c:f>
              <c:numCache>
                <c:formatCode>0</c:formatCode>
                <c:ptCount val="2"/>
                <c:pt idx="1">
                  <c:v>20.09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04-4FCC-8106-4123CC5EE0E4}"/>
            </c:ext>
          </c:extLst>
        </c:ser>
        <c:ser>
          <c:idx val="4"/>
          <c:order val="4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17740716451444974"/>
                  <c:y val="-2.0192278645268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D'!$B$17:$C$17</c:f>
              <c:numCache>
                <c:formatCode>0</c:formatCode>
                <c:ptCount val="2"/>
                <c:pt idx="1">
                  <c:v>44.7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04-4FCC-8106-4123CC5EE0E4}"/>
            </c:ext>
          </c:extLst>
        </c:ser>
        <c:ser>
          <c:idx val="5"/>
          <c:order val="5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15873272614450781"/>
                  <c:y val="-4.9038390995652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D'!$B$18:$C$18</c:f>
              <c:numCache>
                <c:formatCode>0</c:formatCode>
                <c:ptCount val="2"/>
                <c:pt idx="1">
                  <c:v>105.69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04-4FCC-8106-4123CC5EE0E4}"/>
            </c:ext>
          </c:extLst>
        </c:ser>
        <c:ser>
          <c:idx val="6"/>
          <c:order val="6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.17273855492196438"/>
                  <c:y val="-7.499989211099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04-4FCC-8106-4123CC5EE0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D'!$B$19:$C$19</c:f>
              <c:numCache>
                <c:formatCode>0</c:formatCode>
                <c:ptCount val="2"/>
                <c:pt idx="1">
                  <c:v>39.43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04-4FCC-8106-4123CC5EE0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66167664"/>
        <c:axId val="866175208"/>
      </c:barChart>
      <c:catAx>
        <c:axId val="866167664"/>
        <c:scaling>
          <c:orientation val="minMax"/>
        </c:scaling>
        <c:delete val="1"/>
        <c:axPos val="b"/>
        <c:majorTickMark val="none"/>
        <c:minorTickMark val="none"/>
        <c:tickLblPos val="nextTo"/>
        <c:crossAx val="866175208"/>
        <c:crosses val="autoZero"/>
        <c:auto val="1"/>
        <c:lblAlgn val="ctr"/>
        <c:lblOffset val="100"/>
        <c:noMultiLvlLbl val="0"/>
      </c:catAx>
      <c:valAx>
        <c:axId val="86617520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86616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5.1132125939618099E-2"/>
          <c:w val="0.71944444444444444"/>
          <c:h val="0.89317942006673845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D'!$E$13:$G$13</c:f>
              <c:numCache>
                <c:formatCode>General</c:formatCode>
                <c:ptCount val="3"/>
                <c:pt idx="0" formatCode="#,##0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B-4E35-B4FD-B1C2309BC87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'Entwicklung Strom D'!$E$14:$G$14</c:f>
            </c:numRef>
          </c:val>
          <c:extLst>
            <c:ext xmlns:c16="http://schemas.microsoft.com/office/drawing/2014/chart" uri="{C3380CC4-5D6E-409C-BE32-E72D297353CC}">
              <c16:uniqueId val="{00000001-B94B-4E35-B4FD-B1C2309BC873}"/>
            </c:ext>
          </c:extLst>
        </c:ser>
        <c:ser>
          <c:idx val="2"/>
          <c:order val="2"/>
          <c:spPr>
            <a:noFill/>
            <a:ln>
              <a:noFill/>
            </a:ln>
            <a:effectLst/>
          </c:spPr>
          <c:invertIfNegative val="0"/>
          <c:val>
            <c:numRef>
              <c:f>'Entwicklung Strom D'!$E$15:$G$15</c:f>
              <c:numCache>
                <c:formatCode>General</c:formatCode>
                <c:ptCount val="3"/>
                <c:pt idx="2">
                  <c:v>1650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4B-4E35-B4FD-B1C2309BC873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00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B94B-4E35-B4FD-B1C2309BC873}"/>
              </c:ext>
            </c:extLst>
          </c:dPt>
          <c:dLbls>
            <c:dLbl>
              <c:idx val="1"/>
              <c:layout>
                <c:manualLayout>
                  <c:x val="9.4444444444444442E-2"/>
                  <c:y val="-4.4378610348464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94B-4E35-B4FD-B1C2309BC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D'!$E$16:$G$16</c:f>
              <c:numCache>
                <c:formatCode>#,##0</c:formatCode>
                <c:ptCount val="3"/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4B-4E35-B4FD-B1C2309BC873}"/>
            </c:ext>
          </c:extLst>
        </c:ser>
        <c:ser>
          <c:idx val="4"/>
          <c:order val="4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66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94B-4E35-B4FD-B1C2309BC873}"/>
              </c:ext>
            </c:extLst>
          </c:dPt>
          <c:dLbls>
            <c:dLbl>
              <c:idx val="1"/>
              <c:layout>
                <c:manualLayout>
                  <c:x val="8.611111111111111E-2"/>
                  <c:y val="-5.7692193453001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4B-4E35-B4FD-B1C2309BC873}"/>
                </c:ext>
              </c:extLst>
            </c:dLbl>
            <c:dLbl>
              <c:idx val="2"/>
              <c:layout>
                <c:manualLayout>
                  <c:x val="8.8888888888888892E-2"/>
                  <c:y val="3.9940749313616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94B-4E35-B4FD-B1C2309BC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D'!$E$17:$G$17</c:f>
              <c:numCache>
                <c:formatCode>#,##0</c:formatCode>
                <c:ptCount val="3"/>
                <c:pt idx="1">
                  <c:v>100</c:v>
                </c:pt>
                <c:pt idx="2" formatCode="General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4B-4E35-B4FD-B1C2309BC873}"/>
            </c:ext>
          </c:extLst>
        </c:ser>
        <c:ser>
          <c:idx val="5"/>
          <c:order val="5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94B-4E35-B4FD-B1C2309BC873}"/>
              </c:ext>
            </c:extLst>
          </c:dPt>
          <c:dLbls>
            <c:dLbl>
              <c:idx val="2"/>
              <c:layout>
                <c:manualLayout>
                  <c:x val="8.888888888888889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94B-4E35-B4FD-B1C2309BC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D'!$E$18:$G$18</c:f>
              <c:numCache>
                <c:formatCode>#,##0</c:formatCode>
                <c:ptCount val="3"/>
                <c:pt idx="1">
                  <c:v>700</c:v>
                </c:pt>
                <c:pt idx="2" formatCode="General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94B-4E35-B4FD-B1C2309BC873}"/>
            </c:ext>
          </c:extLst>
        </c:ser>
        <c:ser>
          <c:idx val="6"/>
          <c:order val="6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94B-4E35-B4FD-B1C2309BC873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94B-4E35-B4FD-B1C2309BC873}"/>
              </c:ext>
            </c:extLst>
          </c:dPt>
          <c:dLbls>
            <c:dLbl>
              <c:idx val="2"/>
              <c:layout>
                <c:manualLayout>
                  <c:x val="9.1666666666666563E-2"/>
                  <c:y val="-4.4378610348462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4B-4E35-B4FD-B1C2309BC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'Entwicklung Strom D'!$E$19:$G$19</c:f>
              <c:numCache>
                <c:formatCode>#,##0</c:formatCode>
                <c:ptCount val="3"/>
                <c:pt idx="1">
                  <c:v>825</c:v>
                </c:pt>
                <c:pt idx="2" formatCode="General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4B-4E35-B4FD-B1C2309BC8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8773912"/>
        <c:axId val="848768992"/>
      </c:barChart>
      <c:catAx>
        <c:axId val="848773912"/>
        <c:scaling>
          <c:orientation val="minMax"/>
        </c:scaling>
        <c:delete val="1"/>
        <c:axPos val="b"/>
        <c:majorTickMark val="none"/>
        <c:minorTickMark val="none"/>
        <c:tickLblPos val="nextTo"/>
        <c:crossAx val="848768992"/>
        <c:crosses val="autoZero"/>
        <c:auto val="1"/>
        <c:lblAlgn val="ctr"/>
        <c:lblOffset val="100"/>
        <c:noMultiLvlLbl val="0"/>
      </c:catAx>
      <c:valAx>
        <c:axId val="8487689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848773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501" name="Rectangle 5">
            <a:extLst>
              <a:ext uri="{FF2B5EF4-FFF2-40B4-BE49-F238E27FC236}">
                <a16:creationId xmlns:a16="http://schemas.microsoft.com/office/drawing/2014/main" id="{A7C46796-AE6A-46F3-A5BF-1F01171DA4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952575" y="9745006"/>
            <a:ext cx="2983013" cy="276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96" tIns="46398" rIns="92796" bIns="46398" numCol="1" anchor="b" anchorCtr="0" compatLnSpc="1">
            <a:prstTxWarp prst="textNoShape">
              <a:avLst/>
            </a:prstTxWarp>
            <a:spAutoFit/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756BF379-7855-4659-BBCC-EFA696053E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C43C84ED-B8EF-4DF7-A2DF-3474AC5705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3425" y="750888"/>
            <a:ext cx="5429250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E7E31A47-72D7-49CB-BD22-BD666A78F1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3211" y="4759522"/>
            <a:ext cx="5176076" cy="4511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96" tIns="46398" rIns="92796" bIns="463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64872" name="Rectangle 8">
            <a:extLst>
              <a:ext uri="{FF2B5EF4-FFF2-40B4-BE49-F238E27FC236}">
                <a16:creationId xmlns:a16="http://schemas.microsoft.com/office/drawing/2014/main" id="{4781C312-BF01-4699-9695-A5F6FF06B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927093" y="9552461"/>
            <a:ext cx="3033977" cy="46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96" tIns="46398" rIns="92796" bIns="46398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A41CB4C0-2579-4E3E-81C4-43D022665D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38113" indent="-13652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263525" indent="-123825" algn="l" rtl="0" eaLnBrk="0" fontAlgn="base" hangingPunct="0">
      <a:spcBef>
        <a:spcPct val="30000"/>
      </a:spcBef>
      <a:spcAft>
        <a:spcPct val="0"/>
      </a:spcAft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>
            <a:extLst>
              <a:ext uri="{FF2B5EF4-FFF2-40B4-BE49-F238E27FC236}">
                <a16:creationId xmlns:a16="http://schemas.microsoft.com/office/drawing/2014/main" id="{A0CEA5C0-39D4-456D-A2B3-F5CC178B0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956" indent="-286522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6086" indent="-229217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4521" indent="-22921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2955" indent="-22921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1389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9824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8258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6693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E59E85-3E4F-4610-BEEF-254664E8CB24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B9F6733-1F74-4206-83A0-AFB2AC7DA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Notizenplatzhalter 2">
            <a:extLst>
              <a:ext uri="{FF2B5EF4-FFF2-40B4-BE49-F238E27FC236}">
                <a16:creationId xmlns:a16="http://schemas.microsoft.com/office/drawing/2014/main" id="{73BAEFAD-3093-40D6-A8BA-BA666C7647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956" indent="-286522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6086" indent="-229217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4521" indent="-22921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2955" indent="-22921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1389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9824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8258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6693" indent="-22921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09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10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5866" indent="-294564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8257" indent="-235652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9559" indent="-2356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0861" indent="-235652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92163" indent="-2356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63466" indent="-2356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34768" indent="-2356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6070" indent="-23565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98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046603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2962825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43775" y="274638"/>
            <a:ext cx="2282825" cy="58181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696075" cy="5818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1145331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3127278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8145131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324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0781077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4163475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0020568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55409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85230727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9056211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1">
            <a:extLst>
              <a:ext uri="{FF2B5EF4-FFF2-40B4-BE49-F238E27FC236}">
                <a16:creationId xmlns:a16="http://schemas.microsoft.com/office/drawing/2014/main" id="{89BCC4A8-90E5-4CE1-94B9-4AF5D8AA7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0"/>
            <a:ext cx="9910763" cy="798513"/>
          </a:xfrm>
          <a:prstGeom prst="rect">
            <a:avLst/>
          </a:prstGeom>
          <a:solidFill>
            <a:srgbClr val="3333FF"/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de-DE" altLang="de-DE"/>
          </a:p>
        </p:txBody>
      </p:sp>
      <p:sp>
        <p:nvSpPr>
          <p:cNvPr id="6" name="Rectangle 75">
            <a:extLst>
              <a:ext uri="{FF2B5EF4-FFF2-40B4-BE49-F238E27FC236}">
                <a16:creationId xmlns:a16="http://schemas.microsoft.com/office/drawing/2014/main" id="{CCB66A0D-9823-48CF-B480-5F625C8738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02400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r"/>
              </a:tabLst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November-Energie-Stammtisch | am 28.11.2024 in Gleiszellen 		 </a:t>
            </a:r>
            <a:r>
              <a:rPr lang="en-US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		           	            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ISE e.V. </a:t>
            </a:r>
            <a:fld id="{B441096D-49BA-4C7B-A571-124674B25D3F}" type="slidenum">
              <a:rPr lang="de-DE" altLang="de-DE" sz="1200" b="1" kern="1200" smtClean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9725" algn="r"/>
                </a:tabLst>
                <a:defRPr/>
              </a:pPr>
              <a:t>‹Nr.›</a:t>
            </a:fld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2DCDE3D-A900-9A9E-5143-C3AF1AFF025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35" y="1"/>
            <a:ext cx="802216" cy="8026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02" r:id="rId1"/>
    <p:sldLayoutId id="2147490082" r:id="rId2"/>
    <p:sldLayoutId id="2147490083" r:id="rId3"/>
    <p:sldLayoutId id="2147490084" r:id="rId4"/>
    <p:sldLayoutId id="2147490085" r:id="rId5"/>
    <p:sldLayoutId id="2147490086" r:id="rId6"/>
    <p:sldLayoutId id="2147490087" r:id="rId7"/>
    <p:sldLayoutId id="2147490088" r:id="rId8"/>
    <p:sldLayoutId id="2147490089" r:id="rId9"/>
    <p:sldLayoutId id="2147490090" r:id="rId10"/>
    <p:sldLayoutId id="2147490091" r:id="rId11"/>
  </p:sldLayoutIdLst>
  <p:transition>
    <p:randomBa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10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66763" indent="-2921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2pPr>
      <a:lvl3pPr marL="1138238" indent="-1809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</a:defRPr>
      </a:lvl3pPr>
      <a:lvl4pPr marL="1520825" indent="-1841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050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3622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8194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2766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7338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13" Type="http://schemas.openxmlformats.org/officeDocument/2006/relationships/hyperlink" Target="https://www.weser-kurier.de/bremen/blick-in-die-flammen-doc7e42tzwn8j8uch1b9ud" TargetMode="External"/><Relationship Id="rId18" Type="http://schemas.openxmlformats.org/officeDocument/2006/relationships/image" Target="../media/image18.png"/><Relationship Id="rId3" Type="http://schemas.openxmlformats.org/officeDocument/2006/relationships/image" Target="../media/image8.jpg"/><Relationship Id="rId21" Type="http://schemas.openxmlformats.org/officeDocument/2006/relationships/hyperlink" Target="https://www.kfztech.de/kfztechnik/motor/grundlagen/motor_funktion.htm#google_vignette" TargetMode="External"/><Relationship Id="rId7" Type="http://schemas.openxmlformats.org/officeDocument/2006/relationships/image" Target="../media/image12.jpeg"/><Relationship Id="rId12" Type="http://schemas.openxmlformats.org/officeDocument/2006/relationships/hyperlink" Target="https://www.lernhelfer.de/schuelerlexikon/physik/artikel/gluehlampen" TargetMode="External"/><Relationship Id="rId17" Type="http://schemas.openxmlformats.org/officeDocument/2006/relationships/image" Target="../media/image17.jpg"/><Relationship Id="rId2" Type="http://schemas.openxmlformats.org/officeDocument/2006/relationships/image" Target="../media/image7.jpg"/><Relationship Id="rId16" Type="http://schemas.openxmlformats.org/officeDocument/2006/relationships/image" Target="../media/image16.png"/><Relationship Id="rId20" Type="http://schemas.openxmlformats.org/officeDocument/2006/relationships/hyperlink" Target="https://www.effizienzhaus-online.de/lexikon/emissionen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g"/><Relationship Id="rId11" Type="http://schemas.openxmlformats.org/officeDocument/2006/relationships/hyperlink" Target="https://lumond.co/wie-heiss-ist-eine-kerze/" TargetMode="External"/><Relationship Id="rId5" Type="http://schemas.openxmlformats.org/officeDocument/2006/relationships/image" Target="../media/image10.jpg"/><Relationship Id="rId15" Type="http://schemas.openxmlformats.org/officeDocument/2006/relationships/image" Target="../media/image15.png"/><Relationship Id="rId10" Type="http://schemas.openxmlformats.org/officeDocument/2006/relationships/hyperlink" Target="https://www.bing.com/videos/riverview/relatedvideo?&amp;q=zukunft+ohne+Verbrennung&amp;&amp;mid=40E3CE8C5D5F2A67AC0540E3CE8C5D5F2A67AC05&amp;&amp;FORM=VRDGAR" TargetMode="External"/><Relationship Id="rId19" Type="http://schemas.openxmlformats.org/officeDocument/2006/relationships/hyperlink" Target="https://www.haustechnikdialog.de/Forum/t/58899/Brennwertkessel-wie-hoch-ist-die-Temperatur-in-der-Brennkammer-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14.jpg"/><Relationship Id="rId14" Type="http://schemas.openxmlformats.org/officeDocument/2006/relationships/hyperlink" Target="https://www.volker-quaschning.de/datserv/Kohle-in-D/index.php" TargetMode="External"/><Relationship Id="rId22" Type="http://schemas.openxmlformats.org/officeDocument/2006/relationships/hyperlink" Target="https://www.umweltbundesamt.de/daten/verkehr/emissionen-des-verkehrs#verkehr-belastet-luft-und-klima-minderungsziele-der-bundesregieru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hteck 34">
            <a:extLst>
              <a:ext uri="{FF2B5EF4-FFF2-40B4-BE49-F238E27FC236}">
                <a16:creationId xmlns:a16="http://schemas.microsoft.com/office/drawing/2014/main" id="{E6D8A07C-A019-49F4-BE16-F513E68AB3F2}"/>
              </a:ext>
            </a:extLst>
          </p:cNvPr>
          <p:cNvSpPr/>
          <p:nvPr/>
        </p:nvSpPr>
        <p:spPr bwMode="auto">
          <a:xfrm>
            <a:off x="0" y="1350963"/>
            <a:ext cx="9905998" cy="511123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5A7087FA-1DFD-4E03-B09C-C0F3ECFA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62713"/>
            <a:ext cx="9920288" cy="3952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 sz="1400" dirty="0">
              <a:solidFill>
                <a:schemeClr val="bg1"/>
              </a:solidFill>
            </a:endParaRPr>
          </a:p>
        </p:txBody>
      </p:sp>
      <p:sp>
        <p:nvSpPr>
          <p:cNvPr id="6147" name="Rechteck 2">
            <a:extLst>
              <a:ext uri="{FF2B5EF4-FFF2-40B4-BE49-F238E27FC236}">
                <a16:creationId xmlns:a16="http://schemas.microsoft.com/office/drawing/2014/main" id="{A4A8ABDA-F51F-4845-9A6D-8A9F58A39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9050"/>
            <a:ext cx="9906000" cy="13700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endParaRPr lang="de-DE" altLang="de-DE"/>
          </a:p>
        </p:txBody>
      </p:sp>
      <p:sp>
        <p:nvSpPr>
          <p:cNvPr id="6148" name="Textfeld 3">
            <a:extLst>
              <a:ext uri="{FF2B5EF4-FFF2-40B4-BE49-F238E27FC236}">
                <a16:creationId xmlns:a16="http://schemas.microsoft.com/office/drawing/2014/main" id="{28204734-5258-44F4-8BDC-43D64AE8A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100" y="65813"/>
            <a:ext cx="82011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de-DE" sz="2800" b="1" dirty="0" err="1">
                <a:solidFill>
                  <a:schemeClr val="bg1"/>
                </a:solidFill>
              </a:rPr>
              <a:t>Herzlich</a:t>
            </a:r>
            <a:r>
              <a:rPr lang="en-US" altLang="de-DE" sz="2800" b="1" dirty="0">
                <a:solidFill>
                  <a:schemeClr val="bg1"/>
                </a:solidFill>
              </a:rPr>
              <a:t> </a:t>
            </a:r>
            <a:r>
              <a:rPr lang="en-US" altLang="de-DE" sz="2800" b="1" dirty="0" err="1">
                <a:solidFill>
                  <a:schemeClr val="bg1"/>
                </a:solidFill>
              </a:rPr>
              <a:t>willkommen</a:t>
            </a:r>
            <a:br>
              <a:rPr lang="en-US" altLang="de-DE" sz="2800" b="1" dirty="0">
                <a:solidFill>
                  <a:schemeClr val="bg1"/>
                </a:solidFill>
              </a:rPr>
            </a:br>
            <a:r>
              <a:rPr lang="en-US" altLang="de-DE" sz="2800" dirty="0" err="1">
                <a:solidFill>
                  <a:schemeClr val="bg1"/>
                </a:solidFill>
              </a:rPr>
              <a:t>zum</a:t>
            </a:r>
            <a:r>
              <a:rPr lang="en-US" altLang="de-DE" sz="2800" dirty="0">
                <a:solidFill>
                  <a:schemeClr val="bg1"/>
                </a:solidFill>
              </a:rPr>
              <a:t> November-Energie-Stammtisch in </a:t>
            </a:r>
            <a:r>
              <a:rPr lang="en-US" altLang="de-DE" sz="2800" dirty="0" err="1">
                <a:solidFill>
                  <a:schemeClr val="bg1"/>
                </a:solidFill>
              </a:rPr>
              <a:t>Gleizellen</a:t>
            </a:r>
            <a:endParaRPr lang="en-US" altLang="de-DE" sz="2800" dirty="0">
              <a:solidFill>
                <a:schemeClr val="bg1"/>
              </a:solidFill>
            </a:endParaRPr>
          </a:p>
        </p:txBody>
      </p:sp>
      <p:sp>
        <p:nvSpPr>
          <p:cNvPr id="34" name="Rectangle 75">
            <a:extLst>
              <a:ext uri="{FF2B5EF4-FFF2-40B4-BE49-F238E27FC236}">
                <a16:creationId xmlns:a16="http://schemas.microsoft.com/office/drawing/2014/main" id="{4009C84F-D2C4-41E9-9785-4B2A1D6F5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80959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de-DE" altLang="de-DE" sz="1200" b="1" dirty="0">
                <a:solidFill>
                  <a:srgbClr val="FF9933"/>
                </a:solidFill>
              </a:rPr>
              <a:t>November-Energie-Stammtisch | am 28.11.2024 in Gleiszellen		                                                        		ISE e.V.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F8AF9E9-0C98-D44C-7323-619A568E1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9050"/>
            <a:ext cx="1368732" cy="1369497"/>
          </a:xfrm>
          <a:prstGeom prst="rect">
            <a:avLst/>
          </a:prstGeom>
        </p:spPr>
      </p:pic>
      <p:pic>
        <p:nvPicPr>
          <p:cNvPr id="5" name="Grafik 4" descr="Ein Bild, das Grafiken, Electric Blue (Farbe), Schrift, Logo enthält.&#10;&#10;Automatisch generierte Beschreibung">
            <a:extLst>
              <a:ext uri="{FF2B5EF4-FFF2-40B4-BE49-F238E27FC236}">
                <a16:creationId xmlns:a16="http://schemas.microsoft.com/office/drawing/2014/main" id="{35DDE57B-3185-931F-0A8F-9B218B3EE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811" y="1828800"/>
            <a:ext cx="4524375" cy="32004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2853215E-55A6-7FF6-CAE0-A01C2B93B4CC}"/>
              </a:ext>
            </a:extLst>
          </p:cNvPr>
          <p:cNvSpPr txBox="1"/>
          <p:nvPr/>
        </p:nvSpPr>
        <p:spPr>
          <a:xfrm>
            <a:off x="1" y="5201601"/>
            <a:ext cx="99059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dirty="0">
                <a:solidFill>
                  <a:srgbClr val="563BFB"/>
                </a:solidFill>
              </a:rPr>
              <a:t>MVV als Treiber und Umsetzer der Energiewende</a:t>
            </a:r>
            <a:endParaRPr lang="de-DE" sz="3200" dirty="0"/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84138"/>
            <a:ext cx="95539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Agenda </a:t>
            </a: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467886E4-9E9F-49C4-9BFC-FDB702C1C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520" y="1116902"/>
            <a:ext cx="96542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u="sng" dirty="0">
                <a:solidFill>
                  <a:srgbClr val="563BFB"/>
                </a:solidFill>
              </a:rPr>
              <a:t>Einführung</a:t>
            </a:r>
            <a:r>
              <a:rPr lang="de-DE" altLang="de-DE" sz="1800" dirty="0">
                <a:solidFill>
                  <a:srgbClr val="563BFB"/>
                </a:solidFill>
              </a:rPr>
              <a:t>: Energiewende: Technologie-Umbruch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dirty="0">
                <a:solidFill>
                  <a:srgbClr val="563BFB"/>
                </a:solidFill>
              </a:rPr>
              <a:t>	                 </a:t>
            </a:r>
            <a:r>
              <a:rPr lang="de-DE" altLang="de-DE" sz="1800" b="1" dirty="0">
                <a:solidFill>
                  <a:srgbClr val="563BFB"/>
                </a:solidFill>
              </a:rPr>
              <a:t>Wolfgang Thiel</a:t>
            </a:r>
            <a:r>
              <a:rPr lang="de-DE" altLang="de-DE" sz="1800" dirty="0">
                <a:solidFill>
                  <a:srgbClr val="563BFB"/>
                </a:solidFill>
              </a:rPr>
              <a:t>, Vorsitzender ISE e.V. 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35034F4C-76A1-42B2-89E6-3BBC24996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520" y="1982382"/>
            <a:ext cx="86979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u="sng" dirty="0">
                <a:solidFill>
                  <a:srgbClr val="563BFB"/>
                </a:solidFill>
              </a:rPr>
              <a:t>Vortrag</a:t>
            </a:r>
            <a:r>
              <a:rPr lang="de-DE" altLang="de-DE" sz="1800" dirty="0">
                <a:solidFill>
                  <a:srgbClr val="563BFB"/>
                </a:solidFill>
              </a:rPr>
              <a:t>: „</a:t>
            </a:r>
            <a:r>
              <a:rPr lang="de-DE" sz="1800" dirty="0">
                <a:solidFill>
                  <a:srgbClr val="563BFB"/>
                </a:solidFill>
              </a:rPr>
              <a:t>MVV als Treiber und Umsetzer der Energiewende“</a:t>
            </a:r>
            <a:br>
              <a:rPr lang="de-DE" sz="1800" dirty="0">
                <a:solidFill>
                  <a:srgbClr val="563BFB"/>
                </a:solidFill>
              </a:rPr>
            </a:br>
            <a:r>
              <a:rPr lang="de-DE" sz="1800" dirty="0">
                <a:solidFill>
                  <a:srgbClr val="563BFB"/>
                </a:solidFill>
              </a:rPr>
              <a:t>             </a:t>
            </a:r>
            <a:r>
              <a:rPr lang="de-DE" sz="1800" b="1" dirty="0">
                <a:solidFill>
                  <a:srgbClr val="563BFB"/>
                </a:solidFill>
              </a:rPr>
              <a:t>Dr. Hansjörg Roll</a:t>
            </a:r>
            <a:r>
              <a:rPr lang="de-DE" sz="1800" dirty="0">
                <a:solidFill>
                  <a:srgbClr val="563BFB"/>
                </a:solidFill>
              </a:rPr>
              <a:t>, MVV-Vorstandsmitglied Technik</a:t>
            </a:r>
            <a:endParaRPr lang="de-DE" altLang="de-DE" sz="1800" dirty="0">
              <a:solidFill>
                <a:srgbClr val="563BF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44896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Rechteck 253">
            <a:extLst>
              <a:ext uri="{FF2B5EF4-FFF2-40B4-BE49-F238E27FC236}">
                <a16:creationId xmlns:a16="http://schemas.microsoft.com/office/drawing/2014/main" id="{AD3B67F4-8BAD-437B-89A0-239CA69315B0}"/>
              </a:ext>
            </a:extLst>
          </p:cNvPr>
          <p:cNvSpPr/>
          <p:nvPr/>
        </p:nvSpPr>
        <p:spPr bwMode="auto">
          <a:xfrm>
            <a:off x="198437" y="851107"/>
            <a:ext cx="9504429" cy="3448034"/>
          </a:xfrm>
          <a:prstGeom prst="rect">
            <a:avLst/>
          </a:prstGeom>
          <a:solidFill>
            <a:schemeClr val="tx2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14466"/>
            <a:ext cx="5255285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Energiewende in D: Technologie-Umbruch (1) </a:t>
            </a:r>
          </a:p>
          <a:p>
            <a:r>
              <a:rPr lang="de-DE" altLang="de-DE" sz="2000" dirty="0">
                <a:solidFill>
                  <a:schemeClr val="bg1"/>
                </a:solidFill>
              </a:rPr>
              <a:t>Die 3 Hauptaufgaben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AC848C5-D7BC-4769-8041-2A6DCDA8FAEC}"/>
              </a:ext>
            </a:extLst>
          </p:cNvPr>
          <p:cNvCxnSpPr/>
          <p:nvPr/>
        </p:nvCxnSpPr>
        <p:spPr bwMode="auto">
          <a:xfrm>
            <a:off x="1225296" y="4046220"/>
            <a:ext cx="6691884" cy="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1AD56436-45C6-4A95-B404-AE2C8C265391}"/>
              </a:ext>
            </a:extLst>
          </p:cNvPr>
          <p:cNvCxnSpPr/>
          <p:nvPr/>
        </p:nvCxnSpPr>
        <p:spPr bwMode="auto">
          <a:xfrm flipV="1">
            <a:off x="1328738" y="883920"/>
            <a:ext cx="0" cy="3322320"/>
          </a:xfrm>
          <a:prstGeom prst="straightConnector1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472D67BF-B89D-49D5-A516-A974A270EFF8}"/>
              </a:ext>
            </a:extLst>
          </p:cNvPr>
          <p:cNvSpPr txBox="1"/>
          <p:nvPr/>
        </p:nvSpPr>
        <p:spPr>
          <a:xfrm>
            <a:off x="454707" y="839562"/>
            <a:ext cx="830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400" dirty="0"/>
              <a:t>Energie</a:t>
            </a:r>
          </a:p>
          <a:p>
            <a:pPr algn="r"/>
            <a:r>
              <a:rPr lang="de-DE" sz="1400" dirty="0"/>
              <a:t>(TWh/a)</a:t>
            </a:r>
          </a:p>
        </p:txBody>
      </p:sp>
      <p:sp>
        <p:nvSpPr>
          <p:cNvPr id="198" name="Textfeld 197">
            <a:extLst>
              <a:ext uri="{FF2B5EF4-FFF2-40B4-BE49-F238E27FC236}">
                <a16:creationId xmlns:a16="http://schemas.microsoft.com/office/drawing/2014/main" id="{E719E072-1665-4C81-B375-525C0A31D743}"/>
              </a:ext>
            </a:extLst>
          </p:cNvPr>
          <p:cNvSpPr txBox="1"/>
          <p:nvPr/>
        </p:nvSpPr>
        <p:spPr>
          <a:xfrm>
            <a:off x="1921393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2017</a:t>
            </a:r>
          </a:p>
        </p:txBody>
      </p:sp>
      <p:sp>
        <p:nvSpPr>
          <p:cNvPr id="199" name="Textfeld 198">
            <a:extLst>
              <a:ext uri="{FF2B5EF4-FFF2-40B4-BE49-F238E27FC236}">
                <a16:creationId xmlns:a16="http://schemas.microsoft.com/office/drawing/2014/main" id="{55EC8D50-CB5D-418A-B71B-3E3F56E759C6}"/>
              </a:ext>
            </a:extLst>
          </p:cNvPr>
          <p:cNvSpPr txBox="1"/>
          <p:nvPr/>
        </p:nvSpPr>
        <p:spPr>
          <a:xfrm>
            <a:off x="6756422" y="4044394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2040</a:t>
            </a:r>
          </a:p>
        </p:txBody>
      </p:sp>
      <p:sp>
        <p:nvSpPr>
          <p:cNvPr id="212" name="Text Box 14">
            <a:extLst>
              <a:ext uri="{FF2B5EF4-FFF2-40B4-BE49-F238E27FC236}">
                <a16:creationId xmlns:a16="http://schemas.microsoft.com/office/drawing/2014/main" id="{C719CD8D-3A56-4462-A95A-916734942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0604" y="3998682"/>
            <a:ext cx="108074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ISE e.V.</a:t>
            </a:r>
          </a:p>
        </p:txBody>
      </p:sp>
      <p:grpSp>
        <p:nvGrpSpPr>
          <p:cNvPr id="253" name="Gruppieren 252">
            <a:extLst>
              <a:ext uri="{FF2B5EF4-FFF2-40B4-BE49-F238E27FC236}">
                <a16:creationId xmlns:a16="http://schemas.microsoft.com/office/drawing/2014/main" id="{A009589E-3C60-47F4-B97D-053C41A9DB5D}"/>
              </a:ext>
            </a:extLst>
          </p:cNvPr>
          <p:cNvGrpSpPr/>
          <p:nvPr/>
        </p:nvGrpSpPr>
        <p:grpSpPr>
          <a:xfrm>
            <a:off x="454708" y="1615440"/>
            <a:ext cx="9252856" cy="4680392"/>
            <a:chOff x="454708" y="1615440"/>
            <a:chExt cx="9252856" cy="4680392"/>
          </a:xfrm>
        </p:grpSpPr>
        <p:sp>
          <p:nvSpPr>
            <p:cNvPr id="178" name="Text Box 5">
              <a:extLst>
                <a:ext uri="{FF2B5EF4-FFF2-40B4-BE49-F238E27FC236}">
                  <a16:creationId xmlns:a16="http://schemas.microsoft.com/office/drawing/2014/main" id="{13D0D1A3-0AE3-4054-B550-D6ACC37CC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711057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3. Mit der Versorgungssicherheit werden sowohl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grundsätzliche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als auch die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temporäre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Energieversorgung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(inkl. Speicher) gewährleistet!</a:t>
              </a:r>
            </a:p>
          </p:txBody>
        </p:sp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F4482438-0228-407F-B090-4ECDE9CA1C1F}"/>
                </a:ext>
              </a:extLst>
            </p:cNvPr>
            <p:cNvGrpSpPr/>
            <p:nvPr/>
          </p:nvGrpSpPr>
          <p:grpSpPr>
            <a:xfrm>
              <a:off x="3425951" y="1615440"/>
              <a:ext cx="1962948" cy="1754594"/>
              <a:chOff x="3425951" y="1615440"/>
              <a:chExt cx="1962948" cy="1754594"/>
            </a:xfrm>
          </p:grpSpPr>
          <p:grpSp>
            <p:nvGrpSpPr>
              <p:cNvPr id="58" name="Gruppieren 57">
                <a:extLst>
                  <a:ext uri="{FF2B5EF4-FFF2-40B4-BE49-F238E27FC236}">
                    <a16:creationId xmlns:a16="http://schemas.microsoft.com/office/drawing/2014/main" id="{D4EEDD31-443A-47B0-8114-ECDCAABFECB0}"/>
                  </a:ext>
                </a:extLst>
              </p:cNvPr>
              <p:cNvGrpSpPr/>
              <p:nvPr/>
            </p:nvGrpSpPr>
            <p:grpSpPr>
              <a:xfrm>
                <a:off x="3425951" y="2069104"/>
                <a:ext cx="1962948" cy="860450"/>
                <a:chOff x="3761231" y="1995952"/>
                <a:chExt cx="1962948" cy="860450"/>
              </a:xfrm>
            </p:grpSpPr>
            <p:sp>
              <p:nvSpPr>
                <p:cNvPr id="248" name="Rechteck 247">
                  <a:extLst>
                    <a:ext uri="{FF2B5EF4-FFF2-40B4-BE49-F238E27FC236}">
                      <a16:creationId xmlns:a16="http://schemas.microsoft.com/office/drawing/2014/main" id="{66F49DC5-CC3C-480B-BA57-C159D914ED70}"/>
                    </a:ext>
                  </a:extLst>
                </p:cNvPr>
                <p:cNvSpPr/>
                <p:nvPr/>
              </p:nvSpPr>
              <p:spPr bwMode="auto">
                <a:xfrm>
                  <a:off x="3761231" y="1995952"/>
                  <a:ext cx="1955367" cy="86045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grpSp>
              <p:nvGrpSpPr>
                <p:cNvPr id="221" name="Gruppieren 220">
                  <a:extLst>
                    <a:ext uri="{FF2B5EF4-FFF2-40B4-BE49-F238E27FC236}">
                      <a16:creationId xmlns:a16="http://schemas.microsoft.com/office/drawing/2014/main" id="{B3DE3898-6A20-42FE-A5A0-1D52CA79C574}"/>
                    </a:ext>
                  </a:extLst>
                </p:cNvPr>
                <p:cNvGrpSpPr/>
                <p:nvPr/>
              </p:nvGrpSpPr>
              <p:grpSpPr>
                <a:xfrm>
                  <a:off x="4395146" y="2286399"/>
                  <a:ext cx="501397" cy="469179"/>
                  <a:chOff x="2369533" y="887240"/>
                  <a:chExt cx="5116092" cy="5069714"/>
                </a:xfrm>
              </p:grpSpPr>
              <p:sp>
                <p:nvSpPr>
                  <p:cNvPr id="241" name="Sechseck 240">
                    <a:extLst>
                      <a:ext uri="{FF2B5EF4-FFF2-40B4-BE49-F238E27FC236}">
                        <a16:creationId xmlns:a16="http://schemas.microsoft.com/office/drawing/2014/main" id="{1AFED568-008B-4600-8A41-2E62383061B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2577146"/>
                    <a:ext cx="1989532" cy="1689905"/>
                  </a:xfrm>
                  <a:prstGeom prst="hexagon">
                    <a:avLst/>
                  </a:prstGeom>
                  <a:solidFill>
                    <a:srgbClr val="FFFF00"/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2" name="Sechseck 241">
                    <a:extLst>
                      <a:ext uri="{FF2B5EF4-FFF2-40B4-BE49-F238E27FC236}">
                        <a16:creationId xmlns:a16="http://schemas.microsoft.com/office/drawing/2014/main" id="{A2ACA094-82B9-46D8-BF69-55C95E97A8A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3" name="Sechseck 242">
                    <a:extLst>
                      <a:ext uri="{FF2B5EF4-FFF2-40B4-BE49-F238E27FC236}">
                        <a16:creationId xmlns:a16="http://schemas.microsoft.com/office/drawing/2014/main" id="{9F98F7F4-E866-466D-94A1-C419E44F55D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49609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4" name="Sechseck 243">
                    <a:extLst>
                      <a:ext uri="{FF2B5EF4-FFF2-40B4-BE49-F238E27FC236}">
                        <a16:creationId xmlns:a16="http://schemas.microsoft.com/office/drawing/2014/main" id="{173A77DF-8C3A-4D52-8D5D-35E87448E19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3422097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5" name="Sechseck 244">
                    <a:extLst>
                      <a:ext uri="{FF2B5EF4-FFF2-40B4-BE49-F238E27FC236}">
                        <a16:creationId xmlns:a16="http://schemas.microsoft.com/office/drawing/2014/main" id="{DB6E3267-6AE7-4AE7-9932-43F8775C22A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369533" y="1732193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6" name="Sechseck 245">
                    <a:extLst>
                      <a:ext uri="{FF2B5EF4-FFF2-40B4-BE49-F238E27FC236}">
                        <a16:creationId xmlns:a16="http://schemas.microsoft.com/office/drawing/2014/main" id="{B6443535-B162-4E22-8640-CD3F48869AC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887240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  <p:sp>
                <p:nvSpPr>
                  <p:cNvPr id="247" name="Sechseck 246">
                    <a:extLst>
                      <a:ext uri="{FF2B5EF4-FFF2-40B4-BE49-F238E27FC236}">
                        <a16:creationId xmlns:a16="http://schemas.microsoft.com/office/drawing/2014/main" id="{E07105CF-5814-4629-99DF-05D62B43C6B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932813" y="4267049"/>
                    <a:ext cx="1989532" cy="1689905"/>
                  </a:xfrm>
                  <a:prstGeom prst="hexagon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lang="de-DE"/>
                  </a:p>
                </p:txBody>
              </p:sp>
            </p:grpSp>
            <p:sp>
              <p:nvSpPr>
                <p:cNvPr id="249" name="Textfeld 248">
                  <a:extLst>
                    <a:ext uri="{FF2B5EF4-FFF2-40B4-BE49-F238E27FC236}">
                      <a16:creationId xmlns:a16="http://schemas.microsoft.com/office/drawing/2014/main" id="{694097D2-8BCA-4FDD-BB74-9D27AB940CD9}"/>
                    </a:ext>
                  </a:extLst>
                </p:cNvPr>
                <p:cNvSpPr txBox="1"/>
                <p:nvPr/>
              </p:nvSpPr>
              <p:spPr>
                <a:xfrm>
                  <a:off x="3768451" y="1998167"/>
                  <a:ext cx="195572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Versorgungssicherheit</a:t>
                  </a:r>
                </a:p>
              </p:txBody>
            </p:sp>
          </p:grpSp>
          <p:cxnSp>
            <p:nvCxnSpPr>
              <p:cNvPr id="60" name="Gerade Verbindung mit Pfeil 59">
                <a:extLst>
                  <a:ext uri="{FF2B5EF4-FFF2-40B4-BE49-F238E27FC236}">
                    <a16:creationId xmlns:a16="http://schemas.microsoft.com/office/drawing/2014/main" id="{E43ADBA8-AD18-478C-BDD6-CA3208435286}"/>
                  </a:ext>
                </a:extLst>
              </p:cNvPr>
              <p:cNvCxnSpPr/>
              <p:nvPr/>
            </p:nvCxnSpPr>
            <p:spPr bwMode="auto">
              <a:xfrm flipV="1">
                <a:off x="4254848" y="161544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0" name="Gerade Verbindung mit Pfeil 249">
                <a:extLst>
                  <a:ext uri="{FF2B5EF4-FFF2-40B4-BE49-F238E27FC236}">
                    <a16:creationId xmlns:a16="http://schemas.microsoft.com/office/drawing/2014/main" id="{2004B651-8A81-4778-9C28-3CDBE249CD30}"/>
                  </a:ext>
                </a:extLst>
              </p:cNvPr>
              <p:cNvCxnSpPr/>
              <p:nvPr/>
            </p:nvCxnSpPr>
            <p:spPr bwMode="auto">
              <a:xfrm flipV="1">
                <a:off x="4254848" y="2916370"/>
                <a:ext cx="0" cy="453664"/>
              </a:xfrm>
              <a:prstGeom prst="straightConnector1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256" name="Textfeld 255">
            <a:extLst>
              <a:ext uri="{FF2B5EF4-FFF2-40B4-BE49-F238E27FC236}">
                <a16:creationId xmlns:a16="http://schemas.microsoft.com/office/drawing/2014/main" id="{00538EF5-C76B-4BA5-A551-3B8D6301F05F}"/>
              </a:ext>
            </a:extLst>
          </p:cNvPr>
          <p:cNvSpPr txBox="1"/>
          <p:nvPr/>
        </p:nvSpPr>
        <p:spPr>
          <a:xfrm>
            <a:off x="7907552" y="3875571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t</a:t>
            </a:r>
          </a:p>
        </p:txBody>
      </p:sp>
      <p:grpSp>
        <p:nvGrpSpPr>
          <p:cNvPr id="264" name="Gruppieren 263">
            <a:extLst>
              <a:ext uri="{FF2B5EF4-FFF2-40B4-BE49-F238E27FC236}">
                <a16:creationId xmlns:a16="http://schemas.microsoft.com/office/drawing/2014/main" id="{AEA94EE4-4514-4175-82C0-220D49DE560A}"/>
              </a:ext>
            </a:extLst>
          </p:cNvPr>
          <p:cNvGrpSpPr/>
          <p:nvPr/>
        </p:nvGrpSpPr>
        <p:grpSpPr>
          <a:xfrm>
            <a:off x="454708" y="2500588"/>
            <a:ext cx="9252856" cy="3202462"/>
            <a:chOff x="454708" y="2500588"/>
            <a:chExt cx="9252856" cy="3202462"/>
          </a:xfrm>
        </p:grpSpPr>
        <p:sp>
          <p:nvSpPr>
            <p:cNvPr id="157" name="Text Box 5">
              <a:extLst>
                <a:ext uri="{FF2B5EF4-FFF2-40B4-BE49-F238E27FC236}">
                  <a16:creationId xmlns:a16="http://schemas.microsoft.com/office/drawing/2014/main" id="{4C120854-6867-40C9-A2A8-5CF8FC8CC9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5118275"/>
              <a:ext cx="925285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2.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Ausbau der EE </a:t>
              </a:r>
              <a:r>
                <a:rPr lang="de-DE" altLang="de-DE" sz="1600" dirty="0">
                  <a:solidFill>
                    <a:srgbClr val="563BFB"/>
                  </a:solidFill>
                </a:rPr>
                <a:t>muss im gleichen Zeitraum stark gesteigert werden. Hierbei sind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Photovoltaikanlagen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825 TWh/a)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Windkraftanlagen </a:t>
              </a:r>
              <a:r>
                <a:rPr lang="de-DE" altLang="de-DE" sz="1600" dirty="0">
                  <a:solidFill>
                    <a:srgbClr val="563BFB"/>
                  </a:solidFill>
                </a:rPr>
                <a:t>(ca. 700 TWh/a) die großen Bringer!</a:t>
              </a:r>
            </a:p>
          </p:txBody>
        </p:sp>
        <p:grpSp>
          <p:nvGrpSpPr>
            <p:cNvPr id="259" name="Gruppieren 258">
              <a:extLst>
                <a:ext uri="{FF2B5EF4-FFF2-40B4-BE49-F238E27FC236}">
                  <a16:creationId xmlns:a16="http://schemas.microsoft.com/office/drawing/2014/main" id="{BF7C7331-088D-4562-8FEA-41FEF964D452}"/>
                </a:ext>
              </a:extLst>
            </p:cNvPr>
            <p:cNvGrpSpPr/>
            <p:nvPr/>
          </p:nvGrpSpPr>
          <p:grpSpPr>
            <a:xfrm>
              <a:off x="1707342" y="2500588"/>
              <a:ext cx="5369040" cy="1431212"/>
              <a:chOff x="1707342" y="2500588"/>
              <a:chExt cx="5369040" cy="1431212"/>
            </a:xfrm>
          </p:grpSpPr>
          <p:grpSp>
            <p:nvGrpSpPr>
              <p:cNvPr id="8" name="Gruppieren 7">
                <a:extLst>
                  <a:ext uri="{FF2B5EF4-FFF2-40B4-BE49-F238E27FC236}">
                    <a16:creationId xmlns:a16="http://schemas.microsoft.com/office/drawing/2014/main" id="{452C3C63-C686-4599-B060-1066E7F2B1D0}"/>
                  </a:ext>
                </a:extLst>
              </p:cNvPr>
              <p:cNvGrpSpPr/>
              <p:nvPr/>
            </p:nvGrpSpPr>
            <p:grpSpPr>
              <a:xfrm>
                <a:off x="2294329" y="2500588"/>
                <a:ext cx="4782053" cy="1312876"/>
                <a:chOff x="2294329" y="2500588"/>
                <a:chExt cx="4782053" cy="1312876"/>
              </a:xfrm>
            </p:grpSpPr>
            <p:cxnSp>
              <p:nvCxnSpPr>
                <p:cNvPr id="180" name="Gerader Verbinder 179">
                  <a:extLst>
                    <a:ext uri="{FF2B5EF4-FFF2-40B4-BE49-F238E27FC236}">
                      <a16:creationId xmlns:a16="http://schemas.microsoft.com/office/drawing/2014/main" id="{A3FB8E9B-C861-4630-8A4B-2FAFA584F53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V="1">
                  <a:off x="2906857" y="2500588"/>
                  <a:ext cx="4169525" cy="1312876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1" name="Gerader Verbinder 180">
                  <a:extLst>
                    <a:ext uri="{FF2B5EF4-FFF2-40B4-BE49-F238E27FC236}">
                      <a16:creationId xmlns:a16="http://schemas.microsoft.com/office/drawing/2014/main" id="{AEF92943-F448-4BD8-9A8F-895817A4122F}"/>
                    </a:ext>
                  </a:extLst>
                </p:cNvPr>
                <p:cNvCxnSpPr/>
                <p:nvPr/>
              </p:nvCxnSpPr>
              <p:spPr bwMode="auto">
                <a:xfrm>
                  <a:off x="2294329" y="3813464"/>
                  <a:ext cx="612528" cy="0"/>
                </a:xfrm>
                <a:prstGeom prst="line">
                  <a:avLst/>
                </a:prstGeom>
                <a:solidFill>
                  <a:srgbClr val="FF0000"/>
                </a:solidFill>
                <a:ln w="38100" cap="flat" cmpd="sng" algn="ctr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97" name="Textfeld 196">
                <a:extLst>
                  <a:ext uri="{FF2B5EF4-FFF2-40B4-BE49-F238E27FC236}">
                    <a16:creationId xmlns:a16="http://schemas.microsoft.com/office/drawing/2014/main" id="{3AFFDB65-4576-438B-A1C1-E4A83C32565A}"/>
                  </a:ext>
                </a:extLst>
              </p:cNvPr>
              <p:cNvSpPr txBox="1"/>
              <p:nvPr/>
            </p:nvSpPr>
            <p:spPr>
              <a:xfrm>
                <a:off x="1707342" y="3624023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de-DE" sz="1400" dirty="0">
                    <a:solidFill>
                      <a:srgbClr val="3333FF"/>
                    </a:solidFill>
                  </a:rPr>
                  <a:t>496</a:t>
                </a:r>
              </a:p>
            </p:txBody>
          </p:sp>
          <p:sp>
            <p:nvSpPr>
              <p:cNvPr id="210" name="Textfeld 209">
                <a:extLst>
                  <a:ext uri="{FF2B5EF4-FFF2-40B4-BE49-F238E27FC236}">
                    <a16:creationId xmlns:a16="http://schemas.microsoft.com/office/drawing/2014/main" id="{488CF137-BA89-40CC-A28B-898A70E6A21B}"/>
                  </a:ext>
                </a:extLst>
              </p:cNvPr>
              <p:cNvSpPr txBox="1"/>
              <p:nvPr/>
            </p:nvSpPr>
            <p:spPr>
              <a:xfrm>
                <a:off x="2679173" y="3187230"/>
                <a:ext cx="13500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008000"/>
                    </a:solidFill>
                  </a:rPr>
                  <a:t>EE-Erzeugung</a:t>
                </a:r>
              </a:p>
            </p:txBody>
          </p:sp>
          <p:grpSp>
            <p:nvGrpSpPr>
              <p:cNvPr id="57" name="Gruppieren 56">
                <a:extLst>
                  <a:ext uri="{FF2B5EF4-FFF2-40B4-BE49-F238E27FC236}">
                    <a16:creationId xmlns:a16="http://schemas.microsoft.com/office/drawing/2014/main" id="{60328154-2BCA-4900-88A4-AE6C7993FDCC}"/>
                  </a:ext>
                </a:extLst>
              </p:cNvPr>
              <p:cNvGrpSpPr/>
              <p:nvPr/>
            </p:nvGrpSpPr>
            <p:grpSpPr>
              <a:xfrm>
                <a:off x="5400472" y="3109322"/>
                <a:ext cx="1507098" cy="784151"/>
                <a:chOff x="5400472" y="3109322"/>
                <a:chExt cx="1507098" cy="784151"/>
              </a:xfrm>
            </p:grpSpPr>
            <p:sp>
              <p:nvSpPr>
                <p:cNvPr id="207" name="Rechteck 206">
                  <a:extLst>
                    <a:ext uri="{FF2B5EF4-FFF2-40B4-BE49-F238E27FC236}">
                      <a16:creationId xmlns:a16="http://schemas.microsoft.com/office/drawing/2014/main" id="{2E68DD0A-8578-44BB-BA4B-7EA1B22B36DC}"/>
                    </a:ext>
                  </a:extLst>
                </p:cNvPr>
                <p:cNvSpPr/>
                <p:nvPr/>
              </p:nvSpPr>
              <p:spPr bwMode="auto">
                <a:xfrm>
                  <a:off x="5400472" y="3166306"/>
                  <a:ext cx="1507098" cy="727167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06" name="Textfeld 205">
                  <a:extLst>
                    <a:ext uri="{FF2B5EF4-FFF2-40B4-BE49-F238E27FC236}">
                      <a16:creationId xmlns:a16="http://schemas.microsoft.com/office/drawing/2014/main" id="{5785800C-4EDE-4A97-8C56-C4C32C3C4587}"/>
                    </a:ext>
                  </a:extLst>
                </p:cNvPr>
                <p:cNvSpPr txBox="1"/>
                <p:nvPr/>
              </p:nvSpPr>
              <p:spPr>
                <a:xfrm>
                  <a:off x="5684828" y="3109322"/>
                  <a:ext cx="990977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de-DE" sz="1400" dirty="0">
                      <a:solidFill>
                        <a:srgbClr val="3333FF"/>
                      </a:solidFill>
                    </a:rPr>
                    <a:t>EE-Zubau</a:t>
                  </a:r>
                </a:p>
              </p:txBody>
            </p:sp>
            <p:pic>
              <p:nvPicPr>
                <p:cNvPr id="218" name="Picture 2" descr="C:\Users\Wolfgang A. Thiel\AppData\Local\Microsoft\Windows\Temporary Internet Files\Content.IE5\QELFV1LX\MC900353987[1].wmf">
                  <a:extLst>
                    <a:ext uri="{FF2B5EF4-FFF2-40B4-BE49-F238E27FC236}">
                      <a16:creationId xmlns:a16="http://schemas.microsoft.com/office/drawing/2014/main" id="{093BA91E-4D3B-4FF4-AA33-1C6D60CDDB3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8307" y="3429581"/>
                  <a:ext cx="253915" cy="37507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9" name="Grafik 218">
                  <a:extLst>
                    <a:ext uri="{FF2B5EF4-FFF2-40B4-BE49-F238E27FC236}">
                      <a16:creationId xmlns:a16="http://schemas.microsoft.com/office/drawing/2014/main" id="{02DDBEEA-C02B-4448-8FEF-8A114B69BC2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9431" b="30514"/>
                <a:stretch/>
              </p:blipFill>
              <p:spPr>
                <a:xfrm>
                  <a:off x="5661835" y="3439457"/>
                  <a:ext cx="552196" cy="331624"/>
                </a:xfrm>
                <a:prstGeom prst="rect">
                  <a:avLst/>
                </a:prstGeom>
              </p:spPr>
            </p:pic>
          </p:grpSp>
          <p:sp>
            <p:nvSpPr>
              <p:cNvPr id="192" name="Ellipse 191">
                <a:extLst>
                  <a:ext uri="{FF2B5EF4-FFF2-40B4-BE49-F238E27FC236}">
                    <a16:creationId xmlns:a16="http://schemas.microsoft.com/office/drawing/2014/main" id="{0EC35D25-2561-4EE0-8487-BF386E01C3F6}"/>
                  </a:ext>
                </a:extLst>
              </p:cNvPr>
              <p:cNvSpPr/>
              <p:nvPr/>
            </p:nvSpPr>
            <p:spPr bwMode="auto">
              <a:xfrm>
                <a:off x="2219514" y="3738649"/>
                <a:ext cx="149629" cy="14962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905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263" name="Gruppieren 262">
            <a:extLst>
              <a:ext uri="{FF2B5EF4-FFF2-40B4-BE49-F238E27FC236}">
                <a16:creationId xmlns:a16="http://schemas.microsoft.com/office/drawing/2014/main" id="{AAC77D3A-BB13-4198-8367-5E8A43BBF707}"/>
              </a:ext>
            </a:extLst>
          </p:cNvPr>
          <p:cNvGrpSpPr/>
          <p:nvPr/>
        </p:nvGrpSpPr>
        <p:grpSpPr>
          <a:xfrm>
            <a:off x="454708" y="851107"/>
            <a:ext cx="9252856" cy="4279031"/>
            <a:chOff x="454708" y="851107"/>
            <a:chExt cx="9252856" cy="4279031"/>
          </a:xfrm>
        </p:grpSpPr>
        <p:sp>
          <p:nvSpPr>
            <p:cNvPr id="159" name="Text Box 5">
              <a:extLst>
                <a:ext uri="{FF2B5EF4-FFF2-40B4-BE49-F238E27FC236}">
                  <a16:creationId xmlns:a16="http://schemas.microsoft.com/office/drawing/2014/main" id="{A7542462-6858-484F-8536-7142D44DD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708" y="4299141"/>
              <a:ext cx="925285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F4A300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2857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6088" algn="l"/>
                  <a:tab pos="40005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indent="0">
                <a:defRPr/>
              </a:pPr>
              <a:r>
                <a:rPr lang="de-DE" altLang="de-DE" sz="1600" dirty="0">
                  <a:solidFill>
                    <a:srgbClr val="563BFB"/>
                  </a:solidFill>
                </a:rPr>
                <a:t>1. Mit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Effizienz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und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Suffizienz</a:t>
              </a:r>
              <a:r>
                <a:rPr lang="de-DE" altLang="de-DE" sz="1600" dirty="0">
                  <a:solidFill>
                    <a:srgbClr val="563BFB"/>
                  </a:solidFill>
                </a:rPr>
                <a:t> muss der Primär-Energieverbrauch deutlich gesenkt werden! Dabei spielen der Wegfall der Verluste bei fossilen Kraftwerken (ca. 900 TWh/a) und die Einsparungen bei der </a:t>
              </a:r>
              <a:r>
                <a:rPr lang="de-DE" altLang="de-DE" sz="1600" b="1" dirty="0">
                  <a:solidFill>
                    <a:srgbClr val="563BFB"/>
                  </a:solidFill>
                </a:rPr>
                <a:t>Wärme- /Mobilitätswende</a:t>
              </a:r>
              <a:r>
                <a:rPr lang="de-DE" altLang="de-DE" sz="1600" dirty="0">
                  <a:solidFill>
                    <a:srgbClr val="563BFB"/>
                  </a:solidFill>
                </a:rPr>
                <a:t> (ca. 500 TWh/a) eine große Rolle.</a:t>
              </a:r>
            </a:p>
          </p:txBody>
        </p:sp>
        <p:grpSp>
          <p:nvGrpSpPr>
            <p:cNvPr id="262" name="Gruppieren 261">
              <a:extLst>
                <a:ext uri="{FF2B5EF4-FFF2-40B4-BE49-F238E27FC236}">
                  <a16:creationId xmlns:a16="http://schemas.microsoft.com/office/drawing/2014/main" id="{C9D2EA5A-5E8E-4A44-8CF7-CBB718817597}"/>
                </a:ext>
              </a:extLst>
            </p:cNvPr>
            <p:cNvGrpSpPr/>
            <p:nvPr/>
          </p:nvGrpSpPr>
          <p:grpSpPr>
            <a:xfrm>
              <a:off x="1558262" y="851107"/>
              <a:ext cx="6376574" cy="3240833"/>
              <a:chOff x="1558262" y="851107"/>
              <a:chExt cx="6376574" cy="3240833"/>
            </a:xfrm>
          </p:grpSpPr>
          <p:sp>
            <p:nvSpPr>
              <p:cNvPr id="195" name="Textfeld 194">
                <a:extLst>
                  <a:ext uri="{FF2B5EF4-FFF2-40B4-BE49-F238E27FC236}">
                    <a16:creationId xmlns:a16="http://schemas.microsoft.com/office/drawing/2014/main" id="{A526ED59-C90A-4664-9B52-92E70F8A96F4}"/>
                  </a:ext>
                </a:extLst>
              </p:cNvPr>
              <p:cNvSpPr txBox="1"/>
              <p:nvPr/>
            </p:nvSpPr>
            <p:spPr>
              <a:xfrm>
                <a:off x="7302932" y="2331311"/>
                <a:ext cx="6319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400" dirty="0">
                    <a:solidFill>
                      <a:srgbClr val="3333FF"/>
                    </a:solidFill>
                  </a:rPr>
                  <a:t>2.000</a:t>
                </a:r>
              </a:p>
            </p:txBody>
          </p:sp>
          <p:grpSp>
            <p:nvGrpSpPr>
              <p:cNvPr id="261" name="Gruppieren 260">
                <a:extLst>
                  <a:ext uri="{FF2B5EF4-FFF2-40B4-BE49-F238E27FC236}">
                    <a16:creationId xmlns:a16="http://schemas.microsoft.com/office/drawing/2014/main" id="{3EA6FAF6-EA10-4C71-90D9-6EC0E6D1CDC2}"/>
                  </a:ext>
                </a:extLst>
              </p:cNvPr>
              <p:cNvGrpSpPr/>
              <p:nvPr/>
            </p:nvGrpSpPr>
            <p:grpSpPr>
              <a:xfrm>
                <a:off x="1558262" y="851107"/>
                <a:ext cx="5563840" cy="3240833"/>
                <a:chOff x="1558262" y="851107"/>
                <a:chExt cx="5563840" cy="3240833"/>
              </a:xfrm>
            </p:grpSpPr>
            <p:cxnSp>
              <p:nvCxnSpPr>
                <p:cNvPr id="29" name="Gerader Verbinder 28">
                  <a:extLst>
                    <a:ext uri="{FF2B5EF4-FFF2-40B4-BE49-F238E27FC236}">
                      <a16:creationId xmlns:a16="http://schemas.microsoft.com/office/drawing/2014/main" id="{4D2776B4-7924-4542-B5FF-D19A23CA7274}"/>
                    </a:ext>
                  </a:extLst>
                </p:cNvPr>
                <p:cNvCxnSpPr/>
                <p:nvPr/>
              </p:nvCxnSpPr>
              <p:spPr bwMode="auto">
                <a:xfrm flipH="1">
                  <a:off x="7058717" y="2584718"/>
                  <a:ext cx="1" cy="1507222"/>
                </a:xfrm>
                <a:prstGeom prst="line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ysDash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grpSp>
              <p:nvGrpSpPr>
                <p:cNvPr id="260" name="Gruppieren 259">
                  <a:extLst>
                    <a:ext uri="{FF2B5EF4-FFF2-40B4-BE49-F238E27FC236}">
                      <a16:creationId xmlns:a16="http://schemas.microsoft.com/office/drawing/2014/main" id="{18C03903-12B1-4AFB-A79A-F76813D11B36}"/>
                    </a:ext>
                  </a:extLst>
                </p:cNvPr>
                <p:cNvGrpSpPr/>
                <p:nvPr/>
              </p:nvGrpSpPr>
              <p:grpSpPr>
                <a:xfrm>
                  <a:off x="1558262" y="851107"/>
                  <a:ext cx="5563840" cy="3240833"/>
                  <a:chOff x="1558262" y="851107"/>
                  <a:chExt cx="5563840" cy="3240833"/>
                </a:xfrm>
              </p:grpSpPr>
              <p:cxnSp>
                <p:nvCxnSpPr>
                  <p:cNvPr id="194" name="Gerader Verbinder 193">
                    <a:extLst>
                      <a:ext uri="{FF2B5EF4-FFF2-40B4-BE49-F238E27FC236}">
                        <a16:creationId xmlns:a16="http://schemas.microsoft.com/office/drawing/2014/main" id="{9C7AF51D-466B-4805-AA1E-DB40F099A31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2294328" y="1123221"/>
                    <a:ext cx="0" cy="2968719"/>
                  </a:xfrm>
                  <a:prstGeom prst="line">
                    <a:avLst/>
                  </a:prstGeom>
                  <a:solidFill>
                    <a:srgbClr val="FF0000"/>
                  </a:solidFill>
                  <a:ln w="12700" cap="flat" cmpd="sng" algn="ctr">
                    <a:solidFill>
                      <a:schemeClr val="tx1"/>
                    </a:solidFill>
                    <a:prstDash val="sysDash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82" name="Gerader Verbinder 181">
                    <a:extLst>
                      <a:ext uri="{FF2B5EF4-FFF2-40B4-BE49-F238E27FC236}">
                        <a16:creationId xmlns:a16="http://schemas.microsoft.com/office/drawing/2014/main" id="{AD0C1435-F62A-4DF3-A1BA-19B116AED8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2294329" y="1020384"/>
                    <a:ext cx="4782053" cy="1480204"/>
                  </a:xfrm>
                  <a:prstGeom prst="line">
                    <a:avLst/>
                  </a:prstGeom>
                  <a:solidFill>
                    <a:srgbClr val="FF0000"/>
                  </a:solidFill>
                  <a:ln w="38100" cap="flat" cmpd="sng" algn="ctr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93" name="Ellipse 192">
                    <a:extLst>
                      <a:ext uri="{FF2B5EF4-FFF2-40B4-BE49-F238E27FC236}">
                        <a16:creationId xmlns:a16="http://schemas.microsoft.com/office/drawing/2014/main" id="{DC973861-77F4-4556-AF96-2664CE3B6B8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2219514" y="953191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  <p:sp>
                <p:nvSpPr>
                  <p:cNvPr id="196" name="Textfeld 195">
                    <a:extLst>
                      <a:ext uri="{FF2B5EF4-FFF2-40B4-BE49-F238E27FC236}">
                        <a16:creationId xmlns:a16="http://schemas.microsoft.com/office/drawing/2014/main" id="{7E981019-983F-4E10-AF84-F05AA1BE00C9}"/>
                      </a:ext>
                    </a:extLst>
                  </p:cNvPr>
                  <p:cNvSpPr txBox="1"/>
                  <p:nvPr/>
                </p:nvSpPr>
                <p:spPr>
                  <a:xfrm>
                    <a:off x="1558262" y="851107"/>
                    <a:ext cx="63190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r"/>
                    <a:r>
                      <a:rPr lang="de-DE" sz="1400" dirty="0">
                        <a:solidFill>
                          <a:srgbClr val="3333FF"/>
                        </a:solidFill>
                      </a:rPr>
                      <a:t>3.485</a:t>
                    </a:r>
                  </a:p>
                </p:txBody>
              </p:sp>
              <p:sp>
                <p:nvSpPr>
                  <p:cNvPr id="202" name="Textfeld 201">
                    <a:extLst>
                      <a:ext uri="{FF2B5EF4-FFF2-40B4-BE49-F238E27FC236}">
                        <a16:creationId xmlns:a16="http://schemas.microsoft.com/office/drawing/2014/main" id="{99EC0CF6-A2CE-40A7-A7BD-D3DF150C8204}"/>
                      </a:ext>
                    </a:extLst>
                  </p:cNvPr>
                  <p:cNvSpPr txBox="1"/>
                  <p:nvPr/>
                </p:nvSpPr>
                <p:spPr>
                  <a:xfrm>
                    <a:off x="2679173" y="1447007"/>
                    <a:ext cx="136768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Primärenergie-</a:t>
                    </a:r>
                    <a:b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</a:br>
                    <a:r>
                      <a:rPr lang="de-DE" sz="1400" dirty="0">
                        <a:solidFill>
                          <a:schemeClr val="bg1">
                            <a:lumMod val="50000"/>
                          </a:schemeClr>
                        </a:solidFill>
                      </a:rPr>
                      <a:t>Verbrauch</a:t>
                    </a:r>
                  </a:p>
                </p:txBody>
              </p:sp>
              <p:grpSp>
                <p:nvGrpSpPr>
                  <p:cNvPr id="55" name="Gruppieren 54">
                    <a:extLst>
                      <a:ext uri="{FF2B5EF4-FFF2-40B4-BE49-F238E27FC236}">
                        <a16:creationId xmlns:a16="http://schemas.microsoft.com/office/drawing/2014/main" id="{68250D9A-5E96-4792-8DDB-D59ABAC2C042}"/>
                      </a:ext>
                    </a:extLst>
                  </p:cNvPr>
                  <p:cNvGrpSpPr/>
                  <p:nvPr/>
                </p:nvGrpSpPr>
                <p:grpSpPr>
                  <a:xfrm>
                    <a:off x="5400472" y="1094754"/>
                    <a:ext cx="1507098" cy="784151"/>
                    <a:chOff x="4415166" y="803381"/>
                    <a:chExt cx="1507098" cy="784151"/>
                  </a:xfrm>
                </p:grpSpPr>
                <p:grpSp>
                  <p:nvGrpSpPr>
                    <p:cNvPr id="54" name="Gruppieren 53">
                      <a:extLst>
                        <a:ext uri="{FF2B5EF4-FFF2-40B4-BE49-F238E27FC236}">
                          <a16:creationId xmlns:a16="http://schemas.microsoft.com/office/drawing/2014/main" id="{54AE8DCD-36C0-4091-9566-D75DA48E15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415166" y="860365"/>
                      <a:ext cx="1507098" cy="727167"/>
                      <a:chOff x="3445902" y="711489"/>
                      <a:chExt cx="1507098" cy="727167"/>
                    </a:xfrm>
                  </p:grpSpPr>
                  <p:sp>
                    <p:nvSpPr>
                      <p:cNvPr id="53" name="Rechteck 52">
                        <a:extLst>
                          <a:ext uri="{FF2B5EF4-FFF2-40B4-BE49-F238E27FC236}">
                            <a16:creationId xmlns:a16="http://schemas.microsoft.com/office/drawing/2014/main" id="{D14AF662-1E7B-4C0D-93D0-B30D8D2C7E77}"/>
                          </a:ext>
                        </a:extLst>
                      </p:cNvPr>
                      <p:cNvSpPr/>
                      <p:nvPr/>
                    </p:nvSpPr>
                    <p:spPr bwMode="auto">
                      <a:xfrm>
                        <a:off x="3445902" y="711489"/>
                        <a:ext cx="1507098" cy="727167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</p:spPr>
                    <p:txBody>
                      <a:bodyPr vert="horz" wrap="square" lIns="0" tIns="0" rIns="0" bIns="0" numCol="1" rtlCol="0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Char char="•"/>
                          <a:tabLst/>
                        </a:pPr>
                        <a:endParaRPr kumimoji="0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endParaRPr>
                      </a:p>
                    </p:txBody>
                  </p:sp>
                  <p:pic>
                    <p:nvPicPr>
                      <p:cNvPr id="200" name="Grafik 199" descr="Ein Bild, das Text, Gerät enthält.&#10;&#10;Automatisch generierte Beschreibung">
                        <a:extLst>
                          <a:ext uri="{FF2B5EF4-FFF2-40B4-BE49-F238E27FC236}">
                            <a16:creationId xmlns:a16="http://schemas.microsoft.com/office/drawing/2014/main" id="{AF3724E8-277D-4C9C-84F1-B7B5924092BB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92880" y="923109"/>
                        <a:ext cx="688330" cy="412998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201" name="Grafik 200">
                        <a:extLst>
                          <a:ext uri="{FF2B5EF4-FFF2-40B4-BE49-F238E27FC236}">
                            <a16:creationId xmlns:a16="http://schemas.microsoft.com/office/drawing/2014/main" id="{C5159A0F-EF57-4567-AF02-8E45773109AA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23365" y="953191"/>
                        <a:ext cx="604021" cy="392320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203" name="Textfeld 202">
                      <a:extLst>
                        <a:ext uri="{FF2B5EF4-FFF2-40B4-BE49-F238E27FC236}">
                          <a16:creationId xmlns:a16="http://schemas.microsoft.com/office/drawing/2014/main" id="{9E3010F3-C9BE-4A0D-9DEA-C28E811B4B8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26370" y="803381"/>
                      <a:ext cx="1090363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de-DE" sz="1400" dirty="0">
                          <a:solidFill>
                            <a:srgbClr val="3333FF"/>
                          </a:solidFill>
                        </a:rPr>
                        <a:t>Einsparung</a:t>
                      </a:r>
                    </a:p>
                  </p:txBody>
                </p:sp>
              </p:grpSp>
              <p:sp>
                <p:nvSpPr>
                  <p:cNvPr id="10" name="Ellipse 9">
                    <a:extLst>
                      <a:ext uri="{FF2B5EF4-FFF2-40B4-BE49-F238E27FC236}">
                        <a16:creationId xmlns:a16="http://schemas.microsoft.com/office/drawing/2014/main" id="{A9AD42A7-8D07-42E4-A756-15D2C037277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972473" y="2435089"/>
                    <a:ext cx="149629" cy="149629"/>
                  </a:xfrm>
                  <a:prstGeom prst="ellipse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9050" cap="flat" cmpd="sng" algn="ctr">
                    <a:solidFill>
                      <a:schemeClr val="bg1">
                        <a:lumMod val="50000"/>
                      </a:scheme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</p:grpSp>
          </p:grpSp>
        </p:grpSp>
      </p:grpSp>
      <p:sp>
        <p:nvSpPr>
          <p:cNvPr id="166" name="Rectangle 4">
            <a:extLst>
              <a:ext uri="{FF2B5EF4-FFF2-40B4-BE49-F238E27FC236}">
                <a16:creationId xmlns:a16="http://schemas.microsoft.com/office/drawing/2014/main" id="{2895A75C-D2F3-4B27-A589-091F2D22B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8" y="6191746"/>
            <a:ext cx="9853612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Energieeinsparung, EE-Ausbau und Versorgungssicherheit sind die </a:t>
            </a:r>
            <a:r>
              <a:rPr lang="de-DE" altLang="de-DE" sz="1800" b="1" dirty="0">
                <a:solidFill>
                  <a:srgbClr val="00B050"/>
                </a:solidFill>
              </a:rPr>
              <a:t>3 wichtigen Säulen!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988FC03C-ED18-E8FE-012B-15C6A073B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5171" y="974218"/>
            <a:ext cx="141429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1 TWh = 1 Mrd. kWh</a:t>
            </a:r>
          </a:p>
        </p:txBody>
      </p:sp>
    </p:spTree>
    <p:extLst>
      <p:ext uri="{BB962C8B-B14F-4D97-AF65-F5344CB8AC3E}">
        <p14:creationId xmlns:p14="http://schemas.microsoft.com/office/powerpoint/2010/main" val="2048219948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4AD0168B-AD3D-D10A-B6E9-ED9F27EB2F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08362" y="110263"/>
            <a:ext cx="863240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Energiewende in D: Technologie-Umbruch (2)</a:t>
            </a:r>
            <a:br>
              <a:rPr lang="de-DE" altLang="de-DE" sz="2000" dirty="0">
                <a:solidFill>
                  <a:schemeClr val="bg1"/>
                </a:solidFill>
              </a:rPr>
            </a:br>
            <a:r>
              <a:rPr lang="de-DE" altLang="de-DE" sz="2000" dirty="0">
                <a:solidFill>
                  <a:schemeClr val="bg1"/>
                </a:solidFill>
              </a:rPr>
              <a:t>von der Verbrennung zur Energiewende</a:t>
            </a:r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A3DBDADC-5109-3C31-B7BB-34F078FD393A}"/>
              </a:ext>
            </a:extLst>
          </p:cNvPr>
          <p:cNvSpPr txBox="1"/>
          <p:nvPr/>
        </p:nvSpPr>
        <p:spPr>
          <a:xfrm>
            <a:off x="180134" y="5833356"/>
            <a:ext cx="1142052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Quelle</a:t>
            </a:r>
            <a:r>
              <a:rPr lang="de-DE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ISE e.V.</a:t>
            </a:r>
          </a:p>
        </p:txBody>
      </p:sp>
      <p:pic>
        <p:nvPicPr>
          <p:cNvPr id="73" name="Grafik 72" descr="Ein Bild, das Entwurf, Zeichnung, Grafiken, Symbol enthält.&#10;&#10;Automatisch generierte Beschreibung">
            <a:extLst>
              <a:ext uri="{FF2B5EF4-FFF2-40B4-BE49-F238E27FC236}">
                <a16:creationId xmlns:a16="http://schemas.microsoft.com/office/drawing/2014/main" id="{F67AF003-4227-10E0-0327-30C3B8823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1" t="8371" r="11576" b="5763"/>
          <a:stretch/>
        </p:blipFill>
        <p:spPr>
          <a:xfrm>
            <a:off x="3208896" y="5253836"/>
            <a:ext cx="712749" cy="775355"/>
          </a:xfrm>
          <a:prstGeom prst="rect">
            <a:avLst/>
          </a:prstGeom>
        </p:spPr>
      </p:pic>
      <p:sp>
        <p:nvSpPr>
          <p:cNvPr id="83" name="Textfeld 82">
            <a:extLst>
              <a:ext uri="{FF2B5EF4-FFF2-40B4-BE49-F238E27FC236}">
                <a16:creationId xmlns:a16="http://schemas.microsoft.com/office/drawing/2014/main" id="{370035FA-8468-3B12-BEE1-5F8FC18B6DA8}"/>
              </a:ext>
            </a:extLst>
          </p:cNvPr>
          <p:cNvSpPr txBox="1"/>
          <p:nvPr/>
        </p:nvSpPr>
        <p:spPr>
          <a:xfrm>
            <a:off x="2039094" y="710166"/>
            <a:ext cx="247286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Verbrennung (Wärme)</a:t>
            </a: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6E7B6148-C4BD-38D4-9B81-324BD3BC710E}"/>
              </a:ext>
            </a:extLst>
          </p:cNvPr>
          <p:cNvSpPr txBox="1"/>
          <p:nvPr/>
        </p:nvSpPr>
        <p:spPr>
          <a:xfrm>
            <a:off x="7264068" y="712026"/>
            <a:ext cx="247286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Energieeinsparung (%)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47C8D2B4-CDA0-9767-4E5A-485FB777EF0A}"/>
              </a:ext>
            </a:extLst>
          </p:cNvPr>
          <p:cNvSpPr txBox="1"/>
          <p:nvPr/>
        </p:nvSpPr>
        <p:spPr>
          <a:xfrm>
            <a:off x="5192168" y="710166"/>
            <a:ext cx="152331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Energiewende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415F4DF9-438C-EA55-6555-10F6C531C43A}"/>
              </a:ext>
            </a:extLst>
          </p:cNvPr>
          <p:cNvSpPr txBox="1"/>
          <p:nvPr/>
        </p:nvSpPr>
        <p:spPr>
          <a:xfrm>
            <a:off x="7831255" y="1837068"/>
            <a:ext cx="106543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b="1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  <a:endParaRPr lang="de-DE" sz="1800" b="1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C6BA3D38-4467-07D2-DBA4-99D00AD6B48D}"/>
              </a:ext>
            </a:extLst>
          </p:cNvPr>
          <p:cNvSpPr txBox="1"/>
          <p:nvPr/>
        </p:nvSpPr>
        <p:spPr>
          <a:xfrm>
            <a:off x="7831255" y="3274871"/>
            <a:ext cx="106543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b="1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66</a:t>
            </a:r>
            <a:endParaRPr lang="de-DE" sz="1800" b="1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1BDF25DC-020B-45E7-FCB7-31361C5B4C4D}"/>
              </a:ext>
            </a:extLst>
          </p:cNvPr>
          <p:cNvSpPr txBox="1"/>
          <p:nvPr/>
        </p:nvSpPr>
        <p:spPr>
          <a:xfrm>
            <a:off x="7831255" y="4391513"/>
            <a:ext cx="106543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75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E3BDCA0B-FD65-9994-10C1-234C96A0B414}"/>
              </a:ext>
            </a:extLst>
          </p:cNvPr>
          <p:cNvSpPr txBox="1"/>
          <p:nvPr/>
        </p:nvSpPr>
        <p:spPr>
          <a:xfrm>
            <a:off x="7831255" y="5448158"/>
            <a:ext cx="106543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b="1" kern="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de-DE" sz="1800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</a:p>
        </p:txBody>
      </p:sp>
      <p:grpSp>
        <p:nvGrpSpPr>
          <p:cNvPr id="114" name="Gruppieren 113">
            <a:extLst>
              <a:ext uri="{FF2B5EF4-FFF2-40B4-BE49-F238E27FC236}">
                <a16:creationId xmlns:a16="http://schemas.microsoft.com/office/drawing/2014/main" id="{940CB123-3BC0-E987-B8BC-BBB7B8D577BC}"/>
              </a:ext>
            </a:extLst>
          </p:cNvPr>
          <p:cNvGrpSpPr/>
          <p:nvPr/>
        </p:nvGrpSpPr>
        <p:grpSpPr>
          <a:xfrm>
            <a:off x="4707723" y="3233720"/>
            <a:ext cx="1752701" cy="428625"/>
            <a:chOff x="4498957" y="3325160"/>
            <a:chExt cx="1752701" cy="428625"/>
          </a:xfrm>
        </p:grpSpPr>
        <p:pic>
          <p:nvPicPr>
            <p:cNvPr id="71" name="Grafik 70" descr="Ein Bild, das Text, Screenshot, Rechteck, Design enthält.&#10;&#10;Automatisch generierte Beschreibung">
              <a:extLst>
                <a:ext uri="{FF2B5EF4-FFF2-40B4-BE49-F238E27FC236}">
                  <a16:creationId xmlns:a16="http://schemas.microsoft.com/office/drawing/2014/main" id="{BD44B03A-6B59-8F0A-E756-2A9F7B7045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905" b="24435"/>
            <a:stretch/>
          </p:blipFill>
          <p:spPr>
            <a:xfrm>
              <a:off x="5524365" y="3325160"/>
              <a:ext cx="727293" cy="428625"/>
            </a:xfrm>
            <a:prstGeom prst="rect">
              <a:avLst/>
            </a:prstGeom>
          </p:spPr>
        </p:pic>
        <p:sp>
          <p:nvSpPr>
            <p:cNvPr id="95" name="Pfeil: nach rechts 94">
              <a:extLst>
                <a:ext uri="{FF2B5EF4-FFF2-40B4-BE49-F238E27FC236}">
                  <a16:creationId xmlns:a16="http://schemas.microsoft.com/office/drawing/2014/main" id="{4EE40748-B966-B20D-B6B1-CA78E4264BAE}"/>
                </a:ext>
              </a:extLst>
            </p:cNvPr>
            <p:cNvSpPr/>
            <p:nvPr/>
          </p:nvSpPr>
          <p:spPr bwMode="auto">
            <a:xfrm>
              <a:off x="4498957" y="3346429"/>
              <a:ext cx="320047" cy="317840"/>
            </a:xfrm>
            <a:prstGeom prst="rightArrow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17" name="Gruppieren 116">
            <a:extLst>
              <a:ext uri="{FF2B5EF4-FFF2-40B4-BE49-F238E27FC236}">
                <a16:creationId xmlns:a16="http://schemas.microsoft.com/office/drawing/2014/main" id="{E52E152D-6552-BDA4-A9E9-78E19DAAF427}"/>
              </a:ext>
            </a:extLst>
          </p:cNvPr>
          <p:cNvGrpSpPr/>
          <p:nvPr/>
        </p:nvGrpSpPr>
        <p:grpSpPr>
          <a:xfrm>
            <a:off x="4707723" y="4216735"/>
            <a:ext cx="1895563" cy="794727"/>
            <a:chOff x="4498957" y="4271599"/>
            <a:chExt cx="1895563" cy="794727"/>
          </a:xfrm>
        </p:grpSpPr>
        <p:pic>
          <p:nvPicPr>
            <p:cNvPr id="80" name="Grafik 79">
              <a:extLst>
                <a:ext uri="{FF2B5EF4-FFF2-40B4-BE49-F238E27FC236}">
                  <a16:creationId xmlns:a16="http://schemas.microsoft.com/office/drawing/2014/main" id="{6039C63F-A58F-F7BC-5903-CA576C021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347" b="8202"/>
            <a:stretch/>
          </p:blipFill>
          <p:spPr>
            <a:xfrm>
              <a:off x="5381503" y="4271599"/>
              <a:ext cx="1013017" cy="794727"/>
            </a:xfrm>
            <a:prstGeom prst="rect">
              <a:avLst/>
            </a:prstGeom>
          </p:spPr>
        </p:pic>
        <p:sp>
          <p:nvSpPr>
            <p:cNvPr id="96" name="Pfeil: nach rechts 95">
              <a:extLst>
                <a:ext uri="{FF2B5EF4-FFF2-40B4-BE49-F238E27FC236}">
                  <a16:creationId xmlns:a16="http://schemas.microsoft.com/office/drawing/2014/main" id="{BA796A22-DEC9-3158-4668-F88C182A7066}"/>
                </a:ext>
              </a:extLst>
            </p:cNvPr>
            <p:cNvSpPr/>
            <p:nvPr/>
          </p:nvSpPr>
          <p:spPr bwMode="auto">
            <a:xfrm>
              <a:off x="4498957" y="4451626"/>
              <a:ext cx="320047" cy="317840"/>
            </a:xfrm>
            <a:prstGeom prst="rightArrow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8" name="Textfeld 97">
            <a:extLst>
              <a:ext uri="{FF2B5EF4-FFF2-40B4-BE49-F238E27FC236}">
                <a16:creationId xmlns:a16="http://schemas.microsoft.com/office/drawing/2014/main" id="{3B0AA099-2FCF-1248-F141-C506076D7C63}"/>
              </a:ext>
            </a:extLst>
          </p:cNvPr>
          <p:cNvSpPr txBox="1"/>
          <p:nvPr/>
        </p:nvSpPr>
        <p:spPr>
          <a:xfrm>
            <a:off x="113081" y="1235401"/>
            <a:ext cx="127615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Erzeugung</a:t>
            </a:r>
            <a:endParaRPr lang="de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F3A2F4DA-2843-F1A1-5A18-0935465E19FF}"/>
              </a:ext>
            </a:extLst>
          </p:cNvPr>
          <p:cNvSpPr txBox="1"/>
          <p:nvPr/>
        </p:nvSpPr>
        <p:spPr>
          <a:xfrm>
            <a:off x="113081" y="2773531"/>
            <a:ext cx="127615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Verbrauch</a:t>
            </a:r>
          </a:p>
        </p:txBody>
      </p: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47231542-3D4E-D69C-E8B3-AF3E9B9B3E88}"/>
              </a:ext>
            </a:extLst>
          </p:cNvPr>
          <p:cNvCxnSpPr/>
          <p:nvPr/>
        </p:nvCxnSpPr>
        <p:spPr bwMode="auto">
          <a:xfrm>
            <a:off x="274320" y="2773531"/>
            <a:ext cx="8983022" cy="0"/>
          </a:xfrm>
          <a:prstGeom prst="line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20" name="Gruppieren 119">
            <a:extLst>
              <a:ext uri="{FF2B5EF4-FFF2-40B4-BE49-F238E27FC236}">
                <a16:creationId xmlns:a16="http://schemas.microsoft.com/office/drawing/2014/main" id="{40A9C3B2-26FE-C17E-DF6C-E0F9BF9AC481}"/>
              </a:ext>
            </a:extLst>
          </p:cNvPr>
          <p:cNvGrpSpPr/>
          <p:nvPr/>
        </p:nvGrpSpPr>
        <p:grpSpPr>
          <a:xfrm>
            <a:off x="4707723" y="5188427"/>
            <a:ext cx="2006443" cy="735598"/>
            <a:chOff x="4498957" y="5243291"/>
            <a:chExt cx="2006443" cy="735598"/>
          </a:xfrm>
        </p:grpSpPr>
        <p:sp>
          <p:nvSpPr>
            <p:cNvPr id="97" name="Pfeil: nach rechts 96">
              <a:extLst>
                <a:ext uri="{FF2B5EF4-FFF2-40B4-BE49-F238E27FC236}">
                  <a16:creationId xmlns:a16="http://schemas.microsoft.com/office/drawing/2014/main" id="{DE050D04-6B77-9F5B-256D-F69FBB3BFAD6}"/>
                </a:ext>
              </a:extLst>
            </p:cNvPr>
            <p:cNvSpPr/>
            <p:nvPr/>
          </p:nvSpPr>
          <p:spPr bwMode="auto">
            <a:xfrm>
              <a:off x="4498957" y="5532929"/>
              <a:ext cx="320047" cy="317840"/>
            </a:xfrm>
            <a:prstGeom prst="rightArrow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19" name="Gruppieren 118">
              <a:extLst>
                <a:ext uri="{FF2B5EF4-FFF2-40B4-BE49-F238E27FC236}">
                  <a16:creationId xmlns:a16="http://schemas.microsoft.com/office/drawing/2014/main" id="{871BC84D-84D4-C1A9-96BC-6B20779B82BF}"/>
                </a:ext>
              </a:extLst>
            </p:cNvPr>
            <p:cNvGrpSpPr/>
            <p:nvPr/>
          </p:nvGrpSpPr>
          <p:grpSpPr>
            <a:xfrm>
              <a:off x="5673462" y="5243291"/>
              <a:ext cx="831938" cy="735598"/>
              <a:chOff x="5673462" y="5243291"/>
              <a:chExt cx="831938" cy="735598"/>
            </a:xfrm>
          </p:grpSpPr>
          <p:pic>
            <p:nvPicPr>
              <p:cNvPr id="75" name="Grafik 74" descr="Ein Bild, das Text, Entwurf, Uhr, Kreis enthält.&#10;&#10;Automatisch generierte Beschreibung">
                <a:extLst>
                  <a:ext uri="{FF2B5EF4-FFF2-40B4-BE49-F238E27FC236}">
                    <a16:creationId xmlns:a16="http://schemas.microsoft.com/office/drawing/2014/main" id="{1294FE59-965C-E796-D18B-7786137447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73462" y="5243291"/>
                <a:ext cx="429099" cy="735598"/>
              </a:xfrm>
              <a:prstGeom prst="rect">
                <a:avLst/>
              </a:prstGeom>
            </p:spPr>
          </p:pic>
          <p:sp>
            <p:nvSpPr>
              <p:cNvPr id="118" name="Textfeld 117">
                <a:extLst>
                  <a:ext uri="{FF2B5EF4-FFF2-40B4-BE49-F238E27FC236}">
                    <a16:creationId xmlns:a16="http://schemas.microsoft.com/office/drawing/2014/main" id="{248E2502-813C-306F-CEA5-80FEDD64689D}"/>
                  </a:ext>
                </a:extLst>
              </p:cNvPr>
              <p:cNvSpPr txBox="1"/>
              <p:nvPr/>
            </p:nvSpPr>
            <p:spPr>
              <a:xfrm>
                <a:off x="5901472" y="5532929"/>
                <a:ext cx="603928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LED</a:t>
                </a:r>
              </a:p>
            </p:txBody>
          </p:sp>
        </p:grpSp>
      </p:grpSp>
      <p:grpSp>
        <p:nvGrpSpPr>
          <p:cNvPr id="122" name="Gruppieren 121">
            <a:extLst>
              <a:ext uri="{FF2B5EF4-FFF2-40B4-BE49-F238E27FC236}">
                <a16:creationId xmlns:a16="http://schemas.microsoft.com/office/drawing/2014/main" id="{703E6FF8-1E9F-590D-5CB7-4387EFE13E6C}"/>
              </a:ext>
            </a:extLst>
          </p:cNvPr>
          <p:cNvGrpSpPr/>
          <p:nvPr/>
        </p:nvGrpSpPr>
        <p:grpSpPr>
          <a:xfrm>
            <a:off x="1213512" y="2866210"/>
            <a:ext cx="3283890" cy="915912"/>
            <a:chOff x="1213512" y="3049090"/>
            <a:chExt cx="3283890" cy="915912"/>
          </a:xfrm>
        </p:grpSpPr>
        <p:grpSp>
          <p:nvGrpSpPr>
            <p:cNvPr id="113" name="Gruppieren 112">
              <a:extLst>
                <a:ext uri="{FF2B5EF4-FFF2-40B4-BE49-F238E27FC236}">
                  <a16:creationId xmlns:a16="http://schemas.microsoft.com/office/drawing/2014/main" id="{10D40232-D020-6779-5170-70FAA11EB23F}"/>
                </a:ext>
              </a:extLst>
            </p:cNvPr>
            <p:cNvGrpSpPr/>
            <p:nvPr/>
          </p:nvGrpSpPr>
          <p:grpSpPr>
            <a:xfrm>
              <a:off x="1213512" y="3049090"/>
              <a:ext cx="2494092" cy="915912"/>
              <a:chOff x="1213512" y="3049090"/>
              <a:chExt cx="2494092" cy="915912"/>
            </a:xfrm>
          </p:grpSpPr>
          <p:sp>
            <p:nvSpPr>
              <p:cNvPr id="86" name="Textfeld 85">
                <a:extLst>
                  <a:ext uri="{FF2B5EF4-FFF2-40B4-BE49-F238E27FC236}">
                    <a16:creationId xmlns:a16="http://schemas.microsoft.com/office/drawing/2014/main" id="{0626DF51-2DEA-CA8C-0C09-E774DBF44801}"/>
                  </a:ext>
                </a:extLst>
              </p:cNvPr>
              <p:cNvSpPr txBox="1"/>
              <p:nvPr/>
            </p:nvSpPr>
            <p:spPr>
              <a:xfrm>
                <a:off x="1213512" y="3473363"/>
                <a:ext cx="1682714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Antriebsmotor</a:t>
                </a:r>
              </a:p>
            </p:txBody>
          </p:sp>
          <p:grpSp>
            <p:nvGrpSpPr>
              <p:cNvPr id="110" name="Gruppieren 109">
                <a:extLst>
                  <a:ext uri="{FF2B5EF4-FFF2-40B4-BE49-F238E27FC236}">
                    <a16:creationId xmlns:a16="http://schemas.microsoft.com/office/drawing/2014/main" id="{FE94704F-5224-321E-B144-E486673AA32B}"/>
                  </a:ext>
                </a:extLst>
              </p:cNvPr>
              <p:cNvGrpSpPr/>
              <p:nvPr/>
            </p:nvGrpSpPr>
            <p:grpSpPr>
              <a:xfrm>
                <a:off x="2645888" y="3049090"/>
                <a:ext cx="1061716" cy="915912"/>
                <a:chOff x="2645888" y="3049090"/>
                <a:chExt cx="1061716" cy="915912"/>
              </a:xfrm>
            </p:grpSpPr>
            <p:pic>
              <p:nvPicPr>
                <p:cNvPr id="64" name="Grafik 63" descr="Ein Bild, das Entwurf, Zeichnung, Lineart, Diagramm enthält.&#10;&#10;Automatisch generierte Beschreibung">
                  <a:extLst>
                    <a:ext uri="{FF2B5EF4-FFF2-40B4-BE49-F238E27FC236}">
                      <a16:creationId xmlns:a16="http://schemas.microsoft.com/office/drawing/2014/main" id="{DEB98F54-655A-3FF0-0267-C9E0287F2B8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8940"/>
                <a:stretch/>
              </p:blipFill>
              <p:spPr>
                <a:xfrm>
                  <a:off x="2645888" y="3049090"/>
                  <a:ext cx="1061716" cy="915912"/>
                </a:xfrm>
                <a:prstGeom prst="rect">
                  <a:avLst/>
                </a:prstGeom>
              </p:spPr>
            </p:pic>
            <p:pic>
              <p:nvPicPr>
                <p:cNvPr id="109" name="Grafik 108" descr="Ein Bild, das Screenshot, Grafiken, Grafikdesign, Design enthält.&#10;&#10;Automatisch generierte Beschreibung">
                  <a:extLst>
                    <a:ext uri="{FF2B5EF4-FFF2-40B4-BE49-F238E27FC236}">
                      <a16:creationId xmlns:a16="http://schemas.microsoft.com/office/drawing/2014/main" id="{89388925-65DF-6675-D122-BAB9EF67408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143" t="10083" r="8333" b="10734"/>
                <a:stretch/>
              </p:blipFill>
              <p:spPr>
                <a:xfrm>
                  <a:off x="2834891" y="3272323"/>
                  <a:ext cx="129050" cy="129530"/>
                </a:xfrm>
                <a:prstGeom prst="rect">
                  <a:avLst/>
                </a:prstGeom>
              </p:spPr>
            </p:pic>
          </p:grpSp>
        </p:grpSp>
        <p:sp>
          <p:nvSpPr>
            <p:cNvPr id="121" name="Textfeld 120">
              <a:extLst>
                <a:ext uri="{FF2B5EF4-FFF2-40B4-BE49-F238E27FC236}">
                  <a16:creationId xmlns:a16="http://schemas.microsoft.com/office/drawing/2014/main" id="{FF141878-70F9-F02F-FCE9-F0D0AD935023}"/>
                </a:ext>
              </a:extLst>
            </p:cNvPr>
            <p:cNvSpPr txBox="1"/>
            <p:nvPr/>
          </p:nvSpPr>
          <p:spPr>
            <a:xfrm>
              <a:off x="3431966" y="3328586"/>
              <a:ext cx="1065436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Abwärme</a:t>
              </a:r>
            </a:p>
          </p:txBody>
        </p:sp>
      </p:grpSp>
      <p:grpSp>
        <p:nvGrpSpPr>
          <p:cNvPr id="125" name="Gruppieren 124">
            <a:extLst>
              <a:ext uri="{FF2B5EF4-FFF2-40B4-BE49-F238E27FC236}">
                <a16:creationId xmlns:a16="http://schemas.microsoft.com/office/drawing/2014/main" id="{C466BDA2-12F2-2EC7-786C-494F4E36FD7D}"/>
              </a:ext>
            </a:extLst>
          </p:cNvPr>
          <p:cNvGrpSpPr/>
          <p:nvPr/>
        </p:nvGrpSpPr>
        <p:grpSpPr>
          <a:xfrm>
            <a:off x="1947654" y="3928354"/>
            <a:ext cx="2506709" cy="1135231"/>
            <a:chOff x="1947654" y="3983218"/>
            <a:chExt cx="2506709" cy="1135231"/>
          </a:xfrm>
        </p:grpSpPr>
        <p:grpSp>
          <p:nvGrpSpPr>
            <p:cNvPr id="116" name="Gruppieren 115">
              <a:extLst>
                <a:ext uri="{FF2B5EF4-FFF2-40B4-BE49-F238E27FC236}">
                  <a16:creationId xmlns:a16="http://schemas.microsoft.com/office/drawing/2014/main" id="{C2323722-6DEF-8B2E-F11D-9CD2EE8EC555}"/>
                </a:ext>
              </a:extLst>
            </p:cNvPr>
            <p:cNvGrpSpPr/>
            <p:nvPr/>
          </p:nvGrpSpPr>
          <p:grpSpPr>
            <a:xfrm>
              <a:off x="1947654" y="4083265"/>
              <a:ext cx="1617617" cy="1035184"/>
              <a:chOff x="1947654" y="4083265"/>
              <a:chExt cx="1617617" cy="1035184"/>
            </a:xfrm>
          </p:grpSpPr>
          <p:sp>
            <p:nvSpPr>
              <p:cNvPr id="87" name="Textfeld 86">
                <a:extLst>
                  <a:ext uri="{FF2B5EF4-FFF2-40B4-BE49-F238E27FC236}">
                    <a16:creationId xmlns:a16="http://schemas.microsoft.com/office/drawing/2014/main" id="{4BADC485-AC37-1200-1527-B233CAF36D58}"/>
                  </a:ext>
                </a:extLst>
              </p:cNvPr>
              <p:cNvSpPr txBox="1"/>
              <p:nvPr/>
            </p:nvSpPr>
            <p:spPr>
              <a:xfrm>
                <a:off x="1947654" y="4507636"/>
                <a:ext cx="1065436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Heizung</a:t>
                </a:r>
              </a:p>
            </p:txBody>
          </p:sp>
          <p:grpSp>
            <p:nvGrpSpPr>
              <p:cNvPr id="115" name="Gruppieren 114">
                <a:extLst>
                  <a:ext uri="{FF2B5EF4-FFF2-40B4-BE49-F238E27FC236}">
                    <a16:creationId xmlns:a16="http://schemas.microsoft.com/office/drawing/2014/main" id="{5B0686AC-88CB-13F2-D817-26626B070396}"/>
                  </a:ext>
                </a:extLst>
              </p:cNvPr>
              <p:cNvGrpSpPr/>
              <p:nvPr/>
            </p:nvGrpSpPr>
            <p:grpSpPr>
              <a:xfrm>
                <a:off x="2834891" y="4083265"/>
                <a:ext cx="730380" cy="1035184"/>
                <a:chOff x="2834891" y="4083265"/>
                <a:chExt cx="730380" cy="1035184"/>
              </a:xfrm>
            </p:grpSpPr>
            <p:pic>
              <p:nvPicPr>
                <p:cNvPr id="82" name="Grafik 81" descr="Ein Bild, das Entwurf, Zeichnung, weiß, Reihe enthält.&#10;&#10;Automatisch generierte Beschreibung">
                  <a:extLst>
                    <a:ext uri="{FF2B5EF4-FFF2-40B4-BE49-F238E27FC236}">
                      <a16:creationId xmlns:a16="http://schemas.microsoft.com/office/drawing/2014/main" id="{1597A5AE-775B-139B-1085-9D8696BFF4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34891" y="4083265"/>
                  <a:ext cx="730380" cy="1035184"/>
                </a:xfrm>
                <a:prstGeom prst="rect">
                  <a:avLst/>
                </a:prstGeom>
              </p:spPr>
            </p:pic>
            <p:sp>
              <p:nvSpPr>
                <p:cNvPr id="106" name="Freihandform: Form 105">
                  <a:extLst>
                    <a:ext uri="{FF2B5EF4-FFF2-40B4-BE49-F238E27FC236}">
                      <a16:creationId xmlns:a16="http://schemas.microsoft.com/office/drawing/2014/main" id="{67A98F98-D14E-7662-D263-6E15B7ACBACB}"/>
                    </a:ext>
                  </a:extLst>
                </p:cNvPr>
                <p:cNvSpPr/>
                <p:nvPr/>
              </p:nvSpPr>
              <p:spPr bwMode="auto">
                <a:xfrm>
                  <a:off x="3074194" y="4240872"/>
                  <a:ext cx="269404" cy="525083"/>
                </a:xfrm>
                <a:custGeom>
                  <a:avLst/>
                  <a:gdLst>
                    <a:gd name="connsiteX0" fmla="*/ 822158 w 2707022"/>
                    <a:gd name="connsiteY0" fmla="*/ 23567 h 4590928"/>
                    <a:gd name="connsiteX1" fmla="*/ 1123910 w 2707022"/>
                    <a:gd name="connsiteY1" fmla="*/ 1148279 h 4590928"/>
                    <a:gd name="connsiteX2" fmla="*/ 364958 w 2707022"/>
                    <a:gd name="connsiteY2" fmla="*/ 2080967 h 4590928"/>
                    <a:gd name="connsiteX3" fmla="*/ 364958 w 2707022"/>
                    <a:gd name="connsiteY3" fmla="*/ 2977079 h 4590928"/>
                    <a:gd name="connsiteX4" fmla="*/ 81494 w 2707022"/>
                    <a:gd name="connsiteY4" fmla="*/ 2419295 h 4590928"/>
                    <a:gd name="connsiteX5" fmla="*/ 81494 w 2707022"/>
                    <a:gd name="connsiteY5" fmla="*/ 3653735 h 4590928"/>
                    <a:gd name="connsiteX6" fmla="*/ 1023326 w 2707022"/>
                    <a:gd name="connsiteY6" fmla="*/ 4494983 h 4590928"/>
                    <a:gd name="connsiteX7" fmla="*/ 1754846 w 2707022"/>
                    <a:gd name="connsiteY7" fmla="*/ 4449263 h 4590928"/>
                    <a:gd name="connsiteX8" fmla="*/ 2687534 w 2707022"/>
                    <a:gd name="connsiteY8" fmla="*/ 3397703 h 4590928"/>
                    <a:gd name="connsiteX9" fmla="*/ 2376638 w 2707022"/>
                    <a:gd name="connsiteY9" fmla="*/ 1770071 h 4590928"/>
                    <a:gd name="connsiteX10" fmla="*/ 2239478 w 2707022"/>
                    <a:gd name="connsiteY10" fmla="*/ 2245559 h 4590928"/>
                    <a:gd name="connsiteX11" fmla="*/ 2029166 w 2707022"/>
                    <a:gd name="connsiteY11" fmla="*/ 2483303 h 4590928"/>
                    <a:gd name="connsiteX12" fmla="*/ 2230334 w 2707022"/>
                    <a:gd name="connsiteY12" fmla="*/ 1514039 h 4590928"/>
                    <a:gd name="connsiteX13" fmla="*/ 1754846 w 2707022"/>
                    <a:gd name="connsiteY13" fmla="*/ 471623 h 4590928"/>
                    <a:gd name="connsiteX14" fmla="*/ 822158 w 2707022"/>
                    <a:gd name="connsiteY14" fmla="*/ 23567 h 4590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707022" h="4590928">
                      <a:moveTo>
                        <a:pt x="822158" y="23567"/>
                      </a:moveTo>
                      <a:cubicBezTo>
                        <a:pt x="717002" y="136343"/>
                        <a:pt x="1200110" y="805379"/>
                        <a:pt x="1123910" y="1148279"/>
                      </a:cubicBezTo>
                      <a:cubicBezTo>
                        <a:pt x="1047710" y="1491179"/>
                        <a:pt x="491450" y="1776167"/>
                        <a:pt x="364958" y="2080967"/>
                      </a:cubicBezTo>
                      <a:cubicBezTo>
                        <a:pt x="238466" y="2385767"/>
                        <a:pt x="412202" y="2920691"/>
                        <a:pt x="364958" y="2977079"/>
                      </a:cubicBezTo>
                      <a:cubicBezTo>
                        <a:pt x="317714" y="3033467"/>
                        <a:pt x="128738" y="2306519"/>
                        <a:pt x="81494" y="2419295"/>
                      </a:cubicBezTo>
                      <a:cubicBezTo>
                        <a:pt x="34250" y="2532071"/>
                        <a:pt x="-75478" y="3307787"/>
                        <a:pt x="81494" y="3653735"/>
                      </a:cubicBezTo>
                      <a:cubicBezTo>
                        <a:pt x="238466" y="3999683"/>
                        <a:pt x="744434" y="4362395"/>
                        <a:pt x="1023326" y="4494983"/>
                      </a:cubicBezTo>
                      <a:cubicBezTo>
                        <a:pt x="1302218" y="4627571"/>
                        <a:pt x="1477478" y="4632143"/>
                        <a:pt x="1754846" y="4449263"/>
                      </a:cubicBezTo>
                      <a:cubicBezTo>
                        <a:pt x="2032214" y="4266383"/>
                        <a:pt x="2583902" y="3844235"/>
                        <a:pt x="2687534" y="3397703"/>
                      </a:cubicBezTo>
                      <a:cubicBezTo>
                        <a:pt x="2791166" y="2951171"/>
                        <a:pt x="2451314" y="1962095"/>
                        <a:pt x="2376638" y="1770071"/>
                      </a:cubicBezTo>
                      <a:cubicBezTo>
                        <a:pt x="2301962" y="1578047"/>
                        <a:pt x="2297390" y="2126687"/>
                        <a:pt x="2239478" y="2245559"/>
                      </a:cubicBezTo>
                      <a:cubicBezTo>
                        <a:pt x="2181566" y="2364431"/>
                        <a:pt x="2030690" y="2605223"/>
                        <a:pt x="2029166" y="2483303"/>
                      </a:cubicBezTo>
                      <a:cubicBezTo>
                        <a:pt x="2027642" y="2361383"/>
                        <a:pt x="2276054" y="1849319"/>
                        <a:pt x="2230334" y="1514039"/>
                      </a:cubicBezTo>
                      <a:cubicBezTo>
                        <a:pt x="2184614" y="1178759"/>
                        <a:pt x="1988018" y="716987"/>
                        <a:pt x="1754846" y="471623"/>
                      </a:cubicBezTo>
                      <a:cubicBezTo>
                        <a:pt x="1521674" y="226259"/>
                        <a:pt x="927314" y="-89209"/>
                        <a:pt x="822158" y="23567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0" tIns="0" rIns="0" bIns="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Char char="•"/>
                    <a:tabLst/>
                  </a:pPr>
                  <a:endParaRPr kumimoji="0" lang="de-DE" sz="2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123" name="Textfeld 122">
              <a:extLst>
                <a:ext uri="{FF2B5EF4-FFF2-40B4-BE49-F238E27FC236}">
                  <a16:creationId xmlns:a16="http://schemas.microsoft.com/office/drawing/2014/main" id="{D8B3BF1A-021A-951D-A349-01E2448A9438}"/>
                </a:ext>
              </a:extLst>
            </p:cNvPr>
            <p:cNvSpPr txBox="1"/>
            <p:nvPr/>
          </p:nvSpPr>
          <p:spPr>
            <a:xfrm>
              <a:off x="3388927" y="3983218"/>
              <a:ext cx="1065436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Abwärme</a:t>
              </a:r>
            </a:p>
          </p:txBody>
        </p:sp>
      </p:grpSp>
      <p:grpSp>
        <p:nvGrpSpPr>
          <p:cNvPr id="126" name="Gruppieren 125">
            <a:extLst>
              <a:ext uri="{FF2B5EF4-FFF2-40B4-BE49-F238E27FC236}">
                <a16:creationId xmlns:a16="http://schemas.microsoft.com/office/drawing/2014/main" id="{18B0EFBF-3EBD-33ED-5899-C4F491B2907D}"/>
              </a:ext>
            </a:extLst>
          </p:cNvPr>
          <p:cNvGrpSpPr/>
          <p:nvPr/>
        </p:nvGrpSpPr>
        <p:grpSpPr>
          <a:xfrm>
            <a:off x="1539670" y="5036901"/>
            <a:ext cx="2381975" cy="1056518"/>
            <a:chOff x="1539670" y="5091765"/>
            <a:chExt cx="2381975" cy="1056518"/>
          </a:xfrm>
        </p:grpSpPr>
        <p:pic>
          <p:nvPicPr>
            <p:cNvPr id="77" name="Grafik 76" descr="Ein Bild, das Text, Entwurf, Uhr, Zeichnung enthält.&#10;&#10;Automatisch generierte Beschreibung">
              <a:extLst>
                <a:ext uri="{FF2B5EF4-FFF2-40B4-BE49-F238E27FC236}">
                  <a16:creationId xmlns:a16="http://schemas.microsoft.com/office/drawing/2014/main" id="{6948EF6A-A764-DD60-5C05-2B809F45B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06" r="6237"/>
            <a:stretch/>
          </p:blipFill>
          <p:spPr>
            <a:xfrm>
              <a:off x="2394128" y="5186987"/>
              <a:ext cx="616850" cy="961296"/>
            </a:xfrm>
            <a:prstGeom prst="rect">
              <a:avLst/>
            </a:prstGeom>
          </p:spPr>
        </p:pic>
        <p:sp>
          <p:nvSpPr>
            <p:cNvPr id="88" name="Textfeld 87">
              <a:extLst>
                <a:ext uri="{FF2B5EF4-FFF2-40B4-BE49-F238E27FC236}">
                  <a16:creationId xmlns:a16="http://schemas.microsoft.com/office/drawing/2014/main" id="{5CD74EA3-F4F2-06D5-ECF9-20BEA85D4E08}"/>
                </a:ext>
              </a:extLst>
            </p:cNvPr>
            <p:cNvSpPr txBox="1"/>
            <p:nvPr/>
          </p:nvSpPr>
          <p:spPr>
            <a:xfrm>
              <a:off x="1539670" y="5644473"/>
              <a:ext cx="1065436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0000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Licht</a:t>
              </a:r>
            </a:p>
          </p:txBody>
        </p:sp>
        <p:sp>
          <p:nvSpPr>
            <p:cNvPr id="124" name="Textfeld 123">
              <a:extLst>
                <a:ext uri="{FF2B5EF4-FFF2-40B4-BE49-F238E27FC236}">
                  <a16:creationId xmlns:a16="http://schemas.microsoft.com/office/drawing/2014/main" id="{3B004AD6-DBB8-CE2B-007C-DB312E1D1FCE}"/>
                </a:ext>
              </a:extLst>
            </p:cNvPr>
            <p:cNvSpPr txBox="1"/>
            <p:nvPr/>
          </p:nvSpPr>
          <p:spPr>
            <a:xfrm>
              <a:off x="2856209" y="5091765"/>
              <a:ext cx="1065436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Abwärme</a:t>
              </a:r>
            </a:p>
          </p:txBody>
        </p:sp>
      </p:grpSp>
      <p:sp>
        <p:nvSpPr>
          <p:cNvPr id="2" name="Textfeld 1">
            <a:hlinkClick r:id="rId10"/>
            <a:extLst>
              <a:ext uri="{FF2B5EF4-FFF2-40B4-BE49-F238E27FC236}">
                <a16:creationId xmlns:a16="http://schemas.microsoft.com/office/drawing/2014/main" id="{5529CBB1-7545-3D81-91FC-3B9E320ADE8A}"/>
              </a:ext>
            </a:extLst>
          </p:cNvPr>
          <p:cNvSpPr txBox="1"/>
          <p:nvPr/>
        </p:nvSpPr>
        <p:spPr>
          <a:xfrm>
            <a:off x="4119564" y="5943068"/>
            <a:ext cx="5732226" cy="280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200" u="sng" dirty="0">
                <a:solidFill>
                  <a:srgbClr val="0000FF"/>
                </a:solidFill>
              </a:rPr>
              <a:t>Harald Lesch: Zukunft ohne Verbrennung? Elektrische Revolution? | Axel </a:t>
            </a:r>
            <a:r>
              <a:rPr lang="de-DE" sz="1200" u="sng" dirty="0" err="1">
                <a:solidFill>
                  <a:srgbClr val="0000FF"/>
                </a:solidFill>
              </a:rPr>
              <a:t>Kleidon</a:t>
            </a:r>
            <a:endParaRPr lang="de-DE" sz="1200" u="sng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feld 9">
            <a:hlinkClick r:id="rId11"/>
            <a:extLst>
              <a:ext uri="{FF2B5EF4-FFF2-40B4-BE49-F238E27FC236}">
                <a16:creationId xmlns:a16="http://schemas.microsoft.com/office/drawing/2014/main" id="{7D1684A9-03E6-8BD6-166C-9F105F419D5A}"/>
              </a:ext>
            </a:extLst>
          </p:cNvPr>
          <p:cNvSpPr txBox="1"/>
          <p:nvPr/>
        </p:nvSpPr>
        <p:spPr>
          <a:xfrm>
            <a:off x="1316191" y="5317847"/>
            <a:ext cx="1276159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600" u="sng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de-DE" sz="1600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1.400°C</a:t>
            </a:r>
          </a:p>
        </p:txBody>
      </p:sp>
      <p:sp>
        <p:nvSpPr>
          <p:cNvPr id="11" name="Textfeld 10">
            <a:hlinkClick r:id="rId12"/>
            <a:extLst>
              <a:ext uri="{FF2B5EF4-FFF2-40B4-BE49-F238E27FC236}">
                <a16:creationId xmlns:a16="http://schemas.microsoft.com/office/drawing/2014/main" id="{3886A996-3EE3-B810-E722-6B6B47997FC7}"/>
              </a:ext>
            </a:extLst>
          </p:cNvPr>
          <p:cNvSpPr txBox="1"/>
          <p:nvPr/>
        </p:nvSpPr>
        <p:spPr>
          <a:xfrm>
            <a:off x="3716990" y="5161777"/>
            <a:ext cx="1276159" cy="344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600" u="sng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de-DE" sz="1600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de-DE" sz="1600" u="sng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2.600</a:t>
            </a:r>
            <a:r>
              <a:rPr lang="de-DE" sz="1600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°C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9111A321-00BA-55F8-5642-906A1792D316}"/>
              </a:ext>
            </a:extLst>
          </p:cNvPr>
          <p:cNvGrpSpPr/>
          <p:nvPr/>
        </p:nvGrpSpPr>
        <p:grpSpPr>
          <a:xfrm>
            <a:off x="1181441" y="981063"/>
            <a:ext cx="1569084" cy="1478323"/>
            <a:chOff x="1181441" y="981063"/>
            <a:chExt cx="1569084" cy="1478323"/>
          </a:xfrm>
        </p:grpSpPr>
        <p:sp>
          <p:nvSpPr>
            <p:cNvPr id="4" name="Textfeld 3">
              <a:hlinkClick r:id="rId13"/>
              <a:extLst>
                <a:ext uri="{FF2B5EF4-FFF2-40B4-BE49-F238E27FC236}">
                  <a16:creationId xmlns:a16="http://schemas.microsoft.com/office/drawing/2014/main" id="{4B660C7C-CAE7-9C6A-1041-78135D1EAE6E}"/>
                </a:ext>
              </a:extLst>
            </p:cNvPr>
            <p:cNvSpPr txBox="1"/>
            <p:nvPr/>
          </p:nvSpPr>
          <p:spPr>
            <a:xfrm>
              <a:off x="1289348" y="2115317"/>
              <a:ext cx="1276159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u="sng" kern="1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r>
                <a:rPr lang="de-DE" sz="1600" u="sng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a. 1.300°C</a:t>
              </a:r>
            </a:p>
          </p:txBody>
        </p:sp>
        <p:sp>
          <p:nvSpPr>
            <p:cNvPr id="107" name="Textfeld 106">
              <a:extLst>
                <a:ext uri="{FF2B5EF4-FFF2-40B4-BE49-F238E27FC236}">
                  <a16:creationId xmlns:a16="http://schemas.microsoft.com/office/drawing/2014/main" id="{0D8A932A-C088-8278-6F5E-2DFF6EDA13F1}"/>
                </a:ext>
              </a:extLst>
            </p:cNvPr>
            <p:cNvSpPr txBox="1"/>
            <p:nvPr/>
          </p:nvSpPr>
          <p:spPr>
            <a:xfrm>
              <a:off x="1181441" y="981063"/>
              <a:ext cx="1569084" cy="6075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2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, NO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X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,</a:t>
              </a:r>
              <a:b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</a:b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Feinstaub, </a:t>
              </a:r>
              <a:r>
                <a:rPr lang="de-DE" sz="1600" kern="100" dirty="0" err="1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etc.</a:t>
              </a:r>
              <a:r>
                <a:rPr lang="de-DE" sz="1600" kern="100" dirty="0" err="1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de-DE" sz="1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453351AE-A5CF-AD74-5EFD-C21479669468}"/>
              </a:ext>
            </a:extLst>
          </p:cNvPr>
          <p:cNvGrpSpPr/>
          <p:nvPr/>
        </p:nvGrpSpPr>
        <p:grpSpPr>
          <a:xfrm>
            <a:off x="4707723" y="1381049"/>
            <a:ext cx="1959617" cy="1367657"/>
            <a:chOff x="4707723" y="1381049"/>
            <a:chExt cx="1959617" cy="1367657"/>
          </a:xfrm>
        </p:grpSpPr>
        <p:grpSp>
          <p:nvGrpSpPr>
            <p:cNvPr id="19" name="Gruppieren 18">
              <a:extLst>
                <a:ext uri="{FF2B5EF4-FFF2-40B4-BE49-F238E27FC236}">
                  <a16:creationId xmlns:a16="http://schemas.microsoft.com/office/drawing/2014/main" id="{A835C16E-2E55-49D3-AEEC-086E689DFBBC}"/>
                </a:ext>
              </a:extLst>
            </p:cNvPr>
            <p:cNvGrpSpPr/>
            <p:nvPr/>
          </p:nvGrpSpPr>
          <p:grpSpPr>
            <a:xfrm>
              <a:off x="4707723" y="1381049"/>
              <a:ext cx="1875012" cy="1059687"/>
              <a:chOff x="4707723" y="1463345"/>
              <a:chExt cx="1875012" cy="1059687"/>
            </a:xfrm>
          </p:grpSpPr>
          <p:sp>
            <p:nvSpPr>
              <p:cNvPr id="94" name="Pfeil: nach rechts 93">
                <a:extLst>
                  <a:ext uri="{FF2B5EF4-FFF2-40B4-BE49-F238E27FC236}">
                    <a16:creationId xmlns:a16="http://schemas.microsoft.com/office/drawing/2014/main" id="{13D728BA-7E9D-F16C-B959-E198AAF5690E}"/>
                  </a:ext>
                </a:extLst>
              </p:cNvPr>
              <p:cNvSpPr/>
              <p:nvPr/>
            </p:nvSpPr>
            <p:spPr bwMode="auto">
              <a:xfrm>
                <a:off x="4707723" y="1910950"/>
                <a:ext cx="320047" cy="317840"/>
              </a:xfrm>
              <a:prstGeom prst="rightArrow">
                <a:avLst/>
              </a:prstGeom>
              <a:solidFill>
                <a:srgbClr val="FF0000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18" name="Gruppieren 17">
                <a:extLst>
                  <a:ext uri="{FF2B5EF4-FFF2-40B4-BE49-F238E27FC236}">
                    <a16:creationId xmlns:a16="http://schemas.microsoft.com/office/drawing/2014/main" id="{B5231519-B35D-6013-0F88-A0140AB547C8}"/>
                  </a:ext>
                </a:extLst>
              </p:cNvPr>
              <p:cNvGrpSpPr/>
              <p:nvPr/>
            </p:nvGrpSpPr>
            <p:grpSpPr>
              <a:xfrm>
                <a:off x="5517299" y="1463345"/>
                <a:ext cx="1065436" cy="1059687"/>
                <a:chOff x="5523332" y="1372959"/>
                <a:chExt cx="1065436" cy="1059687"/>
              </a:xfrm>
            </p:grpSpPr>
            <p:pic>
              <p:nvPicPr>
                <p:cNvPr id="15" name="Grafik 14" descr="Ein Bild, das Windmühle enthält.&#10;&#10;Automatisch generierte Beschreibung">
                  <a:extLst>
                    <a:ext uri="{FF2B5EF4-FFF2-40B4-BE49-F238E27FC236}">
                      <a16:creationId xmlns:a16="http://schemas.microsoft.com/office/drawing/2014/main" id="{A5A940E6-B579-1C1D-812C-C8D95F4C75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23332" y="1372959"/>
                  <a:ext cx="1065436" cy="626728"/>
                </a:xfrm>
                <a:prstGeom prst="rect">
                  <a:avLst/>
                </a:prstGeom>
              </p:spPr>
            </p:pic>
            <p:grpSp>
              <p:nvGrpSpPr>
                <p:cNvPr id="17" name="Gruppieren 16">
                  <a:extLst>
                    <a:ext uri="{FF2B5EF4-FFF2-40B4-BE49-F238E27FC236}">
                      <a16:creationId xmlns:a16="http://schemas.microsoft.com/office/drawing/2014/main" id="{1E3BBE86-58E2-769E-6700-6AC123049043}"/>
                    </a:ext>
                  </a:extLst>
                </p:cNvPr>
                <p:cNvGrpSpPr/>
                <p:nvPr/>
              </p:nvGrpSpPr>
              <p:grpSpPr>
                <a:xfrm>
                  <a:off x="5826044" y="1838783"/>
                  <a:ext cx="586158" cy="593863"/>
                  <a:chOff x="6128008" y="1907548"/>
                  <a:chExt cx="353342" cy="353342"/>
                </a:xfrm>
              </p:grpSpPr>
              <p:sp>
                <p:nvSpPr>
                  <p:cNvPr id="14" name="Ellipse 13">
                    <a:extLst>
                      <a:ext uri="{FF2B5EF4-FFF2-40B4-BE49-F238E27FC236}">
                        <a16:creationId xmlns:a16="http://schemas.microsoft.com/office/drawing/2014/main" id="{0835843D-F07A-52F7-F444-BDF2F2C470C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128008" y="1907548"/>
                    <a:ext cx="353342" cy="35334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  <p:pic>
                <p:nvPicPr>
                  <p:cNvPr id="16" name="Grafik 15">
                    <a:extLst>
                      <a:ext uri="{FF2B5EF4-FFF2-40B4-BE49-F238E27FC236}">
                        <a16:creationId xmlns:a16="http://schemas.microsoft.com/office/drawing/2014/main" id="{3AEB8895-6365-DCA0-C383-C1400DB43D4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1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t="18574" b="17484"/>
                  <a:stretch/>
                </p:blipFill>
                <p:spPr>
                  <a:xfrm>
                    <a:off x="6192966" y="2000980"/>
                    <a:ext cx="226766" cy="145000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ED6E2719-DEE3-6C1A-A799-29CA256A1458}"/>
                </a:ext>
              </a:extLst>
            </p:cNvPr>
            <p:cNvSpPr txBox="1"/>
            <p:nvPr/>
          </p:nvSpPr>
          <p:spPr>
            <a:xfrm>
              <a:off x="5601904" y="2404637"/>
              <a:ext cx="1065436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dezentral</a:t>
              </a:r>
              <a:endParaRPr lang="de-DE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B5290966-9220-E047-B887-979B9BB1506E}"/>
              </a:ext>
            </a:extLst>
          </p:cNvPr>
          <p:cNvGrpSpPr/>
          <p:nvPr/>
        </p:nvGrpSpPr>
        <p:grpSpPr>
          <a:xfrm>
            <a:off x="1237639" y="1148070"/>
            <a:ext cx="2977919" cy="1632635"/>
            <a:chOff x="1237639" y="1148070"/>
            <a:chExt cx="2977919" cy="1632635"/>
          </a:xfrm>
        </p:grpSpPr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CF5FFA78-262E-BD4E-17E5-9100C537500F}"/>
                </a:ext>
              </a:extLst>
            </p:cNvPr>
            <p:cNvGrpSpPr/>
            <p:nvPr/>
          </p:nvGrpSpPr>
          <p:grpSpPr>
            <a:xfrm>
              <a:off x="1237639" y="1148070"/>
              <a:ext cx="2977919" cy="1632635"/>
              <a:chOff x="1237639" y="1148070"/>
              <a:chExt cx="2977919" cy="1632635"/>
            </a:xfrm>
          </p:grpSpPr>
          <p:grpSp>
            <p:nvGrpSpPr>
              <p:cNvPr id="60" name="Gruppieren 59">
                <a:extLst>
                  <a:ext uri="{FF2B5EF4-FFF2-40B4-BE49-F238E27FC236}">
                    <a16:creationId xmlns:a16="http://schemas.microsoft.com/office/drawing/2014/main" id="{9AAB02E0-114D-F5CB-8AD1-9282D10F4449}"/>
                  </a:ext>
                </a:extLst>
              </p:cNvPr>
              <p:cNvGrpSpPr/>
              <p:nvPr/>
            </p:nvGrpSpPr>
            <p:grpSpPr>
              <a:xfrm>
                <a:off x="2509271" y="1212026"/>
                <a:ext cx="1276159" cy="1284823"/>
                <a:chOff x="1555432" y="2109459"/>
                <a:chExt cx="1704975" cy="1814841"/>
              </a:xfrm>
            </p:grpSpPr>
            <p:pic>
              <p:nvPicPr>
                <p:cNvPr id="50" name="Grafik 49" descr="Ein Bild, das Entwurf, Text, Zeichnung, Lineart enthält.&#10;&#10;Automatisch generierte Beschreibung">
                  <a:extLst>
                    <a:ext uri="{FF2B5EF4-FFF2-40B4-BE49-F238E27FC236}">
                      <a16:creationId xmlns:a16="http://schemas.microsoft.com/office/drawing/2014/main" id="{9929F713-51BC-DAF3-81D8-97D92B4FBA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5555"/>
                <a:stretch/>
              </p:blipFill>
              <p:spPr>
                <a:xfrm>
                  <a:off x="1555432" y="2305050"/>
                  <a:ext cx="1704975" cy="1619250"/>
                </a:xfrm>
                <a:prstGeom prst="rect">
                  <a:avLst/>
                </a:prstGeom>
              </p:spPr>
            </p:pic>
            <p:pic>
              <p:nvPicPr>
                <p:cNvPr id="57" name="Grafik 56" descr="Ein Bild, das Silhouette, Schwarzweiß, Design, Darstellung enthält.&#10;&#10;Automatisch generierte Beschreibung mit mittlerer Zuverlässigkeit">
                  <a:extLst>
                    <a:ext uri="{FF2B5EF4-FFF2-40B4-BE49-F238E27FC236}">
                      <a16:creationId xmlns:a16="http://schemas.microsoft.com/office/drawing/2014/main" id="{4E788BF9-479E-9448-1B22-2EF9B90FEEB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5139" t="2000" r="13778" b="93899"/>
                <a:stretch/>
              </p:blipFill>
              <p:spPr>
                <a:xfrm rot="19063200">
                  <a:off x="1581647" y="2109459"/>
                  <a:ext cx="760097" cy="281231"/>
                </a:xfrm>
                <a:prstGeom prst="rect">
                  <a:avLst/>
                </a:prstGeom>
              </p:spPr>
            </p:pic>
          </p:grpSp>
          <p:sp>
            <p:nvSpPr>
              <p:cNvPr id="85" name="Textfeld 84">
                <a:extLst>
                  <a:ext uri="{FF2B5EF4-FFF2-40B4-BE49-F238E27FC236}">
                    <a16:creationId xmlns:a16="http://schemas.microsoft.com/office/drawing/2014/main" id="{950BBAEC-209C-AB02-D35D-0A7E34A76F1B}"/>
                  </a:ext>
                </a:extLst>
              </p:cNvPr>
              <p:cNvSpPr txBox="1"/>
              <p:nvPr/>
            </p:nvSpPr>
            <p:spPr>
              <a:xfrm>
                <a:off x="1237639" y="1743816"/>
                <a:ext cx="1065436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solidFill>
                      <a:srgbClr val="0000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Kraftwerk</a:t>
                </a:r>
              </a:p>
            </p:txBody>
          </p:sp>
          <p:sp>
            <p:nvSpPr>
              <p:cNvPr id="108" name="Textfeld 107">
                <a:extLst>
                  <a:ext uri="{FF2B5EF4-FFF2-40B4-BE49-F238E27FC236}">
                    <a16:creationId xmlns:a16="http://schemas.microsoft.com/office/drawing/2014/main" id="{75B1A3C1-815C-7FE2-AC77-0DB120A08098}"/>
                  </a:ext>
                </a:extLst>
              </p:cNvPr>
              <p:cNvSpPr txBox="1"/>
              <p:nvPr/>
            </p:nvSpPr>
            <p:spPr>
              <a:xfrm>
                <a:off x="3150122" y="1148070"/>
                <a:ext cx="1065436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Abwärme</a:t>
                </a: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15FB4D2B-7923-02C1-D86C-DD683A2B85C8}"/>
                  </a:ext>
                </a:extLst>
              </p:cNvPr>
              <p:cNvSpPr txBox="1"/>
              <p:nvPr/>
            </p:nvSpPr>
            <p:spPr>
              <a:xfrm>
                <a:off x="2721608" y="2436636"/>
                <a:ext cx="1065436" cy="3440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1600" kern="1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zentral</a:t>
                </a:r>
                <a:endParaRPr lang="de-DE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5" name="Freihandform: Form 104">
              <a:extLst>
                <a:ext uri="{FF2B5EF4-FFF2-40B4-BE49-F238E27FC236}">
                  <a16:creationId xmlns:a16="http://schemas.microsoft.com/office/drawing/2014/main" id="{34F17DBA-45FF-37BE-A814-AAE8ADA8760F}"/>
                </a:ext>
              </a:extLst>
            </p:cNvPr>
            <p:cNvSpPr/>
            <p:nvPr/>
          </p:nvSpPr>
          <p:spPr bwMode="auto">
            <a:xfrm>
              <a:off x="2674825" y="2062456"/>
              <a:ext cx="245460" cy="416284"/>
            </a:xfrm>
            <a:custGeom>
              <a:avLst/>
              <a:gdLst>
                <a:gd name="connsiteX0" fmla="*/ 822158 w 2707022"/>
                <a:gd name="connsiteY0" fmla="*/ 23567 h 4590928"/>
                <a:gd name="connsiteX1" fmla="*/ 1123910 w 2707022"/>
                <a:gd name="connsiteY1" fmla="*/ 1148279 h 4590928"/>
                <a:gd name="connsiteX2" fmla="*/ 364958 w 2707022"/>
                <a:gd name="connsiteY2" fmla="*/ 2080967 h 4590928"/>
                <a:gd name="connsiteX3" fmla="*/ 364958 w 2707022"/>
                <a:gd name="connsiteY3" fmla="*/ 2977079 h 4590928"/>
                <a:gd name="connsiteX4" fmla="*/ 81494 w 2707022"/>
                <a:gd name="connsiteY4" fmla="*/ 2419295 h 4590928"/>
                <a:gd name="connsiteX5" fmla="*/ 81494 w 2707022"/>
                <a:gd name="connsiteY5" fmla="*/ 3653735 h 4590928"/>
                <a:gd name="connsiteX6" fmla="*/ 1023326 w 2707022"/>
                <a:gd name="connsiteY6" fmla="*/ 4494983 h 4590928"/>
                <a:gd name="connsiteX7" fmla="*/ 1754846 w 2707022"/>
                <a:gd name="connsiteY7" fmla="*/ 4449263 h 4590928"/>
                <a:gd name="connsiteX8" fmla="*/ 2687534 w 2707022"/>
                <a:gd name="connsiteY8" fmla="*/ 3397703 h 4590928"/>
                <a:gd name="connsiteX9" fmla="*/ 2376638 w 2707022"/>
                <a:gd name="connsiteY9" fmla="*/ 1770071 h 4590928"/>
                <a:gd name="connsiteX10" fmla="*/ 2239478 w 2707022"/>
                <a:gd name="connsiteY10" fmla="*/ 2245559 h 4590928"/>
                <a:gd name="connsiteX11" fmla="*/ 2029166 w 2707022"/>
                <a:gd name="connsiteY11" fmla="*/ 2483303 h 4590928"/>
                <a:gd name="connsiteX12" fmla="*/ 2230334 w 2707022"/>
                <a:gd name="connsiteY12" fmla="*/ 1514039 h 4590928"/>
                <a:gd name="connsiteX13" fmla="*/ 1754846 w 2707022"/>
                <a:gd name="connsiteY13" fmla="*/ 471623 h 4590928"/>
                <a:gd name="connsiteX14" fmla="*/ 822158 w 2707022"/>
                <a:gd name="connsiteY14" fmla="*/ 23567 h 459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707022" h="4590928">
                  <a:moveTo>
                    <a:pt x="822158" y="23567"/>
                  </a:moveTo>
                  <a:cubicBezTo>
                    <a:pt x="717002" y="136343"/>
                    <a:pt x="1200110" y="805379"/>
                    <a:pt x="1123910" y="1148279"/>
                  </a:cubicBezTo>
                  <a:cubicBezTo>
                    <a:pt x="1047710" y="1491179"/>
                    <a:pt x="491450" y="1776167"/>
                    <a:pt x="364958" y="2080967"/>
                  </a:cubicBezTo>
                  <a:cubicBezTo>
                    <a:pt x="238466" y="2385767"/>
                    <a:pt x="412202" y="2920691"/>
                    <a:pt x="364958" y="2977079"/>
                  </a:cubicBezTo>
                  <a:cubicBezTo>
                    <a:pt x="317714" y="3033467"/>
                    <a:pt x="128738" y="2306519"/>
                    <a:pt x="81494" y="2419295"/>
                  </a:cubicBezTo>
                  <a:cubicBezTo>
                    <a:pt x="34250" y="2532071"/>
                    <a:pt x="-75478" y="3307787"/>
                    <a:pt x="81494" y="3653735"/>
                  </a:cubicBezTo>
                  <a:cubicBezTo>
                    <a:pt x="238466" y="3999683"/>
                    <a:pt x="744434" y="4362395"/>
                    <a:pt x="1023326" y="4494983"/>
                  </a:cubicBezTo>
                  <a:cubicBezTo>
                    <a:pt x="1302218" y="4627571"/>
                    <a:pt x="1477478" y="4632143"/>
                    <a:pt x="1754846" y="4449263"/>
                  </a:cubicBezTo>
                  <a:cubicBezTo>
                    <a:pt x="2032214" y="4266383"/>
                    <a:pt x="2583902" y="3844235"/>
                    <a:pt x="2687534" y="3397703"/>
                  </a:cubicBezTo>
                  <a:cubicBezTo>
                    <a:pt x="2791166" y="2951171"/>
                    <a:pt x="2451314" y="1962095"/>
                    <a:pt x="2376638" y="1770071"/>
                  </a:cubicBezTo>
                  <a:cubicBezTo>
                    <a:pt x="2301962" y="1578047"/>
                    <a:pt x="2297390" y="2126687"/>
                    <a:pt x="2239478" y="2245559"/>
                  </a:cubicBezTo>
                  <a:cubicBezTo>
                    <a:pt x="2181566" y="2364431"/>
                    <a:pt x="2030690" y="2605223"/>
                    <a:pt x="2029166" y="2483303"/>
                  </a:cubicBezTo>
                  <a:cubicBezTo>
                    <a:pt x="2027642" y="2361383"/>
                    <a:pt x="2276054" y="1849319"/>
                    <a:pt x="2230334" y="1514039"/>
                  </a:cubicBezTo>
                  <a:cubicBezTo>
                    <a:pt x="2184614" y="1178759"/>
                    <a:pt x="1988018" y="716987"/>
                    <a:pt x="1754846" y="471623"/>
                  </a:cubicBezTo>
                  <a:cubicBezTo>
                    <a:pt x="1521674" y="226259"/>
                    <a:pt x="927314" y="-89209"/>
                    <a:pt x="822158" y="23567"/>
                  </a:cubicBezTo>
                  <a:close/>
                </a:path>
              </a:pathLst>
            </a:cu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BC95DDB7-8239-58A6-D026-BC91C4DCEE49}"/>
              </a:ext>
            </a:extLst>
          </p:cNvPr>
          <p:cNvGrpSpPr/>
          <p:nvPr/>
        </p:nvGrpSpPr>
        <p:grpSpPr>
          <a:xfrm>
            <a:off x="1476064" y="3968653"/>
            <a:ext cx="1569084" cy="1097236"/>
            <a:chOff x="1476064" y="3968653"/>
            <a:chExt cx="1569084" cy="1097236"/>
          </a:xfrm>
        </p:grpSpPr>
        <p:sp>
          <p:nvSpPr>
            <p:cNvPr id="5" name="Textfeld 4">
              <a:hlinkClick r:id="rId19"/>
              <a:extLst>
                <a:ext uri="{FF2B5EF4-FFF2-40B4-BE49-F238E27FC236}">
                  <a16:creationId xmlns:a16="http://schemas.microsoft.com/office/drawing/2014/main" id="{1F953D27-95F8-1D6B-0C00-F28960E1D18F}"/>
                </a:ext>
              </a:extLst>
            </p:cNvPr>
            <p:cNvSpPr txBox="1"/>
            <p:nvPr/>
          </p:nvSpPr>
          <p:spPr>
            <a:xfrm>
              <a:off x="1759828" y="4721820"/>
              <a:ext cx="1276159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u="sng" kern="1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r>
                <a:rPr lang="de-DE" sz="1600" u="sng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a. 1.300°C</a:t>
              </a:r>
            </a:p>
          </p:txBody>
        </p:sp>
        <p:sp>
          <p:nvSpPr>
            <p:cNvPr id="23" name="Textfeld 22">
              <a:hlinkClick r:id="rId20"/>
              <a:extLst>
                <a:ext uri="{FF2B5EF4-FFF2-40B4-BE49-F238E27FC236}">
                  <a16:creationId xmlns:a16="http://schemas.microsoft.com/office/drawing/2014/main" id="{F807868E-71FD-7EB7-5407-A0188F4B83A4}"/>
                </a:ext>
              </a:extLst>
            </p:cNvPr>
            <p:cNvSpPr txBox="1"/>
            <p:nvPr/>
          </p:nvSpPr>
          <p:spPr>
            <a:xfrm>
              <a:off x="1476064" y="3968653"/>
              <a:ext cx="1569084" cy="6075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NO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X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</a:t>
              </a:r>
              <a:b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Feinstaub, etc.</a:t>
              </a:r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6DE527CA-3A8F-BB96-CE0D-5B10CD3A0A3E}"/>
              </a:ext>
            </a:extLst>
          </p:cNvPr>
          <p:cNvGrpSpPr/>
          <p:nvPr/>
        </p:nvGrpSpPr>
        <p:grpSpPr>
          <a:xfrm>
            <a:off x="1213512" y="2749344"/>
            <a:ext cx="1750429" cy="1152368"/>
            <a:chOff x="1213512" y="2749344"/>
            <a:chExt cx="1750429" cy="1152368"/>
          </a:xfrm>
        </p:grpSpPr>
        <p:sp>
          <p:nvSpPr>
            <p:cNvPr id="3" name="Textfeld 2">
              <a:hlinkClick r:id="rId21"/>
              <a:extLst>
                <a:ext uri="{FF2B5EF4-FFF2-40B4-BE49-F238E27FC236}">
                  <a16:creationId xmlns:a16="http://schemas.microsoft.com/office/drawing/2014/main" id="{7DF9B946-A0E3-8E1B-60D0-A2F6D4E5A875}"/>
                </a:ext>
              </a:extLst>
            </p:cNvPr>
            <p:cNvSpPr txBox="1"/>
            <p:nvPr/>
          </p:nvSpPr>
          <p:spPr>
            <a:xfrm>
              <a:off x="1687782" y="3557643"/>
              <a:ext cx="1276159" cy="3440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u="sng" kern="1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r>
                <a:rPr lang="de-DE" sz="1600" u="sng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a. </a:t>
              </a:r>
              <a:r>
                <a:rPr lang="de-DE" sz="1600" u="sng" kern="1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2.000</a:t>
              </a:r>
              <a:r>
                <a:rPr lang="de-DE" sz="1600" u="sng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°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32E5BAD4-0A88-E719-C14B-A3A27FDB257F}"/>
                </a:ext>
              </a:extLst>
            </p:cNvPr>
            <p:cNvSpPr txBox="1"/>
            <p:nvPr/>
          </p:nvSpPr>
          <p:spPr>
            <a:xfrm>
              <a:off x="1213512" y="2749344"/>
              <a:ext cx="1569084" cy="6075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2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, NO</a:t>
              </a:r>
              <a:r>
                <a:rPr lang="de-DE" sz="1600" kern="100" baseline="-250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X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,</a:t>
              </a:r>
              <a:b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</a:b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2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Feinstaub, etc</a:t>
              </a:r>
              <a:r>
                <a:rPr lang="de-DE" sz="1600" kern="1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1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.</a:t>
              </a:r>
              <a:endParaRPr lang="de-DE" sz="160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9B3CF6B2-0016-D6CF-608D-D319168EBAA4}"/>
              </a:ext>
            </a:extLst>
          </p:cNvPr>
          <p:cNvSpPr txBox="1"/>
          <p:nvPr/>
        </p:nvSpPr>
        <p:spPr>
          <a:xfrm>
            <a:off x="1" y="6181326"/>
            <a:ext cx="990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solidFill>
                  <a:srgbClr val="00B050"/>
                </a:solidFill>
                <a:latin typeface="+mn-lt"/>
              </a:rPr>
              <a:t>Energiewende: weniger Energie, Kosten und Schadstoffe (CO</a:t>
            </a:r>
            <a:r>
              <a:rPr lang="de-DE" sz="1800" baseline="-25000" dirty="0">
                <a:solidFill>
                  <a:srgbClr val="00B050"/>
                </a:solidFill>
                <a:latin typeface="+mn-lt"/>
              </a:rPr>
              <a:t>2</a:t>
            </a:r>
            <a:r>
              <a:rPr lang="de-DE" sz="1800" dirty="0">
                <a:solidFill>
                  <a:srgbClr val="00B050"/>
                </a:solidFill>
                <a:latin typeface="+mn-lt"/>
              </a:rPr>
              <a:t>, NO</a:t>
            </a:r>
            <a:r>
              <a:rPr lang="de-DE" sz="1800" baseline="-25000" dirty="0">
                <a:solidFill>
                  <a:srgbClr val="00B050"/>
                </a:solidFill>
                <a:latin typeface="+mn-lt"/>
              </a:rPr>
              <a:t>X</a:t>
            </a:r>
            <a:r>
              <a:rPr lang="de-DE" sz="1800" dirty="0">
                <a:solidFill>
                  <a:srgbClr val="00B050"/>
                </a:solidFill>
                <a:latin typeface="+mn-lt"/>
              </a:rPr>
              <a:t>, Feinstaub, </a:t>
            </a:r>
            <a:r>
              <a:rPr lang="de-DE" sz="1800" dirty="0" err="1">
                <a:solidFill>
                  <a:srgbClr val="00B050"/>
                </a:solidFill>
                <a:latin typeface="+mn-lt"/>
              </a:rPr>
              <a:t>etc</a:t>
            </a:r>
            <a:r>
              <a:rPr lang="de-DE" sz="1800" dirty="0">
                <a:solidFill>
                  <a:srgbClr val="00B050"/>
                </a:solidFill>
                <a:latin typeface="+mn-lt"/>
              </a:rPr>
              <a:t> )!</a:t>
            </a:r>
          </a:p>
        </p:txBody>
      </p:sp>
    </p:spTree>
    <p:extLst>
      <p:ext uri="{BB962C8B-B14F-4D97-AF65-F5344CB8AC3E}">
        <p14:creationId xmlns:p14="http://schemas.microsoft.com/office/powerpoint/2010/main" val="815755669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10" grpId="0"/>
      <p:bldP spid="1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228" y="25237"/>
            <a:ext cx="788177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Energiewende in D: Technologie-Umbruch (3) </a:t>
            </a:r>
            <a:br>
              <a:rPr lang="de-DE" altLang="de-DE" sz="2000" dirty="0">
                <a:solidFill>
                  <a:schemeClr val="bg1"/>
                </a:solidFill>
              </a:rPr>
            </a:br>
            <a:r>
              <a:rPr lang="de-DE" altLang="de-DE" sz="2000" dirty="0">
                <a:solidFill>
                  <a:schemeClr val="bg1"/>
                </a:solidFill>
              </a:rPr>
              <a:t>von den Fossilen zu den Erneuerbaren, Energiebilanz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AAE468A-0D88-ED1F-05E1-747174FF59D2}"/>
              </a:ext>
            </a:extLst>
          </p:cNvPr>
          <p:cNvSpPr txBox="1"/>
          <p:nvPr/>
        </p:nvSpPr>
        <p:spPr>
          <a:xfrm>
            <a:off x="2784654" y="5536887"/>
            <a:ext cx="10550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atomar/fossil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6FF2537-725E-A90F-E789-D7587EBB1E5C}"/>
              </a:ext>
            </a:extLst>
          </p:cNvPr>
          <p:cNvSpPr txBox="1"/>
          <p:nvPr/>
        </p:nvSpPr>
        <p:spPr>
          <a:xfrm>
            <a:off x="2785987" y="5355452"/>
            <a:ext cx="9996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Wasserkraft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8D3C00B9-8331-58BA-97BE-886D7E0E7084}"/>
              </a:ext>
            </a:extLst>
          </p:cNvPr>
          <p:cNvSpPr txBox="1"/>
          <p:nvPr/>
        </p:nvSpPr>
        <p:spPr>
          <a:xfrm>
            <a:off x="2785987" y="5174018"/>
            <a:ext cx="16337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Biomasse </a:t>
            </a:r>
            <a:r>
              <a:rPr lang="de-DE" sz="1000" dirty="0"/>
              <a:t>(Stromanteil)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0EB8F6E8-0490-2741-060A-7BE1574265AB}"/>
              </a:ext>
            </a:extLst>
          </p:cNvPr>
          <p:cNvSpPr txBox="1"/>
          <p:nvPr/>
        </p:nvSpPr>
        <p:spPr>
          <a:xfrm>
            <a:off x="2784654" y="4992584"/>
            <a:ext cx="13937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Wind on-/offshore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F9E67E27-AA62-E8AB-0F7D-6BB048373037}"/>
              </a:ext>
            </a:extLst>
          </p:cNvPr>
          <p:cNvSpPr txBox="1"/>
          <p:nvPr/>
        </p:nvSpPr>
        <p:spPr>
          <a:xfrm>
            <a:off x="2796263" y="4811150"/>
            <a:ext cx="3898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PV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C32A2283-B1F1-4100-1EF6-DD9FF75FF10D}"/>
              </a:ext>
            </a:extLst>
          </p:cNvPr>
          <p:cNvSpPr txBox="1"/>
          <p:nvPr/>
        </p:nvSpPr>
        <p:spPr>
          <a:xfrm>
            <a:off x="669230" y="1047396"/>
            <a:ext cx="9797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0000FF"/>
                </a:solidFill>
              </a:rPr>
              <a:t>Primär-</a:t>
            </a:r>
          </a:p>
          <a:p>
            <a:r>
              <a:rPr lang="de-DE" sz="1400" dirty="0">
                <a:solidFill>
                  <a:srgbClr val="0000FF"/>
                </a:solidFill>
              </a:rPr>
              <a:t>energie-</a:t>
            </a:r>
            <a:br>
              <a:rPr lang="de-DE" sz="1400" dirty="0">
                <a:solidFill>
                  <a:srgbClr val="0000FF"/>
                </a:solidFill>
              </a:rPr>
            </a:br>
            <a:r>
              <a:rPr lang="de-DE" sz="1400" dirty="0">
                <a:solidFill>
                  <a:srgbClr val="0000FF"/>
                </a:solidFill>
              </a:rPr>
              <a:t>verbrauch</a:t>
            </a: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C9AAFD40-0FF9-17AF-2EED-814440E58E28}"/>
              </a:ext>
            </a:extLst>
          </p:cNvPr>
          <p:cNvSpPr txBox="1"/>
          <p:nvPr/>
        </p:nvSpPr>
        <p:spPr>
          <a:xfrm>
            <a:off x="1688916" y="1047396"/>
            <a:ext cx="1029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0000FF"/>
                </a:solidFill>
              </a:rPr>
              <a:t>Strom-</a:t>
            </a:r>
            <a:br>
              <a:rPr lang="de-DE" sz="1400" dirty="0">
                <a:solidFill>
                  <a:srgbClr val="0000FF"/>
                </a:solidFill>
              </a:rPr>
            </a:br>
            <a:r>
              <a:rPr lang="de-DE" sz="1400" dirty="0" err="1">
                <a:solidFill>
                  <a:srgbClr val="0000FF"/>
                </a:solidFill>
              </a:rPr>
              <a:t>erzeugung</a:t>
            </a:r>
            <a:endParaRPr lang="de-DE" sz="1400" dirty="0">
              <a:solidFill>
                <a:srgbClr val="0000FF"/>
              </a:solidFill>
            </a:endParaRP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F3CF8A0F-4C36-D84A-747B-7F3285F19550}"/>
              </a:ext>
            </a:extLst>
          </p:cNvPr>
          <p:cNvSpPr txBox="1"/>
          <p:nvPr/>
        </p:nvSpPr>
        <p:spPr>
          <a:xfrm>
            <a:off x="1302584" y="749396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/>
              <a:t>2017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ED6945D0-5953-4DA7-4D1F-8FC0427B9B07}"/>
              </a:ext>
            </a:extLst>
          </p:cNvPr>
          <p:cNvSpPr txBox="1"/>
          <p:nvPr/>
        </p:nvSpPr>
        <p:spPr>
          <a:xfrm>
            <a:off x="109185" y="1748488"/>
            <a:ext cx="562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TWh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EFD5AC61-BF3B-CA6F-5649-24811BD3CBF3}"/>
              </a:ext>
            </a:extLst>
          </p:cNvPr>
          <p:cNvSpPr txBox="1"/>
          <p:nvPr/>
        </p:nvSpPr>
        <p:spPr>
          <a:xfrm>
            <a:off x="747926" y="1748488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0000FF"/>
                </a:solidFill>
              </a:rPr>
              <a:t>3.485</a:t>
            </a:r>
          </a:p>
        </p:txBody>
      </p:sp>
      <p:sp>
        <p:nvSpPr>
          <p:cNvPr id="2" name="Text Box 14">
            <a:extLst>
              <a:ext uri="{FF2B5EF4-FFF2-40B4-BE49-F238E27FC236}">
                <a16:creationId xmlns:a16="http://schemas.microsoft.com/office/drawing/2014/main" id="{86940F24-5F47-201B-6FF0-CFAC82511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350" y="1113545"/>
            <a:ext cx="158684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1200" u="sng" dirty="0">
                <a:solidFill>
                  <a:srgbClr val="000000"/>
                </a:solidFill>
                <a:ea typeface="Microsoft YaHei" panose="020B0503020204020204" pitchFamily="34" charset="-122"/>
              </a:rPr>
              <a:t>Quelle:</a:t>
            </a:r>
            <a:r>
              <a:rPr lang="de-DE" altLang="de-DE" sz="1200" dirty="0">
                <a:solidFill>
                  <a:srgbClr val="000000"/>
                </a:solidFill>
                <a:ea typeface="Microsoft YaHei" panose="020B0503020204020204" pitchFamily="34" charset="-122"/>
              </a:rPr>
              <a:t> AGEB, ISE e.V.</a:t>
            </a:r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F022DEF0-81AD-17D1-8815-6F961719FE46}"/>
              </a:ext>
            </a:extLst>
          </p:cNvPr>
          <p:cNvGraphicFramePr>
            <a:graphicFrameLocks/>
          </p:cNvGraphicFramePr>
          <p:nvPr/>
        </p:nvGraphicFramePr>
        <p:xfrm>
          <a:off x="328768" y="1498600"/>
          <a:ext cx="2720296" cy="440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" name="Textfeld 56">
            <a:extLst>
              <a:ext uri="{FF2B5EF4-FFF2-40B4-BE49-F238E27FC236}">
                <a16:creationId xmlns:a16="http://schemas.microsoft.com/office/drawing/2014/main" id="{7E038801-0480-6241-8328-8FA3CD2B2C5D}"/>
              </a:ext>
            </a:extLst>
          </p:cNvPr>
          <p:cNvSpPr txBox="1"/>
          <p:nvPr/>
        </p:nvSpPr>
        <p:spPr>
          <a:xfrm>
            <a:off x="1889300" y="174848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0000FF"/>
                </a:solidFill>
              </a:rPr>
              <a:t>493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AF814F23-2473-6C1E-6C93-7645991EA182}"/>
              </a:ext>
            </a:extLst>
          </p:cNvPr>
          <p:cNvSpPr txBox="1"/>
          <p:nvPr/>
        </p:nvSpPr>
        <p:spPr>
          <a:xfrm>
            <a:off x="2253305" y="1744395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FF0000"/>
                </a:solidFill>
              </a:rPr>
              <a:t>(14 %)</a:t>
            </a:r>
          </a:p>
        </p:txBody>
      </p: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25DE440C-9B7F-FEA6-7DFA-9FE80156712F}"/>
              </a:ext>
            </a:extLst>
          </p:cNvPr>
          <p:cNvGrpSpPr/>
          <p:nvPr/>
        </p:nvGrpSpPr>
        <p:grpSpPr>
          <a:xfrm>
            <a:off x="4882844" y="773847"/>
            <a:ext cx="4955486" cy="5129885"/>
            <a:chOff x="4882844" y="773847"/>
            <a:chExt cx="4955486" cy="5129885"/>
          </a:xfrm>
        </p:grpSpPr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907A55E0-80C0-53D0-58CC-EFB79E0868B7}"/>
                </a:ext>
              </a:extLst>
            </p:cNvPr>
            <p:cNvSpPr txBox="1"/>
            <p:nvPr/>
          </p:nvSpPr>
          <p:spPr>
            <a:xfrm>
              <a:off x="5701867" y="773847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800" dirty="0"/>
                <a:t>2040</a:t>
              </a:r>
            </a:p>
          </p:txBody>
        </p:sp>
        <p:sp>
          <p:nvSpPr>
            <p:cNvPr id="60" name="Textfeld 59">
              <a:extLst>
                <a:ext uri="{FF2B5EF4-FFF2-40B4-BE49-F238E27FC236}">
                  <a16:creationId xmlns:a16="http://schemas.microsoft.com/office/drawing/2014/main" id="{AD61F5EA-48A4-6742-9EC4-84F466DB7908}"/>
                </a:ext>
              </a:extLst>
            </p:cNvPr>
            <p:cNvSpPr txBox="1"/>
            <p:nvPr/>
          </p:nvSpPr>
          <p:spPr>
            <a:xfrm>
              <a:off x="5291554" y="1748488"/>
              <a:ext cx="6319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solidFill>
                    <a:srgbClr val="0000FF"/>
                  </a:solidFill>
                </a:rPr>
                <a:t>2.000</a:t>
              </a: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5C3A5399-C3DC-34EE-A481-DC4B19A7A47D}"/>
                </a:ext>
              </a:extLst>
            </p:cNvPr>
            <p:cNvSpPr txBox="1"/>
            <p:nvPr/>
          </p:nvSpPr>
          <p:spPr>
            <a:xfrm>
              <a:off x="6321013" y="1748488"/>
              <a:ext cx="6319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solidFill>
                    <a:srgbClr val="0000FF"/>
                  </a:solidFill>
                </a:rPr>
                <a:t>1.650</a:t>
              </a:r>
            </a:p>
          </p:txBody>
        </p:sp>
        <p:sp>
          <p:nvSpPr>
            <p:cNvPr id="63" name="Textfeld 62">
              <a:extLst>
                <a:ext uri="{FF2B5EF4-FFF2-40B4-BE49-F238E27FC236}">
                  <a16:creationId xmlns:a16="http://schemas.microsoft.com/office/drawing/2014/main" id="{B0F69D0D-6ADC-BA42-FDE9-A255956DDFED}"/>
                </a:ext>
              </a:extLst>
            </p:cNvPr>
            <p:cNvSpPr txBox="1"/>
            <p:nvPr/>
          </p:nvSpPr>
          <p:spPr>
            <a:xfrm>
              <a:off x="5210386" y="1047396"/>
              <a:ext cx="84029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solidFill>
                    <a:srgbClr val="0000FF"/>
                  </a:solidFill>
                </a:rPr>
                <a:t>Primär-</a:t>
              </a:r>
            </a:p>
            <a:p>
              <a:r>
                <a:rPr lang="de-DE" sz="1400" dirty="0">
                  <a:solidFill>
                    <a:srgbClr val="0000FF"/>
                  </a:solidFill>
                </a:rPr>
                <a:t>energie-</a:t>
              </a:r>
              <a:br>
                <a:rPr lang="de-DE" sz="1400" dirty="0">
                  <a:solidFill>
                    <a:srgbClr val="0000FF"/>
                  </a:solidFill>
                </a:rPr>
              </a:br>
              <a:r>
                <a:rPr lang="de-DE" sz="1400" dirty="0">
                  <a:solidFill>
                    <a:srgbClr val="0000FF"/>
                  </a:solidFill>
                </a:rPr>
                <a:t>bedarf</a:t>
              </a:r>
            </a:p>
          </p:txBody>
        </p:sp>
        <p:sp>
          <p:nvSpPr>
            <p:cNvPr id="8192" name="Textfeld 8191">
              <a:extLst>
                <a:ext uri="{FF2B5EF4-FFF2-40B4-BE49-F238E27FC236}">
                  <a16:creationId xmlns:a16="http://schemas.microsoft.com/office/drawing/2014/main" id="{47C18580-468E-C3D9-E35C-9B930632190A}"/>
                </a:ext>
              </a:extLst>
            </p:cNvPr>
            <p:cNvSpPr txBox="1"/>
            <p:nvPr/>
          </p:nvSpPr>
          <p:spPr>
            <a:xfrm>
              <a:off x="6198709" y="1047396"/>
              <a:ext cx="10294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solidFill>
                    <a:srgbClr val="0000FF"/>
                  </a:solidFill>
                </a:rPr>
                <a:t>Strom-</a:t>
              </a:r>
              <a:br>
                <a:rPr lang="de-DE" sz="1400" dirty="0">
                  <a:solidFill>
                    <a:srgbClr val="0000FF"/>
                  </a:solidFill>
                </a:rPr>
              </a:br>
              <a:r>
                <a:rPr lang="de-DE" sz="1400" dirty="0" err="1">
                  <a:solidFill>
                    <a:srgbClr val="0000FF"/>
                  </a:solidFill>
                </a:rPr>
                <a:t>erzeugung</a:t>
              </a:r>
              <a:endParaRPr lang="de-DE" sz="1400" dirty="0">
                <a:solidFill>
                  <a:srgbClr val="0000FF"/>
                </a:solidFill>
              </a:endParaRPr>
            </a:p>
          </p:txBody>
        </p:sp>
        <p:graphicFrame>
          <p:nvGraphicFramePr>
            <p:cNvPr id="3" name="Diagramm 2">
              <a:extLst>
                <a:ext uri="{FF2B5EF4-FFF2-40B4-BE49-F238E27FC236}">
                  <a16:creationId xmlns:a16="http://schemas.microsoft.com/office/drawing/2014/main" id="{EF79B0FB-CA57-3ADE-31A6-402D266AA17E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4882844" y="3041993"/>
            <a:ext cx="4572000" cy="28617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7D7CEEE1-ADEF-9483-087C-64FF7165ACED}"/>
                </a:ext>
              </a:extLst>
            </p:cNvPr>
            <p:cNvSpPr txBox="1"/>
            <p:nvPr/>
          </p:nvSpPr>
          <p:spPr>
            <a:xfrm>
              <a:off x="8291112" y="3983584"/>
              <a:ext cx="1373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Tiefe-Geothermie</a:t>
              </a:r>
              <a:endParaRPr lang="de-DE" sz="1000" dirty="0"/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CF16DFF6-5521-C087-5C3D-A6D3E46B6241}"/>
                </a:ext>
              </a:extLst>
            </p:cNvPr>
            <p:cNvSpPr txBox="1"/>
            <p:nvPr/>
          </p:nvSpPr>
          <p:spPr>
            <a:xfrm>
              <a:off x="8291112" y="3482097"/>
              <a:ext cx="10534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Solarthermie</a:t>
              </a:r>
              <a:endParaRPr lang="de-DE" sz="1000" dirty="0"/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6C49190E-0326-6D04-44B9-F0449F2581E4}"/>
                </a:ext>
              </a:extLst>
            </p:cNvPr>
            <p:cNvSpPr txBox="1"/>
            <p:nvPr/>
          </p:nvSpPr>
          <p:spPr>
            <a:xfrm>
              <a:off x="8291112" y="3724704"/>
              <a:ext cx="15472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Biomasse </a:t>
              </a:r>
              <a:r>
                <a:rPr lang="de-DE" sz="1000" dirty="0"/>
                <a:t>(Feststoffe)</a:t>
              </a:r>
            </a:p>
          </p:txBody>
        </p: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4A2C4EAE-2350-97EE-CDFF-C5CD8EA8ED6B}"/>
                </a:ext>
              </a:extLst>
            </p:cNvPr>
            <p:cNvCxnSpPr/>
            <p:nvPr/>
          </p:nvCxnSpPr>
          <p:spPr bwMode="auto">
            <a:xfrm>
              <a:off x="6889750" y="4058853"/>
              <a:ext cx="647907" cy="0"/>
            </a:xfrm>
            <a:prstGeom prst="line">
              <a:avLst/>
            </a:prstGeom>
            <a:solidFill>
              <a:srgbClr val="FF0000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B5A675B-ABF8-4E4F-518C-BF071E2107F0}"/>
                </a:ext>
              </a:extLst>
            </p:cNvPr>
            <p:cNvSpPr txBox="1"/>
            <p:nvPr/>
          </p:nvSpPr>
          <p:spPr>
            <a:xfrm>
              <a:off x="6923666" y="4353583"/>
              <a:ext cx="3898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PV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5C2A7E67-E706-1F3B-61BF-BB03205AFACF}"/>
                </a:ext>
              </a:extLst>
            </p:cNvPr>
            <p:cNvSpPr txBox="1"/>
            <p:nvPr/>
          </p:nvSpPr>
          <p:spPr>
            <a:xfrm>
              <a:off x="6923666" y="5116068"/>
              <a:ext cx="13937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Wind on-/offshore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D7676337-6966-EF25-83A3-8B05CAAC0E14}"/>
                </a:ext>
              </a:extLst>
            </p:cNvPr>
            <p:cNvSpPr txBox="1"/>
            <p:nvPr/>
          </p:nvSpPr>
          <p:spPr>
            <a:xfrm>
              <a:off x="7177653" y="5328834"/>
              <a:ext cx="16401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Biomasse</a:t>
              </a:r>
              <a:r>
                <a:rPr lang="de-DE" sz="1400" dirty="0"/>
                <a:t> </a:t>
              </a:r>
              <a:r>
                <a:rPr lang="de-DE" sz="1000" dirty="0"/>
                <a:t>(Stromanteil)</a:t>
              </a:r>
            </a:p>
          </p:txBody>
        </p:sp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453C1343-8126-D06F-E6C0-FCCC692102BB}"/>
                </a:ext>
              </a:extLst>
            </p:cNvPr>
            <p:cNvSpPr txBox="1"/>
            <p:nvPr/>
          </p:nvSpPr>
          <p:spPr>
            <a:xfrm>
              <a:off x="7177653" y="5563142"/>
              <a:ext cx="9996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/>
                <a:t>Wasserkraft</a:t>
              </a:r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E4342FAE-C654-9C30-508C-8E1610D6149C}"/>
                </a:ext>
              </a:extLst>
            </p:cNvPr>
            <p:cNvCxnSpPr/>
            <p:nvPr/>
          </p:nvCxnSpPr>
          <p:spPr bwMode="auto">
            <a:xfrm>
              <a:off x="5801104" y="3703121"/>
              <a:ext cx="1736553" cy="0"/>
            </a:xfrm>
            <a:prstGeom prst="line">
              <a:avLst/>
            </a:prstGeom>
            <a:solidFill>
              <a:srgbClr val="FF0000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DB7C1DE9-A5BD-D4E3-E45D-E75CC30FFFEE}"/>
                </a:ext>
              </a:extLst>
            </p:cNvPr>
            <p:cNvSpPr txBox="1"/>
            <p:nvPr/>
          </p:nvSpPr>
          <p:spPr>
            <a:xfrm>
              <a:off x="7335089" y="2760921"/>
              <a:ext cx="102944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>
                  <a:solidFill>
                    <a:srgbClr val="0000FF"/>
                  </a:solidFill>
                </a:rPr>
                <a:t>direkte</a:t>
              </a:r>
              <a:br>
                <a:rPr lang="de-DE" sz="1400" dirty="0">
                  <a:solidFill>
                    <a:srgbClr val="0000FF"/>
                  </a:solidFill>
                </a:rPr>
              </a:br>
              <a:r>
                <a:rPr lang="de-DE" sz="1400" dirty="0">
                  <a:solidFill>
                    <a:srgbClr val="0000FF"/>
                  </a:solidFill>
                </a:rPr>
                <a:t>Wärme-</a:t>
              </a:r>
              <a:br>
                <a:rPr lang="de-DE" sz="1400" dirty="0">
                  <a:solidFill>
                    <a:srgbClr val="0000FF"/>
                  </a:solidFill>
                </a:rPr>
              </a:br>
              <a:r>
                <a:rPr lang="de-DE" sz="1400" dirty="0" err="1">
                  <a:solidFill>
                    <a:srgbClr val="0000FF"/>
                  </a:solidFill>
                </a:rPr>
                <a:t>erzeugung</a:t>
              </a:r>
              <a:endParaRPr lang="de-DE" sz="14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8197" name="Gruppieren 8196">
            <a:extLst>
              <a:ext uri="{FF2B5EF4-FFF2-40B4-BE49-F238E27FC236}">
                <a16:creationId xmlns:a16="http://schemas.microsoft.com/office/drawing/2014/main" id="{F52ED98C-FBA0-3031-C782-DC56B4A6DAB5}"/>
              </a:ext>
            </a:extLst>
          </p:cNvPr>
          <p:cNvGrpSpPr/>
          <p:nvPr/>
        </p:nvGrpSpPr>
        <p:grpSpPr>
          <a:xfrm>
            <a:off x="-3283028" y="2166893"/>
            <a:ext cx="8838419" cy="2795020"/>
            <a:chOff x="-3583171" y="2416931"/>
            <a:chExt cx="9335385" cy="2803845"/>
          </a:xfrm>
        </p:grpSpPr>
        <p:sp>
          <p:nvSpPr>
            <p:cNvPr id="8195" name="Bogen 8194">
              <a:extLst>
                <a:ext uri="{FF2B5EF4-FFF2-40B4-BE49-F238E27FC236}">
                  <a16:creationId xmlns:a16="http://schemas.microsoft.com/office/drawing/2014/main" id="{04FAB7F5-C8F3-FECB-C5BA-7E39AC444416}"/>
                </a:ext>
              </a:extLst>
            </p:cNvPr>
            <p:cNvSpPr/>
            <p:nvPr/>
          </p:nvSpPr>
          <p:spPr bwMode="auto">
            <a:xfrm>
              <a:off x="-3583171" y="2437771"/>
              <a:ext cx="9335385" cy="2783005"/>
            </a:xfrm>
            <a:prstGeom prst="arc">
              <a:avLst>
                <a:gd name="adj1" fmla="val 16641486"/>
                <a:gd name="adj2" fmla="val 0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196" name="Textfeld 8195">
              <a:extLst>
                <a:ext uri="{FF2B5EF4-FFF2-40B4-BE49-F238E27FC236}">
                  <a16:creationId xmlns:a16="http://schemas.microsoft.com/office/drawing/2014/main" id="{CA059ACD-60F9-6CF9-F0B4-C93639711AFA}"/>
                </a:ext>
              </a:extLst>
            </p:cNvPr>
            <p:cNvSpPr txBox="1"/>
            <p:nvPr/>
          </p:nvSpPr>
          <p:spPr>
            <a:xfrm>
              <a:off x="3027388" y="2416931"/>
              <a:ext cx="1311065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600" dirty="0">
                  <a:solidFill>
                    <a:srgbClr val="FF0000"/>
                  </a:solidFill>
                </a:rPr>
                <a:t>- 1.485 TWh</a:t>
              </a:r>
            </a:p>
            <a:p>
              <a:pPr algn="ctr"/>
              <a:r>
                <a:rPr lang="de-DE" sz="1600" dirty="0">
                  <a:solidFill>
                    <a:srgbClr val="FF0000"/>
                  </a:solidFill>
                </a:rPr>
                <a:t>(- 43 %)</a:t>
              </a:r>
            </a:p>
          </p:txBody>
        </p:sp>
      </p:grpSp>
      <p:grpSp>
        <p:nvGrpSpPr>
          <p:cNvPr id="8198" name="Gruppieren 8197">
            <a:extLst>
              <a:ext uri="{FF2B5EF4-FFF2-40B4-BE49-F238E27FC236}">
                <a16:creationId xmlns:a16="http://schemas.microsoft.com/office/drawing/2014/main" id="{A6D7EAA8-93C8-7C70-38DE-ED18FE84522B}"/>
              </a:ext>
            </a:extLst>
          </p:cNvPr>
          <p:cNvGrpSpPr/>
          <p:nvPr/>
        </p:nvGrpSpPr>
        <p:grpSpPr>
          <a:xfrm>
            <a:off x="2169037" y="3015937"/>
            <a:ext cx="4920339" cy="4402662"/>
            <a:chOff x="3095259" y="2793251"/>
            <a:chExt cx="4822688" cy="4819661"/>
          </a:xfrm>
        </p:grpSpPr>
        <p:sp>
          <p:nvSpPr>
            <p:cNvPr id="8199" name="Bogen 8198">
              <a:extLst>
                <a:ext uri="{FF2B5EF4-FFF2-40B4-BE49-F238E27FC236}">
                  <a16:creationId xmlns:a16="http://schemas.microsoft.com/office/drawing/2014/main" id="{402F9A6F-4F1A-37F6-7783-C482822815A0}"/>
                </a:ext>
              </a:extLst>
            </p:cNvPr>
            <p:cNvSpPr/>
            <p:nvPr/>
          </p:nvSpPr>
          <p:spPr bwMode="auto">
            <a:xfrm>
              <a:off x="3095259" y="2793251"/>
              <a:ext cx="4822688" cy="4819661"/>
            </a:xfrm>
            <a:prstGeom prst="arc">
              <a:avLst>
                <a:gd name="adj1" fmla="val 10998837"/>
                <a:gd name="adj2" fmla="val 19673657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endParaRPr kumimoji="0" lang="de-DE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200" name="Textfeld 8199">
              <a:extLst>
                <a:ext uri="{FF2B5EF4-FFF2-40B4-BE49-F238E27FC236}">
                  <a16:creationId xmlns:a16="http://schemas.microsoft.com/office/drawing/2014/main" id="{B97B23B1-EBE5-EE30-8D97-249A8707945F}"/>
                </a:ext>
              </a:extLst>
            </p:cNvPr>
            <p:cNvSpPr txBox="1"/>
            <p:nvPr/>
          </p:nvSpPr>
          <p:spPr>
            <a:xfrm>
              <a:off x="3724167" y="2890407"/>
              <a:ext cx="1310967" cy="6190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600" dirty="0">
                  <a:solidFill>
                    <a:srgbClr val="FF0000"/>
                  </a:solidFill>
                </a:rPr>
                <a:t>+ 1.157 TWh</a:t>
              </a:r>
              <a:br>
                <a:rPr lang="de-DE" sz="1600" dirty="0">
                  <a:solidFill>
                    <a:srgbClr val="FF0000"/>
                  </a:solidFill>
                </a:rPr>
              </a:br>
              <a:r>
                <a:rPr lang="de-DE" sz="1600" dirty="0">
                  <a:solidFill>
                    <a:srgbClr val="FF0000"/>
                  </a:solidFill>
                </a:rPr>
                <a:t>(+ 235 %)</a:t>
              </a:r>
            </a:p>
          </p:txBody>
        </p:sp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FA38A6B5-E40B-8817-3500-CCDC3AA8F2A0}"/>
              </a:ext>
            </a:extLst>
          </p:cNvPr>
          <p:cNvSpPr txBox="1"/>
          <p:nvPr/>
        </p:nvSpPr>
        <p:spPr>
          <a:xfrm>
            <a:off x="6812817" y="1745621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rgbClr val="FF0000"/>
                </a:solidFill>
              </a:rPr>
              <a:t>(83 %)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25A49C-DCED-49E6-51CB-7A0EF4F87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23592"/>
            <a:ext cx="9906000" cy="40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dirty="0">
                <a:solidFill>
                  <a:srgbClr val="00B050"/>
                </a:solidFill>
              </a:rPr>
              <a:t>Strom wird in 2040 mit mehr als 80% der Hauptenergieträger in D sein ! 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37F16C1-79E0-0A7F-8A1D-7E72457FB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191847"/>
            <a:ext cx="9906000" cy="40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3124" tIns="63124" rIns="63124" bIns="6312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800" b="1" dirty="0">
                <a:solidFill>
                  <a:srgbClr val="00B050"/>
                </a:solidFill>
              </a:rPr>
              <a:t>Hohe Autarkie beim </a:t>
            </a:r>
            <a:r>
              <a:rPr lang="de-DE" altLang="de-DE" sz="1800" b="1" dirty="0" err="1">
                <a:solidFill>
                  <a:srgbClr val="00B050"/>
                </a:solidFill>
              </a:rPr>
              <a:t>ProSumer</a:t>
            </a:r>
            <a:r>
              <a:rPr lang="de-DE" altLang="de-DE" sz="1800" b="1" dirty="0">
                <a:solidFill>
                  <a:srgbClr val="00B050"/>
                </a:solidFill>
              </a:rPr>
              <a:t> reduziert den notwendigen Netzausbau</a:t>
            </a:r>
            <a:r>
              <a:rPr lang="de-DE" altLang="de-DE" sz="1800" dirty="0">
                <a:solidFill>
                  <a:srgbClr val="00B050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889809850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2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pg_blau_basisversio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2B2B2"/>
      </a:accent1>
      <a:accent2>
        <a:srgbClr val="3333CC"/>
      </a:accent2>
      <a:accent3>
        <a:srgbClr val="FFFFFF"/>
      </a:accent3>
      <a:accent4>
        <a:srgbClr val="000000"/>
      </a:accent4>
      <a:accent5>
        <a:srgbClr val="D5D5D5"/>
      </a:accent5>
      <a:accent6>
        <a:srgbClr val="2D2DB9"/>
      </a:accent6>
      <a:hlink>
        <a:srgbClr val="0000CC"/>
      </a:hlink>
      <a:folHlink>
        <a:srgbClr val="000099"/>
      </a:folHlink>
    </a:clrScheme>
    <a:fontScheme name="pg_blau_basisver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g_blau_basis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g_blau_basis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FF33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CAFFAD"/>
        </a:accent5>
        <a:accent6>
          <a:srgbClr val="2D2DB9"/>
        </a:accent6>
        <a:hlink>
          <a:srgbClr val="0000CC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Settings\janke00s\Application Data\Microsoft\Templates\PG Folienvorlagen\pg_blau_basisversion.pot</Template>
  <TotalTime>0</TotalTime>
  <Words>500</Words>
  <Application>Microsoft Office PowerPoint</Application>
  <PresentationFormat>A4-Papier (210 x 297 mm)</PresentationFormat>
  <Paragraphs>109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Microsoft YaHei</vt:lpstr>
      <vt:lpstr>Arial</vt:lpstr>
      <vt:lpstr>Calibri</vt:lpstr>
      <vt:lpstr>Courier New</vt:lpstr>
      <vt:lpstr>Wingdings</vt:lpstr>
      <vt:lpstr>pg_blau_basisversion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Siemens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janke00s</dc:creator>
  <cp:lastModifiedBy>Wolfgang Thiel</cp:lastModifiedBy>
  <cp:revision>3354</cp:revision>
  <cp:lastPrinted>2024-04-10T06:27:21Z</cp:lastPrinted>
  <dcterms:created xsi:type="dcterms:W3CDTF">2003-01-24T08:17:53Z</dcterms:created>
  <dcterms:modified xsi:type="dcterms:W3CDTF">2024-11-28T12:46:19Z</dcterms:modified>
</cp:coreProperties>
</file>