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charts/chart4.xml" ContentType="application/vnd.openxmlformats-officedocument.drawingml.chart+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charts/chart5.xml" ContentType="application/vnd.openxmlformats-officedocument.drawingml.chart+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charts/chart6.xml" ContentType="application/vnd.openxmlformats-officedocument.drawingml.chart+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charts/chart7.xml" ContentType="application/vnd.openxmlformats-officedocument.drawingml.chart+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8.xml" ContentType="application/vnd.openxmlformats-officedocument.drawingml.chart+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charts/chart9.xml" ContentType="application/vnd.openxmlformats-officedocument.drawingml.chart+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6.xml" ContentType="application/vnd.openxmlformats-officedocument.presentationml.notesSlide+xml"/>
  <Override PartName="/ppt/charts/chart10.xml" ContentType="application/vnd.openxmlformats-officedocument.drawingml.chart+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charts/chart11.xml" ContentType="application/vnd.openxmlformats-officedocument.drawingml.chart+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7.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9.xml" ContentType="application/vnd.openxmlformats-officedocument.presentationml.notesSlide+xml"/>
  <Override PartName="/ppt/charts/chart15.xml" ContentType="application/vnd.openxmlformats-officedocument.drawingml.chart+xml"/>
  <Override PartName="/ppt/drawings/drawing2.xml" ContentType="application/vnd.openxmlformats-officedocument.drawingml.chartshape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0.xml" ContentType="application/vnd.openxmlformats-officedocument.presentationml.notesSlide+xml"/>
  <Override PartName="/ppt/charts/chart16.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15" r:id="rId2"/>
    <p:sldId id="314" r:id="rId3"/>
    <p:sldId id="313" r:id="rId4"/>
    <p:sldId id="305" r:id="rId5"/>
    <p:sldId id="316" r:id="rId6"/>
    <p:sldId id="287" r:id="rId7"/>
    <p:sldId id="300" r:id="rId8"/>
    <p:sldId id="289" r:id="rId9"/>
    <p:sldId id="291" r:id="rId10"/>
    <p:sldId id="299" r:id="rId11"/>
    <p:sldId id="310" r:id="rId12"/>
    <p:sldId id="311" r:id="rId13"/>
    <p:sldId id="307" r:id="rId14"/>
    <p:sldId id="309" r:id="rId15"/>
    <p:sldId id="296" r:id="rId16"/>
    <p:sldId id="301" r:id="rId17"/>
    <p:sldId id="295" r:id="rId18"/>
    <p:sldId id="297" r:id="rId19"/>
    <p:sldId id="298" r:id="rId20"/>
    <p:sldId id="317" r:id="rId21"/>
    <p:sldId id="312" r:id="rId22"/>
  </p:sldIdLst>
  <p:sldSz cx="12192000" cy="6858000"/>
  <p:notesSz cx="6888163" cy="10020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62F677D1-7E51-48BA-82A1-4B9496E04700}">
          <p14:sldIdLst>
            <p14:sldId id="315"/>
            <p14:sldId id="314"/>
            <p14:sldId id="313"/>
            <p14:sldId id="305"/>
            <p14:sldId id="316"/>
            <p14:sldId id="287"/>
            <p14:sldId id="300"/>
            <p14:sldId id="289"/>
            <p14:sldId id="291"/>
            <p14:sldId id="299"/>
            <p14:sldId id="310"/>
            <p14:sldId id="311"/>
            <p14:sldId id="307"/>
            <p14:sldId id="309"/>
            <p14:sldId id="296"/>
            <p14:sldId id="301"/>
            <p14:sldId id="295"/>
            <p14:sldId id="297"/>
            <p14:sldId id="298"/>
            <p14:sldId id="317"/>
            <p14:sldId id="3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6043"/>
    <a:srgbClr val="4C5E41"/>
    <a:srgbClr val="FFFFFF"/>
    <a:srgbClr val="3C4B33"/>
    <a:srgbClr val="5A6D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93591" autoAdjust="0"/>
  </p:normalViewPr>
  <p:slideViewPr>
    <p:cSldViewPr snapToGrid="0">
      <p:cViewPr>
        <p:scale>
          <a:sx n="90" d="100"/>
          <a:sy n="90" d="100"/>
        </p:scale>
        <p:origin x="192" y="16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2937"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Binary_Worksheet12.xlsb"/><Relationship Id="rId2" Type="http://schemas.microsoft.com/office/2011/relationships/chartColorStyle" Target="colors1.xml"/><Relationship Id="rId1" Type="http://schemas.microsoft.com/office/2011/relationships/chartStyle" Target="style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Binary_Worksheet13.xlsb"/><Relationship Id="rId2" Type="http://schemas.microsoft.com/office/2011/relationships/chartColorStyle" Target="colors2.xml"/><Relationship Id="rId1" Type="http://schemas.microsoft.com/office/2011/relationships/chartStyle" Target="style2.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Binary_Worksheet15.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47299043680531E-2"/>
          <c:y val="0.10955518945634267"/>
          <c:w val="0.89351253553889898"/>
          <c:h val="0.81095551894563422"/>
        </c:manualLayout>
      </c:layout>
      <c:barChart>
        <c:barDir val="col"/>
        <c:grouping val="clustered"/>
        <c:varyColors val="0"/>
        <c:dLbls>
          <c:showLegendKey val="0"/>
          <c:showVal val="0"/>
          <c:showCatName val="0"/>
          <c:showSerName val="0"/>
          <c:showPercent val="0"/>
          <c:showBubbleSize val="0"/>
        </c:dLbls>
        <c:gapWidth val="80"/>
        <c:axId val="160174063"/>
        <c:axId val="1"/>
      </c:barChart>
      <c:catAx>
        <c:axId val="1601740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de-DE"/>
          </a:p>
        </c:txPr>
        <c:crossAx val="160174063"/>
        <c:crosses val="min"/>
        <c:crossBetween val="between"/>
        <c:majorUnit val="50"/>
      </c:valAx>
      <c:spPr>
        <a:noFill/>
        <a:ln w="25400">
          <a:noFill/>
        </a:ln>
      </c:spPr>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47299043680531E-2"/>
          <c:y val="0.10955518945634267"/>
          <c:w val="0.89351253553889898"/>
          <c:h val="0.81095551894563422"/>
        </c:manualLayout>
      </c:layout>
      <c:barChart>
        <c:barDir val="col"/>
        <c:grouping val="clustered"/>
        <c:varyColors val="0"/>
        <c:dLbls>
          <c:showLegendKey val="0"/>
          <c:showVal val="0"/>
          <c:showCatName val="0"/>
          <c:showSerName val="0"/>
          <c:showPercent val="0"/>
          <c:showBubbleSize val="0"/>
        </c:dLbls>
        <c:gapWidth val="80"/>
        <c:axId val="160174063"/>
        <c:axId val="1"/>
      </c:barChart>
      <c:catAx>
        <c:axId val="1601740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de-DE"/>
          </a:p>
        </c:txPr>
        <c:crossAx val="160174063"/>
        <c:crosses val="min"/>
        <c:crossBetween val="between"/>
        <c:majorUnit val="50"/>
      </c:valAx>
      <c:spPr>
        <a:noFill/>
        <a:ln w="25400">
          <a:noFill/>
        </a:ln>
      </c:spPr>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47299043680531E-2"/>
          <c:y val="0.10955518945634267"/>
          <c:w val="0.89351253553889898"/>
          <c:h val="0.81095551894563422"/>
        </c:manualLayout>
      </c:layout>
      <c:barChart>
        <c:barDir val="col"/>
        <c:grouping val="clustered"/>
        <c:varyColors val="0"/>
        <c:dLbls>
          <c:showLegendKey val="0"/>
          <c:showVal val="0"/>
          <c:showCatName val="0"/>
          <c:showSerName val="0"/>
          <c:showPercent val="0"/>
          <c:showBubbleSize val="0"/>
        </c:dLbls>
        <c:gapWidth val="80"/>
        <c:axId val="160174063"/>
        <c:axId val="1"/>
      </c:barChart>
      <c:catAx>
        <c:axId val="1601740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de-DE"/>
          </a:p>
        </c:txPr>
        <c:crossAx val="160174063"/>
        <c:crosses val="min"/>
        <c:crossBetween val="between"/>
        <c:majorUnit val="50"/>
      </c:valAx>
      <c:spPr>
        <a:noFill/>
        <a:ln w="25400">
          <a:noFill/>
        </a:ln>
      </c:spPr>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47299043680531E-2"/>
          <c:y val="0.10955518945634267"/>
          <c:w val="0.89351253553889898"/>
          <c:h val="0.81095551894563422"/>
        </c:manualLayout>
      </c:layout>
      <c:barChart>
        <c:barDir val="col"/>
        <c:grouping val="clustered"/>
        <c:varyColors val="0"/>
        <c:dLbls>
          <c:showLegendKey val="0"/>
          <c:showVal val="0"/>
          <c:showCatName val="0"/>
          <c:showSerName val="0"/>
          <c:showPercent val="0"/>
          <c:showBubbleSize val="0"/>
        </c:dLbls>
        <c:gapWidth val="80"/>
        <c:axId val="160174063"/>
        <c:axId val="1"/>
      </c:barChart>
      <c:catAx>
        <c:axId val="1601740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de-DE"/>
          </a:p>
        </c:txPr>
        <c:crossAx val="160174063"/>
        <c:crosses val="min"/>
        <c:crossBetween val="between"/>
        <c:majorUnit val="50"/>
      </c:valAx>
      <c:spPr>
        <a:noFill/>
        <a:ln w="25400">
          <a:noFill/>
        </a:ln>
      </c:spPr>
    </c:plotArea>
    <c:plotVisOnly val="0"/>
    <c:dispBlanksAs val="gap"/>
    <c:showDLblsOverMax val="1"/>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47299043680531E-2"/>
          <c:y val="0.10955518945634267"/>
          <c:w val="0.89351253553889898"/>
          <c:h val="0.81095551894563422"/>
        </c:manualLayout>
      </c:layout>
      <c:barChart>
        <c:barDir val="col"/>
        <c:grouping val="clustered"/>
        <c:varyColors val="0"/>
        <c:dLbls>
          <c:showLegendKey val="0"/>
          <c:showVal val="0"/>
          <c:showCatName val="0"/>
          <c:showSerName val="0"/>
          <c:showPercent val="0"/>
          <c:showBubbleSize val="0"/>
        </c:dLbls>
        <c:gapWidth val="219"/>
        <c:overlap val="-27"/>
        <c:axId val="160174063"/>
        <c:axId val="1"/>
      </c:barChart>
      <c:catAx>
        <c:axId val="160174063"/>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
        <c:crosses val="min"/>
        <c:auto val="0"/>
        <c:lblAlgn val="ctr"/>
        <c:lblOffset val="100"/>
        <c:noMultiLvlLbl val="0"/>
      </c:catAx>
      <c:valAx>
        <c:axId val="1"/>
        <c:scaling>
          <c:orientation val="minMax"/>
          <c:max val="600"/>
          <c:min val="0"/>
        </c:scaling>
        <c:delete val="0"/>
        <c:axPos val="l"/>
        <c:majorGridlines>
          <c:spPr>
            <a:ln w="9525" cap="flat" cmpd="sng" algn="ctr">
              <a:solidFill>
                <a:schemeClr val="tx1">
                  <a:lumMod val="15000"/>
                  <a:lumOff val="85000"/>
                </a:schemeClr>
              </a:solidFill>
              <a:round/>
            </a:ln>
            <a:effectLst/>
          </c:spPr>
        </c:majorGridlines>
        <c:numFmt formatCode="#,##0;&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60174063"/>
        <c:crosses val="min"/>
        <c:crossBetween val="between"/>
        <c:majorUnit val="50"/>
      </c:valAx>
      <c:spPr>
        <a:noFill/>
        <a:ln>
          <a:noFill/>
        </a:ln>
        <a:effectLst/>
      </c:spPr>
    </c:plotArea>
    <c:plotVisOnly val="0"/>
    <c:dispBlanksAs val="gap"/>
    <c:showDLblsOverMax val="1"/>
  </c:chart>
  <c:spPr>
    <a:noFill/>
    <a:ln>
      <a:noFill/>
    </a:ln>
    <a:effectLst/>
  </c:spPr>
  <c:txPr>
    <a:bodyPr/>
    <a:lstStyle/>
    <a:p>
      <a:pPr>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47299043680531E-2"/>
          <c:y val="0.10955518945634267"/>
          <c:w val="0.89351253553889898"/>
          <c:h val="0.81095551894563422"/>
        </c:manualLayout>
      </c:layout>
      <c:barChart>
        <c:barDir val="col"/>
        <c:grouping val="clustered"/>
        <c:varyColors val="0"/>
        <c:dLbls>
          <c:showLegendKey val="0"/>
          <c:showVal val="0"/>
          <c:showCatName val="0"/>
          <c:showSerName val="0"/>
          <c:showPercent val="0"/>
          <c:showBubbleSize val="0"/>
        </c:dLbls>
        <c:gapWidth val="219"/>
        <c:overlap val="-27"/>
        <c:axId val="160174063"/>
        <c:axId val="1"/>
      </c:barChart>
      <c:catAx>
        <c:axId val="160174063"/>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
        <c:crosses val="min"/>
        <c:auto val="0"/>
        <c:lblAlgn val="ctr"/>
        <c:lblOffset val="100"/>
        <c:noMultiLvlLbl val="0"/>
      </c:catAx>
      <c:valAx>
        <c:axId val="1"/>
        <c:scaling>
          <c:orientation val="minMax"/>
          <c:max val="600"/>
          <c:min val="0"/>
        </c:scaling>
        <c:delete val="0"/>
        <c:axPos val="l"/>
        <c:majorGridlines>
          <c:spPr>
            <a:ln w="9525" cap="flat" cmpd="sng" algn="ctr">
              <a:solidFill>
                <a:schemeClr val="tx1">
                  <a:lumMod val="15000"/>
                  <a:lumOff val="85000"/>
                </a:schemeClr>
              </a:solidFill>
              <a:round/>
            </a:ln>
            <a:effectLst/>
          </c:spPr>
        </c:majorGridlines>
        <c:numFmt formatCode="#,##0;&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60174063"/>
        <c:crosses val="min"/>
        <c:crossBetween val="between"/>
        <c:majorUnit val="50"/>
      </c:valAx>
      <c:spPr>
        <a:noFill/>
        <a:ln>
          <a:noFill/>
        </a:ln>
        <a:effectLst/>
      </c:spPr>
    </c:plotArea>
    <c:plotVisOnly val="0"/>
    <c:dispBlanksAs val="gap"/>
    <c:showDLblsOverMax val="1"/>
  </c:chart>
  <c:spPr>
    <a:noFill/>
    <a:ln>
      <a:noFill/>
    </a:ln>
    <a:effectLst/>
  </c:spPr>
  <c:txPr>
    <a:bodyPr/>
    <a:lstStyle/>
    <a:p>
      <a:pPr>
        <a:defRPr/>
      </a:pPr>
      <a:endParaRPr lang="de-D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47299043680531E-2"/>
          <c:y val="0.10955518945634267"/>
          <c:w val="0.89351253553889898"/>
          <c:h val="0.81095551894563422"/>
        </c:manualLayout>
      </c:layout>
      <c:barChart>
        <c:barDir val="col"/>
        <c:grouping val="clustered"/>
        <c:varyColors val="0"/>
        <c:dLbls>
          <c:showLegendKey val="0"/>
          <c:showVal val="0"/>
          <c:showCatName val="0"/>
          <c:showSerName val="0"/>
          <c:showPercent val="0"/>
          <c:showBubbleSize val="0"/>
        </c:dLbls>
        <c:gapWidth val="80"/>
        <c:axId val="160174063"/>
        <c:axId val="1"/>
      </c:barChart>
      <c:catAx>
        <c:axId val="1601740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de-DE"/>
          </a:p>
        </c:txPr>
        <c:crossAx val="160174063"/>
        <c:crosses val="min"/>
        <c:crossBetween val="between"/>
        <c:majorUnit val="50"/>
      </c:valAx>
      <c:spPr>
        <a:noFill/>
        <a:ln w="25400">
          <a:noFill/>
        </a:ln>
      </c:spPr>
    </c:plotArea>
    <c:plotVisOnly val="0"/>
    <c:dispBlanksAs val="gap"/>
    <c:showDLblsOverMax val="1"/>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47299043680531E-2"/>
          <c:y val="0.10955518945634267"/>
          <c:w val="0.89351253553889898"/>
          <c:h val="0.81095551894563422"/>
        </c:manualLayout>
      </c:layout>
      <c:barChart>
        <c:barDir val="col"/>
        <c:grouping val="clustered"/>
        <c:varyColors val="0"/>
        <c:dLbls>
          <c:showLegendKey val="0"/>
          <c:showVal val="0"/>
          <c:showCatName val="0"/>
          <c:showSerName val="0"/>
          <c:showPercent val="0"/>
          <c:showBubbleSize val="0"/>
        </c:dLbls>
        <c:gapWidth val="80"/>
        <c:axId val="160174063"/>
        <c:axId val="1"/>
      </c:barChart>
      <c:catAx>
        <c:axId val="1601740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de-DE"/>
          </a:p>
        </c:txPr>
        <c:crossAx val="160174063"/>
        <c:crosses val="min"/>
        <c:crossBetween val="between"/>
        <c:majorUnit val="50"/>
      </c:valAx>
      <c:spPr>
        <a:noFill/>
        <a:ln w="25400">
          <a:noFill/>
        </a:ln>
      </c:spPr>
    </c:plotArea>
    <c:plotVisOnly val="0"/>
    <c:dispBlanksAs val="gap"/>
    <c:showDLblsOverMax val="1"/>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47299043680531E-2"/>
          <c:y val="0.10955518945634267"/>
          <c:w val="0.89351253553889898"/>
          <c:h val="0.81095551894563422"/>
        </c:manualLayout>
      </c:layout>
      <c:barChart>
        <c:barDir val="col"/>
        <c:grouping val="clustered"/>
        <c:varyColors val="0"/>
        <c:dLbls>
          <c:showLegendKey val="0"/>
          <c:showVal val="0"/>
          <c:showCatName val="0"/>
          <c:showSerName val="0"/>
          <c:showPercent val="0"/>
          <c:showBubbleSize val="0"/>
        </c:dLbls>
        <c:gapWidth val="80"/>
        <c:axId val="160174063"/>
        <c:axId val="1"/>
      </c:barChart>
      <c:catAx>
        <c:axId val="1601740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de-DE"/>
          </a:p>
        </c:txPr>
        <c:crossAx val="160174063"/>
        <c:crosses val="min"/>
        <c:crossBetween val="between"/>
        <c:majorUnit val="50"/>
      </c:valAx>
      <c:spPr>
        <a:noFill/>
        <a:ln w="25400">
          <a:noFill/>
        </a:ln>
      </c:spPr>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47299043680531E-2"/>
          <c:y val="0.10955518945634267"/>
          <c:w val="0.89351253553889898"/>
          <c:h val="0.81095551894563422"/>
        </c:manualLayout>
      </c:layout>
      <c:barChart>
        <c:barDir val="col"/>
        <c:grouping val="clustered"/>
        <c:varyColors val="0"/>
        <c:dLbls>
          <c:showLegendKey val="0"/>
          <c:showVal val="0"/>
          <c:showCatName val="0"/>
          <c:showSerName val="0"/>
          <c:showPercent val="0"/>
          <c:showBubbleSize val="0"/>
        </c:dLbls>
        <c:gapWidth val="80"/>
        <c:axId val="160174063"/>
        <c:axId val="1"/>
      </c:barChart>
      <c:catAx>
        <c:axId val="1601740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de-DE"/>
          </a:p>
        </c:txPr>
        <c:crossAx val="160174063"/>
        <c:crosses val="min"/>
        <c:crossBetween val="between"/>
        <c:majorUnit val="50"/>
      </c:valAx>
      <c:spPr>
        <a:noFill/>
        <a:ln w="25400">
          <a:noFill/>
        </a:ln>
      </c:spPr>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47299043680531E-2"/>
          <c:y val="0.10955518945634267"/>
          <c:w val="0.89351253553889898"/>
          <c:h val="0.81095551894563422"/>
        </c:manualLayout>
      </c:layout>
      <c:barChart>
        <c:barDir val="col"/>
        <c:grouping val="clustered"/>
        <c:varyColors val="0"/>
        <c:dLbls>
          <c:showLegendKey val="0"/>
          <c:showVal val="0"/>
          <c:showCatName val="0"/>
          <c:showSerName val="0"/>
          <c:showPercent val="0"/>
          <c:showBubbleSize val="0"/>
        </c:dLbls>
        <c:gapWidth val="80"/>
        <c:axId val="160174063"/>
        <c:axId val="1"/>
      </c:barChart>
      <c:catAx>
        <c:axId val="1601740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de-DE"/>
          </a:p>
        </c:txPr>
        <c:crossAx val="160174063"/>
        <c:crosses val="min"/>
        <c:crossBetween val="between"/>
        <c:majorUnit val="50"/>
      </c:valAx>
      <c:spPr>
        <a:noFill/>
        <a:ln w="25400">
          <a:noFill/>
        </a:ln>
      </c:spPr>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47299043680531E-2"/>
          <c:y val="0.10955518945634267"/>
          <c:w val="0.89351253553889898"/>
          <c:h val="0.81095551894563422"/>
        </c:manualLayout>
      </c:layout>
      <c:barChart>
        <c:barDir val="col"/>
        <c:grouping val="clustered"/>
        <c:varyColors val="0"/>
        <c:dLbls>
          <c:showLegendKey val="0"/>
          <c:showVal val="0"/>
          <c:showCatName val="0"/>
          <c:showSerName val="0"/>
          <c:showPercent val="0"/>
          <c:showBubbleSize val="0"/>
        </c:dLbls>
        <c:gapWidth val="80"/>
        <c:axId val="160174063"/>
        <c:axId val="1"/>
      </c:barChart>
      <c:catAx>
        <c:axId val="1601740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de-DE"/>
          </a:p>
        </c:txPr>
        <c:crossAx val="160174063"/>
        <c:crosses val="min"/>
        <c:crossBetween val="between"/>
        <c:majorUnit val="50"/>
      </c:valAx>
      <c:spPr>
        <a:noFill/>
        <a:ln w="25400">
          <a:noFill/>
        </a:ln>
      </c:spPr>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47299043680531E-2"/>
          <c:y val="0.10955518945634267"/>
          <c:w val="0.89351253553889898"/>
          <c:h val="0.81095551894563422"/>
        </c:manualLayout>
      </c:layout>
      <c:barChart>
        <c:barDir val="col"/>
        <c:grouping val="clustered"/>
        <c:varyColors val="0"/>
        <c:dLbls>
          <c:showLegendKey val="0"/>
          <c:showVal val="0"/>
          <c:showCatName val="0"/>
          <c:showSerName val="0"/>
          <c:showPercent val="0"/>
          <c:showBubbleSize val="0"/>
        </c:dLbls>
        <c:gapWidth val="80"/>
        <c:axId val="160174063"/>
        <c:axId val="1"/>
      </c:barChart>
      <c:catAx>
        <c:axId val="1601740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de-DE"/>
          </a:p>
        </c:txPr>
        <c:crossAx val="160174063"/>
        <c:crosses val="min"/>
        <c:crossBetween val="between"/>
        <c:majorUnit val="50"/>
      </c:valAx>
      <c:spPr>
        <a:noFill/>
        <a:ln w="25400">
          <a:noFill/>
        </a:ln>
      </c:spPr>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47299043680531E-2"/>
          <c:y val="0.10955518945634267"/>
          <c:w val="0.89351253553889898"/>
          <c:h val="0.81095551894563422"/>
        </c:manualLayout>
      </c:layout>
      <c:barChart>
        <c:barDir val="col"/>
        <c:grouping val="clustered"/>
        <c:varyColors val="0"/>
        <c:dLbls>
          <c:showLegendKey val="0"/>
          <c:showVal val="0"/>
          <c:showCatName val="0"/>
          <c:showSerName val="0"/>
          <c:showPercent val="0"/>
          <c:showBubbleSize val="0"/>
        </c:dLbls>
        <c:gapWidth val="80"/>
        <c:axId val="160174063"/>
        <c:axId val="1"/>
      </c:barChart>
      <c:catAx>
        <c:axId val="1601740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de-DE"/>
          </a:p>
        </c:txPr>
        <c:crossAx val="160174063"/>
        <c:crosses val="min"/>
        <c:crossBetween val="between"/>
        <c:majorUnit val="50"/>
      </c:valAx>
      <c:spPr>
        <a:noFill/>
        <a:ln w="25400">
          <a:noFill/>
        </a:ln>
      </c:spPr>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47299043680531E-2"/>
          <c:y val="0.10955518945634267"/>
          <c:w val="0.89351253553889898"/>
          <c:h val="0.81095551894563422"/>
        </c:manualLayout>
      </c:layout>
      <c:barChart>
        <c:barDir val="col"/>
        <c:grouping val="clustered"/>
        <c:varyColors val="0"/>
        <c:dLbls>
          <c:showLegendKey val="0"/>
          <c:showVal val="0"/>
          <c:showCatName val="0"/>
          <c:showSerName val="0"/>
          <c:showPercent val="0"/>
          <c:showBubbleSize val="0"/>
        </c:dLbls>
        <c:gapWidth val="80"/>
        <c:axId val="160174063"/>
        <c:axId val="1"/>
      </c:barChart>
      <c:catAx>
        <c:axId val="1601740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de-DE"/>
          </a:p>
        </c:txPr>
        <c:crossAx val="160174063"/>
        <c:crosses val="min"/>
        <c:crossBetween val="between"/>
        <c:majorUnit val="50"/>
      </c:valAx>
      <c:spPr>
        <a:noFill/>
        <a:ln w="25400">
          <a:noFill/>
        </a:ln>
      </c:spPr>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47299043680531E-2"/>
          <c:y val="0.10955518945634267"/>
          <c:w val="0.89351253553889898"/>
          <c:h val="0.81095551894563422"/>
        </c:manualLayout>
      </c:layout>
      <c:barChart>
        <c:barDir val="col"/>
        <c:grouping val="clustered"/>
        <c:varyColors val="0"/>
        <c:dLbls>
          <c:showLegendKey val="0"/>
          <c:showVal val="0"/>
          <c:showCatName val="0"/>
          <c:showSerName val="0"/>
          <c:showPercent val="0"/>
          <c:showBubbleSize val="0"/>
        </c:dLbls>
        <c:gapWidth val="80"/>
        <c:axId val="160174063"/>
        <c:axId val="1"/>
      </c:barChart>
      <c:catAx>
        <c:axId val="1601740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de-DE"/>
          </a:p>
        </c:txPr>
        <c:crossAx val="160174063"/>
        <c:crosses val="min"/>
        <c:crossBetween val="between"/>
        <c:majorUnit val="50"/>
      </c:valAx>
      <c:spPr>
        <a:noFill/>
        <a:ln w="25400">
          <a:noFill/>
        </a:ln>
      </c:spPr>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7.emf"/></Relationships>
</file>

<file path=ppt/drawings/_rels/drawing2.xml.rels><?xml version="1.0" encoding="UTF-8" standalone="yes"?>
<Relationships xmlns="http://schemas.openxmlformats.org/package/2006/relationships"><Relationship Id="rId1" Type="http://schemas.openxmlformats.org/officeDocument/2006/relationships/image" Target="../media/image7.emf"/></Relationships>
</file>

<file path=ppt/drawings/_rels/drawing3.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5" name="chart">
          <a:extLst xmlns:a="http://schemas.openxmlformats.org/drawingml/2006/main">
            <a:ext uri="{FF2B5EF4-FFF2-40B4-BE49-F238E27FC236}">
              <a16:creationId xmlns:a16="http://schemas.microsoft.com/office/drawing/2014/main" id="{C4322AF7-87A7-CA94-0547-0981D7E5278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836719" y="-1461349"/>
          <a:ext cx="7576064" cy="5180762"/>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5" name="chart">
          <a:extLst xmlns:a="http://schemas.openxmlformats.org/drawingml/2006/main">
            <a:ext uri="{FF2B5EF4-FFF2-40B4-BE49-F238E27FC236}">
              <a16:creationId xmlns:a16="http://schemas.microsoft.com/office/drawing/2014/main" id="{C4322AF7-87A7-CA94-0547-0981D7E5278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836719" y="-1461349"/>
          <a:ext cx="7576064" cy="5180762"/>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0.11038</cdr:y>
    </cdr:from>
    <cdr:to>
      <cdr:x>0.55828</cdr:x>
      <cdr:y>1</cdr:y>
    </cdr:to>
    <cdr:pic>
      <cdr:nvPicPr>
        <cdr:cNvPr id="3" name="Grafik 2" descr="Ein Bild, das Muster, Grafiken, Pixel, Design enthält.&#10;&#10;Automatisch generierte Beschreibung">
          <a:extLst xmlns:a="http://schemas.openxmlformats.org/drawingml/2006/main">
            <a:ext uri="{FF2B5EF4-FFF2-40B4-BE49-F238E27FC236}">
              <a16:creationId xmlns:a16="http://schemas.microsoft.com/office/drawing/2014/main" id="{A2E411EE-3CB5-3128-7A9C-780035768F9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360203" y="425454"/>
          <a:ext cx="3428977" cy="342899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3514BF8-AF98-4AE1-49D8-88BAF5663102}"/>
              </a:ext>
            </a:extLst>
          </p:cNvPr>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e-DE"/>
          </a:p>
        </p:txBody>
      </p:sp>
      <p:sp>
        <p:nvSpPr>
          <p:cNvPr id="3" name="Datumsplatzhalter 2">
            <a:extLst>
              <a:ext uri="{FF2B5EF4-FFF2-40B4-BE49-F238E27FC236}">
                <a16:creationId xmlns:a16="http://schemas.microsoft.com/office/drawing/2014/main" id="{1D4914F1-8EC1-6BDE-0C33-F80BB81C3793}"/>
              </a:ext>
            </a:extLst>
          </p:cNvPr>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7E3F2AE0-50F5-4697-9D56-F8A79BC4BF32}" type="datetimeFigureOut">
              <a:rPr lang="de-DE" smtClean="0"/>
              <a:t>05.11.2024</a:t>
            </a:fld>
            <a:endParaRPr lang="de-DE"/>
          </a:p>
        </p:txBody>
      </p:sp>
      <p:sp>
        <p:nvSpPr>
          <p:cNvPr id="4" name="Fußzeilenplatzhalter 3">
            <a:extLst>
              <a:ext uri="{FF2B5EF4-FFF2-40B4-BE49-F238E27FC236}">
                <a16:creationId xmlns:a16="http://schemas.microsoft.com/office/drawing/2014/main" id="{53D1D952-CC3B-DD0D-58C7-E930E0D0E381}"/>
              </a:ext>
            </a:extLst>
          </p:cNvPr>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de-DE"/>
          </a:p>
        </p:txBody>
      </p:sp>
      <p:sp>
        <p:nvSpPr>
          <p:cNvPr id="5" name="Foliennummernplatzhalter 4">
            <a:extLst>
              <a:ext uri="{FF2B5EF4-FFF2-40B4-BE49-F238E27FC236}">
                <a16:creationId xmlns:a16="http://schemas.microsoft.com/office/drawing/2014/main" id="{855D4D26-D79D-3A0E-ACFC-114E5F3B9F71}"/>
              </a:ext>
            </a:extLst>
          </p:cNvPr>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FF5970EC-23E4-4C12-95C3-1508DED2E8BF}" type="slidenum">
              <a:rPr lang="de-DE" smtClean="0"/>
              <a:t>‹Nr.›</a:t>
            </a:fld>
            <a:endParaRPr lang="de-DE"/>
          </a:p>
        </p:txBody>
      </p:sp>
    </p:spTree>
    <p:extLst>
      <p:ext uri="{BB962C8B-B14F-4D97-AF65-F5344CB8AC3E}">
        <p14:creationId xmlns:p14="http://schemas.microsoft.com/office/powerpoint/2010/main" val="1788151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e-DE"/>
          </a:p>
        </p:txBody>
      </p:sp>
      <p:sp>
        <p:nvSpPr>
          <p:cNvPr id="3" name="Datumsplatzhalt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D2433567-57CB-40E3-9BB4-D069FE93E79E}" type="datetimeFigureOut">
              <a:rPr lang="de-DE" smtClean="0"/>
              <a:t>05.11.2024</a:t>
            </a:fld>
            <a:endParaRPr lang="de-DE"/>
          </a:p>
        </p:txBody>
      </p:sp>
      <p:sp>
        <p:nvSpPr>
          <p:cNvPr id="4" name="Folienbildplatzhalt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de-DE"/>
          </a:p>
        </p:txBody>
      </p:sp>
      <p:sp>
        <p:nvSpPr>
          <p:cNvPr id="5" name="Notizenplatzhalt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de-DE"/>
          </a:p>
        </p:txBody>
      </p:sp>
      <p:sp>
        <p:nvSpPr>
          <p:cNvPr id="7" name="Foliennummernplatzhalt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C8DC08D6-168B-4A27-87E4-C2AE2FB66158}" type="slidenum">
              <a:rPr lang="de-DE" smtClean="0"/>
              <a:t>‹Nr.›</a:t>
            </a:fld>
            <a:endParaRPr lang="de-DE"/>
          </a:p>
        </p:txBody>
      </p:sp>
    </p:spTree>
    <p:extLst>
      <p:ext uri="{BB962C8B-B14F-4D97-AF65-F5344CB8AC3E}">
        <p14:creationId xmlns:p14="http://schemas.microsoft.com/office/powerpoint/2010/main" val="236591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3097D-8E04-B71D-35E1-6A99C64EB50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78B4A26-1ECB-862A-065B-6DC299F6E6C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5FFDE65-9DD3-E755-DBDF-D2B2EB1B2D5D}"/>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EFAB73D-7569-FCDE-12E6-6EAE1CE8EAD3}"/>
              </a:ext>
            </a:extLst>
          </p:cNvPr>
          <p:cNvSpPr>
            <a:spLocks noGrp="1"/>
          </p:cNvSpPr>
          <p:nvPr>
            <p:ph type="sldNum" sz="quarter" idx="5"/>
          </p:nvPr>
        </p:nvSpPr>
        <p:spPr/>
        <p:txBody>
          <a:bodyPr/>
          <a:lstStyle/>
          <a:p>
            <a:fld id="{C8DC08D6-168B-4A27-87E4-C2AE2FB66158}" type="slidenum">
              <a:rPr lang="de-DE" smtClean="0"/>
              <a:t>1</a:t>
            </a:fld>
            <a:endParaRPr lang="de-DE"/>
          </a:p>
        </p:txBody>
      </p:sp>
    </p:spTree>
    <p:extLst>
      <p:ext uri="{BB962C8B-B14F-4D97-AF65-F5344CB8AC3E}">
        <p14:creationId xmlns:p14="http://schemas.microsoft.com/office/powerpoint/2010/main" val="390389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8DC08D6-168B-4A27-87E4-C2AE2FB66158}" type="slidenum">
              <a:rPr lang="de-DE" smtClean="0"/>
              <a:t>21</a:t>
            </a:fld>
            <a:endParaRPr lang="de-DE"/>
          </a:p>
        </p:txBody>
      </p:sp>
    </p:spTree>
    <p:extLst>
      <p:ext uri="{BB962C8B-B14F-4D97-AF65-F5344CB8AC3E}">
        <p14:creationId xmlns:p14="http://schemas.microsoft.com/office/powerpoint/2010/main" val="348192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1E6AA-04EF-2D2B-59DB-C3DFC2FD469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BA08551-9D35-3DE0-2B91-3CDAEA45F80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750A6D5-2B95-740A-942E-07F2863C2F4D}"/>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4FB8474D-A366-8AC9-ED54-0E52282F7758}"/>
              </a:ext>
            </a:extLst>
          </p:cNvPr>
          <p:cNvSpPr>
            <a:spLocks noGrp="1"/>
          </p:cNvSpPr>
          <p:nvPr>
            <p:ph type="sldNum" sz="quarter" idx="5"/>
          </p:nvPr>
        </p:nvSpPr>
        <p:spPr/>
        <p:txBody>
          <a:bodyPr/>
          <a:lstStyle/>
          <a:p>
            <a:fld id="{C8DC08D6-168B-4A27-87E4-C2AE2FB66158}" type="slidenum">
              <a:rPr lang="de-DE" smtClean="0"/>
              <a:t>2</a:t>
            </a:fld>
            <a:endParaRPr lang="de-DE"/>
          </a:p>
        </p:txBody>
      </p:sp>
    </p:spTree>
    <p:extLst>
      <p:ext uri="{BB962C8B-B14F-4D97-AF65-F5344CB8AC3E}">
        <p14:creationId xmlns:p14="http://schemas.microsoft.com/office/powerpoint/2010/main" val="299781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087C3-585A-F230-2BE6-0B108BDA40D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757B0A3-A3B6-5213-8A2A-103AD588315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9ABF551-06B7-D2CA-9382-BF271AA11EA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C509886-7310-7BF6-C3B5-142639012498}"/>
              </a:ext>
            </a:extLst>
          </p:cNvPr>
          <p:cNvSpPr>
            <a:spLocks noGrp="1"/>
          </p:cNvSpPr>
          <p:nvPr>
            <p:ph type="sldNum" sz="quarter" idx="5"/>
          </p:nvPr>
        </p:nvSpPr>
        <p:spPr/>
        <p:txBody>
          <a:bodyPr/>
          <a:lstStyle/>
          <a:p>
            <a:fld id="{C8DC08D6-168B-4A27-87E4-C2AE2FB66158}" type="slidenum">
              <a:rPr lang="de-DE" smtClean="0"/>
              <a:t>3</a:t>
            </a:fld>
            <a:endParaRPr lang="de-DE"/>
          </a:p>
        </p:txBody>
      </p:sp>
    </p:spTree>
    <p:extLst>
      <p:ext uri="{BB962C8B-B14F-4D97-AF65-F5344CB8AC3E}">
        <p14:creationId xmlns:p14="http://schemas.microsoft.com/office/powerpoint/2010/main" val="2261022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8DC08D6-168B-4A27-87E4-C2AE2FB66158}" type="slidenum">
              <a:rPr lang="de-DE" smtClean="0"/>
              <a:t>4</a:t>
            </a:fld>
            <a:endParaRPr lang="de-DE"/>
          </a:p>
        </p:txBody>
      </p:sp>
    </p:spTree>
    <p:extLst>
      <p:ext uri="{BB962C8B-B14F-4D97-AF65-F5344CB8AC3E}">
        <p14:creationId xmlns:p14="http://schemas.microsoft.com/office/powerpoint/2010/main" val="102525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B7082-CB61-E27B-3BA0-D00557CB793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0E6B062-86CB-58F7-6B88-C18B663EBE6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A683E92-6EF9-38EF-B349-C2DB0EC9C17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EA604A6-6149-1216-442A-B8EC37EED267}"/>
              </a:ext>
            </a:extLst>
          </p:cNvPr>
          <p:cNvSpPr>
            <a:spLocks noGrp="1"/>
          </p:cNvSpPr>
          <p:nvPr>
            <p:ph type="sldNum" sz="quarter" idx="5"/>
          </p:nvPr>
        </p:nvSpPr>
        <p:spPr/>
        <p:txBody>
          <a:bodyPr/>
          <a:lstStyle/>
          <a:p>
            <a:fld id="{C8DC08D6-168B-4A27-87E4-C2AE2FB66158}" type="slidenum">
              <a:rPr lang="de-DE" smtClean="0"/>
              <a:t>5</a:t>
            </a:fld>
            <a:endParaRPr lang="de-DE"/>
          </a:p>
        </p:txBody>
      </p:sp>
    </p:spTree>
    <p:extLst>
      <p:ext uri="{BB962C8B-B14F-4D97-AF65-F5344CB8AC3E}">
        <p14:creationId xmlns:p14="http://schemas.microsoft.com/office/powerpoint/2010/main" val="2219264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8DC08D6-168B-4A27-87E4-C2AE2FB66158}" type="slidenum">
              <a:rPr lang="de-DE" smtClean="0"/>
              <a:t>13</a:t>
            </a:fld>
            <a:endParaRPr lang="de-DE"/>
          </a:p>
        </p:txBody>
      </p:sp>
    </p:spTree>
    <p:extLst>
      <p:ext uri="{BB962C8B-B14F-4D97-AF65-F5344CB8AC3E}">
        <p14:creationId xmlns:p14="http://schemas.microsoft.com/office/powerpoint/2010/main" val="104972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8DC08D6-168B-4A27-87E4-C2AE2FB66158}" type="slidenum">
              <a:rPr lang="de-DE" smtClean="0"/>
              <a:t>15</a:t>
            </a:fld>
            <a:endParaRPr lang="de-DE"/>
          </a:p>
        </p:txBody>
      </p:sp>
    </p:spTree>
    <p:extLst>
      <p:ext uri="{BB962C8B-B14F-4D97-AF65-F5344CB8AC3E}">
        <p14:creationId xmlns:p14="http://schemas.microsoft.com/office/powerpoint/2010/main" val="373707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8DC08D6-168B-4A27-87E4-C2AE2FB66158}" type="slidenum">
              <a:rPr lang="de-DE" smtClean="0"/>
              <a:t>16</a:t>
            </a:fld>
            <a:endParaRPr lang="de-DE"/>
          </a:p>
        </p:txBody>
      </p:sp>
    </p:spTree>
    <p:extLst>
      <p:ext uri="{BB962C8B-B14F-4D97-AF65-F5344CB8AC3E}">
        <p14:creationId xmlns:p14="http://schemas.microsoft.com/office/powerpoint/2010/main" val="2489637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50074-67A8-3859-A4A4-B39DD53C911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B00CB9-A8AD-1F1A-E77E-D2B4357328F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14A5A32-F2FB-4380-E802-7B297C15D8B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5130282-0E0F-81E2-B50B-18FE14229124}"/>
              </a:ext>
            </a:extLst>
          </p:cNvPr>
          <p:cNvSpPr>
            <a:spLocks noGrp="1"/>
          </p:cNvSpPr>
          <p:nvPr>
            <p:ph type="sldNum" sz="quarter" idx="5"/>
          </p:nvPr>
        </p:nvSpPr>
        <p:spPr/>
        <p:txBody>
          <a:bodyPr/>
          <a:lstStyle/>
          <a:p>
            <a:fld id="{C8DC08D6-168B-4A27-87E4-C2AE2FB66158}" type="slidenum">
              <a:rPr lang="de-DE" smtClean="0"/>
              <a:t>20</a:t>
            </a:fld>
            <a:endParaRPr lang="de-DE"/>
          </a:p>
        </p:txBody>
      </p:sp>
    </p:spTree>
    <p:extLst>
      <p:ext uri="{BB962C8B-B14F-4D97-AF65-F5344CB8AC3E}">
        <p14:creationId xmlns:p14="http://schemas.microsoft.com/office/powerpoint/2010/main" val="242218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73E3CB-676E-3871-98DC-1C03C318634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6E41069-70F7-10CF-0F42-E9F015768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0FC3B02-5B50-65E2-2C6F-9B5BCCA1C5BE}"/>
              </a:ext>
            </a:extLst>
          </p:cNvPr>
          <p:cNvSpPr>
            <a:spLocks noGrp="1"/>
          </p:cNvSpPr>
          <p:nvPr>
            <p:ph type="dt" sz="half" idx="10"/>
          </p:nvPr>
        </p:nvSpPr>
        <p:spPr/>
        <p:txBody>
          <a:bodyPr/>
          <a:lstStyle/>
          <a:p>
            <a:fld id="{0AAEA80F-865C-4680-9BD2-F3E0DB96597C}" type="datetimeFigureOut">
              <a:rPr lang="de-DE" smtClean="0"/>
              <a:t>05.11.2024</a:t>
            </a:fld>
            <a:endParaRPr lang="de-DE"/>
          </a:p>
        </p:txBody>
      </p:sp>
      <p:sp>
        <p:nvSpPr>
          <p:cNvPr id="5" name="Fußzeilenplatzhalter 4">
            <a:extLst>
              <a:ext uri="{FF2B5EF4-FFF2-40B4-BE49-F238E27FC236}">
                <a16:creationId xmlns:a16="http://schemas.microsoft.com/office/drawing/2014/main" id="{A6BCE556-9511-A0E3-9EE0-D4A044E14C6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C4BE4D2-C9B8-4463-8F15-092A6C9EE968}"/>
              </a:ext>
            </a:extLst>
          </p:cNvPr>
          <p:cNvSpPr>
            <a:spLocks noGrp="1"/>
          </p:cNvSpPr>
          <p:nvPr>
            <p:ph type="sldNum" sz="quarter" idx="12"/>
          </p:nvPr>
        </p:nvSpPr>
        <p:spPr/>
        <p:txBody>
          <a:bodyPr/>
          <a:lstStyle/>
          <a:p>
            <a:fld id="{2E1F3CE5-AC1A-42E4-B190-3F2D7FEAD209}" type="slidenum">
              <a:rPr lang="de-DE" smtClean="0"/>
              <a:t>‹Nr.›</a:t>
            </a:fld>
            <a:endParaRPr lang="de-DE"/>
          </a:p>
        </p:txBody>
      </p:sp>
    </p:spTree>
    <p:extLst>
      <p:ext uri="{BB962C8B-B14F-4D97-AF65-F5344CB8AC3E}">
        <p14:creationId xmlns:p14="http://schemas.microsoft.com/office/powerpoint/2010/main" val="173383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4E502-D672-95C3-A555-F3FF8596C07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BC25DE1-29D4-2921-67D1-26D99C92D97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C2C91D8-1D53-52DD-1573-45288CD0671B}"/>
              </a:ext>
            </a:extLst>
          </p:cNvPr>
          <p:cNvSpPr>
            <a:spLocks noGrp="1"/>
          </p:cNvSpPr>
          <p:nvPr>
            <p:ph type="dt" sz="half" idx="10"/>
          </p:nvPr>
        </p:nvSpPr>
        <p:spPr/>
        <p:txBody>
          <a:bodyPr/>
          <a:lstStyle/>
          <a:p>
            <a:fld id="{0AAEA80F-865C-4680-9BD2-F3E0DB96597C}" type="datetimeFigureOut">
              <a:rPr lang="de-DE" smtClean="0"/>
              <a:t>05.11.2024</a:t>
            </a:fld>
            <a:endParaRPr lang="de-DE"/>
          </a:p>
        </p:txBody>
      </p:sp>
      <p:sp>
        <p:nvSpPr>
          <p:cNvPr id="5" name="Fußzeilenplatzhalter 4">
            <a:extLst>
              <a:ext uri="{FF2B5EF4-FFF2-40B4-BE49-F238E27FC236}">
                <a16:creationId xmlns:a16="http://schemas.microsoft.com/office/drawing/2014/main" id="{27609309-CE2E-F6A9-4A21-A5287E89E1C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D73DF86-D966-5374-7836-9A370D5EDB9A}"/>
              </a:ext>
            </a:extLst>
          </p:cNvPr>
          <p:cNvSpPr>
            <a:spLocks noGrp="1"/>
          </p:cNvSpPr>
          <p:nvPr>
            <p:ph type="sldNum" sz="quarter" idx="12"/>
          </p:nvPr>
        </p:nvSpPr>
        <p:spPr/>
        <p:txBody>
          <a:bodyPr/>
          <a:lstStyle/>
          <a:p>
            <a:fld id="{2E1F3CE5-AC1A-42E4-B190-3F2D7FEAD209}" type="slidenum">
              <a:rPr lang="de-DE" smtClean="0"/>
              <a:t>‹Nr.›</a:t>
            </a:fld>
            <a:endParaRPr lang="de-DE"/>
          </a:p>
        </p:txBody>
      </p:sp>
    </p:spTree>
    <p:extLst>
      <p:ext uri="{BB962C8B-B14F-4D97-AF65-F5344CB8AC3E}">
        <p14:creationId xmlns:p14="http://schemas.microsoft.com/office/powerpoint/2010/main" val="239386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CC238F7-CD17-27BF-A183-DAA5BB3ED89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1B39536-8017-16B2-F850-C08A164F80C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7AAD604-0094-0ED5-493A-1B226C2E98F7}"/>
              </a:ext>
            </a:extLst>
          </p:cNvPr>
          <p:cNvSpPr>
            <a:spLocks noGrp="1"/>
          </p:cNvSpPr>
          <p:nvPr>
            <p:ph type="dt" sz="half" idx="10"/>
          </p:nvPr>
        </p:nvSpPr>
        <p:spPr/>
        <p:txBody>
          <a:bodyPr/>
          <a:lstStyle/>
          <a:p>
            <a:fld id="{0AAEA80F-865C-4680-9BD2-F3E0DB96597C}" type="datetimeFigureOut">
              <a:rPr lang="de-DE" smtClean="0"/>
              <a:t>05.11.2024</a:t>
            </a:fld>
            <a:endParaRPr lang="de-DE"/>
          </a:p>
        </p:txBody>
      </p:sp>
      <p:sp>
        <p:nvSpPr>
          <p:cNvPr id="5" name="Fußzeilenplatzhalter 4">
            <a:extLst>
              <a:ext uri="{FF2B5EF4-FFF2-40B4-BE49-F238E27FC236}">
                <a16:creationId xmlns:a16="http://schemas.microsoft.com/office/drawing/2014/main" id="{CCF69106-00EE-5444-8A3F-70CE7B0684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49C1822-7802-6FEF-E06D-1494D285B115}"/>
              </a:ext>
            </a:extLst>
          </p:cNvPr>
          <p:cNvSpPr>
            <a:spLocks noGrp="1"/>
          </p:cNvSpPr>
          <p:nvPr>
            <p:ph type="sldNum" sz="quarter" idx="12"/>
          </p:nvPr>
        </p:nvSpPr>
        <p:spPr/>
        <p:txBody>
          <a:bodyPr/>
          <a:lstStyle/>
          <a:p>
            <a:fld id="{2E1F3CE5-AC1A-42E4-B190-3F2D7FEAD209}" type="slidenum">
              <a:rPr lang="de-DE" smtClean="0"/>
              <a:t>‹Nr.›</a:t>
            </a:fld>
            <a:endParaRPr lang="de-DE"/>
          </a:p>
        </p:txBody>
      </p:sp>
    </p:spTree>
    <p:extLst>
      <p:ext uri="{BB962C8B-B14F-4D97-AF65-F5344CB8AC3E}">
        <p14:creationId xmlns:p14="http://schemas.microsoft.com/office/powerpoint/2010/main" val="348225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31291-2AF5-7D2C-0F79-54BE88A9237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84B8869-2637-4CEE-D461-8A207F49065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BDF2662-A565-3623-590A-4865F65313EA}"/>
              </a:ext>
            </a:extLst>
          </p:cNvPr>
          <p:cNvSpPr>
            <a:spLocks noGrp="1"/>
          </p:cNvSpPr>
          <p:nvPr>
            <p:ph type="dt" sz="half" idx="10"/>
          </p:nvPr>
        </p:nvSpPr>
        <p:spPr/>
        <p:txBody>
          <a:bodyPr/>
          <a:lstStyle/>
          <a:p>
            <a:fld id="{0AAEA80F-865C-4680-9BD2-F3E0DB96597C}" type="datetimeFigureOut">
              <a:rPr lang="de-DE" smtClean="0"/>
              <a:t>05.11.2024</a:t>
            </a:fld>
            <a:endParaRPr lang="de-DE"/>
          </a:p>
        </p:txBody>
      </p:sp>
      <p:sp>
        <p:nvSpPr>
          <p:cNvPr id="5" name="Fußzeilenplatzhalter 4">
            <a:extLst>
              <a:ext uri="{FF2B5EF4-FFF2-40B4-BE49-F238E27FC236}">
                <a16:creationId xmlns:a16="http://schemas.microsoft.com/office/drawing/2014/main" id="{B71C04A5-D43E-8E6C-1D37-DA93817DBC2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3259094-F443-543E-B404-7B9479ED4758}"/>
              </a:ext>
            </a:extLst>
          </p:cNvPr>
          <p:cNvSpPr>
            <a:spLocks noGrp="1"/>
          </p:cNvSpPr>
          <p:nvPr>
            <p:ph type="sldNum" sz="quarter" idx="12"/>
          </p:nvPr>
        </p:nvSpPr>
        <p:spPr/>
        <p:txBody>
          <a:bodyPr/>
          <a:lstStyle/>
          <a:p>
            <a:fld id="{2E1F3CE5-AC1A-42E4-B190-3F2D7FEAD209}" type="slidenum">
              <a:rPr lang="de-DE" smtClean="0"/>
              <a:t>‹Nr.›</a:t>
            </a:fld>
            <a:endParaRPr lang="de-DE"/>
          </a:p>
        </p:txBody>
      </p:sp>
    </p:spTree>
    <p:extLst>
      <p:ext uri="{BB962C8B-B14F-4D97-AF65-F5344CB8AC3E}">
        <p14:creationId xmlns:p14="http://schemas.microsoft.com/office/powerpoint/2010/main" val="236376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FF7A2-7F1F-76B3-5E20-2DF655DB559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93CF17A-E3B0-A17F-F090-6DE89A0D23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D6EE922-A75B-FBF5-C102-BCAF9DEDC9C2}"/>
              </a:ext>
            </a:extLst>
          </p:cNvPr>
          <p:cNvSpPr>
            <a:spLocks noGrp="1"/>
          </p:cNvSpPr>
          <p:nvPr>
            <p:ph type="dt" sz="half" idx="10"/>
          </p:nvPr>
        </p:nvSpPr>
        <p:spPr/>
        <p:txBody>
          <a:bodyPr/>
          <a:lstStyle/>
          <a:p>
            <a:fld id="{0AAEA80F-865C-4680-9BD2-F3E0DB96597C}" type="datetimeFigureOut">
              <a:rPr lang="de-DE" smtClean="0"/>
              <a:t>05.11.2024</a:t>
            </a:fld>
            <a:endParaRPr lang="de-DE"/>
          </a:p>
        </p:txBody>
      </p:sp>
      <p:sp>
        <p:nvSpPr>
          <p:cNvPr id="5" name="Fußzeilenplatzhalter 4">
            <a:extLst>
              <a:ext uri="{FF2B5EF4-FFF2-40B4-BE49-F238E27FC236}">
                <a16:creationId xmlns:a16="http://schemas.microsoft.com/office/drawing/2014/main" id="{F67F54DD-A237-13AE-83AF-99821849ADB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7BBBA9E-3FFC-9A75-8360-73940068F30F}"/>
              </a:ext>
            </a:extLst>
          </p:cNvPr>
          <p:cNvSpPr>
            <a:spLocks noGrp="1"/>
          </p:cNvSpPr>
          <p:nvPr>
            <p:ph type="sldNum" sz="quarter" idx="12"/>
          </p:nvPr>
        </p:nvSpPr>
        <p:spPr/>
        <p:txBody>
          <a:bodyPr/>
          <a:lstStyle/>
          <a:p>
            <a:fld id="{2E1F3CE5-AC1A-42E4-B190-3F2D7FEAD209}" type="slidenum">
              <a:rPr lang="de-DE" smtClean="0"/>
              <a:t>‹Nr.›</a:t>
            </a:fld>
            <a:endParaRPr lang="de-DE"/>
          </a:p>
        </p:txBody>
      </p:sp>
    </p:spTree>
    <p:extLst>
      <p:ext uri="{BB962C8B-B14F-4D97-AF65-F5344CB8AC3E}">
        <p14:creationId xmlns:p14="http://schemas.microsoft.com/office/powerpoint/2010/main" val="419887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0B196-04FB-263F-D1CD-156A72EE872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82959F5-7D03-19B2-F09E-B1108447F15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F2E0D87-ABFF-6FAD-8A71-ED6CD7A51DD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43F8B7C-EC67-FD31-3A34-9D855DDFD55D}"/>
              </a:ext>
            </a:extLst>
          </p:cNvPr>
          <p:cNvSpPr>
            <a:spLocks noGrp="1"/>
          </p:cNvSpPr>
          <p:nvPr>
            <p:ph type="dt" sz="half" idx="10"/>
          </p:nvPr>
        </p:nvSpPr>
        <p:spPr/>
        <p:txBody>
          <a:bodyPr/>
          <a:lstStyle/>
          <a:p>
            <a:fld id="{0AAEA80F-865C-4680-9BD2-F3E0DB96597C}" type="datetimeFigureOut">
              <a:rPr lang="de-DE" smtClean="0"/>
              <a:t>05.11.2024</a:t>
            </a:fld>
            <a:endParaRPr lang="de-DE"/>
          </a:p>
        </p:txBody>
      </p:sp>
      <p:sp>
        <p:nvSpPr>
          <p:cNvPr id="6" name="Fußzeilenplatzhalter 5">
            <a:extLst>
              <a:ext uri="{FF2B5EF4-FFF2-40B4-BE49-F238E27FC236}">
                <a16:creationId xmlns:a16="http://schemas.microsoft.com/office/drawing/2014/main" id="{F7DA9402-5528-B570-5CE0-EC73244C847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0417023-8E44-4853-080B-0A38FAFF54F3}"/>
              </a:ext>
            </a:extLst>
          </p:cNvPr>
          <p:cNvSpPr>
            <a:spLocks noGrp="1"/>
          </p:cNvSpPr>
          <p:nvPr>
            <p:ph type="sldNum" sz="quarter" idx="12"/>
          </p:nvPr>
        </p:nvSpPr>
        <p:spPr/>
        <p:txBody>
          <a:bodyPr/>
          <a:lstStyle/>
          <a:p>
            <a:fld id="{2E1F3CE5-AC1A-42E4-B190-3F2D7FEAD209}" type="slidenum">
              <a:rPr lang="de-DE" smtClean="0"/>
              <a:t>‹Nr.›</a:t>
            </a:fld>
            <a:endParaRPr lang="de-DE"/>
          </a:p>
        </p:txBody>
      </p:sp>
    </p:spTree>
    <p:extLst>
      <p:ext uri="{BB962C8B-B14F-4D97-AF65-F5344CB8AC3E}">
        <p14:creationId xmlns:p14="http://schemas.microsoft.com/office/powerpoint/2010/main" val="121998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BF9BF-3C01-8518-B042-BEBAB380C1C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7EA420A-C4FC-B558-C7B8-BA48E6189D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1BD6C79-B5FD-3C9B-A5E3-4F5580E5AA9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5E187C5-A0D5-B63F-C383-595D4FEDC8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E2F1FF7-A0B7-F03F-7342-F7E834D8BF2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08132E4-59A3-4F76-E919-A04AED2F2A4B}"/>
              </a:ext>
            </a:extLst>
          </p:cNvPr>
          <p:cNvSpPr>
            <a:spLocks noGrp="1"/>
          </p:cNvSpPr>
          <p:nvPr>
            <p:ph type="dt" sz="half" idx="10"/>
          </p:nvPr>
        </p:nvSpPr>
        <p:spPr/>
        <p:txBody>
          <a:bodyPr/>
          <a:lstStyle/>
          <a:p>
            <a:fld id="{0AAEA80F-865C-4680-9BD2-F3E0DB96597C}" type="datetimeFigureOut">
              <a:rPr lang="de-DE" smtClean="0"/>
              <a:t>05.11.2024</a:t>
            </a:fld>
            <a:endParaRPr lang="de-DE"/>
          </a:p>
        </p:txBody>
      </p:sp>
      <p:sp>
        <p:nvSpPr>
          <p:cNvPr id="8" name="Fußzeilenplatzhalter 7">
            <a:extLst>
              <a:ext uri="{FF2B5EF4-FFF2-40B4-BE49-F238E27FC236}">
                <a16:creationId xmlns:a16="http://schemas.microsoft.com/office/drawing/2014/main" id="{A613591F-FF9A-9992-8440-99F7EF4CEAE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CD28CE7-EF6B-75DE-B2A9-8064260501EC}"/>
              </a:ext>
            </a:extLst>
          </p:cNvPr>
          <p:cNvSpPr>
            <a:spLocks noGrp="1"/>
          </p:cNvSpPr>
          <p:nvPr>
            <p:ph type="sldNum" sz="quarter" idx="12"/>
          </p:nvPr>
        </p:nvSpPr>
        <p:spPr/>
        <p:txBody>
          <a:bodyPr/>
          <a:lstStyle/>
          <a:p>
            <a:fld id="{2E1F3CE5-AC1A-42E4-B190-3F2D7FEAD209}" type="slidenum">
              <a:rPr lang="de-DE" smtClean="0"/>
              <a:t>‹Nr.›</a:t>
            </a:fld>
            <a:endParaRPr lang="de-DE"/>
          </a:p>
        </p:txBody>
      </p:sp>
    </p:spTree>
    <p:extLst>
      <p:ext uri="{BB962C8B-B14F-4D97-AF65-F5344CB8AC3E}">
        <p14:creationId xmlns:p14="http://schemas.microsoft.com/office/powerpoint/2010/main" val="217473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4B549-8946-E1B8-5BEF-B3BDB422D41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F0632C-7157-07B8-E2D3-805328D2EFEC}"/>
              </a:ext>
            </a:extLst>
          </p:cNvPr>
          <p:cNvSpPr>
            <a:spLocks noGrp="1"/>
          </p:cNvSpPr>
          <p:nvPr>
            <p:ph type="dt" sz="half" idx="10"/>
          </p:nvPr>
        </p:nvSpPr>
        <p:spPr/>
        <p:txBody>
          <a:bodyPr/>
          <a:lstStyle/>
          <a:p>
            <a:fld id="{0AAEA80F-865C-4680-9BD2-F3E0DB96597C}" type="datetimeFigureOut">
              <a:rPr lang="de-DE" smtClean="0"/>
              <a:t>05.11.2024</a:t>
            </a:fld>
            <a:endParaRPr lang="de-DE"/>
          </a:p>
        </p:txBody>
      </p:sp>
      <p:sp>
        <p:nvSpPr>
          <p:cNvPr id="4" name="Fußzeilenplatzhalter 3">
            <a:extLst>
              <a:ext uri="{FF2B5EF4-FFF2-40B4-BE49-F238E27FC236}">
                <a16:creationId xmlns:a16="http://schemas.microsoft.com/office/drawing/2014/main" id="{A067D694-4B80-DEFE-F79D-59A4D0A6248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C6B6476-E6CB-B8FE-B381-47C7E68E9B5F}"/>
              </a:ext>
            </a:extLst>
          </p:cNvPr>
          <p:cNvSpPr>
            <a:spLocks noGrp="1"/>
          </p:cNvSpPr>
          <p:nvPr>
            <p:ph type="sldNum" sz="quarter" idx="12"/>
          </p:nvPr>
        </p:nvSpPr>
        <p:spPr/>
        <p:txBody>
          <a:bodyPr/>
          <a:lstStyle/>
          <a:p>
            <a:fld id="{2E1F3CE5-AC1A-42E4-B190-3F2D7FEAD209}" type="slidenum">
              <a:rPr lang="de-DE" smtClean="0"/>
              <a:t>‹Nr.›</a:t>
            </a:fld>
            <a:endParaRPr lang="de-DE"/>
          </a:p>
        </p:txBody>
      </p:sp>
    </p:spTree>
    <p:extLst>
      <p:ext uri="{BB962C8B-B14F-4D97-AF65-F5344CB8AC3E}">
        <p14:creationId xmlns:p14="http://schemas.microsoft.com/office/powerpoint/2010/main" val="2381588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D180E07-6D9D-2C2F-DCD6-31B90D3C6DA2}"/>
              </a:ext>
            </a:extLst>
          </p:cNvPr>
          <p:cNvSpPr>
            <a:spLocks noGrp="1"/>
          </p:cNvSpPr>
          <p:nvPr>
            <p:ph type="dt" sz="half" idx="10"/>
          </p:nvPr>
        </p:nvSpPr>
        <p:spPr/>
        <p:txBody>
          <a:bodyPr/>
          <a:lstStyle/>
          <a:p>
            <a:fld id="{0AAEA80F-865C-4680-9BD2-F3E0DB96597C}" type="datetimeFigureOut">
              <a:rPr lang="de-DE" smtClean="0"/>
              <a:t>05.11.2024</a:t>
            </a:fld>
            <a:endParaRPr lang="de-DE"/>
          </a:p>
        </p:txBody>
      </p:sp>
      <p:sp>
        <p:nvSpPr>
          <p:cNvPr id="3" name="Fußzeilenplatzhalter 2">
            <a:extLst>
              <a:ext uri="{FF2B5EF4-FFF2-40B4-BE49-F238E27FC236}">
                <a16:creationId xmlns:a16="http://schemas.microsoft.com/office/drawing/2014/main" id="{0D9137DA-D146-8041-32A1-A49373D85BF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994FC68-866F-F411-A0EB-ECF55FA4C449}"/>
              </a:ext>
            </a:extLst>
          </p:cNvPr>
          <p:cNvSpPr>
            <a:spLocks noGrp="1"/>
          </p:cNvSpPr>
          <p:nvPr>
            <p:ph type="sldNum" sz="quarter" idx="12"/>
          </p:nvPr>
        </p:nvSpPr>
        <p:spPr/>
        <p:txBody>
          <a:bodyPr/>
          <a:lstStyle/>
          <a:p>
            <a:fld id="{2E1F3CE5-AC1A-42E4-B190-3F2D7FEAD209}" type="slidenum">
              <a:rPr lang="de-DE" smtClean="0"/>
              <a:t>‹Nr.›</a:t>
            </a:fld>
            <a:endParaRPr lang="de-DE"/>
          </a:p>
        </p:txBody>
      </p:sp>
    </p:spTree>
    <p:extLst>
      <p:ext uri="{BB962C8B-B14F-4D97-AF65-F5344CB8AC3E}">
        <p14:creationId xmlns:p14="http://schemas.microsoft.com/office/powerpoint/2010/main" val="341527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90A4F0-2139-8D8A-AAD6-3132938E21D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EF49896-7EA3-3F40-A5AC-41647C5F2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09ABCD0-8522-30AD-079A-96DA1829A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819E733-7A03-8651-CB3B-13E1F14A2B0A}"/>
              </a:ext>
            </a:extLst>
          </p:cNvPr>
          <p:cNvSpPr>
            <a:spLocks noGrp="1"/>
          </p:cNvSpPr>
          <p:nvPr>
            <p:ph type="dt" sz="half" idx="10"/>
          </p:nvPr>
        </p:nvSpPr>
        <p:spPr/>
        <p:txBody>
          <a:bodyPr/>
          <a:lstStyle/>
          <a:p>
            <a:fld id="{0AAEA80F-865C-4680-9BD2-F3E0DB96597C}" type="datetimeFigureOut">
              <a:rPr lang="de-DE" smtClean="0"/>
              <a:t>05.11.2024</a:t>
            </a:fld>
            <a:endParaRPr lang="de-DE"/>
          </a:p>
        </p:txBody>
      </p:sp>
      <p:sp>
        <p:nvSpPr>
          <p:cNvPr id="6" name="Fußzeilenplatzhalter 5">
            <a:extLst>
              <a:ext uri="{FF2B5EF4-FFF2-40B4-BE49-F238E27FC236}">
                <a16:creationId xmlns:a16="http://schemas.microsoft.com/office/drawing/2014/main" id="{1C205932-7F01-ADD7-E2D2-0812A6F290A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4A7C836-24B0-2319-FD3B-4CDAB7461DC3}"/>
              </a:ext>
            </a:extLst>
          </p:cNvPr>
          <p:cNvSpPr>
            <a:spLocks noGrp="1"/>
          </p:cNvSpPr>
          <p:nvPr>
            <p:ph type="sldNum" sz="quarter" idx="12"/>
          </p:nvPr>
        </p:nvSpPr>
        <p:spPr/>
        <p:txBody>
          <a:bodyPr/>
          <a:lstStyle/>
          <a:p>
            <a:fld id="{2E1F3CE5-AC1A-42E4-B190-3F2D7FEAD209}" type="slidenum">
              <a:rPr lang="de-DE" smtClean="0"/>
              <a:t>‹Nr.›</a:t>
            </a:fld>
            <a:endParaRPr lang="de-DE"/>
          </a:p>
        </p:txBody>
      </p:sp>
    </p:spTree>
    <p:extLst>
      <p:ext uri="{BB962C8B-B14F-4D97-AF65-F5344CB8AC3E}">
        <p14:creationId xmlns:p14="http://schemas.microsoft.com/office/powerpoint/2010/main" val="333691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DAF05-B207-E189-38E5-87B7A58AE0D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D4DE4C9-0423-2AC8-B8ED-BD3F2B03AF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F9A8935-7506-36F3-E388-608C6B803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F99CC2B-DB8F-6FAB-4B3A-8DF724AD0A5D}"/>
              </a:ext>
            </a:extLst>
          </p:cNvPr>
          <p:cNvSpPr>
            <a:spLocks noGrp="1"/>
          </p:cNvSpPr>
          <p:nvPr>
            <p:ph type="dt" sz="half" idx="10"/>
          </p:nvPr>
        </p:nvSpPr>
        <p:spPr/>
        <p:txBody>
          <a:bodyPr/>
          <a:lstStyle/>
          <a:p>
            <a:fld id="{0AAEA80F-865C-4680-9BD2-F3E0DB96597C}" type="datetimeFigureOut">
              <a:rPr lang="de-DE" smtClean="0"/>
              <a:t>05.11.2024</a:t>
            </a:fld>
            <a:endParaRPr lang="de-DE"/>
          </a:p>
        </p:txBody>
      </p:sp>
      <p:sp>
        <p:nvSpPr>
          <p:cNvPr id="6" name="Fußzeilenplatzhalter 5">
            <a:extLst>
              <a:ext uri="{FF2B5EF4-FFF2-40B4-BE49-F238E27FC236}">
                <a16:creationId xmlns:a16="http://schemas.microsoft.com/office/drawing/2014/main" id="{2C832837-8FC7-D151-5A57-5514709176A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05573B0-76F9-0F2B-6F9F-77ABCFFCCFCD}"/>
              </a:ext>
            </a:extLst>
          </p:cNvPr>
          <p:cNvSpPr>
            <a:spLocks noGrp="1"/>
          </p:cNvSpPr>
          <p:nvPr>
            <p:ph type="sldNum" sz="quarter" idx="12"/>
          </p:nvPr>
        </p:nvSpPr>
        <p:spPr/>
        <p:txBody>
          <a:bodyPr/>
          <a:lstStyle/>
          <a:p>
            <a:fld id="{2E1F3CE5-AC1A-42E4-B190-3F2D7FEAD209}" type="slidenum">
              <a:rPr lang="de-DE" smtClean="0"/>
              <a:t>‹Nr.›</a:t>
            </a:fld>
            <a:endParaRPr lang="de-DE"/>
          </a:p>
        </p:txBody>
      </p:sp>
    </p:spTree>
    <p:extLst>
      <p:ext uri="{BB962C8B-B14F-4D97-AF65-F5344CB8AC3E}">
        <p14:creationId xmlns:p14="http://schemas.microsoft.com/office/powerpoint/2010/main" val="57446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8D7984B-3960-031E-3EE2-5F13AB02B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755EA4A-FF55-D02C-DF7A-A9E455D0FA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92290FB-F1ED-DA6B-AEAF-DA697B4029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EA80F-865C-4680-9BD2-F3E0DB96597C}" type="datetimeFigureOut">
              <a:rPr lang="de-DE" smtClean="0"/>
              <a:t>05.11.2024</a:t>
            </a:fld>
            <a:endParaRPr lang="de-DE"/>
          </a:p>
        </p:txBody>
      </p:sp>
      <p:sp>
        <p:nvSpPr>
          <p:cNvPr id="5" name="Fußzeilenplatzhalter 4">
            <a:extLst>
              <a:ext uri="{FF2B5EF4-FFF2-40B4-BE49-F238E27FC236}">
                <a16:creationId xmlns:a16="http://schemas.microsoft.com/office/drawing/2014/main" id="{102EEED8-B16E-5E56-C593-2A78E46F48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B495EED1-1C01-3EDB-0E22-57155EAB4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1F3CE5-AC1A-42E4-B190-3F2D7FEAD209}" type="slidenum">
              <a:rPr lang="de-DE" smtClean="0"/>
              <a:t>‹Nr.›</a:t>
            </a:fld>
            <a:endParaRPr lang="de-DE"/>
          </a:p>
        </p:txBody>
      </p:sp>
    </p:spTree>
    <p:extLst>
      <p:ext uri="{BB962C8B-B14F-4D97-AF65-F5344CB8AC3E}">
        <p14:creationId xmlns:p14="http://schemas.microsoft.com/office/powerpoint/2010/main" val="174112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chart" Target="../charts/chart7.xml"/><Relationship Id="rId5" Type="http://schemas.openxmlformats.org/officeDocument/2006/relationships/tags" Target="../tags/tag56.xml"/><Relationship Id="rId10" Type="http://schemas.openxmlformats.org/officeDocument/2006/relationships/image" Target="../media/image1.emf"/><Relationship Id="rId4" Type="http://schemas.openxmlformats.org/officeDocument/2006/relationships/tags" Target="../tags/tag55.xml"/><Relationship Id="rId9"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chart" Target="../charts/chart8.xml"/><Relationship Id="rId5" Type="http://schemas.openxmlformats.org/officeDocument/2006/relationships/tags" Target="../tags/tag63.xml"/><Relationship Id="rId10" Type="http://schemas.openxmlformats.org/officeDocument/2006/relationships/image" Target="../media/image1.emf"/><Relationship Id="rId4" Type="http://schemas.openxmlformats.org/officeDocument/2006/relationships/tags" Target="../tags/tag62.xml"/><Relationship Id="rId9"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chart" Target="../charts/chart9.xml"/><Relationship Id="rId5" Type="http://schemas.openxmlformats.org/officeDocument/2006/relationships/tags" Target="../tags/tag70.xml"/><Relationship Id="rId10" Type="http://schemas.openxmlformats.org/officeDocument/2006/relationships/image" Target="../media/image1.emf"/><Relationship Id="rId4" Type="http://schemas.openxmlformats.org/officeDocument/2006/relationships/tags" Target="../tags/tag69.xml"/><Relationship Id="rId9"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chart" Target="../charts/chart10.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1.emf"/><Relationship Id="rId5" Type="http://schemas.openxmlformats.org/officeDocument/2006/relationships/tags" Target="../tags/tag77.xml"/><Relationship Id="rId10" Type="http://schemas.openxmlformats.org/officeDocument/2006/relationships/oleObject" Target="../embeddings/oleObject12.bin"/><Relationship Id="rId4" Type="http://schemas.openxmlformats.org/officeDocument/2006/relationships/tags" Target="../tags/tag76.xml"/><Relationship Id="rId9"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chart" Target="../charts/chart11.xml"/><Relationship Id="rId5" Type="http://schemas.openxmlformats.org/officeDocument/2006/relationships/tags" Target="../tags/tag84.xml"/><Relationship Id="rId10" Type="http://schemas.openxmlformats.org/officeDocument/2006/relationships/image" Target="../media/image1.emf"/><Relationship Id="rId4" Type="http://schemas.openxmlformats.org/officeDocument/2006/relationships/tags" Target="../tags/tag83.xml"/><Relationship Id="rId9"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pn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chart" Target="../charts/chart1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1.emf"/><Relationship Id="rId5" Type="http://schemas.openxmlformats.org/officeDocument/2006/relationships/tags" Target="../tags/tag91.xml"/><Relationship Id="rId10" Type="http://schemas.openxmlformats.org/officeDocument/2006/relationships/oleObject" Target="../embeddings/oleObject14.bin"/><Relationship Id="rId4" Type="http://schemas.openxmlformats.org/officeDocument/2006/relationships/tags" Target="../tags/tag90.xml"/><Relationship Id="rId9"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96.xml"/><Relationship Id="rId7"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image" Target="../media/image8.png"/><Relationship Id="rId5" Type="http://schemas.openxmlformats.org/officeDocument/2006/relationships/tags" Target="../tags/tag98.xml"/><Relationship Id="rId10" Type="http://schemas.openxmlformats.org/officeDocument/2006/relationships/image" Target="../media/image1.emf"/><Relationship Id="rId4" Type="http://schemas.openxmlformats.org/officeDocument/2006/relationships/tags" Target="../tags/tag97.xml"/><Relationship Id="rId9"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102.xml"/><Relationship Id="rId7"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9.png"/><Relationship Id="rId4" Type="http://schemas.openxmlformats.org/officeDocument/2006/relationships/tags" Target="../tags/tag103.xml"/><Relationship Id="rId9" Type="http://schemas.openxmlformats.org/officeDocument/2006/relationships/image" Target="../media/image1.emf"/></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10.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chart" Target="../charts/chart13.xml"/><Relationship Id="rId5" Type="http://schemas.openxmlformats.org/officeDocument/2006/relationships/tags" Target="../tags/tag110.xml"/><Relationship Id="rId10" Type="http://schemas.openxmlformats.org/officeDocument/2006/relationships/image" Target="../media/image1.emf"/><Relationship Id="rId4" Type="http://schemas.openxmlformats.org/officeDocument/2006/relationships/tags" Target="../tags/tag109.xml"/><Relationship Id="rId9"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image" Target="../media/image11.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chart" Target="../charts/chart14.xml"/><Relationship Id="rId5" Type="http://schemas.openxmlformats.org/officeDocument/2006/relationships/tags" Target="../tags/tag117.xml"/><Relationship Id="rId10" Type="http://schemas.openxmlformats.org/officeDocument/2006/relationships/image" Target="../media/image1.emf"/><Relationship Id="rId4" Type="http://schemas.openxmlformats.org/officeDocument/2006/relationships/tags" Target="../tags/tag116.xml"/><Relationship Id="rId9"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png"/><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chart" Target="../charts/chart15.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image" Target="../media/image1.emf"/><Relationship Id="rId5" Type="http://schemas.openxmlformats.org/officeDocument/2006/relationships/tags" Target="../tags/tag124.xml"/><Relationship Id="rId10" Type="http://schemas.openxmlformats.org/officeDocument/2006/relationships/oleObject" Target="../embeddings/oleObject19.bin"/><Relationship Id="rId4" Type="http://schemas.openxmlformats.org/officeDocument/2006/relationships/tags" Target="../tags/tag123.xml"/><Relationship Id="rId9"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chart" Target="../charts/chart16.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3.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1.emf"/><Relationship Id="rId5" Type="http://schemas.openxmlformats.org/officeDocument/2006/relationships/tags" Target="../tags/tag131.xml"/><Relationship Id="rId10" Type="http://schemas.openxmlformats.org/officeDocument/2006/relationships/oleObject" Target="../embeddings/oleObject20.bin"/><Relationship Id="rId4" Type="http://schemas.openxmlformats.org/officeDocument/2006/relationships/tags" Target="../tags/tag130.xml"/><Relationship Id="rId9"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chart" Target="../charts/chart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1.emf"/><Relationship Id="rId5" Type="http://schemas.openxmlformats.org/officeDocument/2006/relationships/tags" Target="../tags/tag8.xml"/><Relationship Id="rId10" Type="http://schemas.openxmlformats.org/officeDocument/2006/relationships/oleObject" Target="../embeddings/oleObject3.bin"/><Relationship Id="rId4" Type="http://schemas.openxmlformats.org/officeDocument/2006/relationships/tags" Target="../tags/tag7.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chart" Target="../charts/char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emf"/><Relationship Id="rId5" Type="http://schemas.openxmlformats.org/officeDocument/2006/relationships/tags" Target="../tags/tag15.xml"/><Relationship Id="rId10" Type="http://schemas.openxmlformats.org/officeDocument/2006/relationships/oleObject" Target="../embeddings/oleObject4.bin"/><Relationship Id="rId4" Type="http://schemas.openxmlformats.org/officeDocument/2006/relationships/tags" Target="../tags/tag14.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chart" Target="../charts/chart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1.emf"/><Relationship Id="rId5" Type="http://schemas.openxmlformats.org/officeDocument/2006/relationships/tags" Target="../tags/tag22.xml"/><Relationship Id="rId10" Type="http://schemas.openxmlformats.org/officeDocument/2006/relationships/oleObject" Target="../embeddings/oleObject5.bin"/><Relationship Id="rId4" Type="http://schemas.openxmlformats.org/officeDocument/2006/relationships/tags" Target="../tags/tag2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27.xml"/><Relationship Id="rId7"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media/image4.png"/><Relationship Id="rId4" Type="http://schemas.openxmlformats.org/officeDocument/2006/relationships/tags" Target="../tags/tag28.xml"/><Relationship Id="rId9"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chart" Target="../charts/chart4.xml"/><Relationship Id="rId5" Type="http://schemas.openxmlformats.org/officeDocument/2006/relationships/tags" Target="../tags/tag35.xml"/><Relationship Id="rId10" Type="http://schemas.openxmlformats.org/officeDocument/2006/relationships/image" Target="../media/image1.emf"/><Relationship Id="rId4" Type="http://schemas.openxmlformats.org/officeDocument/2006/relationships/tags" Target="../tags/tag34.xml"/><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5.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chart" Target="../charts/chart5.xml"/><Relationship Id="rId5" Type="http://schemas.openxmlformats.org/officeDocument/2006/relationships/tags" Target="../tags/tag42.xml"/><Relationship Id="rId10" Type="http://schemas.openxmlformats.org/officeDocument/2006/relationships/image" Target="../media/image1.emf"/><Relationship Id="rId4" Type="http://schemas.openxmlformats.org/officeDocument/2006/relationships/tags" Target="../tags/tag41.xml"/><Relationship Id="rId9"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6.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chart" Target="../charts/chart6.xml"/><Relationship Id="rId5" Type="http://schemas.openxmlformats.org/officeDocument/2006/relationships/tags" Target="../tags/tag49.xml"/><Relationship Id="rId10" Type="http://schemas.openxmlformats.org/officeDocument/2006/relationships/image" Target="../media/image1.emf"/><Relationship Id="rId4" Type="http://schemas.openxmlformats.org/officeDocument/2006/relationships/tags" Target="../tags/tag48.xml"/><Relationship Id="rId9"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80B1F-0B7E-30DE-E54F-4FEC870B5A5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C585751-4DBD-88C1-40CB-9A20F44FBB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7" name="think-cell data - do not delete" hidden="1">
                        <a:extLst>
                          <a:ext uri="{FF2B5EF4-FFF2-40B4-BE49-F238E27FC236}">
                            <a16:creationId xmlns:a16="http://schemas.microsoft.com/office/drawing/2014/main" id="{29E70160-C532-D917-F86E-4A0390632C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Grafik 12" descr="Ein Bild, das Text, Screenshot, Design enthält.&#10;&#10;Automatisch generierte Beschreibung">
            <a:extLst>
              <a:ext uri="{FF2B5EF4-FFF2-40B4-BE49-F238E27FC236}">
                <a16:creationId xmlns:a16="http://schemas.microsoft.com/office/drawing/2014/main" id="{FA60B9B9-635E-19D4-905C-68E76FDE2C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2877" y="0"/>
            <a:ext cx="4906245" cy="6858000"/>
          </a:xfrm>
          <a:prstGeom prst="rect">
            <a:avLst/>
          </a:prstGeom>
        </p:spPr>
      </p:pic>
    </p:spTree>
    <p:extLst>
      <p:ext uri="{BB962C8B-B14F-4D97-AF65-F5344CB8AC3E}">
        <p14:creationId xmlns:p14="http://schemas.microsoft.com/office/powerpoint/2010/main" val="1542395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5D3FD-2E75-E77B-81B7-E740203FBF2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207F505-47B3-BC6D-CBF4-EA5F34DD02D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47" imgH="348" progId="TCLayout.ActiveDocument.1">
                  <p:embed/>
                </p:oleObj>
              </mc:Choice>
              <mc:Fallback>
                <p:oleObj name="think-cell Folie" r:id="rId9" imgW="347" imgH="348" progId="TCLayout.ActiveDocument.1">
                  <p:embed/>
                  <p:pic>
                    <p:nvPicPr>
                      <p:cNvPr id="7" name="think-cell data - do not delete" hidden="1">
                        <a:extLst>
                          <a:ext uri="{FF2B5EF4-FFF2-40B4-BE49-F238E27FC236}">
                            <a16:creationId xmlns:a16="http://schemas.microsoft.com/office/drawing/2014/main" id="{ADA4FD24-4404-B5DB-87D2-F1D9199CBE9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Untertitel 2">
            <a:extLst>
              <a:ext uri="{FF2B5EF4-FFF2-40B4-BE49-F238E27FC236}">
                <a16:creationId xmlns:a16="http://schemas.microsoft.com/office/drawing/2014/main" id="{C5EB2519-6C28-4665-2263-6885B6F1B80B}"/>
              </a:ext>
            </a:extLst>
          </p:cNvPr>
          <p:cNvSpPr>
            <a:spLocks noGrp="1"/>
          </p:cNvSpPr>
          <p:nvPr>
            <p:ph type="subTitle" idx="1"/>
          </p:nvPr>
        </p:nvSpPr>
        <p:spPr>
          <a:xfrm>
            <a:off x="477018" y="507433"/>
            <a:ext cx="10295467" cy="5413149"/>
          </a:xfrm>
        </p:spPr>
        <p:txBody>
          <a:bodyPr>
            <a:normAutofit/>
          </a:bodyPr>
          <a:lstStyle/>
          <a:p>
            <a:pPr algn="l"/>
            <a:r>
              <a:rPr lang="de-DE" sz="3200" b="1" dirty="0">
                <a:solidFill>
                  <a:srgbClr val="406043"/>
                </a:solidFill>
                <a:latin typeface="Avenir Next LT Pro Demi" panose="020B0704020202020204" pitchFamily="34" charset="0"/>
                <a:sym typeface="Wingdings" panose="05000000000000000000" pitchFamily="2" charset="2"/>
              </a:rPr>
              <a:t>Klimaschutz in Neustadt</a:t>
            </a:r>
            <a:endParaRPr lang="de-DE" sz="3200" b="1" dirty="0">
              <a:solidFill>
                <a:srgbClr val="406043"/>
              </a:solidFill>
              <a:latin typeface="Avenir Next LT Pro Light" panose="020B0304020202020204" pitchFamily="34" charset="0"/>
              <a:sym typeface="Wingdings" panose="05000000000000000000" pitchFamily="2" charset="2"/>
            </a:endParaRPr>
          </a:p>
          <a:p>
            <a:pPr algn="l"/>
            <a:endParaRPr lang="de-DE" sz="2000" b="1" dirty="0">
              <a:latin typeface="Avenir Next LT Pro Light" panose="020B0304020202020204" pitchFamily="34" charset="0"/>
              <a:sym typeface="Wingdings" panose="05000000000000000000" pitchFamily="2" charset="2"/>
            </a:endParaRPr>
          </a:p>
          <a:p>
            <a:pPr algn="l"/>
            <a:endParaRPr lang="de-DE" sz="2000" b="1" dirty="0">
              <a:latin typeface="Avenir Next LT Pro Light" panose="020B0304020202020204" pitchFamily="34" charset="0"/>
              <a:sym typeface="Wingdings" panose="05000000000000000000" pitchFamily="2" charset="2"/>
            </a:endParaRPr>
          </a:p>
          <a:p>
            <a:pPr algn="l">
              <a:lnSpc>
                <a:spcPct val="100000"/>
              </a:lnSpc>
            </a:pPr>
            <a:r>
              <a:rPr lang="de-DE" sz="2000" b="1" dirty="0">
                <a:latin typeface="Avenir Next LT Pro Light" panose="020B0304020202020204" pitchFamily="34" charset="0"/>
                <a:sym typeface="Wingdings" panose="05000000000000000000" pitchFamily="2" charset="2"/>
              </a:rPr>
              <a:t>		</a:t>
            </a:r>
            <a:r>
              <a:rPr lang="de-DE" sz="2000" b="1" dirty="0">
                <a:latin typeface="Avenir Next LT Pro Demi" panose="020B0704020202020204" pitchFamily="34" charset="0"/>
                <a:sym typeface="Wingdings" panose="05000000000000000000" pitchFamily="2" charset="2"/>
              </a:rPr>
              <a:t>2004-2005: Forschungsbericht der Uni Trier, Campus Birkenfeld</a:t>
            </a:r>
          </a:p>
          <a:p>
            <a:pPr algn="l">
              <a:lnSpc>
                <a:spcPct val="100000"/>
              </a:lnSpc>
            </a:pPr>
            <a:r>
              <a:rPr lang="de-DE" sz="2000" b="1" dirty="0">
                <a:latin typeface="Avenir Next LT Pro Light" panose="020B0304020202020204" pitchFamily="34" charset="0"/>
                <a:sym typeface="Wingdings" panose="05000000000000000000" pitchFamily="2" charset="2"/>
              </a:rPr>
              <a:t>	   	</a:t>
            </a:r>
            <a:r>
              <a:rPr lang="de-DE" sz="2000" dirty="0">
                <a:latin typeface="Avenir Next LT Pro Light" panose="020B0304020202020204" pitchFamily="34" charset="0"/>
                <a:sym typeface="Wingdings" panose="05000000000000000000" pitchFamily="2" charset="2"/>
              </a:rPr>
              <a:t>Solarstadtkonzept Neustadt an der Weinstraße</a:t>
            </a:r>
            <a:endParaRPr lang="de-DE" sz="2000" b="1" dirty="0">
              <a:latin typeface="Avenir Next LT Pro Demi" panose="020B0704020202020204" pitchFamily="34" charset="0"/>
              <a:sym typeface="Wingdings" panose="05000000000000000000" pitchFamily="2" charset="2"/>
            </a:endParaRPr>
          </a:p>
          <a:p>
            <a:pPr algn="l">
              <a:lnSpc>
                <a:spcPct val="100000"/>
              </a:lnSpc>
            </a:pPr>
            <a:endParaRPr lang="de-DE" sz="1800" b="1" dirty="0">
              <a:latin typeface="Avenir Next LT Pro Demi" panose="020B0704020202020204" pitchFamily="34" charset="0"/>
              <a:sym typeface="Wingdings" panose="05000000000000000000" pitchFamily="2" charset="2"/>
            </a:endParaRPr>
          </a:p>
          <a:p>
            <a:pPr algn="l">
              <a:lnSpc>
                <a:spcPct val="150000"/>
              </a:lnSpc>
            </a:pPr>
            <a:r>
              <a:rPr lang="de-DE" sz="1800" i="1" dirty="0">
                <a:latin typeface="Avenir Next LT Pro Light" panose="020B0304020202020204" pitchFamily="34" charset="0"/>
                <a:sym typeface="Wingdings" panose="05000000000000000000" pitchFamily="2" charset="2"/>
              </a:rPr>
              <a:t>	   	</a:t>
            </a:r>
            <a:r>
              <a:rPr lang="de-DE" sz="1800" i="1" dirty="0">
                <a:solidFill>
                  <a:srgbClr val="406043"/>
                </a:solidFill>
                <a:latin typeface="Avenir Next LT Pro Light" panose="020B0304020202020204" pitchFamily="34" charset="0"/>
                <a:sym typeface="Wingdings" panose="05000000000000000000" pitchFamily="2" charset="2"/>
              </a:rPr>
              <a:t>„… so kann die „Solarstadt Neustadt“ bald zum Vorbild für andere Städte 			werden und einen Beitrag zum Erfolg des Solarstadt-Konzepts in 				Deutschland leisten“ </a:t>
            </a:r>
          </a:p>
          <a:p>
            <a:endParaRPr lang="de-DE" b="1" dirty="0">
              <a:sym typeface="Wingdings" panose="05000000000000000000" pitchFamily="2" charset="2"/>
            </a:endParaRPr>
          </a:p>
          <a:p>
            <a:pPr algn="l"/>
            <a:endParaRPr lang="de-DE" sz="2000" b="1" dirty="0">
              <a:sym typeface="Wingdings" panose="05000000000000000000" pitchFamily="2" charset="2"/>
            </a:endParaRPr>
          </a:p>
          <a:p>
            <a:pPr algn="l"/>
            <a:endParaRPr lang="de-DE" sz="2000" dirty="0"/>
          </a:p>
        </p:txBody>
      </p:sp>
      <p:graphicFrame>
        <p:nvGraphicFramePr>
          <p:cNvPr id="129" name="Chart 3">
            <a:extLst>
              <a:ext uri="{FF2B5EF4-FFF2-40B4-BE49-F238E27FC236}">
                <a16:creationId xmlns:a16="http://schemas.microsoft.com/office/drawing/2014/main" id="{38C8669D-D45F-A04E-E99C-3053745E1F6A}"/>
              </a:ext>
            </a:extLst>
          </p:cNvPr>
          <p:cNvGraphicFramePr/>
          <p:nvPr>
            <p:custDataLst>
              <p:tags r:id="rId2"/>
            </p:custDataLst>
            <p:extLst>
              <p:ext uri="{D42A27DB-BD31-4B8C-83A1-F6EECF244321}">
                <p14:modId xmlns:p14="http://schemas.microsoft.com/office/powerpoint/2010/main" val="3521871582"/>
              </p:ext>
            </p:extLst>
          </p:nvPr>
        </p:nvGraphicFramePr>
        <p:xfrm flipH="1" flipV="1">
          <a:off x="230505" y="6072188"/>
          <a:ext cx="45719" cy="45719"/>
        </p:xfrm>
        <a:graphic>
          <a:graphicData uri="http://schemas.openxmlformats.org/drawingml/2006/chart">
            <c:chart xmlns:c="http://schemas.openxmlformats.org/drawingml/2006/chart" xmlns:r="http://schemas.openxmlformats.org/officeDocument/2006/relationships" r:id="rId11"/>
          </a:graphicData>
        </a:graphic>
      </p:graphicFrame>
      <p:sp>
        <p:nvSpPr>
          <p:cNvPr id="12" name="Textplatzhalter 2">
            <a:extLst>
              <a:ext uri="{FF2B5EF4-FFF2-40B4-BE49-F238E27FC236}">
                <a16:creationId xmlns:a16="http://schemas.microsoft.com/office/drawing/2014/main" id="{FC0DF01C-ACA4-0C87-E5C8-B21B2ABC119D}"/>
              </a:ext>
            </a:extLst>
          </p:cNvPr>
          <p:cNvSpPr>
            <a:spLocks noGrp="1"/>
          </p:cNvSpPr>
          <p:nvPr>
            <p:custDataLst>
              <p:tags r:id="rId3"/>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153B9DF9-2E24-6549-AC2F-2D1C3531F060}"/>
              </a:ext>
            </a:extLst>
          </p:cNvPr>
          <p:cNvSpPr>
            <a:spLocks noGrp="1"/>
          </p:cNvSpPr>
          <p:nvPr>
            <p:custDataLst>
              <p:tags r:id="rId4"/>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0D89E481-D3E6-123B-78F2-6AC6C0C55B4A}"/>
              </a:ext>
            </a:extLst>
          </p:cNvPr>
          <p:cNvSpPr>
            <a:spLocks noGrp="1"/>
          </p:cNvSpPr>
          <p:nvPr>
            <p:custDataLst>
              <p:tags r:id="rId5"/>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6260F79F-9C0C-13FC-5035-88453C60A722}"/>
              </a:ext>
            </a:extLst>
          </p:cNvPr>
          <p:cNvSpPr>
            <a:spLocks noGrp="1"/>
          </p:cNvSpPr>
          <p:nvPr>
            <p:custDataLst>
              <p:tags r:id="rId6"/>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52BE054D-E480-646C-3A76-B355C5AC5748}"/>
              </a:ext>
            </a:extLst>
          </p:cNvPr>
          <p:cNvSpPr>
            <a:spLocks noGrp="1"/>
          </p:cNvSpPr>
          <p:nvPr>
            <p:custDataLst>
              <p:tags r:id="rId7"/>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5" name="Rechteck 4">
            <a:extLst>
              <a:ext uri="{FF2B5EF4-FFF2-40B4-BE49-F238E27FC236}">
                <a16:creationId xmlns:a16="http://schemas.microsoft.com/office/drawing/2014/main" id="{2E14B60B-5D9C-C976-6BB8-3FEB23BCB734}"/>
              </a:ext>
            </a:extLst>
          </p:cNvPr>
          <p:cNvSpPr/>
          <p:nvPr/>
        </p:nvSpPr>
        <p:spPr>
          <a:xfrm>
            <a:off x="0" y="6318607"/>
            <a:ext cx="12192000" cy="539393"/>
          </a:xfrm>
          <a:prstGeom prst="rect">
            <a:avLst/>
          </a:prstGeom>
          <a:gradFill flip="none" rotWithShape="1">
            <a:gsLst>
              <a:gs pos="0">
                <a:srgbClr val="5A6D4F">
                  <a:shade val="30000"/>
                  <a:satMod val="115000"/>
                </a:srgbClr>
              </a:gs>
              <a:gs pos="50000">
                <a:srgbClr val="5A6D4F">
                  <a:shade val="67500"/>
                  <a:satMod val="115000"/>
                </a:srgbClr>
              </a:gs>
              <a:gs pos="100000">
                <a:srgbClr val="5A6D4F">
                  <a:shade val="100000"/>
                  <a:satMod val="115000"/>
                </a:srgbClr>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6" name="Titel 1">
            <a:extLst>
              <a:ext uri="{FF2B5EF4-FFF2-40B4-BE49-F238E27FC236}">
                <a16:creationId xmlns:a16="http://schemas.microsoft.com/office/drawing/2014/main" id="{BF8BE489-E834-1E4E-481D-1489EA46417C}"/>
              </a:ext>
            </a:extLst>
          </p:cNvPr>
          <p:cNvSpPr txBox="1">
            <a:spLocks/>
          </p:cNvSpPr>
          <p:nvPr/>
        </p:nvSpPr>
        <p:spPr>
          <a:xfrm>
            <a:off x="122405"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a:solidFill>
                  <a:schemeClr val="bg1"/>
                </a:solidFill>
                <a:latin typeface="Avenir Next LT Pro Demi" panose="020B0704020202020204" pitchFamily="34" charset="0"/>
              </a:rPr>
              <a:t>Energiewende</a:t>
            </a:r>
            <a:r>
              <a:rPr lang="de-DE" sz="2000" b="1">
                <a:solidFill>
                  <a:schemeClr val="bg1"/>
                </a:solidFill>
                <a:latin typeface="Avenir Next LT Pro Light" panose="020B0304020202020204" pitchFamily="34" charset="0"/>
              </a:rPr>
              <a:t> Neustadt</a:t>
            </a:r>
            <a:endParaRPr lang="de-DE" sz="2000" b="1" dirty="0">
              <a:solidFill>
                <a:schemeClr val="bg1"/>
              </a:solidFill>
              <a:latin typeface="Avenir Next LT Pro Light" panose="020B0304020202020204" pitchFamily="34" charset="0"/>
            </a:endParaRPr>
          </a:p>
        </p:txBody>
      </p:sp>
      <p:sp>
        <p:nvSpPr>
          <p:cNvPr id="8" name="Titel 1">
            <a:extLst>
              <a:ext uri="{FF2B5EF4-FFF2-40B4-BE49-F238E27FC236}">
                <a16:creationId xmlns:a16="http://schemas.microsoft.com/office/drawing/2014/main" id="{D63778A5-3D9F-61C8-D863-7137C734E285}"/>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Tree>
    <p:extLst>
      <p:ext uri="{BB962C8B-B14F-4D97-AF65-F5344CB8AC3E}">
        <p14:creationId xmlns:p14="http://schemas.microsoft.com/office/powerpoint/2010/main" val="258742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37954-B824-11E3-6A7B-ED7FC309CB2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EC0CD50-830F-7D9D-B7D4-9356FE2A42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47" imgH="348" progId="TCLayout.ActiveDocument.1">
                  <p:embed/>
                </p:oleObj>
              </mc:Choice>
              <mc:Fallback>
                <p:oleObj name="think-cell Folie" r:id="rId9" imgW="347" imgH="348" progId="TCLayout.ActiveDocument.1">
                  <p:embed/>
                  <p:pic>
                    <p:nvPicPr>
                      <p:cNvPr id="7" name="think-cell data - do not delete" hidden="1">
                        <a:extLst>
                          <a:ext uri="{FF2B5EF4-FFF2-40B4-BE49-F238E27FC236}">
                            <a16:creationId xmlns:a16="http://schemas.microsoft.com/office/drawing/2014/main" id="{A207F505-47B3-BC6D-CBF4-EA5F34DD02D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aphicFrame>
        <p:nvGraphicFramePr>
          <p:cNvPr id="129" name="Chart 3">
            <a:extLst>
              <a:ext uri="{FF2B5EF4-FFF2-40B4-BE49-F238E27FC236}">
                <a16:creationId xmlns:a16="http://schemas.microsoft.com/office/drawing/2014/main" id="{323D896B-B883-36D4-3E1A-6D233933D829}"/>
              </a:ext>
            </a:extLst>
          </p:cNvPr>
          <p:cNvGraphicFramePr/>
          <p:nvPr>
            <p:custDataLst>
              <p:tags r:id="rId2"/>
            </p:custDataLst>
          </p:nvPr>
        </p:nvGraphicFramePr>
        <p:xfrm flipH="1" flipV="1">
          <a:off x="230505" y="6072188"/>
          <a:ext cx="45719" cy="45719"/>
        </p:xfrm>
        <a:graphic>
          <a:graphicData uri="http://schemas.openxmlformats.org/drawingml/2006/chart">
            <c:chart xmlns:c="http://schemas.openxmlformats.org/drawingml/2006/chart" xmlns:r="http://schemas.openxmlformats.org/officeDocument/2006/relationships" r:id="rId11"/>
          </a:graphicData>
        </a:graphic>
      </p:graphicFrame>
      <p:sp>
        <p:nvSpPr>
          <p:cNvPr id="12" name="Textplatzhalter 2">
            <a:extLst>
              <a:ext uri="{FF2B5EF4-FFF2-40B4-BE49-F238E27FC236}">
                <a16:creationId xmlns:a16="http://schemas.microsoft.com/office/drawing/2014/main" id="{BE7530EC-6711-A77D-47C4-B5F433EE6C34}"/>
              </a:ext>
            </a:extLst>
          </p:cNvPr>
          <p:cNvSpPr>
            <a:spLocks noGrp="1"/>
          </p:cNvSpPr>
          <p:nvPr>
            <p:custDataLst>
              <p:tags r:id="rId3"/>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4985E47C-F470-0239-48A3-0D91640CBAFB}"/>
              </a:ext>
            </a:extLst>
          </p:cNvPr>
          <p:cNvSpPr>
            <a:spLocks noGrp="1"/>
          </p:cNvSpPr>
          <p:nvPr>
            <p:custDataLst>
              <p:tags r:id="rId4"/>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CACE18DD-A31E-1BFD-4B97-7314043C06CA}"/>
              </a:ext>
            </a:extLst>
          </p:cNvPr>
          <p:cNvSpPr>
            <a:spLocks noGrp="1"/>
          </p:cNvSpPr>
          <p:nvPr>
            <p:custDataLst>
              <p:tags r:id="rId5"/>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9A4519E2-F690-4CDB-0C1D-FDB148DED88F}"/>
              </a:ext>
            </a:extLst>
          </p:cNvPr>
          <p:cNvSpPr>
            <a:spLocks noGrp="1"/>
          </p:cNvSpPr>
          <p:nvPr>
            <p:custDataLst>
              <p:tags r:id="rId6"/>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50E2CAE4-0E87-FE85-D509-E8B2C7C01B09}"/>
              </a:ext>
            </a:extLst>
          </p:cNvPr>
          <p:cNvSpPr>
            <a:spLocks noGrp="1"/>
          </p:cNvSpPr>
          <p:nvPr>
            <p:custDataLst>
              <p:tags r:id="rId7"/>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5" name="Rechteck 4">
            <a:extLst>
              <a:ext uri="{FF2B5EF4-FFF2-40B4-BE49-F238E27FC236}">
                <a16:creationId xmlns:a16="http://schemas.microsoft.com/office/drawing/2014/main" id="{11A179CB-248D-05CA-3CDD-E460891201E6}"/>
              </a:ext>
            </a:extLst>
          </p:cNvPr>
          <p:cNvSpPr/>
          <p:nvPr/>
        </p:nvSpPr>
        <p:spPr>
          <a:xfrm>
            <a:off x="0" y="6318607"/>
            <a:ext cx="12192000" cy="539393"/>
          </a:xfrm>
          <a:prstGeom prst="rect">
            <a:avLst/>
          </a:prstGeom>
          <a:gradFill flip="none" rotWithShape="1">
            <a:gsLst>
              <a:gs pos="0">
                <a:srgbClr val="5A6D4F">
                  <a:shade val="30000"/>
                  <a:satMod val="115000"/>
                </a:srgbClr>
              </a:gs>
              <a:gs pos="50000">
                <a:srgbClr val="5A6D4F">
                  <a:shade val="67500"/>
                  <a:satMod val="115000"/>
                </a:srgbClr>
              </a:gs>
              <a:gs pos="100000">
                <a:srgbClr val="5A6D4F">
                  <a:shade val="100000"/>
                  <a:satMod val="115000"/>
                </a:srgbClr>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6" name="Titel 1">
            <a:extLst>
              <a:ext uri="{FF2B5EF4-FFF2-40B4-BE49-F238E27FC236}">
                <a16:creationId xmlns:a16="http://schemas.microsoft.com/office/drawing/2014/main" id="{769B5AA1-B612-4DA3-A82F-61D971F8CE64}"/>
              </a:ext>
            </a:extLst>
          </p:cNvPr>
          <p:cNvSpPr txBox="1">
            <a:spLocks/>
          </p:cNvSpPr>
          <p:nvPr/>
        </p:nvSpPr>
        <p:spPr>
          <a:xfrm>
            <a:off x="122405"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a:solidFill>
                  <a:schemeClr val="bg1"/>
                </a:solidFill>
                <a:latin typeface="Avenir Next LT Pro Demi" panose="020B0704020202020204" pitchFamily="34" charset="0"/>
              </a:rPr>
              <a:t>Energiewende</a:t>
            </a:r>
            <a:r>
              <a:rPr lang="de-DE" sz="2000" b="1">
                <a:solidFill>
                  <a:schemeClr val="bg1"/>
                </a:solidFill>
                <a:latin typeface="Avenir Next LT Pro Light" panose="020B0304020202020204" pitchFamily="34" charset="0"/>
              </a:rPr>
              <a:t> Neustadt</a:t>
            </a:r>
            <a:endParaRPr lang="de-DE" sz="2000" b="1" dirty="0">
              <a:solidFill>
                <a:schemeClr val="bg1"/>
              </a:solidFill>
              <a:latin typeface="Avenir Next LT Pro Light" panose="020B0304020202020204" pitchFamily="34" charset="0"/>
            </a:endParaRPr>
          </a:p>
        </p:txBody>
      </p:sp>
      <p:sp>
        <p:nvSpPr>
          <p:cNvPr id="8" name="Titel 1">
            <a:extLst>
              <a:ext uri="{FF2B5EF4-FFF2-40B4-BE49-F238E27FC236}">
                <a16:creationId xmlns:a16="http://schemas.microsoft.com/office/drawing/2014/main" id="{98C14A45-F4A7-224A-3683-6882723463E8}"/>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
        <p:nvSpPr>
          <p:cNvPr id="16" name="Untertitel 2">
            <a:extLst>
              <a:ext uri="{FF2B5EF4-FFF2-40B4-BE49-F238E27FC236}">
                <a16:creationId xmlns:a16="http://schemas.microsoft.com/office/drawing/2014/main" id="{A4701732-F24E-7D84-96C3-CB974FB5290C}"/>
              </a:ext>
            </a:extLst>
          </p:cNvPr>
          <p:cNvSpPr txBox="1">
            <a:spLocks/>
          </p:cNvSpPr>
          <p:nvPr/>
        </p:nvSpPr>
        <p:spPr>
          <a:xfrm>
            <a:off x="477018" y="507433"/>
            <a:ext cx="10295467" cy="5413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3200" b="1" dirty="0">
                <a:solidFill>
                  <a:srgbClr val="406043"/>
                </a:solidFill>
                <a:latin typeface="Avenir Next LT Pro Demi" panose="020B0704020202020204" pitchFamily="34" charset="0"/>
                <a:sym typeface="Wingdings" panose="05000000000000000000" pitchFamily="2" charset="2"/>
              </a:rPr>
              <a:t>Klimaschutz in Neustadt</a:t>
            </a:r>
            <a:endParaRPr lang="de-DE" sz="3200" b="1" dirty="0">
              <a:solidFill>
                <a:srgbClr val="406043"/>
              </a:solidFill>
              <a:latin typeface="Avenir Next LT Pro Light" panose="020B0304020202020204" pitchFamily="34" charset="0"/>
              <a:sym typeface="Wingdings" panose="05000000000000000000" pitchFamily="2" charset="2"/>
            </a:endParaRPr>
          </a:p>
          <a:p>
            <a:pPr algn="l"/>
            <a:endParaRPr lang="de-DE" sz="2000" b="1" dirty="0">
              <a:latin typeface="Avenir Next LT Pro Light" panose="020B0304020202020204" pitchFamily="34" charset="0"/>
              <a:sym typeface="Wingdings" panose="05000000000000000000" pitchFamily="2" charset="2"/>
            </a:endParaRPr>
          </a:p>
          <a:p>
            <a:pPr algn="l"/>
            <a:endParaRPr lang="de-DE" sz="2000" b="1" dirty="0">
              <a:latin typeface="Avenir Next LT Pro Light" panose="020B0304020202020204" pitchFamily="34" charset="0"/>
              <a:sym typeface="Wingdings" panose="05000000000000000000" pitchFamily="2" charset="2"/>
            </a:endParaRPr>
          </a:p>
          <a:p>
            <a:pPr algn="l">
              <a:lnSpc>
                <a:spcPct val="100000"/>
              </a:lnSpc>
            </a:pPr>
            <a:r>
              <a:rPr lang="de-DE" sz="2000" b="1" dirty="0">
                <a:latin typeface="Avenir Next LT Pro Light" panose="020B0304020202020204" pitchFamily="34" charset="0"/>
                <a:sym typeface="Wingdings" panose="05000000000000000000" pitchFamily="2" charset="2"/>
              </a:rPr>
              <a:t>		</a:t>
            </a:r>
            <a:r>
              <a:rPr lang="de-DE" sz="2000" b="1" dirty="0">
                <a:latin typeface="Avenir Next LT Pro Demi" panose="020B0704020202020204" pitchFamily="34" charset="0"/>
                <a:sym typeface="Wingdings" panose="05000000000000000000" pitchFamily="2" charset="2"/>
              </a:rPr>
              <a:t>2014-2017: Integriertes Klimaschutzkonzept</a:t>
            </a:r>
          </a:p>
          <a:p>
            <a:pPr algn="l">
              <a:lnSpc>
                <a:spcPct val="100000"/>
              </a:lnSpc>
            </a:pPr>
            <a:endParaRPr lang="de-DE" sz="1800" b="1" dirty="0">
              <a:latin typeface="Avenir Next LT Pro Demi" panose="020B0704020202020204" pitchFamily="34" charset="0"/>
              <a:sym typeface="Wingdings" panose="05000000000000000000" pitchFamily="2" charset="2"/>
            </a:endParaRPr>
          </a:p>
          <a:p>
            <a:pPr algn="l">
              <a:lnSpc>
                <a:spcPct val="100000"/>
              </a:lnSpc>
              <a:spcAft>
                <a:spcPts val="800"/>
              </a:spcAft>
            </a:pPr>
            <a:r>
              <a:rPr lang="de-DE" sz="1800" i="1" dirty="0">
                <a:latin typeface="Avenir Next LT Pro Light" panose="020B0304020202020204" pitchFamily="34" charset="0"/>
                <a:sym typeface="Wingdings" panose="05000000000000000000" pitchFamily="2" charset="2"/>
              </a:rPr>
              <a:t>	   	</a:t>
            </a:r>
            <a:r>
              <a:rPr lang="de-DE" sz="1800" i="1" kern="100" dirty="0">
                <a:solidFill>
                  <a:srgbClr val="406043"/>
                </a:solidFill>
                <a:effectLst/>
                <a:latin typeface="Avenir Next LT Pro Light" panose="020B0304020202020204" pitchFamily="34" charset="0"/>
                <a:ea typeface="Aptos" panose="020B0004020202020204" pitchFamily="34" charset="0"/>
                <a:cs typeface="Times New Roman" panose="02020603050405020304" pitchFamily="18" charset="0"/>
              </a:rPr>
              <a:t>„Mit dem vorliegenden integrierten Klimaschutzkonzept will Neustadt an der 			Weinstraße die Voraussetzungen dafür schaffen, dass der Klimaschutz als eines 			der wichtigsten gesellschaftspolitischen Themen in Neustadt an der Weinstraße 			ernst genommen wird.“ </a:t>
            </a:r>
          </a:p>
          <a:p>
            <a:pPr algn="l">
              <a:lnSpc>
                <a:spcPct val="100000"/>
              </a:lnSpc>
              <a:spcAft>
                <a:spcPts val="800"/>
              </a:spcAft>
            </a:pPr>
            <a:r>
              <a:rPr lang="de-DE" sz="1800" b="1" i="1" kern="100" dirty="0">
                <a:latin typeface="Avenir Next LT Pro Light" panose="020B0304020202020204" pitchFamily="34" charset="0"/>
                <a:ea typeface="Aptos" panose="020B0004020202020204" pitchFamily="34" charset="0"/>
                <a:cs typeface="Times New Roman" panose="02020603050405020304" pitchFamily="18" charset="0"/>
              </a:rPr>
              <a:t>		</a:t>
            </a:r>
            <a:r>
              <a:rPr lang="de-DE" sz="1800" b="1" kern="100" dirty="0">
                <a:effectLst/>
                <a:latin typeface="Avenir Next LT Pro Light" panose="020B0304020202020204" pitchFamily="34" charset="0"/>
                <a:ea typeface="Aptos" panose="020B0004020202020204" pitchFamily="34" charset="0"/>
                <a:cs typeface="Times New Roman" panose="02020603050405020304" pitchFamily="18" charset="0"/>
              </a:rPr>
              <a:t>Stadtrat 21.2.17</a:t>
            </a:r>
            <a:endParaRPr lang="de-DE" sz="1800" b="1" dirty="0">
              <a:latin typeface="Avenir Next LT Pro Light" panose="020B0304020202020204" pitchFamily="34" charset="0"/>
              <a:sym typeface="Wingdings" panose="05000000000000000000" pitchFamily="2" charset="2"/>
            </a:endParaRPr>
          </a:p>
          <a:p>
            <a:pPr algn="l"/>
            <a:endParaRPr lang="de-DE" sz="2000" dirty="0"/>
          </a:p>
        </p:txBody>
      </p:sp>
    </p:spTree>
    <p:extLst>
      <p:ext uri="{BB962C8B-B14F-4D97-AF65-F5344CB8AC3E}">
        <p14:creationId xmlns:p14="http://schemas.microsoft.com/office/powerpoint/2010/main" val="198677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A04A6-6820-3C55-3ABE-12F14D7E8412}"/>
            </a:ext>
          </a:extLst>
        </p:cNvPr>
        <p:cNvGrpSpPr/>
        <p:nvPr/>
      </p:nvGrpSpPr>
      <p:grpSpPr>
        <a:xfrm>
          <a:off x="0" y="0"/>
          <a:ext cx="0" cy="0"/>
          <a:chOff x="0" y="0"/>
          <a:chExt cx="0" cy="0"/>
        </a:xfrm>
      </p:grpSpPr>
      <p:sp>
        <p:nvSpPr>
          <p:cNvPr id="16" name="Untertitel 2">
            <a:extLst>
              <a:ext uri="{FF2B5EF4-FFF2-40B4-BE49-F238E27FC236}">
                <a16:creationId xmlns:a16="http://schemas.microsoft.com/office/drawing/2014/main" id="{F757D1EE-7EE1-4301-AEAC-2561D864BFA5}"/>
              </a:ext>
            </a:extLst>
          </p:cNvPr>
          <p:cNvSpPr txBox="1">
            <a:spLocks/>
          </p:cNvSpPr>
          <p:nvPr/>
        </p:nvSpPr>
        <p:spPr>
          <a:xfrm>
            <a:off x="477018" y="507434"/>
            <a:ext cx="10295467" cy="11158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3200" b="1" dirty="0">
                <a:solidFill>
                  <a:srgbClr val="406043"/>
                </a:solidFill>
                <a:latin typeface="Avenir Next LT Pro Demi" panose="020B0704020202020204" pitchFamily="34" charset="0"/>
                <a:sym typeface="Wingdings" panose="05000000000000000000" pitchFamily="2" charset="2"/>
              </a:rPr>
              <a:t>Klimaschutz in Neustadt</a:t>
            </a:r>
            <a:endParaRPr lang="de-DE" sz="3200" b="1" dirty="0">
              <a:solidFill>
                <a:srgbClr val="406043"/>
              </a:solidFill>
              <a:latin typeface="Avenir Next LT Pro Light" panose="020B0304020202020204" pitchFamily="34" charset="0"/>
              <a:sym typeface="Wingdings" panose="05000000000000000000" pitchFamily="2" charset="2"/>
            </a:endParaRPr>
          </a:p>
          <a:p>
            <a:pPr algn="l"/>
            <a:r>
              <a:rPr lang="de-DE" sz="1800" dirty="0">
                <a:latin typeface="Avenir Next LT Pro Light" panose="020B0304020202020204" pitchFamily="34" charset="0"/>
                <a:sym typeface="Wingdings" panose="05000000000000000000" pitchFamily="2" charset="2"/>
              </a:rPr>
              <a:t>2014-2017: Integriertes Klimaschutzkonzept</a:t>
            </a:r>
          </a:p>
          <a:p>
            <a:pPr algn="l"/>
            <a:endParaRPr lang="de-DE" sz="2000" b="1" dirty="0">
              <a:latin typeface="Avenir Next LT Pro Light" panose="020B0304020202020204" pitchFamily="34" charset="0"/>
              <a:sym typeface="Wingdings" panose="05000000000000000000" pitchFamily="2" charset="2"/>
            </a:endParaRPr>
          </a:p>
          <a:p>
            <a:pPr algn="l"/>
            <a:endParaRPr lang="de-DE" sz="2000" dirty="0">
              <a:latin typeface="Avenir Next LT Pro Light" panose="020B0304020202020204" pitchFamily="34" charset="0"/>
              <a:sym typeface="Wingdings" panose="05000000000000000000" pitchFamily="2" charset="2"/>
            </a:endParaRPr>
          </a:p>
          <a:p>
            <a:pPr algn="l"/>
            <a:endParaRPr lang="de-DE" sz="1800" b="1" dirty="0">
              <a:sym typeface="Wingdings" panose="05000000000000000000" pitchFamily="2" charset="2"/>
            </a:endParaRPr>
          </a:p>
          <a:p>
            <a:pPr algn="l"/>
            <a:endParaRPr lang="de-DE" sz="2000" dirty="0"/>
          </a:p>
        </p:txBody>
      </p:sp>
      <p:graphicFrame>
        <p:nvGraphicFramePr>
          <p:cNvPr id="7" name="think-cell data - do not delete" hidden="1">
            <a:extLst>
              <a:ext uri="{FF2B5EF4-FFF2-40B4-BE49-F238E27FC236}">
                <a16:creationId xmlns:a16="http://schemas.microsoft.com/office/drawing/2014/main" id="{3FFD3CC7-3150-5AA7-0577-F6A14E8C75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47" imgH="348" progId="TCLayout.ActiveDocument.1">
                  <p:embed/>
                </p:oleObj>
              </mc:Choice>
              <mc:Fallback>
                <p:oleObj name="think-cell Folie" r:id="rId9" imgW="347" imgH="348" progId="TCLayout.ActiveDocument.1">
                  <p:embed/>
                  <p:pic>
                    <p:nvPicPr>
                      <p:cNvPr id="7" name="think-cell data - do not delete" hidden="1">
                        <a:extLst>
                          <a:ext uri="{FF2B5EF4-FFF2-40B4-BE49-F238E27FC236}">
                            <a16:creationId xmlns:a16="http://schemas.microsoft.com/office/drawing/2014/main" id="{BEC0CD50-830F-7D9D-B7D4-9356FE2A425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aphicFrame>
        <p:nvGraphicFramePr>
          <p:cNvPr id="129" name="Chart 3">
            <a:extLst>
              <a:ext uri="{FF2B5EF4-FFF2-40B4-BE49-F238E27FC236}">
                <a16:creationId xmlns:a16="http://schemas.microsoft.com/office/drawing/2014/main" id="{4D249885-A158-31CA-9D89-78496C00BD4C}"/>
              </a:ext>
            </a:extLst>
          </p:cNvPr>
          <p:cNvGraphicFramePr/>
          <p:nvPr>
            <p:custDataLst>
              <p:tags r:id="rId2"/>
            </p:custDataLst>
          </p:nvPr>
        </p:nvGraphicFramePr>
        <p:xfrm flipH="1" flipV="1">
          <a:off x="230505" y="6072188"/>
          <a:ext cx="45719" cy="45719"/>
        </p:xfrm>
        <a:graphic>
          <a:graphicData uri="http://schemas.openxmlformats.org/drawingml/2006/chart">
            <c:chart xmlns:c="http://schemas.openxmlformats.org/drawingml/2006/chart" xmlns:r="http://schemas.openxmlformats.org/officeDocument/2006/relationships" r:id="rId11"/>
          </a:graphicData>
        </a:graphic>
      </p:graphicFrame>
      <p:sp>
        <p:nvSpPr>
          <p:cNvPr id="12" name="Textplatzhalter 2">
            <a:extLst>
              <a:ext uri="{FF2B5EF4-FFF2-40B4-BE49-F238E27FC236}">
                <a16:creationId xmlns:a16="http://schemas.microsoft.com/office/drawing/2014/main" id="{89ACD3CF-5FE6-BE0A-21C5-3309EF15969D}"/>
              </a:ext>
            </a:extLst>
          </p:cNvPr>
          <p:cNvSpPr>
            <a:spLocks noGrp="1"/>
          </p:cNvSpPr>
          <p:nvPr>
            <p:custDataLst>
              <p:tags r:id="rId3"/>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6828579A-7B26-3482-0A04-A2F22843BB21}"/>
              </a:ext>
            </a:extLst>
          </p:cNvPr>
          <p:cNvSpPr>
            <a:spLocks noGrp="1"/>
          </p:cNvSpPr>
          <p:nvPr>
            <p:custDataLst>
              <p:tags r:id="rId4"/>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9C06366C-9D64-B682-43DF-7EE08214A7BF}"/>
              </a:ext>
            </a:extLst>
          </p:cNvPr>
          <p:cNvSpPr>
            <a:spLocks noGrp="1"/>
          </p:cNvSpPr>
          <p:nvPr>
            <p:custDataLst>
              <p:tags r:id="rId5"/>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1436F1E3-090F-0A04-E8FA-A14144AC73B0}"/>
              </a:ext>
            </a:extLst>
          </p:cNvPr>
          <p:cNvSpPr>
            <a:spLocks noGrp="1"/>
          </p:cNvSpPr>
          <p:nvPr>
            <p:custDataLst>
              <p:tags r:id="rId6"/>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EF5C88FF-FEAF-FDB7-CD0B-6B61D19DBF77}"/>
              </a:ext>
            </a:extLst>
          </p:cNvPr>
          <p:cNvSpPr>
            <a:spLocks noGrp="1"/>
          </p:cNvSpPr>
          <p:nvPr>
            <p:custDataLst>
              <p:tags r:id="rId7"/>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5" name="Rechteck 4">
            <a:extLst>
              <a:ext uri="{FF2B5EF4-FFF2-40B4-BE49-F238E27FC236}">
                <a16:creationId xmlns:a16="http://schemas.microsoft.com/office/drawing/2014/main" id="{94480972-B963-1C9E-27EA-E65AE8B268E0}"/>
              </a:ext>
            </a:extLst>
          </p:cNvPr>
          <p:cNvSpPr/>
          <p:nvPr/>
        </p:nvSpPr>
        <p:spPr>
          <a:xfrm>
            <a:off x="0" y="6318607"/>
            <a:ext cx="12192000" cy="539393"/>
          </a:xfrm>
          <a:prstGeom prst="rect">
            <a:avLst/>
          </a:prstGeom>
          <a:gradFill flip="none" rotWithShape="1">
            <a:gsLst>
              <a:gs pos="0">
                <a:srgbClr val="5A6D4F">
                  <a:shade val="30000"/>
                  <a:satMod val="115000"/>
                </a:srgbClr>
              </a:gs>
              <a:gs pos="50000">
                <a:srgbClr val="5A6D4F">
                  <a:shade val="67500"/>
                  <a:satMod val="115000"/>
                </a:srgbClr>
              </a:gs>
              <a:gs pos="100000">
                <a:srgbClr val="5A6D4F">
                  <a:shade val="100000"/>
                  <a:satMod val="115000"/>
                </a:srgbClr>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6" name="Titel 1">
            <a:extLst>
              <a:ext uri="{FF2B5EF4-FFF2-40B4-BE49-F238E27FC236}">
                <a16:creationId xmlns:a16="http://schemas.microsoft.com/office/drawing/2014/main" id="{9F4600AF-E745-ED0C-854C-7449DE1BA60D}"/>
              </a:ext>
            </a:extLst>
          </p:cNvPr>
          <p:cNvSpPr>
            <a:spLocks noGrp="1"/>
          </p:cNvSpPr>
          <p:nvPr>
            <p:ph type="ctrTitle"/>
          </p:nvPr>
        </p:nvSpPr>
        <p:spPr>
          <a:xfrm>
            <a:off x="122405" y="6145962"/>
            <a:ext cx="3139639" cy="651933"/>
          </a:xfrm>
        </p:spPr>
        <p:txBody>
          <a:bodyPr vert="horz">
            <a:normAutofit/>
          </a:bodyPr>
          <a:lstStyle/>
          <a:p>
            <a:pPr algn="l"/>
            <a:r>
              <a:rPr lang="de-DE" sz="2000" b="1" dirty="0">
                <a:solidFill>
                  <a:schemeClr val="bg1"/>
                </a:solidFill>
                <a:latin typeface="Avenir Next LT Pro Demi" panose="020B0704020202020204" pitchFamily="34" charset="0"/>
              </a:rPr>
              <a:t>Energiewende</a:t>
            </a:r>
            <a:r>
              <a:rPr lang="de-DE" sz="2000" b="1" dirty="0">
                <a:solidFill>
                  <a:schemeClr val="bg1"/>
                </a:solidFill>
                <a:latin typeface="Avenir Next LT Pro Light" panose="020B0304020202020204" pitchFamily="34" charset="0"/>
              </a:rPr>
              <a:t> Neustadt</a:t>
            </a:r>
          </a:p>
        </p:txBody>
      </p:sp>
      <p:sp>
        <p:nvSpPr>
          <p:cNvPr id="8" name="Titel 1">
            <a:extLst>
              <a:ext uri="{FF2B5EF4-FFF2-40B4-BE49-F238E27FC236}">
                <a16:creationId xmlns:a16="http://schemas.microsoft.com/office/drawing/2014/main" id="{FC798687-2F60-A757-0236-17C067B66999}"/>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
        <p:nvSpPr>
          <p:cNvPr id="18" name="Textfeld 17">
            <a:extLst>
              <a:ext uri="{FF2B5EF4-FFF2-40B4-BE49-F238E27FC236}">
                <a16:creationId xmlns:a16="http://schemas.microsoft.com/office/drawing/2014/main" id="{15E9D2CB-152E-D99D-92F5-A5551092137B}"/>
              </a:ext>
            </a:extLst>
          </p:cNvPr>
          <p:cNvSpPr txBox="1"/>
          <p:nvPr/>
        </p:nvSpPr>
        <p:spPr>
          <a:xfrm>
            <a:off x="1480763" y="2085468"/>
            <a:ext cx="6095144" cy="1754326"/>
          </a:xfrm>
          <a:prstGeom prst="rect">
            <a:avLst/>
          </a:prstGeom>
          <a:noFill/>
        </p:spPr>
        <p:txBody>
          <a:bodyPr wrap="square">
            <a:spAutoFit/>
          </a:bodyPr>
          <a:lstStyle/>
          <a:p>
            <a:pPr marL="342900" indent="-342900" algn="l">
              <a:buFont typeface="Courier New" panose="02070309020205020404" pitchFamily="49" charset="0"/>
              <a:buChar char="o"/>
            </a:pPr>
            <a:r>
              <a:rPr lang="de-DE" sz="2400" dirty="0">
                <a:latin typeface="Avenir Next LT Pro Demi" panose="020B0704020202020204" pitchFamily="34" charset="0"/>
                <a:sym typeface="Wingdings" panose="05000000000000000000" pitchFamily="2" charset="2"/>
              </a:rPr>
              <a:t>25 Maßnahmen</a:t>
            </a:r>
            <a:r>
              <a:rPr lang="de-DE" sz="2400" dirty="0">
                <a:latin typeface="Avenir Next LT Pro Light" panose="020B0304020202020204" pitchFamily="34" charset="0"/>
                <a:sym typeface="Wingdings" panose="05000000000000000000" pitchFamily="2" charset="2"/>
              </a:rPr>
              <a:t>, Mehrzahl Misserfolg</a:t>
            </a:r>
          </a:p>
          <a:p>
            <a:pPr marL="800100" lvl="1" indent="-342900" algn="l">
              <a:buFont typeface="Wingdings" panose="05000000000000000000" pitchFamily="2" charset="2"/>
              <a:buChar char="§"/>
            </a:pPr>
            <a:r>
              <a:rPr lang="de-DE" sz="1800" dirty="0">
                <a:solidFill>
                  <a:srgbClr val="406043"/>
                </a:solidFill>
                <a:latin typeface="Avenir Next LT Pro Demi" panose="020B0704020202020204" pitchFamily="34" charset="0"/>
                <a:sym typeface="Wingdings" panose="05000000000000000000" pitchFamily="2" charset="2"/>
              </a:rPr>
              <a:t>Kritik:</a:t>
            </a:r>
            <a:r>
              <a:rPr lang="de-DE" sz="1800" dirty="0">
                <a:solidFill>
                  <a:srgbClr val="406043"/>
                </a:solidFill>
                <a:latin typeface="Avenir Next LT Pro Light" panose="020B0304020202020204" pitchFamily="34" charset="0"/>
                <a:sym typeface="Wingdings" panose="05000000000000000000" pitchFamily="2" charset="2"/>
              </a:rPr>
              <a:t> </a:t>
            </a:r>
            <a:r>
              <a:rPr lang="de-DE" sz="1800" dirty="0">
                <a:latin typeface="Avenir Next LT Pro Light" panose="020B0304020202020204" pitchFamily="34" charset="0"/>
                <a:sym typeface="Wingdings" panose="05000000000000000000" pitchFamily="2" charset="2"/>
              </a:rPr>
              <a:t>Keine Kontrolle der Maßnahmen</a:t>
            </a:r>
          </a:p>
          <a:p>
            <a:pPr marL="800100" lvl="1" indent="-342900" algn="l">
              <a:buFont typeface="Wingdings" panose="05000000000000000000" pitchFamily="2" charset="2"/>
              <a:buChar char="§"/>
            </a:pPr>
            <a:endParaRPr lang="de-DE" sz="2400" dirty="0">
              <a:latin typeface="Avenir Next LT Pro Light" panose="020B0304020202020204" pitchFamily="34" charset="0"/>
              <a:sym typeface="Wingdings" panose="05000000000000000000" pitchFamily="2" charset="2"/>
            </a:endParaRPr>
          </a:p>
          <a:p>
            <a:pPr marL="342900" indent="-342900" algn="l">
              <a:buFont typeface="Courier New" panose="02070309020205020404" pitchFamily="49" charset="0"/>
              <a:buChar char="o"/>
            </a:pPr>
            <a:r>
              <a:rPr lang="de-DE" sz="2400" dirty="0">
                <a:latin typeface="Avenir Next LT Pro Demi" panose="020B0704020202020204" pitchFamily="34" charset="0"/>
                <a:sym typeface="Wingdings" panose="05000000000000000000" pitchFamily="2" charset="2"/>
              </a:rPr>
              <a:t>Einstellung Klimaschutzmanager</a:t>
            </a:r>
          </a:p>
          <a:p>
            <a:pPr marL="800100" lvl="1" indent="-342900" algn="l">
              <a:buFont typeface="Wingdings" panose="05000000000000000000" pitchFamily="2" charset="2"/>
              <a:buChar char="§"/>
            </a:pPr>
            <a:r>
              <a:rPr lang="de-DE" sz="1800" dirty="0">
                <a:solidFill>
                  <a:srgbClr val="406043"/>
                </a:solidFill>
                <a:latin typeface="Avenir Next LT Pro Demi" panose="020B0704020202020204" pitchFamily="34" charset="0"/>
                <a:sym typeface="Wingdings" panose="05000000000000000000" pitchFamily="2" charset="2"/>
              </a:rPr>
              <a:t>Kritik: </a:t>
            </a:r>
            <a:r>
              <a:rPr lang="de-DE" sz="1800" dirty="0">
                <a:latin typeface="Avenir Next LT Pro Light" panose="020B0304020202020204" pitchFamily="34" charset="0"/>
                <a:sym typeface="Wingdings" panose="05000000000000000000" pitchFamily="2" charset="2"/>
              </a:rPr>
              <a:t>Wenig Einfluss, da Einzelkämpfer </a:t>
            </a:r>
          </a:p>
        </p:txBody>
      </p:sp>
    </p:spTree>
    <p:extLst>
      <p:ext uri="{BB962C8B-B14F-4D97-AF65-F5344CB8AC3E}">
        <p14:creationId xmlns:p14="http://schemas.microsoft.com/office/powerpoint/2010/main" val="2661853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AA58A-9777-CBDF-6E25-0929EEB47B2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CA4D13D-BD4B-8155-0B58-98BC5A8D505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 imgW="347" imgH="348" progId="TCLayout.ActiveDocument.1">
                  <p:embed/>
                </p:oleObj>
              </mc:Choice>
              <mc:Fallback>
                <p:oleObj name="think-cell Folie" r:id="rId10" imgW="347" imgH="348" progId="TCLayout.ActiveDocument.1">
                  <p:embed/>
                  <p:pic>
                    <p:nvPicPr>
                      <p:cNvPr id="7" name="think-cell data - do not delete" hidden="1">
                        <a:extLst>
                          <a:ext uri="{FF2B5EF4-FFF2-40B4-BE49-F238E27FC236}">
                            <a16:creationId xmlns:a16="http://schemas.microsoft.com/office/drawing/2014/main" id="{A207F505-47B3-BC6D-CBF4-EA5F34DD02D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graphicFrame>
        <p:nvGraphicFramePr>
          <p:cNvPr id="129" name="Chart 3">
            <a:extLst>
              <a:ext uri="{FF2B5EF4-FFF2-40B4-BE49-F238E27FC236}">
                <a16:creationId xmlns:a16="http://schemas.microsoft.com/office/drawing/2014/main" id="{BD323684-A19C-860B-3BCA-BB3748FD8211}"/>
              </a:ext>
            </a:extLst>
          </p:cNvPr>
          <p:cNvGraphicFramePr/>
          <p:nvPr>
            <p:custDataLst>
              <p:tags r:id="rId2"/>
            </p:custDataLst>
          </p:nvPr>
        </p:nvGraphicFramePr>
        <p:xfrm flipH="1" flipV="1">
          <a:off x="230505" y="6072188"/>
          <a:ext cx="45719" cy="45719"/>
        </p:xfrm>
        <a:graphic>
          <a:graphicData uri="http://schemas.openxmlformats.org/drawingml/2006/chart">
            <c:chart xmlns:c="http://schemas.openxmlformats.org/drawingml/2006/chart" xmlns:r="http://schemas.openxmlformats.org/officeDocument/2006/relationships" r:id="rId12"/>
          </a:graphicData>
        </a:graphic>
      </p:graphicFrame>
      <p:sp>
        <p:nvSpPr>
          <p:cNvPr id="12" name="Textplatzhalter 2">
            <a:extLst>
              <a:ext uri="{FF2B5EF4-FFF2-40B4-BE49-F238E27FC236}">
                <a16:creationId xmlns:a16="http://schemas.microsoft.com/office/drawing/2014/main" id="{E6E2BED9-3B28-6898-CBDB-E0F07A41D71E}"/>
              </a:ext>
            </a:extLst>
          </p:cNvPr>
          <p:cNvSpPr>
            <a:spLocks noGrp="1"/>
          </p:cNvSpPr>
          <p:nvPr>
            <p:custDataLst>
              <p:tags r:id="rId3"/>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220CCF18-6506-EEEA-65B6-E0F3A6ADA43F}"/>
              </a:ext>
            </a:extLst>
          </p:cNvPr>
          <p:cNvSpPr>
            <a:spLocks noGrp="1"/>
          </p:cNvSpPr>
          <p:nvPr>
            <p:custDataLst>
              <p:tags r:id="rId4"/>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22F855AB-F324-A086-5B10-717D199AB1D2}"/>
              </a:ext>
            </a:extLst>
          </p:cNvPr>
          <p:cNvSpPr>
            <a:spLocks noGrp="1"/>
          </p:cNvSpPr>
          <p:nvPr>
            <p:custDataLst>
              <p:tags r:id="rId5"/>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D99A379C-F5A1-9E8A-EC15-2751ACE7DA50}"/>
              </a:ext>
            </a:extLst>
          </p:cNvPr>
          <p:cNvSpPr>
            <a:spLocks noGrp="1"/>
          </p:cNvSpPr>
          <p:nvPr>
            <p:custDataLst>
              <p:tags r:id="rId6"/>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88B712E6-6ED6-7361-3711-BBB1C48F6799}"/>
              </a:ext>
            </a:extLst>
          </p:cNvPr>
          <p:cNvSpPr>
            <a:spLocks noGrp="1"/>
          </p:cNvSpPr>
          <p:nvPr>
            <p:custDataLst>
              <p:tags r:id="rId7"/>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5" name="Rechteck 4">
            <a:extLst>
              <a:ext uri="{FF2B5EF4-FFF2-40B4-BE49-F238E27FC236}">
                <a16:creationId xmlns:a16="http://schemas.microsoft.com/office/drawing/2014/main" id="{3DA75818-3724-3CA4-EBCD-04081BECEC32}"/>
              </a:ext>
            </a:extLst>
          </p:cNvPr>
          <p:cNvSpPr/>
          <p:nvPr/>
        </p:nvSpPr>
        <p:spPr>
          <a:xfrm>
            <a:off x="0" y="6318607"/>
            <a:ext cx="12192000" cy="539393"/>
          </a:xfrm>
          <a:prstGeom prst="rect">
            <a:avLst/>
          </a:prstGeom>
          <a:gradFill flip="none" rotWithShape="1">
            <a:gsLst>
              <a:gs pos="0">
                <a:srgbClr val="5A6D4F">
                  <a:shade val="30000"/>
                  <a:satMod val="115000"/>
                </a:srgbClr>
              </a:gs>
              <a:gs pos="50000">
                <a:srgbClr val="5A6D4F">
                  <a:shade val="67500"/>
                  <a:satMod val="115000"/>
                </a:srgbClr>
              </a:gs>
              <a:gs pos="100000">
                <a:srgbClr val="5A6D4F">
                  <a:shade val="100000"/>
                  <a:satMod val="115000"/>
                </a:srgbClr>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6" name="Titel 1">
            <a:extLst>
              <a:ext uri="{FF2B5EF4-FFF2-40B4-BE49-F238E27FC236}">
                <a16:creationId xmlns:a16="http://schemas.microsoft.com/office/drawing/2014/main" id="{E36A43B9-34C2-79A5-91DF-842E7AFC9B4B}"/>
              </a:ext>
            </a:extLst>
          </p:cNvPr>
          <p:cNvSpPr txBox="1">
            <a:spLocks/>
          </p:cNvSpPr>
          <p:nvPr/>
        </p:nvSpPr>
        <p:spPr>
          <a:xfrm>
            <a:off x="122405"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bg1"/>
                </a:solidFill>
                <a:latin typeface="Avenir Next LT Pro Demi" panose="020B0704020202020204" pitchFamily="34" charset="0"/>
              </a:rPr>
              <a:t>Energiewende</a:t>
            </a:r>
            <a:r>
              <a:rPr lang="de-DE" sz="2000" b="1" dirty="0">
                <a:solidFill>
                  <a:schemeClr val="bg1"/>
                </a:solidFill>
                <a:latin typeface="Avenir Next LT Pro Light" panose="020B0304020202020204" pitchFamily="34" charset="0"/>
              </a:rPr>
              <a:t> Neustadt</a:t>
            </a:r>
          </a:p>
        </p:txBody>
      </p:sp>
      <p:sp>
        <p:nvSpPr>
          <p:cNvPr id="8" name="Titel 1">
            <a:extLst>
              <a:ext uri="{FF2B5EF4-FFF2-40B4-BE49-F238E27FC236}">
                <a16:creationId xmlns:a16="http://schemas.microsoft.com/office/drawing/2014/main" id="{E795FD18-88BD-71DA-12CC-F0DABCC438B5}"/>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
        <p:nvSpPr>
          <p:cNvPr id="14" name="Untertitel 2">
            <a:extLst>
              <a:ext uri="{FF2B5EF4-FFF2-40B4-BE49-F238E27FC236}">
                <a16:creationId xmlns:a16="http://schemas.microsoft.com/office/drawing/2014/main" id="{9853EFD2-8575-ACBD-1AF4-678B3C8EE196}"/>
              </a:ext>
            </a:extLst>
          </p:cNvPr>
          <p:cNvSpPr txBox="1">
            <a:spLocks/>
          </p:cNvSpPr>
          <p:nvPr/>
        </p:nvSpPr>
        <p:spPr>
          <a:xfrm>
            <a:off x="477018" y="507433"/>
            <a:ext cx="10295467" cy="5413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3200" b="1" dirty="0">
                <a:solidFill>
                  <a:srgbClr val="406043"/>
                </a:solidFill>
                <a:latin typeface="Avenir Next LT Pro Demi" panose="020B0704020202020204" pitchFamily="34" charset="0"/>
                <a:sym typeface="Wingdings" panose="05000000000000000000" pitchFamily="2" charset="2"/>
              </a:rPr>
              <a:t>Klimaschutz in Neustadt</a:t>
            </a:r>
            <a:endParaRPr lang="de-DE" sz="3200" b="1" dirty="0">
              <a:solidFill>
                <a:srgbClr val="406043"/>
              </a:solidFill>
              <a:latin typeface="Avenir Next LT Pro Light" panose="020B0304020202020204" pitchFamily="34" charset="0"/>
              <a:sym typeface="Wingdings" panose="05000000000000000000" pitchFamily="2" charset="2"/>
            </a:endParaRPr>
          </a:p>
          <a:p>
            <a:pPr algn="l"/>
            <a:endParaRPr lang="de-DE" sz="2000" b="1" dirty="0">
              <a:latin typeface="Avenir Next LT Pro Light" panose="020B0304020202020204" pitchFamily="34" charset="0"/>
              <a:sym typeface="Wingdings" panose="05000000000000000000" pitchFamily="2" charset="2"/>
            </a:endParaRPr>
          </a:p>
          <a:p>
            <a:pPr algn="l"/>
            <a:endParaRPr lang="de-DE" sz="2000" b="1" dirty="0">
              <a:latin typeface="Avenir Next LT Pro Light" panose="020B0304020202020204" pitchFamily="34" charset="0"/>
              <a:sym typeface="Wingdings" panose="05000000000000000000" pitchFamily="2" charset="2"/>
            </a:endParaRPr>
          </a:p>
          <a:p>
            <a:pPr algn="l">
              <a:lnSpc>
                <a:spcPct val="100000"/>
              </a:lnSpc>
            </a:pPr>
            <a:r>
              <a:rPr lang="de-DE" sz="2000" b="1" dirty="0">
                <a:latin typeface="Avenir Next LT Pro Light" panose="020B0304020202020204" pitchFamily="34" charset="0"/>
                <a:sym typeface="Wingdings" panose="05000000000000000000" pitchFamily="2" charset="2"/>
              </a:rPr>
              <a:t>		2014-2017: </a:t>
            </a:r>
            <a:r>
              <a:rPr lang="de-DE" sz="2000" dirty="0">
                <a:latin typeface="Avenir Next LT Pro Demi" panose="020B0704020202020204" pitchFamily="34" charset="0"/>
                <a:sym typeface="Wingdings" panose="05000000000000000000" pitchFamily="2" charset="2"/>
              </a:rPr>
              <a:t>Integriertes Klimaschutzkonzept</a:t>
            </a:r>
          </a:p>
          <a:p>
            <a:pPr algn="l"/>
            <a:r>
              <a:rPr lang="de-DE" sz="2000" b="1" dirty="0">
                <a:latin typeface="Avenir Next LT Pro Demi" panose="020B0704020202020204" pitchFamily="34" charset="0"/>
                <a:sym typeface="Wingdings" panose="05000000000000000000" pitchFamily="2" charset="2"/>
              </a:rPr>
              <a:t>		</a:t>
            </a:r>
            <a:r>
              <a:rPr lang="de-DE" sz="2000" b="1" dirty="0">
                <a:latin typeface="Avenir Next LT Pro Light" panose="020B0304020202020204" pitchFamily="34" charset="0"/>
                <a:sym typeface="Wingdings" panose="05000000000000000000" pitchFamily="2" charset="2"/>
              </a:rPr>
              <a:t>12/2020:</a:t>
            </a:r>
            <a:r>
              <a:rPr lang="de-DE" sz="2000" b="1" dirty="0">
                <a:latin typeface="Avenir Next LT Pro Demi" panose="020B0704020202020204" pitchFamily="34" charset="0"/>
                <a:sym typeface="Wingdings" panose="05000000000000000000" pitchFamily="2" charset="2"/>
              </a:rPr>
              <a:t> Anschlussvorhaben vorgestellt</a:t>
            </a:r>
          </a:p>
          <a:p>
            <a:pPr algn="l"/>
            <a:r>
              <a:rPr lang="de-DE" sz="2000" b="1" dirty="0">
                <a:latin typeface="Avenir Next LT Pro Demi" panose="020B0704020202020204" pitchFamily="34" charset="0"/>
                <a:sym typeface="Wingdings" panose="05000000000000000000" pitchFamily="2" charset="2"/>
              </a:rPr>
              <a:t>		</a:t>
            </a:r>
            <a:r>
              <a:rPr lang="de-DE" sz="2000" b="1" dirty="0">
                <a:latin typeface="Avenir Next LT Pro Light" panose="020B0304020202020204" pitchFamily="34" charset="0"/>
                <a:sym typeface="Wingdings" panose="05000000000000000000" pitchFamily="2" charset="2"/>
              </a:rPr>
              <a:t>06/2022: </a:t>
            </a:r>
            <a:r>
              <a:rPr lang="de-DE" sz="2000" b="1" dirty="0">
                <a:latin typeface="Avenir Next LT Pro Demi" panose="020B0704020202020204" pitchFamily="34" charset="0"/>
                <a:sym typeface="Wingdings" panose="05000000000000000000" pitchFamily="2" charset="2"/>
              </a:rPr>
              <a:t>Nachhaltigkeitsstrategie vom Stadtrat verabschiedet: </a:t>
            </a:r>
          </a:p>
          <a:p>
            <a:pPr algn="l">
              <a:lnSpc>
                <a:spcPct val="100000"/>
              </a:lnSpc>
            </a:pPr>
            <a:endParaRPr lang="de-DE" sz="1800" b="1" dirty="0">
              <a:latin typeface="Avenir Next LT Pro Demi" panose="020B0704020202020204" pitchFamily="34" charset="0"/>
              <a:sym typeface="Wingdings" panose="05000000000000000000" pitchFamily="2" charset="2"/>
            </a:endParaRPr>
          </a:p>
          <a:p>
            <a:pPr algn="l">
              <a:lnSpc>
                <a:spcPct val="100000"/>
              </a:lnSpc>
              <a:spcAft>
                <a:spcPts val="800"/>
              </a:spcAft>
            </a:pPr>
            <a:r>
              <a:rPr lang="de-DE" sz="1800" i="1" dirty="0">
                <a:latin typeface="Avenir Next LT Pro Light" panose="020B0304020202020204" pitchFamily="34" charset="0"/>
                <a:sym typeface="Wingdings" panose="05000000000000000000" pitchFamily="2" charset="2"/>
              </a:rPr>
              <a:t>	   	</a:t>
            </a:r>
            <a:r>
              <a:rPr lang="de-DE" sz="1800" i="1" kern="100" dirty="0">
                <a:solidFill>
                  <a:srgbClr val="406043"/>
                </a:solidFill>
                <a:effectLst/>
                <a:latin typeface="Avenir Next LT Pro Light" panose="020B0304020202020204" pitchFamily="34" charset="0"/>
                <a:ea typeface="Aptos" panose="020B0004020202020204" pitchFamily="34" charset="0"/>
                <a:cs typeface="Times New Roman" panose="02020603050405020304" pitchFamily="18" charset="0"/>
              </a:rPr>
              <a:t>„</a:t>
            </a:r>
            <a:r>
              <a:rPr lang="de-DE" sz="1800" i="1" dirty="0">
                <a:solidFill>
                  <a:srgbClr val="406043"/>
                </a:solidFill>
                <a:latin typeface="Avenir Next LT Pro Light" panose="020B0304020202020204" pitchFamily="34" charset="0"/>
                <a:sym typeface="Wingdings" panose="05000000000000000000" pitchFamily="2" charset="2"/>
              </a:rPr>
              <a:t>Neustadt an der Weinstraße leistet seinen gerechten Beitrag im Kampf gegen 	 	   	die Klimakrise und zum Erreichen des 1,5-Grad-Ziels. Alle Akteure in der Stadt 	   		erkennen die Klimakrise und die damit einhergehenden massiven 	   	   	   	Veränderungsprozesse an und setzen sich proaktiv für die Bewältigung der 	 	   	Herausforderungen und das Erreichen des 1,5-Grad-Ziels ein.“ </a:t>
            </a:r>
          </a:p>
          <a:p>
            <a:pPr algn="l">
              <a:lnSpc>
                <a:spcPct val="100000"/>
              </a:lnSpc>
              <a:spcAft>
                <a:spcPts val="800"/>
              </a:spcAft>
            </a:pPr>
            <a:endParaRPr lang="de-DE" sz="1800" i="1" kern="100" dirty="0">
              <a:solidFill>
                <a:srgbClr val="406043"/>
              </a:solidFill>
              <a:effectLst/>
              <a:latin typeface="Avenir Next LT Pro Light" panose="020B0304020202020204" pitchFamily="34" charset="0"/>
              <a:ea typeface="Aptos" panose="020B0004020202020204" pitchFamily="34" charset="0"/>
              <a:cs typeface="Times New Roman" panose="02020603050405020304" pitchFamily="18" charset="0"/>
            </a:endParaRPr>
          </a:p>
          <a:p>
            <a:pPr algn="l"/>
            <a:endParaRPr lang="de-DE" sz="2000" dirty="0"/>
          </a:p>
        </p:txBody>
      </p:sp>
    </p:spTree>
    <p:extLst>
      <p:ext uri="{BB962C8B-B14F-4D97-AF65-F5344CB8AC3E}">
        <p14:creationId xmlns:p14="http://schemas.microsoft.com/office/powerpoint/2010/main" val="1216127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ADDE3-E8FD-9F69-F7F6-0482DC0F9614}"/>
            </a:ext>
          </a:extLst>
        </p:cNvPr>
        <p:cNvGrpSpPr/>
        <p:nvPr/>
      </p:nvGrpSpPr>
      <p:grpSpPr>
        <a:xfrm>
          <a:off x="0" y="0"/>
          <a:ext cx="0" cy="0"/>
          <a:chOff x="0" y="0"/>
          <a:chExt cx="0" cy="0"/>
        </a:xfrm>
      </p:grpSpPr>
      <p:sp>
        <p:nvSpPr>
          <p:cNvPr id="10" name="Untertitel 2">
            <a:extLst>
              <a:ext uri="{FF2B5EF4-FFF2-40B4-BE49-F238E27FC236}">
                <a16:creationId xmlns:a16="http://schemas.microsoft.com/office/drawing/2014/main" id="{AA15A914-3B1E-3BB2-6A43-D906FF84D026}"/>
              </a:ext>
            </a:extLst>
          </p:cNvPr>
          <p:cNvSpPr txBox="1">
            <a:spLocks/>
          </p:cNvSpPr>
          <p:nvPr/>
        </p:nvSpPr>
        <p:spPr>
          <a:xfrm>
            <a:off x="477018" y="507433"/>
            <a:ext cx="10295467" cy="5413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3200" b="1" dirty="0">
                <a:solidFill>
                  <a:srgbClr val="406043"/>
                </a:solidFill>
                <a:latin typeface="Avenir Next LT Pro Demi" panose="020B0704020202020204" pitchFamily="34" charset="0"/>
                <a:sym typeface="Wingdings" panose="05000000000000000000" pitchFamily="2" charset="2"/>
              </a:rPr>
              <a:t>Klimaschutz in Neustadt</a:t>
            </a:r>
            <a:endParaRPr lang="de-DE" sz="3200" b="1" dirty="0">
              <a:solidFill>
                <a:srgbClr val="406043"/>
              </a:solidFill>
              <a:latin typeface="Avenir Next LT Pro Light" panose="020B0304020202020204" pitchFamily="34" charset="0"/>
              <a:sym typeface="Wingdings" panose="05000000000000000000" pitchFamily="2" charset="2"/>
            </a:endParaRPr>
          </a:p>
          <a:p>
            <a:pPr algn="l"/>
            <a:endParaRPr lang="de-DE" sz="2000" b="1" dirty="0">
              <a:latin typeface="Avenir Next LT Pro Light" panose="020B0304020202020204" pitchFamily="34" charset="0"/>
              <a:sym typeface="Wingdings" panose="05000000000000000000" pitchFamily="2" charset="2"/>
            </a:endParaRPr>
          </a:p>
          <a:p>
            <a:pPr algn="l"/>
            <a:endParaRPr lang="de-DE" sz="2000" b="1" dirty="0">
              <a:latin typeface="Avenir Next LT Pro Light" panose="020B0304020202020204" pitchFamily="34" charset="0"/>
              <a:sym typeface="Wingdings" panose="05000000000000000000" pitchFamily="2" charset="2"/>
            </a:endParaRPr>
          </a:p>
          <a:p>
            <a:pPr algn="l">
              <a:lnSpc>
                <a:spcPct val="100000"/>
              </a:lnSpc>
            </a:pPr>
            <a:r>
              <a:rPr lang="de-DE" sz="2000" b="1" dirty="0">
                <a:latin typeface="Avenir Next LT Pro Light" panose="020B0304020202020204" pitchFamily="34" charset="0"/>
                <a:sym typeface="Wingdings" panose="05000000000000000000" pitchFamily="2" charset="2"/>
              </a:rPr>
              <a:t>		2014-2017: </a:t>
            </a:r>
            <a:r>
              <a:rPr lang="de-DE" sz="2000" dirty="0">
                <a:latin typeface="Avenir Next LT Pro Light" panose="020B0304020202020204" pitchFamily="34" charset="0"/>
                <a:sym typeface="Wingdings" panose="05000000000000000000" pitchFamily="2" charset="2"/>
              </a:rPr>
              <a:t>Integriertes Klimaschutzkonzept</a:t>
            </a:r>
          </a:p>
          <a:p>
            <a:pPr algn="l"/>
            <a:r>
              <a:rPr lang="de-DE" sz="2000" b="1" dirty="0">
                <a:latin typeface="Avenir Next LT Pro Light" panose="020B0304020202020204" pitchFamily="34" charset="0"/>
                <a:sym typeface="Wingdings" panose="05000000000000000000" pitchFamily="2" charset="2"/>
              </a:rPr>
              <a:t>		12/2020: Anschlussvorhaben vorgestellt</a:t>
            </a:r>
          </a:p>
          <a:p>
            <a:pPr algn="l"/>
            <a:r>
              <a:rPr lang="de-DE" sz="2000" b="1" dirty="0">
                <a:latin typeface="Avenir Next LT Pro Light" panose="020B0304020202020204" pitchFamily="34" charset="0"/>
                <a:sym typeface="Wingdings" panose="05000000000000000000" pitchFamily="2" charset="2"/>
              </a:rPr>
              <a:t>		06/2022: Nachhaltigkeitsstrategie vom Stadtrat verabschiedet</a:t>
            </a:r>
          </a:p>
          <a:p>
            <a:pPr algn="l">
              <a:lnSpc>
                <a:spcPct val="100000"/>
              </a:lnSpc>
            </a:pPr>
            <a:endParaRPr lang="de-DE" sz="1800" b="1" dirty="0">
              <a:latin typeface="Avenir Next LT Pro Demi" panose="020B0704020202020204" pitchFamily="34" charset="0"/>
              <a:sym typeface="Wingdings" panose="05000000000000000000" pitchFamily="2" charset="2"/>
            </a:endParaRPr>
          </a:p>
          <a:p>
            <a:pPr algn="l">
              <a:lnSpc>
                <a:spcPct val="100000"/>
              </a:lnSpc>
            </a:pPr>
            <a:endParaRPr lang="de-DE" sz="1800" b="1" dirty="0">
              <a:latin typeface="Avenir Next LT Pro Demi" panose="020B0704020202020204" pitchFamily="34" charset="0"/>
              <a:sym typeface="Wingdings" panose="05000000000000000000" pitchFamily="2" charset="2"/>
            </a:endParaRPr>
          </a:p>
          <a:p>
            <a:pPr algn="l">
              <a:lnSpc>
                <a:spcPct val="100000"/>
              </a:lnSpc>
              <a:spcAft>
                <a:spcPts val="800"/>
              </a:spcAft>
            </a:pPr>
            <a:endParaRPr lang="de-DE" sz="1800" i="1" kern="100" dirty="0">
              <a:solidFill>
                <a:srgbClr val="406043"/>
              </a:solidFill>
              <a:effectLst/>
              <a:latin typeface="Avenir Next LT Pro Light" panose="020B0304020202020204" pitchFamily="34" charset="0"/>
              <a:ea typeface="Aptos" panose="020B0004020202020204" pitchFamily="34" charset="0"/>
              <a:cs typeface="Times New Roman" panose="02020603050405020304" pitchFamily="18" charset="0"/>
            </a:endParaRPr>
          </a:p>
          <a:p>
            <a:pPr algn="l"/>
            <a:endParaRPr lang="de-DE" sz="2000" dirty="0"/>
          </a:p>
        </p:txBody>
      </p:sp>
      <p:graphicFrame>
        <p:nvGraphicFramePr>
          <p:cNvPr id="7" name="think-cell data - do not delete" hidden="1">
            <a:extLst>
              <a:ext uri="{FF2B5EF4-FFF2-40B4-BE49-F238E27FC236}">
                <a16:creationId xmlns:a16="http://schemas.microsoft.com/office/drawing/2014/main" id="{7348AC46-DB53-7B33-3D55-7FD32BB5E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47" imgH="348" progId="TCLayout.ActiveDocument.1">
                  <p:embed/>
                </p:oleObj>
              </mc:Choice>
              <mc:Fallback>
                <p:oleObj name="think-cell Folie" r:id="rId9" imgW="347" imgH="348" progId="TCLayout.ActiveDocument.1">
                  <p:embed/>
                  <p:pic>
                    <p:nvPicPr>
                      <p:cNvPr id="7" name="think-cell data - do not delete" hidden="1">
                        <a:extLst>
                          <a:ext uri="{FF2B5EF4-FFF2-40B4-BE49-F238E27FC236}">
                            <a16:creationId xmlns:a16="http://schemas.microsoft.com/office/drawing/2014/main" id="{BAE92DEF-EA5D-01CB-D286-4BDD755AFEC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aphicFrame>
        <p:nvGraphicFramePr>
          <p:cNvPr id="129" name="Chart 3">
            <a:extLst>
              <a:ext uri="{FF2B5EF4-FFF2-40B4-BE49-F238E27FC236}">
                <a16:creationId xmlns:a16="http://schemas.microsoft.com/office/drawing/2014/main" id="{EC91900A-D63F-C494-0D9D-40628BED2815}"/>
              </a:ext>
            </a:extLst>
          </p:cNvPr>
          <p:cNvGraphicFramePr/>
          <p:nvPr>
            <p:custDataLst>
              <p:tags r:id="rId2"/>
            </p:custDataLst>
          </p:nvPr>
        </p:nvGraphicFramePr>
        <p:xfrm flipH="1" flipV="1">
          <a:off x="230505" y="6072188"/>
          <a:ext cx="45719" cy="45719"/>
        </p:xfrm>
        <a:graphic>
          <a:graphicData uri="http://schemas.openxmlformats.org/drawingml/2006/chart">
            <c:chart xmlns:c="http://schemas.openxmlformats.org/drawingml/2006/chart" xmlns:r="http://schemas.openxmlformats.org/officeDocument/2006/relationships" r:id="rId11"/>
          </a:graphicData>
        </a:graphic>
      </p:graphicFrame>
      <p:sp>
        <p:nvSpPr>
          <p:cNvPr id="12" name="Textplatzhalter 2">
            <a:extLst>
              <a:ext uri="{FF2B5EF4-FFF2-40B4-BE49-F238E27FC236}">
                <a16:creationId xmlns:a16="http://schemas.microsoft.com/office/drawing/2014/main" id="{B58C4BE6-C52F-1B20-D2FE-874C77C7D92A}"/>
              </a:ext>
            </a:extLst>
          </p:cNvPr>
          <p:cNvSpPr>
            <a:spLocks noGrp="1"/>
          </p:cNvSpPr>
          <p:nvPr>
            <p:custDataLst>
              <p:tags r:id="rId3"/>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03820558-C203-91CD-30BF-02A7F0B19A50}"/>
              </a:ext>
            </a:extLst>
          </p:cNvPr>
          <p:cNvSpPr>
            <a:spLocks noGrp="1"/>
          </p:cNvSpPr>
          <p:nvPr>
            <p:custDataLst>
              <p:tags r:id="rId4"/>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B3DAC7AF-260E-BF1B-86A0-661065420931}"/>
              </a:ext>
            </a:extLst>
          </p:cNvPr>
          <p:cNvSpPr>
            <a:spLocks noGrp="1"/>
          </p:cNvSpPr>
          <p:nvPr>
            <p:custDataLst>
              <p:tags r:id="rId5"/>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14CF77F1-66C9-940A-D83C-BCA8110920F9}"/>
              </a:ext>
            </a:extLst>
          </p:cNvPr>
          <p:cNvSpPr>
            <a:spLocks noGrp="1"/>
          </p:cNvSpPr>
          <p:nvPr>
            <p:custDataLst>
              <p:tags r:id="rId6"/>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8C378308-6D22-C4D3-2E8C-6E8EF39D2F60}"/>
              </a:ext>
            </a:extLst>
          </p:cNvPr>
          <p:cNvSpPr>
            <a:spLocks noGrp="1"/>
          </p:cNvSpPr>
          <p:nvPr>
            <p:custDataLst>
              <p:tags r:id="rId7"/>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5" name="Rechteck 4">
            <a:extLst>
              <a:ext uri="{FF2B5EF4-FFF2-40B4-BE49-F238E27FC236}">
                <a16:creationId xmlns:a16="http://schemas.microsoft.com/office/drawing/2014/main" id="{5383A7C3-F108-FFDE-F074-90F5E4EF04DE}"/>
              </a:ext>
            </a:extLst>
          </p:cNvPr>
          <p:cNvSpPr/>
          <p:nvPr/>
        </p:nvSpPr>
        <p:spPr>
          <a:xfrm>
            <a:off x="0" y="6318607"/>
            <a:ext cx="12192000" cy="539393"/>
          </a:xfrm>
          <a:prstGeom prst="rect">
            <a:avLst/>
          </a:prstGeom>
          <a:gradFill flip="none" rotWithShape="1">
            <a:gsLst>
              <a:gs pos="0">
                <a:srgbClr val="5A6D4F">
                  <a:shade val="30000"/>
                  <a:satMod val="115000"/>
                </a:srgbClr>
              </a:gs>
              <a:gs pos="50000">
                <a:srgbClr val="5A6D4F">
                  <a:shade val="67500"/>
                  <a:satMod val="115000"/>
                </a:srgbClr>
              </a:gs>
              <a:gs pos="100000">
                <a:srgbClr val="5A6D4F">
                  <a:shade val="100000"/>
                  <a:satMod val="115000"/>
                </a:srgbClr>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6" name="Titel 1">
            <a:extLst>
              <a:ext uri="{FF2B5EF4-FFF2-40B4-BE49-F238E27FC236}">
                <a16:creationId xmlns:a16="http://schemas.microsoft.com/office/drawing/2014/main" id="{6F82EA3B-A1BC-9577-5591-04CD3F3AB0DF}"/>
              </a:ext>
            </a:extLst>
          </p:cNvPr>
          <p:cNvSpPr txBox="1">
            <a:spLocks/>
          </p:cNvSpPr>
          <p:nvPr/>
        </p:nvSpPr>
        <p:spPr>
          <a:xfrm>
            <a:off x="122405"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a:solidFill>
                  <a:schemeClr val="bg1"/>
                </a:solidFill>
                <a:latin typeface="Avenir Next LT Pro Demi" panose="020B0704020202020204" pitchFamily="34" charset="0"/>
              </a:rPr>
              <a:t>Energiewende</a:t>
            </a:r>
            <a:r>
              <a:rPr lang="de-DE" sz="2000" b="1">
                <a:solidFill>
                  <a:schemeClr val="bg1"/>
                </a:solidFill>
                <a:latin typeface="Avenir Next LT Pro Light" panose="020B0304020202020204" pitchFamily="34" charset="0"/>
              </a:rPr>
              <a:t> Neustadt</a:t>
            </a:r>
            <a:endParaRPr lang="de-DE" sz="2000" b="1" dirty="0">
              <a:solidFill>
                <a:schemeClr val="bg1"/>
              </a:solidFill>
              <a:latin typeface="Avenir Next LT Pro Light" panose="020B0304020202020204" pitchFamily="34" charset="0"/>
            </a:endParaRPr>
          </a:p>
        </p:txBody>
      </p:sp>
      <p:sp>
        <p:nvSpPr>
          <p:cNvPr id="8" name="Titel 1">
            <a:extLst>
              <a:ext uri="{FF2B5EF4-FFF2-40B4-BE49-F238E27FC236}">
                <a16:creationId xmlns:a16="http://schemas.microsoft.com/office/drawing/2014/main" id="{AE4B4D98-CD83-396D-13C2-1485A53E9DAA}"/>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
        <p:nvSpPr>
          <p:cNvPr id="13" name="Rechteck: abgerundete Ecken 12">
            <a:extLst>
              <a:ext uri="{FF2B5EF4-FFF2-40B4-BE49-F238E27FC236}">
                <a16:creationId xmlns:a16="http://schemas.microsoft.com/office/drawing/2014/main" id="{3ED25C1D-4064-14E2-7BA5-2B90036C466C}"/>
              </a:ext>
            </a:extLst>
          </p:cNvPr>
          <p:cNvSpPr/>
          <p:nvPr/>
        </p:nvSpPr>
        <p:spPr>
          <a:xfrm>
            <a:off x="1419515" y="5010053"/>
            <a:ext cx="8325522" cy="414533"/>
          </a:xfrm>
          <a:prstGeom prst="roundRect">
            <a:avLst/>
          </a:prstGeom>
          <a:solidFill>
            <a:srgbClr val="4060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406043"/>
              </a:solidFill>
            </a:endParaRPr>
          </a:p>
        </p:txBody>
      </p:sp>
      <p:sp>
        <p:nvSpPr>
          <p:cNvPr id="3" name="Untertitel 2">
            <a:extLst>
              <a:ext uri="{FF2B5EF4-FFF2-40B4-BE49-F238E27FC236}">
                <a16:creationId xmlns:a16="http://schemas.microsoft.com/office/drawing/2014/main" id="{7404FD52-AFA6-A282-AD40-1DCF5914CE52}"/>
              </a:ext>
            </a:extLst>
          </p:cNvPr>
          <p:cNvSpPr>
            <a:spLocks noGrp="1"/>
          </p:cNvSpPr>
          <p:nvPr>
            <p:ph type="subTitle" idx="1"/>
          </p:nvPr>
        </p:nvSpPr>
        <p:spPr>
          <a:xfrm>
            <a:off x="1286933" y="3643992"/>
            <a:ext cx="10295467" cy="5413149"/>
          </a:xfrm>
        </p:spPr>
        <p:txBody>
          <a:bodyPr>
            <a:normAutofit/>
          </a:bodyPr>
          <a:lstStyle/>
          <a:p>
            <a:pPr algn="l"/>
            <a:endParaRPr lang="de-DE" sz="800" b="1" i="1" dirty="0">
              <a:sym typeface="Wingdings" panose="05000000000000000000" pitchFamily="2" charset="2"/>
            </a:endParaRPr>
          </a:p>
          <a:p>
            <a:pPr marL="342900" indent="-342900" algn="l">
              <a:buFont typeface="Courier New" panose="02070309020205020404" pitchFamily="49" charset="0"/>
              <a:buChar char="o"/>
            </a:pPr>
            <a:r>
              <a:rPr lang="de-DE" sz="2000" b="1" dirty="0">
                <a:latin typeface="Avenir Next LT Pro Demi" panose="020B0704020202020204" pitchFamily="34" charset="0"/>
                <a:sym typeface="Wingdings" panose="05000000000000000000" pitchFamily="2" charset="2"/>
              </a:rPr>
              <a:t>	  Konkrete Klimaziele erst für 2030 </a:t>
            </a:r>
          </a:p>
          <a:p>
            <a:pPr marL="342900" indent="-342900" algn="l">
              <a:lnSpc>
                <a:spcPct val="150000"/>
              </a:lnSpc>
              <a:buFont typeface="Courier New" panose="02070309020205020404" pitchFamily="49" charset="0"/>
              <a:buChar char="o"/>
            </a:pPr>
            <a:r>
              <a:rPr lang="de-DE" sz="2000" b="1" dirty="0">
                <a:latin typeface="Avenir Next LT Pro Demi" panose="020B0704020202020204" pitchFamily="34" charset="0"/>
                <a:sym typeface="Wingdings" panose="05000000000000000000" pitchFamily="2" charset="2"/>
              </a:rPr>
              <a:t>	  Klimaziele vorwiegend für kommunale Einrichtungen </a:t>
            </a:r>
            <a:r>
              <a:rPr lang="de-DE" sz="2000" b="1" u="sng" dirty="0">
                <a:latin typeface="Avenir Next LT Pro Demi" panose="020B0704020202020204" pitchFamily="34" charset="0"/>
                <a:sym typeface="Wingdings" panose="05000000000000000000" pitchFamily="2" charset="2"/>
              </a:rPr>
              <a:t>(3% der Stadt)</a:t>
            </a:r>
          </a:p>
          <a:p>
            <a:pPr algn="l">
              <a:lnSpc>
                <a:spcPct val="150000"/>
              </a:lnSpc>
            </a:pPr>
            <a:r>
              <a:rPr lang="de-DE" sz="2000" b="1" dirty="0">
                <a:solidFill>
                  <a:schemeClr val="bg1"/>
                </a:solidFill>
                <a:latin typeface="Avenir Next LT Pro Demi" panose="020B0704020202020204" pitchFamily="34" charset="0"/>
                <a:sym typeface="Wingdings" panose="05000000000000000000" pitchFamily="2" charset="2"/>
              </a:rPr>
              <a:t>	 </a:t>
            </a:r>
            <a:r>
              <a:rPr lang="de-DE" b="1" dirty="0">
                <a:solidFill>
                  <a:schemeClr val="bg1"/>
                </a:solidFill>
                <a:latin typeface="Avenir Next LT Pro Demi" panose="020B0704020202020204" pitchFamily="34" charset="0"/>
                <a:sym typeface="Wingdings" panose="05000000000000000000" pitchFamily="2" charset="2"/>
              </a:rPr>
              <a:t>KEINE PROJEKTE MIT DEFINIERTEN ANGABEN</a:t>
            </a:r>
          </a:p>
          <a:p>
            <a:pPr algn="l"/>
            <a:endParaRPr lang="de-DE" sz="2000" b="1" dirty="0">
              <a:sym typeface="Wingdings" panose="05000000000000000000" pitchFamily="2" charset="2"/>
            </a:endParaRPr>
          </a:p>
          <a:p>
            <a:pPr algn="l"/>
            <a:endParaRPr lang="de-DE" sz="2000" dirty="0"/>
          </a:p>
        </p:txBody>
      </p:sp>
    </p:spTree>
    <p:extLst>
      <p:ext uri="{BB962C8B-B14F-4D97-AF65-F5344CB8AC3E}">
        <p14:creationId xmlns:p14="http://schemas.microsoft.com/office/powerpoint/2010/main" val="380006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C1590-5086-D2E7-9CA9-78088BE1C32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C03F88E-FE69-3616-C21F-28F824C2AE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 imgW="347" imgH="348" progId="TCLayout.ActiveDocument.1">
                  <p:embed/>
                </p:oleObj>
              </mc:Choice>
              <mc:Fallback>
                <p:oleObj name="think-cell Folie" r:id="rId10" imgW="347" imgH="348" progId="TCLayout.ActiveDocument.1">
                  <p:embed/>
                  <p:pic>
                    <p:nvPicPr>
                      <p:cNvPr id="7" name="think-cell data - do not delete" hidden="1">
                        <a:extLst>
                          <a:ext uri="{FF2B5EF4-FFF2-40B4-BE49-F238E27FC236}">
                            <a16:creationId xmlns:a16="http://schemas.microsoft.com/office/drawing/2014/main" id="{ADA4FD24-4404-B5DB-87D2-F1D9199CBE9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graphicFrame>
        <p:nvGraphicFramePr>
          <p:cNvPr id="129" name="Chart 3">
            <a:extLst>
              <a:ext uri="{FF2B5EF4-FFF2-40B4-BE49-F238E27FC236}">
                <a16:creationId xmlns:a16="http://schemas.microsoft.com/office/drawing/2014/main" id="{A79806A4-8D0C-4865-2EAF-0A151D624372}"/>
              </a:ext>
            </a:extLst>
          </p:cNvPr>
          <p:cNvGraphicFramePr/>
          <p:nvPr>
            <p:custDataLst>
              <p:tags r:id="rId2"/>
            </p:custDataLst>
            <p:extLst>
              <p:ext uri="{D42A27DB-BD31-4B8C-83A1-F6EECF244321}">
                <p14:modId xmlns:p14="http://schemas.microsoft.com/office/powerpoint/2010/main" val="3672614775"/>
              </p:ext>
            </p:extLst>
          </p:nvPr>
        </p:nvGraphicFramePr>
        <p:xfrm>
          <a:off x="1836719" y="1591251"/>
          <a:ext cx="7576064" cy="5180762"/>
        </p:xfrm>
        <a:graphic>
          <a:graphicData uri="http://schemas.openxmlformats.org/drawingml/2006/chart">
            <c:chart xmlns:c="http://schemas.openxmlformats.org/drawingml/2006/chart" xmlns:r="http://schemas.openxmlformats.org/officeDocument/2006/relationships" r:id="rId12"/>
          </a:graphicData>
        </a:graphic>
      </p:graphicFrame>
      <p:sp>
        <p:nvSpPr>
          <p:cNvPr id="12" name="Textplatzhalter 2">
            <a:extLst>
              <a:ext uri="{FF2B5EF4-FFF2-40B4-BE49-F238E27FC236}">
                <a16:creationId xmlns:a16="http://schemas.microsoft.com/office/drawing/2014/main" id="{9631906C-6F3A-25E8-1430-001172FF9FED}"/>
              </a:ext>
            </a:extLst>
          </p:cNvPr>
          <p:cNvSpPr>
            <a:spLocks noGrp="1"/>
          </p:cNvSpPr>
          <p:nvPr>
            <p:custDataLst>
              <p:tags r:id="rId3"/>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C1B913BF-B33C-8F55-E7F3-85FCB7C98994}"/>
              </a:ext>
            </a:extLst>
          </p:cNvPr>
          <p:cNvSpPr>
            <a:spLocks noGrp="1"/>
          </p:cNvSpPr>
          <p:nvPr>
            <p:custDataLst>
              <p:tags r:id="rId4"/>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45046FE5-96B1-1ADA-2604-A3EE356FC5D6}"/>
              </a:ext>
            </a:extLst>
          </p:cNvPr>
          <p:cNvSpPr>
            <a:spLocks noGrp="1"/>
          </p:cNvSpPr>
          <p:nvPr>
            <p:custDataLst>
              <p:tags r:id="rId5"/>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23085FE4-0223-D1A5-1C66-B7439B937366}"/>
              </a:ext>
            </a:extLst>
          </p:cNvPr>
          <p:cNvSpPr>
            <a:spLocks noGrp="1"/>
          </p:cNvSpPr>
          <p:nvPr>
            <p:custDataLst>
              <p:tags r:id="rId6"/>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10D88E21-E089-9046-1A37-7ECC70DEFD6F}"/>
              </a:ext>
            </a:extLst>
          </p:cNvPr>
          <p:cNvSpPr>
            <a:spLocks noGrp="1"/>
          </p:cNvSpPr>
          <p:nvPr>
            <p:custDataLst>
              <p:tags r:id="rId7"/>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6" name="Rechteck 5">
            <a:extLst>
              <a:ext uri="{FF2B5EF4-FFF2-40B4-BE49-F238E27FC236}">
                <a16:creationId xmlns:a16="http://schemas.microsoft.com/office/drawing/2014/main" id="{364F12A3-62A8-239B-D20F-165C486F91AB}"/>
              </a:ext>
            </a:extLst>
          </p:cNvPr>
          <p:cNvSpPr/>
          <p:nvPr/>
        </p:nvSpPr>
        <p:spPr>
          <a:xfrm>
            <a:off x="0" y="6318607"/>
            <a:ext cx="12192000" cy="539393"/>
          </a:xfrm>
          <a:prstGeom prst="rect">
            <a:avLst/>
          </a:prstGeom>
          <a:gradFill flip="none" rotWithShape="1">
            <a:gsLst>
              <a:gs pos="0">
                <a:srgbClr val="5A6D4F">
                  <a:shade val="30000"/>
                  <a:satMod val="115000"/>
                </a:srgbClr>
              </a:gs>
              <a:gs pos="50000">
                <a:srgbClr val="5A6D4F">
                  <a:shade val="67500"/>
                  <a:satMod val="115000"/>
                </a:srgbClr>
              </a:gs>
              <a:gs pos="100000">
                <a:srgbClr val="5A6D4F">
                  <a:shade val="100000"/>
                  <a:satMod val="115000"/>
                </a:srgbClr>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8" name="Titel 1">
            <a:extLst>
              <a:ext uri="{FF2B5EF4-FFF2-40B4-BE49-F238E27FC236}">
                <a16:creationId xmlns:a16="http://schemas.microsoft.com/office/drawing/2014/main" id="{9BE517A6-1746-EB84-114E-4529397ADBE4}"/>
              </a:ext>
            </a:extLst>
          </p:cNvPr>
          <p:cNvSpPr>
            <a:spLocks noGrp="1"/>
          </p:cNvSpPr>
          <p:nvPr>
            <p:ph type="ctrTitle"/>
          </p:nvPr>
        </p:nvSpPr>
        <p:spPr>
          <a:xfrm>
            <a:off x="122405" y="6145962"/>
            <a:ext cx="3139639" cy="651933"/>
          </a:xfrm>
        </p:spPr>
        <p:txBody>
          <a:bodyPr vert="horz">
            <a:normAutofit/>
          </a:bodyPr>
          <a:lstStyle/>
          <a:p>
            <a:pPr algn="l"/>
            <a:r>
              <a:rPr lang="de-DE" sz="2000" b="1" dirty="0">
                <a:solidFill>
                  <a:schemeClr val="bg1"/>
                </a:solidFill>
                <a:latin typeface="Avenir Next LT Pro Demi" panose="020B0704020202020204" pitchFamily="34" charset="0"/>
              </a:rPr>
              <a:t>Energiewende</a:t>
            </a:r>
            <a:r>
              <a:rPr lang="de-DE" sz="2000" b="1" dirty="0">
                <a:solidFill>
                  <a:schemeClr val="bg1"/>
                </a:solidFill>
                <a:latin typeface="Avenir Next LT Pro Light" panose="020B0304020202020204" pitchFamily="34" charset="0"/>
              </a:rPr>
              <a:t> Neustadt</a:t>
            </a:r>
          </a:p>
        </p:txBody>
      </p:sp>
      <p:sp>
        <p:nvSpPr>
          <p:cNvPr id="10" name="Titel 1">
            <a:extLst>
              <a:ext uri="{FF2B5EF4-FFF2-40B4-BE49-F238E27FC236}">
                <a16:creationId xmlns:a16="http://schemas.microsoft.com/office/drawing/2014/main" id="{BF615374-486D-3DBF-DCE8-D23F8EA8EF3D}"/>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
        <p:nvSpPr>
          <p:cNvPr id="13" name="Untertitel 2">
            <a:extLst>
              <a:ext uri="{FF2B5EF4-FFF2-40B4-BE49-F238E27FC236}">
                <a16:creationId xmlns:a16="http://schemas.microsoft.com/office/drawing/2014/main" id="{9A4B3E4B-5564-3FFC-6EA3-05C2F78882F1}"/>
              </a:ext>
            </a:extLst>
          </p:cNvPr>
          <p:cNvSpPr txBox="1">
            <a:spLocks/>
          </p:cNvSpPr>
          <p:nvPr/>
        </p:nvSpPr>
        <p:spPr>
          <a:xfrm>
            <a:off x="477018" y="507434"/>
            <a:ext cx="10295467" cy="20816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3200" b="1" dirty="0">
                <a:solidFill>
                  <a:srgbClr val="406043"/>
                </a:solidFill>
                <a:latin typeface="Avenir Next LT Pro Demi" panose="020B0704020202020204" pitchFamily="34" charset="0"/>
                <a:sym typeface="Wingdings" panose="05000000000000000000" pitchFamily="2" charset="2"/>
              </a:rPr>
              <a:t>Klimamanifest</a:t>
            </a:r>
          </a:p>
          <a:p>
            <a:pPr algn="l"/>
            <a:r>
              <a:rPr lang="de-DE" sz="1800" b="1" dirty="0">
                <a:solidFill>
                  <a:srgbClr val="406043"/>
                </a:solidFill>
                <a:latin typeface="Avenir Next LT Pro Light" panose="020B0304020202020204" pitchFamily="34" charset="0"/>
                <a:sym typeface="Wingdings" panose="05000000000000000000" pitchFamily="2" charset="2"/>
              </a:rPr>
              <a:t>Klima Aktion Neustadt 07/2022</a:t>
            </a:r>
            <a:endParaRPr lang="de-DE" sz="1800" dirty="0">
              <a:solidFill>
                <a:srgbClr val="406043"/>
              </a:solidFill>
              <a:latin typeface="Avenir Next LT Pro Light" panose="020B0304020202020204" pitchFamily="34" charset="0"/>
            </a:endParaRPr>
          </a:p>
        </p:txBody>
      </p:sp>
      <p:pic>
        <p:nvPicPr>
          <p:cNvPr id="14" name="Grafik 13">
            <a:extLst>
              <a:ext uri="{FF2B5EF4-FFF2-40B4-BE49-F238E27FC236}">
                <a16:creationId xmlns:a16="http://schemas.microsoft.com/office/drawing/2014/main" id="{7B793A5B-9748-FB7D-94BD-E5179966C083}"/>
              </a:ext>
            </a:extLst>
          </p:cNvPr>
          <p:cNvPicPr>
            <a:picLocks noChangeAspect="1"/>
          </p:cNvPicPr>
          <p:nvPr/>
        </p:nvPicPr>
        <p:blipFill>
          <a:blip r:embed="rId13"/>
          <a:stretch>
            <a:fillRect/>
          </a:stretch>
        </p:blipFill>
        <p:spPr>
          <a:xfrm>
            <a:off x="10453864" y="4207514"/>
            <a:ext cx="1517241" cy="1869872"/>
          </a:xfrm>
          <a:prstGeom prst="rect">
            <a:avLst/>
          </a:prstGeom>
        </p:spPr>
      </p:pic>
    </p:spTree>
    <p:extLst>
      <p:ext uri="{BB962C8B-B14F-4D97-AF65-F5344CB8AC3E}">
        <p14:creationId xmlns:p14="http://schemas.microsoft.com/office/powerpoint/2010/main" val="1199690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1C316-7FB8-96F9-1E8E-49EF85263C7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091A966-580F-6584-80FA-82F97931CB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47" imgH="348" progId="TCLayout.ActiveDocument.1">
                  <p:embed/>
                </p:oleObj>
              </mc:Choice>
              <mc:Fallback>
                <p:oleObj name="think-cell Folie" r:id="rId9" imgW="347" imgH="348" progId="TCLayout.ActiveDocument.1">
                  <p:embed/>
                  <p:pic>
                    <p:nvPicPr>
                      <p:cNvPr id="7" name="think-cell data - do not delete" hidden="1">
                        <a:extLst>
                          <a:ext uri="{FF2B5EF4-FFF2-40B4-BE49-F238E27FC236}">
                            <a16:creationId xmlns:a16="http://schemas.microsoft.com/office/drawing/2014/main" id="{A207F505-47B3-BC6D-CBF4-EA5F34DD02D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96EA9E3-2E93-C0D6-E88F-CA12E090EE6B}"/>
              </a:ext>
            </a:extLst>
          </p:cNvPr>
          <p:cNvSpPr>
            <a:spLocks noGrp="1"/>
          </p:cNvSpPr>
          <p:nvPr>
            <p:ph type="ctrTitle"/>
          </p:nvPr>
        </p:nvSpPr>
        <p:spPr>
          <a:xfrm>
            <a:off x="847725" y="372534"/>
            <a:ext cx="10648337" cy="651933"/>
          </a:xfrm>
        </p:spPr>
        <p:txBody>
          <a:bodyPr vert="horz">
            <a:normAutofit fontScale="90000"/>
          </a:bodyPr>
          <a:lstStyle/>
          <a:p>
            <a:r>
              <a:rPr lang="de-DE" sz="4400" b="1" dirty="0">
                <a:solidFill>
                  <a:schemeClr val="accent6">
                    <a:lumMod val="75000"/>
                  </a:schemeClr>
                </a:solidFill>
              </a:rPr>
              <a:t>Energiewende Neustadt</a:t>
            </a:r>
          </a:p>
        </p:txBody>
      </p:sp>
      <p:sp>
        <p:nvSpPr>
          <p:cNvPr id="3" name="Untertitel 2">
            <a:extLst>
              <a:ext uri="{FF2B5EF4-FFF2-40B4-BE49-F238E27FC236}">
                <a16:creationId xmlns:a16="http://schemas.microsoft.com/office/drawing/2014/main" id="{60B2BA8E-8F8E-F04E-71B3-1E2161BA18A7}"/>
              </a:ext>
            </a:extLst>
          </p:cNvPr>
          <p:cNvSpPr>
            <a:spLocks noGrp="1"/>
          </p:cNvSpPr>
          <p:nvPr>
            <p:ph type="subTitle" idx="1"/>
          </p:nvPr>
        </p:nvSpPr>
        <p:spPr>
          <a:xfrm>
            <a:off x="359833" y="1163637"/>
            <a:ext cx="10295467" cy="5046133"/>
          </a:xfrm>
        </p:spPr>
        <p:txBody>
          <a:bodyPr>
            <a:normAutofit/>
          </a:bodyPr>
          <a:lstStyle/>
          <a:p>
            <a:r>
              <a:rPr lang="de-DE" b="1" dirty="0">
                <a:sym typeface="Wingdings" panose="05000000000000000000" pitchFamily="2" charset="2"/>
              </a:rPr>
              <a:t>	</a:t>
            </a:r>
            <a:endParaRPr lang="de-DE" sz="3200" dirty="0"/>
          </a:p>
        </p:txBody>
      </p:sp>
      <p:sp>
        <p:nvSpPr>
          <p:cNvPr id="12" name="Textplatzhalter 2">
            <a:extLst>
              <a:ext uri="{FF2B5EF4-FFF2-40B4-BE49-F238E27FC236}">
                <a16:creationId xmlns:a16="http://schemas.microsoft.com/office/drawing/2014/main" id="{108FC720-19A9-C6F9-E4B4-AA6D53391830}"/>
              </a:ext>
            </a:extLst>
          </p:cNvPr>
          <p:cNvSpPr>
            <a:spLocks noGrp="1"/>
          </p:cNvSpPr>
          <p:nvPr>
            <p:custDataLst>
              <p:tags r:id="rId2"/>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FD9543A5-9F8A-2EEB-221A-9ECE6E4C9094}"/>
              </a:ext>
            </a:extLst>
          </p:cNvPr>
          <p:cNvSpPr>
            <a:spLocks noGrp="1"/>
          </p:cNvSpPr>
          <p:nvPr>
            <p:custDataLst>
              <p:tags r:id="rId3"/>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3CDA669E-FEC7-76D0-30F5-761976F06B2A}"/>
              </a:ext>
            </a:extLst>
          </p:cNvPr>
          <p:cNvSpPr>
            <a:spLocks noGrp="1"/>
          </p:cNvSpPr>
          <p:nvPr>
            <p:custDataLst>
              <p:tags r:id="rId4"/>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5D490F9A-43EA-D2DE-DC91-9BC2CD1EB8BD}"/>
              </a:ext>
            </a:extLst>
          </p:cNvPr>
          <p:cNvSpPr>
            <a:spLocks noGrp="1"/>
          </p:cNvSpPr>
          <p:nvPr>
            <p:custDataLst>
              <p:tags r:id="rId5"/>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A84D8E76-6F0C-BD94-0111-09603A90BB41}"/>
              </a:ext>
            </a:extLst>
          </p:cNvPr>
          <p:cNvSpPr>
            <a:spLocks noGrp="1"/>
          </p:cNvSpPr>
          <p:nvPr>
            <p:custDataLst>
              <p:tags r:id="rId6"/>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pic>
        <p:nvPicPr>
          <p:cNvPr id="6" name="Grafik 5">
            <a:extLst>
              <a:ext uri="{FF2B5EF4-FFF2-40B4-BE49-F238E27FC236}">
                <a16:creationId xmlns:a16="http://schemas.microsoft.com/office/drawing/2014/main" id="{103506EF-2537-27C1-B5C7-65E70841D92C}"/>
              </a:ext>
            </a:extLst>
          </p:cNvPr>
          <p:cNvPicPr>
            <a:picLocks noChangeAspect="1"/>
          </p:cNvPicPr>
          <p:nvPr/>
        </p:nvPicPr>
        <p:blipFill>
          <a:blip r:embed="rId11"/>
          <a:stretch>
            <a:fillRect/>
          </a:stretch>
        </p:blipFill>
        <p:spPr>
          <a:xfrm>
            <a:off x="735458" y="68714"/>
            <a:ext cx="10721083" cy="5847121"/>
          </a:xfrm>
          <a:prstGeom prst="rect">
            <a:avLst/>
          </a:prstGeom>
        </p:spPr>
      </p:pic>
      <p:sp>
        <p:nvSpPr>
          <p:cNvPr id="5" name="Rechteck 4">
            <a:extLst>
              <a:ext uri="{FF2B5EF4-FFF2-40B4-BE49-F238E27FC236}">
                <a16:creationId xmlns:a16="http://schemas.microsoft.com/office/drawing/2014/main" id="{04B71DC3-3EFB-B7B2-F46B-D8031F6EC08F}"/>
              </a:ext>
            </a:extLst>
          </p:cNvPr>
          <p:cNvSpPr/>
          <p:nvPr/>
        </p:nvSpPr>
        <p:spPr>
          <a:xfrm>
            <a:off x="0" y="6318607"/>
            <a:ext cx="12192000" cy="539393"/>
          </a:xfrm>
          <a:prstGeom prst="rect">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8" name="Titel 1">
            <a:extLst>
              <a:ext uri="{FF2B5EF4-FFF2-40B4-BE49-F238E27FC236}">
                <a16:creationId xmlns:a16="http://schemas.microsoft.com/office/drawing/2014/main" id="{56E84EC6-F5ED-9734-F4AA-FE7D046C185C}"/>
              </a:ext>
            </a:extLst>
          </p:cNvPr>
          <p:cNvSpPr txBox="1">
            <a:spLocks/>
          </p:cNvSpPr>
          <p:nvPr/>
        </p:nvSpPr>
        <p:spPr>
          <a:xfrm>
            <a:off x="122405"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a:solidFill>
                  <a:schemeClr val="bg1"/>
                </a:solidFill>
                <a:latin typeface="Avenir Next LT Pro Demi" panose="020B0704020202020204" pitchFamily="34" charset="0"/>
              </a:rPr>
              <a:t>Energiewende</a:t>
            </a:r>
            <a:r>
              <a:rPr lang="de-DE" sz="2000" b="1">
                <a:solidFill>
                  <a:schemeClr val="bg1"/>
                </a:solidFill>
                <a:latin typeface="Avenir Next LT Pro Light" panose="020B0304020202020204" pitchFamily="34" charset="0"/>
              </a:rPr>
              <a:t> Neustadt</a:t>
            </a:r>
            <a:endParaRPr lang="de-DE" sz="2000" b="1" dirty="0">
              <a:solidFill>
                <a:schemeClr val="bg1"/>
              </a:solidFill>
              <a:latin typeface="Avenir Next LT Pro Light" panose="020B0304020202020204" pitchFamily="34" charset="0"/>
            </a:endParaRPr>
          </a:p>
        </p:txBody>
      </p:sp>
      <p:sp>
        <p:nvSpPr>
          <p:cNvPr id="10" name="Titel 1">
            <a:extLst>
              <a:ext uri="{FF2B5EF4-FFF2-40B4-BE49-F238E27FC236}">
                <a16:creationId xmlns:a16="http://schemas.microsoft.com/office/drawing/2014/main" id="{F009A519-512B-95ED-BD34-08BB54CF34F5}"/>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
        <p:nvSpPr>
          <p:cNvPr id="13" name="Textfeld 12">
            <a:extLst>
              <a:ext uri="{FF2B5EF4-FFF2-40B4-BE49-F238E27FC236}">
                <a16:creationId xmlns:a16="http://schemas.microsoft.com/office/drawing/2014/main" id="{69750EB9-4F12-DAD5-CAB3-2452408CDE18}"/>
              </a:ext>
            </a:extLst>
          </p:cNvPr>
          <p:cNvSpPr txBox="1"/>
          <p:nvPr/>
        </p:nvSpPr>
        <p:spPr>
          <a:xfrm>
            <a:off x="9844306" y="5986063"/>
            <a:ext cx="1994457" cy="246221"/>
          </a:xfrm>
          <a:prstGeom prst="rect">
            <a:avLst/>
          </a:prstGeom>
          <a:noFill/>
        </p:spPr>
        <p:txBody>
          <a:bodyPr wrap="none" rtlCol="0">
            <a:spAutoFit/>
          </a:bodyPr>
          <a:lstStyle/>
          <a:p>
            <a:r>
              <a:rPr lang="de-DE" sz="1000" b="1" dirty="0">
                <a:latin typeface="Avenir Next LT Pro Light" panose="020B0304020202020204" pitchFamily="34" charset="0"/>
              </a:rPr>
              <a:t>Quelle</a:t>
            </a:r>
            <a:r>
              <a:rPr lang="de-DE" sz="1000" dirty="0">
                <a:latin typeface="Avenir Next LT Pro Light" panose="020B0304020202020204" pitchFamily="34" charset="0"/>
              </a:rPr>
              <a:t>: Dr. Dieter Attig, Lemgo</a:t>
            </a:r>
          </a:p>
        </p:txBody>
      </p:sp>
      <p:sp>
        <p:nvSpPr>
          <p:cNvPr id="14" name="Rechteck 13">
            <a:extLst>
              <a:ext uri="{FF2B5EF4-FFF2-40B4-BE49-F238E27FC236}">
                <a16:creationId xmlns:a16="http://schemas.microsoft.com/office/drawing/2014/main" id="{6394EF44-F18E-9704-A142-05E139B13728}"/>
              </a:ext>
            </a:extLst>
          </p:cNvPr>
          <p:cNvSpPr/>
          <p:nvPr/>
        </p:nvSpPr>
        <p:spPr>
          <a:xfrm>
            <a:off x="1058239" y="5665537"/>
            <a:ext cx="10346076" cy="2077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00812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14536-0257-DB31-5156-847220E13B7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60A8501-EE5E-4B36-7609-8D31B754F47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8" imgW="347" imgH="348" progId="TCLayout.ActiveDocument.1">
                  <p:embed/>
                </p:oleObj>
              </mc:Choice>
              <mc:Fallback>
                <p:oleObj name="think-cell Folie" r:id="rId8" imgW="347" imgH="348" progId="TCLayout.ActiveDocument.1">
                  <p:embed/>
                  <p:pic>
                    <p:nvPicPr>
                      <p:cNvPr id="7" name="think-cell data - do not delete" hidden="1">
                        <a:extLst>
                          <a:ext uri="{FF2B5EF4-FFF2-40B4-BE49-F238E27FC236}">
                            <a16:creationId xmlns:a16="http://schemas.microsoft.com/office/drawing/2014/main" id="{ADA4FD24-4404-B5DB-87D2-F1D9199CBE9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Untertitel 2">
            <a:extLst>
              <a:ext uri="{FF2B5EF4-FFF2-40B4-BE49-F238E27FC236}">
                <a16:creationId xmlns:a16="http://schemas.microsoft.com/office/drawing/2014/main" id="{A759B0DD-27E0-2033-91FC-316F8464C08F}"/>
              </a:ext>
            </a:extLst>
          </p:cNvPr>
          <p:cNvSpPr>
            <a:spLocks noGrp="1"/>
          </p:cNvSpPr>
          <p:nvPr>
            <p:ph type="subTitle" idx="1"/>
          </p:nvPr>
        </p:nvSpPr>
        <p:spPr>
          <a:xfrm>
            <a:off x="372533" y="1100667"/>
            <a:ext cx="10295467" cy="5046133"/>
          </a:xfrm>
        </p:spPr>
        <p:txBody>
          <a:bodyPr>
            <a:normAutofit/>
          </a:bodyPr>
          <a:lstStyle/>
          <a:p>
            <a:r>
              <a:rPr lang="de-DE" b="1" dirty="0">
                <a:sym typeface="Wingdings" panose="05000000000000000000" pitchFamily="2" charset="2"/>
              </a:rPr>
              <a:t>	</a:t>
            </a:r>
            <a:endParaRPr lang="de-DE" sz="3200" dirty="0"/>
          </a:p>
        </p:txBody>
      </p:sp>
      <p:sp>
        <p:nvSpPr>
          <p:cNvPr id="12" name="Textplatzhalter 2">
            <a:extLst>
              <a:ext uri="{FF2B5EF4-FFF2-40B4-BE49-F238E27FC236}">
                <a16:creationId xmlns:a16="http://schemas.microsoft.com/office/drawing/2014/main" id="{61B9442E-7F5D-5C52-A18E-5C41B83EED8B}"/>
              </a:ext>
            </a:extLst>
          </p:cNvPr>
          <p:cNvSpPr>
            <a:spLocks noGrp="1"/>
          </p:cNvSpPr>
          <p:nvPr>
            <p:custDataLst>
              <p:tags r:id="rId2"/>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F97972C2-509D-F1FC-6957-0CB9F6CE2026}"/>
              </a:ext>
            </a:extLst>
          </p:cNvPr>
          <p:cNvSpPr>
            <a:spLocks noGrp="1"/>
          </p:cNvSpPr>
          <p:nvPr>
            <p:custDataLst>
              <p:tags r:id="rId3"/>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38DCA2CC-9B33-E7D3-11DA-3B5DDEB9662F}"/>
              </a:ext>
            </a:extLst>
          </p:cNvPr>
          <p:cNvSpPr>
            <a:spLocks noGrp="1"/>
          </p:cNvSpPr>
          <p:nvPr>
            <p:custDataLst>
              <p:tags r:id="rId4"/>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8B6E7A8A-DFC0-220C-7B16-9F04CFAF75D1}"/>
              </a:ext>
            </a:extLst>
          </p:cNvPr>
          <p:cNvSpPr>
            <a:spLocks noGrp="1"/>
          </p:cNvSpPr>
          <p:nvPr>
            <p:custDataLst>
              <p:tags r:id="rId5"/>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E28DA1C8-5C2C-3D22-5CDE-A04FBD383EB2}"/>
              </a:ext>
            </a:extLst>
          </p:cNvPr>
          <p:cNvSpPr>
            <a:spLocks noGrp="1"/>
          </p:cNvSpPr>
          <p:nvPr>
            <p:custDataLst>
              <p:tags r:id="rId6"/>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pic>
        <p:nvPicPr>
          <p:cNvPr id="8" name="Grafik 7" descr="Ein Bild, das Text, Grafikdesign, Darstellung, Poster enthält.&#10;&#10;Automatisch generierte Beschreibung">
            <a:extLst>
              <a:ext uri="{FF2B5EF4-FFF2-40B4-BE49-F238E27FC236}">
                <a16:creationId xmlns:a16="http://schemas.microsoft.com/office/drawing/2014/main" id="{FEEC87A8-3D24-1C3F-E2C5-FBD0071C3D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3062" y="546064"/>
            <a:ext cx="10045876" cy="5309825"/>
          </a:xfrm>
          <a:prstGeom prst="rect">
            <a:avLst/>
          </a:prstGeom>
        </p:spPr>
      </p:pic>
      <p:sp>
        <p:nvSpPr>
          <p:cNvPr id="13" name="Rechteck 12">
            <a:extLst>
              <a:ext uri="{FF2B5EF4-FFF2-40B4-BE49-F238E27FC236}">
                <a16:creationId xmlns:a16="http://schemas.microsoft.com/office/drawing/2014/main" id="{A6F7679F-97CA-DF49-5B7E-9D49BBC02997}"/>
              </a:ext>
            </a:extLst>
          </p:cNvPr>
          <p:cNvSpPr/>
          <p:nvPr/>
        </p:nvSpPr>
        <p:spPr>
          <a:xfrm>
            <a:off x="0" y="6318607"/>
            <a:ext cx="12192000" cy="539393"/>
          </a:xfrm>
          <a:prstGeom prst="rect">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14" name="Titel 1">
            <a:extLst>
              <a:ext uri="{FF2B5EF4-FFF2-40B4-BE49-F238E27FC236}">
                <a16:creationId xmlns:a16="http://schemas.microsoft.com/office/drawing/2014/main" id="{42007947-6630-3E57-A5FD-9C6A43C13017}"/>
              </a:ext>
            </a:extLst>
          </p:cNvPr>
          <p:cNvSpPr txBox="1">
            <a:spLocks/>
          </p:cNvSpPr>
          <p:nvPr/>
        </p:nvSpPr>
        <p:spPr>
          <a:xfrm>
            <a:off x="122405"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a:solidFill>
                  <a:schemeClr val="bg1"/>
                </a:solidFill>
                <a:latin typeface="Avenir Next LT Pro Demi" panose="020B0704020202020204" pitchFamily="34" charset="0"/>
              </a:rPr>
              <a:t>Energiewende</a:t>
            </a:r>
            <a:r>
              <a:rPr lang="de-DE" sz="2000" b="1">
                <a:solidFill>
                  <a:schemeClr val="bg1"/>
                </a:solidFill>
                <a:latin typeface="Avenir Next LT Pro Light" panose="020B0304020202020204" pitchFamily="34" charset="0"/>
              </a:rPr>
              <a:t> Neustadt</a:t>
            </a:r>
            <a:endParaRPr lang="de-DE" sz="2000" b="1" dirty="0">
              <a:solidFill>
                <a:schemeClr val="bg1"/>
              </a:solidFill>
              <a:latin typeface="Avenir Next LT Pro Light" panose="020B0304020202020204" pitchFamily="34" charset="0"/>
            </a:endParaRPr>
          </a:p>
        </p:txBody>
      </p:sp>
      <p:sp>
        <p:nvSpPr>
          <p:cNvPr id="15" name="Titel 1">
            <a:extLst>
              <a:ext uri="{FF2B5EF4-FFF2-40B4-BE49-F238E27FC236}">
                <a16:creationId xmlns:a16="http://schemas.microsoft.com/office/drawing/2014/main" id="{545906D3-CE1A-EA19-09A3-6859102AE04F}"/>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
        <p:nvSpPr>
          <p:cNvPr id="16" name="Textfeld 15">
            <a:extLst>
              <a:ext uri="{FF2B5EF4-FFF2-40B4-BE49-F238E27FC236}">
                <a16:creationId xmlns:a16="http://schemas.microsoft.com/office/drawing/2014/main" id="{B1C81A20-305D-4ABA-C6DC-588A17F2ACE7}"/>
              </a:ext>
            </a:extLst>
          </p:cNvPr>
          <p:cNvSpPr txBox="1"/>
          <p:nvPr/>
        </p:nvSpPr>
        <p:spPr>
          <a:xfrm>
            <a:off x="9844306" y="5986063"/>
            <a:ext cx="1420582" cy="246221"/>
          </a:xfrm>
          <a:prstGeom prst="rect">
            <a:avLst/>
          </a:prstGeom>
          <a:noFill/>
        </p:spPr>
        <p:txBody>
          <a:bodyPr wrap="none" rtlCol="0">
            <a:spAutoFit/>
          </a:bodyPr>
          <a:lstStyle/>
          <a:p>
            <a:r>
              <a:rPr lang="de-DE" sz="1000" b="1" dirty="0">
                <a:latin typeface="Avenir Next LT Pro Light" panose="020B0304020202020204" pitchFamily="34" charset="0"/>
              </a:rPr>
              <a:t>Quelle</a:t>
            </a:r>
            <a:r>
              <a:rPr lang="de-DE" sz="1000" dirty="0">
                <a:latin typeface="Avenir Next LT Pro Light" panose="020B0304020202020204" pitchFamily="34" charset="0"/>
              </a:rPr>
              <a:t>: Stadt Lemgo</a:t>
            </a:r>
          </a:p>
        </p:txBody>
      </p:sp>
    </p:spTree>
    <p:extLst>
      <p:ext uri="{BB962C8B-B14F-4D97-AF65-F5344CB8AC3E}">
        <p14:creationId xmlns:p14="http://schemas.microsoft.com/office/powerpoint/2010/main" val="3388534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7C711-B846-3505-C91D-8FA5657E4019}"/>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B575B9D-9EC5-8693-0D42-1B7833F06C7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47" imgH="348" progId="TCLayout.ActiveDocument.1">
                  <p:embed/>
                </p:oleObj>
              </mc:Choice>
              <mc:Fallback>
                <p:oleObj name="think-cell Folie" r:id="rId9" imgW="347" imgH="348" progId="TCLayout.ActiveDocument.1">
                  <p:embed/>
                  <p:pic>
                    <p:nvPicPr>
                      <p:cNvPr id="7" name="think-cell data - do not delete" hidden="1">
                        <a:extLst>
                          <a:ext uri="{FF2B5EF4-FFF2-40B4-BE49-F238E27FC236}">
                            <a16:creationId xmlns:a16="http://schemas.microsoft.com/office/drawing/2014/main" id="{D60A8501-EE5E-4B36-7609-8D31B754F47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Untertitel 2">
            <a:extLst>
              <a:ext uri="{FF2B5EF4-FFF2-40B4-BE49-F238E27FC236}">
                <a16:creationId xmlns:a16="http://schemas.microsoft.com/office/drawing/2014/main" id="{9F0DB754-DF4F-7F4E-AC05-E27CF31FD914}"/>
              </a:ext>
            </a:extLst>
          </p:cNvPr>
          <p:cNvSpPr>
            <a:spLocks noGrp="1"/>
          </p:cNvSpPr>
          <p:nvPr>
            <p:ph type="subTitle" idx="1"/>
          </p:nvPr>
        </p:nvSpPr>
        <p:spPr>
          <a:xfrm>
            <a:off x="372533" y="1100667"/>
            <a:ext cx="10295467" cy="5046133"/>
          </a:xfrm>
        </p:spPr>
        <p:txBody>
          <a:bodyPr>
            <a:normAutofit/>
          </a:bodyPr>
          <a:lstStyle/>
          <a:p>
            <a:r>
              <a:rPr lang="de-DE" b="1" dirty="0">
                <a:sym typeface="Wingdings" panose="05000000000000000000" pitchFamily="2" charset="2"/>
              </a:rPr>
              <a:t>	</a:t>
            </a:r>
            <a:endParaRPr lang="de-DE" sz="3200" dirty="0"/>
          </a:p>
        </p:txBody>
      </p:sp>
      <p:graphicFrame>
        <p:nvGraphicFramePr>
          <p:cNvPr id="129" name="Chart 3">
            <a:extLst>
              <a:ext uri="{FF2B5EF4-FFF2-40B4-BE49-F238E27FC236}">
                <a16:creationId xmlns:a16="http://schemas.microsoft.com/office/drawing/2014/main" id="{02C18832-06CA-C2F5-EBAF-B54969A73B43}"/>
              </a:ext>
            </a:extLst>
          </p:cNvPr>
          <p:cNvGraphicFramePr/>
          <p:nvPr>
            <p:custDataLst>
              <p:tags r:id="rId2"/>
            </p:custDataLst>
          </p:nvPr>
        </p:nvGraphicFramePr>
        <p:xfrm>
          <a:off x="232569" y="2162176"/>
          <a:ext cx="6142038" cy="3854450"/>
        </p:xfrm>
        <a:graphic>
          <a:graphicData uri="http://schemas.openxmlformats.org/drawingml/2006/chart">
            <c:chart xmlns:c="http://schemas.openxmlformats.org/drawingml/2006/chart" xmlns:r="http://schemas.openxmlformats.org/officeDocument/2006/relationships" r:id="rId11"/>
          </a:graphicData>
        </a:graphic>
      </p:graphicFrame>
      <p:sp>
        <p:nvSpPr>
          <p:cNvPr id="12" name="Textplatzhalter 2">
            <a:extLst>
              <a:ext uri="{FF2B5EF4-FFF2-40B4-BE49-F238E27FC236}">
                <a16:creationId xmlns:a16="http://schemas.microsoft.com/office/drawing/2014/main" id="{E381BB32-9C61-F978-D851-7898BD067043}"/>
              </a:ext>
            </a:extLst>
          </p:cNvPr>
          <p:cNvSpPr>
            <a:spLocks noGrp="1"/>
          </p:cNvSpPr>
          <p:nvPr>
            <p:custDataLst>
              <p:tags r:id="rId3"/>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DAF8E9C6-6E1C-3239-92AE-2C843A8CDA8C}"/>
              </a:ext>
            </a:extLst>
          </p:cNvPr>
          <p:cNvSpPr>
            <a:spLocks noGrp="1"/>
          </p:cNvSpPr>
          <p:nvPr>
            <p:custDataLst>
              <p:tags r:id="rId4"/>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031082AB-4D05-78F9-7D5C-6023B133AA29}"/>
              </a:ext>
            </a:extLst>
          </p:cNvPr>
          <p:cNvSpPr>
            <a:spLocks noGrp="1"/>
          </p:cNvSpPr>
          <p:nvPr>
            <p:custDataLst>
              <p:tags r:id="rId5"/>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F89C7051-14B2-4BB2-1D08-46A1D80AA1F4}"/>
              </a:ext>
            </a:extLst>
          </p:cNvPr>
          <p:cNvSpPr>
            <a:spLocks noGrp="1"/>
          </p:cNvSpPr>
          <p:nvPr>
            <p:custDataLst>
              <p:tags r:id="rId6"/>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7B7F1C99-8EB6-2617-9475-35CA652676F9}"/>
              </a:ext>
            </a:extLst>
          </p:cNvPr>
          <p:cNvSpPr>
            <a:spLocks noGrp="1"/>
          </p:cNvSpPr>
          <p:nvPr>
            <p:custDataLst>
              <p:tags r:id="rId7"/>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pic>
        <p:nvPicPr>
          <p:cNvPr id="6" name="Grafik 5" descr="Ein Bild, das Text, Screenshot, Grafikdesign, Skifahren enthält.&#10;&#10;Automatisch generierte Beschreibung">
            <a:extLst>
              <a:ext uri="{FF2B5EF4-FFF2-40B4-BE49-F238E27FC236}">
                <a16:creationId xmlns:a16="http://schemas.microsoft.com/office/drawing/2014/main" id="{885BE8D1-2CED-8EB3-3881-A55A9B2517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7729" y="334544"/>
            <a:ext cx="10396541" cy="5608358"/>
          </a:xfrm>
          <a:prstGeom prst="rect">
            <a:avLst/>
          </a:prstGeom>
        </p:spPr>
      </p:pic>
      <p:sp>
        <p:nvSpPr>
          <p:cNvPr id="10" name="Rechteck 9">
            <a:extLst>
              <a:ext uri="{FF2B5EF4-FFF2-40B4-BE49-F238E27FC236}">
                <a16:creationId xmlns:a16="http://schemas.microsoft.com/office/drawing/2014/main" id="{FDA0FEDC-532C-13B0-FAC5-93B27B37B4E2}"/>
              </a:ext>
            </a:extLst>
          </p:cNvPr>
          <p:cNvSpPr/>
          <p:nvPr/>
        </p:nvSpPr>
        <p:spPr>
          <a:xfrm>
            <a:off x="0" y="6318607"/>
            <a:ext cx="12192000" cy="539393"/>
          </a:xfrm>
          <a:prstGeom prst="rect">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13" name="Titel 1">
            <a:extLst>
              <a:ext uri="{FF2B5EF4-FFF2-40B4-BE49-F238E27FC236}">
                <a16:creationId xmlns:a16="http://schemas.microsoft.com/office/drawing/2014/main" id="{0957EECA-3539-6B7C-1245-52C0009A5403}"/>
              </a:ext>
            </a:extLst>
          </p:cNvPr>
          <p:cNvSpPr txBox="1">
            <a:spLocks/>
          </p:cNvSpPr>
          <p:nvPr/>
        </p:nvSpPr>
        <p:spPr>
          <a:xfrm>
            <a:off x="122405"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a:solidFill>
                  <a:schemeClr val="bg1"/>
                </a:solidFill>
                <a:latin typeface="Avenir Next LT Pro Demi" panose="020B0704020202020204" pitchFamily="34" charset="0"/>
              </a:rPr>
              <a:t>Energiewende</a:t>
            </a:r>
            <a:r>
              <a:rPr lang="de-DE" sz="2000" b="1">
                <a:solidFill>
                  <a:schemeClr val="bg1"/>
                </a:solidFill>
                <a:latin typeface="Avenir Next LT Pro Light" panose="020B0304020202020204" pitchFamily="34" charset="0"/>
              </a:rPr>
              <a:t> Neustadt</a:t>
            </a:r>
            <a:endParaRPr lang="de-DE" sz="2000" b="1" dirty="0">
              <a:solidFill>
                <a:schemeClr val="bg1"/>
              </a:solidFill>
              <a:latin typeface="Avenir Next LT Pro Light" panose="020B0304020202020204" pitchFamily="34" charset="0"/>
            </a:endParaRPr>
          </a:p>
        </p:txBody>
      </p:sp>
      <p:sp>
        <p:nvSpPr>
          <p:cNvPr id="14" name="Titel 1">
            <a:extLst>
              <a:ext uri="{FF2B5EF4-FFF2-40B4-BE49-F238E27FC236}">
                <a16:creationId xmlns:a16="http://schemas.microsoft.com/office/drawing/2014/main" id="{F2A1FB06-A27A-A5EE-1BA4-631AC93DF156}"/>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
        <p:nvSpPr>
          <p:cNvPr id="15" name="Textfeld 14">
            <a:extLst>
              <a:ext uri="{FF2B5EF4-FFF2-40B4-BE49-F238E27FC236}">
                <a16:creationId xmlns:a16="http://schemas.microsoft.com/office/drawing/2014/main" id="{70A22403-23B2-78C0-D24D-CCFE95B7A5AD}"/>
              </a:ext>
            </a:extLst>
          </p:cNvPr>
          <p:cNvSpPr txBox="1"/>
          <p:nvPr/>
        </p:nvSpPr>
        <p:spPr>
          <a:xfrm>
            <a:off x="9844306" y="5986063"/>
            <a:ext cx="1388522" cy="246221"/>
          </a:xfrm>
          <a:prstGeom prst="rect">
            <a:avLst/>
          </a:prstGeom>
          <a:noFill/>
        </p:spPr>
        <p:txBody>
          <a:bodyPr wrap="none" rtlCol="0">
            <a:spAutoFit/>
          </a:bodyPr>
          <a:lstStyle/>
          <a:p>
            <a:r>
              <a:rPr lang="de-DE" sz="1000" b="1" dirty="0">
                <a:latin typeface="Avenir Next LT Pro Light" panose="020B0304020202020204" pitchFamily="34" charset="0"/>
              </a:rPr>
              <a:t>Quelle</a:t>
            </a:r>
            <a:r>
              <a:rPr lang="de-DE" sz="1000" dirty="0">
                <a:latin typeface="Avenir Next LT Pro Light" panose="020B0304020202020204" pitchFamily="34" charset="0"/>
              </a:rPr>
              <a:t>: Stadt Lemgo</a:t>
            </a:r>
          </a:p>
        </p:txBody>
      </p:sp>
    </p:spTree>
    <p:extLst>
      <p:ext uri="{BB962C8B-B14F-4D97-AF65-F5344CB8AC3E}">
        <p14:creationId xmlns:p14="http://schemas.microsoft.com/office/powerpoint/2010/main" val="4190831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21C65-F607-25C6-5F7B-9E1398AE2E3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93A9BDB-4DCE-FD3E-AC92-F9212A6DF66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47" imgH="348" progId="TCLayout.ActiveDocument.1">
                  <p:embed/>
                </p:oleObj>
              </mc:Choice>
              <mc:Fallback>
                <p:oleObj name="think-cell Folie" r:id="rId9" imgW="347" imgH="348" progId="TCLayout.ActiveDocument.1">
                  <p:embed/>
                  <p:pic>
                    <p:nvPicPr>
                      <p:cNvPr id="7" name="think-cell data - do not delete" hidden="1">
                        <a:extLst>
                          <a:ext uri="{FF2B5EF4-FFF2-40B4-BE49-F238E27FC236}">
                            <a16:creationId xmlns:a16="http://schemas.microsoft.com/office/drawing/2014/main" id="{EB575B9D-9EC5-8693-0D42-1B7833F06C7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Untertitel 2">
            <a:extLst>
              <a:ext uri="{FF2B5EF4-FFF2-40B4-BE49-F238E27FC236}">
                <a16:creationId xmlns:a16="http://schemas.microsoft.com/office/drawing/2014/main" id="{2708E73E-0D18-C866-2760-DB27CD6D53E7}"/>
              </a:ext>
            </a:extLst>
          </p:cNvPr>
          <p:cNvSpPr>
            <a:spLocks noGrp="1"/>
          </p:cNvSpPr>
          <p:nvPr>
            <p:ph type="subTitle" idx="1"/>
          </p:nvPr>
        </p:nvSpPr>
        <p:spPr>
          <a:xfrm>
            <a:off x="372533" y="1100667"/>
            <a:ext cx="10295467" cy="5046133"/>
          </a:xfrm>
        </p:spPr>
        <p:txBody>
          <a:bodyPr>
            <a:normAutofit/>
          </a:bodyPr>
          <a:lstStyle/>
          <a:p>
            <a:r>
              <a:rPr lang="de-DE" b="1" dirty="0">
                <a:sym typeface="Wingdings" panose="05000000000000000000" pitchFamily="2" charset="2"/>
              </a:rPr>
              <a:t>	</a:t>
            </a:r>
            <a:endParaRPr lang="de-DE" sz="3200" dirty="0"/>
          </a:p>
        </p:txBody>
      </p:sp>
      <p:graphicFrame>
        <p:nvGraphicFramePr>
          <p:cNvPr id="129" name="Chart 3">
            <a:extLst>
              <a:ext uri="{FF2B5EF4-FFF2-40B4-BE49-F238E27FC236}">
                <a16:creationId xmlns:a16="http://schemas.microsoft.com/office/drawing/2014/main" id="{C60AACCB-9614-127A-B8EE-E0D09C1253B1}"/>
              </a:ext>
            </a:extLst>
          </p:cNvPr>
          <p:cNvGraphicFramePr/>
          <p:nvPr>
            <p:custDataLst>
              <p:tags r:id="rId2"/>
            </p:custDataLst>
          </p:nvPr>
        </p:nvGraphicFramePr>
        <p:xfrm>
          <a:off x="232569" y="2162176"/>
          <a:ext cx="6142038" cy="3854450"/>
        </p:xfrm>
        <a:graphic>
          <a:graphicData uri="http://schemas.openxmlformats.org/drawingml/2006/chart">
            <c:chart xmlns:c="http://schemas.openxmlformats.org/drawingml/2006/chart" xmlns:r="http://schemas.openxmlformats.org/officeDocument/2006/relationships" r:id="rId11"/>
          </a:graphicData>
        </a:graphic>
      </p:graphicFrame>
      <p:sp>
        <p:nvSpPr>
          <p:cNvPr id="12" name="Textplatzhalter 2">
            <a:extLst>
              <a:ext uri="{FF2B5EF4-FFF2-40B4-BE49-F238E27FC236}">
                <a16:creationId xmlns:a16="http://schemas.microsoft.com/office/drawing/2014/main" id="{A39AFC84-6A01-DCB3-C830-40296E9453BB}"/>
              </a:ext>
            </a:extLst>
          </p:cNvPr>
          <p:cNvSpPr>
            <a:spLocks noGrp="1"/>
          </p:cNvSpPr>
          <p:nvPr>
            <p:custDataLst>
              <p:tags r:id="rId3"/>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B8E6049E-2881-2AF1-0530-AE7C0BCFD82B}"/>
              </a:ext>
            </a:extLst>
          </p:cNvPr>
          <p:cNvSpPr>
            <a:spLocks noGrp="1"/>
          </p:cNvSpPr>
          <p:nvPr>
            <p:custDataLst>
              <p:tags r:id="rId4"/>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429A7198-5800-6D3C-1531-7F5662EF461A}"/>
              </a:ext>
            </a:extLst>
          </p:cNvPr>
          <p:cNvSpPr>
            <a:spLocks noGrp="1"/>
          </p:cNvSpPr>
          <p:nvPr>
            <p:custDataLst>
              <p:tags r:id="rId5"/>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808B731F-5F8A-5333-756F-5C7247272B59}"/>
              </a:ext>
            </a:extLst>
          </p:cNvPr>
          <p:cNvSpPr>
            <a:spLocks noGrp="1"/>
          </p:cNvSpPr>
          <p:nvPr>
            <p:custDataLst>
              <p:tags r:id="rId6"/>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98BCB976-E171-DDAD-C242-4525473EB3B8}"/>
              </a:ext>
            </a:extLst>
          </p:cNvPr>
          <p:cNvSpPr>
            <a:spLocks noGrp="1"/>
          </p:cNvSpPr>
          <p:nvPr>
            <p:custDataLst>
              <p:tags r:id="rId7"/>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pic>
        <p:nvPicPr>
          <p:cNvPr id="6" name="Grafik 5" descr="Ein Bild, das Text, Himmel, Screenshot, draußen enthält.&#10;&#10;Automatisch generierte Beschreibung">
            <a:extLst>
              <a:ext uri="{FF2B5EF4-FFF2-40B4-BE49-F238E27FC236}">
                <a16:creationId xmlns:a16="http://schemas.microsoft.com/office/drawing/2014/main" id="{2A12627C-2181-CF55-A9E7-C22B1FB919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7089" y="625716"/>
            <a:ext cx="9997821" cy="5175893"/>
          </a:xfrm>
          <a:prstGeom prst="rect">
            <a:avLst/>
          </a:prstGeom>
        </p:spPr>
      </p:pic>
      <p:sp>
        <p:nvSpPr>
          <p:cNvPr id="10" name="Rechteck 9">
            <a:extLst>
              <a:ext uri="{FF2B5EF4-FFF2-40B4-BE49-F238E27FC236}">
                <a16:creationId xmlns:a16="http://schemas.microsoft.com/office/drawing/2014/main" id="{C489677E-723A-EBFC-E284-E05B43DB6CE4}"/>
              </a:ext>
            </a:extLst>
          </p:cNvPr>
          <p:cNvSpPr/>
          <p:nvPr/>
        </p:nvSpPr>
        <p:spPr>
          <a:xfrm>
            <a:off x="0" y="6318607"/>
            <a:ext cx="12192000" cy="539393"/>
          </a:xfrm>
          <a:prstGeom prst="rect">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13" name="Titel 1">
            <a:extLst>
              <a:ext uri="{FF2B5EF4-FFF2-40B4-BE49-F238E27FC236}">
                <a16:creationId xmlns:a16="http://schemas.microsoft.com/office/drawing/2014/main" id="{8A67936E-6D0B-96FC-9C84-56ED93BB1243}"/>
              </a:ext>
            </a:extLst>
          </p:cNvPr>
          <p:cNvSpPr txBox="1">
            <a:spLocks/>
          </p:cNvSpPr>
          <p:nvPr/>
        </p:nvSpPr>
        <p:spPr>
          <a:xfrm>
            <a:off x="122405"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a:solidFill>
                  <a:schemeClr val="bg1"/>
                </a:solidFill>
                <a:latin typeface="Avenir Next LT Pro Demi" panose="020B0704020202020204" pitchFamily="34" charset="0"/>
              </a:rPr>
              <a:t>Energiewende</a:t>
            </a:r>
            <a:r>
              <a:rPr lang="de-DE" sz="2000" b="1">
                <a:solidFill>
                  <a:schemeClr val="bg1"/>
                </a:solidFill>
                <a:latin typeface="Avenir Next LT Pro Light" panose="020B0304020202020204" pitchFamily="34" charset="0"/>
              </a:rPr>
              <a:t> Neustadt</a:t>
            </a:r>
            <a:endParaRPr lang="de-DE" sz="2000" b="1" dirty="0">
              <a:solidFill>
                <a:schemeClr val="bg1"/>
              </a:solidFill>
              <a:latin typeface="Avenir Next LT Pro Light" panose="020B0304020202020204" pitchFamily="34" charset="0"/>
            </a:endParaRPr>
          </a:p>
        </p:txBody>
      </p:sp>
      <p:sp>
        <p:nvSpPr>
          <p:cNvPr id="14" name="Titel 1">
            <a:extLst>
              <a:ext uri="{FF2B5EF4-FFF2-40B4-BE49-F238E27FC236}">
                <a16:creationId xmlns:a16="http://schemas.microsoft.com/office/drawing/2014/main" id="{F5F86498-10FB-7AE9-9565-A2A3F547490C}"/>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
        <p:nvSpPr>
          <p:cNvPr id="15" name="Textfeld 14">
            <a:extLst>
              <a:ext uri="{FF2B5EF4-FFF2-40B4-BE49-F238E27FC236}">
                <a16:creationId xmlns:a16="http://schemas.microsoft.com/office/drawing/2014/main" id="{645CBA0E-F9A9-6EB6-B0D3-E856372B70AB}"/>
              </a:ext>
            </a:extLst>
          </p:cNvPr>
          <p:cNvSpPr txBox="1"/>
          <p:nvPr/>
        </p:nvSpPr>
        <p:spPr>
          <a:xfrm>
            <a:off x="9844306" y="5986063"/>
            <a:ext cx="1388522" cy="246221"/>
          </a:xfrm>
          <a:prstGeom prst="rect">
            <a:avLst/>
          </a:prstGeom>
          <a:noFill/>
        </p:spPr>
        <p:txBody>
          <a:bodyPr wrap="none" rtlCol="0">
            <a:spAutoFit/>
          </a:bodyPr>
          <a:lstStyle/>
          <a:p>
            <a:r>
              <a:rPr lang="de-DE" sz="1000" b="1" dirty="0">
                <a:latin typeface="Avenir Next LT Pro Light" panose="020B0304020202020204" pitchFamily="34" charset="0"/>
              </a:rPr>
              <a:t>Quelle</a:t>
            </a:r>
            <a:r>
              <a:rPr lang="de-DE" sz="1000" dirty="0">
                <a:latin typeface="Avenir Next LT Pro Light" panose="020B0304020202020204" pitchFamily="34" charset="0"/>
              </a:rPr>
              <a:t>: Stadt Lemgo</a:t>
            </a:r>
          </a:p>
        </p:txBody>
      </p:sp>
    </p:spTree>
    <p:extLst>
      <p:ext uri="{BB962C8B-B14F-4D97-AF65-F5344CB8AC3E}">
        <p14:creationId xmlns:p14="http://schemas.microsoft.com/office/powerpoint/2010/main" val="84714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DD1BD-ED4F-B5C7-3393-768E50D43EC0}"/>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E1B8ED80-B2B7-D837-053F-D826A8FD4677}"/>
              </a:ext>
            </a:extLst>
          </p:cNvPr>
          <p:cNvPicPr>
            <a:picLocks noChangeAspect="1"/>
          </p:cNvPicPr>
          <p:nvPr/>
        </p:nvPicPr>
        <p:blipFill>
          <a:blip r:embed="rId5"/>
          <a:stretch>
            <a:fillRect/>
          </a:stretch>
        </p:blipFill>
        <p:spPr>
          <a:xfrm>
            <a:off x="10228521" y="4516649"/>
            <a:ext cx="1655369" cy="2040102"/>
          </a:xfrm>
          <a:prstGeom prst="rect">
            <a:avLst/>
          </a:prstGeom>
        </p:spPr>
      </p:pic>
      <p:graphicFrame>
        <p:nvGraphicFramePr>
          <p:cNvPr id="7" name="think-cell data - do not delete" hidden="1">
            <a:extLst>
              <a:ext uri="{FF2B5EF4-FFF2-40B4-BE49-F238E27FC236}">
                <a16:creationId xmlns:a16="http://schemas.microsoft.com/office/drawing/2014/main" id="{29E70160-C532-D917-F86E-4A0390632C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347" imgH="348" progId="TCLayout.ActiveDocument.1">
                  <p:embed/>
                </p:oleObj>
              </mc:Choice>
              <mc:Fallback>
                <p:oleObj name="think-cell Folie" r:id="rId6" imgW="347" imgH="348" progId="TCLayout.ActiveDocument.1">
                  <p:embed/>
                  <p:pic>
                    <p:nvPicPr>
                      <p:cNvPr id="7" name="think-cell data - do not delete" hidden="1">
                        <a:extLst>
                          <a:ext uri="{FF2B5EF4-FFF2-40B4-BE49-F238E27FC236}">
                            <a16:creationId xmlns:a16="http://schemas.microsoft.com/office/drawing/2014/main" id="{7D5DCF53-2DFD-C4E8-E9CB-0875FD1405A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extplatzhalter 2">
            <a:extLst>
              <a:ext uri="{FF2B5EF4-FFF2-40B4-BE49-F238E27FC236}">
                <a16:creationId xmlns:a16="http://schemas.microsoft.com/office/drawing/2014/main" id="{875DFCDE-748A-A68C-7D30-CC8CB924B8E4}"/>
              </a:ext>
            </a:extLst>
          </p:cNvPr>
          <p:cNvSpPr>
            <a:spLocks noGrp="1"/>
          </p:cNvSpPr>
          <p:nvPr>
            <p:custDataLst>
              <p:tags r:id="rId2"/>
            </p:custDataLst>
          </p:nvPr>
        </p:nvSpPr>
        <p:spPr bwMode="auto">
          <a:xfrm>
            <a:off x="838951" y="4445246"/>
            <a:ext cx="9865509" cy="2687799"/>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latin typeface="Avenir Next LT Pro Demi" panose="020B0704020202020204" pitchFamily="34" charset="0"/>
                <a:sym typeface="Wingdings" panose="05000000000000000000" pitchFamily="2" charset="2"/>
              </a:rPr>
              <a:t>Proteste und gemeinsame Aktionen</a:t>
            </a:r>
            <a:r>
              <a:rPr lang="de-DE" sz="1600" b="1" dirty="0">
                <a:latin typeface="Avenir Next LT Pro Light" panose="020B0304020202020204" pitchFamily="34" charset="0"/>
                <a:sym typeface="Wingdings" panose="05000000000000000000" pitchFamily="2" charset="2"/>
              </a:rPr>
              <a:t>:</a:t>
            </a:r>
            <a:r>
              <a:rPr lang="de-DE" sz="1600" dirty="0">
                <a:latin typeface="Avenir Next LT Pro Light" panose="020B0304020202020204" pitchFamily="34" charset="0"/>
                <a:sym typeface="Wingdings" panose="05000000000000000000" pitchFamily="2" charset="2"/>
              </a:rPr>
              <a:t> Infostände, Veranstaltungen und Klimastreiks</a:t>
            </a:r>
          </a:p>
          <a:p>
            <a:r>
              <a:rPr lang="de-DE" sz="1600" dirty="0">
                <a:latin typeface="Avenir Next LT Pro Demi" panose="020B0704020202020204" pitchFamily="34" charset="0"/>
                <a:sym typeface="Wingdings" panose="05000000000000000000" pitchFamily="2" charset="2"/>
              </a:rPr>
              <a:t>Arbeitsgruppe Mobilität:</a:t>
            </a:r>
            <a:r>
              <a:rPr lang="de-DE" sz="1600" dirty="0">
                <a:latin typeface="Avenir Next LT Pro Light" panose="020B0304020202020204" pitchFamily="34" charset="0"/>
                <a:sym typeface="Wingdings" panose="05000000000000000000" pitchFamily="2" charset="2"/>
              </a:rPr>
              <a:t> </a:t>
            </a:r>
            <a:r>
              <a:rPr lang="de-DE" sz="1600" kern="150" dirty="0">
                <a:effectLst/>
                <a:latin typeface="Avenir Next LT Pro Light" panose="020B0304020202020204" pitchFamily="34" charset="0"/>
                <a:ea typeface="Noto Sans CJK SC"/>
                <a:cs typeface="Lohit Devanagari"/>
              </a:rPr>
              <a:t>Für eine lebenswerte Stadt und gute Alternativen zum Auto</a:t>
            </a:r>
          </a:p>
          <a:p>
            <a:r>
              <a:rPr lang="de-DE" sz="1600" kern="150" dirty="0">
                <a:latin typeface="Avenir Next LT Pro Demi" panose="020B0704020202020204" pitchFamily="34" charset="0"/>
                <a:ea typeface="Noto Sans CJK SC"/>
                <a:cs typeface="Lohit Devanagari"/>
              </a:rPr>
              <a:t>Arbeitsgruppe Energie: </a:t>
            </a:r>
            <a:r>
              <a:rPr lang="de-DE" sz="1600" kern="150" dirty="0">
                <a:effectLst/>
                <a:latin typeface="Avenir Next LT Pro Light" panose="020B0304020202020204" pitchFamily="34" charset="0"/>
                <a:ea typeface="Noto Sans CJK SC"/>
                <a:cs typeface="Lohit Devanagari"/>
              </a:rPr>
              <a:t>Für 100 % erneuerbare Energie</a:t>
            </a:r>
          </a:p>
          <a:p>
            <a:endParaRPr lang="de-DE" sz="1600" kern="150" dirty="0">
              <a:effectLst/>
              <a:latin typeface="Avenir Next LT Pro Light" panose="020B0304020202020204" pitchFamily="34" charset="0"/>
              <a:ea typeface="Noto Sans CJK SC"/>
              <a:cs typeface="Lohit Devanagari"/>
            </a:endParaRPr>
          </a:p>
          <a:p>
            <a:endParaRPr lang="de-DE" sz="1600" dirty="0">
              <a:latin typeface="Bahnschrift SemiLight" panose="020B0502040204020203" pitchFamily="34" charset="0"/>
              <a:sym typeface="Wingdings" panose="05000000000000000000" pitchFamily="2" charset="2"/>
            </a:endParaRPr>
          </a:p>
        </p:txBody>
      </p:sp>
      <p:sp>
        <p:nvSpPr>
          <p:cNvPr id="8" name="Rechteck 7">
            <a:extLst>
              <a:ext uri="{FF2B5EF4-FFF2-40B4-BE49-F238E27FC236}">
                <a16:creationId xmlns:a16="http://schemas.microsoft.com/office/drawing/2014/main" id="{EC04F0C9-EEB1-A8EB-8BD5-1EC9AC7AD62E}"/>
              </a:ext>
            </a:extLst>
          </p:cNvPr>
          <p:cNvSpPr/>
          <p:nvPr/>
        </p:nvSpPr>
        <p:spPr>
          <a:xfrm>
            <a:off x="838952" y="953167"/>
            <a:ext cx="7103569" cy="741260"/>
          </a:xfrm>
          <a:prstGeom prst="rect">
            <a:avLst/>
          </a:prstGeom>
          <a:gradFill flip="none" rotWithShape="1">
            <a:gsLst>
              <a:gs pos="0">
                <a:srgbClr val="5A6D4F">
                  <a:shade val="30000"/>
                  <a:satMod val="115000"/>
                </a:srgbClr>
              </a:gs>
              <a:gs pos="50000">
                <a:srgbClr val="5A6D4F">
                  <a:shade val="67500"/>
                  <a:satMod val="115000"/>
                </a:srgbClr>
              </a:gs>
              <a:gs pos="100000">
                <a:srgbClr val="5A6D4F">
                  <a:shade val="100000"/>
                  <a:satMod val="115000"/>
                </a:srgbClr>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2" name="Titel 1">
            <a:extLst>
              <a:ext uri="{FF2B5EF4-FFF2-40B4-BE49-F238E27FC236}">
                <a16:creationId xmlns:a16="http://schemas.microsoft.com/office/drawing/2014/main" id="{C45432BF-2DAF-A002-7E7A-1E65115C4672}"/>
              </a:ext>
            </a:extLst>
          </p:cNvPr>
          <p:cNvSpPr>
            <a:spLocks noGrp="1"/>
          </p:cNvSpPr>
          <p:nvPr>
            <p:ph type="ctrTitle"/>
          </p:nvPr>
        </p:nvSpPr>
        <p:spPr>
          <a:xfrm>
            <a:off x="771829" y="953167"/>
            <a:ext cx="10648337" cy="3376522"/>
          </a:xfrm>
        </p:spPr>
        <p:txBody>
          <a:bodyPr vert="horz" anchor="t">
            <a:noAutofit/>
          </a:bodyPr>
          <a:lstStyle/>
          <a:p>
            <a:pPr algn="l"/>
            <a:r>
              <a:rPr lang="de-DE" sz="4800" b="1" dirty="0">
                <a:solidFill>
                  <a:schemeClr val="bg1"/>
                </a:solidFill>
                <a:latin typeface="Univers" panose="020B0503020202020204" pitchFamily="34" charset="0"/>
              </a:rPr>
              <a:t> </a:t>
            </a:r>
            <a:r>
              <a:rPr lang="de-DE" sz="4000" b="1" dirty="0">
                <a:solidFill>
                  <a:schemeClr val="bg1"/>
                </a:solidFill>
                <a:latin typeface="Univers" panose="020B0503020202020204" pitchFamily="34" charset="0"/>
              </a:rPr>
              <a:t>KLIMA AKTION </a:t>
            </a:r>
            <a:r>
              <a:rPr lang="de-DE" sz="4000" dirty="0">
                <a:solidFill>
                  <a:schemeClr val="bg1"/>
                </a:solidFill>
                <a:latin typeface="Univers" panose="020B0503020202020204" pitchFamily="34" charset="0"/>
              </a:rPr>
              <a:t>NEUSTADT</a:t>
            </a:r>
            <a:br>
              <a:rPr lang="de-DE" sz="4800" b="1" dirty="0">
                <a:latin typeface="Univers" panose="020B0503020202020204" pitchFamily="34" charset="0"/>
              </a:rPr>
            </a:br>
            <a:br>
              <a:rPr lang="de-DE" sz="4800" b="1" dirty="0">
                <a:latin typeface="Univers" panose="020B0503020202020204" pitchFamily="34" charset="0"/>
              </a:rPr>
            </a:br>
            <a:r>
              <a:rPr lang="de-DE" sz="3200" dirty="0">
                <a:latin typeface="Univers" panose="020B0503020202020204" pitchFamily="34" charset="0"/>
              </a:rPr>
              <a:t>WER WIR SIND</a:t>
            </a:r>
            <a:br>
              <a:rPr lang="de-DE" sz="4800" dirty="0">
                <a:latin typeface="Univers" panose="020B0503020202020204" pitchFamily="34" charset="0"/>
              </a:rPr>
            </a:br>
            <a:br>
              <a:rPr lang="de-DE" sz="1800" i="1" kern="150" dirty="0">
                <a:effectLst/>
                <a:latin typeface="Avenir Next LT Pro Demi" panose="020B0704020202020204" pitchFamily="34" charset="0"/>
                <a:ea typeface="Noto Sans CJK SC"/>
                <a:cs typeface="Lohit Devanagari"/>
              </a:rPr>
            </a:br>
            <a:br>
              <a:rPr lang="de-DE" sz="1800" i="1" kern="150" dirty="0">
                <a:effectLst/>
                <a:latin typeface="Avenir Next LT Pro Demi" panose="020B0704020202020204" pitchFamily="34" charset="0"/>
                <a:ea typeface="Noto Sans CJK SC"/>
                <a:cs typeface="Lohit Devanagari"/>
              </a:rPr>
            </a:br>
            <a:br>
              <a:rPr lang="de-DE" sz="4800" dirty="0">
                <a:latin typeface="Avenir Next LT Pro Demi" panose="020B0704020202020204" pitchFamily="34" charset="0"/>
              </a:rPr>
            </a:br>
            <a:r>
              <a:rPr lang="de-DE" sz="3200" dirty="0">
                <a:latin typeface="Univers" panose="020B0503020202020204" pitchFamily="34" charset="0"/>
              </a:rPr>
              <a:t>WAS WIR MACHEN</a:t>
            </a:r>
            <a:br>
              <a:rPr lang="de-DE" sz="4800" dirty="0">
                <a:latin typeface="Univers" panose="020B0503020202020204" pitchFamily="34" charset="0"/>
              </a:rPr>
            </a:br>
            <a:br>
              <a:rPr lang="de-DE" sz="4800" dirty="0">
                <a:latin typeface="Univers" panose="020B0503020202020204" pitchFamily="34" charset="0"/>
              </a:rPr>
            </a:br>
            <a:br>
              <a:rPr lang="de-DE" sz="1600" dirty="0">
                <a:latin typeface="Avenir Next LT Pro Light" panose="020B0304020202020204" pitchFamily="34" charset="0"/>
              </a:rPr>
            </a:br>
            <a:br>
              <a:rPr lang="de-DE" sz="1600" b="1" kern="150" dirty="0">
                <a:effectLst/>
                <a:latin typeface="Avenir Next LT Pro Light" panose="020B0304020202020204" pitchFamily="34" charset="0"/>
                <a:ea typeface="Noto Sans CJK SC"/>
                <a:cs typeface="Lohit Devanagari"/>
              </a:rPr>
            </a:br>
            <a:endParaRPr lang="de-DE" sz="1800" b="1" dirty="0">
              <a:latin typeface="Avenir Next LT Pro Light" panose="020B0304020202020204" pitchFamily="34" charset="0"/>
            </a:endParaRPr>
          </a:p>
        </p:txBody>
      </p:sp>
      <p:sp>
        <p:nvSpPr>
          <p:cNvPr id="14" name="Textfeld 13">
            <a:extLst>
              <a:ext uri="{FF2B5EF4-FFF2-40B4-BE49-F238E27FC236}">
                <a16:creationId xmlns:a16="http://schemas.microsoft.com/office/drawing/2014/main" id="{C5BC469E-249D-4534-4BE4-FAAE885600B6}"/>
              </a:ext>
            </a:extLst>
          </p:cNvPr>
          <p:cNvSpPr txBox="1"/>
          <p:nvPr/>
        </p:nvSpPr>
        <p:spPr>
          <a:xfrm>
            <a:off x="771829" y="2735802"/>
            <a:ext cx="10716650" cy="584775"/>
          </a:xfrm>
          <a:prstGeom prst="rect">
            <a:avLst/>
          </a:prstGeom>
          <a:noFill/>
        </p:spPr>
        <p:txBody>
          <a:bodyPr wrap="square">
            <a:spAutoFit/>
          </a:bodyPr>
          <a:lstStyle/>
          <a:p>
            <a:r>
              <a:rPr lang="de-DE" sz="1600" kern="150" dirty="0">
                <a:effectLst/>
                <a:latin typeface="Avenir Next LT Pro Light" panose="020B0304020202020204" pitchFamily="34" charset="0"/>
                <a:ea typeface="Noto Sans CJK SC"/>
                <a:cs typeface="Lohit Devanagari"/>
              </a:rPr>
              <a:t>Die Klimaaktion ist ein Aktionsbündnis, um </a:t>
            </a:r>
            <a:r>
              <a:rPr lang="de-DE" sz="1600" kern="150" dirty="0">
                <a:solidFill>
                  <a:srgbClr val="000000"/>
                </a:solidFill>
                <a:effectLst/>
                <a:latin typeface="Avenir Next LT Pro Light" panose="020B0304020202020204" pitchFamily="34" charset="0"/>
                <a:ea typeface="Noto Sans CJK SC"/>
                <a:cs typeface="Lohit Devanagari"/>
              </a:rPr>
              <a:t>die Lobby Klimaschutz auch vor Ort stärker zu machen.</a:t>
            </a:r>
            <a:r>
              <a:rPr lang="de-DE" sz="1600" kern="150" dirty="0">
                <a:latin typeface="Avenir Next LT Pro Light" panose="020B0304020202020204" pitchFamily="34" charset="0"/>
                <a:ea typeface="Noto Sans CJK SC"/>
                <a:cs typeface="Lohit Devanagari"/>
              </a:rPr>
              <a:t> </a:t>
            </a:r>
            <a:br>
              <a:rPr lang="de-DE" sz="1600" kern="150" dirty="0">
                <a:latin typeface="Avenir Next LT Pro Light" panose="020B0304020202020204" pitchFamily="34" charset="0"/>
                <a:ea typeface="Noto Sans CJK SC"/>
                <a:cs typeface="Lohit Devanagari"/>
              </a:rPr>
            </a:br>
            <a:r>
              <a:rPr lang="de-DE" sz="1600" kern="150" dirty="0">
                <a:solidFill>
                  <a:srgbClr val="000000"/>
                </a:solidFill>
                <a:effectLst/>
                <a:latin typeface="Avenir Next LT Pro Demi" panose="020B0704020202020204" pitchFamily="34" charset="0"/>
                <a:ea typeface="Noto Sans CJK SC"/>
                <a:cs typeface="Lohit Devanagari"/>
              </a:rPr>
              <a:t>Seit 2021 eingetragener Verein.     400 Empfänger des monatlichen Rundbriefs.     Ca. 30 Aktive.</a:t>
            </a:r>
            <a:endParaRPr lang="de-DE" sz="1600" dirty="0"/>
          </a:p>
        </p:txBody>
      </p:sp>
    </p:spTree>
    <p:extLst>
      <p:ext uri="{BB962C8B-B14F-4D97-AF65-F5344CB8AC3E}">
        <p14:creationId xmlns:p14="http://schemas.microsoft.com/office/powerpoint/2010/main" val="337720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E0779-6ACB-4704-36A5-7790B4EB5D0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ECCBC1A-4965-4530-8D12-56618E47CB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 imgW="347" imgH="348" progId="TCLayout.ActiveDocument.1">
                  <p:embed/>
                </p:oleObj>
              </mc:Choice>
              <mc:Fallback>
                <p:oleObj name="think-cell Folie" r:id="rId10" imgW="347" imgH="348" progId="TCLayout.ActiveDocument.1">
                  <p:embed/>
                  <p:pic>
                    <p:nvPicPr>
                      <p:cNvPr id="7" name="think-cell data - do not delete" hidden="1">
                        <a:extLst>
                          <a:ext uri="{FF2B5EF4-FFF2-40B4-BE49-F238E27FC236}">
                            <a16:creationId xmlns:a16="http://schemas.microsoft.com/office/drawing/2014/main" id="{7C03F88E-FE69-3616-C21F-28F824C2AED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graphicFrame>
        <p:nvGraphicFramePr>
          <p:cNvPr id="129" name="Chart 3">
            <a:extLst>
              <a:ext uri="{FF2B5EF4-FFF2-40B4-BE49-F238E27FC236}">
                <a16:creationId xmlns:a16="http://schemas.microsoft.com/office/drawing/2014/main" id="{39D0740F-6A9F-409E-FB3D-912326E710DC}"/>
              </a:ext>
            </a:extLst>
          </p:cNvPr>
          <p:cNvGraphicFramePr/>
          <p:nvPr>
            <p:custDataLst>
              <p:tags r:id="rId2"/>
            </p:custDataLst>
          </p:nvPr>
        </p:nvGraphicFramePr>
        <p:xfrm>
          <a:off x="1836719" y="1591251"/>
          <a:ext cx="7576064" cy="5180762"/>
        </p:xfrm>
        <a:graphic>
          <a:graphicData uri="http://schemas.openxmlformats.org/drawingml/2006/chart">
            <c:chart xmlns:c="http://schemas.openxmlformats.org/drawingml/2006/chart" xmlns:r="http://schemas.openxmlformats.org/officeDocument/2006/relationships" r:id="rId12"/>
          </a:graphicData>
        </a:graphic>
      </p:graphicFrame>
      <p:sp>
        <p:nvSpPr>
          <p:cNvPr id="12" name="Textplatzhalter 2">
            <a:extLst>
              <a:ext uri="{FF2B5EF4-FFF2-40B4-BE49-F238E27FC236}">
                <a16:creationId xmlns:a16="http://schemas.microsoft.com/office/drawing/2014/main" id="{CCFEAA85-CF1E-57B4-84D4-2217EB23F14E}"/>
              </a:ext>
            </a:extLst>
          </p:cNvPr>
          <p:cNvSpPr>
            <a:spLocks noGrp="1"/>
          </p:cNvSpPr>
          <p:nvPr>
            <p:custDataLst>
              <p:tags r:id="rId3"/>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852A6E34-7345-6E8B-5BFF-8D11A187142A}"/>
              </a:ext>
            </a:extLst>
          </p:cNvPr>
          <p:cNvSpPr>
            <a:spLocks noGrp="1"/>
          </p:cNvSpPr>
          <p:nvPr>
            <p:custDataLst>
              <p:tags r:id="rId4"/>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03611FB3-A553-334C-2B8B-A20E473D9239}"/>
              </a:ext>
            </a:extLst>
          </p:cNvPr>
          <p:cNvSpPr>
            <a:spLocks noGrp="1"/>
          </p:cNvSpPr>
          <p:nvPr>
            <p:custDataLst>
              <p:tags r:id="rId5"/>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E1F7FDC7-7F07-2CC4-17F7-ED59D7B88D42}"/>
              </a:ext>
            </a:extLst>
          </p:cNvPr>
          <p:cNvSpPr>
            <a:spLocks noGrp="1"/>
          </p:cNvSpPr>
          <p:nvPr>
            <p:custDataLst>
              <p:tags r:id="rId6"/>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45FE2CA4-089B-32D8-94A2-77F477B178F9}"/>
              </a:ext>
            </a:extLst>
          </p:cNvPr>
          <p:cNvSpPr>
            <a:spLocks noGrp="1"/>
          </p:cNvSpPr>
          <p:nvPr>
            <p:custDataLst>
              <p:tags r:id="rId7"/>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6" name="Rechteck 5">
            <a:extLst>
              <a:ext uri="{FF2B5EF4-FFF2-40B4-BE49-F238E27FC236}">
                <a16:creationId xmlns:a16="http://schemas.microsoft.com/office/drawing/2014/main" id="{113733AA-5FA5-E8A0-2F25-416769466BE0}"/>
              </a:ext>
            </a:extLst>
          </p:cNvPr>
          <p:cNvSpPr/>
          <p:nvPr/>
        </p:nvSpPr>
        <p:spPr>
          <a:xfrm>
            <a:off x="0" y="6318607"/>
            <a:ext cx="12192000" cy="539393"/>
          </a:xfrm>
          <a:prstGeom prst="rect">
            <a:avLst/>
          </a:prstGeom>
          <a:gradFill flip="none" rotWithShape="1">
            <a:gsLst>
              <a:gs pos="0">
                <a:srgbClr val="5A6D4F">
                  <a:shade val="30000"/>
                  <a:satMod val="115000"/>
                </a:srgbClr>
              </a:gs>
              <a:gs pos="50000">
                <a:srgbClr val="5A6D4F">
                  <a:shade val="67500"/>
                  <a:satMod val="115000"/>
                </a:srgbClr>
              </a:gs>
              <a:gs pos="100000">
                <a:srgbClr val="5A6D4F">
                  <a:shade val="100000"/>
                  <a:satMod val="115000"/>
                </a:srgbClr>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8" name="Titel 1">
            <a:extLst>
              <a:ext uri="{FF2B5EF4-FFF2-40B4-BE49-F238E27FC236}">
                <a16:creationId xmlns:a16="http://schemas.microsoft.com/office/drawing/2014/main" id="{35DECED9-D4B3-1BE4-CDCC-A0D36B8091EE}"/>
              </a:ext>
            </a:extLst>
          </p:cNvPr>
          <p:cNvSpPr>
            <a:spLocks noGrp="1"/>
          </p:cNvSpPr>
          <p:nvPr>
            <p:ph type="ctrTitle"/>
          </p:nvPr>
        </p:nvSpPr>
        <p:spPr>
          <a:xfrm>
            <a:off x="122405" y="6145962"/>
            <a:ext cx="3139639" cy="651933"/>
          </a:xfrm>
        </p:spPr>
        <p:txBody>
          <a:bodyPr vert="horz">
            <a:normAutofit/>
          </a:bodyPr>
          <a:lstStyle/>
          <a:p>
            <a:pPr algn="l"/>
            <a:r>
              <a:rPr lang="de-DE" sz="2000" b="1" dirty="0">
                <a:solidFill>
                  <a:schemeClr val="bg1"/>
                </a:solidFill>
                <a:latin typeface="Avenir Next LT Pro Demi" panose="020B0704020202020204" pitchFamily="34" charset="0"/>
              </a:rPr>
              <a:t>Energiewende</a:t>
            </a:r>
            <a:r>
              <a:rPr lang="de-DE" sz="2000" b="1" dirty="0">
                <a:solidFill>
                  <a:schemeClr val="bg1"/>
                </a:solidFill>
                <a:latin typeface="Avenir Next LT Pro Light" panose="020B0304020202020204" pitchFamily="34" charset="0"/>
              </a:rPr>
              <a:t> Neustadt</a:t>
            </a:r>
          </a:p>
        </p:txBody>
      </p:sp>
      <p:sp>
        <p:nvSpPr>
          <p:cNvPr id="10" name="Titel 1">
            <a:extLst>
              <a:ext uri="{FF2B5EF4-FFF2-40B4-BE49-F238E27FC236}">
                <a16:creationId xmlns:a16="http://schemas.microsoft.com/office/drawing/2014/main" id="{AA71991C-A73C-8A9B-E529-FBD20FA1AB9B}"/>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
        <p:nvSpPr>
          <p:cNvPr id="13" name="Untertitel 2">
            <a:extLst>
              <a:ext uri="{FF2B5EF4-FFF2-40B4-BE49-F238E27FC236}">
                <a16:creationId xmlns:a16="http://schemas.microsoft.com/office/drawing/2014/main" id="{C3B007AC-8919-889A-B58D-DB91ABFEDB2B}"/>
              </a:ext>
            </a:extLst>
          </p:cNvPr>
          <p:cNvSpPr txBox="1">
            <a:spLocks/>
          </p:cNvSpPr>
          <p:nvPr/>
        </p:nvSpPr>
        <p:spPr>
          <a:xfrm>
            <a:off x="477018" y="507434"/>
            <a:ext cx="10564894" cy="20816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3200" b="1" dirty="0">
                <a:solidFill>
                  <a:srgbClr val="406043"/>
                </a:solidFill>
                <a:latin typeface="Avenir Next LT Pro Demi" panose="020B0704020202020204" pitchFamily="34" charset="0"/>
                <a:sym typeface="Wingdings" panose="05000000000000000000" pitchFamily="2" charset="2"/>
              </a:rPr>
              <a:t>Klimamanifest  ---------------- -&gt; Momentaufnahme 11/24</a:t>
            </a:r>
          </a:p>
          <a:p>
            <a:pPr algn="l"/>
            <a:r>
              <a:rPr lang="de-DE" sz="1800" b="1" dirty="0">
                <a:solidFill>
                  <a:srgbClr val="406043"/>
                </a:solidFill>
                <a:latin typeface="Avenir Next LT Pro Light" panose="020B0304020202020204" pitchFamily="34" charset="0"/>
                <a:sym typeface="Wingdings" panose="05000000000000000000" pitchFamily="2" charset="2"/>
              </a:rPr>
              <a:t>Klima Aktion Neustadt 07/2022</a:t>
            </a:r>
            <a:endParaRPr lang="de-DE" sz="1800" dirty="0">
              <a:solidFill>
                <a:srgbClr val="406043"/>
              </a:solidFill>
              <a:latin typeface="Avenir Next LT Pro Light" panose="020B0304020202020204" pitchFamily="34" charset="0"/>
            </a:endParaRPr>
          </a:p>
        </p:txBody>
      </p:sp>
      <p:pic>
        <p:nvPicPr>
          <p:cNvPr id="14" name="Grafik 13">
            <a:extLst>
              <a:ext uri="{FF2B5EF4-FFF2-40B4-BE49-F238E27FC236}">
                <a16:creationId xmlns:a16="http://schemas.microsoft.com/office/drawing/2014/main" id="{F6382BF6-8ABD-3939-C912-63FC07509FA5}"/>
              </a:ext>
            </a:extLst>
          </p:cNvPr>
          <p:cNvPicPr>
            <a:picLocks noChangeAspect="1"/>
          </p:cNvPicPr>
          <p:nvPr/>
        </p:nvPicPr>
        <p:blipFill>
          <a:blip r:embed="rId13"/>
          <a:stretch>
            <a:fillRect/>
          </a:stretch>
        </p:blipFill>
        <p:spPr>
          <a:xfrm>
            <a:off x="10453864" y="4207514"/>
            <a:ext cx="1517241" cy="1869872"/>
          </a:xfrm>
          <a:prstGeom prst="rect">
            <a:avLst/>
          </a:prstGeom>
        </p:spPr>
      </p:pic>
    </p:spTree>
    <p:extLst>
      <p:ext uri="{BB962C8B-B14F-4D97-AF65-F5344CB8AC3E}">
        <p14:creationId xmlns:p14="http://schemas.microsoft.com/office/powerpoint/2010/main" val="185143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F304C-97FD-C964-55C5-20AE4225E88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533A103-8C1F-8A1C-AF15-0D8C01CBF19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 imgW="347" imgH="348" progId="TCLayout.ActiveDocument.1">
                  <p:embed/>
                </p:oleObj>
              </mc:Choice>
              <mc:Fallback>
                <p:oleObj name="think-cell Folie" r:id="rId10" imgW="347" imgH="348" progId="TCLayout.ActiveDocument.1">
                  <p:embed/>
                  <p:pic>
                    <p:nvPicPr>
                      <p:cNvPr id="7" name="think-cell data - do not delete" hidden="1">
                        <a:extLst>
                          <a:ext uri="{FF2B5EF4-FFF2-40B4-BE49-F238E27FC236}">
                            <a16:creationId xmlns:a16="http://schemas.microsoft.com/office/drawing/2014/main" id="{B73DF787-E722-DEA4-D283-42FF653265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4122EB4E-B233-3245-0A48-6B4CAE8F7444}"/>
              </a:ext>
            </a:extLst>
          </p:cNvPr>
          <p:cNvPicPr>
            <a:picLocks noChangeAspect="1"/>
          </p:cNvPicPr>
          <p:nvPr/>
        </p:nvPicPr>
        <p:blipFill>
          <a:blip r:embed="rId12"/>
          <a:stretch>
            <a:fillRect/>
          </a:stretch>
        </p:blipFill>
        <p:spPr>
          <a:xfrm>
            <a:off x="10087987" y="3861706"/>
            <a:ext cx="1993565" cy="2456901"/>
          </a:xfrm>
          <a:prstGeom prst="rect">
            <a:avLst/>
          </a:prstGeom>
        </p:spPr>
      </p:pic>
      <p:sp>
        <p:nvSpPr>
          <p:cNvPr id="3" name="Untertitel 2">
            <a:extLst>
              <a:ext uri="{FF2B5EF4-FFF2-40B4-BE49-F238E27FC236}">
                <a16:creationId xmlns:a16="http://schemas.microsoft.com/office/drawing/2014/main" id="{15C4C9D4-F374-9D50-7AF0-46EF2338C562}"/>
              </a:ext>
            </a:extLst>
          </p:cNvPr>
          <p:cNvSpPr>
            <a:spLocks noGrp="1"/>
          </p:cNvSpPr>
          <p:nvPr>
            <p:ph type="subTitle" idx="1"/>
          </p:nvPr>
        </p:nvSpPr>
        <p:spPr>
          <a:xfrm>
            <a:off x="359833" y="1140797"/>
            <a:ext cx="10295467" cy="5046133"/>
          </a:xfrm>
        </p:spPr>
        <p:txBody>
          <a:bodyPr>
            <a:normAutofit/>
          </a:bodyPr>
          <a:lstStyle/>
          <a:p>
            <a:r>
              <a:rPr lang="de-DE" b="1" dirty="0">
                <a:sym typeface="Wingdings" panose="05000000000000000000" pitchFamily="2" charset="2"/>
              </a:rPr>
              <a:t>	</a:t>
            </a:r>
            <a:endParaRPr lang="de-DE" sz="3200" dirty="0"/>
          </a:p>
        </p:txBody>
      </p:sp>
      <p:graphicFrame>
        <p:nvGraphicFramePr>
          <p:cNvPr id="129" name="Chart 3">
            <a:extLst>
              <a:ext uri="{FF2B5EF4-FFF2-40B4-BE49-F238E27FC236}">
                <a16:creationId xmlns:a16="http://schemas.microsoft.com/office/drawing/2014/main" id="{38924356-B551-B8C9-01F5-BD37B2AC739E}"/>
              </a:ext>
            </a:extLst>
          </p:cNvPr>
          <p:cNvGraphicFramePr/>
          <p:nvPr>
            <p:custDataLst>
              <p:tags r:id="rId2"/>
            </p:custDataLst>
            <p:extLst>
              <p:ext uri="{D42A27DB-BD31-4B8C-83A1-F6EECF244321}">
                <p14:modId xmlns:p14="http://schemas.microsoft.com/office/powerpoint/2010/main" val="2962688073"/>
              </p:ext>
            </p:extLst>
          </p:nvPr>
        </p:nvGraphicFramePr>
        <p:xfrm>
          <a:off x="4360203" y="1696508"/>
          <a:ext cx="6142038" cy="3854450"/>
        </p:xfrm>
        <a:graphic>
          <a:graphicData uri="http://schemas.openxmlformats.org/drawingml/2006/chart">
            <c:chart xmlns:c="http://schemas.openxmlformats.org/drawingml/2006/chart" xmlns:r="http://schemas.openxmlformats.org/officeDocument/2006/relationships" r:id="rId13"/>
          </a:graphicData>
        </a:graphic>
      </p:graphicFrame>
      <p:sp>
        <p:nvSpPr>
          <p:cNvPr id="12" name="Textplatzhalter 2">
            <a:extLst>
              <a:ext uri="{FF2B5EF4-FFF2-40B4-BE49-F238E27FC236}">
                <a16:creationId xmlns:a16="http://schemas.microsoft.com/office/drawing/2014/main" id="{833C7205-D021-9050-EE63-B3E9D23B5C9B}"/>
              </a:ext>
            </a:extLst>
          </p:cNvPr>
          <p:cNvSpPr>
            <a:spLocks noGrp="1"/>
          </p:cNvSpPr>
          <p:nvPr>
            <p:custDataLst>
              <p:tags r:id="rId3"/>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EF51F09E-81EC-948E-77BD-CA295BE2C882}"/>
              </a:ext>
            </a:extLst>
          </p:cNvPr>
          <p:cNvSpPr>
            <a:spLocks noGrp="1"/>
          </p:cNvSpPr>
          <p:nvPr>
            <p:custDataLst>
              <p:tags r:id="rId4"/>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89DF1F88-F3E0-3D75-3A97-6BD33DDF66F5}"/>
              </a:ext>
            </a:extLst>
          </p:cNvPr>
          <p:cNvSpPr>
            <a:spLocks noGrp="1"/>
          </p:cNvSpPr>
          <p:nvPr>
            <p:custDataLst>
              <p:tags r:id="rId5"/>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53DC3407-4637-DD51-1B9E-445D50F2CD7D}"/>
              </a:ext>
            </a:extLst>
          </p:cNvPr>
          <p:cNvSpPr>
            <a:spLocks noGrp="1"/>
          </p:cNvSpPr>
          <p:nvPr>
            <p:custDataLst>
              <p:tags r:id="rId6"/>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B5BFEF4F-B0BA-D9B2-BC90-BD2EAACEFF58}"/>
              </a:ext>
            </a:extLst>
          </p:cNvPr>
          <p:cNvSpPr>
            <a:spLocks noGrp="1"/>
          </p:cNvSpPr>
          <p:nvPr>
            <p:custDataLst>
              <p:tags r:id="rId7"/>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8" name="Rechteck 7">
            <a:extLst>
              <a:ext uri="{FF2B5EF4-FFF2-40B4-BE49-F238E27FC236}">
                <a16:creationId xmlns:a16="http://schemas.microsoft.com/office/drawing/2014/main" id="{A1E35865-E9CD-9156-EAD4-937002A3510F}"/>
              </a:ext>
            </a:extLst>
          </p:cNvPr>
          <p:cNvSpPr/>
          <p:nvPr/>
        </p:nvSpPr>
        <p:spPr>
          <a:xfrm>
            <a:off x="0" y="6318607"/>
            <a:ext cx="12192000" cy="539393"/>
          </a:xfrm>
          <a:prstGeom prst="rect">
            <a:avLst/>
          </a:prstGeom>
          <a:gradFill flip="none" rotWithShape="1">
            <a:gsLst>
              <a:gs pos="0">
                <a:srgbClr val="5A6D4F">
                  <a:shade val="30000"/>
                  <a:satMod val="115000"/>
                </a:srgbClr>
              </a:gs>
              <a:gs pos="50000">
                <a:srgbClr val="5A6D4F">
                  <a:shade val="67500"/>
                  <a:satMod val="115000"/>
                </a:srgbClr>
              </a:gs>
              <a:gs pos="100000">
                <a:srgbClr val="5A6D4F">
                  <a:shade val="100000"/>
                  <a:satMod val="115000"/>
                </a:srgbClr>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10" name="Titel 1">
            <a:extLst>
              <a:ext uri="{FF2B5EF4-FFF2-40B4-BE49-F238E27FC236}">
                <a16:creationId xmlns:a16="http://schemas.microsoft.com/office/drawing/2014/main" id="{26DA98B9-F5E5-FB9E-3870-F139FFE73872}"/>
              </a:ext>
            </a:extLst>
          </p:cNvPr>
          <p:cNvSpPr txBox="1">
            <a:spLocks/>
          </p:cNvSpPr>
          <p:nvPr/>
        </p:nvSpPr>
        <p:spPr>
          <a:xfrm>
            <a:off x="122405"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bg1"/>
                </a:solidFill>
                <a:latin typeface="Avenir Next LT Pro Demi" panose="020B0704020202020204" pitchFamily="34" charset="0"/>
              </a:rPr>
              <a:t>Energiewende</a:t>
            </a:r>
            <a:r>
              <a:rPr lang="de-DE" sz="2000" b="1" dirty="0">
                <a:solidFill>
                  <a:schemeClr val="bg1"/>
                </a:solidFill>
                <a:latin typeface="Avenir Next LT Pro Light" panose="020B0304020202020204" pitchFamily="34" charset="0"/>
              </a:rPr>
              <a:t> Neustadt</a:t>
            </a:r>
          </a:p>
        </p:txBody>
      </p:sp>
      <p:sp>
        <p:nvSpPr>
          <p:cNvPr id="13" name="Titel 1">
            <a:extLst>
              <a:ext uri="{FF2B5EF4-FFF2-40B4-BE49-F238E27FC236}">
                <a16:creationId xmlns:a16="http://schemas.microsoft.com/office/drawing/2014/main" id="{51430377-F447-5DAA-CC37-22EAA623B191}"/>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
        <p:nvSpPr>
          <p:cNvPr id="14" name="Untertitel 2">
            <a:extLst>
              <a:ext uri="{FF2B5EF4-FFF2-40B4-BE49-F238E27FC236}">
                <a16:creationId xmlns:a16="http://schemas.microsoft.com/office/drawing/2014/main" id="{CE815E79-F164-A437-5421-DCF64E600BF0}"/>
              </a:ext>
            </a:extLst>
          </p:cNvPr>
          <p:cNvSpPr txBox="1">
            <a:spLocks/>
          </p:cNvSpPr>
          <p:nvPr/>
        </p:nvSpPr>
        <p:spPr>
          <a:xfrm>
            <a:off x="477018" y="507434"/>
            <a:ext cx="10295467" cy="20816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3200" b="1" dirty="0">
                <a:solidFill>
                  <a:srgbClr val="406043"/>
                </a:solidFill>
                <a:latin typeface="Avenir Next LT Pro Demi" panose="020B0704020202020204" pitchFamily="34" charset="0"/>
                <a:sym typeface="Wingdings" panose="05000000000000000000" pitchFamily="2" charset="2"/>
              </a:rPr>
              <a:t>Weitere Informationen</a:t>
            </a:r>
          </a:p>
          <a:p>
            <a:pPr algn="l"/>
            <a:r>
              <a:rPr lang="de-DE" sz="2000" b="1" dirty="0">
                <a:solidFill>
                  <a:srgbClr val="406043"/>
                </a:solidFill>
                <a:latin typeface="Avenir Next LT Pro Light" panose="020B0304020202020204" pitchFamily="34" charset="0"/>
                <a:sym typeface="Wingdings" panose="05000000000000000000" pitchFamily="2" charset="2"/>
              </a:rPr>
              <a:t>https://klimaaktion-neustadt.de/energie/energiewende-in-neustadt/</a:t>
            </a:r>
            <a:endParaRPr lang="de-DE" sz="2000" dirty="0">
              <a:latin typeface="Avenir Next LT Pro Light" panose="020B0304020202020204" pitchFamily="34" charset="0"/>
            </a:endParaRPr>
          </a:p>
        </p:txBody>
      </p:sp>
    </p:spTree>
    <p:extLst>
      <p:ext uri="{BB962C8B-B14F-4D97-AF65-F5344CB8AC3E}">
        <p14:creationId xmlns:p14="http://schemas.microsoft.com/office/powerpoint/2010/main" val="136787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352AA-D24B-B2FB-1906-570915569FC4}"/>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1D902BE-A39F-3BBB-FAD5-0C03CAA1A13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 imgW="347" imgH="348" progId="TCLayout.ActiveDocument.1">
                  <p:embed/>
                </p:oleObj>
              </mc:Choice>
              <mc:Fallback>
                <p:oleObj name="think-cell Folie" r:id="rId10" imgW="347" imgH="348" progId="TCLayout.ActiveDocument.1">
                  <p:embed/>
                  <p:pic>
                    <p:nvPicPr>
                      <p:cNvPr id="7" name="think-cell data - do not delete" hidden="1">
                        <a:extLst>
                          <a:ext uri="{FF2B5EF4-FFF2-40B4-BE49-F238E27FC236}">
                            <a16:creationId xmlns:a16="http://schemas.microsoft.com/office/drawing/2014/main" id="{7D5DCF53-2DFD-C4E8-E9CB-0875FD1405A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5AF744C-084F-BCB9-0C29-B9FDCA9BFFC0}"/>
              </a:ext>
            </a:extLst>
          </p:cNvPr>
          <p:cNvSpPr>
            <a:spLocks noGrp="1"/>
          </p:cNvSpPr>
          <p:nvPr>
            <p:ph type="ctrTitle"/>
          </p:nvPr>
        </p:nvSpPr>
        <p:spPr>
          <a:xfrm>
            <a:off x="771831" y="1247639"/>
            <a:ext cx="10648337" cy="651933"/>
          </a:xfrm>
        </p:spPr>
        <p:txBody>
          <a:bodyPr vert="horz">
            <a:noAutofit/>
          </a:bodyPr>
          <a:lstStyle/>
          <a:p>
            <a:r>
              <a:rPr lang="de-DE" sz="4800" b="1" dirty="0">
                <a:latin typeface="Univers" panose="020B0503020202020204" pitchFamily="34" charset="0"/>
              </a:rPr>
              <a:t>ENERGIEWENDE </a:t>
            </a:r>
            <a:r>
              <a:rPr lang="de-DE" sz="4800" dirty="0">
                <a:latin typeface="Univers" panose="020B0503020202020204" pitchFamily="34" charset="0"/>
              </a:rPr>
              <a:t>NEUSTADT</a:t>
            </a:r>
          </a:p>
        </p:txBody>
      </p:sp>
      <p:pic>
        <p:nvPicPr>
          <p:cNvPr id="4" name="Grafik 3">
            <a:extLst>
              <a:ext uri="{FF2B5EF4-FFF2-40B4-BE49-F238E27FC236}">
                <a16:creationId xmlns:a16="http://schemas.microsoft.com/office/drawing/2014/main" id="{5996F9CD-317D-1C77-759C-40EB68D5575A}"/>
              </a:ext>
            </a:extLst>
          </p:cNvPr>
          <p:cNvPicPr>
            <a:picLocks noChangeAspect="1"/>
          </p:cNvPicPr>
          <p:nvPr/>
        </p:nvPicPr>
        <p:blipFill>
          <a:blip r:embed="rId12"/>
          <a:stretch>
            <a:fillRect/>
          </a:stretch>
        </p:blipFill>
        <p:spPr>
          <a:xfrm>
            <a:off x="8628539" y="2779160"/>
            <a:ext cx="3251274" cy="4006921"/>
          </a:xfrm>
          <a:prstGeom prst="rect">
            <a:avLst/>
          </a:prstGeom>
        </p:spPr>
      </p:pic>
      <p:sp>
        <p:nvSpPr>
          <p:cNvPr id="3" name="Untertitel 2">
            <a:extLst>
              <a:ext uri="{FF2B5EF4-FFF2-40B4-BE49-F238E27FC236}">
                <a16:creationId xmlns:a16="http://schemas.microsoft.com/office/drawing/2014/main" id="{45310F1C-2A0A-BDCA-1D37-12620047E8B6}"/>
              </a:ext>
            </a:extLst>
          </p:cNvPr>
          <p:cNvSpPr>
            <a:spLocks noGrp="1"/>
          </p:cNvSpPr>
          <p:nvPr>
            <p:ph type="subTitle" idx="1"/>
          </p:nvPr>
        </p:nvSpPr>
        <p:spPr>
          <a:xfrm>
            <a:off x="872446" y="1964240"/>
            <a:ext cx="10447106" cy="500776"/>
          </a:xfrm>
        </p:spPr>
        <p:txBody>
          <a:bodyPr>
            <a:normAutofit/>
          </a:bodyPr>
          <a:lstStyle/>
          <a:p>
            <a:r>
              <a:rPr lang="de-DE" dirty="0">
                <a:latin typeface="Univers" panose="020B0503020202020204" pitchFamily="34" charset="0"/>
                <a:sym typeface="Wingdings" panose="05000000000000000000" pitchFamily="2" charset="2"/>
              </a:rPr>
              <a:t>Erneuerbare Energie in Neustadt – eine Momentaufnahme</a:t>
            </a:r>
          </a:p>
          <a:p>
            <a:pPr algn="l"/>
            <a:endParaRPr lang="de-DE" sz="2800" b="1" dirty="0">
              <a:sym typeface="Wingdings" panose="05000000000000000000" pitchFamily="2" charset="2"/>
            </a:endParaRPr>
          </a:p>
          <a:p>
            <a:pPr algn="l"/>
            <a:endParaRPr lang="de-DE" b="1" dirty="0">
              <a:sym typeface="Wingdings" panose="05000000000000000000" pitchFamily="2" charset="2"/>
            </a:endParaRPr>
          </a:p>
          <a:p>
            <a:endParaRPr lang="de-DE" b="1" dirty="0">
              <a:sym typeface="Wingdings" panose="05000000000000000000" pitchFamily="2" charset="2"/>
            </a:endParaRPr>
          </a:p>
        </p:txBody>
      </p:sp>
      <p:graphicFrame>
        <p:nvGraphicFramePr>
          <p:cNvPr id="129" name="Chart 3">
            <a:extLst>
              <a:ext uri="{FF2B5EF4-FFF2-40B4-BE49-F238E27FC236}">
                <a16:creationId xmlns:a16="http://schemas.microsoft.com/office/drawing/2014/main" id="{F6AF434F-8C54-360A-57EC-790E24038D1C}"/>
              </a:ext>
            </a:extLst>
          </p:cNvPr>
          <p:cNvGraphicFramePr/>
          <p:nvPr>
            <p:custDataLst>
              <p:tags r:id="rId2"/>
            </p:custDataLst>
          </p:nvPr>
        </p:nvGraphicFramePr>
        <p:xfrm>
          <a:off x="312184" y="5953874"/>
          <a:ext cx="10239376" cy="62752"/>
        </p:xfrm>
        <a:graphic>
          <a:graphicData uri="http://schemas.openxmlformats.org/drawingml/2006/chart">
            <c:chart xmlns:c="http://schemas.openxmlformats.org/drawingml/2006/chart" xmlns:r="http://schemas.openxmlformats.org/officeDocument/2006/relationships" r:id="rId13"/>
          </a:graphicData>
        </a:graphic>
      </p:graphicFrame>
      <p:sp>
        <p:nvSpPr>
          <p:cNvPr id="12" name="Textplatzhalter 2">
            <a:extLst>
              <a:ext uri="{FF2B5EF4-FFF2-40B4-BE49-F238E27FC236}">
                <a16:creationId xmlns:a16="http://schemas.microsoft.com/office/drawing/2014/main" id="{898B89D8-EE72-6677-4839-7DA1AA51F3BC}"/>
              </a:ext>
            </a:extLst>
          </p:cNvPr>
          <p:cNvSpPr>
            <a:spLocks noGrp="1"/>
          </p:cNvSpPr>
          <p:nvPr>
            <p:custDataLst>
              <p:tags r:id="rId3"/>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B17D9E8A-531D-C9C0-1A61-052D6C562065}"/>
              </a:ext>
            </a:extLst>
          </p:cNvPr>
          <p:cNvSpPr>
            <a:spLocks noGrp="1"/>
          </p:cNvSpPr>
          <p:nvPr>
            <p:custDataLst>
              <p:tags r:id="rId4"/>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0F7BC3BB-E4F1-1BE6-2300-63ED8675ABCA}"/>
              </a:ext>
            </a:extLst>
          </p:cNvPr>
          <p:cNvSpPr>
            <a:spLocks noGrp="1"/>
          </p:cNvSpPr>
          <p:nvPr>
            <p:custDataLst>
              <p:tags r:id="rId5"/>
            </p:custDataLst>
          </p:nvPr>
        </p:nvSpPr>
        <p:spPr bwMode="auto">
          <a:xfrm>
            <a:off x="1163244" y="3328827"/>
            <a:ext cx="9865509" cy="2687799"/>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600" dirty="0">
                <a:latin typeface="Bahnschrift SemiLight" panose="020B0502040204020203" pitchFamily="34" charset="0"/>
                <a:sym typeface="Wingdings" panose="05000000000000000000" pitchFamily="2" charset="2"/>
              </a:rPr>
              <a:t>Die Klimaaktion möchte ihren Beitrag leisten, </a:t>
            </a:r>
          </a:p>
          <a:p>
            <a:pPr marL="0" indent="0" algn="ctr">
              <a:buNone/>
            </a:pPr>
            <a:r>
              <a:rPr lang="de-DE" sz="1600" dirty="0">
                <a:latin typeface="Bahnschrift SemiLight" panose="020B0502040204020203" pitchFamily="34" charset="0"/>
                <a:sym typeface="Wingdings" panose="05000000000000000000" pitchFamily="2" charset="2"/>
              </a:rPr>
              <a:t>dass  Neustadt sein Ziel der Klimaneutralität </a:t>
            </a:r>
          </a:p>
          <a:p>
            <a:pPr marL="0" indent="0" algn="ctr">
              <a:buNone/>
            </a:pPr>
            <a:r>
              <a:rPr lang="de-DE" sz="1600" dirty="0">
                <a:latin typeface="Bahnschrift SemiLight" panose="020B0502040204020203" pitchFamily="34" charset="0"/>
                <a:sym typeface="Wingdings" panose="05000000000000000000" pitchFamily="2" charset="2"/>
              </a:rPr>
              <a:t>möglichst bald erreicht.</a:t>
            </a:r>
          </a:p>
        </p:txBody>
      </p:sp>
      <p:sp>
        <p:nvSpPr>
          <p:cNvPr id="9" name="Textplatzhalter 2">
            <a:extLst>
              <a:ext uri="{FF2B5EF4-FFF2-40B4-BE49-F238E27FC236}">
                <a16:creationId xmlns:a16="http://schemas.microsoft.com/office/drawing/2014/main" id="{43A16C76-952A-ADD2-7461-ED111E63BCD5}"/>
              </a:ext>
            </a:extLst>
          </p:cNvPr>
          <p:cNvSpPr>
            <a:spLocks noGrp="1"/>
          </p:cNvSpPr>
          <p:nvPr>
            <p:custDataLst>
              <p:tags r:id="rId6"/>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6401157F-1330-862A-4404-F4B3F70D2552}"/>
              </a:ext>
            </a:extLst>
          </p:cNvPr>
          <p:cNvSpPr>
            <a:spLocks noGrp="1"/>
          </p:cNvSpPr>
          <p:nvPr>
            <p:custDataLst>
              <p:tags r:id="rId7"/>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Tree>
    <p:extLst>
      <p:ext uri="{BB962C8B-B14F-4D97-AF65-F5344CB8AC3E}">
        <p14:creationId xmlns:p14="http://schemas.microsoft.com/office/powerpoint/2010/main" val="58156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602F-1FC6-97DE-9FBB-295C0E33845F}"/>
            </a:ext>
          </a:extLst>
        </p:cNvPr>
        <p:cNvGrpSpPr/>
        <p:nvPr/>
      </p:nvGrpSpPr>
      <p:grpSpPr>
        <a:xfrm>
          <a:off x="0" y="0"/>
          <a:ext cx="0" cy="0"/>
          <a:chOff x="0" y="0"/>
          <a:chExt cx="0" cy="0"/>
        </a:xfrm>
      </p:grpSpPr>
      <p:sp>
        <p:nvSpPr>
          <p:cNvPr id="8" name="Rechteck 7">
            <a:extLst>
              <a:ext uri="{FF2B5EF4-FFF2-40B4-BE49-F238E27FC236}">
                <a16:creationId xmlns:a16="http://schemas.microsoft.com/office/drawing/2014/main" id="{89070009-2CF0-0877-202E-4B5DFF13B3E5}"/>
              </a:ext>
            </a:extLst>
          </p:cNvPr>
          <p:cNvSpPr/>
          <p:nvPr/>
        </p:nvSpPr>
        <p:spPr>
          <a:xfrm>
            <a:off x="0" y="6318607"/>
            <a:ext cx="12192000" cy="539393"/>
          </a:xfrm>
          <a:prstGeom prst="rect">
            <a:avLst/>
          </a:prstGeom>
          <a:gradFill flip="none" rotWithShape="1">
            <a:gsLst>
              <a:gs pos="0">
                <a:srgbClr val="5A6D4F">
                  <a:shade val="30000"/>
                  <a:satMod val="115000"/>
                </a:srgbClr>
              </a:gs>
              <a:gs pos="50000">
                <a:srgbClr val="5A6D4F">
                  <a:shade val="67500"/>
                  <a:satMod val="115000"/>
                </a:srgbClr>
              </a:gs>
              <a:gs pos="100000">
                <a:srgbClr val="5A6D4F">
                  <a:shade val="100000"/>
                  <a:satMod val="115000"/>
                </a:srgbClr>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graphicFrame>
        <p:nvGraphicFramePr>
          <p:cNvPr id="7" name="think-cell data - do not delete" hidden="1">
            <a:extLst>
              <a:ext uri="{FF2B5EF4-FFF2-40B4-BE49-F238E27FC236}">
                <a16:creationId xmlns:a16="http://schemas.microsoft.com/office/drawing/2014/main" id="{9EEBB3A9-938C-D832-9430-A902268AC6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 imgW="347" imgH="348" progId="TCLayout.ActiveDocument.1">
                  <p:embed/>
                </p:oleObj>
              </mc:Choice>
              <mc:Fallback>
                <p:oleObj name="think-cell Folie" r:id="rId10" imgW="347" imgH="348" progId="TCLayout.ActiveDocument.1">
                  <p:embed/>
                  <p:pic>
                    <p:nvPicPr>
                      <p:cNvPr id="7" name="think-cell data - do not delete" hidden="1">
                        <a:extLst>
                          <a:ext uri="{FF2B5EF4-FFF2-40B4-BE49-F238E27FC236}">
                            <a16:creationId xmlns:a16="http://schemas.microsoft.com/office/drawing/2014/main" id="{ADA4FD24-4404-B5DB-87D2-F1D9199CBE9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1340010-43EF-254B-4DC9-4079D418ED8F}"/>
              </a:ext>
            </a:extLst>
          </p:cNvPr>
          <p:cNvSpPr>
            <a:spLocks noGrp="1"/>
          </p:cNvSpPr>
          <p:nvPr>
            <p:ph type="ctrTitle"/>
          </p:nvPr>
        </p:nvSpPr>
        <p:spPr>
          <a:xfrm>
            <a:off x="122405" y="6145962"/>
            <a:ext cx="3139639" cy="651933"/>
          </a:xfrm>
        </p:spPr>
        <p:txBody>
          <a:bodyPr vert="horz">
            <a:normAutofit/>
          </a:bodyPr>
          <a:lstStyle/>
          <a:p>
            <a:pPr algn="l"/>
            <a:r>
              <a:rPr lang="de-DE" sz="2000" b="1" dirty="0">
                <a:solidFill>
                  <a:schemeClr val="bg1"/>
                </a:solidFill>
                <a:latin typeface="Avenir Next LT Pro Demi" panose="020B0704020202020204" pitchFamily="34" charset="0"/>
              </a:rPr>
              <a:t>Energiewende</a:t>
            </a:r>
            <a:r>
              <a:rPr lang="de-DE" sz="2000" b="1" dirty="0">
                <a:solidFill>
                  <a:schemeClr val="bg1"/>
                </a:solidFill>
                <a:latin typeface="Avenir Next LT Pro Light" panose="020B0304020202020204" pitchFamily="34" charset="0"/>
              </a:rPr>
              <a:t> Neustadt</a:t>
            </a:r>
          </a:p>
        </p:txBody>
      </p:sp>
      <p:sp>
        <p:nvSpPr>
          <p:cNvPr id="3" name="Untertitel 2">
            <a:extLst>
              <a:ext uri="{FF2B5EF4-FFF2-40B4-BE49-F238E27FC236}">
                <a16:creationId xmlns:a16="http://schemas.microsoft.com/office/drawing/2014/main" id="{5AE7495F-5B42-0532-2CB4-EEA1B257BB8F}"/>
              </a:ext>
            </a:extLst>
          </p:cNvPr>
          <p:cNvSpPr>
            <a:spLocks noGrp="1"/>
          </p:cNvSpPr>
          <p:nvPr>
            <p:ph type="subTitle" idx="1"/>
          </p:nvPr>
        </p:nvSpPr>
        <p:spPr>
          <a:xfrm>
            <a:off x="312184" y="1163637"/>
            <a:ext cx="11487686" cy="5046133"/>
          </a:xfrm>
        </p:spPr>
        <p:txBody>
          <a:bodyPr>
            <a:normAutofit/>
          </a:bodyPr>
          <a:lstStyle/>
          <a:p>
            <a:endParaRPr lang="de-DE" b="1" dirty="0">
              <a:sym typeface="Wingdings" panose="05000000000000000000" pitchFamily="2" charset="2"/>
            </a:endParaRPr>
          </a:p>
          <a:p>
            <a:r>
              <a:rPr lang="de-DE" sz="6000" b="1" dirty="0">
                <a:solidFill>
                  <a:srgbClr val="406043"/>
                </a:solidFill>
                <a:latin typeface="Arial Rounded MT Bold" panose="020F0704030504030204" pitchFamily="34" charset="0"/>
                <a:sym typeface="Wingdings" panose="05000000000000000000" pitchFamily="2" charset="2"/>
              </a:rPr>
              <a:t>WARUM?</a:t>
            </a:r>
          </a:p>
          <a:p>
            <a:endParaRPr lang="de-DE" b="1" dirty="0">
              <a:latin typeface="Avenir Next LT Pro Light" panose="020B0304020202020204" pitchFamily="34" charset="0"/>
              <a:sym typeface="Wingdings" panose="05000000000000000000" pitchFamily="2" charset="2"/>
            </a:endParaRPr>
          </a:p>
          <a:p>
            <a:r>
              <a:rPr lang="de-DE" dirty="0">
                <a:latin typeface="Avenir Next LT Pro Light" panose="020B0304020202020204" pitchFamily="34" charset="0"/>
                <a:sym typeface="Wingdings" panose="05000000000000000000" pitchFamily="2" charset="2"/>
              </a:rPr>
              <a:t>Sehr beunruhigende Planabweichungen in CO2-Bilanz und Klimaschutzbericht: </a:t>
            </a:r>
          </a:p>
          <a:p>
            <a:endParaRPr lang="de-DE" b="1" dirty="0">
              <a:sym typeface="Wingdings" panose="05000000000000000000" pitchFamily="2" charset="2"/>
            </a:endParaRPr>
          </a:p>
        </p:txBody>
      </p:sp>
      <p:graphicFrame>
        <p:nvGraphicFramePr>
          <p:cNvPr id="129" name="Chart 3">
            <a:extLst>
              <a:ext uri="{FF2B5EF4-FFF2-40B4-BE49-F238E27FC236}">
                <a16:creationId xmlns:a16="http://schemas.microsoft.com/office/drawing/2014/main" id="{83E1DECA-1080-472A-003F-E0855F423CFD}"/>
              </a:ext>
            </a:extLst>
          </p:cNvPr>
          <p:cNvGraphicFramePr/>
          <p:nvPr>
            <p:custDataLst>
              <p:tags r:id="rId2"/>
            </p:custDataLst>
          </p:nvPr>
        </p:nvGraphicFramePr>
        <p:xfrm>
          <a:off x="312184" y="5953874"/>
          <a:ext cx="10239376" cy="62752"/>
        </p:xfrm>
        <a:graphic>
          <a:graphicData uri="http://schemas.openxmlformats.org/drawingml/2006/chart">
            <c:chart xmlns:c="http://schemas.openxmlformats.org/drawingml/2006/chart" xmlns:r="http://schemas.openxmlformats.org/officeDocument/2006/relationships" r:id="rId12"/>
          </a:graphicData>
        </a:graphic>
      </p:graphicFrame>
      <p:sp>
        <p:nvSpPr>
          <p:cNvPr id="12" name="Textplatzhalter 2">
            <a:extLst>
              <a:ext uri="{FF2B5EF4-FFF2-40B4-BE49-F238E27FC236}">
                <a16:creationId xmlns:a16="http://schemas.microsoft.com/office/drawing/2014/main" id="{CA7A35A5-B16A-4F98-6B7B-A53A58A320E0}"/>
              </a:ext>
            </a:extLst>
          </p:cNvPr>
          <p:cNvSpPr>
            <a:spLocks noGrp="1"/>
          </p:cNvSpPr>
          <p:nvPr>
            <p:custDataLst>
              <p:tags r:id="rId3"/>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26BFC736-65F7-B9F3-E640-27BF55129CB2}"/>
              </a:ext>
            </a:extLst>
          </p:cNvPr>
          <p:cNvSpPr>
            <a:spLocks noGrp="1"/>
          </p:cNvSpPr>
          <p:nvPr>
            <p:custDataLst>
              <p:tags r:id="rId4"/>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B60A8EFC-F681-41D5-CBC7-917C501B3F17}"/>
              </a:ext>
            </a:extLst>
          </p:cNvPr>
          <p:cNvSpPr>
            <a:spLocks noGrp="1"/>
          </p:cNvSpPr>
          <p:nvPr>
            <p:custDataLst>
              <p:tags r:id="rId5"/>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2B0C220A-4651-B840-27A0-655C64F5B426}"/>
              </a:ext>
            </a:extLst>
          </p:cNvPr>
          <p:cNvSpPr>
            <a:spLocks noGrp="1"/>
          </p:cNvSpPr>
          <p:nvPr>
            <p:custDataLst>
              <p:tags r:id="rId6"/>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E7FD73B4-13A2-F2A9-72DE-D67EC8B220A3}"/>
              </a:ext>
            </a:extLst>
          </p:cNvPr>
          <p:cNvSpPr>
            <a:spLocks noGrp="1"/>
          </p:cNvSpPr>
          <p:nvPr>
            <p:custDataLst>
              <p:tags r:id="rId7"/>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6" name="Titel 1">
            <a:extLst>
              <a:ext uri="{FF2B5EF4-FFF2-40B4-BE49-F238E27FC236}">
                <a16:creationId xmlns:a16="http://schemas.microsoft.com/office/drawing/2014/main" id="{E6A5AE43-5134-6619-011A-AF671628276E}"/>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Tree>
    <p:extLst>
      <p:ext uri="{BB962C8B-B14F-4D97-AF65-F5344CB8AC3E}">
        <p14:creationId xmlns:p14="http://schemas.microsoft.com/office/powerpoint/2010/main" val="867438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F7BB0-03E6-995F-4693-816F4E6FF841}"/>
            </a:ext>
          </a:extLst>
        </p:cNvPr>
        <p:cNvGrpSpPr/>
        <p:nvPr/>
      </p:nvGrpSpPr>
      <p:grpSpPr>
        <a:xfrm>
          <a:off x="0" y="0"/>
          <a:ext cx="0" cy="0"/>
          <a:chOff x="0" y="0"/>
          <a:chExt cx="0" cy="0"/>
        </a:xfrm>
      </p:grpSpPr>
      <p:sp>
        <p:nvSpPr>
          <p:cNvPr id="8" name="Rechteck 7">
            <a:extLst>
              <a:ext uri="{FF2B5EF4-FFF2-40B4-BE49-F238E27FC236}">
                <a16:creationId xmlns:a16="http://schemas.microsoft.com/office/drawing/2014/main" id="{267C7E71-2569-6A75-D450-7297AF2EBFA1}"/>
              </a:ext>
            </a:extLst>
          </p:cNvPr>
          <p:cNvSpPr/>
          <p:nvPr/>
        </p:nvSpPr>
        <p:spPr>
          <a:xfrm>
            <a:off x="0" y="6318607"/>
            <a:ext cx="12192000" cy="539393"/>
          </a:xfrm>
          <a:prstGeom prst="rect">
            <a:avLst/>
          </a:prstGeom>
          <a:gradFill flip="none" rotWithShape="1">
            <a:gsLst>
              <a:gs pos="0">
                <a:srgbClr val="5A6D4F">
                  <a:shade val="30000"/>
                  <a:satMod val="115000"/>
                </a:srgbClr>
              </a:gs>
              <a:gs pos="50000">
                <a:srgbClr val="5A6D4F">
                  <a:shade val="67500"/>
                  <a:satMod val="115000"/>
                </a:srgbClr>
              </a:gs>
              <a:gs pos="100000">
                <a:srgbClr val="5A6D4F">
                  <a:shade val="100000"/>
                  <a:satMod val="115000"/>
                </a:srgbClr>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graphicFrame>
        <p:nvGraphicFramePr>
          <p:cNvPr id="7" name="think-cell data - do not delete" hidden="1">
            <a:extLst>
              <a:ext uri="{FF2B5EF4-FFF2-40B4-BE49-F238E27FC236}">
                <a16:creationId xmlns:a16="http://schemas.microsoft.com/office/drawing/2014/main" id="{9090FD94-5EB8-8C2D-9882-EB38B8A28BB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 imgW="347" imgH="348" progId="TCLayout.ActiveDocument.1">
                  <p:embed/>
                </p:oleObj>
              </mc:Choice>
              <mc:Fallback>
                <p:oleObj name="think-cell Folie" r:id="rId10" imgW="347" imgH="348" progId="TCLayout.ActiveDocument.1">
                  <p:embed/>
                  <p:pic>
                    <p:nvPicPr>
                      <p:cNvPr id="7" name="think-cell data - do not delete" hidden="1">
                        <a:extLst>
                          <a:ext uri="{FF2B5EF4-FFF2-40B4-BE49-F238E27FC236}">
                            <a16:creationId xmlns:a16="http://schemas.microsoft.com/office/drawing/2014/main" id="{9EEBB3A9-938C-D832-9430-A902268AC61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227D4FE-A62D-9927-05DF-B6827C3AD441}"/>
              </a:ext>
            </a:extLst>
          </p:cNvPr>
          <p:cNvSpPr>
            <a:spLocks noGrp="1"/>
          </p:cNvSpPr>
          <p:nvPr>
            <p:ph type="ctrTitle"/>
          </p:nvPr>
        </p:nvSpPr>
        <p:spPr>
          <a:xfrm>
            <a:off x="122405" y="6145962"/>
            <a:ext cx="3139639" cy="651933"/>
          </a:xfrm>
        </p:spPr>
        <p:txBody>
          <a:bodyPr vert="horz">
            <a:normAutofit/>
          </a:bodyPr>
          <a:lstStyle/>
          <a:p>
            <a:pPr algn="l"/>
            <a:r>
              <a:rPr lang="de-DE" sz="2000" b="1" dirty="0">
                <a:solidFill>
                  <a:schemeClr val="bg1"/>
                </a:solidFill>
                <a:latin typeface="Avenir Next LT Pro Demi" panose="020B0704020202020204" pitchFamily="34" charset="0"/>
              </a:rPr>
              <a:t>Energiewende</a:t>
            </a:r>
            <a:r>
              <a:rPr lang="de-DE" sz="2000" b="1" dirty="0">
                <a:solidFill>
                  <a:schemeClr val="bg1"/>
                </a:solidFill>
                <a:latin typeface="Avenir Next LT Pro Light" panose="020B0304020202020204" pitchFamily="34" charset="0"/>
              </a:rPr>
              <a:t> Neustadt</a:t>
            </a:r>
          </a:p>
        </p:txBody>
      </p:sp>
      <p:sp>
        <p:nvSpPr>
          <p:cNvPr id="3" name="Untertitel 2">
            <a:extLst>
              <a:ext uri="{FF2B5EF4-FFF2-40B4-BE49-F238E27FC236}">
                <a16:creationId xmlns:a16="http://schemas.microsoft.com/office/drawing/2014/main" id="{D202FE83-2852-96F4-C3FE-8C524F5B1B8B}"/>
              </a:ext>
            </a:extLst>
          </p:cNvPr>
          <p:cNvSpPr>
            <a:spLocks noGrp="1"/>
          </p:cNvSpPr>
          <p:nvPr>
            <p:ph type="subTitle" idx="1"/>
          </p:nvPr>
        </p:nvSpPr>
        <p:spPr>
          <a:xfrm>
            <a:off x="312184" y="1163637"/>
            <a:ext cx="11487686" cy="5046133"/>
          </a:xfrm>
        </p:spPr>
        <p:txBody>
          <a:bodyPr>
            <a:normAutofit/>
          </a:bodyPr>
          <a:lstStyle/>
          <a:p>
            <a:endParaRPr lang="de-DE" b="1" dirty="0">
              <a:sym typeface="Wingdings" panose="05000000000000000000" pitchFamily="2" charset="2"/>
            </a:endParaRPr>
          </a:p>
          <a:p>
            <a:r>
              <a:rPr lang="de-DE" sz="6000" b="1" dirty="0">
                <a:solidFill>
                  <a:srgbClr val="406043"/>
                </a:solidFill>
                <a:latin typeface="Arial Rounded MT Bold" panose="020F0704030504030204" pitchFamily="34" charset="0"/>
                <a:sym typeface="Wingdings" panose="05000000000000000000" pitchFamily="2" charset="2"/>
              </a:rPr>
              <a:t>WARUM?</a:t>
            </a:r>
          </a:p>
          <a:p>
            <a:endParaRPr lang="de-DE" b="1" dirty="0">
              <a:latin typeface="Avenir Next LT Pro Light" panose="020B0304020202020204" pitchFamily="34" charset="0"/>
              <a:sym typeface="Wingdings" panose="05000000000000000000" pitchFamily="2" charset="2"/>
            </a:endParaRPr>
          </a:p>
          <a:p>
            <a:r>
              <a:rPr lang="de-DE" dirty="0">
                <a:latin typeface="Avenir Next LT Pro Light" panose="020B0304020202020204" pitchFamily="34" charset="0"/>
                <a:sym typeface="Wingdings" panose="05000000000000000000" pitchFamily="2" charset="2"/>
              </a:rPr>
              <a:t>Sehr beunruhigende Planabweichungen in CO2-Bilanz und Klimaschutzbericht: </a:t>
            </a:r>
          </a:p>
          <a:p>
            <a:r>
              <a:rPr lang="de-DE" dirty="0">
                <a:latin typeface="Avenir Next LT Pro Demi" panose="020B0704020202020204" pitchFamily="34" charset="0"/>
                <a:sym typeface="Wingdings" panose="05000000000000000000" pitchFamily="2" charset="2"/>
              </a:rPr>
              <a:t>Zielerreichung 2085 statt 2035?</a:t>
            </a:r>
          </a:p>
          <a:p>
            <a:endParaRPr lang="de-DE" b="1" dirty="0">
              <a:sym typeface="Wingdings" panose="05000000000000000000" pitchFamily="2" charset="2"/>
            </a:endParaRPr>
          </a:p>
        </p:txBody>
      </p:sp>
      <p:graphicFrame>
        <p:nvGraphicFramePr>
          <p:cNvPr id="129" name="Chart 3">
            <a:extLst>
              <a:ext uri="{FF2B5EF4-FFF2-40B4-BE49-F238E27FC236}">
                <a16:creationId xmlns:a16="http://schemas.microsoft.com/office/drawing/2014/main" id="{0D779D36-E7A1-205B-5163-0D7EEE740572}"/>
              </a:ext>
            </a:extLst>
          </p:cNvPr>
          <p:cNvGraphicFramePr/>
          <p:nvPr>
            <p:custDataLst>
              <p:tags r:id="rId2"/>
            </p:custDataLst>
          </p:nvPr>
        </p:nvGraphicFramePr>
        <p:xfrm>
          <a:off x="312184" y="5953874"/>
          <a:ext cx="10239376" cy="62752"/>
        </p:xfrm>
        <a:graphic>
          <a:graphicData uri="http://schemas.openxmlformats.org/drawingml/2006/chart">
            <c:chart xmlns:c="http://schemas.openxmlformats.org/drawingml/2006/chart" xmlns:r="http://schemas.openxmlformats.org/officeDocument/2006/relationships" r:id="rId12"/>
          </a:graphicData>
        </a:graphic>
      </p:graphicFrame>
      <p:sp>
        <p:nvSpPr>
          <p:cNvPr id="12" name="Textplatzhalter 2">
            <a:extLst>
              <a:ext uri="{FF2B5EF4-FFF2-40B4-BE49-F238E27FC236}">
                <a16:creationId xmlns:a16="http://schemas.microsoft.com/office/drawing/2014/main" id="{B366C523-91E4-27AE-C63A-403CD38367C8}"/>
              </a:ext>
            </a:extLst>
          </p:cNvPr>
          <p:cNvSpPr>
            <a:spLocks noGrp="1"/>
          </p:cNvSpPr>
          <p:nvPr>
            <p:custDataLst>
              <p:tags r:id="rId3"/>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D28C72D8-8363-311A-7FF5-52C6617152E0}"/>
              </a:ext>
            </a:extLst>
          </p:cNvPr>
          <p:cNvSpPr>
            <a:spLocks noGrp="1"/>
          </p:cNvSpPr>
          <p:nvPr>
            <p:custDataLst>
              <p:tags r:id="rId4"/>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CC1AB686-157D-F7C3-D98F-AE127E30B5A6}"/>
              </a:ext>
            </a:extLst>
          </p:cNvPr>
          <p:cNvSpPr>
            <a:spLocks noGrp="1"/>
          </p:cNvSpPr>
          <p:nvPr>
            <p:custDataLst>
              <p:tags r:id="rId5"/>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3A693A7C-1D2E-04EB-81AB-0D7CB99AA104}"/>
              </a:ext>
            </a:extLst>
          </p:cNvPr>
          <p:cNvSpPr>
            <a:spLocks noGrp="1"/>
          </p:cNvSpPr>
          <p:nvPr>
            <p:custDataLst>
              <p:tags r:id="rId6"/>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60506D02-34A4-AF3B-F9FE-AF64AD75A517}"/>
              </a:ext>
            </a:extLst>
          </p:cNvPr>
          <p:cNvSpPr>
            <a:spLocks noGrp="1"/>
          </p:cNvSpPr>
          <p:nvPr>
            <p:custDataLst>
              <p:tags r:id="rId7"/>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6" name="Titel 1">
            <a:extLst>
              <a:ext uri="{FF2B5EF4-FFF2-40B4-BE49-F238E27FC236}">
                <a16:creationId xmlns:a16="http://schemas.microsoft.com/office/drawing/2014/main" id="{0627E722-819A-8C43-EC42-FB23336DC198}"/>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Tree>
    <p:extLst>
      <p:ext uri="{BB962C8B-B14F-4D97-AF65-F5344CB8AC3E}">
        <p14:creationId xmlns:p14="http://schemas.microsoft.com/office/powerpoint/2010/main" val="3193828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49CFB-B100-69C5-27E3-E35CDA9A846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147C126-7BCE-0B58-37A3-A8C5053673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8" imgW="347" imgH="348" progId="TCLayout.ActiveDocument.1">
                  <p:embed/>
                </p:oleObj>
              </mc:Choice>
              <mc:Fallback>
                <p:oleObj name="think-cell Folie" r:id="rId8" imgW="347" imgH="348" progId="TCLayout.ActiveDocument.1">
                  <p:embed/>
                  <p:pic>
                    <p:nvPicPr>
                      <p:cNvPr id="7" name="think-cell data - do not delete" hidden="1">
                        <a:extLst>
                          <a:ext uri="{FF2B5EF4-FFF2-40B4-BE49-F238E27FC236}">
                            <a16:creationId xmlns:a16="http://schemas.microsoft.com/office/drawing/2014/main" id="{ADA4FD24-4404-B5DB-87D2-F1D9199CBE9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Untertitel 2">
            <a:extLst>
              <a:ext uri="{FF2B5EF4-FFF2-40B4-BE49-F238E27FC236}">
                <a16:creationId xmlns:a16="http://schemas.microsoft.com/office/drawing/2014/main" id="{92C6E7E8-BABF-C015-A29A-F24394CD755F}"/>
              </a:ext>
            </a:extLst>
          </p:cNvPr>
          <p:cNvSpPr>
            <a:spLocks noGrp="1"/>
          </p:cNvSpPr>
          <p:nvPr>
            <p:ph type="subTitle" idx="1"/>
          </p:nvPr>
        </p:nvSpPr>
        <p:spPr>
          <a:xfrm>
            <a:off x="372533" y="1100667"/>
            <a:ext cx="10295467" cy="5046133"/>
          </a:xfrm>
        </p:spPr>
        <p:txBody>
          <a:bodyPr>
            <a:normAutofit/>
          </a:bodyPr>
          <a:lstStyle/>
          <a:p>
            <a:r>
              <a:rPr lang="de-DE" b="1" dirty="0">
                <a:sym typeface="Wingdings" panose="05000000000000000000" pitchFamily="2" charset="2"/>
              </a:rPr>
              <a:t>	</a:t>
            </a:r>
            <a:endParaRPr lang="de-DE" sz="3200" dirty="0"/>
          </a:p>
        </p:txBody>
      </p:sp>
      <p:sp>
        <p:nvSpPr>
          <p:cNvPr id="12" name="Textplatzhalter 2">
            <a:extLst>
              <a:ext uri="{FF2B5EF4-FFF2-40B4-BE49-F238E27FC236}">
                <a16:creationId xmlns:a16="http://schemas.microsoft.com/office/drawing/2014/main" id="{5375E2CD-8AE6-B252-CE7E-9064A1E8A4B1}"/>
              </a:ext>
            </a:extLst>
          </p:cNvPr>
          <p:cNvSpPr>
            <a:spLocks noGrp="1"/>
          </p:cNvSpPr>
          <p:nvPr>
            <p:custDataLst>
              <p:tags r:id="rId2"/>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56B54989-8AB1-FA5F-C47E-E5B6D25212A6}"/>
              </a:ext>
            </a:extLst>
          </p:cNvPr>
          <p:cNvSpPr>
            <a:spLocks noGrp="1"/>
          </p:cNvSpPr>
          <p:nvPr>
            <p:custDataLst>
              <p:tags r:id="rId3"/>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124AE07D-529E-95C3-BD5D-AD72035DC1C4}"/>
              </a:ext>
            </a:extLst>
          </p:cNvPr>
          <p:cNvSpPr>
            <a:spLocks noGrp="1"/>
          </p:cNvSpPr>
          <p:nvPr>
            <p:custDataLst>
              <p:tags r:id="rId4"/>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C305B5D5-FA85-BF32-F104-F3B1A870D59D}"/>
              </a:ext>
            </a:extLst>
          </p:cNvPr>
          <p:cNvSpPr>
            <a:spLocks noGrp="1"/>
          </p:cNvSpPr>
          <p:nvPr>
            <p:custDataLst>
              <p:tags r:id="rId5"/>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90645BE1-660A-F968-9FC8-65686A05AB6F}"/>
              </a:ext>
            </a:extLst>
          </p:cNvPr>
          <p:cNvSpPr>
            <a:spLocks noGrp="1"/>
          </p:cNvSpPr>
          <p:nvPr>
            <p:custDataLst>
              <p:tags r:id="rId6"/>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pic>
        <p:nvPicPr>
          <p:cNvPr id="6" name="Grafik 5" descr="Ein Bild, das Text, Screenshot, Reihe, Diagramm enthält.&#10;&#10;Automatisch generierte Beschreibung">
            <a:extLst>
              <a:ext uri="{FF2B5EF4-FFF2-40B4-BE49-F238E27FC236}">
                <a16:creationId xmlns:a16="http://schemas.microsoft.com/office/drawing/2014/main" id="{9ED99CD7-FB76-17DC-C625-1F0E37A320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82967" y="622349"/>
            <a:ext cx="5826066" cy="5086142"/>
          </a:xfrm>
          <a:prstGeom prst="rect">
            <a:avLst/>
          </a:prstGeom>
        </p:spPr>
      </p:pic>
      <p:sp>
        <p:nvSpPr>
          <p:cNvPr id="10" name="Rechteck 9">
            <a:extLst>
              <a:ext uri="{FF2B5EF4-FFF2-40B4-BE49-F238E27FC236}">
                <a16:creationId xmlns:a16="http://schemas.microsoft.com/office/drawing/2014/main" id="{77B86E28-D47C-D43E-A85A-A907F2D6DA04}"/>
              </a:ext>
            </a:extLst>
          </p:cNvPr>
          <p:cNvSpPr/>
          <p:nvPr/>
        </p:nvSpPr>
        <p:spPr>
          <a:xfrm>
            <a:off x="0" y="6318607"/>
            <a:ext cx="12192000" cy="539393"/>
          </a:xfrm>
          <a:prstGeom prst="rect">
            <a:avLst/>
          </a:prstGeom>
          <a:gradFill flip="none" rotWithShape="1">
            <a:gsLst>
              <a:gs pos="0">
                <a:srgbClr val="5A6D4F">
                  <a:shade val="30000"/>
                  <a:satMod val="115000"/>
                </a:srgbClr>
              </a:gs>
              <a:gs pos="50000">
                <a:srgbClr val="5A6D4F">
                  <a:shade val="67500"/>
                  <a:satMod val="115000"/>
                </a:srgbClr>
              </a:gs>
              <a:gs pos="100000">
                <a:srgbClr val="5A6D4F">
                  <a:shade val="100000"/>
                  <a:satMod val="115000"/>
                </a:srgbClr>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13" name="Titel 1">
            <a:extLst>
              <a:ext uri="{FF2B5EF4-FFF2-40B4-BE49-F238E27FC236}">
                <a16:creationId xmlns:a16="http://schemas.microsoft.com/office/drawing/2014/main" id="{5029E5FF-B2A8-8F8B-9D4F-432D5727EA6A}"/>
              </a:ext>
            </a:extLst>
          </p:cNvPr>
          <p:cNvSpPr>
            <a:spLocks noGrp="1"/>
          </p:cNvSpPr>
          <p:nvPr>
            <p:ph type="ctrTitle"/>
          </p:nvPr>
        </p:nvSpPr>
        <p:spPr>
          <a:xfrm>
            <a:off x="122405" y="6145962"/>
            <a:ext cx="3139639" cy="651933"/>
          </a:xfrm>
        </p:spPr>
        <p:txBody>
          <a:bodyPr vert="horz">
            <a:normAutofit/>
          </a:bodyPr>
          <a:lstStyle/>
          <a:p>
            <a:pPr algn="l"/>
            <a:r>
              <a:rPr lang="de-DE" sz="2000" b="1" dirty="0">
                <a:solidFill>
                  <a:schemeClr val="bg1"/>
                </a:solidFill>
                <a:latin typeface="Avenir Next LT Pro Demi" panose="020B0704020202020204" pitchFamily="34" charset="0"/>
              </a:rPr>
              <a:t>Energiewende</a:t>
            </a:r>
            <a:r>
              <a:rPr lang="de-DE" sz="2000" b="1" dirty="0">
                <a:solidFill>
                  <a:schemeClr val="bg1"/>
                </a:solidFill>
                <a:latin typeface="Avenir Next LT Pro Light" panose="020B0304020202020204" pitchFamily="34" charset="0"/>
              </a:rPr>
              <a:t> Neustadt</a:t>
            </a:r>
          </a:p>
        </p:txBody>
      </p:sp>
      <p:sp>
        <p:nvSpPr>
          <p:cNvPr id="14" name="Titel 1">
            <a:extLst>
              <a:ext uri="{FF2B5EF4-FFF2-40B4-BE49-F238E27FC236}">
                <a16:creationId xmlns:a16="http://schemas.microsoft.com/office/drawing/2014/main" id="{9F766DF0-FB8D-D8A6-06AA-6244E6A51791}"/>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
        <p:nvSpPr>
          <p:cNvPr id="15" name="Textfeld 14">
            <a:extLst>
              <a:ext uri="{FF2B5EF4-FFF2-40B4-BE49-F238E27FC236}">
                <a16:creationId xmlns:a16="http://schemas.microsoft.com/office/drawing/2014/main" id="{DADDBE56-8553-524A-5A34-4F27F75ACAB5}"/>
              </a:ext>
            </a:extLst>
          </p:cNvPr>
          <p:cNvSpPr txBox="1"/>
          <p:nvPr/>
        </p:nvSpPr>
        <p:spPr>
          <a:xfrm>
            <a:off x="9844306" y="5986063"/>
            <a:ext cx="2225289" cy="246221"/>
          </a:xfrm>
          <a:prstGeom prst="rect">
            <a:avLst/>
          </a:prstGeom>
          <a:noFill/>
        </p:spPr>
        <p:txBody>
          <a:bodyPr wrap="none" rtlCol="0">
            <a:spAutoFit/>
          </a:bodyPr>
          <a:lstStyle/>
          <a:p>
            <a:r>
              <a:rPr lang="de-DE" sz="1000" b="1" dirty="0">
                <a:latin typeface="Avenir Next LT Pro Light" panose="020B0304020202020204" pitchFamily="34" charset="0"/>
              </a:rPr>
              <a:t>Quelle</a:t>
            </a:r>
            <a:r>
              <a:rPr lang="de-DE" sz="1000" dirty="0">
                <a:latin typeface="Avenir Next LT Pro Light" panose="020B0304020202020204" pitchFamily="34" charset="0"/>
              </a:rPr>
              <a:t>: Klimareport Stadt Neustadt</a:t>
            </a:r>
          </a:p>
        </p:txBody>
      </p:sp>
    </p:spTree>
    <p:extLst>
      <p:ext uri="{BB962C8B-B14F-4D97-AF65-F5344CB8AC3E}">
        <p14:creationId xmlns:p14="http://schemas.microsoft.com/office/powerpoint/2010/main" val="253920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AEA41-CEBB-4A99-904F-2A366FD0226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7245BA4-B49B-F1C5-3283-65C81110532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47" imgH="348" progId="TCLayout.ActiveDocument.1">
                  <p:embed/>
                </p:oleObj>
              </mc:Choice>
              <mc:Fallback>
                <p:oleObj name="think-cell Folie" r:id="rId9" imgW="347" imgH="348" progId="TCLayout.ActiveDocument.1">
                  <p:embed/>
                  <p:pic>
                    <p:nvPicPr>
                      <p:cNvPr id="7" name="think-cell data - do not delete" hidden="1">
                        <a:extLst>
                          <a:ext uri="{FF2B5EF4-FFF2-40B4-BE49-F238E27FC236}">
                            <a16:creationId xmlns:a16="http://schemas.microsoft.com/office/drawing/2014/main" id="{ADA4FD24-4404-B5DB-87D2-F1D9199CBE9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aphicFrame>
        <p:nvGraphicFramePr>
          <p:cNvPr id="129" name="Chart 3">
            <a:extLst>
              <a:ext uri="{FF2B5EF4-FFF2-40B4-BE49-F238E27FC236}">
                <a16:creationId xmlns:a16="http://schemas.microsoft.com/office/drawing/2014/main" id="{6CF59D6D-4073-A54D-436C-3AD530342459}"/>
              </a:ext>
            </a:extLst>
          </p:cNvPr>
          <p:cNvGraphicFramePr/>
          <p:nvPr>
            <p:custDataLst>
              <p:tags r:id="rId2"/>
            </p:custDataLst>
          </p:nvPr>
        </p:nvGraphicFramePr>
        <p:xfrm>
          <a:off x="312184" y="5953874"/>
          <a:ext cx="10239376" cy="62752"/>
        </p:xfrm>
        <a:graphic>
          <a:graphicData uri="http://schemas.openxmlformats.org/drawingml/2006/chart">
            <c:chart xmlns:c="http://schemas.openxmlformats.org/drawingml/2006/chart" xmlns:r="http://schemas.openxmlformats.org/officeDocument/2006/relationships" r:id="rId11"/>
          </a:graphicData>
        </a:graphic>
      </p:graphicFrame>
      <p:sp>
        <p:nvSpPr>
          <p:cNvPr id="12" name="Textplatzhalter 2">
            <a:extLst>
              <a:ext uri="{FF2B5EF4-FFF2-40B4-BE49-F238E27FC236}">
                <a16:creationId xmlns:a16="http://schemas.microsoft.com/office/drawing/2014/main" id="{DA25F1E3-0A22-4EE6-60A1-180594BCA469}"/>
              </a:ext>
            </a:extLst>
          </p:cNvPr>
          <p:cNvSpPr>
            <a:spLocks noGrp="1"/>
          </p:cNvSpPr>
          <p:nvPr>
            <p:custDataLst>
              <p:tags r:id="rId3"/>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6DE7E496-0AEB-41AD-47C7-6F6C880AD861}"/>
              </a:ext>
            </a:extLst>
          </p:cNvPr>
          <p:cNvSpPr>
            <a:spLocks noGrp="1"/>
          </p:cNvSpPr>
          <p:nvPr>
            <p:custDataLst>
              <p:tags r:id="rId4"/>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70891C13-CCB7-6C26-9A28-3C0478875536}"/>
              </a:ext>
            </a:extLst>
          </p:cNvPr>
          <p:cNvSpPr>
            <a:spLocks noGrp="1"/>
          </p:cNvSpPr>
          <p:nvPr>
            <p:custDataLst>
              <p:tags r:id="rId5"/>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42C99D3B-0329-5BE3-46FE-6DE42576810E}"/>
              </a:ext>
            </a:extLst>
          </p:cNvPr>
          <p:cNvSpPr>
            <a:spLocks noGrp="1"/>
          </p:cNvSpPr>
          <p:nvPr>
            <p:custDataLst>
              <p:tags r:id="rId6"/>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1F50EFB1-4D97-171F-6400-4E4E9268A4BA}"/>
              </a:ext>
            </a:extLst>
          </p:cNvPr>
          <p:cNvSpPr>
            <a:spLocks noGrp="1"/>
          </p:cNvSpPr>
          <p:nvPr>
            <p:custDataLst>
              <p:tags r:id="rId7"/>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5" name="Rechteck 4">
            <a:extLst>
              <a:ext uri="{FF2B5EF4-FFF2-40B4-BE49-F238E27FC236}">
                <a16:creationId xmlns:a16="http://schemas.microsoft.com/office/drawing/2014/main" id="{C878B0BA-7F27-8022-5DD2-F86C4821B20A}"/>
              </a:ext>
            </a:extLst>
          </p:cNvPr>
          <p:cNvSpPr/>
          <p:nvPr/>
        </p:nvSpPr>
        <p:spPr>
          <a:xfrm>
            <a:off x="0" y="6318607"/>
            <a:ext cx="12192000" cy="539393"/>
          </a:xfrm>
          <a:prstGeom prst="rect">
            <a:avLst/>
          </a:prstGeom>
          <a:gradFill flip="none" rotWithShape="1">
            <a:gsLst>
              <a:gs pos="0">
                <a:srgbClr val="5A6D4F">
                  <a:shade val="30000"/>
                  <a:satMod val="115000"/>
                </a:srgbClr>
              </a:gs>
              <a:gs pos="50000">
                <a:srgbClr val="5A6D4F">
                  <a:shade val="67500"/>
                  <a:satMod val="115000"/>
                </a:srgbClr>
              </a:gs>
              <a:gs pos="100000">
                <a:srgbClr val="5A6D4F">
                  <a:shade val="100000"/>
                  <a:satMod val="115000"/>
                </a:srgbClr>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6" name="Titel 1">
            <a:extLst>
              <a:ext uri="{FF2B5EF4-FFF2-40B4-BE49-F238E27FC236}">
                <a16:creationId xmlns:a16="http://schemas.microsoft.com/office/drawing/2014/main" id="{9800FA70-6341-611E-D852-FD1DE002FE04}"/>
              </a:ext>
            </a:extLst>
          </p:cNvPr>
          <p:cNvSpPr txBox="1">
            <a:spLocks/>
          </p:cNvSpPr>
          <p:nvPr/>
        </p:nvSpPr>
        <p:spPr>
          <a:xfrm>
            <a:off x="122405"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a:solidFill>
                  <a:schemeClr val="bg1"/>
                </a:solidFill>
                <a:latin typeface="Avenir Next LT Pro Demi" panose="020B0704020202020204" pitchFamily="34" charset="0"/>
              </a:rPr>
              <a:t>Energiewende</a:t>
            </a:r>
            <a:r>
              <a:rPr lang="de-DE" sz="2000" b="1">
                <a:solidFill>
                  <a:schemeClr val="bg1"/>
                </a:solidFill>
                <a:latin typeface="Avenir Next LT Pro Light" panose="020B0304020202020204" pitchFamily="34" charset="0"/>
              </a:rPr>
              <a:t> Neustadt</a:t>
            </a:r>
            <a:endParaRPr lang="de-DE" sz="2000" b="1" dirty="0">
              <a:solidFill>
                <a:schemeClr val="bg1"/>
              </a:solidFill>
              <a:latin typeface="Avenir Next LT Pro Light" panose="020B0304020202020204" pitchFamily="34" charset="0"/>
            </a:endParaRPr>
          </a:p>
        </p:txBody>
      </p:sp>
      <p:sp>
        <p:nvSpPr>
          <p:cNvPr id="8" name="Titel 1">
            <a:extLst>
              <a:ext uri="{FF2B5EF4-FFF2-40B4-BE49-F238E27FC236}">
                <a16:creationId xmlns:a16="http://schemas.microsoft.com/office/drawing/2014/main" id="{F86B1195-5D5E-3347-A96E-4277A773BA95}"/>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
        <p:nvSpPr>
          <p:cNvPr id="14" name="Untertitel 2">
            <a:extLst>
              <a:ext uri="{FF2B5EF4-FFF2-40B4-BE49-F238E27FC236}">
                <a16:creationId xmlns:a16="http://schemas.microsoft.com/office/drawing/2014/main" id="{88B07B2F-454F-E534-DBFB-7F58F34CE5A7}"/>
              </a:ext>
            </a:extLst>
          </p:cNvPr>
          <p:cNvSpPr txBox="1">
            <a:spLocks/>
          </p:cNvSpPr>
          <p:nvPr/>
        </p:nvSpPr>
        <p:spPr>
          <a:xfrm>
            <a:off x="312184" y="1163637"/>
            <a:ext cx="11487686" cy="50461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DE" b="1" dirty="0">
              <a:sym typeface="Wingdings" panose="05000000000000000000" pitchFamily="2" charset="2"/>
            </a:endParaRPr>
          </a:p>
          <a:p>
            <a:r>
              <a:rPr lang="de-DE" sz="6000" b="1" dirty="0">
                <a:solidFill>
                  <a:srgbClr val="406043"/>
                </a:solidFill>
                <a:latin typeface="Arial Rounded MT Bold" panose="020F0704030504030204" pitchFamily="34" charset="0"/>
                <a:sym typeface="Wingdings" panose="05000000000000000000" pitchFamily="2" charset="2"/>
              </a:rPr>
              <a:t>URSACHEN </a:t>
            </a:r>
          </a:p>
          <a:p>
            <a:r>
              <a:rPr lang="de-DE" sz="2500" dirty="0">
                <a:solidFill>
                  <a:srgbClr val="406043"/>
                </a:solidFill>
                <a:latin typeface="Arial Rounded MT Bold" panose="020F0704030504030204" pitchFamily="34" charset="0"/>
                <a:sym typeface="Wingdings" panose="05000000000000000000" pitchFamily="2" charset="2"/>
              </a:rPr>
              <a:t>DER PLANABWEICHUNG</a:t>
            </a:r>
          </a:p>
          <a:p>
            <a:endParaRPr lang="de-DE" b="1" dirty="0">
              <a:latin typeface="Avenir Next LT Pro Light" panose="020B0304020202020204" pitchFamily="34" charset="0"/>
              <a:sym typeface="Wingdings" panose="05000000000000000000" pitchFamily="2" charset="2"/>
            </a:endParaRPr>
          </a:p>
          <a:p>
            <a:pPr marL="2628900" lvl="5" indent="-342900" algn="l">
              <a:buFont typeface="Arial" panose="020B0604020202020204" pitchFamily="34" charset="0"/>
              <a:buChar char="•"/>
            </a:pPr>
            <a:r>
              <a:rPr lang="de-DE" sz="2400" dirty="0">
                <a:latin typeface="Avenir Next LT Pro Demi" panose="020B0704020202020204" pitchFamily="34" charset="0"/>
                <a:sym typeface="Wingdings" panose="05000000000000000000" pitchFamily="2" charset="2"/>
              </a:rPr>
              <a:t>Zu hoher Verbrauch von fossiler Energie</a:t>
            </a:r>
          </a:p>
          <a:p>
            <a:pPr marL="2628900" lvl="5" indent="-342900" algn="l">
              <a:buFont typeface="Arial" panose="020B0604020202020204" pitchFamily="34" charset="0"/>
              <a:buChar char="•"/>
            </a:pPr>
            <a:r>
              <a:rPr lang="de-DE" sz="2400" dirty="0">
                <a:latin typeface="Avenir Next LT Pro Demi" panose="020B0704020202020204" pitchFamily="34" charset="0"/>
                <a:sym typeface="Wingdings" panose="05000000000000000000" pitchFamily="2" charset="2"/>
              </a:rPr>
              <a:t>Viel zu geringe Produktion erneuerbarer Energie</a:t>
            </a:r>
          </a:p>
          <a:p>
            <a:endParaRPr lang="de-DE" b="1" dirty="0">
              <a:sym typeface="Wingdings" panose="05000000000000000000" pitchFamily="2" charset="2"/>
            </a:endParaRPr>
          </a:p>
        </p:txBody>
      </p:sp>
    </p:spTree>
    <p:extLst>
      <p:ext uri="{BB962C8B-B14F-4D97-AF65-F5344CB8AC3E}">
        <p14:creationId xmlns:p14="http://schemas.microsoft.com/office/powerpoint/2010/main" val="349331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F582A-50B0-4568-60CC-6332F17634F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D514370-007D-B957-11B9-FD980F414B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47" imgH="348" progId="TCLayout.ActiveDocument.1">
                  <p:embed/>
                </p:oleObj>
              </mc:Choice>
              <mc:Fallback>
                <p:oleObj name="think-cell Folie" r:id="rId9" imgW="347" imgH="348" progId="TCLayout.ActiveDocument.1">
                  <p:embed/>
                  <p:pic>
                    <p:nvPicPr>
                      <p:cNvPr id="7" name="think-cell data - do not delete" hidden="1">
                        <a:extLst>
                          <a:ext uri="{FF2B5EF4-FFF2-40B4-BE49-F238E27FC236}">
                            <a16:creationId xmlns:a16="http://schemas.microsoft.com/office/drawing/2014/main" id="{F2A264B3-6E41-2CA9-28DA-4067624C74C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Untertitel 2">
            <a:extLst>
              <a:ext uri="{FF2B5EF4-FFF2-40B4-BE49-F238E27FC236}">
                <a16:creationId xmlns:a16="http://schemas.microsoft.com/office/drawing/2014/main" id="{022F5543-BB73-C9D8-4E58-8FEB71B5E10E}"/>
              </a:ext>
            </a:extLst>
          </p:cNvPr>
          <p:cNvSpPr>
            <a:spLocks noGrp="1"/>
          </p:cNvSpPr>
          <p:nvPr>
            <p:ph type="subTitle" idx="1"/>
          </p:nvPr>
        </p:nvSpPr>
        <p:spPr>
          <a:xfrm>
            <a:off x="372533" y="1100667"/>
            <a:ext cx="10295467" cy="5046133"/>
          </a:xfrm>
        </p:spPr>
        <p:txBody>
          <a:bodyPr>
            <a:normAutofit/>
          </a:bodyPr>
          <a:lstStyle/>
          <a:p>
            <a:r>
              <a:rPr lang="de-DE" b="1" dirty="0">
                <a:sym typeface="Wingdings" panose="05000000000000000000" pitchFamily="2" charset="2"/>
              </a:rPr>
              <a:t>	</a:t>
            </a:r>
            <a:endParaRPr lang="de-DE" sz="3200" dirty="0"/>
          </a:p>
        </p:txBody>
      </p:sp>
      <p:graphicFrame>
        <p:nvGraphicFramePr>
          <p:cNvPr id="129" name="Chart 3">
            <a:extLst>
              <a:ext uri="{FF2B5EF4-FFF2-40B4-BE49-F238E27FC236}">
                <a16:creationId xmlns:a16="http://schemas.microsoft.com/office/drawing/2014/main" id="{B28D864A-28AD-2485-FA70-0D054456DB66}"/>
              </a:ext>
            </a:extLst>
          </p:cNvPr>
          <p:cNvGraphicFramePr/>
          <p:nvPr>
            <p:custDataLst>
              <p:tags r:id="rId2"/>
            </p:custDataLst>
          </p:nvPr>
        </p:nvGraphicFramePr>
        <p:xfrm>
          <a:off x="276225" y="2217738"/>
          <a:ext cx="6142038" cy="3854450"/>
        </p:xfrm>
        <a:graphic>
          <a:graphicData uri="http://schemas.openxmlformats.org/drawingml/2006/chart">
            <c:chart xmlns:c="http://schemas.openxmlformats.org/drawingml/2006/chart" xmlns:r="http://schemas.openxmlformats.org/officeDocument/2006/relationships" r:id="rId11"/>
          </a:graphicData>
        </a:graphic>
      </p:graphicFrame>
      <p:sp>
        <p:nvSpPr>
          <p:cNvPr id="12" name="Textplatzhalter 2">
            <a:extLst>
              <a:ext uri="{FF2B5EF4-FFF2-40B4-BE49-F238E27FC236}">
                <a16:creationId xmlns:a16="http://schemas.microsoft.com/office/drawing/2014/main" id="{8866B2EE-B32D-1185-F3B3-C3B337FACA34}"/>
              </a:ext>
            </a:extLst>
          </p:cNvPr>
          <p:cNvSpPr>
            <a:spLocks noGrp="1"/>
          </p:cNvSpPr>
          <p:nvPr>
            <p:custDataLst>
              <p:tags r:id="rId3"/>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B116C2CE-A01D-A078-8D0F-179F264CA123}"/>
              </a:ext>
            </a:extLst>
          </p:cNvPr>
          <p:cNvSpPr>
            <a:spLocks noGrp="1"/>
          </p:cNvSpPr>
          <p:nvPr>
            <p:custDataLst>
              <p:tags r:id="rId4"/>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0189F8D1-F5D7-982D-8DA8-E070CF215413}"/>
              </a:ext>
            </a:extLst>
          </p:cNvPr>
          <p:cNvSpPr>
            <a:spLocks noGrp="1"/>
          </p:cNvSpPr>
          <p:nvPr>
            <p:custDataLst>
              <p:tags r:id="rId5"/>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912F68FE-DA8B-754C-E6F4-F77FB6D17685}"/>
              </a:ext>
            </a:extLst>
          </p:cNvPr>
          <p:cNvSpPr>
            <a:spLocks noGrp="1"/>
          </p:cNvSpPr>
          <p:nvPr>
            <p:custDataLst>
              <p:tags r:id="rId6"/>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17CCCB35-5C59-7952-B233-F5D34A30AE02}"/>
              </a:ext>
            </a:extLst>
          </p:cNvPr>
          <p:cNvSpPr>
            <a:spLocks noGrp="1"/>
          </p:cNvSpPr>
          <p:nvPr>
            <p:custDataLst>
              <p:tags r:id="rId7"/>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pic>
        <p:nvPicPr>
          <p:cNvPr id="6" name="Grafik 5" descr="Ein Bild, das Text, Screenshot, Reihe, Diagramm enthält.&#10;&#10;Automatisch generierte Beschreibung">
            <a:extLst>
              <a:ext uri="{FF2B5EF4-FFF2-40B4-BE49-F238E27FC236}">
                <a16:creationId xmlns:a16="http://schemas.microsoft.com/office/drawing/2014/main" id="{D04041AD-879B-87CE-2798-439E3CCCC8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9845" y="928860"/>
            <a:ext cx="10392310" cy="5019524"/>
          </a:xfrm>
          <a:prstGeom prst="rect">
            <a:avLst/>
          </a:prstGeom>
        </p:spPr>
      </p:pic>
      <p:sp>
        <p:nvSpPr>
          <p:cNvPr id="5" name="Rechteck 4">
            <a:extLst>
              <a:ext uri="{FF2B5EF4-FFF2-40B4-BE49-F238E27FC236}">
                <a16:creationId xmlns:a16="http://schemas.microsoft.com/office/drawing/2014/main" id="{4F2B9128-BFCE-F8BC-216C-AD90216F7ACF}"/>
              </a:ext>
            </a:extLst>
          </p:cNvPr>
          <p:cNvSpPr/>
          <p:nvPr/>
        </p:nvSpPr>
        <p:spPr>
          <a:xfrm>
            <a:off x="0" y="6318607"/>
            <a:ext cx="12192000" cy="539393"/>
          </a:xfrm>
          <a:prstGeom prst="rect">
            <a:avLst/>
          </a:prstGeom>
          <a:gradFill flip="none" rotWithShape="1">
            <a:gsLst>
              <a:gs pos="0">
                <a:srgbClr val="5A6D4F">
                  <a:shade val="30000"/>
                  <a:satMod val="115000"/>
                </a:srgbClr>
              </a:gs>
              <a:gs pos="50000">
                <a:srgbClr val="5A6D4F">
                  <a:shade val="67500"/>
                  <a:satMod val="115000"/>
                </a:srgbClr>
              </a:gs>
              <a:gs pos="100000">
                <a:srgbClr val="5A6D4F">
                  <a:shade val="100000"/>
                  <a:satMod val="115000"/>
                </a:srgbClr>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8" name="Titel 1">
            <a:extLst>
              <a:ext uri="{FF2B5EF4-FFF2-40B4-BE49-F238E27FC236}">
                <a16:creationId xmlns:a16="http://schemas.microsoft.com/office/drawing/2014/main" id="{231D1318-FDFA-103C-1513-87901842B49A}"/>
              </a:ext>
            </a:extLst>
          </p:cNvPr>
          <p:cNvSpPr txBox="1">
            <a:spLocks/>
          </p:cNvSpPr>
          <p:nvPr/>
        </p:nvSpPr>
        <p:spPr>
          <a:xfrm>
            <a:off x="122405"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a:solidFill>
                  <a:schemeClr val="bg1"/>
                </a:solidFill>
                <a:latin typeface="Avenir Next LT Pro Demi" panose="020B0704020202020204" pitchFamily="34" charset="0"/>
              </a:rPr>
              <a:t>Energiewende</a:t>
            </a:r>
            <a:r>
              <a:rPr lang="de-DE" sz="2000" b="1">
                <a:solidFill>
                  <a:schemeClr val="bg1"/>
                </a:solidFill>
                <a:latin typeface="Avenir Next LT Pro Light" panose="020B0304020202020204" pitchFamily="34" charset="0"/>
              </a:rPr>
              <a:t> Neustadt</a:t>
            </a:r>
            <a:endParaRPr lang="de-DE" sz="2000" b="1" dirty="0">
              <a:solidFill>
                <a:schemeClr val="bg1"/>
              </a:solidFill>
              <a:latin typeface="Avenir Next LT Pro Light" panose="020B0304020202020204" pitchFamily="34" charset="0"/>
            </a:endParaRPr>
          </a:p>
        </p:txBody>
      </p:sp>
      <p:sp>
        <p:nvSpPr>
          <p:cNvPr id="10" name="Titel 1">
            <a:extLst>
              <a:ext uri="{FF2B5EF4-FFF2-40B4-BE49-F238E27FC236}">
                <a16:creationId xmlns:a16="http://schemas.microsoft.com/office/drawing/2014/main" id="{655C346E-C491-379A-D3AF-058157A3B532}"/>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
        <p:nvSpPr>
          <p:cNvPr id="15" name="Textfeld 14">
            <a:extLst>
              <a:ext uri="{FF2B5EF4-FFF2-40B4-BE49-F238E27FC236}">
                <a16:creationId xmlns:a16="http://schemas.microsoft.com/office/drawing/2014/main" id="{D97003AB-6A9C-3DAC-0585-1AA1DB971CAC}"/>
              </a:ext>
            </a:extLst>
          </p:cNvPr>
          <p:cNvSpPr txBox="1"/>
          <p:nvPr/>
        </p:nvSpPr>
        <p:spPr>
          <a:xfrm>
            <a:off x="9844306" y="5986063"/>
            <a:ext cx="2225289" cy="246221"/>
          </a:xfrm>
          <a:prstGeom prst="rect">
            <a:avLst/>
          </a:prstGeom>
          <a:noFill/>
        </p:spPr>
        <p:txBody>
          <a:bodyPr wrap="none" rtlCol="0">
            <a:spAutoFit/>
          </a:bodyPr>
          <a:lstStyle/>
          <a:p>
            <a:r>
              <a:rPr lang="de-DE" sz="1000" b="1" dirty="0">
                <a:latin typeface="Avenir Next LT Pro Light" panose="020B0304020202020204" pitchFamily="34" charset="0"/>
              </a:rPr>
              <a:t>Quelle</a:t>
            </a:r>
            <a:r>
              <a:rPr lang="de-DE" sz="1000" dirty="0">
                <a:latin typeface="Avenir Next LT Pro Light" panose="020B0304020202020204" pitchFamily="34" charset="0"/>
              </a:rPr>
              <a:t>: Klimareport Stadt Neustadt</a:t>
            </a:r>
          </a:p>
        </p:txBody>
      </p:sp>
    </p:spTree>
    <p:extLst>
      <p:ext uri="{BB962C8B-B14F-4D97-AF65-F5344CB8AC3E}">
        <p14:creationId xmlns:p14="http://schemas.microsoft.com/office/powerpoint/2010/main" val="3409819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DEE9D-5BCF-BFAC-E666-A5C260DF4DD4}"/>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2EA1610-3854-BC3B-C51E-E87C39C2EA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47" imgH="348" progId="TCLayout.ActiveDocument.1">
                  <p:embed/>
                </p:oleObj>
              </mc:Choice>
              <mc:Fallback>
                <p:oleObj name="think-cell Folie" r:id="rId9" imgW="347" imgH="348" progId="TCLayout.ActiveDocument.1">
                  <p:embed/>
                  <p:pic>
                    <p:nvPicPr>
                      <p:cNvPr id="7" name="think-cell data - do not delete" hidden="1">
                        <a:extLst>
                          <a:ext uri="{FF2B5EF4-FFF2-40B4-BE49-F238E27FC236}">
                            <a16:creationId xmlns:a16="http://schemas.microsoft.com/office/drawing/2014/main" id="{DA28CD6B-D781-B9B0-F93E-44EBA58E4CF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Untertitel 2">
            <a:extLst>
              <a:ext uri="{FF2B5EF4-FFF2-40B4-BE49-F238E27FC236}">
                <a16:creationId xmlns:a16="http://schemas.microsoft.com/office/drawing/2014/main" id="{9B6B2F06-CF6A-DB7B-7FCE-C1C9D512904C}"/>
              </a:ext>
            </a:extLst>
          </p:cNvPr>
          <p:cNvSpPr>
            <a:spLocks noGrp="1"/>
          </p:cNvSpPr>
          <p:nvPr>
            <p:ph type="subTitle" idx="1"/>
          </p:nvPr>
        </p:nvSpPr>
        <p:spPr>
          <a:xfrm>
            <a:off x="372533" y="1100667"/>
            <a:ext cx="10295467" cy="5046133"/>
          </a:xfrm>
        </p:spPr>
        <p:txBody>
          <a:bodyPr>
            <a:normAutofit/>
          </a:bodyPr>
          <a:lstStyle/>
          <a:p>
            <a:r>
              <a:rPr lang="de-DE" b="1" dirty="0">
                <a:sym typeface="Wingdings" panose="05000000000000000000" pitchFamily="2" charset="2"/>
              </a:rPr>
              <a:t>	</a:t>
            </a:r>
            <a:endParaRPr lang="de-DE" sz="3200" dirty="0"/>
          </a:p>
        </p:txBody>
      </p:sp>
      <p:graphicFrame>
        <p:nvGraphicFramePr>
          <p:cNvPr id="129" name="Chart 3">
            <a:extLst>
              <a:ext uri="{FF2B5EF4-FFF2-40B4-BE49-F238E27FC236}">
                <a16:creationId xmlns:a16="http://schemas.microsoft.com/office/drawing/2014/main" id="{0D2E2DCA-193F-22B3-B68A-40178CE90D1F}"/>
              </a:ext>
            </a:extLst>
          </p:cNvPr>
          <p:cNvGraphicFramePr/>
          <p:nvPr>
            <p:custDataLst>
              <p:tags r:id="rId2"/>
            </p:custDataLst>
          </p:nvPr>
        </p:nvGraphicFramePr>
        <p:xfrm>
          <a:off x="276225" y="2217738"/>
          <a:ext cx="6142038" cy="3854450"/>
        </p:xfrm>
        <a:graphic>
          <a:graphicData uri="http://schemas.openxmlformats.org/drawingml/2006/chart">
            <c:chart xmlns:c="http://schemas.openxmlformats.org/drawingml/2006/chart" xmlns:r="http://schemas.openxmlformats.org/officeDocument/2006/relationships" r:id="rId11"/>
          </a:graphicData>
        </a:graphic>
      </p:graphicFrame>
      <p:sp>
        <p:nvSpPr>
          <p:cNvPr id="12" name="Textplatzhalter 2">
            <a:extLst>
              <a:ext uri="{FF2B5EF4-FFF2-40B4-BE49-F238E27FC236}">
                <a16:creationId xmlns:a16="http://schemas.microsoft.com/office/drawing/2014/main" id="{29E52D92-87A8-E687-9CBF-05AB145FD85C}"/>
              </a:ext>
            </a:extLst>
          </p:cNvPr>
          <p:cNvSpPr>
            <a:spLocks noGrp="1"/>
          </p:cNvSpPr>
          <p:nvPr>
            <p:custDataLst>
              <p:tags r:id="rId3"/>
            </p:custDataLst>
          </p:nvPr>
        </p:nvSpPr>
        <p:spPr bwMode="auto">
          <a:xfrm>
            <a:off x="1536700" y="5824538"/>
            <a:ext cx="447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39" name="Textplatzhalter 2">
            <a:extLst>
              <a:ext uri="{FF2B5EF4-FFF2-40B4-BE49-F238E27FC236}">
                <a16:creationId xmlns:a16="http://schemas.microsoft.com/office/drawing/2014/main" id="{AA91142D-A2FE-43D7-99EA-F16082499285}"/>
              </a:ext>
            </a:extLst>
          </p:cNvPr>
          <p:cNvSpPr>
            <a:spLocks noGrp="1"/>
          </p:cNvSpPr>
          <p:nvPr>
            <p:custDataLst>
              <p:tags r:id="rId4"/>
            </p:custDataLst>
          </p:nvPr>
        </p:nvSpPr>
        <p:spPr bwMode="auto">
          <a:xfrm>
            <a:off x="3303588" y="5824538"/>
            <a:ext cx="5762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42" name="Textplatzhalter 2">
            <a:extLst>
              <a:ext uri="{FF2B5EF4-FFF2-40B4-BE49-F238E27FC236}">
                <a16:creationId xmlns:a16="http://schemas.microsoft.com/office/drawing/2014/main" id="{EF9856FD-44A4-444C-13E5-09575B505FA5}"/>
              </a:ext>
            </a:extLst>
          </p:cNvPr>
          <p:cNvSpPr>
            <a:spLocks noGrp="1"/>
          </p:cNvSpPr>
          <p:nvPr>
            <p:custDataLst>
              <p:tags r:id="rId5"/>
            </p:custDataLst>
          </p:nvPr>
        </p:nvSpPr>
        <p:spPr bwMode="auto">
          <a:xfrm>
            <a:off x="5148263" y="5824538"/>
            <a:ext cx="5429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endParaRPr lang="en-US" sz="1400" dirty="0"/>
          </a:p>
        </p:txBody>
      </p:sp>
      <p:sp>
        <p:nvSpPr>
          <p:cNvPr id="9" name="Textplatzhalter 2">
            <a:extLst>
              <a:ext uri="{FF2B5EF4-FFF2-40B4-BE49-F238E27FC236}">
                <a16:creationId xmlns:a16="http://schemas.microsoft.com/office/drawing/2014/main" id="{B9627780-BB50-27A0-4F8B-267770F95327}"/>
              </a:ext>
            </a:extLst>
          </p:cNvPr>
          <p:cNvSpPr>
            <a:spLocks noGrp="1"/>
          </p:cNvSpPr>
          <p:nvPr>
            <p:custDataLst>
              <p:tags r:id="rId6"/>
            </p:custDataLst>
          </p:nvPr>
        </p:nvSpPr>
        <p:spPr bwMode="auto">
          <a:xfrm>
            <a:off x="6708775" y="5248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sp>
        <p:nvSpPr>
          <p:cNvPr id="11" name="Textplatzhalter 2">
            <a:extLst>
              <a:ext uri="{FF2B5EF4-FFF2-40B4-BE49-F238E27FC236}">
                <a16:creationId xmlns:a16="http://schemas.microsoft.com/office/drawing/2014/main" id="{A3E43C6D-256E-9AD2-B3CC-E01C0DFFA3C6}"/>
              </a:ext>
            </a:extLst>
          </p:cNvPr>
          <p:cNvSpPr>
            <a:spLocks noGrp="1"/>
          </p:cNvSpPr>
          <p:nvPr>
            <p:custDataLst>
              <p:tags r:id="rId7"/>
            </p:custDataLst>
          </p:nvPr>
        </p:nvSpPr>
        <p:spPr bwMode="auto">
          <a:xfrm>
            <a:off x="6708775" y="5502275"/>
            <a:ext cx="3619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en-US" sz="1400" dirty="0"/>
          </a:p>
        </p:txBody>
      </p:sp>
      <p:pic>
        <p:nvPicPr>
          <p:cNvPr id="6" name="Grafik 5" descr="Ein Bild, das Text, Screenshot, Reihe, Diagramm enthält.&#10;&#10;Automatisch generierte Beschreibung">
            <a:extLst>
              <a:ext uri="{FF2B5EF4-FFF2-40B4-BE49-F238E27FC236}">
                <a16:creationId xmlns:a16="http://schemas.microsoft.com/office/drawing/2014/main" id="{45CF4D77-61E8-C975-28D5-310F65DEBE2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4929" y="1031793"/>
            <a:ext cx="10542141" cy="4937225"/>
          </a:xfrm>
          <a:prstGeom prst="rect">
            <a:avLst/>
          </a:prstGeom>
        </p:spPr>
      </p:pic>
      <p:sp>
        <p:nvSpPr>
          <p:cNvPr id="5" name="Rechteck 4">
            <a:extLst>
              <a:ext uri="{FF2B5EF4-FFF2-40B4-BE49-F238E27FC236}">
                <a16:creationId xmlns:a16="http://schemas.microsoft.com/office/drawing/2014/main" id="{AF96FDD3-0F8B-F633-B1BD-C8091009C121}"/>
              </a:ext>
            </a:extLst>
          </p:cNvPr>
          <p:cNvSpPr/>
          <p:nvPr/>
        </p:nvSpPr>
        <p:spPr>
          <a:xfrm>
            <a:off x="0" y="6318607"/>
            <a:ext cx="12192000" cy="539393"/>
          </a:xfrm>
          <a:prstGeom prst="rect">
            <a:avLst/>
          </a:prstGeom>
          <a:gradFill flip="none" rotWithShape="1">
            <a:gsLst>
              <a:gs pos="0">
                <a:srgbClr val="5A6D4F">
                  <a:shade val="30000"/>
                  <a:satMod val="115000"/>
                </a:srgbClr>
              </a:gs>
              <a:gs pos="50000">
                <a:srgbClr val="5A6D4F">
                  <a:shade val="67500"/>
                  <a:satMod val="115000"/>
                </a:srgbClr>
              </a:gs>
              <a:gs pos="100000">
                <a:srgbClr val="5A6D4F">
                  <a:shade val="100000"/>
                  <a:satMod val="115000"/>
                </a:srgbClr>
              </a:gs>
            </a:gsLst>
            <a:lin ang="108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solidFill>
                <a:schemeClr val="accent1"/>
              </a:solidFill>
            </a:endParaRPr>
          </a:p>
        </p:txBody>
      </p:sp>
      <p:sp>
        <p:nvSpPr>
          <p:cNvPr id="8" name="Titel 1">
            <a:extLst>
              <a:ext uri="{FF2B5EF4-FFF2-40B4-BE49-F238E27FC236}">
                <a16:creationId xmlns:a16="http://schemas.microsoft.com/office/drawing/2014/main" id="{A7B8C84D-65D7-689A-E1D9-19D8A3886170}"/>
              </a:ext>
            </a:extLst>
          </p:cNvPr>
          <p:cNvSpPr txBox="1">
            <a:spLocks/>
          </p:cNvSpPr>
          <p:nvPr/>
        </p:nvSpPr>
        <p:spPr>
          <a:xfrm>
            <a:off x="122405"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a:solidFill>
                  <a:schemeClr val="bg1"/>
                </a:solidFill>
                <a:latin typeface="Avenir Next LT Pro Demi" panose="020B0704020202020204" pitchFamily="34" charset="0"/>
              </a:rPr>
              <a:t>Energiewende</a:t>
            </a:r>
            <a:r>
              <a:rPr lang="de-DE" sz="2000" b="1">
                <a:solidFill>
                  <a:schemeClr val="bg1"/>
                </a:solidFill>
                <a:latin typeface="Avenir Next LT Pro Light" panose="020B0304020202020204" pitchFamily="34" charset="0"/>
              </a:rPr>
              <a:t> Neustadt</a:t>
            </a:r>
            <a:endParaRPr lang="de-DE" sz="2000" b="1" dirty="0">
              <a:solidFill>
                <a:schemeClr val="bg1"/>
              </a:solidFill>
              <a:latin typeface="Avenir Next LT Pro Light" panose="020B0304020202020204" pitchFamily="34" charset="0"/>
            </a:endParaRPr>
          </a:p>
        </p:txBody>
      </p:sp>
      <p:sp>
        <p:nvSpPr>
          <p:cNvPr id="10" name="Titel 1">
            <a:extLst>
              <a:ext uri="{FF2B5EF4-FFF2-40B4-BE49-F238E27FC236}">
                <a16:creationId xmlns:a16="http://schemas.microsoft.com/office/drawing/2014/main" id="{58BBA9BF-0C62-6574-561F-7C55E98FAC64}"/>
              </a:ext>
            </a:extLst>
          </p:cNvPr>
          <p:cNvSpPr txBox="1">
            <a:spLocks/>
          </p:cNvSpPr>
          <p:nvPr/>
        </p:nvSpPr>
        <p:spPr>
          <a:xfrm>
            <a:off x="8831466" y="6145962"/>
            <a:ext cx="3139639" cy="651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2000" dirty="0">
                <a:solidFill>
                  <a:schemeClr val="bg1"/>
                </a:solidFill>
                <a:latin typeface="Avenir Next LT Pro Light" panose="020B0304020202020204" pitchFamily="34" charset="0"/>
              </a:rPr>
              <a:t>Klima Aktion NW</a:t>
            </a:r>
          </a:p>
        </p:txBody>
      </p:sp>
      <p:sp>
        <p:nvSpPr>
          <p:cNvPr id="15" name="Textfeld 14">
            <a:extLst>
              <a:ext uri="{FF2B5EF4-FFF2-40B4-BE49-F238E27FC236}">
                <a16:creationId xmlns:a16="http://schemas.microsoft.com/office/drawing/2014/main" id="{5A9BED26-2F54-AE4D-4D8E-CCA1B52B04A0}"/>
              </a:ext>
            </a:extLst>
          </p:cNvPr>
          <p:cNvSpPr txBox="1"/>
          <p:nvPr/>
        </p:nvSpPr>
        <p:spPr>
          <a:xfrm>
            <a:off x="9844306" y="5986063"/>
            <a:ext cx="2225289" cy="246221"/>
          </a:xfrm>
          <a:prstGeom prst="rect">
            <a:avLst/>
          </a:prstGeom>
          <a:noFill/>
        </p:spPr>
        <p:txBody>
          <a:bodyPr wrap="none" rtlCol="0">
            <a:spAutoFit/>
          </a:bodyPr>
          <a:lstStyle/>
          <a:p>
            <a:r>
              <a:rPr lang="de-DE" sz="1000" b="1" dirty="0">
                <a:latin typeface="Avenir Next LT Pro Light" panose="020B0304020202020204" pitchFamily="34" charset="0"/>
              </a:rPr>
              <a:t>Quelle</a:t>
            </a:r>
            <a:r>
              <a:rPr lang="de-DE" sz="1000" dirty="0">
                <a:latin typeface="Avenir Next LT Pro Light" panose="020B0304020202020204" pitchFamily="34" charset="0"/>
              </a:rPr>
              <a:t>: Klimareport Stadt Neustadt</a:t>
            </a:r>
          </a:p>
        </p:txBody>
      </p:sp>
    </p:spTree>
    <p:extLst>
      <p:ext uri="{BB962C8B-B14F-4D97-AF65-F5344CB8AC3E}">
        <p14:creationId xmlns:p14="http://schemas.microsoft.com/office/powerpoint/2010/main" val="2670585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VOlRlQX8mkSQHE1i5Ty4F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VOlRlQX8mkSQHE1i5Ty4F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OlRlQX8mkSQHE1i5Ty4F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VOlRlQX8mkSQHE1i5Ty4F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VOlRlQX8mkSQHE1i5Ty4F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OlRlQX8mkSQHE1i5Ty4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OlRlQX8mkSQHE1i5Ty4F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OlRlQX8mkSQHE1i5Ty4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OlRlQX8mkSQHE1i5Ty4F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OlRlQX8mkSQHE1i5Ty4F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OlRlQX8mkSQHE1i5Ty4F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OlRlQX8mkSQHE1i5Ty4F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OlRlQX8mkSQHE1i5Ty4F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OlRlQX8mkSQHE1i5Ty4F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OlRlQX8mkSQHE1i5Ty4F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OlRlQX8mkSQHE1i5Ty4F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zo1gH33XDPTKkod.BTrX8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f7Xgptqke4_VMXtQhKpjb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TOLNZJZbBBgRGIJM6iht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0YWN5zJTWVIoG4KCyic3e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dvRs50skgEb6C3TnwyxeA"/>
</p:tagLst>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614</Words>
  <Application>Microsoft Office PowerPoint</Application>
  <PresentationFormat>Breitbild</PresentationFormat>
  <Paragraphs>138</Paragraphs>
  <Slides>21</Slides>
  <Notes>10</Notes>
  <HiddenSlides>0</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1</vt:i4>
      </vt:variant>
      <vt:variant>
        <vt:lpstr>Folientitel</vt:lpstr>
      </vt:variant>
      <vt:variant>
        <vt:i4>21</vt:i4>
      </vt:variant>
    </vt:vector>
  </HeadingPairs>
  <TitlesOfParts>
    <vt:vector size="33" baseType="lpstr">
      <vt:lpstr>Aptos</vt:lpstr>
      <vt:lpstr>Aptos Display</vt:lpstr>
      <vt:lpstr>Arial</vt:lpstr>
      <vt:lpstr>Arial Rounded MT Bold</vt:lpstr>
      <vt:lpstr>Avenir Next LT Pro Demi</vt:lpstr>
      <vt:lpstr>Avenir Next LT Pro Light</vt:lpstr>
      <vt:lpstr>Bahnschrift SemiLight</vt:lpstr>
      <vt:lpstr>Courier New</vt:lpstr>
      <vt:lpstr>Univers</vt:lpstr>
      <vt:lpstr>Wingdings</vt:lpstr>
      <vt:lpstr>Office</vt:lpstr>
      <vt:lpstr>think-cell Folie</vt:lpstr>
      <vt:lpstr>PowerPoint-Präsentation</vt:lpstr>
      <vt:lpstr> KLIMA AKTION NEUSTADT  WER WIR SIND    WAS WIR MACHEN    </vt:lpstr>
      <vt:lpstr>ENERGIEWENDE NEUSTADT</vt:lpstr>
      <vt:lpstr>Energiewende Neustadt</vt:lpstr>
      <vt:lpstr>Energiewende Neustadt</vt:lpstr>
      <vt:lpstr>Energiewende Neustadt</vt:lpstr>
      <vt:lpstr>PowerPoint-Präsentation</vt:lpstr>
      <vt:lpstr>PowerPoint-Präsentation</vt:lpstr>
      <vt:lpstr>PowerPoint-Präsentation</vt:lpstr>
      <vt:lpstr>PowerPoint-Präsentation</vt:lpstr>
      <vt:lpstr>PowerPoint-Präsentation</vt:lpstr>
      <vt:lpstr>Energiewende Neustadt</vt:lpstr>
      <vt:lpstr>PowerPoint-Präsentation</vt:lpstr>
      <vt:lpstr>PowerPoint-Präsentation</vt:lpstr>
      <vt:lpstr>Energiewende Neustadt</vt:lpstr>
      <vt:lpstr>Energiewende Neustadt</vt:lpstr>
      <vt:lpstr>PowerPoint-Präsentation</vt:lpstr>
      <vt:lpstr>PowerPoint-Präsentation</vt:lpstr>
      <vt:lpstr>PowerPoint-Präsentation</vt:lpstr>
      <vt:lpstr>Energiewende Neustadt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Günther Scherer</dc:creator>
  <cp:lastModifiedBy>Günther Scherer</cp:lastModifiedBy>
  <cp:revision>13</cp:revision>
  <cp:lastPrinted>2024-11-05T16:25:07Z</cp:lastPrinted>
  <dcterms:created xsi:type="dcterms:W3CDTF">2024-10-31T16:18:49Z</dcterms:created>
  <dcterms:modified xsi:type="dcterms:W3CDTF">2024-11-06T01:28:56Z</dcterms:modified>
</cp:coreProperties>
</file>