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878" r:id="rId2"/>
    <p:sldId id="1319" r:id="rId3"/>
    <p:sldId id="1320" r:id="rId4"/>
    <p:sldId id="1321" r:id="rId5"/>
    <p:sldId id="1322" r:id="rId6"/>
    <p:sldId id="1323" r:id="rId7"/>
    <p:sldId id="1324" r:id="rId8"/>
    <p:sldId id="1325" r:id="rId9"/>
    <p:sldId id="1326" r:id="rId10"/>
    <p:sldId id="1327" r:id="rId11"/>
    <p:sldId id="1328" r:id="rId12"/>
    <p:sldId id="1329" r:id="rId13"/>
    <p:sldId id="1330" r:id="rId14"/>
    <p:sldId id="1331" r:id="rId15"/>
    <p:sldId id="1332" r:id="rId16"/>
    <p:sldId id="1333" r:id="rId17"/>
    <p:sldId id="1334" r:id="rId18"/>
    <p:sldId id="1335" r:id="rId19"/>
    <p:sldId id="1336" r:id="rId20"/>
    <p:sldId id="1337" r:id="rId21"/>
    <p:sldId id="1338" r:id="rId22"/>
    <p:sldId id="1339" r:id="rId23"/>
    <p:sldId id="1340" r:id="rId24"/>
    <p:sldId id="1341" r:id="rId25"/>
    <p:sldId id="1293" r:id="rId26"/>
    <p:sldId id="1299" r:id="rId27"/>
    <p:sldId id="1318" r:id="rId28"/>
    <p:sldId id="886" r:id="rId29"/>
    <p:sldId id="993" r:id="rId30"/>
    <p:sldId id="898" r:id="rId31"/>
    <p:sldId id="1073" r:id="rId32"/>
    <p:sldId id="1068" r:id="rId33"/>
  </p:sldIdLst>
  <p:sldSz cx="9906000" cy="6858000" type="A4"/>
  <p:notesSz cx="6865938" cy="999807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8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FF"/>
    <a:srgbClr val="008000"/>
    <a:srgbClr val="006600"/>
    <a:srgbClr val="006699"/>
    <a:srgbClr val="00CC66"/>
    <a:srgbClr val="FFFFFF"/>
    <a:srgbClr val="A6A6A6"/>
    <a:srgbClr val="3333FF"/>
    <a:srgbClr val="FF99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64" autoAdjust="0"/>
    <p:restoredTop sz="94660" autoAdjust="0"/>
  </p:normalViewPr>
  <p:slideViewPr>
    <p:cSldViewPr snapToGrid="0">
      <p:cViewPr varScale="1">
        <p:scale>
          <a:sx n="105" d="100"/>
          <a:sy n="105" d="100"/>
        </p:scale>
        <p:origin x="1830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400" d="100"/>
          <a:sy n="400" d="100"/>
        </p:scale>
        <p:origin x="288" y="-7080"/>
      </p:cViewPr>
      <p:guideLst>
        <p:guide orient="horz" pos="3148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01Ausbaupfade%20Nullemission\3Ausbaupfad%20bis%202040_V2\02Ausbaupfad%202.0\Mengen%20und%20Kosten_V0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SE%20e.V\05Projekte\01Klimaschutz-Energiewende\02Klimasch.-Energiew.%202.0\02Energie-Erzeugung\02EE-Ausbaupfad\EE-Ausbaupfad-D-RLP_V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2Energie-Erzeugung\02EE-Ausbaupfad\Berechnungen\EE-Ausbaupfad-D-RLP_V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Daten%20allgemein\WT\Energie\01ISE%20e.V\05Projekte\01Klimaschutz-Energiewende\02Meta-Studie%20Klimasch.-Energiew.%202.0\02Energie-Erzeugung\02EE-Ausbaupfad\Berechnungen\EE-Ausbaupfad-D-RLP_V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4D0-426F-A9E4-76ECE5452EFC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4D0-426F-A9E4-76ECE5452EFC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4D0-426F-A9E4-76ECE5452EFC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4D0-426F-A9E4-76ECE5452EFC}"/>
              </c:ext>
            </c:extLst>
          </c:dPt>
          <c:dPt>
            <c:idx val="4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4D0-426F-A9E4-76ECE5452EF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4D0-426F-A9E4-76ECE5452EFC}"/>
              </c:ext>
            </c:extLst>
          </c:dPt>
          <c:dPt>
            <c:idx val="6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4D0-426F-A9E4-76ECE5452EFC}"/>
              </c:ext>
            </c:extLst>
          </c:dPt>
          <c:dPt>
            <c:idx val="7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4D0-426F-A9E4-76ECE5452EFC}"/>
              </c:ext>
            </c:extLst>
          </c:dPt>
          <c:dPt>
            <c:idx val="8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4D0-426F-A9E4-76ECE5452EFC}"/>
              </c:ext>
            </c:extLst>
          </c:dPt>
          <c:dPt>
            <c:idx val="9"/>
            <c:bubble3D val="0"/>
            <c:spPr>
              <a:solidFill>
                <a:srgbClr val="008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4D0-426F-A9E4-76ECE5452EFC}"/>
              </c:ext>
            </c:extLst>
          </c:dPt>
          <c:dPt>
            <c:idx val="10"/>
            <c:bubble3D val="0"/>
            <c:spPr>
              <a:solidFill>
                <a:srgbClr val="FF66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4D0-426F-A9E4-76ECE5452EFC}"/>
              </c:ext>
            </c:extLst>
          </c:dPt>
          <c:dPt>
            <c:idx val="11"/>
            <c:bubble3D val="0"/>
            <c:spPr>
              <a:solidFill>
                <a:srgbClr val="00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94D0-426F-A9E4-76ECE5452EFC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4D0-426F-A9E4-76ECE5452EFC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94D0-426F-A9E4-76ECE5452EFC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94D0-426F-A9E4-76ECE5452EFC}"/>
                </c:ext>
              </c:extLst>
            </c:dLbl>
            <c:dLbl>
              <c:idx val="11"/>
              <c:layout>
                <c:manualLayout>
                  <c:x val="2.0498109688190658E-3"/>
                  <c:y val="4.355716366295369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4D0-426F-A9E4-76ECE5452E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'EE-Anteile D'!$A$5:$A$18</c:f>
              <c:strCache>
                <c:ptCount val="12"/>
                <c:pt idx="0">
                  <c:v>PV-Dächer: privat/Industrie/Gewerbe</c:v>
                </c:pt>
                <c:pt idx="1">
                  <c:v>PV-Fassaden: privat/Industrie/Gewerbe</c:v>
                </c:pt>
                <c:pt idx="2">
                  <c:v>PV-Parkplatzüberdachungen</c:v>
                </c:pt>
                <c:pt idx="3">
                  <c:v>PV-Freiflächen</c:v>
                </c:pt>
                <c:pt idx="4">
                  <c:v>AGRI-PV</c:v>
                </c:pt>
                <c:pt idx="5">
                  <c:v>PV-Autobahnüberdachung</c:v>
                </c:pt>
                <c:pt idx="6">
                  <c:v>Solarthermie</c:v>
                </c:pt>
                <c:pt idx="7">
                  <c:v>Wind-onshore</c:v>
                </c:pt>
                <c:pt idx="8">
                  <c:v>Wind-offshore</c:v>
                </c:pt>
                <c:pt idx="9">
                  <c:v>Biomass</c:v>
                </c:pt>
                <c:pt idx="10">
                  <c:v>Geothermie</c:v>
                </c:pt>
                <c:pt idx="11">
                  <c:v>Wasserkraft</c:v>
                </c:pt>
              </c:strCache>
            </c:strRef>
          </c:cat>
          <c:val>
            <c:numRef>
              <c:f>'EE-Anteile D'!$D$5:$D$18</c:f>
              <c:numCache>
                <c:formatCode>0.0</c:formatCode>
                <c:ptCount val="12"/>
                <c:pt idx="0">
                  <c:v>16.5</c:v>
                </c:pt>
                <c:pt idx="1">
                  <c:v>4.125</c:v>
                </c:pt>
                <c:pt idx="2">
                  <c:v>2.0625</c:v>
                </c:pt>
                <c:pt idx="3">
                  <c:v>12.375</c:v>
                </c:pt>
                <c:pt idx="4">
                  <c:v>4.125</c:v>
                </c:pt>
                <c:pt idx="5">
                  <c:v>2.0625</c:v>
                </c:pt>
                <c:pt idx="6">
                  <c:v>2.5</c:v>
                </c:pt>
                <c:pt idx="7">
                  <c:v>25</c:v>
                </c:pt>
                <c:pt idx="8">
                  <c:v>10</c:v>
                </c:pt>
                <c:pt idx="9">
                  <c:v>15</c:v>
                </c:pt>
                <c:pt idx="10">
                  <c:v>5</c:v>
                </c:pt>
                <c:pt idx="11">
                  <c:v>1.25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94D0-426F-A9E4-76ECE5452E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54705517340761E-2"/>
          <c:y val="3.6535283485816493E-2"/>
          <c:w val="0.84593588344797777"/>
          <c:h val="0.92692943302836706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D'!$B$13:$C$13</c:f>
              <c:numCache>
                <c:formatCode>General</c:formatCode>
                <c:ptCount val="2"/>
                <c:pt idx="0" formatCode="#,##0">
                  <c:v>3485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04-4FCC-8106-4123CC5EE0E4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'Entwicklung Strom D'!$B$14:$C$14</c:f>
            </c:numRef>
          </c:val>
          <c:extLst>
            <c:ext xmlns:c16="http://schemas.microsoft.com/office/drawing/2014/chart" uri="{C3380CC4-5D6E-409C-BE32-E72D297353CC}">
              <c16:uniqueId val="{00000001-2204-4FCC-8106-4123CC5EE0E4}"/>
            </c:ext>
          </c:extLst>
        </c:ser>
        <c:ser>
          <c:idx val="2"/>
          <c:order val="2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273855492196422"/>
                  <c:y val="1.73076674102299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D'!$B$15:$C$15</c:f>
              <c:numCache>
                <c:formatCode>0</c:formatCode>
                <c:ptCount val="2"/>
                <c:pt idx="1">
                  <c:v>283.23999999999995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204-4FCC-8106-4123CC5EE0E4}"/>
            </c:ext>
          </c:extLst>
        </c:ser>
        <c:ser>
          <c:idx val="3"/>
          <c:order val="3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740716451444974"/>
                  <c:y val="1.15384449401534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D'!$B$16:$C$16</c:f>
              <c:numCache>
                <c:formatCode>0</c:formatCode>
                <c:ptCount val="2"/>
                <c:pt idx="1">
                  <c:v>20.09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204-4FCC-8106-4123CC5EE0E4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740716451444974"/>
                  <c:y val="-2.01922786452684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D'!$B$17:$C$17</c:f>
              <c:numCache>
                <c:formatCode>0</c:formatCode>
                <c:ptCount val="2"/>
                <c:pt idx="1">
                  <c:v>44.7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04-4FCC-8106-4123CC5EE0E4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5873272614450781"/>
                  <c:y val="-4.9038390995652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D'!$B$18:$C$18</c:f>
              <c:numCache>
                <c:formatCode>0</c:formatCode>
                <c:ptCount val="2"/>
                <c:pt idx="1">
                  <c:v>105.69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204-4FCC-8106-4123CC5EE0E4}"/>
            </c:ext>
          </c:extLst>
        </c:ser>
        <c:ser>
          <c:idx val="6"/>
          <c:order val="6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7273855492196438"/>
                  <c:y val="-7.499989211099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04-4FCC-8106-4123CC5EE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D'!$B$19:$C$19</c:f>
              <c:numCache>
                <c:formatCode>0</c:formatCode>
                <c:ptCount val="2"/>
                <c:pt idx="1">
                  <c:v>39.43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04-4FCC-8106-4123CC5EE0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66167664"/>
        <c:axId val="866175208"/>
      </c:barChart>
      <c:catAx>
        <c:axId val="866167664"/>
        <c:scaling>
          <c:orientation val="minMax"/>
        </c:scaling>
        <c:delete val="1"/>
        <c:axPos val="b"/>
        <c:majorTickMark val="none"/>
        <c:minorTickMark val="none"/>
        <c:tickLblPos val="nextTo"/>
        <c:crossAx val="866175208"/>
        <c:crosses val="autoZero"/>
        <c:auto val="1"/>
        <c:lblAlgn val="ctr"/>
        <c:lblOffset val="100"/>
        <c:noMultiLvlLbl val="0"/>
      </c:catAx>
      <c:valAx>
        <c:axId val="8661752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6616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5.1132125939618099E-2"/>
          <c:w val="0.71944444444444444"/>
          <c:h val="0.8931794200667384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D'!$E$13:$G$13</c:f>
              <c:numCache>
                <c:formatCode>General</c:formatCode>
                <c:ptCount val="3"/>
                <c:pt idx="0" formatCode="#,##0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B-4E35-B4FD-B1C2309BC87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'Entwicklung Strom D'!$E$14:$G$14</c:f>
            </c:numRef>
          </c:val>
          <c:extLst>
            <c:ext xmlns:c16="http://schemas.microsoft.com/office/drawing/2014/chart" uri="{C3380CC4-5D6E-409C-BE32-E72D297353CC}">
              <c16:uniqueId val="{00000001-B94B-4E35-B4FD-B1C2309BC873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val>
            <c:numRef>
              <c:f>'Entwicklung Strom D'!$E$15:$G$15</c:f>
              <c:numCache>
                <c:formatCode>General</c:formatCode>
                <c:ptCount val="3"/>
                <c:pt idx="2">
                  <c:v>1650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4B-4E35-B4FD-B1C2309BC873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00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B94B-4E35-B4FD-B1C2309BC873}"/>
              </c:ext>
            </c:extLst>
          </c:dPt>
          <c:dLbls>
            <c:dLbl>
              <c:idx val="1"/>
              <c:layout>
                <c:manualLayout>
                  <c:x val="9.4444444444444442E-2"/>
                  <c:y val="-4.43786103484645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D'!$E$16:$G$16</c:f>
              <c:numCache>
                <c:formatCode>#,##0</c:formatCode>
                <c:ptCount val="3"/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4B-4E35-B4FD-B1C2309BC873}"/>
            </c:ext>
          </c:extLst>
        </c:ser>
        <c:ser>
          <c:idx val="4"/>
          <c:order val="4"/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F66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94B-4E35-B4FD-B1C2309BC873}"/>
              </c:ext>
            </c:extLst>
          </c:dPt>
          <c:dLbls>
            <c:dLbl>
              <c:idx val="1"/>
              <c:layout>
                <c:manualLayout>
                  <c:x val="8.611111111111111E-2"/>
                  <c:y val="-5.76921934530018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94B-4E35-B4FD-B1C2309BC873}"/>
                </c:ext>
              </c:extLst>
            </c:dLbl>
            <c:dLbl>
              <c:idx val="2"/>
              <c:layout>
                <c:manualLayout>
                  <c:x val="8.8888888888888892E-2"/>
                  <c:y val="3.99407493136166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D'!$E$17:$G$17</c:f>
              <c:numCache>
                <c:formatCode>#,##0</c:formatCode>
                <c:ptCount val="3"/>
                <c:pt idx="1">
                  <c:v>100</c:v>
                </c:pt>
                <c:pt idx="2" formatCode="General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4B-4E35-B4FD-B1C2309BC873}"/>
            </c:ext>
          </c:extLst>
        </c:ser>
        <c:ser>
          <c:idx val="5"/>
          <c:order val="5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B94B-4E35-B4FD-B1C2309BC873}"/>
              </c:ext>
            </c:extLst>
          </c:dPt>
          <c:dLbls>
            <c:dLbl>
              <c:idx val="2"/>
              <c:layout>
                <c:manualLayout>
                  <c:x val="8.888888888888889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D'!$E$18:$G$18</c:f>
              <c:numCache>
                <c:formatCode>#,##0</c:formatCode>
                <c:ptCount val="3"/>
                <c:pt idx="1">
                  <c:v>700</c:v>
                </c:pt>
                <c:pt idx="2" formatCode="General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4B-4E35-B4FD-B1C2309BC873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94B-4E35-B4FD-B1C2309BC873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94B-4E35-B4FD-B1C2309BC873}"/>
              </c:ext>
            </c:extLst>
          </c:dPt>
          <c:dLbls>
            <c:dLbl>
              <c:idx val="2"/>
              <c:layout>
                <c:manualLayout>
                  <c:x val="9.1666666666666563E-2"/>
                  <c:y val="-4.43786103484629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94B-4E35-B4FD-B1C2309BC8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'Entwicklung Strom D'!$E$19:$G$19</c:f>
              <c:numCache>
                <c:formatCode>#,##0</c:formatCode>
                <c:ptCount val="3"/>
                <c:pt idx="1">
                  <c:v>825</c:v>
                </c:pt>
                <c:pt idx="2" formatCode="General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4B-4E35-B4FD-B1C2309BC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48773912"/>
        <c:axId val="848768992"/>
      </c:barChart>
      <c:catAx>
        <c:axId val="848773912"/>
        <c:scaling>
          <c:orientation val="minMax"/>
        </c:scaling>
        <c:delete val="1"/>
        <c:axPos val="b"/>
        <c:majorTickMark val="none"/>
        <c:minorTickMark val="none"/>
        <c:tickLblPos val="nextTo"/>
        <c:crossAx val="848768992"/>
        <c:crosses val="autoZero"/>
        <c:auto val="1"/>
        <c:lblAlgn val="ctr"/>
        <c:lblOffset val="100"/>
        <c:noMultiLvlLbl val="0"/>
      </c:catAx>
      <c:valAx>
        <c:axId val="8487689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48773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46275" y="9721850"/>
            <a:ext cx="29733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0250" y="749300"/>
            <a:ext cx="5413375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0425" y="4748213"/>
            <a:ext cx="5159375" cy="450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0875" y="9529763"/>
            <a:ext cx="30241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tKdDWpuZjY?si=Frd5irVTbrIZ2hM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youtu.be/cUMJ77qtrLU?si=peycHK2gd5a4YTAK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warmingequation.info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05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2D63D9DB-BB2A-4F72-A3C0-50A50A6D22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52B22C4B-7C00-4FC6-A559-840C979D8A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095785E0-B6F9-4FE8-9D70-69528A05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0B8C9-1F3A-4BA9-AB24-D00628B7CF1C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48705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r>
              <a:rPr lang="de-DE" altLang="de-DE" u="sng" dirty="0">
                <a:latin typeface="Arial" panose="020B0604020202020204" pitchFamily="34" charset="0"/>
              </a:rPr>
              <a:t>Volumetrische Energiedichte:</a:t>
            </a:r>
          </a:p>
          <a:p>
            <a:r>
              <a:rPr lang="de-DE" altLang="de-DE" dirty="0">
                <a:latin typeface="Arial" panose="020B0604020202020204" pitchFamily="34" charset="0"/>
              </a:rPr>
              <a:t>- Methan: 10 kWh/m³</a:t>
            </a:r>
          </a:p>
          <a:p>
            <a:r>
              <a:rPr lang="de-DE" altLang="de-DE" dirty="0">
                <a:latin typeface="Arial" panose="020B0604020202020204" pitchFamily="34" charset="0"/>
              </a:rPr>
              <a:t>- Wasserstoff: 3 kWh/m³</a:t>
            </a:r>
          </a:p>
          <a:p>
            <a:endParaRPr lang="de-DE" altLang="de-DE" dirty="0">
              <a:latin typeface="Arial" panose="020B0604020202020204" pitchFamily="34" charset="0"/>
            </a:endParaRPr>
          </a:p>
          <a:p>
            <a:r>
              <a:rPr lang="de-DE" altLang="de-DE" u="sng" dirty="0">
                <a:latin typeface="Arial" panose="020B0604020202020204" pitchFamily="34" charset="0"/>
              </a:rPr>
              <a:t>Investitionskosten für H</a:t>
            </a:r>
            <a:r>
              <a:rPr lang="de-DE" altLang="de-DE" u="sng" baseline="-25000" dirty="0">
                <a:latin typeface="Arial" panose="020B0604020202020204" pitchFamily="34" charset="0"/>
              </a:rPr>
              <a:t>2</a:t>
            </a:r>
            <a:r>
              <a:rPr lang="de-DE" altLang="de-DE" u="sng" dirty="0">
                <a:latin typeface="Arial" panose="020B0604020202020204" pitchFamily="34" charset="0"/>
              </a:rPr>
              <a:t>-Ready</a:t>
            </a:r>
            <a:br>
              <a:rPr lang="de-DE" altLang="de-DE" dirty="0">
                <a:latin typeface="Arial" panose="020B0604020202020204" pitchFamily="34" charset="0"/>
              </a:rPr>
            </a:br>
            <a:r>
              <a:rPr lang="de-DE" altLang="de-DE" dirty="0">
                <a:latin typeface="Arial" panose="020B0604020202020204" pitchFamily="34" charset="0"/>
                <a:sym typeface="Wingdings" panose="05000000000000000000" pitchFamily="2" charset="2"/>
              </a:rPr>
              <a:t> 45 Mrd. € ((DVGW)</a:t>
            </a:r>
            <a:endParaRPr lang="de-DE" altLang="de-DE" dirty="0">
              <a:latin typeface="Arial" panose="020B0604020202020204" pitchFamily="34" charset="0"/>
            </a:endParaRPr>
          </a:p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29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48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242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1363" indent="-2841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413" indent="-227013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70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4811713"/>
            <a:ext cx="5351463" cy="4202112"/>
          </a:xfrm>
        </p:spPr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1408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Vergangenheit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Stromwirtschaft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gab es eine klare Trennung zwischen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und –verbrauch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Der Strom wurde in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zentralen Kraftwerken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(meist mit fossilen Brennstoffen)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erzeugt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Mit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Übertragungs- und Verteilernetzen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wurde der Strom zu den Verbrauchern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transportiert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Verbraucher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haben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ihren Haushalten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konsumiert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Energie für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Wärme und Mobilität wurde meist aus fossilen Brennstoffen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wie Erdgas und Öl gewonnen.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Zukunft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Durch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Siegeszug der Photovoltaik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privaten Haushalten können die </a:t>
            </a:r>
            <a:r>
              <a:rPr lang="de-DE" sz="10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Bürger:unnen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zu einem beträchtlichen Teil ihren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Energiebedarf selbst decken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intelligente Kopplung  zwischen Stromerzeugung und –verbrauch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wird zum großen Hebel in der Energiewende. Das Zauberwort ist der „</a:t>
            </a:r>
            <a:r>
              <a:rPr lang="de-DE" sz="10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ProSumer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“, bei dem alle Komponenten der Strom-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duktion und des Strom-Kon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 zusammenarbeiten: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Stromerzeugung: PV mit Speicher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Stromverbrauch: Wärme, Mobilität und Haushalt.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Strom, der nicht von den privaten Erzeugern abgedeckt werden kann, wird von EE-Anlagen wie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Windkraft und PV-Freiflächen mit dazugehörigen Speichern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bereitgestellt und über die Stromnetze transportiert und verteilt!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464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Vergangenheit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der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Stromwirtschaft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gab es eine klare Trennung zwischen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Stromerzeugung und –verbrauch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Der Strom wurde in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zentralen Kraftwerken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(meist mit fossilen Brennstoffen)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erzeugt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Mit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Übertragungs- und Verteilernetzen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wurde der Strom zu den Verbrauchern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transportiert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Verbraucher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haben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Strom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in ihren Haushalten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konsumiert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Energie für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Wärme und Mobilität wurde meist aus fossilen Brennstoffen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wie Erdgas und Öl gewonnen.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00" b="1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Zukunft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Durch den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Siegeszug der Photovoltaik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 privaten Haushalten können die </a:t>
            </a:r>
            <a:r>
              <a:rPr lang="de-DE" sz="1000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Bürger:unnen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zu einem beträchtlichen Teil ihren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Energiebedarf selbst decken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intelligente Kopplung  zwischen Stromerzeugung und –verbrauch 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wird zum großen Hebel in der Energiewende. Das Zauberwort ist der „</a:t>
            </a:r>
            <a:r>
              <a:rPr lang="de-DE" sz="1000" b="1" kern="1200" dirty="0" err="1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ProSumer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“, bei dem alle Komponenten der Strom-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Pro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duktion und des Strom-Kon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sum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 zusammenarbeiten: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Stromerzeugung: PV mit Speicher</a:t>
            </a:r>
            <a:b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- Stromverbrauch: Wärme, Mobilität und Haushalt.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7000"/>
              </a:lnSpc>
              <a:spcAft>
                <a:spcPts val="800"/>
              </a:spcAft>
            </a:pP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Der Strom, der nicht von den privaten Erzeugern abgedeckt werden kann, wird von EE-Anlagen wie </a:t>
            </a:r>
            <a:r>
              <a:rPr lang="de-DE" sz="1000" u="sng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Windkraft und PV-Freiflächen mit dazugehörigen Speichern</a:t>
            </a:r>
            <a:r>
              <a:rPr lang="de-DE" sz="1000" kern="12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 bereitgestellt und über die Stromnetze transportiert und verteilt!</a:t>
            </a:r>
            <a:endParaRPr lang="de-DE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7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792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763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3804" indent="-293771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5084" indent="-2350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5117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5150" indent="-2350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851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55217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250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95283" indent="-2350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4979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718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26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5256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27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3199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8143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Isotope: </a:t>
            </a:r>
            <a:r>
              <a:rPr lang="de-DE" sz="1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https://youtu.be/0tKdDWpuZjY?si=Frd5irVTbrIZ2hMf</a:t>
            </a:r>
            <a:endParaRPr lang="de-DE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r>
              <a:rPr lang="de-DE" dirty="0" err="1"/>
              <a:t>Radiocarbon-Methdik</a:t>
            </a:r>
            <a:endParaRPr lang="de-DE" dirty="0"/>
          </a:p>
          <a:p>
            <a:r>
              <a:rPr lang="de-DE" sz="18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https://youtu.be/cUMJ77qtrLU?si=peycHK2gd5a4YTAK</a:t>
            </a:r>
            <a:endParaRPr lang="de-DE" sz="1800" kern="1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baseline="30000" dirty="0"/>
              <a:t>14</a:t>
            </a:r>
            <a:r>
              <a:rPr lang="de-DE" dirty="0"/>
              <a:t>C-Halbwertszeit: 5.730 Jahre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560355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1911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31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967819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5866" indent="-294564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8257" indent="-235652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9559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20861" indent="-235652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92163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3466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34768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6070" indent="-235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32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8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1CB4C0-2579-4E3E-81C4-43D022665DC0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6059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4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72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4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32709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6526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de-DE" b="1" dirty="0"/>
              <a:t>Rechner Erderwärmung durch CO₂</a:t>
            </a:r>
          </a:p>
          <a:p>
            <a:endParaRPr lang="de-DE" dirty="0"/>
          </a:p>
          <a:p>
            <a:r>
              <a:rPr lang="de-DE" dirty="0"/>
              <a:t>Die Formel zur Berechnung lautet: ΔT= 1,66 * </a:t>
            </a:r>
            <a:r>
              <a:rPr lang="de-DE" dirty="0" err="1"/>
              <a:t>ln</a:t>
            </a:r>
            <a:r>
              <a:rPr lang="de-DE" dirty="0"/>
              <a:t>(C/C</a:t>
            </a:r>
            <a:r>
              <a:rPr lang="de-DE" baseline="-25000" dirty="0"/>
              <a:t>0</a:t>
            </a:r>
            <a:r>
              <a:rPr lang="de-DE" dirty="0"/>
              <a:t>)</a:t>
            </a:r>
            <a:br>
              <a:rPr lang="de-DE" dirty="0"/>
            </a:br>
            <a:r>
              <a:rPr lang="de-DE" dirty="0"/>
              <a:t>ΔT ist der Temperaturunterschied in Grad Celsius, </a:t>
            </a:r>
            <a:r>
              <a:rPr lang="de-DE" dirty="0" err="1"/>
              <a:t>ln</a:t>
            </a:r>
            <a:r>
              <a:rPr lang="de-DE" dirty="0"/>
              <a:t> ist der natürliche Logarithmus, C ist der Kohlendioxidanteil zum Zeitpunkt der Messung, C</a:t>
            </a:r>
            <a:r>
              <a:rPr lang="de-DE" baseline="-25000" dirty="0"/>
              <a:t>0</a:t>
            </a:r>
            <a:r>
              <a:rPr lang="de-DE" dirty="0"/>
              <a:t> ist der ursprüngliche Kohlendioxidanteil. Diese Formel wurde von Robert Ellis auf </a:t>
            </a:r>
            <a:r>
              <a:rPr lang="de-DE" dirty="0">
                <a:hlinkClick r:id="rId3"/>
              </a:rPr>
              <a:t>globalwarmingequation.info</a:t>
            </a:r>
            <a:r>
              <a:rPr lang="de-DE" dirty="0"/>
              <a:t> veröffentlicht.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  <a:p>
            <a:r>
              <a:rPr lang="de-DE" b="1" dirty="0"/>
              <a:t>Temperatur-Kalibrierung (IPCC 2013)</a:t>
            </a:r>
            <a:br>
              <a:rPr lang="de-DE" b="1" dirty="0"/>
            </a:br>
            <a:r>
              <a:rPr lang="de-DE" dirty="0"/>
              <a:t>https://cdatac.de/index.php/global-warming/ipcc-2013/</a:t>
            </a:r>
          </a:p>
          <a:p>
            <a:endParaRPr lang="de-DE" altLang="de-DE" b="1" dirty="0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80011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781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22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527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6125" indent="-2222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33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05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77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4925" indent="-2222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3536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798513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6" name="Rectangle 75">
            <a:extLst>
              <a:ext uri="{FF2B5EF4-FFF2-40B4-BE49-F238E27FC236}">
                <a16:creationId xmlns:a16="http://schemas.microsoft.com/office/drawing/2014/main" id="{CD694638-ED55-4FC5-B057-4363DC0F46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" y="6502400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609725" algn="r"/>
              </a:tabLst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Klimaaktion NW | Vortrag | Energiewende: die wichtigste Antwort auf die Klimakrise | 05.11.2024 in Neustadt/W. 	             </a:t>
            </a:r>
            <a:r>
              <a:rPr lang="de-DE" altLang="de-DE" sz="1200" b="1" kern="1200" dirty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t>ISE e.V. </a:t>
            </a:r>
            <a:fld id="{B441096D-49BA-4C7B-A571-124674B25D3F}" type="slidenum">
              <a:rPr lang="de-DE" altLang="de-DE" sz="1200" b="1" kern="1200" smtClean="0">
                <a:solidFill>
                  <a:srgbClr val="FF9933"/>
                </a:solidFill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609725" algn="r"/>
                </a:tabLst>
                <a:defRPr/>
              </a:pPr>
              <a:t>‹Nr.›</a:t>
            </a:fld>
            <a:endParaRPr lang="de-DE" altLang="de-DE" sz="1200" b="1" kern="1200" dirty="0">
              <a:solidFill>
                <a:srgbClr val="FF9933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2FE425-8638-4B10-0DF4-5E6CAFD280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" y="0"/>
            <a:ext cx="798067" cy="7985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hyperlink" Target="https://youtu.be/pDl9mE73fb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zdf.de/show/mai-think-x-die-show/maithink-x-sendung35-efuels-vs-eauto-100.html" TargetMode="External"/><Relationship Id="rId5" Type="http://schemas.openxmlformats.org/officeDocument/2006/relationships/hyperlink" Target="https://www.zdf.de/comedy/die-anstalt/die-anstalt-vom-25-april-2023-100.html" TargetMode="External"/><Relationship Id="rId4" Type="http://schemas.openxmlformats.org/officeDocument/2006/relationships/hyperlink" Target="https://www.youtube.com/watch?v=MnrudYCzh2E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HZ5LQo06EXY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ena.de/fileadmin/dena/Publikationen/PDFs/2024/dena-Monitoringbericht_2023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41.pn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13" Type="http://schemas.openxmlformats.org/officeDocument/2006/relationships/hyperlink" Target="https://www.bing.com/videos/riverview/relatedvideo?&amp;q=zukunft+ohne+Verbrennung&amp;&amp;mid=40E3CE8C5D5F2A67AC0540E3CE8C5D5F2A67AC05&amp;&amp;FORM=VRDGAR" TargetMode="External"/><Relationship Id="rId18" Type="http://schemas.openxmlformats.org/officeDocument/2006/relationships/hyperlink" Target="https://www.lernhelfer.de/schuelerlexikon/physik/artikel/gluehlampen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12" Type="http://schemas.openxmlformats.org/officeDocument/2006/relationships/image" Target="../media/image50.jpg"/><Relationship Id="rId17" Type="http://schemas.openxmlformats.org/officeDocument/2006/relationships/hyperlink" Target="https://lumond.co/wie-heiss-ist-eine-kerze/" TargetMode="External"/><Relationship Id="rId2" Type="http://schemas.openxmlformats.org/officeDocument/2006/relationships/image" Target="../media/image42.jpg"/><Relationship Id="rId16" Type="http://schemas.openxmlformats.org/officeDocument/2006/relationships/hyperlink" Target="https://www.haustechnikdialog.de/Forum/t/58899/Brennwertkessel-wie-hoch-ist-die-Temperatur-in-der-Brennkammer-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g"/><Relationship Id="rId11" Type="http://schemas.openxmlformats.org/officeDocument/2006/relationships/image" Target="../media/image49.jpg"/><Relationship Id="rId5" Type="http://schemas.openxmlformats.org/officeDocument/2006/relationships/image" Target="../media/image26.png"/><Relationship Id="rId15" Type="http://schemas.openxmlformats.org/officeDocument/2006/relationships/hyperlink" Target="https://www.weser-kurier.de/bremen/blick-in-die-flammen-doc7e42tzwn8j8uch1b9ud" TargetMode="External"/><Relationship Id="rId10" Type="http://schemas.openxmlformats.org/officeDocument/2006/relationships/image" Target="../media/image48.jpeg"/><Relationship Id="rId4" Type="http://schemas.openxmlformats.org/officeDocument/2006/relationships/image" Target="../media/image43.jpg"/><Relationship Id="rId9" Type="http://schemas.openxmlformats.org/officeDocument/2006/relationships/image" Target="../media/image47.jpg"/><Relationship Id="rId14" Type="http://schemas.openxmlformats.org/officeDocument/2006/relationships/hyperlink" Target="https://www.kfztech.de/kfztechnik/motor/grundlagen/motor_funktion.htm#google_vignette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5.jp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8.pn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-suedpfalz-energie.de/meta-studie/" TargetMode="External"/><Relationship Id="rId11" Type="http://schemas.openxmlformats.org/officeDocument/2006/relationships/image" Target="../media/image73.png"/><Relationship Id="rId5" Type="http://schemas.openxmlformats.org/officeDocument/2006/relationships/image" Target="../media/image70.jpeg"/><Relationship Id="rId10" Type="http://schemas.openxmlformats.org/officeDocument/2006/relationships/image" Target="../media/image72.png"/><Relationship Id="rId4" Type="http://schemas.openxmlformats.org/officeDocument/2006/relationships/image" Target="../media/image69.jp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10" Type="http://schemas.openxmlformats.org/officeDocument/2006/relationships/image" Target="../media/image73.png"/><Relationship Id="rId4" Type="http://schemas.openxmlformats.org/officeDocument/2006/relationships/image" Target="../media/image69.jp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13" Type="http://schemas.openxmlformats.org/officeDocument/2006/relationships/image" Target="../media/image83.jpg"/><Relationship Id="rId18" Type="http://schemas.openxmlformats.org/officeDocument/2006/relationships/image" Target="../media/image85.jpg"/><Relationship Id="rId3" Type="http://schemas.openxmlformats.org/officeDocument/2006/relationships/image" Target="../media/image74.jpeg"/><Relationship Id="rId21" Type="http://schemas.openxmlformats.org/officeDocument/2006/relationships/image" Target="../media/image88.svg"/><Relationship Id="rId7" Type="http://schemas.openxmlformats.org/officeDocument/2006/relationships/image" Target="../media/image78.png"/><Relationship Id="rId12" Type="http://schemas.openxmlformats.org/officeDocument/2006/relationships/image" Target="../media/image82.jp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6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1.jpg"/><Relationship Id="rId5" Type="http://schemas.openxmlformats.org/officeDocument/2006/relationships/image" Target="../media/image76.jpg"/><Relationship Id="rId15" Type="http://schemas.openxmlformats.org/officeDocument/2006/relationships/image" Target="../media/image63.png"/><Relationship Id="rId23" Type="http://schemas.openxmlformats.org/officeDocument/2006/relationships/hyperlink" Target="https://www.i-suedpfalz-energie.de/meta-studie/" TargetMode="External"/><Relationship Id="rId10" Type="http://schemas.openxmlformats.org/officeDocument/2006/relationships/image" Target="../media/image81.jpg"/><Relationship Id="rId19" Type="http://schemas.openxmlformats.org/officeDocument/2006/relationships/image" Target="../media/image86.jpg"/><Relationship Id="rId4" Type="http://schemas.openxmlformats.org/officeDocument/2006/relationships/image" Target="../media/image75.JPG"/><Relationship Id="rId9" Type="http://schemas.openxmlformats.org/officeDocument/2006/relationships/image" Target="../media/image80.jpeg"/><Relationship Id="rId14" Type="http://schemas.openxmlformats.org/officeDocument/2006/relationships/image" Target="../media/image69.jpg"/><Relationship Id="rId22" Type="http://schemas.openxmlformats.org/officeDocument/2006/relationships/image" Target="../media/image89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Joseph_Fourier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e.wikipedia.org/wiki/Svante_Arrhenius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J1zm65u-ck" TargetMode="External"/><Relationship Id="rId3" Type="http://schemas.openxmlformats.org/officeDocument/2006/relationships/image" Target="../media/image92.png"/><Relationship Id="rId7" Type="http://schemas.openxmlformats.org/officeDocument/2006/relationships/hyperlink" Target="https://www.youtube.com/watch?v=y-MBg5PlpmE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e.wikipedia.org/wiki/Klimaschutzgesetz" TargetMode="Externa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rYoFYAXovLI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mweltbundesamt.de/daten/klima/treibhausgasminderungsziele-deutschland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" TargetMode="External"/><Relationship Id="rId7" Type="http://schemas.openxmlformats.org/officeDocument/2006/relationships/hyperlink" Target="https://www.mdr.de/wissen/umwelt-klima/treibhausgas-cozwei-emissionen-neuer-rekord-100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mweltbundesamt.de/daten/klima/atmosphaerische-treibhausgas-konzentrationen#kohlendioxid-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rdmediathek.de/video/tagesthemen/tagesthemen-22-15-uhr-07-11-2024/das-erste/Y3JpZDovL3RhZ2Vzc2NoYXUuZGUvMTgwMDc5NDktNDE0MC00ZDYwLTk2Y2ItYjM3NjcyZDE3ZGVjLVNFTkRVTkdTVklERU8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3.png"/><Relationship Id="rId4" Type="http://schemas.openxmlformats.org/officeDocument/2006/relationships/hyperlink" Target="https://www.ucl.ac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https://www.youtube.com/watch?v=XySwD4lddYY" TargetMode="Externa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3468" y="195415"/>
            <a:ext cx="8366820" cy="91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800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Herzlich willkommen zum Vortrag</a:t>
            </a:r>
            <a:br>
              <a:rPr lang="de-DE" sz="2800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</a:br>
            <a:r>
              <a:rPr lang="de-DE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„</a:t>
            </a:r>
            <a:r>
              <a:rPr lang="de-DE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Energiewende: die wichtigste Antwort auf die </a:t>
            </a:r>
            <a:r>
              <a:rPr lang="de-DE" kern="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</a:rPr>
              <a:t>Klimakrise</a:t>
            </a:r>
            <a:r>
              <a:rPr lang="de-DE" kern="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“</a:t>
            </a:r>
            <a:endParaRPr lang="de-DE" kern="100" dirty="0">
              <a:solidFill>
                <a:schemeClr val="bg1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2A7DD05F-9189-42D8-AE52-576BEDC4E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456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400" dirty="0">
              <a:solidFill>
                <a:schemeClr val="bg1"/>
              </a:solidFill>
            </a:endParaRPr>
          </a:p>
        </p:txBody>
      </p:sp>
      <p:sp>
        <p:nvSpPr>
          <p:cNvPr id="9" name="Rectangle 75">
            <a:extLst>
              <a:ext uri="{FF2B5EF4-FFF2-40B4-BE49-F238E27FC236}">
                <a16:creationId xmlns:a16="http://schemas.microsoft.com/office/drawing/2014/main" id="{3B87523B-9B83-4B16-B0D8-E3A1EA5C4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1599"/>
            <a:ext cx="9906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Klimaaktion NW | Vortrag | Energiewende: die wichtigste Antwort auf die Klimakrise | 05.11.2024 in Neustadt/W.		ISE e.V. </a:t>
            </a: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A588D29-16D1-44FA-8AF1-30D43A755A3F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1355B0C-41E4-C2DA-AD8C-6FCA96504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" y="-21165"/>
            <a:ext cx="1361236" cy="136199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A64A813-A254-43B0-90B3-23BD7295DC0A}"/>
              </a:ext>
            </a:extLst>
          </p:cNvPr>
          <p:cNvSpPr/>
          <p:nvPr/>
        </p:nvSpPr>
        <p:spPr bwMode="auto">
          <a:xfrm>
            <a:off x="-1" y="1340832"/>
            <a:ext cx="9904103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CF4084A-DB4D-DB47-1875-5BFCB1C08074}"/>
              </a:ext>
            </a:extLst>
          </p:cNvPr>
          <p:cNvGrpSpPr/>
          <p:nvPr/>
        </p:nvGrpSpPr>
        <p:grpSpPr>
          <a:xfrm>
            <a:off x="113559" y="1550301"/>
            <a:ext cx="2335270" cy="1190729"/>
            <a:chOff x="113559" y="1550301"/>
            <a:chExt cx="2335270" cy="1190729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4833863A-0D17-3F58-1AF9-1146D783E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5" b="9863"/>
            <a:stretch/>
          </p:blipFill>
          <p:spPr>
            <a:xfrm>
              <a:off x="113559" y="1550301"/>
              <a:ext cx="2335270" cy="1190729"/>
            </a:xfrm>
            <a:prstGeom prst="rect">
              <a:avLst/>
            </a:prstGeom>
          </p:spPr>
        </p:pic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EFB48F1-98F2-9906-0AEE-2A502F9AB6EA}"/>
                </a:ext>
              </a:extLst>
            </p:cNvPr>
            <p:cNvSpPr txBox="1"/>
            <p:nvPr/>
          </p:nvSpPr>
          <p:spPr>
            <a:xfrm>
              <a:off x="589550" y="1961951"/>
              <a:ext cx="136928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2000" dirty="0"/>
                <a:t>Klimakrise</a:t>
              </a: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8C13C189-2C27-35A5-4E90-A0146C6F44A9}"/>
              </a:ext>
            </a:extLst>
          </p:cNvPr>
          <p:cNvSpPr txBox="1"/>
          <p:nvPr/>
        </p:nvSpPr>
        <p:spPr>
          <a:xfrm>
            <a:off x="283588" y="5686251"/>
            <a:ext cx="1715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u="sng" dirty="0"/>
              <a:t>Referent</a:t>
            </a:r>
            <a:r>
              <a:rPr lang="de-DE" sz="1800" dirty="0"/>
              <a:t>:</a:t>
            </a:r>
          </a:p>
          <a:p>
            <a:r>
              <a:rPr lang="de-DE" sz="1800" dirty="0"/>
              <a:t>Wolfgang Thiel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97A4B025-3E70-5751-9E48-9AEDF7326104}"/>
              </a:ext>
            </a:extLst>
          </p:cNvPr>
          <p:cNvGrpSpPr/>
          <p:nvPr/>
        </p:nvGrpSpPr>
        <p:grpSpPr>
          <a:xfrm>
            <a:off x="2540945" y="2024400"/>
            <a:ext cx="7158409" cy="4404543"/>
            <a:chOff x="2540945" y="2024400"/>
            <a:chExt cx="7158409" cy="4404543"/>
          </a:xfrm>
        </p:grpSpPr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id="{8E84DE64-06C2-D4CF-75F1-A563F4CB5B9A}"/>
                </a:ext>
              </a:extLst>
            </p:cNvPr>
            <p:cNvSpPr/>
            <p:nvPr/>
          </p:nvSpPr>
          <p:spPr bwMode="auto">
            <a:xfrm rot="1245649">
              <a:off x="2540945" y="2024400"/>
              <a:ext cx="767751" cy="45720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66672B8F-99B3-A579-E034-1E4A5A04C466}"/>
                </a:ext>
              </a:extLst>
            </p:cNvPr>
            <p:cNvGrpSpPr/>
            <p:nvPr/>
          </p:nvGrpSpPr>
          <p:grpSpPr>
            <a:xfrm>
              <a:off x="3021405" y="2315666"/>
              <a:ext cx="6677949" cy="4113277"/>
              <a:chOff x="3021405" y="2315666"/>
              <a:chExt cx="6677949" cy="4113277"/>
            </a:xfrm>
          </p:grpSpPr>
          <p:grpSp>
            <p:nvGrpSpPr>
              <p:cNvPr id="42" name="Gruppieren 41">
                <a:extLst>
                  <a:ext uri="{FF2B5EF4-FFF2-40B4-BE49-F238E27FC236}">
                    <a16:creationId xmlns:a16="http://schemas.microsoft.com/office/drawing/2014/main" id="{0A7CE634-4DD2-61F3-F5E4-D4112409ABF1}"/>
                  </a:ext>
                </a:extLst>
              </p:cNvPr>
              <p:cNvGrpSpPr/>
              <p:nvPr/>
            </p:nvGrpSpPr>
            <p:grpSpPr>
              <a:xfrm>
                <a:off x="3021405" y="2315666"/>
                <a:ext cx="6473201" cy="4113277"/>
                <a:chOff x="3218572" y="2474674"/>
                <a:chExt cx="6473201" cy="4113277"/>
              </a:xfrm>
            </p:grpSpPr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0EDC6027-9D18-EED2-8587-8F01F16B5B4E}"/>
                    </a:ext>
                  </a:extLst>
                </p:cNvPr>
                <p:cNvSpPr txBox="1"/>
                <p:nvPr/>
              </p:nvSpPr>
              <p:spPr>
                <a:xfrm>
                  <a:off x="6194942" y="4272849"/>
                  <a:ext cx="1826141" cy="4001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2000" dirty="0"/>
                    <a:t>Energiewende</a:t>
                  </a:r>
                </a:p>
              </p:txBody>
            </p:sp>
            <p:sp>
              <p:nvSpPr>
                <p:cNvPr id="4" name="Ellipse 3">
                  <a:extLst>
                    <a:ext uri="{FF2B5EF4-FFF2-40B4-BE49-F238E27FC236}">
                      <a16:creationId xmlns:a16="http://schemas.microsoft.com/office/drawing/2014/main" id="{D1130445-D89F-570B-DBEC-1C21A3837806}"/>
                    </a:ext>
                  </a:extLst>
                </p:cNvPr>
                <p:cNvSpPr/>
                <p:nvPr/>
              </p:nvSpPr>
              <p:spPr bwMode="auto">
                <a:xfrm>
                  <a:off x="3622108" y="2710418"/>
                  <a:ext cx="6069665" cy="3454878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6" name="Grafik 5">
                  <a:extLst>
                    <a:ext uri="{FF2B5EF4-FFF2-40B4-BE49-F238E27FC236}">
                      <a16:creationId xmlns:a16="http://schemas.microsoft.com/office/drawing/2014/main" id="{61206F47-D11C-0AF5-018D-6D8129B304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54544" y="5593596"/>
                  <a:ext cx="994355" cy="994355"/>
                </a:xfrm>
                <a:prstGeom prst="rect">
                  <a:avLst/>
                </a:prstGeom>
              </p:spPr>
            </p:pic>
            <p:pic>
              <p:nvPicPr>
                <p:cNvPr id="7" name="Grafik 6" descr="Ein Bild, das Kreis, Grafiken, Symbol, Logo enthält.&#10;&#10;Automatisch generierte Beschreibung">
                  <a:extLst>
                    <a:ext uri="{FF2B5EF4-FFF2-40B4-BE49-F238E27FC236}">
                      <a16:creationId xmlns:a16="http://schemas.microsoft.com/office/drawing/2014/main" id="{9B3741EF-7DB5-4B87-B945-392A7D5E0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56224" y="5367457"/>
                  <a:ext cx="1191466" cy="1196005"/>
                </a:xfrm>
                <a:prstGeom prst="rect">
                  <a:avLst/>
                </a:prstGeom>
              </p:spPr>
            </p:pic>
            <p:pic>
              <p:nvPicPr>
                <p:cNvPr id="10" name="Grafik 9" descr="Ein Bild, das Kreis, Entwurf, Design enthält.&#10;&#10;Automatisch generierte Beschreibung">
                  <a:extLst>
                    <a:ext uri="{FF2B5EF4-FFF2-40B4-BE49-F238E27FC236}">
                      <a16:creationId xmlns:a16="http://schemas.microsoft.com/office/drawing/2014/main" id="{B91BA427-6D65-A0C5-8E5B-94443D83D1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256"/>
                <a:stretch/>
              </p:blipFill>
              <p:spPr>
                <a:xfrm>
                  <a:off x="5179498" y="5731055"/>
                  <a:ext cx="557380" cy="535545"/>
                </a:xfrm>
                <a:prstGeom prst="rect">
                  <a:avLst/>
                </a:prstGeom>
              </p:spPr>
            </p:pic>
            <p:grpSp>
              <p:nvGrpSpPr>
                <p:cNvPr id="27" name="Gruppieren 26">
                  <a:extLst>
                    <a:ext uri="{FF2B5EF4-FFF2-40B4-BE49-F238E27FC236}">
                      <a16:creationId xmlns:a16="http://schemas.microsoft.com/office/drawing/2014/main" id="{237D9EE6-FEFB-D589-B179-26E15F21F7AD}"/>
                    </a:ext>
                  </a:extLst>
                </p:cNvPr>
                <p:cNvGrpSpPr/>
                <p:nvPr/>
              </p:nvGrpSpPr>
              <p:grpSpPr>
                <a:xfrm>
                  <a:off x="3218572" y="2474674"/>
                  <a:ext cx="2723693" cy="2631221"/>
                  <a:chOff x="4133701" y="2392551"/>
                  <a:chExt cx="2563312" cy="2476285"/>
                </a:xfrm>
              </p:grpSpPr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2A6C4E92-C6B2-2303-1241-0A23799EFF3D}"/>
                      </a:ext>
                    </a:extLst>
                  </p:cNvPr>
                  <p:cNvGrpSpPr/>
                  <p:nvPr/>
                </p:nvGrpSpPr>
                <p:grpSpPr>
                  <a:xfrm>
                    <a:off x="4968519" y="3606797"/>
                    <a:ext cx="1262039" cy="1262039"/>
                    <a:chOff x="9982449" y="1960444"/>
                    <a:chExt cx="1395571" cy="1395571"/>
                  </a:xfrm>
                </p:grpSpPr>
                <p:sp>
                  <p:nvSpPr>
                    <p:cNvPr id="25" name="Ellipse 24">
                      <a:extLst>
                        <a:ext uri="{FF2B5EF4-FFF2-40B4-BE49-F238E27FC236}">
                          <a16:creationId xmlns:a16="http://schemas.microsoft.com/office/drawing/2014/main" id="{E5C6DAD3-4D54-03BE-6F44-1DE2B846C53C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9982449" y="1960444"/>
                      <a:ext cx="1395571" cy="1395571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pic>
                  <p:nvPicPr>
                    <p:cNvPr id="24" name="Grafik 23">
                      <a:extLst>
                        <a:ext uri="{FF2B5EF4-FFF2-40B4-BE49-F238E27FC236}">
                          <a16:creationId xmlns:a16="http://schemas.microsoft.com/office/drawing/2014/main" id="{8F3441D6-6A5E-81E5-A322-AACF9704A4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8574" b="17484"/>
                    <a:stretch/>
                  </p:blipFill>
                  <p:spPr>
                    <a:xfrm>
                      <a:off x="10232414" y="2371881"/>
                      <a:ext cx="895641" cy="572696"/>
                    </a:xfrm>
                    <a:prstGeom prst="rect">
                      <a:avLst/>
                    </a:prstGeom>
                  </p:spPr>
                </p:pic>
              </p:grpSp>
              <p:pic>
                <p:nvPicPr>
                  <p:cNvPr id="5" name="Grafik 4" descr="Ein Bild, das Windmühle enthält.&#10;&#10;Automatisch generierte Beschreibung">
                    <a:extLst>
                      <a:ext uri="{FF2B5EF4-FFF2-40B4-BE49-F238E27FC236}">
                        <a16:creationId xmlns:a16="http://schemas.microsoft.com/office/drawing/2014/main" id="{AB29C0CD-97E1-0410-A02E-422BC78650A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33701" y="2392551"/>
                    <a:ext cx="2563312" cy="1507832"/>
                  </a:xfrm>
                  <a:prstGeom prst="rect">
                    <a:avLst/>
                  </a:prstGeom>
                </p:spPr>
              </p:pic>
            </p:grpSp>
          </p:grpSp>
          <p:grpSp>
            <p:nvGrpSpPr>
              <p:cNvPr id="36" name="Gruppieren 35">
                <a:extLst>
                  <a:ext uri="{FF2B5EF4-FFF2-40B4-BE49-F238E27FC236}">
                    <a16:creationId xmlns:a16="http://schemas.microsoft.com/office/drawing/2014/main" id="{3D4463C6-8DEC-C23E-0C29-8A4F36C1D991}"/>
                  </a:ext>
                </a:extLst>
              </p:cNvPr>
              <p:cNvGrpSpPr/>
              <p:nvPr/>
            </p:nvGrpSpPr>
            <p:grpSpPr>
              <a:xfrm>
                <a:off x="8479582" y="4212138"/>
                <a:ext cx="1219772" cy="1229868"/>
                <a:chOff x="9777731" y="4456383"/>
                <a:chExt cx="1219772" cy="1229868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12B00D83-C154-B847-711E-F02E547D3CCE}"/>
                    </a:ext>
                  </a:extLst>
                </p:cNvPr>
                <p:cNvSpPr/>
                <p:nvPr/>
              </p:nvSpPr>
              <p:spPr bwMode="auto">
                <a:xfrm>
                  <a:off x="9777731" y="4456383"/>
                  <a:ext cx="1219772" cy="1229868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76200" cap="flat" cmpd="sng" algn="ctr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34" name="Grafik 33" descr="Ein Bild, das Zahnrad, Kreis, Design, Darstellung enthält.&#10;&#10;Automatisch generierte Beschreibung">
                  <a:extLst>
                    <a:ext uri="{FF2B5EF4-FFF2-40B4-BE49-F238E27FC236}">
                      <a16:creationId xmlns:a16="http://schemas.microsoft.com/office/drawing/2014/main" id="{B74C1A80-5B76-0907-1BDE-4A23E337C0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3" t="3070" r="16613" b="2604"/>
                <a:stretch/>
              </p:blipFill>
              <p:spPr>
                <a:xfrm>
                  <a:off x="10020743" y="4661435"/>
                  <a:ext cx="733748" cy="819765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chteck 253">
            <a:extLst>
              <a:ext uri="{FF2B5EF4-FFF2-40B4-BE49-F238E27FC236}">
                <a16:creationId xmlns:a16="http://schemas.microsoft.com/office/drawing/2014/main" id="{AD3B67F4-8BAD-437B-89A0-239CA69315B0}"/>
              </a:ext>
            </a:extLst>
          </p:cNvPr>
          <p:cNvSpPr/>
          <p:nvPr/>
        </p:nvSpPr>
        <p:spPr bwMode="auto">
          <a:xfrm>
            <a:off x="198437" y="851107"/>
            <a:ext cx="9504429" cy="3448034"/>
          </a:xfrm>
          <a:prstGeom prst="rect">
            <a:avLst/>
          </a:prstGeom>
          <a:solidFill>
            <a:schemeClr val="tx2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4466"/>
            <a:ext cx="242374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in D 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Die 3 Hauptaufgaben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AC848C5-D7BC-4769-8041-2A6DCDA8FAEC}"/>
              </a:ext>
            </a:extLst>
          </p:cNvPr>
          <p:cNvCxnSpPr/>
          <p:nvPr/>
        </p:nvCxnSpPr>
        <p:spPr bwMode="auto">
          <a:xfrm>
            <a:off x="1225296" y="4046220"/>
            <a:ext cx="6691884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1AD56436-45C6-4A95-B404-AE2C8C265391}"/>
              </a:ext>
            </a:extLst>
          </p:cNvPr>
          <p:cNvCxnSpPr/>
          <p:nvPr/>
        </p:nvCxnSpPr>
        <p:spPr bwMode="auto">
          <a:xfrm flipV="1">
            <a:off x="1328738" y="883920"/>
            <a:ext cx="0" cy="332232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472D67BF-B89D-49D5-A516-A974A270EFF8}"/>
              </a:ext>
            </a:extLst>
          </p:cNvPr>
          <p:cNvSpPr txBox="1"/>
          <p:nvPr/>
        </p:nvSpPr>
        <p:spPr>
          <a:xfrm>
            <a:off x="454707" y="839562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Energie</a:t>
            </a:r>
          </a:p>
          <a:p>
            <a:pPr algn="r"/>
            <a:r>
              <a:rPr lang="de-DE" sz="1400" dirty="0"/>
              <a:t>(TWh/a)</a:t>
            </a:r>
          </a:p>
        </p:txBody>
      </p:sp>
      <p:sp>
        <p:nvSpPr>
          <p:cNvPr id="198" name="Textfeld 197">
            <a:extLst>
              <a:ext uri="{FF2B5EF4-FFF2-40B4-BE49-F238E27FC236}">
                <a16:creationId xmlns:a16="http://schemas.microsoft.com/office/drawing/2014/main" id="{E719E072-1665-4C81-B375-525C0A31D743}"/>
              </a:ext>
            </a:extLst>
          </p:cNvPr>
          <p:cNvSpPr txBox="1"/>
          <p:nvPr/>
        </p:nvSpPr>
        <p:spPr>
          <a:xfrm>
            <a:off x="1921393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2017</a:t>
            </a:r>
          </a:p>
        </p:txBody>
      </p:sp>
      <p:sp>
        <p:nvSpPr>
          <p:cNvPr id="199" name="Textfeld 198">
            <a:extLst>
              <a:ext uri="{FF2B5EF4-FFF2-40B4-BE49-F238E27FC236}">
                <a16:creationId xmlns:a16="http://schemas.microsoft.com/office/drawing/2014/main" id="{55EC8D50-CB5D-418A-B71B-3E3F56E759C6}"/>
              </a:ext>
            </a:extLst>
          </p:cNvPr>
          <p:cNvSpPr txBox="1"/>
          <p:nvPr/>
        </p:nvSpPr>
        <p:spPr>
          <a:xfrm>
            <a:off x="6756422" y="40443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2040</a:t>
            </a:r>
          </a:p>
        </p:txBody>
      </p:sp>
      <p:sp>
        <p:nvSpPr>
          <p:cNvPr id="212" name="Text Box 14">
            <a:extLst>
              <a:ext uri="{FF2B5EF4-FFF2-40B4-BE49-F238E27FC236}">
                <a16:creationId xmlns:a16="http://schemas.microsoft.com/office/drawing/2014/main" id="{C719CD8D-3A56-4462-A95A-916734942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998682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  <p:grpSp>
        <p:nvGrpSpPr>
          <p:cNvPr id="253" name="Gruppieren 252">
            <a:extLst>
              <a:ext uri="{FF2B5EF4-FFF2-40B4-BE49-F238E27FC236}">
                <a16:creationId xmlns:a16="http://schemas.microsoft.com/office/drawing/2014/main" id="{A009589E-3C60-47F4-B97D-053C41A9DB5D}"/>
              </a:ext>
            </a:extLst>
          </p:cNvPr>
          <p:cNvGrpSpPr/>
          <p:nvPr/>
        </p:nvGrpSpPr>
        <p:grpSpPr>
          <a:xfrm>
            <a:off x="454708" y="1615440"/>
            <a:ext cx="9252856" cy="4680392"/>
            <a:chOff x="454708" y="1615440"/>
            <a:chExt cx="9252856" cy="4680392"/>
          </a:xfrm>
        </p:grpSpPr>
        <p:sp>
          <p:nvSpPr>
            <p:cNvPr id="178" name="Text Box 5">
              <a:extLst>
                <a:ext uri="{FF2B5EF4-FFF2-40B4-BE49-F238E27FC236}">
                  <a16:creationId xmlns:a16="http://schemas.microsoft.com/office/drawing/2014/main" id="{13D0D1A3-0AE3-4054-B550-D6ACC37CC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711057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3. Mit der Versorgungssicherheit werden sowohl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grundsätzliche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als auch die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temporäre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Energieversorgung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(inkl. Speicher) gewährleistet!</a:t>
              </a:r>
            </a:p>
          </p:txBody>
        </p:sp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F4482438-0228-407F-B090-4ECDE9CA1C1F}"/>
                </a:ext>
              </a:extLst>
            </p:cNvPr>
            <p:cNvGrpSpPr/>
            <p:nvPr/>
          </p:nvGrpSpPr>
          <p:grpSpPr>
            <a:xfrm>
              <a:off x="3425951" y="1615440"/>
              <a:ext cx="1962948" cy="1754594"/>
              <a:chOff x="3425951" y="1615440"/>
              <a:chExt cx="1962948" cy="1754594"/>
            </a:xfrm>
          </p:grpSpPr>
          <p:grpSp>
            <p:nvGrpSpPr>
              <p:cNvPr id="58" name="Gruppieren 57">
                <a:extLst>
                  <a:ext uri="{FF2B5EF4-FFF2-40B4-BE49-F238E27FC236}">
                    <a16:creationId xmlns:a16="http://schemas.microsoft.com/office/drawing/2014/main" id="{D4EEDD31-443A-47B0-8114-ECDCAABFECB0}"/>
                  </a:ext>
                </a:extLst>
              </p:cNvPr>
              <p:cNvGrpSpPr/>
              <p:nvPr/>
            </p:nvGrpSpPr>
            <p:grpSpPr>
              <a:xfrm>
                <a:off x="3425951" y="2069104"/>
                <a:ext cx="1962948" cy="860450"/>
                <a:chOff x="3761231" y="1995952"/>
                <a:chExt cx="1962948" cy="860450"/>
              </a:xfrm>
            </p:grpSpPr>
            <p:sp>
              <p:nvSpPr>
                <p:cNvPr id="248" name="Rechteck 247">
                  <a:extLst>
                    <a:ext uri="{FF2B5EF4-FFF2-40B4-BE49-F238E27FC236}">
                      <a16:creationId xmlns:a16="http://schemas.microsoft.com/office/drawing/2014/main" id="{66F49DC5-CC3C-480B-BA57-C159D914ED70}"/>
                    </a:ext>
                  </a:extLst>
                </p:cNvPr>
                <p:cNvSpPr/>
                <p:nvPr/>
              </p:nvSpPr>
              <p:spPr bwMode="auto">
                <a:xfrm>
                  <a:off x="3761231" y="1995952"/>
                  <a:ext cx="1955367" cy="86045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221" name="Gruppieren 220">
                  <a:extLst>
                    <a:ext uri="{FF2B5EF4-FFF2-40B4-BE49-F238E27FC236}">
                      <a16:creationId xmlns:a16="http://schemas.microsoft.com/office/drawing/2014/main" id="{B3DE3898-6A20-42FE-A5A0-1D52CA79C574}"/>
                    </a:ext>
                  </a:extLst>
                </p:cNvPr>
                <p:cNvGrpSpPr/>
                <p:nvPr/>
              </p:nvGrpSpPr>
              <p:grpSpPr>
                <a:xfrm>
                  <a:off x="4395146" y="2286399"/>
                  <a:ext cx="501397" cy="469179"/>
                  <a:chOff x="2369533" y="887240"/>
                  <a:chExt cx="5116092" cy="5069714"/>
                </a:xfrm>
              </p:grpSpPr>
              <p:sp>
                <p:nvSpPr>
                  <p:cNvPr id="241" name="Sechseck 240">
                    <a:extLst>
                      <a:ext uri="{FF2B5EF4-FFF2-40B4-BE49-F238E27FC236}">
                        <a16:creationId xmlns:a16="http://schemas.microsoft.com/office/drawing/2014/main" id="{1AFED568-008B-4600-8A41-2E62383061B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2577146"/>
                    <a:ext cx="1989532" cy="1689905"/>
                  </a:xfrm>
                  <a:prstGeom prst="hexagon">
                    <a:avLst/>
                  </a:prstGeom>
                  <a:solidFill>
                    <a:srgbClr val="FFFF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2" name="Sechseck 241">
                    <a:extLst>
                      <a:ext uri="{FF2B5EF4-FFF2-40B4-BE49-F238E27FC236}">
                        <a16:creationId xmlns:a16="http://schemas.microsoft.com/office/drawing/2014/main" id="{A2ACA094-82B9-46D8-BF69-55C95E97A8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3" name="Sechseck 242">
                    <a:extLst>
                      <a:ext uri="{FF2B5EF4-FFF2-40B4-BE49-F238E27FC236}">
                        <a16:creationId xmlns:a16="http://schemas.microsoft.com/office/drawing/2014/main" id="{9F98F7F4-E866-466D-94A1-C419E44F55D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49609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4" name="Sechseck 243">
                    <a:extLst>
                      <a:ext uri="{FF2B5EF4-FFF2-40B4-BE49-F238E27FC236}">
                        <a16:creationId xmlns:a16="http://schemas.microsoft.com/office/drawing/2014/main" id="{173A77DF-8C3A-4D52-8D5D-35E87448E19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3422097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5" name="Sechseck 244">
                    <a:extLst>
                      <a:ext uri="{FF2B5EF4-FFF2-40B4-BE49-F238E27FC236}">
                        <a16:creationId xmlns:a16="http://schemas.microsoft.com/office/drawing/2014/main" id="{DB6E3267-6AE7-4AE7-9932-43F8775C22A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369533" y="1732193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6" name="Sechseck 245">
                    <a:extLst>
                      <a:ext uri="{FF2B5EF4-FFF2-40B4-BE49-F238E27FC236}">
                        <a16:creationId xmlns:a16="http://schemas.microsoft.com/office/drawing/2014/main" id="{B6443535-B162-4E22-8640-CD3F48869A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887240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  <p:sp>
                <p:nvSpPr>
                  <p:cNvPr id="247" name="Sechseck 246">
                    <a:extLst>
                      <a:ext uri="{FF2B5EF4-FFF2-40B4-BE49-F238E27FC236}">
                        <a16:creationId xmlns:a16="http://schemas.microsoft.com/office/drawing/2014/main" id="{E07105CF-5814-4629-99DF-05D62B43C6B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2813" y="4267049"/>
                    <a:ext cx="1989532" cy="1689905"/>
                  </a:xfrm>
                  <a:prstGeom prst="hexagon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lang="de-DE"/>
                  </a:p>
                </p:txBody>
              </p:sp>
            </p:grpSp>
            <p:sp>
              <p:nvSpPr>
                <p:cNvPr id="249" name="Textfeld 248">
                  <a:extLst>
                    <a:ext uri="{FF2B5EF4-FFF2-40B4-BE49-F238E27FC236}">
                      <a16:creationId xmlns:a16="http://schemas.microsoft.com/office/drawing/2014/main" id="{694097D2-8BCA-4FDD-BB74-9D27AB940CD9}"/>
                    </a:ext>
                  </a:extLst>
                </p:cNvPr>
                <p:cNvSpPr txBox="1"/>
                <p:nvPr/>
              </p:nvSpPr>
              <p:spPr>
                <a:xfrm>
                  <a:off x="3768451" y="1998167"/>
                  <a:ext cx="195572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Versorgungssicherheit</a:t>
                  </a:r>
                </a:p>
              </p:txBody>
            </p:sp>
          </p:grp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E43ADBA8-AD18-478C-BDD6-CA3208435286}"/>
                  </a:ext>
                </a:extLst>
              </p:cNvPr>
              <p:cNvCxnSpPr/>
              <p:nvPr/>
            </p:nvCxnSpPr>
            <p:spPr bwMode="auto">
              <a:xfrm flipV="1">
                <a:off x="4254848" y="161544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0" name="Gerade Verbindung mit Pfeil 249">
                <a:extLst>
                  <a:ext uri="{FF2B5EF4-FFF2-40B4-BE49-F238E27FC236}">
                    <a16:creationId xmlns:a16="http://schemas.microsoft.com/office/drawing/2014/main" id="{2004B651-8A81-4778-9C28-3CDBE249CD30}"/>
                  </a:ext>
                </a:extLst>
              </p:cNvPr>
              <p:cNvCxnSpPr/>
              <p:nvPr/>
            </p:nvCxnSpPr>
            <p:spPr bwMode="auto">
              <a:xfrm flipV="1">
                <a:off x="4254848" y="2916370"/>
                <a:ext cx="0" cy="453664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56" name="Textfeld 255">
            <a:extLst>
              <a:ext uri="{FF2B5EF4-FFF2-40B4-BE49-F238E27FC236}">
                <a16:creationId xmlns:a16="http://schemas.microsoft.com/office/drawing/2014/main" id="{00538EF5-C76B-4BA5-A551-3B8D6301F05F}"/>
              </a:ext>
            </a:extLst>
          </p:cNvPr>
          <p:cNvSpPr txBox="1"/>
          <p:nvPr/>
        </p:nvSpPr>
        <p:spPr>
          <a:xfrm>
            <a:off x="7907552" y="3875571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</a:t>
            </a:r>
          </a:p>
        </p:txBody>
      </p:sp>
      <p:grpSp>
        <p:nvGrpSpPr>
          <p:cNvPr id="264" name="Gruppieren 263">
            <a:extLst>
              <a:ext uri="{FF2B5EF4-FFF2-40B4-BE49-F238E27FC236}">
                <a16:creationId xmlns:a16="http://schemas.microsoft.com/office/drawing/2014/main" id="{AEA94EE4-4514-4175-82C0-220D49DE560A}"/>
              </a:ext>
            </a:extLst>
          </p:cNvPr>
          <p:cNvGrpSpPr/>
          <p:nvPr/>
        </p:nvGrpSpPr>
        <p:grpSpPr>
          <a:xfrm>
            <a:off x="454708" y="2500588"/>
            <a:ext cx="9252856" cy="3202462"/>
            <a:chOff x="454708" y="2500588"/>
            <a:chExt cx="9252856" cy="3202462"/>
          </a:xfrm>
        </p:grpSpPr>
        <p:sp>
          <p:nvSpPr>
            <p:cNvPr id="157" name="Text Box 5">
              <a:extLst>
                <a:ext uri="{FF2B5EF4-FFF2-40B4-BE49-F238E27FC236}">
                  <a16:creationId xmlns:a16="http://schemas.microsoft.com/office/drawing/2014/main" id="{4C120854-6867-40C9-A2A8-5CF8FC8C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5118275"/>
              <a:ext cx="925285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2.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Ausbau der EE </a:t>
              </a:r>
              <a:r>
                <a:rPr lang="de-DE" altLang="de-DE" sz="1600" dirty="0">
                  <a:solidFill>
                    <a:srgbClr val="563BFB"/>
                  </a:solidFill>
                </a:rPr>
                <a:t>muss im gleichen Zeitraum stark gesteigert werden. Hierbei sind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Photovoltaikanlagen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825 TWh/a)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Windkraftanlagen </a:t>
              </a:r>
              <a:r>
                <a:rPr lang="de-DE" altLang="de-DE" sz="1600" dirty="0">
                  <a:solidFill>
                    <a:srgbClr val="563BFB"/>
                  </a:solidFill>
                </a:rPr>
                <a:t>(ca. 700 TWh/a) die großen Bringer!</a:t>
              </a:r>
            </a:p>
          </p:txBody>
        </p:sp>
        <p:grpSp>
          <p:nvGrpSpPr>
            <p:cNvPr id="259" name="Gruppieren 258">
              <a:extLst>
                <a:ext uri="{FF2B5EF4-FFF2-40B4-BE49-F238E27FC236}">
                  <a16:creationId xmlns:a16="http://schemas.microsoft.com/office/drawing/2014/main" id="{BF7C7331-088D-4562-8FEA-41FEF964D452}"/>
                </a:ext>
              </a:extLst>
            </p:cNvPr>
            <p:cNvGrpSpPr/>
            <p:nvPr/>
          </p:nvGrpSpPr>
          <p:grpSpPr>
            <a:xfrm>
              <a:off x="1707342" y="2500588"/>
              <a:ext cx="5369040" cy="1431212"/>
              <a:chOff x="1707342" y="2500588"/>
              <a:chExt cx="5369040" cy="1431212"/>
            </a:xfrm>
          </p:grpSpPr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452C3C63-C686-4599-B060-1066E7F2B1D0}"/>
                  </a:ext>
                </a:extLst>
              </p:cNvPr>
              <p:cNvGrpSpPr/>
              <p:nvPr/>
            </p:nvGrpSpPr>
            <p:grpSpPr>
              <a:xfrm>
                <a:off x="2294329" y="2500588"/>
                <a:ext cx="4782053" cy="1312876"/>
                <a:chOff x="2294329" y="2500588"/>
                <a:chExt cx="4782053" cy="1312876"/>
              </a:xfrm>
            </p:grpSpPr>
            <p:cxnSp>
              <p:nvCxnSpPr>
                <p:cNvPr id="180" name="Gerader Verbinder 179">
                  <a:extLst>
                    <a:ext uri="{FF2B5EF4-FFF2-40B4-BE49-F238E27FC236}">
                      <a16:creationId xmlns:a16="http://schemas.microsoft.com/office/drawing/2014/main" id="{A3FB8E9B-C861-4630-8A4B-2FAFA584F536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2906857" y="2500588"/>
                  <a:ext cx="4169525" cy="1312876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81" name="Gerader Verbinder 180">
                  <a:extLst>
                    <a:ext uri="{FF2B5EF4-FFF2-40B4-BE49-F238E27FC236}">
                      <a16:creationId xmlns:a16="http://schemas.microsoft.com/office/drawing/2014/main" id="{AEF92943-F448-4BD8-9A8F-895817A4122F}"/>
                    </a:ext>
                  </a:extLst>
                </p:cNvPr>
                <p:cNvCxnSpPr/>
                <p:nvPr/>
              </p:nvCxnSpPr>
              <p:spPr bwMode="auto">
                <a:xfrm>
                  <a:off x="2294329" y="3813464"/>
                  <a:ext cx="612528" cy="0"/>
                </a:xfrm>
                <a:prstGeom prst="line">
                  <a:avLst/>
                </a:prstGeom>
                <a:solidFill>
                  <a:srgbClr val="FF0000"/>
                </a:solidFill>
                <a:ln w="38100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197" name="Textfeld 196">
                <a:extLst>
                  <a:ext uri="{FF2B5EF4-FFF2-40B4-BE49-F238E27FC236}">
                    <a16:creationId xmlns:a16="http://schemas.microsoft.com/office/drawing/2014/main" id="{3AFFDB65-4576-438B-A1C1-E4A83C32565A}"/>
                  </a:ext>
                </a:extLst>
              </p:cNvPr>
              <p:cNvSpPr txBox="1"/>
              <p:nvPr/>
            </p:nvSpPr>
            <p:spPr>
              <a:xfrm>
                <a:off x="1707342" y="3624023"/>
                <a:ext cx="4828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3333FF"/>
                    </a:solidFill>
                  </a:rPr>
                  <a:t>496</a:t>
                </a:r>
              </a:p>
            </p:txBody>
          </p:sp>
          <p:sp>
            <p:nvSpPr>
              <p:cNvPr id="210" name="Textfeld 209">
                <a:extLst>
                  <a:ext uri="{FF2B5EF4-FFF2-40B4-BE49-F238E27FC236}">
                    <a16:creationId xmlns:a16="http://schemas.microsoft.com/office/drawing/2014/main" id="{488CF137-BA89-40CC-A28B-898A70E6A21B}"/>
                  </a:ext>
                </a:extLst>
              </p:cNvPr>
              <p:cNvSpPr txBox="1"/>
              <p:nvPr/>
            </p:nvSpPr>
            <p:spPr>
              <a:xfrm>
                <a:off x="2679173" y="3187230"/>
                <a:ext cx="13500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8000"/>
                    </a:solidFill>
                  </a:rPr>
                  <a:t>EE-Erzeugung</a:t>
                </a:r>
              </a:p>
            </p:txBody>
          </p:sp>
          <p:grpSp>
            <p:nvGrpSpPr>
              <p:cNvPr id="57" name="Gruppieren 56">
                <a:extLst>
                  <a:ext uri="{FF2B5EF4-FFF2-40B4-BE49-F238E27FC236}">
                    <a16:creationId xmlns:a16="http://schemas.microsoft.com/office/drawing/2014/main" id="{60328154-2BCA-4900-88A4-AE6C7993FDCC}"/>
                  </a:ext>
                </a:extLst>
              </p:cNvPr>
              <p:cNvGrpSpPr/>
              <p:nvPr/>
            </p:nvGrpSpPr>
            <p:grpSpPr>
              <a:xfrm>
                <a:off x="5400472" y="3109322"/>
                <a:ext cx="1507098" cy="784151"/>
                <a:chOff x="5400472" y="3109322"/>
                <a:chExt cx="1507098" cy="784151"/>
              </a:xfrm>
            </p:grpSpPr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2E68DD0A-8578-44BB-BA4B-7EA1B22B36DC}"/>
                    </a:ext>
                  </a:extLst>
                </p:cNvPr>
                <p:cNvSpPr/>
                <p:nvPr/>
              </p:nvSpPr>
              <p:spPr bwMode="auto">
                <a:xfrm>
                  <a:off x="5400472" y="3166306"/>
                  <a:ext cx="1507098" cy="72716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6" name="Textfeld 205">
                  <a:extLst>
                    <a:ext uri="{FF2B5EF4-FFF2-40B4-BE49-F238E27FC236}">
                      <a16:creationId xmlns:a16="http://schemas.microsoft.com/office/drawing/2014/main" id="{5785800C-4EDE-4A97-8C56-C4C32C3C4587}"/>
                    </a:ext>
                  </a:extLst>
                </p:cNvPr>
                <p:cNvSpPr txBox="1"/>
                <p:nvPr/>
              </p:nvSpPr>
              <p:spPr>
                <a:xfrm>
                  <a:off x="5684828" y="3109322"/>
                  <a:ext cx="99097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EE-Zubau</a:t>
                  </a:r>
                </a:p>
              </p:txBody>
            </p:sp>
            <p:pic>
              <p:nvPicPr>
                <p:cNvPr id="218" name="Picture 2" descr="C:\Users\Wolfgang A. Thiel\AppData\Local\Microsoft\Windows\Temporary Internet Files\Content.IE5\QELFV1LX\MC900353987[1].wmf">
                  <a:extLst>
                    <a:ext uri="{FF2B5EF4-FFF2-40B4-BE49-F238E27FC236}">
                      <a16:creationId xmlns:a16="http://schemas.microsoft.com/office/drawing/2014/main" id="{093BA91E-4D3B-4FF4-AA33-1C6D60CDDB3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8307" y="3429581"/>
                  <a:ext cx="253915" cy="3750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9" name="Grafik 218">
                  <a:extLst>
                    <a:ext uri="{FF2B5EF4-FFF2-40B4-BE49-F238E27FC236}">
                      <a16:creationId xmlns:a16="http://schemas.microsoft.com/office/drawing/2014/main" id="{02DDBEEA-C02B-4448-8FEF-8A114B69BC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31" b="30514"/>
                <a:stretch/>
              </p:blipFill>
              <p:spPr>
                <a:xfrm>
                  <a:off x="5661835" y="3439457"/>
                  <a:ext cx="552196" cy="331624"/>
                </a:xfrm>
                <a:prstGeom prst="rect">
                  <a:avLst/>
                </a:prstGeom>
              </p:spPr>
            </p:pic>
          </p:grp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0EC35D25-2561-4EE0-8487-BF386E01C3F6}"/>
                  </a:ext>
                </a:extLst>
              </p:cNvPr>
              <p:cNvSpPr/>
              <p:nvPr/>
            </p:nvSpPr>
            <p:spPr bwMode="auto">
              <a:xfrm>
                <a:off x="2219514" y="3738649"/>
                <a:ext cx="149629" cy="14962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63" name="Gruppieren 262">
            <a:extLst>
              <a:ext uri="{FF2B5EF4-FFF2-40B4-BE49-F238E27FC236}">
                <a16:creationId xmlns:a16="http://schemas.microsoft.com/office/drawing/2014/main" id="{AAC77D3A-BB13-4198-8367-5E8A43BBF707}"/>
              </a:ext>
            </a:extLst>
          </p:cNvPr>
          <p:cNvGrpSpPr/>
          <p:nvPr/>
        </p:nvGrpSpPr>
        <p:grpSpPr>
          <a:xfrm>
            <a:off x="454708" y="851107"/>
            <a:ext cx="9252856" cy="4279031"/>
            <a:chOff x="454708" y="851107"/>
            <a:chExt cx="9252856" cy="4279031"/>
          </a:xfrm>
        </p:grpSpPr>
        <p:sp>
          <p:nvSpPr>
            <p:cNvPr id="159" name="Text Box 5">
              <a:extLst>
                <a:ext uri="{FF2B5EF4-FFF2-40B4-BE49-F238E27FC236}">
                  <a16:creationId xmlns:a16="http://schemas.microsoft.com/office/drawing/2014/main" id="{A7542462-6858-484F-8536-7142D44DDE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708" y="4299141"/>
              <a:ext cx="9252856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defRPr/>
              </a:pPr>
              <a:r>
                <a:rPr lang="de-DE" altLang="de-DE" sz="1600" dirty="0">
                  <a:solidFill>
                    <a:srgbClr val="563BFB"/>
                  </a:solidFill>
                </a:rPr>
                <a:t>1. Mit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Effizienz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und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Suffizienz</a:t>
              </a:r>
              <a:r>
                <a:rPr lang="de-DE" altLang="de-DE" sz="1600" dirty="0">
                  <a:solidFill>
                    <a:srgbClr val="563BFB"/>
                  </a:solidFill>
                </a:rPr>
                <a:t> muss der Primär-Energieverbrauch deutlich gesenkt werden! Dabei spielen der Wegfall der Verluste bei fossilen Kraftwerken (ca. 900 TWh/a) und die Einsparungen bei der </a:t>
              </a:r>
              <a:r>
                <a:rPr lang="de-DE" altLang="de-DE" sz="1600" b="1" dirty="0">
                  <a:solidFill>
                    <a:srgbClr val="563BFB"/>
                  </a:solidFill>
                </a:rPr>
                <a:t>Wärme- /Mobilitätswende</a:t>
              </a:r>
              <a:r>
                <a:rPr lang="de-DE" altLang="de-DE" sz="1600" dirty="0">
                  <a:solidFill>
                    <a:srgbClr val="563BFB"/>
                  </a:solidFill>
                </a:rPr>
                <a:t> (ca. 500 TWh/a) eine große Rolle.</a:t>
              </a:r>
            </a:p>
          </p:txBody>
        </p:sp>
        <p:grpSp>
          <p:nvGrpSpPr>
            <p:cNvPr id="262" name="Gruppieren 261">
              <a:extLst>
                <a:ext uri="{FF2B5EF4-FFF2-40B4-BE49-F238E27FC236}">
                  <a16:creationId xmlns:a16="http://schemas.microsoft.com/office/drawing/2014/main" id="{C9D2EA5A-5E8E-4A44-8CF7-CBB718817597}"/>
                </a:ext>
              </a:extLst>
            </p:cNvPr>
            <p:cNvGrpSpPr/>
            <p:nvPr/>
          </p:nvGrpSpPr>
          <p:grpSpPr>
            <a:xfrm>
              <a:off x="1558262" y="851107"/>
              <a:ext cx="6376574" cy="3240833"/>
              <a:chOff x="1558262" y="851107"/>
              <a:chExt cx="6376574" cy="3240833"/>
            </a:xfrm>
          </p:grpSpPr>
          <p:sp>
            <p:nvSpPr>
              <p:cNvPr id="195" name="Textfeld 194">
                <a:extLst>
                  <a:ext uri="{FF2B5EF4-FFF2-40B4-BE49-F238E27FC236}">
                    <a16:creationId xmlns:a16="http://schemas.microsoft.com/office/drawing/2014/main" id="{A526ED59-C90A-4664-9B52-92E70F8A96F4}"/>
                  </a:ext>
                </a:extLst>
              </p:cNvPr>
              <p:cNvSpPr txBox="1"/>
              <p:nvPr/>
            </p:nvSpPr>
            <p:spPr>
              <a:xfrm>
                <a:off x="7302932" y="2331311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2.000</a:t>
                </a:r>
              </a:p>
            </p:txBody>
          </p:sp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3EA6FAF6-EA10-4C71-90D9-6EC0E6D1CDC2}"/>
                  </a:ext>
                </a:extLst>
              </p:cNvPr>
              <p:cNvGrpSpPr/>
              <p:nvPr/>
            </p:nvGrpSpPr>
            <p:grpSpPr>
              <a:xfrm>
                <a:off x="1558262" y="851107"/>
                <a:ext cx="5563840" cy="3240833"/>
                <a:chOff x="1558262" y="851107"/>
                <a:chExt cx="5563840" cy="3240833"/>
              </a:xfrm>
            </p:grpSpPr>
            <p:cxnSp>
              <p:nvCxnSpPr>
                <p:cNvPr id="29" name="Gerader Verbinder 28">
                  <a:extLst>
                    <a:ext uri="{FF2B5EF4-FFF2-40B4-BE49-F238E27FC236}">
                      <a16:creationId xmlns:a16="http://schemas.microsoft.com/office/drawing/2014/main" id="{4D2776B4-7924-4542-B5FF-D19A23CA7274}"/>
                    </a:ext>
                  </a:extLst>
                </p:cNvPr>
                <p:cNvCxnSpPr/>
                <p:nvPr/>
              </p:nvCxnSpPr>
              <p:spPr bwMode="auto">
                <a:xfrm flipH="1">
                  <a:off x="7058717" y="2584718"/>
                  <a:ext cx="1" cy="1507222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260" name="Gruppieren 259">
                  <a:extLst>
                    <a:ext uri="{FF2B5EF4-FFF2-40B4-BE49-F238E27FC236}">
                      <a16:creationId xmlns:a16="http://schemas.microsoft.com/office/drawing/2014/main" id="{18C03903-12B1-4AFB-A79A-F76813D11B36}"/>
                    </a:ext>
                  </a:extLst>
                </p:cNvPr>
                <p:cNvGrpSpPr/>
                <p:nvPr/>
              </p:nvGrpSpPr>
              <p:grpSpPr>
                <a:xfrm>
                  <a:off x="1558262" y="851107"/>
                  <a:ext cx="5563840" cy="3240833"/>
                  <a:chOff x="1558262" y="851107"/>
                  <a:chExt cx="5563840" cy="3240833"/>
                </a:xfrm>
              </p:grpSpPr>
              <p:cxnSp>
                <p:nvCxnSpPr>
                  <p:cNvPr id="194" name="Gerader Verbinder 193">
                    <a:extLst>
                      <a:ext uri="{FF2B5EF4-FFF2-40B4-BE49-F238E27FC236}">
                        <a16:creationId xmlns:a16="http://schemas.microsoft.com/office/drawing/2014/main" id="{9C7AF51D-466B-4805-AA1E-DB40F099A31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94328" y="1123221"/>
                    <a:ext cx="0" cy="2968719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82" name="Gerader Verbinder 181">
                    <a:extLst>
                      <a:ext uri="{FF2B5EF4-FFF2-40B4-BE49-F238E27FC236}">
                        <a16:creationId xmlns:a16="http://schemas.microsoft.com/office/drawing/2014/main" id="{AD0C1435-F62A-4DF3-A1BA-19B116AED8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294329" y="1020384"/>
                    <a:ext cx="4782053" cy="1480204"/>
                  </a:xfrm>
                  <a:prstGeom prst="line">
                    <a:avLst/>
                  </a:prstGeom>
                  <a:solidFill>
                    <a:srgbClr val="FF0000"/>
                  </a:solidFill>
                  <a:ln w="38100" cap="flat" cmpd="sng" algn="ctr">
                    <a:solidFill>
                      <a:schemeClr val="bg1">
                        <a:lumMod val="65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93" name="Ellipse 192">
                    <a:extLst>
                      <a:ext uri="{FF2B5EF4-FFF2-40B4-BE49-F238E27FC236}">
                        <a16:creationId xmlns:a16="http://schemas.microsoft.com/office/drawing/2014/main" id="{DC973861-77F4-4556-AF96-2664CE3B6B8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2219514" y="953191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96" name="Textfeld 195">
                    <a:extLst>
                      <a:ext uri="{FF2B5EF4-FFF2-40B4-BE49-F238E27FC236}">
                        <a16:creationId xmlns:a16="http://schemas.microsoft.com/office/drawing/2014/main" id="{7E981019-983F-4E10-AF84-F05AA1BE00C9}"/>
                      </a:ext>
                    </a:extLst>
                  </p:cNvPr>
                  <p:cNvSpPr txBox="1"/>
                  <p:nvPr/>
                </p:nvSpPr>
                <p:spPr>
                  <a:xfrm>
                    <a:off x="1558262" y="851107"/>
                    <a:ext cx="63190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r"/>
                    <a:r>
                      <a:rPr lang="de-DE" sz="1400" dirty="0">
                        <a:solidFill>
                          <a:srgbClr val="3333FF"/>
                        </a:solidFill>
                      </a:rPr>
                      <a:t>3.485</a:t>
                    </a:r>
                  </a:p>
                </p:txBody>
              </p:sp>
              <p:sp>
                <p:nvSpPr>
                  <p:cNvPr id="202" name="Textfeld 201">
                    <a:extLst>
                      <a:ext uri="{FF2B5EF4-FFF2-40B4-BE49-F238E27FC236}">
                        <a16:creationId xmlns:a16="http://schemas.microsoft.com/office/drawing/2014/main" id="{99EC0CF6-A2CE-40A7-A7BD-D3DF150C8204}"/>
                      </a:ext>
                    </a:extLst>
                  </p:cNvPr>
                  <p:cNvSpPr txBox="1"/>
                  <p:nvPr/>
                </p:nvSpPr>
                <p:spPr>
                  <a:xfrm>
                    <a:off x="2679173" y="1447007"/>
                    <a:ext cx="1367682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Primärenergie-</a:t>
                    </a:r>
                    <a:b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</a:br>
                    <a:r>
                      <a:rPr lang="de-DE" sz="1400" dirty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Verbrauch</a:t>
                    </a:r>
                  </a:p>
                </p:txBody>
              </p:sp>
              <p:grpSp>
                <p:nvGrpSpPr>
                  <p:cNvPr id="55" name="Gruppieren 54">
                    <a:extLst>
                      <a:ext uri="{FF2B5EF4-FFF2-40B4-BE49-F238E27FC236}">
                        <a16:creationId xmlns:a16="http://schemas.microsoft.com/office/drawing/2014/main" id="{68250D9A-5E96-4792-8DDB-D59ABAC2C042}"/>
                      </a:ext>
                    </a:extLst>
                  </p:cNvPr>
                  <p:cNvGrpSpPr/>
                  <p:nvPr/>
                </p:nvGrpSpPr>
                <p:grpSpPr>
                  <a:xfrm>
                    <a:off x="5400472" y="1094754"/>
                    <a:ext cx="1507098" cy="784151"/>
                    <a:chOff x="4415166" y="803381"/>
                    <a:chExt cx="1507098" cy="784151"/>
                  </a:xfrm>
                </p:grpSpPr>
                <p:grpSp>
                  <p:nvGrpSpPr>
                    <p:cNvPr id="54" name="Gruppieren 53">
                      <a:extLst>
                        <a:ext uri="{FF2B5EF4-FFF2-40B4-BE49-F238E27FC236}">
                          <a16:creationId xmlns:a16="http://schemas.microsoft.com/office/drawing/2014/main" id="{54AE8DCD-36C0-4091-9566-D75DA48E15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415166" y="860365"/>
                      <a:ext cx="1507098" cy="727167"/>
                      <a:chOff x="3445902" y="711489"/>
                      <a:chExt cx="1507098" cy="727167"/>
                    </a:xfrm>
                  </p:grpSpPr>
                  <p:sp>
                    <p:nvSpPr>
                      <p:cNvPr id="53" name="Rechteck 52">
                        <a:extLst>
                          <a:ext uri="{FF2B5EF4-FFF2-40B4-BE49-F238E27FC236}">
                            <a16:creationId xmlns:a16="http://schemas.microsoft.com/office/drawing/2014/main" id="{D14AF662-1E7B-4C0D-93D0-B30D8D2C7E77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3445902" y="711489"/>
                        <a:ext cx="1507098" cy="727167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pic>
                    <p:nvPicPr>
                      <p:cNvPr id="200" name="Grafik 199" descr="Ein Bild, das Text, Gerät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AF3724E8-277D-4C9C-84F1-B7B5924092B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492880" y="923109"/>
                        <a:ext cx="688330" cy="41299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1" name="Grafik 200">
                        <a:extLst>
                          <a:ext uri="{FF2B5EF4-FFF2-40B4-BE49-F238E27FC236}">
                            <a16:creationId xmlns:a16="http://schemas.microsoft.com/office/drawing/2014/main" id="{C5159A0F-EF57-4567-AF02-8E45773109A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223365" y="953191"/>
                        <a:ext cx="604021" cy="392320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203" name="Textfeld 202">
                      <a:extLst>
                        <a:ext uri="{FF2B5EF4-FFF2-40B4-BE49-F238E27FC236}">
                          <a16:creationId xmlns:a16="http://schemas.microsoft.com/office/drawing/2014/main" id="{9E3010F3-C9BE-4A0D-9DEA-C28E811B4B8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26370" y="803381"/>
                      <a:ext cx="1090363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Einsparung</a:t>
                      </a:r>
                    </a:p>
                  </p:txBody>
                </p:sp>
              </p:grpSp>
              <p:sp>
                <p:nvSpPr>
                  <p:cNvPr id="10" name="Ellipse 9">
                    <a:extLst>
                      <a:ext uri="{FF2B5EF4-FFF2-40B4-BE49-F238E27FC236}">
                        <a16:creationId xmlns:a16="http://schemas.microsoft.com/office/drawing/2014/main" id="{A9AD42A7-8D07-42E4-A756-15D2C037277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72473" y="2435089"/>
                    <a:ext cx="149629" cy="149629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9050" cap="flat" cmpd="sng" algn="ctr">
                    <a:solidFill>
                      <a:schemeClr val="bg1">
                        <a:lumMod val="5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sp>
        <p:nvSpPr>
          <p:cNvPr id="166" name="Rectangle 4">
            <a:extLst>
              <a:ext uri="{FF2B5EF4-FFF2-40B4-BE49-F238E27FC236}">
                <a16:creationId xmlns:a16="http://schemas.microsoft.com/office/drawing/2014/main" id="{2895A75C-D2F3-4B27-A589-091F2D22B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8" y="6191746"/>
            <a:ext cx="9853612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Energieeinsparung, EE-Ausbau und Versorgungssicherheit sind die </a:t>
            </a:r>
            <a:r>
              <a:rPr lang="de-DE" altLang="de-DE" sz="1800" b="1" dirty="0">
                <a:solidFill>
                  <a:srgbClr val="00B050"/>
                </a:solidFill>
              </a:rPr>
              <a:t>3 wichtigen Säulen!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988FC03C-ED18-E8FE-012B-15C6A073B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171" y="974218"/>
            <a:ext cx="141429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1 TWh = 1 Mrd. kWh</a:t>
            </a:r>
          </a:p>
        </p:txBody>
      </p:sp>
    </p:spTree>
    <p:extLst>
      <p:ext uri="{BB962C8B-B14F-4D97-AF65-F5344CB8AC3E}">
        <p14:creationId xmlns:p14="http://schemas.microsoft.com/office/powerpoint/2010/main" val="36278560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4A5B33ED-00B5-46EC-927D-D6D2D6D43A56}"/>
              </a:ext>
            </a:extLst>
          </p:cNvPr>
          <p:cNvGraphicFramePr>
            <a:graphicFrameLocks/>
          </p:cNvGraphicFramePr>
          <p:nvPr/>
        </p:nvGraphicFramePr>
        <p:xfrm>
          <a:off x="1748712" y="1252539"/>
          <a:ext cx="6609806" cy="4756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Diagramm 23">
            <a:extLst>
              <a:ext uri="{FF2B5EF4-FFF2-40B4-BE49-F238E27FC236}">
                <a16:creationId xmlns:a16="http://schemas.microsoft.com/office/drawing/2014/main" id="{4A5B33ED-00B5-46EC-927D-D6D2D6D43A56}"/>
              </a:ext>
            </a:extLst>
          </p:cNvPr>
          <p:cNvGraphicFramePr>
            <a:graphicFrameLocks/>
          </p:cNvGraphicFramePr>
          <p:nvPr/>
        </p:nvGraphicFramePr>
        <p:xfrm>
          <a:off x="1105995" y="1195080"/>
          <a:ext cx="8003177" cy="4961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698" name="Rectangle 4">
            <a:extLst>
              <a:ext uri="{FF2B5EF4-FFF2-40B4-BE49-F238E27FC236}">
                <a16:creationId xmlns:a16="http://schemas.microsoft.com/office/drawing/2014/main" id="{A1B80801-47FC-49E3-86F5-0F728524A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4972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Energiewende in D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EE-Anteile beim Zubau-Mix bis 2040, Fakten und Annahmen</a:t>
            </a:r>
          </a:p>
        </p:txBody>
      </p:sp>
      <p:sp>
        <p:nvSpPr>
          <p:cNvPr id="3" name="Textfeld 1">
            <a:extLst>
              <a:ext uri="{FF2B5EF4-FFF2-40B4-BE49-F238E27FC236}">
                <a16:creationId xmlns:a16="http://schemas.microsoft.com/office/drawing/2014/main" id="{1BFBB774-D06C-495B-88B0-ED4478388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5660"/>
            <a:ext cx="9905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de-DE" sz="1600" dirty="0">
                <a:solidFill>
                  <a:schemeClr val="accent2"/>
                </a:solidFill>
              </a:rPr>
              <a:t>Anteile der zu installierenden Leistungen des Zubau-Mix orientieren sich an den jeweiligen EE-Potenzialen: 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E1332A7-738F-4565-B849-FECBFD33E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14" y="5831152"/>
            <a:ext cx="22191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ISE e.V.</a:t>
            </a:r>
            <a:endParaRPr lang="en-US" altLang="de-DE" sz="12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311890E-A8FB-4B52-BAF3-69C14F3CA509}"/>
              </a:ext>
            </a:extLst>
          </p:cNvPr>
          <p:cNvSpPr txBox="1"/>
          <p:nvPr/>
        </p:nvSpPr>
        <p:spPr>
          <a:xfrm>
            <a:off x="5996863" y="1222008"/>
            <a:ext cx="3151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9900"/>
                </a:solidFill>
              </a:rPr>
              <a:t>PV-gesamt: 825 TWh/a (41,3%)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150B3C7-5BFE-4E86-A6CB-5321B75B387F}"/>
              </a:ext>
            </a:extLst>
          </p:cNvPr>
          <p:cNvSpPr txBox="1"/>
          <p:nvPr/>
        </p:nvSpPr>
        <p:spPr>
          <a:xfrm>
            <a:off x="5996863" y="5795534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Solarthermie: 50 TWh/a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80342DF-DB89-403F-8B75-2C15B69731CA}"/>
              </a:ext>
            </a:extLst>
          </p:cNvPr>
          <p:cNvSpPr txBox="1"/>
          <p:nvPr/>
        </p:nvSpPr>
        <p:spPr>
          <a:xfrm>
            <a:off x="1741188" y="5371516"/>
            <a:ext cx="23791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B0F0"/>
                </a:solidFill>
              </a:rPr>
              <a:t>Wind-</a:t>
            </a:r>
            <a:r>
              <a:rPr lang="de-DE" sz="1400" b="1" dirty="0" err="1">
                <a:solidFill>
                  <a:srgbClr val="00B0F0"/>
                </a:solidFill>
              </a:rPr>
              <a:t>onshore</a:t>
            </a:r>
            <a:r>
              <a:rPr lang="de-DE" sz="1400" b="1" dirty="0">
                <a:solidFill>
                  <a:srgbClr val="00B0F0"/>
                </a:solidFill>
              </a:rPr>
              <a:t>: 500 TWh/a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9389B9D-02CC-4878-BB1A-EC06100B705D}"/>
              </a:ext>
            </a:extLst>
          </p:cNvPr>
          <p:cNvSpPr txBox="1"/>
          <p:nvPr/>
        </p:nvSpPr>
        <p:spPr>
          <a:xfrm>
            <a:off x="256943" y="3122821"/>
            <a:ext cx="291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70C0"/>
                </a:solidFill>
              </a:rPr>
              <a:t>Wind-ges.: 700 TWh/a (35%)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86F1E09-727E-4E96-9BF9-59D9E492A52F}"/>
              </a:ext>
            </a:extLst>
          </p:cNvPr>
          <p:cNvSpPr txBox="1"/>
          <p:nvPr/>
        </p:nvSpPr>
        <p:spPr>
          <a:xfrm>
            <a:off x="165216" y="1714670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8000"/>
                </a:solidFill>
              </a:rPr>
              <a:t>Biomasse: 300 TWh/a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B3171E2-70C4-4F1F-A942-2769F8A176AB}"/>
              </a:ext>
            </a:extLst>
          </p:cNvPr>
          <p:cNvSpPr txBox="1"/>
          <p:nvPr/>
        </p:nvSpPr>
        <p:spPr>
          <a:xfrm>
            <a:off x="1641793" y="1430847"/>
            <a:ext cx="3011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66FF"/>
                </a:solidFill>
              </a:rPr>
              <a:t>Tiefe-Geothermie: 100 TWh/a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8DE2B91-D89B-4EB2-A066-299C353F5397}"/>
              </a:ext>
            </a:extLst>
          </p:cNvPr>
          <p:cNvSpPr txBox="1"/>
          <p:nvPr/>
        </p:nvSpPr>
        <p:spPr>
          <a:xfrm>
            <a:off x="2873141" y="1129361"/>
            <a:ext cx="2379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00FF"/>
                </a:solidFill>
              </a:rPr>
              <a:t>Wasserkraft: 25 TWh/a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E450E95-2704-4624-BB7C-7ADD44C34B0C}"/>
              </a:ext>
            </a:extLst>
          </p:cNvPr>
          <p:cNvSpPr/>
          <p:nvPr/>
        </p:nvSpPr>
        <p:spPr bwMode="auto">
          <a:xfrm>
            <a:off x="4247915" y="2882105"/>
            <a:ext cx="1609027" cy="1609027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52EC2E9-78E1-414A-8694-40193D6BC9CC}"/>
              </a:ext>
            </a:extLst>
          </p:cNvPr>
          <p:cNvSpPr txBox="1"/>
          <p:nvPr/>
        </p:nvSpPr>
        <p:spPr>
          <a:xfrm>
            <a:off x="4499179" y="3300391"/>
            <a:ext cx="11689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b="1" dirty="0"/>
              <a:t>2000 TWh/a</a:t>
            </a:r>
          </a:p>
          <a:p>
            <a:pPr algn="ctr"/>
            <a:endParaRPr lang="de-DE" sz="1400" b="1" dirty="0"/>
          </a:p>
          <a:p>
            <a:pPr algn="ctr"/>
            <a:r>
              <a:rPr lang="de-DE" sz="1400" b="1" dirty="0"/>
              <a:t>Werte in %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E5ADB236-104D-4810-80E3-5BC9E99AE138}"/>
              </a:ext>
            </a:extLst>
          </p:cNvPr>
          <p:cNvSpPr txBox="1"/>
          <p:nvPr/>
        </p:nvSpPr>
        <p:spPr>
          <a:xfrm>
            <a:off x="747361" y="3669723"/>
            <a:ext cx="2388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>
                <a:solidFill>
                  <a:srgbClr val="0070C0"/>
                </a:solidFill>
              </a:rPr>
              <a:t>Wind-offshore: 200 TWh/a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BED8829-2C2A-4C6D-8A92-289A6F24002D}"/>
              </a:ext>
            </a:extLst>
          </p:cNvPr>
          <p:cNvSpPr txBox="1"/>
          <p:nvPr/>
        </p:nvSpPr>
        <p:spPr>
          <a:xfrm>
            <a:off x="6365167" y="1821359"/>
            <a:ext cx="2595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PV-Dächer (40% von PV-ges.)</a:t>
            </a:r>
            <a:endParaRPr lang="de-DE" sz="14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9B5A0FB0-1235-4C09-A086-3449DFF45892}"/>
              </a:ext>
            </a:extLst>
          </p:cNvPr>
          <p:cNvSpPr txBox="1"/>
          <p:nvPr/>
        </p:nvSpPr>
        <p:spPr>
          <a:xfrm>
            <a:off x="7031775" y="2527530"/>
            <a:ext cx="1678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PV-Fassaden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(10% von PV-ges.)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3A8CBA9-C7AB-425A-BF1F-99C6F044261A}"/>
              </a:ext>
            </a:extLst>
          </p:cNvPr>
          <p:cNvSpPr txBox="1"/>
          <p:nvPr/>
        </p:nvSpPr>
        <p:spPr>
          <a:xfrm>
            <a:off x="7386749" y="3107352"/>
            <a:ext cx="2463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PV-Parkplatzüberdachungen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F3507B7-27AF-4564-AFD2-B709E965AD11}"/>
              </a:ext>
            </a:extLst>
          </p:cNvPr>
          <p:cNvSpPr txBox="1"/>
          <p:nvPr/>
        </p:nvSpPr>
        <p:spPr>
          <a:xfrm>
            <a:off x="7071841" y="3871570"/>
            <a:ext cx="1678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PV-Freiflächen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(30% von PV-ges.)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FD9425C-A73B-4352-B48C-267350430860}"/>
              </a:ext>
            </a:extLst>
          </p:cNvPr>
          <p:cNvSpPr txBox="1"/>
          <p:nvPr/>
        </p:nvSpPr>
        <p:spPr>
          <a:xfrm>
            <a:off x="6642086" y="4983971"/>
            <a:ext cx="2467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AGRI-PV (10% von PV-ges.)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94279B3-16ED-4E67-8038-F64FD438CD5F}"/>
              </a:ext>
            </a:extLst>
          </p:cNvPr>
          <p:cNvSpPr txBox="1"/>
          <p:nvPr/>
        </p:nvSpPr>
        <p:spPr>
          <a:xfrm>
            <a:off x="6495149" y="5302100"/>
            <a:ext cx="2465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t"/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PV-Autobahnüberdachung </a:t>
            </a:r>
            <a:br>
              <a:rPr lang="de-DE" sz="1400" u="none" strike="noStrike" dirty="0">
                <a:solidFill>
                  <a:srgbClr val="FF9900"/>
                </a:solidFill>
                <a:effectLst/>
              </a:rPr>
            </a:br>
            <a:r>
              <a:rPr lang="de-DE" sz="1400" u="none" strike="noStrike" dirty="0">
                <a:solidFill>
                  <a:srgbClr val="FF9900"/>
                </a:solidFill>
                <a:effectLst/>
              </a:rPr>
              <a:t>(5% von PV-ges.)</a:t>
            </a:r>
            <a:endParaRPr lang="de-DE" sz="1400" b="0" i="0" u="none" strike="noStrike" dirty="0">
              <a:solidFill>
                <a:srgbClr val="FF99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255AFFCA-EE7B-4D04-8ECD-F989D21B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028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u="sng" dirty="0">
                <a:solidFill>
                  <a:srgbClr val="00B050"/>
                </a:solidFill>
              </a:rPr>
              <a:t>ALLE</a:t>
            </a:r>
            <a:r>
              <a:rPr lang="de-DE" altLang="de-DE" sz="1800" dirty="0">
                <a:solidFill>
                  <a:srgbClr val="00B050"/>
                </a:solidFill>
              </a:rPr>
              <a:t> Potenziale </a:t>
            </a:r>
            <a:r>
              <a:rPr lang="de-DE" altLang="de-DE" sz="1800" b="1" dirty="0">
                <a:solidFill>
                  <a:srgbClr val="00B050"/>
                </a:solidFill>
              </a:rPr>
              <a:t>werden beim Zubau-Mix gebraucht!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E422BF6-51CF-4749-AFB5-4B9EB89CCDBB}"/>
              </a:ext>
            </a:extLst>
          </p:cNvPr>
          <p:cNvSpPr txBox="1"/>
          <p:nvPr/>
        </p:nvSpPr>
        <p:spPr>
          <a:xfrm>
            <a:off x="132908" y="2044095"/>
            <a:ext cx="3924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B</a:t>
            </a:r>
            <a:r>
              <a:rPr lang="de-DE" sz="1400" u="none" strike="noStrike" dirty="0">
                <a:solidFill>
                  <a:srgbClr val="006600"/>
                </a:solidFill>
                <a:effectLst/>
              </a:rPr>
              <a:t>iogasanlagen, vorrangig aus Reststoffen</a:t>
            </a:r>
            <a:endParaRPr lang="de-DE" sz="1400" dirty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05701B3-2E8C-4C30-94F7-8A3A76268092}"/>
              </a:ext>
            </a:extLst>
          </p:cNvPr>
          <p:cNvSpPr txBox="1"/>
          <p:nvPr/>
        </p:nvSpPr>
        <p:spPr>
          <a:xfrm>
            <a:off x="132908" y="2382403"/>
            <a:ext cx="3177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6600"/>
                </a:solidFill>
              </a:rPr>
              <a:t>Holz-Anlagen, vorrangig aus Abfällen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801620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5A4CD31-9802-AC47-2BB0-A379CF4339B0}"/>
              </a:ext>
            </a:extLst>
          </p:cNvPr>
          <p:cNvGrpSpPr/>
          <p:nvPr/>
        </p:nvGrpSpPr>
        <p:grpSpPr>
          <a:xfrm>
            <a:off x="1875453" y="4197350"/>
            <a:ext cx="3862408" cy="1962127"/>
            <a:chOff x="4320073" y="4058816"/>
            <a:chExt cx="3862408" cy="1962127"/>
          </a:xfrm>
        </p:grpSpPr>
        <p:pic>
          <p:nvPicPr>
            <p:cNvPr id="5" name="Grafik 4" descr="Ein Bild, das Text, Diagramm, Screenshot, Schrift enthält.&#10;&#10;Automatisch generierte Beschreibung">
              <a:extLst>
                <a:ext uri="{FF2B5EF4-FFF2-40B4-BE49-F238E27FC236}">
                  <a16:creationId xmlns:a16="http://schemas.microsoft.com/office/drawing/2014/main" id="{EC9D8ECB-57CE-883F-DE24-CFEEDF982A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85" t="52577" r="41368" b="11619"/>
            <a:stretch/>
          </p:blipFill>
          <p:spPr>
            <a:xfrm>
              <a:off x="4413380" y="4152122"/>
              <a:ext cx="3769101" cy="1868821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66417A3-59C9-D946-1517-5CAA1A78683A}"/>
                </a:ext>
              </a:extLst>
            </p:cNvPr>
            <p:cNvSpPr/>
            <p:nvPr/>
          </p:nvSpPr>
          <p:spPr bwMode="auto">
            <a:xfrm>
              <a:off x="4320073" y="4058816"/>
              <a:ext cx="709127" cy="802328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46130F6E-9282-95BA-B9AF-9DB2C836BA4C}"/>
              </a:ext>
            </a:extLst>
          </p:cNvPr>
          <p:cNvSpPr txBox="1"/>
          <p:nvPr/>
        </p:nvSpPr>
        <p:spPr>
          <a:xfrm>
            <a:off x="2776271" y="745399"/>
            <a:ext cx="60420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>
                <a:solidFill>
                  <a:srgbClr val="FF0000"/>
                </a:solidFill>
              </a:rPr>
              <a:t>Erdgasnetrz</a:t>
            </a:r>
            <a:r>
              <a:rPr lang="de-DE" sz="1400" dirty="0">
                <a:solidFill>
                  <a:srgbClr val="FF0000"/>
                </a:solidFill>
              </a:rPr>
              <a:t>-/</a:t>
            </a:r>
            <a:r>
              <a:rPr lang="de-DE" sz="1400" dirty="0" err="1">
                <a:solidFill>
                  <a:srgbClr val="FF0000"/>
                </a:solidFill>
              </a:rPr>
              <a:t>branche</a:t>
            </a:r>
            <a:r>
              <a:rPr lang="de-DE" sz="1400" dirty="0">
                <a:solidFill>
                  <a:srgbClr val="FF0000"/>
                </a:solidFill>
              </a:rPr>
              <a:t> in D (2022), </a:t>
            </a:r>
            <a:r>
              <a:rPr lang="de-DE" sz="1200" dirty="0"/>
              <a:t>Quelle: BMWK, Prof. Quaschning, </a:t>
            </a:r>
            <a:r>
              <a:rPr lang="de-DE" sz="1200" dirty="0" err="1"/>
              <a:t>IBIS</a:t>
            </a:r>
            <a:r>
              <a:rPr lang="de-DE" sz="1200" i="1" dirty="0" err="1"/>
              <a:t>World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Netz-Gesamtlänge:  511.000 km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Summe </a:t>
            </a:r>
            <a:r>
              <a:rPr lang="de-DE" sz="1400" dirty="0" err="1">
                <a:solidFill>
                  <a:srgbClr val="FF0000"/>
                </a:solidFill>
              </a:rPr>
              <a:t>Invest</a:t>
            </a:r>
            <a:r>
              <a:rPr lang="de-DE" sz="1400" dirty="0">
                <a:solidFill>
                  <a:srgbClr val="FF0000"/>
                </a:solidFill>
              </a:rPr>
              <a:t>: 300 Mrd. €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Umsatz:  87,8 Mrd.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9A698D1-4CDA-7FB1-118C-7E4451C09D49}"/>
              </a:ext>
            </a:extLst>
          </p:cNvPr>
          <p:cNvSpPr txBox="1"/>
          <p:nvPr/>
        </p:nvSpPr>
        <p:spPr>
          <a:xfrm>
            <a:off x="325319" y="814793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LobbyControl</a:t>
            </a:r>
            <a:r>
              <a:rPr lang="de-DE" sz="1200" dirty="0"/>
              <a:t> 2023</a:t>
            </a:r>
            <a:r>
              <a:rPr lang="de-DE" sz="1200" dirty="0">
                <a:solidFill>
                  <a:srgbClr val="FF0000"/>
                </a:solidFill>
              </a:rPr>
              <a:t>:</a:t>
            </a:r>
          </a:p>
          <a:p>
            <a:r>
              <a:rPr lang="de-DE" sz="1200" dirty="0">
                <a:solidFill>
                  <a:srgbClr val="FF0000"/>
                </a:solidFill>
              </a:rPr>
              <a:t>„</a:t>
            </a:r>
            <a:r>
              <a:rPr lang="de-DE" sz="1200" dirty="0" err="1">
                <a:solidFill>
                  <a:srgbClr val="FF0000"/>
                </a:solidFill>
              </a:rPr>
              <a:t>Gaslobby</a:t>
            </a:r>
            <a:r>
              <a:rPr lang="de-DE" sz="1200" dirty="0">
                <a:solidFill>
                  <a:srgbClr val="FF0000"/>
                </a:solidFill>
              </a:rPr>
              <a:t> hat in 2022</a:t>
            </a:r>
          </a:p>
          <a:p>
            <a:r>
              <a:rPr lang="de-DE" sz="1200" dirty="0">
                <a:solidFill>
                  <a:srgbClr val="FF0000"/>
                </a:solidFill>
              </a:rPr>
              <a:t>40 Mio. € für Kontaktpflege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mit der Politik ausgegeben!“</a:t>
            </a:r>
          </a:p>
        </p:txBody>
      </p:sp>
      <p:grpSp>
        <p:nvGrpSpPr>
          <p:cNvPr id="8241" name="Gruppieren 8240">
            <a:extLst>
              <a:ext uri="{FF2B5EF4-FFF2-40B4-BE49-F238E27FC236}">
                <a16:creationId xmlns:a16="http://schemas.microsoft.com/office/drawing/2014/main" id="{E6BA554A-85F0-409D-0852-463FC0A21030}"/>
              </a:ext>
            </a:extLst>
          </p:cNvPr>
          <p:cNvGrpSpPr/>
          <p:nvPr/>
        </p:nvGrpSpPr>
        <p:grpSpPr>
          <a:xfrm>
            <a:off x="3829522" y="1117110"/>
            <a:ext cx="6037872" cy="2148998"/>
            <a:chOff x="3829522" y="1117110"/>
            <a:chExt cx="6037872" cy="2148998"/>
          </a:xfrm>
        </p:grpSpPr>
        <p:grpSp>
          <p:nvGrpSpPr>
            <p:cNvPr id="8240" name="Gruppieren 8239">
              <a:extLst>
                <a:ext uri="{FF2B5EF4-FFF2-40B4-BE49-F238E27FC236}">
                  <a16:creationId xmlns:a16="http://schemas.microsoft.com/office/drawing/2014/main" id="{AA0FE458-E150-0647-8470-781930AF0229}"/>
                </a:ext>
              </a:extLst>
            </p:cNvPr>
            <p:cNvGrpSpPr/>
            <p:nvPr/>
          </p:nvGrpSpPr>
          <p:grpSpPr>
            <a:xfrm>
              <a:off x="8316273" y="1117110"/>
              <a:ext cx="1551121" cy="1646174"/>
              <a:chOff x="8316273" y="1117110"/>
              <a:chExt cx="1551121" cy="1646174"/>
            </a:xfrm>
          </p:grpSpPr>
          <p:pic>
            <p:nvPicPr>
              <p:cNvPr id="3" name="Grafik 2" descr="Ein Bild, das Text, Diagramm, Screenshot, Schrift enthält.&#10;&#10;Automatisch generierte Beschreibung">
                <a:extLst>
                  <a:ext uri="{FF2B5EF4-FFF2-40B4-BE49-F238E27FC236}">
                    <a16:creationId xmlns:a16="http://schemas.microsoft.com/office/drawing/2014/main" id="{963DD17C-B665-FAF3-3D16-5FE302C510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817" b="77275"/>
              <a:stretch/>
            </p:blipFill>
            <p:spPr>
              <a:xfrm>
                <a:off x="8397551" y="1117110"/>
                <a:ext cx="1293364" cy="1186184"/>
              </a:xfrm>
              <a:prstGeom prst="rect">
                <a:avLst/>
              </a:prstGeom>
            </p:spPr>
          </p:pic>
          <p:sp>
            <p:nvSpPr>
              <p:cNvPr id="8207" name="Textfeld 8206">
                <a:extLst>
                  <a:ext uri="{FF2B5EF4-FFF2-40B4-BE49-F238E27FC236}">
                    <a16:creationId xmlns:a16="http://schemas.microsoft.com/office/drawing/2014/main" id="{35B7C35A-FC94-483C-7F04-2F861215333C}"/>
                  </a:ext>
                </a:extLst>
              </p:cNvPr>
              <p:cNvSpPr txBox="1"/>
              <p:nvPr/>
            </p:nvSpPr>
            <p:spPr>
              <a:xfrm>
                <a:off x="8316273" y="2284435"/>
                <a:ext cx="1551121" cy="4788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200" u="sng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Quelle</a:t>
                </a:r>
                <a:r>
                  <a:rPr lang="de-DE" sz="12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de-DE" sz="1200" dirty="0"/>
                  <a:t>DVGW, </a:t>
                </a:r>
                <a:r>
                  <a:rPr lang="de-DE" sz="1200" kern="1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bwp</a:t>
                </a:r>
                <a:r>
                  <a:rPr lang="de-DE" sz="12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</a:t>
                </a:r>
                <a:br>
                  <a:rPr lang="de-DE" sz="12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de-DE" sz="12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ISE e.V.</a:t>
                </a:r>
              </a:p>
            </p:txBody>
          </p:sp>
        </p:grpSp>
        <p:grpSp>
          <p:nvGrpSpPr>
            <p:cNvPr id="8222" name="Gruppieren 8221">
              <a:extLst>
                <a:ext uri="{FF2B5EF4-FFF2-40B4-BE49-F238E27FC236}">
                  <a16:creationId xmlns:a16="http://schemas.microsoft.com/office/drawing/2014/main" id="{4FD9281C-A80D-0317-22D3-AFFC2470CEAF}"/>
                </a:ext>
              </a:extLst>
            </p:cNvPr>
            <p:cNvGrpSpPr/>
            <p:nvPr/>
          </p:nvGrpSpPr>
          <p:grpSpPr>
            <a:xfrm>
              <a:off x="3829522" y="2079924"/>
              <a:ext cx="1765610" cy="1186184"/>
              <a:chOff x="3829522" y="2079924"/>
              <a:chExt cx="1765610" cy="1186184"/>
            </a:xfrm>
          </p:grpSpPr>
          <p:sp>
            <p:nvSpPr>
              <p:cNvPr id="17" name="Rechteck: abgerundete Ecken 16">
                <a:extLst>
                  <a:ext uri="{FF2B5EF4-FFF2-40B4-BE49-F238E27FC236}">
                    <a16:creationId xmlns:a16="http://schemas.microsoft.com/office/drawing/2014/main" id="{6E0451D4-A835-0369-7E20-79A545F3B28E}"/>
                  </a:ext>
                </a:extLst>
              </p:cNvPr>
              <p:cNvSpPr/>
              <p:nvPr/>
            </p:nvSpPr>
            <p:spPr bwMode="auto">
              <a:xfrm>
                <a:off x="3829522" y="2079924"/>
                <a:ext cx="1765610" cy="1186184"/>
              </a:xfrm>
              <a:prstGeom prst="roundRect">
                <a:avLst>
                  <a:gd name="adj" fmla="val 8156"/>
                </a:avLst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12FA336E-4DF6-9281-EEA7-CA7444CD2849}"/>
                  </a:ext>
                </a:extLst>
              </p:cNvPr>
              <p:cNvSpPr txBox="1"/>
              <p:nvPr/>
            </p:nvSpPr>
            <p:spPr>
              <a:xfrm>
                <a:off x="3830172" y="2114973"/>
                <a:ext cx="121539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solidFill>
                      <a:srgbClr val="008000"/>
                    </a:solidFill>
                    <a:latin typeface="Arial Rounded MT Bold" panose="020F0704030504030204" pitchFamily="34" charset="0"/>
                  </a:rPr>
                  <a:t>POWER-TO-GAS</a:t>
                </a:r>
              </a:p>
            </p:txBody>
          </p:sp>
        </p:grpSp>
      </p:grpSp>
      <p:grpSp>
        <p:nvGrpSpPr>
          <p:cNvPr id="8196" name="Gruppieren 8195">
            <a:extLst>
              <a:ext uri="{FF2B5EF4-FFF2-40B4-BE49-F238E27FC236}">
                <a16:creationId xmlns:a16="http://schemas.microsoft.com/office/drawing/2014/main" id="{199D4C28-B3C4-FB8D-4A06-CAB150E3832D}"/>
              </a:ext>
            </a:extLst>
          </p:cNvPr>
          <p:cNvGrpSpPr/>
          <p:nvPr/>
        </p:nvGrpSpPr>
        <p:grpSpPr>
          <a:xfrm>
            <a:off x="4496327" y="1750953"/>
            <a:ext cx="1153786" cy="1362236"/>
            <a:chOff x="4496327" y="1646393"/>
            <a:chExt cx="1153786" cy="1362236"/>
          </a:xfrm>
        </p:grpSpPr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CAC28B2B-FB20-9BC3-A1DF-E77C38431390}"/>
                </a:ext>
              </a:extLst>
            </p:cNvPr>
            <p:cNvGrpSpPr/>
            <p:nvPr/>
          </p:nvGrpSpPr>
          <p:grpSpPr>
            <a:xfrm>
              <a:off x="4760126" y="1646393"/>
              <a:ext cx="889987" cy="1362236"/>
              <a:chOff x="4760126" y="1646393"/>
              <a:chExt cx="889987" cy="1362236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2521DDB2-8BE7-4563-469A-6E6A537B8B0E}"/>
                  </a:ext>
                </a:extLst>
              </p:cNvPr>
              <p:cNvGrpSpPr/>
              <p:nvPr/>
            </p:nvGrpSpPr>
            <p:grpSpPr>
              <a:xfrm>
                <a:off x="4888837" y="1646393"/>
                <a:ext cx="609600" cy="1239682"/>
                <a:chOff x="4888837" y="1646393"/>
                <a:chExt cx="609600" cy="1239682"/>
              </a:xfrm>
            </p:grpSpPr>
            <p:sp>
              <p:nvSpPr>
                <p:cNvPr id="19" name="Textfeld 18">
                  <a:extLst>
                    <a:ext uri="{FF2B5EF4-FFF2-40B4-BE49-F238E27FC236}">
                      <a16:creationId xmlns:a16="http://schemas.microsoft.com/office/drawing/2014/main" id="{CB6E96D8-D3F2-CF3A-BA62-375F3AC3D017}"/>
                    </a:ext>
                  </a:extLst>
                </p:cNvPr>
                <p:cNvSpPr txBox="1"/>
                <p:nvPr/>
              </p:nvSpPr>
              <p:spPr>
                <a:xfrm>
                  <a:off x="4957034" y="1646393"/>
                  <a:ext cx="4732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/>
                    <a:t>CO</a:t>
                  </a:r>
                  <a:r>
                    <a:rPr lang="de-DE" sz="1200" baseline="-25000" dirty="0"/>
                    <a:t>2</a:t>
                  </a:r>
                </a:p>
              </p:txBody>
            </p:sp>
            <p:pic>
              <p:nvPicPr>
                <p:cNvPr id="23" name="Grafik 22" descr="Ein Bild, das Text, Diagramm, Screenshot, Schrift enthält.&#10;&#10;Automatisch generierte Beschreibung">
                  <a:extLst>
                    <a:ext uri="{FF2B5EF4-FFF2-40B4-BE49-F238E27FC236}">
                      <a16:creationId xmlns:a16="http://schemas.microsoft.com/office/drawing/2014/main" id="{07AEB24A-03B7-DF9C-5491-2F2AE42096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303" t="27855" r="43541" b="59180"/>
                <a:stretch/>
              </p:blipFill>
              <p:spPr>
                <a:xfrm>
                  <a:off x="4888837" y="2209319"/>
                  <a:ext cx="609600" cy="676756"/>
                </a:xfrm>
                <a:prstGeom prst="rect">
                  <a:avLst/>
                </a:prstGeom>
              </p:spPr>
            </p:pic>
            <p:sp>
              <p:nvSpPr>
                <p:cNvPr id="20" name="Pfeil: nach unten 19">
                  <a:extLst>
                    <a:ext uri="{FF2B5EF4-FFF2-40B4-BE49-F238E27FC236}">
                      <a16:creationId xmlns:a16="http://schemas.microsoft.com/office/drawing/2014/main" id="{724E85B4-6503-C3CB-A273-C4B0FDC0DEDC}"/>
                    </a:ext>
                  </a:extLst>
                </p:cNvPr>
                <p:cNvSpPr/>
                <p:nvPr/>
              </p:nvSpPr>
              <p:spPr bwMode="auto">
                <a:xfrm>
                  <a:off x="5097460" y="1882641"/>
                  <a:ext cx="163777" cy="409709"/>
                </a:xfrm>
                <a:prstGeom prst="downArrow">
                  <a:avLst/>
                </a:prstGeom>
                <a:solidFill>
                  <a:schemeClr val="bg1">
                    <a:lumMod val="6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376B968A-A7B9-2789-B8A4-036C8D8BDC6F}"/>
                  </a:ext>
                </a:extLst>
              </p:cNvPr>
              <p:cNvSpPr txBox="1"/>
              <p:nvPr/>
            </p:nvSpPr>
            <p:spPr>
              <a:xfrm>
                <a:off x="4760126" y="2793185"/>
                <a:ext cx="88998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aseline="-25000" dirty="0"/>
                  <a:t>Methanisierung</a:t>
                </a:r>
              </a:p>
            </p:txBody>
          </p:sp>
        </p:grpSp>
        <p:sp>
          <p:nvSpPr>
            <p:cNvPr id="29" name="Pfeil: Fünfeck 28">
              <a:extLst>
                <a:ext uri="{FF2B5EF4-FFF2-40B4-BE49-F238E27FC236}">
                  <a16:creationId xmlns:a16="http://schemas.microsoft.com/office/drawing/2014/main" id="{D8173E87-E5FA-A809-4826-982C9F78D86F}"/>
                </a:ext>
              </a:extLst>
            </p:cNvPr>
            <p:cNvSpPr/>
            <p:nvPr/>
          </p:nvSpPr>
          <p:spPr bwMode="auto">
            <a:xfrm>
              <a:off x="4496327" y="2477145"/>
              <a:ext cx="358330" cy="172413"/>
            </a:xfrm>
            <a:prstGeom prst="homePlate">
              <a:avLst>
                <a:gd name="adj" fmla="val 41713"/>
              </a:avLst>
            </a:prstGeom>
            <a:solidFill>
              <a:srgbClr val="9900CC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199" name="Gruppieren 8198">
            <a:extLst>
              <a:ext uri="{FF2B5EF4-FFF2-40B4-BE49-F238E27FC236}">
                <a16:creationId xmlns:a16="http://schemas.microsoft.com/office/drawing/2014/main" id="{4E567461-A19B-8344-5CEF-A0E9BB69DBEA}"/>
              </a:ext>
            </a:extLst>
          </p:cNvPr>
          <p:cNvGrpSpPr/>
          <p:nvPr/>
        </p:nvGrpSpPr>
        <p:grpSpPr>
          <a:xfrm>
            <a:off x="5751742" y="2079924"/>
            <a:ext cx="1239608" cy="1205540"/>
            <a:chOff x="5751742" y="1975364"/>
            <a:chExt cx="1239608" cy="1205540"/>
          </a:xfrm>
        </p:grpSpPr>
        <p:sp>
          <p:nvSpPr>
            <p:cNvPr id="30" name="Rechteck: abgerundete Ecken 29">
              <a:extLst>
                <a:ext uri="{FF2B5EF4-FFF2-40B4-BE49-F238E27FC236}">
                  <a16:creationId xmlns:a16="http://schemas.microsoft.com/office/drawing/2014/main" id="{CEAE65AE-FDCB-EA91-45A3-5FE8168CA9AA}"/>
                </a:ext>
              </a:extLst>
            </p:cNvPr>
            <p:cNvSpPr/>
            <p:nvPr/>
          </p:nvSpPr>
          <p:spPr bwMode="auto">
            <a:xfrm>
              <a:off x="5751742" y="1975364"/>
              <a:ext cx="1239608" cy="1186184"/>
            </a:xfrm>
            <a:prstGeom prst="roundRect">
              <a:avLst>
                <a:gd name="adj" fmla="val 8156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2" name="Grafik 21" descr="Ein Bild, das Text, Diagramm, Screenshot, Schrift enthält.&#10;&#10;Automatisch generierte Beschreibung">
              <a:extLst>
                <a:ext uri="{FF2B5EF4-FFF2-40B4-BE49-F238E27FC236}">
                  <a16:creationId xmlns:a16="http://schemas.microsoft.com/office/drawing/2014/main" id="{88C17A36-D5E9-86F5-4D6E-714E59EBE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29" t="26610" r="28932" b="57538"/>
            <a:stretch/>
          </p:blipFill>
          <p:spPr>
            <a:xfrm>
              <a:off x="5952959" y="2144351"/>
              <a:ext cx="838200" cy="827449"/>
            </a:xfrm>
            <a:prstGeom prst="rect">
              <a:avLst/>
            </a:prstGeom>
          </p:spPr>
        </p:pic>
        <p:sp>
          <p:nvSpPr>
            <p:cNvPr id="8198" name="Textfeld 8197">
              <a:extLst>
                <a:ext uri="{FF2B5EF4-FFF2-40B4-BE49-F238E27FC236}">
                  <a16:creationId xmlns:a16="http://schemas.microsoft.com/office/drawing/2014/main" id="{42FC3B41-08CB-AD5C-D57C-9CF64ACFD3C9}"/>
                </a:ext>
              </a:extLst>
            </p:cNvPr>
            <p:cNvSpPr txBox="1"/>
            <p:nvPr/>
          </p:nvSpPr>
          <p:spPr>
            <a:xfrm>
              <a:off x="6027541" y="2934683"/>
              <a:ext cx="68800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latin typeface="Arial Rounded MT Bold" panose="020F0704030504030204" pitchFamily="34" charset="0"/>
                </a:rPr>
                <a:t>Gas-BW</a:t>
              </a:r>
            </a:p>
          </p:txBody>
        </p:sp>
      </p:grpSp>
      <p:grpSp>
        <p:nvGrpSpPr>
          <p:cNvPr id="8204" name="Gruppieren 8203">
            <a:extLst>
              <a:ext uri="{FF2B5EF4-FFF2-40B4-BE49-F238E27FC236}">
                <a16:creationId xmlns:a16="http://schemas.microsoft.com/office/drawing/2014/main" id="{C10A99DB-73AF-94AF-B361-007BD5177A1D}"/>
              </a:ext>
            </a:extLst>
          </p:cNvPr>
          <p:cNvGrpSpPr/>
          <p:nvPr/>
        </p:nvGrpSpPr>
        <p:grpSpPr>
          <a:xfrm>
            <a:off x="5196279" y="1414958"/>
            <a:ext cx="1255472" cy="2118602"/>
            <a:chOff x="5196279" y="1310398"/>
            <a:chExt cx="1255472" cy="2118602"/>
          </a:xfrm>
          <a:solidFill>
            <a:srgbClr val="9900CC"/>
          </a:solidFill>
        </p:grpSpPr>
        <p:sp>
          <p:nvSpPr>
            <p:cNvPr id="8195" name="Pfeil: Fünfeck 8194">
              <a:extLst>
                <a:ext uri="{FF2B5EF4-FFF2-40B4-BE49-F238E27FC236}">
                  <a16:creationId xmlns:a16="http://schemas.microsoft.com/office/drawing/2014/main" id="{AC58F19D-D01B-6B40-042F-24F0E9D90346}"/>
                </a:ext>
              </a:extLst>
            </p:cNvPr>
            <p:cNvSpPr/>
            <p:nvPr/>
          </p:nvSpPr>
          <p:spPr bwMode="auto">
            <a:xfrm>
              <a:off x="5527572" y="2477145"/>
              <a:ext cx="358330" cy="172413"/>
            </a:xfrm>
            <a:prstGeom prst="homePlate">
              <a:avLst>
                <a:gd name="adj" fmla="val 41713"/>
              </a:avLst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201" name="Gruppieren 8200">
              <a:extLst>
                <a:ext uri="{FF2B5EF4-FFF2-40B4-BE49-F238E27FC236}">
                  <a16:creationId xmlns:a16="http://schemas.microsoft.com/office/drawing/2014/main" id="{120BD672-4697-D142-8E73-B7B780664B31}"/>
                </a:ext>
              </a:extLst>
            </p:cNvPr>
            <p:cNvGrpSpPr/>
            <p:nvPr/>
          </p:nvGrpSpPr>
          <p:grpSpPr>
            <a:xfrm>
              <a:off x="5196279" y="1310398"/>
              <a:ext cx="1255472" cy="2118602"/>
              <a:chOff x="5214567" y="1310398"/>
              <a:chExt cx="1255472" cy="2118602"/>
            </a:xfrm>
            <a:grpFill/>
          </p:grpSpPr>
          <p:cxnSp>
            <p:nvCxnSpPr>
              <p:cNvPr id="8202" name="Gerader Verbinder 8201">
                <a:extLst>
                  <a:ext uri="{FF2B5EF4-FFF2-40B4-BE49-F238E27FC236}">
                    <a16:creationId xmlns:a16="http://schemas.microsoft.com/office/drawing/2014/main" id="{B4D6AED2-C75A-4514-9AA8-E6FC869472A8}"/>
                  </a:ext>
                </a:extLst>
              </p:cNvPr>
              <p:cNvCxnSpPr/>
              <p:nvPr/>
            </p:nvCxnSpPr>
            <p:spPr bwMode="auto">
              <a:xfrm flipH="1">
                <a:off x="5682309" y="1804300"/>
                <a:ext cx="29043" cy="1624700"/>
              </a:xfrm>
              <a:prstGeom prst="line">
                <a:avLst/>
              </a:prstGeom>
              <a:grpFill/>
              <a:ln w="38100" cap="flat" cmpd="sng" algn="ctr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8203" name="Textfeld 8202">
                <a:extLst>
                  <a:ext uri="{FF2B5EF4-FFF2-40B4-BE49-F238E27FC236}">
                    <a16:creationId xmlns:a16="http://schemas.microsoft.com/office/drawing/2014/main" id="{82E47E57-FA98-A4B3-4413-E1B65B35A047}"/>
                  </a:ext>
                </a:extLst>
              </p:cNvPr>
              <p:cNvSpPr txBox="1"/>
              <p:nvPr/>
            </p:nvSpPr>
            <p:spPr>
              <a:xfrm>
                <a:off x="5214567" y="1310398"/>
                <a:ext cx="12554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(Erd-)Gasnetz</a:t>
                </a:r>
                <a:br>
                  <a:rPr lang="de-DE" sz="1200" dirty="0"/>
                </a:br>
                <a:r>
                  <a:rPr lang="de-DE" sz="1200" dirty="0"/>
                  <a:t>+ Gas-Speicher</a:t>
                </a:r>
              </a:p>
            </p:txBody>
          </p:sp>
        </p:grp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61E7B0DA-B3A4-2237-352E-B5C8CBA62796}"/>
              </a:ext>
            </a:extLst>
          </p:cNvPr>
          <p:cNvSpPr txBox="1"/>
          <p:nvPr/>
        </p:nvSpPr>
        <p:spPr>
          <a:xfrm>
            <a:off x="3648604" y="5006314"/>
            <a:ext cx="1863011" cy="4206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aseline="-25000" dirty="0">
                <a:solidFill>
                  <a:srgbClr val="FF0000"/>
                </a:solidFill>
              </a:rPr>
              <a:t>2,5-3,5  kWh Umweltwärme</a:t>
            </a:r>
            <a:br>
              <a:rPr lang="de-DE" sz="1600" baseline="-25000" dirty="0">
                <a:solidFill>
                  <a:srgbClr val="FF0000"/>
                </a:solidFill>
              </a:rPr>
            </a:br>
            <a:r>
              <a:rPr lang="de-DE" sz="1600" baseline="-25000" dirty="0">
                <a:solidFill>
                  <a:srgbClr val="FF0000"/>
                </a:solidFill>
              </a:rPr>
              <a:t>geschenkt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D6C3FC8-DA63-BD69-EBFB-DABE8FF65E3A}"/>
              </a:ext>
            </a:extLst>
          </p:cNvPr>
          <p:cNvSpPr txBox="1"/>
          <p:nvPr/>
        </p:nvSpPr>
        <p:spPr>
          <a:xfrm>
            <a:off x="3477573" y="4735022"/>
            <a:ext cx="2055371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aseline="-25000" dirty="0">
                <a:solidFill>
                  <a:srgbClr val="FF0000"/>
                </a:solidFill>
              </a:rPr>
              <a:t>1 kWh Strom (Antriebsenergie)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D68C11-6DCE-8073-C0C5-737D5EE42E6D}"/>
              </a:ext>
            </a:extLst>
          </p:cNvPr>
          <p:cNvSpPr txBox="1"/>
          <p:nvPr/>
        </p:nvSpPr>
        <p:spPr>
          <a:xfrm>
            <a:off x="7090981" y="5842665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aseline="-25000" dirty="0">
                <a:solidFill>
                  <a:srgbClr val="FF0000"/>
                </a:solidFill>
              </a:rPr>
              <a:t>3,5 - 4,5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baseline="-25000" dirty="0">
                <a:solidFill>
                  <a:srgbClr val="FF0000"/>
                </a:solidFill>
              </a:rPr>
              <a:t>kWh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baseline="-25000" dirty="0">
                <a:solidFill>
                  <a:srgbClr val="FF0000"/>
                </a:solidFill>
              </a:rPr>
              <a:t>Wärmeenergie</a:t>
            </a:r>
          </a:p>
        </p:txBody>
      </p:sp>
      <p:grpSp>
        <p:nvGrpSpPr>
          <p:cNvPr id="8208" name="Gruppieren 8207">
            <a:extLst>
              <a:ext uri="{FF2B5EF4-FFF2-40B4-BE49-F238E27FC236}">
                <a16:creationId xmlns:a16="http://schemas.microsoft.com/office/drawing/2014/main" id="{65B3E027-5A99-7F42-549A-AF2D5B0034C9}"/>
              </a:ext>
            </a:extLst>
          </p:cNvPr>
          <p:cNvGrpSpPr/>
          <p:nvPr/>
        </p:nvGrpSpPr>
        <p:grpSpPr>
          <a:xfrm>
            <a:off x="7232752" y="4361991"/>
            <a:ext cx="1629055" cy="1629055"/>
            <a:chOff x="7232752" y="3814362"/>
            <a:chExt cx="1629055" cy="1629055"/>
          </a:xfrm>
        </p:grpSpPr>
        <p:sp>
          <p:nvSpPr>
            <p:cNvPr id="8205" name="Ellipse 8204">
              <a:extLst>
                <a:ext uri="{FF2B5EF4-FFF2-40B4-BE49-F238E27FC236}">
                  <a16:creationId xmlns:a16="http://schemas.microsoft.com/office/drawing/2014/main" id="{0DDE14A8-BAAE-CE23-E069-D8FE1FBAEB35}"/>
                </a:ext>
              </a:extLst>
            </p:cNvPr>
            <p:cNvSpPr/>
            <p:nvPr/>
          </p:nvSpPr>
          <p:spPr bwMode="auto">
            <a:xfrm>
              <a:off x="7232752" y="3814362"/>
              <a:ext cx="1629055" cy="162905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6" name="Textfeld 8205">
              <a:extLst>
                <a:ext uri="{FF2B5EF4-FFF2-40B4-BE49-F238E27FC236}">
                  <a16:creationId xmlns:a16="http://schemas.microsoft.com/office/drawing/2014/main" id="{AA6B51A0-BFFD-26C6-5560-D9F67433CE49}"/>
                </a:ext>
              </a:extLst>
            </p:cNvPr>
            <p:cNvSpPr txBox="1"/>
            <p:nvPr/>
          </p:nvSpPr>
          <p:spPr>
            <a:xfrm>
              <a:off x="7508072" y="4497044"/>
              <a:ext cx="11897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350 – 450 %</a:t>
              </a:r>
            </a:p>
          </p:txBody>
        </p:sp>
      </p:grpSp>
      <p:grpSp>
        <p:nvGrpSpPr>
          <p:cNvPr id="8213" name="Gruppieren 8212">
            <a:extLst>
              <a:ext uri="{FF2B5EF4-FFF2-40B4-BE49-F238E27FC236}">
                <a16:creationId xmlns:a16="http://schemas.microsoft.com/office/drawing/2014/main" id="{F8464B5D-8512-1C56-0B2D-1333C09443E9}"/>
              </a:ext>
            </a:extLst>
          </p:cNvPr>
          <p:cNvGrpSpPr/>
          <p:nvPr/>
        </p:nvGrpSpPr>
        <p:grpSpPr>
          <a:xfrm>
            <a:off x="7294216" y="1680345"/>
            <a:ext cx="646332" cy="1275999"/>
            <a:chOff x="7294216" y="1575785"/>
            <a:chExt cx="646332" cy="1275999"/>
          </a:xfrm>
        </p:grpSpPr>
        <p:grpSp>
          <p:nvGrpSpPr>
            <p:cNvPr id="8211" name="Gruppieren 8210">
              <a:extLst>
                <a:ext uri="{FF2B5EF4-FFF2-40B4-BE49-F238E27FC236}">
                  <a16:creationId xmlns:a16="http://schemas.microsoft.com/office/drawing/2014/main" id="{FAA320DF-5B28-4400-D084-1A4BDE4919A5}"/>
                </a:ext>
              </a:extLst>
            </p:cNvPr>
            <p:cNvGrpSpPr/>
            <p:nvPr/>
          </p:nvGrpSpPr>
          <p:grpSpPr>
            <a:xfrm>
              <a:off x="7344161" y="2275838"/>
              <a:ext cx="575946" cy="575946"/>
              <a:chOff x="7344161" y="2275838"/>
              <a:chExt cx="575946" cy="575946"/>
            </a:xfrm>
          </p:grpSpPr>
          <p:sp>
            <p:nvSpPr>
              <p:cNvPr id="8209" name="Ellipse 8208">
                <a:extLst>
                  <a:ext uri="{FF2B5EF4-FFF2-40B4-BE49-F238E27FC236}">
                    <a16:creationId xmlns:a16="http://schemas.microsoft.com/office/drawing/2014/main" id="{E7AAA78C-A4C5-E5D0-F237-6AA05BE97048}"/>
                  </a:ext>
                </a:extLst>
              </p:cNvPr>
              <p:cNvSpPr/>
              <p:nvPr/>
            </p:nvSpPr>
            <p:spPr bwMode="auto">
              <a:xfrm>
                <a:off x="7344161" y="2275838"/>
                <a:ext cx="575946" cy="575946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10" name="Textfeld 8209">
                <a:extLst>
                  <a:ext uri="{FF2B5EF4-FFF2-40B4-BE49-F238E27FC236}">
                    <a16:creationId xmlns:a16="http://schemas.microsoft.com/office/drawing/2014/main" id="{5544BF0C-A740-9A3B-0637-92B410F36DC0}"/>
                  </a:ext>
                </a:extLst>
              </p:cNvPr>
              <p:cNvSpPr txBox="1"/>
              <p:nvPr/>
            </p:nvSpPr>
            <p:spPr>
              <a:xfrm>
                <a:off x="7383643" y="2418351"/>
                <a:ext cx="5341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200" dirty="0">
                    <a:solidFill>
                      <a:schemeClr val="bg1"/>
                    </a:solidFill>
                  </a:rPr>
                  <a:t>50 %</a:t>
                </a:r>
              </a:p>
            </p:txBody>
          </p:sp>
        </p:grpSp>
        <p:sp>
          <p:nvSpPr>
            <p:cNvPr id="8212" name="Textfeld 8211">
              <a:extLst>
                <a:ext uri="{FF2B5EF4-FFF2-40B4-BE49-F238E27FC236}">
                  <a16:creationId xmlns:a16="http://schemas.microsoft.com/office/drawing/2014/main" id="{80E09BE2-4D95-151D-16D5-666CD7B9B6CD}"/>
                </a:ext>
              </a:extLst>
            </p:cNvPr>
            <p:cNvSpPr txBox="1"/>
            <p:nvPr/>
          </p:nvSpPr>
          <p:spPr>
            <a:xfrm>
              <a:off x="7294216" y="1575785"/>
              <a:ext cx="646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aseline="-25000" dirty="0"/>
                <a:t>Output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56AC3994-86A6-7263-C8D3-451B78189E41}"/>
              </a:ext>
            </a:extLst>
          </p:cNvPr>
          <p:cNvSpPr txBox="1"/>
          <p:nvPr/>
        </p:nvSpPr>
        <p:spPr>
          <a:xfrm>
            <a:off x="7065932" y="2861350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aseline="-25000" dirty="0">
                <a:solidFill>
                  <a:srgbClr val="FF0000"/>
                </a:solidFill>
              </a:rPr>
              <a:t>0,5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baseline="-25000" dirty="0">
                <a:solidFill>
                  <a:srgbClr val="FF0000"/>
                </a:solidFill>
              </a:rPr>
              <a:t>kWh</a:t>
            </a: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de-DE" sz="1600" baseline="-25000" dirty="0">
                <a:solidFill>
                  <a:srgbClr val="FF0000"/>
                </a:solidFill>
              </a:rPr>
              <a:t>Wärmeenergie</a:t>
            </a:r>
          </a:p>
        </p:txBody>
      </p:sp>
      <p:grpSp>
        <p:nvGrpSpPr>
          <p:cNvPr id="8232" name="Gruppieren 8231">
            <a:extLst>
              <a:ext uri="{FF2B5EF4-FFF2-40B4-BE49-F238E27FC236}">
                <a16:creationId xmlns:a16="http://schemas.microsoft.com/office/drawing/2014/main" id="{0FBAAF2B-BBB4-9838-46B5-B9E9737966BB}"/>
              </a:ext>
            </a:extLst>
          </p:cNvPr>
          <p:cNvGrpSpPr/>
          <p:nvPr/>
        </p:nvGrpSpPr>
        <p:grpSpPr>
          <a:xfrm>
            <a:off x="3928846" y="1659259"/>
            <a:ext cx="473206" cy="487766"/>
            <a:chOff x="3928846" y="1659259"/>
            <a:chExt cx="473206" cy="487766"/>
          </a:xfrm>
        </p:grpSpPr>
        <p:sp>
          <p:nvSpPr>
            <p:cNvPr id="8214" name="Textfeld 8213">
              <a:extLst>
                <a:ext uri="{FF2B5EF4-FFF2-40B4-BE49-F238E27FC236}">
                  <a16:creationId xmlns:a16="http://schemas.microsoft.com/office/drawing/2014/main" id="{F72B0E19-8347-6481-6D7E-CABC87DF863B}"/>
                </a:ext>
              </a:extLst>
            </p:cNvPr>
            <p:cNvSpPr txBox="1"/>
            <p:nvPr/>
          </p:nvSpPr>
          <p:spPr>
            <a:xfrm>
              <a:off x="3928846" y="1659259"/>
              <a:ext cx="4732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H</a:t>
              </a:r>
              <a:r>
                <a:rPr lang="de-DE" sz="1200" baseline="-25000" dirty="0"/>
                <a:t>2</a:t>
              </a:r>
              <a:r>
                <a:rPr lang="de-DE" sz="1200" dirty="0"/>
                <a:t>O</a:t>
              </a:r>
            </a:p>
          </p:txBody>
        </p:sp>
        <p:sp>
          <p:nvSpPr>
            <p:cNvPr id="8215" name="Pfeil: nach unten 8214">
              <a:extLst>
                <a:ext uri="{FF2B5EF4-FFF2-40B4-BE49-F238E27FC236}">
                  <a16:creationId xmlns:a16="http://schemas.microsoft.com/office/drawing/2014/main" id="{A4467CDC-CB8C-B7EF-A6C3-4AB7C02AC193}"/>
                </a:ext>
              </a:extLst>
            </p:cNvPr>
            <p:cNvSpPr/>
            <p:nvPr/>
          </p:nvSpPr>
          <p:spPr bwMode="auto">
            <a:xfrm>
              <a:off x="4078797" y="1908860"/>
              <a:ext cx="163777" cy="238165"/>
            </a:xfrm>
            <a:prstGeom prst="downArrow">
              <a:avLst/>
            </a:prstGeom>
            <a:solidFill>
              <a:srgbClr val="00B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233" name="Gruppieren 8232">
            <a:extLst>
              <a:ext uri="{FF2B5EF4-FFF2-40B4-BE49-F238E27FC236}">
                <a16:creationId xmlns:a16="http://schemas.microsoft.com/office/drawing/2014/main" id="{A8E0B320-7924-F28A-7CE4-365C97D7CD0C}"/>
              </a:ext>
            </a:extLst>
          </p:cNvPr>
          <p:cNvGrpSpPr/>
          <p:nvPr/>
        </p:nvGrpSpPr>
        <p:grpSpPr>
          <a:xfrm>
            <a:off x="3829522" y="2476285"/>
            <a:ext cx="688009" cy="1201888"/>
            <a:chOff x="3829522" y="2476285"/>
            <a:chExt cx="688009" cy="1201888"/>
          </a:xfrm>
        </p:grpSpPr>
        <p:grpSp>
          <p:nvGrpSpPr>
            <p:cNvPr id="8230" name="Gruppieren 8229">
              <a:extLst>
                <a:ext uri="{FF2B5EF4-FFF2-40B4-BE49-F238E27FC236}">
                  <a16:creationId xmlns:a16="http://schemas.microsoft.com/office/drawing/2014/main" id="{86D68F69-0680-E640-6B58-E2D7E1738198}"/>
                </a:ext>
              </a:extLst>
            </p:cNvPr>
            <p:cNvGrpSpPr/>
            <p:nvPr/>
          </p:nvGrpSpPr>
          <p:grpSpPr>
            <a:xfrm>
              <a:off x="3829522" y="2476285"/>
              <a:ext cx="688009" cy="493277"/>
              <a:chOff x="3829522" y="2476285"/>
              <a:chExt cx="688009" cy="493277"/>
            </a:xfrm>
          </p:grpSpPr>
          <p:pic>
            <p:nvPicPr>
              <p:cNvPr id="21" name="Grafik 20" descr="Ein Bild, das Text, Diagramm, Screenshot, Schrift enthält.&#10;&#10;Automatisch generierte Beschreibung">
                <a:extLst>
                  <a:ext uri="{FF2B5EF4-FFF2-40B4-BE49-F238E27FC236}">
                    <a16:creationId xmlns:a16="http://schemas.microsoft.com/office/drawing/2014/main" id="{A9FEB943-276C-45E4-030B-35A3395518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825" t="30966" r="55298" b="62191"/>
              <a:stretch/>
            </p:blipFill>
            <p:spPr>
              <a:xfrm>
                <a:off x="3853890" y="2476285"/>
                <a:ext cx="585789" cy="357188"/>
              </a:xfrm>
              <a:prstGeom prst="rect">
                <a:avLst/>
              </a:prstGeom>
            </p:spPr>
          </p:pic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93B1DD59-FA69-3402-54B2-E7A6143F81C2}"/>
                  </a:ext>
                </a:extLst>
              </p:cNvPr>
              <p:cNvSpPr txBox="1"/>
              <p:nvPr/>
            </p:nvSpPr>
            <p:spPr>
              <a:xfrm>
                <a:off x="3829522" y="2754118"/>
                <a:ext cx="688009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aseline="-25000" dirty="0"/>
                  <a:t>Elektrolyse</a:t>
                </a:r>
              </a:p>
            </p:txBody>
          </p:sp>
        </p:grpSp>
        <p:grpSp>
          <p:nvGrpSpPr>
            <p:cNvPr id="8231" name="Gruppieren 8230">
              <a:extLst>
                <a:ext uri="{FF2B5EF4-FFF2-40B4-BE49-F238E27FC236}">
                  <a16:creationId xmlns:a16="http://schemas.microsoft.com/office/drawing/2014/main" id="{AE13761F-3766-93F5-E01E-5F8F24040390}"/>
                </a:ext>
              </a:extLst>
            </p:cNvPr>
            <p:cNvGrpSpPr/>
            <p:nvPr/>
          </p:nvGrpSpPr>
          <p:grpSpPr>
            <a:xfrm>
              <a:off x="4004077" y="3164766"/>
              <a:ext cx="362600" cy="513407"/>
              <a:chOff x="4004077" y="3164766"/>
              <a:chExt cx="362600" cy="513407"/>
            </a:xfrm>
          </p:grpSpPr>
          <p:sp>
            <p:nvSpPr>
              <p:cNvPr id="2" name="Pfeil: nach unten 1">
                <a:extLst>
                  <a:ext uri="{FF2B5EF4-FFF2-40B4-BE49-F238E27FC236}">
                    <a16:creationId xmlns:a16="http://schemas.microsoft.com/office/drawing/2014/main" id="{BB63ED0D-7B06-CDC6-F1D1-DCDA03E1F653}"/>
                  </a:ext>
                </a:extLst>
              </p:cNvPr>
              <p:cNvSpPr/>
              <p:nvPr/>
            </p:nvSpPr>
            <p:spPr bwMode="auto">
              <a:xfrm>
                <a:off x="4078797" y="3164766"/>
                <a:ext cx="163777" cy="238165"/>
              </a:xfrm>
              <a:prstGeom prst="downArrow">
                <a:avLst/>
              </a:prstGeom>
              <a:solidFill>
                <a:schemeClr val="accent2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16" name="Textfeld 8215">
                <a:extLst>
                  <a:ext uri="{FF2B5EF4-FFF2-40B4-BE49-F238E27FC236}">
                    <a16:creationId xmlns:a16="http://schemas.microsoft.com/office/drawing/2014/main" id="{8ACCB6CD-BEB9-3070-345B-B88E3E861E98}"/>
                  </a:ext>
                </a:extLst>
              </p:cNvPr>
              <p:cNvSpPr txBox="1"/>
              <p:nvPr/>
            </p:nvSpPr>
            <p:spPr>
              <a:xfrm>
                <a:off x="4004077" y="3401174"/>
                <a:ext cx="36260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/>
                  <a:t>O</a:t>
                </a:r>
                <a:r>
                  <a:rPr lang="de-DE" sz="1200" baseline="-25000" dirty="0"/>
                  <a:t>2</a:t>
                </a:r>
              </a:p>
            </p:txBody>
          </p:sp>
        </p:grpSp>
      </p:grpSp>
      <p:sp>
        <p:nvSpPr>
          <p:cNvPr id="8220" name="Textfeld 8219">
            <a:extLst>
              <a:ext uri="{FF2B5EF4-FFF2-40B4-BE49-F238E27FC236}">
                <a16:creationId xmlns:a16="http://schemas.microsoft.com/office/drawing/2014/main" id="{23E28103-CE30-D94E-F34A-328E2B429F74}"/>
              </a:ext>
            </a:extLst>
          </p:cNvPr>
          <p:cNvSpPr txBox="1"/>
          <p:nvPr/>
        </p:nvSpPr>
        <p:spPr>
          <a:xfrm>
            <a:off x="2008739" y="3502669"/>
            <a:ext cx="1538606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Ausgangsbasis:</a:t>
            </a:r>
            <a:br>
              <a:rPr lang="de-DE" sz="12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200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erneuerbarer Strom</a:t>
            </a:r>
            <a:endParaRPr lang="de-DE" sz="1200" kern="1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234" name="Gruppieren 8233">
            <a:extLst>
              <a:ext uri="{FF2B5EF4-FFF2-40B4-BE49-F238E27FC236}">
                <a16:creationId xmlns:a16="http://schemas.microsoft.com/office/drawing/2014/main" id="{6A50BF09-2304-F16D-BBAB-3E3BEAE9703A}"/>
              </a:ext>
            </a:extLst>
          </p:cNvPr>
          <p:cNvGrpSpPr/>
          <p:nvPr/>
        </p:nvGrpSpPr>
        <p:grpSpPr>
          <a:xfrm>
            <a:off x="2458585" y="1674532"/>
            <a:ext cx="1340770" cy="1584437"/>
            <a:chOff x="2458585" y="1674532"/>
            <a:chExt cx="1340770" cy="1584437"/>
          </a:xfrm>
        </p:grpSpPr>
        <p:sp>
          <p:nvSpPr>
            <p:cNvPr id="8221" name="Textfeld 8220">
              <a:extLst>
                <a:ext uri="{FF2B5EF4-FFF2-40B4-BE49-F238E27FC236}">
                  <a16:creationId xmlns:a16="http://schemas.microsoft.com/office/drawing/2014/main" id="{6576C110-1155-A96D-829A-549851D2B7D0}"/>
                </a:ext>
              </a:extLst>
            </p:cNvPr>
            <p:cNvSpPr txBox="1"/>
            <p:nvPr/>
          </p:nvSpPr>
          <p:spPr>
            <a:xfrm>
              <a:off x="2737236" y="1674532"/>
              <a:ext cx="5261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800" baseline="-25000" dirty="0"/>
                <a:t>Input</a:t>
              </a:r>
            </a:p>
          </p:txBody>
        </p:sp>
        <p:grpSp>
          <p:nvGrpSpPr>
            <p:cNvPr id="8229" name="Gruppieren 8228">
              <a:extLst>
                <a:ext uri="{FF2B5EF4-FFF2-40B4-BE49-F238E27FC236}">
                  <a16:creationId xmlns:a16="http://schemas.microsoft.com/office/drawing/2014/main" id="{32327FF7-674E-7A4B-EE9A-93985B737037}"/>
                </a:ext>
              </a:extLst>
            </p:cNvPr>
            <p:cNvGrpSpPr/>
            <p:nvPr/>
          </p:nvGrpSpPr>
          <p:grpSpPr>
            <a:xfrm>
              <a:off x="2458585" y="2208612"/>
              <a:ext cx="1340770" cy="1050357"/>
              <a:chOff x="2458585" y="2208612"/>
              <a:chExt cx="1340770" cy="1050357"/>
            </a:xfrm>
          </p:grpSpPr>
          <p:pic>
            <p:nvPicPr>
              <p:cNvPr id="4" name="Grafik 3" descr="Ein Bild, das Text, Diagramm, Screenshot, Schrift enthält.&#10;&#10;Automatisch generierte Beschreibung">
                <a:extLst>
                  <a:ext uri="{FF2B5EF4-FFF2-40B4-BE49-F238E27FC236}">
                    <a16:creationId xmlns:a16="http://schemas.microsoft.com/office/drawing/2014/main" id="{E4162C69-A80A-BE41-1E58-5A6F819824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96" t="25763" r="63357" b="55919"/>
              <a:stretch/>
            </p:blipFill>
            <p:spPr>
              <a:xfrm>
                <a:off x="2568694" y="2208612"/>
                <a:ext cx="1230661" cy="956154"/>
              </a:xfrm>
              <a:prstGeom prst="rect">
                <a:avLst/>
              </a:prstGeom>
            </p:spPr>
          </p:pic>
          <p:sp>
            <p:nvSpPr>
              <p:cNvPr id="8227" name="Rechteck 8226">
                <a:extLst>
                  <a:ext uri="{FF2B5EF4-FFF2-40B4-BE49-F238E27FC236}">
                    <a16:creationId xmlns:a16="http://schemas.microsoft.com/office/drawing/2014/main" id="{1E4BB1E1-6EDE-7851-E0B5-5EC2D7543C12}"/>
                  </a:ext>
                </a:extLst>
              </p:cNvPr>
              <p:cNvSpPr/>
              <p:nvPr/>
            </p:nvSpPr>
            <p:spPr bwMode="auto">
              <a:xfrm>
                <a:off x="2458585" y="3020192"/>
                <a:ext cx="183015" cy="238777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D506DE04-CE02-4AA8-DC36-5EB3CA4204FD}"/>
              </a:ext>
            </a:extLst>
          </p:cNvPr>
          <p:cNvSpPr txBox="1"/>
          <p:nvPr/>
        </p:nvSpPr>
        <p:spPr>
          <a:xfrm>
            <a:off x="3275496" y="2231262"/>
            <a:ext cx="936475" cy="2564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baseline="-25000" dirty="0">
                <a:solidFill>
                  <a:srgbClr val="FF0000"/>
                </a:solidFill>
              </a:rPr>
              <a:t>1kWh Strom</a:t>
            </a:r>
          </a:p>
        </p:txBody>
      </p:sp>
      <p:sp>
        <p:nvSpPr>
          <p:cNvPr id="8217" name="Textfeld 8216">
            <a:extLst>
              <a:ext uri="{FF2B5EF4-FFF2-40B4-BE49-F238E27FC236}">
                <a16:creationId xmlns:a16="http://schemas.microsoft.com/office/drawing/2014/main" id="{DFE5FD50-3305-D039-838E-345FBE040111}"/>
              </a:ext>
            </a:extLst>
          </p:cNvPr>
          <p:cNvSpPr txBox="1"/>
          <p:nvPr/>
        </p:nvSpPr>
        <p:spPr>
          <a:xfrm>
            <a:off x="0" y="6149528"/>
            <a:ext cx="98673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 P2G muss das ca. 7 bis 9-fache an EE-Strom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der WPPE aufgewendet werden!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FECA074-0933-5520-E449-B75F54865953}"/>
              </a:ext>
            </a:extLst>
          </p:cNvPr>
          <p:cNvSpPr txBox="1"/>
          <p:nvPr/>
        </p:nvSpPr>
        <p:spPr>
          <a:xfrm>
            <a:off x="283922" y="4927591"/>
            <a:ext cx="1848513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de-DE" sz="1200" b="1" kern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Terra X | Harald Lesch</a:t>
            </a:r>
            <a:br>
              <a:rPr lang="de-DE" sz="1200" b="1" kern="180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12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Heizungsverbot, und jetzt? Wärmepumpen und Wasserstoff im Check!</a:t>
            </a:r>
            <a:endParaRPr lang="de-DE" sz="1200" kern="10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194" name="Gruppieren 8193">
            <a:extLst>
              <a:ext uri="{FF2B5EF4-FFF2-40B4-BE49-F238E27FC236}">
                <a16:creationId xmlns:a16="http://schemas.microsoft.com/office/drawing/2014/main" id="{2DA128F2-FC4D-D7F0-3FC2-1FCF9D8A33F9}"/>
              </a:ext>
            </a:extLst>
          </p:cNvPr>
          <p:cNvGrpSpPr/>
          <p:nvPr/>
        </p:nvGrpSpPr>
        <p:grpSpPr>
          <a:xfrm>
            <a:off x="5772973" y="4539679"/>
            <a:ext cx="1239608" cy="1205540"/>
            <a:chOff x="5772973" y="4096610"/>
            <a:chExt cx="1239608" cy="1205540"/>
          </a:xfrm>
        </p:grpSpPr>
        <p:grpSp>
          <p:nvGrpSpPr>
            <p:cNvPr id="8200" name="Gruppieren 8199">
              <a:extLst>
                <a:ext uri="{FF2B5EF4-FFF2-40B4-BE49-F238E27FC236}">
                  <a16:creationId xmlns:a16="http://schemas.microsoft.com/office/drawing/2014/main" id="{DAA867A3-C853-D70B-9FFA-8F8BA67151A2}"/>
                </a:ext>
              </a:extLst>
            </p:cNvPr>
            <p:cNvGrpSpPr/>
            <p:nvPr/>
          </p:nvGrpSpPr>
          <p:grpSpPr>
            <a:xfrm>
              <a:off x="5772973" y="4096610"/>
              <a:ext cx="1239608" cy="1205540"/>
              <a:chOff x="5772973" y="3992050"/>
              <a:chExt cx="1239608" cy="1205540"/>
            </a:xfrm>
          </p:grpSpPr>
          <p:sp>
            <p:nvSpPr>
              <p:cNvPr id="8192" name="Rechteck: abgerundete Ecken 8191">
                <a:extLst>
                  <a:ext uri="{FF2B5EF4-FFF2-40B4-BE49-F238E27FC236}">
                    <a16:creationId xmlns:a16="http://schemas.microsoft.com/office/drawing/2014/main" id="{0100D233-B4C2-DDC1-EB6A-353582981A12}"/>
                  </a:ext>
                </a:extLst>
              </p:cNvPr>
              <p:cNvSpPr/>
              <p:nvPr/>
            </p:nvSpPr>
            <p:spPr bwMode="auto">
              <a:xfrm>
                <a:off x="5772973" y="4011406"/>
                <a:ext cx="1239608" cy="1186184"/>
              </a:xfrm>
              <a:prstGeom prst="roundRect">
                <a:avLst>
                  <a:gd name="adj" fmla="val 8156"/>
                </a:avLst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93" name="Textfeld 8192">
                <a:extLst>
                  <a:ext uri="{FF2B5EF4-FFF2-40B4-BE49-F238E27FC236}">
                    <a16:creationId xmlns:a16="http://schemas.microsoft.com/office/drawing/2014/main" id="{6A408348-89A8-19CB-9850-11C39317EEBB}"/>
                  </a:ext>
                </a:extLst>
              </p:cNvPr>
              <p:cNvSpPr txBox="1"/>
              <p:nvPr/>
            </p:nvSpPr>
            <p:spPr>
              <a:xfrm>
                <a:off x="6118537" y="3992050"/>
                <a:ext cx="55976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000" dirty="0">
                    <a:latin typeface="Arial Rounded MT Bold" panose="020F0704030504030204" pitchFamily="34" charset="0"/>
                  </a:rPr>
                  <a:t>WPPE</a:t>
                </a:r>
              </a:p>
            </p:txBody>
          </p:sp>
        </p:grp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6987059-7EF3-9DF2-6B11-C39FBA818E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45" b="7839"/>
            <a:stretch/>
          </p:blipFill>
          <p:spPr>
            <a:xfrm>
              <a:off x="5908243" y="4337531"/>
              <a:ext cx="988248" cy="788774"/>
            </a:xfrm>
            <a:prstGeom prst="rect">
              <a:avLst/>
            </a:prstGeom>
          </p:spPr>
        </p:pic>
      </p:grpSp>
      <p:sp>
        <p:nvSpPr>
          <p:cNvPr id="8219" name="Textfeld 8218">
            <a:extLst>
              <a:ext uri="{FF2B5EF4-FFF2-40B4-BE49-F238E27FC236}">
                <a16:creationId xmlns:a16="http://schemas.microsoft.com/office/drawing/2014/main" id="{3AF133E7-D2BE-69A5-CA9C-1DD094BF438D}"/>
              </a:ext>
            </a:extLst>
          </p:cNvPr>
          <p:cNvSpPr txBox="1"/>
          <p:nvPr/>
        </p:nvSpPr>
        <p:spPr>
          <a:xfrm>
            <a:off x="5940049" y="5767058"/>
            <a:ext cx="10021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JAZ: 3,5 - 4,5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39C55D1-3DC3-EFCD-5B9D-27B165F75FDC}"/>
              </a:ext>
            </a:extLst>
          </p:cNvPr>
          <p:cNvSpPr txBox="1"/>
          <p:nvPr/>
        </p:nvSpPr>
        <p:spPr>
          <a:xfrm>
            <a:off x="3632975" y="3632924"/>
            <a:ext cx="6177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BMWK: Langzeitszenarien für die Transformation des Energiesystems in Deutschland</a:t>
            </a:r>
            <a:r>
              <a:rPr lang="de-DE" sz="1200" dirty="0">
                <a:solidFill>
                  <a:srgbClr val="FF0000"/>
                </a:solidFill>
              </a:rPr>
              <a:t>: „Keine Verteilungsnetze betrachtet, weil Wasserstoff in diesen Szenarien nicht in der Wärmeversorgung eingesetzt wird.“</a:t>
            </a:r>
          </a:p>
        </p:txBody>
      </p:sp>
      <p:sp>
        <p:nvSpPr>
          <p:cNvPr id="8197" name="Textfeld 8196">
            <a:extLst>
              <a:ext uri="{FF2B5EF4-FFF2-40B4-BE49-F238E27FC236}">
                <a16:creationId xmlns:a16="http://schemas.microsoft.com/office/drawing/2014/main" id="{36A34B70-06DE-1F7D-CEAF-8B2AE4A41B79}"/>
              </a:ext>
            </a:extLst>
          </p:cNvPr>
          <p:cNvSpPr txBox="1"/>
          <p:nvPr/>
        </p:nvSpPr>
        <p:spPr>
          <a:xfrm>
            <a:off x="6274435" y="1276501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H</a:t>
            </a:r>
            <a:r>
              <a:rPr lang="de-DE" sz="1200" baseline="-25000" dirty="0">
                <a:solidFill>
                  <a:srgbClr val="FF0000"/>
                </a:solidFill>
              </a:rPr>
              <a:t>2</a:t>
            </a:r>
            <a:r>
              <a:rPr lang="de-DE" sz="1200" dirty="0">
                <a:solidFill>
                  <a:srgbClr val="FF0000"/>
                </a:solidFill>
              </a:rPr>
              <a:t>-ready-Kosten: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45 Mrd. €</a:t>
            </a:r>
          </a:p>
        </p:txBody>
      </p:sp>
      <p:sp>
        <p:nvSpPr>
          <p:cNvPr id="8223" name="Textfeld 8222">
            <a:extLst>
              <a:ext uri="{FF2B5EF4-FFF2-40B4-BE49-F238E27FC236}">
                <a16:creationId xmlns:a16="http://schemas.microsoft.com/office/drawing/2014/main" id="{CA6F90E2-D294-2598-AB7F-4B54AB805ABA}"/>
              </a:ext>
            </a:extLst>
          </p:cNvPr>
          <p:cNvSpPr txBox="1"/>
          <p:nvPr/>
        </p:nvSpPr>
        <p:spPr>
          <a:xfrm>
            <a:off x="4361328" y="3234852"/>
            <a:ext cx="125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</a:rPr>
              <a:t>CH</a:t>
            </a:r>
            <a:r>
              <a:rPr lang="de-DE" sz="1200" baseline="-25000" dirty="0">
                <a:solidFill>
                  <a:srgbClr val="FF0000"/>
                </a:solidFill>
              </a:rPr>
              <a:t>4</a:t>
            </a:r>
            <a:r>
              <a:rPr lang="de-DE" sz="1200" dirty="0">
                <a:solidFill>
                  <a:srgbClr val="FF0000"/>
                </a:solidFill>
              </a:rPr>
              <a:t>:10 kWh/m³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</a:rPr>
              <a:t>H</a:t>
            </a:r>
            <a:r>
              <a:rPr lang="de-DE" sz="1200" baseline="-25000" dirty="0">
                <a:solidFill>
                  <a:srgbClr val="FF0000"/>
                </a:solidFill>
              </a:rPr>
              <a:t>2</a:t>
            </a:r>
            <a:r>
              <a:rPr lang="de-DE" sz="1200" dirty="0">
                <a:solidFill>
                  <a:srgbClr val="FF0000"/>
                </a:solidFill>
              </a:rPr>
              <a:t>: 3 kWh/m³</a:t>
            </a:r>
            <a:br>
              <a:rPr lang="de-DE" sz="1200" dirty="0">
                <a:solidFill>
                  <a:srgbClr val="FF0000"/>
                </a:solidFill>
              </a:rPr>
            </a:b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8235" name="Rectangle 4">
            <a:extLst>
              <a:ext uri="{FF2B5EF4-FFF2-40B4-BE49-F238E27FC236}">
                <a16:creationId xmlns:a16="http://schemas.microsoft.com/office/drawing/2014/main" id="{0BFD072F-BE6A-A090-FF18-8963A85C4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460" y="36041"/>
            <a:ext cx="876837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„</a:t>
            </a:r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de-DE" altLang="de-DE" sz="2000" dirty="0">
                <a:solidFill>
                  <a:schemeClr val="bg1"/>
                </a:solidFill>
              </a:rPr>
              <a:t>echnologieoffenheit“ (1), Wärmewende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Effizienzvergleich Power </a:t>
            </a:r>
            <a:r>
              <a:rPr lang="de-DE" altLang="de-DE" sz="2000" dirty="0" err="1">
                <a:solidFill>
                  <a:schemeClr val="bg1"/>
                </a:solidFill>
              </a:rPr>
              <a:t>to</a:t>
            </a:r>
            <a:r>
              <a:rPr lang="de-DE" altLang="de-DE" sz="2000" dirty="0">
                <a:solidFill>
                  <a:schemeClr val="bg1"/>
                </a:solidFill>
              </a:rPr>
              <a:t> Gas (P2G) vs. Wärmepumpe (WPPE)</a:t>
            </a:r>
          </a:p>
        </p:txBody>
      </p:sp>
      <p:grpSp>
        <p:nvGrpSpPr>
          <p:cNvPr id="8218" name="Gruppieren 8217">
            <a:extLst>
              <a:ext uri="{FF2B5EF4-FFF2-40B4-BE49-F238E27FC236}">
                <a16:creationId xmlns:a16="http://schemas.microsoft.com/office/drawing/2014/main" id="{C49353B2-1DDC-3236-CD31-9A9583F701E7}"/>
              </a:ext>
            </a:extLst>
          </p:cNvPr>
          <p:cNvGrpSpPr/>
          <p:nvPr/>
        </p:nvGrpSpPr>
        <p:grpSpPr>
          <a:xfrm>
            <a:off x="562867" y="2524082"/>
            <a:ext cx="1746142" cy="1686859"/>
            <a:chOff x="4133701" y="2392551"/>
            <a:chExt cx="2563312" cy="2476285"/>
          </a:xfrm>
        </p:grpSpPr>
        <p:grpSp>
          <p:nvGrpSpPr>
            <p:cNvPr id="8236" name="Gruppieren 8235">
              <a:extLst>
                <a:ext uri="{FF2B5EF4-FFF2-40B4-BE49-F238E27FC236}">
                  <a16:creationId xmlns:a16="http://schemas.microsoft.com/office/drawing/2014/main" id="{79AD0C4B-89A8-4B54-A73D-A44B4D83DFF1}"/>
                </a:ext>
              </a:extLst>
            </p:cNvPr>
            <p:cNvGrpSpPr/>
            <p:nvPr/>
          </p:nvGrpSpPr>
          <p:grpSpPr>
            <a:xfrm>
              <a:off x="4968519" y="3606797"/>
              <a:ext cx="1262039" cy="1262039"/>
              <a:chOff x="9982449" y="1960444"/>
              <a:chExt cx="1395571" cy="1395571"/>
            </a:xfrm>
          </p:grpSpPr>
          <p:sp>
            <p:nvSpPr>
              <p:cNvPr id="8238" name="Ellipse 8237">
                <a:extLst>
                  <a:ext uri="{FF2B5EF4-FFF2-40B4-BE49-F238E27FC236}">
                    <a16:creationId xmlns:a16="http://schemas.microsoft.com/office/drawing/2014/main" id="{85F08598-93EA-C98B-5EE4-6A74D904C884}"/>
                  </a:ext>
                </a:extLst>
              </p:cNvPr>
              <p:cNvSpPr/>
              <p:nvPr/>
            </p:nvSpPr>
            <p:spPr bwMode="auto">
              <a:xfrm>
                <a:off x="9982449" y="1960444"/>
                <a:ext cx="1395571" cy="1395571"/>
              </a:xfrm>
              <a:prstGeom prst="ellipse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8239" name="Grafik 8238">
                <a:extLst>
                  <a:ext uri="{FF2B5EF4-FFF2-40B4-BE49-F238E27FC236}">
                    <a16:creationId xmlns:a16="http://schemas.microsoft.com/office/drawing/2014/main" id="{6179912C-0744-D311-DAE0-198C963A4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574" b="17484"/>
              <a:stretch/>
            </p:blipFill>
            <p:spPr>
              <a:xfrm>
                <a:off x="10232414" y="2371881"/>
                <a:ext cx="895641" cy="572696"/>
              </a:xfrm>
              <a:prstGeom prst="rect">
                <a:avLst/>
              </a:prstGeom>
            </p:spPr>
          </p:pic>
        </p:grpSp>
        <p:pic>
          <p:nvPicPr>
            <p:cNvPr id="8237" name="Grafik 8236" descr="Ein Bild, das Windmühle enthält.&#10;&#10;Automatisch generierte Beschreibung">
              <a:extLst>
                <a:ext uri="{FF2B5EF4-FFF2-40B4-BE49-F238E27FC236}">
                  <a16:creationId xmlns:a16="http://schemas.microsoft.com/office/drawing/2014/main" id="{C119383C-B175-E12B-532F-4A7375E0A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3701" y="2392551"/>
              <a:ext cx="2563312" cy="15078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34868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11" grpId="0"/>
      <p:bldP spid="18" grpId="0"/>
      <p:bldP spid="31" grpId="0"/>
      <p:bldP spid="9" grpId="0"/>
      <p:bldP spid="14" grpId="0"/>
      <p:bldP spid="8217" grpId="0"/>
      <p:bldP spid="15" grpId="0"/>
      <p:bldP spid="8219" grpId="0"/>
      <p:bldP spid="13" grpId="0"/>
      <p:bldP spid="8197" grpId="0"/>
      <p:bldP spid="82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6702" y="19034"/>
            <a:ext cx="859737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„</a:t>
            </a:r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de-DE" altLang="de-DE" sz="2000" dirty="0">
                <a:solidFill>
                  <a:schemeClr val="bg1"/>
                </a:solidFill>
              </a:rPr>
              <a:t>echnologieoffenheit“ (2), Mobilitätswende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Wirkungsgrad-Vergleich</a:t>
            </a:r>
          </a:p>
        </p:txBody>
      </p:sp>
      <p:pic>
        <p:nvPicPr>
          <p:cNvPr id="3" name="Grafik 2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9C287FE0-CDD5-DE55-CA84-796B001508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1" r="17282" b="51153"/>
          <a:stretch/>
        </p:blipFill>
        <p:spPr>
          <a:xfrm>
            <a:off x="186958" y="859536"/>
            <a:ext cx="7562981" cy="214492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AE7142F-C6EE-B816-E581-0C375A4F1FD1}"/>
              </a:ext>
            </a:extLst>
          </p:cNvPr>
          <p:cNvSpPr txBox="1"/>
          <p:nvPr/>
        </p:nvSpPr>
        <p:spPr>
          <a:xfrm>
            <a:off x="4953000" y="5891470"/>
            <a:ext cx="2962656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</a:t>
            </a:r>
            <a:r>
              <a:rPr lang="de-DE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Agora u.a. 2018, Grafik: VCÖ 2019</a:t>
            </a:r>
          </a:p>
        </p:txBody>
      </p:sp>
      <p:pic>
        <p:nvPicPr>
          <p:cNvPr id="7" name="Grafik 6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DB65323C-196B-5AE3-2D80-90A6BC2B54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7" r="17282" b="31105"/>
          <a:stretch/>
        </p:blipFill>
        <p:spPr>
          <a:xfrm>
            <a:off x="186957" y="3004456"/>
            <a:ext cx="7562981" cy="1119675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D9401D32-9356-DCF1-2896-7F68329F6D1D}"/>
              </a:ext>
            </a:extLst>
          </p:cNvPr>
          <p:cNvGrpSpPr/>
          <p:nvPr/>
        </p:nvGrpSpPr>
        <p:grpSpPr>
          <a:xfrm>
            <a:off x="186956" y="4124131"/>
            <a:ext cx="7562981" cy="1737172"/>
            <a:chOff x="1165364" y="4124131"/>
            <a:chExt cx="7562981" cy="1737172"/>
          </a:xfrm>
        </p:grpSpPr>
        <p:pic>
          <p:nvPicPr>
            <p:cNvPr id="4" name="Grafik 3" descr="Ein Bild, das Text, Screenshot, Schrift, Zahl enthält.&#10;&#10;Automatisch generierte Beschreibung">
              <a:extLst>
                <a:ext uri="{FF2B5EF4-FFF2-40B4-BE49-F238E27FC236}">
                  <a16:creationId xmlns:a16="http://schemas.microsoft.com/office/drawing/2014/main" id="{033771AE-B4C0-D83B-647B-328FC5EFC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895" r="17282"/>
            <a:stretch/>
          </p:blipFill>
          <p:spPr>
            <a:xfrm>
              <a:off x="1165364" y="4124131"/>
              <a:ext cx="7562981" cy="1737172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74A3FA9-1C2B-E0E3-163E-250551700AAC}"/>
                </a:ext>
              </a:extLst>
            </p:cNvPr>
            <p:cNvSpPr txBox="1"/>
            <p:nvPr/>
          </p:nvSpPr>
          <p:spPr>
            <a:xfrm>
              <a:off x="2404491" y="4322123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>
                  <a:solidFill>
                    <a:schemeClr val="bg1"/>
                  </a:solidFill>
                  <a:latin typeface="Bahnschrift Light Condensed" panose="020B0502040204020203" pitchFamily="34" charset="0"/>
                </a:rPr>
                <a:t>(E-</a:t>
              </a:r>
              <a:r>
                <a:rPr lang="de-DE" sz="1800" dirty="0" err="1">
                  <a:solidFill>
                    <a:schemeClr val="bg1"/>
                  </a:solidFill>
                  <a:latin typeface="Bahnschrift Light Condensed" panose="020B0502040204020203" pitchFamily="34" charset="0"/>
                </a:rPr>
                <a:t>Fuels</a:t>
              </a:r>
              <a:r>
                <a:rPr lang="de-DE" sz="1800" dirty="0">
                  <a:solidFill>
                    <a:schemeClr val="bg1"/>
                  </a:solidFill>
                  <a:latin typeface="Bahnschrift Light Condensed" panose="020B0502040204020203" pitchFamily="34" charset="0"/>
                </a:rPr>
                <a:t>)</a:t>
              </a:r>
            </a:p>
          </p:txBody>
        </p:sp>
      </p:grpSp>
      <p:sp>
        <p:nvSpPr>
          <p:cNvPr id="6" name="Rectangle 4">
            <a:extLst>
              <a:ext uri="{FF2B5EF4-FFF2-40B4-BE49-F238E27FC236}">
                <a16:creationId xmlns:a16="http://schemas.microsoft.com/office/drawing/2014/main" id="{161F329C-B333-1B8D-1CD2-92CD17CDE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800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Bei E-</a:t>
            </a:r>
            <a:r>
              <a:rPr lang="de-DE" altLang="de-DE" sz="1800" dirty="0" err="1">
                <a:solidFill>
                  <a:srgbClr val="00B050"/>
                </a:solidFill>
              </a:rPr>
              <a:t>Fuels</a:t>
            </a:r>
            <a:r>
              <a:rPr lang="de-DE" altLang="de-DE" sz="1800" dirty="0">
                <a:solidFill>
                  <a:srgbClr val="00B050"/>
                </a:solidFill>
              </a:rPr>
              <a:t> muss mehr als das 5-fache an EE-Strom </a:t>
            </a:r>
            <a:r>
              <a:rPr lang="de-DE" altLang="de-DE" sz="1800" dirty="0" err="1">
                <a:solidFill>
                  <a:srgbClr val="00B050"/>
                </a:solidFill>
              </a:rPr>
              <a:t>ggü</a:t>
            </a:r>
            <a:r>
              <a:rPr lang="de-DE" altLang="de-DE" sz="1800" dirty="0">
                <a:solidFill>
                  <a:srgbClr val="00B050"/>
                </a:solidFill>
              </a:rPr>
              <a:t>. E-Autos aufgewendet werden!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CC3365C-70E5-D5CA-2462-175C76DC09AC}"/>
              </a:ext>
            </a:extLst>
          </p:cNvPr>
          <p:cNvSpPr txBox="1"/>
          <p:nvPr/>
        </p:nvSpPr>
        <p:spPr>
          <a:xfrm>
            <a:off x="7749937" y="5079693"/>
            <a:ext cx="21560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Terra X</a:t>
            </a:r>
            <a:br>
              <a:rPr lang="de-DE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de-DE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Harald Lesch ZERLEGT E-FUELS!</a:t>
            </a:r>
            <a:br>
              <a:rPr lang="de-DE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de-DE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Synthetische Kraftstoffe wissenschaftlich analysiert</a:t>
            </a:r>
            <a:endParaRPr lang="de-DE" sz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2959E1C-065A-4442-B713-FFFA93509A67}"/>
              </a:ext>
            </a:extLst>
          </p:cNvPr>
          <p:cNvSpPr txBox="1"/>
          <p:nvPr/>
        </p:nvSpPr>
        <p:spPr>
          <a:xfrm>
            <a:off x="7818120" y="891122"/>
            <a:ext cx="20878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Tankstellennetz-/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Mineralölbranche in D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(2022), 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Tankstellen:  14.453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- Umsatz:  121 Mrd. €</a:t>
            </a:r>
          </a:p>
          <a:p>
            <a:r>
              <a:rPr lang="de-DE" sz="1400" dirty="0"/>
              <a:t>Quelle: Statista, </a:t>
            </a:r>
            <a:r>
              <a:rPr lang="de-DE" sz="1400" dirty="0" err="1"/>
              <a:t>IBIS</a:t>
            </a:r>
            <a:r>
              <a:rPr lang="de-DE" sz="1400" i="1" dirty="0" err="1"/>
              <a:t>World</a:t>
            </a: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1BECFD8-A758-CADF-E09B-DE8C18C4E114}"/>
              </a:ext>
            </a:extLst>
          </p:cNvPr>
          <p:cNvSpPr txBox="1"/>
          <p:nvPr/>
        </p:nvSpPr>
        <p:spPr>
          <a:xfrm>
            <a:off x="7749937" y="2604073"/>
            <a:ext cx="21560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abgeordnetenwatch.de</a:t>
            </a:r>
            <a:endParaRPr lang="de-DE" sz="1400" dirty="0">
              <a:solidFill>
                <a:srgbClr val="FF0000"/>
              </a:solidFill>
            </a:endParaRPr>
          </a:p>
          <a:p>
            <a:r>
              <a:rPr lang="de-DE" sz="1400" dirty="0"/>
              <a:t>2022: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„Mineralölwirtschaft gibt 8 Mio. € für Lobby-Arbeit aus!“</a:t>
            </a:r>
          </a:p>
          <a:p>
            <a:r>
              <a:rPr lang="de-DE" sz="1400" dirty="0">
                <a:solidFill>
                  <a:srgbClr val="FF0000"/>
                </a:solidFill>
              </a:rPr>
              <a:t>Kampagne: 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„E-</a:t>
            </a:r>
            <a:r>
              <a:rPr lang="de-DE" sz="1400" dirty="0" err="1">
                <a:solidFill>
                  <a:srgbClr val="FF0000"/>
                </a:solidFill>
              </a:rPr>
              <a:t>Fuels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for</a:t>
            </a:r>
            <a:r>
              <a:rPr lang="de-DE" sz="1400" dirty="0">
                <a:solidFill>
                  <a:srgbClr val="FF0000"/>
                </a:solidFill>
              </a:rPr>
              <a:t> Future“</a:t>
            </a:r>
            <a:br>
              <a:rPr lang="de-DE" sz="1400" dirty="0">
                <a:solidFill>
                  <a:srgbClr val="FF0000"/>
                </a:solidFill>
              </a:rPr>
            </a:br>
            <a:endParaRPr lang="de-DE" sz="1400" dirty="0">
              <a:solidFill>
                <a:srgbClr val="FF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B32595F-A5DE-FA3A-3C69-01373F36CD8E}"/>
              </a:ext>
            </a:extLst>
          </p:cNvPr>
          <p:cNvSpPr txBox="1"/>
          <p:nvPr/>
        </p:nvSpPr>
        <p:spPr>
          <a:xfrm>
            <a:off x="7749937" y="4384166"/>
            <a:ext cx="2156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ZDF | Die Anstalt</a:t>
            </a:r>
            <a:br>
              <a:rPr lang="de-DE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de-DE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</a:t>
            </a:r>
            <a:r>
              <a:rPr lang="de-DE" sz="120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Fuels</a:t>
            </a:r>
            <a:r>
              <a:rPr lang="de-DE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oder doch eher „Ö-</a:t>
            </a:r>
            <a:r>
              <a:rPr lang="de-DE" sz="1200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Fuels</a:t>
            </a:r>
            <a:r>
              <a:rPr lang="de-DE" sz="12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?“</a:t>
            </a:r>
            <a:endParaRPr lang="de-DE" sz="1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CEF08E1-1987-61A6-E01C-D5D6D11F4E28}"/>
              </a:ext>
            </a:extLst>
          </p:cNvPr>
          <p:cNvSpPr txBox="1"/>
          <p:nvPr/>
        </p:nvSpPr>
        <p:spPr>
          <a:xfrm>
            <a:off x="136248" y="5800692"/>
            <a:ext cx="4415178" cy="479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dirty="0">
                <a:solidFill>
                  <a:srgbClr val="FF0000"/>
                </a:solidFill>
              </a:rPr>
              <a:t>MAITHINK X: </a:t>
            </a:r>
            <a:r>
              <a:rPr lang="de-DE" sz="12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</a:t>
            </a:r>
            <a:r>
              <a:rPr lang="de-DE" sz="1200" b="1" kern="1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Fuels</a:t>
            </a:r>
            <a:r>
              <a:rPr lang="de-DE" sz="12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vs. E-Auto</a:t>
            </a:r>
            <a:br>
              <a:rPr lang="de-DE" sz="1200" b="1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de-DE" sz="1200" u="sng" kern="1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E-Fuel vs. E-Auto: Mythos Technologieoffenheit</a:t>
            </a:r>
            <a:endParaRPr lang="de-DE" sz="1200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0429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4EDCC0-6EC3-22E5-19A0-317F944D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29325-7597-CB44-AEC8-18554F08165C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AD0168B-AD3D-D10A-B6E9-ED9F27EB2F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08362" y="110263"/>
            <a:ext cx="86324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„</a:t>
            </a:r>
            <a:r>
              <a:rPr lang="de-DE" sz="200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de-DE" altLang="de-DE" sz="2000" dirty="0">
                <a:solidFill>
                  <a:schemeClr val="bg1"/>
                </a:solidFill>
              </a:rPr>
              <a:t>echnologieoffenheit“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Resümee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959AB3D-4534-4B3E-45CC-EAE0E79457B0}"/>
              </a:ext>
            </a:extLst>
          </p:cNvPr>
          <p:cNvGrpSpPr/>
          <p:nvPr/>
        </p:nvGrpSpPr>
        <p:grpSpPr>
          <a:xfrm>
            <a:off x="0" y="3662183"/>
            <a:ext cx="9905999" cy="1087447"/>
            <a:chOff x="602673" y="4066826"/>
            <a:chExt cx="9138092" cy="1777472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DA52C12A-9A46-D217-731E-9AFF109ED709}"/>
                </a:ext>
              </a:extLst>
            </p:cNvPr>
            <p:cNvSpPr/>
            <p:nvPr/>
          </p:nvSpPr>
          <p:spPr bwMode="auto">
            <a:xfrm>
              <a:off x="602673" y="4066826"/>
              <a:ext cx="9138092" cy="17774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9B0ECD4F-271B-2785-EC62-576B121ECD36}"/>
                </a:ext>
              </a:extLst>
            </p:cNvPr>
            <p:cNvSpPr txBox="1">
              <a:spLocks/>
            </p:cNvSpPr>
            <p:nvPr/>
          </p:nvSpPr>
          <p:spPr>
            <a:xfrm>
              <a:off x="636881" y="4117111"/>
              <a:ext cx="8543925" cy="38683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de-DE" sz="2000" kern="0" dirty="0">
                  <a:solidFill>
                    <a:srgbClr val="0000FF"/>
                  </a:solidFill>
                  <a:latin typeface="+mn-lt"/>
                </a:rPr>
                <a:t>Prof. Harald Lesch bringt es auf den Punkt</a:t>
              </a:r>
              <a:r>
                <a:rPr lang="de-DE" sz="2000" i="1" kern="0" dirty="0">
                  <a:solidFill>
                    <a:srgbClr val="0000FF"/>
                  </a:solidFill>
                  <a:latin typeface="+mn-lt"/>
                </a:rPr>
                <a:t>: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D8BDA0B9-D878-D865-AE83-C9552A2B54B2}"/>
              </a:ext>
            </a:extLst>
          </p:cNvPr>
          <p:cNvSpPr txBox="1"/>
          <p:nvPr/>
        </p:nvSpPr>
        <p:spPr>
          <a:xfrm>
            <a:off x="482271" y="2245736"/>
            <a:ext cx="870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0000FF"/>
                </a:solidFill>
                <a:latin typeface="+mn-lt"/>
              </a:rPr>
              <a:t>Bei vielen medialen und gesellschaftlichen Diskussionen werden physikalische Fakten auf den </a:t>
            </a:r>
            <a:r>
              <a:rPr lang="de-DE" sz="1800" b="1" dirty="0">
                <a:solidFill>
                  <a:srgbClr val="0000FF"/>
                </a:solidFill>
                <a:latin typeface="+mn-lt"/>
              </a:rPr>
              <a:t>Markt der Meinungsfreiheit </a:t>
            </a:r>
            <a:r>
              <a:rPr lang="de-DE" sz="1800" dirty="0">
                <a:solidFill>
                  <a:srgbClr val="0000FF"/>
                </a:solidFill>
                <a:latin typeface="+mn-lt"/>
              </a:rPr>
              <a:t>getragen: </a:t>
            </a:r>
            <a:r>
              <a:rPr lang="de-DE" sz="1800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de-DE" sz="1800" b="1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„alternative Fakten“ </a:t>
            </a:r>
            <a:endParaRPr lang="de-DE" sz="18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40E5AA5-A791-4C4B-96F5-3890BC42BBA8}"/>
              </a:ext>
            </a:extLst>
          </p:cNvPr>
          <p:cNvSpPr txBox="1"/>
          <p:nvPr/>
        </p:nvSpPr>
        <p:spPr>
          <a:xfrm>
            <a:off x="829797" y="2860718"/>
            <a:ext cx="870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 Die </a:t>
            </a:r>
            <a:r>
              <a:rPr lang="de-DE" sz="1800" b="1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Meinungsfreiheit ersetzt nicht die Wahrhaftigkeit </a:t>
            </a:r>
            <a:r>
              <a:rPr lang="de-DE" sz="1800" dirty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der Fakten!</a:t>
            </a:r>
            <a:endParaRPr lang="de-DE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816BD64-AE60-95D5-9416-8FC17379FFCF}"/>
              </a:ext>
            </a:extLst>
          </p:cNvPr>
          <p:cNvSpPr txBox="1"/>
          <p:nvPr/>
        </p:nvSpPr>
        <p:spPr>
          <a:xfrm>
            <a:off x="482271" y="1932968"/>
            <a:ext cx="870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0000FF"/>
                </a:solidFill>
                <a:latin typeface="+mn-lt"/>
              </a:rPr>
              <a:t>„Technologieoffenheit“ wird Wirtschaftlichkeit nicht aushebeln</a:t>
            </a:r>
            <a:r>
              <a:rPr lang="de-DE" sz="1800" dirty="0">
                <a:solidFill>
                  <a:srgbClr val="0000FF"/>
                </a:solidFill>
                <a:latin typeface="+mn-lt"/>
              </a:rPr>
              <a:t>!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B4E9A86-060E-D753-8C8C-B87117D714E6}"/>
              </a:ext>
            </a:extLst>
          </p:cNvPr>
          <p:cNvSpPr txBox="1">
            <a:spLocks/>
          </p:cNvSpPr>
          <p:nvPr/>
        </p:nvSpPr>
        <p:spPr>
          <a:xfrm>
            <a:off x="-43130" y="4042967"/>
            <a:ext cx="8543925" cy="43893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000" i="1" kern="0" dirty="0">
                <a:solidFill>
                  <a:srgbClr val="0000FF"/>
                </a:solidFill>
                <a:latin typeface="+mn-lt"/>
              </a:rPr>
              <a:t>„Wir haben zu viele Leute mit Meinung und zu wenig Leute mit Ahnung!“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8BA8922-FA19-CC4D-445E-D0A1297286F9}"/>
              </a:ext>
            </a:extLst>
          </p:cNvPr>
          <p:cNvSpPr txBox="1"/>
          <p:nvPr/>
        </p:nvSpPr>
        <p:spPr>
          <a:xfrm>
            <a:off x="470724" y="771781"/>
            <a:ext cx="9435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3333FF"/>
                </a:solidFill>
              </a:rPr>
              <a:t>Grüner Wasserstoff wird immer teurer sein als Strom</a:t>
            </a:r>
            <a:r>
              <a:rPr lang="de-DE" sz="1800" dirty="0">
                <a:solidFill>
                  <a:srgbClr val="3333FF"/>
                </a:solidFill>
              </a:rPr>
              <a:t>, weil er mit grünem Strom hergestellt wird! Deshalb muss er </a:t>
            </a:r>
            <a:r>
              <a:rPr lang="de-DE" sz="1800" b="1" dirty="0">
                <a:solidFill>
                  <a:srgbClr val="3333FF"/>
                </a:solidFill>
              </a:rPr>
              <a:t>vorwiegend bei der Grundstoffindustrie </a:t>
            </a:r>
            <a:r>
              <a:rPr lang="de-DE" sz="1800" dirty="0">
                <a:solidFill>
                  <a:srgbClr val="3333FF"/>
                </a:solidFill>
              </a:rPr>
              <a:t>eingesetzt und bei </a:t>
            </a:r>
            <a:r>
              <a:rPr lang="de-DE" sz="1800" b="1" dirty="0">
                <a:solidFill>
                  <a:srgbClr val="3333FF"/>
                </a:solidFill>
              </a:rPr>
              <a:t>der Energiewende nur dort, wo Strom praktisch nicht anwendbar ist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u="sng" dirty="0">
                <a:solidFill>
                  <a:srgbClr val="3333FF"/>
                </a:solidFill>
              </a:rPr>
              <a:t>Beispiele</a:t>
            </a:r>
            <a:r>
              <a:rPr lang="de-DE" sz="1800" dirty="0">
                <a:solidFill>
                  <a:srgbClr val="3333FF"/>
                </a:solidFill>
              </a:rPr>
              <a:t>: Hochseeschifffahrt, Fernflüge und Energiespeicherung für die Dunkelflaute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584BF1-427A-0C35-9747-DA9BEE38D126}"/>
              </a:ext>
            </a:extLst>
          </p:cNvPr>
          <p:cNvSpPr txBox="1"/>
          <p:nvPr/>
        </p:nvSpPr>
        <p:spPr>
          <a:xfrm>
            <a:off x="4145952" y="3216068"/>
            <a:ext cx="5157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Cornelia und Volker Quaschning | Das ist eine gute Frage PODCAST</a:t>
            </a:r>
            <a:br>
              <a:rPr lang="de-DE" sz="1200" dirty="0">
                <a:solidFill>
                  <a:srgbClr val="FF0000"/>
                </a:solidFill>
              </a:rPr>
            </a:br>
            <a:r>
              <a:rPr lang="de-DE" sz="1200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#34 Technologieoffen abgehängt 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DC9BD5C-101D-6C65-5A7A-7CC0C2766AF5}"/>
              </a:ext>
            </a:extLst>
          </p:cNvPr>
          <p:cNvGrpSpPr/>
          <p:nvPr/>
        </p:nvGrpSpPr>
        <p:grpSpPr>
          <a:xfrm>
            <a:off x="-43130" y="4835815"/>
            <a:ext cx="9949128" cy="1058537"/>
            <a:chOff x="-43130" y="4835815"/>
            <a:chExt cx="9949128" cy="1058537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C3371CE-57D9-4EAA-A238-51D37349BA35}"/>
                </a:ext>
              </a:extLst>
            </p:cNvPr>
            <p:cNvSpPr/>
            <p:nvPr/>
          </p:nvSpPr>
          <p:spPr bwMode="auto">
            <a:xfrm>
              <a:off x="-1" y="4835815"/>
              <a:ext cx="9905999" cy="105853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" name="Titel 1">
              <a:extLst>
                <a:ext uri="{FF2B5EF4-FFF2-40B4-BE49-F238E27FC236}">
                  <a16:creationId xmlns:a16="http://schemas.microsoft.com/office/drawing/2014/main" id="{D639F1DA-4CA1-9271-226C-E0FFCB115CBF}"/>
                </a:ext>
              </a:extLst>
            </p:cNvPr>
            <p:cNvSpPr txBox="1">
              <a:spLocks/>
            </p:cNvSpPr>
            <p:nvPr/>
          </p:nvSpPr>
          <p:spPr>
            <a:xfrm>
              <a:off x="-43130" y="4933095"/>
              <a:ext cx="8543925" cy="38683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5pPr>
              <a:lvl6pPr marL="4572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6pPr>
              <a:lvl7pPr marL="9144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7pPr>
              <a:lvl8pPr marL="13716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8pPr>
              <a:lvl9pPr marL="1828800"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r>
                <a:rPr lang="de-DE" sz="2000" kern="0" dirty="0">
                  <a:solidFill>
                    <a:srgbClr val="0000FF"/>
                  </a:solidFill>
                  <a:latin typeface="+mn-lt"/>
                </a:rPr>
                <a:t>Prof. Martin Doppelbauer (KIT) sagt:</a:t>
              </a:r>
              <a:endParaRPr lang="de-DE" sz="2000" i="1" kern="0" dirty="0">
                <a:solidFill>
                  <a:srgbClr val="0000FF"/>
                </a:solidFill>
                <a:latin typeface="+mn-lt"/>
              </a:endParaRPr>
            </a:p>
          </p:txBody>
        </p:sp>
      </p:grpSp>
      <p:sp>
        <p:nvSpPr>
          <p:cNvPr id="15" name="Titel 1">
            <a:extLst>
              <a:ext uri="{FF2B5EF4-FFF2-40B4-BE49-F238E27FC236}">
                <a16:creationId xmlns:a16="http://schemas.microsoft.com/office/drawing/2014/main" id="{4E97DFAA-817B-770D-234D-2413332A0D7B}"/>
              </a:ext>
            </a:extLst>
          </p:cNvPr>
          <p:cNvSpPr txBox="1">
            <a:spLocks/>
          </p:cNvSpPr>
          <p:nvPr/>
        </p:nvSpPr>
        <p:spPr>
          <a:xfrm>
            <a:off x="-43131" y="5242340"/>
            <a:ext cx="9783895" cy="65201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000" i="1" kern="0" dirty="0">
                <a:solidFill>
                  <a:srgbClr val="0000FF"/>
                </a:solidFill>
                <a:latin typeface="+mn-lt"/>
              </a:rPr>
              <a:t>„Technologieoffenheit ist in der Forschung und Vorentwicklung sehr wichtig, d</a:t>
            </a:r>
            <a:r>
              <a:rPr lang="de-DE" sz="2000" i="1" kern="0" dirty="0">
                <a:solidFill>
                  <a:srgbClr val="0000FF"/>
                </a:solidFill>
              </a:rPr>
              <a:t>anach bedeutet sie unternehmerische Entscheidungsschwäche!“</a:t>
            </a:r>
            <a:endParaRPr lang="de-DE" sz="2000" i="1" kern="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E4773F9-40A2-631C-6A50-E0593FB5249E}"/>
              </a:ext>
            </a:extLst>
          </p:cNvPr>
          <p:cNvSpPr txBox="1">
            <a:spLocks/>
          </p:cNvSpPr>
          <p:nvPr/>
        </p:nvSpPr>
        <p:spPr>
          <a:xfrm>
            <a:off x="-43130" y="4397836"/>
            <a:ext cx="10136469" cy="43893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de-DE" sz="2000" i="1" kern="0" dirty="0">
                <a:solidFill>
                  <a:srgbClr val="0000FF"/>
                </a:solidFill>
                <a:latin typeface="+mn-lt"/>
              </a:rPr>
              <a:t>„Jeder hat das Recht auf seine eigene Meinung, aber keiner auf seine eigenen Fakten!“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B3CF6B2-0016-D6CF-608D-D319168EBAA4}"/>
              </a:ext>
            </a:extLst>
          </p:cNvPr>
          <p:cNvSpPr txBox="1"/>
          <p:nvPr/>
        </p:nvSpPr>
        <p:spPr>
          <a:xfrm>
            <a:off x="37083" y="5927756"/>
            <a:ext cx="9868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Wir brauchen </a:t>
            </a:r>
            <a:r>
              <a:rPr lang="de-DE" sz="1800" b="1" dirty="0">
                <a:solidFill>
                  <a:srgbClr val="00B050"/>
                </a:solidFill>
                <a:latin typeface="+mn-lt"/>
              </a:rPr>
              <a:t>keine rückwärtsgewandte „Technologie-Offenheit“ </a:t>
            </a:r>
            <a:r>
              <a:rPr lang="de-DE" sz="1800" dirty="0">
                <a:solidFill>
                  <a:srgbClr val="00B050"/>
                </a:solidFill>
                <a:latin typeface="+mn-lt"/>
              </a:rPr>
              <a:t>sondern</a:t>
            </a:r>
            <a:br>
              <a:rPr lang="de-DE" sz="1800" b="1" dirty="0">
                <a:solidFill>
                  <a:srgbClr val="00B050"/>
                </a:solidFill>
                <a:latin typeface="+mn-lt"/>
              </a:rPr>
            </a:br>
            <a:r>
              <a:rPr lang="de-DE" sz="1800" b="1" dirty="0">
                <a:solidFill>
                  <a:srgbClr val="00B050"/>
                </a:solidFill>
                <a:latin typeface="+mn-lt"/>
              </a:rPr>
              <a:t>zukunftsorientierte Technologie-Entschlossenheit</a:t>
            </a:r>
            <a:r>
              <a:rPr lang="de-DE" sz="1800" dirty="0">
                <a:solidFill>
                  <a:srgbClr val="00B050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0354812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2" grpId="0"/>
      <p:bldP spid="10" grpId="0"/>
      <p:bldP spid="13" grpId="0"/>
      <p:bldP spid="15" grpId="0"/>
      <p:bldP spid="14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AE7BB140-CFB8-29A9-1E91-BBAEDD678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71" y="31616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„</a:t>
            </a:r>
            <a:r>
              <a:rPr lang="de-DE" sz="200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de-DE" altLang="de-DE" sz="2000" dirty="0">
                <a:solidFill>
                  <a:schemeClr val="bg1"/>
                </a:solidFill>
              </a:rPr>
              <a:t>echnologieoffenheit“ (4)</a:t>
            </a:r>
            <a:b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</a:br>
            <a:r>
              <a:rPr lang="de-DE" alt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Absatzstruktur (1):  </a:t>
            </a:r>
            <a:r>
              <a:rPr lang="de-DE" altLang="de-DE" sz="2000" dirty="0" err="1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PkW</a:t>
            </a:r>
            <a:r>
              <a:rPr lang="de-DE" alt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-Neuzulassungen 2018 bis 2023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17" name="Grafik 16" descr="Ein Bild, das Text, Landfahrzeug, Fahrzeug, Rad enthält.&#10;&#10;Automatisch generierte Beschreibung">
            <a:extLst>
              <a:ext uri="{FF2B5EF4-FFF2-40B4-BE49-F238E27FC236}">
                <a16:creationId xmlns:a16="http://schemas.microsoft.com/office/drawing/2014/main" id="{A52AE909-F826-5644-97F0-29C53E31D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12890" r="6947" b="56800"/>
          <a:stretch/>
        </p:blipFill>
        <p:spPr>
          <a:xfrm>
            <a:off x="100094" y="1032825"/>
            <a:ext cx="9705812" cy="479235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76E6E75-A1D4-CA50-8684-8500BB0CCCE8}"/>
              </a:ext>
            </a:extLst>
          </p:cNvPr>
          <p:cNvSpPr txBox="1"/>
          <p:nvPr/>
        </p:nvSpPr>
        <p:spPr>
          <a:xfrm>
            <a:off x="7073237" y="870085"/>
            <a:ext cx="2454583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600" u="sng" dirty="0">
                <a:solidFill>
                  <a:srgbClr val="FF0000"/>
                </a:solidFill>
              </a:rPr>
              <a:t>2024</a:t>
            </a:r>
            <a:r>
              <a:rPr lang="de-DE" sz="1600" dirty="0">
                <a:solidFill>
                  <a:srgbClr val="FF0000"/>
                </a:solidFill>
              </a:rPr>
              <a:t>, Q1-3</a:t>
            </a:r>
            <a:br>
              <a:rPr lang="de-DE" sz="1600" dirty="0">
                <a:solidFill>
                  <a:srgbClr val="FF0000"/>
                </a:solidFill>
              </a:rPr>
            </a:br>
            <a:endParaRPr lang="de-DE" sz="1600" dirty="0">
              <a:solidFill>
                <a:srgbClr val="FF0000"/>
              </a:solidFill>
            </a:endParaRPr>
          </a:p>
          <a:p>
            <a:pPr algn="r"/>
            <a:r>
              <a:rPr lang="de-DE" sz="1600" dirty="0">
                <a:solidFill>
                  <a:srgbClr val="FF0000"/>
                </a:solidFill>
              </a:rPr>
              <a:t>Batterieelektrisch: 13,1%</a:t>
            </a:r>
          </a:p>
        </p:txBody>
      </p:sp>
      <p:sp>
        <p:nvSpPr>
          <p:cNvPr id="19" name="Sprechblase: oval 18">
            <a:extLst>
              <a:ext uri="{FF2B5EF4-FFF2-40B4-BE49-F238E27FC236}">
                <a16:creationId xmlns:a16="http://schemas.microsoft.com/office/drawing/2014/main" id="{836D270D-83CB-6D3F-A2C2-D65C1FDD08AE}"/>
              </a:ext>
            </a:extLst>
          </p:cNvPr>
          <p:cNvSpPr/>
          <p:nvPr/>
        </p:nvSpPr>
        <p:spPr bwMode="auto">
          <a:xfrm>
            <a:off x="3343419" y="2528366"/>
            <a:ext cx="2673333" cy="991161"/>
          </a:xfrm>
          <a:prstGeom prst="wedgeEllipseCallout">
            <a:avLst>
              <a:gd name="adj1" fmla="val 166375"/>
              <a:gd name="adj2" fmla="val -34366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800" u="sng" dirty="0">
                <a:solidFill>
                  <a:schemeClr val="bg1"/>
                </a:solidFill>
                <a:latin typeface="Arial" charset="0"/>
              </a:rPr>
              <a:t>Umweltbonus</a:t>
            </a:r>
            <a:endParaRPr lang="de-DE" sz="1800" dirty="0">
              <a:solidFill>
                <a:schemeClr val="bg1"/>
              </a:solidFill>
              <a:latin typeface="Arial" charset="0"/>
            </a:endParaRPr>
          </a:p>
          <a:p>
            <a:pPr algn="ctr"/>
            <a:r>
              <a:rPr lang="de-DE" sz="1800" dirty="0">
                <a:solidFill>
                  <a:schemeClr val="bg1"/>
                </a:solidFill>
                <a:latin typeface="Arial" charset="0"/>
              </a:rPr>
              <a:t>Stopp!</a:t>
            </a:r>
            <a:br>
              <a:rPr lang="de-DE" sz="1800" dirty="0">
                <a:solidFill>
                  <a:schemeClr val="bg1"/>
                </a:solidFill>
                <a:latin typeface="Arial" charset="0"/>
              </a:rPr>
            </a:br>
            <a:r>
              <a:rPr lang="de-DE" sz="1800" dirty="0">
                <a:solidFill>
                  <a:schemeClr val="bg1"/>
                </a:solidFill>
                <a:latin typeface="Arial" charset="0"/>
              </a:rPr>
              <a:t>17.12.2023</a:t>
            </a: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5" name="Text Box 14">
            <a:hlinkClick r:id="rId4"/>
            <a:extLst>
              <a:ext uri="{FF2B5EF4-FFF2-40B4-BE49-F238E27FC236}">
                <a16:creationId xmlns:a16="http://schemas.microsoft.com/office/drawing/2014/main" id="{C08BDE07-7A3A-6A66-9C70-DBBEA017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9875" y="5683372"/>
            <a:ext cx="2872581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dena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-Monitoringbericht 2023, KBA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15BDA3E-BED5-D5D0-5383-BA861B62441E}"/>
              </a:ext>
            </a:extLst>
          </p:cNvPr>
          <p:cNvSpPr txBox="1"/>
          <p:nvPr/>
        </p:nvSpPr>
        <p:spPr>
          <a:xfrm>
            <a:off x="4333454" y="870085"/>
            <a:ext cx="257929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de-DE" sz="1600" u="sng" dirty="0">
                <a:solidFill>
                  <a:srgbClr val="FF0000"/>
                </a:solidFill>
              </a:rPr>
              <a:t>2023</a:t>
            </a:r>
            <a:r>
              <a:rPr lang="de-DE" sz="1600" dirty="0">
                <a:solidFill>
                  <a:srgbClr val="FF0000"/>
                </a:solidFill>
              </a:rPr>
              <a:t>, Alternative Antriebe</a:t>
            </a:r>
          </a:p>
          <a:p>
            <a:pPr algn="r"/>
            <a:r>
              <a:rPr lang="de-DE" sz="1600" dirty="0">
                <a:solidFill>
                  <a:srgbClr val="FF0000"/>
                </a:solidFill>
              </a:rPr>
              <a:t>Hybrid: 23,4%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Batterieelektrisch: 18,4%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D6EC6457-26BB-5B3D-B885-654A89F38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556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Im PKW-Bereich sind die Bremser noch erfolgreich!</a:t>
            </a:r>
          </a:p>
        </p:txBody>
      </p:sp>
    </p:spTree>
    <p:extLst>
      <p:ext uri="{BB962C8B-B14F-4D97-AF65-F5344CB8AC3E}">
        <p14:creationId xmlns:p14="http://schemas.microsoft.com/office/powerpoint/2010/main" val="372041962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371" y="31616"/>
            <a:ext cx="874923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„</a:t>
            </a:r>
            <a:r>
              <a:rPr lang="de-DE" sz="200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de-DE" altLang="de-DE" sz="2000" dirty="0">
                <a:solidFill>
                  <a:schemeClr val="bg1"/>
                </a:solidFill>
              </a:rPr>
              <a:t>echnologieoffenheit“ (4)</a:t>
            </a:r>
            <a:b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</a:br>
            <a:r>
              <a:rPr lang="de-DE" alt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Absatzstruktur (2):  Wärmeerzeuger 2012 bis 2023</a:t>
            </a:r>
            <a:endParaRPr lang="de-DE" altLang="de-DE" sz="20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A85B4F-753D-0BE4-200D-6E37F713C2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53" t="18904" r="37569" b="17923"/>
          <a:stretch/>
        </p:blipFill>
        <p:spPr>
          <a:xfrm>
            <a:off x="56644" y="913620"/>
            <a:ext cx="9738966" cy="4389900"/>
          </a:xfrm>
          <a:prstGeom prst="rect">
            <a:avLst/>
          </a:prstGeom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2892ADA4-CBFB-C018-DB5F-FA9A8471F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741" y="5292971"/>
            <a:ext cx="236077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: Agora Energiewende, BDH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093290D-558D-5B51-9D7B-25A8E203FAA4}"/>
              </a:ext>
            </a:extLst>
          </p:cNvPr>
          <p:cNvSpPr txBox="1"/>
          <p:nvPr/>
        </p:nvSpPr>
        <p:spPr>
          <a:xfrm>
            <a:off x="5286892" y="1079810"/>
            <a:ext cx="28200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1.Halbjahr 2024 (</a:t>
            </a:r>
            <a:r>
              <a:rPr lang="de-DE" sz="1600" b="1" dirty="0" err="1">
                <a:solidFill>
                  <a:srgbClr val="FF0000"/>
                </a:solidFill>
              </a:rPr>
              <a:t>Stck</a:t>
            </a:r>
            <a:r>
              <a:rPr lang="de-DE" sz="1600" b="1" dirty="0">
                <a:solidFill>
                  <a:srgbClr val="FF0000"/>
                </a:solidFill>
              </a:rPr>
              <a:t>)</a:t>
            </a:r>
            <a:br>
              <a:rPr lang="de-DE" sz="1600" b="1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Gas-/Ölheizungen: 278.000</a:t>
            </a:r>
            <a:br>
              <a:rPr lang="de-DE" sz="1600" dirty="0">
                <a:solidFill>
                  <a:srgbClr val="FF0000"/>
                </a:solidFill>
              </a:rPr>
            </a:br>
            <a:r>
              <a:rPr lang="de-DE" sz="1600" dirty="0">
                <a:solidFill>
                  <a:srgbClr val="FF0000"/>
                </a:solidFill>
              </a:rPr>
              <a:t>- Wärmepumpen: 90.000 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3E77DD2C-0514-733A-D2A9-C1F3ACB265A8}"/>
              </a:ext>
            </a:extLst>
          </p:cNvPr>
          <p:cNvGrpSpPr/>
          <p:nvPr/>
        </p:nvGrpSpPr>
        <p:grpSpPr>
          <a:xfrm>
            <a:off x="0" y="2724912"/>
            <a:ext cx="9906000" cy="3515989"/>
            <a:chOff x="0" y="2724912"/>
            <a:chExt cx="9906000" cy="351598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B13743E4-520B-F592-6F7F-F08A74D225A3}"/>
                </a:ext>
              </a:extLst>
            </p:cNvPr>
            <p:cNvGrpSpPr/>
            <p:nvPr/>
          </p:nvGrpSpPr>
          <p:grpSpPr>
            <a:xfrm>
              <a:off x="0" y="2954681"/>
              <a:ext cx="9906000" cy="3286220"/>
              <a:chOff x="0" y="2954681"/>
              <a:chExt cx="9906000" cy="328622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CBE715D-0ED5-5104-99E9-1825D1AED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5836421"/>
                <a:ext cx="9906000" cy="404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63124" tIns="63124" rIns="63124" bIns="63124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800" dirty="0">
                    <a:solidFill>
                      <a:srgbClr val="00B050"/>
                    </a:solidFill>
                  </a:rPr>
                  <a:t>Die Bremser haben noch Erfolg: Gas- und Ölheizung haben sogar zugenommen!</a:t>
                </a:r>
              </a:p>
            </p:txBody>
          </p:sp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2F3CAE4B-E432-A735-DD8A-DFC7D6F73BF9}"/>
                  </a:ext>
                </a:extLst>
              </p:cNvPr>
              <p:cNvSpPr txBox="1"/>
              <p:nvPr/>
            </p:nvSpPr>
            <p:spPr>
              <a:xfrm>
                <a:off x="8661113" y="2954681"/>
                <a:ext cx="5437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FF0000"/>
                    </a:solidFill>
                  </a:rPr>
                  <a:t>62%</a:t>
                </a:r>
              </a:p>
            </p:txBody>
          </p:sp>
        </p:grp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D5AFF9CC-C526-21A1-2ECE-80F8C476323E}"/>
                </a:ext>
              </a:extLst>
            </p:cNvPr>
            <p:cNvSpPr/>
            <p:nvPr/>
          </p:nvSpPr>
          <p:spPr bwMode="auto">
            <a:xfrm>
              <a:off x="8522208" y="2724912"/>
              <a:ext cx="868680" cy="61264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625171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D324AE2-66EB-059D-F683-902A4F382316}"/>
              </a:ext>
            </a:extLst>
          </p:cNvPr>
          <p:cNvGrpSpPr/>
          <p:nvPr/>
        </p:nvGrpSpPr>
        <p:grpSpPr>
          <a:xfrm>
            <a:off x="6664549" y="831790"/>
            <a:ext cx="3230857" cy="1007309"/>
            <a:chOff x="6664549" y="831790"/>
            <a:chExt cx="3230857" cy="1007309"/>
          </a:xfrm>
        </p:grpSpPr>
        <p:pic>
          <p:nvPicPr>
            <p:cNvPr id="5" name="Grafik 4" descr="Ein Bild, das Pferd, Entwurf, Wagen, Zeichnung enthält.&#10;&#10;Automatisch generierte Beschreibung">
              <a:extLst>
                <a:ext uri="{FF2B5EF4-FFF2-40B4-BE49-F238E27FC236}">
                  <a16:creationId xmlns:a16="http://schemas.microsoft.com/office/drawing/2014/main" id="{B929CE31-FF2C-9EF2-818C-3CEC8686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35" b="28654"/>
            <a:stretch/>
          </p:blipFill>
          <p:spPr>
            <a:xfrm flipH="1">
              <a:off x="6664549" y="1192268"/>
              <a:ext cx="1417986" cy="615554"/>
            </a:xfrm>
            <a:prstGeom prst="rect">
              <a:avLst/>
            </a:prstGeom>
          </p:spPr>
        </p:pic>
        <p:pic>
          <p:nvPicPr>
            <p:cNvPr id="11" name="Grafik 10" descr="Ein Bild, das Zug, Entwurf, Zeichnung, Lokomotive enthält.&#10;&#10;Automatisch generierte Beschreibung">
              <a:extLst>
                <a:ext uri="{FF2B5EF4-FFF2-40B4-BE49-F238E27FC236}">
                  <a16:creationId xmlns:a16="http://schemas.microsoft.com/office/drawing/2014/main" id="{D1CAE93E-DD0E-6341-0940-FB5D40839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49" t="15190" r="6928" b="24367"/>
            <a:stretch/>
          </p:blipFill>
          <p:spPr>
            <a:xfrm>
              <a:off x="8604605" y="1171174"/>
              <a:ext cx="1290801" cy="667925"/>
            </a:xfrm>
            <a:prstGeom prst="rect">
              <a:avLst/>
            </a:prstGeom>
          </p:spPr>
        </p:pic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E8FAB2E0-9280-308D-EA45-7D3AC2646360}"/>
                </a:ext>
              </a:extLst>
            </p:cNvPr>
            <p:cNvSpPr/>
            <p:nvPr/>
          </p:nvSpPr>
          <p:spPr bwMode="auto">
            <a:xfrm>
              <a:off x="8133591" y="1346216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C5AD34C9-172C-3207-46D5-5F1DD179EA69}"/>
                </a:ext>
              </a:extLst>
            </p:cNvPr>
            <p:cNvSpPr txBox="1"/>
            <p:nvPr/>
          </p:nvSpPr>
          <p:spPr>
            <a:xfrm>
              <a:off x="7264068" y="831790"/>
              <a:ext cx="2219829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800" kern="1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Gelungene Beispiele</a:t>
              </a:r>
            </a:p>
          </p:txBody>
        </p: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4EDCC0-6EC3-22E5-19A0-317F944D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D29325-7597-CB44-AEC8-18554F08165C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AD0168B-AD3D-D10A-B6E9-ED9F27EB2F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08362" y="110263"/>
            <a:ext cx="86324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„</a:t>
            </a:r>
            <a:r>
              <a:rPr lang="de-DE" sz="200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de-DE" altLang="de-DE" sz="2000" dirty="0">
                <a:solidFill>
                  <a:schemeClr val="bg1"/>
                </a:solidFill>
              </a:rPr>
              <a:t>echnologieoffenheit“ (5)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Technologischer Umbruch: Disruption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8BA8922-FA19-CC4D-445E-D0A1297286F9}"/>
              </a:ext>
            </a:extLst>
          </p:cNvPr>
          <p:cNvSpPr txBox="1"/>
          <p:nvPr/>
        </p:nvSpPr>
        <p:spPr>
          <a:xfrm>
            <a:off x="470724" y="863243"/>
            <a:ext cx="1205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Definition:</a:t>
            </a:r>
          </a:p>
        </p:txBody>
      </p: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5595A20F-BECA-584F-64D1-423B81A31C87}"/>
              </a:ext>
            </a:extLst>
          </p:cNvPr>
          <p:cNvGrpSpPr/>
          <p:nvPr/>
        </p:nvGrpSpPr>
        <p:grpSpPr>
          <a:xfrm>
            <a:off x="139013" y="1267757"/>
            <a:ext cx="6374570" cy="3885935"/>
            <a:chOff x="139013" y="1267757"/>
            <a:chExt cx="6374570" cy="3885935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B1172AC1-F9A9-D2FF-6C47-5480F16BE645}"/>
                </a:ext>
              </a:extLst>
            </p:cNvPr>
            <p:cNvSpPr/>
            <p:nvPr/>
          </p:nvSpPr>
          <p:spPr bwMode="auto">
            <a:xfrm>
              <a:off x="139013" y="1267757"/>
              <a:ext cx="6374570" cy="38859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DCB0956-1ED3-3CB5-15E4-596A1C808000}"/>
                </a:ext>
              </a:extLst>
            </p:cNvPr>
            <p:cNvCxnSpPr/>
            <p:nvPr/>
          </p:nvCxnSpPr>
          <p:spPr bwMode="auto">
            <a:xfrm>
              <a:off x="293512" y="4924688"/>
              <a:ext cx="565195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2B52F342-6351-08EB-E6DD-5366FAA6063C}"/>
                </a:ext>
              </a:extLst>
            </p:cNvPr>
            <p:cNvCxnSpPr/>
            <p:nvPr/>
          </p:nvCxnSpPr>
          <p:spPr bwMode="auto">
            <a:xfrm flipV="1">
              <a:off x="470724" y="1914788"/>
              <a:ext cx="0" cy="318770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F7994F27-29F1-251A-9CD1-3D9433A3A7B9}"/>
                </a:ext>
              </a:extLst>
            </p:cNvPr>
            <p:cNvSpPr txBox="1"/>
            <p:nvPr/>
          </p:nvSpPr>
          <p:spPr>
            <a:xfrm>
              <a:off x="177546" y="1369789"/>
              <a:ext cx="1645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Produkt</a:t>
              </a:r>
              <a:br>
                <a:rPr lang="de-DE" sz="1400" dirty="0"/>
              </a:br>
              <a:r>
                <a:rPr lang="de-DE" sz="1400" dirty="0"/>
                <a:t>Leistungsfähigkeit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6E7EB737-55B0-AAAD-926C-ED25D8C1F251}"/>
                </a:ext>
              </a:extLst>
            </p:cNvPr>
            <p:cNvSpPr txBox="1"/>
            <p:nvPr/>
          </p:nvSpPr>
          <p:spPr>
            <a:xfrm>
              <a:off x="5979468" y="4772664"/>
              <a:ext cx="3356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588A05F2-6A99-6B43-B7F0-C47E9C3011DA}"/>
              </a:ext>
            </a:extLst>
          </p:cNvPr>
          <p:cNvGrpSpPr/>
          <p:nvPr/>
        </p:nvGrpSpPr>
        <p:grpSpPr>
          <a:xfrm>
            <a:off x="2093309" y="1253162"/>
            <a:ext cx="3409428" cy="2619869"/>
            <a:chOff x="2093309" y="1253162"/>
            <a:chExt cx="3409428" cy="2619869"/>
          </a:xfrm>
        </p:grpSpPr>
        <p:sp>
          <p:nvSpPr>
            <p:cNvPr id="51" name="Textfeld 50">
              <a:extLst>
                <a:ext uri="{FF2B5EF4-FFF2-40B4-BE49-F238E27FC236}">
                  <a16:creationId xmlns:a16="http://schemas.microsoft.com/office/drawing/2014/main" id="{BBF67E77-30D0-28E6-587C-065C22D18EAE}"/>
                </a:ext>
              </a:extLst>
            </p:cNvPr>
            <p:cNvSpPr txBox="1"/>
            <p:nvPr/>
          </p:nvSpPr>
          <p:spPr>
            <a:xfrm>
              <a:off x="3518993" y="1253162"/>
              <a:ext cx="19837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00B050"/>
                  </a:solidFill>
                </a:rPr>
                <a:t>weniger Energie, weniger CO</a:t>
              </a:r>
              <a:r>
                <a:rPr lang="de-DE" sz="1400" baseline="-25000" dirty="0">
                  <a:solidFill>
                    <a:srgbClr val="00B050"/>
                  </a:solidFill>
                </a:rPr>
                <a:t>2</a:t>
              </a:r>
              <a:br>
                <a:rPr lang="de-DE" sz="1400" baseline="-25000" dirty="0">
                  <a:solidFill>
                    <a:srgbClr val="00B050"/>
                  </a:solidFill>
                </a:rPr>
              </a:br>
              <a:r>
                <a:rPr lang="de-DE" sz="1400" dirty="0">
                  <a:solidFill>
                    <a:srgbClr val="00B050"/>
                  </a:solidFill>
                </a:rPr>
                <a:t>preiswerter</a:t>
              </a:r>
            </a:p>
          </p:txBody>
        </p:sp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3795F62D-DE26-EDA6-A6A9-1C3A00AE3B88}"/>
                </a:ext>
              </a:extLst>
            </p:cNvPr>
            <p:cNvGrpSpPr/>
            <p:nvPr/>
          </p:nvGrpSpPr>
          <p:grpSpPr>
            <a:xfrm>
              <a:off x="2093309" y="1618390"/>
              <a:ext cx="1786818" cy="2254641"/>
              <a:chOff x="2093309" y="1618390"/>
              <a:chExt cx="1786818" cy="2254641"/>
            </a:xfrm>
          </p:grpSpPr>
          <p:sp>
            <p:nvSpPr>
              <p:cNvPr id="40" name="Freihandform: Form 39">
                <a:extLst>
                  <a:ext uri="{FF2B5EF4-FFF2-40B4-BE49-F238E27FC236}">
                    <a16:creationId xmlns:a16="http://schemas.microsoft.com/office/drawing/2014/main" id="{9ED82BB7-FF26-DAF3-9871-34DA44C74BED}"/>
                  </a:ext>
                </a:extLst>
              </p:cNvPr>
              <p:cNvSpPr/>
              <p:nvPr/>
            </p:nvSpPr>
            <p:spPr bwMode="auto">
              <a:xfrm>
                <a:off x="2093309" y="2030223"/>
                <a:ext cx="1786818" cy="1842808"/>
              </a:xfrm>
              <a:custGeom>
                <a:avLst/>
                <a:gdLst>
                  <a:gd name="connsiteX0" fmla="*/ 0 w 3594100"/>
                  <a:gd name="connsiteY0" fmla="*/ 3009900 h 3009900"/>
                  <a:gd name="connsiteX1" fmla="*/ 1092200 w 3594100"/>
                  <a:gd name="connsiteY1" fmla="*/ 2565400 h 3009900"/>
                  <a:gd name="connsiteX2" fmla="*/ 2146300 w 3594100"/>
                  <a:gd name="connsiteY2" fmla="*/ 438150 h 3009900"/>
                  <a:gd name="connsiteX3" fmla="*/ 3594100 w 3594100"/>
                  <a:gd name="connsiteY3" fmla="*/ 0 h 3009900"/>
                  <a:gd name="connsiteX4" fmla="*/ 3594100 w 3594100"/>
                  <a:gd name="connsiteY4" fmla="*/ 0 h 300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94100" h="3009900">
                    <a:moveTo>
                      <a:pt x="0" y="3009900"/>
                    </a:moveTo>
                    <a:cubicBezTo>
                      <a:pt x="367241" y="3001962"/>
                      <a:pt x="734483" y="2994025"/>
                      <a:pt x="1092200" y="2565400"/>
                    </a:cubicBezTo>
                    <a:cubicBezTo>
                      <a:pt x="1449917" y="2136775"/>
                      <a:pt x="1729317" y="865717"/>
                      <a:pt x="2146300" y="438150"/>
                    </a:cubicBezTo>
                    <a:cubicBezTo>
                      <a:pt x="2563283" y="10583"/>
                      <a:pt x="3594100" y="0"/>
                      <a:pt x="3594100" y="0"/>
                    </a:cubicBezTo>
                    <a:lnTo>
                      <a:pt x="3594100" y="0"/>
                    </a:lnTo>
                  </a:path>
                </a:pathLst>
              </a:custGeom>
              <a:noFill/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55" name="Grafik 54" descr="Ein Bild, das Clipart, Diagramm, Design enthält.&#10;&#10;Automatisch generierte Beschreibung">
                <a:extLst>
                  <a:ext uri="{FF2B5EF4-FFF2-40B4-BE49-F238E27FC236}">
                    <a16:creationId xmlns:a16="http://schemas.microsoft.com/office/drawing/2014/main" id="{EED48225-357D-77F3-2691-C3C9A29821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11" t="20506" r="8911" b="20696"/>
              <a:stretch/>
            </p:blipFill>
            <p:spPr>
              <a:xfrm flipH="1">
                <a:off x="2671157" y="1618390"/>
                <a:ext cx="849326" cy="435306"/>
              </a:xfrm>
              <a:prstGeom prst="rect">
                <a:avLst/>
              </a:prstGeom>
            </p:spPr>
          </p:pic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6F9CB1D-79B6-97CC-E3B0-7F11A662769A}"/>
                  </a:ext>
                </a:extLst>
              </p:cNvPr>
              <p:cNvSpPr txBox="1"/>
              <p:nvPr/>
            </p:nvSpPr>
            <p:spPr>
              <a:xfrm>
                <a:off x="2140455" y="2029485"/>
                <a:ext cx="9298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00B050"/>
                    </a:solidFill>
                  </a:rPr>
                  <a:t>besseres</a:t>
                </a:r>
                <a:br>
                  <a:rPr lang="de-DE" sz="1400" dirty="0">
                    <a:solidFill>
                      <a:srgbClr val="00B050"/>
                    </a:solidFill>
                  </a:rPr>
                </a:br>
                <a:r>
                  <a:rPr lang="de-DE" sz="1400" dirty="0">
                    <a:solidFill>
                      <a:srgbClr val="00B050"/>
                    </a:solidFill>
                  </a:rPr>
                  <a:t>Produkt</a:t>
                </a:r>
              </a:p>
            </p:txBody>
          </p:sp>
        </p:grpSp>
      </p:grpSp>
      <p:sp>
        <p:nvSpPr>
          <p:cNvPr id="42" name="Freihandform: Form 41">
            <a:extLst>
              <a:ext uri="{FF2B5EF4-FFF2-40B4-BE49-F238E27FC236}">
                <a16:creationId xmlns:a16="http://schemas.microsoft.com/office/drawing/2014/main" id="{7C135BB3-DE08-3FCF-B431-E38CE87112BD}"/>
              </a:ext>
            </a:extLst>
          </p:cNvPr>
          <p:cNvSpPr/>
          <p:nvPr/>
        </p:nvSpPr>
        <p:spPr bwMode="auto">
          <a:xfrm flipV="1">
            <a:off x="2466217" y="3711590"/>
            <a:ext cx="2698513" cy="1209498"/>
          </a:xfrm>
          <a:custGeom>
            <a:avLst/>
            <a:gdLst>
              <a:gd name="connsiteX0" fmla="*/ 0 w 3594100"/>
              <a:gd name="connsiteY0" fmla="*/ 3009900 h 3009900"/>
              <a:gd name="connsiteX1" fmla="*/ 1092200 w 3594100"/>
              <a:gd name="connsiteY1" fmla="*/ 2565400 h 3009900"/>
              <a:gd name="connsiteX2" fmla="*/ 2146300 w 3594100"/>
              <a:gd name="connsiteY2" fmla="*/ 438150 h 3009900"/>
              <a:gd name="connsiteX3" fmla="*/ 3594100 w 3594100"/>
              <a:gd name="connsiteY3" fmla="*/ 0 h 3009900"/>
              <a:gd name="connsiteX4" fmla="*/ 3594100 w 3594100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4100" h="3009900">
                <a:moveTo>
                  <a:pt x="0" y="3009900"/>
                </a:moveTo>
                <a:cubicBezTo>
                  <a:pt x="367241" y="3001962"/>
                  <a:pt x="734483" y="2994025"/>
                  <a:pt x="1092200" y="2565400"/>
                </a:cubicBezTo>
                <a:cubicBezTo>
                  <a:pt x="1449917" y="2136775"/>
                  <a:pt x="1729317" y="865717"/>
                  <a:pt x="2146300" y="438150"/>
                </a:cubicBezTo>
                <a:cubicBezTo>
                  <a:pt x="2563283" y="10583"/>
                  <a:pt x="3594100" y="0"/>
                  <a:pt x="3594100" y="0"/>
                </a:cubicBezTo>
                <a:lnTo>
                  <a:pt x="3594100" y="0"/>
                </a:lnTo>
              </a:path>
            </a:pathLst>
          </a:custGeom>
          <a:noFill/>
          <a:ln w="28575" cap="flat" cmpd="sng" algn="ctr">
            <a:solidFill>
              <a:srgbClr val="0000FF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3DBDADC-5109-3C31-B7BB-34F078FD393A}"/>
              </a:ext>
            </a:extLst>
          </p:cNvPr>
          <p:cNvSpPr txBox="1"/>
          <p:nvPr/>
        </p:nvSpPr>
        <p:spPr>
          <a:xfrm>
            <a:off x="8594876" y="5788954"/>
            <a:ext cx="1142052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</a:t>
            </a:r>
            <a:r>
              <a:rPr lang="de-DE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ISE e.V.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8DD24FB-AC8D-D4D9-161D-86CA2B303DDB}"/>
              </a:ext>
            </a:extLst>
          </p:cNvPr>
          <p:cNvGrpSpPr/>
          <p:nvPr/>
        </p:nvGrpSpPr>
        <p:grpSpPr>
          <a:xfrm>
            <a:off x="6900135" y="1894075"/>
            <a:ext cx="2840630" cy="572314"/>
            <a:chOff x="6900135" y="3529725"/>
            <a:chExt cx="2840630" cy="572314"/>
          </a:xfrm>
        </p:grpSpPr>
        <p:pic>
          <p:nvPicPr>
            <p:cNvPr id="8" name="Grafik 7" descr="Ein Bild, das Pferd, Wagen, Kutsche, Zeichnung enthält.&#10;&#10;Automatisch generierte Beschreibung">
              <a:extLst>
                <a:ext uri="{FF2B5EF4-FFF2-40B4-BE49-F238E27FC236}">
                  <a16:creationId xmlns:a16="http://schemas.microsoft.com/office/drawing/2014/main" id="{E4C9EC3F-7C00-2119-7EB0-F59BEA7E4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76"/>
            <a:stretch/>
          </p:blipFill>
          <p:spPr>
            <a:xfrm flipH="1">
              <a:off x="6900135" y="3529725"/>
              <a:ext cx="981869" cy="523220"/>
            </a:xfrm>
            <a:prstGeom prst="rect">
              <a:avLst/>
            </a:prstGeom>
          </p:spPr>
        </p:pic>
        <p:pic>
          <p:nvPicPr>
            <p:cNvPr id="16" name="Grafik 15" descr="Ein Bild, das Fahrzeug, Landfahrzeug, Reifen, Rad enthält.&#10;&#10;Automatisch generierte Beschreibung">
              <a:extLst>
                <a:ext uri="{FF2B5EF4-FFF2-40B4-BE49-F238E27FC236}">
                  <a16:creationId xmlns:a16="http://schemas.microsoft.com/office/drawing/2014/main" id="{3AC229D9-3165-9FF7-8993-BB23CB971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9" b="23049"/>
            <a:stretch/>
          </p:blipFill>
          <p:spPr>
            <a:xfrm>
              <a:off x="8758896" y="3544508"/>
              <a:ext cx="981869" cy="557531"/>
            </a:xfrm>
            <a:prstGeom prst="rect">
              <a:avLst/>
            </a:prstGeom>
          </p:spPr>
        </p:pic>
        <p:sp>
          <p:nvSpPr>
            <p:cNvPr id="23" name="Pfeil: nach rechts 22">
              <a:extLst>
                <a:ext uri="{FF2B5EF4-FFF2-40B4-BE49-F238E27FC236}">
                  <a16:creationId xmlns:a16="http://schemas.microsoft.com/office/drawing/2014/main" id="{4BDC89E5-5C9C-053A-ADCE-2CCCFC9423C4}"/>
                </a:ext>
              </a:extLst>
            </p:cNvPr>
            <p:cNvSpPr/>
            <p:nvPr/>
          </p:nvSpPr>
          <p:spPr bwMode="auto">
            <a:xfrm>
              <a:off x="8133591" y="3692421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14FA2EF-52E4-2375-B531-EBBC4116C0A4}"/>
              </a:ext>
            </a:extLst>
          </p:cNvPr>
          <p:cNvGrpSpPr/>
          <p:nvPr/>
        </p:nvGrpSpPr>
        <p:grpSpPr>
          <a:xfrm>
            <a:off x="7005110" y="2575061"/>
            <a:ext cx="2754587" cy="725583"/>
            <a:chOff x="7005110" y="4770957"/>
            <a:chExt cx="2754587" cy="725583"/>
          </a:xfrm>
        </p:grpSpPr>
        <p:pic>
          <p:nvPicPr>
            <p:cNvPr id="18" name="Grafik 17" descr="Ein Bild, das Werkzeug, Bohrmaschine enthält.&#10;&#10;Automatisch generierte Beschreibung">
              <a:extLst>
                <a:ext uri="{FF2B5EF4-FFF2-40B4-BE49-F238E27FC236}">
                  <a16:creationId xmlns:a16="http://schemas.microsoft.com/office/drawing/2014/main" id="{04A90B88-4D7B-C644-21DB-12D2F6F3F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8" t="21555" r="7606" b="28094"/>
            <a:stretch/>
          </p:blipFill>
          <p:spPr>
            <a:xfrm flipH="1">
              <a:off x="8820805" y="4810528"/>
              <a:ext cx="938892" cy="587229"/>
            </a:xfrm>
            <a:prstGeom prst="rect">
              <a:avLst/>
            </a:prstGeom>
          </p:spPr>
        </p:pic>
        <p:pic>
          <p:nvPicPr>
            <p:cNvPr id="20" name="Grafik 19" descr="Ein Bild, das Werkzeug, Hammer, Antike Werkzeuge, Handwerkzeug enthält.&#10;&#10;Automatisch generierte Beschreibung">
              <a:extLst>
                <a:ext uri="{FF2B5EF4-FFF2-40B4-BE49-F238E27FC236}">
                  <a16:creationId xmlns:a16="http://schemas.microsoft.com/office/drawing/2014/main" id="{63AA7AFF-2362-4682-0B01-CE31DD8BB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2"/>
            <a:stretch/>
          </p:blipFill>
          <p:spPr>
            <a:xfrm>
              <a:off x="7005110" y="4770957"/>
              <a:ext cx="1000957" cy="725583"/>
            </a:xfrm>
            <a:prstGeom prst="rect">
              <a:avLst/>
            </a:prstGeom>
          </p:spPr>
        </p:pic>
        <p:sp>
          <p:nvSpPr>
            <p:cNvPr id="24" name="Pfeil: nach rechts 23">
              <a:extLst>
                <a:ext uri="{FF2B5EF4-FFF2-40B4-BE49-F238E27FC236}">
                  <a16:creationId xmlns:a16="http://schemas.microsoft.com/office/drawing/2014/main" id="{04683C0D-5F6F-C4A1-4304-A00357ED3B3E}"/>
                </a:ext>
              </a:extLst>
            </p:cNvPr>
            <p:cNvSpPr/>
            <p:nvPr/>
          </p:nvSpPr>
          <p:spPr bwMode="auto">
            <a:xfrm>
              <a:off x="8149308" y="4930814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5BDBA46-1528-9291-FBB2-B08949F28C99}"/>
              </a:ext>
            </a:extLst>
          </p:cNvPr>
          <p:cNvGrpSpPr/>
          <p:nvPr/>
        </p:nvGrpSpPr>
        <p:grpSpPr>
          <a:xfrm>
            <a:off x="444699" y="3468591"/>
            <a:ext cx="2078847" cy="1456836"/>
            <a:chOff x="444699" y="3468591"/>
            <a:chExt cx="2078847" cy="1456836"/>
          </a:xfrm>
        </p:grpSpPr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24357ED4-AA2A-627C-7F94-CF526C45DB38}"/>
                </a:ext>
              </a:extLst>
            </p:cNvPr>
            <p:cNvSpPr txBox="1"/>
            <p:nvPr/>
          </p:nvSpPr>
          <p:spPr>
            <a:xfrm>
              <a:off x="581025" y="3468591"/>
              <a:ext cx="12913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eingeführtes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Produkt</a:t>
              </a:r>
            </a:p>
          </p:txBody>
        </p:sp>
        <p:pic>
          <p:nvPicPr>
            <p:cNvPr id="53" name="Grafik 52" descr="Ein Bild, das Clipart, Entwurf, Rad, Autoaufkleber enthält.&#10;&#10;Automatisch generierte Beschreibung">
              <a:extLst>
                <a:ext uri="{FF2B5EF4-FFF2-40B4-BE49-F238E27FC236}">
                  <a16:creationId xmlns:a16="http://schemas.microsoft.com/office/drawing/2014/main" id="{0BD8AFA7-F8E7-1979-9A26-FD7F8716D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8" t="31778" r="11806" b="32939"/>
            <a:stretch/>
          </p:blipFill>
          <p:spPr>
            <a:xfrm>
              <a:off x="1402773" y="4170361"/>
              <a:ext cx="1120773" cy="514864"/>
            </a:xfrm>
            <a:prstGeom prst="rect">
              <a:avLst/>
            </a:prstGeom>
          </p:spPr>
        </p:pic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44B5F698-DD19-548C-9A3D-7B7ADE4AE446}"/>
                </a:ext>
              </a:extLst>
            </p:cNvPr>
            <p:cNvSpPr/>
            <p:nvPr/>
          </p:nvSpPr>
          <p:spPr bwMode="auto">
            <a:xfrm>
              <a:off x="444699" y="3715930"/>
              <a:ext cx="1974901" cy="1209497"/>
            </a:xfrm>
            <a:custGeom>
              <a:avLst/>
              <a:gdLst>
                <a:gd name="connsiteX0" fmla="*/ 0 w 3594100"/>
                <a:gd name="connsiteY0" fmla="*/ 3009900 h 3009900"/>
                <a:gd name="connsiteX1" fmla="*/ 1092200 w 3594100"/>
                <a:gd name="connsiteY1" fmla="*/ 2565400 h 3009900"/>
                <a:gd name="connsiteX2" fmla="*/ 2146300 w 3594100"/>
                <a:gd name="connsiteY2" fmla="*/ 438150 h 3009900"/>
                <a:gd name="connsiteX3" fmla="*/ 3594100 w 3594100"/>
                <a:gd name="connsiteY3" fmla="*/ 0 h 3009900"/>
                <a:gd name="connsiteX4" fmla="*/ 3594100 w 3594100"/>
                <a:gd name="connsiteY4" fmla="*/ 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4100" h="3009900">
                  <a:moveTo>
                    <a:pt x="0" y="3009900"/>
                  </a:moveTo>
                  <a:cubicBezTo>
                    <a:pt x="367241" y="3001962"/>
                    <a:pt x="734483" y="2994025"/>
                    <a:pt x="1092200" y="2565400"/>
                  </a:cubicBezTo>
                  <a:cubicBezTo>
                    <a:pt x="1449917" y="2136775"/>
                    <a:pt x="1729317" y="865717"/>
                    <a:pt x="2146300" y="438150"/>
                  </a:cubicBezTo>
                  <a:cubicBezTo>
                    <a:pt x="2563283" y="10583"/>
                    <a:pt x="3594100" y="0"/>
                    <a:pt x="3594100" y="0"/>
                  </a:cubicBezTo>
                  <a:lnTo>
                    <a:pt x="3594100" y="0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9F070DFE-BAE1-5571-12DF-C0899B23661B}"/>
              </a:ext>
            </a:extLst>
          </p:cNvPr>
          <p:cNvSpPr/>
          <p:nvPr/>
        </p:nvSpPr>
        <p:spPr bwMode="auto">
          <a:xfrm flipV="1">
            <a:off x="3152022" y="3711590"/>
            <a:ext cx="2698513" cy="1209498"/>
          </a:xfrm>
          <a:custGeom>
            <a:avLst/>
            <a:gdLst>
              <a:gd name="connsiteX0" fmla="*/ 0 w 3594100"/>
              <a:gd name="connsiteY0" fmla="*/ 3009900 h 3009900"/>
              <a:gd name="connsiteX1" fmla="*/ 1092200 w 3594100"/>
              <a:gd name="connsiteY1" fmla="*/ 2565400 h 3009900"/>
              <a:gd name="connsiteX2" fmla="*/ 2146300 w 3594100"/>
              <a:gd name="connsiteY2" fmla="*/ 438150 h 3009900"/>
              <a:gd name="connsiteX3" fmla="*/ 3594100 w 3594100"/>
              <a:gd name="connsiteY3" fmla="*/ 0 h 3009900"/>
              <a:gd name="connsiteX4" fmla="*/ 3594100 w 3594100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4100" h="3009900">
                <a:moveTo>
                  <a:pt x="0" y="3009900"/>
                </a:moveTo>
                <a:cubicBezTo>
                  <a:pt x="367241" y="3001962"/>
                  <a:pt x="734483" y="2994025"/>
                  <a:pt x="1092200" y="2565400"/>
                </a:cubicBezTo>
                <a:cubicBezTo>
                  <a:pt x="1449917" y="2136775"/>
                  <a:pt x="1729317" y="865717"/>
                  <a:pt x="2146300" y="438150"/>
                </a:cubicBezTo>
                <a:cubicBezTo>
                  <a:pt x="2563283" y="10583"/>
                  <a:pt x="3594100" y="0"/>
                  <a:pt x="3594100" y="0"/>
                </a:cubicBezTo>
                <a:lnTo>
                  <a:pt x="3594100" y="0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lg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FA92D62-3093-A82F-4671-3CBA68991A69}"/>
              </a:ext>
            </a:extLst>
          </p:cNvPr>
          <p:cNvGrpSpPr/>
          <p:nvPr/>
        </p:nvGrpSpPr>
        <p:grpSpPr>
          <a:xfrm>
            <a:off x="2680455" y="2030223"/>
            <a:ext cx="3461616" cy="1842808"/>
            <a:chOff x="2680455" y="2030223"/>
            <a:chExt cx="3461616" cy="1842808"/>
          </a:xfrm>
        </p:grpSpPr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3CF3F08F-9CD0-1B08-FF5C-9A0CB5CD1FE0}"/>
                </a:ext>
              </a:extLst>
            </p:cNvPr>
            <p:cNvSpPr txBox="1"/>
            <p:nvPr/>
          </p:nvSpPr>
          <p:spPr>
            <a:xfrm>
              <a:off x="4042962" y="2205154"/>
              <a:ext cx="2099109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FF0000"/>
                  </a:solidFill>
                </a:rPr>
                <a:t>Lobbyisten-Bremse: </a:t>
              </a:r>
              <a:r>
                <a:rPr lang="de-DE" sz="1400" dirty="0">
                  <a:solidFill>
                    <a:srgbClr val="FF0000"/>
                  </a:solidFill>
                  <a:sym typeface="Symbol" panose="05050102010706020507" pitchFamily="18" charset="2"/>
                </a:rPr>
                <a:t></a:t>
              </a:r>
              <a:r>
                <a:rPr lang="de-DE" sz="1400" dirty="0" err="1">
                  <a:solidFill>
                    <a:srgbClr val="FF0000"/>
                  </a:solidFill>
                </a:rPr>
                <a:t>t</a:t>
              </a:r>
              <a:r>
                <a:rPr lang="de-DE" sz="1400" baseline="-25000" dirty="0" err="1">
                  <a:solidFill>
                    <a:srgbClr val="FF0000"/>
                  </a:solidFill>
                </a:rPr>
                <a:t>L</a:t>
              </a:r>
              <a:r>
                <a:rPr lang="de-DE" sz="1400" dirty="0">
                  <a:solidFill>
                    <a:srgbClr val="FF0000"/>
                  </a:solidFill>
                </a:rPr>
                <a:t> „Technologieoffenheit“</a:t>
              </a:r>
              <a:br>
                <a:rPr lang="de-DE" sz="1400" dirty="0">
                  <a:solidFill>
                    <a:srgbClr val="FF0000"/>
                  </a:solidFill>
                </a:rPr>
              </a:br>
              <a:r>
                <a:rPr lang="de-DE" sz="1400" dirty="0">
                  <a:solidFill>
                    <a:srgbClr val="FF0000"/>
                  </a:solidFill>
                </a:rPr>
                <a:t>(z.B. </a:t>
              </a:r>
              <a:r>
                <a:rPr lang="de-DE" sz="1400" dirty="0" err="1">
                  <a:solidFill>
                    <a:srgbClr val="FF0000"/>
                  </a:solidFill>
                </a:rPr>
                <a:t>eFuels</a:t>
              </a:r>
              <a:r>
                <a:rPr lang="de-DE" sz="1400" dirty="0">
                  <a:solidFill>
                    <a:srgbClr val="FF0000"/>
                  </a:solidFill>
                </a:rPr>
                <a:t>)</a:t>
              </a:r>
            </a:p>
          </p:txBody>
        </p:sp>
        <p:grpSp>
          <p:nvGrpSpPr>
            <p:cNvPr id="35" name="Gruppieren 34">
              <a:extLst>
                <a:ext uri="{FF2B5EF4-FFF2-40B4-BE49-F238E27FC236}">
                  <a16:creationId xmlns:a16="http://schemas.microsoft.com/office/drawing/2014/main" id="{77258E23-431E-33D5-C341-ACD0FBF7DFCB}"/>
                </a:ext>
              </a:extLst>
            </p:cNvPr>
            <p:cNvGrpSpPr/>
            <p:nvPr/>
          </p:nvGrpSpPr>
          <p:grpSpPr>
            <a:xfrm>
              <a:off x="2791661" y="3013207"/>
              <a:ext cx="557262" cy="440810"/>
              <a:chOff x="2075391" y="4186710"/>
              <a:chExt cx="557262" cy="440810"/>
            </a:xfrm>
          </p:grpSpPr>
          <p:sp>
            <p:nvSpPr>
              <p:cNvPr id="31" name="Pfeil: nach rechts 30">
                <a:extLst>
                  <a:ext uri="{FF2B5EF4-FFF2-40B4-BE49-F238E27FC236}">
                    <a16:creationId xmlns:a16="http://schemas.microsoft.com/office/drawing/2014/main" id="{5D8833FF-12B4-C5EF-C399-4E74BB1BA4DD}"/>
                  </a:ext>
                </a:extLst>
              </p:cNvPr>
              <p:cNvSpPr/>
              <p:nvPr/>
            </p:nvSpPr>
            <p:spPr bwMode="auto">
              <a:xfrm>
                <a:off x="2075391" y="4483878"/>
                <a:ext cx="501122" cy="143642"/>
              </a:xfrm>
              <a:prstGeom prst="rightArrow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4C7F87F3-9A4F-9AF8-4D40-2579BF421361}"/>
                  </a:ext>
                </a:extLst>
              </p:cNvPr>
              <p:cNvSpPr txBox="1"/>
              <p:nvPr/>
            </p:nvSpPr>
            <p:spPr>
              <a:xfrm>
                <a:off x="2127046" y="4186710"/>
                <a:ext cx="505607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de-DE" sz="16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</a:t>
                </a:r>
                <a:r>
                  <a:rPr lang="de-DE" sz="1600" dirty="0" err="1">
                    <a:solidFill>
                      <a:srgbClr val="FF0000"/>
                    </a:solidFill>
                  </a:rPr>
                  <a:t>t</a:t>
                </a:r>
                <a:r>
                  <a:rPr lang="de-DE" sz="1600" baseline="-25000" dirty="0" err="1">
                    <a:solidFill>
                      <a:srgbClr val="FF0000"/>
                    </a:solidFill>
                  </a:rPr>
                  <a:t>L</a:t>
                </a:r>
                <a:r>
                  <a:rPr lang="de-DE" sz="1600" dirty="0">
                    <a:solidFill>
                      <a:srgbClr val="FF0000"/>
                    </a:solidFill>
                  </a:rPr>
                  <a:t> </a:t>
                </a:r>
                <a:endParaRPr lang="de-DE" sz="1600" dirty="0"/>
              </a:p>
            </p:txBody>
          </p:sp>
        </p:grp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AD1268D4-E3F7-3E09-AB7B-C6ACA0F87BAE}"/>
                </a:ext>
              </a:extLst>
            </p:cNvPr>
            <p:cNvSpPr/>
            <p:nvPr/>
          </p:nvSpPr>
          <p:spPr bwMode="auto">
            <a:xfrm>
              <a:off x="2680455" y="2030223"/>
              <a:ext cx="1786818" cy="1842808"/>
            </a:xfrm>
            <a:custGeom>
              <a:avLst/>
              <a:gdLst>
                <a:gd name="connsiteX0" fmla="*/ 0 w 3594100"/>
                <a:gd name="connsiteY0" fmla="*/ 3009900 h 3009900"/>
                <a:gd name="connsiteX1" fmla="*/ 1092200 w 3594100"/>
                <a:gd name="connsiteY1" fmla="*/ 2565400 h 3009900"/>
                <a:gd name="connsiteX2" fmla="*/ 2146300 w 3594100"/>
                <a:gd name="connsiteY2" fmla="*/ 438150 h 3009900"/>
                <a:gd name="connsiteX3" fmla="*/ 3594100 w 3594100"/>
                <a:gd name="connsiteY3" fmla="*/ 0 h 3009900"/>
                <a:gd name="connsiteX4" fmla="*/ 3594100 w 3594100"/>
                <a:gd name="connsiteY4" fmla="*/ 0 h 300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4100" h="3009900">
                  <a:moveTo>
                    <a:pt x="0" y="3009900"/>
                  </a:moveTo>
                  <a:cubicBezTo>
                    <a:pt x="367241" y="3001962"/>
                    <a:pt x="734483" y="2994025"/>
                    <a:pt x="1092200" y="2565400"/>
                  </a:cubicBezTo>
                  <a:cubicBezTo>
                    <a:pt x="1449917" y="2136775"/>
                    <a:pt x="1729317" y="865717"/>
                    <a:pt x="2146300" y="438150"/>
                  </a:cubicBezTo>
                  <a:cubicBezTo>
                    <a:pt x="2563283" y="10583"/>
                    <a:pt x="3594100" y="0"/>
                    <a:pt x="3594100" y="0"/>
                  </a:cubicBezTo>
                  <a:lnTo>
                    <a:pt x="3594100" y="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lgDashDot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66B3BA8B-2236-62B8-F1C6-77C1B9BE8276}"/>
              </a:ext>
            </a:extLst>
          </p:cNvPr>
          <p:cNvGrpSpPr/>
          <p:nvPr/>
        </p:nvGrpSpPr>
        <p:grpSpPr>
          <a:xfrm>
            <a:off x="1676400" y="818100"/>
            <a:ext cx="4136579" cy="461665"/>
            <a:chOff x="1676401" y="780665"/>
            <a:chExt cx="4136579" cy="461665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D9A2D88C-AB53-8334-E6E6-CF6353A0C416}"/>
                </a:ext>
              </a:extLst>
            </p:cNvPr>
            <p:cNvSpPr txBox="1"/>
            <p:nvPr/>
          </p:nvSpPr>
          <p:spPr>
            <a:xfrm>
              <a:off x="1676401" y="826831"/>
              <a:ext cx="23665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800" dirty="0">
                  <a:solidFill>
                    <a:srgbClr val="3333FF"/>
                  </a:solidFill>
                </a:rPr>
                <a:t>“kreative Zerstörung”</a:t>
              </a:r>
              <a:endParaRPr lang="de-DE" sz="1200" dirty="0">
                <a:solidFill>
                  <a:srgbClr val="3333FF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92062C5-35EF-FD5A-FBA9-B54C971F701B}"/>
                </a:ext>
              </a:extLst>
            </p:cNvPr>
            <p:cNvSpPr txBox="1"/>
            <p:nvPr/>
          </p:nvSpPr>
          <p:spPr>
            <a:xfrm>
              <a:off x="3898584" y="780665"/>
              <a:ext cx="191439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200" dirty="0"/>
                <a:t>Joseph Schumpeter,</a:t>
              </a:r>
              <a:br>
                <a:rPr lang="de-DE" sz="1200" dirty="0"/>
              </a:br>
              <a:r>
                <a:rPr lang="de-DE" sz="1200" dirty="0"/>
                <a:t>österreichischer Ökonom </a:t>
              </a:r>
            </a:p>
          </p:txBody>
        </p:sp>
      </p:grpSp>
      <p:grpSp>
        <p:nvGrpSpPr>
          <p:cNvPr id="70" name="Gruppieren 69">
            <a:extLst>
              <a:ext uri="{FF2B5EF4-FFF2-40B4-BE49-F238E27FC236}">
                <a16:creationId xmlns:a16="http://schemas.microsoft.com/office/drawing/2014/main" id="{D4B841B2-11DB-5138-47E7-76A8C3EE8BEA}"/>
              </a:ext>
            </a:extLst>
          </p:cNvPr>
          <p:cNvGrpSpPr/>
          <p:nvPr/>
        </p:nvGrpSpPr>
        <p:grpSpPr>
          <a:xfrm>
            <a:off x="6573938" y="3256807"/>
            <a:ext cx="3235589" cy="1907329"/>
            <a:chOff x="6573938" y="3349167"/>
            <a:chExt cx="3235589" cy="1907329"/>
          </a:xfrm>
        </p:grpSpPr>
        <p:sp>
          <p:nvSpPr>
            <p:cNvPr id="58" name="Rechteck 57">
              <a:extLst>
                <a:ext uri="{FF2B5EF4-FFF2-40B4-BE49-F238E27FC236}">
                  <a16:creationId xmlns:a16="http://schemas.microsoft.com/office/drawing/2014/main" id="{C4362280-B2EA-1C88-544B-12B03B6E7292}"/>
                </a:ext>
              </a:extLst>
            </p:cNvPr>
            <p:cNvSpPr/>
            <p:nvPr/>
          </p:nvSpPr>
          <p:spPr bwMode="auto">
            <a:xfrm>
              <a:off x="6573938" y="3399428"/>
              <a:ext cx="3235589" cy="18570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Pfeil: nach rechts 38">
              <a:extLst>
                <a:ext uri="{FF2B5EF4-FFF2-40B4-BE49-F238E27FC236}">
                  <a16:creationId xmlns:a16="http://schemas.microsoft.com/office/drawing/2014/main" id="{8298B009-FBCB-C1E9-0D14-8B6288EE7C70}"/>
                </a:ext>
              </a:extLst>
            </p:cNvPr>
            <p:cNvSpPr/>
            <p:nvPr/>
          </p:nvSpPr>
          <p:spPr bwMode="auto">
            <a:xfrm>
              <a:off x="8145193" y="4115656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45" name="Grafik 44" descr="Ein Bild, das Text, Schrift, Dreieck enthält.&#10;&#10;Automatisch generierte Beschreibung">
              <a:extLst>
                <a:ext uri="{FF2B5EF4-FFF2-40B4-BE49-F238E27FC236}">
                  <a16:creationId xmlns:a16="http://schemas.microsoft.com/office/drawing/2014/main" id="{772552EF-82A3-6CCF-66FC-BB8A1D3EA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1351" y="3693216"/>
              <a:ext cx="1337016" cy="1079205"/>
            </a:xfrm>
            <a:prstGeom prst="rect">
              <a:avLst/>
            </a:prstGeom>
          </p:spPr>
        </p:pic>
        <p:sp>
          <p:nvSpPr>
            <p:cNvPr id="65" name="Textfeld 64">
              <a:extLst>
                <a:ext uri="{FF2B5EF4-FFF2-40B4-BE49-F238E27FC236}">
                  <a16:creationId xmlns:a16="http://schemas.microsoft.com/office/drawing/2014/main" id="{E130EA44-296C-ABD3-BFB5-38076291C5BE}"/>
                </a:ext>
              </a:extLst>
            </p:cNvPr>
            <p:cNvSpPr txBox="1"/>
            <p:nvPr/>
          </p:nvSpPr>
          <p:spPr>
            <a:xfrm>
              <a:off x="7612637" y="3349167"/>
              <a:ext cx="115203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800" kern="100" dirty="0">
                  <a:solidFill>
                    <a:srgbClr val="0000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Zukunft</a:t>
              </a:r>
              <a:endParaRPr lang="de-DE" sz="1800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feld 65">
              <a:extLst>
                <a:ext uri="{FF2B5EF4-FFF2-40B4-BE49-F238E27FC236}">
                  <a16:creationId xmlns:a16="http://schemas.microsoft.com/office/drawing/2014/main" id="{7DBFF020-C2AC-BE4F-610A-4D2B83E4A6CA}"/>
                </a:ext>
              </a:extLst>
            </p:cNvPr>
            <p:cNvSpPr txBox="1"/>
            <p:nvPr/>
          </p:nvSpPr>
          <p:spPr>
            <a:xfrm>
              <a:off x="6825261" y="4711468"/>
              <a:ext cx="1174231" cy="312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1400" kern="1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Verbrennung</a:t>
              </a:r>
            </a:p>
          </p:txBody>
        </p:sp>
        <p:sp>
          <p:nvSpPr>
            <p:cNvPr id="67" name="Textfeld 66">
              <a:extLst>
                <a:ext uri="{FF2B5EF4-FFF2-40B4-BE49-F238E27FC236}">
                  <a16:creationId xmlns:a16="http://schemas.microsoft.com/office/drawing/2014/main" id="{6F5BC6E8-F9BD-8270-6C86-C5544BFD18A6}"/>
                </a:ext>
              </a:extLst>
            </p:cNvPr>
            <p:cNvSpPr txBox="1"/>
            <p:nvPr/>
          </p:nvSpPr>
          <p:spPr>
            <a:xfrm>
              <a:off x="8548068" y="4711468"/>
              <a:ext cx="1253007" cy="3126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400" kern="1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Energiewende</a:t>
              </a:r>
            </a:p>
          </p:txBody>
        </p:sp>
        <p:pic>
          <p:nvPicPr>
            <p:cNvPr id="69" name="Grafik 68" descr="Ein Bild, das Screenshot, Kinderkunst, Origami, Design enthält.&#10;&#10;Automatisch generierte Beschreibung">
              <a:extLst>
                <a:ext uri="{FF2B5EF4-FFF2-40B4-BE49-F238E27FC236}">
                  <a16:creationId xmlns:a16="http://schemas.microsoft.com/office/drawing/2014/main" id="{897FEB42-F457-9E0F-1D49-D1DF49795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64" t="23482" r="27265" b="29352"/>
            <a:stretch/>
          </p:blipFill>
          <p:spPr>
            <a:xfrm>
              <a:off x="8674042" y="3709291"/>
              <a:ext cx="1013017" cy="1063130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3259C87-9A5A-1C41-8A65-F6AE92F96A03}"/>
              </a:ext>
            </a:extLst>
          </p:cNvPr>
          <p:cNvGrpSpPr/>
          <p:nvPr/>
        </p:nvGrpSpPr>
        <p:grpSpPr>
          <a:xfrm>
            <a:off x="360299" y="4767837"/>
            <a:ext cx="6939491" cy="1402448"/>
            <a:chOff x="360299" y="4555699"/>
            <a:chExt cx="6939491" cy="1402448"/>
          </a:xfrm>
        </p:grpSpPr>
        <p:pic>
          <p:nvPicPr>
            <p:cNvPr id="3" name="Grafik 2" descr="Ein Bild, das Schrift, weiß, Design enthält.&#10;&#10;Automatisch generierte Beschreibung">
              <a:extLst>
                <a:ext uri="{FF2B5EF4-FFF2-40B4-BE49-F238E27FC236}">
                  <a16:creationId xmlns:a16="http://schemas.microsoft.com/office/drawing/2014/main" id="{D8A73E9A-E283-DB2E-5038-54A0B6EEF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51" t="37604" b="21376"/>
            <a:stretch/>
          </p:blipFill>
          <p:spPr>
            <a:xfrm>
              <a:off x="1464978" y="5338873"/>
              <a:ext cx="4605914" cy="619274"/>
            </a:xfrm>
            <a:prstGeom prst="rect">
              <a:avLst/>
            </a:prstGeom>
          </p:spPr>
        </p:pic>
        <p:pic>
          <p:nvPicPr>
            <p:cNvPr id="10" name="Grafik 9" descr="Ein Bild, das Screenshot, Schwarz, Dunkelheit, Schwarzweiß enthält.&#10;&#10;Automatisch generierte Beschreibung">
              <a:extLst>
                <a:ext uri="{FF2B5EF4-FFF2-40B4-BE49-F238E27FC236}">
                  <a16:creationId xmlns:a16="http://schemas.microsoft.com/office/drawing/2014/main" id="{5E0FE3D3-A0D1-6C00-24F1-BE5D05C43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12979" y="4555699"/>
              <a:ext cx="1486811" cy="1338130"/>
            </a:xfrm>
            <a:prstGeom prst="rect">
              <a:avLst/>
            </a:prstGeom>
          </p:spPr>
        </p:pic>
        <p:pic>
          <p:nvPicPr>
            <p:cNvPr id="14" name="Grafik 13" descr="Ein Bild, das Schrift, weiß, Design enthält.&#10;&#10;Automatisch generierte Beschreibung">
              <a:extLst>
                <a:ext uri="{FF2B5EF4-FFF2-40B4-BE49-F238E27FC236}">
                  <a16:creationId xmlns:a16="http://schemas.microsoft.com/office/drawing/2014/main" id="{5A4BF979-8F37-CC00-5447-19B277850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67" t="37604" r="21505" b="21376"/>
            <a:stretch/>
          </p:blipFill>
          <p:spPr>
            <a:xfrm>
              <a:off x="360299" y="5338873"/>
              <a:ext cx="1104679" cy="619274"/>
            </a:xfrm>
            <a:prstGeom prst="rect">
              <a:avLst/>
            </a:prstGeom>
          </p:spPr>
        </p:pic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EA81B7E0-3BA5-5363-F961-BE12F5216B02}"/>
                </a:ext>
              </a:extLst>
            </p:cNvPr>
            <p:cNvSpPr/>
            <p:nvPr/>
          </p:nvSpPr>
          <p:spPr bwMode="auto">
            <a:xfrm>
              <a:off x="581025" y="5229225"/>
              <a:ext cx="180975" cy="407736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4B1D9892-42E0-C0B4-538D-F1C3AA4480AF}"/>
                </a:ext>
              </a:extLst>
            </p:cNvPr>
            <p:cNvSpPr/>
            <p:nvPr/>
          </p:nvSpPr>
          <p:spPr bwMode="auto">
            <a:xfrm>
              <a:off x="635000" y="5272198"/>
              <a:ext cx="80963" cy="119869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9B3CF6B2-0016-D6CF-608D-D319168EBAA4}"/>
              </a:ext>
            </a:extLst>
          </p:cNvPr>
          <p:cNvSpPr txBox="1"/>
          <p:nvPr/>
        </p:nvSpPr>
        <p:spPr>
          <a:xfrm>
            <a:off x="1" y="611917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„Der Zug nimmt richtig Fahrt auf, wenn der Heizer unterstützt wird, nicht aber der Bremser!“</a:t>
            </a:r>
          </a:p>
        </p:txBody>
      </p:sp>
    </p:spTree>
    <p:extLst>
      <p:ext uri="{BB962C8B-B14F-4D97-AF65-F5344CB8AC3E}">
        <p14:creationId xmlns:p14="http://schemas.microsoft.com/office/powerpoint/2010/main" val="234874745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7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4AD0168B-AD3D-D10A-B6E9-ED9F27EB2F5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08362" y="110263"/>
            <a:ext cx="863240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„</a:t>
            </a:r>
            <a:r>
              <a:rPr lang="de-DE" sz="200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de-DE" altLang="de-DE" sz="2000" dirty="0">
                <a:solidFill>
                  <a:schemeClr val="bg1"/>
                </a:solidFill>
              </a:rPr>
              <a:t>echnologieoffenheit“ (6)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Disruption: von der Verbrennung zur Energiewende</a:t>
            </a: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3DBDADC-5109-3C31-B7BB-34F078FD393A}"/>
              </a:ext>
            </a:extLst>
          </p:cNvPr>
          <p:cNvSpPr txBox="1"/>
          <p:nvPr/>
        </p:nvSpPr>
        <p:spPr>
          <a:xfrm>
            <a:off x="180134" y="5833356"/>
            <a:ext cx="1142052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Quelle</a:t>
            </a:r>
            <a:r>
              <a:rPr lang="de-DE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ISE e.V.</a:t>
            </a:r>
          </a:p>
        </p:txBody>
      </p:sp>
      <p:pic>
        <p:nvPicPr>
          <p:cNvPr id="73" name="Grafik 72" descr="Ein Bild, das Entwurf, Zeichnung, Grafiken, Symbol enthält.&#10;&#10;Automatisch generierte Beschreibung">
            <a:extLst>
              <a:ext uri="{FF2B5EF4-FFF2-40B4-BE49-F238E27FC236}">
                <a16:creationId xmlns:a16="http://schemas.microsoft.com/office/drawing/2014/main" id="{F67AF003-4227-10E0-0327-30C3B8823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8371" r="11576" b="5763"/>
          <a:stretch/>
        </p:blipFill>
        <p:spPr>
          <a:xfrm>
            <a:off x="3208896" y="5253836"/>
            <a:ext cx="712749" cy="775355"/>
          </a:xfrm>
          <a:prstGeom prst="rect">
            <a:avLst/>
          </a:prstGeom>
        </p:spPr>
      </p:pic>
      <p:sp>
        <p:nvSpPr>
          <p:cNvPr id="83" name="Textfeld 82">
            <a:extLst>
              <a:ext uri="{FF2B5EF4-FFF2-40B4-BE49-F238E27FC236}">
                <a16:creationId xmlns:a16="http://schemas.microsoft.com/office/drawing/2014/main" id="{370035FA-8468-3B12-BEE1-5F8FC18B6DA8}"/>
              </a:ext>
            </a:extLst>
          </p:cNvPr>
          <p:cNvSpPr txBox="1"/>
          <p:nvPr/>
        </p:nvSpPr>
        <p:spPr>
          <a:xfrm>
            <a:off x="2039094" y="795214"/>
            <a:ext cx="24728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Verbrennung (Wärme)</a:t>
            </a:r>
          </a:p>
        </p:txBody>
      </p:sp>
      <p:sp>
        <p:nvSpPr>
          <p:cNvPr id="84" name="Textfeld 83">
            <a:extLst>
              <a:ext uri="{FF2B5EF4-FFF2-40B4-BE49-F238E27FC236}">
                <a16:creationId xmlns:a16="http://schemas.microsoft.com/office/drawing/2014/main" id="{6E7B6148-C4BD-38D4-9B81-324BD3BC710E}"/>
              </a:ext>
            </a:extLst>
          </p:cNvPr>
          <p:cNvSpPr txBox="1"/>
          <p:nvPr/>
        </p:nvSpPr>
        <p:spPr>
          <a:xfrm>
            <a:off x="7264068" y="797074"/>
            <a:ext cx="247286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Energieeinsparung (%)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47C8D2B4-CDA0-9767-4E5A-485FB777EF0A}"/>
              </a:ext>
            </a:extLst>
          </p:cNvPr>
          <p:cNvSpPr txBox="1"/>
          <p:nvPr/>
        </p:nvSpPr>
        <p:spPr>
          <a:xfrm>
            <a:off x="5192168" y="795214"/>
            <a:ext cx="152331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Energiewende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415F4DF9-438C-EA55-6555-10F6C531C43A}"/>
              </a:ext>
            </a:extLst>
          </p:cNvPr>
          <p:cNvSpPr txBox="1"/>
          <p:nvPr/>
        </p:nvSpPr>
        <p:spPr>
          <a:xfrm>
            <a:off x="7831255" y="1837068"/>
            <a:ext cx="10654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</a:t>
            </a:r>
            <a:endParaRPr lang="de-DE" sz="18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C6BA3D38-4467-07D2-DBA4-99D00AD6B48D}"/>
              </a:ext>
            </a:extLst>
          </p:cNvPr>
          <p:cNvSpPr txBox="1"/>
          <p:nvPr/>
        </p:nvSpPr>
        <p:spPr>
          <a:xfrm>
            <a:off x="7831255" y="3274871"/>
            <a:ext cx="10654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</a:t>
            </a:r>
            <a:endParaRPr lang="de-DE" sz="1800" b="1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2" name="Textfeld 91">
            <a:extLst>
              <a:ext uri="{FF2B5EF4-FFF2-40B4-BE49-F238E27FC236}">
                <a16:creationId xmlns:a16="http://schemas.microsoft.com/office/drawing/2014/main" id="{1BDF25DC-020B-45E7-FCB7-31361C5B4C4D}"/>
              </a:ext>
            </a:extLst>
          </p:cNvPr>
          <p:cNvSpPr txBox="1"/>
          <p:nvPr/>
        </p:nvSpPr>
        <p:spPr>
          <a:xfrm>
            <a:off x="7831255" y="4391513"/>
            <a:ext cx="10654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93" name="Textfeld 92">
            <a:extLst>
              <a:ext uri="{FF2B5EF4-FFF2-40B4-BE49-F238E27FC236}">
                <a16:creationId xmlns:a16="http://schemas.microsoft.com/office/drawing/2014/main" id="{E3BDCA0B-FD65-9994-10C1-234C96A0B414}"/>
              </a:ext>
            </a:extLst>
          </p:cNvPr>
          <p:cNvSpPr txBox="1"/>
          <p:nvPr/>
        </p:nvSpPr>
        <p:spPr>
          <a:xfrm>
            <a:off x="7831255" y="5448158"/>
            <a:ext cx="1065436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b="1" kern="1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de-DE" sz="1800" b="1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FC584A53-4BE0-0900-7CFE-9BF8FAF41291}"/>
              </a:ext>
            </a:extLst>
          </p:cNvPr>
          <p:cNvGrpSpPr/>
          <p:nvPr/>
        </p:nvGrpSpPr>
        <p:grpSpPr>
          <a:xfrm>
            <a:off x="4707723" y="1445769"/>
            <a:ext cx="1895563" cy="1063130"/>
            <a:chOff x="4498957" y="1445769"/>
            <a:chExt cx="1895563" cy="1063130"/>
          </a:xfrm>
        </p:grpSpPr>
        <p:pic>
          <p:nvPicPr>
            <p:cNvPr id="61" name="Grafik 60" descr="Ein Bild, das Screenshot, Kinderkunst, Origami, Design enthält.&#10;&#10;Automatisch generierte Beschreibung">
              <a:extLst>
                <a:ext uri="{FF2B5EF4-FFF2-40B4-BE49-F238E27FC236}">
                  <a16:creationId xmlns:a16="http://schemas.microsoft.com/office/drawing/2014/main" id="{035EC7EA-BF84-EF9B-BF4E-ACB6F5872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64" t="23482" r="27265" b="29352"/>
            <a:stretch/>
          </p:blipFill>
          <p:spPr>
            <a:xfrm>
              <a:off x="5381503" y="1445769"/>
              <a:ext cx="1013017" cy="1063130"/>
            </a:xfrm>
            <a:prstGeom prst="rect">
              <a:avLst/>
            </a:prstGeom>
          </p:spPr>
        </p:pic>
        <p:sp>
          <p:nvSpPr>
            <p:cNvPr id="94" name="Pfeil: nach rechts 93">
              <a:extLst>
                <a:ext uri="{FF2B5EF4-FFF2-40B4-BE49-F238E27FC236}">
                  <a16:creationId xmlns:a16="http://schemas.microsoft.com/office/drawing/2014/main" id="{13D728BA-7E9D-F16C-B959-E198AAF5690E}"/>
                </a:ext>
              </a:extLst>
            </p:cNvPr>
            <p:cNvSpPr/>
            <p:nvPr/>
          </p:nvSpPr>
          <p:spPr bwMode="auto">
            <a:xfrm>
              <a:off x="4498957" y="1972024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940CB123-3BC0-E987-B8BC-BBB7B8D577BC}"/>
              </a:ext>
            </a:extLst>
          </p:cNvPr>
          <p:cNvGrpSpPr/>
          <p:nvPr/>
        </p:nvGrpSpPr>
        <p:grpSpPr>
          <a:xfrm>
            <a:off x="4707723" y="3233720"/>
            <a:ext cx="1752701" cy="428625"/>
            <a:chOff x="4498957" y="3325160"/>
            <a:chExt cx="1752701" cy="428625"/>
          </a:xfrm>
        </p:grpSpPr>
        <p:pic>
          <p:nvPicPr>
            <p:cNvPr id="71" name="Grafik 70" descr="Ein Bild, das Text, Screenshot, Rechteck, Design enthält.&#10;&#10;Automatisch generierte Beschreibung">
              <a:extLst>
                <a:ext uri="{FF2B5EF4-FFF2-40B4-BE49-F238E27FC236}">
                  <a16:creationId xmlns:a16="http://schemas.microsoft.com/office/drawing/2014/main" id="{BD44B03A-6B59-8F0A-E756-2A9F7B704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05" b="24435"/>
            <a:stretch/>
          </p:blipFill>
          <p:spPr>
            <a:xfrm>
              <a:off x="5524365" y="3325160"/>
              <a:ext cx="727293" cy="428625"/>
            </a:xfrm>
            <a:prstGeom prst="rect">
              <a:avLst/>
            </a:prstGeom>
          </p:spPr>
        </p:pic>
        <p:sp>
          <p:nvSpPr>
            <p:cNvPr id="95" name="Pfeil: nach rechts 94">
              <a:extLst>
                <a:ext uri="{FF2B5EF4-FFF2-40B4-BE49-F238E27FC236}">
                  <a16:creationId xmlns:a16="http://schemas.microsoft.com/office/drawing/2014/main" id="{4EE40748-B966-B20D-B6B1-CA78E4264BAE}"/>
                </a:ext>
              </a:extLst>
            </p:cNvPr>
            <p:cNvSpPr/>
            <p:nvPr/>
          </p:nvSpPr>
          <p:spPr bwMode="auto">
            <a:xfrm>
              <a:off x="4498957" y="3346429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E52E152D-6552-BDA4-A9E9-78E19DAAF427}"/>
              </a:ext>
            </a:extLst>
          </p:cNvPr>
          <p:cNvGrpSpPr/>
          <p:nvPr/>
        </p:nvGrpSpPr>
        <p:grpSpPr>
          <a:xfrm>
            <a:off x="4707723" y="4216735"/>
            <a:ext cx="1895563" cy="794727"/>
            <a:chOff x="4498957" y="4271599"/>
            <a:chExt cx="1895563" cy="794727"/>
          </a:xfrm>
        </p:grpSpPr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6039C63F-A58F-F7BC-5903-CA576C021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47" b="8202"/>
            <a:stretch/>
          </p:blipFill>
          <p:spPr>
            <a:xfrm>
              <a:off x="5381503" y="4271599"/>
              <a:ext cx="1013017" cy="794727"/>
            </a:xfrm>
            <a:prstGeom prst="rect">
              <a:avLst/>
            </a:prstGeom>
          </p:spPr>
        </p:pic>
        <p:sp>
          <p:nvSpPr>
            <p:cNvPr id="96" name="Pfeil: nach rechts 95">
              <a:extLst>
                <a:ext uri="{FF2B5EF4-FFF2-40B4-BE49-F238E27FC236}">
                  <a16:creationId xmlns:a16="http://schemas.microsoft.com/office/drawing/2014/main" id="{BA796A22-DEC9-3158-4668-F88C182A7066}"/>
                </a:ext>
              </a:extLst>
            </p:cNvPr>
            <p:cNvSpPr/>
            <p:nvPr/>
          </p:nvSpPr>
          <p:spPr bwMode="auto">
            <a:xfrm>
              <a:off x="4498957" y="4451626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8" name="Textfeld 97">
            <a:extLst>
              <a:ext uri="{FF2B5EF4-FFF2-40B4-BE49-F238E27FC236}">
                <a16:creationId xmlns:a16="http://schemas.microsoft.com/office/drawing/2014/main" id="{3B0AA099-2FCF-1248-F141-C506076D7C63}"/>
              </a:ext>
            </a:extLst>
          </p:cNvPr>
          <p:cNvSpPr txBox="1"/>
          <p:nvPr/>
        </p:nvSpPr>
        <p:spPr>
          <a:xfrm>
            <a:off x="113081" y="1345129"/>
            <a:ext cx="127615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Erzeugung</a:t>
            </a:r>
            <a:endParaRPr lang="de-D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Textfeld 98">
            <a:extLst>
              <a:ext uri="{FF2B5EF4-FFF2-40B4-BE49-F238E27FC236}">
                <a16:creationId xmlns:a16="http://schemas.microsoft.com/office/drawing/2014/main" id="{F3A2F4DA-2843-F1A1-5A18-0935465E19FF}"/>
              </a:ext>
            </a:extLst>
          </p:cNvPr>
          <p:cNvSpPr txBox="1"/>
          <p:nvPr/>
        </p:nvSpPr>
        <p:spPr>
          <a:xfrm>
            <a:off x="113081" y="2773531"/>
            <a:ext cx="127615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Verbrauch</a:t>
            </a:r>
          </a:p>
        </p:txBody>
      </p:sp>
      <p:cxnSp>
        <p:nvCxnSpPr>
          <p:cNvPr id="101" name="Gerader Verbinder 100">
            <a:extLst>
              <a:ext uri="{FF2B5EF4-FFF2-40B4-BE49-F238E27FC236}">
                <a16:creationId xmlns:a16="http://schemas.microsoft.com/office/drawing/2014/main" id="{47231542-3D4E-D69C-E8B3-AF3E9B9B3E88}"/>
              </a:ext>
            </a:extLst>
          </p:cNvPr>
          <p:cNvCxnSpPr/>
          <p:nvPr/>
        </p:nvCxnSpPr>
        <p:spPr bwMode="auto">
          <a:xfrm>
            <a:off x="274320" y="2773531"/>
            <a:ext cx="8983022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DD5DB065-C02D-87AD-5943-601E3C40C6FA}"/>
              </a:ext>
            </a:extLst>
          </p:cNvPr>
          <p:cNvGrpSpPr/>
          <p:nvPr/>
        </p:nvGrpSpPr>
        <p:grpSpPr>
          <a:xfrm>
            <a:off x="1237639" y="1085764"/>
            <a:ext cx="2977919" cy="1520813"/>
            <a:chOff x="1237639" y="1085764"/>
            <a:chExt cx="2977919" cy="1520813"/>
          </a:xfrm>
        </p:grpSpPr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9AAB02E0-114D-F5CB-8AD1-9282D10F4449}"/>
                </a:ext>
              </a:extLst>
            </p:cNvPr>
            <p:cNvGrpSpPr/>
            <p:nvPr/>
          </p:nvGrpSpPr>
          <p:grpSpPr>
            <a:xfrm>
              <a:off x="2509271" y="1321754"/>
              <a:ext cx="1276159" cy="1284823"/>
              <a:chOff x="1555432" y="2109459"/>
              <a:chExt cx="1704975" cy="1814841"/>
            </a:xfrm>
          </p:grpSpPr>
          <p:pic>
            <p:nvPicPr>
              <p:cNvPr id="50" name="Grafik 49" descr="Ein Bild, das Entwurf, Text, Zeichnung, Lineart enthält.&#10;&#10;Automatisch generierte Beschreibung">
                <a:extLst>
                  <a:ext uri="{FF2B5EF4-FFF2-40B4-BE49-F238E27FC236}">
                    <a16:creationId xmlns:a16="http://schemas.microsoft.com/office/drawing/2014/main" id="{9929F713-51BC-DAF3-81D8-97D92B4FB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555"/>
              <a:stretch/>
            </p:blipFill>
            <p:spPr>
              <a:xfrm>
                <a:off x="1555432" y="2305050"/>
                <a:ext cx="1704975" cy="1619250"/>
              </a:xfrm>
              <a:prstGeom prst="rect">
                <a:avLst/>
              </a:prstGeom>
            </p:spPr>
          </p:pic>
          <p:pic>
            <p:nvPicPr>
              <p:cNvPr id="57" name="Grafik 56" descr="Ein Bild, das Silhouette, Schwarzweiß, Design, Darstellung enthält.&#10;&#10;Automatisch generierte Beschreibung mit mittlerer Zuverlässigkeit">
                <a:extLst>
                  <a:ext uri="{FF2B5EF4-FFF2-40B4-BE49-F238E27FC236}">
                    <a16:creationId xmlns:a16="http://schemas.microsoft.com/office/drawing/2014/main" id="{4E788BF9-479E-9448-1B22-2EF9B90FE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139" t="2000" r="13778" b="93899"/>
              <a:stretch/>
            </p:blipFill>
            <p:spPr>
              <a:xfrm rot="19063200">
                <a:off x="1581647" y="2109459"/>
                <a:ext cx="760097" cy="281231"/>
              </a:xfrm>
              <a:prstGeom prst="rect">
                <a:avLst/>
              </a:prstGeom>
            </p:spPr>
          </p:pic>
        </p:grpSp>
        <p:sp>
          <p:nvSpPr>
            <p:cNvPr id="85" name="Textfeld 84">
              <a:extLst>
                <a:ext uri="{FF2B5EF4-FFF2-40B4-BE49-F238E27FC236}">
                  <a16:creationId xmlns:a16="http://schemas.microsoft.com/office/drawing/2014/main" id="{950BBAEC-209C-AB02-D35D-0A7E34A76F1B}"/>
                </a:ext>
              </a:extLst>
            </p:cNvPr>
            <p:cNvSpPr txBox="1"/>
            <p:nvPr/>
          </p:nvSpPr>
          <p:spPr>
            <a:xfrm>
              <a:off x="1237639" y="1853544"/>
              <a:ext cx="1065436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Kraftwerk</a:t>
              </a:r>
            </a:p>
          </p:txBody>
        </p:sp>
        <p:sp>
          <p:nvSpPr>
            <p:cNvPr id="105" name="Freihandform: Form 104">
              <a:extLst>
                <a:ext uri="{FF2B5EF4-FFF2-40B4-BE49-F238E27FC236}">
                  <a16:creationId xmlns:a16="http://schemas.microsoft.com/office/drawing/2014/main" id="{34F17DBA-45FF-37BE-A814-AAE8ADA8760F}"/>
                </a:ext>
              </a:extLst>
            </p:cNvPr>
            <p:cNvSpPr/>
            <p:nvPr/>
          </p:nvSpPr>
          <p:spPr bwMode="auto">
            <a:xfrm>
              <a:off x="2674825" y="2172184"/>
              <a:ext cx="245460" cy="416284"/>
            </a:xfrm>
            <a:custGeom>
              <a:avLst/>
              <a:gdLst>
                <a:gd name="connsiteX0" fmla="*/ 822158 w 2707022"/>
                <a:gd name="connsiteY0" fmla="*/ 23567 h 4590928"/>
                <a:gd name="connsiteX1" fmla="*/ 1123910 w 2707022"/>
                <a:gd name="connsiteY1" fmla="*/ 1148279 h 4590928"/>
                <a:gd name="connsiteX2" fmla="*/ 364958 w 2707022"/>
                <a:gd name="connsiteY2" fmla="*/ 2080967 h 4590928"/>
                <a:gd name="connsiteX3" fmla="*/ 364958 w 2707022"/>
                <a:gd name="connsiteY3" fmla="*/ 2977079 h 4590928"/>
                <a:gd name="connsiteX4" fmla="*/ 81494 w 2707022"/>
                <a:gd name="connsiteY4" fmla="*/ 2419295 h 4590928"/>
                <a:gd name="connsiteX5" fmla="*/ 81494 w 2707022"/>
                <a:gd name="connsiteY5" fmla="*/ 3653735 h 4590928"/>
                <a:gd name="connsiteX6" fmla="*/ 1023326 w 2707022"/>
                <a:gd name="connsiteY6" fmla="*/ 4494983 h 4590928"/>
                <a:gd name="connsiteX7" fmla="*/ 1754846 w 2707022"/>
                <a:gd name="connsiteY7" fmla="*/ 4449263 h 4590928"/>
                <a:gd name="connsiteX8" fmla="*/ 2687534 w 2707022"/>
                <a:gd name="connsiteY8" fmla="*/ 3397703 h 4590928"/>
                <a:gd name="connsiteX9" fmla="*/ 2376638 w 2707022"/>
                <a:gd name="connsiteY9" fmla="*/ 1770071 h 4590928"/>
                <a:gd name="connsiteX10" fmla="*/ 2239478 w 2707022"/>
                <a:gd name="connsiteY10" fmla="*/ 2245559 h 4590928"/>
                <a:gd name="connsiteX11" fmla="*/ 2029166 w 2707022"/>
                <a:gd name="connsiteY11" fmla="*/ 2483303 h 4590928"/>
                <a:gd name="connsiteX12" fmla="*/ 2230334 w 2707022"/>
                <a:gd name="connsiteY12" fmla="*/ 1514039 h 4590928"/>
                <a:gd name="connsiteX13" fmla="*/ 1754846 w 2707022"/>
                <a:gd name="connsiteY13" fmla="*/ 471623 h 4590928"/>
                <a:gd name="connsiteX14" fmla="*/ 822158 w 2707022"/>
                <a:gd name="connsiteY14" fmla="*/ 23567 h 459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07022" h="4590928">
                  <a:moveTo>
                    <a:pt x="822158" y="23567"/>
                  </a:moveTo>
                  <a:cubicBezTo>
                    <a:pt x="717002" y="136343"/>
                    <a:pt x="1200110" y="805379"/>
                    <a:pt x="1123910" y="1148279"/>
                  </a:cubicBezTo>
                  <a:cubicBezTo>
                    <a:pt x="1047710" y="1491179"/>
                    <a:pt x="491450" y="1776167"/>
                    <a:pt x="364958" y="2080967"/>
                  </a:cubicBezTo>
                  <a:cubicBezTo>
                    <a:pt x="238466" y="2385767"/>
                    <a:pt x="412202" y="2920691"/>
                    <a:pt x="364958" y="2977079"/>
                  </a:cubicBezTo>
                  <a:cubicBezTo>
                    <a:pt x="317714" y="3033467"/>
                    <a:pt x="128738" y="2306519"/>
                    <a:pt x="81494" y="2419295"/>
                  </a:cubicBezTo>
                  <a:cubicBezTo>
                    <a:pt x="34250" y="2532071"/>
                    <a:pt x="-75478" y="3307787"/>
                    <a:pt x="81494" y="3653735"/>
                  </a:cubicBezTo>
                  <a:cubicBezTo>
                    <a:pt x="238466" y="3999683"/>
                    <a:pt x="744434" y="4362395"/>
                    <a:pt x="1023326" y="4494983"/>
                  </a:cubicBezTo>
                  <a:cubicBezTo>
                    <a:pt x="1302218" y="4627571"/>
                    <a:pt x="1477478" y="4632143"/>
                    <a:pt x="1754846" y="4449263"/>
                  </a:cubicBezTo>
                  <a:cubicBezTo>
                    <a:pt x="2032214" y="4266383"/>
                    <a:pt x="2583902" y="3844235"/>
                    <a:pt x="2687534" y="3397703"/>
                  </a:cubicBezTo>
                  <a:cubicBezTo>
                    <a:pt x="2791166" y="2951171"/>
                    <a:pt x="2451314" y="1962095"/>
                    <a:pt x="2376638" y="1770071"/>
                  </a:cubicBezTo>
                  <a:cubicBezTo>
                    <a:pt x="2301962" y="1578047"/>
                    <a:pt x="2297390" y="2126687"/>
                    <a:pt x="2239478" y="2245559"/>
                  </a:cubicBezTo>
                  <a:cubicBezTo>
                    <a:pt x="2181566" y="2364431"/>
                    <a:pt x="2030690" y="2605223"/>
                    <a:pt x="2029166" y="2483303"/>
                  </a:cubicBezTo>
                  <a:cubicBezTo>
                    <a:pt x="2027642" y="2361383"/>
                    <a:pt x="2276054" y="1849319"/>
                    <a:pt x="2230334" y="1514039"/>
                  </a:cubicBezTo>
                  <a:cubicBezTo>
                    <a:pt x="2184614" y="1178759"/>
                    <a:pt x="1988018" y="716987"/>
                    <a:pt x="1754846" y="471623"/>
                  </a:cubicBezTo>
                  <a:cubicBezTo>
                    <a:pt x="1521674" y="226259"/>
                    <a:pt x="927314" y="-89209"/>
                    <a:pt x="822158" y="23567"/>
                  </a:cubicBezTo>
                  <a:close/>
                </a:path>
              </a:pathLst>
            </a:cu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Textfeld 106">
              <a:extLst>
                <a:ext uri="{FF2B5EF4-FFF2-40B4-BE49-F238E27FC236}">
                  <a16:creationId xmlns:a16="http://schemas.microsoft.com/office/drawing/2014/main" id="{0D8A932A-C088-8278-6F5E-2DFF6EDA13F1}"/>
                </a:ext>
              </a:extLst>
            </p:cNvPr>
            <p:cNvSpPr txBox="1"/>
            <p:nvPr/>
          </p:nvSpPr>
          <p:spPr>
            <a:xfrm>
              <a:off x="2281387" y="1085764"/>
              <a:ext cx="531969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</a:t>
              </a:r>
              <a:r>
                <a:rPr lang="de-DE" sz="1600" kern="100" baseline="-25000" dirty="0">
                  <a:solidFill>
                    <a:srgbClr val="FFC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8" name="Textfeld 107">
              <a:extLst>
                <a:ext uri="{FF2B5EF4-FFF2-40B4-BE49-F238E27FC236}">
                  <a16:creationId xmlns:a16="http://schemas.microsoft.com/office/drawing/2014/main" id="{75B1A3C1-815C-7FE2-AC77-0DB120A08098}"/>
                </a:ext>
              </a:extLst>
            </p:cNvPr>
            <p:cNvSpPr txBox="1"/>
            <p:nvPr/>
          </p:nvSpPr>
          <p:spPr>
            <a:xfrm>
              <a:off x="3150122" y="1257798"/>
              <a:ext cx="1065436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Abwärme</a:t>
              </a:r>
            </a:p>
          </p:txBody>
        </p: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40A9C3B2-26FE-C17E-DF6C-E0F9BF9AC481}"/>
              </a:ext>
            </a:extLst>
          </p:cNvPr>
          <p:cNvGrpSpPr/>
          <p:nvPr/>
        </p:nvGrpSpPr>
        <p:grpSpPr>
          <a:xfrm>
            <a:off x="4707723" y="5188427"/>
            <a:ext cx="2006443" cy="735598"/>
            <a:chOff x="4498957" y="5243291"/>
            <a:chExt cx="2006443" cy="735598"/>
          </a:xfrm>
        </p:grpSpPr>
        <p:sp>
          <p:nvSpPr>
            <p:cNvPr id="97" name="Pfeil: nach rechts 96">
              <a:extLst>
                <a:ext uri="{FF2B5EF4-FFF2-40B4-BE49-F238E27FC236}">
                  <a16:creationId xmlns:a16="http://schemas.microsoft.com/office/drawing/2014/main" id="{DE050D04-6B77-9F5B-256D-F69FBB3BFAD6}"/>
                </a:ext>
              </a:extLst>
            </p:cNvPr>
            <p:cNvSpPr/>
            <p:nvPr/>
          </p:nvSpPr>
          <p:spPr bwMode="auto">
            <a:xfrm>
              <a:off x="4498957" y="5532929"/>
              <a:ext cx="320047" cy="3178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871BC84D-84D4-C1A9-96BC-6B20779B82BF}"/>
                </a:ext>
              </a:extLst>
            </p:cNvPr>
            <p:cNvGrpSpPr/>
            <p:nvPr/>
          </p:nvGrpSpPr>
          <p:grpSpPr>
            <a:xfrm>
              <a:off x="5673462" y="5243291"/>
              <a:ext cx="831938" cy="735598"/>
              <a:chOff x="5673462" y="5243291"/>
              <a:chExt cx="831938" cy="735598"/>
            </a:xfrm>
          </p:grpSpPr>
          <p:pic>
            <p:nvPicPr>
              <p:cNvPr id="75" name="Grafik 74" descr="Ein Bild, das Text, Entwurf, Uhr, Kreis enthält.&#10;&#10;Automatisch generierte Beschreibung">
                <a:extLst>
                  <a:ext uri="{FF2B5EF4-FFF2-40B4-BE49-F238E27FC236}">
                    <a16:creationId xmlns:a16="http://schemas.microsoft.com/office/drawing/2014/main" id="{1294FE59-965C-E796-D18B-778613744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3462" y="5243291"/>
                <a:ext cx="429099" cy="735598"/>
              </a:xfrm>
              <a:prstGeom prst="rect">
                <a:avLst/>
              </a:prstGeom>
            </p:spPr>
          </p:pic>
          <p:sp>
            <p:nvSpPr>
              <p:cNvPr id="118" name="Textfeld 117">
                <a:extLst>
                  <a:ext uri="{FF2B5EF4-FFF2-40B4-BE49-F238E27FC236}">
                    <a16:creationId xmlns:a16="http://schemas.microsoft.com/office/drawing/2014/main" id="{248E2502-813C-306F-CEA5-80FEDD64689D}"/>
                  </a:ext>
                </a:extLst>
              </p:cNvPr>
              <p:cNvSpPr txBox="1"/>
              <p:nvPr/>
            </p:nvSpPr>
            <p:spPr>
              <a:xfrm>
                <a:off x="5901472" y="5532929"/>
                <a:ext cx="603928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LED</a:t>
                </a:r>
              </a:p>
            </p:txBody>
          </p:sp>
        </p:grpSp>
      </p:grp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703E6FF8-1E9F-590D-5CB7-4387EFE13E6C}"/>
              </a:ext>
            </a:extLst>
          </p:cNvPr>
          <p:cNvGrpSpPr/>
          <p:nvPr/>
        </p:nvGrpSpPr>
        <p:grpSpPr>
          <a:xfrm>
            <a:off x="1237639" y="2957650"/>
            <a:ext cx="3259763" cy="915912"/>
            <a:chOff x="1237639" y="3049090"/>
            <a:chExt cx="3259763" cy="915912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10D40232-D020-6779-5170-70FAA11EB23F}"/>
                </a:ext>
              </a:extLst>
            </p:cNvPr>
            <p:cNvGrpSpPr/>
            <p:nvPr/>
          </p:nvGrpSpPr>
          <p:grpSpPr>
            <a:xfrm>
              <a:off x="1237639" y="3049090"/>
              <a:ext cx="2469965" cy="915912"/>
              <a:chOff x="1237639" y="3049090"/>
              <a:chExt cx="2469965" cy="915912"/>
            </a:xfrm>
          </p:grpSpPr>
          <p:sp>
            <p:nvSpPr>
              <p:cNvPr id="86" name="Textfeld 85">
                <a:extLst>
                  <a:ext uri="{FF2B5EF4-FFF2-40B4-BE49-F238E27FC236}">
                    <a16:creationId xmlns:a16="http://schemas.microsoft.com/office/drawing/2014/main" id="{0626DF51-2DEA-CA8C-0C09-E774DBF44801}"/>
                  </a:ext>
                </a:extLst>
              </p:cNvPr>
              <p:cNvSpPr txBox="1"/>
              <p:nvPr/>
            </p:nvSpPr>
            <p:spPr>
              <a:xfrm>
                <a:off x="1237639" y="3137091"/>
                <a:ext cx="1065436" cy="6075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Antriebs-motor</a:t>
                </a:r>
              </a:p>
            </p:txBody>
          </p:sp>
          <p:grpSp>
            <p:nvGrpSpPr>
              <p:cNvPr id="110" name="Gruppieren 109">
                <a:extLst>
                  <a:ext uri="{FF2B5EF4-FFF2-40B4-BE49-F238E27FC236}">
                    <a16:creationId xmlns:a16="http://schemas.microsoft.com/office/drawing/2014/main" id="{FE94704F-5224-321E-B144-E486673AA32B}"/>
                  </a:ext>
                </a:extLst>
              </p:cNvPr>
              <p:cNvGrpSpPr/>
              <p:nvPr/>
            </p:nvGrpSpPr>
            <p:grpSpPr>
              <a:xfrm>
                <a:off x="2645888" y="3049090"/>
                <a:ext cx="1061716" cy="915912"/>
                <a:chOff x="2645888" y="3049090"/>
                <a:chExt cx="1061716" cy="915912"/>
              </a:xfrm>
            </p:grpSpPr>
            <p:pic>
              <p:nvPicPr>
                <p:cNvPr id="64" name="Grafik 63" descr="Ein Bild, das Entwurf, Zeichnung, Lineart, Diagramm enthält.&#10;&#10;Automatisch generierte Beschreibung">
                  <a:extLst>
                    <a:ext uri="{FF2B5EF4-FFF2-40B4-BE49-F238E27FC236}">
                      <a16:creationId xmlns:a16="http://schemas.microsoft.com/office/drawing/2014/main" id="{DEB98F54-655A-3FF0-0267-C9E0287F2B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940"/>
                <a:stretch/>
              </p:blipFill>
              <p:spPr>
                <a:xfrm>
                  <a:off x="2645888" y="3049090"/>
                  <a:ext cx="1061716" cy="915912"/>
                </a:xfrm>
                <a:prstGeom prst="rect">
                  <a:avLst/>
                </a:prstGeom>
              </p:spPr>
            </p:pic>
            <p:pic>
              <p:nvPicPr>
                <p:cNvPr id="109" name="Grafik 108" descr="Ein Bild, das Screenshot, Grafiken, Grafikdesign, Design enthält.&#10;&#10;Automatisch generierte Beschreibung">
                  <a:extLst>
                    <a:ext uri="{FF2B5EF4-FFF2-40B4-BE49-F238E27FC236}">
                      <a16:creationId xmlns:a16="http://schemas.microsoft.com/office/drawing/2014/main" id="{89388925-65DF-6675-D122-BAB9EF6740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143" t="10083" r="8333" b="10734"/>
                <a:stretch/>
              </p:blipFill>
              <p:spPr>
                <a:xfrm>
                  <a:off x="2834891" y="3272323"/>
                  <a:ext cx="129050" cy="129530"/>
                </a:xfrm>
                <a:prstGeom prst="rect">
                  <a:avLst/>
                </a:prstGeom>
              </p:spPr>
            </p:pic>
          </p:grpSp>
        </p:grpSp>
        <p:sp>
          <p:nvSpPr>
            <p:cNvPr id="121" name="Textfeld 120">
              <a:extLst>
                <a:ext uri="{FF2B5EF4-FFF2-40B4-BE49-F238E27FC236}">
                  <a16:creationId xmlns:a16="http://schemas.microsoft.com/office/drawing/2014/main" id="{FF141878-70F9-F02F-FCE9-F0D0AD935023}"/>
                </a:ext>
              </a:extLst>
            </p:cNvPr>
            <p:cNvSpPr txBox="1"/>
            <p:nvPr/>
          </p:nvSpPr>
          <p:spPr>
            <a:xfrm>
              <a:off x="3431966" y="3328586"/>
              <a:ext cx="1065436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Abwärme</a:t>
              </a:r>
            </a:p>
          </p:txBody>
        </p:sp>
      </p:grpSp>
      <p:grpSp>
        <p:nvGrpSpPr>
          <p:cNvPr id="125" name="Gruppieren 124">
            <a:extLst>
              <a:ext uri="{FF2B5EF4-FFF2-40B4-BE49-F238E27FC236}">
                <a16:creationId xmlns:a16="http://schemas.microsoft.com/office/drawing/2014/main" id="{C466BDA2-12F2-2EC7-786C-494F4E36FD7D}"/>
              </a:ext>
            </a:extLst>
          </p:cNvPr>
          <p:cNvGrpSpPr/>
          <p:nvPr/>
        </p:nvGrpSpPr>
        <p:grpSpPr>
          <a:xfrm>
            <a:off x="1237639" y="3928354"/>
            <a:ext cx="3216724" cy="1135231"/>
            <a:chOff x="1237639" y="3983218"/>
            <a:chExt cx="3216724" cy="1135231"/>
          </a:xfrm>
        </p:grpSpPr>
        <p:grpSp>
          <p:nvGrpSpPr>
            <p:cNvPr id="116" name="Gruppieren 115">
              <a:extLst>
                <a:ext uri="{FF2B5EF4-FFF2-40B4-BE49-F238E27FC236}">
                  <a16:creationId xmlns:a16="http://schemas.microsoft.com/office/drawing/2014/main" id="{C2323722-6DEF-8B2E-F11D-9CD2EE8EC555}"/>
                </a:ext>
              </a:extLst>
            </p:cNvPr>
            <p:cNvGrpSpPr/>
            <p:nvPr/>
          </p:nvGrpSpPr>
          <p:grpSpPr>
            <a:xfrm>
              <a:off x="1237639" y="4083265"/>
              <a:ext cx="2327632" cy="1035184"/>
              <a:chOff x="1237639" y="4083265"/>
              <a:chExt cx="2327632" cy="1035184"/>
            </a:xfrm>
          </p:grpSpPr>
          <p:sp>
            <p:nvSpPr>
              <p:cNvPr id="87" name="Textfeld 86">
                <a:extLst>
                  <a:ext uri="{FF2B5EF4-FFF2-40B4-BE49-F238E27FC236}">
                    <a16:creationId xmlns:a16="http://schemas.microsoft.com/office/drawing/2014/main" id="{4BADC485-AC37-1200-1527-B233CAF36D58}"/>
                  </a:ext>
                </a:extLst>
              </p:cNvPr>
              <p:cNvSpPr txBox="1"/>
              <p:nvPr/>
            </p:nvSpPr>
            <p:spPr>
              <a:xfrm>
                <a:off x="1237639" y="4412283"/>
                <a:ext cx="1065436" cy="344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de-DE" sz="1600" kern="100" dirty="0">
                    <a:solidFill>
                      <a:srgbClr val="0000FF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Heizung</a:t>
                </a:r>
              </a:p>
            </p:txBody>
          </p:sp>
          <p:grpSp>
            <p:nvGrpSpPr>
              <p:cNvPr id="115" name="Gruppieren 114">
                <a:extLst>
                  <a:ext uri="{FF2B5EF4-FFF2-40B4-BE49-F238E27FC236}">
                    <a16:creationId xmlns:a16="http://schemas.microsoft.com/office/drawing/2014/main" id="{5B0686AC-88CB-13F2-D817-26626B070396}"/>
                  </a:ext>
                </a:extLst>
              </p:cNvPr>
              <p:cNvGrpSpPr/>
              <p:nvPr/>
            </p:nvGrpSpPr>
            <p:grpSpPr>
              <a:xfrm>
                <a:off x="2834891" y="4083265"/>
                <a:ext cx="730380" cy="1035184"/>
                <a:chOff x="2834891" y="4083265"/>
                <a:chExt cx="730380" cy="1035184"/>
              </a:xfrm>
            </p:grpSpPr>
            <p:pic>
              <p:nvPicPr>
                <p:cNvPr id="82" name="Grafik 81" descr="Ein Bild, das Entwurf, Zeichnung, weiß, Reihe enthält.&#10;&#10;Automatisch generierte Beschreibung">
                  <a:extLst>
                    <a:ext uri="{FF2B5EF4-FFF2-40B4-BE49-F238E27FC236}">
                      <a16:creationId xmlns:a16="http://schemas.microsoft.com/office/drawing/2014/main" id="{1597A5AE-775B-139B-1085-9D8696BFF4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4891" y="4083265"/>
                  <a:ext cx="730380" cy="1035184"/>
                </a:xfrm>
                <a:prstGeom prst="rect">
                  <a:avLst/>
                </a:prstGeom>
              </p:spPr>
            </p:pic>
            <p:sp>
              <p:nvSpPr>
                <p:cNvPr id="106" name="Freihandform: Form 105">
                  <a:extLst>
                    <a:ext uri="{FF2B5EF4-FFF2-40B4-BE49-F238E27FC236}">
                      <a16:creationId xmlns:a16="http://schemas.microsoft.com/office/drawing/2014/main" id="{67A98F98-D14E-7662-D263-6E15B7ACBACB}"/>
                    </a:ext>
                  </a:extLst>
                </p:cNvPr>
                <p:cNvSpPr/>
                <p:nvPr/>
              </p:nvSpPr>
              <p:spPr bwMode="auto">
                <a:xfrm>
                  <a:off x="3074194" y="4240872"/>
                  <a:ext cx="269404" cy="525083"/>
                </a:xfrm>
                <a:custGeom>
                  <a:avLst/>
                  <a:gdLst>
                    <a:gd name="connsiteX0" fmla="*/ 822158 w 2707022"/>
                    <a:gd name="connsiteY0" fmla="*/ 23567 h 4590928"/>
                    <a:gd name="connsiteX1" fmla="*/ 1123910 w 2707022"/>
                    <a:gd name="connsiteY1" fmla="*/ 1148279 h 4590928"/>
                    <a:gd name="connsiteX2" fmla="*/ 364958 w 2707022"/>
                    <a:gd name="connsiteY2" fmla="*/ 2080967 h 4590928"/>
                    <a:gd name="connsiteX3" fmla="*/ 364958 w 2707022"/>
                    <a:gd name="connsiteY3" fmla="*/ 2977079 h 4590928"/>
                    <a:gd name="connsiteX4" fmla="*/ 81494 w 2707022"/>
                    <a:gd name="connsiteY4" fmla="*/ 2419295 h 4590928"/>
                    <a:gd name="connsiteX5" fmla="*/ 81494 w 2707022"/>
                    <a:gd name="connsiteY5" fmla="*/ 3653735 h 4590928"/>
                    <a:gd name="connsiteX6" fmla="*/ 1023326 w 2707022"/>
                    <a:gd name="connsiteY6" fmla="*/ 4494983 h 4590928"/>
                    <a:gd name="connsiteX7" fmla="*/ 1754846 w 2707022"/>
                    <a:gd name="connsiteY7" fmla="*/ 4449263 h 4590928"/>
                    <a:gd name="connsiteX8" fmla="*/ 2687534 w 2707022"/>
                    <a:gd name="connsiteY8" fmla="*/ 3397703 h 4590928"/>
                    <a:gd name="connsiteX9" fmla="*/ 2376638 w 2707022"/>
                    <a:gd name="connsiteY9" fmla="*/ 1770071 h 4590928"/>
                    <a:gd name="connsiteX10" fmla="*/ 2239478 w 2707022"/>
                    <a:gd name="connsiteY10" fmla="*/ 2245559 h 4590928"/>
                    <a:gd name="connsiteX11" fmla="*/ 2029166 w 2707022"/>
                    <a:gd name="connsiteY11" fmla="*/ 2483303 h 4590928"/>
                    <a:gd name="connsiteX12" fmla="*/ 2230334 w 2707022"/>
                    <a:gd name="connsiteY12" fmla="*/ 1514039 h 4590928"/>
                    <a:gd name="connsiteX13" fmla="*/ 1754846 w 2707022"/>
                    <a:gd name="connsiteY13" fmla="*/ 471623 h 4590928"/>
                    <a:gd name="connsiteX14" fmla="*/ 822158 w 2707022"/>
                    <a:gd name="connsiteY14" fmla="*/ 23567 h 4590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07022" h="4590928">
                      <a:moveTo>
                        <a:pt x="822158" y="23567"/>
                      </a:moveTo>
                      <a:cubicBezTo>
                        <a:pt x="717002" y="136343"/>
                        <a:pt x="1200110" y="805379"/>
                        <a:pt x="1123910" y="1148279"/>
                      </a:cubicBezTo>
                      <a:cubicBezTo>
                        <a:pt x="1047710" y="1491179"/>
                        <a:pt x="491450" y="1776167"/>
                        <a:pt x="364958" y="2080967"/>
                      </a:cubicBezTo>
                      <a:cubicBezTo>
                        <a:pt x="238466" y="2385767"/>
                        <a:pt x="412202" y="2920691"/>
                        <a:pt x="364958" y="2977079"/>
                      </a:cubicBezTo>
                      <a:cubicBezTo>
                        <a:pt x="317714" y="3033467"/>
                        <a:pt x="128738" y="2306519"/>
                        <a:pt x="81494" y="2419295"/>
                      </a:cubicBezTo>
                      <a:cubicBezTo>
                        <a:pt x="34250" y="2532071"/>
                        <a:pt x="-75478" y="3307787"/>
                        <a:pt x="81494" y="3653735"/>
                      </a:cubicBezTo>
                      <a:cubicBezTo>
                        <a:pt x="238466" y="3999683"/>
                        <a:pt x="744434" y="4362395"/>
                        <a:pt x="1023326" y="4494983"/>
                      </a:cubicBezTo>
                      <a:cubicBezTo>
                        <a:pt x="1302218" y="4627571"/>
                        <a:pt x="1477478" y="4632143"/>
                        <a:pt x="1754846" y="4449263"/>
                      </a:cubicBezTo>
                      <a:cubicBezTo>
                        <a:pt x="2032214" y="4266383"/>
                        <a:pt x="2583902" y="3844235"/>
                        <a:pt x="2687534" y="3397703"/>
                      </a:cubicBezTo>
                      <a:cubicBezTo>
                        <a:pt x="2791166" y="2951171"/>
                        <a:pt x="2451314" y="1962095"/>
                        <a:pt x="2376638" y="1770071"/>
                      </a:cubicBezTo>
                      <a:cubicBezTo>
                        <a:pt x="2301962" y="1578047"/>
                        <a:pt x="2297390" y="2126687"/>
                        <a:pt x="2239478" y="2245559"/>
                      </a:cubicBezTo>
                      <a:cubicBezTo>
                        <a:pt x="2181566" y="2364431"/>
                        <a:pt x="2030690" y="2605223"/>
                        <a:pt x="2029166" y="2483303"/>
                      </a:cubicBezTo>
                      <a:cubicBezTo>
                        <a:pt x="2027642" y="2361383"/>
                        <a:pt x="2276054" y="1849319"/>
                        <a:pt x="2230334" y="1514039"/>
                      </a:cubicBezTo>
                      <a:cubicBezTo>
                        <a:pt x="2184614" y="1178759"/>
                        <a:pt x="1988018" y="716987"/>
                        <a:pt x="1754846" y="471623"/>
                      </a:cubicBezTo>
                      <a:cubicBezTo>
                        <a:pt x="1521674" y="226259"/>
                        <a:pt x="927314" y="-89209"/>
                        <a:pt x="822158" y="2356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D8B3BF1A-021A-951D-A349-01E2448A9438}"/>
                </a:ext>
              </a:extLst>
            </p:cNvPr>
            <p:cNvSpPr txBox="1"/>
            <p:nvPr/>
          </p:nvSpPr>
          <p:spPr>
            <a:xfrm>
              <a:off x="3388927" y="3983218"/>
              <a:ext cx="1065436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Abwärme</a:t>
              </a:r>
            </a:p>
          </p:txBody>
        </p:sp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18B0EFBF-3EBD-33ED-5899-C4F491B2907D}"/>
              </a:ext>
            </a:extLst>
          </p:cNvPr>
          <p:cNvGrpSpPr/>
          <p:nvPr/>
        </p:nvGrpSpPr>
        <p:grpSpPr>
          <a:xfrm>
            <a:off x="1237639" y="5036901"/>
            <a:ext cx="2684006" cy="1056518"/>
            <a:chOff x="1237639" y="5091765"/>
            <a:chExt cx="2684006" cy="1056518"/>
          </a:xfrm>
        </p:grpSpPr>
        <p:pic>
          <p:nvPicPr>
            <p:cNvPr id="77" name="Grafik 76" descr="Ein Bild, das Text, Entwurf, Uhr, Zeichnung enthält.&#10;&#10;Automatisch generierte Beschreibung">
              <a:extLst>
                <a:ext uri="{FF2B5EF4-FFF2-40B4-BE49-F238E27FC236}">
                  <a16:creationId xmlns:a16="http://schemas.microsoft.com/office/drawing/2014/main" id="{6948EF6A-A764-DD60-5C05-2B809F45B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06" r="6237"/>
            <a:stretch/>
          </p:blipFill>
          <p:spPr>
            <a:xfrm>
              <a:off x="2394128" y="5186987"/>
              <a:ext cx="616850" cy="961296"/>
            </a:xfrm>
            <a:prstGeom prst="rect">
              <a:avLst/>
            </a:prstGeom>
          </p:spPr>
        </p:pic>
        <p:sp>
          <p:nvSpPr>
            <p:cNvPr id="88" name="Textfeld 87">
              <a:extLst>
                <a:ext uri="{FF2B5EF4-FFF2-40B4-BE49-F238E27FC236}">
                  <a16:creationId xmlns:a16="http://schemas.microsoft.com/office/drawing/2014/main" id="{5CD74EA3-F4F2-06D5-ECF9-20BEA85D4E08}"/>
                </a:ext>
              </a:extLst>
            </p:cNvPr>
            <p:cNvSpPr txBox="1"/>
            <p:nvPr/>
          </p:nvSpPr>
          <p:spPr>
            <a:xfrm>
              <a:off x="1237639" y="5524342"/>
              <a:ext cx="1065436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0000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Licht</a:t>
              </a:r>
            </a:p>
          </p:txBody>
        </p:sp>
        <p:sp>
          <p:nvSpPr>
            <p:cNvPr id="124" name="Textfeld 123">
              <a:extLst>
                <a:ext uri="{FF2B5EF4-FFF2-40B4-BE49-F238E27FC236}">
                  <a16:creationId xmlns:a16="http://schemas.microsoft.com/office/drawing/2014/main" id="{3B004AD6-DBB8-CE2B-007C-DB312E1D1FCE}"/>
                </a:ext>
              </a:extLst>
            </p:cNvPr>
            <p:cNvSpPr txBox="1"/>
            <p:nvPr/>
          </p:nvSpPr>
          <p:spPr>
            <a:xfrm>
              <a:off x="2856209" y="5091765"/>
              <a:ext cx="1065436" cy="344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de-DE" sz="1600" kern="1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Abwärme</a:t>
              </a:r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9B3CF6B2-0016-D6CF-608D-D319168EBAA4}"/>
              </a:ext>
            </a:extLst>
          </p:cNvPr>
          <p:cNvSpPr txBox="1"/>
          <p:nvPr/>
        </p:nvSpPr>
        <p:spPr>
          <a:xfrm>
            <a:off x="1" y="618132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00B050"/>
                </a:solidFill>
                <a:latin typeface="+mn-lt"/>
              </a:rPr>
              <a:t>Energiewende: spart nicht nur Energie und Geld sondern reduziert darüber hinaus noch CO</a:t>
            </a:r>
            <a:r>
              <a:rPr lang="de-DE" sz="1800" baseline="-25000" dirty="0">
                <a:solidFill>
                  <a:srgbClr val="00B050"/>
                </a:solidFill>
                <a:latin typeface="+mn-lt"/>
              </a:rPr>
              <a:t>2</a:t>
            </a:r>
            <a:r>
              <a:rPr lang="de-DE" sz="1800" dirty="0">
                <a:solidFill>
                  <a:srgbClr val="00B050"/>
                </a:solidFill>
                <a:latin typeface="+mn-lt"/>
              </a:rPr>
              <a:t>!</a:t>
            </a:r>
          </a:p>
        </p:txBody>
      </p:sp>
      <p:sp>
        <p:nvSpPr>
          <p:cNvPr id="2" name="Textfeld 1">
            <a:hlinkClick r:id="rId13"/>
            <a:extLst>
              <a:ext uri="{FF2B5EF4-FFF2-40B4-BE49-F238E27FC236}">
                <a16:creationId xmlns:a16="http://schemas.microsoft.com/office/drawing/2014/main" id="{5529CBB1-7545-3D81-91FC-3B9E320ADE8A}"/>
              </a:ext>
            </a:extLst>
          </p:cNvPr>
          <p:cNvSpPr txBox="1"/>
          <p:nvPr/>
        </p:nvSpPr>
        <p:spPr>
          <a:xfrm>
            <a:off x="4119564" y="5943068"/>
            <a:ext cx="5732226" cy="280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u="sng" dirty="0">
                <a:solidFill>
                  <a:srgbClr val="0000FF"/>
                </a:solidFill>
              </a:rPr>
              <a:t>Harald Lesch: Zukunft ohne Verbrennung? Elektrische Revolution? | Axel </a:t>
            </a:r>
            <a:r>
              <a:rPr lang="de-DE" sz="1200" u="sng" dirty="0" err="1">
                <a:solidFill>
                  <a:srgbClr val="0000FF"/>
                </a:solidFill>
              </a:rPr>
              <a:t>Kleidon</a:t>
            </a:r>
            <a:endParaRPr lang="de-DE" sz="1200" u="sng" kern="1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>
            <a:hlinkClick r:id="rId14"/>
            <a:extLst>
              <a:ext uri="{FF2B5EF4-FFF2-40B4-BE49-F238E27FC236}">
                <a16:creationId xmlns:a16="http://schemas.microsoft.com/office/drawing/2014/main" id="{7DF9B946-A0E3-8E1B-60D0-A2F6D4E5A875}"/>
              </a:ext>
            </a:extLst>
          </p:cNvPr>
          <p:cNvSpPr txBox="1"/>
          <p:nvPr/>
        </p:nvSpPr>
        <p:spPr>
          <a:xfrm>
            <a:off x="1623257" y="3472372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2.000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</a:t>
            </a:r>
            <a:r>
              <a:rPr lang="de-DE" sz="1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Textfeld 3">
            <a:hlinkClick r:id="rId15"/>
            <a:extLst>
              <a:ext uri="{FF2B5EF4-FFF2-40B4-BE49-F238E27FC236}">
                <a16:creationId xmlns:a16="http://schemas.microsoft.com/office/drawing/2014/main" id="{4B660C7C-CAE7-9C6A-1041-78135D1EAE6E}"/>
              </a:ext>
            </a:extLst>
          </p:cNvPr>
          <p:cNvSpPr txBox="1"/>
          <p:nvPr/>
        </p:nvSpPr>
        <p:spPr>
          <a:xfrm>
            <a:off x="1289348" y="2197613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1.300°C</a:t>
            </a:r>
          </a:p>
        </p:txBody>
      </p:sp>
      <p:sp>
        <p:nvSpPr>
          <p:cNvPr id="5" name="Textfeld 4">
            <a:hlinkClick r:id="rId16"/>
            <a:extLst>
              <a:ext uri="{FF2B5EF4-FFF2-40B4-BE49-F238E27FC236}">
                <a16:creationId xmlns:a16="http://schemas.microsoft.com/office/drawing/2014/main" id="{1F953D27-95F8-1D6B-0C00-F28960E1D18F}"/>
              </a:ext>
            </a:extLst>
          </p:cNvPr>
          <p:cNvSpPr txBox="1"/>
          <p:nvPr/>
        </p:nvSpPr>
        <p:spPr>
          <a:xfrm>
            <a:off x="1738349" y="4097477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1.300°C</a:t>
            </a:r>
          </a:p>
        </p:txBody>
      </p:sp>
      <p:sp>
        <p:nvSpPr>
          <p:cNvPr id="10" name="Textfeld 9">
            <a:hlinkClick r:id="rId17"/>
            <a:extLst>
              <a:ext uri="{FF2B5EF4-FFF2-40B4-BE49-F238E27FC236}">
                <a16:creationId xmlns:a16="http://schemas.microsoft.com/office/drawing/2014/main" id="{7D1684A9-03E6-8BD6-166C-9F105F419D5A}"/>
              </a:ext>
            </a:extLst>
          </p:cNvPr>
          <p:cNvSpPr txBox="1"/>
          <p:nvPr/>
        </p:nvSpPr>
        <p:spPr>
          <a:xfrm>
            <a:off x="1271212" y="5104089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1.400°C</a:t>
            </a:r>
          </a:p>
        </p:txBody>
      </p:sp>
      <p:sp>
        <p:nvSpPr>
          <p:cNvPr id="11" name="Textfeld 10">
            <a:hlinkClick r:id="rId18"/>
            <a:extLst>
              <a:ext uri="{FF2B5EF4-FFF2-40B4-BE49-F238E27FC236}">
                <a16:creationId xmlns:a16="http://schemas.microsoft.com/office/drawing/2014/main" id="{3886A996-3EE3-B810-E722-6B6B47997FC7}"/>
              </a:ext>
            </a:extLst>
          </p:cNvPr>
          <p:cNvSpPr txBox="1"/>
          <p:nvPr/>
        </p:nvSpPr>
        <p:spPr>
          <a:xfrm>
            <a:off x="3716990" y="5161777"/>
            <a:ext cx="1276159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de-DE" sz="1600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2.600</a:t>
            </a:r>
            <a:r>
              <a:rPr lang="de-DE" sz="1600" u="sng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°C</a:t>
            </a:r>
          </a:p>
        </p:txBody>
      </p:sp>
    </p:spTree>
    <p:extLst>
      <p:ext uri="{BB962C8B-B14F-4D97-AF65-F5344CB8AC3E}">
        <p14:creationId xmlns:p14="http://schemas.microsoft.com/office/powerpoint/2010/main" val="8157556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" grpId="0"/>
      <p:bldP spid="3" grpId="0"/>
      <p:bldP spid="4" grpId="0"/>
      <p:bldP spid="5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2" name="Gruppieren 8311">
            <a:extLst>
              <a:ext uri="{FF2B5EF4-FFF2-40B4-BE49-F238E27FC236}">
                <a16:creationId xmlns:a16="http://schemas.microsoft.com/office/drawing/2014/main" id="{275B4498-3955-7327-97E4-6D80E8AFCE63}"/>
              </a:ext>
            </a:extLst>
          </p:cNvPr>
          <p:cNvGrpSpPr/>
          <p:nvPr/>
        </p:nvGrpSpPr>
        <p:grpSpPr>
          <a:xfrm>
            <a:off x="8029195" y="1084647"/>
            <a:ext cx="1718176" cy="2154384"/>
            <a:chOff x="8994261" y="1099887"/>
            <a:chExt cx="1718176" cy="2154384"/>
          </a:xfrm>
        </p:grpSpPr>
        <p:sp>
          <p:nvSpPr>
            <p:cNvPr id="8321" name="Rechteck 8320">
              <a:extLst>
                <a:ext uri="{FF2B5EF4-FFF2-40B4-BE49-F238E27FC236}">
                  <a16:creationId xmlns:a16="http://schemas.microsoft.com/office/drawing/2014/main" id="{B9DDBF62-1A92-DD9F-8429-9DE9FEDA264D}"/>
                </a:ext>
              </a:extLst>
            </p:cNvPr>
            <p:cNvSpPr/>
            <p:nvPr/>
          </p:nvSpPr>
          <p:spPr bwMode="auto">
            <a:xfrm>
              <a:off x="8994261" y="1099887"/>
              <a:ext cx="1718176" cy="21543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7" name="Textfeld 8296">
              <a:extLst>
                <a:ext uri="{FF2B5EF4-FFF2-40B4-BE49-F238E27FC236}">
                  <a16:creationId xmlns:a16="http://schemas.microsoft.com/office/drawing/2014/main" id="{B09A376E-65BA-F575-8E48-C649692A9CF0}"/>
                </a:ext>
              </a:extLst>
            </p:cNvPr>
            <p:cNvSpPr txBox="1"/>
            <p:nvPr/>
          </p:nvSpPr>
          <p:spPr>
            <a:xfrm>
              <a:off x="9047190" y="1152593"/>
              <a:ext cx="16517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u="sng" dirty="0"/>
                <a:t>Wärme/Mobilität:</a:t>
              </a:r>
              <a:br>
                <a:rPr lang="de-DE" sz="1400" u="sng" dirty="0"/>
              </a:br>
              <a:r>
                <a:rPr lang="de-DE" sz="1400" dirty="0"/>
                <a:t>Fossile</a:t>
              </a:r>
            </a:p>
          </p:txBody>
        </p:sp>
      </p:grpSp>
      <p:grpSp>
        <p:nvGrpSpPr>
          <p:cNvPr id="8326" name="Gruppieren 8325">
            <a:extLst>
              <a:ext uri="{FF2B5EF4-FFF2-40B4-BE49-F238E27FC236}">
                <a16:creationId xmlns:a16="http://schemas.microsoft.com/office/drawing/2014/main" id="{43B34693-15F9-9BCC-4488-C50399B6C8DB}"/>
              </a:ext>
            </a:extLst>
          </p:cNvPr>
          <p:cNvGrpSpPr/>
          <p:nvPr/>
        </p:nvGrpSpPr>
        <p:grpSpPr>
          <a:xfrm>
            <a:off x="155691" y="3615956"/>
            <a:ext cx="9581846" cy="2347660"/>
            <a:chOff x="152704" y="3755656"/>
            <a:chExt cx="9581846" cy="2200369"/>
          </a:xfrm>
        </p:grpSpPr>
        <p:sp>
          <p:nvSpPr>
            <p:cNvPr id="8325" name="Rechteck 8324">
              <a:extLst>
                <a:ext uri="{FF2B5EF4-FFF2-40B4-BE49-F238E27FC236}">
                  <a16:creationId xmlns:a16="http://schemas.microsoft.com/office/drawing/2014/main" id="{626297DD-3558-53D3-40F4-4062F763B777}"/>
                </a:ext>
              </a:extLst>
            </p:cNvPr>
            <p:cNvSpPr/>
            <p:nvPr/>
          </p:nvSpPr>
          <p:spPr bwMode="auto">
            <a:xfrm>
              <a:off x="152704" y="3755656"/>
              <a:ext cx="9581846" cy="220036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24" name="Textfeld 8323">
              <a:extLst>
                <a:ext uri="{FF2B5EF4-FFF2-40B4-BE49-F238E27FC236}">
                  <a16:creationId xmlns:a16="http://schemas.microsoft.com/office/drawing/2014/main" id="{C5232D15-C8CB-0062-DE79-76713F6E9DFA}"/>
                </a:ext>
              </a:extLst>
            </p:cNvPr>
            <p:cNvSpPr txBox="1"/>
            <p:nvPr/>
          </p:nvSpPr>
          <p:spPr>
            <a:xfrm>
              <a:off x="152704" y="3757012"/>
              <a:ext cx="1462964" cy="490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Stromsystem:</a:t>
              </a:r>
              <a:br>
                <a:rPr lang="de-DE" sz="1400" u="sng" dirty="0"/>
              </a:br>
              <a:r>
                <a:rPr lang="de-DE" sz="1400" dirty="0"/>
                <a:t>Erneuerbare</a:t>
              </a:r>
            </a:p>
          </p:txBody>
        </p:sp>
      </p:grpSp>
      <p:grpSp>
        <p:nvGrpSpPr>
          <p:cNvPr id="8318" name="Gruppieren 8317">
            <a:extLst>
              <a:ext uri="{FF2B5EF4-FFF2-40B4-BE49-F238E27FC236}">
                <a16:creationId xmlns:a16="http://schemas.microsoft.com/office/drawing/2014/main" id="{F6A5C9BE-97B6-A475-FD0E-32D3DAEC7BCD}"/>
              </a:ext>
            </a:extLst>
          </p:cNvPr>
          <p:cNvGrpSpPr/>
          <p:nvPr/>
        </p:nvGrpSpPr>
        <p:grpSpPr>
          <a:xfrm>
            <a:off x="155691" y="1076103"/>
            <a:ext cx="7718255" cy="2164895"/>
            <a:chOff x="155691" y="1076103"/>
            <a:chExt cx="7718255" cy="2164895"/>
          </a:xfrm>
        </p:grpSpPr>
        <p:sp>
          <p:nvSpPr>
            <p:cNvPr id="8320" name="Rechteck 8319">
              <a:extLst>
                <a:ext uri="{FF2B5EF4-FFF2-40B4-BE49-F238E27FC236}">
                  <a16:creationId xmlns:a16="http://schemas.microsoft.com/office/drawing/2014/main" id="{1048B1D2-1B57-3977-472C-ABFFF8281F9C}"/>
                </a:ext>
              </a:extLst>
            </p:cNvPr>
            <p:cNvSpPr/>
            <p:nvPr/>
          </p:nvSpPr>
          <p:spPr bwMode="auto">
            <a:xfrm>
              <a:off x="155691" y="1076103"/>
              <a:ext cx="7718255" cy="216489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98" name="Textfeld 8297">
              <a:extLst>
                <a:ext uri="{FF2B5EF4-FFF2-40B4-BE49-F238E27FC236}">
                  <a16:creationId xmlns:a16="http://schemas.microsoft.com/office/drawing/2014/main" id="{11FB7490-1F67-DA88-5587-FB168423513B}"/>
                </a:ext>
              </a:extLst>
            </p:cNvPr>
            <p:cNvSpPr txBox="1"/>
            <p:nvPr/>
          </p:nvSpPr>
          <p:spPr>
            <a:xfrm>
              <a:off x="156004" y="1112974"/>
              <a:ext cx="14683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/>
                <a:t>Stromsystem:</a:t>
              </a:r>
              <a:br>
                <a:rPr lang="de-DE" sz="1400" u="sng" dirty="0"/>
              </a:br>
              <a:r>
                <a:rPr lang="de-DE" sz="1400" dirty="0"/>
                <a:t>Fossile</a:t>
              </a:r>
            </a:p>
          </p:txBody>
        </p:sp>
      </p:grpSp>
      <p:grpSp>
        <p:nvGrpSpPr>
          <p:cNvPr id="8282" name="Gruppieren 8281">
            <a:extLst>
              <a:ext uri="{FF2B5EF4-FFF2-40B4-BE49-F238E27FC236}">
                <a16:creationId xmlns:a16="http://schemas.microsoft.com/office/drawing/2014/main" id="{C59C3456-712F-78ED-57AE-0BC96A2DE12A}"/>
              </a:ext>
            </a:extLst>
          </p:cNvPr>
          <p:cNvGrpSpPr/>
          <p:nvPr/>
        </p:nvGrpSpPr>
        <p:grpSpPr>
          <a:xfrm>
            <a:off x="6403142" y="3720535"/>
            <a:ext cx="3389672" cy="2154384"/>
            <a:chOff x="6377756" y="3650685"/>
            <a:chExt cx="3389672" cy="2154384"/>
          </a:xfrm>
        </p:grpSpPr>
        <p:sp>
          <p:nvSpPr>
            <p:cNvPr id="8281" name="Rechteck 8280">
              <a:extLst>
                <a:ext uri="{FF2B5EF4-FFF2-40B4-BE49-F238E27FC236}">
                  <a16:creationId xmlns:a16="http://schemas.microsoft.com/office/drawing/2014/main" id="{6E8D79B0-1669-4EFA-F9DF-FEF66AF3EBCE}"/>
                </a:ext>
              </a:extLst>
            </p:cNvPr>
            <p:cNvSpPr/>
            <p:nvPr/>
          </p:nvSpPr>
          <p:spPr bwMode="auto">
            <a:xfrm>
              <a:off x="6610709" y="3650685"/>
              <a:ext cx="2923816" cy="215438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80" name="Textfeld 8279">
              <a:extLst>
                <a:ext uri="{FF2B5EF4-FFF2-40B4-BE49-F238E27FC236}">
                  <a16:creationId xmlns:a16="http://schemas.microsoft.com/office/drawing/2014/main" id="{23EDD510-6F97-F9E3-F14E-E8EF11540A0C}"/>
                </a:ext>
              </a:extLst>
            </p:cNvPr>
            <p:cNvSpPr txBox="1"/>
            <p:nvPr/>
          </p:nvSpPr>
          <p:spPr>
            <a:xfrm>
              <a:off x="6377756" y="5436436"/>
              <a:ext cx="33896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 err="1"/>
                <a:t>ProSumer</a:t>
              </a:r>
              <a:endParaRPr lang="de-DE" sz="1400" dirty="0"/>
            </a:p>
          </p:txBody>
        </p: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551285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Transformation des Energiesystems (1): Struktur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von den Fossilen zu den Erneuerbaren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B50CD3-E2B3-2744-C115-040B31265354}"/>
              </a:ext>
            </a:extLst>
          </p:cNvPr>
          <p:cNvSpPr txBox="1"/>
          <p:nvPr/>
        </p:nvSpPr>
        <p:spPr>
          <a:xfrm>
            <a:off x="-63383" y="742221"/>
            <a:ext cx="3227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bisher </a:t>
            </a:r>
            <a:r>
              <a:rPr lang="de-DE" sz="1200" b="1" dirty="0"/>
              <a:t>(z.T. noch Gegenwart)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088F1AD3-187F-5F70-B904-3ED505C70F05}"/>
              </a:ext>
            </a:extLst>
          </p:cNvPr>
          <p:cNvSpPr/>
          <p:nvPr/>
        </p:nvSpPr>
        <p:spPr>
          <a:xfrm rot="10800000" flipH="1" flipV="1">
            <a:off x="1238559" y="1447187"/>
            <a:ext cx="1586990" cy="1052248"/>
          </a:xfrm>
          <a:custGeom>
            <a:avLst/>
            <a:gdLst>
              <a:gd name="connsiteX0" fmla="*/ 2309757 w 3300542"/>
              <a:gd name="connsiteY0" fmla="*/ 5818 h 2579628"/>
              <a:gd name="connsiteX1" fmla="*/ 2166911 w 3300542"/>
              <a:gd name="connsiteY1" fmla="*/ 111689 h 2579628"/>
              <a:gd name="connsiteX2" fmla="*/ 2152005 w 3300542"/>
              <a:gd name="connsiteY2" fmla="*/ 126902 h 2579628"/>
              <a:gd name="connsiteX3" fmla="*/ 2056981 w 3300542"/>
              <a:gd name="connsiteY3" fmla="*/ 193343 h 2579628"/>
              <a:gd name="connsiteX4" fmla="*/ 2024996 w 3300542"/>
              <a:gd name="connsiteY4" fmla="*/ 224390 h 2579628"/>
              <a:gd name="connsiteX5" fmla="*/ 1961647 w 3300542"/>
              <a:gd name="connsiteY5" fmla="*/ 218181 h 2579628"/>
              <a:gd name="connsiteX6" fmla="*/ 1924383 w 3300542"/>
              <a:gd name="connsiteY6" fmla="*/ 371243 h 2579628"/>
              <a:gd name="connsiteX7" fmla="*/ 1923762 w 3300542"/>
              <a:gd name="connsiteY7" fmla="*/ 591057 h 2579628"/>
              <a:gd name="connsiteX8" fmla="*/ 1919104 w 3300542"/>
              <a:gd name="connsiteY8" fmla="*/ 720214 h 2579628"/>
              <a:gd name="connsiteX9" fmla="*/ 1919104 w 3300542"/>
              <a:gd name="connsiteY9" fmla="*/ 734495 h 2579628"/>
              <a:gd name="connsiteX10" fmla="*/ 1904509 w 3300542"/>
              <a:gd name="connsiteY10" fmla="*/ 737911 h 2579628"/>
              <a:gd name="connsiteX11" fmla="*/ 1853892 w 3300542"/>
              <a:gd name="connsiteY11" fmla="*/ 752503 h 2579628"/>
              <a:gd name="connsiteX12" fmla="*/ 1780295 w 3300542"/>
              <a:gd name="connsiteY12" fmla="*/ 762127 h 2579628"/>
              <a:gd name="connsiteX13" fmla="*/ 1601427 w 3300542"/>
              <a:gd name="connsiteY13" fmla="*/ 768026 h 2579628"/>
              <a:gd name="connsiteX14" fmla="*/ 1463239 w 3300542"/>
              <a:gd name="connsiteY14" fmla="*/ 878244 h 2579628"/>
              <a:gd name="connsiteX15" fmla="*/ 1361384 w 3300542"/>
              <a:gd name="connsiteY15" fmla="*/ 960829 h 2579628"/>
              <a:gd name="connsiteX16" fmla="*/ 1327536 w 3300542"/>
              <a:gd name="connsiteY16" fmla="*/ 971696 h 2579628"/>
              <a:gd name="connsiteX17" fmla="*/ 1302693 w 3300542"/>
              <a:gd name="connsiteY17" fmla="*/ 959898 h 2579628"/>
              <a:gd name="connsiteX18" fmla="*/ 1201769 w 3300542"/>
              <a:gd name="connsiteY18" fmla="*/ 953999 h 2579628"/>
              <a:gd name="connsiteX19" fmla="*/ 1039359 w 3300542"/>
              <a:gd name="connsiteY19" fmla="*/ 998396 h 2579628"/>
              <a:gd name="connsiteX20" fmla="*/ 1016069 w 3300542"/>
              <a:gd name="connsiteY20" fmla="*/ 989703 h 2579628"/>
              <a:gd name="connsiteX21" fmla="*/ 957999 w 3300542"/>
              <a:gd name="connsiteY21" fmla="*/ 979147 h 2579628"/>
              <a:gd name="connsiteX22" fmla="*/ 899619 w 3300542"/>
              <a:gd name="connsiteY22" fmla="*/ 986288 h 2579628"/>
              <a:gd name="connsiteX23" fmla="*/ 818569 w 3300542"/>
              <a:gd name="connsiteY23" fmla="*/ 1025407 h 2579628"/>
              <a:gd name="connsiteX24" fmla="*/ 745594 w 3300542"/>
              <a:gd name="connsiteY24" fmla="*/ 1100542 h 2579628"/>
              <a:gd name="connsiteX25" fmla="*/ 670134 w 3300542"/>
              <a:gd name="connsiteY25" fmla="*/ 1159221 h 2579628"/>
              <a:gd name="connsiteX26" fmla="*/ 598090 w 3300542"/>
              <a:gd name="connsiteY26" fmla="*/ 1200824 h 2579628"/>
              <a:gd name="connsiteX27" fmla="*/ 565794 w 3300542"/>
              <a:gd name="connsiteY27" fmla="*/ 1254846 h 2579628"/>
              <a:gd name="connsiteX28" fmla="*/ 563620 w 3300542"/>
              <a:gd name="connsiteY28" fmla="*/ 1267886 h 2579628"/>
              <a:gd name="connsiteX29" fmla="*/ 542815 w 3300542"/>
              <a:gd name="connsiteY29" fmla="*/ 1269749 h 2579628"/>
              <a:gd name="connsiteX30" fmla="*/ 487229 w 3300542"/>
              <a:gd name="connsiteY30" fmla="*/ 1301727 h 2579628"/>
              <a:gd name="connsiteX31" fmla="*/ 442201 w 3300542"/>
              <a:gd name="connsiteY31" fmla="*/ 1488942 h 2579628"/>
              <a:gd name="connsiteX32" fmla="*/ 444375 w 3300542"/>
              <a:gd name="connsiteY32" fmla="*/ 1520920 h 2579628"/>
              <a:gd name="connsiteX33" fmla="*/ 367984 w 3300542"/>
              <a:gd name="connsiteY33" fmla="*/ 1520920 h 2579628"/>
              <a:gd name="connsiteX34" fmla="*/ 291903 w 3300542"/>
              <a:gd name="connsiteY34" fmla="*/ 1520920 h 2579628"/>
              <a:gd name="connsiteX35" fmla="*/ 292524 w 3300542"/>
              <a:gd name="connsiteY35" fmla="*/ 1571217 h 2579628"/>
              <a:gd name="connsiteX36" fmla="*/ 293455 w 3300542"/>
              <a:gd name="connsiteY36" fmla="*/ 1621824 h 2579628"/>
              <a:gd name="connsiteX37" fmla="*/ 316745 w 3300542"/>
              <a:gd name="connsiteY37" fmla="*/ 1623376 h 2579628"/>
              <a:gd name="connsiteX38" fmla="*/ 340035 w 3300542"/>
              <a:gd name="connsiteY38" fmla="*/ 1624928 h 2579628"/>
              <a:gd name="connsiteX39" fmla="*/ 341899 w 3300542"/>
              <a:gd name="connsiteY39" fmla="*/ 1645109 h 2579628"/>
              <a:gd name="connsiteX40" fmla="*/ 344383 w 3300542"/>
              <a:gd name="connsiteY40" fmla="*/ 1707203 h 2579628"/>
              <a:gd name="connsiteX41" fmla="*/ 227001 w 3300542"/>
              <a:gd name="connsiteY41" fmla="*/ 2198991 h 2579628"/>
              <a:gd name="connsiteX42" fmla="*/ 208369 w 3300542"/>
              <a:gd name="connsiteY42" fmla="*/ 2238110 h 2579628"/>
              <a:gd name="connsiteX43" fmla="*/ 104340 w 3300542"/>
              <a:gd name="connsiteY43" fmla="*/ 2238110 h 2579628"/>
              <a:gd name="connsiteX44" fmla="*/ 0 w 3300542"/>
              <a:gd name="connsiteY44" fmla="*/ 2238110 h 2579628"/>
              <a:gd name="connsiteX45" fmla="*/ 0 w 3300542"/>
              <a:gd name="connsiteY45" fmla="*/ 2408869 h 2579628"/>
              <a:gd name="connsiteX46" fmla="*/ 0 w 3300542"/>
              <a:gd name="connsiteY46" fmla="*/ 2579629 h 2579628"/>
              <a:gd name="connsiteX47" fmla="*/ 1465723 w 3300542"/>
              <a:gd name="connsiteY47" fmla="*/ 2579629 h 2579628"/>
              <a:gd name="connsiteX48" fmla="*/ 2931447 w 3300542"/>
              <a:gd name="connsiteY48" fmla="*/ 2579629 h 2579628"/>
              <a:gd name="connsiteX49" fmla="*/ 2931447 w 3300542"/>
              <a:gd name="connsiteY49" fmla="*/ 2408869 h 2579628"/>
              <a:gd name="connsiteX50" fmla="*/ 2931447 w 3300542"/>
              <a:gd name="connsiteY50" fmla="*/ 2238110 h 2579628"/>
              <a:gd name="connsiteX51" fmla="*/ 2857229 w 3300542"/>
              <a:gd name="connsiteY51" fmla="*/ 2238110 h 2579628"/>
              <a:gd name="connsiteX52" fmla="*/ 2782701 w 3300542"/>
              <a:gd name="connsiteY52" fmla="*/ 2238110 h 2579628"/>
              <a:gd name="connsiteX53" fmla="*/ 2780838 w 3300542"/>
              <a:gd name="connsiteY53" fmla="*/ 2220103 h 2579628"/>
              <a:gd name="connsiteX54" fmla="*/ 2769969 w 3300542"/>
              <a:gd name="connsiteY54" fmla="*/ 2130997 h 2579628"/>
              <a:gd name="connsiteX55" fmla="*/ 2755995 w 3300542"/>
              <a:gd name="connsiteY55" fmla="*/ 2016123 h 2579628"/>
              <a:gd name="connsiteX56" fmla="*/ 2734568 w 3300542"/>
              <a:gd name="connsiteY56" fmla="*/ 1950613 h 2579628"/>
              <a:gd name="connsiteX57" fmla="*/ 2720904 w 3300542"/>
              <a:gd name="connsiteY57" fmla="*/ 1941920 h 2579628"/>
              <a:gd name="connsiteX58" fmla="*/ 2719041 w 3300542"/>
              <a:gd name="connsiteY58" fmla="*/ 1898454 h 2579628"/>
              <a:gd name="connsiteX59" fmla="*/ 2714073 w 3300542"/>
              <a:gd name="connsiteY59" fmla="*/ 1739803 h 2579628"/>
              <a:gd name="connsiteX60" fmla="*/ 2709415 w 3300542"/>
              <a:gd name="connsiteY60" fmla="*/ 1609405 h 2579628"/>
              <a:gd name="connsiteX61" fmla="*/ 2706309 w 3300542"/>
              <a:gd name="connsiteY61" fmla="*/ 1524025 h 2579628"/>
              <a:gd name="connsiteX62" fmla="*/ 2701651 w 3300542"/>
              <a:gd name="connsiteY62" fmla="*/ 1384313 h 2579628"/>
              <a:gd name="connsiteX63" fmla="*/ 2695441 w 3300542"/>
              <a:gd name="connsiteY63" fmla="*/ 1196477 h 2579628"/>
              <a:gd name="connsiteX64" fmla="*/ 2689230 w 3300542"/>
              <a:gd name="connsiteY64" fmla="*/ 1010194 h 2579628"/>
              <a:gd name="connsiteX65" fmla="*/ 2684572 w 3300542"/>
              <a:gd name="connsiteY65" fmla="*/ 882901 h 2579628"/>
              <a:gd name="connsiteX66" fmla="*/ 2679914 w 3300542"/>
              <a:gd name="connsiteY66" fmla="*/ 749398 h 2579628"/>
              <a:gd name="connsiteX67" fmla="*/ 2674945 w 3300542"/>
              <a:gd name="connsiteY67" fmla="*/ 614964 h 2579628"/>
              <a:gd name="connsiteX68" fmla="*/ 2672771 w 3300542"/>
              <a:gd name="connsiteY68" fmla="*/ 555353 h 2579628"/>
              <a:gd name="connsiteX69" fmla="*/ 2660971 w 3300542"/>
              <a:gd name="connsiteY69" fmla="*/ 555353 h 2579628"/>
              <a:gd name="connsiteX70" fmla="*/ 2652276 w 3300542"/>
              <a:gd name="connsiteY70" fmla="*/ 546349 h 2579628"/>
              <a:gd name="connsiteX71" fmla="*/ 2677740 w 3300542"/>
              <a:gd name="connsiteY71" fmla="*/ 535793 h 2579628"/>
              <a:gd name="connsiteX72" fmla="*/ 2760032 w 3300542"/>
              <a:gd name="connsiteY72" fmla="*/ 498847 h 2579628"/>
              <a:gd name="connsiteX73" fmla="*/ 2781769 w 3300542"/>
              <a:gd name="connsiteY73" fmla="*/ 497916 h 2579628"/>
              <a:gd name="connsiteX74" fmla="*/ 2896046 w 3300542"/>
              <a:gd name="connsiteY74" fmla="*/ 514992 h 2579628"/>
              <a:gd name="connsiteX75" fmla="*/ 2928652 w 3300542"/>
              <a:gd name="connsiteY75" fmla="*/ 490154 h 2579628"/>
              <a:gd name="connsiteX76" fmla="*/ 2945731 w 3300542"/>
              <a:gd name="connsiteY76" fmla="*/ 472457 h 2579628"/>
              <a:gd name="connsiteX77" fmla="*/ 2958153 w 3300542"/>
              <a:gd name="connsiteY77" fmla="*/ 482703 h 2579628"/>
              <a:gd name="connsiteX78" fmla="*/ 3026160 w 3300542"/>
              <a:gd name="connsiteY78" fmla="*/ 517786 h 2579628"/>
              <a:gd name="connsiteX79" fmla="*/ 3130810 w 3300542"/>
              <a:gd name="connsiteY79" fmla="*/ 512198 h 2579628"/>
              <a:gd name="connsiteX80" fmla="*/ 3282661 w 3300542"/>
              <a:gd name="connsiteY80" fmla="*/ 402291 h 2579628"/>
              <a:gd name="connsiteX81" fmla="*/ 3215275 w 3300542"/>
              <a:gd name="connsiteY81" fmla="*/ 172852 h 2579628"/>
              <a:gd name="connsiteX82" fmla="*/ 3165279 w 3300542"/>
              <a:gd name="connsiteY82" fmla="*/ 161675 h 2579628"/>
              <a:gd name="connsiteX83" fmla="*/ 3110936 w 3300542"/>
              <a:gd name="connsiteY83" fmla="*/ 168195 h 2579628"/>
              <a:gd name="connsiteX84" fmla="*/ 3067461 w 3300542"/>
              <a:gd name="connsiteY84" fmla="*/ 187134 h 2579628"/>
              <a:gd name="connsiteX85" fmla="*/ 3049760 w 3300542"/>
              <a:gd name="connsiteY85" fmla="*/ 197690 h 2579628"/>
              <a:gd name="connsiteX86" fmla="*/ 3037960 w 3300542"/>
              <a:gd name="connsiteY86" fmla="*/ 187134 h 2579628"/>
              <a:gd name="connsiteX87" fmla="*/ 3010012 w 3300542"/>
              <a:gd name="connsiteY87" fmla="*/ 168505 h 2579628"/>
              <a:gd name="connsiteX88" fmla="*/ 2987654 w 3300542"/>
              <a:gd name="connsiteY88" fmla="*/ 149256 h 2579628"/>
              <a:gd name="connsiteX89" fmla="*/ 2890146 w 3300542"/>
              <a:gd name="connsiteY89" fmla="*/ 82815 h 2579628"/>
              <a:gd name="connsiteX90" fmla="*/ 2768106 w 3300542"/>
              <a:gd name="connsiteY90" fmla="*/ 114483 h 2579628"/>
              <a:gd name="connsiteX91" fmla="*/ 2746679 w 3300542"/>
              <a:gd name="connsiteY91" fmla="*/ 105790 h 2579628"/>
              <a:gd name="connsiteX92" fmla="*/ 2714073 w 3300542"/>
              <a:gd name="connsiteY92" fmla="*/ 86230 h 2579628"/>
              <a:gd name="connsiteX93" fmla="*/ 2684261 w 3300542"/>
              <a:gd name="connsiteY93" fmla="*/ 62635 h 2579628"/>
              <a:gd name="connsiteX94" fmla="*/ 2551974 w 3300542"/>
              <a:gd name="connsiteY94" fmla="*/ 5508 h 2579628"/>
              <a:gd name="connsiteX95" fmla="*/ 2485209 w 3300542"/>
              <a:gd name="connsiteY95" fmla="*/ 28793 h 2579628"/>
              <a:gd name="connsiteX96" fmla="*/ 2465024 w 3300542"/>
              <a:gd name="connsiteY96" fmla="*/ 39660 h 2579628"/>
              <a:gd name="connsiteX97" fmla="*/ 2448876 w 3300542"/>
              <a:gd name="connsiteY97" fmla="*/ 27862 h 2579628"/>
              <a:gd name="connsiteX98" fmla="*/ 2425275 w 3300542"/>
              <a:gd name="connsiteY98" fmla="*/ 12028 h 2579628"/>
              <a:gd name="connsiteX99" fmla="*/ 2309757 w 3300542"/>
              <a:gd name="connsiteY99" fmla="*/ 5818 h 2579628"/>
              <a:gd name="connsiteX100" fmla="*/ 2411301 w 3300542"/>
              <a:gd name="connsiteY100" fmla="*/ 37797 h 2579628"/>
              <a:gd name="connsiteX101" fmla="*/ 2448565 w 3300542"/>
              <a:gd name="connsiteY101" fmla="*/ 68844 h 2579628"/>
              <a:gd name="connsiteX102" fmla="*/ 2466887 w 3300542"/>
              <a:gd name="connsiteY102" fmla="*/ 79710 h 2579628"/>
              <a:gd name="connsiteX103" fmla="*/ 2480551 w 3300542"/>
              <a:gd name="connsiteY103" fmla="*/ 70396 h 2579628"/>
              <a:gd name="connsiteX104" fmla="*/ 2521541 w 3300542"/>
              <a:gd name="connsiteY104" fmla="*/ 43075 h 2579628"/>
              <a:gd name="connsiteX105" fmla="*/ 2646997 w 3300542"/>
              <a:gd name="connsiteY105" fmla="*/ 62635 h 2579628"/>
              <a:gd name="connsiteX106" fmla="*/ 2659729 w 3300542"/>
              <a:gd name="connsiteY106" fmla="*/ 75364 h 2579628"/>
              <a:gd name="connsiteX107" fmla="*/ 2637681 w 3300542"/>
              <a:gd name="connsiteY107" fmla="*/ 77848 h 2579628"/>
              <a:gd name="connsiteX108" fmla="*/ 2540173 w 3300542"/>
              <a:gd name="connsiteY108" fmla="*/ 111379 h 2579628"/>
              <a:gd name="connsiteX109" fmla="*/ 2465645 w 3300542"/>
              <a:gd name="connsiteY109" fmla="*/ 186823 h 2579628"/>
              <a:gd name="connsiteX110" fmla="*/ 2447323 w 3300542"/>
              <a:gd name="connsiteY110" fmla="*/ 204520 h 2579628"/>
              <a:gd name="connsiteX111" fmla="*/ 2378074 w 3300542"/>
              <a:gd name="connsiteY111" fmla="*/ 244881 h 2579628"/>
              <a:gd name="connsiteX112" fmla="*/ 2351368 w 3300542"/>
              <a:gd name="connsiteY112" fmla="*/ 269719 h 2579628"/>
              <a:gd name="connsiteX113" fmla="*/ 2343605 w 3300542"/>
              <a:gd name="connsiteY113" fmla="*/ 281828 h 2579628"/>
              <a:gd name="connsiteX114" fmla="*/ 2332736 w 3300542"/>
              <a:gd name="connsiteY114" fmla="*/ 298593 h 2579628"/>
              <a:gd name="connsiteX115" fmla="*/ 2310999 w 3300542"/>
              <a:gd name="connsiteY115" fmla="*/ 297662 h 2579628"/>
              <a:gd name="connsiteX116" fmla="*/ 2235539 w 3300542"/>
              <a:gd name="connsiteY116" fmla="*/ 314738 h 2579628"/>
              <a:gd name="connsiteX117" fmla="*/ 2226223 w 3300542"/>
              <a:gd name="connsiteY117" fmla="*/ 325604 h 2579628"/>
              <a:gd name="connsiteX118" fmla="*/ 2209143 w 3300542"/>
              <a:gd name="connsiteY118" fmla="*/ 315359 h 2579628"/>
              <a:gd name="connsiteX119" fmla="*/ 2190822 w 3300542"/>
              <a:gd name="connsiteY119" fmla="*/ 294867 h 2579628"/>
              <a:gd name="connsiteX120" fmla="*/ 2159768 w 3300542"/>
              <a:gd name="connsiteY120" fmla="*/ 282138 h 2579628"/>
              <a:gd name="connsiteX121" fmla="*/ 2156352 w 3300542"/>
              <a:gd name="connsiteY121" fmla="*/ 303561 h 2579628"/>
              <a:gd name="connsiteX122" fmla="*/ 2148279 w 3300542"/>
              <a:gd name="connsiteY122" fmla="*/ 329640 h 2579628"/>
              <a:gd name="connsiteX123" fmla="*/ 2121262 w 3300542"/>
              <a:gd name="connsiteY123" fmla="*/ 345474 h 2579628"/>
              <a:gd name="connsiteX124" fmla="*/ 2066608 w 3300542"/>
              <a:gd name="connsiteY124" fmla="*/ 347337 h 2579628"/>
              <a:gd name="connsiteX125" fmla="*/ 2043628 w 3300542"/>
              <a:gd name="connsiteY125" fmla="*/ 348269 h 2579628"/>
              <a:gd name="connsiteX126" fmla="*/ 2044870 w 3300542"/>
              <a:gd name="connsiteY126" fmla="*/ 358514 h 2579628"/>
              <a:gd name="connsiteX127" fmla="*/ 2046734 w 3300542"/>
              <a:gd name="connsiteY127" fmla="*/ 367518 h 2579628"/>
              <a:gd name="connsiteX128" fmla="*/ 2038660 w 3300542"/>
              <a:gd name="connsiteY128" fmla="*/ 383041 h 2579628"/>
              <a:gd name="connsiteX129" fmla="*/ 2033691 w 3300542"/>
              <a:gd name="connsiteY129" fmla="*/ 400117 h 2579628"/>
              <a:gd name="connsiteX130" fmla="*/ 1998601 w 3300542"/>
              <a:gd name="connsiteY130" fmla="*/ 400117 h 2579628"/>
              <a:gd name="connsiteX131" fmla="*/ 1959784 w 3300542"/>
              <a:gd name="connsiteY131" fmla="*/ 392045 h 2579628"/>
              <a:gd name="connsiteX132" fmla="*/ 1951710 w 3300542"/>
              <a:gd name="connsiteY132" fmla="*/ 273755 h 2579628"/>
              <a:gd name="connsiteX133" fmla="*/ 1983695 w 3300542"/>
              <a:gd name="connsiteY133" fmla="*/ 241777 h 2579628"/>
              <a:gd name="connsiteX134" fmla="*/ 2008538 w 3300542"/>
              <a:gd name="connsiteY134" fmla="*/ 249539 h 2579628"/>
              <a:gd name="connsiteX135" fmla="*/ 2069713 w 3300542"/>
              <a:gd name="connsiteY135" fmla="*/ 223148 h 2579628"/>
              <a:gd name="connsiteX136" fmla="*/ 2153558 w 3300542"/>
              <a:gd name="connsiteY136" fmla="*/ 154845 h 2579628"/>
              <a:gd name="connsiteX137" fmla="*/ 2169705 w 3300542"/>
              <a:gd name="connsiteY137" fmla="*/ 164159 h 2579628"/>
              <a:gd name="connsiteX138" fmla="*/ 2196722 w 3300542"/>
              <a:gd name="connsiteY138" fmla="*/ 171610 h 2579628"/>
              <a:gd name="connsiteX139" fmla="*/ 2195480 w 3300542"/>
              <a:gd name="connsiteY139" fmla="*/ 147083 h 2579628"/>
              <a:gd name="connsiteX140" fmla="*/ 2194238 w 3300542"/>
              <a:gd name="connsiteY140" fmla="*/ 119761 h 2579628"/>
              <a:gd name="connsiteX141" fmla="*/ 2289572 w 3300542"/>
              <a:gd name="connsiteY141" fmla="*/ 42764 h 2579628"/>
              <a:gd name="connsiteX142" fmla="*/ 2367826 w 3300542"/>
              <a:gd name="connsiteY142" fmla="*/ 28793 h 2579628"/>
              <a:gd name="connsiteX143" fmla="*/ 2411301 w 3300542"/>
              <a:gd name="connsiteY143" fmla="*/ 37797 h 2579628"/>
              <a:gd name="connsiteX144" fmla="*/ 2708483 w 3300542"/>
              <a:gd name="connsiteY144" fmla="*/ 115104 h 2579628"/>
              <a:gd name="connsiteX145" fmla="*/ 2740468 w 3300542"/>
              <a:gd name="connsiteY145" fmla="*/ 140563 h 2579628"/>
              <a:gd name="connsiteX146" fmla="*/ 2778974 w 3300542"/>
              <a:gd name="connsiteY146" fmla="*/ 146772 h 2579628"/>
              <a:gd name="connsiteX147" fmla="*/ 2808786 w 3300542"/>
              <a:gd name="connsiteY147" fmla="*/ 125039 h 2579628"/>
              <a:gd name="connsiteX148" fmla="*/ 2943558 w 3300542"/>
              <a:gd name="connsiteY148" fmla="*/ 140252 h 2579628"/>
              <a:gd name="connsiteX149" fmla="*/ 2956600 w 3300542"/>
              <a:gd name="connsiteY149" fmla="*/ 153292 h 2579628"/>
              <a:gd name="connsiteX150" fmla="*/ 2935484 w 3300542"/>
              <a:gd name="connsiteY150" fmla="*/ 155155 h 2579628"/>
              <a:gd name="connsiteX151" fmla="*/ 2753821 w 3300542"/>
              <a:gd name="connsiteY151" fmla="*/ 265373 h 2579628"/>
              <a:gd name="connsiteX152" fmla="*/ 2733636 w 3300542"/>
              <a:gd name="connsiteY152" fmla="*/ 283069 h 2579628"/>
              <a:gd name="connsiteX153" fmla="*/ 2639234 w 3300542"/>
              <a:gd name="connsiteY153" fmla="*/ 353857 h 2579628"/>
              <a:gd name="connsiteX154" fmla="*/ 2615012 w 3300542"/>
              <a:gd name="connsiteY154" fmla="*/ 381489 h 2579628"/>
              <a:gd name="connsiteX155" fmla="*/ 2595138 w 3300542"/>
              <a:gd name="connsiteY155" fmla="*/ 375280 h 2579628"/>
              <a:gd name="connsiteX156" fmla="*/ 2569674 w 3300542"/>
              <a:gd name="connsiteY156" fmla="*/ 369070 h 2579628"/>
              <a:gd name="connsiteX157" fmla="*/ 2527752 w 3300542"/>
              <a:gd name="connsiteY157" fmla="*/ 389251 h 2579628"/>
              <a:gd name="connsiteX158" fmla="*/ 2516883 w 3300542"/>
              <a:gd name="connsiteY158" fmla="*/ 399807 h 2579628"/>
              <a:gd name="connsiteX159" fmla="*/ 2501977 w 3300542"/>
              <a:gd name="connsiteY159" fmla="*/ 390182 h 2579628"/>
              <a:gd name="connsiteX160" fmla="*/ 2487382 w 3300542"/>
              <a:gd name="connsiteY160" fmla="*/ 373417 h 2579628"/>
              <a:gd name="connsiteX161" fmla="*/ 2469371 w 3300542"/>
              <a:gd name="connsiteY161" fmla="*/ 353547 h 2579628"/>
              <a:gd name="connsiteX162" fmla="*/ 2450118 w 3300542"/>
              <a:gd name="connsiteY162" fmla="*/ 370622 h 2579628"/>
              <a:gd name="connsiteX163" fmla="*/ 2453534 w 3300542"/>
              <a:gd name="connsiteY163" fmla="*/ 382731 h 2579628"/>
              <a:gd name="connsiteX164" fmla="*/ 2429623 w 3300542"/>
              <a:gd name="connsiteY164" fmla="*/ 418746 h 2579628"/>
              <a:gd name="connsiteX165" fmla="*/ 2365032 w 3300542"/>
              <a:gd name="connsiteY165" fmla="*/ 425266 h 2579628"/>
              <a:gd name="connsiteX166" fmla="*/ 2342052 w 3300542"/>
              <a:gd name="connsiteY166" fmla="*/ 425576 h 2579628"/>
              <a:gd name="connsiteX167" fmla="*/ 2341431 w 3300542"/>
              <a:gd name="connsiteY167" fmla="*/ 433959 h 2579628"/>
              <a:gd name="connsiteX168" fmla="*/ 2337705 w 3300542"/>
              <a:gd name="connsiteY168" fmla="*/ 458486 h 2579628"/>
              <a:gd name="connsiteX169" fmla="*/ 2331494 w 3300542"/>
              <a:gd name="connsiteY169" fmla="*/ 477735 h 2579628"/>
              <a:gd name="connsiteX170" fmla="*/ 2298577 w 3300542"/>
              <a:gd name="connsiteY170" fmla="*/ 477735 h 2579628"/>
              <a:gd name="connsiteX171" fmla="*/ 2261934 w 3300542"/>
              <a:gd name="connsiteY171" fmla="*/ 475251 h 2579628"/>
              <a:gd name="connsiteX172" fmla="*/ 2251065 w 3300542"/>
              <a:gd name="connsiteY172" fmla="*/ 449793 h 2579628"/>
              <a:gd name="connsiteX173" fmla="*/ 2243613 w 3300542"/>
              <a:gd name="connsiteY173" fmla="*/ 393908 h 2579628"/>
              <a:gd name="connsiteX174" fmla="*/ 2251997 w 3300542"/>
              <a:gd name="connsiteY174" fmla="*/ 343922 h 2579628"/>
              <a:gd name="connsiteX175" fmla="*/ 2306651 w 3300542"/>
              <a:gd name="connsiteY175" fmla="*/ 327156 h 2579628"/>
              <a:gd name="connsiteX176" fmla="*/ 2330252 w 3300542"/>
              <a:gd name="connsiteY176" fmla="*/ 334918 h 2579628"/>
              <a:gd name="connsiteX177" fmla="*/ 2377143 w 3300542"/>
              <a:gd name="connsiteY177" fmla="*/ 288968 h 2579628"/>
              <a:gd name="connsiteX178" fmla="*/ 2451050 w 3300542"/>
              <a:gd name="connsiteY178" fmla="*/ 232463 h 2579628"/>
              <a:gd name="connsiteX179" fmla="*/ 2467198 w 3300542"/>
              <a:gd name="connsiteY179" fmla="*/ 241777 h 2579628"/>
              <a:gd name="connsiteX180" fmla="*/ 2493904 w 3300542"/>
              <a:gd name="connsiteY180" fmla="*/ 247986 h 2579628"/>
              <a:gd name="connsiteX181" fmla="*/ 2497940 w 3300542"/>
              <a:gd name="connsiteY181" fmla="*/ 236188 h 2579628"/>
              <a:gd name="connsiteX182" fmla="*/ 2491730 w 3300542"/>
              <a:gd name="connsiteY182" fmla="*/ 222838 h 2579628"/>
              <a:gd name="connsiteX183" fmla="*/ 2492351 w 3300542"/>
              <a:gd name="connsiteY183" fmla="*/ 196758 h 2579628"/>
              <a:gd name="connsiteX184" fmla="*/ 2619049 w 3300542"/>
              <a:gd name="connsiteY184" fmla="*/ 109516 h 2579628"/>
              <a:gd name="connsiteX185" fmla="*/ 2708483 w 3300542"/>
              <a:gd name="connsiteY185" fmla="*/ 115104 h 2579628"/>
              <a:gd name="connsiteX186" fmla="*/ 2987964 w 3300542"/>
              <a:gd name="connsiteY186" fmla="*/ 190859 h 2579628"/>
              <a:gd name="connsiteX187" fmla="*/ 3032060 w 3300542"/>
              <a:gd name="connsiteY187" fmla="*/ 223459 h 2579628"/>
              <a:gd name="connsiteX188" fmla="*/ 3051003 w 3300542"/>
              <a:gd name="connsiteY188" fmla="*/ 235567 h 2579628"/>
              <a:gd name="connsiteX189" fmla="*/ 3066529 w 3300542"/>
              <a:gd name="connsiteY189" fmla="*/ 226253 h 2579628"/>
              <a:gd name="connsiteX190" fmla="*/ 3132673 w 3300542"/>
              <a:gd name="connsiteY190" fmla="*/ 192101 h 2579628"/>
              <a:gd name="connsiteX191" fmla="*/ 3233286 w 3300542"/>
              <a:gd name="connsiteY191" fmla="*/ 220354 h 2579628"/>
              <a:gd name="connsiteX192" fmla="*/ 3222418 w 3300542"/>
              <a:gd name="connsiteY192" fmla="*/ 437995 h 2579628"/>
              <a:gd name="connsiteX193" fmla="*/ 3073982 w 3300542"/>
              <a:gd name="connsiteY193" fmla="*/ 492327 h 2579628"/>
              <a:gd name="connsiteX194" fmla="*/ 3026470 w 3300542"/>
              <a:gd name="connsiteY194" fmla="*/ 487049 h 2579628"/>
              <a:gd name="connsiteX195" fmla="*/ 2964363 w 3300542"/>
              <a:gd name="connsiteY195" fmla="*/ 444515 h 2579628"/>
              <a:gd name="connsiteX196" fmla="*/ 2947905 w 3300542"/>
              <a:gd name="connsiteY196" fmla="*/ 430233 h 2579628"/>
              <a:gd name="connsiteX197" fmla="*/ 2934552 w 3300542"/>
              <a:gd name="connsiteY197" fmla="*/ 425886 h 2579628"/>
              <a:gd name="connsiteX198" fmla="*/ 2927410 w 3300542"/>
              <a:gd name="connsiteY198" fmla="*/ 441721 h 2579628"/>
              <a:gd name="connsiteX199" fmla="*/ 2824312 w 3300542"/>
              <a:gd name="connsiteY199" fmla="*/ 486739 h 2579628"/>
              <a:gd name="connsiteX200" fmla="*/ 2776801 w 3300542"/>
              <a:gd name="connsiteY200" fmla="*/ 452897 h 2579628"/>
              <a:gd name="connsiteX201" fmla="*/ 2744505 w 3300542"/>
              <a:gd name="connsiteY201" fmla="*/ 439547 h 2579628"/>
              <a:gd name="connsiteX202" fmla="*/ 2742331 w 3300542"/>
              <a:gd name="connsiteY202" fmla="*/ 462522 h 2579628"/>
              <a:gd name="connsiteX203" fmla="*/ 2719662 w 3300542"/>
              <a:gd name="connsiteY203" fmla="*/ 496364 h 2579628"/>
              <a:gd name="connsiteX204" fmla="*/ 2678361 w 3300542"/>
              <a:gd name="connsiteY204" fmla="*/ 504125 h 2579628"/>
              <a:gd name="connsiteX205" fmla="*/ 2644202 w 3300542"/>
              <a:gd name="connsiteY205" fmla="*/ 501642 h 2579628"/>
              <a:gd name="connsiteX206" fmla="*/ 2632091 w 3300542"/>
              <a:gd name="connsiteY206" fmla="*/ 503504 h 2579628"/>
              <a:gd name="connsiteX207" fmla="*/ 2629607 w 3300542"/>
              <a:gd name="connsiteY207" fmla="*/ 514060 h 2579628"/>
              <a:gd name="connsiteX208" fmla="*/ 2630539 w 3300542"/>
              <a:gd name="connsiteY208" fmla="*/ 523064 h 2579628"/>
              <a:gd name="connsiteX209" fmla="*/ 2624018 w 3300542"/>
              <a:gd name="connsiteY209" fmla="*/ 540761 h 2579628"/>
              <a:gd name="connsiteX210" fmla="*/ 2619981 w 3300542"/>
              <a:gd name="connsiteY210" fmla="*/ 555664 h 2579628"/>
              <a:gd name="connsiteX211" fmla="*/ 2583959 w 3300542"/>
              <a:gd name="connsiteY211" fmla="*/ 554732 h 2579628"/>
              <a:gd name="connsiteX212" fmla="*/ 2547937 w 3300542"/>
              <a:gd name="connsiteY212" fmla="*/ 553801 h 2579628"/>
              <a:gd name="connsiteX213" fmla="*/ 2540794 w 3300542"/>
              <a:gd name="connsiteY213" fmla="*/ 533620 h 2579628"/>
              <a:gd name="connsiteX214" fmla="*/ 2548247 w 3300542"/>
              <a:gd name="connsiteY214" fmla="*/ 409742 h 2579628"/>
              <a:gd name="connsiteX215" fmla="*/ 2600727 w 3300542"/>
              <a:gd name="connsiteY215" fmla="*/ 408190 h 2579628"/>
              <a:gd name="connsiteX216" fmla="*/ 2618428 w 3300542"/>
              <a:gd name="connsiteY216" fmla="*/ 416262 h 2579628"/>
              <a:gd name="connsiteX217" fmla="*/ 2626812 w 3300542"/>
              <a:gd name="connsiteY217" fmla="*/ 410363 h 2579628"/>
              <a:gd name="connsiteX218" fmla="*/ 2648550 w 3300542"/>
              <a:gd name="connsiteY218" fmla="*/ 387388 h 2579628"/>
              <a:gd name="connsiteX219" fmla="*/ 2737673 w 3300542"/>
              <a:gd name="connsiteY219" fmla="*/ 313185 h 2579628"/>
              <a:gd name="connsiteX220" fmla="*/ 2752268 w 3300542"/>
              <a:gd name="connsiteY220" fmla="*/ 317532 h 2579628"/>
              <a:gd name="connsiteX221" fmla="*/ 2762205 w 3300542"/>
              <a:gd name="connsiteY221" fmla="*/ 327467 h 2579628"/>
              <a:gd name="connsiteX222" fmla="*/ 2779595 w 3300542"/>
              <a:gd name="connsiteY222" fmla="*/ 302008 h 2579628"/>
              <a:gd name="connsiteX223" fmla="*/ 2776490 w 3300542"/>
              <a:gd name="connsiteY223" fmla="*/ 284622 h 2579628"/>
              <a:gd name="connsiteX224" fmla="*/ 2919646 w 3300542"/>
              <a:gd name="connsiteY224" fmla="*/ 186202 h 2579628"/>
              <a:gd name="connsiteX225" fmla="*/ 2987964 w 3300542"/>
              <a:gd name="connsiteY225" fmla="*/ 190859 h 2579628"/>
              <a:gd name="connsiteX226" fmla="*/ 2205417 w 3300542"/>
              <a:gd name="connsiteY226" fmla="*/ 347027 h 2579628"/>
              <a:gd name="connsiteX227" fmla="*/ 2217217 w 3300542"/>
              <a:gd name="connsiteY227" fmla="*/ 354167 h 2579628"/>
              <a:gd name="connsiteX228" fmla="*/ 2215354 w 3300542"/>
              <a:gd name="connsiteY228" fmla="*/ 379316 h 2579628"/>
              <a:gd name="connsiteX229" fmla="*/ 2225912 w 3300542"/>
              <a:gd name="connsiteY229" fmla="*/ 467800 h 2579628"/>
              <a:gd name="connsiteX230" fmla="*/ 2224670 w 3300542"/>
              <a:gd name="connsiteY230" fmla="*/ 566220 h 2579628"/>
              <a:gd name="connsiteX231" fmla="*/ 2218770 w 3300542"/>
              <a:gd name="connsiteY231" fmla="*/ 736669 h 2579628"/>
              <a:gd name="connsiteX232" fmla="*/ 2216596 w 3300542"/>
              <a:gd name="connsiteY232" fmla="*/ 814287 h 2579628"/>
              <a:gd name="connsiteX233" fmla="*/ 2210075 w 3300542"/>
              <a:gd name="connsiteY233" fmla="*/ 804972 h 2579628"/>
              <a:gd name="connsiteX234" fmla="*/ 2177158 w 3300542"/>
              <a:gd name="connsiteY234" fmla="*/ 769579 h 2579628"/>
              <a:gd name="connsiteX235" fmla="*/ 2125299 w 3300542"/>
              <a:gd name="connsiteY235" fmla="*/ 730149 h 2579628"/>
              <a:gd name="connsiteX236" fmla="*/ 2100146 w 3300542"/>
              <a:gd name="connsiteY236" fmla="*/ 716798 h 2579628"/>
              <a:gd name="connsiteX237" fmla="*/ 2098282 w 3300542"/>
              <a:gd name="connsiteY237" fmla="*/ 688235 h 2579628"/>
              <a:gd name="connsiteX238" fmla="*/ 2092693 w 3300542"/>
              <a:gd name="connsiteY238" fmla="*/ 533620 h 2579628"/>
              <a:gd name="connsiteX239" fmla="*/ 2088035 w 3300542"/>
              <a:gd name="connsiteY239" fmla="*/ 403843 h 2579628"/>
              <a:gd name="connsiteX240" fmla="*/ 2075924 w 3300542"/>
              <a:gd name="connsiteY240" fmla="*/ 400117 h 2579628"/>
              <a:gd name="connsiteX241" fmla="*/ 2067850 w 3300542"/>
              <a:gd name="connsiteY241" fmla="*/ 386767 h 2579628"/>
              <a:gd name="connsiteX242" fmla="*/ 2098282 w 3300542"/>
              <a:gd name="connsiteY242" fmla="*/ 377763 h 2579628"/>
              <a:gd name="connsiteX243" fmla="*/ 2172190 w 3300542"/>
              <a:gd name="connsiteY243" fmla="*/ 345164 h 2579628"/>
              <a:gd name="connsiteX244" fmla="*/ 2187716 w 3300542"/>
              <a:gd name="connsiteY244" fmla="*/ 336160 h 2579628"/>
              <a:gd name="connsiteX245" fmla="*/ 2205417 w 3300542"/>
              <a:gd name="connsiteY245" fmla="*/ 347027 h 2579628"/>
              <a:gd name="connsiteX246" fmla="*/ 2504462 w 3300542"/>
              <a:gd name="connsiteY246" fmla="*/ 469352 h 2579628"/>
              <a:gd name="connsiteX247" fmla="*/ 2510051 w 3300542"/>
              <a:gd name="connsiteY247" fmla="*/ 533310 h 2579628"/>
              <a:gd name="connsiteX248" fmla="*/ 2509120 w 3300542"/>
              <a:gd name="connsiteY248" fmla="*/ 747535 h 2579628"/>
              <a:gd name="connsiteX249" fmla="*/ 2499804 w 3300542"/>
              <a:gd name="connsiteY249" fmla="*/ 1011747 h 2579628"/>
              <a:gd name="connsiteX250" fmla="*/ 2493593 w 3300542"/>
              <a:gd name="connsiteY250" fmla="*/ 1188716 h 2579628"/>
              <a:gd name="connsiteX251" fmla="*/ 2475893 w 3300542"/>
              <a:gd name="connsiteY251" fmla="*/ 1712481 h 2579628"/>
              <a:gd name="connsiteX252" fmla="*/ 2471235 w 3300542"/>
              <a:gd name="connsiteY252" fmla="*/ 1766193 h 2579628"/>
              <a:gd name="connsiteX253" fmla="*/ 2428381 w 3300542"/>
              <a:gd name="connsiteY253" fmla="*/ 1732662 h 2579628"/>
              <a:gd name="connsiteX254" fmla="*/ 2425275 w 3300542"/>
              <a:gd name="connsiteY254" fmla="*/ 1637347 h 2579628"/>
              <a:gd name="connsiteX255" fmla="*/ 2419065 w 3300542"/>
              <a:gd name="connsiteY255" fmla="*/ 1449512 h 2579628"/>
              <a:gd name="connsiteX256" fmla="*/ 2412854 w 3300542"/>
              <a:gd name="connsiteY256" fmla="*/ 1278752 h 2579628"/>
              <a:gd name="connsiteX257" fmla="*/ 2405091 w 3300542"/>
              <a:gd name="connsiteY257" fmla="*/ 1056765 h 2579628"/>
              <a:gd name="connsiteX258" fmla="*/ 2386148 w 3300542"/>
              <a:gd name="connsiteY258" fmla="*/ 515613 h 2579628"/>
              <a:gd name="connsiteX259" fmla="*/ 2384285 w 3300542"/>
              <a:gd name="connsiteY259" fmla="*/ 477735 h 2579628"/>
              <a:gd name="connsiteX260" fmla="*/ 2373727 w 3300542"/>
              <a:gd name="connsiteY260" fmla="*/ 477735 h 2579628"/>
              <a:gd name="connsiteX261" fmla="*/ 2365032 w 3300542"/>
              <a:gd name="connsiteY261" fmla="*/ 463454 h 2579628"/>
              <a:gd name="connsiteX262" fmla="*/ 2394222 w 3300542"/>
              <a:gd name="connsiteY262" fmla="*/ 455381 h 2579628"/>
              <a:gd name="connsiteX263" fmla="*/ 2442044 w 3300542"/>
              <a:gd name="connsiteY263" fmla="*/ 443894 h 2579628"/>
              <a:gd name="connsiteX264" fmla="*/ 2470613 w 3300542"/>
              <a:gd name="connsiteY264" fmla="*/ 421850 h 2579628"/>
              <a:gd name="connsiteX265" fmla="*/ 2478687 w 3300542"/>
              <a:gd name="connsiteY265" fmla="*/ 409742 h 2579628"/>
              <a:gd name="connsiteX266" fmla="*/ 2491419 w 3300542"/>
              <a:gd name="connsiteY266" fmla="*/ 417814 h 2579628"/>
              <a:gd name="connsiteX267" fmla="*/ 2504462 w 3300542"/>
              <a:gd name="connsiteY267" fmla="*/ 425576 h 2579628"/>
              <a:gd name="connsiteX268" fmla="*/ 2504462 w 3300542"/>
              <a:gd name="connsiteY268" fmla="*/ 469352 h 2579628"/>
              <a:gd name="connsiteX269" fmla="*/ 2060087 w 3300542"/>
              <a:gd name="connsiteY269" fmla="*/ 434890 h 2579628"/>
              <a:gd name="connsiteX270" fmla="*/ 2063192 w 3300542"/>
              <a:gd name="connsiteY270" fmla="*/ 498537 h 2579628"/>
              <a:gd name="connsiteX271" fmla="*/ 2064745 w 3300542"/>
              <a:gd name="connsiteY271" fmla="*/ 555353 h 2579628"/>
              <a:gd name="connsiteX272" fmla="*/ 2010712 w 3300542"/>
              <a:gd name="connsiteY272" fmla="*/ 555353 h 2579628"/>
              <a:gd name="connsiteX273" fmla="*/ 1955126 w 3300542"/>
              <a:gd name="connsiteY273" fmla="*/ 552869 h 2579628"/>
              <a:gd name="connsiteX274" fmla="*/ 1955436 w 3300542"/>
              <a:gd name="connsiteY274" fmla="*/ 489223 h 2579628"/>
              <a:gd name="connsiteX275" fmla="*/ 1957300 w 3300542"/>
              <a:gd name="connsiteY275" fmla="*/ 428060 h 2579628"/>
              <a:gd name="connsiteX276" fmla="*/ 2007917 w 3300542"/>
              <a:gd name="connsiteY276" fmla="*/ 428060 h 2579628"/>
              <a:gd name="connsiteX277" fmla="*/ 2060087 w 3300542"/>
              <a:gd name="connsiteY277" fmla="*/ 434890 h 2579628"/>
              <a:gd name="connsiteX278" fmla="*/ 2358200 w 3300542"/>
              <a:gd name="connsiteY278" fmla="*/ 521822 h 2579628"/>
              <a:gd name="connsiteX279" fmla="*/ 2360684 w 3300542"/>
              <a:gd name="connsiteY279" fmla="*/ 583917 h 2579628"/>
              <a:gd name="connsiteX280" fmla="*/ 2361616 w 3300542"/>
              <a:gd name="connsiteY280" fmla="*/ 629556 h 2579628"/>
              <a:gd name="connsiteX281" fmla="*/ 2306030 w 3300542"/>
              <a:gd name="connsiteY281" fmla="*/ 630487 h 2579628"/>
              <a:gd name="connsiteX282" fmla="*/ 2250444 w 3300542"/>
              <a:gd name="connsiteY282" fmla="*/ 631419 h 2579628"/>
              <a:gd name="connsiteX283" fmla="*/ 2252618 w 3300542"/>
              <a:gd name="connsiteY283" fmla="*/ 594473 h 2579628"/>
              <a:gd name="connsiteX284" fmla="*/ 2254481 w 3300542"/>
              <a:gd name="connsiteY284" fmla="*/ 531447 h 2579628"/>
              <a:gd name="connsiteX285" fmla="*/ 2254481 w 3300542"/>
              <a:gd name="connsiteY285" fmla="*/ 505678 h 2579628"/>
              <a:gd name="connsiteX286" fmla="*/ 2305409 w 3300542"/>
              <a:gd name="connsiteY286" fmla="*/ 505678 h 2579628"/>
              <a:gd name="connsiteX287" fmla="*/ 2356647 w 3300542"/>
              <a:gd name="connsiteY287" fmla="*/ 505678 h 2579628"/>
              <a:gd name="connsiteX288" fmla="*/ 2358200 w 3300542"/>
              <a:gd name="connsiteY288" fmla="*/ 521822 h 2579628"/>
              <a:gd name="connsiteX289" fmla="*/ 2066297 w 3300542"/>
              <a:gd name="connsiteY289" fmla="*/ 602234 h 2579628"/>
              <a:gd name="connsiteX290" fmla="*/ 2068161 w 3300542"/>
              <a:gd name="connsiteY290" fmla="*/ 656567 h 2579628"/>
              <a:gd name="connsiteX291" fmla="*/ 2068161 w 3300542"/>
              <a:gd name="connsiteY291" fmla="*/ 691961 h 2579628"/>
              <a:gd name="connsiteX292" fmla="*/ 2009159 w 3300542"/>
              <a:gd name="connsiteY292" fmla="*/ 691961 h 2579628"/>
              <a:gd name="connsiteX293" fmla="*/ 1950157 w 3300542"/>
              <a:gd name="connsiteY293" fmla="*/ 691961 h 2579628"/>
              <a:gd name="connsiteX294" fmla="*/ 1950157 w 3300542"/>
              <a:gd name="connsiteY294" fmla="*/ 656567 h 2579628"/>
              <a:gd name="connsiteX295" fmla="*/ 1952021 w 3300542"/>
              <a:gd name="connsiteY295" fmla="*/ 602234 h 2579628"/>
              <a:gd name="connsiteX296" fmla="*/ 1954194 w 3300542"/>
              <a:gd name="connsiteY296" fmla="*/ 583296 h 2579628"/>
              <a:gd name="connsiteX297" fmla="*/ 2009159 w 3300542"/>
              <a:gd name="connsiteY297" fmla="*/ 583296 h 2579628"/>
              <a:gd name="connsiteX298" fmla="*/ 2064124 w 3300542"/>
              <a:gd name="connsiteY298" fmla="*/ 583296 h 2579628"/>
              <a:gd name="connsiteX299" fmla="*/ 2066297 w 3300542"/>
              <a:gd name="connsiteY299" fmla="*/ 602234 h 2579628"/>
              <a:gd name="connsiteX300" fmla="*/ 2646687 w 3300542"/>
              <a:gd name="connsiteY300" fmla="*/ 619621 h 2579628"/>
              <a:gd name="connsiteX301" fmla="*/ 2648860 w 3300542"/>
              <a:gd name="connsiteY301" fmla="*/ 681715 h 2579628"/>
              <a:gd name="connsiteX302" fmla="*/ 2648860 w 3300542"/>
              <a:gd name="connsiteY302" fmla="*/ 710589 h 2579628"/>
              <a:gd name="connsiteX303" fmla="*/ 2594517 w 3300542"/>
              <a:gd name="connsiteY303" fmla="*/ 710589 h 2579628"/>
              <a:gd name="connsiteX304" fmla="*/ 2540173 w 3300542"/>
              <a:gd name="connsiteY304" fmla="*/ 710589 h 2579628"/>
              <a:gd name="connsiteX305" fmla="*/ 2540173 w 3300542"/>
              <a:gd name="connsiteY305" fmla="*/ 686372 h 2579628"/>
              <a:gd name="connsiteX306" fmla="*/ 2542347 w 3300542"/>
              <a:gd name="connsiteY306" fmla="*/ 624278 h 2579628"/>
              <a:gd name="connsiteX307" fmla="*/ 2544210 w 3300542"/>
              <a:gd name="connsiteY307" fmla="*/ 586400 h 2579628"/>
              <a:gd name="connsiteX308" fmla="*/ 2594517 w 3300542"/>
              <a:gd name="connsiteY308" fmla="*/ 586400 h 2579628"/>
              <a:gd name="connsiteX309" fmla="*/ 2644823 w 3300542"/>
              <a:gd name="connsiteY309" fmla="*/ 586400 h 2579628"/>
              <a:gd name="connsiteX310" fmla="*/ 2646687 w 3300542"/>
              <a:gd name="connsiteY310" fmla="*/ 619621 h 2579628"/>
              <a:gd name="connsiteX311" fmla="*/ 2363168 w 3300542"/>
              <a:gd name="connsiteY311" fmla="*/ 675506 h 2579628"/>
              <a:gd name="connsiteX312" fmla="*/ 2365342 w 3300542"/>
              <a:gd name="connsiteY312" fmla="*/ 729838 h 2579628"/>
              <a:gd name="connsiteX313" fmla="*/ 2367205 w 3300542"/>
              <a:gd name="connsiteY313" fmla="*/ 769579 h 2579628"/>
              <a:gd name="connsiteX314" fmla="*/ 2306651 w 3300542"/>
              <a:gd name="connsiteY314" fmla="*/ 769579 h 2579628"/>
              <a:gd name="connsiteX315" fmla="*/ 2246407 w 3300542"/>
              <a:gd name="connsiteY315" fmla="*/ 769579 h 2579628"/>
              <a:gd name="connsiteX316" fmla="*/ 2247339 w 3300542"/>
              <a:gd name="connsiteY316" fmla="*/ 725181 h 2579628"/>
              <a:gd name="connsiteX317" fmla="*/ 2250134 w 3300542"/>
              <a:gd name="connsiteY317" fmla="*/ 670849 h 2579628"/>
              <a:gd name="connsiteX318" fmla="*/ 2251687 w 3300542"/>
              <a:gd name="connsiteY318" fmla="*/ 660914 h 2579628"/>
              <a:gd name="connsiteX319" fmla="*/ 2307272 w 3300542"/>
              <a:gd name="connsiteY319" fmla="*/ 660914 h 2579628"/>
              <a:gd name="connsiteX320" fmla="*/ 2363168 w 3300542"/>
              <a:gd name="connsiteY320" fmla="*/ 660914 h 2579628"/>
              <a:gd name="connsiteX321" fmla="*/ 2363168 w 3300542"/>
              <a:gd name="connsiteY321" fmla="*/ 675506 h 2579628"/>
              <a:gd name="connsiteX322" fmla="*/ 1961026 w 3300542"/>
              <a:gd name="connsiteY322" fmla="*/ 723008 h 2579628"/>
              <a:gd name="connsiteX323" fmla="*/ 1947052 w 3300542"/>
              <a:gd name="connsiteY323" fmla="*/ 723008 h 2579628"/>
              <a:gd name="connsiteX324" fmla="*/ 1957300 w 3300542"/>
              <a:gd name="connsiteY324" fmla="*/ 720214 h 2579628"/>
              <a:gd name="connsiteX325" fmla="*/ 1961026 w 3300542"/>
              <a:gd name="connsiteY325" fmla="*/ 723008 h 2579628"/>
              <a:gd name="connsiteX326" fmla="*/ 2103872 w 3300542"/>
              <a:gd name="connsiteY326" fmla="*/ 750640 h 2579628"/>
              <a:gd name="connsiteX327" fmla="*/ 2160079 w 3300542"/>
              <a:gd name="connsiteY327" fmla="*/ 792554 h 2579628"/>
              <a:gd name="connsiteX328" fmla="*/ 2201069 w 3300542"/>
              <a:gd name="connsiteY328" fmla="*/ 847197 h 2579628"/>
              <a:gd name="connsiteX329" fmla="*/ 2224670 w 3300542"/>
              <a:gd name="connsiteY329" fmla="*/ 948100 h 2579628"/>
              <a:gd name="connsiteX330" fmla="*/ 2172190 w 3300542"/>
              <a:gd name="connsiteY330" fmla="*/ 1084707 h 2579628"/>
              <a:gd name="connsiteX331" fmla="*/ 2093624 w 3300542"/>
              <a:gd name="connsiteY331" fmla="*/ 1139351 h 2579628"/>
              <a:gd name="connsiteX332" fmla="*/ 2015370 w 3300542"/>
              <a:gd name="connsiteY332" fmla="*/ 1144008 h 2579628"/>
              <a:gd name="connsiteX333" fmla="*/ 1999222 w 3300542"/>
              <a:gd name="connsiteY333" fmla="*/ 1152701 h 2579628"/>
              <a:gd name="connsiteX334" fmla="*/ 2013817 w 3300542"/>
              <a:gd name="connsiteY334" fmla="*/ 1175055 h 2579628"/>
              <a:gd name="connsiteX335" fmla="*/ 1993322 w 3300542"/>
              <a:gd name="connsiteY335" fmla="*/ 1242738 h 2579628"/>
              <a:gd name="connsiteX336" fmla="*/ 1929352 w 3300542"/>
              <a:gd name="connsiteY336" fmla="*/ 1273785 h 2579628"/>
              <a:gd name="connsiteX337" fmla="*/ 1803896 w 3300542"/>
              <a:gd name="connsiteY337" fmla="*/ 1273785 h 2579628"/>
              <a:gd name="connsiteX338" fmla="*/ 1652044 w 3300542"/>
              <a:gd name="connsiteY338" fmla="*/ 1202376 h 2579628"/>
              <a:gd name="connsiteX339" fmla="*/ 1630617 w 3300542"/>
              <a:gd name="connsiteY339" fmla="*/ 1182506 h 2579628"/>
              <a:gd name="connsiteX340" fmla="*/ 1615712 w 3300542"/>
              <a:gd name="connsiteY340" fmla="*/ 1203929 h 2579628"/>
              <a:gd name="connsiteX341" fmla="*/ 1590558 w 3300542"/>
              <a:gd name="connsiteY341" fmla="*/ 1233423 h 2579628"/>
              <a:gd name="connsiteX342" fmla="*/ 1498019 w 3300542"/>
              <a:gd name="connsiteY342" fmla="*/ 1244911 h 2579628"/>
              <a:gd name="connsiteX343" fmla="*/ 1315425 w 3300542"/>
              <a:gd name="connsiteY343" fmla="*/ 1353886 h 2579628"/>
              <a:gd name="connsiteX344" fmla="*/ 1291513 w 3300542"/>
              <a:gd name="connsiteY344" fmla="*/ 1387417 h 2579628"/>
              <a:gd name="connsiteX345" fmla="*/ 1212638 w 3300542"/>
              <a:gd name="connsiteY345" fmla="*/ 1387417 h 2579628"/>
              <a:gd name="connsiteX346" fmla="*/ 1132209 w 3300542"/>
              <a:gd name="connsiteY346" fmla="*/ 1384623 h 2579628"/>
              <a:gd name="connsiteX347" fmla="*/ 1126930 w 3300542"/>
              <a:gd name="connsiteY347" fmla="*/ 1352334 h 2579628"/>
              <a:gd name="connsiteX348" fmla="*/ 1138109 w 3300542"/>
              <a:gd name="connsiteY348" fmla="*/ 1226904 h 2579628"/>
              <a:gd name="connsiteX349" fmla="*/ 1241828 w 3300542"/>
              <a:gd name="connsiteY349" fmla="*/ 1121964 h 2579628"/>
              <a:gd name="connsiteX350" fmla="*/ 1270087 w 3300542"/>
              <a:gd name="connsiteY350" fmla="*/ 1091848 h 2579628"/>
              <a:gd name="connsiteX351" fmla="*/ 1299587 w 3300542"/>
              <a:gd name="connsiteY351" fmla="*/ 1028823 h 2579628"/>
              <a:gd name="connsiteX352" fmla="*/ 1376289 w 3300542"/>
              <a:gd name="connsiteY352" fmla="*/ 985977 h 2579628"/>
              <a:gd name="connsiteX353" fmla="*/ 1453613 w 3300542"/>
              <a:gd name="connsiteY353" fmla="*/ 940959 h 2579628"/>
              <a:gd name="connsiteX354" fmla="*/ 1483113 w 3300542"/>
              <a:gd name="connsiteY354" fmla="*/ 899977 h 2579628"/>
              <a:gd name="connsiteX355" fmla="*/ 1591490 w 3300542"/>
              <a:gd name="connsiteY355" fmla="*/ 804351 h 2579628"/>
              <a:gd name="connsiteX356" fmla="*/ 1697072 w 3300542"/>
              <a:gd name="connsiteY356" fmla="*/ 773304 h 2579628"/>
              <a:gd name="connsiteX357" fmla="*/ 1767874 w 3300542"/>
              <a:gd name="connsiteY357" fmla="*/ 788517 h 2579628"/>
              <a:gd name="connsiteX358" fmla="*/ 1792716 w 3300542"/>
              <a:gd name="connsiteY358" fmla="*/ 798142 h 2579628"/>
              <a:gd name="connsiteX359" fmla="*/ 1860102 w 3300542"/>
              <a:gd name="connsiteY359" fmla="*/ 780756 h 2579628"/>
              <a:gd name="connsiteX360" fmla="*/ 2058844 w 3300542"/>
              <a:gd name="connsiteY360" fmla="*/ 736358 h 2579628"/>
              <a:gd name="connsiteX361" fmla="*/ 2103872 w 3300542"/>
              <a:gd name="connsiteY361" fmla="*/ 750640 h 2579628"/>
              <a:gd name="connsiteX362" fmla="*/ 2651966 w 3300542"/>
              <a:gd name="connsiteY362" fmla="*/ 768958 h 2579628"/>
              <a:gd name="connsiteX363" fmla="*/ 2653829 w 3300542"/>
              <a:gd name="connsiteY363" fmla="*/ 823290 h 2579628"/>
              <a:gd name="connsiteX364" fmla="*/ 2656003 w 3300542"/>
              <a:gd name="connsiteY364" fmla="*/ 847197 h 2579628"/>
              <a:gd name="connsiteX365" fmla="*/ 2594517 w 3300542"/>
              <a:gd name="connsiteY365" fmla="*/ 847197 h 2579628"/>
              <a:gd name="connsiteX366" fmla="*/ 2533031 w 3300542"/>
              <a:gd name="connsiteY366" fmla="*/ 847197 h 2579628"/>
              <a:gd name="connsiteX367" fmla="*/ 2534894 w 3300542"/>
              <a:gd name="connsiteY367" fmla="*/ 816770 h 2579628"/>
              <a:gd name="connsiteX368" fmla="*/ 2537068 w 3300542"/>
              <a:gd name="connsiteY368" fmla="*/ 762438 h 2579628"/>
              <a:gd name="connsiteX369" fmla="*/ 2537068 w 3300542"/>
              <a:gd name="connsiteY369" fmla="*/ 738531 h 2579628"/>
              <a:gd name="connsiteX370" fmla="*/ 2594517 w 3300542"/>
              <a:gd name="connsiteY370" fmla="*/ 738531 h 2579628"/>
              <a:gd name="connsiteX371" fmla="*/ 2651966 w 3300542"/>
              <a:gd name="connsiteY371" fmla="*/ 738531 h 2579628"/>
              <a:gd name="connsiteX372" fmla="*/ 2651966 w 3300542"/>
              <a:gd name="connsiteY372" fmla="*/ 768958 h 2579628"/>
              <a:gd name="connsiteX373" fmla="*/ 2367516 w 3300542"/>
              <a:gd name="connsiteY373" fmla="*/ 810561 h 2579628"/>
              <a:gd name="connsiteX374" fmla="*/ 2370932 w 3300542"/>
              <a:gd name="connsiteY374" fmla="*/ 886626 h 2579628"/>
              <a:gd name="connsiteX375" fmla="*/ 2372795 w 3300542"/>
              <a:gd name="connsiteY375" fmla="*/ 949652 h 2579628"/>
              <a:gd name="connsiteX376" fmla="*/ 2314104 w 3300542"/>
              <a:gd name="connsiteY376" fmla="*/ 949652 h 2579628"/>
              <a:gd name="connsiteX377" fmla="*/ 2255413 w 3300542"/>
              <a:gd name="connsiteY377" fmla="*/ 949652 h 2579628"/>
              <a:gd name="connsiteX378" fmla="*/ 2253550 w 3300542"/>
              <a:gd name="connsiteY378" fmla="*/ 926988 h 2579628"/>
              <a:gd name="connsiteX379" fmla="*/ 2246718 w 3300542"/>
              <a:gd name="connsiteY379" fmla="*/ 886626 h 2579628"/>
              <a:gd name="connsiteX380" fmla="*/ 2244234 w 3300542"/>
              <a:gd name="connsiteY380" fmla="*/ 832915 h 2579628"/>
              <a:gd name="connsiteX381" fmla="*/ 2246097 w 3300542"/>
              <a:gd name="connsiteY381" fmla="*/ 797521 h 2579628"/>
              <a:gd name="connsiteX382" fmla="*/ 2306030 w 3300542"/>
              <a:gd name="connsiteY382" fmla="*/ 797521 h 2579628"/>
              <a:gd name="connsiteX383" fmla="*/ 2365963 w 3300542"/>
              <a:gd name="connsiteY383" fmla="*/ 797521 h 2579628"/>
              <a:gd name="connsiteX384" fmla="*/ 2367516 w 3300542"/>
              <a:gd name="connsiteY384" fmla="*/ 810561 h 2579628"/>
              <a:gd name="connsiteX385" fmla="*/ 2656313 w 3300542"/>
              <a:gd name="connsiteY385" fmla="*/ 916121 h 2579628"/>
              <a:gd name="connsiteX386" fmla="*/ 2659418 w 3300542"/>
              <a:gd name="connsiteY386" fmla="*/ 990635 h 2579628"/>
              <a:gd name="connsiteX387" fmla="*/ 2660971 w 3300542"/>
              <a:gd name="connsiteY387" fmla="*/ 1027270 h 2579628"/>
              <a:gd name="connsiteX388" fmla="*/ 2594517 w 3300542"/>
              <a:gd name="connsiteY388" fmla="*/ 1027270 h 2579628"/>
              <a:gd name="connsiteX389" fmla="*/ 2528062 w 3300542"/>
              <a:gd name="connsiteY389" fmla="*/ 1027270 h 2579628"/>
              <a:gd name="connsiteX390" fmla="*/ 2529615 w 3300542"/>
              <a:gd name="connsiteY390" fmla="*/ 972006 h 2579628"/>
              <a:gd name="connsiteX391" fmla="*/ 2532720 w 3300542"/>
              <a:gd name="connsiteY391" fmla="*/ 897493 h 2579628"/>
              <a:gd name="connsiteX392" fmla="*/ 2534584 w 3300542"/>
              <a:gd name="connsiteY392" fmla="*/ 878244 h 2579628"/>
              <a:gd name="connsiteX393" fmla="*/ 2594517 w 3300542"/>
              <a:gd name="connsiteY393" fmla="*/ 878244 h 2579628"/>
              <a:gd name="connsiteX394" fmla="*/ 2654450 w 3300542"/>
              <a:gd name="connsiteY394" fmla="*/ 878244 h 2579628"/>
              <a:gd name="connsiteX395" fmla="*/ 2656313 w 3300542"/>
              <a:gd name="connsiteY395" fmla="*/ 916121 h 2579628"/>
              <a:gd name="connsiteX396" fmla="*/ 1275055 w 3300542"/>
              <a:gd name="connsiteY396" fmla="*/ 979147 h 2579628"/>
              <a:gd name="connsiteX397" fmla="*/ 1278782 w 3300542"/>
              <a:gd name="connsiteY397" fmla="*/ 1009263 h 2579628"/>
              <a:gd name="connsiteX398" fmla="*/ 1243070 w 3300542"/>
              <a:gd name="connsiteY398" fmla="*/ 1072910 h 2579628"/>
              <a:gd name="connsiteX399" fmla="*/ 1241517 w 3300542"/>
              <a:gd name="connsiteY399" fmla="*/ 1088433 h 2579628"/>
              <a:gd name="connsiteX400" fmla="*/ 1220712 w 3300542"/>
              <a:gd name="connsiteY400" fmla="*/ 1088433 h 2579628"/>
              <a:gd name="connsiteX401" fmla="*/ 1130035 w 3300542"/>
              <a:gd name="connsiteY401" fmla="*/ 1162325 h 2579628"/>
              <a:gd name="connsiteX402" fmla="*/ 1101466 w 3300542"/>
              <a:gd name="connsiteY402" fmla="*/ 1377172 h 2579628"/>
              <a:gd name="connsiteX403" fmla="*/ 1103019 w 3300542"/>
              <a:gd name="connsiteY403" fmla="*/ 1387417 h 2579628"/>
              <a:gd name="connsiteX404" fmla="*/ 1018864 w 3300542"/>
              <a:gd name="connsiteY404" fmla="*/ 1387417 h 2579628"/>
              <a:gd name="connsiteX405" fmla="*/ 925393 w 3300542"/>
              <a:gd name="connsiteY405" fmla="*/ 1380587 h 2579628"/>
              <a:gd name="connsiteX406" fmla="*/ 916077 w 3300542"/>
              <a:gd name="connsiteY406" fmla="*/ 1368168 h 2579628"/>
              <a:gd name="connsiteX407" fmla="*/ 894961 w 3300542"/>
              <a:gd name="connsiteY407" fmla="*/ 1347056 h 2579628"/>
              <a:gd name="connsiteX408" fmla="*/ 879123 w 3300542"/>
              <a:gd name="connsiteY408" fmla="*/ 1368168 h 2579628"/>
              <a:gd name="connsiteX409" fmla="*/ 856144 w 3300542"/>
              <a:gd name="connsiteY409" fmla="*/ 1393937 h 2579628"/>
              <a:gd name="connsiteX410" fmla="*/ 785342 w 3300542"/>
              <a:gd name="connsiteY410" fmla="*/ 1400457 h 2579628"/>
              <a:gd name="connsiteX411" fmla="*/ 713609 w 3300542"/>
              <a:gd name="connsiteY411" fmla="*/ 1406046 h 2579628"/>
              <a:gd name="connsiteX412" fmla="*/ 630385 w 3300542"/>
              <a:gd name="connsiteY412" fmla="*/ 1488942 h 2579628"/>
              <a:gd name="connsiteX413" fmla="*/ 607406 w 3300542"/>
              <a:gd name="connsiteY413" fmla="*/ 1520920 h 2579628"/>
              <a:gd name="connsiteX414" fmla="*/ 541572 w 3300542"/>
              <a:gd name="connsiteY414" fmla="*/ 1520920 h 2579628"/>
              <a:gd name="connsiteX415" fmla="*/ 475739 w 3300542"/>
              <a:gd name="connsiteY415" fmla="*/ 1520920 h 2579628"/>
              <a:gd name="connsiteX416" fmla="*/ 473255 w 3300542"/>
              <a:gd name="connsiteY416" fmla="*/ 1507570 h 2579628"/>
              <a:gd name="connsiteX417" fmla="*/ 477913 w 3300542"/>
              <a:gd name="connsiteY417" fmla="*/ 1400457 h 2579628"/>
              <a:gd name="connsiteX418" fmla="*/ 526356 w 3300542"/>
              <a:gd name="connsiteY418" fmla="*/ 1303590 h 2579628"/>
              <a:gd name="connsiteX419" fmla="*/ 567036 w 3300542"/>
              <a:gd name="connsiteY419" fmla="*/ 1301106 h 2579628"/>
              <a:gd name="connsiteX420" fmla="*/ 587221 w 3300542"/>
              <a:gd name="connsiteY420" fmla="*/ 1297691 h 2579628"/>
              <a:gd name="connsiteX421" fmla="*/ 593121 w 3300542"/>
              <a:gd name="connsiteY421" fmla="*/ 1273474 h 2579628"/>
              <a:gd name="connsiteX422" fmla="*/ 619206 w 3300542"/>
              <a:gd name="connsiteY422" fmla="*/ 1220384 h 2579628"/>
              <a:gd name="connsiteX423" fmla="*/ 678518 w 3300542"/>
              <a:gd name="connsiteY423" fmla="*/ 1187163 h 2579628"/>
              <a:gd name="connsiteX424" fmla="*/ 767021 w 3300542"/>
              <a:gd name="connsiteY424" fmla="*/ 1120722 h 2579628"/>
              <a:gd name="connsiteX425" fmla="*/ 912661 w 3300542"/>
              <a:gd name="connsiteY425" fmla="*/ 1012988 h 2579628"/>
              <a:gd name="connsiteX426" fmla="*/ 1007064 w 3300542"/>
              <a:gd name="connsiteY426" fmla="*/ 1017335 h 2579628"/>
              <a:gd name="connsiteX427" fmla="*/ 1060476 w 3300542"/>
              <a:gd name="connsiteY427" fmla="*/ 1021061 h 2579628"/>
              <a:gd name="connsiteX428" fmla="*/ 1253318 w 3300542"/>
              <a:gd name="connsiteY428" fmla="*/ 974800 h 2579628"/>
              <a:gd name="connsiteX429" fmla="*/ 1275055 w 3300542"/>
              <a:gd name="connsiteY429" fmla="*/ 979147 h 2579628"/>
              <a:gd name="connsiteX430" fmla="*/ 2373727 w 3300542"/>
              <a:gd name="connsiteY430" fmla="*/ 987530 h 2579628"/>
              <a:gd name="connsiteX431" fmla="*/ 2376521 w 3300542"/>
              <a:gd name="connsiteY431" fmla="*/ 1041862 h 2579628"/>
              <a:gd name="connsiteX432" fmla="*/ 2377453 w 3300542"/>
              <a:gd name="connsiteY432" fmla="*/ 1086260 h 2579628"/>
              <a:gd name="connsiteX433" fmla="*/ 2306651 w 3300542"/>
              <a:gd name="connsiteY433" fmla="*/ 1086260 h 2579628"/>
              <a:gd name="connsiteX434" fmla="*/ 2235849 w 3300542"/>
              <a:gd name="connsiteY434" fmla="*/ 1086260 h 2579628"/>
              <a:gd name="connsiteX435" fmla="*/ 2235849 w 3300542"/>
              <a:gd name="connsiteY435" fmla="*/ 1066700 h 2579628"/>
              <a:gd name="connsiteX436" fmla="*/ 2245165 w 3300542"/>
              <a:gd name="connsiteY436" fmla="*/ 1013299 h 2579628"/>
              <a:gd name="connsiteX437" fmla="*/ 2254481 w 3300542"/>
              <a:gd name="connsiteY437" fmla="*/ 978216 h 2579628"/>
              <a:gd name="connsiteX438" fmla="*/ 2313483 w 3300542"/>
              <a:gd name="connsiteY438" fmla="*/ 977595 h 2579628"/>
              <a:gd name="connsiteX439" fmla="*/ 2372174 w 3300542"/>
              <a:gd name="connsiteY439" fmla="*/ 977595 h 2579628"/>
              <a:gd name="connsiteX440" fmla="*/ 2373727 w 3300542"/>
              <a:gd name="connsiteY440" fmla="*/ 987530 h 2579628"/>
              <a:gd name="connsiteX441" fmla="*/ 2664077 w 3300542"/>
              <a:gd name="connsiteY441" fmla="*/ 1131899 h 2579628"/>
              <a:gd name="connsiteX442" fmla="*/ 2664387 w 3300542"/>
              <a:gd name="connsiteY442" fmla="*/ 1166982 h 2579628"/>
              <a:gd name="connsiteX443" fmla="*/ 2594517 w 3300542"/>
              <a:gd name="connsiteY443" fmla="*/ 1166982 h 2579628"/>
              <a:gd name="connsiteX444" fmla="*/ 2524646 w 3300542"/>
              <a:gd name="connsiteY444" fmla="*/ 1166982 h 2579628"/>
              <a:gd name="connsiteX445" fmla="*/ 2524646 w 3300542"/>
              <a:gd name="connsiteY445" fmla="*/ 1141213 h 2579628"/>
              <a:gd name="connsiteX446" fmla="*/ 2526510 w 3300542"/>
              <a:gd name="connsiteY446" fmla="*/ 1086881 h 2579628"/>
              <a:gd name="connsiteX447" fmla="*/ 2528683 w 3300542"/>
              <a:gd name="connsiteY447" fmla="*/ 1058317 h 2579628"/>
              <a:gd name="connsiteX448" fmla="*/ 2594206 w 3300542"/>
              <a:gd name="connsiteY448" fmla="*/ 1057696 h 2579628"/>
              <a:gd name="connsiteX449" fmla="*/ 2659729 w 3300542"/>
              <a:gd name="connsiteY449" fmla="*/ 1056765 h 2579628"/>
              <a:gd name="connsiteX450" fmla="*/ 2661592 w 3300542"/>
              <a:gd name="connsiteY450" fmla="*/ 1076946 h 2579628"/>
              <a:gd name="connsiteX451" fmla="*/ 2664077 w 3300542"/>
              <a:gd name="connsiteY451" fmla="*/ 1131899 h 2579628"/>
              <a:gd name="connsiteX452" fmla="*/ 2202001 w 3300542"/>
              <a:gd name="connsiteY452" fmla="*/ 1224420 h 2579628"/>
              <a:gd name="connsiteX453" fmla="*/ 2195480 w 3300542"/>
              <a:gd name="connsiteY453" fmla="*/ 1427779 h 2579628"/>
              <a:gd name="connsiteX454" fmla="*/ 2189269 w 3300542"/>
              <a:gd name="connsiteY454" fmla="*/ 1598538 h 2579628"/>
              <a:gd name="connsiteX455" fmla="*/ 2184301 w 3300542"/>
              <a:gd name="connsiteY455" fmla="*/ 1723658 h 2579628"/>
              <a:gd name="connsiteX456" fmla="*/ 2180264 w 3300542"/>
              <a:gd name="connsiteY456" fmla="*/ 1781096 h 2579628"/>
              <a:gd name="connsiteX457" fmla="*/ 2155731 w 3300542"/>
              <a:gd name="connsiteY457" fmla="*/ 1764641 h 2579628"/>
              <a:gd name="connsiteX458" fmla="*/ 2133373 w 3300542"/>
              <a:gd name="connsiteY458" fmla="*/ 1749117 h 2579628"/>
              <a:gd name="connsiteX459" fmla="*/ 2133373 w 3300542"/>
              <a:gd name="connsiteY459" fmla="*/ 1718070 h 2579628"/>
              <a:gd name="connsiteX460" fmla="*/ 2127162 w 3300542"/>
              <a:gd name="connsiteY460" fmla="*/ 1539549 h 2579628"/>
              <a:gd name="connsiteX461" fmla="*/ 2120951 w 3300542"/>
              <a:gd name="connsiteY461" fmla="*/ 1371894 h 2579628"/>
              <a:gd name="connsiteX462" fmla="*/ 2115983 w 3300542"/>
              <a:gd name="connsiteY462" fmla="*/ 1219763 h 2579628"/>
              <a:gd name="connsiteX463" fmla="*/ 2114120 w 3300542"/>
              <a:gd name="connsiteY463" fmla="*/ 1162325 h 2579628"/>
              <a:gd name="connsiteX464" fmla="*/ 2138031 w 3300542"/>
              <a:gd name="connsiteY464" fmla="*/ 1148354 h 2579628"/>
              <a:gd name="connsiteX465" fmla="*/ 2182748 w 3300542"/>
              <a:gd name="connsiteY465" fmla="*/ 1114202 h 2579628"/>
              <a:gd name="connsiteX466" fmla="*/ 2203243 w 3300542"/>
              <a:gd name="connsiteY466" fmla="*/ 1094022 h 2579628"/>
              <a:gd name="connsiteX467" fmla="*/ 2204175 w 3300542"/>
              <a:gd name="connsiteY467" fmla="*/ 1109545 h 2579628"/>
              <a:gd name="connsiteX468" fmla="*/ 2202001 w 3300542"/>
              <a:gd name="connsiteY468" fmla="*/ 1224420 h 2579628"/>
              <a:gd name="connsiteX469" fmla="*/ 2379937 w 3300542"/>
              <a:gd name="connsiteY469" fmla="*/ 1162946 h 2579628"/>
              <a:gd name="connsiteX470" fmla="*/ 2382732 w 3300542"/>
              <a:gd name="connsiteY470" fmla="*/ 1239012 h 2579628"/>
              <a:gd name="connsiteX471" fmla="*/ 2383664 w 3300542"/>
              <a:gd name="connsiteY471" fmla="*/ 1266333 h 2579628"/>
              <a:gd name="connsiteX472" fmla="*/ 2306341 w 3300542"/>
              <a:gd name="connsiteY472" fmla="*/ 1266333 h 2579628"/>
              <a:gd name="connsiteX473" fmla="*/ 2229328 w 3300542"/>
              <a:gd name="connsiteY473" fmla="*/ 1266333 h 2579628"/>
              <a:gd name="connsiteX474" fmla="*/ 2231191 w 3300542"/>
              <a:gd name="connsiteY474" fmla="*/ 1209517 h 2579628"/>
              <a:gd name="connsiteX475" fmla="*/ 2234607 w 3300542"/>
              <a:gd name="connsiteY475" fmla="*/ 1133452 h 2579628"/>
              <a:gd name="connsiteX476" fmla="*/ 2236470 w 3300542"/>
              <a:gd name="connsiteY476" fmla="*/ 1114202 h 2579628"/>
              <a:gd name="connsiteX477" fmla="*/ 2307272 w 3300542"/>
              <a:gd name="connsiteY477" fmla="*/ 1114202 h 2579628"/>
              <a:gd name="connsiteX478" fmla="*/ 2378074 w 3300542"/>
              <a:gd name="connsiteY478" fmla="*/ 1114202 h 2579628"/>
              <a:gd name="connsiteX479" fmla="*/ 2379937 w 3300542"/>
              <a:gd name="connsiteY479" fmla="*/ 1162946 h 2579628"/>
              <a:gd name="connsiteX480" fmla="*/ 2086793 w 3300542"/>
              <a:gd name="connsiteY480" fmla="*/ 1180954 h 2579628"/>
              <a:gd name="connsiteX481" fmla="*/ 2067850 w 3300542"/>
              <a:gd name="connsiteY481" fmla="*/ 1188716 h 2579628"/>
              <a:gd name="connsiteX482" fmla="*/ 2050150 w 3300542"/>
              <a:gd name="connsiteY482" fmla="*/ 1183127 h 2579628"/>
              <a:gd name="connsiteX483" fmla="*/ 2063503 w 3300542"/>
              <a:gd name="connsiteY483" fmla="*/ 1175986 h 2579628"/>
              <a:gd name="connsiteX484" fmla="*/ 2086793 w 3300542"/>
              <a:gd name="connsiteY484" fmla="*/ 1180954 h 2579628"/>
              <a:gd name="connsiteX485" fmla="*/ 2668424 w 3300542"/>
              <a:gd name="connsiteY485" fmla="*/ 1248326 h 2579628"/>
              <a:gd name="connsiteX486" fmla="*/ 2670598 w 3300542"/>
              <a:gd name="connsiteY486" fmla="*/ 1324392 h 2579628"/>
              <a:gd name="connsiteX487" fmla="*/ 2670598 w 3300542"/>
              <a:gd name="connsiteY487" fmla="*/ 1347056 h 2579628"/>
              <a:gd name="connsiteX488" fmla="*/ 2594517 w 3300542"/>
              <a:gd name="connsiteY488" fmla="*/ 1347056 h 2579628"/>
              <a:gd name="connsiteX489" fmla="*/ 2518436 w 3300542"/>
              <a:gd name="connsiteY489" fmla="*/ 1347056 h 2579628"/>
              <a:gd name="connsiteX490" fmla="*/ 2518436 w 3300542"/>
              <a:gd name="connsiteY490" fmla="*/ 1327496 h 2579628"/>
              <a:gd name="connsiteX491" fmla="*/ 2520610 w 3300542"/>
              <a:gd name="connsiteY491" fmla="*/ 1251431 h 2579628"/>
              <a:gd name="connsiteX492" fmla="*/ 2522473 w 3300542"/>
              <a:gd name="connsiteY492" fmla="*/ 1194925 h 2579628"/>
              <a:gd name="connsiteX493" fmla="*/ 2594517 w 3300542"/>
              <a:gd name="connsiteY493" fmla="*/ 1194925 h 2579628"/>
              <a:gd name="connsiteX494" fmla="*/ 2666561 w 3300542"/>
              <a:gd name="connsiteY494" fmla="*/ 1194925 h 2579628"/>
              <a:gd name="connsiteX495" fmla="*/ 2668424 w 3300542"/>
              <a:gd name="connsiteY495" fmla="*/ 1248326 h 2579628"/>
              <a:gd name="connsiteX496" fmla="*/ 2087724 w 3300542"/>
              <a:gd name="connsiteY496" fmla="*/ 1237460 h 2579628"/>
              <a:gd name="connsiteX497" fmla="*/ 2089898 w 3300542"/>
              <a:gd name="connsiteY497" fmla="*/ 1293344 h 2579628"/>
              <a:gd name="connsiteX498" fmla="*/ 2089898 w 3300542"/>
              <a:gd name="connsiteY498" fmla="*/ 1328428 h 2579628"/>
              <a:gd name="connsiteX499" fmla="*/ 2009159 w 3300542"/>
              <a:gd name="connsiteY499" fmla="*/ 1328428 h 2579628"/>
              <a:gd name="connsiteX500" fmla="*/ 1928420 w 3300542"/>
              <a:gd name="connsiteY500" fmla="*/ 1328428 h 2579628"/>
              <a:gd name="connsiteX501" fmla="*/ 1928420 w 3300542"/>
              <a:gd name="connsiteY501" fmla="*/ 1316319 h 2579628"/>
              <a:gd name="connsiteX502" fmla="*/ 1943326 w 3300542"/>
              <a:gd name="connsiteY502" fmla="*/ 1300485 h 2579628"/>
              <a:gd name="connsiteX503" fmla="*/ 2035554 w 3300542"/>
              <a:gd name="connsiteY503" fmla="*/ 1236218 h 2579628"/>
              <a:gd name="connsiteX504" fmla="*/ 2066608 w 3300542"/>
              <a:gd name="connsiteY504" fmla="*/ 1216658 h 2579628"/>
              <a:gd name="connsiteX505" fmla="*/ 2085861 w 3300542"/>
              <a:gd name="connsiteY505" fmla="*/ 1216658 h 2579628"/>
              <a:gd name="connsiteX506" fmla="*/ 2087724 w 3300542"/>
              <a:gd name="connsiteY506" fmla="*/ 1237460 h 2579628"/>
              <a:gd name="connsiteX507" fmla="*/ 1661050 w 3300542"/>
              <a:gd name="connsiteY507" fmla="*/ 1252362 h 2579628"/>
              <a:gd name="connsiteX508" fmla="*/ 1768495 w 3300542"/>
              <a:gd name="connsiteY508" fmla="*/ 1295207 h 2579628"/>
              <a:gd name="connsiteX509" fmla="*/ 1882461 w 3300542"/>
              <a:gd name="connsiteY509" fmla="*/ 1309179 h 2579628"/>
              <a:gd name="connsiteX510" fmla="*/ 1898298 w 3300542"/>
              <a:gd name="connsiteY510" fmla="*/ 1308247 h 2579628"/>
              <a:gd name="connsiteX511" fmla="*/ 1896435 w 3300542"/>
              <a:gd name="connsiteY511" fmla="*/ 1379966 h 2579628"/>
              <a:gd name="connsiteX512" fmla="*/ 1891156 w 3300542"/>
              <a:gd name="connsiteY512" fmla="*/ 1546068 h 2579628"/>
              <a:gd name="connsiteX513" fmla="*/ 1885566 w 3300542"/>
              <a:gd name="connsiteY513" fmla="*/ 1703478 h 2579628"/>
              <a:gd name="connsiteX514" fmla="*/ 1883392 w 3300542"/>
              <a:gd name="connsiteY514" fmla="*/ 1766503 h 2579628"/>
              <a:gd name="connsiteX515" fmla="*/ 1855755 w 3300542"/>
              <a:gd name="connsiteY515" fmla="*/ 1743218 h 2579628"/>
              <a:gd name="connsiteX516" fmla="*/ 1826565 w 3300542"/>
              <a:gd name="connsiteY516" fmla="*/ 1721175 h 2579628"/>
              <a:gd name="connsiteX517" fmla="*/ 1823149 w 3300542"/>
              <a:gd name="connsiteY517" fmla="*/ 1824251 h 2579628"/>
              <a:gd name="connsiteX518" fmla="*/ 1821286 w 3300542"/>
              <a:gd name="connsiteY518" fmla="*/ 1926086 h 2579628"/>
              <a:gd name="connsiteX519" fmla="*/ 1709804 w 3300542"/>
              <a:gd name="connsiteY519" fmla="*/ 1926086 h 2579628"/>
              <a:gd name="connsiteX520" fmla="*/ 1598632 w 3300542"/>
              <a:gd name="connsiteY520" fmla="*/ 1926086 h 2579628"/>
              <a:gd name="connsiteX521" fmla="*/ 1589316 w 3300542"/>
              <a:gd name="connsiteY521" fmla="*/ 1888829 h 2579628"/>
              <a:gd name="connsiteX522" fmla="*/ 1558884 w 3300542"/>
              <a:gd name="connsiteY522" fmla="*/ 1705651 h 2579628"/>
              <a:gd name="connsiteX523" fmla="*/ 1558573 w 3300542"/>
              <a:gd name="connsiteY523" fmla="*/ 1527130 h 2579628"/>
              <a:gd name="connsiteX524" fmla="*/ 1560436 w 3300542"/>
              <a:gd name="connsiteY524" fmla="*/ 1506949 h 2579628"/>
              <a:gd name="connsiteX525" fmla="*/ 1578447 w 3300542"/>
              <a:gd name="connsiteY525" fmla="*/ 1506018 h 2579628"/>
              <a:gd name="connsiteX526" fmla="*/ 1596148 w 3300542"/>
              <a:gd name="connsiteY526" fmla="*/ 1505086 h 2579628"/>
              <a:gd name="connsiteX527" fmla="*/ 1595527 w 3300542"/>
              <a:gd name="connsiteY527" fmla="*/ 1447028 h 2579628"/>
              <a:gd name="connsiteX528" fmla="*/ 1594595 w 3300542"/>
              <a:gd name="connsiteY528" fmla="*/ 1388970 h 2579628"/>
              <a:gd name="connsiteX529" fmla="*/ 1461997 w 3300542"/>
              <a:gd name="connsiteY529" fmla="*/ 1388038 h 2579628"/>
              <a:gd name="connsiteX530" fmla="*/ 1329088 w 3300542"/>
              <a:gd name="connsiteY530" fmla="*/ 1384934 h 2579628"/>
              <a:gd name="connsiteX531" fmla="*/ 1351447 w 3300542"/>
              <a:gd name="connsiteY531" fmla="*/ 1353266 h 2579628"/>
              <a:gd name="connsiteX532" fmla="*/ 1460755 w 3300542"/>
              <a:gd name="connsiteY532" fmla="*/ 1272232 h 2579628"/>
              <a:gd name="connsiteX533" fmla="*/ 1514788 w 3300542"/>
              <a:gd name="connsiteY533" fmla="*/ 1274095 h 2579628"/>
              <a:gd name="connsiteX534" fmla="*/ 1627201 w 3300542"/>
              <a:gd name="connsiteY534" fmla="*/ 1244911 h 2579628"/>
              <a:gd name="connsiteX535" fmla="*/ 1637139 w 3300542"/>
              <a:gd name="connsiteY535" fmla="*/ 1238391 h 2579628"/>
              <a:gd name="connsiteX536" fmla="*/ 1661050 w 3300542"/>
              <a:gd name="connsiteY536" fmla="*/ 1252362 h 2579628"/>
              <a:gd name="connsiteX537" fmla="*/ 2384906 w 3300542"/>
              <a:gd name="connsiteY537" fmla="*/ 1313525 h 2579628"/>
              <a:gd name="connsiteX538" fmla="*/ 2387080 w 3300542"/>
              <a:gd name="connsiteY538" fmla="*/ 1367858 h 2579628"/>
              <a:gd name="connsiteX539" fmla="*/ 2388943 w 3300542"/>
              <a:gd name="connsiteY539" fmla="*/ 1402941 h 2579628"/>
              <a:gd name="connsiteX540" fmla="*/ 2306962 w 3300542"/>
              <a:gd name="connsiteY540" fmla="*/ 1402941 h 2579628"/>
              <a:gd name="connsiteX541" fmla="*/ 2224981 w 3300542"/>
              <a:gd name="connsiteY541" fmla="*/ 1402941 h 2579628"/>
              <a:gd name="connsiteX542" fmla="*/ 2225912 w 3300542"/>
              <a:gd name="connsiteY542" fmla="*/ 1358544 h 2579628"/>
              <a:gd name="connsiteX543" fmla="*/ 2228396 w 3300542"/>
              <a:gd name="connsiteY543" fmla="*/ 1304211 h 2579628"/>
              <a:gd name="connsiteX544" fmla="*/ 2229949 w 3300542"/>
              <a:gd name="connsiteY544" fmla="*/ 1294276 h 2579628"/>
              <a:gd name="connsiteX545" fmla="*/ 2307272 w 3300542"/>
              <a:gd name="connsiteY545" fmla="*/ 1294276 h 2579628"/>
              <a:gd name="connsiteX546" fmla="*/ 2384906 w 3300542"/>
              <a:gd name="connsiteY546" fmla="*/ 1294276 h 2579628"/>
              <a:gd name="connsiteX547" fmla="*/ 2384906 w 3300542"/>
              <a:gd name="connsiteY547" fmla="*/ 1313525 h 2579628"/>
              <a:gd name="connsiteX548" fmla="*/ 2093003 w 3300542"/>
              <a:gd name="connsiteY548" fmla="*/ 1377172 h 2579628"/>
              <a:gd name="connsiteX549" fmla="*/ 2095177 w 3300542"/>
              <a:gd name="connsiteY549" fmla="*/ 1451685 h 2579628"/>
              <a:gd name="connsiteX550" fmla="*/ 2097040 w 3300542"/>
              <a:gd name="connsiteY550" fmla="*/ 1505397 h 2579628"/>
              <a:gd name="connsiteX551" fmla="*/ 2009159 w 3300542"/>
              <a:gd name="connsiteY551" fmla="*/ 1505397 h 2579628"/>
              <a:gd name="connsiteX552" fmla="*/ 1921278 w 3300542"/>
              <a:gd name="connsiteY552" fmla="*/ 1505397 h 2579628"/>
              <a:gd name="connsiteX553" fmla="*/ 1923141 w 3300542"/>
              <a:gd name="connsiteY553" fmla="*/ 1456342 h 2579628"/>
              <a:gd name="connsiteX554" fmla="*/ 1925315 w 3300542"/>
              <a:gd name="connsiteY554" fmla="*/ 1381829 h 2579628"/>
              <a:gd name="connsiteX555" fmla="*/ 1925315 w 3300542"/>
              <a:gd name="connsiteY555" fmla="*/ 1356370 h 2579628"/>
              <a:gd name="connsiteX556" fmla="*/ 2009159 w 3300542"/>
              <a:gd name="connsiteY556" fmla="*/ 1356370 h 2579628"/>
              <a:gd name="connsiteX557" fmla="*/ 2093003 w 3300542"/>
              <a:gd name="connsiteY557" fmla="*/ 1356370 h 2579628"/>
              <a:gd name="connsiteX558" fmla="*/ 2093003 w 3300542"/>
              <a:gd name="connsiteY558" fmla="*/ 1377172 h 2579628"/>
              <a:gd name="connsiteX559" fmla="*/ 2673703 w 3300542"/>
              <a:gd name="connsiteY559" fmla="*/ 1410392 h 2579628"/>
              <a:gd name="connsiteX560" fmla="*/ 2675566 w 3300542"/>
              <a:gd name="connsiteY560" fmla="*/ 1464725 h 2579628"/>
              <a:gd name="connsiteX561" fmla="*/ 2677740 w 3300542"/>
              <a:gd name="connsiteY561" fmla="*/ 1483664 h 2579628"/>
              <a:gd name="connsiteX562" fmla="*/ 2594517 w 3300542"/>
              <a:gd name="connsiteY562" fmla="*/ 1483664 h 2579628"/>
              <a:gd name="connsiteX563" fmla="*/ 2511293 w 3300542"/>
              <a:gd name="connsiteY563" fmla="*/ 1483664 h 2579628"/>
              <a:gd name="connsiteX564" fmla="*/ 2513157 w 3300542"/>
              <a:gd name="connsiteY564" fmla="*/ 1453237 h 2579628"/>
              <a:gd name="connsiteX565" fmla="*/ 2515330 w 3300542"/>
              <a:gd name="connsiteY565" fmla="*/ 1398905 h 2579628"/>
              <a:gd name="connsiteX566" fmla="*/ 2515330 w 3300542"/>
              <a:gd name="connsiteY566" fmla="*/ 1374999 h 2579628"/>
              <a:gd name="connsiteX567" fmla="*/ 2594517 w 3300542"/>
              <a:gd name="connsiteY567" fmla="*/ 1374999 h 2579628"/>
              <a:gd name="connsiteX568" fmla="*/ 2673703 w 3300542"/>
              <a:gd name="connsiteY568" fmla="*/ 1374999 h 2579628"/>
              <a:gd name="connsiteX569" fmla="*/ 2673703 w 3300542"/>
              <a:gd name="connsiteY569" fmla="*/ 1410392 h 2579628"/>
              <a:gd name="connsiteX570" fmla="*/ 913903 w 3300542"/>
              <a:gd name="connsiteY570" fmla="*/ 1407598 h 2579628"/>
              <a:gd name="connsiteX571" fmla="*/ 922288 w 3300542"/>
              <a:gd name="connsiteY571" fmla="*/ 1415049 h 2579628"/>
              <a:gd name="connsiteX572" fmla="*/ 922288 w 3300542"/>
              <a:gd name="connsiteY572" fmla="*/ 1460378 h 2579628"/>
              <a:gd name="connsiteX573" fmla="*/ 922288 w 3300542"/>
              <a:gd name="connsiteY573" fmla="*/ 1505397 h 2579628"/>
              <a:gd name="connsiteX574" fmla="*/ 949925 w 3300542"/>
              <a:gd name="connsiteY574" fmla="*/ 1505397 h 2579628"/>
              <a:gd name="connsiteX575" fmla="*/ 977874 w 3300542"/>
              <a:gd name="connsiteY575" fmla="*/ 1505397 h 2579628"/>
              <a:gd name="connsiteX576" fmla="*/ 980358 w 3300542"/>
              <a:gd name="connsiteY576" fmla="*/ 1523094 h 2579628"/>
              <a:gd name="connsiteX577" fmla="*/ 978495 w 3300542"/>
              <a:gd name="connsiteY577" fmla="*/ 1722727 h 2579628"/>
              <a:gd name="connsiteX578" fmla="*/ 903035 w 3300542"/>
              <a:gd name="connsiteY578" fmla="*/ 2049964 h 2579628"/>
              <a:gd name="connsiteX579" fmla="*/ 896203 w 3300542"/>
              <a:gd name="connsiteY579" fmla="*/ 2068282 h 2579628"/>
              <a:gd name="connsiteX580" fmla="*/ 887508 w 3300542"/>
              <a:gd name="connsiteY580" fmla="*/ 2042202 h 2579628"/>
              <a:gd name="connsiteX581" fmla="*/ 835649 w 3300542"/>
              <a:gd name="connsiteY581" fmla="*/ 1795998 h 2579628"/>
              <a:gd name="connsiteX582" fmla="*/ 834096 w 3300542"/>
              <a:gd name="connsiteY582" fmla="*/ 1642315 h 2579628"/>
              <a:gd name="connsiteX583" fmla="*/ 836270 w 3300542"/>
              <a:gd name="connsiteY583" fmla="*/ 1623376 h 2579628"/>
              <a:gd name="connsiteX584" fmla="*/ 851175 w 3300542"/>
              <a:gd name="connsiteY584" fmla="*/ 1623376 h 2579628"/>
              <a:gd name="connsiteX585" fmla="*/ 866392 w 3300542"/>
              <a:gd name="connsiteY585" fmla="*/ 1623376 h 2579628"/>
              <a:gd name="connsiteX586" fmla="*/ 866392 w 3300542"/>
              <a:gd name="connsiteY586" fmla="*/ 1572148 h 2579628"/>
              <a:gd name="connsiteX587" fmla="*/ 866392 w 3300542"/>
              <a:gd name="connsiteY587" fmla="*/ 1520920 h 2579628"/>
              <a:gd name="connsiteX588" fmla="*/ 756152 w 3300542"/>
              <a:gd name="connsiteY588" fmla="*/ 1520920 h 2579628"/>
              <a:gd name="connsiteX589" fmla="*/ 645912 w 3300542"/>
              <a:gd name="connsiteY589" fmla="*/ 1518126 h 2579628"/>
              <a:gd name="connsiteX590" fmla="*/ 700566 w 3300542"/>
              <a:gd name="connsiteY590" fmla="*/ 1448891 h 2579628"/>
              <a:gd name="connsiteX591" fmla="*/ 784410 w 3300542"/>
              <a:gd name="connsiteY591" fmla="*/ 1429642 h 2579628"/>
              <a:gd name="connsiteX592" fmla="*/ 853970 w 3300542"/>
              <a:gd name="connsiteY592" fmla="*/ 1424674 h 2579628"/>
              <a:gd name="connsiteX593" fmla="*/ 887508 w 3300542"/>
              <a:gd name="connsiteY593" fmla="*/ 1408840 h 2579628"/>
              <a:gd name="connsiteX594" fmla="*/ 913903 w 3300542"/>
              <a:gd name="connsiteY594" fmla="*/ 1407598 h 2579628"/>
              <a:gd name="connsiteX595" fmla="*/ 1565094 w 3300542"/>
              <a:gd name="connsiteY595" fmla="*/ 1446407 h 2579628"/>
              <a:gd name="connsiteX596" fmla="*/ 1565094 w 3300542"/>
              <a:gd name="connsiteY596" fmla="*/ 1477454 h 2579628"/>
              <a:gd name="connsiteX597" fmla="*/ 1259218 w 3300542"/>
              <a:gd name="connsiteY597" fmla="*/ 1477454 h 2579628"/>
              <a:gd name="connsiteX598" fmla="*/ 953341 w 3300542"/>
              <a:gd name="connsiteY598" fmla="*/ 1477454 h 2579628"/>
              <a:gd name="connsiteX599" fmla="*/ 953341 w 3300542"/>
              <a:gd name="connsiteY599" fmla="*/ 1446407 h 2579628"/>
              <a:gd name="connsiteX600" fmla="*/ 953341 w 3300542"/>
              <a:gd name="connsiteY600" fmla="*/ 1415360 h 2579628"/>
              <a:gd name="connsiteX601" fmla="*/ 1259218 w 3300542"/>
              <a:gd name="connsiteY601" fmla="*/ 1415360 h 2579628"/>
              <a:gd name="connsiteX602" fmla="*/ 1565094 w 3300542"/>
              <a:gd name="connsiteY602" fmla="*/ 1415360 h 2579628"/>
              <a:gd name="connsiteX603" fmla="*/ 1565094 w 3300542"/>
              <a:gd name="connsiteY603" fmla="*/ 1446407 h 2579628"/>
              <a:gd name="connsiteX604" fmla="*/ 2389253 w 3300542"/>
              <a:gd name="connsiteY604" fmla="*/ 1450133 h 2579628"/>
              <a:gd name="connsiteX605" fmla="*/ 2392669 w 3300542"/>
              <a:gd name="connsiteY605" fmla="*/ 1524646 h 2579628"/>
              <a:gd name="connsiteX606" fmla="*/ 2394532 w 3300542"/>
              <a:gd name="connsiteY606" fmla="*/ 1583015 h 2579628"/>
              <a:gd name="connsiteX607" fmla="*/ 2306651 w 3300542"/>
              <a:gd name="connsiteY607" fmla="*/ 1583015 h 2579628"/>
              <a:gd name="connsiteX608" fmla="*/ 2218770 w 3300542"/>
              <a:gd name="connsiteY608" fmla="*/ 1583015 h 2579628"/>
              <a:gd name="connsiteX609" fmla="*/ 2220633 w 3300542"/>
              <a:gd name="connsiteY609" fmla="*/ 1524956 h 2579628"/>
              <a:gd name="connsiteX610" fmla="*/ 2223117 w 3300542"/>
              <a:gd name="connsiteY610" fmla="*/ 1450133 h 2579628"/>
              <a:gd name="connsiteX611" fmla="*/ 2223428 w 3300542"/>
              <a:gd name="connsiteY611" fmla="*/ 1433988 h 2579628"/>
              <a:gd name="connsiteX612" fmla="*/ 2305409 w 3300542"/>
              <a:gd name="connsiteY612" fmla="*/ 1433988 h 2579628"/>
              <a:gd name="connsiteX613" fmla="*/ 2387701 w 3300542"/>
              <a:gd name="connsiteY613" fmla="*/ 1433988 h 2579628"/>
              <a:gd name="connsiteX614" fmla="*/ 2389253 w 3300542"/>
              <a:gd name="connsiteY614" fmla="*/ 1450133 h 2579628"/>
              <a:gd name="connsiteX615" fmla="*/ 1529072 w 3300542"/>
              <a:gd name="connsiteY615" fmla="*/ 1551036 h 2579628"/>
              <a:gd name="connsiteX616" fmla="*/ 1526278 w 3300542"/>
              <a:gd name="connsiteY616" fmla="*/ 1600091 h 2579628"/>
              <a:gd name="connsiteX617" fmla="*/ 1535594 w 3300542"/>
              <a:gd name="connsiteY617" fmla="*/ 1753153 h 2579628"/>
              <a:gd name="connsiteX618" fmla="*/ 1566958 w 3300542"/>
              <a:gd name="connsiteY618" fmla="*/ 1920497 h 2579628"/>
              <a:gd name="connsiteX619" fmla="*/ 1568821 w 3300542"/>
              <a:gd name="connsiteY619" fmla="*/ 1927638 h 2579628"/>
              <a:gd name="connsiteX620" fmla="*/ 1362005 w 3300542"/>
              <a:gd name="connsiteY620" fmla="*/ 1927638 h 2579628"/>
              <a:gd name="connsiteX621" fmla="*/ 1155189 w 3300542"/>
              <a:gd name="connsiteY621" fmla="*/ 1927638 h 2579628"/>
              <a:gd name="connsiteX622" fmla="*/ 1155189 w 3300542"/>
              <a:gd name="connsiteY622" fmla="*/ 2082874 h 2579628"/>
              <a:gd name="connsiteX623" fmla="*/ 1155189 w 3300542"/>
              <a:gd name="connsiteY623" fmla="*/ 2238110 h 2579628"/>
              <a:gd name="connsiteX624" fmla="*/ 1004890 w 3300542"/>
              <a:gd name="connsiteY624" fmla="*/ 2238110 h 2579628"/>
              <a:gd name="connsiteX625" fmla="*/ 854281 w 3300542"/>
              <a:gd name="connsiteY625" fmla="*/ 2238110 h 2579628"/>
              <a:gd name="connsiteX626" fmla="*/ 871360 w 3300542"/>
              <a:gd name="connsiteY626" fmla="*/ 2201474 h 2579628"/>
              <a:gd name="connsiteX627" fmla="*/ 1003337 w 3300542"/>
              <a:gd name="connsiteY627" fmla="*/ 1756879 h 2579628"/>
              <a:gd name="connsiteX628" fmla="*/ 1010790 w 3300542"/>
              <a:gd name="connsiteY628" fmla="*/ 1615614 h 2579628"/>
              <a:gd name="connsiteX629" fmla="*/ 1008616 w 3300542"/>
              <a:gd name="connsiteY629" fmla="*/ 1515332 h 2579628"/>
              <a:gd name="connsiteX630" fmla="*/ 1006443 w 3300542"/>
              <a:gd name="connsiteY630" fmla="*/ 1505397 h 2579628"/>
              <a:gd name="connsiteX631" fmla="*/ 1268534 w 3300542"/>
              <a:gd name="connsiteY631" fmla="*/ 1505397 h 2579628"/>
              <a:gd name="connsiteX632" fmla="*/ 1530936 w 3300542"/>
              <a:gd name="connsiteY632" fmla="*/ 1505397 h 2579628"/>
              <a:gd name="connsiteX633" fmla="*/ 1529072 w 3300542"/>
              <a:gd name="connsiteY633" fmla="*/ 1551036 h 2579628"/>
              <a:gd name="connsiteX634" fmla="*/ 2678051 w 3300542"/>
              <a:gd name="connsiteY634" fmla="*/ 1557245 h 2579628"/>
              <a:gd name="connsiteX635" fmla="*/ 2681466 w 3300542"/>
              <a:gd name="connsiteY635" fmla="*/ 1633311 h 2579628"/>
              <a:gd name="connsiteX636" fmla="*/ 2683019 w 3300542"/>
              <a:gd name="connsiteY636" fmla="*/ 1663737 h 2579628"/>
              <a:gd name="connsiteX637" fmla="*/ 2594827 w 3300542"/>
              <a:gd name="connsiteY637" fmla="*/ 1663737 h 2579628"/>
              <a:gd name="connsiteX638" fmla="*/ 2506325 w 3300542"/>
              <a:gd name="connsiteY638" fmla="*/ 1663737 h 2579628"/>
              <a:gd name="connsiteX639" fmla="*/ 2507878 w 3300542"/>
              <a:gd name="connsiteY639" fmla="*/ 1613130 h 2579628"/>
              <a:gd name="connsiteX640" fmla="*/ 2510983 w 3300542"/>
              <a:gd name="connsiteY640" fmla="*/ 1537065 h 2579628"/>
              <a:gd name="connsiteX641" fmla="*/ 2512846 w 3300542"/>
              <a:gd name="connsiteY641" fmla="*/ 1511606 h 2579628"/>
              <a:gd name="connsiteX642" fmla="*/ 2594517 w 3300542"/>
              <a:gd name="connsiteY642" fmla="*/ 1511606 h 2579628"/>
              <a:gd name="connsiteX643" fmla="*/ 2676187 w 3300542"/>
              <a:gd name="connsiteY643" fmla="*/ 1511606 h 2579628"/>
              <a:gd name="connsiteX644" fmla="*/ 2678051 w 3300542"/>
              <a:gd name="connsiteY644" fmla="*/ 1557245 h 2579628"/>
              <a:gd name="connsiteX645" fmla="*/ 2099214 w 3300542"/>
              <a:gd name="connsiteY645" fmla="*/ 1571838 h 2579628"/>
              <a:gd name="connsiteX646" fmla="*/ 2101077 w 3300542"/>
              <a:gd name="connsiteY646" fmla="*/ 1626170 h 2579628"/>
              <a:gd name="connsiteX647" fmla="*/ 2103251 w 3300542"/>
              <a:gd name="connsiteY647" fmla="*/ 1645109 h 2579628"/>
              <a:gd name="connsiteX648" fmla="*/ 2009159 w 3300542"/>
              <a:gd name="connsiteY648" fmla="*/ 1645109 h 2579628"/>
              <a:gd name="connsiteX649" fmla="*/ 1915067 w 3300542"/>
              <a:gd name="connsiteY649" fmla="*/ 1645109 h 2579628"/>
              <a:gd name="connsiteX650" fmla="*/ 1917241 w 3300542"/>
              <a:gd name="connsiteY650" fmla="*/ 1621203 h 2579628"/>
              <a:gd name="connsiteX651" fmla="*/ 1919104 w 3300542"/>
              <a:gd name="connsiteY651" fmla="*/ 1566870 h 2579628"/>
              <a:gd name="connsiteX652" fmla="*/ 1919104 w 3300542"/>
              <a:gd name="connsiteY652" fmla="*/ 1536444 h 2579628"/>
              <a:gd name="connsiteX653" fmla="*/ 2009159 w 3300542"/>
              <a:gd name="connsiteY653" fmla="*/ 1536444 h 2579628"/>
              <a:gd name="connsiteX654" fmla="*/ 2099214 w 3300542"/>
              <a:gd name="connsiteY654" fmla="*/ 1536444 h 2579628"/>
              <a:gd name="connsiteX655" fmla="*/ 2099214 w 3300542"/>
              <a:gd name="connsiteY655" fmla="*/ 1571838 h 2579628"/>
              <a:gd name="connsiteX656" fmla="*/ 835338 w 3300542"/>
              <a:gd name="connsiteY656" fmla="*/ 1572148 h 2579628"/>
              <a:gd name="connsiteX657" fmla="*/ 835338 w 3300542"/>
              <a:gd name="connsiteY657" fmla="*/ 1595433 h 2579628"/>
              <a:gd name="connsiteX658" fmla="*/ 579147 w 3300542"/>
              <a:gd name="connsiteY658" fmla="*/ 1595433 h 2579628"/>
              <a:gd name="connsiteX659" fmla="*/ 322956 w 3300542"/>
              <a:gd name="connsiteY659" fmla="*/ 1595433 h 2579628"/>
              <a:gd name="connsiteX660" fmla="*/ 322956 w 3300542"/>
              <a:gd name="connsiteY660" fmla="*/ 1572148 h 2579628"/>
              <a:gd name="connsiteX661" fmla="*/ 322956 w 3300542"/>
              <a:gd name="connsiteY661" fmla="*/ 1548863 h 2579628"/>
              <a:gd name="connsiteX662" fmla="*/ 579147 w 3300542"/>
              <a:gd name="connsiteY662" fmla="*/ 1548863 h 2579628"/>
              <a:gd name="connsiteX663" fmla="*/ 835338 w 3300542"/>
              <a:gd name="connsiteY663" fmla="*/ 1548863 h 2579628"/>
              <a:gd name="connsiteX664" fmla="*/ 835338 w 3300542"/>
              <a:gd name="connsiteY664" fmla="*/ 1572148 h 2579628"/>
              <a:gd name="connsiteX665" fmla="*/ 2395775 w 3300542"/>
              <a:gd name="connsiteY665" fmla="*/ 1620892 h 2579628"/>
              <a:gd name="connsiteX666" fmla="*/ 2396706 w 3300542"/>
              <a:gd name="connsiteY666" fmla="*/ 1716517 h 2579628"/>
              <a:gd name="connsiteX667" fmla="*/ 2392669 w 3300542"/>
              <a:gd name="connsiteY667" fmla="*/ 1713413 h 2579628"/>
              <a:gd name="connsiteX668" fmla="*/ 2384906 w 3300542"/>
              <a:gd name="connsiteY668" fmla="*/ 1716517 h 2579628"/>
              <a:gd name="connsiteX669" fmla="*/ 2298888 w 3300542"/>
              <a:gd name="connsiteY669" fmla="*/ 1722727 h 2579628"/>
              <a:gd name="connsiteX670" fmla="*/ 2213180 w 3300542"/>
              <a:gd name="connsiteY670" fmla="*/ 1722727 h 2579628"/>
              <a:gd name="connsiteX671" fmla="*/ 2215043 w 3300542"/>
              <a:gd name="connsiteY671" fmla="*/ 1689506 h 2579628"/>
              <a:gd name="connsiteX672" fmla="*/ 2217217 w 3300542"/>
              <a:gd name="connsiteY672" fmla="*/ 1635174 h 2579628"/>
              <a:gd name="connsiteX673" fmla="*/ 2217217 w 3300542"/>
              <a:gd name="connsiteY673" fmla="*/ 1614062 h 2579628"/>
              <a:gd name="connsiteX674" fmla="*/ 2305720 w 3300542"/>
              <a:gd name="connsiteY674" fmla="*/ 1614062 h 2579628"/>
              <a:gd name="connsiteX675" fmla="*/ 2394222 w 3300542"/>
              <a:gd name="connsiteY675" fmla="*/ 1614062 h 2579628"/>
              <a:gd name="connsiteX676" fmla="*/ 2395775 w 3300542"/>
              <a:gd name="connsiteY676" fmla="*/ 1620892 h 2579628"/>
              <a:gd name="connsiteX677" fmla="*/ 805837 w 3300542"/>
              <a:gd name="connsiteY677" fmla="*/ 1709377 h 2579628"/>
              <a:gd name="connsiteX678" fmla="*/ 824780 w 3300542"/>
              <a:gd name="connsiteY678" fmla="*/ 1913357 h 2579628"/>
              <a:gd name="connsiteX679" fmla="*/ 863907 w 3300542"/>
              <a:gd name="connsiteY679" fmla="*/ 2061141 h 2579628"/>
              <a:gd name="connsiteX680" fmla="*/ 879745 w 3300542"/>
              <a:gd name="connsiteY680" fmla="*/ 2109264 h 2579628"/>
              <a:gd name="connsiteX681" fmla="*/ 874155 w 3300542"/>
              <a:gd name="connsiteY681" fmla="*/ 2124788 h 2579628"/>
              <a:gd name="connsiteX682" fmla="*/ 845275 w 3300542"/>
              <a:gd name="connsiteY682" fmla="*/ 2189055 h 2579628"/>
              <a:gd name="connsiteX683" fmla="*/ 821985 w 3300542"/>
              <a:gd name="connsiteY683" fmla="*/ 2238110 h 2579628"/>
              <a:gd name="connsiteX684" fmla="*/ 531946 w 3300542"/>
              <a:gd name="connsiteY684" fmla="*/ 2238110 h 2579628"/>
              <a:gd name="connsiteX685" fmla="*/ 242217 w 3300542"/>
              <a:gd name="connsiteY685" fmla="*/ 2236868 h 2579628"/>
              <a:gd name="connsiteX686" fmla="*/ 254949 w 3300542"/>
              <a:gd name="connsiteY686" fmla="*/ 2207994 h 2579628"/>
              <a:gd name="connsiteX687" fmla="*/ 369847 w 3300542"/>
              <a:gd name="connsiteY687" fmla="*/ 1792893 h 2579628"/>
              <a:gd name="connsiteX688" fmla="*/ 372020 w 3300542"/>
              <a:gd name="connsiteY688" fmla="*/ 1689506 h 2579628"/>
              <a:gd name="connsiteX689" fmla="*/ 370778 w 3300542"/>
              <a:gd name="connsiteY689" fmla="*/ 1623376 h 2579628"/>
              <a:gd name="connsiteX690" fmla="*/ 588463 w 3300542"/>
              <a:gd name="connsiteY690" fmla="*/ 1623376 h 2579628"/>
              <a:gd name="connsiteX691" fmla="*/ 805837 w 3300542"/>
              <a:gd name="connsiteY691" fmla="*/ 1623376 h 2579628"/>
              <a:gd name="connsiteX692" fmla="*/ 805837 w 3300542"/>
              <a:gd name="connsiteY692" fmla="*/ 1709377 h 2579628"/>
              <a:gd name="connsiteX693" fmla="*/ 2102319 w 3300542"/>
              <a:gd name="connsiteY693" fmla="*/ 1684539 h 2579628"/>
              <a:gd name="connsiteX694" fmla="*/ 2104183 w 3300542"/>
              <a:gd name="connsiteY694" fmla="*/ 1713413 h 2579628"/>
              <a:gd name="connsiteX695" fmla="*/ 2102009 w 3300542"/>
              <a:gd name="connsiteY695" fmla="*/ 1726453 h 2579628"/>
              <a:gd name="connsiteX696" fmla="*/ 2093003 w 3300542"/>
              <a:gd name="connsiteY696" fmla="*/ 1732662 h 2579628"/>
              <a:gd name="connsiteX697" fmla="*/ 2079029 w 3300542"/>
              <a:gd name="connsiteY697" fmla="*/ 1927017 h 2579628"/>
              <a:gd name="connsiteX698" fmla="*/ 1995495 w 3300542"/>
              <a:gd name="connsiteY698" fmla="*/ 1859334 h 2579628"/>
              <a:gd name="connsiteX699" fmla="*/ 1912893 w 3300542"/>
              <a:gd name="connsiteY699" fmla="*/ 1790410 h 2579628"/>
              <a:gd name="connsiteX700" fmla="*/ 1912893 w 3300542"/>
              <a:gd name="connsiteY700" fmla="*/ 1752843 h 2579628"/>
              <a:gd name="connsiteX701" fmla="*/ 1915067 w 3300542"/>
              <a:gd name="connsiteY701" fmla="*/ 1693853 h 2579628"/>
              <a:gd name="connsiteX702" fmla="*/ 1916930 w 3300542"/>
              <a:gd name="connsiteY702" fmla="*/ 1673051 h 2579628"/>
              <a:gd name="connsiteX703" fmla="*/ 2009469 w 3300542"/>
              <a:gd name="connsiteY703" fmla="*/ 1673051 h 2579628"/>
              <a:gd name="connsiteX704" fmla="*/ 2102319 w 3300542"/>
              <a:gd name="connsiteY704" fmla="*/ 1673051 h 2579628"/>
              <a:gd name="connsiteX705" fmla="*/ 2102319 w 3300542"/>
              <a:gd name="connsiteY705" fmla="*/ 1684539 h 2579628"/>
              <a:gd name="connsiteX706" fmla="*/ 2684261 w 3300542"/>
              <a:gd name="connsiteY706" fmla="*/ 1720243 h 2579628"/>
              <a:gd name="connsiteX707" fmla="*/ 2686124 w 3300542"/>
              <a:gd name="connsiteY707" fmla="*/ 1774576 h 2579628"/>
              <a:gd name="connsiteX708" fmla="*/ 2686124 w 3300542"/>
              <a:gd name="connsiteY708" fmla="*/ 1800345 h 2579628"/>
              <a:gd name="connsiteX709" fmla="*/ 2602280 w 3300542"/>
              <a:gd name="connsiteY709" fmla="*/ 1800345 h 2579628"/>
              <a:gd name="connsiteX710" fmla="*/ 2502909 w 3300542"/>
              <a:gd name="connsiteY710" fmla="*/ 1771160 h 2579628"/>
              <a:gd name="connsiteX711" fmla="*/ 2505083 w 3300542"/>
              <a:gd name="connsiteY711" fmla="*/ 1721795 h 2579628"/>
              <a:gd name="connsiteX712" fmla="*/ 2506946 w 3300542"/>
              <a:gd name="connsiteY712" fmla="*/ 1691680 h 2579628"/>
              <a:gd name="connsiteX713" fmla="*/ 2594517 w 3300542"/>
              <a:gd name="connsiteY713" fmla="*/ 1691680 h 2579628"/>
              <a:gd name="connsiteX714" fmla="*/ 2682088 w 3300542"/>
              <a:gd name="connsiteY714" fmla="*/ 1691680 h 2579628"/>
              <a:gd name="connsiteX715" fmla="*/ 2684261 w 3300542"/>
              <a:gd name="connsiteY715" fmla="*/ 1720243 h 2579628"/>
              <a:gd name="connsiteX716" fmla="*/ 2388632 w 3300542"/>
              <a:gd name="connsiteY716" fmla="*/ 1839154 h 2579628"/>
              <a:gd name="connsiteX717" fmla="*/ 2389564 w 3300542"/>
              <a:gd name="connsiteY717" fmla="*/ 1927017 h 2579628"/>
              <a:gd name="connsiteX718" fmla="*/ 2300751 w 3300542"/>
              <a:gd name="connsiteY718" fmla="*/ 1866165 h 2579628"/>
              <a:gd name="connsiteX719" fmla="*/ 2211628 w 3300542"/>
              <a:gd name="connsiteY719" fmla="*/ 1796930 h 2579628"/>
              <a:gd name="connsiteX720" fmla="*/ 2212559 w 3300542"/>
              <a:gd name="connsiteY720" fmla="*/ 1770229 h 2579628"/>
              <a:gd name="connsiteX721" fmla="*/ 2214733 w 3300542"/>
              <a:gd name="connsiteY721" fmla="*/ 1750669 h 2579628"/>
              <a:gd name="connsiteX722" fmla="*/ 2300440 w 3300542"/>
              <a:gd name="connsiteY722" fmla="*/ 1751290 h 2579628"/>
              <a:gd name="connsiteX723" fmla="*/ 2386459 w 3300542"/>
              <a:gd name="connsiteY723" fmla="*/ 1752222 h 2579628"/>
              <a:gd name="connsiteX724" fmla="*/ 2388632 w 3300542"/>
              <a:gd name="connsiteY724" fmla="*/ 1839154 h 2579628"/>
              <a:gd name="connsiteX725" fmla="*/ 2480240 w 3300542"/>
              <a:gd name="connsiteY725" fmla="*/ 1809038 h 2579628"/>
              <a:gd name="connsiteX726" fmla="*/ 2632091 w 3300542"/>
              <a:gd name="connsiteY726" fmla="*/ 1914598 h 2579628"/>
              <a:gd name="connsiteX727" fmla="*/ 2722457 w 3300542"/>
              <a:gd name="connsiteY727" fmla="*/ 1977314 h 2579628"/>
              <a:gd name="connsiteX728" fmla="*/ 2730841 w 3300542"/>
              <a:gd name="connsiteY728" fmla="*/ 2047791 h 2579628"/>
              <a:gd name="connsiteX729" fmla="*/ 2746989 w 3300542"/>
              <a:gd name="connsiteY729" fmla="*/ 2177258 h 2579628"/>
              <a:gd name="connsiteX730" fmla="*/ 2754442 w 3300542"/>
              <a:gd name="connsiteY730" fmla="*/ 2237179 h 2579628"/>
              <a:gd name="connsiteX731" fmla="*/ 2720283 w 3300542"/>
              <a:gd name="connsiteY731" fmla="*/ 2238110 h 2579628"/>
              <a:gd name="connsiteX732" fmla="*/ 2686124 w 3300542"/>
              <a:gd name="connsiteY732" fmla="*/ 2238110 h 2579628"/>
              <a:gd name="connsiteX733" fmla="*/ 2686124 w 3300542"/>
              <a:gd name="connsiteY733" fmla="*/ 2127893 h 2579628"/>
              <a:gd name="connsiteX734" fmla="*/ 2686124 w 3300542"/>
              <a:gd name="connsiteY734" fmla="*/ 2017675 h 2579628"/>
              <a:gd name="connsiteX735" fmla="*/ 2613149 w 3300542"/>
              <a:gd name="connsiteY735" fmla="*/ 2017675 h 2579628"/>
              <a:gd name="connsiteX736" fmla="*/ 2540173 w 3300542"/>
              <a:gd name="connsiteY736" fmla="*/ 2017675 h 2579628"/>
              <a:gd name="connsiteX737" fmla="*/ 2540173 w 3300542"/>
              <a:gd name="connsiteY737" fmla="*/ 2127893 h 2579628"/>
              <a:gd name="connsiteX738" fmla="*/ 2540173 w 3300542"/>
              <a:gd name="connsiteY738" fmla="*/ 2238110 h 2579628"/>
              <a:gd name="connsiteX739" fmla="*/ 2509120 w 3300542"/>
              <a:gd name="connsiteY739" fmla="*/ 2238110 h 2579628"/>
              <a:gd name="connsiteX740" fmla="*/ 2478066 w 3300542"/>
              <a:gd name="connsiteY740" fmla="*/ 2238110 h 2579628"/>
              <a:gd name="connsiteX741" fmla="*/ 2478066 w 3300542"/>
              <a:gd name="connsiteY741" fmla="*/ 2127893 h 2579628"/>
              <a:gd name="connsiteX742" fmla="*/ 2478066 w 3300542"/>
              <a:gd name="connsiteY742" fmla="*/ 2017675 h 2579628"/>
              <a:gd name="connsiteX743" fmla="*/ 2405091 w 3300542"/>
              <a:gd name="connsiteY743" fmla="*/ 2017675 h 2579628"/>
              <a:gd name="connsiteX744" fmla="*/ 2332115 w 3300542"/>
              <a:gd name="connsiteY744" fmla="*/ 2017675 h 2579628"/>
              <a:gd name="connsiteX745" fmla="*/ 2332115 w 3300542"/>
              <a:gd name="connsiteY745" fmla="*/ 2127893 h 2579628"/>
              <a:gd name="connsiteX746" fmla="*/ 2332115 w 3300542"/>
              <a:gd name="connsiteY746" fmla="*/ 2238110 h 2579628"/>
              <a:gd name="connsiteX747" fmla="*/ 2301062 w 3300542"/>
              <a:gd name="connsiteY747" fmla="*/ 2238110 h 2579628"/>
              <a:gd name="connsiteX748" fmla="*/ 2270008 w 3300542"/>
              <a:gd name="connsiteY748" fmla="*/ 2238110 h 2579628"/>
              <a:gd name="connsiteX749" fmla="*/ 2269387 w 3300542"/>
              <a:gd name="connsiteY749" fmla="*/ 2128513 h 2579628"/>
              <a:gd name="connsiteX750" fmla="*/ 2268455 w 3300542"/>
              <a:gd name="connsiteY750" fmla="*/ 2019227 h 2579628"/>
              <a:gd name="connsiteX751" fmla="*/ 2196411 w 3300542"/>
              <a:gd name="connsiteY751" fmla="*/ 2018296 h 2579628"/>
              <a:gd name="connsiteX752" fmla="*/ 2124057 w 3300542"/>
              <a:gd name="connsiteY752" fmla="*/ 2017675 h 2579628"/>
              <a:gd name="connsiteX753" fmla="*/ 2124057 w 3300542"/>
              <a:gd name="connsiteY753" fmla="*/ 2127893 h 2579628"/>
              <a:gd name="connsiteX754" fmla="*/ 2124057 w 3300542"/>
              <a:gd name="connsiteY754" fmla="*/ 2238110 h 2579628"/>
              <a:gd name="connsiteX755" fmla="*/ 2091451 w 3300542"/>
              <a:gd name="connsiteY755" fmla="*/ 2238110 h 2579628"/>
              <a:gd name="connsiteX756" fmla="*/ 2058844 w 3300542"/>
              <a:gd name="connsiteY756" fmla="*/ 2238110 h 2579628"/>
              <a:gd name="connsiteX757" fmla="*/ 2058844 w 3300542"/>
              <a:gd name="connsiteY757" fmla="*/ 2127893 h 2579628"/>
              <a:gd name="connsiteX758" fmla="*/ 2058844 w 3300542"/>
              <a:gd name="connsiteY758" fmla="*/ 2017675 h 2579628"/>
              <a:gd name="connsiteX759" fmla="*/ 1985869 w 3300542"/>
              <a:gd name="connsiteY759" fmla="*/ 2017675 h 2579628"/>
              <a:gd name="connsiteX760" fmla="*/ 1912893 w 3300542"/>
              <a:gd name="connsiteY760" fmla="*/ 2017675 h 2579628"/>
              <a:gd name="connsiteX761" fmla="*/ 1912893 w 3300542"/>
              <a:gd name="connsiteY761" fmla="*/ 2127893 h 2579628"/>
              <a:gd name="connsiteX762" fmla="*/ 1912893 w 3300542"/>
              <a:gd name="connsiteY762" fmla="*/ 2238110 h 2579628"/>
              <a:gd name="connsiteX763" fmla="*/ 1878734 w 3300542"/>
              <a:gd name="connsiteY763" fmla="*/ 2238110 h 2579628"/>
              <a:gd name="connsiteX764" fmla="*/ 1844576 w 3300542"/>
              <a:gd name="connsiteY764" fmla="*/ 2238110 h 2579628"/>
              <a:gd name="connsiteX765" fmla="*/ 1844576 w 3300542"/>
              <a:gd name="connsiteY765" fmla="*/ 2196817 h 2579628"/>
              <a:gd name="connsiteX766" fmla="*/ 1847681 w 3300542"/>
              <a:gd name="connsiteY766" fmla="*/ 2022332 h 2579628"/>
              <a:gd name="connsiteX767" fmla="*/ 1851097 w 3300542"/>
              <a:gd name="connsiteY767" fmla="*/ 1833876 h 2579628"/>
              <a:gd name="connsiteX768" fmla="*/ 1855444 w 3300542"/>
              <a:gd name="connsiteY768" fmla="*/ 1781096 h 2579628"/>
              <a:gd name="connsiteX769" fmla="*/ 1975311 w 3300542"/>
              <a:gd name="connsiteY769" fmla="*/ 1879515 h 2579628"/>
              <a:gd name="connsiteX770" fmla="*/ 2103562 w 3300542"/>
              <a:gd name="connsiteY770" fmla="*/ 1983213 h 2579628"/>
              <a:gd name="connsiteX771" fmla="*/ 2111946 w 3300542"/>
              <a:gd name="connsiteY771" fmla="*/ 1878584 h 2579628"/>
              <a:gd name="connsiteX772" fmla="*/ 2120641 w 3300542"/>
              <a:gd name="connsiteY772" fmla="*/ 1775507 h 2579628"/>
              <a:gd name="connsiteX773" fmla="*/ 2270008 w 3300542"/>
              <a:gd name="connsiteY773" fmla="*/ 1879515 h 2579628"/>
              <a:gd name="connsiteX774" fmla="*/ 2419996 w 3300542"/>
              <a:gd name="connsiteY774" fmla="*/ 1983523 h 2579628"/>
              <a:gd name="connsiteX775" fmla="*/ 2420928 w 3300542"/>
              <a:gd name="connsiteY775" fmla="*/ 1960859 h 2579628"/>
              <a:gd name="connsiteX776" fmla="*/ 2417201 w 3300542"/>
              <a:gd name="connsiteY776" fmla="*/ 1766193 h 2579628"/>
              <a:gd name="connsiteX777" fmla="*/ 2480240 w 3300542"/>
              <a:gd name="connsiteY777" fmla="*/ 1809038 h 2579628"/>
              <a:gd name="connsiteX778" fmla="*/ 2687677 w 3300542"/>
              <a:gd name="connsiteY778" fmla="*/ 1832013 h 2579628"/>
              <a:gd name="connsiteX779" fmla="*/ 2690161 w 3300542"/>
              <a:gd name="connsiteY779" fmla="*/ 1877342 h 2579628"/>
              <a:gd name="connsiteX780" fmla="*/ 2687677 w 3300542"/>
              <a:gd name="connsiteY780" fmla="*/ 1917082 h 2579628"/>
              <a:gd name="connsiteX781" fmla="*/ 2561911 w 3300542"/>
              <a:gd name="connsiteY781" fmla="*/ 1829529 h 2579628"/>
              <a:gd name="connsiteX782" fmla="*/ 2624018 w 3300542"/>
              <a:gd name="connsiteY782" fmla="*/ 1828287 h 2579628"/>
              <a:gd name="connsiteX783" fmla="*/ 2687677 w 3300542"/>
              <a:gd name="connsiteY783" fmla="*/ 1832013 h 2579628"/>
              <a:gd name="connsiteX784" fmla="*/ 1813522 w 3300542"/>
              <a:gd name="connsiteY784" fmla="*/ 2096845 h 2579628"/>
              <a:gd name="connsiteX785" fmla="*/ 1813522 w 3300542"/>
              <a:gd name="connsiteY785" fmla="*/ 2238110 h 2579628"/>
              <a:gd name="connsiteX786" fmla="*/ 1498330 w 3300542"/>
              <a:gd name="connsiteY786" fmla="*/ 2238110 h 2579628"/>
              <a:gd name="connsiteX787" fmla="*/ 1183137 w 3300542"/>
              <a:gd name="connsiteY787" fmla="*/ 2238110 h 2579628"/>
              <a:gd name="connsiteX788" fmla="*/ 1183137 w 3300542"/>
              <a:gd name="connsiteY788" fmla="*/ 2096845 h 2579628"/>
              <a:gd name="connsiteX789" fmla="*/ 1183137 w 3300542"/>
              <a:gd name="connsiteY789" fmla="*/ 1955581 h 2579628"/>
              <a:gd name="connsiteX790" fmla="*/ 1498330 w 3300542"/>
              <a:gd name="connsiteY790" fmla="*/ 1955581 h 2579628"/>
              <a:gd name="connsiteX791" fmla="*/ 1813522 w 3300542"/>
              <a:gd name="connsiteY791" fmla="*/ 1955581 h 2579628"/>
              <a:gd name="connsiteX792" fmla="*/ 1813522 w 3300542"/>
              <a:gd name="connsiteY792" fmla="*/ 2096845 h 2579628"/>
              <a:gd name="connsiteX793" fmla="*/ 2030275 w 3300542"/>
              <a:gd name="connsiteY793" fmla="*/ 2130066 h 2579628"/>
              <a:gd name="connsiteX794" fmla="*/ 2029344 w 3300542"/>
              <a:gd name="connsiteY794" fmla="*/ 2214825 h 2579628"/>
              <a:gd name="connsiteX795" fmla="*/ 1986800 w 3300542"/>
              <a:gd name="connsiteY795" fmla="*/ 2215756 h 2579628"/>
              <a:gd name="connsiteX796" fmla="*/ 1943947 w 3300542"/>
              <a:gd name="connsiteY796" fmla="*/ 2216687 h 2579628"/>
              <a:gd name="connsiteX797" fmla="*/ 1943947 w 3300542"/>
              <a:gd name="connsiteY797" fmla="*/ 2130997 h 2579628"/>
              <a:gd name="connsiteX798" fmla="*/ 1943947 w 3300542"/>
              <a:gd name="connsiteY798" fmla="*/ 2045617 h 2579628"/>
              <a:gd name="connsiteX799" fmla="*/ 1987422 w 3300542"/>
              <a:gd name="connsiteY799" fmla="*/ 2045617 h 2579628"/>
              <a:gd name="connsiteX800" fmla="*/ 2030896 w 3300542"/>
              <a:gd name="connsiteY800" fmla="*/ 2045617 h 2579628"/>
              <a:gd name="connsiteX801" fmla="*/ 2030275 w 3300542"/>
              <a:gd name="connsiteY801" fmla="*/ 2130066 h 2579628"/>
              <a:gd name="connsiteX802" fmla="*/ 2238955 w 3300542"/>
              <a:gd name="connsiteY802" fmla="*/ 2130997 h 2579628"/>
              <a:gd name="connsiteX803" fmla="*/ 2238955 w 3300542"/>
              <a:gd name="connsiteY803" fmla="*/ 2216377 h 2579628"/>
              <a:gd name="connsiteX804" fmla="*/ 2195480 w 3300542"/>
              <a:gd name="connsiteY804" fmla="*/ 2216377 h 2579628"/>
              <a:gd name="connsiteX805" fmla="*/ 2152005 w 3300542"/>
              <a:gd name="connsiteY805" fmla="*/ 2216377 h 2579628"/>
              <a:gd name="connsiteX806" fmla="*/ 2152005 w 3300542"/>
              <a:gd name="connsiteY806" fmla="*/ 2130997 h 2579628"/>
              <a:gd name="connsiteX807" fmla="*/ 2152005 w 3300542"/>
              <a:gd name="connsiteY807" fmla="*/ 2045617 h 2579628"/>
              <a:gd name="connsiteX808" fmla="*/ 2195480 w 3300542"/>
              <a:gd name="connsiteY808" fmla="*/ 2045617 h 2579628"/>
              <a:gd name="connsiteX809" fmla="*/ 2238955 w 3300542"/>
              <a:gd name="connsiteY809" fmla="*/ 2045617 h 2579628"/>
              <a:gd name="connsiteX810" fmla="*/ 2238955 w 3300542"/>
              <a:gd name="connsiteY810" fmla="*/ 2130997 h 2579628"/>
              <a:gd name="connsiteX811" fmla="*/ 2448565 w 3300542"/>
              <a:gd name="connsiteY811" fmla="*/ 2130997 h 2579628"/>
              <a:gd name="connsiteX812" fmla="*/ 2448565 w 3300542"/>
              <a:gd name="connsiteY812" fmla="*/ 2214825 h 2579628"/>
              <a:gd name="connsiteX813" fmla="*/ 2405091 w 3300542"/>
              <a:gd name="connsiteY813" fmla="*/ 2214825 h 2579628"/>
              <a:gd name="connsiteX814" fmla="*/ 2361616 w 3300542"/>
              <a:gd name="connsiteY814" fmla="*/ 2214825 h 2579628"/>
              <a:gd name="connsiteX815" fmla="*/ 2360684 w 3300542"/>
              <a:gd name="connsiteY815" fmla="*/ 2134102 h 2579628"/>
              <a:gd name="connsiteX816" fmla="*/ 2361616 w 3300542"/>
              <a:gd name="connsiteY816" fmla="*/ 2049343 h 2579628"/>
              <a:gd name="connsiteX817" fmla="*/ 2405712 w 3300542"/>
              <a:gd name="connsiteY817" fmla="*/ 2046238 h 2579628"/>
              <a:gd name="connsiteX818" fmla="*/ 2448565 w 3300542"/>
              <a:gd name="connsiteY818" fmla="*/ 2047170 h 2579628"/>
              <a:gd name="connsiteX819" fmla="*/ 2448565 w 3300542"/>
              <a:gd name="connsiteY819" fmla="*/ 2130997 h 2579628"/>
              <a:gd name="connsiteX820" fmla="*/ 2657555 w 3300542"/>
              <a:gd name="connsiteY820" fmla="*/ 2130066 h 2579628"/>
              <a:gd name="connsiteX821" fmla="*/ 2656624 w 3300542"/>
              <a:gd name="connsiteY821" fmla="*/ 2214825 h 2579628"/>
              <a:gd name="connsiteX822" fmla="*/ 2614080 w 3300542"/>
              <a:gd name="connsiteY822" fmla="*/ 2215756 h 2579628"/>
              <a:gd name="connsiteX823" fmla="*/ 2571227 w 3300542"/>
              <a:gd name="connsiteY823" fmla="*/ 2216687 h 2579628"/>
              <a:gd name="connsiteX824" fmla="*/ 2571227 w 3300542"/>
              <a:gd name="connsiteY824" fmla="*/ 2130997 h 2579628"/>
              <a:gd name="connsiteX825" fmla="*/ 2571227 w 3300542"/>
              <a:gd name="connsiteY825" fmla="*/ 2045617 h 2579628"/>
              <a:gd name="connsiteX826" fmla="*/ 2614702 w 3300542"/>
              <a:gd name="connsiteY826" fmla="*/ 2045617 h 2579628"/>
              <a:gd name="connsiteX827" fmla="*/ 2658176 w 3300542"/>
              <a:gd name="connsiteY827" fmla="*/ 2045617 h 2579628"/>
              <a:gd name="connsiteX828" fmla="*/ 2657555 w 3300542"/>
              <a:gd name="connsiteY828" fmla="*/ 2130066 h 2579628"/>
              <a:gd name="connsiteX829" fmla="*/ 2903499 w 3300542"/>
              <a:gd name="connsiteY829" fmla="*/ 2408869 h 2579628"/>
              <a:gd name="connsiteX830" fmla="*/ 2903499 w 3300542"/>
              <a:gd name="connsiteY830" fmla="*/ 2551686 h 2579628"/>
              <a:gd name="connsiteX831" fmla="*/ 1465723 w 3300542"/>
              <a:gd name="connsiteY831" fmla="*/ 2551686 h 2579628"/>
              <a:gd name="connsiteX832" fmla="*/ 27948 w 3300542"/>
              <a:gd name="connsiteY832" fmla="*/ 2551686 h 2579628"/>
              <a:gd name="connsiteX833" fmla="*/ 27948 w 3300542"/>
              <a:gd name="connsiteY833" fmla="*/ 2408869 h 2579628"/>
              <a:gd name="connsiteX834" fmla="*/ 27948 w 3300542"/>
              <a:gd name="connsiteY834" fmla="*/ 2266052 h 2579628"/>
              <a:gd name="connsiteX835" fmla="*/ 1465723 w 3300542"/>
              <a:gd name="connsiteY835" fmla="*/ 2266052 h 2579628"/>
              <a:gd name="connsiteX836" fmla="*/ 2903499 w 3300542"/>
              <a:gd name="connsiteY836" fmla="*/ 2266052 h 2579628"/>
              <a:gd name="connsiteX837" fmla="*/ 2903499 w 3300542"/>
              <a:gd name="connsiteY837" fmla="*/ 2408869 h 2579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</a:cxnLst>
            <a:rect l="l" t="t" r="r" b="b"/>
            <a:pathLst>
              <a:path w="3300542" h="2579628">
                <a:moveTo>
                  <a:pt x="2309757" y="5818"/>
                </a:moveTo>
                <a:cubicBezTo>
                  <a:pt x="2247960" y="21031"/>
                  <a:pt x="2188027" y="65429"/>
                  <a:pt x="2166911" y="111689"/>
                </a:cubicBezTo>
                <a:cubicBezTo>
                  <a:pt x="2161010" y="124108"/>
                  <a:pt x="2158216" y="126902"/>
                  <a:pt x="2152005" y="126902"/>
                </a:cubicBezTo>
                <a:cubicBezTo>
                  <a:pt x="2124678" y="126902"/>
                  <a:pt x="2095177" y="147704"/>
                  <a:pt x="2056981" y="193343"/>
                </a:cubicBezTo>
                <a:cubicBezTo>
                  <a:pt x="2037107" y="217560"/>
                  <a:pt x="2028412" y="225943"/>
                  <a:pt x="2024996" y="224390"/>
                </a:cubicBezTo>
                <a:cubicBezTo>
                  <a:pt x="1997980" y="212903"/>
                  <a:pt x="1978416" y="211040"/>
                  <a:pt x="1961647" y="218181"/>
                </a:cubicBezTo>
                <a:cubicBezTo>
                  <a:pt x="1923141" y="234636"/>
                  <a:pt x="1906061" y="304492"/>
                  <a:pt x="1924383" y="371243"/>
                </a:cubicBezTo>
                <a:cubicBezTo>
                  <a:pt x="1930283" y="392666"/>
                  <a:pt x="1930283" y="424955"/>
                  <a:pt x="1923762" y="591057"/>
                </a:cubicBezTo>
                <a:cubicBezTo>
                  <a:pt x="1921278" y="654083"/>
                  <a:pt x="1919104" y="712452"/>
                  <a:pt x="1919104" y="720214"/>
                </a:cubicBezTo>
                <a:lnTo>
                  <a:pt x="1919104" y="734495"/>
                </a:lnTo>
                <a:lnTo>
                  <a:pt x="1904509" y="737911"/>
                </a:lnTo>
                <a:cubicBezTo>
                  <a:pt x="1896124" y="740084"/>
                  <a:pt x="1873455" y="746604"/>
                  <a:pt x="1853892" y="752503"/>
                </a:cubicBezTo>
                <a:cubicBezTo>
                  <a:pt x="1790853" y="771752"/>
                  <a:pt x="1794269" y="771131"/>
                  <a:pt x="1780295" y="762127"/>
                </a:cubicBezTo>
                <a:cubicBezTo>
                  <a:pt x="1740236" y="735737"/>
                  <a:pt x="1670987" y="737911"/>
                  <a:pt x="1601427" y="768026"/>
                </a:cubicBezTo>
                <a:cubicBezTo>
                  <a:pt x="1540562" y="794106"/>
                  <a:pt x="1492740" y="832294"/>
                  <a:pt x="1463239" y="878244"/>
                </a:cubicBezTo>
                <a:cubicBezTo>
                  <a:pt x="1428459" y="932576"/>
                  <a:pt x="1415106" y="943132"/>
                  <a:pt x="1361384" y="960829"/>
                </a:cubicBezTo>
                <a:lnTo>
                  <a:pt x="1327536" y="971696"/>
                </a:lnTo>
                <a:lnTo>
                  <a:pt x="1302693" y="959898"/>
                </a:lnTo>
                <a:cubicBezTo>
                  <a:pt x="1270087" y="944685"/>
                  <a:pt x="1252697" y="943443"/>
                  <a:pt x="1201769" y="953999"/>
                </a:cubicBezTo>
                <a:cubicBezTo>
                  <a:pt x="1166989" y="960829"/>
                  <a:pt x="1046502" y="994050"/>
                  <a:pt x="1039359" y="998396"/>
                </a:cubicBezTo>
                <a:cubicBezTo>
                  <a:pt x="1037807" y="999328"/>
                  <a:pt x="1027559" y="995292"/>
                  <a:pt x="1016069" y="989703"/>
                </a:cubicBezTo>
                <a:cubicBezTo>
                  <a:pt x="996195" y="979458"/>
                  <a:pt x="994642" y="979147"/>
                  <a:pt x="957999" y="979147"/>
                </a:cubicBezTo>
                <a:cubicBezTo>
                  <a:pt x="927567" y="979147"/>
                  <a:pt x="917009" y="980389"/>
                  <a:pt x="899619" y="986288"/>
                </a:cubicBezTo>
                <a:cubicBezTo>
                  <a:pt x="866702" y="997154"/>
                  <a:pt x="845586" y="1007400"/>
                  <a:pt x="818569" y="1025407"/>
                </a:cubicBezTo>
                <a:cubicBezTo>
                  <a:pt x="786584" y="1046830"/>
                  <a:pt x="771679" y="1062354"/>
                  <a:pt x="745594" y="1100542"/>
                </a:cubicBezTo>
                <a:cubicBezTo>
                  <a:pt x="721372" y="1136556"/>
                  <a:pt x="708019" y="1146802"/>
                  <a:pt x="670134" y="1159221"/>
                </a:cubicBezTo>
                <a:cubicBezTo>
                  <a:pt x="636907" y="1170087"/>
                  <a:pt x="620759" y="1179401"/>
                  <a:pt x="598090" y="1200824"/>
                </a:cubicBezTo>
                <a:cubicBezTo>
                  <a:pt x="578215" y="1219763"/>
                  <a:pt x="568899" y="1235286"/>
                  <a:pt x="565794" y="1254846"/>
                </a:cubicBezTo>
                <a:lnTo>
                  <a:pt x="563620" y="1267886"/>
                </a:lnTo>
                <a:lnTo>
                  <a:pt x="542815" y="1269749"/>
                </a:lnTo>
                <a:cubicBezTo>
                  <a:pt x="518593" y="1271611"/>
                  <a:pt x="502445" y="1281236"/>
                  <a:pt x="487229" y="1301727"/>
                </a:cubicBezTo>
                <a:cubicBezTo>
                  <a:pt x="456796" y="1343020"/>
                  <a:pt x="437854" y="1421569"/>
                  <a:pt x="442201" y="1488942"/>
                </a:cubicBezTo>
                <a:lnTo>
                  <a:pt x="444375" y="1520920"/>
                </a:lnTo>
                <a:lnTo>
                  <a:pt x="367984" y="1520920"/>
                </a:lnTo>
                <a:lnTo>
                  <a:pt x="291903" y="1520920"/>
                </a:lnTo>
                <a:lnTo>
                  <a:pt x="292524" y="1571217"/>
                </a:lnTo>
                <a:lnTo>
                  <a:pt x="293455" y="1621824"/>
                </a:lnTo>
                <a:lnTo>
                  <a:pt x="316745" y="1623376"/>
                </a:lnTo>
                <a:lnTo>
                  <a:pt x="340035" y="1624928"/>
                </a:lnTo>
                <a:lnTo>
                  <a:pt x="341899" y="1645109"/>
                </a:lnTo>
                <a:cubicBezTo>
                  <a:pt x="343141" y="1656286"/>
                  <a:pt x="344072" y="1684228"/>
                  <a:pt x="344383" y="1707203"/>
                </a:cubicBezTo>
                <a:cubicBezTo>
                  <a:pt x="345625" y="1858713"/>
                  <a:pt x="302150" y="2040960"/>
                  <a:pt x="227001" y="2198991"/>
                </a:cubicBezTo>
                <a:lnTo>
                  <a:pt x="208369" y="2238110"/>
                </a:lnTo>
                <a:lnTo>
                  <a:pt x="104340" y="2238110"/>
                </a:lnTo>
                <a:lnTo>
                  <a:pt x="0" y="2238110"/>
                </a:lnTo>
                <a:lnTo>
                  <a:pt x="0" y="2408869"/>
                </a:lnTo>
                <a:lnTo>
                  <a:pt x="0" y="2579629"/>
                </a:lnTo>
                <a:lnTo>
                  <a:pt x="1465723" y="2579629"/>
                </a:lnTo>
                <a:lnTo>
                  <a:pt x="2931447" y="2579629"/>
                </a:lnTo>
                <a:lnTo>
                  <a:pt x="2931447" y="2408869"/>
                </a:lnTo>
                <a:lnTo>
                  <a:pt x="2931447" y="2238110"/>
                </a:lnTo>
                <a:lnTo>
                  <a:pt x="2857229" y="2238110"/>
                </a:lnTo>
                <a:lnTo>
                  <a:pt x="2782701" y="2238110"/>
                </a:lnTo>
                <a:lnTo>
                  <a:pt x="2780838" y="2220103"/>
                </a:lnTo>
                <a:cubicBezTo>
                  <a:pt x="2779595" y="2210478"/>
                  <a:pt x="2774627" y="2170117"/>
                  <a:pt x="2769969" y="2130997"/>
                </a:cubicBezTo>
                <a:cubicBezTo>
                  <a:pt x="2765000" y="2091567"/>
                  <a:pt x="2758790" y="2040029"/>
                  <a:pt x="2755995" y="2016123"/>
                </a:cubicBezTo>
                <a:cubicBezTo>
                  <a:pt x="2749474" y="1958685"/>
                  <a:pt x="2750095" y="1960548"/>
                  <a:pt x="2734568" y="1950613"/>
                </a:cubicBezTo>
                <a:lnTo>
                  <a:pt x="2720904" y="1941920"/>
                </a:lnTo>
                <a:lnTo>
                  <a:pt x="2719041" y="1898454"/>
                </a:lnTo>
                <a:cubicBezTo>
                  <a:pt x="2717799" y="1874237"/>
                  <a:pt x="2715625" y="1802829"/>
                  <a:pt x="2714073" y="1739803"/>
                </a:cubicBezTo>
                <a:cubicBezTo>
                  <a:pt x="2712209" y="1676467"/>
                  <a:pt x="2710346" y="1617787"/>
                  <a:pt x="2709415" y="1609405"/>
                </a:cubicBezTo>
                <a:cubicBezTo>
                  <a:pt x="2708793" y="1600711"/>
                  <a:pt x="2707241" y="1562523"/>
                  <a:pt x="2706309" y="1524025"/>
                </a:cubicBezTo>
                <a:cubicBezTo>
                  <a:pt x="2705378" y="1485526"/>
                  <a:pt x="2703204" y="1422811"/>
                  <a:pt x="2701651" y="1384313"/>
                </a:cubicBezTo>
                <a:cubicBezTo>
                  <a:pt x="2700099" y="1345814"/>
                  <a:pt x="2697304" y="1261366"/>
                  <a:pt x="2695441" y="1196477"/>
                </a:cubicBezTo>
                <a:cubicBezTo>
                  <a:pt x="2693577" y="1131589"/>
                  <a:pt x="2690782" y="1047761"/>
                  <a:pt x="2689230" y="1010194"/>
                </a:cubicBezTo>
                <a:cubicBezTo>
                  <a:pt x="2687677" y="972627"/>
                  <a:pt x="2685503" y="915190"/>
                  <a:pt x="2684572" y="882901"/>
                </a:cubicBezTo>
                <a:cubicBezTo>
                  <a:pt x="2683640" y="850301"/>
                  <a:pt x="2681466" y="790380"/>
                  <a:pt x="2679914" y="749398"/>
                </a:cubicBezTo>
                <a:cubicBezTo>
                  <a:pt x="2678361" y="708416"/>
                  <a:pt x="2676187" y="647874"/>
                  <a:pt x="2674945" y="614964"/>
                </a:cubicBezTo>
                <a:lnTo>
                  <a:pt x="2672771" y="555353"/>
                </a:lnTo>
                <a:lnTo>
                  <a:pt x="2660971" y="555353"/>
                </a:lnTo>
                <a:cubicBezTo>
                  <a:pt x="2649481" y="555353"/>
                  <a:pt x="2649171" y="555353"/>
                  <a:pt x="2652276" y="546349"/>
                </a:cubicBezTo>
                <a:cubicBezTo>
                  <a:pt x="2655071" y="537967"/>
                  <a:pt x="2656624" y="537656"/>
                  <a:pt x="2677740" y="535793"/>
                </a:cubicBezTo>
                <a:cubicBezTo>
                  <a:pt x="2717799" y="532378"/>
                  <a:pt x="2748231" y="518717"/>
                  <a:pt x="2760032" y="498847"/>
                </a:cubicBezTo>
                <a:cubicBezTo>
                  <a:pt x="2766242" y="488291"/>
                  <a:pt x="2767174" y="488291"/>
                  <a:pt x="2781769" y="497916"/>
                </a:cubicBezTo>
                <a:cubicBezTo>
                  <a:pt x="2819033" y="522754"/>
                  <a:pt x="2865613" y="529584"/>
                  <a:pt x="2896046" y="514992"/>
                </a:cubicBezTo>
                <a:cubicBezTo>
                  <a:pt x="2904430" y="510956"/>
                  <a:pt x="2919025" y="499779"/>
                  <a:pt x="2928652" y="490154"/>
                </a:cubicBezTo>
                <a:lnTo>
                  <a:pt x="2945731" y="472457"/>
                </a:lnTo>
                <a:lnTo>
                  <a:pt x="2958153" y="482703"/>
                </a:lnTo>
                <a:cubicBezTo>
                  <a:pt x="2971816" y="494190"/>
                  <a:pt x="3007217" y="512508"/>
                  <a:pt x="3026160" y="517786"/>
                </a:cubicBezTo>
                <a:cubicBezTo>
                  <a:pt x="3050071" y="524306"/>
                  <a:pt x="3092614" y="522133"/>
                  <a:pt x="3130810" y="512198"/>
                </a:cubicBezTo>
                <a:cubicBezTo>
                  <a:pt x="3211238" y="491396"/>
                  <a:pt x="3255955" y="458796"/>
                  <a:pt x="3282661" y="402291"/>
                </a:cubicBezTo>
                <a:cubicBezTo>
                  <a:pt x="3323341" y="315359"/>
                  <a:pt x="3291977" y="208867"/>
                  <a:pt x="3215275" y="172852"/>
                </a:cubicBezTo>
                <a:cubicBezTo>
                  <a:pt x="3197264" y="164469"/>
                  <a:pt x="3189501" y="162606"/>
                  <a:pt x="3165279" y="161675"/>
                </a:cubicBezTo>
                <a:cubicBezTo>
                  <a:pt x="3140747" y="160433"/>
                  <a:pt x="3132673" y="161365"/>
                  <a:pt x="3110936" y="168195"/>
                </a:cubicBezTo>
                <a:cubicBezTo>
                  <a:pt x="3096651" y="172852"/>
                  <a:pt x="3077088" y="181235"/>
                  <a:pt x="3067461" y="187134"/>
                </a:cubicBezTo>
                <a:lnTo>
                  <a:pt x="3049760" y="197690"/>
                </a:lnTo>
                <a:lnTo>
                  <a:pt x="3037960" y="187134"/>
                </a:lnTo>
                <a:cubicBezTo>
                  <a:pt x="3031439" y="181235"/>
                  <a:pt x="3019018" y="172852"/>
                  <a:pt x="3010012" y="168505"/>
                </a:cubicBezTo>
                <a:cubicBezTo>
                  <a:pt x="2997901" y="162917"/>
                  <a:pt x="2992001" y="157639"/>
                  <a:pt x="2987654" y="149256"/>
                </a:cubicBezTo>
                <a:cubicBezTo>
                  <a:pt x="2971506" y="117898"/>
                  <a:pt x="2929584" y="89335"/>
                  <a:pt x="2890146" y="82815"/>
                </a:cubicBezTo>
                <a:cubicBezTo>
                  <a:pt x="2855366" y="77227"/>
                  <a:pt x="2808165" y="89335"/>
                  <a:pt x="2768106" y="114483"/>
                </a:cubicBezTo>
                <a:cubicBezTo>
                  <a:pt x="2761895" y="118209"/>
                  <a:pt x="2760032" y="117588"/>
                  <a:pt x="2746679" y="105790"/>
                </a:cubicBezTo>
                <a:cubicBezTo>
                  <a:pt x="2738605" y="98649"/>
                  <a:pt x="2723699" y="89956"/>
                  <a:pt x="2714073" y="86230"/>
                </a:cubicBezTo>
                <a:cubicBezTo>
                  <a:pt x="2698856" y="80642"/>
                  <a:pt x="2694198" y="77227"/>
                  <a:pt x="2684261" y="62635"/>
                </a:cubicBezTo>
                <a:cubicBezTo>
                  <a:pt x="2654760" y="19789"/>
                  <a:pt x="2603212" y="-2565"/>
                  <a:pt x="2551974" y="5508"/>
                </a:cubicBezTo>
                <a:cubicBezTo>
                  <a:pt x="2526820" y="9544"/>
                  <a:pt x="2510983" y="15132"/>
                  <a:pt x="2485209" y="28793"/>
                </a:cubicBezTo>
                <a:lnTo>
                  <a:pt x="2465024" y="39660"/>
                </a:lnTo>
                <a:lnTo>
                  <a:pt x="2448876" y="27862"/>
                </a:lnTo>
                <a:cubicBezTo>
                  <a:pt x="2440181" y="21342"/>
                  <a:pt x="2429623" y="14201"/>
                  <a:pt x="2425275" y="12028"/>
                </a:cubicBezTo>
                <a:cubicBezTo>
                  <a:pt x="2399812" y="-1323"/>
                  <a:pt x="2349815" y="-3806"/>
                  <a:pt x="2309757" y="5818"/>
                </a:cubicBezTo>
                <a:close/>
                <a:moveTo>
                  <a:pt x="2411301" y="37797"/>
                </a:moveTo>
                <a:cubicBezTo>
                  <a:pt x="2430244" y="47732"/>
                  <a:pt x="2437386" y="53631"/>
                  <a:pt x="2448565" y="68844"/>
                </a:cubicBezTo>
                <a:cubicBezTo>
                  <a:pt x="2456018" y="78779"/>
                  <a:pt x="2458813" y="80642"/>
                  <a:pt x="2466887" y="79710"/>
                </a:cubicBezTo>
                <a:cubicBezTo>
                  <a:pt x="2473719" y="79090"/>
                  <a:pt x="2477756" y="76295"/>
                  <a:pt x="2480551" y="70396"/>
                </a:cubicBezTo>
                <a:cubicBezTo>
                  <a:pt x="2484898" y="60772"/>
                  <a:pt x="2497319" y="52389"/>
                  <a:pt x="2521541" y="43075"/>
                </a:cubicBezTo>
                <a:cubicBezTo>
                  <a:pt x="2569674" y="24136"/>
                  <a:pt x="2614391" y="30966"/>
                  <a:pt x="2646997" y="62635"/>
                </a:cubicBezTo>
                <a:lnTo>
                  <a:pt x="2659729" y="75364"/>
                </a:lnTo>
                <a:lnTo>
                  <a:pt x="2637681" y="77848"/>
                </a:lnTo>
                <a:cubicBezTo>
                  <a:pt x="2608801" y="80952"/>
                  <a:pt x="2569053" y="94613"/>
                  <a:pt x="2540173" y="111379"/>
                </a:cubicBezTo>
                <a:cubicBezTo>
                  <a:pt x="2508809" y="129386"/>
                  <a:pt x="2475271" y="163538"/>
                  <a:pt x="2465645" y="186823"/>
                </a:cubicBezTo>
                <a:cubicBezTo>
                  <a:pt x="2458503" y="203589"/>
                  <a:pt x="2457882" y="204520"/>
                  <a:pt x="2447323" y="204520"/>
                </a:cubicBezTo>
                <a:cubicBezTo>
                  <a:pt x="2427760" y="204520"/>
                  <a:pt x="2404159" y="218491"/>
                  <a:pt x="2378074" y="244881"/>
                </a:cubicBezTo>
                <a:cubicBezTo>
                  <a:pt x="2364721" y="258542"/>
                  <a:pt x="2352610" y="269719"/>
                  <a:pt x="2351368" y="269719"/>
                </a:cubicBezTo>
                <a:cubicBezTo>
                  <a:pt x="2349815" y="269719"/>
                  <a:pt x="2346400" y="274997"/>
                  <a:pt x="2343605" y="281828"/>
                </a:cubicBezTo>
                <a:cubicBezTo>
                  <a:pt x="2340810" y="288347"/>
                  <a:pt x="2335841" y="295799"/>
                  <a:pt x="2332736" y="298593"/>
                </a:cubicBezTo>
                <a:cubicBezTo>
                  <a:pt x="2327457" y="303250"/>
                  <a:pt x="2325904" y="303250"/>
                  <a:pt x="2310999" y="297662"/>
                </a:cubicBezTo>
                <a:cubicBezTo>
                  <a:pt x="2280566" y="286174"/>
                  <a:pt x="2250444" y="293005"/>
                  <a:pt x="2235539" y="314738"/>
                </a:cubicBezTo>
                <a:cubicBezTo>
                  <a:pt x="2231502" y="320637"/>
                  <a:pt x="2227154" y="325604"/>
                  <a:pt x="2226223" y="325604"/>
                </a:cubicBezTo>
                <a:cubicBezTo>
                  <a:pt x="2224981" y="325604"/>
                  <a:pt x="2217528" y="320947"/>
                  <a:pt x="2209143" y="315359"/>
                </a:cubicBezTo>
                <a:cubicBezTo>
                  <a:pt x="2199206" y="308839"/>
                  <a:pt x="2193306" y="302008"/>
                  <a:pt x="2190822" y="294867"/>
                </a:cubicBezTo>
                <a:cubicBezTo>
                  <a:pt x="2184922" y="276860"/>
                  <a:pt x="2170016" y="270651"/>
                  <a:pt x="2159768" y="282138"/>
                </a:cubicBezTo>
                <a:cubicBezTo>
                  <a:pt x="2155421" y="287106"/>
                  <a:pt x="2154800" y="291142"/>
                  <a:pt x="2156352" y="303561"/>
                </a:cubicBezTo>
                <a:cubicBezTo>
                  <a:pt x="2158216" y="317842"/>
                  <a:pt x="2157595" y="319395"/>
                  <a:pt x="2148279" y="329640"/>
                </a:cubicBezTo>
                <a:cubicBezTo>
                  <a:pt x="2141447" y="336781"/>
                  <a:pt x="2132131" y="342059"/>
                  <a:pt x="2121262" y="345474"/>
                </a:cubicBezTo>
                <a:cubicBezTo>
                  <a:pt x="2102319" y="351063"/>
                  <a:pt x="2069713" y="351994"/>
                  <a:pt x="2066608" y="347337"/>
                </a:cubicBezTo>
                <a:cubicBezTo>
                  <a:pt x="2063813" y="342680"/>
                  <a:pt x="2047665" y="343611"/>
                  <a:pt x="2043628" y="348269"/>
                </a:cubicBezTo>
                <a:cubicBezTo>
                  <a:pt x="2041144" y="351373"/>
                  <a:pt x="2041455" y="354167"/>
                  <a:pt x="2044870" y="358514"/>
                </a:cubicBezTo>
                <a:cubicBezTo>
                  <a:pt x="2049839" y="365344"/>
                  <a:pt x="2051081" y="370312"/>
                  <a:pt x="2046734" y="367518"/>
                </a:cubicBezTo>
                <a:cubicBezTo>
                  <a:pt x="2045181" y="366586"/>
                  <a:pt x="2041455" y="373727"/>
                  <a:pt x="2038660" y="383041"/>
                </a:cubicBezTo>
                <a:lnTo>
                  <a:pt x="2033691" y="400117"/>
                </a:lnTo>
                <a:lnTo>
                  <a:pt x="1998601" y="400117"/>
                </a:lnTo>
                <a:cubicBezTo>
                  <a:pt x="1963821" y="400117"/>
                  <a:pt x="1963510" y="400117"/>
                  <a:pt x="1959784" y="392045"/>
                </a:cubicBezTo>
                <a:cubicBezTo>
                  <a:pt x="1947052" y="364103"/>
                  <a:pt x="1943015" y="302940"/>
                  <a:pt x="1951710" y="273755"/>
                </a:cubicBezTo>
                <a:cubicBezTo>
                  <a:pt x="1957300" y="255437"/>
                  <a:pt x="1970963" y="241777"/>
                  <a:pt x="1983695" y="241777"/>
                </a:cubicBezTo>
                <a:cubicBezTo>
                  <a:pt x="1988353" y="241777"/>
                  <a:pt x="1999532" y="245192"/>
                  <a:pt x="2008538" y="249539"/>
                </a:cubicBezTo>
                <a:cubicBezTo>
                  <a:pt x="2037418" y="262889"/>
                  <a:pt x="2038349" y="262268"/>
                  <a:pt x="2069713" y="223148"/>
                </a:cubicBezTo>
                <a:cubicBezTo>
                  <a:pt x="2106046" y="177509"/>
                  <a:pt x="2133683" y="154845"/>
                  <a:pt x="2153558" y="154845"/>
                </a:cubicBezTo>
                <a:cubicBezTo>
                  <a:pt x="2158216" y="154845"/>
                  <a:pt x="2164426" y="158570"/>
                  <a:pt x="2169705" y="164159"/>
                </a:cubicBezTo>
                <a:cubicBezTo>
                  <a:pt x="2177469" y="173162"/>
                  <a:pt x="2186474" y="175646"/>
                  <a:pt x="2196722" y="171610"/>
                </a:cubicBezTo>
                <a:cubicBezTo>
                  <a:pt x="2203864" y="168816"/>
                  <a:pt x="2202933" y="153913"/>
                  <a:pt x="2195480" y="147083"/>
                </a:cubicBezTo>
                <a:cubicBezTo>
                  <a:pt x="2188027" y="140252"/>
                  <a:pt x="2187716" y="132801"/>
                  <a:pt x="2194238" y="119761"/>
                </a:cubicBezTo>
                <a:cubicBezTo>
                  <a:pt x="2209454" y="89646"/>
                  <a:pt x="2247650" y="59219"/>
                  <a:pt x="2289572" y="42764"/>
                </a:cubicBezTo>
                <a:cubicBezTo>
                  <a:pt x="2323731" y="29725"/>
                  <a:pt x="2335220" y="27551"/>
                  <a:pt x="2367826" y="28793"/>
                </a:cubicBezTo>
                <a:cubicBezTo>
                  <a:pt x="2390806" y="29414"/>
                  <a:pt x="2398569" y="31277"/>
                  <a:pt x="2411301" y="37797"/>
                </a:cubicBezTo>
                <a:close/>
                <a:moveTo>
                  <a:pt x="2708483" y="115104"/>
                </a:moveTo>
                <a:cubicBezTo>
                  <a:pt x="2719973" y="120382"/>
                  <a:pt x="2730220" y="128765"/>
                  <a:pt x="2740468" y="140563"/>
                </a:cubicBezTo>
                <a:cubicBezTo>
                  <a:pt x="2759411" y="162296"/>
                  <a:pt x="2769037" y="163848"/>
                  <a:pt x="2778974" y="146772"/>
                </a:cubicBezTo>
                <a:cubicBezTo>
                  <a:pt x="2783943" y="138390"/>
                  <a:pt x="2791085" y="133112"/>
                  <a:pt x="2808786" y="125039"/>
                </a:cubicBezTo>
                <a:cubicBezTo>
                  <a:pt x="2860334" y="101443"/>
                  <a:pt x="2910641" y="107032"/>
                  <a:pt x="2943558" y="140252"/>
                </a:cubicBezTo>
                <a:lnTo>
                  <a:pt x="2956600" y="153292"/>
                </a:lnTo>
                <a:lnTo>
                  <a:pt x="2935484" y="155155"/>
                </a:lnTo>
                <a:cubicBezTo>
                  <a:pt x="2857540" y="162606"/>
                  <a:pt x="2777732" y="211040"/>
                  <a:pt x="2753821" y="265373"/>
                </a:cubicBezTo>
                <a:cubicBezTo>
                  <a:pt x="2746989" y="280586"/>
                  <a:pt x="2746058" y="281517"/>
                  <a:pt x="2733636" y="283069"/>
                </a:cubicBezTo>
                <a:cubicBezTo>
                  <a:pt x="2704446" y="286174"/>
                  <a:pt x="2676187" y="307286"/>
                  <a:pt x="2639234" y="353857"/>
                </a:cubicBezTo>
                <a:cubicBezTo>
                  <a:pt x="2627123" y="369070"/>
                  <a:pt x="2616254" y="381489"/>
                  <a:pt x="2615012" y="381489"/>
                </a:cubicBezTo>
                <a:cubicBezTo>
                  <a:pt x="2613770" y="381489"/>
                  <a:pt x="2605075" y="378695"/>
                  <a:pt x="2595138" y="375280"/>
                </a:cubicBezTo>
                <a:cubicBezTo>
                  <a:pt x="2585511" y="371864"/>
                  <a:pt x="2574021" y="369070"/>
                  <a:pt x="2569674" y="369070"/>
                </a:cubicBezTo>
                <a:cubicBezTo>
                  <a:pt x="2557253" y="369070"/>
                  <a:pt x="2539863" y="377453"/>
                  <a:pt x="2527752" y="389251"/>
                </a:cubicBezTo>
                <a:lnTo>
                  <a:pt x="2516883" y="399807"/>
                </a:lnTo>
                <a:lnTo>
                  <a:pt x="2501977" y="390182"/>
                </a:lnTo>
                <a:cubicBezTo>
                  <a:pt x="2491419" y="383352"/>
                  <a:pt x="2487382" y="378695"/>
                  <a:pt x="2487382" y="373417"/>
                </a:cubicBezTo>
                <a:cubicBezTo>
                  <a:pt x="2487382" y="364724"/>
                  <a:pt x="2477445" y="353547"/>
                  <a:pt x="2469371" y="353547"/>
                </a:cubicBezTo>
                <a:cubicBezTo>
                  <a:pt x="2462540" y="353547"/>
                  <a:pt x="2450118" y="364413"/>
                  <a:pt x="2450118" y="370622"/>
                </a:cubicBezTo>
                <a:cubicBezTo>
                  <a:pt x="2450118" y="373106"/>
                  <a:pt x="2451671" y="378384"/>
                  <a:pt x="2453534" y="382731"/>
                </a:cubicBezTo>
                <a:cubicBezTo>
                  <a:pt x="2458503" y="393597"/>
                  <a:pt x="2447944" y="410052"/>
                  <a:pt x="2429623" y="418746"/>
                </a:cubicBezTo>
                <a:cubicBezTo>
                  <a:pt x="2413475" y="426507"/>
                  <a:pt x="2368448" y="431164"/>
                  <a:pt x="2365032" y="425266"/>
                </a:cubicBezTo>
                <a:cubicBezTo>
                  <a:pt x="2362237" y="420919"/>
                  <a:pt x="2346710" y="420919"/>
                  <a:pt x="2342052" y="425576"/>
                </a:cubicBezTo>
                <a:cubicBezTo>
                  <a:pt x="2339878" y="427749"/>
                  <a:pt x="2339568" y="430854"/>
                  <a:pt x="2341431" y="433959"/>
                </a:cubicBezTo>
                <a:cubicBezTo>
                  <a:pt x="2342984" y="437374"/>
                  <a:pt x="2341742" y="446067"/>
                  <a:pt x="2337705" y="458486"/>
                </a:cubicBezTo>
                <a:lnTo>
                  <a:pt x="2331494" y="477735"/>
                </a:lnTo>
                <a:lnTo>
                  <a:pt x="2298577" y="477735"/>
                </a:lnTo>
                <a:cubicBezTo>
                  <a:pt x="2280256" y="477735"/>
                  <a:pt x="2263797" y="476493"/>
                  <a:pt x="2261934" y="475251"/>
                </a:cubicBezTo>
                <a:cubicBezTo>
                  <a:pt x="2259760" y="474010"/>
                  <a:pt x="2255102" y="462522"/>
                  <a:pt x="2251065" y="449793"/>
                </a:cubicBezTo>
                <a:cubicBezTo>
                  <a:pt x="2245476" y="431785"/>
                  <a:pt x="2243923" y="419056"/>
                  <a:pt x="2243613" y="393908"/>
                </a:cubicBezTo>
                <a:cubicBezTo>
                  <a:pt x="2243613" y="364413"/>
                  <a:pt x="2244544" y="359446"/>
                  <a:pt x="2251997" y="343922"/>
                </a:cubicBezTo>
                <a:cubicBezTo>
                  <a:pt x="2265040" y="317842"/>
                  <a:pt x="2278082" y="313806"/>
                  <a:pt x="2306651" y="327156"/>
                </a:cubicBezTo>
                <a:cubicBezTo>
                  <a:pt x="2315967" y="331503"/>
                  <a:pt x="2326525" y="334918"/>
                  <a:pt x="2330252" y="334918"/>
                </a:cubicBezTo>
                <a:cubicBezTo>
                  <a:pt x="2337705" y="334918"/>
                  <a:pt x="2349194" y="323741"/>
                  <a:pt x="2377143" y="288968"/>
                </a:cubicBezTo>
                <a:cubicBezTo>
                  <a:pt x="2407264" y="251401"/>
                  <a:pt x="2431797" y="232463"/>
                  <a:pt x="2451050" y="232463"/>
                </a:cubicBezTo>
                <a:cubicBezTo>
                  <a:pt x="2455087" y="232463"/>
                  <a:pt x="2462229" y="236499"/>
                  <a:pt x="2467198" y="241777"/>
                </a:cubicBezTo>
                <a:cubicBezTo>
                  <a:pt x="2476514" y="251712"/>
                  <a:pt x="2483656" y="253264"/>
                  <a:pt x="2493904" y="247986"/>
                </a:cubicBezTo>
                <a:cubicBezTo>
                  <a:pt x="2498562" y="245502"/>
                  <a:pt x="2499493" y="242708"/>
                  <a:pt x="2497940" y="236188"/>
                </a:cubicBezTo>
                <a:cubicBezTo>
                  <a:pt x="2496698" y="231531"/>
                  <a:pt x="2493904" y="225632"/>
                  <a:pt x="2491730" y="222838"/>
                </a:cubicBezTo>
                <a:cubicBezTo>
                  <a:pt x="2486140" y="216629"/>
                  <a:pt x="2486140" y="209488"/>
                  <a:pt x="2492351" y="196758"/>
                </a:cubicBezTo>
                <a:cubicBezTo>
                  <a:pt x="2509120" y="161054"/>
                  <a:pt x="2566879" y="121624"/>
                  <a:pt x="2619049" y="109516"/>
                </a:cubicBezTo>
                <a:cubicBezTo>
                  <a:pt x="2647618" y="102996"/>
                  <a:pt x="2687367" y="105480"/>
                  <a:pt x="2708483" y="115104"/>
                </a:cubicBezTo>
                <a:close/>
                <a:moveTo>
                  <a:pt x="2987964" y="190859"/>
                </a:moveTo>
                <a:cubicBezTo>
                  <a:pt x="3006907" y="197379"/>
                  <a:pt x="3022744" y="209177"/>
                  <a:pt x="3032060" y="223459"/>
                </a:cubicBezTo>
                <a:cubicBezTo>
                  <a:pt x="3038892" y="233704"/>
                  <a:pt x="3041997" y="235567"/>
                  <a:pt x="3051003" y="235567"/>
                </a:cubicBezTo>
                <a:cubicBezTo>
                  <a:pt x="3059698" y="235567"/>
                  <a:pt x="3062492" y="234015"/>
                  <a:pt x="3066529" y="226253"/>
                </a:cubicBezTo>
                <a:cubicBezTo>
                  <a:pt x="3072740" y="214455"/>
                  <a:pt x="3105967" y="197379"/>
                  <a:pt x="3132673" y="192101"/>
                </a:cubicBezTo>
                <a:cubicBezTo>
                  <a:pt x="3172422" y="184029"/>
                  <a:pt x="3206580" y="193654"/>
                  <a:pt x="3233286" y="220354"/>
                </a:cubicBezTo>
                <a:cubicBezTo>
                  <a:pt x="3289493" y="276550"/>
                  <a:pt x="3284214" y="377763"/>
                  <a:pt x="3222418" y="437995"/>
                </a:cubicBezTo>
                <a:cubicBezTo>
                  <a:pt x="3195401" y="464074"/>
                  <a:pt x="3127084" y="489223"/>
                  <a:pt x="3073982" y="492327"/>
                </a:cubicBezTo>
                <a:cubicBezTo>
                  <a:pt x="3051624" y="493880"/>
                  <a:pt x="3043860" y="492948"/>
                  <a:pt x="3026470" y="487049"/>
                </a:cubicBezTo>
                <a:cubicBezTo>
                  <a:pt x="2997591" y="477425"/>
                  <a:pt x="2968090" y="457244"/>
                  <a:pt x="2964363" y="444515"/>
                </a:cubicBezTo>
                <a:cubicBezTo>
                  <a:pt x="2961879" y="436442"/>
                  <a:pt x="2958774" y="433648"/>
                  <a:pt x="2947905" y="430233"/>
                </a:cubicBezTo>
                <a:lnTo>
                  <a:pt x="2934552" y="425886"/>
                </a:lnTo>
                <a:lnTo>
                  <a:pt x="2927410" y="441721"/>
                </a:lnTo>
                <a:cubicBezTo>
                  <a:pt x="2906604" y="487049"/>
                  <a:pt x="2869029" y="503504"/>
                  <a:pt x="2824312" y="486739"/>
                </a:cubicBezTo>
                <a:cubicBezTo>
                  <a:pt x="2799470" y="477425"/>
                  <a:pt x="2778043" y="462212"/>
                  <a:pt x="2776801" y="452897"/>
                </a:cubicBezTo>
                <a:cubicBezTo>
                  <a:pt x="2774316" y="435822"/>
                  <a:pt x="2756616" y="428370"/>
                  <a:pt x="2744505" y="439547"/>
                </a:cubicBezTo>
                <a:cubicBezTo>
                  <a:pt x="2738294" y="445136"/>
                  <a:pt x="2737363" y="453518"/>
                  <a:pt x="2742331" y="462522"/>
                </a:cubicBezTo>
                <a:cubicBezTo>
                  <a:pt x="2746989" y="471215"/>
                  <a:pt x="2736431" y="486739"/>
                  <a:pt x="2719662" y="496364"/>
                </a:cubicBezTo>
                <a:cubicBezTo>
                  <a:pt x="2708172" y="503194"/>
                  <a:pt x="2702583" y="504125"/>
                  <a:pt x="2678361" y="504125"/>
                </a:cubicBezTo>
                <a:cubicBezTo>
                  <a:pt x="2663145" y="503815"/>
                  <a:pt x="2647618" y="502883"/>
                  <a:pt x="2644202" y="501642"/>
                </a:cubicBezTo>
                <a:cubicBezTo>
                  <a:pt x="2640476" y="500089"/>
                  <a:pt x="2635818" y="500710"/>
                  <a:pt x="2632091" y="503504"/>
                </a:cubicBezTo>
                <a:cubicBezTo>
                  <a:pt x="2627433" y="506920"/>
                  <a:pt x="2627123" y="509093"/>
                  <a:pt x="2629607" y="514060"/>
                </a:cubicBezTo>
                <a:cubicBezTo>
                  <a:pt x="2631470" y="517476"/>
                  <a:pt x="2631781" y="521512"/>
                  <a:pt x="2630539" y="523064"/>
                </a:cubicBezTo>
                <a:cubicBezTo>
                  <a:pt x="2629297" y="524616"/>
                  <a:pt x="2626191" y="532689"/>
                  <a:pt x="2624018" y="540761"/>
                </a:cubicBezTo>
                <a:lnTo>
                  <a:pt x="2619981" y="555664"/>
                </a:lnTo>
                <a:lnTo>
                  <a:pt x="2583959" y="554732"/>
                </a:lnTo>
                <a:lnTo>
                  <a:pt x="2547937" y="553801"/>
                </a:lnTo>
                <a:lnTo>
                  <a:pt x="2540794" y="533620"/>
                </a:lnTo>
                <a:cubicBezTo>
                  <a:pt x="2525268" y="491086"/>
                  <a:pt x="2528994" y="432717"/>
                  <a:pt x="2548247" y="409742"/>
                </a:cubicBezTo>
                <a:cubicBezTo>
                  <a:pt x="2558805" y="397323"/>
                  <a:pt x="2575574" y="396702"/>
                  <a:pt x="2600727" y="408190"/>
                </a:cubicBezTo>
                <a:lnTo>
                  <a:pt x="2618428" y="416262"/>
                </a:lnTo>
                <a:lnTo>
                  <a:pt x="2626812" y="410363"/>
                </a:lnTo>
                <a:cubicBezTo>
                  <a:pt x="2631160" y="406948"/>
                  <a:pt x="2641097" y="396702"/>
                  <a:pt x="2648550" y="387388"/>
                </a:cubicBezTo>
                <a:cubicBezTo>
                  <a:pt x="2694509" y="330261"/>
                  <a:pt x="2715004" y="313185"/>
                  <a:pt x="2737673" y="313185"/>
                </a:cubicBezTo>
                <a:cubicBezTo>
                  <a:pt x="2746058" y="313185"/>
                  <a:pt x="2751337" y="314738"/>
                  <a:pt x="2752268" y="317532"/>
                </a:cubicBezTo>
                <a:cubicBezTo>
                  <a:pt x="2753200" y="320016"/>
                  <a:pt x="2757858" y="324362"/>
                  <a:pt x="2762205" y="327467"/>
                </a:cubicBezTo>
                <a:cubicBezTo>
                  <a:pt x="2779906" y="338954"/>
                  <a:pt x="2793259" y="319395"/>
                  <a:pt x="2779595" y="302008"/>
                </a:cubicBezTo>
                <a:cubicBezTo>
                  <a:pt x="2774627" y="295799"/>
                  <a:pt x="2774006" y="292384"/>
                  <a:pt x="2776490" y="284622"/>
                </a:cubicBezTo>
                <a:cubicBezTo>
                  <a:pt x="2787980" y="243640"/>
                  <a:pt x="2855366" y="197379"/>
                  <a:pt x="2919646" y="186202"/>
                </a:cubicBezTo>
                <a:cubicBezTo>
                  <a:pt x="2940142" y="182477"/>
                  <a:pt x="2970264" y="184650"/>
                  <a:pt x="2987964" y="190859"/>
                </a:cubicBezTo>
                <a:close/>
                <a:moveTo>
                  <a:pt x="2205417" y="347027"/>
                </a:moveTo>
                <a:lnTo>
                  <a:pt x="2217217" y="354167"/>
                </a:lnTo>
                <a:lnTo>
                  <a:pt x="2215354" y="379316"/>
                </a:lnTo>
                <a:cubicBezTo>
                  <a:pt x="2213491" y="403843"/>
                  <a:pt x="2219701" y="454760"/>
                  <a:pt x="2225912" y="467800"/>
                </a:cubicBezTo>
                <a:cubicBezTo>
                  <a:pt x="2227465" y="470905"/>
                  <a:pt x="2226844" y="514992"/>
                  <a:pt x="2224670" y="566220"/>
                </a:cubicBezTo>
                <a:cubicBezTo>
                  <a:pt x="2222496" y="617448"/>
                  <a:pt x="2220012" y="694134"/>
                  <a:pt x="2218770" y="736669"/>
                </a:cubicBezTo>
                <a:lnTo>
                  <a:pt x="2216596" y="814287"/>
                </a:lnTo>
                <a:lnTo>
                  <a:pt x="2210075" y="804972"/>
                </a:lnTo>
                <a:cubicBezTo>
                  <a:pt x="2206659" y="800005"/>
                  <a:pt x="2191753" y="784171"/>
                  <a:pt x="2177158" y="769579"/>
                </a:cubicBezTo>
                <a:cubicBezTo>
                  <a:pt x="2157595" y="750019"/>
                  <a:pt x="2143931" y="739773"/>
                  <a:pt x="2125299" y="730149"/>
                </a:cubicBezTo>
                <a:lnTo>
                  <a:pt x="2100146" y="716798"/>
                </a:lnTo>
                <a:lnTo>
                  <a:pt x="2098282" y="688235"/>
                </a:lnTo>
                <a:cubicBezTo>
                  <a:pt x="2097040" y="672401"/>
                  <a:pt x="2094867" y="602855"/>
                  <a:pt x="2092693" y="533620"/>
                </a:cubicBezTo>
                <a:cubicBezTo>
                  <a:pt x="2090830" y="464385"/>
                  <a:pt x="2088966" y="406016"/>
                  <a:pt x="2088035" y="403843"/>
                </a:cubicBezTo>
                <a:cubicBezTo>
                  <a:pt x="2087414" y="401980"/>
                  <a:pt x="2082135" y="400117"/>
                  <a:pt x="2075924" y="400117"/>
                </a:cubicBezTo>
                <a:cubicBezTo>
                  <a:pt x="2064434" y="400117"/>
                  <a:pt x="2063503" y="398565"/>
                  <a:pt x="2067850" y="386767"/>
                </a:cubicBezTo>
                <a:cubicBezTo>
                  <a:pt x="2070645" y="379626"/>
                  <a:pt x="2072508" y="379005"/>
                  <a:pt x="2098282" y="377763"/>
                </a:cubicBezTo>
                <a:cubicBezTo>
                  <a:pt x="2132131" y="376211"/>
                  <a:pt x="2157595" y="365034"/>
                  <a:pt x="2172190" y="345164"/>
                </a:cubicBezTo>
                <a:cubicBezTo>
                  <a:pt x="2180574" y="333987"/>
                  <a:pt x="2182127" y="333055"/>
                  <a:pt x="2187716" y="336160"/>
                </a:cubicBezTo>
                <a:cubicBezTo>
                  <a:pt x="2191132" y="338333"/>
                  <a:pt x="2199206" y="342991"/>
                  <a:pt x="2205417" y="347027"/>
                </a:cubicBezTo>
                <a:close/>
                <a:moveTo>
                  <a:pt x="2504462" y="469352"/>
                </a:moveTo>
                <a:cubicBezTo>
                  <a:pt x="2504462" y="501952"/>
                  <a:pt x="2506014" y="518717"/>
                  <a:pt x="2510051" y="533310"/>
                </a:cubicBezTo>
                <a:cubicBezTo>
                  <a:pt x="2515330" y="552559"/>
                  <a:pt x="2515330" y="560942"/>
                  <a:pt x="2509120" y="747535"/>
                </a:cubicBezTo>
                <a:cubicBezTo>
                  <a:pt x="2505704" y="854337"/>
                  <a:pt x="2501667" y="973248"/>
                  <a:pt x="2499804" y="1011747"/>
                </a:cubicBezTo>
                <a:cubicBezTo>
                  <a:pt x="2498251" y="1050245"/>
                  <a:pt x="2495146" y="1129726"/>
                  <a:pt x="2493593" y="1188716"/>
                </a:cubicBezTo>
                <a:cubicBezTo>
                  <a:pt x="2490798" y="1279063"/>
                  <a:pt x="2483966" y="1486768"/>
                  <a:pt x="2475893" y="1712481"/>
                </a:cubicBezTo>
                <a:cubicBezTo>
                  <a:pt x="2474961" y="1741976"/>
                  <a:pt x="2472787" y="1766193"/>
                  <a:pt x="2471235" y="1766193"/>
                </a:cubicBezTo>
                <a:cubicBezTo>
                  <a:pt x="2465024" y="1766193"/>
                  <a:pt x="2428381" y="1737319"/>
                  <a:pt x="2428381" y="1732662"/>
                </a:cubicBezTo>
                <a:cubicBezTo>
                  <a:pt x="2428381" y="1729557"/>
                  <a:pt x="2426828" y="1686712"/>
                  <a:pt x="2425275" y="1637347"/>
                </a:cubicBezTo>
                <a:cubicBezTo>
                  <a:pt x="2423723" y="1587672"/>
                  <a:pt x="2420928" y="1503223"/>
                  <a:pt x="2419065" y="1449512"/>
                </a:cubicBezTo>
                <a:cubicBezTo>
                  <a:pt x="2417512" y="1395800"/>
                  <a:pt x="2414407" y="1318803"/>
                  <a:pt x="2412854" y="1278752"/>
                </a:cubicBezTo>
                <a:cubicBezTo>
                  <a:pt x="2410991" y="1238701"/>
                  <a:pt x="2407575" y="1138730"/>
                  <a:pt x="2405091" y="1056765"/>
                </a:cubicBezTo>
                <a:cubicBezTo>
                  <a:pt x="2395775" y="760265"/>
                  <a:pt x="2390806" y="613411"/>
                  <a:pt x="2386148" y="515613"/>
                </a:cubicBezTo>
                <a:lnTo>
                  <a:pt x="2384285" y="477735"/>
                </a:lnTo>
                <a:lnTo>
                  <a:pt x="2373727" y="477735"/>
                </a:lnTo>
                <a:cubicBezTo>
                  <a:pt x="2362858" y="477735"/>
                  <a:pt x="2361616" y="475872"/>
                  <a:pt x="2365032" y="463454"/>
                </a:cubicBezTo>
                <a:cubicBezTo>
                  <a:pt x="2366584" y="457244"/>
                  <a:pt x="2369379" y="456623"/>
                  <a:pt x="2394222" y="455381"/>
                </a:cubicBezTo>
                <a:cubicBezTo>
                  <a:pt x="2417201" y="454450"/>
                  <a:pt x="2424654" y="452587"/>
                  <a:pt x="2442044" y="443894"/>
                </a:cubicBezTo>
                <a:cubicBezTo>
                  <a:pt x="2456639" y="436753"/>
                  <a:pt x="2465024" y="430233"/>
                  <a:pt x="2470613" y="421850"/>
                </a:cubicBezTo>
                <a:lnTo>
                  <a:pt x="2478687" y="409742"/>
                </a:lnTo>
                <a:lnTo>
                  <a:pt x="2491419" y="417814"/>
                </a:lnTo>
                <a:lnTo>
                  <a:pt x="2504462" y="425576"/>
                </a:lnTo>
                <a:lnTo>
                  <a:pt x="2504462" y="469352"/>
                </a:lnTo>
                <a:close/>
                <a:moveTo>
                  <a:pt x="2060087" y="434890"/>
                </a:moveTo>
                <a:cubicBezTo>
                  <a:pt x="2061018" y="438926"/>
                  <a:pt x="2062260" y="467490"/>
                  <a:pt x="2063192" y="498537"/>
                </a:cubicBezTo>
                <a:lnTo>
                  <a:pt x="2064745" y="555353"/>
                </a:lnTo>
                <a:lnTo>
                  <a:pt x="2010712" y="555353"/>
                </a:lnTo>
                <a:cubicBezTo>
                  <a:pt x="1981211" y="555353"/>
                  <a:pt x="1956058" y="554111"/>
                  <a:pt x="1955126" y="552869"/>
                </a:cubicBezTo>
                <a:cubicBezTo>
                  <a:pt x="1954194" y="551317"/>
                  <a:pt x="1954505" y="522754"/>
                  <a:pt x="1955436" y="489223"/>
                </a:cubicBezTo>
                <a:lnTo>
                  <a:pt x="1957300" y="428060"/>
                </a:lnTo>
                <a:lnTo>
                  <a:pt x="2007917" y="428060"/>
                </a:lnTo>
                <a:cubicBezTo>
                  <a:pt x="2058223" y="428060"/>
                  <a:pt x="2058844" y="428060"/>
                  <a:pt x="2060087" y="434890"/>
                </a:cubicBezTo>
                <a:close/>
                <a:moveTo>
                  <a:pt x="2358200" y="521822"/>
                </a:moveTo>
                <a:cubicBezTo>
                  <a:pt x="2359132" y="530826"/>
                  <a:pt x="2360374" y="558768"/>
                  <a:pt x="2360684" y="583917"/>
                </a:cubicBezTo>
                <a:lnTo>
                  <a:pt x="2361616" y="629556"/>
                </a:lnTo>
                <a:lnTo>
                  <a:pt x="2306030" y="630487"/>
                </a:lnTo>
                <a:lnTo>
                  <a:pt x="2250444" y="631419"/>
                </a:lnTo>
                <a:lnTo>
                  <a:pt x="2252618" y="594473"/>
                </a:lnTo>
                <a:cubicBezTo>
                  <a:pt x="2253550" y="573981"/>
                  <a:pt x="2254481" y="545729"/>
                  <a:pt x="2254481" y="531447"/>
                </a:cubicBezTo>
                <a:lnTo>
                  <a:pt x="2254481" y="505678"/>
                </a:lnTo>
                <a:lnTo>
                  <a:pt x="2305409" y="505678"/>
                </a:lnTo>
                <a:lnTo>
                  <a:pt x="2356647" y="505678"/>
                </a:lnTo>
                <a:lnTo>
                  <a:pt x="2358200" y="521822"/>
                </a:lnTo>
                <a:close/>
                <a:moveTo>
                  <a:pt x="2066297" y="602234"/>
                </a:moveTo>
                <a:cubicBezTo>
                  <a:pt x="2067229" y="612790"/>
                  <a:pt x="2068161" y="637318"/>
                  <a:pt x="2068161" y="656567"/>
                </a:cubicBezTo>
                <a:lnTo>
                  <a:pt x="2068161" y="691961"/>
                </a:lnTo>
                <a:lnTo>
                  <a:pt x="2009159" y="691961"/>
                </a:lnTo>
                <a:lnTo>
                  <a:pt x="1950157" y="691961"/>
                </a:lnTo>
                <a:lnTo>
                  <a:pt x="1950157" y="656567"/>
                </a:lnTo>
                <a:cubicBezTo>
                  <a:pt x="1950157" y="637318"/>
                  <a:pt x="1951089" y="612790"/>
                  <a:pt x="1952021" y="602234"/>
                </a:cubicBezTo>
                <a:lnTo>
                  <a:pt x="1954194" y="583296"/>
                </a:lnTo>
                <a:lnTo>
                  <a:pt x="2009159" y="583296"/>
                </a:lnTo>
                <a:lnTo>
                  <a:pt x="2064124" y="583296"/>
                </a:lnTo>
                <a:lnTo>
                  <a:pt x="2066297" y="602234"/>
                </a:lnTo>
                <a:close/>
                <a:moveTo>
                  <a:pt x="2646687" y="619621"/>
                </a:moveTo>
                <a:cubicBezTo>
                  <a:pt x="2647929" y="637628"/>
                  <a:pt x="2648860" y="665571"/>
                  <a:pt x="2648860" y="681715"/>
                </a:cubicBezTo>
                <a:lnTo>
                  <a:pt x="2648860" y="710589"/>
                </a:lnTo>
                <a:lnTo>
                  <a:pt x="2594517" y="710589"/>
                </a:lnTo>
                <a:lnTo>
                  <a:pt x="2540173" y="710589"/>
                </a:lnTo>
                <a:lnTo>
                  <a:pt x="2540173" y="686372"/>
                </a:lnTo>
                <a:cubicBezTo>
                  <a:pt x="2540173" y="672711"/>
                  <a:pt x="2541105" y="644769"/>
                  <a:pt x="2542347" y="624278"/>
                </a:cubicBezTo>
                <a:lnTo>
                  <a:pt x="2544210" y="586400"/>
                </a:lnTo>
                <a:lnTo>
                  <a:pt x="2594517" y="586400"/>
                </a:lnTo>
                <a:lnTo>
                  <a:pt x="2644823" y="586400"/>
                </a:lnTo>
                <a:lnTo>
                  <a:pt x="2646687" y="619621"/>
                </a:lnTo>
                <a:close/>
                <a:moveTo>
                  <a:pt x="2363168" y="675506"/>
                </a:moveTo>
                <a:cubicBezTo>
                  <a:pt x="2363168" y="683888"/>
                  <a:pt x="2364100" y="708105"/>
                  <a:pt x="2365342" y="729838"/>
                </a:cubicBezTo>
                <a:lnTo>
                  <a:pt x="2367205" y="769579"/>
                </a:lnTo>
                <a:lnTo>
                  <a:pt x="2306651" y="769579"/>
                </a:lnTo>
                <a:lnTo>
                  <a:pt x="2246407" y="769579"/>
                </a:lnTo>
                <a:lnTo>
                  <a:pt x="2247339" y="725181"/>
                </a:lnTo>
                <a:cubicBezTo>
                  <a:pt x="2247960" y="700964"/>
                  <a:pt x="2249202" y="676437"/>
                  <a:pt x="2250134" y="670849"/>
                </a:cubicBezTo>
                <a:lnTo>
                  <a:pt x="2251687" y="660914"/>
                </a:lnTo>
                <a:lnTo>
                  <a:pt x="2307272" y="660914"/>
                </a:lnTo>
                <a:lnTo>
                  <a:pt x="2363168" y="660914"/>
                </a:lnTo>
                <a:lnTo>
                  <a:pt x="2363168" y="675506"/>
                </a:lnTo>
                <a:close/>
                <a:moveTo>
                  <a:pt x="1961026" y="723008"/>
                </a:moveTo>
                <a:cubicBezTo>
                  <a:pt x="1952331" y="726734"/>
                  <a:pt x="1947052" y="726734"/>
                  <a:pt x="1947052" y="723008"/>
                </a:cubicBezTo>
                <a:cubicBezTo>
                  <a:pt x="1947052" y="721145"/>
                  <a:pt x="1951710" y="719903"/>
                  <a:pt x="1957300" y="720214"/>
                </a:cubicBezTo>
                <a:cubicBezTo>
                  <a:pt x="1965684" y="720214"/>
                  <a:pt x="1966305" y="720835"/>
                  <a:pt x="1961026" y="723008"/>
                </a:cubicBezTo>
                <a:close/>
                <a:moveTo>
                  <a:pt x="2103872" y="750640"/>
                </a:moveTo>
                <a:cubicBezTo>
                  <a:pt x="2127162" y="762127"/>
                  <a:pt x="2136478" y="768958"/>
                  <a:pt x="2160079" y="792554"/>
                </a:cubicBezTo>
                <a:cubicBezTo>
                  <a:pt x="2182748" y="815528"/>
                  <a:pt x="2190511" y="825774"/>
                  <a:pt x="2201069" y="847197"/>
                </a:cubicBezTo>
                <a:cubicBezTo>
                  <a:pt x="2219080" y="884143"/>
                  <a:pt x="2224670" y="907118"/>
                  <a:pt x="2224670" y="948100"/>
                </a:cubicBezTo>
                <a:cubicBezTo>
                  <a:pt x="2224670" y="1007400"/>
                  <a:pt x="2209454" y="1046830"/>
                  <a:pt x="2172190" y="1084707"/>
                </a:cubicBezTo>
                <a:cubicBezTo>
                  <a:pt x="2147347" y="1109856"/>
                  <a:pt x="2119709" y="1129105"/>
                  <a:pt x="2093624" y="1139351"/>
                </a:cubicBezTo>
                <a:cubicBezTo>
                  <a:pt x="2074682" y="1146802"/>
                  <a:pt x="2037107" y="1148975"/>
                  <a:pt x="2015370" y="1144008"/>
                </a:cubicBezTo>
                <a:cubicBezTo>
                  <a:pt x="2004811" y="1141834"/>
                  <a:pt x="2004190" y="1142145"/>
                  <a:pt x="1999222" y="1152701"/>
                </a:cubicBezTo>
                <a:cubicBezTo>
                  <a:pt x="1993322" y="1164809"/>
                  <a:pt x="1992390" y="1163567"/>
                  <a:pt x="2013817" y="1175055"/>
                </a:cubicBezTo>
                <a:cubicBezTo>
                  <a:pt x="2029344" y="1183437"/>
                  <a:pt x="2018164" y="1220384"/>
                  <a:pt x="1993322" y="1242738"/>
                </a:cubicBezTo>
                <a:cubicBezTo>
                  <a:pt x="1975000" y="1259193"/>
                  <a:pt x="1958852" y="1266954"/>
                  <a:pt x="1929352" y="1273785"/>
                </a:cubicBezTo>
                <a:cubicBezTo>
                  <a:pt x="1900472" y="1280305"/>
                  <a:pt x="1842402" y="1280305"/>
                  <a:pt x="1803896" y="1273785"/>
                </a:cubicBezTo>
                <a:cubicBezTo>
                  <a:pt x="1732162" y="1261676"/>
                  <a:pt x="1652044" y="1224109"/>
                  <a:pt x="1652044" y="1202376"/>
                </a:cubicBezTo>
                <a:cubicBezTo>
                  <a:pt x="1652044" y="1192131"/>
                  <a:pt x="1641486" y="1182506"/>
                  <a:pt x="1630617" y="1182506"/>
                </a:cubicBezTo>
                <a:cubicBezTo>
                  <a:pt x="1618506" y="1182506"/>
                  <a:pt x="1613538" y="1189336"/>
                  <a:pt x="1615712" y="1203929"/>
                </a:cubicBezTo>
                <a:cubicBezTo>
                  <a:pt x="1617575" y="1218210"/>
                  <a:pt x="1615091" y="1221315"/>
                  <a:pt x="1590558" y="1233423"/>
                </a:cubicBezTo>
                <a:cubicBezTo>
                  <a:pt x="1565094" y="1246463"/>
                  <a:pt x="1545220" y="1248637"/>
                  <a:pt x="1498019" y="1244911"/>
                </a:cubicBezTo>
                <a:cubicBezTo>
                  <a:pt x="1411380" y="1237460"/>
                  <a:pt x="1389642" y="1250810"/>
                  <a:pt x="1315425" y="1353886"/>
                </a:cubicBezTo>
                <a:lnTo>
                  <a:pt x="1291513" y="1387417"/>
                </a:lnTo>
                <a:lnTo>
                  <a:pt x="1212638" y="1387417"/>
                </a:lnTo>
                <a:cubicBezTo>
                  <a:pt x="1169163" y="1387417"/>
                  <a:pt x="1133141" y="1386176"/>
                  <a:pt x="1132209" y="1384623"/>
                </a:cubicBezTo>
                <a:cubicBezTo>
                  <a:pt x="1131278" y="1383381"/>
                  <a:pt x="1128793" y="1368789"/>
                  <a:pt x="1126930" y="1352334"/>
                </a:cubicBezTo>
                <a:cubicBezTo>
                  <a:pt x="1122893" y="1316940"/>
                  <a:pt x="1126620" y="1274095"/>
                  <a:pt x="1138109" y="1226904"/>
                </a:cubicBezTo>
                <a:cubicBezTo>
                  <a:pt x="1158915" y="1140903"/>
                  <a:pt x="1194316" y="1105199"/>
                  <a:pt x="1241828" y="1121964"/>
                </a:cubicBezTo>
                <a:cubicBezTo>
                  <a:pt x="1263565" y="1129415"/>
                  <a:pt x="1270087" y="1122896"/>
                  <a:pt x="1270087" y="1091848"/>
                </a:cubicBezTo>
                <a:cubicBezTo>
                  <a:pt x="1270397" y="1066079"/>
                  <a:pt x="1277850" y="1049935"/>
                  <a:pt x="1299587" y="1028823"/>
                </a:cubicBezTo>
                <a:cubicBezTo>
                  <a:pt x="1321946" y="1006779"/>
                  <a:pt x="1336230" y="998707"/>
                  <a:pt x="1376289" y="985977"/>
                </a:cubicBezTo>
                <a:cubicBezTo>
                  <a:pt x="1411690" y="974490"/>
                  <a:pt x="1437465" y="959587"/>
                  <a:pt x="1453613" y="940959"/>
                </a:cubicBezTo>
                <a:cubicBezTo>
                  <a:pt x="1459202" y="934750"/>
                  <a:pt x="1472555" y="916121"/>
                  <a:pt x="1483113" y="899977"/>
                </a:cubicBezTo>
                <a:cubicBezTo>
                  <a:pt x="1511993" y="855890"/>
                  <a:pt x="1542115" y="829189"/>
                  <a:pt x="1591490" y="804351"/>
                </a:cubicBezTo>
                <a:cubicBezTo>
                  <a:pt x="1631859" y="783860"/>
                  <a:pt x="1661671" y="775167"/>
                  <a:pt x="1697072" y="773304"/>
                </a:cubicBezTo>
                <a:cubicBezTo>
                  <a:pt x="1732783" y="771752"/>
                  <a:pt x="1747378" y="774857"/>
                  <a:pt x="1767874" y="788517"/>
                </a:cubicBezTo>
                <a:cubicBezTo>
                  <a:pt x="1776879" y="794416"/>
                  <a:pt x="1786506" y="798142"/>
                  <a:pt x="1792716" y="798142"/>
                </a:cubicBezTo>
                <a:cubicBezTo>
                  <a:pt x="1797995" y="798142"/>
                  <a:pt x="1828428" y="790070"/>
                  <a:pt x="1860102" y="780756"/>
                </a:cubicBezTo>
                <a:cubicBezTo>
                  <a:pt x="1960716" y="750329"/>
                  <a:pt x="2029344" y="735116"/>
                  <a:pt x="2058844" y="736358"/>
                </a:cubicBezTo>
                <a:cubicBezTo>
                  <a:pt x="2071576" y="736979"/>
                  <a:pt x="2083066" y="740705"/>
                  <a:pt x="2103872" y="750640"/>
                </a:cubicBezTo>
                <a:close/>
                <a:moveTo>
                  <a:pt x="2651966" y="768958"/>
                </a:moveTo>
                <a:cubicBezTo>
                  <a:pt x="2651966" y="786034"/>
                  <a:pt x="2652897" y="810250"/>
                  <a:pt x="2653829" y="823290"/>
                </a:cubicBezTo>
                <a:lnTo>
                  <a:pt x="2656003" y="847197"/>
                </a:lnTo>
                <a:lnTo>
                  <a:pt x="2594517" y="847197"/>
                </a:lnTo>
                <a:lnTo>
                  <a:pt x="2533031" y="847197"/>
                </a:lnTo>
                <a:lnTo>
                  <a:pt x="2534894" y="816770"/>
                </a:lnTo>
                <a:cubicBezTo>
                  <a:pt x="2536136" y="800315"/>
                  <a:pt x="2537068" y="775788"/>
                  <a:pt x="2537068" y="762438"/>
                </a:cubicBezTo>
                <a:lnTo>
                  <a:pt x="2537068" y="738531"/>
                </a:lnTo>
                <a:lnTo>
                  <a:pt x="2594517" y="738531"/>
                </a:lnTo>
                <a:lnTo>
                  <a:pt x="2651966" y="738531"/>
                </a:lnTo>
                <a:lnTo>
                  <a:pt x="2651966" y="768958"/>
                </a:lnTo>
                <a:close/>
                <a:moveTo>
                  <a:pt x="2367516" y="810561"/>
                </a:moveTo>
                <a:cubicBezTo>
                  <a:pt x="2368448" y="818012"/>
                  <a:pt x="2370000" y="852164"/>
                  <a:pt x="2370932" y="886626"/>
                </a:cubicBezTo>
                <a:lnTo>
                  <a:pt x="2372795" y="949652"/>
                </a:lnTo>
                <a:lnTo>
                  <a:pt x="2314104" y="949652"/>
                </a:lnTo>
                <a:lnTo>
                  <a:pt x="2255413" y="949652"/>
                </a:lnTo>
                <a:lnTo>
                  <a:pt x="2253550" y="926988"/>
                </a:lnTo>
                <a:cubicBezTo>
                  <a:pt x="2252308" y="914879"/>
                  <a:pt x="2249513" y="896562"/>
                  <a:pt x="2246718" y="886626"/>
                </a:cubicBezTo>
                <a:cubicBezTo>
                  <a:pt x="2243302" y="872966"/>
                  <a:pt x="2242681" y="860236"/>
                  <a:pt x="2244234" y="832915"/>
                </a:cubicBezTo>
                <a:lnTo>
                  <a:pt x="2246097" y="797521"/>
                </a:lnTo>
                <a:lnTo>
                  <a:pt x="2306030" y="797521"/>
                </a:lnTo>
                <a:lnTo>
                  <a:pt x="2365963" y="797521"/>
                </a:lnTo>
                <a:lnTo>
                  <a:pt x="2367516" y="810561"/>
                </a:lnTo>
                <a:close/>
                <a:moveTo>
                  <a:pt x="2656313" y="916121"/>
                </a:moveTo>
                <a:cubicBezTo>
                  <a:pt x="2657245" y="937233"/>
                  <a:pt x="2658797" y="970764"/>
                  <a:pt x="2659418" y="990635"/>
                </a:cubicBezTo>
                <a:lnTo>
                  <a:pt x="2660971" y="1027270"/>
                </a:lnTo>
                <a:lnTo>
                  <a:pt x="2594517" y="1027270"/>
                </a:lnTo>
                <a:lnTo>
                  <a:pt x="2528062" y="1027270"/>
                </a:lnTo>
                <a:lnTo>
                  <a:pt x="2529615" y="972006"/>
                </a:lnTo>
                <a:cubicBezTo>
                  <a:pt x="2530547" y="941890"/>
                  <a:pt x="2531789" y="908360"/>
                  <a:pt x="2532720" y="897493"/>
                </a:cubicBezTo>
                <a:lnTo>
                  <a:pt x="2534584" y="878244"/>
                </a:lnTo>
                <a:lnTo>
                  <a:pt x="2594517" y="878244"/>
                </a:lnTo>
                <a:lnTo>
                  <a:pt x="2654450" y="878244"/>
                </a:lnTo>
                <a:lnTo>
                  <a:pt x="2656313" y="916121"/>
                </a:lnTo>
                <a:close/>
                <a:moveTo>
                  <a:pt x="1275055" y="979147"/>
                </a:moveTo>
                <a:cubicBezTo>
                  <a:pt x="1300830" y="986909"/>
                  <a:pt x="1300830" y="987219"/>
                  <a:pt x="1278782" y="1009263"/>
                </a:cubicBezTo>
                <a:cubicBezTo>
                  <a:pt x="1256423" y="1031617"/>
                  <a:pt x="1245865" y="1050245"/>
                  <a:pt x="1243070" y="1072910"/>
                </a:cubicBezTo>
                <a:lnTo>
                  <a:pt x="1241517" y="1088433"/>
                </a:lnTo>
                <a:lnTo>
                  <a:pt x="1220712" y="1088433"/>
                </a:lnTo>
                <a:cubicBezTo>
                  <a:pt x="1182516" y="1087812"/>
                  <a:pt x="1154568" y="1110477"/>
                  <a:pt x="1130035" y="1162325"/>
                </a:cubicBezTo>
                <a:cubicBezTo>
                  <a:pt x="1102398" y="1220073"/>
                  <a:pt x="1090287" y="1311973"/>
                  <a:pt x="1101466" y="1377172"/>
                </a:cubicBezTo>
                <a:lnTo>
                  <a:pt x="1103019" y="1387417"/>
                </a:lnTo>
                <a:lnTo>
                  <a:pt x="1018864" y="1387417"/>
                </a:lnTo>
                <a:cubicBezTo>
                  <a:pt x="936883" y="1387417"/>
                  <a:pt x="934088" y="1387107"/>
                  <a:pt x="925393" y="1380587"/>
                </a:cubicBezTo>
                <a:cubicBezTo>
                  <a:pt x="920114" y="1376861"/>
                  <a:pt x="916077" y="1371273"/>
                  <a:pt x="916077" y="1368168"/>
                </a:cubicBezTo>
                <a:cubicBezTo>
                  <a:pt x="916077" y="1360717"/>
                  <a:pt x="902414" y="1347056"/>
                  <a:pt x="894961" y="1347056"/>
                </a:cubicBezTo>
                <a:cubicBezTo>
                  <a:pt x="885955" y="1347056"/>
                  <a:pt x="878192" y="1357612"/>
                  <a:pt x="879123" y="1368168"/>
                </a:cubicBezTo>
                <a:cubicBezTo>
                  <a:pt x="880366" y="1379966"/>
                  <a:pt x="876018" y="1385244"/>
                  <a:pt x="856144" y="1393937"/>
                </a:cubicBezTo>
                <a:cubicBezTo>
                  <a:pt x="840928" y="1401078"/>
                  <a:pt x="837201" y="1401389"/>
                  <a:pt x="785342" y="1400457"/>
                </a:cubicBezTo>
                <a:cubicBezTo>
                  <a:pt x="736588" y="1399526"/>
                  <a:pt x="728825" y="1400147"/>
                  <a:pt x="713609" y="1406046"/>
                </a:cubicBezTo>
                <a:cubicBezTo>
                  <a:pt x="692492" y="1413808"/>
                  <a:pt x="664234" y="1442060"/>
                  <a:pt x="630385" y="1488942"/>
                </a:cubicBezTo>
                <a:lnTo>
                  <a:pt x="607406" y="1520920"/>
                </a:lnTo>
                <a:lnTo>
                  <a:pt x="541572" y="1520920"/>
                </a:lnTo>
                <a:lnTo>
                  <a:pt x="475739" y="1520920"/>
                </a:lnTo>
                <a:lnTo>
                  <a:pt x="473255" y="1507570"/>
                </a:lnTo>
                <a:cubicBezTo>
                  <a:pt x="468907" y="1484285"/>
                  <a:pt x="471392" y="1433678"/>
                  <a:pt x="477913" y="1400457"/>
                </a:cubicBezTo>
                <a:cubicBezTo>
                  <a:pt x="488160" y="1351713"/>
                  <a:pt x="505861" y="1316319"/>
                  <a:pt x="526356" y="1303590"/>
                </a:cubicBezTo>
                <a:cubicBezTo>
                  <a:pt x="537846" y="1296449"/>
                  <a:pt x="547162" y="1295828"/>
                  <a:pt x="567036" y="1301106"/>
                </a:cubicBezTo>
                <a:cubicBezTo>
                  <a:pt x="580700" y="1304832"/>
                  <a:pt x="581631" y="1304521"/>
                  <a:pt x="587221" y="1297691"/>
                </a:cubicBezTo>
                <a:cubicBezTo>
                  <a:pt x="591568" y="1292724"/>
                  <a:pt x="593121" y="1285583"/>
                  <a:pt x="593121" y="1273474"/>
                </a:cubicBezTo>
                <a:cubicBezTo>
                  <a:pt x="593121" y="1251431"/>
                  <a:pt x="599021" y="1239322"/>
                  <a:pt x="619206" y="1220384"/>
                </a:cubicBezTo>
                <a:cubicBezTo>
                  <a:pt x="637838" y="1202687"/>
                  <a:pt x="652123" y="1194614"/>
                  <a:pt x="678518" y="1187163"/>
                </a:cubicBezTo>
                <a:cubicBezTo>
                  <a:pt x="717646" y="1175676"/>
                  <a:pt x="748078" y="1153011"/>
                  <a:pt x="767021" y="1120722"/>
                </a:cubicBezTo>
                <a:cubicBezTo>
                  <a:pt x="797142" y="1069184"/>
                  <a:pt x="848070" y="1031617"/>
                  <a:pt x="912661" y="1012988"/>
                </a:cubicBezTo>
                <a:cubicBezTo>
                  <a:pt x="952099" y="1001812"/>
                  <a:pt x="981910" y="1003053"/>
                  <a:pt x="1007064" y="1017335"/>
                </a:cubicBezTo>
                <a:cubicBezTo>
                  <a:pt x="1027870" y="1029133"/>
                  <a:pt x="1031907" y="1029133"/>
                  <a:pt x="1060476" y="1021061"/>
                </a:cubicBezTo>
                <a:cubicBezTo>
                  <a:pt x="1170094" y="989393"/>
                  <a:pt x="1225059" y="976042"/>
                  <a:pt x="1253318" y="974800"/>
                </a:cubicBezTo>
                <a:cubicBezTo>
                  <a:pt x="1256734" y="974490"/>
                  <a:pt x="1266671" y="976663"/>
                  <a:pt x="1275055" y="979147"/>
                </a:cubicBezTo>
                <a:close/>
                <a:moveTo>
                  <a:pt x="2373727" y="987530"/>
                </a:moveTo>
                <a:cubicBezTo>
                  <a:pt x="2374658" y="993118"/>
                  <a:pt x="2375900" y="1017646"/>
                  <a:pt x="2376521" y="1041862"/>
                </a:cubicBezTo>
                <a:lnTo>
                  <a:pt x="2377453" y="1086260"/>
                </a:lnTo>
                <a:lnTo>
                  <a:pt x="2306651" y="1086260"/>
                </a:lnTo>
                <a:lnTo>
                  <a:pt x="2235849" y="1086260"/>
                </a:lnTo>
                <a:lnTo>
                  <a:pt x="2235849" y="1066700"/>
                </a:lnTo>
                <a:cubicBezTo>
                  <a:pt x="2236160" y="1055834"/>
                  <a:pt x="2239886" y="1032859"/>
                  <a:pt x="2245165" y="1013299"/>
                </a:cubicBezTo>
                <a:cubicBezTo>
                  <a:pt x="2250134" y="994360"/>
                  <a:pt x="2254171" y="978837"/>
                  <a:pt x="2254481" y="978216"/>
                </a:cubicBezTo>
                <a:cubicBezTo>
                  <a:pt x="2254481" y="977905"/>
                  <a:pt x="2280877" y="977595"/>
                  <a:pt x="2313483" y="977595"/>
                </a:cubicBezTo>
                <a:lnTo>
                  <a:pt x="2372174" y="977595"/>
                </a:lnTo>
                <a:lnTo>
                  <a:pt x="2373727" y="987530"/>
                </a:lnTo>
                <a:close/>
                <a:moveTo>
                  <a:pt x="2664077" y="1131899"/>
                </a:moveTo>
                <a:lnTo>
                  <a:pt x="2664387" y="1166982"/>
                </a:lnTo>
                <a:lnTo>
                  <a:pt x="2594517" y="1166982"/>
                </a:lnTo>
                <a:lnTo>
                  <a:pt x="2524646" y="1166982"/>
                </a:lnTo>
                <a:lnTo>
                  <a:pt x="2524646" y="1141213"/>
                </a:lnTo>
                <a:cubicBezTo>
                  <a:pt x="2524646" y="1126932"/>
                  <a:pt x="2525578" y="1102404"/>
                  <a:pt x="2526510" y="1086881"/>
                </a:cubicBezTo>
                <a:lnTo>
                  <a:pt x="2528683" y="1058317"/>
                </a:lnTo>
                <a:lnTo>
                  <a:pt x="2594206" y="1057696"/>
                </a:lnTo>
                <a:lnTo>
                  <a:pt x="2659729" y="1056765"/>
                </a:lnTo>
                <a:lnTo>
                  <a:pt x="2661592" y="1076946"/>
                </a:lnTo>
                <a:cubicBezTo>
                  <a:pt x="2662834" y="1088123"/>
                  <a:pt x="2663766" y="1112960"/>
                  <a:pt x="2664077" y="1131899"/>
                </a:cubicBezTo>
                <a:close/>
                <a:moveTo>
                  <a:pt x="2202001" y="1224420"/>
                </a:moveTo>
                <a:cubicBezTo>
                  <a:pt x="2200138" y="1279063"/>
                  <a:pt x="2197032" y="1370652"/>
                  <a:pt x="2195480" y="1427779"/>
                </a:cubicBezTo>
                <a:cubicBezTo>
                  <a:pt x="2193617" y="1484906"/>
                  <a:pt x="2190822" y="1561903"/>
                  <a:pt x="2189269" y="1598538"/>
                </a:cubicBezTo>
                <a:cubicBezTo>
                  <a:pt x="2187716" y="1635174"/>
                  <a:pt x="2185543" y="1691680"/>
                  <a:pt x="2184301" y="1723658"/>
                </a:cubicBezTo>
                <a:cubicBezTo>
                  <a:pt x="2183058" y="1755637"/>
                  <a:pt x="2181195" y="1781406"/>
                  <a:pt x="2180264" y="1781096"/>
                </a:cubicBezTo>
                <a:cubicBezTo>
                  <a:pt x="2179021" y="1780475"/>
                  <a:pt x="2168153" y="1773023"/>
                  <a:pt x="2155731" y="1764641"/>
                </a:cubicBezTo>
                <a:lnTo>
                  <a:pt x="2133373" y="1749117"/>
                </a:lnTo>
                <a:lnTo>
                  <a:pt x="2133373" y="1718070"/>
                </a:lnTo>
                <a:cubicBezTo>
                  <a:pt x="2133062" y="1684849"/>
                  <a:pt x="2132131" y="1654423"/>
                  <a:pt x="2127162" y="1539549"/>
                </a:cubicBezTo>
                <a:cubicBezTo>
                  <a:pt x="2125299" y="1499498"/>
                  <a:pt x="2122504" y="1424053"/>
                  <a:pt x="2120951" y="1371894"/>
                </a:cubicBezTo>
                <a:cubicBezTo>
                  <a:pt x="2119399" y="1319735"/>
                  <a:pt x="2117225" y="1251431"/>
                  <a:pt x="2115983" y="1219763"/>
                </a:cubicBezTo>
                <a:lnTo>
                  <a:pt x="2114120" y="1162325"/>
                </a:lnTo>
                <a:lnTo>
                  <a:pt x="2138031" y="1148354"/>
                </a:lnTo>
                <a:cubicBezTo>
                  <a:pt x="2151384" y="1140592"/>
                  <a:pt x="2171258" y="1125379"/>
                  <a:pt x="2182748" y="1114202"/>
                </a:cubicBezTo>
                <a:lnTo>
                  <a:pt x="2203243" y="1094022"/>
                </a:lnTo>
                <a:lnTo>
                  <a:pt x="2204175" y="1109545"/>
                </a:lnTo>
                <a:cubicBezTo>
                  <a:pt x="2204796" y="1117928"/>
                  <a:pt x="2203864" y="1169777"/>
                  <a:pt x="2202001" y="1224420"/>
                </a:cubicBezTo>
                <a:close/>
                <a:moveTo>
                  <a:pt x="2379937" y="1162946"/>
                </a:moveTo>
                <a:cubicBezTo>
                  <a:pt x="2380869" y="1189957"/>
                  <a:pt x="2382422" y="1224109"/>
                  <a:pt x="2382732" y="1239012"/>
                </a:cubicBezTo>
                <a:lnTo>
                  <a:pt x="2383664" y="1266333"/>
                </a:lnTo>
                <a:lnTo>
                  <a:pt x="2306341" y="1266333"/>
                </a:lnTo>
                <a:lnTo>
                  <a:pt x="2229328" y="1266333"/>
                </a:lnTo>
                <a:lnTo>
                  <a:pt x="2231191" y="1209517"/>
                </a:lnTo>
                <a:cubicBezTo>
                  <a:pt x="2232123" y="1178470"/>
                  <a:pt x="2233676" y="1144318"/>
                  <a:pt x="2234607" y="1133452"/>
                </a:cubicBezTo>
                <a:lnTo>
                  <a:pt x="2236470" y="1114202"/>
                </a:lnTo>
                <a:lnTo>
                  <a:pt x="2307272" y="1114202"/>
                </a:lnTo>
                <a:lnTo>
                  <a:pt x="2378074" y="1114202"/>
                </a:lnTo>
                <a:lnTo>
                  <a:pt x="2379937" y="1162946"/>
                </a:lnTo>
                <a:close/>
                <a:moveTo>
                  <a:pt x="2086793" y="1180954"/>
                </a:moveTo>
                <a:cubicBezTo>
                  <a:pt x="2086793" y="1188405"/>
                  <a:pt x="2085861" y="1188716"/>
                  <a:pt x="2067850" y="1188716"/>
                </a:cubicBezTo>
                <a:cubicBezTo>
                  <a:pt x="2051702" y="1188716"/>
                  <a:pt x="2049218" y="1188095"/>
                  <a:pt x="2050150" y="1183127"/>
                </a:cubicBezTo>
                <a:cubicBezTo>
                  <a:pt x="2050771" y="1179712"/>
                  <a:pt x="2055118" y="1177228"/>
                  <a:pt x="2063503" y="1175986"/>
                </a:cubicBezTo>
                <a:cubicBezTo>
                  <a:pt x="2086172" y="1172571"/>
                  <a:pt x="2086793" y="1172571"/>
                  <a:pt x="2086793" y="1180954"/>
                </a:cubicBezTo>
                <a:close/>
                <a:moveTo>
                  <a:pt x="2668424" y="1248326"/>
                </a:moveTo>
                <a:cubicBezTo>
                  <a:pt x="2669666" y="1277821"/>
                  <a:pt x="2670598" y="1312283"/>
                  <a:pt x="2670598" y="1324392"/>
                </a:cubicBezTo>
                <a:lnTo>
                  <a:pt x="2670598" y="1347056"/>
                </a:lnTo>
                <a:lnTo>
                  <a:pt x="2594517" y="1347056"/>
                </a:lnTo>
                <a:lnTo>
                  <a:pt x="2518436" y="1347056"/>
                </a:lnTo>
                <a:lnTo>
                  <a:pt x="2518436" y="1327496"/>
                </a:lnTo>
                <a:cubicBezTo>
                  <a:pt x="2518436" y="1316630"/>
                  <a:pt x="2519367" y="1282167"/>
                  <a:pt x="2520610" y="1251431"/>
                </a:cubicBezTo>
                <a:lnTo>
                  <a:pt x="2522473" y="1194925"/>
                </a:lnTo>
                <a:lnTo>
                  <a:pt x="2594517" y="1194925"/>
                </a:lnTo>
                <a:lnTo>
                  <a:pt x="2666561" y="1194925"/>
                </a:lnTo>
                <a:lnTo>
                  <a:pt x="2668424" y="1248326"/>
                </a:lnTo>
                <a:close/>
                <a:moveTo>
                  <a:pt x="2087724" y="1237460"/>
                </a:moveTo>
                <a:cubicBezTo>
                  <a:pt x="2088966" y="1249257"/>
                  <a:pt x="2089898" y="1274406"/>
                  <a:pt x="2089898" y="1293344"/>
                </a:cubicBezTo>
                <a:lnTo>
                  <a:pt x="2089898" y="1328428"/>
                </a:lnTo>
                <a:lnTo>
                  <a:pt x="2009159" y="1328428"/>
                </a:lnTo>
                <a:lnTo>
                  <a:pt x="1928420" y="1328428"/>
                </a:lnTo>
                <a:lnTo>
                  <a:pt x="1928420" y="1316319"/>
                </a:lnTo>
                <a:cubicBezTo>
                  <a:pt x="1928420" y="1304832"/>
                  <a:pt x="1928730" y="1304211"/>
                  <a:pt x="1943326" y="1300485"/>
                </a:cubicBezTo>
                <a:cubicBezTo>
                  <a:pt x="1984006" y="1289308"/>
                  <a:pt x="2021580" y="1263229"/>
                  <a:pt x="2035554" y="1236218"/>
                </a:cubicBezTo>
                <a:cubicBezTo>
                  <a:pt x="2045181" y="1216968"/>
                  <a:pt x="2045802" y="1216658"/>
                  <a:pt x="2066608" y="1216658"/>
                </a:cubicBezTo>
                <a:lnTo>
                  <a:pt x="2085861" y="1216658"/>
                </a:lnTo>
                <a:lnTo>
                  <a:pt x="2087724" y="1237460"/>
                </a:lnTo>
                <a:close/>
                <a:moveTo>
                  <a:pt x="1661050" y="1252362"/>
                </a:moveTo>
                <a:cubicBezTo>
                  <a:pt x="1688687" y="1270370"/>
                  <a:pt x="1725951" y="1285272"/>
                  <a:pt x="1768495" y="1295207"/>
                </a:cubicBezTo>
                <a:cubicBezTo>
                  <a:pt x="1807311" y="1304521"/>
                  <a:pt x="1858860" y="1311041"/>
                  <a:pt x="1882461" y="1309179"/>
                </a:cubicBezTo>
                <a:lnTo>
                  <a:pt x="1898298" y="1308247"/>
                </a:lnTo>
                <a:lnTo>
                  <a:pt x="1896435" y="1379966"/>
                </a:lnTo>
                <a:cubicBezTo>
                  <a:pt x="1895503" y="1419706"/>
                  <a:pt x="1893019" y="1494220"/>
                  <a:pt x="1891156" y="1546068"/>
                </a:cubicBezTo>
                <a:cubicBezTo>
                  <a:pt x="1889293" y="1597917"/>
                  <a:pt x="1886808" y="1668705"/>
                  <a:pt x="1885566" y="1703478"/>
                </a:cubicBezTo>
                <a:lnTo>
                  <a:pt x="1883392" y="1766503"/>
                </a:lnTo>
                <a:lnTo>
                  <a:pt x="1855755" y="1743218"/>
                </a:lnTo>
                <a:cubicBezTo>
                  <a:pt x="1840228" y="1730178"/>
                  <a:pt x="1827186" y="1720243"/>
                  <a:pt x="1826565" y="1721175"/>
                </a:cubicBezTo>
                <a:cubicBezTo>
                  <a:pt x="1825944" y="1721795"/>
                  <a:pt x="1824391" y="1768056"/>
                  <a:pt x="1823149" y="1824251"/>
                </a:cubicBezTo>
                <a:lnTo>
                  <a:pt x="1821286" y="1926086"/>
                </a:lnTo>
                <a:lnTo>
                  <a:pt x="1709804" y="1926086"/>
                </a:lnTo>
                <a:lnTo>
                  <a:pt x="1598632" y="1926086"/>
                </a:lnTo>
                <a:lnTo>
                  <a:pt x="1589316" y="1888829"/>
                </a:lnTo>
                <a:cubicBezTo>
                  <a:pt x="1578447" y="1843811"/>
                  <a:pt x="1563231" y="1752532"/>
                  <a:pt x="1558884" y="1705651"/>
                </a:cubicBezTo>
                <a:cubicBezTo>
                  <a:pt x="1555468" y="1669015"/>
                  <a:pt x="1555157" y="1560040"/>
                  <a:pt x="1558573" y="1527130"/>
                </a:cubicBezTo>
                <a:lnTo>
                  <a:pt x="1560436" y="1506949"/>
                </a:lnTo>
                <a:lnTo>
                  <a:pt x="1578447" y="1506018"/>
                </a:lnTo>
                <a:lnTo>
                  <a:pt x="1596148" y="1505086"/>
                </a:lnTo>
                <a:lnTo>
                  <a:pt x="1595527" y="1447028"/>
                </a:lnTo>
                <a:lnTo>
                  <a:pt x="1594595" y="1388970"/>
                </a:lnTo>
                <a:lnTo>
                  <a:pt x="1461997" y="1388038"/>
                </a:lnTo>
                <a:cubicBezTo>
                  <a:pt x="1388711" y="1387728"/>
                  <a:pt x="1329088" y="1386176"/>
                  <a:pt x="1329088" y="1384934"/>
                </a:cubicBezTo>
                <a:cubicBezTo>
                  <a:pt x="1329088" y="1383692"/>
                  <a:pt x="1339025" y="1369410"/>
                  <a:pt x="1351447" y="1353266"/>
                </a:cubicBezTo>
                <a:cubicBezTo>
                  <a:pt x="1404238" y="1283099"/>
                  <a:pt x="1418522" y="1272543"/>
                  <a:pt x="1460755" y="1272232"/>
                </a:cubicBezTo>
                <a:cubicBezTo>
                  <a:pt x="1474108" y="1272232"/>
                  <a:pt x="1498330" y="1272853"/>
                  <a:pt x="1514788" y="1274095"/>
                </a:cubicBezTo>
                <a:cubicBezTo>
                  <a:pt x="1559815" y="1277200"/>
                  <a:pt x="1601427" y="1266333"/>
                  <a:pt x="1627201" y="1244911"/>
                </a:cubicBezTo>
                <a:cubicBezTo>
                  <a:pt x="1631549" y="1241496"/>
                  <a:pt x="1635896" y="1238701"/>
                  <a:pt x="1637139" y="1238391"/>
                </a:cubicBezTo>
                <a:cubicBezTo>
                  <a:pt x="1638381" y="1238391"/>
                  <a:pt x="1649249" y="1244600"/>
                  <a:pt x="1661050" y="1252362"/>
                </a:cubicBezTo>
                <a:close/>
                <a:moveTo>
                  <a:pt x="2384906" y="1313525"/>
                </a:moveTo>
                <a:cubicBezTo>
                  <a:pt x="2384906" y="1324392"/>
                  <a:pt x="2385837" y="1348919"/>
                  <a:pt x="2387080" y="1367858"/>
                </a:cubicBezTo>
                <a:lnTo>
                  <a:pt x="2388943" y="1402941"/>
                </a:lnTo>
                <a:lnTo>
                  <a:pt x="2306962" y="1402941"/>
                </a:lnTo>
                <a:lnTo>
                  <a:pt x="2224981" y="1402941"/>
                </a:lnTo>
                <a:lnTo>
                  <a:pt x="2225912" y="1358544"/>
                </a:lnTo>
                <a:cubicBezTo>
                  <a:pt x="2226223" y="1334327"/>
                  <a:pt x="2227465" y="1309799"/>
                  <a:pt x="2228396" y="1304211"/>
                </a:cubicBezTo>
                <a:lnTo>
                  <a:pt x="2229949" y="1294276"/>
                </a:lnTo>
                <a:lnTo>
                  <a:pt x="2307272" y="1294276"/>
                </a:lnTo>
                <a:lnTo>
                  <a:pt x="2384906" y="1294276"/>
                </a:lnTo>
                <a:lnTo>
                  <a:pt x="2384906" y="1313525"/>
                </a:lnTo>
                <a:close/>
                <a:moveTo>
                  <a:pt x="2093003" y="1377172"/>
                </a:moveTo>
                <a:cubicBezTo>
                  <a:pt x="2093003" y="1388970"/>
                  <a:pt x="2093935" y="1422501"/>
                  <a:pt x="2095177" y="1451685"/>
                </a:cubicBezTo>
                <a:lnTo>
                  <a:pt x="2097040" y="1505397"/>
                </a:lnTo>
                <a:lnTo>
                  <a:pt x="2009159" y="1505397"/>
                </a:lnTo>
                <a:lnTo>
                  <a:pt x="1921278" y="1505397"/>
                </a:lnTo>
                <a:lnTo>
                  <a:pt x="1923141" y="1456342"/>
                </a:lnTo>
                <a:cubicBezTo>
                  <a:pt x="1924383" y="1429642"/>
                  <a:pt x="1925315" y="1396111"/>
                  <a:pt x="1925315" y="1381829"/>
                </a:cubicBezTo>
                <a:lnTo>
                  <a:pt x="1925315" y="1356370"/>
                </a:lnTo>
                <a:lnTo>
                  <a:pt x="2009159" y="1356370"/>
                </a:lnTo>
                <a:lnTo>
                  <a:pt x="2093003" y="1356370"/>
                </a:lnTo>
                <a:lnTo>
                  <a:pt x="2093003" y="1377172"/>
                </a:lnTo>
                <a:close/>
                <a:moveTo>
                  <a:pt x="2673703" y="1410392"/>
                </a:moveTo>
                <a:cubicBezTo>
                  <a:pt x="2673703" y="1429642"/>
                  <a:pt x="2674635" y="1454169"/>
                  <a:pt x="2675566" y="1464725"/>
                </a:cubicBezTo>
                <a:lnTo>
                  <a:pt x="2677740" y="1483664"/>
                </a:lnTo>
                <a:lnTo>
                  <a:pt x="2594517" y="1483664"/>
                </a:lnTo>
                <a:lnTo>
                  <a:pt x="2511293" y="1483664"/>
                </a:lnTo>
                <a:lnTo>
                  <a:pt x="2513157" y="1453237"/>
                </a:lnTo>
                <a:cubicBezTo>
                  <a:pt x="2514399" y="1436782"/>
                  <a:pt x="2515330" y="1412255"/>
                  <a:pt x="2515330" y="1398905"/>
                </a:cubicBezTo>
                <a:lnTo>
                  <a:pt x="2515330" y="1374999"/>
                </a:lnTo>
                <a:lnTo>
                  <a:pt x="2594517" y="1374999"/>
                </a:lnTo>
                <a:lnTo>
                  <a:pt x="2673703" y="1374999"/>
                </a:lnTo>
                <a:lnTo>
                  <a:pt x="2673703" y="1410392"/>
                </a:lnTo>
                <a:close/>
                <a:moveTo>
                  <a:pt x="913903" y="1407598"/>
                </a:moveTo>
                <a:lnTo>
                  <a:pt x="922288" y="1415049"/>
                </a:lnTo>
                <a:lnTo>
                  <a:pt x="922288" y="1460378"/>
                </a:lnTo>
                <a:lnTo>
                  <a:pt x="922288" y="1505397"/>
                </a:lnTo>
                <a:lnTo>
                  <a:pt x="949925" y="1505397"/>
                </a:lnTo>
                <a:lnTo>
                  <a:pt x="977874" y="1505397"/>
                </a:lnTo>
                <a:lnTo>
                  <a:pt x="980358" y="1523094"/>
                </a:lnTo>
                <a:cubicBezTo>
                  <a:pt x="984395" y="1551036"/>
                  <a:pt x="983153" y="1679571"/>
                  <a:pt x="978495" y="1722727"/>
                </a:cubicBezTo>
                <a:cubicBezTo>
                  <a:pt x="968247" y="1821457"/>
                  <a:pt x="936883" y="1956202"/>
                  <a:pt x="903035" y="2049964"/>
                </a:cubicBezTo>
                <a:lnTo>
                  <a:pt x="896203" y="2068282"/>
                </a:lnTo>
                <a:lnTo>
                  <a:pt x="887508" y="2042202"/>
                </a:lnTo>
                <a:cubicBezTo>
                  <a:pt x="865771" y="1977935"/>
                  <a:pt x="842791" y="1869270"/>
                  <a:pt x="835649" y="1795998"/>
                </a:cubicBezTo>
                <a:cubicBezTo>
                  <a:pt x="831922" y="1758431"/>
                  <a:pt x="830991" y="1672120"/>
                  <a:pt x="834096" y="1642315"/>
                </a:cubicBezTo>
                <a:lnTo>
                  <a:pt x="836270" y="1623376"/>
                </a:lnTo>
                <a:lnTo>
                  <a:pt x="851175" y="1623376"/>
                </a:lnTo>
                <a:lnTo>
                  <a:pt x="866392" y="1623376"/>
                </a:lnTo>
                <a:lnTo>
                  <a:pt x="866392" y="1572148"/>
                </a:lnTo>
                <a:lnTo>
                  <a:pt x="866392" y="1520920"/>
                </a:lnTo>
                <a:lnTo>
                  <a:pt x="756152" y="1520920"/>
                </a:lnTo>
                <a:cubicBezTo>
                  <a:pt x="692803" y="1520920"/>
                  <a:pt x="645912" y="1519678"/>
                  <a:pt x="645912" y="1518126"/>
                </a:cubicBezTo>
                <a:cubicBezTo>
                  <a:pt x="645912" y="1513779"/>
                  <a:pt x="686903" y="1461931"/>
                  <a:pt x="700566" y="1448891"/>
                </a:cubicBezTo>
                <a:cubicBezTo>
                  <a:pt x="721372" y="1429021"/>
                  <a:pt x="730067" y="1426847"/>
                  <a:pt x="784410" y="1429642"/>
                </a:cubicBezTo>
                <a:cubicBezTo>
                  <a:pt x="828817" y="1431504"/>
                  <a:pt x="833475" y="1431194"/>
                  <a:pt x="853970" y="1424674"/>
                </a:cubicBezTo>
                <a:cubicBezTo>
                  <a:pt x="866081" y="1420638"/>
                  <a:pt x="881297" y="1413808"/>
                  <a:pt x="887508" y="1408840"/>
                </a:cubicBezTo>
                <a:cubicBezTo>
                  <a:pt x="901793" y="1398284"/>
                  <a:pt x="903035" y="1398284"/>
                  <a:pt x="913903" y="1407598"/>
                </a:cubicBezTo>
                <a:close/>
                <a:moveTo>
                  <a:pt x="1565094" y="1446407"/>
                </a:moveTo>
                <a:lnTo>
                  <a:pt x="1565094" y="1477454"/>
                </a:lnTo>
                <a:lnTo>
                  <a:pt x="1259218" y="1477454"/>
                </a:lnTo>
                <a:lnTo>
                  <a:pt x="953341" y="1477454"/>
                </a:lnTo>
                <a:lnTo>
                  <a:pt x="953341" y="1446407"/>
                </a:lnTo>
                <a:lnTo>
                  <a:pt x="953341" y="1415360"/>
                </a:lnTo>
                <a:lnTo>
                  <a:pt x="1259218" y="1415360"/>
                </a:lnTo>
                <a:lnTo>
                  <a:pt x="1565094" y="1415360"/>
                </a:lnTo>
                <a:lnTo>
                  <a:pt x="1565094" y="1446407"/>
                </a:lnTo>
                <a:close/>
                <a:moveTo>
                  <a:pt x="2389253" y="1450133"/>
                </a:moveTo>
                <a:cubicBezTo>
                  <a:pt x="2390185" y="1459136"/>
                  <a:pt x="2391738" y="1492667"/>
                  <a:pt x="2392669" y="1524646"/>
                </a:cubicBezTo>
                <a:lnTo>
                  <a:pt x="2394532" y="1583015"/>
                </a:lnTo>
                <a:lnTo>
                  <a:pt x="2306651" y="1583015"/>
                </a:lnTo>
                <a:lnTo>
                  <a:pt x="2218770" y="1583015"/>
                </a:lnTo>
                <a:lnTo>
                  <a:pt x="2220633" y="1524956"/>
                </a:lnTo>
                <a:cubicBezTo>
                  <a:pt x="2221875" y="1492667"/>
                  <a:pt x="2222807" y="1459136"/>
                  <a:pt x="2223117" y="1450133"/>
                </a:cubicBezTo>
                <a:lnTo>
                  <a:pt x="2223428" y="1433988"/>
                </a:lnTo>
                <a:lnTo>
                  <a:pt x="2305409" y="1433988"/>
                </a:lnTo>
                <a:lnTo>
                  <a:pt x="2387701" y="1433988"/>
                </a:lnTo>
                <a:lnTo>
                  <a:pt x="2389253" y="1450133"/>
                </a:lnTo>
                <a:close/>
                <a:moveTo>
                  <a:pt x="1529072" y="1551036"/>
                </a:moveTo>
                <a:cubicBezTo>
                  <a:pt x="1528141" y="1576495"/>
                  <a:pt x="1526899" y="1598538"/>
                  <a:pt x="1526278" y="1600091"/>
                </a:cubicBezTo>
                <a:cubicBezTo>
                  <a:pt x="1524414" y="1606610"/>
                  <a:pt x="1530936" y="1715896"/>
                  <a:pt x="1535594" y="1753153"/>
                </a:cubicBezTo>
                <a:cubicBezTo>
                  <a:pt x="1539631" y="1786684"/>
                  <a:pt x="1560436" y="1898143"/>
                  <a:pt x="1566958" y="1920497"/>
                </a:cubicBezTo>
                <a:lnTo>
                  <a:pt x="1568821" y="1927638"/>
                </a:lnTo>
                <a:lnTo>
                  <a:pt x="1362005" y="1927638"/>
                </a:lnTo>
                <a:lnTo>
                  <a:pt x="1155189" y="1927638"/>
                </a:lnTo>
                <a:lnTo>
                  <a:pt x="1155189" y="2082874"/>
                </a:lnTo>
                <a:lnTo>
                  <a:pt x="1155189" y="2238110"/>
                </a:lnTo>
                <a:lnTo>
                  <a:pt x="1004890" y="2238110"/>
                </a:lnTo>
                <a:lnTo>
                  <a:pt x="854281" y="2238110"/>
                </a:lnTo>
                <a:lnTo>
                  <a:pt x="871360" y="2201474"/>
                </a:lnTo>
                <a:cubicBezTo>
                  <a:pt x="936572" y="2063004"/>
                  <a:pt x="982221" y="1909010"/>
                  <a:pt x="1003337" y="1756879"/>
                </a:cubicBezTo>
                <a:cubicBezTo>
                  <a:pt x="1009548" y="1713413"/>
                  <a:pt x="1010480" y="1691990"/>
                  <a:pt x="1010790" y="1615614"/>
                </a:cubicBezTo>
                <a:cubicBezTo>
                  <a:pt x="1010790" y="1565939"/>
                  <a:pt x="1009859" y="1520920"/>
                  <a:pt x="1008616" y="1515332"/>
                </a:cubicBezTo>
                <a:lnTo>
                  <a:pt x="1006443" y="1505397"/>
                </a:lnTo>
                <a:lnTo>
                  <a:pt x="1268534" y="1505397"/>
                </a:lnTo>
                <a:lnTo>
                  <a:pt x="1530936" y="1505397"/>
                </a:lnTo>
                <a:lnTo>
                  <a:pt x="1529072" y="1551036"/>
                </a:lnTo>
                <a:close/>
                <a:moveTo>
                  <a:pt x="2678051" y="1557245"/>
                </a:moveTo>
                <a:cubicBezTo>
                  <a:pt x="2678982" y="1582704"/>
                  <a:pt x="2680535" y="1616856"/>
                  <a:pt x="2681466" y="1633311"/>
                </a:cubicBezTo>
                <a:lnTo>
                  <a:pt x="2683019" y="1663737"/>
                </a:lnTo>
                <a:lnTo>
                  <a:pt x="2594827" y="1663737"/>
                </a:lnTo>
                <a:lnTo>
                  <a:pt x="2506325" y="1663737"/>
                </a:lnTo>
                <a:lnTo>
                  <a:pt x="2507878" y="1613130"/>
                </a:lnTo>
                <a:cubicBezTo>
                  <a:pt x="2508809" y="1585498"/>
                  <a:pt x="2510051" y="1551346"/>
                  <a:pt x="2510983" y="1537065"/>
                </a:cubicBezTo>
                <a:lnTo>
                  <a:pt x="2512846" y="1511606"/>
                </a:lnTo>
                <a:lnTo>
                  <a:pt x="2594517" y="1511606"/>
                </a:lnTo>
                <a:lnTo>
                  <a:pt x="2676187" y="1511606"/>
                </a:lnTo>
                <a:lnTo>
                  <a:pt x="2678051" y="1557245"/>
                </a:lnTo>
                <a:close/>
                <a:moveTo>
                  <a:pt x="2099214" y="1571838"/>
                </a:moveTo>
                <a:cubicBezTo>
                  <a:pt x="2099214" y="1591087"/>
                  <a:pt x="2100146" y="1615614"/>
                  <a:pt x="2101077" y="1626170"/>
                </a:cubicBezTo>
                <a:lnTo>
                  <a:pt x="2103251" y="1645109"/>
                </a:lnTo>
                <a:lnTo>
                  <a:pt x="2009159" y="1645109"/>
                </a:lnTo>
                <a:lnTo>
                  <a:pt x="1915067" y="1645109"/>
                </a:lnTo>
                <a:lnTo>
                  <a:pt x="1917241" y="1621203"/>
                </a:lnTo>
                <a:cubicBezTo>
                  <a:pt x="1918172" y="1608163"/>
                  <a:pt x="1919104" y="1583946"/>
                  <a:pt x="1919104" y="1566870"/>
                </a:cubicBezTo>
                <a:lnTo>
                  <a:pt x="1919104" y="1536444"/>
                </a:lnTo>
                <a:lnTo>
                  <a:pt x="2009159" y="1536444"/>
                </a:lnTo>
                <a:lnTo>
                  <a:pt x="2099214" y="1536444"/>
                </a:lnTo>
                <a:lnTo>
                  <a:pt x="2099214" y="1571838"/>
                </a:lnTo>
                <a:close/>
                <a:moveTo>
                  <a:pt x="835338" y="1572148"/>
                </a:moveTo>
                <a:lnTo>
                  <a:pt x="835338" y="1595433"/>
                </a:lnTo>
                <a:lnTo>
                  <a:pt x="579147" y="1595433"/>
                </a:lnTo>
                <a:lnTo>
                  <a:pt x="322956" y="1595433"/>
                </a:lnTo>
                <a:lnTo>
                  <a:pt x="322956" y="1572148"/>
                </a:lnTo>
                <a:lnTo>
                  <a:pt x="322956" y="1548863"/>
                </a:lnTo>
                <a:lnTo>
                  <a:pt x="579147" y="1548863"/>
                </a:lnTo>
                <a:lnTo>
                  <a:pt x="835338" y="1548863"/>
                </a:lnTo>
                <a:lnTo>
                  <a:pt x="835338" y="1572148"/>
                </a:lnTo>
                <a:close/>
                <a:moveTo>
                  <a:pt x="2395775" y="1620892"/>
                </a:moveTo>
                <a:cubicBezTo>
                  <a:pt x="2397948" y="1632380"/>
                  <a:pt x="2399190" y="1716517"/>
                  <a:pt x="2396706" y="1716517"/>
                </a:cubicBezTo>
                <a:cubicBezTo>
                  <a:pt x="2395464" y="1716517"/>
                  <a:pt x="2393601" y="1714965"/>
                  <a:pt x="2392669" y="1713413"/>
                </a:cubicBezTo>
                <a:cubicBezTo>
                  <a:pt x="2389564" y="1708135"/>
                  <a:pt x="2384906" y="1709998"/>
                  <a:pt x="2384906" y="1716517"/>
                </a:cubicBezTo>
                <a:cubicBezTo>
                  <a:pt x="2384906" y="1722727"/>
                  <a:pt x="2382732" y="1722727"/>
                  <a:pt x="2298888" y="1722727"/>
                </a:cubicBezTo>
                <a:lnTo>
                  <a:pt x="2213180" y="1722727"/>
                </a:lnTo>
                <a:lnTo>
                  <a:pt x="2215043" y="1689506"/>
                </a:lnTo>
                <a:cubicBezTo>
                  <a:pt x="2216286" y="1671499"/>
                  <a:pt x="2217217" y="1646972"/>
                  <a:pt x="2217217" y="1635174"/>
                </a:cubicBezTo>
                <a:lnTo>
                  <a:pt x="2217217" y="1614062"/>
                </a:lnTo>
                <a:lnTo>
                  <a:pt x="2305720" y="1614062"/>
                </a:lnTo>
                <a:lnTo>
                  <a:pt x="2394222" y="1614062"/>
                </a:lnTo>
                <a:lnTo>
                  <a:pt x="2395775" y="1620892"/>
                </a:lnTo>
                <a:close/>
                <a:moveTo>
                  <a:pt x="805837" y="1709377"/>
                </a:moveTo>
                <a:cubicBezTo>
                  <a:pt x="805837" y="1804691"/>
                  <a:pt x="808322" y="1831392"/>
                  <a:pt x="824780" y="1913357"/>
                </a:cubicBezTo>
                <a:cubicBezTo>
                  <a:pt x="836891" y="1974519"/>
                  <a:pt x="842480" y="1995632"/>
                  <a:pt x="863907" y="2061141"/>
                </a:cubicBezTo>
                <a:lnTo>
                  <a:pt x="879745" y="2109264"/>
                </a:lnTo>
                <a:lnTo>
                  <a:pt x="874155" y="2124788"/>
                </a:lnTo>
                <a:cubicBezTo>
                  <a:pt x="871050" y="2133171"/>
                  <a:pt x="858318" y="2162355"/>
                  <a:pt x="845275" y="2189055"/>
                </a:cubicBezTo>
                <a:lnTo>
                  <a:pt x="821985" y="2238110"/>
                </a:lnTo>
                <a:lnTo>
                  <a:pt x="531946" y="2238110"/>
                </a:lnTo>
                <a:cubicBezTo>
                  <a:pt x="372642" y="2238110"/>
                  <a:pt x="242217" y="2237489"/>
                  <a:pt x="242217" y="2236868"/>
                </a:cubicBezTo>
                <a:cubicBezTo>
                  <a:pt x="242217" y="2236247"/>
                  <a:pt x="247807" y="2223207"/>
                  <a:pt x="254949" y="2207994"/>
                </a:cubicBezTo>
                <a:cubicBezTo>
                  <a:pt x="316124" y="2075112"/>
                  <a:pt x="356494" y="1929191"/>
                  <a:pt x="369847" y="1792893"/>
                </a:cubicBezTo>
                <a:cubicBezTo>
                  <a:pt x="371710" y="1771781"/>
                  <a:pt x="372952" y="1727073"/>
                  <a:pt x="372020" y="1689506"/>
                </a:cubicBezTo>
                <a:lnTo>
                  <a:pt x="370778" y="1623376"/>
                </a:lnTo>
                <a:lnTo>
                  <a:pt x="588463" y="1623376"/>
                </a:lnTo>
                <a:lnTo>
                  <a:pt x="805837" y="1623376"/>
                </a:lnTo>
                <a:lnTo>
                  <a:pt x="805837" y="1709377"/>
                </a:lnTo>
                <a:close/>
                <a:moveTo>
                  <a:pt x="2102319" y="1684539"/>
                </a:moveTo>
                <a:cubicBezTo>
                  <a:pt x="2102319" y="1691059"/>
                  <a:pt x="2103251" y="1704099"/>
                  <a:pt x="2104183" y="1713413"/>
                </a:cubicBezTo>
                <a:cubicBezTo>
                  <a:pt x="2106046" y="1727694"/>
                  <a:pt x="2105425" y="1729868"/>
                  <a:pt x="2102009" y="1726453"/>
                </a:cubicBezTo>
                <a:cubicBezTo>
                  <a:pt x="2095488" y="1720243"/>
                  <a:pt x="2093003" y="1722106"/>
                  <a:pt x="2093003" y="1732662"/>
                </a:cubicBezTo>
                <a:cubicBezTo>
                  <a:pt x="2093314" y="1744460"/>
                  <a:pt x="2079961" y="1925775"/>
                  <a:pt x="2079029" y="1927017"/>
                </a:cubicBezTo>
                <a:cubicBezTo>
                  <a:pt x="2078408" y="1927638"/>
                  <a:pt x="2040833" y="1896902"/>
                  <a:pt x="1995495" y="1859334"/>
                </a:cubicBezTo>
                <a:lnTo>
                  <a:pt x="1912893" y="1790410"/>
                </a:lnTo>
                <a:lnTo>
                  <a:pt x="1912893" y="1752843"/>
                </a:lnTo>
                <a:cubicBezTo>
                  <a:pt x="1912893" y="1732041"/>
                  <a:pt x="1913825" y="1705651"/>
                  <a:pt x="1915067" y="1693853"/>
                </a:cubicBezTo>
                <a:lnTo>
                  <a:pt x="1916930" y="1673051"/>
                </a:lnTo>
                <a:lnTo>
                  <a:pt x="2009469" y="1673051"/>
                </a:lnTo>
                <a:lnTo>
                  <a:pt x="2102319" y="1673051"/>
                </a:lnTo>
                <a:lnTo>
                  <a:pt x="2102319" y="1684539"/>
                </a:lnTo>
                <a:close/>
                <a:moveTo>
                  <a:pt x="2684261" y="1720243"/>
                </a:moveTo>
                <a:cubicBezTo>
                  <a:pt x="2685193" y="1735767"/>
                  <a:pt x="2686124" y="1760294"/>
                  <a:pt x="2686124" y="1774576"/>
                </a:cubicBezTo>
                <a:lnTo>
                  <a:pt x="2686124" y="1800345"/>
                </a:lnTo>
                <a:lnTo>
                  <a:pt x="2602280" y="1800345"/>
                </a:lnTo>
                <a:cubicBezTo>
                  <a:pt x="2501356" y="1800345"/>
                  <a:pt x="2502909" y="1800966"/>
                  <a:pt x="2502909" y="1771160"/>
                </a:cubicBezTo>
                <a:cubicBezTo>
                  <a:pt x="2502909" y="1760915"/>
                  <a:pt x="2503841" y="1738561"/>
                  <a:pt x="2505083" y="1721795"/>
                </a:cubicBezTo>
                <a:lnTo>
                  <a:pt x="2506946" y="1691680"/>
                </a:lnTo>
                <a:lnTo>
                  <a:pt x="2594517" y="1691680"/>
                </a:lnTo>
                <a:lnTo>
                  <a:pt x="2682088" y="1691680"/>
                </a:lnTo>
                <a:lnTo>
                  <a:pt x="2684261" y="1720243"/>
                </a:lnTo>
                <a:close/>
                <a:moveTo>
                  <a:pt x="2388632" y="1839154"/>
                </a:moveTo>
                <a:cubicBezTo>
                  <a:pt x="2389564" y="1886966"/>
                  <a:pt x="2390185" y="1926396"/>
                  <a:pt x="2389564" y="1927017"/>
                </a:cubicBezTo>
                <a:cubicBezTo>
                  <a:pt x="2389253" y="1927638"/>
                  <a:pt x="2349194" y="1900006"/>
                  <a:pt x="2300751" y="1866165"/>
                </a:cubicBezTo>
                <a:cubicBezTo>
                  <a:pt x="2233676" y="1818973"/>
                  <a:pt x="2212249" y="1802518"/>
                  <a:pt x="2211628" y="1796930"/>
                </a:cubicBezTo>
                <a:cubicBezTo>
                  <a:pt x="2211007" y="1793204"/>
                  <a:pt x="2211317" y="1781096"/>
                  <a:pt x="2212559" y="1770229"/>
                </a:cubicBezTo>
                <a:lnTo>
                  <a:pt x="2214733" y="1750669"/>
                </a:lnTo>
                <a:lnTo>
                  <a:pt x="2300440" y="1751290"/>
                </a:lnTo>
                <a:lnTo>
                  <a:pt x="2386459" y="1752222"/>
                </a:lnTo>
                <a:lnTo>
                  <a:pt x="2388632" y="1839154"/>
                </a:lnTo>
                <a:close/>
                <a:moveTo>
                  <a:pt x="2480240" y="1809038"/>
                </a:moveTo>
                <a:cubicBezTo>
                  <a:pt x="2514088" y="1832634"/>
                  <a:pt x="2582406" y="1880136"/>
                  <a:pt x="2632091" y="1914598"/>
                </a:cubicBezTo>
                <a:lnTo>
                  <a:pt x="2722457" y="1977314"/>
                </a:lnTo>
                <a:lnTo>
                  <a:pt x="2730841" y="2047791"/>
                </a:lnTo>
                <a:cubicBezTo>
                  <a:pt x="2735499" y="2086910"/>
                  <a:pt x="2742642" y="2144968"/>
                  <a:pt x="2746989" y="2177258"/>
                </a:cubicBezTo>
                <a:cubicBezTo>
                  <a:pt x="2751026" y="2209547"/>
                  <a:pt x="2754442" y="2236558"/>
                  <a:pt x="2754442" y="2237179"/>
                </a:cubicBezTo>
                <a:cubicBezTo>
                  <a:pt x="2754442" y="2237800"/>
                  <a:pt x="2739226" y="2238110"/>
                  <a:pt x="2720283" y="2238110"/>
                </a:cubicBezTo>
                <a:lnTo>
                  <a:pt x="2686124" y="2238110"/>
                </a:lnTo>
                <a:lnTo>
                  <a:pt x="2686124" y="2127893"/>
                </a:lnTo>
                <a:lnTo>
                  <a:pt x="2686124" y="2017675"/>
                </a:lnTo>
                <a:lnTo>
                  <a:pt x="2613149" y="2017675"/>
                </a:lnTo>
                <a:lnTo>
                  <a:pt x="2540173" y="2017675"/>
                </a:lnTo>
                <a:lnTo>
                  <a:pt x="2540173" y="2127893"/>
                </a:lnTo>
                <a:lnTo>
                  <a:pt x="2540173" y="2238110"/>
                </a:lnTo>
                <a:lnTo>
                  <a:pt x="2509120" y="2238110"/>
                </a:lnTo>
                <a:lnTo>
                  <a:pt x="2478066" y="2238110"/>
                </a:lnTo>
                <a:lnTo>
                  <a:pt x="2478066" y="2127893"/>
                </a:lnTo>
                <a:lnTo>
                  <a:pt x="2478066" y="2017675"/>
                </a:lnTo>
                <a:lnTo>
                  <a:pt x="2405091" y="2017675"/>
                </a:lnTo>
                <a:lnTo>
                  <a:pt x="2332115" y="2017675"/>
                </a:lnTo>
                <a:lnTo>
                  <a:pt x="2332115" y="2127893"/>
                </a:lnTo>
                <a:lnTo>
                  <a:pt x="2332115" y="2238110"/>
                </a:lnTo>
                <a:lnTo>
                  <a:pt x="2301062" y="2238110"/>
                </a:lnTo>
                <a:lnTo>
                  <a:pt x="2270008" y="2238110"/>
                </a:lnTo>
                <a:lnTo>
                  <a:pt x="2269387" y="2128513"/>
                </a:lnTo>
                <a:lnTo>
                  <a:pt x="2268455" y="2019227"/>
                </a:lnTo>
                <a:lnTo>
                  <a:pt x="2196411" y="2018296"/>
                </a:lnTo>
                <a:lnTo>
                  <a:pt x="2124057" y="2017675"/>
                </a:lnTo>
                <a:lnTo>
                  <a:pt x="2124057" y="2127893"/>
                </a:lnTo>
                <a:lnTo>
                  <a:pt x="2124057" y="2238110"/>
                </a:lnTo>
                <a:lnTo>
                  <a:pt x="2091451" y="2238110"/>
                </a:lnTo>
                <a:lnTo>
                  <a:pt x="2058844" y="2238110"/>
                </a:lnTo>
                <a:lnTo>
                  <a:pt x="2058844" y="2127893"/>
                </a:lnTo>
                <a:lnTo>
                  <a:pt x="2058844" y="2017675"/>
                </a:lnTo>
                <a:lnTo>
                  <a:pt x="1985869" y="2017675"/>
                </a:lnTo>
                <a:lnTo>
                  <a:pt x="1912893" y="2017675"/>
                </a:lnTo>
                <a:lnTo>
                  <a:pt x="1912893" y="2127893"/>
                </a:lnTo>
                <a:lnTo>
                  <a:pt x="1912893" y="2238110"/>
                </a:lnTo>
                <a:lnTo>
                  <a:pt x="1878734" y="2238110"/>
                </a:lnTo>
                <a:lnTo>
                  <a:pt x="1844576" y="2238110"/>
                </a:lnTo>
                <a:lnTo>
                  <a:pt x="1844576" y="2196817"/>
                </a:lnTo>
                <a:cubicBezTo>
                  <a:pt x="1844576" y="2174463"/>
                  <a:pt x="1846128" y="2095603"/>
                  <a:pt x="1847681" y="2022332"/>
                </a:cubicBezTo>
                <a:cubicBezTo>
                  <a:pt x="1849234" y="1948750"/>
                  <a:pt x="1850786" y="1863991"/>
                  <a:pt x="1851097" y="1833876"/>
                </a:cubicBezTo>
                <a:cubicBezTo>
                  <a:pt x="1851407" y="1790099"/>
                  <a:pt x="1852339" y="1779233"/>
                  <a:pt x="1855444" y="1781096"/>
                </a:cubicBezTo>
                <a:cubicBezTo>
                  <a:pt x="1857618" y="1782337"/>
                  <a:pt x="1911651" y="1826424"/>
                  <a:pt x="1975311" y="1879515"/>
                </a:cubicBezTo>
                <a:cubicBezTo>
                  <a:pt x="2095177" y="1979487"/>
                  <a:pt x="2102009" y="1984765"/>
                  <a:pt x="2103562" y="1983213"/>
                </a:cubicBezTo>
                <a:cubicBezTo>
                  <a:pt x="2104183" y="1982592"/>
                  <a:pt x="2107909" y="1935400"/>
                  <a:pt x="2111946" y="1878584"/>
                </a:cubicBezTo>
                <a:cubicBezTo>
                  <a:pt x="2115983" y="1822078"/>
                  <a:pt x="2119709" y="1775507"/>
                  <a:pt x="2120641" y="1775507"/>
                </a:cubicBezTo>
                <a:cubicBezTo>
                  <a:pt x="2121883" y="1775818"/>
                  <a:pt x="2188959" y="1822388"/>
                  <a:pt x="2270008" y="1879515"/>
                </a:cubicBezTo>
                <a:cubicBezTo>
                  <a:pt x="2351058" y="1936642"/>
                  <a:pt x="2418754" y="1983523"/>
                  <a:pt x="2419996" y="1983523"/>
                </a:cubicBezTo>
                <a:cubicBezTo>
                  <a:pt x="2421238" y="1983523"/>
                  <a:pt x="2421549" y="1973278"/>
                  <a:pt x="2420928" y="1960859"/>
                </a:cubicBezTo>
                <a:cubicBezTo>
                  <a:pt x="2418133" y="1925775"/>
                  <a:pt x="2415338" y="1766193"/>
                  <a:pt x="2417201" y="1766193"/>
                </a:cubicBezTo>
                <a:cubicBezTo>
                  <a:pt x="2418133" y="1766193"/>
                  <a:pt x="2446392" y="1785442"/>
                  <a:pt x="2480240" y="1809038"/>
                </a:cubicBezTo>
                <a:close/>
                <a:moveTo>
                  <a:pt x="2687677" y="1832013"/>
                </a:moveTo>
                <a:cubicBezTo>
                  <a:pt x="2688298" y="1834186"/>
                  <a:pt x="2689230" y="1854677"/>
                  <a:pt x="2690161" y="1877342"/>
                </a:cubicBezTo>
                <a:cubicBezTo>
                  <a:pt x="2691093" y="1909010"/>
                  <a:pt x="2690472" y="1918324"/>
                  <a:pt x="2687677" y="1917082"/>
                </a:cubicBezTo>
                <a:cubicBezTo>
                  <a:pt x="2682398" y="1915219"/>
                  <a:pt x="2561911" y="1831081"/>
                  <a:pt x="2561911" y="1829529"/>
                </a:cubicBezTo>
                <a:cubicBezTo>
                  <a:pt x="2561911" y="1828908"/>
                  <a:pt x="2589859" y="1828287"/>
                  <a:pt x="2624018" y="1828287"/>
                </a:cubicBezTo>
                <a:cubicBezTo>
                  <a:pt x="2671219" y="1828287"/>
                  <a:pt x="2686746" y="1829219"/>
                  <a:pt x="2687677" y="1832013"/>
                </a:cubicBezTo>
                <a:close/>
                <a:moveTo>
                  <a:pt x="1813522" y="2096845"/>
                </a:moveTo>
                <a:lnTo>
                  <a:pt x="1813522" y="2238110"/>
                </a:lnTo>
                <a:lnTo>
                  <a:pt x="1498330" y="2238110"/>
                </a:lnTo>
                <a:lnTo>
                  <a:pt x="1183137" y="2238110"/>
                </a:lnTo>
                <a:lnTo>
                  <a:pt x="1183137" y="2096845"/>
                </a:lnTo>
                <a:lnTo>
                  <a:pt x="1183137" y="1955581"/>
                </a:lnTo>
                <a:lnTo>
                  <a:pt x="1498330" y="1955581"/>
                </a:lnTo>
                <a:lnTo>
                  <a:pt x="1813522" y="1955581"/>
                </a:lnTo>
                <a:lnTo>
                  <a:pt x="1813522" y="2096845"/>
                </a:lnTo>
                <a:close/>
                <a:moveTo>
                  <a:pt x="2030275" y="2130066"/>
                </a:moveTo>
                <a:lnTo>
                  <a:pt x="2029344" y="2214825"/>
                </a:lnTo>
                <a:lnTo>
                  <a:pt x="1986800" y="2215756"/>
                </a:lnTo>
                <a:lnTo>
                  <a:pt x="1943947" y="2216687"/>
                </a:lnTo>
                <a:lnTo>
                  <a:pt x="1943947" y="2130997"/>
                </a:lnTo>
                <a:lnTo>
                  <a:pt x="1943947" y="2045617"/>
                </a:lnTo>
                <a:lnTo>
                  <a:pt x="1987422" y="2045617"/>
                </a:lnTo>
                <a:lnTo>
                  <a:pt x="2030896" y="2045617"/>
                </a:lnTo>
                <a:lnTo>
                  <a:pt x="2030275" y="2130066"/>
                </a:lnTo>
                <a:close/>
                <a:moveTo>
                  <a:pt x="2238955" y="2130997"/>
                </a:moveTo>
                <a:lnTo>
                  <a:pt x="2238955" y="2216377"/>
                </a:lnTo>
                <a:lnTo>
                  <a:pt x="2195480" y="2216377"/>
                </a:lnTo>
                <a:lnTo>
                  <a:pt x="2152005" y="2216377"/>
                </a:lnTo>
                <a:lnTo>
                  <a:pt x="2152005" y="2130997"/>
                </a:lnTo>
                <a:lnTo>
                  <a:pt x="2152005" y="2045617"/>
                </a:lnTo>
                <a:lnTo>
                  <a:pt x="2195480" y="2045617"/>
                </a:lnTo>
                <a:lnTo>
                  <a:pt x="2238955" y="2045617"/>
                </a:lnTo>
                <a:lnTo>
                  <a:pt x="2238955" y="2130997"/>
                </a:lnTo>
                <a:close/>
                <a:moveTo>
                  <a:pt x="2448565" y="2130997"/>
                </a:moveTo>
                <a:lnTo>
                  <a:pt x="2448565" y="2214825"/>
                </a:lnTo>
                <a:lnTo>
                  <a:pt x="2405091" y="2214825"/>
                </a:lnTo>
                <a:lnTo>
                  <a:pt x="2361616" y="2214825"/>
                </a:lnTo>
                <a:lnTo>
                  <a:pt x="2360684" y="2134102"/>
                </a:lnTo>
                <a:cubicBezTo>
                  <a:pt x="2360374" y="2089704"/>
                  <a:pt x="2360684" y="2051827"/>
                  <a:pt x="2361616" y="2049343"/>
                </a:cubicBezTo>
                <a:cubicBezTo>
                  <a:pt x="2362547" y="2046238"/>
                  <a:pt x="2373106" y="2045617"/>
                  <a:pt x="2405712" y="2046238"/>
                </a:cubicBezTo>
                <a:lnTo>
                  <a:pt x="2448565" y="2047170"/>
                </a:lnTo>
                <a:lnTo>
                  <a:pt x="2448565" y="2130997"/>
                </a:lnTo>
                <a:close/>
                <a:moveTo>
                  <a:pt x="2657555" y="2130066"/>
                </a:moveTo>
                <a:lnTo>
                  <a:pt x="2656624" y="2214825"/>
                </a:lnTo>
                <a:lnTo>
                  <a:pt x="2614080" y="2215756"/>
                </a:lnTo>
                <a:lnTo>
                  <a:pt x="2571227" y="2216687"/>
                </a:lnTo>
                <a:lnTo>
                  <a:pt x="2571227" y="2130997"/>
                </a:lnTo>
                <a:lnTo>
                  <a:pt x="2571227" y="2045617"/>
                </a:lnTo>
                <a:lnTo>
                  <a:pt x="2614702" y="2045617"/>
                </a:lnTo>
                <a:lnTo>
                  <a:pt x="2658176" y="2045617"/>
                </a:lnTo>
                <a:lnTo>
                  <a:pt x="2657555" y="2130066"/>
                </a:lnTo>
                <a:close/>
                <a:moveTo>
                  <a:pt x="2903499" y="2408869"/>
                </a:moveTo>
                <a:lnTo>
                  <a:pt x="2903499" y="2551686"/>
                </a:lnTo>
                <a:lnTo>
                  <a:pt x="1465723" y="2551686"/>
                </a:lnTo>
                <a:lnTo>
                  <a:pt x="27948" y="2551686"/>
                </a:lnTo>
                <a:lnTo>
                  <a:pt x="27948" y="2408869"/>
                </a:lnTo>
                <a:lnTo>
                  <a:pt x="27948" y="2266052"/>
                </a:lnTo>
                <a:lnTo>
                  <a:pt x="1465723" y="2266052"/>
                </a:lnTo>
                <a:lnTo>
                  <a:pt x="2903499" y="2266052"/>
                </a:lnTo>
                <a:lnTo>
                  <a:pt x="2903499" y="2408869"/>
                </a:lnTo>
                <a:close/>
              </a:path>
            </a:pathLst>
          </a:custGeom>
          <a:solidFill>
            <a:srgbClr val="000000"/>
          </a:solidFill>
          <a:ln w="31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275" name="Textfeld 8274">
            <a:extLst>
              <a:ext uri="{FF2B5EF4-FFF2-40B4-BE49-F238E27FC236}">
                <a16:creationId xmlns:a16="http://schemas.microsoft.com/office/drawing/2014/main" id="{148C290F-AF3B-699F-7054-47C03889555B}"/>
              </a:ext>
            </a:extLst>
          </p:cNvPr>
          <p:cNvSpPr txBox="1"/>
          <p:nvPr/>
        </p:nvSpPr>
        <p:spPr>
          <a:xfrm>
            <a:off x="876231" y="2670738"/>
            <a:ext cx="2167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u="sng" dirty="0"/>
              <a:t>wenige, zentrale</a:t>
            </a:r>
            <a:br>
              <a:rPr lang="de-DE" sz="1400" dirty="0"/>
            </a:br>
            <a:r>
              <a:rPr lang="de-DE" sz="1400" dirty="0"/>
              <a:t>Groß-Wärmekraftwerke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AD23E884-B4CF-BBDF-538D-6D0DB3130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588904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</a:t>
            </a:r>
            <a:r>
              <a:rPr kumimoji="0" lang="de-DE" altLang="de-DE" sz="1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Energiesystem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wir</a:t>
            </a:r>
            <a:r>
              <a:rPr lang="de-DE" altLang="de-DE" sz="1800" dirty="0">
                <a:solidFill>
                  <a:srgbClr val="00B050"/>
                </a:solidFill>
              </a:rPr>
              <a:t>d sich zukünftig </a:t>
            </a:r>
            <a:r>
              <a:rPr lang="de-DE" altLang="de-DE" sz="1800" b="1" dirty="0">
                <a:solidFill>
                  <a:srgbClr val="00B050"/>
                </a:solidFill>
              </a:rPr>
              <a:t>hauptsächlich</a:t>
            </a:r>
            <a:r>
              <a:rPr lang="de-DE" altLang="de-DE" sz="1800" dirty="0">
                <a:solidFill>
                  <a:srgbClr val="00B050"/>
                </a:solidFill>
              </a:rPr>
              <a:t> zum </a:t>
            </a:r>
            <a:r>
              <a:rPr lang="de-DE" altLang="de-DE" sz="1800" b="1" dirty="0">
                <a:solidFill>
                  <a:srgbClr val="00B050"/>
                </a:solidFill>
              </a:rPr>
              <a:t>Stromsystem</a:t>
            </a:r>
            <a:r>
              <a:rPr lang="de-DE" altLang="de-DE" sz="1800" dirty="0">
                <a:solidFill>
                  <a:srgbClr val="00B050"/>
                </a:solidFill>
              </a:rPr>
              <a:t> entwickeln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8332" name="Textfeld 8331">
            <a:extLst>
              <a:ext uri="{FF2B5EF4-FFF2-40B4-BE49-F238E27FC236}">
                <a16:creationId xmlns:a16="http://schemas.microsoft.com/office/drawing/2014/main" id="{789EA6AB-7889-34B4-69D5-0B1006FF2EFF}"/>
              </a:ext>
            </a:extLst>
          </p:cNvPr>
          <p:cNvSpPr txBox="1"/>
          <p:nvPr/>
        </p:nvSpPr>
        <p:spPr>
          <a:xfrm>
            <a:off x="2282273" y="742221"/>
            <a:ext cx="7193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Energiesystem: Strom (Kohle); Erdgas/Heizöl, Benzin/Diesel: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FF0000"/>
                </a:solidFill>
              </a:rPr>
              <a:t>Fossile</a:t>
            </a:r>
          </a:p>
        </p:txBody>
      </p:sp>
      <p:sp>
        <p:nvSpPr>
          <p:cNvPr id="8333" name="Textfeld 8332">
            <a:extLst>
              <a:ext uri="{FF2B5EF4-FFF2-40B4-BE49-F238E27FC236}">
                <a16:creationId xmlns:a16="http://schemas.microsoft.com/office/drawing/2014/main" id="{7CF38369-4FEB-27AD-F05C-B14F95F936AE}"/>
              </a:ext>
            </a:extLst>
          </p:cNvPr>
          <p:cNvSpPr txBox="1"/>
          <p:nvPr/>
        </p:nvSpPr>
        <p:spPr>
          <a:xfrm>
            <a:off x="2656676" y="3295701"/>
            <a:ext cx="5417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rgbClr val="FF0000"/>
                </a:solidFill>
              </a:rPr>
              <a:t>Energiesystem: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hauptsächlich </a:t>
            </a:r>
            <a:r>
              <a:rPr lang="de-DE" sz="1600" b="1" dirty="0">
                <a:solidFill>
                  <a:srgbClr val="FF0000"/>
                </a:solidFill>
              </a:rPr>
              <a:t>Strom: </a:t>
            </a:r>
            <a:r>
              <a:rPr lang="de-DE" sz="16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de-DE" sz="1600" b="1" dirty="0">
                <a:solidFill>
                  <a:srgbClr val="FF0000"/>
                </a:solidFill>
              </a:rPr>
              <a:t>Erneuerbare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BA779BC-CF4F-707B-420A-3CEAC2674ED2}"/>
              </a:ext>
            </a:extLst>
          </p:cNvPr>
          <p:cNvGrpSpPr/>
          <p:nvPr/>
        </p:nvGrpSpPr>
        <p:grpSpPr>
          <a:xfrm>
            <a:off x="318272" y="3872686"/>
            <a:ext cx="3737914" cy="2111458"/>
            <a:chOff x="584274" y="3872686"/>
            <a:chExt cx="3737914" cy="2111458"/>
          </a:xfrm>
        </p:grpSpPr>
        <p:sp>
          <p:nvSpPr>
            <p:cNvPr id="8310" name="Textfeld 8309">
              <a:extLst>
                <a:ext uri="{FF2B5EF4-FFF2-40B4-BE49-F238E27FC236}">
                  <a16:creationId xmlns:a16="http://schemas.microsoft.com/office/drawing/2014/main" id="{9E712DE7-9B49-3444-DBE6-EF43F339FAD9}"/>
                </a:ext>
              </a:extLst>
            </p:cNvPr>
            <p:cNvSpPr txBox="1"/>
            <p:nvPr/>
          </p:nvSpPr>
          <p:spPr>
            <a:xfrm>
              <a:off x="584274" y="5245480"/>
              <a:ext cx="296828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u="sng" dirty="0"/>
                <a:t>viele, dezentrale</a:t>
              </a:r>
              <a:br>
                <a:rPr lang="de-DE" sz="1400" u="sng" dirty="0"/>
              </a:br>
              <a:r>
                <a:rPr lang="de-DE" sz="1400" dirty="0"/>
                <a:t>Windräder, PV-Freiflächen, etc. Speicher</a:t>
              </a:r>
            </a:p>
          </p:txBody>
        </p:sp>
        <p:cxnSp>
          <p:nvCxnSpPr>
            <p:cNvPr id="8314" name="Gerader Verbinder 8313">
              <a:extLst>
                <a:ext uri="{FF2B5EF4-FFF2-40B4-BE49-F238E27FC236}">
                  <a16:creationId xmlns:a16="http://schemas.microsoft.com/office/drawing/2014/main" id="{2486741D-6EE6-7536-7B60-081EC94B3D8A}"/>
                </a:ext>
              </a:extLst>
            </p:cNvPr>
            <p:cNvCxnSpPr/>
            <p:nvPr/>
          </p:nvCxnSpPr>
          <p:spPr bwMode="auto">
            <a:xfrm>
              <a:off x="3270250" y="4544011"/>
              <a:ext cx="1051938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0696B69-6F02-9B7B-83AE-A09E6C2BB4E3}"/>
                </a:ext>
              </a:extLst>
            </p:cNvPr>
            <p:cNvGrpSpPr/>
            <p:nvPr/>
          </p:nvGrpSpPr>
          <p:grpSpPr>
            <a:xfrm>
              <a:off x="759527" y="3872686"/>
              <a:ext cx="2637461" cy="1584339"/>
              <a:chOff x="821344" y="3294374"/>
              <a:chExt cx="2872562" cy="1725566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65A14A08-F272-1C65-22C9-7E49079D39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21344" y="3294374"/>
                <a:ext cx="1593371" cy="1114318"/>
              </a:xfrm>
              <a:prstGeom prst="rect">
                <a:avLst/>
              </a:prstGeom>
            </p:spPr>
          </p:pic>
          <p:pic>
            <p:nvPicPr>
              <p:cNvPr id="13" name="Grafik 12">
                <a:extLst>
                  <a:ext uri="{FF2B5EF4-FFF2-40B4-BE49-F238E27FC236}">
                    <a16:creationId xmlns:a16="http://schemas.microsoft.com/office/drawing/2014/main" id="{2F3F2BD9-0DB0-32D0-5F14-B455F6030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818558" y="4251328"/>
                <a:ext cx="768612" cy="768612"/>
              </a:xfrm>
              <a:prstGeom prst="rect">
                <a:avLst/>
              </a:prstGeom>
            </p:spPr>
          </p:pic>
          <p:pic>
            <p:nvPicPr>
              <p:cNvPr id="14" name="Grafik 13">
                <a:extLst>
                  <a:ext uri="{FF2B5EF4-FFF2-40B4-BE49-F238E27FC236}">
                    <a16:creationId xmlns:a16="http://schemas.microsoft.com/office/drawing/2014/main" id="{1E13F84C-A5C9-649E-92F4-DF0AD6C9F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29026" y="3617316"/>
                <a:ext cx="1364880" cy="727041"/>
              </a:xfrm>
              <a:prstGeom prst="rect">
                <a:avLst/>
              </a:prstGeom>
            </p:spPr>
          </p:pic>
        </p:grp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3F24292-FEBE-44E5-4434-6261B21C75FC}"/>
              </a:ext>
            </a:extLst>
          </p:cNvPr>
          <p:cNvGrpSpPr/>
          <p:nvPr/>
        </p:nvGrpSpPr>
        <p:grpSpPr>
          <a:xfrm>
            <a:off x="2587925" y="1453530"/>
            <a:ext cx="3461751" cy="1787468"/>
            <a:chOff x="2993367" y="1453530"/>
            <a:chExt cx="3461751" cy="1787468"/>
          </a:xfrm>
        </p:grpSpPr>
        <p:cxnSp>
          <p:nvCxnSpPr>
            <p:cNvPr id="8224" name="Gerader Verbinder 8223">
              <a:extLst>
                <a:ext uri="{FF2B5EF4-FFF2-40B4-BE49-F238E27FC236}">
                  <a16:creationId xmlns:a16="http://schemas.microsoft.com/office/drawing/2014/main" id="{C001DC68-7F6B-0C0D-9ADA-650C47C17B6C}"/>
                </a:ext>
              </a:extLst>
            </p:cNvPr>
            <p:cNvCxnSpPr/>
            <p:nvPr/>
          </p:nvCxnSpPr>
          <p:spPr bwMode="auto">
            <a:xfrm>
              <a:off x="2993367" y="2289715"/>
              <a:ext cx="1468261" cy="12467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76" name="Textfeld 8275">
              <a:extLst>
                <a:ext uri="{FF2B5EF4-FFF2-40B4-BE49-F238E27FC236}">
                  <a16:creationId xmlns:a16="http://schemas.microsoft.com/office/drawing/2014/main" id="{85BD359F-4C09-9D27-3A5E-CF54BB95A406}"/>
                </a:ext>
              </a:extLst>
            </p:cNvPr>
            <p:cNvSpPr txBox="1"/>
            <p:nvPr/>
          </p:nvSpPr>
          <p:spPr>
            <a:xfrm>
              <a:off x="3569390" y="2933221"/>
              <a:ext cx="28857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Übertragungs- und Verteilernetz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039C3B8-EDC5-C7B7-0E89-31705E079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63299" y="1453530"/>
              <a:ext cx="1775658" cy="1775658"/>
            </a:xfrm>
            <a:prstGeom prst="rect">
              <a:avLst/>
            </a:prstGeom>
          </p:spPr>
        </p:pic>
      </p:grpSp>
      <p:grpSp>
        <p:nvGrpSpPr>
          <p:cNvPr id="23" name="Grafik 13">
            <a:extLst>
              <a:ext uri="{FF2B5EF4-FFF2-40B4-BE49-F238E27FC236}">
                <a16:creationId xmlns:a16="http://schemas.microsoft.com/office/drawing/2014/main" id="{28778F19-3255-DBE7-69D0-D7D40F1700AE}"/>
              </a:ext>
            </a:extLst>
          </p:cNvPr>
          <p:cNvGrpSpPr/>
          <p:nvPr/>
        </p:nvGrpSpPr>
        <p:grpSpPr>
          <a:xfrm>
            <a:off x="8234873" y="2413731"/>
            <a:ext cx="217416" cy="376175"/>
            <a:chOff x="2610423" y="1744257"/>
            <a:chExt cx="1846136" cy="2763911"/>
          </a:xfrm>
          <a:solidFill>
            <a:srgbClr val="000000"/>
          </a:solidFill>
        </p:grpSpPr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7AD14A8A-AF60-1D4A-409A-7FE487C239B0}"/>
                </a:ext>
              </a:extLst>
            </p:cNvPr>
            <p:cNvSpPr/>
            <p:nvPr/>
          </p:nvSpPr>
          <p:spPr>
            <a:xfrm flipV="1">
              <a:off x="2610423" y="1744257"/>
              <a:ext cx="1846136" cy="2763911"/>
            </a:xfrm>
            <a:custGeom>
              <a:avLst/>
              <a:gdLst>
                <a:gd name="connsiteX0" fmla="*/ 240893 w 1846136"/>
                <a:gd name="connsiteY0" fmla="*/ 2755314 h 2763911"/>
                <a:gd name="connsiteX1" fmla="*/ 169151 w 1846136"/>
                <a:gd name="connsiteY1" fmla="*/ 2734741 h 2763911"/>
                <a:gd name="connsiteX2" fmla="*/ 47297 w 1846136"/>
                <a:gd name="connsiteY2" fmla="*/ 2634514 h 2763911"/>
                <a:gd name="connsiteX3" fmla="*/ -3080 w 1846136"/>
                <a:gd name="connsiteY3" fmla="*/ 2496569 h 2763911"/>
                <a:gd name="connsiteX4" fmla="*/ -3080 w 1846136"/>
                <a:gd name="connsiteY4" fmla="*/ 483837 h 2763911"/>
                <a:gd name="connsiteX5" fmla="*/ 191043 w 1846136"/>
                <a:gd name="connsiteY5" fmla="*/ 238015 h 2763911"/>
                <a:gd name="connsiteX6" fmla="*/ 331360 w 1846136"/>
                <a:gd name="connsiteY6" fmla="*/ 222453 h 2763911"/>
                <a:gd name="connsiteX7" fmla="*/ 397826 w 1846136"/>
                <a:gd name="connsiteY7" fmla="*/ 222453 h 2763911"/>
                <a:gd name="connsiteX8" fmla="*/ 397826 w 1846136"/>
                <a:gd name="connsiteY8" fmla="*/ 163899 h 2763911"/>
                <a:gd name="connsiteX9" fmla="*/ 400464 w 1846136"/>
                <a:gd name="connsiteY9" fmla="*/ 89520 h 2763911"/>
                <a:gd name="connsiteX10" fmla="*/ 465083 w 1846136"/>
                <a:gd name="connsiteY10" fmla="*/ 3271 h 2763911"/>
                <a:gd name="connsiteX11" fmla="*/ 483546 w 1846136"/>
                <a:gd name="connsiteY11" fmla="*/ -5697 h 2763911"/>
                <a:gd name="connsiteX12" fmla="*/ 600917 w 1846136"/>
                <a:gd name="connsiteY12" fmla="*/ -5697 h 2763911"/>
                <a:gd name="connsiteX13" fmla="*/ 718287 w 1846136"/>
                <a:gd name="connsiteY13" fmla="*/ -5697 h 2763911"/>
                <a:gd name="connsiteX14" fmla="*/ 733058 w 1846136"/>
                <a:gd name="connsiteY14" fmla="*/ 1689 h 2763911"/>
                <a:gd name="connsiteX15" fmla="*/ 795831 w 1846136"/>
                <a:gd name="connsiteY15" fmla="*/ 71584 h 2763911"/>
                <a:gd name="connsiteX16" fmla="*/ 801370 w 1846136"/>
                <a:gd name="connsiteY16" fmla="*/ 155195 h 2763911"/>
                <a:gd name="connsiteX17" fmla="*/ 801370 w 1846136"/>
                <a:gd name="connsiteY17" fmla="*/ 222453 h 2763911"/>
                <a:gd name="connsiteX18" fmla="*/ 917422 w 1846136"/>
                <a:gd name="connsiteY18" fmla="*/ 222453 h 2763911"/>
                <a:gd name="connsiteX19" fmla="*/ 1033473 w 1846136"/>
                <a:gd name="connsiteY19" fmla="*/ 222453 h 2763911"/>
                <a:gd name="connsiteX20" fmla="*/ 1033473 w 1846136"/>
                <a:gd name="connsiteY20" fmla="*/ 155195 h 2763911"/>
                <a:gd name="connsiteX21" fmla="*/ 1039012 w 1846136"/>
                <a:gd name="connsiteY21" fmla="*/ 71584 h 2763911"/>
                <a:gd name="connsiteX22" fmla="*/ 1095983 w 1846136"/>
                <a:gd name="connsiteY22" fmla="*/ 5117 h 2763911"/>
                <a:gd name="connsiteX23" fmla="*/ 1240520 w 1846136"/>
                <a:gd name="connsiteY23" fmla="*/ -6488 h 2763911"/>
                <a:gd name="connsiteX24" fmla="*/ 1351297 w 1846136"/>
                <a:gd name="connsiteY24" fmla="*/ -5697 h 2763911"/>
                <a:gd name="connsiteX25" fmla="*/ 1368441 w 1846136"/>
                <a:gd name="connsiteY25" fmla="*/ 2480 h 2763911"/>
                <a:gd name="connsiteX26" fmla="*/ 1434379 w 1846136"/>
                <a:gd name="connsiteY26" fmla="*/ 89520 h 2763911"/>
                <a:gd name="connsiteX27" fmla="*/ 1437017 w 1846136"/>
                <a:gd name="connsiteY27" fmla="*/ 163899 h 2763911"/>
                <a:gd name="connsiteX28" fmla="*/ 1437017 w 1846136"/>
                <a:gd name="connsiteY28" fmla="*/ 222453 h 2763911"/>
                <a:gd name="connsiteX29" fmla="*/ 1505066 w 1846136"/>
                <a:gd name="connsiteY29" fmla="*/ 222453 h 2763911"/>
                <a:gd name="connsiteX30" fmla="*/ 1675978 w 1846136"/>
                <a:gd name="connsiteY30" fmla="*/ 251467 h 2763911"/>
                <a:gd name="connsiteX31" fmla="*/ 1833703 w 1846136"/>
                <a:gd name="connsiteY31" fmla="*/ 451922 h 2763911"/>
                <a:gd name="connsiteX32" fmla="*/ 1839242 w 1846136"/>
                <a:gd name="connsiteY32" fmla="*/ 476979 h 2763911"/>
                <a:gd name="connsiteX33" fmla="*/ 1839242 w 1846136"/>
                <a:gd name="connsiteY33" fmla="*/ 1158792 h 2763911"/>
                <a:gd name="connsiteX34" fmla="*/ 1839242 w 1846136"/>
                <a:gd name="connsiteY34" fmla="*/ 1840604 h 2763911"/>
                <a:gd name="connsiteX35" fmla="*/ 1832912 w 1846136"/>
                <a:gd name="connsiteY35" fmla="*/ 1853265 h 2763911"/>
                <a:gd name="connsiteX36" fmla="*/ 1729520 w 1846136"/>
                <a:gd name="connsiteY36" fmla="*/ 1851155 h 2763911"/>
                <a:gd name="connsiteX37" fmla="*/ 1724509 w 1846136"/>
                <a:gd name="connsiteY37" fmla="*/ 1289615 h 2763911"/>
                <a:gd name="connsiteX38" fmla="*/ 1728993 w 1846136"/>
                <a:gd name="connsiteY38" fmla="*/ 742319 h 2763911"/>
                <a:gd name="connsiteX39" fmla="*/ 1741389 w 1846136"/>
                <a:gd name="connsiteY39" fmla="*/ 739681 h 2763911"/>
                <a:gd name="connsiteX40" fmla="*/ 1752731 w 1846136"/>
                <a:gd name="connsiteY40" fmla="*/ 737308 h 2763911"/>
                <a:gd name="connsiteX41" fmla="*/ 1770930 w 1846136"/>
                <a:gd name="connsiteY41" fmla="*/ 741791 h 2763911"/>
                <a:gd name="connsiteX42" fmla="*/ 1768556 w 1846136"/>
                <a:gd name="connsiteY42" fmla="*/ 739418 h 2763911"/>
                <a:gd name="connsiteX43" fmla="*/ 1761698 w 1846136"/>
                <a:gd name="connsiteY43" fmla="*/ 735725 h 2763911"/>
                <a:gd name="connsiteX44" fmla="*/ 1743499 w 1846136"/>
                <a:gd name="connsiteY44" fmla="*/ 733087 h 2763911"/>
                <a:gd name="connsiteX45" fmla="*/ 1735587 w 1846136"/>
                <a:gd name="connsiteY45" fmla="*/ 735198 h 2763911"/>
                <a:gd name="connsiteX46" fmla="*/ 1735059 w 1846136"/>
                <a:gd name="connsiteY46" fmla="*/ 736516 h 2763911"/>
                <a:gd name="connsiteX47" fmla="*/ 1734532 w 1846136"/>
                <a:gd name="connsiteY47" fmla="*/ 739418 h 2763911"/>
                <a:gd name="connsiteX48" fmla="*/ 1729784 w 1846136"/>
                <a:gd name="connsiteY48" fmla="*/ 734406 h 2763911"/>
                <a:gd name="connsiteX49" fmla="*/ 1727146 w 1846136"/>
                <a:gd name="connsiteY49" fmla="*/ 727549 h 2763911"/>
                <a:gd name="connsiteX50" fmla="*/ 1724509 w 1846136"/>
                <a:gd name="connsiteY50" fmla="*/ 612814 h 2763911"/>
                <a:gd name="connsiteX51" fmla="*/ 1694441 w 1846136"/>
                <a:gd name="connsiteY51" fmla="*/ 415260 h 2763911"/>
                <a:gd name="connsiteX52" fmla="*/ 1593687 w 1846136"/>
                <a:gd name="connsiteY52" fmla="*/ 343782 h 2763911"/>
                <a:gd name="connsiteX53" fmla="*/ 1449677 w 1846136"/>
                <a:gd name="connsiteY53" fmla="*/ 338507 h 2763911"/>
                <a:gd name="connsiteX54" fmla="*/ 1325977 w 1846136"/>
                <a:gd name="connsiteY54" fmla="*/ 325319 h 2763911"/>
                <a:gd name="connsiteX55" fmla="*/ 1324658 w 1846136"/>
                <a:gd name="connsiteY55" fmla="*/ 324791 h 2763911"/>
                <a:gd name="connsiteX56" fmla="*/ 1319383 w 1846136"/>
                <a:gd name="connsiteY56" fmla="*/ 327956 h 2763911"/>
                <a:gd name="connsiteX57" fmla="*/ 1315690 w 1846136"/>
                <a:gd name="connsiteY57" fmla="*/ 330858 h 2763911"/>
                <a:gd name="connsiteX58" fmla="*/ 1313053 w 1846136"/>
                <a:gd name="connsiteY58" fmla="*/ 331913 h 2763911"/>
                <a:gd name="connsiteX59" fmla="*/ 1311998 w 1846136"/>
                <a:gd name="connsiteY59" fmla="*/ 334286 h 2763911"/>
                <a:gd name="connsiteX60" fmla="*/ 1309096 w 1846136"/>
                <a:gd name="connsiteY60" fmla="*/ 338507 h 2763911"/>
                <a:gd name="connsiteX61" fmla="*/ 1306195 w 1846136"/>
                <a:gd name="connsiteY61" fmla="*/ 332176 h 2763911"/>
                <a:gd name="connsiteX62" fmla="*/ 1296436 w 1846136"/>
                <a:gd name="connsiteY62" fmla="*/ 328220 h 2763911"/>
                <a:gd name="connsiteX63" fmla="*/ 1295381 w 1846136"/>
                <a:gd name="connsiteY63" fmla="*/ 332440 h 2763911"/>
                <a:gd name="connsiteX64" fmla="*/ 1299865 w 1846136"/>
                <a:gd name="connsiteY64" fmla="*/ 332968 h 2763911"/>
                <a:gd name="connsiteX65" fmla="*/ 1294062 w 1846136"/>
                <a:gd name="connsiteY65" fmla="*/ 336924 h 2763911"/>
                <a:gd name="connsiteX66" fmla="*/ 531022 w 1846136"/>
                <a:gd name="connsiteY66" fmla="*/ 335869 h 2763911"/>
                <a:gd name="connsiteX67" fmla="*/ 525747 w 1846136"/>
                <a:gd name="connsiteY67" fmla="*/ 333495 h 2763911"/>
                <a:gd name="connsiteX68" fmla="*/ 531022 w 1846136"/>
                <a:gd name="connsiteY68" fmla="*/ 333495 h 2763911"/>
                <a:gd name="connsiteX69" fmla="*/ 532341 w 1846136"/>
                <a:gd name="connsiteY69" fmla="*/ 330594 h 2763911"/>
                <a:gd name="connsiteX70" fmla="*/ 532341 w 1846136"/>
                <a:gd name="connsiteY70" fmla="*/ 327956 h 2763911"/>
                <a:gd name="connsiteX71" fmla="*/ 532341 w 1846136"/>
                <a:gd name="connsiteY71" fmla="*/ 325319 h 2763911"/>
                <a:gd name="connsiteX72" fmla="*/ 526274 w 1846136"/>
                <a:gd name="connsiteY72" fmla="*/ 326637 h 2763911"/>
                <a:gd name="connsiteX73" fmla="*/ 514142 w 1846136"/>
                <a:gd name="connsiteY73" fmla="*/ 329011 h 2763911"/>
                <a:gd name="connsiteX74" fmla="*/ 502537 w 1846136"/>
                <a:gd name="connsiteY74" fmla="*/ 332704 h 2763911"/>
                <a:gd name="connsiteX75" fmla="*/ 375143 w 1846136"/>
                <a:gd name="connsiteY75" fmla="*/ 339034 h 2763911"/>
                <a:gd name="connsiteX76" fmla="*/ 231661 w 1846136"/>
                <a:gd name="connsiteY76" fmla="*/ 345628 h 2763911"/>
                <a:gd name="connsiteX77" fmla="*/ 112972 w 1846136"/>
                <a:gd name="connsiteY77" fmla="*/ 484628 h 2763911"/>
                <a:gd name="connsiteX78" fmla="*/ 110334 w 1846136"/>
                <a:gd name="connsiteY78" fmla="*/ 589340 h 2763911"/>
                <a:gd name="connsiteX79" fmla="*/ 107433 w 1846136"/>
                <a:gd name="connsiteY79" fmla="*/ 677435 h 2763911"/>
                <a:gd name="connsiteX80" fmla="*/ 108488 w 1846136"/>
                <a:gd name="connsiteY80" fmla="*/ 683765 h 2763911"/>
                <a:gd name="connsiteX81" fmla="*/ 108224 w 1846136"/>
                <a:gd name="connsiteY81" fmla="*/ 685347 h 2763911"/>
                <a:gd name="connsiteX82" fmla="*/ 107433 w 1846136"/>
                <a:gd name="connsiteY82" fmla="*/ 688776 h 2763911"/>
                <a:gd name="connsiteX83" fmla="*/ 107169 w 1846136"/>
                <a:gd name="connsiteY83" fmla="*/ 709877 h 2763911"/>
                <a:gd name="connsiteX84" fmla="*/ 107169 w 1846136"/>
                <a:gd name="connsiteY84" fmla="*/ 719636 h 2763911"/>
                <a:gd name="connsiteX85" fmla="*/ 107961 w 1846136"/>
                <a:gd name="connsiteY85" fmla="*/ 1357928 h 2763911"/>
                <a:gd name="connsiteX86" fmla="*/ 107169 w 1846136"/>
                <a:gd name="connsiteY86" fmla="*/ 1367951 h 2763911"/>
                <a:gd name="connsiteX87" fmla="*/ 107697 w 1846136"/>
                <a:gd name="connsiteY87" fmla="*/ 2048972 h 2763911"/>
                <a:gd name="connsiteX88" fmla="*/ 108488 w 1846136"/>
                <a:gd name="connsiteY88" fmla="*/ 2055303 h 2763911"/>
                <a:gd name="connsiteX89" fmla="*/ 108224 w 1846136"/>
                <a:gd name="connsiteY89" fmla="*/ 2056885 h 2763911"/>
                <a:gd name="connsiteX90" fmla="*/ 107433 w 1846136"/>
                <a:gd name="connsiteY90" fmla="*/ 2060314 h 2763911"/>
                <a:gd name="connsiteX91" fmla="*/ 107433 w 1846136"/>
                <a:gd name="connsiteY91" fmla="*/ 2080887 h 2763911"/>
                <a:gd name="connsiteX92" fmla="*/ 106642 w 1846136"/>
                <a:gd name="connsiteY92" fmla="*/ 2088272 h 2763911"/>
                <a:gd name="connsiteX93" fmla="*/ 110334 w 1846136"/>
                <a:gd name="connsiteY93" fmla="*/ 2296904 h 2763911"/>
                <a:gd name="connsiteX94" fmla="*/ 129852 w 1846136"/>
                <a:gd name="connsiteY94" fmla="*/ 2547474 h 2763911"/>
                <a:gd name="connsiteX95" fmla="*/ 184977 w 1846136"/>
                <a:gd name="connsiteY95" fmla="*/ 2611039 h 2763911"/>
                <a:gd name="connsiteX96" fmla="*/ 248805 w 1846136"/>
                <a:gd name="connsiteY96" fmla="*/ 2638470 h 2763911"/>
                <a:gd name="connsiteX97" fmla="*/ 255399 w 1846136"/>
                <a:gd name="connsiteY97" fmla="*/ 2638470 h 2763911"/>
                <a:gd name="connsiteX98" fmla="*/ 255399 w 1846136"/>
                <a:gd name="connsiteY98" fmla="*/ 1848781 h 2763911"/>
                <a:gd name="connsiteX99" fmla="*/ 269642 w 1846136"/>
                <a:gd name="connsiteY99" fmla="*/ 996053 h 2763911"/>
                <a:gd name="connsiteX100" fmla="*/ 313425 w 1846136"/>
                <a:gd name="connsiteY100" fmla="*/ 913234 h 2763911"/>
                <a:gd name="connsiteX101" fmla="*/ 508339 w 1846136"/>
                <a:gd name="connsiteY101" fmla="*/ 801137 h 2763911"/>
                <a:gd name="connsiteX102" fmla="*/ 527066 w 1846136"/>
                <a:gd name="connsiteY102" fmla="*/ 790587 h 2763911"/>
                <a:gd name="connsiteX103" fmla="*/ 571640 w 1846136"/>
                <a:gd name="connsiteY103" fmla="*/ 728340 h 2763911"/>
                <a:gd name="connsiteX104" fmla="*/ 644964 w 1846136"/>
                <a:gd name="connsiteY104" fmla="*/ 689304 h 2763911"/>
                <a:gd name="connsiteX105" fmla="*/ 783435 w 1846136"/>
                <a:gd name="connsiteY105" fmla="*/ 684029 h 2763911"/>
                <a:gd name="connsiteX106" fmla="*/ 900014 w 1846136"/>
                <a:gd name="connsiteY106" fmla="*/ 687721 h 2763911"/>
                <a:gd name="connsiteX107" fmla="*/ 903179 w 1846136"/>
                <a:gd name="connsiteY107" fmla="*/ 694843 h 2763911"/>
                <a:gd name="connsiteX108" fmla="*/ 905816 w 1846136"/>
                <a:gd name="connsiteY108" fmla="*/ 692733 h 2763911"/>
                <a:gd name="connsiteX109" fmla="*/ 908981 w 1846136"/>
                <a:gd name="connsiteY109" fmla="*/ 685611 h 2763911"/>
                <a:gd name="connsiteX110" fmla="*/ 923224 w 1846136"/>
                <a:gd name="connsiteY110" fmla="*/ 696161 h 2763911"/>
                <a:gd name="connsiteX111" fmla="*/ 919268 w 1846136"/>
                <a:gd name="connsiteY111" fmla="*/ 698008 h 2763911"/>
                <a:gd name="connsiteX112" fmla="*/ 917949 w 1846136"/>
                <a:gd name="connsiteY112" fmla="*/ 702492 h 2763911"/>
                <a:gd name="connsiteX113" fmla="*/ 919268 w 1846136"/>
                <a:gd name="connsiteY113" fmla="*/ 711196 h 2763911"/>
                <a:gd name="connsiteX114" fmla="*/ 924807 w 1846136"/>
                <a:gd name="connsiteY114" fmla="*/ 707767 h 2763911"/>
                <a:gd name="connsiteX115" fmla="*/ 925334 w 1846136"/>
                <a:gd name="connsiteY115" fmla="*/ 710404 h 2763911"/>
                <a:gd name="connsiteX116" fmla="*/ 926125 w 1846136"/>
                <a:gd name="connsiteY116" fmla="*/ 713042 h 2763911"/>
                <a:gd name="connsiteX117" fmla="*/ 927972 w 1846136"/>
                <a:gd name="connsiteY117" fmla="*/ 699590 h 2763911"/>
                <a:gd name="connsiteX118" fmla="*/ 928499 w 1846136"/>
                <a:gd name="connsiteY118" fmla="*/ 694579 h 2763911"/>
                <a:gd name="connsiteX119" fmla="*/ 927972 w 1846136"/>
                <a:gd name="connsiteY119" fmla="*/ 691941 h 2763911"/>
                <a:gd name="connsiteX120" fmla="*/ 1050881 w 1846136"/>
                <a:gd name="connsiteY120" fmla="*/ 684029 h 2763911"/>
                <a:gd name="connsiteX121" fmla="*/ 1229443 w 1846136"/>
                <a:gd name="connsiteY121" fmla="*/ 704338 h 2763911"/>
                <a:gd name="connsiteX122" fmla="*/ 1301184 w 1846136"/>
                <a:gd name="connsiteY122" fmla="*/ 777926 h 2763911"/>
                <a:gd name="connsiteX123" fmla="*/ 1311734 w 1846136"/>
                <a:gd name="connsiteY123" fmla="*/ 799291 h 2763911"/>
                <a:gd name="connsiteX124" fmla="*/ 1333625 w 1846136"/>
                <a:gd name="connsiteY124" fmla="*/ 802456 h 2763911"/>
                <a:gd name="connsiteX125" fmla="*/ 1576807 w 1846136"/>
                <a:gd name="connsiteY125" fmla="*/ 1042738 h 2763911"/>
                <a:gd name="connsiteX126" fmla="*/ 1579444 w 1846136"/>
                <a:gd name="connsiteY126" fmla="*/ 1849572 h 2763911"/>
                <a:gd name="connsiteX127" fmla="*/ 1579444 w 1846136"/>
                <a:gd name="connsiteY127" fmla="*/ 2639261 h 2763911"/>
                <a:gd name="connsiteX128" fmla="*/ 1590258 w 1846136"/>
                <a:gd name="connsiteY128" fmla="*/ 2637415 h 2763911"/>
                <a:gd name="connsiteX129" fmla="*/ 1705782 w 1846136"/>
                <a:gd name="connsiteY129" fmla="*/ 2545627 h 2763911"/>
                <a:gd name="connsiteX130" fmla="*/ 1724509 w 1846136"/>
                <a:gd name="connsiteY130" fmla="*/ 2379460 h 2763911"/>
                <a:gd name="connsiteX131" fmla="*/ 1729520 w 1846136"/>
                <a:gd name="connsiteY131" fmla="*/ 2265253 h 2763911"/>
                <a:gd name="connsiteX132" fmla="*/ 1837923 w 1846136"/>
                <a:gd name="connsiteY132" fmla="*/ 2277650 h 2763911"/>
                <a:gd name="connsiteX133" fmla="*/ 1839769 w 1846136"/>
                <a:gd name="connsiteY133" fmla="*/ 2397660 h 2763911"/>
                <a:gd name="connsiteX134" fmla="*/ 1833176 w 1846136"/>
                <a:gd name="connsiteY134" fmla="*/ 2529011 h 2763911"/>
                <a:gd name="connsiteX135" fmla="*/ 1757742 w 1846136"/>
                <a:gd name="connsiteY135" fmla="*/ 2669593 h 2763911"/>
                <a:gd name="connsiteX136" fmla="*/ 1704991 w 1846136"/>
                <a:gd name="connsiteY136" fmla="*/ 2709684 h 2763911"/>
                <a:gd name="connsiteX137" fmla="*/ 1699188 w 1846136"/>
                <a:gd name="connsiteY137" fmla="*/ 2712058 h 2763911"/>
                <a:gd name="connsiteX138" fmla="*/ 1695760 w 1846136"/>
                <a:gd name="connsiteY138" fmla="*/ 2718652 h 2763911"/>
                <a:gd name="connsiteX139" fmla="*/ 1689166 w 1846136"/>
                <a:gd name="connsiteY139" fmla="*/ 2713113 h 2763911"/>
                <a:gd name="connsiteX140" fmla="*/ 1686528 w 1846136"/>
                <a:gd name="connsiteY140" fmla="*/ 2713377 h 2763911"/>
                <a:gd name="connsiteX141" fmla="*/ 1683891 w 1846136"/>
                <a:gd name="connsiteY141" fmla="*/ 2720499 h 2763911"/>
                <a:gd name="connsiteX142" fmla="*/ 1681253 w 1846136"/>
                <a:gd name="connsiteY142" fmla="*/ 2721290 h 2763911"/>
                <a:gd name="connsiteX143" fmla="*/ 1677033 w 1846136"/>
                <a:gd name="connsiteY143" fmla="*/ 2715223 h 2763911"/>
                <a:gd name="connsiteX144" fmla="*/ 1679671 w 1846136"/>
                <a:gd name="connsiteY144" fmla="*/ 2714960 h 2763911"/>
                <a:gd name="connsiteX145" fmla="*/ 1682308 w 1846136"/>
                <a:gd name="connsiteY145" fmla="*/ 2714432 h 2763911"/>
                <a:gd name="connsiteX146" fmla="*/ 1680462 w 1846136"/>
                <a:gd name="connsiteY146" fmla="*/ 2709684 h 2763911"/>
                <a:gd name="connsiteX147" fmla="*/ 1673077 w 1846136"/>
                <a:gd name="connsiteY147" fmla="*/ 2714960 h 2763911"/>
                <a:gd name="connsiteX148" fmla="*/ 1671758 w 1846136"/>
                <a:gd name="connsiteY148" fmla="*/ 2717597 h 2763911"/>
                <a:gd name="connsiteX149" fmla="*/ 1673868 w 1846136"/>
                <a:gd name="connsiteY149" fmla="*/ 2721817 h 2763911"/>
                <a:gd name="connsiteX150" fmla="*/ 1679671 w 1846136"/>
                <a:gd name="connsiteY150" fmla="*/ 2726037 h 2763911"/>
                <a:gd name="connsiteX151" fmla="*/ 1675187 w 1846136"/>
                <a:gd name="connsiteY151" fmla="*/ 2726565 h 2763911"/>
                <a:gd name="connsiteX152" fmla="*/ 1663054 w 1846136"/>
                <a:gd name="connsiteY152" fmla="*/ 2724455 h 2763911"/>
                <a:gd name="connsiteX153" fmla="*/ 1657252 w 1846136"/>
                <a:gd name="connsiteY153" fmla="*/ 2720762 h 2763911"/>
                <a:gd name="connsiteX154" fmla="*/ 1658570 w 1846136"/>
                <a:gd name="connsiteY154" fmla="*/ 2715751 h 2763911"/>
                <a:gd name="connsiteX155" fmla="*/ 1662527 w 1846136"/>
                <a:gd name="connsiteY155" fmla="*/ 2717597 h 2763911"/>
                <a:gd name="connsiteX156" fmla="*/ 1666483 w 1846136"/>
                <a:gd name="connsiteY156" fmla="*/ 2718125 h 2763911"/>
                <a:gd name="connsiteX157" fmla="*/ 1654087 w 1846136"/>
                <a:gd name="connsiteY157" fmla="*/ 2710740 h 2763911"/>
                <a:gd name="connsiteX158" fmla="*/ 1650658 w 1846136"/>
                <a:gd name="connsiteY158" fmla="*/ 2717597 h 2763911"/>
                <a:gd name="connsiteX159" fmla="*/ 1653559 w 1846136"/>
                <a:gd name="connsiteY159" fmla="*/ 2716278 h 2763911"/>
                <a:gd name="connsiteX160" fmla="*/ 1654878 w 1846136"/>
                <a:gd name="connsiteY160" fmla="*/ 2714168 h 2763911"/>
                <a:gd name="connsiteX161" fmla="*/ 1653823 w 1846136"/>
                <a:gd name="connsiteY161" fmla="*/ 2721817 h 2763911"/>
                <a:gd name="connsiteX162" fmla="*/ 1649603 w 1846136"/>
                <a:gd name="connsiteY162" fmla="*/ 2720762 h 2763911"/>
                <a:gd name="connsiteX163" fmla="*/ 1645383 w 1846136"/>
                <a:gd name="connsiteY163" fmla="*/ 2714960 h 2763911"/>
                <a:gd name="connsiteX164" fmla="*/ 1641426 w 1846136"/>
                <a:gd name="connsiteY164" fmla="*/ 2724982 h 2763911"/>
                <a:gd name="connsiteX165" fmla="*/ 1642745 w 1846136"/>
                <a:gd name="connsiteY165" fmla="*/ 2723400 h 2763911"/>
                <a:gd name="connsiteX166" fmla="*/ 1645383 w 1846136"/>
                <a:gd name="connsiteY166" fmla="*/ 2720235 h 2763911"/>
                <a:gd name="connsiteX167" fmla="*/ 1648020 w 1846136"/>
                <a:gd name="connsiteY167" fmla="*/ 2726829 h 2763911"/>
                <a:gd name="connsiteX168" fmla="*/ 1650658 w 1846136"/>
                <a:gd name="connsiteY168" fmla="*/ 2733423 h 2763911"/>
                <a:gd name="connsiteX169" fmla="*/ 1653295 w 1846136"/>
                <a:gd name="connsiteY169" fmla="*/ 2730258 h 2763911"/>
                <a:gd name="connsiteX170" fmla="*/ 1654614 w 1846136"/>
                <a:gd name="connsiteY170" fmla="*/ 2728675 h 2763911"/>
                <a:gd name="connsiteX171" fmla="*/ 1649075 w 1846136"/>
                <a:gd name="connsiteY171" fmla="*/ 2736851 h 2763911"/>
                <a:gd name="connsiteX172" fmla="*/ 1645383 w 1846136"/>
                <a:gd name="connsiteY172" fmla="*/ 2738962 h 2763911"/>
                <a:gd name="connsiteX173" fmla="*/ 1643536 w 1846136"/>
                <a:gd name="connsiteY173" fmla="*/ 2740544 h 2763911"/>
                <a:gd name="connsiteX174" fmla="*/ 1638525 w 1846136"/>
                <a:gd name="connsiteY174" fmla="*/ 2743445 h 2763911"/>
                <a:gd name="connsiteX175" fmla="*/ 1633777 w 1846136"/>
                <a:gd name="connsiteY175" fmla="*/ 2723664 h 2763911"/>
                <a:gd name="connsiteX176" fmla="*/ 1631931 w 1846136"/>
                <a:gd name="connsiteY176" fmla="*/ 2711267 h 2763911"/>
                <a:gd name="connsiteX177" fmla="*/ 1630876 w 1846136"/>
                <a:gd name="connsiteY177" fmla="*/ 2718125 h 2763911"/>
                <a:gd name="connsiteX178" fmla="*/ 1626656 w 1846136"/>
                <a:gd name="connsiteY178" fmla="*/ 2720235 h 2763911"/>
                <a:gd name="connsiteX179" fmla="*/ 1625074 w 1846136"/>
                <a:gd name="connsiteY179" fmla="*/ 2708366 h 2763911"/>
                <a:gd name="connsiteX180" fmla="*/ 1624810 w 1846136"/>
                <a:gd name="connsiteY180" fmla="*/ 2720762 h 2763911"/>
                <a:gd name="connsiteX181" fmla="*/ 1627711 w 1846136"/>
                <a:gd name="connsiteY181" fmla="*/ 2734214 h 2763911"/>
                <a:gd name="connsiteX182" fmla="*/ 1627711 w 1846136"/>
                <a:gd name="connsiteY182" fmla="*/ 2735796 h 2763911"/>
                <a:gd name="connsiteX183" fmla="*/ 1624282 w 1846136"/>
                <a:gd name="connsiteY183" fmla="*/ 2738962 h 2763911"/>
                <a:gd name="connsiteX184" fmla="*/ 1628239 w 1846136"/>
                <a:gd name="connsiteY184" fmla="*/ 2740280 h 2763911"/>
                <a:gd name="connsiteX185" fmla="*/ 1621645 w 1846136"/>
                <a:gd name="connsiteY185" fmla="*/ 2746611 h 2763911"/>
                <a:gd name="connsiteX186" fmla="*/ 1603710 w 1846136"/>
                <a:gd name="connsiteY186" fmla="*/ 2738698 h 2763911"/>
                <a:gd name="connsiteX187" fmla="*/ 1597643 w 1846136"/>
                <a:gd name="connsiteY187" fmla="*/ 2740280 h 2763911"/>
                <a:gd name="connsiteX188" fmla="*/ 1596061 w 1846136"/>
                <a:gd name="connsiteY188" fmla="*/ 2753204 h 2763911"/>
                <a:gd name="connsiteX189" fmla="*/ 1595269 w 1846136"/>
                <a:gd name="connsiteY189" fmla="*/ 2741335 h 2763911"/>
                <a:gd name="connsiteX190" fmla="*/ 1595269 w 1846136"/>
                <a:gd name="connsiteY190" fmla="*/ 2724455 h 2763911"/>
                <a:gd name="connsiteX191" fmla="*/ 1592104 w 1846136"/>
                <a:gd name="connsiteY191" fmla="*/ 2721817 h 2763911"/>
                <a:gd name="connsiteX192" fmla="*/ 1572850 w 1846136"/>
                <a:gd name="connsiteY192" fmla="*/ 2720762 h 2763911"/>
                <a:gd name="connsiteX193" fmla="*/ 1574169 w 1846136"/>
                <a:gd name="connsiteY193" fmla="*/ 2715751 h 2763911"/>
                <a:gd name="connsiteX194" fmla="*/ 1578125 w 1846136"/>
                <a:gd name="connsiteY194" fmla="*/ 2717597 h 2763911"/>
                <a:gd name="connsiteX195" fmla="*/ 1582082 w 1846136"/>
                <a:gd name="connsiteY195" fmla="*/ 2718125 h 2763911"/>
                <a:gd name="connsiteX196" fmla="*/ 1568894 w 1846136"/>
                <a:gd name="connsiteY196" fmla="*/ 2711003 h 2763911"/>
                <a:gd name="connsiteX197" fmla="*/ 1566520 w 1846136"/>
                <a:gd name="connsiteY197" fmla="*/ 2717070 h 2763911"/>
                <a:gd name="connsiteX198" fmla="*/ 1568894 w 1846136"/>
                <a:gd name="connsiteY198" fmla="*/ 2716278 h 2763911"/>
                <a:gd name="connsiteX199" fmla="*/ 1571268 w 1846136"/>
                <a:gd name="connsiteY199" fmla="*/ 2714960 h 2763911"/>
                <a:gd name="connsiteX200" fmla="*/ 1567839 w 1846136"/>
                <a:gd name="connsiteY200" fmla="*/ 2724455 h 2763911"/>
                <a:gd name="connsiteX201" fmla="*/ 1569158 w 1846136"/>
                <a:gd name="connsiteY201" fmla="*/ 2736060 h 2763911"/>
                <a:gd name="connsiteX202" fmla="*/ 1574169 w 1846136"/>
                <a:gd name="connsiteY202" fmla="*/ 2738434 h 2763911"/>
                <a:gd name="connsiteX203" fmla="*/ 1572059 w 1846136"/>
                <a:gd name="connsiteY203" fmla="*/ 2731840 h 2763911"/>
                <a:gd name="connsiteX204" fmla="*/ 1571268 w 1846136"/>
                <a:gd name="connsiteY204" fmla="*/ 2729994 h 2763911"/>
                <a:gd name="connsiteX205" fmla="*/ 1575752 w 1846136"/>
                <a:gd name="connsiteY205" fmla="*/ 2727884 h 2763911"/>
                <a:gd name="connsiteX206" fmla="*/ 1584983 w 1846136"/>
                <a:gd name="connsiteY206" fmla="*/ 2736851 h 2763911"/>
                <a:gd name="connsiteX207" fmla="*/ 1586566 w 1846136"/>
                <a:gd name="connsiteY207" fmla="*/ 2738170 h 2763911"/>
                <a:gd name="connsiteX208" fmla="*/ 1592632 w 1846136"/>
                <a:gd name="connsiteY208" fmla="*/ 2742654 h 2763911"/>
                <a:gd name="connsiteX209" fmla="*/ 1587093 w 1846136"/>
                <a:gd name="connsiteY209" fmla="*/ 2754523 h 2763911"/>
                <a:gd name="connsiteX210" fmla="*/ 1577598 w 1846136"/>
                <a:gd name="connsiteY210" fmla="*/ 2750039 h 2763911"/>
                <a:gd name="connsiteX211" fmla="*/ 1575488 w 1846136"/>
                <a:gd name="connsiteY211" fmla="*/ 2748721 h 2763911"/>
                <a:gd name="connsiteX212" fmla="*/ 1574697 w 1846136"/>
                <a:gd name="connsiteY212" fmla="*/ 2751886 h 2763911"/>
                <a:gd name="connsiteX213" fmla="*/ 1567839 w 1846136"/>
                <a:gd name="connsiteY213" fmla="*/ 2742127 h 2763911"/>
                <a:gd name="connsiteX214" fmla="*/ 1564410 w 1846136"/>
                <a:gd name="connsiteY214" fmla="*/ 2739225 h 2763911"/>
                <a:gd name="connsiteX215" fmla="*/ 1563355 w 1846136"/>
                <a:gd name="connsiteY215" fmla="*/ 2745028 h 2763911"/>
                <a:gd name="connsiteX216" fmla="*/ 1560981 w 1846136"/>
                <a:gd name="connsiteY216" fmla="*/ 2738434 h 2763911"/>
                <a:gd name="connsiteX217" fmla="*/ 1558344 w 1846136"/>
                <a:gd name="connsiteY217" fmla="*/ 2734741 h 2763911"/>
                <a:gd name="connsiteX218" fmla="*/ 1557289 w 1846136"/>
                <a:gd name="connsiteY218" fmla="*/ 2732368 h 2763911"/>
                <a:gd name="connsiteX219" fmla="*/ 1555970 w 1846136"/>
                <a:gd name="connsiteY219" fmla="*/ 2728148 h 2763911"/>
                <a:gd name="connsiteX220" fmla="*/ 1555970 w 1846136"/>
                <a:gd name="connsiteY220" fmla="*/ 2741072 h 2763911"/>
                <a:gd name="connsiteX221" fmla="*/ 1563883 w 1846136"/>
                <a:gd name="connsiteY221" fmla="*/ 2748457 h 2763911"/>
                <a:gd name="connsiteX222" fmla="*/ 1568894 w 1846136"/>
                <a:gd name="connsiteY222" fmla="*/ 2749512 h 2763911"/>
                <a:gd name="connsiteX223" fmla="*/ 1565993 w 1846136"/>
                <a:gd name="connsiteY223" fmla="*/ 2751886 h 2763911"/>
                <a:gd name="connsiteX224" fmla="*/ 1564938 w 1846136"/>
                <a:gd name="connsiteY224" fmla="*/ 2754523 h 2763911"/>
                <a:gd name="connsiteX225" fmla="*/ 1247642 w 1846136"/>
                <a:gd name="connsiteY225" fmla="*/ 2757161 h 2763911"/>
                <a:gd name="connsiteX226" fmla="*/ 928763 w 1846136"/>
                <a:gd name="connsiteY226" fmla="*/ 2757161 h 2763911"/>
                <a:gd name="connsiteX227" fmla="*/ 930082 w 1846136"/>
                <a:gd name="connsiteY227" fmla="*/ 2743973 h 2763911"/>
                <a:gd name="connsiteX228" fmla="*/ 921114 w 1846136"/>
                <a:gd name="connsiteY228" fmla="*/ 2725774 h 2763911"/>
                <a:gd name="connsiteX229" fmla="*/ 922433 w 1846136"/>
                <a:gd name="connsiteY229" fmla="*/ 2747929 h 2763911"/>
                <a:gd name="connsiteX230" fmla="*/ 924543 w 1846136"/>
                <a:gd name="connsiteY230" fmla="*/ 2746083 h 2763911"/>
                <a:gd name="connsiteX231" fmla="*/ 925598 w 1846136"/>
                <a:gd name="connsiteY231" fmla="*/ 2738698 h 2763911"/>
                <a:gd name="connsiteX232" fmla="*/ 926389 w 1846136"/>
                <a:gd name="connsiteY232" fmla="*/ 2752941 h 2763911"/>
                <a:gd name="connsiteX233" fmla="*/ 921114 w 1846136"/>
                <a:gd name="connsiteY233" fmla="*/ 2752677 h 2763911"/>
                <a:gd name="connsiteX234" fmla="*/ 917422 w 1846136"/>
                <a:gd name="connsiteY234" fmla="*/ 2752413 h 2763911"/>
                <a:gd name="connsiteX235" fmla="*/ 913202 w 1846136"/>
                <a:gd name="connsiteY235" fmla="*/ 2755314 h 2763911"/>
                <a:gd name="connsiteX236" fmla="*/ 912147 w 1846136"/>
                <a:gd name="connsiteY236" fmla="*/ 2751886 h 2763911"/>
                <a:gd name="connsiteX237" fmla="*/ 911092 w 1846136"/>
                <a:gd name="connsiteY237" fmla="*/ 2748457 h 2763911"/>
                <a:gd name="connsiteX238" fmla="*/ 906871 w 1846136"/>
                <a:gd name="connsiteY238" fmla="*/ 2749776 h 2763911"/>
                <a:gd name="connsiteX239" fmla="*/ 905289 w 1846136"/>
                <a:gd name="connsiteY239" fmla="*/ 2751094 h 2763911"/>
                <a:gd name="connsiteX240" fmla="*/ 912147 w 1846136"/>
                <a:gd name="connsiteY240" fmla="*/ 2733423 h 2763911"/>
                <a:gd name="connsiteX241" fmla="*/ 913993 w 1846136"/>
                <a:gd name="connsiteY241" fmla="*/ 2729730 h 2763911"/>
                <a:gd name="connsiteX242" fmla="*/ 909245 w 1846136"/>
                <a:gd name="connsiteY242" fmla="*/ 2728939 h 2763911"/>
                <a:gd name="connsiteX243" fmla="*/ 906080 w 1846136"/>
                <a:gd name="connsiteY243" fmla="*/ 2735005 h 2763911"/>
                <a:gd name="connsiteX244" fmla="*/ 904498 w 1846136"/>
                <a:gd name="connsiteY244" fmla="*/ 2740017 h 2763911"/>
                <a:gd name="connsiteX245" fmla="*/ 901333 w 1846136"/>
                <a:gd name="connsiteY245" fmla="*/ 2736851 h 2763911"/>
                <a:gd name="connsiteX246" fmla="*/ 898959 w 1846136"/>
                <a:gd name="connsiteY246" fmla="*/ 2737379 h 2763911"/>
                <a:gd name="connsiteX247" fmla="*/ 898959 w 1846136"/>
                <a:gd name="connsiteY247" fmla="*/ 2743973 h 2763911"/>
                <a:gd name="connsiteX248" fmla="*/ 901596 w 1846136"/>
                <a:gd name="connsiteY248" fmla="*/ 2745292 h 2763911"/>
                <a:gd name="connsiteX249" fmla="*/ 904761 w 1846136"/>
                <a:gd name="connsiteY249" fmla="*/ 2753996 h 2763911"/>
                <a:gd name="connsiteX250" fmla="*/ 578234 w 1846136"/>
                <a:gd name="connsiteY250" fmla="*/ 2756897 h 2763911"/>
                <a:gd name="connsiteX251" fmla="*/ 240893 w 1846136"/>
                <a:gd name="connsiteY251" fmla="*/ 2755314 h 2763911"/>
                <a:gd name="connsiteX252" fmla="*/ 1622436 w 1846136"/>
                <a:gd name="connsiteY252" fmla="*/ 2742127 h 2763911"/>
                <a:gd name="connsiteX253" fmla="*/ 1615842 w 1846136"/>
                <a:gd name="connsiteY253" fmla="*/ 2742127 h 2763911"/>
                <a:gd name="connsiteX254" fmla="*/ 1619007 w 1846136"/>
                <a:gd name="connsiteY254" fmla="*/ 2743445 h 2763911"/>
                <a:gd name="connsiteX255" fmla="*/ 1622436 w 1846136"/>
                <a:gd name="connsiteY255" fmla="*/ 2742127 h 2763911"/>
                <a:gd name="connsiteX256" fmla="*/ 1621117 w 1846136"/>
                <a:gd name="connsiteY256" fmla="*/ 2723136 h 2763911"/>
                <a:gd name="connsiteX257" fmla="*/ 1620590 w 1846136"/>
                <a:gd name="connsiteY257" fmla="*/ 2708366 h 2763911"/>
                <a:gd name="connsiteX258" fmla="*/ 1619799 w 1846136"/>
                <a:gd name="connsiteY258" fmla="*/ 2721026 h 2763911"/>
                <a:gd name="connsiteX259" fmla="*/ 1616106 w 1846136"/>
                <a:gd name="connsiteY259" fmla="*/ 2732104 h 2763911"/>
                <a:gd name="connsiteX260" fmla="*/ 1613732 w 1846136"/>
                <a:gd name="connsiteY260" fmla="*/ 2734214 h 2763911"/>
                <a:gd name="connsiteX261" fmla="*/ 1617689 w 1846136"/>
                <a:gd name="connsiteY261" fmla="*/ 2737907 h 2763911"/>
                <a:gd name="connsiteX262" fmla="*/ 1621117 w 1846136"/>
                <a:gd name="connsiteY262" fmla="*/ 2723136 h 2763911"/>
                <a:gd name="connsiteX263" fmla="*/ 1644855 w 1846136"/>
                <a:gd name="connsiteY263" fmla="*/ 2732895 h 2763911"/>
                <a:gd name="connsiteX264" fmla="*/ 1637470 w 1846136"/>
                <a:gd name="connsiteY264" fmla="*/ 2731840 h 2763911"/>
                <a:gd name="connsiteX265" fmla="*/ 1641690 w 1846136"/>
                <a:gd name="connsiteY265" fmla="*/ 2736060 h 2763911"/>
                <a:gd name="connsiteX266" fmla="*/ 1644855 w 1846136"/>
                <a:gd name="connsiteY266" fmla="*/ 2732895 h 2763911"/>
                <a:gd name="connsiteX267" fmla="*/ 906871 w 1846136"/>
                <a:gd name="connsiteY267" fmla="*/ 2728148 h 2763911"/>
                <a:gd name="connsiteX268" fmla="*/ 908718 w 1846136"/>
                <a:gd name="connsiteY268" fmla="*/ 2723927 h 2763911"/>
                <a:gd name="connsiteX269" fmla="*/ 902388 w 1846136"/>
                <a:gd name="connsiteY269" fmla="*/ 2726301 h 2763911"/>
                <a:gd name="connsiteX270" fmla="*/ 906871 w 1846136"/>
                <a:gd name="connsiteY270" fmla="*/ 2728148 h 2763911"/>
                <a:gd name="connsiteX271" fmla="*/ 1564146 w 1846136"/>
                <a:gd name="connsiteY271" fmla="*/ 2718652 h 2763911"/>
                <a:gd name="connsiteX272" fmla="*/ 1561773 w 1846136"/>
                <a:gd name="connsiteY272" fmla="*/ 2721290 h 2763911"/>
                <a:gd name="connsiteX273" fmla="*/ 1564146 w 1846136"/>
                <a:gd name="connsiteY273" fmla="*/ 2726037 h 2763911"/>
                <a:gd name="connsiteX274" fmla="*/ 1564146 w 1846136"/>
                <a:gd name="connsiteY274" fmla="*/ 2718652 h 2763911"/>
                <a:gd name="connsiteX275" fmla="*/ 1603182 w 1846136"/>
                <a:gd name="connsiteY275" fmla="*/ 2720499 h 2763911"/>
                <a:gd name="connsiteX276" fmla="*/ 1605028 w 1846136"/>
                <a:gd name="connsiteY276" fmla="*/ 2713113 h 2763911"/>
                <a:gd name="connsiteX277" fmla="*/ 1602391 w 1846136"/>
                <a:gd name="connsiteY277" fmla="*/ 2712850 h 2763911"/>
                <a:gd name="connsiteX278" fmla="*/ 1600544 w 1846136"/>
                <a:gd name="connsiteY278" fmla="*/ 2722872 h 2763911"/>
                <a:gd name="connsiteX279" fmla="*/ 1603182 w 1846136"/>
                <a:gd name="connsiteY279" fmla="*/ 2720499 h 2763911"/>
                <a:gd name="connsiteX280" fmla="*/ 1594214 w 1846136"/>
                <a:gd name="connsiteY280" fmla="*/ 2716542 h 2763911"/>
                <a:gd name="connsiteX281" fmla="*/ 1597379 w 1846136"/>
                <a:gd name="connsiteY281" fmla="*/ 2711003 h 2763911"/>
                <a:gd name="connsiteX282" fmla="*/ 1589731 w 1846136"/>
                <a:gd name="connsiteY282" fmla="*/ 2714696 h 2763911"/>
                <a:gd name="connsiteX283" fmla="*/ 1594214 w 1846136"/>
                <a:gd name="connsiteY283" fmla="*/ 2716542 h 2763911"/>
                <a:gd name="connsiteX284" fmla="*/ 1464711 w 1846136"/>
                <a:gd name="connsiteY284" fmla="*/ 1852473 h 2763911"/>
                <a:gd name="connsiteX285" fmla="*/ 1459964 w 1846136"/>
                <a:gd name="connsiteY285" fmla="*/ 1045376 h 2763911"/>
                <a:gd name="connsiteX286" fmla="*/ 1414598 w 1846136"/>
                <a:gd name="connsiteY286" fmla="*/ 967304 h 2763911"/>
                <a:gd name="connsiteX287" fmla="*/ 1341011 w 1846136"/>
                <a:gd name="connsiteY287" fmla="*/ 921674 h 2763911"/>
                <a:gd name="connsiteX288" fmla="*/ 1305931 w 1846136"/>
                <a:gd name="connsiteY288" fmla="*/ 926158 h 2763911"/>
                <a:gd name="connsiteX289" fmla="*/ 1201221 w 1846136"/>
                <a:gd name="connsiteY289" fmla="*/ 1021110 h 2763911"/>
                <a:gd name="connsiteX290" fmla="*/ 1179857 w 1846136"/>
                <a:gd name="connsiteY290" fmla="*/ 1028232 h 2763911"/>
                <a:gd name="connsiteX291" fmla="*/ 917422 w 1846136"/>
                <a:gd name="connsiteY291" fmla="*/ 1028232 h 2763911"/>
                <a:gd name="connsiteX292" fmla="*/ 654986 w 1846136"/>
                <a:gd name="connsiteY292" fmla="*/ 1028232 h 2763911"/>
                <a:gd name="connsiteX293" fmla="*/ 633622 w 1846136"/>
                <a:gd name="connsiteY293" fmla="*/ 1021110 h 2763911"/>
                <a:gd name="connsiteX294" fmla="*/ 567948 w 1846136"/>
                <a:gd name="connsiteY294" fmla="*/ 981811 h 2763911"/>
                <a:gd name="connsiteX295" fmla="*/ 528648 w 1846136"/>
                <a:gd name="connsiteY295" fmla="*/ 925630 h 2763911"/>
                <a:gd name="connsiteX296" fmla="*/ 512559 w 1846136"/>
                <a:gd name="connsiteY296" fmla="*/ 917454 h 2763911"/>
                <a:gd name="connsiteX297" fmla="*/ 380682 w 1846136"/>
                <a:gd name="connsiteY297" fmla="*/ 1027704 h 2763911"/>
                <a:gd name="connsiteX298" fmla="*/ 371451 w 1846136"/>
                <a:gd name="connsiteY298" fmla="*/ 1069906 h 2763911"/>
                <a:gd name="connsiteX299" fmla="*/ 370660 w 1846136"/>
                <a:gd name="connsiteY299" fmla="*/ 2641899 h 2763911"/>
                <a:gd name="connsiteX300" fmla="*/ 918477 w 1846136"/>
                <a:gd name="connsiteY300" fmla="*/ 2643218 h 2763911"/>
                <a:gd name="connsiteX301" fmla="*/ 1464711 w 1846136"/>
                <a:gd name="connsiteY301" fmla="*/ 2642426 h 2763911"/>
                <a:gd name="connsiteX302" fmla="*/ 1464711 w 1846136"/>
                <a:gd name="connsiteY302" fmla="*/ 1852473 h 2763911"/>
                <a:gd name="connsiteX303" fmla="*/ 1168779 w 1846136"/>
                <a:gd name="connsiteY303" fmla="*/ 910069 h 2763911"/>
                <a:gd name="connsiteX304" fmla="*/ 1172736 w 1846136"/>
                <a:gd name="connsiteY304" fmla="*/ 805093 h 2763911"/>
                <a:gd name="connsiteX305" fmla="*/ 917422 w 1846136"/>
                <a:gd name="connsiteY305" fmla="*/ 800082 h 2763911"/>
                <a:gd name="connsiteX306" fmla="*/ 662108 w 1846136"/>
                <a:gd name="connsiteY306" fmla="*/ 805093 h 2763911"/>
                <a:gd name="connsiteX307" fmla="*/ 662899 w 1846136"/>
                <a:gd name="connsiteY307" fmla="*/ 908486 h 2763911"/>
                <a:gd name="connsiteX308" fmla="*/ 916894 w 1846136"/>
                <a:gd name="connsiteY308" fmla="*/ 913497 h 2763911"/>
                <a:gd name="connsiteX309" fmla="*/ 1168779 w 1846136"/>
                <a:gd name="connsiteY309" fmla="*/ 910069 h 2763911"/>
                <a:gd name="connsiteX310" fmla="*/ 1802316 w 1846136"/>
                <a:gd name="connsiteY310" fmla="*/ 742319 h 2763911"/>
                <a:gd name="connsiteX311" fmla="*/ 1796250 w 1846136"/>
                <a:gd name="connsiteY311" fmla="*/ 740209 h 2763911"/>
                <a:gd name="connsiteX312" fmla="*/ 1788337 w 1846136"/>
                <a:gd name="connsiteY312" fmla="*/ 742319 h 2763911"/>
                <a:gd name="connsiteX313" fmla="*/ 1802316 w 1846136"/>
                <a:gd name="connsiteY313" fmla="*/ 742319 h 2763911"/>
                <a:gd name="connsiteX314" fmla="*/ 1826845 w 1846136"/>
                <a:gd name="connsiteY314" fmla="*/ 737835 h 2763911"/>
                <a:gd name="connsiteX315" fmla="*/ 1823944 w 1846136"/>
                <a:gd name="connsiteY315" fmla="*/ 737308 h 2763911"/>
                <a:gd name="connsiteX316" fmla="*/ 1818142 w 1846136"/>
                <a:gd name="connsiteY316" fmla="*/ 739945 h 2763911"/>
                <a:gd name="connsiteX317" fmla="*/ 1817878 w 1846136"/>
                <a:gd name="connsiteY317" fmla="*/ 741528 h 2763911"/>
                <a:gd name="connsiteX318" fmla="*/ 1826845 w 1846136"/>
                <a:gd name="connsiteY318" fmla="*/ 737835 h 2763911"/>
                <a:gd name="connsiteX319" fmla="*/ 1835286 w 1846136"/>
                <a:gd name="connsiteY319" fmla="*/ 740736 h 2763911"/>
                <a:gd name="connsiteX320" fmla="*/ 1834231 w 1846136"/>
                <a:gd name="connsiteY320" fmla="*/ 736780 h 2763911"/>
                <a:gd name="connsiteX321" fmla="*/ 1830010 w 1846136"/>
                <a:gd name="connsiteY321" fmla="*/ 740736 h 2763911"/>
                <a:gd name="connsiteX322" fmla="*/ 1831065 w 1846136"/>
                <a:gd name="connsiteY322" fmla="*/ 744693 h 2763911"/>
                <a:gd name="connsiteX323" fmla="*/ 1835286 w 1846136"/>
                <a:gd name="connsiteY323" fmla="*/ 740736 h 2763911"/>
                <a:gd name="connsiteX324" fmla="*/ 1774622 w 1846136"/>
                <a:gd name="connsiteY324" fmla="*/ 734142 h 2763911"/>
                <a:gd name="connsiteX325" fmla="*/ 1774095 w 1846136"/>
                <a:gd name="connsiteY325" fmla="*/ 731505 h 2763911"/>
                <a:gd name="connsiteX326" fmla="*/ 1776996 w 1846136"/>
                <a:gd name="connsiteY326" fmla="*/ 724383 h 2763911"/>
                <a:gd name="connsiteX327" fmla="*/ 1774886 w 1846136"/>
                <a:gd name="connsiteY327" fmla="*/ 722010 h 2763911"/>
                <a:gd name="connsiteX328" fmla="*/ 1767501 w 1846136"/>
                <a:gd name="connsiteY328" fmla="*/ 719372 h 2763911"/>
                <a:gd name="connsiteX329" fmla="*/ 1760116 w 1846136"/>
                <a:gd name="connsiteY329" fmla="*/ 713569 h 2763911"/>
                <a:gd name="connsiteX330" fmla="*/ 1764599 w 1846136"/>
                <a:gd name="connsiteY330" fmla="*/ 721482 h 2763911"/>
                <a:gd name="connsiteX331" fmla="*/ 1765654 w 1846136"/>
                <a:gd name="connsiteY331" fmla="*/ 728340 h 2763911"/>
                <a:gd name="connsiteX332" fmla="*/ 1768292 w 1846136"/>
                <a:gd name="connsiteY332" fmla="*/ 734406 h 2763911"/>
                <a:gd name="connsiteX333" fmla="*/ 1776996 w 1846136"/>
                <a:gd name="connsiteY333" fmla="*/ 737835 h 2763911"/>
                <a:gd name="connsiteX334" fmla="*/ 1774622 w 1846136"/>
                <a:gd name="connsiteY334" fmla="*/ 734142 h 2763911"/>
                <a:gd name="connsiteX335" fmla="*/ 1806273 w 1846136"/>
                <a:gd name="connsiteY335" fmla="*/ 734670 h 2763911"/>
                <a:gd name="connsiteX336" fmla="*/ 1796514 w 1846136"/>
                <a:gd name="connsiteY336" fmla="*/ 733351 h 2763911"/>
                <a:gd name="connsiteX337" fmla="*/ 1786491 w 1846136"/>
                <a:gd name="connsiteY337" fmla="*/ 734142 h 2763911"/>
                <a:gd name="connsiteX338" fmla="*/ 1795722 w 1846136"/>
                <a:gd name="connsiteY338" fmla="*/ 730714 h 2763911"/>
                <a:gd name="connsiteX339" fmla="*/ 1804954 w 1846136"/>
                <a:gd name="connsiteY339" fmla="*/ 727549 h 2763911"/>
                <a:gd name="connsiteX340" fmla="*/ 1804954 w 1846136"/>
                <a:gd name="connsiteY340" fmla="*/ 703283 h 2763911"/>
                <a:gd name="connsiteX341" fmla="*/ 1803108 w 1846136"/>
                <a:gd name="connsiteY341" fmla="*/ 682182 h 2763911"/>
                <a:gd name="connsiteX342" fmla="*/ 1800998 w 1846136"/>
                <a:gd name="connsiteY342" fmla="*/ 680864 h 2763911"/>
                <a:gd name="connsiteX343" fmla="*/ 1804426 w 1846136"/>
                <a:gd name="connsiteY343" fmla="*/ 675852 h 2763911"/>
                <a:gd name="connsiteX344" fmla="*/ 1802316 w 1846136"/>
                <a:gd name="connsiteY344" fmla="*/ 673478 h 2763911"/>
                <a:gd name="connsiteX345" fmla="*/ 1801525 w 1846136"/>
                <a:gd name="connsiteY345" fmla="*/ 671104 h 2763911"/>
                <a:gd name="connsiteX346" fmla="*/ 1807855 w 1846136"/>
                <a:gd name="connsiteY346" fmla="*/ 667939 h 2763911"/>
                <a:gd name="connsiteX347" fmla="*/ 1800734 w 1846136"/>
                <a:gd name="connsiteY347" fmla="*/ 661873 h 2763911"/>
                <a:gd name="connsiteX348" fmla="*/ 1802580 w 1846136"/>
                <a:gd name="connsiteY348" fmla="*/ 665829 h 2763911"/>
                <a:gd name="connsiteX349" fmla="*/ 1802316 w 1846136"/>
                <a:gd name="connsiteY349" fmla="*/ 667939 h 2763911"/>
                <a:gd name="connsiteX350" fmla="*/ 1793612 w 1846136"/>
                <a:gd name="connsiteY350" fmla="*/ 671368 h 2763911"/>
                <a:gd name="connsiteX351" fmla="*/ 1790184 w 1846136"/>
                <a:gd name="connsiteY351" fmla="*/ 668203 h 2763911"/>
                <a:gd name="connsiteX352" fmla="*/ 1788074 w 1846136"/>
                <a:gd name="connsiteY352" fmla="*/ 669522 h 2763911"/>
                <a:gd name="connsiteX353" fmla="*/ 1788074 w 1846136"/>
                <a:gd name="connsiteY353" fmla="*/ 702492 h 2763911"/>
                <a:gd name="connsiteX354" fmla="*/ 1789920 w 1846136"/>
                <a:gd name="connsiteY354" fmla="*/ 727549 h 2763911"/>
                <a:gd name="connsiteX355" fmla="*/ 1789392 w 1846136"/>
                <a:gd name="connsiteY355" fmla="*/ 701437 h 2763911"/>
                <a:gd name="connsiteX356" fmla="*/ 1790711 w 1846136"/>
                <a:gd name="connsiteY356" fmla="*/ 680336 h 2763911"/>
                <a:gd name="connsiteX357" fmla="*/ 1792821 w 1846136"/>
                <a:gd name="connsiteY357" fmla="*/ 707239 h 2763911"/>
                <a:gd name="connsiteX358" fmla="*/ 1789129 w 1846136"/>
                <a:gd name="connsiteY358" fmla="*/ 728867 h 2763911"/>
                <a:gd name="connsiteX359" fmla="*/ 1785172 w 1846136"/>
                <a:gd name="connsiteY359" fmla="*/ 732824 h 2763911"/>
                <a:gd name="connsiteX360" fmla="*/ 1795722 w 1846136"/>
                <a:gd name="connsiteY360" fmla="*/ 736780 h 2763911"/>
                <a:gd name="connsiteX361" fmla="*/ 1806273 w 1846136"/>
                <a:gd name="connsiteY361" fmla="*/ 734670 h 2763911"/>
                <a:gd name="connsiteX362" fmla="*/ 1821570 w 1846136"/>
                <a:gd name="connsiteY362" fmla="*/ 698008 h 2763911"/>
                <a:gd name="connsiteX363" fmla="*/ 1820515 w 1846136"/>
                <a:gd name="connsiteY363" fmla="*/ 664774 h 2763911"/>
                <a:gd name="connsiteX364" fmla="*/ 1812866 w 1846136"/>
                <a:gd name="connsiteY364" fmla="*/ 660818 h 2763911"/>
                <a:gd name="connsiteX365" fmla="*/ 1806273 w 1846136"/>
                <a:gd name="connsiteY365" fmla="*/ 656598 h 2763911"/>
                <a:gd name="connsiteX366" fmla="*/ 1810229 w 1846136"/>
                <a:gd name="connsiteY366" fmla="*/ 661345 h 2763911"/>
                <a:gd name="connsiteX367" fmla="*/ 1814185 w 1846136"/>
                <a:gd name="connsiteY367" fmla="*/ 666884 h 2763911"/>
                <a:gd name="connsiteX368" fmla="*/ 1816823 w 1846136"/>
                <a:gd name="connsiteY368" fmla="*/ 670841 h 2763911"/>
                <a:gd name="connsiteX369" fmla="*/ 1818669 w 1846136"/>
                <a:gd name="connsiteY369" fmla="*/ 703547 h 2763911"/>
                <a:gd name="connsiteX370" fmla="*/ 1819988 w 1846136"/>
                <a:gd name="connsiteY370" fmla="*/ 735198 h 2763911"/>
                <a:gd name="connsiteX371" fmla="*/ 1821570 w 1846136"/>
                <a:gd name="connsiteY371" fmla="*/ 698008 h 2763911"/>
                <a:gd name="connsiteX372" fmla="*/ 1835549 w 1846136"/>
                <a:gd name="connsiteY372" fmla="*/ 690886 h 2763911"/>
                <a:gd name="connsiteX373" fmla="*/ 1832384 w 1846136"/>
                <a:gd name="connsiteY373" fmla="*/ 644201 h 2763911"/>
                <a:gd name="connsiteX374" fmla="*/ 1832648 w 1846136"/>
                <a:gd name="connsiteY374" fmla="*/ 638662 h 2763911"/>
                <a:gd name="connsiteX375" fmla="*/ 1831857 w 1846136"/>
                <a:gd name="connsiteY375" fmla="*/ 632596 h 2763911"/>
                <a:gd name="connsiteX376" fmla="*/ 1811548 w 1846136"/>
                <a:gd name="connsiteY376" fmla="*/ 626002 h 2763911"/>
                <a:gd name="connsiteX377" fmla="*/ 1794140 w 1846136"/>
                <a:gd name="connsiteY377" fmla="*/ 626266 h 2763911"/>
                <a:gd name="connsiteX378" fmla="*/ 1813394 w 1846136"/>
                <a:gd name="connsiteY378" fmla="*/ 630750 h 2763911"/>
                <a:gd name="connsiteX379" fmla="*/ 1825527 w 1846136"/>
                <a:gd name="connsiteY379" fmla="*/ 637607 h 2763911"/>
                <a:gd name="connsiteX380" fmla="*/ 1822362 w 1846136"/>
                <a:gd name="connsiteY380" fmla="*/ 650004 h 2763911"/>
                <a:gd name="connsiteX381" fmla="*/ 1819197 w 1846136"/>
                <a:gd name="connsiteY381" fmla="*/ 659235 h 2763911"/>
                <a:gd name="connsiteX382" fmla="*/ 1824735 w 1846136"/>
                <a:gd name="connsiteY382" fmla="*/ 695898 h 2763911"/>
                <a:gd name="connsiteX383" fmla="*/ 1832121 w 1846136"/>
                <a:gd name="connsiteY383" fmla="*/ 733615 h 2763911"/>
                <a:gd name="connsiteX384" fmla="*/ 1835549 w 1846136"/>
                <a:gd name="connsiteY384" fmla="*/ 690886 h 2763911"/>
                <a:gd name="connsiteX385" fmla="*/ 1744818 w 1846136"/>
                <a:gd name="connsiteY385" fmla="*/ 728340 h 2763911"/>
                <a:gd name="connsiteX386" fmla="*/ 1746928 w 1846136"/>
                <a:gd name="connsiteY386" fmla="*/ 692996 h 2763911"/>
                <a:gd name="connsiteX387" fmla="*/ 1743763 w 1846136"/>
                <a:gd name="connsiteY387" fmla="*/ 662137 h 2763911"/>
                <a:gd name="connsiteX388" fmla="*/ 1740334 w 1846136"/>
                <a:gd name="connsiteY388" fmla="*/ 660554 h 2763911"/>
                <a:gd name="connsiteX389" fmla="*/ 1737697 w 1846136"/>
                <a:gd name="connsiteY389" fmla="*/ 657653 h 2763911"/>
                <a:gd name="connsiteX390" fmla="*/ 1735850 w 1846136"/>
                <a:gd name="connsiteY390" fmla="*/ 684029 h 2763911"/>
                <a:gd name="connsiteX391" fmla="*/ 1732685 w 1846136"/>
                <a:gd name="connsiteY391" fmla="*/ 711723 h 2763911"/>
                <a:gd name="connsiteX392" fmla="*/ 1730575 w 1846136"/>
                <a:gd name="connsiteY392" fmla="*/ 707239 h 2763911"/>
                <a:gd name="connsiteX393" fmla="*/ 1732685 w 1846136"/>
                <a:gd name="connsiteY393" fmla="*/ 678226 h 2763911"/>
                <a:gd name="connsiteX394" fmla="*/ 1737433 w 1846136"/>
                <a:gd name="connsiteY394" fmla="*/ 654224 h 2763911"/>
                <a:gd name="connsiteX395" fmla="*/ 1735850 w 1846136"/>
                <a:gd name="connsiteY395" fmla="*/ 652641 h 2763911"/>
                <a:gd name="connsiteX396" fmla="*/ 1729784 w 1846136"/>
                <a:gd name="connsiteY396" fmla="*/ 654488 h 2763911"/>
                <a:gd name="connsiteX397" fmla="*/ 1732421 w 1846136"/>
                <a:gd name="connsiteY397" fmla="*/ 728076 h 2763911"/>
                <a:gd name="connsiteX398" fmla="*/ 1744818 w 1846136"/>
                <a:gd name="connsiteY398" fmla="*/ 728340 h 2763911"/>
                <a:gd name="connsiteX399" fmla="*/ 1760643 w 1846136"/>
                <a:gd name="connsiteY399" fmla="*/ 723592 h 2763911"/>
                <a:gd name="connsiteX400" fmla="*/ 1759588 w 1846136"/>
                <a:gd name="connsiteY400" fmla="*/ 722537 h 2763911"/>
                <a:gd name="connsiteX401" fmla="*/ 1753522 w 1846136"/>
                <a:gd name="connsiteY401" fmla="*/ 727021 h 2763911"/>
                <a:gd name="connsiteX402" fmla="*/ 1754577 w 1846136"/>
                <a:gd name="connsiteY402" fmla="*/ 728076 h 2763911"/>
                <a:gd name="connsiteX403" fmla="*/ 1760643 w 1846136"/>
                <a:gd name="connsiteY403" fmla="*/ 723592 h 2763911"/>
                <a:gd name="connsiteX404" fmla="*/ 911355 w 1846136"/>
                <a:gd name="connsiteY404" fmla="*/ 720163 h 2763911"/>
                <a:gd name="connsiteX405" fmla="*/ 910564 w 1846136"/>
                <a:gd name="connsiteY405" fmla="*/ 724120 h 2763911"/>
                <a:gd name="connsiteX406" fmla="*/ 914520 w 1846136"/>
                <a:gd name="connsiteY406" fmla="*/ 724911 h 2763911"/>
                <a:gd name="connsiteX407" fmla="*/ 928499 w 1846136"/>
                <a:gd name="connsiteY407" fmla="*/ 715679 h 2763911"/>
                <a:gd name="connsiteX408" fmla="*/ 925334 w 1846136"/>
                <a:gd name="connsiteY408" fmla="*/ 719108 h 2763911"/>
                <a:gd name="connsiteX409" fmla="*/ 922960 w 1846136"/>
                <a:gd name="connsiteY409" fmla="*/ 718581 h 2763911"/>
                <a:gd name="connsiteX410" fmla="*/ 916630 w 1846136"/>
                <a:gd name="connsiteY410" fmla="*/ 716471 h 2763911"/>
                <a:gd name="connsiteX411" fmla="*/ 909509 w 1846136"/>
                <a:gd name="connsiteY411" fmla="*/ 714097 h 2763911"/>
                <a:gd name="connsiteX412" fmla="*/ 896585 w 1846136"/>
                <a:gd name="connsiteY412" fmla="*/ 715152 h 2763911"/>
                <a:gd name="connsiteX413" fmla="*/ 898168 w 1846136"/>
                <a:gd name="connsiteY413" fmla="*/ 716471 h 2763911"/>
                <a:gd name="connsiteX414" fmla="*/ 903706 w 1846136"/>
                <a:gd name="connsiteY414" fmla="*/ 713042 h 2763911"/>
                <a:gd name="connsiteX415" fmla="*/ 904761 w 1846136"/>
                <a:gd name="connsiteY415" fmla="*/ 716207 h 2763911"/>
                <a:gd name="connsiteX416" fmla="*/ 901596 w 1846136"/>
                <a:gd name="connsiteY416" fmla="*/ 723592 h 2763911"/>
                <a:gd name="connsiteX417" fmla="*/ 904498 w 1846136"/>
                <a:gd name="connsiteY417" fmla="*/ 723065 h 2763911"/>
                <a:gd name="connsiteX418" fmla="*/ 911355 w 1846136"/>
                <a:gd name="connsiteY418" fmla="*/ 720163 h 2763911"/>
                <a:gd name="connsiteX419" fmla="*/ 1777260 w 1846136"/>
                <a:gd name="connsiteY419" fmla="*/ 706975 h 2763911"/>
                <a:gd name="connsiteX420" fmla="*/ 1773303 w 1846136"/>
                <a:gd name="connsiteY420" fmla="*/ 708822 h 2763911"/>
                <a:gd name="connsiteX421" fmla="*/ 1769347 w 1846136"/>
                <a:gd name="connsiteY421" fmla="*/ 716207 h 2763911"/>
                <a:gd name="connsiteX422" fmla="*/ 1777260 w 1846136"/>
                <a:gd name="connsiteY422" fmla="*/ 706975 h 2763911"/>
                <a:gd name="connsiteX423" fmla="*/ 1772512 w 1846136"/>
                <a:gd name="connsiteY423" fmla="*/ 683237 h 2763911"/>
                <a:gd name="connsiteX424" fmla="*/ 1776205 w 1846136"/>
                <a:gd name="connsiteY424" fmla="*/ 662137 h 2763911"/>
                <a:gd name="connsiteX425" fmla="*/ 1779106 w 1846136"/>
                <a:gd name="connsiteY425" fmla="*/ 658972 h 2763911"/>
                <a:gd name="connsiteX426" fmla="*/ 1776732 w 1846136"/>
                <a:gd name="connsiteY426" fmla="*/ 656598 h 2763911"/>
                <a:gd name="connsiteX427" fmla="*/ 1774622 w 1846136"/>
                <a:gd name="connsiteY427" fmla="*/ 655279 h 2763911"/>
                <a:gd name="connsiteX428" fmla="*/ 1770138 w 1846136"/>
                <a:gd name="connsiteY428" fmla="*/ 652378 h 2763911"/>
                <a:gd name="connsiteX429" fmla="*/ 1768820 w 1846136"/>
                <a:gd name="connsiteY429" fmla="*/ 655543 h 2763911"/>
                <a:gd name="connsiteX430" fmla="*/ 1768028 w 1846136"/>
                <a:gd name="connsiteY430" fmla="*/ 661345 h 2763911"/>
                <a:gd name="connsiteX431" fmla="*/ 1764072 w 1846136"/>
                <a:gd name="connsiteY431" fmla="*/ 655543 h 2763911"/>
                <a:gd name="connsiteX432" fmla="*/ 1762226 w 1846136"/>
                <a:gd name="connsiteY432" fmla="*/ 653433 h 2763911"/>
                <a:gd name="connsiteX433" fmla="*/ 1763281 w 1846136"/>
                <a:gd name="connsiteY433" fmla="*/ 708558 h 2763911"/>
                <a:gd name="connsiteX434" fmla="*/ 1768292 w 1846136"/>
                <a:gd name="connsiteY434" fmla="*/ 707767 h 2763911"/>
                <a:gd name="connsiteX435" fmla="*/ 1772512 w 1846136"/>
                <a:gd name="connsiteY435" fmla="*/ 683237 h 2763911"/>
                <a:gd name="connsiteX436" fmla="*/ 912674 w 1846136"/>
                <a:gd name="connsiteY436" fmla="*/ 692996 h 2763911"/>
                <a:gd name="connsiteX437" fmla="*/ 910300 w 1846136"/>
                <a:gd name="connsiteY437" fmla="*/ 695634 h 2763911"/>
                <a:gd name="connsiteX438" fmla="*/ 912674 w 1846136"/>
                <a:gd name="connsiteY438" fmla="*/ 700382 h 2763911"/>
                <a:gd name="connsiteX439" fmla="*/ 912674 w 1846136"/>
                <a:gd name="connsiteY439" fmla="*/ 692996 h 2763911"/>
                <a:gd name="connsiteX440" fmla="*/ 1779106 w 1846136"/>
                <a:gd name="connsiteY440" fmla="*/ 678226 h 2763911"/>
                <a:gd name="connsiteX441" fmla="*/ 1777523 w 1846136"/>
                <a:gd name="connsiteY441" fmla="*/ 679808 h 2763911"/>
                <a:gd name="connsiteX442" fmla="*/ 1778842 w 1846136"/>
                <a:gd name="connsiteY442" fmla="*/ 683237 h 2763911"/>
                <a:gd name="connsiteX443" fmla="*/ 1779106 w 1846136"/>
                <a:gd name="connsiteY443" fmla="*/ 678226 h 2763911"/>
                <a:gd name="connsiteX444" fmla="*/ 1803635 w 1846136"/>
                <a:gd name="connsiteY444" fmla="*/ 655015 h 2763911"/>
                <a:gd name="connsiteX445" fmla="*/ 1791502 w 1846136"/>
                <a:gd name="connsiteY445" fmla="*/ 656334 h 2763911"/>
                <a:gd name="connsiteX446" fmla="*/ 1791502 w 1846136"/>
                <a:gd name="connsiteY446" fmla="*/ 661873 h 2763911"/>
                <a:gd name="connsiteX447" fmla="*/ 1799151 w 1846136"/>
                <a:gd name="connsiteY447" fmla="*/ 661082 h 2763911"/>
                <a:gd name="connsiteX448" fmla="*/ 1803635 w 1846136"/>
                <a:gd name="connsiteY448" fmla="*/ 655015 h 2763911"/>
                <a:gd name="connsiteX449" fmla="*/ 1748247 w 1846136"/>
                <a:gd name="connsiteY449" fmla="*/ 656598 h 2763911"/>
                <a:gd name="connsiteX450" fmla="*/ 1745609 w 1846136"/>
                <a:gd name="connsiteY450" fmla="*/ 653697 h 2763911"/>
                <a:gd name="connsiteX451" fmla="*/ 1742972 w 1846136"/>
                <a:gd name="connsiteY451" fmla="*/ 654752 h 2763911"/>
                <a:gd name="connsiteX452" fmla="*/ 1745609 w 1846136"/>
                <a:gd name="connsiteY452" fmla="*/ 657653 h 2763911"/>
                <a:gd name="connsiteX453" fmla="*/ 1748247 w 1846136"/>
                <a:gd name="connsiteY453" fmla="*/ 656598 h 2763911"/>
                <a:gd name="connsiteX454" fmla="*/ 1821834 w 1846136"/>
                <a:gd name="connsiteY454" fmla="*/ 644993 h 2763911"/>
                <a:gd name="connsiteX455" fmla="*/ 1814713 w 1846136"/>
                <a:gd name="connsiteY455" fmla="*/ 639717 h 2763911"/>
                <a:gd name="connsiteX456" fmla="*/ 1797832 w 1846136"/>
                <a:gd name="connsiteY456" fmla="*/ 637607 h 2763911"/>
                <a:gd name="connsiteX457" fmla="*/ 1790447 w 1846136"/>
                <a:gd name="connsiteY457" fmla="*/ 638662 h 2763911"/>
                <a:gd name="connsiteX458" fmla="*/ 1799943 w 1846136"/>
                <a:gd name="connsiteY458" fmla="*/ 641300 h 2763911"/>
                <a:gd name="connsiteX459" fmla="*/ 1818142 w 1846136"/>
                <a:gd name="connsiteY459" fmla="*/ 647366 h 2763911"/>
                <a:gd name="connsiteX460" fmla="*/ 1817878 w 1846136"/>
                <a:gd name="connsiteY460" fmla="*/ 649740 h 2763911"/>
                <a:gd name="connsiteX461" fmla="*/ 1821834 w 1846136"/>
                <a:gd name="connsiteY461" fmla="*/ 644993 h 2763911"/>
                <a:gd name="connsiteX462" fmla="*/ 1821834 w 1846136"/>
                <a:gd name="connsiteY462" fmla="*/ 635497 h 2763911"/>
                <a:gd name="connsiteX463" fmla="*/ 1804954 w 1846136"/>
                <a:gd name="connsiteY463" fmla="*/ 633123 h 2763911"/>
                <a:gd name="connsiteX464" fmla="*/ 1794404 w 1846136"/>
                <a:gd name="connsiteY464" fmla="*/ 633915 h 2763911"/>
                <a:gd name="connsiteX465" fmla="*/ 1821834 w 1846136"/>
                <a:gd name="connsiteY465" fmla="*/ 635497 h 2763911"/>
                <a:gd name="connsiteX466" fmla="*/ 687428 w 1846136"/>
                <a:gd name="connsiteY466" fmla="*/ 165218 h 2763911"/>
                <a:gd name="connsiteX467" fmla="*/ 686637 w 1846136"/>
                <a:gd name="connsiteY467" fmla="*/ 107719 h 2763911"/>
                <a:gd name="connsiteX468" fmla="*/ 600917 w 1846136"/>
                <a:gd name="connsiteY468" fmla="*/ 107719 h 2763911"/>
                <a:gd name="connsiteX469" fmla="*/ 515197 w 1846136"/>
                <a:gd name="connsiteY469" fmla="*/ 107719 h 2763911"/>
                <a:gd name="connsiteX470" fmla="*/ 514405 w 1846136"/>
                <a:gd name="connsiteY470" fmla="*/ 165218 h 2763911"/>
                <a:gd name="connsiteX471" fmla="*/ 513878 w 1846136"/>
                <a:gd name="connsiteY471" fmla="*/ 222453 h 2763911"/>
                <a:gd name="connsiteX472" fmla="*/ 600917 w 1846136"/>
                <a:gd name="connsiteY472" fmla="*/ 222453 h 2763911"/>
                <a:gd name="connsiteX473" fmla="*/ 687956 w 1846136"/>
                <a:gd name="connsiteY473" fmla="*/ 222453 h 2763911"/>
                <a:gd name="connsiteX474" fmla="*/ 687428 w 1846136"/>
                <a:gd name="connsiteY474" fmla="*/ 165218 h 2763911"/>
                <a:gd name="connsiteX475" fmla="*/ 1320438 w 1846136"/>
                <a:gd name="connsiteY475" fmla="*/ 165218 h 2763911"/>
                <a:gd name="connsiteX476" fmla="*/ 1319646 w 1846136"/>
                <a:gd name="connsiteY476" fmla="*/ 107719 h 2763911"/>
                <a:gd name="connsiteX477" fmla="*/ 1233926 w 1846136"/>
                <a:gd name="connsiteY477" fmla="*/ 107719 h 2763911"/>
                <a:gd name="connsiteX478" fmla="*/ 1148206 w 1846136"/>
                <a:gd name="connsiteY478" fmla="*/ 107719 h 2763911"/>
                <a:gd name="connsiteX479" fmla="*/ 1147415 w 1846136"/>
                <a:gd name="connsiteY479" fmla="*/ 161789 h 2763911"/>
                <a:gd name="connsiteX480" fmla="*/ 1147943 w 1846136"/>
                <a:gd name="connsiteY480" fmla="*/ 219025 h 2763911"/>
                <a:gd name="connsiteX481" fmla="*/ 1235245 w 1846136"/>
                <a:gd name="connsiteY481" fmla="*/ 222453 h 2763911"/>
                <a:gd name="connsiteX482" fmla="*/ 1320965 w 1846136"/>
                <a:gd name="connsiteY482" fmla="*/ 222453 h 2763911"/>
                <a:gd name="connsiteX483" fmla="*/ 1320438 w 1846136"/>
                <a:gd name="connsiteY483" fmla="*/ 165218 h 276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</a:cxnLst>
              <a:rect l="l" t="t" r="r" b="b"/>
              <a:pathLst>
                <a:path w="1846136" h="2763911">
                  <a:moveTo>
                    <a:pt x="240893" y="2755314"/>
                  </a:moveTo>
                  <a:cubicBezTo>
                    <a:pt x="226386" y="2753468"/>
                    <a:pt x="183658" y="2741072"/>
                    <a:pt x="169151" y="2734741"/>
                  </a:cubicBezTo>
                  <a:cubicBezTo>
                    <a:pt x="124577" y="2714960"/>
                    <a:pt x="74200" y="2673550"/>
                    <a:pt x="47297" y="2634514"/>
                  </a:cubicBezTo>
                  <a:cubicBezTo>
                    <a:pt x="19339" y="2594159"/>
                    <a:pt x="1668" y="2545627"/>
                    <a:pt x="-3080" y="2496569"/>
                  </a:cubicBezTo>
                  <a:cubicBezTo>
                    <a:pt x="-6772" y="2458324"/>
                    <a:pt x="-6772" y="518389"/>
                    <a:pt x="-3080" y="483837"/>
                  </a:cubicBezTo>
                  <a:cubicBezTo>
                    <a:pt x="9053" y="368575"/>
                    <a:pt x="83168" y="274941"/>
                    <a:pt x="191043" y="238015"/>
                  </a:cubicBezTo>
                  <a:cubicBezTo>
                    <a:pt x="227705" y="225618"/>
                    <a:pt x="255927" y="222453"/>
                    <a:pt x="331360" y="222453"/>
                  </a:cubicBezTo>
                  <a:lnTo>
                    <a:pt x="397826" y="222453"/>
                  </a:lnTo>
                  <a:lnTo>
                    <a:pt x="397826" y="163899"/>
                  </a:lnTo>
                  <a:cubicBezTo>
                    <a:pt x="397826" y="131457"/>
                    <a:pt x="398881" y="98224"/>
                    <a:pt x="400464" y="89520"/>
                  </a:cubicBezTo>
                  <a:cubicBezTo>
                    <a:pt x="406530" y="52594"/>
                    <a:pt x="430795" y="20152"/>
                    <a:pt x="465083" y="3271"/>
                  </a:cubicBezTo>
                  <a:lnTo>
                    <a:pt x="483546" y="-5697"/>
                  </a:lnTo>
                  <a:lnTo>
                    <a:pt x="600917" y="-5697"/>
                  </a:lnTo>
                  <a:lnTo>
                    <a:pt x="718287" y="-5697"/>
                  </a:lnTo>
                  <a:lnTo>
                    <a:pt x="733058" y="1689"/>
                  </a:lnTo>
                  <a:cubicBezTo>
                    <a:pt x="765499" y="17514"/>
                    <a:pt x="785017" y="39142"/>
                    <a:pt x="795831" y="71584"/>
                  </a:cubicBezTo>
                  <a:cubicBezTo>
                    <a:pt x="800842" y="86355"/>
                    <a:pt x="801370" y="94004"/>
                    <a:pt x="801370" y="155195"/>
                  </a:cubicBezTo>
                  <a:lnTo>
                    <a:pt x="801370" y="222453"/>
                  </a:lnTo>
                  <a:lnTo>
                    <a:pt x="917422" y="222453"/>
                  </a:lnTo>
                  <a:lnTo>
                    <a:pt x="1033473" y="222453"/>
                  </a:lnTo>
                  <a:lnTo>
                    <a:pt x="1033473" y="155195"/>
                  </a:lnTo>
                  <a:cubicBezTo>
                    <a:pt x="1033473" y="94004"/>
                    <a:pt x="1034001" y="86355"/>
                    <a:pt x="1039012" y="71584"/>
                  </a:cubicBezTo>
                  <a:cubicBezTo>
                    <a:pt x="1049299" y="40988"/>
                    <a:pt x="1068025" y="18833"/>
                    <a:pt x="1095983" y="5117"/>
                  </a:cubicBezTo>
                  <a:cubicBezTo>
                    <a:pt x="1120512" y="-7015"/>
                    <a:pt x="1123677" y="-7279"/>
                    <a:pt x="1240520" y="-6488"/>
                  </a:cubicBezTo>
                  <a:lnTo>
                    <a:pt x="1351297" y="-5697"/>
                  </a:lnTo>
                  <a:lnTo>
                    <a:pt x="1368441" y="2480"/>
                  </a:lnTo>
                  <a:cubicBezTo>
                    <a:pt x="1402729" y="18569"/>
                    <a:pt x="1428313" y="52594"/>
                    <a:pt x="1434379" y="89520"/>
                  </a:cubicBezTo>
                  <a:cubicBezTo>
                    <a:pt x="1435962" y="98224"/>
                    <a:pt x="1437017" y="131457"/>
                    <a:pt x="1437017" y="163899"/>
                  </a:cubicBezTo>
                  <a:lnTo>
                    <a:pt x="1437017" y="222453"/>
                  </a:lnTo>
                  <a:lnTo>
                    <a:pt x="1505066" y="222453"/>
                  </a:lnTo>
                  <a:cubicBezTo>
                    <a:pt x="1598171" y="222453"/>
                    <a:pt x="1624810" y="226937"/>
                    <a:pt x="1675978" y="251467"/>
                  </a:cubicBezTo>
                  <a:cubicBezTo>
                    <a:pt x="1756423" y="290239"/>
                    <a:pt x="1813658" y="362772"/>
                    <a:pt x="1833703" y="451922"/>
                  </a:cubicBezTo>
                  <a:lnTo>
                    <a:pt x="1839242" y="476979"/>
                  </a:lnTo>
                  <a:lnTo>
                    <a:pt x="1839242" y="1158792"/>
                  </a:lnTo>
                  <a:lnTo>
                    <a:pt x="1839242" y="1840604"/>
                  </a:lnTo>
                  <a:lnTo>
                    <a:pt x="1832912" y="1853265"/>
                  </a:lnTo>
                  <a:cubicBezTo>
                    <a:pt x="1811811" y="1896257"/>
                    <a:pt x="1749566" y="1895202"/>
                    <a:pt x="1729520" y="1851155"/>
                  </a:cubicBezTo>
                  <a:cubicBezTo>
                    <a:pt x="1724773" y="1841132"/>
                    <a:pt x="1724509" y="1816866"/>
                    <a:pt x="1724509" y="1289615"/>
                  </a:cubicBezTo>
                  <a:cubicBezTo>
                    <a:pt x="1724509" y="777399"/>
                    <a:pt x="1724773" y="739154"/>
                    <a:pt x="1728993" y="742319"/>
                  </a:cubicBezTo>
                  <a:cubicBezTo>
                    <a:pt x="1734268" y="747067"/>
                    <a:pt x="1733477" y="747067"/>
                    <a:pt x="1741389" y="739681"/>
                  </a:cubicBezTo>
                  <a:cubicBezTo>
                    <a:pt x="1747455" y="733879"/>
                    <a:pt x="1748510" y="733615"/>
                    <a:pt x="1752731" y="737308"/>
                  </a:cubicBezTo>
                  <a:cubicBezTo>
                    <a:pt x="1758797" y="742319"/>
                    <a:pt x="1768820" y="744957"/>
                    <a:pt x="1770930" y="741791"/>
                  </a:cubicBezTo>
                  <a:cubicBezTo>
                    <a:pt x="1771721" y="740473"/>
                    <a:pt x="1770666" y="739418"/>
                    <a:pt x="1768556" y="739418"/>
                  </a:cubicBezTo>
                  <a:cubicBezTo>
                    <a:pt x="1766446" y="739418"/>
                    <a:pt x="1763281" y="737835"/>
                    <a:pt x="1761698" y="735725"/>
                  </a:cubicBezTo>
                  <a:cubicBezTo>
                    <a:pt x="1757478" y="730714"/>
                    <a:pt x="1747192" y="729131"/>
                    <a:pt x="1743499" y="733087"/>
                  </a:cubicBezTo>
                  <a:cubicBezTo>
                    <a:pt x="1741653" y="735198"/>
                    <a:pt x="1738224" y="735989"/>
                    <a:pt x="1735587" y="735198"/>
                  </a:cubicBezTo>
                  <a:cubicBezTo>
                    <a:pt x="1731894" y="733879"/>
                    <a:pt x="1731630" y="734142"/>
                    <a:pt x="1735059" y="736516"/>
                  </a:cubicBezTo>
                  <a:cubicBezTo>
                    <a:pt x="1738488" y="738890"/>
                    <a:pt x="1738488" y="739418"/>
                    <a:pt x="1734532" y="739418"/>
                  </a:cubicBezTo>
                  <a:cubicBezTo>
                    <a:pt x="1731630" y="739418"/>
                    <a:pt x="1729784" y="737308"/>
                    <a:pt x="1729784" y="734406"/>
                  </a:cubicBezTo>
                  <a:cubicBezTo>
                    <a:pt x="1729784" y="731505"/>
                    <a:pt x="1728465" y="728340"/>
                    <a:pt x="1727146" y="727549"/>
                  </a:cubicBezTo>
                  <a:cubicBezTo>
                    <a:pt x="1725564" y="726494"/>
                    <a:pt x="1724509" y="685347"/>
                    <a:pt x="1724509" y="612814"/>
                  </a:cubicBezTo>
                  <a:cubicBezTo>
                    <a:pt x="1724509" y="471440"/>
                    <a:pt x="1722399" y="457461"/>
                    <a:pt x="1694441" y="415260"/>
                  </a:cubicBezTo>
                  <a:cubicBezTo>
                    <a:pt x="1670967" y="379916"/>
                    <a:pt x="1634569" y="354068"/>
                    <a:pt x="1593687" y="343782"/>
                  </a:cubicBezTo>
                  <a:cubicBezTo>
                    <a:pt x="1574960" y="338770"/>
                    <a:pt x="1564146" y="338507"/>
                    <a:pt x="1449677" y="338507"/>
                  </a:cubicBezTo>
                  <a:cubicBezTo>
                    <a:pt x="1315426" y="338507"/>
                    <a:pt x="1324922" y="339562"/>
                    <a:pt x="1325977" y="325319"/>
                  </a:cubicBezTo>
                  <a:cubicBezTo>
                    <a:pt x="1325977" y="322681"/>
                    <a:pt x="1325713" y="322417"/>
                    <a:pt x="1324658" y="324791"/>
                  </a:cubicBezTo>
                  <a:cubicBezTo>
                    <a:pt x="1323867" y="326374"/>
                    <a:pt x="1321493" y="327956"/>
                    <a:pt x="1319383" y="327956"/>
                  </a:cubicBezTo>
                  <a:cubicBezTo>
                    <a:pt x="1317273" y="327956"/>
                    <a:pt x="1315690" y="329275"/>
                    <a:pt x="1315690" y="330858"/>
                  </a:cubicBezTo>
                  <a:cubicBezTo>
                    <a:pt x="1315690" y="332176"/>
                    <a:pt x="1314635" y="332704"/>
                    <a:pt x="1313053" y="331913"/>
                  </a:cubicBezTo>
                  <a:cubicBezTo>
                    <a:pt x="1311470" y="331121"/>
                    <a:pt x="1311206" y="332176"/>
                    <a:pt x="1311998" y="334286"/>
                  </a:cubicBezTo>
                  <a:cubicBezTo>
                    <a:pt x="1313053" y="337188"/>
                    <a:pt x="1311998" y="338507"/>
                    <a:pt x="1309096" y="338507"/>
                  </a:cubicBezTo>
                  <a:cubicBezTo>
                    <a:pt x="1305668" y="338507"/>
                    <a:pt x="1304876" y="336924"/>
                    <a:pt x="1306195" y="332176"/>
                  </a:cubicBezTo>
                  <a:cubicBezTo>
                    <a:pt x="1308569" y="322945"/>
                    <a:pt x="1303294" y="320835"/>
                    <a:pt x="1296436" y="328220"/>
                  </a:cubicBezTo>
                  <a:cubicBezTo>
                    <a:pt x="1291952" y="332968"/>
                    <a:pt x="1291689" y="333759"/>
                    <a:pt x="1295381" y="332440"/>
                  </a:cubicBezTo>
                  <a:cubicBezTo>
                    <a:pt x="1297755" y="331649"/>
                    <a:pt x="1299865" y="331649"/>
                    <a:pt x="1299865" y="332968"/>
                  </a:cubicBezTo>
                  <a:cubicBezTo>
                    <a:pt x="1299865" y="334286"/>
                    <a:pt x="1297227" y="335869"/>
                    <a:pt x="1294062" y="336924"/>
                  </a:cubicBezTo>
                  <a:cubicBezTo>
                    <a:pt x="1284567" y="339298"/>
                    <a:pt x="536825" y="338507"/>
                    <a:pt x="531022" y="335869"/>
                  </a:cubicBezTo>
                  <a:lnTo>
                    <a:pt x="525747" y="333495"/>
                  </a:lnTo>
                  <a:lnTo>
                    <a:pt x="531022" y="333495"/>
                  </a:lnTo>
                  <a:cubicBezTo>
                    <a:pt x="535506" y="333231"/>
                    <a:pt x="535506" y="332704"/>
                    <a:pt x="532341" y="330594"/>
                  </a:cubicBezTo>
                  <a:cubicBezTo>
                    <a:pt x="528912" y="328220"/>
                    <a:pt x="528912" y="327956"/>
                    <a:pt x="532341" y="327956"/>
                  </a:cubicBezTo>
                  <a:cubicBezTo>
                    <a:pt x="535770" y="327956"/>
                    <a:pt x="535770" y="327693"/>
                    <a:pt x="532341" y="325319"/>
                  </a:cubicBezTo>
                  <a:cubicBezTo>
                    <a:pt x="529703" y="323736"/>
                    <a:pt x="527857" y="324000"/>
                    <a:pt x="526274" y="326637"/>
                  </a:cubicBezTo>
                  <a:cubicBezTo>
                    <a:pt x="524692" y="329539"/>
                    <a:pt x="521527" y="330066"/>
                    <a:pt x="514142" y="329011"/>
                  </a:cubicBezTo>
                  <a:cubicBezTo>
                    <a:pt x="505438" y="327693"/>
                    <a:pt x="503855" y="328220"/>
                    <a:pt x="502537" y="332704"/>
                  </a:cubicBezTo>
                  <a:cubicBezTo>
                    <a:pt x="501218" y="338243"/>
                    <a:pt x="499899" y="338243"/>
                    <a:pt x="375143" y="339034"/>
                  </a:cubicBezTo>
                  <a:cubicBezTo>
                    <a:pt x="253025" y="339825"/>
                    <a:pt x="248278" y="340089"/>
                    <a:pt x="231661" y="345628"/>
                  </a:cubicBezTo>
                  <a:cubicBezTo>
                    <a:pt x="168888" y="366992"/>
                    <a:pt x="123522" y="420271"/>
                    <a:pt x="112972" y="484628"/>
                  </a:cubicBezTo>
                  <a:cubicBezTo>
                    <a:pt x="111653" y="493068"/>
                    <a:pt x="110334" y="540281"/>
                    <a:pt x="110334" y="589340"/>
                  </a:cubicBezTo>
                  <a:cubicBezTo>
                    <a:pt x="110071" y="643410"/>
                    <a:pt x="109016" y="678226"/>
                    <a:pt x="107433" y="677435"/>
                  </a:cubicBezTo>
                  <a:cubicBezTo>
                    <a:pt x="104004" y="675061"/>
                    <a:pt x="104532" y="679808"/>
                    <a:pt x="108488" y="683765"/>
                  </a:cubicBezTo>
                  <a:cubicBezTo>
                    <a:pt x="111126" y="686666"/>
                    <a:pt x="110862" y="686930"/>
                    <a:pt x="108224" y="685347"/>
                  </a:cubicBezTo>
                  <a:cubicBezTo>
                    <a:pt x="105323" y="683765"/>
                    <a:pt x="105059" y="684556"/>
                    <a:pt x="107433" y="688776"/>
                  </a:cubicBezTo>
                  <a:cubicBezTo>
                    <a:pt x="111126" y="695898"/>
                    <a:pt x="111126" y="705920"/>
                    <a:pt x="107169" y="709877"/>
                  </a:cubicBezTo>
                  <a:cubicBezTo>
                    <a:pt x="104795" y="712251"/>
                    <a:pt x="104795" y="714624"/>
                    <a:pt x="107169" y="719636"/>
                  </a:cubicBezTo>
                  <a:cubicBezTo>
                    <a:pt x="111126" y="728340"/>
                    <a:pt x="111653" y="1355291"/>
                    <a:pt x="107961" y="1357928"/>
                  </a:cubicBezTo>
                  <a:cubicBezTo>
                    <a:pt x="106378" y="1358720"/>
                    <a:pt x="106114" y="1363204"/>
                    <a:pt x="107169" y="1367951"/>
                  </a:cubicBezTo>
                  <a:cubicBezTo>
                    <a:pt x="110071" y="1382722"/>
                    <a:pt x="110598" y="2050819"/>
                    <a:pt x="107697" y="2048972"/>
                  </a:cubicBezTo>
                  <a:cubicBezTo>
                    <a:pt x="104004" y="2046599"/>
                    <a:pt x="104532" y="2051083"/>
                    <a:pt x="108488" y="2055303"/>
                  </a:cubicBezTo>
                  <a:cubicBezTo>
                    <a:pt x="111126" y="2058204"/>
                    <a:pt x="110862" y="2058468"/>
                    <a:pt x="108224" y="2056885"/>
                  </a:cubicBezTo>
                  <a:cubicBezTo>
                    <a:pt x="105323" y="2055303"/>
                    <a:pt x="105059" y="2056094"/>
                    <a:pt x="107433" y="2060314"/>
                  </a:cubicBezTo>
                  <a:cubicBezTo>
                    <a:pt x="111126" y="2067172"/>
                    <a:pt x="111126" y="2078513"/>
                    <a:pt x="107433" y="2080887"/>
                  </a:cubicBezTo>
                  <a:cubicBezTo>
                    <a:pt x="105587" y="2081942"/>
                    <a:pt x="105323" y="2084843"/>
                    <a:pt x="106642" y="2088272"/>
                  </a:cubicBezTo>
                  <a:cubicBezTo>
                    <a:pt x="107961" y="2091174"/>
                    <a:pt x="109543" y="2185335"/>
                    <a:pt x="110334" y="2296904"/>
                  </a:cubicBezTo>
                  <a:cubicBezTo>
                    <a:pt x="112181" y="2521626"/>
                    <a:pt x="111126" y="2509493"/>
                    <a:pt x="129852" y="2547474"/>
                  </a:cubicBezTo>
                  <a:cubicBezTo>
                    <a:pt x="140402" y="2568838"/>
                    <a:pt x="163085" y="2594950"/>
                    <a:pt x="184977" y="2611039"/>
                  </a:cubicBezTo>
                  <a:cubicBezTo>
                    <a:pt x="200802" y="2622908"/>
                    <a:pt x="237200" y="2638470"/>
                    <a:pt x="248805" y="2638470"/>
                  </a:cubicBezTo>
                  <a:lnTo>
                    <a:pt x="255399" y="2638470"/>
                  </a:lnTo>
                  <a:lnTo>
                    <a:pt x="255399" y="1848781"/>
                  </a:lnTo>
                  <a:cubicBezTo>
                    <a:pt x="255399" y="991306"/>
                    <a:pt x="254608" y="1040101"/>
                    <a:pt x="269642" y="996053"/>
                  </a:cubicBezTo>
                  <a:cubicBezTo>
                    <a:pt x="278346" y="970469"/>
                    <a:pt x="297336" y="934334"/>
                    <a:pt x="313425" y="913234"/>
                  </a:cubicBezTo>
                  <a:cubicBezTo>
                    <a:pt x="358527" y="853097"/>
                    <a:pt x="434224" y="809577"/>
                    <a:pt x="508339" y="801137"/>
                  </a:cubicBezTo>
                  <a:cubicBezTo>
                    <a:pt x="523373" y="799554"/>
                    <a:pt x="524428" y="799027"/>
                    <a:pt x="527066" y="790587"/>
                  </a:cubicBezTo>
                  <a:cubicBezTo>
                    <a:pt x="532341" y="775025"/>
                    <a:pt x="554496" y="743901"/>
                    <a:pt x="571640" y="728340"/>
                  </a:cubicBezTo>
                  <a:cubicBezTo>
                    <a:pt x="591949" y="709877"/>
                    <a:pt x="618061" y="696161"/>
                    <a:pt x="644964" y="689304"/>
                  </a:cubicBezTo>
                  <a:cubicBezTo>
                    <a:pt x="663954" y="684292"/>
                    <a:pt x="673977" y="684029"/>
                    <a:pt x="783435" y="684029"/>
                  </a:cubicBezTo>
                  <a:cubicBezTo>
                    <a:pt x="879177" y="684292"/>
                    <a:pt x="901069" y="684820"/>
                    <a:pt x="900014" y="687721"/>
                  </a:cubicBezTo>
                  <a:cubicBezTo>
                    <a:pt x="899223" y="689567"/>
                    <a:pt x="900805" y="692733"/>
                    <a:pt x="903179" y="694843"/>
                  </a:cubicBezTo>
                  <a:cubicBezTo>
                    <a:pt x="907135" y="698008"/>
                    <a:pt x="907399" y="698008"/>
                    <a:pt x="905816" y="692733"/>
                  </a:cubicBezTo>
                  <a:cubicBezTo>
                    <a:pt x="904498" y="688512"/>
                    <a:pt x="905289" y="686666"/>
                    <a:pt x="908981" y="685611"/>
                  </a:cubicBezTo>
                  <a:cubicBezTo>
                    <a:pt x="917158" y="682974"/>
                    <a:pt x="922169" y="686402"/>
                    <a:pt x="923224" y="696161"/>
                  </a:cubicBezTo>
                  <a:cubicBezTo>
                    <a:pt x="924543" y="706712"/>
                    <a:pt x="920850" y="708294"/>
                    <a:pt x="919268" y="698008"/>
                  </a:cubicBezTo>
                  <a:cubicBezTo>
                    <a:pt x="918740" y="693524"/>
                    <a:pt x="918213" y="695106"/>
                    <a:pt x="917949" y="702492"/>
                  </a:cubicBezTo>
                  <a:cubicBezTo>
                    <a:pt x="917949" y="709086"/>
                    <a:pt x="918477" y="712778"/>
                    <a:pt x="919268" y="711196"/>
                  </a:cubicBezTo>
                  <a:cubicBezTo>
                    <a:pt x="919795" y="709349"/>
                    <a:pt x="922433" y="707767"/>
                    <a:pt x="924807" y="707767"/>
                  </a:cubicBezTo>
                  <a:cubicBezTo>
                    <a:pt x="928763" y="707767"/>
                    <a:pt x="928763" y="708294"/>
                    <a:pt x="925334" y="710404"/>
                  </a:cubicBezTo>
                  <a:cubicBezTo>
                    <a:pt x="921905" y="712514"/>
                    <a:pt x="922169" y="713042"/>
                    <a:pt x="926125" y="713042"/>
                  </a:cubicBezTo>
                  <a:cubicBezTo>
                    <a:pt x="931137" y="713042"/>
                    <a:pt x="931928" y="707239"/>
                    <a:pt x="927972" y="699590"/>
                  </a:cubicBezTo>
                  <a:cubicBezTo>
                    <a:pt x="925862" y="695898"/>
                    <a:pt x="926125" y="694579"/>
                    <a:pt x="928499" y="694579"/>
                  </a:cubicBezTo>
                  <a:cubicBezTo>
                    <a:pt x="930873" y="694579"/>
                    <a:pt x="930873" y="693788"/>
                    <a:pt x="927972" y="691941"/>
                  </a:cubicBezTo>
                  <a:cubicBezTo>
                    <a:pt x="917685" y="685347"/>
                    <a:pt x="935357" y="684029"/>
                    <a:pt x="1050881" y="684029"/>
                  </a:cubicBezTo>
                  <a:cubicBezTo>
                    <a:pt x="1185132" y="684029"/>
                    <a:pt x="1191990" y="684820"/>
                    <a:pt x="1229443" y="704338"/>
                  </a:cubicBezTo>
                  <a:cubicBezTo>
                    <a:pt x="1257137" y="718845"/>
                    <a:pt x="1287732" y="749968"/>
                    <a:pt x="1301184" y="777926"/>
                  </a:cubicBezTo>
                  <a:lnTo>
                    <a:pt x="1311734" y="799291"/>
                  </a:lnTo>
                  <a:lnTo>
                    <a:pt x="1333625" y="802456"/>
                  </a:lnTo>
                  <a:cubicBezTo>
                    <a:pt x="1457062" y="820391"/>
                    <a:pt x="1557025" y="919036"/>
                    <a:pt x="1576807" y="1042738"/>
                  </a:cubicBezTo>
                  <a:cubicBezTo>
                    <a:pt x="1578389" y="1054344"/>
                    <a:pt x="1579444" y="1319684"/>
                    <a:pt x="1579444" y="1849572"/>
                  </a:cubicBezTo>
                  <a:lnTo>
                    <a:pt x="1579444" y="2639261"/>
                  </a:lnTo>
                  <a:lnTo>
                    <a:pt x="1590258" y="2637415"/>
                  </a:lnTo>
                  <a:cubicBezTo>
                    <a:pt x="1634041" y="2630294"/>
                    <a:pt x="1684155" y="2590466"/>
                    <a:pt x="1705782" y="2545627"/>
                  </a:cubicBezTo>
                  <a:cubicBezTo>
                    <a:pt x="1723190" y="2509229"/>
                    <a:pt x="1724509" y="2497360"/>
                    <a:pt x="1724509" y="2379460"/>
                  </a:cubicBezTo>
                  <a:cubicBezTo>
                    <a:pt x="1724509" y="2284244"/>
                    <a:pt x="1725036" y="2275013"/>
                    <a:pt x="1729520" y="2265253"/>
                  </a:cubicBezTo>
                  <a:cubicBezTo>
                    <a:pt x="1752467" y="2215403"/>
                    <a:pt x="1824735" y="2223580"/>
                    <a:pt x="1837923" y="2277650"/>
                  </a:cubicBezTo>
                  <a:cubicBezTo>
                    <a:pt x="1840297" y="2286354"/>
                    <a:pt x="1840824" y="2320906"/>
                    <a:pt x="1839769" y="2397660"/>
                  </a:cubicBezTo>
                  <a:cubicBezTo>
                    <a:pt x="1838714" y="2493140"/>
                    <a:pt x="1837923" y="2507910"/>
                    <a:pt x="1833176" y="2529011"/>
                  </a:cubicBezTo>
                  <a:cubicBezTo>
                    <a:pt x="1820515" y="2585982"/>
                    <a:pt x="1797832" y="2628447"/>
                    <a:pt x="1757742" y="2669593"/>
                  </a:cubicBezTo>
                  <a:cubicBezTo>
                    <a:pt x="1731894" y="2696497"/>
                    <a:pt x="1714222" y="2709684"/>
                    <a:pt x="1704991" y="2709684"/>
                  </a:cubicBezTo>
                  <a:cubicBezTo>
                    <a:pt x="1701035" y="2709684"/>
                    <a:pt x="1698397" y="2710740"/>
                    <a:pt x="1699188" y="2712058"/>
                  </a:cubicBezTo>
                  <a:cubicBezTo>
                    <a:pt x="1699980" y="2713113"/>
                    <a:pt x="1698397" y="2716278"/>
                    <a:pt x="1695760" y="2718652"/>
                  </a:cubicBezTo>
                  <a:cubicBezTo>
                    <a:pt x="1690221" y="2723664"/>
                    <a:pt x="1686792" y="2720762"/>
                    <a:pt x="1689166" y="2713113"/>
                  </a:cubicBezTo>
                  <a:cubicBezTo>
                    <a:pt x="1690485" y="2708629"/>
                    <a:pt x="1690485" y="2708629"/>
                    <a:pt x="1686528" y="2713377"/>
                  </a:cubicBezTo>
                  <a:cubicBezTo>
                    <a:pt x="1684418" y="2716015"/>
                    <a:pt x="1683099" y="2719444"/>
                    <a:pt x="1683891" y="2720499"/>
                  </a:cubicBezTo>
                  <a:cubicBezTo>
                    <a:pt x="1684682" y="2721817"/>
                    <a:pt x="1683363" y="2722081"/>
                    <a:pt x="1681253" y="2721290"/>
                  </a:cubicBezTo>
                  <a:cubicBezTo>
                    <a:pt x="1678879" y="2720499"/>
                    <a:pt x="1677033" y="2717597"/>
                    <a:pt x="1677033" y="2715223"/>
                  </a:cubicBezTo>
                  <a:cubicBezTo>
                    <a:pt x="1677033" y="2711531"/>
                    <a:pt x="1677561" y="2711531"/>
                    <a:pt x="1679671" y="2714960"/>
                  </a:cubicBezTo>
                  <a:cubicBezTo>
                    <a:pt x="1681781" y="2718388"/>
                    <a:pt x="1682308" y="2718125"/>
                    <a:pt x="1682308" y="2714432"/>
                  </a:cubicBezTo>
                  <a:cubicBezTo>
                    <a:pt x="1682308" y="2711795"/>
                    <a:pt x="1681517" y="2709684"/>
                    <a:pt x="1680462" y="2709684"/>
                  </a:cubicBezTo>
                  <a:cubicBezTo>
                    <a:pt x="1677297" y="2709684"/>
                    <a:pt x="1670176" y="2714960"/>
                    <a:pt x="1673077" y="2714960"/>
                  </a:cubicBezTo>
                  <a:cubicBezTo>
                    <a:pt x="1674659" y="2714960"/>
                    <a:pt x="1673868" y="2716278"/>
                    <a:pt x="1671758" y="2717597"/>
                  </a:cubicBezTo>
                  <a:cubicBezTo>
                    <a:pt x="1668329" y="2719707"/>
                    <a:pt x="1668857" y="2720499"/>
                    <a:pt x="1673868" y="2721817"/>
                  </a:cubicBezTo>
                  <a:cubicBezTo>
                    <a:pt x="1677033" y="2722872"/>
                    <a:pt x="1679671" y="2724719"/>
                    <a:pt x="1679671" y="2726037"/>
                  </a:cubicBezTo>
                  <a:cubicBezTo>
                    <a:pt x="1679671" y="2727620"/>
                    <a:pt x="1677824" y="2727884"/>
                    <a:pt x="1675187" y="2726565"/>
                  </a:cubicBezTo>
                  <a:cubicBezTo>
                    <a:pt x="1672549" y="2725510"/>
                    <a:pt x="1667274" y="2724455"/>
                    <a:pt x="1663054" y="2724455"/>
                  </a:cubicBezTo>
                  <a:cubicBezTo>
                    <a:pt x="1658307" y="2724191"/>
                    <a:pt x="1656197" y="2723136"/>
                    <a:pt x="1657252" y="2720762"/>
                  </a:cubicBezTo>
                  <a:cubicBezTo>
                    <a:pt x="1658043" y="2718652"/>
                    <a:pt x="1658570" y="2716542"/>
                    <a:pt x="1658570" y="2715751"/>
                  </a:cubicBezTo>
                  <a:cubicBezTo>
                    <a:pt x="1658570" y="2714960"/>
                    <a:pt x="1660417" y="2715751"/>
                    <a:pt x="1662527" y="2717597"/>
                  </a:cubicBezTo>
                  <a:cubicBezTo>
                    <a:pt x="1664900" y="2719707"/>
                    <a:pt x="1666483" y="2719971"/>
                    <a:pt x="1666483" y="2718125"/>
                  </a:cubicBezTo>
                  <a:cubicBezTo>
                    <a:pt x="1666483" y="2714432"/>
                    <a:pt x="1661999" y="2711795"/>
                    <a:pt x="1654087" y="2710740"/>
                  </a:cubicBezTo>
                  <a:cubicBezTo>
                    <a:pt x="1647493" y="2710212"/>
                    <a:pt x="1646701" y="2711531"/>
                    <a:pt x="1650658" y="2717597"/>
                  </a:cubicBezTo>
                  <a:cubicBezTo>
                    <a:pt x="1652768" y="2720762"/>
                    <a:pt x="1653295" y="2720762"/>
                    <a:pt x="1653559" y="2716278"/>
                  </a:cubicBezTo>
                  <a:cubicBezTo>
                    <a:pt x="1653559" y="2713377"/>
                    <a:pt x="1654350" y="2712322"/>
                    <a:pt x="1654878" y="2714168"/>
                  </a:cubicBezTo>
                  <a:cubicBezTo>
                    <a:pt x="1655669" y="2716015"/>
                    <a:pt x="1655142" y="2719444"/>
                    <a:pt x="1653823" y="2721817"/>
                  </a:cubicBezTo>
                  <a:cubicBezTo>
                    <a:pt x="1651449" y="2726037"/>
                    <a:pt x="1651185" y="2725774"/>
                    <a:pt x="1649603" y="2720762"/>
                  </a:cubicBezTo>
                  <a:cubicBezTo>
                    <a:pt x="1648548" y="2717597"/>
                    <a:pt x="1646701" y="2714960"/>
                    <a:pt x="1645383" y="2714960"/>
                  </a:cubicBezTo>
                  <a:cubicBezTo>
                    <a:pt x="1642745" y="2714960"/>
                    <a:pt x="1639580" y="2723136"/>
                    <a:pt x="1641426" y="2724982"/>
                  </a:cubicBezTo>
                  <a:cubicBezTo>
                    <a:pt x="1642218" y="2725774"/>
                    <a:pt x="1642745" y="2724982"/>
                    <a:pt x="1642745" y="2723400"/>
                  </a:cubicBezTo>
                  <a:cubicBezTo>
                    <a:pt x="1642745" y="2721554"/>
                    <a:pt x="1644064" y="2720235"/>
                    <a:pt x="1645383" y="2720235"/>
                  </a:cubicBezTo>
                  <a:cubicBezTo>
                    <a:pt x="1646965" y="2720235"/>
                    <a:pt x="1648020" y="2723136"/>
                    <a:pt x="1648020" y="2726829"/>
                  </a:cubicBezTo>
                  <a:cubicBezTo>
                    <a:pt x="1648020" y="2730521"/>
                    <a:pt x="1649339" y="2733423"/>
                    <a:pt x="1650658" y="2733423"/>
                  </a:cubicBezTo>
                  <a:cubicBezTo>
                    <a:pt x="1652240" y="2733423"/>
                    <a:pt x="1653295" y="2732104"/>
                    <a:pt x="1653295" y="2730258"/>
                  </a:cubicBezTo>
                  <a:cubicBezTo>
                    <a:pt x="1653295" y="2728675"/>
                    <a:pt x="1653823" y="2727884"/>
                    <a:pt x="1654614" y="2728675"/>
                  </a:cubicBezTo>
                  <a:cubicBezTo>
                    <a:pt x="1657515" y="2731313"/>
                    <a:pt x="1652768" y="2738434"/>
                    <a:pt x="1649075" y="2736851"/>
                  </a:cubicBezTo>
                  <a:cubicBezTo>
                    <a:pt x="1646965" y="2736060"/>
                    <a:pt x="1645383" y="2737115"/>
                    <a:pt x="1645383" y="2738962"/>
                  </a:cubicBezTo>
                  <a:cubicBezTo>
                    <a:pt x="1645383" y="2740808"/>
                    <a:pt x="1644591" y="2741335"/>
                    <a:pt x="1643536" y="2740544"/>
                  </a:cubicBezTo>
                  <a:cubicBezTo>
                    <a:pt x="1642745" y="2739489"/>
                    <a:pt x="1640371" y="2740808"/>
                    <a:pt x="1638525" y="2743445"/>
                  </a:cubicBezTo>
                  <a:cubicBezTo>
                    <a:pt x="1634569" y="2748457"/>
                    <a:pt x="1634569" y="2747929"/>
                    <a:pt x="1633777" y="2723664"/>
                  </a:cubicBezTo>
                  <a:cubicBezTo>
                    <a:pt x="1633777" y="2717597"/>
                    <a:pt x="1632722" y="2712058"/>
                    <a:pt x="1631931" y="2711267"/>
                  </a:cubicBezTo>
                  <a:cubicBezTo>
                    <a:pt x="1631140" y="2710476"/>
                    <a:pt x="1630612" y="2713641"/>
                    <a:pt x="1630876" y="2718125"/>
                  </a:cubicBezTo>
                  <a:cubicBezTo>
                    <a:pt x="1631931" y="2731840"/>
                    <a:pt x="1628502" y="2733423"/>
                    <a:pt x="1626656" y="2720235"/>
                  </a:cubicBezTo>
                  <a:lnTo>
                    <a:pt x="1625074" y="2708366"/>
                  </a:lnTo>
                  <a:lnTo>
                    <a:pt x="1624810" y="2720762"/>
                  </a:lnTo>
                  <a:cubicBezTo>
                    <a:pt x="1624546" y="2728411"/>
                    <a:pt x="1625601" y="2733423"/>
                    <a:pt x="1627711" y="2734214"/>
                  </a:cubicBezTo>
                  <a:cubicBezTo>
                    <a:pt x="1630349" y="2735269"/>
                    <a:pt x="1630349" y="2735796"/>
                    <a:pt x="1627711" y="2735796"/>
                  </a:cubicBezTo>
                  <a:cubicBezTo>
                    <a:pt x="1625865" y="2736060"/>
                    <a:pt x="1624282" y="2737379"/>
                    <a:pt x="1624282" y="2738962"/>
                  </a:cubicBezTo>
                  <a:cubicBezTo>
                    <a:pt x="1624282" y="2740544"/>
                    <a:pt x="1626129" y="2741335"/>
                    <a:pt x="1628239" y="2740280"/>
                  </a:cubicBezTo>
                  <a:cubicBezTo>
                    <a:pt x="1636151" y="2737379"/>
                    <a:pt x="1631931" y="2741335"/>
                    <a:pt x="1621645" y="2746611"/>
                  </a:cubicBezTo>
                  <a:cubicBezTo>
                    <a:pt x="1604765" y="2755314"/>
                    <a:pt x="1602391" y="2753996"/>
                    <a:pt x="1603710" y="2738698"/>
                  </a:cubicBezTo>
                  <a:cubicBezTo>
                    <a:pt x="1605556" y="2721026"/>
                    <a:pt x="1599753" y="2722345"/>
                    <a:pt x="1597643" y="2740280"/>
                  </a:cubicBezTo>
                  <a:lnTo>
                    <a:pt x="1596061" y="2753204"/>
                  </a:lnTo>
                  <a:lnTo>
                    <a:pt x="1595269" y="2741335"/>
                  </a:lnTo>
                  <a:cubicBezTo>
                    <a:pt x="1595006" y="2734741"/>
                    <a:pt x="1595006" y="2727356"/>
                    <a:pt x="1595269" y="2724455"/>
                  </a:cubicBezTo>
                  <a:cubicBezTo>
                    <a:pt x="1595533" y="2721026"/>
                    <a:pt x="1594742" y="2720235"/>
                    <a:pt x="1592104" y="2721817"/>
                  </a:cubicBezTo>
                  <a:cubicBezTo>
                    <a:pt x="1586302" y="2725510"/>
                    <a:pt x="1571268" y="2724719"/>
                    <a:pt x="1572850" y="2720762"/>
                  </a:cubicBezTo>
                  <a:cubicBezTo>
                    <a:pt x="1573642" y="2718652"/>
                    <a:pt x="1574169" y="2716542"/>
                    <a:pt x="1574169" y="2715751"/>
                  </a:cubicBezTo>
                  <a:cubicBezTo>
                    <a:pt x="1574169" y="2714960"/>
                    <a:pt x="1576015" y="2715751"/>
                    <a:pt x="1578125" y="2717597"/>
                  </a:cubicBezTo>
                  <a:cubicBezTo>
                    <a:pt x="1580763" y="2719707"/>
                    <a:pt x="1582082" y="2719971"/>
                    <a:pt x="1582082" y="2718125"/>
                  </a:cubicBezTo>
                  <a:cubicBezTo>
                    <a:pt x="1582082" y="2714168"/>
                    <a:pt x="1572059" y="2708893"/>
                    <a:pt x="1568894" y="2711003"/>
                  </a:cubicBezTo>
                  <a:cubicBezTo>
                    <a:pt x="1567311" y="2711795"/>
                    <a:pt x="1566256" y="2714696"/>
                    <a:pt x="1566520" y="2717070"/>
                  </a:cubicBezTo>
                  <a:cubicBezTo>
                    <a:pt x="1566520" y="2720762"/>
                    <a:pt x="1567048" y="2720499"/>
                    <a:pt x="1568894" y="2716278"/>
                  </a:cubicBezTo>
                  <a:cubicBezTo>
                    <a:pt x="1570477" y="2712586"/>
                    <a:pt x="1571268" y="2712322"/>
                    <a:pt x="1571268" y="2714960"/>
                  </a:cubicBezTo>
                  <a:cubicBezTo>
                    <a:pt x="1571532" y="2717333"/>
                    <a:pt x="1569949" y="2721554"/>
                    <a:pt x="1567839" y="2724455"/>
                  </a:cubicBezTo>
                  <a:cubicBezTo>
                    <a:pt x="1564410" y="2728939"/>
                    <a:pt x="1564674" y="2730521"/>
                    <a:pt x="1569158" y="2736060"/>
                  </a:cubicBezTo>
                  <a:cubicBezTo>
                    <a:pt x="1572587" y="2740808"/>
                    <a:pt x="1574169" y="2741335"/>
                    <a:pt x="1574169" y="2738434"/>
                  </a:cubicBezTo>
                  <a:cubicBezTo>
                    <a:pt x="1574169" y="2736324"/>
                    <a:pt x="1573378" y="2733423"/>
                    <a:pt x="1572059" y="2731840"/>
                  </a:cubicBezTo>
                  <a:cubicBezTo>
                    <a:pt x="1571004" y="2730521"/>
                    <a:pt x="1570740" y="2729730"/>
                    <a:pt x="1571268" y="2729994"/>
                  </a:cubicBezTo>
                  <a:cubicBezTo>
                    <a:pt x="1571795" y="2730521"/>
                    <a:pt x="1573905" y="2729466"/>
                    <a:pt x="1575752" y="2727884"/>
                  </a:cubicBezTo>
                  <a:cubicBezTo>
                    <a:pt x="1580763" y="2723664"/>
                    <a:pt x="1584719" y="2727356"/>
                    <a:pt x="1584983" y="2736851"/>
                  </a:cubicBezTo>
                  <a:cubicBezTo>
                    <a:pt x="1585511" y="2744764"/>
                    <a:pt x="1585511" y="2745028"/>
                    <a:pt x="1586566" y="2738170"/>
                  </a:cubicBezTo>
                  <a:cubicBezTo>
                    <a:pt x="1588412" y="2726301"/>
                    <a:pt x="1592632" y="2729730"/>
                    <a:pt x="1592632" y="2742654"/>
                  </a:cubicBezTo>
                  <a:cubicBezTo>
                    <a:pt x="1592632" y="2752941"/>
                    <a:pt x="1591841" y="2754523"/>
                    <a:pt x="1587093" y="2754523"/>
                  </a:cubicBezTo>
                  <a:cubicBezTo>
                    <a:pt x="1583928" y="2754523"/>
                    <a:pt x="1579708" y="2752413"/>
                    <a:pt x="1577598" y="2750039"/>
                  </a:cubicBezTo>
                  <a:cubicBezTo>
                    <a:pt x="1575488" y="2747402"/>
                    <a:pt x="1574433" y="2746874"/>
                    <a:pt x="1575488" y="2748721"/>
                  </a:cubicBezTo>
                  <a:cubicBezTo>
                    <a:pt x="1576279" y="2750303"/>
                    <a:pt x="1576015" y="2751886"/>
                    <a:pt x="1574697" y="2751886"/>
                  </a:cubicBezTo>
                  <a:cubicBezTo>
                    <a:pt x="1573114" y="2751886"/>
                    <a:pt x="1570213" y="2747402"/>
                    <a:pt x="1567839" y="2742127"/>
                  </a:cubicBezTo>
                  <a:cubicBezTo>
                    <a:pt x="1564146" y="2733950"/>
                    <a:pt x="1563619" y="2733423"/>
                    <a:pt x="1564410" y="2739225"/>
                  </a:cubicBezTo>
                  <a:cubicBezTo>
                    <a:pt x="1564938" y="2743182"/>
                    <a:pt x="1564410" y="2745819"/>
                    <a:pt x="1563355" y="2745028"/>
                  </a:cubicBezTo>
                  <a:cubicBezTo>
                    <a:pt x="1562036" y="2744237"/>
                    <a:pt x="1560981" y="2741335"/>
                    <a:pt x="1560981" y="2738434"/>
                  </a:cubicBezTo>
                  <a:cubicBezTo>
                    <a:pt x="1560981" y="2735533"/>
                    <a:pt x="1559926" y="2733950"/>
                    <a:pt x="1558344" y="2734741"/>
                  </a:cubicBezTo>
                  <a:cubicBezTo>
                    <a:pt x="1556761" y="2735533"/>
                    <a:pt x="1556498" y="2734478"/>
                    <a:pt x="1557289" y="2732368"/>
                  </a:cubicBezTo>
                  <a:cubicBezTo>
                    <a:pt x="1558080" y="2729994"/>
                    <a:pt x="1557553" y="2728148"/>
                    <a:pt x="1555970" y="2728148"/>
                  </a:cubicBezTo>
                  <a:cubicBezTo>
                    <a:pt x="1552278" y="2728148"/>
                    <a:pt x="1552278" y="2730521"/>
                    <a:pt x="1555970" y="2741072"/>
                  </a:cubicBezTo>
                  <a:cubicBezTo>
                    <a:pt x="1558344" y="2747666"/>
                    <a:pt x="1560190" y="2749248"/>
                    <a:pt x="1563883" y="2748457"/>
                  </a:cubicBezTo>
                  <a:cubicBezTo>
                    <a:pt x="1566784" y="2747666"/>
                    <a:pt x="1568894" y="2748193"/>
                    <a:pt x="1568894" y="2749512"/>
                  </a:cubicBezTo>
                  <a:cubicBezTo>
                    <a:pt x="1568894" y="2750831"/>
                    <a:pt x="1567575" y="2751886"/>
                    <a:pt x="1565993" y="2751886"/>
                  </a:cubicBezTo>
                  <a:cubicBezTo>
                    <a:pt x="1564674" y="2751886"/>
                    <a:pt x="1564146" y="2753204"/>
                    <a:pt x="1564938" y="2754523"/>
                  </a:cubicBezTo>
                  <a:cubicBezTo>
                    <a:pt x="1565993" y="2756370"/>
                    <a:pt x="1459700" y="2757161"/>
                    <a:pt x="1247642" y="2757161"/>
                  </a:cubicBezTo>
                  <a:lnTo>
                    <a:pt x="928763" y="2757161"/>
                  </a:lnTo>
                  <a:lnTo>
                    <a:pt x="930082" y="2743973"/>
                  </a:lnTo>
                  <a:cubicBezTo>
                    <a:pt x="931401" y="2729203"/>
                    <a:pt x="927180" y="2720499"/>
                    <a:pt x="921114" y="2725774"/>
                  </a:cubicBezTo>
                  <a:cubicBezTo>
                    <a:pt x="916894" y="2729203"/>
                    <a:pt x="917685" y="2740280"/>
                    <a:pt x="922433" y="2747929"/>
                  </a:cubicBezTo>
                  <a:cubicBezTo>
                    <a:pt x="925334" y="2752941"/>
                    <a:pt x="925598" y="2752677"/>
                    <a:pt x="924543" y="2746083"/>
                  </a:cubicBezTo>
                  <a:cubicBezTo>
                    <a:pt x="924015" y="2741863"/>
                    <a:pt x="924543" y="2738698"/>
                    <a:pt x="925598" y="2738698"/>
                  </a:cubicBezTo>
                  <a:cubicBezTo>
                    <a:pt x="928236" y="2738698"/>
                    <a:pt x="928763" y="2746874"/>
                    <a:pt x="926389" y="2752941"/>
                  </a:cubicBezTo>
                  <a:cubicBezTo>
                    <a:pt x="924807" y="2756897"/>
                    <a:pt x="924279" y="2756897"/>
                    <a:pt x="921114" y="2752677"/>
                  </a:cubicBezTo>
                  <a:cubicBezTo>
                    <a:pt x="917949" y="2748193"/>
                    <a:pt x="917685" y="2748193"/>
                    <a:pt x="917422" y="2752413"/>
                  </a:cubicBezTo>
                  <a:cubicBezTo>
                    <a:pt x="917422" y="2755578"/>
                    <a:pt x="916103" y="2756370"/>
                    <a:pt x="913202" y="2755314"/>
                  </a:cubicBezTo>
                  <a:cubicBezTo>
                    <a:pt x="910300" y="2754259"/>
                    <a:pt x="910036" y="2753204"/>
                    <a:pt x="912147" y="2751886"/>
                  </a:cubicBezTo>
                  <a:cubicBezTo>
                    <a:pt x="914257" y="2750567"/>
                    <a:pt x="913993" y="2749512"/>
                    <a:pt x="911092" y="2748457"/>
                  </a:cubicBezTo>
                  <a:cubicBezTo>
                    <a:pt x="908718" y="2747402"/>
                    <a:pt x="906871" y="2748193"/>
                    <a:pt x="906871" y="2749776"/>
                  </a:cubicBezTo>
                  <a:cubicBezTo>
                    <a:pt x="906871" y="2751358"/>
                    <a:pt x="906080" y="2751886"/>
                    <a:pt x="905289" y="2751094"/>
                  </a:cubicBezTo>
                  <a:cubicBezTo>
                    <a:pt x="903179" y="2749248"/>
                    <a:pt x="909245" y="2733423"/>
                    <a:pt x="912147" y="2733423"/>
                  </a:cubicBezTo>
                  <a:cubicBezTo>
                    <a:pt x="912938" y="2733423"/>
                    <a:pt x="913993" y="2731840"/>
                    <a:pt x="913993" y="2729730"/>
                  </a:cubicBezTo>
                  <a:cubicBezTo>
                    <a:pt x="913993" y="2726829"/>
                    <a:pt x="912938" y="2726565"/>
                    <a:pt x="909245" y="2728939"/>
                  </a:cubicBezTo>
                  <a:cubicBezTo>
                    <a:pt x="906871" y="2730521"/>
                    <a:pt x="905289" y="2733159"/>
                    <a:pt x="906080" y="2735005"/>
                  </a:cubicBezTo>
                  <a:cubicBezTo>
                    <a:pt x="906608" y="2736588"/>
                    <a:pt x="906080" y="2738962"/>
                    <a:pt x="904498" y="2740017"/>
                  </a:cubicBezTo>
                  <a:cubicBezTo>
                    <a:pt x="902915" y="2740808"/>
                    <a:pt x="901596" y="2739489"/>
                    <a:pt x="901333" y="2736851"/>
                  </a:cubicBezTo>
                  <a:cubicBezTo>
                    <a:pt x="901333" y="2732631"/>
                    <a:pt x="901069" y="2732631"/>
                    <a:pt x="898959" y="2737379"/>
                  </a:cubicBezTo>
                  <a:cubicBezTo>
                    <a:pt x="895794" y="2744500"/>
                    <a:pt x="895794" y="2748721"/>
                    <a:pt x="898959" y="2743973"/>
                  </a:cubicBezTo>
                  <a:cubicBezTo>
                    <a:pt x="901069" y="2740808"/>
                    <a:pt x="901596" y="2741072"/>
                    <a:pt x="901596" y="2745292"/>
                  </a:cubicBezTo>
                  <a:cubicBezTo>
                    <a:pt x="901596" y="2748457"/>
                    <a:pt x="902915" y="2752149"/>
                    <a:pt x="904761" y="2753996"/>
                  </a:cubicBezTo>
                  <a:cubicBezTo>
                    <a:pt x="907135" y="2756370"/>
                    <a:pt x="834603" y="2757161"/>
                    <a:pt x="578234" y="2756897"/>
                  </a:cubicBezTo>
                  <a:cubicBezTo>
                    <a:pt x="397035" y="2756633"/>
                    <a:pt x="245376" y="2755842"/>
                    <a:pt x="240893" y="2755314"/>
                  </a:cubicBezTo>
                  <a:close/>
                  <a:moveTo>
                    <a:pt x="1622436" y="2742127"/>
                  </a:moveTo>
                  <a:cubicBezTo>
                    <a:pt x="1620590" y="2741599"/>
                    <a:pt x="1617425" y="2741599"/>
                    <a:pt x="1615842" y="2742127"/>
                  </a:cubicBezTo>
                  <a:cubicBezTo>
                    <a:pt x="1613996" y="2742918"/>
                    <a:pt x="1615315" y="2743445"/>
                    <a:pt x="1619007" y="2743445"/>
                  </a:cubicBezTo>
                  <a:cubicBezTo>
                    <a:pt x="1622700" y="2743445"/>
                    <a:pt x="1624019" y="2742918"/>
                    <a:pt x="1622436" y="2742127"/>
                  </a:cubicBezTo>
                  <a:close/>
                  <a:moveTo>
                    <a:pt x="1621117" y="2723136"/>
                  </a:moveTo>
                  <a:lnTo>
                    <a:pt x="1620590" y="2708366"/>
                  </a:lnTo>
                  <a:lnTo>
                    <a:pt x="1619799" y="2721026"/>
                  </a:lnTo>
                  <a:cubicBezTo>
                    <a:pt x="1619271" y="2727884"/>
                    <a:pt x="1617689" y="2732895"/>
                    <a:pt x="1616106" y="2732104"/>
                  </a:cubicBezTo>
                  <a:cubicBezTo>
                    <a:pt x="1614787" y="2731049"/>
                    <a:pt x="1613732" y="2732104"/>
                    <a:pt x="1613732" y="2734214"/>
                  </a:cubicBezTo>
                  <a:cubicBezTo>
                    <a:pt x="1613732" y="2736060"/>
                    <a:pt x="1615578" y="2737907"/>
                    <a:pt x="1617689" y="2737907"/>
                  </a:cubicBezTo>
                  <a:cubicBezTo>
                    <a:pt x="1620854" y="2737907"/>
                    <a:pt x="1621645" y="2734741"/>
                    <a:pt x="1621117" y="2723136"/>
                  </a:cubicBezTo>
                  <a:close/>
                  <a:moveTo>
                    <a:pt x="1644855" y="2732895"/>
                  </a:moveTo>
                  <a:cubicBezTo>
                    <a:pt x="1643273" y="2728148"/>
                    <a:pt x="1637470" y="2727356"/>
                    <a:pt x="1637470" y="2731840"/>
                  </a:cubicBezTo>
                  <a:cubicBezTo>
                    <a:pt x="1637470" y="2734214"/>
                    <a:pt x="1639316" y="2736060"/>
                    <a:pt x="1641690" y="2736060"/>
                  </a:cubicBezTo>
                  <a:cubicBezTo>
                    <a:pt x="1644064" y="2736060"/>
                    <a:pt x="1645383" y="2734741"/>
                    <a:pt x="1644855" y="2732895"/>
                  </a:cubicBezTo>
                  <a:close/>
                  <a:moveTo>
                    <a:pt x="906871" y="2728148"/>
                  </a:moveTo>
                  <a:cubicBezTo>
                    <a:pt x="908981" y="2726829"/>
                    <a:pt x="909773" y="2724982"/>
                    <a:pt x="908718" y="2723927"/>
                  </a:cubicBezTo>
                  <a:cubicBezTo>
                    <a:pt x="907663" y="2722872"/>
                    <a:pt x="904761" y="2723927"/>
                    <a:pt x="902388" y="2726301"/>
                  </a:cubicBezTo>
                  <a:cubicBezTo>
                    <a:pt x="897640" y="2731049"/>
                    <a:pt x="900278" y="2732368"/>
                    <a:pt x="906871" y="2728148"/>
                  </a:cubicBezTo>
                  <a:close/>
                  <a:moveTo>
                    <a:pt x="1564146" y="2718652"/>
                  </a:moveTo>
                  <a:cubicBezTo>
                    <a:pt x="1562036" y="2714960"/>
                    <a:pt x="1561773" y="2715223"/>
                    <a:pt x="1561773" y="2721290"/>
                  </a:cubicBezTo>
                  <a:cubicBezTo>
                    <a:pt x="1561773" y="2726037"/>
                    <a:pt x="1562564" y="2727620"/>
                    <a:pt x="1564146" y="2726037"/>
                  </a:cubicBezTo>
                  <a:cubicBezTo>
                    <a:pt x="1565993" y="2724191"/>
                    <a:pt x="1565993" y="2721817"/>
                    <a:pt x="1564146" y="2718652"/>
                  </a:cubicBezTo>
                  <a:close/>
                  <a:moveTo>
                    <a:pt x="1603182" y="2720499"/>
                  </a:moveTo>
                  <a:cubicBezTo>
                    <a:pt x="1603182" y="2719180"/>
                    <a:pt x="1603973" y="2715751"/>
                    <a:pt x="1605028" y="2713113"/>
                  </a:cubicBezTo>
                  <a:cubicBezTo>
                    <a:pt x="1606611" y="2708629"/>
                    <a:pt x="1606611" y="2708629"/>
                    <a:pt x="1602391" y="2712850"/>
                  </a:cubicBezTo>
                  <a:cubicBezTo>
                    <a:pt x="1597379" y="2717597"/>
                    <a:pt x="1596588" y="2722872"/>
                    <a:pt x="1600544" y="2722872"/>
                  </a:cubicBezTo>
                  <a:cubicBezTo>
                    <a:pt x="1602127" y="2722872"/>
                    <a:pt x="1603182" y="2721817"/>
                    <a:pt x="1603182" y="2720499"/>
                  </a:cubicBezTo>
                  <a:close/>
                  <a:moveTo>
                    <a:pt x="1594214" y="2716542"/>
                  </a:moveTo>
                  <a:cubicBezTo>
                    <a:pt x="1596852" y="2714432"/>
                    <a:pt x="1598434" y="2712058"/>
                    <a:pt x="1597379" y="2711003"/>
                  </a:cubicBezTo>
                  <a:cubicBezTo>
                    <a:pt x="1596324" y="2709948"/>
                    <a:pt x="1592896" y="2711531"/>
                    <a:pt x="1589731" y="2714696"/>
                  </a:cubicBezTo>
                  <a:cubicBezTo>
                    <a:pt x="1582873" y="2721026"/>
                    <a:pt x="1586302" y="2722345"/>
                    <a:pt x="1594214" y="2716542"/>
                  </a:cubicBezTo>
                  <a:close/>
                  <a:moveTo>
                    <a:pt x="1464711" y="1852473"/>
                  </a:moveTo>
                  <a:cubicBezTo>
                    <a:pt x="1464711" y="1097073"/>
                    <a:pt x="1464447" y="1061729"/>
                    <a:pt x="1459964" y="1045376"/>
                  </a:cubicBezTo>
                  <a:cubicBezTo>
                    <a:pt x="1450996" y="1013461"/>
                    <a:pt x="1437808" y="990515"/>
                    <a:pt x="1414598" y="967304"/>
                  </a:cubicBezTo>
                  <a:cubicBezTo>
                    <a:pt x="1391388" y="943830"/>
                    <a:pt x="1369760" y="930378"/>
                    <a:pt x="1341011" y="921674"/>
                  </a:cubicBezTo>
                  <a:cubicBezTo>
                    <a:pt x="1314899" y="913761"/>
                    <a:pt x="1310943" y="914289"/>
                    <a:pt x="1305931" y="926158"/>
                  </a:cubicBezTo>
                  <a:cubicBezTo>
                    <a:pt x="1288787" y="967831"/>
                    <a:pt x="1247378" y="1005285"/>
                    <a:pt x="1201221" y="1021110"/>
                  </a:cubicBezTo>
                  <a:lnTo>
                    <a:pt x="1179857" y="1028232"/>
                  </a:lnTo>
                  <a:lnTo>
                    <a:pt x="917422" y="1028232"/>
                  </a:lnTo>
                  <a:lnTo>
                    <a:pt x="654986" y="1028232"/>
                  </a:lnTo>
                  <a:lnTo>
                    <a:pt x="633622" y="1021110"/>
                  </a:lnTo>
                  <a:cubicBezTo>
                    <a:pt x="610412" y="1013198"/>
                    <a:pt x="586410" y="998691"/>
                    <a:pt x="567948" y="981811"/>
                  </a:cubicBezTo>
                  <a:cubicBezTo>
                    <a:pt x="555024" y="969678"/>
                    <a:pt x="535242" y="941983"/>
                    <a:pt x="528648" y="925630"/>
                  </a:cubicBezTo>
                  <a:cubicBezTo>
                    <a:pt x="524428" y="915607"/>
                    <a:pt x="524428" y="915607"/>
                    <a:pt x="512559" y="917454"/>
                  </a:cubicBezTo>
                  <a:cubicBezTo>
                    <a:pt x="455852" y="925894"/>
                    <a:pt x="402046" y="970996"/>
                    <a:pt x="380682" y="1027704"/>
                  </a:cubicBezTo>
                  <a:cubicBezTo>
                    <a:pt x="376990" y="1037991"/>
                    <a:pt x="372770" y="1056190"/>
                    <a:pt x="371451" y="1069906"/>
                  </a:cubicBezTo>
                  <a:cubicBezTo>
                    <a:pt x="368550" y="1097336"/>
                    <a:pt x="367758" y="2638998"/>
                    <a:pt x="370660" y="2641899"/>
                  </a:cubicBezTo>
                  <a:cubicBezTo>
                    <a:pt x="371451" y="2642954"/>
                    <a:pt x="618061" y="2643481"/>
                    <a:pt x="918477" y="2643218"/>
                  </a:cubicBezTo>
                  <a:lnTo>
                    <a:pt x="1464711" y="2642426"/>
                  </a:lnTo>
                  <a:lnTo>
                    <a:pt x="1464711" y="1852473"/>
                  </a:lnTo>
                  <a:close/>
                  <a:moveTo>
                    <a:pt x="1168779" y="910069"/>
                  </a:moveTo>
                  <a:cubicBezTo>
                    <a:pt x="1214936" y="890551"/>
                    <a:pt x="1217310" y="828040"/>
                    <a:pt x="1172736" y="805093"/>
                  </a:cubicBezTo>
                  <a:cubicBezTo>
                    <a:pt x="1163240" y="800346"/>
                    <a:pt x="1153745" y="800082"/>
                    <a:pt x="917422" y="800082"/>
                  </a:cubicBezTo>
                  <a:cubicBezTo>
                    <a:pt x="681098" y="800082"/>
                    <a:pt x="671603" y="800346"/>
                    <a:pt x="662108" y="805093"/>
                  </a:cubicBezTo>
                  <a:cubicBezTo>
                    <a:pt x="619116" y="827249"/>
                    <a:pt x="619643" y="888968"/>
                    <a:pt x="662899" y="908486"/>
                  </a:cubicBezTo>
                  <a:cubicBezTo>
                    <a:pt x="672922" y="913234"/>
                    <a:pt x="686373" y="913497"/>
                    <a:pt x="916894" y="913497"/>
                  </a:cubicBezTo>
                  <a:cubicBezTo>
                    <a:pt x="1115237" y="913497"/>
                    <a:pt x="1161922" y="912970"/>
                    <a:pt x="1168779" y="910069"/>
                  </a:cubicBezTo>
                  <a:close/>
                  <a:moveTo>
                    <a:pt x="1802316" y="742319"/>
                  </a:moveTo>
                  <a:cubicBezTo>
                    <a:pt x="1806009" y="740736"/>
                    <a:pt x="1804426" y="740209"/>
                    <a:pt x="1796250" y="740209"/>
                  </a:cubicBezTo>
                  <a:cubicBezTo>
                    <a:pt x="1788865" y="740209"/>
                    <a:pt x="1785964" y="741000"/>
                    <a:pt x="1788337" y="742319"/>
                  </a:cubicBezTo>
                  <a:cubicBezTo>
                    <a:pt x="1792557" y="744957"/>
                    <a:pt x="1795195" y="744957"/>
                    <a:pt x="1802316" y="742319"/>
                  </a:cubicBezTo>
                  <a:close/>
                  <a:moveTo>
                    <a:pt x="1826845" y="737835"/>
                  </a:moveTo>
                  <a:cubicBezTo>
                    <a:pt x="1827637" y="733087"/>
                    <a:pt x="1827373" y="733087"/>
                    <a:pt x="1823944" y="737308"/>
                  </a:cubicBezTo>
                  <a:cubicBezTo>
                    <a:pt x="1821834" y="739945"/>
                    <a:pt x="1819197" y="741000"/>
                    <a:pt x="1818142" y="739945"/>
                  </a:cubicBezTo>
                  <a:cubicBezTo>
                    <a:pt x="1816823" y="738890"/>
                    <a:pt x="1816823" y="739681"/>
                    <a:pt x="1817878" y="741528"/>
                  </a:cubicBezTo>
                  <a:cubicBezTo>
                    <a:pt x="1820779" y="746275"/>
                    <a:pt x="1825790" y="744165"/>
                    <a:pt x="1826845" y="737835"/>
                  </a:cubicBezTo>
                  <a:close/>
                  <a:moveTo>
                    <a:pt x="1835286" y="740736"/>
                  </a:moveTo>
                  <a:cubicBezTo>
                    <a:pt x="1837923" y="737571"/>
                    <a:pt x="1837923" y="736780"/>
                    <a:pt x="1834231" y="736780"/>
                  </a:cubicBezTo>
                  <a:cubicBezTo>
                    <a:pt x="1831857" y="736780"/>
                    <a:pt x="1830010" y="738626"/>
                    <a:pt x="1830010" y="740736"/>
                  </a:cubicBezTo>
                  <a:cubicBezTo>
                    <a:pt x="1830010" y="742846"/>
                    <a:pt x="1830538" y="744693"/>
                    <a:pt x="1831065" y="744693"/>
                  </a:cubicBezTo>
                  <a:cubicBezTo>
                    <a:pt x="1831593" y="744693"/>
                    <a:pt x="1833439" y="742846"/>
                    <a:pt x="1835286" y="740736"/>
                  </a:cubicBezTo>
                  <a:close/>
                  <a:moveTo>
                    <a:pt x="1774622" y="734142"/>
                  </a:moveTo>
                  <a:cubicBezTo>
                    <a:pt x="1771985" y="732296"/>
                    <a:pt x="1771721" y="731505"/>
                    <a:pt x="1774095" y="731505"/>
                  </a:cubicBezTo>
                  <a:cubicBezTo>
                    <a:pt x="1775941" y="731505"/>
                    <a:pt x="1777260" y="728340"/>
                    <a:pt x="1776996" y="724383"/>
                  </a:cubicBezTo>
                  <a:cubicBezTo>
                    <a:pt x="1776996" y="718317"/>
                    <a:pt x="1776468" y="717790"/>
                    <a:pt x="1774886" y="722010"/>
                  </a:cubicBezTo>
                  <a:cubicBezTo>
                    <a:pt x="1773040" y="726494"/>
                    <a:pt x="1772512" y="726230"/>
                    <a:pt x="1767501" y="719372"/>
                  </a:cubicBezTo>
                  <a:cubicBezTo>
                    <a:pt x="1764336" y="715152"/>
                    <a:pt x="1761171" y="712514"/>
                    <a:pt x="1760116" y="713569"/>
                  </a:cubicBezTo>
                  <a:cubicBezTo>
                    <a:pt x="1759061" y="714361"/>
                    <a:pt x="1761171" y="718053"/>
                    <a:pt x="1764599" y="721482"/>
                  </a:cubicBezTo>
                  <a:cubicBezTo>
                    <a:pt x="1770138" y="727021"/>
                    <a:pt x="1770138" y="727549"/>
                    <a:pt x="1765654" y="728340"/>
                  </a:cubicBezTo>
                  <a:cubicBezTo>
                    <a:pt x="1761434" y="729131"/>
                    <a:pt x="1761698" y="730186"/>
                    <a:pt x="1768292" y="734406"/>
                  </a:cubicBezTo>
                  <a:cubicBezTo>
                    <a:pt x="1772248" y="737044"/>
                    <a:pt x="1776205" y="738626"/>
                    <a:pt x="1776996" y="737835"/>
                  </a:cubicBezTo>
                  <a:cubicBezTo>
                    <a:pt x="1777787" y="737044"/>
                    <a:pt x="1776732" y="735461"/>
                    <a:pt x="1774622" y="734142"/>
                  </a:cubicBezTo>
                  <a:close/>
                  <a:moveTo>
                    <a:pt x="1806273" y="734670"/>
                  </a:moveTo>
                  <a:cubicBezTo>
                    <a:pt x="1806273" y="733615"/>
                    <a:pt x="1801789" y="732824"/>
                    <a:pt x="1796514" y="733351"/>
                  </a:cubicBezTo>
                  <a:lnTo>
                    <a:pt x="1786491" y="734142"/>
                  </a:lnTo>
                  <a:lnTo>
                    <a:pt x="1795722" y="730714"/>
                  </a:lnTo>
                  <a:lnTo>
                    <a:pt x="1804954" y="727549"/>
                  </a:lnTo>
                  <a:lnTo>
                    <a:pt x="1804954" y="703283"/>
                  </a:lnTo>
                  <a:cubicBezTo>
                    <a:pt x="1804954" y="690095"/>
                    <a:pt x="1804163" y="680600"/>
                    <a:pt x="1803108" y="682182"/>
                  </a:cubicBezTo>
                  <a:cubicBezTo>
                    <a:pt x="1801789" y="684292"/>
                    <a:pt x="1800998" y="683765"/>
                    <a:pt x="1800998" y="680864"/>
                  </a:cubicBezTo>
                  <a:cubicBezTo>
                    <a:pt x="1800998" y="678226"/>
                    <a:pt x="1802580" y="676116"/>
                    <a:pt x="1804426" y="675852"/>
                  </a:cubicBezTo>
                  <a:cubicBezTo>
                    <a:pt x="1806009" y="675852"/>
                    <a:pt x="1805218" y="674797"/>
                    <a:pt x="1802316" y="673478"/>
                  </a:cubicBezTo>
                  <a:cubicBezTo>
                    <a:pt x="1798096" y="671632"/>
                    <a:pt x="1797832" y="671104"/>
                    <a:pt x="1801525" y="671104"/>
                  </a:cubicBezTo>
                  <a:cubicBezTo>
                    <a:pt x="1803899" y="670841"/>
                    <a:pt x="1806800" y="669522"/>
                    <a:pt x="1807855" y="667939"/>
                  </a:cubicBezTo>
                  <a:cubicBezTo>
                    <a:pt x="1810229" y="663983"/>
                    <a:pt x="1804954" y="659235"/>
                    <a:pt x="1800734" y="661873"/>
                  </a:cubicBezTo>
                  <a:cubicBezTo>
                    <a:pt x="1798360" y="663192"/>
                    <a:pt x="1798624" y="664247"/>
                    <a:pt x="1802580" y="665829"/>
                  </a:cubicBezTo>
                  <a:cubicBezTo>
                    <a:pt x="1807328" y="667676"/>
                    <a:pt x="1807328" y="667939"/>
                    <a:pt x="1802316" y="667939"/>
                  </a:cubicBezTo>
                  <a:cubicBezTo>
                    <a:pt x="1799151" y="668203"/>
                    <a:pt x="1795459" y="669522"/>
                    <a:pt x="1793612" y="671368"/>
                  </a:cubicBezTo>
                  <a:cubicBezTo>
                    <a:pt x="1791239" y="673742"/>
                    <a:pt x="1790447" y="673215"/>
                    <a:pt x="1790184" y="668203"/>
                  </a:cubicBezTo>
                  <a:cubicBezTo>
                    <a:pt x="1789920" y="662400"/>
                    <a:pt x="1789656" y="662400"/>
                    <a:pt x="1788074" y="669522"/>
                  </a:cubicBezTo>
                  <a:cubicBezTo>
                    <a:pt x="1787019" y="674006"/>
                    <a:pt x="1787019" y="688776"/>
                    <a:pt x="1788074" y="702492"/>
                  </a:cubicBezTo>
                  <a:lnTo>
                    <a:pt x="1789920" y="727549"/>
                  </a:lnTo>
                  <a:lnTo>
                    <a:pt x="1789392" y="701437"/>
                  </a:lnTo>
                  <a:cubicBezTo>
                    <a:pt x="1789129" y="687194"/>
                    <a:pt x="1789656" y="677698"/>
                    <a:pt x="1790711" y="680336"/>
                  </a:cubicBezTo>
                  <a:cubicBezTo>
                    <a:pt x="1791766" y="683237"/>
                    <a:pt x="1792821" y="695106"/>
                    <a:pt x="1792821" y="707239"/>
                  </a:cubicBezTo>
                  <a:cubicBezTo>
                    <a:pt x="1793085" y="724647"/>
                    <a:pt x="1792294" y="728867"/>
                    <a:pt x="1789129" y="728867"/>
                  </a:cubicBezTo>
                  <a:cubicBezTo>
                    <a:pt x="1787019" y="728867"/>
                    <a:pt x="1785172" y="730714"/>
                    <a:pt x="1785172" y="732824"/>
                  </a:cubicBezTo>
                  <a:cubicBezTo>
                    <a:pt x="1785172" y="735725"/>
                    <a:pt x="1788074" y="736780"/>
                    <a:pt x="1795722" y="736780"/>
                  </a:cubicBezTo>
                  <a:cubicBezTo>
                    <a:pt x="1801525" y="736780"/>
                    <a:pt x="1806273" y="735725"/>
                    <a:pt x="1806273" y="734670"/>
                  </a:cubicBezTo>
                  <a:close/>
                  <a:moveTo>
                    <a:pt x="1821570" y="698008"/>
                  </a:moveTo>
                  <a:cubicBezTo>
                    <a:pt x="1821834" y="677962"/>
                    <a:pt x="1821307" y="662928"/>
                    <a:pt x="1820515" y="664774"/>
                  </a:cubicBezTo>
                  <a:cubicBezTo>
                    <a:pt x="1819460" y="666884"/>
                    <a:pt x="1816823" y="665566"/>
                    <a:pt x="1812866" y="660818"/>
                  </a:cubicBezTo>
                  <a:cubicBezTo>
                    <a:pt x="1809174" y="656862"/>
                    <a:pt x="1806273" y="655015"/>
                    <a:pt x="1806273" y="656598"/>
                  </a:cubicBezTo>
                  <a:cubicBezTo>
                    <a:pt x="1806273" y="658444"/>
                    <a:pt x="1808119" y="660290"/>
                    <a:pt x="1810229" y="661345"/>
                  </a:cubicBezTo>
                  <a:cubicBezTo>
                    <a:pt x="1812339" y="662137"/>
                    <a:pt x="1814185" y="664511"/>
                    <a:pt x="1814185" y="666884"/>
                  </a:cubicBezTo>
                  <a:cubicBezTo>
                    <a:pt x="1814185" y="668994"/>
                    <a:pt x="1815240" y="670841"/>
                    <a:pt x="1816823" y="670841"/>
                  </a:cubicBezTo>
                  <a:cubicBezTo>
                    <a:pt x="1818405" y="670841"/>
                    <a:pt x="1819197" y="683501"/>
                    <a:pt x="1818669" y="703547"/>
                  </a:cubicBezTo>
                  <a:cubicBezTo>
                    <a:pt x="1818405" y="721482"/>
                    <a:pt x="1818933" y="735725"/>
                    <a:pt x="1819988" y="735198"/>
                  </a:cubicBezTo>
                  <a:cubicBezTo>
                    <a:pt x="1820779" y="734670"/>
                    <a:pt x="1821570" y="717790"/>
                    <a:pt x="1821570" y="698008"/>
                  </a:cubicBezTo>
                  <a:close/>
                  <a:moveTo>
                    <a:pt x="1835549" y="690886"/>
                  </a:moveTo>
                  <a:cubicBezTo>
                    <a:pt x="1835286" y="667676"/>
                    <a:pt x="1833967" y="646575"/>
                    <a:pt x="1832384" y="644201"/>
                  </a:cubicBezTo>
                  <a:cubicBezTo>
                    <a:pt x="1830802" y="641300"/>
                    <a:pt x="1831065" y="639190"/>
                    <a:pt x="1832648" y="638662"/>
                  </a:cubicBezTo>
                  <a:cubicBezTo>
                    <a:pt x="1834494" y="638135"/>
                    <a:pt x="1833967" y="635761"/>
                    <a:pt x="1831857" y="632596"/>
                  </a:cubicBezTo>
                  <a:cubicBezTo>
                    <a:pt x="1828955" y="628903"/>
                    <a:pt x="1823417" y="627057"/>
                    <a:pt x="1811548" y="626002"/>
                  </a:cubicBezTo>
                  <a:cubicBezTo>
                    <a:pt x="1802580" y="625211"/>
                    <a:pt x="1794931" y="625211"/>
                    <a:pt x="1794140" y="626266"/>
                  </a:cubicBezTo>
                  <a:cubicBezTo>
                    <a:pt x="1792294" y="629431"/>
                    <a:pt x="1802844" y="631805"/>
                    <a:pt x="1813394" y="630750"/>
                  </a:cubicBezTo>
                  <a:cubicBezTo>
                    <a:pt x="1822098" y="630222"/>
                    <a:pt x="1823153" y="630750"/>
                    <a:pt x="1825527" y="637607"/>
                  </a:cubicBezTo>
                  <a:cubicBezTo>
                    <a:pt x="1827637" y="644201"/>
                    <a:pt x="1827109" y="646048"/>
                    <a:pt x="1822362" y="650004"/>
                  </a:cubicBezTo>
                  <a:cubicBezTo>
                    <a:pt x="1817087" y="654224"/>
                    <a:pt x="1814185" y="662137"/>
                    <a:pt x="1819197" y="659235"/>
                  </a:cubicBezTo>
                  <a:cubicBezTo>
                    <a:pt x="1823417" y="656598"/>
                    <a:pt x="1824735" y="665302"/>
                    <a:pt x="1824735" y="695898"/>
                  </a:cubicBezTo>
                  <a:cubicBezTo>
                    <a:pt x="1824735" y="728604"/>
                    <a:pt x="1826054" y="734934"/>
                    <a:pt x="1832121" y="733615"/>
                  </a:cubicBezTo>
                  <a:cubicBezTo>
                    <a:pt x="1835549" y="732824"/>
                    <a:pt x="1836077" y="726494"/>
                    <a:pt x="1835549" y="690886"/>
                  </a:cubicBezTo>
                  <a:close/>
                  <a:moveTo>
                    <a:pt x="1744818" y="728340"/>
                  </a:moveTo>
                  <a:cubicBezTo>
                    <a:pt x="1745873" y="726494"/>
                    <a:pt x="1746664" y="710404"/>
                    <a:pt x="1746928" y="692996"/>
                  </a:cubicBezTo>
                  <a:cubicBezTo>
                    <a:pt x="1746928" y="668467"/>
                    <a:pt x="1746137" y="661345"/>
                    <a:pt x="1743763" y="662137"/>
                  </a:cubicBezTo>
                  <a:cubicBezTo>
                    <a:pt x="1741917" y="662928"/>
                    <a:pt x="1740334" y="662137"/>
                    <a:pt x="1740334" y="660554"/>
                  </a:cubicBezTo>
                  <a:cubicBezTo>
                    <a:pt x="1740334" y="658972"/>
                    <a:pt x="1739279" y="657653"/>
                    <a:pt x="1737697" y="657653"/>
                  </a:cubicBezTo>
                  <a:cubicBezTo>
                    <a:pt x="1736378" y="657653"/>
                    <a:pt x="1735587" y="668731"/>
                    <a:pt x="1735850" y="684029"/>
                  </a:cubicBezTo>
                  <a:cubicBezTo>
                    <a:pt x="1736378" y="704074"/>
                    <a:pt x="1735587" y="710668"/>
                    <a:pt x="1732685" y="711723"/>
                  </a:cubicBezTo>
                  <a:cubicBezTo>
                    <a:pt x="1730311" y="712778"/>
                    <a:pt x="1729520" y="711459"/>
                    <a:pt x="1730575" y="707239"/>
                  </a:cubicBezTo>
                  <a:cubicBezTo>
                    <a:pt x="1731630" y="703810"/>
                    <a:pt x="1732421" y="690886"/>
                    <a:pt x="1732685" y="678226"/>
                  </a:cubicBezTo>
                  <a:cubicBezTo>
                    <a:pt x="1732949" y="659499"/>
                    <a:pt x="1734004" y="655015"/>
                    <a:pt x="1737433" y="654224"/>
                  </a:cubicBezTo>
                  <a:cubicBezTo>
                    <a:pt x="1740070" y="653433"/>
                    <a:pt x="1739543" y="652905"/>
                    <a:pt x="1735850" y="652641"/>
                  </a:cubicBezTo>
                  <a:cubicBezTo>
                    <a:pt x="1732421" y="652641"/>
                    <a:pt x="1729784" y="653169"/>
                    <a:pt x="1729784" y="654488"/>
                  </a:cubicBezTo>
                  <a:cubicBezTo>
                    <a:pt x="1727938" y="698535"/>
                    <a:pt x="1728993" y="725175"/>
                    <a:pt x="1732421" y="728076"/>
                  </a:cubicBezTo>
                  <a:cubicBezTo>
                    <a:pt x="1737433" y="732296"/>
                    <a:pt x="1742180" y="732296"/>
                    <a:pt x="1744818" y="728340"/>
                  </a:cubicBezTo>
                  <a:close/>
                  <a:moveTo>
                    <a:pt x="1760643" y="723592"/>
                  </a:moveTo>
                  <a:cubicBezTo>
                    <a:pt x="1761434" y="720955"/>
                    <a:pt x="1761171" y="720691"/>
                    <a:pt x="1759588" y="722537"/>
                  </a:cubicBezTo>
                  <a:cubicBezTo>
                    <a:pt x="1758533" y="724120"/>
                    <a:pt x="1755632" y="726230"/>
                    <a:pt x="1753522" y="727021"/>
                  </a:cubicBezTo>
                  <a:cubicBezTo>
                    <a:pt x="1750621" y="728340"/>
                    <a:pt x="1751148" y="728604"/>
                    <a:pt x="1754577" y="728076"/>
                  </a:cubicBezTo>
                  <a:cubicBezTo>
                    <a:pt x="1757478" y="727812"/>
                    <a:pt x="1760116" y="725702"/>
                    <a:pt x="1760643" y="723592"/>
                  </a:cubicBezTo>
                  <a:close/>
                  <a:moveTo>
                    <a:pt x="911355" y="720163"/>
                  </a:moveTo>
                  <a:cubicBezTo>
                    <a:pt x="915312" y="721746"/>
                    <a:pt x="915048" y="722010"/>
                    <a:pt x="910564" y="724120"/>
                  </a:cubicBezTo>
                  <a:cubicBezTo>
                    <a:pt x="907135" y="725438"/>
                    <a:pt x="908190" y="725702"/>
                    <a:pt x="914520" y="724911"/>
                  </a:cubicBezTo>
                  <a:cubicBezTo>
                    <a:pt x="923224" y="723856"/>
                    <a:pt x="935621" y="715679"/>
                    <a:pt x="928499" y="715679"/>
                  </a:cubicBezTo>
                  <a:cubicBezTo>
                    <a:pt x="926653" y="715679"/>
                    <a:pt x="925334" y="717262"/>
                    <a:pt x="925334" y="719108"/>
                  </a:cubicBezTo>
                  <a:cubicBezTo>
                    <a:pt x="925334" y="721218"/>
                    <a:pt x="924543" y="721218"/>
                    <a:pt x="922960" y="718581"/>
                  </a:cubicBezTo>
                  <a:cubicBezTo>
                    <a:pt x="921642" y="716471"/>
                    <a:pt x="918740" y="715679"/>
                    <a:pt x="916630" y="716471"/>
                  </a:cubicBezTo>
                  <a:cubicBezTo>
                    <a:pt x="914257" y="717262"/>
                    <a:pt x="911092" y="716207"/>
                    <a:pt x="909509" y="714097"/>
                  </a:cubicBezTo>
                  <a:cubicBezTo>
                    <a:pt x="905025" y="708822"/>
                    <a:pt x="896321" y="709349"/>
                    <a:pt x="896585" y="715152"/>
                  </a:cubicBezTo>
                  <a:cubicBezTo>
                    <a:pt x="896585" y="717790"/>
                    <a:pt x="897376" y="718317"/>
                    <a:pt x="898168" y="716471"/>
                  </a:cubicBezTo>
                  <a:cubicBezTo>
                    <a:pt x="898695" y="714624"/>
                    <a:pt x="901333" y="713042"/>
                    <a:pt x="903706" y="713042"/>
                  </a:cubicBezTo>
                  <a:cubicBezTo>
                    <a:pt x="906871" y="713042"/>
                    <a:pt x="907135" y="713833"/>
                    <a:pt x="904761" y="716207"/>
                  </a:cubicBezTo>
                  <a:cubicBezTo>
                    <a:pt x="902915" y="718053"/>
                    <a:pt x="901596" y="721218"/>
                    <a:pt x="901596" y="723592"/>
                  </a:cubicBezTo>
                  <a:cubicBezTo>
                    <a:pt x="901860" y="726757"/>
                    <a:pt x="902124" y="726757"/>
                    <a:pt x="904498" y="723065"/>
                  </a:cubicBezTo>
                  <a:cubicBezTo>
                    <a:pt x="906080" y="720163"/>
                    <a:pt x="908718" y="719108"/>
                    <a:pt x="911355" y="720163"/>
                  </a:cubicBezTo>
                  <a:close/>
                  <a:moveTo>
                    <a:pt x="1777260" y="706975"/>
                  </a:moveTo>
                  <a:cubicBezTo>
                    <a:pt x="1777260" y="705920"/>
                    <a:pt x="1775413" y="706448"/>
                    <a:pt x="1773303" y="708822"/>
                  </a:cubicBezTo>
                  <a:cubicBezTo>
                    <a:pt x="1771193" y="710932"/>
                    <a:pt x="1769347" y="714361"/>
                    <a:pt x="1769347" y="716207"/>
                  </a:cubicBezTo>
                  <a:cubicBezTo>
                    <a:pt x="1769611" y="719900"/>
                    <a:pt x="1777260" y="710932"/>
                    <a:pt x="1777260" y="706975"/>
                  </a:cubicBezTo>
                  <a:close/>
                  <a:moveTo>
                    <a:pt x="1772512" y="683237"/>
                  </a:moveTo>
                  <a:cubicBezTo>
                    <a:pt x="1773040" y="669522"/>
                    <a:pt x="1774358" y="661873"/>
                    <a:pt x="1776205" y="662137"/>
                  </a:cubicBezTo>
                  <a:cubicBezTo>
                    <a:pt x="1777787" y="662400"/>
                    <a:pt x="1779106" y="661082"/>
                    <a:pt x="1779106" y="658972"/>
                  </a:cubicBezTo>
                  <a:cubicBezTo>
                    <a:pt x="1779106" y="656862"/>
                    <a:pt x="1778051" y="655807"/>
                    <a:pt x="1776732" y="656598"/>
                  </a:cubicBezTo>
                  <a:cubicBezTo>
                    <a:pt x="1775677" y="657389"/>
                    <a:pt x="1774622" y="656598"/>
                    <a:pt x="1774622" y="655279"/>
                  </a:cubicBezTo>
                  <a:cubicBezTo>
                    <a:pt x="1774622" y="653697"/>
                    <a:pt x="1772512" y="652378"/>
                    <a:pt x="1770138" y="652378"/>
                  </a:cubicBezTo>
                  <a:cubicBezTo>
                    <a:pt x="1766710" y="652378"/>
                    <a:pt x="1766446" y="653169"/>
                    <a:pt x="1768820" y="655543"/>
                  </a:cubicBezTo>
                  <a:cubicBezTo>
                    <a:pt x="1773303" y="660027"/>
                    <a:pt x="1772776" y="663192"/>
                    <a:pt x="1768028" y="661345"/>
                  </a:cubicBezTo>
                  <a:cubicBezTo>
                    <a:pt x="1765918" y="660290"/>
                    <a:pt x="1764072" y="657917"/>
                    <a:pt x="1764072" y="655543"/>
                  </a:cubicBezTo>
                  <a:cubicBezTo>
                    <a:pt x="1764072" y="653433"/>
                    <a:pt x="1763281" y="652378"/>
                    <a:pt x="1762226" y="653433"/>
                  </a:cubicBezTo>
                  <a:cubicBezTo>
                    <a:pt x="1760116" y="655279"/>
                    <a:pt x="1761171" y="705129"/>
                    <a:pt x="1763281" y="708558"/>
                  </a:cubicBezTo>
                  <a:cubicBezTo>
                    <a:pt x="1763808" y="709613"/>
                    <a:pt x="1766182" y="709349"/>
                    <a:pt x="1768292" y="707767"/>
                  </a:cubicBezTo>
                  <a:cubicBezTo>
                    <a:pt x="1770666" y="705657"/>
                    <a:pt x="1771985" y="697480"/>
                    <a:pt x="1772512" y="683237"/>
                  </a:cubicBezTo>
                  <a:close/>
                  <a:moveTo>
                    <a:pt x="912674" y="692996"/>
                  </a:moveTo>
                  <a:cubicBezTo>
                    <a:pt x="910564" y="689304"/>
                    <a:pt x="910300" y="689567"/>
                    <a:pt x="910300" y="695634"/>
                  </a:cubicBezTo>
                  <a:cubicBezTo>
                    <a:pt x="910300" y="700382"/>
                    <a:pt x="911092" y="701964"/>
                    <a:pt x="912674" y="700382"/>
                  </a:cubicBezTo>
                  <a:cubicBezTo>
                    <a:pt x="914520" y="698535"/>
                    <a:pt x="914520" y="696161"/>
                    <a:pt x="912674" y="692996"/>
                  </a:cubicBezTo>
                  <a:close/>
                  <a:moveTo>
                    <a:pt x="1779106" y="678226"/>
                  </a:moveTo>
                  <a:cubicBezTo>
                    <a:pt x="1778315" y="676116"/>
                    <a:pt x="1777523" y="676907"/>
                    <a:pt x="1777523" y="679808"/>
                  </a:cubicBezTo>
                  <a:cubicBezTo>
                    <a:pt x="1777260" y="682710"/>
                    <a:pt x="1778051" y="684292"/>
                    <a:pt x="1778842" y="683237"/>
                  </a:cubicBezTo>
                  <a:cubicBezTo>
                    <a:pt x="1779633" y="682446"/>
                    <a:pt x="1779897" y="680072"/>
                    <a:pt x="1779106" y="678226"/>
                  </a:cubicBezTo>
                  <a:close/>
                  <a:moveTo>
                    <a:pt x="1803635" y="655015"/>
                  </a:moveTo>
                  <a:cubicBezTo>
                    <a:pt x="1803635" y="652114"/>
                    <a:pt x="1794931" y="653169"/>
                    <a:pt x="1791502" y="656334"/>
                  </a:cubicBezTo>
                  <a:cubicBezTo>
                    <a:pt x="1789392" y="658180"/>
                    <a:pt x="1789392" y="659763"/>
                    <a:pt x="1791502" y="661873"/>
                  </a:cubicBezTo>
                  <a:cubicBezTo>
                    <a:pt x="1793612" y="664247"/>
                    <a:pt x="1795459" y="664247"/>
                    <a:pt x="1799151" y="661082"/>
                  </a:cubicBezTo>
                  <a:cubicBezTo>
                    <a:pt x="1801525" y="658708"/>
                    <a:pt x="1803635" y="656070"/>
                    <a:pt x="1803635" y="655015"/>
                  </a:cubicBezTo>
                  <a:close/>
                  <a:moveTo>
                    <a:pt x="1748247" y="656598"/>
                  </a:moveTo>
                  <a:cubicBezTo>
                    <a:pt x="1748247" y="655807"/>
                    <a:pt x="1747192" y="654488"/>
                    <a:pt x="1745609" y="653697"/>
                  </a:cubicBezTo>
                  <a:cubicBezTo>
                    <a:pt x="1744290" y="652905"/>
                    <a:pt x="1742972" y="653433"/>
                    <a:pt x="1742972" y="654752"/>
                  </a:cubicBezTo>
                  <a:cubicBezTo>
                    <a:pt x="1742972" y="656334"/>
                    <a:pt x="1744290" y="657653"/>
                    <a:pt x="1745609" y="657653"/>
                  </a:cubicBezTo>
                  <a:cubicBezTo>
                    <a:pt x="1747192" y="657653"/>
                    <a:pt x="1748247" y="657125"/>
                    <a:pt x="1748247" y="656598"/>
                  </a:cubicBezTo>
                  <a:close/>
                  <a:moveTo>
                    <a:pt x="1821834" y="644993"/>
                  </a:moveTo>
                  <a:cubicBezTo>
                    <a:pt x="1823944" y="640772"/>
                    <a:pt x="1823153" y="640245"/>
                    <a:pt x="1814713" y="639717"/>
                  </a:cubicBezTo>
                  <a:cubicBezTo>
                    <a:pt x="1809438" y="639454"/>
                    <a:pt x="1801789" y="638399"/>
                    <a:pt x="1797832" y="637607"/>
                  </a:cubicBezTo>
                  <a:cubicBezTo>
                    <a:pt x="1793612" y="636816"/>
                    <a:pt x="1790447" y="637344"/>
                    <a:pt x="1790447" y="638662"/>
                  </a:cubicBezTo>
                  <a:cubicBezTo>
                    <a:pt x="1790447" y="639981"/>
                    <a:pt x="1794667" y="641036"/>
                    <a:pt x="1799943" y="641300"/>
                  </a:cubicBezTo>
                  <a:cubicBezTo>
                    <a:pt x="1812603" y="641827"/>
                    <a:pt x="1819988" y="644201"/>
                    <a:pt x="1818142" y="647366"/>
                  </a:cubicBezTo>
                  <a:cubicBezTo>
                    <a:pt x="1817087" y="648685"/>
                    <a:pt x="1817087" y="649740"/>
                    <a:pt x="1817878" y="649740"/>
                  </a:cubicBezTo>
                  <a:cubicBezTo>
                    <a:pt x="1818669" y="649740"/>
                    <a:pt x="1820515" y="647630"/>
                    <a:pt x="1821834" y="644993"/>
                  </a:cubicBezTo>
                  <a:close/>
                  <a:moveTo>
                    <a:pt x="1821834" y="635497"/>
                  </a:moveTo>
                  <a:cubicBezTo>
                    <a:pt x="1821307" y="634970"/>
                    <a:pt x="1813658" y="633915"/>
                    <a:pt x="1804954" y="633123"/>
                  </a:cubicBezTo>
                  <a:cubicBezTo>
                    <a:pt x="1795459" y="632332"/>
                    <a:pt x="1791239" y="632596"/>
                    <a:pt x="1794404" y="633915"/>
                  </a:cubicBezTo>
                  <a:cubicBezTo>
                    <a:pt x="1799415" y="636025"/>
                    <a:pt x="1824208" y="637607"/>
                    <a:pt x="1821834" y="635497"/>
                  </a:cubicBezTo>
                  <a:close/>
                  <a:moveTo>
                    <a:pt x="687428" y="165218"/>
                  </a:moveTo>
                  <a:lnTo>
                    <a:pt x="686637" y="107719"/>
                  </a:lnTo>
                  <a:lnTo>
                    <a:pt x="600917" y="107719"/>
                  </a:lnTo>
                  <a:lnTo>
                    <a:pt x="515197" y="107719"/>
                  </a:lnTo>
                  <a:lnTo>
                    <a:pt x="514405" y="165218"/>
                  </a:lnTo>
                  <a:lnTo>
                    <a:pt x="513878" y="222453"/>
                  </a:lnTo>
                  <a:lnTo>
                    <a:pt x="600917" y="222453"/>
                  </a:lnTo>
                  <a:lnTo>
                    <a:pt x="687956" y="222453"/>
                  </a:lnTo>
                  <a:lnTo>
                    <a:pt x="687428" y="165218"/>
                  </a:lnTo>
                  <a:close/>
                  <a:moveTo>
                    <a:pt x="1320438" y="165218"/>
                  </a:moveTo>
                  <a:lnTo>
                    <a:pt x="1319646" y="107719"/>
                  </a:lnTo>
                  <a:lnTo>
                    <a:pt x="1233926" y="107719"/>
                  </a:lnTo>
                  <a:lnTo>
                    <a:pt x="1148206" y="107719"/>
                  </a:lnTo>
                  <a:lnTo>
                    <a:pt x="1147415" y="161789"/>
                  </a:lnTo>
                  <a:cubicBezTo>
                    <a:pt x="1147151" y="191330"/>
                    <a:pt x="1147415" y="217178"/>
                    <a:pt x="1147943" y="219025"/>
                  </a:cubicBezTo>
                  <a:cubicBezTo>
                    <a:pt x="1148998" y="221662"/>
                    <a:pt x="1167988" y="222453"/>
                    <a:pt x="1235245" y="222453"/>
                  </a:cubicBezTo>
                  <a:lnTo>
                    <a:pt x="1320965" y="222453"/>
                  </a:lnTo>
                  <a:lnTo>
                    <a:pt x="1320438" y="165218"/>
                  </a:ln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2E4E434C-A665-A1BA-D76C-48471FD1923E}"/>
                </a:ext>
              </a:extLst>
            </p:cNvPr>
            <p:cNvSpPr/>
            <p:nvPr/>
          </p:nvSpPr>
          <p:spPr>
            <a:xfrm flipV="1">
              <a:off x="3246510" y="1973970"/>
              <a:ext cx="113106" cy="402753"/>
            </a:xfrm>
            <a:custGeom>
              <a:avLst/>
              <a:gdLst>
                <a:gd name="connsiteX0" fmla="*/ 32082 w 113106"/>
                <a:gd name="connsiteY0" fmla="*/ 388853 h 402753"/>
                <a:gd name="connsiteX1" fmla="*/ 168 w 113106"/>
                <a:gd name="connsiteY1" fmla="*/ 359840 h 402753"/>
                <a:gd name="connsiteX2" fmla="*/ -4844 w 113106"/>
                <a:gd name="connsiteY2" fmla="*/ 187343 h 402753"/>
                <a:gd name="connsiteX3" fmla="*/ -4052 w 113106"/>
                <a:gd name="connsiteY3" fmla="*/ 26714 h 402753"/>
                <a:gd name="connsiteX4" fmla="*/ 3333 w 113106"/>
                <a:gd name="connsiteY4" fmla="*/ 15637 h 402753"/>
                <a:gd name="connsiteX5" fmla="*/ 46588 w 113106"/>
                <a:gd name="connsiteY5" fmla="*/ -10475 h 402753"/>
                <a:gd name="connsiteX6" fmla="*/ 102768 w 113106"/>
                <a:gd name="connsiteY6" fmla="*/ 20648 h 402753"/>
                <a:gd name="connsiteX7" fmla="*/ 108043 w 113106"/>
                <a:gd name="connsiteY7" fmla="*/ 190508 h 402753"/>
                <a:gd name="connsiteX8" fmla="*/ 102768 w 113106"/>
                <a:gd name="connsiteY8" fmla="*/ 360367 h 402753"/>
                <a:gd name="connsiteX9" fmla="*/ 32082 w 113106"/>
                <a:gd name="connsiteY9" fmla="*/ 388853 h 402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106" h="402753">
                  <a:moveTo>
                    <a:pt x="32082" y="388853"/>
                  </a:moveTo>
                  <a:cubicBezTo>
                    <a:pt x="18894" y="383842"/>
                    <a:pt x="6234" y="372500"/>
                    <a:pt x="168" y="359840"/>
                  </a:cubicBezTo>
                  <a:cubicBezTo>
                    <a:pt x="-5371" y="348235"/>
                    <a:pt x="-5371" y="346916"/>
                    <a:pt x="-4844" y="187343"/>
                  </a:cubicBezTo>
                  <a:lnTo>
                    <a:pt x="-4052" y="26714"/>
                  </a:lnTo>
                  <a:lnTo>
                    <a:pt x="3333" y="15637"/>
                  </a:lnTo>
                  <a:cubicBezTo>
                    <a:pt x="13619" y="-189"/>
                    <a:pt x="28126" y="-8893"/>
                    <a:pt x="46588" y="-10475"/>
                  </a:cubicBezTo>
                  <a:cubicBezTo>
                    <a:pt x="70590" y="-12585"/>
                    <a:pt x="91954" y="-716"/>
                    <a:pt x="102768" y="20648"/>
                  </a:cubicBezTo>
                  <a:cubicBezTo>
                    <a:pt x="107779" y="30407"/>
                    <a:pt x="108043" y="37001"/>
                    <a:pt x="108043" y="190508"/>
                  </a:cubicBezTo>
                  <a:cubicBezTo>
                    <a:pt x="108043" y="344014"/>
                    <a:pt x="107779" y="350608"/>
                    <a:pt x="102768" y="360367"/>
                  </a:cubicBezTo>
                  <a:cubicBezTo>
                    <a:pt x="89844" y="385952"/>
                    <a:pt x="58721" y="398348"/>
                    <a:pt x="32082" y="388853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2627C119-33BD-72BA-1278-BF752BFEBE42}"/>
                </a:ext>
              </a:extLst>
            </p:cNvPr>
            <p:cNvSpPr/>
            <p:nvPr/>
          </p:nvSpPr>
          <p:spPr>
            <a:xfrm flipV="1">
              <a:off x="3475664" y="1974641"/>
              <a:ext cx="114742" cy="402095"/>
            </a:xfrm>
            <a:custGeom>
              <a:avLst/>
              <a:gdLst>
                <a:gd name="connsiteX0" fmla="*/ 32400 w 114742"/>
                <a:gd name="connsiteY0" fmla="*/ 388604 h 402095"/>
                <a:gd name="connsiteX1" fmla="*/ -2943 w 114742"/>
                <a:gd name="connsiteY1" fmla="*/ 351150 h 402095"/>
                <a:gd name="connsiteX2" fmla="*/ -3207 w 114742"/>
                <a:gd name="connsiteY2" fmla="*/ 31213 h 402095"/>
                <a:gd name="connsiteX3" fmla="*/ 55874 w 114742"/>
                <a:gd name="connsiteY3" fmla="*/ -10461 h 402095"/>
                <a:gd name="connsiteX4" fmla="*/ 92800 w 114742"/>
                <a:gd name="connsiteY4" fmla="*/ 6156 h 402095"/>
                <a:gd name="connsiteX5" fmla="*/ 108889 w 114742"/>
                <a:gd name="connsiteY5" fmla="*/ 190522 h 402095"/>
                <a:gd name="connsiteX6" fmla="*/ 104405 w 114742"/>
                <a:gd name="connsiteY6" fmla="*/ 359327 h 402095"/>
                <a:gd name="connsiteX7" fmla="*/ 77766 w 114742"/>
                <a:gd name="connsiteY7" fmla="*/ 386230 h 402095"/>
                <a:gd name="connsiteX8" fmla="*/ 32400 w 114742"/>
                <a:gd name="connsiteY8" fmla="*/ 388604 h 402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742" h="402095">
                  <a:moveTo>
                    <a:pt x="32400" y="388604"/>
                  </a:moveTo>
                  <a:cubicBezTo>
                    <a:pt x="18949" y="383592"/>
                    <a:pt x="750" y="364338"/>
                    <a:pt x="-2943" y="351150"/>
                  </a:cubicBezTo>
                  <a:cubicBezTo>
                    <a:pt x="-6635" y="337699"/>
                    <a:pt x="-6899" y="44137"/>
                    <a:pt x="-3207" y="31213"/>
                  </a:cubicBezTo>
                  <a:cubicBezTo>
                    <a:pt x="4178" y="5101"/>
                    <a:pt x="30026" y="-13099"/>
                    <a:pt x="55874" y="-10461"/>
                  </a:cubicBezTo>
                  <a:cubicBezTo>
                    <a:pt x="72227" y="-8878"/>
                    <a:pt x="82250" y="-4395"/>
                    <a:pt x="92800" y="6156"/>
                  </a:cubicBezTo>
                  <a:cubicBezTo>
                    <a:pt x="109680" y="23300"/>
                    <a:pt x="108889" y="13541"/>
                    <a:pt x="108889" y="190522"/>
                  </a:cubicBezTo>
                  <a:cubicBezTo>
                    <a:pt x="108889" y="335325"/>
                    <a:pt x="108361" y="352205"/>
                    <a:pt x="104405" y="359327"/>
                  </a:cubicBezTo>
                  <a:cubicBezTo>
                    <a:pt x="98866" y="369613"/>
                    <a:pt x="87261" y="381219"/>
                    <a:pt x="77766" y="386230"/>
                  </a:cubicBezTo>
                  <a:cubicBezTo>
                    <a:pt x="66424" y="392033"/>
                    <a:pt x="44797" y="393088"/>
                    <a:pt x="32400" y="388604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09B03814-1E83-7C55-62DF-CD3975C3074E}"/>
                </a:ext>
              </a:extLst>
            </p:cNvPr>
            <p:cNvSpPr/>
            <p:nvPr/>
          </p:nvSpPr>
          <p:spPr>
            <a:xfrm flipV="1">
              <a:off x="3707771" y="1973876"/>
              <a:ext cx="113076" cy="403398"/>
            </a:xfrm>
            <a:custGeom>
              <a:avLst/>
              <a:gdLst>
                <a:gd name="connsiteX0" fmla="*/ 30816 w 113076"/>
                <a:gd name="connsiteY0" fmla="*/ 389405 h 403398"/>
                <a:gd name="connsiteX1" fmla="*/ -1362 w 113076"/>
                <a:gd name="connsiteY1" fmla="*/ 361183 h 403398"/>
                <a:gd name="connsiteX2" fmla="*/ -6637 w 113076"/>
                <a:gd name="connsiteY2" fmla="*/ 191059 h 403398"/>
                <a:gd name="connsiteX3" fmla="*/ -1362 w 113076"/>
                <a:gd name="connsiteY3" fmla="*/ 21199 h 403398"/>
                <a:gd name="connsiteX4" fmla="*/ 51916 w 113076"/>
                <a:gd name="connsiteY4" fmla="*/ -10715 h 403398"/>
                <a:gd name="connsiteX5" fmla="*/ 97546 w 113076"/>
                <a:gd name="connsiteY5" fmla="*/ 15133 h 403398"/>
                <a:gd name="connsiteX6" fmla="*/ 105459 w 113076"/>
                <a:gd name="connsiteY6" fmla="*/ 26738 h 403398"/>
                <a:gd name="connsiteX7" fmla="*/ 106250 w 113076"/>
                <a:gd name="connsiteY7" fmla="*/ 185256 h 403398"/>
                <a:gd name="connsiteX8" fmla="*/ 104140 w 113076"/>
                <a:gd name="connsiteY8" fmla="*/ 354061 h 403398"/>
                <a:gd name="connsiteX9" fmla="*/ 90161 w 113076"/>
                <a:gd name="connsiteY9" fmla="*/ 375425 h 403398"/>
                <a:gd name="connsiteX10" fmla="*/ 30816 w 113076"/>
                <a:gd name="connsiteY10" fmla="*/ 389405 h 40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076" h="403398">
                  <a:moveTo>
                    <a:pt x="30816" y="389405"/>
                  </a:moveTo>
                  <a:cubicBezTo>
                    <a:pt x="18156" y="384657"/>
                    <a:pt x="4704" y="372788"/>
                    <a:pt x="-1362" y="361183"/>
                  </a:cubicBezTo>
                  <a:cubicBezTo>
                    <a:pt x="-6373" y="351160"/>
                    <a:pt x="-6637" y="345621"/>
                    <a:pt x="-6637" y="191059"/>
                  </a:cubicBezTo>
                  <a:cubicBezTo>
                    <a:pt x="-6637" y="37289"/>
                    <a:pt x="-6373" y="30958"/>
                    <a:pt x="-1362" y="21199"/>
                  </a:cubicBezTo>
                  <a:cubicBezTo>
                    <a:pt x="8133" y="2209"/>
                    <a:pt x="29761" y="-10715"/>
                    <a:pt x="51916" y="-10715"/>
                  </a:cubicBezTo>
                  <a:cubicBezTo>
                    <a:pt x="65895" y="-10715"/>
                    <a:pt x="88315" y="1945"/>
                    <a:pt x="97546" y="15133"/>
                  </a:cubicBezTo>
                  <a:lnTo>
                    <a:pt x="105459" y="26738"/>
                  </a:lnTo>
                  <a:lnTo>
                    <a:pt x="106250" y="185256"/>
                  </a:lnTo>
                  <a:cubicBezTo>
                    <a:pt x="106777" y="296826"/>
                    <a:pt x="106250" y="346940"/>
                    <a:pt x="104140" y="354061"/>
                  </a:cubicBezTo>
                  <a:cubicBezTo>
                    <a:pt x="102557" y="359864"/>
                    <a:pt x="96227" y="369359"/>
                    <a:pt x="90161" y="375425"/>
                  </a:cubicBezTo>
                  <a:cubicBezTo>
                    <a:pt x="74072" y="391515"/>
                    <a:pt x="51389" y="396790"/>
                    <a:pt x="30816" y="389405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04337C31-AC95-215E-DDFF-1FC5F971F483}"/>
                </a:ext>
              </a:extLst>
            </p:cNvPr>
            <p:cNvSpPr/>
            <p:nvPr/>
          </p:nvSpPr>
          <p:spPr>
            <a:xfrm flipV="1">
              <a:off x="3189329" y="2665241"/>
              <a:ext cx="689406" cy="690506"/>
            </a:xfrm>
            <a:custGeom>
              <a:avLst/>
              <a:gdLst>
                <a:gd name="connsiteX0" fmla="*/ 297368 w 689406"/>
                <a:gd name="connsiteY0" fmla="*/ 681107 h 690506"/>
                <a:gd name="connsiteX1" fmla="*/ 89793 w 689406"/>
                <a:gd name="connsiteY1" fmla="*/ 575868 h 690506"/>
                <a:gd name="connsiteX2" fmla="*/ -938 w 689406"/>
                <a:gd name="connsiteY2" fmla="*/ 404162 h 690506"/>
                <a:gd name="connsiteX3" fmla="*/ -674 w 689406"/>
                <a:gd name="connsiteY3" fmla="*/ 269646 h 690506"/>
                <a:gd name="connsiteX4" fmla="*/ 95596 w 689406"/>
                <a:gd name="connsiteY4" fmla="*/ 92929 h 690506"/>
                <a:gd name="connsiteX5" fmla="*/ 279169 w 689406"/>
                <a:gd name="connsiteY5" fmla="*/ -3079 h 690506"/>
                <a:gd name="connsiteX6" fmla="*/ 397594 w 689406"/>
                <a:gd name="connsiteY6" fmla="*/ -3079 h 690506"/>
                <a:gd name="connsiteX7" fmla="*/ 677437 w 689406"/>
                <a:gd name="connsiteY7" fmla="*/ 268327 h 690506"/>
                <a:gd name="connsiteX8" fmla="*/ 681657 w 689406"/>
                <a:gd name="connsiteY8" fmla="*/ 378578 h 690506"/>
                <a:gd name="connsiteX9" fmla="*/ 421596 w 689406"/>
                <a:gd name="connsiteY9" fmla="*/ 672667 h 690506"/>
                <a:gd name="connsiteX10" fmla="*/ 297368 w 689406"/>
                <a:gd name="connsiteY10" fmla="*/ 681107 h 690506"/>
                <a:gd name="connsiteX11" fmla="*/ 397858 w 689406"/>
                <a:gd name="connsiteY11" fmla="*/ 559779 h 690506"/>
                <a:gd name="connsiteX12" fmla="*/ 551099 w 689406"/>
                <a:gd name="connsiteY12" fmla="*/ 425790 h 690506"/>
                <a:gd name="connsiteX13" fmla="*/ 567188 w 689406"/>
                <a:gd name="connsiteY13" fmla="*/ 347454 h 690506"/>
                <a:gd name="connsiteX14" fmla="*/ 496238 w 689406"/>
                <a:gd name="connsiteY14" fmla="*/ 170473 h 690506"/>
                <a:gd name="connsiteX15" fmla="*/ 338513 w 689406"/>
                <a:gd name="connsiteY15" fmla="*/ 107963 h 690506"/>
                <a:gd name="connsiteX16" fmla="*/ 181843 w 689406"/>
                <a:gd name="connsiteY16" fmla="*/ 169682 h 690506"/>
                <a:gd name="connsiteX17" fmla="*/ 109047 w 689406"/>
                <a:gd name="connsiteY17" fmla="*/ 337959 h 690506"/>
                <a:gd name="connsiteX18" fmla="*/ 126982 w 689406"/>
                <a:gd name="connsiteY18" fmla="*/ 421306 h 690506"/>
                <a:gd name="connsiteX19" fmla="*/ 216395 w 689406"/>
                <a:gd name="connsiteY19" fmla="*/ 356686 h 690506"/>
                <a:gd name="connsiteX20" fmla="*/ 314512 w 689406"/>
                <a:gd name="connsiteY20" fmla="*/ 286263 h 690506"/>
                <a:gd name="connsiteX21" fmla="*/ 385461 w 689406"/>
                <a:gd name="connsiteY21" fmla="*/ 370665 h 690506"/>
                <a:gd name="connsiteX22" fmla="*/ 288664 w 689406"/>
                <a:gd name="connsiteY22" fmla="*/ 446891 h 690506"/>
                <a:gd name="connsiteX23" fmla="*/ 196614 w 689406"/>
                <a:gd name="connsiteY23" fmla="*/ 517050 h 690506"/>
                <a:gd name="connsiteX24" fmla="*/ 248573 w 689406"/>
                <a:gd name="connsiteY24" fmla="*/ 549229 h 690506"/>
                <a:gd name="connsiteX25" fmla="*/ 284971 w 689406"/>
                <a:gd name="connsiteY25" fmla="*/ 560834 h 690506"/>
                <a:gd name="connsiteX26" fmla="*/ 308181 w 689406"/>
                <a:gd name="connsiteY26" fmla="*/ 566109 h 690506"/>
                <a:gd name="connsiteX27" fmla="*/ 397858 w 689406"/>
                <a:gd name="connsiteY27" fmla="*/ 559779 h 69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89406" h="690506">
                  <a:moveTo>
                    <a:pt x="297368" y="681107"/>
                  </a:moveTo>
                  <a:cubicBezTo>
                    <a:pt x="217714" y="670557"/>
                    <a:pt x="146236" y="634159"/>
                    <a:pt x="89793" y="575868"/>
                  </a:cubicBezTo>
                  <a:cubicBezTo>
                    <a:pt x="43372" y="527864"/>
                    <a:pt x="13304" y="470629"/>
                    <a:pt x="-938" y="404162"/>
                  </a:cubicBezTo>
                  <a:cubicBezTo>
                    <a:pt x="-7532" y="372511"/>
                    <a:pt x="-7532" y="301033"/>
                    <a:pt x="-674" y="269646"/>
                  </a:cubicBezTo>
                  <a:cubicBezTo>
                    <a:pt x="14623" y="199487"/>
                    <a:pt x="45482" y="142779"/>
                    <a:pt x="95596" y="92929"/>
                  </a:cubicBezTo>
                  <a:cubicBezTo>
                    <a:pt x="148083" y="40705"/>
                    <a:pt x="208482" y="9318"/>
                    <a:pt x="279169" y="-3079"/>
                  </a:cubicBezTo>
                  <a:cubicBezTo>
                    <a:pt x="309764" y="-8618"/>
                    <a:pt x="366999" y="-8618"/>
                    <a:pt x="397594" y="-3079"/>
                  </a:cubicBezTo>
                  <a:cubicBezTo>
                    <a:pt x="536329" y="21187"/>
                    <a:pt x="647369" y="128800"/>
                    <a:pt x="677437" y="268327"/>
                  </a:cubicBezTo>
                  <a:cubicBezTo>
                    <a:pt x="683503" y="295494"/>
                    <a:pt x="685350" y="348773"/>
                    <a:pt x="681657" y="378578"/>
                  </a:cubicBezTo>
                  <a:cubicBezTo>
                    <a:pt x="663458" y="522326"/>
                    <a:pt x="561649" y="637587"/>
                    <a:pt x="421596" y="672667"/>
                  </a:cubicBezTo>
                  <a:cubicBezTo>
                    <a:pt x="381505" y="682690"/>
                    <a:pt x="335084" y="685855"/>
                    <a:pt x="297368" y="681107"/>
                  </a:cubicBezTo>
                  <a:close/>
                  <a:moveTo>
                    <a:pt x="397858" y="559779"/>
                  </a:moveTo>
                  <a:cubicBezTo>
                    <a:pt x="465906" y="541316"/>
                    <a:pt x="525515" y="489356"/>
                    <a:pt x="551099" y="425790"/>
                  </a:cubicBezTo>
                  <a:cubicBezTo>
                    <a:pt x="561913" y="398623"/>
                    <a:pt x="565869" y="379897"/>
                    <a:pt x="567188" y="347454"/>
                  </a:cubicBezTo>
                  <a:cubicBezTo>
                    <a:pt x="570089" y="277295"/>
                    <a:pt x="546088" y="217686"/>
                    <a:pt x="496238" y="170473"/>
                  </a:cubicBezTo>
                  <a:cubicBezTo>
                    <a:pt x="451400" y="128272"/>
                    <a:pt x="399704" y="107699"/>
                    <a:pt x="338513" y="107963"/>
                  </a:cubicBezTo>
                  <a:cubicBezTo>
                    <a:pt x="277058" y="107963"/>
                    <a:pt x="226418" y="128008"/>
                    <a:pt x="181843" y="169682"/>
                  </a:cubicBezTo>
                  <a:cubicBezTo>
                    <a:pt x="134368" y="213993"/>
                    <a:pt x="109047" y="272547"/>
                    <a:pt x="109047" y="337959"/>
                  </a:cubicBezTo>
                  <a:cubicBezTo>
                    <a:pt x="109047" y="373039"/>
                    <a:pt x="119334" y="421306"/>
                    <a:pt x="126982" y="421306"/>
                  </a:cubicBezTo>
                  <a:cubicBezTo>
                    <a:pt x="128829" y="421306"/>
                    <a:pt x="168919" y="392293"/>
                    <a:pt x="216395" y="356686"/>
                  </a:cubicBezTo>
                  <a:cubicBezTo>
                    <a:pt x="263871" y="321079"/>
                    <a:pt x="307918" y="289428"/>
                    <a:pt x="314512" y="286263"/>
                  </a:cubicBezTo>
                  <a:cubicBezTo>
                    <a:pt x="366207" y="259887"/>
                    <a:pt x="419222" y="323189"/>
                    <a:pt x="385461" y="370665"/>
                  </a:cubicBezTo>
                  <a:cubicBezTo>
                    <a:pt x="382296" y="374885"/>
                    <a:pt x="339041" y="409174"/>
                    <a:pt x="288664" y="446891"/>
                  </a:cubicBezTo>
                  <a:cubicBezTo>
                    <a:pt x="238550" y="484344"/>
                    <a:pt x="197141" y="515995"/>
                    <a:pt x="196614" y="517050"/>
                  </a:cubicBezTo>
                  <a:cubicBezTo>
                    <a:pt x="195558" y="520479"/>
                    <a:pt x="229319" y="541052"/>
                    <a:pt x="248573" y="549229"/>
                  </a:cubicBezTo>
                  <a:cubicBezTo>
                    <a:pt x="258859" y="553185"/>
                    <a:pt x="275212" y="558460"/>
                    <a:pt x="284971" y="560834"/>
                  </a:cubicBezTo>
                  <a:cubicBezTo>
                    <a:pt x="294730" y="563208"/>
                    <a:pt x="305280" y="565582"/>
                    <a:pt x="308181" y="566109"/>
                  </a:cubicBezTo>
                  <a:cubicBezTo>
                    <a:pt x="321369" y="569274"/>
                    <a:pt x="377549" y="565318"/>
                    <a:pt x="397858" y="559779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89" name="Freihandform: Form 8288">
              <a:extLst>
                <a:ext uri="{FF2B5EF4-FFF2-40B4-BE49-F238E27FC236}">
                  <a16:creationId xmlns:a16="http://schemas.microsoft.com/office/drawing/2014/main" id="{C6CDA2F6-9B7D-7FBC-236F-62359E6E7C21}"/>
                </a:ext>
              </a:extLst>
            </p:cNvPr>
            <p:cNvSpPr/>
            <p:nvPr/>
          </p:nvSpPr>
          <p:spPr>
            <a:xfrm flipV="1">
              <a:off x="4412218" y="3775188"/>
              <a:ext cx="4787" cy="46996"/>
            </a:xfrm>
            <a:custGeom>
              <a:avLst/>
              <a:gdLst>
                <a:gd name="connsiteX0" fmla="*/ -8816 w 4787"/>
                <a:gd name="connsiteY0" fmla="*/ 17466 h 46996"/>
                <a:gd name="connsiteX1" fmla="*/ -6442 w 4787"/>
                <a:gd name="connsiteY1" fmla="*/ -3107 h 46996"/>
                <a:gd name="connsiteX2" fmla="*/ -6442 w 4787"/>
                <a:gd name="connsiteY2" fmla="*/ 43051 h 46996"/>
                <a:gd name="connsiteX3" fmla="*/ -8816 w 4787"/>
                <a:gd name="connsiteY3" fmla="*/ 17466 h 4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87" h="46996">
                  <a:moveTo>
                    <a:pt x="-8816" y="17466"/>
                  </a:moveTo>
                  <a:cubicBezTo>
                    <a:pt x="-8816" y="586"/>
                    <a:pt x="-8024" y="-6536"/>
                    <a:pt x="-6442" y="-3107"/>
                  </a:cubicBezTo>
                  <a:cubicBezTo>
                    <a:pt x="-3277" y="4278"/>
                    <a:pt x="-3277" y="43051"/>
                    <a:pt x="-6442" y="43051"/>
                  </a:cubicBezTo>
                  <a:cubicBezTo>
                    <a:pt x="-8024" y="43051"/>
                    <a:pt x="-9079" y="32764"/>
                    <a:pt x="-8816" y="1746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2" name="Freihandform: Form 8291">
              <a:extLst>
                <a:ext uri="{FF2B5EF4-FFF2-40B4-BE49-F238E27FC236}">
                  <a16:creationId xmlns:a16="http://schemas.microsoft.com/office/drawing/2014/main" id="{C5BBB9BD-49E6-76AA-4079-9412B9474E03}"/>
                </a:ext>
              </a:extLst>
            </p:cNvPr>
            <p:cNvSpPr/>
            <p:nvPr/>
          </p:nvSpPr>
          <p:spPr>
            <a:xfrm flipV="1">
              <a:off x="4444151" y="3772550"/>
              <a:ext cx="5503" cy="73852"/>
            </a:xfrm>
            <a:custGeom>
              <a:avLst/>
              <a:gdLst>
                <a:gd name="connsiteX0" fmla="*/ -6835 w 5503"/>
                <a:gd name="connsiteY0" fmla="*/ 39091 h 73852"/>
                <a:gd name="connsiteX1" fmla="*/ -8417 w 5503"/>
                <a:gd name="connsiteY1" fmla="*/ 2165 h 73852"/>
                <a:gd name="connsiteX2" fmla="*/ -7362 w 5503"/>
                <a:gd name="connsiteY2" fmla="*/ -3901 h 73852"/>
                <a:gd name="connsiteX3" fmla="*/ -3670 w 5503"/>
                <a:gd name="connsiteY3" fmla="*/ 33025 h 73852"/>
                <a:gd name="connsiteX4" fmla="*/ -4725 w 5503"/>
                <a:gd name="connsiteY4" fmla="*/ 69951 h 73852"/>
                <a:gd name="connsiteX5" fmla="*/ -6835 w 5503"/>
                <a:gd name="connsiteY5" fmla="*/ 39091 h 73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03" h="73852">
                  <a:moveTo>
                    <a:pt x="-6835" y="39091"/>
                  </a:moveTo>
                  <a:cubicBezTo>
                    <a:pt x="-6835" y="21947"/>
                    <a:pt x="-7626" y="5331"/>
                    <a:pt x="-8417" y="2165"/>
                  </a:cubicBezTo>
                  <a:cubicBezTo>
                    <a:pt x="-9472" y="-1527"/>
                    <a:pt x="-8945" y="-3901"/>
                    <a:pt x="-7362" y="-3901"/>
                  </a:cubicBezTo>
                  <a:cubicBezTo>
                    <a:pt x="-5516" y="-3901"/>
                    <a:pt x="-4197" y="9287"/>
                    <a:pt x="-3670" y="33025"/>
                  </a:cubicBezTo>
                  <a:cubicBezTo>
                    <a:pt x="-3142" y="53334"/>
                    <a:pt x="-3670" y="69951"/>
                    <a:pt x="-4725" y="69951"/>
                  </a:cubicBezTo>
                  <a:cubicBezTo>
                    <a:pt x="-6043" y="69951"/>
                    <a:pt x="-6835" y="55972"/>
                    <a:pt x="-6835" y="39091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4" name="Freihandform: Form 8293">
              <a:extLst>
                <a:ext uri="{FF2B5EF4-FFF2-40B4-BE49-F238E27FC236}">
                  <a16:creationId xmlns:a16="http://schemas.microsoft.com/office/drawing/2014/main" id="{A57B9EBC-39A2-74AD-D11B-1D04A9FA8795}"/>
                </a:ext>
              </a:extLst>
            </p:cNvPr>
            <p:cNvSpPr/>
            <p:nvPr/>
          </p:nvSpPr>
          <p:spPr>
            <a:xfrm flipV="1">
              <a:off x="4349731" y="3772805"/>
              <a:ext cx="11724" cy="21664"/>
            </a:xfrm>
            <a:custGeom>
              <a:avLst/>
              <a:gdLst>
                <a:gd name="connsiteX0" fmla="*/ -6791 w 11724"/>
                <a:gd name="connsiteY0" fmla="*/ 15537 h 21664"/>
                <a:gd name="connsiteX1" fmla="*/ -4417 w 11724"/>
                <a:gd name="connsiteY1" fmla="*/ 3140 h 21664"/>
                <a:gd name="connsiteX2" fmla="*/ 2968 w 11724"/>
                <a:gd name="connsiteY2" fmla="*/ -3454 h 21664"/>
                <a:gd name="connsiteX3" fmla="*/ -461 w 11724"/>
                <a:gd name="connsiteY3" fmla="*/ 4723 h 21664"/>
                <a:gd name="connsiteX4" fmla="*/ -3626 w 11724"/>
                <a:gd name="connsiteY4" fmla="*/ 13954 h 21664"/>
                <a:gd name="connsiteX5" fmla="*/ -6791 w 11724"/>
                <a:gd name="connsiteY5" fmla="*/ 15537 h 21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24" h="21664">
                  <a:moveTo>
                    <a:pt x="-6791" y="15537"/>
                  </a:moveTo>
                  <a:cubicBezTo>
                    <a:pt x="-9692" y="13691"/>
                    <a:pt x="-9428" y="11317"/>
                    <a:pt x="-4417" y="3140"/>
                  </a:cubicBezTo>
                  <a:cubicBezTo>
                    <a:pt x="-988" y="-2399"/>
                    <a:pt x="2441" y="-5300"/>
                    <a:pt x="2968" y="-3454"/>
                  </a:cubicBezTo>
                  <a:cubicBezTo>
                    <a:pt x="3496" y="-1607"/>
                    <a:pt x="1913" y="2085"/>
                    <a:pt x="-461" y="4723"/>
                  </a:cubicBezTo>
                  <a:cubicBezTo>
                    <a:pt x="-3098" y="7624"/>
                    <a:pt x="-4417" y="11581"/>
                    <a:pt x="-3626" y="13954"/>
                  </a:cubicBezTo>
                  <a:cubicBezTo>
                    <a:pt x="-1780" y="18438"/>
                    <a:pt x="-1780" y="18702"/>
                    <a:pt x="-6791" y="15537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5" name="Freihandform: Form 8294">
              <a:extLst>
                <a:ext uri="{FF2B5EF4-FFF2-40B4-BE49-F238E27FC236}">
                  <a16:creationId xmlns:a16="http://schemas.microsoft.com/office/drawing/2014/main" id="{1C7FE15D-51F1-070E-BBA8-55B3265AD114}"/>
                </a:ext>
              </a:extLst>
            </p:cNvPr>
            <p:cNvSpPr/>
            <p:nvPr/>
          </p:nvSpPr>
          <p:spPr>
            <a:xfrm flipV="1">
              <a:off x="4383773" y="3803474"/>
              <a:ext cx="1450" cy="27735"/>
            </a:xfrm>
            <a:custGeom>
              <a:avLst/>
              <a:gdLst>
                <a:gd name="connsiteX0" fmla="*/ -8753 w 1450"/>
                <a:gd name="connsiteY0" fmla="*/ 9952 h 27735"/>
                <a:gd name="connsiteX1" fmla="*/ -7698 w 1450"/>
                <a:gd name="connsiteY1" fmla="*/ -1125 h 27735"/>
                <a:gd name="connsiteX2" fmla="*/ -7698 w 1450"/>
                <a:gd name="connsiteY2" fmla="*/ 21294 h 27735"/>
                <a:gd name="connsiteX3" fmla="*/ -8753 w 1450"/>
                <a:gd name="connsiteY3" fmla="*/ 9952 h 2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0" h="27735">
                  <a:moveTo>
                    <a:pt x="-8753" y="9952"/>
                  </a:moveTo>
                  <a:cubicBezTo>
                    <a:pt x="-8753" y="-2444"/>
                    <a:pt x="-8226" y="-7456"/>
                    <a:pt x="-7698" y="-1125"/>
                  </a:cubicBezTo>
                  <a:cubicBezTo>
                    <a:pt x="-7171" y="4941"/>
                    <a:pt x="-7171" y="14964"/>
                    <a:pt x="-7698" y="21294"/>
                  </a:cubicBezTo>
                  <a:cubicBezTo>
                    <a:pt x="-8226" y="27360"/>
                    <a:pt x="-8753" y="22349"/>
                    <a:pt x="-8753" y="9952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6" name="Freihandform: Form 8295">
              <a:extLst>
                <a:ext uri="{FF2B5EF4-FFF2-40B4-BE49-F238E27FC236}">
                  <a16:creationId xmlns:a16="http://schemas.microsoft.com/office/drawing/2014/main" id="{EC21F382-D4CD-89B5-66B5-4C4E25F971B0}"/>
                </a:ext>
              </a:extLst>
            </p:cNvPr>
            <p:cNvSpPr/>
            <p:nvPr/>
          </p:nvSpPr>
          <p:spPr>
            <a:xfrm flipV="1">
              <a:off x="4274842" y="1765525"/>
              <a:ext cx="10306" cy="9603"/>
            </a:xfrm>
            <a:custGeom>
              <a:avLst/>
              <a:gdLst>
                <a:gd name="connsiteX0" fmla="*/ -8397 w 10306"/>
                <a:gd name="connsiteY0" fmla="*/ -6326 h 9603"/>
                <a:gd name="connsiteX1" fmla="*/ 307 w 10306"/>
                <a:gd name="connsiteY1" fmla="*/ -10810 h 9603"/>
                <a:gd name="connsiteX2" fmla="*/ -484 w 10306"/>
                <a:gd name="connsiteY2" fmla="*/ -5271 h 9603"/>
                <a:gd name="connsiteX3" fmla="*/ -8397 w 10306"/>
                <a:gd name="connsiteY3" fmla="*/ -6326 h 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06" h="9603">
                  <a:moveTo>
                    <a:pt x="-8397" y="-6326"/>
                  </a:moveTo>
                  <a:cubicBezTo>
                    <a:pt x="-8397" y="-11865"/>
                    <a:pt x="-3122" y="-14239"/>
                    <a:pt x="307" y="-10810"/>
                  </a:cubicBezTo>
                  <a:cubicBezTo>
                    <a:pt x="2681" y="-8436"/>
                    <a:pt x="2417" y="-7117"/>
                    <a:pt x="-484" y="-5271"/>
                  </a:cubicBezTo>
                  <a:cubicBezTo>
                    <a:pt x="-6023" y="-1578"/>
                    <a:pt x="-8397" y="-2106"/>
                    <a:pt x="-8397" y="-632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99" name="Freihandform: Form 8298">
              <a:extLst>
                <a:ext uri="{FF2B5EF4-FFF2-40B4-BE49-F238E27FC236}">
                  <a16:creationId xmlns:a16="http://schemas.microsoft.com/office/drawing/2014/main" id="{7326C34C-4E31-7198-62A4-B94BF69E00FB}"/>
                </a:ext>
              </a:extLst>
            </p:cNvPr>
            <p:cNvSpPr/>
            <p:nvPr/>
          </p:nvSpPr>
          <p:spPr>
            <a:xfrm flipV="1">
              <a:off x="3536331" y="1767995"/>
              <a:ext cx="5275" cy="5275"/>
            </a:xfrm>
            <a:custGeom>
              <a:avLst/>
              <a:gdLst>
                <a:gd name="connsiteX0" fmla="*/ -5868 w 5275"/>
                <a:gd name="connsiteY0" fmla="*/ -9766 h 5275"/>
                <a:gd name="connsiteX1" fmla="*/ -3230 w 5275"/>
                <a:gd name="connsiteY1" fmla="*/ -12404 h 5275"/>
                <a:gd name="connsiteX2" fmla="*/ -593 w 5275"/>
                <a:gd name="connsiteY2" fmla="*/ -9766 h 5275"/>
                <a:gd name="connsiteX3" fmla="*/ -3230 w 5275"/>
                <a:gd name="connsiteY3" fmla="*/ -7129 h 5275"/>
                <a:gd name="connsiteX4" fmla="*/ -5868 w 5275"/>
                <a:gd name="connsiteY4" fmla="*/ -9766 h 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" h="5275">
                  <a:moveTo>
                    <a:pt x="-5868" y="-9766"/>
                  </a:moveTo>
                  <a:cubicBezTo>
                    <a:pt x="-5868" y="-11085"/>
                    <a:pt x="-4549" y="-12404"/>
                    <a:pt x="-3230" y="-12404"/>
                  </a:cubicBezTo>
                  <a:cubicBezTo>
                    <a:pt x="-1648" y="-12404"/>
                    <a:pt x="-593" y="-11085"/>
                    <a:pt x="-593" y="-9766"/>
                  </a:cubicBezTo>
                  <a:cubicBezTo>
                    <a:pt x="-593" y="-8184"/>
                    <a:pt x="-1648" y="-7129"/>
                    <a:pt x="-3230" y="-7129"/>
                  </a:cubicBezTo>
                  <a:cubicBezTo>
                    <a:pt x="-4549" y="-7129"/>
                    <a:pt x="-5868" y="-8184"/>
                    <a:pt x="-5868" y="-976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4" name="Freihandform: Form 8303">
              <a:extLst>
                <a:ext uri="{FF2B5EF4-FFF2-40B4-BE49-F238E27FC236}">
                  <a16:creationId xmlns:a16="http://schemas.microsoft.com/office/drawing/2014/main" id="{F7EF927A-8024-0504-8BDF-4A5D94E59FF2}"/>
                </a:ext>
              </a:extLst>
            </p:cNvPr>
            <p:cNvSpPr/>
            <p:nvPr/>
          </p:nvSpPr>
          <p:spPr>
            <a:xfrm flipV="1">
              <a:off x="4340937" y="2385755"/>
              <a:ext cx="114050" cy="114165"/>
            </a:xfrm>
            <a:custGeom>
              <a:avLst/>
              <a:gdLst>
                <a:gd name="connsiteX0" fmla="*/ 23223 w 114050"/>
                <a:gd name="connsiteY0" fmla="*/ 98276 h 114165"/>
                <a:gd name="connsiteX1" fmla="*/ 12 w 114050"/>
                <a:gd name="connsiteY1" fmla="*/ 17039 h 114165"/>
                <a:gd name="connsiteX2" fmla="*/ 47752 w 114050"/>
                <a:gd name="connsiteY2" fmla="*/ -9601 h 114165"/>
                <a:gd name="connsiteX3" fmla="*/ 105250 w 114050"/>
                <a:gd name="connsiteY3" fmla="*/ 46843 h 114165"/>
                <a:gd name="connsiteX4" fmla="*/ 23223 w 114050"/>
                <a:gd name="connsiteY4" fmla="*/ 98276 h 11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050" h="114165">
                  <a:moveTo>
                    <a:pt x="23223" y="98276"/>
                  </a:moveTo>
                  <a:cubicBezTo>
                    <a:pt x="-7637" y="82978"/>
                    <a:pt x="-17923" y="47371"/>
                    <a:pt x="12" y="17039"/>
                  </a:cubicBezTo>
                  <a:cubicBezTo>
                    <a:pt x="10035" y="-105"/>
                    <a:pt x="26915" y="-9601"/>
                    <a:pt x="47752" y="-9601"/>
                  </a:cubicBezTo>
                  <a:cubicBezTo>
                    <a:pt x="81248" y="-9337"/>
                    <a:pt x="104986" y="13874"/>
                    <a:pt x="105250" y="46843"/>
                  </a:cubicBezTo>
                  <a:cubicBezTo>
                    <a:pt x="105514" y="90363"/>
                    <a:pt x="61994" y="117530"/>
                    <a:pt x="23223" y="98276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5" name="Freihandform: Form 8304">
              <a:extLst>
                <a:ext uri="{FF2B5EF4-FFF2-40B4-BE49-F238E27FC236}">
                  <a16:creationId xmlns:a16="http://schemas.microsoft.com/office/drawing/2014/main" id="{7B1BA189-41DF-3A01-D820-6D833D35B252}"/>
                </a:ext>
              </a:extLst>
            </p:cNvPr>
            <p:cNvSpPr/>
            <p:nvPr/>
          </p:nvSpPr>
          <p:spPr>
            <a:xfrm flipV="1">
              <a:off x="3304228" y="3933440"/>
              <a:ext cx="458608" cy="115718"/>
            </a:xfrm>
            <a:custGeom>
              <a:avLst/>
              <a:gdLst>
                <a:gd name="connsiteX0" fmla="*/ 28439 w 458608"/>
                <a:gd name="connsiteY0" fmla="*/ 108353 h 115718"/>
                <a:gd name="connsiteX1" fmla="*/ -5849 w 458608"/>
                <a:gd name="connsiteY1" fmla="*/ 55602 h 115718"/>
                <a:gd name="connsiteX2" fmla="*/ 40044 w 458608"/>
                <a:gd name="connsiteY2" fmla="*/ -842 h 115718"/>
                <a:gd name="connsiteX3" fmla="*/ 231529 w 458608"/>
                <a:gd name="connsiteY3" fmla="*/ -2952 h 115718"/>
                <a:gd name="connsiteX4" fmla="*/ 409827 w 458608"/>
                <a:gd name="connsiteY4" fmla="*/ -2161 h 115718"/>
                <a:gd name="connsiteX5" fmla="*/ 422751 w 458608"/>
                <a:gd name="connsiteY5" fmla="*/ 4697 h 115718"/>
                <a:gd name="connsiteX6" fmla="*/ 452555 w 458608"/>
                <a:gd name="connsiteY6" fmla="*/ 51645 h 115718"/>
                <a:gd name="connsiteX7" fmla="*/ 435411 w 458608"/>
                <a:gd name="connsiteY7" fmla="*/ 97275 h 115718"/>
                <a:gd name="connsiteX8" fmla="*/ 223089 w 458608"/>
                <a:gd name="connsiteY8" fmla="*/ 112573 h 115718"/>
                <a:gd name="connsiteX9" fmla="*/ 28439 w 458608"/>
                <a:gd name="connsiteY9" fmla="*/ 108353 h 11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608" h="115718">
                  <a:moveTo>
                    <a:pt x="28439" y="108353"/>
                  </a:moveTo>
                  <a:cubicBezTo>
                    <a:pt x="7074" y="99122"/>
                    <a:pt x="-5849" y="79076"/>
                    <a:pt x="-5849" y="55602"/>
                  </a:cubicBezTo>
                  <a:cubicBezTo>
                    <a:pt x="-5849" y="26852"/>
                    <a:pt x="11822" y="5224"/>
                    <a:pt x="40044" y="-842"/>
                  </a:cubicBezTo>
                  <a:cubicBezTo>
                    <a:pt x="49275" y="-2952"/>
                    <a:pt x="108356" y="-3480"/>
                    <a:pt x="231529" y="-2952"/>
                  </a:cubicBezTo>
                  <a:lnTo>
                    <a:pt x="409827" y="-2161"/>
                  </a:lnTo>
                  <a:lnTo>
                    <a:pt x="422751" y="4697"/>
                  </a:lnTo>
                  <a:cubicBezTo>
                    <a:pt x="442269" y="14456"/>
                    <a:pt x="451236" y="28962"/>
                    <a:pt x="452555" y="51645"/>
                  </a:cubicBezTo>
                  <a:cubicBezTo>
                    <a:pt x="453874" y="71691"/>
                    <a:pt x="448862" y="84615"/>
                    <a:pt x="435411" y="97275"/>
                  </a:cubicBezTo>
                  <a:cubicBezTo>
                    <a:pt x="418795" y="113101"/>
                    <a:pt x="425652" y="112573"/>
                    <a:pt x="223089" y="112573"/>
                  </a:cubicBezTo>
                  <a:cubicBezTo>
                    <a:pt x="63254" y="112309"/>
                    <a:pt x="36351" y="111782"/>
                    <a:pt x="28439" y="108353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6" name="Freihandform: Form 8305">
              <a:extLst>
                <a:ext uri="{FF2B5EF4-FFF2-40B4-BE49-F238E27FC236}">
                  <a16:creationId xmlns:a16="http://schemas.microsoft.com/office/drawing/2014/main" id="{A1555826-89C3-B0A3-F2DE-59A726A33153}"/>
                </a:ext>
              </a:extLst>
            </p:cNvPr>
            <p:cNvSpPr/>
            <p:nvPr/>
          </p:nvSpPr>
          <p:spPr>
            <a:xfrm flipV="1">
              <a:off x="3130150" y="4162911"/>
              <a:ext cx="9434" cy="5275"/>
            </a:xfrm>
            <a:custGeom>
              <a:avLst/>
              <a:gdLst>
                <a:gd name="connsiteX0" fmla="*/ -4489 w 9434"/>
                <a:gd name="connsiteY0" fmla="*/ 222 h 5275"/>
                <a:gd name="connsiteX1" fmla="*/ 1050 w 9434"/>
                <a:gd name="connsiteY1" fmla="*/ -2416 h 5275"/>
                <a:gd name="connsiteX2" fmla="*/ 4742 w 9434"/>
                <a:gd name="connsiteY2" fmla="*/ 222 h 5275"/>
                <a:gd name="connsiteX3" fmla="*/ -797 w 9434"/>
                <a:gd name="connsiteY3" fmla="*/ 2859 h 5275"/>
                <a:gd name="connsiteX4" fmla="*/ -4489 w 9434"/>
                <a:gd name="connsiteY4" fmla="*/ 222 h 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4" h="5275">
                  <a:moveTo>
                    <a:pt x="-4489" y="222"/>
                  </a:moveTo>
                  <a:cubicBezTo>
                    <a:pt x="-4489" y="-1097"/>
                    <a:pt x="-2115" y="-2416"/>
                    <a:pt x="1050" y="-2416"/>
                  </a:cubicBezTo>
                  <a:cubicBezTo>
                    <a:pt x="3951" y="-2416"/>
                    <a:pt x="5534" y="-1097"/>
                    <a:pt x="4742" y="222"/>
                  </a:cubicBezTo>
                  <a:cubicBezTo>
                    <a:pt x="3951" y="1804"/>
                    <a:pt x="1313" y="2859"/>
                    <a:pt x="-797" y="2859"/>
                  </a:cubicBezTo>
                  <a:cubicBezTo>
                    <a:pt x="-2907" y="2859"/>
                    <a:pt x="-4489" y="1804"/>
                    <a:pt x="-4489" y="222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07" name="Freihandform: Form 8306">
              <a:extLst>
                <a:ext uri="{FF2B5EF4-FFF2-40B4-BE49-F238E27FC236}">
                  <a16:creationId xmlns:a16="http://schemas.microsoft.com/office/drawing/2014/main" id="{CF687AE3-D350-E88A-71D6-CF00DA89EACF}"/>
                </a:ext>
              </a:extLst>
            </p:cNvPr>
            <p:cNvSpPr/>
            <p:nvPr/>
          </p:nvSpPr>
          <p:spPr>
            <a:xfrm flipV="1">
              <a:off x="3916137" y="4170824"/>
              <a:ext cx="5275" cy="4328"/>
            </a:xfrm>
            <a:custGeom>
              <a:avLst/>
              <a:gdLst>
                <a:gd name="connsiteX0" fmla="*/ -7164 w 5275"/>
                <a:gd name="connsiteY0" fmla="*/ -958 h 4328"/>
                <a:gd name="connsiteX1" fmla="*/ -4526 w 5275"/>
                <a:gd name="connsiteY1" fmla="*/ -2013 h 4328"/>
                <a:gd name="connsiteX2" fmla="*/ -1889 w 5275"/>
                <a:gd name="connsiteY2" fmla="*/ 888 h 4328"/>
                <a:gd name="connsiteX3" fmla="*/ -4526 w 5275"/>
                <a:gd name="connsiteY3" fmla="*/ 1943 h 4328"/>
                <a:gd name="connsiteX4" fmla="*/ -7164 w 5275"/>
                <a:gd name="connsiteY4" fmla="*/ -958 h 4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75" h="4328">
                  <a:moveTo>
                    <a:pt x="-7164" y="-958"/>
                  </a:moveTo>
                  <a:cubicBezTo>
                    <a:pt x="-7164" y="-2277"/>
                    <a:pt x="-5845" y="-2804"/>
                    <a:pt x="-4526" y="-2013"/>
                  </a:cubicBezTo>
                  <a:cubicBezTo>
                    <a:pt x="-2944" y="-1222"/>
                    <a:pt x="-1889" y="97"/>
                    <a:pt x="-1889" y="888"/>
                  </a:cubicBezTo>
                  <a:cubicBezTo>
                    <a:pt x="-1889" y="1416"/>
                    <a:pt x="-2944" y="1943"/>
                    <a:pt x="-4526" y="1943"/>
                  </a:cubicBezTo>
                  <a:cubicBezTo>
                    <a:pt x="-5845" y="1943"/>
                    <a:pt x="-7164" y="624"/>
                    <a:pt x="-7164" y="-958"/>
                  </a:cubicBezTo>
                  <a:close/>
                </a:path>
              </a:pathLst>
            </a:custGeom>
            <a:solidFill>
              <a:srgbClr val="000000"/>
            </a:solidFill>
            <a:ln w="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8309" name="Grafik 8308">
            <a:extLst>
              <a:ext uri="{FF2B5EF4-FFF2-40B4-BE49-F238E27FC236}">
                <a16:creationId xmlns:a16="http://schemas.microsoft.com/office/drawing/2014/main" id="{C5033DD9-8434-5098-B1E2-8CCF3C17FB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43969" y="2294618"/>
            <a:ext cx="735454" cy="721173"/>
          </a:xfrm>
          <a:prstGeom prst="rect">
            <a:avLst/>
          </a:prstGeom>
        </p:spPr>
      </p:pic>
      <p:grpSp>
        <p:nvGrpSpPr>
          <p:cNvPr id="8322" name="Gruppieren 8321">
            <a:extLst>
              <a:ext uri="{FF2B5EF4-FFF2-40B4-BE49-F238E27FC236}">
                <a16:creationId xmlns:a16="http://schemas.microsoft.com/office/drawing/2014/main" id="{3600A2A5-CC34-A881-B804-52B37C732362}"/>
              </a:ext>
            </a:extLst>
          </p:cNvPr>
          <p:cNvGrpSpPr/>
          <p:nvPr/>
        </p:nvGrpSpPr>
        <p:grpSpPr>
          <a:xfrm>
            <a:off x="8620469" y="4791411"/>
            <a:ext cx="1075674" cy="779145"/>
            <a:chOff x="8620469" y="4524005"/>
            <a:chExt cx="1075674" cy="779145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A4BB75F4-B706-9BBE-EA18-7CEB005853C6}"/>
                </a:ext>
              </a:extLst>
            </p:cNvPr>
            <p:cNvSpPr txBox="1"/>
            <p:nvPr/>
          </p:nvSpPr>
          <p:spPr>
            <a:xfrm>
              <a:off x="8756228" y="4995373"/>
              <a:ext cx="7730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dirty="0"/>
                <a:t>E-Auto</a:t>
              </a:r>
            </a:p>
          </p:txBody>
        </p:sp>
        <p:pic>
          <p:nvPicPr>
            <p:cNvPr id="8315" name="Grafik 8314">
              <a:extLst>
                <a:ext uri="{FF2B5EF4-FFF2-40B4-BE49-F238E27FC236}">
                  <a16:creationId xmlns:a16="http://schemas.microsoft.com/office/drawing/2014/main" id="{8F06FBA6-BEE2-783C-5AB6-673D8BB80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flipH="1">
              <a:off x="8620469" y="4524005"/>
              <a:ext cx="1075674" cy="743982"/>
            </a:xfrm>
            <a:prstGeom prst="rect">
              <a:avLst/>
            </a:prstGeom>
          </p:spPr>
        </p:pic>
        <p:cxnSp>
          <p:nvCxnSpPr>
            <p:cNvPr id="8316" name="Gerader Verbinder 8315">
              <a:extLst>
                <a:ext uri="{FF2B5EF4-FFF2-40B4-BE49-F238E27FC236}">
                  <a16:creationId xmlns:a16="http://schemas.microsoft.com/office/drawing/2014/main" id="{B8B5261E-0628-8AB7-582F-E3DF81ED66F8}"/>
                </a:ext>
              </a:extLst>
            </p:cNvPr>
            <p:cNvCxnSpPr/>
            <p:nvPr/>
          </p:nvCxnSpPr>
          <p:spPr bwMode="auto">
            <a:xfrm>
              <a:off x="8709825" y="4917978"/>
              <a:ext cx="117475" cy="21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0F500B3D-827F-8553-64F7-C50ED859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06" y="6182224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Der </a:t>
            </a:r>
            <a:r>
              <a:rPr kumimoji="0" lang="de-DE" alt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ProSumer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  <a:r>
              <a:rPr lang="de-DE" altLang="de-DE" sz="1800" b="1" noProof="0" dirty="0">
                <a:solidFill>
                  <a:srgbClr val="00B050"/>
                </a:solidFill>
              </a:rPr>
              <a:t>wird dabei zur </a:t>
            </a:r>
            <a:r>
              <a:rPr kumimoji="0" lang="de-DE" alt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Schlüsselkomponente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8348" name="Gruppieren 8347">
            <a:extLst>
              <a:ext uri="{FF2B5EF4-FFF2-40B4-BE49-F238E27FC236}">
                <a16:creationId xmlns:a16="http://schemas.microsoft.com/office/drawing/2014/main" id="{D7D0246C-9E2B-01E5-AD9F-62C1AF9616FA}"/>
              </a:ext>
            </a:extLst>
          </p:cNvPr>
          <p:cNvGrpSpPr/>
          <p:nvPr/>
        </p:nvGrpSpPr>
        <p:grpSpPr>
          <a:xfrm>
            <a:off x="5262113" y="1424647"/>
            <a:ext cx="3569582" cy="1831670"/>
            <a:chOff x="5262113" y="1424647"/>
            <a:chExt cx="3569582" cy="183167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2B294B2C-0EAB-1148-BD11-9446A3CC4BF8}"/>
                </a:ext>
              </a:extLst>
            </p:cNvPr>
            <p:cNvGrpSpPr/>
            <p:nvPr/>
          </p:nvGrpSpPr>
          <p:grpSpPr>
            <a:xfrm>
              <a:off x="5262113" y="1424647"/>
              <a:ext cx="3569582" cy="1831670"/>
              <a:chOff x="5262113" y="1424647"/>
              <a:chExt cx="3569582" cy="1831670"/>
            </a:xfrm>
          </p:grpSpPr>
          <p:grpSp>
            <p:nvGrpSpPr>
              <p:cNvPr id="8317" name="Gruppieren 8316">
                <a:extLst>
                  <a:ext uri="{FF2B5EF4-FFF2-40B4-BE49-F238E27FC236}">
                    <a16:creationId xmlns:a16="http://schemas.microsoft.com/office/drawing/2014/main" id="{385FD122-F622-FF83-2205-FC457A03A9E5}"/>
                  </a:ext>
                </a:extLst>
              </p:cNvPr>
              <p:cNvGrpSpPr/>
              <p:nvPr/>
            </p:nvGrpSpPr>
            <p:grpSpPr>
              <a:xfrm>
                <a:off x="5262113" y="1424647"/>
                <a:ext cx="3569582" cy="1504864"/>
                <a:chOff x="5262113" y="1424647"/>
                <a:chExt cx="3569582" cy="1504864"/>
              </a:xfrm>
            </p:grpSpPr>
            <p:pic>
              <p:nvPicPr>
                <p:cNvPr id="8301" name="Grafik 8300" descr="Ein Bild, das Kreis, Entwurf, Design enthält.&#10;&#10;Automatisch generierte Beschreibung">
                  <a:extLst>
                    <a:ext uri="{FF2B5EF4-FFF2-40B4-BE49-F238E27FC236}">
                      <a16:creationId xmlns:a16="http://schemas.microsoft.com/office/drawing/2014/main" id="{764FBE9B-50B2-82D1-31E2-E6A209CF7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256"/>
                <a:stretch/>
              </p:blipFill>
              <p:spPr>
                <a:xfrm>
                  <a:off x="7600121" y="2631993"/>
                  <a:ext cx="178452" cy="171461"/>
                </a:xfrm>
                <a:prstGeom prst="rect">
                  <a:avLst/>
                </a:prstGeom>
              </p:spPr>
            </p:pic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F4AE96A9-5E5B-6AE9-3184-82D50152386D}"/>
                    </a:ext>
                  </a:extLst>
                </p:cNvPr>
                <p:cNvGrpSpPr/>
                <p:nvPr/>
              </p:nvGrpSpPr>
              <p:grpSpPr>
                <a:xfrm>
                  <a:off x="6903165" y="1424647"/>
                  <a:ext cx="1928530" cy="1504864"/>
                  <a:chOff x="2379234" y="2470777"/>
                  <a:chExt cx="4832140" cy="3347910"/>
                </a:xfrm>
              </p:grpSpPr>
              <p:sp>
                <p:nvSpPr>
                  <p:cNvPr id="30" name="Freihandform: Form 29">
                    <a:extLst>
                      <a:ext uri="{FF2B5EF4-FFF2-40B4-BE49-F238E27FC236}">
                        <a16:creationId xmlns:a16="http://schemas.microsoft.com/office/drawing/2014/main" id="{94B34AA4-1DB1-B337-7A66-374B6A2143AA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0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31" name="Freihandform: Form 30">
                    <a:extLst>
                      <a:ext uri="{FF2B5EF4-FFF2-40B4-BE49-F238E27FC236}">
                        <a16:creationId xmlns:a16="http://schemas.microsoft.com/office/drawing/2014/main" id="{EA0424AA-DF68-AD02-C1E0-3744B05081AC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88" name="Freihandform: Form 8287">
                    <a:extLst>
                      <a:ext uri="{FF2B5EF4-FFF2-40B4-BE49-F238E27FC236}">
                        <a16:creationId xmlns:a16="http://schemas.microsoft.com/office/drawing/2014/main" id="{2F35FB54-D671-2FD5-4DA1-DEF86D9CACFF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90" name="Freihandform: Form 8289">
                    <a:extLst>
                      <a:ext uri="{FF2B5EF4-FFF2-40B4-BE49-F238E27FC236}">
                        <a16:creationId xmlns:a16="http://schemas.microsoft.com/office/drawing/2014/main" id="{AFF7160B-AECE-3447-171D-F433DC09F8EB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91" name="Gerader Verbinder 8290">
                    <a:extLst>
                      <a:ext uri="{FF2B5EF4-FFF2-40B4-BE49-F238E27FC236}">
                        <a16:creationId xmlns:a16="http://schemas.microsoft.com/office/drawing/2014/main" id="{CD9F9E41-1251-834C-9576-E163586424A3}"/>
                      </a:ext>
                    </a:extLst>
                  </p:cNvPr>
                  <p:cNvCxnSpPr>
                    <a:cxnSpLocks/>
                    <a:stCxn id="30" idx="42"/>
                  </p:cNvCxnSpPr>
                  <p:nvPr/>
                </p:nvCxnSpPr>
                <p:spPr bwMode="auto">
                  <a:xfrm flipH="1" flipV="1">
                    <a:off x="3934292" y="4248912"/>
                    <a:ext cx="4063" cy="1502693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93" name="Freihandform: Form 8292">
                    <a:extLst>
                      <a:ext uri="{FF2B5EF4-FFF2-40B4-BE49-F238E27FC236}">
                        <a16:creationId xmlns:a16="http://schemas.microsoft.com/office/drawing/2014/main" id="{E35072B6-5D49-0A07-2F52-73547047874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cxnSp>
              <p:nvCxnSpPr>
                <p:cNvPr id="8313" name="Gerader Verbinder 8312">
                  <a:extLst>
                    <a:ext uri="{FF2B5EF4-FFF2-40B4-BE49-F238E27FC236}">
                      <a16:creationId xmlns:a16="http://schemas.microsoft.com/office/drawing/2014/main" id="{39287439-6638-0BAE-0DA2-4B21DD5EE6BE}"/>
                    </a:ext>
                  </a:extLst>
                </p:cNvPr>
                <p:cNvCxnSpPr/>
                <p:nvPr/>
              </p:nvCxnSpPr>
              <p:spPr bwMode="auto">
                <a:xfrm>
                  <a:off x="5262113" y="2300026"/>
                  <a:ext cx="1731618" cy="0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ABEF33AE-FA92-F9F9-29D9-DCA8460CE6C3}"/>
                  </a:ext>
                </a:extLst>
              </p:cNvPr>
              <p:cNvSpPr txBox="1"/>
              <p:nvPr/>
            </p:nvSpPr>
            <p:spPr>
              <a:xfrm>
                <a:off x="7473293" y="2948540"/>
                <a:ext cx="128401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Verbraucher</a:t>
                </a:r>
              </a:p>
            </p:txBody>
          </p:sp>
        </p:grpSp>
        <p:grpSp>
          <p:nvGrpSpPr>
            <p:cNvPr id="8339" name="Gruppieren 8338">
              <a:extLst>
                <a:ext uri="{FF2B5EF4-FFF2-40B4-BE49-F238E27FC236}">
                  <a16:creationId xmlns:a16="http://schemas.microsoft.com/office/drawing/2014/main" id="{161ED799-6202-0A2E-5E5F-3BCE2023F7E7}"/>
                </a:ext>
              </a:extLst>
            </p:cNvPr>
            <p:cNvGrpSpPr/>
            <p:nvPr/>
          </p:nvGrpSpPr>
          <p:grpSpPr>
            <a:xfrm>
              <a:off x="5788325" y="1453530"/>
              <a:ext cx="595807" cy="1445828"/>
              <a:chOff x="5788325" y="1453530"/>
              <a:chExt cx="595807" cy="1445828"/>
            </a:xfrm>
          </p:grpSpPr>
          <p:cxnSp>
            <p:nvCxnSpPr>
              <p:cNvPr id="8308" name="Gerader Verbinder 8307">
                <a:extLst>
                  <a:ext uri="{FF2B5EF4-FFF2-40B4-BE49-F238E27FC236}">
                    <a16:creationId xmlns:a16="http://schemas.microsoft.com/office/drawing/2014/main" id="{75B11FC1-896C-B194-9A3C-C6F335C20A1A}"/>
                  </a:ext>
                </a:extLst>
              </p:cNvPr>
              <p:cNvCxnSpPr/>
              <p:nvPr/>
            </p:nvCxnSpPr>
            <p:spPr bwMode="auto">
              <a:xfrm>
                <a:off x="5788325" y="1453530"/>
                <a:ext cx="0" cy="1445828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19" name="Gerader Verbinder 8318">
                <a:extLst>
                  <a:ext uri="{FF2B5EF4-FFF2-40B4-BE49-F238E27FC236}">
                    <a16:creationId xmlns:a16="http://schemas.microsoft.com/office/drawing/2014/main" id="{CF3A90A5-99E3-2D28-73BB-F6115749F31B}"/>
                  </a:ext>
                </a:extLst>
              </p:cNvPr>
              <p:cNvCxnSpPr/>
              <p:nvPr/>
            </p:nvCxnSpPr>
            <p:spPr bwMode="auto">
              <a:xfrm>
                <a:off x="5788325" y="1456955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30" name="Gerader Verbinder 8329">
                <a:extLst>
                  <a:ext uri="{FF2B5EF4-FFF2-40B4-BE49-F238E27FC236}">
                    <a16:creationId xmlns:a16="http://schemas.microsoft.com/office/drawing/2014/main" id="{7FE9D3FE-247A-4F0A-E3B9-AFB1DD150A54}"/>
                  </a:ext>
                </a:extLst>
              </p:cNvPr>
              <p:cNvCxnSpPr/>
              <p:nvPr/>
            </p:nvCxnSpPr>
            <p:spPr bwMode="auto">
              <a:xfrm>
                <a:off x="5788325" y="2899358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31" name="Gerader Verbinder 8330">
                <a:extLst>
                  <a:ext uri="{FF2B5EF4-FFF2-40B4-BE49-F238E27FC236}">
                    <a16:creationId xmlns:a16="http://schemas.microsoft.com/office/drawing/2014/main" id="{F14B831B-0552-7CD7-D54E-66AFC404BA0C}"/>
                  </a:ext>
                </a:extLst>
              </p:cNvPr>
              <p:cNvCxnSpPr/>
              <p:nvPr/>
            </p:nvCxnSpPr>
            <p:spPr bwMode="auto">
              <a:xfrm>
                <a:off x="5878813" y="2201769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349" name="Gruppieren 8348">
            <a:extLst>
              <a:ext uri="{FF2B5EF4-FFF2-40B4-BE49-F238E27FC236}">
                <a16:creationId xmlns:a16="http://schemas.microsoft.com/office/drawing/2014/main" id="{DBCF49E6-215A-E69E-B5B2-D1A12580DA16}"/>
              </a:ext>
            </a:extLst>
          </p:cNvPr>
          <p:cNvGrpSpPr/>
          <p:nvPr/>
        </p:nvGrpSpPr>
        <p:grpSpPr>
          <a:xfrm>
            <a:off x="3141059" y="3708318"/>
            <a:ext cx="3874887" cy="1919087"/>
            <a:chOff x="3141059" y="3708318"/>
            <a:chExt cx="3874887" cy="1919087"/>
          </a:xfrm>
        </p:grpSpPr>
        <p:grpSp>
          <p:nvGrpSpPr>
            <p:cNvPr id="8328" name="Gruppieren 8327">
              <a:extLst>
                <a:ext uri="{FF2B5EF4-FFF2-40B4-BE49-F238E27FC236}">
                  <a16:creationId xmlns:a16="http://schemas.microsoft.com/office/drawing/2014/main" id="{62A5EC99-4569-1DD7-0D8D-3A02F6EBC3F6}"/>
                </a:ext>
              </a:extLst>
            </p:cNvPr>
            <p:cNvGrpSpPr/>
            <p:nvPr/>
          </p:nvGrpSpPr>
          <p:grpSpPr>
            <a:xfrm>
              <a:off x="3141059" y="3708318"/>
              <a:ext cx="3874887" cy="1919087"/>
              <a:chOff x="3598257" y="3708318"/>
              <a:chExt cx="3874887" cy="1919087"/>
            </a:xfrm>
          </p:grpSpPr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1AFDF12A-1D75-1C37-660E-A2333F368981}"/>
                  </a:ext>
                </a:extLst>
              </p:cNvPr>
              <p:cNvGrpSpPr/>
              <p:nvPr/>
            </p:nvGrpSpPr>
            <p:grpSpPr>
              <a:xfrm>
                <a:off x="4205619" y="3708318"/>
                <a:ext cx="3267525" cy="1775658"/>
                <a:chOff x="4205619" y="3708318"/>
                <a:chExt cx="3267525" cy="1775658"/>
              </a:xfrm>
            </p:grpSpPr>
            <p:cxnSp>
              <p:nvCxnSpPr>
                <p:cNvPr id="8270" name="Gerader Verbinder 8269">
                  <a:extLst>
                    <a:ext uri="{FF2B5EF4-FFF2-40B4-BE49-F238E27FC236}">
                      <a16:creationId xmlns:a16="http://schemas.microsoft.com/office/drawing/2014/main" id="{6F1F27DF-6148-0FB7-404F-15E982D9AA32}"/>
                    </a:ext>
                  </a:extLst>
                </p:cNvPr>
                <p:cNvCxnSpPr/>
                <p:nvPr/>
              </p:nvCxnSpPr>
              <p:spPr bwMode="auto">
                <a:xfrm>
                  <a:off x="5636440" y="4639403"/>
                  <a:ext cx="1836704" cy="33889"/>
                </a:xfrm>
                <a:prstGeom prst="line">
                  <a:avLst/>
                </a:prstGeom>
                <a:solidFill>
                  <a:srgbClr val="FF0000"/>
                </a:solidFill>
                <a:ln w="190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20" name="Grafik 19">
                  <a:extLst>
                    <a:ext uri="{FF2B5EF4-FFF2-40B4-BE49-F238E27FC236}">
                      <a16:creationId xmlns:a16="http://schemas.microsoft.com/office/drawing/2014/main" id="{65150C66-9E42-BA7D-880B-8DBCD6B14F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05619" y="3708318"/>
                  <a:ext cx="1775658" cy="1775658"/>
                </a:xfrm>
                <a:prstGeom prst="rect">
                  <a:avLst/>
                </a:prstGeom>
              </p:spPr>
            </p:pic>
          </p:grpSp>
          <p:sp>
            <p:nvSpPr>
              <p:cNvPr id="8323" name="Textfeld 8322">
                <a:extLst>
                  <a:ext uri="{FF2B5EF4-FFF2-40B4-BE49-F238E27FC236}">
                    <a16:creationId xmlns:a16="http://schemas.microsoft.com/office/drawing/2014/main" id="{10A9C6E7-69B6-B9AD-C8D0-9568BD8AE285}"/>
                  </a:ext>
                </a:extLst>
              </p:cNvPr>
              <p:cNvSpPr txBox="1"/>
              <p:nvPr/>
            </p:nvSpPr>
            <p:spPr>
              <a:xfrm>
                <a:off x="3598257" y="5319628"/>
                <a:ext cx="28857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dirty="0"/>
                  <a:t>Übertragungs- und Verteilernetz</a:t>
                </a:r>
              </a:p>
            </p:txBody>
          </p:sp>
        </p:grpSp>
        <p:grpSp>
          <p:nvGrpSpPr>
            <p:cNvPr id="8343" name="Gruppieren 8342">
              <a:extLst>
                <a:ext uri="{FF2B5EF4-FFF2-40B4-BE49-F238E27FC236}">
                  <a16:creationId xmlns:a16="http://schemas.microsoft.com/office/drawing/2014/main" id="{DC340CFB-F1DF-604B-B7AB-C3C35F69CB39}"/>
                </a:ext>
              </a:extLst>
            </p:cNvPr>
            <p:cNvGrpSpPr/>
            <p:nvPr/>
          </p:nvGrpSpPr>
          <p:grpSpPr>
            <a:xfrm>
              <a:off x="5788325" y="3780051"/>
              <a:ext cx="595807" cy="1445828"/>
              <a:chOff x="5788325" y="1453530"/>
              <a:chExt cx="595807" cy="1445828"/>
            </a:xfrm>
          </p:grpSpPr>
          <p:cxnSp>
            <p:nvCxnSpPr>
              <p:cNvPr id="8344" name="Gerader Verbinder 8343">
                <a:extLst>
                  <a:ext uri="{FF2B5EF4-FFF2-40B4-BE49-F238E27FC236}">
                    <a16:creationId xmlns:a16="http://schemas.microsoft.com/office/drawing/2014/main" id="{D9CFF848-1820-8B9C-A4C1-FAE9666BC1C1}"/>
                  </a:ext>
                </a:extLst>
              </p:cNvPr>
              <p:cNvCxnSpPr/>
              <p:nvPr/>
            </p:nvCxnSpPr>
            <p:spPr bwMode="auto">
              <a:xfrm>
                <a:off x="5788325" y="1453530"/>
                <a:ext cx="0" cy="1445828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5" name="Gerader Verbinder 8344">
                <a:extLst>
                  <a:ext uri="{FF2B5EF4-FFF2-40B4-BE49-F238E27FC236}">
                    <a16:creationId xmlns:a16="http://schemas.microsoft.com/office/drawing/2014/main" id="{CECAE57A-C4A1-D7E3-E51E-BEFF4382129B}"/>
                  </a:ext>
                </a:extLst>
              </p:cNvPr>
              <p:cNvCxnSpPr/>
              <p:nvPr/>
            </p:nvCxnSpPr>
            <p:spPr bwMode="auto">
              <a:xfrm>
                <a:off x="5788325" y="1456955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6" name="Gerader Verbinder 8345">
                <a:extLst>
                  <a:ext uri="{FF2B5EF4-FFF2-40B4-BE49-F238E27FC236}">
                    <a16:creationId xmlns:a16="http://schemas.microsoft.com/office/drawing/2014/main" id="{ECDA6175-887E-7588-6B1A-630B44FB586E}"/>
                  </a:ext>
                </a:extLst>
              </p:cNvPr>
              <p:cNvCxnSpPr/>
              <p:nvPr/>
            </p:nvCxnSpPr>
            <p:spPr bwMode="auto">
              <a:xfrm>
                <a:off x="5788325" y="2899358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8347" name="Gerader Verbinder 8346">
                <a:extLst>
                  <a:ext uri="{FF2B5EF4-FFF2-40B4-BE49-F238E27FC236}">
                    <a16:creationId xmlns:a16="http://schemas.microsoft.com/office/drawing/2014/main" id="{B49A6D09-818B-E080-5D3C-6AB1BF466A43}"/>
                  </a:ext>
                </a:extLst>
              </p:cNvPr>
              <p:cNvCxnSpPr/>
              <p:nvPr/>
            </p:nvCxnSpPr>
            <p:spPr bwMode="auto">
              <a:xfrm>
                <a:off x="5878813" y="2201769"/>
                <a:ext cx="505319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29B3847-0587-8494-3633-25DEB97AFF3E}"/>
              </a:ext>
            </a:extLst>
          </p:cNvPr>
          <p:cNvGrpSpPr/>
          <p:nvPr/>
        </p:nvGrpSpPr>
        <p:grpSpPr>
          <a:xfrm>
            <a:off x="-25498" y="3316350"/>
            <a:ext cx="8857193" cy="2100938"/>
            <a:chOff x="-25498" y="3316350"/>
            <a:chExt cx="8857193" cy="2100938"/>
          </a:xfrm>
        </p:grpSpPr>
        <p:grpSp>
          <p:nvGrpSpPr>
            <p:cNvPr id="8329" name="Gruppieren 8328">
              <a:extLst>
                <a:ext uri="{FF2B5EF4-FFF2-40B4-BE49-F238E27FC236}">
                  <a16:creationId xmlns:a16="http://schemas.microsoft.com/office/drawing/2014/main" id="{85E0CD58-5D8D-338D-2EF6-404F4FA9B0E1}"/>
                </a:ext>
              </a:extLst>
            </p:cNvPr>
            <p:cNvGrpSpPr/>
            <p:nvPr/>
          </p:nvGrpSpPr>
          <p:grpSpPr>
            <a:xfrm>
              <a:off x="-25498" y="3316350"/>
              <a:ext cx="8857193" cy="2100938"/>
              <a:chOff x="-25498" y="3316350"/>
              <a:chExt cx="8857193" cy="2100938"/>
            </a:xfrm>
          </p:grpSpPr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22A769CB-BB15-40D0-B267-DC0FA81F353D}"/>
                  </a:ext>
                </a:extLst>
              </p:cNvPr>
              <p:cNvSpPr txBox="1"/>
              <p:nvPr/>
            </p:nvSpPr>
            <p:spPr>
              <a:xfrm>
                <a:off x="-25498" y="3316350"/>
                <a:ext cx="306920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b="1" dirty="0"/>
                  <a:t>zukünftig </a:t>
                </a:r>
                <a:r>
                  <a:rPr lang="de-DE" sz="1200" b="1" dirty="0"/>
                  <a:t>(z.T. schon Gegenwart) </a:t>
                </a:r>
              </a:p>
            </p:txBody>
          </p:sp>
          <p:grpSp>
            <p:nvGrpSpPr>
              <p:cNvPr id="8247" name="Gruppieren 8246">
                <a:extLst>
                  <a:ext uri="{FF2B5EF4-FFF2-40B4-BE49-F238E27FC236}">
                    <a16:creationId xmlns:a16="http://schemas.microsoft.com/office/drawing/2014/main" id="{33459BDB-076D-A463-0894-E800272F5EEC}"/>
                  </a:ext>
                </a:extLst>
              </p:cNvPr>
              <p:cNvGrpSpPr/>
              <p:nvPr/>
            </p:nvGrpSpPr>
            <p:grpSpPr>
              <a:xfrm>
                <a:off x="6903165" y="3912424"/>
                <a:ext cx="1928530" cy="1504864"/>
                <a:chOff x="2379234" y="2470777"/>
                <a:chExt cx="4832140" cy="3347911"/>
              </a:xfrm>
            </p:grpSpPr>
            <p:sp>
              <p:nvSpPr>
                <p:cNvPr id="8252" name="Freihandform: Form 8251">
                  <a:extLst>
                    <a:ext uri="{FF2B5EF4-FFF2-40B4-BE49-F238E27FC236}">
                      <a16:creationId xmlns:a16="http://schemas.microsoft.com/office/drawing/2014/main" id="{BC39E60F-43CF-4EB0-182C-7CA28E6F5701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2379234" y="2470777"/>
                  <a:ext cx="4832140" cy="3347911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3" name="Freihandform: Form 8252">
                  <a:extLst>
                    <a:ext uri="{FF2B5EF4-FFF2-40B4-BE49-F238E27FC236}">
                      <a16:creationId xmlns:a16="http://schemas.microsoft.com/office/drawing/2014/main" id="{1B8BA479-027A-07F1-F187-3615E23FA7B3}"/>
                    </a:ext>
                  </a:extLst>
                </p:cNvPr>
                <p:cNvSpPr/>
                <p:nvPr/>
              </p:nvSpPr>
              <p:spPr>
                <a:xfrm rot="10800000" flipV="1">
                  <a:off x="3694133" y="5551094"/>
                  <a:ext cx="7323" cy="19320"/>
                </a:xfrm>
                <a:custGeom>
                  <a:avLst/>
                  <a:gdLst>
                    <a:gd name="connsiteX0" fmla="*/ 1435 w 7323"/>
                    <a:gd name="connsiteY0" fmla="*/ 8217 h 19320"/>
                    <a:gd name="connsiteX1" fmla="*/ 1999 w 7323"/>
                    <a:gd name="connsiteY1" fmla="*/ 18928 h 19320"/>
                    <a:gd name="connsiteX2" fmla="*/ 7073 w 7323"/>
                    <a:gd name="connsiteY2" fmla="*/ 10472 h 19320"/>
                    <a:gd name="connsiteX3" fmla="*/ 1435 w 7323"/>
                    <a:gd name="connsiteY3" fmla="*/ 8217 h 19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23" h="19320">
                      <a:moveTo>
                        <a:pt x="1435" y="8217"/>
                      </a:moveTo>
                      <a:cubicBezTo>
                        <a:pt x="-819" y="12727"/>
                        <a:pt x="-256" y="17237"/>
                        <a:pt x="1999" y="18928"/>
                      </a:cubicBezTo>
                      <a:cubicBezTo>
                        <a:pt x="4254" y="20619"/>
                        <a:pt x="7073" y="16673"/>
                        <a:pt x="7073" y="10472"/>
                      </a:cubicBezTo>
                      <a:cubicBezTo>
                        <a:pt x="8200" y="-2494"/>
                        <a:pt x="5381" y="-3621"/>
                        <a:pt x="1435" y="821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4" name="Freihandform: Form 8253">
                  <a:extLst>
                    <a:ext uri="{FF2B5EF4-FFF2-40B4-BE49-F238E27FC236}">
                      <a16:creationId xmlns:a16="http://schemas.microsoft.com/office/drawing/2014/main" id="{EC8AF398-3029-C2B1-0B2F-11D25DC07CCC}"/>
                    </a:ext>
                  </a:extLst>
                </p:cNvPr>
                <p:cNvSpPr/>
                <p:nvPr/>
              </p:nvSpPr>
              <p:spPr>
                <a:xfrm rot="10800000" flipV="1">
                  <a:off x="5053292" y="4798362"/>
                  <a:ext cx="16876" cy="22548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255" name="Freihandform: Form 8254">
                  <a:extLst>
                    <a:ext uri="{FF2B5EF4-FFF2-40B4-BE49-F238E27FC236}">
                      <a16:creationId xmlns:a16="http://schemas.microsoft.com/office/drawing/2014/main" id="{4C990422-8171-764F-134D-6DD500ED48C2}"/>
                    </a:ext>
                  </a:extLst>
                </p:cNvPr>
                <p:cNvSpPr/>
                <p:nvPr/>
              </p:nvSpPr>
              <p:spPr>
                <a:xfrm rot="10800000" flipV="1">
                  <a:off x="4314114" y="3767607"/>
                  <a:ext cx="34984" cy="3100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8256" name="Gerader Verbinder 8255">
                  <a:extLst>
                    <a:ext uri="{FF2B5EF4-FFF2-40B4-BE49-F238E27FC236}">
                      <a16:creationId xmlns:a16="http://schemas.microsoft.com/office/drawing/2014/main" id="{876B8076-1DE9-AC51-9FE5-0F1011C5C71D}"/>
                    </a:ext>
                  </a:extLst>
                </p:cNvPr>
                <p:cNvCxnSpPr>
                  <a:cxnSpLocks/>
                  <a:stCxn id="8252" idx="42"/>
                </p:cNvCxnSpPr>
                <p:nvPr/>
              </p:nvCxnSpPr>
              <p:spPr bwMode="auto">
                <a:xfrm flipH="1" flipV="1">
                  <a:off x="3934292" y="4248911"/>
                  <a:ext cx="4064" cy="1502694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257" name="Rechteck 23562">
                  <a:extLst>
                    <a:ext uri="{FF2B5EF4-FFF2-40B4-BE49-F238E27FC236}">
                      <a16:creationId xmlns:a16="http://schemas.microsoft.com/office/drawing/2014/main" id="{AE94AECA-FFD6-E018-A010-F7D43F9C9855}"/>
                    </a:ext>
                  </a:extLst>
                </p:cNvPr>
                <p:cNvSpPr/>
                <p:nvPr/>
              </p:nvSpPr>
              <p:spPr bwMode="auto">
                <a:xfrm>
                  <a:off x="3934292" y="4188058"/>
                  <a:ext cx="2877352" cy="1565894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8" name="Freihandform: Form 8257">
                  <a:extLst>
                    <a:ext uri="{FF2B5EF4-FFF2-40B4-BE49-F238E27FC236}">
                      <a16:creationId xmlns:a16="http://schemas.microsoft.com/office/drawing/2014/main" id="{277F3FC1-063E-9E90-09AE-A9C04931E94B}"/>
                    </a:ext>
                  </a:extLst>
                </p:cNvPr>
                <p:cNvSpPr/>
                <p:nvPr/>
              </p:nvSpPr>
              <p:spPr bwMode="auto">
                <a:xfrm>
                  <a:off x="3122234" y="2541761"/>
                  <a:ext cx="3956992" cy="1882754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259" name="Rechteck 23562">
                  <a:extLst>
                    <a:ext uri="{FF2B5EF4-FFF2-40B4-BE49-F238E27FC236}">
                      <a16:creationId xmlns:a16="http://schemas.microsoft.com/office/drawing/2014/main" id="{93EA739C-63B4-46A6-5FB0-FD414617EE34}"/>
                    </a:ext>
                  </a:extLst>
                </p:cNvPr>
                <p:cNvSpPr/>
                <p:nvPr/>
              </p:nvSpPr>
              <p:spPr bwMode="auto">
                <a:xfrm>
                  <a:off x="3934292" y="4772010"/>
                  <a:ext cx="2877351" cy="946827"/>
                </a:xfrm>
                <a:custGeom>
                  <a:avLst/>
                  <a:gdLst>
                    <a:gd name="connsiteX0" fmla="*/ 0 w 2852968"/>
                    <a:gd name="connsiteY0" fmla="*/ 0 h 1529318"/>
                    <a:gd name="connsiteX1" fmla="*/ 2852968 w 2852968"/>
                    <a:gd name="connsiteY1" fmla="*/ 0 h 1529318"/>
                    <a:gd name="connsiteX2" fmla="*/ 2852968 w 2852968"/>
                    <a:gd name="connsiteY2" fmla="*/ 1529318 h 1529318"/>
                    <a:gd name="connsiteX3" fmla="*/ 0 w 2852968"/>
                    <a:gd name="connsiteY3" fmla="*/ 1529318 h 1529318"/>
                    <a:gd name="connsiteX4" fmla="*/ 0 w 2852968"/>
                    <a:gd name="connsiteY4" fmla="*/ 0 h 1529318"/>
                    <a:gd name="connsiteX0" fmla="*/ 0 w 2877352"/>
                    <a:gd name="connsiteY0" fmla="*/ 0 h 1529318"/>
                    <a:gd name="connsiteX1" fmla="*/ 2877352 w 2877352"/>
                    <a:gd name="connsiteY1" fmla="*/ 0 h 1529318"/>
                    <a:gd name="connsiteX2" fmla="*/ 2852968 w 2877352"/>
                    <a:gd name="connsiteY2" fmla="*/ 1529318 h 1529318"/>
                    <a:gd name="connsiteX3" fmla="*/ 0 w 2877352"/>
                    <a:gd name="connsiteY3" fmla="*/ 1529318 h 1529318"/>
                    <a:gd name="connsiteX4" fmla="*/ 0 w 2877352"/>
                    <a:gd name="connsiteY4" fmla="*/ 0 h 1529318"/>
                    <a:gd name="connsiteX0" fmla="*/ 0 w 2877352"/>
                    <a:gd name="connsiteY0" fmla="*/ 0 h 1565894"/>
                    <a:gd name="connsiteX1" fmla="*/ 2877352 w 2877352"/>
                    <a:gd name="connsiteY1" fmla="*/ 0 h 1565894"/>
                    <a:gd name="connsiteX2" fmla="*/ 2852968 w 2877352"/>
                    <a:gd name="connsiteY2" fmla="*/ 1529318 h 1565894"/>
                    <a:gd name="connsiteX3" fmla="*/ 12192 w 2877352"/>
                    <a:gd name="connsiteY3" fmla="*/ 1565894 h 1565894"/>
                    <a:gd name="connsiteX4" fmla="*/ 0 w 2877352"/>
                    <a:gd name="connsiteY4" fmla="*/ 0 h 1565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77352" h="1565894">
                      <a:moveTo>
                        <a:pt x="0" y="0"/>
                      </a:moveTo>
                      <a:lnTo>
                        <a:pt x="2877352" y="0"/>
                      </a:lnTo>
                      <a:lnTo>
                        <a:pt x="2852968" y="1529318"/>
                      </a:lnTo>
                      <a:lnTo>
                        <a:pt x="12192" y="156589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pic>
          <p:nvPicPr>
            <p:cNvPr id="8265" name="Grafik 8264" descr="Ein Bild, das Kreis, Entwurf, Design enthält.&#10;&#10;Automatisch generierte Beschreibung">
              <a:extLst>
                <a:ext uri="{FF2B5EF4-FFF2-40B4-BE49-F238E27FC236}">
                  <a16:creationId xmlns:a16="http://schemas.microsoft.com/office/drawing/2014/main" id="{F070ECFE-B9E7-4651-9A8D-5A891EDEA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56"/>
            <a:stretch/>
          </p:blipFill>
          <p:spPr>
            <a:xfrm>
              <a:off x="7600121" y="5138363"/>
              <a:ext cx="178452" cy="171461"/>
            </a:xfrm>
            <a:prstGeom prst="rect">
              <a:avLst/>
            </a:prstGeom>
          </p:spPr>
        </p:pic>
      </p:grpSp>
      <p:pic>
        <p:nvPicPr>
          <p:cNvPr id="8233" name="Grafik 8232">
            <a:extLst>
              <a:ext uri="{FF2B5EF4-FFF2-40B4-BE49-F238E27FC236}">
                <a16:creationId xmlns:a16="http://schemas.microsoft.com/office/drawing/2014/main" id="{1BAAFC58-370E-7F8C-3EA7-B2DCA080E5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60" y="4956896"/>
            <a:ext cx="348796" cy="348796"/>
          </a:xfrm>
          <a:prstGeom prst="rect">
            <a:avLst/>
          </a:prstGeom>
        </p:spPr>
      </p:pic>
      <p:grpSp>
        <p:nvGrpSpPr>
          <p:cNvPr id="8300" name="Gruppieren 8299">
            <a:extLst>
              <a:ext uri="{FF2B5EF4-FFF2-40B4-BE49-F238E27FC236}">
                <a16:creationId xmlns:a16="http://schemas.microsoft.com/office/drawing/2014/main" id="{EA8D9BF9-4D98-9FD6-F3BD-1F3FA43E80C6}"/>
              </a:ext>
            </a:extLst>
          </p:cNvPr>
          <p:cNvGrpSpPr/>
          <p:nvPr/>
        </p:nvGrpSpPr>
        <p:grpSpPr>
          <a:xfrm>
            <a:off x="7461667" y="4077433"/>
            <a:ext cx="1055320" cy="1242195"/>
            <a:chOff x="7469555" y="4209304"/>
            <a:chExt cx="1055320" cy="1242195"/>
          </a:xfrm>
        </p:grpSpPr>
        <p:grpSp>
          <p:nvGrpSpPr>
            <p:cNvPr id="8242" name="Gruppieren 8241">
              <a:extLst>
                <a:ext uri="{FF2B5EF4-FFF2-40B4-BE49-F238E27FC236}">
                  <a16:creationId xmlns:a16="http://schemas.microsoft.com/office/drawing/2014/main" id="{6F1C32BF-BCD7-92CF-8719-FCCAD4283093}"/>
                </a:ext>
              </a:extLst>
            </p:cNvPr>
            <p:cNvGrpSpPr/>
            <p:nvPr/>
          </p:nvGrpSpPr>
          <p:grpSpPr>
            <a:xfrm>
              <a:off x="7469555" y="4209304"/>
              <a:ext cx="1055320" cy="566577"/>
              <a:chOff x="6408745" y="2599455"/>
              <a:chExt cx="897300" cy="528571"/>
            </a:xfrm>
          </p:grpSpPr>
          <p:sp>
            <p:nvSpPr>
              <p:cNvPr id="8243" name="Freihandform: Form 8242">
                <a:extLst>
                  <a:ext uri="{FF2B5EF4-FFF2-40B4-BE49-F238E27FC236}">
                    <a16:creationId xmlns:a16="http://schemas.microsoft.com/office/drawing/2014/main" id="{0DB36FD9-F887-670D-20A7-DF0894843568}"/>
                  </a:ext>
                </a:extLst>
              </p:cNvPr>
              <p:cNvSpPr/>
              <p:nvPr/>
            </p:nvSpPr>
            <p:spPr bwMode="auto">
              <a:xfrm>
                <a:off x="6408745" y="2599455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4" name="Freihandform: Form 8243">
                <a:extLst>
                  <a:ext uri="{FF2B5EF4-FFF2-40B4-BE49-F238E27FC236}">
                    <a16:creationId xmlns:a16="http://schemas.microsoft.com/office/drawing/2014/main" id="{C8A21914-EB8D-775F-9532-FA5B09028FC3}"/>
                  </a:ext>
                </a:extLst>
              </p:cNvPr>
              <p:cNvSpPr/>
              <p:nvPr/>
            </p:nvSpPr>
            <p:spPr bwMode="auto">
              <a:xfrm>
                <a:off x="6807879" y="2599455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5" name="Freihandform: Form 8244">
                <a:extLst>
                  <a:ext uri="{FF2B5EF4-FFF2-40B4-BE49-F238E27FC236}">
                    <a16:creationId xmlns:a16="http://schemas.microsoft.com/office/drawing/2014/main" id="{1444D319-0860-CC76-0F48-28DD22C23089}"/>
                  </a:ext>
                </a:extLst>
              </p:cNvPr>
              <p:cNvSpPr/>
              <p:nvPr/>
            </p:nvSpPr>
            <p:spPr bwMode="auto">
              <a:xfrm>
                <a:off x="6556365" y="290204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46" name="Freihandform: Form 8245">
                <a:extLst>
                  <a:ext uri="{FF2B5EF4-FFF2-40B4-BE49-F238E27FC236}">
                    <a16:creationId xmlns:a16="http://schemas.microsoft.com/office/drawing/2014/main" id="{CE9C5A97-3CF6-AB73-DDCC-B8A576BEA527}"/>
                  </a:ext>
                </a:extLst>
              </p:cNvPr>
              <p:cNvSpPr/>
              <p:nvPr/>
            </p:nvSpPr>
            <p:spPr bwMode="auto">
              <a:xfrm>
                <a:off x="6955498" y="2902046"/>
                <a:ext cx="350547" cy="225980"/>
              </a:xfrm>
              <a:custGeom>
                <a:avLst/>
                <a:gdLst>
                  <a:gd name="connsiteX0" fmla="*/ 0 w 3972232"/>
                  <a:gd name="connsiteY0" fmla="*/ 9833 h 1897626"/>
                  <a:gd name="connsiteX1" fmla="*/ 2871019 w 3972232"/>
                  <a:gd name="connsiteY1" fmla="*/ 3932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9833 h 1897626"/>
                  <a:gd name="connsiteX1" fmla="*/ 2874829 w 3972232"/>
                  <a:gd name="connsiteY1" fmla="*/ 54569 h 1897626"/>
                  <a:gd name="connsiteX2" fmla="*/ 3972232 w 3972232"/>
                  <a:gd name="connsiteY2" fmla="*/ 1858297 h 1897626"/>
                  <a:gd name="connsiteX3" fmla="*/ 894735 w 3972232"/>
                  <a:gd name="connsiteY3" fmla="*/ 1897626 h 1897626"/>
                  <a:gd name="connsiteX4" fmla="*/ 49161 w 3972232"/>
                  <a:gd name="connsiteY4" fmla="*/ 0 h 1897626"/>
                  <a:gd name="connsiteX5" fmla="*/ 78658 w 3972232"/>
                  <a:gd name="connsiteY5" fmla="*/ 68826 h 189762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17453 h 1905246"/>
                  <a:gd name="connsiteX1" fmla="*/ 2874829 w 3972232"/>
                  <a:gd name="connsiteY1" fmla="*/ 62189 h 1905246"/>
                  <a:gd name="connsiteX2" fmla="*/ 3972232 w 3972232"/>
                  <a:gd name="connsiteY2" fmla="*/ 1865917 h 1905246"/>
                  <a:gd name="connsiteX3" fmla="*/ 894735 w 3972232"/>
                  <a:gd name="connsiteY3" fmla="*/ 1905246 h 1905246"/>
                  <a:gd name="connsiteX4" fmla="*/ 178701 w 3972232"/>
                  <a:gd name="connsiteY4" fmla="*/ 0 h 1905246"/>
                  <a:gd name="connsiteX5" fmla="*/ 78658 w 3972232"/>
                  <a:gd name="connsiteY5" fmla="*/ 76446 h 1905246"/>
                  <a:gd name="connsiteX0" fmla="*/ 0 w 3972232"/>
                  <a:gd name="connsiteY0" fmla="*/ 0 h 1887793"/>
                  <a:gd name="connsiteX1" fmla="*/ 2874829 w 3972232"/>
                  <a:gd name="connsiteY1" fmla="*/ 44736 h 1887793"/>
                  <a:gd name="connsiteX2" fmla="*/ 3972232 w 3972232"/>
                  <a:gd name="connsiteY2" fmla="*/ 1848464 h 1887793"/>
                  <a:gd name="connsiteX3" fmla="*/ 894735 w 3972232"/>
                  <a:gd name="connsiteY3" fmla="*/ 1887793 h 1887793"/>
                  <a:gd name="connsiteX4" fmla="*/ 78658 w 3972232"/>
                  <a:gd name="connsiteY4" fmla="*/ 58993 h 1887793"/>
                  <a:gd name="connsiteX0" fmla="*/ 0 w 3972232"/>
                  <a:gd name="connsiteY0" fmla="*/ 24827 h 1912620"/>
                  <a:gd name="connsiteX1" fmla="*/ 2874829 w 3972232"/>
                  <a:gd name="connsiteY1" fmla="*/ 69563 h 1912620"/>
                  <a:gd name="connsiteX2" fmla="*/ 3972232 w 3972232"/>
                  <a:gd name="connsiteY2" fmla="*/ 1873291 h 1912620"/>
                  <a:gd name="connsiteX3" fmla="*/ 894735 w 3972232"/>
                  <a:gd name="connsiteY3" fmla="*/ 1912620 h 1912620"/>
                  <a:gd name="connsiteX4" fmla="*/ 21508 w 3972232"/>
                  <a:gd name="connsiteY4" fmla="*/ 0 h 1912620"/>
                  <a:gd name="connsiteX0" fmla="*/ 0 w 3956992"/>
                  <a:gd name="connsiteY0" fmla="*/ 0 h 1922083"/>
                  <a:gd name="connsiteX1" fmla="*/ 2859589 w 3956992"/>
                  <a:gd name="connsiteY1" fmla="*/ 79026 h 1922083"/>
                  <a:gd name="connsiteX2" fmla="*/ 3956992 w 3956992"/>
                  <a:gd name="connsiteY2" fmla="*/ 1882754 h 1922083"/>
                  <a:gd name="connsiteX3" fmla="*/ 879495 w 3956992"/>
                  <a:gd name="connsiteY3" fmla="*/ 1922083 h 1922083"/>
                  <a:gd name="connsiteX4" fmla="*/ 6268 w 3956992"/>
                  <a:gd name="connsiteY4" fmla="*/ 9463 h 1922083"/>
                  <a:gd name="connsiteX0" fmla="*/ 0 w 3956992"/>
                  <a:gd name="connsiteY0" fmla="*/ 0 h 1882754"/>
                  <a:gd name="connsiteX1" fmla="*/ 2859589 w 3956992"/>
                  <a:gd name="connsiteY1" fmla="*/ 79026 h 1882754"/>
                  <a:gd name="connsiteX2" fmla="*/ 3956992 w 3956992"/>
                  <a:gd name="connsiteY2" fmla="*/ 1882754 h 1882754"/>
                  <a:gd name="connsiteX3" fmla="*/ 879495 w 3956992"/>
                  <a:gd name="connsiteY3" fmla="*/ 1867219 h 1882754"/>
                  <a:gd name="connsiteX4" fmla="*/ 6268 w 3956992"/>
                  <a:gd name="connsiteY4" fmla="*/ 9463 h 188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56992" h="1882754">
                    <a:moveTo>
                      <a:pt x="0" y="0"/>
                    </a:moveTo>
                    <a:lnTo>
                      <a:pt x="2859589" y="79026"/>
                    </a:lnTo>
                    <a:lnTo>
                      <a:pt x="3956992" y="1882754"/>
                    </a:lnTo>
                    <a:lnTo>
                      <a:pt x="879495" y="1867219"/>
                    </a:lnTo>
                    <a:lnTo>
                      <a:pt x="6268" y="9463"/>
                    </a:lnTo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pic>
          <p:nvPicPr>
            <p:cNvPr id="8266" name="Grafik 8265">
              <a:extLst>
                <a:ext uri="{FF2B5EF4-FFF2-40B4-BE49-F238E27FC236}">
                  <a16:creationId xmlns:a16="http://schemas.microsoft.com/office/drawing/2014/main" id="{8ED1D98D-8519-6AFD-0FC5-32AE8FC71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7" t="56358" r="73126" b="14625"/>
            <a:stretch/>
          </p:blipFill>
          <p:spPr>
            <a:xfrm>
              <a:off x="7916612" y="5102703"/>
              <a:ext cx="203309" cy="348796"/>
            </a:xfrm>
            <a:prstGeom prst="rect">
              <a:avLst/>
            </a:prstGeom>
          </p:spPr>
        </p:pic>
      </p:grpSp>
      <p:sp>
        <p:nvSpPr>
          <p:cNvPr id="9" name="Text Box 14">
            <a:extLst>
              <a:ext uri="{FF2B5EF4-FFF2-40B4-BE49-F238E27FC236}">
                <a16:creationId xmlns:a16="http://schemas.microsoft.com/office/drawing/2014/main" id="{756CB92D-6B5F-3639-4535-C68278760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0604" y="3349834"/>
            <a:ext cx="10807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</a:t>
            </a:r>
          </a:p>
        </p:txBody>
      </p:sp>
    </p:spTree>
    <p:extLst>
      <p:ext uri="{BB962C8B-B14F-4D97-AF65-F5344CB8AC3E}">
        <p14:creationId xmlns:p14="http://schemas.microsoft.com/office/powerpoint/2010/main" val="210490876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8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8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8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8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332" grpId="0"/>
      <p:bldP spid="8333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9553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Agenda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02E436D-B659-9B20-5546-212424954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1016727"/>
            <a:ext cx="90486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sz="1800" b="0" u="none" strike="noStrike" baseline="0" dirty="0">
                <a:solidFill>
                  <a:srgbClr val="0000FF"/>
                </a:solidFill>
              </a:rPr>
              <a:t>Klimakrise</a:t>
            </a:r>
            <a:br>
              <a:rPr lang="pt-BR" sz="1800" b="0" i="0" u="none" strike="noStrike" baseline="0" dirty="0"/>
            </a:br>
            <a:r>
              <a:rPr lang="de-DE" altLang="de-DE" sz="1800" dirty="0">
                <a:solidFill>
                  <a:srgbClr val="0000FF"/>
                </a:solidFill>
              </a:rPr>
              <a:t>- Das Klimaschutzgesetz (KSG), Treibhausgas (THG) –Emissionen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CO</a:t>
            </a:r>
            <a:r>
              <a:rPr lang="de-DE" altLang="de-DE" sz="1800" baseline="-25000" dirty="0">
                <a:solidFill>
                  <a:srgbClr val="0000FF"/>
                </a:solidFill>
              </a:rPr>
              <a:t>2</a:t>
            </a:r>
            <a:r>
              <a:rPr lang="de-DE" altLang="de-DE" sz="1800" dirty="0">
                <a:solidFill>
                  <a:srgbClr val="0000FF"/>
                </a:solidFill>
              </a:rPr>
              <a:t>-Konzentrtation und Temperaturanstieg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Klima-Reparatur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0B29ECD-C045-ED44-5D38-CDBAD051A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2543532"/>
            <a:ext cx="904866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dirty="0">
                <a:solidFill>
                  <a:srgbClr val="0000FF"/>
                </a:solidFill>
              </a:rPr>
              <a:t>Energiewende in D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Die 3 Hauptaufgaben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Der Energiemix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„Technologieoffenheit“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Transformation des Energiesystems: von den Fossilen zu den Erneuerbaren</a:t>
            </a:r>
            <a:br>
              <a:rPr lang="de-DE" altLang="de-DE" sz="1800" dirty="0">
                <a:solidFill>
                  <a:srgbClr val="0000FF"/>
                </a:solidFill>
              </a:rPr>
            </a:br>
            <a:r>
              <a:rPr lang="de-DE" altLang="de-DE" sz="1800" dirty="0">
                <a:solidFill>
                  <a:srgbClr val="0000FF"/>
                </a:solidFill>
              </a:rPr>
              <a:t>- „</a:t>
            </a:r>
            <a:r>
              <a:rPr lang="de-DE" altLang="de-DE" sz="1800" dirty="0" err="1">
                <a:solidFill>
                  <a:srgbClr val="0000FF"/>
                </a:solidFill>
              </a:rPr>
              <a:t>ProSumer</a:t>
            </a:r>
            <a:r>
              <a:rPr lang="de-DE" altLang="de-DE" sz="1800" dirty="0">
                <a:solidFill>
                  <a:srgbClr val="0000FF"/>
                </a:solidFill>
              </a:rPr>
              <a:t>“: Kopplung zwischen Energie</a:t>
            </a:r>
            <a:r>
              <a:rPr lang="de-DE" altLang="de-DE" sz="1800" u="sng" dirty="0">
                <a:solidFill>
                  <a:srgbClr val="0000FF"/>
                </a:solidFill>
              </a:rPr>
              <a:t>pro</a:t>
            </a:r>
            <a:r>
              <a:rPr lang="de-DE" altLang="de-DE" sz="1800" dirty="0">
                <a:solidFill>
                  <a:srgbClr val="0000FF"/>
                </a:solidFill>
              </a:rPr>
              <a:t>duktion und Energiekon</a:t>
            </a:r>
            <a:r>
              <a:rPr lang="de-DE" altLang="de-DE" sz="1800" u="sng" dirty="0">
                <a:solidFill>
                  <a:srgbClr val="0000FF"/>
                </a:solidFill>
              </a:rPr>
              <a:t>sum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12AA9D10-168A-6760-5820-E04F5093A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377" y="4624334"/>
            <a:ext cx="90486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sz="1800" b="0" i="0" u="none" strike="noStrike" baseline="0" dirty="0">
                <a:solidFill>
                  <a:srgbClr val="0000FF"/>
                </a:solidFill>
              </a:rPr>
              <a:t>Fazit</a:t>
            </a:r>
            <a:endParaRPr lang="de-DE" altLang="de-DE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357" y="84138"/>
            <a:ext cx="874117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Transformation des Energiesystems (2): Energiewirtschaft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von vielen kleinen Energieversorgern zur „demokratischen“ Energiewirtschaft</a:t>
            </a:r>
          </a:p>
        </p:txBody>
      </p:sp>
      <p:sp>
        <p:nvSpPr>
          <p:cNvPr id="8216" name="Text Box 14">
            <a:extLst>
              <a:ext uri="{FF2B5EF4-FFF2-40B4-BE49-F238E27FC236}">
                <a16:creationId xmlns:a16="http://schemas.microsoft.com/office/drawing/2014/main" id="{B49042AF-7629-E4CD-B098-8602D1610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774" y="6063283"/>
            <a:ext cx="224933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ea typeface="Microsoft YaHei" panose="020B0503020204020204" pitchFamily="34" charset="-122"/>
              </a:rPr>
              <a:t> Energie-Wissen, ISE e.V.</a:t>
            </a:r>
          </a:p>
        </p:txBody>
      </p:sp>
      <p:sp>
        <p:nvSpPr>
          <p:cNvPr id="8502" name="Textfeld 8501">
            <a:extLst>
              <a:ext uri="{FF2B5EF4-FFF2-40B4-BE49-F238E27FC236}">
                <a16:creationId xmlns:a16="http://schemas.microsoft.com/office/drawing/2014/main" id="{FABD3083-4B95-1714-E113-B31F624F93A9}"/>
              </a:ext>
            </a:extLst>
          </p:cNvPr>
          <p:cNvSpPr txBox="1"/>
          <p:nvPr/>
        </p:nvSpPr>
        <p:spPr>
          <a:xfrm>
            <a:off x="1014784" y="750770"/>
            <a:ext cx="1079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rgbClr val="0000FF"/>
                </a:solidFill>
              </a:rPr>
              <a:t>bis 1998</a:t>
            </a:r>
          </a:p>
        </p:txBody>
      </p:sp>
      <p:pic>
        <p:nvPicPr>
          <p:cNvPr id="8507" name="Grafik 8506">
            <a:extLst>
              <a:ext uri="{FF2B5EF4-FFF2-40B4-BE49-F238E27FC236}">
                <a16:creationId xmlns:a16="http://schemas.microsoft.com/office/drawing/2014/main" id="{E81ED51D-11DB-7D78-23A8-8DE1935FD7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82" t="19879" r="45005" b="10850"/>
          <a:stretch/>
        </p:blipFill>
        <p:spPr>
          <a:xfrm>
            <a:off x="244123" y="1207546"/>
            <a:ext cx="2749128" cy="3638727"/>
          </a:xfrm>
          <a:prstGeom prst="rect">
            <a:avLst/>
          </a:prstGeom>
        </p:spPr>
      </p:pic>
      <p:sp>
        <p:nvSpPr>
          <p:cNvPr id="8508" name="Textfeld 8507">
            <a:extLst>
              <a:ext uri="{FF2B5EF4-FFF2-40B4-BE49-F238E27FC236}">
                <a16:creationId xmlns:a16="http://schemas.microsoft.com/office/drawing/2014/main" id="{097A920C-36F0-E7D4-68CD-2E19BB5DF248}"/>
              </a:ext>
            </a:extLst>
          </p:cNvPr>
          <p:cNvSpPr txBox="1"/>
          <p:nvPr/>
        </p:nvSpPr>
        <p:spPr>
          <a:xfrm>
            <a:off x="-32036" y="4787341"/>
            <a:ext cx="33951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0000FF"/>
                </a:solidFill>
              </a:rPr>
              <a:t>ca. 700 regionale Energieversorger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(AöR-Monopole) mit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- Erzeugung (teilweise)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- Übertragungsnetze (teilweise)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- Verteilernetze</a:t>
            </a:r>
          </a:p>
        </p:txBody>
      </p:sp>
      <p:sp>
        <p:nvSpPr>
          <p:cNvPr id="8512" name="Textfeld 8511">
            <a:extLst>
              <a:ext uri="{FF2B5EF4-FFF2-40B4-BE49-F238E27FC236}">
                <a16:creationId xmlns:a16="http://schemas.microsoft.com/office/drawing/2014/main" id="{F88A7358-326A-7753-11AB-7C11761688AB}"/>
              </a:ext>
            </a:extLst>
          </p:cNvPr>
          <p:cNvSpPr txBox="1"/>
          <p:nvPr/>
        </p:nvSpPr>
        <p:spPr>
          <a:xfrm>
            <a:off x="3156475" y="5273536"/>
            <a:ext cx="3395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0000FF"/>
                </a:solidFill>
              </a:rPr>
              <a:t>viele regionale V-Netzbetreiber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(Monopole, priv./kommunal)</a:t>
            </a:r>
          </a:p>
        </p:txBody>
      </p:sp>
      <p:sp>
        <p:nvSpPr>
          <p:cNvPr id="8513" name="Textfeld 8512">
            <a:extLst>
              <a:ext uri="{FF2B5EF4-FFF2-40B4-BE49-F238E27FC236}">
                <a16:creationId xmlns:a16="http://schemas.microsoft.com/office/drawing/2014/main" id="{1B965740-796A-AFFF-8DDF-045149F8044C}"/>
              </a:ext>
            </a:extLst>
          </p:cNvPr>
          <p:cNvSpPr txBox="1"/>
          <p:nvPr/>
        </p:nvSpPr>
        <p:spPr>
          <a:xfrm>
            <a:off x="-32036" y="5894283"/>
            <a:ext cx="3395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0000FF"/>
                </a:solidFill>
              </a:rPr>
              <a:t>Öl-/Gasversorgung (priv./kommunal)</a:t>
            </a:r>
          </a:p>
        </p:txBody>
      </p:sp>
      <p:sp>
        <p:nvSpPr>
          <p:cNvPr id="8514" name="Textfeld 8513">
            <a:extLst>
              <a:ext uri="{FF2B5EF4-FFF2-40B4-BE49-F238E27FC236}">
                <a16:creationId xmlns:a16="http://schemas.microsoft.com/office/drawing/2014/main" id="{C1098B3B-D0BA-CBA8-67B0-2C1518843F34}"/>
              </a:ext>
            </a:extLst>
          </p:cNvPr>
          <p:cNvSpPr txBox="1"/>
          <p:nvPr/>
        </p:nvSpPr>
        <p:spPr>
          <a:xfrm>
            <a:off x="3156475" y="5727265"/>
            <a:ext cx="3395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0000FF"/>
                </a:solidFill>
              </a:rPr>
              <a:t>Öl-/Gasversorgung (priv./kommunal)</a:t>
            </a:r>
          </a:p>
        </p:txBody>
      </p:sp>
      <p:grpSp>
        <p:nvGrpSpPr>
          <p:cNvPr id="8523" name="Gruppieren 8522">
            <a:extLst>
              <a:ext uri="{FF2B5EF4-FFF2-40B4-BE49-F238E27FC236}">
                <a16:creationId xmlns:a16="http://schemas.microsoft.com/office/drawing/2014/main" id="{27A5CB1E-4142-5AF7-EC00-D1F0B748EBA3}"/>
              </a:ext>
            </a:extLst>
          </p:cNvPr>
          <p:cNvGrpSpPr/>
          <p:nvPr/>
        </p:nvGrpSpPr>
        <p:grpSpPr>
          <a:xfrm>
            <a:off x="3162892" y="750770"/>
            <a:ext cx="3266621" cy="4063694"/>
            <a:chOff x="3162892" y="750770"/>
            <a:chExt cx="3266621" cy="4063694"/>
          </a:xfrm>
        </p:grpSpPr>
        <p:grpSp>
          <p:nvGrpSpPr>
            <p:cNvPr id="8519" name="Gruppieren 8518">
              <a:extLst>
                <a:ext uri="{FF2B5EF4-FFF2-40B4-BE49-F238E27FC236}">
                  <a16:creationId xmlns:a16="http://schemas.microsoft.com/office/drawing/2014/main" id="{BC74DF28-0CDD-28E2-95E8-7CFCC49FC4ED}"/>
                </a:ext>
              </a:extLst>
            </p:cNvPr>
            <p:cNvGrpSpPr/>
            <p:nvPr/>
          </p:nvGrpSpPr>
          <p:grpSpPr>
            <a:xfrm>
              <a:off x="3571759" y="750770"/>
              <a:ext cx="2857754" cy="4063694"/>
              <a:chOff x="3571759" y="750770"/>
              <a:chExt cx="2857754" cy="4063694"/>
            </a:xfrm>
          </p:grpSpPr>
          <p:pic>
            <p:nvPicPr>
              <p:cNvPr id="8303" name="Grafik 8302" descr="Ein Bild, das Text, Karte, Atlas enthält.&#10;&#10;Automatisch generierte Beschreibung">
                <a:extLst>
                  <a:ext uri="{FF2B5EF4-FFF2-40B4-BE49-F238E27FC236}">
                    <a16:creationId xmlns:a16="http://schemas.microsoft.com/office/drawing/2014/main" id="{B964BB3B-55CA-AA6A-2E2B-58D78F6D6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1759" y="1242271"/>
                <a:ext cx="2857754" cy="3572193"/>
              </a:xfrm>
              <a:prstGeom prst="rect">
                <a:avLst/>
              </a:prstGeom>
            </p:spPr>
          </p:pic>
          <p:sp>
            <p:nvSpPr>
              <p:cNvPr id="8504" name="Textfeld 8503">
                <a:extLst>
                  <a:ext uri="{FF2B5EF4-FFF2-40B4-BE49-F238E27FC236}">
                    <a16:creationId xmlns:a16="http://schemas.microsoft.com/office/drawing/2014/main" id="{AAAED63A-A3A2-D5D3-6DF8-2409AEC06166}"/>
                  </a:ext>
                </a:extLst>
              </p:cNvPr>
              <p:cNvSpPr txBox="1"/>
              <p:nvPr/>
            </p:nvSpPr>
            <p:spPr>
              <a:xfrm>
                <a:off x="3703320" y="750770"/>
                <a:ext cx="2514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0000FF"/>
                    </a:solidFill>
                  </a:rPr>
                  <a:t>ab 1998 (Privatisierung)</a:t>
                </a:r>
                <a:br>
                  <a:rPr lang="de-DE" sz="1600" dirty="0">
                    <a:solidFill>
                      <a:srgbClr val="0000FF"/>
                    </a:solidFill>
                  </a:rPr>
                </a:br>
                <a:r>
                  <a:rPr lang="de-DE" sz="1200" dirty="0">
                    <a:solidFill>
                      <a:srgbClr val="0000FF"/>
                    </a:solidFill>
                  </a:rPr>
                  <a:t> „EU-Richtlinie: E-Binnenmarkt“</a:t>
                </a:r>
                <a:endParaRPr lang="de-DE" sz="16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521" name="Pfeil: nach rechts 8520">
              <a:extLst>
                <a:ext uri="{FF2B5EF4-FFF2-40B4-BE49-F238E27FC236}">
                  <a16:creationId xmlns:a16="http://schemas.microsoft.com/office/drawing/2014/main" id="{C0367983-1B35-6962-B4FF-FBD5A960FCEC}"/>
                </a:ext>
              </a:extLst>
            </p:cNvPr>
            <p:cNvSpPr/>
            <p:nvPr/>
          </p:nvSpPr>
          <p:spPr bwMode="auto">
            <a:xfrm>
              <a:off x="3162892" y="2860619"/>
              <a:ext cx="385546" cy="77886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C16F5A6-868D-5307-E850-4A05277A05D0}"/>
              </a:ext>
            </a:extLst>
          </p:cNvPr>
          <p:cNvGrpSpPr/>
          <p:nvPr/>
        </p:nvGrpSpPr>
        <p:grpSpPr>
          <a:xfrm>
            <a:off x="3156477" y="2150310"/>
            <a:ext cx="3646660" cy="2916233"/>
            <a:chOff x="3156477" y="2150310"/>
            <a:chExt cx="3646660" cy="2916233"/>
          </a:xfrm>
        </p:grpSpPr>
        <p:sp>
          <p:nvSpPr>
            <p:cNvPr id="8509" name="Textfeld 8508">
              <a:extLst>
                <a:ext uri="{FF2B5EF4-FFF2-40B4-BE49-F238E27FC236}">
                  <a16:creationId xmlns:a16="http://schemas.microsoft.com/office/drawing/2014/main" id="{E5F5013D-000B-7165-4078-3069FA7217B8}"/>
                </a:ext>
              </a:extLst>
            </p:cNvPr>
            <p:cNvSpPr txBox="1"/>
            <p:nvPr/>
          </p:nvSpPr>
          <p:spPr>
            <a:xfrm>
              <a:off x="3156477" y="4758766"/>
              <a:ext cx="3646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Wingdings" panose="05000000000000000000" pitchFamily="2" charset="2"/>
                <a:buChar char="§"/>
              </a:pPr>
              <a:r>
                <a:rPr lang="de-DE" sz="1400" dirty="0">
                  <a:solidFill>
                    <a:srgbClr val="0000FF"/>
                  </a:solidFill>
                </a:rPr>
                <a:t>4 </a:t>
              </a:r>
              <a:r>
                <a:rPr lang="de-DE" sz="1400" dirty="0" err="1">
                  <a:solidFill>
                    <a:srgbClr val="0000FF"/>
                  </a:solidFill>
                </a:rPr>
                <a:t>überreg</a:t>
              </a:r>
              <a:r>
                <a:rPr lang="de-DE" sz="1400" dirty="0">
                  <a:solidFill>
                    <a:srgbClr val="0000FF"/>
                  </a:solidFill>
                </a:rPr>
                <a:t>. Energieversorger (Oligopole)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D4713E77-DA1D-9821-077A-BA02F2E2C927}"/>
                </a:ext>
              </a:extLst>
            </p:cNvPr>
            <p:cNvGrpSpPr/>
            <p:nvPr/>
          </p:nvGrpSpPr>
          <p:grpSpPr>
            <a:xfrm>
              <a:off x="3694561" y="2150310"/>
              <a:ext cx="2350115" cy="2171126"/>
              <a:chOff x="3694561" y="2150310"/>
              <a:chExt cx="2350115" cy="2171126"/>
            </a:xfrm>
          </p:grpSpPr>
          <p:sp>
            <p:nvSpPr>
              <p:cNvPr id="2" name="Ellipse 1">
                <a:extLst>
                  <a:ext uri="{FF2B5EF4-FFF2-40B4-BE49-F238E27FC236}">
                    <a16:creationId xmlns:a16="http://schemas.microsoft.com/office/drawing/2014/main" id="{66EC085F-E7C9-70AA-2EAD-08D095F1AF13}"/>
                  </a:ext>
                </a:extLst>
              </p:cNvPr>
              <p:cNvSpPr/>
              <p:nvPr/>
            </p:nvSpPr>
            <p:spPr bwMode="auto">
              <a:xfrm>
                <a:off x="4292600" y="2150310"/>
                <a:ext cx="657225" cy="17283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" name="Ellipse 2">
                <a:extLst>
                  <a:ext uri="{FF2B5EF4-FFF2-40B4-BE49-F238E27FC236}">
                    <a16:creationId xmlns:a16="http://schemas.microsoft.com/office/drawing/2014/main" id="{86F06363-A853-1AA9-DE39-FA44789A37B7}"/>
                  </a:ext>
                </a:extLst>
              </p:cNvPr>
              <p:cNvSpPr/>
              <p:nvPr/>
            </p:nvSpPr>
            <p:spPr bwMode="auto">
              <a:xfrm>
                <a:off x="5177853" y="2246709"/>
                <a:ext cx="866823" cy="201314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133E7C0C-219B-8A1E-9255-220536E48511}"/>
                  </a:ext>
                </a:extLst>
              </p:cNvPr>
              <p:cNvSpPr/>
              <p:nvPr/>
            </p:nvSpPr>
            <p:spPr bwMode="auto">
              <a:xfrm>
                <a:off x="3694561" y="2805339"/>
                <a:ext cx="657225" cy="19565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B80CAE93-3EEC-3A67-EC04-831DE9E28DEF}"/>
                  </a:ext>
                </a:extLst>
              </p:cNvPr>
              <p:cNvSpPr/>
              <p:nvPr/>
            </p:nvSpPr>
            <p:spPr bwMode="auto">
              <a:xfrm>
                <a:off x="4150414" y="4125777"/>
                <a:ext cx="657225" cy="195659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B098479-ED30-8B5E-92A7-BD3EBCF7C264}"/>
              </a:ext>
            </a:extLst>
          </p:cNvPr>
          <p:cNvGrpSpPr/>
          <p:nvPr/>
        </p:nvGrpSpPr>
        <p:grpSpPr>
          <a:xfrm>
            <a:off x="3156477" y="2334960"/>
            <a:ext cx="3608798" cy="2979493"/>
            <a:chOff x="3156477" y="2334960"/>
            <a:chExt cx="3608798" cy="2979493"/>
          </a:xfrm>
        </p:grpSpPr>
        <p:sp>
          <p:nvSpPr>
            <p:cNvPr id="8511" name="Textfeld 8510">
              <a:extLst>
                <a:ext uri="{FF2B5EF4-FFF2-40B4-BE49-F238E27FC236}">
                  <a16:creationId xmlns:a16="http://schemas.microsoft.com/office/drawing/2014/main" id="{F0D775C8-3876-B615-1580-4B1B4EEC8AEA}"/>
                </a:ext>
              </a:extLst>
            </p:cNvPr>
            <p:cNvSpPr txBox="1"/>
            <p:nvPr/>
          </p:nvSpPr>
          <p:spPr>
            <a:xfrm>
              <a:off x="3156477" y="5006676"/>
              <a:ext cx="3608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Wingdings" panose="05000000000000000000" pitchFamily="2" charset="2"/>
                <a:buChar char="§"/>
              </a:pPr>
              <a:r>
                <a:rPr lang="de-DE" sz="1400" dirty="0">
                  <a:solidFill>
                    <a:srgbClr val="0000FF"/>
                  </a:solidFill>
                </a:rPr>
                <a:t>4 </a:t>
              </a:r>
              <a:r>
                <a:rPr lang="de-DE" sz="1400" dirty="0" err="1">
                  <a:solidFill>
                    <a:srgbClr val="0000FF"/>
                  </a:solidFill>
                </a:rPr>
                <a:t>überreg</a:t>
              </a:r>
              <a:r>
                <a:rPr lang="de-DE" sz="1400" dirty="0">
                  <a:solidFill>
                    <a:srgbClr val="0000FF"/>
                  </a:solidFill>
                </a:rPr>
                <a:t>. Ü-Netzbetreiber (Monopole)</a:t>
              </a: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DC4CD8FB-B0CC-FE9E-A4F2-096523DF3EF2}"/>
                </a:ext>
              </a:extLst>
            </p:cNvPr>
            <p:cNvGrpSpPr/>
            <p:nvPr/>
          </p:nvGrpSpPr>
          <p:grpSpPr>
            <a:xfrm>
              <a:off x="3782478" y="2334960"/>
              <a:ext cx="2040984" cy="2214865"/>
              <a:chOff x="3782478" y="2334960"/>
              <a:chExt cx="2040984" cy="2214865"/>
            </a:xfrm>
          </p:grpSpPr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B3AF441-DFD1-1AD7-F040-E9D071097859}"/>
                  </a:ext>
                </a:extLst>
              </p:cNvPr>
              <p:cNvSpPr/>
              <p:nvPr/>
            </p:nvSpPr>
            <p:spPr bwMode="auto">
              <a:xfrm>
                <a:off x="4075113" y="4344429"/>
                <a:ext cx="792208" cy="20539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1200532-3E20-0D56-EB82-25C5E501CA89}"/>
                  </a:ext>
                </a:extLst>
              </p:cNvPr>
              <p:cNvSpPr/>
              <p:nvPr/>
            </p:nvSpPr>
            <p:spPr bwMode="auto">
              <a:xfrm>
                <a:off x="3782478" y="3027166"/>
                <a:ext cx="443447" cy="155426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ADDB431-14B4-89C9-335D-305CF8F100AD}"/>
                  </a:ext>
                </a:extLst>
              </p:cNvPr>
              <p:cNvSpPr/>
              <p:nvPr/>
            </p:nvSpPr>
            <p:spPr bwMode="auto">
              <a:xfrm>
                <a:off x="5380015" y="2463563"/>
                <a:ext cx="443447" cy="152730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5C7B024-F942-50C9-9F69-F72B2E548750}"/>
                  </a:ext>
                </a:extLst>
              </p:cNvPr>
              <p:cNvSpPr/>
              <p:nvPr/>
            </p:nvSpPr>
            <p:spPr bwMode="auto">
              <a:xfrm>
                <a:off x="4420699" y="2334960"/>
                <a:ext cx="443447" cy="133692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8437" name="Gruppieren 8436">
            <a:extLst>
              <a:ext uri="{FF2B5EF4-FFF2-40B4-BE49-F238E27FC236}">
                <a16:creationId xmlns:a16="http://schemas.microsoft.com/office/drawing/2014/main" id="{54A1CAE1-9732-03CC-DB18-40308C4A4C07}"/>
              </a:ext>
            </a:extLst>
          </p:cNvPr>
          <p:cNvGrpSpPr/>
          <p:nvPr/>
        </p:nvGrpSpPr>
        <p:grpSpPr>
          <a:xfrm>
            <a:off x="6432149" y="750770"/>
            <a:ext cx="3495398" cy="4105118"/>
            <a:chOff x="6432149" y="750770"/>
            <a:chExt cx="3495398" cy="4105118"/>
          </a:xfrm>
        </p:grpSpPr>
        <p:sp>
          <p:nvSpPr>
            <p:cNvPr id="8522" name="Pfeil: nach rechts 8521">
              <a:extLst>
                <a:ext uri="{FF2B5EF4-FFF2-40B4-BE49-F238E27FC236}">
                  <a16:creationId xmlns:a16="http://schemas.microsoft.com/office/drawing/2014/main" id="{115547A9-63FE-FD6A-BBA5-390505814D45}"/>
                </a:ext>
              </a:extLst>
            </p:cNvPr>
            <p:cNvSpPr/>
            <p:nvPr/>
          </p:nvSpPr>
          <p:spPr bwMode="auto">
            <a:xfrm>
              <a:off x="6488581" y="2860619"/>
              <a:ext cx="385546" cy="77886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8436" name="Gruppieren 8435">
              <a:extLst>
                <a:ext uri="{FF2B5EF4-FFF2-40B4-BE49-F238E27FC236}">
                  <a16:creationId xmlns:a16="http://schemas.microsoft.com/office/drawing/2014/main" id="{62ED86D4-3C83-963B-6B69-68EE32BC5A6B}"/>
                </a:ext>
              </a:extLst>
            </p:cNvPr>
            <p:cNvGrpSpPr/>
            <p:nvPr/>
          </p:nvGrpSpPr>
          <p:grpSpPr>
            <a:xfrm>
              <a:off x="6432149" y="750770"/>
              <a:ext cx="3495398" cy="4105118"/>
              <a:chOff x="6355949" y="750770"/>
              <a:chExt cx="3495398" cy="4105118"/>
            </a:xfrm>
          </p:grpSpPr>
          <p:pic>
            <p:nvPicPr>
              <p:cNvPr id="8335" name="Grafik 8334" descr="Ein Bild, das Entwurf, Clipart, Strichzeichnung enthält.&#10;&#10;Automatisch generierte Beschreibung">
                <a:extLst>
                  <a:ext uri="{FF2B5EF4-FFF2-40B4-BE49-F238E27FC236}">
                    <a16:creationId xmlns:a16="http://schemas.microsoft.com/office/drawing/2014/main" id="{3F719A84-850E-5006-8C8E-9D6479E2E1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53" r="10353"/>
              <a:stretch/>
            </p:blipFill>
            <p:spPr>
              <a:xfrm>
                <a:off x="6803136" y="1161509"/>
                <a:ext cx="2944236" cy="3694379"/>
              </a:xfrm>
              <a:prstGeom prst="rect">
                <a:avLst/>
              </a:prstGeom>
            </p:spPr>
          </p:pic>
          <p:grpSp>
            <p:nvGrpSpPr>
              <p:cNvPr id="23" name="Gruppieren 22">
                <a:extLst>
                  <a:ext uri="{FF2B5EF4-FFF2-40B4-BE49-F238E27FC236}">
                    <a16:creationId xmlns:a16="http://schemas.microsoft.com/office/drawing/2014/main" id="{5A175027-D8E7-89E4-9BA3-6D23FE5602C1}"/>
                  </a:ext>
                </a:extLst>
              </p:cNvPr>
              <p:cNvGrpSpPr/>
              <p:nvPr/>
            </p:nvGrpSpPr>
            <p:grpSpPr>
              <a:xfrm>
                <a:off x="6355949" y="750770"/>
                <a:ext cx="3495398" cy="496725"/>
                <a:chOff x="6355949" y="750770"/>
                <a:chExt cx="3495398" cy="496725"/>
              </a:xfrm>
            </p:grpSpPr>
            <p:sp>
              <p:nvSpPr>
                <p:cNvPr id="8503" name="Textfeld 8502">
                  <a:extLst>
                    <a:ext uri="{FF2B5EF4-FFF2-40B4-BE49-F238E27FC236}">
                      <a16:creationId xmlns:a16="http://schemas.microsoft.com/office/drawing/2014/main" id="{EE45678F-E422-B894-65E7-76B9E3C85A24}"/>
                    </a:ext>
                  </a:extLst>
                </p:cNvPr>
                <p:cNvSpPr txBox="1"/>
                <p:nvPr/>
              </p:nvSpPr>
              <p:spPr>
                <a:xfrm>
                  <a:off x="6355949" y="750770"/>
                  <a:ext cx="349539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 dirty="0">
                      <a:solidFill>
                        <a:srgbClr val="0000FF"/>
                      </a:solidFill>
                    </a:rPr>
                    <a:t>Vision 2045 (Demokratisierung)</a:t>
                  </a:r>
                </a:p>
              </p:txBody>
            </p:sp>
            <p:sp>
              <p:nvSpPr>
                <p:cNvPr id="8518" name="Textfeld 8517">
                  <a:extLst>
                    <a:ext uri="{FF2B5EF4-FFF2-40B4-BE49-F238E27FC236}">
                      <a16:creationId xmlns:a16="http://schemas.microsoft.com/office/drawing/2014/main" id="{8D13E7BA-7B6B-9B38-834B-E6BC1AF43E9D}"/>
                    </a:ext>
                  </a:extLst>
                </p:cNvPr>
                <p:cNvSpPr txBox="1"/>
                <p:nvPr/>
              </p:nvSpPr>
              <p:spPr>
                <a:xfrm>
                  <a:off x="6854164" y="970496"/>
                  <a:ext cx="292018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dirty="0">
                      <a:solidFill>
                        <a:srgbClr val="0000FF"/>
                      </a:solidFill>
                    </a:rPr>
                    <a:t> „Demokratisierung“: Hermann Scheer</a:t>
                  </a:r>
                </a:p>
              </p:txBody>
            </p:sp>
          </p:grpSp>
        </p:grpSp>
      </p:grpSp>
      <p:grpSp>
        <p:nvGrpSpPr>
          <p:cNvPr id="8433" name="Gruppieren 8432">
            <a:extLst>
              <a:ext uri="{FF2B5EF4-FFF2-40B4-BE49-F238E27FC236}">
                <a16:creationId xmlns:a16="http://schemas.microsoft.com/office/drawing/2014/main" id="{02B986A3-659F-6E30-DDF5-51BF24306B36}"/>
              </a:ext>
            </a:extLst>
          </p:cNvPr>
          <p:cNvGrpSpPr/>
          <p:nvPr/>
        </p:nvGrpSpPr>
        <p:grpSpPr>
          <a:xfrm>
            <a:off x="6615413" y="1502041"/>
            <a:ext cx="3395111" cy="3606001"/>
            <a:chOff x="6526574" y="1489117"/>
            <a:chExt cx="3395111" cy="3606001"/>
          </a:xfrm>
        </p:grpSpPr>
        <p:sp>
          <p:nvSpPr>
            <p:cNvPr id="8510" name="Textfeld 8509">
              <a:extLst>
                <a:ext uri="{FF2B5EF4-FFF2-40B4-BE49-F238E27FC236}">
                  <a16:creationId xmlns:a16="http://schemas.microsoft.com/office/drawing/2014/main" id="{C39BEE5E-3EC9-9E26-1154-34B3C9C324CD}"/>
                </a:ext>
              </a:extLst>
            </p:cNvPr>
            <p:cNvSpPr txBox="1"/>
            <p:nvPr/>
          </p:nvSpPr>
          <p:spPr>
            <a:xfrm>
              <a:off x="6526574" y="4787341"/>
              <a:ext cx="33951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Wingdings" panose="05000000000000000000" pitchFamily="2" charset="2"/>
                <a:buChar char="§"/>
              </a:pPr>
              <a:r>
                <a:rPr lang="de-DE" sz="1400" dirty="0" err="1">
                  <a:solidFill>
                    <a:srgbClr val="0000FF"/>
                  </a:solidFill>
                </a:rPr>
                <a:t>ProSumer</a:t>
              </a:r>
              <a:r>
                <a:rPr lang="de-DE" sz="1400" dirty="0">
                  <a:solidFill>
                    <a:srgbClr val="0000FF"/>
                  </a:solidFill>
                </a:rPr>
                <a:t>: Haushalte, Unternehmen</a:t>
              </a:r>
            </a:p>
          </p:txBody>
        </p:sp>
        <p:grpSp>
          <p:nvGrpSpPr>
            <p:cNvPr id="8432" name="Gruppieren 8431">
              <a:extLst>
                <a:ext uri="{FF2B5EF4-FFF2-40B4-BE49-F238E27FC236}">
                  <a16:creationId xmlns:a16="http://schemas.microsoft.com/office/drawing/2014/main" id="{05EB35B0-A909-7309-51AA-FF879A26B927}"/>
                </a:ext>
              </a:extLst>
            </p:cNvPr>
            <p:cNvGrpSpPr/>
            <p:nvPr/>
          </p:nvGrpSpPr>
          <p:grpSpPr>
            <a:xfrm>
              <a:off x="7016061" y="1489117"/>
              <a:ext cx="2361812" cy="2961328"/>
              <a:chOff x="7016061" y="1489117"/>
              <a:chExt cx="2361812" cy="2961328"/>
            </a:xfrm>
          </p:grpSpPr>
          <p:grpSp>
            <p:nvGrpSpPr>
              <p:cNvPr id="1048" name="Gruppieren 1047">
                <a:extLst>
                  <a:ext uri="{FF2B5EF4-FFF2-40B4-BE49-F238E27FC236}">
                    <a16:creationId xmlns:a16="http://schemas.microsoft.com/office/drawing/2014/main" id="{16E1420E-6C22-1722-F2AD-B196CAA556E2}"/>
                  </a:ext>
                </a:extLst>
              </p:cNvPr>
              <p:cNvGrpSpPr/>
              <p:nvPr/>
            </p:nvGrpSpPr>
            <p:grpSpPr>
              <a:xfrm>
                <a:off x="8746809" y="3887373"/>
                <a:ext cx="412035" cy="321518"/>
                <a:chOff x="6985461" y="2156776"/>
                <a:chExt cx="1928530" cy="1504864"/>
              </a:xfrm>
            </p:grpSpPr>
            <p:grpSp>
              <p:nvGrpSpPr>
                <p:cNvPr id="1049" name="Gruppieren 1048">
                  <a:extLst>
                    <a:ext uri="{FF2B5EF4-FFF2-40B4-BE49-F238E27FC236}">
                      <a16:creationId xmlns:a16="http://schemas.microsoft.com/office/drawing/2014/main" id="{89B33452-9D06-7CA5-86E2-D93E89389FBF}"/>
                    </a:ext>
                  </a:extLst>
                </p:cNvPr>
                <p:cNvGrpSpPr/>
                <p:nvPr/>
              </p:nvGrpSpPr>
              <p:grpSpPr>
                <a:xfrm>
                  <a:off x="6985461" y="2156776"/>
                  <a:ext cx="1928530" cy="1504864"/>
                  <a:chOff x="2379234" y="2470777"/>
                  <a:chExt cx="4832140" cy="3347911"/>
                </a:xfrm>
              </p:grpSpPr>
              <p:sp>
                <p:nvSpPr>
                  <p:cNvPr id="1055" name="Freihandform: Form 1054">
                    <a:extLst>
                      <a:ext uri="{FF2B5EF4-FFF2-40B4-BE49-F238E27FC236}">
                        <a16:creationId xmlns:a16="http://schemas.microsoft.com/office/drawing/2014/main" id="{C218A4E2-C65B-90A5-6FB9-803182A6D843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1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25" name="Freihandform: Form 8224">
                    <a:extLst>
                      <a:ext uri="{FF2B5EF4-FFF2-40B4-BE49-F238E27FC236}">
                        <a16:creationId xmlns:a16="http://schemas.microsoft.com/office/drawing/2014/main" id="{8D9F30C1-FECD-1572-9D63-3FA48C1A4F18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26" name="Freihandform: Form 8225">
                    <a:extLst>
                      <a:ext uri="{FF2B5EF4-FFF2-40B4-BE49-F238E27FC236}">
                        <a16:creationId xmlns:a16="http://schemas.microsoft.com/office/drawing/2014/main" id="{411C680D-1BFC-E434-FE27-CA62664D09C4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27" name="Freihandform: Form 8226">
                    <a:extLst>
                      <a:ext uri="{FF2B5EF4-FFF2-40B4-BE49-F238E27FC236}">
                        <a16:creationId xmlns:a16="http://schemas.microsoft.com/office/drawing/2014/main" id="{462D1759-66AA-E527-7C9D-BF943269C320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28" name="Gerader Verbinder 8227">
                    <a:extLst>
                      <a:ext uri="{FF2B5EF4-FFF2-40B4-BE49-F238E27FC236}">
                        <a16:creationId xmlns:a16="http://schemas.microsoft.com/office/drawing/2014/main" id="{850D4E88-5A73-8636-7D24-895390D67D49}"/>
                      </a:ext>
                    </a:extLst>
                  </p:cNvPr>
                  <p:cNvCxnSpPr>
                    <a:cxnSpLocks/>
                    <a:stCxn id="1055" idx="42"/>
                  </p:cNvCxnSpPr>
                  <p:nvPr/>
                </p:nvCxnSpPr>
                <p:spPr bwMode="auto">
                  <a:xfrm flipH="1" flipV="1">
                    <a:off x="3934292" y="4248911"/>
                    <a:ext cx="4064" cy="150269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29" name="Rechteck 23562">
                    <a:extLst>
                      <a:ext uri="{FF2B5EF4-FFF2-40B4-BE49-F238E27FC236}">
                        <a16:creationId xmlns:a16="http://schemas.microsoft.com/office/drawing/2014/main" id="{764695AB-F878-7704-1200-AE5EE4342C14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30" name="Freihandform: Form 8229">
                    <a:extLst>
                      <a:ext uri="{FF2B5EF4-FFF2-40B4-BE49-F238E27FC236}">
                        <a16:creationId xmlns:a16="http://schemas.microsoft.com/office/drawing/2014/main" id="{86E30AA8-BFA4-7E7F-AA3D-13D12A9904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31" name="Rechteck 23562">
                    <a:extLst>
                      <a:ext uri="{FF2B5EF4-FFF2-40B4-BE49-F238E27FC236}">
                        <a16:creationId xmlns:a16="http://schemas.microsoft.com/office/drawing/2014/main" id="{25AA4718-189F-E790-781A-20030001D88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772010"/>
                    <a:ext cx="2877351" cy="946827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1050" name="Gruppieren 1049">
                  <a:extLst>
                    <a:ext uri="{FF2B5EF4-FFF2-40B4-BE49-F238E27FC236}">
                      <a16:creationId xmlns:a16="http://schemas.microsoft.com/office/drawing/2014/main" id="{88CFCB32-2A19-14FF-69A3-6F831AE7030C}"/>
                    </a:ext>
                  </a:extLst>
                </p:cNvPr>
                <p:cNvGrpSpPr/>
                <p:nvPr/>
              </p:nvGrpSpPr>
              <p:grpSpPr>
                <a:xfrm>
                  <a:off x="7543963" y="2321785"/>
                  <a:ext cx="1055320" cy="566577"/>
                  <a:chOff x="6408745" y="2599455"/>
                  <a:chExt cx="897300" cy="528571"/>
                </a:xfrm>
              </p:grpSpPr>
              <p:sp>
                <p:nvSpPr>
                  <p:cNvPr id="1051" name="Freihandform: Form 1050">
                    <a:extLst>
                      <a:ext uri="{FF2B5EF4-FFF2-40B4-BE49-F238E27FC236}">
                        <a16:creationId xmlns:a16="http://schemas.microsoft.com/office/drawing/2014/main" id="{B1AF7DDA-8A29-E804-CDDA-0ABCEF4E6E5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08745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052" name="Freihandform: Form 1051">
                    <a:extLst>
                      <a:ext uri="{FF2B5EF4-FFF2-40B4-BE49-F238E27FC236}">
                        <a16:creationId xmlns:a16="http://schemas.microsoft.com/office/drawing/2014/main" id="{3E492E42-1D46-9F9D-6B64-0AEAA899E19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7879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053" name="Freihandform: Form 1052">
                    <a:extLst>
                      <a:ext uri="{FF2B5EF4-FFF2-40B4-BE49-F238E27FC236}">
                        <a16:creationId xmlns:a16="http://schemas.microsoft.com/office/drawing/2014/main" id="{D11ECC85-8C86-9A5B-5119-27F37CC504A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6365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054" name="Freihandform: Form 1053">
                    <a:extLst>
                      <a:ext uri="{FF2B5EF4-FFF2-40B4-BE49-F238E27FC236}">
                        <a16:creationId xmlns:a16="http://schemas.microsoft.com/office/drawing/2014/main" id="{0351E950-3991-C7F7-F84E-7DADEE43A6A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5498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8232" name="Gruppieren 8231">
                <a:extLst>
                  <a:ext uri="{FF2B5EF4-FFF2-40B4-BE49-F238E27FC236}">
                    <a16:creationId xmlns:a16="http://schemas.microsoft.com/office/drawing/2014/main" id="{12C9102C-6225-B870-75E6-76A5C84C6209}"/>
                  </a:ext>
                </a:extLst>
              </p:cNvPr>
              <p:cNvGrpSpPr/>
              <p:nvPr/>
            </p:nvGrpSpPr>
            <p:grpSpPr>
              <a:xfrm>
                <a:off x="7862363" y="1489117"/>
                <a:ext cx="412035" cy="321518"/>
                <a:chOff x="6985461" y="2156776"/>
                <a:chExt cx="1928530" cy="1504864"/>
              </a:xfrm>
            </p:grpSpPr>
            <p:grpSp>
              <p:nvGrpSpPr>
                <p:cNvPr id="8234" name="Gruppieren 8233">
                  <a:extLst>
                    <a:ext uri="{FF2B5EF4-FFF2-40B4-BE49-F238E27FC236}">
                      <a16:creationId xmlns:a16="http://schemas.microsoft.com/office/drawing/2014/main" id="{5231A2E1-E851-9C99-C975-7488FC5F8CF9}"/>
                    </a:ext>
                  </a:extLst>
                </p:cNvPr>
                <p:cNvGrpSpPr/>
                <p:nvPr/>
              </p:nvGrpSpPr>
              <p:grpSpPr>
                <a:xfrm>
                  <a:off x="6985461" y="2156776"/>
                  <a:ext cx="1928530" cy="1504864"/>
                  <a:chOff x="2379234" y="2470777"/>
                  <a:chExt cx="4832140" cy="3347911"/>
                </a:xfrm>
              </p:grpSpPr>
              <p:sp>
                <p:nvSpPr>
                  <p:cNvPr id="8240" name="Freihandform: Form 8239">
                    <a:extLst>
                      <a:ext uri="{FF2B5EF4-FFF2-40B4-BE49-F238E27FC236}">
                        <a16:creationId xmlns:a16="http://schemas.microsoft.com/office/drawing/2014/main" id="{D0A1E1D1-5A72-3570-5E16-439AA95D6F06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1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41" name="Freihandform: Form 8240">
                    <a:extLst>
                      <a:ext uri="{FF2B5EF4-FFF2-40B4-BE49-F238E27FC236}">
                        <a16:creationId xmlns:a16="http://schemas.microsoft.com/office/drawing/2014/main" id="{2A8C6EB3-6712-D5C3-4BC6-BD8891490DE2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48" name="Freihandform: Form 8247">
                    <a:extLst>
                      <a:ext uri="{FF2B5EF4-FFF2-40B4-BE49-F238E27FC236}">
                        <a16:creationId xmlns:a16="http://schemas.microsoft.com/office/drawing/2014/main" id="{AE60100D-A5F2-7939-09DF-00DF32C36819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49" name="Freihandform: Form 8248">
                    <a:extLst>
                      <a:ext uri="{FF2B5EF4-FFF2-40B4-BE49-F238E27FC236}">
                        <a16:creationId xmlns:a16="http://schemas.microsoft.com/office/drawing/2014/main" id="{5C9B1D0E-F6AD-1D53-315D-8611D4DE323F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50" name="Gerader Verbinder 8249">
                    <a:extLst>
                      <a:ext uri="{FF2B5EF4-FFF2-40B4-BE49-F238E27FC236}">
                        <a16:creationId xmlns:a16="http://schemas.microsoft.com/office/drawing/2014/main" id="{30FEB5BC-608C-A130-0F0D-9D81A1F4A54F}"/>
                      </a:ext>
                    </a:extLst>
                  </p:cNvPr>
                  <p:cNvCxnSpPr>
                    <a:cxnSpLocks/>
                    <a:stCxn id="8240" idx="42"/>
                  </p:cNvCxnSpPr>
                  <p:nvPr/>
                </p:nvCxnSpPr>
                <p:spPr bwMode="auto">
                  <a:xfrm flipH="1" flipV="1">
                    <a:off x="3934292" y="4248911"/>
                    <a:ext cx="4064" cy="150269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51" name="Rechteck 23562">
                    <a:extLst>
                      <a:ext uri="{FF2B5EF4-FFF2-40B4-BE49-F238E27FC236}">
                        <a16:creationId xmlns:a16="http://schemas.microsoft.com/office/drawing/2014/main" id="{8918BDEE-B6CA-DA2A-4840-F6E79A15882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60" name="Freihandform: Form 8259">
                    <a:extLst>
                      <a:ext uri="{FF2B5EF4-FFF2-40B4-BE49-F238E27FC236}">
                        <a16:creationId xmlns:a16="http://schemas.microsoft.com/office/drawing/2014/main" id="{8B0D6117-E758-1CED-3234-670464D6B7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61" name="Rechteck 23562">
                    <a:extLst>
                      <a:ext uri="{FF2B5EF4-FFF2-40B4-BE49-F238E27FC236}">
                        <a16:creationId xmlns:a16="http://schemas.microsoft.com/office/drawing/2014/main" id="{BABC1D02-10AD-FD25-2C1A-5A22A58DBA5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772010"/>
                    <a:ext cx="2877351" cy="946827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8235" name="Gruppieren 8234">
                  <a:extLst>
                    <a:ext uri="{FF2B5EF4-FFF2-40B4-BE49-F238E27FC236}">
                      <a16:creationId xmlns:a16="http://schemas.microsoft.com/office/drawing/2014/main" id="{EB359C55-1A13-2B14-83BE-B140F5BCAD9E}"/>
                    </a:ext>
                  </a:extLst>
                </p:cNvPr>
                <p:cNvGrpSpPr/>
                <p:nvPr/>
              </p:nvGrpSpPr>
              <p:grpSpPr>
                <a:xfrm>
                  <a:off x="7543963" y="2321785"/>
                  <a:ext cx="1055320" cy="566577"/>
                  <a:chOff x="6408745" y="2599455"/>
                  <a:chExt cx="897300" cy="528571"/>
                </a:xfrm>
              </p:grpSpPr>
              <p:sp>
                <p:nvSpPr>
                  <p:cNvPr id="8236" name="Freihandform: Form 8235">
                    <a:extLst>
                      <a:ext uri="{FF2B5EF4-FFF2-40B4-BE49-F238E27FC236}">
                        <a16:creationId xmlns:a16="http://schemas.microsoft.com/office/drawing/2014/main" id="{D628958D-6EB3-058D-F575-EDEE05FBE02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08745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37" name="Freihandform: Form 8236">
                    <a:extLst>
                      <a:ext uri="{FF2B5EF4-FFF2-40B4-BE49-F238E27FC236}">
                        <a16:creationId xmlns:a16="http://schemas.microsoft.com/office/drawing/2014/main" id="{4C3AE110-AB18-E93F-84AE-24924FEB3FF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7879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38" name="Freihandform: Form 8237">
                    <a:extLst>
                      <a:ext uri="{FF2B5EF4-FFF2-40B4-BE49-F238E27FC236}">
                        <a16:creationId xmlns:a16="http://schemas.microsoft.com/office/drawing/2014/main" id="{69BEA796-C004-681B-9EFB-6B223F5B7FC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6365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39" name="Freihandform: Form 8238">
                    <a:extLst>
                      <a:ext uri="{FF2B5EF4-FFF2-40B4-BE49-F238E27FC236}">
                        <a16:creationId xmlns:a16="http://schemas.microsoft.com/office/drawing/2014/main" id="{81831D6B-DC7B-D5C2-946F-498E6F3ADBA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5498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8262" name="Gruppieren 8261">
                <a:extLst>
                  <a:ext uri="{FF2B5EF4-FFF2-40B4-BE49-F238E27FC236}">
                    <a16:creationId xmlns:a16="http://schemas.microsoft.com/office/drawing/2014/main" id="{A5655B7E-D554-5B0D-3A59-B5E83AD76F0C}"/>
                  </a:ext>
                </a:extLst>
              </p:cNvPr>
              <p:cNvGrpSpPr/>
              <p:nvPr/>
            </p:nvGrpSpPr>
            <p:grpSpPr>
              <a:xfrm>
                <a:off x="8801237" y="1645700"/>
                <a:ext cx="412035" cy="321518"/>
                <a:chOff x="6985461" y="2156776"/>
                <a:chExt cx="1928530" cy="1504864"/>
              </a:xfrm>
            </p:grpSpPr>
            <p:grpSp>
              <p:nvGrpSpPr>
                <p:cNvPr id="8263" name="Gruppieren 8262">
                  <a:extLst>
                    <a:ext uri="{FF2B5EF4-FFF2-40B4-BE49-F238E27FC236}">
                      <a16:creationId xmlns:a16="http://schemas.microsoft.com/office/drawing/2014/main" id="{36B4B2F5-0E1E-9F11-DD87-207DC6DF4A38}"/>
                    </a:ext>
                  </a:extLst>
                </p:cNvPr>
                <p:cNvGrpSpPr/>
                <p:nvPr/>
              </p:nvGrpSpPr>
              <p:grpSpPr>
                <a:xfrm>
                  <a:off x="6985461" y="2156776"/>
                  <a:ext cx="1928530" cy="1504864"/>
                  <a:chOff x="2379234" y="2470777"/>
                  <a:chExt cx="4832140" cy="3347911"/>
                </a:xfrm>
              </p:grpSpPr>
              <p:sp>
                <p:nvSpPr>
                  <p:cNvPr id="8272" name="Freihandform: Form 8271">
                    <a:extLst>
                      <a:ext uri="{FF2B5EF4-FFF2-40B4-BE49-F238E27FC236}">
                        <a16:creationId xmlns:a16="http://schemas.microsoft.com/office/drawing/2014/main" id="{2617ABFF-41CB-3C24-4D97-9D996504A535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1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73" name="Freihandform: Form 8272">
                    <a:extLst>
                      <a:ext uri="{FF2B5EF4-FFF2-40B4-BE49-F238E27FC236}">
                        <a16:creationId xmlns:a16="http://schemas.microsoft.com/office/drawing/2014/main" id="{6B9EEB68-8089-FE64-D9CD-C075E825CFD1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74" name="Freihandform: Form 8273">
                    <a:extLst>
                      <a:ext uri="{FF2B5EF4-FFF2-40B4-BE49-F238E27FC236}">
                        <a16:creationId xmlns:a16="http://schemas.microsoft.com/office/drawing/2014/main" id="{E5676C50-9418-6B3B-1FF6-8D4A97508BD2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277" name="Freihandform: Form 8276">
                    <a:extLst>
                      <a:ext uri="{FF2B5EF4-FFF2-40B4-BE49-F238E27FC236}">
                        <a16:creationId xmlns:a16="http://schemas.microsoft.com/office/drawing/2014/main" id="{305C3D93-7FD0-0701-E675-21CF977718DD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278" name="Gerader Verbinder 8277">
                    <a:extLst>
                      <a:ext uri="{FF2B5EF4-FFF2-40B4-BE49-F238E27FC236}">
                        <a16:creationId xmlns:a16="http://schemas.microsoft.com/office/drawing/2014/main" id="{B514B2AA-531D-B872-5066-2A303ACE2FB6}"/>
                      </a:ext>
                    </a:extLst>
                  </p:cNvPr>
                  <p:cNvCxnSpPr>
                    <a:cxnSpLocks/>
                    <a:stCxn id="8272" idx="42"/>
                  </p:cNvCxnSpPr>
                  <p:nvPr/>
                </p:nvCxnSpPr>
                <p:spPr bwMode="auto">
                  <a:xfrm flipH="1" flipV="1">
                    <a:off x="3934292" y="4248911"/>
                    <a:ext cx="4064" cy="150269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279" name="Rechteck 23562">
                    <a:extLst>
                      <a:ext uri="{FF2B5EF4-FFF2-40B4-BE49-F238E27FC236}">
                        <a16:creationId xmlns:a16="http://schemas.microsoft.com/office/drawing/2014/main" id="{062FBA7D-C43F-6198-04B3-961093C7528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83" name="Freihandform: Form 8282">
                    <a:extLst>
                      <a:ext uri="{FF2B5EF4-FFF2-40B4-BE49-F238E27FC236}">
                        <a16:creationId xmlns:a16="http://schemas.microsoft.com/office/drawing/2014/main" id="{E6B8AD4C-AE9B-F4D1-6CFE-AAEDD0D73FB2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84" name="Rechteck 23562">
                    <a:extLst>
                      <a:ext uri="{FF2B5EF4-FFF2-40B4-BE49-F238E27FC236}">
                        <a16:creationId xmlns:a16="http://schemas.microsoft.com/office/drawing/2014/main" id="{3A7DFC3D-9A8E-1AED-7FD9-D28C8CED240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772010"/>
                    <a:ext cx="2877351" cy="946827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8264" name="Gruppieren 8263">
                  <a:extLst>
                    <a:ext uri="{FF2B5EF4-FFF2-40B4-BE49-F238E27FC236}">
                      <a16:creationId xmlns:a16="http://schemas.microsoft.com/office/drawing/2014/main" id="{D4BB44E9-8691-A50D-B259-D8BCCEFFEB79}"/>
                    </a:ext>
                  </a:extLst>
                </p:cNvPr>
                <p:cNvGrpSpPr/>
                <p:nvPr/>
              </p:nvGrpSpPr>
              <p:grpSpPr>
                <a:xfrm>
                  <a:off x="7543963" y="2321785"/>
                  <a:ext cx="1055320" cy="566577"/>
                  <a:chOff x="6408745" y="2599455"/>
                  <a:chExt cx="897300" cy="528571"/>
                </a:xfrm>
              </p:grpSpPr>
              <p:sp>
                <p:nvSpPr>
                  <p:cNvPr id="8267" name="Freihandform: Form 8266">
                    <a:extLst>
                      <a:ext uri="{FF2B5EF4-FFF2-40B4-BE49-F238E27FC236}">
                        <a16:creationId xmlns:a16="http://schemas.microsoft.com/office/drawing/2014/main" id="{EEAAF3D2-725A-E317-FF53-ACEB3153E8F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08745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68" name="Freihandform: Form 8267">
                    <a:extLst>
                      <a:ext uri="{FF2B5EF4-FFF2-40B4-BE49-F238E27FC236}">
                        <a16:creationId xmlns:a16="http://schemas.microsoft.com/office/drawing/2014/main" id="{A7950D3B-A3A4-26AB-4C98-F9BDFB56976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7879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69" name="Freihandform: Form 8268">
                    <a:extLst>
                      <a:ext uri="{FF2B5EF4-FFF2-40B4-BE49-F238E27FC236}">
                        <a16:creationId xmlns:a16="http://schemas.microsoft.com/office/drawing/2014/main" id="{E1514E16-1B11-3462-7780-D4470A93CC4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6365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271" name="Freihandform: Form 8270">
                    <a:extLst>
                      <a:ext uri="{FF2B5EF4-FFF2-40B4-BE49-F238E27FC236}">
                        <a16:creationId xmlns:a16="http://schemas.microsoft.com/office/drawing/2014/main" id="{AAC2B1C1-D720-87C0-C58B-1D5B6A41CAA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5498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8361" name="Gruppieren 8360">
                <a:extLst>
                  <a:ext uri="{FF2B5EF4-FFF2-40B4-BE49-F238E27FC236}">
                    <a16:creationId xmlns:a16="http://schemas.microsoft.com/office/drawing/2014/main" id="{A538E61B-06C2-8C4E-94FF-FF2C3CE099AD}"/>
                  </a:ext>
                </a:extLst>
              </p:cNvPr>
              <p:cNvGrpSpPr/>
              <p:nvPr/>
            </p:nvGrpSpPr>
            <p:grpSpPr>
              <a:xfrm>
                <a:off x="8965838" y="2632002"/>
                <a:ext cx="412035" cy="321518"/>
                <a:chOff x="6985461" y="2156776"/>
                <a:chExt cx="1928530" cy="1504864"/>
              </a:xfrm>
            </p:grpSpPr>
            <p:grpSp>
              <p:nvGrpSpPr>
                <p:cNvPr id="8362" name="Gruppieren 8361">
                  <a:extLst>
                    <a:ext uri="{FF2B5EF4-FFF2-40B4-BE49-F238E27FC236}">
                      <a16:creationId xmlns:a16="http://schemas.microsoft.com/office/drawing/2014/main" id="{C254ED63-18CD-CC23-FD11-4C4B7662FDD9}"/>
                    </a:ext>
                  </a:extLst>
                </p:cNvPr>
                <p:cNvGrpSpPr/>
                <p:nvPr/>
              </p:nvGrpSpPr>
              <p:grpSpPr>
                <a:xfrm>
                  <a:off x="6985461" y="2156776"/>
                  <a:ext cx="1928530" cy="1504864"/>
                  <a:chOff x="2379234" y="2470777"/>
                  <a:chExt cx="4832140" cy="3347911"/>
                </a:xfrm>
              </p:grpSpPr>
              <p:sp>
                <p:nvSpPr>
                  <p:cNvPr id="8368" name="Freihandform: Form 8367">
                    <a:extLst>
                      <a:ext uri="{FF2B5EF4-FFF2-40B4-BE49-F238E27FC236}">
                        <a16:creationId xmlns:a16="http://schemas.microsoft.com/office/drawing/2014/main" id="{9F614617-432F-576B-1ED2-145FCF20157C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1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369" name="Freihandform: Form 8368">
                    <a:extLst>
                      <a:ext uri="{FF2B5EF4-FFF2-40B4-BE49-F238E27FC236}">
                        <a16:creationId xmlns:a16="http://schemas.microsoft.com/office/drawing/2014/main" id="{A9AD7EDE-D31E-1CCF-DCC7-3D4C175068B4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370" name="Freihandform: Form 8369">
                    <a:extLst>
                      <a:ext uri="{FF2B5EF4-FFF2-40B4-BE49-F238E27FC236}">
                        <a16:creationId xmlns:a16="http://schemas.microsoft.com/office/drawing/2014/main" id="{F7050663-780A-148A-BA29-F05781246D85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371" name="Freihandform: Form 8370">
                    <a:extLst>
                      <a:ext uri="{FF2B5EF4-FFF2-40B4-BE49-F238E27FC236}">
                        <a16:creationId xmlns:a16="http://schemas.microsoft.com/office/drawing/2014/main" id="{1819A889-C291-B28C-AC23-F268A8E110FD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372" name="Gerader Verbinder 8371">
                    <a:extLst>
                      <a:ext uri="{FF2B5EF4-FFF2-40B4-BE49-F238E27FC236}">
                        <a16:creationId xmlns:a16="http://schemas.microsoft.com/office/drawing/2014/main" id="{42ED0D44-109B-46E2-3E6E-F2EAC197F075}"/>
                      </a:ext>
                    </a:extLst>
                  </p:cNvPr>
                  <p:cNvCxnSpPr>
                    <a:cxnSpLocks/>
                    <a:stCxn id="8368" idx="42"/>
                  </p:cNvCxnSpPr>
                  <p:nvPr/>
                </p:nvCxnSpPr>
                <p:spPr bwMode="auto">
                  <a:xfrm flipH="1" flipV="1">
                    <a:off x="3934292" y="4248911"/>
                    <a:ext cx="4064" cy="150269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373" name="Rechteck 23562">
                    <a:extLst>
                      <a:ext uri="{FF2B5EF4-FFF2-40B4-BE49-F238E27FC236}">
                        <a16:creationId xmlns:a16="http://schemas.microsoft.com/office/drawing/2014/main" id="{FBEAEBF4-A19B-231A-EACE-AE54DC04E22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74" name="Freihandform: Form 8373">
                    <a:extLst>
                      <a:ext uri="{FF2B5EF4-FFF2-40B4-BE49-F238E27FC236}">
                        <a16:creationId xmlns:a16="http://schemas.microsoft.com/office/drawing/2014/main" id="{D027071D-4618-02A1-F143-D3805A5B076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75" name="Rechteck 23562">
                    <a:extLst>
                      <a:ext uri="{FF2B5EF4-FFF2-40B4-BE49-F238E27FC236}">
                        <a16:creationId xmlns:a16="http://schemas.microsoft.com/office/drawing/2014/main" id="{EA8CE419-123E-C322-9BDD-EA1253A5812B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772010"/>
                    <a:ext cx="2877351" cy="946827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8363" name="Gruppieren 8362">
                  <a:extLst>
                    <a:ext uri="{FF2B5EF4-FFF2-40B4-BE49-F238E27FC236}">
                      <a16:creationId xmlns:a16="http://schemas.microsoft.com/office/drawing/2014/main" id="{4C286D2E-AF36-C328-682B-A4696EF0CC28}"/>
                    </a:ext>
                  </a:extLst>
                </p:cNvPr>
                <p:cNvGrpSpPr/>
                <p:nvPr/>
              </p:nvGrpSpPr>
              <p:grpSpPr>
                <a:xfrm>
                  <a:off x="7543963" y="2321785"/>
                  <a:ext cx="1055320" cy="566577"/>
                  <a:chOff x="6408745" y="2599455"/>
                  <a:chExt cx="897300" cy="528571"/>
                </a:xfrm>
              </p:grpSpPr>
              <p:sp>
                <p:nvSpPr>
                  <p:cNvPr id="8364" name="Freihandform: Form 8363">
                    <a:extLst>
                      <a:ext uri="{FF2B5EF4-FFF2-40B4-BE49-F238E27FC236}">
                        <a16:creationId xmlns:a16="http://schemas.microsoft.com/office/drawing/2014/main" id="{B9AE045D-4C82-7264-B94E-DE490F1570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08745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65" name="Freihandform: Form 8364">
                    <a:extLst>
                      <a:ext uri="{FF2B5EF4-FFF2-40B4-BE49-F238E27FC236}">
                        <a16:creationId xmlns:a16="http://schemas.microsoft.com/office/drawing/2014/main" id="{0B2D3368-93BA-E189-8DA0-803897A6CF8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7879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66" name="Freihandform: Form 8365">
                    <a:extLst>
                      <a:ext uri="{FF2B5EF4-FFF2-40B4-BE49-F238E27FC236}">
                        <a16:creationId xmlns:a16="http://schemas.microsoft.com/office/drawing/2014/main" id="{9ECD60D0-6E23-4F09-290B-EC4B570763B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6365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67" name="Freihandform: Form 8366">
                    <a:extLst>
                      <a:ext uri="{FF2B5EF4-FFF2-40B4-BE49-F238E27FC236}">
                        <a16:creationId xmlns:a16="http://schemas.microsoft.com/office/drawing/2014/main" id="{DC7C0258-EBEE-C72E-A3E2-170A3FDDC846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5498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8376" name="Gruppieren 8375">
                <a:extLst>
                  <a:ext uri="{FF2B5EF4-FFF2-40B4-BE49-F238E27FC236}">
                    <a16:creationId xmlns:a16="http://schemas.microsoft.com/office/drawing/2014/main" id="{2543F7F7-00F4-E3C3-0CD2-B5C1CF1D02D1}"/>
                  </a:ext>
                </a:extLst>
              </p:cNvPr>
              <p:cNvGrpSpPr/>
              <p:nvPr/>
            </p:nvGrpSpPr>
            <p:grpSpPr>
              <a:xfrm>
                <a:off x="7016061" y="2876573"/>
                <a:ext cx="1061021" cy="461474"/>
                <a:chOff x="1804255" y="2460738"/>
                <a:chExt cx="1498934" cy="651938"/>
              </a:xfrm>
            </p:grpSpPr>
            <p:sp>
              <p:nvSpPr>
                <p:cNvPr id="8377" name="Freihandform: Form 8376">
                  <a:extLst>
                    <a:ext uri="{FF2B5EF4-FFF2-40B4-BE49-F238E27FC236}">
                      <a16:creationId xmlns:a16="http://schemas.microsoft.com/office/drawing/2014/main" id="{67EC1BB3-D004-4DB7-4F3E-10F38FD9AB93}"/>
                    </a:ext>
                  </a:extLst>
                </p:cNvPr>
                <p:cNvSpPr/>
                <p:nvPr/>
              </p:nvSpPr>
              <p:spPr>
                <a:xfrm rot="10800000" flipV="1">
                  <a:off x="2670517" y="3106406"/>
                  <a:ext cx="5235" cy="6270"/>
                </a:xfrm>
                <a:custGeom>
                  <a:avLst/>
                  <a:gdLst>
                    <a:gd name="connsiteX0" fmla="*/ 5954 w 16876"/>
                    <a:gd name="connsiteY0" fmla="*/ 11274 h 22548"/>
                    <a:gd name="connsiteX1" fmla="*/ 4263 w 16876"/>
                    <a:gd name="connsiteY1" fmla="*/ 22549 h 22548"/>
                    <a:gd name="connsiteX2" fmla="*/ 14974 w 16876"/>
                    <a:gd name="connsiteY2" fmla="*/ 11274 h 22548"/>
                    <a:gd name="connsiteX3" fmla="*/ 16665 w 16876"/>
                    <a:gd name="connsiteY3" fmla="*/ 0 h 22548"/>
                    <a:gd name="connsiteX4" fmla="*/ 5954 w 16876"/>
                    <a:gd name="connsiteY4" fmla="*/ 11274 h 22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76" h="22548">
                      <a:moveTo>
                        <a:pt x="5954" y="11274"/>
                      </a:moveTo>
                      <a:cubicBezTo>
                        <a:pt x="-1374" y="19730"/>
                        <a:pt x="-1938" y="22549"/>
                        <a:pt x="4263" y="22549"/>
                      </a:cubicBezTo>
                      <a:cubicBezTo>
                        <a:pt x="8209" y="22549"/>
                        <a:pt x="13283" y="17475"/>
                        <a:pt x="14974" y="11274"/>
                      </a:cubicBezTo>
                      <a:cubicBezTo>
                        <a:pt x="16665" y="5073"/>
                        <a:pt x="17229" y="0"/>
                        <a:pt x="16665" y="0"/>
                      </a:cubicBezTo>
                      <a:cubicBezTo>
                        <a:pt x="16101" y="0"/>
                        <a:pt x="11591" y="5073"/>
                        <a:pt x="5954" y="1127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378" name="Freihandform: Form 8377">
                  <a:extLst>
                    <a:ext uri="{FF2B5EF4-FFF2-40B4-BE49-F238E27FC236}">
                      <a16:creationId xmlns:a16="http://schemas.microsoft.com/office/drawing/2014/main" id="{D318A8E9-C7B2-50D9-9A63-732D99EAD607}"/>
                    </a:ext>
                  </a:extLst>
                </p:cNvPr>
                <p:cNvSpPr/>
                <p:nvPr/>
              </p:nvSpPr>
              <p:spPr>
                <a:xfrm rot="10800000" flipV="1">
                  <a:off x="2441224" y="2819779"/>
                  <a:ext cx="10852" cy="862"/>
                </a:xfrm>
                <a:custGeom>
                  <a:avLst/>
                  <a:gdLst>
                    <a:gd name="connsiteX0" fmla="*/ 4187 w 34984"/>
                    <a:gd name="connsiteY0" fmla="*/ 2255 h 3100"/>
                    <a:gd name="connsiteX1" fmla="*/ 32372 w 34984"/>
                    <a:gd name="connsiteY1" fmla="*/ 2255 h 3100"/>
                    <a:gd name="connsiteX2" fmla="*/ 16588 w 34984"/>
                    <a:gd name="connsiteY2" fmla="*/ 0 h 3100"/>
                    <a:gd name="connsiteX3" fmla="*/ 4187 w 34984"/>
                    <a:gd name="connsiteY3" fmla="*/ 2255 h 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84" h="3100">
                      <a:moveTo>
                        <a:pt x="4187" y="2255"/>
                      </a:moveTo>
                      <a:cubicBezTo>
                        <a:pt x="12642" y="3382"/>
                        <a:pt x="25044" y="3382"/>
                        <a:pt x="32372" y="2255"/>
                      </a:cubicBezTo>
                      <a:cubicBezTo>
                        <a:pt x="39137" y="1127"/>
                        <a:pt x="32372" y="0"/>
                        <a:pt x="16588" y="0"/>
                      </a:cubicBezTo>
                      <a:cubicBezTo>
                        <a:pt x="1368" y="0"/>
                        <a:pt x="-4833" y="1127"/>
                        <a:pt x="4187" y="225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56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cxnSp>
              <p:nvCxnSpPr>
                <p:cNvPr id="8379" name="Gerader Verbinder 8378">
                  <a:extLst>
                    <a:ext uri="{FF2B5EF4-FFF2-40B4-BE49-F238E27FC236}">
                      <a16:creationId xmlns:a16="http://schemas.microsoft.com/office/drawing/2014/main" id="{6B84AD5F-3C58-C053-EBD7-2EC61B479179}"/>
                    </a:ext>
                  </a:extLst>
                </p:cNvPr>
                <p:cNvCxnSpPr>
                  <a:cxnSpLocks/>
                  <a:stCxn id="8381" idx="42"/>
                </p:cNvCxnSpPr>
                <p:nvPr/>
              </p:nvCxnSpPr>
              <p:spPr bwMode="auto">
                <a:xfrm flipH="1" flipV="1">
                  <a:off x="2286635" y="2641994"/>
                  <a:ext cx="1260" cy="444210"/>
                </a:xfrm>
                <a:prstGeom prst="line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8380" name="Freihandform: Form 8379">
                  <a:extLst>
                    <a:ext uri="{FF2B5EF4-FFF2-40B4-BE49-F238E27FC236}">
                      <a16:creationId xmlns:a16="http://schemas.microsoft.com/office/drawing/2014/main" id="{97095CAB-47F5-3535-7E6B-BE4848645DC8}"/>
                    </a:ext>
                  </a:extLst>
                </p:cNvPr>
                <p:cNvSpPr/>
                <p:nvPr/>
              </p:nvSpPr>
              <p:spPr bwMode="auto">
                <a:xfrm>
                  <a:off x="2034734" y="2474270"/>
                  <a:ext cx="1227462" cy="358933"/>
                </a:xfrm>
                <a:custGeom>
                  <a:avLst/>
                  <a:gdLst>
                    <a:gd name="connsiteX0" fmla="*/ 0 w 3972232"/>
                    <a:gd name="connsiteY0" fmla="*/ 9833 h 1897626"/>
                    <a:gd name="connsiteX1" fmla="*/ 2871019 w 3972232"/>
                    <a:gd name="connsiteY1" fmla="*/ 3932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9833 h 1897626"/>
                    <a:gd name="connsiteX1" fmla="*/ 2874829 w 3972232"/>
                    <a:gd name="connsiteY1" fmla="*/ 54569 h 1897626"/>
                    <a:gd name="connsiteX2" fmla="*/ 3972232 w 3972232"/>
                    <a:gd name="connsiteY2" fmla="*/ 1858297 h 1897626"/>
                    <a:gd name="connsiteX3" fmla="*/ 894735 w 3972232"/>
                    <a:gd name="connsiteY3" fmla="*/ 1897626 h 1897626"/>
                    <a:gd name="connsiteX4" fmla="*/ 49161 w 3972232"/>
                    <a:gd name="connsiteY4" fmla="*/ 0 h 1897626"/>
                    <a:gd name="connsiteX5" fmla="*/ 78658 w 3972232"/>
                    <a:gd name="connsiteY5" fmla="*/ 68826 h 189762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17453 h 1905246"/>
                    <a:gd name="connsiteX1" fmla="*/ 2874829 w 3972232"/>
                    <a:gd name="connsiteY1" fmla="*/ 62189 h 1905246"/>
                    <a:gd name="connsiteX2" fmla="*/ 3972232 w 3972232"/>
                    <a:gd name="connsiteY2" fmla="*/ 1865917 h 1905246"/>
                    <a:gd name="connsiteX3" fmla="*/ 894735 w 3972232"/>
                    <a:gd name="connsiteY3" fmla="*/ 1905246 h 1905246"/>
                    <a:gd name="connsiteX4" fmla="*/ 178701 w 3972232"/>
                    <a:gd name="connsiteY4" fmla="*/ 0 h 1905246"/>
                    <a:gd name="connsiteX5" fmla="*/ 78658 w 3972232"/>
                    <a:gd name="connsiteY5" fmla="*/ 76446 h 1905246"/>
                    <a:gd name="connsiteX0" fmla="*/ 0 w 3972232"/>
                    <a:gd name="connsiteY0" fmla="*/ 0 h 1887793"/>
                    <a:gd name="connsiteX1" fmla="*/ 2874829 w 3972232"/>
                    <a:gd name="connsiteY1" fmla="*/ 44736 h 1887793"/>
                    <a:gd name="connsiteX2" fmla="*/ 3972232 w 3972232"/>
                    <a:gd name="connsiteY2" fmla="*/ 1848464 h 1887793"/>
                    <a:gd name="connsiteX3" fmla="*/ 894735 w 3972232"/>
                    <a:gd name="connsiteY3" fmla="*/ 1887793 h 1887793"/>
                    <a:gd name="connsiteX4" fmla="*/ 78658 w 3972232"/>
                    <a:gd name="connsiteY4" fmla="*/ 58993 h 1887793"/>
                    <a:gd name="connsiteX0" fmla="*/ 0 w 3972232"/>
                    <a:gd name="connsiteY0" fmla="*/ 24827 h 1912620"/>
                    <a:gd name="connsiteX1" fmla="*/ 2874829 w 3972232"/>
                    <a:gd name="connsiteY1" fmla="*/ 69563 h 1912620"/>
                    <a:gd name="connsiteX2" fmla="*/ 3972232 w 3972232"/>
                    <a:gd name="connsiteY2" fmla="*/ 1873291 h 1912620"/>
                    <a:gd name="connsiteX3" fmla="*/ 894735 w 3972232"/>
                    <a:gd name="connsiteY3" fmla="*/ 1912620 h 1912620"/>
                    <a:gd name="connsiteX4" fmla="*/ 21508 w 3972232"/>
                    <a:gd name="connsiteY4" fmla="*/ 0 h 1912620"/>
                    <a:gd name="connsiteX0" fmla="*/ 0 w 3956992"/>
                    <a:gd name="connsiteY0" fmla="*/ 0 h 1922083"/>
                    <a:gd name="connsiteX1" fmla="*/ 2859589 w 3956992"/>
                    <a:gd name="connsiteY1" fmla="*/ 79026 h 1922083"/>
                    <a:gd name="connsiteX2" fmla="*/ 3956992 w 3956992"/>
                    <a:gd name="connsiteY2" fmla="*/ 1882754 h 1922083"/>
                    <a:gd name="connsiteX3" fmla="*/ 879495 w 3956992"/>
                    <a:gd name="connsiteY3" fmla="*/ 1922083 h 1922083"/>
                    <a:gd name="connsiteX4" fmla="*/ 6268 w 3956992"/>
                    <a:gd name="connsiteY4" fmla="*/ 9463 h 1922083"/>
                    <a:gd name="connsiteX0" fmla="*/ 0 w 3956992"/>
                    <a:gd name="connsiteY0" fmla="*/ 0 h 1882754"/>
                    <a:gd name="connsiteX1" fmla="*/ 2859589 w 3956992"/>
                    <a:gd name="connsiteY1" fmla="*/ 79026 h 1882754"/>
                    <a:gd name="connsiteX2" fmla="*/ 3956992 w 3956992"/>
                    <a:gd name="connsiteY2" fmla="*/ 1882754 h 1882754"/>
                    <a:gd name="connsiteX3" fmla="*/ 879495 w 3956992"/>
                    <a:gd name="connsiteY3" fmla="*/ 1867219 h 1882754"/>
                    <a:gd name="connsiteX4" fmla="*/ 6268 w 3956992"/>
                    <a:gd name="connsiteY4" fmla="*/ 9463 h 1882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956992" h="1882754">
                      <a:moveTo>
                        <a:pt x="0" y="0"/>
                      </a:moveTo>
                      <a:lnTo>
                        <a:pt x="2859589" y="79026"/>
                      </a:lnTo>
                      <a:lnTo>
                        <a:pt x="3956992" y="1882754"/>
                      </a:lnTo>
                      <a:lnTo>
                        <a:pt x="879495" y="1867219"/>
                      </a:lnTo>
                      <a:lnTo>
                        <a:pt x="6268" y="9463"/>
                      </a:lnTo>
                    </a:path>
                  </a:pathLst>
                </a:custGeom>
                <a:solidFill>
                  <a:srgbClr val="FFCC99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381" name="Freihandform: Form 8380">
                  <a:extLst>
                    <a:ext uri="{FF2B5EF4-FFF2-40B4-BE49-F238E27FC236}">
                      <a16:creationId xmlns:a16="http://schemas.microsoft.com/office/drawing/2014/main" id="{AFDB2278-A31C-6803-9ECC-CF541CAB6358}"/>
                    </a:ext>
                  </a:extLst>
                </p:cNvPr>
                <p:cNvSpPr/>
                <p:nvPr/>
              </p:nvSpPr>
              <p:spPr>
                <a:xfrm rot="10800000" flipH="1" flipV="1">
                  <a:off x="1804255" y="2460738"/>
                  <a:ext cx="1498934" cy="638254"/>
                </a:xfrm>
                <a:custGeom>
                  <a:avLst/>
                  <a:gdLst>
                    <a:gd name="connsiteX0" fmla="*/ 497198 w 3607783"/>
                    <a:gd name="connsiteY0" fmla="*/ 32132 h 3347910"/>
                    <a:gd name="connsiteX1" fmla="*/ 242962 w 3607783"/>
                    <a:gd name="connsiteY1" fmla="*/ 742414 h 3347910"/>
                    <a:gd name="connsiteX2" fmla="*/ 0 w 3607783"/>
                    <a:gd name="connsiteY2" fmla="*/ 1446496 h 3347910"/>
                    <a:gd name="connsiteX3" fmla="*/ 10147 w 3607783"/>
                    <a:gd name="connsiteY3" fmla="*/ 1468481 h 3347910"/>
                    <a:gd name="connsiteX4" fmla="*/ 197301 w 3607783"/>
                    <a:gd name="connsiteY4" fmla="*/ 1403653 h 3347910"/>
                    <a:gd name="connsiteX5" fmla="*/ 202938 w 3607783"/>
                    <a:gd name="connsiteY5" fmla="*/ 1478064 h 3347910"/>
                    <a:gd name="connsiteX6" fmla="*/ 214212 w 3607783"/>
                    <a:gd name="connsiteY6" fmla="*/ 2043471 h 3347910"/>
                    <a:gd name="connsiteX7" fmla="*/ 225486 w 3607783"/>
                    <a:gd name="connsiteY7" fmla="*/ 2580129 h 3347910"/>
                    <a:gd name="connsiteX8" fmla="*/ 225486 w 3607783"/>
                    <a:gd name="connsiteY8" fmla="*/ 2626354 h 3347910"/>
                    <a:gd name="connsiteX9" fmla="*/ 421660 w 3607783"/>
                    <a:gd name="connsiteY9" fmla="*/ 2780812 h 3347910"/>
                    <a:gd name="connsiteX10" fmla="*/ 879961 w 3607783"/>
                    <a:gd name="connsiteY10" fmla="*/ 3141590 h 3347910"/>
                    <a:gd name="connsiteX11" fmla="*/ 1142653 w 3607783"/>
                    <a:gd name="connsiteY11" fmla="*/ 3347910 h 3347910"/>
                    <a:gd name="connsiteX12" fmla="*/ 2246973 w 3607783"/>
                    <a:gd name="connsiteY12" fmla="*/ 3325362 h 3347910"/>
                    <a:gd name="connsiteX13" fmla="*/ 3351856 w 3607783"/>
                    <a:gd name="connsiteY13" fmla="*/ 3301686 h 3347910"/>
                    <a:gd name="connsiteX14" fmla="*/ 3359748 w 3607783"/>
                    <a:gd name="connsiteY14" fmla="*/ 2686108 h 3347910"/>
                    <a:gd name="connsiteX15" fmla="*/ 3368768 w 3607783"/>
                    <a:gd name="connsiteY15" fmla="*/ 2047417 h 3347910"/>
                    <a:gd name="connsiteX16" fmla="*/ 3371586 w 3607783"/>
                    <a:gd name="connsiteY16" fmla="*/ 2023741 h 3347910"/>
                    <a:gd name="connsiteX17" fmla="*/ 3421193 w 3607783"/>
                    <a:gd name="connsiteY17" fmla="*/ 2023741 h 3347910"/>
                    <a:gd name="connsiteX18" fmla="*/ 3539010 w 3607783"/>
                    <a:gd name="connsiteY18" fmla="*/ 2019795 h 3347910"/>
                    <a:gd name="connsiteX19" fmla="*/ 3607783 w 3607783"/>
                    <a:gd name="connsiteY19" fmla="*/ 2016413 h 3347910"/>
                    <a:gd name="connsiteX20" fmla="*/ 3607783 w 3607783"/>
                    <a:gd name="connsiteY20" fmla="*/ 1997810 h 3347910"/>
                    <a:gd name="connsiteX21" fmla="*/ 3484329 w 3607783"/>
                    <a:gd name="connsiteY21" fmla="*/ 1712570 h 3347910"/>
                    <a:gd name="connsiteX22" fmla="*/ 2955564 w 3607783"/>
                    <a:gd name="connsiteY22" fmla="*/ 569353 h 3347910"/>
                    <a:gd name="connsiteX23" fmla="*/ 2761082 w 3607783"/>
                    <a:gd name="connsiteY23" fmla="*/ 148257 h 3347910"/>
                    <a:gd name="connsiteX24" fmla="*/ 2727259 w 3607783"/>
                    <a:gd name="connsiteY24" fmla="*/ 73847 h 3347910"/>
                    <a:gd name="connsiteX25" fmla="*/ 2692308 w 3607783"/>
                    <a:gd name="connsiteY25" fmla="*/ 71028 h 3347910"/>
                    <a:gd name="connsiteX26" fmla="*/ 2367608 w 3607783"/>
                    <a:gd name="connsiteY26" fmla="*/ 59190 h 3347910"/>
                    <a:gd name="connsiteX27" fmla="*/ 1296547 w 3607783"/>
                    <a:gd name="connsiteY27" fmla="*/ 25367 h 3347910"/>
                    <a:gd name="connsiteX28" fmla="*/ 511854 w 3607783"/>
                    <a:gd name="connsiteY28" fmla="*/ 0 h 3347910"/>
                    <a:gd name="connsiteX29" fmla="*/ 497198 w 3607783"/>
                    <a:gd name="connsiteY29" fmla="*/ 32132 h 3347910"/>
                    <a:gd name="connsiteX30" fmla="*/ 1519215 w 3607783"/>
                    <a:gd name="connsiteY30" fmla="*/ 99214 h 3347910"/>
                    <a:gd name="connsiteX31" fmla="*/ 2581820 w 3607783"/>
                    <a:gd name="connsiteY31" fmla="*/ 133601 h 3347910"/>
                    <a:gd name="connsiteX32" fmla="*/ 2681034 w 3607783"/>
                    <a:gd name="connsiteY32" fmla="*/ 136983 h 3347910"/>
                    <a:gd name="connsiteX33" fmla="*/ 2709783 w 3607783"/>
                    <a:gd name="connsiteY33" fmla="*/ 199556 h 3347910"/>
                    <a:gd name="connsiteX34" fmla="*/ 3062670 w 3607783"/>
                    <a:gd name="connsiteY34" fmla="*/ 961136 h 3347910"/>
                    <a:gd name="connsiteX35" fmla="*/ 3454452 w 3607783"/>
                    <a:gd name="connsiteY35" fmla="*/ 1806710 h 3347910"/>
                    <a:gd name="connsiteX36" fmla="*/ 3522098 w 3607783"/>
                    <a:gd name="connsiteY36" fmla="*/ 1953277 h 3347910"/>
                    <a:gd name="connsiteX37" fmla="*/ 3414429 w 3607783"/>
                    <a:gd name="connsiteY37" fmla="*/ 1957786 h 3347910"/>
                    <a:gd name="connsiteX38" fmla="*/ 3305631 w 3607783"/>
                    <a:gd name="connsiteY38" fmla="*/ 1963423 h 3347910"/>
                    <a:gd name="connsiteX39" fmla="*/ 3295485 w 3607783"/>
                    <a:gd name="connsiteY39" fmla="*/ 2598168 h 3347910"/>
                    <a:gd name="connsiteX40" fmla="*/ 3283646 w 3607783"/>
                    <a:gd name="connsiteY40" fmla="*/ 3234603 h 3347910"/>
                    <a:gd name="connsiteX41" fmla="*/ 1211990 w 3607783"/>
                    <a:gd name="connsiteY41" fmla="*/ 3280264 h 3347910"/>
                    <a:gd name="connsiteX42" fmla="*/ 1164074 w 3607783"/>
                    <a:gd name="connsiteY42" fmla="*/ 3280828 h 3347910"/>
                    <a:gd name="connsiteX43" fmla="*/ 730012 w 3607783"/>
                    <a:gd name="connsiteY43" fmla="*/ 2939216 h 3347910"/>
                    <a:gd name="connsiteX44" fmla="*/ 295951 w 3607783"/>
                    <a:gd name="connsiteY44" fmla="*/ 2597041 h 3347910"/>
                    <a:gd name="connsiteX45" fmla="*/ 292005 w 3607783"/>
                    <a:gd name="connsiteY45" fmla="*/ 2523194 h 3347910"/>
                    <a:gd name="connsiteX46" fmla="*/ 276221 w 3607783"/>
                    <a:gd name="connsiteY46" fmla="*/ 1879993 h 3347910"/>
                    <a:gd name="connsiteX47" fmla="*/ 264383 w 3607783"/>
                    <a:gd name="connsiteY47" fmla="*/ 1310640 h 3347910"/>
                    <a:gd name="connsiteX48" fmla="*/ 379945 w 3607783"/>
                    <a:gd name="connsiteY48" fmla="*/ 963955 h 3347910"/>
                    <a:gd name="connsiteX49" fmla="*/ 555260 w 3607783"/>
                    <a:gd name="connsiteY49" fmla="*/ 443645 h 3347910"/>
                    <a:gd name="connsiteX50" fmla="*/ 615578 w 3607783"/>
                    <a:gd name="connsiteY50" fmla="*/ 270020 h 3347910"/>
                    <a:gd name="connsiteX51" fmla="*/ 584010 w 3607783"/>
                    <a:gd name="connsiteY51" fmla="*/ 178134 h 3347910"/>
                    <a:gd name="connsiteX52" fmla="*/ 554133 w 3607783"/>
                    <a:gd name="connsiteY52" fmla="*/ 67646 h 3347910"/>
                    <a:gd name="connsiteX53" fmla="*/ 1519215 w 3607783"/>
                    <a:gd name="connsiteY53" fmla="*/ 99214 h 33479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607783" h="3347910">
                      <a:moveTo>
                        <a:pt x="497198" y="32132"/>
                      </a:moveTo>
                      <a:cubicBezTo>
                        <a:pt x="490997" y="50171"/>
                        <a:pt x="376562" y="369798"/>
                        <a:pt x="242962" y="742414"/>
                      </a:cubicBezTo>
                      <a:cubicBezTo>
                        <a:pt x="55244" y="1265543"/>
                        <a:pt x="0" y="1426202"/>
                        <a:pt x="0" y="1446496"/>
                      </a:cubicBezTo>
                      <a:cubicBezTo>
                        <a:pt x="0" y="1469044"/>
                        <a:pt x="1127" y="1471863"/>
                        <a:pt x="10147" y="1468481"/>
                      </a:cubicBezTo>
                      <a:cubicBezTo>
                        <a:pt x="47352" y="1453824"/>
                        <a:pt x="192227" y="1403653"/>
                        <a:pt x="197301" y="1403653"/>
                      </a:cubicBezTo>
                      <a:cubicBezTo>
                        <a:pt x="200683" y="1403653"/>
                        <a:pt x="202938" y="1430712"/>
                        <a:pt x="202938" y="1478064"/>
                      </a:cubicBezTo>
                      <a:cubicBezTo>
                        <a:pt x="202938" y="1519215"/>
                        <a:pt x="208011" y="1773451"/>
                        <a:pt x="214212" y="2043471"/>
                      </a:cubicBezTo>
                      <a:cubicBezTo>
                        <a:pt x="220413" y="2312928"/>
                        <a:pt x="225486" y="2554762"/>
                        <a:pt x="225486" y="2580129"/>
                      </a:cubicBezTo>
                      <a:lnTo>
                        <a:pt x="225486" y="2626354"/>
                      </a:lnTo>
                      <a:lnTo>
                        <a:pt x="421660" y="2780812"/>
                      </a:lnTo>
                      <a:cubicBezTo>
                        <a:pt x="529329" y="2865369"/>
                        <a:pt x="735650" y="3027720"/>
                        <a:pt x="879961" y="3141590"/>
                      </a:cubicBezTo>
                      <a:lnTo>
                        <a:pt x="1142653" y="3347910"/>
                      </a:lnTo>
                      <a:lnTo>
                        <a:pt x="2246973" y="3325362"/>
                      </a:lnTo>
                      <a:cubicBezTo>
                        <a:pt x="2854095" y="3312960"/>
                        <a:pt x="3351856" y="3302249"/>
                        <a:pt x="3351856" y="3301686"/>
                      </a:cubicBezTo>
                      <a:cubicBezTo>
                        <a:pt x="3352420" y="3301122"/>
                        <a:pt x="3355802" y="3024337"/>
                        <a:pt x="3359748" y="2686108"/>
                      </a:cubicBezTo>
                      <a:cubicBezTo>
                        <a:pt x="3363130" y="2347878"/>
                        <a:pt x="3367076" y="2060946"/>
                        <a:pt x="3368768" y="2047417"/>
                      </a:cubicBezTo>
                      <a:lnTo>
                        <a:pt x="3371586" y="2023741"/>
                      </a:lnTo>
                      <a:lnTo>
                        <a:pt x="3421193" y="2023741"/>
                      </a:lnTo>
                      <a:cubicBezTo>
                        <a:pt x="3448252" y="2023741"/>
                        <a:pt x="3501805" y="2022050"/>
                        <a:pt x="3539010" y="2019795"/>
                      </a:cubicBezTo>
                      <a:lnTo>
                        <a:pt x="3607783" y="2016413"/>
                      </a:lnTo>
                      <a:lnTo>
                        <a:pt x="3607783" y="1997810"/>
                      </a:lnTo>
                      <a:cubicBezTo>
                        <a:pt x="3607783" y="1985972"/>
                        <a:pt x="3565505" y="1887886"/>
                        <a:pt x="3484329" y="1712570"/>
                      </a:cubicBezTo>
                      <a:cubicBezTo>
                        <a:pt x="3347910" y="1417183"/>
                        <a:pt x="3196834" y="1090791"/>
                        <a:pt x="2955564" y="569353"/>
                      </a:cubicBezTo>
                      <a:cubicBezTo>
                        <a:pt x="2867060" y="378817"/>
                        <a:pt x="2779684" y="189409"/>
                        <a:pt x="2761082" y="148257"/>
                      </a:cubicBezTo>
                      <a:lnTo>
                        <a:pt x="2727259" y="73847"/>
                      </a:lnTo>
                      <a:lnTo>
                        <a:pt x="2692308" y="71028"/>
                      </a:lnTo>
                      <a:cubicBezTo>
                        <a:pt x="2673706" y="69337"/>
                        <a:pt x="2527139" y="64264"/>
                        <a:pt x="2367608" y="59190"/>
                      </a:cubicBezTo>
                      <a:cubicBezTo>
                        <a:pt x="2208076" y="54117"/>
                        <a:pt x="1726099" y="38896"/>
                        <a:pt x="1296547" y="25367"/>
                      </a:cubicBezTo>
                      <a:cubicBezTo>
                        <a:pt x="866995" y="11274"/>
                        <a:pt x="514109" y="0"/>
                        <a:pt x="511854" y="0"/>
                      </a:cubicBezTo>
                      <a:cubicBezTo>
                        <a:pt x="510163" y="0"/>
                        <a:pt x="503399" y="14657"/>
                        <a:pt x="497198" y="32132"/>
                      </a:cubicBezTo>
                      <a:close/>
                      <a:moveTo>
                        <a:pt x="1519215" y="99214"/>
                      </a:moveTo>
                      <a:cubicBezTo>
                        <a:pt x="2049672" y="116126"/>
                        <a:pt x="2527703" y="131910"/>
                        <a:pt x="2581820" y="133601"/>
                      </a:cubicBezTo>
                      <a:lnTo>
                        <a:pt x="2681034" y="136983"/>
                      </a:lnTo>
                      <a:lnTo>
                        <a:pt x="2709783" y="199556"/>
                      </a:lnTo>
                      <a:cubicBezTo>
                        <a:pt x="2725568" y="233942"/>
                        <a:pt x="2883972" y="576682"/>
                        <a:pt x="3062670" y="961136"/>
                      </a:cubicBezTo>
                      <a:cubicBezTo>
                        <a:pt x="3240804" y="1345591"/>
                        <a:pt x="3417247" y="1726099"/>
                        <a:pt x="3454452" y="1806710"/>
                      </a:cubicBezTo>
                      <a:lnTo>
                        <a:pt x="3522098" y="1953277"/>
                      </a:lnTo>
                      <a:lnTo>
                        <a:pt x="3414429" y="1957786"/>
                      </a:lnTo>
                      <a:cubicBezTo>
                        <a:pt x="3355238" y="1960041"/>
                        <a:pt x="3306195" y="1962860"/>
                        <a:pt x="3305631" y="1963423"/>
                      </a:cubicBezTo>
                      <a:cubicBezTo>
                        <a:pt x="3304504" y="1963987"/>
                        <a:pt x="3299994" y="2249791"/>
                        <a:pt x="3295485" y="2598168"/>
                      </a:cubicBezTo>
                      <a:cubicBezTo>
                        <a:pt x="3290975" y="2945981"/>
                        <a:pt x="3285901" y="3232349"/>
                        <a:pt x="3283646" y="3234603"/>
                      </a:cubicBezTo>
                      <a:cubicBezTo>
                        <a:pt x="3280828" y="3237986"/>
                        <a:pt x="1391815" y="3279137"/>
                        <a:pt x="1211990" y="3280264"/>
                      </a:cubicBezTo>
                      <a:lnTo>
                        <a:pt x="1164074" y="3280828"/>
                      </a:lnTo>
                      <a:lnTo>
                        <a:pt x="730012" y="2939216"/>
                      </a:lnTo>
                      <a:lnTo>
                        <a:pt x="295951" y="2597041"/>
                      </a:lnTo>
                      <a:lnTo>
                        <a:pt x="292005" y="2523194"/>
                      </a:lnTo>
                      <a:cubicBezTo>
                        <a:pt x="289750" y="2482606"/>
                        <a:pt x="282422" y="2192856"/>
                        <a:pt x="276221" y="1879993"/>
                      </a:cubicBezTo>
                      <a:lnTo>
                        <a:pt x="264383" y="1310640"/>
                      </a:lnTo>
                      <a:lnTo>
                        <a:pt x="379945" y="963955"/>
                      </a:lnTo>
                      <a:cubicBezTo>
                        <a:pt x="443081" y="773419"/>
                        <a:pt x="522001" y="538913"/>
                        <a:pt x="555260" y="443645"/>
                      </a:cubicBezTo>
                      <a:lnTo>
                        <a:pt x="615578" y="270020"/>
                      </a:lnTo>
                      <a:lnTo>
                        <a:pt x="584010" y="178134"/>
                      </a:lnTo>
                      <a:cubicBezTo>
                        <a:pt x="556952" y="99214"/>
                        <a:pt x="547932" y="67646"/>
                        <a:pt x="554133" y="67646"/>
                      </a:cubicBezTo>
                      <a:cubicBezTo>
                        <a:pt x="554697" y="67646"/>
                        <a:pt x="989322" y="81739"/>
                        <a:pt x="1519215" y="9921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19050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8382" name="Freihandform: Form 8381">
                  <a:extLst>
                    <a:ext uri="{FF2B5EF4-FFF2-40B4-BE49-F238E27FC236}">
                      <a16:creationId xmlns:a16="http://schemas.microsoft.com/office/drawing/2014/main" id="{F6163675-1E96-D5F8-C97B-46E41488ECC1}"/>
                    </a:ext>
                  </a:extLst>
                </p:cNvPr>
                <p:cNvSpPr/>
                <p:nvPr/>
              </p:nvSpPr>
              <p:spPr bwMode="auto">
                <a:xfrm>
                  <a:off x="1928940" y="2525167"/>
                  <a:ext cx="342496" cy="543392"/>
                </a:xfrm>
                <a:custGeom>
                  <a:avLst/>
                  <a:gdLst>
                    <a:gd name="connsiteX0" fmla="*/ 0 w 381000"/>
                    <a:gd name="connsiteY0" fmla="*/ 369094 h 1066800"/>
                    <a:gd name="connsiteX1" fmla="*/ 150019 w 381000"/>
                    <a:gd name="connsiteY1" fmla="*/ 0 h 1066800"/>
                    <a:gd name="connsiteX2" fmla="*/ 381000 w 381000"/>
                    <a:gd name="connsiteY2" fmla="*/ 550069 h 1066800"/>
                    <a:gd name="connsiteX3" fmla="*/ 381000 w 381000"/>
                    <a:gd name="connsiteY3" fmla="*/ 1066800 h 1066800"/>
                    <a:gd name="connsiteX4" fmla="*/ 16669 w 381000"/>
                    <a:gd name="connsiteY4" fmla="*/ 833437 h 1066800"/>
                    <a:gd name="connsiteX5" fmla="*/ 0 w 381000"/>
                    <a:gd name="connsiteY5" fmla="*/ 369094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81000" h="1066800">
                      <a:moveTo>
                        <a:pt x="0" y="369094"/>
                      </a:moveTo>
                      <a:lnTo>
                        <a:pt x="150019" y="0"/>
                      </a:lnTo>
                      <a:lnTo>
                        <a:pt x="381000" y="550069"/>
                      </a:lnTo>
                      <a:lnTo>
                        <a:pt x="381000" y="1066800"/>
                      </a:lnTo>
                      <a:lnTo>
                        <a:pt x="16669" y="833437"/>
                      </a:lnTo>
                      <a:lnTo>
                        <a:pt x="0" y="36909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381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8383" name="Gruppieren 8382">
                  <a:extLst>
                    <a:ext uri="{FF2B5EF4-FFF2-40B4-BE49-F238E27FC236}">
                      <a16:creationId xmlns:a16="http://schemas.microsoft.com/office/drawing/2014/main" id="{9FC63E64-CA54-DA1D-B7CE-2C4D935BBF0D}"/>
                    </a:ext>
                  </a:extLst>
                </p:cNvPr>
                <p:cNvGrpSpPr/>
                <p:nvPr/>
              </p:nvGrpSpPr>
              <p:grpSpPr>
                <a:xfrm>
                  <a:off x="2212149" y="2528287"/>
                  <a:ext cx="866703" cy="261830"/>
                  <a:chOff x="8364915" y="3815016"/>
                  <a:chExt cx="897300" cy="528571"/>
                </a:xfrm>
              </p:grpSpPr>
              <p:sp>
                <p:nvSpPr>
                  <p:cNvPr id="8384" name="Freihandform: Form 8383">
                    <a:extLst>
                      <a:ext uri="{FF2B5EF4-FFF2-40B4-BE49-F238E27FC236}">
                        <a16:creationId xmlns:a16="http://schemas.microsoft.com/office/drawing/2014/main" id="{A5257130-8F69-B18E-D992-45F7E618103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364915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85" name="Freihandform: Form 8384">
                    <a:extLst>
                      <a:ext uri="{FF2B5EF4-FFF2-40B4-BE49-F238E27FC236}">
                        <a16:creationId xmlns:a16="http://schemas.microsoft.com/office/drawing/2014/main" id="{6D137467-A1FA-7E5B-21CA-FAD97517C57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764049" y="381501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86" name="Freihandform: Form 8385">
                    <a:extLst>
                      <a:ext uri="{FF2B5EF4-FFF2-40B4-BE49-F238E27FC236}">
                        <a16:creationId xmlns:a16="http://schemas.microsoft.com/office/drawing/2014/main" id="{459D6FB3-FB3E-3D98-898B-247B69418F0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512535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87" name="Freihandform: Form 8386">
                    <a:extLst>
                      <a:ext uri="{FF2B5EF4-FFF2-40B4-BE49-F238E27FC236}">
                        <a16:creationId xmlns:a16="http://schemas.microsoft.com/office/drawing/2014/main" id="{CB6EAC32-AC95-E96C-9CA7-BB5D512E4787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8911668" y="4117607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8486" name="Gruppieren 8485">
                <a:extLst>
                  <a:ext uri="{FF2B5EF4-FFF2-40B4-BE49-F238E27FC236}">
                    <a16:creationId xmlns:a16="http://schemas.microsoft.com/office/drawing/2014/main" id="{2D74CEBB-2059-9047-3FD8-9C71A6966A0F}"/>
                  </a:ext>
                </a:extLst>
              </p:cNvPr>
              <p:cNvGrpSpPr/>
              <p:nvPr/>
            </p:nvGrpSpPr>
            <p:grpSpPr>
              <a:xfrm>
                <a:off x="7553034" y="4128927"/>
                <a:ext cx="412035" cy="321518"/>
                <a:chOff x="6985461" y="2156776"/>
                <a:chExt cx="1928530" cy="1504864"/>
              </a:xfrm>
            </p:grpSpPr>
            <p:grpSp>
              <p:nvGrpSpPr>
                <p:cNvPr id="8487" name="Gruppieren 8486">
                  <a:extLst>
                    <a:ext uri="{FF2B5EF4-FFF2-40B4-BE49-F238E27FC236}">
                      <a16:creationId xmlns:a16="http://schemas.microsoft.com/office/drawing/2014/main" id="{87A0E20C-BF90-6756-6126-D928709618B5}"/>
                    </a:ext>
                  </a:extLst>
                </p:cNvPr>
                <p:cNvGrpSpPr/>
                <p:nvPr/>
              </p:nvGrpSpPr>
              <p:grpSpPr>
                <a:xfrm>
                  <a:off x="6985461" y="2156776"/>
                  <a:ext cx="1928530" cy="1504864"/>
                  <a:chOff x="2379234" y="2470777"/>
                  <a:chExt cx="4832140" cy="3347911"/>
                </a:xfrm>
              </p:grpSpPr>
              <p:sp>
                <p:nvSpPr>
                  <p:cNvPr id="8493" name="Freihandform: Form 8492">
                    <a:extLst>
                      <a:ext uri="{FF2B5EF4-FFF2-40B4-BE49-F238E27FC236}">
                        <a16:creationId xmlns:a16="http://schemas.microsoft.com/office/drawing/2014/main" id="{6CD811C7-03B6-2662-97F9-3318A17C6944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1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494" name="Freihandform: Form 8493">
                    <a:extLst>
                      <a:ext uri="{FF2B5EF4-FFF2-40B4-BE49-F238E27FC236}">
                        <a16:creationId xmlns:a16="http://schemas.microsoft.com/office/drawing/2014/main" id="{DCF50E49-56D8-48E6-1780-4AAB2920F0F8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495" name="Freihandform: Form 8494">
                    <a:extLst>
                      <a:ext uri="{FF2B5EF4-FFF2-40B4-BE49-F238E27FC236}">
                        <a16:creationId xmlns:a16="http://schemas.microsoft.com/office/drawing/2014/main" id="{31925757-FBE5-7A7E-F42E-CC6E049B4153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496" name="Freihandform: Form 8495">
                    <a:extLst>
                      <a:ext uri="{FF2B5EF4-FFF2-40B4-BE49-F238E27FC236}">
                        <a16:creationId xmlns:a16="http://schemas.microsoft.com/office/drawing/2014/main" id="{42AAA54B-5BE2-D0C4-1A85-D9DCCAD3DB5E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497" name="Gerader Verbinder 8496">
                    <a:extLst>
                      <a:ext uri="{FF2B5EF4-FFF2-40B4-BE49-F238E27FC236}">
                        <a16:creationId xmlns:a16="http://schemas.microsoft.com/office/drawing/2014/main" id="{DDF971D3-74E6-A2D3-82F4-11EDF7098F05}"/>
                      </a:ext>
                    </a:extLst>
                  </p:cNvPr>
                  <p:cNvCxnSpPr>
                    <a:cxnSpLocks/>
                    <a:stCxn id="8493" idx="42"/>
                  </p:cNvCxnSpPr>
                  <p:nvPr/>
                </p:nvCxnSpPr>
                <p:spPr bwMode="auto">
                  <a:xfrm flipH="1" flipV="1">
                    <a:off x="3934292" y="4248911"/>
                    <a:ext cx="4064" cy="150269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498" name="Rechteck 23562">
                    <a:extLst>
                      <a:ext uri="{FF2B5EF4-FFF2-40B4-BE49-F238E27FC236}">
                        <a16:creationId xmlns:a16="http://schemas.microsoft.com/office/drawing/2014/main" id="{22D46FF5-E895-34B5-FFFE-C410D45E5A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499" name="Freihandform: Form 8498">
                    <a:extLst>
                      <a:ext uri="{FF2B5EF4-FFF2-40B4-BE49-F238E27FC236}">
                        <a16:creationId xmlns:a16="http://schemas.microsoft.com/office/drawing/2014/main" id="{487718C1-CB7C-A4AC-4310-4E371118F82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500" name="Rechteck 23562">
                    <a:extLst>
                      <a:ext uri="{FF2B5EF4-FFF2-40B4-BE49-F238E27FC236}">
                        <a16:creationId xmlns:a16="http://schemas.microsoft.com/office/drawing/2014/main" id="{345F098D-2F91-D8BA-BDA1-9D551ADE30F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772010"/>
                    <a:ext cx="2877351" cy="946827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8488" name="Gruppieren 8487">
                  <a:extLst>
                    <a:ext uri="{FF2B5EF4-FFF2-40B4-BE49-F238E27FC236}">
                      <a16:creationId xmlns:a16="http://schemas.microsoft.com/office/drawing/2014/main" id="{641D8606-E400-72A2-EB32-FFAF4DC3E65C}"/>
                    </a:ext>
                  </a:extLst>
                </p:cNvPr>
                <p:cNvGrpSpPr/>
                <p:nvPr/>
              </p:nvGrpSpPr>
              <p:grpSpPr>
                <a:xfrm>
                  <a:off x="7543963" y="2321785"/>
                  <a:ext cx="1055320" cy="566577"/>
                  <a:chOff x="6408745" y="2599455"/>
                  <a:chExt cx="897300" cy="528571"/>
                </a:xfrm>
              </p:grpSpPr>
              <p:sp>
                <p:nvSpPr>
                  <p:cNvPr id="8489" name="Freihandform: Form 8488">
                    <a:extLst>
                      <a:ext uri="{FF2B5EF4-FFF2-40B4-BE49-F238E27FC236}">
                        <a16:creationId xmlns:a16="http://schemas.microsoft.com/office/drawing/2014/main" id="{7C0940A8-9AB3-1837-8753-30062E94D7D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08745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490" name="Freihandform: Form 8489">
                    <a:extLst>
                      <a:ext uri="{FF2B5EF4-FFF2-40B4-BE49-F238E27FC236}">
                        <a16:creationId xmlns:a16="http://schemas.microsoft.com/office/drawing/2014/main" id="{634FEC1A-176D-0207-3771-AB0827BA6B5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7879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491" name="Freihandform: Form 8490">
                    <a:extLst>
                      <a:ext uri="{FF2B5EF4-FFF2-40B4-BE49-F238E27FC236}">
                        <a16:creationId xmlns:a16="http://schemas.microsoft.com/office/drawing/2014/main" id="{4E64C7F4-3A96-C0F6-48A3-F5B8B23C94D3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6365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492" name="Freihandform: Form 8491">
                    <a:extLst>
                      <a:ext uri="{FF2B5EF4-FFF2-40B4-BE49-F238E27FC236}">
                        <a16:creationId xmlns:a16="http://schemas.microsoft.com/office/drawing/2014/main" id="{4165D750-5618-65E2-A5D1-2A2C016633E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5498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grpSp>
            <p:nvGrpSpPr>
              <p:cNvPr id="8394" name="Gruppieren 8393">
                <a:extLst>
                  <a:ext uri="{FF2B5EF4-FFF2-40B4-BE49-F238E27FC236}">
                    <a16:creationId xmlns:a16="http://schemas.microsoft.com/office/drawing/2014/main" id="{B8437257-E531-1831-241A-0C3D4E877C73}"/>
                  </a:ext>
                </a:extLst>
              </p:cNvPr>
              <p:cNvGrpSpPr/>
              <p:nvPr/>
            </p:nvGrpSpPr>
            <p:grpSpPr>
              <a:xfrm>
                <a:off x="7369734" y="2229128"/>
                <a:ext cx="412035" cy="321518"/>
                <a:chOff x="6985461" y="2156776"/>
                <a:chExt cx="1928530" cy="1504864"/>
              </a:xfrm>
            </p:grpSpPr>
            <p:grpSp>
              <p:nvGrpSpPr>
                <p:cNvPr id="8395" name="Gruppieren 8394">
                  <a:extLst>
                    <a:ext uri="{FF2B5EF4-FFF2-40B4-BE49-F238E27FC236}">
                      <a16:creationId xmlns:a16="http://schemas.microsoft.com/office/drawing/2014/main" id="{251DFEA2-9E2F-B2EC-AA93-62975E40E176}"/>
                    </a:ext>
                  </a:extLst>
                </p:cNvPr>
                <p:cNvGrpSpPr/>
                <p:nvPr/>
              </p:nvGrpSpPr>
              <p:grpSpPr>
                <a:xfrm>
                  <a:off x="6985461" y="2156776"/>
                  <a:ext cx="1928530" cy="1504864"/>
                  <a:chOff x="2379234" y="2470777"/>
                  <a:chExt cx="4832140" cy="3347911"/>
                </a:xfrm>
              </p:grpSpPr>
              <p:sp>
                <p:nvSpPr>
                  <p:cNvPr id="8401" name="Freihandform: Form 8400">
                    <a:extLst>
                      <a:ext uri="{FF2B5EF4-FFF2-40B4-BE49-F238E27FC236}">
                        <a16:creationId xmlns:a16="http://schemas.microsoft.com/office/drawing/2014/main" id="{C18609A8-0B3A-5379-AD66-A2F4F9F1D2E8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379234" y="2470777"/>
                    <a:ext cx="4832140" cy="3347911"/>
                  </a:xfrm>
                  <a:custGeom>
                    <a:avLst/>
                    <a:gdLst>
                      <a:gd name="connsiteX0" fmla="*/ 497198 w 3607783"/>
                      <a:gd name="connsiteY0" fmla="*/ 32132 h 3347910"/>
                      <a:gd name="connsiteX1" fmla="*/ 242962 w 3607783"/>
                      <a:gd name="connsiteY1" fmla="*/ 742414 h 3347910"/>
                      <a:gd name="connsiteX2" fmla="*/ 0 w 3607783"/>
                      <a:gd name="connsiteY2" fmla="*/ 1446496 h 3347910"/>
                      <a:gd name="connsiteX3" fmla="*/ 10147 w 3607783"/>
                      <a:gd name="connsiteY3" fmla="*/ 1468481 h 3347910"/>
                      <a:gd name="connsiteX4" fmla="*/ 197301 w 3607783"/>
                      <a:gd name="connsiteY4" fmla="*/ 1403653 h 3347910"/>
                      <a:gd name="connsiteX5" fmla="*/ 202938 w 3607783"/>
                      <a:gd name="connsiteY5" fmla="*/ 1478064 h 3347910"/>
                      <a:gd name="connsiteX6" fmla="*/ 214212 w 3607783"/>
                      <a:gd name="connsiteY6" fmla="*/ 2043471 h 3347910"/>
                      <a:gd name="connsiteX7" fmla="*/ 225486 w 3607783"/>
                      <a:gd name="connsiteY7" fmla="*/ 2580129 h 3347910"/>
                      <a:gd name="connsiteX8" fmla="*/ 225486 w 3607783"/>
                      <a:gd name="connsiteY8" fmla="*/ 2626354 h 3347910"/>
                      <a:gd name="connsiteX9" fmla="*/ 421660 w 3607783"/>
                      <a:gd name="connsiteY9" fmla="*/ 2780812 h 3347910"/>
                      <a:gd name="connsiteX10" fmla="*/ 879961 w 3607783"/>
                      <a:gd name="connsiteY10" fmla="*/ 3141590 h 3347910"/>
                      <a:gd name="connsiteX11" fmla="*/ 1142653 w 3607783"/>
                      <a:gd name="connsiteY11" fmla="*/ 3347910 h 3347910"/>
                      <a:gd name="connsiteX12" fmla="*/ 2246973 w 3607783"/>
                      <a:gd name="connsiteY12" fmla="*/ 3325362 h 3347910"/>
                      <a:gd name="connsiteX13" fmla="*/ 3351856 w 3607783"/>
                      <a:gd name="connsiteY13" fmla="*/ 3301686 h 3347910"/>
                      <a:gd name="connsiteX14" fmla="*/ 3359748 w 3607783"/>
                      <a:gd name="connsiteY14" fmla="*/ 2686108 h 3347910"/>
                      <a:gd name="connsiteX15" fmla="*/ 3368768 w 3607783"/>
                      <a:gd name="connsiteY15" fmla="*/ 2047417 h 3347910"/>
                      <a:gd name="connsiteX16" fmla="*/ 3371586 w 3607783"/>
                      <a:gd name="connsiteY16" fmla="*/ 2023741 h 3347910"/>
                      <a:gd name="connsiteX17" fmla="*/ 3421193 w 3607783"/>
                      <a:gd name="connsiteY17" fmla="*/ 2023741 h 3347910"/>
                      <a:gd name="connsiteX18" fmla="*/ 3539010 w 3607783"/>
                      <a:gd name="connsiteY18" fmla="*/ 2019795 h 3347910"/>
                      <a:gd name="connsiteX19" fmla="*/ 3607783 w 3607783"/>
                      <a:gd name="connsiteY19" fmla="*/ 2016413 h 3347910"/>
                      <a:gd name="connsiteX20" fmla="*/ 3607783 w 3607783"/>
                      <a:gd name="connsiteY20" fmla="*/ 1997810 h 3347910"/>
                      <a:gd name="connsiteX21" fmla="*/ 3484329 w 3607783"/>
                      <a:gd name="connsiteY21" fmla="*/ 1712570 h 3347910"/>
                      <a:gd name="connsiteX22" fmla="*/ 2955564 w 3607783"/>
                      <a:gd name="connsiteY22" fmla="*/ 569353 h 3347910"/>
                      <a:gd name="connsiteX23" fmla="*/ 2761082 w 3607783"/>
                      <a:gd name="connsiteY23" fmla="*/ 148257 h 3347910"/>
                      <a:gd name="connsiteX24" fmla="*/ 2727259 w 3607783"/>
                      <a:gd name="connsiteY24" fmla="*/ 73847 h 3347910"/>
                      <a:gd name="connsiteX25" fmla="*/ 2692308 w 3607783"/>
                      <a:gd name="connsiteY25" fmla="*/ 71028 h 3347910"/>
                      <a:gd name="connsiteX26" fmla="*/ 2367608 w 3607783"/>
                      <a:gd name="connsiteY26" fmla="*/ 59190 h 3347910"/>
                      <a:gd name="connsiteX27" fmla="*/ 1296547 w 3607783"/>
                      <a:gd name="connsiteY27" fmla="*/ 25367 h 3347910"/>
                      <a:gd name="connsiteX28" fmla="*/ 511854 w 3607783"/>
                      <a:gd name="connsiteY28" fmla="*/ 0 h 3347910"/>
                      <a:gd name="connsiteX29" fmla="*/ 497198 w 3607783"/>
                      <a:gd name="connsiteY29" fmla="*/ 32132 h 3347910"/>
                      <a:gd name="connsiteX30" fmla="*/ 1519215 w 3607783"/>
                      <a:gd name="connsiteY30" fmla="*/ 99214 h 3347910"/>
                      <a:gd name="connsiteX31" fmla="*/ 2581820 w 3607783"/>
                      <a:gd name="connsiteY31" fmla="*/ 133601 h 3347910"/>
                      <a:gd name="connsiteX32" fmla="*/ 2681034 w 3607783"/>
                      <a:gd name="connsiteY32" fmla="*/ 136983 h 3347910"/>
                      <a:gd name="connsiteX33" fmla="*/ 2709783 w 3607783"/>
                      <a:gd name="connsiteY33" fmla="*/ 199556 h 3347910"/>
                      <a:gd name="connsiteX34" fmla="*/ 3062670 w 3607783"/>
                      <a:gd name="connsiteY34" fmla="*/ 961136 h 3347910"/>
                      <a:gd name="connsiteX35" fmla="*/ 3454452 w 3607783"/>
                      <a:gd name="connsiteY35" fmla="*/ 1806710 h 3347910"/>
                      <a:gd name="connsiteX36" fmla="*/ 3522098 w 3607783"/>
                      <a:gd name="connsiteY36" fmla="*/ 1953277 h 3347910"/>
                      <a:gd name="connsiteX37" fmla="*/ 3414429 w 3607783"/>
                      <a:gd name="connsiteY37" fmla="*/ 1957786 h 3347910"/>
                      <a:gd name="connsiteX38" fmla="*/ 3305631 w 3607783"/>
                      <a:gd name="connsiteY38" fmla="*/ 1963423 h 3347910"/>
                      <a:gd name="connsiteX39" fmla="*/ 3295485 w 3607783"/>
                      <a:gd name="connsiteY39" fmla="*/ 2598168 h 3347910"/>
                      <a:gd name="connsiteX40" fmla="*/ 3283646 w 3607783"/>
                      <a:gd name="connsiteY40" fmla="*/ 3234603 h 3347910"/>
                      <a:gd name="connsiteX41" fmla="*/ 1211990 w 3607783"/>
                      <a:gd name="connsiteY41" fmla="*/ 3280264 h 3347910"/>
                      <a:gd name="connsiteX42" fmla="*/ 1164074 w 3607783"/>
                      <a:gd name="connsiteY42" fmla="*/ 3280828 h 3347910"/>
                      <a:gd name="connsiteX43" fmla="*/ 730012 w 3607783"/>
                      <a:gd name="connsiteY43" fmla="*/ 2939216 h 3347910"/>
                      <a:gd name="connsiteX44" fmla="*/ 295951 w 3607783"/>
                      <a:gd name="connsiteY44" fmla="*/ 2597041 h 3347910"/>
                      <a:gd name="connsiteX45" fmla="*/ 292005 w 3607783"/>
                      <a:gd name="connsiteY45" fmla="*/ 2523194 h 3347910"/>
                      <a:gd name="connsiteX46" fmla="*/ 276221 w 3607783"/>
                      <a:gd name="connsiteY46" fmla="*/ 1879993 h 3347910"/>
                      <a:gd name="connsiteX47" fmla="*/ 264383 w 3607783"/>
                      <a:gd name="connsiteY47" fmla="*/ 1310640 h 3347910"/>
                      <a:gd name="connsiteX48" fmla="*/ 379945 w 3607783"/>
                      <a:gd name="connsiteY48" fmla="*/ 963955 h 3347910"/>
                      <a:gd name="connsiteX49" fmla="*/ 555260 w 3607783"/>
                      <a:gd name="connsiteY49" fmla="*/ 443645 h 3347910"/>
                      <a:gd name="connsiteX50" fmla="*/ 615578 w 3607783"/>
                      <a:gd name="connsiteY50" fmla="*/ 270020 h 3347910"/>
                      <a:gd name="connsiteX51" fmla="*/ 584010 w 3607783"/>
                      <a:gd name="connsiteY51" fmla="*/ 178134 h 3347910"/>
                      <a:gd name="connsiteX52" fmla="*/ 554133 w 3607783"/>
                      <a:gd name="connsiteY52" fmla="*/ 67646 h 3347910"/>
                      <a:gd name="connsiteX53" fmla="*/ 1519215 w 3607783"/>
                      <a:gd name="connsiteY53" fmla="*/ 99214 h 3347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3607783" h="3347910">
                        <a:moveTo>
                          <a:pt x="497198" y="32132"/>
                        </a:moveTo>
                        <a:cubicBezTo>
                          <a:pt x="490997" y="50171"/>
                          <a:pt x="376562" y="369798"/>
                          <a:pt x="242962" y="742414"/>
                        </a:cubicBezTo>
                        <a:cubicBezTo>
                          <a:pt x="55244" y="1265543"/>
                          <a:pt x="0" y="1426202"/>
                          <a:pt x="0" y="1446496"/>
                        </a:cubicBezTo>
                        <a:cubicBezTo>
                          <a:pt x="0" y="1469044"/>
                          <a:pt x="1127" y="1471863"/>
                          <a:pt x="10147" y="1468481"/>
                        </a:cubicBezTo>
                        <a:cubicBezTo>
                          <a:pt x="47352" y="1453824"/>
                          <a:pt x="192227" y="1403653"/>
                          <a:pt x="197301" y="1403653"/>
                        </a:cubicBezTo>
                        <a:cubicBezTo>
                          <a:pt x="200683" y="1403653"/>
                          <a:pt x="202938" y="1430712"/>
                          <a:pt x="202938" y="1478064"/>
                        </a:cubicBezTo>
                        <a:cubicBezTo>
                          <a:pt x="202938" y="1519215"/>
                          <a:pt x="208011" y="1773451"/>
                          <a:pt x="214212" y="2043471"/>
                        </a:cubicBezTo>
                        <a:cubicBezTo>
                          <a:pt x="220413" y="2312928"/>
                          <a:pt x="225486" y="2554762"/>
                          <a:pt x="225486" y="2580129"/>
                        </a:cubicBezTo>
                        <a:lnTo>
                          <a:pt x="225486" y="2626354"/>
                        </a:lnTo>
                        <a:lnTo>
                          <a:pt x="421660" y="2780812"/>
                        </a:lnTo>
                        <a:cubicBezTo>
                          <a:pt x="529329" y="2865369"/>
                          <a:pt x="735650" y="3027720"/>
                          <a:pt x="879961" y="3141590"/>
                        </a:cubicBezTo>
                        <a:lnTo>
                          <a:pt x="1142653" y="3347910"/>
                        </a:lnTo>
                        <a:lnTo>
                          <a:pt x="2246973" y="3325362"/>
                        </a:lnTo>
                        <a:cubicBezTo>
                          <a:pt x="2854095" y="3312960"/>
                          <a:pt x="3351856" y="3302249"/>
                          <a:pt x="3351856" y="3301686"/>
                        </a:cubicBezTo>
                        <a:cubicBezTo>
                          <a:pt x="3352420" y="3301122"/>
                          <a:pt x="3355802" y="3024337"/>
                          <a:pt x="3359748" y="2686108"/>
                        </a:cubicBezTo>
                        <a:cubicBezTo>
                          <a:pt x="3363130" y="2347878"/>
                          <a:pt x="3367076" y="2060946"/>
                          <a:pt x="3368768" y="2047417"/>
                        </a:cubicBezTo>
                        <a:lnTo>
                          <a:pt x="3371586" y="2023741"/>
                        </a:lnTo>
                        <a:lnTo>
                          <a:pt x="3421193" y="2023741"/>
                        </a:lnTo>
                        <a:cubicBezTo>
                          <a:pt x="3448252" y="2023741"/>
                          <a:pt x="3501805" y="2022050"/>
                          <a:pt x="3539010" y="2019795"/>
                        </a:cubicBezTo>
                        <a:lnTo>
                          <a:pt x="3607783" y="2016413"/>
                        </a:lnTo>
                        <a:lnTo>
                          <a:pt x="3607783" y="1997810"/>
                        </a:lnTo>
                        <a:cubicBezTo>
                          <a:pt x="3607783" y="1985972"/>
                          <a:pt x="3565505" y="1887886"/>
                          <a:pt x="3484329" y="1712570"/>
                        </a:cubicBezTo>
                        <a:cubicBezTo>
                          <a:pt x="3347910" y="1417183"/>
                          <a:pt x="3196834" y="1090791"/>
                          <a:pt x="2955564" y="569353"/>
                        </a:cubicBezTo>
                        <a:cubicBezTo>
                          <a:pt x="2867060" y="378817"/>
                          <a:pt x="2779684" y="189409"/>
                          <a:pt x="2761082" y="148257"/>
                        </a:cubicBezTo>
                        <a:lnTo>
                          <a:pt x="2727259" y="73847"/>
                        </a:lnTo>
                        <a:lnTo>
                          <a:pt x="2692308" y="71028"/>
                        </a:lnTo>
                        <a:cubicBezTo>
                          <a:pt x="2673706" y="69337"/>
                          <a:pt x="2527139" y="64264"/>
                          <a:pt x="2367608" y="59190"/>
                        </a:cubicBezTo>
                        <a:cubicBezTo>
                          <a:pt x="2208076" y="54117"/>
                          <a:pt x="1726099" y="38896"/>
                          <a:pt x="1296547" y="25367"/>
                        </a:cubicBezTo>
                        <a:cubicBezTo>
                          <a:pt x="866995" y="11274"/>
                          <a:pt x="514109" y="0"/>
                          <a:pt x="511854" y="0"/>
                        </a:cubicBezTo>
                        <a:cubicBezTo>
                          <a:pt x="510163" y="0"/>
                          <a:pt x="503399" y="14657"/>
                          <a:pt x="497198" y="32132"/>
                        </a:cubicBezTo>
                        <a:close/>
                        <a:moveTo>
                          <a:pt x="1519215" y="99214"/>
                        </a:moveTo>
                        <a:cubicBezTo>
                          <a:pt x="2049672" y="116126"/>
                          <a:pt x="2527703" y="131910"/>
                          <a:pt x="2581820" y="133601"/>
                        </a:cubicBezTo>
                        <a:lnTo>
                          <a:pt x="2681034" y="136983"/>
                        </a:lnTo>
                        <a:lnTo>
                          <a:pt x="2709783" y="199556"/>
                        </a:lnTo>
                        <a:cubicBezTo>
                          <a:pt x="2725568" y="233942"/>
                          <a:pt x="2883972" y="576682"/>
                          <a:pt x="3062670" y="961136"/>
                        </a:cubicBezTo>
                        <a:cubicBezTo>
                          <a:pt x="3240804" y="1345591"/>
                          <a:pt x="3417247" y="1726099"/>
                          <a:pt x="3454452" y="1806710"/>
                        </a:cubicBezTo>
                        <a:lnTo>
                          <a:pt x="3522098" y="1953277"/>
                        </a:lnTo>
                        <a:lnTo>
                          <a:pt x="3414429" y="1957786"/>
                        </a:lnTo>
                        <a:cubicBezTo>
                          <a:pt x="3355238" y="1960041"/>
                          <a:pt x="3306195" y="1962860"/>
                          <a:pt x="3305631" y="1963423"/>
                        </a:cubicBezTo>
                        <a:cubicBezTo>
                          <a:pt x="3304504" y="1963987"/>
                          <a:pt x="3299994" y="2249791"/>
                          <a:pt x="3295485" y="2598168"/>
                        </a:cubicBezTo>
                        <a:cubicBezTo>
                          <a:pt x="3290975" y="2945981"/>
                          <a:pt x="3285901" y="3232349"/>
                          <a:pt x="3283646" y="3234603"/>
                        </a:cubicBezTo>
                        <a:cubicBezTo>
                          <a:pt x="3280828" y="3237986"/>
                          <a:pt x="1391815" y="3279137"/>
                          <a:pt x="1211990" y="3280264"/>
                        </a:cubicBezTo>
                        <a:lnTo>
                          <a:pt x="1164074" y="3280828"/>
                        </a:lnTo>
                        <a:lnTo>
                          <a:pt x="730012" y="2939216"/>
                        </a:lnTo>
                        <a:lnTo>
                          <a:pt x="295951" y="2597041"/>
                        </a:lnTo>
                        <a:lnTo>
                          <a:pt x="292005" y="2523194"/>
                        </a:lnTo>
                        <a:cubicBezTo>
                          <a:pt x="289750" y="2482606"/>
                          <a:pt x="282422" y="2192856"/>
                          <a:pt x="276221" y="1879993"/>
                        </a:cubicBezTo>
                        <a:lnTo>
                          <a:pt x="264383" y="1310640"/>
                        </a:lnTo>
                        <a:lnTo>
                          <a:pt x="379945" y="963955"/>
                        </a:lnTo>
                        <a:cubicBezTo>
                          <a:pt x="443081" y="773419"/>
                          <a:pt x="522001" y="538913"/>
                          <a:pt x="555260" y="443645"/>
                        </a:cubicBezTo>
                        <a:lnTo>
                          <a:pt x="615578" y="270020"/>
                        </a:lnTo>
                        <a:lnTo>
                          <a:pt x="584010" y="178134"/>
                        </a:lnTo>
                        <a:cubicBezTo>
                          <a:pt x="556952" y="99214"/>
                          <a:pt x="547932" y="67646"/>
                          <a:pt x="554133" y="67646"/>
                        </a:cubicBezTo>
                        <a:cubicBezTo>
                          <a:pt x="554697" y="67646"/>
                          <a:pt x="989322" y="81739"/>
                          <a:pt x="1519215" y="99214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19050" cap="flat">
                    <a:solidFill>
                      <a:schemeClr val="tx1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402" name="Freihandform: Form 8401">
                    <a:extLst>
                      <a:ext uri="{FF2B5EF4-FFF2-40B4-BE49-F238E27FC236}">
                        <a16:creationId xmlns:a16="http://schemas.microsoft.com/office/drawing/2014/main" id="{D38DA47C-DF8A-96C9-FF3B-5CC199A4EA1E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694133" y="5551094"/>
                    <a:ext cx="7323" cy="19320"/>
                  </a:xfrm>
                  <a:custGeom>
                    <a:avLst/>
                    <a:gdLst>
                      <a:gd name="connsiteX0" fmla="*/ 1435 w 7323"/>
                      <a:gd name="connsiteY0" fmla="*/ 8217 h 19320"/>
                      <a:gd name="connsiteX1" fmla="*/ 1999 w 7323"/>
                      <a:gd name="connsiteY1" fmla="*/ 18928 h 19320"/>
                      <a:gd name="connsiteX2" fmla="*/ 7073 w 7323"/>
                      <a:gd name="connsiteY2" fmla="*/ 10472 h 19320"/>
                      <a:gd name="connsiteX3" fmla="*/ 1435 w 7323"/>
                      <a:gd name="connsiteY3" fmla="*/ 8217 h 19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323" h="19320">
                        <a:moveTo>
                          <a:pt x="1435" y="8217"/>
                        </a:moveTo>
                        <a:cubicBezTo>
                          <a:pt x="-819" y="12727"/>
                          <a:pt x="-256" y="17237"/>
                          <a:pt x="1999" y="18928"/>
                        </a:cubicBezTo>
                        <a:cubicBezTo>
                          <a:pt x="4254" y="20619"/>
                          <a:pt x="7073" y="16673"/>
                          <a:pt x="7073" y="10472"/>
                        </a:cubicBezTo>
                        <a:cubicBezTo>
                          <a:pt x="8200" y="-2494"/>
                          <a:pt x="5381" y="-3621"/>
                          <a:pt x="1435" y="821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403" name="Freihandform: Form 8402">
                    <a:extLst>
                      <a:ext uri="{FF2B5EF4-FFF2-40B4-BE49-F238E27FC236}">
                        <a16:creationId xmlns:a16="http://schemas.microsoft.com/office/drawing/2014/main" id="{F1509143-0192-D6DE-85ED-618207E6A53A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053292" y="4798362"/>
                    <a:ext cx="16876" cy="22548"/>
                  </a:xfrm>
                  <a:custGeom>
                    <a:avLst/>
                    <a:gdLst>
                      <a:gd name="connsiteX0" fmla="*/ 5954 w 16876"/>
                      <a:gd name="connsiteY0" fmla="*/ 11274 h 22548"/>
                      <a:gd name="connsiteX1" fmla="*/ 4263 w 16876"/>
                      <a:gd name="connsiteY1" fmla="*/ 22549 h 22548"/>
                      <a:gd name="connsiteX2" fmla="*/ 14974 w 16876"/>
                      <a:gd name="connsiteY2" fmla="*/ 11274 h 22548"/>
                      <a:gd name="connsiteX3" fmla="*/ 16665 w 16876"/>
                      <a:gd name="connsiteY3" fmla="*/ 0 h 22548"/>
                      <a:gd name="connsiteX4" fmla="*/ 5954 w 16876"/>
                      <a:gd name="connsiteY4" fmla="*/ 11274 h 22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876" h="22548">
                        <a:moveTo>
                          <a:pt x="5954" y="11274"/>
                        </a:moveTo>
                        <a:cubicBezTo>
                          <a:pt x="-1374" y="19730"/>
                          <a:pt x="-1938" y="22549"/>
                          <a:pt x="4263" y="22549"/>
                        </a:cubicBezTo>
                        <a:cubicBezTo>
                          <a:pt x="8209" y="22549"/>
                          <a:pt x="13283" y="17475"/>
                          <a:pt x="14974" y="11274"/>
                        </a:cubicBezTo>
                        <a:cubicBezTo>
                          <a:pt x="16665" y="5073"/>
                          <a:pt x="17229" y="0"/>
                          <a:pt x="16665" y="0"/>
                        </a:cubicBezTo>
                        <a:cubicBezTo>
                          <a:pt x="16101" y="0"/>
                          <a:pt x="11591" y="5073"/>
                          <a:pt x="5954" y="1127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sp>
                <p:nvSpPr>
                  <p:cNvPr id="8404" name="Freihandform: Form 8403">
                    <a:extLst>
                      <a:ext uri="{FF2B5EF4-FFF2-40B4-BE49-F238E27FC236}">
                        <a16:creationId xmlns:a16="http://schemas.microsoft.com/office/drawing/2014/main" id="{B62CB903-B37C-DAF6-DE9B-299681185806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4314114" y="3767607"/>
                    <a:ext cx="34984" cy="3100"/>
                  </a:xfrm>
                  <a:custGeom>
                    <a:avLst/>
                    <a:gdLst>
                      <a:gd name="connsiteX0" fmla="*/ 4187 w 34984"/>
                      <a:gd name="connsiteY0" fmla="*/ 2255 h 3100"/>
                      <a:gd name="connsiteX1" fmla="*/ 32372 w 34984"/>
                      <a:gd name="connsiteY1" fmla="*/ 2255 h 3100"/>
                      <a:gd name="connsiteX2" fmla="*/ 16588 w 34984"/>
                      <a:gd name="connsiteY2" fmla="*/ 0 h 3100"/>
                      <a:gd name="connsiteX3" fmla="*/ 4187 w 34984"/>
                      <a:gd name="connsiteY3" fmla="*/ 2255 h 3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984" h="3100">
                        <a:moveTo>
                          <a:pt x="4187" y="2255"/>
                        </a:moveTo>
                        <a:cubicBezTo>
                          <a:pt x="12642" y="3382"/>
                          <a:pt x="25044" y="3382"/>
                          <a:pt x="32372" y="2255"/>
                        </a:cubicBezTo>
                        <a:cubicBezTo>
                          <a:pt x="39137" y="1127"/>
                          <a:pt x="32372" y="0"/>
                          <a:pt x="16588" y="0"/>
                        </a:cubicBezTo>
                        <a:cubicBezTo>
                          <a:pt x="1368" y="0"/>
                          <a:pt x="-4833" y="1127"/>
                          <a:pt x="4187" y="225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56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de-DE"/>
                  </a:p>
                </p:txBody>
              </p:sp>
              <p:cxnSp>
                <p:nvCxnSpPr>
                  <p:cNvPr id="8405" name="Gerader Verbinder 8404">
                    <a:extLst>
                      <a:ext uri="{FF2B5EF4-FFF2-40B4-BE49-F238E27FC236}">
                        <a16:creationId xmlns:a16="http://schemas.microsoft.com/office/drawing/2014/main" id="{9A0F23B8-89DC-4D5C-C3E4-4071916BCAA9}"/>
                      </a:ext>
                    </a:extLst>
                  </p:cNvPr>
                  <p:cNvCxnSpPr>
                    <a:cxnSpLocks/>
                    <a:stCxn id="8401" idx="42"/>
                  </p:cNvCxnSpPr>
                  <p:nvPr/>
                </p:nvCxnSpPr>
                <p:spPr bwMode="auto">
                  <a:xfrm flipH="1" flipV="1">
                    <a:off x="3934292" y="4248911"/>
                    <a:ext cx="4064" cy="1502694"/>
                  </a:xfrm>
                  <a:prstGeom prst="line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8406" name="Rechteck 23562">
                    <a:extLst>
                      <a:ext uri="{FF2B5EF4-FFF2-40B4-BE49-F238E27FC236}">
                        <a16:creationId xmlns:a16="http://schemas.microsoft.com/office/drawing/2014/main" id="{09D61448-5F62-3CAD-C225-800D2756101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188058"/>
                    <a:ext cx="2877352" cy="1565894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407" name="Freihandform: Form 8406">
                    <a:extLst>
                      <a:ext uri="{FF2B5EF4-FFF2-40B4-BE49-F238E27FC236}">
                        <a16:creationId xmlns:a16="http://schemas.microsoft.com/office/drawing/2014/main" id="{87127D9B-2564-61E7-38E6-785CED958DF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122234" y="2541761"/>
                    <a:ext cx="3956992" cy="1882754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rgbClr val="FFCC99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408" name="Rechteck 23562">
                    <a:extLst>
                      <a:ext uri="{FF2B5EF4-FFF2-40B4-BE49-F238E27FC236}">
                        <a16:creationId xmlns:a16="http://schemas.microsoft.com/office/drawing/2014/main" id="{8758FD5E-B0AF-E942-F95D-35DD9C9DF2E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3934292" y="4772010"/>
                    <a:ext cx="2877351" cy="946827"/>
                  </a:xfrm>
                  <a:custGeom>
                    <a:avLst/>
                    <a:gdLst>
                      <a:gd name="connsiteX0" fmla="*/ 0 w 2852968"/>
                      <a:gd name="connsiteY0" fmla="*/ 0 h 1529318"/>
                      <a:gd name="connsiteX1" fmla="*/ 2852968 w 2852968"/>
                      <a:gd name="connsiteY1" fmla="*/ 0 h 1529318"/>
                      <a:gd name="connsiteX2" fmla="*/ 2852968 w 2852968"/>
                      <a:gd name="connsiteY2" fmla="*/ 1529318 h 1529318"/>
                      <a:gd name="connsiteX3" fmla="*/ 0 w 2852968"/>
                      <a:gd name="connsiteY3" fmla="*/ 1529318 h 1529318"/>
                      <a:gd name="connsiteX4" fmla="*/ 0 w 2852968"/>
                      <a:gd name="connsiteY4" fmla="*/ 0 h 1529318"/>
                      <a:gd name="connsiteX0" fmla="*/ 0 w 2877352"/>
                      <a:gd name="connsiteY0" fmla="*/ 0 h 1529318"/>
                      <a:gd name="connsiteX1" fmla="*/ 2877352 w 2877352"/>
                      <a:gd name="connsiteY1" fmla="*/ 0 h 1529318"/>
                      <a:gd name="connsiteX2" fmla="*/ 2852968 w 2877352"/>
                      <a:gd name="connsiteY2" fmla="*/ 1529318 h 1529318"/>
                      <a:gd name="connsiteX3" fmla="*/ 0 w 2877352"/>
                      <a:gd name="connsiteY3" fmla="*/ 1529318 h 1529318"/>
                      <a:gd name="connsiteX4" fmla="*/ 0 w 2877352"/>
                      <a:gd name="connsiteY4" fmla="*/ 0 h 1529318"/>
                      <a:gd name="connsiteX0" fmla="*/ 0 w 2877352"/>
                      <a:gd name="connsiteY0" fmla="*/ 0 h 1565894"/>
                      <a:gd name="connsiteX1" fmla="*/ 2877352 w 2877352"/>
                      <a:gd name="connsiteY1" fmla="*/ 0 h 1565894"/>
                      <a:gd name="connsiteX2" fmla="*/ 2852968 w 2877352"/>
                      <a:gd name="connsiteY2" fmla="*/ 1529318 h 1565894"/>
                      <a:gd name="connsiteX3" fmla="*/ 12192 w 2877352"/>
                      <a:gd name="connsiteY3" fmla="*/ 1565894 h 1565894"/>
                      <a:gd name="connsiteX4" fmla="*/ 0 w 2877352"/>
                      <a:gd name="connsiteY4" fmla="*/ 0 h 1565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77352" h="1565894">
                        <a:moveTo>
                          <a:pt x="0" y="0"/>
                        </a:moveTo>
                        <a:lnTo>
                          <a:pt x="2877352" y="0"/>
                        </a:lnTo>
                        <a:lnTo>
                          <a:pt x="2852968" y="1529318"/>
                        </a:lnTo>
                        <a:lnTo>
                          <a:pt x="12192" y="156589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8396" name="Gruppieren 8395">
                  <a:extLst>
                    <a:ext uri="{FF2B5EF4-FFF2-40B4-BE49-F238E27FC236}">
                      <a16:creationId xmlns:a16="http://schemas.microsoft.com/office/drawing/2014/main" id="{80ABED3F-F5F0-881A-B901-3213DA2AD115}"/>
                    </a:ext>
                  </a:extLst>
                </p:cNvPr>
                <p:cNvGrpSpPr/>
                <p:nvPr/>
              </p:nvGrpSpPr>
              <p:grpSpPr>
                <a:xfrm>
                  <a:off x="7543963" y="2321785"/>
                  <a:ext cx="1055320" cy="566577"/>
                  <a:chOff x="6408745" y="2599455"/>
                  <a:chExt cx="897300" cy="528571"/>
                </a:xfrm>
              </p:grpSpPr>
              <p:sp>
                <p:nvSpPr>
                  <p:cNvPr id="8397" name="Freihandform: Form 8396">
                    <a:extLst>
                      <a:ext uri="{FF2B5EF4-FFF2-40B4-BE49-F238E27FC236}">
                        <a16:creationId xmlns:a16="http://schemas.microsoft.com/office/drawing/2014/main" id="{E875D29E-2055-864E-9DD9-3BD27CCB7BB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408745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98" name="Freihandform: Form 8397">
                    <a:extLst>
                      <a:ext uri="{FF2B5EF4-FFF2-40B4-BE49-F238E27FC236}">
                        <a16:creationId xmlns:a16="http://schemas.microsoft.com/office/drawing/2014/main" id="{0F5A91B9-6348-CC78-9E22-7131F887892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807879" y="2599455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399" name="Freihandform: Form 8398">
                    <a:extLst>
                      <a:ext uri="{FF2B5EF4-FFF2-40B4-BE49-F238E27FC236}">
                        <a16:creationId xmlns:a16="http://schemas.microsoft.com/office/drawing/2014/main" id="{5C91D5CE-2CBA-BC36-3A5F-2724010BE7F8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556365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400" name="Freihandform: Form 8399">
                    <a:extLst>
                      <a:ext uri="{FF2B5EF4-FFF2-40B4-BE49-F238E27FC236}">
                        <a16:creationId xmlns:a16="http://schemas.microsoft.com/office/drawing/2014/main" id="{3E3D05A4-4B44-B42F-DEC3-5C3594BFAF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955498" y="2902046"/>
                    <a:ext cx="350547" cy="225980"/>
                  </a:xfrm>
                  <a:custGeom>
                    <a:avLst/>
                    <a:gdLst>
                      <a:gd name="connsiteX0" fmla="*/ 0 w 3972232"/>
                      <a:gd name="connsiteY0" fmla="*/ 9833 h 1897626"/>
                      <a:gd name="connsiteX1" fmla="*/ 2871019 w 3972232"/>
                      <a:gd name="connsiteY1" fmla="*/ 3932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9833 h 1897626"/>
                      <a:gd name="connsiteX1" fmla="*/ 2874829 w 3972232"/>
                      <a:gd name="connsiteY1" fmla="*/ 54569 h 1897626"/>
                      <a:gd name="connsiteX2" fmla="*/ 3972232 w 3972232"/>
                      <a:gd name="connsiteY2" fmla="*/ 1858297 h 1897626"/>
                      <a:gd name="connsiteX3" fmla="*/ 894735 w 3972232"/>
                      <a:gd name="connsiteY3" fmla="*/ 1897626 h 1897626"/>
                      <a:gd name="connsiteX4" fmla="*/ 49161 w 3972232"/>
                      <a:gd name="connsiteY4" fmla="*/ 0 h 1897626"/>
                      <a:gd name="connsiteX5" fmla="*/ 78658 w 3972232"/>
                      <a:gd name="connsiteY5" fmla="*/ 68826 h 189762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17453 h 1905246"/>
                      <a:gd name="connsiteX1" fmla="*/ 2874829 w 3972232"/>
                      <a:gd name="connsiteY1" fmla="*/ 62189 h 1905246"/>
                      <a:gd name="connsiteX2" fmla="*/ 3972232 w 3972232"/>
                      <a:gd name="connsiteY2" fmla="*/ 1865917 h 1905246"/>
                      <a:gd name="connsiteX3" fmla="*/ 894735 w 3972232"/>
                      <a:gd name="connsiteY3" fmla="*/ 1905246 h 1905246"/>
                      <a:gd name="connsiteX4" fmla="*/ 178701 w 3972232"/>
                      <a:gd name="connsiteY4" fmla="*/ 0 h 1905246"/>
                      <a:gd name="connsiteX5" fmla="*/ 78658 w 3972232"/>
                      <a:gd name="connsiteY5" fmla="*/ 76446 h 1905246"/>
                      <a:gd name="connsiteX0" fmla="*/ 0 w 3972232"/>
                      <a:gd name="connsiteY0" fmla="*/ 0 h 1887793"/>
                      <a:gd name="connsiteX1" fmla="*/ 2874829 w 3972232"/>
                      <a:gd name="connsiteY1" fmla="*/ 44736 h 1887793"/>
                      <a:gd name="connsiteX2" fmla="*/ 3972232 w 3972232"/>
                      <a:gd name="connsiteY2" fmla="*/ 1848464 h 1887793"/>
                      <a:gd name="connsiteX3" fmla="*/ 894735 w 3972232"/>
                      <a:gd name="connsiteY3" fmla="*/ 1887793 h 1887793"/>
                      <a:gd name="connsiteX4" fmla="*/ 78658 w 3972232"/>
                      <a:gd name="connsiteY4" fmla="*/ 58993 h 1887793"/>
                      <a:gd name="connsiteX0" fmla="*/ 0 w 3972232"/>
                      <a:gd name="connsiteY0" fmla="*/ 24827 h 1912620"/>
                      <a:gd name="connsiteX1" fmla="*/ 2874829 w 3972232"/>
                      <a:gd name="connsiteY1" fmla="*/ 69563 h 1912620"/>
                      <a:gd name="connsiteX2" fmla="*/ 3972232 w 3972232"/>
                      <a:gd name="connsiteY2" fmla="*/ 1873291 h 1912620"/>
                      <a:gd name="connsiteX3" fmla="*/ 894735 w 3972232"/>
                      <a:gd name="connsiteY3" fmla="*/ 1912620 h 1912620"/>
                      <a:gd name="connsiteX4" fmla="*/ 21508 w 3972232"/>
                      <a:gd name="connsiteY4" fmla="*/ 0 h 1912620"/>
                      <a:gd name="connsiteX0" fmla="*/ 0 w 3956992"/>
                      <a:gd name="connsiteY0" fmla="*/ 0 h 1922083"/>
                      <a:gd name="connsiteX1" fmla="*/ 2859589 w 3956992"/>
                      <a:gd name="connsiteY1" fmla="*/ 79026 h 1922083"/>
                      <a:gd name="connsiteX2" fmla="*/ 3956992 w 3956992"/>
                      <a:gd name="connsiteY2" fmla="*/ 1882754 h 1922083"/>
                      <a:gd name="connsiteX3" fmla="*/ 879495 w 3956992"/>
                      <a:gd name="connsiteY3" fmla="*/ 1922083 h 1922083"/>
                      <a:gd name="connsiteX4" fmla="*/ 6268 w 3956992"/>
                      <a:gd name="connsiteY4" fmla="*/ 9463 h 1922083"/>
                      <a:gd name="connsiteX0" fmla="*/ 0 w 3956992"/>
                      <a:gd name="connsiteY0" fmla="*/ 0 h 1882754"/>
                      <a:gd name="connsiteX1" fmla="*/ 2859589 w 3956992"/>
                      <a:gd name="connsiteY1" fmla="*/ 79026 h 1882754"/>
                      <a:gd name="connsiteX2" fmla="*/ 3956992 w 3956992"/>
                      <a:gd name="connsiteY2" fmla="*/ 1882754 h 1882754"/>
                      <a:gd name="connsiteX3" fmla="*/ 879495 w 3956992"/>
                      <a:gd name="connsiteY3" fmla="*/ 1867219 h 1882754"/>
                      <a:gd name="connsiteX4" fmla="*/ 6268 w 3956992"/>
                      <a:gd name="connsiteY4" fmla="*/ 9463 h 1882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56992" h="1882754">
                        <a:moveTo>
                          <a:pt x="0" y="0"/>
                        </a:moveTo>
                        <a:lnTo>
                          <a:pt x="2859589" y="79026"/>
                        </a:lnTo>
                        <a:lnTo>
                          <a:pt x="3956992" y="1882754"/>
                        </a:lnTo>
                        <a:lnTo>
                          <a:pt x="879495" y="1867219"/>
                        </a:lnTo>
                        <a:lnTo>
                          <a:pt x="6268" y="9463"/>
                        </a:lnTo>
                      </a:path>
                    </a:pathLst>
                  </a:custGeom>
                  <a:solidFill>
                    <a:schemeClr val="tx1">
                      <a:lumMod val="65000"/>
                      <a:lumOff val="35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</p:grpSp>
      <p:grpSp>
        <p:nvGrpSpPr>
          <p:cNvPr id="8431" name="Gruppieren 8430">
            <a:extLst>
              <a:ext uri="{FF2B5EF4-FFF2-40B4-BE49-F238E27FC236}">
                <a16:creationId xmlns:a16="http://schemas.microsoft.com/office/drawing/2014/main" id="{EDB8AE4E-1D01-373C-7834-CA87BA9D674A}"/>
              </a:ext>
            </a:extLst>
          </p:cNvPr>
          <p:cNvGrpSpPr/>
          <p:nvPr/>
        </p:nvGrpSpPr>
        <p:grpSpPr>
          <a:xfrm>
            <a:off x="6631349" y="2700586"/>
            <a:ext cx="3306623" cy="3539449"/>
            <a:chOff x="6631349" y="2700586"/>
            <a:chExt cx="3306623" cy="3539449"/>
          </a:xfrm>
        </p:grpSpPr>
        <p:sp>
          <p:nvSpPr>
            <p:cNvPr id="8515" name="Textfeld 8514">
              <a:extLst>
                <a:ext uri="{FF2B5EF4-FFF2-40B4-BE49-F238E27FC236}">
                  <a16:creationId xmlns:a16="http://schemas.microsoft.com/office/drawing/2014/main" id="{2696ECE3-4658-C0E0-2D97-0DE5D12A98D2}"/>
                </a:ext>
              </a:extLst>
            </p:cNvPr>
            <p:cNvSpPr txBox="1"/>
            <p:nvPr/>
          </p:nvSpPr>
          <p:spPr>
            <a:xfrm>
              <a:off x="6631349" y="5716815"/>
              <a:ext cx="31160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Wingdings" panose="05000000000000000000" pitchFamily="2" charset="2"/>
                <a:buChar char="§"/>
              </a:pPr>
              <a:r>
                <a:rPr lang="de-DE" sz="1400" dirty="0">
                  <a:solidFill>
                    <a:srgbClr val="0000FF"/>
                  </a:solidFill>
                </a:rPr>
                <a:t>viele regionale V-Netzbetreiber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 (kommunal)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F1C649D-99A0-1808-82E2-059C529964B0}"/>
                </a:ext>
              </a:extLst>
            </p:cNvPr>
            <p:cNvSpPr txBox="1"/>
            <p:nvPr/>
          </p:nvSpPr>
          <p:spPr>
            <a:xfrm>
              <a:off x="6631349" y="5520760"/>
              <a:ext cx="33066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Wingdings" panose="05000000000000000000" pitchFamily="2" charset="2"/>
                <a:buChar char="§"/>
              </a:pPr>
              <a:r>
                <a:rPr lang="de-DE" sz="1400" dirty="0">
                  <a:solidFill>
                    <a:srgbClr val="0000FF"/>
                  </a:solidFill>
                </a:rPr>
                <a:t>1 </a:t>
              </a:r>
              <a:r>
                <a:rPr lang="de-DE" sz="1400" dirty="0" err="1">
                  <a:solidFill>
                    <a:srgbClr val="0000FF"/>
                  </a:solidFill>
                </a:rPr>
                <a:t>überreg</a:t>
              </a:r>
              <a:r>
                <a:rPr lang="de-DE" sz="1400" dirty="0">
                  <a:solidFill>
                    <a:srgbClr val="0000FF"/>
                  </a:solidFill>
                </a:rPr>
                <a:t>. Ü-Netzbetreiber (staatlich)</a:t>
              </a:r>
            </a:p>
          </p:txBody>
        </p:sp>
        <p:grpSp>
          <p:nvGrpSpPr>
            <p:cNvPr id="8430" name="Gruppieren 8429">
              <a:extLst>
                <a:ext uri="{FF2B5EF4-FFF2-40B4-BE49-F238E27FC236}">
                  <a16:creationId xmlns:a16="http://schemas.microsoft.com/office/drawing/2014/main" id="{9307D95B-D641-048F-F06D-9DF3251D2578}"/>
                </a:ext>
              </a:extLst>
            </p:cNvPr>
            <p:cNvGrpSpPr/>
            <p:nvPr/>
          </p:nvGrpSpPr>
          <p:grpSpPr>
            <a:xfrm>
              <a:off x="8348599" y="2700586"/>
              <a:ext cx="293210" cy="976999"/>
              <a:chOff x="8348599" y="2700586"/>
              <a:chExt cx="293210" cy="976999"/>
            </a:xfrm>
          </p:grpSpPr>
          <p:cxnSp>
            <p:nvCxnSpPr>
              <p:cNvPr id="8428" name="Gerader Verbinder 8427">
                <a:extLst>
                  <a:ext uri="{FF2B5EF4-FFF2-40B4-BE49-F238E27FC236}">
                    <a16:creationId xmlns:a16="http://schemas.microsoft.com/office/drawing/2014/main" id="{182891A2-E334-5023-F438-17FDDA8C948F}"/>
                  </a:ext>
                </a:extLst>
              </p:cNvPr>
              <p:cNvCxnSpPr/>
              <p:nvPr/>
            </p:nvCxnSpPr>
            <p:spPr bwMode="auto">
              <a:xfrm>
                <a:off x="8495204" y="2700586"/>
                <a:ext cx="0" cy="976999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8426" name="Grafik 8425" descr="Ein Bild, das Turm, Mast, Entwurf, Gebäude enthält.&#10;&#10;Automatisch generierte Beschreibung">
                <a:extLst>
                  <a:ext uri="{FF2B5EF4-FFF2-40B4-BE49-F238E27FC236}">
                    <a16:creationId xmlns:a16="http://schemas.microsoft.com/office/drawing/2014/main" id="{0374D59F-078D-9D4E-29A0-7571E815B7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98" t="12000" r="23381" b="12000"/>
              <a:stretch/>
            </p:blipFill>
            <p:spPr>
              <a:xfrm>
                <a:off x="8348599" y="2954609"/>
                <a:ext cx="293210" cy="422671"/>
              </a:xfrm>
              <a:prstGeom prst="rect">
                <a:avLst/>
              </a:prstGeom>
            </p:spPr>
          </p:pic>
        </p:grp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0F500B3D-827F-8553-64F7-C50ED8596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72" y="618997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800" dirty="0">
                <a:solidFill>
                  <a:srgbClr val="00B050"/>
                </a:solidFill>
              </a:rPr>
              <a:t>Die Energiewirtschaft wird zukünftig stark mit </a:t>
            </a:r>
            <a:r>
              <a:rPr lang="de-DE" altLang="de-DE" sz="1800" b="1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b="1" dirty="0">
                <a:solidFill>
                  <a:srgbClr val="00B050"/>
                </a:solidFill>
              </a:rPr>
              <a:t> durch </a:t>
            </a:r>
            <a:r>
              <a:rPr lang="de-DE" altLang="de-DE" sz="1800" b="1" dirty="0" err="1">
                <a:solidFill>
                  <a:srgbClr val="00B050"/>
                </a:solidFill>
              </a:rPr>
              <a:t>Bürger:innen</a:t>
            </a:r>
            <a:r>
              <a:rPr lang="de-DE" altLang="de-DE" sz="1800" b="1" dirty="0">
                <a:solidFill>
                  <a:srgbClr val="00B050"/>
                </a:solidFill>
              </a:rPr>
              <a:t> geprägt </a:t>
            </a:r>
            <a:r>
              <a:rPr kumimoji="0" lang="de-DE" alt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9213B439-0601-6F38-3A7F-0B0AB70599E4}"/>
              </a:ext>
            </a:extLst>
          </p:cNvPr>
          <p:cNvGrpSpPr/>
          <p:nvPr/>
        </p:nvGrpSpPr>
        <p:grpSpPr>
          <a:xfrm>
            <a:off x="6631349" y="1988321"/>
            <a:ext cx="3274651" cy="3618209"/>
            <a:chOff x="6631349" y="1988321"/>
            <a:chExt cx="3274651" cy="3618209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CB558B13-36DD-9F5F-3E48-5D1D6C2D0BDA}"/>
                </a:ext>
              </a:extLst>
            </p:cNvPr>
            <p:cNvSpPr txBox="1"/>
            <p:nvPr/>
          </p:nvSpPr>
          <p:spPr>
            <a:xfrm>
              <a:off x="6631349" y="5083310"/>
              <a:ext cx="3274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82563" indent="-182563">
                <a:buFont typeface="Wingdings" panose="05000000000000000000" pitchFamily="2" charset="2"/>
                <a:buChar char="§"/>
              </a:pPr>
              <a:r>
                <a:rPr lang="de-DE" sz="1400" dirty="0">
                  <a:solidFill>
                    <a:srgbClr val="0000FF"/>
                  </a:solidFill>
                </a:rPr>
                <a:t>kommunale E-Gesellschaften und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Bürger-</a:t>
              </a:r>
              <a:r>
                <a:rPr lang="de-DE" sz="1400" dirty="0" err="1">
                  <a:solidFill>
                    <a:srgbClr val="0000FF"/>
                  </a:solidFill>
                </a:rPr>
                <a:t>EnergieGenossenschaften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B751EAA7-FC02-3616-BA05-6D283BCE95D9}"/>
                </a:ext>
              </a:extLst>
            </p:cNvPr>
            <p:cNvGrpSpPr/>
            <p:nvPr/>
          </p:nvGrpSpPr>
          <p:grpSpPr>
            <a:xfrm>
              <a:off x="8059399" y="1988321"/>
              <a:ext cx="717669" cy="693304"/>
              <a:chOff x="4133701" y="2392551"/>
              <a:chExt cx="2563312" cy="2476285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9135874E-00E6-87E6-3098-63D11072A61E}"/>
                  </a:ext>
                </a:extLst>
              </p:cNvPr>
              <p:cNvGrpSpPr/>
              <p:nvPr/>
            </p:nvGrpSpPr>
            <p:grpSpPr>
              <a:xfrm>
                <a:off x="4968519" y="3606797"/>
                <a:ext cx="1262039" cy="1262039"/>
                <a:chOff x="9982449" y="1960444"/>
                <a:chExt cx="1395571" cy="1395571"/>
              </a:xfrm>
            </p:grpSpPr>
            <p:sp>
              <p:nvSpPr>
                <p:cNvPr id="8" name="Ellipse 7">
                  <a:extLst>
                    <a:ext uri="{FF2B5EF4-FFF2-40B4-BE49-F238E27FC236}">
                      <a16:creationId xmlns:a16="http://schemas.microsoft.com/office/drawing/2014/main" id="{892ADD29-FEEC-4F10-5D71-F23A5B4BB456}"/>
                    </a:ext>
                  </a:extLst>
                </p:cNvPr>
                <p:cNvSpPr/>
                <p:nvPr/>
              </p:nvSpPr>
              <p:spPr bwMode="auto">
                <a:xfrm>
                  <a:off x="9982449" y="1960444"/>
                  <a:ext cx="1395571" cy="1395571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9" name="Grafik 8">
                  <a:extLst>
                    <a:ext uri="{FF2B5EF4-FFF2-40B4-BE49-F238E27FC236}">
                      <a16:creationId xmlns:a16="http://schemas.microsoft.com/office/drawing/2014/main" id="{11A99788-F3BB-687A-EE96-1E022A7E63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574" b="17484"/>
                <a:stretch/>
              </p:blipFill>
              <p:spPr>
                <a:xfrm>
                  <a:off x="10232414" y="2371881"/>
                  <a:ext cx="895641" cy="572696"/>
                </a:xfrm>
                <a:prstGeom prst="rect">
                  <a:avLst/>
                </a:prstGeom>
              </p:spPr>
            </p:pic>
          </p:grpSp>
          <p:pic>
            <p:nvPicPr>
              <p:cNvPr id="6" name="Grafik 5" descr="Ein Bild, das Windmühle enthält.&#10;&#10;Automatisch generierte Beschreibung">
                <a:extLst>
                  <a:ext uri="{FF2B5EF4-FFF2-40B4-BE49-F238E27FC236}">
                    <a16:creationId xmlns:a16="http://schemas.microsoft.com/office/drawing/2014/main" id="{074B3986-4529-06EB-DBEB-E4AA07DA89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3701" y="2392551"/>
                <a:ext cx="2563312" cy="1507832"/>
              </a:xfrm>
              <a:prstGeom prst="rect">
                <a:avLst/>
              </a:prstGeom>
            </p:spPr>
          </p:pic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7EC18A24-EEDA-CFB6-020D-919290A31356}"/>
                </a:ext>
              </a:extLst>
            </p:cNvPr>
            <p:cNvGrpSpPr/>
            <p:nvPr/>
          </p:nvGrpSpPr>
          <p:grpSpPr>
            <a:xfrm>
              <a:off x="8004402" y="3670149"/>
              <a:ext cx="717669" cy="693304"/>
              <a:chOff x="4133701" y="2392551"/>
              <a:chExt cx="2563312" cy="2476285"/>
            </a:xfrm>
          </p:grpSpPr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C6EC978A-0C6D-6102-4274-7F5D2D90C4F1}"/>
                  </a:ext>
                </a:extLst>
              </p:cNvPr>
              <p:cNvGrpSpPr/>
              <p:nvPr/>
            </p:nvGrpSpPr>
            <p:grpSpPr>
              <a:xfrm>
                <a:off x="4968519" y="3606797"/>
                <a:ext cx="1262039" cy="1262039"/>
                <a:chOff x="9982449" y="1960444"/>
                <a:chExt cx="1395571" cy="1395571"/>
              </a:xfrm>
            </p:grpSpPr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F540B6DF-C446-37C8-CA3C-3F23258698FE}"/>
                    </a:ext>
                  </a:extLst>
                </p:cNvPr>
                <p:cNvSpPr/>
                <p:nvPr/>
              </p:nvSpPr>
              <p:spPr bwMode="auto">
                <a:xfrm>
                  <a:off x="9982449" y="1960444"/>
                  <a:ext cx="1395571" cy="1395571"/>
                </a:xfrm>
                <a:prstGeom prst="ellipse">
                  <a:avLst/>
                </a:prstGeom>
                <a:solidFill>
                  <a:srgbClr val="FFFF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27" name="Grafik 26">
                  <a:extLst>
                    <a:ext uri="{FF2B5EF4-FFF2-40B4-BE49-F238E27FC236}">
                      <a16:creationId xmlns:a16="http://schemas.microsoft.com/office/drawing/2014/main" id="{77CA695A-D3B1-452A-E4AC-085FEB4C7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8574" b="17484"/>
                <a:stretch/>
              </p:blipFill>
              <p:spPr>
                <a:xfrm>
                  <a:off x="10232414" y="2371881"/>
                  <a:ext cx="895641" cy="572696"/>
                </a:xfrm>
                <a:prstGeom prst="rect">
                  <a:avLst/>
                </a:prstGeom>
              </p:spPr>
            </p:pic>
          </p:grpSp>
          <p:pic>
            <p:nvPicPr>
              <p:cNvPr id="25" name="Grafik 24" descr="Ein Bild, das Windmühle enthält.&#10;&#10;Automatisch generierte Beschreibung">
                <a:extLst>
                  <a:ext uri="{FF2B5EF4-FFF2-40B4-BE49-F238E27FC236}">
                    <a16:creationId xmlns:a16="http://schemas.microsoft.com/office/drawing/2014/main" id="{F4096A4B-E209-2D2E-B77A-EF4B7374C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3701" y="2392551"/>
                <a:ext cx="2563312" cy="15078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2090486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8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8" grpId="0"/>
      <p:bldP spid="8512" grpId="0"/>
      <p:bldP spid="8513" grpId="0"/>
      <p:bldP spid="8514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1108621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532806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69682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3005036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320071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4134496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524312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713326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329583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/>
          <p:nvPr/>
        </p:nvCxnSpPr>
        <p:spPr bwMode="auto">
          <a:xfrm>
            <a:off x="7129111" y="732789"/>
            <a:ext cx="0" cy="398063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351983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>
            <a:off x="6246547" y="3723669"/>
            <a:ext cx="0" cy="98975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498647"/>
            <a:ext cx="248835" cy="248835"/>
          </a:xfrm>
          <a:prstGeom prst="rect">
            <a:avLst/>
          </a:prstGeom>
        </p:spPr>
      </p:pic>
      <p:grpSp>
        <p:nvGrpSpPr>
          <p:cNvPr id="75" name="Gruppieren 74">
            <a:extLst>
              <a:ext uri="{FF2B5EF4-FFF2-40B4-BE49-F238E27FC236}">
                <a16:creationId xmlns:a16="http://schemas.microsoft.com/office/drawing/2014/main" id="{B71D392F-2EF8-4B26-90C2-9F0FEB9FCBA7}"/>
              </a:ext>
            </a:extLst>
          </p:cNvPr>
          <p:cNvGrpSpPr/>
          <p:nvPr/>
        </p:nvGrpSpPr>
        <p:grpSpPr>
          <a:xfrm>
            <a:off x="372616" y="1117763"/>
            <a:ext cx="3599437" cy="3015209"/>
            <a:chOff x="1526717" y="1289849"/>
            <a:chExt cx="3599437" cy="3015209"/>
          </a:xfrm>
        </p:grpSpPr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530B6974-FD95-46EC-A875-E3D54EDAECD5}"/>
                </a:ext>
              </a:extLst>
            </p:cNvPr>
            <p:cNvSpPr/>
            <p:nvPr/>
          </p:nvSpPr>
          <p:spPr bwMode="auto">
            <a:xfrm>
              <a:off x="4199565" y="1601287"/>
              <a:ext cx="926589" cy="2703771"/>
            </a:xfrm>
            <a:custGeom>
              <a:avLst/>
              <a:gdLst>
                <a:gd name="connsiteX0" fmla="*/ 0 w 381000"/>
                <a:gd name="connsiteY0" fmla="*/ 369094 h 1066800"/>
                <a:gd name="connsiteX1" fmla="*/ 150019 w 381000"/>
                <a:gd name="connsiteY1" fmla="*/ 0 h 1066800"/>
                <a:gd name="connsiteX2" fmla="*/ 381000 w 381000"/>
                <a:gd name="connsiteY2" fmla="*/ 550069 h 1066800"/>
                <a:gd name="connsiteX3" fmla="*/ 381000 w 381000"/>
                <a:gd name="connsiteY3" fmla="*/ 1066800 h 1066800"/>
                <a:gd name="connsiteX4" fmla="*/ 16669 w 381000"/>
                <a:gd name="connsiteY4" fmla="*/ 833437 h 1066800"/>
                <a:gd name="connsiteX5" fmla="*/ 0 w 381000"/>
                <a:gd name="connsiteY5" fmla="*/ 369094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000" h="1066800">
                  <a:moveTo>
                    <a:pt x="0" y="369094"/>
                  </a:moveTo>
                  <a:lnTo>
                    <a:pt x="150019" y="0"/>
                  </a:lnTo>
                  <a:lnTo>
                    <a:pt x="381000" y="550069"/>
                  </a:lnTo>
                  <a:lnTo>
                    <a:pt x="381000" y="1066800"/>
                  </a:lnTo>
                  <a:lnTo>
                    <a:pt x="16669" y="833437"/>
                  </a:lnTo>
                  <a:lnTo>
                    <a:pt x="0" y="369094"/>
                  </a:lnTo>
                  <a:close/>
                </a:path>
              </a:pathLst>
            </a:cu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E80E13DF-B14D-48D3-BAFA-1282840F2456}"/>
                </a:ext>
              </a:extLst>
            </p:cNvPr>
            <p:cNvSpPr txBox="1"/>
            <p:nvPr/>
          </p:nvSpPr>
          <p:spPr>
            <a:xfrm>
              <a:off x="1526717" y="1289849"/>
              <a:ext cx="2734751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u="sng" dirty="0">
                  <a:solidFill>
                    <a:srgbClr val="3333FF"/>
                  </a:solidFill>
                </a:rPr>
                <a:t>Notwendige energetische Minimal-Sanierung!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doppelverglaste Fenster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- Dämmung der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Obergeschossdecke und 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  </a:t>
              </a:r>
              <a:r>
                <a:rPr lang="de-DE" sz="1400">
                  <a:solidFill>
                    <a:srgbClr val="3333FF"/>
                  </a:solidFill>
                </a:rPr>
                <a:t>bei Bedarf Kellerdecke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Wirtschaftlichkeit beachten!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id="{404A8B09-44EA-4406-B042-BDFD27675913}"/>
                </a:ext>
              </a:extLst>
            </p:cNvPr>
            <p:cNvCxnSpPr/>
            <p:nvPr/>
          </p:nvCxnSpPr>
          <p:spPr bwMode="auto">
            <a:xfrm flipH="1" flipV="1">
              <a:off x="3796186" y="1871577"/>
              <a:ext cx="844982" cy="442115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23765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929501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884310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765255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184" y="4328348"/>
            <a:ext cx="1994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  <a:t>ISE e.V., Meta-Studie</a:t>
            </a:r>
            <a:b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</a:b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6"/>
              </a:rPr>
              <a:t>„Wärmewende“ 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500BCF8E-25F8-578F-E175-92B4265891C0}"/>
              </a:ext>
            </a:extLst>
          </p:cNvPr>
          <p:cNvGrpSpPr/>
          <p:nvPr/>
        </p:nvGrpSpPr>
        <p:grpSpPr>
          <a:xfrm>
            <a:off x="238555" y="1082131"/>
            <a:ext cx="9667446" cy="4718616"/>
            <a:chOff x="238555" y="1082131"/>
            <a:chExt cx="9667446" cy="4718616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EB481B56-AC83-4558-A5D7-9174941A9892}"/>
                </a:ext>
              </a:extLst>
            </p:cNvPr>
            <p:cNvSpPr txBox="1"/>
            <p:nvPr/>
          </p:nvSpPr>
          <p:spPr>
            <a:xfrm>
              <a:off x="238555" y="5462193"/>
              <a:ext cx="9667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Energiemanagement-System sorgt für das Zusammenspiel von Erzeuger/Speicher und Verbraucher</a:t>
              </a:r>
            </a:p>
          </p:txBody>
        </p: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83945BA-3F14-4665-9BF1-FADDD7CDE29F}"/>
                </a:ext>
              </a:extLst>
            </p:cNvPr>
            <p:cNvGrpSpPr/>
            <p:nvPr/>
          </p:nvGrpSpPr>
          <p:grpSpPr>
            <a:xfrm>
              <a:off x="5813734" y="1082131"/>
              <a:ext cx="4032306" cy="2277897"/>
              <a:chOff x="5813734" y="1254217"/>
              <a:chExt cx="4032306" cy="2277897"/>
            </a:xfrm>
          </p:grpSpPr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22624939-A364-472D-885E-7AFF5FFA3F85}"/>
                  </a:ext>
                </a:extLst>
              </p:cNvPr>
              <p:cNvCxnSpPr/>
              <p:nvPr/>
            </p:nvCxnSpPr>
            <p:spPr bwMode="auto">
              <a:xfrm>
                <a:off x="7515441" y="1254217"/>
                <a:ext cx="0" cy="217478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Gerader Verbinder 93">
                <a:extLst>
                  <a:ext uri="{FF2B5EF4-FFF2-40B4-BE49-F238E27FC236}">
                    <a16:creationId xmlns:a16="http://schemas.microsoft.com/office/drawing/2014/main" id="{315B8E1D-63E0-4A84-82DB-4AA48137FAD3}"/>
                  </a:ext>
                </a:extLst>
              </p:cNvPr>
              <p:cNvCxnSpPr/>
              <p:nvPr/>
            </p:nvCxnSpPr>
            <p:spPr bwMode="auto">
              <a:xfrm>
                <a:off x="7295660" y="1450929"/>
                <a:ext cx="653385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5" name="Ellipse 94">
                <a:extLst>
                  <a:ext uri="{FF2B5EF4-FFF2-40B4-BE49-F238E27FC236}">
                    <a16:creationId xmlns:a16="http://schemas.microsoft.com/office/drawing/2014/main" id="{6A5356F7-C04E-4741-9D86-EC81D479A308}"/>
                  </a:ext>
                </a:extLst>
              </p:cNvPr>
              <p:cNvSpPr/>
              <p:nvPr/>
            </p:nvSpPr>
            <p:spPr bwMode="auto">
              <a:xfrm>
                <a:off x="7480489" y="1405738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6" name="Textfeld 95">
                <a:extLst>
                  <a:ext uri="{FF2B5EF4-FFF2-40B4-BE49-F238E27FC236}">
                    <a16:creationId xmlns:a16="http://schemas.microsoft.com/office/drawing/2014/main" id="{A8B5E3B7-9803-44C3-9794-D8DA9F57EE11}"/>
                  </a:ext>
                </a:extLst>
              </p:cNvPr>
              <p:cNvSpPr txBox="1"/>
              <p:nvPr/>
            </p:nvSpPr>
            <p:spPr>
              <a:xfrm>
                <a:off x="7974456" y="1286683"/>
                <a:ext cx="18715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>
                    <a:solidFill>
                      <a:srgbClr val="3333FF"/>
                    </a:solidFill>
                  </a:rPr>
                  <a:t>Datennetz (Internet)</a:t>
                </a:r>
              </a:p>
            </p:txBody>
          </p:sp>
          <p:cxnSp>
            <p:nvCxnSpPr>
              <p:cNvPr id="99" name="Gerader Verbinder 98">
                <a:extLst>
                  <a:ext uri="{FF2B5EF4-FFF2-40B4-BE49-F238E27FC236}">
                    <a16:creationId xmlns:a16="http://schemas.microsoft.com/office/drawing/2014/main" id="{15623FAA-0125-46C7-BDFC-2B1C73F54180}"/>
                  </a:ext>
                </a:extLst>
              </p:cNvPr>
              <p:cNvCxnSpPr/>
              <p:nvPr/>
            </p:nvCxnSpPr>
            <p:spPr bwMode="auto">
              <a:xfrm>
                <a:off x="6275486" y="3429000"/>
                <a:ext cx="1253082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7A7604D9-CC65-454F-AC50-4C076115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5813734" y="3221834"/>
                <a:ext cx="476662" cy="310280"/>
              </a:xfrm>
              <a:prstGeom prst="rect">
                <a:avLst/>
              </a:prstGeom>
            </p:spPr>
          </p:pic>
        </p:grpSp>
      </p:grpSp>
      <p:sp>
        <p:nvSpPr>
          <p:cNvPr id="110" name="Textfeld 109">
            <a:extLst>
              <a:ext uri="{FF2B5EF4-FFF2-40B4-BE49-F238E27FC236}">
                <a16:creationId xmlns:a16="http://schemas.microsoft.com/office/drawing/2014/main" id="{0F0B59B9-F2B9-3AE5-6EA7-CFCF863B1BAB}"/>
              </a:ext>
            </a:extLst>
          </p:cNvPr>
          <p:cNvSpPr txBox="1"/>
          <p:nvPr/>
        </p:nvSpPr>
        <p:spPr>
          <a:xfrm>
            <a:off x="224040" y="5755568"/>
            <a:ext cx="9667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EE-Maßnahmen sollten mit dem Energieberater bei notwendigen Instandhaltungen geplant werden</a:t>
            </a:r>
          </a:p>
        </p:txBody>
      </p:sp>
      <p:grpSp>
        <p:nvGrpSpPr>
          <p:cNvPr id="122" name="Gruppieren 121">
            <a:extLst>
              <a:ext uri="{FF2B5EF4-FFF2-40B4-BE49-F238E27FC236}">
                <a16:creationId xmlns:a16="http://schemas.microsoft.com/office/drawing/2014/main" id="{C1742AD9-2607-5271-49AC-CF2699E39934}"/>
              </a:ext>
            </a:extLst>
          </p:cNvPr>
          <p:cNvGrpSpPr/>
          <p:nvPr/>
        </p:nvGrpSpPr>
        <p:grpSpPr>
          <a:xfrm>
            <a:off x="224042" y="1376505"/>
            <a:ext cx="9681958" cy="3684527"/>
            <a:chOff x="224042" y="1376505"/>
            <a:chExt cx="9681958" cy="3684527"/>
          </a:xfrm>
        </p:grpSpPr>
        <p:cxnSp>
          <p:nvCxnSpPr>
            <p:cNvPr id="121" name="Gerader Verbinder 120">
              <a:extLst>
                <a:ext uri="{FF2B5EF4-FFF2-40B4-BE49-F238E27FC236}">
                  <a16:creationId xmlns:a16="http://schemas.microsoft.com/office/drawing/2014/main" id="{4B65DD55-27CC-B198-B621-9EF9E90BD6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4364" y="4692139"/>
              <a:ext cx="446570" cy="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D587411E-2867-4BEF-97EF-56AA9D38709A}"/>
                </a:ext>
              </a:extLst>
            </p:cNvPr>
            <p:cNvGrpSpPr/>
            <p:nvPr/>
          </p:nvGrpSpPr>
          <p:grpSpPr>
            <a:xfrm>
              <a:off x="224042" y="1376505"/>
              <a:ext cx="9681958" cy="3684527"/>
              <a:chOff x="224042" y="1440005"/>
              <a:chExt cx="9681958" cy="3684527"/>
            </a:xfrm>
          </p:grpSpPr>
          <p:sp>
            <p:nvSpPr>
              <p:cNvPr id="101" name="Textfeld 100">
                <a:extLst>
                  <a:ext uri="{FF2B5EF4-FFF2-40B4-BE49-F238E27FC236}">
                    <a16:creationId xmlns:a16="http://schemas.microsoft.com/office/drawing/2014/main" id="{15DBD730-6C2E-4363-9083-F3AD10D0F8FC}"/>
                  </a:ext>
                </a:extLst>
              </p:cNvPr>
              <p:cNvSpPr txBox="1"/>
              <p:nvPr/>
            </p:nvSpPr>
            <p:spPr>
              <a:xfrm>
                <a:off x="224042" y="4785978"/>
                <a:ext cx="968195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PV aufs Dach, Balkon und Parkplatz mit Haus-Akku, Überschussstrom ins EVU-Netz</a:t>
                </a:r>
              </a:p>
            </p:txBody>
          </p:sp>
          <p:grpSp>
            <p:nvGrpSpPr>
              <p:cNvPr id="117" name="Gruppieren 116">
                <a:extLst>
                  <a:ext uri="{FF2B5EF4-FFF2-40B4-BE49-F238E27FC236}">
                    <a16:creationId xmlns:a16="http://schemas.microsoft.com/office/drawing/2014/main" id="{0CCC28C9-F7D6-C67D-22FD-B20244D2B609}"/>
                  </a:ext>
                </a:extLst>
              </p:cNvPr>
              <p:cNvGrpSpPr/>
              <p:nvPr/>
            </p:nvGrpSpPr>
            <p:grpSpPr>
              <a:xfrm>
                <a:off x="3811625" y="1440005"/>
                <a:ext cx="3351398" cy="3352875"/>
                <a:chOff x="3811625" y="1440005"/>
                <a:chExt cx="3351398" cy="3352875"/>
              </a:xfrm>
            </p:grpSpPr>
            <p:grpSp>
              <p:nvGrpSpPr>
                <p:cNvPr id="109" name="Gruppieren 108">
                  <a:extLst>
                    <a:ext uri="{FF2B5EF4-FFF2-40B4-BE49-F238E27FC236}">
                      <a16:creationId xmlns:a16="http://schemas.microsoft.com/office/drawing/2014/main" id="{C18E14C0-804C-DCC1-4C4D-668DD92D2679}"/>
                    </a:ext>
                  </a:extLst>
                </p:cNvPr>
                <p:cNvGrpSpPr/>
                <p:nvPr/>
              </p:nvGrpSpPr>
              <p:grpSpPr>
                <a:xfrm>
                  <a:off x="5598798" y="3495999"/>
                  <a:ext cx="691598" cy="1296881"/>
                  <a:chOff x="5598798" y="3495999"/>
                  <a:chExt cx="691598" cy="1296881"/>
                </a:xfrm>
              </p:grpSpPr>
              <p:pic>
                <p:nvPicPr>
                  <p:cNvPr id="8" name="Grafik 7">
                    <a:extLst>
                      <a:ext uri="{FF2B5EF4-FFF2-40B4-BE49-F238E27FC236}">
                        <a16:creationId xmlns:a16="http://schemas.microsoft.com/office/drawing/2014/main" id="{4F64958E-6CC0-4B37-9759-F3B8D732A9C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1087" t="56358" r="73126" b="14625"/>
                  <a:stretch/>
                </p:blipFill>
                <p:spPr>
                  <a:xfrm>
                    <a:off x="5598798" y="3495999"/>
                    <a:ext cx="418875" cy="718622"/>
                  </a:xfrm>
                  <a:prstGeom prst="rect">
                    <a:avLst/>
                  </a:prstGeom>
                </p:spPr>
              </p:pic>
              <p:cxnSp>
                <p:nvCxnSpPr>
                  <p:cNvPr id="65" name="Gerader Verbinder 64">
                    <a:extLst>
                      <a:ext uri="{FF2B5EF4-FFF2-40B4-BE49-F238E27FC236}">
                        <a16:creationId xmlns:a16="http://schemas.microsoft.com/office/drawing/2014/main" id="{9A587941-AE49-4A00-A415-1E1A1B38C9FB}"/>
                      </a:ext>
                    </a:extLst>
                  </p:cNvPr>
                  <p:cNvCxnSpPr>
                    <a:cxnSpLocks/>
                    <a:stCxn id="8" idx="2"/>
                  </p:cNvCxnSpPr>
                  <p:nvPr/>
                </p:nvCxnSpPr>
                <p:spPr bwMode="auto">
                  <a:xfrm>
                    <a:off x="5808236" y="4214621"/>
                    <a:ext cx="0" cy="554258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06" name="Ellipse 105">
                    <a:extLst>
                      <a:ext uri="{FF2B5EF4-FFF2-40B4-BE49-F238E27FC236}">
                        <a16:creationId xmlns:a16="http://schemas.microsoft.com/office/drawing/2014/main" id="{8B34A4E2-020B-448C-8628-C4395F2F53FE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6220727" y="4723211"/>
                    <a:ext cx="69669" cy="69669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grpSp>
              <p:nvGrpSpPr>
                <p:cNvPr id="67" name="Gruppieren 66">
                  <a:extLst>
                    <a:ext uri="{FF2B5EF4-FFF2-40B4-BE49-F238E27FC236}">
                      <a16:creationId xmlns:a16="http://schemas.microsoft.com/office/drawing/2014/main" id="{3D9D3587-3394-4C57-B455-3395A0794555}"/>
                    </a:ext>
                  </a:extLst>
                </p:cNvPr>
                <p:cNvGrpSpPr/>
                <p:nvPr/>
              </p:nvGrpSpPr>
              <p:grpSpPr>
                <a:xfrm>
                  <a:off x="3811625" y="1440005"/>
                  <a:ext cx="3351398" cy="1355785"/>
                  <a:chOff x="3811625" y="1548293"/>
                  <a:chExt cx="3351398" cy="1355785"/>
                </a:xfrm>
              </p:grpSpPr>
              <p:grpSp>
                <p:nvGrpSpPr>
                  <p:cNvPr id="73" name="Gruppieren 72">
                    <a:extLst>
                      <a:ext uri="{FF2B5EF4-FFF2-40B4-BE49-F238E27FC236}">
                        <a16:creationId xmlns:a16="http://schemas.microsoft.com/office/drawing/2014/main" id="{0D43477C-9A5B-40FB-9F52-C8B7BAE756B5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601287"/>
                    <a:ext cx="3351398" cy="1302791"/>
                    <a:chOff x="4965726" y="1601287"/>
                    <a:chExt cx="3351398" cy="1302791"/>
                  </a:xfrm>
                </p:grpSpPr>
                <p:grpSp>
                  <p:nvGrpSpPr>
                    <p:cNvPr id="17" name="Gruppieren 16">
                      <a:extLst>
                        <a:ext uri="{FF2B5EF4-FFF2-40B4-BE49-F238E27FC236}">
                          <a16:creationId xmlns:a16="http://schemas.microsoft.com/office/drawing/2014/main" id="{C5578023-2269-452E-BE95-39A0DB118D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65726" y="1601287"/>
                      <a:ext cx="2344763" cy="1302791"/>
                      <a:chOff x="8364915" y="3815016"/>
                      <a:chExt cx="897300" cy="528571"/>
                    </a:xfrm>
                  </p:grpSpPr>
                  <p:sp>
                    <p:nvSpPr>
                      <p:cNvPr id="19" name="Freihandform: Form 18">
                        <a:extLst>
                          <a:ext uri="{FF2B5EF4-FFF2-40B4-BE49-F238E27FC236}">
                            <a16:creationId xmlns:a16="http://schemas.microsoft.com/office/drawing/2014/main" id="{765E8201-2ED6-4455-A791-85E3C90DDD39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364915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0" name="Freihandform: Form 19">
                        <a:extLst>
                          <a:ext uri="{FF2B5EF4-FFF2-40B4-BE49-F238E27FC236}">
                            <a16:creationId xmlns:a16="http://schemas.microsoft.com/office/drawing/2014/main" id="{50079D3C-241D-4B12-85B6-C6C0EA71576D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764049" y="3815016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1" name="Freihandform: Form 20">
                        <a:extLst>
                          <a:ext uri="{FF2B5EF4-FFF2-40B4-BE49-F238E27FC236}">
                            <a16:creationId xmlns:a16="http://schemas.microsoft.com/office/drawing/2014/main" id="{F05163AF-20A9-41AF-AE41-E61103D4695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512535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22" name="Freihandform: Form 21">
                        <a:extLst>
                          <a:ext uri="{FF2B5EF4-FFF2-40B4-BE49-F238E27FC236}">
                            <a16:creationId xmlns:a16="http://schemas.microsoft.com/office/drawing/2014/main" id="{DF5FF9D8-2AB6-4269-9454-2049E1F8C82F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8911668" y="4117607"/>
                        <a:ext cx="350547" cy="225980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</p:grpSp>
                <p:cxnSp>
                  <p:nvCxnSpPr>
                    <p:cNvPr id="37" name="Gerader Verbinder 36">
                      <a:extLst>
                        <a:ext uri="{FF2B5EF4-FFF2-40B4-BE49-F238E27FC236}">
                          <a16:creationId xmlns:a16="http://schemas.microsoft.com/office/drawing/2014/main" id="{7D14DC26-2A0F-4E68-BC11-2766490D97A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180445" y="2625587"/>
                      <a:ext cx="1102767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62" name="Ellipse 61">
                      <a:extLst>
                        <a:ext uri="{FF2B5EF4-FFF2-40B4-BE49-F238E27FC236}">
                          <a16:creationId xmlns:a16="http://schemas.microsoft.com/office/drawing/2014/main" id="{22870BAA-3707-4FD2-BD2B-1F940EDDBD44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8247455" y="2590752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38" name="Gerade Verbindung mit Pfeil 37">
                    <a:extLst>
                      <a:ext uri="{FF2B5EF4-FFF2-40B4-BE49-F238E27FC236}">
                        <a16:creationId xmlns:a16="http://schemas.microsoft.com/office/drawing/2014/main" id="{87FFDE7C-70A4-4E6E-847B-8FEBBFD837C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652450" y="1548293"/>
                    <a:ext cx="0" cy="793315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</p:grpSp>
        </p:grpSp>
      </p:grpSp>
      <p:sp>
        <p:nvSpPr>
          <p:cNvPr id="104" name="Rectangle 4">
            <a:extLst>
              <a:ext uri="{FF2B5EF4-FFF2-40B4-BE49-F238E27FC236}">
                <a16:creationId xmlns:a16="http://schemas.microsoft.com/office/drawing/2014/main" id="{CC17F1C7-52AC-47E2-8713-151BB921A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873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: Im Neubau </a:t>
            </a:r>
            <a:r>
              <a:rPr lang="de-DE" altLang="de-DE" sz="1800" b="1" u="sng" dirty="0">
                <a:solidFill>
                  <a:srgbClr val="00B050"/>
                </a:solidFill>
              </a:rPr>
              <a:t>UND</a:t>
            </a:r>
            <a:r>
              <a:rPr lang="de-DE" altLang="de-DE" sz="1800" dirty="0">
                <a:solidFill>
                  <a:srgbClr val="00B050"/>
                </a:solidFill>
              </a:rPr>
              <a:t> Bestand einsetzbar! </a:t>
            </a: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230250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Energiekopplung (</a:t>
            </a:r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):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b="1" dirty="0">
                <a:solidFill>
                  <a:srgbClr val="00B050"/>
                </a:solidFill>
              </a:rPr>
              <a:t>wirtschaftliche Autarkie bis zu 80% erreichbar!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4D0BB94-4E2B-AB8D-8C42-B76367E7B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66" y="23175"/>
            <a:ext cx="904847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(1) im Ein-/ Mehrfamilienhaus und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D68080EC-C16F-D555-A3D8-17B76A3F23EB}"/>
              </a:ext>
            </a:extLst>
          </p:cNvPr>
          <p:cNvGrpSpPr/>
          <p:nvPr/>
        </p:nvGrpSpPr>
        <p:grpSpPr>
          <a:xfrm>
            <a:off x="224041" y="3142846"/>
            <a:ext cx="9681959" cy="2164413"/>
            <a:chOff x="224041" y="3142846"/>
            <a:chExt cx="9681959" cy="2164413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5CC8F906-1BA6-6675-9F01-435ED59D3A15}"/>
                </a:ext>
              </a:extLst>
            </p:cNvPr>
            <p:cNvGrpSpPr/>
            <p:nvPr/>
          </p:nvGrpSpPr>
          <p:grpSpPr>
            <a:xfrm>
              <a:off x="224041" y="3142846"/>
              <a:ext cx="9681959" cy="2164413"/>
              <a:chOff x="224041" y="3212994"/>
              <a:chExt cx="9681959" cy="2164413"/>
            </a:xfrm>
          </p:grpSpPr>
          <p:grpSp>
            <p:nvGrpSpPr>
              <p:cNvPr id="116" name="Gruppieren 115">
                <a:extLst>
                  <a:ext uri="{FF2B5EF4-FFF2-40B4-BE49-F238E27FC236}">
                    <a16:creationId xmlns:a16="http://schemas.microsoft.com/office/drawing/2014/main" id="{5D1240E3-5A5D-8019-866A-991221377572}"/>
                  </a:ext>
                </a:extLst>
              </p:cNvPr>
              <p:cNvGrpSpPr/>
              <p:nvPr/>
            </p:nvGrpSpPr>
            <p:grpSpPr>
              <a:xfrm>
                <a:off x="4084068" y="3212994"/>
                <a:ext cx="5821932" cy="1571439"/>
                <a:chOff x="4084068" y="3212994"/>
                <a:chExt cx="5821932" cy="1571439"/>
              </a:xfrm>
            </p:grpSpPr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1543E5FF-81D2-4745-B8E5-C050B5C30188}"/>
                    </a:ext>
                  </a:extLst>
                </p:cNvPr>
                <p:cNvSpPr txBox="1"/>
                <p:nvPr/>
              </p:nvSpPr>
              <p:spPr>
                <a:xfrm>
                  <a:off x="7170156" y="3414750"/>
                  <a:ext cx="273584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200" u="sng" dirty="0">
                      <a:solidFill>
                        <a:srgbClr val="FF0000"/>
                      </a:solidFill>
                    </a:rPr>
                    <a:t>Achtung</a:t>
                  </a:r>
                  <a:r>
                    <a:rPr lang="de-DE" sz="1200" dirty="0">
                      <a:solidFill>
                        <a:srgbClr val="FF0000"/>
                      </a:solidFill>
                    </a:rPr>
                    <a:t>: 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- keine Öl- oder Gasheizungen mehr!</a:t>
                  </a:r>
                  <a:br>
                    <a:rPr lang="de-DE" sz="1200" dirty="0">
                      <a:solidFill>
                        <a:srgbClr val="FF0000"/>
                      </a:solidFill>
                    </a:rPr>
                  </a:br>
                  <a:r>
                    <a:rPr lang="de-DE" sz="1200" dirty="0">
                      <a:solidFill>
                        <a:srgbClr val="FF0000"/>
                      </a:solidFill>
                    </a:rPr>
                    <a:t>- Wo möglich: Wärmenetz-Anschluss!</a:t>
                  </a:r>
                </a:p>
              </p:txBody>
            </p:sp>
            <p:grpSp>
              <p:nvGrpSpPr>
                <p:cNvPr id="112" name="Gruppieren 111">
                  <a:extLst>
                    <a:ext uri="{FF2B5EF4-FFF2-40B4-BE49-F238E27FC236}">
                      <a16:creationId xmlns:a16="http://schemas.microsoft.com/office/drawing/2014/main" id="{CDA5EB74-6F08-0FBD-5BEC-259F0DBDF25C}"/>
                    </a:ext>
                  </a:extLst>
                </p:cNvPr>
                <p:cNvGrpSpPr/>
                <p:nvPr/>
              </p:nvGrpSpPr>
              <p:grpSpPr>
                <a:xfrm>
                  <a:off x="4084068" y="3212994"/>
                  <a:ext cx="1747241" cy="1571439"/>
                  <a:chOff x="4084068" y="3212994"/>
                  <a:chExt cx="1747241" cy="1571439"/>
                </a:xfrm>
              </p:grpSpPr>
              <p:cxnSp>
                <p:nvCxnSpPr>
                  <p:cNvPr id="40" name="Gerader Verbinder 39">
                    <a:extLst>
                      <a:ext uri="{FF2B5EF4-FFF2-40B4-BE49-F238E27FC236}">
                        <a16:creationId xmlns:a16="http://schemas.microsoft.com/office/drawing/2014/main" id="{38F9CED0-963F-4777-994E-CD96380A00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V="1">
                    <a:off x="4424705" y="4765178"/>
                    <a:ext cx="1406604" cy="19255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48" name="Gerader Verbinder 47">
                    <a:extLst>
                      <a:ext uri="{FF2B5EF4-FFF2-40B4-BE49-F238E27FC236}">
                        <a16:creationId xmlns:a16="http://schemas.microsoft.com/office/drawing/2014/main" id="{FA436010-E268-40C8-B188-8A5132BB6749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4447389" y="3787467"/>
                    <a:ext cx="0" cy="9897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pic>
                <p:nvPicPr>
                  <p:cNvPr id="91" name="Grafik 90">
                    <a:extLst>
                      <a:ext uri="{FF2B5EF4-FFF2-40B4-BE49-F238E27FC236}">
                        <a16:creationId xmlns:a16="http://schemas.microsoft.com/office/drawing/2014/main" id="{E624AB83-94CC-43A7-829C-280F72EB5F6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84068" y="3212994"/>
                    <a:ext cx="705102" cy="705102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23" name="Textfeld 22">
                <a:extLst>
                  <a:ext uri="{FF2B5EF4-FFF2-40B4-BE49-F238E27FC236}">
                    <a16:creationId xmlns:a16="http://schemas.microsoft.com/office/drawing/2014/main" id="{B331854A-963A-A1BC-B6F9-DC509AA1BE9A}"/>
                  </a:ext>
                </a:extLst>
              </p:cNvPr>
              <p:cNvSpPr txBox="1"/>
              <p:nvPr/>
            </p:nvSpPr>
            <p:spPr>
              <a:xfrm>
                <a:off x="224041" y="5038853"/>
                <a:ext cx="966744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Fossile Wärmeerzeuger durch Wärmepumpen (z.B. Luft-Wasser / Luft-Luft) bzw. Wärmenetz ersetzen</a:t>
                </a:r>
              </a:p>
            </p:txBody>
          </p:sp>
        </p:grpSp>
        <p:sp>
          <p:nvSpPr>
            <p:cNvPr id="125" name="Ellipse 124">
              <a:extLst>
                <a:ext uri="{FF2B5EF4-FFF2-40B4-BE49-F238E27FC236}">
                  <a16:creationId xmlns:a16="http://schemas.microsoft.com/office/drawing/2014/main" id="{C82BDF04-C99C-5B07-A0FE-7072BD80AB0E}"/>
                </a:ext>
              </a:extLst>
            </p:cNvPr>
            <p:cNvSpPr/>
            <p:nvPr/>
          </p:nvSpPr>
          <p:spPr bwMode="auto">
            <a:xfrm>
              <a:off x="5782571" y="4659695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28" name="Gruppieren 127">
            <a:extLst>
              <a:ext uri="{FF2B5EF4-FFF2-40B4-BE49-F238E27FC236}">
                <a16:creationId xmlns:a16="http://schemas.microsoft.com/office/drawing/2014/main" id="{54E38402-D65B-84E0-DAB6-7389A979435F}"/>
              </a:ext>
            </a:extLst>
          </p:cNvPr>
          <p:cNvGrpSpPr/>
          <p:nvPr/>
        </p:nvGrpSpPr>
        <p:grpSpPr>
          <a:xfrm>
            <a:off x="224040" y="2750541"/>
            <a:ext cx="9457919" cy="2786342"/>
            <a:chOff x="224040" y="2750541"/>
            <a:chExt cx="9457919" cy="2786342"/>
          </a:xfrm>
        </p:grpSpPr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C51C1E70-9344-969F-0689-64156BE07A67}"/>
                </a:ext>
              </a:extLst>
            </p:cNvPr>
            <p:cNvGrpSpPr/>
            <p:nvPr/>
          </p:nvGrpSpPr>
          <p:grpSpPr>
            <a:xfrm>
              <a:off x="224040" y="2750541"/>
              <a:ext cx="9457919" cy="2786342"/>
              <a:chOff x="224040" y="2807691"/>
              <a:chExt cx="9457919" cy="2786342"/>
            </a:xfrm>
          </p:grpSpPr>
          <p:sp>
            <p:nvSpPr>
              <p:cNvPr id="100" name="Textfeld 99">
                <a:extLst>
                  <a:ext uri="{FF2B5EF4-FFF2-40B4-BE49-F238E27FC236}">
                    <a16:creationId xmlns:a16="http://schemas.microsoft.com/office/drawing/2014/main" id="{15295552-68A0-4E2B-8EAB-320E63A8F4EC}"/>
                  </a:ext>
                </a:extLst>
              </p:cNvPr>
              <p:cNvSpPr txBox="1"/>
              <p:nvPr/>
            </p:nvSpPr>
            <p:spPr>
              <a:xfrm>
                <a:off x="224040" y="5255479"/>
                <a:ext cx="94579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sz="1600" dirty="0">
                    <a:solidFill>
                      <a:srgbClr val="3333FF"/>
                    </a:solidFill>
                  </a:rPr>
                  <a:t>E-Auto, zukünftig mit bidirektionalem Laden, V2H/G fürs Hausnetz und das EVU-Netz</a:t>
                </a:r>
              </a:p>
            </p:txBody>
          </p:sp>
          <p:grpSp>
            <p:nvGrpSpPr>
              <p:cNvPr id="33" name="Gruppieren 32">
                <a:extLst>
                  <a:ext uri="{FF2B5EF4-FFF2-40B4-BE49-F238E27FC236}">
                    <a16:creationId xmlns:a16="http://schemas.microsoft.com/office/drawing/2014/main" id="{7901D871-F900-4AD4-8BE4-16435CDC68C0}"/>
                  </a:ext>
                </a:extLst>
              </p:cNvPr>
              <p:cNvGrpSpPr/>
              <p:nvPr/>
            </p:nvGrpSpPr>
            <p:grpSpPr>
              <a:xfrm>
                <a:off x="372616" y="2807691"/>
                <a:ext cx="4050910" cy="1969530"/>
                <a:chOff x="372616" y="2807691"/>
                <a:chExt cx="4050910" cy="1969530"/>
              </a:xfrm>
            </p:grpSpPr>
            <p:grpSp>
              <p:nvGrpSpPr>
                <p:cNvPr id="14" name="Gruppieren 13">
                  <a:extLst>
                    <a:ext uri="{FF2B5EF4-FFF2-40B4-BE49-F238E27FC236}">
                      <a16:creationId xmlns:a16="http://schemas.microsoft.com/office/drawing/2014/main" id="{0A1A9296-459C-4C4D-85C8-779560A77BAB}"/>
                    </a:ext>
                  </a:extLst>
                </p:cNvPr>
                <p:cNvGrpSpPr/>
                <p:nvPr/>
              </p:nvGrpSpPr>
              <p:grpSpPr>
                <a:xfrm>
                  <a:off x="372616" y="2807691"/>
                  <a:ext cx="4050910" cy="1969530"/>
                  <a:chOff x="372616" y="2915979"/>
                  <a:chExt cx="4050910" cy="1969530"/>
                </a:xfrm>
              </p:grpSpPr>
              <p:grpSp>
                <p:nvGrpSpPr>
                  <p:cNvPr id="114" name="Gruppieren 113">
                    <a:extLst>
                      <a:ext uri="{FF2B5EF4-FFF2-40B4-BE49-F238E27FC236}">
                        <a16:creationId xmlns:a16="http://schemas.microsoft.com/office/drawing/2014/main" id="{E1DE7B69-C9B2-4A9A-AF26-87143F35943C}"/>
                      </a:ext>
                    </a:extLst>
                  </p:cNvPr>
                  <p:cNvGrpSpPr/>
                  <p:nvPr/>
                </p:nvGrpSpPr>
                <p:grpSpPr>
                  <a:xfrm>
                    <a:off x="372616" y="2915979"/>
                    <a:ext cx="4050910" cy="1969530"/>
                    <a:chOff x="372616" y="2915979"/>
                    <a:chExt cx="4050910" cy="1969530"/>
                  </a:xfrm>
                </p:grpSpPr>
                <p:pic>
                  <p:nvPicPr>
                    <p:cNvPr id="4" name="Grafik 3" descr="Ein Bild, das Text, schwarz, dunkel, Küchengerät enthält.&#10;&#10;Automatisch generierte Beschreibung">
                      <a:extLst>
                        <a:ext uri="{FF2B5EF4-FFF2-40B4-BE49-F238E27FC236}">
                          <a16:creationId xmlns:a16="http://schemas.microsoft.com/office/drawing/2014/main" id="{0F95E97A-8F83-4CCC-A152-55BFF3AF7CE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9688" r="29626"/>
                    <a:stretch/>
                  </p:blipFill>
                  <p:spPr>
                    <a:xfrm>
                      <a:off x="3173373" y="2915979"/>
                      <a:ext cx="620846" cy="85834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Grafik 33">
                      <a:extLst>
                        <a:ext uri="{FF2B5EF4-FFF2-40B4-BE49-F238E27FC236}">
                          <a16:creationId xmlns:a16="http://schemas.microsoft.com/office/drawing/2014/main" id="{28DAA4B1-75B7-40CD-ABB1-DDBC35BDC99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1837" t="27045" b="13630"/>
                    <a:stretch/>
                  </p:blipFill>
                  <p:spPr>
                    <a:xfrm flipH="1">
                      <a:off x="372616" y="3262953"/>
                      <a:ext cx="2269469" cy="1328182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5" name="Freihandform: Form 34">
                      <a:extLst>
                        <a:ext uri="{FF2B5EF4-FFF2-40B4-BE49-F238E27FC236}">
                          <a16:creationId xmlns:a16="http://schemas.microsoft.com/office/drawing/2014/main" id="{09DF102F-6310-49DE-8EA5-C00FF141C416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2635488" y="3727269"/>
                      <a:ext cx="775944" cy="357051"/>
                    </a:xfrm>
                    <a:custGeom>
                      <a:avLst/>
                      <a:gdLst>
                        <a:gd name="connsiteX0" fmla="*/ 0 w 775944"/>
                        <a:gd name="connsiteY0" fmla="*/ 87085 h 357051"/>
                        <a:gd name="connsiteX1" fmla="*/ 43543 w 775944"/>
                        <a:gd name="connsiteY1" fmla="*/ 121920 h 357051"/>
                        <a:gd name="connsiteX2" fmla="*/ 78377 w 775944"/>
                        <a:gd name="connsiteY2" fmla="*/ 139337 h 357051"/>
                        <a:gd name="connsiteX3" fmla="*/ 121920 w 775944"/>
                        <a:gd name="connsiteY3" fmla="*/ 174171 h 357051"/>
                        <a:gd name="connsiteX4" fmla="*/ 200297 w 775944"/>
                        <a:gd name="connsiteY4" fmla="*/ 226422 h 357051"/>
                        <a:gd name="connsiteX5" fmla="*/ 243840 w 775944"/>
                        <a:gd name="connsiteY5" fmla="*/ 261257 h 357051"/>
                        <a:gd name="connsiteX6" fmla="*/ 330926 w 775944"/>
                        <a:gd name="connsiteY6" fmla="*/ 296091 h 357051"/>
                        <a:gd name="connsiteX7" fmla="*/ 470263 w 775944"/>
                        <a:gd name="connsiteY7" fmla="*/ 339634 h 357051"/>
                        <a:gd name="connsiteX8" fmla="*/ 531223 w 775944"/>
                        <a:gd name="connsiteY8" fmla="*/ 357051 h 357051"/>
                        <a:gd name="connsiteX9" fmla="*/ 635726 w 775944"/>
                        <a:gd name="connsiteY9" fmla="*/ 339634 h 357051"/>
                        <a:gd name="connsiteX10" fmla="*/ 705395 w 775944"/>
                        <a:gd name="connsiteY10" fmla="*/ 278674 h 357051"/>
                        <a:gd name="connsiteX11" fmla="*/ 722812 w 775944"/>
                        <a:gd name="connsiteY11" fmla="*/ 252548 h 357051"/>
                        <a:gd name="connsiteX12" fmla="*/ 748937 w 775944"/>
                        <a:gd name="connsiteY12" fmla="*/ 217714 h 357051"/>
                        <a:gd name="connsiteX13" fmla="*/ 775063 w 775944"/>
                        <a:gd name="connsiteY13" fmla="*/ 113211 h 357051"/>
                        <a:gd name="connsiteX14" fmla="*/ 775063 w 775944"/>
                        <a:gd name="connsiteY14" fmla="*/ 0 h 3570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775944" h="357051">
                          <a:moveTo>
                            <a:pt x="0" y="87085"/>
                          </a:moveTo>
                          <a:cubicBezTo>
                            <a:pt x="14514" y="98697"/>
                            <a:pt x="28077" y="111609"/>
                            <a:pt x="43543" y="121920"/>
                          </a:cubicBezTo>
                          <a:cubicBezTo>
                            <a:pt x="54345" y="129121"/>
                            <a:pt x="68404" y="131026"/>
                            <a:pt x="78377" y="139337"/>
                          </a:cubicBezTo>
                          <a:cubicBezTo>
                            <a:pt x="130900" y="183105"/>
                            <a:pt x="59543" y="153377"/>
                            <a:pt x="121920" y="174171"/>
                          </a:cubicBezTo>
                          <a:cubicBezTo>
                            <a:pt x="267715" y="290806"/>
                            <a:pt x="84502" y="149225"/>
                            <a:pt x="200297" y="226422"/>
                          </a:cubicBezTo>
                          <a:cubicBezTo>
                            <a:pt x="215763" y="236733"/>
                            <a:pt x="227439" y="252510"/>
                            <a:pt x="243840" y="261257"/>
                          </a:cubicBezTo>
                          <a:cubicBezTo>
                            <a:pt x="271427" y="275970"/>
                            <a:pt x="302962" y="282109"/>
                            <a:pt x="330926" y="296091"/>
                          </a:cubicBezTo>
                          <a:cubicBezTo>
                            <a:pt x="419033" y="340145"/>
                            <a:pt x="294646" y="281099"/>
                            <a:pt x="470263" y="339634"/>
                          </a:cubicBezTo>
                          <a:cubicBezTo>
                            <a:pt x="507744" y="352127"/>
                            <a:pt x="487483" y="346115"/>
                            <a:pt x="531223" y="357051"/>
                          </a:cubicBezTo>
                          <a:cubicBezTo>
                            <a:pt x="556050" y="354292"/>
                            <a:pt x="606549" y="354222"/>
                            <a:pt x="635726" y="339634"/>
                          </a:cubicBezTo>
                          <a:cubicBezTo>
                            <a:pt x="658742" y="328126"/>
                            <a:pt x="694045" y="295699"/>
                            <a:pt x="705395" y="278674"/>
                          </a:cubicBezTo>
                          <a:cubicBezTo>
                            <a:pt x="711201" y="269965"/>
                            <a:pt x="716729" y="261065"/>
                            <a:pt x="722812" y="252548"/>
                          </a:cubicBezTo>
                          <a:cubicBezTo>
                            <a:pt x="731248" y="240737"/>
                            <a:pt x="740229" y="229325"/>
                            <a:pt x="748937" y="217714"/>
                          </a:cubicBezTo>
                          <a:cubicBezTo>
                            <a:pt x="762033" y="178429"/>
                            <a:pt x="772864" y="154991"/>
                            <a:pt x="775063" y="113211"/>
                          </a:cubicBezTo>
                          <a:cubicBezTo>
                            <a:pt x="777046" y="75526"/>
                            <a:pt x="775063" y="37737"/>
                            <a:pt x="775063" y="0"/>
                          </a:cubicBez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cxnSp>
                  <p:nvCxnSpPr>
                    <p:cNvPr id="44" name="Gerader Verbinder 43">
                      <a:extLst>
                        <a:ext uri="{FF2B5EF4-FFF2-40B4-BE49-F238E27FC236}">
                          <a16:creationId xmlns:a16="http://schemas.microsoft.com/office/drawing/2014/main" id="{501C4E79-D89B-4D87-9DE8-3CE34C2FEE6F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3727269"/>
                      <a:ext cx="0" cy="115824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72" name="Gerader Verbinder 71">
                      <a:extLst>
                        <a:ext uri="{FF2B5EF4-FFF2-40B4-BE49-F238E27FC236}">
                          <a16:creationId xmlns:a16="http://schemas.microsoft.com/office/drawing/2014/main" id="{23F6BEB4-1267-49D5-A115-97AE002BA09B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637596" y="4883196"/>
                      <a:ext cx="785930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cxnSp>
                <p:nvCxnSpPr>
                  <p:cNvPr id="7" name="Gerade Verbindung mit Pfeil 6">
                    <a:extLst>
                      <a:ext uri="{FF2B5EF4-FFF2-40B4-BE49-F238E27FC236}">
                        <a16:creationId xmlns:a16="http://schemas.microsoft.com/office/drawing/2014/main" id="{1BEA3553-21A4-4386-9DFA-C59F6FC2D31F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875547" y="4220982"/>
                    <a:ext cx="456133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sp>
              <p:nvSpPr>
                <p:cNvPr id="3" name="Textfeld 2">
                  <a:extLst>
                    <a:ext uri="{FF2B5EF4-FFF2-40B4-BE49-F238E27FC236}">
                      <a16:creationId xmlns:a16="http://schemas.microsoft.com/office/drawing/2014/main" id="{F0A20E36-7D6F-6711-670F-C5C16550D1B5}"/>
                    </a:ext>
                  </a:extLst>
                </p:cNvPr>
                <p:cNvSpPr txBox="1"/>
                <p:nvPr/>
              </p:nvSpPr>
              <p:spPr>
                <a:xfrm>
                  <a:off x="2757738" y="4097390"/>
                  <a:ext cx="72327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3333FF"/>
                      </a:solidFill>
                    </a:rPr>
                    <a:t>V2H/G</a:t>
                  </a:r>
                </a:p>
              </p:txBody>
            </p:sp>
          </p:grpSp>
        </p:grpSp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9F336B30-4B31-BB9E-EA52-4DFF240871DF}"/>
                </a:ext>
              </a:extLst>
            </p:cNvPr>
            <p:cNvSpPr/>
            <p:nvPr/>
          </p:nvSpPr>
          <p:spPr bwMode="auto">
            <a:xfrm>
              <a:off x="4412997" y="4678093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20162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04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B7583B8-6D91-4F96-A611-6643F3F275EF}"/>
              </a:ext>
            </a:extLst>
          </p:cNvPr>
          <p:cNvGrpSpPr/>
          <p:nvPr/>
        </p:nvGrpSpPr>
        <p:grpSpPr>
          <a:xfrm>
            <a:off x="2708143" y="963403"/>
            <a:ext cx="4055208" cy="3175782"/>
            <a:chOff x="2379234" y="2470777"/>
            <a:chExt cx="4832140" cy="3347910"/>
          </a:xfrm>
        </p:grpSpPr>
        <p:sp>
          <p:nvSpPr>
            <p:cNvPr id="30" name="Rechteck 23562">
              <a:extLst>
                <a:ext uri="{FF2B5EF4-FFF2-40B4-BE49-F238E27FC236}">
                  <a16:creationId xmlns:a16="http://schemas.microsoft.com/office/drawing/2014/main" id="{5064674D-2E6E-49BC-B4A6-DFC8528BF03B}"/>
                </a:ext>
              </a:extLst>
            </p:cNvPr>
            <p:cNvSpPr/>
            <p:nvPr/>
          </p:nvSpPr>
          <p:spPr bwMode="auto">
            <a:xfrm>
              <a:off x="3934292" y="4188058"/>
              <a:ext cx="2877352" cy="1565894"/>
            </a:xfrm>
            <a:custGeom>
              <a:avLst/>
              <a:gdLst>
                <a:gd name="connsiteX0" fmla="*/ 0 w 2852968"/>
                <a:gd name="connsiteY0" fmla="*/ 0 h 1529318"/>
                <a:gd name="connsiteX1" fmla="*/ 2852968 w 2852968"/>
                <a:gd name="connsiteY1" fmla="*/ 0 h 1529318"/>
                <a:gd name="connsiteX2" fmla="*/ 2852968 w 2852968"/>
                <a:gd name="connsiteY2" fmla="*/ 1529318 h 1529318"/>
                <a:gd name="connsiteX3" fmla="*/ 0 w 2852968"/>
                <a:gd name="connsiteY3" fmla="*/ 1529318 h 1529318"/>
                <a:gd name="connsiteX4" fmla="*/ 0 w 2852968"/>
                <a:gd name="connsiteY4" fmla="*/ 0 h 1529318"/>
                <a:gd name="connsiteX0" fmla="*/ 0 w 2877352"/>
                <a:gd name="connsiteY0" fmla="*/ 0 h 1529318"/>
                <a:gd name="connsiteX1" fmla="*/ 2877352 w 2877352"/>
                <a:gd name="connsiteY1" fmla="*/ 0 h 1529318"/>
                <a:gd name="connsiteX2" fmla="*/ 2852968 w 2877352"/>
                <a:gd name="connsiteY2" fmla="*/ 1529318 h 1529318"/>
                <a:gd name="connsiteX3" fmla="*/ 0 w 2877352"/>
                <a:gd name="connsiteY3" fmla="*/ 1529318 h 1529318"/>
                <a:gd name="connsiteX4" fmla="*/ 0 w 2877352"/>
                <a:gd name="connsiteY4" fmla="*/ 0 h 1529318"/>
                <a:gd name="connsiteX0" fmla="*/ 0 w 2877352"/>
                <a:gd name="connsiteY0" fmla="*/ 0 h 1565894"/>
                <a:gd name="connsiteX1" fmla="*/ 2877352 w 2877352"/>
                <a:gd name="connsiteY1" fmla="*/ 0 h 1565894"/>
                <a:gd name="connsiteX2" fmla="*/ 2852968 w 2877352"/>
                <a:gd name="connsiteY2" fmla="*/ 1529318 h 1565894"/>
                <a:gd name="connsiteX3" fmla="*/ 12192 w 2877352"/>
                <a:gd name="connsiteY3" fmla="*/ 1565894 h 1565894"/>
                <a:gd name="connsiteX4" fmla="*/ 0 w 2877352"/>
                <a:gd name="connsiteY4" fmla="*/ 0 h 1565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77352" h="1565894">
                  <a:moveTo>
                    <a:pt x="0" y="0"/>
                  </a:moveTo>
                  <a:lnTo>
                    <a:pt x="2877352" y="0"/>
                  </a:lnTo>
                  <a:lnTo>
                    <a:pt x="2852968" y="1529318"/>
                  </a:lnTo>
                  <a:lnTo>
                    <a:pt x="12192" y="1565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F64888F2-EA3B-4C3C-8BFC-E4A8F8F015D3}"/>
                </a:ext>
              </a:extLst>
            </p:cNvPr>
            <p:cNvSpPr/>
            <p:nvPr/>
          </p:nvSpPr>
          <p:spPr>
            <a:xfrm rot="10800000" flipH="1" flipV="1">
              <a:off x="2379234" y="2470777"/>
              <a:ext cx="4832140" cy="3347910"/>
            </a:xfrm>
            <a:custGeom>
              <a:avLst/>
              <a:gdLst>
                <a:gd name="connsiteX0" fmla="*/ 497198 w 3607783"/>
                <a:gd name="connsiteY0" fmla="*/ 32132 h 3347910"/>
                <a:gd name="connsiteX1" fmla="*/ 242962 w 3607783"/>
                <a:gd name="connsiteY1" fmla="*/ 742414 h 3347910"/>
                <a:gd name="connsiteX2" fmla="*/ 0 w 3607783"/>
                <a:gd name="connsiteY2" fmla="*/ 1446496 h 3347910"/>
                <a:gd name="connsiteX3" fmla="*/ 10147 w 3607783"/>
                <a:gd name="connsiteY3" fmla="*/ 1468481 h 3347910"/>
                <a:gd name="connsiteX4" fmla="*/ 197301 w 3607783"/>
                <a:gd name="connsiteY4" fmla="*/ 1403653 h 3347910"/>
                <a:gd name="connsiteX5" fmla="*/ 202938 w 3607783"/>
                <a:gd name="connsiteY5" fmla="*/ 1478064 h 3347910"/>
                <a:gd name="connsiteX6" fmla="*/ 214212 w 3607783"/>
                <a:gd name="connsiteY6" fmla="*/ 2043471 h 3347910"/>
                <a:gd name="connsiteX7" fmla="*/ 225486 w 3607783"/>
                <a:gd name="connsiteY7" fmla="*/ 2580129 h 3347910"/>
                <a:gd name="connsiteX8" fmla="*/ 225486 w 3607783"/>
                <a:gd name="connsiteY8" fmla="*/ 2626354 h 3347910"/>
                <a:gd name="connsiteX9" fmla="*/ 421660 w 3607783"/>
                <a:gd name="connsiteY9" fmla="*/ 2780812 h 3347910"/>
                <a:gd name="connsiteX10" fmla="*/ 879961 w 3607783"/>
                <a:gd name="connsiteY10" fmla="*/ 3141590 h 3347910"/>
                <a:gd name="connsiteX11" fmla="*/ 1142653 w 3607783"/>
                <a:gd name="connsiteY11" fmla="*/ 3347910 h 3347910"/>
                <a:gd name="connsiteX12" fmla="*/ 2246973 w 3607783"/>
                <a:gd name="connsiteY12" fmla="*/ 3325362 h 3347910"/>
                <a:gd name="connsiteX13" fmla="*/ 3351856 w 3607783"/>
                <a:gd name="connsiteY13" fmla="*/ 3301686 h 3347910"/>
                <a:gd name="connsiteX14" fmla="*/ 3359748 w 3607783"/>
                <a:gd name="connsiteY14" fmla="*/ 2686108 h 3347910"/>
                <a:gd name="connsiteX15" fmla="*/ 3368768 w 3607783"/>
                <a:gd name="connsiteY15" fmla="*/ 2047417 h 3347910"/>
                <a:gd name="connsiteX16" fmla="*/ 3371586 w 3607783"/>
                <a:gd name="connsiteY16" fmla="*/ 2023741 h 3347910"/>
                <a:gd name="connsiteX17" fmla="*/ 3421193 w 3607783"/>
                <a:gd name="connsiteY17" fmla="*/ 2023741 h 3347910"/>
                <a:gd name="connsiteX18" fmla="*/ 3539010 w 3607783"/>
                <a:gd name="connsiteY18" fmla="*/ 2019795 h 3347910"/>
                <a:gd name="connsiteX19" fmla="*/ 3607783 w 3607783"/>
                <a:gd name="connsiteY19" fmla="*/ 2016413 h 3347910"/>
                <a:gd name="connsiteX20" fmla="*/ 3607783 w 3607783"/>
                <a:gd name="connsiteY20" fmla="*/ 1997810 h 3347910"/>
                <a:gd name="connsiteX21" fmla="*/ 3484329 w 3607783"/>
                <a:gd name="connsiteY21" fmla="*/ 1712570 h 3347910"/>
                <a:gd name="connsiteX22" fmla="*/ 2955564 w 3607783"/>
                <a:gd name="connsiteY22" fmla="*/ 569353 h 3347910"/>
                <a:gd name="connsiteX23" fmla="*/ 2761082 w 3607783"/>
                <a:gd name="connsiteY23" fmla="*/ 148257 h 3347910"/>
                <a:gd name="connsiteX24" fmla="*/ 2727259 w 3607783"/>
                <a:gd name="connsiteY24" fmla="*/ 73847 h 3347910"/>
                <a:gd name="connsiteX25" fmla="*/ 2692308 w 3607783"/>
                <a:gd name="connsiteY25" fmla="*/ 71028 h 3347910"/>
                <a:gd name="connsiteX26" fmla="*/ 2367608 w 3607783"/>
                <a:gd name="connsiteY26" fmla="*/ 59190 h 3347910"/>
                <a:gd name="connsiteX27" fmla="*/ 1296547 w 3607783"/>
                <a:gd name="connsiteY27" fmla="*/ 25367 h 3347910"/>
                <a:gd name="connsiteX28" fmla="*/ 511854 w 3607783"/>
                <a:gd name="connsiteY28" fmla="*/ 0 h 3347910"/>
                <a:gd name="connsiteX29" fmla="*/ 497198 w 3607783"/>
                <a:gd name="connsiteY29" fmla="*/ 32132 h 3347910"/>
                <a:gd name="connsiteX30" fmla="*/ 1519215 w 3607783"/>
                <a:gd name="connsiteY30" fmla="*/ 99214 h 3347910"/>
                <a:gd name="connsiteX31" fmla="*/ 2581820 w 3607783"/>
                <a:gd name="connsiteY31" fmla="*/ 133601 h 3347910"/>
                <a:gd name="connsiteX32" fmla="*/ 2681034 w 3607783"/>
                <a:gd name="connsiteY32" fmla="*/ 136983 h 3347910"/>
                <a:gd name="connsiteX33" fmla="*/ 2709783 w 3607783"/>
                <a:gd name="connsiteY33" fmla="*/ 199556 h 3347910"/>
                <a:gd name="connsiteX34" fmla="*/ 3062670 w 3607783"/>
                <a:gd name="connsiteY34" fmla="*/ 961136 h 3347910"/>
                <a:gd name="connsiteX35" fmla="*/ 3454452 w 3607783"/>
                <a:gd name="connsiteY35" fmla="*/ 1806710 h 3347910"/>
                <a:gd name="connsiteX36" fmla="*/ 3522098 w 3607783"/>
                <a:gd name="connsiteY36" fmla="*/ 1953277 h 3347910"/>
                <a:gd name="connsiteX37" fmla="*/ 3414429 w 3607783"/>
                <a:gd name="connsiteY37" fmla="*/ 1957786 h 3347910"/>
                <a:gd name="connsiteX38" fmla="*/ 3305631 w 3607783"/>
                <a:gd name="connsiteY38" fmla="*/ 1963423 h 3347910"/>
                <a:gd name="connsiteX39" fmla="*/ 3295485 w 3607783"/>
                <a:gd name="connsiteY39" fmla="*/ 2598168 h 3347910"/>
                <a:gd name="connsiteX40" fmla="*/ 3283646 w 3607783"/>
                <a:gd name="connsiteY40" fmla="*/ 3234603 h 3347910"/>
                <a:gd name="connsiteX41" fmla="*/ 1211990 w 3607783"/>
                <a:gd name="connsiteY41" fmla="*/ 3280264 h 3347910"/>
                <a:gd name="connsiteX42" fmla="*/ 1164074 w 3607783"/>
                <a:gd name="connsiteY42" fmla="*/ 3280828 h 3347910"/>
                <a:gd name="connsiteX43" fmla="*/ 730012 w 3607783"/>
                <a:gd name="connsiteY43" fmla="*/ 2939216 h 3347910"/>
                <a:gd name="connsiteX44" fmla="*/ 295951 w 3607783"/>
                <a:gd name="connsiteY44" fmla="*/ 2597041 h 3347910"/>
                <a:gd name="connsiteX45" fmla="*/ 292005 w 3607783"/>
                <a:gd name="connsiteY45" fmla="*/ 2523194 h 3347910"/>
                <a:gd name="connsiteX46" fmla="*/ 276221 w 3607783"/>
                <a:gd name="connsiteY46" fmla="*/ 1879993 h 3347910"/>
                <a:gd name="connsiteX47" fmla="*/ 264383 w 3607783"/>
                <a:gd name="connsiteY47" fmla="*/ 1310640 h 3347910"/>
                <a:gd name="connsiteX48" fmla="*/ 379945 w 3607783"/>
                <a:gd name="connsiteY48" fmla="*/ 963955 h 3347910"/>
                <a:gd name="connsiteX49" fmla="*/ 555260 w 3607783"/>
                <a:gd name="connsiteY49" fmla="*/ 443645 h 3347910"/>
                <a:gd name="connsiteX50" fmla="*/ 615578 w 3607783"/>
                <a:gd name="connsiteY50" fmla="*/ 270020 h 3347910"/>
                <a:gd name="connsiteX51" fmla="*/ 584010 w 3607783"/>
                <a:gd name="connsiteY51" fmla="*/ 178134 h 3347910"/>
                <a:gd name="connsiteX52" fmla="*/ 554133 w 3607783"/>
                <a:gd name="connsiteY52" fmla="*/ 67646 h 3347910"/>
                <a:gd name="connsiteX53" fmla="*/ 1519215 w 3607783"/>
                <a:gd name="connsiteY53" fmla="*/ 99214 h 334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07783" h="3347910">
                  <a:moveTo>
                    <a:pt x="497198" y="32132"/>
                  </a:moveTo>
                  <a:cubicBezTo>
                    <a:pt x="490997" y="50171"/>
                    <a:pt x="376562" y="369798"/>
                    <a:pt x="242962" y="742414"/>
                  </a:cubicBezTo>
                  <a:cubicBezTo>
                    <a:pt x="55244" y="1265543"/>
                    <a:pt x="0" y="1426202"/>
                    <a:pt x="0" y="1446496"/>
                  </a:cubicBezTo>
                  <a:cubicBezTo>
                    <a:pt x="0" y="1469044"/>
                    <a:pt x="1127" y="1471863"/>
                    <a:pt x="10147" y="1468481"/>
                  </a:cubicBezTo>
                  <a:cubicBezTo>
                    <a:pt x="47352" y="1453824"/>
                    <a:pt x="192227" y="1403653"/>
                    <a:pt x="197301" y="1403653"/>
                  </a:cubicBezTo>
                  <a:cubicBezTo>
                    <a:pt x="200683" y="1403653"/>
                    <a:pt x="202938" y="1430712"/>
                    <a:pt x="202938" y="1478064"/>
                  </a:cubicBezTo>
                  <a:cubicBezTo>
                    <a:pt x="202938" y="1519215"/>
                    <a:pt x="208011" y="1773451"/>
                    <a:pt x="214212" y="2043471"/>
                  </a:cubicBezTo>
                  <a:cubicBezTo>
                    <a:pt x="220413" y="2312928"/>
                    <a:pt x="225486" y="2554762"/>
                    <a:pt x="225486" y="2580129"/>
                  </a:cubicBezTo>
                  <a:lnTo>
                    <a:pt x="225486" y="2626354"/>
                  </a:lnTo>
                  <a:lnTo>
                    <a:pt x="421660" y="2780812"/>
                  </a:lnTo>
                  <a:cubicBezTo>
                    <a:pt x="529329" y="2865369"/>
                    <a:pt x="735650" y="3027720"/>
                    <a:pt x="879961" y="3141590"/>
                  </a:cubicBezTo>
                  <a:lnTo>
                    <a:pt x="1142653" y="3347910"/>
                  </a:lnTo>
                  <a:lnTo>
                    <a:pt x="2246973" y="3325362"/>
                  </a:lnTo>
                  <a:cubicBezTo>
                    <a:pt x="2854095" y="3312960"/>
                    <a:pt x="3351856" y="3302249"/>
                    <a:pt x="3351856" y="3301686"/>
                  </a:cubicBezTo>
                  <a:cubicBezTo>
                    <a:pt x="3352420" y="3301122"/>
                    <a:pt x="3355802" y="3024337"/>
                    <a:pt x="3359748" y="2686108"/>
                  </a:cubicBezTo>
                  <a:cubicBezTo>
                    <a:pt x="3363130" y="2347878"/>
                    <a:pt x="3367076" y="2060946"/>
                    <a:pt x="3368768" y="2047417"/>
                  </a:cubicBezTo>
                  <a:lnTo>
                    <a:pt x="3371586" y="2023741"/>
                  </a:lnTo>
                  <a:lnTo>
                    <a:pt x="3421193" y="2023741"/>
                  </a:lnTo>
                  <a:cubicBezTo>
                    <a:pt x="3448252" y="2023741"/>
                    <a:pt x="3501805" y="2022050"/>
                    <a:pt x="3539010" y="2019795"/>
                  </a:cubicBezTo>
                  <a:lnTo>
                    <a:pt x="3607783" y="2016413"/>
                  </a:lnTo>
                  <a:lnTo>
                    <a:pt x="3607783" y="1997810"/>
                  </a:lnTo>
                  <a:cubicBezTo>
                    <a:pt x="3607783" y="1985972"/>
                    <a:pt x="3565505" y="1887886"/>
                    <a:pt x="3484329" y="1712570"/>
                  </a:cubicBezTo>
                  <a:cubicBezTo>
                    <a:pt x="3347910" y="1417183"/>
                    <a:pt x="3196834" y="1090791"/>
                    <a:pt x="2955564" y="569353"/>
                  </a:cubicBezTo>
                  <a:cubicBezTo>
                    <a:pt x="2867060" y="378817"/>
                    <a:pt x="2779684" y="189409"/>
                    <a:pt x="2761082" y="148257"/>
                  </a:cubicBezTo>
                  <a:lnTo>
                    <a:pt x="2727259" y="73847"/>
                  </a:lnTo>
                  <a:lnTo>
                    <a:pt x="2692308" y="71028"/>
                  </a:lnTo>
                  <a:cubicBezTo>
                    <a:pt x="2673706" y="69337"/>
                    <a:pt x="2527139" y="64264"/>
                    <a:pt x="2367608" y="59190"/>
                  </a:cubicBezTo>
                  <a:cubicBezTo>
                    <a:pt x="2208076" y="54117"/>
                    <a:pt x="1726099" y="38896"/>
                    <a:pt x="1296547" y="25367"/>
                  </a:cubicBezTo>
                  <a:cubicBezTo>
                    <a:pt x="866995" y="11274"/>
                    <a:pt x="514109" y="0"/>
                    <a:pt x="511854" y="0"/>
                  </a:cubicBezTo>
                  <a:cubicBezTo>
                    <a:pt x="510163" y="0"/>
                    <a:pt x="503399" y="14657"/>
                    <a:pt x="497198" y="32132"/>
                  </a:cubicBezTo>
                  <a:close/>
                  <a:moveTo>
                    <a:pt x="1519215" y="99214"/>
                  </a:moveTo>
                  <a:cubicBezTo>
                    <a:pt x="2049672" y="116126"/>
                    <a:pt x="2527703" y="131910"/>
                    <a:pt x="2581820" y="133601"/>
                  </a:cubicBezTo>
                  <a:lnTo>
                    <a:pt x="2681034" y="136983"/>
                  </a:lnTo>
                  <a:lnTo>
                    <a:pt x="2709783" y="199556"/>
                  </a:lnTo>
                  <a:cubicBezTo>
                    <a:pt x="2725568" y="233942"/>
                    <a:pt x="2883972" y="576682"/>
                    <a:pt x="3062670" y="961136"/>
                  </a:cubicBezTo>
                  <a:cubicBezTo>
                    <a:pt x="3240804" y="1345591"/>
                    <a:pt x="3417247" y="1726099"/>
                    <a:pt x="3454452" y="1806710"/>
                  </a:cubicBezTo>
                  <a:lnTo>
                    <a:pt x="3522098" y="1953277"/>
                  </a:lnTo>
                  <a:lnTo>
                    <a:pt x="3414429" y="1957786"/>
                  </a:lnTo>
                  <a:cubicBezTo>
                    <a:pt x="3355238" y="1960041"/>
                    <a:pt x="3306195" y="1962860"/>
                    <a:pt x="3305631" y="1963423"/>
                  </a:cubicBezTo>
                  <a:cubicBezTo>
                    <a:pt x="3304504" y="1963987"/>
                    <a:pt x="3299994" y="2249791"/>
                    <a:pt x="3295485" y="2598168"/>
                  </a:cubicBezTo>
                  <a:cubicBezTo>
                    <a:pt x="3290975" y="2945981"/>
                    <a:pt x="3285901" y="3232349"/>
                    <a:pt x="3283646" y="3234603"/>
                  </a:cubicBezTo>
                  <a:cubicBezTo>
                    <a:pt x="3280828" y="3237986"/>
                    <a:pt x="1391815" y="3279137"/>
                    <a:pt x="1211990" y="3280264"/>
                  </a:cubicBezTo>
                  <a:lnTo>
                    <a:pt x="1164074" y="3280828"/>
                  </a:lnTo>
                  <a:lnTo>
                    <a:pt x="730012" y="2939216"/>
                  </a:lnTo>
                  <a:lnTo>
                    <a:pt x="295951" y="2597041"/>
                  </a:lnTo>
                  <a:lnTo>
                    <a:pt x="292005" y="2523194"/>
                  </a:lnTo>
                  <a:cubicBezTo>
                    <a:pt x="289750" y="2482606"/>
                    <a:pt x="282422" y="2192856"/>
                    <a:pt x="276221" y="1879993"/>
                  </a:cubicBezTo>
                  <a:lnTo>
                    <a:pt x="264383" y="1310640"/>
                  </a:lnTo>
                  <a:lnTo>
                    <a:pt x="379945" y="963955"/>
                  </a:lnTo>
                  <a:cubicBezTo>
                    <a:pt x="443081" y="773419"/>
                    <a:pt x="522001" y="538913"/>
                    <a:pt x="555260" y="443645"/>
                  </a:cubicBezTo>
                  <a:lnTo>
                    <a:pt x="615578" y="270020"/>
                  </a:lnTo>
                  <a:lnTo>
                    <a:pt x="584010" y="178134"/>
                  </a:lnTo>
                  <a:cubicBezTo>
                    <a:pt x="556952" y="99214"/>
                    <a:pt x="547932" y="67646"/>
                    <a:pt x="554133" y="67646"/>
                  </a:cubicBezTo>
                  <a:cubicBezTo>
                    <a:pt x="554697" y="67646"/>
                    <a:pt x="989322" y="81739"/>
                    <a:pt x="1519215" y="99214"/>
                  </a:cubicBezTo>
                  <a:close/>
                </a:path>
              </a:pathLst>
            </a:custGeom>
            <a:solidFill>
              <a:srgbClr val="FFC000"/>
            </a:solidFill>
            <a:ln w="1905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62274F68-4B89-4807-9591-2C0833F4EF78}"/>
                </a:ext>
              </a:extLst>
            </p:cNvPr>
            <p:cNvSpPr/>
            <p:nvPr/>
          </p:nvSpPr>
          <p:spPr>
            <a:xfrm rot="10800000" flipV="1">
              <a:off x="3694133" y="5551094"/>
              <a:ext cx="7323" cy="19320"/>
            </a:xfrm>
            <a:custGeom>
              <a:avLst/>
              <a:gdLst>
                <a:gd name="connsiteX0" fmla="*/ 1435 w 7323"/>
                <a:gd name="connsiteY0" fmla="*/ 8217 h 19320"/>
                <a:gd name="connsiteX1" fmla="*/ 1999 w 7323"/>
                <a:gd name="connsiteY1" fmla="*/ 18928 h 19320"/>
                <a:gd name="connsiteX2" fmla="*/ 7073 w 7323"/>
                <a:gd name="connsiteY2" fmla="*/ 10472 h 19320"/>
                <a:gd name="connsiteX3" fmla="*/ 1435 w 7323"/>
                <a:gd name="connsiteY3" fmla="*/ 8217 h 1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3" h="19320">
                  <a:moveTo>
                    <a:pt x="1435" y="8217"/>
                  </a:moveTo>
                  <a:cubicBezTo>
                    <a:pt x="-819" y="12727"/>
                    <a:pt x="-256" y="17237"/>
                    <a:pt x="1999" y="18928"/>
                  </a:cubicBezTo>
                  <a:cubicBezTo>
                    <a:pt x="4254" y="20619"/>
                    <a:pt x="7073" y="16673"/>
                    <a:pt x="7073" y="10472"/>
                  </a:cubicBezTo>
                  <a:cubicBezTo>
                    <a:pt x="8200" y="-2494"/>
                    <a:pt x="5381" y="-3621"/>
                    <a:pt x="1435" y="8217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E435D46E-45B3-4BCF-9463-2DBDB107C0C8}"/>
                </a:ext>
              </a:extLst>
            </p:cNvPr>
            <p:cNvSpPr/>
            <p:nvPr/>
          </p:nvSpPr>
          <p:spPr>
            <a:xfrm rot="10800000" flipV="1">
              <a:off x="5053292" y="4798362"/>
              <a:ext cx="16876" cy="22548"/>
            </a:xfrm>
            <a:custGeom>
              <a:avLst/>
              <a:gdLst>
                <a:gd name="connsiteX0" fmla="*/ 5954 w 16876"/>
                <a:gd name="connsiteY0" fmla="*/ 11274 h 22548"/>
                <a:gd name="connsiteX1" fmla="*/ 4263 w 16876"/>
                <a:gd name="connsiteY1" fmla="*/ 22549 h 22548"/>
                <a:gd name="connsiteX2" fmla="*/ 14974 w 16876"/>
                <a:gd name="connsiteY2" fmla="*/ 11274 h 22548"/>
                <a:gd name="connsiteX3" fmla="*/ 16665 w 16876"/>
                <a:gd name="connsiteY3" fmla="*/ 0 h 22548"/>
                <a:gd name="connsiteX4" fmla="*/ 5954 w 16876"/>
                <a:gd name="connsiteY4" fmla="*/ 11274 h 22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76" h="22548">
                  <a:moveTo>
                    <a:pt x="5954" y="11274"/>
                  </a:moveTo>
                  <a:cubicBezTo>
                    <a:pt x="-1374" y="19730"/>
                    <a:pt x="-1938" y="22549"/>
                    <a:pt x="4263" y="22549"/>
                  </a:cubicBezTo>
                  <a:cubicBezTo>
                    <a:pt x="8209" y="22549"/>
                    <a:pt x="13283" y="17475"/>
                    <a:pt x="14974" y="11274"/>
                  </a:cubicBezTo>
                  <a:cubicBezTo>
                    <a:pt x="16665" y="5073"/>
                    <a:pt x="17229" y="0"/>
                    <a:pt x="16665" y="0"/>
                  </a:cubicBezTo>
                  <a:cubicBezTo>
                    <a:pt x="16101" y="0"/>
                    <a:pt x="11591" y="5073"/>
                    <a:pt x="5954" y="11274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939745F6-F798-4ACA-9054-A8F9851499A4}"/>
                </a:ext>
              </a:extLst>
            </p:cNvPr>
            <p:cNvSpPr/>
            <p:nvPr/>
          </p:nvSpPr>
          <p:spPr>
            <a:xfrm rot="10800000" flipV="1">
              <a:off x="4314114" y="3767607"/>
              <a:ext cx="34984" cy="3100"/>
            </a:xfrm>
            <a:custGeom>
              <a:avLst/>
              <a:gdLst>
                <a:gd name="connsiteX0" fmla="*/ 4187 w 34984"/>
                <a:gd name="connsiteY0" fmla="*/ 2255 h 3100"/>
                <a:gd name="connsiteX1" fmla="*/ 32372 w 34984"/>
                <a:gd name="connsiteY1" fmla="*/ 2255 h 3100"/>
                <a:gd name="connsiteX2" fmla="*/ 16588 w 34984"/>
                <a:gd name="connsiteY2" fmla="*/ 0 h 3100"/>
                <a:gd name="connsiteX3" fmla="*/ 4187 w 34984"/>
                <a:gd name="connsiteY3" fmla="*/ 2255 h 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984" h="3100">
                  <a:moveTo>
                    <a:pt x="4187" y="2255"/>
                  </a:moveTo>
                  <a:cubicBezTo>
                    <a:pt x="12642" y="3382"/>
                    <a:pt x="25044" y="3382"/>
                    <a:pt x="32372" y="2255"/>
                  </a:cubicBezTo>
                  <a:cubicBezTo>
                    <a:pt x="39137" y="1127"/>
                    <a:pt x="32372" y="0"/>
                    <a:pt x="16588" y="0"/>
                  </a:cubicBezTo>
                  <a:cubicBezTo>
                    <a:pt x="1368" y="0"/>
                    <a:pt x="-4833" y="1127"/>
                    <a:pt x="4187" y="2255"/>
                  </a:cubicBezTo>
                  <a:close/>
                </a:path>
              </a:pathLst>
            </a:custGeom>
            <a:solidFill>
              <a:srgbClr val="000000"/>
            </a:solidFill>
            <a:ln w="5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F021DE71-A20E-4D61-8D9D-8798BE6F8F77}"/>
                </a:ext>
              </a:extLst>
            </p:cNvPr>
            <p:cNvCxnSpPr>
              <a:stCxn id="25" idx="42"/>
            </p:cNvCxnSpPr>
            <p:nvPr/>
          </p:nvCxnSpPr>
          <p:spPr bwMode="auto">
            <a:xfrm flipH="1" flipV="1">
              <a:off x="3934292" y="4248912"/>
              <a:ext cx="4063" cy="150269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1F2C0BD5-5C69-414A-91FB-7656E72F99E5}"/>
                </a:ext>
              </a:extLst>
            </p:cNvPr>
            <p:cNvSpPr/>
            <p:nvPr/>
          </p:nvSpPr>
          <p:spPr bwMode="auto">
            <a:xfrm>
              <a:off x="3122234" y="2541761"/>
              <a:ext cx="3956992" cy="1882754"/>
            </a:xfrm>
            <a:custGeom>
              <a:avLst/>
              <a:gdLst>
                <a:gd name="connsiteX0" fmla="*/ 0 w 3972232"/>
                <a:gd name="connsiteY0" fmla="*/ 9833 h 1897626"/>
                <a:gd name="connsiteX1" fmla="*/ 2871019 w 3972232"/>
                <a:gd name="connsiteY1" fmla="*/ 3932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9833 h 1897626"/>
                <a:gd name="connsiteX1" fmla="*/ 2874829 w 3972232"/>
                <a:gd name="connsiteY1" fmla="*/ 54569 h 1897626"/>
                <a:gd name="connsiteX2" fmla="*/ 3972232 w 3972232"/>
                <a:gd name="connsiteY2" fmla="*/ 1858297 h 1897626"/>
                <a:gd name="connsiteX3" fmla="*/ 894735 w 3972232"/>
                <a:gd name="connsiteY3" fmla="*/ 1897626 h 1897626"/>
                <a:gd name="connsiteX4" fmla="*/ 49161 w 3972232"/>
                <a:gd name="connsiteY4" fmla="*/ 0 h 1897626"/>
                <a:gd name="connsiteX5" fmla="*/ 78658 w 3972232"/>
                <a:gd name="connsiteY5" fmla="*/ 68826 h 189762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17453 h 1905246"/>
                <a:gd name="connsiteX1" fmla="*/ 2874829 w 3972232"/>
                <a:gd name="connsiteY1" fmla="*/ 62189 h 1905246"/>
                <a:gd name="connsiteX2" fmla="*/ 3972232 w 3972232"/>
                <a:gd name="connsiteY2" fmla="*/ 1865917 h 1905246"/>
                <a:gd name="connsiteX3" fmla="*/ 894735 w 3972232"/>
                <a:gd name="connsiteY3" fmla="*/ 1905246 h 1905246"/>
                <a:gd name="connsiteX4" fmla="*/ 178701 w 3972232"/>
                <a:gd name="connsiteY4" fmla="*/ 0 h 1905246"/>
                <a:gd name="connsiteX5" fmla="*/ 78658 w 3972232"/>
                <a:gd name="connsiteY5" fmla="*/ 76446 h 1905246"/>
                <a:gd name="connsiteX0" fmla="*/ 0 w 3972232"/>
                <a:gd name="connsiteY0" fmla="*/ 0 h 1887793"/>
                <a:gd name="connsiteX1" fmla="*/ 2874829 w 3972232"/>
                <a:gd name="connsiteY1" fmla="*/ 44736 h 1887793"/>
                <a:gd name="connsiteX2" fmla="*/ 3972232 w 3972232"/>
                <a:gd name="connsiteY2" fmla="*/ 1848464 h 1887793"/>
                <a:gd name="connsiteX3" fmla="*/ 894735 w 3972232"/>
                <a:gd name="connsiteY3" fmla="*/ 1887793 h 1887793"/>
                <a:gd name="connsiteX4" fmla="*/ 78658 w 3972232"/>
                <a:gd name="connsiteY4" fmla="*/ 58993 h 1887793"/>
                <a:gd name="connsiteX0" fmla="*/ 0 w 3972232"/>
                <a:gd name="connsiteY0" fmla="*/ 24827 h 1912620"/>
                <a:gd name="connsiteX1" fmla="*/ 2874829 w 3972232"/>
                <a:gd name="connsiteY1" fmla="*/ 69563 h 1912620"/>
                <a:gd name="connsiteX2" fmla="*/ 3972232 w 3972232"/>
                <a:gd name="connsiteY2" fmla="*/ 1873291 h 1912620"/>
                <a:gd name="connsiteX3" fmla="*/ 894735 w 3972232"/>
                <a:gd name="connsiteY3" fmla="*/ 1912620 h 1912620"/>
                <a:gd name="connsiteX4" fmla="*/ 21508 w 3972232"/>
                <a:gd name="connsiteY4" fmla="*/ 0 h 1912620"/>
                <a:gd name="connsiteX0" fmla="*/ 0 w 3956992"/>
                <a:gd name="connsiteY0" fmla="*/ 0 h 1922083"/>
                <a:gd name="connsiteX1" fmla="*/ 2859589 w 3956992"/>
                <a:gd name="connsiteY1" fmla="*/ 79026 h 1922083"/>
                <a:gd name="connsiteX2" fmla="*/ 3956992 w 3956992"/>
                <a:gd name="connsiteY2" fmla="*/ 1882754 h 1922083"/>
                <a:gd name="connsiteX3" fmla="*/ 879495 w 3956992"/>
                <a:gd name="connsiteY3" fmla="*/ 1922083 h 1922083"/>
                <a:gd name="connsiteX4" fmla="*/ 6268 w 3956992"/>
                <a:gd name="connsiteY4" fmla="*/ 9463 h 1922083"/>
                <a:gd name="connsiteX0" fmla="*/ 0 w 3956992"/>
                <a:gd name="connsiteY0" fmla="*/ 0 h 1882754"/>
                <a:gd name="connsiteX1" fmla="*/ 2859589 w 3956992"/>
                <a:gd name="connsiteY1" fmla="*/ 79026 h 1882754"/>
                <a:gd name="connsiteX2" fmla="*/ 3956992 w 3956992"/>
                <a:gd name="connsiteY2" fmla="*/ 1882754 h 1882754"/>
                <a:gd name="connsiteX3" fmla="*/ 879495 w 3956992"/>
                <a:gd name="connsiteY3" fmla="*/ 1867219 h 1882754"/>
                <a:gd name="connsiteX4" fmla="*/ 6268 w 3956992"/>
                <a:gd name="connsiteY4" fmla="*/ 9463 h 1882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6992" h="1882754">
                  <a:moveTo>
                    <a:pt x="0" y="0"/>
                  </a:moveTo>
                  <a:lnTo>
                    <a:pt x="2859589" y="79026"/>
                  </a:lnTo>
                  <a:lnTo>
                    <a:pt x="3956992" y="1882754"/>
                  </a:lnTo>
                  <a:lnTo>
                    <a:pt x="879495" y="1867219"/>
                  </a:lnTo>
                  <a:lnTo>
                    <a:pt x="6268" y="9463"/>
                  </a:lnTo>
                </a:path>
              </a:pathLst>
            </a:custGeom>
            <a:solidFill>
              <a:srgbClr val="FFCC99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44D4D066-77A7-4AAF-9C02-036A180B4637}"/>
              </a:ext>
            </a:extLst>
          </p:cNvPr>
          <p:cNvSpPr txBox="1"/>
          <p:nvPr/>
        </p:nvSpPr>
        <p:spPr>
          <a:xfrm>
            <a:off x="7206556" y="3387588"/>
            <a:ext cx="26394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66" name="Gerader Verbinder 65">
            <a:extLst>
              <a:ext uri="{FF2B5EF4-FFF2-40B4-BE49-F238E27FC236}">
                <a16:creationId xmlns:a16="http://schemas.microsoft.com/office/drawing/2014/main" id="{46B4042A-0837-4262-A1B8-8D5BB62C91F0}"/>
              </a:ext>
            </a:extLst>
          </p:cNvPr>
          <p:cNvCxnSpPr/>
          <p:nvPr/>
        </p:nvCxnSpPr>
        <p:spPr bwMode="auto">
          <a:xfrm>
            <a:off x="6230765" y="4369689"/>
            <a:ext cx="915013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3175"/>
            <a:ext cx="81208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„</a:t>
            </a:r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“ (2) im Ein-/ Mehrfamilienhaus und </a:t>
            </a:r>
            <a:r>
              <a:rPr lang="de-DE" altLang="de-DE" sz="2000" dirty="0" err="1">
                <a:solidFill>
                  <a:schemeClr val="bg1"/>
                </a:solidFill>
              </a:rPr>
              <a:t>öffentl</a:t>
            </a:r>
            <a:r>
              <a:rPr lang="de-DE" altLang="de-DE" sz="2000" dirty="0">
                <a:solidFill>
                  <a:schemeClr val="bg1"/>
                </a:solidFill>
              </a:rPr>
              <a:t>. Gebäuden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Energiewende kommt bei allen an, auch ohne große Investitionskosten  </a:t>
            </a:r>
          </a:p>
        </p:txBody>
      </p:sp>
      <p:pic>
        <p:nvPicPr>
          <p:cNvPr id="10" name="Grafik 9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8DEB7BC-5B17-4881-A4E2-C8A40921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199" y="2859818"/>
            <a:ext cx="630070" cy="63007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B888467-A1DF-46ED-A7D8-42EC4FA2AB7F}"/>
              </a:ext>
            </a:extLst>
          </p:cNvPr>
          <p:cNvCxnSpPr/>
          <p:nvPr/>
        </p:nvCxnSpPr>
        <p:spPr bwMode="auto">
          <a:xfrm>
            <a:off x="4854195" y="3174853"/>
            <a:ext cx="0" cy="81290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1D0B9E75-D77B-45DC-A077-C13619293D5A}"/>
              </a:ext>
            </a:extLst>
          </p:cNvPr>
          <p:cNvCxnSpPr/>
          <p:nvPr/>
        </p:nvCxnSpPr>
        <p:spPr bwMode="auto">
          <a:xfrm>
            <a:off x="4857291" y="3989278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2A53B7F-40B6-484A-ADB2-AFF3C59C84E7}"/>
              </a:ext>
            </a:extLst>
          </p:cNvPr>
          <p:cNvCxnSpPr/>
          <p:nvPr/>
        </p:nvCxnSpPr>
        <p:spPr bwMode="auto">
          <a:xfrm>
            <a:off x="4793822" y="3379094"/>
            <a:ext cx="60793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2" name="Grafik 13">
            <a:extLst>
              <a:ext uri="{FF2B5EF4-FFF2-40B4-BE49-F238E27FC236}">
                <a16:creationId xmlns:a16="http://schemas.microsoft.com/office/drawing/2014/main" id="{A5FD9CAF-DE25-4D64-9434-9B69A54854C0}"/>
              </a:ext>
            </a:extLst>
          </p:cNvPr>
          <p:cNvGrpSpPr/>
          <p:nvPr/>
        </p:nvGrpSpPr>
        <p:grpSpPr>
          <a:xfrm>
            <a:off x="4923753" y="3568108"/>
            <a:ext cx="477360" cy="428688"/>
            <a:chOff x="4923753" y="3885412"/>
            <a:chExt cx="477360" cy="428688"/>
          </a:xfrm>
          <a:solidFill>
            <a:srgbClr val="000000"/>
          </a:solidFill>
        </p:grpSpPr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5FE4C2E9-1E95-4174-A7E2-7C347C197D09}"/>
                </a:ext>
              </a:extLst>
            </p:cNvPr>
            <p:cNvSpPr/>
            <p:nvPr/>
          </p:nvSpPr>
          <p:spPr>
            <a:xfrm flipV="1">
              <a:off x="4923753" y="3885412"/>
              <a:ext cx="221671" cy="218830"/>
            </a:xfrm>
            <a:custGeom>
              <a:avLst/>
              <a:gdLst>
                <a:gd name="connsiteX0" fmla="*/ -3226 w 221671"/>
                <a:gd name="connsiteY0" fmla="*/ 210741 h 218830"/>
                <a:gd name="connsiteX1" fmla="*/ -4065 w 221671"/>
                <a:gd name="connsiteY1" fmla="*/ 103198 h 218830"/>
                <a:gd name="connsiteX2" fmla="*/ -4065 w 221671"/>
                <a:gd name="connsiteY2" fmla="*/ -4023 h 218830"/>
                <a:gd name="connsiteX3" fmla="*/ -2322 w 221671"/>
                <a:gd name="connsiteY3" fmla="*/ -5830 h 218830"/>
                <a:gd name="connsiteX4" fmla="*/ -63 w 221671"/>
                <a:gd name="connsiteY4" fmla="*/ -7638 h 218830"/>
                <a:gd name="connsiteX5" fmla="*/ 453 w 221671"/>
                <a:gd name="connsiteY5" fmla="*/ 99196 h 218830"/>
                <a:gd name="connsiteX6" fmla="*/ 453 w 221671"/>
                <a:gd name="connsiteY6" fmla="*/ 206029 h 218830"/>
                <a:gd name="connsiteX7" fmla="*/ 12847 w 221671"/>
                <a:gd name="connsiteY7" fmla="*/ 206029 h 218830"/>
                <a:gd name="connsiteX8" fmla="*/ 25241 w 221671"/>
                <a:gd name="connsiteY8" fmla="*/ 206029 h 218830"/>
                <a:gd name="connsiteX9" fmla="*/ 22982 w 221671"/>
                <a:gd name="connsiteY9" fmla="*/ 208482 h 218830"/>
                <a:gd name="connsiteX10" fmla="*/ 20787 w 221671"/>
                <a:gd name="connsiteY10" fmla="*/ 210871 h 218830"/>
                <a:gd name="connsiteX11" fmla="*/ 23369 w 221671"/>
                <a:gd name="connsiteY11" fmla="*/ 208482 h 218830"/>
                <a:gd name="connsiteX12" fmla="*/ 26016 w 221671"/>
                <a:gd name="connsiteY12" fmla="*/ 206029 h 218830"/>
                <a:gd name="connsiteX13" fmla="*/ 119293 w 221671"/>
                <a:gd name="connsiteY13" fmla="*/ 206029 h 218830"/>
                <a:gd name="connsiteX14" fmla="*/ 212571 w 221671"/>
                <a:gd name="connsiteY14" fmla="*/ 206029 h 218830"/>
                <a:gd name="connsiteX15" fmla="*/ 215088 w 221671"/>
                <a:gd name="connsiteY15" fmla="*/ 208611 h 218830"/>
                <a:gd name="connsiteX16" fmla="*/ 217606 w 221671"/>
                <a:gd name="connsiteY16" fmla="*/ 211193 h 218830"/>
                <a:gd name="connsiteX17" fmla="*/ 107609 w 221671"/>
                <a:gd name="connsiteY17" fmla="*/ 211129 h 218830"/>
                <a:gd name="connsiteX18" fmla="*/ -3226 w 221671"/>
                <a:gd name="connsiteY18" fmla="*/ 210741 h 21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671" h="218830">
                  <a:moveTo>
                    <a:pt x="-3226" y="210741"/>
                  </a:moveTo>
                  <a:cubicBezTo>
                    <a:pt x="-3872" y="210483"/>
                    <a:pt x="-4065" y="188406"/>
                    <a:pt x="-4065" y="103198"/>
                  </a:cubicBezTo>
                  <a:lnTo>
                    <a:pt x="-4065" y="-4023"/>
                  </a:lnTo>
                  <a:lnTo>
                    <a:pt x="-2322" y="-5830"/>
                  </a:lnTo>
                  <a:cubicBezTo>
                    <a:pt x="-1354" y="-6798"/>
                    <a:pt x="-386" y="-7638"/>
                    <a:pt x="-63" y="-7638"/>
                  </a:cubicBezTo>
                  <a:cubicBezTo>
                    <a:pt x="195" y="-7638"/>
                    <a:pt x="453" y="40454"/>
                    <a:pt x="453" y="99196"/>
                  </a:cubicBezTo>
                  <a:lnTo>
                    <a:pt x="453" y="206029"/>
                  </a:lnTo>
                  <a:lnTo>
                    <a:pt x="12847" y="206029"/>
                  </a:lnTo>
                  <a:lnTo>
                    <a:pt x="25241" y="206029"/>
                  </a:lnTo>
                  <a:lnTo>
                    <a:pt x="22982" y="208482"/>
                  </a:lnTo>
                  <a:lnTo>
                    <a:pt x="20787" y="210871"/>
                  </a:lnTo>
                  <a:lnTo>
                    <a:pt x="23369" y="208482"/>
                  </a:lnTo>
                  <a:lnTo>
                    <a:pt x="26016" y="206029"/>
                  </a:lnTo>
                  <a:lnTo>
                    <a:pt x="119293" y="206029"/>
                  </a:lnTo>
                  <a:lnTo>
                    <a:pt x="212571" y="206029"/>
                  </a:lnTo>
                  <a:lnTo>
                    <a:pt x="215088" y="208611"/>
                  </a:lnTo>
                  <a:lnTo>
                    <a:pt x="217606" y="211193"/>
                  </a:lnTo>
                  <a:lnTo>
                    <a:pt x="107609" y="211129"/>
                  </a:lnTo>
                  <a:cubicBezTo>
                    <a:pt x="47060" y="211129"/>
                    <a:pt x="-2839" y="210935"/>
                    <a:pt x="-3226" y="210741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680697D-2CCC-4608-907C-C8EE77483A8D}"/>
                </a:ext>
              </a:extLst>
            </p:cNvPr>
            <p:cNvSpPr/>
            <p:nvPr/>
          </p:nvSpPr>
          <p:spPr>
            <a:xfrm flipV="1">
              <a:off x="5141938" y="3885412"/>
              <a:ext cx="42797" cy="5164"/>
            </a:xfrm>
            <a:custGeom>
              <a:avLst/>
              <a:gdLst>
                <a:gd name="connsiteX0" fmla="*/ -3795 w 42797"/>
                <a:gd name="connsiteY0" fmla="*/ -6424 h 5164"/>
                <a:gd name="connsiteX1" fmla="*/ -5860 w 42797"/>
                <a:gd name="connsiteY1" fmla="*/ -9006 h 5164"/>
                <a:gd name="connsiteX2" fmla="*/ 15571 w 42797"/>
                <a:gd name="connsiteY2" fmla="*/ -9458 h 5164"/>
                <a:gd name="connsiteX3" fmla="*/ 36938 w 42797"/>
                <a:gd name="connsiteY3" fmla="*/ -9393 h 5164"/>
                <a:gd name="connsiteX4" fmla="*/ 34485 w 42797"/>
                <a:gd name="connsiteY4" fmla="*/ -6811 h 5164"/>
                <a:gd name="connsiteX5" fmla="*/ 31967 w 42797"/>
                <a:gd name="connsiteY5" fmla="*/ -4294 h 5164"/>
                <a:gd name="connsiteX6" fmla="*/ 15119 w 42797"/>
                <a:gd name="connsiteY6" fmla="*/ -4294 h 5164"/>
                <a:gd name="connsiteX7" fmla="*/ -1729 w 42797"/>
                <a:gd name="connsiteY7" fmla="*/ -4294 h 5164"/>
                <a:gd name="connsiteX8" fmla="*/ -3795 w 42797"/>
                <a:gd name="connsiteY8" fmla="*/ -6424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797" h="5164">
                  <a:moveTo>
                    <a:pt x="-3795" y="-6424"/>
                  </a:moveTo>
                  <a:cubicBezTo>
                    <a:pt x="-4957" y="-7586"/>
                    <a:pt x="-5860" y="-8748"/>
                    <a:pt x="-5860" y="-9006"/>
                  </a:cubicBezTo>
                  <a:cubicBezTo>
                    <a:pt x="-5860" y="-9264"/>
                    <a:pt x="3758" y="-9458"/>
                    <a:pt x="15571" y="-9458"/>
                  </a:cubicBezTo>
                  <a:lnTo>
                    <a:pt x="36938" y="-9393"/>
                  </a:lnTo>
                  <a:lnTo>
                    <a:pt x="34485" y="-6811"/>
                  </a:lnTo>
                  <a:lnTo>
                    <a:pt x="31967" y="-4294"/>
                  </a:lnTo>
                  <a:lnTo>
                    <a:pt x="15119" y="-4294"/>
                  </a:lnTo>
                  <a:lnTo>
                    <a:pt x="-1729" y="-4294"/>
                  </a:lnTo>
                  <a:lnTo>
                    <a:pt x="-3795" y="-642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74BA4D35-E4D2-44A7-B137-EBF11016BC9E}"/>
                </a:ext>
              </a:extLst>
            </p:cNvPr>
            <p:cNvSpPr/>
            <p:nvPr/>
          </p:nvSpPr>
          <p:spPr>
            <a:xfrm flipV="1">
              <a:off x="5180411" y="3885412"/>
              <a:ext cx="171320" cy="31243"/>
            </a:xfrm>
            <a:custGeom>
              <a:avLst/>
              <a:gdLst>
                <a:gd name="connsiteX0" fmla="*/ -4775 w 171320"/>
                <a:gd name="connsiteY0" fmla="*/ 19425 h 31243"/>
                <a:gd name="connsiteX1" fmla="*/ -2258 w 171320"/>
                <a:gd name="connsiteY1" fmla="*/ 16843 h 31243"/>
                <a:gd name="connsiteX2" fmla="*/ 78626 w 171320"/>
                <a:gd name="connsiteY2" fmla="*/ 16843 h 31243"/>
                <a:gd name="connsiteX3" fmla="*/ 159509 w 171320"/>
                <a:gd name="connsiteY3" fmla="*/ 16843 h 31243"/>
                <a:gd name="connsiteX4" fmla="*/ 159509 w 171320"/>
                <a:gd name="connsiteY4" fmla="*/ 3804 h 31243"/>
                <a:gd name="connsiteX5" fmla="*/ 159509 w 171320"/>
                <a:gd name="connsiteY5" fmla="*/ -9236 h 31243"/>
                <a:gd name="connsiteX6" fmla="*/ 161769 w 171320"/>
                <a:gd name="connsiteY6" fmla="*/ -7041 h 31243"/>
                <a:gd name="connsiteX7" fmla="*/ 164028 w 171320"/>
                <a:gd name="connsiteY7" fmla="*/ -4846 h 31243"/>
                <a:gd name="connsiteX8" fmla="*/ 164028 w 171320"/>
                <a:gd name="connsiteY8" fmla="*/ 7806 h 31243"/>
                <a:gd name="connsiteX9" fmla="*/ 163253 w 171320"/>
                <a:gd name="connsiteY9" fmla="*/ 21233 h 31243"/>
                <a:gd name="connsiteX10" fmla="*/ 77593 w 171320"/>
                <a:gd name="connsiteY10" fmla="*/ 22007 h 31243"/>
                <a:gd name="connsiteX11" fmla="*/ -7293 w 171320"/>
                <a:gd name="connsiteY11" fmla="*/ 22007 h 31243"/>
                <a:gd name="connsiteX12" fmla="*/ -4775 w 171320"/>
                <a:gd name="connsiteY12" fmla="*/ 19425 h 31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320" h="31243">
                  <a:moveTo>
                    <a:pt x="-4775" y="19425"/>
                  </a:moveTo>
                  <a:lnTo>
                    <a:pt x="-2258" y="16843"/>
                  </a:lnTo>
                  <a:lnTo>
                    <a:pt x="78626" y="16843"/>
                  </a:lnTo>
                  <a:lnTo>
                    <a:pt x="159509" y="16843"/>
                  </a:lnTo>
                  <a:lnTo>
                    <a:pt x="159509" y="3804"/>
                  </a:lnTo>
                  <a:lnTo>
                    <a:pt x="159509" y="-9236"/>
                  </a:lnTo>
                  <a:lnTo>
                    <a:pt x="161769" y="-7041"/>
                  </a:lnTo>
                  <a:lnTo>
                    <a:pt x="164028" y="-4846"/>
                  </a:lnTo>
                  <a:lnTo>
                    <a:pt x="164028" y="7806"/>
                  </a:lnTo>
                  <a:cubicBezTo>
                    <a:pt x="164028" y="16779"/>
                    <a:pt x="163834" y="20652"/>
                    <a:pt x="163253" y="21233"/>
                  </a:cubicBezTo>
                  <a:cubicBezTo>
                    <a:pt x="162672" y="21814"/>
                    <a:pt x="142726" y="22007"/>
                    <a:pt x="77593" y="22007"/>
                  </a:cubicBezTo>
                  <a:lnTo>
                    <a:pt x="-7293" y="22007"/>
                  </a:lnTo>
                  <a:lnTo>
                    <a:pt x="-4775" y="1942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61FDB5B6-8866-4C4C-938B-CCF077BBD360}"/>
                </a:ext>
              </a:extLst>
            </p:cNvPr>
            <p:cNvSpPr/>
            <p:nvPr/>
          </p:nvSpPr>
          <p:spPr>
            <a:xfrm flipV="1">
              <a:off x="4948282" y="3910588"/>
              <a:ext cx="29306" cy="219734"/>
            </a:xfrm>
            <a:custGeom>
              <a:avLst/>
              <a:gdLst>
                <a:gd name="connsiteX0" fmla="*/ -2292 w 29306"/>
                <a:gd name="connsiteY0" fmla="*/ 211759 h 219734"/>
                <a:gd name="connsiteX1" fmla="*/ -3066 w 29306"/>
                <a:gd name="connsiteY1" fmla="*/ 104409 h 219734"/>
                <a:gd name="connsiteX2" fmla="*/ -3066 w 29306"/>
                <a:gd name="connsiteY2" fmla="*/ -2166 h 219734"/>
                <a:gd name="connsiteX3" fmla="*/ -484 w 29306"/>
                <a:gd name="connsiteY3" fmla="*/ -4683 h 219734"/>
                <a:gd name="connsiteX4" fmla="*/ 2098 w 29306"/>
                <a:gd name="connsiteY4" fmla="*/ -7201 h 219734"/>
                <a:gd name="connsiteX5" fmla="*/ 2098 w 29306"/>
                <a:gd name="connsiteY5" fmla="*/ 18233 h 219734"/>
                <a:gd name="connsiteX6" fmla="*/ 2098 w 29306"/>
                <a:gd name="connsiteY6" fmla="*/ 43666 h 219734"/>
                <a:gd name="connsiteX7" fmla="*/ -291 w 29306"/>
                <a:gd name="connsiteY7" fmla="*/ 41407 h 219734"/>
                <a:gd name="connsiteX8" fmla="*/ -2744 w 29306"/>
                <a:gd name="connsiteY8" fmla="*/ 39212 h 219734"/>
                <a:gd name="connsiteX9" fmla="*/ -291 w 29306"/>
                <a:gd name="connsiteY9" fmla="*/ 41794 h 219734"/>
                <a:gd name="connsiteX10" fmla="*/ 2098 w 29306"/>
                <a:gd name="connsiteY10" fmla="*/ 44441 h 219734"/>
                <a:gd name="connsiteX11" fmla="*/ 2098 w 29306"/>
                <a:gd name="connsiteY11" fmla="*/ 126228 h 219734"/>
                <a:gd name="connsiteX12" fmla="*/ 2098 w 29306"/>
                <a:gd name="connsiteY12" fmla="*/ 208015 h 219734"/>
                <a:gd name="connsiteX13" fmla="*/ 14169 w 29306"/>
                <a:gd name="connsiteY13" fmla="*/ 208015 h 219734"/>
                <a:gd name="connsiteX14" fmla="*/ 26240 w 29306"/>
                <a:gd name="connsiteY14" fmla="*/ 208015 h 219734"/>
                <a:gd name="connsiteX15" fmla="*/ 24045 w 29306"/>
                <a:gd name="connsiteY15" fmla="*/ 210274 h 219734"/>
                <a:gd name="connsiteX16" fmla="*/ 21851 w 29306"/>
                <a:gd name="connsiteY16" fmla="*/ 212534 h 219734"/>
                <a:gd name="connsiteX17" fmla="*/ 10167 w 29306"/>
                <a:gd name="connsiteY17" fmla="*/ 212534 h 219734"/>
                <a:gd name="connsiteX18" fmla="*/ -2292 w 29306"/>
                <a:gd name="connsiteY18" fmla="*/ 211759 h 21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306" h="219734">
                  <a:moveTo>
                    <a:pt x="-2292" y="211759"/>
                  </a:moveTo>
                  <a:cubicBezTo>
                    <a:pt x="-2873" y="211178"/>
                    <a:pt x="-3066" y="186455"/>
                    <a:pt x="-3066" y="104409"/>
                  </a:cubicBezTo>
                  <a:lnTo>
                    <a:pt x="-3066" y="-2166"/>
                  </a:lnTo>
                  <a:lnTo>
                    <a:pt x="-484" y="-4683"/>
                  </a:lnTo>
                  <a:lnTo>
                    <a:pt x="2098" y="-7201"/>
                  </a:lnTo>
                  <a:lnTo>
                    <a:pt x="2098" y="18233"/>
                  </a:lnTo>
                  <a:lnTo>
                    <a:pt x="2098" y="43666"/>
                  </a:lnTo>
                  <a:lnTo>
                    <a:pt x="-291" y="41407"/>
                  </a:lnTo>
                  <a:lnTo>
                    <a:pt x="-2744" y="39212"/>
                  </a:lnTo>
                  <a:lnTo>
                    <a:pt x="-291" y="41794"/>
                  </a:lnTo>
                  <a:lnTo>
                    <a:pt x="2098" y="44441"/>
                  </a:lnTo>
                  <a:lnTo>
                    <a:pt x="2098" y="126228"/>
                  </a:lnTo>
                  <a:lnTo>
                    <a:pt x="2098" y="208015"/>
                  </a:lnTo>
                  <a:lnTo>
                    <a:pt x="14169" y="208015"/>
                  </a:lnTo>
                  <a:lnTo>
                    <a:pt x="26240" y="208015"/>
                  </a:lnTo>
                  <a:lnTo>
                    <a:pt x="24045" y="210274"/>
                  </a:lnTo>
                  <a:lnTo>
                    <a:pt x="21851" y="212534"/>
                  </a:lnTo>
                  <a:lnTo>
                    <a:pt x="10167" y="212534"/>
                  </a:lnTo>
                  <a:cubicBezTo>
                    <a:pt x="1969" y="212534"/>
                    <a:pt x="-1775" y="212275"/>
                    <a:pt x="-2292" y="21175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595CB47-53B7-4FAD-ABBB-97D165F42243}"/>
                </a:ext>
              </a:extLst>
            </p:cNvPr>
            <p:cNvSpPr/>
            <p:nvPr/>
          </p:nvSpPr>
          <p:spPr>
            <a:xfrm flipV="1">
              <a:off x="4973845" y="3910588"/>
              <a:ext cx="146403" cy="4518"/>
            </a:xfrm>
            <a:custGeom>
              <a:avLst/>
              <a:gdLst>
                <a:gd name="connsiteX0" fmla="*/ -2044 w 146403"/>
                <a:gd name="connsiteY0" fmla="*/ -6775 h 4518"/>
                <a:gd name="connsiteX1" fmla="*/ 151 w 146403"/>
                <a:gd name="connsiteY1" fmla="*/ -9035 h 4518"/>
                <a:gd name="connsiteX2" fmla="*/ 68963 w 146403"/>
                <a:gd name="connsiteY2" fmla="*/ -9035 h 4518"/>
                <a:gd name="connsiteX3" fmla="*/ 137775 w 146403"/>
                <a:gd name="connsiteY3" fmla="*/ -9035 h 4518"/>
                <a:gd name="connsiteX4" fmla="*/ 139970 w 146403"/>
                <a:gd name="connsiteY4" fmla="*/ -6775 h 4518"/>
                <a:gd name="connsiteX5" fmla="*/ 142165 w 146403"/>
                <a:gd name="connsiteY5" fmla="*/ -4516 h 4518"/>
                <a:gd name="connsiteX6" fmla="*/ 68963 w 146403"/>
                <a:gd name="connsiteY6" fmla="*/ -4516 h 4518"/>
                <a:gd name="connsiteX7" fmla="*/ -4239 w 146403"/>
                <a:gd name="connsiteY7" fmla="*/ -4516 h 4518"/>
                <a:gd name="connsiteX8" fmla="*/ -2044 w 146403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403" h="4518">
                  <a:moveTo>
                    <a:pt x="-2044" y="-6775"/>
                  </a:moveTo>
                  <a:lnTo>
                    <a:pt x="151" y="-9035"/>
                  </a:lnTo>
                  <a:lnTo>
                    <a:pt x="68963" y="-9035"/>
                  </a:lnTo>
                  <a:lnTo>
                    <a:pt x="137775" y="-9035"/>
                  </a:lnTo>
                  <a:lnTo>
                    <a:pt x="139970" y="-6775"/>
                  </a:lnTo>
                  <a:lnTo>
                    <a:pt x="142165" y="-4516"/>
                  </a:lnTo>
                  <a:lnTo>
                    <a:pt x="68963" y="-4516"/>
                  </a:lnTo>
                  <a:lnTo>
                    <a:pt x="-4239" y="-4516"/>
                  </a:lnTo>
                  <a:lnTo>
                    <a:pt x="-2044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8" name="Freihandform: Form 57">
              <a:extLst>
                <a:ext uri="{FF2B5EF4-FFF2-40B4-BE49-F238E27FC236}">
                  <a16:creationId xmlns:a16="http://schemas.microsoft.com/office/drawing/2014/main" id="{2F288D69-A148-4412-935B-A6B167FE0181}"/>
                </a:ext>
              </a:extLst>
            </p:cNvPr>
            <p:cNvSpPr/>
            <p:nvPr/>
          </p:nvSpPr>
          <p:spPr>
            <a:xfrm flipV="1">
              <a:off x="5116504" y="3910588"/>
              <a:ext cx="92825" cy="4518"/>
            </a:xfrm>
            <a:custGeom>
              <a:avLst/>
              <a:gdLst>
                <a:gd name="connsiteX0" fmla="*/ -3660 w 92825"/>
                <a:gd name="connsiteY0" fmla="*/ -6775 h 4518"/>
                <a:gd name="connsiteX1" fmla="*/ -5855 w 92825"/>
                <a:gd name="connsiteY1" fmla="*/ -9035 h 4518"/>
                <a:gd name="connsiteX2" fmla="*/ 40558 w 92825"/>
                <a:gd name="connsiteY2" fmla="*/ -9035 h 4518"/>
                <a:gd name="connsiteX3" fmla="*/ 86971 w 92825"/>
                <a:gd name="connsiteY3" fmla="*/ -9035 h 4518"/>
                <a:gd name="connsiteX4" fmla="*/ 84776 w 92825"/>
                <a:gd name="connsiteY4" fmla="*/ -6775 h 4518"/>
                <a:gd name="connsiteX5" fmla="*/ 82582 w 92825"/>
                <a:gd name="connsiteY5" fmla="*/ -4516 h 4518"/>
                <a:gd name="connsiteX6" fmla="*/ 40558 w 92825"/>
                <a:gd name="connsiteY6" fmla="*/ -4516 h 4518"/>
                <a:gd name="connsiteX7" fmla="*/ -1465 w 92825"/>
                <a:gd name="connsiteY7" fmla="*/ -4516 h 4518"/>
                <a:gd name="connsiteX8" fmla="*/ -3660 w 92825"/>
                <a:gd name="connsiteY8" fmla="*/ -6775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825" h="4518">
                  <a:moveTo>
                    <a:pt x="-3660" y="-6775"/>
                  </a:moveTo>
                  <a:lnTo>
                    <a:pt x="-5855" y="-9035"/>
                  </a:lnTo>
                  <a:lnTo>
                    <a:pt x="40558" y="-9035"/>
                  </a:lnTo>
                  <a:lnTo>
                    <a:pt x="86971" y="-9035"/>
                  </a:lnTo>
                  <a:lnTo>
                    <a:pt x="84776" y="-6775"/>
                  </a:lnTo>
                  <a:lnTo>
                    <a:pt x="82582" y="-4516"/>
                  </a:lnTo>
                  <a:lnTo>
                    <a:pt x="40558" y="-4516"/>
                  </a:lnTo>
                  <a:lnTo>
                    <a:pt x="-1465" y="-4516"/>
                  </a:lnTo>
                  <a:lnTo>
                    <a:pt x="-3660" y="-677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D9DAA352-2BBA-4D68-8AC9-A2D4A9EE7049}"/>
                </a:ext>
              </a:extLst>
            </p:cNvPr>
            <p:cNvSpPr/>
            <p:nvPr/>
          </p:nvSpPr>
          <p:spPr>
            <a:xfrm flipV="1">
              <a:off x="4955189" y="3910588"/>
              <a:ext cx="445924" cy="403513"/>
            </a:xfrm>
            <a:custGeom>
              <a:avLst/>
              <a:gdLst>
                <a:gd name="connsiteX0" fmla="*/ 246524 w 445924"/>
                <a:gd name="connsiteY0" fmla="*/ 395619 h 403513"/>
                <a:gd name="connsiteX1" fmla="*/ 248719 w 445924"/>
                <a:gd name="connsiteY1" fmla="*/ 393360 h 403513"/>
                <a:gd name="connsiteX2" fmla="*/ 272668 w 445924"/>
                <a:gd name="connsiteY2" fmla="*/ 393360 h 403513"/>
                <a:gd name="connsiteX3" fmla="*/ 300425 w 445924"/>
                <a:gd name="connsiteY3" fmla="*/ 392650 h 403513"/>
                <a:gd name="connsiteX4" fmla="*/ 322696 w 445924"/>
                <a:gd name="connsiteY4" fmla="*/ 371477 h 403513"/>
                <a:gd name="connsiteX5" fmla="*/ 321986 w 445924"/>
                <a:gd name="connsiteY5" fmla="*/ 354629 h 403513"/>
                <a:gd name="connsiteX6" fmla="*/ 320114 w 445924"/>
                <a:gd name="connsiteY6" fmla="*/ 351466 h 403513"/>
                <a:gd name="connsiteX7" fmla="*/ 310108 w 445924"/>
                <a:gd name="connsiteY7" fmla="*/ 340686 h 403513"/>
                <a:gd name="connsiteX8" fmla="*/ 303653 w 445924"/>
                <a:gd name="connsiteY8" fmla="*/ 337845 h 403513"/>
                <a:gd name="connsiteX9" fmla="*/ 177196 w 445924"/>
                <a:gd name="connsiteY9" fmla="*/ 336554 h 403513"/>
                <a:gd name="connsiteX10" fmla="*/ 49964 w 445924"/>
                <a:gd name="connsiteY10" fmla="*/ 335909 h 403513"/>
                <a:gd name="connsiteX11" fmla="*/ 8005 w 445924"/>
                <a:gd name="connsiteY11" fmla="*/ 274714 h 403513"/>
                <a:gd name="connsiteX12" fmla="*/ 18463 w 445924"/>
                <a:gd name="connsiteY12" fmla="*/ 253218 h 403513"/>
                <a:gd name="connsiteX13" fmla="*/ 44477 w 445924"/>
                <a:gd name="connsiteY13" fmla="*/ 236370 h 403513"/>
                <a:gd name="connsiteX14" fmla="*/ 49319 w 445924"/>
                <a:gd name="connsiteY14" fmla="*/ 234950 h 403513"/>
                <a:gd name="connsiteX15" fmla="*/ 112902 w 445924"/>
                <a:gd name="connsiteY15" fmla="*/ 234692 h 403513"/>
                <a:gd name="connsiteX16" fmla="*/ 176486 w 445924"/>
                <a:gd name="connsiteY16" fmla="*/ 234498 h 403513"/>
                <a:gd name="connsiteX17" fmla="*/ 173904 w 445924"/>
                <a:gd name="connsiteY17" fmla="*/ 237145 h 403513"/>
                <a:gd name="connsiteX18" fmla="*/ 171386 w 445924"/>
                <a:gd name="connsiteY18" fmla="*/ 239727 h 403513"/>
                <a:gd name="connsiteX19" fmla="*/ 112128 w 445924"/>
                <a:gd name="connsiteY19" fmla="*/ 239727 h 403513"/>
                <a:gd name="connsiteX20" fmla="*/ 37699 w 445924"/>
                <a:gd name="connsiteY20" fmla="*/ 244245 h 403513"/>
                <a:gd name="connsiteX21" fmla="*/ 25564 w 445924"/>
                <a:gd name="connsiteY21" fmla="*/ 318544 h 403513"/>
                <a:gd name="connsiteX22" fmla="*/ 47963 w 445924"/>
                <a:gd name="connsiteY22" fmla="*/ 330745 h 403513"/>
                <a:gd name="connsiteX23" fmla="*/ 176421 w 445924"/>
                <a:gd name="connsiteY23" fmla="*/ 331584 h 403513"/>
                <a:gd name="connsiteX24" fmla="*/ 301071 w 445924"/>
                <a:gd name="connsiteY24" fmla="*/ 331713 h 403513"/>
                <a:gd name="connsiteX25" fmla="*/ 305848 w 445924"/>
                <a:gd name="connsiteY25" fmla="*/ 333456 h 403513"/>
                <a:gd name="connsiteX26" fmla="*/ 323599 w 445924"/>
                <a:gd name="connsiteY26" fmla="*/ 347786 h 403513"/>
                <a:gd name="connsiteX27" fmla="*/ 325149 w 445924"/>
                <a:gd name="connsiteY27" fmla="*/ 352370 h 403513"/>
                <a:gd name="connsiteX28" fmla="*/ 325407 w 445924"/>
                <a:gd name="connsiteY28" fmla="*/ 352821 h 403513"/>
                <a:gd name="connsiteX29" fmla="*/ 327924 w 445924"/>
                <a:gd name="connsiteY29" fmla="*/ 365215 h 403513"/>
                <a:gd name="connsiteX30" fmla="*/ 323599 w 445924"/>
                <a:gd name="connsiteY30" fmla="*/ 381805 h 403513"/>
                <a:gd name="connsiteX31" fmla="*/ 314175 w 445924"/>
                <a:gd name="connsiteY31" fmla="*/ 392069 h 403513"/>
                <a:gd name="connsiteX32" fmla="*/ 313658 w 445924"/>
                <a:gd name="connsiteY32" fmla="*/ 392715 h 403513"/>
                <a:gd name="connsiteX33" fmla="*/ 322567 w 445924"/>
                <a:gd name="connsiteY33" fmla="*/ 393360 h 403513"/>
                <a:gd name="connsiteX34" fmla="*/ 331475 w 445924"/>
                <a:gd name="connsiteY34" fmla="*/ 393360 h 403513"/>
                <a:gd name="connsiteX35" fmla="*/ 332830 w 445924"/>
                <a:gd name="connsiteY35" fmla="*/ 391553 h 403513"/>
                <a:gd name="connsiteX36" fmla="*/ 337736 w 445924"/>
                <a:gd name="connsiteY36" fmla="*/ 347205 h 403513"/>
                <a:gd name="connsiteX37" fmla="*/ 323664 w 445924"/>
                <a:gd name="connsiteY37" fmla="*/ 328292 h 403513"/>
                <a:gd name="connsiteX38" fmla="*/ 323212 w 445924"/>
                <a:gd name="connsiteY38" fmla="*/ 327130 h 403513"/>
                <a:gd name="connsiteX39" fmla="*/ 325278 w 445924"/>
                <a:gd name="connsiteY39" fmla="*/ 327904 h 403513"/>
                <a:gd name="connsiteX40" fmla="*/ 321146 w 445924"/>
                <a:gd name="connsiteY40" fmla="*/ 326097 h 403513"/>
                <a:gd name="connsiteX41" fmla="*/ 320243 w 445924"/>
                <a:gd name="connsiteY41" fmla="*/ 325903 h 403513"/>
                <a:gd name="connsiteX42" fmla="*/ 316434 w 445924"/>
                <a:gd name="connsiteY42" fmla="*/ 323644 h 403513"/>
                <a:gd name="connsiteX43" fmla="*/ 313013 w 445924"/>
                <a:gd name="connsiteY43" fmla="*/ 321514 h 403513"/>
                <a:gd name="connsiteX44" fmla="*/ 312496 w 445924"/>
                <a:gd name="connsiteY44" fmla="*/ 321320 h 403513"/>
                <a:gd name="connsiteX45" fmla="*/ 307139 w 445924"/>
                <a:gd name="connsiteY45" fmla="*/ 320223 h 403513"/>
                <a:gd name="connsiteX46" fmla="*/ 302362 w 445924"/>
                <a:gd name="connsiteY46" fmla="*/ 318867 h 403513"/>
                <a:gd name="connsiteX47" fmla="*/ 175840 w 445924"/>
                <a:gd name="connsiteY47" fmla="*/ 318480 h 403513"/>
                <a:gd name="connsiteX48" fmla="*/ 49319 w 445924"/>
                <a:gd name="connsiteY48" fmla="*/ 318157 h 403513"/>
                <a:gd name="connsiteX49" fmla="*/ 45897 w 445924"/>
                <a:gd name="connsiteY49" fmla="*/ 316737 h 403513"/>
                <a:gd name="connsiteX50" fmla="*/ 27952 w 445924"/>
                <a:gd name="connsiteY50" fmla="*/ 300083 h 403513"/>
                <a:gd name="connsiteX51" fmla="*/ 49383 w 445924"/>
                <a:gd name="connsiteY51" fmla="*/ 253670 h 403513"/>
                <a:gd name="connsiteX52" fmla="*/ 105866 w 445924"/>
                <a:gd name="connsiteY52" fmla="*/ 252637 h 403513"/>
                <a:gd name="connsiteX53" fmla="*/ 158347 w 445924"/>
                <a:gd name="connsiteY53" fmla="*/ 252637 h 403513"/>
                <a:gd name="connsiteX54" fmla="*/ 156152 w 445924"/>
                <a:gd name="connsiteY54" fmla="*/ 254896 h 403513"/>
                <a:gd name="connsiteX55" fmla="*/ 154022 w 445924"/>
                <a:gd name="connsiteY55" fmla="*/ 257091 h 403513"/>
                <a:gd name="connsiteX56" fmla="*/ 102961 w 445924"/>
                <a:gd name="connsiteY56" fmla="*/ 257285 h 403513"/>
                <a:gd name="connsiteX57" fmla="*/ 48221 w 445924"/>
                <a:gd name="connsiteY57" fmla="*/ 258899 h 403513"/>
                <a:gd name="connsiteX58" fmla="*/ 32019 w 445924"/>
                <a:gd name="connsiteY58" fmla="*/ 273875 h 403513"/>
                <a:gd name="connsiteX59" fmla="*/ 32600 w 445924"/>
                <a:gd name="connsiteY59" fmla="*/ 298792 h 403513"/>
                <a:gd name="connsiteX60" fmla="*/ 46026 w 445924"/>
                <a:gd name="connsiteY60" fmla="*/ 311508 h 403513"/>
                <a:gd name="connsiteX61" fmla="*/ 50610 w 445924"/>
                <a:gd name="connsiteY61" fmla="*/ 313638 h 403513"/>
                <a:gd name="connsiteX62" fmla="*/ 177454 w 445924"/>
                <a:gd name="connsiteY62" fmla="*/ 313961 h 403513"/>
                <a:gd name="connsiteX63" fmla="*/ 307849 w 445924"/>
                <a:gd name="connsiteY63" fmla="*/ 315381 h 403513"/>
                <a:gd name="connsiteX64" fmla="*/ 320114 w 445924"/>
                <a:gd name="connsiteY64" fmla="*/ 320739 h 403513"/>
                <a:gd name="connsiteX65" fmla="*/ 319339 w 445924"/>
                <a:gd name="connsiteY65" fmla="*/ 320675 h 403513"/>
                <a:gd name="connsiteX66" fmla="*/ 319081 w 445924"/>
                <a:gd name="connsiteY66" fmla="*/ 320997 h 403513"/>
                <a:gd name="connsiteX67" fmla="*/ 320178 w 445924"/>
                <a:gd name="connsiteY67" fmla="*/ 321320 h 403513"/>
                <a:gd name="connsiteX68" fmla="*/ 324890 w 445924"/>
                <a:gd name="connsiteY68" fmla="*/ 324419 h 403513"/>
                <a:gd name="connsiteX69" fmla="*/ 325084 w 445924"/>
                <a:gd name="connsiteY69" fmla="*/ 324741 h 403513"/>
                <a:gd name="connsiteX70" fmla="*/ 329345 w 445924"/>
                <a:gd name="connsiteY70" fmla="*/ 328421 h 403513"/>
                <a:gd name="connsiteX71" fmla="*/ 329474 w 445924"/>
                <a:gd name="connsiteY71" fmla="*/ 328679 h 403513"/>
                <a:gd name="connsiteX72" fmla="*/ 331281 w 445924"/>
                <a:gd name="connsiteY72" fmla="*/ 330616 h 403513"/>
                <a:gd name="connsiteX73" fmla="*/ 331604 w 445924"/>
                <a:gd name="connsiteY73" fmla="*/ 330745 h 403513"/>
                <a:gd name="connsiteX74" fmla="*/ 333669 w 445924"/>
                <a:gd name="connsiteY74" fmla="*/ 331390 h 403513"/>
                <a:gd name="connsiteX75" fmla="*/ 340447 w 445924"/>
                <a:gd name="connsiteY75" fmla="*/ 388196 h 403513"/>
                <a:gd name="connsiteX76" fmla="*/ 338188 w 445924"/>
                <a:gd name="connsiteY76" fmla="*/ 393037 h 403513"/>
                <a:gd name="connsiteX77" fmla="*/ 349485 w 445924"/>
                <a:gd name="connsiteY77" fmla="*/ 393360 h 403513"/>
                <a:gd name="connsiteX78" fmla="*/ 360781 w 445924"/>
                <a:gd name="connsiteY78" fmla="*/ 393360 h 403513"/>
                <a:gd name="connsiteX79" fmla="*/ 360781 w 445924"/>
                <a:gd name="connsiteY79" fmla="*/ 246182 h 403513"/>
                <a:gd name="connsiteX80" fmla="*/ 360781 w 445924"/>
                <a:gd name="connsiteY80" fmla="*/ 99004 h 403513"/>
                <a:gd name="connsiteX81" fmla="*/ 223802 w 445924"/>
                <a:gd name="connsiteY81" fmla="*/ 99004 h 403513"/>
                <a:gd name="connsiteX82" fmla="*/ 50545 w 445924"/>
                <a:gd name="connsiteY82" fmla="*/ 100036 h 403513"/>
                <a:gd name="connsiteX83" fmla="*/ 32019 w 445924"/>
                <a:gd name="connsiteY83" fmla="*/ 115593 h 403513"/>
                <a:gd name="connsiteX84" fmla="*/ 29953 w 445924"/>
                <a:gd name="connsiteY84" fmla="*/ 127406 h 403513"/>
                <a:gd name="connsiteX85" fmla="*/ 32148 w 445924"/>
                <a:gd name="connsiteY85" fmla="*/ 139478 h 403513"/>
                <a:gd name="connsiteX86" fmla="*/ 52159 w 445924"/>
                <a:gd name="connsiteY86" fmla="*/ 155164 h 403513"/>
                <a:gd name="connsiteX87" fmla="*/ 102187 w 445924"/>
                <a:gd name="connsiteY87" fmla="*/ 155809 h 403513"/>
                <a:gd name="connsiteX88" fmla="*/ 148793 w 445924"/>
                <a:gd name="connsiteY88" fmla="*/ 155809 h 403513"/>
                <a:gd name="connsiteX89" fmla="*/ 150988 w 445924"/>
                <a:gd name="connsiteY89" fmla="*/ 158069 h 403513"/>
                <a:gd name="connsiteX90" fmla="*/ 153183 w 445924"/>
                <a:gd name="connsiteY90" fmla="*/ 160392 h 403513"/>
                <a:gd name="connsiteX91" fmla="*/ 101606 w 445924"/>
                <a:gd name="connsiteY91" fmla="*/ 160199 h 403513"/>
                <a:gd name="connsiteX92" fmla="*/ 46349 w 445924"/>
                <a:gd name="connsiteY92" fmla="*/ 158650 h 403513"/>
                <a:gd name="connsiteX93" fmla="*/ 32148 w 445924"/>
                <a:gd name="connsiteY93" fmla="*/ 148515 h 403513"/>
                <a:gd name="connsiteX94" fmla="*/ 29049 w 445924"/>
                <a:gd name="connsiteY94" fmla="*/ 141156 h 403513"/>
                <a:gd name="connsiteX95" fmla="*/ 28856 w 445924"/>
                <a:gd name="connsiteY95" fmla="*/ 140898 h 403513"/>
                <a:gd name="connsiteX96" fmla="*/ 26725 w 445924"/>
                <a:gd name="connsiteY96" fmla="*/ 139413 h 403513"/>
                <a:gd name="connsiteX97" fmla="*/ 24983 w 445924"/>
                <a:gd name="connsiteY97" fmla="*/ 132248 h 403513"/>
                <a:gd name="connsiteX98" fmla="*/ 34730 w 445924"/>
                <a:gd name="connsiteY98" fmla="*/ 103522 h 403513"/>
                <a:gd name="connsiteX99" fmla="*/ 39248 w 445924"/>
                <a:gd name="connsiteY99" fmla="*/ 99004 h 403513"/>
                <a:gd name="connsiteX100" fmla="*/ 30276 w 445924"/>
                <a:gd name="connsiteY100" fmla="*/ 99004 h 403513"/>
                <a:gd name="connsiteX101" fmla="*/ 21239 w 445924"/>
                <a:gd name="connsiteY101" fmla="*/ 99004 h 403513"/>
                <a:gd name="connsiteX102" fmla="*/ 18979 w 445924"/>
                <a:gd name="connsiteY102" fmla="*/ 102425 h 403513"/>
                <a:gd name="connsiteX103" fmla="*/ 11556 w 445924"/>
                <a:gd name="connsiteY103" fmla="*/ 127406 h 403513"/>
                <a:gd name="connsiteX104" fmla="*/ 15752 w 445924"/>
                <a:gd name="connsiteY104" fmla="*/ 146256 h 403513"/>
                <a:gd name="connsiteX105" fmla="*/ 18011 w 445924"/>
                <a:gd name="connsiteY105" fmla="*/ 151549 h 403513"/>
                <a:gd name="connsiteX106" fmla="*/ 16397 w 445924"/>
                <a:gd name="connsiteY106" fmla="*/ 153163 h 403513"/>
                <a:gd name="connsiteX107" fmla="*/ 13880 w 445924"/>
                <a:gd name="connsiteY107" fmla="*/ 153550 h 403513"/>
                <a:gd name="connsiteX108" fmla="*/ 7941 w 445924"/>
                <a:gd name="connsiteY108" fmla="*/ 137735 h 403513"/>
                <a:gd name="connsiteX109" fmla="*/ 7231 w 445924"/>
                <a:gd name="connsiteY109" fmla="*/ 124889 h 403513"/>
                <a:gd name="connsiteX110" fmla="*/ 12072 w 445924"/>
                <a:gd name="connsiteY110" fmla="*/ 104813 h 403513"/>
                <a:gd name="connsiteX111" fmla="*/ 14654 w 445924"/>
                <a:gd name="connsiteY111" fmla="*/ 99585 h 403513"/>
                <a:gd name="connsiteX112" fmla="*/ 13492 w 445924"/>
                <a:gd name="connsiteY112" fmla="*/ 98810 h 403513"/>
                <a:gd name="connsiteX113" fmla="*/ 12201 w 445924"/>
                <a:gd name="connsiteY113" fmla="*/ 94550 h 403513"/>
                <a:gd name="connsiteX114" fmla="*/ 15945 w 445924"/>
                <a:gd name="connsiteY114" fmla="*/ 78993 h 403513"/>
                <a:gd name="connsiteX115" fmla="*/ 30469 w 445924"/>
                <a:gd name="connsiteY115" fmla="*/ 62274 h 403513"/>
                <a:gd name="connsiteX116" fmla="*/ 34859 w 445924"/>
                <a:gd name="connsiteY116" fmla="*/ 55818 h 403513"/>
                <a:gd name="connsiteX117" fmla="*/ 23562 w 445924"/>
                <a:gd name="connsiteY117" fmla="*/ 26383 h 403513"/>
                <a:gd name="connsiteX118" fmla="*/ 16720 w 445924"/>
                <a:gd name="connsiteY118" fmla="*/ 21864 h 403513"/>
                <a:gd name="connsiteX119" fmla="*/ 14525 w 445924"/>
                <a:gd name="connsiteY119" fmla="*/ 19605 h 403513"/>
                <a:gd name="connsiteX120" fmla="*/ 16655 w 445924"/>
                <a:gd name="connsiteY120" fmla="*/ 19605 h 403513"/>
                <a:gd name="connsiteX121" fmla="*/ 35246 w 445924"/>
                <a:gd name="connsiteY121" fmla="*/ 28900 h 403513"/>
                <a:gd name="connsiteX122" fmla="*/ 41443 w 445924"/>
                <a:gd name="connsiteY122" fmla="*/ 50848 h 403513"/>
                <a:gd name="connsiteX123" fmla="*/ 26790 w 445924"/>
                <a:gd name="connsiteY123" fmla="*/ 72537 h 403513"/>
                <a:gd name="connsiteX124" fmla="*/ 17043 w 445924"/>
                <a:gd name="connsiteY124" fmla="*/ 90870 h 403513"/>
                <a:gd name="connsiteX125" fmla="*/ 16591 w 445924"/>
                <a:gd name="connsiteY125" fmla="*/ 94033 h 403513"/>
                <a:gd name="connsiteX126" fmla="*/ 20399 w 445924"/>
                <a:gd name="connsiteY126" fmla="*/ 93646 h 403513"/>
                <a:gd name="connsiteX127" fmla="*/ 38603 w 445924"/>
                <a:gd name="connsiteY127" fmla="*/ 87578 h 403513"/>
                <a:gd name="connsiteX128" fmla="*/ 55064 w 445924"/>
                <a:gd name="connsiteY128" fmla="*/ 71246 h 403513"/>
                <a:gd name="connsiteX129" fmla="*/ 60615 w 445924"/>
                <a:gd name="connsiteY129" fmla="*/ 36711 h 403513"/>
                <a:gd name="connsiteX130" fmla="*/ 28016 w 445924"/>
                <a:gd name="connsiteY130" fmla="*/ 1401 h 403513"/>
                <a:gd name="connsiteX131" fmla="*/ 14138 w 445924"/>
                <a:gd name="connsiteY131" fmla="*/ -83 h 403513"/>
                <a:gd name="connsiteX132" fmla="*/ 1098 w 445924"/>
                <a:gd name="connsiteY132" fmla="*/ 1272 h 403513"/>
                <a:gd name="connsiteX133" fmla="*/ -2581 w 445924"/>
                <a:gd name="connsiteY133" fmla="*/ 2628 h 403513"/>
                <a:gd name="connsiteX134" fmla="*/ -4324 w 445924"/>
                <a:gd name="connsiteY134" fmla="*/ 820 h 403513"/>
                <a:gd name="connsiteX135" fmla="*/ -6067 w 445924"/>
                <a:gd name="connsiteY135" fmla="*/ -1052 h 403513"/>
                <a:gd name="connsiteX136" fmla="*/ -3743 w 445924"/>
                <a:gd name="connsiteY136" fmla="*/ -2020 h 403513"/>
                <a:gd name="connsiteX137" fmla="*/ 91277 w 445924"/>
                <a:gd name="connsiteY137" fmla="*/ -5441 h 403513"/>
                <a:gd name="connsiteX138" fmla="*/ 176486 w 445924"/>
                <a:gd name="connsiteY138" fmla="*/ -5635 h 403513"/>
                <a:gd name="connsiteX139" fmla="*/ 174033 w 445924"/>
                <a:gd name="connsiteY139" fmla="*/ -3117 h 403513"/>
                <a:gd name="connsiteX140" fmla="*/ 170482 w 445924"/>
                <a:gd name="connsiteY140" fmla="*/ -600 h 403513"/>
                <a:gd name="connsiteX141" fmla="*/ 103219 w 445924"/>
                <a:gd name="connsiteY141" fmla="*/ -471 h 403513"/>
                <a:gd name="connsiteX142" fmla="*/ 38926 w 445924"/>
                <a:gd name="connsiteY142" fmla="*/ 562 h 403513"/>
                <a:gd name="connsiteX143" fmla="*/ 60809 w 445924"/>
                <a:gd name="connsiteY143" fmla="*/ 22962 h 403513"/>
                <a:gd name="connsiteX144" fmla="*/ 66296 w 445924"/>
                <a:gd name="connsiteY144" fmla="*/ 48589 h 403513"/>
                <a:gd name="connsiteX145" fmla="*/ 64230 w 445924"/>
                <a:gd name="connsiteY145" fmla="*/ 62532 h 403513"/>
                <a:gd name="connsiteX146" fmla="*/ 61713 w 445924"/>
                <a:gd name="connsiteY146" fmla="*/ 68148 h 403513"/>
                <a:gd name="connsiteX147" fmla="*/ 61454 w 445924"/>
                <a:gd name="connsiteY147" fmla="*/ 68664 h 403513"/>
                <a:gd name="connsiteX148" fmla="*/ 58937 w 445924"/>
                <a:gd name="connsiteY148" fmla="*/ 73828 h 403513"/>
                <a:gd name="connsiteX149" fmla="*/ 59066 w 445924"/>
                <a:gd name="connsiteY149" fmla="*/ 73054 h 403513"/>
                <a:gd name="connsiteX150" fmla="*/ 58808 w 445924"/>
                <a:gd name="connsiteY150" fmla="*/ 72796 h 403513"/>
                <a:gd name="connsiteX151" fmla="*/ 58420 w 445924"/>
                <a:gd name="connsiteY151" fmla="*/ 74022 h 403513"/>
                <a:gd name="connsiteX152" fmla="*/ 48673 w 445924"/>
                <a:gd name="connsiteY152" fmla="*/ 86351 h 403513"/>
                <a:gd name="connsiteX153" fmla="*/ 41121 w 445924"/>
                <a:gd name="connsiteY153" fmla="*/ 91709 h 403513"/>
                <a:gd name="connsiteX154" fmla="*/ 37118 w 445924"/>
                <a:gd name="connsiteY154" fmla="*/ 94162 h 403513"/>
                <a:gd name="connsiteX155" fmla="*/ 64553 w 445924"/>
                <a:gd name="connsiteY155" fmla="*/ 94356 h 403513"/>
                <a:gd name="connsiteX156" fmla="*/ 243620 w 445924"/>
                <a:gd name="connsiteY156" fmla="*/ 94291 h 403513"/>
                <a:gd name="connsiteX157" fmla="*/ 398867 w 445924"/>
                <a:gd name="connsiteY157" fmla="*/ 93065 h 403513"/>
                <a:gd name="connsiteX158" fmla="*/ 412423 w 445924"/>
                <a:gd name="connsiteY158" fmla="*/ 87384 h 403513"/>
                <a:gd name="connsiteX159" fmla="*/ 424042 w 445924"/>
                <a:gd name="connsiteY159" fmla="*/ 77637 h 403513"/>
                <a:gd name="connsiteX160" fmla="*/ 259951 w 445924"/>
                <a:gd name="connsiteY160" fmla="*/ 76927 h 403513"/>
                <a:gd name="connsiteX161" fmla="*/ 95602 w 445924"/>
                <a:gd name="connsiteY161" fmla="*/ 75571 h 403513"/>
                <a:gd name="connsiteX162" fmla="*/ 262404 w 445924"/>
                <a:gd name="connsiteY162" fmla="*/ 72537 h 403513"/>
                <a:gd name="connsiteX163" fmla="*/ 427915 w 445924"/>
                <a:gd name="connsiteY163" fmla="*/ 72537 h 403513"/>
                <a:gd name="connsiteX164" fmla="*/ 429852 w 445924"/>
                <a:gd name="connsiteY164" fmla="*/ 69181 h 403513"/>
                <a:gd name="connsiteX165" fmla="*/ 435274 w 445924"/>
                <a:gd name="connsiteY165" fmla="*/ 52720 h 403513"/>
                <a:gd name="connsiteX166" fmla="*/ 435726 w 445924"/>
                <a:gd name="connsiteY166" fmla="*/ 49299 h 403513"/>
                <a:gd name="connsiteX167" fmla="*/ 270796 w 445924"/>
                <a:gd name="connsiteY167" fmla="*/ 49299 h 403513"/>
                <a:gd name="connsiteX168" fmla="*/ 105156 w 445924"/>
                <a:gd name="connsiteY168" fmla="*/ 48072 h 403513"/>
                <a:gd name="connsiteX169" fmla="*/ 104898 w 445924"/>
                <a:gd name="connsiteY169" fmla="*/ 45813 h 403513"/>
                <a:gd name="connsiteX170" fmla="*/ 196755 w 445924"/>
                <a:gd name="connsiteY170" fmla="*/ 44780 h 403513"/>
                <a:gd name="connsiteX171" fmla="*/ 361750 w 445924"/>
                <a:gd name="connsiteY171" fmla="*/ 44586 h 403513"/>
                <a:gd name="connsiteX172" fmla="*/ 435339 w 445924"/>
                <a:gd name="connsiteY172" fmla="*/ 44457 h 403513"/>
                <a:gd name="connsiteX173" fmla="*/ 435145 w 445924"/>
                <a:gd name="connsiteY173" fmla="*/ 41230 h 403513"/>
                <a:gd name="connsiteX174" fmla="*/ 429594 w 445924"/>
                <a:gd name="connsiteY174" fmla="*/ 23865 h 403513"/>
                <a:gd name="connsiteX175" fmla="*/ 427205 w 445924"/>
                <a:gd name="connsiteY175" fmla="*/ 19605 h 403513"/>
                <a:gd name="connsiteX176" fmla="*/ 409001 w 445924"/>
                <a:gd name="connsiteY176" fmla="*/ 19605 h 403513"/>
                <a:gd name="connsiteX177" fmla="*/ 390862 w 445924"/>
                <a:gd name="connsiteY177" fmla="*/ 19605 h 403513"/>
                <a:gd name="connsiteX178" fmla="*/ 393380 w 445924"/>
                <a:gd name="connsiteY178" fmla="*/ 17023 h 403513"/>
                <a:gd name="connsiteX179" fmla="*/ 395897 w 445924"/>
                <a:gd name="connsiteY179" fmla="*/ 14441 h 403513"/>
                <a:gd name="connsiteX180" fmla="*/ 409518 w 445924"/>
                <a:gd name="connsiteY180" fmla="*/ 14441 h 403513"/>
                <a:gd name="connsiteX181" fmla="*/ 423074 w 445924"/>
                <a:gd name="connsiteY181" fmla="*/ 14376 h 403513"/>
                <a:gd name="connsiteX182" fmla="*/ 420169 w 445924"/>
                <a:gd name="connsiteY182" fmla="*/ 11859 h 403513"/>
                <a:gd name="connsiteX183" fmla="*/ 412294 w 445924"/>
                <a:gd name="connsiteY183" fmla="*/ 6178 h 403513"/>
                <a:gd name="connsiteX184" fmla="*/ 407259 w 445924"/>
                <a:gd name="connsiteY184" fmla="*/ 3015 h 403513"/>
                <a:gd name="connsiteX185" fmla="*/ 409066 w 445924"/>
                <a:gd name="connsiteY185" fmla="*/ 1337 h 403513"/>
                <a:gd name="connsiteX186" fmla="*/ 410873 w 445924"/>
                <a:gd name="connsiteY186" fmla="*/ -342 h 403513"/>
                <a:gd name="connsiteX187" fmla="*/ 415328 w 445924"/>
                <a:gd name="connsiteY187" fmla="*/ 2305 h 403513"/>
                <a:gd name="connsiteX188" fmla="*/ 433015 w 445924"/>
                <a:gd name="connsiteY188" fmla="*/ 20057 h 403513"/>
                <a:gd name="connsiteX189" fmla="*/ 437792 w 445924"/>
                <a:gd name="connsiteY189" fmla="*/ 30708 h 403513"/>
                <a:gd name="connsiteX190" fmla="*/ 439857 w 445924"/>
                <a:gd name="connsiteY190" fmla="*/ 46717 h 403513"/>
                <a:gd name="connsiteX191" fmla="*/ 438695 w 445924"/>
                <a:gd name="connsiteY191" fmla="*/ 60595 h 403513"/>
                <a:gd name="connsiteX192" fmla="*/ 414295 w 445924"/>
                <a:gd name="connsiteY192" fmla="*/ 91967 h 403513"/>
                <a:gd name="connsiteX193" fmla="*/ 394542 w 445924"/>
                <a:gd name="connsiteY193" fmla="*/ 98681 h 403513"/>
                <a:gd name="connsiteX194" fmla="*/ 390475 w 445924"/>
                <a:gd name="connsiteY194" fmla="*/ 99133 h 403513"/>
                <a:gd name="connsiteX195" fmla="*/ 390475 w 445924"/>
                <a:gd name="connsiteY195" fmla="*/ 127923 h 403513"/>
                <a:gd name="connsiteX196" fmla="*/ 390475 w 445924"/>
                <a:gd name="connsiteY196" fmla="*/ 156713 h 403513"/>
                <a:gd name="connsiteX197" fmla="*/ 388216 w 445924"/>
                <a:gd name="connsiteY197" fmla="*/ 154518 h 403513"/>
                <a:gd name="connsiteX198" fmla="*/ 385956 w 445924"/>
                <a:gd name="connsiteY198" fmla="*/ 152323 h 403513"/>
                <a:gd name="connsiteX199" fmla="*/ 385956 w 445924"/>
                <a:gd name="connsiteY199" fmla="*/ 125664 h 403513"/>
                <a:gd name="connsiteX200" fmla="*/ 385956 w 445924"/>
                <a:gd name="connsiteY200" fmla="*/ 99004 h 403513"/>
                <a:gd name="connsiteX201" fmla="*/ 376015 w 445924"/>
                <a:gd name="connsiteY201" fmla="*/ 99004 h 403513"/>
                <a:gd name="connsiteX202" fmla="*/ 365687 w 445924"/>
                <a:gd name="connsiteY202" fmla="*/ 100036 h 403513"/>
                <a:gd name="connsiteX203" fmla="*/ 365300 w 445924"/>
                <a:gd name="connsiteY203" fmla="*/ 248893 h 403513"/>
                <a:gd name="connsiteX204" fmla="*/ 364913 w 445924"/>
                <a:gd name="connsiteY204" fmla="*/ 397298 h 403513"/>
                <a:gd name="connsiteX205" fmla="*/ 304427 w 445924"/>
                <a:gd name="connsiteY205" fmla="*/ 397879 h 403513"/>
                <a:gd name="connsiteX206" fmla="*/ 244330 w 445924"/>
                <a:gd name="connsiteY206" fmla="*/ 397879 h 403513"/>
                <a:gd name="connsiteX207" fmla="*/ 246524 w 445924"/>
                <a:gd name="connsiteY207" fmla="*/ 395619 h 403513"/>
                <a:gd name="connsiteX208" fmla="*/ 20593 w 445924"/>
                <a:gd name="connsiteY208" fmla="*/ 257607 h 403513"/>
                <a:gd name="connsiteX209" fmla="*/ 18850 w 445924"/>
                <a:gd name="connsiteY209" fmla="*/ 255800 h 403513"/>
                <a:gd name="connsiteX210" fmla="*/ 17043 w 445924"/>
                <a:gd name="connsiteY210" fmla="*/ 254251 h 403513"/>
                <a:gd name="connsiteX211" fmla="*/ 18592 w 445924"/>
                <a:gd name="connsiteY211" fmla="*/ 256058 h 403513"/>
                <a:gd name="connsiteX212" fmla="*/ 20593 w 445924"/>
                <a:gd name="connsiteY212" fmla="*/ 257607 h 403513"/>
                <a:gd name="connsiteX213" fmla="*/ 59970 w 445924"/>
                <a:gd name="connsiteY213" fmla="*/ 71505 h 403513"/>
                <a:gd name="connsiteX214" fmla="*/ 58420 w 445924"/>
                <a:gd name="connsiteY214" fmla="*/ 71117 h 403513"/>
                <a:gd name="connsiteX215" fmla="*/ 59001 w 445924"/>
                <a:gd name="connsiteY215" fmla="*/ 71698 h 403513"/>
                <a:gd name="connsiteX216" fmla="*/ 59970 w 445924"/>
                <a:gd name="connsiteY216" fmla="*/ 71505 h 403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</a:cxnLst>
              <a:rect l="l" t="t" r="r" b="b"/>
              <a:pathLst>
                <a:path w="445924" h="403513">
                  <a:moveTo>
                    <a:pt x="246524" y="395619"/>
                  </a:moveTo>
                  <a:lnTo>
                    <a:pt x="248719" y="393360"/>
                  </a:lnTo>
                  <a:lnTo>
                    <a:pt x="272668" y="393360"/>
                  </a:lnTo>
                  <a:cubicBezTo>
                    <a:pt x="287192" y="393360"/>
                    <a:pt x="298166" y="393102"/>
                    <a:pt x="300425" y="392650"/>
                  </a:cubicBezTo>
                  <a:cubicBezTo>
                    <a:pt x="311205" y="390649"/>
                    <a:pt x="320178" y="382128"/>
                    <a:pt x="322696" y="371477"/>
                  </a:cubicBezTo>
                  <a:cubicBezTo>
                    <a:pt x="323599" y="367539"/>
                    <a:pt x="323083" y="355533"/>
                    <a:pt x="321986" y="354629"/>
                  </a:cubicBezTo>
                  <a:cubicBezTo>
                    <a:pt x="321727" y="354435"/>
                    <a:pt x="320953" y="353015"/>
                    <a:pt x="320114" y="351466"/>
                  </a:cubicBezTo>
                  <a:cubicBezTo>
                    <a:pt x="318306" y="347851"/>
                    <a:pt x="313465" y="342687"/>
                    <a:pt x="310108" y="340686"/>
                  </a:cubicBezTo>
                  <a:cubicBezTo>
                    <a:pt x="308623" y="339847"/>
                    <a:pt x="305719" y="338556"/>
                    <a:pt x="303653" y="337845"/>
                  </a:cubicBezTo>
                  <a:cubicBezTo>
                    <a:pt x="299973" y="336554"/>
                    <a:pt x="298295" y="336554"/>
                    <a:pt x="177196" y="336554"/>
                  </a:cubicBezTo>
                  <a:cubicBezTo>
                    <a:pt x="99088" y="336554"/>
                    <a:pt x="52869" y="336296"/>
                    <a:pt x="49964" y="335909"/>
                  </a:cubicBezTo>
                  <a:cubicBezTo>
                    <a:pt x="21109" y="331778"/>
                    <a:pt x="2196" y="304214"/>
                    <a:pt x="8005" y="274714"/>
                  </a:cubicBezTo>
                  <a:cubicBezTo>
                    <a:pt x="9296" y="268388"/>
                    <a:pt x="14267" y="258059"/>
                    <a:pt x="18463" y="253218"/>
                  </a:cubicBezTo>
                  <a:cubicBezTo>
                    <a:pt x="25176" y="245343"/>
                    <a:pt x="34278" y="239468"/>
                    <a:pt x="44477" y="236370"/>
                  </a:cubicBezTo>
                  <a:lnTo>
                    <a:pt x="49319" y="234950"/>
                  </a:lnTo>
                  <a:lnTo>
                    <a:pt x="112902" y="234692"/>
                  </a:lnTo>
                  <a:lnTo>
                    <a:pt x="176486" y="234498"/>
                  </a:lnTo>
                  <a:lnTo>
                    <a:pt x="173904" y="237145"/>
                  </a:lnTo>
                  <a:lnTo>
                    <a:pt x="171386" y="239727"/>
                  </a:lnTo>
                  <a:lnTo>
                    <a:pt x="112128" y="239727"/>
                  </a:lnTo>
                  <a:cubicBezTo>
                    <a:pt x="45768" y="239727"/>
                    <a:pt x="47253" y="239662"/>
                    <a:pt x="37699" y="244245"/>
                  </a:cubicBezTo>
                  <a:cubicBezTo>
                    <a:pt x="8974" y="258124"/>
                    <a:pt x="2648" y="296532"/>
                    <a:pt x="25564" y="318544"/>
                  </a:cubicBezTo>
                  <a:cubicBezTo>
                    <a:pt x="32019" y="324806"/>
                    <a:pt x="39959" y="329131"/>
                    <a:pt x="47963" y="330745"/>
                  </a:cubicBezTo>
                  <a:cubicBezTo>
                    <a:pt x="50803" y="331326"/>
                    <a:pt x="82692" y="331519"/>
                    <a:pt x="176421" y="331584"/>
                  </a:cubicBezTo>
                  <a:lnTo>
                    <a:pt x="301071" y="331713"/>
                  </a:lnTo>
                  <a:lnTo>
                    <a:pt x="305848" y="333456"/>
                  </a:lnTo>
                  <a:cubicBezTo>
                    <a:pt x="313981" y="336425"/>
                    <a:pt x="319404" y="340815"/>
                    <a:pt x="323599" y="347786"/>
                  </a:cubicBezTo>
                  <a:cubicBezTo>
                    <a:pt x="326052" y="351853"/>
                    <a:pt x="326440" y="353015"/>
                    <a:pt x="325149" y="352370"/>
                  </a:cubicBezTo>
                  <a:cubicBezTo>
                    <a:pt x="324697" y="352111"/>
                    <a:pt x="324761" y="352370"/>
                    <a:pt x="325407" y="352821"/>
                  </a:cubicBezTo>
                  <a:cubicBezTo>
                    <a:pt x="327021" y="354177"/>
                    <a:pt x="327989" y="358889"/>
                    <a:pt x="327924" y="365215"/>
                  </a:cubicBezTo>
                  <a:cubicBezTo>
                    <a:pt x="327860" y="371993"/>
                    <a:pt x="326633" y="376835"/>
                    <a:pt x="323599" y="381805"/>
                  </a:cubicBezTo>
                  <a:cubicBezTo>
                    <a:pt x="321469" y="385356"/>
                    <a:pt x="315272" y="392069"/>
                    <a:pt x="314175" y="392069"/>
                  </a:cubicBezTo>
                  <a:cubicBezTo>
                    <a:pt x="313917" y="392069"/>
                    <a:pt x="313658" y="392392"/>
                    <a:pt x="313658" y="392715"/>
                  </a:cubicBezTo>
                  <a:cubicBezTo>
                    <a:pt x="313658" y="393102"/>
                    <a:pt x="317080" y="393360"/>
                    <a:pt x="322567" y="393360"/>
                  </a:cubicBezTo>
                  <a:lnTo>
                    <a:pt x="331475" y="393360"/>
                  </a:lnTo>
                  <a:lnTo>
                    <a:pt x="332830" y="391553"/>
                  </a:lnTo>
                  <a:cubicBezTo>
                    <a:pt x="341416" y="379933"/>
                    <a:pt x="343546" y="360632"/>
                    <a:pt x="337736" y="347205"/>
                  </a:cubicBezTo>
                  <a:cubicBezTo>
                    <a:pt x="334638" y="340040"/>
                    <a:pt x="329538" y="333198"/>
                    <a:pt x="323664" y="328292"/>
                  </a:cubicBezTo>
                  <a:cubicBezTo>
                    <a:pt x="321211" y="326226"/>
                    <a:pt x="321146" y="326162"/>
                    <a:pt x="323212" y="327130"/>
                  </a:cubicBezTo>
                  <a:cubicBezTo>
                    <a:pt x="324309" y="327711"/>
                    <a:pt x="325278" y="328034"/>
                    <a:pt x="325278" y="327904"/>
                  </a:cubicBezTo>
                  <a:cubicBezTo>
                    <a:pt x="325278" y="327259"/>
                    <a:pt x="321534" y="325645"/>
                    <a:pt x="321146" y="326097"/>
                  </a:cubicBezTo>
                  <a:cubicBezTo>
                    <a:pt x="320888" y="326291"/>
                    <a:pt x="320501" y="326226"/>
                    <a:pt x="320243" y="325903"/>
                  </a:cubicBezTo>
                  <a:cubicBezTo>
                    <a:pt x="319984" y="325516"/>
                    <a:pt x="318242" y="324548"/>
                    <a:pt x="316434" y="323644"/>
                  </a:cubicBezTo>
                  <a:cubicBezTo>
                    <a:pt x="314562" y="322740"/>
                    <a:pt x="313013" y="321772"/>
                    <a:pt x="313013" y="321514"/>
                  </a:cubicBezTo>
                  <a:cubicBezTo>
                    <a:pt x="313013" y="321191"/>
                    <a:pt x="312755" y="321127"/>
                    <a:pt x="312496" y="321320"/>
                  </a:cubicBezTo>
                  <a:cubicBezTo>
                    <a:pt x="312174" y="321514"/>
                    <a:pt x="309785" y="320997"/>
                    <a:pt x="307139" y="320223"/>
                  </a:cubicBezTo>
                  <a:lnTo>
                    <a:pt x="302362" y="318867"/>
                  </a:lnTo>
                  <a:lnTo>
                    <a:pt x="175840" y="318480"/>
                  </a:lnTo>
                  <a:lnTo>
                    <a:pt x="49319" y="318157"/>
                  </a:lnTo>
                  <a:lnTo>
                    <a:pt x="45897" y="316737"/>
                  </a:lnTo>
                  <a:cubicBezTo>
                    <a:pt x="37699" y="313380"/>
                    <a:pt x="31567" y="307700"/>
                    <a:pt x="27952" y="300083"/>
                  </a:cubicBezTo>
                  <a:cubicBezTo>
                    <a:pt x="18915" y="281104"/>
                    <a:pt x="29178" y="258899"/>
                    <a:pt x="49383" y="253670"/>
                  </a:cubicBezTo>
                  <a:cubicBezTo>
                    <a:pt x="52869" y="252766"/>
                    <a:pt x="60099" y="252637"/>
                    <a:pt x="105866" y="252637"/>
                  </a:cubicBezTo>
                  <a:lnTo>
                    <a:pt x="158347" y="252637"/>
                  </a:lnTo>
                  <a:lnTo>
                    <a:pt x="156152" y="254896"/>
                  </a:lnTo>
                  <a:lnTo>
                    <a:pt x="154022" y="257091"/>
                  </a:lnTo>
                  <a:lnTo>
                    <a:pt x="102961" y="257285"/>
                  </a:lnTo>
                  <a:cubicBezTo>
                    <a:pt x="52353" y="257478"/>
                    <a:pt x="51901" y="257478"/>
                    <a:pt x="48221" y="258899"/>
                  </a:cubicBezTo>
                  <a:cubicBezTo>
                    <a:pt x="40733" y="261739"/>
                    <a:pt x="35311" y="266709"/>
                    <a:pt x="32019" y="273875"/>
                  </a:cubicBezTo>
                  <a:cubicBezTo>
                    <a:pt x="28533" y="281233"/>
                    <a:pt x="28791" y="291110"/>
                    <a:pt x="32600" y="298792"/>
                  </a:cubicBezTo>
                  <a:cubicBezTo>
                    <a:pt x="35053" y="303698"/>
                    <a:pt x="40604" y="308926"/>
                    <a:pt x="46026" y="311508"/>
                  </a:cubicBezTo>
                  <a:lnTo>
                    <a:pt x="50610" y="313638"/>
                  </a:lnTo>
                  <a:lnTo>
                    <a:pt x="177454" y="313961"/>
                  </a:lnTo>
                  <a:cubicBezTo>
                    <a:pt x="293325" y="314284"/>
                    <a:pt x="304621" y="314413"/>
                    <a:pt x="307849" y="315381"/>
                  </a:cubicBezTo>
                  <a:cubicBezTo>
                    <a:pt x="311980" y="316608"/>
                    <a:pt x="320114" y="320158"/>
                    <a:pt x="320114" y="320739"/>
                  </a:cubicBezTo>
                  <a:cubicBezTo>
                    <a:pt x="320114" y="320933"/>
                    <a:pt x="319791" y="320933"/>
                    <a:pt x="319339" y="320675"/>
                  </a:cubicBezTo>
                  <a:cubicBezTo>
                    <a:pt x="318887" y="320416"/>
                    <a:pt x="318823" y="320481"/>
                    <a:pt x="319081" y="320997"/>
                  </a:cubicBezTo>
                  <a:cubicBezTo>
                    <a:pt x="319339" y="321385"/>
                    <a:pt x="319855" y="321578"/>
                    <a:pt x="320178" y="321320"/>
                  </a:cubicBezTo>
                  <a:cubicBezTo>
                    <a:pt x="321082" y="320804"/>
                    <a:pt x="325342" y="323644"/>
                    <a:pt x="324890" y="324419"/>
                  </a:cubicBezTo>
                  <a:cubicBezTo>
                    <a:pt x="324632" y="324806"/>
                    <a:pt x="324697" y="324935"/>
                    <a:pt x="325084" y="324741"/>
                  </a:cubicBezTo>
                  <a:cubicBezTo>
                    <a:pt x="325988" y="324160"/>
                    <a:pt x="329861" y="327517"/>
                    <a:pt x="329345" y="328421"/>
                  </a:cubicBezTo>
                  <a:cubicBezTo>
                    <a:pt x="329151" y="328808"/>
                    <a:pt x="329151" y="328937"/>
                    <a:pt x="329474" y="328679"/>
                  </a:cubicBezTo>
                  <a:cubicBezTo>
                    <a:pt x="330313" y="327904"/>
                    <a:pt x="331668" y="329389"/>
                    <a:pt x="331281" y="330616"/>
                  </a:cubicBezTo>
                  <a:cubicBezTo>
                    <a:pt x="331023" y="331519"/>
                    <a:pt x="331087" y="331584"/>
                    <a:pt x="331604" y="330745"/>
                  </a:cubicBezTo>
                  <a:cubicBezTo>
                    <a:pt x="332185" y="329970"/>
                    <a:pt x="332508" y="330035"/>
                    <a:pt x="333669" y="331390"/>
                  </a:cubicBezTo>
                  <a:cubicBezTo>
                    <a:pt x="346838" y="346431"/>
                    <a:pt x="349614" y="369928"/>
                    <a:pt x="340447" y="388196"/>
                  </a:cubicBezTo>
                  <a:cubicBezTo>
                    <a:pt x="339221" y="390649"/>
                    <a:pt x="338188" y="392844"/>
                    <a:pt x="338188" y="393037"/>
                  </a:cubicBezTo>
                  <a:cubicBezTo>
                    <a:pt x="338188" y="393231"/>
                    <a:pt x="343288" y="393360"/>
                    <a:pt x="349485" y="393360"/>
                  </a:cubicBezTo>
                  <a:lnTo>
                    <a:pt x="360781" y="393360"/>
                  </a:lnTo>
                  <a:lnTo>
                    <a:pt x="360781" y="246182"/>
                  </a:lnTo>
                  <a:lnTo>
                    <a:pt x="360781" y="99004"/>
                  </a:lnTo>
                  <a:lnTo>
                    <a:pt x="223802" y="99004"/>
                  </a:lnTo>
                  <a:cubicBezTo>
                    <a:pt x="40669" y="98939"/>
                    <a:pt x="54935" y="98874"/>
                    <a:pt x="50545" y="100036"/>
                  </a:cubicBezTo>
                  <a:cubicBezTo>
                    <a:pt x="42412" y="102167"/>
                    <a:pt x="35763" y="107718"/>
                    <a:pt x="32019" y="115593"/>
                  </a:cubicBezTo>
                  <a:cubicBezTo>
                    <a:pt x="30082" y="119725"/>
                    <a:pt x="29953" y="120370"/>
                    <a:pt x="29953" y="127406"/>
                  </a:cubicBezTo>
                  <a:cubicBezTo>
                    <a:pt x="29953" y="134507"/>
                    <a:pt x="30082" y="135024"/>
                    <a:pt x="32148" y="139478"/>
                  </a:cubicBezTo>
                  <a:cubicBezTo>
                    <a:pt x="35892" y="147482"/>
                    <a:pt x="43703" y="153550"/>
                    <a:pt x="52159" y="155164"/>
                  </a:cubicBezTo>
                  <a:cubicBezTo>
                    <a:pt x="54289" y="155551"/>
                    <a:pt x="73461" y="155809"/>
                    <a:pt x="102187" y="155809"/>
                  </a:cubicBezTo>
                  <a:lnTo>
                    <a:pt x="148793" y="155809"/>
                  </a:lnTo>
                  <a:lnTo>
                    <a:pt x="150988" y="158069"/>
                  </a:lnTo>
                  <a:lnTo>
                    <a:pt x="153183" y="160392"/>
                  </a:lnTo>
                  <a:lnTo>
                    <a:pt x="101606" y="160199"/>
                  </a:lnTo>
                  <a:cubicBezTo>
                    <a:pt x="50674" y="160005"/>
                    <a:pt x="49900" y="160005"/>
                    <a:pt x="46349" y="158650"/>
                  </a:cubicBezTo>
                  <a:cubicBezTo>
                    <a:pt x="41185" y="156648"/>
                    <a:pt x="35246" y="152453"/>
                    <a:pt x="32148" y="148515"/>
                  </a:cubicBezTo>
                  <a:cubicBezTo>
                    <a:pt x="28468" y="143932"/>
                    <a:pt x="27952" y="142576"/>
                    <a:pt x="29049" y="141156"/>
                  </a:cubicBezTo>
                  <a:cubicBezTo>
                    <a:pt x="29888" y="140123"/>
                    <a:pt x="29824" y="140059"/>
                    <a:pt x="28856" y="140898"/>
                  </a:cubicBezTo>
                  <a:cubicBezTo>
                    <a:pt x="27823" y="141672"/>
                    <a:pt x="27565" y="141543"/>
                    <a:pt x="26725" y="139413"/>
                  </a:cubicBezTo>
                  <a:cubicBezTo>
                    <a:pt x="26209" y="138122"/>
                    <a:pt x="25370" y="134894"/>
                    <a:pt x="24983" y="132248"/>
                  </a:cubicBezTo>
                  <a:cubicBezTo>
                    <a:pt x="23369" y="121661"/>
                    <a:pt x="26790" y="111462"/>
                    <a:pt x="34730" y="103522"/>
                  </a:cubicBezTo>
                  <a:lnTo>
                    <a:pt x="39248" y="99004"/>
                  </a:lnTo>
                  <a:lnTo>
                    <a:pt x="30276" y="99004"/>
                  </a:lnTo>
                  <a:lnTo>
                    <a:pt x="21239" y="99004"/>
                  </a:lnTo>
                  <a:lnTo>
                    <a:pt x="18979" y="102425"/>
                  </a:lnTo>
                  <a:cubicBezTo>
                    <a:pt x="14525" y="109138"/>
                    <a:pt x="11556" y="119144"/>
                    <a:pt x="11556" y="127406"/>
                  </a:cubicBezTo>
                  <a:cubicBezTo>
                    <a:pt x="11556" y="133087"/>
                    <a:pt x="13170" y="140317"/>
                    <a:pt x="15752" y="146256"/>
                  </a:cubicBezTo>
                  <a:lnTo>
                    <a:pt x="18011" y="151549"/>
                  </a:lnTo>
                  <a:lnTo>
                    <a:pt x="16397" y="153163"/>
                  </a:lnTo>
                  <a:cubicBezTo>
                    <a:pt x="14848" y="154712"/>
                    <a:pt x="14783" y="154776"/>
                    <a:pt x="13880" y="153550"/>
                  </a:cubicBezTo>
                  <a:cubicBezTo>
                    <a:pt x="12072" y="151032"/>
                    <a:pt x="9038" y="142963"/>
                    <a:pt x="7941" y="137735"/>
                  </a:cubicBezTo>
                  <a:cubicBezTo>
                    <a:pt x="7166" y="133668"/>
                    <a:pt x="6973" y="130505"/>
                    <a:pt x="7231" y="124889"/>
                  </a:cubicBezTo>
                  <a:cubicBezTo>
                    <a:pt x="7683" y="116303"/>
                    <a:pt x="8780" y="111656"/>
                    <a:pt x="12072" y="104813"/>
                  </a:cubicBezTo>
                  <a:cubicBezTo>
                    <a:pt x="13428" y="102167"/>
                    <a:pt x="14525" y="99778"/>
                    <a:pt x="14654" y="99585"/>
                  </a:cubicBezTo>
                  <a:cubicBezTo>
                    <a:pt x="14783" y="99326"/>
                    <a:pt x="14267" y="99004"/>
                    <a:pt x="13492" y="98810"/>
                  </a:cubicBezTo>
                  <a:cubicBezTo>
                    <a:pt x="12395" y="98552"/>
                    <a:pt x="12201" y="97971"/>
                    <a:pt x="12201" y="94550"/>
                  </a:cubicBezTo>
                  <a:cubicBezTo>
                    <a:pt x="12201" y="88998"/>
                    <a:pt x="13299" y="84544"/>
                    <a:pt x="15945" y="78993"/>
                  </a:cubicBezTo>
                  <a:cubicBezTo>
                    <a:pt x="18205" y="74409"/>
                    <a:pt x="21045" y="71117"/>
                    <a:pt x="30469" y="62274"/>
                  </a:cubicBezTo>
                  <a:cubicBezTo>
                    <a:pt x="31825" y="60983"/>
                    <a:pt x="33826" y="58078"/>
                    <a:pt x="34859" y="55818"/>
                  </a:cubicBezTo>
                  <a:cubicBezTo>
                    <a:pt x="40152" y="44909"/>
                    <a:pt x="35182" y="31999"/>
                    <a:pt x="23562" y="26383"/>
                  </a:cubicBezTo>
                  <a:cubicBezTo>
                    <a:pt x="21045" y="25156"/>
                    <a:pt x="17946" y="23155"/>
                    <a:pt x="16720" y="21864"/>
                  </a:cubicBezTo>
                  <a:lnTo>
                    <a:pt x="14525" y="19605"/>
                  </a:lnTo>
                  <a:lnTo>
                    <a:pt x="16655" y="19605"/>
                  </a:lnTo>
                  <a:cubicBezTo>
                    <a:pt x="22271" y="19605"/>
                    <a:pt x="31309" y="24123"/>
                    <a:pt x="35246" y="28900"/>
                  </a:cubicBezTo>
                  <a:cubicBezTo>
                    <a:pt x="40281" y="35033"/>
                    <a:pt x="42670" y="43554"/>
                    <a:pt x="41443" y="50848"/>
                  </a:cubicBezTo>
                  <a:cubicBezTo>
                    <a:pt x="40023" y="59046"/>
                    <a:pt x="38280" y="61693"/>
                    <a:pt x="26790" y="72537"/>
                  </a:cubicBezTo>
                  <a:cubicBezTo>
                    <a:pt x="21303" y="77701"/>
                    <a:pt x="18075" y="83834"/>
                    <a:pt x="17043" y="90870"/>
                  </a:cubicBezTo>
                  <a:lnTo>
                    <a:pt x="16591" y="94033"/>
                  </a:lnTo>
                  <a:lnTo>
                    <a:pt x="20399" y="93646"/>
                  </a:lnTo>
                  <a:cubicBezTo>
                    <a:pt x="25564" y="93194"/>
                    <a:pt x="33697" y="90483"/>
                    <a:pt x="38603" y="87578"/>
                  </a:cubicBezTo>
                  <a:cubicBezTo>
                    <a:pt x="44025" y="84415"/>
                    <a:pt x="51901" y="76540"/>
                    <a:pt x="55064" y="71246"/>
                  </a:cubicBezTo>
                  <a:cubicBezTo>
                    <a:pt x="61325" y="60660"/>
                    <a:pt x="63326" y="48201"/>
                    <a:pt x="60615" y="36711"/>
                  </a:cubicBezTo>
                  <a:cubicBezTo>
                    <a:pt x="56677" y="19476"/>
                    <a:pt x="45316" y="7211"/>
                    <a:pt x="28016" y="1401"/>
                  </a:cubicBezTo>
                  <a:cubicBezTo>
                    <a:pt x="24079" y="110"/>
                    <a:pt x="22271" y="-83"/>
                    <a:pt x="14138" y="-83"/>
                  </a:cubicBezTo>
                  <a:cubicBezTo>
                    <a:pt x="6392" y="-19"/>
                    <a:pt x="4132" y="175"/>
                    <a:pt x="1098" y="1272"/>
                  </a:cubicBezTo>
                  <a:lnTo>
                    <a:pt x="-2581" y="2628"/>
                  </a:lnTo>
                  <a:lnTo>
                    <a:pt x="-4324" y="820"/>
                  </a:lnTo>
                  <a:lnTo>
                    <a:pt x="-6067" y="-1052"/>
                  </a:lnTo>
                  <a:lnTo>
                    <a:pt x="-3743" y="-2020"/>
                  </a:lnTo>
                  <a:cubicBezTo>
                    <a:pt x="4326" y="-5377"/>
                    <a:pt x="-645" y="-5183"/>
                    <a:pt x="91277" y="-5441"/>
                  </a:cubicBezTo>
                  <a:lnTo>
                    <a:pt x="176486" y="-5635"/>
                  </a:lnTo>
                  <a:lnTo>
                    <a:pt x="174033" y="-3117"/>
                  </a:lnTo>
                  <a:cubicBezTo>
                    <a:pt x="172677" y="-1697"/>
                    <a:pt x="171063" y="-600"/>
                    <a:pt x="170482" y="-600"/>
                  </a:cubicBezTo>
                  <a:cubicBezTo>
                    <a:pt x="169901" y="-600"/>
                    <a:pt x="139627" y="-535"/>
                    <a:pt x="103219" y="-471"/>
                  </a:cubicBezTo>
                  <a:cubicBezTo>
                    <a:pt x="43767" y="-406"/>
                    <a:pt x="37247" y="-277"/>
                    <a:pt x="38926" y="562"/>
                  </a:cubicBezTo>
                  <a:cubicBezTo>
                    <a:pt x="47317" y="4952"/>
                    <a:pt x="56355" y="14182"/>
                    <a:pt x="60809" y="22962"/>
                  </a:cubicBezTo>
                  <a:cubicBezTo>
                    <a:pt x="65392" y="31934"/>
                    <a:pt x="66618" y="37808"/>
                    <a:pt x="66296" y="48589"/>
                  </a:cubicBezTo>
                  <a:cubicBezTo>
                    <a:pt x="66038" y="56012"/>
                    <a:pt x="65715" y="58142"/>
                    <a:pt x="64230" y="62532"/>
                  </a:cubicBezTo>
                  <a:cubicBezTo>
                    <a:pt x="63262" y="65372"/>
                    <a:pt x="62100" y="67890"/>
                    <a:pt x="61713" y="68148"/>
                  </a:cubicBezTo>
                  <a:cubicBezTo>
                    <a:pt x="61261" y="68406"/>
                    <a:pt x="61132" y="68664"/>
                    <a:pt x="61454" y="68664"/>
                  </a:cubicBezTo>
                  <a:cubicBezTo>
                    <a:pt x="61971" y="68664"/>
                    <a:pt x="59518" y="73828"/>
                    <a:pt x="58937" y="73828"/>
                  </a:cubicBezTo>
                  <a:cubicBezTo>
                    <a:pt x="58743" y="73828"/>
                    <a:pt x="58808" y="73506"/>
                    <a:pt x="59066" y="73054"/>
                  </a:cubicBezTo>
                  <a:cubicBezTo>
                    <a:pt x="59324" y="72602"/>
                    <a:pt x="59260" y="72537"/>
                    <a:pt x="58808" y="72796"/>
                  </a:cubicBezTo>
                  <a:cubicBezTo>
                    <a:pt x="58420" y="73054"/>
                    <a:pt x="58227" y="73570"/>
                    <a:pt x="58420" y="74022"/>
                  </a:cubicBezTo>
                  <a:cubicBezTo>
                    <a:pt x="58872" y="75313"/>
                    <a:pt x="52740" y="82995"/>
                    <a:pt x="48673" y="86351"/>
                  </a:cubicBezTo>
                  <a:cubicBezTo>
                    <a:pt x="46672" y="87965"/>
                    <a:pt x="43251" y="90418"/>
                    <a:pt x="41121" y="91709"/>
                  </a:cubicBezTo>
                  <a:lnTo>
                    <a:pt x="37118" y="94162"/>
                  </a:lnTo>
                  <a:lnTo>
                    <a:pt x="64553" y="94356"/>
                  </a:lnTo>
                  <a:cubicBezTo>
                    <a:pt x="79593" y="94420"/>
                    <a:pt x="160219" y="94420"/>
                    <a:pt x="243620" y="94291"/>
                  </a:cubicBezTo>
                  <a:cubicBezTo>
                    <a:pt x="380728" y="94098"/>
                    <a:pt x="395639" y="94033"/>
                    <a:pt x="398867" y="93065"/>
                  </a:cubicBezTo>
                  <a:cubicBezTo>
                    <a:pt x="405064" y="91257"/>
                    <a:pt x="408098" y="89966"/>
                    <a:pt x="412423" y="87384"/>
                  </a:cubicBezTo>
                  <a:cubicBezTo>
                    <a:pt x="416748" y="84802"/>
                    <a:pt x="424042" y="78670"/>
                    <a:pt x="424042" y="77637"/>
                  </a:cubicBezTo>
                  <a:cubicBezTo>
                    <a:pt x="424042" y="77314"/>
                    <a:pt x="359038" y="76991"/>
                    <a:pt x="259951" y="76927"/>
                  </a:cubicBezTo>
                  <a:cubicBezTo>
                    <a:pt x="102574" y="76733"/>
                    <a:pt x="95796" y="76669"/>
                    <a:pt x="95602" y="75571"/>
                  </a:cubicBezTo>
                  <a:cubicBezTo>
                    <a:pt x="94957" y="72344"/>
                    <a:pt x="84628" y="72537"/>
                    <a:pt x="262404" y="72537"/>
                  </a:cubicBezTo>
                  <a:lnTo>
                    <a:pt x="427915" y="72537"/>
                  </a:lnTo>
                  <a:lnTo>
                    <a:pt x="429852" y="69181"/>
                  </a:lnTo>
                  <a:cubicBezTo>
                    <a:pt x="432111" y="65178"/>
                    <a:pt x="434693" y="57497"/>
                    <a:pt x="435274" y="52720"/>
                  </a:cubicBezTo>
                  <a:lnTo>
                    <a:pt x="435726" y="49299"/>
                  </a:lnTo>
                  <a:lnTo>
                    <a:pt x="270796" y="49299"/>
                  </a:lnTo>
                  <a:cubicBezTo>
                    <a:pt x="108577" y="49299"/>
                    <a:pt x="105866" y="49299"/>
                    <a:pt x="105156" y="48072"/>
                  </a:cubicBezTo>
                  <a:cubicBezTo>
                    <a:pt x="104833" y="47362"/>
                    <a:pt x="104704" y="46329"/>
                    <a:pt x="104898" y="45813"/>
                  </a:cubicBezTo>
                  <a:cubicBezTo>
                    <a:pt x="105285" y="44909"/>
                    <a:pt x="114193" y="44780"/>
                    <a:pt x="196755" y="44780"/>
                  </a:cubicBezTo>
                  <a:cubicBezTo>
                    <a:pt x="247041" y="44780"/>
                    <a:pt x="321276" y="44715"/>
                    <a:pt x="361750" y="44586"/>
                  </a:cubicBezTo>
                  <a:lnTo>
                    <a:pt x="435339" y="44457"/>
                  </a:lnTo>
                  <a:lnTo>
                    <a:pt x="435145" y="41230"/>
                  </a:lnTo>
                  <a:cubicBezTo>
                    <a:pt x="434951" y="36776"/>
                    <a:pt x="432434" y="28965"/>
                    <a:pt x="429594" y="23865"/>
                  </a:cubicBezTo>
                  <a:lnTo>
                    <a:pt x="427205" y="19605"/>
                  </a:lnTo>
                  <a:lnTo>
                    <a:pt x="409001" y="19605"/>
                  </a:lnTo>
                  <a:lnTo>
                    <a:pt x="390862" y="19605"/>
                  </a:lnTo>
                  <a:lnTo>
                    <a:pt x="393380" y="17023"/>
                  </a:lnTo>
                  <a:lnTo>
                    <a:pt x="395897" y="14441"/>
                  </a:lnTo>
                  <a:lnTo>
                    <a:pt x="409518" y="14441"/>
                  </a:lnTo>
                  <a:lnTo>
                    <a:pt x="423074" y="14376"/>
                  </a:lnTo>
                  <a:lnTo>
                    <a:pt x="420169" y="11859"/>
                  </a:lnTo>
                  <a:cubicBezTo>
                    <a:pt x="418555" y="10438"/>
                    <a:pt x="415005" y="7856"/>
                    <a:pt x="412294" y="6178"/>
                  </a:cubicBezTo>
                  <a:lnTo>
                    <a:pt x="407259" y="3015"/>
                  </a:lnTo>
                  <a:lnTo>
                    <a:pt x="409066" y="1337"/>
                  </a:lnTo>
                  <a:lnTo>
                    <a:pt x="410873" y="-342"/>
                  </a:lnTo>
                  <a:lnTo>
                    <a:pt x="415328" y="2305"/>
                  </a:lnTo>
                  <a:cubicBezTo>
                    <a:pt x="421073" y="5726"/>
                    <a:pt x="429400" y="14053"/>
                    <a:pt x="433015" y="20057"/>
                  </a:cubicBezTo>
                  <a:cubicBezTo>
                    <a:pt x="434499" y="22639"/>
                    <a:pt x="436694" y="27416"/>
                    <a:pt x="437792" y="30708"/>
                  </a:cubicBezTo>
                  <a:cubicBezTo>
                    <a:pt x="439664" y="36388"/>
                    <a:pt x="439793" y="37292"/>
                    <a:pt x="439857" y="46717"/>
                  </a:cubicBezTo>
                  <a:cubicBezTo>
                    <a:pt x="439857" y="54656"/>
                    <a:pt x="439599" y="57497"/>
                    <a:pt x="438695" y="60595"/>
                  </a:cubicBezTo>
                  <a:cubicBezTo>
                    <a:pt x="434499" y="74087"/>
                    <a:pt x="425979" y="85060"/>
                    <a:pt x="414295" y="91967"/>
                  </a:cubicBezTo>
                  <a:cubicBezTo>
                    <a:pt x="409066" y="95001"/>
                    <a:pt x="400029" y="98100"/>
                    <a:pt x="394542" y="98681"/>
                  </a:cubicBezTo>
                  <a:lnTo>
                    <a:pt x="390475" y="99133"/>
                  </a:lnTo>
                  <a:lnTo>
                    <a:pt x="390475" y="127923"/>
                  </a:lnTo>
                  <a:lnTo>
                    <a:pt x="390475" y="156713"/>
                  </a:lnTo>
                  <a:lnTo>
                    <a:pt x="388216" y="154518"/>
                  </a:lnTo>
                  <a:lnTo>
                    <a:pt x="385956" y="152323"/>
                  </a:lnTo>
                  <a:lnTo>
                    <a:pt x="385956" y="125664"/>
                  </a:lnTo>
                  <a:lnTo>
                    <a:pt x="385956" y="99004"/>
                  </a:lnTo>
                  <a:lnTo>
                    <a:pt x="376015" y="99004"/>
                  </a:lnTo>
                  <a:cubicBezTo>
                    <a:pt x="367624" y="99004"/>
                    <a:pt x="366010" y="99133"/>
                    <a:pt x="365687" y="100036"/>
                  </a:cubicBezTo>
                  <a:cubicBezTo>
                    <a:pt x="365494" y="100553"/>
                    <a:pt x="365300" y="167558"/>
                    <a:pt x="365300" y="248893"/>
                  </a:cubicBezTo>
                  <a:cubicBezTo>
                    <a:pt x="365300" y="330164"/>
                    <a:pt x="365106" y="396975"/>
                    <a:pt x="364913" y="397298"/>
                  </a:cubicBezTo>
                  <a:cubicBezTo>
                    <a:pt x="364719" y="397620"/>
                    <a:pt x="339285" y="397879"/>
                    <a:pt x="304427" y="397879"/>
                  </a:cubicBezTo>
                  <a:lnTo>
                    <a:pt x="244330" y="397879"/>
                  </a:lnTo>
                  <a:lnTo>
                    <a:pt x="246524" y="395619"/>
                  </a:lnTo>
                  <a:close/>
                  <a:moveTo>
                    <a:pt x="20593" y="257607"/>
                  </a:moveTo>
                  <a:cubicBezTo>
                    <a:pt x="20593" y="257478"/>
                    <a:pt x="19818" y="256704"/>
                    <a:pt x="18850" y="255800"/>
                  </a:cubicBezTo>
                  <a:lnTo>
                    <a:pt x="17043" y="254251"/>
                  </a:lnTo>
                  <a:lnTo>
                    <a:pt x="18592" y="256058"/>
                  </a:lnTo>
                  <a:cubicBezTo>
                    <a:pt x="20077" y="257672"/>
                    <a:pt x="20593" y="258124"/>
                    <a:pt x="20593" y="257607"/>
                  </a:cubicBezTo>
                  <a:close/>
                  <a:moveTo>
                    <a:pt x="59970" y="71505"/>
                  </a:moveTo>
                  <a:cubicBezTo>
                    <a:pt x="59970" y="70988"/>
                    <a:pt x="58743" y="70665"/>
                    <a:pt x="58420" y="71117"/>
                  </a:cubicBezTo>
                  <a:cubicBezTo>
                    <a:pt x="58227" y="71440"/>
                    <a:pt x="58485" y="71698"/>
                    <a:pt x="59001" y="71698"/>
                  </a:cubicBezTo>
                  <a:cubicBezTo>
                    <a:pt x="59518" y="71698"/>
                    <a:pt x="59970" y="71569"/>
                    <a:pt x="59970" y="7150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8" name="Freihandform: Form 67">
              <a:extLst>
                <a:ext uri="{FF2B5EF4-FFF2-40B4-BE49-F238E27FC236}">
                  <a16:creationId xmlns:a16="http://schemas.microsoft.com/office/drawing/2014/main" id="{A01310F2-2FF8-4B3A-A43B-C25A6089CD49}"/>
                </a:ext>
              </a:extLst>
            </p:cNvPr>
            <p:cNvSpPr/>
            <p:nvPr/>
          </p:nvSpPr>
          <p:spPr>
            <a:xfrm flipV="1">
              <a:off x="5347213" y="3913170"/>
              <a:ext cx="4518" cy="142272"/>
            </a:xfrm>
            <a:custGeom>
              <a:avLst/>
              <a:gdLst>
                <a:gd name="connsiteX0" fmla="*/ -6390 w 4518"/>
                <a:gd name="connsiteY0" fmla="*/ 132325 h 142272"/>
                <a:gd name="connsiteX1" fmla="*/ -8456 w 4518"/>
                <a:gd name="connsiteY1" fmla="*/ 130195 h 142272"/>
                <a:gd name="connsiteX2" fmla="*/ -8456 w 4518"/>
                <a:gd name="connsiteY2" fmla="*/ 63384 h 142272"/>
                <a:gd name="connsiteX3" fmla="*/ -8456 w 4518"/>
                <a:gd name="connsiteY3" fmla="*/ -3427 h 142272"/>
                <a:gd name="connsiteX4" fmla="*/ -6196 w 4518"/>
                <a:gd name="connsiteY4" fmla="*/ -5622 h 142272"/>
                <a:gd name="connsiteX5" fmla="*/ -3937 w 4518"/>
                <a:gd name="connsiteY5" fmla="*/ -7817 h 142272"/>
                <a:gd name="connsiteX6" fmla="*/ -3937 w 4518"/>
                <a:gd name="connsiteY6" fmla="*/ 63319 h 142272"/>
                <a:gd name="connsiteX7" fmla="*/ -4131 w 4518"/>
                <a:gd name="connsiteY7" fmla="*/ 134455 h 142272"/>
                <a:gd name="connsiteX8" fmla="*/ -6390 w 4518"/>
                <a:gd name="connsiteY8" fmla="*/ 132325 h 14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42272">
                  <a:moveTo>
                    <a:pt x="-6390" y="132325"/>
                  </a:moveTo>
                  <a:lnTo>
                    <a:pt x="-8456" y="130195"/>
                  </a:lnTo>
                  <a:lnTo>
                    <a:pt x="-8456" y="63384"/>
                  </a:lnTo>
                  <a:lnTo>
                    <a:pt x="-8456" y="-3427"/>
                  </a:lnTo>
                  <a:lnTo>
                    <a:pt x="-6196" y="-5622"/>
                  </a:lnTo>
                  <a:lnTo>
                    <a:pt x="-3937" y="-7817"/>
                  </a:lnTo>
                  <a:lnTo>
                    <a:pt x="-3937" y="63319"/>
                  </a:lnTo>
                  <a:cubicBezTo>
                    <a:pt x="-3937" y="102438"/>
                    <a:pt x="-4001" y="134455"/>
                    <a:pt x="-4131" y="134455"/>
                  </a:cubicBezTo>
                  <a:cubicBezTo>
                    <a:pt x="-4260" y="134455"/>
                    <a:pt x="-5228" y="133487"/>
                    <a:pt x="-6390" y="132325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9" name="Freihandform: Form 68">
              <a:extLst>
                <a:ext uri="{FF2B5EF4-FFF2-40B4-BE49-F238E27FC236}">
                  <a16:creationId xmlns:a16="http://schemas.microsoft.com/office/drawing/2014/main" id="{89CCAA77-C0BE-432E-9B6F-680E534881C0}"/>
                </a:ext>
              </a:extLst>
            </p:cNvPr>
            <p:cNvSpPr/>
            <p:nvPr/>
          </p:nvSpPr>
          <p:spPr>
            <a:xfrm flipV="1">
              <a:off x="5116117" y="4051094"/>
              <a:ext cx="94609" cy="4735"/>
            </a:xfrm>
            <a:custGeom>
              <a:avLst/>
              <a:gdLst>
                <a:gd name="connsiteX0" fmla="*/ -5862 w 94609"/>
                <a:gd name="connsiteY0" fmla="*/ -2184 h 4735"/>
                <a:gd name="connsiteX1" fmla="*/ -3731 w 94609"/>
                <a:gd name="connsiteY1" fmla="*/ -4573 h 4735"/>
                <a:gd name="connsiteX2" fmla="*/ -1601 w 94609"/>
                <a:gd name="connsiteY2" fmla="*/ -6638 h 4735"/>
                <a:gd name="connsiteX3" fmla="*/ 41649 w 94609"/>
                <a:gd name="connsiteY3" fmla="*/ -6638 h 4735"/>
                <a:gd name="connsiteX4" fmla="*/ 84898 w 94609"/>
                <a:gd name="connsiteY4" fmla="*/ -6638 h 4735"/>
                <a:gd name="connsiteX5" fmla="*/ 87093 w 94609"/>
                <a:gd name="connsiteY5" fmla="*/ -4379 h 4735"/>
                <a:gd name="connsiteX6" fmla="*/ 88642 w 94609"/>
                <a:gd name="connsiteY6" fmla="*/ -2120 h 4735"/>
                <a:gd name="connsiteX7" fmla="*/ 41068 w 94609"/>
                <a:gd name="connsiteY7" fmla="*/ -1926 h 4735"/>
                <a:gd name="connsiteX8" fmla="*/ -5862 w 94609"/>
                <a:gd name="connsiteY8" fmla="*/ -2184 h 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609" h="4735">
                  <a:moveTo>
                    <a:pt x="-5862" y="-2184"/>
                  </a:moveTo>
                  <a:cubicBezTo>
                    <a:pt x="-5862" y="-2378"/>
                    <a:pt x="-4893" y="-3411"/>
                    <a:pt x="-3731" y="-4573"/>
                  </a:cubicBezTo>
                  <a:lnTo>
                    <a:pt x="-1601" y="-6638"/>
                  </a:lnTo>
                  <a:lnTo>
                    <a:pt x="41649" y="-6638"/>
                  </a:lnTo>
                  <a:lnTo>
                    <a:pt x="84898" y="-6638"/>
                  </a:lnTo>
                  <a:lnTo>
                    <a:pt x="87093" y="-4379"/>
                  </a:lnTo>
                  <a:cubicBezTo>
                    <a:pt x="88320" y="-3153"/>
                    <a:pt x="89030" y="-2120"/>
                    <a:pt x="88642" y="-2120"/>
                  </a:cubicBezTo>
                  <a:cubicBezTo>
                    <a:pt x="88320" y="-2120"/>
                    <a:pt x="66953" y="-2055"/>
                    <a:pt x="41068" y="-1926"/>
                  </a:cubicBezTo>
                  <a:cubicBezTo>
                    <a:pt x="15247" y="-1862"/>
                    <a:pt x="-5862" y="-1926"/>
                    <a:pt x="-5862" y="-2184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0" name="Freihandform: Form 69">
              <a:extLst>
                <a:ext uri="{FF2B5EF4-FFF2-40B4-BE49-F238E27FC236}">
                  <a16:creationId xmlns:a16="http://schemas.microsoft.com/office/drawing/2014/main" id="{A9B71296-E450-4F45-81DC-176AF0860438}"/>
                </a:ext>
              </a:extLst>
            </p:cNvPr>
            <p:cNvSpPr/>
            <p:nvPr/>
          </p:nvSpPr>
          <p:spPr>
            <a:xfrm flipV="1">
              <a:off x="5207587" y="4051311"/>
              <a:ext cx="99498" cy="101410"/>
            </a:xfrm>
            <a:custGeom>
              <a:avLst/>
              <a:gdLst>
                <a:gd name="connsiteX0" fmla="*/ -4976 w 99498"/>
                <a:gd name="connsiteY0" fmla="*/ 93405 h 101410"/>
                <a:gd name="connsiteX1" fmla="*/ -7171 w 99498"/>
                <a:gd name="connsiteY1" fmla="*/ 91146 h 101410"/>
                <a:gd name="connsiteX2" fmla="*/ 21490 w 99498"/>
                <a:gd name="connsiteY2" fmla="*/ 90888 h 101410"/>
                <a:gd name="connsiteX3" fmla="*/ 62029 w 99498"/>
                <a:gd name="connsiteY3" fmla="*/ 86240 h 101410"/>
                <a:gd name="connsiteX4" fmla="*/ 85655 w 99498"/>
                <a:gd name="connsiteY4" fmla="*/ 58612 h 101410"/>
                <a:gd name="connsiteX5" fmla="*/ 84622 w 99498"/>
                <a:gd name="connsiteY5" fmla="*/ 28466 h 101410"/>
                <a:gd name="connsiteX6" fmla="*/ 73713 w 99498"/>
                <a:gd name="connsiteY6" fmla="*/ 12264 h 101410"/>
                <a:gd name="connsiteX7" fmla="*/ 54670 w 99498"/>
                <a:gd name="connsiteY7" fmla="*/ 773 h 101410"/>
                <a:gd name="connsiteX8" fmla="*/ 23749 w 99498"/>
                <a:gd name="connsiteY8" fmla="*/ -1099 h 101410"/>
                <a:gd name="connsiteX9" fmla="*/ -2007 w 99498"/>
                <a:gd name="connsiteY9" fmla="*/ -1292 h 101410"/>
                <a:gd name="connsiteX10" fmla="*/ 188 w 99498"/>
                <a:gd name="connsiteY10" fmla="*/ -3552 h 101410"/>
                <a:gd name="connsiteX11" fmla="*/ 2383 w 99498"/>
                <a:gd name="connsiteY11" fmla="*/ -5811 h 101410"/>
                <a:gd name="connsiteX12" fmla="*/ 26912 w 99498"/>
                <a:gd name="connsiteY12" fmla="*/ -5553 h 101410"/>
                <a:gd name="connsiteX13" fmla="*/ 64353 w 99498"/>
                <a:gd name="connsiteY13" fmla="*/ -518 h 101410"/>
                <a:gd name="connsiteX14" fmla="*/ 86881 w 99498"/>
                <a:gd name="connsiteY14" fmla="*/ 22011 h 101410"/>
                <a:gd name="connsiteX15" fmla="*/ 92239 w 99498"/>
                <a:gd name="connsiteY15" fmla="*/ 42345 h 101410"/>
                <a:gd name="connsiteX16" fmla="*/ 54089 w 99498"/>
                <a:gd name="connsiteY16" fmla="*/ 94309 h 101410"/>
                <a:gd name="connsiteX17" fmla="*/ 23039 w 99498"/>
                <a:gd name="connsiteY17" fmla="*/ 95600 h 101410"/>
                <a:gd name="connsiteX18" fmla="*/ -2846 w 99498"/>
                <a:gd name="connsiteY18" fmla="*/ 95600 h 101410"/>
                <a:gd name="connsiteX19" fmla="*/ -4976 w 99498"/>
                <a:gd name="connsiteY19" fmla="*/ 93405 h 10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498" h="101410">
                  <a:moveTo>
                    <a:pt x="-4976" y="93405"/>
                  </a:moveTo>
                  <a:lnTo>
                    <a:pt x="-7171" y="91146"/>
                  </a:lnTo>
                  <a:lnTo>
                    <a:pt x="21490" y="90888"/>
                  </a:lnTo>
                  <a:cubicBezTo>
                    <a:pt x="53121" y="90630"/>
                    <a:pt x="53443" y="90565"/>
                    <a:pt x="62029" y="86240"/>
                  </a:cubicBezTo>
                  <a:cubicBezTo>
                    <a:pt x="73325" y="80559"/>
                    <a:pt x="82169" y="70231"/>
                    <a:pt x="85655" y="58612"/>
                  </a:cubicBezTo>
                  <a:cubicBezTo>
                    <a:pt x="88495" y="49187"/>
                    <a:pt x="88108" y="37503"/>
                    <a:pt x="84622" y="28466"/>
                  </a:cubicBezTo>
                  <a:cubicBezTo>
                    <a:pt x="82104" y="21882"/>
                    <a:pt x="79587" y="18202"/>
                    <a:pt x="73713" y="12264"/>
                  </a:cubicBezTo>
                  <a:cubicBezTo>
                    <a:pt x="68161" y="6648"/>
                    <a:pt x="62287" y="3097"/>
                    <a:pt x="54670" y="773"/>
                  </a:cubicBezTo>
                  <a:cubicBezTo>
                    <a:pt x="49635" y="-840"/>
                    <a:pt x="48989" y="-840"/>
                    <a:pt x="23749" y="-1099"/>
                  </a:cubicBezTo>
                  <a:lnTo>
                    <a:pt x="-2007" y="-1292"/>
                  </a:lnTo>
                  <a:lnTo>
                    <a:pt x="188" y="-3552"/>
                  </a:lnTo>
                  <a:lnTo>
                    <a:pt x="2383" y="-5811"/>
                  </a:lnTo>
                  <a:lnTo>
                    <a:pt x="26912" y="-5553"/>
                  </a:lnTo>
                  <a:cubicBezTo>
                    <a:pt x="54347" y="-5295"/>
                    <a:pt x="54928" y="-5230"/>
                    <a:pt x="64353" y="-518"/>
                  </a:cubicBezTo>
                  <a:cubicBezTo>
                    <a:pt x="74358" y="4453"/>
                    <a:pt x="81846" y="11941"/>
                    <a:pt x="86881" y="22011"/>
                  </a:cubicBezTo>
                  <a:cubicBezTo>
                    <a:pt x="90367" y="28853"/>
                    <a:pt x="91723" y="34082"/>
                    <a:pt x="92239" y="42345"/>
                  </a:cubicBezTo>
                  <a:cubicBezTo>
                    <a:pt x="93659" y="66810"/>
                    <a:pt x="77973" y="88177"/>
                    <a:pt x="54089" y="94309"/>
                  </a:cubicBezTo>
                  <a:cubicBezTo>
                    <a:pt x="49376" y="95471"/>
                    <a:pt x="46988" y="95600"/>
                    <a:pt x="23039" y="95600"/>
                  </a:cubicBezTo>
                  <a:lnTo>
                    <a:pt x="-2846" y="95600"/>
                  </a:lnTo>
                  <a:lnTo>
                    <a:pt x="-4976" y="93405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8596D3F3-7EB6-4463-8357-14695F9679BF}"/>
                </a:ext>
              </a:extLst>
            </p:cNvPr>
            <p:cNvSpPr/>
            <p:nvPr/>
          </p:nvSpPr>
          <p:spPr>
            <a:xfrm flipV="1">
              <a:off x="5347213" y="4051698"/>
              <a:ext cx="4518" cy="103799"/>
            </a:xfrm>
            <a:custGeom>
              <a:avLst/>
              <a:gdLst>
                <a:gd name="connsiteX0" fmla="*/ -8456 w 4518"/>
                <a:gd name="connsiteY0" fmla="*/ 46116 h 103799"/>
                <a:gd name="connsiteX1" fmla="*/ -8456 w 4518"/>
                <a:gd name="connsiteY1" fmla="*/ -5784 h 103799"/>
                <a:gd name="connsiteX2" fmla="*/ -6196 w 4518"/>
                <a:gd name="connsiteY2" fmla="*/ -3589 h 103799"/>
                <a:gd name="connsiteX3" fmla="*/ -3937 w 4518"/>
                <a:gd name="connsiteY3" fmla="*/ -1394 h 103799"/>
                <a:gd name="connsiteX4" fmla="*/ -3937 w 4518"/>
                <a:gd name="connsiteY4" fmla="*/ 46116 h 103799"/>
                <a:gd name="connsiteX5" fmla="*/ -3937 w 4518"/>
                <a:gd name="connsiteY5" fmla="*/ 93626 h 103799"/>
                <a:gd name="connsiteX6" fmla="*/ -6196 w 4518"/>
                <a:gd name="connsiteY6" fmla="*/ 95821 h 103799"/>
                <a:gd name="connsiteX7" fmla="*/ -8456 w 4518"/>
                <a:gd name="connsiteY7" fmla="*/ 98015 h 103799"/>
                <a:gd name="connsiteX8" fmla="*/ -8456 w 4518"/>
                <a:gd name="connsiteY8" fmla="*/ 46116 h 10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8" h="103799">
                  <a:moveTo>
                    <a:pt x="-8456" y="46116"/>
                  </a:moveTo>
                  <a:lnTo>
                    <a:pt x="-8456" y="-5784"/>
                  </a:lnTo>
                  <a:lnTo>
                    <a:pt x="-6196" y="-3589"/>
                  </a:lnTo>
                  <a:lnTo>
                    <a:pt x="-3937" y="-1394"/>
                  </a:lnTo>
                  <a:lnTo>
                    <a:pt x="-3937" y="46116"/>
                  </a:lnTo>
                  <a:lnTo>
                    <a:pt x="-3937" y="93626"/>
                  </a:lnTo>
                  <a:lnTo>
                    <a:pt x="-6196" y="95821"/>
                  </a:lnTo>
                  <a:lnTo>
                    <a:pt x="-8456" y="98015"/>
                  </a:lnTo>
                  <a:lnTo>
                    <a:pt x="-8456" y="46116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837A7EAD-6CF7-4ABD-90AB-2653DA547A74}"/>
                </a:ext>
              </a:extLst>
            </p:cNvPr>
            <p:cNvSpPr/>
            <p:nvPr/>
          </p:nvSpPr>
          <p:spPr>
            <a:xfrm flipV="1">
              <a:off x="5133288" y="4068740"/>
              <a:ext cx="60549" cy="5228"/>
            </a:xfrm>
            <a:custGeom>
              <a:avLst/>
              <a:gdLst>
                <a:gd name="connsiteX0" fmla="*/ -3411 w 60549"/>
                <a:gd name="connsiteY0" fmla="*/ -3622 h 5228"/>
                <a:gd name="connsiteX1" fmla="*/ -893 w 60549"/>
                <a:gd name="connsiteY1" fmla="*/ -6140 h 5228"/>
                <a:gd name="connsiteX2" fmla="*/ 24347 w 60549"/>
                <a:gd name="connsiteY2" fmla="*/ -6269 h 5228"/>
                <a:gd name="connsiteX3" fmla="*/ 49587 w 60549"/>
                <a:gd name="connsiteY3" fmla="*/ -6333 h 5228"/>
                <a:gd name="connsiteX4" fmla="*/ 52169 w 60549"/>
                <a:gd name="connsiteY4" fmla="*/ -3687 h 5228"/>
                <a:gd name="connsiteX5" fmla="*/ 54686 w 60549"/>
                <a:gd name="connsiteY5" fmla="*/ -1105 h 5228"/>
                <a:gd name="connsiteX6" fmla="*/ 24411 w 60549"/>
                <a:gd name="connsiteY6" fmla="*/ -1105 h 5228"/>
                <a:gd name="connsiteX7" fmla="*/ -5864 w 60549"/>
                <a:gd name="connsiteY7" fmla="*/ -1105 h 5228"/>
                <a:gd name="connsiteX8" fmla="*/ -3411 w 60549"/>
                <a:gd name="connsiteY8" fmla="*/ -3622 h 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49" h="5228">
                  <a:moveTo>
                    <a:pt x="-3411" y="-3622"/>
                  </a:moveTo>
                  <a:lnTo>
                    <a:pt x="-893" y="-6140"/>
                  </a:lnTo>
                  <a:lnTo>
                    <a:pt x="24347" y="-6269"/>
                  </a:lnTo>
                  <a:lnTo>
                    <a:pt x="49587" y="-6333"/>
                  </a:lnTo>
                  <a:lnTo>
                    <a:pt x="52169" y="-3687"/>
                  </a:lnTo>
                  <a:lnTo>
                    <a:pt x="54686" y="-1105"/>
                  </a:lnTo>
                  <a:lnTo>
                    <a:pt x="24411" y="-1105"/>
                  </a:lnTo>
                  <a:lnTo>
                    <a:pt x="-5864" y="-1105"/>
                  </a:lnTo>
                  <a:lnTo>
                    <a:pt x="-3411" y="-362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5C395125-FB67-42C3-B369-A91EDDAD34A9}"/>
                </a:ext>
              </a:extLst>
            </p:cNvPr>
            <p:cNvSpPr/>
            <p:nvPr/>
          </p:nvSpPr>
          <p:spPr>
            <a:xfrm flipV="1">
              <a:off x="5189448" y="4068740"/>
              <a:ext cx="99918" cy="66552"/>
            </a:xfrm>
            <a:custGeom>
              <a:avLst/>
              <a:gdLst>
                <a:gd name="connsiteX0" fmla="*/ -4403 w 99918"/>
                <a:gd name="connsiteY0" fmla="*/ 58160 h 66552"/>
                <a:gd name="connsiteX1" fmla="*/ -6921 w 99918"/>
                <a:gd name="connsiteY1" fmla="*/ 55578 h 66552"/>
                <a:gd name="connsiteX2" fmla="*/ 29099 w 99918"/>
                <a:gd name="connsiteY2" fmla="*/ 55578 h 66552"/>
                <a:gd name="connsiteX3" fmla="*/ 76157 w 99918"/>
                <a:gd name="connsiteY3" fmla="*/ 50866 h 66552"/>
                <a:gd name="connsiteX4" fmla="*/ 86421 w 99918"/>
                <a:gd name="connsiteY4" fmla="*/ 38149 h 66552"/>
                <a:gd name="connsiteX5" fmla="*/ 87906 w 99918"/>
                <a:gd name="connsiteY5" fmla="*/ 27498 h 66552"/>
                <a:gd name="connsiteX6" fmla="*/ 85776 w 99918"/>
                <a:gd name="connsiteY6" fmla="*/ 15943 h 66552"/>
                <a:gd name="connsiteX7" fmla="*/ 69057 w 99918"/>
                <a:gd name="connsiteY7" fmla="*/ 773 h 66552"/>
                <a:gd name="connsiteX8" fmla="*/ 31617 w 99918"/>
                <a:gd name="connsiteY8" fmla="*/ -582 h 66552"/>
                <a:gd name="connsiteX9" fmla="*/ -1821 w 99918"/>
                <a:gd name="connsiteY9" fmla="*/ -647 h 66552"/>
                <a:gd name="connsiteX10" fmla="*/ 954 w 99918"/>
                <a:gd name="connsiteY10" fmla="*/ -3229 h 66552"/>
                <a:gd name="connsiteX11" fmla="*/ 3730 w 99918"/>
                <a:gd name="connsiteY11" fmla="*/ -5811 h 66552"/>
                <a:gd name="connsiteX12" fmla="*/ 35167 w 99918"/>
                <a:gd name="connsiteY12" fmla="*/ -5617 h 66552"/>
                <a:gd name="connsiteX13" fmla="*/ 70541 w 99918"/>
                <a:gd name="connsiteY13" fmla="*/ -4068 h 66552"/>
                <a:gd name="connsiteX14" fmla="*/ 92683 w 99918"/>
                <a:gd name="connsiteY14" fmla="*/ 22850 h 66552"/>
                <a:gd name="connsiteX15" fmla="*/ 91392 w 99918"/>
                <a:gd name="connsiteY15" fmla="*/ 38794 h 66552"/>
                <a:gd name="connsiteX16" fmla="*/ 66281 w 99918"/>
                <a:gd name="connsiteY16" fmla="*/ 60032 h 66552"/>
                <a:gd name="connsiteX17" fmla="*/ 30132 w 99918"/>
                <a:gd name="connsiteY17" fmla="*/ 60742 h 66552"/>
                <a:gd name="connsiteX18" fmla="*/ -1886 w 99918"/>
                <a:gd name="connsiteY18" fmla="*/ 60742 h 66552"/>
                <a:gd name="connsiteX19" fmla="*/ -4403 w 99918"/>
                <a:gd name="connsiteY19" fmla="*/ 58160 h 6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9918" h="66552">
                  <a:moveTo>
                    <a:pt x="-4403" y="58160"/>
                  </a:moveTo>
                  <a:lnTo>
                    <a:pt x="-6921" y="55578"/>
                  </a:lnTo>
                  <a:lnTo>
                    <a:pt x="29099" y="55578"/>
                  </a:lnTo>
                  <a:cubicBezTo>
                    <a:pt x="69638" y="55578"/>
                    <a:pt x="68992" y="55642"/>
                    <a:pt x="76157" y="50866"/>
                  </a:cubicBezTo>
                  <a:cubicBezTo>
                    <a:pt x="80740" y="47767"/>
                    <a:pt x="84355" y="43248"/>
                    <a:pt x="86421" y="38149"/>
                  </a:cubicBezTo>
                  <a:cubicBezTo>
                    <a:pt x="87583" y="35244"/>
                    <a:pt x="87841" y="33307"/>
                    <a:pt x="87906" y="27498"/>
                  </a:cubicBezTo>
                  <a:cubicBezTo>
                    <a:pt x="87906" y="20784"/>
                    <a:pt x="87777" y="20139"/>
                    <a:pt x="85776" y="15943"/>
                  </a:cubicBezTo>
                  <a:cubicBezTo>
                    <a:pt x="82161" y="8326"/>
                    <a:pt x="76674" y="3355"/>
                    <a:pt x="69057" y="773"/>
                  </a:cubicBezTo>
                  <a:cubicBezTo>
                    <a:pt x="65183" y="-518"/>
                    <a:pt x="63763" y="-582"/>
                    <a:pt x="31617" y="-582"/>
                  </a:cubicBezTo>
                  <a:lnTo>
                    <a:pt x="-1821" y="-647"/>
                  </a:lnTo>
                  <a:lnTo>
                    <a:pt x="954" y="-3229"/>
                  </a:lnTo>
                  <a:lnTo>
                    <a:pt x="3730" y="-5811"/>
                  </a:lnTo>
                  <a:lnTo>
                    <a:pt x="35167" y="-5617"/>
                  </a:lnTo>
                  <a:cubicBezTo>
                    <a:pt x="64861" y="-5359"/>
                    <a:pt x="66797" y="-5295"/>
                    <a:pt x="70541" y="-4068"/>
                  </a:cubicBezTo>
                  <a:cubicBezTo>
                    <a:pt x="82290" y="-66"/>
                    <a:pt x="91069" y="10585"/>
                    <a:pt x="92683" y="22850"/>
                  </a:cubicBezTo>
                  <a:cubicBezTo>
                    <a:pt x="93393" y="28079"/>
                    <a:pt x="92876" y="34469"/>
                    <a:pt x="91392" y="38794"/>
                  </a:cubicBezTo>
                  <a:cubicBezTo>
                    <a:pt x="87712" y="49187"/>
                    <a:pt x="76996" y="58289"/>
                    <a:pt x="66281" y="60032"/>
                  </a:cubicBezTo>
                  <a:cubicBezTo>
                    <a:pt x="63763" y="60484"/>
                    <a:pt x="49433" y="60742"/>
                    <a:pt x="30132" y="60742"/>
                  </a:cubicBezTo>
                  <a:lnTo>
                    <a:pt x="-1886" y="60742"/>
                  </a:lnTo>
                  <a:lnTo>
                    <a:pt x="-4403" y="5816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D4121776-E2AF-4279-822C-5CF6CE74F214}"/>
                </a:ext>
              </a:extLst>
            </p:cNvPr>
            <p:cNvSpPr/>
            <p:nvPr/>
          </p:nvSpPr>
          <p:spPr>
            <a:xfrm flipV="1">
              <a:off x="4923753" y="4101338"/>
              <a:ext cx="3550" cy="7100"/>
            </a:xfrm>
            <a:custGeom>
              <a:avLst/>
              <a:gdLst>
                <a:gd name="connsiteX0" fmla="*/ -2545 w 3550"/>
                <a:gd name="connsiteY0" fmla="*/ -2212 h 7100"/>
                <a:gd name="connsiteX1" fmla="*/ -2545 w 3550"/>
                <a:gd name="connsiteY1" fmla="*/ -5762 h 7100"/>
                <a:gd name="connsiteX2" fmla="*/ -802 w 3550"/>
                <a:gd name="connsiteY2" fmla="*/ -3955 h 7100"/>
                <a:gd name="connsiteX3" fmla="*/ 1006 w 3550"/>
                <a:gd name="connsiteY3" fmla="*/ -2212 h 7100"/>
                <a:gd name="connsiteX4" fmla="*/ -802 w 3550"/>
                <a:gd name="connsiteY4" fmla="*/ -469 h 7100"/>
                <a:gd name="connsiteX5" fmla="*/ -2545 w 3550"/>
                <a:gd name="connsiteY5" fmla="*/ 1339 h 7100"/>
                <a:gd name="connsiteX6" fmla="*/ -2545 w 3550"/>
                <a:gd name="connsiteY6" fmla="*/ -2212 h 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0" h="7100">
                  <a:moveTo>
                    <a:pt x="-2545" y="-2212"/>
                  </a:moveTo>
                  <a:lnTo>
                    <a:pt x="-2545" y="-5762"/>
                  </a:lnTo>
                  <a:lnTo>
                    <a:pt x="-802" y="-3955"/>
                  </a:lnTo>
                  <a:lnTo>
                    <a:pt x="1006" y="-2212"/>
                  </a:lnTo>
                  <a:lnTo>
                    <a:pt x="-802" y="-469"/>
                  </a:lnTo>
                  <a:lnTo>
                    <a:pt x="-2545" y="1339"/>
                  </a:lnTo>
                  <a:lnTo>
                    <a:pt x="-2545" y="-2212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444C16B9-8FF7-4665-93B7-A8B260C0EA35}"/>
                </a:ext>
              </a:extLst>
            </p:cNvPr>
            <p:cNvSpPr/>
            <p:nvPr/>
          </p:nvSpPr>
          <p:spPr>
            <a:xfrm flipV="1">
              <a:off x="4923753" y="4105534"/>
              <a:ext cx="34341" cy="203919"/>
            </a:xfrm>
            <a:custGeom>
              <a:avLst/>
              <a:gdLst>
                <a:gd name="connsiteX0" fmla="*/ -1017 w 34341"/>
                <a:gd name="connsiteY0" fmla="*/ 198098 h 203919"/>
                <a:gd name="connsiteX1" fmla="*/ -2759 w 34341"/>
                <a:gd name="connsiteY1" fmla="*/ 196291 h 203919"/>
                <a:gd name="connsiteX2" fmla="*/ -2759 w 34341"/>
                <a:gd name="connsiteY2" fmla="*/ 116763 h 203919"/>
                <a:gd name="connsiteX3" fmla="*/ -2049 w 34341"/>
                <a:gd name="connsiteY3" fmla="*/ 33878 h 203919"/>
                <a:gd name="connsiteX4" fmla="*/ 4406 w 34341"/>
                <a:gd name="connsiteY4" fmla="*/ 17030 h 203919"/>
                <a:gd name="connsiteX5" fmla="*/ 25385 w 34341"/>
                <a:gd name="connsiteY5" fmla="*/ -2658 h 203919"/>
                <a:gd name="connsiteX6" fmla="*/ 28032 w 34341"/>
                <a:gd name="connsiteY6" fmla="*/ -4014 h 203919"/>
                <a:gd name="connsiteX7" fmla="*/ 29839 w 34341"/>
                <a:gd name="connsiteY7" fmla="*/ -2142 h 203919"/>
                <a:gd name="connsiteX8" fmla="*/ 31582 w 34341"/>
                <a:gd name="connsiteY8" fmla="*/ -334 h 203919"/>
                <a:gd name="connsiteX9" fmla="*/ 28290 w 34341"/>
                <a:gd name="connsiteY9" fmla="*/ 1344 h 203919"/>
                <a:gd name="connsiteX10" fmla="*/ 3760 w 34341"/>
                <a:gd name="connsiteY10" fmla="*/ 30005 h 203919"/>
                <a:gd name="connsiteX11" fmla="*/ 2082 w 34341"/>
                <a:gd name="connsiteY11" fmla="*/ 34976 h 203919"/>
                <a:gd name="connsiteX12" fmla="*/ 1888 w 34341"/>
                <a:gd name="connsiteY12" fmla="*/ 117473 h 203919"/>
                <a:gd name="connsiteX13" fmla="*/ 1243 w 34341"/>
                <a:gd name="connsiteY13" fmla="*/ 199906 h 203919"/>
                <a:gd name="connsiteX14" fmla="*/ -1017 w 34341"/>
                <a:gd name="connsiteY14" fmla="*/ 198098 h 203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4341" h="203919">
                  <a:moveTo>
                    <a:pt x="-1017" y="198098"/>
                  </a:moveTo>
                  <a:lnTo>
                    <a:pt x="-2759" y="196291"/>
                  </a:lnTo>
                  <a:lnTo>
                    <a:pt x="-2759" y="116763"/>
                  </a:lnTo>
                  <a:cubicBezTo>
                    <a:pt x="-2759" y="61829"/>
                    <a:pt x="-2566" y="36267"/>
                    <a:pt x="-2049" y="33878"/>
                  </a:cubicBezTo>
                  <a:cubicBezTo>
                    <a:pt x="-952" y="28391"/>
                    <a:pt x="1630" y="21743"/>
                    <a:pt x="4406" y="17030"/>
                  </a:cubicBezTo>
                  <a:cubicBezTo>
                    <a:pt x="8924" y="9349"/>
                    <a:pt x="17574" y="1280"/>
                    <a:pt x="25385" y="-2658"/>
                  </a:cubicBezTo>
                  <a:lnTo>
                    <a:pt x="28032" y="-4014"/>
                  </a:lnTo>
                  <a:lnTo>
                    <a:pt x="29839" y="-2142"/>
                  </a:lnTo>
                  <a:lnTo>
                    <a:pt x="31582" y="-334"/>
                  </a:lnTo>
                  <a:lnTo>
                    <a:pt x="28290" y="1344"/>
                  </a:lnTo>
                  <a:cubicBezTo>
                    <a:pt x="16606" y="7218"/>
                    <a:pt x="8214" y="17030"/>
                    <a:pt x="3760" y="30005"/>
                  </a:cubicBezTo>
                  <a:lnTo>
                    <a:pt x="2082" y="34976"/>
                  </a:lnTo>
                  <a:lnTo>
                    <a:pt x="1888" y="117473"/>
                  </a:lnTo>
                  <a:cubicBezTo>
                    <a:pt x="1824" y="162788"/>
                    <a:pt x="1501" y="199906"/>
                    <a:pt x="1243" y="199906"/>
                  </a:cubicBezTo>
                  <a:cubicBezTo>
                    <a:pt x="920" y="199906"/>
                    <a:pt x="-48" y="199067"/>
                    <a:pt x="-1017" y="19809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2C0262CF-C904-406A-88F2-3CCD4787C055}"/>
                </a:ext>
              </a:extLst>
            </p:cNvPr>
            <p:cNvSpPr/>
            <p:nvPr/>
          </p:nvSpPr>
          <p:spPr>
            <a:xfrm flipV="1">
              <a:off x="4948282" y="4125933"/>
              <a:ext cx="31565" cy="162878"/>
            </a:xfrm>
            <a:custGeom>
              <a:avLst/>
              <a:gdLst>
                <a:gd name="connsiteX0" fmla="*/ -3082 w 31565"/>
                <a:gd name="connsiteY0" fmla="*/ 90374 h 162878"/>
                <a:gd name="connsiteX1" fmla="*/ -2372 w 31565"/>
                <a:gd name="connsiteY1" fmla="*/ 18398 h 162878"/>
                <a:gd name="connsiteX2" fmla="*/ 17123 w 31565"/>
                <a:gd name="connsiteY2" fmla="*/ -3097 h 162878"/>
                <a:gd name="connsiteX3" fmla="*/ 26160 w 31565"/>
                <a:gd name="connsiteY3" fmla="*/ -1613 h 162878"/>
                <a:gd name="connsiteX4" fmla="*/ 28484 w 31565"/>
                <a:gd name="connsiteY4" fmla="*/ 776 h 162878"/>
                <a:gd name="connsiteX5" fmla="*/ 23772 w 31565"/>
                <a:gd name="connsiteY5" fmla="*/ 840 h 162878"/>
                <a:gd name="connsiteX6" fmla="*/ 15251 w 31565"/>
                <a:gd name="connsiteY6" fmla="*/ 2712 h 162878"/>
                <a:gd name="connsiteX7" fmla="*/ 4212 w 31565"/>
                <a:gd name="connsiteY7" fmla="*/ 13880 h 162878"/>
                <a:gd name="connsiteX8" fmla="*/ 2405 w 31565"/>
                <a:gd name="connsiteY8" fmla="*/ 17559 h 162878"/>
                <a:gd name="connsiteX9" fmla="*/ 2211 w 31565"/>
                <a:gd name="connsiteY9" fmla="*/ 85726 h 162878"/>
                <a:gd name="connsiteX10" fmla="*/ 2082 w 31565"/>
                <a:gd name="connsiteY10" fmla="*/ 153828 h 162878"/>
                <a:gd name="connsiteX11" fmla="*/ -500 w 31565"/>
                <a:gd name="connsiteY11" fmla="*/ 156346 h 162878"/>
                <a:gd name="connsiteX12" fmla="*/ -3082 w 31565"/>
                <a:gd name="connsiteY12" fmla="*/ 158863 h 162878"/>
                <a:gd name="connsiteX13" fmla="*/ -3082 w 31565"/>
                <a:gd name="connsiteY13" fmla="*/ 90374 h 162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565" h="162878">
                  <a:moveTo>
                    <a:pt x="-3082" y="90374"/>
                  </a:moveTo>
                  <a:cubicBezTo>
                    <a:pt x="-3082" y="42412"/>
                    <a:pt x="-2888" y="20787"/>
                    <a:pt x="-2372" y="18398"/>
                  </a:cubicBezTo>
                  <a:cubicBezTo>
                    <a:pt x="-177" y="8135"/>
                    <a:pt x="7311" y="-193"/>
                    <a:pt x="17123" y="-3097"/>
                  </a:cubicBezTo>
                  <a:cubicBezTo>
                    <a:pt x="22158" y="-4582"/>
                    <a:pt x="23449" y="-4388"/>
                    <a:pt x="26160" y="-1613"/>
                  </a:cubicBezTo>
                  <a:lnTo>
                    <a:pt x="28484" y="776"/>
                  </a:lnTo>
                  <a:lnTo>
                    <a:pt x="23772" y="840"/>
                  </a:lnTo>
                  <a:cubicBezTo>
                    <a:pt x="19963" y="840"/>
                    <a:pt x="18349" y="1228"/>
                    <a:pt x="15251" y="2712"/>
                  </a:cubicBezTo>
                  <a:cubicBezTo>
                    <a:pt x="10603" y="4972"/>
                    <a:pt x="6601" y="9038"/>
                    <a:pt x="4212" y="13880"/>
                  </a:cubicBezTo>
                  <a:lnTo>
                    <a:pt x="2405" y="17559"/>
                  </a:lnTo>
                  <a:lnTo>
                    <a:pt x="2211" y="85726"/>
                  </a:lnTo>
                  <a:lnTo>
                    <a:pt x="2082" y="153828"/>
                  </a:lnTo>
                  <a:lnTo>
                    <a:pt x="-500" y="156346"/>
                  </a:lnTo>
                  <a:lnTo>
                    <a:pt x="-3082" y="158863"/>
                  </a:lnTo>
                  <a:lnTo>
                    <a:pt x="-3082" y="90374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794E004F-CF37-45D9-A1B9-456871892EAD}"/>
                </a:ext>
              </a:extLst>
            </p:cNvPr>
            <p:cNvSpPr/>
            <p:nvPr/>
          </p:nvSpPr>
          <p:spPr>
            <a:xfrm flipV="1">
              <a:off x="4976685" y="4130064"/>
              <a:ext cx="155828" cy="26466"/>
            </a:xfrm>
            <a:custGeom>
              <a:avLst/>
              <a:gdLst>
                <a:gd name="connsiteX0" fmla="*/ 31159 w 155828"/>
                <a:gd name="connsiteY0" fmla="*/ 20907 h 26466"/>
                <a:gd name="connsiteX1" fmla="*/ 6242 w 155828"/>
                <a:gd name="connsiteY1" fmla="*/ 10256 h 26466"/>
                <a:gd name="connsiteX2" fmla="*/ -4344 w 155828"/>
                <a:gd name="connsiteY2" fmla="*/ -1557 h 26466"/>
                <a:gd name="connsiteX3" fmla="*/ -2860 w 155828"/>
                <a:gd name="connsiteY3" fmla="*/ -3687 h 26466"/>
                <a:gd name="connsiteX4" fmla="*/ -1310 w 155828"/>
                <a:gd name="connsiteY4" fmla="*/ -5108 h 26466"/>
                <a:gd name="connsiteX5" fmla="*/ 1594 w 155828"/>
                <a:gd name="connsiteY5" fmla="*/ -1299 h 26466"/>
                <a:gd name="connsiteX6" fmla="*/ 24381 w 155828"/>
                <a:gd name="connsiteY6" fmla="*/ 14516 h 26466"/>
                <a:gd name="connsiteX7" fmla="*/ 87384 w 155828"/>
                <a:gd name="connsiteY7" fmla="*/ 16066 h 26466"/>
                <a:gd name="connsiteX8" fmla="*/ 146513 w 155828"/>
                <a:gd name="connsiteY8" fmla="*/ 16259 h 26466"/>
                <a:gd name="connsiteX9" fmla="*/ 148966 w 155828"/>
                <a:gd name="connsiteY9" fmla="*/ 18777 h 26466"/>
                <a:gd name="connsiteX10" fmla="*/ 151484 w 155828"/>
                <a:gd name="connsiteY10" fmla="*/ 21359 h 26466"/>
                <a:gd name="connsiteX11" fmla="*/ 92483 w 155828"/>
                <a:gd name="connsiteY11" fmla="*/ 21230 h 26466"/>
                <a:gd name="connsiteX12" fmla="*/ 31159 w 155828"/>
                <a:gd name="connsiteY12" fmla="*/ 20907 h 26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828" h="26466">
                  <a:moveTo>
                    <a:pt x="31159" y="20907"/>
                  </a:moveTo>
                  <a:cubicBezTo>
                    <a:pt x="23865" y="20068"/>
                    <a:pt x="13214" y="15549"/>
                    <a:pt x="6242" y="10256"/>
                  </a:cubicBezTo>
                  <a:cubicBezTo>
                    <a:pt x="2627" y="7545"/>
                    <a:pt x="-4344" y="-266"/>
                    <a:pt x="-4344" y="-1557"/>
                  </a:cubicBezTo>
                  <a:cubicBezTo>
                    <a:pt x="-4344" y="-2009"/>
                    <a:pt x="-3699" y="-2913"/>
                    <a:pt x="-2860" y="-3687"/>
                  </a:cubicBezTo>
                  <a:lnTo>
                    <a:pt x="-1310" y="-5108"/>
                  </a:lnTo>
                  <a:lnTo>
                    <a:pt x="1594" y="-1299"/>
                  </a:lnTo>
                  <a:cubicBezTo>
                    <a:pt x="7146" y="5802"/>
                    <a:pt x="15021" y="11289"/>
                    <a:pt x="24381" y="14516"/>
                  </a:cubicBezTo>
                  <a:cubicBezTo>
                    <a:pt x="28190" y="15807"/>
                    <a:pt x="29545" y="15807"/>
                    <a:pt x="87384" y="16066"/>
                  </a:cubicBezTo>
                  <a:lnTo>
                    <a:pt x="146513" y="16259"/>
                  </a:lnTo>
                  <a:lnTo>
                    <a:pt x="148966" y="18777"/>
                  </a:lnTo>
                  <a:lnTo>
                    <a:pt x="151484" y="21359"/>
                  </a:lnTo>
                  <a:lnTo>
                    <a:pt x="92483" y="21230"/>
                  </a:lnTo>
                  <a:cubicBezTo>
                    <a:pt x="60014" y="21230"/>
                    <a:pt x="32386" y="21036"/>
                    <a:pt x="31159" y="20907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83">
              <a:extLst>
                <a:ext uri="{FF2B5EF4-FFF2-40B4-BE49-F238E27FC236}">
                  <a16:creationId xmlns:a16="http://schemas.microsoft.com/office/drawing/2014/main" id="{61FBD51F-2CFD-4BF4-924B-B295CDA68A8E}"/>
                </a:ext>
              </a:extLst>
            </p:cNvPr>
            <p:cNvSpPr/>
            <p:nvPr/>
          </p:nvSpPr>
          <p:spPr>
            <a:xfrm flipV="1">
              <a:off x="5128124" y="4130064"/>
              <a:ext cx="69974" cy="5164"/>
            </a:xfrm>
            <a:custGeom>
              <a:avLst/>
              <a:gdLst>
                <a:gd name="connsiteX0" fmla="*/ -3340 w 69974"/>
                <a:gd name="connsiteY0" fmla="*/ -2707 h 5164"/>
                <a:gd name="connsiteX1" fmla="*/ -5857 w 69974"/>
                <a:gd name="connsiteY1" fmla="*/ -5289 h 5164"/>
                <a:gd name="connsiteX2" fmla="*/ 29130 w 69974"/>
                <a:gd name="connsiteY2" fmla="*/ -5289 h 5164"/>
                <a:gd name="connsiteX3" fmla="*/ 64117 w 69974"/>
                <a:gd name="connsiteY3" fmla="*/ -4773 h 5164"/>
                <a:gd name="connsiteX4" fmla="*/ 61987 w 69974"/>
                <a:gd name="connsiteY4" fmla="*/ -2191 h 5164"/>
                <a:gd name="connsiteX5" fmla="*/ 59857 w 69974"/>
                <a:gd name="connsiteY5" fmla="*/ -125 h 5164"/>
                <a:gd name="connsiteX6" fmla="*/ 29517 w 69974"/>
                <a:gd name="connsiteY6" fmla="*/ -125 h 5164"/>
                <a:gd name="connsiteX7" fmla="*/ -822 w 69974"/>
                <a:gd name="connsiteY7" fmla="*/ -125 h 5164"/>
                <a:gd name="connsiteX8" fmla="*/ -3340 w 69974"/>
                <a:gd name="connsiteY8" fmla="*/ -2707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74" h="5164">
                  <a:moveTo>
                    <a:pt x="-3340" y="-2707"/>
                  </a:moveTo>
                  <a:lnTo>
                    <a:pt x="-5857" y="-5289"/>
                  </a:lnTo>
                  <a:lnTo>
                    <a:pt x="29130" y="-5289"/>
                  </a:lnTo>
                  <a:cubicBezTo>
                    <a:pt x="48366" y="-5289"/>
                    <a:pt x="64117" y="-5031"/>
                    <a:pt x="64117" y="-4773"/>
                  </a:cubicBezTo>
                  <a:cubicBezTo>
                    <a:pt x="64117" y="-4514"/>
                    <a:pt x="63149" y="-3352"/>
                    <a:pt x="61987" y="-2191"/>
                  </a:cubicBezTo>
                  <a:lnTo>
                    <a:pt x="59857" y="-125"/>
                  </a:lnTo>
                  <a:lnTo>
                    <a:pt x="29517" y="-125"/>
                  </a:lnTo>
                  <a:lnTo>
                    <a:pt x="-822" y="-125"/>
                  </a:lnTo>
                  <a:lnTo>
                    <a:pt x="-3340" y="-270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5" name="Freihandform: Form 84">
              <a:extLst>
                <a:ext uri="{FF2B5EF4-FFF2-40B4-BE49-F238E27FC236}">
                  <a16:creationId xmlns:a16="http://schemas.microsoft.com/office/drawing/2014/main" id="{71E19B0A-D017-4A5D-8B12-DD01091DA63D}"/>
                </a:ext>
              </a:extLst>
            </p:cNvPr>
            <p:cNvSpPr/>
            <p:nvPr/>
          </p:nvSpPr>
          <p:spPr>
            <a:xfrm flipV="1">
              <a:off x="5110695" y="4148138"/>
              <a:ext cx="105735" cy="4518"/>
            </a:xfrm>
            <a:custGeom>
              <a:avLst/>
              <a:gdLst>
                <a:gd name="connsiteX0" fmla="*/ -3669 w 105735"/>
                <a:gd name="connsiteY0" fmla="*/ -2727 h 4518"/>
                <a:gd name="connsiteX1" fmla="*/ -5864 w 105735"/>
                <a:gd name="connsiteY1" fmla="*/ -4987 h 4518"/>
                <a:gd name="connsiteX2" fmla="*/ 47004 w 105735"/>
                <a:gd name="connsiteY2" fmla="*/ -4987 h 4518"/>
                <a:gd name="connsiteX3" fmla="*/ 99872 w 105735"/>
                <a:gd name="connsiteY3" fmla="*/ -4987 h 4518"/>
                <a:gd name="connsiteX4" fmla="*/ 97678 w 105735"/>
                <a:gd name="connsiteY4" fmla="*/ -2727 h 4518"/>
                <a:gd name="connsiteX5" fmla="*/ 95483 w 105735"/>
                <a:gd name="connsiteY5" fmla="*/ -468 h 4518"/>
                <a:gd name="connsiteX6" fmla="*/ 47004 w 105735"/>
                <a:gd name="connsiteY6" fmla="*/ -468 h 4518"/>
                <a:gd name="connsiteX7" fmla="*/ -1474 w 105735"/>
                <a:gd name="connsiteY7" fmla="*/ -468 h 4518"/>
                <a:gd name="connsiteX8" fmla="*/ -3669 w 105735"/>
                <a:gd name="connsiteY8" fmla="*/ -2727 h 4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35" h="4518">
                  <a:moveTo>
                    <a:pt x="-3669" y="-2727"/>
                  </a:moveTo>
                  <a:lnTo>
                    <a:pt x="-5864" y="-4987"/>
                  </a:lnTo>
                  <a:lnTo>
                    <a:pt x="47004" y="-4987"/>
                  </a:lnTo>
                  <a:lnTo>
                    <a:pt x="99872" y="-4987"/>
                  </a:lnTo>
                  <a:lnTo>
                    <a:pt x="97678" y="-2727"/>
                  </a:lnTo>
                  <a:lnTo>
                    <a:pt x="95483" y="-468"/>
                  </a:lnTo>
                  <a:lnTo>
                    <a:pt x="47004" y="-468"/>
                  </a:lnTo>
                  <a:lnTo>
                    <a:pt x="-1474" y="-468"/>
                  </a:lnTo>
                  <a:lnTo>
                    <a:pt x="-3669" y="-2727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7114F1EB-D3DA-41C9-94CA-B60801C58D6C}"/>
                </a:ext>
              </a:extLst>
            </p:cNvPr>
            <p:cNvSpPr/>
            <p:nvPr/>
          </p:nvSpPr>
          <p:spPr>
            <a:xfrm flipV="1">
              <a:off x="5056777" y="4288861"/>
              <a:ext cx="60824" cy="5164"/>
            </a:xfrm>
            <a:custGeom>
              <a:avLst/>
              <a:gdLst>
                <a:gd name="connsiteX0" fmla="*/ -4007 w 60824"/>
                <a:gd name="connsiteY0" fmla="*/ 2129 h 5164"/>
                <a:gd name="connsiteX1" fmla="*/ -3943 w 60824"/>
                <a:gd name="connsiteY1" fmla="*/ -1873 h 5164"/>
                <a:gd name="connsiteX2" fmla="*/ 26461 w 60824"/>
                <a:gd name="connsiteY2" fmla="*/ -2583 h 5164"/>
                <a:gd name="connsiteX3" fmla="*/ 56026 w 60824"/>
                <a:gd name="connsiteY3" fmla="*/ -2518 h 5164"/>
                <a:gd name="connsiteX4" fmla="*/ 53573 w 60824"/>
                <a:gd name="connsiteY4" fmla="*/ -1 h 5164"/>
                <a:gd name="connsiteX5" fmla="*/ 51056 w 60824"/>
                <a:gd name="connsiteY5" fmla="*/ 2581 h 5164"/>
                <a:gd name="connsiteX6" fmla="*/ 23879 w 60824"/>
                <a:gd name="connsiteY6" fmla="*/ 2517 h 5164"/>
                <a:gd name="connsiteX7" fmla="*/ -4007 w 60824"/>
                <a:gd name="connsiteY7" fmla="*/ 2129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824" h="5164">
                  <a:moveTo>
                    <a:pt x="-4007" y="2129"/>
                  </a:moveTo>
                  <a:cubicBezTo>
                    <a:pt x="-5105" y="1742"/>
                    <a:pt x="-5040" y="-969"/>
                    <a:pt x="-3943" y="-1873"/>
                  </a:cubicBezTo>
                  <a:cubicBezTo>
                    <a:pt x="-3362" y="-2389"/>
                    <a:pt x="5353" y="-2583"/>
                    <a:pt x="26461" y="-2583"/>
                  </a:cubicBezTo>
                  <a:lnTo>
                    <a:pt x="56026" y="-2518"/>
                  </a:lnTo>
                  <a:lnTo>
                    <a:pt x="53573" y="-1"/>
                  </a:lnTo>
                  <a:lnTo>
                    <a:pt x="51056" y="2581"/>
                  </a:lnTo>
                  <a:lnTo>
                    <a:pt x="23879" y="2517"/>
                  </a:lnTo>
                  <a:cubicBezTo>
                    <a:pt x="8968" y="2517"/>
                    <a:pt x="-3620" y="2323"/>
                    <a:pt x="-4007" y="2129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8E4EACA6-504D-4DC7-88F8-94ED1058DB9E}"/>
                </a:ext>
              </a:extLst>
            </p:cNvPr>
            <p:cNvSpPr/>
            <p:nvPr/>
          </p:nvSpPr>
          <p:spPr>
            <a:xfrm flipV="1">
              <a:off x="5113277" y="4288861"/>
              <a:ext cx="101862" cy="5164"/>
            </a:xfrm>
            <a:custGeom>
              <a:avLst/>
              <a:gdLst>
                <a:gd name="connsiteX0" fmla="*/ -3355 w 101862"/>
                <a:gd name="connsiteY0" fmla="*/ -1 h 5164"/>
                <a:gd name="connsiteX1" fmla="*/ -837 w 101862"/>
                <a:gd name="connsiteY1" fmla="*/ -2518 h 5164"/>
                <a:gd name="connsiteX2" fmla="*/ 45059 w 101862"/>
                <a:gd name="connsiteY2" fmla="*/ -2583 h 5164"/>
                <a:gd name="connsiteX3" fmla="*/ 90955 w 101862"/>
                <a:gd name="connsiteY3" fmla="*/ -2583 h 5164"/>
                <a:gd name="connsiteX4" fmla="*/ 93473 w 101862"/>
                <a:gd name="connsiteY4" fmla="*/ -1 h 5164"/>
                <a:gd name="connsiteX5" fmla="*/ 95990 w 101862"/>
                <a:gd name="connsiteY5" fmla="*/ 2581 h 5164"/>
                <a:gd name="connsiteX6" fmla="*/ 45059 w 101862"/>
                <a:gd name="connsiteY6" fmla="*/ 2581 h 5164"/>
                <a:gd name="connsiteX7" fmla="*/ -5873 w 101862"/>
                <a:gd name="connsiteY7" fmla="*/ 2581 h 5164"/>
                <a:gd name="connsiteX8" fmla="*/ -3355 w 101862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62" h="5164">
                  <a:moveTo>
                    <a:pt x="-3355" y="-1"/>
                  </a:moveTo>
                  <a:lnTo>
                    <a:pt x="-837" y="-2518"/>
                  </a:lnTo>
                  <a:lnTo>
                    <a:pt x="45059" y="-2583"/>
                  </a:lnTo>
                  <a:lnTo>
                    <a:pt x="90955" y="-2583"/>
                  </a:lnTo>
                  <a:lnTo>
                    <a:pt x="93473" y="-1"/>
                  </a:lnTo>
                  <a:lnTo>
                    <a:pt x="95990" y="2581"/>
                  </a:lnTo>
                  <a:lnTo>
                    <a:pt x="45059" y="2581"/>
                  </a:lnTo>
                  <a:lnTo>
                    <a:pt x="-5873" y="2581"/>
                  </a:lnTo>
                  <a:lnTo>
                    <a:pt x="-335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7FB408BA-F42E-4314-9F16-7B59208CB5F6}"/>
                </a:ext>
              </a:extLst>
            </p:cNvPr>
            <p:cNvSpPr/>
            <p:nvPr/>
          </p:nvSpPr>
          <p:spPr>
            <a:xfrm flipV="1">
              <a:off x="5210815" y="4288861"/>
              <a:ext cx="145693" cy="5164"/>
            </a:xfrm>
            <a:custGeom>
              <a:avLst/>
              <a:gdLst>
                <a:gd name="connsiteX0" fmla="*/ -5085 w 145693"/>
                <a:gd name="connsiteY0" fmla="*/ -1 h 5164"/>
                <a:gd name="connsiteX1" fmla="*/ -7538 w 145693"/>
                <a:gd name="connsiteY1" fmla="*/ -2518 h 5164"/>
                <a:gd name="connsiteX2" fmla="*/ 65341 w 145693"/>
                <a:gd name="connsiteY2" fmla="*/ -2583 h 5164"/>
                <a:gd name="connsiteX3" fmla="*/ 138156 w 145693"/>
                <a:gd name="connsiteY3" fmla="*/ -2583 h 5164"/>
                <a:gd name="connsiteX4" fmla="*/ 135638 w 145693"/>
                <a:gd name="connsiteY4" fmla="*/ -1 h 5164"/>
                <a:gd name="connsiteX5" fmla="*/ 133121 w 145693"/>
                <a:gd name="connsiteY5" fmla="*/ 2581 h 5164"/>
                <a:gd name="connsiteX6" fmla="*/ 65277 w 145693"/>
                <a:gd name="connsiteY6" fmla="*/ 2581 h 5164"/>
                <a:gd name="connsiteX7" fmla="*/ -2567 w 145693"/>
                <a:gd name="connsiteY7" fmla="*/ 2581 h 5164"/>
                <a:gd name="connsiteX8" fmla="*/ -5085 w 145693"/>
                <a:gd name="connsiteY8" fmla="*/ -1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93" h="5164">
                  <a:moveTo>
                    <a:pt x="-5085" y="-1"/>
                  </a:moveTo>
                  <a:lnTo>
                    <a:pt x="-7538" y="-2518"/>
                  </a:lnTo>
                  <a:lnTo>
                    <a:pt x="65341" y="-2583"/>
                  </a:lnTo>
                  <a:lnTo>
                    <a:pt x="138156" y="-2583"/>
                  </a:lnTo>
                  <a:lnTo>
                    <a:pt x="135638" y="-1"/>
                  </a:lnTo>
                  <a:lnTo>
                    <a:pt x="133121" y="2581"/>
                  </a:lnTo>
                  <a:lnTo>
                    <a:pt x="65277" y="2581"/>
                  </a:lnTo>
                  <a:lnTo>
                    <a:pt x="-2567" y="2581"/>
                  </a:lnTo>
                  <a:lnTo>
                    <a:pt x="-5085" y="-1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2809E717-F921-4D2A-8FC5-D9B9A372BAF1}"/>
                </a:ext>
              </a:extLst>
            </p:cNvPr>
            <p:cNvSpPr/>
            <p:nvPr/>
          </p:nvSpPr>
          <p:spPr>
            <a:xfrm flipV="1">
              <a:off x="5190739" y="4305708"/>
              <a:ext cx="180347" cy="8328"/>
            </a:xfrm>
            <a:custGeom>
              <a:avLst/>
              <a:gdLst>
                <a:gd name="connsiteX0" fmla="*/ 164466 w 180347"/>
                <a:gd name="connsiteY0" fmla="*/ 4638 h 8328"/>
                <a:gd name="connsiteX1" fmla="*/ 160916 w 180347"/>
                <a:gd name="connsiteY1" fmla="*/ 3218 h 8328"/>
                <a:gd name="connsiteX2" fmla="*/ 79194 w 180347"/>
                <a:gd name="connsiteY2" fmla="*/ 3024 h 8328"/>
                <a:gd name="connsiteX3" fmla="*/ -2465 w 180347"/>
                <a:gd name="connsiteY3" fmla="*/ 2895 h 8328"/>
                <a:gd name="connsiteX4" fmla="*/ -4982 w 180347"/>
                <a:gd name="connsiteY4" fmla="*/ 313 h 8328"/>
                <a:gd name="connsiteX5" fmla="*/ -7500 w 180347"/>
                <a:gd name="connsiteY5" fmla="*/ -2269 h 8328"/>
                <a:gd name="connsiteX6" fmla="*/ 72932 w 180347"/>
                <a:gd name="connsiteY6" fmla="*/ -2269 h 8328"/>
                <a:gd name="connsiteX7" fmla="*/ 158399 w 180347"/>
                <a:gd name="connsiteY7" fmla="*/ -1559 h 8328"/>
                <a:gd name="connsiteX8" fmla="*/ 172794 w 180347"/>
                <a:gd name="connsiteY8" fmla="*/ 2637 h 8328"/>
                <a:gd name="connsiteX9" fmla="*/ 169050 w 180347"/>
                <a:gd name="connsiteY9" fmla="*/ 6058 h 8328"/>
                <a:gd name="connsiteX10" fmla="*/ 164466 w 180347"/>
                <a:gd name="connsiteY10" fmla="*/ 4638 h 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0347" h="8328">
                  <a:moveTo>
                    <a:pt x="164466" y="4638"/>
                  </a:moveTo>
                  <a:lnTo>
                    <a:pt x="160916" y="3218"/>
                  </a:lnTo>
                  <a:lnTo>
                    <a:pt x="79194" y="3024"/>
                  </a:lnTo>
                  <a:lnTo>
                    <a:pt x="-2465" y="2895"/>
                  </a:lnTo>
                  <a:lnTo>
                    <a:pt x="-4982" y="313"/>
                  </a:lnTo>
                  <a:lnTo>
                    <a:pt x="-7500" y="-2269"/>
                  </a:lnTo>
                  <a:lnTo>
                    <a:pt x="72932" y="-2269"/>
                  </a:lnTo>
                  <a:cubicBezTo>
                    <a:pt x="126704" y="-2269"/>
                    <a:pt x="155042" y="-2011"/>
                    <a:pt x="158399" y="-1559"/>
                  </a:cubicBezTo>
                  <a:cubicBezTo>
                    <a:pt x="162530" y="-978"/>
                    <a:pt x="171825" y="1733"/>
                    <a:pt x="172794" y="2637"/>
                  </a:cubicBezTo>
                  <a:cubicBezTo>
                    <a:pt x="173310" y="3153"/>
                    <a:pt x="170018" y="6123"/>
                    <a:pt x="169050" y="6058"/>
                  </a:cubicBezTo>
                  <a:cubicBezTo>
                    <a:pt x="168469" y="6058"/>
                    <a:pt x="166403" y="5413"/>
                    <a:pt x="164466" y="4638"/>
                  </a:cubicBez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51874CC3-463C-4184-9C3A-15C952F94C25}"/>
                </a:ext>
              </a:extLst>
            </p:cNvPr>
            <p:cNvSpPr/>
            <p:nvPr/>
          </p:nvSpPr>
          <p:spPr>
            <a:xfrm flipV="1">
              <a:off x="5133288" y="4308872"/>
              <a:ext cx="61840" cy="5164"/>
            </a:xfrm>
            <a:custGeom>
              <a:avLst/>
              <a:gdLst>
                <a:gd name="connsiteX0" fmla="*/ -3355 w 61840"/>
                <a:gd name="connsiteY0" fmla="*/ 340 h 5164"/>
                <a:gd name="connsiteX1" fmla="*/ -837 w 61840"/>
                <a:gd name="connsiteY1" fmla="*/ -2242 h 5164"/>
                <a:gd name="connsiteX2" fmla="*/ 25048 w 61840"/>
                <a:gd name="connsiteY2" fmla="*/ -2242 h 5164"/>
                <a:gd name="connsiteX3" fmla="*/ 50933 w 61840"/>
                <a:gd name="connsiteY3" fmla="*/ -2242 h 5164"/>
                <a:gd name="connsiteX4" fmla="*/ 53451 w 61840"/>
                <a:gd name="connsiteY4" fmla="*/ 340 h 5164"/>
                <a:gd name="connsiteX5" fmla="*/ 55968 w 61840"/>
                <a:gd name="connsiteY5" fmla="*/ 2922 h 5164"/>
                <a:gd name="connsiteX6" fmla="*/ 25048 w 61840"/>
                <a:gd name="connsiteY6" fmla="*/ 2922 h 5164"/>
                <a:gd name="connsiteX7" fmla="*/ -5873 w 61840"/>
                <a:gd name="connsiteY7" fmla="*/ 2922 h 5164"/>
                <a:gd name="connsiteX8" fmla="*/ -3355 w 61840"/>
                <a:gd name="connsiteY8" fmla="*/ 340 h 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40" h="5164">
                  <a:moveTo>
                    <a:pt x="-3355" y="340"/>
                  </a:moveTo>
                  <a:lnTo>
                    <a:pt x="-837" y="-2242"/>
                  </a:lnTo>
                  <a:lnTo>
                    <a:pt x="25048" y="-2242"/>
                  </a:lnTo>
                  <a:lnTo>
                    <a:pt x="50933" y="-2242"/>
                  </a:lnTo>
                  <a:lnTo>
                    <a:pt x="53451" y="340"/>
                  </a:lnTo>
                  <a:lnTo>
                    <a:pt x="55968" y="2922"/>
                  </a:lnTo>
                  <a:lnTo>
                    <a:pt x="25048" y="2922"/>
                  </a:lnTo>
                  <a:lnTo>
                    <a:pt x="-5873" y="2922"/>
                  </a:lnTo>
                  <a:lnTo>
                    <a:pt x="-3355" y="340"/>
                  </a:lnTo>
                  <a:close/>
                </a:path>
              </a:pathLst>
            </a:custGeom>
            <a:solidFill>
              <a:srgbClr val="000000"/>
            </a:solidFill>
            <a:ln w="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FDE44A29-3843-4AAE-9493-4E11AB0AFE26}"/>
              </a:ext>
            </a:extLst>
          </p:cNvPr>
          <p:cNvCxnSpPr/>
          <p:nvPr/>
        </p:nvCxnSpPr>
        <p:spPr bwMode="auto">
          <a:xfrm>
            <a:off x="4857291" y="3184365"/>
            <a:ext cx="89359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CFC4F4D7-C19B-4C5E-8896-88A420DA14C1}"/>
              </a:ext>
            </a:extLst>
          </p:cNvPr>
          <p:cNvCxnSpPr>
            <a:stCxn id="63" idx="0"/>
          </p:cNvCxnSpPr>
          <p:nvPr/>
        </p:nvCxnSpPr>
        <p:spPr bwMode="auto">
          <a:xfrm>
            <a:off x="7128189" y="1000806"/>
            <a:ext cx="0" cy="336069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Textfeld 48">
            <a:extLst>
              <a:ext uri="{FF2B5EF4-FFF2-40B4-BE49-F238E27FC236}">
                <a16:creationId xmlns:a16="http://schemas.microsoft.com/office/drawing/2014/main" id="{27C07F9B-316A-4C62-A7E2-904800AE2144}"/>
              </a:ext>
            </a:extLst>
          </p:cNvPr>
          <p:cNvSpPr txBox="1"/>
          <p:nvPr/>
        </p:nvSpPr>
        <p:spPr>
          <a:xfrm>
            <a:off x="6212042" y="4082925"/>
            <a:ext cx="936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Hausnetz</a:t>
            </a:r>
          </a:p>
        </p:txBody>
      </p:sp>
      <p:cxnSp>
        <p:nvCxnSpPr>
          <p:cNvPr id="52" name="Gerader Verbinder 51">
            <a:extLst>
              <a:ext uri="{FF2B5EF4-FFF2-40B4-BE49-F238E27FC236}">
                <a16:creationId xmlns:a16="http://schemas.microsoft.com/office/drawing/2014/main" id="{088E5D81-85FD-452A-BAA7-B605E553BBDC}"/>
              </a:ext>
            </a:extLst>
          </p:cNvPr>
          <p:cNvCxnSpPr/>
          <p:nvPr/>
        </p:nvCxnSpPr>
        <p:spPr bwMode="auto">
          <a:xfrm flipH="1">
            <a:off x="6244880" y="3552260"/>
            <a:ext cx="1667" cy="829647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" name="Grafik 50" descr="Ein Bild, das Buchse, Elektronik, drinnen, Stecker enthält.&#10;&#10;Automatisch generierte Beschreibung">
            <a:extLst>
              <a:ext uri="{FF2B5EF4-FFF2-40B4-BE49-F238E27FC236}">
                <a16:creationId xmlns:a16="http://schemas.microsoft.com/office/drawing/2014/main" id="{9FB441D2-D519-4379-A910-DBDC6A1CD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201" y="3353429"/>
            <a:ext cx="248835" cy="248835"/>
          </a:xfrm>
          <a:prstGeom prst="rect">
            <a:avLst/>
          </a:prstGeom>
        </p:spPr>
      </p:pic>
      <p:sp>
        <p:nvSpPr>
          <p:cNvPr id="18" name="Freihandform: Form 17">
            <a:extLst>
              <a:ext uri="{FF2B5EF4-FFF2-40B4-BE49-F238E27FC236}">
                <a16:creationId xmlns:a16="http://schemas.microsoft.com/office/drawing/2014/main" id="{530B6974-FD95-46EC-A875-E3D54EDAECD5}"/>
              </a:ext>
            </a:extLst>
          </p:cNvPr>
          <p:cNvSpPr/>
          <p:nvPr/>
        </p:nvSpPr>
        <p:spPr bwMode="auto">
          <a:xfrm>
            <a:off x="3045464" y="1283983"/>
            <a:ext cx="926589" cy="2703771"/>
          </a:xfrm>
          <a:custGeom>
            <a:avLst/>
            <a:gdLst>
              <a:gd name="connsiteX0" fmla="*/ 0 w 381000"/>
              <a:gd name="connsiteY0" fmla="*/ 369094 h 1066800"/>
              <a:gd name="connsiteX1" fmla="*/ 150019 w 381000"/>
              <a:gd name="connsiteY1" fmla="*/ 0 h 1066800"/>
              <a:gd name="connsiteX2" fmla="*/ 381000 w 381000"/>
              <a:gd name="connsiteY2" fmla="*/ 550069 h 1066800"/>
              <a:gd name="connsiteX3" fmla="*/ 381000 w 381000"/>
              <a:gd name="connsiteY3" fmla="*/ 1066800 h 1066800"/>
              <a:gd name="connsiteX4" fmla="*/ 16669 w 381000"/>
              <a:gd name="connsiteY4" fmla="*/ 833437 h 1066800"/>
              <a:gd name="connsiteX5" fmla="*/ 0 w 381000"/>
              <a:gd name="connsiteY5" fmla="*/ 369094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000" h="1066800">
                <a:moveTo>
                  <a:pt x="0" y="369094"/>
                </a:moveTo>
                <a:lnTo>
                  <a:pt x="150019" y="0"/>
                </a:lnTo>
                <a:lnTo>
                  <a:pt x="381000" y="550069"/>
                </a:lnTo>
                <a:lnTo>
                  <a:pt x="381000" y="1066800"/>
                </a:lnTo>
                <a:lnTo>
                  <a:pt x="16669" y="833437"/>
                </a:lnTo>
                <a:lnTo>
                  <a:pt x="0" y="369094"/>
                </a:lnTo>
                <a:close/>
              </a:path>
            </a:pathLst>
          </a:cu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9" name="Grafik 58" descr="Ein Bild, das drinnen, Zähler, weiß, sitzend enthält.&#10;&#10;Automatisch generierte Beschreibung">
            <a:extLst>
              <a:ext uri="{FF2B5EF4-FFF2-40B4-BE49-F238E27FC236}">
                <a16:creationId xmlns:a16="http://schemas.microsoft.com/office/drawing/2014/main" id="{50FE87EA-8D41-471E-B553-72674FF44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20588" r="12982" b="4299"/>
          <a:stretch/>
        </p:blipFill>
        <p:spPr>
          <a:xfrm rot="5400000">
            <a:off x="6691593" y="1500473"/>
            <a:ext cx="803523" cy="537681"/>
          </a:xfrm>
          <a:prstGeom prst="rect">
            <a:avLst/>
          </a:prstGeom>
        </p:spPr>
      </p:pic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F70F2D80-A629-4BEE-881B-4D85AB7B75D1}"/>
              </a:ext>
            </a:extLst>
          </p:cNvPr>
          <p:cNvCxnSpPr/>
          <p:nvPr/>
        </p:nvCxnSpPr>
        <p:spPr bwMode="auto">
          <a:xfrm>
            <a:off x="6275486" y="1045997"/>
            <a:ext cx="1102767" cy="0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Ellipse 62">
            <a:extLst>
              <a:ext uri="{FF2B5EF4-FFF2-40B4-BE49-F238E27FC236}">
                <a16:creationId xmlns:a16="http://schemas.microsoft.com/office/drawing/2014/main" id="{10FBD842-446F-40C1-8C72-0BBFA467B01B}"/>
              </a:ext>
            </a:extLst>
          </p:cNvPr>
          <p:cNvSpPr/>
          <p:nvPr/>
        </p:nvSpPr>
        <p:spPr bwMode="auto">
          <a:xfrm>
            <a:off x="7093354" y="1000806"/>
            <a:ext cx="69669" cy="69669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F25F223B-193E-42B6-9B54-F83E04774338}"/>
              </a:ext>
            </a:extLst>
          </p:cNvPr>
          <p:cNvSpPr txBox="1"/>
          <p:nvPr/>
        </p:nvSpPr>
        <p:spPr>
          <a:xfrm>
            <a:off x="7414010" y="881751"/>
            <a:ext cx="1790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EVU-Netz 400 V AC</a:t>
            </a:r>
          </a:p>
        </p:txBody>
      </p:sp>
      <p:sp>
        <p:nvSpPr>
          <p:cNvPr id="57" name="Text Box 14">
            <a:extLst>
              <a:ext uri="{FF2B5EF4-FFF2-40B4-BE49-F238E27FC236}">
                <a16:creationId xmlns:a16="http://schemas.microsoft.com/office/drawing/2014/main" id="{785F2561-178D-4F04-99A7-F00206D4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9045" y="4140686"/>
            <a:ext cx="112402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ISE e.V. 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15CA6C55-774B-A0DF-806F-8D60F7881FFD}"/>
              </a:ext>
            </a:extLst>
          </p:cNvPr>
          <p:cNvGrpSpPr/>
          <p:nvPr/>
        </p:nvGrpSpPr>
        <p:grpSpPr>
          <a:xfrm>
            <a:off x="309457" y="1080032"/>
            <a:ext cx="9536583" cy="4262109"/>
            <a:chOff x="309457" y="1080032"/>
            <a:chExt cx="9536583" cy="4262109"/>
          </a:xfrm>
        </p:grpSpPr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F43DC84B-9D71-6A98-7F65-30752626A208}"/>
                </a:ext>
              </a:extLst>
            </p:cNvPr>
            <p:cNvGrpSpPr/>
            <p:nvPr/>
          </p:nvGrpSpPr>
          <p:grpSpPr>
            <a:xfrm>
              <a:off x="309457" y="1080032"/>
              <a:ext cx="9536583" cy="4262109"/>
              <a:chOff x="309457" y="1291302"/>
              <a:chExt cx="9536583" cy="4262109"/>
            </a:xfrm>
          </p:grpSpPr>
          <p:grpSp>
            <p:nvGrpSpPr>
              <p:cNvPr id="5" name="Gruppieren 4">
                <a:extLst>
                  <a:ext uri="{FF2B5EF4-FFF2-40B4-BE49-F238E27FC236}">
                    <a16:creationId xmlns:a16="http://schemas.microsoft.com/office/drawing/2014/main" id="{737E1936-A9B4-BC3B-8DA0-CC318D0C24E2}"/>
                  </a:ext>
                </a:extLst>
              </p:cNvPr>
              <p:cNvGrpSpPr/>
              <p:nvPr/>
            </p:nvGrpSpPr>
            <p:grpSpPr>
              <a:xfrm>
                <a:off x="309457" y="1291302"/>
                <a:ext cx="9536583" cy="4262109"/>
                <a:chOff x="309457" y="1291302"/>
                <a:chExt cx="9536583" cy="4262109"/>
              </a:xfrm>
            </p:grpSpPr>
            <p:grpSp>
              <p:nvGrpSpPr>
                <p:cNvPr id="3" name="Gruppieren 2">
                  <a:extLst>
                    <a:ext uri="{FF2B5EF4-FFF2-40B4-BE49-F238E27FC236}">
                      <a16:creationId xmlns:a16="http://schemas.microsoft.com/office/drawing/2014/main" id="{7E2DF35C-A12F-CB68-4E1A-742966275E67}"/>
                    </a:ext>
                  </a:extLst>
                </p:cNvPr>
                <p:cNvGrpSpPr/>
                <p:nvPr/>
              </p:nvGrpSpPr>
              <p:grpSpPr>
                <a:xfrm>
                  <a:off x="3811625" y="1291302"/>
                  <a:ext cx="6034415" cy="3310670"/>
                  <a:chOff x="3811625" y="1291302"/>
                  <a:chExt cx="6034415" cy="3310670"/>
                </a:xfrm>
              </p:grpSpPr>
              <p:grpSp>
                <p:nvGrpSpPr>
                  <p:cNvPr id="41" name="Gruppieren 40">
                    <a:extLst>
                      <a:ext uri="{FF2B5EF4-FFF2-40B4-BE49-F238E27FC236}">
                        <a16:creationId xmlns:a16="http://schemas.microsoft.com/office/drawing/2014/main" id="{483945BA-3F14-4665-9BF1-FADDD7CDE29F}"/>
                      </a:ext>
                    </a:extLst>
                  </p:cNvPr>
                  <p:cNvGrpSpPr/>
                  <p:nvPr/>
                </p:nvGrpSpPr>
                <p:grpSpPr>
                  <a:xfrm>
                    <a:off x="5813734" y="1291302"/>
                    <a:ext cx="4032306" cy="2132524"/>
                    <a:chOff x="5813734" y="1399590"/>
                    <a:chExt cx="4032306" cy="2132524"/>
                  </a:xfrm>
                </p:grpSpPr>
                <p:cxnSp>
                  <p:nvCxnSpPr>
                    <p:cNvPr id="92" name="Gerader Verbinder 91">
                      <a:extLst>
                        <a:ext uri="{FF2B5EF4-FFF2-40B4-BE49-F238E27FC236}">
                          <a16:creationId xmlns:a16="http://schemas.microsoft.com/office/drawing/2014/main" id="{22624939-A364-472D-885E-7AFF5FFA3F85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515441" y="1506832"/>
                      <a:ext cx="0" cy="1922168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cxnSp>
                  <p:nvCxnSpPr>
                    <p:cNvPr id="94" name="Gerader Verbinder 93">
                      <a:extLst>
                        <a:ext uri="{FF2B5EF4-FFF2-40B4-BE49-F238E27FC236}">
                          <a16:creationId xmlns:a16="http://schemas.microsoft.com/office/drawing/2014/main" id="{315B8E1D-63E0-4A84-82DB-4AA48137FAD3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7295660" y="1563836"/>
                      <a:ext cx="653385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sp>
                  <p:nvSpPr>
                    <p:cNvPr id="95" name="Ellipse 94">
                      <a:extLst>
                        <a:ext uri="{FF2B5EF4-FFF2-40B4-BE49-F238E27FC236}">
                          <a16:creationId xmlns:a16="http://schemas.microsoft.com/office/drawing/2014/main" id="{6A5356F7-C04E-4741-9D86-EC81D479A308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7477949" y="1518645"/>
                      <a:ext cx="69669" cy="69669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0" tIns="0" rIns="0" bIns="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de-D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96" name="Textfeld 95">
                      <a:extLst>
                        <a:ext uri="{FF2B5EF4-FFF2-40B4-BE49-F238E27FC236}">
                          <a16:creationId xmlns:a16="http://schemas.microsoft.com/office/drawing/2014/main" id="{A8B5E3B7-9803-44C3-9794-D8DA9F57EE1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974456" y="1399590"/>
                      <a:ext cx="1871584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1400" dirty="0">
                          <a:solidFill>
                            <a:srgbClr val="3333FF"/>
                          </a:solidFill>
                        </a:rPr>
                        <a:t>Datennetz Internet</a:t>
                      </a:r>
                    </a:p>
                  </p:txBody>
                </p:sp>
                <p:cxnSp>
                  <p:nvCxnSpPr>
                    <p:cNvPr id="99" name="Gerader Verbinder 98">
                      <a:extLst>
                        <a:ext uri="{FF2B5EF4-FFF2-40B4-BE49-F238E27FC236}">
                          <a16:creationId xmlns:a16="http://schemas.microsoft.com/office/drawing/2014/main" id="{15623FAA-0125-46C7-BDFC-2B1C73F54180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6275486" y="3429000"/>
                      <a:ext cx="1253082" cy="0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  <p:pic>
                  <p:nvPicPr>
                    <p:cNvPr id="24" name="Grafik 23">
                      <a:extLst>
                        <a:ext uri="{FF2B5EF4-FFF2-40B4-BE49-F238E27FC236}">
                          <a16:creationId xmlns:a16="http://schemas.microsoft.com/office/drawing/2014/main" id="{7A7604D9-CC65-454F-AC50-4C076115B22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809" t="17276" r="16816" b="18891"/>
                    <a:stretch/>
                  </p:blipFill>
                  <p:spPr>
                    <a:xfrm>
                      <a:off x="5813734" y="3221834"/>
                      <a:ext cx="476662" cy="31028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17" name="Gruppieren 116">
                    <a:extLst>
                      <a:ext uri="{FF2B5EF4-FFF2-40B4-BE49-F238E27FC236}">
                        <a16:creationId xmlns:a16="http://schemas.microsoft.com/office/drawing/2014/main" id="{0CCC28C9-F7D6-C67D-22FD-B20244D2B609}"/>
                      </a:ext>
                    </a:extLst>
                  </p:cNvPr>
                  <p:cNvGrpSpPr/>
                  <p:nvPr/>
                </p:nvGrpSpPr>
                <p:grpSpPr>
                  <a:xfrm>
                    <a:off x="3811625" y="1492999"/>
                    <a:ext cx="3351398" cy="3108973"/>
                    <a:chOff x="3811625" y="1492999"/>
                    <a:chExt cx="3351398" cy="3108973"/>
                  </a:xfrm>
                </p:grpSpPr>
                <p:grpSp>
                  <p:nvGrpSpPr>
                    <p:cNvPr id="109" name="Gruppieren 108">
                      <a:extLst>
                        <a:ext uri="{FF2B5EF4-FFF2-40B4-BE49-F238E27FC236}">
                          <a16:creationId xmlns:a16="http://schemas.microsoft.com/office/drawing/2014/main" id="{C18E14C0-804C-DCC1-4C4D-668DD92D267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598798" y="3495999"/>
                      <a:ext cx="418875" cy="1105973"/>
                      <a:chOff x="5598798" y="3495999"/>
                      <a:chExt cx="418875" cy="1105973"/>
                    </a:xfrm>
                  </p:grpSpPr>
                  <p:pic>
                    <p:nvPicPr>
                      <p:cNvPr id="8" name="Grafik 7">
                        <a:extLst>
                          <a:ext uri="{FF2B5EF4-FFF2-40B4-BE49-F238E27FC236}">
                            <a16:creationId xmlns:a16="http://schemas.microsoft.com/office/drawing/2014/main" id="{4F64958E-6CC0-4B37-9759-F3B8D732A9C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5598798" y="3495999"/>
                        <a:ext cx="418875" cy="718622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5" name="Gerader Verbinder 64">
                        <a:extLst>
                          <a:ext uri="{FF2B5EF4-FFF2-40B4-BE49-F238E27FC236}">
                            <a16:creationId xmlns:a16="http://schemas.microsoft.com/office/drawing/2014/main" id="{9A587941-AE49-4A00-A415-1E1A1B38C9FB}"/>
                          </a:ext>
                        </a:extLst>
                      </p:cNvPr>
                      <p:cNvCxnSpPr>
                        <a:cxnSpLocks/>
                        <a:stCxn id="8" idx="2"/>
                      </p:cNvCxnSpPr>
                      <p:nvPr/>
                    </p:nvCxnSpPr>
                    <p:spPr bwMode="auto">
                      <a:xfrm>
                        <a:off x="5808236" y="4214621"/>
                        <a:ext cx="0" cy="387351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28575" cap="flat" cmpd="sng" algn="ctr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  <p:grpSp>
                  <p:nvGrpSpPr>
                    <p:cNvPr id="67" name="Gruppieren 66">
                      <a:extLst>
                        <a:ext uri="{FF2B5EF4-FFF2-40B4-BE49-F238E27FC236}">
                          <a16:creationId xmlns:a16="http://schemas.microsoft.com/office/drawing/2014/main" id="{3D9D3587-3394-4C57-B455-3395A07945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1625" y="1492999"/>
                      <a:ext cx="3351398" cy="1302791"/>
                      <a:chOff x="3811625" y="1601287"/>
                      <a:chExt cx="3351398" cy="1302791"/>
                    </a:xfrm>
                  </p:grpSpPr>
                  <p:grpSp>
                    <p:nvGrpSpPr>
                      <p:cNvPr id="73" name="Gruppieren 72">
                        <a:extLst>
                          <a:ext uri="{FF2B5EF4-FFF2-40B4-BE49-F238E27FC236}">
                            <a16:creationId xmlns:a16="http://schemas.microsoft.com/office/drawing/2014/main" id="{0D43477C-9A5B-40FB-9F52-C8B7BAE756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11625" y="1601287"/>
                        <a:ext cx="3351398" cy="1302791"/>
                        <a:chOff x="4965726" y="1601287"/>
                        <a:chExt cx="3351398" cy="1302791"/>
                      </a:xfrm>
                    </p:grpSpPr>
                    <p:grpSp>
                      <p:nvGrpSpPr>
                        <p:cNvPr id="17" name="Gruppieren 16">
                          <a:extLst>
                            <a:ext uri="{FF2B5EF4-FFF2-40B4-BE49-F238E27FC236}">
                              <a16:creationId xmlns:a16="http://schemas.microsoft.com/office/drawing/2014/main" id="{C5578023-2269-452E-BE95-39A0DB118D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4965726" y="1601287"/>
                          <a:ext cx="2344763" cy="1302791"/>
                          <a:chOff x="8364915" y="3815016"/>
                          <a:chExt cx="897300" cy="528571"/>
                        </a:xfrm>
                      </p:grpSpPr>
                      <p:sp>
                        <p:nvSpPr>
                          <p:cNvPr id="19" name="Freihandform: Form 18">
                            <a:extLst>
                              <a:ext uri="{FF2B5EF4-FFF2-40B4-BE49-F238E27FC236}">
                                <a16:creationId xmlns:a16="http://schemas.microsoft.com/office/drawing/2014/main" id="{765E8201-2ED6-4455-A791-85E3C90DDD3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364915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0" name="Freihandform: Form 19">
                            <a:extLst>
                              <a:ext uri="{FF2B5EF4-FFF2-40B4-BE49-F238E27FC236}">
                                <a16:creationId xmlns:a16="http://schemas.microsoft.com/office/drawing/2014/main" id="{50079D3C-241D-4B12-85B6-C6C0EA71576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764049" y="3815016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1" name="Freihandform: Form 20">
                            <a:extLst>
                              <a:ext uri="{FF2B5EF4-FFF2-40B4-BE49-F238E27FC236}">
                                <a16:creationId xmlns:a16="http://schemas.microsoft.com/office/drawing/2014/main" id="{F05163AF-20A9-41AF-AE41-E61103D46950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512535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  <p:sp>
                        <p:nvSpPr>
                          <p:cNvPr id="22" name="Freihandform: Form 21">
                            <a:extLst>
                              <a:ext uri="{FF2B5EF4-FFF2-40B4-BE49-F238E27FC236}">
                                <a16:creationId xmlns:a16="http://schemas.microsoft.com/office/drawing/2014/main" id="{DF5FF9D8-2AB6-4269-9454-2049E1F8C82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8911668" y="4117607"/>
                            <a:ext cx="350547" cy="225980"/>
                          </a:xfrm>
                          <a:custGeom>
                            <a:avLst/>
                            <a:gdLst>
                              <a:gd name="connsiteX0" fmla="*/ 0 w 3972232"/>
                              <a:gd name="connsiteY0" fmla="*/ 9833 h 1897626"/>
                              <a:gd name="connsiteX1" fmla="*/ 2871019 w 3972232"/>
                              <a:gd name="connsiteY1" fmla="*/ 3932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9833 h 1897626"/>
                              <a:gd name="connsiteX1" fmla="*/ 2874829 w 3972232"/>
                              <a:gd name="connsiteY1" fmla="*/ 54569 h 1897626"/>
                              <a:gd name="connsiteX2" fmla="*/ 3972232 w 3972232"/>
                              <a:gd name="connsiteY2" fmla="*/ 1858297 h 1897626"/>
                              <a:gd name="connsiteX3" fmla="*/ 894735 w 3972232"/>
                              <a:gd name="connsiteY3" fmla="*/ 1897626 h 1897626"/>
                              <a:gd name="connsiteX4" fmla="*/ 49161 w 3972232"/>
                              <a:gd name="connsiteY4" fmla="*/ 0 h 1897626"/>
                              <a:gd name="connsiteX5" fmla="*/ 78658 w 3972232"/>
                              <a:gd name="connsiteY5" fmla="*/ 68826 h 189762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17453 h 1905246"/>
                              <a:gd name="connsiteX1" fmla="*/ 2874829 w 3972232"/>
                              <a:gd name="connsiteY1" fmla="*/ 62189 h 1905246"/>
                              <a:gd name="connsiteX2" fmla="*/ 3972232 w 3972232"/>
                              <a:gd name="connsiteY2" fmla="*/ 1865917 h 1905246"/>
                              <a:gd name="connsiteX3" fmla="*/ 894735 w 3972232"/>
                              <a:gd name="connsiteY3" fmla="*/ 1905246 h 1905246"/>
                              <a:gd name="connsiteX4" fmla="*/ 178701 w 3972232"/>
                              <a:gd name="connsiteY4" fmla="*/ 0 h 1905246"/>
                              <a:gd name="connsiteX5" fmla="*/ 78658 w 3972232"/>
                              <a:gd name="connsiteY5" fmla="*/ 76446 h 1905246"/>
                              <a:gd name="connsiteX0" fmla="*/ 0 w 3972232"/>
                              <a:gd name="connsiteY0" fmla="*/ 0 h 1887793"/>
                              <a:gd name="connsiteX1" fmla="*/ 2874829 w 3972232"/>
                              <a:gd name="connsiteY1" fmla="*/ 44736 h 1887793"/>
                              <a:gd name="connsiteX2" fmla="*/ 3972232 w 3972232"/>
                              <a:gd name="connsiteY2" fmla="*/ 1848464 h 1887793"/>
                              <a:gd name="connsiteX3" fmla="*/ 894735 w 3972232"/>
                              <a:gd name="connsiteY3" fmla="*/ 1887793 h 1887793"/>
                              <a:gd name="connsiteX4" fmla="*/ 78658 w 3972232"/>
                              <a:gd name="connsiteY4" fmla="*/ 58993 h 1887793"/>
                              <a:gd name="connsiteX0" fmla="*/ 0 w 3972232"/>
                              <a:gd name="connsiteY0" fmla="*/ 24827 h 1912620"/>
                              <a:gd name="connsiteX1" fmla="*/ 2874829 w 3972232"/>
                              <a:gd name="connsiteY1" fmla="*/ 69563 h 1912620"/>
                              <a:gd name="connsiteX2" fmla="*/ 3972232 w 3972232"/>
                              <a:gd name="connsiteY2" fmla="*/ 1873291 h 1912620"/>
                              <a:gd name="connsiteX3" fmla="*/ 894735 w 3972232"/>
                              <a:gd name="connsiteY3" fmla="*/ 1912620 h 1912620"/>
                              <a:gd name="connsiteX4" fmla="*/ 21508 w 3972232"/>
                              <a:gd name="connsiteY4" fmla="*/ 0 h 1912620"/>
                              <a:gd name="connsiteX0" fmla="*/ 0 w 3956992"/>
                              <a:gd name="connsiteY0" fmla="*/ 0 h 1922083"/>
                              <a:gd name="connsiteX1" fmla="*/ 2859589 w 3956992"/>
                              <a:gd name="connsiteY1" fmla="*/ 79026 h 1922083"/>
                              <a:gd name="connsiteX2" fmla="*/ 3956992 w 3956992"/>
                              <a:gd name="connsiteY2" fmla="*/ 1882754 h 1922083"/>
                              <a:gd name="connsiteX3" fmla="*/ 879495 w 3956992"/>
                              <a:gd name="connsiteY3" fmla="*/ 1922083 h 1922083"/>
                              <a:gd name="connsiteX4" fmla="*/ 6268 w 3956992"/>
                              <a:gd name="connsiteY4" fmla="*/ 9463 h 1922083"/>
                              <a:gd name="connsiteX0" fmla="*/ 0 w 3956992"/>
                              <a:gd name="connsiteY0" fmla="*/ 0 h 1882754"/>
                              <a:gd name="connsiteX1" fmla="*/ 2859589 w 3956992"/>
                              <a:gd name="connsiteY1" fmla="*/ 79026 h 1882754"/>
                              <a:gd name="connsiteX2" fmla="*/ 3956992 w 3956992"/>
                              <a:gd name="connsiteY2" fmla="*/ 1882754 h 1882754"/>
                              <a:gd name="connsiteX3" fmla="*/ 879495 w 3956992"/>
                              <a:gd name="connsiteY3" fmla="*/ 1867219 h 1882754"/>
                              <a:gd name="connsiteX4" fmla="*/ 6268 w 3956992"/>
                              <a:gd name="connsiteY4" fmla="*/ 9463 h 188275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956992" h="1882754">
                                <a:moveTo>
                                  <a:pt x="0" y="0"/>
                                </a:moveTo>
                                <a:lnTo>
                                  <a:pt x="2859589" y="79026"/>
                                </a:lnTo>
                                <a:lnTo>
                                  <a:pt x="3956992" y="1882754"/>
                                </a:lnTo>
                                <a:lnTo>
                                  <a:pt x="879495" y="1867219"/>
                                </a:lnTo>
                                <a:lnTo>
                                  <a:pt x="6268" y="9463"/>
                                </a:lnTo>
                              </a:path>
                            </a:pathLst>
                          </a:custGeom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n w="12700" cap="flat" cmpd="sng" algn="ctr">
                            <a:solidFill>
                              <a:schemeClr val="tx1"/>
                            </a:solidFill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  <p:cxnSp>
                      <p:nvCxnSpPr>
                        <p:cNvPr id="37" name="Gerader Verbinder 36">
                          <a:extLst>
                            <a:ext uri="{FF2B5EF4-FFF2-40B4-BE49-F238E27FC236}">
                              <a16:creationId xmlns:a16="http://schemas.microsoft.com/office/drawing/2014/main" id="{7D14DC26-2A0F-4E68-BC11-2766490D97A0}"/>
                            </a:ext>
                          </a:extLst>
                        </p:cNvPr>
                        <p:cNvCxnSpPr/>
                        <p:nvPr/>
                      </p:nvCxnSpPr>
                      <p:spPr bwMode="auto">
                        <a:xfrm>
                          <a:off x="7180445" y="2625587"/>
                          <a:ext cx="1102767" cy="0"/>
                        </a:xfrm>
                        <a:prstGeom prst="line">
                          <a:avLst/>
                        </a:prstGeom>
                        <a:solidFill>
                          <a:srgbClr val="FF0000"/>
                        </a:solidFill>
                        <a:ln w="28575" cap="flat" cmpd="sng" algn="ctr">
                          <a:solidFill>
                            <a:srgbClr val="FF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cxnSp>
                    <p:sp>
                      <p:nvSpPr>
                        <p:cNvPr id="62" name="Ellipse 61">
                          <a:extLst>
                            <a:ext uri="{FF2B5EF4-FFF2-40B4-BE49-F238E27FC236}">
                              <a16:creationId xmlns:a16="http://schemas.microsoft.com/office/drawing/2014/main" id="{22870BAA-3707-4FD2-BD2B-1F940EDDBD44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247455" y="2590752"/>
                          <a:ext cx="69669" cy="69669"/>
                        </a:xfrm>
                        <a:prstGeom prst="ellipse">
                          <a:avLst/>
                        </a:prstGeom>
                        <a:solidFill>
                          <a:schemeClr val="tx1"/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cxnSp>
                    <p:nvCxnSpPr>
                      <p:cNvPr id="38" name="Gerade Verbindung mit Pfeil 37">
                        <a:extLst>
                          <a:ext uri="{FF2B5EF4-FFF2-40B4-BE49-F238E27FC236}">
                            <a16:creationId xmlns:a16="http://schemas.microsoft.com/office/drawing/2014/main" id="{87FFDE7C-70A4-4E6E-847B-8FEBBFD837C1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6652450" y="1661510"/>
                        <a:ext cx="0" cy="793315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</p:grpSp>
              </p:grpSp>
            </p:grpSp>
            <p:sp>
              <p:nvSpPr>
                <p:cNvPr id="98" name="Textfeld 97">
                  <a:extLst>
                    <a:ext uri="{FF2B5EF4-FFF2-40B4-BE49-F238E27FC236}">
                      <a16:creationId xmlns:a16="http://schemas.microsoft.com/office/drawing/2014/main" id="{EB481B56-AC83-4558-A5D7-9174941A9892}"/>
                    </a:ext>
                  </a:extLst>
                </p:cNvPr>
                <p:cNvSpPr txBox="1"/>
                <p:nvPr/>
              </p:nvSpPr>
              <p:spPr>
                <a:xfrm>
                  <a:off x="309457" y="4968636"/>
                  <a:ext cx="938050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de-DE" sz="1600" dirty="0">
                      <a:solidFill>
                        <a:srgbClr val="3333FF"/>
                      </a:solidFill>
                    </a:rPr>
                    <a:t>Hausbesitzer vermieten ihr Dach für eine PV-Anlage</a:t>
                  </a:r>
                  <a:br>
                    <a:rPr lang="de-DE" sz="1600" dirty="0">
                      <a:solidFill>
                        <a:srgbClr val="3333FF"/>
                      </a:solidFill>
                    </a:rPr>
                  </a:br>
                  <a:r>
                    <a:rPr lang="de-DE" sz="1600" dirty="0">
                      <a:solidFill>
                        <a:srgbClr val="3333FF"/>
                      </a:solidFill>
                      <a:sym typeface="Wingdings" panose="05000000000000000000" pitchFamily="2" charset="2"/>
                    </a:rPr>
                    <a:t> Niedrige Stromkosten</a:t>
                  </a:r>
                  <a:endParaRPr lang="de-DE" sz="1600" dirty="0">
                    <a:solidFill>
                      <a:srgbClr val="3333FF"/>
                    </a:solidFill>
                  </a:endParaRPr>
                </a:p>
              </p:txBody>
            </p:sp>
          </p:grp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6F7B0BE7-306A-E22E-BF9E-53BE2022CA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806615" y="4590247"/>
                <a:ext cx="422874" cy="4195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2" name="Ellipse 101">
              <a:extLst>
                <a:ext uri="{FF2B5EF4-FFF2-40B4-BE49-F238E27FC236}">
                  <a16:creationId xmlns:a16="http://schemas.microsoft.com/office/drawing/2014/main" id="{66CE992D-4CCF-4F1F-5D4E-2A2E38CD59FE}"/>
                </a:ext>
              </a:extLst>
            </p:cNvPr>
            <p:cNvSpPr/>
            <p:nvPr/>
          </p:nvSpPr>
          <p:spPr bwMode="auto">
            <a:xfrm>
              <a:off x="6210045" y="4338429"/>
              <a:ext cx="69669" cy="6966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58775CF2-D574-E433-83AB-943BA69D2DE4}"/>
              </a:ext>
            </a:extLst>
          </p:cNvPr>
          <p:cNvGrpSpPr/>
          <p:nvPr/>
        </p:nvGrpSpPr>
        <p:grpSpPr>
          <a:xfrm>
            <a:off x="301450" y="3003255"/>
            <a:ext cx="9544589" cy="2862652"/>
            <a:chOff x="301450" y="3003255"/>
            <a:chExt cx="9544589" cy="2862652"/>
          </a:xfrm>
        </p:grpSpPr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15295552-68A0-4E2B-8EAB-320E63A8F4EC}"/>
                </a:ext>
              </a:extLst>
            </p:cNvPr>
            <p:cNvSpPr txBox="1"/>
            <p:nvPr/>
          </p:nvSpPr>
          <p:spPr>
            <a:xfrm>
              <a:off x="301450" y="5281132"/>
              <a:ext cx="95445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Hausbesitzer mieten von Stadtwerken, Bürgergenossenschaften oder Hersteller eine Wärmepumpe: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</a:t>
              </a:r>
              <a:r>
                <a:rPr lang="de-DE" sz="1600" dirty="0">
                  <a:solidFill>
                    <a:srgbClr val="3333FF"/>
                  </a:solidFill>
                </a:rPr>
                <a:t> Hausbesitzer beziehen Wärme</a:t>
              </a:r>
            </a:p>
          </p:txBody>
        </p:sp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7960C911-C543-1D6C-144E-088393205337}"/>
                </a:ext>
              </a:extLst>
            </p:cNvPr>
            <p:cNvGrpSpPr/>
            <p:nvPr/>
          </p:nvGrpSpPr>
          <p:grpSpPr>
            <a:xfrm>
              <a:off x="4121294" y="3003255"/>
              <a:ext cx="1717095" cy="1406242"/>
              <a:chOff x="4121294" y="3003255"/>
              <a:chExt cx="1717095" cy="1406242"/>
            </a:xfrm>
          </p:grpSpPr>
          <p:cxnSp>
            <p:nvCxnSpPr>
              <p:cNvPr id="48" name="Gerader Verbinder 47">
                <a:extLst>
                  <a:ext uri="{FF2B5EF4-FFF2-40B4-BE49-F238E27FC236}">
                    <a16:creationId xmlns:a16="http://schemas.microsoft.com/office/drawing/2014/main" id="{FA436010-E268-40C8-B188-8A5132BB6749}"/>
                  </a:ext>
                </a:extLst>
              </p:cNvPr>
              <p:cNvCxnSpPr/>
              <p:nvPr/>
            </p:nvCxnSpPr>
            <p:spPr bwMode="auto">
              <a:xfrm>
                <a:off x="4484615" y="3577728"/>
                <a:ext cx="0" cy="80124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1B70D798-FCF2-5E6D-483D-0D38C8A36D20}"/>
                  </a:ext>
                </a:extLst>
              </p:cNvPr>
              <p:cNvGrpSpPr/>
              <p:nvPr/>
            </p:nvGrpSpPr>
            <p:grpSpPr>
              <a:xfrm>
                <a:off x="4121294" y="3003255"/>
                <a:ext cx="1717095" cy="1406242"/>
                <a:chOff x="4121294" y="3003255"/>
                <a:chExt cx="1717095" cy="1406242"/>
              </a:xfrm>
            </p:grpSpPr>
            <p:cxnSp>
              <p:nvCxnSpPr>
                <p:cNvPr id="40" name="Gerader Verbinder 39">
                  <a:extLst>
                    <a:ext uri="{FF2B5EF4-FFF2-40B4-BE49-F238E27FC236}">
                      <a16:creationId xmlns:a16="http://schemas.microsoft.com/office/drawing/2014/main" id="{38F9CED0-963F-4777-994E-CD96380A003C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4480869" y="4379440"/>
                  <a:ext cx="1326422" cy="987"/>
                </a:xfrm>
                <a:prstGeom prst="line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pic>
              <p:nvPicPr>
                <p:cNvPr id="91" name="Grafik 90">
                  <a:extLst>
                    <a:ext uri="{FF2B5EF4-FFF2-40B4-BE49-F238E27FC236}">
                      <a16:creationId xmlns:a16="http://schemas.microsoft.com/office/drawing/2014/main" id="{E624AB83-94CC-43A7-829C-280F72EB5F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21294" y="3003255"/>
                  <a:ext cx="705102" cy="705102"/>
                </a:xfrm>
                <a:prstGeom prst="rect">
                  <a:avLst/>
                </a:prstGeom>
              </p:spPr>
            </p:pic>
            <p:sp>
              <p:nvSpPr>
                <p:cNvPr id="53" name="Ellipse 52">
                  <a:extLst>
                    <a:ext uri="{FF2B5EF4-FFF2-40B4-BE49-F238E27FC236}">
                      <a16:creationId xmlns:a16="http://schemas.microsoft.com/office/drawing/2014/main" id="{1783D757-6DFE-435D-8051-CF666D886B7E}"/>
                    </a:ext>
                  </a:extLst>
                </p:cNvPr>
                <p:cNvSpPr/>
                <p:nvPr/>
              </p:nvSpPr>
              <p:spPr bwMode="auto">
                <a:xfrm>
                  <a:off x="5768720" y="4339828"/>
                  <a:ext cx="69669" cy="69669"/>
                </a:xfrm>
                <a:prstGeom prst="ellipse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D6765A5F-73F7-8F3F-3C06-83FE7749D1C8}"/>
              </a:ext>
            </a:extLst>
          </p:cNvPr>
          <p:cNvGrpSpPr/>
          <p:nvPr/>
        </p:nvGrpSpPr>
        <p:grpSpPr>
          <a:xfrm>
            <a:off x="301450" y="2421895"/>
            <a:ext cx="9604549" cy="3927903"/>
            <a:chOff x="301450" y="2421895"/>
            <a:chExt cx="9604549" cy="3927903"/>
          </a:xfrm>
        </p:grpSpPr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15DBD730-6C2E-4363-9083-F3AD10D0F8FC}"/>
                </a:ext>
              </a:extLst>
            </p:cNvPr>
            <p:cNvSpPr txBox="1"/>
            <p:nvPr/>
          </p:nvSpPr>
          <p:spPr>
            <a:xfrm>
              <a:off x="301450" y="5765023"/>
              <a:ext cx="96045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de-DE" sz="1600" dirty="0">
                  <a:solidFill>
                    <a:srgbClr val="3333FF"/>
                  </a:solidFill>
                </a:rPr>
                <a:t>E-Auto und Wallbox können geleast werden:</a:t>
              </a:r>
              <a:br>
                <a:rPr lang="de-DE" sz="1600" dirty="0">
                  <a:solidFill>
                    <a:srgbClr val="3333FF"/>
                  </a:solidFill>
                </a:rPr>
              </a:br>
              <a:r>
                <a:rPr lang="de-DE" sz="1600" dirty="0">
                  <a:solidFill>
                    <a:srgbClr val="3333FF"/>
                  </a:solidFill>
                  <a:sym typeface="Wingdings" panose="05000000000000000000" pitchFamily="2" charset="2"/>
                </a:rPr>
                <a:t> </a:t>
              </a:r>
              <a:r>
                <a:rPr lang="de-DE" sz="1600" dirty="0">
                  <a:solidFill>
                    <a:srgbClr val="3333FF"/>
                  </a:solidFill>
                </a:rPr>
                <a:t>Autofahrer bezahlen nur Leasingkosten</a:t>
              </a:r>
            </a:p>
          </p:txBody>
        </p:sp>
        <p:grpSp>
          <p:nvGrpSpPr>
            <p:cNvPr id="115" name="Gruppieren 114">
              <a:extLst>
                <a:ext uri="{FF2B5EF4-FFF2-40B4-BE49-F238E27FC236}">
                  <a16:creationId xmlns:a16="http://schemas.microsoft.com/office/drawing/2014/main" id="{03E0A142-6226-1101-91F6-3C58084433F6}"/>
                </a:ext>
              </a:extLst>
            </p:cNvPr>
            <p:cNvGrpSpPr/>
            <p:nvPr/>
          </p:nvGrpSpPr>
          <p:grpSpPr>
            <a:xfrm>
              <a:off x="410716" y="2421895"/>
              <a:ext cx="4104981" cy="1999670"/>
              <a:chOff x="410716" y="2421895"/>
              <a:chExt cx="4104981" cy="1999670"/>
            </a:xfrm>
          </p:grpSpPr>
          <p:pic>
            <p:nvPicPr>
              <p:cNvPr id="4" name="Grafik 3" descr="Ein Bild, das Text, schwarz, dunkel, Küchengerät enthält.&#10;&#10;Automatisch generierte Beschreibung">
                <a:extLst>
                  <a:ext uri="{FF2B5EF4-FFF2-40B4-BE49-F238E27FC236}">
                    <a16:creationId xmlns:a16="http://schemas.microsoft.com/office/drawing/2014/main" id="{0F95E97A-8F83-4CCC-A152-55BFF3AF7CE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688" r="29626"/>
              <a:stretch/>
            </p:blipFill>
            <p:spPr>
              <a:xfrm>
                <a:off x="3211473" y="2421895"/>
                <a:ext cx="620846" cy="858348"/>
              </a:xfrm>
              <a:prstGeom prst="rect">
                <a:avLst/>
              </a:prstGeom>
            </p:spPr>
          </p:pic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28DAA4B1-75B7-40CD-ABB1-DDBC35BDC9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837" t="27045" b="13630"/>
              <a:stretch/>
            </p:blipFill>
            <p:spPr>
              <a:xfrm flipH="1">
                <a:off x="410716" y="2768869"/>
                <a:ext cx="2269469" cy="1328182"/>
              </a:xfrm>
              <a:prstGeom prst="rect">
                <a:avLst/>
              </a:prstGeom>
            </p:spPr>
          </p:pic>
          <p:sp>
            <p:nvSpPr>
              <p:cNvPr id="35" name="Freihandform: Form 34">
                <a:extLst>
                  <a:ext uri="{FF2B5EF4-FFF2-40B4-BE49-F238E27FC236}">
                    <a16:creationId xmlns:a16="http://schemas.microsoft.com/office/drawing/2014/main" id="{09DF102F-6310-49DE-8EA5-C00FF141C416}"/>
                  </a:ext>
                </a:extLst>
              </p:cNvPr>
              <p:cNvSpPr/>
              <p:nvPr/>
            </p:nvSpPr>
            <p:spPr bwMode="auto">
              <a:xfrm>
                <a:off x="2673588" y="3233185"/>
                <a:ext cx="775944" cy="357051"/>
              </a:xfrm>
              <a:custGeom>
                <a:avLst/>
                <a:gdLst>
                  <a:gd name="connsiteX0" fmla="*/ 0 w 775944"/>
                  <a:gd name="connsiteY0" fmla="*/ 87085 h 357051"/>
                  <a:gd name="connsiteX1" fmla="*/ 43543 w 775944"/>
                  <a:gd name="connsiteY1" fmla="*/ 121920 h 357051"/>
                  <a:gd name="connsiteX2" fmla="*/ 78377 w 775944"/>
                  <a:gd name="connsiteY2" fmla="*/ 139337 h 357051"/>
                  <a:gd name="connsiteX3" fmla="*/ 121920 w 775944"/>
                  <a:gd name="connsiteY3" fmla="*/ 174171 h 357051"/>
                  <a:gd name="connsiteX4" fmla="*/ 200297 w 775944"/>
                  <a:gd name="connsiteY4" fmla="*/ 226422 h 357051"/>
                  <a:gd name="connsiteX5" fmla="*/ 243840 w 775944"/>
                  <a:gd name="connsiteY5" fmla="*/ 261257 h 357051"/>
                  <a:gd name="connsiteX6" fmla="*/ 330926 w 775944"/>
                  <a:gd name="connsiteY6" fmla="*/ 296091 h 357051"/>
                  <a:gd name="connsiteX7" fmla="*/ 470263 w 775944"/>
                  <a:gd name="connsiteY7" fmla="*/ 339634 h 357051"/>
                  <a:gd name="connsiteX8" fmla="*/ 531223 w 775944"/>
                  <a:gd name="connsiteY8" fmla="*/ 357051 h 357051"/>
                  <a:gd name="connsiteX9" fmla="*/ 635726 w 775944"/>
                  <a:gd name="connsiteY9" fmla="*/ 339634 h 357051"/>
                  <a:gd name="connsiteX10" fmla="*/ 705395 w 775944"/>
                  <a:gd name="connsiteY10" fmla="*/ 278674 h 357051"/>
                  <a:gd name="connsiteX11" fmla="*/ 722812 w 775944"/>
                  <a:gd name="connsiteY11" fmla="*/ 252548 h 357051"/>
                  <a:gd name="connsiteX12" fmla="*/ 748937 w 775944"/>
                  <a:gd name="connsiteY12" fmla="*/ 217714 h 357051"/>
                  <a:gd name="connsiteX13" fmla="*/ 775063 w 775944"/>
                  <a:gd name="connsiteY13" fmla="*/ 113211 h 357051"/>
                  <a:gd name="connsiteX14" fmla="*/ 775063 w 775944"/>
                  <a:gd name="connsiteY14" fmla="*/ 0 h 357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5944" h="357051">
                    <a:moveTo>
                      <a:pt x="0" y="87085"/>
                    </a:moveTo>
                    <a:cubicBezTo>
                      <a:pt x="14514" y="98697"/>
                      <a:pt x="28077" y="111609"/>
                      <a:pt x="43543" y="121920"/>
                    </a:cubicBezTo>
                    <a:cubicBezTo>
                      <a:pt x="54345" y="129121"/>
                      <a:pt x="68404" y="131026"/>
                      <a:pt x="78377" y="139337"/>
                    </a:cubicBezTo>
                    <a:cubicBezTo>
                      <a:pt x="130900" y="183105"/>
                      <a:pt x="59543" y="153377"/>
                      <a:pt x="121920" y="174171"/>
                    </a:cubicBezTo>
                    <a:cubicBezTo>
                      <a:pt x="267715" y="290806"/>
                      <a:pt x="84502" y="149225"/>
                      <a:pt x="200297" y="226422"/>
                    </a:cubicBezTo>
                    <a:cubicBezTo>
                      <a:pt x="215763" y="236733"/>
                      <a:pt x="227439" y="252510"/>
                      <a:pt x="243840" y="261257"/>
                    </a:cubicBezTo>
                    <a:cubicBezTo>
                      <a:pt x="271427" y="275970"/>
                      <a:pt x="302962" y="282109"/>
                      <a:pt x="330926" y="296091"/>
                    </a:cubicBezTo>
                    <a:cubicBezTo>
                      <a:pt x="419033" y="340145"/>
                      <a:pt x="294646" y="281099"/>
                      <a:pt x="470263" y="339634"/>
                    </a:cubicBezTo>
                    <a:cubicBezTo>
                      <a:pt x="507744" y="352127"/>
                      <a:pt x="487483" y="346115"/>
                      <a:pt x="531223" y="357051"/>
                    </a:cubicBezTo>
                    <a:cubicBezTo>
                      <a:pt x="556050" y="354292"/>
                      <a:pt x="606549" y="354222"/>
                      <a:pt x="635726" y="339634"/>
                    </a:cubicBezTo>
                    <a:cubicBezTo>
                      <a:pt x="658742" y="328126"/>
                      <a:pt x="694045" y="295699"/>
                      <a:pt x="705395" y="278674"/>
                    </a:cubicBezTo>
                    <a:cubicBezTo>
                      <a:pt x="711201" y="269965"/>
                      <a:pt x="716729" y="261065"/>
                      <a:pt x="722812" y="252548"/>
                    </a:cubicBezTo>
                    <a:cubicBezTo>
                      <a:pt x="731248" y="240737"/>
                      <a:pt x="740229" y="229325"/>
                      <a:pt x="748937" y="217714"/>
                    </a:cubicBezTo>
                    <a:cubicBezTo>
                      <a:pt x="762033" y="178429"/>
                      <a:pt x="772864" y="154991"/>
                      <a:pt x="775063" y="113211"/>
                    </a:cubicBezTo>
                    <a:cubicBezTo>
                      <a:pt x="777046" y="75526"/>
                      <a:pt x="775063" y="37737"/>
                      <a:pt x="775063" y="0"/>
                    </a:cubicBez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44" name="Gerader Verbinder 43">
                <a:extLst>
                  <a:ext uri="{FF2B5EF4-FFF2-40B4-BE49-F238E27FC236}">
                    <a16:creationId xmlns:a16="http://schemas.microsoft.com/office/drawing/2014/main" id="{501C4E79-D89B-4D87-9DE8-3CE34C2FEE6F}"/>
                  </a:ext>
                </a:extLst>
              </p:cNvPr>
              <p:cNvCxnSpPr/>
              <p:nvPr/>
            </p:nvCxnSpPr>
            <p:spPr bwMode="auto">
              <a:xfrm>
                <a:off x="3675696" y="3233185"/>
                <a:ext cx="0" cy="115824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2" name="Gerader Verbinder 71">
                <a:extLst>
                  <a:ext uri="{FF2B5EF4-FFF2-40B4-BE49-F238E27FC236}">
                    <a16:creationId xmlns:a16="http://schemas.microsoft.com/office/drawing/2014/main" id="{23F6BEB4-1267-49D5-A115-97AE002BA09B}"/>
                  </a:ext>
                </a:extLst>
              </p:cNvPr>
              <p:cNvCxnSpPr/>
              <p:nvPr/>
            </p:nvCxnSpPr>
            <p:spPr bwMode="auto">
              <a:xfrm>
                <a:off x="3675696" y="4389112"/>
                <a:ext cx="785930" cy="0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" name="Gerade Verbindung mit Pfeil 6">
                <a:extLst>
                  <a:ext uri="{FF2B5EF4-FFF2-40B4-BE49-F238E27FC236}">
                    <a16:creationId xmlns:a16="http://schemas.microsoft.com/office/drawing/2014/main" id="{1BEA3553-21A4-4386-9DFA-C59F6FC2D31F}"/>
                  </a:ext>
                </a:extLst>
              </p:cNvPr>
              <p:cNvCxnSpPr/>
              <p:nvPr/>
            </p:nvCxnSpPr>
            <p:spPr bwMode="auto">
              <a:xfrm>
                <a:off x="2797941" y="3751436"/>
                <a:ext cx="456133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39EF6496-22E6-6ACE-65D3-CD0CC586610E}"/>
                  </a:ext>
                </a:extLst>
              </p:cNvPr>
              <p:cNvSpPr txBox="1"/>
              <p:nvPr/>
            </p:nvSpPr>
            <p:spPr>
              <a:xfrm>
                <a:off x="2689674" y="3824565"/>
                <a:ext cx="7232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>
                    <a:solidFill>
                      <a:srgbClr val="0000FF"/>
                    </a:solidFill>
                  </a:rPr>
                  <a:t>V2H/G</a:t>
                </a:r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12CFD925-0C7A-43EA-9B95-EEFB56040591}"/>
                  </a:ext>
                </a:extLst>
              </p:cNvPr>
              <p:cNvSpPr/>
              <p:nvPr/>
            </p:nvSpPr>
            <p:spPr bwMode="auto">
              <a:xfrm>
                <a:off x="4446028" y="4351896"/>
                <a:ext cx="69669" cy="69669"/>
              </a:xfrm>
              <a:prstGeom prst="ellipse">
                <a:avLst/>
              </a:prstGeom>
              <a:solidFill>
                <a:schemeClr val="tx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16" name="Textfeld 115">
            <a:extLst>
              <a:ext uri="{FF2B5EF4-FFF2-40B4-BE49-F238E27FC236}">
                <a16:creationId xmlns:a16="http://schemas.microsoft.com/office/drawing/2014/main" id="{9496C458-812E-3AA5-0DB2-DC14A558D086}"/>
              </a:ext>
            </a:extLst>
          </p:cNvPr>
          <p:cNvSpPr txBox="1"/>
          <p:nvPr/>
        </p:nvSpPr>
        <p:spPr>
          <a:xfrm>
            <a:off x="321281" y="4473161"/>
            <a:ext cx="9380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600" dirty="0">
                <a:solidFill>
                  <a:srgbClr val="3333FF"/>
                </a:solidFill>
              </a:rPr>
              <a:t>Hausbesitzer und Mieter kaufen sich ein Balkonkraftwerk: </a:t>
            </a:r>
            <a:r>
              <a:rPr lang="de-DE" sz="1600" dirty="0">
                <a:solidFill>
                  <a:srgbClr val="3333FF"/>
                </a:solidFill>
                <a:sym typeface="Wingdings" panose="05000000000000000000" pitchFamily="2" charset="2"/>
              </a:rPr>
              <a:t> Grundlast selbst erzeugen</a:t>
            </a:r>
            <a:endParaRPr lang="de-DE" sz="1600" dirty="0">
              <a:solidFill>
                <a:srgbClr val="3333FF"/>
              </a:solidFill>
            </a:endParaRPr>
          </a:p>
        </p:txBody>
      </p:sp>
      <p:sp>
        <p:nvSpPr>
          <p:cNvPr id="32" name="Rectangle 4">
            <a:extLst>
              <a:ext uri="{FF2B5EF4-FFF2-40B4-BE49-F238E27FC236}">
                <a16:creationId xmlns:a16="http://schemas.microsoft.com/office/drawing/2014/main" id="{E71F2F2D-85F2-4B08-B535-A1306EC24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514" y="617987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 err="1">
                <a:solidFill>
                  <a:srgbClr val="00B050"/>
                </a:solidFill>
                <a:latin typeface="+mn-lt"/>
              </a:rPr>
              <a:t>ProSumer</a:t>
            </a:r>
            <a:r>
              <a:rPr lang="de-DE" sz="1800" dirty="0">
                <a:solidFill>
                  <a:srgbClr val="00B050"/>
                </a:solidFill>
                <a:latin typeface="+mn-lt"/>
              </a:rPr>
              <a:t>: auch für Leute, die sich große Investitionen zur Energiewende nicht leisten können</a:t>
            </a:r>
            <a:r>
              <a:rPr lang="de-DE" altLang="de-DE" sz="1800" dirty="0">
                <a:solidFill>
                  <a:srgbClr val="00B050"/>
                </a:solidFill>
                <a:latin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7122917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E1376A5-D7CF-AB15-61B6-6689E5D8E41E}"/>
              </a:ext>
            </a:extLst>
          </p:cNvPr>
          <p:cNvSpPr/>
          <p:nvPr/>
        </p:nvSpPr>
        <p:spPr bwMode="auto">
          <a:xfrm>
            <a:off x="727739" y="830043"/>
            <a:ext cx="8495060" cy="5429530"/>
          </a:xfrm>
          <a:prstGeom prst="roundRect">
            <a:avLst>
              <a:gd name="adj" fmla="val 5876"/>
            </a:avLst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726E9A9E-231C-4DA9-BE9B-F0D6637598B9}"/>
              </a:ext>
            </a:extLst>
          </p:cNvPr>
          <p:cNvSpPr txBox="1"/>
          <p:nvPr/>
        </p:nvSpPr>
        <p:spPr>
          <a:xfrm>
            <a:off x="781592" y="876160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>
                <a:solidFill>
                  <a:srgbClr val="3333FF"/>
                </a:solidFill>
              </a:rPr>
              <a:t>Dorf/Quartier/Stadt/VG/LK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A9FD0EB9-9686-2716-9604-845ED64910CC}"/>
              </a:ext>
            </a:extLst>
          </p:cNvPr>
          <p:cNvGrpSpPr/>
          <p:nvPr/>
        </p:nvGrpSpPr>
        <p:grpSpPr>
          <a:xfrm>
            <a:off x="3141423" y="1738071"/>
            <a:ext cx="833883" cy="2183531"/>
            <a:chOff x="3196048" y="1819203"/>
            <a:chExt cx="833883" cy="2183531"/>
          </a:xfrm>
        </p:grpSpPr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FB9C62D9-487E-468C-8E43-60145E1ECE8B}"/>
                </a:ext>
              </a:extLst>
            </p:cNvPr>
            <p:cNvGrpSpPr/>
            <p:nvPr/>
          </p:nvGrpSpPr>
          <p:grpSpPr>
            <a:xfrm>
              <a:off x="3196048" y="1819203"/>
              <a:ext cx="833883" cy="972713"/>
              <a:chOff x="2844410" y="1419476"/>
              <a:chExt cx="833883" cy="972713"/>
            </a:xfrm>
          </p:grpSpPr>
          <p:pic>
            <p:nvPicPr>
              <p:cNvPr id="7" name="Grafik 6" descr="Ein Bild, das Essen enthält.&#10;&#10;Automatisch generierte Beschreibung">
                <a:extLst>
                  <a:ext uri="{FF2B5EF4-FFF2-40B4-BE49-F238E27FC236}">
                    <a16:creationId xmlns:a16="http://schemas.microsoft.com/office/drawing/2014/main" id="{A816F608-0985-4147-BFBD-8D165CFBB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4668"/>
              <a:stretch/>
            </p:blipFill>
            <p:spPr>
              <a:xfrm>
                <a:off x="2876257" y="2010027"/>
                <a:ext cx="770191" cy="382162"/>
              </a:xfrm>
              <a:prstGeom prst="rect">
                <a:avLst/>
              </a:prstGeom>
            </p:spPr>
          </p:pic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3FAD0203-5281-44C8-9DC5-378B872B3AD6}"/>
                  </a:ext>
                </a:extLst>
              </p:cNvPr>
              <p:cNvSpPr txBox="1"/>
              <p:nvPr/>
            </p:nvSpPr>
            <p:spPr>
              <a:xfrm>
                <a:off x="2844410" y="1419476"/>
                <a:ext cx="83388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Biotop-</a:t>
                </a:r>
                <a:br>
                  <a:rPr lang="de-DE" sz="1600" dirty="0"/>
                </a:br>
                <a:r>
                  <a:rPr lang="de-DE" sz="1600" dirty="0"/>
                  <a:t>Inseln</a:t>
                </a:r>
              </a:p>
            </p:txBody>
          </p:sp>
        </p:grpSp>
        <p:pic>
          <p:nvPicPr>
            <p:cNvPr id="73" name="Grafik 72" descr="Ein Bild, das Essen enthält.&#10;&#10;Automatisch generierte Beschreibung">
              <a:extLst>
                <a:ext uri="{FF2B5EF4-FFF2-40B4-BE49-F238E27FC236}">
                  <a16:creationId xmlns:a16="http://schemas.microsoft.com/office/drawing/2014/main" id="{F2E0CFBC-51DE-47C2-98FA-6583A8E491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68"/>
            <a:stretch/>
          </p:blipFill>
          <p:spPr>
            <a:xfrm>
              <a:off x="3232688" y="3625248"/>
              <a:ext cx="760766" cy="377486"/>
            </a:xfrm>
            <a:prstGeom prst="rect">
              <a:avLst/>
            </a:prstGeom>
          </p:spPr>
        </p:pic>
        <p:pic>
          <p:nvPicPr>
            <p:cNvPr id="79" name="Grafik 78" descr="Ein Bild, das Gras, draußen, Himmel, Feld enthält.&#10;&#10;Automatisch generierte Beschreibung">
              <a:extLst>
                <a:ext uri="{FF2B5EF4-FFF2-40B4-BE49-F238E27FC236}">
                  <a16:creationId xmlns:a16="http://schemas.microsoft.com/office/drawing/2014/main" id="{FBCC5CC0-55ED-454E-8349-930A55B89B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9" t="23013" r="56233"/>
            <a:stretch/>
          </p:blipFill>
          <p:spPr>
            <a:xfrm>
              <a:off x="3517210" y="2874742"/>
              <a:ext cx="245537" cy="667680"/>
            </a:xfrm>
            <a:prstGeom prst="rect">
              <a:avLst/>
            </a:prstGeom>
          </p:spPr>
        </p:pic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27260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dirty="0">
                <a:solidFill>
                  <a:srgbClr val="00B050"/>
                </a:solidFill>
              </a:rPr>
              <a:t> in der Gebietskörperschaft garantieren </a:t>
            </a:r>
            <a:r>
              <a:rPr lang="de-DE" altLang="de-DE" sz="1800" b="1" dirty="0">
                <a:solidFill>
                  <a:srgbClr val="00B050"/>
                </a:solidFill>
              </a:rPr>
              <a:t>wirtschaftliche Autarkie!</a:t>
            </a:r>
            <a:endParaRPr lang="de-DE" altLang="de-DE" sz="1800" b="1" i="1" dirty="0">
              <a:solidFill>
                <a:srgbClr val="00B050"/>
              </a:solidFill>
            </a:endParaRPr>
          </a:p>
        </p:txBody>
      </p:sp>
      <p:grpSp>
        <p:nvGrpSpPr>
          <p:cNvPr id="184" name="Gruppieren 183">
            <a:extLst>
              <a:ext uri="{FF2B5EF4-FFF2-40B4-BE49-F238E27FC236}">
                <a16:creationId xmlns:a16="http://schemas.microsoft.com/office/drawing/2014/main" id="{5A3F4C31-9126-EC6C-7C14-B1BE5D2D5406}"/>
              </a:ext>
            </a:extLst>
          </p:cNvPr>
          <p:cNvGrpSpPr/>
          <p:nvPr/>
        </p:nvGrpSpPr>
        <p:grpSpPr>
          <a:xfrm>
            <a:off x="5483558" y="2765420"/>
            <a:ext cx="2774653" cy="1050399"/>
            <a:chOff x="5483558" y="2822570"/>
            <a:chExt cx="2774653" cy="1050399"/>
          </a:xfrm>
        </p:grpSpPr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0C8C10FF-1511-480B-9C78-3AA78453385D}"/>
                </a:ext>
              </a:extLst>
            </p:cNvPr>
            <p:cNvSpPr txBox="1"/>
            <p:nvPr/>
          </p:nvSpPr>
          <p:spPr>
            <a:xfrm>
              <a:off x="6502838" y="2887678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cxnSp>
          <p:nvCxnSpPr>
            <p:cNvPr id="123" name="Gerade Verbindung mit Pfeil 122">
              <a:extLst>
                <a:ext uri="{FF2B5EF4-FFF2-40B4-BE49-F238E27FC236}">
                  <a16:creationId xmlns:a16="http://schemas.microsoft.com/office/drawing/2014/main" id="{D2ECBE46-5652-4AB7-82A4-BED063E789D5}"/>
                </a:ext>
              </a:extLst>
            </p:cNvPr>
            <p:cNvCxnSpPr/>
            <p:nvPr/>
          </p:nvCxnSpPr>
          <p:spPr bwMode="auto">
            <a:xfrm>
              <a:off x="6469812" y="3198383"/>
              <a:ext cx="1788399" cy="31024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Zylinder 19">
              <a:extLst>
                <a:ext uri="{FF2B5EF4-FFF2-40B4-BE49-F238E27FC236}">
                  <a16:creationId xmlns:a16="http://schemas.microsoft.com/office/drawing/2014/main" id="{042A74E8-02D9-483D-88DF-92E115E73F6A}"/>
                </a:ext>
              </a:extLst>
            </p:cNvPr>
            <p:cNvSpPr/>
            <p:nvPr/>
          </p:nvSpPr>
          <p:spPr bwMode="auto">
            <a:xfrm>
              <a:off x="5901367" y="2822570"/>
              <a:ext cx="539340" cy="737772"/>
            </a:xfrm>
            <a:prstGeom prst="can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142">
              <a:extLst>
                <a:ext uri="{FF2B5EF4-FFF2-40B4-BE49-F238E27FC236}">
                  <a16:creationId xmlns:a16="http://schemas.microsoft.com/office/drawing/2014/main" id="{BA045AC4-2A38-4C45-A1D2-596F069C1AFD}"/>
                </a:ext>
              </a:extLst>
            </p:cNvPr>
            <p:cNvSpPr txBox="1"/>
            <p:nvPr/>
          </p:nvSpPr>
          <p:spPr>
            <a:xfrm>
              <a:off x="5483558" y="3565192"/>
              <a:ext cx="1407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Methanisierung</a:t>
              </a:r>
            </a:p>
          </p:txBody>
        </p:sp>
      </p:grpSp>
      <p:grpSp>
        <p:nvGrpSpPr>
          <p:cNvPr id="115" name="Gruppieren 114">
            <a:extLst>
              <a:ext uri="{FF2B5EF4-FFF2-40B4-BE49-F238E27FC236}">
                <a16:creationId xmlns:a16="http://schemas.microsoft.com/office/drawing/2014/main" id="{7076963A-02E4-382E-F400-534AAA71EEFA}"/>
              </a:ext>
            </a:extLst>
          </p:cNvPr>
          <p:cNvGrpSpPr/>
          <p:nvPr/>
        </p:nvGrpSpPr>
        <p:grpSpPr>
          <a:xfrm>
            <a:off x="6067" y="1414966"/>
            <a:ext cx="1517933" cy="4702016"/>
            <a:chOff x="6067" y="1414966"/>
            <a:chExt cx="1517933" cy="4702016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123095A2-01B2-47C2-9D7B-E74106CF973D}"/>
                </a:ext>
              </a:extLst>
            </p:cNvPr>
            <p:cNvCxnSpPr/>
            <p:nvPr/>
          </p:nvCxnSpPr>
          <p:spPr bwMode="auto">
            <a:xfrm>
              <a:off x="370309" y="1414966"/>
              <a:ext cx="0" cy="4184534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D064E636-D4CB-4A05-A3E3-1E4A3DF2C8F0}"/>
                </a:ext>
              </a:extLst>
            </p:cNvPr>
            <p:cNvSpPr txBox="1"/>
            <p:nvPr/>
          </p:nvSpPr>
          <p:spPr>
            <a:xfrm>
              <a:off x="6067" y="5593762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Strom-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  <p:cxnSp>
          <p:nvCxnSpPr>
            <p:cNvPr id="106" name="Gerade Verbindung mit Pfeil 105">
              <a:extLst>
                <a:ext uri="{FF2B5EF4-FFF2-40B4-BE49-F238E27FC236}">
                  <a16:creationId xmlns:a16="http://schemas.microsoft.com/office/drawing/2014/main" id="{A489810B-A49C-4FE0-9088-9C804881A931}"/>
                </a:ext>
              </a:extLst>
            </p:cNvPr>
            <p:cNvCxnSpPr/>
            <p:nvPr/>
          </p:nvCxnSpPr>
          <p:spPr bwMode="auto">
            <a:xfrm>
              <a:off x="366903" y="3239405"/>
              <a:ext cx="1146954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AD644DF6-67C9-539C-A032-1821221D4EEC}"/>
                </a:ext>
              </a:extLst>
            </p:cNvPr>
            <p:cNvCxnSpPr/>
            <p:nvPr/>
          </p:nvCxnSpPr>
          <p:spPr bwMode="auto">
            <a:xfrm>
              <a:off x="1524000" y="1481880"/>
              <a:ext cx="0" cy="29731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5" name="Gruppieren 94">
            <a:extLst>
              <a:ext uri="{FF2B5EF4-FFF2-40B4-BE49-F238E27FC236}">
                <a16:creationId xmlns:a16="http://schemas.microsoft.com/office/drawing/2014/main" id="{F6E2BC9D-2B57-3C3F-FECD-3BA442682AB7}"/>
              </a:ext>
            </a:extLst>
          </p:cNvPr>
          <p:cNvGrpSpPr/>
          <p:nvPr/>
        </p:nvGrpSpPr>
        <p:grpSpPr>
          <a:xfrm>
            <a:off x="1513857" y="1775813"/>
            <a:ext cx="1551482" cy="820814"/>
            <a:chOff x="1513857" y="1832963"/>
            <a:chExt cx="1551482" cy="820814"/>
          </a:xfrm>
        </p:grpSpPr>
        <p:pic>
          <p:nvPicPr>
            <p:cNvPr id="33" name="Grafik 32" descr="Ein Bild, das Gras, Himmel, draußen, Windmühle enthält.&#10;&#10;Automatisch generierte Beschreibung">
              <a:extLst>
                <a:ext uri="{FF2B5EF4-FFF2-40B4-BE49-F238E27FC236}">
                  <a16:creationId xmlns:a16="http://schemas.microsoft.com/office/drawing/2014/main" id="{6BB4C49F-6D1C-C19F-970A-AB687F425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977" y="1832963"/>
              <a:ext cx="971362" cy="546391"/>
            </a:xfrm>
            <a:prstGeom prst="rect">
              <a:avLst/>
            </a:prstGeom>
          </p:spPr>
        </p:pic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4A344AC-1C0D-0BC3-7699-6B593F5BF50B}"/>
                </a:ext>
              </a:extLst>
            </p:cNvPr>
            <p:cNvSpPr txBox="1"/>
            <p:nvPr/>
          </p:nvSpPr>
          <p:spPr>
            <a:xfrm>
              <a:off x="2121707" y="2346000"/>
              <a:ext cx="9412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Windpark</a:t>
              </a:r>
            </a:p>
          </p:txBody>
        </p:sp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355B2642-17FD-D6DB-9402-CB4F0D049DEA}"/>
                </a:ext>
              </a:extLst>
            </p:cNvPr>
            <p:cNvCxnSpPr/>
            <p:nvPr/>
          </p:nvCxnSpPr>
          <p:spPr bwMode="auto">
            <a:xfrm>
              <a:off x="1513857" y="1991858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0" name="Gruppieren 179">
            <a:extLst>
              <a:ext uri="{FF2B5EF4-FFF2-40B4-BE49-F238E27FC236}">
                <a16:creationId xmlns:a16="http://schemas.microsoft.com/office/drawing/2014/main" id="{67E41334-4B1E-7ACE-BEC4-BDC914034D7F}"/>
              </a:ext>
            </a:extLst>
          </p:cNvPr>
          <p:cNvGrpSpPr/>
          <p:nvPr/>
        </p:nvGrpSpPr>
        <p:grpSpPr>
          <a:xfrm>
            <a:off x="1513857" y="2590409"/>
            <a:ext cx="1567032" cy="825563"/>
            <a:chOff x="1513857" y="2647559"/>
            <a:chExt cx="1567032" cy="825563"/>
          </a:xfrm>
        </p:grpSpPr>
        <p:pic>
          <p:nvPicPr>
            <p:cNvPr id="23" name="Grafik 22" descr="Ein Bild, das Text, Himmel, draußen, LKW enthält.&#10;&#10;Automatisch generierte Beschreibung">
              <a:extLst>
                <a:ext uri="{FF2B5EF4-FFF2-40B4-BE49-F238E27FC236}">
                  <a16:creationId xmlns:a16="http://schemas.microsoft.com/office/drawing/2014/main" id="{E72BDC8C-9615-7200-2C11-7616F061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7184" y="2647559"/>
              <a:ext cx="961571" cy="57174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C1EBE0C-1253-EDF9-B3BA-90DB49E7AF25}"/>
                </a:ext>
              </a:extLst>
            </p:cNvPr>
            <p:cNvSpPr txBox="1"/>
            <p:nvPr/>
          </p:nvSpPr>
          <p:spPr>
            <a:xfrm>
              <a:off x="2030601" y="3165345"/>
              <a:ext cx="10502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Groß-Akku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14913F3A-2C50-D104-5AAD-C4C743BC3FF1}"/>
                </a:ext>
              </a:extLst>
            </p:cNvPr>
            <p:cNvCxnSpPr/>
            <p:nvPr/>
          </p:nvCxnSpPr>
          <p:spPr bwMode="auto">
            <a:xfrm>
              <a:off x="1513857" y="2845664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BD72DF96-D17A-D0F6-164F-1DD11A5399A2}"/>
              </a:ext>
            </a:extLst>
          </p:cNvPr>
          <p:cNvGrpSpPr/>
          <p:nvPr/>
        </p:nvGrpSpPr>
        <p:grpSpPr>
          <a:xfrm>
            <a:off x="1513857" y="3409753"/>
            <a:ext cx="2316594" cy="838038"/>
            <a:chOff x="1513857" y="3409753"/>
            <a:chExt cx="2316594" cy="838038"/>
          </a:xfrm>
        </p:grpSpPr>
        <p:pic>
          <p:nvPicPr>
            <p:cNvPr id="34" name="Grafik 33" descr="Ein Bild, das Gras, Baum, draußen, Feld enthält.&#10;&#10;Automatisch generierte Beschreibung">
              <a:extLst>
                <a:ext uri="{FF2B5EF4-FFF2-40B4-BE49-F238E27FC236}">
                  <a16:creationId xmlns:a16="http://schemas.microsoft.com/office/drawing/2014/main" id="{B33C2787-C27C-9AFE-75A6-8A2E125F2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3931" y="3409753"/>
              <a:ext cx="951408" cy="549253"/>
            </a:xfrm>
            <a:prstGeom prst="rect">
              <a:avLst/>
            </a:prstGeom>
          </p:spPr>
        </p:pic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F79812A-1A9C-AEA6-B307-F24E902C0CF0}"/>
                </a:ext>
              </a:extLst>
            </p:cNvPr>
            <p:cNvSpPr txBox="1"/>
            <p:nvPr/>
          </p:nvSpPr>
          <p:spPr>
            <a:xfrm>
              <a:off x="1802845" y="3940014"/>
              <a:ext cx="20276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PV-FF-/Agri-PV-Anlage</a:t>
              </a:r>
            </a:p>
          </p:txBody>
        </p: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19C5A5BD-C654-4B56-E0AC-C19E0DC24CE1}"/>
                </a:ext>
              </a:extLst>
            </p:cNvPr>
            <p:cNvCxnSpPr/>
            <p:nvPr/>
          </p:nvCxnSpPr>
          <p:spPr bwMode="auto">
            <a:xfrm>
              <a:off x="1513857" y="3579410"/>
              <a:ext cx="58012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92" name="Gruppieren 191">
            <a:extLst>
              <a:ext uri="{FF2B5EF4-FFF2-40B4-BE49-F238E27FC236}">
                <a16:creationId xmlns:a16="http://schemas.microsoft.com/office/drawing/2014/main" id="{4E3D15A7-B519-14F0-2D52-85EE4A185BC8}"/>
              </a:ext>
            </a:extLst>
          </p:cNvPr>
          <p:cNvGrpSpPr/>
          <p:nvPr/>
        </p:nvGrpSpPr>
        <p:grpSpPr>
          <a:xfrm>
            <a:off x="5918064" y="4382833"/>
            <a:ext cx="1405573" cy="1544252"/>
            <a:chOff x="7295890" y="4439983"/>
            <a:chExt cx="1405573" cy="1544252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0ED3E1EC-0AE4-990B-ABC8-2CAEF4840313}"/>
                </a:ext>
              </a:extLst>
            </p:cNvPr>
            <p:cNvSpPr txBox="1"/>
            <p:nvPr/>
          </p:nvSpPr>
          <p:spPr>
            <a:xfrm>
              <a:off x="7295890" y="4592458"/>
              <a:ext cx="14055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Tiefe-</a:t>
              </a:r>
              <a:br>
                <a:rPr lang="de-DE" sz="1400" dirty="0"/>
              </a:br>
              <a:r>
                <a:rPr lang="de-DE" sz="1400" dirty="0"/>
                <a:t>Geo-    </a:t>
              </a:r>
              <a:r>
                <a:rPr lang="de-DE" sz="1400" dirty="0" err="1"/>
                <a:t>thermie</a:t>
              </a:r>
              <a:endParaRPr lang="de-DE" sz="1400" dirty="0"/>
            </a:p>
          </p:txBody>
        </p: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23E208E6-6665-9DBD-4788-B81EE8E6DA7B}"/>
                </a:ext>
              </a:extLst>
            </p:cNvPr>
            <p:cNvGrpSpPr/>
            <p:nvPr/>
          </p:nvGrpSpPr>
          <p:grpSpPr>
            <a:xfrm>
              <a:off x="7351936" y="4439983"/>
              <a:ext cx="959270" cy="1544252"/>
              <a:chOff x="7351936" y="4439983"/>
              <a:chExt cx="959270" cy="1544252"/>
            </a:xfrm>
          </p:grpSpPr>
          <p:pic>
            <p:nvPicPr>
              <p:cNvPr id="47" name="Grafik 46" descr="Ein Bild, das draußen, Gras, Straße enthält.&#10;&#10;Automatisch generierte Beschreibung">
                <a:extLst>
                  <a:ext uri="{FF2B5EF4-FFF2-40B4-BE49-F238E27FC236}">
                    <a16:creationId xmlns:a16="http://schemas.microsoft.com/office/drawing/2014/main" id="{A5BED60C-98A5-9D70-F30E-68051288CB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40" b="-9282"/>
              <a:stretch/>
            </p:blipFill>
            <p:spPr>
              <a:xfrm>
                <a:off x="7351936" y="5098540"/>
                <a:ext cx="959270" cy="688160"/>
              </a:xfrm>
              <a:prstGeom prst="rect">
                <a:avLst/>
              </a:prstGeom>
            </p:spPr>
          </p:pic>
          <p:cxnSp>
            <p:nvCxnSpPr>
              <p:cNvPr id="146" name="Gerader Verbinder 145">
                <a:extLst>
                  <a:ext uri="{FF2B5EF4-FFF2-40B4-BE49-F238E27FC236}">
                    <a16:creationId xmlns:a16="http://schemas.microsoft.com/office/drawing/2014/main" id="{17862D84-5D8D-A05C-CF37-99DED7941FBE}"/>
                  </a:ext>
                </a:extLst>
              </p:cNvPr>
              <p:cNvCxnSpPr/>
              <p:nvPr/>
            </p:nvCxnSpPr>
            <p:spPr bwMode="auto">
              <a:xfrm>
                <a:off x="7856971" y="4439983"/>
                <a:ext cx="0" cy="668743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5" name="Gerader Verbinder 154">
                <a:extLst>
                  <a:ext uri="{FF2B5EF4-FFF2-40B4-BE49-F238E27FC236}">
                    <a16:creationId xmlns:a16="http://schemas.microsoft.com/office/drawing/2014/main" id="{9EFAF6EC-BEB6-421D-B4D2-0B6D9A7428BB}"/>
                  </a:ext>
                </a:extLst>
              </p:cNvPr>
              <p:cNvCxnSpPr/>
              <p:nvPr/>
            </p:nvCxnSpPr>
            <p:spPr bwMode="auto">
              <a:xfrm>
                <a:off x="7587703" y="5721466"/>
                <a:ext cx="0" cy="262769"/>
              </a:xfrm>
              <a:prstGeom prst="line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81" name="Gruppieren 180">
            <a:extLst>
              <a:ext uri="{FF2B5EF4-FFF2-40B4-BE49-F238E27FC236}">
                <a16:creationId xmlns:a16="http://schemas.microsoft.com/office/drawing/2014/main" id="{1DAC52C3-5ED6-D042-98F0-B65CBA912F15}"/>
              </a:ext>
            </a:extLst>
          </p:cNvPr>
          <p:cNvGrpSpPr/>
          <p:nvPr/>
        </p:nvGrpSpPr>
        <p:grpSpPr>
          <a:xfrm>
            <a:off x="4113281" y="2394109"/>
            <a:ext cx="4136006" cy="1308201"/>
            <a:chOff x="4113281" y="2451259"/>
            <a:chExt cx="4136006" cy="1308201"/>
          </a:xfrm>
        </p:grpSpPr>
        <p:cxnSp>
          <p:nvCxnSpPr>
            <p:cNvPr id="112" name="Gerade Verbindung mit Pfeil 111">
              <a:extLst>
                <a:ext uri="{FF2B5EF4-FFF2-40B4-BE49-F238E27FC236}">
                  <a16:creationId xmlns:a16="http://schemas.microsoft.com/office/drawing/2014/main" id="{92892277-696B-43B2-A5E8-3499987E1C1E}"/>
                </a:ext>
              </a:extLst>
            </p:cNvPr>
            <p:cNvCxnSpPr/>
            <p:nvPr/>
          </p:nvCxnSpPr>
          <p:spPr bwMode="auto">
            <a:xfrm>
              <a:off x="5279622" y="3132412"/>
              <a:ext cx="621745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8" name="Textfeld 157">
              <a:extLst>
                <a:ext uri="{FF2B5EF4-FFF2-40B4-BE49-F238E27FC236}">
                  <a16:creationId xmlns:a16="http://schemas.microsoft.com/office/drawing/2014/main" id="{C3717A6C-DA1F-4151-80C7-E1928EA2907A}"/>
                </a:ext>
              </a:extLst>
            </p:cNvPr>
            <p:cNvSpPr txBox="1"/>
            <p:nvPr/>
          </p:nvSpPr>
          <p:spPr>
            <a:xfrm>
              <a:off x="5271307" y="3109512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pic>
          <p:nvPicPr>
            <p:cNvPr id="11" name="Grafik 10" descr="Ein Bild, das drinnen, Tisch, sitzend, klein enthält.&#10;&#10;Automatisch generierte Beschreibung">
              <a:extLst>
                <a:ext uri="{FF2B5EF4-FFF2-40B4-BE49-F238E27FC236}">
                  <a16:creationId xmlns:a16="http://schemas.microsoft.com/office/drawing/2014/main" id="{024426AC-CCC9-4642-875E-8CABDA553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9079" y="2451259"/>
              <a:ext cx="1150569" cy="805399"/>
            </a:xfrm>
            <a:prstGeom prst="rect">
              <a:avLst/>
            </a:prstGeom>
          </p:spPr>
        </p:pic>
        <p:cxnSp>
          <p:nvCxnSpPr>
            <p:cNvPr id="110" name="Gerade Verbindung mit Pfeil 109">
              <a:extLst>
                <a:ext uri="{FF2B5EF4-FFF2-40B4-BE49-F238E27FC236}">
                  <a16:creationId xmlns:a16="http://schemas.microsoft.com/office/drawing/2014/main" id="{5F79D8F5-DF01-4C12-8B76-BDCE737353DF}"/>
                </a:ext>
              </a:extLst>
            </p:cNvPr>
            <p:cNvCxnSpPr/>
            <p:nvPr/>
          </p:nvCxnSpPr>
          <p:spPr bwMode="auto">
            <a:xfrm>
              <a:off x="5279622" y="2629992"/>
              <a:ext cx="2969665" cy="30267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996058C6-E14C-4238-B326-22AD3B1AAE6E}"/>
                </a:ext>
              </a:extLst>
            </p:cNvPr>
            <p:cNvSpPr txBox="1"/>
            <p:nvPr/>
          </p:nvSpPr>
          <p:spPr>
            <a:xfrm>
              <a:off x="4113281" y="3236240"/>
              <a:ext cx="12698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Biogasanlage</a:t>
              </a:r>
              <a:br>
                <a:rPr lang="de-DE" sz="1400" dirty="0"/>
              </a:br>
              <a:r>
                <a:rPr lang="de-DE" sz="1400" dirty="0"/>
                <a:t>(Bio-Abfälle)</a:t>
              </a:r>
            </a:p>
          </p:txBody>
        </p:sp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08369F8B-124D-4F5D-8F65-DD7AF93F88B6}"/>
                </a:ext>
              </a:extLst>
            </p:cNvPr>
            <p:cNvSpPr txBox="1"/>
            <p:nvPr/>
          </p:nvSpPr>
          <p:spPr>
            <a:xfrm>
              <a:off x="5271307" y="2603851"/>
              <a:ext cx="5116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1998728D-8AC4-F47F-B57E-C83BD6322CE3}"/>
                </a:ext>
              </a:extLst>
            </p:cNvPr>
            <p:cNvSpPr txBox="1"/>
            <p:nvPr/>
          </p:nvSpPr>
          <p:spPr>
            <a:xfrm>
              <a:off x="7278928" y="2781379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Methan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56EB5FAE-33AB-1739-5FEF-77E34182B031}"/>
              </a:ext>
            </a:extLst>
          </p:cNvPr>
          <p:cNvGrpSpPr/>
          <p:nvPr/>
        </p:nvGrpSpPr>
        <p:grpSpPr>
          <a:xfrm>
            <a:off x="8243230" y="2330063"/>
            <a:ext cx="1657388" cy="2393483"/>
            <a:chOff x="8243230" y="2330063"/>
            <a:chExt cx="1657388" cy="2393483"/>
          </a:xfrm>
        </p:grpSpPr>
        <p:cxnSp>
          <p:nvCxnSpPr>
            <p:cNvPr id="96" name="Gerader Verbinder 95">
              <a:extLst>
                <a:ext uri="{FF2B5EF4-FFF2-40B4-BE49-F238E27FC236}">
                  <a16:creationId xmlns:a16="http://schemas.microsoft.com/office/drawing/2014/main" id="{F2350257-4240-4F51-BDBB-9F9D0DF6643C}"/>
                </a:ext>
              </a:extLst>
            </p:cNvPr>
            <p:cNvCxnSpPr/>
            <p:nvPr/>
          </p:nvCxnSpPr>
          <p:spPr bwMode="auto">
            <a:xfrm>
              <a:off x="9568560" y="3437919"/>
              <a:ext cx="0" cy="923232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8E724D96-44C5-4143-90DD-8F159F6C242A}"/>
                </a:ext>
              </a:extLst>
            </p:cNvPr>
            <p:cNvSpPr txBox="1"/>
            <p:nvPr/>
          </p:nvSpPr>
          <p:spPr>
            <a:xfrm>
              <a:off x="9238257" y="2483304"/>
              <a:ext cx="66236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Gas-</a:t>
              </a:r>
              <a:br>
                <a:rPr lang="de-DE" sz="1400" dirty="0"/>
              </a:br>
              <a:r>
                <a:rPr lang="de-DE" sz="1400" dirty="0"/>
                <a:t>netz</a:t>
              </a:r>
              <a:br>
                <a:rPr lang="de-DE" sz="1400" dirty="0"/>
              </a:br>
              <a:r>
                <a:rPr lang="de-DE" sz="1400" dirty="0"/>
                <a:t>(Spei-</a:t>
              </a:r>
              <a:br>
                <a:rPr lang="de-DE" sz="1400" dirty="0"/>
              </a:br>
              <a:r>
                <a:rPr lang="de-DE" sz="1400" dirty="0" err="1"/>
                <a:t>cher</a:t>
              </a:r>
              <a:r>
                <a:rPr lang="de-DE" sz="1400" dirty="0"/>
                <a:t>)</a:t>
              </a:r>
            </a:p>
          </p:txBody>
        </p: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0ACD3EC4-4E21-E8C9-C1C7-D77341AE8952}"/>
                </a:ext>
              </a:extLst>
            </p:cNvPr>
            <p:cNvCxnSpPr/>
            <p:nvPr/>
          </p:nvCxnSpPr>
          <p:spPr bwMode="auto">
            <a:xfrm flipH="1">
              <a:off x="8243230" y="2330063"/>
              <a:ext cx="6166" cy="2393483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6" name="Gerade Verbindung mit Pfeil 155">
              <a:extLst>
                <a:ext uri="{FF2B5EF4-FFF2-40B4-BE49-F238E27FC236}">
                  <a16:creationId xmlns:a16="http://schemas.microsoft.com/office/drawing/2014/main" id="{BF1520CD-FE16-471A-CB66-FD4162240241}"/>
                </a:ext>
              </a:extLst>
            </p:cNvPr>
            <p:cNvCxnSpPr/>
            <p:nvPr/>
          </p:nvCxnSpPr>
          <p:spPr bwMode="auto">
            <a:xfrm>
              <a:off x="8249287" y="4065440"/>
              <a:ext cx="1319273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5" name="Gruppieren 184">
            <a:extLst>
              <a:ext uri="{FF2B5EF4-FFF2-40B4-BE49-F238E27FC236}">
                <a16:creationId xmlns:a16="http://schemas.microsoft.com/office/drawing/2014/main" id="{298D9833-AD62-9FEF-1D39-1A345FA620FA}"/>
              </a:ext>
            </a:extLst>
          </p:cNvPr>
          <p:cNvGrpSpPr/>
          <p:nvPr/>
        </p:nvGrpSpPr>
        <p:grpSpPr>
          <a:xfrm>
            <a:off x="6149914" y="852196"/>
            <a:ext cx="2376235" cy="816866"/>
            <a:chOff x="6139586" y="932976"/>
            <a:chExt cx="2376235" cy="816866"/>
          </a:xfrm>
        </p:grpSpPr>
        <p:pic>
          <p:nvPicPr>
            <p:cNvPr id="31" name="Grafik 30" descr="Ein Bild, das Spiel, Tisch, Raum enthält.&#10;&#10;Automatisch generierte Beschreibung">
              <a:extLst>
                <a:ext uri="{FF2B5EF4-FFF2-40B4-BE49-F238E27FC236}">
                  <a16:creationId xmlns:a16="http://schemas.microsoft.com/office/drawing/2014/main" id="{50FFADD5-D56E-4A6D-8F9B-957C46829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7181" y="932976"/>
              <a:ext cx="727707" cy="544285"/>
            </a:xfrm>
            <a:prstGeom prst="rect">
              <a:avLst/>
            </a:prstGeom>
          </p:spPr>
        </p:pic>
        <p:sp>
          <p:nvSpPr>
            <p:cNvPr id="50" name="Textfeld 49">
              <a:extLst>
                <a:ext uri="{FF2B5EF4-FFF2-40B4-BE49-F238E27FC236}">
                  <a16:creationId xmlns:a16="http://schemas.microsoft.com/office/drawing/2014/main" id="{37D22265-9D35-4A2B-A7AA-BDA1FB1F8FC4}"/>
                </a:ext>
              </a:extLst>
            </p:cNvPr>
            <p:cNvSpPr txBox="1"/>
            <p:nvPr/>
          </p:nvSpPr>
          <p:spPr>
            <a:xfrm>
              <a:off x="7266761" y="1442065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Klär-   </a:t>
              </a:r>
              <a:r>
                <a:rPr lang="de-DE" sz="1400" dirty="0" err="1"/>
                <a:t>anlage</a:t>
              </a:r>
              <a:endParaRPr lang="de-DE" sz="1400" dirty="0"/>
            </a:p>
          </p:txBody>
        </p:sp>
        <p:cxnSp>
          <p:nvCxnSpPr>
            <p:cNvPr id="174" name="Gerade Verbindung mit Pfeil 173">
              <a:extLst>
                <a:ext uri="{FF2B5EF4-FFF2-40B4-BE49-F238E27FC236}">
                  <a16:creationId xmlns:a16="http://schemas.microsoft.com/office/drawing/2014/main" id="{461FED88-5AE3-BEE4-5410-C1E82C77A90E}"/>
                </a:ext>
              </a:extLst>
            </p:cNvPr>
            <p:cNvCxnSpPr/>
            <p:nvPr/>
          </p:nvCxnSpPr>
          <p:spPr bwMode="auto">
            <a:xfrm>
              <a:off x="6139586" y="1202565"/>
              <a:ext cx="1451839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6" name="Gerader Verbinder 175">
              <a:extLst>
                <a:ext uri="{FF2B5EF4-FFF2-40B4-BE49-F238E27FC236}">
                  <a16:creationId xmlns:a16="http://schemas.microsoft.com/office/drawing/2014/main" id="{C62E2A93-6DA8-1F69-B5D4-4FCE2E7DC9FF}"/>
                </a:ext>
              </a:extLst>
            </p:cNvPr>
            <p:cNvCxnSpPr/>
            <p:nvPr/>
          </p:nvCxnSpPr>
          <p:spPr bwMode="auto">
            <a:xfrm>
              <a:off x="6139938" y="1192190"/>
              <a:ext cx="0" cy="21688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3" name="Gruppieren 102">
            <a:extLst>
              <a:ext uri="{FF2B5EF4-FFF2-40B4-BE49-F238E27FC236}">
                <a16:creationId xmlns:a16="http://schemas.microsoft.com/office/drawing/2014/main" id="{B38D38EF-CFF0-A80E-0361-0A6B1C25FBAC}"/>
              </a:ext>
            </a:extLst>
          </p:cNvPr>
          <p:cNvGrpSpPr/>
          <p:nvPr/>
        </p:nvGrpSpPr>
        <p:grpSpPr>
          <a:xfrm>
            <a:off x="1661831" y="1131930"/>
            <a:ext cx="2492740" cy="3141205"/>
            <a:chOff x="1546482" y="1192720"/>
            <a:chExt cx="5523686" cy="2862950"/>
          </a:xfrm>
          <a:solidFill>
            <a:srgbClr val="FF0000">
              <a:alpha val="10196"/>
            </a:srgbClr>
          </a:solidFill>
        </p:grpSpPr>
        <p:sp>
          <p:nvSpPr>
            <p:cNvPr id="101" name="Rechteck: abgerundete Ecken 100">
              <a:extLst>
                <a:ext uri="{FF2B5EF4-FFF2-40B4-BE49-F238E27FC236}">
                  <a16:creationId xmlns:a16="http://schemas.microsoft.com/office/drawing/2014/main" id="{C42F5E47-FEE3-59C5-0588-3649B3B4D993}"/>
                </a:ext>
              </a:extLst>
            </p:cNvPr>
            <p:cNvSpPr/>
            <p:nvPr/>
          </p:nvSpPr>
          <p:spPr bwMode="auto">
            <a:xfrm>
              <a:off x="1872990" y="1415856"/>
              <a:ext cx="5197178" cy="2639814"/>
            </a:xfrm>
            <a:prstGeom prst="roundRect">
              <a:avLst>
                <a:gd name="adj" fmla="val 6490"/>
              </a:avLst>
            </a:prstGeom>
            <a:grp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41C369C4-9E81-4AE8-315F-136DC3044618}"/>
                </a:ext>
              </a:extLst>
            </p:cNvPr>
            <p:cNvSpPr txBox="1"/>
            <p:nvPr/>
          </p:nvSpPr>
          <p:spPr>
            <a:xfrm>
              <a:off x="1546482" y="1192720"/>
              <a:ext cx="2932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Flächen-/Infrastruktur-Synergien nutzen</a:t>
              </a:r>
            </a:p>
          </p:txBody>
        </p:sp>
      </p:grpSp>
      <p:grpSp>
        <p:nvGrpSpPr>
          <p:cNvPr id="98" name="Gruppieren 97">
            <a:extLst>
              <a:ext uri="{FF2B5EF4-FFF2-40B4-BE49-F238E27FC236}">
                <a16:creationId xmlns:a16="http://schemas.microsoft.com/office/drawing/2014/main" id="{D15A2117-29B4-DFB7-6B3F-92F00435CE87}"/>
              </a:ext>
            </a:extLst>
          </p:cNvPr>
          <p:cNvGrpSpPr/>
          <p:nvPr/>
        </p:nvGrpSpPr>
        <p:grpSpPr>
          <a:xfrm>
            <a:off x="9217526" y="959380"/>
            <a:ext cx="721672" cy="1287488"/>
            <a:chOff x="9217526" y="959380"/>
            <a:chExt cx="721672" cy="1287488"/>
          </a:xfrm>
        </p:grpSpPr>
        <p:cxnSp>
          <p:nvCxnSpPr>
            <p:cNvPr id="195" name="Gerader Verbinder 194">
              <a:extLst>
                <a:ext uri="{FF2B5EF4-FFF2-40B4-BE49-F238E27FC236}">
                  <a16:creationId xmlns:a16="http://schemas.microsoft.com/office/drawing/2014/main" id="{8CC483A1-7DE2-8847-EF46-004E02B4076B}"/>
                </a:ext>
              </a:extLst>
            </p:cNvPr>
            <p:cNvCxnSpPr>
              <a:stCxn id="198" idx="2"/>
            </p:cNvCxnSpPr>
            <p:nvPr/>
          </p:nvCxnSpPr>
          <p:spPr bwMode="auto">
            <a:xfrm>
              <a:off x="9578362" y="1482600"/>
              <a:ext cx="0" cy="764268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8" name="Textfeld 197">
              <a:extLst>
                <a:ext uri="{FF2B5EF4-FFF2-40B4-BE49-F238E27FC236}">
                  <a16:creationId xmlns:a16="http://schemas.microsoft.com/office/drawing/2014/main" id="{588EF2EE-1F72-9A80-A207-7EDDA112D863}"/>
                </a:ext>
              </a:extLst>
            </p:cNvPr>
            <p:cNvSpPr txBox="1"/>
            <p:nvPr/>
          </p:nvSpPr>
          <p:spPr>
            <a:xfrm>
              <a:off x="9217526" y="959380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Daten-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3194E6F6-620D-BA41-9253-0D91D587637E}"/>
              </a:ext>
            </a:extLst>
          </p:cNvPr>
          <p:cNvGrpSpPr/>
          <p:nvPr/>
        </p:nvGrpSpPr>
        <p:grpSpPr>
          <a:xfrm>
            <a:off x="916626" y="1414966"/>
            <a:ext cx="8668478" cy="4687544"/>
            <a:chOff x="916626" y="1414966"/>
            <a:chExt cx="8668478" cy="4687544"/>
          </a:xfrm>
        </p:grpSpPr>
        <p:grpSp>
          <p:nvGrpSpPr>
            <p:cNvPr id="201" name="Gruppieren 200">
              <a:extLst>
                <a:ext uri="{FF2B5EF4-FFF2-40B4-BE49-F238E27FC236}">
                  <a16:creationId xmlns:a16="http://schemas.microsoft.com/office/drawing/2014/main" id="{984475AC-E484-8232-93FD-74DF138426E9}"/>
                </a:ext>
              </a:extLst>
            </p:cNvPr>
            <p:cNvGrpSpPr/>
            <p:nvPr/>
          </p:nvGrpSpPr>
          <p:grpSpPr>
            <a:xfrm>
              <a:off x="916626" y="1414966"/>
              <a:ext cx="8668478" cy="4687544"/>
              <a:chOff x="916626" y="1414966"/>
              <a:chExt cx="8668478" cy="4687544"/>
            </a:xfrm>
          </p:grpSpPr>
          <p:cxnSp>
            <p:nvCxnSpPr>
              <p:cNvPr id="107" name="Gerader Verbinder 106">
                <a:extLst>
                  <a:ext uri="{FF2B5EF4-FFF2-40B4-BE49-F238E27FC236}">
                    <a16:creationId xmlns:a16="http://schemas.microsoft.com/office/drawing/2014/main" id="{7AC4085F-CDBB-AB25-B685-BC0625202747}"/>
                  </a:ext>
                </a:extLst>
              </p:cNvPr>
              <p:cNvCxnSpPr/>
              <p:nvPr/>
            </p:nvCxnSpPr>
            <p:spPr bwMode="auto">
              <a:xfrm>
                <a:off x="8864358" y="2112298"/>
                <a:ext cx="10419" cy="39902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113" name="Grafik 112">
                <a:extLst>
                  <a:ext uri="{FF2B5EF4-FFF2-40B4-BE49-F238E27FC236}">
                    <a16:creationId xmlns:a16="http://schemas.microsoft.com/office/drawing/2014/main" id="{82EF2141-40E7-889F-8FB5-75443A5586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09" t="17276" r="16816" b="18891"/>
              <a:stretch/>
            </p:blipFill>
            <p:spPr>
              <a:xfrm>
                <a:off x="8645961" y="1802018"/>
                <a:ext cx="476662" cy="310280"/>
              </a:xfrm>
              <a:prstGeom prst="rect">
                <a:avLst/>
              </a:prstGeom>
            </p:spPr>
          </p:pic>
          <p:cxnSp>
            <p:nvCxnSpPr>
              <p:cNvPr id="131" name="Gerade Verbindung mit Pfeil 130">
                <a:extLst>
                  <a:ext uri="{FF2B5EF4-FFF2-40B4-BE49-F238E27FC236}">
                    <a16:creationId xmlns:a16="http://schemas.microsoft.com/office/drawing/2014/main" id="{B33BE95C-CC5D-278E-66A6-EEBDD0B0D717}"/>
                  </a:ext>
                </a:extLst>
              </p:cNvPr>
              <p:cNvCxnSpPr/>
              <p:nvPr/>
            </p:nvCxnSpPr>
            <p:spPr bwMode="auto">
              <a:xfrm>
                <a:off x="916626" y="6102510"/>
                <a:ext cx="796766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2" name="Gerader Verbinder 131">
                <a:extLst>
                  <a:ext uri="{FF2B5EF4-FFF2-40B4-BE49-F238E27FC236}">
                    <a16:creationId xmlns:a16="http://schemas.microsoft.com/office/drawing/2014/main" id="{C6620A89-37F6-FAF0-4DAD-9EB57CFD869E}"/>
                  </a:ext>
                </a:extLst>
              </p:cNvPr>
              <p:cNvCxnSpPr/>
              <p:nvPr/>
            </p:nvCxnSpPr>
            <p:spPr bwMode="auto">
              <a:xfrm>
                <a:off x="920215" y="1510455"/>
                <a:ext cx="0" cy="459205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8" name="Gerade Verbindung mit Pfeil 137">
                <a:extLst>
                  <a:ext uri="{FF2B5EF4-FFF2-40B4-BE49-F238E27FC236}">
                    <a16:creationId xmlns:a16="http://schemas.microsoft.com/office/drawing/2014/main" id="{33761A3C-EA11-A3D7-048B-BF1269A1B232}"/>
                  </a:ext>
                </a:extLst>
              </p:cNvPr>
              <p:cNvCxnSpPr/>
              <p:nvPr/>
            </p:nvCxnSpPr>
            <p:spPr bwMode="auto">
              <a:xfrm>
                <a:off x="4570962" y="2288850"/>
                <a:ext cx="429339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1" name="Gerade Verbindung mit Pfeil 140">
                <a:extLst>
                  <a:ext uri="{FF2B5EF4-FFF2-40B4-BE49-F238E27FC236}">
                    <a16:creationId xmlns:a16="http://schemas.microsoft.com/office/drawing/2014/main" id="{B16069E7-CE45-4514-353D-0A567EF6BE22}"/>
                  </a:ext>
                </a:extLst>
              </p:cNvPr>
              <p:cNvCxnSpPr/>
              <p:nvPr/>
            </p:nvCxnSpPr>
            <p:spPr bwMode="auto">
              <a:xfrm>
                <a:off x="920215" y="2163308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0" name="Gerade Verbindung mit Pfeil 149">
                <a:extLst>
                  <a:ext uri="{FF2B5EF4-FFF2-40B4-BE49-F238E27FC236}">
                    <a16:creationId xmlns:a16="http://schemas.microsoft.com/office/drawing/2014/main" id="{43C88716-1296-AABB-138E-6A429E3360E8}"/>
                  </a:ext>
                </a:extLst>
              </p:cNvPr>
              <p:cNvCxnSpPr/>
              <p:nvPr/>
            </p:nvCxnSpPr>
            <p:spPr bwMode="auto">
              <a:xfrm>
                <a:off x="920215" y="3032006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2" name="Gerade Verbindung mit Pfeil 151">
                <a:extLst>
                  <a:ext uri="{FF2B5EF4-FFF2-40B4-BE49-F238E27FC236}">
                    <a16:creationId xmlns:a16="http://schemas.microsoft.com/office/drawing/2014/main" id="{6FCD42E3-8F1E-2CC0-F0EC-D3BC76C4652E}"/>
                  </a:ext>
                </a:extLst>
              </p:cNvPr>
              <p:cNvCxnSpPr/>
              <p:nvPr/>
            </p:nvCxnSpPr>
            <p:spPr bwMode="auto">
              <a:xfrm>
                <a:off x="920215" y="3815819"/>
                <a:ext cx="1193716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71554F36-2FF9-F1F1-13C1-673959EF5B6A}"/>
                  </a:ext>
                </a:extLst>
              </p:cNvPr>
              <p:cNvCxnSpPr/>
              <p:nvPr/>
            </p:nvCxnSpPr>
            <p:spPr bwMode="auto">
              <a:xfrm>
                <a:off x="2500619" y="5636722"/>
                <a:ext cx="0" cy="465788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090BC23C-7338-BC2C-BAD2-519D56E6A738}"/>
                  </a:ext>
                </a:extLst>
              </p:cNvPr>
              <p:cNvCxnSpPr/>
              <p:nvPr/>
            </p:nvCxnSpPr>
            <p:spPr bwMode="auto">
              <a:xfrm>
                <a:off x="6356340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6" name="Gerader Verbinder 165">
                <a:extLst>
                  <a:ext uri="{FF2B5EF4-FFF2-40B4-BE49-F238E27FC236}">
                    <a16:creationId xmlns:a16="http://schemas.microsoft.com/office/drawing/2014/main" id="{90F9841E-82DA-CD74-BBF6-648620F67752}"/>
                  </a:ext>
                </a:extLst>
              </p:cNvPr>
              <p:cNvCxnSpPr/>
              <p:nvPr/>
            </p:nvCxnSpPr>
            <p:spPr bwMode="auto">
              <a:xfrm>
                <a:off x="7968456" y="5670978"/>
                <a:ext cx="0" cy="43153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Gerader Verbinder 167">
                <a:extLst>
                  <a:ext uri="{FF2B5EF4-FFF2-40B4-BE49-F238E27FC236}">
                    <a16:creationId xmlns:a16="http://schemas.microsoft.com/office/drawing/2014/main" id="{BE891CA7-6A40-B875-8991-8FFAA1DCD353}"/>
                  </a:ext>
                </a:extLst>
              </p:cNvPr>
              <p:cNvCxnSpPr/>
              <p:nvPr/>
            </p:nvCxnSpPr>
            <p:spPr bwMode="auto">
              <a:xfrm>
                <a:off x="6028923" y="2292697"/>
                <a:ext cx="0" cy="472723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Gerader Verbinder 169">
                <a:extLst>
                  <a:ext uri="{FF2B5EF4-FFF2-40B4-BE49-F238E27FC236}">
                    <a16:creationId xmlns:a16="http://schemas.microsoft.com/office/drawing/2014/main" id="{4A4BED4C-CDE5-7212-A375-5719EE7494F6}"/>
                  </a:ext>
                </a:extLst>
              </p:cNvPr>
              <p:cNvCxnSpPr/>
              <p:nvPr/>
            </p:nvCxnSpPr>
            <p:spPr bwMode="auto">
              <a:xfrm>
                <a:off x="4805190" y="2292697"/>
                <a:ext cx="0" cy="101412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2" name="Gerader Verbinder 171">
                <a:extLst>
                  <a:ext uri="{FF2B5EF4-FFF2-40B4-BE49-F238E27FC236}">
                    <a16:creationId xmlns:a16="http://schemas.microsoft.com/office/drawing/2014/main" id="{E6DF94EE-62F0-76C6-A6ED-E56C9AE71474}"/>
                  </a:ext>
                </a:extLst>
              </p:cNvPr>
              <p:cNvCxnSpPr/>
              <p:nvPr/>
            </p:nvCxnSpPr>
            <p:spPr bwMode="auto">
              <a:xfrm>
                <a:off x="6022881" y="1970015"/>
                <a:ext cx="0" cy="318835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7" name="Gerader Verbinder 176">
                <a:extLst>
                  <a:ext uri="{FF2B5EF4-FFF2-40B4-BE49-F238E27FC236}">
                    <a16:creationId xmlns:a16="http://schemas.microsoft.com/office/drawing/2014/main" id="{2743E962-47DE-A43D-3285-838DA49D1925}"/>
                  </a:ext>
                </a:extLst>
              </p:cNvPr>
              <p:cNvCxnSpPr/>
              <p:nvPr/>
            </p:nvCxnSpPr>
            <p:spPr bwMode="auto">
              <a:xfrm>
                <a:off x="7773441" y="1414966"/>
                <a:ext cx="0" cy="873884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6" name="Textfeld 185">
                <a:extLst>
                  <a:ext uri="{FF2B5EF4-FFF2-40B4-BE49-F238E27FC236}">
                    <a16:creationId xmlns:a16="http://schemas.microsoft.com/office/drawing/2014/main" id="{4DD306CC-EC80-28AB-4DE0-3F7717EE1350}"/>
                  </a:ext>
                </a:extLst>
              </p:cNvPr>
              <p:cNvSpPr txBox="1"/>
              <p:nvPr/>
            </p:nvSpPr>
            <p:spPr>
              <a:xfrm>
                <a:off x="8562325" y="1496396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EMS</a:t>
                </a:r>
              </a:p>
            </p:txBody>
          </p:sp>
          <p:cxnSp>
            <p:nvCxnSpPr>
              <p:cNvPr id="199" name="Gerade Verbindung mit Pfeil 198">
                <a:extLst>
                  <a:ext uri="{FF2B5EF4-FFF2-40B4-BE49-F238E27FC236}">
                    <a16:creationId xmlns:a16="http://schemas.microsoft.com/office/drawing/2014/main" id="{D97DCEF7-B203-D49A-E675-EBD43F334922}"/>
                  </a:ext>
                </a:extLst>
              </p:cNvPr>
              <p:cNvCxnSpPr/>
              <p:nvPr/>
            </p:nvCxnSpPr>
            <p:spPr bwMode="auto">
              <a:xfrm>
                <a:off x="9122623" y="1989987"/>
                <a:ext cx="462481" cy="0"/>
              </a:xfrm>
              <a:prstGeom prst="straightConnector1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3333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27" name="Gerader Verbinder 126">
              <a:extLst>
                <a:ext uri="{FF2B5EF4-FFF2-40B4-BE49-F238E27FC236}">
                  <a16:creationId xmlns:a16="http://schemas.microsoft.com/office/drawing/2014/main" id="{BFB72193-BE0F-C121-B6F5-7FF6CE2440E6}"/>
                </a:ext>
              </a:extLst>
            </p:cNvPr>
            <p:cNvCxnSpPr/>
            <p:nvPr/>
          </p:nvCxnSpPr>
          <p:spPr bwMode="auto">
            <a:xfrm>
              <a:off x="5167269" y="5679273"/>
              <a:ext cx="0" cy="42323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BA5D4123-F162-5479-1AD2-B139D5273A5E}"/>
              </a:ext>
            </a:extLst>
          </p:cNvPr>
          <p:cNvGrpSpPr/>
          <p:nvPr/>
        </p:nvGrpSpPr>
        <p:grpSpPr>
          <a:xfrm>
            <a:off x="7227353" y="4382833"/>
            <a:ext cx="1417922" cy="1525491"/>
            <a:chOff x="7227353" y="4382833"/>
            <a:chExt cx="1417922" cy="1525491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24E3E7EE-1F12-C3F3-53B0-AE6341009F39}"/>
                </a:ext>
              </a:extLst>
            </p:cNvPr>
            <p:cNvSpPr txBox="1"/>
            <p:nvPr/>
          </p:nvSpPr>
          <p:spPr>
            <a:xfrm>
              <a:off x="7905345" y="4733841"/>
              <a:ext cx="739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G(</a:t>
              </a:r>
              <a:r>
                <a:rPr lang="de-DE" sz="1400" dirty="0" err="1"/>
                <a:t>uD</a:t>
              </a:r>
              <a:r>
                <a:rPr lang="de-DE" sz="1400" dirty="0"/>
                <a:t>)-</a:t>
              </a:r>
              <a:br>
                <a:rPr lang="de-DE" sz="1400" dirty="0"/>
              </a:br>
              <a:r>
                <a:rPr lang="de-DE" sz="1400" dirty="0"/>
                <a:t>    KW</a:t>
              </a:r>
            </a:p>
          </p:txBody>
        </p:sp>
        <p:pic>
          <p:nvPicPr>
            <p:cNvPr id="45" name="Grafik 44" descr="Ein Bild, das draußen, Gebäude, Turm enthält.&#10;&#10;Automatisch generierte Beschreibung">
              <a:extLst>
                <a:ext uri="{FF2B5EF4-FFF2-40B4-BE49-F238E27FC236}">
                  <a16:creationId xmlns:a16="http://schemas.microsoft.com/office/drawing/2014/main" id="{42D93202-1F8D-91C3-5702-4A699FDE6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53" y="5041390"/>
              <a:ext cx="938809" cy="625872"/>
            </a:xfrm>
            <a:prstGeom prst="rect">
              <a:avLst/>
            </a:prstGeom>
          </p:spPr>
        </p:pic>
        <p:cxnSp>
          <p:nvCxnSpPr>
            <p:cNvPr id="133" name="Gerader Verbinder 132">
              <a:extLst>
                <a:ext uri="{FF2B5EF4-FFF2-40B4-BE49-F238E27FC236}">
                  <a16:creationId xmlns:a16="http://schemas.microsoft.com/office/drawing/2014/main" id="{FC1AB5D8-AEA9-78AA-742C-9FECFDC32904}"/>
                </a:ext>
              </a:extLst>
            </p:cNvPr>
            <p:cNvCxnSpPr/>
            <p:nvPr/>
          </p:nvCxnSpPr>
          <p:spPr bwMode="auto">
            <a:xfrm>
              <a:off x="7970987" y="4382833"/>
              <a:ext cx="0" cy="668743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5" name="Gerader Verbinder 144">
              <a:extLst>
                <a:ext uri="{FF2B5EF4-FFF2-40B4-BE49-F238E27FC236}">
                  <a16:creationId xmlns:a16="http://schemas.microsoft.com/office/drawing/2014/main" id="{3F83B899-13CC-B0AB-CF53-863C3A495E4A}"/>
                </a:ext>
              </a:extLst>
            </p:cNvPr>
            <p:cNvCxnSpPr/>
            <p:nvPr/>
          </p:nvCxnSpPr>
          <p:spPr bwMode="auto">
            <a:xfrm>
              <a:off x="7393244" y="4529453"/>
              <a:ext cx="0" cy="501870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7" name="Gerader Verbinder 146">
              <a:extLst>
                <a:ext uri="{FF2B5EF4-FFF2-40B4-BE49-F238E27FC236}">
                  <a16:creationId xmlns:a16="http://schemas.microsoft.com/office/drawing/2014/main" id="{A2AD0720-4B62-34FD-384D-1AD0C97E00C2}"/>
                </a:ext>
              </a:extLst>
            </p:cNvPr>
            <p:cNvCxnSpPr/>
            <p:nvPr/>
          </p:nvCxnSpPr>
          <p:spPr bwMode="auto">
            <a:xfrm>
              <a:off x="7500252" y="5645555"/>
              <a:ext cx="0" cy="26276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1" name="Gruppieren 120">
            <a:extLst>
              <a:ext uri="{FF2B5EF4-FFF2-40B4-BE49-F238E27FC236}">
                <a16:creationId xmlns:a16="http://schemas.microsoft.com/office/drawing/2014/main" id="{21138745-6B1C-9E6D-EA19-F43182FA1C92}"/>
              </a:ext>
            </a:extLst>
          </p:cNvPr>
          <p:cNvGrpSpPr/>
          <p:nvPr/>
        </p:nvGrpSpPr>
        <p:grpSpPr>
          <a:xfrm>
            <a:off x="4161124" y="4492267"/>
            <a:ext cx="1054956" cy="1407535"/>
            <a:chOff x="4161124" y="4492267"/>
            <a:chExt cx="1054956" cy="1407535"/>
          </a:xfrm>
        </p:grpSpPr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id="{AC3B4CFF-F9C4-4AF2-ABAB-E0E8D8F5C3F2}"/>
                </a:ext>
              </a:extLst>
            </p:cNvPr>
            <p:cNvSpPr txBox="1"/>
            <p:nvPr/>
          </p:nvSpPr>
          <p:spPr>
            <a:xfrm>
              <a:off x="4161124" y="4492267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Heiz-</a:t>
              </a:r>
              <a:br>
                <a:rPr lang="de-DE" sz="1400" dirty="0"/>
              </a:br>
              <a:r>
                <a:rPr lang="de-DE" sz="1400" dirty="0"/>
                <a:t>werk</a:t>
              </a:r>
            </a:p>
          </p:txBody>
        </p:sp>
        <p:pic>
          <p:nvPicPr>
            <p:cNvPr id="105" name="Grafik 104" descr="Ein Bild, das Himmel, draußen, Gebäude, Wolke enthält.&#10;&#10;Automatisch generierte Beschreibung">
              <a:extLst>
                <a:ext uri="{FF2B5EF4-FFF2-40B4-BE49-F238E27FC236}">
                  <a16:creationId xmlns:a16="http://schemas.microsoft.com/office/drawing/2014/main" id="{7AA80BAA-0F77-3460-EF1C-398AA647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288" y="4918228"/>
              <a:ext cx="548792" cy="768309"/>
            </a:xfrm>
            <a:prstGeom prst="rect">
              <a:avLst/>
            </a:prstGeom>
          </p:spPr>
        </p:pic>
        <p:cxnSp>
          <p:nvCxnSpPr>
            <p:cNvPr id="120" name="Gerader Verbinder 119">
              <a:extLst>
                <a:ext uri="{FF2B5EF4-FFF2-40B4-BE49-F238E27FC236}">
                  <a16:creationId xmlns:a16="http://schemas.microsoft.com/office/drawing/2014/main" id="{E3D046EA-C6CC-1979-FA38-3F6DA7751F2D}"/>
                </a:ext>
              </a:extLst>
            </p:cNvPr>
            <p:cNvCxnSpPr/>
            <p:nvPr/>
          </p:nvCxnSpPr>
          <p:spPr bwMode="auto">
            <a:xfrm>
              <a:off x="4804626" y="5684036"/>
              <a:ext cx="0" cy="215766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D8199A6-0226-93B8-A840-A083E1572E40}"/>
              </a:ext>
            </a:extLst>
          </p:cNvPr>
          <p:cNvGrpSpPr/>
          <p:nvPr/>
        </p:nvGrpSpPr>
        <p:grpSpPr>
          <a:xfrm>
            <a:off x="6440091" y="3316784"/>
            <a:ext cx="1250316" cy="1714539"/>
            <a:chOff x="6440091" y="3316784"/>
            <a:chExt cx="1250316" cy="1714539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04B47731-D15E-BE31-BBBB-29C3376B13CC}"/>
                </a:ext>
              </a:extLst>
            </p:cNvPr>
            <p:cNvSpPr txBox="1"/>
            <p:nvPr/>
          </p:nvSpPr>
          <p:spPr>
            <a:xfrm>
              <a:off x="7050208" y="3316784"/>
              <a:ext cx="521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accent2"/>
                  </a:solidFill>
                </a:rPr>
                <a:t>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8714DC78-2721-B4D3-6C2E-C92DE49E5F51}"/>
                </a:ext>
              </a:extLst>
            </p:cNvPr>
            <p:cNvCxnSpPr/>
            <p:nvPr/>
          </p:nvCxnSpPr>
          <p:spPr bwMode="auto">
            <a:xfrm>
              <a:off x="6440091" y="3331504"/>
              <a:ext cx="125031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C758A6D4-8D08-C9AE-07A9-658CFA6A583F}"/>
                </a:ext>
              </a:extLst>
            </p:cNvPr>
            <p:cNvCxnSpPr/>
            <p:nvPr/>
          </p:nvCxnSpPr>
          <p:spPr bwMode="auto">
            <a:xfrm flipV="1">
              <a:off x="7690407" y="3331504"/>
              <a:ext cx="0" cy="1699819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1DACB011-E083-5EA9-5947-3090A6D81E65}"/>
              </a:ext>
            </a:extLst>
          </p:cNvPr>
          <p:cNvSpPr txBox="1"/>
          <p:nvPr/>
        </p:nvSpPr>
        <p:spPr>
          <a:xfrm>
            <a:off x="5160806" y="5362071"/>
            <a:ext cx="784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333FF"/>
                </a:solidFill>
              </a:rPr>
              <a:t>Ab-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</a:rPr>
              <a:t>Wärme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D2D55A5-B7A2-DCDC-2DFC-7F6E8854E5ED}"/>
              </a:ext>
            </a:extLst>
          </p:cNvPr>
          <p:cNvGrpSpPr/>
          <p:nvPr/>
        </p:nvGrpSpPr>
        <p:grpSpPr>
          <a:xfrm>
            <a:off x="3993497" y="5009787"/>
            <a:ext cx="773832" cy="813027"/>
            <a:chOff x="4109932" y="5002828"/>
            <a:chExt cx="773832" cy="813027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3DE47BBD-C88E-DE75-A2E8-5555496560BF}"/>
                </a:ext>
              </a:extLst>
            </p:cNvPr>
            <p:cNvSpPr txBox="1"/>
            <p:nvPr/>
          </p:nvSpPr>
          <p:spPr>
            <a:xfrm>
              <a:off x="4109932" y="5002828"/>
              <a:ext cx="709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solidFill>
                    <a:srgbClr val="3333FF"/>
                  </a:solidFill>
                </a:rPr>
                <a:t>Bio-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 err="1">
                  <a:solidFill>
                    <a:srgbClr val="3333FF"/>
                  </a:solidFill>
                </a:rPr>
                <a:t>masse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9D5073E7-EF57-0FEC-DD2D-47E021E75C51}"/>
                </a:ext>
              </a:extLst>
            </p:cNvPr>
            <p:cNvCxnSpPr/>
            <p:nvPr/>
          </p:nvCxnSpPr>
          <p:spPr bwMode="auto">
            <a:xfrm>
              <a:off x="4259032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7E3D6D53-E77E-BCD8-B25D-15A82C27C7E0}"/>
                </a:ext>
              </a:extLst>
            </p:cNvPr>
            <p:cNvSpPr txBox="1"/>
            <p:nvPr/>
          </p:nvSpPr>
          <p:spPr>
            <a:xfrm>
              <a:off x="4131439" y="5538856"/>
              <a:ext cx="7523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3333FF"/>
                  </a:solidFill>
                </a:rPr>
                <a:t>(Abfälle)</a:t>
              </a:r>
            </a:p>
          </p:txBody>
        </p:sp>
      </p:grpSp>
      <p:grpSp>
        <p:nvGrpSpPr>
          <p:cNvPr id="169" name="Gruppieren 168">
            <a:extLst>
              <a:ext uri="{FF2B5EF4-FFF2-40B4-BE49-F238E27FC236}">
                <a16:creationId xmlns:a16="http://schemas.microsoft.com/office/drawing/2014/main" id="{448D6052-0174-F9FC-D5D4-EAAC56907488}"/>
              </a:ext>
            </a:extLst>
          </p:cNvPr>
          <p:cNvGrpSpPr/>
          <p:nvPr/>
        </p:nvGrpSpPr>
        <p:grpSpPr>
          <a:xfrm>
            <a:off x="911576" y="4057413"/>
            <a:ext cx="7665557" cy="1907300"/>
            <a:chOff x="911576" y="4057413"/>
            <a:chExt cx="7665557" cy="1907300"/>
          </a:xfrm>
        </p:grpSpPr>
        <p:cxnSp>
          <p:nvCxnSpPr>
            <p:cNvPr id="109" name="Gerade Verbindung mit Pfeil 108">
              <a:extLst>
                <a:ext uri="{FF2B5EF4-FFF2-40B4-BE49-F238E27FC236}">
                  <a16:creationId xmlns:a16="http://schemas.microsoft.com/office/drawing/2014/main" id="{69A51F60-BE06-3D77-AF20-A6C64005735A}"/>
                </a:ext>
              </a:extLst>
            </p:cNvPr>
            <p:cNvCxnSpPr/>
            <p:nvPr/>
          </p:nvCxnSpPr>
          <p:spPr bwMode="auto">
            <a:xfrm>
              <a:off x="1524000" y="4382833"/>
              <a:ext cx="6570846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67" name="Gruppieren 166">
              <a:extLst>
                <a:ext uri="{FF2B5EF4-FFF2-40B4-BE49-F238E27FC236}">
                  <a16:creationId xmlns:a16="http://schemas.microsoft.com/office/drawing/2014/main" id="{115EC9B4-E591-0E67-AA86-49295B894113}"/>
                </a:ext>
              </a:extLst>
            </p:cNvPr>
            <p:cNvGrpSpPr/>
            <p:nvPr/>
          </p:nvGrpSpPr>
          <p:grpSpPr>
            <a:xfrm>
              <a:off x="911576" y="4401527"/>
              <a:ext cx="7665557" cy="1563186"/>
              <a:chOff x="911576" y="4401527"/>
              <a:chExt cx="7665557" cy="1563186"/>
            </a:xfrm>
          </p:grpSpPr>
          <p:cxnSp>
            <p:nvCxnSpPr>
              <p:cNvPr id="160" name="Gerade Verbindung mit Pfeil 159">
                <a:extLst>
                  <a:ext uri="{FF2B5EF4-FFF2-40B4-BE49-F238E27FC236}">
                    <a16:creationId xmlns:a16="http://schemas.microsoft.com/office/drawing/2014/main" id="{7C3C54A1-F832-CE9E-807F-EF5CB4F4C7DF}"/>
                  </a:ext>
                </a:extLst>
              </p:cNvPr>
              <p:cNvCxnSpPr/>
              <p:nvPr/>
            </p:nvCxnSpPr>
            <p:spPr bwMode="auto">
              <a:xfrm>
                <a:off x="2500619" y="4532287"/>
                <a:ext cx="3704697" cy="0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C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grpSp>
            <p:nvGrpSpPr>
              <p:cNvPr id="165" name="Gruppieren 164">
                <a:extLst>
                  <a:ext uri="{FF2B5EF4-FFF2-40B4-BE49-F238E27FC236}">
                    <a16:creationId xmlns:a16="http://schemas.microsoft.com/office/drawing/2014/main" id="{D2FFC5D8-99FF-5E02-867E-FD0B2AB3483A}"/>
                  </a:ext>
                </a:extLst>
              </p:cNvPr>
              <p:cNvGrpSpPr/>
              <p:nvPr/>
            </p:nvGrpSpPr>
            <p:grpSpPr>
              <a:xfrm>
                <a:off x="911576" y="4401527"/>
                <a:ext cx="7665557" cy="1563186"/>
                <a:chOff x="911576" y="4401527"/>
                <a:chExt cx="7665557" cy="1563186"/>
              </a:xfrm>
            </p:grpSpPr>
            <p:cxnSp>
              <p:nvCxnSpPr>
                <p:cNvPr id="128" name="Gerade Verbindung mit Pfeil 127">
                  <a:extLst>
                    <a:ext uri="{FF2B5EF4-FFF2-40B4-BE49-F238E27FC236}">
                      <a16:creationId xmlns:a16="http://schemas.microsoft.com/office/drawing/2014/main" id="{DDF3FB6A-02E0-CDE1-9E2F-AFD866729BD7}"/>
                    </a:ext>
                  </a:extLst>
                </p:cNvPr>
                <p:cNvCxnSpPr/>
                <p:nvPr/>
              </p:nvCxnSpPr>
              <p:spPr bwMode="auto">
                <a:xfrm>
                  <a:off x="6139586" y="4532287"/>
                  <a:ext cx="2103644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FFC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grpSp>
              <p:nvGrpSpPr>
                <p:cNvPr id="190" name="Gruppieren 189">
                  <a:extLst>
                    <a:ext uri="{FF2B5EF4-FFF2-40B4-BE49-F238E27FC236}">
                      <a16:creationId xmlns:a16="http://schemas.microsoft.com/office/drawing/2014/main" id="{3CE2B852-7629-DFBC-850C-3EE71A84FD72}"/>
                    </a:ext>
                  </a:extLst>
                </p:cNvPr>
                <p:cNvGrpSpPr/>
                <p:nvPr/>
              </p:nvGrpSpPr>
              <p:grpSpPr>
                <a:xfrm>
                  <a:off x="1994556" y="5623681"/>
                  <a:ext cx="6582577" cy="341032"/>
                  <a:chOff x="1994556" y="5680831"/>
                  <a:chExt cx="6582577" cy="341032"/>
                </a:xfrm>
              </p:grpSpPr>
              <p:sp>
                <p:nvSpPr>
                  <p:cNvPr id="136" name="Textfeld 135">
                    <a:extLst>
                      <a:ext uri="{FF2B5EF4-FFF2-40B4-BE49-F238E27FC236}">
                        <a16:creationId xmlns:a16="http://schemas.microsoft.com/office/drawing/2014/main" id="{56FEA781-4070-45DF-9DF9-4FE225FFE945}"/>
                      </a:ext>
                    </a:extLst>
                  </p:cNvPr>
                  <p:cNvSpPr txBox="1"/>
                  <p:nvPr/>
                </p:nvSpPr>
                <p:spPr>
                  <a:xfrm>
                    <a:off x="2877758" y="5714086"/>
                    <a:ext cx="11215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de-DE" sz="1400" dirty="0"/>
                      <a:t>Wärmenetz</a:t>
                    </a:r>
                  </a:p>
                </p:txBody>
              </p:sp>
              <p:cxnSp>
                <p:nvCxnSpPr>
                  <p:cNvPr id="122" name="Gerade Verbindung mit Pfeil 121">
                    <a:extLst>
                      <a:ext uri="{FF2B5EF4-FFF2-40B4-BE49-F238E27FC236}">
                        <a16:creationId xmlns:a16="http://schemas.microsoft.com/office/drawing/2014/main" id="{7E2B383D-FEE0-81DF-5BAC-59DCC1DA63B1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994556" y="5978685"/>
                    <a:ext cx="6582577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149" name="Gerader Verbinder 148">
                    <a:extLst>
                      <a:ext uri="{FF2B5EF4-FFF2-40B4-BE49-F238E27FC236}">
                        <a16:creationId xmlns:a16="http://schemas.microsoft.com/office/drawing/2014/main" id="{1CCC28AE-F5C6-842C-F46F-9FAF2DAF0386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264797" y="5680831"/>
                    <a:ext cx="0" cy="297854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0000"/>
                    </a:solidFill>
                    <a:prstDash val="sysDot"/>
                    <a:round/>
                    <a:headEnd type="arrow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grpSp>
              <p:nvGrpSpPr>
                <p:cNvPr id="164" name="Gruppieren 163">
                  <a:extLst>
                    <a:ext uri="{FF2B5EF4-FFF2-40B4-BE49-F238E27FC236}">
                      <a16:creationId xmlns:a16="http://schemas.microsoft.com/office/drawing/2014/main" id="{7E2A1C9C-B782-1BCF-6575-BBF288D0F66B}"/>
                    </a:ext>
                  </a:extLst>
                </p:cNvPr>
                <p:cNvGrpSpPr/>
                <p:nvPr/>
              </p:nvGrpSpPr>
              <p:grpSpPr>
                <a:xfrm>
                  <a:off x="911576" y="4401527"/>
                  <a:ext cx="3186338" cy="1516300"/>
                  <a:chOff x="911576" y="4401527"/>
                  <a:chExt cx="3186338" cy="1516300"/>
                </a:xfrm>
              </p:grpSpPr>
              <p:cxnSp>
                <p:nvCxnSpPr>
                  <p:cNvPr id="139" name="Gerader Verbinder 138">
                    <a:extLst>
                      <a:ext uri="{FF2B5EF4-FFF2-40B4-BE49-F238E27FC236}">
                        <a16:creationId xmlns:a16="http://schemas.microsoft.com/office/drawing/2014/main" id="{74C1F268-4548-AC3E-C5E1-97C977E0D192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2578293" y="4529453"/>
                    <a:ext cx="0" cy="501870"/>
                  </a:xfrm>
                  <a:prstGeom prst="line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C000"/>
                    </a:solidFill>
                    <a:prstDash val="dash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grpSp>
                <p:nvGrpSpPr>
                  <p:cNvPr id="12" name="Gruppieren 11">
                    <a:extLst>
                      <a:ext uri="{FF2B5EF4-FFF2-40B4-BE49-F238E27FC236}">
                        <a16:creationId xmlns:a16="http://schemas.microsoft.com/office/drawing/2014/main" id="{2E010A73-87FD-2B16-D43A-F269F8FB48D4}"/>
                      </a:ext>
                    </a:extLst>
                  </p:cNvPr>
                  <p:cNvGrpSpPr/>
                  <p:nvPr/>
                </p:nvGrpSpPr>
                <p:grpSpPr>
                  <a:xfrm>
                    <a:off x="1886551" y="4401527"/>
                    <a:ext cx="2211363" cy="1311590"/>
                    <a:chOff x="2848745" y="4439983"/>
                    <a:chExt cx="2211363" cy="1311590"/>
                  </a:xfrm>
                </p:grpSpPr>
                <p:grpSp>
                  <p:nvGrpSpPr>
                    <p:cNvPr id="51" name="Gruppieren 50">
                      <a:extLst>
                        <a:ext uri="{FF2B5EF4-FFF2-40B4-BE49-F238E27FC236}">
                          <a16:creationId xmlns:a16="http://schemas.microsoft.com/office/drawing/2014/main" id="{B3C9AC2B-7A18-D286-C54F-297088B0B8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8745" y="5076190"/>
                      <a:ext cx="2211363" cy="675383"/>
                      <a:chOff x="4132702" y="3170663"/>
                      <a:chExt cx="4967832" cy="1517250"/>
                    </a:xfrm>
                  </p:grpSpPr>
                  <p:sp>
                    <p:nvSpPr>
                      <p:cNvPr id="52" name="Freihandform: Form 51">
                        <a:extLst>
                          <a:ext uri="{FF2B5EF4-FFF2-40B4-BE49-F238E27FC236}">
                            <a16:creationId xmlns:a16="http://schemas.microsoft.com/office/drawing/2014/main" id="{F701B97A-BDA0-1B1D-00FF-83F4C3386DC8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6078762" y="4621159"/>
                        <a:ext cx="11760" cy="14086"/>
                      </a:xfrm>
                      <a:custGeom>
                        <a:avLst/>
                        <a:gdLst>
                          <a:gd name="connsiteX0" fmla="*/ 5954 w 16876"/>
                          <a:gd name="connsiteY0" fmla="*/ 11274 h 22548"/>
                          <a:gd name="connsiteX1" fmla="*/ 4263 w 16876"/>
                          <a:gd name="connsiteY1" fmla="*/ 22549 h 22548"/>
                          <a:gd name="connsiteX2" fmla="*/ 14974 w 16876"/>
                          <a:gd name="connsiteY2" fmla="*/ 11274 h 22548"/>
                          <a:gd name="connsiteX3" fmla="*/ 16665 w 16876"/>
                          <a:gd name="connsiteY3" fmla="*/ 0 h 22548"/>
                          <a:gd name="connsiteX4" fmla="*/ 5954 w 16876"/>
                          <a:gd name="connsiteY4" fmla="*/ 11274 h 225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6876" h="22548">
                            <a:moveTo>
                              <a:pt x="5954" y="11274"/>
                            </a:moveTo>
                            <a:cubicBezTo>
                              <a:pt x="-1374" y="19730"/>
                              <a:pt x="-1938" y="22549"/>
                              <a:pt x="4263" y="22549"/>
                            </a:cubicBezTo>
                            <a:cubicBezTo>
                              <a:pt x="8209" y="22549"/>
                              <a:pt x="13283" y="17475"/>
                              <a:pt x="14974" y="11274"/>
                            </a:cubicBezTo>
                            <a:cubicBezTo>
                              <a:pt x="16665" y="5073"/>
                              <a:pt x="17229" y="0"/>
                              <a:pt x="16665" y="0"/>
                            </a:cubicBezTo>
                            <a:cubicBezTo>
                              <a:pt x="16101" y="0"/>
                              <a:pt x="11591" y="5073"/>
                              <a:pt x="5954" y="11274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53" name="Freihandform: Form 52">
                        <a:extLst>
                          <a:ext uri="{FF2B5EF4-FFF2-40B4-BE49-F238E27FC236}">
                            <a16:creationId xmlns:a16="http://schemas.microsoft.com/office/drawing/2014/main" id="{B2BA3DD6-A190-4164-BDC1-722D069E6E75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V="1">
                        <a:off x="5563654" y="3977249"/>
                        <a:ext cx="24379" cy="1937"/>
                      </a:xfrm>
                      <a:custGeom>
                        <a:avLst/>
                        <a:gdLst>
                          <a:gd name="connsiteX0" fmla="*/ 4187 w 34984"/>
                          <a:gd name="connsiteY0" fmla="*/ 2255 h 3100"/>
                          <a:gd name="connsiteX1" fmla="*/ 32372 w 34984"/>
                          <a:gd name="connsiteY1" fmla="*/ 2255 h 3100"/>
                          <a:gd name="connsiteX2" fmla="*/ 16588 w 34984"/>
                          <a:gd name="connsiteY2" fmla="*/ 0 h 3100"/>
                          <a:gd name="connsiteX3" fmla="*/ 4187 w 34984"/>
                          <a:gd name="connsiteY3" fmla="*/ 2255 h 31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34984" h="3100">
                            <a:moveTo>
                              <a:pt x="4187" y="2255"/>
                            </a:moveTo>
                            <a:cubicBezTo>
                              <a:pt x="12642" y="3382"/>
                              <a:pt x="25044" y="3382"/>
                              <a:pt x="32372" y="2255"/>
                            </a:cubicBezTo>
                            <a:cubicBezTo>
                              <a:pt x="39137" y="1127"/>
                              <a:pt x="32372" y="0"/>
                              <a:pt x="16588" y="0"/>
                            </a:cubicBezTo>
                            <a:cubicBezTo>
                              <a:pt x="1368" y="0"/>
                              <a:pt x="-4833" y="1127"/>
                              <a:pt x="4187" y="2255"/>
                            </a:cubicBez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56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cxnSp>
                    <p:nvCxnSpPr>
                      <p:cNvPr id="54" name="Gerader Verbinder 53">
                        <a:extLst>
                          <a:ext uri="{FF2B5EF4-FFF2-40B4-BE49-F238E27FC236}">
                            <a16:creationId xmlns:a16="http://schemas.microsoft.com/office/drawing/2014/main" id="{900EF653-3CE2-C033-A376-AB25C0D8792D}"/>
                          </a:ext>
                        </a:extLst>
                      </p:cNvPr>
                      <p:cNvCxnSpPr>
                        <a:stCxn id="62" idx="42"/>
                      </p:cNvCxnSpPr>
                      <p:nvPr/>
                    </p:nvCxnSpPr>
                    <p:spPr bwMode="auto">
                      <a:xfrm flipH="1" flipV="1">
                        <a:off x="5216370" y="3577856"/>
                        <a:ext cx="2831" cy="997919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pic>
                    <p:nvPicPr>
                      <p:cNvPr id="57" name="Grafik 56" descr="Ein Bild, das Buchse, Elektronik, drinnen, Stecker enthält.&#10;&#10;Automatisch generierte Beschreibung">
                        <a:extLst>
                          <a:ext uri="{FF2B5EF4-FFF2-40B4-BE49-F238E27FC236}">
                            <a16:creationId xmlns:a16="http://schemas.microsoft.com/office/drawing/2014/main" id="{9F30BB7E-E8E4-ADD9-F0A4-EA6A791DAA7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980668" y="4274410"/>
                        <a:ext cx="125490" cy="16387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9" name="Grafik 58">
                        <a:extLst>
                          <a:ext uri="{FF2B5EF4-FFF2-40B4-BE49-F238E27FC236}">
                            <a16:creationId xmlns:a16="http://schemas.microsoft.com/office/drawing/2014/main" id="{CE1D7546-79B5-46E8-5568-811B66992D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087" t="56358" r="73126" b="14625"/>
                      <a:stretch/>
                    </p:blipFill>
                    <p:spPr>
                      <a:xfrm>
                        <a:off x="6498362" y="4158020"/>
                        <a:ext cx="128606" cy="288117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61" name="Freihandform: Form 60">
                        <a:extLst>
                          <a:ext uri="{FF2B5EF4-FFF2-40B4-BE49-F238E27FC236}">
                            <a16:creationId xmlns:a16="http://schemas.microsoft.com/office/drawing/2014/main" id="{25F1D217-FCC1-81F1-DA6A-4CDA055DEBA1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650474" y="3201063"/>
                        <a:ext cx="2757497" cy="806345"/>
                      </a:xfrm>
                      <a:custGeom>
                        <a:avLst/>
                        <a:gdLst>
                          <a:gd name="connsiteX0" fmla="*/ 0 w 3972232"/>
                          <a:gd name="connsiteY0" fmla="*/ 9833 h 1897626"/>
                          <a:gd name="connsiteX1" fmla="*/ 2871019 w 3972232"/>
                          <a:gd name="connsiteY1" fmla="*/ 3932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9833 h 1897626"/>
                          <a:gd name="connsiteX1" fmla="*/ 2874829 w 3972232"/>
                          <a:gd name="connsiteY1" fmla="*/ 54569 h 1897626"/>
                          <a:gd name="connsiteX2" fmla="*/ 3972232 w 3972232"/>
                          <a:gd name="connsiteY2" fmla="*/ 1858297 h 1897626"/>
                          <a:gd name="connsiteX3" fmla="*/ 894735 w 3972232"/>
                          <a:gd name="connsiteY3" fmla="*/ 1897626 h 1897626"/>
                          <a:gd name="connsiteX4" fmla="*/ 49161 w 3972232"/>
                          <a:gd name="connsiteY4" fmla="*/ 0 h 1897626"/>
                          <a:gd name="connsiteX5" fmla="*/ 78658 w 3972232"/>
                          <a:gd name="connsiteY5" fmla="*/ 68826 h 189762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17453 h 1905246"/>
                          <a:gd name="connsiteX1" fmla="*/ 2874829 w 3972232"/>
                          <a:gd name="connsiteY1" fmla="*/ 62189 h 1905246"/>
                          <a:gd name="connsiteX2" fmla="*/ 3972232 w 3972232"/>
                          <a:gd name="connsiteY2" fmla="*/ 1865917 h 1905246"/>
                          <a:gd name="connsiteX3" fmla="*/ 894735 w 3972232"/>
                          <a:gd name="connsiteY3" fmla="*/ 1905246 h 1905246"/>
                          <a:gd name="connsiteX4" fmla="*/ 178701 w 3972232"/>
                          <a:gd name="connsiteY4" fmla="*/ 0 h 1905246"/>
                          <a:gd name="connsiteX5" fmla="*/ 78658 w 3972232"/>
                          <a:gd name="connsiteY5" fmla="*/ 76446 h 1905246"/>
                          <a:gd name="connsiteX0" fmla="*/ 0 w 3972232"/>
                          <a:gd name="connsiteY0" fmla="*/ 0 h 1887793"/>
                          <a:gd name="connsiteX1" fmla="*/ 2874829 w 3972232"/>
                          <a:gd name="connsiteY1" fmla="*/ 44736 h 1887793"/>
                          <a:gd name="connsiteX2" fmla="*/ 3972232 w 3972232"/>
                          <a:gd name="connsiteY2" fmla="*/ 1848464 h 1887793"/>
                          <a:gd name="connsiteX3" fmla="*/ 894735 w 3972232"/>
                          <a:gd name="connsiteY3" fmla="*/ 1887793 h 1887793"/>
                          <a:gd name="connsiteX4" fmla="*/ 78658 w 3972232"/>
                          <a:gd name="connsiteY4" fmla="*/ 58993 h 1887793"/>
                          <a:gd name="connsiteX0" fmla="*/ 0 w 3972232"/>
                          <a:gd name="connsiteY0" fmla="*/ 24827 h 1912620"/>
                          <a:gd name="connsiteX1" fmla="*/ 2874829 w 3972232"/>
                          <a:gd name="connsiteY1" fmla="*/ 69563 h 1912620"/>
                          <a:gd name="connsiteX2" fmla="*/ 3972232 w 3972232"/>
                          <a:gd name="connsiteY2" fmla="*/ 1873291 h 1912620"/>
                          <a:gd name="connsiteX3" fmla="*/ 894735 w 3972232"/>
                          <a:gd name="connsiteY3" fmla="*/ 1912620 h 1912620"/>
                          <a:gd name="connsiteX4" fmla="*/ 21508 w 3972232"/>
                          <a:gd name="connsiteY4" fmla="*/ 0 h 1912620"/>
                          <a:gd name="connsiteX0" fmla="*/ 0 w 3956992"/>
                          <a:gd name="connsiteY0" fmla="*/ 0 h 1922083"/>
                          <a:gd name="connsiteX1" fmla="*/ 2859589 w 3956992"/>
                          <a:gd name="connsiteY1" fmla="*/ 79026 h 1922083"/>
                          <a:gd name="connsiteX2" fmla="*/ 3956992 w 3956992"/>
                          <a:gd name="connsiteY2" fmla="*/ 1882754 h 1922083"/>
                          <a:gd name="connsiteX3" fmla="*/ 879495 w 3956992"/>
                          <a:gd name="connsiteY3" fmla="*/ 1922083 h 1922083"/>
                          <a:gd name="connsiteX4" fmla="*/ 6268 w 3956992"/>
                          <a:gd name="connsiteY4" fmla="*/ 9463 h 1922083"/>
                          <a:gd name="connsiteX0" fmla="*/ 0 w 3956992"/>
                          <a:gd name="connsiteY0" fmla="*/ 0 h 1882754"/>
                          <a:gd name="connsiteX1" fmla="*/ 2859589 w 3956992"/>
                          <a:gd name="connsiteY1" fmla="*/ 79026 h 1882754"/>
                          <a:gd name="connsiteX2" fmla="*/ 3956992 w 3956992"/>
                          <a:gd name="connsiteY2" fmla="*/ 1882754 h 1882754"/>
                          <a:gd name="connsiteX3" fmla="*/ 879495 w 3956992"/>
                          <a:gd name="connsiteY3" fmla="*/ 1867219 h 1882754"/>
                          <a:gd name="connsiteX4" fmla="*/ 6268 w 3956992"/>
                          <a:gd name="connsiteY4" fmla="*/ 9463 h 188275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956992" h="1882754">
                            <a:moveTo>
                              <a:pt x="0" y="0"/>
                            </a:moveTo>
                            <a:lnTo>
                              <a:pt x="2859589" y="79026"/>
                            </a:lnTo>
                            <a:lnTo>
                              <a:pt x="3956992" y="1882754"/>
                            </a:lnTo>
                            <a:lnTo>
                              <a:pt x="879495" y="1867219"/>
                            </a:lnTo>
                            <a:lnTo>
                              <a:pt x="6268" y="9463"/>
                            </a:lnTo>
                          </a:path>
                        </a:pathLst>
                      </a:custGeom>
                      <a:solidFill>
                        <a:srgbClr val="FFCC99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62" name="Freihandform: Form 61">
                        <a:extLst>
                          <a:ext uri="{FF2B5EF4-FFF2-40B4-BE49-F238E27FC236}">
                            <a16:creationId xmlns:a16="http://schemas.microsoft.com/office/drawing/2014/main" id="{3D3351CD-42AA-B941-A738-3B6B69079C63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 flipV="1">
                        <a:off x="4132702" y="3170663"/>
                        <a:ext cx="3367359" cy="1433842"/>
                      </a:xfrm>
                      <a:custGeom>
                        <a:avLst/>
                        <a:gdLst>
                          <a:gd name="connsiteX0" fmla="*/ 497198 w 3607783"/>
                          <a:gd name="connsiteY0" fmla="*/ 32132 h 3347910"/>
                          <a:gd name="connsiteX1" fmla="*/ 242962 w 3607783"/>
                          <a:gd name="connsiteY1" fmla="*/ 742414 h 3347910"/>
                          <a:gd name="connsiteX2" fmla="*/ 0 w 3607783"/>
                          <a:gd name="connsiteY2" fmla="*/ 1446496 h 3347910"/>
                          <a:gd name="connsiteX3" fmla="*/ 10147 w 3607783"/>
                          <a:gd name="connsiteY3" fmla="*/ 1468481 h 3347910"/>
                          <a:gd name="connsiteX4" fmla="*/ 197301 w 3607783"/>
                          <a:gd name="connsiteY4" fmla="*/ 1403653 h 3347910"/>
                          <a:gd name="connsiteX5" fmla="*/ 202938 w 3607783"/>
                          <a:gd name="connsiteY5" fmla="*/ 1478064 h 3347910"/>
                          <a:gd name="connsiteX6" fmla="*/ 214212 w 3607783"/>
                          <a:gd name="connsiteY6" fmla="*/ 2043471 h 3347910"/>
                          <a:gd name="connsiteX7" fmla="*/ 225486 w 3607783"/>
                          <a:gd name="connsiteY7" fmla="*/ 2580129 h 3347910"/>
                          <a:gd name="connsiteX8" fmla="*/ 225486 w 3607783"/>
                          <a:gd name="connsiteY8" fmla="*/ 2626354 h 3347910"/>
                          <a:gd name="connsiteX9" fmla="*/ 421660 w 3607783"/>
                          <a:gd name="connsiteY9" fmla="*/ 2780812 h 3347910"/>
                          <a:gd name="connsiteX10" fmla="*/ 879961 w 3607783"/>
                          <a:gd name="connsiteY10" fmla="*/ 3141590 h 3347910"/>
                          <a:gd name="connsiteX11" fmla="*/ 1142653 w 3607783"/>
                          <a:gd name="connsiteY11" fmla="*/ 3347910 h 3347910"/>
                          <a:gd name="connsiteX12" fmla="*/ 2246973 w 3607783"/>
                          <a:gd name="connsiteY12" fmla="*/ 3325362 h 3347910"/>
                          <a:gd name="connsiteX13" fmla="*/ 3351856 w 3607783"/>
                          <a:gd name="connsiteY13" fmla="*/ 3301686 h 3347910"/>
                          <a:gd name="connsiteX14" fmla="*/ 3359748 w 3607783"/>
                          <a:gd name="connsiteY14" fmla="*/ 2686108 h 3347910"/>
                          <a:gd name="connsiteX15" fmla="*/ 3368768 w 3607783"/>
                          <a:gd name="connsiteY15" fmla="*/ 2047417 h 3347910"/>
                          <a:gd name="connsiteX16" fmla="*/ 3371586 w 3607783"/>
                          <a:gd name="connsiteY16" fmla="*/ 2023741 h 3347910"/>
                          <a:gd name="connsiteX17" fmla="*/ 3421193 w 3607783"/>
                          <a:gd name="connsiteY17" fmla="*/ 2023741 h 3347910"/>
                          <a:gd name="connsiteX18" fmla="*/ 3539010 w 3607783"/>
                          <a:gd name="connsiteY18" fmla="*/ 2019795 h 3347910"/>
                          <a:gd name="connsiteX19" fmla="*/ 3607783 w 3607783"/>
                          <a:gd name="connsiteY19" fmla="*/ 2016413 h 3347910"/>
                          <a:gd name="connsiteX20" fmla="*/ 3607783 w 3607783"/>
                          <a:gd name="connsiteY20" fmla="*/ 1997810 h 3347910"/>
                          <a:gd name="connsiteX21" fmla="*/ 3484329 w 3607783"/>
                          <a:gd name="connsiteY21" fmla="*/ 1712570 h 3347910"/>
                          <a:gd name="connsiteX22" fmla="*/ 2955564 w 3607783"/>
                          <a:gd name="connsiteY22" fmla="*/ 569353 h 3347910"/>
                          <a:gd name="connsiteX23" fmla="*/ 2761082 w 3607783"/>
                          <a:gd name="connsiteY23" fmla="*/ 148257 h 3347910"/>
                          <a:gd name="connsiteX24" fmla="*/ 2727259 w 3607783"/>
                          <a:gd name="connsiteY24" fmla="*/ 73847 h 3347910"/>
                          <a:gd name="connsiteX25" fmla="*/ 2692308 w 3607783"/>
                          <a:gd name="connsiteY25" fmla="*/ 71028 h 3347910"/>
                          <a:gd name="connsiteX26" fmla="*/ 2367608 w 3607783"/>
                          <a:gd name="connsiteY26" fmla="*/ 59190 h 3347910"/>
                          <a:gd name="connsiteX27" fmla="*/ 1296547 w 3607783"/>
                          <a:gd name="connsiteY27" fmla="*/ 25367 h 3347910"/>
                          <a:gd name="connsiteX28" fmla="*/ 511854 w 3607783"/>
                          <a:gd name="connsiteY28" fmla="*/ 0 h 3347910"/>
                          <a:gd name="connsiteX29" fmla="*/ 497198 w 3607783"/>
                          <a:gd name="connsiteY29" fmla="*/ 32132 h 3347910"/>
                          <a:gd name="connsiteX30" fmla="*/ 1519215 w 3607783"/>
                          <a:gd name="connsiteY30" fmla="*/ 99214 h 3347910"/>
                          <a:gd name="connsiteX31" fmla="*/ 2581820 w 3607783"/>
                          <a:gd name="connsiteY31" fmla="*/ 133601 h 3347910"/>
                          <a:gd name="connsiteX32" fmla="*/ 2681034 w 3607783"/>
                          <a:gd name="connsiteY32" fmla="*/ 136983 h 3347910"/>
                          <a:gd name="connsiteX33" fmla="*/ 2709783 w 3607783"/>
                          <a:gd name="connsiteY33" fmla="*/ 199556 h 3347910"/>
                          <a:gd name="connsiteX34" fmla="*/ 3062670 w 3607783"/>
                          <a:gd name="connsiteY34" fmla="*/ 961136 h 3347910"/>
                          <a:gd name="connsiteX35" fmla="*/ 3454452 w 3607783"/>
                          <a:gd name="connsiteY35" fmla="*/ 1806710 h 3347910"/>
                          <a:gd name="connsiteX36" fmla="*/ 3522098 w 3607783"/>
                          <a:gd name="connsiteY36" fmla="*/ 1953277 h 3347910"/>
                          <a:gd name="connsiteX37" fmla="*/ 3414429 w 3607783"/>
                          <a:gd name="connsiteY37" fmla="*/ 1957786 h 3347910"/>
                          <a:gd name="connsiteX38" fmla="*/ 3305631 w 3607783"/>
                          <a:gd name="connsiteY38" fmla="*/ 1963423 h 3347910"/>
                          <a:gd name="connsiteX39" fmla="*/ 3295485 w 3607783"/>
                          <a:gd name="connsiteY39" fmla="*/ 2598168 h 3347910"/>
                          <a:gd name="connsiteX40" fmla="*/ 3283646 w 3607783"/>
                          <a:gd name="connsiteY40" fmla="*/ 3234603 h 3347910"/>
                          <a:gd name="connsiteX41" fmla="*/ 1211990 w 3607783"/>
                          <a:gd name="connsiteY41" fmla="*/ 3280264 h 3347910"/>
                          <a:gd name="connsiteX42" fmla="*/ 1164074 w 3607783"/>
                          <a:gd name="connsiteY42" fmla="*/ 3280828 h 3347910"/>
                          <a:gd name="connsiteX43" fmla="*/ 730012 w 3607783"/>
                          <a:gd name="connsiteY43" fmla="*/ 2939216 h 3347910"/>
                          <a:gd name="connsiteX44" fmla="*/ 295951 w 3607783"/>
                          <a:gd name="connsiteY44" fmla="*/ 2597041 h 3347910"/>
                          <a:gd name="connsiteX45" fmla="*/ 292005 w 3607783"/>
                          <a:gd name="connsiteY45" fmla="*/ 2523194 h 3347910"/>
                          <a:gd name="connsiteX46" fmla="*/ 276221 w 3607783"/>
                          <a:gd name="connsiteY46" fmla="*/ 1879993 h 3347910"/>
                          <a:gd name="connsiteX47" fmla="*/ 264383 w 3607783"/>
                          <a:gd name="connsiteY47" fmla="*/ 1310640 h 3347910"/>
                          <a:gd name="connsiteX48" fmla="*/ 379945 w 3607783"/>
                          <a:gd name="connsiteY48" fmla="*/ 963955 h 3347910"/>
                          <a:gd name="connsiteX49" fmla="*/ 555260 w 3607783"/>
                          <a:gd name="connsiteY49" fmla="*/ 443645 h 3347910"/>
                          <a:gd name="connsiteX50" fmla="*/ 615578 w 3607783"/>
                          <a:gd name="connsiteY50" fmla="*/ 270020 h 3347910"/>
                          <a:gd name="connsiteX51" fmla="*/ 584010 w 3607783"/>
                          <a:gd name="connsiteY51" fmla="*/ 178134 h 3347910"/>
                          <a:gd name="connsiteX52" fmla="*/ 554133 w 3607783"/>
                          <a:gd name="connsiteY52" fmla="*/ 67646 h 3347910"/>
                          <a:gd name="connsiteX53" fmla="*/ 1519215 w 3607783"/>
                          <a:gd name="connsiteY53" fmla="*/ 99214 h 33479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</a:cxnLst>
                        <a:rect l="l" t="t" r="r" b="b"/>
                        <a:pathLst>
                          <a:path w="3607783" h="3347910">
                            <a:moveTo>
                              <a:pt x="497198" y="32132"/>
                            </a:moveTo>
                            <a:cubicBezTo>
                              <a:pt x="490997" y="50171"/>
                              <a:pt x="376562" y="369798"/>
                              <a:pt x="242962" y="742414"/>
                            </a:cubicBezTo>
                            <a:cubicBezTo>
                              <a:pt x="55244" y="1265543"/>
                              <a:pt x="0" y="1426202"/>
                              <a:pt x="0" y="1446496"/>
                            </a:cubicBezTo>
                            <a:cubicBezTo>
                              <a:pt x="0" y="1469044"/>
                              <a:pt x="1127" y="1471863"/>
                              <a:pt x="10147" y="1468481"/>
                            </a:cubicBezTo>
                            <a:cubicBezTo>
                              <a:pt x="47352" y="1453824"/>
                              <a:pt x="192227" y="1403653"/>
                              <a:pt x="197301" y="1403653"/>
                            </a:cubicBezTo>
                            <a:cubicBezTo>
                              <a:pt x="200683" y="1403653"/>
                              <a:pt x="202938" y="1430712"/>
                              <a:pt x="202938" y="1478064"/>
                            </a:cubicBezTo>
                            <a:cubicBezTo>
                              <a:pt x="202938" y="1519215"/>
                              <a:pt x="208011" y="1773451"/>
                              <a:pt x="214212" y="2043471"/>
                            </a:cubicBezTo>
                            <a:cubicBezTo>
                              <a:pt x="220413" y="2312928"/>
                              <a:pt x="225486" y="2554762"/>
                              <a:pt x="225486" y="2580129"/>
                            </a:cubicBezTo>
                            <a:lnTo>
                              <a:pt x="225486" y="2626354"/>
                            </a:lnTo>
                            <a:lnTo>
                              <a:pt x="421660" y="2780812"/>
                            </a:lnTo>
                            <a:cubicBezTo>
                              <a:pt x="529329" y="2865369"/>
                              <a:pt x="735650" y="3027720"/>
                              <a:pt x="879961" y="3141590"/>
                            </a:cubicBezTo>
                            <a:lnTo>
                              <a:pt x="1142653" y="3347910"/>
                            </a:lnTo>
                            <a:lnTo>
                              <a:pt x="2246973" y="3325362"/>
                            </a:lnTo>
                            <a:cubicBezTo>
                              <a:pt x="2854095" y="3312960"/>
                              <a:pt x="3351856" y="3302249"/>
                              <a:pt x="3351856" y="3301686"/>
                            </a:cubicBezTo>
                            <a:cubicBezTo>
                              <a:pt x="3352420" y="3301122"/>
                              <a:pt x="3355802" y="3024337"/>
                              <a:pt x="3359748" y="2686108"/>
                            </a:cubicBezTo>
                            <a:cubicBezTo>
                              <a:pt x="3363130" y="2347878"/>
                              <a:pt x="3367076" y="2060946"/>
                              <a:pt x="3368768" y="2047417"/>
                            </a:cubicBezTo>
                            <a:lnTo>
                              <a:pt x="3371586" y="2023741"/>
                            </a:lnTo>
                            <a:lnTo>
                              <a:pt x="3421193" y="2023741"/>
                            </a:lnTo>
                            <a:cubicBezTo>
                              <a:pt x="3448252" y="2023741"/>
                              <a:pt x="3501805" y="2022050"/>
                              <a:pt x="3539010" y="2019795"/>
                            </a:cubicBezTo>
                            <a:lnTo>
                              <a:pt x="3607783" y="2016413"/>
                            </a:lnTo>
                            <a:lnTo>
                              <a:pt x="3607783" y="1997810"/>
                            </a:lnTo>
                            <a:cubicBezTo>
                              <a:pt x="3607783" y="1985972"/>
                              <a:pt x="3565505" y="1887886"/>
                              <a:pt x="3484329" y="1712570"/>
                            </a:cubicBezTo>
                            <a:cubicBezTo>
                              <a:pt x="3347910" y="1417183"/>
                              <a:pt x="3196834" y="1090791"/>
                              <a:pt x="2955564" y="569353"/>
                            </a:cubicBezTo>
                            <a:cubicBezTo>
                              <a:pt x="2867060" y="378817"/>
                              <a:pt x="2779684" y="189409"/>
                              <a:pt x="2761082" y="148257"/>
                            </a:cubicBezTo>
                            <a:lnTo>
                              <a:pt x="2727259" y="73847"/>
                            </a:lnTo>
                            <a:lnTo>
                              <a:pt x="2692308" y="71028"/>
                            </a:lnTo>
                            <a:cubicBezTo>
                              <a:pt x="2673706" y="69337"/>
                              <a:pt x="2527139" y="64264"/>
                              <a:pt x="2367608" y="59190"/>
                            </a:cubicBezTo>
                            <a:cubicBezTo>
                              <a:pt x="2208076" y="54117"/>
                              <a:pt x="1726099" y="38896"/>
                              <a:pt x="1296547" y="25367"/>
                            </a:cubicBezTo>
                            <a:cubicBezTo>
                              <a:pt x="866995" y="11274"/>
                              <a:pt x="514109" y="0"/>
                              <a:pt x="511854" y="0"/>
                            </a:cubicBezTo>
                            <a:cubicBezTo>
                              <a:pt x="510163" y="0"/>
                              <a:pt x="503399" y="14657"/>
                              <a:pt x="497198" y="32132"/>
                            </a:cubicBezTo>
                            <a:close/>
                            <a:moveTo>
                              <a:pt x="1519215" y="99214"/>
                            </a:moveTo>
                            <a:cubicBezTo>
                              <a:pt x="2049672" y="116126"/>
                              <a:pt x="2527703" y="131910"/>
                              <a:pt x="2581820" y="133601"/>
                            </a:cubicBezTo>
                            <a:lnTo>
                              <a:pt x="2681034" y="136983"/>
                            </a:lnTo>
                            <a:lnTo>
                              <a:pt x="2709783" y="199556"/>
                            </a:lnTo>
                            <a:cubicBezTo>
                              <a:pt x="2725568" y="233942"/>
                              <a:pt x="2883972" y="576682"/>
                              <a:pt x="3062670" y="961136"/>
                            </a:cubicBezTo>
                            <a:cubicBezTo>
                              <a:pt x="3240804" y="1345591"/>
                              <a:pt x="3417247" y="1726099"/>
                              <a:pt x="3454452" y="1806710"/>
                            </a:cubicBezTo>
                            <a:lnTo>
                              <a:pt x="3522098" y="1953277"/>
                            </a:lnTo>
                            <a:lnTo>
                              <a:pt x="3414429" y="1957786"/>
                            </a:lnTo>
                            <a:cubicBezTo>
                              <a:pt x="3355238" y="1960041"/>
                              <a:pt x="3306195" y="1962860"/>
                              <a:pt x="3305631" y="1963423"/>
                            </a:cubicBezTo>
                            <a:cubicBezTo>
                              <a:pt x="3304504" y="1963987"/>
                              <a:pt x="3299994" y="2249791"/>
                              <a:pt x="3295485" y="2598168"/>
                            </a:cubicBezTo>
                            <a:cubicBezTo>
                              <a:pt x="3290975" y="2945981"/>
                              <a:pt x="3285901" y="3232349"/>
                              <a:pt x="3283646" y="3234603"/>
                            </a:cubicBezTo>
                            <a:cubicBezTo>
                              <a:pt x="3280828" y="3237986"/>
                              <a:pt x="1391815" y="3279137"/>
                              <a:pt x="1211990" y="3280264"/>
                            </a:cubicBezTo>
                            <a:lnTo>
                              <a:pt x="1164074" y="3280828"/>
                            </a:lnTo>
                            <a:lnTo>
                              <a:pt x="730012" y="2939216"/>
                            </a:lnTo>
                            <a:lnTo>
                              <a:pt x="295951" y="2597041"/>
                            </a:lnTo>
                            <a:lnTo>
                              <a:pt x="292005" y="2523194"/>
                            </a:lnTo>
                            <a:cubicBezTo>
                              <a:pt x="289750" y="2482606"/>
                              <a:pt x="282422" y="2192856"/>
                              <a:pt x="276221" y="1879993"/>
                            </a:cubicBezTo>
                            <a:lnTo>
                              <a:pt x="264383" y="1310640"/>
                            </a:lnTo>
                            <a:lnTo>
                              <a:pt x="379945" y="963955"/>
                            </a:lnTo>
                            <a:cubicBezTo>
                              <a:pt x="443081" y="773419"/>
                              <a:pt x="522001" y="538913"/>
                              <a:pt x="555260" y="443645"/>
                            </a:cubicBezTo>
                            <a:lnTo>
                              <a:pt x="615578" y="270020"/>
                            </a:lnTo>
                            <a:lnTo>
                              <a:pt x="584010" y="178134"/>
                            </a:lnTo>
                            <a:cubicBezTo>
                              <a:pt x="556952" y="99214"/>
                              <a:pt x="547932" y="67646"/>
                              <a:pt x="554133" y="67646"/>
                            </a:cubicBezTo>
                            <a:cubicBezTo>
                              <a:pt x="554697" y="67646"/>
                              <a:pt x="989322" y="81739"/>
                              <a:pt x="1519215" y="99214"/>
                            </a:cubicBezTo>
                            <a:close/>
                          </a:path>
                        </a:pathLst>
                      </a:custGeom>
                      <a:solidFill>
                        <a:srgbClr val="FFC000"/>
                      </a:solidFill>
                      <a:ln w="19050" cap="flat">
                        <a:solidFill>
                          <a:schemeClr val="tx1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de-DE"/>
                      </a:p>
                    </p:txBody>
                  </p:sp>
                  <p:sp>
                    <p:nvSpPr>
                      <p:cNvPr id="63" name="Freihandform: Form 62">
                        <a:extLst>
                          <a:ext uri="{FF2B5EF4-FFF2-40B4-BE49-F238E27FC236}">
                            <a16:creationId xmlns:a16="http://schemas.microsoft.com/office/drawing/2014/main" id="{B5B0064B-A1A4-BB67-7413-7B47C97F756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412808" y="3315403"/>
                        <a:ext cx="769419" cy="1220732"/>
                      </a:xfrm>
                      <a:custGeom>
                        <a:avLst/>
                        <a:gdLst>
                          <a:gd name="connsiteX0" fmla="*/ 0 w 381000"/>
                          <a:gd name="connsiteY0" fmla="*/ 369094 h 1066800"/>
                          <a:gd name="connsiteX1" fmla="*/ 150019 w 381000"/>
                          <a:gd name="connsiteY1" fmla="*/ 0 h 1066800"/>
                          <a:gd name="connsiteX2" fmla="*/ 381000 w 381000"/>
                          <a:gd name="connsiteY2" fmla="*/ 550069 h 1066800"/>
                          <a:gd name="connsiteX3" fmla="*/ 381000 w 381000"/>
                          <a:gd name="connsiteY3" fmla="*/ 1066800 h 1066800"/>
                          <a:gd name="connsiteX4" fmla="*/ 16669 w 381000"/>
                          <a:gd name="connsiteY4" fmla="*/ 833437 h 1066800"/>
                          <a:gd name="connsiteX5" fmla="*/ 0 w 381000"/>
                          <a:gd name="connsiteY5" fmla="*/ 369094 h 1066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81000" h="1066800">
                            <a:moveTo>
                              <a:pt x="0" y="369094"/>
                            </a:moveTo>
                            <a:lnTo>
                              <a:pt x="150019" y="0"/>
                            </a:lnTo>
                            <a:lnTo>
                              <a:pt x="381000" y="550069"/>
                            </a:lnTo>
                            <a:lnTo>
                              <a:pt x="381000" y="1066800"/>
                            </a:lnTo>
                            <a:lnTo>
                              <a:pt x="16669" y="833437"/>
                            </a:lnTo>
                            <a:lnTo>
                              <a:pt x="0" y="369094"/>
                            </a:lnTo>
                            <a:close/>
                          </a:path>
                        </a:pathLst>
                      </a:custGeom>
                      <a:solidFill>
                        <a:srgbClr val="FF0000"/>
                      </a:solidFill>
                      <a:ln w="381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0" tIns="0" rIns="0" bIns="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Char char="•"/>
                          <a:tabLst/>
                        </a:pPr>
                        <a:endParaRPr kumimoji="0" lang="de-D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endParaRPr>
                      </a:p>
                    </p:txBody>
                  </p:sp>
                  <p:grpSp>
                    <p:nvGrpSpPr>
                      <p:cNvPr id="64" name="Gruppieren 63">
                        <a:extLst>
                          <a:ext uri="{FF2B5EF4-FFF2-40B4-BE49-F238E27FC236}">
                            <a16:creationId xmlns:a16="http://schemas.microsoft.com/office/drawing/2014/main" id="{1F394A1F-C067-F654-F30A-BE154D2AC17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049036" y="3322412"/>
                        <a:ext cx="1947051" cy="588201"/>
                        <a:chOff x="8364915" y="3815016"/>
                        <a:chExt cx="897300" cy="528571"/>
                      </a:xfrm>
                    </p:grpSpPr>
                    <p:sp>
                      <p:nvSpPr>
                        <p:cNvPr id="89" name="Freihandform: Form 88">
                          <a:extLst>
                            <a:ext uri="{FF2B5EF4-FFF2-40B4-BE49-F238E27FC236}">
                              <a16:creationId xmlns:a16="http://schemas.microsoft.com/office/drawing/2014/main" id="{9DB7E3AB-B62D-BC59-D0A9-6610AFAEBEB8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364915" y="3815016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0" name="Freihandform: Form 89">
                          <a:extLst>
                            <a:ext uri="{FF2B5EF4-FFF2-40B4-BE49-F238E27FC236}">
                              <a16:creationId xmlns:a16="http://schemas.microsoft.com/office/drawing/2014/main" id="{FCD7A191-B4AE-6247-A244-5BB3E88A1C8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764049" y="3815016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1" name="Freihandform: Form 90">
                          <a:extLst>
                            <a:ext uri="{FF2B5EF4-FFF2-40B4-BE49-F238E27FC236}">
                              <a16:creationId xmlns:a16="http://schemas.microsoft.com/office/drawing/2014/main" id="{079980DD-277C-6EBC-66D2-F01C1DE35AAF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512535" y="4117607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  <p:sp>
                      <p:nvSpPr>
                        <p:cNvPr id="92" name="Freihandform: Form 91">
                          <a:extLst>
                            <a:ext uri="{FF2B5EF4-FFF2-40B4-BE49-F238E27FC236}">
                              <a16:creationId xmlns:a16="http://schemas.microsoft.com/office/drawing/2014/main" id="{F8D906E3-1A43-72F7-E1B1-3991651E2207}"/>
                            </a:ext>
                          </a:extLst>
                        </p:cNvPr>
                        <p:cNvSpPr/>
                        <p:nvPr/>
                      </p:nvSpPr>
                      <p:spPr bwMode="auto">
                        <a:xfrm>
                          <a:off x="8911668" y="4117607"/>
                          <a:ext cx="350547" cy="225980"/>
                        </a:xfrm>
                        <a:custGeom>
                          <a:avLst/>
                          <a:gdLst>
                            <a:gd name="connsiteX0" fmla="*/ 0 w 3972232"/>
                            <a:gd name="connsiteY0" fmla="*/ 9833 h 1897626"/>
                            <a:gd name="connsiteX1" fmla="*/ 2871019 w 3972232"/>
                            <a:gd name="connsiteY1" fmla="*/ 3932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9833 h 1897626"/>
                            <a:gd name="connsiteX1" fmla="*/ 2874829 w 3972232"/>
                            <a:gd name="connsiteY1" fmla="*/ 54569 h 1897626"/>
                            <a:gd name="connsiteX2" fmla="*/ 3972232 w 3972232"/>
                            <a:gd name="connsiteY2" fmla="*/ 1858297 h 1897626"/>
                            <a:gd name="connsiteX3" fmla="*/ 894735 w 3972232"/>
                            <a:gd name="connsiteY3" fmla="*/ 1897626 h 1897626"/>
                            <a:gd name="connsiteX4" fmla="*/ 49161 w 3972232"/>
                            <a:gd name="connsiteY4" fmla="*/ 0 h 1897626"/>
                            <a:gd name="connsiteX5" fmla="*/ 78658 w 3972232"/>
                            <a:gd name="connsiteY5" fmla="*/ 68826 h 189762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17453 h 1905246"/>
                            <a:gd name="connsiteX1" fmla="*/ 2874829 w 3972232"/>
                            <a:gd name="connsiteY1" fmla="*/ 62189 h 1905246"/>
                            <a:gd name="connsiteX2" fmla="*/ 3972232 w 3972232"/>
                            <a:gd name="connsiteY2" fmla="*/ 1865917 h 1905246"/>
                            <a:gd name="connsiteX3" fmla="*/ 894735 w 3972232"/>
                            <a:gd name="connsiteY3" fmla="*/ 1905246 h 1905246"/>
                            <a:gd name="connsiteX4" fmla="*/ 178701 w 3972232"/>
                            <a:gd name="connsiteY4" fmla="*/ 0 h 1905246"/>
                            <a:gd name="connsiteX5" fmla="*/ 78658 w 3972232"/>
                            <a:gd name="connsiteY5" fmla="*/ 76446 h 1905246"/>
                            <a:gd name="connsiteX0" fmla="*/ 0 w 3972232"/>
                            <a:gd name="connsiteY0" fmla="*/ 0 h 1887793"/>
                            <a:gd name="connsiteX1" fmla="*/ 2874829 w 3972232"/>
                            <a:gd name="connsiteY1" fmla="*/ 44736 h 1887793"/>
                            <a:gd name="connsiteX2" fmla="*/ 3972232 w 3972232"/>
                            <a:gd name="connsiteY2" fmla="*/ 1848464 h 1887793"/>
                            <a:gd name="connsiteX3" fmla="*/ 894735 w 3972232"/>
                            <a:gd name="connsiteY3" fmla="*/ 1887793 h 1887793"/>
                            <a:gd name="connsiteX4" fmla="*/ 78658 w 3972232"/>
                            <a:gd name="connsiteY4" fmla="*/ 58993 h 1887793"/>
                            <a:gd name="connsiteX0" fmla="*/ 0 w 3972232"/>
                            <a:gd name="connsiteY0" fmla="*/ 24827 h 1912620"/>
                            <a:gd name="connsiteX1" fmla="*/ 2874829 w 3972232"/>
                            <a:gd name="connsiteY1" fmla="*/ 69563 h 1912620"/>
                            <a:gd name="connsiteX2" fmla="*/ 3972232 w 3972232"/>
                            <a:gd name="connsiteY2" fmla="*/ 1873291 h 1912620"/>
                            <a:gd name="connsiteX3" fmla="*/ 894735 w 3972232"/>
                            <a:gd name="connsiteY3" fmla="*/ 1912620 h 1912620"/>
                            <a:gd name="connsiteX4" fmla="*/ 21508 w 3972232"/>
                            <a:gd name="connsiteY4" fmla="*/ 0 h 1912620"/>
                            <a:gd name="connsiteX0" fmla="*/ 0 w 3956992"/>
                            <a:gd name="connsiteY0" fmla="*/ 0 h 1922083"/>
                            <a:gd name="connsiteX1" fmla="*/ 2859589 w 3956992"/>
                            <a:gd name="connsiteY1" fmla="*/ 79026 h 1922083"/>
                            <a:gd name="connsiteX2" fmla="*/ 3956992 w 3956992"/>
                            <a:gd name="connsiteY2" fmla="*/ 1882754 h 1922083"/>
                            <a:gd name="connsiteX3" fmla="*/ 879495 w 3956992"/>
                            <a:gd name="connsiteY3" fmla="*/ 1922083 h 1922083"/>
                            <a:gd name="connsiteX4" fmla="*/ 6268 w 3956992"/>
                            <a:gd name="connsiteY4" fmla="*/ 9463 h 1922083"/>
                            <a:gd name="connsiteX0" fmla="*/ 0 w 3956992"/>
                            <a:gd name="connsiteY0" fmla="*/ 0 h 1882754"/>
                            <a:gd name="connsiteX1" fmla="*/ 2859589 w 3956992"/>
                            <a:gd name="connsiteY1" fmla="*/ 79026 h 1882754"/>
                            <a:gd name="connsiteX2" fmla="*/ 3956992 w 3956992"/>
                            <a:gd name="connsiteY2" fmla="*/ 1882754 h 1882754"/>
                            <a:gd name="connsiteX3" fmla="*/ 879495 w 3956992"/>
                            <a:gd name="connsiteY3" fmla="*/ 1867219 h 1882754"/>
                            <a:gd name="connsiteX4" fmla="*/ 6268 w 3956992"/>
                            <a:gd name="connsiteY4" fmla="*/ 9463 h 188275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956992" h="1882754">
                              <a:moveTo>
                                <a:pt x="0" y="0"/>
                              </a:moveTo>
                              <a:lnTo>
                                <a:pt x="2859589" y="79026"/>
                              </a:lnTo>
                              <a:lnTo>
                                <a:pt x="3956992" y="1882754"/>
                              </a:lnTo>
                              <a:lnTo>
                                <a:pt x="879495" y="1867219"/>
                              </a:lnTo>
                              <a:lnTo>
                                <a:pt x="6268" y="9463"/>
                              </a:lnTo>
                            </a:path>
                          </a:pathLst>
                        </a:custGeom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n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0" tIns="0" rIns="0" bIns="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0" fontAlgn="base" latinLnBrk="0" hangingPunct="0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Char char="•"/>
                            <a:tabLst/>
                          </a:pPr>
                          <a:endParaRPr kumimoji="0" lang="de-DE" sz="2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charset="0"/>
                          </a:endParaRPr>
                        </a:p>
                      </p:txBody>
                    </p:sp>
                  </p:grpSp>
                  <p:pic>
                    <p:nvPicPr>
                      <p:cNvPr id="65" name="Grafik 64">
                        <a:extLst>
                          <a:ext uri="{FF2B5EF4-FFF2-40B4-BE49-F238E27FC236}">
                            <a16:creationId xmlns:a16="http://schemas.microsoft.com/office/drawing/2014/main" id="{CD7534BD-C143-9833-5CD1-99BCA50FAC0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428018" y="4096371"/>
                        <a:ext cx="277293" cy="362103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66" name="Grafik 65">
                        <a:extLst>
                          <a:ext uri="{FF2B5EF4-FFF2-40B4-BE49-F238E27FC236}">
                            <a16:creationId xmlns:a16="http://schemas.microsoft.com/office/drawing/2014/main" id="{EA06F566-03F4-5DE0-7205-7435929F27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936881" y="4144813"/>
                        <a:ext cx="335159" cy="291778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67" name="Gerader Verbinder 66">
                        <a:extLst>
                          <a:ext uri="{FF2B5EF4-FFF2-40B4-BE49-F238E27FC236}">
                            <a16:creationId xmlns:a16="http://schemas.microsoft.com/office/drawing/2014/main" id="{CA64AE2D-B58E-AA4D-6C77-7869CC738F44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 flipH="1" flipV="1">
                        <a:off x="5701738" y="4277423"/>
                        <a:ext cx="292833" cy="5260"/>
                      </a:xfrm>
                      <a:prstGeom prst="line">
                        <a:avLst/>
                      </a:prstGeom>
                      <a:solidFill>
                        <a:srgbClr val="FF0000"/>
                      </a:solidFill>
                      <a:ln w="9525" cap="flat" cmpd="sng" algn="ctr">
                        <a:solidFill>
                          <a:srgbClr val="FF33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cxnSp>
                    <p:nvCxnSpPr>
                      <p:cNvPr id="68" name="Gerade Verbindung mit Pfeil 67">
                        <a:extLst>
                          <a:ext uri="{FF2B5EF4-FFF2-40B4-BE49-F238E27FC236}">
                            <a16:creationId xmlns:a16="http://schemas.microsoft.com/office/drawing/2014/main" id="{F6DA5F0D-1C61-04D7-CA59-A09CCE207AB8}"/>
                          </a:ext>
                        </a:extLst>
                      </p:cNvPr>
                      <p:cNvCxnSpPr/>
                      <p:nvPr/>
                    </p:nvCxnSpPr>
                    <p:spPr bwMode="auto">
                      <a:xfrm>
                        <a:off x="5738081" y="4233615"/>
                        <a:ext cx="221832" cy="5278"/>
                      </a:xfrm>
                      <a:prstGeom prst="straightConnector1">
                        <a:avLst/>
                      </a:prstGeom>
                      <a:solidFill>
                        <a:srgbClr val="FF00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triangle" w="med" len="med"/>
                        <a:tailEnd type="triangl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cxnSp>
                  <p:grpSp>
                    <p:nvGrpSpPr>
                      <p:cNvPr id="69" name="Gruppieren 68">
                        <a:extLst>
                          <a:ext uri="{FF2B5EF4-FFF2-40B4-BE49-F238E27FC236}">
                            <a16:creationId xmlns:a16="http://schemas.microsoft.com/office/drawing/2014/main" id="{16DD5E3D-B209-4C2F-3927-CF130B0DA79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405955" y="3230128"/>
                        <a:ext cx="1694579" cy="1457785"/>
                        <a:chOff x="7922148" y="3230128"/>
                        <a:chExt cx="1694579" cy="1457785"/>
                      </a:xfrm>
                    </p:grpSpPr>
                    <p:pic>
                      <p:nvPicPr>
                        <p:cNvPr id="71" name="Grafik 70" descr="Ein Bild, das Handkarren, Projektor enthält.&#10;&#10;Automatisch generierte Beschreibung">
                          <a:extLst>
                            <a:ext uri="{FF2B5EF4-FFF2-40B4-BE49-F238E27FC236}">
                              <a16:creationId xmlns:a16="http://schemas.microsoft.com/office/drawing/2014/main" id="{68BE34F8-0DB2-45E3-10F9-A187AF6DF42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4527" b="33870"/>
                        <a:stretch/>
                      </p:blipFill>
                      <p:spPr>
                        <a:xfrm flipH="1">
                          <a:off x="8418100" y="3305763"/>
                          <a:ext cx="670609" cy="27675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7" name="Grafik 76">
                          <a:extLst>
                            <a:ext uri="{FF2B5EF4-FFF2-40B4-BE49-F238E27FC236}">
                              <a16:creationId xmlns:a16="http://schemas.microsoft.com/office/drawing/2014/main" id="{6649F9E6-2501-5D0E-B6F3-4081B0F0036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137984" y="4297915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8" name="Grafik 77">
                          <a:extLst>
                            <a:ext uri="{FF2B5EF4-FFF2-40B4-BE49-F238E27FC236}">
                              <a16:creationId xmlns:a16="http://schemas.microsoft.com/office/drawing/2014/main" id="{DF7B60C2-4BDA-A83D-04D6-80D332CF366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220354" y="4065622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0" name="Grafik 79">
                          <a:extLst>
                            <a:ext uri="{FF2B5EF4-FFF2-40B4-BE49-F238E27FC236}">
                              <a16:creationId xmlns:a16="http://schemas.microsoft.com/office/drawing/2014/main" id="{3E0C591C-88D8-4945-3947-414A74210F1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326951" y="3850024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2" name="Grafik 81">
                          <a:extLst>
                            <a:ext uri="{FF2B5EF4-FFF2-40B4-BE49-F238E27FC236}">
                              <a16:creationId xmlns:a16="http://schemas.microsoft.com/office/drawing/2014/main" id="{5452A0FD-D566-17D2-DFF8-FB6894AC24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569215" y="4297915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3" name="Grafik 82">
                          <a:extLst>
                            <a:ext uri="{FF2B5EF4-FFF2-40B4-BE49-F238E27FC236}">
                              <a16:creationId xmlns:a16="http://schemas.microsoft.com/office/drawing/2014/main" id="{E9721EA4-5582-EDB8-A928-B7760BDB970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651585" y="4065622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4" name="Grafik 83">
                          <a:extLst>
                            <a:ext uri="{FF2B5EF4-FFF2-40B4-BE49-F238E27FC236}">
                              <a16:creationId xmlns:a16="http://schemas.microsoft.com/office/drawing/2014/main" id="{ECEA8C0C-8910-5793-036D-89704500EE7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089" t="28194" r="13089" b="37778"/>
                        <a:stretch/>
                      </p:blipFill>
                      <p:spPr>
                        <a:xfrm>
                          <a:off x="8758182" y="3850024"/>
                          <a:ext cx="392469" cy="20788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85" name="Grafik 84" descr="Ein Bild, das Handkarren, Projektor enthält.&#10;&#10;Automatisch generierte Beschreibung">
                          <a:extLst>
                            <a:ext uri="{FF2B5EF4-FFF2-40B4-BE49-F238E27FC236}">
                              <a16:creationId xmlns:a16="http://schemas.microsoft.com/office/drawing/2014/main" id="{3A268024-DC3A-829B-3521-AF37DC3657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34527" b="33870"/>
                        <a:stretch/>
                      </p:blipFill>
                      <p:spPr>
                        <a:xfrm flipH="1">
                          <a:off x="8418100" y="3577954"/>
                          <a:ext cx="670609" cy="276756"/>
                        </a:xfrm>
                        <a:prstGeom prst="rect">
                          <a:avLst/>
                        </a:prstGeom>
                      </p:spPr>
                    </p:pic>
                    <p:grpSp>
                      <p:nvGrpSpPr>
                        <p:cNvPr id="86" name="Gruppieren 85">
                          <a:extLst>
                            <a:ext uri="{FF2B5EF4-FFF2-40B4-BE49-F238E27FC236}">
                              <a16:creationId xmlns:a16="http://schemas.microsoft.com/office/drawing/2014/main" id="{D5EA0BD1-EA82-7BEF-FB86-EB8A7ECD168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7922148" y="3230128"/>
                          <a:ext cx="1694579" cy="1457785"/>
                          <a:chOff x="9906000" y="1688388"/>
                          <a:chExt cx="3011703" cy="1984036"/>
                        </a:xfrm>
                      </p:grpSpPr>
                      <p:pic>
                        <p:nvPicPr>
                          <p:cNvPr id="87" name="Grafik 86">
                            <a:extLst>
                              <a:ext uri="{FF2B5EF4-FFF2-40B4-BE49-F238E27FC236}">
                                <a16:creationId xmlns:a16="http://schemas.microsoft.com/office/drawing/2014/main" id="{85572A2F-C7CE-C196-55BA-1A0D879E4CFD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  <a:ext uri="{96DAC541-7B7A-43D3-8B79-37D633B846F1}">
                                <asvg:svgBlip xmlns:asvg="http://schemas.microsoft.com/office/drawing/2016/SVG/main" r:embed="rId21"/>
                              </a:ext>
                            </a:extLst>
                          </a:blip>
                          <a:srcRect l="-1" t="16508" r="49149" b="27515"/>
                          <a:stretch/>
                        </p:blipFill>
                        <p:spPr>
                          <a:xfrm>
                            <a:off x="9906000" y="1688388"/>
                            <a:ext cx="2828822" cy="1968695"/>
                          </a:xfrm>
                          <a:prstGeom prst="rect">
                            <a:avLst/>
                          </a:prstGeom>
                        </p:spPr>
                      </p:pic>
                      <p:sp>
                        <p:nvSpPr>
                          <p:cNvPr id="88" name="Rechteck 87">
                            <a:extLst>
                              <a:ext uri="{FF2B5EF4-FFF2-40B4-BE49-F238E27FC236}">
                                <a16:creationId xmlns:a16="http://schemas.microsoft.com/office/drawing/2014/main" id="{18EDBA42-2DBF-04F0-C576-90E355058FC6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12409634" y="2705215"/>
                            <a:ext cx="508069" cy="967209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95000"/>
                            </a:schemeClr>
                          </a:solidFill>
                          <a:ln w="12700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0" tIns="0" rIns="0" bIns="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0" fontAlgn="base" latinLnBrk="0" hangingPunct="0">
                              <a:lnSpc>
                                <a:spcPct val="100000"/>
                              </a:lnSpc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Char char="•"/>
                              <a:tabLst/>
                            </a:pPr>
                            <a:endParaRPr kumimoji="0" lang="de-DE" sz="2400" b="0" i="0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Arial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5" name="Gerader Verbinder 124">
                      <a:extLst>
                        <a:ext uri="{FF2B5EF4-FFF2-40B4-BE49-F238E27FC236}">
                          <a16:creationId xmlns:a16="http://schemas.microsoft.com/office/drawing/2014/main" id="{93F5B9E1-4C40-4EF1-8006-6533E6B212DC}"/>
                        </a:ext>
                      </a:extLst>
                    </p:cNvPr>
                    <p:cNvCxnSpPr/>
                    <p:nvPr/>
                  </p:nvCxnSpPr>
                  <p:spPr bwMode="auto">
                    <a:xfrm>
                      <a:off x="3201142" y="4439983"/>
                      <a:ext cx="0" cy="668743"/>
                    </a:xfrm>
                    <a:prstGeom prst="line">
                      <a:avLst/>
                    </a:prstGeom>
                    <a:solidFill>
                      <a:srgbClr val="FF0000"/>
                    </a:solidFill>
                    <a:ln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arrow" w="med" len="med"/>
                      <a:tailEnd type="arrow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cxnSp>
              </p:grpSp>
              <p:sp>
                <p:nvSpPr>
                  <p:cNvPr id="111" name="Textfeld 110">
                    <a:extLst>
                      <a:ext uri="{FF2B5EF4-FFF2-40B4-BE49-F238E27FC236}">
                        <a16:creationId xmlns:a16="http://schemas.microsoft.com/office/drawing/2014/main" id="{35484428-CE77-0C01-AF82-31966832694C}"/>
                      </a:ext>
                    </a:extLst>
                  </p:cNvPr>
                  <p:cNvSpPr txBox="1"/>
                  <p:nvPr/>
                </p:nvSpPr>
                <p:spPr>
                  <a:xfrm>
                    <a:off x="911576" y="4532832"/>
                    <a:ext cx="1314962" cy="138499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dirty="0"/>
                      <a:t>„</a:t>
                    </a:r>
                    <a:r>
                      <a:rPr lang="de-DE" sz="1400" dirty="0" err="1"/>
                      <a:t>ProSumer</a:t>
                    </a:r>
                    <a:r>
                      <a:rPr lang="de-DE" sz="1400" dirty="0"/>
                      <a:t>“</a:t>
                    </a:r>
                    <a:br>
                      <a:rPr lang="de-DE" sz="1400" dirty="0"/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Wohn-/</a:t>
                    </a:r>
                    <a:r>
                      <a:rPr lang="de-DE" sz="1400" dirty="0" err="1">
                        <a:solidFill>
                          <a:srgbClr val="3333FF"/>
                        </a:solidFill>
                      </a:rPr>
                      <a:t>öffentl</a:t>
                    </a:r>
                    <a:r>
                      <a:rPr lang="de-DE" sz="1400" dirty="0">
                        <a:solidFill>
                          <a:srgbClr val="3333FF"/>
                        </a:solidFill>
                      </a:rPr>
                      <a:t>.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Gebäude,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Betriebe/</a:t>
                    </a:r>
                    <a:br>
                      <a:rPr lang="de-DE" sz="1400" dirty="0">
                        <a:solidFill>
                          <a:srgbClr val="3333FF"/>
                        </a:solidFill>
                      </a:rPr>
                    </a:br>
                    <a:r>
                      <a:rPr lang="de-DE" sz="1400" dirty="0">
                        <a:solidFill>
                          <a:srgbClr val="3333FF"/>
                        </a:solidFill>
                      </a:rPr>
                      <a:t>Firmen</a:t>
                    </a:r>
                    <a:br>
                      <a:rPr lang="de-DE" sz="1400" dirty="0"/>
                    </a:br>
                    <a:endParaRPr lang="de-DE" sz="1400" dirty="0"/>
                  </a:p>
                </p:txBody>
              </p:sp>
            </p:grpSp>
          </p:grpSp>
        </p:grp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02BFEA14-CADF-2864-FB43-A2B381196C3B}"/>
                </a:ext>
              </a:extLst>
            </p:cNvPr>
            <p:cNvSpPr txBox="1"/>
            <p:nvPr/>
          </p:nvSpPr>
          <p:spPr>
            <a:xfrm>
              <a:off x="4552881" y="4057413"/>
              <a:ext cx="3125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/>
                <a:t>Verteilernetze </a:t>
              </a:r>
              <a:r>
                <a:rPr lang="de-DE" sz="1200" dirty="0"/>
                <a:t>(110 kV/20 kV/Ortsnetz)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5EAD59D-FE7E-3700-3C21-266C535CEF83}"/>
              </a:ext>
            </a:extLst>
          </p:cNvPr>
          <p:cNvGrpSpPr/>
          <p:nvPr/>
        </p:nvGrpSpPr>
        <p:grpSpPr>
          <a:xfrm>
            <a:off x="5151279" y="4839291"/>
            <a:ext cx="1009448" cy="536687"/>
            <a:chOff x="4096312" y="5002828"/>
            <a:chExt cx="1009448" cy="536687"/>
          </a:xfrm>
        </p:grpSpPr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6A8ED06D-065A-52D3-F17F-6D0713231AB7}"/>
                </a:ext>
              </a:extLst>
            </p:cNvPr>
            <p:cNvSpPr txBox="1"/>
            <p:nvPr/>
          </p:nvSpPr>
          <p:spPr>
            <a:xfrm>
              <a:off x="4096312" y="5002828"/>
              <a:ext cx="10094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rgbClr val="3333FF"/>
                  </a:solidFill>
                </a:rPr>
                <a:t>Solar-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 err="1">
                  <a:solidFill>
                    <a:srgbClr val="3333FF"/>
                  </a:solidFill>
                </a:rPr>
                <a:t>Thermie</a:t>
              </a:r>
              <a:endParaRPr lang="de-DE" sz="1400" dirty="0">
                <a:solidFill>
                  <a:srgbClr val="3333FF"/>
                </a:solidFill>
              </a:endParaRPr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FD3D1672-F488-2482-E2D1-1C20B18DEFAA}"/>
                </a:ext>
              </a:extLst>
            </p:cNvPr>
            <p:cNvCxnSpPr/>
            <p:nvPr/>
          </p:nvCxnSpPr>
          <p:spPr bwMode="auto">
            <a:xfrm>
              <a:off x="4165355" y="5539515"/>
              <a:ext cx="495830" cy="0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6600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3DA4FB52-B70A-4E18-A3AD-600F3BB73DC8}"/>
              </a:ext>
            </a:extLst>
          </p:cNvPr>
          <p:cNvSpPr txBox="1"/>
          <p:nvPr/>
        </p:nvSpPr>
        <p:spPr>
          <a:xfrm>
            <a:off x="8107729" y="5262094"/>
            <a:ext cx="490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MH</a:t>
            </a:r>
            <a:br>
              <a:rPr lang="de-DE" sz="1400" dirty="0"/>
            </a:br>
            <a:r>
              <a:rPr lang="de-DE" sz="1400" dirty="0"/>
              <a:t>KW</a:t>
            </a:r>
          </a:p>
        </p:txBody>
      </p:sp>
      <p:grpSp>
        <p:nvGrpSpPr>
          <p:cNvPr id="94" name="Gruppieren 93">
            <a:extLst>
              <a:ext uri="{FF2B5EF4-FFF2-40B4-BE49-F238E27FC236}">
                <a16:creationId xmlns:a16="http://schemas.microsoft.com/office/drawing/2014/main" id="{8F631E7B-EF25-89B3-1C33-B6F60B4945AC}"/>
              </a:ext>
            </a:extLst>
          </p:cNvPr>
          <p:cNvGrpSpPr/>
          <p:nvPr/>
        </p:nvGrpSpPr>
        <p:grpSpPr>
          <a:xfrm>
            <a:off x="8555433" y="1633259"/>
            <a:ext cx="1433459" cy="4552789"/>
            <a:chOff x="8555433" y="1633259"/>
            <a:chExt cx="1433459" cy="4552789"/>
          </a:xfrm>
        </p:grpSpPr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E9670FA1-B359-34E9-185C-8E5E34B5D3B7}"/>
                </a:ext>
              </a:extLst>
            </p:cNvPr>
            <p:cNvCxnSpPr/>
            <p:nvPr/>
          </p:nvCxnSpPr>
          <p:spPr bwMode="auto">
            <a:xfrm>
              <a:off x="9577484" y="5262816"/>
              <a:ext cx="0" cy="923232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8957C1A5-BA1C-EB15-029D-5AE3DEAC29EA}"/>
                </a:ext>
              </a:extLst>
            </p:cNvPr>
            <p:cNvSpPr txBox="1"/>
            <p:nvPr/>
          </p:nvSpPr>
          <p:spPr>
            <a:xfrm>
              <a:off x="9167833" y="4787677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Wärme-</a:t>
              </a:r>
              <a:br>
                <a:rPr lang="de-DE" sz="1400" dirty="0"/>
              </a:br>
              <a:r>
                <a:rPr lang="de-DE" sz="1400" dirty="0"/>
                <a:t>netz</a:t>
              </a:r>
            </a:p>
          </p:txBody>
        </p:sp>
        <p:cxnSp>
          <p:nvCxnSpPr>
            <p:cNvPr id="130" name="Gerader Verbinder 129">
              <a:extLst>
                <a:ext uri="{FF2B5EF4-FFF2-40B4-BE49-F238E27FC236}">
                  <a16:creationId xmlns:a16="http://schemas.microsoft.com/office/drawing/2014/main" id="{651D8F47-845A-42FD-0CE7-9EF77B9F11EB}"/>
                </a:ext>
              </a:extLst>
            </p:cNvPr>
            <p:cNvCxnSpPr/>
            <p:nvPr/>
          </p:nvCxnSpPr>
          <p:spPr bwMode="auto">
            <a:xfrm>
              <a:off x="8555433" y="1633259"/>
              <a:ext cx="21700" cy="4372254"/>
            </a:xfrm>
            <a:prstGeom prst="line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4" name="Gerade Verbindung mit Pfeil 143">
              <a:extLst>
                <a:ext uri="{FF2B5EF4-FFF2-40B4-BE49-F238E27FC236}">
                  <a16:creationId xmlns:a16="http://schemas.microsoft.com/office/drawing/2014/main" id="{66CA0556-5FA5-EA81-9661-D4B89829B75B}"/>
                </a:ext>
              </a:extLst>
            </p:cNvPr>
            <p:cNvCxnSpPr/>
            <p:nvPr/>
          </p:nvCxnSpPr>
          <p:spPr bwMode="auto">
            <a:xfrm>
              <a:off x="8577133" y="5791919"/>
              <a:ext cx="1000351" cy="20476"/>
            </a:xfrm>
            <a:prstGeom prst="straightConnector1">
              <a:avLst/>
            </a:prstGeom>
            <a:solidFill>
              <a:srgbClr val="FF00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EC1A6A11-7849-65C1-B041-365454FB58D6}"/>
              </a:ext>
            </a:extLst>
          </p:cNvPr>
          <p:cNvGrpSpPr/>
          <p:nvPr/>
        </p:nvGrpSpPr>
        <p:grpSpPr>
          <a:xfrm>
            <a:off x="5109476" y="4386915"/>
            <a:ext cx="715260" cy="510707"/>
            <a:chOff x="5109476" y="4386915"/>
            <a:chExt cx="715260" cy="510707"/>
          </a:xfrm>
        </p:grpSpPr>
        <p:cxnSp>
          <p:nvCxnSpPr>
            <p:cNvPr id="118" name="Gerader Verbinder 117">
              <a:extLst>
                <a:ext uri="{FF2B5EF4-FFF2-40B4-BE49-F238E27FC236}">
                  <a16:creationId xmlns:a16="http://schemas.microsoft.com/office/drawing/2014/main" id="{BC752EDE-BC14-B76F-28FA-7E69FE0DDBE9}"/>
                </a:ext>
              </a:extLst>
            </p:cNvPr>
            <p:cNvCxnSpPr/>
            <p:nvPr/>
          </p:nvCxnSpPr>
          <p:spPr bwMode="auto">
            <a:xfrm>
              <a:off x="5117202" y="4386915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Textfeld 123">
              <a:extLst>
                <a:ext uri="{FF2B5EF4-FFF2-40B4-BE49-F238E27FC236}">
                  <a16:creationId xmlns:a16="http://schemas.microsoft.com/office/drawing/2014/main" id="{AE14A06B-E6FA-4FB0-B6A3-AF739A0EA702}"/>
                </a:ext>
              </a:extLst>
            </p:cNvPr>
            <p:cNvSpPr txBox="1"/>
            <p:nvPr/>
          </p:nvSpPr>
          <p:spPr>
            <a:xfrm>
              <a:off x="5109476" y="4589845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WPPE</a:t>
              </a:r>
            </a:p>
          </p:txBody>
        </p: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92C124D1-84F1-CB67-EA28-F076B5A6F520}"/>
              </a:ext>
            </a:extLst>
          </p:cNvPr>
          <p:cNvGrpSpPr/>
          <p:nvPr/>
        </p:nvGrpSpPr>
        <p:grpSpPr>
          <a:xfrm>
            <a:off x="4689565" y="4373278"/>
            <a:ext cx="494046" cy="1038562"/>
            <a:chOff x="-621935" y="3108195"/>
            <a:chExt cx="494046" cy="1038562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B048AF8-5955-11E6-C4AB-7E117044D813}"/>
                </a:ext>
              </a:extLst>
            </p:cNvPr>
            <p:cNvGrpSpPr/>
            <p:nvPr/>
          </p:nvGrpSpPr>
          <p:grpSpPr>
            <a:xfrm>
              <a:off x="-621935" y="3623537"/>
              <a:ext cx="494046" cy="523220"/>
              <a:chOff x="-621935" y="3609282"/>
              <a:chExt cx="494046" cy="523220"/>
            </a:xfrm>
          </p:grpSpPr>
          <p:sp>
            <p:nvSpPr>
              <p:cNvPr id="3" name="Rechteck 2">
                <a:extLst>
                  <a:ext uri="{FF2B5EF4-FFF2-40B4-BE49-F238E27FC236}">
                    <a16:creationId xmlns:a16="http://schemas.microsoft.com/office/drawing/2014/main" id="{6B6B93FD-4CA2-2795-DCB4-ED89E87E45B2}"/>
                  </a:ext>
                </a:extLst>
              </p:cNvPr>
              <p:cNvSpPr/>
              <p:nvPr/>
            </p:nvSpPr>
            <p:spPr bwMode="auto">
              <a:xfrm>
                <a:off x="-556847" y="3659001"/>
                <a:ext cx="354441" cy="414523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9" name="Textfeld 128">
                <a:extLst>
                  <a:ext uri="{FF2B5EF4-FFF2-40B4-BE49-F238E27FC236}">
                    <a16:creationId xmlns:a16="http://schemas.microsoft.com/office/drawing/2014/main" id="{E373FFFB-8B24-0F0A-D9CC-76B29ACE13E5}"/>
                  </a:ext>
                </a:extLst>
              </p:cNvPr>
              <p:cNvSpPr txBox="1"/>
              <p:nvPr/>
            </p:nvSpPr>
            <p:spPr>
              <a:xfrm>
                <a:off x="-621935" y="3609282"/>
                <a:ext cx="49404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BH-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KW</a:t>
                </a:r>
              </a:p>
            </p:txBody>
          </p:sp>
        </p:grp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1865C22A-4E2D-708E-1420-E8B54933F08B}"/>
                </a:ext>
              </a:extLst>
            </p:cNvPr>
            <p:cNvCxnSpPr/>
            <p:nvPr/>
          </p:nvCxnSpPr>
          <p:spPr bwMode="auto">
            <a:xfrm>
              <a:off x="-556846" y="3256727"/>
              <a:ext cx="0" cy="372711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rgbClr val="FFC000"/>
              </a:solidFill>
              <a:prstDash val="dash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4" name="Gerader Verbinder 133">
              <a:extLst>
                <a:ext uri="{FF2B5EF4-FFF2-40B4-BE49-F238E27FC236}">
                  <a16:creationId xmlns:a16="http://schemas.microsoft.com/office/drawing/2014/main" id="{C16F48A9-5F95-092C-A5A7-3A03CA442341}"/>
                </a:ext>
              </a:extLst>
            </p:cNvPr>
            <p:cNvCxnSpPr/>
            <p:nvPr/>
          </p:nvCxnSpPr>
          <p:spPr bwMode="auto">
            <a:xfrm>
              <a:off x="-384037" y="3108195"/>
              <a:ext cx="0" cy="500637"/>
            </a:xfrm>
            <a:prstGeom prst="line">
              <a:avLst/>
            </a:prstGeom>
            <a:solidFill>
              <a:srgbClr val="FF0000"/>
            </a:solidFill>
            <a:ln w="28575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3" name="Gruppieren 202">
            <a:extLst>
              <a:ext uri="{FF2B5EF4-FFF2-40B4-BE49-F238E27FC236}">
                <a16:creationId xmlns:a16="http://schemas.microsoft.com/office/drawing/2014/main" id="{48992209-0CC0-53FF-45A5-9C1568AE4FF9}"/>
              </a:ext>
            </a:extLst>
          </p:cNvPr>
          <p:cNvGrpSpPr/>
          <p:nvPr/>
        </p:nvGrpSpPr>
        <p:grpSpPr>
          <a:xfrm>
            <a:off x="1524351" y="998296"/>
            <a:ext cx="7001798" cy="1795672"/>
            <a:chOff x="1524351" y="998296"/>
            <a:chExt cx="7001798" cy="1795672"/>
          </a:xfrm>
        </p:grpSpPr>
        <p:grpSp>
          <p:nvGrpSpPr>
            <p:cNvPr id="173" name="Gruppieren 172">
              <a:extLst>
                <a:ext uri="{FF2B5EF4-FFF2-40B4-BE49-F238E27FC236}">
                  <a16:creationId xmlns:a16="http://schemas.microsoft.com/office/drawing/2014/main" id="{0D38EB57-4943-DCCE-DDDC-7D108E0F3A02}"/>
                </a:ext>
              </a:extLst>
            </p:cNvPr>
            <p:cNvGrpSpPr/>
            <p:nvPr/>
          </p:nvGrpSpPr>
          <p:grpSpPr>
            <a:xfrm>
              <a:off x="1524351" y="1080582"/>
              <a:ext cx="7001798" cy="1713386"/>
              <a:chOff x="1524351" y="1080582"/>
              <a:chExt cx="7001798" cy="1713386"/>
            </a:xfrm>
          </p:grpSpPr>
          <p:grpSp>
            <p:nvGrpSpPr>
              <p:cNvPr id="104" name="Gruppieren 103">
                <a:extLst>
                  <a:ext uri="{FF2B5EF4-FFF2-40B4-BE49-F238E27FC236}">
                    <a16:creationId xmlns:a16="http://schemas.microsoft.com/office/drawing/2014/main" id="{A6BAFFF3-E12F-BCF2-1D08-66EEBFCF03A9}"/>
                  </a:ext>
                </a:extLst>
              </p:cNvPr>
              <p:cNvGrpSpPr/>
              <p:nvPr/>
            </p:nvGrpSpPr>
            <p:grpSpPr>
              <a:xfrm>
                <a:off x="1524351" y="1080582"/>
                <a:ext cx="6718879" cy="1713386"/>
                <a:chOff x="6536839" y="2292034"/>
                <a:chExt cx="6718879" cy="1713386"/>
              </a:xfrm>
            </p:grpSpPr>
            <p:grpSp>
              <p:nvGrpSpPr>
                <p:cNvPr id="183" name="Gruppieren 182">
                  <a:extLst>
                    <a:ext uri="{FF2B5EF4-FFF2-40B4-BE49-F238E27FC236}">
                      <a16:creationId xmlns:a16="http://schemas.microsoft.com/office/drawing/2014/main" id="{4C6186A9-8BF1-4E3E-007B-E6A990D447AA}"/>
                    </a:ext>
                  </a:extLst>
                </p:cNvPr>
                <p:cNvGrpSpPr/>
                <p:nvPr/>
              </p:nvGrpSpPr>
              <p:grpSpPr>
                <a:xfrm>
                  <a:off x="6536839" y="2292034"/>
                  <a:ext cx="6718879" cy="1713386"/>
                  <a:chOff x="1524000" y="1159750"/>
                  <a:chExt cx="6718879" cy="1713386"/>
                </a:xfrm>
              </p:grpSpPr>
              <p:pic>
                <p:nvPicPr>
                  <p:cNvPr id="13" name="Grafik 12" descr="Ein Bild, das Screenshot enthält.&#10;&#10;Automatisch generierte Beschreibung">
                    <a:extLst>
                      <a:ext uri="{FF2B5EF4-FFF2-40B4-BE49-F238E27FC236}">
                        <a16:creationId xmlns:a16="http://schemas.microsoft.com/office/drawing/2014/main" id="{24943BAA-FE82-4D0A-9177-A50CC32BAF6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538" t="78245" r="47277" b="6287"/>
                  <a:stretch/>
                </p:blipFill>
                <p:spPr>
                  <a:xfrm>
                    <a:off x="5742118" y="1476815"/>
                    <a:ext cx="794937" cy="618410"/>
                  </a:xfrm>
                  <a:prstGeom prst="rect">
                    <a:avLst/>
                  </a:prstGeom>
                </p:spPr>
              </p:pic>
              <p:cxnSp>
                <p:nvCxnSpPr>
                  <p:cNvPr id="108" name="Gerade Verbindung mit Pfeil 107">
                    <a:extLst>
                      <a:ext uri="{FF2B5EF4-FFF2-40B4-BE49-F238E27FC236}">
                        <a16:creationId xmlns:a16="http://schemas.microsoft.com/office/drawing/2014/main" id="{D168971C-E753-4A90-9AEC-89D5715061CD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1524000" y="1712427"/>
                    <a:ext cx="4354027" cy="0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1" name="Textfeld 150">
                    <a:extLst>
                      <a:ext uri="{FF2B5EF4-FFF2-40B4-BE49-F238E27FC236}">
                        <a16:creationId xmlns:a16="http://schemas.microsoft.com/office/drawing/2014/main" id="{937BB034-FC0A-44DC-BFD3-A0395A0D1A03}"/>
                      </a:ext>
                    </a:extLst>
                  </p:cNvPr>
                  <p:cNvSpPr txBox="1"/>
                  <p:nvPr/>
                </p:nvSpPr>
                <p:spPr>
                  <a:xfrm>
                    <a:off x="6187437" y="1159750"/>
                    <a:ext cx="122020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/>
                      <a:t>Elektrolyseur</a:t>
                    </a:r>
                  </a:p>
                </p:txBody>
              </p:sp>
              <p:cxnSp>
                <p:nvCxnSpPr>
                  <p:cNvPr id="58" name="Gerade Verbindung mit Pfeil 57">
                    <a:extLst>
                      <a:ext uri="{FF2B5EF4-FFF2-40B4-BE49-F238E27FC236}">
                        <a16:creationId xmlns:a16="http://schemas.microsoft.com/office/drawing/2014/main" id="{C528A357-3840-4FF6-9EF2-988C18E9F285}"/>
                      </a:ext>
                    </a:extLst>
                  </p:cNvPr>
                  <p:cNvCxnSpPr>
                    <a:cxnSpLocks/>
                    <a:stCxn id="13" idx="2"/>
                  </p:cNvCxnSpPr>
                  <p:nvPr/>
                </p:nvCxnSpPr>
                <p:spPr bwMode="auto">
                  <a:xfrm>
                    <a:off x="6139587" y="2095225"/>
                    <a:ext cx="27964" cy="777911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FF00"/>
                    </a:solidFill>
                    <a:prstDash val="solid"/>
                    <a:round/>
                    <a:headEnd type="none" w="med" len="med"/>
                    <a:tailEnd type="triangle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61" name="Textfeld 160">
                    <a:extLst>
                      <a:ext uri="{FF2B5EF4-FFF2-40B4-BE49-F238E27FC236}">
                        <a16:creationId xmlns:a16="http://schemas.microsoft.com/office/drawing/2014/main" id="{56193955-26C9-44B3-B064-82033A23E485}"/>
                      </a:ext>
                    </a:extLst>
                  </p:cNvPr>
                  <p:cNvSpPr txBox="1"/>
                  <p:nvPr/>
                </p:nvSpPr>
                <p:spPr>
                  <a:xfrm>
                    <a:off x="6106942" y="2018259"/>
                    <a:ext cx="38183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chemeClr val="accent2"/>
                        </a:solidFill>
                      </a:rPr>
                      <a:t>H</a:t>
                    </a:r>
                    <a:r>
                      <a:rPr lang="de-DE" sz="1400" baseline="-25000" dirty="0">
                        <a:solidFill>
                          <a:schemeClr val="accent2"/>
                        </a:solidFill>
                      </a:rPr>
                      <a:t>2</a:t>
                    </a:r>
                  </a:p>
                </p:txBody>
              </p:sp>
              <p:cxnSp>
                <p:nvCxnSpPr>
                  <p:cNvPr id="72" name="Gerade Verbindung mit Pfeil 71">
                    <a:extLst>
                      <a:ext uri="{FF2B5EF4-FFF2-40B4-BE49-F238E27FC236}">
                        <a16:creationId xmlns:a16="http://schemas.microsoft.com/office/drawing/2014/main" id="{A27C109A-89EE-4C8F-A42B-7D3E073300F3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6164895" y="2488780"/>
                    <a:ext cx="2077984" cy="44044"/>
                  </a:xfrm>
                  <a:prstGeom prst="straightConnector1">
                    <a:avLst/>
                  </a:prstGeom>
                  <a:solidFill>
                    <a:srgbClr val="FF0000"/>
                  </a:solidFill>
                  <a:ln w="28575" cap="flat" cmpd="sng" algn="ctr">
                    <a:solidFill>
                      <a:srgbClr val="FFFF00"/>
                    </a:solidFill>
                    <a:prstDash val="dash"/>
                    <a:round/>
                    <a:headEnd type="none" w="med" len="med"/>
                    <a:tailEnd type="arrow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sp>
                <p:nvSpPr>
                  <p:cNvPr id="15" name="Textfeld 14">
                    <a:extLst>
                      <a:ext uri="{FF2B5EF4-FFF2-40B4-BE49-F238E27FC236}">
                        <a16:creationId xmlns:a16="http://schemas.microsoft.com/office/drawing/2014/main" id="{7A7358F3-1241-91CA-EF1D-86180EDA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4215983" y="1428472"/>
                    <a:ext cx="1577676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/>
                      <a:t>Überschussstrom</a:t>
                    </a:r>
                  </a:p>
                </p:txBody>
              </p:sp>
            </p:grpSp>
            <p:sp>
              <p:nvSpPr>
                <p:cNvPr id="8" name="Textfeld 7">
                  <a:extLst>
                    <a:ext uri="{FF2B5EF4-FFF2-40B4-BE49-F238E27FC236}">
                      <a16:creationId xmlns:a16="http://schemas.microsoft.com/office/drawing/2014/main" id="{04416E36-1EBB-DC5A-FE22-5D161A8BD52B}"/>
                    </a:ext>
                  </a:extLst>
                </p:cNvPr>
                <p:cNvSpPr txBox="1"/>
                <p:nvPr/>
              </p:nvSpPr>
              <p:spPr>
                <a:xfrm>
                  <a:off x="10095929" y="2853388"/>
                  <a:ext cx="5212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400" dirty="0">
                      <a:solidFill>
                        <a:srgbClr val="3333FF"/>
                      </a:solidFill>
                    </a:rPr>
                    <a:t>H</a:t>
                  </a:r>
                  <a:r>
                    <a:rPr lang="de-DE" sz="1400" baseline="-25000" dirty="0">
                      <a:solidFill>
                        <a:srgbClr val="3333FF"/>
                      </a:solidFill>
                    </a:rPr>
                    <a:t>2</a:t>
                  </a:r>
                  <a:r>
                    <a:rPr lang="de-DE" sz="1400" dirty="0">
                      <a:solidFill>
                        <a:srgbClr val="3333FF"/>
                      </a:solidFill>
                    </a:rPr>
                    <a:t>O</a:t>
                  </a:r>
                </a:p>
              </p:txBody>
            </p:sp>
            <p:cxnSp>
              <p:nvCxnSpPr>
                <p:cNvPr id="75" name="Gerade Verbindung mit Pfeil 74">
                  <a:extLst>
                    <a:ext uri="{FF2B5EF4-FFF2-40B4-BE49-F238E27FC236}">
                      <a16:creationId xmlns:a16="http://schemas.microsoft.com/office/drawing/2014/main" id="{8C279D14-37C1-435A-4884-0D4F65225983}"/>
                    </a:ext>
                  </a:extLst>
                </p:cNvPr>
                <p:cNvCxnSpPr/>
                <p:nvPr/>
              </p:nvCxnSpPr>
              <p:spPr bwMode="auto">
                <a:xfrm>
                  <a:off x="10617226" y="3011705"/>
                  <a:ext cx="284201" cy="0"/>
                </a:xfrm>
                <a:prstGeom prst="straightConnector1">
                  <a:avLst/>
                </a:prstGeom>
                <a:solidFill>
                  <a:srgbClr val="FF0000"/>
                </a:solidFill>
                <a:ln w="28575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triangl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153" name="Gerade Verbindung mit Pfeil 152">
                <a:extLst>
                  <a:ext uri="{FF2B5EF4-FFF2-40B4-BE49-F238E27FC236}">
                    <a16:creationId xmlns:a16="http://schemas.microsoft.com/office/drawing/2014/main" id="{833FECBE-68BC-54F3-C238-CC1C4BE5B286}"/>
                  </a:ext>
                </a:extLst>
              </p:cNvPr>
              <p:cNvCxnSpPr/>
              <p:nvPr/>
            </p:nvCxnSpPr>
            <p:spPr bwMode="auto">
              <a:xfrm flipV="1">
                <a:off x="6448425" y="1800253"/>
                <a:ext cx="2077724" cy="3098"/>
              </a:xfrm>
              <a:prstGeom prst="straightConnector1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2" name="Textfeld 201">
              <a:extLst>
                <a:ext uri="{FF2B5EF4-FFF2-40B4-BE49-F238E27FC236}">
                  <a16:creationId xmlns:a16="http://schemas.microsoft.com/office/drawing/2014/main" id="{1CF05FAC-CE9D-B461-2921-E22241F829F0}"/>
                </a:ext>
              </a:extLst>
            </p:cNvPr>
            <p:cNvSpPr txBox="1"/>
            <p:nvPr/>
          </p:nvSpPr>
          <p:spPr>
            <a:xfrm>
              <a:off x="5747594" y="998296"/>
              <a:ext cx="42030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O</a:t>
              </a:r>
              <a:r>
                <a:rPr lang="de-DE" sz="1600" baseline="-25000" dirty="0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116" name="Text Box 14">
            <a:extLst>
              <a:ext uri="{FF2B5EF4-FFF2-40B4-BE49-F238E27FC236}">
                <a16:creationId xmlns:a16="http://schemas.microsoft.com/office/drawing/2014/main" id="{AF008CE3-CA22-4E66-B783-41AAC0496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7874" y="957152"/>
            <a:ext cx="199445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  <a:hlinkClick r:id="rId23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23"/>
              </a:rPr>
              <a:t> ISE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  <a:hlinkClick r:id="rId23"/>
              </a:rPr>
              <a:t>e.V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  <a:hlinkClick r:id="rId23"/>
              </a:rPr>
              <a:t>, Meta-Studie.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49808DB-3EAF-00C3-A132-92FBF386ECE5}"/>
              </a:ext>
            </a:extLst>
          </p:cNvPr>
          <p:cNvSpPr txBox="1"/>
          <p:nvPr/>
        </p:nvSpPr>
        <p:spPr>
          <a:xfrm>
            <a:off x="840614" y="-28138"/>
            <a:ext cx="88834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de-DE" sz="2000" dirty="0" err="1">
                <a:solidFill>
                  <a:schemeClr val="bg1"/>
                </a:solidFill>
              </a:rPr>
              <a:t>ProSumer</a:t>
            </a:r>
            <a:r>
              <a:rPr lang="de-DE" altLang="de-DE" sz="2000" dirty="0">
                <a:solidFill>
                  <a:schemeClr val="bg1"/>
                </a:solidFill>
              </a:rPr>
              <a:t> (3) in der Gebietskörperschaft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Funktionsprinzip und Komponenten: </a:t>
            </a:r>
            <a:r>
              <a:rPr lang="de-DE" alt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Bausteinkasten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09506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81048"/>
            <a:ext cx="55624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Fazit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326D8B4-D311-4E01-AFDB-ABB95FAC543F}"/>
              </a:ext>
            </a:extLst>
          </p:cNvPr>
          <p:cNvSpPr txBox="1"/>
          <p:nvPr/>
        </p:nvSpPr>
        <p:spPr>
          <a:xfrm>
            <a:off x="437378" y="1206594"/>
            <a:ext cx="933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altLang="de-DE" sz="1800" dirty="0">
                <a:solidFill>
                  <a:srgbClr val="563BFB"/>
                </a:solidFill>
              </a:rPr>
              <a:t>Mit </a:t>
            </a:r>
            <a:r>
              <a:rPr lang="de-DE" altLang="de-DE" sz="1800" b="1" dirty="0">
                <a:solidFill>
                  <a:srgbClr val="563BFB"/>
                </a:solidFill>
              </a:rPr>
              <a:t>Effizienz</a:t>
            </a:r>
            <a:r>
              <a:rPr lang="de-DE" altLang="de-DE" sz="1800" dirty="0">
                <a:solidFill>
                  <a:srgbClr val="563BFB"/>
                </a:solidFill>
              </a:rPr>
              <a:t> und </a:t>
            </a:r>
            <a:r>
              <a:rPr lang="de-DE" altLang="de-DE" sz="1800" b="1" dirty="0">
                <a:solidFill>
                  <a:srgbClr val="563BFB"/>
                </a:solidFill>
              </a:rPr>
              <a:t>Suffizienz</a:t>
            </a:r>
            <a:r>
              <a:rPr lang="de-DE" altLang="de-DE" sz="1800" dirty="0">
                <a:solidFill>
                  <a:srgbClr val="563BFB"/>
                </a:solidFill>
              </a:rPr>
              <a:t> wird der Energieverbrauch und damit die CO</a:t>
            </a:r>
            <a:r>
              <a:rPr lang="de-DE" altLang="de-DE" sz="1800" baseline="-25000" dirty="0">
                <a:solidFill>
                  <a:srgbClr val="563BFB"/>
                </a:solidFill>
              </a:rPr>
              <a:t>2</a:t>
            </a:r>
            <a:r>
              <a:rPr lang="de-DE" altLang="de-DE" sz="1800" dirty="0">
                <a:solidFill>
                  <a:srgbClr val="563BFB"/>
                </a:solidFill>
              </a:rPr>
              <a:t>-Emissionen deutlich gesenkt: </a:t>
            </a:r>
            <a:endParaRPr lang="de-DE" sz="1800" dirty="0">
              <a:solidFill>
                <a:srgbClr val="3333FF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2EE9B32-DC3D-CA77-D896-DAEA8DAE1D0B}"/>
              </a:ext>
            </a:extLst>
          </p:cNvPr>
          <p:cNvSpPr txBox="1"/>
          <p:nvPr/>
        </p:nvSpPr>
        <p:spPr>
          <a:xfrm>
            <a:off x="437379" y="853734"/>
            <a:ext cx="912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</a:t>
            </a:r>
            <a:r>
              <a:rPr lang="de-DE" sz="1800" b="1" dirty="0" err="1">
                <a:solidFill>
                  <a:srgbClr val="3333FF"/>
                </a:solidFill>
              </a:rPr>
              <a:t>Sektorziele</a:t>
            </a:r>
            <a:r>
              <a:rPr lang="de-DE" sz="1800" dirty="0">
                <a:solidFill>
                  <a:srgbClr val="3333FF"/>
                </a:solidFill>
              </a:rPr>
              <a:t> müssen weiterhin </a:t>
            </a:r>
            <a:r>
              <a:rPr lang="de-DE" sz="1800" b="1" dirty="0">
                <a:solidFill>
                  <a:srgbClr val="3333FF"/>
                </a:solidFill>
              </a:rPr>
              <a:t>von den Ministerien verantwortet werden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  <a:endParaRPr lang="de-DE" sz="1800" b="1" dirty="0">
              <a:solidFill>
                <a:srgbClr val="3333FF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84D7A3-6017-53F4-20E9-B5BD54891167}"/>
              </a:ext>
            </a:extLst>
          </p:cNvPr>
          <p:cNvSpPr txBox="1"/>
          <p:nvPr/>
        </p:nvSpPr>
        <p:spPr>
          <a:xfrm>
            <a:off x="437379" y="5133001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Bei der „</a:t>
            </a:r>
            <a:r>
              <a:rPr lang="de-DE" sz="1800" b="1" dirty="0">
                <a:solidFill>
                  <a:srgbClr val="3333FF"/>
                </a:solidFill>
              </a:rPr>
              <a:t>Technologieoffenheit</a:t>
            </a:r>
            <a:r>
              <a:rPr lang="de-DE" sz="1800" dirty="0">
                <a:solidFill>
                  <a:srgbClr val="3333FF"/>
                </a:solidFill>
              </a:rPr>
              <a:t>“ müssen die</a:t>
            </a:r>
            <a:r>
              <a:rPr lang="de-DE" sz="1800" b="1" dirty="0">
                <a:solidFill>
                  <a:srgbClr val="3333FF"/>
                </a:solidFill>
              </a:rPr>
              <a:t> Fakten </a:t>
            </a:r>
            <a:r>
              <a:rPr lang="de-DE" sz="1800" dirty="0">
                <a:solidFill>
                  <a:srgbClr val="3333FF"/>
                </a:solidFill>
              </a:rPr>
              <a:t>sprechen!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02EE96-DC50-B914-BB52-51AD681A928E}"/>
              </a:ext>
            </a:extLst>
          </p:cNvPr>
          <p:cNvSpPr txBox="1"/>
          <p:nvPr/>
        </p:nvSpPr>
        <p:spPr>
          <a:xfrm>
            <a:off x="437379" y="5524385"/>
            <a:ext cx="9468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Der „</a:t>
            </a:r>
            <a:r>
              <a:rPr lang="de-DE" sz="1800" b="1" dirty="0" err="1">
                <a:solidFill>
                  <a:srgbClr val="3333FF"/>
                </a:solidFill>
              </a:rPr>
              <a:t>ProSumer</a:t>
            </a:r>
            <a:r>
              <a:rPr lang="de-DE" sz="1800" dirty="0">
                <a:solidFill>
                  <a:srgbClr val="3333FF"/>
                </a:solidFill>
              </a:rPr>
              <a:t>“ (</a:t>
            </a:r>
            <a:r>
              <a:rPr lang="de-DE" sz="1800" u="sng" dirty="0">
                <a:solidFill>
                  <a:srgbClr val="3333FF"/>
                </a:solidFill>
              </a:rPr>
              <a:t>Pro</a:t>
            </a:r>
            <a:r>
              <a:rPr lang="de-DE" sz="1800" dirty="0">
                <a:solidFill>
                  <a:srgbClr val="3333FF"/>
                </a:solidFill>
              </a:rPr>
              <a:t>duzent und Kon</a:t>
            </a:r>
            <a:r>
              <a:rPr lang="de-DE" sz="1800" u="sng" dirty="0">
                <a:solidFill>
                  <a:srgbClr val="3333FF"/>
                </a:solidFill>
              </a:rPr>
              <a:t>sum</a:t>
            </a:r>
            <a:r>
              <a:rPr lang="de-DE" sz="1800" dirty="0">
                <a:solidFill>
                  <a:srgbClr val="3333FF"/>
                </a:solidFill>
              </a:rPr>
              <a:t>ent) ist die </a:t>
            </a:r>
            <a:r>
              <a:rPr lang="de-DE" sz="1800" b="1" dirty="0">
                <a:solidFill>
                  <a:srgbClr val="3333FF"/>
                </a:solidFill>
              </a:rPr>
              <a:t>Basis der Energiewende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  <a:br>
              <a:rPr lang="de-DE" sz="1800" dirty="0">
                <a:solidFill>
                  <a:srgbClr val="3333FF"/>
                </a:solidFill>
              </a:rPr>
            </a:br>
            <a:r>
              <a:rPr lang="de-DE" sz="1800" dirty="0">
                <a:solidFill>
                  <a:srgbClr val="3333FF"/>
                </a:solidFill>
              </a:rPr>
              <a:t>Damit sind bis zu </a:t>
            </a:r>
            <a:r>
              <a:rPr lang="de-DE" sz="1800" b="1" dirty="0">
                <a:solidFill>
                  <a:srgbClr val="3333FF"/>
                </a:solidFill>
              </a:rPr>
              <a:t>80% wirtschaftliche Autarkie </a:t>
            </a:r>
            <a:r>
              <a:rPr lang="de-DE" sz="1800" dirty="0">
                <a:solidFill>
                  <a:srgbClr val="3333FF"/>
                </a:solidFill>
              </a:rPr>
              <a:t>erreichbar!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52CBCB50-09CE-00BA-39F3-7FB5FD45C7A5}"/>
              </a:ext>
            </a:extLst>
          </p:cNvPr>
          <p:cNvGraphicFramePr>
            <a:graphicFrameLocks noGrp="1"/>
          </p:cNvGraphicFramePr>
          <p:nvPr/>
        </p:nvGraphicFramePr>
        <p:xfrm>
          <a:off x="1188740" y="1866986"/>
          <a:ext cx="6604000" cy="3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2597926770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2897804955"/>
                    </a:ext>
                  </a:extLst>
                </a:gridCol>
              </a:tblGrid>
              <a:tr h="366644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Umstieg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Energie-Einsparung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119117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0A8DAF50-4DDE-A7B2-53FC-AA29A7D65790}"/>
              </a:ext>
            </a:extLst>
          </p:cNvPr>
          <p:cNvSpPr txBox="1"/>
          <p:nvPr/>
        </p:nvSpPr>
        <p:spPr>
          <a:xfrm>
            <a:off x="1188740" y="2200229"/>
            <a:ext cx="32278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von </a:t>
            </a:r>
            <a:r>
              <a:rPr lang="de-DE" sz="1800" b="1" dirty="0">
                <a:solidFill>
                  <a:srgbClr val="0000FF"/>
                </a:solidFill>
              </a:rPr>
              <a:t>fossilen</a:t>
            </a:r>
            <a:r>
              <a:rPr lang="de-DE" sz="1800" dirty="0">
                <a:solidFill>
                  <a:srgbClr val="0000FF"/>
                </a:solidFill>
              </a:rPr>
              <a:t> Kraftwerken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erneuerbare</a:t>
            </a:r>
            <a:r>
              <a:rPr lang="de-DE" sz="1800" dirty="0">
                <a:solidFill>
                  <a:srgbClr val="0000FF"/>
                </a:solidFill>
              </a:rPr>
              <a:t> Kraftwerke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7349155-B731-CED5-8A2F-BA8C745B4695}"/>
              </a:ext>
            </a:extLst>
          </p:cNvPr>
          <p:cNvSpPr txBox="1"/>
          <p:nvPr/>
        </p:nvSpPr>
        <p:spPr>
          <a:xfrm>
            <a:off x="1188740" y="2914815"/>
            <a:ext cx="295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von </a:t>
            </a:r>
            <a:r>
              <a:rPr lang="de-DE" sz="1800" b="1" dirty="0">
                <a:solidFill>
                  <a:srgbClr val="0000FF"/>
                </a:solidFill>
              </a:rPr>
              <a:t>Gas-/Ölheizungen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Wärmepumpen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59B8B25-9B68-EF90-CD26-8C6D2D7971E9}"/>
              </a:ext>
            </a:extLst>
          </p:cNvPr>
          <p:cNvSpPr txBox="1"/>
          <p:nvPr/>
        </p:nvSpPr>
        <p:spPr>
          <a:xfrm>
            <a:off x="1188740" y="3636937"/>
            <a:ext cx="29555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vom </a:t>
            </a:r>
            <a:r>
              <a:rPr lang="de-DE" sz="1800" b="1" dirty="0">
                <a:solidFill>
                  <a:srgbClr val="0000FF"/>
                </a:solidFill>
              </a:rPr>
              <a:t>Verbrenner</a:t>
            </a:r>
            <a:br>
              <a:rPr lang="de-DE" sz="1800" dirty="0">
                <a:solidFill>
                  <a:srgbClr val="0000FF"/>
                </a:solidFill>
              </a:rPr>
            </a:br>
            <a:r>
              <a:rPr lang="de-DE" sz="1800" dirty="0">
                <a:solidFill>
                  <a:srgbClr val="0000FF"/>
                </a:solidFill>
              </a:rPr>
              <a:t>  auf </a:t>
            </a:r>
            <a:r>
              <a:rPr lang="de-DE" sz="1800" b="1" dirty="0">
                <a:solidFill>
                  <a:srgbClr val="0000FF"/>
                </a:solidFill>
              </a:rPr>
              <a:t>E-Auto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9EE74959-1314-24F9-C39B-DEA04FE67FA7}"/>
              </a:ext>
            </a:extLst>
          </p:cNvPr>
          <p:cNvSpPr txBox="1"/>
          <p:nvPr/>
        </p:nvSpPr>
        <p:spPr>
          <a:xfrm>
            <a:off x="1188740" y="4324032"/>
            <a:ext cx="3520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- durch </a:t>
            </a:r>
            <a:r>
              <a:rPr lang="de-DE" sz="1800" b="1" dirty="0">
                <a:solidFill>
                  <a:srgbClr val="0000FF"/>
                </a:solidFill>
              </a:rPr>
              <a:t>Verhaltensänderungen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C6FF577-ABFF-5B6B-3D15-BB5D7B235DF9}"/>
              </a:ext>
            </a:extLst>
          </p:cNvPr>
          <p:cNvSpPr txBox="1"/>
          <p:nvPr/>
        </p:nvSpPr>
        <p:spPr>
          <a:xfrm>
            <a:off x="5665465" y="2297626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65 %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993E302C-D8AB-FDF0-E12C-24FC17CA1CE8}"/>
              </a:ext>
            </a:extLst>
          </p:cNvPr>
          <p:cNvSpPr txBox="1"/>
          <p:nvPr/>
        </p:nvSpPr>
        <p:spPr>
          <a:xfrm>
            <a:off x="4768326" y="4324032"/>
            <a:ext cx="3095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siehe </a:t>
            </a:r>
            <a:r>
              <a:rPr lang="de-DE" sz="1800" b="1" dirty="0">
                <a:solidFill>
                  <a:srgbClr val="0000FF"/>
                </a:solidFill>
              </a:rPr>
              <a:t>ISE e.V.-Broschüre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A24EB73-38AF-9569-D5B3-8B644AA5CAA2}"/>
              </a:ext>
            </a:extLst>
          </p:cNvPr>
          <p:cNvSpPr txBox="1"/>
          <p:nvPr/>
        </p:nvSpPr>
        <p:spPr>
          <a:xfrm>
            <a:off x="5665465" y="2977185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75 %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47E7D6D-F91F-C8B1-FD6B-8C3691650EF8}"/>
              </a:ext>
            </a:extLst>
          </p:cNvPr>
          <p:cNvSpPr txBox="1"/>
          <p:nvPr/>
        </p:nvSpPr>
        <p:spPr>
          <a:xfrm>
            <a:off x="5665465" y="3664280"/>
            <a:ext cx="14577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00FF"/>
                </a:solidFill>
              </a:rPr>
              <a:t>ca. </a:t>
            </a:r>
            <a:r>
              <a:rPr lang="de-DE" b="1" dirty="0">
                <a:solidFill>
                  <a:srgbClr val="0000FF"/>
                </a:solidFill>
              </a:rPr>
              <a:t>66 %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4FDFDD7-59BE-0697-6416-5337239779A1}"/>
              </a:ext>
            </a:extLst>
          </p:cNvPr>
          <p:cNvSpPr txBox="1"/>
          <p:nvPr/>
        </p:nvSpPr>
        <p:spPr>
          <a:xfrm>
            <a:off x="437379" y="4752296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dirty="0">
                <a:solidFill>
                  <a:srgbClr val="3333FF"/>
                </a:solidFill>
              </a:rPr>
              <a:t>Die </a:t>
            </a:r>
            <a:r>
              <a:rPr lang="de-DE" sz="1800" b="1" dirty="0">
                <a:solidFill>
                  <a:srgbClr val="3333FF"/>
                </a:solidFill>
              </a:rPr>
              <a:t>Transformation des Energiesystems ist Voraussetzung </a:t>
            </a:r>
            <a:r>
              <a:rPr lang="de-DE" sz="1800" dirty="0">
                <a:solidFill>
                  <a:srgbClr val="3333FF"/>
                </a:solidFill>
              </a:rPr>
              <a:t>für die </a:t>
            </a:r>
            <a:r>
              <a:rPr lang="de-DE" sz="1800" b="1" dirty="0">
                <a:solidFill>
                  <a:srgbClr val="3333FF"/>
                </a:solidFill>
              </a:rPr>
              <a:t>Energiewende</a:t>
            </a:r>
            <a:r>
              <a:rPr lang="de-DE" sz="1800" dirty="0">
                <a:solidFill>
                  <a:srgbClr val="3333FF"/>
                </a:solidFill>
              </a:rPr>
              <a:t>!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173E453-513F-FC05-BD16-F5FC0BD17B0B}"/>
              </a:ext>
            </a:extLst>
          </p:cNvPr>
          <p:cNvSpPr txBox="1"/>
          <p:nvPr/>
        </p:nvSpPr>
        <p:spPr>
          <a:xfrm>
            <a:off x="437379" y="6153555"/>
            <a:ext cx="9468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800" b="1" dirty="0">
                <a:solidFill>
                  <a:srgbClr val="3333FF"/>
                </a:solidFill>
              </a:rPr>
              <a:t>Die Energiewende kommt auch bei Leuten mit niedrigem Einkommen an!</a:t>
            </a:r>
          </a:p>
        </p:txBody>
      </p:sp>
    </p:spTree>
    <p:extLst>
      <p:ext uri="{BB962C8B-B14F-4D97-AF65-F5344CB8AC3E}">
        <p14:creationId xmlns:p14="http://schemas.microsoft.com/office/powerpoint/2010/main" val="215601009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5" grpId="0"/>
      <p:bldP spid="8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912" y="4657276"/>
            <a:ext cx="442709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Wolfgang Thiel, Vorsitzender</a:t>
            </a:r>
          </a:p>
          <a:p>
            <a:pPr algn="ctr"/>
            <a:r>
              <a:rPr lang="de-DE" altLang="de-DE" sz="1800" b="1" dirty="0">
                <a:solidFill>
                  <a:srgbClr val="0000FF"/>
                </a:solidFill>
              </a:rPr>
              <a:t>Initiative Südpfalz-Energie (ISE e.V.)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www.i-suedpfalz-energie.de/</a:t>
            </a:r>
          </a:p>
          <a:p>
            <a:pPr algn="ctr"/>
            <a:r>
              <a:rPr lang="de-DE" altLang="de-DE" sz="1800" dirty="0">
                <a:solidFill>
                  <a:srgbClr val="0000FF"/>
                </a:solidFill>
              </a:rPr>
              <a:t>Tel.: +49 172 7419812</a:t>
            </a:r>
          </a:p>
          <a:p>
            <a:pPr algn="ctr"/>
            <a:r>
              <a:rPr lang="de-DE" altLang="de-DE" sz="1800" dirty="0" err="1">
                <a:solidFill>
                  <a:srgbClr val="0000FF"/>
                </a:solidFill>
              </a:rPr>
              <a:t>eMail</a:t>
            </a:r>
            <a:r>
              <a:rPr lang="de-DE" altLang="de-DE" sz="1800" dirty="0">
                <a:solidFill>
                  <a:srgbClr val="0000FF"/>
                </a:solidFill>
              </a:rPr>
              <a:t>: wolfgang@thiel-wt.de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B6E7E1A-A3DC-9E85-B158-464DFDAFD2FB}"/>
              </a:ext>
            </a:extLst>
          </p:cNvPr>
          <p:cNvGrpSpPr/>
          <p:nvPr/>
        </p:nvGrpSpPr>
        <p:grpSpPr>
          <a:xfrm>
            <a:off x="0" y="2688767"/>
            <a:ext cx="9906000" cy="1100436"/>
            <a:chOff x="0" y="2688767"/>
            <a:chExt cx="9906000" cy="1100436"/>
          </a:xfrm>
        </p:grpSpPr>
        <p:sp>
          <p:nvSpPr>
            <p:cNvPr id="6" name="AutoShape 4">
              <a:extLst>
                <a:ext uri="{FF2B5EF4-FFF2-40B4-BE49-F238E27FC236}">
                  <a16:creationId xmlns:a16="http://schemas.microsoft.com/office/drawing/2014/main" id="{DC8A5117-38BB-46F0-36B9-1DAA405F4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88767"/>
              <a:ext cx="9906000" cy="1100436"/>
            </a:xfrm>
            <a:prstGeom prst="bevel">
              <a:avLst>
                <a:gd name="adj" fmla="val 6762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 sz="3600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EF89F257-7556-B957-AF1C-DE71EFB8F4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318487" y="2857102"/>
              <a:ext cx="9368788" cy="7755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2800" b="1" dirty="0">
                  <a:solidFill>
                    <a:schemeClr val="bg1"/>
                  </a:solidFill>
                </a:rPr>
                <a:t>Helfen Sie mit, die Energiewende voranzutreiben!</a:t>
              </a:r>
              <a:br>
                <a:rPr lang="de-DE" altLang="de-DE" sz="2800" b="1" dirty="0">
                  <a:solidFill>
                    <a:schemeClr val="bg1"/>
                  </a:solidFill>
                </a:rPr>
              </a:br>
              <a:r>
                <a:rPr lang="de-DE" altLang="de-DE" sz="2800" b="1" dirty="0">
                  <a:solidFill>
                    <a:schemeClr val="bg1"/>
                  </a:solidFill>
                </a:rPr>
                <a:t>Jede/r kann dazu beitragen!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BADF5F6-1B70-224C-9485-96EC5D39B6A2}"/>
              </a:ext>
            </a:extLst>
          </p:cNvPr>
          <p:cNvSpPr txBox="1"/>
          <p:nvPr/>
        </p:nvSpPr>
        <p:spPr>
          <a:xfrm>
            <a:off x="2898648" y="2859839"/>
            <a:ext cx="37930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/>
              <a:t>Backup-Folien</a:t>
            </a:r>
          </a:p>
        </p:txBody>
      </p:sp>
    </p:spTree>
    <p:extLst>
      <p:ext uri="{BB962C8B-B14F-4D97-AF65-F5344CB8AC3E}">
        <p14:creationId xmlns:p14="http://schemas.microsoft.com/office/powerpoint/2010/main" val="1729580793"/>
      </p:ext>
    </p:extLst>
  </p:cSld>
  <p:clrMapOvr>
    <a:masterClrMapping/>
  </p:clrMapOvr>
  <p:transition>
    <p:randomBa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740" y="60382"/>
            <a:ext cx="319157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  <a:effectLst/>
              </a:rPr>
              <a:t>Drohende Risiken</a:t>
            </a:r>
            <a:br>
              <a:rPr lang="de-DE" sz="2000" dirty="0">
                <a:solidFill>
                  <a:schemeClr val="bg1"/>
                </a:solidFill>
                <a:effectLst/>
              </a:rPr>
            </a:br>
            <a:r>
              <a:rPr lang="de-DE" sz="2000" dirty="0">
                <a:solidFill>
                  <a:schemeClr val="bg1"/>
                </a:solidFill>
                <a:effectLst/>
              </a:rPr>
              <a:t>Kippelemente im Erdsystem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C06FA6-CFBC-187B-3F57-372F7D59C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28" t="7869" r="33817" b="38029"/>
          <a:stretch/>
        </p:blipFill>
        <p:spPr>
          <a:xfrm>
            <a:off x="60093" y="759191"/>
            <a:ext cx="9775769" cy="4994628"/>
          </a:xfrm>
          <a:prstGeom prst="rect">
            <a:avLst/>
          </a:prstGeom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2B9F591A-CFFC-3A3E-F72D-5ADB7A52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06278"/>
            <a:ext cx="99059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Wir müssen verhindern, dass die Kipppunkte ausgelöst werden!</a:t>
            </a:r>
            <a:endParaRPr lang="de-DE" altLang="de-DE" sz="18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5652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2" name="Gruppieren 18451">
            <a:extLst>
              <a:ext uri="{FF2B5EF4-FFF2-40B4-BE49-F238E27FC236}">
                <a16:creationId xmlns:a16="http://schemas.microsoft.com/office/drawing/2014/main" id="{39DE5ED8-15C8-4265-BCD0-D1617AC93518}"/>
              </a:ext>
            </a:extLst>
          </p:cNvPr>
          <p:cNvGrpSpPr/>
          <p:nvPr/>
        </p:nvGrpSpPr>
        <p:grpSpPr>
          <a:xfrm>
            <a:off x="8126789" y="2372551"/>
            <a:ext cx="1819473" cy="1605354"/>
            <a:chOff x="8040320" y="3429000"/>
            <a:chExt cx="1819473" cy="1605354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61847029-A21B-491C-B589-F889D49C90AA}"/>
                </a:ext>
              </a:extLst>
            </p:cNvPr>
            <p:cNvGrpSpPr/>
            <p:nvPr/>
          </p:nvGrpSpPr>
          <p:grpSpPr>
            <a:xfrm>
              <a:off x="8425522" y="3429000"/>
              <a:ext cx="1235004" cy="1235004"/>
              <a:chOff x="8260051" y="3429000"/>
              <a:chExt cx="1235004" cy="1235004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9471E9D-052D-44E4-99BB-6E37794066D0}"/>
                  </a:ext>
                </a:extLst>
              </p:cNvPr>
              <p:cNvSpPr/>
              <p:nvPr/>
            </p:nvSpPr>
            <p:spPr>
              <a:xfrm>
                <a:off x="8260051" y="3429000"/>
                <a:ext cx="1235004" cy="123500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1E601775-906A-4D40-8C69-77E184E3A5AD}"/>
                  </a:ext>
                </a:extLst>
              </p:cNvPr>
              <p:cNvGrpSpPr/>
              <p:nvPr/>
            </p:nvGrpSpPr>
            <p:grpSpPr>
              <a:xfrm>
                <a:off x="8451498" y="3606427"/>
                <a:ext cx="766458" cy="772744"/>
                <a:chOff x="8460207" y="3580300"/>
                <a:chExt cx="766458" cy="772744"/>
              </a:xfrm>
            </p:grpSpPr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9F01EA93-964D-4C10-A708-32A31FC11144}"/>
                    </a:ext>
                  </a:extLst>
                </p:cNvPr>
                <p:cNvSpPr/>
                <p:nvPr/>
              </p:nvSpPr>
              <p:spPr>
                <a:xfrm>
                  <a:off x="8543195" y="3580300"/>
                  <a:ext cx="565510" cy="5655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21352135" lon="120000" rev="21579838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800" dirty="0"/>
                    <a:t>O</a:t>
                  </a:r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828EAE53-397A-429E-B9E5-3753B3A8ACC4}"/>
                    </a:ext>
                  </a:extLst>
                </p:cNvPr>
                <p:cNvSpPr/>
                <p:nvPr/>
              </p:nvSpPr>
              <p:spPr>
                <a:xfrm>
                  <a:off x="8460207" y="4015850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84EB0F0C-C680-4160-9677-08A8B1204EE9}"/>
                    </a:ext>
                  </a:extLst>
                </p:cNvPr>
                <p:cNvSpPr/>
                <p:nvPr/>
              </p:nvSpPr>
              <p:spPr>
                <a:xfrm>
                  <a:off x="8889471" y="4006965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C6ABB1A6-7364-47A5-A80F-882FC2F9EAA1}"/>
                </a:ext>
              </a:extLst>
            </p:cNvPr>
            <p:cNvSpPr txBox="1"/>
            <p:nvPr/>
          </p:nvSpPr>
          <p:spPr>
            <a:xfrm>
              <a:off x="8040320" y="4726577"/>
              <a:ext cx="18194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Wasserdampf (H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O)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124C064-DC4C-4D33-BE12-EC64C1C4C607}"/>
              </a:ext>
            </a:extLst>
          </p:cNvPr>
          <p:cNvGrpSpPr/>
          <p:nvPr/>
        </p:nvGrpSpPr>
        <p:grpSpPr>
          <a:xfrm>
            <a:off x="7885577" y="2289018"/>
            <a:ext cx="854721" cy="1251954"/>
            <a:chOff x="8025542" y="2289018"/>
            <a:chExt cx="854721" cy="1251954"/>
          </a:xfrm>
        </p:grpSpPr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2616524B-ACA0-4A5F-92EC-96F49324DB31}"/>
                </a:ext>
              </a:extLst>
            </p:cNvPr>
            <p:cNvSpPr/>
            <p:nvPr/>
          </p:nvSpPr>
          <p:spPr bwMode="auto">
            <a:xfrm>
              <a:off x="8101602" y="2863841"/>
              <a:ext cx="522430" cy="36933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427E052-09BA-469C-9BAC-229C54FCD831}"/>
                </a:ext>
              </a:extLst>
            </p:cNvPr>
            <p:cNvSpPr/>
            <p:nvPr/>
          </p:nvSpPr>
          <p:spPr>
            <a:xfrm>
              <a:off x="8081285" y="3233195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400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M</a:t>
              </a:r>
              <a:endParaRPr lang="de-DE" sz="1400" baseline="-25000" dirty="0"/>
            </a:p>
          </p:txBody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4AC423FA-0F95-4883-9DAB-FA2331209B71}"/>
                </a:ext>
              </a:extLst>
            </p:cNvPr>
            <p:cNvSpPr/>
            <p:nvPr/>
          </p:nvSpPr>
          <p:spPr>
            <a:xfrm>
              <a:off x="8025542" y="2289018"/>
              <a:ext cx="8547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Strahlungs-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antrieb: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2,3 W/m²</a:t>
              </a:r>
              <a:endParaRPr lang="de-DE" sz="1400" baseline="-250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821657-11EE-4408-80B2-8FA2DD6C9A45}"/>
              </a:ext>
            </a:extLst>
          </p:cNvPr>
          <p:cNvGrpSpPr/>
          <p:nvPr/>
        </p:nvGrpSpPr>
        <p:grpSpPr>
          <a:xfrm>
            <a:off x="3191465" y="1739001"/>
            <a:ext cx="4730116" cy="2858385"/>
            <a:chOff x="3331430" y="2795450"/>
            <a:chExt cx="4730116" cy="2858385"/>
          </a:xfrm>
        </p:grpSpPr>
        <p:grpSp>
          <p:nvGrpSpPr>
            <p:cNvPr id="18440" name="Gruppieren 18439">
              <a:extLst>
                <a:ext uri="{FF2B5EF4-FFF2-40B4-BE49-F238E27FC236}">
                  <a16:creationId xmlns:a16="http://schemas.microsoft.com/office/drawing/2014/main" id="{6EA6015F-07A8-403F-A5EA-17E65EDA06A3}"/>
                </a:ext>
              </a:extLst>
            </p:cNvPr>
            <p:cNvGrpSpPr/>
            <p:nvPr/>
          </p:nvGrpSpPr>
          <p:grpSpPr>
            <a:xfrm>
              <a:off x="3331430" y="2795450"/>
              <a:ext cx="4730116" cy="2858385"/>
              <a:chOff x="3331429" y="2795450"/>
              <a:chExt cx="6335085" cy="2708049"/>
            </a:xfrm>
          </p:grpSpPr>
          <p:sp>
            <p:nvSpPr>
              <p:cNvPr id="18432" name="Rechteck 18431">
                <a:extLst>
                  <a:ext uri="{FF2B5EF4-FFF2-40B4-BE49-F238E27FC236}">
                    <a16:creationId xmlns:a16="http://schemas.microsoft.com/office/drawing/2014/main" id="{2FC8BF04-9975-4FC2-A456-DDBBB6350BE2}"/>
                  </a:ext>
                </a:extLst>
              </p:cNvPr>
              <p:cNvSpPr/>
              <p:nvPr/>
            </p:nvSpPr>
            <p:spPr bwMode="auto">
              <a:xfrm>
                <a:off x="3331429" y="2795450"/>
                <a:ext cx="6335085" cy="270804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49919A84-19BB-4208-955A-66412EBEDBFE}"/>
                  </a:ext>
                </a:extLst>
              </p:cNvPr>
              <p:cNvSpPr txBox="1"/>
              <p:nvPr/>
            </p:nvSpPr>
            <p:spPr>
              <a:xfrm>
                <a:off x="7196888" y="2804153"/>
                <a:ext cx="2469626" cy="34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b="1" dirty="0">
                    <a:solidFill>
                      <a:schemeClr val="bg1"/>
                    </a:solidFill>
                  </a:rPr>
                  <a:t>Treibhausgase</a:t>
                </a: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19955A0-FA41-4451-9520-9EF6AF01AAEF}"/>
                </a:ext>
              </a:extLst>
            </p:cNvPr>
            <p:cNvSpPr txBox="1"/>
            <p:nvPr/>
          </p:nvSpPr>
          <p:spPr>
            <a:xfrm>
              <a:off x="3735806" y="5320937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66 %</a:t>
              </a:r>
            </a:p>
          </p:txBody>
        </p:sp>
      </p:grp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84182" y="5234113"/>
            <a:ext cx="1353586" cy="64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 IPCC,</a:t>
            </a:r>
          </a:p>
          <a:p>
            <a:r>
              <a:rPr lang="de-DE" altLang="de-DE" sz="1200" dirty="0"/>
              <a:t>Bundesumweltamt,</a:t>
            </a:r>
            <a:br>
              <a:rPr lang="de-DE" altLang="de-DE" sz="1200" dirty="0"/>
            </a:br>
            <a:r>
              <a:rPr lang="de-DE" altLang="de-DE" sz="1200" dirty="0"/>
              <a:t>ISE e.V.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3651769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Der Treibhauseffekt</a:t>
            </a:r>
          </a:p>
          <a:p>
            <a:r>
              <a:rPr lang="de-DE" altLang="de-DE" sz="2000" dirty="0">
                <a:solidFill>
                  <a:schemeClr val="bg1"/>
                </a:solidFill>
              </a:rPr>
              <a:t>Was machen die Luft-Moleküle?</a:t>
            </a:r>
          </a:p>
        </p:txBody>
      </p:sp>
      <p:grpSp>
        <p:nvGrpSpPr>
          <p:cNvPr id="18450" name="Gruppieren 18449">
            <a:extLst>
              <a:ext uri="{FF2B5EF4-FFF2-40B4-BE49-F238E27FC236}">
                <a16:creationId xmlns:a16="http://schemas.microsoft.com/office/drawing/2014/main" id="{373905D3-9CD2-44EA-A1E5-382B3BD0B369}"/>
              </a:ext>
            </a:extLst>
          </p:cNvPr>
          <p:cNvGrpSpPr/>
          <p:nvPr/>
        </p:nvGrpSpPr>
        <p:grpSpPr>
          <a:xfrm>
            <a:off x="6321015" y="2368759"/>
            <a:ext cx="1398140" cy="2193921"/>
            <a:chOff x="4963104" y="3425208"/>
            <a:chExt cx="1398140" cy="219392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B173AB-2726-4267-A59E-7F1350D2881B}"/>
                </a:ext>
              </a:extLst>
            </p:cNvPr>
            <p:cNvGrpSpPr/>
            <p:nvPr/>
          </p:nvGrpSpPr>
          <p:grpSpPr>
            <a:xfrm>
              <a:off x="5067906" y="3425208"/>
              <a:ext cx="1235005" cy="1235005"/>
              <a:chOff x="4902435" y="3425208"/>
              <a:chExt cx="1235005" cy="1235005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A66D5E7-0FF2-4F12-A41F-905197CF8A06}"/>
                  </a:ext>
                </a:extLst>
              </p:cNvPr>
              <p:cNvSpPr/>
              <p:nvPr/>
            </p:nvSpPr>
            <p:spPr>
              <a:xfrm>
                <a:off x="4902435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8CA16EB5-FCD8-45FD-AF5A-EF2FA9059DF1}"/>
                  </a:ext>
                </a:extLst>
              </p:cNvPr>
              <p:cNvGrpSpPr/>
              <p:nvPr/>
            </p:nvGrpSpPr>
            <p:grpSpPr>
              <a:xfrm>
                <a:off x="4994218" y="3869020"/>
                <a:ext cx="942001" cy="337194"/>
                <a:chOff x="4994218" y="3790639"/>
                <a:chExt cx="942001" cy="337194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96D7FBA1-CBA6-4D41-BA0D-7DFE3BA27B9A}"/>
                    </a:ext>
                  </a:extLst>
                </p:cNvPr>
                <p:cNvSpPr/>
                <p:nvPr/>
              </p:nvSpPr>
              <p:spPr>
                <a:xfrm>
                  <a:off x="4994218" y="3790639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E9276447-A890-4249-80DD-904478CD847A}"/>
                    </a:ext>
                  </a:extLst>
                </p:cNvPr>
                <p:cNvSpPr/>
                <p:nvPr/>
              </p:nvSpPr>
              <p:spPr>
                <a:xfrm>
                  <a:off x="5295034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8DD36C15-7783-4993-AD64-C4BA24A069E0}"/>
                    </a:ext>
                  </a:extLst>
                </p:cNvPr>
                <p:cNvSpPr/>
                <p:nvPr/>
              </p:nvSpPr>
              <p:spPr>
                <a:xfrm>
                  <a:off x="5599025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808642A7-50C7-40C9-88E6-7D0C962B26D7}"/>
                </a:ext>
              </a:extLst>
            </p:cNvPr>
            <p:cNvSpPr txBox="1"/>
            <p:nvPr/>
          </p:nvSpPr>
          <p:spPr>
            <a:xfrm>
              <a:off x="4963104" y="4726577"/>
              <a:ext cx="1398140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Lachgas (N</a:t>
              </a:r>
              <a:r>
                <a:rPr lang="de-DE" sz="1400" baseline="-25000" dirty="0">
                  <a:solidFill>
                    <a:schemeClr val="bg1"/>
                  </a:solidFill>
                </a:rPr>
                <a:t>2</a:t>
              </a:r>
              <a:r>
                <a:rPr lang="de-DE" sz="1400" dirty="0">
                  <a:solidFill>
                    <a:schemeClr val="bg1"/>
                  </a:solidFill>
                </a:rPr>
                <a:t>O)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6 %</a:t>
              </a:r>
            </a:p>
          </p:txBody>
        </p:sp>
      </p:grpSp>
      <p:grpSp>
        <p:nvGrpSpPr>
          <p:cNvPr id="18451" name="Gruppieren 18450">
            <a:extLst>
              <a:ext uri="{FF2B5EF4-FFF2-40B4-BE49-F238E27FC236}">
                <a16:creationId xmlns:a16="http://schemas.microsoft.com/office/drawing/2014/main" id="{F61CC47F-932B-42AC-92F1-B28CE1B70F38}"/>
              </a:ext>
            </a:extLst>
          </p:cNvPr>
          <p:cNvGrpSpPr/>
          <p:nvPr/>
        </p:nvGrpSpPr>
        <p:grpSpPr>
          <a:xfrm>
            <a:off x="4873878" y="2368758"/>
            <a:ext cx="1308371" cy="2193922"/>
            <a:chOff x="6624939" y="3425207"/>
            <a:chExt cx="1308371" cy="2193922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A1FE094-6D19-4FC4-8E7C-074F8B27D6FA}"/>
                </a:ext>
              </a:extLst>
            </p:cNvPr>
            <p:cNvGrpSpPr/>
            <p:nvPr/>
          </p:nvGrpSpPr>
          <p:grpSpPr>
            <a:xfrm>
              <a:off x="6696612" y="3425207"/>
              <a:ext cx="1235006" cy="1235006"/>
              <a:chOff x="6454794" y="3425207"/>
              <a:chExt cx="1235006" cy="1235006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681BFF76-46F3-4265-BE44-85877AF05481}"/>
                  </a:ext>
                </a:extLst>
              </p:cNvPr>
              <p:cNvSpPr/>
              <p:nvPr/>
            </p:nvSpPr>
            <p:spPr>
              <a:xfrm>
                <a:off x="6454794" y="3425207"/>
                <a:ext cx="1235006" cy="12350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8A021533-B093-4618-9EBE-C8A3B77A7912}"/>
                  </a:ext>
                </a:extLst>
              </p:cNvPr>
              <p:cNvGrpSpPr/>
              <p:nvPr/>
            </p:nvGrpSpPr>
            <p:grpSpPr>
              <a:xfrm>
                <a:off x="6606740" y="3593927"/>
                <a:ext cx="838824" cy="939900"/>
                <a:chOff x="6589322" y="3593927"/>
                <a:chExt cx="838824" cy="939900"/>
              </a:xfrm>
            </p:grpSpPr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8950ECEF-C641-430A-8B47-C09A9548FFD6}"/>
                    </a:ext>
                  </a:extLst>
                </p:cNvPr>
                <p:cNvSpPr/>
                <p:nvPr/>
              </p:nvSpPr>
              <p:spPr>
                <a:xfrm>
                  <a:off x="6589322" y="3602526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3B4B6792-1BA5-44B0-A022-616F3B28A50E}"/>
                    </a:ext>
                  </a:extLst>
                </p:cNvPr>
                <p:cNvSpPr/>
                <p:nvPr/>
              </p:nvSpPr>
              <p:spPr>
                <a:xfrm>
                  <a:off x="7101783" y="3593927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34E12B9B-6A4B-4D96-92C0-66D6D6737983}"/>
                    </a:ext>
                  </a:extLst>
                </p:cNvPr>
                <p:cNvSpPr/>
                <p:nvPr/>
              </p:nvSpPr>
              <p:spPr>
                <a:xfrm>
                  <a:off x="6717619" y="3785905"/>
                  <a:ext cx="547345" cy="54734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6E28D992-752B-48F8-AFFE-452D88E54DF2}"/>
                    </a:ext>
                  </a:extLst>
                </p:cNvPr>
                <p:cNvSpPr/>
                <p:nvPr/>
              </p:nvSpPr>
              <p:spPr>
                <a:xfrm>
                  <a:off x="6589322" y="4207464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8D3987EC-3254-4B3E-8E37-4817F351D282}"/>
                    </a:ext>
                  </a:extLst>
                </p:cNvPr>
                <p:cNvSpPr/>
                <p:nvPr/>
              </p:nvSpPr>
              <p:spPr>
                <a:xfrm>
                  <a:off x="7101783" y="4198865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C231A916-AAA7-4F0D-B049-E670D343136D}"/>
                </a:ext>
              </a:extLst>
            </p:cNvPr>
            <p:cNvSpPr txBox="1"/>
            <p:nvPr/>
          </p:nvSpPr>
          <p:spPr>
            <a:xfrm>
              <a:off x="6624939" y="4726577"/>
              <a:ext cx="1308371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Methan (CH</a:t>
              </a:r>
              <a:r>
                <a:rPr lang="de-DE" sz="1400" baseline="-25000" dirty="0">
                  <a:solidFill>
                    <a:schemeClr val="bg1"/>
                  </a:solidFill>
                </a:rPr>
                <a:t>4</a:t>
              </a:r>
              <a:r>
                <a:rPr lang="de-DE" sz="1400" dirty="0">
                  <a:solidFill>
                    <a:schemeClr val="bg1"/>
                  </a:solidFill>
                </a:rPr>
                <a:t>)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17 %</a:t>
              </a:r>
            </a:p>
          </p:txBody>
        </p:sp>
      </p:grpSp>
      <p:grpSp>
        <p:nvGrpSpPr>
          <p:cNvPr id="18439" name="Gruppieren 18438">
            <a:extLst>
              <a:ext uri="{FF2B5EF4-FFF2-40B4-BE49-F238E27FC236}">
                <a16:creationId xmlns:a16="http://schemas.microsoft.com/office/drawing/2014/main" id="{FD58A86A-6153-4816-90D5-A975AB0AF574}"/>
              </a:ext>
            </a:extLst>
          </p:cNvPr>
          <p:cNvGrpSpPr/>
          <p:nvPr/>
        </p:nvGrpSpPr>
        <p:grpSpPr>
          <a:xfrm>
            <a:off x="190961" y="1895757"/>
            <a:ext cx="4568383" cy="2368731"/>
            <a:chOff x="330926" y="2952206"/>
            <a:chExt cx="4568383" cy="2368731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9B7FA4CB-82D7-4D0B-A532-FDD571EF3725}"/>
                </a:ext>
              </a:extLst>
            </p:cNvPr>
            <p:cNvSpPr/>
            <p:nvPr/>
          </p:nvSpPr>
          <p:spPr bwMode="auto">
            <a:xfrm>
              <a:off x="330926" y="2952206"/>
              <a:ext cx="4568383" cy="2368731"/>
            </a:xfrm>
            <a:prstGeom prst="rect">
              <a:avLst/>
            </a:prstGeom>
            <a:solidFill>
              <a:srgbClr val="BFBFB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1605F79-7DD1-4299-915A-28E084C68C44}"/>
                </a:ext>
              </a:extLst>
            </p:cNvPr>
            <p:cNvSpPr txBox="1"/>
            <p:nvPr/>
          </p:nvSpPr>
          <p:spPr>
            <a:xfrm>
              <a:off x="914793" y="2952206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>
                  <a:solidFill>
                    <a:schemeClr val="accent2"/>
                  </a:solidFill>
                </a:rPr>
                <a:t>trockene Luft</a:t>
              </a:r>
            </a:p>
          </p:txBody>
        </p:sp>
      </p:grpSp>
      <p:grpSp>
        <p:nvGrpSpPr>
          <p:cNvPr id="18447" name="Gruppieren 18446">
            <a:extLst>
              <a:ext uri="{FF2B5EF4-FFF2-40B4-BE49-F238E27FC236}">
                <a16:creationId xmlns:a16="http://schemas.microsoft.com/office/drawing/2014/main" id="{0FE67BC2-2E3C-4A1C-BE62-89133F50F14E}"/>
              </a:ext>
            </a:extLst>
          </p:cNvPr>
          <p:cNvGrpSpPr/>
          <p:nvPr/>
        </p:nvGrpSpPr>
        <p:grpSpPr>
          <a:xfrm>
            <a:off x="130271" y="2368761"/>
            <a:ext cx="1368834" cy="1824587"/>
            <a:chOff x="270236" y="3425210"/>
            <a:chExt cx="1368834" cy="1824587"/>
          </a:xfrm>
        </p:grpSpPr>
        <p:grpSp>
          <p:nvGrpSpPr>
            <p:cNvPr id="18436" name="Gruppieren 18435">
              <a:extLst>
                <a:ext uri="{FF2B5EF4-FFF2-40B4-BE49-F238E27FC236}">
                  <a16:creationId xmlns:a16="http://schemas.microsoft.com/office/drawing/2014/main" id="{92187CD6-68D9-483F-9D42-8925A1D931E6}"/>
                </a:ext>
              </a:extLst>
            </p:cNvPr>
            <p:cNvGrpSpPr/>
            <p:nvPr/>
          </p:nvGrpSpPr>
          <p:grpSpPr>
            <a:xfrm>
              <a:off x="404066" y="3425210"/>
              <a:ext cx="1235004" cy="1235004"/>
              <a:chOff x="404066" y="3425210"/>
              <a:chExt cx="1235004" cy="1235004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C56731B-053C-4749-B411-79A9F1AA38EC}"/>
                  </a:ext>
                </a:extLst>
              </p:cNvPr>
              <p:cNvSpPr/>
              <p:nvPr/>
            </p:nvSpPr>
            <p:spPr>
              <a:xfrm flipH="1">
                <a:off x="404066" y="3425210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4" name="Gruppieren 18433">
                <a:extLst>
                  <a:ext uri="{FF2B5EF4-FFF2-40B4-BE49-F238E27FC236}">
                    <a16:creationId xmlns:a16="http://schemas.microsoft.com/office/drawing/2014/main" id="{A8438876-0CE6-4401-805A-C36E779FC413}"/>
                  </a:ext>
                </a:extLst>
              </p:cNvPr>
              <p:cNvGrpSpPr/>
              <p:nvPr/>
            </p:nvGrpSpPr>
            <p:grpSpPr>
              <a:xfrm>
                <a:off x="619597" y="3877731"/>
                <a:ext cx="641184" cy="337194"/>
                <a:chOff x="619597" y="3799350"/>
                <a:chExt cx="641184" cy="337194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D073759D-B5FE-43ED-A8FF-4D45406DD424}"/>
                    </a:ext>
                  </a:extLst>
                </p:cNvPr>
                <p:cNvSpPr/>
                <p:nvPr/>
              </p:nvSpPr>
              <p:spPr>
                <a:xfrm flipH="1">
                  <a:off x="92358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C431CC9D-5F28-42BF-A2CE-4DF85B34CFBD}"/>
                    </a:ext>
                  </a:extLst>
                </p:cNvPr>
                <p:cNvSpPr/>
                <p:nvPr/>
              </p:nvSpPr>
              <p:spPr>
                <a:xfrm flipH="1">
                  <a:off x="61959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CAAD6AF-C2F3-428F-99C7-278E4961CFAA}"/>
                </a:ext>
              </a:extLst>
            </p:cNvPr>
            <p:cNvSpPr txBox="1"/>
            <p:nvPr/>
          </p:nvSpPr>
          <p:spPr>
            <a:xfrm>
              <a:off x="270236" y="4726577"/>
              <a:ext cx="130670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Stickstoff (N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78 Vol.- %</a:t>
              </a:r>
            </a:p>
          </p:txBody>
        </p:sp>
      </p:grpSp>
      <p:grpSp>
        <p:nvGrpSpPr>
          <p:cNvPr id="18448" name="Gruppieren 18447">
            <a:extLst>
              <a:ext uri="{FF2B5EF4-FFF2-40B4-BE49-F238E27FC236}">
                <a16:creationId xmlns:a16="http://schemas.microsoft.com/office/drawing/2014/main" id="{C7AA551F-4FEF-42F5-B618-8546CB552A5E}"/>
              </a:ext>
            </a:extLst>
          </p:cNvPr>
          <p:cNvGrpSpPr/>
          <p:nvPr/>
        </p:nvGrpSpPr>
        <p:grpSpPr>
          <a:xfrm>
            <a:off x="1687597" y="2368759"/>
            <a:ext cx="1404487" cy="1824589"/>
            <a:chOff x="1827562" y="3425208"/>
            <a:chExt cx="1404487" cy="1824589"/>
          </a:xfrm>
        </p:grpSpPr>
        <p:grpSp>
          <p:nvGrpSpPr>
            <p:cNvPr id="18437" name="Gruppieren 18436">
              <a:extLst>
                <a:ext uri="{FF2B5EF4-FFF2-40B4-BE49-F238E27FC236}">
                  <a16:creationId xmlns:a16="http://schemas.microsoft.com/office/drawing/2014/main" id="{D996FE25-FA69-4690-96B3-353B3D8CFB08}"/>
                </a:ext>
              </a:extLst>
            </p:cNvPr>
            <p:cNvGrpSpPr/>
            <p:nvPr/>
          </p:nvGrpSpPr>
          <p:grpSpPr>
            <a:xfrm>
              <a:off x="1918103" y="3425208"/>
              <a:ext cx="1235005" cy="1235005"/>
              <a:chOff x="1918103" y="3425208"/>
              <a:chExt cx="1235005" cy="1235005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50254B8-39A7-4598-8E8A-741BAD17C303}"/>
                  </a:ext>
                </a:extLst>
              </p:cNvPr>
              <p:cNvSpPr/>
              <p:nvPr/>
            </p:nvSpPr>
            <p:spPr>
              <a:xfrm>
                <a:off x="1918103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5" name="Gruppieren 18434">
                <a:extLst>
                  <a:ext uri="{FF2B5EF4-FFF2-40B4-BE49-F238E27FC236}">
                    <a16:creationId xmlns:a16="http://schemas.microsoft.com/office/drawing/2014/main" id="{5EADBFE9-2750-45C1-859C-C1283E959675}"/>
                  </a:ext>
                </a:extLst>
              </p:cNvPr>
              <p:cNvGrpSpPr/>
              <p:nvPr/>
            </p:nvGrpSpPr>
            <p:grpSpPr>
              <a:xfrm>
                <a:off x="2101353" y="3832231"/>
                <a:ext cx="768861" cy="427374"/>
                <a:chOff x="2075226" y="3745141"/>
                <a:chExt cx="768861" cy="427374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23BE1BEF-70EC-4E79-9534-CE9E0B0E6A90}"/>
                    </a:ext>
                  </a:extLst>
                </p:cNvPr>
                <p:cNvSpPr/>
                <p:nvPr/>
              </p:nvSpPr>
              <p:spPr>
                <a:xfrm>
                  <a:off x="2075226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F7C187AE-8772-4AFE-AFCA-F67CDC054D35}"/>
                    </a:ext>
                  </a:extLst>
                </p:cNvPr>
                <p:cNvSpPr/>
                <p:nvPr/>
              </p:nvSpPr>
              <p:spPr>
                <a:xfrm>
                  <a:off x="2416713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</p:grpSp>
        </p:grp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04DDF5FE-0BE6-4711-BB80-C6C43F484D54}"/>
                </a:ext>
              </a:extLst>
            </p:cNvPr>
            <p:cNvSpPr txBox="1"/>
            <p:nvPr/>
          </p:nvSpPr>
          <p:spPr>
            <a:xfrm>
              <a:off x="1827562" y="4726577"/>
              <a:ext cx="1404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Sauerstoff (O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21 Vol.- %</a:t>
              </a:r>
            </a:p>
          </p:txBody>
        </p:sp>
      </p:grpSp>
      <p:grpSp>
        <p:nvGrpSpPr>
          <p:cNvPr id="18449" name="Gruppieren 18448">
            <a:extLst>
              <a:ext uri="{FF2B5EF4-FFF2-40B4-BE49-F238E27FC236}">
                <a16:creationId xmlns:a16="http://schemas.microsoft.com/office/drawing/2014/main" id="{A82C7376-8AB0-4073-B001-9930185525D2}"/>
              </a:ext>
            </a:extLst>
          </p:cNvPr>
          <p:cNvGrpSpPr/>
          <p:nvPr/>
        </p:nvGrpSpPr>
        <p:grpSpPr>
          <a:xfrm>
            <a:off x="3129493" y="2368760"/>
            <a:ext cx="1715534" cy="1824588"/>
            <a:chOff x="3269458" y="3425209"/>
            <a:chExt cx="1715534" cy="182458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C56F2CF-6870-45FA-AC1A-17F80C7A131C}"/>
                </a:ext>
              </a:extLst>
            </p:cNvPr>
            <p:cNvGrpSpPr/>
            <p:nvPr/>
          </p:nvGrpSpPr>
          <p:grpSpPr>
            <a:xfrm>
              <a:off x="3432141" y="3425209"/>
              <a:ext cx="1235004" cy="1235004"/>
              <a:chOff x="3432141" y="3425209"/>
              <a:chExt cx="1235004" cy="1235004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B0B3696-99A7-4FB4-83F6-23AD0382152B}"/>
                  </a:ext>
                </a:extLst>
              </p:cNvPr>
              <p:cNvSpPr/>
              <p:nvPr/>
            </p:nvSpPr>
            <p:spPr>
              <a:xfrm>
                <a:off x="3432141" y="3425209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F8A4A895-3C01-4456-BB33-085A29626D57}"/>
                  </a:ext>
                </a:extLst>
              </p:cNvPr>
              <p:cNvGrpSpPr/>
              <p:nvPr/>
            </p:nvGrpSpPr>
            <p:grpSpPr>
              <a:xfrm>
                <a:off x="3568724" y="3611345"/>
                <a:ext cx="866662" cy="772744"/>
                <a:chOff x="3551306" y="3550382"/>
                <a:chExt cx="866662" cy="772744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E23CE2F-F9FC-4EB2-8041-76A268A3A52C}"/>
                    </a:ext>
                  </a:extLst>
                </p:cNvPr>
                <p:cNvSpPr/>
                <p:nvPr/>
              </p:nvSpPr>
              <p:spPr>
                <a:xfrm>
                  <a:off x="3683861" y="3550382"/>
                  <a:ext cx="565510" cy="56551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337EABB4-74E4-40EA-A573-296D3AFC2D8B}"/>
                    </a:ext>
                  </a:extLst>
                </p:cNvPr>
                <p:cNvSpPr/>
                <p:nvPr/>
              </p:nvSpPr>
              <p:spPr>
                <a:xfrm>
                  <a:off x="3551306" y="3985932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B79C8AF2-32E9-424F-9CDB-9791CF04DB45}"/>
                    </a:ext>
                  </a:extLst>
                </p:cNvPr>
                <p:cNvSpPr/>
                <p:nvPr/>
              </p:nvSpPr>
              <p:spPr>
                <a:xfrm>
                  <a:off x="4080774" y="3977047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</p:grpSp>
        </p:grp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883F906C-600E-40D9-A22C-11FB25DA8748}"/>
                </a:ext>
              </a:extLst>
            </p:cNvPr>
            <p:cNvSpPr txBox="1"/>
            <p:nvPr/>
          </p:nvSpPr>
          <p:spPr>
            <a:xfrm>
              <a:off x="3269458" y="4726577"/>
              <a:ext cx="171553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Kohlendioxid (CO</a:t>
              </a:r>
              <a:r>
                <a:rPr lang="de-DE" sz="1400" baseline="-25000" dirty="0">
                  <a:solidFill>
                    <a:schemeClr val="accent2"/>
                  </a:solidFill>
                </a:rPr>
                <a:t>2</a:t>
              </a:r>
              <a:r>
                <a:rPr lang="de-DE" sz="1400" dirty="0">
                  <a:solidFill>
                    <a:schemeClr val="accent2"/>
                  </a:solidFill>
                </a:rPr>
                <a:t>)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0,04 Vol.-%</a:t>
              </a:r>
            </a:p>
          </p:txBody>
        </p:sp>
      </p:grpSp>
      <p:sp>
        <p:nvSpPr>
          <p:cNvPr id="12" name="Teilkreis 11">
            <a:extLst>
              <a:ext uri="{FF2B5EF4-FFF2-40B4-BE49-F238E27FC236}">
                <a16:creationId xmlns:a16="http://schemas.microsoft.com/office/drawing/2014/main" id="{FD297DF9-C643-4527-BB61-041FEB5989C6}"/>
              </a:ext>
            </a:extLst>
          </p:cNvPr>
          <p:cNvSpPr/>
          <p:nvPr/>
        </p:nvSpPr>
        <p:spPr bwMode="auto">
          <a:xfrm flipV="1">
            <a:off x="287273" y="5436154"/>
            <a:ext cx="9224070" cy="1380571"/>
          </a:xfrm>
          <a:prstGeom prst="pie">
            <a:avLst>
              <a:gd name="adj1" fmla="val 13209"/>
              <a:gd name="adj2" fmla="val 10797936"/>
            </a:avLst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AA92377-F841-4081-9D48-C4078B5659B8}"/>
              </a:ext>
            </a:extLst>
          </p:cNvPr>
          <p:cNvSpPr txBox="1"/>
          <p:nvPr/>
        </p:nvSpPr>
        <p:spPr>
          <a:xfrm>
            <a:off x="4341600" y="5552626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Erde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963D7A-9AF9-497D-BBD6-05BD5970A13A}"/>
              </a:ext>
            </a:extLst>
          </p:cNvPr>
          <p:cNvGrpSpPr/>
          <p:nvPr/>
        </p:nvGrpSpPr>
        <p:grpSpPr>
          <a:xfrm>
            <a:off x="3465410" y="852801"/>
            <a:ext cx="6440590" cy="4968138"/>
            <a:chOff x="3596044" y="852801"/>
            <a:chExt cx="6440590" cy="496813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3FE5F21-9ACF-4EBD-A2CA-72D0E722DD97}"/>
                </a:ext>
              </a:extLst>
            </p:cNvPr>
            <p:cNvGrpSpPr/>
            <p:nvPr/>
          </p:nvGrpSpPr>
          <p:grpSpPr>
            <a:xfrm>
              <a:off x="3596044" y="852801"/>
              <a:ext cx="6440590" cy="4968138"/>
              <a:chOff x="3596044" y="852801"/>
              <a:chExt cx="6440590" cy="4968138"/>
            </a:xfrm>
          </p:grpSpPr>
          <p:sp>
            <p:nvSpPr>
              <p:cNvPr id="18444" name="Textfeld 18443">
                <a:extLst>
                  <a:ext uri="{FF2B5EF4-FFF2-40B4-BE49-F238E27FC236}">
                    <a16:creationId xmlns:a16="http://schemas.microsoft.com/office/drawing/2014/main" id="{E2E86655-3732-4A02-94F3-FA3C95239784}"/>
                  </a:ext>
                </a:extLst>
              </p:cNvPr>
              <p:cNvSpPr txBox="1"/>
              <p:nvPr/>
            </p:nvSpPr>
            <p:spPr>
              <a:xfrm>
                <a:off x="6053907" y="852801"/>
                <a:ext cx="398272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3- und mehratomige Moleküle absorbieren/ reflektieren teilweise die Infrarotstrahlung und heizen die Erde auf</a:t>
                </a:r>
              </a:p>
            </p:txBody>
          </p:sp>
          <p:sp>
            <p:nvSpPr>
              <p:cNvPr id="85" name="Pfeil: nach unten 84">
                <a:extLst>
                  <a:ext uri="{FF2B5EF4-FFF2-40B4-BE49-F238E27FC236}">
                    <a16:creationId xmlns:a16="http://schemas.microsoft.com/office/drawing/2014/main" id="{58AB0714-FD83-4094-BD98-0755A0949263}"/>
                  </a:ext>
                </a:extLst>
              </p:cNvPr>
              <p:cNvSpPr/>
              <p:nvPr/>
            </p:nvSpPr>
            <p:spPr bwMode="auto">
              <a:xfrm rot="9674615">
                <a:off x="4363724" y="3162894"/>
                <a:ext cx="119454" cy="2339543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Pfeil: nach unten 85">
                <a:extLst>
                  <a:ext uri="{FF2B5EF4-FFF2-40B4-BE49-F238E27FC236}">
                    <a16:creationId xmlns:a16="http://schemas.microsoft.com/office/drawing/2014/main" id="{2E1896CF-642C-44F5-A25C-CC0899B3353D}"/>
                  </a:ext>
                </a:extLst>
              </p:cNvPr>
              <p:cNvSpPr/>
              <p:nvPr/>
            </p:nvSpPr>
            <p:spPr bwMode="auto">
              <a:xfrm rot="11882095">
                <a:off x="5289102" y="3340485"/>
                <a:ext cx="131862" cy="2141468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Pfeil: nach unten 98">
                <a:extLst>
                  <a:ext uri="{FF2B5EF4-FFF2-40B4-BE49-F238E27FC236}">
                    <a16:creationId xmlns:a16="http://schemas.microsoft.com/office/drawing/2014/main" id="{BA10CDBB-F9E5-4952-9E77-6705FE6E8B4E}"/>
                  </a:ext>
                </a:extLst>
              </p:cNvPr>
              <p:cNvSpPr/>
              <p:nvPr/>
            </p:nvSpPr>
            <p:spPr bwMode="auto">
              <a:xfrm rot="13323066">
                <a:off x="6016479" y="2914900"/>
                <a:ext cx="133960" cy="2906039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Pfeil: nach unten 24">
                <a:extLst>
                  <a:ext uri="{FF2B5EF4-FFF2-40B4-BE49-F238E27FC236}">
                    <a16:creationId xmlns:a16="http://schemas.microsoft.com/office/drawing/2014/main" id="{0D377B4A-7B94-6FAD-0AAA-639C5292350C}"/>
                  </a:ext>
                </a:extLst>
              </p:cNvPr>
              <p:cNvSpPr/>
              <p:nvPr/>
            </p:nvSpPr>
            <p:spPr bwMode="auto">
              <a:xfrm rot="9674615">
                <a:off x="3596044" y="1558021"/>
                <a:ext cx="119454" cy="982176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Pfeil: nach unten 26">
                <a:extLst>
                  <a:ext uri="{FF2B5EF4-FFF2-40B4-BE49-F238E27FC236}">
                    <a16:creationId xmlns:a16="http://schemas.microsoft.com/office/drawing/2014/main" id="{2A28F3E5-9026-8B37-A3AE-A619050D11D8}"/>
                  </a:ext>
                </a:extLst>
              </p:cNvPr>
              <p:cNvSpPr/>
              <p:nvPr/>
            </p:nvSpPr>
            <p:spPr bwMode="auto">
              <a:xfrm rot="11882095">
                <a:off x="6071770" y="1640880"/>
                <a:ext cx="131862" cy="864154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" name="Pfeil: nach unten 27">
                <a:extLst>
                  <a:ext uri="{FF2B5EF4-FFF2-40B4-BE49-F238E27FC236}">
                    <a16:creationId xmlns:a16="http://schemas.microsoft.com/office/drawing/2014/main" id="{4D8574AC-A54D-FDD2-5CB0-3EDAC00161FD}"/>
                  </a:ext>
                </a:extLst>
              </p:cNvPr>
              <p:cNvSpPr/>
              <p:nvPr/>
            </p:nvSpPr>
            <p:spPr bwMode="auto">
              <a:xfrm rot="13323066">
                <a:off x="7809763" y="1879763"/>
                <a:ext cx="133960" cy="897157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0" name="Pfeil: nach unten 99">
              <a:extLst>
                <a:ext uri="{FF2B5EF4-FFF2-40B4-BE49-F238E27FC236}">
                  <a16:creationId xmlns:a16="http://schemas.microsoft.com/office/drawing/2014/main" id="{4E24553A-8797-4D7F-8B9C-C682161856BB}"/>
                </a:ext>
              </a:extLst>
            </p:cNvPr>
            <p:cNvSpPr/>
            <p:nvPr/>
          </p:nvSpPr>
          <p:spPr bwMode="auto">
            <a:xfrm rot="19251964" flipH="1">
              <a:off x="5840934" y="3369173"/>
              <a:ext cx="109316" cy="397289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Pfeil: nach unten 101">
              <a:extLst>
                <a:ext uri="{FF2B5EF4-FFF2-40B4-BE49-F238E27FC236}">
                  <a16:creationId xmlns:a16="http://schemas.microsoft.com/office/drawing/2014/main" id="{A5632B6D-BE0D-461B-A5CE-1B2B056D51B7}"/>
                </a:ext>
              </a:extLst>
            </p:cNvPr>
            <p:cNvSpPr/>
            <p:nvPr/>
          </p:nvSpPr>
          <p:spPr bwMode="auto">
            <a:xfrm rot="1985681" flipH="1">
              <a:off x="3761211" y="3230206"/>
              <a:ext cx="109316" cy="532015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Pfeil: nach unten 102">
              <a:extLst>
                <a:ext uri="{FF2B5EF4-FFF2-40B4-BE49-F238E27FC236}">
                  <a16:creationId xmlns:a16="http://schemas.microsoft.com/office/drawing/2014/main" id="{1C76A6C8-5B11-471B-8938-2578190AC7A1}"/>
                </a:ext>
              </a:extLst>
            </p:cNvPr>
            <p:cNvSpPr/>
            <p:nvPr/>
          </p:nvSpPr>
          <p:spPr bwMode="auto">
            <a:xfrm rot="19102190" flipH="1">
              <a:off x="7329947" y="3271506"/>
              <a:ext cx="109316" cy="499830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95AD8E2-7354-412A-8B85-04850688F61B}"/>
              </a:ext>
            </a:extLst>
          </p:cNvPr>
          <p:cNvGrpSpPr/>
          <p:nvPr/>
        </p:nvGrpSpPr>
        <p:grpSpPr>
          <a:xfrm rot="171088">
            <a:off x="8309532" y="2031358"/>
            <a:ext cx="1265214" cy="3717792"/>
            <a:chOff x="8421585" y="2026961"/>
            <a:chExt cx="1265214" cy="3717792"/>
          </a:xfrm>
        </p:grpSpPr>
        <p:sp>
          <p:nvSpPr>
            <p:cNvPr id="87" name="Pfeil: nach unten 86">
              <a:extLst>
                <a:ext uri="{FF2B5EF4-FFF2-40B4-BE49-F238E27FC236}">
                  <a16:creationId xmlns:a16="http://schemas.microsoft.com/office/drawing/2014/main" id="{520AD024-2BFE-46A7-900D-D0E952515F96}"/>
                </a:ext>
              </a:extLst>
            </p:cNvPr>
            <p:cNvSpPr/>
            <p:nvPr/>
          </p:nvSpPr>
          <p:spPr bwMode="auto">
            <a:xfrm rot="12538399">
              <a:off x="8421585" y="3152845"/>
              <a:ext cx="111292" cy="259190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Pfeil: nach unten 103">
              <a:extLst>
                <a:ext uri="{FF2B5EF4-FFF2-40B4-BE49-F238E27FC236}">
                  <a16:creationId xmlns:a16="http://schemas.microsoft.com/office/drawing/2014/main" id="{E835F040-681C-49E9-8A49-F82CA7C40B95}"/>
                </a:ext>
              </a:extLst>
            </p:cNvPr>
            <p:cNvSpPr/>
            <p:nvPr/>
          </p:nvSpPr>
          <p:spPr bwMode="auto">
            <a:xfrm rot="19811668" flipH="1">
              <a:off x="9397376" y="3253748"/>
              <a:ext cx="109316" cy="468837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Pfeil: nach unten 36">
              <a:extLst>
                <a:ext uri="{FF2B5EF4-FFF2-40B4-BE49-F238E27FC236}">
                  <a16:creationId xmlns:a16="http://schemas.microsoft.com/office/drawing/2014/main" id="{044C534B-EEA0-BF0F-47A0-4837284E6C8E}"/>
                </a:ext>
              </a:extLst>
            </p:cNvPr>
            <p:cNvSpPr/>
            <p:nvPr/>
          </p:nvSpPr>
          <p:spPr bwMode="auto">
            <a:xfrm rot="12538399">
              <a:off x="9575507" y="2026961"/>
              <a:ext cx="111292" cy="63068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97DA26C0-6C21-BF81-D5BB-7B8C4DD12DD3}"/>
              </a:ext>
            </a:extLst>
          </p:cNvPr>
          <p:cNvGrpSpPr/>
          <p:nvPr/>
        </p:nvGrpSpPr>
        <p:grpSpPr>
          <a:xfrm>
            <a:off x="3343368" y="496530"/>
            <a:ext cx="2893923" cy="5485402"/>
            <a:chOff x="3389088" y="496530"/>
            <a:chExt cx="2893923" cy="5485402"/>
          </a:xfrm>
        </p:grpSpPr>
        <p:grpSp>
          <p:nvGrpSpPr>
            <p:cNvPr id="18456" name="Gruppieren 18455">
              <a:extLst>
                <a:ext uri="{FF2B5EF4-FFF2-40B4-BE49-F238E27FC236}">
                  <a16:creationId xmlns:a16="http://schemas.microsoft.com/office/drawing/2014/main" id="{EF9AF953-A289-4292-897D-74BD245FF8D4}"/>
                </a:ext>
              </a:extLst>
            </p:cNvPr>
            <p:cNvGrpSpPr/>
            <p:nvPr/>
          </p:nvGrpSpPr>
          <p:grpSpPr>
            <a:xfrm>
              <a:off x="3389088" y="496530"/>
              <a:ext cx="2893923" cy="5485402"/>
              <a:chOff x="3529053" y="496530"/>
              <a:chExt cx="2893923" cy="5485402"/>
            </a:xfrm>
          </p:grpSpPr>
          <p:sp>
            <p:nvSpPr>
              <p:cNvPr id="88" name="Pfeil: nach unten 87">
                <a:extLst>
                  <a:ext uri="{FF2B5EF4-FFF2-40B4-BE49-F238E27FC236}">
                    <a16:creationId xmlns:a16="http://schemas.microsoft.com/office/drawing/2014/main" id="{740FA0A1-C6F7-4E5F-BE49-970187AB09E8}"/>
                  </a:ext>
                </a:extLst>
              </p:cNvPr>
              <p:cNvSpPr/>
              <p:nvPr/>
            </p:nvSpPr>
            <p:spPr bwMode="auto">
              <a:xfrm rot="1679343">
                <a:off x="3529053" y="529490"/>
                <a:ext cx="106144" cy="5349664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Pfeil: nach unten 79">
                <a:extLst>
                  <a:ext uri="{FF2B5EF4-FFF2-40B4-BE49-F238E27FC236}">
                    <a16:creationId xmlns:a16="http://schemas.microsoft.com/office/drawing/2014/main" id="{E6EB9E63-10BF-4649-A679-765D0226ADDF}"/>
                  </a:ext>
                </a:extLst>
              </p:cNvPr>
              <p:cNvSpPr/>
              <p:nvPr/>
            </p:nvSpPr>
            <p:spPr bwMode="auto">
              <a:xfrm rot="19698548">
                <a:off x="6304964" y="496530"/>
                <a:ext cx="118012" cy="5485402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Pfeil: nach unten 81">
                <a:extLst>
                  <a:ext uri="{FF2B5EF4-FFF2-40B4-BE49-F238E27FC236}">
                    <a16:creationId xmlns:a16="http://schemas.microsoft.com/office/drawing/2014/main" id="{480644D4-2835-43F8-AFDB-427CC619C192}"/>
                  </a:ext>
                </a:extLst>
              </p:cNvPr>
              <p:cNvSpPr/>
              <p:nvPr/>
            </p:nvSpPr>
            <p:spPr bwMode="auto">
              <a:xfrm>
                <a:off x="4848687" y="886004"/>
                <a:ext cx="123761" cy="4518012"/>
              </a:xfrm>
              <a:prstGeom prst="downArrow">
                <a:avLst/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6" name="Gruppieren 18445">
                <a:extLst>
                  <a:ext uri="{FF2B5EF4-FFF2-40B4-BE49-F238E27FC236}">
                    <a16:creationId xmlns:a16="http://schemas.microsoft.com/office/drawing/2014/main" id="{D892A3FF-A7B5-4D91-BEED-9025A80DD6D6}"/>
                  </a:ext>
                </a:extLst>
              </p:cNvPr>
              <p:cNvGrpSpPr/>
              <p:nvPr/>
            </p:nvGrpSpPr>
            <p:grpSpPr>
              <a:xfrm>
                <a:off x="4163440" y="1220294"/>
                <a:ext cx="1436664" cy="500366"/>
                <a:chOff x="-2038313" y="3476006"/>
                <a:chExt cx="1436664" cy="500366"/>
              </a:xfrm>
            </p:grpSpPr>
            <p:sp>
              <p:nvSpPr>
                <p:cNvPr id="53" name="Rechteck 52">
                  <a:extLst>
                    <a:ext uri="{FF2B5EF4-FFF2-40B4-BE49-F238E27FC236}">
                      <a16:creationId xmlns:a16="http://schemas.microsoft.com/office/drawing/2014/main" id="{3ED1114C-3B8A-4CAF-B3A9-ADE65FD2D3D9}"/>
                    </a:ext>
                  </a:extLst>
                </p:cNvPr>
                <p:cNvSpPr/>
                <p:nvPr/>
              </p:nvSpPr>
              <p:spPr bwMode="auto">
                <a:xfrm>
                  <a:off x="-2038313" y="3476006"/>
                  <a:ext cx="1436664" cy="500366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8445" name="Gruppieren 18444">
                  <a:extLst>
                    <a:ext uri="{FF2B5EF4-FFF2-40B4-BE49-F238E27FC236}">
                      <a16:creationId xmlns:a16="http://schemas.microsoft.com/office/drawing/2014/main" id="{FDF4E85C-3962-4790-8721-992A23C79F0A}"/>
                    </a:ext>
                  </a:extLst>
                </p:cNvPr>
                <p:cNvGrpSpPr/>
                <p:nvPr/>
              </p:nvGrpSpPr>
              <p:grpSpPr>
                <a:xfrm>
                  <a:off x="-1892955" y="3540150"/>
                  <a:ext cx="1127219" cy="201463"/>
                  <a:chOff x="-2155403" y="4499932"/>
                  <a:chExt cx="1266743" cy="201463"/>
                </a:xfrm>
              </p:grpSpPr>
              <p:sp>
                <p:nvSpPr>
                  <p:cNvPr id="47" name="Freihandform: Form 46">
                    <a:extLst>
                      <a:ext uri="{FF2B5EF4-FFF2-40B4-BE49-F238E27FC236}">
                        <a16:creationId xmlns:a16="http://schemas.microsoft.com/office/drawing/2014/main" id="{65C81748-9F36-4081-B975-CED392654E87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72713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6" name="Freihandform: Form 95">
                    <a:extLst>
                      <a:ext uri="{FF2B5EF4-FFF2-40B4-BE49-F238E27FC236}">
                        <a16:creationId xmlns:a16="http://schemas.microsoft.com/office/drawing/2014/main" id="{71B30EFD-DFCF-4931-AA28-79FDA98BF6E9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93902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97" name="Freihandform: Form 96">
                    <a:extLst>
                      <a:ext uri="{FF2B5EF4-FFF2-40B4-BE49-F238E27FC236}">
                        <a16:creationId xmlns:a16="http://schemas.microsoft.com/office/drawing/2014/main" id="{305C0BFB-F673-4183-A307-922771BC27C7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2150915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01" name="Freihandform: Form 100">
                    <a:extLst>
                      <a:ext uri="{FF2B5EF4-FFF2-40B4-BE49-F238E27FC236}">
                        <a16:creationId xmlns:a16="http://schemas.microsoft.com/office/drawing/2014/main" id="{B056E259-2AEC-4005-85BD-1872BB124CDB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512801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8" name="Freihandform: Form 117">
                    <a:extLst>
                      <a:ext uri="{FF2B5EF4-FFF2-40B4-BE49-F238E27FC236}">
                        <a16:creationId xmlns:a16="http://schemas.microsoft.com/office/drawing/2014/main" id="{0723B421-6185-41A7-88A4-3202AD2F188B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303706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20" name="Freihandform: Form 119">
                    <a:extLst>
                      <a:ext uri="{FF2B5EF4-FFF2-40B4-BE49-F238E27FC236}">
                        <a16:creationId xmlns:a16="http://schemas.microsoft.com/office/drawing/2014/main" id="{13AD93D4-5DD5-462C-9383-6E1954F95AC6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094611" y="4495444"/>
                    <a:ext cx="201463" cy="210439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0F47E3BA-79A6-9340-985B-EEFF048B1790}"/>
                </a:ext>
              </a:extLst>
            </p:cNvPr>
            <p:cNvSpPr txBox="1"/>
            <p:nvPr/>
          </p:nvSpPr>
          <p:spPr>
            <a:xfrm>
              <a:off x="3939087" y="1465680"/>
              <a:ext cx="16466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kurzwellige Lichtstrahlung</a:t>
              </a:r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61D8719-7080-919B-F7C2-CD707F3D58F6}"/>
              </a:ext>
            </a:extLst>
          </p:cNvPr>
          <p:cNvGrpSpPr/>
          <p:nvPr/>
        </p:nvGrpSpPr>
        <p:grpSpPr>
          <a:xfrm>
            <a:off x="248744" y="1015899"/>
            <a:ext cx="2978701" cy="4728380"/>
            <a:chOff x="248744" y="1015899"/>
            <a:chExt cx="2978701" cy="4728380"/>
          </a:xfrm>
        </p:grpSpPr>
        <p:grpSp>
          <p:nvGrpSpPr>
            <p:cNvPr id="18457" name="Gruppieren 18456">
              <a:extLst>
                <a:ext uri="{FF2B5EF4-FFF2-40B4-BE49-F238E27FC236}">
                  <a16:creationId xmlns:a16="http://schemas.microsoft.com/office/drawing/2014/main" id="{3CAF680A-62BA-41EC-9059-800FEE840E54}"/>
                </a:ext>
              </a:extLst>
            </p:cNvPr>
            <p:cNvGrpSpPr/>
            <p:nvPr/>
          </p:nvGrpSpPr>
          <p:grpSpPr>
            <a:xfrm>
              <a:off x="248744" y="1015899"/>
              <a:ext cx="2978701" cy="4728380"/>
              <a:chOff x="248744" y="1015899"/>
              <a:chExt cx="2978701" cy="4728380"/>
            </a:xfrm>
          </p:grpSpPr>
          <p:sp>
            <p:nvSpPr>
              <p:cNvPr id="98" name="Textfeld 97">
                <a:extLst>
                  <a:ext uri="{FF2B5EF4-FFF2-40B4-BE49-F238E27FC236}">
                    <a16:creationId xmlns:a16="http://schemas.microsoft.com/office/drawing/2014/main" id="{D3C0AD69-801D-4B64-914E-68D207A30785}"/>
                  </a:ext>
                </a:extLst>
              </p:cNvPr>
              <p:cNvSpPr txBox="1"/>
              <p:nvPr/>
            </p:nvSpPr>
            <p:spPr>
              <a:xfrm>
                <a:off x="248744" y="1015899"/>
                <a:ext cx="29787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2-atomige Moleküle lassen die</a:t>
                </a:r>
              </a:p>
              <a:p>
                <a:r>
                  <a:rPr lang="de-DE" sz="1600" dirty="0">
                    <a:solidFill>
                      <a:schemeClr val="accent2"/>
                    </a:solidFill>
                  </a:rPr>
                  <a:t>Infrarotstrahlung durch</a:t>
                </a:r>
              </a:p>
            </p:txBody>
          </p:sp>
          <p:sp>
            <p:nvSpPr>
              <p:cNvPr id="83" name="Pfeil: nach unten 82">
                <a:extLst>
                  <a:ext uri="{FF2B5EF4-FFF2-40B4-BE49-F238E27FC236}">
                    <a16:creationId xmlns:a16="http://schemas.microsoft.com/office/drawing/2014/main" id="{17F4AB8B-D126-46C2-B400-8A139BEE4457}"/>
                  </a:ext>
                </a:extLst>
              </p:cNvPr>
              <p:cNvSpPr/>
              <p:nvPr/>
            </p:nvSpPr>
            <p:spPr bwMode="auto">
              <a:xfrm rot="9394045">
                <a:off x="1192652" y="1535022"/>
                <a:ext cx="116062" cy="4209257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Pfeil: nach unten 83">
                <a:extLst>
                  <a:ext uri="{FF2B5EF4-FFF2-40B4-BE49-F238E27FC236}">
                    <a16:creationId xmlns:a16="http://schemas.microsoft.com/office/drawing/2014/main" id="{917E40F7-7E43-457A-93BB-7FDF23F7F38C}"/>
                  </a:ext>
                </a:extLst>
              </p:cNvPr>
              <p:cNvSpPr/>
              <p:nvPr/>
            </p:nvSpPr>
            <p:spPr bwMode="auto">
              <a:xfrm rot="11180748">
                <a:off x="2354052" y="1724092"/>
                <a:ext cx="120978" cy="3861506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2" name="Gruppieren 18441">
                <a:extLst>
                  <a:ext uri="{FF2B5EF4-FFF2-40B4-BE49-F238E27FC236}">
                    <a16:creationId xmlns:a16="http://schemas.microsoft.com/office/drawing/2014/main" id="{062F3009-76CD-4C55-80AD-108EEC717FAE}"/>
                  </a:ext>
                </a:extLst>
              </p:cNvPr>
              <p:cNvGrpSpPr/>
              <p:nvPr/>
            </p:nvGrpSpPr>
            <p:grpSpPr>
              <a:xfrm>
                <a:off x="1324453" y="4371644"/>
                <a:ext cx="1417934" cy="859890"/>
                <a:chOff x="-2149873" y="4153860"/>
                <a:chExt cx="1417934" cy="859890"/>
              </a:xfrm>
            </p:grpSpPr>
            <p:sp>
              <p:nvSpPr>
                <p:cNvPr id="105" name="Rechteck 104">
                  <a:extLst>
                    <a:ext uri="{FF2B5EF4-FFF2-40B4-BE49-F238E27FC236}">
                      <a16:creationId xmlns:a16="http://schemas.microsoft.com/office/drawing/2014/main" id="{ACFBAB6B-2E4B-45D4-93AA-3FD2916696AE}"/>
                    </a:ext>
                  </a:extLst>
                </p:cNvPr>
                <p:cNvSpPr/>
                <p:nvPr/>
              </p:nvSpPr>
              <p:spPr bwMode="auto">
                <a:xfrm>
                  <a:off x="-2149873" y="4153860"/>
                  <a:ext cx="1417934" cy="859890"/>
                </a:xfrm>
                <a:prstGeom prst="rect">
                  <a:avLst/>
                </a:prstGeom>
                <a:solidFill>
                  <a:srgbClr val="FFFFFF">
                    <a:alpha val="74902"/>
                  </a:srgb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grpSp>
              <p:nvGrpSpPr>
                <p:cNvPr id="18441" name="Gruppieren 18440">
                  <a:extLst>
                    <a:ext uri="{FF2B5EF4-FFF2-40B4-BE49-F238E27FC236}">
                      <a16:creationId xmlns:a16="http://schemas.microsoft.com/office/drawing/2014/main" id="{B744F57E-77FE-48FC-AC12-95C2F437B18A}"/>
                    </a:ext>
                  </a:extLst>
                </p:cNvPr>
                <p:cNvGrpSpPr/>
                <p:nvPr/>
              </p:nvGrpSpPr>
              <p:grpSpPr>
                <a:xfrm>
                  <a:off x="-2005378" y="4218004"/>
                  <a:ext cx="1071474" cy="315238"/>
                  <a:chOff x="-2005378" y="4891380"/>
                  <a:chExt cx="561880" cy="315238"/>
                </a:xfrm>
                <a:noFill/>
              </p:grpSpPr>
              <p:sp>
                <p:nvSpPr>
                  <p:cNvPr id="113" name="Freihandform: Form 112">
                    <a:extLst>
                      <a:ext uri="{FF2B5EF4-FFF2-40B4-BE49-F238E27FC236}">
                        <a16:creationId xmlns:a16="http://schemas.microsoft.com/office/drawing/2014/main" id="{F8AA337C-A19B-4FAC-9F66-70D169584EC1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1741104" y="4909011"/>
                    <a:ext cx="315238" cy="279975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14" name="Freihandform: Form 113">
                    <a:extLst>
                      <a:ext uri="{FF2B5EF4-FFF2-40B4-BE49-F238E27FC236}">
                        <a16:creationId xmlns:a16="http://schemas.microsoft.com/office/drawing/2014/main" id="{1B1EFC3D-1748-44D8-A62F-E703E0B4D026}"/>
                      </a:ext>
                    </a:extLst>
                  </p:cNvPr>
                  <p:cNvSpPr/>
                  <p:nvPr/>
                </p:nvSpPr>
                <p:spPr bwMode="auto">
                  <a:xfrm rot="5400000">
                    <a:off x="-2023009" y="4909011"/>
                    <a:ext cx="315238" cy="279975"/>
                  </a:xfrm>
                  <a:custGeom>
                    <a:avLst/>
                    <a:gdLst>
                      <a:gd name="connsiteX0" fmla="*/ 986058 w 1980222"/>
                      <a:gd name="connsiteY0" fmla="*/ 0 h 1262743"/>
                      <a:gd name="connsiteX1" fmla="*/ 1952709 w 1980222"/>
                      <a:gd name="connsiteY1" fmla="*/ 461554 h 1262743"/>
                      <a:gd name="connsiteX2" fmla="*/ 28115 w 1980222"/>
                      <a:gd name="connsiteY2" fmla="*/ 836023 h 1262743"/>
                      <a:gd name="connsiteX3" fmla="*/ 986058 w 1980222"/>
                      <a:gd name="connsiteY3" fmla="*/ 1262743 h 1262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0222" h="1262743">
                        <a:moveTo>
                          <a:pt x="986058" y="0"/>
                        </a:moveTo>
                        <a:cubicBezTo>
                          <a:pt x="1549212" y="161108"/>
                          <a:pt x="2112366" y="322217"/>
                          <a:pt x="1952709" y="461554"/>
                        </a:cubicBezTo>
                        <a:cubicBezTo>
                          <a:pt x="1793052" y="600891"/>
                          <a:pt x="189223" y="702492"/>
                          <a:pt x="28115" y="836023"/>
                        </a:cubicBezTo>
                        <a:cubicBezTo>
                          <a:pt x="-132994" y="969555"/>
                          <a:pt x="426532" y="1116149"/>
                          <a:pt x="986058" y="1262743"/>
                        </a:cubicBezTo>
                      </a:path>
                    </a:pathLst>
                  </a:cu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0" tIns="0" rIns="0" bIns="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Char char="•"/>
                      <a:tabLst/>
                    </a:pPr>
                    <a:endParaRPr kumimoji="0" lang="de-DE" sz="24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</p:grp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C50EE5E5-8809-1FB6-E534-F67570103069}"/>
                </a:ext>
              </a:extLst>
            </p:cNvPr>
            <p:cNvSpPr txBox="1"/>
            <p:nvPr/>
          </p:nvSpPr>
          <p:spPr>
            <a:xfrm>
              <a:off x="1502180" y="4802754"/>
              <a:ext cx="1112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/>
                <a:t>langwellige</a:t>
              </a:r>
              <a:br>
                <a:rPr lang="de-DE" sz="1000" dirty="0"/>
              </a:br>
              <a:r>
                <a:rPr lang="de-DE" sz="1000" dirty="0"/>
                <a:t>Infrarotstrahlung</a:t>
              </a:r>
            </a:p>
          </p:txBody>
        </p:sp>
      </p:grpSp>
      <p:grpSp>
        <p:nvGrpSpPr>
          <p:cNvPr id="18455" name="Gruppieren 18454">
            <a:extLst>
              <a:ext uri="{FF2B5EF4-FFF2-40B4-BE49-F238E27FC236}">
                <a16:creationId xmlns:a16="http://schemas.microsoft.com/office/drawing/2014/main" id="{E34C32F5-D282-4744-94D3-8505FC8A1880}"/>
              </a:ext>
            </a:extLst>
          </p:cNvPr>
          <p:cNvGrpSpPr/>
          <p:nvPr/>
        </p:nvGrpSpPr>
        <p:grpSpPr>
          <a:xfrm>
            <a:off x="3648095" y="410365"/>
            <a:ext cx="2255691" cy="793334"/>
            <a:chOff x="3735806" y="410365"/>
            <a:chExt cx="2255691" cy="793334"/>
          </a:xfrm>
        </p:grpSpPr>
        <p:sp>
          <p:nvSpPr>
            <p:cNvPr id="11" name="Teilkreis 10">
              <a:extLst>
                <a:ext uri="{FF2B5EF4-FFF2-40B4-BE49-F238E27FC236}">
                  <a16:creationId xmlns:a16="http://schemas.microsoft.com/office/drawing/2014/main" id="{958F8D39-E432-47CA-8B8C-908181B2B568}"/>
                </a:ext>
              </a:extLst>
            </p:cNvPr>
            <p:cNvSpPr/>
            <p:nvPr/>
          </p:nvSpPr>
          <p:spPr bwMode="auto">
            <a:xfrm>
              <a:off x="3735806" y="410365"/>
              <a:ext cx="2255691" cy="793334"/>
            </a:xfrm>
            <a:prstGeom prst="pie">
              <a:avLst>
                <a:gd name="adj1" fmla="val 0"/>
                <a:gd name="adj2" fmla="val 10848853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4BE83E68-B224-4BEC-BAF0-6849751D1DB2}"/>
                </a:ext>
              </a:extLst>
            </p:cNvPr>
            <p:cNvSpPr txBox="1"/>
            <p:nvPr/>
          </p:nvSpPr>
          <p:spPr>
            <a:xfrm>
              <a:off x="4300893" y="736426"/>
              <a:ext cx="1075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Sonne</a:t>
              </a:r>
            </a:p>
          </p:txBody>
        </p:sp>
      </p:grpSp>
      <p:sp>
        <p:nvSpPr>
          <p:cNvPr id="18454" name="Textfeld 18453">
            <a:extLst>
              <a:ext uri="{FF2B5EF4-FFF2-40B4-BE49-F238E27FC236}">
                <a16:creationId xmlns:a16="http://schemas.microsoft.com/office/drawing/2014/main" id="{7AAA90A2-90A5-49B6-88C6-BF77FA6125DF}"/>
              </a:ext>
            </a:extLst>
          </p:cNvPr>
          <p:cNvSpPr txBox="1"/>
          <p:nvPr/>
        </p:nvSpPr>
        <p:spPr>
          <a:xfrm>
            <a:off x="5936321" y="4738095"/>
            <a:ext cx="36153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Der Treibhauseffekt wurde 1824 von </a:t>
            </a:r>
            <a:r>
              <a:rPr lang="de-DE" sz="1200" dirty="0">
                <a:hlinkClick r:id="rId3" tooltip="Joseph Fourier"/>
              </a:rPr>
              <a:t>Joseph Fourier</a:t>
            </a:r>
            <a:r>
              <a:rPr lang="de-DE" sz="1200" dirty="0"/>
              <a:t> entdeckt und 1896 von </a:t>
            </a:r>
            <a:r>
              <a:rPr lang="de-DE" sz="1200" dirty="0" err="1">
                <a:hlinkClick r:id="rId4" tooltip="Svante Arrhenius"/>
              </a:rPr>
              <a:t>Svante</a:t>
            </a:r>
            <a:r>
              <a:rPr lang="de-DE" sz="1200" dirty="0">
                <a:hlinkClick r:id="rId4" tooltip="Svante Arrhenius"/>
              </a:rPr>
              <a:t> Arrhenius</a:t>
            </a:r>
            <a:r>
              <a:rPr lang="de-DE" sz="1200" dirty="0"/>
              <a:t> erstmals quantitativ genauer beschrieben.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492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Durch den Menschen verursachte Treibhausgase heizen die Erde auf!</a:t>
            </a:r>
          </a:p>
        </p:txBody>
      </p:sp>
    </p:spTree>
    <p:extLst>
      <p:ext uri="{BB962C8B-B14F-4D97-AF65-F5344CB8AC3E}">
        <p14:creationId xmlns:p14="http://schemas.microsoft.com/office/powerpoint/2010/main" val="3589108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4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240C4AA-8F00-473D-8350-441C24D4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9"/>
          <a:stretch>
            <a:fillRect/>
          </a:stretch>
        </p:blipFill>
        <p:spPr bwMode="auto">
          <a:xfrm>
            <a:off x="379413" y="869207"/>
            <a:ext cx="90757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1720590-10FF-4A78-AAEB-D7675D7B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8916"/>
          <a:stretch>
            <a:fillRect/>
          </a:stretch>
        </p:blipFill>
        <p:spPr bwMode="auto">
          <a:xfrm>
            <a:off x="379413" y="3849688"/>
            <a:ext cx="36004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D17931B-A32A-417C-90FB-C7187491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7" t="50899"/>
          <a:stretch>
            <a:fillRect/>
          </a:stretch>
        </p:blipFill>
        <p:spPr bwMode="auto">
          <a:xfrm>
            <a:off x="4122738" y="3836988"/>
            <a:ext cx="36957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C6B799-2093-46B3-9EBC-62388BCE519D}"/>
              </a:ext>
            </a:extLst>
          </p:cNvPr>
          <p:cNvSpPr txBox="1"/>
          <p:nvPr/>
        </p:nvSpPr>
        <p:spPr>
          <a:xfrm>
            <a:off x="4341378" y="1451336"/>
            <a:ext cx="999884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50 %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CDAF9F2-2716-4C7D-8752-555DE5F738D8}"/>
              </a:ext>
            </a:extLst>
          </p:cNvPr>
          <p:cNvSpPr txBox="1"/>
          <p:nvPr/>
        </p:nvSpPr>
        <p:spPr>
          <a:xfrm>
            <a:off x="1821009" y="4760283"/>
            <a:ext cx="1016749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A7D141E-9E5E-47DE-BF05-A4B453F9313C}"/>
              </a:ext>
            </a:extLst>
          </p:cNvPr>
          <p:cNvSpPr txBox="1"/>
          <p:nvPr/>
        </p:nvSpPr>
        <p:spPr>
          <a:xfrm>
            <a:off x="5612313" y="4773102"/>
            <a:ext cx="998455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197283" y="5847541"/>
            <a:ext cx="54181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Dr. Hans Schipper - Klimawandel: globale Ursache, regionale Folgen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34450" y="11453"/>
            <a:ext cx="862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Die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-Bilanz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Was hat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 mit der Klimakrise zu tun?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90FD749-AD07-4F74-83E2-2892F96A7525}"/>
              </a:ext>
            </a:extLst>
          </p:cNvPr>
          <p:cNvGrpSpPr/>
          <p:nvPr/>
        </p:nvGrpSpPr>
        <p:grpSpPr>
          <a:xfrm>
            <a:off x="7840663" y="962772"/>
            <a:ext cx="1691494" cy="4837950"/>
            <a:chOff x="7840663" y="962772"/>
            <a:chExt cx="1691494" cy="483795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41FD841-3AB8-496E-BD63-0F06C172F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0665" y="962772"/>
              <a:ext cx="1691492" cy="4837950"/>
              <a:chOff x="8093498" y="1323104"/>
              <a:chExt cx="1691098" cy="4838101"/>
            </a:xfrm>
          </p:grpSpPr>
          <p:pic>
            <p:nvPicPr>
              <p:cNvPr id="10268" name="Picture 5">
                <a:extLst>
                  <a:ext uri="{FF2B5EF4-FFF2-40B4-BE49-F238E27FC236}">
                    <a16:creationId xmlns:a16="http://schemas.microsoft.com/office/drawing/2014/main" id="{685D712C-1286-4D42-B405-3C388D9A9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25"/>
              <a:stretch>
                <a:fillRect/>
              </a:stretch>
            </p:blipFill>
            <p:spPr bwMode="auto">
              <a:xfrm>
                <a:off x="8193088" y="4197170"/>
                <a:ext cx="1513731" cy="196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Pfeil nach unten 11">
                <a:extLst>
                  <a:ext uri="{FF2B5EF4-FFF2-40B4-BE49-F238E27FC236}">
                    <a16:creationId xmlns:a16="http://schemas.microsoft.com/office/drawing/2014/main" id="{5A855F9C-3CC8-4AAC-92D8-FB22E3435403}"/>
                  </a:ext>
                </a:extLst>
              </p:cNvPr>
              <p:cNvSpPr/>
              <p:nvPr/>
            </p:nvSpPr>
            <p:spPr>
              <a:xfrm rot="10800000">
                <a:off x="8283953" y="3157560"/>
                <a:ext cx="125383" cy="847752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FF0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270" name="Textfeld 16">
                <a:extLst>
                  <a:ext uri="{FF2B5EF4-FFF2-40B4-BE49-F238E27FC236}">
                    <a16:creationId xmlns:a16="http://schemas.microsoft.com/office/drawing/2014/main" id="{5DF2F7B5-EA9D-4D11-9D2A-AD202BF005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60620" y="3739197"/>
                <a:ext cx="13239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dirty="0">
                    <a:solidFill>
                      <a:srgbClr val="FF0000"/>
                    </a:solidFill>
                  </a:rPr>
                  <a:t>41 </a:t>
                </a:r>
                <a:r>
                  <a:rPr lang="de-DE" altLang="de-DE" dirty="0" err="1">
                    <a:solidFill>
                      <a:srgbClr val="FF0000"/>
                    </a:solidFill>
                  </a:rPr>
                  <a:t>Gt</a:t>
                </a:r>
                <a:r>
                  <a:rPr lang="de-DE" altLang="de-DE" dirty="0">
                    <a:solidFill>
                      <a:srgbClr val="FF0000"/>
                    </a:solidFill>
                  </a:rPr>
                  <a:t>/a</a:t>
                </a:r>
              </a:p>
            </p:txBody>
          </p:sp>
          <p:sp>
            <p:nvSpPr>
              <p:cNvPr id="10272" name="Textfeld 16">
                <a:extLst>
                  <a:ext uri="{FF2B5EF4-FFF2-40B4-BE49-F238E27FC236}">
                    <a16:creationId xmlns:a16="http://schemas.microsoft.com/office/drawing/2014/main" id="{242639DC-6A38-496D-A4F7-16FCD5A998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93498" y="1323104"/>
                <a:ext cx="1547673" cy="64635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800" dirty="0">
                    <a:solidFill>
                      <a:schemeClr val="bg1"/>
                    </a:solidFill>
                  </a:rPr>
                  <a:t>CO</a:t>
                </a:r>
                <a:r>
                  <a:rPr lang="de-DE" altLang="de-DE" sz="1800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de-DE" altLang="de-DE" sz="1800" dirty="0">
                    <a:solidFill>
                      <a:schemeClr val="bg1"/>
                    </a:solidFill>
                  </a:rPr>
                  <a:t>-Mensch kumuliert</a:t>
                </a:r>
              </a:p>
            </p:txBody>
          </p:sp>
        </p:grp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0E282E37-A9C9-46FB-A764-E5374FF00CD9}"/>
                </a:ext>
              </a:extLst>
            </p:cNvPr>
            <p:cNvSpPr/>
            <p:nvPr/>
          </p:nvSpPr>
          <p:spPr>
            <a:xfrm>
              <a:off x="7840663" y="2034849"/>
              <a:ext cx="1548036" cy="461665"/>
            </a:xfrm>
            <a:prstGeom prst="rect">
              <a:avLst/>
            </a:prstGeom>
            <a:solidFill>
              <a:schemeClr val="accent2">
                <a:lumMod val="75000"/>
                <a:alpha val="50196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Strahlungsantrieb:</a:t>
              </a:r>
              <a:b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</a:br>
              <a:r>
                <a:rPr 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2,3 W/m²  </a:t>
              </a:r>
              <a:r>
                <a:rPr lang="de-DE" altLang="de-DE" sz="12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200" b="1" baseline="-25000" dirty="0">
                  <a:solidFill>
                    <a:schemeClr val="bg1"/>
                  </a:solidFill>
                  <a:sym typeface="Wingdings" panose="05000000000000000000" pitchFamily="2" charset="2"/>
                </a:rPr>
                <a:t>M</a:t>
              </a:r>
              <a:endParaRPr lang="de-DE" sz="12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1BFF339-1D39-4D68-8486-ED207E27595B}"/>
              </a:ext>
            </a:extLst>
          </p:cNvPr>
          <p:cNvGrpSpPr/>
          <p:nvPr/>
        </p:nvGrpSpPr>
        <p:grpSpPr>
          <a:xfrm>
            <a:off x="3031631" y="2684730"/>
            <a:ext cx="2309631" cy="1120515"/>
            <a:chOff x="3021961" y="2684730"/>
            <a:chExt cx="2309631" cy="112051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B3A02EC-8FA8-456C-B49D-8994E1A39DE1}"/>
                </a:ext>
              </a:extLst>
            </p:cNvPr>
            <p:cNvGrpSpPr/>
            <p:nvPr/>
          </p:nvGrpSpPr>
          <p:grpSpPr>
            <a:xfrm>
              <a:off x="3021961" y="2684730"/>
              <a:ext cx="2265576" cy="1120515"/>
              <a:chOff x="3021961" y="2684730"/>
              <a:chExt cx="2265576" cy="1120515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A376CA7A-72BD-4C75-AF0C-1055C56486D1}"/>
                  </a:ext>
                </a:extLst>
              </p:cNvPr>
              <p:cNvSpPr/>
              <p:nvPr/>
            </p:nvSpPr>
            <p:spPr bwMode="auto">
              <a:xfrm>
                <a:off x="3042925" y="2684730"/>
                <a:ext cx="2244612" cy="1120515"/>
              </a:xfrm>
              <a:prstGeom prst="rect">
                <a:avLst/>
              </a:prstGeom>
              <a:solidFill>
                <a:srgbClr val="008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D52AA031-4840-4CE8-A957-813B1910D191}"/>
                  </a:ext>
                </a:extLst>
              </p:cNvPr>
              <p:cNvGrpSpPr/>
              <p:nvPr/>
            </p:nvGrpSpPr>
            <p:grpSpPr>
              <a:xfrm>
                <a:off x="3021961" y="2795587"/>
                <a:ext cx="1175322" cy="881522"/>
                <a:chOff x="3082921" y="2795587"/>
                <a:chExt cx="1175322" cy="881522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5136DB66-19AF-4C49-9F3E-9879C6676E03}"/>
                    </a:ext>
                  </a:extLst>
                </p:cNvPr>
                <p:cNvSpPr/>
                <p:nvPr/>
              </p:nvSpPr>
              <p:spPr bwMode="auto">
                <a:xfrm>
                  <a:off x="3137684" y="2795587"/>
                  <a:ext cx="1120559" cy="8815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163D9669-E7F3-465A-8BC5-2362E8A6A5F7}"/>
                    </a:ext>
                  </a:extLst>
                </p:cNvPr>
                <p:cNvSpPr txBox="1"/>
                <p:nvPr/>
              </p:nvSpPr>
              <p:spPr>
                <a:xfrm>
                  <a:off x="3082921" y="2846112"/>
                  <a:ext cx="117532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/>
                    <a:t>natürlicher</a:t>
                  </a:r>
                  <a:br>
                    <a:rPr lang="de-DE" sz="1600" dirty="0"/>
                  </a:br>
                  <a:r>
                    <a:rPr lang="de-DE" sz="1600" dirty="0"/>
                    <a:t>Treibhaus-</a:t>
                  </a:r>
                  <a:br>
                    <a:rPr lang="de-DE" sz="1600" dirty="0"/>
                  </a:br>
                  <a:r>
                    <a:rPr lang="de-DE" sz="1600" dirty="0" err="1"/>
                    <a:t>effekt</a:t>
                  </a:r>
                  <a:endParaRPr lang="de-DE" sz="1600" dirty="0"/>
                </a:p>
              </p:txBody>
            </p:sp>
          </p:grp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D73FBC9-2D18-4D23-8478-C04F7A66A4BC}"/>
                </a:ext>
              </a:extLst>
            </p:cNvPr>
            <p:cNvGrpSpPr/>
            <p:nvPr/>
          </p:nvGrpSpPr>
          <p:grpSpPr>
            <a:xfrm>
              <a:off x="4202806" y="2714458"/>
              <a:ext cx="1128786" cy="1030328"/>
              <a:chOff x="4221856" y="2714458"/>
              <a:chExt cx="1128786" cy="1030328"/>
            </a:xfrm>
          </p:grpSpPr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2BD584E5-CAE4-470A-BEB0-601ACCAB1B57}"/>
                  </a:ext>
                </a:extLst>
              </p:cNvPr>
              <p:cNvSpPr txBox="1"/>
              <p:nvPr/>
            </p:nvSpPr>
            <p:spPr>
              <a:xfrm>
                <a:off x="4651412" y="2714458"/>
                <a:ext cx="699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15 °C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337A7472-261A-423D-9009-12E39930D5EB}"/>
                  </a:ext>
                </a:extLst>
              </p:cNvPr>
              <p:cNvSpPr txBox="1"/>
              <p:nvPr/>
            </p:nvSpPr>
            <p:spPr>
              <a:xfrm>
                <a:off x="4614523" y="3406232"/>
                <a:ext cx="710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-18°C</a:t>
                </a: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BCD0E736-636A-4336-9D50-3A8E6BD60BFC}"/>
                  </a:ext>
                </a:extLst>
              </p:cNvPr>
              <p:cNvSpPr/>
              <p:nvPr/>
            </p:nvSpPr>
            <p:spPr>
              <a:xfrm>
                <a:off x="4221856" y="3067678"/>
                <a:ext cx="1086644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de-DE" altLang="de-DE" sz="1600" dirty="0">
                    <a:sym typeface="Wingdings" panose="05000000000000000000" pitchFamily="2" charset="2"/>
                  </a:rPr>
                  <a:t>∆ T</a:t>
                </a:r>
                <a:r>
                  <a:rPr lang="de-DE" altLang="de-DE" sz="1600" baseline="-25000" dirty="0">
                    <a:sym typeface="Wingdings" panose="05000000000000000000" pitchFamily="2" charset="2"/>
                  </a:rPr>
                  <a:t>N: </a:t>
                </a:r>
                <a:r>
                  <a:rPr lang="de-DE" altLang="de-DE" sz="1600" dirty="0">
                    <a:sym typeface="Wingdings" panose="05000000000000000000" pitchFamily="2" charset="2"/>
                  </a:rPr>
                  <a:t>33 K</a:t>
                </a:r>
                <a:endParaRPr lang="de-DE" sz="1600" dirty="0"/>
              </a:p>
            </p:txBody>
          </p:sp>
        </p:grp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02FB25C-96A6-9B52-6A49-3B9FDC398AFF}"/>
              </a:ext>
            </a:extLst>
          </p:cNvPr>
          <p:cNvGrpSpPr/>
          <p:nvPr/>
        </p:nvGrpSpPr>
        <p:grpSpPr>
          <a:xfrm>
            <a:off x="-125898" y="2569062"/>
            <a:ext cx="7301042" cy="1267690"/>
            <a:chOff x="-125898" y="2569062"/>
            <a:chExt cx="7301042" cy="1267690"/>
          </a:xfrm>
        </p:grpSpPr>
        <p:sp>
          <p:nvSpPr>
            <p:cNvPr id="25" name="Textfeld 4">
              <a:extLst>
                <a:ext uri="{FF2B5EF4-FFF2-40B4-BE49-F238E27FC236}">
                  <a16:creationId xmlns:a16="http://schemas.microsoft.com/office/drawing/2014/main" id="{94E66A76-16DE-4971-89AF-5DE936C78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5898" y="2569062"/>
              <a:ext cx="1431337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2000" dirty="0">
                  <a:solidFill>
                    <a:srgbClr val="008000"/>
                  </a:solidFill>
                </a:rPr>
                <a:t>CO</a:t>
              </a:r>
              <a:r>
                <a:rPr lang="de-DE" altLang="de-DE" sz="2000" baseline="-25000" dirty="0">
                  <a:solidFill>
                    <a:srgbClr val="008000"/>
                  </a:solidFill>
                </a:rPr>
                <a:t>2</a:t>
              </a:r>
              <a:r>
                <a:rPr lang="de-DE" altLang="de-DE" sz="2000" dirty="0">
                  <a:solidFill>
                    <a:srgbClr val="008000"/>
                  </a:solidFill>
                </a:rPr>
                <a:t>-Natur</a:t>
              </a:r>
              <a:br>
                <a:rPr lang="de-DE" altLang="de-DE" sz="2000" dirty="0">
                  <a:solidFill>
                    <a:srgbClr val="008000"/>
                  </a:solidFill>
                </a:rPr>
              </a:br>
              <a:r>
                <a:rPr lang="de-DE" altLang="de-DE" sz="1600" dirty="0">
                  <a:solidFill>
                    <a:srgbClr val="008000"/>
                  </a:solidFill>
                </a:rPr>
                <a:t>saisonaler Austausch</a:t>
              </a:r>
            </a:p>
          </p:txBody>
        </p:sp>
        <p:sp>
          <p:nvSpPr>
            <p:cNvPr id="16" name="Pfeil: nach oben und unten 15">
              <a:extLst>
                <a:ext uri="{FF2B5EF4-FFF2-40B4-BE49-F238E27FC236}">
                  <a16:creationId xmlns:a16="http://schemas.microsoft.com/office/drawing/2014/main" id="{916C739E-37BA-4336-9DBB-BD7C71802BE6}"/>
                </a:ext>
              </a:extLst>
            </p:cNvPr>
            <p:cNvSpPr/>
            <p:nvPr/>
          </p:nvSpPr>
          <p:spPr bwMode="auto">
            <a:xfrm>
              <a:off x="1179426" y="2624982"/>
              <a:ext cx="1357537" cy="1211770"/>
            </a:xfrm>
            <a:prstGeom prst="upDownArrow">
              <a:avLst>
                <a:gd name="adj1" fmla="val 74999"/>
                <a:gd name="adj2" fmla="val 27867"/>
              </a:avLst>
            </a:prstGeom>
            <a:solidFill>
              <a:srgbClr val="008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Textfeld 4">
              <a:extLst>
                <a:ext uri="{FF2B5EF4-FFF2-40B4-BE49-F238E27FC236}">
                  <a16:creationId xmlns:a16="http://schemas.microsoft.com/office/drawing/2014/main" id="{C0A30845-BB4A-4356-9ACD-0B3DD7FA53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3632" y="2997529"/>
              <a:ext cx="117157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dirty="0">
                  <a:solidFill>
                    <a:schemeClr val="bg1"/>
                  </a:solidFill>
                </a:rPr>
                <a:t>330 </a:t>
              </a:r>
              <a:r>
                <a:rPr lang="de-DE" altLang="de-DE" dirty="0" err="1">
                  <a:solidFill>
                    <a:schemeClr val="bg1"/>
                  </a:solidFill>
                </a:rPr>
                <a:t>Gt</a:t>
              </a:r>
              <a:endParaRPr lang="de-DE" altLang="de-DE" dirty="0">
                <a:solidFill>
                  <a:schemeClr val="bg1"/>
                </a:solidFill>
              </a:endParaRPr>
            </a:p>
          </p:txBody>
        </p:sp>
        <p:sp>
          <p:nvSpPr>
            <p:cNvPr id="55" name="Pfeil: nach oben und unten 54">
              <a:extLst>
                <a:ext uri="{FF2B5EF4-FFF2-40B4-BE49-F238E27FC236}">
                  <a16:creationId xmlns:a16="http://schemas.microsoft.com/office/drawing/2014/main" id="{CAE11DD7-697A-47E7-B2B7-644246FCD8AA}"/>
                </a:ext>
              </a:extLst>
            </p:cNvPr>
            <p:cNvSpPr/>
            <p:nvPr/>
          </p:nvSpPr>
          <p:spPr bwMode="auto">
            <a:xfrm>
              <a:off x="5817607" y="2624982"/>
              <a:ext cx="1357537" cy="1211770"/>
            </a:xfrm>
            <a:prstGeom prst="upDownArrow">
              <a:avLst>
                <a:gd name="adj1" fmla="val 74999"/>
                <a:gd name="adj2" fmla="val 27867"/>
              </a:avLst>
            </a:prstGeom>
            <a:solidFill>
              <a:srgbClr val="008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6" name="Textfeld 4">
              <a:extLst>
                <a:ext uri="{FF2B5EF4-FFF2-40B4-BE49-F238E27FC236}">
                  <a16:creationId xmlns:a16="http://schemas.microsoft.com/office/drawing/2014/main" id="{ED81624B-F829-4A00-AF0C-D2EFD5FF0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1813" y="2997529"/>
              <a:ext cx="11715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dirty="0">
                  <a:solidFill>
                    <a:schemeClr val="bg1"/>
                  </a:solidFill>
                </a:rPr>
                <a:t>440 </a:t>
              </a:r>
              <a:r>
                <a:rPr lang="de-DE" altLang="de-DE" dirty="0" err="1">
                  <a:solidFill>
                    <a:schemeClr val="bg1"/>
                  </a:solidFill>
                </a:rPr>
                <a:t>Gt</a:t>
              </a:r>
              <a:endParaRPr lang="de-DE" alt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DC62BC3C-0612-44F5-8B21-15D7AC5EC03B}"/>
              </a:ext>
            </a:extLst>
          </p:cNvPr>
          <p:cNvSpPr txBox="1"/>
          <p:nvPr/>
        </p:nvSpPr>
        <p:spPr>
          <a:xfrm>
            <a:off x="296092" y="5773405"/>
            <a:ext cx="2490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7"/>
              </a:rPr>
              <a:t>Terra X: CO</a:t>
            </a:r>
            <a:r>
              <a:rPr lang="de-DE" sz="1200" baseline="-25000" dirty="0">
                <a:hlinkClick r:id="rId7"/>
              </a:rPr>
              <a:t>2</a:t>
            </a:r>
            <a:r>
              <a:rPr lang="de-DE" sz="1200" dirty="0">
                <a:hlinkClick r:id="rId7"/>
              </a:rPr>
              <a:t>-Pysik, Harald Lesch</a:t>
            </a:r>
            <a:endParaRPr lang="de-DE" sz="1200" dirty="0"/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61366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Mensch: zusätzlich CO</a:t>
            </a:r>
            <a:r>
              <a:rPr lang="de-DE" altLang="de-DE" sz="1800" baseline="-25000" dirty="0">
                <a:solidFill>
                  <a:srgbClr val="00B050"/>
                </a:solidFill>
              </a:rPr>
              <a:t>2</a:t>
            </a:r>
            <a:r>
              <a:rPr lang="de-DE" altLang="de-DE" sz="1800" dirty="0">
                <a:solidFill>
                  <a:srgbClr val="00B050"/>
                </a:solidFill>
              </a:rPr>
              <a:t> 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 ∆ T</a:t>
            </a:r>
            <a:r>
              <a:rPr lang="de-DE" altLang="de-DE" sz="1800" baseline="-25000" dirty="0">
                <a:solidFill>
                  <a:srgbClr val="00B050"/>
                </a:solidFill>
                <a:sym typeface="Wingdings" panose="05000000000000000000" pitchFamily="2" charset="2"/>
              </a:rPr>
              <a:t>M</a:t>
            </a:r>
            <a:r>
              <a:rPr lang="de-DE" altLang="de-DE" sz="1800" dirty="0">
                <a:solidFill>
                  <a:srgbClr val="00B050"/>
                </a:solidFill>
                <a:sym typeface="Wingdings" panose="05000000000000000000" pitchFamily="2" charset="2"/>
              </a:rPr>
              <a:t> &gt; 1,5 K  Klima kippt  Erde wird unbewohnbar!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6" name="Textfeld 5">
            <a:hlinkClick r:id="rId8"/>
            <a:extLst>
              <a:ext uri="{FF2B5EF4-FFF2-40B4-BE49-F238E27FC236}">
                <a16:creationId xmlns:a16="http://schemas.microsoft.com/office/drawing/2014/main" id="{5F2DC344-7B5A-EA2F-8441-AE7EBBE49AB4}"/>
              </a:ext>
            </a:extLst>
          </p:cNvPr>
          <p:cNvSpPr txBox="1"/>
          <p:nvPr/>
        </p:nvSpPr>
        <p:spPr>
          <a:xfrm>
            <a:off x="296092" y="6027723"/>
            <a:ext cx="5494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7"/>
              </a:rPr>
              <a:t>WDR Doku: Klimawandel; Was die Wissenschaft wirklich weiß (und was nicht)</a:t>
            </a:r>
            <a:endParaRPr lang="de-DE" sz="12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4ECD31-02A7-F6B3-EECB-7E27B0E393ED}"/>
              </a:ext>
            </a:extLst>
          </p:cNvPr>
          <p:cNvSpPr txBox="1"/>
          <p:nvPr/>
        </p:nvSpPr>
        <p:spPr>
          <a:xfrm>
            <a:off x="157209" y="3469449"/>
            <a:ext cx="838691" cy="33855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e-DE" sz="1600" baseline="30000" dirty="0">
                <a:solidFill>
                  <a:schemeClr val="bg1"/>
                </a:solidFill>
              </a:rPr>
              <a:t>14</a:t>
            </a:r>
            <a:r>
              <a:rPr lang="de-DE" sz="1600" dirty="0">
                <a:solidFill>
                  <a:schemeClr val="bg1"/>
                </a:solidFill>
              </a:rPr>
              <a:t>C/</a:t>
            </a:r>
            <a:r>
              <a:rPr lang="de-DE" sz="1600" baseline="30000" dirty="0">
                <a:solidFill>
                  <a:schemeClr val="bg1"/>
                </a:solidFill>
              </a:rPr>
              <a:t>12</a:t>
            </a:r>
            <a:r>
              <a:rPr lang="de-DE" sz="1600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31F574C-463D-605D-ED2C-A2F22C7E3995}"/>
              </a:ext>
            </a:extLst>
          </p:cNvPr>
          <p:cNvGrpSpPr/>
          <p:nvPr/>
        </p:nvGrpSpPr>
        <p:grpSpPr>
          <a:xfrm>
            <a:off x="8172833" y="2745235"/>
            <a:ext cx="1733167" cy="586736"/>
            <a:chOff x="8172833" y="2745235"/>
            <a:chExt cx="1733167" cy="586736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8B31AE49-5730-5179-5BE0-5B40894971AA}"/>
                </a:ext>
              </a:extLst>
            </p:cNvPr>
            <p:cNvSpPr txBox="1"/>
            <p:nvPr/>
          </p:nvSpPr>
          <p:spPr>
            <a:xfrm>
              <a:off x="8798004" y="2993417"/>
              <a:ext cx="482824" cy="338554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baseline="30000" dirty="0">
                  <a:solidFill>
                    <a:schemeClr val="bg1"/>
                  </a:solidFill>
                </a:rPr>
                <a:t>12</a:t>
              </a:r>
              <a:r>
                <a:rPr lang="de-DE" sz="16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611147C-2609-71CB-127B-6171F9A54C30}"/>
                </a:ext>
              </a:extLst>
            </p:cNvPr>
            <p:cNvSpPr txBox="1"/>
            <p:nvPr/>
          </p:nvSpPr>
          <p:spPr>
            <a:xfrm>
              <a:off x="8172833" y="2745235"/>
              <a:ext cx="1733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>
                  <a:solidFill>
                    <a:srgbClr val="FF0000"/>
                  </a:solidFill>
                </a:rPr>
                <a:t>Radio-Carbon-Analyse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610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54109" y="12751"/>
            <a:ext cx="8623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Das Klimaschutzgesetz (KSG) von D (1)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Chronologie</a:t>
            </a:r>
          </a:p>
        </p:txBody>
      </p:sp>
      <p:sp>
        <p:nvSpPr>
          <p:cNvPr id="12" name="Textfeld 40">
            <a:extLst>
              <a:ext uri="{FF2B5EF4-FFF2-40B4-BE49-F238E27FC236}">
                <a16:creationId xmlns:a16="http://schemas.microsoft.com/office/drawing/2014/main" id="{D706EF10-2553-49CF-B596-A84C7D6CE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80493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2. Novelle: sozialisierte, statt personifizierte Verantwortung ist ein </a:t>
            </a:r>
            <a:r>
              <a:rPr lang="de-DE" altLang="de-DE" sz="1800" b="1" dirty="0">
                <a:solidFill>
                  <a:srgbClr val="00B050"/>
                </a:solidFill>
              </a:rPr>
              <a:t>großer</a:t>
            </a:r>
            <a:r>
              <a:rPr lang="de-DE" altLang="de-DE" sz="1800" dirty="0">
                <a:solidFill>
                  <a:srgbClr val="00B050"/>
                </a:solidFill>
              </a:rPr>
              <a:t> </a:t>
            </a:r>
            <a:r>
              <a:rPr lang="de-DE" altLang="de-DE" sz="1800" b="1" dirty="0">
                <a:solidFill>
                  <a:srgbClr val="00B050"/>
                </a:solidFill>
              </a:rPr>
              <a:t>Rückschritt!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1976C2B-5421-2413-9823-98D9AA39D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9887" y="1015078"/>
            <a:ext cx="730524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tabLst>
                <a:tab pos="442913" algn="l"/>
                <a:tab pos="4000500" algn="l"/>
              </a:tabLst>
              <a:defRPr/>
            </a:pPr>
            <a:r>
              <a:rPr lang="de-DE" altLang="de-DE" sz="1600" dirty="0">
                <a:solidFill>
                  <a:srgbClr val="3333FF"/>
                </a:solidFill>
              </a:rPr>
              <a:t>4 Jahre nach dem </a:t>
            </a:r>
            <a:r>
              <a:rPr lang="de-DE" altLang="de-DE" sz="1600" b="1" dirty="0">
                <a:solidFill>
                  <a:srgbClr val="3333FF"/>
                </a:solidFill>
              </a:rPr>
              <a:t>Klimaschutzabkommen von Paris </a:t>
            </a:r>
            <a:r>
              <a:rPr lang="de-DE" altLang="de-DE" sz="1600" dirty="0">
                <a:solidFill>
                  <a:srgbClr val="3333FF"/>
                </a:solidFill>
              </a:rPr>
              <a:t>wurde das </a:t>
            </a:r>
            <a:r>
              <a:rPr lang="de-DE" altLang="de-DE" sz="1600" b="1" dirty="0">
                <a:solidFill>
                  <a:srgbClr val="3333FF"/>
                </a:solidFill>
              </a:rPr>
              <a:t>KSG für D </a:t>
            </a:r>
            <a:r>
              <a:rPr lang="de-DE" altLang="de-DE" sz="1600" dirty="0">
                <a:solidFill>
                  <a:srgbClr val="3333FF"/>
                </a:solidFill>
              </a:rPr>
              <a:t>unter der </a:t>
            </a:r>
            <a:r>
              <a:rPr lang="de-DE" altLang="de-DE" sz="1600" b="1" dirty="0">
                <a:solidFill>
                  <a:srgbClr val="3333FF"/>
                </a:solidFill>
              </a:rPr>
              <a:t>schwarz-roten Bundesregierung </a:t>
            </a:r>
            <a:r>
              <a:rPr lang="de-DE" altLang="de-DE" sz="1600" dirty="0">
                <a:solidFill>
                  <a:srgbClr val="3333FF"/>
                </a:solidFill>
              </a:rPr>
              <a:t>vom BMU eingebracht und trat am </a:t>
            </a:r>
            <a:r>
              <a:rPr lang="de-DE" altLang="de-DE" sz="1600" b="1" dirty="0">
                <a:solidFill>
                  <a:srgbClr val="3333FF"/>
                </a:solidFill>
              </a:rPr>
              <a:t>18.12.2019 in Kraft </a:t>
            </a:r>
            <a:r>
              <a:rPr lang="de-DE" altLang="de-DE" sz="1600" dirty="0">
                <a:solidFill>
                  <a:srgbClr val="3333FF"/>
                </a:solidFill>
              </a:rPr>
              <a:t>mit dem Ziel der </a:t>
            </a:r>
            <a:r>
              <a:rPr lang="de-DE" altLang="de-DE" sz="1600" b="1" dirty="0">
                <a:solidFill>
                  <a:srgbClr val="3333FF"/>
                </a:solidFill>
              </a:rPr>
              <a:t>Klimaneutralität bis spätesten 2050</a:t>
            </a:r>
            <a:r>
              <a:rPr lang="de-DE" altLang="de-DE" sz="1600" dirty="0">
                <a:solidFill>
                  <a:srgbClr val="3333FF"/>
                </a:solidFill>
              </a:rPr>
              <a:t>.</a:t>
            </a:r>
          </a:p>
          <a:p>
            <a:pPr marL="0" indent="0">
              <a:tabLst>
                <a:tab pos="442913" algn="l"/>
                <a:tab pos="4000500" algn="l"/>
              </a:tabLst>
              <a:defRPr/>
            </a:pPr>
            <a:r>
              <a:rPr lang="de-DE" altLang="de-DE" sz="1600" dirty="0">
                <a:solidFill>
                  <a:srgbClr val="3333FF"/>
                </a:solidFill>
              </a:rPr>
              <a:t>Bemerkenswert sind </a:t>
            </a:r>
            <a:r>
              <a:rPr lang="de-DE" altLang="de-DE" sz="1600" b="1" dirty="0">
                <a:solidFill>
                  <a:srgbClr val="3333FF"/>
                </a:solidFill>
              </a:rPr>
              <a:t>die festgelegten, konkreten maximal jährlichen Treibhausgas (THG)-Mengen für die 6 Sektoren</a:t>
            </a:r>
            <a:r>
              <a:rPr lang="de-DE" altLang="de-DE" sz="1600" dirty="0">
                <a:solidFill>
                  <a:srgbClr val="3333FF"/>
                </a:solidFill>
              </a:rPr>
              <a:t>, die von den zugeordneten </a:t>
            </a:r>
            <a:r>
              <a:rPr lang="de-DE" altLang="de-DE" sz="1600" b="1" dirty="0">
                <a:solidFill>
                  <a:srgbClr val="3333FF"/>
                </a:solidFill>
              </a:rPr>
              <a:t>Ministerien überwacht und eingehalten werden müssen</a:t>
            </a:r>
            <a:r>
              <a:rPr lang="de-DE" altLang="de-DE" sz="1600" dirty="0">
                <a:solidFill>
                  <a:srgbClr val="3333FF"/>
                </a:solidFill>
              </a:rPr>
              <a:t>!</a:t>
            </a:r>
            <a:endParaRPr lang="de-DE" altLang="de-DE" sz="1600" dirty="0">
              <a:solidFill>
                <a:srgbClr val="563BFB"/>
              </a:solidFill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9B36CDC-F46C-F5E7-550E-A4ADA77E13D6}"/>
              </a:ext>
            </a:extLst>
          </p:cNvPr>
          <p:cNvGrpSpPr/>
          <p:nvPr/>
        </p:nvGrpSpPr>
        <p:grpSpPr>
          <a:xfrm>
            <a:off x="406791" y="1650148"/>
            <a:ext cx="1907126" cy="807663"/>
            <a:chOff x="268251" y="1107971"/>
            <a:chExt cx="1907126" cy="807663"/>
          </a:xfrm>
        </p:grpSpPr>
        <p:pic>
          <p:nvPicPr>
            <p:cNvPr id="4" name="Grafik 3" descr="Ein Bild, das Text, Schrift, Grafikdesign, Design enthält.&#10;&#10;Automatisch generierte Beschreibung">
              <a:extLst>
                <a:ext uri="{FF2B5EF4-FFF2-40B4-BE49-F238E27FC236}">
                  <a16:creationId xmlns:a16="http://schemas.microsoft.com/office/drawing/2014/main" id="{B628C566-90E0-17C1-60BA-A5BCD8E91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251" y="1107971"/>
              <a:ext cx="1907126" cy="807663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5F550C8-BEFF-3FD3-C4DE-15183C5B6A55}"/>
                </a:ext>
              </a:extLst>
            </p:cNvPr>
            <p:cNvSpPr txBox="1"/>
            <p:nvPr/>
          </p:nvSpPr>
          <p:spPr>
            <a:xfrm>
              <a:off x="680491" y="1538472"/>
              <a:ext cx="56457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/>
                <a:t>(BMU)</a:t>
              </a:r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9A90A23F-783E-1ABC-5AA7-0BDD4C2FC569}"/>
              </a:ext>
            </a:extLst>
          </p:cNvPr>
          <p:cNvSpPr txBox="1"/>
          <p:nvPr/>
        </p:nvSpPr>
        <p:spPr>
          <a:xfrm>
            <a:off x="406791" y="1015078"/>
            <a:ext cx="19463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/>
              <a:t>KSG 2019</a:t>
            </a:r>
            <a:br>
              <a:rPr lang="de-DE" sz="1800" b="1" dirty="0"/>
            </a:br>
            <a:r>
              <a:rPr lang="de-DE" sz="1200" b="1" dirty="0"/>
              <a:t>(schwarz-rote Koalition)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A316D8F6-74DD-537A-0708-E9E74F249FB3}"/>
              </a:ext>
            </a:extLst>
          </p:cNvPr>
          <p:cNvGrpSpPr/>
          <p:nvPr/>
        </p:nvGrpSpPr>
        <p:grpSpPr>
          <a:xfrm>
            <a:off x="406791" y="3777439"/>
            <a:ext cx="9418344" cy="830997"/>
            <a:chOff x="406791" y="3651518"/>
            <a:chExt cx="9418344" cy="830997"/>
          </a:xfrm>
        </p:grpSpPr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9A9F14FA-FE76-D769-7045-3CA13C45ED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887" y="3651518"/>
              <a:ext cx="730524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tabLst>
                  <a:tab pos="442913" algn="l"/>
                  <a:tab pos="4000500" algn="l"/>
                </a:tabLst>
                <a:defRPr/>
              </a:pPr>
              <a:r>
                <a:rPr lang="de-DE" altLang="de-DE" sz="1600" dirty="0">
                  <a:solidFill>
                    <a:srgbClr val="3333FF"/>
                  </a:solidFill>
                </a:rPr>
                <a:t>Die </a:t>
              </a:r>
              <a:r>
                <a:rPr lang="de-DE" altLang="de-DE" sz="1600" b="1" dirty="0">
                  <a:solidFill>
                    <a:srgbClr val="3333FF"/>
                  </a:solidFill>
                </a:rPr>
                <a:t>1. Novellierung </a:t>
              </a:r>
              <a:r>
                <a:rPr lang="de-DE" altLang="de-DE" sz="1600" dirty="0">
                  <a:solidFill>
                    <a:srgbClr val="3333FF"/>
                  </a:solidFill>
                </a:rPr>
                <a:t>des KSG trat bereits am 31.08.2021 in Kraft mit den angepassten Gesamt- und </a:t>
              </a:r>
              <a:r>
                <a:rPr lang="de-DE" altLang="de-DE" sz="1600" dirty="0" err="1">
                  <a:solidFill>
                    <a:srgbClr val="3333FF"/>
                  </a:solidFill>
                </a:rPr>
                <a:t>Sektorzielen</a:t>
              </a:r>
              <a:r>
                <a:rPr lang="de-DE" altLang="de-DE" sz="1600" dirty="0">
                  <a:solidFill>
                    <a:srgbClr val="3333FF"/>
                  </a:solidFill>
                </a:rPr>
                <a:t>: 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sz="1600" b="1" dirty="0">
                  <a:solidFill>
                    <a:srgbClr val="3333FF"/>
                  </a:solidFill>
                </a:rPr>
                <a:t>THG-Minderung </a:t>
              </a:r>
              <a:r>
                <a:rPr lang="de-DE" sz="1600" b="1" dirty="0" err="1">
                  <a:solidFill>
                    <a:srgbClr val="3333FF"/>
                  </a:solidFill>
                </a:rPr>
                <a:t>ggü</a:t>
              </a:r>
              <a:r>
                <a:rPr lang="de-DE" sz="1600" b="1" dirty="0">
                  <a:solidFill>
                    <a:srgbClr val="3333FF"/>
                  </a:solidFill>
                </a:rPr>
                <a:t>. 1990 </a:t>
              </a:r>
              <a:r>
                <a:rPr lang="de-DE" sz="1600" dirty="0">
                  <a:solidFill>
                    <a:srgbClr val="3333FF"/>
                  </a:solidFill>
                </a:rPr>
                <a:t>: 2030: </a:t>
              </a:r>
              <a:r>
                <a:rPr lang="de-DE" sz="1600" dirty="0">
                  <a:solidFill>
                    <a:srgbClr val="3333FF"/>
                  </a:solidFill>
                  <a:sym typeface="Symbol" panose="05050102010706020507" pitchFamily="18" charset="2"/>
                </a:rPr>
                <a:t></a:t>
              </a:r>
              <a:r>
                <a:rPr lang="de-DE" sz="1600" dirty="0">
                  <a:solidFill>
                    <a:srgbClr val="3333FF"/>
                  </a:solidFill>
                </a:rPr>
                <a:t> 65%; 2040: </a:t>
              </a:r>
              <a:r>
                <a:rPr lang="de-DE" sz="1600" dirty="0">
                  <a:solidFill>
                    <a:srgbClr val="3333FF"/>
                  </a:solidFill>
                  <a:sym typeface="Symbol" panose="05050102010706020507" pitchFamily="18" charset="2"/>
                </a:rPr>
                <a:t></a:t>
              </a:r>
              <a:r>
                <a:rPr lang="de-DE" sz="1600" dirty="0">
                  <a:solidFill>
                    <a:srgbClr val="3333FF"/>
                  </a:solidFill>
                </a:rPr>
                <a:t> 88%; </a:t>
              </a:r>
              <a:r>
                <a:rPr lang="de-DE" sz="1600" b="1" dirty="0">
                  <a:solidFill>
                    <a:srgbClr val="3333FF"/>
                  </a:solidFill>
                </a:rPr>
                <a:t>2045: klimaneutral</a:t>
              </a:r>
              <a:r>
                <a:rPr lang="de-DE" altLang="de-DE" sz="1600" dirty="0">
                  <a:solidFill>
                    <a:srgbClr val="3333FF"/>
                  </a:solidFill>
                </a:rPr>
                <a:t> </a:t>
              </a:r>
              <a:endParaRPr lang="de-DE" altLang="de-DE" sz="1600" dirty="0">
                <a:solidFill>
                  <a:srgbClr val="563BFB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82A0CEF-3B31-8819-9103-7B5F4B73B9E9}"/>
                </a:ext>
              </a:extLst>
            </p:cNvPr>
            <p:cNvSpPr txBox="1"/>
            <p:nvPr/>
          </p:nvSpPr>
          <p:spPr>
            <a:xfrm>
              <a:off x="406791" y="3713073"/>
              <a:ext cx="19463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KSG 2021</a:t>
              </a:r>
              <a:br>
                <a:rPr lang="de-DE" sz="1800" b="1" dirty="0"/>
              </a:br>
              <a:r>
                <a:rPr lang="de-DE" sz="1200" b="1" dirty="0"/>
                <a:t>(schwarz-rote Koalition)</a:t>
              </a:r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AFCEA1F-0C73-17B2-CA84-9F59F834BA61}"/>
              </a:ext>
            </a:extLst>
          </p:cNvPr>
          <p:cNvGrpSpPr/>
          <p:nvPr/>
        </p:nvGrpSpPr>
        <p:grpSpPr>
          <a:xfrm>
            <a:off x="406791" y="4631535"/>
            <a:ext cx="9418344" cy="1415772"/>
            <a:chOff x="406791" y="4631535"/>
            <a:chExt cx="9418344" cy="1415772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A706709-836C-1692-1DD5-EE9FB445EB18}"/>
                </a:ext>
              </a:extLst>
            </p:cNvPr>
            <p:cNvSpPr txBox="1"/>
            <p:nvPr/>
          </p:nvSpPr>
          <p:spPr>
            <a:xfrm>
              <a:off x="406791" y="4969039"/>
              <a:ext cx="146867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/>
                <a:t>KSG 2024</a:t>
              </a:r>
              <a:br>
                <a:rPr lang="de-DE" sz="1800" b="1" dirty="0"/>
              </a:br>
              <a:r>
                <a:rPr lang="de-DE" sz="1200" b="1" dirty="0"/>
                <a:t>(Ampel-Koalition)</a:t>
              </a: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5F536999-4C63-F071-85C4-DC629F2E8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887" y="4631535"/>
              <a:ext cx="7305248" cy="1415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tabLst>
                  <a:tab pos="442913" algn="l"/>
                  <a:tab pos="4000500" algn="l"/>
                </a:tabLst>
                <a:defRPr/>
              </a:pPr>
              <a:r>
                <a:rPr lang="de-DE" altLang="de-DE" sz="1600" dirty="0">
                  <a:solidFill>
                    <a:srgbClr val="3333FF"/>
                  </a:solidFill>
                </a:rPr>
                <a:t>Die </a:t>
              </a:r>
              <a:r>
                <a:rPr lang="de-DE" altLang="de-DE" sz="1600" b="1" dirty="0">
                  <a:solidFill>
                    <a:srgbClr val="3333FF"/>
                  </a:solidFill>
                </a:rPr>
                <a:t>2. Novellierung </a:t>
              </a:r>
              <a:r>
                <a:rPr lang="de-DE" altLang="de-DE" sz="1600" dirty="0">
                  <a:solidFill>
                    <a:srgbClr val="3333FF"/>
                  </a:solidFill>
                </a:rPr>
                <a:t>des KSG wurde von der Ampel-Regierung eingebracht:  Die </a:t>
              </a:r>
              <a:r>
                <a:rPr lang="de-DE" altLang="de-DE" sz="1600" dirty="0" err="1">
                  <a:solidFill>
                    <a:srgbClr val="3333FF"/>
                  </a:solidFill>
                </a:rPr>
                <a:t>Sektorziele</a:t>
              </a:r>
              <a:r>
                <a:rPr lang="de-DE" altLang="de-DE" sz="1600" dirty="0">
                  <a:solidFill>
                    <a:srgbClr val="3333FF"/>
                  </a:solidFill>
                </a:rPr>
                <a:t>, die von den zugeordneten Ministerien zu verantworten waren, sollen nun als </a:t>
              </a:r>
              <a:r>
                <a:rPr lang="de-DE" altLang="de-DE" sz="1600" b="1" dirty="0">
                  <a:solidFill>
                    <a:srgbClr val="3333FF"/>
                  </a:solidFill>
                </a:rPr>
                <a:t>Gesamtziele von der gesamten Bundesregierung eingehalten </a:t>
              </a:r>
              <a:r>
                <a:rPr lang="de-DE" altLang="de-DE" sz="1600" dirty="0">
                  <a:solidFill>
                    <a:srgbClr val="3333FF"/>
                  </a:solidFill>
                </a:rPr>
                <a:t>werden! Die 2. KSG-Novellierung trat am 17.07.2024 in Kraft.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600" dirty="0">
                  <a:solidFill>
                    <a:srgbClr val="3333FF"/>
                  </a:solidFill>
                </a:rPr>
                <a:t> 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b="1" dirty="0">
                  <a:solidFill>
                    <a:srgbClr val="3333FF"/>
                  </a:solidFill>
                </a:rPr>
                <a:t>Umweltverbände</a:t>
              </a:r>
              <a:r>
                <a:rPr lang="de-DE" altLang="de-DE" sz="1600" dirty="0">
                  <a:solidFill>
                    <a:srgbClr val="3333FF"/>
                  </a:solidFill>
                </a:rPr>
                <a:t> haben bereits eine </a:t>
              </a:r>
              <a:r>
                <a:rPr lang="de-DE" altLang="de-DE" sz="1600" b="1" dirty="0">
                  <a:solidFill>
                    <a:srgbClr val="3333FF"/>
                  </a:solidFill>
                </a:rPr>
                <a:t>Klage vor dem BVG </a:t>
              </a:r>
              <a:r>
                <a:rPr lang="de-DE" altLang="de-DE" sz="1600" dirty="0">
                  <a:solidFill>
                    <a:srgbClr val="3333FF"/>
                  </a:solidFill>
                </a:rPr>
                <a:t>eingereicht!</a:t>
              </a:r>
              <a:endParaRPr lang="de-DE" altLang="de-DE" sz="1600" dirty="0">
                <a:solidFill>
                  <a:srgbClr val="563BFB"/>
                </a:solidFill>
              </a:endParaRP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C9C9589-069C-69B6-08BD-93A78986FDFA}"/>
              </a:ext>
            </a:extLst>
          </p:cNvPr>
          <p:cNvGrpSpPr/>
          <p:nvPr/>
        </p:nvGrpSpPr>
        <p:grpSpPr>
          <a:xfrm>
            <a:off x="406791" y="2807773"/>
            <a:ext cx="9418344" cy="918462"/>
            <a:chOff x="406791" y="2657587"/>
            <a:chExt cx="9418344" cy="918462"/>
          </a:xfrm>
        </p:grpSpPr>
        <p:sp>
          <p:nvSpPr>
            <p:cNvPr id="9" name="Text Box 5">
              <a:extLst>
                <a:ext uri="{FF2B5EF4-FFF2-40B4-BE49-F238E27FC236}">
                  <a16:creationId xmlns:a16="http://schemas.microsoft.com/office/drawing/2014/main" id="{A87F1EF3-A29B-6D1F-B3D5-C041912D19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19887" y="2745052"/>
              <a:ext cx="7305248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F4A300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46088" algn="l"/>
                  <a:tab pos="4000500" algn="l"/>
                </a:tabLs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>
                <a:tabLst>
                  <a:tab pos="442913" algn="l"/>
                  <a:tab pos="4000500" algn="l"/>
                </a:tabLst>
                <a:defRPr/>
              </a:pPr>
              <a:r>
                <a:rPr lang="de-DE" altLang="de-DE" sz="1600" dirty="0">
                  <a:solidFill>
                    <a:srgbClr val="3333FF"/>
                  </a:solidFill>
                </a:rPr>
                <a:t>Die </a:t>
              </a:r>
              <a:r>
                <a:rPr lang="de-DE" altLang="de-DE" sz="1600" b="1" dirty="0">
                  <a:solidFill>
                    <a:srgbClr val="3333FF"/>
                  </a:solidFill>
                </a:rPr>
                <a:t>Klage von Umweltverbänden vor dem BVG </a:t>
              </a:r>
              <a:r>
                <a:rPr lang="de-DE" altLang="de-DE" sz="1600" dirty="0">
                  <a:solidFill>
                    <a:srgbClr val="3333FF"/>
                  </a:solidFill>
                </a:rPr>
                <a:t>hatte mit dem Beschluss vom 24.03.2021 </a:t>
              </a:r>
              <a:r>
                <a:rPr lang="de-DE" altLang="de-DE" sz="1600" b="1" dirty="0">
                  <a:solidFill>
                    <a:srgbClr val="3333FF"/>
                  </a:solidFill>
                </a:rPr>
                <a:t>Erfolg</a:t>
              </a:r>
              <a:r>
                <a:rPr lang="de-DE" altLang="de-DE" sz="1600" dirty="0">
                  <a:solidFill>
                    <a:srgbClr val="3333FF"/>
                  </a:solidFill>
                </a:rPr>
                <a:t>: Die </a:t>
              </a:r>
              <a:r>
                <a:rPr lang="de-DE" altLang="de-DE" sz="1600" b="1" dirty="0">
                  <a:solidFill>
                    <a:srgbClr val="3333FF"/>
                  </a:solidFill>
                </a:rPr>
                <a:t>Klimaneutralität muss auf das Jahr 2045 vorgezogen </a:t>
              </a:r>
              <a:r>
                <a:rPr lang="de-DE" altLang="de-DE" sz="1600" dirty="0">
                  <a:solidFill>
                    <a:srgbClr val="3333FF"/>
                  </a:solidFill>
                </a:rPr>
                <a:t>werden!</a:t>
              </a:r>
              <a:endParaRPr lang="de-DE" altLang="de-DE" sz="1600" dirty="0">
                <a:solidFill>
                  <a:srgbClr val="563BFB"/>
                </a:solidFill>
              </a:endParaRPr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8A53DE83-F39F-0084-B018-A4ABCA8DFCEC}"/>
                </a:ext>
              </a:extLst>
            </p:cNvPr>
            <p:cNvGrpSpPr/>
            <p:nvPr/>
          </p:nvGrpSpPr>
          <p:grpSpPr>
            <a:xfrm>
              <a:off x="406791" y="2657587"/>
              <a:ext cx="2089774" cy="813754"/>
              <a:chOff x="406791" y="2657587"/>
              <a:chExt cx="2089774" cy="813754"/>
            </a:xfrm>
          </p:grpSpPr>
          <p:pic>
            <p:nvPicPr>
              <p:cNvPr id="19" name="Grafik 18" descr="Ein Bild, das Symbol, Design, Silhouette enthält.&#10;&#10;Automatisch generierte Beschreibung">
                <a:extLst>
                  <a:ext uri="{FF2B5EF4-FFF2-40B4-BE49-F238E27FC236}">
                    <a16:creationId xmlns:a16="http://schemas.microsoft.com/office/drawing/2014/main" id="{0F3287A5-7364-8F92-1909-F7E3F38F2C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46" t="13398" r="8338" b="13846"/>
              <a:stretch/>
            </p:blipFill>
            <p:spPr>
              <a:xfrm>
                <a:off x="406791" y="2657587"/>
                <a:ext cx="912849" cy="813754"/>
              </a:xfrm>
              <a:prstGeom prst="rect">
                <a:avLst/>
              </a:prstGeom>
            </p:spPr>
          </p:pic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1805CA24-93CE-CCA2-C2CC-06F4607CCB3A}"/>
                  </a:ext>
                </a:extLst>
              </p:cNvPr>
              <p:cNvSpPr txBox="1"/>
              <p:nvPr/>
            </p:nvSpPr>
            <p:spPr>
              <a:xfrm>
                <a:off x="1319640" y="2806968"/>
                <a:ext cx="11769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b="1" dirty="0"/>
                  <a:t>Bundes-</a:t>
                </a:r>
                <a:br>
                  <a:rPr lang="de-DE" sz="1200" b="1" dirty="0"/>
                </a:br>
                <a:r>
                  <a:rPr lang="de-DE" sz="1200" b="1" dirty="0"/>
                  <a:t>verfassungs-</a:t>
                </a:r>
                <a:br>
                  <a:rPr lang="de-DE" sz="1200" b="1" dirty="0"/>
                </a:br>
                <a:r>
                  <a:rPr lang="de-DE" sz="1200" b="1" dirty="0" err="1"/>
                  <a:t>gericht</a:t>
                </a:r>
                <a:r>
                  <a:rPr lang="de-DE" sz="1200" b="1" dirty="0"/>
                  <a:t> (BVG)</a:t>
                </a:r>
              </a:p>
            </p:txBody>
          </p:sp>
        </p:grpSp>
      </p:grpSp>
      <p:sp>
        <p:nvSpPr>
          <p:cNvPr id="3" name="Text Box 5">
            <a:hlinkClick r:id="rId5"/>
            <a:extLst>
              <a:ext uri="{FF2B5EF4-FFF2-40B4-BE49-F238E27FC236}">
                <a16:creationId xmlns:a16="http://schemas.microsoft.com/office/drawing/2014/main" id="{123DFFB6-FE14-51B8-7CDC-A1B7F2A49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520" y="5995827"/>
            <a:ext cx="337861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</a:t>
            </a:r>
            <a:r>
              <a:rPr lang="de-DE" altLang="de-DE" sz="1200" dirty="0">
                <a:solidFill>
                  <a:srgbClr val="00B0F0"/>
                </a:solidFill>
              </a:rPr>
              <a:t>Wikipedia, Klimaschutzgesetz</a:t>
            </a:r>
            <a:r>
              <a:rPr lang="de-DE" altLang="de-DE" sz="1200" dirty="0"/>
              <a:t>, ISE e.V.</a:t>
            </a:r>
            <a:endParaRPr lang="en-US" altLang="de-DE" sz="1200" dirty="0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894057D9-87EB-2542-E157-7AC4543F3A48}"/>
              </a:ext>
            </a:extLst>
          </p:cNvPr>
          <p:cNvCxnSpPr/>
          <p:nvPr/>
        </p:nvCxnSpPr>
        <p:spPr bwMode="auto">
          <a:xfrm>
            <a:off x="341742" y="1126836"/>
            <a:ext cx="0" cy="4823271"/>
          </a:xfrm>
          <a:prstGeom prst="straightConnector1">
            <a:avLst/>
          </a:prstGeom>
          <a:solidFill>
            <a:srgbClr val="FF00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9A8E34F2-189C-10C6-A4F2-4A32D0797D0F}"/>
              </a:ext>
            </a:extLst>
          </p:cNvPr>
          <p:cNvSpPr txBox="1"/>
          <p:nvPr/>
        </p:nvSpPr>
        <p:spPr>
          <a:xfrm>
            <a:off x="15318" y="569596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054502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Grundsätzliche Verfügbarkeit ausreichender Primärenergie (2)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Jährliche Brennstoffkosten für Energieimporte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397E90-22FB-6637-7D22-77EF8DA3C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33" t="21480" r="35224" b="14094"/>
          <a:stretch/>
        </p:blipFill>
        <p:spPr>
          <a:xfrm>
            <a:off x="354843" y="876478"/>
            <a:ext cx="9400006" cy="5105043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9968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„Fossile Energieimporte kommen Deutschland teuer zu stehen“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1" y="5866001"/>
            <a:ext cx="53949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Prof. Dr. </a:t>
            </a:r>
            <a:r>
              <a:rPr lang="de-DE" altLang="de-DE" sz="1200" dirty="0" err="1"/>
              <a:t>Quasching</a:t>
            </a:r>
            <a:r>
              <a:rPr lang="de-DE" altLang="de-DE" sz="1200" dirty="0"/>
              <a:t> 2022:</a:t>
            </a:r>
            <a:br>
              <a:rPr lang="de-DE" altLang="de-DE" sz="1200" dirty="0"/>
            </a:br>
            <a:r>
              <a:rPr lang="de-DE" altLang="de-DE" sz="1200" dirty="0">
                <a:hlinkClick r:id="rId4"/>
              </a:rPr>
              <a:t>„Zeitenwende &amp; Klimakrise - Warum wir jetzt eine Energierevolution brauchen!“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16292812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Grundsätzliche Verfügbarkeit ausreichender Primärenergie (3)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Brennstoffkosten und Subventionen/Schäden vs. </a:t>
            </a:r>
            <a:r>
              <a:rPr lang="de-DE" altLang="de-DE" sz="2000" dirty="0" err="1">
                <a:solidFill>
                  <a:schemeClr val="bg1"/>
                </a:solidFill>
              </a:rPr>
              <a:t>Invest</a:t>
            </a:r>
            <a:r>
              <a:rPr lang="de-DE" altLang="de-DE" sz="2000" dirty="0">
                <a:solidFill>
                  <a:schemeClr val="bg1"/>
                </a:solidFill>
              </a:rPr>
              <a:t> für Erneuerbare</a:t>
            </a:r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A3849-07EA-48D1-B402-2E7138C70953}"/>
              </a:ext>
            </a:extLst>
          </p:cNvPr>
          <p:cNvCxnSpPr/>
          <p:nvPr/>
        </p:nvCxnSpPr>
        <p:spPr bwMode="auto">
          <a:xfrm>
            <a:off x="6142251" y="849086"/>
            <a:ext cx="0" cy="490213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523121-B799-4FCD-84EF-4402CBC3750A}"/>
              </a:ext>
            </a:extLst>
          </p:cNvPr>
          <p:cNvGrpSpPr/>
          <p:nvPr/>
        </p:nvGrpSpPr>
        <p:grpSpPr>
          <a:xfrm>
            <a:off x="369643" y="853795"/>
            <a:ext cx="5545517" cy="369332"/>
            <a:chOff x="1035698" y="853795"/>
            <a:chExt cx="4525016" cy="36933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7981994-8662-4E13-A854-45E0F101C904}"/>
                </a:ext>
              </a:extLst>
            </p:cNvPr>
            <p:cNvCxnSpPr/>
            <p:nvPr/>
          </p:nvCxnSpPr>
          <p:spPr bwMode="auto">
            <a:xfrm>
              <a:off x="1035698" y="1057123"/>
              <a:ext cx="4525016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2AA2073-8502-491F-A8D9-E2F5C01080B0}"/>
                </a:ext>
              </a:extLst>
            </p:cNvPr>
            <p:cNvSpPr txBox="1"/>
            <p:nvPr/>
          </p:nvSpPr>
          <p:spPr>
            <a:xfrm>
              <a:off x="2335711" y="853795"/>
              <a:ext cx="162496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3333FF"/>
                  </a:solidFill>
                </a:rPr>
                <a:t>Start-Jahr (2017)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67EA601-D426-4B80-9133-2A1AEEE49510}"/>
              </a:ext>
            </a:extLst>
          </p:cNvPr>
          <p:cNvCxnSpPr/>
          <p:nvPr/>
        </p:nvCxnSpPr>
        <p:spPr bwMode="auto">
          <a:xfrm>
            <a:off x="6293912" y="1057123"/>
            <a:ext cx="2982322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FA3AB93-138B-4B57-9B77-4E61AE7328CC}"/>
              </a:ext>
            </a:extLst>
          </p:cNvPr>
          <p:cNvSpPr txBox="1"/>
          <p:nvPr/>
        </p:nvSpPr>
        <p:spPr>
          <a:xfrm>
            <a:off x="6818157" y="853795"/>
            <a:ext cx="1904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Ziel-Jahr (2040)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AF78F8-53DF-4C63-9F88-10B437322087}"/>
              </a:ext>
            </a:extLst>
          </p:cNvPr>
          <p:cNvSpPr txBox="1"/>
          <p:nvPr/>
        </p:nvSpPr>
        <p:spPr>
          <a:xfrm>
            <a:off x="369643" y="1315460"/>
            <a:ext cx="12362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Fossile</a:t>
            </a:r>
          </a:p>
          <a:p>
            <a:pPr algn="ctr"/>
            <a:r>
              <a:rPr lang="de-DE" sz="1400" dirty="0">
                <a:solidFill>
                  <a:srgbClr val="3333FF"/>
                </a:solidFill>
              </a:rPr>
              <a:t>Importe</a:t>
            </a:r>
            <a:br>
              <a:rPr lang="de-DE" sz="1400" dirty="0">
                <a:solidFill>
                  <a:srgbClr val="3333FF"/>
                </a:solidFill>
              </a:rPr>
            </a:br>
            <a:r>
              <a:rPr lang="de-DE" sz="1400" dirty="0">
                <a:solidFill>
                  <a:srgbClr val="3333FF"/>
                </a:solidFill>
                <a:sym typeface="Symbol" panose="05050102010706020507" pitchFamily="18" charset="2"/>
              </a:rPr>
              <a:t> </a:t>
            </a:r>
            <a:r>
              <a:rPr lang="de-DE" sz="1400" dirty="0">
                <a:solidFill>
                  <a:srgbClr val="3333FF"/>
                </a:solidFill>
              </a:rPr>
              <a:t>2006-2022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29B41F8-F76E-B6C2-F61C-329161941A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01"/>
          <a:stretch/>
        </p:blipFill>
        <p:spPr>
          <a:xfrm>
            <a:off x="167975" y="2353059"/>
            <a:ext cx="1205962" cy="3652058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DD20CCB-B8C0-6778-11A9-D024D989169E}"/>
              </a:ext>
            </a:extLst>
          </p:cNvPr>
          <p:cNvGrpSpPr/>
          <p:nvPr/>
        </p:nvGrpSpPr>
        <p:grpSpPr>
          <a:xfrm>
            <a:off x="7443729" y="1259474"/>
            <a:ext cx="2101018" cy="4745643"/>
            <a:chOff x="7794457" y="1259474"/>
            <a:chExt cx="2101018" cy="4745643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5FE0E1B3-8B04-4472-A199-484F06EB16DD}"/>
                </a:ext>
              </a:extLst>
            </p:cNvPr>
            <p:cNvSpPr txBox="1"/>
            <p:nvPr/>
          </p:nvSpPr>
          <p:spPr>
            <a:xfrm>
              <a:off x="7955463" y="1259474"/>
              <a:ext cx="190443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Einsparungs-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potenzial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(sehr, sehr langfristig)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0A8E8E43-B490-8AB2-67FD-5B30379A63F0}"/>
                </a:ext>
              </a:extLst>
            </p:cNvPr>
            <p:cNvCxnSpPr/>
            <p:nvPr/>
          </p:nvCxnSpPr>
          <p:spPr bwMode="auto">
            <a:xfrm>
              <a:off x="7794457" y="3705901"/>
              <a:ext cx="924289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1E541FD-4040-2044-E3F2-319B41DF2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379"/>
            <a:stretch/>
          </p:blipFill>
          <p:spPr>
            <a:xfrm>
              <a:off x="8715529" y="2353059"/>
              <a:ext cx="1179946" cy="3652058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AB451720-D1A3-BC59-1DEB-DAA3757BF0C2}"/>
              </a:ext>
            </a:extLst>
          </p:cNvPr>
          <p:cNvGrpSpPr/>
          <p:nvPr/>
        </p:nvGrpSpPr>
        <p:grpSpPr>
          <a:xfrm>
            <a:off x="4401894" y="1315460"/>
            <a:ext cx="1536638" cy="4689657"/>
            <a:chOff x="4752622" y="1315460"/>
            <a:chExt cx="1536638" cy="4689657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08632D9-09C4-4DFA-9E1A-3FA9DE3B3069}"/>
                </a:ext>
              </a:extLst>
            </p:cNvPr>
            <p:cNvSpPr txBox="1"/>
            <p:nvPr/>
          </p:nvSpPr>
          <p:spPr>
            <a:xfrm>
              <a:off x="5418509" y="1315460"/>
              <a:ext cx="8707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3333FF"/>
                  </a:solidFill>
                </a:rPr>
                <a:t>Gesamt-</a:t>
              </a:r>
              <a:br>
                <a:rPr lang="de-DE" sz="1400" dirty="0">
                  <a:solidFill>
                    <a:srgbClr val="3333FF"/>
                  </a:solidFill>
                </a:rPr>
              </a:br>
              <a:r>
                <a:rPr lang="de-DE" sz="1400" dirty="0">
                  <a:solidFill>
                    <a:srgbClr val="3333FF"/>
                  </a:solidFill>
                </a:rPr>
                <a:t>kosten/a</a:t>
              </a: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7247019C-A545-A307-C015-6680F367DDD8}"/>
                </a:ext>
              </a:extLst>
            </p:cNvPr>
            <p:cNvCxnSpPr/>
            <p:nvPr/>
          </p:nvCxnSpPr>
          <p:spPr bwMode="auto">
            <a:xfrm>
              <a:off x="4752622" y="3018456"/>
              <a:ext cx="941218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B996111F-B5D1-63AD-4F3F-2985EB8CA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5" r="38757"/>
            <a:stretch/>
          </p:blipFill>
          <p:spPr>
            <a:xfrm>
              <a:off x="5688834" y="2353059"/>
              <a:ext cx="587833" cy="3652058"/>
            </a:xfrm>
            <a:prstGeom prst="rect">
              <a:avLst/>
            </a:prstGeom>
          </p:spPr>
        </p:pic>
      </p:grpSp>
      <p:sp>
        <p:nvSpPr>
          <p:cNvPr id="46" name="Textfeld 45">
            <a:extLst>
              <a:ext uri="{FF2B5EF4-FFF2-40B4-BE49-F238E27FC236}">
                <a16:creationId xmlns:a16="http://schemas.microsoft.com/office/drawing/2014/main" id="{A0714B07-37C6-4E16-87B4-AF5D95352190}"/>
              </a:ext>
            </a:extLst>
          </p:cNvPr>
          <p:cNvSpPr txBox="1"/>
          <p:nvPr/>
        </p:nvSpPr>
        <p:spPr>
          <a:xfrm>
            <a:off x="438875" y="258690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3333FF"/>
                </a:solidFill>
              </a:rPr>
              <a:t>Mrd. €/a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39E52DE-7364-47EF-8F51-E36FBEDB190A}"/>
              </a:ext>
            </a:extLst>
          </p:cNvPr>
          <p:cNvSpPr txBox="1"/>
          <p:nvPr/>
        </p:nvSpPr>
        <p:spPr>
          <a:xfrm>
            <a:off x="7378297" y="3032153"/>
            <a:ext cx="2181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Die Wertschöpfung bleibt</a:t>
            </a:r>
            <a:br>
              <a:rPr lang="de-DE" sz="1400" dirty="0">
                <a:solidFill>
                  <a:srgbClr val="FF0000"/>
                </a:solidFill>
              </a:rPr>
            </a:br>
            <a:r>
              <a:rPr lang="de-DE" sz="1400" dirty="0">
                <a:solidFill>
                  <a:srgbClr val="FF0000"/>
                </a:solidFill>
              </a:rPr>
              <a:t>in den Regionen von D!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8267" y="5974176"/>
            <a:ext cx="234559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x) Quellenliste, ISE e.V.</a:t>
            </a:r>
            <a:endParaRPr lang="en-US" altLang="de-DE" sz="12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BB12FD4-78AD-E6FE-BD6A-C5EFAAD86866}"/>
              </a:ext>
            </a:extLst>
          </p:cNvPr>
          <p:cNvSpPr txBox="1"/>
          <p:nvPr/>
        </p:nvSpPr>
        <p:spPr>
          <a:xfrm>
            <a:off x="859022" y="2012824"/>
            <a:ext cx="2984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2)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3C82EE2F-6801-D3CC-4FD4-E0C65088C926}"/>
              </a:ext>
            </a:extLst>
          </p:cNvPr>
          <p:cNvGrpSpPr/>
          <p:nvPr/>
        </p:nvGrpSpPr>
        <p:grpSpPr>
          <a:xfrm>
            <a:off x="1361236" y="1315460"/>
            <a:ext cx="1763641" cy="4689657"/>
            <a:chOff x="1361236" y="1315460"/>
            <a:chExt cx="1763641" cy="4689657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2B63FE3F-FA23-4EE1-8E77-3829D82CB472}"/>
                </a:ext>
              </a:extLst>
            </p:cNvPr>
            <p:cNvGrpSpPr/>
            <p:nvPr/>
          </p:nvGrpSpPr>
          <p:grpSpPr>
            <a:xfrm>
              <a:off x="1361236" y="1315460"/>
              <a:ext cx="1763641" cy="4689657"/>
              <a:chOff x="1711964" y="1315460"/>
              <a:chExt cx="1763641" cy="4689657"/>
            </a:xfrm>
          </p:grpSpPr>
          <p:sp>
            <p:nvSpPr>
              <p:cNvPr id="28" name="Textfeld 27">
                <a:extLst>
                  <a:ext uri="{FF2B5EF4-FFF2-40B4-BE49-F238E27FC236}">
                    <a16:creationId xmlns:a16="http://schemas.microsoft.com/office/drawing/2014/main" id="{CC3218AF-BF7D-4DBC-BE93-858091949703}"/>
                  </a:ext>
                </a:extLst>
              </p:cNvPr>
              <p:cNvSpPr txBox="1"/>
              <p:nvPr/>
            </p:nvSpPr>
            <p:spPr>
              <a:xfrm>
                <a:off x="2196089" y="1315460"/>
                <a:ext cx="1279516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U-schädliche</a:t>
                </a:r>
              </a:p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Subventionen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2016</a:t>
                </a:r>
              </a:p>
            </p:txBody>
          </p:sp>
          <p:cxnSp>
            <p:nvCxnSpPr>
              <p:cNvPr id="13" name="Gerader Verbinder 12">
                <a:extLst>
                  <a:ext uri="{FF2B5EF4-FFF2-40B4-BE49-F238E27FC236}">
                    <a16:creationId xmlns:a16="http://schemas.microsoft.com/office/drawing/2014/main" id="{501E25D2-56B4-5F24-A255-9C0F92A4E945}"/>
                  </a:ext>
                </a:extLst>
              </p:cNvPr>
              <p:cNvCxnSpPr/>
              <p:nvPr/>
            </p:nvCxnSpPr>
            <p:spPr bwMode="auto">
              <a:xfrm>
                <a:off x="1711964" y="5144912"/>
                <a:ext cx="94121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C8D7404F-559D-D380-B4D6-106DF9313E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65" r="71168"/>
              <a:stretch/>
            </p:blipFill>
            <p:spPr>
              <a:xfrm>
                <a:off x="2665882" y="2353059"/>
                <a:ext cx="576572" cy="3652058"/>
              </a:xfrm>
              <a:prstGeom prst="rect">
                <a:avLst/>
              </a:prstGeom>
            </p:spPr>
          </p:pic>
        </p:grp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E5AF977-5C30-887B-4CC9-B6AB9B68319E}"/>
                </a:ext>
              </a:extLst>
            </p:cNvPr>
            <p:cNvSpPr txBox="1"/>
            <p:nvPr/>
          </p:nvSpPr>
          <p:spPr>
            <a:xfrm>
              <a:off x="2485119" y="2046121"/>
              <a:ext cx="2984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3)</a:t>
              </a:r>
            </a:p>
          </p:txBody>
        </p: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9683C82D-8F19-B0D8-99FA-7376C2AD989B}"/>
              </a:ext>
            </a:extLst>
          </p:cNvPr>
          <p:cNvGrpSpPr/>
          <p:nvPr/>
        </p:nvGrpSpPr>
        <p:grpSpPr>
          <a:xfrm>
            <a:off x="2891726" y="1315460"/>
            <a:ext cx="1614340" cy="4689657"/>
            <a:chOff x="2891726" y="1315460"/>
            <a:chExt cx="1614340" cy="4689657"/>
          </a:xfrm>
        </p:grpSpPr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4C2CD250-E03C-2056-BF7A-E939BDBE9E8F}"/>
                </a:ext>
              </a:extLst>
            </p:cNvPr>
            <p:cNvGrpSpPr/>
            <p:nvPr/>
          </p:nvGrpSpPr>
          <p:grpSpPr>
            <a:xfrm>
              <a:off x="2891726" y="1315460"/>
              <a:ext cx="1614340" cy="4689657"/>
              <a:chOff x="3242454" y="1315460"/>
              <a:chExt cx="1614340" cy="4689657"/>
            </a:xfrm>
          </p:grpSpPr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0081869-7FB5-489B-A453-AE8B5DFC031F}"/>
                  </a:ext>
                </a:extLst>
              </p:cNvPr>
              <p:cNvSpPr txBox="1"/>
              <p:nvPr/>
            </p:nvSpPr>
            <p:spPr>
              <a:xfrm>
                <a:off x="3776050" y="1315460"/>
                <a:ext cx="10807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3333FF"/>
                    </a:solidFill>
                  </a:rPr>
                  <a:t>U-Schäden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2016</a:t>
                </a:r>
              </a:p>
            </p:txBody>
          </p:sp>
          <p:cxnSp>
            <p:nvCxnSpPr>
              <p:cNvPr id="14" name="Gerader Verbinder 13">
                <a:extLst>
                  <a:ext uri="{FF2B5EF4-FFF2-40B4-BE49-F238E27FC236}">
                    <a16:creationId xmlns:a16="http://schemas.microsoft.com/office/drawing/2014/main" id="{54264A8E-C4A2-C878-8BF3-F8657FE76D15}"/>
                  </a:ext>
                </a:extLst>
              </p:cNvPr>
              <p:cNvCxnSpPr/>
              <p:nvPr/>
            </p:nvCxnSpPr>
            <p:spPr bwMode="auto">
              <a:xfrm>
                <a:off x="3242454" y="4594843"/>
                <a:ext cx="94121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2C1D1ACC-81D0-3F18-A3C6-27139BE44C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743" r="55090"/>
              <a:stretch/>
            </p:blipFill>
            <p:spPr>
              <a:xfrm>
                <a:off x="4183671" y="2353059"/>
                <a:ext cx="576573" cy="3652058"/>
              </a:xfrm>
              <a:prstGeom prst="rect">
                <a:avLst/>
              </a:prstGeom>
            </p:spPr>
          </p:pic>
        </p:grp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25C11B27-5F94-71A1-2063-87E5B8236349}"/>
                </a:ext>
              </a:extLst>
            </p:cNvPr>
            <p:cNvSpPr txBox="1"/>
            <p:nvPr/>
          </p:nvSpPr>
          <p:spPr>
            <a:xfrm>
              <a:off x="3897355" y="1979558"/>
              <a:ext cx="29848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4)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7ADC115F-39E8-6C46-1262-959E56FB2CBE}"/>
              </a:ext>
            </a:extLst>
          </p:cNvPr>
          <p:cNvGrpSpPr/>
          <p:nvPr/>
        </p:nvGrpSpPr>
        <p:grpSpPr>
          <a:xfrm>
            <a:off x="5904595" y="1315460"/>
            <a:ext cx="1687090" cy="4689657"/>
            <a:chOff x="5904595" y="1315460"/>
            <a:chExt cx="1687090" cy="4689657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92960F2C-C3D2-9092-FD9F-DB3B7EDD5773}"/>
                </a:ext>
              </a:extLst>
            </p:cNvPr>
            <p:cNvGrpSpPr/>
            <p:nvPr/>
          </p:nvGrpSpPr>
          <p:grpSpPr>
            <a:xfrm>
              <a:off x="5904595" y="1315460"/>
              <a:ext cx="1687090" cy="4689657"/>
              <a:chOff x="6255323" y="1315460"/>
              <a:chExt cx="1687090" cy="4689657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C193A69-4D08-46BC-8EFF-3D138F678301}"/>
                  </a:ext>
                </a:extLst>
              </p:cNvPr>
              <p:cNvSpPr txBox="1"/>
              <p:nvPr/>
            </p:nvSpPr>
            <p:spPr>
              <a:xfrm>
                <a:off x="6763885" y="1315460"/>
                <a:ext cx="11785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 err="1">
                    <a:solidFill>
                      <a:srgbClr val="3333FF"/>
                    </a:solidFill>
                  </a:rPr>
                  <a:t>Invest</a:t>
                </a:r>
                <a:r>
                  <a:rPr lang="de-DE" sz="1400" dirty="0">
                    <a:solidFill>
                      <a:srgbClr val="3333FF"/>
                    </a:solidFill>
                  </a:rPr>
                  <a:t>/a</a:t>
                </a:r>
                <a:br>
                  <a:rPr lang="de-DE" sz="1400" dirty="0">
                    <a:solidFill>
                      <a:srgbClr val="3333FF"/>
                    </a:solidFill>
                  </a:rPr>
                </a:br>
                <a:r>
                  <a:rPr lang="de-DE" sz="1400" dirty="0">
                    <a:solidFill>
                      <a:srgbClr val="3333FF"/>
                    </a:solidFill>
                  </a:rPr>
                  <a:t>Erneuerbare</a:t>
                </a:r>
              </a:p>
            </p:txBody>
          </p:sp>
          <p:cxnSp>
            <p:nvCxnSpPr>
              <p:cNvPr id="16" name="Gerader Verbinder 15">
                <a:extLst>
                  <a:ext uri="{FF2B5EF4-FFF2-40B4-BE49-F238E27FC236}">
                    <a16:creationId xmlns:a16="http://schemas.microsoft.com/office/drawing/2014/main" id="{8F906587-1E69-3752-F6F8-6F476FBF1FBD}"/>
                  </a:ext>
                </a:extLst>
              </p:cNvPr>
              <p:cNvCxnSpPr/>
              <p:nvPr/>
            </p:nvCxnSpPr>
            <p:spPr bwMode="auto">
              <a:xfrm>
                <a:off x="6255323" y="3018456"/>
                <a:ext cx="941218" cy="0"/>
              </a:xfrm>
              <a:prstGeom prst="line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EEA42E03-09E9-EFA2-9192-129F76729B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33" r="22562"/>
              <a:stretch/>
            </p:blipFill>
            <p:spPr>
              <a:xfrm>
                <a:off x="7195650" y="2353059"/>
                <a:ext cx="598807" cy="3652058"/>
              </a:xfrm>
              <a:prstGeom prst="rect">
                <a:avLst/>
              </a:prstGeom>
            </p:spPr>
          </p:pic>
        </p:grp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27D1475C-3B84-2BB8-6176-66F51EB3B064}"/>
                </a:ext>
              </a:extLst>
            </p:cNvPr>
            <p:cNvSpPr txBox="1"/>
            <p:nvPr/>
          </p:nvSpPr>
          <p:spPr>
            <a:xfrm>
              <a:off x="6566127" y="1807312"/>
              <a:ext cx="9573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(siehe Kapitel</a:t>
              </a:r>
              <a:br>
                <a:rPr lang="de-DE" sz="1000" dirty="0"/>
              </a:br>
              <a:r>
                <a:rPr lang="de-DE" sz="1000" dirty="0"/>
                <a:t>Ausbaupfad)</a:t>
              </a:r>
            </a:p>
          </p:txBody>
        </p:sp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id="{4786910D-37C4-4948-9921-543A33F1059F}"/>
              </a:ext>
            </a:extLst>
          </p:cNvPr>
          <p:cNvSpPr txBox="1"/>
          <p:nvPr/>
        </p:nvSpPr>
        <p:spPr>
          <a:xfrm>
            <a:off x="1395591" y="5388651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rgbClr val="FF0000"/>
                </a:solidFill>
              </a:rPr>
              <a:t>Das Geld ist weg!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 Prävention (Vorsorge) ist besser und wirtschaftlicher als Schadensregulierung! </a:t>
            </a:r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C98AD276-1705-FB9E-E814-61880AD5C109}"/>
              </a:ext>
            </a:extLst>
          </p:cNvPr>
          <p:cNvCxnSpPr/>
          <p:nvPr/>
        </p:nvCxnSpPr>
        <p:spPr bwMode="auto">
          <a:xfrm>
            <a:off x="610858" y="5859479"/>
            <a:ext cx="8463280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9160369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228" y="25237"/>
            <a:ext cx="788177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Transformation des Energiesystems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von den Fossilen zu den Erneuerbaren, Energiebilanz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AAE468A-0D88-ED1F-05E1-747174FF59D2}"/>
              </a:ext>
            </a:extLst>
          </p:cNvPr>
          <p:cNvSpPr txBox="1"/>
          <p:nvPr/>
        </p:nvSpPr>
        <p:spPr>
          <a:xfrm>
            <a:off x="2784654" y="5536887"/>
            <a:ext cx="10550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atomar/fossil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6FF2537-725E-A90F-E789-D7587EBB1E5C}"/>
              </a:ext>
            </a:extLst>
          </p:cNvPr>
          <p:cNvSpPr txBox="1"/>
          <p:nvPr/>
        </p:nvSpPr>
        <p:spPr>
          <a:xfrm>
            <a:off x="2785987" y="5355452"/>
            <a:ext cx="999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Wasserkraft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8D3C00B9-8331-58BA-97BE-886D7E0E7084}"/>
              </a:ext>
            </a:extLst>
          </p:cNvPr>
          <p:cNvSpPr txBox="1"/>
          <p:nvPr/>
        </p:nvSpPr>
        <p:spPr>
          <a:xfrm>
            <a:off x="2785987" y="5174018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Biomasse </a:t>
            </a:r>
            <a:r>
              <a:rPr lang="de-DE" sz="1000" dirty="0"/>
              <a:t>(Stromanteil)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0EB8F6E8-0490-2741-060A-7BE1574265AB}"/>
              </a:ext>
            </a:extLst>
          </p:cNvPr>
          <p:cNvSpPr txBox="1"/>
          <p:nvPr/>
        </p:nvSpPr>
        <p:spPr>
          <a:xfrm>
            <a:off x="2784654" y="4992584"/>
            <a:ext cx="1393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Wind on-/offshore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F9E67E27-AA62-E8AB-0F7D-6BB048373037}"/>
              </a:ext>
            </a:extLst>
          </p:cNvPr>
          <p:cNvSpPr txBox="1"/>
          <p:nvPr/>
        </p:nvSpPr>
        <p:spPr>
          <a:xfrm>
            <a:off x="2796263" y="4811150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PV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C32A2283-B1F1-4100-1EF6-DD9FF75FF10D}"/>
              </a:ext>
            </a:extLst>
          </p:cNvPr>
          <p:cNvSpPr txBox="1"/>
          <p:nvPr/>
        </p:nvSpPr>
        <p:spPr>
          <a:xfrm>
            <a:off x="669230" y="1047396"/>
            <a:ext cx="97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Primär-</a:t>
            </a:r>
          </a:p>
          <a:p>
            <a:r>
              <a:rPr lang="de-DE" sz="1400" dirty="0">
                <a:solidFill>
                  <a:srgbClr val="0000FF"/>
                </a:solidFill>
              </a:rPr>
              <a:t>energie-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>
                <a:solidFill>
                  <a:srgbClr val="0000FF"/>
                </a:solidFill>
              </a:rPr>
              <a:t>verbrauch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C9AAFD40-0FF9-17AF-2EED-814440E58E28}"/>
              </a:ext>
            </a:extLst>
          </p:cNvPr>
          <p:cNvSpPr txBox="1"/>
          <p:nvPr/>
        </p:nvSpPr>
        <p:spPr>
          <a:xfrm>
            <a:off x="1688916" y="1047396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Strom-</a:t>
            </a:r>
            <a:br>
              <a:rPr lang="de-DE" sz="1400" dirty="0">
                <a:solidFill>
                  <a:srgbClr val="0000FF"/>
                </a:solidFill>
              </a:rPr>
            </a:br>
            <a:r>
              <a:rPr lang="de-DE" sz="1400" dirty="0" err="1">
                <a:solidFill>
                  <a:srgbClr val="0000FF"/>
                </a:solidFill>
              </a:rPr>
              <a:t>erzeugung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F3CF8A0F-4C36-D84A-747B-7F3285F19550}"/>
              </a:ext>
            </a:extLst>
          </p:cNvPr>
          <p:cNvSpPr txBox="1"/>
          <p:nvPr/>
        </p:nvSpPr>
        <p:spPr>
          <a:xfrm>
            <a:off x="1302584" y="7493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/>
              <a:t>2017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ED6945D0-5953-4DA7-4D1F-8FC0427B9B07}"/>
              </a:ext>
            </a:extLst>
          </p:cNvPr>
          <p:cNvSpPr txBox="1"/>
          <p:nvPr/>
        </p:nvSpPr>
        <p:spPr>
          <a:xfrm>
            <a:off x="109185" y="174848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TWh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FD5AC61-BF3B-CA6F-5649-24811BD3CBF3}"/>
              </a:ext>
            </a:extLst>
          </p:cNvPr>
          <p:cNvSpPr txBox="1"/>
          <p:nvPr/>
        </p:nvSpPr>
        <p:spPr>
          <a:xfrm>
            <a:off x="747926" y="1748488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3.485</a:t>
            </a: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86940F24-5F47-201B-6FF0-CFAC82511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7350" y="1113545"/>
            <a:ext cx="1586845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 AGEB, ISE e.V.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022DEF0-81AD-17D1-8815-6F961719FE46}"/>
              </a:ext>
            </a:extLst>
          </p:cNvPr>
          <p:cNvGraphicFramePr>
            <a:graphicFrameLocks/>
          </p:cNvGraphicFramePr>
          <p:nvPr/>
        </p:nvGraphicFramePr>
        <p:xfrm>
          <a:off x="328768" y="1498600"/>
          <a:ext cx="2720296" cy="4402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7" name="Textfeld 56">
            <a:extLst>
              <a:ext uri="{FF2B5EF4-FFF2-40B4-BE49-F238E27FC236}">
                <a16:creationId xmlns:a16="http://schemas.microsoft.com/office/drawing/2014/main" id="{7E038801-0480-6241-8328-8FA3CD2B2C5D}"/>
              </a:ext>
            </a:extLst>
          </p:cNvPr>
          <p:cNvSpPr txBox="1"/>
          <p:nvPr/>
        </p:nvSpPr>
        <p:spPr>
          <a:xfrm>
            <a:off x="1889300" y="174848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493</a:t>
            </a: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AF814F23-2473-6C1E-6C93-7645991EA182}"/>
              </a:ext>
            </a:extLst>
          </p:cNvPr>
          <p:cNvSpPr txBox="1"/>
          <p:nvPr/>
        </p:nvSpPr>
        <p:spPr>
          <a:xfrm>
            <a:off x="2253305" y="1744395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(14 %)</a:t>
            </a: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25DE440C-9B7F-FEA6-7DFA-9FE80156712F}"/>
              </a:ext>
            </a:extLst>
          </p:cNvPr>
          <p:cNvGrpSpPr/>
          <p:nvPr/>
        </p:nvGrpSpPr>
        <p:grpSpPr>
          <a:xfrm>
            <a:off x="4882844" y="773847"/>
            <a:ext cx="4955486" cy="5129885"/>
            <a:chOff x="4882844" y="773847"/>
            <a:chExt cx="4955486" cy="5129885"/>
          </a:xfrm>
        </p:grpSpPr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07A55E0-80C0-53D0-58CC-EFB79E0868B7}"/>
                </a:ext>
              </a:extLst>
            </p:cNvPr>
            <p:cNvSpPr txBox="1"/>
            <p:nvPr/>
          </p:nvSpPr>
          <p:spPr>
            <a:xfrm>
              <a:off x="5701867" y="773847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dirty="0"/>
                <a:t>2040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AD61F5EA-48A4-6742-9EC4-84F466DB7908}"/>
                </a:ext>
              </a:extLst>
            </p:cNvPr>
            <p:cNvSpPr txBox="1"/>
            <p:nvPr/>
          </p:nvSpPr>
          <p:spPr>
            <a:xfrm>
              <a:off x="5291554" y="174848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2.000</a:t>
              </a:r>
            </a:p>
          </p:txBody>
        </p: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5C3A5399-C3DC-34EE-A481-DC4B19A7A47D}"/>
                </a:ext>
              </a:extLst>
            </p:cNvPr>
            <p:cNvSpPr txBox="1"/>
            <p:nvPr/>
          </p:nvSpPr>
          <p:spPr>
            <a:xfrm>
              <a:off x="6321013" y="1748488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1.650</a:t>
              </a: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B0F69D0D-6ADC-BA42-FDE9-A255956DDFED}"/>
                </a:ext>
              </a:extLst>
            </p:cNvPr>
            <p:cNvSpPr txBox="1"/>
            <p:nvPr/>
          </p:nvSpPr>
          <p:spPr>
            <a:xfrm>
              <a:off x="5210386" y="1047396"/>
              <a:ext cx="84029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Primär-</a:t>
              </a:r>
            </a:p>
            <a:p>
              <a:r>
                <a:rPr lang="de-DE" sz="1400" dirty="0">
                  <a:solidFill>
                    <a:srgbClr val="0000FF"/>
                  </a:solidFill>
                </a:rPr>
                <a:t>energie-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bedarf</a:t>
              </a:r>
            </a:p>
          </p:txBody>
        </p:sp>
        <p:sp>
          <p:nvSpPr>
            <p:cNvPr id="8192" name="Textfeld 8191">
              <a:extLst>
                <a:ext uri="{FF2B5EF4-FFF2-40B4-BE49-F238E27FC236}">
                  <a16:creationId xmlns:a16="http://schemas.microsoft.com/office/drawing/2014/main" id="{47C18580-468E-C3D9-E35C-9B930632190A}"/>
                </a:ext>
              </a:extLst>
            </p:cNvPr>
            <p:cNvSpPr txBox="1"/>
            <p:nvPr/>
          </p:nvSpPr>
          <p:spPr>
            <a:xfrm>
              <a:off x="6198709" y="1047396"/>
              <a:ext cx="10294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Strom-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  <p:graphicFrame>
          <p:nvGraphicFramePr>
            <p:cNvPr id="3" name="Diagramm 2">
              <a:extLst>
                <a:ext uri="{FF2B5EF4-FFF2-40B4-BE49-F238E27FC236}">
                  <a16:creationId xmlns:a16="http://schemas.microsoft.com/office/drawing/2014/main" id="{EF79B0FB-CA57-3ADE-31A6-402D266AA17E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882844" y="3041993"/>
            <a:ext cx="4572000" cy="28617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7D7CEEE1-ADEF-9483-087C-64FF7165ACED}"/>
                </a:ext>
              </a:extLst>
            </p:cNvPr>
            <p:cNvSpPr txBox="1"/>
            <p:nvPr/>
          </p:nvSpPr>
          <p:spPr>
            <a:xfrm>
              <a:off x="8291112" y="3983584"/>
              <a:ext cx="13731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Tiefe-Geothermie</a:t>
              </a:r>
              <a:endParaRPr lang="de-DE" sz="1000" dirty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F16DFF6-5521-C087-5C3D-A6D3E46B6241}"/>
                </a:ext>
              </a:extLst>
            </p:cNvPr>
            <p:cNvSpPr txBox="1"/>
            <p:nvPr/>
          </p:nvSpPr>
          <p:spPr>
            <a:xfrm>
              <a:off x="8291112" y="3482097"/>
              <a:ext cx="10534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Solarthermie</a:t>
              </a:r>
              <a:endParaRPr lang="de-DE" sz="1000" dirty="0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C49190E-0326-6D04-44B9-F0449F2581E4}"/>
                </a:ext>
              </a:extLst>
            </p:cNvPr>
            <p:cNvSpPr txBox="1"/>
            <p:nvPr/>
          </p:nvSpPr>
          <p:spPr>
            <a:xfrm>
              <a:off x="8291112" y="3724704"/>
              <a:ext cx="1547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 </a:t>
              </a:r>
              <a:r>
                <a:rPr lang="de-DE" sz="1000" dirty="0"/>
                <a:t>(Feststoffe)</a:t>
              </a:r>
            </a:p>
          </p:txBody>
        </p:sp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4A2C4EAE-2350-97EE-CDFF-C5CD8EA8ED6B}"/>
                </a:ext>
              </a:extLst>
            </p:cNvPr>
            <p:cNvCxnSpPr/>
            <p:nvPr/>
          </p:nvCxnSpPr>
          <p:spPr bwMode="auto">
            <a:xfrm>
              <a:off x="6889750" y="4058853"/>
              <a:ext cx="647907" cy="0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2B5A675B-ABF8-4E4F-518C-BF071E2107F0}"/>
                </a:ext>
              </a:extLst>
            </p:cNvPr>
            <p:cNvSpPr txBox="1"/>
            <p:nvPr/>
          </p:nvSpPr>
          <p:spPr>
            <a:xfrm>
              <a:off x="6923666" y="4353583"/>
              <a:ext cx="389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PV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C2A7E67-E706-1F3B-61BF-BB03205AFACF}"/>
                </a:ext>
              </a:extLst>
            </p:cNvPr>
            <p:cNvSpPr txBox="1"/>
            <p:nvPr/>
          </p:nvSpPr>
          <p:spPr>
            <a:xfrm>
              <a:off x="6923666" y="5116068"/>
              <a:ext cx="13937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Wind on-/offshore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D7676337-6966-EF25-83A3-8B05CAAC0E14}"/>
                </a:ext>
              </a:extLst>
            </p:cNvPr>
            <p:cNvSpPr txBox="1"/>
            <p:nvPr/>
          </p:nvSpPr>
          <p:spPr>
            <a:xfrm>
              <a:off x="7177653" y="5328834"/>
              <a:ext cx="1640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Biomasse</a:t>
              </a:r>
              <a:r>
                <a:rPr lang="de-DE" sz="1400" dirty="0"/>
                <a:t> </a:t>
              </a:r>
              <a:r>
                <a:rPr lang="de-DE" sz="1000" dirty="0"/>
                <a:t>(Stromanteil)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453C1343-8126-D06F-E6C0-FCCC692102BB}"/>
                </a:ext>
              </a:extLst>
            </p:cNvPr>
            <p:cNvSpPr txBox="1"/>
            <p:nvPr/>
          </p:nvSpPr>
          <p:spPr>
            <a:xfrm>
              <a:off x="7177653" y="5563142"/>
              <a:ext cx="99969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Wasserkraft</a:t>
              </a:r>
            </a:p>
          </p:txBody>
        </p: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E4342FAE-C654-9C30-508C-8E1610D6149C}"/>
                </a:ext>
              </a:extLst>
            </p:cNvPr>
            <p:cNvCxnSpPr/>
            <p:nvPr/>
          </p:nvCxnSpPr>
          <p:spPr bwMode="auto">
            <a:xfrm>
              <a:off x="5801104" y="3703121"/>
              <a:ext cx="1736553" cy="0"/>
            </a:xfrm>
            <a:prstGeom prst="line">
              <a:avLst/>
            </a:prstGeom>
            <a:solidFill>
              <a:srgbClr val="FF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B7C1DE9-A5BD-D4E3-E45D-E75CC30FFFEE}"/>
                </a:ext>
              </a:extLst>
            </p:cNvPr>
            <p:cNvSpPr txBox="1"/>
            <p:nvPr/>
          </p:nvSpPr>
          <p:spPr>
            <a:xfrm>
              <a:off x="7335089" y="2760921"/>
              <a:ext cx="10294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rgbClr val="0000FF"/>
                  </a:solidFill>
                </a:rPr>
                <a:t>direkte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>
                  <a:solidFill>
                    <a:srgbClr val="0000FF"/>
                  </a:solidFill>
                </a:rPr>
                <a:t>Wärme-</a:t>
              </a:r>
              <a:br>
                <a:rPr lang="de-DE" sz="1400" dirty="0">
                  <a:solidFill>
                    <a:srgbClr val="0000FF"/>
                  </a:solidFill>
                </a:rPr>
              </a:br>
              <a:r>
                <a:rPr lang="de-DE" sz="1400" dirty="0" err="1">
                  <a:solidFill>
                    <a:srgbClr val="0000FF"/>
                  </a:solidFill>
                </a:rPr>
                <a:t>erzeugung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8197" name="Gruppieren 8196">
            <a:extLst>
              <a:ext uri="{FF2B5EF4-FFF2-40B4-BE49-F238E27FC236}">
                <a16:creationId xmlns:a16="http://schemas.microsoft.com/office/drawing/2014/main" id="{F52ED98C-FBA0-3031-C782-DC56B4A6DAB5}"/>
              </a:ext>
            </a:extLst>
          </p:cNvPr>
          <p:cNvGrpSpPr/>
          <p:nvPr/>
        </p:nvGrpSpPr>
        <p:grpSpPr>
          <a:xfrm>
            <a:off x="-3283028" y="2166893"/>
            <a:ext cx="8838419" cy="2795020"/>
            <a:chOff x="-3583171" y="2416931"/>
            <a:chExt cx="9335385" cy="2803845"/>
          </a:xfrm>
        </p:grpSpPr>
        <p:sp>
          <p:nvSpPr>
            <p:cNvPr id="8195" name="Bogen 8194">
              <a:extLst>
                <a:ext uri="{FF2B5EF4-FFF2-40B4-BE49-F238E27FC236}">
                  <a16:creationId xmlns:a16="http://schemas.microsoft.com/office/drawing/2014/main" id="{04FAB7F5-C8F3-FECB-C5BA-7E39AC444416}"/>
                </a:ext>
              </a:extLst>
            </p:cNvPr>
            <p:cNvSpPr/>
            <p:nvPr/>
          </p:nvSpPr>
          <p:spPr bwMode="auto">
            <a:xfrm>
              <a:off x="-3583171" y="2437771"/>
              <a:ext cx="9335385" cy="2783005"/>
            </a:xfrm>
            <a:prstGeom prst="arc">
              <a:avLst>
                <a:gd name="adj1" fmla="val 16641486"/>
                <a:gd name="adj2" fmla="val 0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196" name="Textfeld 8195">
              <a:extLst>
                <a:ext uri="{FF2B5EF4-FFF2-40B4-BE49-F238E27FC236}">
                  <a16:creationId xmlns:a16="http://schemas.microsoft.com/office/drawing/2014/main" id="{CA059ACD-60F9-6CF9-F0B4-C93639711AFA}"/>
                </a:ext>
              </a:extLst>
            </p:cNvPr>
            <p:cNvSpPr txBox="1"/>
            <p:nvPr/>
          </p:nvSpPr>
          <p:spPr>
            <a:xfrm>
              <a:off x="3027388" y="2416931"/>
              <a:ext cx="1311065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- 1.485 TWh</a:t>
              </a:r>
            </a:p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(- 43 %)</a:t>
              </a:r>
            </a:p>
          </p:txBody>
        </p:sp>
      </p:grpSp>
      <p:grpSp>
        <p:nvGrpSpPr>
          <p:cNvPr id="8198" name="Gruppieren 8197">
            <a:extLst>
              <a:ext uri="{FF2B5EF4-FFF2-40B4-BE49-F238E27FC236}">
                <a16:creationId xmlns:a16="http://schemas.microsoft.com/office/drawing/2014/main" id="{A6D7EAA8-93C8-7C70-38DE-ED18FE84522B}"/>
              </a:ext>
            </a:extLst>
          </p:cNvPr>
          <p:cNvGrpSpPr/>
          <p:nvPr/>
        </p:nvGrpSpPr>
        <p:grpSpPr>
          <a:xfrm>
            <a:off x="2169037" y="3015937"/>
            <a:ext cx="4920339" cy="4402662"/>
            <a:chOff x="3095259" y="2793251"/>
            <a:chExt cx="4822688" cy="4819661"/>
          </a:xfrm>
        </p:grpSpPr>
        <p:sp>
          <p:nvSpPr>
            <p:cNvPr id="8199" name="Bogen 8198">
              <a:extLst>
                <a:ext uri="{FF2B5EF4-FFF2-40B4-BE49-F238E27FC236}">
                  <a16:creationId xmlns:a16="http://schemas.microsoft.com/office/drawing/2014/main" id="{402F9A6F-4F1A-37F6-7783-C482822815A0}"/>
                </a:ext>
              </a:extLst>
            </p:cNvPr>
            <p:cNvSpPr/>
            <p:nvPr/>
          </p:nvSpPr>
          <p:spPr bwMode="auto">
            <a:xfrm>
              <a:off x="3095259" y="2793251"/>
              <a:ext cx="4822688" cy="4819661"/>
            </a:xfrm>
            <a:prstGeom prst="arc">
              <a:avLst>
                <a:gd name="adj1" fmla="val 10998837"/>
                <a:gd name="adj2" fmla="val 19673657"/>
              </a:avLst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00" name="Textfeld 8199">
              <a:extLst>
                <a:ext uri="{FF2B5EF4-FFF2-40B4-BE49-F238E27FC236}">
                  <a16:creationId xmlns:a16="http://schemas.microsoft.com/office/drawing/2014/main" id="{B97B23B1-EBE5-EE30-8D97-249A8707945F}"/>
                </a:ext>
              </a:extLst>
            </p:cNvPr>
            <p:cNvSpPr txBox="1"/>
            <p:nvPr/>
          </p:nvSpPr>
          <p:spPr>
            <a:xfrm>
              <a:off x="3724167" y="2890407"/>
              <a:ext cx="1310967" cy="6190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FF0000"/>
                  </a:solidFill>
                </a:rPr>
                <a:t>+ 1.157 TWh</a:t>
              </a:r>
              <a:br>
                <a:rPr lang="de-DE" sz="1600" dirty="0">
                  <a:solidFill>
                    <a:srgbClr val="FF0000"/>
                  </a:solidFill>
                </a:rPr>
              </a:br>
              <a:r>
                <a:rPr lang="de-DE" sz="1600" dirty="0">
                  <a:solidFill>
                    <a:srgbClr val="FF0000"/>
                  </a:solidFill>
                </a:rPr>
                <a:t>(+ 235 %)</a:t>
              </a:r>
            </a:p>
          </p:txBody>
        </p:sp>
      </p:grpSp>
      <p:sp>
        <p:nvSpPr>
          <p:cNvPr id="32" name="Textfeld 31">
            <a:extLst>
              <a:ext uri="{FF2B5EF4-FFF2-40B4-BE49-F238E27FC236}">
                <a16:creationId xmlns:a16="http://schemas.microsoft.com/office/drawing/2014/main" id="{FA38A6B5-E40B-8817-3500-CCDC3AA8F2A0}"/>
              </a:ext>
            </a:extLst>
          </p:cNvPr>
          <p:cNvSpPr txBox="1"/>
          <p:nvPr/>
        </p:nvSpPr>
        <p:spPr>
          <a:xfrm>
            <a:off x="6812817" y="1745621"/>
            <a:ext cx="712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FF0000"/>
                </a:solidFill>
              </a:rPr>
              <a:t>(83 %)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C25A49C-DCED-49E6-51CB-7A0EF4F87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23592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dirty="0">
                <a:solidFill>
                  <a:srgbClr val="00B050"/>
                </a:solidFill>
              </a:rPr>
              <a:t>Strom wird in 2040 mit mehr als 80% der Hauptenergieträger in D sein ! 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7F16C1-79E0-0A7F-8A1D-7E72457FB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191847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rgbClr val="00B050"/>
                </a:solidFill>
              </a:rPr>
              <a:t>Hohe Autarkie beim </a:t>
            </a:r>
            <a:r>
              <a:rPr lang="de-DE" altLang="de-DE" sz="1800" b="1" dirty="0" err="1">
                <a:solidFill>
                  <a:srgbClr val="00B050"/>
                </a:solidFill>
              </a:rPr>
              <a:t>ProSumer</a:t>
            </a:r>
            <a:r>
              <a:rPr lang="de-DE" altLang="de-DE" sz="1800" b="1" dirty="0">
                <a:solidFill>
                  <a:srgbClr val="00B050"/>
                </a:solidFill>
              </a:rPr>
              <a:t> reduziert den notwendigen Netzausbau</a:t>
            </a:r>
            <a:r>
              <a:rPr lang="de-DE" altLang="de-DE" sz="1800" dirty="0">
                <a:solidFill>
                  <a:srgbClr val="00B05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8898098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3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43843C1-C210-1A60-3E2D-1C89217E4D81}"/>
              </a:ext>
            </a:extLst>
          </p:cNvPr>
          <p:cNvGrpSpPr/>
          <p:nvPr/>
        </p:nvGrpSpPr>
        <p:grpSpPr>
          <a:xfrm>
            <a:off x="4440036" y="960120"/>
            <a:ext cx="3875625" cy="4767432"/>
            <a:chOff x="4440036" y="960120"/>
            <a:chExt cx="3875625" cy="4767432"/>
          </a:xfrm>
        </p:grpSpPr>
        <p:pic>
          <p:nvPicPr>
            <p:cNvPr id="9" name="Grafik 8" descr="Ein Bild, das Text, Screenshot, Diagramm, Farbigkeit enthält.&#10;&#10;Automatisch generierte Beschreibung">
              <a:extLst>
                <a:ext uri="{FF2B5EF4-FFF2-40B4-BE49-F238E27FC236}">
                  <a16:creationId xmlns:a16="http://schemas.microsoft.com/office/drawing/2014/main" id="{2190DEB8-3105-4FBD-38AB-FEE46A3B0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21" t="1687" r="8656"/>
            <a:stretch/>
          </p:blipFill>
          <p:spPr>
            <a:xfrm>
              <a:off x="4440036" y="960120"/>
              <a:ext cx="3875625" cy="4767432"/>
            </a:xfrm>
            <a:prstGeom prst="rect">
              <a:avLst/>
            </a:prstGeom>
          </p:spPr>
        </p:pic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0FA9D03B-AADA-DFF1-E65E-FF46C376B0ED}"/>
                </a:ext>
              </a:extLst>
            </p:cNvPr>
            <p:cNvCxnSpPr/>
            <p:nvPr/>
          </p:nvCxnSpPr>
          <p:spPr bwMode="auto">
            <a:xfrm>
              <a:off x="4562856" y="4789932"/>
              <a:ext cx="3752805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1" y="84138"/>
            <a:ext cx="88087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Das Klimaschutzgesetz (KSG) von D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Sektoren des Klimaschutzgesetzes</a:t>
            </a:r>
          </a:p>
        </p:txBody>
      </p:sp>
      <p:pic>
        <p:nvPicPr>
          <p:cNvPr id="7" name="Grafik 6" descr="Ein Bild, das Text, Screenshot, Diagramm, Farbigkeit enthält.&#10;&#10;Automatisch generierte Beschreibung">
            <a:extLst>
              <a:ext uri="{FF2B5EF4-FFF2-40B4-BE49-F238E27FC236}">
                <a16:creationId xmlns:a16="http://schemas.microsoft.com/office/drawing/2014/main" id="{68F834E2-93AF-EF9F-AA9E-7674A959F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1687" r="49538"/>
          <a:stretch/>
        </p:blipFill>
        <p:spPr>
          <a:xfrm>
            <a:off x="130631" y="960120"/>
            <a:ext cx="4315714" cy="4767432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387E02E-1F76-7CC8-EBFE-8DFD7058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987981"/>
            <a:ext cx="193852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200" u="sng" dirty="0"/>
              <a:t>Quelle:</a:t>
            </a:r>
            <a:r>
              <a:rPr lang="de-DE" altLang="de-DE" sz="1200" dirty="0"/>
              <a:t> UBA 2024, ISE e.V.</a:t>
            </a:r>
            <a:endParaRPr lang="en-US" altLang="de-DE" sz="12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B8875F-497A-8A53-0F5A-46088A799394}"/>
              </a:ext>
            </a:extLst>
          </p:cNvPr>
          <p:cNvSpPr txBox="1"/>
          <p:nvPr/>
        </p:nvSpPr>
        <p:spPr>
          <a:xfrm>
            <a:off x="3190801" y="1461765"/>
            <a:ext cx="11755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ym typeface="Symbol" panose="05050102010706020507" pitchFamily="18" charset="2"/>
              </a:rPr>
              <a:t>: </a:t>
            </a:r>
            <a:r>
              <a:rPr lang="de-DE" sz="1400" dirty="0"/>
              <a:t>674 Mio. t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5F154EA1-D4DF-A98A-15C0-D3F167F36653}"/>
              </a:ext>
            </a:extLst>
          </p:cNvPr>
          <p:cNvGrpSpPr/>
          <p:nvPr/>
        </p:nvGrpSpPr>
        <p:grpSpPr>
          <a:xfrm>
            <a:off x="1429370" y="2926080"/>
            <a:ext cx="1664970" cy="1579967"/>
            <a:chOff x="1764030" y="3027680"/>
            <a:chExt cx="1664970" cy="1664970"/>
          </a:xfrm>
        </p:grpSpPr>
        <p:sp>
          <p:nvSpPr>
            <p:cNvPr id="5" name="Teilkreis 4">
              <a:extLst>
                <a:ext uri="{FF2B5EF4-FFF2-40B4-BE49-F238E27FC236}">
                  <a16:creationId xmlns:a16="http://schemas.microsoft.com/office/drawing/2014/main" id="{7199C656-6A2C-117C-ED16-3B82D6B349BC}"/>
                </a:ext>
              </a:extLst>
            </p:cNvPr>
            <p:cNvSpPr/>
            <p:nvPr/>
          </p:nvSpPr>
          <p:spPr bwMode="auto">
            <a:xfrm>
              <a:off x="1764030" y="3027680"/>
              <a:ext cx="1664970" cy="1664970"/>
            </a:xfrm>
            <a:prstGeom prst="pie">
              <a:avLst>
                <a:gd name="adj1" fmla="val 16173292"/>
                <a:gd name="adj2" fmla="val 14107824"/>
              </a:avLst>
            </a:prstGeom>
            <a:solidFill>
              <a:srgbClr val="FF00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6B65E285-C044-368C-7C12-EF775045A526}"/>
                </a:ext>
              </a:extLst>
            </p:cNvPr>
            <p:cNvSpPr txBox="1"/>
            <p:nvPr/>
          </p:nvSpPr>
          <p:spPr>
            <a:xfrm>
              <a:off x="1865929" y="3749040"/>
              <a:ext cx="14927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600" dirty="0">
                  <a:solidFill>
                    <a:schemeClr val="bg1"/>
                  </a:solidFill>
                </a:rPr>
                <a:t>Energiewende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90%</a:t>
              </a:r>
            </a:p>
          </p:txBody>
        </p:sp>
      </p:grpSp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C7670DEA-69EE-C7BA-DECB-3A24B5B28907}"/>
              </a:ext>
            </a:extLst>
          </p:cNvPr>
          <p:cNvGraphicFramePr>
            <a:graphicFrameLocks noGrp="1"/>
          </p:cNvGraphicFramePr>
          <p:nvPr/>
        </p:nvGraphicFramePr>
        <p:xfrm>
          <a:off x="8374731" y="843506"/>
          <a:ext cx="1439829" cy="4460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6310">
                  <a:extLst>
                    <a:ext uri="{9D8B030D-6E8A-4147-A177-3AD203B41FA5}">
                      <a16:colId xmlns:a16="http://schemas.microsoft.com/office/drawing/2014/main" val="271293848"/>
                    </a:ext>
                  </a:extLst>
                </a:gridCol>
                <a:gridCol w="506310">
                  <a:extLst>
                    <a:ext uri="{9D8B030D-6E8A-4147-A177-3AD203B41FA5}">
                      <a16:colId xmlns:a16="http://schemas.microsoft.com/office/drawing/2014/main" val="3170303402"/>
                    </a:ext>
                  </a:extLst>
                </a:gridCol>
                <a:gridCol w="427209">
                  <a:extLst>
                    <a:ext uri="{9D8B030D-6E8A-4147-A177-3AD203B41FA5}">
                      <a16:colId xmlns:a16="http://schemas.microsoft.com/office/drawing/2014/main" val="3201763813"/>
                    </a:ext>
                  </a:extLst>
                </a:gridCol>
              </a:tblGrid>
              <a:tr h="49037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THG (Mio. t)</a:t>
                      </a:r>
                      <a:b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2020 -2023 </a:t>
                      </a:r>
                      <a:r>
                        <a:rPr lang="de-D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(KSG)</a:t>
                      </a:r>
                      <a:endParaRPr lang="de-D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267426"/>
                  </a:ext>
                </a:extLst>
              </a:tr>
              <a:tr h="26222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Max.</a:t>
                      </a:r>
                      <a:endParaRPr lang="de-DE" sz="10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Ist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b="1" u="none" strike="noStrike" dirty="0">
                          <a:solidFill>
                            <a:schemeClr val="bg1"/>
                          </a:solidFill>
                          <a:effectLst/>
                          <a:sym typeface="Symbol" panose="05050102010706020507" pitchFamily="18" charset="2"/>
                        </a:rPr>
                        <a:t></a:t>
                      </a:r>
                      <a:endParaRPr lang="de-DE" sz="1400" b="1" i="0" u="none" strike="noStrike" dirty="0">
                        <a:solidFill>
                          <a:schemeClr val="bg1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marL="7620" marR="7620" marT="762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995518"/>
                  </a:ext>
                </a:extLst>
              </a:tr>
              <a:tr h="52649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0" i="0" u="none" strike="noStrike" dirty="0">
                          <a:solidFill>
                            <a:srgbClr val="0000FF"/>
                          </a:solidFill>
                          <a:effectLst/>
                          <a:latin typeface="Aptos Narrow" panose="020B0004020202020204" pitchFamily="34" charset="0"/>
                        </a:rPr>
                        <a:t>1044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927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de-DE" sz="140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79044746"/>
                  </a:ext>
                </a:extLst>
              </a:tr>
              <a:tr h="52649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717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679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-38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88497110"/>
                  </a:ext>
                </a:extLst>
              </a:tr>
              <a:tr h="52649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441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455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de-DE" sz="14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9228635"/>
                  </a:ext>
                </a:extLst>
              </a:tr>
              <a:tr h="52649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568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583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de-DE" sz="1400" b="0" i="0" u="none" strike="noStrike" dirty="0">
                        <a:solidFill>
                          <a:srgbClr val="FF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69114982"/>
                  </a:ext>
                </a:extLst>
              </a:tr>
              <a:tr h="52649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271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247</a:t>
                      </a:r>
                      <a:endParaRPr lang="de-DE" sz="1400" b="0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-24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30381775"/>
                  </a:ext>
                </a:extLst>
              </a:tr>
              <a:tr h="548433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34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>
                          <a:solidFill>
                            <a:srgbClr val="0000FF"/>
                          </a:solidFill>
                          <a:effectLst/>
                        </a:rPr>
                        <a:t>25</a:t>
                      </a:r>
                      <a:endParaRPr lang="de-DE" sz="1400" b="0" i="0" u="none" strike="noStrike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-9</a:t>
                      </a:r>
                      <a:endParaRPr lang="de-DE" sz="1400" b="0" i="0" u="none" strike="noStrike" dirty="0">
                        <a:solidFill>
                          <a:srgbClr val="00B05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5833987"/>
                  </a:ext>
                </a:extLst>
              </a:tr>
              <a:tr h="52649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Aptos Narrow" panose="020B0004020202020204" pitchFamily="34" charset="0"/>
                        </a:rPr>
                        <a:t>3.075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 dirty="0">
                          <a:solidFill>
                            <a:srgbClr val="0000FF"/>
                          </a:solidFill>
                          <a:effectLst/>
                        </a:rPr>
                        <a:t>2.916</a:t>
                      </a:r>
                      <a:endParaRPr lang="de-DE" sz="1400" b="1" i="0" u="none" strike="noStrike" dirty="0">
                        <a:solidFill>
                          <a:srgbClr val="0000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i="0" u="none" strike="noStrike" dirty="0">
                          <a:solidFill>
                            <a:srgbClr val="00B050"/>
                          </a:solidFill>
                          <a:effectLst/>
                          <a:latin typeface="Aptos Narrow" panose="020B0004020202020204" pitchFamily="34" charset="0"/>
                        </a:rPr>
                        <a:t>-159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0284069"/>
                  </a:ext>
                </a:extLst>
              </a:tr>
            </a:tbl>
          </a:graphicData>
        </a:graphic>
      </p:graphicFrame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FC2BB4E-FE47-4374-87AC-029FAF520DE1}"/>
              </a:ext>
            </a:extLst>
          </p:cNvPr>
          <p:cNvGrpSpPr/>
          <p:nvPr/>
        </p:nvGrpSpPr>
        <p:grpSpPr>
          <a:xfrm>
            <a:off x="130631" y="4794814"/>
            <a:ext cx="8574830" cy="1216748"/>
            <a:chOff x="130631" y="4794814"/>
            <a:chExt cx="8574830" cy="1216748"/>
          </a:xfrm>
        </p:grpSpPr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5E649B19-5C06-A68A-B7DE-20D7E0171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31" y="5637860"/>
              <a:ext cx="8574830" cy="373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sz="1600" b="1" dirty="0">
                  <a:solidFill>
                    <a:srgbClr val="FF0000"/>
                  </a:solidFill>
                </a:rPr>
                <a:t>THG-Minderung </a:t>
              </a:r>
              <a:r>
                <a:rPr lang="de-DE" sz="1600" b="1" dirty="0" err="1">
                  <a:solidFill>
                    <a:srgbClr val="FF0000"/>
                  </a:solidFill>
                </a:rPr>
                <a:t>ggü</a:t>
              </a:r>
              <a:r>
                <a:rPr lang="de-DE" sz="1600" b="1" dirty="0">
                  <a:solidFill>
                    <a:srgbClr val="FF0000"/>
                  </a:solidFill>
                </a:rPr>
                <a:t>. 1990 </a:t>
              </a:r>
              <a:r>
                <a:rPr lang="de-DE" sz="1600" dirty="0">
                  <a:solidFill>
                    <a:srgbClr val="FF0000"/>
                  </a:solidFill>
                </a:rPr>
                <a:t>(KSG 2021/24) : 2030: </a:t>
              </a:r>
              <a:r>
                <a:rPr lang="de-DE" sz="1600" dirty="0">
                  <a:solidFill>
                    <a:srgbClr val="FF0000"/>
                  </a:solidFill>
                  <a:sym typeface="Symbol" panose="05050102010706020507" pitchFamily="18" charset="2"/>
                </a:rPr>
                <a:t></a:t>
              </a:r>
              <a:r>
                <a:rPr lang="de-DE" sz="1600" dirty="0">
                  <a:solidFill>
                    <a:srgbClr val="FF0000"/>
                  </a:solidFill>
                </a:rPr>
                <a:t> 65%; 2040: </a:t>
              </a:r>
              <a:r>
                <a:rPr lang="de-DE" sz="1600" dirty="0">
                  <a:solidFill>
                    <a:srgbClr val="FF0000"/>
                  </a:solidFill>
                  <a:sym typeface="Symbol" panose="05050102010706020507" pitchFamily="18" charset="2"/>
                </a:rPr>
                <a:t></a:t>
              </a:r>
              <a:r>
                <a:rPr lang="de-DE" sz="1600" dirty="0">
                  <a:solidFill>
                    <a:srgbClr val="FF0000"/>
                  </a:solidFill>
                </a:rPr>
                <a:t> 88%; </a:t>
              </a:r>
              <a:r>
                <a:rPr lang="de-DE" sz="1600" b="1" dirty="0">
                  <a:solidFill>
                    <a:srgbClr val="FF0000"/>
                  </a:solidFill>
                </a:rPr>
                <a:t>2045: klimaneutral</a:t>
              </a:r>
              <a:endParaRPr lang="de-DE" altLang="de-DE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730208B3-F9AF-0CED-E597-FA1D9D36852B}"/>
                </a:ext>
              </a:extLst>
            </p:cNvPr>
            <p:cNvSpPr/>
            <p:nvPr/>
          </p:nvSpPr>
          <p:spPr bwMode="auto">
            <a:xfrm>
              <a:off x="4879911" y="4794814"/>
              <a:ext cx="2799184" cy="50870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DE3B7089-2245-8612-406B-06A39CCC4EBE}"/>
              </a:ext>
            </a:extLst>
          </p:cNvPr>
          <p:cNvGrpSpPr/>
          <p:nvPr/>
        </p:nvGrpSpPr>
        <p:grpSpPr>
          <a:xfrm>
            <a:off x="0" y="2630243"/>
            <a:ext cx="9906000" cy="3871981"/>
            <a:chOff x="0" y="2630243"/>
            <a:chExt cx="9906000" cy="3871981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77493144-838F-5561-7D0E-715F36A9F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097744"/>
              <a:ext cx="9906000" cy="404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sz="1800" dirty="0">
                  <a:solidFill>
                    <a:srgbClr val="00B050"/>
                  </a:solidFill>
                </a:rPr>
                <a:t>Die Sektoren „Gebäude“ und „Verkehr“ halten ihre Ziele dauerhaft nicht ein!</a:t>
              </a:r>
              <a:endParaRPr lang="de-DE" altLang="de-DE" sz="1800" dirty="0">
                <a:solidFill>
                  <a:srgbClr val="00B050"/>
                </a:solidFill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F3E7B5A-AEE3-37FD-13FB-24CEF2B14407}"/>
                </a:ext>
              </a:extLst>
            </p:cNvPr>
            <p:cNvSpPr/>
            <p:nvPr/>
          </p:nvSpPr>
          <p:spPr bwMode="auto">
            <a:xfrm>
              <a:off x="9500616" y="2630243"/>
              <a:ext cx="377952" cy="110783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95761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841" y="84138"/>
            <a:ext cx="8787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sz="2000" dirty="0">
                <a:solidFill>
                  <a:schemeClr val="bg1"/>
                </a:solidFill>
              </a:rPr>
              <a:t>Das Klimaschutzgesetz (KSG) von D (3), </a:t>
            </a:r>
            <a:r>
              <a:rPr lang="de-DE" altLang="de-DE" sz="2000" dirty="0">
                <a:solidFill>
                  <a:schemeClr val="bg1"/>
                </a:solidFill>
              </a:rPr>
              <a:t>Treibhausgas (THG) –Emissionen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Entwicklung und Zielerreichung (2010 bis 2030)</a:t>
            </a:r>
          </a:p>
        </p:txBody>
      </p:sp>
      <p:pic>
        <p:nvPicPr>
          <p:cNvPr id="12" name="Grafik 11" descr="Ein Bild, das Text, Diagramm, Screenshot, Reihe enthält.&#10;&#10;Automatisch generierte Beschreibung">
            <a:extLst>
              <a:ext uri="{FF2B5EF4-FFF2-40B4-BE49-F238E27FC236}">
                <a16:creationId xmlns:a16="http://schemas.microsoft.com/office/drawing/2014/main" id="{5E975670-C69F-6F8C-8B09-71C61F35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" t="17951" r="50290" b="42164"/>
          <a:stretch/>
        </p:blipFill>
        <p:spPr>
          <a:xfrm>
            <a:off x="904875" y="785832"/>
            <a:ext cx="9001125" cy="540971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7DA1610-26DF-1488-A9A8-A3E502A6C3D8}"/>
              </a:ext>
            </a:extLst>
          </p:cNvPr>
          <p:cNvSpPr txBox="1"/>
          <p:nvPr/>
        </p:nvSpPr>
        <p:spPr>
          <a:xfrm>
            <a:off x="218469" y="785832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CO</a:t>
            </a:r>
            <a:r>
              <a:rPr lang="de-DE" sz="1200" baseline="-25000" dirty="0"/>
              <a:t>2</a:t>
            </a:r>
            <a:r>
              <a:rPr lang="de-DE" sz="1200" dirty="0"/>
              <a:t> </a:t>
            </a:r>
            <a:r>
              <a:rPr lang="de-DE" sz="1200" dirty="0" err="1"/>
              <a:t>Äq</a:t>
            </a:r>
            <a:br>
              <a:rPr lang="de-DE" sz="1200" dirty="0"/>
            </a:br>
            <a:r>
              <a:rPr lang="de-DE" sz="1200" dirty="0"/>
              <a:t>Mio. t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33F44C28-61C7-F51F-B080-9A2B92A4C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710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Es sind große Anstrengungen nötig, um den Zielpfad einzuhalten!</a:t>
            </a:r>
            <a:endParaRPr lang="de-DE" altLang="de-DE" sz="1800" dirty="0">
              <a:solidFill>
                <a:srgbClr val="00B050"/>
              </a:solidFill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5C8D1F19-BA01-6E6D-21E3-5C629DD62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217" y="5444633"/>
            <a:ext cx="131278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</a:t>
            </a:r>
            <a:r>
              <a:rPr lang="de-DE" altLang="de-DE" sz="1200" dirty="0">
                <a:hlinkClick r:id="rId4"/>
              </a:rPr>
              <a:t>UBA 2024</a:t>
            </a:r>
            <a:endParaRPr lang="en-US" altLang="de-DE" sz="1200" dirty="0"/>
          </a:p>
        </p:txBody>
      </p:sp>
      <p:sp>
        <p:nvSpPr>
          <p:cNvPr id="2" name="Sprechblase: oval 1">
            <a:extLst>
              <a:ext uri="{FF2B5EF4-FFF2-40B4-BE49-F238E27FC236}">
                <a16:creationId xmlns:a16="http://schemas.microsoft.com/office/drawing/2014/main" id="{300FA258-F376-93EA-CBBF-F6AC82EFB6B5}"/>
              </a:ext>
            </a:extLst>
          </p:cNvPr>
          <p:cNvSpPr/>
          <p:nvPr/>
        </p:nvSpPr>
        <p:spPr bwMode="auto">
          <a:xfrm>
            <a:off x="5047488" y="868680"/>
            <a:ext cx="4640043" cy="1742080"/>
          </a:xfrm>
          <a:prstGeom prst="wedgeEllipseCallout">
            <a:avLst>
              <a:gd name="adj1" fmla="val -4552"/>
              <a:gd name="adj2" fmla="val 127499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800" b="0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Gebäude</a:t>
            </a: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:</a:t>
            </a:r>
            <a:b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GEG 2024</a:t>
            </a:r>
            <a:b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BILD-Kampagne: „Heizhammer“</a:t>
            </a:r>
            <a:b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„H</a:t>
            </a:r>
            <a:r>
              <a:rPr kumimoji="0" lang="de-DE" sz="1800" b="0" i="0" u="none" strike="noStrike" cap="none" normalizeH="0" baseline="-2500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2</a:t>
            </a: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-ready“</a:t>
            </a:r>
            <a:b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„komm. Wärmeplanung“</a:t>
            </a:r>
          </a:p>
        </p:txBody>
      </p:sp>
      <p:sp>
        <p:nvSpPr>
          <p:cNvPr id="3" name="Sprechblase: oval 2">
            <a:extLst>
              <a:ext uri="{FF2B5EF4-FFF2-40B4-BE49-F238E27FC236}">
                <a16:creationId xmlns:a16="http://schemas.microsoft.com/office/drawing/2014/main" id="{428D640B-A62C-4E7C-AAEF-07B351100093}"/>
              </a:ext>
            </a:extLst>
          </p:cNvPr>
          <p:cNvSpPr/>
          <p:nvPr/>
        </p:nvSpPr>
        <p:spPr bwMode="auto">
          <a:xfrm>
            <a:off x="1563625" y="1700784"/>
            <a:ext cx="2103120" cy="1490472"/>
          </a:xfrm>
          <a:prstGeom prst="wedgeEllipseCallout">
            <a:avLst>
              <a:gd name="adj1" fmla="val 194981"/>
              <a:gd name="adj2" fmla="val 78172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1800" u="sng" dirty="0">
                <a:solidFill>
                  <a:schemeClr val="bg1"/>
                </a:solidFill>
                <a:latin typeface="Arial" charset="0"/>
              </a:rPr>
              <a:t>Verkehr</a:t>
            </a:r>
            <a:r>
              <a:rPr lang="de-DE" sz="1800" dirty="0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algn="ctr"/>
            <a:r>
              <a:rPr lang="de-DE" sz="1800" dirty="0">
                <a:solidFill>
                  <a:schemeClr val="bg1"/>
                </a:solidFill>
                <a:latin typeface="Arial" charset="0"/>
              </a:rPr>
              <a:t>„VB-Aus-Veto“</a:t>
            </a:r>
            <a:br>
              <a:rPr lang="de-DE" sz="1800" dirty="0">
                <a:solidFill>
                  <a:schemeClr val="bg1"/>
                </a:solidFill>
                <a:latin typeface="Arial" charset="0"/>
              </a:rPr>
            </a:br>
            <a:r>
              <a:rPr lang="de-DE" sz="1800" dirty="0">
                <a:solidFill>
                  <a:schemeClr val="bg1"/>
                </a:solidFill>
                <a:latin typeface="Arial" charset="0"/>
              </a:rPr>
              <a:t>„e-</a:t>
            </a:r>
            <a:r>
              <a:rPr lang="de-DE" sz="1800" dirty="0" err="1">
                <a:solidFill>
                  <a:schemeClr val="bg1"/>
                </a:solidFill>
                <a:latin typeface="Arial" charset="0"/>
              </a:rPr>
              <a:t>Fuels</a:t>
            </a:r>
            <a:r>
              <a:rPr lang="de-DE" sz="1800" dirty="0">
                <a:solidFill>
                  <a:schemeClr val="bg1"/>
                </a:solidFill>
                <a:latin typeface="Arial" charset="0"/>
              </a:rPr>
              <a:t>“</a:t>
            </a:r>
            <a:br>
              <a:rPr lang="de-DE" sz="1800" dirty="0">
                <a:solidFill>
                  <a:schemeClr val="bg1"/>
                </a:solidFill>
                <a:latin typeface="Arial" charset="0"/>
              </a:rPr>
            </a:br>
            <a:r>
              <a:rPr lang="de-DE" sz="1800" dirty="0">
                <a:solidFill>
                  <a:schemeClr val="bg1"/>
                </a:solidFill>
                <a:latin typeface="Arial" charset="0"/>
              </a:rPr>
              <a:t>„HVO100“ </a:t>
            </a:r>
            <a:endParaRPr kumimoji="0" lang="de-DE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71664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1" y="41275"/>
            <a:ext cx="661585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-Konzentration und Temperatoranstieg (1)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-Konzentration in der Atmosphäre (Monatsmittelwerte)</a:t>
            </a:r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B8174B8A-683C-ED82-B394-803BE44D9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19867" r="16417" b="21600"/>
          <a:stretch/>
        </p:blipFill>
        <p:spPr>
          <a:xfrm>
            <a:off x="630936" y="866942"/>
            <a:ext cx="8845873" cy="5386044"/>
          </a:xfrm>
          <a:prstGeom prst="rect">
            <a:avLst/>
          </a:prstGeom>
        </p:spPr>
      </p:pic>
      <p:sp>
        <p:nvSpPr>
          <p:cNvPr id="22" name="Text Box 5">
            <a:extLst>
              <a:ext uri="{FF2B5EF4-FFF2-40B4-BE49-F238E27FC236}">
                <a16:creationId xmlns:a16="http://schemas.microsoft.com/office/drawing/2014/main" id="{B427B9D8-8DF1-F11D-ADA6-6C907D485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689" y="866943"/>
            <a:ext cx="5626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CO</a:t>
            </a:r>
            <a:r>
              <a:rPr lang="de-DE" altLang="de-DE" sz="1200" baseline="-25000" dirty="0"/>
              <a:t>2</a:t>
            </a:r>
            <a:br>
              <a:rPr lang="de-DE" altLang="de-DE" sz="1200" dirty="0"/>
            </a:br>
            <a:r>
              <a:rPr lang="de-DE" altLang="de-DE" sz="1200" dirty="0"/>
              <a:t>(ppm)</a:t>
            </a:r>
            <a:endParaRPr lang="en-US" altLang="de-DE" sz="1200" dirty="0"/>
          </a:p>
        </p:txBody>
      </p:sp>
      <p:graphicFrame>
        <p:nvGraphicFramePr>
          <p:cNvPr id="25" name="Tabelle 24">
            <a:extLst>
              <a:ext uri="{FF2B5EF4-FFF2-40B4-BE49-F238E27FC236}">
                <a16:creationId xmlns:a16="http://schemas.microsoft.com/office/drawing/2014/main" id="{4FAB55A0-0A06-9021-AD79-BE97C9801F53}"/>
              </a:ext>
            </a:extLst>
          </p:cNvPr>
          <p:cNvGraphicFramePr>
            <a:graphicFrameLocks noGrp="1"/>
          </p:cNvGraphicFramePr>
          <p:nvPr/>
        </p:nvGraphicFramePr>
        <p:xfrm>
          <a:off x="4175438" y="1025465"/>
          <a:ext cx="2463800" cy="1409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0549">
                  <a:extLst>
                    <a:ext uri="{9D8B030D-6E8A-4147-A177-3AD203B41FA5}">
                      <a16:colId xmlns:a16="http://schemas.microsoft.com/office/drawing/2014/main" val="1498065563"/>
                    </a:ext>
                  </a:extLst>
                </a:gridCol>
                <a:gridCol w="544328">
                  <a:extLst>
                    <a:ext uri="{9D8B030D-6E8A-4147-A177-3AD203B41FA5}">
                      <a16:colId xmlns:a16="http://schemas.microsoft.com/office/drawing/2014/main" val="3952017863"/>
                    </a:ext>
                  </a:extLst>
                </a:gridCol>
                <a:gridCol w="658923">
                  <a:extLst>
                    <a:ext uri="{9D8B030D-6E8A-4147-A177-3AD203B41FA5}">
                      <a16:colId xmlns:a16="http://schemas.microsoft.com/office/drawing/2014/main" val="189346241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de-DE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Emissionen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de-DE" sz="16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Jahr</a:t>
                      </a:r>
                      <a:endParaRPr lang="de-DE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81808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chemeClr val="bg1"/>
                          </a:solidFill>
                          <a:effectLst/>
                        </a:rPr>
                        <a:t>1890</a:t>
                      </a:r>
                      <a:endParaRPr lang="de-DE" sz="16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</a:t>
                      </a:r>
                      <a:endParaRPr lang="de-DE" sz="16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74140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24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ø 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</a:t>
                      </a:r>
                      <a:r>
                        <a:rPr lang="de-DE" sz="1600" u="none" strike="noStrike" baseline="-250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(ppm)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280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420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41659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algn="l" rtl="0" fontAlgn="ctr"/>
                      <a:r>
                        <a:rPr lang="el-GR" sz="1600" u="none" strike="noStrike">
                          <a:solidFill>
                            <a:srgbClr val="FF0000"/>
                          </a:solidFill>
                          <a:effectLst/>
                        </a:rPr>
                        <a:t>Δ</a:t>
                      </a:r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Tmax. (°C)</a:t>
                      </a:r>
                      <a:b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ggü. 1890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de-DE" sz="16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1,45</a:t>
                      </a:r>
                      <a:endParaRPr lang="de-DE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9829828"/>
                  </a:ext>
                </a:extLst>
              </a:tr>
            </a:tbl>
          </a:graphicData>
        </a:graphic>
      </p:graphicFrame>
      <p:sp>
        <p:nvSpPr>
          <p:cNvPr id="26" name="Textfeld 25">
            <a:extLst>
              <a:ext uri="{FF2B5EF4-FFF2-40B4-BE49-F238E27FC236}">
                <a16:creationId xmlns:a16="http://schemas.microsoft.com/office/drawing/2014/main" id="{817384E2-201C-5654-8440-995F69B7FF01}"/>
              </a:ext>
            </a:extLst>
          </p:cNvPr>
          <p:cNvSpPr txBox="1"/>
          <p:nvPr/>
        </p:nvSpPr>
        <p:spPr>
          <a:xfrm>
            <a:off x="4202310" y="2498442"/>
            <a:ext cx="102944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Quelle</a:t>
            </a:r>
            <a:r>
              <a:rPr lang="de-DE" sz="1200" dirty="0">
                <a:hlinkClick r:id="rId6"/>
              </a:rPr>
              <a:t>: UBA</a:t>
            </a:r>
            <a:endParaRPr lang="de-DE" sz="12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CO</a:t>
            </a:r>
            <a:r>
              <a:rPr lang="de-DE" sz="1800" baseline="-25000" dirty="0">
                <a:solidFill>
                  <a:srgbClr val="00B050"/>
                </a:solidFill>
              </a:rPr>
              <a:t>2</a:t>
            </a:r>
            <a:r>
              <a:rPr lang="de-DE" sz="1800" dirty="0">
                <a:solidFill>
                  <a:srgbClr val="00B050"/>
                </a:solidFill>
              </a:rPr>
              <a:t>-Konzentration </a:t>
            </a:r>
            <a:r>
              <a:rPr lang="de-DE" sz="1800" b="1" dirty="0">
                <a:solidFill>
                  <a:srgbClr val="00B050"/>
                </a:solidFill>
              </a:rPr>
              <a:t>steigt und steigt!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  <p:sp>
        <p:nvSpPr>
          <p:cNvPr id="2" name="Textfeld 1">
            <a:hlinkClick r:id="rId7"/>
            <a:extLst>
              <a:ext uri="{FF2B5EF4-FFF2-40B4-BE49-F238E27FC236}">
                <a16:creationId xmlns:a16="http://schemas.microsoft.com/office/drawing/2014/main" id="{346F3D3A-1849-0017-876E-ED63BD47409C}"/>
              </a:ext>
            </a:extLst>
          </p:cNvPr>
          <p:cNvSpPr txBox="1"/>
          <p:nvPr/>
        </p:nvSpPr>
        <p:spPr>
          <a:xfrm>
            <a:off x="5231759" y="2498442"/>
            <a:ext cx="147668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hlinkClick r:id="rId6"/>
              </a:rPr>
              <a:t>mdr</a:t>
            </a:r>
            <a:r>
              <a:rPr lang="de-DE" sz="1200" dirty="0">
                <a:hlinkClick r:id="rId6"/>
              </a:rPr>
              <a:t> Wissen, WMO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56466618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1" y="41275"/>
            <a:ext cx="52168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-Konzentration und Temperatoranstieg (2)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Temperaturentwicklung 1940 - 2024</a:t>
            </a:r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6C05437-ABD6-39BA-1439-5AFB5C79CC0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474" r="33445" b="5838"/>
          <a:stretch/>
        </p:blipFill>
        <p:spPr>
          <a:xfrm>
            <a:off x="346075" y="839525"/>
            <a:ext cx="6937254" cy="5306460"/>
          </a:xfrm>
          <a:prstGeom prst="rect">
            <a:avLst/>
          </a:prstGeom>
        </p:spPr>
      </p:pic>
      <p:sp>
        <p:nvSpPr>
          <p:cNvPr id="23" name="Text Box 5">
            <a:extLst>
              <a:ext uri="{FF2B5EF4-FFF2-40B4-BE49-F238E27FC236}">
                <a16:creationId xmlns:a16="http://schemas.microsoft.com/office/drawing/2014/main" id="{A5839AE6-A0B7-F081-7369-640084273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7360" y="5629397"/>
            <a:ext cx="237496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 </a:t>
            </a:r>
            <a:r>
              <a:rPr lang="de-DE" altLang="de-DE" sz="1200" dirty="0">
                <a:hlinkClick r:id="rId6"/>
              </a:rPr>
              <a:t>ARD-Tagesthemen 07.11.2024</a:t>
            </a:r>
            <a:r>
              <a:rPr lang="de-DE" altLang="de-DE" sz="1200" dirty="0"/>
              <a:t>, Wetteraussichten mit</a:t>
            </a:r>
            <a:br>
              <a:rPr lang="de-DE" altLang="de-DE" sz="1200" dirty="0"/>
            </a:br>
            <a:r>
              <a:rPr lang="de-DE" altLang="de-DE" sz="1200" dirty="0"/>
              <a:t>Karsten Schwanke, ab 32:47 min</a:t>
            </a:r>
            <a:endParaRPr lang="en-US" altLang="de-DE" sz="120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5985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1,5°C sind in 2024 schon überschritten</a:t>
            </a:r>
            <a:r>
              <a:rPr lang="de-DE" sz="1800" b="1" dirty="0">
                <a:solidFill>
                  <a:srgbClr val="00B050"/>
                </a:solidFill>
              </a:rPr>
              <a:t>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7935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1" y="41275"/>
            <a:ext cx="712137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-Konzentration und Temperatoranstieg (3) </a:t>
            </a:r>
            <a:br>
              <a:rPr lang="de-DE" altLang="de-DE" sz="2000" dirty="0">
                <a:solidFill>
                  <a:schemeClr val="bg1"/>
                </a:solidFill>
              </a:rPr>
            </a:br>
            <a:r>
              <a:rPr lang="de-DE" altLang="de-DE" sz="2000" dirty="0">
                <a:solidFill>
                  <a:schemeClr val="bg1"/>
                </a:solidFill>
              </a:rPr>
              <a:t>Zusammenhang zwischen CO</a:t>
            </a:r>
            <a:r>
              <a:rPr lang="de-DE" altLang="de-DE" sz="2000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 und Temperaturanstieg (Welt)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20C102-5745-DDAA-E83D-DB3BF3694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"/>
          <a:stretch/>
        </p:blipFill>
        <p:spPr bwMode="auto">
          <a:xfrm>
            <a:off x="193675" y="815977"/>
            <a:ext cx="5592725" cy="54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hlinkClick r:id="rId4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4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33352C97-8CED-6B5B-B17B-515E6121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022" y="1006581"/>
            <a:ext cx="18739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</a:t>
            </a:r>
            <a:r>
              <a:rPr lang="de-DE" altLang="de-DE" sz="1200" b="1" dirty="0"/>
              <a:t> </a:t>
            </a:r>
            <a:br>
              <a:rPr lang="de-DE" altLang="de-DE" sz="1200" b="1" dirty="0"/>
            </a:br>
            <a:r>
              <a:rPr lang="de-DE" altLang="de-DE" sz="1200" b="1" dirty="0"/>
              <a:t>- </a:t>
            </a:r>
            <a:r>
              <a:rPr lang="de-DE" sz="1200" dirty="0">
                <a:effectLst/>
                <a:latin typeface="+mn-lt"/>
                <a:ea typeface="Times New Roman" panose="02020603050405020304" pitchFamily="18" charset="0"/>
              </a:rPr>
              <a:t>Professor Mark </a:t>
            </a:r>
            <a:r>
              <a:rPr lang="de-DE" sz="1200" dirty="0" err="1">
                <a:effectLst/>
                <a:latin typeface="+mn-lt"/>
                <a:ea typeface="Times New Roman" panose="02020603050405020304" pitchFamily="18" charset="0"/>
              </a:rPr>
              <a:t>Maslin</a:t>
            </a:r>
            <a:r>
              <a:rPr lang="de-DE" sz="1200" dirty="0">
                <a:latin typeface="+mn-lt"/>
                <a:ea typeface="Times New Roman" panose="02020603050405020304" pitchFamily="18" charset="0"/>
              </a:rPr>
              <a:t>,</a:t>
            </a:r>
            <a:br>
              <a:rPr lang="de-DE" sz="1200" dirty="0">
                <a:latin typeface="+mn-lt"/>
                <a:ea typeface="Times New Roman" panose="02020603050405020304" pitchFamily="18" charset="0"/>
              </a:rPr>
            </a:br>
            <a:r>
              <a:rPr lang="de-DE" sz="1200" dirty="0">
                <a:latin typeface="+mn-lt"/>
                <a:ea typeface="Times New Roman" panose="02020603050405020304" pitchFamily="18" charset="0"/>
              </a:rPr>
              <a:t>  University College London</a:t>
            </a:r>
            <a:br>
              <a:rPr lang="de-DE" sz="1200" dirty="0">
                <a:latin typeface="+mn-lt"/>
                <a:ea typeface="Times New Roman" panose="02020603050405020304" pitchFamily="18" charset="0"/>
              </a:rPr>
            </a:br>
            <a:r>
              <a:rPr lang="de-DE" sz="1200" dirty="0">
                <a:latin typeface="+mn-lt"/>
                <a:ea typeface="Times New Roman" panose="02020603050405020304" pitchFamily="18" charset="0"/>
              </a:rPr>
              <a:t>- WMO</a:t>
            </a:r>
            <a:endParaRPr lang="en-US" altLang="de-DE" sz="1200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EDD981C-7B88-6D69-9F8D-74B2EB6B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0" r="23627" b="6770"/>
          <a:stretch>
            <a:fillRect/>
          </a:stretch>
        </p:blipFill>
        <p:spPr bwMode="auto">
          <a:xfrm>
            <a:off x="8612725" y="926736"/>
            <a:ext cx="728662" cy="430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27ACC84E-DF8B-149E-6F31-625A64918797}"/>
              </a:ext>
            </a:extLst>
          </p:cNvPr>
          <p:cNvGrpSpPr>
            <a:grpSpLocks/>
          </p:cNvGrpSpPr>
          <p:nvPr/>
        </p:nvGrpSpPr>
        <p:grpSpPr bwMode="auto">
          <a:xfrm>
            <a:off x="6245072" y="4284059"/>
            <a:ext cx="2866427" cy="1464347"/>
            <a:chOff x="6751153" y="5063040"/>
            <a:chExt cx="2865301" cy="1463715"/>
          </a:xfrm>
        </p:grpSpPr>
        <p:pic>
          <p:nvPicPr>
            <p:cNvPr id="10" name="Grafik 2">
              <a:extLst>
                <a:ext uri="{FF2B5EF4-FFF2-40B4-BE49-F238E27FC236}">
                  <a16:creationId xmlns:a16="http://schemas.microsoft.com/office/drawing/2014/main" id="{29A87FD4-DC6D-C498-0889-1D3B7F95C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134" y="5063040"/>
              <a:ext cx="1439320" cy="146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feld 3">
              <a:extLst>
                <a:ext uri="{FF2B5EF4-FFF2-40B4-BE49-F238E27FC236}">
                  <a16:creationId xmlns:a16="http://schemas.microsoft.com/office/drawing/2014/main" id="{90DBBEE2-ADA2-69FE-2A57-E5F993E2F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1153" y="5082373"/>
              <a:ext cx="1328688" cy="73834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b="1" dirty="0">
                  <a:solidFill>
                    <a:schemeClr val="bg1"/>
                  </a:solidFill>
                </a:rPr>
                <a:t>Die Rettung:</a:t>
              </a:r>
              <a:br>
                <a:rPr lang="de-DE" altLang="de-DE" sz="1400" dirty="0">
                  <a:solidFill>
                    <a:schemeClr val="bg1"/>
                  </a:solidFill>
                </a:rPr>
              </a:br>
              <a:r>
                <a:rPr lang="de-DE" altLang="de-DE" sz="1400" dirty="0">
                  <a:solidFill>
                    <a:schemeClr val="bg1"/>
                  </a:solidFill>
                </a:rPr>
                <a:t>Klimaschutz/</a:t>
              </a:r>
              <a:br>
                <a:rPr lang="de-DE" altLang="de-DE" sz="1400" dirty="0">
                  <a:solidFill>
                    <a:schemeClr val="bg1"/>
                  </a:solidFill>
                </a:rPr>
              </a:br>
              <a:r>
                <a:rPr lang="de-DE" altLang="de-DE" sz="1400" dirty="0">
                  <a:solidFill>
                    <a:schemeClr val="bg1"/>
                  </a:solidFill>
                </a:rPr>
                <a:t>Energiewende</a:t>
              </a:r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id="{686F8799-65E8-9742-1037-8A8FAA0FB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08" y="5934618"/>
            <a:ext cx="25648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UBA, </a:t>
            </a:r>
            <a:r>
              <a:rPr lang="de-DE" altLang="de-DE" sz="1200" dirty="0" err="1"/>
              <a:t>nature</a:t>
            </a:r>
            <a:r>
              <a:rPr lang="de-DE" altLang="de-DE" sz="1200" dirty="0"/>
              <a:t>, ISE e.V.</a:t>
            </a:r>
            <a:endParaRPr lang="en-US" altLang="de-DE" sz="12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5991DAA-1B14-AAE6-E6B8-6FB3965A6D7B}"/>
              </a:ext>
            </a:extLst>
          </p:cNvPr>
          <p:cNvSpPr/>
          <p:nvPr/>
        </p:nvSpPr>
        <p:spPr bwMode="auto">
          <a:xfrm>
            <a:off x="923492" y="1872470"/>
            <a:ext cx="224099" cy="12675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F3192F65-EF1A-1D0B-E1D1-30012F207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347" y="1848990"/>
            <a:ext cx="238848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kalt</a:t>
            </a:r>
            <a:endParaRPr lang="en-US" altLang="de-DE" sz="1200" dirty="0">
              <a:latin typeface="+mn-lt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146E098-C658-38E6-DC48-9C8EDF5A97DE}"/>
              </a:ext>
            </a:extLst>
          </p:cNvPr>
          <p:cNvSpPr/>
          <p:nvPr/>
        </p:nvSpPr>
        <p:spPr bwMode="auto">
          <a:xfrm>
            <a:off x="923492" y="2085779"/>
            <a:ext cx="224099" cy="126757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C221D073-62A3-FDA9-D1D3-5A0FDCD82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347" y="2056824"/>
            <a:ext cx="37510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latin typeface="+mn-lt"/>
              </a:rPr>
              <a:t>warm</a:t>
            </a:r>
            <a:endParaRPr lang="en-US" altLang="de-DE" sz="1200" dirty="0">
              <a:latin typeface="+mn-lt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67E0E29-D24F-31BC-BE65-F979D317C52E}"/>
              </a:ext>
            </a:extLst>
          </p:cNvPr>
          <p:cNvGrpSpPr>
            <a:grpSpLocks/>
          </p:cNvGrpSpPr>
          <p:nvPr/>
        </p:nvGrpSpPr>
        <p:grpSpPr bwMode="auto">
          <a:xfrm>
            <a:off x="6715113" y="1797325"/>
            <a:ext cx="1733550" cy="1312863"/>
            <a:chOff x="7324436" y="2041525"/>
            <a:chExt cx="1733701" cy="1314217"/>
          </a:xfrm>
        </p:grpSpPr>
        <p:pic>
          <p:nvPicPr>
            <p:cNvPr id="7" name="Grafik 12">
              <a:extLst>
                <a:ext uri="{FF2B5EF4-FFF2-40B4-BE49-F238E27FC236}">
                  <a16:creationId xmlns:a16="http://schemas.microsoft.com/office/drawing/2014/main" id="{D4CD1334-C243-BD95-88E6-68678D9E34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4" r="51035"/>
            <a:stretch>
              <a:fillRect/>
            </a:stretch>
          </p:blipFill>
          <p:spPr bwMode="auto">
            <a:xfrm>
              <a:off x="8785951" y="2770967"/>
              <a:ext cx="2721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Sprechblase: oval 13">
              <a:extLst>
                <a:ext uri="{FF2B5EF4-FFF2-40B4-BE49-F238E27FC236}">
                  <a16:creationId xmlns:a16="http://schemas.microsoft.com/office/drawing/2014/main" id="{94D6143B-C51D-4EE7-0BA8-F3C010CD0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4436" y="2041525"/>
              <a:ext cx="1292365" cy="1229233"/>
            </a:xfrm>
            <a:prstGeom prst="wedgeEllipseCallout">
              <a:avLst>
                <a:gd name="adj1" fmla="val 62843"/>
                <a:gd name="adj2" fmla="val 17324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noch ist </a:t>
              </a:r>
            </a:p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nichts</a:t>
              </a:r>
            </a:p>
            <a:p>
              <a:pPr algn="ctr"/>
              <a:r>
                <a:rPr lang="de-DE" altLang="de-DE" sz="1600" dirty="0">
                  <a:solidFill>
                    <a:schemeClr val="bg1"/>
                  </a:solidFill>
                </a:rPr>
                <a:t>passiert!</a:t>
              </a: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82561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Die Energiewende ist die </a:t>
            </a:r>
            <a:r>
              <a:rPr lang="de-DE" sz="1800" b="1" dirty="0">
                <a:solidFill>
                  <a:srgbClr val="00B050"/>
                </a:solidFill>
              </a:rPr>
              <a:t>wichtigste Antwort auf die Klimakrise!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CC21449B-C2CB-89FD-8713-F566931AE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48" y="1146331"/>
            <a:ext cx="562636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/>
              <a:t>CO</a:t>
            </a:r>
            <a:r>
              <a:rPr lang="de-DE" altLang="de-DE" sz="1200" baseline="-25000" dirty="0"/>
              <a:t>2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408347271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1" y="41275"/>
            <a:ext cx="186749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Klima-Reparatur</a:t>
            </a:r>
          </a:p>
        </p:txBody>
      </p:sp>
      <p:pic>
        <p:nvPicPr>
          <p:cNvPr id="5" name="Picture 2">
            <a:hlinkClick r:id="rId3"/>
            <a:extLst>
              <a:ext uri="{FF2B5EF4-FFF2-40B4-BE49-F238E27FC236}">
                <a16:creationId xmlns:a16="http://schemas.microsoft.com/office/drawing/2014/main" id="{924CE54A-8C04-DFEF-7A78-02F75637D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381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hlinkClick r:id="rId3"/>
            <a:extLst>
              <a:ext uri="{FF2B5EF4-FFF2-40B4-BE49-F238E27FC236}">
                <a16:creationId xmlns:a16="http://schemas.microsoft.com/office/drawing/2014/main" id="{0BD696A1-EB50-CF82-CBFB-90CB844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905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33352C97-8CED-6B5B-B17B-515E6121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5715" y="5680197"/>
            <a:ext cx="342820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 dirty="0"/>
              <a:t>: Schellnhuber &amp; Köllner 2022, ISE e.V.</a:t>
            </a:r>
            <a:endParaRPr lang="en-US" altLang="de-DE" sz="1200" dirty="0">
              <a:latin typeface="+mn-lt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E02D98A-6C2E-2BEA-4451-6AB92E7846AF}"/>
              </a:ext>
            </a:extLst>
          </p:cNvPr>
          <p:cNvSpPr txBox="1"/>
          <p:nvPr/>
        </p:nvSpPr>
        <p:spPr>
          <a:xfrm>
            <a:off x="999384" y="5599799"/>
            <a:ext cx="4167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hlinkClick r:id="rId5"/>
              </a:rPr>
              <a:t>Prof. Hans Joachim Schellnhuber, Bauhaus Erde gGmbH</a:t>
            </a:r>
            <a:br>
              <a:rPr lang="de-DE" sz="1200" dirty="0">
                <a:hlinkClick r:id="rId5"/>
              </a:rPr>
            </a:br>
            <a:r>
              <a:rPr lang="de-DE" sz="1200" i="1" dirty="0">
                <a:hlinkClick r:id="rId5"/>
              </a:rPr>
              <a:t>Der Klimawandel und die Große Transformation</a:t>
            </a:r>
            <a:endParaRPr lang="de-DE" sz="1200" i="1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9168D87-E038-54DE-ED88-F931FC371B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631" r="23799" b="16594"/>
          <a:stretch/>
        </p:blipFill>
        <p:spPr>
          <a:xfrm>
            <a:off x="41275" y="1066119"/>
            <a:ext cx="9470229" cy="4200404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382B167E-B4C9-88A8-D243-7D4766B83518}"/>
              </a:ext>
            </a:extLst>
          </p:cNvPr>
          <p:cNvSpPr/>
          <p:nvPr/>
        </p:nvSpPr>
        <p:spPr bwMode="auto">
          <a:xfrm>
            <a:off x="1181100" y="3609166"/>
            <a:ext cx="3117850" cy="1250950"/>
          </a:xfrm>
          <a:custGeom>
            <a:avLst/>
            <a:gdLst>
              <a:gd name="connsiteX0" fmla="*/ 0 w 3111500"/>
              <a:gd name="connsiteY0" fmla="*/ 1257300 h 1257300"/>
              <a:gd name="connsiteX1" fmla="*/ 711200 w 3111500"/>
              <a:gd name="connsiteY1" fmla="*/ 857250 h 1257300"/>
              <a:gd name="connsiteX2" fmla="*/ 1365250 w 3111500"/>
              <a:gd name="connsiteY2" fmla="*/ 660400 h 1257300"/>
              <a:gd name="connsiteX3" fmla="*/ 2000250 w 3111500"/>
              <a:gd name="connsiteY3" fmla="*/ 723900 h 1257300"/>
              <a:gd name="connsiteX4" fmla="*/ 2501900 w 3111500"/>
              <a:gd name="connsiteY4" fmla="*/ 596900 h 1257300"/>
              <a:gd name="connsiteX5" fmla="*/ 2876550 w 3111500"/>
              <a:gd name="connsiteY5" fmla="*/ 387350 h 1257300"/>
              <a:gd name="connsiteX6" fmla="*/ 3111500 w 3111500"/>
              <a:gd name="connsiteY6" fmla="*/ 0 h 1257300"/>
              <a:gd name="connsiteX0" fmla="*/ 0 w 3111500"/>
              <a:gd name="connsiteY0" fmla="*/ 1257300 h 1257300"/>
              <a:gd name="connsiteX1" fmla="*/ 711200 w 3111500"/>
              <a:gd name="connsiteY1" fmla="*/ 857250 h 1257300"/>
              <a:gd name="connsiteX2" fmla="*/ 1390650 w 3111500"/>
              <a:gd name="connsiteY2" fmla="*/ 679450 h 1257300"/>
              <a:gd name="connsiteX3" fmla="*/ 2000250 w 3111500"/>
              <a:gd name="connsiteY3" fmla="*/ 723900 h 1257300"/>
              <a:gd name="connsiteX4" fmla="*/ 2501900 w 3111500"/>
              <a:gd name="connsiteY4" fmla="*/ 596900 h 1257300"/>
              <a:gd name="connsiteX5" fmla="*/ 2876550 w 3111500"/>
              <a:gd name="connsiteY5" fmla="*/ 387350 h 1257300"/>
              <a:gd name="connsiteX6" fmla="*/ 3111500 w 3111500"/>
              <a:gd name="connsiteY6" fmla="*/ 0 h 1257300"/>
              <a:gd name="connsiteX0" fmla="*/ 0 w 3111500"/>
              <a:gd name="connsiteY0" fmla="*/ 1257300 h 1257300"/>
              <a:gd name="connsiteX1" fmla="*/ 711200 w 3111500"/>
              <a:gd name="connsiteY1" fmla="*/ 857250 h 1257300"/>
              <a:gd name="connsiteX2" fmla="*/ 1390650 w 3111500"/>
              <a:gd name="connsiteY2" fmla="*/ 679450 h 1257300"/>
              <a:gd name="connsiteX3" fmla="*/ 2000250 w 3111500"/>
              <a:gd name="connsiteY3" fmla="*/ 685800 h 1257300"/>
              <a:gd name="connsiteX4" fmla="*/ 2501900 w 3111500"/>
              <a:gd name="connsiteY4" fmla="*/ 596900 h 1257300"/>
              <a:gd name="connsiteX5" fmla="*/ 2876550 w 3111500"/>
              <a:gd name="connsiteY5" fmla="*/ 387350 h 1257300"/>
              <a:gd name="connsiteX6" fmla="*/ 3111500 w 3111500"/>
              <a:gd name="connsiteY6" fmla="*/ 0 h 1257300"/>
              <a:gd name="connsiteX0" fmla="*/ 0 w 3111500"/>
              <a:gd name="connsiteY0" fmla="*/ 1257300 h 1257300"/>
              <a:gd name="connsiteX1" fmla="*/ 711200 w 3111500"/>
              <a:gd name="connsiteY1" fmla="*/ 857250 h 1257300"/>
              <a:gd name="connsiteX2" fmla="*/ 1390650 w 3111500"/>
              <a:gd name="connsiteY2" fmla="*/ 679450 h 1257300"/>
              <a:gd name="connsiteX3" fmla="*/ 2000250 w 3111500"/>
              <a:gd name="connsiteY3" fmla="*/ 685800 h 1257300"/>
              <a:gd name="connsiteX4" fmla="*/ 2495550 w 3111500"/>
              <a:gd name="connsiteY4" fmla="*/ 571500 h 1257300"/>
              <a:gd name="connsiteX5" fmla="*/ 2876550 w 3111500"/>
              <a:gd name="connsiteY5" fmla="*/ 387350 h 1257300"/>
              <a:gd name="connsiteX6" fmla="*/ 3111500 w 3111500"/>
              <a:gd name="connsiteY6" fmla="*/ 0 h 1257300"/>
              <a:gd name="connsiteX0" fmla="*/ 0 w 3111500"/>
              <a:gd name="connsiteY0" fmla="*/ 1257300 h 1257300"/>
              <a:gd name="connsiteX1" fmla="*/ 711200 w 3111500"/>
              <a:gd name="connsiteY1" fmla="*/ 857250 h 1257300"/>
              <a:gd name="connsiteX2" fmla="*/ 1390650 w 3111500"/>
              <a:gd name="connsiteY2" fmla="*/ 679450 h 1257300"/>
              <a:gd name="connsiteX3" fmla="*/ 2000250 w 3111500"/>
              <a:gd name="connsiteY3" fmla="*/ 685800 h 1257300"/>
              <a:gd name="connsiteX4" fmla="*/ 2495550 w 3111500"/>
              <a:gd name="connsiteY4" fmla="*/ 571500 h 1257300"/>
              <a:gd name="connsiteX5" fmla="*/ 2971800 w 3111500"/>
              <a:gd name="connsiteY5" fmla="*/ 254000 h 1257300"/>
              <a:gd name="connsiteX6" fmla="*/ 3111500 w 3111500"/>
              <a:gd name="connsiteY6" fmla="*/ 0 h 1257300"/>
              <a:gd name="connsiteX0" fmla="*/ 0 w 3117850"/>
              <a:gd name="connsiteY0" fmla="*/ 1241425 h 1241425"/>
              <a:gd name="connsiteX1" fmla="*/ 711200 w 3117850"/>
              <a:gd name="connsiteY1" fmla="*/ 841375 h 1241425"/>
              <a:gd name="connsiteX2" fmla="*/ 1390650 w 3117850"/>
              <a:gd name="connsiteY2" fmla="*/ 663575 h 1241425"/>
              <a:gd name="connsiteX3" fmla="*/ 2000250 w 3117850"/>
              <a:gd name="connsiteY3" fmla="*/ 669925 h 1241425"/>
              <a:gd name="connsiteX4" fmla="*/ 2495550 w 3117850"/>
              <a:gd name="connsiteY4" fmla="*/ 555625 h 1241425"/>
              <a:gd name="connsiteX5" fmla="*/ 2971800 w 3117850"/>
              <a:gd name="connsiteY5" fmla="*/ 238125 h 1241425"/>
              <a:gd name="connsiteX6" fmla="*/ 3117850 w 3117850"/>
              <a:gd name="connsiteY6" fmla="*/ 0 h 1241425"/>
              <a:gd name="connsiteX0" fmla="*/ 0 w 3117850"/>
              <a:gd name="connsiteY0" fmla="*/ 1241425 h 1241425"/>
              <a:gd name="connsiteX1" fmla="*/ 711200 w 3117850"/>
              <a:gd name="connsiteY1" fmla="*/ 841375 h 1241425"/>
              <a:gd name="connsiteX2" fmla="*/ 1390650 w 3117850"/>
              <a:gd name="connsiteY2" fmla="*/ 663575 h 1241425"/>
              <a:gd name="connsiteX3" fmla="*/ 2000250 w 3117850"/>
              <a:gd name="connsiteY3" fmla="*/ 669925 h 1241425"/>
              <a:gd name="connsiteX4" fmla="*/ 2495550 w 3117850"/>
              <a:gd name="connsiteY4" fmla="*/ 555625 h 1241425"/>
              <a:gd name="connsiteX5" fmla="*/ 2962275 w 3117850"/>
              <a:gd name="connsiteY5" fmla="*/ 219075 h 1241425"/>
              <a:gd name="connsiteX6" fmla="*/ 3117850 w 3117850"/>
              <a:gd name="connsiteY6" fmla="*/ 0 h 1241425"/>
              <a:gd name="connsiteX0" fmla="*/ 0 w 3117850"/>
              <a:gd name="connsiteY0" fmla="*/ 1241425 h 1241425"/>
              <a:gd name="connsiteX1" fmla="*/ 711200 w 3117850"/>
              <a:gd name="connsiteY1" fmla="*/ 841375 h 1241425"/>
              <a:gd name="connsiteX2" fmla="*/ 1390650 w 3117850"/>
              <a:gd name="connsiteY2" fmla="*/ 663575 h 1241425"/>
              <a:gd name="connsiteX3" fmla="*/ 2000250 w 3117850"/>
              <a:gd name="connsiteY3" fmla="*/ 669925 h 1241425"/>
              <a:gd name="connsiteX4" fmla="*/ 2495550 w 3117850"/>
              <a:gd name="connsiteY4" fmla="*/ 555625 h 1241425"/>
              <a:gd name="connsiteX5" fmla="*/ 2962275 w 3117850"/>
              <a:gd name="connsiteY5" fmla="*/ 219075 h 1241425"/>
              <a:gd name="connsiteX6" fmla="*/ 3117850 w 3117850"/>
              <a:gd name="connsiteY6" fmla="*/ 0 h 1241425"/>
              <a:gd name="connsiteX0" fmla="*/ 0 w 3130550"/>
              <a:gd name="connsiteY0" fmla="*/ 1238250 h 1238250"/>
              <a:gd name="connsiteX1" fmla="*/ 711200 w 3130550"/>
              <a:gd name="connsiteY1" fmla="*/ 838200 h 1238250"/>
              <a:gd name="connsiteX2" fmla="*/ 1390650 w 3130550"/>
              <a:gd name="connsiteY2" fmla="*/ 660400 h 1238250"/>
              <a:gd name="connsiteX3" fmla="*/ 2000250 w 3130550"/>
              <a:gd name="connsiteY3" fmla="*/ 666750 h 1238250"/>
              <a:gd name="connsiteX4" fmla="*/ 2495550 w 3130550"/>
              <a:gd name="connsiteY4" fmla="*/ 552450 h 1238250"/>
              <a:gd name="connsiteX5" fmla="*/ 2962275 w 3130550"/>
              <a:gd name="connsiteY5" fmla="*/ 215900 h 1238250"/>
              <a:gd name="connsiteX6" fmla="*/ 3130550 w 3130550"/>
              <a:gd name="connsiteY6" fmla="*/ 0 h 1238250"/>
              <a:gd name="connsiteX0" fmla="*/ 0 w 3130550"/>
              <a:gd name="connsiteY0" fmla="*/ 1238250 h 1238250"/>
              <a:gd name="connsiteX1" fmla="*/ 711200 w 3130550"/>
              <a:gd name="connsiteY1" fmla="*/ 838200 h 1238250"/>
              <a:gd name="connsiteX2" fmla="*/ 1390650 w 3130550"/>
              <a:gd name="connsiteY2" fmla="*/ 660400 h 1238250"/>
              <a:gd name="connsiteX3" fmla="*/ 2000250 w 3130550"/>
              <a:gd name="connsiteY3" fmla="*/ 666750 h 1238250"/>
              <a:gd name="connsiteX4" fmla="*/ 2495550 w 3130550"/>
              <a:gd name="connsiteY4" fmla="*/ 552450 h 1238250"/>
              <a:gd name="connsiteX5" fmla="*/ 2943225 w 3130550"/>
              <a:gd name="connsiteY5" fmla="*/ 209550 h 1238250"/>
              <a:gd name="connsiteX6" fmla="*/ 3130550 w 3130550"/>
              <a:gd name="connsiteY6" fmla="*/ 0 h 1238250"/>
              <a:gd name="connsiteX0" fmla="*/ 0 w 3117850"/>
              <a:gd name="connsiteY0" fmla="*/ 1257300 h 1257300"/>
              <a:gd name="connsiteX1" fmla="*/ 711200 w 3117850"/>
              <a:gd name="connsiteY1" fmla="*/ 857250 h 1257300"/>
              <a:gd name="connsiteX2" fmla="*/ 1390650 w 3117850"/>
              <a:gd name="connsiteY2" fmla="*/ 679450 h 1257300"/>
              <a:gd name="connsiteX3" fmla="*/ 2000250 w 3117850"/>
              <a:gd name="connsiteY3" fmla="*/ 685800 h 1257300"/>
              <a:gd name="connsiteX4" fmla="*/ 2495550 w 3117850"/>
              <a:gd name="connsiteY4" fmla="*/ 571500 h 1257300"/>
              <a:gd name="connsiteX5" fmla="*/ 2943225 w 3117850"/>
              <a:gd name="connsiteY5" fmla="*/ 228600 h 1257300"/>
              <a:gd name="connsiteX6" fmla="*/ 3117850 w 3117850"/>
              <a:gd name="connsiteY6" fmla="*/ 0 h 1257300"/>
              <a:gd name="connsiteX0" fmla="*/ 0 w 3117850"/>
              <a:gd name="connsiteY0" fmla="*/ 1257300 h 1257300"/>
              <a:gd name="connsiteX1" fmla="*/ 711200 w 3117850"/>
              <a:gd name="connsiteY1" fmla="*/ 857250 h 1257300"/>
              <a:gd name="connsiteX2" fmla="*/ 1390650 w 3117850"/>
              <a:gd name="connsiteY2" fmla="*/ 679450 h 1257300"/>
              <a:gd name="connsiteX3" fmla="*/ 2000250 w 3117850"/>
              <a:gd name="connsiteY3" fmla="*/ 685800 h 1257300"/>
              <a:gd name="connsiteX4" fmla="*/ 2495550 w 3117850"/>
              <a:gd name="connsiteY4" fmla="*/ 571500 h 1257300"/>
              <a:gd name="connsiteX5" fmla="*/ 2943225 w 3117850"/>
              <a:gd name="connsiteY5" fmla="*/ 228600 h 1257300"/>
              <a:gd name="connsiteX6" fmla="*/ 3117850 w 3117850"/>
              <a:gd name="connsiteY6" fmla="*/ 0 h 1257300"/>
              <a:gd name="connsiteX0" fmla="*/ 0 w 3121025"/>
              <a:gd name="connsiteY0" fmla="*/ 1241425 h 1241425"/>
              <a:gd name="connsiteX1" fmla="*/ 711200 w 3121025"/>
              <a:gd name="connsiteY1" fmla="*/ 841375 h 1241425"/>
              <a:gd name="connsiteX2" fmla="*/ 1390650 w 3121025"/>
              <a:gd name="connsiteY2" fmla="*/ 663575 h 1241425"/>
              <a:gd name="connsiteX3" fmla="*/ 2000250 w 3121025"/>
              <a:gd name="connsiteY3" fmla="*/ 669925 h 1241425"/>
              <a:gd name="connsiteX4" fmla="*/ 2495550 w 3121025"/>
              <a:gd name="connsiteY4" fmla="*/ 555625 h 1241425"/>
              <a:gd name="connsiteX5" fmla="*/ 2943225 w 3121025"/>
              <a:gd name="connsiteY5" fmla="*/ 212725 h 1241425"/>
              <a:gd name="connsiteX6" fmla="*/ 3121025 w 3121025"/>
              <a:gd name="connsiteY6" fmla="*/ 0 h 1241425"/>
              <a:gd name="connsiteX0" fmla="*/ 0 w 3117850"/>
              <a:gd name="connsiteY0" fmla="*/ 1250950 h 1250950"/>
              <a:gd name="connsiteX1" fmla="*/ 711200 w 3117850"/>
              <a:gd name="connsiteY1" fmla="*/ 850900 h 1250950"/>
              <a:gd name="connsiteX2" fmla="*/ 1390650 w 3117850"/>
              <a:gd name="connsiteY2" fmla="*/ 673100 h 1250950"/>
              <a:gd name="connsiteX3" fmla="*/ 2000250 w 3117850"/>
              <a:gd name="connsiteY3" fmla="*/ 679450 h 1250950"/>
              <a:gd name="connsiteX4" fmla="*/ 2495550 w 3117850"/>
              <a:gd name="connsiteY4" fmla="*/ 565150 h 1250950"/>
              <a:gd name="connsiteX5" fmla="*/ 2943225 w 3117850"/>
              <a:gd name="connsiteY5" fmla="*/ 222250 h 1250950"/>
              <a:gd name="connsiteX6" fmla="*/ 3117850 w 3117850"/>
              <a:gd name="connsiteY6" fmla="*/ 0 h 1250950"/>
              <a:gd name="connsiteX0" fmla="*/ 0 w 3117850"/>
              <a:gd name="connsiteY0" fmla="*/ 1250950 h 1250950"/>
              <a:gd name="connsiteX1" fmla="*/ 711200 w 3117850"/>
              <a:gd name="connsiteY1" fmla="*/ 850900 h 1250950"/>
              <a:gd name="connsiteX2" fmla="*/ 1390650 w 3117850"/>
              <a:gd name="connsiteY2" fmla="*/ 673100 h 1250950"/>
              <a:gd name="connsiteX3" fmla="*/ 2000250 w 3117850"/>
              <a:gd name="connsiteY3" fmla="*/ 679450 h 1250950"/>
              <a:gd name="connsiteX4" fmla="*/ 2495550 w 3117850"/>
              <a:gd name="connsiteY4" fmla="*/ 565150 h 1250950"/>
              <a:gd name="connsiteX5" fmla="*/ 2917825 w 3117850"/>
              <a:gd name="connsiteY5" fmla="*/ 203200 h 1250950"/>
              <a:gd name="connsiteX6" fmla="*/ 3117850 w 3117850"/>
              <a:gd name="connsiteY6" fmla="*/ 0 h 1250950"/>
              <a:gd name="connsiteX0" fmla="*/ 0 w 3117850"/>
              <a:gd name="connsiteY0" fmla="*/ 1250950 h 1250950"/>
              <a:gd name="connsiteX1" fmla="*/ 711200 w 3117850"/>
              <a:gd name="connsiteY1" fmla="*/ 850900 h 1250950"/>
              <a:gd name="connsiteX2" fmla="*/ 1390650 w 3117850"/>
              <a:gd name="connsiteY2" fmla="*/ 673100 h 1250950"/>
              <a:gd name="connsiteX3" fmla="*/ 2000250 w 3117850"/>
              <a:gd name="connsiteY3" fmla="*/ 679450 h 1250950"/>
              <a:gd name="connsiteX4" fmla="*/ 2495550 w 3117850"/>
              <a:gd name="connsiteY4" fmla="*/ 565150 h 1250950"/>
              <a:gd name="connsiteX5" fmla="*/ 2917825 w 3117850"/>
              <a:gd name="connsiteY5" fmla="*/ 203200 h 1250950"/>
              <a:gd name="connsiteX6" fmla="*/ 3117850 w 3117850"/>
              <a:gd name="connsiteY6" fmla="*/ 0 h 1250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7850" h="1250950">
                <a:moveTo>
                  <a:pt x="0" y="1250950"/>
                </a:moveTo>
                <a:cubicBezTo>
                  <a:pt x="241829" y="1100666"/>
                  <a:pt x="479425" y="947208"/>
                  <a:pt x="711200" y="850900"/>
                </a:cubicBezTo>
                <a:cubicBezTo>
                  <a:pt x="942975" y="754592"/>
                  <a:pt x="1175808" y="701675"/>
                  <a:pt x="1390650" y="673100"/>
                </a:cubicBezTo>
                <a:cubicBezTo>
                  <a:pt x="1605492" y="644525"/>
                  <a:pt x="1816100" y="697442"/>
                  <a:pt x="2000250" y="679450"/>
                </a:cubicBezTo>
                <a:cubicBezTo>
                  <a:pt x="2184400" y="661458"/>
                  <a:pt x="2342621" y="644525"/>
                  <a:pt x="2495550" y="565150"/>
                </a:cubicBezTo>
                <a:cubicBezTo>
                  <a:pt x="2648479" y="485775"/>
                  <a:pt x="2816225" y="302683"/>
                  <a:pt x="2917825" y="203200"/>
                </a:cubicBezTo>
                <a:cubicBezTo>
                  <a:pt x="3006725" y="97367"/>
                  <a:pt x="3003550" y="131233"/>
                  <a:pt x="3117850" y="0"/>
                </a:cubicBezTo>
              </a:path>
            </a:pathLst>
          </a:custGeom>
          <a:noFill/>
          <a:ln w="28575" cap="flat" cmpd="sng" algn="ctr">
            <a:solidFill>
              <a:srgbClr val="0066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C1286BD7-7733-7DC8-0CD9-5A0EE885D180}"/>
              </a:ext>
            </a:extLst>
          </p:cNvPr>
          <p:cNvCxnSpPr>
            <a:endCxn id="13" idx="6"/>
          </p:cNvCxnSpPr>
          <p:nvPr/>
        </p:nvCxnSpPr>
        <p:spPr bwMode="auto">
          <a:xfrm flipV="1">
            <a:off x="4292600" y="3609166"/>
            <a:ext cx="6350" cy="1250949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9C143CD1-A0ED-ED94-0AC6-C23E67A33F1D}"/>
              </a:ext>
            </a:extLst>
          </p:cNvPr>
          <p:cNvGrpSpPr/>
          <p:nvPr/>
        </p:nvGrpSpPr>
        <p:grpSpPr>
          <a:xfrm>
            <a:off x="6083302" y="1651000"/>
            <a:ext cx="2717798" cy="3209115"/>
            <a:chOff x="6083302" y="1651000"/>
            <a:chExt cx="2717798" cy="3209115"/>
          </a:xfrm>
        </p:grpSpPr>
        <p:cxnSp>
          <p:nvCxnSpPr>
            <p:cNvPr id="24" name="Gerader Verbinder 23">
              <a:extLst>
                <a:ext uri="{FF2B5EF4-FFF2-40B4-BE49-F238E27FC236}">
                  <a16:creationId xmlns:a16="http://schemas.microsoft.com/office/drawing/2014/main" id="{85141AB1-CF03-3149-5814-8B3FCD7570B6}"/>
                </a:ext>
              </a:extLst>
            </p:cNvPr>
            <p:cNvCxnSpPr/>
            <p:nvPr/>
          </p:nvCxnSpPr>
          <p:spPr bwMode="auto">
            <a:xfrm flipV="1">
              <a:off x="6169025" y="2841442"/>
              <a:ext cx="0" cy="2018673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11284" name="Gruppieren 11283">
              <a:extLst>
                <a:ext uri="{FF2B5EF4-FFF2-40B4-BE49-F238E27FC236}">
                  <a16:creationId xmlns:a16="http://schemas.microsoft.com/office/drawing/2014/main" id="{A32B7AC1-E996-079B-C38F-48D173F12768}"/>
                </a:ext>
              </a:extLst>
            </p:cNvPr>
            <p:cNvGrpSpPr/>
            <p:nvPr/>
          </p:nvGrpSpPr>
          <p:grpSpPr>
            <a:xfrm>
              <a:off x="6083302" y="1651000"/>
              <a:ext cx="2717798" cy="2197100"/>
              <a:chOff x="6083302" y="1651000"/>
              <a:chExt cx="2717798" cy="2197100"/>
            </a:xfrm>
          </p:grpSpPr>
          <p:sp>
            <p:nvSpPr>
              <p:cNvPr id="11264" name="Freihandform: Form 11263">
                <a:extLst>
                  <a:ext uri="{FF2B5EF4-FFF2-40B4-BE49-F238E27FC236}">
                    <a16:creationId xmlns:a16="http://schemas.microsoft.com/office/drawing/2014/main" id="{0078C9F7-3B30-5A1A-64D5-08B7FCBF5506}"/>
                  </a:ext>
                </a:extLst>
              </p:cNvPr>
              <p:cNvSpPr/>
              <p:nvPr/>
            </p:nvSpPr>
            <p:spPr bwMode="auto">
              <a:xfrm>
                <a:off x="6156480" y="2841442"/>
                <a:ext cx="2644620" cy="1006658"/>
              </a:xfrm>
              <a:custGeom>
                <a:avLst/>
                <a:gdLst>
                  <a:gd name="connsiteX0" fmla="*/ 0 w 4540250"/>
                  <a:gd name="connsiteY0" fmla="*/ 752274 h 999924"/>
                  <a:gd name="connsiteX1" fmla="*/ 1873250 w 4540250"/>
                  <a:gd name="connsiteY1" fmla="*/ 2974 h 999924"/>
                  <a:gd name="connsiteX2" fmla="*/ 4540250 w 4540250"/>
                  <a:gd name="connsiteY2" fmla="*/ 999924 h 999924"/>
                  <a:gd name="connsiteX0" fmla="*/ 0 w 4540250"/>
                  <a:gd name="connsiteY0" fmla="*/ 802206 h 1049856"/>
                  <a:gd name="connsiteX1" fmla="*/ 954157 w 4540250"/>
                  <a:gd name="connsiteY1" fmla="*/ 207153 h 1049856"/>
                  <a:gd name="connsiteX2" fmla="*/ 1873250 w 4540250"/>
                  <a:gd name="connsiteY2" fmla="*/ 52906 h 1049856"/>
                  <a:gd name="connsiteX3" fmla="*/ 4540250 w 4540250"/>
                  <a:gd name="connsiteY3" fmla="*/ 1049856 h 1049856"/>
                  <a:gd name="connsiteX0" fmla="*/ 0 w 4540250"/>
                  <a:gd name="connsiteY0" fmla="*/ 788095 h 1035745"/>
                  <a:gd name="connsiteX1" fmla="*/ 986176 w 4540250"/>
                  <a:gd name="connsiteY1" fmla="*/ 299952 h 1035745"/>
                  <a:gd name="connsiteX2" fmla="*/ 1873250 w 4540250"/>
                  <a:gd name="connsiteY2" fmla="*/ 38795 h 1035745"/>
                  <a:gd name="connsiteX3" fmla="*/ 4540250 w 4540250"/>
                  <a:gd name="connsiteY3" fmla="*/ 1035745 h 1035745"/>
                  <a:gd name="connsiteX0" fmla="*/ 0 w 4540250"/>
                  <a:gd name="connsiteY0" fmla="*/ 749300 h 996950"/>
                  <a:gd name="connsiteX1" fmla="*/ 986176 w 4540250"/>
                  <a:gd name="connsiteY1" fmla="*/ 261157 h 996950"/>
                  <a:gd name="connsiteX2" fmla="*/ 1873250 w 4540250"/>
                  <a:gd name="connsiteY2" fmla="*/ 0 h 996950"/>
                  <a:gd name="connsiteX3" fmla="*/ 4540250 w 4540250"/>
                  <a:gd name="connsiteY3" fmla="*/ 996950 h 996950"/>
                  <a:gd name="connsiteX0" fmla="*/ 0 w 3554074"/>
                  <a:gd name="connsiteY0" fmla="*/ 261157 h 996950"/>
                  <a:gd name="connsiteX1" fmla="*/ 887074 w 3554074"/>
                  <a:gd name="connsiteY1" fmla="*/ 0 h 996950"/>
                  <a:gd name="connsiteX2" fmla="*/ 3554074 w 3554074"/>
                  <a:gd name="connsiteY2" fmla="*/ 996950 h 996950"/>
                  <a:gd name="connsiteX0" fmla="*/ 0 w 2667000"/>
                  <a:gd name="connsiteY0" fmla="*/ 0 h 996950"/>
                  <a:gd name="connsiteX1" fmla="*/ 2667000 w 2667000"/>
                  <a:gd name="connsiteY1" fmla="*/ 996950 h 996950"/>
                  <a:gd name="connsiteX0" fmla="*/ 0 w 2667000"/>
                  <a:gd name="connsiteY0" fmla="*/ 10 h 996960"/>
                  <a:gd name="connsiteX1" fmla="*/ 2667000 w 2667000"/>
                  <a:gd name="connsiteY1" fmla="*/ 996960 h 996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67000" h="996960">
                    <a:moveTo>
                      <a:pt x="0" y="10"/>
                    </a:moveTo>
                    <a:cubicBezTo>
                      <a:pt x="871975" y="-2736"/>
                      <a:pt x="1711854" y="519122"/>
                      <a:pt x="2667000" y="99696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79" name="Freihandform: Form 11278">
                <a:extLst>
                  <a:ext uri="{FF2B5EF4-FFF2-40B4-BE49-F238E27FC236}">
                    <a16:creationId xmlns:a16="http://schemas.microsoft.com/office/drawing/2014/main" id="{1CEE644F-DCAF-C5DF-1542-BAC16294D1A2}"/>
                  </a:ext>
                </a:extLst>
              </p:cNvPr>
              <p:cNvSpPr/>
              <p:nvPr/>
            </p:nvSpPr>
            <p:spPr bwMode="auto">
              <a:xfrm>
                <a:off x="6153150" y="1651000"/>
                <a:ext cx="2228850" cy="1968500"/>
              </a:xfrm>
              <a:custGeom>
                <a:avLst/>
                <a:gdLst>
                  <a:gd name="connsiteX0" fmla="*/ 0 w 2228850"/>
                  <a:gd name="connsiteY0" fmla="*/ 603250 h 1968500"/>
                  <a:gd name="connsiteX1" fmla="*/ 2222500 w 2228850"/>
                  <a:gd name="connsiteY1" fmla="*/ 0 h 1968500"/>
                  <a:gd name="connsiteX2" fmla="*/ 2228850 w 2228850"/>
                  <a:gd name="connsiteY2" fmla="*/ 1968500 h 1968500"/>
                  <a:gd name="connsiteX3" fmla="*/ 19050 w 2228850"/>
                  <a:gd name="connsiteY3" fmla="*/ 1168400 h 1968500"/>
                  <a:gd name="connsiteX4" fmla="*/ 0 w 2228850"/>
                  <a:gd name="connsiteY4" fmla="*/ 603250 h 1968500"/>
                  <a:gd name="connsiteX0" fmla="*/ 0 w 2228850"/>
                  <a:gd name="connsiteY0" fmla="*/ 603250 h 1968500"/>
                  <a:gd name="connsiteX1" fmla="*/ 577850 w 2228850"/>
                  <a:gd name="connsiteY1" fmla="*/ 444500 h 1968500"/>
                  <a:gd name="connsiteX2" fmla="*/ 2222500 w 2228850"/>
                  <a:gd name="connsiteY2" fmla="*/ 0 h 1968500"/>
                  <a:gd name="connsiteX3" fmla="*/ 2228850 w 2228850"/>
                  <a:gd name="connsiteY3" fmla="*/ 1968500 h 1968500"/>
                  <a:gd name="connsiteX4" fmla="*/ 19050 w 2228850"/>
                  <a:gd name="connsiteY4" fmla="*/ 1168400 h 1968500"/>
                  <a:gd name="connsiteX5" fmla="*/ 0 w 2228850"/>
                  <a:gd name="connsiteY5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2222500 w 2228850"/>
                  <a:gd name="connsiteY2" fmla="*/ 0 h 1968500"/>
                  <a:gd name="connsiteX3" fmla="*/ 2228850 w 2228850"/>
                  <a:gd name="connsiteY3" fmla="*/ 1968500 h 1968500"/>
                  <a:gd name="connsiteX4" fmla="*/ 19050 w 2228850"/>
                  <a:gd name="connsiteY4" fmla="*/ 1168400 h 1968500"/>
                  <a:gd name="connsiteX5" fmla="*/ 0 w 2228850"/>
                  <a:gd name="connsiteY5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49400 w 2228850"/>
                  <a:gd name="connsiteY2" fmla="*/ 15240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9050 w 2228850"/>
                  <a:gd name="connsiteY5" fmla="*/ 1168400 h 1968500"/>
                  <a:gd name="connsiteX6" fmla="*/ 0 w 2228850"/>
                  <a:gd name="connsiteY6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9050 w 2228850"/>
                  <a:gd name="connsiteY5" fmla="*/ 1168400 h 1968500"/>
                  <a:gd name="connsiteX6" fmla="*/ 0 w 2228850"/>
                  <a:gd name="connsiteY6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95450 w 2228850"/>
                  <a:gd name="connsiteY5" fmla="*/ 1765300 h 1968500"/>
                  <a:gd name="connsiteX6" fmla="*/ 19050 w 2228850"/>
                  <a:gd name="connsiteY6" fmla="*/ 1168400 h 1968500"/>
                  <a:gd name="connsiteX7" fmla="*/ 0 w 2228850"/>
                  <a:gd name="connsiteY7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70050 w 2228850"/>
                  <a:gd name="connsiteY5" fmla="*/ 1689100 h 1968500"/>
                  <a:gd name="connsiteX6" fmla="*/ 19050 w 2228850"/>
                  <a:gd name="connsiteY6" fmla="*/ 1168400 h 1968500"/>
                  <a:gd name="connsiteX7" fmla="*/ 0 w 2228850"/>
                  <a:gd name="connsiteY7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76400 w 2228850"/>
                  <a:gd name="connsiteY5" fmla="*/ 1619250 h 1968500"/>
                  <a:gd name="connsiteX6" fmla="*/ 19050 w 2228850"/>
                  <a:gd name="connsiteY6" fmla="*/ 1168400 h 1968500"/>
                  <a:gd name="connsiteX7" fmla="*/ 0 w 2228850"/>
                  <a:gd name="connsiteY7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76400 w 2228850"/>
                  <a:gd name="connsiteY5" fmla="*/ 1619250 h 1968500"/>
                  <a:gd name="connsiteX6" fmla="*/ 590550 w 2228850"/>
                  <a:gd name="connsiteY6" fmla="*/ 1308100 h 1968500"/>
                  <a:gd name="connsiteX7" fmla="*/ 19050 w 2228850"/>
                  <a:gd name="connsiteY7" fmla="*/ 1168400 h 1968500"/>
                  <a:gd name="connsiteX8" fmla="*/ 0 w 2228850"/>
                  <a:gd name="connsiteY8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76400 w 2228850"/>
                  <a:gd name="connsiteY5" fmla="*/ 1619250 h 1968500"/>
                  <a:gd name="connsiteX6" fmla="*/ 603250 w 2228850"/>
                  <a:gd name="connsiteY6" fmla="*/ 1212850 h 1968500"/>
                  <a:gd name="connsiteX7" fmla="*/ 19050 w 2228850"/>
                  <a:gd name="connsiteY7" fmla="*/ 1168400 h 1968500"/>
                  <a:gd name="connsiteX8" fmla="*/ 0 w 2228850"/>
                  <a:gd name="connsiteY8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76400 w 2228850"/>
                  <a:gd name="connsiteY5" fmla="*/ 1619250 h 1968500"/>
                  <a:gd name="connsiteX6" fmla="*/ 603250 w 2228850"/>
                  <a:gd name="connsiteY6" fmla="*/ 1257300 h 1968500"/>
                  <a:gd name="connsiteX7" fmla="*/ 19050 w 2228850"/>
                  <a:gd name="connsiteY7" fmla="*/ 1168400 h 1968500"/>
                  <a:gd name="connsiteX8" fmla="*/ 0 w 2228850"/>
                  <a:gd name="connsiteY8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57350 w 2228850"/>
                  <a:gd name="connsiteY5" fmla="*/ 1670050 h 1968500"/>
                  <a:gd name="connsiteX6" fmla="*/ 603250 w 2228850"/>
                  <a:gd name="connsiteY6" fmla="*/ 1257300 h 1968500"/>
                  <a:gd name="connsiteX7" fmla="*/ 19050 w 2228850"/>
                  <a:gd name="connsiteY7" fmla="*/ 1168400 h 1968500"/>
                  <a:gd name="connsiteX8" fmla="*/ 0 w 2228850"/>
                  <a:gd name="connsiteY8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57350 w 2228850"/>
                  <a:gd name="connsiteY5" fmla="*/ 1670050 h 1968500"/>
                  <a:gd name="connsiteX6" fmla="*/ 1130300 w 2228850"/>
                  <a:gd name="connsiteY6" fmla="*/ 1447800 h 1968500"/>
                  <a:gd name="connsiteX7" fmla="*/ 603250 w 2228850"/>
                  <a:gd name="connsiteY7" fmla="*/ 1257300 h 1968500"/>
                  <a:gd name="connsiteX8" fmla="*/ 19050 w 2228850"/>
                  <a:gd name="connsiteY8" fmla="*/ 1168400 h 1968500"/>
                  <a:gd name="connsiteX9" fmla="*/ 0 w 2228850"/>
                  <a:gd name="connsiteY9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57350 w 2228850"/>
                  <a:gd name="connsiteY5" fmla="*/ 1670050 h 1968500"/>
                  <a:gd name="connsiteX6" fmla="*/ 1149350 w 2228850"/>
                  <a:gd name="connsiteY6" fmla="*/ 1327150 h 1968500"/>
                  <a:gd name="connsiteX7" fmla="*/ 603250 w 2228850"/>
                  <a:gd name="connsiteY7" fmla="*/ 1257300 h 1968500"/>
                  <a:gd name="connsiteX8" fmla="*/ 19050 w 2228850"/>
                  <a:gd name="connsiteY8" fmla="*/ 1168400 h 1968500"/>
                  <a:gd name="connsiteX9" fmla="*/ 0 w 2228850"/>
                  <a:gd name="connsiteY9" fmla="*/ 603250 h 1968500"/>
                  <a:gd name="connsiteX0" fmla="*/ 0 w 2228850"/>
                  <a:gd name="connsiteY0" fmla="*/ 603250 h 1968500"/>
                  <a:gd name="connsiteX1" fmla="*/ 552450 w 2228850"/>
                  <a:gd name="connsiteY1" fmla="*/ 381000 h 1968500"/>
                  <a:gd name="connsiteX2" fmla="*/ 1536700 w 2228850"/>
                  <a:gd name="connsiteY2" fmla="*/ 120650 h 1968500"/>
                  <a:gd name="connsiteX3" fmla="*/ 2222500 w 2228850"/>
                  <a:gd name="connsiteY3" fmla="*/ 0 h 1968500"/>
                  <a:gd name="connsiteX4" fmla="*/ 2228850 w 2228850"/>
                  <a:gd name="connsiteY4" fmla="*/ 1968500 h 1968500"/>
                  <a:gd name="connsiteX5" fmla="*/ 1657350 w 2228850"/>
                  <a:gd name="connsiteY5" fmla="*/ 1670050 h 1968500"/>
                  <a:gd name="connsiteX6" fmla="*/ 1130300 w 2228850"/>
                  <a:gd name="connsiteY6" fmla="*/ 1441450 h 1968500"/>
                  <a:gd name="connsiteX7" fmla="*/ 603250 w 2228850"/>
                  <a:gd name="connsiteY7" fmla="*/ 1257300 h 1968500"/>
                  <a:gd name="connsiteX8" fmla="*/ 19050 w 2228850"/>
                  <a:gd name="connsiteY8" fmla="*/ 1168400 h 1968500"/>
                  <a:gd name="connsiteX9" fmla="*/ 0 w 2228850"/>
                  <a:gd name="connsiteY9" fmla="*/ 603250 h 1968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28850" h="1968500">
                    <a:moveTo>
                      <a:pt x="0" y="603250"/>
                    </a:moveTo>
                    <a:lnTo>
                      <a:pt x="552450" y="381000"/>
                    </a:lnTo>
                    <a:lnTo>
                      <a:pt x="1536700" y="120650"/>
                    </a:lnTo>
                    <a:lnTo>
                      <a:pt x="2222500" y="0"/>
                    </a:lnTo>
                    <a:cubicBezTo>
                      <a:pt x="2224617" y="656167"/>
                      <a:pt x="2226733" y="1312333"/>
                      <a:pt x="2228850" y="1968500"/>
                    </a:cubicBezTo>
                    <a:lnTo>
                      <a:pt x="1657350" y="1670050"/>
                    </a:lnTo>
                    <a:lnTo>
                      <a:pt x="1130300" y="1441450"/>
                    </a:lnTo>
                    <a:lnTo>
                      <a:pt x="603250" y="1257300"/>
                    </a:lnTo>
                    <a:lnTo>
                      <a:pt x="19050" y="1168400"/>
                    </a:lnTo>
                    <a:lnTo>
                      <a:pt x="0" y="603250"/>
                    </a:lnTo>
                    <a:close/>
                  </a:path>
                </a:pathLst>
              </a:custGeom>
              <a:solidFill>
                <a:srgbClr val="00CC66">
                  <a:alpha val="30196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81" name="Pfeil: nach unten 11280">
                <a:extLst>
                  <a:ext uri="{FF2B5EF4-FFF2-40B4-BE49-F238E27FC236}">
                    <a16:creationId xmlns:a16="http://schemas.microsoft.com/office/drawing/2014/main" id="{58B13AF1-370D-7605-BFD9-1F6EADBBA2BE}"/>
                  </a:ext>
                </a:extLst>
              </p:cNvPr>
              <p:cNvSpPr/>
              <p:nvPr/>
            </p:nvSpPr>
            <p:spPr bwMode="auto">
              <a:xfrm>
                <a:off x="8289535" y="1651001"/>
                <a:ext cx="171446" cy="1962150"/>
              </a:xfrm>
              <a:prstGeom prst="downArrow">
                <a:avLst/>
              </a:prstGeom>
              <a:solidFill>
                <a:srgbClr val="00CC6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82" name="Pfeil: nach unten 11281">
                <a:extLst>
                  <a:ext uri="{FF2B5EF4-FFF2-40B4-BE49-F238E27FC236}">
                    <a16:creationId xmlns:a16="http://schemas.microsoft.com/office/drawing/2014/main" id="{B4EA034B-8127-BC61-D70A-70951B40E74C}"/>
                  </a:ext>
                </a:extLst>
              </p:cNvPr>
              <p:cNvSpPr/>
              <p:nvPr/>
            </p:nvSpPr>
            <p:spPr bwMode="auto">
              <a:xfrm>
                <a:off x="6083302" y="2281964"/>
                <a:ext cx="171446" cy="544412"/>
              </a:xfrm>
              <a:prstGeom prst="downArrow">
                <a:avLst/>
              </a:prstGeom>
              <a:solidFill>
                <a:srgbClr val="00CC6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283" name="Textfeld 11282">
                <a:extLst>
                  <a:ext uri="{FF2B5EF4-FFF2-40B4-BE49-F238E27FC236}">
                    <a16:creationId xmlns:a16="http://schemas.microsoft.com/office/drawing/2014/main" id="{CC25EC1E-AE22-2B30-D440-C58E9A40F0AA}"/>
                  </a:ext>
                </a:extLst>
              </p:cNvPr>
              <p:cNvSpPr txBox="1"/>
              <p:nvPr/>
            </p:nvSpPr>
            <p:spPr>
              <a:xfrm>
                <a:off x="6853241" y="2090470"/>
                <a:ext cx="111120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400" dirty="0">
                    <a:solidFill>
                      <a:srgbClr val="00B050"/>
                    </a:solidFill>
                  </a:rPr>
                  <a:t>negative</a:t>
                </a:r>
                <a:br>
                  <a:rPr lang="de-DE" sz="1400" dirty="0">
                    <a:solidFill>
                      <a:srgbClr val="00B050"/>
                    </a:solidFill>
                  </a:rPr>
                </a:br>
                <a:r>
                  <a:rPr lang="de-DE" sz="1400" dirty="0">
                    <a:solidFill>
                      <a:srgbClr val="00B050"/>
                    </a:solidFill>
                  </a:rPr>
                  <a:t>Emissionen</a:t>
                </a:r>
              </a:p>
            </p:txBody>
          </p:sp>
        </p:grpSp>
      </p:grpSp>
      <p:grpSp>
        <p:nvGrpSpPr>
          <p:cNvPr id="11286" name="Gruppieren 11285">
            <a:extLst>
              <a:ext uri="{FF2B5EF4-FFF2-40B4-BE49-F238E27FC236}">
                <a16:creationId xmlns:a16="http://schemas.microsoft.com/office/drawing/2014/main" id="{B526C153-94F5-62CF-051E-91E2815E3F39}"/>
              </a:ext>
            </a:extLst>
          </p:cNvPr>
          <p:cNvGrpSpPr/>
          <p:nvPr/>
        </p:nvGrpSpPr>
        <p:grpSpPr>
          <a:xfrm>
            <a:off x="3752341" y="1558779"/>
            <a:ext cx="5033732" cy="2063086"/>
            <a:chOff x="3752341" y="1558779"/>
            <a:chExt cx="5033732" cy="2063086"/>
          </a:xfrm>
        </p:grpSpPr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72E2388D-FE19-B622-8F84-30452560623D}"/>
                </a:ext>
              </a:extLst>
            </p:cNvPr>
            <p:cNvSpPr/>
            <p:nvPr/>
          </p:nvSpPr>
          <p:spPr bwMode="auto">
            <a:xfrm>
              <a:off x="4305301" y="1558779"/>
              <a:ext cx="4480772" cy="2063086"/>
            </a:xfrm>
            <a:custGeom>
              <a:avLst/>
              <a:gdLst>
                <a:gd name="connsiteX0" fmla="*/ 0 w 4444499"/>
                <a:gd name="connsiteY0" fmla="*/ 2050926 h 2050926"/>
                <a:gd name="connsiteX1" fmla="*/ 1873250 w 4444499"/>
                <a:gd name="connsiteY1" fmla="*/ 672976 h 2050926"/>
                <a:gd name="connsiteX2" fmla="*/ 3956050 w 4444499"/>
                <a:gd name="connsiteY2" fmla="*/ 120526 h 2050926"/>
                <a:gd name="connsiteX3" fmla="*/ 4406900 w 4444499"/>
                <a:gd name="connsiteY3" fmla="*/ 6226 h 2050926"/>
                <a:gd name="connsiteX4" fmla="*/ 4387850 w 4444499"/>
                <a:gd name="connsiteY4" fmla="*/ 25276 h 2050926"/>
                <a:gd name="connsiteX0" fmla="*/ 0 w 4462325"/>
                <a:gd name="connsiteY0" fmla="*/ 2053267 h 2053267"/>
                <a:gd name="connsiteX1" fmla="*/ 1873250 w 4462325"/>
                <a:gd name="connsiteY1" fmla="*/ 675317 h 2053267"/>
                <a:gd name="connsiteX2" fmla="*/ 3956050 w 4462325"/>
                <a:gd name="connsiteY2" fmla="*/ 122867 h 2053267"/>
                <a:gd name="connsiteX3" fmla="*/ 4406900 w 4462325"/>
                <a:gd name="connsiteY3" fmla="*/ 8567 h 2053267"/>
                <a:gd name="connsiteX4" fmla="*/ 4429125 w 4462325"/>
                <a:gd name="connsiteY4" fmla="*/ 18092 h 2053267"/>
                <a:gd name="connsiteX0" fmla="*/ 0 w 4536600"/>
                <a:gd name="connsiteY0" fmla="*/ 2047658 h 2047658"/>
                <a:gd name="connsiteX1" fmla="*/ 1873250 w 4536600"/>
                <a:gd name="connsiteY1" fmla="*/ 669708 h 2047658"/>
                <a:gd name="connsiteX2" fmla="*/ 3956050 w 4536600"/>
                <a:gd name="connsiteY2" fmla="*/ 117258 h 2047658"/>
                <a:gd name="connsiteX3" fmla="*/ 4406900 w 4536600"/>
                <a:gd name="connsiteY3" fmla="*/ 2958 h 2047658"/>
                <a:gd name="connsiteX4" fmla="*/ 4524375 w 4536600"/>
                <a:gd name="connsiteY4" fmla="*/ 56933 h 2047658"/>
                <a:gd name="connsiteX0" fmla="*/ 0 w 4478493"/>
                <a:gd name="connsiteY0" fmla="*/ 2055677 h 2055677"/>
                <a:gd name="connsiteX1" fmla="*/ 1873250 w 4478493"/>
                <a:gd name="connsiteY1" fmla="*/ 677727 h 2055677"/>
                <a:gd name="connsiteX2" fmla="*/ 3956050 w 4478493"/>
                <a:gd name="connsiteY2" fmla="*/ 125277 h 2055677"/>
                <a:gd name="connsiteX3" fmla="*/ 4406900 w 4478493"/>
                <a:gd name="connsiteY3" fmla="*/ 10977 h 2055677"/>
                <a:gd name="connsiteX4" fmla="*/ 4454525 w 4478493"/>
                <a:gd name="connsiteY4" fmla="*/ 14152 h 2055677"/>
                <a:gd name="connsiteX0" fmla="*/ 0 w 4602202"/>
                <a:gd name="connsiteY0" fmla="*/ 2075771 h 2075771"/>
                <a:gd name="connsiteX1" fmla="*/ 1873250 w 4602202"/>
                <a:gd name="connsiteY1" fmla="*/ 697821 h 2075771"/>
                <a:gd name="connsiteX2" fmla="*/ 3956050 w 4602202"/>
                <a:gd name="connsiteY2" fmla="*/ 145371 h 2075771"/>
                <a:gd name="connsiteX3" fmla="*/ 4406900 w 4602202"/>
                <a:gd name="connsiteY3" fmla="*/ 31071 h 2075771"/>
                <a:gd name="connsiteX4" fmla="*/ 4594225 w 4602202"/>
                <a:gd name="connsiteY4" fmla="*/ 5671 h 2075771"/>
                <a:gd name="connsiteX0" fmla="*/ 0 w 4480772"/>
                <a:gd name="connsiteY0" fmla="*/ 2063086 h 2063086"/>
                <a:gd name="connsiteX1" fmla="*/ 1873250 w 4480772"/>
                <a:gd name="connsiteY1" fmla="*/ 685136 h 2063086"/>
                <a:gd name="connsiteX2" fmla="*/ 3956050 w 4480772"/>
                <a:gd name="connsiteY2" fmla="*/ 132686 h 2063086"/>
                <a:gd name="connsiteX3" fmla="*/ 4406900 w 4480772"/>
                <a:gd name="connsiteY3" fmla="*/ 18386 h 2063086"/>
                <a:gd name="connsiteX4" fmla="*/ 4457700 w 4480772"/>
                <a:gd name="connsiteY4" fmla="*/ 8861 h 2063086"/>
                <a:gd name="connsiteX0" fmla="*/ 0 w 4480772"/>
                <a:gd name="connsiteY0" fmla="*/ 2063086 h 2063086"/>
                <a:gd name="connsiteX1" fmla="*/ 1873250 w 4480772"/>
                <a:gd name="connsiteY1" fmla="*/ 685136 h 2063086"/>
                <a:gd name="connsiteX2" fmla="*/ 3956050 w 4480772"/>
                <a:gd name="connsiteY2" fmla="*/ 113636 h 2063086"/>
                <a:gd name="connsiteX3" fmla="*/ 4406900 w 4480772"/>
                <a:gd name="connsiteY3" fmla="*/ 18386 h 2063086"/>
                <a:gd name="connsiteX4" fmla="*/ 4457700 w 4480772"/>
                <a:gd name="connsiteY4" fmla="*/ 8861 h 2063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80772" h="2063086">
                  <a:moveTo>
                    <a:pt x="0" y="2063086"/>
                  </a:moveTo>
                  <a:cubicBezTo>
                    <a:pt x="606954" y="1534977"/>
                    <a:pt x="1213908" y="1010044"/>
                    <a:pt x="1873250" y="685136"/>
                  </a:cubicBezTo>
                  <a:cubicBezTo>
                    <a:pt x="2532592" y="360228"/>
                    <a:pt x="3956050" y="113636"/>
                    <a:pt x="3956050" y="113636"/>
                  </a:cubicBezTo>
                  <a:lnTo>
                    <a:pt x="4406900" y="18386"/>
                  </a:lnTo>
                  <a:cubicBezTo>
                    <a:pt x="4478867" y="2511"/>
                    <a:pt x="4503208" y="-8602"/>
                    <a:pt x="4457700" y="8861"/>
                  </a:cubicBez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85" name="Textfeld 11284">
              <a:extLst>
                <a:ext uri="{FF2B5EF4-FFF2-40B4-BE49-F238E27FC236}">
                  <a16:creationId xmlns:a16="http://schemas.microsoft.com/office/drawing/2014/main" id="{3C70E13C-E8B7-D53B-4406-902FDBC0E015}"/>
                </a:ext>
              </a:extLst>
            </p:cNvPr>
            <p:cNvSpPr txBox="1"/>
            <p:nvPr/>
          </p:nvSpPr>
          <p:spPr>
            <a:xfrm>
              <a:off x="3752341" y="2400281"/>
              <a:ext cx="16690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0000"/>
                  </a:solidFill>
                </a:rPr>
                <a:t>Business </a:t>
              </a:r>
              <a:r>
                <a:rPr lang="de-DE" sz="1400" dirty="0" err="1">
                  <a:solidFill>
                    <a:srgbClr val="FF0000"/>
                  </a:solidFill>
                </a:rPr>
                <a:t>as</a:t>
              </a:r>
              <a:r>
                <a:rPr lang="de-DE" sz="1400" dirty="0">
                  <a:solidFill>
                    <a:srgbClr val="FF0000"/>
                  </a:solidFill>
                </a:rPr>
                <a:t> </a:t>
              </a:r>
              <a:r>
                <a:rPr lang="de-DE" sz="1400" dirty="0" err="1">
                  <a:solidFill>
                    <a:srgbClr val="FF0000"/>
                  </a:solidFill>
                </a:rPr>
                <a:t>usual</a:t>
              </a:r>
              <a:endParaRPr lang="de-DE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288" name="Gruppieren 11287">
            <a:extLst>
              <a:ext uri="{FF2B5EF4-FFF2-40B4-BE49-F238E27FC236}">
                <a16:creationId xmlns:a16="http://schemas.microsoft.com/office/drawing/2014/main" id="{38584B43-5B29-D7BA-A6F9-5124168413E3}"/>
              </a:ext>
            </a:extLst>
          </p:cNvPr>
          <p:cNvGrpSpPr/>
          <p:nvPr/>
        </p:nvGrpSpPr>
        <p:grpSpPr>
          <a:xfrm>
            <a:off x="4279900" y="2685356"/>
            <a:ext cx="4508500" cy="1169908"/>
            <a:chOff x="4279900" y="2685356"/>
            <a:chExt cx="4508500" cy="1169908"/>
          </a:xfrm>
        </p:grpSpPr>
        <p:sp>
          <p:nvSpPr>
            <p:cNvPr id="11267" name="Freihandform: Form 11266">
              <a:extLst>
                <a:ext uri="{FF2B5EF4-FFF2-40B4-BE49-F238E27FC236}">
                  <a16:creationId xmlns:a16="http://schemas.microsoft.com/office/drawing/2014/main" id="{5DCB967E-6244-7F5E-DD40-3E5C0516AEC0}"/>
                </a:ext>
              </a:extLst>
            </p:cNvPr>
            <p:cNvSpPr/>
            <p:nvPr/>
          </p:nvSpPr>
          <p:spPr bwMode="auto">
            <a:xfrm>
              <a:off x="4279900" y="2685356"/>
              <a:ext cx="4508500" cy="921444"/>
            </a:xfrm>
            <a:custGeom>
              <a:avLst/>
              <a:gdLst>
                <a:gd name="connsiteX0" fmla="*/ 0 w 4508500"/>
                <a:gd name="connsiteY0" fmla="*/ 921444 h 921444"/>
                <a:gd name="connsiteX1" fmla="*/ 1905000 w 4508500"/>
                <a:gd name="connsiteY1" fmla="*/ 134044 h 921444"/>
                <a:gd name="connsiteX2" fmla="*/ 4508500 w 4508500"/>
                <a:gd name="connsiteY2" fmla="*/ 7044 h 92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08500" h="921444">
                  <a:moveTo>
                    <a:pt x="0" y="921444"/>
                  </a:moveTo>
                  <a:cubicBezTo>
                    <a:pt x="576791" y="603944"/>
                    <a:pt x="1153583" y="286444"/>
                    <a:pt x="1905000" y="134044"/>
                  </a:cubicBezTo>
                  <a:cubicBezTo>
                    <a:pt x="2656417" y="-18356"/>
                    <a:pt x="3582458" y="-5656"/>
                    <a:pt x="4508500" y="7044"/>
                  </a:cubicBezTo>
                </a:path>
              </a:pathLst>
            </a:custGeom>
            <a:noFill/>
            <a:ln w="285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287" name="Textfeld 11286">
              <a:extLst>
                <a:ext uri="{FF2B5EF4-FFF2-40B4-BE49-F238E27FC236}">
                  <a16:creationId xmlns:a16="http://schemas.microsoft.com/office/drawing/2014/main" id="{C147E1E7-7B9E-58E2-D0A5-E35B17525521}"/>
                </a:ext>
              </a:extLst>
            </p:cNvPr>
            <p:cNvSpPr txBox="1"/>
            <p:nvPr/>
          </p:nvSpPr>
          <p:spPr>
            <a:xfrm>
              <a:off x="4859548" y="3332044"/>
              <a:ext cx="1258678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rgbClr val="FFC000"/>
                  </a:solidFill>
                </a:rPr>
                <a:t>mit geplanten</a:t>
              </a:r>
              <a:br>
                <a:rPr lang="de-DE" sz="1400" dirty="0">
                  <a:solidFill>
                    <a:srgbClr val="FFC000"/>
                  </a:solidFill>
                </a:rPr>
              </a:br>
              <a:r>
                <a:rPr lang="de-DE" sz="1400" dirty="0">
                  <a:solidFill>
                    <a:srgbClr val="FFC000"/>
                  </a:solidFill>
                </a:rPr>
                <a:t>Maßnahmen</a:t>
              </a: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18476BBB-C628-597D-73CE-2CF67409A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3553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dirty="0">
                <a:solidFill>
                  <a:srgbClr val="00B050"/>
                </a:solidFill>
              </a:rPr>
              <a:t>Wir müssen langfristig </a:t>
            </a:r>
            <a:r>
              <a:rPr lang="de-DE" sz="1800" b="1" dirty="0">
                <a:solidFill>
                  <a:srgbClr val="00B050"/>
                </a:solidFill>
              </a:rPr>
              <a:t>CO</a:t>
            </a:r>
            <a:r>
              <a:rPr lang="de-DE" sz="1800" b="1" baseline="-25000" dirty="0">
                <a:solidFill>
                  <a:srgbClr val="00B050"/>
                </a:solidFill>
              </a:rPr>
              <a:t>2</a:t>
            </a:r>
            <a:r>
              <a:rPr lang="de-DE" sz="1800" b="1" dirty="0">
                <a:solidFill>
                  <a:srgbClr val="00B050"/>
                </a:solidFill>
              </a:rPr>
              <a:t> aus der Atmosphäre entnehmen!</a:t>
            </a:r>
            <a:endParaRPr lang="de-DE" altLang="de-DE" sz="1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50713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4069</Words>
  <Application>Microsoft Office PowerPoint</Application>
  <PresentationFormat>A4-Papier (210 x 297 mm)</PresentationFormat>
  <Paragraphs>589</Paragraphs>
  <Slides>32</Slides>
  <Notes>29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45" baseType="lpstr">
      <vt:lpstr>Microsoft YaHei</vt:lpstr>
      <vt:lpstr>Aptos</vt:lpstr>
      <vt:lpstr>Aptos Narrow</vt:lpstr>
      <vt:lpstr>Arial</vt:lpstr>
      <vt:lpstr>Arial Rounded MT Bold</vt:lpstr>
      <vt:lpstr>Bahnschrift Light Condensed</vt:lpstr>
      <vt:lpstr>Calibri</vt:lpstr>
      <vt:lpstr>Calibri Light</vt:lpstr>
      <vt:lpstr>Courier New</vt:lpstr>
      <vt:lpstr>Symbol</vt:lpstr>
      <vt:lpstr>Times New Roman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Wolfgang Thiel</cp:lastModifiedBy>
  <cp:revision>3136</cp:revision>
  <cp:lastPrinted>2019-03-23T07:11:31Z</cp:lastPrinted>
  <dcterms:created xsi:type="dcterms:W3CDTF">2003-01-24T08:17:53Z</dcterms:created>
  <dcterms:modified xsi:type="dcterms:W3CDTF">2024-11-17T15:08:25Z</dcterms:modified>
</cp:coreProperties>
</file>