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878" r:id="rId2"/>
    <p:sldId id="943" r:id="rId3"/>
    <p:sldId id="1307" r:id="rId4"/>
  </p:sldIdLst>
  <p:sldSz cx="9906000" cy="6858000" type="A4"/>
  <p:notesSz cx="6888163" cy="100218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  <p:cmAuthor id="2" name="Thielwol" initials="T" lastIdx="5" clrIdx="1">
    <p:extLst>
      <p:ext uri="{19B8F6BF-5375-455C-9EA6-DF929625EA0E}">
        <p15:presenceInfo xmlns:p15="http://schemas.microsoft.com/office/powerpoint/2012/main" userId="Thielw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  <a:srgbClr val="FF6600"/>
    <a:srgbClr val="66CCFF"/>
    <a:srgbClr val="FF3399"/>
    <a:srgbClr val="CCFFFF"/>
    <a:srgbClr val="FF0000"/>
    <a:srgbClr val="008000"/>
    <a:srgbClr val="0099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493" autoAdjust="0"/>
    <p:restoredTop sz="94205" autoAdjust="0"/>
  </p:normalViewPr>
  <p:slideViewPr>
    <p:cSldViewPr snapToGrid="0">
      <p:cViewPr varScale="1">
        <p:scale>
          <a:sx n="97" d="100"/>
          <a:sy n="97" d="100"/>
        </p:scale>
        <p:origin x="2388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24" y="-632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52575" y="9745006"/>
            <a:ext cx="2983013" cy="27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750888"/>
            <a:ext cx="5429250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3211" y="4759522"/>
            <a:ext cx="5176076" cy="451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7093" y="9552461"/>
            <a:ext cx="3033977" cy="4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0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>
            <a:extLst>
              <a:ext uri="{FF2B5EF4-FFF2-40B4-BE49-F238E27FC236}">
                <a16:creationId xmlns:a16="http://schemas.microsoft.com/office/drawing/2014/main" id="{C9228036-2FC4-464A-8725-AF125720C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izenplatzhalter 2">
            <a:extLst>
              <a:ext uri="{FF2B5EF4-FFF2-40B4-BE49-F238E27FC236}">
                <a16:creationId xmlns:a16="http://schemas.microsoft.com/office/drawing/2014/main" id="{18C443DF-AD38-4EFE-AB44-DC12F7F2A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73732" name="Foliennummernplatzhalter 3">
            <a:extLst>
              <a:ext uri="{FF2B5EF4-FFF2-40B4-BE49-F238E27FC236}">
                <a16:creationId xmlns:a16="http://schemas.microsoft.com/office/drawing/2014/main" id="{8FA7C601-A024-4A2D-9840-EFEC6AFBA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804" indent="-293771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5084" indent="-2350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117" indent="-2350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5150" indent="-2350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5183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217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250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5283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71C8F7-3C8F-491B-8D93-3E2E64DE77CA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497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CCB66A0D-9823-48CF-B480-5F625C873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2400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September-Energie-Stammtisch | am 26.09.2024 in Wörth		 </a:t>
            </a:r>
            <a:r>
              <a:rPr lang="en-US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		           	            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ISE e.V. </a:t>
            </a:r>
            <a:fld id="{B441096D-49BA-4C7B-A571-124674B25D3F}" type="slidenum">
              <a:rPr lang="de-DE" altLang="de-DE" sz="1200" b="1" kern="1200" smtClean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09725" algn="r"/>
                </a:tabLst>
                <a:defRPr/>
              </a:pPr>
              <a:t>‹Nr.›</a:t>
            </a:fld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2DCDE3D-A900-9A9E-5143-C3AF1AFF02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5" y="1"/>
            <a:ext cx="802216" cy="802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3" Type="http://schemas.openxmlformats.org/officeDocument/2006/relationships/image" Target="../media/image3.jpe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23" Type="http://schemas.openxmlformats.org/officeDocument/2006/relationships/hyperlink" Target="https://www.i-suedpfalz-energie.de/meta-studie/" TargetMode="External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jpg"/><Relationship Id="rId22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E6D8A07C-A019-49F4-BE16-F513E68AB3F2}"/>
              </a:ext>
            </a:extLst>
          </p:cNvPr>
          <p:cNvSpPr/>
          <p:nvPr/>
        </p:nvSpPr>
        <p:spPr bwMode="auto">
          <a:xfrm>
            <a:off x="0" y="1350963"/>
            <a:ext cx="9905998" cy="51112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A7087FA-1DFD-4E03-B09C-C0F3ECFAE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100" y="65813"/>
            <a:ext cx="82011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b="1" dirty="0" err="1">
                <a:solidFill>
                  <a:schemeClr val="bg1"/>
                </a:solidFill>
              </a:rPr>
              <a:t>Herzlich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willkommen</a:t>
            </a:r>
            <a:br>
              <a:rPr lang="en-US" altLang="de-DE" sz="2800" b="1" dirty="0">
                <a:solidFill>
                  <a:schemeClr val="bg1"/>
                </a:solidFill>
              </a:rPr>
            </a:br>
            <a:r>
              <a:rPr lang="en-US" altLang="de-DE" sz="2800" dirty="0" err="1">
                <a:solidFill>
                  <a:schemeClr val="bg1"/>
                </a:solidFill>
              </a:rPr>
              <a:t>zum</a:t>
            </a:r>
            <a:r>
              <a:rPr lang="en-US" altLang="de-DE" sz="2800" dirty="0">
                <a:solidFill>
                  <a:schemeClr val="bg1"/>
                </a:solidFill>
              </a:rPr>
              <a:t> September-</a:t>
            </a:r>
            <a:r>
              <a:rPr lang="en-US" altLang="de-DE" sz="2800" dirty="0" err="1">
                <a:solidFill>
                  <a:schemeClr val="bg1"/>
                </a:solidFill>
              </a:rPr>
              <a:t>Energie</a:t>
            </a:r>
            <a:r>
              <a:rPr lang="en-US" altLang="de-DE" sz="2800" dirty="0">
                <a:solidFill>
                  <a:schemeClr val="bg1"/>
                </a:solidFill>
              </a:rPr>
              <a:t>-Stammtisch in </a:t>
            </a:r>
            <a:r>
              <a:rPr lang="en-US" altLang="de-DE" sz="2800" dirty="0" err="1">
                <a:solidFill>
                  <a:schemeClr val="bg1"/>
                </a:solidFill>
              </a:rPr>
              <a:t>Wörth</a:t>
            </a:r>
            <a:endParaRPr lang="en-US" altLang="de-DE" sz="2800" dirty="0">
              <a:solidFill>
                <a:schemeClr val="bg1"/>
              </a:solidFill>
            </a:endParaRPr>
          </a:p>
        </p:txBody>
      </p:sp>
      <p:sp>
        <p:nvSpPr>
          <p:cNvPr id="34" name="Rectangle 75">
            <a:extLst>
              <a:ext uri="{FF2B5EF4-FFF2-40B4-BE49-F238E27FC236}">
                <a16:creationId xmlns:a16="http://schemas.microsoft.com/office/drawing/2014/main" id="{4009C84F-D2C4-41E9-9785-4B2A1D6F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095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September-Energie-Stammtisch | am 26.09.2024 in Wörth		                                                        		ISE e.V.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8AF9E9-0C98-D44C-7323-619A568E1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0"/>
            <a:ext cx="1368732" cy="1369497"/>
          </a:xfrm>
          <a:prstGeom prst="rect">
            <a:avLst/>
          </a:prstGeom>
        </p:spPr>
      </p:pic>
      <p:pic>
        <p:nvPicPr>
          <p:cNvPr id="4" name="Grafik 3" descr="Ein Bild, das Text, Schrift, Grafikdesign, Grafiken enthält.&#10;&#10;Automatisch generierte Beschreibung">
            <a:extLst>
              <a:ext uri="{FF2B5EF4-FFF2-40B4-BE49-F238E27FC236}">
                <a16:creationId xmlns:a16="http://schemas.microsoft.com/office/drawing/2014/main" id="{6F63D9F3-13B6-D57E-6D8A-F636856BD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44" y="1681490"/>
            <a:ext cx="8001000" cy="459105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955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Agenda 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467886E4-9E9F-49C4-9BFC-FDB702C1C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20" y="1116902"/>
            <a:ext cx="9654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>
                <a:solidFill>
                  <a:srgbClr val="563BFB"/>
                </a:solidFill>
              </a:rPr>
              <a:t>Einführung</a:t>
            </a:r>
            <a:r>
              <a:rPr lang="de-DE" altLang="de-DE" sz="1800" dirty="0">
                <a:solidFill>
                  <a:srgbClr val="563BFB"/>
                </a:solidFill>
              </a:rPr>
              <a:t>: „</a:t>
            </a:r>
            <a:r>
              <a:rPr lang="de-DE" altLang="de-DE" sz="1800" dirty="0" err="1">
                <a:solidFill>
                  <a:srgbClr val="563BFB"/>
                </a:solidFill>
              </a:rPr>
              <a:t>ProSumer</a:t>
            </a:r>
            <a:r>
              <a:rPr lang="de-DE" altLang="de-DE" sz="1800" dirty="0">
                <a:solidFill>
                  <a:srgbClr val="563BFB"/>
                </a:solidFill>
              </a:rPr>
              <a:t> (</a:t>
            </a:r>
            <a:r>
              <a:rPr lang="de-DE" altLang="de-DE" sz="1800" dirty="0" err="1">
                <a:solidFill>
                  <a:srgbClr val="563BFB"/>
                </a:solidFill>
              </a:rPr>
              <a:t>Energier</a:t>
            </a:r>
            <a:r>
              <a:rPr lang="de-DE" altLang="de-DE" sz="1800" u="sng" dirty="0" err="1">
                <a:solidFill>
                  <a:srgbClr val="563BFB"/>
                </a:solidFill>
              </a:rPr>
              <a:t>pro</a:t>
            </a:r>
            <a:r>
              <a:rPr lang="de-DE" altLang="de-DE" sz="1800" dirty="0" err="1">
                <a:solidFill>
                  <a:srgbClr val="563BFB"/>
                </a:solidFill>
              </a:rPr>
              <a:t>duzent</a:t>
            </a:r>
            <a:r>
              <a:rPr lang="de-DE" altLang="de-DE" sz="1800" dirty="0">
                <a:solidFill>
                  <a:srgbClr val="563BFB"/>
                </a:solidFill>
              </a:rPr>
              <a:t> und -kon</a:t>
            </a:r>
            <a:r>
              <a:rPr lang="de-DE" altLang="de-DE" sz="1800" u="sng" dirty="0">
                <a:solidFill>
                  <a:srgbClr val="563BFB"/>
                </a:solidFill>
              </a:rPr>
              <a:t>sum</a:t>
            </a:r>
            <a:r>
              <a:rPr lang="de-DE" altLang="de-DE" sz="1800" dirty="0">
                <a:solidFill>
                  <a:srgbClr val="563BFB"/>
                </a:solidFill>
              </a:rPr>
              <a:t>ent) in der Gebietskörperschaft“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                   </a:t>
            </a:r>
            <a:r>
              <a:rPr lang="de-DE" altLang="de-DE" sz="1800" b="1" dirty="0">
                <a:solidFill>
                  <a:srgbClr val="563BFB"/>
                </a:solidFill>
              </a:rPr>
              <a:t>Wolfgang Thiel</a:t>
            </a:r>
            <a:r>
              <a:rPr lang="de-DE" altLang="de-DE" sz="1800" dirty="0">
                <a:solidFill>
                  <a:srgbClr val="563BFB"/>
                </a:solidFill>
              </a:rPr>
              <a:t>, Vorsitzender ISE e.V. 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35034F4C-76A1-42B2-89E6-3BBC24996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20" y="1982382"/>
            <a:ext cx="86979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>
                <a:solidFill>
                  <a:srgbClr val="563BFB"/>
                </a:solidFill>
              </a:rPr>
              <a:t>Vortrag</a:t>
            </a:r>
            <a:r>
              <a:rPr lang="de-DE" altLang="de-DE" sz="1800" dirty="0">
                <a:solidFill>
                  <a:srgbClr val="563BFB"/>
                </a:solidFill>
              </a:rPr>
              <a:t>: „</a:t>
            </a:r>
            <a:r>
              <a:rPr lang="de-DE" sz="1800" dirty="0">
                <a:solidFill>
                  <a:srgbClr val="563BFB"/>
                </a:solidFill>
              </a:rPr>
              <a:t>Smart East - Wir bringen die Energiewende in die Stadt“</a:t>
            </a:r>
            <a:br>
              <a:rPr lang="de-DE" sz="1800" dirty="0">
                <a:solidFill>
                  <a:srgbClr val="563BFB"/>
                </a:solidFill>
              </a:rPr>
            </a:br>
            <a:r>
              <a:rPr lang="de-DE" sz="1800" dirty="0">
                <a:solidFill>
                  <a:srgbClr val="563BFB"/>
                </a:solidFill>
              </a:rPr>
              <a:t>             </a:t>
            </a:r>
            <a:r>
              <a:rPr lang="de-DE" sz="1800" b="1" dirty="0">
                <a:solidFill>
                  <a:srgbClr val="563BFB"/>
                </a:solidFill>
              </a:rPr>
              <a:t>Dr.-Ing. Christoph Schlenzig</a:t>
            </a:r>
            <a:r>
              <a:rPr lang="de-DE" sz="1800" dirty="0">
                <a:solidFill>
                  <a:srgbClr val="563BFB"/>
                </a:solidFill>
              </a:rPr>
              <a:t>, Gründer und Vorsitzender des</a:t>
            </a:r>
            <a:br>
              <a:rPr lang="de-DE" sz="1800" dirty="0">
                <a:solidFill>
                  <a:srgbClr val="563BFB"/>
                </a:solidFill>
              </a:rPr>
            </a:br>
            <a:r>
              <a:rPr lang="de-DE" sz="1800" dirty="0">
                <a:solidFill>
                  <a:srgbClr val="563BFB"/>
                </a:solidFill>
              </a:rPr>
              <a:t>             Unternehmensbeirats der Seven2one Informationssysteme GmbH</a:t>
            </a:r>
            <a:endParaRPr lang="de-DE" altLang="de-DE" sz="1800" dirty="0">
              <a:solidFill>
                <a:srgbClr val="563B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4489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E1376A5-D7CF-AB15-61B6-6689E5D8E41E}"/>
              </a:ext>
            </a:extLst>
          </p:cNvPr>
          <p:cNvSpPr/>
          <p:nvPr/>
        </p:nvSpPr>
        <p:spPr bwMode="auto">
          <a:xfrm>
            <a:off x="727739" y="830043"/>
            <a:ext cx="8495060" cy="5429530"/>
          </a:xfrm>
          <a:prstGeom prst="roundRect">
            <a:avLst>
              <a:gd name="adj" fmla="val 5876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726E9A9E-231C-4DA9-BE9B-F0D6637598B9}"/>
              </a:ext>
            </a:extLst>
          </p:cNvPr>
          <p:cNvSpPr txBox="1"/>
          <p:nvPr/>
        </p:nvSpPr>
        <p:spPr>
          <a:xfrm>
            <a:off x="781592" y="876160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3333FF"/>
                </a:solidFill>
              </a:rPr>
              <a:t>Dorf/Quartier/Stadt/VG/LK</a:t>
            </a:r>
          </a:p>
        </p:txBody>
      </p: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A9FD0EB9-9686-2716-9604-845ED64910CC}"/>
              </a:ext>
            </a:extLst>
          </p:cNvPr>
          <p:cNvGrpSpPr/>
          <p:nvPr/>
        </p:nvGrpSpPr>
        <p:grpSpPr>
          <a:xfrm>
            <a:off x="3141423" y="1738071"/>
            <a:ext cx="833883" cy="2183531"/>
            <a:chOff x="3196048" y="1819203"/>
            <a:chExt cx="833883" cy="2183531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FB9C62D9-487E-468C-8E43-60145E1ECE8B}"/>
                </a:ext>
              </a:extLst>
            </p:cNvPr>
            <p:cNvGrpSpPr/>
            <p:nvPr/>
          </p:nvGrpSpPr>
          <p:grpSpPr>
            <a:xfrm>
              <a:off x="3196048" y="1819203"/>
              <a:ext cx="833883" cy="972713"/>
              <a:chOff x="2844410" y="1419476"/>
              <a:chExt cx="833883" cy="972713"/>
            </a:xfrm>
          </p:grpSpPr>
          <p:pic>
            <p:nvPicPr>
              <p:cNvPr id="7" name="Grafik 6" descr="Ein Bild, das Essen enthält.&#10;&#10;Automatisch generierte Beschreibung">
                <a:extLst>
                  <a:ext uri="{FF2B5EF4-FFF2-40B4-BE49-F238E27FC236}">
                    <a16:creationId xmlns:a16="http://schemas.microsoft.com/office/drawing/2014/main" id="{A816F608-0985-4147-BFBD-8D165CFBB7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668"/>
              <a:stretch/>
            </p:blipFill>
            <p:spPr>
              <a:xfrm>
                <a:off x="2876257" y="2010027"/>
                <a:ext cx="770191" cy="382162"/>
              </a:xfrm>
              <a:prstGeom prst="rect">
                <a:avLst/>
              </a:prstGeom>
            </p:spPr>
          </p:pic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3FAD0203-5281-44C8-9DC5-378B872B3AD6}"/>
                  </a:ext>
                </a:extLst>
              </p:cNvPr>
              <p:cNvSpPr txBox="1"/>
              <p:nvPr/>
            </p:nvSpPr>
            <p:spPr>
              <a:xfrm>
                <a:off x="2844410" y="1419476"/>
                <a:ext cx="8338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/>
                  <a:t>Biotop-</a:t>
                </a:r>
                <a:br>
                  <a:rPr lang="de-DE" sz="1600" dirty="0"/>
                </a:br>
                <a:r>
                  <a:rPr lang="de-DE" sz="1600" dirty="0"/>
                  <a:t>Inseln</a:t>
                </a:r>
              </a:p>
            </p:txBody>
          </p:sp>
        </p:grpSp>
        <p:pic>
          <p:nvPicPr>
            <p:cNvPr id="73" name="Grafik 72" descr="Ein Bild, das Essen enthält.&#10;&#10;Automatisch generierte Beschreibung">
              <a:extLst>
                <a:ext uri="{FF2B5EF4-FFF2-40B4-BE49-F238E27FC236}">
                  <a16:creationId xmlns:a16="http://schemas.microsoft.com/office/drawing/2014/main" id="{F2E0CFBC-51DE-47C2-98FA-6583A8E49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668"/>
            <a:stretch/>
          </p:blipFill>
          <p:spPr>
            <a:xfrm>
              <a:off x="3232688" y="3625248"/>
              <a:ext cx="760766" cy="377486"/>
            </a:xfrm>
            <a:prstGeom prst="rect">
              <a:avLst/>
            </a:prstGeom>
          </p:spPr>
        </p:pic>
        <p:pic>
          <p:nvPicPr>
            <p:cNvPr id="79" name="Grafik 78" descr="Ein Bild, das Gras, draußen, Himmel, Feld enthält.&#10;&#10;Automatisch generierte Beschreibung">
              <a:extLst>
                <a:ext uri="{FF2B5EF4-FFF2-40B4-BE49-F238E27FC236}">
                  <a16:creationId xmlns:a16="http://schemas.microsoft.com/office/drawing/2014/main" id="{FBCC5CC0-55ED-454E-8349-930A55B89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29" t="23013" r="56233"/>
            <a:stretch/>
          </p:blipFill>
          <p:spPr>
            <a:xfrm>
              <a:off x="3517210" y="2874742"/>
              <a:ext cx="245537" cy="667680"/>
            </a:xfrm>
            <a:prstGeom prst="rect">
              <a:avLst/>
            </a:prstGeom>
          </p:spPr>
        </p:pic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ACB449E3-B681-4B0B-8980-3EE63E6BA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27260"/>
            <a:ext cx="99059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 err="1">
                <a:solidFill>
                  <a:srgbClr val="00B050"/>
                </a:solidFill>
              </a:rPr>
              <a:t>Sektorkopplung</a:t>
            </a:r>
            <a:r>
              <a:rPr lang="de-DE" altLang="de-DE" sz="1800" dirty="0">
                <a:solidFill>
                  <a:srgbClr val="00B050"/>
                </a:solidFill>
              </a:rPr>
              <a:t> beim Erzeuger/Verbraucher (</a:t>
            </a:r>
            <a:r>
              <a:rPr lang="de-DE" altLang="de-DE" sz="1800" dirty="0" err="1">
                <a:solidFill>
                  <a:srgbClr val="00B050"/>
                </a:solidFill>
              </a:rPr>
              <a:t>ProSumer</a:t>
            </a:r>
            <a:r>
              <a:rPr lang="de-DE" altLang="de-DE" sz="1800" dirty="0">
                <a:solidFill>
                  <a:srgbClr val="00B050"/>
                </a:solidFill>
              </a:rPr>
              <a:t>) garantieren wirtschaftliche Autarkie!</a:t>
            </a:r>
            <a:endParaRPr lang="de-DE" altLang="de-DE" sz="1800" i="1" dirty="0">
              <a:solidFill>
                <a:srgbClr val="00B050"/>
              </a:solidFill>
            </a:endParaRPr>
          </a:p>
        </p:txBody>
      </p: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5A3F4C31-9126-EC6C-7C14-B1BE5D2D5406}"/>
              </a:ext>
            </a:extLst>
          </p:cNvPr>
          <p:cNvGrpSpPr/>
          <p:nvPr/>
        </p:nvGrpSpPr>
        <p:grpSpPr>
          <a:xfrm>
            <a:off x="5483558" y="2765420"/>
            <a:ext cx="2774653" cy="1050399"/>
            <a:chOff x="5483558" y="2822570"/>
            <a:chExt cx="2774653" cy="1050399"/>
          </a:xfrm>
        </p:grpSpPr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0C8C10FF-1511-480B-9C78-3AA78453385D}"/>
                </a:ext>
              </a:extLst>
            </p:cNvPr>
            <p:cNvSpPr txBox="1"/>
            <p:nvPr/>
          </p:nvSpPr>
          <p:spPr>
            <a:xfrm>
              <a:off x="6502838" y="2887678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CH</a:t>
              </a:r>
              <a:r>
                <a:rPr lang="de-DE" sz="1400" baseline="-25000" dirty="0">
                  <a:solidFill>
                    <a:schemeClr val="accent2"/>
                  </a:solidFill>
                </a:rPr>
                <a:t>4</a:t>
              </a:r>
            </a:p>
          </p:txBody>
        </p:sp>
        <p:cxnSp>
          <p:nvCxnSpPr>
            <p:cNvPr id="123" name="Gerade Verbindung mit Pfeil 122">
              <a:extLst>
                <a:ext uri="{FF2B5EF4-FFF2-40B4-BE49-F238E27FC236}">
                  <a16:creationId xmlns:a16="http://schemas.microsoft.com/office/drawing/2014/main" id="{D2ECBE46-5652-4AB7-82A4-BED063E789D5}"/>
                </a:ext>
              </a:extLst>
            </p:cNvPr>
            <p:cNvCxnSpPr/>
            <p:nvPr/>
          </p:nvCxnSpPr>
          <p:spPr bwMode="auto">
            <a:xfrm>
              <a:off x="6469812" y="3198383"/>
              <a:ext cx="1788399" cy="31024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Zylinder 19">
              <a:extLst>
                <a:ext uri="{FF2B5EF4-FFF2-40B4-BE49-F238E27FC236}">
                  <a16:creationId xmlns:a16="http://schemas.microsoft.com/office/drawing/2014/main" id="{042A74E8-02D9-483D-88DF-92E115E73F6A}"/>
                </a:ext>
              </a:extLst>
            </p:cNvPr>
            <p:cNvSpPr/>
            <p:nvPr/>
          </p:nvSpPr>
          <p:spPr bwMode="auto">
            <a:xfrm>
              <a:off x="5901367" y="2822570"/>
              <a:ext cx="539340" cy="737772"/>
            </a:xfrm>
            <a:prstGeom prst="can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feld 142">
              <a:extLst>
                <a:ext uri="{FF2B5EF4-FFF2-40B4-BE49-F238E27FC236}">
                  <a16:creationId xmlns:a16="http://schemas.microsoft.com/office/drawing/2014/main" id="{BA045AC4-2A38-4C45-A1D2-596F069C1AFD}"/>
                </a:ext>
              </a:extLst>
            </p:cNvPr>
            <p:cNvSpPr txBox="1"/>
            <p:nvPr/>
          </p:nvSpPr>
          <p:spPr>
            <a:xfrm>
              <a:off x="5483558" y="3565192"/>
              <a:ext cx="1407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Methanisierung</a:t>
              </a: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7076963A-02E4-382E-F400-534AAA71EEFA}"/>
              </a:ext>
            </a:extLst>
          </p:cNvPr>
          <p:cNvGrpSpPr/>
          <p:nvPr/>
        </p:nvGrpSpPr>
        <p:grpSpPr>
          <a:xfrm>
            <a:off x="6067" y="1414966"/>
            <a:ext cx="1517933" cy="4702016"/>
            <a:chOff x="6067" y="1414966"/>
            <a:chExt cx="1517933" cy="4702016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123095A2-01B2-47C2-9D7B-E74106CF973D}"/>
                </a:ext>
              </a:extLst>
            </p:cNvPr>
            <p:cNvCxnSpPr/>
            <p:nvPr/>
          </p:nvCxnSpPr>
          <p:spPr bwMode="auto">
            <a:xfrm>
              <a:off x="370309" y="1414966"/>
              <a:ext cx="0" cy="4184534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064E636-D4CB-4A05-A3E3-1E4A3DF2C8F0}"/>
                </a:ext>
              </a:extLst>
            </p:cNvPr>
            <p:cNvSpPr txBox="1"/>
            <p:nvPr/>
          </p:nvSpPr>
          <p:spPr>
            <a:xfrm>
              <a:off x="6067" y="5593762"/>
              <a:ext cx="7216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Strom-</a:t>
              </a:r>
              <a:br>
                <a:rPr lang="de-DE" sz="1400" dirty="0"/>
              </a:br>
              <a:r>
                <a:rPr lang="de-DE" sz="1400" dirty="0"/>
                <a:t>netz</a:t>
              </a:r>
            </a:p>
          </p:txBody>
        </p:sp>
        <p:cxnSp>
          <p:nvCxnSpPr>
            <p:cNvPr id="106" name="Gerade Verbindung mit Pfeil 105">
              <a:extLst>
                <a:ext uri="{FF2B5EF4-FFF2-40B4-BE49-F238E27FC236}">
                  <a16:creationId xmlns:a16="http://schemas.microsoft.com/office/drawing/2014/main" id="{A489810B-A49C-4FE0-9088-9C804881A931}"/>
                </a:ext>
              </a:extLst>
            </p:cNvPr>
            <p:cNvCxnSpPr/>
            <p:nvPr/>
          </p:nvCxnSpPr>
          <p:spPr bwMode="auto">
            <a:xfrm>
              <a:off x="366903" y="3239405"/>
              <a:ext cx="1146954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AD644DF6-67C9-539C-A032-1821221D4EEC}"/>
                </a:ext>
              </a:extLst>
            </p:cNvPr>
            <p:cNvCxnSpPr/>
            <p:nvPr/>
          </p:nvCxnSpPr>
          <p:spPr bwMode="auto">
            <a:xfrm>
              <a:off x="1524000" y="1481880"/>
              <a:ext cx="0" cy="2973143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F6E2BC9D-2B57-3C3F-FECD-3BA442682AB7}"/>
              </a:ext>
            </a:extLst>
          </p:cNvPr>
          <p:cNvGrpSpPr/>
          <p:nvPr/>
        </p:nvGrpSpPr>
        <p:grpSpPr>
          <a:xfrm>
            <a:off x="1513857" y="1775813"/>
            <a:ext cx="1551482" cy="820814"/>
            <a:chOff x="1513857" y="1832963"/>
            <a:chExt cx="1551482" cy="820814"/>
          </a:xfrm>
        </p:grpSpPr>
        <p:pic>
          <p:nvPicPr>
            <p:cNvPr id="33" name="Grafik 32" descr="Ein Bild, das Gras, Himmel, draußen, Windmühle enthält.&#10;&#10;Automatisch generierte Beschreibung">
              <a:extLst>
                <a:ext uri="{FF2B5EF4-FFF2-40B4-BE49-F238E27FC236}">
                  <a16:creationId xmlns:a16="http://schemas.microsoft.com/office/drawing/2014/main" id="{6BB4C49F-6D1C-C19F-970A-AB687F425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977" y="1832963"/>
              <a:ext cx="971362" cy="546391"/>
            </a:xfrm>
            <a:prstGeom prst="rect">
              <a:avLst/>
            </a:prstGeom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4A344AC-1C0D-0BC3-7699-6B593F5BF50B}"/>
                </a:ext>
              </a:extLst>
            </p:cNvPr>
            <p:cNvSpPr txBox="1"/>
            <p:nvPr/>
          </p:nvSpPr>
          <p:spPr>
            <a:xfrm>
              <a:off x="2121707" y="2346000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Windpark</a:t>
              </a:r>
            </a:p>
          </p:txBody>
        </p: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355B2642-17FD-D6DB-9402-CB4F0D049DEA}"/>
                </a:ext>
              </a:extLst>
            </p:cNvPr>
            <p:cNvCxnSpPr/>
            <p:nvPr/>
          </p:nvCxnSpPr>
          <p:spPr bwMode="auto">
            <a:xfrm>
              <a:off x="1513857" y="1991858"/>
              <a:ext cx="580120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67E41334-4B1E-7ACE-BEC4-BDC914034D7F}"/>
              </a:ext>
            </a:extLst>
          </p:cNvPr>
          <p:cNvGrpSpPr/>
          <p:nvPr/>
        </p:nvGrpSpPr>
        <p:grpSpPr>
          <a:xfrm>
            <a:off x="1513857" y="2590409"/>
            <a:ext cx="1567032" cy="825563"/>
            <a:chOff x="1513857" y="2647559"/>
            <a:chExt cx="1567032" cy="825563"/>
          </a:xfrm>
        </p:grpSpPr>
        <p:pic>
          <p:nvPicPr>
            <p:cNvPr id="23" name="Grafik 22" descr="Ein Bild, das Text, Himmel, draußen, LKW enthält.&#10;&#10;Automatisch generierte Beschreibung">
              <a:extLst>
                <a:ext uri="{FF2B5EF4-FFF2-40B4-BE49-F238E27FC236}">
                  <a16:creationId xmlns:a16="http://schemas.microsoft.com/office/drawing/2014/main" id="{E72BDC8C-9615-7200-2C11-7616F0617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84" y="2647559"/>
              <a:ext cx="961571" cy="571744"/>
            </a:xfrm>
            <a:prstGeom prst="rect">
              <a:avLst/>
            </a:prstGeom>
          </p:spPr>
        </p:pic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C1EBE0C-1253-EDF9-B3BA-90DB49E7AF25}"/>
                </a:ext>
              </a:extLst>
            </p:cNvPr>
            <p:cNvSpPr txBox="1"/>
            <p:nvPr/>
          </p:nvSpPr>
          <p:spPr>
            <a:xfrm>
              <a:off x="2030601" y="3165345"/>
              <a:ext cx="1050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Groß-Akku</a:t>
              </a: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14913F3A-2C50-D104-5AAD-C4C743BC3FF1}"/>
                </a:ext>
              </a:extLst>
            </p:cNvPr>
            <p:cNvCxnSpPr/>
            <p:nvPr/>
          </p:nvCxnSpPr>
          <p:spPr bwMode="auto">
            <a:xfrm>
              <a:off x="1513857" y="2845664"/>
              <a:ext cx="580120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BD72DF96-D17A-D0F6-164F-1DD11A5399A2}"/>
              </a:ext>
            </a:extLst>
          </p:cNvPr>
          <p:cNvGrpSpPr/>
          <p:nvPr/>
        </p:nvGrpSpPr>
        <p:grpSpPr>
          <a:xfrm>
            <a:off x="1513857" y="3409753"/>
            <a:ext cx="2316594" cy="838038"/>
            <a:chOff x="1513857" y="3409753"/>
            <a:chExt cx="2316594" cy="838038"/>
          </a:xfrm>
        </p:grpSpPr>
        <p:pic>
          <p:nvPicPr>
            <p:cNvPr id="34" name="Grafik 33" descr="Ein Bild, das Gras, Baum, draußen, Feld enthält.&#10;&#10;Automatisch generierte Beschreibung">
              <a:extLst>
                <a:ext uri="{FF2B5EF4-FFF2-40B4-BE49-F238E27FC236}">
                  <a16:creationId xmlns:a16="http://schemas.microsoft.com/office/drawing/2014/main" id="{B33C2787-C27C-9AFE-75A6-8A2E125F2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931" y="3409753"/>
              <a:ext cx="951408" cy="549253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7F79812A-1A9C-AEA6-B307-F24E902C0CF0}"/>
                </a:ext>
              </a:extLst>
            </p:cNvPr>
            <p:cNvSpPr txBox="1"/>
            <p:nvPr/>
          </p:nvSpPr>
          <p:spPr>
            <a:xfrm>
              <a:off x="1802845" y="3940014"/>
              <a:ext cx="20276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PV-FF-/Agri-PV-Anlage</a:t>
              </a:r>
            </a:p>
          </p:txBody>
        </p: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19C5A5BD-C654-4B56-E0AC-C19E0DC24CE1}"/>
                </a:ext>
              </a:extLst>
            </p:cNvPr>
            <p:cNvCxnSpPr/>
            <p:nvPr/>
          </p:nvCxnSpPr>
          <p:spPr bwMode="auto">
            <a:xfrm>
              <a:off x="1513857" y="3579410"/>
              <a:ext cx="580120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4E3D15A7-B519-14F0-2D52-85EE4A185BC8}"/>
              </a:ext>
            </a:extLst>
          </p:cNvPr>
          <p:cNvGrpSpPr/>
          <p:nvPr/>
        </p:nvGrpSpPr>
        <p:grpSpPr>
          <a:xfrm>
            <a:off x="5918064" y="4382833"/>
            <a:ext cx="1405573" cy="1544252"/>
            <a:chOff x="7295890" y="4439983"/>
            <a:chExt cx="1405573" cy="1544252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0ED3E1EC-0AE4-990B-ABC8-2CAEF4840313}"/>
                </a:ext>
              </a:extLst>
            </p:cNvPr>
            <p:cNvSpPr txBox="1"/>
            <p:nvPr/>
          </p:nvSpPr>
          <p:spPr>
            <a:xfrm>
              <a:off x="7295890" y="4592458"/>
              <a:ext cx="14055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Tiefe-</a:t>
              </a:r>
              <a:br>
                <a:rPr lang="de-DE" sz="1400" dirty="0"/>
              </a:br>
              <a:r>
                <a:rPr lang="de-DE" sz="1400" dirty="0"/>
                <a:t>Geo-    </a:t>
              </a:r>
              <a:r>
                <a:rPr lang="de-DE" sz="1400" dirty="0" err="1"/>
                <a:t>thermie</a:t>
              </a:r>
              <a:endParaRPr lang="de-DE" sz="1400" dirty="0"/>
            </a:p>
          </p:txBody>
        </p:sp>
        <p:grpSp>
          <p:nvGrpSpPr>
            <p:cNvPr id="191" name="Gruppieren 190">
              <a:extLst>
                <a:ext uri="{FF2B5EF4-FFF2-40B4-BE49-F238E27FC236}">
                  <a16:creationId xmlns:a16="http://schemas.microsoft.com/office/drawing/2014/main" id="{23E208E6-6665-9DBD-4788-B81EE8E6DA7B}"/>
                </a:ext>
              </a:extLst>
            </p:cNvPr>
            <p:cNvGrpSpPr/>
            <p:nvPr/>
          </p:nvGrpSpPr>
          <p:grpSpPr>
            <a:xfrm>
              <a:off x="7351936" y="4439983"/>
              <a:ext cx="959270" cy="1544252"/>
              <a:chOff x="7351936" y="4439983"/>
              <a:chExt cx="959270" cy="1544252"/>
            </a:xfrm>
          </p:grpSpPr>
          <p:pic>
            <p:nvPicPr>
              <p:cNvPr id="47" name="Grafik 46" descr="Ein Bild, das draußen, Gras, Straße enthält.&#10;&#10;Automatisch generierte Beschreibung">
                <a:extLst>
                  <a:ext uri="{FF2B5EF4-FFF2-40B4-BE49-F238E27FC236}">
                    <a16:creationId xmlns:a16="http://schemas.microsoft.com/office/drawing/2014/main" id="{A5BED60C-98A5-9D70-F30E-68051288CB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40" b="-9282"/>
              <a:stretch/>
            </p:blipFill>
            <p:spPr>
              <a:xfrm>
                <a:off x="7351936" y="5098540"/>
                <a:ext cx="959270" cy="688160"/>
              </a:xfrm>
              <a:prstGeom prst="rect">
                <a:avLst/>
              </a:prstGeom>
            </p:spPr>
          </p:pic>
          <p:cxnSp>
            <p:nvCxnSpPr>
              <p:cNvPr id="146" name="Gerader Verbinder 145">
                <a:extLst>
                  <a:ext uri="{FF2B5EF4-FFF2-40B4-BE49-F238E27FC236}">
                    <a16:creationId xmlns:a16="http://schemas.microsoft.com/office/drawing/2014/main" id="{17862D84-5D8D-A05C-CF37-99DED7941FBE}"/>
                  </a:ext>
                </a:extLst>
              </p:cNvPr>
              <p:cNvCxnSpPr/>
              <p:nvPr/>
            </p:nvCxnSpPr>
            <p:spPr bwMode="auto">
              <a:xfrm>
                <a:off x="7856971" y="4439983"/>
                <a:ext cx="0" cy="668743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Gerader Verbinder 154">
                <a:extLst>
                  <a:ext uri="{FF2B5EF4-FFF2-40B4-BE49-F238E27FC236}">
                    <a16:creationId xmlns:a16="http://schemas.microsoft.com/office/drawing/2014/main" id="{9EFAF6EC-BEB6-421D-B4D2-0B6D9A7428BB}"/>
                  </a:ext>
                </a:extLst>
              </p:cNvPr>
              <p:cNvCxnSpPr/>
              <p:nvPr/>
            </p:nvCxnSpPr>
            <p:spPr bwMode="auto">
              <a:xfrm>
                <a:off x="7587703" y="5721466"/>
                <a:ext cx="0" cy="262769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1DAC52C3-5ED6-D042-98F0-B65CBA912F15}"/>
              </a:ext>
            </a:extLst>
          </p:cNvPr>
          <p:cNvGrpSpPr/>
          <p:nvPr/>
        </p:nvGrpSpPr>
        <p:grpSpPr>
          <a:xfrm>
            <a:off x="4113281" y="2394109"/>
            <a:ext cx="4136006" cy="1308201"/>
            <a:chOff x="4113281" y="2451259"/>
            <a:chExt cx="4136006" cy="1308201"/>
          </a:xfrm>
        </p:grpSpPr>
        <p:cxnSp>
          <p:nvCxnSpPr>
            <p:cNvPr id="112" name="Gerade Verbindung mit Pfeil 111">
              <a:extLst>
                <a:ext uri="{FF2B5EF4-FFF2-40B4-BE49-F238E27FC236}">
                  <a16:creationId xmlns:a16="http://schemas.microsoft.com/office/drawing/2014/main" id="{92892277-696B-43B2-A5E8-3499987E1C1E}"/>
                </a:ext>
              </a:extLst>
            </p:cNvPr>
            <p:cNvCxnSpPr/>
            <p:nvPr/>
          </p:nvCxnSpPr>
          <p:spPr bwMode="auto">
            <a:xfrm>
              <a:off x="5279622" y="3132412"/>
              <a:ext cx="621745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Textfeld 157">
              <a:extLst>
                <a:ext uri="{FF2B5EF4-FFF2-40B4-BE49-F238E27FC236}">
                  <a16:creationId xmlns:a16="http://schemas.microsoft.com/office/drawing/2014/main" id="{C3717A6C-DA1F-4151-80C7-E1928EA2907A}"/>
                </a:ext>
              </a:extLst>
            </p:cNvPr>
            <p:cNvSpPr txBox="1"/>
            <p:nvPr/>
          </p:nvSpPr>
          <p:spPr>
            <a:xfrm>
              <a:off x="5271307" y="3109512"/>
              <a:ext cx="5212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CO</a:t>
              </a:r>
              <a:r>
                <a:rPr lang="de-DE" sz="1400" baseline="-25000" dirty="0">
                  <a:solidFill>
                    <a:schemeClr val="accent2"/>
                  </a:solidFill>
                </a:rPr>
                <a:t>2</a:t>
              </a:r>
            </a:p>
          </p:txBody>
        </p:sp>
        <p:pic>
          <p:nvPicPr>
            <p:cNvPr id="11" name="Grafik 10" descr="Ein Bild, das drinnen, Tisch, sitzend, klein enthält.&#10;&#10;Automatisch generierte Beschreibung">
              <a:extLst>
                <a:ext uri="{FF2B5EF4-FFF2-40B4-BE49-F238E27FC236}">
                  <a16:creationId xmlns:a16="http://schemas.microsoft.com/office/drawing/2014/main" id="{024426AC-CCC9-4642-875E-8CABDA55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079" y="2451259"/>
              <a:ext cx="1150569" cy="805399"/>
            </a:xfrm>
            <a:prstGeom prst="rect">
              <a:avLst/>
            </a:prstGeom>
          </p:spPr>
        </p:pic>
        <p:cxnSp>
          <p:nvCxnSpPr>
            <p:cNvPr id="110" name="Gerade Verbindung mit Pfeil 109">
              <a:extLst>
                <a:ext uri="{FF2B5EF4-FFF2-40B4-BE49-F238E27FC236}">
                  <a16:creationId xmlns:a16="http://schemas.microsoft.com/office/drawing/2014/main" id="{5F79D8F5-DF01-4C12-8B76-BDCE737353DF}"/>
                </a:ext>
              </a:extLst>
            </p:cNvPr>
            <p:cNvCxnSpPr/>
            <p:nvPr/>
          </p:nvCxnSpPr>
          <p:spPr bwMode="auto">
            <a:xfrm>
              <a:off x="5279622" y="2629992"/>
              <a:ext cx="2969665" cy="30267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2" name="Textfeld 141">
              <a:extLst>
                <a:ext uri="{FF2B5EF4-FFF2-40B4-BE49-F238E27FC236}">
                  <a16:creationId xmlns:a16="http://schemas.microsoft.com/office/drawing/2014/main" id="{996058C6-E14C-4238-B326-22AD3B1AAE6E}"/>
                </a:ext>
              </a:extLst>
            </p:cNvPr>
            <p:cNvSpPr txBox="1"/>
            <p:nvPr/>
          </p:nvSpPr>
          <p:spPr>
            <a:xfrm>
              <a:off x="4113281" y="3236240"/>
              <a:ext cx="1269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Biogasanlage</a:t>
              </a:r>
              <a:br>
                <a:rPr lang="de-DE" sz="1400" dirty="0"/>
              </a:br>
              <a:r>
                <a:rPr lang="de-DE" sz="1400" dirty="0"/>
                <a:t>(Bio-Abfälle)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08369F8B-124D-4F5D-8F65-DD7AF93F88B6}"/>
                </a:ext>
              </a:extLst>
            </p:cNvPr>
            <p:cNvSpPr txBox="1"/>
            <p:nvPr/>
          </p:nvSpPr>
          <p:spPr>
            <a:xfrm>
              <a:off x="5271307" y="2603851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CH</a:t>
              </a:r>
              <a:r>
                <a:rPr lang="de-DE" sz="1400" baseline="-25000" dirty="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1998728D-8AC4-F47F-B57E-C83BD6322CE3}"/>
                </a:ext>
              </a:extLst>
            </p:cNvPr>
            <p:cNvSpPr txBox="1"/>
            <p:nvPr/>
          </p:nvSpPr>
          <p:spPr>
            <a:xfrm>
              <a:off x="7278928" y="2781379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Methan</a:t>
              </a: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6EB5FAE-33AB-1739-5FEF-77E34182B031}"/>
              </a:ext>
            </a:extLst>
          </p:cNvPr>
          <p:cNvGrpSpPr/>
          <p:nvPr/>
        </p:nvGrpSpPr>
        <p:grpSpPr>
          <a:xfrm>
            <a:off x="8243230" y="2330063"/>
            <a:ext cx="1657388" cy="2393483"/>
            <a:chOff x="8243230" y="2330063"/>
            <a:chExt cx="1657388" cy="2393483"/>
          </a:xfrm>
        </p:grpSpPr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F2350257-4240-4F51-BDBB-9F9D0DF6643C}"/>
                </a:ext>
              </a:extLst>
            </p:cNvPr>
            <p:cNvCxnSpPr/>
            <p:nvPr/>
          </p:nvCxnSpPr>
          <p:spPr bwMode="auto">
            <a:xfrm>
              <a:off x="9568560" y="3437919"/>
              <a:ext cx="0" cy="923232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8E724D96-44C5-4143-90DD-8F159F6C242A}"/>
                </a:ext>
              </a:extLst>
            </p:cNvPr>
            <p:cNvSpPr txBox="1"/>
            <p:nvPr/>
          </p:nvSpPr>
          <p:spPr>
            <a:xfrm>
              <a:off x="9238257" y="2483304"/>
              <a:ext cx="6623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Gas-</a:t>
              </a:r>
              <a:br>
                <a:rPr lang="de-DE" sz="1400" dirty="0"/>
              </a:br>
              <a:r>
                <a:rPr lang="de-DE" sz="1400" dirty="0"/>
                <a:t>netz</a:t>
              </a:r>
              <a:br>
                <a:rPr lang="de-DE" sz="1400" dirty="0"/>
              </a:br>
              <a:r>
                <a:rPr lang="de-DE" sz="1400" dirty="0"/>
                <a:t>(Spei-</a:t>
              </a:r>
              <a:br>
                <a:rPr lang="de-DE" sz="1400" dirty="0"/>
              </a:br>
              <a:r>
                <a:rPr lang="de-DE" sz="1400" dirty="0" err="1"/>
                <a:t>cher</a:t>
              </a:r>
              <a:r>
                <a:rPr lang="de-DE" sz="1400" dirty="0"/>
                <a:t>)</a:t>
              </a:r>
            </a:p>
          </p:txBody>
        </p:sp>
        <p:cxnSp>
          <p:nvCxnSpPr>
            <p:cNvPr id="93" name="Gerader Verbinder 92">
              <a:extLst>
                <a:ext uri="{FF2B5EF4-FFF2-40B4-BE49-F238E27FC236}">
                  <a16:creationId xmlns:a16="http://schemas.microsoft.com/office/drawing/2014/main" id="{0ACD3EC4-4E21-E8C9-C1C7-D77341AE8952}"/>
                </a:ext>
              </a:extLst>
            </p:cNvPr>
            <p:cNvCxnSpPr/>
            <p:nvPr/>
          </p:nvCxnSpPr>
          <p:spPr bwMode="auto">
            <a:xfrm flipH="1">
              <a:off x="8243230" y="2330063"/>
              <a:ext cx="6166" cy="2393483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mit Pfeil 155">
              <a:extLst>
                <a:ext uri="{FF2B5EF4-FFF2-40B4-BE49-F238E27FC236}">
                  <a16:creationId xmlns:a16="http://schemas.microsoft.com/office/drawing/2014/main" id="{BF1520CD-FE16-471A-CB66-FD4162240241}"/>
                </a:ext>
              </a:extLst>
            </p:cNvPr>
            <p:cNvCxnSpPr/>
            <p:nvPr/>
          </p:nvCxnSpPr>
          <p:spPr bwMode="auto">
            <a:xfrm>
              <a:off x="8249287" y="4065440"/>
              <a:ext cx="1319273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298D9833-AD62-9FEF-1D39-1A345FA620FA}"/>
              </a:ext>
            </a:extLst>
          </p:cNvPr>
          <p:cNvGrpSpPr/>
          <p:nvPr/>
        </p:nvGrpSpPr>
        <p:grpSpPr>
          <a:xfrm>
            <a:off x="6149914" y="852196"/>
            <a:ext cx="2376235" cy="816866"/>
            <a:chOff x="6139586" y="932976"/>
            <a:chExt cx="2376235" cy="816866"/>
          </a:xfrm>
        </p:grpSpPr>
        <p:pic>
          <p:nvPicPr>
            <p:cNvPr id="31" name="Grafik 30" descr="Ein Bild, das Spiel, Tisch, Raum enthält.&#10;&#10;Automatisch generierte Beschreibung">
              <a:extLst>
                <a:ext uri="{FF2B5EF4-FFF2-40B4-BE49-F238E27FC236}">
                  <a16:creationId xmlns:a16="http://schemas.microsoft.com/office/drawing/2014/main" id="{50FFADD5-D56E-4A6D-8F9B-957C46829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181" y="932976"/>
              <a:ext cx="727707" cy="544285"/>
            </a:xfrm>
            <a:prstGeom prst="rect">
              <a:avLst/>
            </a:prstGeom>
          </p:spPr>
        </p:pic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37D22265-9D35-4A2B-A7AA-BDA1FB1F8FC4}"/>
                </a:ext>
              </a:extLst>
            </p:cNvPr>
            <p:cNvSpPr txBox="1"/>
            <p:nvPr/>
          </p:nvSpPr>
          <p:spPr>
            <a:xfrm>
              <a:off x="7266761" y="1442065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Klär-   </a:t>
              </a:r>
              <a:r>
                <a:rPr lang="de-DE" sz="1400" dirty="0" err="1"/>
                <a:t>anlage</a:t>
              </a:r>
              <a:endParaRPr lang="de-DE" sz="1400" dirty="0"/>
            </a:p>
          </p:txBody>
        </p:sp>
        <p:cxnSp>
          <p:nvCxnSpPr>
            <p:cNvPr id="174" name="Gerade Verbindung mit Pfeil 173">
              <a:extLst>
                <a:ext uri="{FF2B5EF4-FFF2-40B4-BE49-F238E27FC236}">
                  <a16:creationId xmlns:a16="http://schemas.microsoft.com/office/drawing/2014/main" id="{461FED88-5AE3-BEE4-5410-C1E82C77A90E}"/>
                </a:ext>
              </a:extLst>
            </p:cNvPr>
            <p:cNvCxnSpPr/>
            <p:nvPr/>
          </p:nvCxnSpPr>
          <p:spPr bwMode="auto">
            <a:xfrm>
              <a:off x="6139586" y="1202565"/>
              <a:ext cx="1451839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r Verbinder 175">
              <a:extLst>
                <a:ext uri="{FF2B5EF4-FFF2-40B4-BE49-F238E27FC236}">
                  <a16:creationId xmlns:a16="http://schemas.microsoft.com/office/drawing/2014/main" id="{C62E2A93-6DA8-1F69-B5D4-4FCE2E7DC9FF}"/>
                </a:ext>
              </a:extLst>
            </p:cNvPr>
            <p:cNvCxnSpPr/>
            <p:nvPr/>
          </p:nvCxnSpPr>
          <p:spPr bwMode="auto">
            <a:xfrm>
              <a:off x="6139938" y="1192190"/>
              <a:ext cx="0" cy="216887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B38D38EF-CFF0-A80E-0361-0A6B1C25FBAC}"/>
              </a:ext>
            </a:extLst>
          </p:cNvPr>
          <p:cNvGrpSpPr/>
          <p:nvPr/>
        </p:nvGrpSpPr>
        <p:grpSpPr>
          <a:xfrm>
            <a:off x="1661831" y="1131930"/>
            <a:ext cx="2492740" cy="3141205"/>
            <a:chOff x="1546482" y="1192720"/>
            <a:chExt cx="5523686" cy="2862950"/>
          </a:xfrm>
          <a:solidFill>
            <a:srgbClr val="FF0000">
              <a:alpha val="10196"/>
            </a:srgbClr>
          </a:solidFill>
        </p:grpSpPr>
        <p:sp>
          <p:nvSpPr>
            <p:cNvPr id="101" name="Rechteck: abgerundete Ecken 100">
              <a:extLst>
                <a:ext uri="{FF2B5EF4-FFF2-40B4-BE49-F238E27FC236}">
                  <a16:creationId xmlns:a16="http://schemas.microsoft.com/office/drawing/2014/main" id="{C42F5E47-FEE3-59C5-0588-3649B3B4D993}"/>
                </a:ext>
              </a:extLst>
            </p:cNvPr>
            <p:cNvSpPr/>
            <p:nvPr/>
          </p:nvSpPr>
          <p:spPr bwMode="auto">
            <a:xfrm>
              <a:off x="1872990" y="1415856"/>
              <a:ext cx="5197178" cy="2639814"/>
            </a:xfrm>
            <a:prstGeom prst="roundRect">
              <a:avLst>
                <a:gd name="adj" fmla="val 6490"/>
              </a:avLst>
            </a:prstGeom>
            <a:grp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41C369C4-9E81-4AE8-315F-136DC3044618}"/>
                </a:ext>
              </a:extLst>
            </p:cNvPr>
            <p:cNvSpPr txBox="1"/>
            <p:nvPr/>
          </p:nvSpPr>
          <p:spPr>
            <a:xfrm>
              <a:off x="1546482" y="1192720"/>
              <a:ext cx="2932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Flächen-/Infrastruktur-Synergien nutzen</a:t>
              </a: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D15A2117-29B4-DFB7-6B3F-92F00435CE87}"/>
              </a:ext>
            </a:extLst>
          </p:cNvPr>
          <p:cNvGrpSpPr/>
          <p:nvPr/>
        </p:nvGrpSpPr>
        <p:grpSpPr>
          <a:xfrm>
            <a:off x="9217526" y="959380"/>
            <a:ext cx="721672" cy="1287488"/>
            <a:chOff x="9217526" y="959380"/>
            <a:chExt cx="721672" cy="1287488"/>
          </a:xfrm>
        </p:grpSpPr>
        <p:cxnSp>
          <p:nvCxnSpPr>
            <p:cNvPr id="195" name="Gerader Verbinder 194">
              <a:extLst>
                <a:ext uri="{FF2B5EF4-FFF2-40B4-BE49-F238E27FC236}">
                  <a16:creationId xmlns:a16="http://schemas.microsoft.com/office/drawing/2014/main" id="{8CC483A1-7DE2-8847-EF46-004E02B4076B}"/>
                </a:ext>
              </a:extLst>
            </p:cNvPr>
            <p:cNvCxnSpPr>
              <a:stCxn id="198" idx="2"/>
            </p:cNvCxnSpPr>
            <p:nvPr/>
          </p:nvCxnSpPr>
          <p:spPr bwMode="auto">
            <a:xfrm>
              <a:off x="9578362" y="1482600"/>
              <a:ext cx="0" cy="764268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8" name="Textfeld 197">
              <a:extLst>
                <a:ext uri="{FF2B5EF4-FFF2-40B4-BE49-F238E27FC236}">
                  <a16:creationId xmlns:a16="http://schemas.microsoft.com/office/drawing/2014/main" id="{588EF2EE-1F72-9A80-A207-7EDDA112D863}"/>
                </a:ext>
              </a:extLst>
            </p:cNvPr>
            <p:cNvSpPr txBox="1"/>
            <p:nvPr/>
          </p:nvSpPr>
          <p:spPr>
            <a:xfrm>
              <a:off x="9217526" y="959380"/>
              <a:ext cx="7216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Daten-</a:t>
              </a:r>
              <a:br>
                <a:rPr lang="de-DE" sz="1400" dirty="0"/>
              </a:br>
              <a:r>
                <a:rPr lang="de-DE" sz="1400" dirty="0"/>
                <a:t>netz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194E6F6-620D-BA41-9253-0D91D587637E}"/>
              </a:ext>
            </a:extLst>
          </p:cNvPr>
          <p:cNvGrpSpPr/>
          <p:nvPr/>
        </p:nvGrpSpPr>
        <p:grpSpPr>
          <a:xfrm>
            <a:off x="916626" y="1414966"/>
            <a:ext cx="8668478" cy="4687544"/>
            <a:chOff x="916626" y="1414966"/>
            <a:chExt cx="8668478" cy="4687544"/>
          </a:xfrm>
        </p:grpSpPr>
        <p:grpSp>
          <p:nvGrpSpPr>
            <p:cNvPr id="201" name="Gruppieren 200">
              <a:extLst>
                <a:ext uri="{FF2B5EF4-FFF2-40B4-BE49-F238E27FC236}">
                  <a16:creationId xmlns:a16="http://schemas.microsoft.com/office/drawing/2014/main" id="{984475AC-E484-8232-93FD-74DF138426E9}"/>
                </a:ext>
              </a:extLst>
            </p:cNvPr>
            <p:cNvGrpSpPr/>
            <p:nvPr/>
          </p:nvGrpSpPr>
          <p:grpSpPr>
            <a:xfrm>
              <a:off x="916626" y="1414966"/>
              <a:ext cx="8668478" cy="4687544"/>
              <a:chOff x="916626" y="1414966"/>
              <a:chExt cx="8668478" cy="4687544"/>
            </a:xfrm>
          </p:grpSpPr>
          <p:cxnSp>
            <p:nvCxnSpPr>
              <p:cNvPr id="107" name="Gerader Verbinder 106">
                <a:extLst>
                  <a:ext uri="{FF2B5EF4-FFF2-40B4-BE49-F238E27FC236}">
                    <a16:creationId xmlns:a16="http://schemas.microsoft.com/office/drawing/2014/main" id="{7AC4085F-CDBB-AB25-B685-BC0625202747}"/>
                  </a:ext>
                </a:extLst>
              </p:cNvPr>
              <p:cNvCxnSpPr/>
              <p:nvPr/>
            </p:nvCxnSpPr>
            <p:spPr bwMode="auto">
              <a:xfrm>
                <a:off x="8864358" y="2112298"/>
                <a:ext cx="10419" cy="3990212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82EF2141-40E7-889F-8FB5-75443A558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9" t="17276" r="16816" b="18891"/>
              <a:stretch/>
            </p:blipFill>
            <p:spPr>
              <a:xfrm>
                <a:off x="8645961" y="1802018"/>
                <a:ext cx="476662" cy="310280"/>
              </a:xfrm>
              <a:prstGeom prst="rect">
                <a:avLst/>
              </a:prstGeom>
            </p:spPr>
          </p:pic>
          <p:cxnSp>
            <p:nvCxnSpPr>
              <p:cNvPr id="131" name="Gerade Verbindung mit Pfeil 130">
                <a:extLst>
                  <a:ext uri="{FF2B5EF4-FFF2-40B4-BE49-F238E27FC236}">
                    <a16:creationId xmlns:a16="http://schemas.microsoft.com/office/drawing/2014/main" id="{B33BE95C-CC5D-278E-66A6-EEBDD0B0D717}"/>
                  </a:ext>
                </a:extLst>
              </p:cNvPr>
              <p:cNvCxnSpPr/>
              <p:nvPr/>
            </p:nvCxnSpPr>
            <p:spPr bwMode="auto">
              <a:xfrm>
                <a:off x="916626" y="6102510"/>
                <a:ext cx="7967666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Gerader Verbinder 131">
                <a:extLst>
                  <a:ext uri="{FF2B5EF4-FFF2-40B4-BE49-F238E27FC236}">
                    <a16:creationId xmlns:a16="http://schemas.microsoft.com/office/drawing/2014/main" id="{C6620A89-37F6-FAF0-4DAD-9EB57CFD869E}"/>
                  </a:ext>
                </a:extLst>
              </p:cNvPr>
              <p:cNvCxnSpPr/>
              <p:nvPr/>
            </p:nvCxnSpPr>
            <p:spPr bwMode="auto">
              <a:xfrm>
                <a:off x="920215" y="1510455"/>
                <a:ext cx="0" cy="4592055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Gerade Verbindung mit Pfeil 137">
                <a:extLst>
                  <a:ext uri="{FF2B5EF4-FFF2-40B4-BE49-F238E27FC236}">
                    <a16:creationId xmlns:a16="http://schemas.microsoft.com/office/drawing/2014/main" id="{33761A3C-EA11-A3D7-048B-BF1269A1B232}"/>
                  </a:ext>
                </a:extLst>
              </p:cNvPr>
              <p:cNvCxnSpPr/>
              <p:nvPr/>
            </p:nvCxnSpPr>
            <p:spPr bwMode="auto">
              <a:xfrm>
                <a:off x="4570962" y="2288850"/>
                <a:ext cx="4293396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1" name="Gerade Verbindung mit Pfeil 140">
                <a:extLst>
                  <a:ext uri="{FF2B5EF4-FFF2-40B4-BE49-F238E27FC236}">
                    <a16:creationId xmlns:a16="http://schemas.microsoft.com/office/drawing/2014/main" id="{B16069E7-CE45-4514-353D-0A567EF6BE22}"/>
                  </a:ext>
                </a:extLst>
              </p:cNvPr>
              <p:cNvCxnSpPr/>
              <p:nvPr/>
            </p:nvCxnSpPr>
            <p:spPr bwMode="auto">
              <a:xfrm>
                <a:off x="920215" y="2163308"/>
                <a:ext cx="1193716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mit Pfeil 149">
                <a:extLst>
                  <a:ext uri="{FF2B5EF4-FFF2-40B4-BE49-F238E27FC236}">
                    <a16:creationId xmlns:a16="http://schemas.microsoft.com/office/drawing/2014/main" id="{43C88716-1296-AABB-138E-6A429E3360E8}"/>
                  </a:ext>
                </a:extLst>
              </p:cNvPr>
              <p:cNvCxnSpPr/>
              <p:nvPr/>
            </p:nvCxnSpPr>
            <p:spPr bwMode="auto">
              <a:xfrm>
                <a:off x="920215" y="3032006"/>
                <a:ext cx="1193716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Gerade Verbindung mit Pfeil 151">
                <a:extLst>
                  <a:ext uri="{FF2B5EF4-FFF2-40B4-BE49-F238E27FC236}">
                    <a16:creationId xmlns:a16="http://schemas.microsoft.com/office/drawing/2014/main" id="{6FCD42E3-8F1E-2CC0-F0EC-D3BC76C4652E}"/>
                  </a:ext>
                </a:extLst>
              </p:cNvPr>
              <p:cNvCxnSpPr/>
              <p:nvPr/>
            </p:nvCxnSpPr>
            <p:spPr bwMode="auto">
              <a:xfrm>
                <a:off x="920215" y="3815819"/>
                <a:ext cx="1193716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7" name="Gerader Verbinder 156">
                <a:extLst>
                  <a:ext uri="{FF2B5EF4-FFF2-40B4-BE49-F238E27FC236}">
                    <a16:creationId xmlns:a16="http://schemas.microsoft.com/office/drawing/2014/main" id="{71554F36-2FF9-F1F1-13C1-673959EF5B6A}"/>
                  </a:ext>
                </a:extLst>
              </p:cNvPr>
              <p:cNvCxnSpPr/>
              <p:nvPr/>
            </p:nvCxnSpPr>
            <p:spPr bwMode="auto">
              <a:xfrm>
                <a:off x="2500619" y="5636722"/>
                <a:ext cx="0" cy="465788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Gerader Verbinder 162">
                <a:extLst>
                  <a:ext uri="{FF2B5EF4-FFF2-40B4-BE49-F238E27FC236}">
                    <a16:creationId xmlns:a16="http://schemas.microsoft.com/office/drawing/2014/main" id="{090BC23C-7338-BC2C-BAD2-519D56E6A738}"/>
                  </a:ext>
                </a:extLst>
              </p:cNvPr>
              <p:cNvCxnSpPr/>
              <p:nvPr/>
            </p:nvCxnSpPr>
            <p:spPr bwMode="auto">
              <a:xfrm>
                <a:off x="6356340" y="5670978"/>
                <a:ext cx="0" cy="431532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6" name="Gerader Verbinder 165">
                <a:extLst>
                  <a:ext uri="{FF2B5EF4-FFF2-40B4-BE49-F238E27FC236}">
                    <a16:creationId xmlns:a16="http://schemas.microsoft.com/office/drawing/2014/main" id="{90F9841E-82DA-CD74-BBF6-648620F67752}"/>
                  </a:ext>
                </a:extLst>
              </p:cNvPr>
              <p:cNvCxnSpPr/>
              <p:nvPr/>
            </p:nvCxnSpPr>
            <p:spPr bwMode="auto">
              <a:xfrm>
                <a:off x="7968456" y="5670978"/>
                <a:ext cx="0" cy="431532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8" name="Gerader Verbinder 167">
                <a:extLst>
                  <a:ext uri="{FF2B5EF4-FFF2-40B4-BE49-F238E27FC236}">
                    <a16:creationId xmlns:a16="http://schemas.microsoft.com/office/drawing/2014/main" id="{BE891CA7-6A40-B875-8991-8FFAA1DCD353}"/>
                  </a:ext>
                </a:extLst>
              </p:cNvPr>
              <p:cNvCxnSpPr/>
              <p:nvPr/>
            </p:nvCxnSpPr>
            <p:spPr bwMode="auto">
              <a:xfrm>
                <a:off x="6028923" y="2292697"/>
                <a:ext cx="0" cy="472723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0" name="Gerader Verbinder 169">
                <a:extLst>
                  <a:ext uri="{FF2B5EF4-FFF2-40B4-BE49-F238E27FC236}">
                    <a16:creationId xmlns:a16="http://schemas.microsoft.com/office/drawing/2014/main" id="{4A4BED4C-CDE5-7212-A375-5719EE7494F6}"/>
                  </a:ext>
                </a:extLst>
              </p:cNvPr>
              <p:cNvCxnSpPr/>
              <p:nvPr/>
            </p:nvCxnSpPr>
            <p:spPr bwMode="auto">
              <a:xfrm>
                <a:off x="4805190" y="2292697"/>
                <a:ext cx="0" cy="101412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2" name="Gerader Verbinder 171">
                <a:extLst>
                  <a:ext uri="{FF2B5EF4-FFF2-40B4-BE49-F238E27FC236}">
                    <a16:creationId xmlns:a16="http://schemas.microsoft.com/office/drawing/2014/main" id="{E6DF94EE-62F0-76C6-A6ED-E56C9AE71474}"/>
                  </a:ext>
                </a:extLst>
              </p:cNvPr>
              <p:cNvCxnSpPr/>
              <p:nvPr/>
            </p:nvCxnSpPr>
            <p:spPr bwMode="auto">
              <a:xfrm>
                <a:off x="6022881" y="1970015"/>
                <a:ext cx="0" cy="318835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7" name="Gerader Verbinder 176">
                <a:extLst>
                  <a:ext uri="{FF2B5EF4-FFF2-40B4-BE49-F238E27FC236}">
                    <a16:creationId xmlns:a16="http://schemas.microsoft.com/office/drawing/2014/main" id="{2743E962-47DE-A43D-3285-838DA49D1925}"/>
                  </a:ext>
                </a:extLst>
              </p:cNvPr>
              <p:cNvCxnSpPr/>
              <p:nvPr/>
            </p:nvCxnSpPr>
            <p:spPr bwMode="auto">
              <a:xfrm>
                <a:off x="7773441" y="1414966"/>
                <a:ext cx="0" cy="873884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6" name="Textfeld 185">
                <a:extLst>
                  <a:ext uri="{FF2B5EF4-FFF2-40B4-BE49-F238E27FC236}">
                    <a16:creationId xmlns:a16="http://schemas.microsoft.com/office/drawing/2014/main" id="{4DD306CC-EC80-28AB-4DE0-3F7717EE1350}"/>
                  </a:ext>
                </a:extLst>
              </p:cNvPr>
              <p:cNvSpPr txBox="1"/>
              <p:nvPr/>
            </p:nvSpPr>
            <p:spPr>
              <a:xfrm>
                <a:off x="8562325" y="1496396"/>
                <a:ext cx="574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EMS</a:t>
                </a:r>
              </a:p>
            </p:txBody>
          </p:sp>
          <p:cxnSp>
            <p:nvCxnSpPr>
              <p:cNvPr id="199" name="Gerade Verbindung mit Pfeil 198">
                <a:extLst>
                  <a:ext uri="{FF2B5EF4-FFF2-40B4-BE49-F238E27FC236}">
                    <a16:creationId xmlns:a16="http://schemas.microsoft.com/office/drawing/2014/main" id="{D97DCEF7-B203-D49A-E675-EBD43F334922}"/>
                  </a:ext>
                </a:extLst>
              </p:cNvPr>
              <p:cNvCxnSpPr/>
              <p:nvPr/>
            </p:nvCxnSpPr>
            <p:spPr bwMode="auto">
              <a:xfrm>
                <a:off x="9122623" y="1989987"/>
                <a:ext cx="462481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27" name="Gerader Verbinder 126">
              <a:extLst>
                <a:ext uri="{FF2B5EF4-FFF2-40B4-BE49-F238E27FC236}">
                  <a16:creationId xmlns:a16="http://schemas.microsoft.com/office/drawing/2014/main" id="{BFB72193-BE0F-C121-B6F5-7FF6CE2440E6}"/>
                </a:ext>
              </a:extLst>
            </p:cNvPr>
            <p:cNvCxnSpPr/>
            <p:nvPr/>
          </p:nvCxnSpPr>
          <p:spPr bwMode="auto">
            <a:xfrm>
              <a:off x="5167269" y="5679273"/>
              <a:ext cx="0" cy="423237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BA5D4123-F162-5479-1AD2-B139D5273A5E}"/>
              </a:ext>
            </a:extLst>
          </p:cNvPr>
          <p:cNvGrpSpPr/>
          <p:nvPr/>
        </p:nvGrpSpPr>
        <p:grpSpPr>
          <a:xfrm>
            <a:off x="7227353" y="4382833"/>
            <a:ext cx="1417922" cy="1525491"/>
            <a:chOff x="7227353" y="4382833"/>
            <a:chExt cx="1417922" cy="1525491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24E3E7EE-1F12-C3F3-53B0-AE6341009F39}"/>
                </a:ext>
              </a:extLst>
            </p:cNvPr>
            <p:cNvSpPr txBox="1"/>
            <p:nvPr/>
          </p:nvSpPr>
          <p:spPr>
            <a:xfrm>
              <a:off x="7905345" y="4733841"/>
              <a:ext cx="7399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G(</a:t>
              </a:r>
              <a:r>
                <a:rPr lang="de-DE" sz="1400" dirty="0" err="1"/>
                <a:t>uD</a:t>
              </a:r>
              <a:r>
                <a:rPr lang="de-DE" sz="1400" dirty="0"/>
                <a:t>)-</a:t>
              </a:r>
              <a:br>
                <a:rPr lang="de-DE" sz="1400" dirty="0"/>
              </a:br>
              <a:r>
                <a:rPr lang="de-DE" sz="1400" dirty="0"/>
                <a:t>    KW</a:t>
              </a:r>
            </a:p>
          </p:txBody>
        </p:sp>
        <p:pic>
          <p:nvPicPr>
            <p:cNvPr id="45" name="Grafik 44" descr="Ein Bild, das draußen, Gebäude, Turm enthält.&#10;&#10;Automatisch generierte Beschreibung">
              <a:extLst>
                <a:ext uri="{FF2B5EF4-FFF2-40B4-BE49-F238E27FC236}">
                  <a16:creationId xmlns:a16="http://schemas.microsoft.com/office/drawing/2014/main" id="{42D93202-1F8D-91C3-5702-4A699FDE6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353" y="5041390"/>
              <a:ext cx="938809" cy="625872"/>
            </a:xfrm>
            <a:prstGeom prst="rect">
              <a:avLst/>
            </a:prstGeom>
          </p:spPr>
        </p:pic>
        <p:cxnSp>
          <p:nvCxnSpPr>
            <p:cNvPr id="133" name="Gerader Verbinder 132">
              <a:extLst>
                <a:ext uri="{FF2B5EF4-FFF2-40B4-BE49-F238E27FC236}">
                  <a16:creationId xmlns:a16="http://schemas.microsoft.com/office/drawing/2014/main" id="{FC1AB5D8-AEA9-78AA-742C-9FECFDC32904}"/>
                </a:ext>
              </a:extLst>
            </p:cNvPr>
            <p:cNvCxnSpPr/>
            <p:nvPr/>
          </p:nvCxnSpPr>
          <p:spPr bwMode="auto">
            <a:xfrm>
              <a:off x="7970987" y="4382833"/>
              <a:ext cx="0" cy="668743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r Verbinder 144">
              <a:extLst>
                <a:ext uri="{FF2B5EF4-FFF2-40B4-BE49-F238E27FC236}">
                  <a16:creationId xmlns:a16="http://schemas.microsoft.com/office/drawing/2014/main" id="{3F83B899-13CC-B0AB-CF53-863C3A495E4A}"/>
                </a:ext>
              </a:extLst>
            </p:cNvPr>
            <p:cNvCxnSpPr/>
            <p:nvPr/>
          </p:nvCxnSpPr>
          <p:spPr bwMode="auto">
            <a:xfrm>
              <a:off x="7393244" y="4529453"/>
              <a:ext cx="0" cy="501870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r Verbinder 146">
              <a:extLst>
                <a:ext uri="{FF2B5EF4-FFF2-40B4-BE49-F238E27FC236}">
                  <a16:creationId xmlns:a16="http://schemas.microsoft.com/office/drawing/2014/main" id="{A2AD0720-4B62-34FD-384D-1AD0C97E00C2}"/>
                </a:ext>
              </a:extLst>
            </p:cNvPr>
            <p:cNvCxnSpPr/>
            <p:nvPr/>
          </p:nvCxnSpPr>
          <p:spPr bwMode="auto">
            <a:xfrm>
              <a:off x="7500252" y="5645555"/>
              <a:ext cx="0" cy="262769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21138745-6B1C-9E6D-EA19-F43182FA1C92}"/>
              </a:ext>
            </a:extLst>
          </p:cNvPr>
          <p:cNvGrpSpPr/>
          <p:nvPr/>
        </p:nvGrpSpPr>
        <p:grpSpPr>
          <a:xfrm>
            <a:off x="4161124" y="4492267"/>
            <a:ext cx="1054956" cy="1407535"/>
            <a:chOff x="4161124" y="4492267"/>
            <a:chExt cx="1054956" cy="1407535"/>
          </a:xfrm>
        </p:grpSpPr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AC3B4CFF-F9C4-4AF2-ABAB-E0E8D8F5C3F2}"/>
                </a:ext>
              </a:extLst>
            </p:cNvPr>
            <p:cNvSpPr txBox="1"/>
            <p:nvPr/>
          </p:nvSpPr>
          <p:spPr>
            <a:xfrm>
              <a:off x="4161124" y="4492267"/>
              <a:ext cx="6030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Heiz-</a:t>
              </a:r>
              <a:br>
                <a:rPr lang="de-DE" sz="1400" dirty="0"/>
              </a:br>
              <a:r>
                <a:rPr lang="de-DE" sz="1400" dirty="0"/>
                <a:t>werk</a:t>
              </a:r>
            </a:p>
          </p:txBody>
        </p:sp>
        <p:pic>
          <p:nvPicPr>
            <p:cNvPr id="105" name="Grafik 104" descr="Ein Bild, das Himmel, draußen, Gebäude, Wolke enthält.&#10;&#10;Automatisch generierte Beschreibung">
              <a:extLst>
                <a:ext uri="{FF2B5EF4-FFF2-40B4-BE49-F238E27FC236}">
                  <a16:creationId xmlns:a16="http://schemas.microsoft.com/office/drawing/2014/main" id="{7AA80BAA-0F77-3460-EF1C-398AA647E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288" y="4918228"/>
              <a:ext cx="548792" cy="768309"/>
            </a:xfrm>
            <a:prstGeom prst="rect">
              <a:avLst/>
            </a:prstGeom>
          </p:spPr>
        </p:pic>
        <p:cxnSp>
          <p:nvCxnSpPr>
            <p:cNvPr id="120" name="Gerader Verbinder 119">
              <a:extLst>
                <a:ext uri="{FF2B5EF4-FFF2-40B4-BE49-F238E27FC236}">
                  <a16:creationId xmlns:a16="http://schemas.microsoft.com/office/drawing/2014/main" id="{E3D046EA-C6CC-1979-FA38-3F6DA7751F2D}"/>
                </a:ext>
              </a:extLst>
            </p:cNvPr>
            <p:cNvCxnSpPr/>
            <p:nvPr/>
          </p:nvCxnSpPr>
          <p:spPr bwMode="auto">
            <a:xfrm>
              <a:off x="4804626" y="5684036"/>
              <a:ext cx="0" cy="215766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D8199A6-0226-93B8-A840-A083E1572E40}"/>
              </a:ext>
            </a:extLst>
          </p:cNvPr>
          <p:cNvGrpSpPr/>
          <p:nvPr/>
        </p:nvGrpSpPr>
        <p:grpSpPr>
          <a:xfrm>
            <a:off x="6440091" y="3316784"/>
            <a:ext cx="1250316" cy="1714539"/>
            <a:chOff x="6440091" y="3316784"/>
            <a:chExt cx="1250316" cy="1714539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04B47731-D15E-BE31-BBBB-29C3376B13CC}"/>
                </a:ext>
              </a:extLst>
            </p:cNvPr>
            <p:cNvSpPr txBox="1"/>
            <p:nvPr/>
          </p:nvSpPr>
          <p:spPr>
            <a:xfrm>
              <a:off x="7050208" y="3316784"/>
              <a:ext cx="5212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CO</a:t>
              </a:r>
              <a:r>
                <a:rPr lang="de-DE" sz="1400" baseline="-25000" dirty="0">
                  <a:solidFill>
                    <a:schemeClr val="accent2"/>
                  </a:solidFill>
                </a:rPr>
                <a:t>2</a:t>
              </a:r>
            </a:p>
          </p:txBody>
        </p: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8714DC78-2721-B4D3-6C2E-C92DE49E5F51}"/>
                </a:ext>
              </a:extLst>
            </p:cNvPr>
            <p:cNvCxnSpPr/>
            <p:nvPr/>
          </p:nvCxnSpPr>
          <p:spPr bwMode="auto">
            <a:xfrm>
              <a:off x="6440091" y="3331504"/>
              <a:ext cx="1250316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C758A6D4-8D08-C9AE-07A9-658CFA6A583F}"/>
                </a:ext>
              </a:extLst>
            </p:cNvPr>
            <p:cNvCxnSpPr/>
            <p:nvPr/>
          </p:nvCxnSpPr>
          <p:spPr bwMode="auto">
            <a:xfrm flipV="1">
              <a:off x="7690407" y="3331504"/>
              <a:ext cx="0" cy="1699819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1DACB011-E083-5EA9-5947-3090A6D81E65}"/>
              </a:ext>
            </a:extLst>
          </p:cNvPr>
          <p:cNvSpPr txBox="1"/>
          <p:nvPr/>
        </p:nvSpPr>
        <p:spPr>
          <a:xfrm>
            <a:off x="5160806" y="5362071"/>
            <a:ext cx="78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Ab-</a:t>
            </a:r>
            <a:br>
              <a:rPr lang="de-DE" sz="1400" dirty="0">
                <a:solidFill>
                  <a:srgbClr val="3333FF"/>
                </a:solidFill>
              </a:rPr>
            </a:br>
            <a:r>
              <a:rPr lang="de-DE" sz="1400" dirty="0">
                <a:solidFill>
                  <a:srgbClr val="3333FF"/>
                </a:solidFill>
              </a:rPr>
              <a:t>Wärme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D2D55A5-B7A2-DCDC-2DFC-7F6E8854E5ED}"/>
              </a:ext>
            </a:extLst>
          </p:cNvPr>
          <p:cNvGrpSpPr/>
          <p:nvPr/>
        </p:nvGrpSpPr>
        <p:grpSpPr>
          <a:xfrm>
            <a:off x="3993497" y="5009787"/>
            <a:ext cx="773832" cy="813027"/>
            <a:chOff x="4109932" y="5002828"/>
            <a:chExt cx="773832" cy="813027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DE47BBD-C88E-DE75-A2E8-5555496560BF}"/>
                </a:ext>
              </a:extLst>
            </p:cNvPr>
            <p:cNvSpPr txBox="1"/>
            <p:nvPr/>
          </p:nvSpPr>
          <p:spPr>
            <a:xfrm>
              <a:off x="4109932" y="5002828"/>
              <a:ext cx="709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dirty="0">
                  <a:solidFill>
                    <a:srgbClr val="3333FF"/>
                  </a:solidFill>
                </a:rPr>
                <a:t>Bio-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 err="1">
                  <a:solidFill>
                    <a:srgbClr val="3333FF"/>
                  </a:solidFill>
                </a:rPr>
                <a:t>masse</a:t>
              </a:r>
              <a:endParaRPr lang="de-DE" sz="1400" dirty="0">
                <a:solidFill>
                  <a:srgbClr val="3333FF"/>
                </a:solidFill>
              </a:endParaRPr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9D5073E7-EF57-0FEC-DD2D-47E021E75C51}"/>
                </a:ext>
              </a:extLst>
            </p:cNvPr>
            <p:cNvCxnSpPr/>
            <p:nvPr/>
          </p:nvCxnSpPr>
          <p:spPr bwMode="auto">
            <a:xfrm>
              <a:off x="4259032" y="5539515"/>
              <a:ext cx="495830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7E3D6D53-E77E-BCD8-B25D-15A82C27C7E0}"/>
                </a:ext>
              </a:extLst>
            </p:cNvPr>
            <p:cNvSpPr txBox="1"/>
            <p:nvPr/>
          </p:nvSpPr>
          <p:spPr>
            <a:xfrm>
              <a:off x="4131439" y="5538856"/>
              <a:ext cx="7523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200" dirty="0">
                  <a:solidFill>
                    <a:srgbClr val="3333FF"/>
                  </a:solidFill>
                </a:rPr>
                <a:t>(Abfälle)</a:t>
              </a:r>
            </a:p>
          </p:txBody>
        </p: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448D6052-0174-F9FC-D5D4-EAAC56907488}"/>
              </a:ext>
            </a:extLst>
          </p:cNvPr>
          <p:cNvGrpSpPr/>
          <p:nvPr/>
        </p:nvGrpSpPr>
        <p:grpSpPr>
          <a:xfrm>
            <a:off x="911576" y="4057413"/>
            <a:ext cx="7665557" cy="1907300"/>
            <a:chOff x="911576" y="4057413"/>
            <a:chExt cx="7665557" cy="1907300"/>
          </a:xfrm>
        </p:grpSpPr>
        <p:cxnSp>
          <p:nvCxnSpPr>
            <p:cNvPr id="109" name="Gerade Verbindung mit Pfeil 108">
              <a:extLst>
                <a:ext uri="{FF2B5EF4-FFF2-40B4-BE49-F238E27FC236}">
                  <a16:creationId xmlns:a16="http://schemas.microsoft.com/office/drawing/2014/main" id="{69A51F60-BE06-3D77-AF20-A6C64005735A}"/>
                </a:ext>
              </a:extLst>
            </p:cNvPr>
            <p:cNvCxnSpPr/>
            <p:nvPr/>
          </p:nvCxnSpPr>
          <p:spPr bwMode="auto">
            <a:xfrm>
              <a:off x="1524000" y="4382833"/>
              <a:ext cx="6570846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115EC9B4-E591-0E67-AA86-49295B894113}"/>
                </a:ext>
              </a:extLst>
            </p:cNvPr>
            <p:cNvGrpSpPr/>
            <p:nvPr/>
          </p:nvGrpSpPr>
          <p:grpSpPr>
            <a:xfrm>
              <a:off x="911576" y="4401527"/>
              <a:ext cx="7665557" cy="1563186"/>
              <a:chOff x="911576" y="4401527"/>
              <a:chExt cx="7665557" cy="1563186"/>
            </a:xfrm>
          </p:grpSpPr>
          <p:cxnSp>
            <p:nvCxnSpPr>
              <p:cNvPr id="160" name="Gerade Verbindung mit Pfeil 159">
                <a:extLst>
                  <a:ext uri="{FF2B5EF4-FFF2-40B4-BE49-F238E27FC236}">
                    <a16:creationId xmlns:a16="http://schemas.microsoft.com/office/drawing/2014/main" id="{7C3C54A1-F832-CE9E-807F-EF5CB4F4C7DF}"/>
                  </a:ext>
                </a:extLst>
              </p:cNvPr>
              <p:cNvCxnSpPr/>
              <p:nvPr/>
            </p:nvCxnSpPr>
            <p:spPr bwMode="auto">
              <a:xfrm>
                <a:off x="2500619" y="4532287"/>
                <a:ext cx="3704697" cy="0"/>
              </a:xfrm>
              <a:prstGeom prst="straightConnector1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65" name="Gruppieren 164">
                <a:extLst>
                  <a:ext uri="{FF2B5EF4-FFF2-40B4-BE49-F238E27FC236}">
                    <a16:creationId xmlns:a16="http://schemas.microsoft.com/office/drawing/2014/main" id="{D2FFC5D8-99FF-5E02-867E-FD0B2AB3483A}"/>
                  </a:ext>
                </a:extLst>
              </p:cNvPr>
              <p:cNvGrpSpPr/>
              <p:nvPr/>
            </p:nvGrpSpPr>
            <p:grpSpPr>
              <a:xfrm>
                <a:off x="911576" y="4401527"/>
                <a:ext cx="7665557" cy="1563186"/>
                <a:chOff x="911576" y="4401527"/>
                <a:chExt cx="7665557" cy="1563186"/>
              </a:xfrm>
            </p:grpSpPr>
            <p:cxnSp>
              <p:nvCxnSpPr>
                <p:cNvPr id="128" name="Gerade Verbindung mit Pfeil 127">
                  <a:extLst>
                    <a:ext uri="{FF2B5EF4-FFF2-40B4-BE49-F238E27FC236}">
                      <a16:creationId xmlns:a16="http://schemas.microsoft.com/office/drawing/2014/main" id="{DDF3FB6A-02E0-CDE1-9E2F-AFD866729BD7}"/>
                    </a:ext>
                  </a:extLst>
                </p:cNvPr>
                <p:cNvCxnSpPr/>
                <p:nvPr/>
              </p:nvCxnSpPr>
              <p:spPr bwMode="auto">
                <a:xfrm>
                  <a:off x="6139586" y="4532287"/>
                  <a:ext cx="2103644" cy="0"/>
                </a:xfrm>
                <a:prstGeom prst="straightConnector1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190" name="Gruppieren 189">
                  <a:extLst>
                    <a:ext uri="{FF2B5EF4-FFF2-40B4-BE49-F238E27FC236}">
                      <a16:creationId xmlns:a16="http://schemas.microsoft.com/office/drawing/2014/main" id="{3CE2B852-7629-DFBC-850C-3EE71A84FD72}"/>
                    </a:ext>
                  </a:extLst>
                </p:cNvPr>
                <p:cNvGrpSpPr/>
                <p:nvPr/>
              </p:nvGrpSpPr>
              <p:grpSpPr>
                <a:xfrm>
                  <a:off x="1994556" y="5623681"/>
                  <a:ext cx="6582577" cy="341032"/>
                  <a:chOff x="1994556" y="5680831"/>
                  <a:chExt cx="6582577" cy="341032"/>
                </a:xfrm>
              </p:grpSpPr>
              <p:sp>
                <p:nvSpPr>
                  <p:cNvPr id="136" name="Textfeld 135">
                    <a:extLst>
                      <a:ext uri="{FF2B5EF4-FFF2-40B4-BE49-F238E27FC236}">
                        <a16:creationId xmlns:a16="http://schemas.microsoft.com/office/drawing/2014/main" id="{56FEA781-4070-45DF-9DF9-4FE225FFE945}"/>
                      </a:ext>
                    </a:extLst>
                  </p:cNvPr>
                  <p:cNvSpPr txBox="1"/>
                  <p:nvPr/>
                </p:nvSpPr>
                <p:spPr>
                  <a:xfrm>
                    <a:off x="2877758" y="5714086"/>
                    <a:ext cx="112156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/>
                      <a:t>Wärmenetz</a:t>
                    </a:r>
                  </a:p>
                </p:txBody>
              </p:sp>
              <p:cxnSp>
                <p:nvCxnSpPr>
                  <p:cNvPr id="122" name="Gerade Verbindung mit Pfeil 121">
                    <a:extLst>
                      <a:ext uri="{FF2B5EF4-FFF2-40B4-BE49-F238E27FC236}">
                        <a16:creationId xmlns:a16="http://schemas.microsoft.com/office/drawing/2014/main" id="{7E2B383D-FEE0-81DF-5BAC-59DCC1DA63B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94556" y="5978685"/>
                    <a:ext cx="6582577" cy="0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9" name="Gerader Verbinder 148">
                    <a:extLst>
                      <a:ext uri="{FF2B5EF4-FFF2-40B4-BE49-F238E27FC236}">
                        <a16:creationId xmlns:a16="http://schemas.microsoft.com/office/drawing/2014/main" id="{1CCC28AE-F5C6-842C-F46F-9FAF2DAF038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64797" y="5680831"/>
                    <a:ext cx="0" cy="297854"/>
                  </a:xfrm>
                  <a:prstGeom prst="line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0000"/>
                    </a:solidFill>
                    <a:prstDash val="sysDot"/>
                    <a:round/>
                    <a:headEnd type="arrow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64" name="Gruppieren 163">
                  <a:extLst>
                    <a:ext uri="{FF2B5EF4-FFF2-40B4-BE49-F238E27FC236}">
                      <a16:creationId xmlns:a16="http://schemas.microsoft.com/office/drawing/2014/main" id="{7E2A1C9C-B782-1BCF-6575-BBF288D0F66B}"/>
                    </a:ext>
                  </a:extLst>
                </p:cNvPr>
                <p:cNvGrpSpPr/>
                <p:nvPr/>
              </p:nvGrpSpPr>
              <p:grpSpPr>
                <a:xfrm>
                  <a:off x="911576" y="4401527"/>
                  <a:ext cx="3186338" cy="1516300"/>
                  <a:chOff x="911576" y="4401527"/>
                  <a:chExt cx="3186338" cy="1516300"/>
                </a:xfrm>
              </p:grpSpPr>
              <p:cxnSp>
                <p:nvCxnSpPr>
                  <p:cNvPr id="139" name="Gerader Verbinder 138">
                    <a:extLst>
                      <a:ext uri="{FF2B5EF4-FFF2-40B4-BE49-F238E27FC236}">
                        <a16:creationId xmlns:a16="http://schemas.microsoft.com/office/drawing/2014/main" id="{74C1F268-4548-AC3E-C5E1-97C977E0D19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578293" y="4529453"/>
                    <a:ext cx="0" cy="501870"/>
                  </a:xfrm>
                  <a:prstGeom prst="line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arrow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12" name="Gruppieren 11">
                    <a:extLst>
                      <a:ext uri="{FF2B5EF4-FFF2-40B4-BE49-F238E27FC236}">
                        <a16:creationId xmlns:a16="http://schemas.microsoft.com/office/drawing/2014/main" id="{2E010A73-87FD-2B16-D43A-F269F8FB48D4}"/>
                      </a:ext>
                    </a:extLst>
                  </p:cNvPr>
                  <p:cNvGrpSpPr/>
                  <p:nvPr/>
                </p:nvGrpSpPr>
                <p:grpSpPr>
                  <a:xfrm>
                    <a:off x="1886551" y="4401527"/>
                    <a:ext cx="2211363" cy="1311590"/>
                    <a:chOff x="2848745" y="4439983"/>
                    <a:chExt cx="2211363" cy="1311590"/>
                  </a:xfrm>
                </p:grpSpPr>
                <p:grpSp>
                  <p:nvGrpSpPr>
                    <p:cNvPr id="51" name="Gruppieren 50">
                      <a:extLst>
                        <a:ext uri="{FF2B5EF4-FFF2-40B4-BE49-F238E27FC236}">
                          <a16:creationId xmlns:a16="http://schemas.microsoft.com/office/drawing/2014/main" id="{B3C9AC2B-7A18-D286-C54F-297088B0B8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8745" y="5076190"/>
                      <a:ext cx="2211363" cy="675383"/>
                      <a:chOff x="4132702" y="3170663"/>
                      <a:chExt cx="4967832" cy="1517250"/>
                    </a:xfrm>
                  </p:grpSpPr>
                  <p:sp>
                    <p:nvSpPr>
                      <p:cNvPr id="52" name="Freihandform: Form 51">
                        <a:extLst>
                          <a:ext uri="{FF2B5EF4-FFF2-40B4-BE49-F238E27FC236}">
                            <a16:creationId xmlns:a16="http://schemas.microsoft.com/office/drawing/2014/main" id="{F701B97A-BDA0-1B1D-00FF-83F4C3386DC8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V="1">
                        <a:off x="6078762" y="4621159"/>
                        <a:ext cx="11760" cy="14086"/>
                      </a:xfrm>
                      <a:custGeom>
                        <a:avLst/>
                        <a:gdLst>
                          <a:gd name="connsiteX0" fmla="*/ 5954 w 16876"/>
                          <a:gd name="connsiteY0" fmla="*/ 11274 h 22548"/>
                          <a:gd name="connsiteX1" fmla="*/ 4263 w 16876"/>
                          <a:gd name="connsiteY1" fmla="*/ 22549 h 22548"/>
                          <a:gd name="connsiteX2" fmla="*/ 14974 w 16876"/>
                          <a:gd name="connsiteY2" fmla="*/ 11274 h 22548"/>
                          <a:gd name="connsiteX3" fmla="*/ 16665 w 16876"/>
                          <a:gd name="connsiteY3" fmla="*/ 0 h 22548"/>
                          <a:gd name="connsiteX4" fmla="*/ 5954 w 16876"/>
                          <a:gd name="connsiteY4" fmla="*/ 11274 h 225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876" h="22548">
                            <a:moveTo>
                              <a:pt x="5954" y="11274"/>
                            </a:moveTo>
                            <a:cubicBezTo>
                              <a:pt x="-1374" y="19730"/>
                              <a:pt x="-1938" y="22549"/>
                              <a:pt x="4263" y="22549"/>
                            </a:cubicBezTo>
                            <a:cubicBezTo>
                              <a:pt x="8209" y="22549"/>
                              <a:pt x="13283" y="17475"/>
                              <a:pt x="14974" y="11274"/>
                            </a:cubicBezTo>
                            <a:cubicBezTo>
                              <a:pt x="16665" y="5073"/>
                              <a:pt x="17229" y="0"/>
                              <a:pt x="16665" y="0"/>
                            </a:cubicBezTo>
                            <a:cubicBezTo>
                              <a:pt x="16101" y="0"/>
                              <a:pt x="11591" y="5073"/>
                              <a:pt x="5954" y="11274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6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3" name="Freihandform: Form 52">
                        <a:extLst>
                          <a:ext uri="{FF2B5EF4-FFF2-40B4-BE49-F238E27FC236}">
                            <a16:creationId xmlns:a16="http://schemas.microsoft.com/office/drawing/2014/main" id="{B2BA3DD6-A190-4164-BDC1-722D069E6E75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V="1">
                        <a:off x="5563654" y="3977249"/>
                        <a:ext cx="24379" cy="1937"/>
                      </a:xfrm>
                      <a:custGeom>
                        <a:avLst/>
                        <a:gdLst>
                          <a:gd name="connsiteX0" fmla="*/ 4187 w 34984"/>
                          <a:gd name="connsiteY0" fmla="*/ 2255 h 3100"/>
                          <a:gd name="connsiteX1" fmla="*/ 32372 w 34984"/>
                          <a:gd name="connsiteY1" fmla="*/ 2255 h 3100"/>
                          <a:gd name="connsiteX2" fmla="*/ 16588 w 34984"/>
                          <a:gd name="connsiteY2" fmla="*/ 0 h 3100"/>
                          <a:gd name="connsiteX3" fmla="*/ 4187 w 34984"/>
                          <a:gd name="connsiteY3" fmla="*/ 2255 h 3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984" h="3100">
                            <a:moveTo>
                              <a:pt x="4187" y="2255"/>
                            </a:moveTo>
                            <a:cubicBezTo>
                              <a:pt x="12642" y="3382"/>
                              <a:pt x="25044" y="3382"/>
                              <a:pt x="32372" y="2255"/>
                            </a:cubicBezTo>
                            <a:cubicBezTo>
                              <a:pt x="39137" y="1127"/>
                              <a:pt x="32372" y="0"/>
                              <a:pt x="16588" y="0"/>
                            </a:cubicBezTo>
                            <a:cubicBezTo>
                              <a:pt x="1368" y="0"/>
                              <a:pt x="-4833" y="1127"/>
                              <a:pt x="4187" y="2255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6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de-DE"/>
                      </a:p>
                    </p:txBody>
                  </p:sp>
                  <p:cxnSp>
                    <p:nvCxnSpPr>
                      <p:cNvPr id="54" name="Gerader Verbinder 53">
                        <a:extLst>
                          <a:ext uri="{FF2B5EF4-FFF2-40B4-BE49-F238E27FC236}">
                            <a16:creationId xmlns:a16="http://schemas.microsoft.com/office/drawing/2014/main" id="{900EF653-3CE2-C033-A376-AB25C0D8792D}"/>
                          </a:ext>
                        </a:extLst>
                      </p:cNvPr>
                      <p:cNvCxnSpPr>
                        <a:stCxn id="62" idx="42"/>
                      </p:cNvCxnSpPr>
                      <p:nvPr/>
                    </p:nvCxnSpPr>
                    <p:spPr bwMode="auto">
                      <a:xfrm flipH="1" flipV="1">
                        <a:off x="5216370" y="3577856"/>
                        <a:ext cx="2831" cy="997919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pic>
                    <p:nvPicPr>
                      <p:cNvPr id="57" name="Grafik 56" descr="Ein Bild, das Buchse, Elektronik, drinnen, Stecker enthält.&#10;&#10;Automatisch generierte Beschreibung">
                        <a:extLst>
                          <a:ext uri="{FF2B5EF4-FFF2-40B4-BE49-F238E27FC236}">
                            <a16:creationId xmlns:a16="http://schemas.microsoft.com/office/drawing/2014/main" id="{9F30BB7E-E8E4-ADD9-F0A4-EA6A791DAA7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80668" y="4274410"/>
                        <a:ext cx="125490" cy="16387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9" name="Grafik 58">
                        <a:extLst>
                          <a:ext uri="{FF2B5EF4-FFF2-40B4-BE49-F238E27FC236}">
                            <a16:creationId xmlns:a16="http://schemas.microsoft.com/office/drawing/2014/main" id="{CE1D7546-79B5-46E8-5568-811B66992DF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087" t="56358" r="73126" b="14625"/>
                      <a:stretch/>
                    </p:blipFill>
                    <p:spPr>
                      <a:xfrm>
                        <a:off x="6498362" y="4158020"/>
                        <a:ext cx="128606" cy="288117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1" name="Freihandform: Form 60">
                        <a:extLst>
                          <a:ext uri="{FF2B5EF4-FFF2-40B4-BE49-F238E27FC236}">
                            <a16:creationId xmlns:a16="http://schemas.microsoft.com/office/drawing/2014/main" id="{25F1D217-FCC1-81F1-DA6A-4CDA055DEBA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4650474" y="3201063"/>
                        <a:ext cx="2757497" cy="806345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rgbClr val="FFCC99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2" name="Freihandform: Form 61">
                        <a:extLst>
                          <a:ext uri="{FF2B5EF4-FFF2-40B4-BE49-F238E27FC236}">
                            <a16:creationId xmlns:a16="http://schemas.microsoft.com/office/drawing/2014/main" id="{3D3351CD-42AA-B941-A738-3B6B69079C6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 flipV="1">
                        <a:off x="4132702" y="3170663"/>
                        <a:ext cx="3367359" cy="1433842"/>
                      </a:xfrm>
                      <a:custGeom>
                        <a:avLst/>
                        <a:gdLst>
                          <a:gd name="connsiteX0" fmla="*/ 497198 w 3607783"/>
                          <a:gd name="connsiteY0" fmla="*/ 32132 h 3347910"/>
                          <a:gd name="connsiteX1" fmla="*/ 242962 w 3607783"/>
                          <a:gd name="connsiteY1" fmla="*/ 742414 h 3347910"/>
                          <a:gd name="connsiteX2" fmla="*/ 0 w 3607783"/>
                          <a:gd name="connsiteY2" fmla="*/ 1446496 h 3347910"/>
                          <a:gd name="connsiteX3" fmla="*/ 10147 w 3607783"/>
                          <a:gd name="connsiteY3" fmla="*/ 1468481 h 3347910"/>
                          <a:gd name="connsiteX4" fmla="*/ 197301 w 3607783"/>
                          <a:gd name="connsiteY4" fmla="*/ 1403653 h 3347910"/>
                          <a:gd name="connsiteX5" fmla="*/ 202938 w 3607783"/>
                          <a:gd name="connsiteY5" fmla="*/ 1478064 h 3347910"/>
                          <a:gd name="connsiteX6" fmla="*/ 214212 w 3607783"/>
                          <a:gd name="connsiteY6" fmla="*/ 2043471 h 3347910"/>
                          <a:gd name="connsiteX7" fmla="*/ 225486 w 3607783"/>
                          <a:gd name="connsiteY7" fmla="*/ 2580129 h 3347910"/>
                          <a:gd name="connsiteX8" fmla="*/ 225486 w 3607783"/>
                          <a:gd name="connsiteY8" fmla="*/ 2626354 h 3347910"/>
                          <a:gd name="connsiteX9" fmla="*/ 421660 w 3607783"/>
                          <a:gd name="connsiteY9" fmla="*/ 2780812 h 3347910"/>
                          <a:gd name="connsiteX10" fmla="*/ 879961 w 3607783"/>
                          <a:gd name="connsiteY10" fmla="*/ 3141590 h 3347910"/>
                          <a:gd name="connsiteX11" fmla="*/ 1142653 w 3607783"/>
                          <a:gd name="connsiteY11" fmla="*/ 3347910 h 3347910"/>
                          <a:gd name="connsiteX12" fmla="*/ 2246973 w 3607783"/>
                          <a:gd name="connsiteY12" fmla="*/ 3325362 h 3347910"/>
                          <a:gd name="connsiteX13" fmla="*/ 3351856 w 3607783"/>
                          <a:gd name="connsiteY13" fmla="*/ 3301686 h 3347910"/>
                          <a:gd name="connsiteX14" fmla="*/ 3359748 w 3607783"/>
                          <a:gd name="connsiteY14" fmla="*/ 2686108 h 3347910"/>
                          <a:gd name="connsiteX15" fmla="*/ 3368768 w 3607783"/>
                          <a:gd name="connsiteY15" fmla="*/ 2047417 h 3347910"/>
                          <a:gd name="connsiteX16" fmla="*/ 3371586 w 3607783"/>
                          <a:gd name="connsiteY16" fmla="*/ 2023741 h 3347910"/>
                          <a:gd name="connsiteX17" fmla="*/ 3421193 w 3607783"/>
                          <a:gd name="connsiteY17" fmla="*/ 2023741 h 3347910"/>
                          <a:gd name="connsiteX18" fmla="*/ 3539010 w 3607783"/>
                          <a:gd name="connsiteY18" fmla="*/ 2019795 h 3347910"/>
                          <a:gd name="connsiteX19" fmla="*/ 3607783 w 3607783"/>
                          <a:gd name="connsiteY19" fmla="*/ 2016413 h 3347910"/>
                          <a:gd name="connsiteX20" fmla="*/ 3607783 w 3607783"/>
                          <a:gd name="connsiteY20" fmla="*/ 1997810 h 3347910"/>
                          <a:gd name="connsiteX21" fmla="*/ 3484329 w 3607783"/>
                          <a:gd name="connsiteY21" fmla="*/ 1712570 h 3347910"/>
                          <a:gd name="connsiteX22" fmla="*/ 2955564 w 3607783"/>
                          <a:gd name="connsiteY22" fmla="*/ 569353 h 3347910"/>
                          <a:gd name="connsiteX23" fmla="*/ 2761082 w 3607783"/>
                          <a:gd name="connsiteY23" fmla="*/ 148257 h 3347910"/>
                          <a:gd name="connsiteX24" fmla="*/ 2727259 w 3607783"/>
                          <a:gd name="connsiteY24" fmla="*/ 73847 h 3347910"/>
                          <a:gd name="connsiteX25" fmla="*/ 2692308 w 3607783"/>
                          <a:gd name="connsiteY25" fmla="*/ 71028 h 3347910"/>
                          <a:gd name="connsiteX26" fmla="*/ 2367608 w 3607783"/>
                          <a:gd name="connsiteY26" fmla="*/ 59190 h 3347910"/>
                          <a:gd name="connsiteX27" fmla="*/ 1296547 w 3607783"/>
                          <a:gd name="connsiteY27" fmla="*/ 25367 h 3347910"/>
                          <a:gd name="connsiteX28" fmla="*/ 511854 w 3607783"/>
                          <a:gd name="connsiteY28" fmla="*/ 0 h 3347910"/>
                          <a:gd name="connsiteX29" fmla="*/ 497198 w 3607783"/>
                          <a:gd name="connsiteY29" fmla="*/ 32132 h 3347910"/>
                          <a:gd name="connsiteX30" fmla="*/ 1519215 w 3607783"/>
                          <a:gd name="connsiteY30" fmla="*/ 99214 h 3347910"/>
                          <a:gd name="connsiteX31" fmla="*/ 2581820 w 3607783"/>
                          <a:gd name="connsiteY31" fmla="*/ 133601 h 3347910"/>
                          <a:gd name="connsiteX32" fmla="*/ 2681034 w 3607783"/>
                          <a:gd name="connsiteY32" fmla="*/ 136983 h 3347910"/>
                          <a:gd name="connsiteX33" fmla="*/ 2709783 w 3607783"/>
                          <a:gd name="connsiteY33" fmla="*/ 199556 h 3347910"/>
                          <a:gd name="connsiteX34" fmla="*/ 3062670 w 3607783"/>
                          <a:gd name="connsiteY34" fmla="*/ 961136 h 3347910"/>
                          <a:gd name="connsiteX35" fmla="*/ 3454452 w 3607783"/>
                          <a:gd name="connsiteY35" fmla="*/ 1806710 h 3347910"/>
                          <a:gd name="connsiteX36" fmla="*/ 3522098 w 3607783"/>
                          <a:gd name="connsiteY36" fmla="*/ 1953277 h 3347910"/>
                          <a:gd name="connsiteX37" fmla="*/ 3414429 w 3607783"/>
                          <a:gd name="connsiteY37" fmla="*/ 1957786 h 3347910"/>
                          <a:gd name="connsiteX38" fmla="*/ 3305631 w 3607783"/>
                          <a:gd name="connsiteY38" fmla="*/ 1963423 h 3347910"/>
                          <a:gd name="connsiteX39" fmla="*/ 3295485 w 3607783"/>
                          <a:gd name="connsiteY39" fmla="*/ 2598168 h 3347910"/>
                          <a:gd name="connsiteX40" fmla="*/ 3283646 w 3607783"/>
                          <a:gd name="connsiteY40" fmla="*/ 3234603 h 3347910"/>
                          <a:gd name="connsiteX41" fmla="*/ 1211990 w 3607783"/>
                          <a:gd name="connsiteY41" fmla="*/ 3280264 h 3347910"/>
                          <a:gd name="connsiteX42" fmla="*/ 1164074 w 3607783"/>
                          <a:gd name="connsiteY42" fmla="*/ 3280828 h 3347910"/>
                          <a:gd name="connsiteX43" fmla="*/ 730012 w 3607783"/>
                          <a:gd name="connsiteY43" fmla="*/ 2939216 h 3347910"/>
                          <a:gd name="connsiteX44" fmla="*/ 295951 w 3607783"/>
                          <a:gd name="connsiteY44" fmla="*/ 2597041 h 3347910"/>
                          <a:gd name="connsiteX45" fmla="*/ 292005 w 3607783"/>
                          <a:gd name="connsiteY45" fmla="*/ 2523194 h 3347910"/>
                          <a:gd name="connsiteX46" fmla="*/ 276221 w 3607783"/>
                          <a:gd name="connsiteY46" fmla="*/ 1879993 h 3347910"/>
                          <a:gd name="connsiteX47" fmla="*/ 264383 w 3607783"/>
                          <a:gd name="connsiteY47" fmla="*/ 1310640 h 3347910"/>
                          <a:gd name="connsiteX48" fmla="*/ 379945 w 3607783"/>
                          <a:gd name="connsiteY48" fmla="*/ 963955 h 3347910"/>
                          <a:gd name="connsiteX49" fmla="*/ 555260 w 3607783"/>
                          <a:gd name="connsiteY49" fmla="*/ 443645 h 3347910"/>
                          <a:gd name="connsiteX50" fmla="*/ 615578 w 3607783"/>
                          <a:gd name="connsiteY50" fmla="*/ 270020 h 3347910"/>
                          <a:gd name="connsiteX51" fmla="*/ 584010 w 3607783"/>
                          <a:gd name="connsiteY51" fmla="*/ 178134 h 3347910"/>
                          <a:gd name="connsiteX52" fmla="*/ 554133 w 3607783"/>
                          <a:gd name="connsiteY52" fmla="*/ 67646 h 3347910"/>
                          <a:gd name="connsiteX53" fmla="*/ 1519215 w 3607783"/>
                          <a:gd name="connsiteY53" fmla="*/ 99214 h 33479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</a:cxnLst>
                        <a:rect l="l" t="t" r="r" b="b"/>
                        <a:pathLst>
                          <a:path w="3607783" h="3347910">
                            <a:moveTo>
                              <a:pt x="497198" y="32132"/>
                            </a:moveTo>
                            <a:cubicBezTo>
                              <a:pt x="490997" y="50171"/>
                              <a:pt x="376562" y="369798"/>
                              <a:pt x="242962" y="742414"/>
                            </a:cubicBezTo>
                            <a:cubicBezTo>
                              <a:pt x="55244" y="1265543"/>
                              <a:pt x="0" y="1426202"/>
                              <a:pt x="0" y="1446496"/>
                            </a:cubicBezTo>
                            <a:cubicBezTo>
                              <a:pt x="0" y="1469044"/>
                              <a:pt x="1127" y="1471863"/>
                              <a:pt x="10147" y="1468481"/>
                            </a:cubicBezTo>
                            <a:cubicBezTo>
                              <a:pt x="47352" y="1453824"/>
                              <a:pt x="192227" y="1403653"/>
                              <a:pt x="197301" y="1403653"/>
                            </a:cubicBezTo>
                            <a:cubicBezTo>
                              <a:pt x="200683" y="1403653"/>
                              <a:pt x="202938" y="1430712"/>
                              <a:pt x="202938" y="1478064"/>
                            </a:cubicBezTo>
                            <a:cubicBezTo>
                              <a:pt x="202938" y="1519215"/>
                              <a:pt x="208011" y="1773451"/>
                              <a:pt x="214212" y="2043471"/>
                            </a:cubicBezTo>
                            <a:cubicBezTo>
                              <a:pt x="220413" y="2312928"/>
                              <a:pt x="225486" y="2554762"/>
                              <a:pt x="225486" y="2580129"/>
                            </a:cubicBezTo>
                            <a:lnTo>
                              <a:pt x="225486" y="2626354"/>
                            </a:lnTo>
                            <a:lnTo>
                              <a:pt x="421660" y="2780812"/>
                            </a:lnTo>
                            <a:cubicBezTo>
                              <a:pt x="529329" y="2865369"/>
                              <a:pt x="735650" y="3027720"/>
                              <a:pt x="879961" y="3141590"/>
                            </a:cubicBezTo>
                            <a:lnTo>
                              <a:pt x="1142653" y="3347910"/>
                            </a:lnTo>
                            <a:lnTo>
                              <a:pt x="2246973" y="3325362"/>
                            </a:lnTo>
                            <a:cubicBezTo>
                              <a:pt x="2854095" y="3312960"/>
                              <a:pt x="3351856" y="3302249"/>
                              <a:pt x="3351856" y="3301686"/>
                            </a:cubicBezTo>
                            <a:cubicBezTo>
                              <a:pt x="3352420" y="3301122"/>
                              <a:pt x="3355802" y="3024337"/>
                              <a:pt x="3359748" y="2686108"/>
                            </a:cubicBezTo>
                            <a:cubicBezTo>
                              <a:pt x="3363130" y="2347878"/>
                              <a:pt x="3367076" y="2060946"/>
                              <a:pt x="3368768" y="2047417"/>
                            </a:cubicBezTo>
                            <a:lnTo>
                              <a:pt x="3371586" y="2023741"/>
                            </a:lnTo>
                            <a:lnTo>
                              <a:pt x="3421193" y="2023741"/>
                            </a:lnTo>
                            <a:cubicBezTo>
                              <a:pt x="3448252" y="2023741"/>
                              <a:pt x="3501805" y="2022050"/>
                              <a:pt x="3539010" y="2019795"/>
                            </a:cubicBezTo>
                            <a:lnTo>
                              <a:pt x="3607783" y="2016413"/>
                            </a:lnTo>
                            <a:lnTo>
                              <a:pt x="3607783" y="1997810"/>
                            </a:lnTo>
                            <a:cubicBezTo>
                              <a:pt x="3607783" y="1985972"/>
                              <a:pt x="3565505" y="1887886"/>
                              <a:pt x="3484329" y="1712570"/>
                            </a:cubicBezTo>
                            <a:cubicBezTo>
                              <a:pt x="3347910" y="1417183"/>
                              <a:pt x="3196834" y="1090791"/>
                              <a:pt x="2955564" y="569353"/>
                            </a:cubicBezTo>
                            <a:cubicBezTo>
                              <a:pt x="2867060" y="378817"/>
                              <a:pt x="2779684" y="189409"/>
                              <a:pt x="2761082" y="148257"/>
                            </a:cubicBezTo>
                            <a:lnTo>
                              <a:pt x="2727259" y="73847"/>
                            </a:lnTo>
                            <a:lnTo>
                              <a:pt x="2692308" y="71028"/>
                            </a:lnTo>
                            <a:cubicBezTo>
                              <a:pt x="2673706" y="69337"/>
                              <a:pt x="2527139" y="64264"/>
                              <a:pt x="2367608" y="59190"/>
                            </a:cubicBezTo>
                            <a:cubicBezTo>
                              <a:pt x="2208076" y="54117"/>
                              <a:pt x="1726099" y="38896"/>
                              <a:pt x="1296547" y="25367"/>
                            </a:cubicBezTo>
                            <a:cubicBezTo>
                              <a:pt x="866995" y="11274"/>
                              <a:pt x="514109" y="0"/>
                              <a:pt x="511854" y="0"/>
                            </a:cubicBezTo>
                            <a:cubicBezTo>
                              <a:pt x="510163" y="0"/>
                              <a:pt x="503399" y="14657"/>
                              <a:pt x="497198" y="32132"/>
                            </a:cubicBezTo>
                            <a:close/>
                            <a:moveTo>
                              <a:pt x="1519215" y="99214"/>
                            </a:moveTo>
                            <a:cubicBezTo>
                              <a:pt x="2049672" y="116126"/>
                              <a:pt x="2527703" y="131910"/>
                              <a:pt x="2581820" y="133601"/>
                            </a:cubicBezTo>
                            <a:lnTo>
                              <a:pt x="2681034" y="136983"/>
                            </a:lnTo>
                            <a:lnTo>
                              <a:pt x="2709783" y="199556"/>
                            </a:lnTo>
                            <a:cubicBezTo>
                              <a:pt x="2725568" y="233942"/>
                              <a:pt x="2883972" y="576682"/>
                              <a:pt x="3062670" y="961136"/>
                            </a:cubicBezTo>
                            <a:cubicBezTo>
                              <a:pt x="3240804" y="1345591"/>
                              <a:pt x="3417247" y="1726099"/>
                              <a:pt x="3454452" y="1806710"/>
                            </a:cubicBezTo>
                            <a:lnTo>
                              <a:pt x="3522098" y="1953277"/>
                            </a:lnTo>
                            <a:lnTo>
                              <a:pt x="3414429" y="1957786"/>
                            </a:lnTo>
                            <a:cubicBezTo>
                              <a:pt x="3355238" y="1960041"/>
                              <a:pt x="3306195" y="1962860"/>
                              <a:pt x="3305631" y="1963423"/>
                            </a:cubicBezTo>
                            <a:cubicBezTo>
                              <a:pt x="3304504" y="1963987"/>
                              <a:pt x="3299994" y="2249791"/>
                              <a:pt x="3295485" y="2598168"/>
                            </a:cubicBezTo>
                            <a:cubicBezTo>
                              <a:pt x="3290975" y="2945981"/>
                              <a:pt x="3285901" y="3232349"/>
                              <a:pt x="3283646" y="3234603"/>
                            </a:cubicBezTo>
                            <a:cubicBezTo>
                              <a:pt x="3280828" y="3237986"/>
                              <a:pt x="1391815" y="3279137"/>
                              <a:pt x="1211990" y="3280264"/>
                            </a:cubicBezTo>
                            <a:lnTo>
                              <a:pt x="1164074" y="3280828"/>
                            </a:lnTo>
                            <a:lnTo>
                              <a:pt x="730012" y="2939216"/>
                            </a:lnTo>
                            <a:lnTo>
                              <a:pt x="295951" y="2597041"/>
                            </a:lnTo>
                            <a:lnTo>
                              <a:pt x="292005" y="2523194"/>
                            </a:lnTo>
                            <a:cubicBezTo>
                              <a:pt x="289750" y="2482606"/>
                              <a:pt x="282422" y="2192856"/>
                              <a:pt x="276221" y="1879993"/>
                            </a:cubicBezTo>
                            <a:lnTo>
                              <a:pt x="264383" y="1310640"/>
                            </a:lnTo>
                            <a:lnTo>
                              <a:pt x="379945" y="963955"/>
                            </a:lnTo>
                            <a:cubicBezTo>
                              <a:pt x="443081" y="773419"/>
                              <a:pt x="522001" y="538913"/>
                              <a:pt x="555260" y="443645"/>
                            </a:cubicBezTo>
                            <a:lnTo>
                              <a:pt x="615578" y="270020"/>
                            </a:lnTo>
                            <a:lnTo>
                              <a:pt x="584010" y="178134"/>
                            </a:lnTo>
                            <a:cubicBezTo>
                              <a:pt x="556952" y="99214"/>
                              <a:pt x="547932" y="67646"/>
                              <a:pt x="554133" y="67646"/>
                            </a:cubicBezTo>
                            <a:cubicBezTo>
                              <a:pt x="554697" y="67646"/>
                              <a:pt x="989322" y="81739"/>
                              <a:pt x="1519215" y="99214"/>
                            </a:cubicBezTo>
                            <a:close/>
                          </a:path>
                        </a:pathLst>
                      </a:custGeom>
                      <a:solidFill>
                        <a:srgbClr val="FFC000"/>
                      </a:solidFill>
                      <a:ln w="19050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3" name="Freihandform: Form 62">
                        <a:extLst>
                          <a:ext uri="{FF2B5EF4-FFF2-40B4-BE49-F238E27FC236}">
                            <a16:creationId xmlns:a16="http://schemas.microsoft.com/office/drawing/2014/main" id="{B5B0064B-A1A4-BB67-7413-7B47C97F756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4412808" y="3315403"/>
                        <a:ext cx="769419" cy="1220732"/>
                      </a:xfrm>
                      <a:custGeom>
                        <a:avLst/>
                        <a:gdLst>
                          <a:gd name="connsiteX0" fmla="*/ 0 w 381000"/>
                          <a:gd name="connsiteY0" fmla="*/ 369094 h 1066800"/>
                          <a:gd name="connsiteX1" fmla="*/ 150019 w 381000"/>
                          <a:gd name="connsiteY1" fmla="*/ 0 h 1066800"/>
                          <a:gd name="connsiteX2" fmla="*/ 381000 w 381000"/>
                          <a:gd name="connsiteY2" fmla="*/ 550069 h 1066800"/>
                          <a:gd name="connsiteX3" fmla="*/ 381000 w 381000"/>
                          <a:gd name="connsiteY3" fmla="*/ 1066800 h 1066800"/>
                          <a:gd name="connsiteX4" fmla="*/ 16669 w 381000"/>
                          <a:gd name="connsiteY4" fmla="*/ 833437 h 1066800"/>
                          <a:gd name="connsiteX5" fmla="*/ 0 w 381000"/>
                          <a:gd name="connsiteY5" fmla="*/ 369094 h 1066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81000" h="1066800">
                            <a:moveTo>
                              <a:pt x="0" y="369094"/>
                            </a:moveTo>
                            <a:lnTo>
                              <a:pt x="150019" y="0"/>
                            </a:lnTo>
                            <a:lnTo>
                              <a:pt x="381000" y="550069"/>
                            </a:lnTo>
                            <a:lnTo>
                              <a:pt x="381000" y="1066800"/>
                            </a:lnTo>
                            <a:lnTo>
                              <a:pt x="16669" y="833437"/>
                            </a:lnTo>
                            <a:lnTo>
                              <a:pt x="0" y="369094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64" name="Gruppieren 63">
                        <a:extLst>
                          <a:ext uri="{FF2B5EF4-FFF2-40B4-BE49-F238E27FC236}">
                            <a16:creationId xmlns:a16="http://schemas.microsoft.com/office/drawing/2014/main" id="{1F394A1F-C067-F654-F30A-BE154D2AC17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049036" y="3322412"/>
                        <a:ext cx="1947051" cy="588201"/>
                        <a:chOff x="8364915" y="3815016"/>
                        <a:chExt cx="897300" cy="528571"/>
                      </a:xfrm>
                    </p:grpSpPr>
                    <p:sp>
                      <p:nvSpPr>
                        <p:cNvPr id="89" name="Freihandform: Form 88">
                          <a:extLst>
                            <a:ext uri="{FF2B5EF4-FFF2-40B4-BE49-F238E27FC236}">
                              <a16:creationId xmlns:a16="http://schemas.microsoft.com/office/drawing/2014/main" id="{9DB7E3AB-B62D-BC59-D0A9-6610AFAEBEB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64915" y="3815016"/>
                          <a:ext cx="350547" cy="225980"/>
                        </a:xfrm>
                        <a:custGeom>
                          <a:avLst/>
                          <a:gdLst>
                            <a:gd name="connsiteX0" fmla="*/ 0 w 3972232"/>
                            <a:gd name="connsiteY0" fmla="*/ 9833 h 1897626"/>
                            <a:gd name="connsiteX1" fmla="*/ 2871019 w 3972232"/>
                            <a:gd name="connsiteY1" fmla="*/ 3932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9833 h 1897626"/>
                            <a:gd name="connsiteX1" fmla="*/ 2874829 w 3972232"/>
                            <a:gd name="connsiteY1" fmla="*/ 5456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0 h 1887793"/>
                            <a:gd name="connsiteX1" fmla="*/ 2874829 w 3972232"/>
                            <a:gd name="connsiteY1" fmla="*/ 44736 h 1887793"/>
                            <a:gd name="connsiteX2" fmla="*/ 3972232 w 3972232"/>
                            <a:gd name="connsiteY2" fmla="*/ 1848464 h 1887793"/>
                            <a:gd name="connsiteX3" fmla="*/ 894735 w 3972232"/>
                            <a:gd name="connsiteY3" fmla="*/ 1887793 h 1887793"/>
                            <a:gd name="connsiteX4" fmla="*/ 78658 w 3972232"/>
                            <a:gd name="connsiteY4" fmla="*/ 58993 h 1887793"/>
                            <a:gd name="connsiteX0" fmla="*/ 0 w 3972232"/>
                            <a:gd name="connsiteY0" fmla="*/ 24827 h 1912620"/>
                            <a:gd name="connsiteX1" fmla="*/ 2874829 w 3972232"/>
                            <a:gd name="connsiteY1" fmla="*/ 69563 h 1912620"/>
                            <a:gd name="connsiteX2" fmla="*/ 3972232 w 3972232"/>
                            <a:gd name="connsiteY2" fmla="*/ 1873291 h 1912620"/>
                            <a:gd name="connsiteX3" fmla="*/ 894735 w 3972232"/>
                            <a:gd name="connsiteY3" fmla="*/ 1912620 h 1912620"/>
                            <a:gd name="connsiteX4" fmla="*/ 21508 w 3972232"/>
                            <a:gd name="connsiteY4" fmla="*/ 0 h 1912620"/>
                            <a:gd name="connsiteX0" fmla="*/ 0 w 3956992"/>
                            <a:gd name="connsiteY0" fmla="*/ 0 h 1922083"/>
                            <a:gd name="connsiteX1" fmla="*/ 2859589 w 3956992"/>
                            <a:gd name="connsiteY1" fmla="*/ 79026 h 1922083"/>
                            <a:gd name="connsiteX2" fmla="*/ 3956992 w 3956992"/>
                            <a:gd name="connsiteY2" fmla="*/ 1882754 h 1922083"/>
                            <a:gd name="connsiteX3" fmla="*/ 879495 w 3956992"/>
                            <a:gd name="connsiteY3" fmla="*/ 1922083 h 1922083"/>
                            <a:gd name="connsiteX4" fmla="*/ 6268 w 3956992"/>
                            <a:gd name="connsiteY4" fmla="*/ 9463 h 1922083"/>
                            <a:gd name="connsiteX0" fmla="*/ 0 w 3956992"/>
                            <a:gd name="connsiteY0" fmla="*/ 0 h 1882754"/>
                            <a:gd name="connsiteX1" fmla="*/ 2859589 w 3956992"/>
                            <a:gd name="connsiteY1" fmla="*/ 79026 h 1882754"/>
                            <a:gd name="connsiteX2" fmla="*/ 3956992 w 3956992"/>
                            <a:gd name="connsiteY2" fmla="*/ 1882754 h 1882754"/>
                            <a:gd name="connsiteX3" fmla="*/ 879495 w 3956992"/>
                            <a:gd name="connsiteY3" fmla="*/ 1867219 h 1882754"/>
                            <a:gd name="connsiteX4" fmla="*/ 6268 w 3956992"/>
                            <a:gd name="connsiteY4" fmla="*/ 9463 h 1882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956992" h="1882754">
                              <a:moveTo>
                                <a:pt x="0" y="0"/>
                              </a:moveTo>
                              <a:lnTo>
                                <a:pt x="2859589" y="79026"/>
                              </a:lnTo>
                              <a:lnTo>
                                <a:pt x="3956992" y="1882754"/>
                              </a:lnTo>
                              <a:lnTo>
                                <a:pt x="879495" y="1867219"/>
                              </a:lnTo>
                              <a:lnTo>
                                <a:pt x="6268" y="9463"/>
                              </a:lnTo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0" name="Freihandform: Form 89">
                          <a:extLst>
                            <a:ext uri="{FF2B5EF4-FFF2-40B4-BE49-F238E27FC236}">
                              <a16:creationId xmlns:a16="http://schemas.microsoft.com/office/drawing/2014/main" id="{FCD7A191-B4AE-6247-A244-5BB3E88A1C8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764049" y="3815016"/>
                          <a:ext cx="350547" cy="225980"/>
                        </a:xfrm>
                        <a:custGeom>
                          <a:avLst/>
                          <a:gdLst>
                            <a:gd name="connsiteX0" fmla="*/ 0 w 3972232"/>
                            <a:gd name="connsiteY0" fmla="*/ 9833 h 1897626"/>
                            <a:gd name="connsiteX1" fmla="*/ 2871019 w 3972232"/>
                            <a:gd name="connsiteY1" fmla="*/ 3932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9833 h 1897626"/>
                            <a:gd name="connsiteX1" fmla="*/ 2874829 w 3972232"/>
                            <a:gd name="connsiteY1" fmla="*/ 5456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0 h 1887793"/>
                            <a:gd name="connsiteX1" fmla="*/ 2874829 w 3972232"/>
                            <a:gd name="connsiteY1" fmla="*/ 44736 h 1887793"/>
                            <a:gd name="connsiteX2" fmla="*/ 3972232 w 3972232"/>
                            <a:gd name="connsiteY2" fmla="*/ 1848464 h 1887793"/>
                            <a:gd name="connsiteX3" fmla="*/ 894735 w 3972232"/>
                            <a:gd name="connsiteY3" fmla="*/ 1887793 h 1887793"/>
                            <a:gd name="connsiteX4" fmla="*/ 78658 w 3972232"/>
                            <a:gd name="connsiteY4" fmla="*/ 58993 h 1887793"/>
                            <a:gd name="connsiteX0" fmla="*/ 0 w 3972232"/>
                            <a:gd name="connsiteY0" fmla="*/ 24827 h 1912620"/>
                            <a:gd name="connsiteX1" fmla="*/ 2874829 w 3972232"/>
                            <a:gd name="connsiteY1" fmla="*/ 69563 h 1912620"/>
                            <a:gd name="connsiteX2" fmla="*/ 3972232 w 3972232"/>
                            <a:gd name="connsiteY2" fmla="*/ 1873291 h 1912620"/>
                            <a:gd name="connsiteX3" fmla="*/ 894735 w 3972232"/>
                            <a:gd name="connsiteY3" fmla="*/ 1912620 h 1912620"/>
                            <a:gd name="connsiteX4" fmla="*/ 21508 w 3972232"/>
                            <a:gd name="connsiteY4" fmla="*/ 0 h 1912620"/>
                            <a:gd name="connsiteX0" fmla="*/ 0 w 3956992"/>
                            <a:gd name="connsiteY0" fmla="*/ 0 h 1922083"/>
                            <a:gd name="connsiteX1" fmla="*/ 2859589 w 3956992"/>
                            <a:gd name="connsiteY1" fmla="*/ 79026 h 1922083"/>
                            <a:gd name="connsiteX2" fmla="*/ 3956992 w 3956992"/>
                            <a:gd name="connsiteY2" fmla="*/ 1882754 h 1922083"/>
                            <a:gd name="connsiteX3" fmla="*/ 879495 w 3956992"/>
                            <a:gd name="connsiteY3" fmla="*/ 1922083 h 1922083"/>
                            <a:gd name="connsiteX4" fmla="*/ 6268 w 3956992"/>
                            <a:gd name="connsiteY4" fmla="*/ 9463 h 1922083"/>
                            <a:gd name="connsiteX0" fmla="*/ 0 w 3956992"/>
                            <a:gd name="connsiteY0" fmla="*/ 0 h 1882754"/>
                            <a:gd name="connsiteX1" fmla="*/ 2859589 w 3956992"/>
                            <a:gd name="connsiteY1" fmla="*/ 79026 h 1882754"/>
                            <a:gd name="connsiteX2" fmla="*/ 3956992 w 3956992"/>
                            <a:gd name="connsiteY2" fmla="*/ 1882754 h 1882754"/>
                            <a:gd name="connsiteX3" fmla="*/ 879495 w 3956992"/>
                            <a:gd name="connsiteY3" fmla="*/ 1867219 h 1882754"/>
                            <a:gd name="connsiteX4" fmla="*/ 6268 w 3956992"/>
                            <a:gd name="connsiteY4" fmla="*/ 9463 h 1882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956992" h="1882754">
                              <a:moveTo>
                                <a:pt x="0" y="0"/>
                              </a:moveTo>
                              <a:lnTo>
                                <a:pt x="2859589" y="79026"/>
                              </a:lnTo>
                              <a:lnTo>
                                <a:pt x="3956992" y="1882754"/>
                              </a:lnTo>
                              <a:lnTo>
                                <a:pt x="879495" y="1867219"/>
                              </a:lnTo>
                              <a:lnTo>
                                <a:pt x="6268" y="9463"/>
                              </a:lnTo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1" name="Freihandform: Form 90">
                          <a:extLst>
                            <a:ext uri="{FF2B5EF4-FFF2-40B4-BE49-F238E27FC236}">
                              <a16:creationId xmlns:a16="http://schemas.microsoft.com/office/drawing/2014/main" id="{079980DD-277C-6EBC-66D2-F01C1DE35AA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512535" y="4117607"/>
                          <a:ext cx="350547" cy="225980"/>
                        </a:xfrm>
                        <a:custGeom>
                          <a:avLst/>
                          <a:gdLst>
                            <a:gd name="connsiteX0" fmla="*/ 0 w 3972232"/>
                            <a:gd name="connsiteY0" fmla="*/ 9833 h 1897626"/>
                            <a:gd name="connsiteX1" fmla="*/ 2871019 w 3972232"/>
                            <a:gd name="connsiteY1" fmla="*/ 3932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9833 h 1897626"/>
                            <a:gd name="connsiteX1" fmla="*/ 2874829 w 3972232"/>
                            <a:gd name="connsiteY1" fmla="*/ 5456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0 h 1887793"/>
                            <a:gd name="connsiteX1" fmla="*/ 2874829 w 3972232"/>
                            <a:gd name="connsiteY1" fmla="*/ 44736 h 1887793"/>
                            <a:gd name="connsiteX2" fmla="*/ 3972232 w 3972232"/>
                            <a:gd name="connsiteY2" fmla="*/ 1848464 h 1887793"/>
                            <a:gd name="connsiteX3" fmla="*/ 894735 w 3972232"/>
                            <a:gd name="connsiteY3" fmla="*/ 1887793 h 1887793"/>
                            <a:gd name="connsiteX4" fmla="*/ 78658 w 3972232"/>
                            <a:gd name="connsiteY4" fmla="*/ 58993 h 1887793"/>
                            <a:gd name="connsiteX0" fmla="*/ 0 w 3972232"/>
                            <a:gd name="connsiteY0" fmla="*/ 24827 h 1912620"/>
                            <a:gd name="connsiteX1" fmla="*/ 2874829 w 3972232"/>
                            <a:gd name="connsiteY1" fmla="*/ 69563 h 1912620"/>
                            <a:gd name="connsiteX2" fmla="*/ 3972232 w 3972232"/>
                            <a:gd name="connsiteY2" fmla="*/ 1873291 h 1912620"/>
                            <a:gd name="connsiteX3" fmla="*/ 894735 w 3972232"/>
                            <a:gd name="connsiteY3" fmla="*/ 1912620 h 1912620"/>
                            <a:gd name="connsiteX4" fmla="*/ 21508 w 3972232"/>
                            <a:gd name="connsiteY4" fmla="*/ 0 h 1912620"/>
                            <a:gd name="connsiteX0" fmla="*/ 0 w 3956992"/>
                            <a:gd name="connsiteY0" fmla="*/ 0 h 1922083"/>
                            <a:gd name="connsiteX1" fmla="*/ 2859589 w 3956992"/>
                            <a:gd name="connsiteY1" fmla="*/ 79026 h 1922083"/>
                            <a:gd name="connsiteX2" fmla="*/ 3956992 w 3956992"/>
                            <a:gd name="connsiteY2" fmla="*/ 1882754 h 1922083"/>
                            <a:gd name="connsiteX3" fmla="*/ 879495 w 3956992"/>
                            <a:gd name="connsiteY3" fmla="*/ 1922083 h 1922083"/>
                            <a:gd name="connsiteX4" fmla="*/ 6268 w 3956992"/>
                            <a:gd name="connsiteY4" fmla="*/ 9463 h 1922083"/>
                            <a:gd name="connsiteX0" fmla="*/ 0 w 3956992"/>
                            <a:gd name="connsiteY0" fmla="*/ 0 h 1882754"/>
                            <a:gd name="connsiteX1" fmla="*/ 2859589 w 3956992"/>
                            <a:gd name="connsiteY1" fmla="*/ 79026 h 1882754"/>
                            <a:gd name="connsiteX2" fmla="*/ 3956992 w 3956992"/>
                            <a:gd name="connsiteY2" fmla="*/ 1882754 h 1882754"/>
                            <a:gd name="connsiteX3" fmla="*/ 879495 w 3956992"/>
                            <a:gd name="connsiteY3" fmla="*/ 1867219 h 1882754"/>
                            <a:gd name="connsiteX4" fmla="*/ 6268 w 3956992"/>
                            <a:gd name="connsiteY4" fmla="*/ 9463 h 1882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956992" h="1882754">
                              <a:moveTo>
                                <a:pt x="0" y="0"/>
                              </a:moveTo>
                              <a:lnTo>
                                <a:pt x="2859589" y="79026"/>
                              </a:lnTo>
                              <a:lnTo>
                                <a:pt x="3956992" y="1882754"/>
                              </a:lnTo>
                              <a:lnTo>
                                <a:pt x="879495" y="1867219"/>
                              </a:lnTo>
                              <a:lnTo>
                                <a:pt x="6268" y="9463"/>
                              </a:lnTo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2" name="Freihandform: Form 91">
                          <a:extLst>
                            <a:ext uri="{FF2B5EF4-FFF2-40B4-BE49-F238E27FC236}">
                              <a16:creationId xmlns:a16="http://schemas.microsoft.com/office/drawing/2014/main" id="{F8D906E3-1A43-72F7-E1B1-3991651E220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911668" y="4117607"/>
                          <a:ext cx="350547" cy="225980"/>
                        </a:xfrm>
                        <a:custGeom>
                          <a:avLst/>
                          <a:gdLst>
                            <a:gd name="connsiteX0" fmla="*/ 0 w 3972232"/>
                            <a:gd name="connsiteY0" fmla="*/ 9833 h 1897626"/>
                            <a:gd name="connsiteX1" fmla="*/ 2871019 w 3972232"/>
                            <a:gd name="connsiteY1" fmla="*/ 3932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9833 h 1897626"/>
                            <a:gd name="connsiteX1" fmla="*/ 2874829 w 3972232"/>
                            <a:gd name="connsiteY1" fmla="*/ 5456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0 h 1887793"/>
                            <a:gd name="connsiteX1" fmla="*/ 2874829 w 3972232"/>
                            <a:gd name="connsiteY1" fmla="*/ 44736 h 1887793"/>
                            <a:gd name="connsiteX2" fmla="*/ 3972232 w 3972232"/>
                            <a:gd name="connsiteY2" fmla="*/ 1848464 h 1887793"/>
                            <a:gd name="connsiteX3" fmla="*/ 894735 w 3972232"/>
                            <a:gd name="connsiteY3" fmla="*/ 1887793 h 1887793"/>
                            <a:gd name="connsiteX4" fmla="*/ 78658 w 3972232"/>
                            <a:gd name="connsiteY4" fmla="*/ 58993 h 1887793"/>
                            <a:gd name="connsiteX0" fmla="*/ 0 w 3972232"/>
                            <a:gd name="connsiteY0" fmla="*/ 24827 h 1912620"/>
                            <a:gd name="connsiteX1" fmla="*/ 2874829 w 3972232"/>
                            <a:gd name="connsiteY1" fmla="*/ 69563 h 1912620"/>
                            <a:gd name="connsiteX2" fmla="*/ 3972232 w 3972232"/>
                            <a:gd name="connsiteY2" fmla="*/ 1873291 h 1912620"/>
                            <a:gd name="connsiteX3" fmla="*/ 894735 w 3972232"/>
                            <a:gd name="connsiteY3" fmla="*/ 1912620 h 1912620"/>
                            <a:gd name="connsiteX4" fmla="*/ 21508 w 3972232"/>
                            <a:gd name="connsiteY4" fmla="*/ 0 h 1912620"/>
                            <a:gd name="connsiteX0" fmla="*/ 0 w 3956992"/>
                            <a:gd name="connsiteY0" fmla="*/ 0 h 1922083"/>
                            <a:gd name="connsiteX1" fmla="*/ 2859589 w 3956992"/>
                            <a:gd name="connsiteY1" fmla="*/ 79026 h 1922083"/>
                            <a:gd name="connsiteX2" fmla="*/ 3956992 w 3956992"/>
                            <a:gd name="connsiteY2" fmla="*/ 1882754 h 1922083"/>
                            <a:gd name="connsiteX3" fmla="*/ 879495 w 3956992"/>
                            <a:gd name="connsiteY3" fmla="*/ 1922083 h 1922083"/>
                            <a:gd name="connsiteX4" fmla="*/ 6268 w 3956992"/>
                            <a:gd name="connsiteY4" fmla="*/ 9463 h 1922083"/>
                            <a:gd name="connsiteX0" fmla="*/ 0 w 3956992"/>
                            <a:gd name="connsiteY0" fmla="*/ 0 h 1882754"/>
                            <a:gd name="connsiteX1" fmla="*/ 2859589 w 3956992"/>
                            <a:gd name="connsiteY1" fmla="*/ 79026 h 1882754"/>
                            <a:gd name="connsiteX2" fmla="*/ 3956992 w 3956992"/>
                            <a:gd name="connsiteY2" fmla="*/ 1882754 h 1882754"/>
                            <a:gd name="connsiteX3" fmla="*/ 879495 w 3956992"/>
                            <a:gd name="connsiteY3" fmla="*/ 1867219 h 1882754"/>
                            <a:gd name="connsiteX4" fmla="*/ 6268 w 3956992"/>
                            <a:gd name="connsiteY4" fmla="*/ 9463 h 1882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956992" h="1882754">
                              <a:moveTo>
                                <a:pt x="0" y="0"/>
                              </a:moveTo>
                              <a:lnTo>
                                <a:pt x="2859589" y="79026"/>
                              </a:lnTo>
                              <a:lnTo>
                                <a:pt x="3956992" y="1882754"/>
                              </a:lnTo>
                              <a:lnTo>
                                <a:pt x="879495" y="1867219"/>
                              </a:lnTo>
                              <a:lnTo>
                                <a:pt x="6268" y="9463"/>
                              </a:lnTo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pic>
                    <p:nvPicPr>
                      <p:cNvPr id="65" name="Grafik 64">
                        <a:extLst>
                          <a:ext uri="{FF2B5EF4-FFF2-40B4-BE49-F238E27FC236}">
                            <a16:creationId xmlns:a16="http://schemas.microsoft.com/office/drawing/2014/main" id="{CD7534BD-C143-9833-5CD1-99BCA50FAC0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28018" y="4096371"/>
                        <a:ext cx="277293" cy="36210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6" name="Grafik 65">
                        <a:extLst>
                          <a:ext uri="{FF2B5EF4-FFF2-40B4-BE49-F238E27FC236}">
                            <a16:creationId xmlns:a16="http://schemas.microsoft.com/office/drawing/2014/main" id="{EA06F566-03F4-5DE0-7205-7435929F271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36881" y="4144813"/>
                        <a:ext cx="335159" cy="291778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67" name="Gerader Verbinder 66">
                        <a:extLst>
                          <a:ext uri="{FF2B5EF4-FFF2-40B4-BE49-F238E27FC236}">
                            <a16:creationId xmlns:a16="http://schemas.microsoft.com/office/drawing/2014/main" id="{CA64AE2D-B58E-AA4D-6C77-7869CC738F4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 flipV="1">
                        <a:off x="5701738" y="4277423"/>
                        <a:ext cx="292833" cy="5260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9525" cap="flat" cmpd="sng" algn="ctr">
                        <a:solidFill>
                          <a:srgbClr val="FF33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68" name="Gerade Verbindung mit Pfeil 67">
                        <a:extLst>
                          <a:ext uri="{FF2B5EF4-FFF2-40B4-BE49-F238E27FC236}">
                            <a16:creationId xmlns:a16="http://schemas.microsoft.com/office/drawing/2014/main" id="{F6DA5F0D-1C61-04D7-CA59-A09CCE207AB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5738081" y="4233615"/>
                        <a:ext cx="221832" cy="5278"/>
                      </a:xfrm>
                      <a:prstGeom prst="straightConnector1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triangle" w="med" len="med"/>
                        <a:tailEnd type="triangl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grpSp>
                    <p:nvGrpSpPr>
                      <p:cNvPr id="69" name="Gruppieren 68">
                        <a:extLst>
                          <a:ext uri="{FF2B5EF4-FFF2-40B4-BE49-F238E27FC236}">
                            <a16:creationId xmlns:a16="http://schemas.microsoft.com/office/drawing/2014/main" id="{16DD5E3D-B209-4C2F-3927-CF130B0DA7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405955" y="3230128"/>
                        <a:ext cx="1694579" cy="1457785"/>
                        <a:chOff x="7922148" y="3230128"/>
                        <a:chExt cx="1694579" cy="1457785"/>
                      </a:xfrm>
                    </p:grpSpPr>
                    <p:pic>
                      <p:nvPicPr>
                        <p:cNvPr id="71" name="Grafik 70" descr="Ein Bild, das Handkarren, Projektor enthält.&#10;&#10;Automatisch generierte Beschreibung">
                          <a:extLst>
                            <a:ext uri="{FF2B5EF4-FFF2-40B4-BE49-F238E27FC236}">
                              <a16:creationId xmlns:a16="http://schemas.microsoft.com/office/drawing/2014/main" id="{68BE34F8-0DB2-45E3-10F9-A187AF6DF42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34527" b="33870"/>
                        <a:stretch/>
                      </p:blipFill>
                      <p:spPr>
                        <a:xfrm flipH="1">
                          <a:off x="8418100" y="3305763"/>
                          <a:ext cx="670609" cy="276756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77" name="Grafik 76">
                          <a:extLst>
                            <a:ext uri="{FF2B5EF4-FFF2-40B4-BE49-F238E27FC236}">
                              <a16:creationId xmlns:a16="http://schemas.microsoft.com/office/drawing/2014/main" id="{6649F9E6-2501-5D0E-B6F3-4081B0F0036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89" t="28194" r="13089" b="37778"/>
                        <a:stretch/>
                      </p:blipFill>
                      <p:spPr>
                        <a:xfrm>
                          <a:off x="8137984" y="4297915"/>
                          <a:ext cx="392469" cy="2078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78" name="Grafik 77">
                          <a:extLst>
                            <a:ext uri="{FF2B5EF4-FFF2-40B4-BE49-F238E27FC236}">
                              <a16:creationId xmlns:a16="http://schemas.microsoft.com/office/drawing/2014/main" id="{DF7B60C2-4BDA-A83D-04D6-80D332CF366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89" t="28194" r="13089" b="37778"/>
                        <a:stretch/>
                      </p:blipFill>
                      <p:spPr>
                        <a:xfrm>
                          <a:off x="8220354" y="4065622"/>
                          <a:ext cx="392469" cy="2078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0" name="Grafik 79">
                          <a:extLst>
                            <a:ext uri="{FF2B5EF4-FFF2-40B4-BE49-F238E27FC236}">
                              <a16:creationId xmlns:a16="http://schemas.microsoft.com/office/drawing/2014/main" id="{3E0C591C-88D8-4945-3947-414A74210F1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89" t="28194" r="13089" b="37778"/>
                        <a:stretch/>
                      </p:blipFill>
                      <p:spPr>
                        <a:xfrm>
                          <a:off x="8326951" y="3850024"/>
                          <a:ext cx="392469" cy="2078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2" name="Grafik 81">
                          <a:extLst>
                            <a:ext uri="{FF2B5EF4-FFF2-40B4-BE49-F238E27FC236}">
                              <a16:creationId xmlns:a16="http://schemas.microsoft.com/office/drawing/2014/main" id="{5452A0FD-D566-17D2-DFF8-FB6894AC245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89" t="28194" r="13089" b="37778"/>
                        <a:stretch/>
                      </p:blipFill>
                      <p:spPr>
                        <a:xfrm>
                          <a:off x="8569215" y="4297915"/>
                          <a:ext cx="392469" cy="2078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3" name="Grafik 82">
                          <a:extLst>
                            <a:ext uri="{FF2B5EF4-FFF2-40B4-BE49-F238E27FC236}">
                              <a16:creationId xmlns:a16="http://schemas.microsoft.com/office/drawing/2014/main" id="{E9721EA4-5582-EDB8-A928-B7760BDB970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89" t="28194" r="13089" b="37778"/>
                        <a:stretch/>
                      </p:blipFill>
                      <p:spPr>
                        <a:xfrm>
                          <a:off x="8651585" y="4065622"/>
                          <a:ext cx="392469" cy="2078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4" name="Grafik 83">
                          <a:extLst>
                            <a:ext uri="{FF2B5EF4-FFF2-40B4-BE49-F238E27FC236}">
                              <a16:creationId xmlns:a16="http://schemas.microsoft.com/office/drawing/2014/main" id="{ECEA8C0C-8910-5793-036D-89704500EE7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89" t="28194" r="13089" b="37778"/>
                        <a:stretch/>
                      </p:blipFill>
                      <p:spPr>
                        <a:xfrm>
                          <a:off x="8758182" y="3850024"/>
                          <a:ext cx="392469" cy="2078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5" name="Grafik 84" descr="Ein Bild, das Handkarren, Projektor enthält.&#10;&#10;Automatisch generierte Beschreibung">
                          <a:extLst>
                            <a:ext uri="{FF2B5EF4-FFF2-40B4-BE49-F238E27FC236}">
                              <a16:creationId xmlns:a16="http://schemas.microsoft.com/office/drawing/2014/main" id="{3A268024-DC3A-829B-3521-AF37DC36579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34527" b="33870"/>
                        <a:stretch/>
                      </p:blipFill>
                      <p:spPr>
                        <a:xfrm flipH="1">
                          <a:off x="8418100" y="3577954"/>
                          <a:ext cx="670609" cy="276756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86" name="Gruppieren 85">
                          <a:extLst>
                            <a:ext uri="{FF2B5EF4-FFF2-40B4-BE49-F238E27FC236}">
                              <a16:creationId xmlns:a16="http://schemas.microsoft.com/office/drawing/2014/main" id="{D5EA0BD1-EA82-7BEF-FB86-EB8A7ECD168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922148" y="3230128"/>
                          <a:ext cx="1694579" cy="1457785"/>
                          <a:chOff x="9906000" y="1688388"/>
                          <a:chExt cx="3011703" cy="1984036"/>
                        </a:xfrm>
                      </p:grpSpPr>
                      <p:pic>
                        <p:nvPicPr>
                          <p:cNvPr id="87" name="Grafik 86">
                            <a:extLst>
                              <a:ext uri="{FF2B5EF4-FFF2-40B4-BE49-F238E27FC236}">
                                <a16:creationId xmlns:a16="http://schemas.microsoft.com/office/drawing/2014/main" id="{85572A2F-C7CE-C196-55BA-1A0D879E4CFD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  <a:ext uri="{96DAC541-7B7A-43D3-8B79-37D633B846F1}">
                                <asvg:svgBlip xmlns:asvg="http://schemas.microsoft.com/office/drawing/2016/SVG/main" r:embed="rId21"/>
                              </a:ext>
                            </a:extLst>
                          </a:blip>
                          <a:srcRect l="-1" t="16508" r="49149" b="27515"/>
                          <a:stretch/>
                        </p:blipFill>
                        <p:spPr>
                          <a:xfrm>
                            <a:off x="9906000" y="1688388"/>
                            <a:ext cx="2828822" cy="1968695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88" name="Rechteck 87">
                            <a:extLst>
                              <a:ext uri="{FF2B5EF4-FFF2-40B4-BE49-F238E27FC236}">
                                <a16:creationId xmlns:a16="http://schemas.microsoft.com/office/drawing/2014/main" id="{18EDBA42-2DBF-04F0-C576-90E355058FC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2409634" y="2705215"/>
                            <a:ext cx="508069" cy="96720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95000"/>
                            </a:schemeClr>
                          </a:solidFill>
                          <a:ln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0" tIns="0" rIns="0" bIns="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Char char="•"/>
                              <a:tabLst/>
                            </a:pPr>
                            <a:endParaRPr kumimoji="0" lang="de-DE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endParaRPr>
                          </a:p>
                        </p:txBody>
                      </p:sp>
                    </p:grpSp>
                  </p:grpSp>
                </p:grpSp>
                <p:cxnSp>
                  <p:nvCxnSpPr>
                    <p:cNvPr id="125" name="Gerader Verbinder 124">
                      <a:extLst>
                        <a:ext uri="{FF2B5EF4-FFF2-40B4-BE49-F238E27FC236}">
                          <a16:creationId xmlns:a16="http://schemas.microsoft.com/office/drawing/2014/main" id="{93F5B9E1-4C40-4EF1-8006-6533E6B212DC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201142" y="4439983"/>
                      <a:ext cx="0" cy="668743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arrow" w="med" len="med"/>
                      <a:tailEnd type="arrow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111" name="Textfeld 110">
                    <a:extLst>
                      <a:ext uri="{FF2B5EF4-FFF2-40B4-BE49-F238E27FC236}">
                        <a16:creationId xmlns:a16="http://schemas.microsoft.com/office/drawing/2014/main" id="{35484428-CE77-0C01-AF82-31966832694C}"/>
                      </a:ext>
                    </a:extLst>
                  </p:cNvPr>
                  <p:cNvSpPr txBox="1"/>
                  <p:nvPr/>
                </p:nvSpPr>
                <p:spPr>
                  <a:xfrm>
                    <a:off x="911576" y="4532832"/>
                    <a:ext cx="1314962" cy="13849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400" dirty="0"/>
                      <a:t>„</a:t>
                    </a:r>
                    <a:r>
                      <a:rPr lang="de-DE" sz="1400" dirty="0" err="1"/>
                      <a:t>ProSumer</a:t>
                    </a:r>
                    <a:r>
                      <a:rPr lang="de-DE" sz="1400" dirty="0"/>
                      <a:t>“</a:t>
                    </a:r>
                    <a:br>
                      <a:rPr lang="de-DE" sz="1400" dirty="0"/>
                    </a:br>
                    <a:r>
                      <a:rPr lang="de-DE" sz="1400" dirty="0">
                        <a:solidFill>
                          <a:srgbClr val="3333FF"/>
                        </a:solidFill>
                      </a:rPr>
                      <a:t>Wohn-/</a:t>
                    </a:r>
                    <a:r>
                      <a:rPr lang="de-DE" sz="1400" dirty="0" err="1">
                        <a:solidFill>
                          <a:srgbClr val="3333FF"/>
                        </a:solidFill>
                      </a:rPr>
                      <a:t>öffentl</a:t>
                    </a:r>
                    <a:r>
                      <a:rPr lang="de-DE" sz="1400" dirty="0">
                        <a:solidFill>
                          <a:srgbClr val="3333FF"/>
                        </a:solidFill>
                      </a:rPr>
                      <a:t>.</a:t>
                    </a:r>
                    <a:br>
                      <a:rPr lang="de-DE" sz="1400" dirty="0">
                        <a:solidFill>
                          <a:srgbClr val="3333FF"/>
                        </a:solidFill>
                      </a:rPr>
                    </a:br>
                    <a:r>
                      <a:rPr lang="de-DE" sz="1400" dirty="0">
                        <a:solidFill>
                          <a:srgbClr val="3333FF"/>
                        </a:solidFill>
                      </a:rPr>
                      <a:t>Gebäude,</a:t>
                    </a:r>
                    <a:br>
                      <a:rPr lang="de-DE" sz="1400" dirty="0">
                        <a:solidFill>
                          <a:srgbClr val="3333FF"/>
                        </a:solidFill>
                      </a:rPr>
                    </a:br>
                    <a:r>
                      <a:rPr lang="de-DE" sz="1400" dirty="0">
                        <a:solidFill>
                          <a:srgbClr val="3333FF"/>
                        </a:solidFill>
                      </a:rPr>
                      <a:t>Betriebe/</a:t>
                    </a:r>
                    <a:br>
                      <a:rPr lang="de-DE" sz="1400" dirty="0">
                        <a:solidFill>
                          <a:srgbClr val="3333FF"/>
                        </a:solidFill>
                      </a:rPr>
                    </a:br>
                    <a:r>
                      <a:rPr lang="de-DE" sz="1400" dirty="0">
                        <a:solidFill>
                          <a:srgbClr val="3333FF"/>
                        </a:solidFill>
                      </a:rPr>
                      <a:t>Firmen</a:t>
                    </a:r>
                    <a:br>
                      <a:rPr lang="de-DE" sz="1400" dirty="0"/>
                    </a:br>
                    <a:endParaRPr lang="de-DE" sz="1400" dirty="0"/>
                  </a:p>
                </p:txBody>
              </p:sp>
            </p:grpSp>
          </p:grpSp>
        </p:grp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02BFEA14-CADF-2864-FB43-A2B381196C3B}"/>
                </a:ext>
              </a:extLst>
            </p:cNvPr>
            <p:cNvSpPr txBox="1"/>
            <p:nvPr/>
          </p:nvSpPr>
          <p:spPr>
            <a:xfrm>
              <a:off x="4552881" y="4057413"/>
              <a:ext cx="31258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/>
                <a:t>Verteilernetze </a:t>
              </a:r>
              <a:r>
                <a:rPr lang="de-DE" sz="1200" dirty="0"/>
                <a:t>(110 kV/20 kV/Ortsnetz)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5EAD59D-FE7E-3700-3C21-266C535CEF83}"/>
              </a:ext>
            </a:extLst>
          </p:cNvPr>
          <p:cNvGrpSpPr/>
          <p:nvPr/>
        </p:nvGrpSpPr>
        <p:grpSpPr>
          <a:xfrm>
            <a:off x="5151279" y="4839291"/>
            <a:ext cx="1009448" cy="536687"/>
            <a:chOff x="4096312" y="5002828"/>
            <a:chExt cx="1009448" cy="536687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6A8ED06D-065A-52D3-F17F-6D0713231AB7}"/>
                </a:ext>
              </a:extLst>
            </p:cNvPr>
            <p:cNvSpPr txBox="1"/>
            <p:nvPr/>
          </p:nvSpPr>
          <p:spPr>
            <a:xfrm>
              <a:off x="4096312" y="5002828"/>
              <a:ext cx="1009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3333FF"/>
                  </a:solidFill>
                </a:rPr>
                <a:t>Solar-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 err="1">
                  <a:solidFill>
                    <a:srgbClr val="3333FF"/>
                  </a:solidFill>
                </a:rPr>
                <a:t>Thermie</a:t>
              </a:r>
              <a:endParaRPr lang="de-DE" sz="1400" dirty="0">
                <a:solidFill>
                  <a:srgbClr val="3333FF"/>
                </a:solidFill>
              </a:endParaRPr>
            </a:p>
          </p:txBody>
        </p: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FD3D1672-F488-2482-E2D1-1C20B18DEFAA}"/>
                </a:ext>
              </a:extLst>
            </p:cNvPr>
            <p:cNvCxnSpPr/>
            <p:nvPr/>
          </p:nvCxnSpPr>
          <p:spPr bwMode="auto">
            <a:xfrm>
              <a:off x="4165355" y="5539515"/>
              <a:ext cx="495830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6" name="Textfeld 45">
            <a:extLst>
              <a:ext uri="{FF2B5EF4-FFF2-40B4-BE49-F238E27FC236}">
                <a16:creationId xmlns:a16="http://schemas.microsoft.com/office/drawing/2014/main" id="{3DA4FB52-B70A-4E18-A3AD-600F3BB73DC8}"/>
              </a:ext>
            </a:extLst>
          </p:cNvPr>
          <p:cNvSpPr txBox="1"/>
          <p:nvPr/>
        </p:nvSpPr>
        <p:spPr>
          <a:xfrm>
            <a:off x="8107729" y="5262094"/>
            <a:ext cx="49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MH</a:t>
            </a:r>
            <a:br>
              <a:rPr lang="de-DE" sz="1400" dirty="0"/>
            </a:br>
            <a:r>
              <a:rPr lang="de-DE" sz="1400" dirty="0"/>
              <a:t>KW</a:t>
            </a:r>
          </a:p>
        </p:txBody>
      </p: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8F631E7B-EF25-89B3-1C33-B6F60B4945AC}"/>
              </a:ext>
            </a:extLst>
          </p:cNvPr>
          <p:cNvGrpSpPr/>
          <p:nvPr/>
        </p:nvGrpSpPr>
        <p:grpSpPr>
          <a:xfrm>
            <a:off x="8555433" y="1633259"/>
            <a:ext cx="1433459" cy="4552789"/>
            <a:chOff x="8555433" y="1633259"/>
            <a:chExt cx="1433459" cy="4552789"/>
          </a:xfrm>
        </p:grpSpPr>
        <p:cxnSp>
          <p:nvCxnSpPr>
            <p:cNvPr id="100" name="Gerader Verbinder 99">
              <a:extLst>
                <a:ext uri="{FF2B5EF4-FFF2-40B4-BE49-F238E27FC236}">
                  <a16:creationId xmlns:a16="http://schemas.microsoft.com/office/drawing/2014/main" id="{E9670FA1-B359-34E9-185C-8E5E34B5D3B7}"/>
                </a:ext>
              </a:extLst>
            </p:cNvPr>
            <p:cNvCxnSpPr/>
            <p:nvPr/>
          </p:nvCxnSpPr>
          <p:spPr bwMode="auto">
            <a:xfrm>
              <a:off x="9577484" y="5262816"/>
              <a:ext cx="0" cy="923232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8957C1A5-BA1C-EB15-029D-5AE3DEAC29EA}"/>
                </a:ext>
              </a:extLst>
            </p:cNvPr>
            <p:cNvSpPr txBox="1"/>
            <p:nvPr/>
          </p:nvSpPr>
          <p:spPr>
            <a:xfrm>
              <a:off x="9167833" y="4787677"/>
              <a:ext cx="8210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Wärme-</a:t>
              </a:r>
              <a:br>
                <a:rPr lang="de-DE" sz="1400" dirty="0"/>
              </a:br>
              <a:r>
                <a:rPr lang="de-DE" sz="1400" dirty="0"/>
                <a:t>netz</a:t>
              </a:r>
            </a:p>
          </p:txBody>
        </p:sp>
        <p:cxnSp>
          <p:nvCxnSpPr>
            <p:cNvPr id="130" name="Gerader Verbinder 129">
              <a:extLst>
                <a:ext uri="{FF2B5EF4-FFF2-40B4-BE49-F238E27FC236}">
                  <a16:creationId xmlns:a16="http://schemas.microsoft.com/office/drawing/2014/main" id="{651D8F47-845A-42FD-0CE7-9EF77B9F11EB}"/>
                </a:ext>
              </a:extLst>
            </p:cNvPr>
            <p:cNvCxnSpPr/>
            <p:nvPr/>
          </p:nvCxnSpPr>
          <p:spPr bwMode="auto">
            <a:xfrm>
              <a:off x="8555433" y="1633259"/>
              <a:ext cx="21700" cy="4372254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mit Pfeil 143">
              <a:extLst>
                <a:ext uri="{FF2B5EF4-FFF2-40B4-BE49-F238E27FC236}">
                  <a16:creationId xmlns:a16="http://schemas.microsoft.com/office/drawing/2014/main" id="{66CA0556-5FA5-EA81-9661-D4B89829B75B}"/>
                </a:ext>
              </a:extLst>
            </p:cNvPr>
            <p:cNvCxnSpPr/>
            <p:nvPr/>
          </p:nvCxnSpPr>
          <p:spPr bwMode="auto">
            <a:xfrm>
              <a:off x="8577133" y="5791919"/>
              <a:ext cx="1000351" cy="20476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EC1A6A11-7849-65C1-B041-365454FB58D6}"/>
              </a:ext>
            </a:extLst>
          </p:cNvPr>
          <p:cNvGrpSpPr/>
          <p:nvPr/>
        </p:nvGrpSpPr>
        <p:grpSpPr>
          <a:xfrm>
            <a:off x="5109476" y="4386915"/>
            <a:ext cx="715260" cy="510707"/>
            <a:chOff x="5109476" y="4386915"/>
            <a:chExt cx="715260" cy="510707"/>
          </a:xfrm>
        </p:grpSpPr>
        <p:cxnSp>
          <p:nvCxnSpPr>
            <p:cNvPr id="118" name="Gerader Verbinder 117">
              <a:extLst>
                <a:ext uri="{FF2B5EF4-FFF2-40B4-BE49-F238E27FC236}">
                  <a16:creationId xmlns:a16="http://schemas.microsoft.com/office/drawing/2014/main" id="{BC752EDE-BC14-B76F-28FA-7E69FE0DDBE9}"/>
                </a:ext>
              </a:extLst>
            </p:cNvPr>
            <p:cNvCxnSpPr/>
            <p:nvPr/>
          </p:nvCxnSpPr>
          <p:spPr bwMode="auto">
            <a:xfrm>
              <a:off x="5117202" y="4386915"/>
              <a:ext cx="0" cy="500637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AE14A06B-E6FA-4FB0-B6A3-AF739A0EA702}"/>
                </a:ext>
              </a:extLst>
            </p:cNvPr>
            <p:cNvSpPr txBox="1"/>
            <p:nvPr/>
          </p:nvSpPr>
          <p:spPr>
            <a:xfrm>
              <a:off x="5109476" y="4589845"/>
              <a:ext cx="715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3333FF"/>
                  </a:solidFill>
                </a:rPr>
                <a:t>WPPE</a:t>
              </a:r>
            </a:p>
          </p:txBody>
        </p: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92C124D1-84F1-CB67-EA28-F076B5A6F520}"/>
              </a:ext>
            </a:extLst>
          </p:cNvPr>
          <p:cNvGrpSpPr/>
          <p:nvPr/>
        </p:nvGrpSpPr>
        <p:grpSpPr>
          <a:xfrm>
            <a:off x="4689565" y="4373278"/>
            <a:ext cx="494046" cy="1038562"/>
            <a:chOff x="-621935" y="3108195"/>
            <a:chExt cx="494046" cy="1038562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8B048AF8-5955-11E6-C4AB-7E117044D813}"/>
                </a:ext>
              </a:extLst>
            </p:cNvPr>
            <p:cNvGrpSpPr/>
            <p:nvPr/>
          </p:nvGrpSpPr>
          <p:grpSpPr>
            <a:xfrm>
              <a:off x="-621935" y="3623537"/>
              <a:ext cx="494046" cy="523220"/>
              <a:chOff x="-621935" y="3609282"/>
              <a:chExt cx="494046" cy="523220"/>
            </a:xfrm>
          </p:grpSpPr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6B6B93FD-4CA2-2795-DCB4-ED89E87E45B2}"/>
                  </a:ext>
                </a:extLst>
              </p:cNvPr>
              <p:cNvSpPr/>
              <p:nvPr/>
            </p:nvSpPr>
            <p:spPr bwMode="auto">
              <a:xfrm>
                <a:off x="-556847" y="3659001"/>
                <a:ext cx="354441" cy="41452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Textfeld 128">
                <a:extLst>
                  <a:ext uri="{FF2B5EF4-FFF2-40B4-BE49-F238E27FC236}">
                    <a16:creationId xmlns:a16="http://schemas.microsoft.com/office/drawing/2014/main" id="{E373FFFB-8B24-0F0A-D9CC-76B29ACE13E5}"/>
                  </a:ext>
                </a:extLst>
              </p:cNvPr>
              <p:cNvSpPr txBox="1"/>
              <p:nvPr/>
            </p:nvSpPr>
            <p:spPr>
              <a:xfrm>
                <a:off x="-621935" y="3609282"/>
                <a:ext cx="494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dirty="0">
                    <a:solidFill>
                      <a:srgbClr val="3333FF"/>
                    </a:solidFill>
                  </a:rPr>
                  <a:t>BH-</a:t>
                </a:r>
                <a:br>
                  <a:rPr lang="de-DE" sz="1400" dirty="0">
                    <a:solidFill>
                      <a:srgbClr val="3333FF"/>
                    </a:solidFill>
                  </a:rPr>
                </a:br>
                <a:r>
                  <a:rPr lang="de-DE" sz="1400" dirty="0">
                    <a:solidFill>
                      <a:srgbClr val="3333FF"/>
                    </a:solidFill>
                  </a:rPr>
                  <a:t>KW</a:t>
                </a:r>
              </a:p>
            </p:txBody>
          </p:sp>
        </p:grp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1865C22A-4E2D-708E-1420-E8B54933F08B}"/>
                </a:ext>
              </a:extLst>
            </p:cNvPr>
            <p:cNvCxnSpPr/>
            <p:nvPr/>
          </p:nvCxnSpPr>
          <p:spPr bwMode="auto">
            <a:xfrm>
              <a:off x="-556846" y="3256727"/>
              <a:ext cx="0" cy="372711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Gerader Verbinder 133">
              <a:extLst>
                <a:ext uri="{FF2B5EF4-FFF2-40B4-BE49-F238E27FC236}">
                  <a16:creationId xmlns:a16="http://schemas.microsoft.com/office/drawing/2014/main" id="{C16F48A9-5F95-092C-A5A7-3A03CA442341}"/>
                </a:ext>
              </a:extLst>
            </p:cNvPr>
            <p:cNvCxnSpPr/>
            <p:nvPr/>
          </p:nvCxnSpPr>
          <p:spPr bwMode="auto">
            <a:xfrm>
              <a:off x="-384037" y="3108195"/>
              <a:ext cx="0" cy="500637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48992209-0CC0-53FF-45A5-9C1568AE4FF9}"/>
              </a:ext>
            </a:extLst>
          </p:cNvPr>
          <p:cNvGrpSpPr/>
          <p:nvPr/>
        </p:nvGrpSpPr>
        <p:grpSpPr>
          <a:xfrm>
            <a:off x="1524351" y="998296"/>
            <a:ext cx="7001798" cy="1795672"/>
            <a:chOff x="1524351" y="998296"/>
            <a:chExt cx="7001798" cy="1795672"/>
          </a:xfrm>
        </p:grpSpPr>
        <p:grpSp>
          <p:nvGrpSpPr>
            <p:cNvPr id="173" name="Gruppieren 172">
              <a:extLst>
                <a:ext uri="{FF2B5EF4-FFF2-40B4-BE49-F238E27FC236}">
                  <a16:creationId xmlns:a16="http://schemas.microsoft.com/office/drawing/2014/main" id="{0D38EB57-4943-DCCE-DDDC-7D108E0F3A02}"/>
                </a:ext>
              </a:extLst>
            </p:cNvPr>
            <p:cNvGrpSpPr/>
            <p:nvPr/>
          </p:nvGrpSpPr>
          <p:grpSpPr>
            <a:xfrm>
              <a:off x="1524351" y="1080582"/>
              <a:ext cx="7001798" cy="1713386"/>
              <a:chOff x="1524351" y="1080582"/>
              <a:chExt cx="7001798" cy="1713386"/>
            </a:xfrm>
          </p:grpSpPr>
          <p:grpSp>
            <p:nvGrpSpPr>
              <p:cNvPr id="104" name="Gruppieren 103">
                <a:extLst>
                  <a:ext uri="{FF2B5EF4-FFF2-40B4-BE49-F238E27FC236}">
                    <a16:creationId xmlns:a16="http://schemas.microsoft.com/office/drawing/2014/main" id="{A6BAFFF3-E12F-BCF2-1D08-66EEBFCF03A9}"/>
                  </a:ext>
                </a:extLst>
              </p:cNvPr>
              <p:cNvGrpSpPr/>
              <p:nvPr/>
            </p:nvGrpSpPr>
            <p:grpSpPr>
              <a:xfrm>
                <a:off x="1524351" y="1080582"/>
                <a:ext cx="6718879" cy="1713386"/>
                <a:chOff x="6536839" y="2292034"/>
                <a:chExt cx="6718879" cy="1713386"/>
              </a:xfrm>
            </p:grpSpPr>
            <p:grpSp>
              <p:nvGrpSpPr>
                <p:cNvPr id="183" name="Gruppieren 182">
                  <a:extLst>
                    <a:ext uri="{FF2B5EF4-FFF2-40B4-BE49-F238E27FC236}">
                      <a16:creationId xmlns:a16="http://schemas.microsoft.com/office/drawing/2014/main" id="{4C6186A9-8BF1-4E3E-007B-E6A990D447AA}"/>
                    </a:ext>
                  </a:extLst>
                </p:cNvPr>
                <p:cNvGrpSpPr/>
                <p:nvPr/>
              </p:nvGrpSpPr>
              <p:grpSpPr>
                <a:xfrm>
                  <a:off x="6536839" y="2292034"/>
                  <a:ext cx="6718879" cy="1713386"/>
                  <a:chOff x="1524000" y="1159750"/>
                  <a:chExt cx="6718879" cy="1713386"/>
                </a:xfrm>
              </p:grpSpPr>
              <p:pic>
                <p:nvPicPr>
                  <p:cNvPr id="13" name="Grafik 12" descr="Ein Bild, das Screenshot enthält.&#10;&#10;Automatisch generierte Beschreibung">
                    <a:extLst>
                      <a:ext uri="{FF2B5EF4-FFF2-40B4-BE49-F238E27FC236}">
                        <a16:creationId xmlns:a16="http://schemas.microsoft.com/office/drawing/2014/main" id="{24943BAA-FE82-4D0A-9177-A50CC32BAF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538" t="78245" r="47277" b="6287"/>
                  <a:stretch/>
                </p:blipFill>
                <p:spPr>
                  <a:xfrm>
                    <a:off x="5742118" y="1476815"/>
                    <a:ext cx="794937" cy="618410"/>
                  </a:xfrm>
                  <a:prstGeom prst="rect">
                    <a:avLst/>
                  </a:prstGeom>
                </p:spPr>
              </p:pic>
              <p:cxnSp>
                <p:nvCxnSpPr>
                  <p:cNvPr id="108" name="Gerade Verbindung mit Pfeil 107">
                    <a:extLst>
                      <a:ext uri="{FF2B5EF4-FFF2-40B4-BE49-F238E27FC236}">
                        <a16:creationId xmlns:a16="http://schemas.microsoft.com/office/drawing/2014/main" id="{D168971C-E753-4A90-9AEC-89D5715061C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24000" y="1712427"/>
                    <a:ext cx="4354027" cy="0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51" name="Textfeld 150">
                    <a:extLst>
                      <a:ext uri="{FF2B5EF4-FFF2-40B4-BE49-F238E27FC236}">
                        <a16:creationId xmlns:a16="http://schemas.microsoft.com/office/drawing/2014/main" id="{937BB034-FC0A-44DC-BFD3-A0395A0D1A03}"/>
                      </a:ext>
                    </a:extLst>
                  </p:cNvPr>
                  <p:cNvSpPr txBox="1"/>
                  <p:nvPr/>
                </p:nvSpPr>
                <p:spPr>
                  <a:xfrm>
                    <a:off x="6187437" y="1159750"/>
                    <a:ext cx="122020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dirty="0"/>
                      <a:t>Elektrolyseur</a:t>
                    </a:r>
                  </a:p>
                </p:txBody>
              </p:sp>
              <p:cxnSp>
                <p:nvCxnSpPr>
                  <p:cNvPr id="58" name="Gerade Verbindung mit Pfeil 57">
                    <a:extLst>
                      <a:ext uri="{FF2B5EF4-FFF2-40B4-BE49-F238E27FC236}">
                        <a16:creationId xmlns:a16="http://schemas.microsoft.com/office/drawing/2014/main" id="{C528A357-3840-4FF6-9EF2-988C18E9F285}"/>
                      </a:ext>
                    </a:extLst>
                  </p:cNvPr>
                  <p:cNvCxnSpPr>
                    <a:cxnSpLocks/>
                    <a:stCxn id="13" idx="2"/>
                  </p:cNvCxnSpPr>
                  <p:nvPr/>
                </p:nvCxnSpPr>
                <p:spPr bwMode="auto">
                  <a:xfrm>
                    <a:off x="6139587" y="2095225"/>
                    <a:ext cx="27964" cy="777911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61" name="Textfeld 160">
                    <a:extLst>
                      <a:ext uri="{FF2B5EF4-FFF2-40B4-BE49-F238E27FC236}">
                        <a16:creationId xmlns:a16="http://schemas.microsoft.com/office/drawing/2014/main" id="{56193955-26C9-44B3-B064-82033A23E485}"/>
                      </a:ext>
                    </a:extLst>
                  </p:cNvPr>
                  <p:cNvSpPr txBox="1"/>
                  <p:nvPr/>
                </p:nvSpPr>
                <p:spPr>
                  <a:xfrm>
                    <a:off x="6106942" y="2018259"/>
                    <a:ext cx="38183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dirty="0">
                        <a:solidFill>
                          <a:schemeClr val="accent2"/>
                        </a:solidFill>
                      </a:rPr>
                      <a:t>H</a:t>
                    </a:r>
                    <a:r>
                      <a:rPr lang="de-DE" sz="1400" baseline="-25000" dirty="0">
                        <a:solidFill>
                          <a:schemeClr val="accent2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72" name="Gerade Verbindung mit Pfeil 71">
                    <a:extLst>
                      <a:ext uri="{FF2B5EF4-FFF2-40B4-BE49-F238E27FC236}">
                        <a16:creationId xmlns:a16="http://schemas.microsoft.com/office/drawing/2014/main" id="{A27C109A-89EE-4C8F-A42B-7D3E073300F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164895" y="2488780"/>
                    <a:ext cx="2077984" cy="44044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FF00"/>
                    </a:solidFill>
                    <a:prstDash val="dash"/>
                    <a:round/>
                    <a:headEnd type="none" w="med" len="med"/>
                    <a:tailEnd type="arrow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5" name="Textfeld 14">
                    <a:extLst>
                      <a:ext uri="{FF2B5EF4-FFF2-40B4-BE49-F238E27FC236}">
                        <a16:creationId xmlns:a16="http://schemas.microsoft.com/office/drawing/2014/main" id="{7A7358F3-1241-91CA-EF1D-86180EDA0FF9}"/>
                      </a:ext>
                    </a:extLst>
                  </p:cNvPr>
                  <p:cNvSpPr txBox="1"/>
                  <p:nvPr/>
                </p:nvSpPr>
                <p:spPr>
                  <a:xfrm>
                    <a:off x="4215983" y="1428472"/>
                    <a:ext cx="157767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dirty="0"/>
                      <a:t>Überschussstrom</a:t>
                    </a:r>
                  </a:p>
                </p:txBody>
              </p:sp>
            </p:grpSp>
            <p:sp>
              <p:nvSpPr>
                <p:cNvPr id="8" name="Textfeld 7">
                  <a:extLst>
                    <a:ext uri="{FF2B5EF4-FFF2-40B4-BE49-F238E27FC236}">
                      <a16:creationId xmlns:a16="http://schemas.microsoft.com/office/drawing/2014/main" id="{04416E36-1EBB-DC5A-FE22-5D161A8BD52B}"/>
                    </a:ext>
                  </a:extLst>
                </p:cNvPr>
                <p:cNvSpPr txBox="1"/>
                <p:nvPr/>
              </p:nvSpPr>
              <p:spPr>
                <a:xfrm>
                  <a:off x="10095929" y="2853388"/>
                  <a:ext cx="52129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rgbClr val="3333FF"/>
                      </a:solidFill>
                    </a:rPr>
                    <a:t>H</a:t>
                  </a:r>
                  <a:r>
                    <a:rPr lang="de-DE" sz="1400" baseline="-25000" dirty="0">
                      <a:solidFill>
                        <a:srgbClr val="3333FF"/>
                      </a:solidFill>
                    </a:rPr>
                    <a:t>2</a:t>
                  </a:r>
                  <a:r>
                    <a:rPr lang="de-DE" sz="1400" dirty="0">
                      <a:solidFill>
                        <a:srgbClr val="3333FF"/>
                      </a:solidFill>
                    </a:rPr>
                    <a:t>O</a:t>
                  </a:r>
                </a:p>
              </p:txBody>
            </p:sp>
            <p:cxnSp>
              <p:nvCxnSpPr>
                <p:cNvPr id="75" name="Gerade Verbindung mit Pfeil 74">
                  <a:extLst>
                    <a:ext uri="{FF2B5EF4-FFF2-40B4-BE49-F238E27FC236}">
                      <a16:creationId xmlns:a16="http://schemas.microsoft.com/office/drawing/2014/main" id="{8C279D14-37C1-435A-4884-0D4F65225983}"/>
                    </a:ext>
                  </a:extLst>
                </p:cNvPr>
                <p:cNvCxnSpPr/>
                <p:nvPr/>
              </p:nvCxnSpPr>
              <p:spPr bwMode="auto">
                <a:xfrm>
                  <a:off x="10617226" y="3011705"/>
                  <a:ext cx="284201" cy="0"/>
                </a:xfrm>
                <a:prstGeom prst="straightConnector1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53" name="Gerade Verbindung mit Pfeil 152">
                <a:extLst>
                  <a:ext uri="{FF2B5EF4-FFF2-40B4-BE49-F238E27FC236}">
                    <a16:creationId xmlns:a16="http://schemas.microsoft.com/office/drawing/2014/main" id="{833FECBE-68BC-54F3-C238-CC1C4BE5B286}"/>
                  </a:ext>
                </a:extLst>
              </p:cNvPr>
              <p:cNvCxnSpPr/>
              <p:nvPr/>
            </p:nvCxnSpPr>
            <p:spPr bwMode="auto">
              <a:xfrm flipV="1">
                <a:off x="6448425" y="1800253"/>
                <a:ext cx="2077724" cy="3098"/>
              </a:xfrm>
              <a:prstGeom prst="straightConnector1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02" name="Textfeld 201">
              <a:extLst>
                <a:ext uri="{FF2B5EF4-FFF2-40B4-BE49-F238E27FC236}">
                  <a16:creationId xmlns:a16="http://schemas.microsoft.com/office/drawing/2014/main" id="{1CF05FAC-CE9D-B461-2921-E22241F829F0}"/>
                </a:ext>
              </a:extLst>
            </p:cNvPr>
            <p:cNvSpPr txBox="1"/>
            <p:nvPr/>
          </p:nvSpPr>
          <p:spPr>
            <a:xfrm>
              <a:off x="5747594" y="998296"/>
              <a:ext cx="420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solidFill>
                    <a:schemeClr val="accent2"/>
                  </a:solidFill>
                </a:rPr>
                <a:t>O</a:t>
              </a:r>
              <a:r>
                <a:rPr lang="de-DE" sz="1600" baseline="-2500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p:sp>
        <p:nvSpPr>
          <p:cNvPr id="55" name="Textfeld 54">
            <a:extLst>
              <a:ext uri="{FF2B5EF4-FFF2-40B4-BE49-F238E27FC236}">
                <a16:creationId xmlns:a16="http://schemas.microsoft.com/office/drawing/2014/main" id="{03ECCD49-8124-F009-2E39-140358B3CC94}"/>
              </a:ext>
            </a:extLst>
          </p:cNvPr>
          <p:cNvSpPr txBox="1"/>
          <p:nvPr/>
        </p:nvSpPr>
        <p:spPr>
          <a:xfrm>
            <a:off x="840614" y="-28138"/>
            <a:ext cx="888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000" dirty="0" err="1">
                <a:solidFill>
                  <a:schemeClr val="bg1"/>
                </a:solidFill>
              </a:rPr>
              <a:t>ProSumer</a:t>
            </a:r>
            <a:r>
              <a:rPr lang="de-DE" altLang="de-DE" sz="2000" dirty="0">
                <a:solidFill>
                  <a:schemeClr val="bg1"/>
                </a:solidFill>
              </a:rPr>
              <a:t> in der Gebietskörperschaft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Funktionsprinzip und Komponenten: </a:t>
            </a:r>
            <a:r>
              <a:rPr lang="de-DE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Bausteinkasten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16" name="Text Box 14">
            <a:extLst>
              <a:ext uri="{FF2B5EF4-FFF2-40B4-BE49-F238E27FC236}">
                <a16:creationId xmlns:a16="http://schemas.microsoft.com/office/drawing/2014/main" id="{AF008CE3-CA22-4E66-B783-41AAC0496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874" y="957152"/>
            <a:ext cx="199445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  <a:hlinkClick r:id="rId23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  <a:hlinkClick r:id="rId23"/>
              </a:rPr>
              <a:t> ISE </a:t>
            </a:r>
            <a:r>
              <a:rPr lang="de-DE" altLang="de-DE" sz="1200" dirty="0" err="1">
                <a:solidFill>
                  <a:srgbClr val="000000"/>
                </a:solidFill>
                <a:ea typeface="Microsoft YaHei" panose="020B0503020204020204" pitchFamily="34" charset="-122"/>
                <a:hlinkClick r:id="rId23"/>
              </a:rPr>
              <a:t>e.V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  <a:hlinkClick r:id="rId23"/>
              </a:rPr>
              <a:t>, Meta-Studie.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728876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46" grpId="0"/>
    </p:bldLst>
  </p:timing>
</p:sld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236</Words>
  <Application>Microsoft Office PowerPoint</Application>
  <PresentationFormat>A4-Papier (210 x 297 mm)</PresentationFormat>
  <Paragraphs>48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Microsoft YaHei</vt:lpstr>
      <vt:lpstr>Arial</vt:lpstr>
      <vt:lpstr>Courier New</vt:lpstr>
      <vt:lpstr>Wingdings</vt:lpstr>
      <vt:lpstr>pg_blau_basisversion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Wolfgang Thiel</cp:lastModifiedBy>
  <cp:revision>3347</cp:revision>
  <cp:lastPrinted>2024-04-10T06:27:21Z</cp:lastPrinted>
  <dcterms:created xsi:type="dcterms:W3CDTF">2003-01-24T08:17:53Z</dcterms:created>
  <dcterms:modified xsi:type="dcterms:W3CDTF">2024-09-26T09:54:48Z</dcterms:modified>
</cp:coreProperties>
</file>