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78" r:id="rId2"/>
    <p:sldId id="1300" r:id="rId3"/>
    <p:sldId id="1301" r:id="rId4"/>
    <p:sldId id="1302" r:id="rId5"/>
    <p:sldId id="1303" r:id="rId6"/>
    <p:sldId id="1304" r:id="rId7"/>
    <p:sldId id="1305" r:id="rId8"/>
    <p:sldId id="953" r:id="rId9"/>
    <p:sldId id="1306" r:id="rId10"/>
    <p:sldId id="1307" r:id="rId11"/>
    <p:sldId id="1308" r:id="rId12"/>
    <p:sldId id="1309" r:id="rId13"/>
    <p:sldId id="1310" r:id="rId14"/>
    <p:sldId id="1311" r:id="rId15"/>
    <p:sldId id="1312" r:id="rId16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600"/>
    <a:srgbClr val="0000FF"/>
    <a:srgbClr val="A6A6A6"/>
    <a:srgbClr val="008000"/>
    <a:srgbClr val="3333FF"/>
    <a:srgbClr val="FF9900"/>
    <a:srgbClr val="FF66FF"/>
    <a:srgbClr val="BFBFBF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4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1740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400" d="100"/>
          <a:sy n="400" d="100"/>
        </p:scale>
        <p:origin x="288" y="-7080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Klimaschutz-Energiewende\Klimaschutz-Energiewende%202.0\02Energie-Erzeugung\02EE-Ausbaupfad\EE-Ausbaupfad-D-RLP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E-4623-BF38-A735AD7AAFE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E-4623-BF38-A735AD7AAFE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0E-4623-BF38-A735AD7AAFE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0E-4623-BF38-A735AD7AAFE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0E-4623-BF38-A735AD7AAFEB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0E-4623-BF38-A735AD7AAFE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0E-4623-BF38-A735AD7AAFEB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0E-4623-BF38-A735AD7AAFEB}"/>
              </c:ext>
            </c:extLst>
          </c:dPt>
          <c:dPt>
            <c:idx val="8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0E-4623-BF38-A735AD7AAFEB}"/>
              </c:ext>
            </c:extLst>
          </c:dPt>
          <c:dPt>
            <c:idx val="9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E0E-4623-BF38-A735AD7AAFE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E0E-4623-BF38-A735AD7AAFE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E0E-4623-BF38-A735AD7AA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'EE-Anteile RLP'!$D$5:$D$16</c:f>
              <c:numCache>
                <c:formatCode>0.0</c:formatCode>
                <c:ptCount val="10"/>
                <c:pt idx="0">
                  <c:v>22.8</c:v>
                </c:pt>
                <c:pt idx="1">
                  <c:v>5.7</c:v>
                </c:pt>
                <c:pt idx="2">
                  <c:v>2.85</c:v>
                </c:pt>
                <c:pt idx="3">
                  <c:v>17.100000000000001</c:v>
                </c:pt>
                <c:pt idx="4">
                  <c:v>5.7</c:v>
                </c:pt>
                <c:pt idx="5">
                  <c:v>2.85</c:v>
                </c:pt>
                <c:pt idx="6">
                  <c:v>3</c:v>
                </c:pt>
                <c:pt idx="7">
                  <c:v>24</c:v>
                </c:pt>
                <c:pt idx="8">
                  <c:v>15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0E-4623-BF38-A735AD7AA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tKdDWpuZjY?si=Frd5irVTbrIZ2hM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cUMJ77qtrLU?si=peycHK2gd5a4YTAK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63908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18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2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14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Isotope: </a:t>
            </a:r>
            <a:r>
              <a:rPr lang="de-DE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https://youtu.be/0tKdDWpuZjY?si=Frd5irVTbrIZ2hMf</a:t>
            </a:r>
            <a:endParaRPr lang="de-DE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 err="1"/>
              <a:t>Radiocarbon-Methdik</a:t>
            </a:r>
            <a:endParaRPr lang="de-DE" dirty="0"/>
          </a:p>
          <a:p>
            <a:r>
              <a:rPr lang="de-DE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https://youtu.be/cUMJ77qtrLU?si=peycHK2gd5a4YTAK</a:t>
            </a:r>
            <a:endParaRPr lang="de-DE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aseline="30000" dirty="0"/>
              <a:t>14</a:t>
            </a:r>
            <a:r>
              <a:rPr lang="de-DE" dirty="0"/>
              <a:t>C-Halbwertszeit: 5.730 Jahre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60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973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442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Vergangenheit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Stromwirtschaft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gab es eine klare Trennung zwischen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und –verbrauch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Der Strom wurde in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zentralen Kraftwerken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(meist mit fossilen Brennstoffen)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erzeugt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Mit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Übertragungs- und Verteilernetzen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wurde der Strom zu den Verbrauchern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transportiert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Verbraucher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haben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ihren Haushalten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konsumiert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Energie für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 und Mobilität wurde meist aus fossilen Brennstoffen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wie Erdgas und Öl gewonnen.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Zukunft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Durch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Siegeszug der Photovoltaik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privaten Haushalten können die </a:t>
            </a:r>
            <a:r>
              <a:rPr lang="de-DE" sz="10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Bürger:unnen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zu einem beträchtlichen Teil ihren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Energiebedarf selbst decken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intelligente Kopplung  zwischen Stromerzeugung und –verbrauch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zum großen Hebel in der Energiewende. Das Zauberwort ist der „</a:t>
            </a:r>
            <a:r>
              <a:rPr lang="de-DE" sz="10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“, bei dem alle Komponenten der Strom-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duktion und des Strom-Kon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 zusammenarbeiten: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Stromerzeugung: PV mit Speicher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Stromverbrauch: Wärme, Mobilität und Haushalt.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Strom, der nicht von den privaten Erzeugern abgedeckt werden kann, wird von EE-Anlagen wie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 und PV-Freiflächen mit dazugehörigen Speichern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bereitgestellt und über die Stromnetze transportiert und verteilt!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6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Alfred-</a:t>
            </a:r>
            <a:r>
              <a:rPr lang="de-DE" altLang="de-DE" sz="1200" b="1" dirty="0" err="1">
                <a:solidFill>
                  <a:srgbClr val="FF9933"/>
                </a:solidFill>
              </a:rPr>
              <a:t>Grosser</a:t>
            </a:r>
            <a:r>
              <a:rPr lang="de-DE" altLang="de-DE" sz="1200" b="1" dirty="0">
                <a:solidFill>
                  <a:srgbClr val="FF9933"/>
                </a:solidFill>
              </a:rPr>
              <a:t>-Schulzentrum BZA, Gymnasium | Vortrag | Energiewende ist die Antwort auf die Klimakrise | 04.06.2024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-suedpfalz-energie.de/meta-studie/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jpeg"/><Relationship Id="rId10" Type="http://schemas.openxmlformats.org/officeDocument/2006/relationships/image" Target="../media/image39.png"/><Relationship Id="rId4" Type="http://schemas.openxmlformats.org/officeDocument/2006/relationships/image" Target="../media/image36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g"/><Relationship Id="rId18" Type="http://schemas.openxmlformats.org/officeDocument/2006/relationships/image" Target="../media/image52.png"/><Relationship Id="rId3" Type="http://schemas.openxmlformats.org/officeDocument/2006/relationships/image" Target="../media/image41.jpeg"/><Relationship Id="rId21" Type="http://schemas.openxmlformats.org/officeDocument/2006/relationships/image" Target="../media/image55.png"/><Relationship Id="rId7" Type="http://schemas.openxmlformats.org/officeDocument/2006/relationships/image" Target="../media/image45.png"/><Relationship Id="rId12" Type="http://schemas.openxmlformats.org/officeDocument/2006/relationships/image" Target="../media/image38.jp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36.jpg"/><Relationship Id="rId10" Type="http://schemas.openxmlformats.org/officeDocument/2006/relationships/image" Target="../media/image48.jpeg"/><Relationship Id="rId19" Type="http://schemas.openxmlformats.org/officeDocument/2006/relationships/image" Target="../media/image5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1.jpg"/><Relationship Id="rId22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chhaltigejobs.de/12-jobprofile-erneuerbare-energien/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Joseph_Fouri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.wikipedia.org/wiki/Svante_Arrheniu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J1zm65u-ck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youtube.com/watch?v=y-MBg5Plp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www.ucl.ac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XySwD4lddYY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5.jp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542" y="195415"/>
            <a:ext cx="7650475" cy="91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Herzlich willkommen zum Vortrag</a:t>
            </a:r>
            <a:br>
              <a:rPr lang="de-DE" sz="2800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de-DE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„Die </a:t>
            </a:r>
            <a:r>
              <a:rPr lang="de-DE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Energiewende ist die Antwort auf die </a:t>
            </a:r>
            <a:r>
              <a:rPr lang="de-DE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Klimakrise </a:t>
            </a:r>
            <a:r>
              <a:rPr lang="de-DE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“</a:t>
            </a:r>
            <a:endParaRPr lang="de-DE" kern="1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Alfred-</a:t>
            </a:r>
            <a:r>
              <a:rPr lang="de-DE" altLang="de-DE" sz="1200" b="1" dirty="0" err="1">
                <a:solidFill>
                  <a:srgbClr val="FF9933"/>
                </a:solidFill>
              </a:rPr>
              <a:t>Grosser</a:t>
            </a:r>
            <a:r>
              <a:rPr lang="de-DE" altLang="de-DE" sz="1200" b="1" dirty="0">
                <a:solidFill>
                  <a:srgbClr val="FF9933"/>
                </a:solidFill>
              </a:rPr>
              <a:t>-Schulzentrum BZA, Gymnasium | Vortrag | Energiewende ist die Antwort auf die Klimakrise | 04.06.2024	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-1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C13C189-2C27-35A5-4E90-A0146C6F44A9}"/>
              </a:ext>
            </a:extLst>
          </p:cNvPr>
          <p:cNvSpPr txBox="1"/>
          <p:nvPr/>
        </p:nvSpPr>
        <p:spPr>
          <a:xfrm>
            <a:off x="283588" y="5686251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</a:t>
            </a:r>
          </a:p>
          <a:p>
            <a:r>
              <a:rPr lang="de-DE" sz="1800" dirty="0"/>
              <a:t>Wolfgang Thiel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952DA32-0402-1DE9-0A68-A91E0BA9A4D0}"/>
              </a:ext>
            </a:extLst>
          </p:cNvPr>
          <p:cNvGrpSpPr/>
          <p:nvPr/>
        </p:nvGrpSpPr>
        <p:grpSpPr>
          <a:xfrm>
            <a:off x="5313059" y="3956475"/>
            <a:ext cx="4458141" cy="2442523"/>
            <a:chOff x="552655" y="1552894"/>
            <a:chExt cx="8800690" cy="482171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FF5AC66E-69D0-E682-7270-64CB7274EDDC}"/>
                </a:ext>
              </a:extLst>
            </p:cNvPr>
            <p:cNvGrpSpPr/>
            <p:nvPr/>
          </p:nvGrpSpPr>
          <p:grpSpPr>
            <a:xfrm>
              <a:off x="552655" y="1552894"/>
              <a:ext cx="8800690" cy="4802372"/>
              <a:chOff x="552655" y="1552894"/>
              <a:chExt cx="8800690" cy="4802372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D1130445-D89F-570B-DBEC-1C21A3837806}"/>
                  </a:ext>
                </a:extLst>
              </p:cNvPr>
              <p:cNvSpPr/>
              <p:nvPr/>
            </p:nvSpPr>
            <p:spPr bwMode="auto">
              <a:xfrm>
                <a:off x="1070043" y="1552894"/>
                <a:ext cx="7782127" cy="4429617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" name="Grafik 4" descr="Ein Bild, das Windmühle enthält.&#10;&#10;Automatisch generierte Beschreibung">
                <a:extLst>
                  <a:ext uri="{FF2B5EF4-FFF2-40B4-BE49-F238E27FC236}">
                    <a16:creationId xmlns:a16="http://schemas.microsoft.com/office/drawing/2014/main" id="{AB29C0CD-97E1-0410-A02E-422BC7865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655" y="1630718"/>
                <a:ext cx="3894434" cy="2290845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61206F47-D11C-0AF5-018D-6D8129B30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5774" y="4348547"/>
                <a:ext cx="2006719" cy="2006719"/>
              </a:xfrm>
              <a:prstGeom prst="rect">
                <a:avLst/>
              </a:prstGeom>
            </p:spPr>
          </p:pic>
          <p:pic>
            <p:nvPicPr>
              <p:cNvPr id="7" name="Grafik 6" descr="Ein Bild, das Kreis, Grafiken, Symbol, Logo enthält.&#10;&#10;Automatisch generierte Beschreibung">
                <a:extLst>
                  <a:ext uri="{FF2B5EF4-FFF2-40B4-BE49-F238E27FC236}">
                    <a16:creationId xmlns:a16="http://schemas.microsoft.com/office/drawing/2014/main" id="{9B3741EF-7DB5-4B87-B945-392A7D5E0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5250" y="3718775"/>
                <a:ext cx="2118095" cy="2126164"/>
              </a:xfrm>
              <a:prstGeom prst="rect">
                <a:avLst/>
              </a:prstGeom>
            </p:spPr>
          </p:pic>
        </p:grpSp>
        <p:pic>
          <p:nvPicPr>
            <p:cNvPr id="10" name="Grafik 9" descr="Ein Bild, das Kreis, Entwurf, Design enthält.&#10;&#10;Automatisch generierte Beschreibung">
              <a:extLst>
                <a:ext uri="{FF2B5EF4-FFF2-40B4-BE49-F238E27FC236}">
                  <a16:creationId xmlns:a16="http://schemas.microsoft.com/office/drawing/2014/main" id="{B91BA427-6D65-A0C5-8E5B-94443D83D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"/>
            <a:stretch/>
          </p:blipFill>
          <p:spPr>
            <a:xfrm>
              <a:off x="3619036" y="5349196"/>
              <a:ext cx="1067222" cy="1025413"/>
            </a:xfrm>
            <a:prstGeom prst="rect">
              <a:avLst/>
            </a:prstGeom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833863A-0D17-3F58-1AF9-1146D783E1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b="9863"/>
          <a:stretch/>
        </p:blipFill>
        <p:spPr>
          <a:xfrm>
            <a:off x="137579" y="1555297"/>
            <a:ext cx="4201064" cy="214207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EDC6027-9D18-EED2-8587-8F01F16B5B4E}"/>
              </a:ext>
            </a:extLst>
          </p:cNvPr>
          <p:cNvSpPr txBox="1"/>
          <p:nvPr/>
        </p:nvSpPr>
        <p:spPr>
          <a:xfrm>
            <a:off x="7358281" y="4583796"/>
            <a:ext cx="18261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Energiewende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EFB48F1-98F2-9906-0AEE-2A502F9AB6EA}"/>
              </a:ext>
            </a:extLst>
          </p:cNvPr>
          <p:cNvSpPr txBox="1"/>
          <p:nvPr/>
        </p:nvSpPr>
        <p:spPr>
          <a:xfrm>
            <a:off x="1553468" y="2414437"/>
            <a:ext cx="13692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Klimakrise</a:t>
            </a: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8E84DE64-06C2-D4CF-75F1-A563F4CB5B9A}"/>
              </a:ext>
            </a:extLst>
          </p:cNvPr>
          <p:cNvSpPr/>
          <p:nvPr/>
        </p:nvSpPr>
        <p:spPr bwMode="auto">
          <a:xfrm rot="1245649">
            <a:off x="4608602" y="3704631"/>
            <a:ext cx="767751" cy="45720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372616" y="1117763"/>
            <a:ext cx="3599437" cy="3015209"/>
            <a:chOff x="1526717" y="1289849"/>
            <a:chExt cx="3599437" cy="3015209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526717" y="1289849"/>
              <a:ext cx="273475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>
                  <a:solidFill>
                    <a:srgbClr val="3333FF"/>
                  </a:solidFill>
                </a:rPr>
                <a:t>Notwendige energetische Minimal-Sanierung!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doppelverglaste Fenster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Dämmung der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Obergeschossdecke und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400">
                  <a:solidFill>
                    <a:srgbClr val="3333FF"/>
                  </a:solidFill>
                </a:rPr>
                <a:t>bei Bedarf Kellerdecke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Wirtschaftlichkeit beachten!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796186" y="1871577"/>
              <a:ext cx="844982" cy="44211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4" y="4328348"/>
            <a:ext cx="1994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ISE e.V., Meta-Studie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„Wärmewende“ 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238555" y="1082131"/>
            <a:ext cx="9667446" cy="4718616"/>
            <a:chOff x="238555" y="1082131"/>
            <a:chExt cx="9667446" cy="47186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238555" y="5462193"/>
              <a:ext cx="9667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Energiemanagement-System sorgt für das Zusammenspiel von Erzeuger/Speicher und Verbraucher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224040" y="5755568"/>
            <a:ext cx="966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EE-Maßnahmen sollten mit dem Energieberater bei notwendigen Instandhaltungen geplant werden</a:t>
            </a: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C1742AD9-2607-5271-49AC-CF2699E39934}"/>
              </a:ext>
            </a:extLst>
          </p:cNvPr>
          <p:cNvGrpSpPr/>
          <p:nvPr/>
        </p:nvGrpSpPr>
        <p:grpSpPr>
          <a:xfrm>
            <a:off x="224042" y="1376505"/>
            <a:ext cx="9681958" cy="3684527"/>
            <a:chOff x="224042" y="1376505"/>
            <a:chExt cx="9681958" cy="3684527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B65DD55-27CC-B198-B621-9EF9E90BD6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4364" y="4692139"/>
              <a:ext cx="44657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587411E-2867-4BEF-97EF-56AA9D38709A}"/>
                </a:ext>
              </a:extLst>
            </p:cNvPr>
            <p:cNvGrpSpPr/>
            <p:nvPr/>
          </p:nvGrpSpPr>
          <p:grpSpPr>
            <a:xfrm>
              <a:off x="224042" y="1376505"/>
              <a:ext cx="9681958" cy="3684527"/>
              <a:chOff x="224042" y="1440005"/>
              <a:chExt cx="9681958" cy="368452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224042" y="4785978"/>
                <a:ext cx="9681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PV aufs Dach, Balkon und Parkplatz mit Haus-Akku, Überschussstrom ins EVU-Netz</a:t>
                </a: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CCC28C9-F7D6-C67D-22FD-B20244D2B609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3352875"/>
                <a:chOff x="3811625" y="1440005"/>
                <a:chExt cx="3351398" cy="3352875"/>
              </a:xfrm>
            </p:grpSpPr>
            <p:grpSp>
              <p:nvGrpSpPr>
                <p:cNvPr id="109" name="Gruppieren 108">
                  <a:extLst>
                    <a:ext uri="{FF2B5EF4-FFF2-40B4-BE49-F238E27FC236}">
                      <a16:creationId xmlns:a16="http://schemas.microsoft.com/office/drawing/2014/main" id="{C18E14C0-804C-DCC1-4C4D-668DD92D2679}"/>
                    </a:ext>
                  </a:extLst>
                </p:cNvPr>
                <p:cNvGrpSpPr/>
                <p:nvPr/>
              </p:nvGrpSpPr>
              <p:grpSpPr>
                <a:xfrm>
                  <a:off x="5598798" y="3495999"/>
                  <a:ext cx="691598" cy="1296881"/>
                  <a:chOff x="5598798" y="3495999"/>
                  <a:chExt cx="691598" cy="1296881"/>
                </a:xfrm>
              </p:grpSpPr>
              <p:pic>
                <p:nvPicPr>
                  <p:cNvPr id="8" name="Grafik 7">
                    <a:extLst>
                      <a:ext uri="{FF2B5EF4-FFF2-40B4-BE49-F238E27FC236}">
                        <a16:creationId xmlns:a16="http://schemas.microsoft.com/office/drawing/2014/main" id="{4F64958E-6CC0-4B37-9759-F3B8D732A9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5598798" y="3495999"/>
                    <a:ext cx="418875" cy="718622"/>
                  </a:xfrm>
                  <a:prstGeom prst="rect">
                    <a:avLst/>
                  </a:prstGeom>
                </p:spPr>
              </p:pic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9A587941-AE49-4A00-A415-1E1A1B38C9FB}"/>
                      </a:ext>
                    </a:extLst>
                  </p:cNvPr>
                  <p:cNvCxnSpPr>
                    <a:cxnSpLocks/>
                    <a:stCxn id="8" idx="2"/>
                  </p:cNvCxnSpPr>
                  <p:nvPr/>
                </p:nvCxnSpPr>
                <p:spPr bwMode="auto">
                  <a:xfrm>
                    <a:off x="5808236" y="4214621"/>
                    <a:ext cx="0" cy="55425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8B34A4E2-020B-448C-8628-C4395F2F5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0727" y="472321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3D9D3587-3394-4C57-B455-3395A0794555}"/>
                    </a:ext>
                  </a:extLst>
                </p:cNvPr>
                <p:cNvGrpSpPr/>
                <p:nvPr/>
              </p:nvGrpSpPr>
              <p:grpSpPr>
                <a:xfrm>
                  <a:off x="3811625" y="1440005"/>
                  <a:ext cx="3351398" cy="1355785"/>
                  <a:chOff x="3811625" y="1548293"/>
                  <a:chExt cx="3351398" cy="1355785"/>
                </a:xfrm>
              </p:grpSpPr>
              <p:grpSp>
                <p:nvGrpSpPr>
                  <p:cNvPr id="73" name="Gruppieren 72">
                    <a:extLst>
                      <a:ext uri="{FF2B5EF4-FFF2-40B4-BE49-F238E27FC236}">
                        <a16:creationId xmlns:a16="http://schemas.microsoft.com/office/drawing/2014/main" id="{0D43477C-9A5B-40FB-9F52-C8B7BAE756B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601287"/>
                    <a:ext cx="3351398" cy="1302791"/>
                    <a:chOff x="4965726" y="1601287"/>
                    <a:chExt cx="3351398" cy="1302791"/>
                  </a:xfrm>
                </p:grpSpPr>
                <p:grpSp>
                  <p:nvGrpSpPr>
                    <p:cNvPr id="17" name="Gruppieren 16">
                      <a:extLst>
                        <a:ext uri="{FF2B5EF4-FFF2-40B4-BE49-F238E27FC236}">
                          <a16:creationId xmlns:a16="http://schemas.microsoft.com/office/drawing/2014/main" id="{C5578023-2269-452E-BE95-39A0DB118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5726" y="1601287"/>
                      <a:ext cx="2344763" cy="1302791"/>
                      <a:chOff x="8364915" y="3815016"/>
                      <a:chExt cx="897300" cy="528571"/>
                    </a:xfrm>
                  </p:grpSpPr>
                  <p:sp>
                    <p:nvSpPr>
                      <p:cNvPr id="19" name="Freihandform: Form 18">
                        <a:extLst>
                          <a:ext uri="{FF2B5EF4-FFF2-40B4-BE49-F238E27FC236}">
                            <a16:creationId xmlns:a16="http://schemas.microsoft.com/office/drawing/2014/main" id="{765E8201-2ED6-4455-A791-85E3C90DDD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" name="Freihandform: Form 19">
                        <a:extLst>
                          <a:ext uri="{FF2B5EF4-FFF2-40B4-BE49-F238E27FC236}">
                            <a16:creationId xmlns:a16="http://schemas.microsoft.com/office/drawing/2014/main" id="{50079D3C-241D-4B12-85B6-C6C0EA715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" name="Freihandform: Form 20">
                        <a:extLst>
                          <a:ext uri="{FF2B5EF4-FFF2-40B4-BE49-F238E27FC236}">
                            <a16:creationId xmlns:a16="http://schemas.microsoft.com/office/drawing/2014/main" id="{F05163AF-20A9-41AF-AE41-E61103D469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" name="Freihandform: Form 21">
                        <a:extLst>
                          <a:ext uri="{FF2B5EF4-FFF2-40B4-BE49-F238E27FC236}">
                            <a16:creationId xmlns:a16="http://schemas.microsoft.com/office/drawing/2014/main" id="{DF5FF9D8-2AB6-4269-9454-2049E1F8C8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7" name="Gerader Verbinder 36">
                      <a:extLst>
                        <a:ext uri="{FF2B5EF4-FFF2-40B4-BE49-F238E27FC236}">
                          <a16:creationId xmlns:a16="http://schemas.microsoft.com/office/drawing/2014/main" id="{7D14DC26-2A0F-4E68-BC11-2766490D97A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180445" y="2625587"/>
                      <a:ext cx="1102767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62" name="Ellipse 61">
                      <a:extLst>
                        <a:ext uri="{FF2B5EF4-FFF2-40B4-BE49-F238E27FC236}">
                          <a16:creationId xmlns:a16="http://schemas.microsoft.com/office/drawing/2014/main" id="{22870BAA-3707-4FD2-BD2B-1F940EDDBD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7455" y="2590752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8" name="Gerade Verbindung mit Pfeil 37">
                    <a:extLst>
                      <a:ext uri="{FF2B5EF4-FFF2-40B4-BE49-F238E27FC236}">
                        <a16:creationId xmlns:a16="http://schemas.microsoft.com/office/drawing/2014/main" id="{87FFDE7C-70A4-4E6E-847B-8FEBBFD837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52450" y="1548293"/>
                    <a:ext cx="0" cy="793315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Energiekopplung (</a:t>
            </a:r>
            <a:r>
              <a:rPr lang="de-DE" altLang="de-DE" sz="1800" u="sng" dirty="0">
                <a:solidFill>
                  <a:srgbClr val="00B050"/>
                </a:solidFill>
              </a:rPr>
              <a:t>Pro</a:t>
            </a:r>
            <a:r>
              <a:rPr lang="de-DE" altLang="de-DE" sz="1800" dirty="0">
                <a:solidFill>
                  <a:srgbClr val="00B050"/>
                </a:solidFill>
              </a:rPr>
              <a:t>duzent und Kon</a:t>
            </a:r>
            <a:r>
              <a:rPr lang="de-DE" altLang="de-DE" sz="1800" u="sng" dirty="0">
                <a:solidFill>
                  <a:srgbClr val="00B050"/>
                </a:solidFill>
              </a:rPr>
              <a:t>sum</a:t>
            </a:r>
            <a:r>
              <a:rPr lang="de-DE" altLang="de-DE" sz="1800" dirty="0">
                <a:solidFill>
                  <a:srgbClr val="00B050"/>
                </a:solidFill>
              </a:rPr>
              <a:t>ent):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B050"/>
                </a:solidFill>
              </a:rPr>
              <a:t>wirtschaftliche Autarkie bis zu 80% erreichbar!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D0BB94-4E2B-AB8D-8C42-B76367E7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90484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(3): 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im Ein-/ Mehrfamilienhaus und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224041" y="3142846"/>
            <a:ext cx="9681959" cy="2164413"/>
            <a:chOff x="224041" y="3142846"/>
            <a:chExt cx="9681959" cy="2164413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CC8F906-1BA6-6675-9F01-435ED59D3A15}"/>
                </a:ext>
              </a:extLst>
            </p:cNvPr>
            <p:cNvGrpSpPr/>
            <p:nvPr/>
          </p:nvGrpSpPr>
          <p:grpSpPr>
            <a:xfrm>
              <a:off x="224041" y="3142846"/>
              <a:ext cx="9681959" cy="2164413"/>
              <a:chOff x="224041" y="3212994"/>
              <a:chExt cx="9681959" cy="2164413"/>
            </a:xfrm>
          </p:grpSpPr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5D1240E3-5A5D-8019-866A-991221377572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5821932" cy="1571439"/>
                <a:chOff x="4084068" y="3212994"/>
                <a:chExt cx="5821932" cy="1571439"/>
              </a:xfrm>
            </p:grpSpPr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1543E5FF-81D2-4745-B8E5-C050B5C30188}"/>
                    </a:ext>
                  </a:extLst>
                </p:cNvPr>
                <p:cNvSpPr txBox="1"/>
                <p:nvPr/>
              </p:nvSpPr>
              <p:spPr>
                <a:xfrm>
                  <a:off x="7170156" y="3414750"/>
                  <a:ext cx="27358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u="sng" dirty="0">
                      <a:solidFill>
                        <a:srgbClr val="FF0000"/>
                      </a:solidFill>
                    </a:rPr>
                    <a:t>Achtung</a:t>
                  </a:r>
                  <a:r>
                    <a:rPr lang="de-DE" sz="1200" dirty="0">
                      <a:solidFill>
                        <a:srgbClr val="FF0000"/>
                      </a:solidFill>
                    </a:rPr>
                    <a:t>: 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keine Öl- oder Gasheizungen mehr!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Wo möglich: Wärmenetz-Anschluss!</a:t>
                  </a:r>
                </a:p>
              </p:txBody>
            </p:sp>
            <p:grpSp>
              <p:nvGrpSpPr>
                <p:cNvPr id="112" name="Gruppieren 111">
                  <a:extLst>
                    <a:ext uri="{FF2B5EF4-FFF2-40B4-BE49-F238E27FC236}">
                      <a16:creationId xmlns:a16="http://schemas.microsoft.com/office/drawing/2014/main" id="{CDA5EB74-6F08-0FBD-5BEC-259F0DBDF25C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1747241" cy="1571439"/>
                  <a:chOff x="4084068" y="3212994"/>
                  <a:chExt cx="1747241" cy="1571439"/>
                </a:xfrm>
              </p:grpSpPr>
              <p:cxnSp>
                <p:nvCxnSpPr>
                  <p:cNvPr id="40" name="Gerader Verbinder 39">
                    <a:extLst>
                      <a:ext uri="{FF2B5EF4-FFF2-40B4-BE49-F238E27FC236}">
                        <a16:creationId xmlns:a16="http://schemas.microsoft.com/office/drawing/2014/main" id="{38F9CED0-963F-4777-994E-CD96380A00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4424705" y="4765178"/>
                    <a:ext cx="1406604" cy="192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r Verbinder 47">
                    <a:extLst>
                      <a:ext uri="{FF2B5EF4-FFF2-40B4-BE49-F238E27FC236}">
                        <a16:creationId xmlns:a16="http://schemas.microsoft.com/office/drawing/2014/main" id="{FA436010-E268-40C8-B188-8A5132BB67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47389" y="3787467"/>
                    <a:ext cx="0" cy="9897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E624AB83-94CC-43A7-829C-280F72EB5F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4068" y="3212994"/>
                    <a:ext cx="705102" cy="70510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331854A-963A-A1BC-B6F9-DC509AA1BE9A}"/>
                  </a:ext>
                </a:extLst>
              </p:cNvPr>
              <p:cNvSpPr txBox="1"/>
              <p:nvPr/>
            </p:nvSpPr>
            <p:spPr>
              <a:xfrm>
                <a:off x="224041" y="503885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Fossile Wärmeerzeuger durch Wärmepumpen (z.B. Luft-Wasser / Luft-Luft) bzw. Wärmenetz ersetzen</a:t>
                </a:r>
              </a:p>
            </p:txBody>
          </p:sp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224040" y="2750541"/>
            <a:ext cx="9457919" cy="2786342"/>
            <a:chOff x="224040" y="2750541"/>
            <a:chExt cx="9457919" cy="2786342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C51C1E70-9344-969F-0689-64156BE07A67}"/>
                </a:ext>
              </a:extLst>
            </p:cNvPr>
            <p:cNvGrpSpPr/>
            <p:nvPr/>
          </p:nvGrpSpPr>
          <p:grpSpPr>
            <a:xfrm>
              <a:off x="224040" y="2750541"/>
              <a:ext cx="9457919" cy="2786342"/>
              <a:chOff x="224040" y="2807691"/>
              <a:chExt cx="9457919" cy="278634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15295552-68A0-4E2B-8EAB-320E63A8F4EC}"/>
                  </a:ext>
                </a:extLst>
              </p:cNvPr>
              <p:cNvSpPr txBox="1"/>
              <p:nvPr/>
            </p:nvSpPr>
            <p:spPr>
              <a:xfrm>
                <a:off x="224040" y="5255479"/>
                <a:ext cx="9457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E-Auto, zukünftig mit bidirektionalem Laden, V2H/G fürs Hausnetz und das EVU-Netz</a:t>
                </a: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7901D871-F900-4AD4-8BE4-16435CDC68C0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807691"/>
                <a:chExt cx="4050910" cy="1969530"/>
              </a:xfrm>
            </p:grpSpPr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0A1A9296-459C-4C4D-85C8-779560A77BAB}"/>
                    </a:ext>
                  </a:extLst>
                </p:cNvPr>
                <p:cNvGrpSpPr/>
                <p:nvPr/>
              </p:nvGrpSpPr>
              <p:grpSpPr>
                <a:xfrm>
                  <a:off x="372616" y="2807691"/>
                  <a:ext cx="4050910" cy="1969530"/>
                  <a:chOff x="372616" y="2915979"/>
                  <a:chExt cx="4050910" cy="1969530"/>
                </a:xfrm>
              </p:grpSpPr>
              <p:grpSp>
                <p:nvGrpSpPr>
                  <p:cNvPr id="114" name="Gruppieren 113">
                    <a:extLst>
                      <a:ext uri="{FF2B5EF4-FFF2-40B4-BE49-F238E27FC236}">
                        <a16:creationId xmlns:a16="http://schemas.microsoft.com/office/drawing/2014/main" id="{E1DE7B69-C9B2-4A9A-AF26-87143F35943C}"/>
                      </a:ext>
                    </a:extLst>
                  </p:cNvPr>
                  <p:cNvGrpSpPr/>
                  <p:nvPr/>
                </p:nvGrpSpPr>
                <p:grpSpPr>
                  <a:xfrm>
                    <a:off x="372616" y="2915979"/>
                    <a:ext cx="4050910" cy="1969530"/>
                    <a:chOff x="372616" y="2915979"/>
                    <a:chExt cx="4050910" cy="1969530"/>
                  </a:xfrm>
                </p:grpSpPr>
                <p:pic>
                  <p:nvPicPr>
                    <p:cNvPr id="4" name="Grafik 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F95E97A-8F83-4CCC-A152-55BFF3AF7C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3173373" y="2915979"/>
                      <a:ext cx="620846" cy="858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>
                      <a:extLst>
                        <a:ext uri="{FF2B5EF4-FFF2-40B4-BE49-F238E27FC236}">
                          <a16:creationId xmlns:a16="http://schemas.microsoft.com/office/drawing/2014/main" id="{28DAA4B1-75B7-40CD-ABB1-DDBC35BDC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372616" y="3262953"/>
                      <a:ext cx="2269469" cy="13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Freihandform: Form 34">
                      <a:extLst>
                        <a:ext uri="{FF2B5EF4-FFF2-40B4-BE49-F238E27FC236}">
                          <a16:creationId xmlns:a16="http://schemas.microsoft.com/office/drawing/2014/main" id="{09DF102F-6310-49DE-8EA5-C00FF141C4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35488" y="3727269"/>
                      <a:ext cx="775944" cy="357051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501C4E79-D89B-4D87-9DE8-3CE34C2FEE6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3727269"/>
                      <a:ext cx="0" cy="115824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23F6BEB4-1267-49D5-A115-97AE002BA09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4883196"/>
                      <a:ext cx="78593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7" name="Gerade Verbindung mit Pfeil 6">
                    <a:extLst>
                      <a:ext uri="{FF2B5EF4-FFF2-40B4-BE49-F238E27FC236}">
                        <a16:creationId xmlns:a16="http://schemas.microsoft.com/office/drawing/2014/main" id="{1BEA3553-21A4-4386-9DFA-C59F6FC2D3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75547" y="4220982"/>
                    <a:ext cx="456133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F0A20E36-7D6F-6711-670F-C5C16550D1B5}"/>
                    </a:ext>
                  </a:extLst>
                </p:cNvPr>
                <p:cNvSpPr txBox="1"/>
                <p:nvPr/>
              </p:nvSpPr>
              <p:spPr>
                <a:xfrm>
                  <a:off x="2757738" y="4097390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V2H/G</a:t>
                  </a:r>
                </a:p>
              </p:txBody>
            </p:sp>
          </p:grp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47007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15612" y="826914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370309" y="141496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-34008" y="559376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F2350257-4240-4F51-BDBB-9F9D0DF6643C}"/>
              </a:ext>
            </a:extLst>
          </p:cNvPr>
          <p:cNvCxnSpPr/>
          <p:nvPr/>
        </p:nvCxnSpPr>
        <p:spPr bwMode="auto">
          <a:xfrm>
            <a:off x="9577484" y="3293596"/>
            <a:ext cx="0" cy="14609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8E724D96-44C5-4143-90DD-8F159F6C242A}"/>
              </a:ext>
            </a:extLst>
          </p:cNvPr>
          <p:cNvSpPr txBox="1"/>
          <p:nvPr/>
        </p:nvSpPr>
        <p:spPr>
          <a:xfrm>
            <a:off x="9247181" y="4878197"/>
            <a:ext cx="662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Gas-</a:t>
            </a:r>
            <a:br>
              <a:rPr lang="de-DE" sz="1600" dirty="0"/>
            </a:br>
            <a:r>
              <a:rPr lang="de-DE" sz="1600" dirty="0"/>
              <a:t>netz</a:t>
            </a:r>
            <a:br>
              <a:rPr lang="de-DE" sz="1600" dirty="0"/>
            </a:b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Spei-</a:t>
            </a:r>
            <a:br>
              <a:rPr lang="de-DE" sz="1600" dirty="0"/>
            </a:br>
            <a:r>
              <a:rPr lang="de-DE" sz="1600" dirty="0" err="1"/>
              <a:t>cher</a:t>
            </a:r>
            <a:endParaRPr lang="de-DE" sz="1600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73432" y="87616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Dorf/Stadt/VG/LK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63" y="95715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076387" y="1665255"/>
            <a:ext cx="1380506" cy="2304674"/>
            <a:chOff x="3076387" y="1722405"/>
            <a:chExt cx="1380506" cy="2304674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076387" y="1722405"/>
              <a:ext cx="1380506" cy="819437"/>
              <a:chOff x="2724749" y="1322678"/>
              <a:chExt cx="1380506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24749" y="1322678"/>
                <a:ext cx="13805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097192" y="3506664"/>
              <a:ext cx="1048819" cy="520415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559582"/>
              <a:ext cx="245537" cy="982840"/>
            </a:xfrm>
            <a:prstGeom prst="rect">
              <a:avLst/>
            </a:prstGeom>
          </p:spPr>
        </p:pic>
      </p:grp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A489810B-A49C-4FE0-9088-9C804881A931}"/>
              </a:ext>
            </a:extLst>
          </p:cNvPr>
          <p:cNvCxnSpPr/>
          <p:nvPr/>
        </p:nvCxnSpPr>
        <p:spPr bwMode="auto">
          <a:xfrm>
            <a:off x="366903" y="3239405"/>
            <a:ext cx="11469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6444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Erzeuger/Verbraucher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 garantieren wirtschaftliche Autarkie!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4C6186A9-8BF1-4E3E-007B-E6A990D447AA}"/>
              </a:ext>
            </a:extLst>
          </p:cNvPr>
          <p:cNvGrpSpPr/>
          <p:nvPr/>
        </p:nvGrpSpPr>
        <p:grpSpPr>
          <a:xfrm>
            <a:off x="1524000" y="1093684"/>
            <a:ext cx="6718879" cy="1661342"/>
            <a:chOff x="1524000" y="1150834"/>
            <a:chExt cx="6718879" cy="1661342"/>
          </a:xfrm>
        </p:grpSpPr>
        <p:pic>
          <p:nvPicPr>
            <p:cNvPr id="13" name="Grafik 12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24943BAA-FE82-4D0A-9177-A50CC32BA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38" t="78245" r="47277" b="6287"/>
            <a:stretch/>
          </p:blipFill>
          <p:spPr>
            <a:xfrm>
              <a:off x="5742118" y="1415855"/>
              <a:ext cx="794937" cy="618410"/>
            </a:xfrm>
            <a:prstGeom prst="rect">
              <a:avLst/>
            </a:prstGeom>
          </p:spPr>
        </p:pic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D168971C-E753-4A90-9AEC-89D5715061CD}"/>
                </a:ext>
              </a:extLst>
            </p:cNvPr>
            <p:cNvCxnSpPr/>
            <p:nvPr/>
          </p:nvCxnSpPr>
          <p:spPr bwMode="auto">
            <a:xfrm>
              <a:off x="1524000" y="1712427"/>
              <a:ext cx="4354027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6187437" y="1150834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Elektrolyseur</a:t>
              </a:r>
            </a:p>
          </p:txBody>
        </p: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C528A357-3840-4FF6-9EF2-988C18E9F2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6139587" y="2034265"/>
              <a:ext cx="27964" cy="777911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56193955-26C9-44B3-B064-82033A23E485}"/>
                </a:ext>
              </a:extLst>
            </p:cNvPr>
            <p:cNvSpPr txBox="1"/>
            <p:nvPr/>
          </p:nvSpPr>
          <p:spPr>
            <a:xfrm>
              <a:off x="6167902" y="1995399"/>
              <a:ext cx="3818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A27C109A-89EE-4C8F-A42B-7D3E073300F3}"/>
                </a:ext>
              </a:extLst>
            </p:cNvPr>
            <p:cNvCxnSpPr/>
            <p:nvPr/>
          </p:nvCxnSpPr>
          <p:spPr bwMode="auto">
            <a:xfrm>
              <a:off x="6164895" y="2488780"/>
              <a:ext cx="2077984" cy="4404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3263483" y="1428472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Überschussstrom</a:t>
              </a:r>
            </a:p>
          </p:txBody>
        </p:sp>
      </p:grp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D644DF6-67C9-539C-A032-1821221D4EEC}"/>
              </a:ext>
            </a:extLst>
          </p:cNvPr>
          <p:cNvCxnSpPr/>
          <p:nvPr/>
        </p:nvCxnSpPr>
        <p:spPr bwMode="auto">
          <a:xfrm>
            <a:off x="1524000" y="1481880"/>
            <a:ext cx="0" cy="297314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D72DF96-D17A-D0F6-164F-1DD11A5399A2}"/>
              </a:ext>
            </a:extLst>
          </p:cNvPr>
          <p:cNvGrpSpPr/>
          <p:nvPr/>
        </p:nvGrpSpPr>
        <p:grpSpPr>
          <a:xfrm>
            <a:off x="1513857" y="3409753"/>
            <a:ext cx="3034459" cy="838038"/>
            <a:chOff x="1513857" y="3409753"/>
            <a:chExt cx="3034459" cy="838038"/>
          </a:xfrm>
        </p:grpSpPr>
        <p:pic>
          <p:nvPicPr>
            <p:cNvPr id="34" name="Grafik 33" descr="Ein Bild, das Gras, Baum, draußen, Feld enthält.&#10;&#10;Automatisch generierte Beschreibung">
              <a:extLst>
                <a:ext uri="{FF2B5EF4-FFF2-40B4-BE49-F238E27FC236}">
                  <a16:creationId xmlns:a16="http://schemas.microsoft.com/office/drawing/2014/main" id="{B33C2787-C27C-9AFE-75A6-8A2E125F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31" y="3409753"/>
              <a:ext cx="951408" cy="549253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F79812A-1A9C-AEA6-B307-F24E902C0CF0}"/>
                </a:ext>
              </a:extLst>
            </p:cNvPr>
            <p:cNvSpPr txBox="1"/>
            <p:nvPr/>
          </p:nvSpPr>
          <p:spPr>
            <a:xfrm>
              <a:off x="1962865" y="3940014"/>
              <a:ext cx="2585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PV-FF-Anlage/Agri-PV-Anlage</a:t>
              </a: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9C5A5BD-C654-4B56-E0AC-C19E0DC24CE1}"/>
                </a:ext>
              </a:extLst>
            </p:cNvPr>
            <p:cNvCxnSpPr/>
            <p:nvPr/>
          </p:nvCxnSpPr>
          <p:spPr bwMode="auto">
            <a:xfrm>
              <a:off x="1513857" y="3579410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A9BA45D3-FA0A-E96E-B5AE-E80AF9AAD87D}"/>
              </a:ext>
            </a:extLst>
          </p:cNvPr>
          <p:cNvGrpSpPr/>
          <p:nvPr/>
        </p:nvGrpSpPr>
        <p:grpSpPr>
          <a:xfrm>
            <a:off x="4052321" y="2366070"/>
            <a:ext cx="5525163" cy="2357476"/>
            <a:chOff x="4052321" y="2423220"/>
            <a:chExt cx="5525163" cy="2357476"/>
          </a:xfrm>
        </p:grpSpPr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1DAC52C3-5ED6-D042-98F0-B65CBA912F15}"/>
                </a:ext>
              </a:extLst>
            </p:cNvPr>
            <p:cNvGrpSpPr/>
            <p:nvPr/>
          </p:nvGrpSpPr>
          <p:grpSpPr>
            <a:xfrm>
              <a:off x="4052321" y="2451259"/>
              <a:ext cx="4220785" cy="1308201"/>
              <a:chOff x="4052321" y="2451259"/>
              <a:chExt cx="4220785" cy="1308201"/>
            </a:xfrm>
          </p:grpSpPr>
          <p:cxnSp>
            <p:nvCxnSpPr>
              <p:cNvPr id="112" name="Gerade Verbindung mit Pfeil 111">
                <a:extLst>
                  <a:ext uri="{FF2B5EF4-FFF2-40B4-BE49-F238E27FC236}">
                    <a16:creationId xmlns:a16="http://schemas.microsoft.com/office/drawing/2014/main" id="{92892277-696B-43B2-A5E8-3499987E1C1E}"/>
                  </a:ext>
                </a:extLst>
              </p:cNvPr>
              <p:cNvCxnSpPr/>
              <p:nvPr/>
            </p:nvCxnSpPr>
            <p:spPr bwMode="auto">
              <a:xfrm>
                <a:off x="5279622" y="3132412"/>
                <a:ext cx="621745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C3717A6C-DA1F-4151-80C7-E1928EA2907A}"/>
                  </a:ext>
                </a:extLst>
              </p:cNvPr>
              <p:cNvSpPr txBox="1"/>
              <p:nvPr/>
            </p:nvSpPr>
            <p:spPr>
              <a:xfrm>
                <a:off x="5271307" y="3109512"/>
                <a:ext cx="52129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CO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pic>
            <p:nvPicPr>
              <p:cNvPr id="11" name="Grafik 10" descr="Ein Bild, das drinnen, Tisch, sitzend, klein enthält.&#10;&#10;Automatisch generierte Beschreibung">
                <a:extLst>
                  <a:ext uri="{FF2B5EF4-FFF2-40B4-BE49-F238E27FC236}">
                    <a16:creationId xmlns:a16="http://schemas.microsoft.com/office/drawing/2014/main" id="{024426AC-CCC9-4642-875E-8CABDA55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499" y="2451259"/>
                <a:ext cx="1150569" cy="805399"/>
              </a:xfrm>
              <a:prstGeom prst="rect">
                <a:avLst/>
              </a:prstGeom>
            </p:spPr>
          </p:pic>
          <p:cxnSp>
            <p:nvCxnSpPr>
              <p:cNvPr id="110" name="Gerade Verbindung mit Pfeil 109">
                <a:extLst>
                  <a:ext uri="{FF2B5EF4-FFF2-40B4-BE49-F238E27FC236}">
                    <a16:creationId xmlns:a16="http://schemas.microsoft.com/office/drawing/2014/main" id="{5F79D8F5-DF01-4C12-8B76-BDCE737353DF}"/>
                  </a:ext>
                </a:extLst>
              </p:cNvPr>
              <p:cNvCxnSpPr/>
              <p:nvPr/>
            </p:nvCxnSpPr>
            <p:spPr bwMode="auto">
              <a:xfrm>
                <a:off x="5279622" y="2629992"/>
                <a:ext cx="2993484" cy="19371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2" name="Textfeld 141">
                <a:extLst>
                  <a:ext uri="{FF2B5EF4-FFF2-40B4-BE49-F238E27FC236}">
                    <a16:creationId xmlns:a16="http://schemas.microsoft.com/office/drawing/2014/main" id="{996058C6-E14C-4238-B326-22AD3B1AAE6E}"/>
                  </a:ext>
                </a:extLst>
              </p:cNvPr>
              <p:cNvSpPr txBox="1"/>
              <p:nvPr/>
            </p:nvSpPr>
            <p:spPr>
              <a:xfrm>
                <a:off x="4052321" y="3236240"/>
                <a:ext cx="12698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Biogasanlage</a:t>
                </a:r>
                <a:br>
                  <a:rPr lang="de-DE" sz="1400" dirty="0"/>
                </a:br>
                <a:r>
                  <a:rPr lang="de-DE" sz="1400" dirty="0"/>
                  <a:t>(Bio-Abfälle)</a:t>
                </a:r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08369F8B-124D-4F5D-8F65-DD7AF93F88B6}"/>
                  </a:ext>
                </a:extLst>
              </p:cNvPr>
              <p:cNvSpPr txBox="1"/>
              <p:nvPr/>
            </p:nvSpPr>
            <p:spPr>
              <a:xfrm>
                <a:off x="5271307" y="2603851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4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998728D-8AC4-F47F-B57E-C83BD6322CE3}"/>
                  </a:ext>
                </a:extLst>
              </p:cNvPr>
              <p:cNvSpPr txBox="1"/>
              <p:nvPr/>
            </p:nvSpPr>
            <p:spPr>
              <a:xfrm>
                <a:off x="7278928" y="27813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accent2"/>
                    </a:solidFill>
                  </a:rPr>
                  <a:t>Methan</a:t>
                </a:r>
              </a:p>
            </p:txBody>
          </p:sp>
        </p:grp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>
              <a:off x="8243230" y="2423220"/>
              <a:ext cx="0" cy="2357476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58211" y="3773979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5645675" y="875826"/>
            <a:ext cx="2870146" cy="816866"/>
            <a:chOff x="5645675" y="932976"/>
            <a:chExt cx="2870146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645675" y="1043367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>
              <a:endCxn id="13" idx="0"/>
            </p:cNvCxnSpPr>
            <p:nvPr/>
          </p:nvCxnSpPr>
          <p:spPr bwMode="auto">
            <a:xfrm>
              <a:off x="6139587" y="1198968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809177" y="1355067"/>
            <a:ext cx="5288295" cy="2675651"/>
            <a:chOff x="1872990" y="1415856"/>
            <a:chExt cx="5288295" cy="2675651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4229072" y="3814508"/>
              <a:ext cx="293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8CC483A1-7DE2-8847-EF46-004E02B4076B}"/>
              </a:ext>
            </a:extLst>
          </p:cNvPr>
          <p:cNvCxnSpPr/>
          <p:nvPr/>
        </p:nvCxnSpPr>
        <p:spPr bwMode="auto">
          <a:xfrm>
            <a:off x="9581656" y="1699974"/>
            <a:ext cx="0" cy="100257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8" name="Textfeld 197">
            <a:extLst>
              <a:ext uri="{FF2B5EF4-FFF2-40B4-BE49-F238E27FC236}">
                <a16:creationId xmlns:a16="http://schemas.microsoft.com/office/drawing/2014/main" id="{588EF2EE-1F72-9A80-A207-7EDDA112D863}"/>
              </a:ext>
            </a:extLst>
          </p:cNvPr>
          <p:cNvSpPr txBox="1"/>
          <p:nvPr/>
        </p:nvSpPr>
        <p:spPr>
          <a:xfrm>
            <a:off x="9178252" y="1066163"/>
            <a:ext cx="80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Daten-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35337" y="2112298"/>
                <a:ext cx="39440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6621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58704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116697" y="177265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657105" cy="1525491"/>
            <a:chOff x="7227353" y="4382833"/>
            <a:chExt cx="1657105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45650" y="4728477"/>
              <a:ext cx="938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GuD</a:t>
              </a:r>
              <a:r>
                <a:rPr lang="de-DE" sz="1400" dirty="0"/>
                <a:t>-KW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F95B7F9-E82F-7463-182B-20782A95BA3C}"/>
              </a:ext>
            </a:extLst>
          </p:cNvPr>
          <p:cNvGrpSpPr/>
          <p:nvPr/>
        </p:nvGrpSpPr>
        <p:grpSpPr>
          <a:xfrm>
            <a:off x="1994556" y="4401527"/>
            <a:ext cx="6461051" cy="1563186"/>
            <a:chOff x="1994556" y="4401527"/>
            <a:chExt cx="6461051" cy="1563186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96CC8412-CBF2-6AF0-19F9-8F54EE378788}"/>
                </a:ext>
              </a:extLst>
            </p:cNvPr>
            <p:cNvGrpSpPr/>
            <p:nvPr/>
          </p:nvGrpSpPr>
          <p:grpSpPr>
            <a:xfrm>
              <a:off x="1994556" y="4492267"/>
              <a:ext cx="6461051" cy="1472446"/>
              <a:chOff x="1994556" y="4492267"/>
              <a:chExt cx="6461051" cy="1472446"/>
            </a:xfrm>
          </p:grpSpPr>
          <p:cxnSp>
            <p:nvCxnSpPr>
              <p:cNvPr id="128" name="Gerade Verbindung mit Pfeil 127">
                <a:extLst>
                  <a:ext uri="{FF2B5EF4-FFF2-40B4-BE49-F238E27FC236}">
                    <a16:creationId xmlns:a16="http://schemas.microsoft.com/office/drawing/2014/main" id="{DDF3FB6A-02E0-CDE1-9E2F-AFD866729BD7}"/>
                  </a:ext>
                </a:extLst>
              </p:cNvPr>
              <p:cNvCxnSpPr/>
              <p:nvPr/>
            </p:nvCxnSpPr>
            <p:spPr bwMode="auto">
              <a:xfrm>
                <a:off x="6139586" y="4532287"/>
                <a:ext cx="2103644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017D1810-0269-617C-FA6D-A185BC33643F}"/>
                  </a:ext>
                </a:extLst>
              </p:cNvPr>
              <p:cNvGrpSpPr/>
              <p:nvPr/>
            </p:nvGrpSpPr>
            <p:grpSpPr>
              <a:xfrm>
                <a:off x="1994556" y="4492267"/>
                <a:ext cx="6461051" cy="1472446"/>
                <a:chOff x="1994556" y="4492267"/>
                <a:chExt cx="6461051" cy="1472446"/>
              </a:xfrm>
            </p:grpSpPr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74C1F268-4548-AC3E-C5E1-97C977E0D192}"/>
                    </a:ext>
                  </a:extLst>
                </p:cNvPr>
                <p:cNvCxnSpPr/>
                <p:nvPr/>
              </p:nvCxnSpPr>
              <p:spPr bwMode="auto">
                <a:xfrm>
                  <a:off x="2578293" y="4529453"/>
                  <a:ext cx="0" cy="50187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4" name="Gruppieren 123">
                  <a:extLst>
                    <a:ext uri="{FF2B5EF4-FFF2-40B4-BE49-F238E27FC236}">
                      <a16:creationId xmlns:a16="http://schemas.microsoft.com/office/drawing/2014/main" id="{4444F102-51EB-040A-5592-458E573254E5}"/>
                    </a:ext>
                  </a:extLst>
                </p:cNvPr>
                <p:cNvGrpSpPr/>
                <p:nvPr/>
              </p:nvGrpSpPr>
              <p:grpSpPr>
                <a:xfrm>
                  <a:off x="1994556" y="4492267"/>
                  <a:ext cx="6461051" cy="1472446"/>
                  <a:chOff x="1994556" y="4492267"/>
                  <a:chExt cx="6461051" cy="1472446"/>
                </a:xfrm>
              </p:grpSpPr>
              <p:grpSp>
                <p:nvGrpSpPr>
                  <p:cNvPr id="190" name="Gruppieren 189">
                    <a:extLst>
                      <a:ext uri="{FF2B5EF4-FFF2-40B4-BE49-F238E27FC236}">
                        <a16:creationId xmlns:a16="http://schemas.microsoft.com/office/drawing/2014/main" id="{3CE2B852-7629-DFBC-850C-3EE71A84FD72}"/>
                      </a:ext>
                    </a:extLst>
                  </p:cNvPr>
                  <p:cNvGrpSpPr/>
                  <p:nvPr/>
                </p:nvGrpSpPr>
                <p:grpSpPr>
                  <a:xfrm>
                    <a:off x="1994556" y="5623681"/>
                    <a:ext cx="6461051" cy="341032"/>
                    <a:chOff x="1994556" y="5680831"/>
                    <a:chExt cx="6461051" cy="341032"/>
                  </a:xfrm>
                </p:grpSpPr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56FEA781-4070-45DF-9DF9-4FE225FFE9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7758" y="5714086"/>
                      <a:ext cx="112156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400" dirty="0"/>
                        <a:t>Wärmenetz</a:t>
                      </a:r>
                    </a:p>
                  </p:txBody>
                </p:sp>
                <p:cxnSp>
                  <p:nvCxnSpPr>
                    <p:cNvPr id="122" name="Gerade Verbindung mit Pfeil 121">
                      <a:extLst>
                        <a:ext uri="{FF2B5EF4-FFF2-40B4-BE49-F238E27FC236}">
                          <a16:creationId xmlns:a16="http://schemas.microsoft.com/office/drawing/2014/main" id="{7E2B383D-FEE0-81DF-5BAC-59DCC1DA63B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994556" y="5978685"/>
                      <a:ext cx="646105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9" name="Gerader Verbinder 148">
                      <a:extLst>
                        <a:ext uri="{FF2B5EF4-FFF2-40B4-BE49-F238E27FC236}">
                          <a16:creationId xmlns:a16="http://schemas.microsoft.com/office/drawing/2014/main" id="{1CCC28AE-F5C6-842C-F46F-9FAF2DAF03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2264797" y="5680831"/>
                      <a:ext cx="0" cy="297854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arrow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1" name="Gruppieren 120">
                    <a:extLst>
                      <a:ext uri="{FF2B5EF4-FFF2-40B4-BE49-F238E27FC236}">
                        <a16:creationId xmlns:a16="http://schemas.microsoft.com/office/drawing/2014/main" id="{21138745-6B1C-9E6D-EA19-F43182FA1C92}"/>
                      </a:ext>
                    </a:extLst>
                  </p:cNvPr>
                  <p:cNvGrpSpPr/>
                  <p:nvPr/>
                </p:nvGrpSpPr>
                <p:grpSpPr>
                  <a:xfrm>
                    <a:off x="4161124" y="4492267"/>
                    <a:ext cx="1054956" cy="1407535"/>
                    <a:chOff x="4161124" y="4492267"/>
                    <a:chExt cx="1054956" cy="1407535"/>
                  </a:xfrm>
                </p:grpSpPr>
                <p:sp>
                  <p:nvSpPr>
                    <p:cNvPr id="81" name="Textfeld 80">
                      <a:extLst>
                        <a:ext uri="{FF2B5EF4-FFF2-40B4-BE49-F238E27FC236}">
                          <a16:creationId xmlns:a16="http://schemas.microsoft.com/office/drawing/2014/main" id="{AC3B4CFF-F9C4-4AF2-ABAB-E0E8D8F5C3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61124" y="4492267"/>
                      <a:ext cx="60305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/>
                        <a:t>Heiz-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werk</a:t>
                      </a:r>
                    </a:p>
                  </p:txBody>
                </p:sp>
                <p:pic>
                  <p:nvPicPr>
                    <p:cNvPr id="105" name="Grafik 104" descr="Ein Bild, das Himmel, draußen, Gebäude, Wolke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7AA80BAA-0F77-3460-EF1C-398AA647E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67288" y="4918228"/>
                      <a:ext cx="548792" cy="76830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16" name="Gerader Verbinder 115">
                      <a:extLst>
                        <a:ext uri="{FF2B5EF4-FFF2-40B4-BE49-F238E27FC236}">
                          <a16:creationId xmlns:a16="http://schemas.microsoft.com/office/drawing/2014/main" id="{F538F1F4-3E33-A206-1E77-4D819A5A708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758088" y="4529453"/>
                      <a:ext cx="0" cy="372711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0" name="Gerader Verbinder 119">
                      <a:extLst>
                        <a:ext uri="{FF2B5EF4-FFF2-40B4-BE49-F238E27FC236}">
                          <a16:creationId xmlns:a16="http://schemas.microsoft.com/office/drawing/2014/main" id="{E3D046EA-C6CC-1979-FA38-3F6DA7751F2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804626" y="5684036"/>
                      <a:ext cx="0" cy="215766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73020350-6220-D121-1219-BA257745EC69}"/>
                </a:ext>
              </a:extLst>
            </p:cNvPr>
            <p:cNvCxnSpPr/>
            <p:nvPr/>
          </p:nvCxnSpPr>
          <p:spPr bwMode="auto">
            <a:xfrm>
              <a:off x="5105537" y="4401527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1304B0-8DE6-3F46-1FF5-21731CFDAF19}"/>
              </a:ext>
            </a:extLst>
          </p:cNvPr>
          <p:cNvGrpSpPr/>
          <p:nvPr/>
        </p:nvGrpSpPr>
        <p:grpSpPr>
          <a:xfrm>
            <a:off x="5160806" y="5120812"/>
            <a:ext cx="784332" cy="536687"/>
            <a:chOff x="4096313" y="5002828"/>
            <a:chExt cx="784332" cy="53668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DACB011-E083-5EA9-5947-3090A6D81E65}"/>
                </a:ext>
              </a:extLst>
            </p:cNvPr>
            <p:cNvSpPr txBox="1"/>
            <p:nvPr/>
          </p:nvSpPr>
          <p:spPr>
            <a:xfrm>
              <a:off x="4096313" y="5002828"/>
              <a:ext cx="784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Ab-</a:t>
              </a:r>
              <a:br>
                <a:rPr lang="de-DE" sz="1400" dirty="0"/>
              </a:br>
              <a:r>
                <a:rPr lang="de-DE" sz="1400" dirty="0"/>
                <a:t>Wärme</a:t>
              </a:r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AC3B4447-CF70-C594-C43E-C00BBC812502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09345" cy="536687"/>
            <a:chOff x="4109932" y="5002828"/>
            <a:chExt cx="709345" cy="53668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Bio-</a:t>
              </a:r>
              <a:br>
                <a:rPr lang="de-DE" sz="1400" dirty="0"/>
              </a:br>
              <a:r>
                <a:rPr lang="de-DE" sz="1400" dirty="0" err="1"/>
                <a:t>masse</a:t>
              </a:r>
              <a:endParaRPr lang="de-DE" sz="1400" dirty="0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16DE213-875A-F40F-9996-9D87F2899F78}"/>
              </a:ext>
            </a:extLst>
          </p:cNvPr>
          <p:cNvGrpSpPr/>
          <p:nvPr/>
        </p:nvGrpSpPr>
        <p:grpSpPr>
          <a:xfrm>
            <a:off x="836849" y="4057413"/>
            <a:ext cx="7257997" cy="1655704"/>
            <a:chOff x="836849" y="4057413"/>
            <a:chExt cx="7257997" cy="1655704"/>
          </a:xfrm>
        </p:grpSpPr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BB524B14-B2B4-AC08-0C8B-8C283E3591B6}"/>
                </a:ext>
              </a:extLst>
            </p:cNvPr>
            <p:cNvGrpSpPr/>
            <p:nvPr/>
          </p:nvGrpSpPr>
          <p:grpSpPr>
            <a:xfrm>
              <a:off x="836849" y="4382833"/>
              <a:ext cx="7257997" cy="1330284"/>
              <a:chOff x="836849" y="4382833"/>
              <a:chExt cx="7257997" cy="1330284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2E010A73-87FD-2B16-D43A-F269F8FB48D4}"/>
                  </a:ext>
                </a:extLst>
              </p:cNvPr>
              <p:cNvGrpSpPr/>
              <p:nvPr/>
            </p:nvGrpSpPr>
            <p:grpSpPr>
              <a:xfrm>
                <a:off x="1886551" y="4401527"/>
                <a:ext cx="2211363" cy="1311590"/>
                <a:chOff x="2848745" y="4439983"/>
                <a:chExt cx="2211363" cy="1311590"/>
              </a:xfrm>
            </p:grpSpPr>
            <p:grpSp>
              <p:nvGrpSpPr>
                <p:cNvPr id="51" name="Gruppieren 50">
                  <a:extLst>
                    <a:ext uri="{FF2B5EF4-FFF2-40B4-BE49-F238E27FC236}">
                      <a16:creationId xmlns:a16="http://schemas.microsoft.com/office/drawing/2014/main" id="{B3C9AC2B-7A18-D286-C54F-297088B0B8F8}"/>
                    </a:ext>
                  </a:extLst>
                </p:cNvPr>
                <p:cNvGrpSpPr/>
                <p:nvPr/>
              </p:nvGrpSpPr>
              <p:grpSpPr>
                <a:xfrm>
                  <a:off x="2848745" y="5076190"/>
                  <a:ext cx="2211363" cy="675383"/>
                  <a:chOff x="4132702" y="3170663"/>
                  <a:chExt cx="4967832" cy="1517250"/>
                </a:xfrm>
              </p:grpSpPr>
              <p:sp>
                <p:nvSpPr>
                  <p:cNvPr id="52" name="Freihandform: Form 51">
                    <a:extLst>
                      <a:ext uri="{FF2B5EF4-FFF2-40B4-BE49-F238E27FC236}">
                        <a16:creationId xmlns:a16="http://schemas.microsoft.com/office/drawing/2014/main" id="{F701B97A-BDA0-1B1D-00FF-83F4C3386DC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078762" y="4621159"/>
                    <a:ext cx="11760" cy="14086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53" name="Freihandform: Form 52">
                    <a:extLst>
                      <a:ext uri="{FF2B5EF4-FFF2-40B4-BE49-F238E27FC236}">
                        <a16:creationId xmlns:a16="http://schemas.microsoft.com/office/drawing/2014/main" id="{B2BA3DD6-A190-4164-BDC1-722D069E6E7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563654" y="3977249"/>
                    <a:ext cx="24379" cy="1937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54" name="Gerader Verbinder 53">
                    <a:extLst>
                      <a:ext uri="{FF2B5EF4-FFF2-40B4-BE49-F238E27FC236}">
                        <a16:creationId xmlns:a16="http://schemas.microsoft.com/office/drawing/2014/main" id="{900EF653-3CE2-C033-A376-AB25C0D8792D}"/>
                      </a:ext>
                    </a:extLst>
                  </p:cNvPr>
                  <p:cNvCxnSpPr>
                    <a:stCxn id="62" idx="42"/>
                  </p:cNvCxnSpPr>
                  <p:nvPr/>
                </p:nvCxnSpPr>
                <p:spPr bwMode="auto">
                  <a:xfrm flipH="1" flipV="1">
                    <a:off x="5216370" y="3577856"/>
                    <a:ext cx="2831" cy="9979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57" name="Grafik 56" descr="Ein Bild, das Buchse, Elektronik, drinnen, Stecker enthält.&#10;&#10;Automatisch generierte Beschreibung">
                    <a:extLst>
                      <a:ext uri="{FF2B5EF4-FFF2-40B4-BE49-F238E27FC236}">
                        <a16:creationId xmlns:a16="http://schemas.microsoft.com/office/drawing/2014/main" id="{9F30BB7E-E8E4-ADD9-F0A4-EA6A791DAA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0668" y="4274410"/>
                    <a:ext cx="125490" cy="163872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CE1D7546-79B5-46E8-5568-811B66992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6498362" y="4158020"/>
                    <a:ext cx="128606" cy="288117"/>
                  </a:xfrm>
                  <a:prstGeom prst="rect">
                    <a:avLst/>
                  </a:prstGeom>
                </p:spPr>
              </p:pic>
              <p:sp>
                <p:nvSpPr>
                  <p:cNvPr id="61" name="Freihandform: Form 60">
                    <a:extLst>
                      <a:ext uri="{FF2B5EF4-FFF2-40B4-BE49-F238E27FC236}">
                        <a16:creationId xmlns:a16="http://schemas.microsoft.com/office/drawing/2014/main" id="{25F1D217-FCC1-81F1-DA6A-4CDA055DEB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50474" y="3201063"/>
                    <a:ext cx="2757497" cy="80634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62" name="Freihandform: Form 61">
                    <a:extLst>
                      <a:ext uri="{FF2B5EF4-FFF2-40B4-BE49-F238E27FC236}">
                        <a16:creationId xmlns:a16="http://schemas.microsoft.com/office/drawing/2014/main" id="{3D3351CD-42AA-B941-A738-3B6B69079C63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4132702" y="3170663"/>
                    <a:ext cx="3367359" cy="1433842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63" name="Freihandform: Form 62">
                    <a:extLst>
                      <a:ext uri="{FF2B5EF4-FFF2-40B4-BE49-F238E27FC236}">
                        <a16:creationId xmlns:a16="http://schemas.microsoft.com/office/drawing/2014/main" id="{B5B0064B-A1A4-BB67-7413-7B47C97F7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808" y="3315403"/>
                    <a:ext cx="769419" cy="1220732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1F394A1F-C067-F654-F30A-BE154D2AC174}"/>
                      </a:ext>
                    </a:extLst>
                  </p:cNvPr>
                  <p:cNvGrpSpPr/>
                  <p:nvPr/>
                </p:nvGrpSpPr>
                <p:grpSpPr>
                  <a:xfrm>
                    <a:off x="5049036" y="3322412"/>
                    <a:ext cx="1947051" cy="588201"/>
                    <a:chOff x="8364915" y="3815016"/>
                    <a:chExt cx="897300" cy="528571"/>
                  </a:xfrm>
                </p:grpSpPr>
                <p:sp>
                  <p:nvSpPr>
                    <p:cNvPr id="89" name="Freihandform: Form 88">
                      <a:extLst>
                        <a:ext uri="{FF2B5EF4-FFF2-40B4-BE49-F238E27FC236}">
                          <a16:creationId xmlns:a16="http://schemas.microsoft.com/office/drawing/2014/main" id="{9DB7E3AB-B62D-BC59-D0A9-6610AFAEBE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ihandform: Form 89">
                      <a:extLst>
                        <a:ext uri="{FF2B5EF4-FFF2-40B4-BE49-F238E27FC236}">
                          <a16:creationId xmlns:a16="http://schemas.microsoft.com/office/drawing/2014/main" id="{FCD7A191-B4AE-6247-A244-5BB3E88A1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Freihandform: Form 90">
                      <a:extLst>
                        <a:ext uri="{FF2B5EF4-FFF2-40B4-BE49-F238E27FC236}">
                          <a16:creationId xmlns:a16="http://schemas.microsoft.com/office/drawing/2014/main" id="{079980DD-277C-6EBC-66D2-F01C1DE35A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ihandform: Form 91">
                      <a:extLst>
                        <a:ext uri="{FF2B5EF4-FFF2-40B4-BE49-F238E27FC236}">
                          <a16:creationId xmlns:a16="http://schemas.microsoft.com/office/drawing/2014/main" id="{F8D906E3-1A43-72F7-E1B1-3991651E2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65" name="Grafik 64">
                    <a:extLst>
                      <a:ext uri="{FF2B5EF4-FFF2-40B4-BE49-F238E27FC236}">
                        <a16:creationId xmlns:a16="http://schemas.microsoft.com/office/drawing/2014/main" id="{CD7534BD-C143-9833-5CD1-99BCA50FAC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28018" y="4096371"/>
                    <a:ext cx="277293" cy="362103"/>
                  </a:xfrm>
                  <a:prstGeom prst="rect">
                    <a:avLst/>
                  </a:prstGeom>
                </p:spPr>
              </p:pic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EA06F566-03F4-5DE0-7205-7435929F27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6881" y="4144813"/>
                    <a:ext cx="335159" cy="291778"/>
                  </a:xfrm>
                  <a:prstGeom prst="rect">
                    <a:avLst/>
                  </a:prstGeom>
                </p:spPr>
              </p:pic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CA64AE2D-B58E-AA4D-6C77-7869CC738F44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5701738" y="4277423"/>
                    <a:ext cx="292833" cy="5260"/>
                  </a:xfrm>
                  <a:prstGeom prst="lin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FF33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 Verbindung mit Pfeil 67">
                    <a:extLst>
                      <a:ext uri="{FF2B5EF4-FFF2-40B4-BE49-F238E27FC236}">
                        <a16:creationId xmlns:a16="http://schemas.microsoft.com/office/drawing/2014/main" id="{F6DA5F0D-1C61-04D7-CA59-A09CCE207AB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738081" y="4233615"/>
                    <a:ext cx="221832" cy="52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9" name="Gruppieren 68">
                    <a:extLst>
                      <a:ext uri="{FF2B5EF4-FFF2-40B4-BE49-F238E27FC236}">
                        <a16:creationId xmlns:a16="http://schemas.microsoft.com/office/drawing/2014/main" id="{16DD5E3D-B209-4C2F-3927-CF130B0DA79E}"/>
                      </a:ext>
                    </a:extLst>
                  </p:cNvPr>
                  <p:cNvGrpSpPr/>
                  <p:nvPr/>
                </p:nvGrpSpPr>
                <p:grpSpPr>
                  <a:xfrm>
                    <a:off x="7405955" y="3230128"/>
                    <a:ext cx="1694579" cy="1457785"/>
                    <a:chOff x="7922148" y="3230128"/>
                    <a:chExt cx="1694579" cy="1457785"/>
                  </a:xfrm>
                </p:grpSpPr>
                <p:pic>
                  <p:nvPicPr>
                    <p:cNvPr id="71" name="Grafik 70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68BE34F8-0DB2-45E3-10F9-A187AF6DF4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305763"/>
                      <a:ext cx="670609" cy="2767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Grafik 76">
                      <a:extLst>
                        <a:ext uri="{FF2B5EF4-FFF2-40B4-BE49-F238E27FC236}">
                          <a16:creationId xmlns:a16="http://schemas.microsoft.com/office/drawing/2014/main" id="{6649F9E6-2501-5D0E-B6F3-4081B0F003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137984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Grafik 77">
                      <a:extLst>
                        <a:ext uri="{FF2B5EF4-FFF2-40B4-BE49-F238E27FC236}">
                          <a16:creationId xmlns:a16="http://schemas.microsoft.com/office/drawing/2014/main" id="{DF7B60C2-4BDA-A83D-04D6-80D332CF36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220354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Grafik 79">
                      <a:extLst>
                        <a:ext uri="{FF2B5EF4-FFF2-40B4-BE49-F238E27FC236}">
                          <a16:creationId xmlns:a16="http://schemas.microsoft.com/office/drawing/2014/main" id="{3E0C591C-88D8-4945-3947-414A74210F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326951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Grafik 81">
                      <a:extLst>
                        <a:ext uri="{FF2B5EF4-FFF2-40B4-BE49-F238E27FC236}">
                          <a16:creationId xmlns:a16="http://schemas.microsoft.com/office/drawing/2014/main" id="{5452A0FD-D566-17D2-DFF8-FB6894AC24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569215" y="4297915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Grafik 82">
                      <a:extLst>
                        <a:ext uri="{FF2B5EF4-FFF2-40B4-BE49-F238E27FC236}">
                          <a16:creationId xmlns:a16="http://schemas.microsoft.com/office/drawing/2014/main" id="{E9721EA4-5582-EDB8-A928-B7760BDB97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651585" y="4065622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Grafik 83">
                      <a:extLst>
                        <a:ext uri="{FF2B5EF4-FFF2-40B4-BE49-F238E27FC236}">
                          <a16:creationId xmlns:a16="http://schemas.microsoft.com/office/drawing/2014/main" id="{ECEA8C0C-8910-5793-036D-89704500E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089" t="28194" r="13089" b="37778"/>
                    <a:stretch/>
                  </p:blipFill>
                  <p:spPr>
                    <a:xfrm>
                      <a:off x="8758182" y="3850024"/>
                      <a:ext cx="392469" cy="2078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Grafik 84" descr="Ein Bild, das Handkarren, Projekto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3A268024-DC3A-829B-3521-AF37DC3657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4527" b="33870"/>
                    <a:stretch/>
                  </p:blipFill>
                  <p:spPr>
                    <a:xfrm flipH="1">
                      <a:off x="8418100" y="3577954"/>
                      <a:ext cx="670609" cy="27675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uppieren 85">
                      <a:extLst>
                        <a:ext uri="{FF2B5EF4-FFF2-40B4-BE49-F238E27FC236}">
                          <a16:creationId xmlns:a16="http://schemas.microsoft.com/office/drawing/2014/main" id="{D5EA0BD1-EA82-7BEF-FB86-EB8A7ECD16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22148" y="3230128"/>
                      <a:ext cx="1694579" cy="1457785"/>
                      <a:chOff x="9906000" y="1688388"/>
                      <a:chExt cx="3011703" cy="1984036"/>
                    </a:xfrm>
                  </p:grpSpPr>
                  <p:pic>
                    <p:nvPicPr>
                      <p:cNvPr id="87" name="Grafik 86">
                        <a:extLst>
                          <a:ext uri="{FF2B5EF4-FFF2-40B4-BE49-F238E27FC236}">
                            <a16:creationId xmlns:a16="http://schemas.microsoft.com/office/drawing/2014/main" id="{85572A2F-C7CE-C196-55BA-1A0D879E4CF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-1" t="16508" r="49149" b="27515"/>
                      <a:stretch/>
                    </p:blipFill>
                    <p:spPr>
                      <a:xfrm>
                        <a:off x="9906000" y="1688388"/>
                        <a:ext cx="2828822" cy="19686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8" name="Rechteck 87">
                        <a:extLst>
                          <a:ext uri="{FF2B5EF4-FFF2-40B4-BE49-F238E27FC236}">
                            <a16:creationId xmlns:a16="http://schemas.microsoft.com/office/drawing/2014/main" id="{18EDBA42-2DBF-04F0-C576-90E355058FC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2409634" y="2705215"/>
                        <a:ext cx="508069" cy="9672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9" name="Textfeld 118">
                  <a:extLst>
                    <a:ext uri="{FF2B5EF4-FFF2-40B4-BE49-F238E27FC236}">
                      <a16:creationId xmlns:a16="http://schemas.microsoft.com/office/drawing/2014/main" id="{55493DE1-E2C4-83C1-2478-B843CEE40149}"/>
                    </a:ext>
                  </a:extLst>
                </p:cNvPr>
                <p:cNvSpPr txBox="1"/>
                <p:nvPr/>
              </p:nvSpPr>
              <p:spPr>
                <a:xfrm>
                  <a:off x="3585368" y="4586603"/>
                  <a:ext cx="14574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Betriebe/Firmen</a:t>
                  </a:r>
                  <a:br>
                    <a:rPr lang="de-DE" sz="1400" dirty="0"/>
                  </a:br>
                  <a:r>
                    <a:rPr lang="de-DE" sz="1400" dirty="0"/>
                    <a:t>„</a:t>
                  </a:r>
                  <a:r>
                    <a:rPr lang="de-DE" sz="1400" dirty="0" err="1"/>
                    <a:t>ProSumer</a:t>
                  </a:r>
                  <a:r>
                    <a:rPr lang="de-DE" sz="1400" dirty="0"/>
                    <a:t>“</a:t>
                  </a:r>
                </a:p>
              </p:txBody>
            </p: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93F5B9E1-4C40-4EF1-8006-6533E6B212DC}"/>
                    </a:ext>
                  </a:extLst>
                </p:cNvPr>
                <p:cNvCxnSpPr/>
                <p:nvPr/>
              </p:nvCxnSpPr>
              <p:spPr bwMode="auto">
                <a:xfrm>
                  <a:off x="3201142" y="4439983"/>
                  <a:ext cx="0" cy="668743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09" name="Gerade Verbindung mit Pfeil 108">
                <a:extLst>
                  <a:ext uri="{FF2B5EF4-FFF2-40B4-BE49-F238E27FC236}">
                    <a16:creationId xmlns:a16="http://schemas.microsoft.com/office/drawing/2014/main" id="{69A51F60-BE06-3D77-AF20-A6C64005735A}"/>
                  </a:ext>
                </a:extLst>
              </p:cNvPr>
              <p:cNvCxnSpPr/>
              <p:nvPr/>
            </p:nvCxnSpPr>
            <p:spPr bwMode="auto">
              <a:xfrm>
                <a:off x="1524000" y="4382833"/>
                <a:ext cx="6570846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35484428-CE77-0C01-AF82-31966832694C}"/>
                  </a:ext>
                </a:extLst>
              </p:cNvPr>
              <p:cNvSpPr txBox="1"/>
              <p:nvPr/>
            </p:nvSpPr>
            <p:spPr>
              <a:xfrm>
                <a:off x="836849" y="4532832"/>
                <a:ext cx="13915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  Wohn-/</a:t>
                </a:r>
                <a:r>
                  <a:rPr lang="de-DE" sz="1400" dirty="0" err="1"/>
                  <a:t>öffentl</a:t>
                </a:r>
                <a:r>
                  <a:rPr lang="de-DE" sz="1400" dirty="0"/>
                  <a:t>.</a:t>
                </a:r>
                <a:br>
                  <a:rPr lang="de-DE" sz="1400" dirty="0"/>
                </a:br>
                <a:r>
                  <a:rPr lang="de-DE" sz="1400" dirty="0"/>
                  <a:t>     Gebäude</a:t>
                </a:r>
                <a:br>
                  <a:rPr lang="de-DE" sz="1400" dirty="0"/>
                </a:br>
                <a:r>
                  <a:rPr lang="de-DE" sz="1400" dirty="0"/>
                  <a:t> „</a:t>
                </a:r>
                <a:r>
                  <a:rPr lang="de-DE" sz="1400" dirty="0" err="1"/>
                  <a:t>ProSumer</a:t>
                </a:r>
                <a:r>
                  <a:rPr lang="de-DE" sz="1400" dirty="0"/>
                  <a:t>“</a:t>
                </a:r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5395691" y="4057413"/>
              <a:ext cx="2224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110 kV/20 kV/Ortsnetz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504D4D3F-24BA-A681-0D79-5824338D1AC2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</a:rPr>
              <a:t>Energiewende (4): 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in der Gebietskörperschaft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56006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Solar-</a:t>
              </a:r>
              <a:br>
                <a:rPr lang="de-DE" sz="1400" dirty="0"/>
              </a:br>
              <a:r>
                <a:rPr lang="de-DE" sz="1400" dirty="0" err="1"/>
                <a:t>Thermie</a:t>
              </a:r>
              <a:endParaRPr lang="de-DE" sz="1400" dirty="0"/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007537"/>
            <a:ext cx="938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MHKW</a:t>
            </a:r>
          </a:p>
        </p:txBody>
      </p:sp>
    </p:spTree>
    <p:extLst>
      <p:ext uri="{BB962C8B-B14F-4D97-AF65-F5344CB8AC3E}">
        <p14:creationId xmlns:p14="http://schemas.microsoft.com/office/powerpoint/2010/main" val="166798641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60382"/>
            <a:ext cx="360515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</a:rPr>
              <a:t>Berufliche Chancen</a:t>
            </a:r>
            <a:br>
              <a:rPr lang="de-DE" sz="2000" dirty="0">
                <a:solidFill>
                  <a:schemeClr val="bg1"/>
                </a:solidFill>
                <a:effectLst/>
              </a:rPr>
            </a:br>
            <a:r>
              <a:rPr lang="de-DE" sz="2000" dirty="0">
                <a:solidFill>
                  <a:schemeClr val="bg1"/>
                </a:solidFill>
                <a:effectLst/>
              </a:rPr>
              <a:t>12 Berufe für die Energiewende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3A1AFD-67F8-D743-F990-B273158C5033}"/>
              </a:ext>
            </a:extLst>
          </p:cNvPr>
          <p:cNvSpPr txBox="1"/>
          <p:nvPr/>
        </p:nvSpPr>
        <p:spPr>
          <a:xfrm>
            <a:off x="1443065" y="981918"/>
            <a:ext cx="428835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erneuerbare Energien</a:t>
            </a:r>
            <a:endParaRPr lang="de-DE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605B9DA-4578-1EAC-F36A-C4C8DA3C62C6}"/>
              </a:ext>
            </a:extLst>
          </p:cNvPr>
          <p:cNvSpPr txBox="1"/>
          <p:nvPr/>
        </p:nvSpPr>
        <p:spPr>
          <a:xfrm>
            <a:off x="7396985" y="5772193"/>
            <a:ext cx="2131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CC"/>
                </a:solidFill>
                <a:ea typeface="Microsoft YaHei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Nachhaltige Job</a:t>
            </a:r>
            <a:r>
              <a:rPr lang="de-DE" altLang="de-DE" sz="1200" dirty="0">
                <a:ea typeface="Microsoft YaHei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lang="de-DE" sz="1200" dirty="0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4DFA3AF-32FC-5C42-035B-5FD7F59C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2340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Energiewende bietet exzellente Chancen für junge Leute!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A58D599-6823-2E69-93F7-0A2129CA4E6F}"/>
              </a:ext>
            </a:extLst>
          </p:cNvPr>
          <p:cNvSpPr txBox="1"/>
          <p:nvPr/>
        </p:nvSpPr>
        <p:spPr>
          <a:xfrm>
            <a:off x="1443065" y="1805000"/>
            <a:ext cx="2159566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Solartechniker:in</a:t>
            </a:r>
            <a:endParaRPr lang="de-DE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0632D6-C147-FB6E-08BF-8D9B01EA8C23}"/>
              </a:ext>
            </a:extLst>
          </p:cNvPr>
          <p:cNvSpPr txBox="1"/>
          <p:nvPr/>
        </p:nvSpPr>
        <p:spPr>
          <a:xfrm>
            <a:off x="1443065" y="1393459"/>
            <a:ext cx="5096267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Energieberater:in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Gebäudeenergieberater:in</a:t>
            </a:r>
            <a:endParaRPr lang="de-DE" dirty="0"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5D5CEDD-A691-A1CA-01D9-EE871180945A}"/>
              </a:ext>
            </a:extLst>
          </p:cNvPr>
          <p:cNvSpPr txBox="1"/>
          <p:nvPr/>
        </p:nvSpPr>
        <p:spPr>
          <a:xfrm>
            <a:off x="1443065" y="4685787"/>
            <a:ext cx="6955750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Technische:r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Zeichner:in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Systemplaner:in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de-DE" sz="1800" kern="0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Energieanlagen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64C93F-2493-6B71-F81E-101DC1F66CD5}"/>
              </a:ext>
            </a:extLst>
          </p:cNvPr>
          <p:cNvSpPr txBox="1"/>
          <p:nvPr/>
        </p:nvSpPr>
        <p:spPr>
          <a:xfrm>
            <a:off x="1443065" y="2216541"/>
            <a:ext cx="626325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Monteur:in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Servicetechniker:in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Windernergieanlagen</a:t>
            </a:r>
            <a:endParaRPr lang="de-DE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2BF0F6-B611-BD22-57E4-286C1CA1345B}"/>
              </a:ext>
            </a:extLst>
          </p:cNvPr>
          <p:cNvSpPr txBox="1"/>
          <p:nvPr/>
        </p:nvSpPr>
        <p:spPr>
          <a:xfrm>
            <a:off x="1443065" y="2628082"/>
            <a:ext cx="2839239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Wasserstofftechniker:in</a:t>
            </a:r>
            <a:endParaRPr lang="de-DE" dirty="0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6F66E5-B320-8FD4-0050-439CDACCE9AD}"/>
              </a:ext>
            </a:extLst>
          </p:cNvPr>
          <p:cNvSpPr txBox="1"/>
          <p:nvPr/>
        </p:nvSpPr>
        <p:spPr>
          <a:xfrm>
            <a:off x="1443065" y="3039623"/>
            <a:ext cx="639149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Elektroingenieur:in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Elektriker:in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erneuerbare Energien</a:t>
            </a:r>
            <a:endParaRPr lang="de-DE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767EE4-F43D-4818-7D01-FCA262583ED5}"/>
              </a:ext>
            </a:extLst>
          </p:cNvPr>
          <p:cNvSpPr txBox="1"/>
          <p:nvPr/>
        </p:nvSpPr>
        <p:spPr>
          <a:xfrm>
            <a:off x="1443065" y="3451164"/>
            <a:ext cx="2569934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Gebäudetechniker:in</a:t>
            </a:r>
            <a:endParaRPr lang="de-DE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9B01BC7-2121-8631-0902-2CD5E15C0FCB}"/>
              </a:ext>
            </a:extLst>
          </p:cNvPr>
          <p:cNvSpPr txBox="1"/>
          <p:nvPr/>
        </p:nvSpPr>
        <p:spPr>
          <a:xfrm>
            <a:off x="1443065" y="3862705"/>
            <a:ext cx="4532010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Betriebswirt:in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erneuerbare Energien</a:t>
            </a:r>
            <a:endParaRPr lang="de-DE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EDE8461-B2DF-EE2C-6D00-440F5B6B2C3F}"/>
              </a:ext>
            </a:extLst>
          </p:cNvPr>
          <p:cNvSpPr txBox="1"/>
          <p:nvPr/>
        </p:nvSpPr>
        <p:spPr>
          <a:xfrm>
            <a:off x="1443065" y="4274246"/>
            <a:ext cx="6365845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Architekt:in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oder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Bauingenieur:in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nachhaltige Gebäude</a:t>
            </a:r>
            <a:endParaRPr lang="de-DE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598DAE-8CAE-8F2D-3B9F-43E2F771D2C9}"/>
              </a:ext>
            </a:extLst>
          </p:cNvPr>
          <p:cNvSpPr txBox="1"/>
          <p:nvPr/>
        </p:nvSpPr>
        <p:spPr>
          <a:xfrm>
            <a:off x="1443065" y="5508866"/>
            <a:ext cx="2967479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Klimaschutzmanager:in</a:t>
            </a:r>
            <a:endParaRPr lang="de-DE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11C99D1-06E4-85F8-5AF6-482ADBE83709}"/>
              </a:ext>
            </a:extLst>
          </p:cNvPr>
          <p:cNvSpPr txBox="1"/>
          <p:nvPr/>
        </p:nvSpPr>
        <p:spPr>
          <a:xfrm>
            <a:off x="1443065" y="5097328"/>
            <a:ext cx="4955203" cy="367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Geolog:in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oder </a:t>
            </a:r>
            <a:r>
              <a:rPr lang="de-DE" sz="1800" kern="0" dirty="0" err="1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Ingenieur:in</a:t>
            </a:r>
            <a:r>
              <a:rPr lang="de-DE" sz="1800" kern="0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für Geothermie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390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81048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8" y="1223066"/>
            <a:ext cx="933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563BFB"/>
                </a:solidFill>
              </a:rPr>
              <a:t>Mit </a:t>
            </a:r>
            <a:r>
              <a:rPr lang="de-DE" altLang="de-DE" sz="1800" b="1" dirty="0">
                <a:solidFill>
                  <a:srgbClr val="563BFB"/>
                </a:solidFill>
              </a:rPr>
              <a:t>Effizienz</a:t>
            </a:r>
            <a:r>
              <a:rPr lang="de-DE" altLang="de-DE" sz="1800" dirty="0">
                <a:solidFill>
                  <a:srgbClr val="563BFB"/>
                </a:solidFill>
              </a:rPr>
              <a:t> und </a:t>
            </a:r>
            <a:r>
              <a:rPr lang="de-DE" altLang="de-DE" sz="1800" b="1" dirty="0">
                <a:solidFill>
                  <a:srgbClr val="563BFB"/>
                </a:solidFill>
              </a:rPr>
              <a:t>Suffizienz</a:t>
            </a:r>
            <a:r>
              <a:rPr lang="de-DE" altLang="de-DE" sz="1800" dirty="0">
                <a:solidFill>
                  <a:srgbClr val="563BFB"/>
                </a:solidFill>
              </a:rPr>
              <a:t> wird der Energieverbrauch deutlich gesenkt: 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5387410-E1E9-C1F2-FCDE-427487DA92DB}"/>
              </a:ext>
            </a:extLst>
          </p:cNvPr>
          <p:cNvSpPr txBox="1"/>
          <p:nvPr/>
        </p:nvSpPr>
        <p:spPr>
          <a:xfrm>
            <a:off x="437379" y="4433336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Der </a:t>
            </a:r>
            <a:r>
              <a:rPr lang="de-DE" sz="1800" b="1" dirty="0">
                <a:solidFill>
                  <a:srgbClr val="3333FF"/>
                </a:solidFill>
              </a:rPr>
              <a:t>Zubau der Erneuerbaren muss deutlich beschleunigt werden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EE9B32-DC3D-CA77-D896-DAEA8DAE1D0B}"/>
              </a:ext>
            </a:extLst>
          </p:cNvPr>
          <p:cNvSpPr txBox="1"/>
          <p:nvPr/>
        </p:nvSpPr>
        <p:spPr>
          <a:xfrm>
            <a:off x="437379" y="853734"/>
            <a:ext cx="91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Klimakrise ist noch nicht gestoppt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  <a:endParaRPr lang="de-DE" sz="1800" b="1" dirty="0">
              <a:solidFill>
                <a:srgbClr val="3333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84D7A3-6017-53F4-20E9-B5BD54891167}"/>
              </a:ext>
            </a:extLst>
          </p:cNvPr>
          <p:cNvSpPr txBox="1"/>
          <p:nvPr/>
        </p:nvSpPr>
        <p:spPr>
          <a:xfrm>
            <a:off x="437379" y="6043500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Energiewende bietet exzellente Berufschancen!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02EE96-DC50-B914-BB52-51AD681A928E}"/>
              </a:ext>
            </a:extLst>
          </p:cNvPr>
          <p:cNvSpPr txBox="1"/>
          <p:nvPr/>
        </p:nvSpPr>
        <p:spPr>
          <a:xfrm>
            <a:off x="437379" y="4800993"/>
            <a:ext cx="9468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Eine </a:t>
            </a:r>
            <a:r>
              <a:rPr lang="de-DE" sz="1800" b="1" dirty="0">
                <a:solidFill>
                  <a:srgbClr val="3333FF"/>
                </a:solidFill>
              </a:rPr>
              <a:t>PV-Anlage mit Haus-Akku als „Kraftwerk“,</a:t>
            </a:r>
            <a:r>
              <a:rPr lang="de-DE" sz="1800" dirty="0">
                <a:solidFill>
                  <a:srgbClr val="3333FF"/>
                </a:solidFill>
              </a:rPr>
              <a:t> kombiniert mit einer </a:t>
            </a:r>
            <a:r>
              <a:rPr lang="de-DE" sz="1800" b="1" dirty="0">
                <a:solidFill>
                  <a:srgbClr val="3333FF"/>
                </a:solidFill>
              </a:rPr>
              <a:t>Wärmepumpe</a:t>
            </a:r>
            <a:r>
              <a:rPr lang="de-DE" sz="1800" dirty="0">
                <a:solidFill>
                  <a:srgbClr val="3333FF"/>
                </a:solidFill>
              </a:rPr>
              <a:t> und einem </a:t>
            </a:r>
            <a:r>
              <a:rPr lang="de-DE" sz="1800" b="1" dirty="0">
                <a:solidFill>
                  <a:srgbClr val="3333FF"/>
                </a:solidFill>
              </a:rPr>
              <a:t>E-Auto</a:t>
            </a:r>
            <a:r>
              <a:rPr lang="de-DE" sz="1800" dirty="0">
                <a:solidFill>
                  <a:srgbClr val="3333FF"/>
                </a:solidFill>
              </a:rPr>
              <a:t> sind </a:t>
            </a:r>
            <a:r>
              <a:rPr lang="de-DE" sz="1800" b="1" dirty="0">
                <a:solidFill>
                  <a:srgbClr val="3333FF"/>
                </a:solidFill>
              </a:rPr>
              <a:t>die</a:t>
            </a:r>
            <a:r>
              <a:rPr lang="de-DE" sz="1800" dirty="0">
                <a:solidFill>
                  <a:srgbClr val="3333FF"/>
                </a:solidFill>
              </a:rPr>
              <a:t> </a:t>
            </a:r>
            <a:r>
              <a:rPr lang="de-DE" sz="1800" b="1" dirty="0">
                <a:solidFill>
                  <a:srgbClr val="3333FF"/>
                </a:solidFill>
              </a:rPr>
              <a:t>Mittel der Wahl </a:t>
            </a:r>
            <a:r>
              <a:rPr lang="de-DE" sz="1800" dirty="0">
                <a:solidFill>
                  <a:srgbClr val="3333FF"/>
                </a:solidFill>
              </a:rPr>
              <a:t>für eine erfolgreiche Energiekopplung, dem sogenannten „</a:t>
            </a:r>
            <a:r>
              <a:rPr lang="de-DE" sz="1800" b="1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“! (</a:t>
            </a:r>
            <a:r>
              <a:rPr lang="de-DE" sz="1800" u="sng" dirty="0">
                <a:solidFill>
                  <a:srgbClr val="3333FF"/>
                </a:solidFill>
              </a:rPr>
              <a:t>Pro</a:t>
            </a:r>
            <a:r>
              <a:rPr lang="de-DE" sz="1800" dirty="0">
                <a:solidFill>
                  <a:srgbClr val="3333FF"/>
                </a:solidFill>
              </a:rPr>
              <a:t>duzent und Kon</a:t>
            </a:r>
            <a:r>
              <a:rPr lang="de-DE" sz="1800" u="sng" dirty="0">
                <a:solidFill>
                  <a:srgbClr val="3333FF"/>
                </a:solidFill>
              </a:rPr>
              <a:t>sum</a:t>
            </a:r>
            <a:r>
              <a:rPr lang="de-DE" sz="1800" dirty="0">
                <a:solidFill>
                  <a:srgbClr val="3333FF"/>
                </a:solidFill>
              </a:rPr>
              <a:t>ent)!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Damit sind bis zu </a:t>
            </a:r>
            <a:r>
              <a:rPr lang="de-DE" sz="1800" b="1" dirty="0">
                <a:solidFill>
                  <a:srgbClr val="3333FF"/>
                </a:solidFill>
              </a:rPr>
              <a:t>80% wirtschaftliche Autarkie </a:t>
            </a:r>
            <a:r>
              <a:rPr lang="de-DE" sz="1800" dirty="0">
                <a:solidFill>
                  <a:srgbClr val="3333FF"/>
                </a:solidFill>
              </a:rPr>
              <a:t>erreichbar!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52CBCB50-09CE-00BA-39F3-7FB5FD45C7A5}"/>
              </a:ext>
            </a:extLst>
          </p:cNvPr>
          <p:cNvGraphicFramePr>
            <a:graphicFrameLocks noGrp="1"/>
          </p:cNvGraphicFramePr>
          <p:nvPr/>
        </p:nvGraphicFramePr>
        <p:xfrm>
          <a:off x="1188740" y="1645036"/>
          <a:ext cx="6604000" cy="3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59792677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897804955"/>
                    </a:ext>
                  </a:extLst>
                </a:gridCol>
              </a:tblGrid>
              <a:tr h="36664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Umstieg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Energie-Einsparung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19117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A8DAF50-4DDE-A7B2-53FC-AA29A7D65790}"/>
              </a:ext>
            </a:extLst>
          </p:cNvPr>
          <p:cNvSpPr txBox="1"/>
          <p:nvPr/>
        </p:nvSpPr>
        <p:spPr>
          <a:xfrm>
            <a:off x="1188740" y="2032690"/>
            <a:ext cx="3227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von </a:t>
            </a:r>
            <a:r>
              <a:rPr lang="de-DE" sz="1800" b="1" dirty="0">
                <a:solidFill>
                  <a:srgbClr val="0000FF"/>
                </a:solidFill>
              </a:rPr>
              <a:t>fossilen</a:t>
            </a:r>
            <a:r>
              <a:rPr lang="de-DE" sz="1800" dirty="0">
                <a:solidFill>
                  <a:srgbClr val="0000FF"/>
                </a:solidFill>
              </a:rPr>
              <a:t> Kraftwerken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erneuerbare</a:t>
            </a:r>
            <a:r>
              <a:rPr lang="de-DE" sz="1800" dirty="0">
                <a:solidFill>
                  <a:srgbClr val="0000FF"/>
                </a:solidFill>
              </a:rPr>
              <a:t> Kraftwerke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349155-B731-CED5-8A2F-BA8C745B4695}"/>
              </a:ext>
            </a:extLst>
          </p:cNvPr>
          <p:cNvSpPr txBox="1"/>
          <p:nvPr/>
        </p:nvSpPr>
        <p:spPr>
          <a:xfrm>
            <a:off x="1188740" y="2712779"/>
            <a:ext cx="295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von </a:t>
            </a:r>
            <a:r>
              <a:rPr lang="de-DE" sz="1800" b="1" dirty="0">
                <a:solidFill>
                  <a:srgbClr val="0000FF"/>
                </a:solidFill>
              </a:rPr>
              <a:t>Gas-/Ölheizungen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Wärmepumpen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9B8B25-9B68-EF90-CD26-8C6D2D7971E9}"/>
              </a:ext>
            </a:extLst>
          </p:cNvPr>
          <p:cNvSpPr txBox="1"/>
          <p:nvPr/>
        </p:nvSpPr>
        <p:spPr>
          <a:xfrm>
            <a:off x="1188740" y="3392868"/>
            <a:ext cx="295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vom </a:t>
            </a:r>
            <a:r>
              <a:rPr lang="de-DE" sz="1800" b="1" dirty="0">
                <a:solidFill>
                  <a:srgbClr val="0000FF"/>
                </a:solidFill>
              </a:rPr>
              <a:t>Verbrenner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E-Auto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E74959-1314-24F9-C39B-DEA04FE67FA7}"/>
              </a:ext>
            </a:extLst>
          </p:cNvPr>
          <p:cNvSpPr txBox="1"/>
          <p:nvPr/>
        </p:nvSpPr>
        <p:spPr>
          <a:xfrm>
            <a:off x="1188740" y="4065273"/>
            <a:ext cx="3520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durch </a:t>
            </a:r>
            <a:r>
              <a:rPr lang="de-DE" sz="1800" b="1" dirty="0">
                <a:solidFill>
                  <a:srgbClr val="0000FF"/>
                </a:solidFill>
              </a:rPr>
              <a:t>Verhaltensänderungen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C6FF577-ABFF-5B6B-3D15-BB5D7B235DF9}"/>
              </a:ext>
            </a:extLst>
          </p:cNvPr>
          <p:cNvSpPr txBox="1"/>
          <p:nvPr/>
        </p:nvSpPr>
        <p:spPr>
          <a:xfrm>
            <a:off x="5665465" y="2130087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25 %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3E302C-D8AB-FDF0-E12C-24FC17CA1CE8}"/>
              </a:ext>
            </a:extLst>
          </p:cNvPr>
          <p:cNvSpPr txBox="1"/>
          <p:nvPr/>
        </p:nvSpPr>
        <p:spPr>
          <a:xfrm>
            <a:off x="4768326" y="4065273"/>
            <a:ext cx="309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siehe </a:t>
            </a:r>
            <a:r>
              <a:rPr lang="de-DE" sz="1800" b="1" dirty="0">
                <a:solidFill>
                  <a:srgbClr val="0000FF"/>
                </a:solidFill>
              </a:rPr>
              <a:t>ISE e.V.-Broschüre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24EB73-38AF-9569-D5B3-8B644AA5CAA2}"/>
              </a:ext>
            </a:extLst>
          </p:cNvPr>
          <p:cNvSpPr txBox="1"/>
          <p:nvPr/>
        </p:nvSpPr>
        <p:spPr>
          <a:xfrm>
            <a:off x="5665465" y="2775149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75 %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47E7D6D-F91F-C8B1-FD6B-8C3691650EF8}"/>
              </a:ext>
            </a:extLst>
          </p:cNvPr>
          <p:cNvSpPr txBox="1"/>
          <p:nvPr/>
        </p:nvSpPr>
        <p:spPr>
          <a:xfrm>
            <a:off x="5665465" y="3420211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66 %</a:t>
            </a:r>
          </a:p>
        </p:txBody>
      </p:sp>
    </p:spTree>
    <p:extLst>
      <p:ext uri="{BB962C8B-B14F-4D97-AF65-F5344CB8AC3E}">
        <p14:creationId xmlns:p14="http://schemas.microsoft.com/office/powerpoint/2010/main" val="18869771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5" grpId="0"/>
      <p:bldP spid="8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8896A81-B8CC-666A-5AD2-E4AFCE354EB0}"/>
              </a:ext>
            </a:extLst>
          </p:cNvPr>
          <p:cNvGrpSpPr/>
          <p:nvPr/>
        </p:nvGrpSpPr>
        <p:grpSpPr>
          <a:xfrm>
            <a:off x="0" y="2688767"/>
            <a:ext cx="9906000" cy="1100436"/>
            <a:chOff x="0" y="2688767"/>
            <a:chExt cx="9906000" cy="110043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BE12868A-0D31-5238-B63B-A4BC6B46F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C706FA6F-9281-FD6F-7782-00BE3EBFF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Helft mit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60382"/>
            <a:ext cx="31915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</a:rPr>
              <a:t>Drohende Risiken</a:t>
            </a:r>
            <a:br>
              <a:rPr lang="de-DE" sz="2000" dirty="0">
                <a:solidFill>
                  <a:schemeClr val="bg1"/>
                </a:solidFill>
                <a:effectLst/>
              </a:rPr>
            </a:br>
            <a:r>
              <a:rPr lang="de-DE" sz="2000" dirty="0">
                <a:solidFill>
                  <a:schemeClr val="bg1"/>
                </a:solidFill>
                <a:effectLst/>
              </a:rPr>
              <a:t>Kippelemente im Erdsystem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C06FA6-CFBC-187B-3F57-372F7D59C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8" t="7869" r="33817" b="38029"/>
          <a:stretch/>
        </p:blipFill>
        <p:spPr>
          <a:xfrm>
            <a:off x="60093" y="759191"/>
            <a:ext cx="9775769" cy="499462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2B9F591A-CFFC-3A3E-F72D-5ADB7A52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627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Wir müssen verhindern, dass die Kipppunkte ausgelöst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4149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2E436D-B659-9B20-5546-21242495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1016727"/>
            <a:ext cx="90486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0" u="none" strike="noStrike" baseline="0" dirty="0">
                <a:solidFill>
                  <a:srgbClr val="0000FF"/>
                </a:solidFill>
              </a:rPr>
              <a:t>Klimakrise</a:t>
            </a:r>
            <a:br>
              <a:rPr lang="pt-BR" sz="1800" b="0" i="0" u="none" strike="noStrike" baseline="0" dirty="0"/>
            </a:br>
            <a:r>
              <a:rPr lang="de-DE" altLang="de-DE" sz="1800" dirty="0">
                <a:solidFill>
                  <a:srgbClr val="0000FF"/>
                </a:solidFill>
              </a:rPr>
              <a:t>- Der Treibhauseffekt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pt-BR" sz="1800" dirty="0">
                <a:solidFill>
                  <a:srgbClr val="0000FF"/>
                </a:solidFill>
              </a:rPr>
              <a:t>- Die CO</a:t>
            </a:r>
            <a:r>
              <a:rPr lang="pt-BR" sz="1800" baseline="-25000" dirty="0">
                <a:solidFill>
                  <a:srgbClr val="0000FF"/>
                </a:solidFill>
              </a:rPr>
              <a:t>2</a:t>
            </a:r>
            <a:r>
              <a:rPr lang="pt-BR" sz="1800" dirty="0">
                <a:solidFill>
                  <a:srgbClr val="0000FF"/>
                </a:solidFill>
              </a:rPr>
              <a:t>-Bilanz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Zusammenhang zwischen CO</a:t>
            </a:r>
            <a:r>
              <a:rPr lang="de-DE" altLang="de-DE" sz="1800" baseline="-25000" dirty="0">
                <a:solidFill>
                  <a:srgbClr val="0000FF"/>
                </a:solidFill>
              </a:rPr>
              <a:t>2</a:t>
            </a:r>
            <a:r>
              <a:rPr lang="de-DE" altLang="de-DE" sz="1800" dirty="0">
                <a:solidFill>
                  <a:srgbClr val="0000FF"/>
                </a:solidFill>
              </a:rPr>
              <a:t>- und Temperaturanstieg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Klima-Reparatur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0B29ECD-C045-ED44-5D38-CDBAD051A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2674411"/>
            <a:ext cx="90486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Rettung: </a:t>
            </a:r>
            <a:r>
              <a:rPr lang="de-DE" altLang="de-DE" sz="18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00FF"/>
                </a:solidFill>
              </a:rPr>
              <a:t>Energiewende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Die 3 Hauptaufgaben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Energiemix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Energie-Transformation: von den Fossilen zu den Erneuerbaren </a:t>
            </a:r>
            <a:br>
              <a:rPr lang="pt-BR" sz="1800" b="0" i="0" u="none" strike="noStrike" baseline="0" dirty="0"/>
            </a:br>
            <a:r>
              <a:rPr lang="de-DE" altLang="de-DE" sz="1800" dirty="0">
                <a:solidFill>
                  <a:srgbClr val="0000FF"/>
                </a:solidFill>
              </a:rPr>
              <a:t>-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“: Kopplung zwischen 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duktion und Energiekon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3C0F4FC-858C-CD8A-F639-4C772F57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4332095"/>
            <a:ext cx="9048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Berufliche Chancen bei der Energiewende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2AA9D10-168A-6760-5820-E04F5093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4888249"/>
            <a:ext cx="9048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0" i="0" u="none" strike="noStrike" baseline="0" dirty="0">
                <a:solidFill>
                  <a:srgbClr val="0000FF"/>
                </a:solidFill>
              </a:rPr>
              <a:t>Fazit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2" name="Gruppieren 18451">
            <a:extLst>
              <a:ext uri="{FF2B5EF4-FFF2-40B4-BE49-F238E27FC236}">
                <a16:creationId xmlns:a16="http://schemas.microsoft.com/office/drawing/2014/main" id="{39DE5ED8-15C8-4265-BCD0-D1617AC93518}"/>
              </a:ext>
            </a:extLst>
          </p:cNvPr>
          <p:cNvGrpSpPr/>
          <p:nvPr/>
        </p:nvGrpSpPr>
        <p:grpSpPr>
          <a:xfrm>
            <a:off x="8126789" y="2372551"/>
            <a:ext cx="1819473" cy="1605354"/>
            <a:chOff x="8040320" y="3429000"/>
            <a:chExt cx="1819473" cy="16053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1847029-A21B-491C-B589-F889D49C90AA}"/>
                </a:ext>
              </a:extLst>
            </p:cNvPr>
            <p:cNvGrpSpPr/>
            <p:nvPr/>
          </p:nvGrpSpPr>
          <p:grpSpPr>
            <a:xfrm>
              <a:off x="8425522" y="3429000"/>
              <a:ext cx="1235004" cy="1235004"/>
              <a:chOff x="8260051" y="3429000"/>
              <a:chExt cx="1235004" cy="1235004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9471E9D-052D-44E4-99BB-6E37794066D0}"/>
                  </a:ext>
                </a:extLst>
              </p:cNvPr>
              <p:cNvSpPr/>
              <p:nvPr/>
            </p:nvSpPr>
            <p:spPr>
              <a:xfrm>
                <a:off x="8260051" y="3429000"/>
                <a:ext cx="1235004" cy="123500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1E601775-906A-4D40-8C69-77E184E3A5AD}"/>
                  </a:ext>
                </a:extLst>
              </p:cNvPr>
              <p:cNvGrpSpPr/>
              <p:nvPr/>
            </p:nvGrpSpPr>
            <p:grpSpPr>
              <a:xfrm>
                <a:off x="8451498" y="3606427"/>
                <a:ext cx="766458" cy="772744"/>
                <a:chOff x="8460207" y="3580300"/>
                <a:chExt cx="766458" cy="772744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9F01EA93-964D-4C10-A708-32A31FC11144}"/>
                    </a:ext>
                  </a:extLst>
                </p:cNvPr>
                <p:cNvSpPr/>
                <p:nvPr/>
              </p:nvSpPr>
              <p:spPr>
                <a:xfrm>
                  <a:off x="8543195" y="3580300"/>
                  <a:ext cx="565510" cy="5655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21352135" lon="120000" rev="21579838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800" dirty="0"/>
                    <a:t>O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828EAE53-397A-429E-B9E5-3753B3A8ACC4}"/>
                    </a:ext>
                  </a:extLst>
                </p:cNvPr>
                <p:cNvSpPr/>
                <p:nvPr/>
              </p:nvSpPr>
              <p:spPr>
                <a:xfrm>
                  <a:off x="8460207" y="4015850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84EB0F0C-C680-4160-9677-08A8B1204EE9}"/>
                    </a:ext>
                  </a:extLst>
                </p:cNvPr>
                <p:cNvSpPr/>
                <p:nvPr/>
              </p:nvSpPr>
              <p:spPr>
                <a:xfrm>
                  <a:off x="8889471" y="4006965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C6ABB1A6-7364-47A5-A80F-882FC2F9EAA1}"/>
                </a:ext>
              </a:extLst>
            </p:cNvPr>
            <p:cNvSpPr txBox="1"/>
            <p:nvPr/>
          </p:nvSpPr>
          <p:spPr>
            <a:xfrm>
              <a:off x="8040320" y="4726577"/>
              <a:ext cx="1819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Wasserdampf (H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O)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124C064-DC4C-4D33-BE12-EC64C1C4C607}"/>
              </a:ext>
            </a:extLst>
          </p:cNvPr>
          <p:cNvGrpSpPr/>
          <p:nvPr/>
        </p:nvGrpSpPr>
        <p:grpSpPr>
          <a:xfrm>
            <a:off x="7885577" y="2289018"/>
            <a:ext cx="854721" cy="1251954"/>
            <a:chOff x="8025542" y="2289018"/>
            <a:chExt cx="854721" cy="1251954"/>
          </a:xfrm>
        </p:grpSpPr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616524B-ACA0-4A5F-92EC-96F49324DB31}"/>
                </a:ext>
              </a:extLst>
            </p:cNvPr>
            <p:cNvSpPr/>
            <p:nvPr/>
          </p:nvSpPr>
          <p:spPr bwMode="auto">
            <a:xfrm>
              <a:off x="8101602" y="2863841"/>
              <a:ext cx="522430" cy="36933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427E052-09BA-469C-9BAC-229C54FCD831}"/>
                </a:ext>
              </a:extLst>
            </p:cNvPr>
            <p:cNvSpPr/>
            <p:nvPr/>
          </p:nvSpPr>
          <p:spPr>
            <a:xfrm>
              <a:off x="8081285" y="3233195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M</a:t>
              </a:r>
              <a:endParaRPr lang="de-DE" sz="1400" baseline="-25000" dirty="0"/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4AC423FA-0F95-4883-9DAB-FA2331209B71}"/>
                </a:ext>
              </a:extLst>
            </p:cNvPr>
            <p:cNvSpPr/>
            <p:nvPr/>
          </p:nvSpPr>
          <p:spPr>
            <a:xfrm>
              <a:off x="8025542" y="2289018"/>
              <a:ext cx="854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Strahlungs-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antrieb: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2,3 W/m²</a:t>
              </a:r>
              <a:endParaRPr lang="de-DE" sz="1400" baseline="-250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21657-11EE-4408-80B2-8FA2DD6C9A45}"/>
              </a:ext>
            </a:extLst>
          </p:cNvPr>
          <p:cNvGrpSpPr/>
          <p:nvPr/>
        </p:nvGrpSpPr>
        <p:grpSpPr>
          <a:xfrm>
            <a:off x="3191465" y="1739001"/>
            <a:ext cx="4730116" cy="2858385"/>
            <a:chOff x="3331430" y="2795450"/>
            <a:chExt cx="4730116" cy="2858385"/>
          </a:xfrm>
        </p:grpSpPr>
        <p:grpSp>
          <p:nvGrpSpPr>
            <p:cNvPr id="18440" name="Gruppieren 18439">
              <a:extLst>
                <a:ext uri="{FF2B5EF4-FFF2-40B4-BE49-F238E27FC236}">
                  <a16:creationId xmlns:a16="http://schemas.microsoft.com/office/drawing/2014/main" id="{6EA6015F-07A8-403F-A5EA-17E65EDA06A3}"/>
                </a:ext>
              </a:extLst>
            </p:cNvPr>
            <p:cNvGrpSpPr/>
            <p:nvPr/>
          </p:nvGrpSpPr>
          <p:grpSpPr>
            <a:xfrm>
              <a:off x="3331430" y="2795450"/>
              <a:ext cx="4730116" cy="2858385"/>
              <a:chOff x="3331429" y="2795450"/>
              <a:chExt cx="6335085" cy="2708049"/>
            </a:xfrm>
          </p:grpSpPr>
          <p:sp>
            <p:nvSpPr>
              <p:cNvPr id="18432" name="Rechteck 18431">
                <a:extLst>
                  <a:ext uri="{FF2B5EF4-FFF2-40B4-BE49-F238E27FC236}">
                    <a16:creationId xmlns:a16="http://schemas.microsoft.com/office/drawing/2014/main" id="{2FC8BF04-9975-4FC2-A456-DDBBB6350BE2}"/>
                  </a:ext>
                </a:extLst>
              </p:cNvPr>
              <p:cNvSpPr/>
              <p:nvPr/>
            </p:nvSpPr>
            <p:spPr bwMode="auto">
              <a:xfrm>
                <a:off x="3331429" y="2795450"/>
                <a:ext cx="6335085" cy="27080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49919A84-19BB-4208-955A-66412EBEDBFE}"/>
                  </a:ext>
                </a:extLst>
              </p:cNvPr>
              <p:cNvSpPr txBox="1"/>
              <p:nvPr/>
            </p:nvSpPr>
            <p:spPr>
              <a:xfrm>
                <a:off x="7196888" y="2804153"/>
                <a:ext cx="2469626" cy="34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</a:rPr>
                  <a:t>Treibhausgase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19955A0-FA41-4451-9520-9EF6AF01AAEF}"/>
                </a:ext>
              </a:extLst>
            </p:cNvPr>
            <p:cNvSpPr txBox="1"/>
            <p:nvPr/>
          </p:nvSpPr>
          <p:spPr>
            <a:xfrm>
              <a:off x="3735806" y="5320937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84182" y="5234113"/>
            <a:ext cx="1353586" cy="6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IPCC,</a:t>
            </a:r>
          </a:p>
          <a:p>
            <a:r>
              <a:rPr lang="de-DE" altLang="de-DE" sz="1200" dirty="0"/>
              <a:t>Bundesumweltamt,</a:t>
            </a:r>
            <a:br>
              <a:rPr lang="de-DE" altLang="de-DE" sz="1200" dirty="0"/>
            </a:br>
            <a:r>
              <a:rPr lang="de-DE" altLang="de-DE" sz="1200" dirty="0"/>
              <a:t>ISE e.V.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365176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Der Treibhauseffekt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Was machen die Luft-Moleküle?</a:t>
            </a:r>
          </a:p>
        </p:txBody>
      </p:sp>
      <p:grpSp>
        <p:nvGrpSpPr>
          <p:cNvPr id="18450" name="Gruppieren 18449">
            <a:extLst>
              <a:ext uri="{FF2B5EF4-FFF2-40B4-BE49-F238E27FC236}">
                <a16:creationId xmlns:a16="http://schemas.microsoft.com/office/drawing/2014/main" id="{373905D3-9CD2-44EA-A1E5-382B3BD0B369}"/>
              </a:ext>
            </a:extLst>
          </p:cNvPr>
          <p:cNvGrpSpPr/>
          <p:nvPr/>
        </p:nvGrpSpPr>
        <p:grpSpPr>
          <a:xfrm>
            <a:off x="6321015" y="2368759"/>
            <a:ext cx="1398140" cy="2193921"/>
            <a:chOff x="4963104" y="3425208"/>
            <a:chExt cx="1398140" cy="219392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B173AB-2726-4267-A59E-7F1350D2881B}"/>
                </a:ext>
              </a:extLst>
            </p:cNvPr>
            <p:cNvGrpSpPr/>
            <p:nvPr/>
          </p:nvGrpSpPr>
          <p:grpSpPr>
            <a:xfrm>
              <a:off x="5067906" y="3425208"/>
              <a:ext cx="1235005" cy="1235005"/>
              <a:chOff x="4902435" y="3425208"/>
              <a:chExt cx="1235005" cy="1235005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A66D5E7-0FF2-4F12-A41F-905197CF8A06}"/>
                  </a:ext>
                </a:extLst>
              </p:cNvPr>
              <p:cNvSpPr/>
              <p:nvPr/>
            </p:nvSpPr>
            <p:spPr>
              <a:xfrm>
                <a:off x="4902435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CA16EB5-FCD8-45FD-AF5A-EF2FA9059DF1}"/>
                  </a:ext>
                </a:extLst>
              </p:cNvPr>
              <p:cNvGrpSpPr/>
              <p:nvPr/>
            </p:nvGrpSpPr>
            <p:grpSpPr>
              <a:xfrm>
                <a:off x="4994218" y="3869020"/>
                <a:ext cx="942001" cy="337194"/>
                <a:chOff x="4994218" y="3790639"/>
                <a:chExt cx="942001" cy="337194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6D7FBA1-CBA6-4D41-BA0D-7DFE3BA27B9A}"/>
                    </a:ext>
                  </a:extLst>
                </p:cNvPr>
                <p:cNvSpPr/>
                <p:nvPr/>
              </p:nvSpPr>
              <p:spPr>
                <a:xfrm>
                  <a:off x="4994218" y="3790639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E9276447-A890-4249-80DD-904478CD847A}"/>
                    </a:ext>
                  </a:extLst>
                </p:cNvPr>
                <p:cNvSpPr/>
                <p:nvPr/>
              </p:nvSpPr>
              <p:spPr>
                <a:xfrm>
                  <a:off x="5295034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DD36C15-7783-4993-AD64-C4BA24A069E0}"/>
                    </a:ext>
                  </a:extLst>
                </p:cNvPr>
                <p:cNvSpPr/>
                <p:nvPr/>
              </p:nvSpPr>
              <p:spPr>
                <a:xfrm>
                  <a:off x="5599025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808642A7-50C7-40C9-88E6-7D0C962B26D7}"/>
                </a:ext>
              </a:extLst>
            </p:cNvPr>
            <p:cNvSpPr txBox="1"/>
            <p:nvPr/>
          </p:nvSpPr>
          <p:spPr>
            <a:xfrm>
              <a:off x="4963104" y="4726577"/>
              <a:ext cx="139814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Lachgas (N</a:t>
              </a:r>
              <a:r>
                <a:rPr lang="de-DE" sz="1400" baseline="-25000" dirty="0">
                  <a:solidFill>
                    <a:schemeClr val="bg1"/>
                  </a:solidFill>
                </a:rPr>
                <a:t>2</a:t>
              </a:r>
              <a:r>
                <a:rPr lang="de-DE" sz="1400" dirty="0">
                  <a:solidFill>
                    <a:schemeClr val="bg1"/>
                  </a:solidFill>
                </a:rPr>
                <a:t>O)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6 %</a:t>
              </a:r>
            </a:p>
          </p:txBody>
        </p:sp>
      </p:grpSp>
      <p:grpSp>
        <p:nvGrpSpPr>
          <p:cNvPr id="18451" name="Gruppieren 18450">
            <a:extLst>
              <a:ext uri="{FF2B5EF4-FFF2-40B4-BE49-F238E27FC236}">
                <a16:creationId xmlns:a16="http://schemas.microsoft.com/office/drawing/2014/main" id="{F61CC47F-932B-42AC-92F1-B28CE1B70F38}"/>
              </a:ext>
            </a:extLst>
          </p:cNvPr>
          <p:cNvGrpSpPr/>
          <p:nvPr/>
        </p:nvGrpSpPr>
        <p:grpSpPr>
          <a:xfrm>
            <a:off x="4873878" y="2368758"/>
            <a:ext cx="1308371" cy="2193922"/>
            <a:chOff x="6624939" y="3425207"/>
            <a:chExt cx="1308371" cy="219392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A1FE094-6D19-4FC4-8E7C-074F8B27D6FA}"/>
                </a:ext>
              </a:extLst>
            </p:cNvPr>
            <p:cNvGrpSpPr/>
            <p:nvPr/>
          </p:nvGrpSpPr>
          <p:grpSpPr>
            <a:xfrm>
              <a:off x="6696612" y="3425207"/>
              <a:ext cx="1235006" cy="1235006"/>
              <a:chOff x="6454794" y="3425207"/>
              <a:chExt cx="1235006" cy="1235006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81BFF76-46F3-4265-BE44-85877AF05481}"/>
                  </a:ext>
                </a:extLst>
              </p:cNvPr>
              <p:cNvSpPr/>
              <p:nvPr/>
            </p:nvSpPr>
            <p:spPr>
              <a:xfrm>
                <a:off x="6454794" y="3425207"/>
                <a:ext cx="1235006" cy="12350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8A021533-B093-4618-9EBE-C8A3B77A7912}"/>
                  </a:ext>
                </a:extLst>
              </p:cNvPr>
              <p:cNvGrpSpPr/>
              <p:nvPr/>
            </p:nvGrpSpPr>
            <p:grpSpPr>
              <a:xfrm>
                <a:off x="6606740" y="3593927"/>
                <a:ext cx="838824" cy="939900"/>
                <a:chOff x="6589322" y="3593927"/>
                <a:chExt cx="838824" cy="939900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950ECEF-C641-430A-8B47-C09A9548FFD6}"/>
                    </a:ext>
                  </a:extLst>
                </p:cNvPr>
                <p:cNvSpPr/>
                <p:nvPr/>
              </p:nvSpPr>
              <p:spPr>
                <a:xfrm>
                  <a:off x="6589322" y="3602526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3B4B6792-1BA5-44B0-A022-616F3B28A50E}"/>
                    </a:ext>
                  </a:extLst>
                </p:cNvPr>
                <p:cNvSpPr/>
                <p:nvPr/>
              </p:nvSpPr>
              <p:spPr>
                <a:xfrm>
                  <a:off x="7101783" y="3593927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4E12B9B-6A4B-4D96-92C0-66D6D6737983}"/>
                    </a:ext>
                  </a:extLst>
                </p:cNvPr>
                <p:cNvSpPr/>
                <p:nvPr/>
              </p:nvSpPr>
              <p:spPr>
                <a:xfrm>
                  <a:off x="6717619" y="3785905"/>
                  <a:ext cx="547345" cy="54734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28D992-752B-48F8-AFFE-452D88E54DF2}"/>
                    </a:ext>
                  </a:extLst>
                </p:cNvPr>
                <p:cNvSpPr/>
                <p:nvPr/>
              </p:nvSpPr>
              <p:spPr>
                <a:xfrm>
                  <a:off x="6589322" y="4207464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8D3987EC-3254-4B3E-8E37-4817F351D282}"/>
                    </a:ext>
                  </a:extLst>
                </p:cNvPr>
                <p:cNvSpPr/>
                <p:nvPr/>
              </p:nvSpPr>
              <p:spPr>
                <a:xfrm>
                  <a:off x="7101783" y="4198865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C231A916-AAA7-4F0D-B049-E670D343136D}"/>
                </a:ext>
              </a:extLst>
            </p:cNvPr>
            <p:cNvSpPr txBox="1"/>
            <p:nvPr/>
          </p:nvSpPr>
          <p:spPr>
            <a:xfrm>
              <a:off x="6624939" y="4726577"/>
              <a:ext cx="130837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Methan (CH</a:t>
              </a:r>
              <a:r>
                <a:rPr lang="de-DE" sz="1400" baseline="-25000" dirty="0">
                  <a:solidFill>
                    <a:schemeClr val="bg1"/>
                  </a:solidFill>
                </a:rPr>
                <a:t>4</a:t>
              </a:r>
              <a:r>
                <a:rPr lang="de-DE" sz="1400" dirty="0">
                  <a:solidFill>
                    <a:schemeClr val="bg1"/>
                  </a:solidFill>
                </a:rPr>
                <a:t>)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17 %</a:t>
              </a:r>
            </a:p>
          </p:txBody>
        </p:sp>
      </p:grpSp>
      <p:grpSp>
        <p:nvGrpSpPr>
          <p:cNvPr id="18439" name="Gruppieren 18438">
            <a:extLst>
              <a:ext uri="{FF2B5EF4-FFF2-40B4-BE49-F238E27FC236}">
                <a16:creationId xmlns:a16="http://schemas.microsoft.com/office/drawing/2014/main" id="{FD58A86A-6153-4816-90D5-A975AB0AF574}"/>
              </a:ext>
            </a:extLst>
          </p:cNvPr>
          <p:cNvGrpSpPr/>
          <p:nvPr/>
        </p:nvGrpSpPr>
        <p:grpSpPr>
          <a:xfrm>
            <a:off x="190961" y="1895757"/>
            <a:ext cx="4568383" cy="2368731"/>
            <a:chOff x="330926" y="2952206"/>
            <a:chExt cx="4568383" cy="2368731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B7FA4CB-82D7-4D0B-A532-FDD571EF3725}"/>
                </a:ext>
              </a:extLst>
            </p:cNvPr>
            <p:cNvSpPr/>
            <p:nvPr/>
          </p:nvSpPr>
          <p:spPr bwMode="auto">
            <a:xfrm>
              <a:off x="330926" y="2952206"/>
              <a:ext cx="4568383" cy="2368731"/>
            </a:xfrm>
            <a:prstGeom prst="rect">
              <a:avLst/>
            </a:prstGeom>
            <a:solidFill>
              <a:srgbClr val="BFBFB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1605F79-7DD1-4299-915A-28E084C68C44}"/>
                </a:ext>
              </a:extLst>
            </p:cNvPr>
            <p:cNvSpPr txBox="1"/>
            <p:nvPr/>
          </p:nvSpPr>
          <p:spPr>
            <a:xfrm>
              <a:off x="914793" y="2952206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chemeClr val="accent2"/>
                  </a:solidFill>
                </a:rPr>
                <a:t>trockene Luft</a:t>
              </a:r>
            </a:p>
          </p:txBody>
        </p:sp>
      </p:grpSp>
      <p:grpSp>
        <p:nvGrpSpPr>
          <p:cNvPr id="18447" name="Gruppieren 18446">
            <a:extLst>
              <a:ext uri="{FF2B5EF4-FFF2-40B4-BE49-F238E27FC236}">
                <a16:creationId xmlns:a16="http://schemas.microsoft.com/office/drawing/2014/main" id="{0FE67BC2-2E3C-4A1C-BE62-89133F50F14E}"/>
              </a:ext>
            </a:extLst>
          </p:cNvPr>
          <p:cNvGrpSpPr/>
          <p:nvPr/>
        </p:nvGrpSpPr>
        <p:grpSpPr>
          <a:xfrm>
            <a:off x="130271" y="2368761"/>
            <a:ext cx="1368834" cy="1824587"/>
            <a:chOff x="270236" y="3425210"/>
            <a:chExt cx="1368834" cy="1824587"/>
          </a:xfrm>
        </p:grpSpPr>
        <p:grpSp>
          <p:nvGrpSpPr>
            <p:cNvPr id="18436" name="Gruppieren 18435">
              <a:extLst>
                <a:ext uri="{FF2B5EF4-FFF2-40B4-BE49-F238E27FC236}">
                  <a16:creationId xmlns:a16="http://schemas.microsoft.com/office/drawing/2014/main" id="{92187CD6-68D9-483F-9D42-8925A1D931E6}"/>
                </a:ext>
              </a:extLst>
            </p:cNvPr>
            <p:cNvGrpSpPr/>
            <p:nvPr/>
          </p:nvGrpSpPr>
          <p:grpSpPr>
            <a:xfrm>
              <a:off x="404066" y="3425210"/>
              <a:ext cx="1235004" cy="1235004"/>
              <a:chOff x="404066" y="3425210"/>
              <a:chExt cx="1235004" cy="123500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C56731B-053C-4749-B411-79A9F1AA38EC}"/>
                  </a:ext>
                </a:extLst>
              </p:cNvPr>
              <p:cNvSpPr/>
              <p:nvPr/>
            </p:nvSpPr>
            <p:spPr>
              <a:xfrm flipH="1">
                <a:off x="404066" y="3425210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4" name="Gruppieren 18433">
                <a:extLst>
                  <a:ext uri="{FF2B5EF4-FFF2-40B4-BE49-F238E27FC236}">
                    <a16:creationId xmlns:a16="http://schemas.microsoft.com/office/drawing/2014/main" id="{A8438876-0CE6-4401-805A-C36E779FC413}"/>
                  </a:ext>
                </a:extLst>
              </p:cNvPr>
              <p:cNvGrpSpPr/>
              <p:nvPr/>
            </p:nvGrpSpPr>
            <p:grpSpPr>
              <a:xfrm>
                <a:off x="619597" y="3877731"/>
                <a:ext cx="641184" cy="337194"/>
                <a:chOff x="619597" y="3799350"/>
                <a:chExt cx="641184" cy="337194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D073759D-B5FE-43ED-A8FF-4D45406DD424}"/>
                    </a:ext>
                  </a:extLst>
                </p:cNvPr>
                <p:cNvSpPr/>
                <p:nvPr/>
              </p:nvSpPr>
              <p:spPr>
                <a:xfrm flipH="1">
                  <a:off x="92358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C431CC9D-5F28-42BF-A2CE-4DF85B34CFBD}"/>
                    </a:ext>
                  </a:extLst>
                </p:cNvPr>
                <p:cNvSpPr/>
                <p:nvPr/>
              </p:nvSpPr>
              <p:spPr>
                <a:xfrm flipH="1">
                  <a:off x="61959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CAAD6AF-C2F3-428F-99C7-278E4961CFAA}"/>
                </a:ext>
              </a:extLst>
            </p:cNvPr>
            <p:cNvSpPr txBox="1"/>
            <p:nvPr/>
          </p:nvSpPr>
          <p:spPr>
            <a:xfrm>
              <a:off x="270236" y="4726577"/>
              <a:ext cx="1306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Stickstoff (N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78 Vol.- %</a:t>
              </a:r>
            </a:p>
          </p:txBody>
        </p:sp>
      </p:grpSp>
      <p:grpSp>
        <p:nvGrpSpPr>
          <p:cNvPr id="18448" name="Gruppieren 18447">
            <a:extLst>
              <a:ext uri="{FF2B5EF4-FFF2-40B4-BE49-F238E27FC236}">
                <a16:creationId xmlns:a16="http://schemas.microsoft.com/office/drawing/2014/main" id="{C7AA551F-4FEF-42F5-B618-8546CB552A5E}"/>
              </a:ext>
            </a:extLst>
          </p:cNvPr>
          <p:cNvGrpSpPr/>
          <p:nvPr/>
        </p:nvGrpSpPr>
        <p:grpSpPr>
          <a:xfrm>
            <a:off x="1687597" y="2368759"/>
            <a:ext cx="1404487" cy="1824589"/>
            <a:chOff x="1827562" y="3425208"/>
            <a:chExt cx="1404487" cy="1824589"/>
          </a:xfrm>
        </p:grpSpPr>
        <p:grpSp>
          <p:nvGrpSpPr>
            <p:cNvPr id="18437" name="Gruppieren 18436">
              <a:extLst>
                <a:ext uri="{FF2B5EF4-FFF2-40B4-BE49-F238E27FC236}">
                  <a16:creationId xmlns:a16="http://schemas.microsoft.com/office/drawing/2014/main" id="{D996FE25-FA69-4690-96B3-353B3D8CFB08}"/>
                </a:ext>
              </a:extLst>
            </p:cNvPr>
            <p:cNvGrpSpPr/>
            <p:nvPr/>
          </p:nvGrpSpPr>
          <p:grpSpPr>
            <a:xfrm>
              <a:off x="1918103" y="3425208"/>
              <a:ext cx="1235005" cy="1235005"/>
              <a:chOff x="1918103" y="3425208"/>
              <a:chExt cx="1235005" cy="1235005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50254B8-39A7-4598-8E8A-741BAD17C303}"/>
                  </a:ext>
                </a:extLst>
              </p:cNvPr>
              <p:cNvSpPr/>
              <p:nvPr/>
            </p:nvSpPr>
            <p:spPr>
              <a:xfrm>
                <a:off x="1918103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5" name="Gruppieren 18434">
                <a:extLst>
                  <a:ext uri="{FF2B5EF4-FFF2-40B4-BE49-F238E27FC236}">
                    <a16:creationId xmlns:a16="http://schemas.microsoft.com/office/drawing/2014/main" id="{5EADBFE9-2750-45C1-859C-C1283E959675}"/>
                  </a:ext>
                </a:extLst>
              </p:cNvPr>
              <p:cNvGrpSpPr/>
              <p:nvPr/>
            </p:nvGrpSpPr>
            <p:grpSpPr>
              <a:xfrm>
                <a:off x="2101353" y="3832231"/>
                <a:ext cx="768861" cy="427374"/>
                <a:chOff x="2075226" y="3745141"/>
                <a:chExt cx="768861" cy="427374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23BE1BEF-70EC-4E79-9534-CE9E0B0E6A90}"/>
                    </a:ext>
                  </a:extLst>
                </p:cNvPr>
                <p:cNvSpPr/>
                <p:nvPr/>
              </p:nvSpPr>
              <p:spPr>
                <a:xfrm>
                  <a:off x="2075226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F7C187AE-8772-4AFE-AFCA-F67CDC054D35}"/>
                    </a:ext>
                  </a:extLst>
                </p:cNvPr>
                <p:cNvSpPr/>
                <p:nvPr/>
              </p:nvSpPr>
              <p:spPr>
                <a:xfrm>
                  <a:off x="2416713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4DDF5FE-0BE6-4711-BB80-C6C43F484D54}"/>
                </a:ext>
              </a:extLst>
            </p:cNvPr>
            <p:cNvSpPr txBox="1"/>
            <p:nvPr/>
          </p:nvSpPr>
          <p:spPr>
            <a:xfrm>
              <a:off x="1827562" y="4726577"/>
              <a:ext cx="1404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Sauerstoff (O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21 Vol.- %</a:t>
              </a:r>
            </a:p>
          </p:txBody>
        </p:sp>
      </p:grpSp>
      <p:grpSp>
        <p:nvGrpSpPr>
          <p:cNvPr id="18449" name="Gruppieren 18448">
            <a:extLst>
              <a:ext uri="{FF2B5EF4-FFF2-40B4-BE49-F238E27FC236}">
                <a16:creationId xmlns:a16="http://schemas.microsoft.com/office/drawing/2014/main" id="{A82C7376-8AB0-4073-B001-9930185525D2}"/>
              </a:ext>
            </a:extLst>
          </p:cNvPr>
          <p:cNvGrpSpPr/>
          <p:nvPr/>
        </p:nvGrpSpPr>
        <p:grpSpPr>
          <a:xfrm>
            <a:off x="3129493" y="2368760"/>
            <a:ext cx="1715534" cy="1824588"/>
            <a:chOff x="3269458" y="3425209"/>
            <a:chExt cx="1715534" cy="182458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C56F2CF-6870-45FA-AC1A-17F80C7A131C}"/>
                </a:ext>
              </a:extLst>
            </p:cNvPr>
            <p:cNvGrpSpPr/>
            <p:nvPr/>
          </p:nvGrpSpPr>
          <p:grpSpPr>
            <a:xfrm>
              <a:off x="3432141" y="3425209"/>
              <a:ext cx="1235004" cy="1235004"/>
              <a:chOff x="3432141" y="3425209"/>
              <a:chExt cx="1235004" cy="123500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B0B3696-99A7-4FB4-83F6-23AD0382152B}"/>
                  </a:ext>
                </a:extLst>
              </p:cNvPr>
              <p:cNvSpPr/>
              <p:nvPr/>
            </p:nvSpPr>
            <p:spPr>
              <a:xfrm>
                <a:off x="3432141" y="3425209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F8A4A895-3C01-4456-BB33-085A29626D57}"/>
                  </a:ext>
                </a:extLst>
              </p:cNvPr>
              <p:cNvGrpSpPr/>
              <p:nvPr/>
            </p:nvGrpSpPr>
            <p:grpSpPr>
              <a:xfrm>
                <a:off x="3568724" y="3611345"/>
                <a:ext cx="866662" cy="772744"/>
                <a:chOff x="3551306" y="3550382"/>
                <a:chExt cx="866662" cy="772744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E23CE2F-F9FC-4EB2-8041-76A268A3A52C}"/>
                    </a:ext>
                  </a:extLst>
                </p:cNvPr>
                <p:cNvSpPr/>
                <p:nvPr/>
              </p:nvSpPr>
              <p:spPr>
                <a:xfrm>
                  <a:off x="3683861" y="3550382"/>
                  <a:ext cx="565510" cy="56551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337EABB4-74E4-40EA-A573-296D3AFC2D8B}"/>
                    </a:ext>
                  </a:extLst>
                </p:cNvPr>
                <p:cNvSpPr/>
                <p:nvPr/>
              </p:nvSpPr>
              <p:spPr>
                <a:xfrm>
                  <a:off x="3551306" y="3985932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B79C8AF2-32E9-424F-9CDB-9791CF04DB45}"/>
                    </a:ext>
                  </a:extLst>
                </p:cNvPr>
                <p:cNvSpPr/>
                <p:nvPr/>
              </p:nvSpPr>
              <p:spPr>
                <a:xfrm>
                  <a:off x="4080774" y="3977047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</p:grp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883F906C-600E-40D9-A22C-11FB25DA8748}"/>
                </a:ext>
              </a:extLst>
            </p:cNvPr>
            <p:cNvSpPr txBox="1"/>
            <p:nvPr/>
          </p:nvSpPr>
          <p:spPr>
            <a:xfrm>
              <a:off x="3269458" y="4726577"/>
              <a:ext cx="17155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Kohlendioxid (CO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0,04 Vol.-%</a:t>
              </a:r>
            </a:p>
          </p:txBody>
        </p:sp>
      </p:grpSp>
      <p:sp>
        <p:nvSpPr>
          <p:cNvPr id="12" name="Teilkreis 11">
            <a:extLst>
              <a:ext uri="{FF2B5EF4-FFF2-40B4-BE49-F238E27FC236}">
                <a16:creationId xmlns:a16="http://schemas.microsoft.com/office/drawing/2014/main" id="{FD297DF9-C643-4527-BB61-041FEB5989C6}"/>
              </a:ext>
            </a:extLst>
          </p:cNvPr>
          <p:cNvSpPr/>
          <p:nvPr/>
        </p:nvSpPr>
        <p:spPr bwMode="auto">
          <a:xfrm flipV="1">
            <a:off x="287273" y="5436154"/>
            <a:ext cx="9224070" cy="1380571"/>
          </a:xfrm>
          <a:prstGeom prst="pie">
            <a:avLst>
              <a:gd name="adj1" fmla="val 13209"/>
              <a:gd name="adj2" fmla="val 10797936"/>
            </a:avLst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A92377-F841-4081-9D48-C4078B5659B8}"/>
              </a:ext>
            </a:extLst>
          </p:cNvPr>
          <p:cNvSpPr txBox="1"/>
          <p:nvPr/>
        </p:nvSpPr>
        <p:spPr>
          <a:xfrm>
            <a:off x="4341600" y="555262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963D7A-9AF9-497D-BBD6-05BD5970A13A}"/>
              </a:ext>
            </a:extLst>
          </p:cNvPr>
          <p:cNvGrpSpPr/>
          <p:nvPr/>
        </p:nvGrpSpPr>
        <p:grpSpPr>
          <a:xfrm>
            <a:off x="3465410" y="852801"/>
            <a:ext cx="6440590" cy="4968138"/>
            <a:chOff x="3596044" y="852801"/>
            <a:chExt cx="6440590" cy="496813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3FE5F21-9ACF-4EBD-A2CA-72D0E722DD97}"/>
                </a:ext>
              </a:extLst>
            </p:cNvPr>
            <p:cNvGrpSpPr/>
            <p:nvPr/>
          </p:nvGrpSpPr>
          <p:grpSpPr>
            <a:xfrm>
              <a:off x="3596044" y="852801"/>
              <a:ext cx="6440590" cy="4968138"/>
              <a:chOff x="3596044" y="852801"/>
              <a:chExt cx="6440590" cy="4968138"/>
            </a:xfrm>
          </p:grpSpPr>
          <p:sp>
            <p:nvSpPr>
              <p:cNvPr id="18444" name="Textfeld 18443">
                <a:extLst>
                  <a:ext uri="{FF2B5EF4-FFF2-40B4-BE49-F238E27FC236}">
                    <a16:creationId xmlns:a16="http://schemas.microsoft.com/office/drawing/2014/main" id="{E2E86655-3732-4A02-94F3-FA3C95239784}"/>
                  </a:ext>
                </a:extLst>
              </p:cNvPr>
              <p:cNvSpPr txBox="1"/>
              <p:nvPr/>
            </p:nvSpPr>
            <p:spPr>
              <a:xfrm>
                <a:off x="6053907" y="852801"/>
                <a:ext cx="39827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3- und mehratomige Moleküle absorbieren/ reflektieren teilweise die Infrarotstrahlung und heizen die Erde auf</a:t>
                </a:r>
              </a:p>
            </p:txBody>
          </p:sp>
          <p:sp>
            <p:nvSpPr>
              <p:cNvPr id="85" name="Pfeil: nach unten 84">
                <a:extLst>
                  <a:ext uri="{FF2B5EF4-FFF2-40B4-BE49-F238E27FC236}">
                    <a16:creationId xmlns:a16="http://schemas.microsoft.com/office/drawing/2014/main" id="{58AB0714-FD83-4094-BD98-0755A0949263}"/>
                  </a:ext>
                </a:extLst>
              </p:cNvPr>
              <p:cNvSpPr/>
              <p:nvPr/>
            </p:nvSpPr>
            <p:spPr bwMode="auto">
              <a:xfrm rot="9674615">
                <a:off x="4363724" y="3162894"/>
                <a:ext cx="119454" cy="2339543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Pfeil: nach unten 85">
                <a:extLst>
                  <a:ext uri="{FF2B5EF4-FFF2-40B4-BE49-F238E27FC236}">
                    <a16:creationId xmlns:a16="http://schemas.microsoft.com/office/drawing/2014/main" id="{2E1896CF-642C-44F5-A25C-CC0899B3353D}"/>
                  </a:ext>
                </a:extLst>
              </p:cNvPr>
              <p:cNvSpPr/>
              <p:nvPr/>
            </p:nvSpPr>
            <p:spPr bwMode="auto">
              <a:xfrm rot="11882095">
                <a:off x="5289102" y="3340485"/>
                <a:ext cx="131862" cy="2141468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Pfeil: nach unten 98">
                <a:extLst>
                  <a:ext uri="{FF2B5EF4-FFF2-40B4-BE49-F238E27FC236}">
                    <a16:creationId xmlns:a16="http://schemas.microsoft.com/office/drawing/2014/main" id="{BA10CDBB-F9E5-4952-9E77-6705FE6E8B4E}"/>
                  </a:ext>
                </a:extLst>
              </p:cNvPr>
              <p:cNvSpPr/>
              <p:nvPr/>
            </p:nvSpPr>
            <p:spPr bwMode="auto">
              <a:xfrm rot="13323066">
                <a:off x="6016479" y="2914900"/>
                <a:ext cx="133960" cy="2906039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Pfeil: nach unten 24">
                <a:extLst>
                  <a:ext uri="{FF2B5EF4-FFF2-40B4-BE49-F238E27FC236}">
                    <a16:creationId xmlns:a16="http://schemas.microsoft.com/office/drawing/2014/main" id="{0D377B4A-7B94-6FAD-0AAA-639C5292350C}"/>
                  </a:ext>
                </a:extLst>
              </p:cNvPr>
              <p:cNvSpPr/>
              <p:nvPr/>
            </p:nvSpPr>
            <p:spPr bwMode="auto">
              <a:xfrm rot="9674615">
                <a:off x="3596044" y="1558021"/>
                <a:ext cx="119454" cy="982176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Pfeil: nach unten 26">
                <a:extLst>
                  <a:ext uri="{FF2B5EF4-FFF2-40B4-BE49-F238E27FC236}">
                    <a16:creationId xmlns:a16="http://schemas.microsoft.com/office/drawing/2014/main" id="{2A28F3E5-9026-8B37-A3AE-A619050D11D8}"/>
                  </a:ext>
                </a:extLst>
              </p:cNvPr>
              <p:cNvSpPr/>
              <p:nvPr/>
            </p:nvSpPr>
            <p:spPr bwMode="auto">
              <a:xfrm rot="11882095">
                <a:off x="6071770" y="1640880"/>
                <a:ext cx="131862" cy="864154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Pfeil: nach unten 27">
                <a:extLst>
                  <a:ext uri="{FF2B5EF4-FFF2-40B4-BE49-F238E27FC236}">
                    <a16:creationId xmlns:a16="http://schemas.microsoft.com/office/drawing/2014/main" id="{4D8574AC-A54D-FDD2-5CB0-3EDAC00161FD}"/>
                  </a:ext>
                </a:extLst>
              </p:cNvPr>
              <p:cNvSpPr/>
              <p:nvPr/>
            </p:nvSpPr>
            <p:spPr bwMode="auto">
              <a:xfrm rot="13323066">
                <a:off x="7809763" y="1879763"/>
                <a:ext cx="133960" cy="897157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0" name="Pfeil: nach unten 99">
              <a:extLst>
                <a:ext uri="{FF2B5EF4-FFF2-40B4-BE49-F238E27FC236}">
                  <a16:creationId xmlns:a16="http://schemas.microsoft.com/office/drawing/2014/main" id="{4E24553A-8797-4D7F-8B9C-C682161856BB}"/>
                </a:ext>
              </a:extLst>
            </p:cNvPr>
            <p:cNvSpPr/>
            <p:nvPr/>
          </p:nvSpPr>
          <p:spPr bwMode="auto">
            <a:xfrm rot="19251964" flipH="1">
              <a:off x="5840934" y="3369173"/>
              <a:ext cx="109316" cy="397289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Pfeil: nach unten 101">
              <a:extLst>
                <a:ext uri="{FF2B5EF4-FFF2-40B4-BE49-F238E27FC236}">
                  <a16:creationId xmlns:a16="http://schemas.microsoft.com/office/drawing/2014/main" id="{A5632B6D-BE0D-461B-A5CE-1B2B056D51B7}"/>
                </a:ext>
              </a:extLst>
            </p:cNvPr>
            <p:cNvSpPr/>
            <p:nvPr/>
          </p:nvSpPr>
          <p:spPr bwMode="auto">
            <a:xfrm rot="1985681" flipH="1">
              <a:off x="3761211" y="3230206"/>
              <a:ext cx="109316" cy="532015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Pfeil: nach unten 102">
              <a:extLst>
                <a:ext uri="{FF2B5EF4-FFF2-40B4-BE49-F238E27FC236}">
                  <a16:creationId xmlns:a16="http://schemas.microsoft.com/office/drawing/2014/main" id="{1C76A6C8-5B11-471B-8938-2578190AC7A1}"/>
                </a:ext>
              </a:extLst>
            </p:cNvPr>
            <p:cNvSpPr/>
            <p:nvPr/>
          </p:nvSpPr>
          <p:spPr bwMode="auto">
            <a:xfrm rot="19102190" flipH="1">
              <a:off x="7329947" y="3271506"/>
              <a:ext cx="109316" cy="499830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95AD8E2-7354-412A-8B85-04850688F61B}"/>
              </a:ext>
            </a:extLst>
          </p:cNvPr>
          <p:cNvGrpSpPr/>
          <p:nvPr/>
        </p:nvGrpSpPr>
        <p:grpSpPr>
          <a:xfrm rot="171088">
            <a:off x="8309532" y="2031358"/>
            <a:ext cx="1265214" cy="3717792"/>
            <a:chOff x="8421585" y="2026961"/>
            <a:chExt cx="1265214" cy="3717792"/>
          </a:xfrm>
        </p:grpSpPr>
        <p:sp>
          <p:nvSpPr>
            <p:cNvPr id="87" name="Pfeil: nach unten 86">
              <a:extLst>
                <a:ext uri="{FF2B5EF4-FFF2-40B4-BE49-F238E27FC236}">
                  <a16:creationId xmlns:a16="http://schemas.microsoft.com/office/drawing/2014/main" id="{520AD024-2BFE-46A7-900D-D0E952515F96}"/>
                </a:ext>
              </a:extLst>
            </p:cNvPr>
            <p:cNvSpPr/>
            <p:nvPr/>
          </p:nvSpPr>
          <p:spPr bwMode="auto">
            <a:xfrm rot="12538399">
              <a:off x="8421585" y="3152845"/>
              <a:ext cx="111292" cy="259190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Pfeil: nach unten 103">
              <a:extLst>
                <a:ext uri="{FF2B5EF4-FFF2-40B4-BE49-F238E27FC236}">
                  <a16:creationId xmlns:a16="http://schemas.microsoft.com/office/drawing/2014/main" id="{E835F040-681C-49E9-8A49-F82CA7C40B95}"/>
                </a:ext>
              </a:extLst>
            </p:cNvPr>
            <p:cNvSpPr/>
            <p:nvPr/>
          </p:nvSpPr>
          <p:spPr bwMode="auto">
            <a:xfrm rot="19811668" flipH="1">
              <a:off x="9397376" y="3253748"/>
              <a:ext cx="109316" cy="468837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Pfeil: nach unten 36">
              <a:extLst>
                <a:ext uri="{FF2B5EF4-FFF2-40B4-BE49-F238E27FC236}">
                  <a16:creationId xmlns:a16="http://schemas.microsoft.com/office/drawing/2014/main" id="{044C534B-EEA0-BF0F-47A0-4837284E6C8E}"/>
                </a:ext>
              </a:extLst>
            </p:cNvPr>
            <p:cNvSpPr/>
            <p:nvPr/>
          </p:nvSpPr>
          <p:spPr bwMode="auto">
            <a:xfrm rot="12538399">
              <a:off x="9575507" y="2026961"/>
              <a:ext cx="111292" cy="63068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7DA26C0-6C21-BF81-D5BB-7B8C4DD12DD3}"/>
              </a:ext>
            </a:extLst>
          </p:cNvPr>
          <p:cNvGrpSpPr/>
          <p:nvPr/>
        </p:nvGrpSpPr>
        <p:grpSpPr>
          <a:xfrm>
            <a:off x="3343368" y="496530"/>
            <a:ext cx="2893923" cy="5485402"/>
            <a:chOff x="3389088" y="496530"/>
            <a:chExt cx="2893923" cy="5485402"/>
          </a:xfrm>
        </p:grpSpPr>
        <p:grpSp>
          <p:nvGrpSpPr>
            <p:cNvPr id="18456" name="Gruppieren 18455">
              <a:extLst>
                <a:ext uri="{FF2B5EF4-FFF2-40B4-BE49-F238E27FC236}">
                  <a16:creationId xmlns:a16="http://schemas.microsoft.com/office/drawing/2014/main" id="{EF9AF953-A289-4292-897D-74BD245FF8D4}"/>
                </a:ext>
              </a:extLst>
            </p:cNvPr>
            <p:cNvGrpSpPr/>
            <p:nvPr/>
          </p:nvGrpSpPr>
          <p:grpSpPr>
            <a:xfrm>
              <a:off x="3389088" y="496530"/>
              <a:ext cx="2893923" cy="5485402"/>
              <a:chOff x="3529053" y="496530"/>
              <a:chExt cx="2893923" cy="5485402"/>
            </a:xfrm>
          </p:grpSpPr>
          <p:sp>
            <p:nvSpPr>
              <p:cNvPr id="88" name="Pfeil: nach unten 87">
                <a:extLst>
                  <a:ext uri="{FF2B5EF4-FFF2-40B4-BE49-F238E27FC236}">
                    <a16:creationId xmlns:a16="http://schemas.microsoft.com/office/drawing/2014/main" id="{740FA0A1-C6F7-4E5F-BE49-970187AB09E8}"/>
                  </a:ext>
                </a:extLst>
              </p:cNvPr>
              <p:cNvSpPr/>
              <p:nvPr/>
            </p:nvSpPr>
            <p:spPr bwMode="auto">
              <a:xfrm rot="1679343">
                <a:off x="3529053" y="529490"/>
                <a:ext cx="106144" cy="5349664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Pfeil: nach unten 79">
                <a:extLst>
                  <a:ext uri="{FF2B5EF4-FFF2-40B4-BE49-F238E27FC236}">
                    <a16:creationId xmlns:a16="http://schemas.microsoft.com/office/drawing/2014/main" id="{E6EB9E63-10BF-4649-A679-765D0226ADDF}"/>
                  </a:ext>
                </a:extLst>
              </p:cNvPr>
              <p:cNvSpPr/>
              <p:nvPr/>
            </p:nvSpPr>
            <p:spPr bwMode="auto">
              <a:xfrm rot="19698548">
                <a:off x="6304964" y="496530"/>
                <a:ext cx="118012" cy="5485402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Pfeil: nach unten 81">
                <a:extLst>
                  <a:ext uri="{FF2B5EF4-FFF2-40B4-BE49-F238E27FC236}">
                    <a16:creationId xmlns:a16="http://schemas.microsoft.com/office/drawing/2014/main" id="{480644D4-2835-43F8-AFDB-427CC619C192}"/>
                  </a:ext>
                </a:extLst>
              </p:cNvPr>
              <p:cNvSpPr/>
              <p:nvPr/>
            </p:nvSpPr>
            <p:spPr bwMode="auto">
              <a:xfrm>
                <a:off x="4848687" y="886004"/>
                <a:ext cx="123761" cy="4518012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6" name="Gruppieren 18445">
                <a:extLst>
                  <a:ext uri="{FF2B5EF4-FFF2-40B4-BE49-F238E27FC236}">
                    <a16:creationId xmlns:a16="http://schemas.microsoft.com/office/drawing/2014/main" id="{D892A3FF-A7B5-4D91-BEED-9025A80DD6D6}"/>
                  </a:ext>
                </a:extLst>
              </p:cNvPr>
              <p:cNvGrpSpPr/>
              <p:nvPr/>
            </p:nvGrpSpPr>
            <p:grpSpPr>
              <a:xfrm>
                <a:off x="4163440" y="1220294"/>
                <a:ext cx="1436664" cy="500366"/>
                <a:chOff x="-2038313" y="3476006"/>
                <a:chExt cx="1436664" cy="500366"/>
              </a:xfrm>
            </p:grpSpPr>
            <p:sp>
              <p:nvSpPr>
                <p:cNvPr id="53" name="Rechteck 52">
                  <a:extLst>
                    <a:ext uri="{FF2B5EF4-FFF2-40B4-BE49-F238E27FC236}">
                      <a16:creationId xmlns:a16="http://schemas.microsoft.com/office/drawing/2014/main" id="{3ED1114C-3B8A-4CAF-B3A9-ADE65FD2D3D9}"/>
                    </a:ext>
                  </a:extLst>
                </p:cNvPr>
                <p:cNvSpPr/>
                <p:nvPr/>
              </p:nvSpPr>
              <p:spPr bwMode="auto">
                <a:xfrm>
                  <a:off x="-2038313" y="3476006"/>
                  <a:ext cx="1436664" cy="500366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445" name="Gruppieren 18444">
                  <a:extLst>
                    <a:ext uri="{FF2B5EF4-FFF2-40B4-BE49-F238E27FC236}">
                      <a16:creationId xmlns:a16="http://schemas.microsoft.com/office/drawing/2014/main" id="{FDF4E85C-3962-4790-8721-992A23C79F0A}"/>
                    </a:ext>
                  </a:extLst>
                </p:cNvPr>
                <p:cNvGrpSpPr/>
                <p:nvPr/>
              </p:nvGrpSpPr>
              <p:grpSpPr>
                <a:xfrm>
                  <a:off x="-1892955" y="3540150"/>
                  <a:ext cx="1127219" cy="201463"/>
                  <a:chOff x="-2155403" y="4499932"/>
                  <a:chExt cx="1266743" cy="201463"/>
                </a:xfrm>
              </p:grpSpPr>
              <p:sp>
                <p:nvSpPr>
                  <p:cNvPr id="47" name="Freihandform: Form 46">
                    <a:extLst>
                      <a:ext uri="{FF2B5EF4-FFF2-40B4-BE49-F238E27FC236}">
                        <a16:creationId xmlns:a16="http://schemas.microsoft.com/office/drawing/2014/main" id="{65C81748-9F36-4081-B975-CED392654E87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72713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6" name="Freihandform: Form 95">
                    <a:extLst>
                      <a:ext uri="{FF2B5EF4-FFF2-40B4-BE49-F238E27FC236}">
                        <a16:creationId xmlns:a16="http://schemas.microsoft.com/office/drawing/2014/main" id="{71B30EFD-DFCF-4931-AA28-79FDA98BF6E9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93902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7" name="Freihandform: Form 96">
                    <a:extLst>
                      <a:ext uri="{FF2B5EF4-FFF2-40B4-BE49-F238E27FC236}">
                        <a16:creationId xmlns:a16="http://schemas.microsoft.com/office/drawing/2014/main" id="{305C0BFB-F673-4183-A307-922771BC27C7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215091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1" name="Freihandform: Form 100">
                    <a:extLst>
                      <a:ext uri="{FF2B5EF4-FFF2-40B4-BE49-F238E27FC236}">
                        <a16:creationId xmlns:a16="http://schemas.microsoft.com/office/drawing/2014/main" id="{B056E259-2AEC-4005-85BD-1872BB124CD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512801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8" name="Freihandform: Form 117">
                    <a:extLst>
                      <a:ext uri="{FF2B5EF4-FFF2-40B4-BE49-F238E27FC236}">
                        <a16:creationId xmlns:a16="http://schemas.microsoft.com/office/drawing/2014/main" id="{0723B421-6185-41A7-88A4-3202AD2F188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303706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0" name="Freihandform: Form 119">
                    <a:extLst>
                      <a:ext uri="{FF2B5EF4-FFF2-40B4-BE49-F238E27FC236}">
                        <a16:creationId xmlns:a16="http://schemas.microsoft.com/office/drawing/2014/main" id="{13AD93D4-5DD5-462C-9383-6E1954F95AC6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094611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F47E3BA-79A6-9340-985B-EEFF048B1790}"/>
                </a:ext>
              </a:extLst>
            </p:cNvPr>
            <p:cNvSpPr txBox="1"/>
            <p:nvPr/>
          </p:nvSpPr>
          <p:spPr>
            <a:xfrm>
              <a:off x="3939087" y="1465680"/>
              <a:ext cx="16466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kurzwellige Lichtstrahlung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61D8719-7080-919B-F7C2-CD707F3D58F6}"/>
              </a:ext>
            </a:extLst>
          </p:cNvPr>
          <p:cNvGrpSpPr/>
          <p:nvPr/>
        </p:nvGrpSpPr>
        <p:grpSpPr>
          <a:xfrm>
            <a:off x="248744" y="1015899"/>
            <a:ext cx="2978701" cy="4728380"/>
            <a:chOff x="248744" y="1015899"/>
            <a:chExt cx="2978701" cy="4728380"/>
          </a:xfrm>
        </p:grpSpPr>
        <p:grpSp>
          <p:nvGrpSpPr>
            <p:cNvPr id="18457" name="Gruppieren 18456">
              <a:extLst>
                <a:ext uri="{FF2B5EF4-FFF2-40B4-BE49-F238E27FC236}">
                  <a16:creationId xmlns:a16="http://schemas.microsoft.com/office/drawing/2014/main" id="{3CAF680A-62BA-41EC-9059-800FEE840E54}"/>
                </a:ext>
              </a:extLst>
            </p:cNvPr>
            <p:cNvGrpSpPr/>
            <p:nvPr/>
          </p:nvGrpSpPr>
          <p:grpSpPr>
            <a:xfrm>
              <a:off x="248744" y="1015899"/>
              <a:ext cx="2978701" cy="4728380"/>
              <a:chOff x="248744" y="1015899"/>
              <a:chExt cx="2978701" cy="4728380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D3C0AD69-801D-4B64-914E-68D207A30785}"/>
                  </a:ext>
                </a:extLst>
              </p:cNvPr>
              <p:cNvSpPr txBox="1"/>
              <p:nvPr/>
            </p:nvSpPr>
            <p:spPr>
              <a:xfrm>
                <a:off x="248744" y="1015899"/>
                <a:ext cx="29787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2-atomige Moleküle lassen die</a:t>
                </a:r>
              </a:p>
              <a:p>
                <a:r>
                  <a:rPr lang="de-DE" sz="1600" dirty="0">
                    <a:solidFill>
                      <a:schemeClr val="accent2"/>
                    </a:solidFill>
                  </a:rPr>
                  <a:t>Infrarotstrahlung durch</a:t>
                </a:r>
              </a:p>
            </p:txBody>
          </p:sp>
          <p:sp>
            <p:nvSpPr>
              <p:cNvPr id="83" name="Pfeil: nach unten 82">
                <a:extLst>
                  <a:ext uri="{FF2B5EF4-FFF2-40B4-BE49-F238E27FC236}">
                    <a16:creationId xmlns:a16="http://schemas.microsoft.com/office/drawing/2014/main" id="{17F4AB8B-D126-46C2-B400-8A139BEE4457}"/>
                  </a:ext>
                </a:extLst>
              </p:cNvPr>
              <p:cNvSpPr/>
              <p:nvPr/>
            </p:nvSpPr>
            <p:spPr bwMode="auto">
              <a:xfrm rot="9394045">
                <a:off x="1192652" y="1535022"/>
                <a:ext cx="116062" cy="4209257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Pfeil: nach unten 83">
                <a:extLst>
                  <a:ext uri="{FF2B5EF4-FFF2-40B4-BE49-F238E27FC236}">
                    <a16:creationId xmlns:a16="http://schemas.microsoft.com/office/drawing/2014/main" id="{917E40F7-7E43-457A-93BB-7FDF23F7F38C}"/>
                  </a:ext>
                </a:extLst>
              </p:cNvPr>
              <p:cNvSpPr/>
              <p:nvPr/>
            </p:nvSpPr>
            <p:spPr bwMode="auto">
              <a:xfrm rot="11180748">
                <a:off x="2354052" y="1724092"/>
                <a:ext cx="120978" cy="3861506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2" name="Gruppieren 18441">
                <a:extLst>
                  <a:ext uri="{FF2B5EF4-FFF2-40B4-BE49-F238E27FC236}">
                    <a16:creationId xmlns:a16="http://schemas.microsoft.com/office/drawing/2014/main" id="{062F3009-76CD-4C55-80AD-108EEC717FAE}"/>
                  </a:ext>
                </a:extLst>
              </p:cNvPr>
              <p:cNvGrpSpPr/>
              <p:nvPr/>
            </p:nvGrpSpPr>
            <p:grpSpPr>
              <a:xfrm>
                <a:off x="1324453" y="4371644"/>
                <a:ext cx="1417934" cy="859890"/>
                <a:chOff x="-2149873" y="4153860"/>
                <a:chExt cx="1417934" cy="859890"/>
              </a:xfrm>
            </p:grpSpPr>
            <p:sp>
              <p:nvSpPr>
                <p:cNvPr id="105" name="Rechteck 104">
                  <a:extLst>
                    <a:ext uri="{FF2B5EF4-FFF2-40B4-BE49-F238E27FC236}">
                      <a16:creationId xmlns:a16="http://schemas.microsoft.com/office/drawing/2014/main" id="{ACFBAB6B-2E4B-45D4-93AA-3FD2916696AE}"/>
                    </a:ext>
                  </a:extLst>
                </p:cNvPr>
                <p:cNvSpPr/>
                <p:nvPr/>
              </p:nvSpPr>
              <p:spPr bwMode="auto">
                <a:xfrm>
                  <a:off x="-2149873" y="4153860"/>
                  <a:ext cx="1417934" cy="859890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441" name="Gruppieren 18440">
                  <a:extLst>
                    <a:ext uri="{FF2B5EF4-FFF2-40B4-BE49-F238E27FC236}">
                      <a16:creationId xmlns:a16="http://schemas.microsoft.com/office/drawing/2014/main" id="{B744F57E-77FE-48FC-AC12-95C2F437B18A}"/>
                    </a:ext>
                  </a:extLst>
                </p:cNvPr>
                <p:cNvGrpSpPr/>
                <p:nvPr/>
              </p:nvGrpSpPr>
              <p:grpSpPr>
                <a:xfrm>
                  <a:off x="-2005378" y="4218004"/>
                  <a:ext cx="1071474" cy="315238"/>
                  <a:chOff x="-2005378" y="4891380"/>
                  <a:chExt cx="561880" cy="315238"/>
                </a:xfrm>
                <a:noFill/>
              </p:grpSpPr>
              <p:sp>
                <p:nvSpPr>
                  <p:cNvPr id="113" name="Freihandform: Form 112">
                    <a:extLst>
                      <a:ext uri="{FF2B5EF4-FFF2-40B4-BE49-F238E27FC236}">
                        <a16:creationId xmlns:a16="http://schemas.microsoft.com/office/drawing/2014/main" id="{F8AA337C-A19B-4FAC-9F66-70D169584EC1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741104" y="4909011"/>
                    <a:ext cx="315238" cy="279975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4" name="Freihandform: Form 113">
                    <a:extLst>
                      <a:ext uri="{FF2B5EF4-FFF2-40B4-BE49-F238E27FC236}">
                        <a16:creationId xmlns:a16="http://schemas.microsoft.com/office/drawing/2014/main" id="{1B1EFC3D-1748-44D8-A62F-E703E0B4D026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2023009" y="4909011"/>
                    <a:ext cx="315238" cy="279975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50EE5E5-8809-1FB6-E534-F67570103069}"/>
                </a:ext>
              </a:extLst>
            </p:cNvPr>
            <p:cNvSpPr txBox="1"/>
            <p:nvPr/>
          </p:nvSpPr>
          <p:spPr>
            <a:xfrm>
              <a:off x="1502180" y="4802754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/>
                <a:t>langwellige</a:t>
              </a:r>
              <a:br>
                <a:rPr lang="de-DE" sz="1000" dirty="0"/>
              </a:br>
              <a:r>
                <a:rPr lang="de-DE" sz="1000" dirty="0"/>
                <a:t>Infrarotstrahlung</a:t>
              </a:r>
            </a:p>
          </p:txBody>
        </p:sp>
      </p:grpSp>
      <p:grpSp>
        <p:nvGrpSpPr>
          <p:cNvPr id="18455" name="Gruppieren 18454">
            <a:extLst>
              <a:ext uri="{FF2B5EF4-FFF2-40B4-BE49-F238E27FC236}">
                <a16:creationId xmlns:a16="http://schemas.microsoft.com/office/drawing/2014/main" id="{E34C32F5-D282-4744-94D3-8505FC8A1880}"/>
              </a:ext>
            </a:extLst>
          </p:cNvPr>
          <p:cNvGrpSpPr/>
          <p:nvPr/>
        </p:nvGrpSpPr>
        <p:grpSpPr>
          <a:xfrm>
            <a:off x="3648095" y="410365"/>
            <a:ext cx="2255691" cy="793334"/>
            <a:chOff x="3735806" y="410365"/>
            <a:chExt cx="2255691" cy="793334"/>
          </a:xfrm>
        </p:grpSpPr>
        <p:sp>
          <p:nvSpPr>
            <p:cNvPr id="11" name="Teilkreis 10">
              <a:extLst>
                <a:ext uri="{FF2B5EF4-FFF2-40B4-BE49-F238E27FC236}">
                  <a16:creationId xmlns:a16="http://schemas.microsoft.com/office/drawing/2014/main" id="{958F8D39-E432-47CA-8B8C-908181B2B568}"/>
                </a:ext>
              </a:extLst>
            </p:cNvPr>
            <p:cNvSpPr/>
            <p:nvPr/>
          </p:nvSpPr>
          <p:spPr bwMode="auto">
            <a:xfrm>
              <a:off x="3735806" y="410365"/>
              <a:ext cx="2255691" cy="793334"/>
            </a:xfrm>
            <a:prstGeom prst="pie">
              <a:avLst>
                <a:gd name="adj1" fmla="val 0"/>
                <a:gd name="adj2" fmla="val 10848853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4BE83E68-B224-4BEC-BAF0-6849751D1DB2}"/>
                </a:ext>
              </a:extLst>
            </p:cNvPr>
            <p:cNvSpPr txBox="1"/>
            <p:nvPr/>
          </p:nvSpPr>
          <p:spPr>
            <a:xfrm>
              <a:off x="4300893" y="736426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Sonne</a:t>
              </a:r>
            </a:p>
          </p:txBody>
        </p:sp>
      </p:grpSp>
      <p:sp>
        <p:nvSpPr>
          <p:cNvPr id="18454" name="Textfeld 18453">
            <a:extLst>
              <a:ext uri="{FF2B5EF4-FFF2-40B4-BE49-F238E27FC236}">
                <a16:creationId xmlns:a16="http://schemas.microsoft.com/office/drawing/2014/main" id="{7AAA90A2-90A5-49B6-88C6-BF77FA6125DF}"/>
              </a:ext>
            </a:extLst>
          </p:cNvPr>
          <p:cNvSpPr txBox="1"/>
          <p:nvPr/>
        </p:nvSpPr>
        <p:spPr>
          <a:xfrm>
            <a:off x="5936321" y="4738095"/>
            <a:ext cx="3615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Der Treibhauseffekt wurde 1824 von </a:t>
            </a:r>
            <a:r>
              <a:rPr lang="de-DE" sz="1200" dirty="0">
                <a:hlinkClick r:id="rId3" tooltip="Joseph Fourier"/>
              </a:rPr>
              <a:t>Joseph Fourier</a:t>
            </a:r>
            <a:r>
              <a:rPr lang="de-DE" sz="1200" dirty="0"/>
              <a:t> entdeckt und 1896 von </a:t>
            </a:r>
            <a:r>
              <a:rPr lang="de-DE" sz="1200" dirty="0" err="1">
                <a:hlinkClick r:id="rId4" tooltip="Svante Arrhenius"/>
              </a:rPr>
              <a:t>Svante</a:t>
            </a:r>
            <a:r>
              <a:rPr lang="de-DE" sz="1200" dirty="0">
                <a:hlinkClick r:id="rId4" tooltip="Svante Arrhenius"/>
              </a:rPr>
              <a:t> Arrhenius</a:t>
            </a:r>
            <a:r>
              <a:rPr lang="de-DE" sz="1200" dirty="0"/>
              <a:t> erstmals quantitativ genauer beschrieben.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492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Durch den Menschen verursachte Treibhausgase heizen die Erde auf!</a:t>
            </a:r>
          </a:p>
        </p:txBody>
      </p:sp>
    </p:spTree>
    <p:extLst>
      <p:ext uri="{BB962C8B-B14F-4D97-AF65-F5344CB8AC3E}">
        <p14:creationId xmlns:p14="http://schemas.microsoft.com/office/powerpoint/2010/main" val="775457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0C4AA-8F00-473D-8350-441C24D4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/>
          <a:stretch>
            <a:fillRect/>
          </a:stretch>
        </p:blipFill>
        <p:spPr bwMode="auto">
          <a:xfrm>
            <a:off x="379413" y="869207"/>
            <a:ext cx="9075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720590-10FF-4A78-AAEB-D7675D7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916"/>
          <a:stretch>
            <a:fillRect/>
          </a:stretch>
        </p:blipFill>
        <p:spPr bwMode="auto">
          <a:xfrm>
            <a:off x="379413" y="3849688"/>
            <a:ext cx="3600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17931B-A32A-417C-90FB-C7187491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50899"/>
          <a:stretch>
            <a:fillRect/>
          </a:stretch>
        </p:blipFill>
        <p:spPr bwMode="auto">
          <a:xfrm>
            <a:off x="4122738" y="3836988"/>
            <a:ext cx="36957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C6B799-2093-46B3-9EBC-62388BCE519D}"/>
              </a:ext>
            </a:extLst>
          </p:cNvPr>
          <p:cNvSpPr txBox="1"/>
          <p:nvPr/>
        </p:nvSpPr>
        <p:spPr>
          <a:xfrm>
            <a:off x="4341378" y="1451336"/>
            <a:ext cx="999884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50 %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CDAF9F2-2716-4C7D-8752-555DE5F738D8}"/>
              </a:ext>
            </a:extLst>
          </p:cNvPr>
          <p:cNvSpPr txBox="1"/>
          <p:nvPr/>
        </p:nvSpPr>
        <p:spPr>
          <a:xfrm>
            <a:off x="1821009" y="4760283"/>
            <a:ext cx="1016749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7D141E-9E5E-47DE-BF05-A4B453F9313C}"/>
              </a:ext>
            </a:extLst>
          </p:cNvPr>
          <p:cNvSpPr txBox="1"/>
          <p:nvPr/>
        </p:nvSpPr>
        <p:spPr>
          <a:xfrm>
            <a:off x="5612313" y="4773102"/>
            <a:ext cx="998455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197283" y="5847541"/>
            <a:ext cx="54181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Dr. Hans Schipper - Klimawandel: globale Ursache, regionale Folgen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34450" y="11453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Die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-Bilanz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Was hat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 mit der Klimakrise zu tun?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90FD749-AD07-4F74-83E2-2892F96A7525}"/>
              </a:ext>
            </a:extLst>
          </p:cNvPr>
          <p:cNvGrpSpPr/>
          <p:nvPr/>
        </p:nvGrpSpPr>
        <p:grpSpPr>
          <a:xfrm>
            <a:off x="7840663" y="962772"/>
            <a:ext cx="1691494" cy="4837950"/>
            <a:chOff x="7840663" y="962772"/>
            <a:chExt cx="1691494" cy="483795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41FD841-3AB8-496E-BD63-0F06C172F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0665" y="962772"/>
              <a:ext cx="1691492" cy="4837950"/>
              <a:chOff x="8093498" y="1323104"/>
              <a:chExt cx="1691098" cy="4838101"/>
            </a:xfrm>
          </p:grpSpPr>
          <p:pic>
            <p:nvPicPr>
              <p:cNvPr id="10268" name="Picture 5">
                <a:extLst>
                  <a:ext uri="{FF2B5EF4-FFF2-40B4-BE49-F238E27FC236}">
                    <a16:creationId xmlns:a16="http://schemas.microsoft.com/office/drawing/2014/main" id="{685D712C-1286-4D42-B405-3C388D9A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5"/>
              <a:stretch>
                <a:fillRect/>
              </a:stretch>
            </p:blipFill>
            <p:spPr bwMode="auto">
              <a:xfrm>
                <a:off x="8193088" y="4197170"/>
                <a:ext cx="1513731" cy="196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feil nach unten 11">
                <a:extLst>
                  <a:ext uri="{FF2B5EF4-FFF2-40B4-BE49-F238E27FC236}">
                    <a16:creationId xmlns:a16="http://schemas.microsoft.com/office/drawing/2014/main" id="{5A855F9C-3CC8-4AAC-92D8-FB22E3435403}"/>
                  </a:ext>
                </a:extLst>
              </p:cNvPr>
              <p:cNvSpPr/>
              <p:nvPr/>
            </p:nvSpPr>
            <p:spPr>
              <a:xfrm rot="10800000">
                <a:off x="8283953" y="3157560"/>
                <a:ext cx="125383" cy="847752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FF0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70" name="Textfeld 16">
                <a:extLst>
                  <a:ext uri="{FF2B5EF4-FFF2-40B4-BE49-F238E27FC236}">
                    <a16:creationId xmlns:a16="http://schemas.microsoft.com/office/drawing/2014/main" id="{5DF2F7B5-EA9D-4D11-9D2A-AD202BF00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620" y="3739197"/>
                <a:ext cx="13239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dirty="0">
                    <a:solidFill>
                      <a:srgbClr val="FF0000"/>
                    </a:solidFill>
                  </a:rPr>
                  <a:t>41 </a:t>
                </a:r>
                <a:r>
                  <a:rPr lang="de-DE" altLang="de-DE" dirty="0" err="1">
                    <a:solidFill>
                      <a:srgbClr val="FF0000"/>
                    </a:solidFill>
                  </a:rPr>
                  <a:t>Gt</a:t>
                </a:r>
                <a:r>
                  <a:rPr lang="de-DE" altLang="de-DE" dirty="0">
                    <a:solidFill>
                      <a:srgbClr val="FF0000"/>
                    </a:solidFill>
                  </a:rPr>
                  <a:t>/a</a:t>
                </a:r>
              </a:p>
            </p:txBody>
          </p:sp>
          <p:sp>
            <p:nvSpPr>
              <p:cNvPr id="10272" name="Textfeld 16">
                <a:extLst>
                  <a:ext uri="{FF2B5EF4-FFF2-40B4-BE49-F238E27FC236}">
                    <a16:creationId xmlns:a16="http://schemas.microsoft.com/office/drawing/2014/main" id="{242639DC-6A38-496D-A4F7-16FCD5A99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3498" y="1323104"/>
                <a:ext cx="1547673" cy="6463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800" dirty="0">
                    <a:solidFill>
                      <a:schemeClr val="bg1"/>
                    </a:solidFill>
                  </a:rPr>
                  <a:t>CO</a:t>
                </a:r>
                <a:r>
                  <a:rPr lang="de-DE" altLang="de-DE" sz="18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de-DE" altLang="de-DE" sz="1800" dirty="0">
                    <a:solidFill>
                      <a:schemeClr val="bg1"/>
                    </a:solidFill>
                  </a:rPr>
                  <a:t>-Mensch kumuliert</a:t>
                </a:r>
              </a:p>
            </p:txBody>
          </p:sp>
        </p:grp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0E282E37-A9C9-46FB-A764-E5374FF00CD9}"/>
                </a:ext>
              </a:extLst>
            </p:cNvPr>
            <p:cNvSpPr/>
            <p:nvPr/>
          </p:nvSpPr>
          <p:spPr>
            <a:xfrm>
              <a:off x="7840663" y="2034849"/>
              <a:ext cx="1548036" cy="461665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Strahlungsantrieb:</a:t>
              </a:r>
              <a:b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2,3 W/m²  </a:t>
              </a:r>
              <a:r>
                <a:rPr lang="de-DE" alt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200" b="1" baseline="-25000" dirty="0">
                  <a:solidFill>
                    <a:schemeClr val="bg1"/>
                  </a:solidFill>
                  <a:sym typeface="Wingdings" panose="05000000000000000000" pitchFamily="2" charset="2"/>
                </a:rPr>
                <a:t>M</a:t>
              </a:r>
              <a:endParaRPr lang="de-DE" sz="12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1BFF339-1D39-4D68-8486-ED207E27595B}"/>
              </a:ext>
            </a:extLst>
          </p:cNvPr>
          <p:cNvGrpSpPr/>
          <p:nvPr/>
        </p:nvGrpSpPr>
        <p:grpSpPr>
          <a:xfrm>
            <a:off x="3031631" y="2684730"/>
            <a:ext cx="2309631" cy="1120515"/>
            <a:chOff x="3021961" y="2684730"/>
            <a:chExt cx="2309631" cy="112051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B3A02EC-8FA8-456C-B49D-8994E1A39DE1}"/>
                </a:ext>
              </a:extLst>
            </p:cNvPr>
            <p:cNvGrpSpPr/>
            <p:nvPr/>
          </p:nvGrpSpPr>
          <p:grpSpPr>
            <a:xfrm>
              <a:off x="3021961" y="2684730"/>
              <a:ext cx="2265576" cy="1120515"/>
              <a:chOff x="3021961" y="2684730"/>
              <a:chExt cx="2265576" cy="112051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A376CA7A-72BD-4C75-AF0C-1055C56486D1}"/>
                  </a:ext>
                </a:extLst>
              </p:cNvPr>
              <p:cNvSpPr/>
              <p:nvPr/>
            </p:nvSpPr>
            <p:spPr bwMode="auto">
              <a:xfrm>
                <a:off x="3042925" y="2684730"/>
                <a:ext cx="2244612" cy="1120515"/>
              </a:xfrm>
              <a:prstGeom prst="rect">
                <a:avLst/>
              </a:prstGeom>
              <a:solidFill>
                <a:srgbClr val="008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52AA031-4840-4CE8-A957-813B1910D191}"/>
                  </a:ext>
                </a:extLst>
              </p:cNvPr>
              <p:cNvGrpSpPr/>
              <p:nvPr/>
            </p:nvGrpSpPr>
            <p:grpSpPr>
              <a:xfrm>
                <a:off x="3021961" y="2795587"/>
                <a:ext cx="1175322" cy="881522"/>
                <a:chOff x="3082921" y="2795587"/>
                <a:chExt cx="1175322" cy="881522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136DB66-19AF-4C49-9F3E-9879C6676E03}"/>
                    </a:ext>
                  </a:extLst>
                </p:cNvPr>
                <p:cNvSpPr/>
                <p:nvPr/>
              </p:nvSpPr>
              <p:spPr bwMode="auto">
                <a:xfrm>
                  <a:off x="3137684" y="2795587"/>
                  <a:ext cx="1120559" cy="8815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3D9669-E7F3-465A-8BC5-2362E8A6A5F7}"/>
                    </a:ext>
                  </a:extLst>
                </p:cNvPr>
                <p:cNvSpPr txBox="1"/>
                <p:nvPr/>
              </p:nvSpPr>
              <p:spPr>
                <a:xfrm>
                  <a:off x="3082921" y="2846112"/>
                  <a:ext cx="117532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natürlicher</a:t>
                  </a:r>
                  <a:br>
                    <a:rPr lang="de-DE" sz="1600" dirty="0"/>
                  </a:br>
                  <a:r>
                    <a:rPr lang="de-DE" sz="1600" dirty="0"/>
                    <a:t>Treibhaus-</a:t>
                  </a:r>
                  <a:br>
                    <a:rPr lang="de-DE" sz="1600" dirty="0"/>
                  </a:br>
                  <a:r>
                    <a:rPr lang="de-DE" sz="1600" dirty="0" err="1"/>
                    <a:t>effekt</a:t>
                  </a:r>
                  <a:endParaRPr lang="de-DE" sz="1600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73FBC9-2D18-4D23-8478-C04F7A66A4BC}"/>
                </a:ext>
              </a:extLst>
            </p:cNvPr>
            <p:cNvGrpSpPr/>
            <p:nvPr/>
          </p:nvGrpSpPr>
          <p:grpSpPr>
            <a:xfrm>
              <a:off x="4202806" y="2714458"/>
              <a:ext cx="1128786" cy="1030328"/>
              <a:chOff x="4221856" y="2714458"/>
              <a:chExt cx="1128786" cy="1030328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BD584E5-CAE4-470A-BEB0-601ACCAB1B57}"/>
                  </a:ext>
                </a:extLst>
              </p:cNvPr>
              <p:cNvSpPr txBox="1"/>
              <p:nvPr/>
            </p:nvSpPr>
            <p:spPr>
              <a:xfrm>
                <a:off x="4651412" y="2714458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15 °C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37A7472-261A-423D-9009-12E39930D5EB}"/>
                  </a:ext>
                </a:extLst>
              </p:cNvPr>
              <p:cNvSpPr txBox="1"/>
              <p:nvPr/>
            </p:nvSpPr>
            <p:spPr>
              <a:xfrm>
                <a:off x="4614523" y="3406232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-18°C</a:t>
                </a: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CD0E736-636A-4336-9D50-3A8E6BD60BFC}"/>
                  </a:ext>
                </a:extLst>
              </p:cNvPr>
              <p:cNvSpPr/>
              <p:nvPr/>
            </p:nvSpPr>
            <p:spPr>
              <a:xfrm>
                <a:off x="4221856" y="3067678"/>
                <a:ext cx="1086644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de-DE" altLang="de-DE" sz="1600" dirty="0">
                    <a:sym typeface="Wingdings" panose="05000000000000000000" pitchFamily="2" charset="2"/>
                  </a:rPr>
                  <a:t>∆ T</a:t>
                </a:r>
                <a:r>
                  <a:rPr lang="de-DE" altLang="de-DE" sz="1600" baseline="-25000" dirty="0">
                    <a:sym typeface="Wingdings" panose="05000000000000000000" pitchFamily="2" charset="2"/>
                  </a:rPr>
                  <a:t>N: </a:t>
                </a:r>
                <a:r>
                  <a:rPr lang="de-DE" altLang="de-DE" sz="1600" dirty="0">
                    <a:sym typeface="Wingdings" panose="05000000000000000000" pitchFamily="2" charset="2"/>
                  </a:rPr>
                  <a:t>33 K</a:t>
                </a:r>
                <a:endParaRPr lang="de-DE" sz="1600" dirty="0"/>
              </a:p>
            </p:txBody>
          </p: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2FB25C-96A6-9B52-6A49-3B9FDC398AFF}"/>
              </a:ext>
            </a:extLst>
          </p:cNvPr>
          <p:cNvGrpSpPr/>
          <p:nvPr/>
        </p:nvGrpSpPr>
        <p:grpSpPr>
          <a:xfrm>
            <a:off x="-125898" y="2569062"/>
            <a:ext cx="7301042" cy="1267690"/>
            <a:chOff x="-125898" y="2569062"/>
            <a:chExt cx="7301042" cy="1267690"/>
          </a:xfrm>
        </p:grpSpPr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94E66A76-16DE-4971-89AF-5DE936C7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5898" y="2569062"/>
              <a:ext cx="143133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2000" dirty="0">
                  <a:solidFill>
                    <a:srgbClr val="008000"/>
                  </a:solidFill>
                </a:rPr>
                <a:t>CO</a:t>
              </a:r>
              <a:r>
                <a:rPr lang="de-DE" altLang="de-DE" sz="2000" baseline="-25000" dirty="0">
                  <a:solidFill>
                    <a:srgbClr val="008000"/>
                  </a:solidFill>
                </a:rPr>
                <a:t>2</a:t>
              </a:r>
              <a:r>
                <a:rPr lang="de-DE" altLang="de-DE" sz="2000" dirty="0">
                  <a:solidFill>
                    <a:srgbClr val="008000"/>
                  </a:solidFill>
                </a:rPr>
                <a:t>-Natur</a:t>
              </a:r>
              <a:br>
                <a:rPr lang="de-DE" altLang="de-DE" sz="2000" dirty="0">
                  <a:solidFill>
                    <a:srgbClr val="008000"/>
                  </a:solidFill>
                </a:rPr>
              </a:br>
              <a:r>
                <a:rPr lang="de-DE" altLang="de-DE" sz="1600" dirty="0">
                  <a:solidFill>
                    <a:srgbClr val="008000"/>
                  </a:solidFill>
                </a:rPr>
                <a:t>saisonaler Austausch</a:t>
              </a:r>
            </a:p>
          </p:txBody>
        </p:sp>
        <p:sp>
          <p:nvSpPr>
            <p:cNvPr id="16" name="Pfeil: nach oben und unten 15">
              <a:extLst>
                <a:ext uri="{FF2B5EF4-FFF2-40B4-BE49-F238E27FC236}">
                  <a16:creationId xmlns:a16="http://schemas.microsoft.com/office/drawing/2014/main" id="{916C739E-37BA-4336-9DBB-BD7C71802BE6}"/>
                </a:ext>
              </a:extLst>
            </p:cNvPr>
            <p:cNvSpPr/>
            <p:nvPr/>
          </p:nvSpPr>
          <p:spPr bwMode="auto">
            <a:xfrm>
              <a:off x="1179426" y="2624982"/>
              <a:ext cx="1357537" cy="1211770"/>
            </a:xfrm>
            <a:prstGeom prst="upDownArrow">
              <a:avLst>
                <a:gd name="adj1" fmla="val 74999"/>
                <a:gd name="adj2" fmla="val 27867"/>
              </a:avLst>
            </a:prstGeom>
            <a:solidFill>
              <a:srgbClr val="008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feld 4">
              <a:extLst>
                <a:ext uri="{FF2B5EF4-FFF2-40B4-BE49-F238E27FC236}">
                  <a16:creationId xmlns:a16="http://schemas.microsoft.com/office/drawing/2014/main" id="{C0A30845-BB4A-4356-9ACD-0B3DD7FA5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3632" y="2997529"/>
              <a:ext cx="11715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dirty="0">
                  <a:solidFill>
                    <a:schemeClr val="bg1"/>
                  </a:solidFill>
                </a:rPr>
                <a:t>330 </a:t>
              </a:r>
              <a:r>
                <a:rPr lang="de-DE" altLang="de-DE" dirty="0" err="1">
                  <a:solidFill>
                    <a:schemeClr val="bg1"/>
                  </a:solidFill>
                </a:rPr>
                <a:t>Gt</a:t>
              </a:r>
              <a:endParaRPr lang="de-DE" altLang="de-DE" dirty="0">
                <a:solidFill>
                  <a:schemeClr val="bg1"/>
                </a:solidFill>
              </a:endParaRPr>
            </a:p>
          </p:txBody>
        </p:sp>
        <p:sp>
          <p:nvSpPr>
            <p:cNvPr id="55" name="Pfeil: nach oben und unten 54">
              <a:extLst>
                <a:ext uri="{FF2B5EF4-FFF2-40B4-BE49-F238E27FC236}">
                  <a16:creationId xmlns:a16="http://schemas.microsoft.com/office/drawing/2014/main" id="{CAE11DD7-697A-47E7-B2B7-644246FCD8AA}"/>
                </a:ext>
              </a:extLst>
            </p:cNvPr>
            <p:cNvSpPr/>
            <p:nvPr/>
          </p:nvSpPr>
          <p:spPr bwMode="auto">
            <a:xfrm>
              <a:off x="5817607" y="2624982"/>
              <a:ext cx="1357537" cy="1211770"/>
            </a:xfrm>
            <a:prstGeom prst="upDownArrow">
              <a:avLst>
                <a:gd name="adj1" fmla="val 74999"/>
                <a:gd name="adj2" fmla="val 27867"/>
              </a:avLst>
            </a:prstGeom>
            <a:solidFill>
              <a:srgbClr val="008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4">
              <a:extLst>
                <a:ext uri="{FF2B5EF4-FFF2-40B4-BE49-F238E27FC236}">
                  <a16:creationId xmlns:a16="http://schemas.microsoft.com/office/drawing/2014/main" id="{ED81624B-F829-4A00-AF0C-D2EFD5FF0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813" y="2997529"/>
              <a:ext cx="1171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dirty="0">
                  <a:solidFill>
                    <a:schemeClr val="bg1"/>
                  </a:solidFill>
                </a:rPr>
                <a:t>440 </a:t>
              </a:r>
              <a:r>
                <a:rPr lang="de-DE" altLang="de-DE" dirty="0" err="1">
                  <a:solidFill>
                    <a:schemeClr val="bg1"/>
                  </a:solidFill>
                </a:rPr>
                <a:t>Gt</a:t>
              </a:r>
              <a:endParaRPr lang="de-DE" alt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DC62BC3C-0612-44F5-8B21-15D7AC5EC03B}"/>
              </a:ext>
            </a:extLst>
          </p:cNvPr>
          <p:cNvSpPr txBox="1"/>
          <p:nvPr/>
        </p:nvSpPr>
        <p:spPr>
          <a:xfrm>
            <a:off x="296092" y="5773405"/>
            <a:ext cx="2490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7"/>
              </a:rPr>
              <a:t>Terra X: CO</a:t>
            </a:r>
            <a:r>
              <a:rPr lang="de-DE" sz="1200" baseline="-25000" dirty="0">
                <a:hlinkClick r:id="rId7"/>
              </a:rPr>
              <a:t>2</a:t>
            </a:r>
            <a:r>
              <a:rPr lang="de-DE" sz="1200" dirty="0">
                <a:hlinkClick r:id="rId7"/>
              </a:rPr>
              <a:t>-Pysik, Harald Lesch</a:t>
            </a:r>
            <a:endParaRPr lang="de-DE" sz="1200" dirty="0"/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1366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Mensch: zusätzlich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∆ T</a:t>
            </a:r>
            <a:r>
              <a:rPr lang="de-DE" altLang="de-DE" sz="1800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 &gt; 1,5 K  Klima kippt  Erde wird unbewohnbar!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hlinkClick r:id="rId8"/>
            <a:extLst>
              <a:ext uri="{FF2B5EF4-FFF2-40B4-BE49-F238E27FC236}">
                <a16:creationId xmlns:a16="http://schemas.microsoft.com/office/drawing/2014/main" id="{5F2DC344-7B5A-EA2F-8441-AE7EBBE49AB4}"/>
              </a:ext>
            </a:extLst>
          </p:cNvPr>
          <p:cNvSpPr txBox="1"/>
          <p:nvPr/>
        </p:nvSpPr>
        <p:spPr>
          <a:xfrm>
            <a:off x="296092" y="6027723"/>
            <a:ext cx="549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7"/>
              </a:rPr>
              <a:t>WDR Doku: Klimawandel; Was die Wissenschaft wirklich weiß (und was nicht)</a:t>
            </a:r>
            <a:endParaRPr lang="de-DE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4ECD31-02A7-F6B3-EECB-7E27B0E393ED}"/>
              </a:ext>
            </a:extLst>
          </p:cNvPr>
          <p:cNvSpPr txBox="1"/>
          <p:nvPr/>
        </p:nvSpPr>
        <p:spPr>
          <a:xfrm>
            <a:off x="157209" y="3469449"/>
            <a:ext cx="83869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1600" baseline="30000" dirty="0">
                <a:solidFill>
                  <a:schemeClr val="bg1"/>
                </a:solidFill>
              </a:rPr>
              <a:t>14</a:t>
            </a:r>
            <a:r>
              <a:rPr lang="de-DE" sz="1600" dirty="0">
                <a:solidFill>
                  <a:schemeClr val="bg1"/>
                </a:solidFill>
              </a:rPr>
              <a:t>C/</a:t>
            </a:r>
            <a:r>
              <a:rPr lang="de-DE" sz="1600" baseline="30000" dirty="0">
                <a:solidFill>
                  <a:schemeClr val="bg1"/>
                </a:solidFill>
              </a:rPr>
              <a:t>12</a:t>
            </a:r>
            <a:r>
              <a:rPr lang="de-DE" sz="16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31F574C-463D-605D-ED2C-A2F22C7E3995}"/>
              </a:ext>
            </a:extLst>
          </p:cNvPr>
          <p:cNvGrpSpPr/>
          <p:nvPr/>
        </p:nvGrpSpPr>
        <p:grpSpPr>
          <a:xfrm>
            <a:off x="8172833" y="2745235"/>
            <a:ext cx="1733167" cy="586736"/>
            <a:chOff x="8172833" y="2745235"/>
            <a:chExt cx="1733167" cy="586736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B31AE49-5730-5179-5BE0-5B40894971AA}"/>
                </a:ext>
              </a:extLst>
            </p:cNvPr>
            <p:cNvSpPr txBox="1"/>
            <p:nvPr/>
          </p:nvSpPr>
          <p:spPr>
            <a:xfrm>
              <a:off x="8798004" y="2993417"/>
              <a:ext cx="482824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aseline="30000" dirty="0">
                  <a:solidFill>
                    <a:schemeClr val="bg1"/>
                  </a:solidFill>
                </a:rPr>
                <a:t>12</a:t>
              </a:r>
              <a:r>
                <a:rPr lang="de-DE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611147C-2609-71CB-127B-6171F9A54C30}"/>
                </a:ext>
              </a:extLst>
            </p:cNvPr>
            <p:cNvSpPr txBox="1"/>
            <p:nvPr/>
          </p:nvSpPr>
          <p:spPr>
            <a:xfrm>
              <a:off x="8172833" y="2745235"/>
              <a:ext cx="1733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Radio-Carbon-Analyse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452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70936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Zusammenhang zwischen 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 und Temperaturanstieg,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trotz vieler Klimakonferenzen gibt es noch keine Trendumkehr!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20C102-5745-DDAA-E83D-DB3BF369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/>
          <a:stretch/>
        </p:blipFill>
        <p:spPr bwMode="auto">
          <a:xfrm>
            <a:off x="193675" y="815977"/>
            <a:ext cx="5592725" cy="54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5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Energiewende ist die wichtigste Antwort auf die Klimakrise!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33352C97-8CED-6B5B-B17B-515E6121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022" y="1006581"/>
            <a:ext cx="1873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br>
              <a:rPr lang="de-DE" altLang="de-DE" sz="1200" b="1" dirty="0"/>
            </a:br>
            <a:r>
              <a:rPr lang="de-DE" altLang="de-DE" sz="1200" b="1" dirty="0"/>
              <a:t>- </a:t>
            </a:r>
            <a:r>
              <a:rPr lang="de-DE" sz="1200" dirty="0">
                <a:effectLst/>
                <a:latin typeface="+mn-lt"/>
                <a:ea typeface="Times New Roman" panose="02020603050405020304" pitchFamily="18" charset="0"/>
              </a:rPr>
              <a:t>Professor Mark </a:t>
            </a:r>
            <a:r>
              <a:rPr lang="de-DE" sz="1200" dirty="0" err="1">
                <a:effectLst/>
                <a:latin typeface="+mn-lt"/>
                <a:ea typeface="Times New Roman" panose="02020603050405020304" pitchFamily="18" charset="0"/>
              </a:rPr>
              <a:t>Maslin</a:t>
            </a:r>
            <a:r>
              <a:rPr lang="de-DE" sz="1200" dirty="0">
                <a:latin typeface="+mn-lt"/>
                <a:ea typeface="Times New Roman" panose="02020603050405020304" pitchFamily="18" charset="0"/>
              </a:rPr>
              <a:t>,</a:t>
            </a:r>
            <a:br>
              <a:rPr lang="de-DE" sz="1200" dirty="0">
                <a:latin typeface="+mn-lt"/>
                <a:ea typeface="Times New Roman" panose="02020603050405020304" pitchFamily="18" charset="0"/>
              </a:rPr>
            </a:br>
            <a:r>
              <a:rPr lang="de-DE" sz="1200" dirty="0">
                <a:latin typeface="+mn-lt"/>
                <a:ea typeface="Times New Roman" panose="02020603050405020304" pitchFamily="18" charset="0"/>
              </a:rPr>
              <a:t>  University College London</a:t>
            </a:r>
            <a:br>
              <a:rPr lang="de-DE" sz="1200" dirty="0">
                <a:latin typeface="+mn-lt"/>
                <a:ea typeface="Times New Roman" panose="02020603050405020304" pitchFamily="18" charset="0"/>
              </a:rPr>
            </a:br>
            <a:r>
              <a:rPr lang="de-DE" sz="1200" dirty="0">
                <a:latin typeface="+mn-lt"/>
                <a:ea typeface="Times New Roman" panose="02020603050405020304" pitchFamily="18" charset="0"/>
              </a:rPr>
              <a:t>- WMO</a:t>
            </a:r>
            <a:endParaRPr lang="en-US" altLang="de-DE" sz="12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DD981C-7B88-6D69-9F8D-74B2EB6B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r="23627" b="6770"/>
          <a:stretch>
            <a:fillRect/>
          </a:stretch>
        </p:blipFill>
        <p:spPr bwMode="auto">
          <a:xfrm>
            <a:off x="8612725" y="926736"/>
            <a:ext cx="728662" cy="43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ACC84E-DF8B-149E-6F31-625A64918797}"/>
              </a:ext>
            </a:extLst>
          </p:cNvPr>
          <p:cNvGrpSpPr>
            <a:grpSpLocks/>
          </p:cNvGrpSpPr>
          <p:nvPr/>
        </p:nvGrpSpPr>
        <p:grpSpPr bwMode="auto">
          <a:xfrm>
            <a:off x="6190208" y="4284059"/>
            <a:ext cx="2866427" cy="1464347"/>
            <a:chOff x="6751153" y="5063040"/>
            <a:chExt cx="2865301" cy="1463715"/>
          </a:xfrm>
        </p:grpSpPr>
        <p:pic>
          <p:nvPicPr>
            <p:cNvPr id="10" name="Grafik 2">
              <a:extLst>
                <a:ext uri="{FF2B5EF4-FFF2-40B4-BE49-F238E27FC236}">
                  <a16:creationId xmlns:a16="http://schemas.microsoft.com/office/drawing/2014/main" id="{29A87FD4-DC6D-C498-0889-1D3B7F95C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4" y="5063040"/>
              <a:ext cx="1439320" cy="146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3">
              <a:extLst>
                <a:ext uri="{FF2B5EF4-FFF2-40B4-BE49-F238E27FC236}">
                  <a16:creationId xmlns:a16="http://schemas.microsoft.com/office/drawing/2014/main" id="{90DBBEE2-ADA2-69FE-2A57-E5F993E2F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153" y="5082373"/>
              <a:ext cx="1328688" cy="7383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b="1" dirty="0">
                  <a:solidFill>
                    <a:schemeClr val="bg1"/>
                  </a:solidFill>
                </a:rPr>
                <a:t>Die Rettung:</a:t>
              </a:r>
              <a:br>
                <a:rPr lang="de-DE" altLang="de-DE" sz="1400" dirty="0">
                  <a:solidFill>
                    <a:schemeClr val="bg1"/>
                  </a:solidFill>
                </a:rPr>
              </a:br>
              <a:r>
                <a:rPr lang="de-DE" altLang="de-DE" sz="1400" dirty="0">
                  <a:solidFill>
                    <a:schemeClr val="bg1"/>
                  </a:solidFill>
                </a:rPr>
                <a:t>Klimaschutz/</a:t>
              </a:r>
              <a:br>
                <a:rPr lang="de-DE" altLang="de-DE" sz="1400" dirty="0">
                  <a:solidFill>
                    <a:schemeClr val="bg1"/>
                  </a:solidFill>
                </a:rPr>
              </a:br>
              <a:r>
                <a:rPr lang="de-DE" altLang="de-DE" sz="1400" dirty="0">
                  <a:solidFill>
                    <a:schemeClr val="bg1"/>
                  </a:solidFill>
                </a:rPr>
                <a:t>Energiewende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686F8799-65E8-9742-1037-8A8FAA0FB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934618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 err="1"/>
              <a:t>nature</a:t>
            </a:r>
            <a:r>
              <a:rPr lang="de-DE" altLang="de-DE" sz="1200" dirty="0"/>
              <a:t>, ISE e.V.</a:t>
            </a:r>
            <a:endParaRPr lang="en-US" altLang="de-DE" sz="12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2BFD24-04EE-72E4-A7CD-6E0F5514B303}"/>
              </a:ext>
            </a:extLst>
          </p:cNvPr>
          <p:cNvSpPr txBox="1"/>
          <p:nvPr/>
        </p:nvSpPr>
        <p:spPr>
          <a:xfrm>
            <a:off x="5828731" y="843216"/>
            <a:ext cx="205216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Jahreswerte 2023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</a:t>
            </a:r>
            <a:r>
              <a:rPr lang="de-DE" dirty="0">
                <a:solidFill>
                  <a:srgbClr val="FF0000"/>
                </a:solidFill>
              </a:rPr>
              <a:t>ø </a:t>
            </a:r>
            <a:r>
              <a:rPr lang="de-DE" sz="1600" dirty="0">
                <a:solidFill>
                  <a:srgbClr val="FF0000"/>
                </a:solidFill>
              </a:rPr>
              <a:t>CO</a:t>
            </a:r>
            <a:r>
              <a:rPr lang="de-DE" sz="1600" baseline="-25000" dirty="0">
                <a:solidFill>
                  <a:srgbClr val="FF0000"/>
                </a:solidFill>
              </a:rPr>
              <a:t>2</a:t>
            </a:r>
            <a:r>
              <a:rPr lang="de-DE" sz="1600" dirty="0">
                <a:solidFill>
                  <a:srgbClr val="FF0000"/>
                </a:solidFill>
              </a:rPr>
              <a:t>: 419,3 ppm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</a:t>
            </a: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de-DE" sz="1600" dirty="0" err="1">
                <a:solidFill>
                  <a:srgbClr val="FF0000"/>
                </a:solidFill>
              </a:rPr>
              <a:t>T</a:t>
            </a:r>
            <a:r>
              <a:rPr lang="de-DE" sz="1600" baseline="-25000" dirty="0" err="1">
                <a:solidFill>
                  <a:srgbClr val="FF0000"/>
                </a:solidFill>
              </a:rPr>
              <a:t>max</a:t>
            </a:r>
            <a:r>
              <a:rPr lang="de-DE" sz="1600" dirty="0">
                <a:solidFill>
                  <a:srgbClr val="FF0000"/>
                </a:solidFill>
              </a:rPr>
              <a:t>.: 1,45 °C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7E0E29-D24F-31BC-BE65-F979D317C52E}"/>
              </a:ext>
            </a:extLst>
          </p:cNvPr>
          <p:cNvGrpSpPr>
            <a:grpSpLocks/>
          </p:cNvGrpSpPr>
          <p:nvPr/>
        </p:nvGrpSpPr>
        <p:grpSpPr bwMode="auto">
          <a:xfrm>
            <a:off x="6715113" y="2088786"/>
            <a:ext cx="1733550" cy="1312863"/>
            <a:chOff x="7324436" y="2041525"/>
            <a:chExt cx="1733701" cy="1314217"/>
          </a:xfrm>
        </p:grpSpPr>
        <p:pic>
          <p:nvPicPr>
            <p:cNvPr id="7" name="Grafik 12">
              <a:extLst>
                <a:ext uri="{FF2B5EF4-FFF2-40B4-BE49-F238E27FC236}">
                  <a16:creationId xmlns:a16="http://schemas.microsoft.com/office/drawing/2014/main" id="{D4CD1334-C243-BD95-88E6-68678D9E3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4" r="51035"/>
            <a:stretch>
              <a:fillRect/>
            </a:stretch>
          </p:blipFill>
          <p:spPr bwMode="auto">
            <a:xfrm>
              <a:off x="8785951" y="2770967"/>
              <a:ext cx="2721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prechblase: oval 13">
              <a:extLst>
                <a:ext uri="{FF2B5EF4-FFF2-40B4-BE49-F238E27FC236}">
                  <a16:creationId xmlns:a16="http://schemas.microsoft.com/office/drawing/2014/main" id="{94D6143B-C51D-4EE7-0BA8-F3C010CD0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436" y="2041525"/>
              <a:ext cx="1292365" cy="1229233"/>
            </a:xfrm>
            <a:prstGeom prst="wedgeEllipseCallout">
              <a:avLst>
                <a:gd name="adj1" fmla="val 62843"/>
                <a:gd name="adj2" fmla="val 17324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noch ist </a:t>
              </a:r>
            </a:p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nichts</a:t>
              </a:r>
            </a:p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passiert!</a:t>
              </a:r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95991DAA-1B14-AAE6-E6B8-6FB3965A6D7B}"/>
              </a:ext>
            </a:extLst>
          </p:cNvPr>
          <p:cNvSpPr/>
          <p:nvPr/>
        </p:nvSpPr>
        <p:spPr bwMode="auto">
          <a:xfrm>
            <a:off x="923492" y="1872470"/>
            <a:ext cx="224099" cy="1267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3192F65-EF1A-1D0B-E1D1-30012F20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47" y="1848990"/>
            <a:ext cx="2388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kalt</a:t>
            </a:r>
            <a:endParaRPr lang="en-US" altLang="de-DE" sz="1200" dirty="0"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46E098-C658-38E6-DC48-9C8EDF5A97DE}"/>
              </a:ext>
            </a:extLst>
          </p:cNvPr>
          <p:cNvSpPr/>
          <p:nvPr/>
        </p:nvSpPr>
        <p:spPr bwMode="auto">
          <a:xfrm>
            <a:off x="923492" y="2085779"/>
            <a:ext cx="224099" cy="126757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C221D073-62A3-FDA9-D1D3-5A0FDCD82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47" y="2056824"/>
            <a:ext cx="3751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latin typeface="+mn-lt"/>
              </a:rPr>
              <a:t>warm</a:t>
            </a:r>
            <a:endParaRPr lang="en-US" altLang="de-DE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07726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21897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Klimakrise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Klima-Reparatur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33352C97-8CED-6B5B-B17B-515E6121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023" y="5826001"/>
            <a:ext cx="277284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Schellnhuber &amp; Köllner 2022</a:t>
            </a:r>
            <a:endParaRPr lang="en-US" altLang="de-DE" sz="1200" dirty="0">
              <a:latin typeface="+mn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5230788-E29D-9DFD-111F-E81CA67E6E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19" t="10501" r="34245" b="43145"/>
          <a:stretch/>
        </p:blipFill>
        <p:spPr>
          <a:xfrm>
            <a:off x="41275" y="1237141"/>
            <a:ext cx="9466709" cy="393008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8FDB450-4838-BBFA-F8E5-9D5E262AF830}"/>
              </a:ext>
            </a:extLst>
          </p:cNvPr>
          <p:cNvSpPr txBox="1"/>
          <p:nvPr/>
        </p:nvSpPr>
        <p:spPr>
          <a:xfrm>
            <a:off x="737133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1900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953B39D-09CD-A91F-ADAD-9ACB80EB28DD}"/>
              </a:ext>
            </a:extLst>
          </p:cNvPr>
          <p:cNvSpPr txBox="1"/>
          <p:nvPr/>
        </p:nvSpPr>
        <p:spPr>
          <a:xfrm>
            <a:off x="3299178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2000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6E97824-9357-3C1C-93CA-02F60B5C5E16}"/>
              </a:ext>
            </a:extLst>
          </p:cNvPr>
          <p:cNvSpPr txBox="1"/>
          <p:nvPr/>
        </p:nvSpPr>
        <p:spPr>
          <a:xfrm>
            <a:off x="4011297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2023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DCF4F41-F85D-F714-C1E3-5097638A9C98}"/>
              </a:ext>
            </a:extLst>
          </p:cNvPr>
          <p:cNvSpPr txBox="1"/>
          <p:nvPr/>
        </p:nvSpPr>
        <p:spPr>
          <a:xfrm>
            <a:off x="5955031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2100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B19067-6A2F-2668-E68B-F12F275AC012}"/>
              </a:ext>
            </a:extLst>
          </p:cNvPr>
          <p:cNvSpPr txBox="1"/>
          <p:nvPr/>
        </p:nvSpPr>
        <p:spPr>
          <a:xfrm>
            <a:off x="8512404" y="5159194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2200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E02D98A-6C2E-2BEA-4451-6AB92E7846AF}"/>
              </a:ext>
            </a:extLst>
          </p:cNvPr>
          <p:cNvSpPr txBox="1"/>
          <p:nvPr/>
        </p:nvSpPr>
        <p:spPr>
          <a:xfrm>
            <a:off x="999384" y="5599799"/>
            <a:ext cx="416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6"/>
              </a:rPr>
              <a:t>Prof. Hans Joachim Schellnhuber, Bauhaus Erde gGmbH</a:t>
            </a:r>
            <a:br>
              <a:rPr lang="de-DE" sz="1200" dirty="0">
                <a:hlinkClick r:id="rId6"/>
              </a:rPr>
            </a:br>
            <a:r>
              <a:rPr lang="de-DE" sz="1200" i="1" dirty="0">
                <a:hlinkClick r:id="rId6"/>
              </a:rPr>
              <a:t>Der Klimawandel und die Große Transformation</a:t>
            </a:r>
            <a:endParaRPr lang="de-DE" sz="1200" i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35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Wir müssen langfristig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 aus der Atmosphäre entnehmen!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78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29" y="14466"/>
            <a:ext cx="33152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(1) in RLP (1)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Die 3 Hauptaufgaben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2018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energetischen Versorgungssicherheit </a:t>
              </a:r>
              <a:r>
                <a:rPr lang="de-DE" altLang="de-DE" sz="1600" dirty="0">
                  <a:solidFill>
                    <a:srgbClr val="563BFB"/>
                  </a:solidFill>
                </a:rPr>
                <a:t>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Die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 EE müssen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im gleichen Zeitraum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auf 100 %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ausgebaut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57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24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657648" y="2500588"/>
              <a:ext cx="5418734" cy="1431212"/>
              <a:chOff x="1657648" y="2500588"/>
              <a:chExt cx="5418734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657648" y="3624023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22,6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</a:t>
              </a:r>
              <a:br>
                <a:rPr lang="de-DE" altLang="de-DE" sz="1600" dirty="0">
                  <a:solidFill>
                    <a:srgbClr val="563BFB"/>
                  </a:solidFill>
                </a:rPr>
              </a:br>
              <a:r>
                <a:rPr lang="de-DE" altLang="de-DE" sz="1600" dirty="0">
                  <a:solidFill>
                    <a:srgbClr val="563BFB"/>
                  </a:solidFill>
                </a:rPr>
                <a:t>Dabei spielen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Wegfall der Verluste bei fossilen Kraftwerken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45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25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707342" y="851107"/>
              <a:ext cx="6078414" cy="3240833"/>
              <a:chOff x="1707342" y="851107"/>
              <a:chExt cx="607841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100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707342" y="851107"/>
                <a:ext cx="5414760" cy="3240833"/>
                <a:chOff x="1707342" y="851107"/>
                <a:chExt cx="541476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707342" y="851107"/>
                  <a:ext cx="5414760" cy="3240833"/>
                  <a:chOff x="1707342" y="851107"/>
                  <a:chExt cx="541476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342" y="851107"/>
                    <a:ext cx="48282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178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223645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9979897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D6317C20-ADA2-4213-97DE-93B67C2C9324}"/>
              </a:ext>
            </a:extLst>
          </p:cNvPr>
          <p:cNvGraphicFramePr>
            <a:graphicFrameLocks/>
          </p:cNvGraphicFramePr>
          <p:nvPr/>
        </p:nvGraphicFramePr>
        <p:xfrm>
          <a:off x="1484244" y="1304101"/>
          <a:ext cx="7153410" cy="4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(1) in RLP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beim Zubau-Mix bis 2040, 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352" y="5832596"/>
            <a:ext cx="22191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ISE e.V.-Meta-Studie</a:t>
            </a:r>
            <a:endParaRPr lang="en-US" alt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850442" y="1412517"/>
            <a:ext cx="286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57 TWh/a (57%)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1613958" y="4976500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3 TWh/a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620317" y="3753349"/>
            <a:ext cx="258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B0F0"/>
                </a:solidFill>
              </a:rPr>
              <a:t>Wind-</a:t>
            </a:r>
            <a:r>
              <a:rPr lang="de-DE" sz="1600" b="1" dirty="0" err="1">
                <a:solidFill>
                  <a:srgbClr val="00B0F0"/>
                </a:solidFill>
              </a:rPr>
              <a:t>onshore</a:t>
            </a:r>
            <a:r>
              <a:rPr lang="de-DE" sz="1600" b="1" dirty="0">
                <a:solidFill>
                  <a:srgbClr val="00B0F0"/>
                </a:solidFill>
              </a:rPr>
              <a:t>: 24 TWh/a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489079" y="139641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15 TWh/a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940329" y="1132400"/>
            <a:ext cx="22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1 TWh/a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9077588-5BA3-49E6-883C-D4E757AFACC8}"/>
              </a:ext>
            </a:extLst>
          </p:cNvPr>
          <p:cNvGrpSpPr/>
          <p:nvPr/>
        </p:nvGrpSpPr>
        <p:grpSpPr>
          <a:xfrm>
            <a:off x="4264135" y="2673662"/>
            <a:ext cx="1609027" cy="1609027"/>
            <a:chOff x="4238759" y="2785377"/>
            <a:chExt cx="1609027" cy="160902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E450E95-2704-4624-BB7C-7ADD44C34B0C}"/>
                </a:ext>
              </a:extLst>
            </p:cNvPr>
            <p:cNvSpPr/>
            <p:nvPr/>
          </p:nvSpPr>
          <p:spPr bwMode="auto">
            <a:xfrm>
              <a:off x="4238759" y="2785377"/>
              <a:ext cx="1609027" cy="16090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52EC2E9-78E1-414A-8694-40193D6BC9CC}"/>
                </a:ext>
              </a:extLst>
            </p:cNvPr>
            <p:cNvSpPr txBox="1"/>
            <p:nvPr/>
          </p:nvSpPr>
          <p:spPr>
            <a:xfrm>
              <a:off x="4511793" y="3245243"/>
              <a:ext cx="10983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100 TWh/a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Werte in %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AC289053-FCA1-46CB-A72B-B89FB337255B}"/>
              </a:ext>
            </a:extLst>
          </p:cNvPr>
          <p:cNvSpPr txBox="1"/>
          <p:nvPr/>
        </p:nvSpPr>
        <p:spPr>
          <a:xfrm>
            <a:off x="489079" y="1712223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024A23-1FB1-4A23-B3F3-A49E5236642F}"/>
              </a:ext>
            </a:extLst>
          </p:cNvPr>
          <p:cNvSpPr txBox="1"/>
          <p:nvPr/>
        </p:nvSpPr>
        <p:spPr>
          <a:xfrm>
            <a:off x="489079" y="200896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575702" y="2117865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6984414" y="3240950"/>
            <a:ext cx="201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</a:t>
            </a:r>
            <a:r>
              <a:rPr lang="de-DE" sz="1400" dirty="0">
                <a:solidFill>
                  <a:srgbClr val="FF9900"/>
                </a:solidFill>
              </a:rPr>
              <a:t>/-</a:t>
            </a: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Balkone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6833179" y="3927864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6255015" y="4793318"/>
            <a:ext cx="2902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 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4926791" y="5332858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4117701" y="5589360"/>
            <a:ext cx="2284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ALLE Potenziale werden beim Zubau-Mix gebraucht!</a:t>
            </a:r>
          </a:p>
        </p:txBody>
      </p:sp>
    </p:spTree>
    <p:extLst>
      <p:ext uri="{BB962C8B-B14F-4D97-AF65-F5344CB8AC3E}">
        <p14:creationId xmlns:p14="http://schemas.microsoft.com/office/powerpoint/2010/main" val="10479114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2" name="Gruppieren 8311">
            <a:extLst>
              <a:ext uri="{FF2B5EF4-FFF2-40B4-BE49-F238E27FC236}">
                <a16:creationId xmlns:a16="http://schemas.microsoft.com/office/drawing/2014/main" id="{275B4498-3955-7327-97E4-6D80E8AFCE63}"/>
              </a:ext>
            </a:extLst>
          </p:cNvPr>
          <p:cNvGrpSpPr/>
          <p:nvPr/>
        </p:nvGrpSpPr>
        <p:grpSpPr>
          <a:xfrm>
            <a:off x="8029195" y="1084647"/>
            <a:ext cx="1718176" cy="2154384"/>
            <a:chOff x="8994261" y="1099887"/>
            <a:chExt cx="1718176" cy="2154384"/>
          </a:xfrm>
        </p:grpSpPr>
        <p:sp>
          <p:nvSpPr>
            <p:cNvPr id="8321" name="Rechteck 8320">
              <a:extLst>
                <a:ext uri="{FF2B5EF4-FFF2-40B4-BE49-F238E27FC236}">
                  <a16:creationId xmlns:a16="http://schemas.microsoft.com/office/drawing/2014/main" id="{B9DDBF62-1A92-DD9F-8429-9DE9FEDA264D}"/>
                </a:ext>
              </a:extLst>
            </p:cNvPr>
            <p:cNvSpPr/>
            <p:nvPr/>
          </p:nvSpPr>
          <p:spPr bwMode="auto">
            <a:xfrm>
              <a:off x="8994261" y="1099887"/>
              <a:ext cx="1718176" cy="21543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7" name="Textfeld 8296">
              <a:extLst>
                <a:ext uri="{FF2B5EF4-FFF2-40B4-BE49-F238E27FC236}">
                  <a16:creationId xmlns:a16="http://schemas.microsoft.com/office/drawing/2014/main" id="{B09A376E-65BA-F575-8E48-C649692A9CF0}"/>
                </a:ext>
              </a:extLst>
            </p:cNvPr>
            <p:cNvSpPr txBox="1"/>
            <p:nvPr/>
          </p:nvSpPr>
          <p:spPr>
            <a:xfrm>
              <a:off x="9047190" y="1152593"/>
              <a:ext cx="1651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u="sng" dirty="0"/>
                <a:t>Wärme/Mobilität: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326" name="Gruppieren 8325">
            <a:extLst>
              <a:ext uri="{FF2B5EF4-FFF2-40B4-BE49-F238E27FC236}">
                <a16:creationId xmlns:a16="http://schemas.microsoft.com/office/drawing/2014/main" id="{43B34693-15F9-9BCC-4488-C50399B6C8DB}"/>
              </a:ext>
            </a:extLst>
          </p:cNvPr>
          <p:cNvGrpSpPr/>
          <p:nvPr/>
        </p:nvGrpSpPr>
        <p:grpSpPr>
          <a:xfrm>
            <a:off x="155691" y="3615956"/>
            <a:ext cx="9581846" cy="2347660"/>
            <a:chOff x="152704" y="3755656"/>
            <a:chExt cx="9581846" cy="2200369"/>
          </a:xfrm>
        </p:grpSpPr>
        <p:sp>
          <p:nvSpPr>
            <p:cNvPr id="8325" name="Rechteck 8324">
              <a:extLst>
                <a:ext uri="{FF2B5EF4-FFF2-40B4-BE49-F238E27FC236}">
                  <a16:creationId xmlns:a16="http://schemas.microsoft.com/office/drawing/2014/main" id="{626297DD-3558-53D3-40F4-4062F763B777}"/>
                </a:ext>
              </a:extLst>
            </p:cNvPr>
            <p:cNvSpPr/>
            <p:nvPr/>
          </p:nvSpPr>
          <p:spPr bwMode="auto">
            <a:xfrm>
              <a:off x="152704" y="3755656"/>
              <a:ext cx="9581846" cy="22003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24" name="Textfeld 8323">
              <a:extLst>
                <a:ext uri="{FF2B5EF4-FFF2-40B4-BE49-F238E27FC236}">
                  <a16:creationId xmlns:a16="http://schemas.microsoft.com/office/drawing/2014/main" id="{C5232D15-C8CB-0062-DE79-76713F6E9DFA}"/>
                </a:ext>
              </a:extLst>
            </p:cNvPr>
            <p:cNvSpPr txBox="1"/>
            <p:nvPr/>
          </p:nvSpPr>
          <p:spPr>
            <a:xfrm>
              <a:off x="152704" y="3757012"/>
              <a:ext cx="1462964" cy="490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Erneuerbare</a:t>
              </a:r>
            </a:p>
          </p:txBody>
        </p:sp>
      </p:grpSp>
      <p:grpSp>
        <p:nvGrpSpPr>
          <p:cNvPr id="8318" name="Gruppieren 8317">
            <a:extLst>
              <a:ext uri="{FF2B5EF4-FFF2-40B4-BE49-F238E27FC236}">
                <a16:creationId xmlns:a16="http://schemas.microsoft.com/office/drawing/2014/main" id="{F6A5C9BE-97B6-A475-FD0E-32D3DAEC7BCD}"/>
              </a:ext>
            </a:extLst>
          </p:cNvPr>
          <p:cNvGrpSpPr/>
          <p:nvPr/>
        </p:nvGrpSpPr>
        <p:grpSpPr>
          <a:xfrm>
            <a:off x="155691" y="1076103"/>
            <a:ext cx="7718255" cy="2164895"/>
            <a:chOff x="155691" y="1076103"/>
            <a:chExt cx="7718255" cy="2164895"/>
          </a:xfrm>
        </p:grpSpPr>
        <p:sp>
          <p:nvSpPr>
            <p:cNvPr id="8320" name="Rechteck 8319">
              <a:extLst>
                <a:ext uri="{FF2B5EF4-FFF2-40B4-BE49-F238E27FC236}">
                  <a16:creationId xmlns:a16="http://schemas.microsoft.com/office/drawing/2014/main" id="{1048B1D2-1B57-3977-472C-ABFFF8281F9C}"/>
                </a:ext>
              </a:extLst>
            </p:cNvPr>
            <p:cNvSpPr/>
            <p:nvPr/>
          </p:nvSpPr>
          <p:spPr bwMode="auto">
            <a:xfrm>
              <a:off x="155691" y="1076103"/>
              <a:ext cx="7718255" cy="21648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11FB7490-1F67-DA88-5587-FB168423513B}"/>
                </a:ext>
              </a:extLst>
            </p:cNvPr>
            <p:cNvSpPr txBox="1"/>
            <p:nvPr/>
          </p:nvSpPr>
          <p:spPr>
            <a:xfrm>
              <a:off x="156004" y="1112974"/>
              <a:ext cx="1468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282" name="Gruppieren 8281">
            <a:extLst>
              <a:ext uri="{FF2B5EF4-FFF2-40B4-BE49-F238E27FC236}">
                <a16:creationId xmlns:a16="http://schemas.microsoft.com/office/drawing/2014/main" id="{C59C3456-712F-78ED-57AE-0BC96A2DE12A}"/>
              </a:ext>
            </a:extLst>
          </p:cNvPr>
          <p:cNvGrpSpPr/>
          <p:nvPr/>
        </p:nvGrpSpPr>
        <p:grpSpPr>
          <a:xfrm>
            <a:off x="6403142" y="3720535"/>
            <a:ext cx="3389672" cy="2154384"/>
            <a:chOff x="6377756" y="3650685"/>
            <a:chExt cx="3389672" cy="2154384"/>
          </a:xfrm>
        </p:grpSpPr>
        <p:sp>
          <p:nvSpPr>
            <p:cNvPr id="8281" name="Rechteck 8280">
              <a:extLst>
                <a:ext uri="{FF2B5EF4-FFF2-40B4-BE49-F238E27FC236}">
                  <a16:creationId xmlns:a16="http://schemas.microsoft.com/office/drawing/2014/main" id="{6E8D79B0-1669-4EFA-F9DF-FEF66AF3EBCE}"/>
                </a:ext>
              </a:extLst>
            </p:cNvPr>
            <p:cNvSpPr/>
            <p:nvPr/>
          </p:nvSpPr>
          <p:spPr bwMode="auto">
            <a:xfrm>
              <a:off x="6610709" y="3650685"/>
              <a:ext cx="2923816" cy="21543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80" name="Textfeld 8279">
              <a:extLst>
                <a:ext uri="{FF2B5EF4-FFF2-40B4-BE49-F238E27FC236}">
                  <a16:creationId xmlns:a16="http://schemas.microsoft.com/office/drawing/2014/main" id="{23EDD510-6F97-F9E3-F14E-E8EF11540A0C}"/>
                </a:ext>
              </a:extLst>
            </p:cNvPr>
            <p:cNvSpPr txBox="1"/>
            <p:nvPr/>
          </p:nvSpPr>
          <p:spPr>
            <a:xfrm>
              <a:off x="6377756" y="5436436"/>
              <a:ext cx="3389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/>
                <a:t>ProSumer</a:t>
              </a:r>
              <a:endParaRPr lang="de-DE" sz="1400" dirty="0"/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24249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Energie-Transformation: von den Fossilen zu den Erneuerbaren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B50CD3-E2B3-2744-C115-040B31265354}"/>
              </a:ext>
            </a:extLst>
          </p:cNvPr>
          <p:cNvSpPr txBox="1"/>
          <p:nvPr/>
        </p:nvSpPr>
        <p:spPr>
          <a:xfrm>
            <a:off x="-63383" y="742221"/>
            <a:ext cx="322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bisher </a:t>
            </a:r>
            <a:r>
              <a:rPr lang="de-DE" sz="1200" b="1" dirty="0"/>
              <a:t>(z.T. noch Gegenwart)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88F1AD3-187F-5F70-B904-3ED505C70F05}"/>
              </a:ext>
            </a:extLst>
          </p:cNvPr>
          <p:cNvSpPr/>
          <p:nvPr/>
        </p:nvSpPr>
        <p:spPr>
          <a:xfrm rot="10800000" flipH="1" flipV="1">
            <a:off x="1238559" y="1447187"/>
            <a:ext cx="1586990" cy="1052248"/>
          </a:xfrm>
          <a:custGeom>
            <a:avLst/>
            <a:gdLst>
              <a:gd name="connsiteX0" fmla="*/ 2309757 w 3300542"/>
              <a:gd name="connsiteY0" fmla="*/ 5818 h 2579628"/>
              <a:gd name="connsiteX1" fmla="*/ 2166911 w 3300542"/>
              <a:gd name="connsiteY1" fmla="*/ 111689 h 2579628"/>
              <a:gd name="connsiteX2" fmla="*/ 2152005 w 3300542"/>
              <a:gd name="connsiteY2" fmla="*/ 126902 h 2579628"/>
              <a:gd name="connsiteX3" fmla="*/ 2056981 w 3300542"/>
              <a:gd name="connsiteY3" fmla="*/ 193343 h 2579628"/>
              <a:gd name="connsiteX4" fmla="*/ 2024996 w 3300542"/>
              <a:gd name="connsiteY4" fmla="*/ 224390 h 2579628"/>
              <a:gd name="connsiteX5" fmla="*/ 1961647 w 3300542"/>
              <a:gd name="connsiteY5" fmla="*/ 218181 h 2579628"/>
              <a:gd name="connsiteX6" fmla="*/ 1924383 w 3300542"/>
              <a:gd name="connsiteY6" fmla="*/ 371243 h 2579628"/>
              <a:gd name="connsiteX7" fmla="*/ 1923762 w 3300542"/>
              <a:gd name="connsiteY7" fmla="*/ 591057 h 2579628"/>
              <a:gd name="connsiteX8" fmla="*/ 1919104 w 3300542"/>
              <a:gd name="connsiteY8" fmla="*/ 720214 h 2579628"/>
              <a:gd name="connsiteX9" fmla="*/ 1919104 w 3300542"/>
              <a:gd name="connsiteY9" fmla="*/ 734495 h 2579628"/>
              <a:gd name="connsiteX10" fmla="*/ 1904509 w 3300542"/>
              <a:gd name="connsiteY10" fmla="*/ 737911 h 2579628"/>
              <a:gd name="connsiteX11" fmla="*/ 1853892 w 3300542"/>
              <a:gd name="connsiteY11" fmla="*/ 752503 h 2579628"/>
              <a:gd name="connsiteX12" fmla="*/ 1780295 w 3300542"/>
              <a:gd name="connsiteY12" fmla="*/ 762127 h 2579628"/>
              <a:gd name="connsiteX13" fmla="*/ 1601427 w 3300542"/>
              <a:gd name="connsiteY13" fmla="*/ 768026 h 2579628"/>
              <a:gd name="connsiteX14" fmla="*/ 1463239 w 3300542"/>
              <a:gd name="connsiteY14" fmla="*/ 878244 h 2579628"/>
              <a:gd name="connsiteX15" fmla="*/ 1361384 w 3300542"/>
              <a:gd name="connsiteY15" fmla="*/ 960829 h 2579628"/>
              <a:gd name="connsiteX16" fmla="*/ 1327536 w 3300542"/>
              <a:gd name="connsiteY16" fmla="*/ 971696 h 2579628"/>
              <a:gd name="connsiteX17" fmla="*/ 1302693 w 3300542"/>
              <a:gd name="connsiteY17" fmla="*/ 959898 h 2579628"/>
              <a:gd name="connsiteX18" fmla="*/ 1201769 w 3300542"/>
              <a:gd name="connsiteY18" fmla="*/ 953999 h 2579628"/>
              <a:gd name="connsiteX19" fmla="*/ 1039359 w 3300542"/>
              <a:gd name="connsiteY19" fmla="*/ 998396 h 2579628"/>
              <a:gd name="connsiteX20" fmla="*/ 1016069 w 3300542"/>
              <a:gd name="connsiteY20" fmla="*/ 989703 h 2579628"/>
              <a:gd name="connsiteX21" fmla="*/ 957999 w 3300542"/>
              <a:gd name="connsiteY21" fmla="*/ 979147 h 2579628"/>
              <a:gd name="connsiteX22" fmla="*/ 899619 w 3300542"/>
              <a:gd name="connsiteY22" fmla="*/ 986288 h 2579628"/>
              <a:gd name="connsiteX23" fmla="*/ 818569 w 3300542"/>
              <a:gd name="connsiteY23" fmla="*/ 1025407 h 2579628"/>
              <a:gd name="connsiteX24" fmla="*/ 745594 w 3300542"/>
              <a:gd name="connsiteY24" fmla="*/ 1100542 h 2579628"/>
              <a:gd name="connsiteX25" fmla="*/ 670134 w 3300542"/>
              <a:gd name="connsiteY25" fmla="*/ 1159221 h 2579628"/>
              <a:gd name="connsiteX26" fmla="*/ 598090 w 3300542"/>
              <a:gd name="connsiteY26" fmla="*/ 1200824 h 2579628"/>
              <a:gd name="connsiteX27" fmla="*/ 565794 w 3300542"/>
              <a:gd name="connsiteY27" fmla="*/ 1254846 h 2579628"/>
              <a:gd name="connsiteX28" fmla="*/ 563620 w 3300542"/>
              <a:gd name="connsiteY28" fmla="*/ 1267886 h 2579628"/>
              <a:gd name="connsiteX29" fmla="*/ 542815 w 3300542"/>
              <a:gd name="connsiteY29" fmla="*/ 1269749 h 2579628"/>
              <a:gd name="connsiteX30" fmla="*/ 487229 w 3300542"/>
              <a:gd name="connsiteY30" fmla="*/ 1301727 h 2579628"/>
              <a:gd name="connsiteX31" fmla="*/ 442201 w 3300542"/>
              <a:gd name="connsiteY31" fmla="*/ 1488942 h 2579628"/>
              <a:gd name="connsiteX32" fmla="*/ 444375 w 3300542"/>
              <a:gd name="connsiteY32" fmla="*/ 1520920 h 2579628"/>
              <a:gd name="connsiteX33" fmla="*/ 367984 w 3300542"/>
              <a:gd name="connsiteY33" fmla="*/ 1520920 h 2579628"/>
              <a:gd name="connsiteX34" fmla="*/ 291903 w 3300542"/>
              <a:gd name="connsiteY34" fmla="*/ 1520920 h 2579628"/>
              <a:gd name="connsiteX35" fmla="*/ 292524 w 3300542"/>
              <a:gd name="connsiteY35" fmla="*/ 1571217 h 2579628"/>
              <a:gd name="connsiteX36" fmla="*/ 293455 w 3300542"/>
              <a:gd name="connsiteY36" fmla="*/ 1621824 h 2579628"/>
              <a:gd name="connsiteX37" fmla="*/ 316745 w 3300542"/>
              <a:gd name="connsiteY37" fmla="*/ 1623376 h 2579628"/>
              <a:gd name="connsiteX38" fmla="*/ 340035 w 3300542"/>
              <a:gd name="connsiteY38" fmla="*/ 1624928 h 2579628"/>
              <a:gd name="connsiteX39" fmla="*/ 341899 w 3300542"/>
              <a:gd name="connsiteY39" fmla="*/ 1645109 h 2579628"/>
              <a:gd name="connsiteX40" fmla="*/ 344383 w 3300542"/>
              <a:gd name="connsiteY40" fmla="*/ 1707203 h 2579628"/>
              <a:gd name="connsiteX41" fmla="*/ 227001 w 3300542"/>
              <a:gd name="connsiteY41" fmla="*/ 2198991 h 2579628"/>
              <a:gd name="connsiteX42" fmla="*/ 208369 w 3300542"/>
              <a:gd name="connsiteY42" fmla="*/ 2238110 h 2579628"/>
              <a:gd name="connsiteX43" fmla="*/ 104340 w 3300542"/>
              <a:gd name="connsiteY43" fmla="*/ 2238110 h 2579628"/>
              <a:gd name="connsiteX44" fmla="*/ 0 w 3300542"/>
              <a:gd name="connsiteY44" fmla="*/ 2238110 h 2579628"/>
              <a:gd name="connsiteX45" fmla="*/ 0 w 3300542"/>
              <a:gd name="connsiteY45" fmla="*/ 2408869 h 2579628"/>
              <a:gd name="connsiteX46" fmla="*/ 0 w 3300542"/>
              <a:gd name="connsiteY46" fmla="*/ 2579629 h 2579628"/>
              <a:gd name="connsiteX47" fmla="*/ 1465723 w 3300542"/>
              <a:gd name="connsiteY47" fmla="*/ 2579629 h 2579628"/>
              <a:gd name="connsiteX48" fmla="*/ 2931447 w 3300542"/>
              <a:gd name="connsiteY48" fmla="*/ 2579629 h 2579628"/>
              <a:gd name="connsiteX49" fmla="*/ 2931447 w 3300542"/>
              <a:gd name="connsiteY49" fmla="*/ 2408869 h 2579628"/>
              <a:gd name="connsiteX50" fmla="*/ 2931447 w 3300542"/>
              <a:gd name="connsiteY50" fmla="*/ 2238110 h 2579628"/>
              <a:gd name="connsiteX51" fmla="*/ 2857229 w 3300542"/>
              <a:gd name="connsiteY51" fmla="*/ 2238110 h 2579628"/>
              <a:gd name="connsiteX52" fmla="*/ 2782701 w 3300542"/>
              <a:gd name="connsiteY52" fmla="*/ 2238110 h 2579628"/>
              <a:gd name="connsiteX53" fmla="*/ 2780838 w 3300542"/>
              <a:gd name="connsiteY53" fmla="*/ 2220103 h 2579628"/>
              <a:gd name="connsiteX54" fmla="*/ 2769969 w 3300542"/>
              <a:gd name="connsiteY54" fmla="*/ 2130997 h 2579628"/>
              <a:gd name="connsiteX55" fmla="*/ 2755995 w 3300542"/>
              <a:gd name="connsiteY55" fmla="*/ 2016123 h 2579628"/>
              <a:gd name="connsiteX56" fmla="*/ 2734568 w 3300542"/>
              <a:gd name="connsiteY56" fmla="*/ 1950613 h 2579628"/>
              <a:gd name="connsiteX57" fmla="*/ 2720904 w 3300542"/>
              <a:gd name="connsiteY57" fmla="*/ 1941920 h 2579628"/>
              <a:gd name="connsiteX58" fmla="*/ 2719041 w 3300542"/>
              <a:gd name="connsiteY58" fmla="*/ 1898454 h 2579628"/>
              <a:gd name="connsiteX59" fmla="*/ 2714073 w 3300542"/>
              <a:gd name="connsiteY59" fmla="*/ 1739803 h 2579628"/>
              <a:gd name="connsiteX60" fmla="*/ 2709415 w 3300542"/>
              <a:gd name="connsiteY60" fmla="*/ 1609405 h 2579628"/>
              <a:gd name="connsiteX61" fmla="*/ 2706309 w 3300542"/>
              <a:gd name="connsiteY61" fmla="*/ 1524025 h 2579628"/>
              <a:gd name="connsiteX62" fmla="*/ 2701651 w 3300542"/>
              <a:gd name="connsiteY62" fmla="*/ 1384313 h 2579628"/>
              <a:gd name="connsiteX63" fmla="*/ 2695441 w 3300542"/>
              <a:gd name="connsiteY63" fmla="*/ 1196477 h 2579628"/>
              <a:gd name="connsiteX64" fmla="*/ 2689230 w 3300542"/>
              <a:gd name="connsiteY64" fmla="*/ 1010194 h 2579628"/>
              <a:gd name="connsiteX65" fmla="*/ 2684572 w 3300542"/>
              <a:gd name="connsiteY65" fmla="*/ 882901 h 2579628"/>
              <a:gd name="connsiteX66" fmla="*/ 2679914 w 3300542"/>
              <a:gd name="connsiteY66" fmla="*/ 749398 h 2579628"/>
              <a:gd name="connsiteX67" fmla="*/ 2674945 w 3300542"/>
              <a:gd name="connsiteY67" fmla="*/ 614964 h 2579628"/>
              <a:gd name="connsiteX68" fmla="*/ 2672771 w 3300542"/>
              <a:gd name="connsiteY68" fmla="*/ 555353 h 2579628"/>
              <a:gd name="connsiteX69" fmla="*/ 2660971 w 3300542"/>
              <a:gd name="connsiteY69" fmla="*/ 555353 h 2579628"/>
              <a:gd name="connsiteX70" fmla="*/ 2652276 w 3300542"/>
              <a:gd name="connsiteY70" fmla="*/ 546349 h 2579628"/>
              <a:gd name="connsiteX71" fmla="*/ 2677740 w 3300542"/>
              <a:gd name="connsiteY71" fmla="*/ 535793 h 2579628"/>
              <a:gd name="connsiteX72" fmla="*/ 2760032 w 3300542"/>
              <a:gd name="connsiteY72" fmla="*/ 498847 h 2579628"/>
              <a:gd name="connsiteX73" fmla="*/ 2781769 w 3300542"/>
              <a:gd name="connsiteY73" fmla="*/ 497916 h 2579628"/>
              <a:gd name="connsiteX74" fmla="*/ 2896046 w 3300542"/>
              <a:gd name="connsiteY74" fmla="*/ 514992 h 2579628"/>
              <a:gd name="connsiteX75" fmla="*/ 2928652 w 3300542"/>
              <a:gd name="connsiteY75" fmla="*/ 490154 h 2579628"/>
              <a:gd name="connsiteX76" fmla="*/ 2945731 w 3300542"/>
              <a:gd name="connsiteY76" fmla="*/ 472457 h 2579628"/>
              <a:gd name="connsiteX77" fmla="*/ 2958153 w 3300542"/>
              <a:gd name="connsiteY77" fmla="*/ 482703 h 2579628"/>
              <a:gd name="connsiteX78" fmla="*/ 3026160 w 3300542"/>
              <a:gd name="connsiteY78" fmla="*/ 517786 h 2579628"/>
              <a:gd name="connsiteX79" fmla="*/ 3130810 w 3300542"/>
              <a:gd name="connsiteY79" fmla="*/ 512198 h 2579628"/>
              <a:gd name="connsiteX80" fmla="*/ 3282661 w 3300542"/>
              <a:gd name="connsiteY80" fmla="*/ 402291 h 2579628"/>
              <a:gd name="connsiteX81" fmla="*/ 3215275 w 3300542"/>
              <a:gd name="connsiteY81" fmla="*/ 172852 h 2579628"/>
              <a:gd name="connsiteX82" fmla="*/ 3165279 w 3300542"/>
              <a:gd name="connsiteY82" fmla="*/ 161675 h 2579628"/>
              <a:gd name="connsiteX83" fmla="*/ 3110936 w 3300542"/>
              <a:gd name="connsiteY83" fmla="*/ 168195 h 2579628"/>
              <a:gd name="connsiteX84" fmla="*/ 3067461 w 3300542"/>
              <a:gd name="connsiteY84" fmla="*/ 187134 h 2579628"/>
              <a:gd name="connsiteX85" fmla="*/ 3049760 w 3300542"/>
              <a:gd name="connsiteY85" fmla="*/ 197690 h 2579628"/>
              <a:gd name="connsiteX86" fmla="*/ 3037960 w 3300542"/>
              <a:gd name="connsiteY86" fmla="*/ 187134 h 2579628"/>
              <a:gd name="connsiteX87" fmla="*/ 3010012 w 3300542"/>
              <a:gd name="connsiteY87" fmla="*/ 168505 h 2579628"/>
              <a:gd name="connsiteX88" fmla="*/ 2987654 w 3300542"/>
              <a:gd name="connsiteY88" fmla="*/ 149256 h 2579628"/>
              <a:gd name="connsiteX89" fmla="*/ 2890146 w 3300542"/>
              <a:gd name="connsiteY89" fmla="*/ 82815 h 2579628"/>
              <a:gd name="connsiteX90" fmla="*/ 2768106 w 3300542"/>
              <a:gd name="connsiteY90" fmla="*/ 114483 h 2579628"/>
              <a:gd name="connsiteX91" fmla="*/ 2746679 w 3300542"/>
              <a:gd name="connsiteY91" fmla="*/ 105790 h 2579628"/>
              <a:gd name="connsiteX92" fmla="*/ 2714073 w 3300542"/>
              <a:gd name="connsiteY92" fmla="*/ 86230 h 2579628"/>
              <a:gd name="connsiteX93" fmla="*/ 2684261 w 3300542"/>
              <a:gd name="connsiteY93" fmla="*/ 62635 h 2579628"/>
              <a:gd name="connsiteX94" fmla="*/ 2551974 w 3300542"/>
              <a:gd name="connsiteY94" fmla="*/ 5508 h 2579628"/>
              <a:gd name="connsiteX95" fmla="*/ 2485209 w 3300542"/>
              <a:gd name="connsiteY95" fmla="*/ 28793 h 2579628"/>
              <a:gd name="connsiteX96" fmla="*/ 2465024 w 3300542"/>
              <a:gd name="connsiteY96" fmla="*/ 39660 h 2579628"/>
              <a:gd name="connsiteX97" fmla="*/ 2448876 w 3300542"/>
              <a:gd name="connsiteY97" fmla="*/ 27862 h 2579628"/>
              <a:gd name="connsiteX98" fmla="*/ 2425275 w 3300542"/>
              <a:gd name="connsiteY98" fmla="*/ 12028 h 2579628"/>
              <a:gd name="connsiteX99" fmla="*/ 2309757 w 3300542"/>
              <a:gd name="connsiteY99" fmla="*/ 5818 h 2579628"/>
              <a:gd name="connsiteX100" fmla="*/ 2411301 w 3300542"/>
              <a:gd name="connsiteY100" fmla="*/ 37797 h 2579628"/>
              <a:gd name="connsiteX101" fmla="*/ 2448565 w 3300542"/>
              <a:gd name="connsiteY101" fmla="*/ 68844 h 2579628"/>
              <a:gd name="connsiteX102" fmla="*/ 2466887 w 3300542"/>
              <a:gd name="connsiteY102" fmla="*/ 79710 h 2579628"/>
              <a:gd name="connsiteX103" fmla="*/ 2480551 w 3300542"/>
              <a:gd name="connsiteY103" fmla="*/ 70396 h 2579628"/>
              <a:gd name="connsiteX104" fmla="*/ 2521541 w 3300542"/>
              <a:gd name="connsiteY104" fmla="*/ 43075 h 2579628"/>
              <a:gd name="connsiteX105" fmla="*/ 2646997 w 3300542"/>
              <a:gd name="connsiteY105" fmla="*/ 62635 h 2579628"/>
              <a:gd name="connsiteX106" fmla="*/ 2659729 w 3300542"/>
              <a:gd name="connsiteY106" fmla="*/ 75364 h 2579628"/>
              <a:gd name="connsiteX107" fmla="*/ 2637681 w 3300542"/>
              <a:gd name="connsiteY107" fmla="*/ 77848 h 2579628"/>
              <a:gd name="connsiteX108" fmla="*/ 2540173 w 3300542"/>
              <a:gd name="connsiteY108" fmla="*/ 111379 h 2579628"/>
              <a:gd name="connsiteX109" fmla="*/ 2465645 w 3300542"/>
              <a:gd name="connsiteY109" fmla="*/ 186823 h 2579628"/>
              <a:gd name="connsiteX110" fmla="*/ 2447323 w 3300542"/>
              <a:gd name="connsiteY110" fmla="*/ 204520 h 2579628"/>
              <a:gd name="connsiteX111" fmla="*/ 2378074 w 3300542"/>
              <a:gd name="connsiteY111" fmla="*/ 244881 h 2579628"/>
              <a:gd name="connsiteX112" fmla="*/ 2351368 w 3300542"/>
              <a:gd name="connsiteY112" fmla="*/ 269719 h 2579628"/>
              <a:gd name="connsiteX113" fmla="*/ 2343605 w 3300542"/>
              <a:gd name="connsiteY113" fmla="*/ 281828 h 2579628"/>
              <a:gd name="connsiteX114" fmla="*/ 2332736 w 3300542"/>
              <a:gd name="connsiteY114" fmla="*/ 298593 h 2579628"/>
              <a:gd name="connsiteX115" fmla="*/ 2310999 w 3300542"/>
              <a:gd name="connsiteY115" fmla="*/ 297662 h 2579628"/>
              <a:gd name="connsiteX116" fmla="*/ 2235539 w 3300542"/>
              <a:gd name="connsiteY116" fmla="*/ 314738 h 2579628"/>
              <a:gd name="connsiteX117" fmla="*/ 2226223 w 3300542"/>
              <a:gd name="connsiteY117" fmla="*/ 325604 h 2579628"/>
              <a:gd name="connsiteX118" fmla="*/ 2209143 w 3300542"/>
              <a:gd name="connsiteY118" fmla="*/ 315359 h 2579628"/>
              <a:gd name="connsiteX119" fmla="*/ 2190822 w 3300542"/>
              <a:gd name="connsiteY119" fmla="*/ 294867 h 2579628"/>
              <a:gd name="connsiteX120" fmla="*/ 2159768 w 3300542"/>
              <a:gd name="connsiteY120" fmla="*/ 282138 h 2579628"/>
              <a:gd name="connsiteX121" fmla="*/ 2156352 w 3300542"/>
              <a:gd name="connsiteY121" fmla="*/ 303561 h 2579628"/>
              <a:gd name="connsiteX122" fmla="*/ 2148279 w 3300542"/>
              <a:gd name="connsiteY122" fmla="*/ 329640 h 2579628"/>
              <a:gd name="connsiteX123" fmla="*/ 2121262 w 3300542"/>
              <a:gd name="connsiteY123" fmla="*/ 345474 h 2579628"/>
              <a:gd name="connsiteX124" fmla="*/ 2066608 w 3300542"/>
              <a:gd name="connsiteY124" fmla="*/ 347337 h 2579628"/>
              <a:gd name="connsiteX125" fmla="*/ 2043628 w 3300542"/>
              <a:gd name="connsiteY125" fmla="*/ 348269 h 2579628"/>
              <a:gd name="connsiteX126" fmla="*/ 2044870 w 3300542"/>
              <a:gd name="connsiteY126" fmla="*/ 358514 h 2579628"/>
              <a:gd name="connsiteX127" fmla="*/ 2046734 w 3300542"/>
              <a:gd name="connsiteY127" fmla="*/ 367518 h 2579628"/>
              <a:gd name="connsiteX128" fmla="*/ 2038660 w 3300542"/>
              <a:gd name="connsiteY128" fmla="*/ 383041 h 2579628"/>
              <a:gd name="connsiteX129" fmla="*/ 2033691 w 3300542"/>
              <a:gd name="connsiteY129" fmla="*/ 400117 h 2579628"/>
              <a:gd name="connsiteX130" fmla="*/ 1998601 w 3300542"/>
              <a:gd name="connsiteY130" fmla="*/ 400117 h 2579628"/>
              <a:gd name="connsiteX131" fmla="*/ 1959784 w 3300542"/>
              <a:gd name="connsiteY131" fmla="*/ 392045 h 2579628"/>
              <a:gd name="connsiteX132" fmla="*/ 1951710 w 3300542"/>
              <a:gd name="connsiteY132" fmla="*/ 273755 h 2579628"/>
              <a:gd name="connsiteX133" fmla="*/ 1983695 w 3300542"/>
              <a:gd name="connsiteY133" fmla="*/ 241777 h 2579628"/>
              <a:gd name="connsiteX134" fmla="*/ 2008538 w 3300542"/>
              <a:gd name="connsiteY134" fmla="*/ 249539 h 2579628"/>
              <a:gd name="connsiteX135" fmla="*/ 2069713 w 3300542"/>
              <a:gd name="connsiteY135" fmla="*/ 223148 h 2579628"/>
              <a:gd name="connsiteX136" fmla="*/ 2153558 w 3300542"/>
              <a:gd name="connsiteY136" fmla="*/ 154845 h 2579628"/>
              <a:gd name="connsiteX137" fmla="*/ 2169705 w 3300542"/>
              <a:gd name="connsiteY137" fmla="*/ 164159 h 2579628"/>
              <a:gd name="connsiteX138" fmla="*/ 2196722 w 3300542"/>
              <a:gd name="connsiteY138" fmla="*/ 171610 h 2579628"/>
              <a:gd name="connsiteX139" fmla="*/ 2195480 w 3300542"/>
              <a:gd name="connsiteY139" fmla="*/ 147083 h 2579628"/>
              <a:gd name="connsiteX140" fmla="*/ 2194238 w 3300542"/>
              <a:gd name="connsiteY140" fmla="*/ 119761 h 2579628"/>
              <a:gd name="connsiteX141" fmla="*/ 2289572 w 3300542"/>
              <a:gd name="connsiteY141" fmla="*/ 42764 h 2579628"/>
              <a:gd name="connsiteX142" fmla="*/ 2367826 w 3300542"/>
              <a:gd name="connsiteY142" fmla="*/ 28793 h 2579628"/>
              <a:gd name="connsiteX143" fmla="*/ 2411301 w 3300542"/>
              <a:gd name="connsiteY143" fmla="*/ 37797 h 2579628"/>
              <a:gd name="connsiteX144" fmla="*/ 2708483 w 3300542"/>
              <a:gd name="connsiteY144" fmla="*/ 115104 h 2579628"/>
              <a:gd name="connsiteX145" fmla="*/ 2740468 w 3300542"/>
              <a:gd name="connsiteY145" fmla="*/ 140563 h 2579628"/>
              <a:gd name="connsiteX146" fmla="*/ 2778974 w 3300542"/>
              <a:gd name="connsiteY146" fmla="*/ 146772 h 2579628"/>
              <a:gd name="connsiteX147" fmla="*/ 2808786 w 3300542"/>
              <a:gd name="connsiteY147" fmla="*/ 125039 h 2579628"/>
              <a:gd name="connsiteX148" fmla="*/ 2943558 w 3300542"/>
              <a:gd name="connsiteY148" fmla="*/ 140252 h 2579628"/>
              <a:gd name="connsiteX149" fmla="*/ 2956600 w 3300542"/>
              <a:gd name="connsiteY149" fmla="*/ 153292 h 2579628"/>
              <a:gd name="connsiteX150" fmla="*/ 2935484 w 3300542"/>
              <a:gd name="connsiteY150" fmla="*/ 155155 h 2579628"/>
              <a:gd name="connsiteX151" fmla="*/ 2753821 w 3300542"/>
              <a:gd name="connsiteY151" fmla="*/ 265373 h 2579628"/>
              <a:gd name="connsiteX152" fmla="*/ 2733636 w 3300542"/>
              <a:gd name="connsiteY152" fmla="*/ 283069 h 2579628"/>
              <a:gd name="connsiteX153" fmla="*/ 2639234 w 3300542"/>
              <a:gd name="connsiteY153" fmla="*/ 353857 h 2579628"/>
              <a:gd name="connsiteX154" fmla="*/ 2615012 w 3300542"/>
              <a:gd name="connsiteY154" fmla="*/ 381489 h 2579628"/>
              <a:gd name="connsiteX155" fmla="*/ 2595138 w 3300542"/>
              <a:gd name="connsiteY155" fmla="*/ 375280 h 2579628"/>
              <a:gd name="connsiteX156" fmla="*/ 2569674 w 3300542"/>
              <a:gd name="connsiteY156" fmla="*/ 369070 h 2579628"/>
              <a:gd name="connsiteX157" fmla="*/ 2527752 w 3300542"/>
              <a:gd name="connsiteY157" fmla="*/ 389251 h 2579628"/>
              <a:gd name="connsiteX158" fmla="*/ 2516883 w 3300542"/>
              <a:gd name="connsiteY158" fmla="*/ 399807 h 2579628"/>
              <a:gd name="connsiteX159" fmla="*/ 2501977 w 3300542"/>
              <a:gd name="connsiteY159" fmla="*/ 390182 h 2579628"/>
              <a:gd name="connsiteX160" fmla="*/ 2487382 w 3300542"/>
              <a:gd name="connsiteY160" fmla="*/ 373417 h 2579628"/>
              <a:gd name="connsiteX161" fmla="*/ 2469371 w 3300542"/>
              <a:gd name="connsiteY161" fmla="*/ 353547 h 2579628"/>
              <a:gd name="connsiteX162" fmla="*/ 2450118 w 3300542"/>
              <a:gd name="connsiteY162" fmla="*/ 370622 h 2579628"/>
              <a:gd name="connsiteX163" fmla="*/ 2453534 w 3300542"/>
              <a:gd name="connsiteY163" fmla="*/ 382731 h 2579628"/>
              <a:gd name="connsiteX164" fmla="*/ 2429623 w 3300542"/>
              <a:gd name="connsiteY164" fmla="*/ 418746 h 2579628"/>
              <a:gd name="connsiteX165" fmla="*/ 2365032 w 3300542"/>
              <a:gd name="connsiteY165" fmla="*/ 425266 h 2579628"/>
              <a:gd name="connsiteX166" fmla="*/ 2342052 w 3300542"/>
              <a:gd name="connsiteY166" fmla="*/ 425576 h 2579628"/>
              <a:gd name="connsiteX167" fmla="*/ 2341431 w 3300542"/>
              <a:gd name="connsiteY167" fmla="*/ 433959 h 2579628"/>
              <a:gd name="connsiteX168" fmla="*/ 2337705 w 3300542"/>
              <a:gd name="connsiteY168" fmla="*/ 458486 h 2579628"/>
              <a:gd name="connsiteX169" fmla="*/ 2331494 w 3300542"/>
              <a:gd name="connsiteY169" fmla="*/ 477735 h 2579628"/>
              <a:gd name="connsiteX170" fmla="*/ 2298577 w 3300542"/>
              <a:gd name="connsiteY170" fmla="*/ 477735 h 2579628"/>
              <a:gd name="connsiteX171" fmla="*/ 2261934 w 3300542"/>
              <a:gd name="connsiteY171" fmla="*/ 475251 h 2579628"/>
              <a:gd name="connsiteX172" fmla="*/ 2251065 w 3300542"/>
              <a:gd name="connsiteY172" fmla="*/ 449793 h 2579628"/>
              <a:gd name="connsiteX173" fmla="*/ 2243613 w 3300542"/>
              <a:gd name="connsiteY173" fmla="*/ 393908 h 2579628"/>
              <a:gd name="connsiteX174" fmla="*/ 2251997 w 3300542"/>
              <a:gd name="connsiteY174" fmla="*/ 343922 h 2579628"/>
              <a:gd name="connsiteX175" fmla="*/ 2306651 w 3300542"/>
              <a:gd name="connsiteY175" fmla="*/ 327156 h 2579628"/>
              <a:gd name="connsiteX176" fmla="*/ 2330252 w 3300542"/>
              <a:gd name="connsiteY176" fmla="*/ 334918 h 2579628"/>
              <a:gd name="connsiteX177" fmla="*/ 2377143 w 3300542"/>
              <a:gd name="connsiteY177" fmla="*/ 288968 h 2579628"/>
              <a:gd name="connsiteX178" fmla="*/ 2451050 w 3300542"/>
              <a:gd name="connsiteY178" fmla="*/ 232463 h 2579628"/>
              <a:gd name="connsiteX179" fmla="*/ 2467198 w 3300542"/>
              <a:gd name="connsiteY179" fmla="*/ 241777 h 2579628"/>
              <a:gd name="connsiteX180" fmla="*/ 2493904 w 3300542"/>
              <a:gd name="connsiteY180" fmla="*/ 247986 h 2579628"/>
              <a:gd name="connsiteX181" fmla="*/ 2497940 w 3300542"/>
              <a:gd name="connsiteY181" fmla="*/ 236188 h 2579628"/>
              <a:gd name="connsiteX182" fmla="*/ 2491730 w 3300542"/>
              <a:gd name="connsiteY182" fmla="*/ 222838 h 2579628"/>
              <a:gd name="connsiteX183" fmla="*/ 2492351 w 3300542"/>
              <a:gd name="connsiteY183" fmla="*/ 196758 h 2579628"/>
              <a:gd name="connsiteX184" fmla="*/ 2619049 w 3300542"/>
              <a:gd name="connsiteY184" fmla="*/ 109516 h 2579628"/>
              <a:gd name="connsiteX185" fmla="*/ 2708483 w 3300542"/>
              <a:gd name="connsiteY185" fmla="*/ 115104 h 2579628"/>
              <a:gd name="connsiteX186" fmla="*/ 2987964 w 3300542"/>
              <a:gd name="connsiteY186" fmla="*/ 190859 h 2579628"/>
              <a:gd name="connsiteX187" fmla="*/ 3032060 w 3300542"/>
              <a:gd name="connsiteY187" fmla="*/ 223459 h 2579628"/>
              <a:gd name="connsiteX188" fmla="*/ 3051003 w 3300542"/>
              <a:gd name="connsiteY188" fmla="*/ 235567 h 2579628"/>
              <a:gd name="connsiteX189" fmla="*/ 3066529 w 3300542"/>
              <a:gd name="connsiteY189" fmla="*/ 226253 h 2579628"/>
              <a:gd name="connsiteX190" fmla="*/ 3132673 w 3300542"/>
              <a:gd name="connsiteY190" fmla="*/ 192101 h 2579628"/>
              <a:gd name="connsiteX191" fmla="*/ 3233286 w 3300542"/>
              <a:gd name="connsiteY191" fmla="*/ 220354 h 2579628"/>
              <a:gd name="connsiteX192" fmla="*/ 3222418 w 3300542"/>
              <a:gd name="connsiteY192" fmla="*/ 437995 h 2579628"/>
              <a:gd name="connsiteX193" fmla="*/ 3073982 w 3300542"/>
              <a:gd name="connsiteY193" fmla="*/ 492327 h 2579628"/>
              <a:gd name="connsiteX194" fmla="*/ 3026470 w 3300542"/>
              <a:gd name="connsiteY194" fmla="*/ 487049 h 2579628"/>
              <a:gd name="connsiteX195" fmla="*/ 2964363 w 3300542"/>
              <a:gd name="connsiteY195" fmla="*/ 444515 h 2579628"/>
              <a:gd name="connsiteX196" fmla="*/ 2947905 w 3300542"/>
              <a:gd name="connsiteY196" fmla="*/ 430233 h 2579628"/>
              <a:gd name="connsiteX197" fmla="*/ 2934552 w 3300542"/>
              <a:gd name="connsiteY197" fmla="*/ 425886 h 2579628"/>
              <a:gd name="connsiteX198" fmla="*/ 2927410 w 3300542"/>
              <a:gd name="connsiteY198" fmla="*/ 441721 h 2579628"/>
              <a:gd name="connsiteX199" fmla="*/ 2824312 w 3300542"/>
              <a:gd name="connsiteY199" fmla="*/ 486739 h 2579628"/>
              <a:gd name="connsiteX200" fmla="*/ 2776801 w 3300542"/>
              <a:gd name="connsiteY200" fmla="*/ 452897 h 2579628"/>
              <a:gd name="connsiteX201" fmla="*/ 2744505 w 3300542"/>
              <a:gd name="connsiteY201" fmla="*/ 439547 h 2579628"/>
              <a:gd name="connsiteX202" fmla="*/ 2742331 w 3300542"/>
              <a:gd name="connsiteY202" fmla="*/ 462522 h 2579628"/>
              <a:gd name="connsiteX203" fmla="*/ 2719662 w 3300542"/>
              <a:gd name="connsiteY203" fmla="*/ 496364 h 2579628"/>
              <a:gd name="connsiteX204" fmla="*/ 2678361 w 3300542"/>
              <a:gd name="connsiteY204" fmla="*/ 504125 h 2579628"/>
              <a:gd name="connsiteX205" fmla="*/ 2644202 w 3300542"/>
              <a:gd name="connsiteY205" fmla="*/ 501642 h 2579628"/>
              <a:gd name="connsiteX206" fmla="*/ 2632091 w 3300542"/>
              <a:gd name="connsiteY206" fmla="*/ 503504 h 2579628"/>
              <a:gd name="connsiteX207" fmla="*/ 2629607 w 3300542"/>
              <a:gd name="connsiteY207" fmla="*/ 514060 h 2579628"/>
              <a:gd name="connsiteX208" fmla="*/ 2630539 w 3300542"/>
              <a:gd name="connsiteY208" fmla="*/ 523064 h 2579628"/>
              <a:gd name="connsiteX209" fmla="*/ 2624018 w 3300542"/>
              <a:gd name="connsiteY209" fmla="*/ 540761 h 2579628"/>
              <a:gd name="connsiteX210" fmla="*/ 2619981 w 3300542"/>
              <a:gd name="connsiteY210" fmla="*/ 555664 h 2579628"/>
              <a:gd name="connsiteX211" fmla="*/ 2583959 w 3300542"/>
              <a:gd name="connsiteY211" fmla="*/ 554732 h 2579628"/>
              <a:gd name="connsiteX212" fmla="*/ 2547937 w 3300542"/>
              <a:gd name="connsiteY212" fmla="*/ 553801 h 2579628"/>
              <a:gd name="connsiteX213" fmla="*/ 2540794 w 3300542"/>
              <a:gd name="connsiteY213" fmla="*/ 533620 h 2579628"/>
              <a:gd name="connsiteX214" fmla="*/ 2548247 w 3300542"/>
              <a:gd name="connsiteY214" fmla="*/ 409742 h 2579628"/>
              <a:gd name="connsiteX215" fmla="*/ 2600727 w 3300542"/>
              <a:gd name="connsiteY215" fmla="*/ 408190 h 2579628"/>
              <a:gd name="connsiteX216" fmla="*/ 2618428 w 3300542"/>
              <a:gd name="connsiteY216" fmla="*/ 416262 h 2579628"/>
              <a:gd name="connsiteX217" fmla="*/ 2626812 w 3300542"/>
              <a:gd name="connsiteY217" fmla="*/ 410363 h 2579628"/>
              <a:gd name="connsiteX218" fmla="*/ 2648550 w 3300542"/>
              <a:gd name="connsiteY218" fmla="*/ 387388 h 2579628"/>
              <a:gd name="connsiteX219" fmla="*/ 2737673 w 3300542"/>
              <a:gd name="connsiteY219" fmla="*/ 313185 h 2579628"/>
              <a:gd name="connsiteX220" fmla="*/ 2752268 w 3300542"/>
              <a:gd name="connsiteY220" fmla="*/ 317532 h 2579628"/>
              <a:gd name="connsiteX221" fmla="*/ 2762205 w 3300542"/>
              <a:gd name="connsiteY221" fmla="*/ 327467 h 2579628"/>
              <a:gd name="connsiteX222" fmla="*/ 2779595 w 3300542"/>
              <a:gd name="connsiteY222" fmla="*/ 302008 h 2579628"/>
              <a:gd name="connsiteX223" fmla="*/ 2776490 w 3300542"/>
              <a:gd name="connsiteY223" fmla="*/ 284622 h 2579628"/>
              <a:gd name="connsiteX224" fmla="*/ 2919646 w 3300542"/>
              <a:gd name="connsiteY224" fmla="*/ 186202 h 2579628"/>
              <a:gd name="connsiteX225" fmla="*/ 2987964 w 3300542"/>
              <a:gd name="connsiteY225" fmla="*/ 190859 h 2579628"/>
              <a:gd name="connsiteX226" fmla="*/ 2205417 w 3300542"/>
              <a:gd name="connsiteY226" fmla="*/ 347027 h 2579628"/>
              <a:gd name="connsiteX227" fmla="*/ 2217217 w 3300542"/>
              <a:gd name="connsiteY227" fmla="*/ 354167 h 2579628"/>
              <a:gd name="connsiteX228" fmla="*/ 2215354 w 3300542"/>
              <a:gd name="connsiteY228" fmla="*/ 379316 h 2579628"/>
              <a:gd name="connsiteX229" fmla="*/ 2225912 w 3300542"/>
              <a:gd name="connsiteY229" fmla="*/ 467800 h 2579628"/>
              <a:gd name="connsiteX230" fmla="*/ 2224670 w 3300542"/>
              <a:gd name="connsiteY230" fmla="*/ 566220 h 2579628"/>
              <a:gd name="connsiteX231" fmla="*/ 2218770 w 3300542"/>
              <a:gd name="connsiteY231" fmla="*/ 736669 h 2579628"/>
              <a:gd name="connsiteX232" fmla="*/ 2216596 w 3300542"/>
              <a:gd name="connsiteY232" fmla="*/ 814287 h 2579628"/>
              <a:gd name="connsiteX233" fmla="*/ 2210075 w 3300542"/>
              <a:gd name="connsiteY233" fmla="*/ 804972 h 2579628"/>
              <a:gd name="connsiteX234" fmla="*/ 2177158 w 3300542"/>
              <a:gd name="connsiteY234" fmla="*/ 769579 h 2579628"/>
              <a:gd name="connsiteX235" fmla="*/ 2125299 w 3300542"/>
              <a:gd name="connsiteY235" fmla="*/ 730149 h 2579628"/>
              <a:gd name="connsiteX236" fmla="*/ 2100146 w 3300542"/>
              <a:gd name="connsiteY236" fmla="*/ 716798 h 2579628"/>
              <a:gd name="connsiteX237" fmla="*/ 2098282 w 3300542"/>
              <a:gd name="connsiteY237" fmla="*/ 688235 h 2579628"/>
              <a:gd name="connsiteX238" fmla="*/ 2092693 w 3300542"/>
              <a:gd name="connsiteY238" fmla="*/ 533620 h 2579628"/>
              <a:gd name="connsiteX239" fmla="*/ 2088035 w 3300542"/>
              <a:gd name="connsiteY239" fmla="*/ 403843 h 2579628"/>
              <a:gd name="connsiteX240" fmla="*/ 2075924 w 3300542"/>
              <a:gd name="connsiteY240" fmla="*/ 400117 h 2579628"/>
              <a:gd name="connsiteX241" fmla="*/ 2067850 w 3300542"/>
              <a:gd name="connsiteY241" fmla="*/ 386767 h 2579628"/>
              <a:gd name="connsiteX242" fmla="*/ 2098282 w 3300542"/>
              <a:gd name="connsiteY242" fmla="*/ 377763 h 2579628"/>
              <a:gd name="connsiteX243" fmla="*/ 2172190 w 3300542"/>
              <a:gd name="connsiteY243" fmla="*/ 345164 h 2579628"/>
              <a:gd name="connsiteX244" fmla="*/ 2187716 w 3300542"/>
              <a:gd name="connsiteY244" fmla="*/ 336160 h 2579628"/>
              <a:gd name="connsiteX245" fmla="*/ 2205417 w 3300542"/>
              <a:gd name="connsiteY245" fmla="*/ 347027 h 2579628"/>
              <a:gd name="connsiteX246" fmla="*/ 2504462 w 3300542"/>
              <a:gd name="connsiteY246" fmla="*/ 469352 h 2579628"/>
              <a:gd name="connsiteX247" fmla="*/ 2510051 w 3300542"/>
              <a:gd name="connsiteY247" fmla="*/ 533310 h 2579628"/>
              <a:gd name="connsiteX248" fmla="*/ 2509120 w 3300542"/>
              <a:gd name="connsiteY248" fmla="*/ 747535 h 2579628"/>
              <a:gd name="connsiteX249" fmla="*/ 2499804 w 3300542"/>
              <a:gd name="connsiteY249" fmla="*/ 1011747 h 2579628"/>
              <a:gd name="connsiteX250" fmla="*/ 2493593 w 3300542"/>
              <a:gd name="connsiteY250" fmla="*/ 1188716 h 2579628"/>
              <a:gd name="connsiteX251" fmla="*/ 2475893 w 3300542"/>
              <a:gd name="connsiteY251" fmla="*/ 1712481 h 2579628"/>
              <a:gd name="connsiteX252" fmla="*/ 2471235 w 3300542"/>
              <a:gd name="connsiteY252" fmla="*/ 1766193 h 2579628"/>
              <a:gd name="connsiteX253" fmla="*/ 2428381 w 3300542"/>
              <a:gd name="connsiteY253" fmla="*/ 1732662 h 2579628"/>
              <a:gd name="connsiteX254" fmla="*/ 2425275 w 3300542"/>
              <a:gd name="connsiteY254" fmla="*/ 1637347 h 2579628"/>
              <a:gd name="connsiteX255" fmla="*/ 2419065 w 3300542"/>
              <a:gd name="connsiteY255" fmla="*/ 1449512 h 2579628"/>
              <a:gd name="connsiteX256" fmla="*/ 2412854 w 3300542"/>
              <a:gd name="connsiteY256" fmla="*/ 1278752 h 2579628"/>
              <a:gd name="connsiteX257" fmla="*/ 2405091 w 3300542"/>
              <a:gd name="connsiteY257" fmla="*/ 1056765 h 2579628"/>
              <a:gd name="connsiteX258" fmla="*/ 2386148 w 3300542"/>
              <a:gd name="connsiteY258" fmla="*/ 515613 h 2579628"/>
              <a:gd name="connsiteX259" fmla="*/ 2384285 w 3300542"/>
              <a:gd name="connsiteY259" fmla="*/ 477735 h 2579628"/>
              <a:gd name="connsiteX260" fmla="*/ 2373727 w 3300542"/>
              <a:gd name="connsiteY260" fmla="*/ 477735 h 2579628"/>
              <a:gd name="connsiteX261" fmla="*/ 2365032 w 3300542"/>
              <a:gd name="connsiteY261" fmla="*/ 463454 h 2579628"/>
              <a:gd name="connsiteX262" fmla="*/ 2394222 w 3300542"/>
              <a:gd name="connsiteY262" fmla="*/ 455381 h 2579628"/>
              <a:gd name="connsiteX263" fmla="*/ 2442044 w 3300542"/>
              <a:gd name="connsiteY263" fmla="*/ 443894 h 2579628"/>
              <a:gd name="connsiteX264" fmla="*/ 2470613 w 3300542"/>
              <a:gd name="connsiteY264" fmla="*/ 421850 h 2579628"/>
              <a:gd name="connsiteX265" fmla="*/ 2478687 w 3300542"/>
              <a:gd name="connsiteY265" fmla="*/ 409742 h 2579628"/>
              <a:gd name="connsiteX266" fmla="*/ 2491419 w 3300542"/>
              <a:gd name="connsiteY266" fmla="*/ 417814 h 2579628"/>
              <a:gd name="connsiteX267" fmla="*/ 2504462 w 3300542"/>
              <a:gd name="connsiteY267" fmla="*/ 425576 h 2579628"/>
              <a:gd name="connsiteX268" fmla="*/ 2504462 w 3300542"/>
              <a:gd name="connsiteY268" fmla="*/ 469352 h 2579628"/>
              <a:gd name="connsiteX269" fmla="*/ 2060087 w 3300542"/>
              <a:gd name="connsiteY269" fmla="*/ 434890 h 2579628"/>
              <a:gd name="connsiteX270" fmla="*/ 2063192 w 3300542"/>
              <a:gd name="connsiteY270" fmla="*/ 498537 h 2579628"/>
              <a:gd name="connsiteX271" fmla="*/ 2064745 w 3300542"/>
              <a:gd name="connsiteY271" fmla="*/ 555353 h 2579628"/>
              <a:gd name="connsiteX272" fmla="*/ 2010712 w 3300542"/>
              <a:gd name="connsiteY272" fmla="*/ 555353 h 2579628"/>
              <a:gd name="connsiteX273" fmla="*/ 1955126 w 3300542"/>
              <a:gd name="connsiteY273" fmla="*/ 552869 h 2579628"/>
              <a:gd name="connsiteX274" fmla="*/ 1955436 w 3300542"/>
              <a:gd name="connsiteY274" fmla="*/ 489223 h 2579628"/>
              <a:gd name="connsiteX275" fmla="*/ 1957300 w 3300542"/>
              <a:gd name="connsiteY275" fmla="*/ 428060 h 2579628"/>
              <a:gd name="connsiteX276" fmla="*/ 2007917 w 3300542"/>
              <a:gd name="connsiteY276" fmla="*/ 428060 h 2579628"/>
              <a:gd name="connsiteX277" fmla="*/ 2060087 w 3300542"/>
              <a:gd name="connsiteY277" fmla="*/ 434890 h 2579628"/>
              <a:gd name="connsiteX278" fmla="*/ 2358200 w 3300542"/>
              <a:gd name="connsiteY278" fmla="*/ 521822 h 2579628"/>
              <a:gd name="connsiteX279" fmla="*/ 2360684 w 3300542"/>
              <a:gd name="connsiteY279" fmla="*/ 583917 h 2579628"/>
              <a:gd name="connsiteX280" fmla="*/ 2361616 w 3300542"/>
              <a:gd name="connsiteY280" fmla="*/ 629556 h 2579628"/>
              <a:gd name="connsiteX281" fmla="*/ 2306030 w 3300542"/>
              <a:gd name="connsiteY281" fmla="*/ 630487 h 2579628"/>
              <a:gd name="connsiteX282" fmla="*/ 2250444 w 3300542"/>
              <a:gd name="connsiteY282" fmla="*/ 631419 h 2579628"/>
              <a:gd name="connsiteX283" fmla="*/ 2252618 w 3300542"/>
              <a:gd name="connsiteY283" fmla="*/ 594473 h 2579628"/>
              <a:gd name="connsiteX284" fmla="*/ 2254481 w 3300542"/>
              <a:gd name="connsiteY284" fmla="*/ 531447 h 2579628"/>
              <a:gd name="connsiteX285" fmla="*/ 2254481 w 3300542"/>
              <a:gd name="connsiteY285" fmla="*/ 505678 h 2579628"/>
              <a:gd name="connsiteX286" fmla="*/ 2305409 w 3300542"/>
              <a:gd name="connsiteY286" fmla="*/ 505678 h 2579628"/>
              <a:gd name="connsiteX287" fmla="*/ 2356647 w 3300542"/>
              <a:gd name="connsiteY287" fmla="*/ 505678 h 2579628"/>
              <a:gd name="connsiteX288" fmla="*/ 2358200 w 3300542"/>
              <a:gd name="connsiteY288" fmla="*/ 521822 h 2579628"/>
              <a:gd name="connsiteX289" fmla="*/ 2066297 w 3300542"/>
              <a:gd name="connsiteY289" fmla="*/ 602234 h 2579628"/>
              <a:gd name="connsiteX290" fmla="*/ 2068161 w 3300542"/>
              <a:gd name="connsiteY290" fmla="*/ 656567 h 2579628"/>
              <a:gd name="connsiteX291" fmla="*/ 2068161 w 3300542"/>
              <a:gd name="connsiteY291" fmla="*/ 691961 h 2579628"/>
              <a:gd name="connsiteX292" fmla="*/ 2009159 w 3300542"/>
              <a:gd name="connsiteY292" fmla="*/ 691961 h 2579628"/>
              <a:gd name="connsiteX293" fmla="*/ 1950157 w 3300542"/>
              <a:gd name="connsiteY293" fmla="*/ 691961 h 2579628"/>
              <a:gd name="connsiteX294" fmla="*/ 1950157 w 3300542"/>
              <a:gd name="connsiteY294" fmla="*/ 656567 h 2579628"/>
              <a:gd name="connsiteX295" fmla="*/ 1952021 w 3300542"/>
              <a:gd name="connsiteY295" fmla="*/ 602234 h 2579628"/>
              <a:gd name="connsiteX296" fmla="*/ 1954194 w 3300542"/>
              <a:gd name="connsiteY296" fmla="*/ 583296 h 2579628"/>
              <a:gd name="connsiteX297" fmla="*/ 2009159 w 3300542"/>
              <a:gd name="connsiteY297" fmla="*/ 583296 h 2579628"/>
              <a:gd name="connsiteX298" fmla="*/ 2064124 w 3300542"/>
              <a:gd name="connsiteY298" fmla="*/ 583296 h 2579628"/>
              <a:gd name="connsiteX299" fmla="*/ 2066297 w 3300542"/>
              <a:gd name="connsiteY299" fmla="*/ 602234 h 2579628"/>
              <a:gd name="connsiteX300" fmla="*/ 2646687 w 3300542"/>
              <a:gd name="connsiteY300" fmla="*/ 619621 h 2579628"/>
              <a:gd name="connsiteX301" fmla="*/ 2648860 w 3300542"/>
              <a:gd name="connsiteY301" fmla="*/ 681715 h 2579628"/>
              <a:gd name="connsiteX302" fmla="*/ 2648860 w 3300542"/>
              <a:gd name="connsiteY302" fmla="*/ 710589 h 2579628"/>
              <a:gd name="connsiteX303" fmla="*/ 2594517 w 3300542"/>
              <a:gd name="connsiteY303" fmla="*/ 710589 h 2579628"/>
              <a:gd name="connsiteX304" fmla="*/ 2540173 w 3300542"/>
              <a:gd name="connsiteY304" fmla="*/ 710589 h 2579628"/>
              <a:gd name="connsiteX305" fmla="*/ 2540173 w 3300542"/>
              <a:gd name="connsiteY305" fmla="*/ 686372 h 2579628"/>
              <a:gd name="connsiteX306" fmla="*/ 2542347 w 3300542"/>
              <a:gd name="connsiteY306" fmla="*/ 624278 h 2579628"/>
              <a:gd name="connsiteX307" fmla="*/ 2544210 w 3300542"/>
              <a:gd name="connsiteY307" fmla="*/ 586400 h 2579628"/>
              <a:gd name="connsiteX308" fmla="*/ 2594517 w 3300542"/>
              <a:gd name="connsiteY308" fmla="*/ 586400 h 2579628"/>
              <a:gd name="connsiteX309" fmla="*/ 2644823 w 3300542"/>
              <a:gd name="connsiteY309" fmla="*/ 586400 h 2579628"/>
              <a:gd name="connsiteX310" fmla="*/ 2646687 w 3300542"/>
              <a:gd name="connsiteY310" fmla="*/ 619621 h 2579628"/>
              <a:gd name="connsiteX311" fmla="*/ 2363168 w 3300542"/>
              <a:gd name="connsiteY311" fmla="*/ 675506 h 2579628"/>
              <a:gd name="connsiteX312" fmla="*/ 2365342 w 3300542"/>
              <a:gd name="connsiteY312" fmla="*/ 729838 h 2579628"/>
              <a:gd name="connsiteX313" fmla="*/ 2367205 w 3300542"/>
              <a:gd name="connsiteY313" fmla="*/ 769579 h 2579628"/>
              <a:gd name="connsiteX314" fmla="*/ 2306651 w 3300542"/>
              <a:gd name="connsiteY314" fmla="*/ 769579 h 2579628"/>
              <a:gd name="connsiteX315" fmla="*/ 2246407 w 3300542"/>
              <a:gd name="connsiteY315" fmla="*/ 769579 h 2579628"/>
              <a:gd name="connsiteX316" fmla="*/ 2247339 w 3300542"/>
              <a:gd name="connsiteY316" fmla="*/ 725181 h 2579628"/>
              <a:gd name="connsiteX317" fmla="*/ 2250134 w 3300542"/>
              <a:gd name="connsiteY317" fmla="*/ 670849 h 2579628"/>
              <a:gd name="connsiteX318" fmla="*/ 2251687 w 3300542"/>
              <a:gd name="connsiteY318" fmla="*/ 660914 h 2579628"/>
              <a:gd name="connsiteX319" fmla="*/ 2307272 w 3300542"/>
              <a:gd name="connsiteY319" fmla="*/ 660914 h 2579628"/>
              <a:gd name="connsiteX320" fmla="*/ 2363168 w 3300542"/>
              <a:gd name="connsiteY320" fmla="*/ 660914 h 2579628"/>
              <a:gd name="connsiteX321" fmla="*/ 2363168 w 3300542"/>
              <a:gd name="connsiteY321" fmla="*/ 675506 h 2579628"/>
              <a:gd name="connsiteX322" fmla="*/ 1961026 w 3300542"/>
              <a:gd name="connsiteY322" fmla="*/ 723008 h 2579628"/>
              <a:gd name="connsiteX323" fmla="*/ 1947052 w 3300542"/>
              <a:gd name="connsiteY323" fmla="*/ 723008 h 2579628"/>
              <a:gd name="connsiteX324" fmla="*/ 1957300 w 3300542"/>
              <a:gd name="connsiteY324" fmla="*/ 720214 h 2579628"/>
              <a:gd name="connsiteX325" fmla="*/ 1961026 w 3300542"/>
              <a:gd name="connsiteY325" fmla="*/ 723008 h 2579628"/>
              <a:gd name="connsiteX326" fmla="*/ 2103872 w 3300542"/>
              <a:gd name="connsiteY326" fmla="*/ 750640 h 2579628"/>
              <a:gd name="connsiteX327" fmla="*/ 2160079 w 3300542"/>
              <a:gd name="connsiteY327" fmla="*/ 792554 h 2579628"/>
              <a:gd name="connsiteX328" fmla="*/ 2201069 w 3300542"/>
              <a:gd name="connsiteY328" fmla="*/ 847197 h 2579628"/>
              <a:gd name="connsiteX329" fmla="*/ 2224670 w 3300542"/>
              <a:gd name="connsiteY329" fmla="*/ 948100 h 2579628"/>
              <a:gd name="connsiteX330" fmla="*/ 2172190 w 3300542"/>
              <a:gd name="connsiteY330" fmla="*/ 1084707 h 2579628"/>
              <a:gd name="connsiteX331" fmla="*/ 2093624 w 3300542"/>
              <a:gd name="connsiteY331" fmla="*/ 1139351 h 2579628"/>
              <a:gd name="connsiteX332" fmla="*/ 2015370 w 3300542"/>
              <a:gd name="connsiteY332" fmla="*/ 1144008 h 2579628"/>
              <a:gd name="connsiteX333" fmla="*/ 1999222 w 3300542"/>
              <a:gd name="connsiteY333" fmla="*/ 1152701 h 2579628"/>
              <a:gd name="connsiteX334" fmla="*/ 2013817 w 3300542"/>
              <a:gd name="connsiteY334" fmla="*/ 1175055 h 2579628"/>
              <a:gd name="connsiteX335" fmla="*/ 1993322 w 3300542"/>
              <a:gd name="connsiteY335" fmla="*/ 1242738 h 2579628"/>
              <a:gd name="connsiteX336" fmla="*/ 1929352 w 3300542"/>
              <a:gd name="connsiteY336" fmla="*/ 1273785 h 2579628"/>
              <a:gd name="connsiteX337" fmla="*/ 1803896 w 3300542"/>
              <a:gd name="connsiteY337" fmla="*/ 1273785 h 2579628"/>
              <a:gd name="connsiteX338" fmla="*/ 1652044 w 3300542"/>
              <a:gd name="connsiteY338" fmla="*/ 1202376 h 2579628"/>
              <a:gd name="connsiteX339" fmla="*/ 1630617 w 3300542"/>
              <a:gd name="connsiteY339" fmla="*/ 1182506 h 2579628"/>
              <a:gd name="connsiteX340" fmla="*/ 1615712 w 3300542"/>
              <a:gd name="connsiteY340" fmla="*/ 1203929 h 2579628"/>
              <a:gd name="connsiteX341" fmla="*/ 1590558 w 3300542"/>
              <a:gd name="connsiteY341" fmla="*/ 1233423 h 2579628"/>
              <a:gd name="connsiteX342" fmla="*/ 1498019 w 3300542"/>
              <a:gd name="connsiteY342" fmla="*/ 1244911 h 2579628"/>
              <a:gd name="connsiteX343" fmla="*/ 1315425 w 3300542"/>
              <a:gd name="connsiteY343" fmla="*/ 1353886 h 2579628"/>
              <a:gd name="connsiteX344" fmla="*/ 1291513 w 3300542"/>
              <a:gd name="connsiteY344" fmla="*/ 1387417 h 2579628"/>
              <a:gd name="connsiteX345" fmla="*/ 1212638 w 3300542"/>
              <a:gd name="connsiteY345" fmla="*/ 1387417 h 2579628"/>
              <a:gd name="connsiteX346" fmla="*/ 1132209 w 3300542"/>
              <a:gd name="connsiteY346" fmla="*/ 1384623 h 2579628"/>
              <a:gd name="connsiteX347" fmla="*/ 1126930 w 3300542"/>
              <a:gd name="connsiteY347" fmla="*/ 1352334 h 2579628"/>
              <a:gd name="connsiteX348" fmla="*/ 1138109 w 3300542"/>
              <a:gd name="connsiteY348" fmla="*/ 1226904 h 2579628"/>
              <a:gd name="connsiteX349" fmla="*/ 1241828 w 3300542"/>
              <a:gd name="connsiteY349" fmla="*/ 1121964 h 2579628"/>
              <a:gd name="connsiteX350" fmla="*/ 1270087 w 3300542"/>
              <a:gd name="connsiteY350" fmla="*/ 1091848 h 2579628"/>
              <a:gd name="connsiteX351" fmla="*/ 1299587 w 3300542"/>
              <a:gd name="connsiteY351" fmla="*/ 1028823 h 2579628"/>
              <a:gd name="connsiteX352" fmla="*/ 1376289 w 3300542"/>
              <a:gd name="connsiteY352" fmla="*/ 985977 h 2579628"/>
              <a:gd name="connsiteX353" fmla="*/ 1453613 w 3300542"/>
              <a:gd name="connsiteY353" fmla="*/ 940959 h 2579628"/>
              <a:gd name="connsiteX354" fmla="*/ 1483113 w 3300542"/>
              <a:gd name="connsiteY354" fmla="*/ 899977 h 2579628"/>
              <a:gd name="connsiteX355" fmla="*/ 1591490 w 3300542"/>
              <a:gd name="connsiteY355" fmla="*/ 804351 h 2579628"/>
              <a:gd name="connsiteX356" fmla="*/ 1697072 w 3300542"/>
              <a:gd name="connsiteY356" fmla="*/ 773304 h 2579628"/>
              <a:gd name="connsiteX357" fmla="*/ 1767874 w 3300542"/>
              <a:gd name="connsiteY357" fmla="*/ 788517 h 2579628"/>
              <a:gd name="connsiteX358" fmla="*/ 1792716 w 3300542"/>
              <a:gd name="connsiteY358" fmla="*/ 798142 h 2579628"/>
              <a:gd name="connsiteX359" fmla="*/ 1860102 w 3300542"/>
              <a:gd name="connsiteY359" fmla="*/ 780756 h 2579628"/>
              <a:gd name="connsiteX360" fmla="*/ 2058844 w 3300542"/>
              <a:gd name="connsiteY360" fmla="*/ 736358 h 2579628"/>
              <a:gd name="connsiteX361" fmla="*/ 2103872 w 3300542"/>
              <a:gd name="connsiteY361" fmla="*/ 750640 h 2579628"/>
              <a:gd name="connsiteX362" fmla="*/ 2651966 w 3300542"/>
              <a:gd name="connsiteY362" fmla="*/ 768958 h 2579628"/>
              <a:gd name="connsiteX363" fmla="*/ 2653829 w 3300542"/>
              <a:gd name="connsiteY363" fmla="*/ 823290 h 2579628"/>
              <a:gd name="connsiteX364" fmla="*/ 2656003 w 3300542"/>
              <a:gd name="connsiteY364" fmla="*/ 847197 h 2579628"/>
              <a:gd name="connsiteX365" fmla="*/ 2594517 w 3300542"/>
              <a:gd name="connsiteY365" fmla="*/ 847197 h 2579628"/>
              <a:gd name="connsiteX366" fmla="*/ 2533031 w 3300542"/>
              <a:gd name="connsiteY366" fmla="*/ 847197 h 2579628"/>
              <a:gd name="connsiteX367" fmla="*/ 2534894 w 3300542"/>
              <a:gd name="connsiteY367" fmla="*/ 816770 h 2579628"/>
              <a:gd name="connsiteX368" fmla="*/ 2537068 w 3300542"/>
              <a:gd name="connsiteY368" fmla="*/ 762438 h 2579628"/>
              <a:gd name="connsiteX369" fmla="*/ 2537068 w 3300542"/>
              <a:gd name="connsiteY369" fmla="*/ 738531 h 2579628"/>
              <a:gd name="connsiteX370" fmla="*/ 2594517 w 3300542"/>
              <a:gd name="connsiteY370" fmla="*/ 738531 h 2579628"/>
              <a:gd name="connsiteX371" fmla="*/ 2651966 w 3300542"/>
              <a:gd name="connsiteY371" fmla="*/ 738531 h 2579628"/>
              <a:gd name="connsiteX372" fmla="*/ 2651966 w 3300542"/>
              <a:gd name="connsiteY372" fmla="*/ 768958 h 2579628"/>
              <a:gd name="connsiteX373" fmla="*/ 2367516 w 3300542"/>
              <a:gd name="connsiteY373" fmla="*/ 810561 h 2579628"/>
              <a:gd name="connsiteX374" fmla="*/ 2370932 w 3300542"/>
              <a:gd name="connsiteY374" fmla="*/ 886626 h 2579628"/>
              <a:gd name="connsiteX375" fmla="*/ 2372795 w 3300542"/>
              <a:gd name="connsiteY375" fmla="*/ 949652 h 2579628"/>
              <a:gd name="connsiteX376" fmla="*/ 2314104 w 3300542"/>
              <a:gd name="connsiteY376" fmla="*/ 949652 h 2579628"/>
              <a:gd name="connsiteX377" fmla="*/ 2255413 w 3300542"/>
              <a:gd name="connsiteY377" fmla="*/ 949652 h 2579628"/>
              <a:gd name="connsiteX378" fmla="*/ 2253550 w 3300542"/>
              <a:gd name="connsiteY378" fmla="*/ 926988 h 2579628"/>
              <a:gd name="connsiteX379" fmla="*/ 2246718 w 3300542"/>
              <a:gd name="connsiteY379" fmla="*/ 886626 h 2579628"/>
              <a:gd name="connsiteX380" fmla="*/ 2244234 w 3300542"/>
              <a:gd name="connsiteY380" fmla="*/ 832915 h 2579628"/>
              <a:gd name="connsiteX381" fmla="*/ 2246097 w 3300542"/>
              <a:gd name="connsiteY381" fmla="*/ 797521 h 2579628"/>
              <a:gd name="connsiteX382" fmla="*/ 2306030 w 3300542"/>
              <a:gd name="connsiteY382" fmla="*/ 797521 h 2579628"/>
              <a:gd name="connsiteX383" fmla="*/ 2365963 w 3300542"/>
              <a:gd name="connsiteY383" fmla="*/ 797521 h 2579628"/>
              <a:gd name="connsiteX384" fmla="*/ 2367516 w 3300542"/>
              <a:gd name="connsiteY384" fmla="*/ 810561 h 2579628"/>
              <a:gd name="connsiteX385" fmla="*/ 2656313 w 3300542"/>
              <a:gd name="connsiteY385" fmla="*/ 916121 h 2579628"/>
              <a:gd name="connsiteX386" fmla="*/ 2659418 w 3300542"/>
              <a:gd name="connsiteY386" fmla="*/ 990635 h 2579628"/>
              <a:gd name="connsiteX387" fmla="*/ 2660971 w 3300542"/>
              <a:gd name="connsiteY387" fmla="*/ 1027270 h 2579628"/>
              <a:gd name="connsiteX388" fmla="*/ 2594517 w 3300542"/>
              <a:gd name="connsiteY388" fmla="*/ 1027270 h 2579628"/>
              <a:gd name="connsiteX389" fmla="*/ 2528062 w 3300542"/>
              <a:gd name="connsiteY389" fmla="*/ 1027270 h 2579628"/>
              <a:gd name="connsiteX390" fmla="*/ 2529615 w 3300542"/>
              <a:gd name="connsiteY390" fmla="*/ 972006 h 2579628"/>
              <a:gd name="connsiteX391" fmla="*/ 2532720 w 3300542"/>
              <a:gd name="connsiteY391" fmla="*/ 897493 h 2579628"/>
              <a:gd name="connsiteX392" fmla="*/ 2534584 w 3300542"/>
              <a:gd name="connsiteY392" fmla="*/ 878244 h 2579628"/>
              <a:gd name="connsiteX393" fmla="*/ 2594517 w 3300542"/>
              <a:gd name="connsiteY393" fmla="*/ 878244 h 2579628"/>
              <a:gd name="connsiteX394" fmla="*/ 2654450 w 3300542"/>
              <a:gd name="connsiteY394" fmla="*/ 878244 h 2579628"/>
              <a:gd name="connsiteX395" fmla="*/ 2656313 w 3300542"/>
              <a:gd name="connsiteY395" fmla="*/ 916121 h 2579628"/>
              <a:gd name="connsiteX396" fmla="*/ 1275055 w 3300542"/>
              <a:gd name="connsiteY396" fmla="*/ 979147 h 2579628"/>
              <a:gd name="connsiteX397" fmla="*/ 1278782 w 3300542"/>
              <a:gd name="connsiteY397" fmla="*/ 1009263 h 2579628"/>
              <a:gd name="connsiteX398" fmla="*/ 1243070 w 3300542"/>
              <a:gd name="connsiteY398" fmla="*/ 1072910 h 2579628"/>
              <a:gd name="connsiteX399" fmla="*/ 1241517 w 3300542"/>
              <a:gd name="connsiteY399" fmla="*/ 1088433 h 2579628"/>
              <a:gd name="connsiteX400" fmla="*/ 1220712 w 3300542"/>
              <a:gd name="connsiteY400" fmla="*/ 1088433 h 2579628"/>
              <a:gd name="connsiteX401" fmla="*/ 1130035 w 3300542"/>
              <a:gd name="connsiteY401" fmla="*/ 1162325 h 2579628"/>
              <a:gd name="connsiteX402" fmla="*/ 1101466 w 3300542"/>
              <a:gd name="connsiteY402" fmla="*/ 1377172 h 2579628"/>
              <a:gd name="connsiteX403" fmla="*/ 1103019 w 3300542"/>
              <a:gd name="connsiteY403" fmla="*/ 1387417 h 2579628"/>
              <a:gd name="connsiteX404" fmla="*/ 1018864 w 3300542"/>
              <a:gd name="connsiteY404" fmla="*/ 1387417 h 2579628"/>
              <a:gd name="connsiteX405" fmla="*/ 925393 w 3300542"/>
              <a:gd name="connsiteY405" fmla="*/ 1380587 h 2579628"/>
              <a:gd name="connsiteX406" fmla="*/ 916077 w 3300542"/>
              <a:gd name="connsiteY406" fmla="*/ 1368168 h 2579628"/>
              <a:gd name="connsiteX407" fmla="*/ 894961 w 3300542"/>
              <a:gd name="connsiteY407" fmla="*/ 1347056 h 2579628"/>
              <a:gd name="connsiteX408" fmla="*/ 879123 w 3300542"/>
              <a:gd name="connsiteY408" fmla="*/ 1368168 h 2579628"/>
              <a:gd name="connsiteX409" fmla="*/ 856144 w 3300542"/>
              <a:gd name="connsiteY409" fmla="*/ 1393937 h 2579628"/>
              <a:gd name="connsiteX410" fmla="*/ 785342 w 3300542"/>
              <a:gd name="connsiteY410" fmla="*/ 1400457 h 2579628"/>
              <a:gd name="connsiteX411" fmla="*/ 713609 w 3300542"/>
              <a:gd name="connsiteY411" fmla="*/ 1406046 h 2579628"/>
              <a:gd name="connsiteX412" fmla="*/ 630385 w 3300542"/>
              <a:gd name="connsiteY412" fmla="*/ 1488942 h 2579628"/>
              <a:gd name="connsiteX413" fmla="*/ 607406 w 3300542"/>
              <a:gd name="connsiteY413" fmla="*/ 1520920 h 2579628"/>
              <a:gd name="connsiteX414" fmla="*/ 541572 w 3300542"/>
              <a:gd name="connsiteY414" fmla="*/ 1520920 h 2579628"/>
              <a:gd name="connsiteX415" fmla="*/ 475739 w 3300542"/>
              <a:gd name="connsiteY415" fmla="*/ 1520920 h 2579628"/>
              <a:gd name="connsiteX416" fmla="*/ 473255 w 3300542"/>
              <a:gd name="connsiteY416" fmla="*/ 1507570 h 2579628"/>
              <a:gd name="connsiteX417" fmla="*/ 477913 w 3300542"/>
              <a:gd name="connsiteY417" fmla="*/ 1400457 h 2579628"/>
              <a:gd name="connsiteX418" fmla="*/ 526356 w 3300542"/>
              <a:gd name="connsiteY418" fmla="*/ 1303590 h 2579628"/>
              <a:gd name="connsiteX419" fmla="*/ 567036 w 3300542"/>
              <a:gd name="connsiteY419" fmla="*/ 1301106 h 2579628"/>
              <a:gd name="connsiteX420" fmla="*/ 587221 w 3300542"/>
              <a:gd name="connsiteY420" fmla="*/ 1297691 h 2579628"/>
              <a:gd name="connsiteX421" fmla="*/ 593121 w 3300542"/>
              <a:gd name="connsiteY421" fmla="*/ 1273474 h 2579628"/>
              <a:gd name="connsiteX422" fmla="*/ 619206 w 3300542"/>
              <a:gd name="connsiteY422" fmla="*/ 1220384 h 2579628"/>
              <a:gd name="connsiteX423" fmla="*/ 678518 w 3300542"/>
              <a:gd name="connsiteY423" fmla="*/ 1187163 h 2579628"/>
              <a:gd name="connsiteX424" fmla="*/ 767021 w 3300542"/>
              <a:gd name="connsiteY424" fmla="*/ 1120722 h 2579628"/>
              <a:gd name="connsiteX425" fmla="*/ 912661 w 3300542"/>
              <a:gd name="connsiteY425" fmla="*/ 1012988 h 2579628"/>
              <a:gd name="connsiteX426" fmla="*/ 1007064 w 3300542"/>
              <a:gd name="connsiteY426" fmla="*/ 1017335 h 2579628"/>
              <a:gd name="connsiteX427" fmla="*/ 1060476 w 3300542"/>
              <a:gd name="connsiteY427" fmla="*/ 1021061 h 2579628"/>
              <a:gd name="connsiteX428" fmla="*/ 1253318 w 3300542"/>
              <a:gd name="connsiteY428" fmla="*/ 974800 h 2579628"/>
              <a:gd name="connsiteX429" fmla="*/ 1275055 w 3300542"/>
              <a:gd name="connsiteY429" fmla="*/ 979147 h 2579628"/>
              <a:gd name="connsiteX430" fmla="*/ 2373727 w 3300542"/>
              <a:gd name="connsiteY430" fmla="*/ 987530 h 2579628"/>
              <a:gd name="connsiteX431" fmla="*/ 2376521 w 3300542"/>
              <a:gd name="connsiteY431" fmla="*/ 1041862 h 2579628"/>
              <a:gd name="connsiteX432" fmla="*/ 2377453 w 3300542"/>
              <a:gd name="connsiteY432" fmla="*/ 1086260 h 2579628"/>
              <a:gd name="connsiteX433" fmla="*/ 2306651 w 3300542"/>
              <a:gd name="connsiteY433" fmla="*/ 1086260 h 2579628"/>
              <a:gd name="connsiteX434" fmla="*/ 2235849 w 3300542"/>
              <a:gd name="connsiteY434" fmla="*/ 1086260 h 2579628"/>
              <a:gd name="connsiteX435" fmla="*/ 2235849 w 3300542"/>
              <a:gd name="connsiteY435" fmla="*/ 1066700 h 2579628"/>
              <a:gd name="connsiteX436" fmla="*/ 2245165 w 3300542"/>
              <a:gd name="connsiteY436" fmla="*/ 1013299 h 2579628"/>
              <a:gd name="connsiteX437" fmla="*/ 2254481 w 3300542"/>
              <a:gd name="connsiteY437" fmla="*/ 978216 h 2579628"/>
              <a:gd name="connsiteX438" fmla="*/ 2313483 w 3300542"/>
              <a:gd name="connsiteY438" fmla="*/ 977595 h 2579628"/>
              <a:gd name="connsiteX439" fmla="*/ 2372174 w 3300542"/>
              <a:gd name="connsiteY439" fmla="*/ 977595 h 2579628"/>
              <a:gd name="connsiteX440" fmla="*/ 2373727 w 3300542"/>
              <a:gd name="connsiteY440" fmla="*/ 987530 h 2579628"/>
              <a:gd name="connsiteX441" fmla="*/ 2664077 w 3300542"/>
              <a:gd name="connsiteY441" fmla="*/ 1131899 h 2579628"/>
              <a:gd name="connsiteX442" fmla="*/ 2664387 w 3300542"/>
              <a:gd name="connsiteY442" fmla="*/ 1166982 h 2579628"/>
              <a:gd name="connsiteX443" fmla="*/ 2594517 w 3300542"/>
              <a:gd name="connsiteY443" fmla="*/ 1166982 h 2579628"/>
              <a:gd name="connsiteX444" fmla="*/ 2524646 w 3300542"/>
              <a:gd name="connsiteY444" fmla="*/ 1166982 h 2579628"/>
              <a:gd name="connsiteX445" fmla="*/ 2524646 w 3300542"/>
              <a:gd name="connsiteY445" fmla="*/ 1141213 h 2579628"/>
              <a:gd name="connsiteX446" fmla="*/ 2526510 w 3300542"/>
              <a:gd name="connsiteY446" fmla="*/ 1086881 h 2579628"/>
              <a:gd name="connsiteX447" fmla="*/ 2528683 w 3300542"/>
              <a:gd name="connsiteY447" fmla="*/ 1058317 h 2579628"/>
              <a:gd name="connsiteX448" fmla="*/ 2594206 w 3300542"/>
              <a:gd name="connsiteY448" fmla="*/ 1057696 h 2579628"/>
              <a:gd name="connsiteX449" fmla="*/ 2659729 w 3300542"/>
              <a:gd name="connsiteY449" fmla="*/ 1056765 h 2579628"/>
              <a:gd name="connsiteX450" fmla="*/ 2661592 w 3300542"/>
              <a:gd name="connsiteY450" fmla="*/ 1076946 h 2579628"/>
              <a:gd name="connsiteX451" fmla="*/ 2664077 w 3300542"/>
              <a:gd name="connsiteY451" fmla="*/ 1131899 h 2579628"/>
              <a:gd name="connsiteX452" fmla="*/ 2202001 w 3300542"/>
              <a:gd name="connsiteY452" fmla="*/ 1224420 h 2579628"/>
              <a:gd name="connsiteX453" fmla="*/ 2195480 w 3300542"/>
              <a:gd name="connsiteY453" fmla="*/ 1427779 h 2579628"/>
              <a:gd name="connsiteX454" fmla="*/ 2189269 w 3300542"/>
              <a:gd name="connsiteY454" fmla="*/ 1598538 h 2579628"/>
              <a:gd name="connsiteX455" fmla="*/ 2184301 w 3300542"/>
              <a:gd name="connsiteY455" fmla="*/ 1723658 h 2579628"/>
              <a:gd name="connsiteX456" fmla="*/ 2180264 w 3300542"/>
              <a:gd name="connsiteY456" fmla="*/ 1781096 h 2579628"/>
              <a:gd name="connsiteX457" fmla="*/ 2155731 w 3300542"/>
              <a:gd name="connsiteY457" fmla="*/ 1764641 h 2579628"/>
              <a:gd name="connsiteX458" fmla="*/ 2133373 w 3300542"/>
              <a:gd name="connsiteY458" fmla="*/ 1749117 h 2579628"/>
              <a:gd name="connsiteX459" fmla="*/ 2133373 w 3300542"/>
              <a:gd name="connsiteY459" fmla="*/ 1718070 h 2579628"/>
              <a:gd name="connsiteX460" fmla="*/ 2127162 w 3300542"/>
              <a:gd name="connsiteY460" fmla="*/ 1539549 h 2579628"/>
              <a:gd name="connsiteX461" fmla="*/ 2120951 w 3300542"/>
              <a:gd name="connsiteY461" fmla="*/ 1371894 h 2579628"/>
              <a:gd name="connsiteX462" fmla="*/ 2115983 w 3300542"/>
              <a:gd name="connsiteY462" fmla="*/ 1219763 h 2579628"/>
              <a:gd name="connsiteX463" fmla="*/ 2114120 w 3300542"/>
              <a:gd name="connsiteY463" fmla="*/ 1162325 h 2579628"/>
              <a:gd name="connsiteX464" fmla="*/ 2138031 w 3300542"/>
              <a:gd name="connsiteY464" fmla="*/ 1148354 h 2579628"/>
              <a:gd name="connsiteX465" fmla="*/ 2182748 w 3300542"/>
              <a:gd name="connsiteY465" fmla="*/ 1114202 h 2579628"/>
              <a:gd name="connsiteX466" fmla="*/ 2203243 w 3300542"/>
              <a:gd name="connsiteY466" fmla="*/ 1094022 h 2579628"/>
              <a:gd name="connsiteX467" fmla="*/ 2204175 w 3300542"/>
              <a:gd name="connsiteY467" fmla="*/ 1109545 h 2579628"/>
              <a:gd name="connsiteX468" fmla="*/ 2202001 w 3300542"/>
              <a:gd name="connsiteY468" fmla="*/ 1224420 h 2579628"/>
              <a:gd name="connsiteX469" fmla="*/ 2379937 w 3300542"/>
              <a:gd name="connsiteY469" fmla="*/ 1162946 h 2579628"/>
              <a:gd name="connsiteX470" fmla="*/ 2382732 w 3300542"/>
              <a:gd name="connsiteY470" fmla="*/ 1239012 h 2579628"/>
              <a:gd name="connsiteX471" fmla="*/ 2383664 w 3300542"/>
              <a:gd name="connsiteY471" fmla="*/ 1266333 h 2579628"/>
              <a:gd name="connsiteX472" fmla="*/ 2306341 w 3300542"/>
              <a:gd name="connsiteY472" fmla="*/ 1266333 h 2579628"/>
              <a:gd name="connsiteX473" fmla="*/ 2229328 w 3300542"/>
              <a:gd name="connsiteY473" fmla="*/ 1266333 h 2579628"/>
              <a:gd name="connsiteX474" fmla="*/ 2231191 w 3300542"/>
              <a:gd name="connsiteY474" fmla="*/ 1209517 h 2579628"/>
              <a:gd name="connsiteX475" fmla="*/ 2234607 w 3300542"/>
              <a:gd name="connsiteY475" fmla="*/ 1133452 h 2579628"/>
              <a:gd name="connsiteX476" fmla="*/ 2236470 w 3300542"/>
              <a:gd name="connsiteY476" fmla="*/ 1114202 h 2579628"/>
              <a:gd name="connsiteX477" fmla="*/ 2307272 w 3300542"/>
              <a:gd name="connsiteY477" fmla="*/ 1114202 h 2579628"/>
              <a:gd name="connsiteX478" fmla="*/ 2378074 w 3300542"/>
              <a:gd name="connsiteY478" fmla="*/ 1114202 h 2579628"/>
              <a:gd name="connsiteX479" fmla="*/ 2379937 w 3300542"/>
              <a:gd name="connsiteY479" fmla="*/ 1162946 h 2579628"/>
              <a:gd name="connsiteX480" fmla="*/ 2086793 w 3300542"/>
              <a:gd name="connsiteY480" fmla="*/ 1180954 h 2579628"/>
              <a:gd name="connsiteX481" fmla="*/ 2067850 w 3300542"/>
              <a:gd name="connsiteY481" fmla="*/ 1188716 h 2579628"/>
              <a:gd name="connsiteX482" fmla="*/ 2050150 w 3300542"/>
              <a:gd name="connsiteY482" fmla="*/ 1183127 h 2579628"/>
              <a:gd name="connsiteX483" fmla="*/ 2063503 w 3300542"/>
              <a:gd name="connsiteY483" fmla="*/ 1175986 h 2579628"/>
              <a:gd name="connsiteX484" fmla="*/ 2086793 w 3300542"/>
              <a:gd name="connsiteY484" fmla="*/ 1180954 h 2579628"/>
              <a:gd name="connsiteX485" fmla="*/ 2668424 w 3300542"/>
              <a:gd name="connsiteY485" fmla="*/ 1248326 h 2579628"/>
              <a:gd name="connsiteX486" fmla="*/ 2670598 w 3300542"/>
              <a:gd name="connsiteY486" fmla="*/ 1324392 h 2579628"/>
              <a:gd name="connsiteX487" fmla="*/ 2670598 w 3300542"/>
              <a:gd name="connsiteY487" fmla="*/ 1347056 h 2579628"/>
              <a:gd name="connsiteX488" fmla="*/ 2594517 w 3300542"/>
              <a:gd name="connsiteY488" fmla="*/ 1347056 h 2579628"/>
              <a:gd name="connsiteX489" fmla="*/ 2518436 w 3300542"/>
              <a:gd name="connsiteY489" fmla="*/ 1347056 h 2579628"/>
              <a:gd name="connsiteX490" fmla="*/ 2518436 w 3300542"/>
              <a:gd name="connsiteY490" fmla="*/ 1327496 h 2579628"/>
              <a:gd name="connsiteX491" fmla="*/ 2520610 w 3300542"/>
              <a:gd name="connsiteY491" fmla="*/ 1251431 h 2579628"/>
              <a:gd name="connsiteX492" fmla="*/ 2522473 w 3300542"/>
              <a:gd name="connsiteY492" fmla="*/ 1194925 h 2579628"/>
              <a:gd name="connsiteX493" fmla="*/ 2594517 w 3300542"/>
              <a:gd name="connsiteY493" fmla="*/ 1194925 h 2579628"/>
              <a:gd name="connsiteX494" fmla="*/ 2666561 w 3300542"/>
              <a:gd name="connsiteY494" fmla="*/ 1194925 h 2579628"/>
              <a:gd name="connsiteX495" fmla="*/ 2668424 w 3300542"/>
              <a:gd name="connsiteY495" fmla="*/ 1248326 h 2579628"/>
              <a:gd name="connsiteX496" fmla="*/ 2087724 w 3300542"/>
              <a:gd name="connsiteY496" fmla="*/ 1237460 h 2579628"/>
              <a:gd name="connsiteX497" fmla="*/ 2089898 w 3300542"/>
              <a:gd name="connsiteY497" fmla="*/ 1293344 h 2579628"/>
              <a:gd name="connsiteX498" fmla="*/ 2089898 w 3300542"/>
              <a:gd name="connsiteY498" fmla="*/ 1328428 h 2579628"/>
              <a:gd name="connsiteX499" fmla="*/ 2009159 w 3300542"/>
              <a:gd name="connsiteY499" fmla="*/ 1328428 h 2579628"/>
              <a:gd name="connsiteX500" fmla="*/ 1928420 w 3300542"/>
              <a:gd name="connsiteY500" fmla="*/ 1328428 h 2579628"/>
              <a:gd name="connsiteX501" fmla="*/ 1928420 w 3300542"/>
              <a:gd name="connsiteY501" fmla="*/ 1316319 h 2579628"/>
              <a:gd name="connsiteX502" fmla="*/ 1943326 w 3300542"/>
              <a:gd name="connsiteY502" fmla="*/ 1300485 h 2579628"/>
              <a:gd name="connsiteX503" fmla="*/ 2035554 w 3300542"/>
              <a:gd name="connsiteY503" fmla="*/ 1236218 h 2579628"/>
              <a:gd name="connsiteX504" fmla="*/ 2066608 w 3300542"/>
              <a:gd name="connsiteY504" fmla="*/ 1216658 h 2579628"/>
              <a:gd name="connsiteX505" fmla="*/ 2085861 w 3300542"/>
              <a:gd name="connsiteY505" fmla="*/ 1216658 h 2579628"/>
              <a:gd name="connsiteX506" fmla="*/ 2087724 w 3300542"/>
              <a:gd name="connsiteY506" fmla="*/ 1237460 h 2579628"/>
              <a:gd name="connsiteX507" fmla="*/ 1661050 w 3300542"/>
              <a:gd name="connsiteY507" fmla="*/ 1252362 h 2579628"/>
              <a:gd name="connsiteX508" fmla="*/ 1768495 w 3300542"/>
              <a:gd name="connsiteY508" fmla="*/ 1295207 h 2579628"/>
              <a:gd name="connsiteX509" fmla="*/ 1882461 w 3300542"/>
              <a:gd name="connsiteY509" fmla="*/ 1309179 h 2579628"/>
              <a:gd name="connsiteX510" fmla="*/ 1898298 w 3300542"/>
              <a:gd name="connsiteY510" fmla="*/ 1308247 h 2579628"/>
              <a:gd name="connsiteX511" fmla="*/ 1896435 w 3300542"/>
              <a:gd name="connsiteY511" fmla="*/ 1379966 h 2579628"/>
              <a:gd name="connsiteX512" fmla="*/ 1891156 w 3300542"/>
              <a:gd name="connsiteY512" fmla="*/ 1546068 h 2579628"/>
              <a:gd name="connsiteX513" fmla="*/ 1885566 w 3300542"/>
              <a:gd name="connsiteY513" fmla="*/ 1703478 h 2579628"/>
              <a:gd name="connsiteX514" fmla="*/ 1883392 w 3300542"/>
              <a:gd name="connsiteY514" fmla="*/ 1766503 h 2579628"/>
              <a:gd name="connsiteX515" fmla="*/ 1855755 w 3300542"/>
              <a:gd name="connsiteY515" fmla="*/ 1743218 h 2579628"/>
              <a:gd name="connsiteX516" fmla="*/ 1826565 w 3300542"/>
              <a:gd name="connsiteY516" fmla="*/ 1721175 h 2579628"/>
              <a:gd name="connsiteX517" fmla="*/ 1823149 w 3300542"/>
              <a:gd name="connsiteY517" fmla="*/ 1824251 h 2579628"/>
              <a:gd name="connsiteX518" fmla="*/ 1821286 w 3300542"/>
              <a:gd name="connsiteY518" fmla="*/ 1926086 h 2579628"/>
              <a:gd name="connsiteX519" fmla="*/ 1709804 w 3300542"/>
              <a:gd name="connsiteY519" fmla="*/ 1926086 h 2579628"/>
              <a:gd name="connsiteX520" fmla="*/ 1598632 w 3300542"/>
              <a:gd name="connsiteY520" fmla="*/ 1926086 h 2579628"/>
              <a:gd name="connsiteX521" fmla="*/ 1589316 w 3300542"/>
              <a:gd name="connsiteY521" fmla="*/ 1888829 h 2579628"/>
              <a:gd name="connsiteX522" fmla="*/ 1558884 w 3300542"/>
              <a:gd name="connsiteY522" fmla="*/ 1705651 h 2579628"/>
              <a:gd name="connsiteX523" fmla="*/ 1558573 w 3300542"/>
              <a:gd name="connsiteY523" fmla="*/ 1527130 h 2579628"/>
              <a:gd name="connsiteX524" fmla="*/ 1560436 w 3300542"/>
              <a:gd name="connsiteY524" fmla="*/ 1506949 h 2579628"/>
              <a:gd name="connsiteX525" fmla="*/ 1578447 w 3300542"/>
              <a:gd name="connsiteY525" fmla="*/ 1506018 h 2579628"/>
              <a:gd name="connsiteX526" fmla="*/ 1596148 w 3300542"/>
              <a:gd name="connsiteY526" fmla="*/ 1505086 h 2579628"/>
              <a:gd name="connsiteX527" fmla="*/ 1595527 w 3300542"/>
              <a:gd name="connsiteY527" fmla="*/ 1447028 h 2579628"/>
              <a:gd name="connsiteX528" fmla="*/ 1594595 w 3300542"/>
              <a:gd name="connsiteY528" fmla="*/ 1388970 h 2579628"/>
              <a:gd name="connsiteX529" fmla="*/ 1461997 w 3300542"/>
              <a:gd name="connsiteY529" fmla="*/ 1388038 h 2579628"/>
              <a:gd name="connsiteX530" fmla="*/ 1329088 w 3300542"/>
              <a:gd name="connsiteY530" fmla="*/ 1384934 h 2579628"/>
              <a:gd name="connsiteX531" fmla="*/ 1351447 w 3300542"/>
              <a:gd name="connsiteY531" fmla="*/ 1353266 h 2579628"/>
              <a:gd name="connsiteX532" fmla="*/ 1460755 w 3300542"/>
              <a:gd name="connsiteY532" fmla="*/ 1272232 h 2579628"/>
              <a:gd name="connsiteX533" fmla="*/ 1514788 w 3300542"/>
              <a:gd name="connsiteY533" fmla="*/ 1274095 h 2579628"/>
              <a:gd name="connsiteX534" fmla="*/ 1627201 w 3300542"/>
              <a:gd name="connsiteY534" fmla="*/ 1244911 h 2579628"/>
              <a:gd name="connsiteX535" fmla="*/ 1637139 w 3300542"/>
              <a:gd name="connsiteY535" fmla="*/ 1238391 h 2579628"/>
              <a:gd name="connsiteX536" fmla="*/ 1661050 w 3300542"/>
              <a:gd name="connsiteY536" fmla="*/ 1252362 h 2579628"/>
              <a:gd name="connsiteX537" fmla="*/ 2384906 w 3300542"/>
              <a:gd name="connsiteY537" fmla="*/ 1313525 h 2579628"/>
              <a:gd name="connsiteX538" fmla="*/ 2387080 w 3300542"/>
              <a:gd name="connsiteY538" fmla="*/ 1367858 h 2579628"/>
              <a:gd name="connsiteX539" fmla="*/ 2388943 w 3300542"/>
              <a:gd name="connsiteY539" fmla="*/ 1402941 h 2579628"/>
              <a:gd name="connsiteX540" fmla="*/ 2306962 w 3300542"/>
              <a:gd name="connsiteY540" fmla="*/ 1402941 h 2579628"/>
              <a:gd name="connsiteX541" fmla="*/ 2224981 w 3300542"/>
              <a:gd name="connsiteY541" fmla="*/ 1402941 h 2579628"/>
              <a:gd name="connsiteX542" fmla="*/ 2225912 w 3300542"/>
              <a:gd name="connsiteY542" fmla="*/ 1358544 h 2579628"/>
              <a:gd name="connsiteX543" fmla="*/ 2228396 w 3300542"/>
              <a:gd name="connsiteY543" fmla="*/ 1304211 h 2579628"/>
              <a:gd name="connsiteX544" fmla="*/ 2229949 w 3300542"/>
              <a:gd name="connsiteY544" fmla="*/ 1294276 h 2579628"/>
              <a:gd name="connsiteX545" fmla="*/ 2307272 w 3300542"/>
              <a:gd name="connsiteY545" fmla="*/ 1294276 h 2579628"/>
              <a:gd name="connsiteX546" fmla="*/ 2384906 w 3300542"/>
              <a:gd name="connsiteY546" fmla="*/ 1294276 h 2579628"/>
              <a:gd name="connsiteX547" fmla="*/ 2384906 w 3300542"/>
              <a:gd name="connsiteY547" fmla="*/ 1313525 h 2579628"/>
              <a:gd name="connsiteX548" fmla="*/ 2093003 w 3300542"/>
              <a:gd name="connsiteY548" fmla="*/ 1377172 h 2579628"/>
              <a:gd name="connsiteX549" fmla="*/ 2095177 w 3300542"/>
              <a:gd name="connsiteY549" fmla="*/ 1451685 h 2579628"/>
              <a:gd name="connsiteX550" fmla="*/ 2097040 w 3300542"/>
              <a:gd name="connsiteY550" fmla="*/ 1505397 h 2579628"/>
              <a:gd name="connsiteX551" fmla="*/ 2009159 w 3300542"/>
              <a:gd name="connsiteY551" fmla="*/ 1505397 h 2579628"/>
              <a:gd name="connsiteX552" fmla="*/ 1921278 w 3300542"/>
              <a:gd name="connsiteY552" fmla="*/ 1505397 h 2579628"/>
              <a:gd name="connsiteX553" fmla="*/ 1923141 w 3300542"/>
              <a:gd name="connsiteY553" fmla="*/ 1456342 h 2579628"/>
              <a:gd name="connsiteX554" fmla="*/ 1925315 w 3300542"/>
              <a:gd name="connsiteY554" fmla="*/ 1381829 h 2579628"/>
              <a:gd name="connsiteX555" fmla="*/ 1925315 w 3300542"/>
              <a:gd name="connsiteY555" fmla="*/ 1356370 h 2579628"/>
              <a:gd name="connsiteX556" fmla="*/ 2009159 w 3300542"/>
              <a:gd name="connsiteY556" fmla="*/ 1356370 h 2579628"/>
              <a:gd name="connsiteX557" fmla="*/ 2093003 w 3300542"/>
              <a:gd name="connsiteY557" fmla="*/ 1356370 h 2579628"/>
              <a:gd name="connsiteX558" fmla="*/ 2093003 w 3300542"/>
              <a:gd name="connsiteY558" fmla="*/ 1377172 h 2579628"/>
              <a:gd name="connsiteX559" fmla="*/ 2673703 w 3300542"/>
              <a:gd name="connsiteY559" fmla="*/ 1410392 h 2579628"/>
              <a:gd name="connsiteX560" fmla="*/ 2675566 w 3300542"/>
              <a:gd name="connsiteY560" fmla="*/ 1464725 h 2579628"/>
              <a:gd name="connsiteX561" fmla="*/ 2677740 w 3300542"/>
              <a:gd name="connsiteY561" fmla="*/ 1483664 h 2579628"/>
              <a:gd name="connsiteX562" fmla="*/ 2594517 w 3300542"/>
              <a:gd name="connsiteY562" fmla="*/ 1483664 h 2579628"/>
              <a:gd name="connsiteX563" fmla="*/ 2511293 w 3300542"/>
              <a:gd name="connsiteY563" fmla="*/ 1483664 h 2579628"/>
              <a:gd name="connsiteX564" fmla="*/ 2513157 w 3300542"/>
              <a:gd name="connsiteY564" fmla="*/ 1453237 h 2579628"/>
              <a:gd name="connsiteX565" fmla="*/ 2515330 w 3300542"/>
              <a:gd name="connsiteY565" fmla="*/ 1398905 h 2579628"/>
              <a:gd name="connsiteX566" fmla="*/ 2515330 w 3300542"/>
              <a:gd name="connsiteY566" fmla="*/ 1374999 h 2579628"/>
              <a:gd name="connsiteX567" fmla="*/ 2594517 w 3300542"/>
              <a:gd name="connsiteY567" fmla="*/ 1374999 h 2579628"/>
              <a:gd name="connsiteX568" fmla="*/ 2673703 w 3300542"/>
              <a:gd name="connsiteY568" fmla="*/ 1374999 h 2579628"/>
              <a:gd name="connsiteX569" fmla="*/ 2673703 w 3300542"/>
              <a:gd name="connsiteY569" fmla="*/ 1410392 h 2579628"/>
              <a:gd name="connsiteX570" fmla="*/ 913903 w 3300542"/>
              <a:gd name="connsiteY570" fmla="*/ 1407598 h 2579628"/>
              <a:gd name="connsiteX571" fmla="*/ 922288 w 3300542"/>
              <a:gd name="connsiteY571" fmla="*/ 1415049 h 2579628"/>
              <a:gd name="connsiteX572" fmla="*/ 922288 w 3300542"/>
              <a:gd name="connsiteY572" fmla="*/ 1460378 h 2579628"/>
              <a:gd name="connsiteX573" fmla="*/ 922288 w 3300542"/>
              <a:gd name="connsiteY573" fmla="*/ 1505397 h 2579628"/>
              <a:gd name="connsiteX574" fmla="*/ 949925 w 3300542"/>
              <a:gd name="connsiteY574" fmla="*/ 1505397 h 2579628"/>
              <a:gd name="connsiteX575" fmla="*/ 977874 w 3300542"/>
              <a:gd name="connsiteY575" fmla="*/ 1505397 h 2579628"/>
              <a:gd name="connsiteX576" fmla="*/ 980358 w 3300542"/>
              <a:gd name="connsiteY576" fmla="*/ 1523094 h 2579628"/>
              <a:gd name="connsiteX577" fmla="*/ 978495 w 3300542"/>
              <a:gd name="connsiteY577" fmla="*/ 1722727 h 2579628"/>
              <a:gd name="connsiteX578" fmla="*/ 903035 w 3300542"/>
              <a:gd name="connsiteY578" fmla="*/ 2049964 h 2579628"/>
              <a:gd name="connsiteX579" fmla="*/ 896203 w 3300542"/>
              <a:gd name="connsiteY579" fmla="*/ 2068282 h 2579628"/>
              <a:gd name="connsiteX580" fmla="*/ 887508 w 3300542"/>
              <a:gd name="connsiteY580" fmla="*/ 2042202 h 2579628"/>
              <a:gd name="connsiteX581" fmla="*/ 835649 w 3300542"/>
              <a:gd name="connsiteY581" fmla="*/ 1795998 h 2579628"/>
              <a:gd name="connsiteX582" fmla="*/ 834096 w 3300542"/>
              <a:gd name="connsiteY582" fmla="*/ 1642315 h 2579628"/>
              <a:gd name="connsiteX583" fmla="*/ 836270 w 3300542"/>
              <a:gd name="connsiteY583" fmla="*/ 1623376 h 2579628"/>
              <a:gd name="connsiteX584" fmla="*/ 851175 w 3300542"/>
              <a:gd name="connsiteY584" fmla="*/ 1623376 h 2579628"/>
              <a:gd name="connsiteX585" fmla="*/ 866392 w 3300542"/>
              <a:gd name="connsiteY585" fmla="*/ 1623376 h 2579628"/>
              <a:gd name="connsiteX586" fmla="*/ 866392 w 3300542"/>
              <a:gd name="connsiteY586" fmla="*/ 1572148 h 2579628"/>
              <a:gd name="connsiteX587" fmla="*/ 866392 w 3300542"/>
              <a:gd name="connsiteY587" fmla="*/ 1520920 h 2579628"/>
              <a:gd name="connsiteX588" fmla="*/ 756152 w 3300542"/>
              <a:gd name="connsiteY588" fmla="*/ 1520920 h 2579628"/>
              <a:gd name="connsiteX589" fmla="*/ 645912 w 3300542"/>
              <a:gd name="connsiteY589" fmla="*/ 1518126 h 2579628"/>
              <a:gd name="connsiteX590" fmla="*/ 700566 w 3300542"/>
              <a:gd name="connsiteY590" fmla="*/ 1448891 h 2579628"/>
              <a:gd name="connsiteX591" fmla="*/ 784410 w 3300542"/>
              <a:gd name="connsiteY591" fmla="*/ 1429642 h 2579628"/>
              <a:gd name="connsiteX592" fmla="*/ 853970 w 3300542"/>
              <a:gd name="connsiteY592" fmla="*/ 1424674 h 2579628"/>
              <a:gd name="connsiteX593" fmla="*/ 887508 w 3300542"/>
              <a:gd name="connsiteY593" fmla="*/ 1408840 h 2579628"/>
              <a:gd name="connsiteX594" fmla="*/ 913903 w 3300542"/>
              <a:gd name="connsiteY594" fmla="*/ 1407598 h 2579628"/>
              <a:gd name="connsiteX595" fmla="*/ 1565094 w 3300542"/>
              <a:gd name="connsiteY595" fmla="*/ 1446407 h 2579628"/>
              <a:gd name="connsiteX596" fmla="*/ 1565094 w 3300542"/>
              <a:gd name="connsiteY596" fmla="*/ 1477454 h 2579628"/>
              <a:gd name="connsiteX597" fmla="*/ 1259218 w 3300542"/>
              <a:gd name="connsiteY597" fmla="*/ 1477454 h 2579628"/>
              <a:gd name="connsiteX598" fmla="*/ 953341 w 3300542"/>
              <a:gd name="connsiteY598" fmla="*/ 1477454 h 2579628"/>
              <a:gd name="connsiteX599" fmla="*/ 953341 w 3300542"/>
              <a:gd name="connsiteY599" fmla="*/ 1446407 h 2579628"/>
              <a:gd name="connsiteX600" fmla="*/ 953341 w 3300542"/>
              <a:gd name="connsiteY600" fmla="*/ 1415360 h 2579628"/>
              <a:gd name="connsiteX601" fmla="*/ 1259218 w 3300542"/>
              <a:gd name="connsiteY601" fmla="*/ 1415360 h 2579628"/>
              <a:gd name="connsiteX602" fmla="*/ 1565094 w 3300542"/>
              <a:gd name="connsiteY602" fmla="*/ 1415360 h 2579628"/>
              <a:gd name="connsiteX603" fmla="*/ 1565094 w 3300542"/>
              <a:gd name="connsiteY603" fmla="*/ 1446407 h 2579628"/>
              <a:gd name="connsiteX604" fmla="*/ 2389253 w 3300542"/>
              <a:gd name="connsiteY604" fmla="*/ 1450133 h 2579628"/>
              <a:gd name="connsiteX605" fmla="*/ 2392669 w 3300542"/>
              <a:gd name="connsiteY605" fmla="*/ 1524646 h 2579628"/>
              <a:gd name="connsiteX606" fmla="*/ 2394532 w 3300542"/>
              <a:gd name="connsiteY606" fmla="*/ 1583015 h 2579628"/>
              <a:gd name="connsiteX607" fmla="*/ 2306651 w 3300542"/>
              <a:gd name="connsiteY607" fmla="*/ 1583015 h 2579628"/>
              <a:gd name="connsiteX608" fmla="*/ 2218770 w 3300542"/>
              <a:gd name="connsiteY608" fmla="*/ 1583015 h 2579628"/>
              <a:gd name="connsiteX609" fmla="*/ 2220633 w 3300542"/>
              <a:gd name="connsiteY609" fmla="*/ 1524956 h 2579628"/>
              <a:gd name="connsiteX610" fmla="*/ 2223117 w 3300542"/>
              <a:gd name="connsiteY610" fmla="*/ 1450133 h 2579628"/>
              <a:gd name="connsiteX611" fmla="*/ 2223428 w 3300542"/>
              <a:gd name="connsiteY611" fmla="*/ 1433988 h 2579628"/>
              <a:gd name="connsiteX612" fmla="*/ 2305409 w 3300542"/>
              <a:gd name="connsiteY612" fmla="*/ 1433988 h 2579628"/>
              <a:gd name="connsiteX613" fmla="*/ 2387701 w 3300542"/>
              <a:gd name="connsiteY613" fmla="*/ 1433988 h 2579628"/>
              <a:gd name="connsiteX614" fmla="*/ 2389253 w 3300542"/>
              <a:gd name="connsiteY614" fmla="*/ 1450133 h 2579628"/>
              <a:gd name="connsiteX615" fmla="*/ 1529072 w 3300542"/>
              <a:gd name="connsiteY615" fmla="*/ 1551036 h 2579628"/>
              <a:gd name="connsiteX616" fmla="*/ 1526278 w 3300542"/>
              <a:gd name="connsiteY616" fmla="*/ 1600091 h 2579628"/>
              <a:gd name="connsiteX617" fmla="*/ 1535594 w 3300542"/>
              <a:gd name="connsiteY617" fmla="*/ 1753153 h 2579628"/>
              <a:gd name="connsiteX618" fmla="*/ 1566958 w 3300542"/>
              <a:gd name="connsiteY618" fmla="*/ 1920497 h 2579628"/>
              <a:gd name="connsiteX619" fmla="*/ 1568821 w 3300542"/>
              <a:gd name="connsiteY619" fmla="*/ 1927638 h 2579628"/>
              <a:gd name="connsiteX620" fmla="*/ 1362005 w 3300542"/>
              <a:gd name="connsiteY620" fmla="*/ 1927638 h 2579628"/>
              <a:gd name="connsiteX621" fmla="*/ 1155189 w 3300542"/>
              <a:gd name="connsiteY621" fmla="*/ 1927638 h 2579628"/>
              <a:gd name="connsiteX622" fmla="*/ 1155189 w 3300542"/>
              <a:gd name="connsiteY622" fmla="*/ 2082874 h 2579628"/>
              <a:gd name="connsiteX623" fmla="*/ 1155189 w 3300542"/>
              <a:gd name="connsiteY623" fmla="*/ 2238110 h 2579628"/>
              <a:gd name="connsiteX624" fmla="*/ 1004890 w 3300542"/>
              <a:gd name="connsiteY624" fmla="*/ 2238110 h 2579628"/>
              <a:gd name="connsiteX625" fmla="*/ 854281 w 3300542"/>
              <a:gd name="connsiteY625" fmla="*/ 2238110 h 2579628"/>
              <a:gd name="connsiteX626" fmla="*/ 871360 w 3300542"/>
              <a:gd name="connsiteY626" fmla="*/ 2201474 h 2579628"/>
              <a:gd name="connsiteX627" fmla="*/ 1003337 w 3300542"/>
              <a:gd name="connsiteY627" fmla="*/ 1756879 h 2579628"/>
              <a:gd name="connsiteX628" fmla="*/ 1010790 w 3300542"/>
              <a:gd name="connsiteY628" fmla="*/ 1615614 h 2579628"/>
              <a:gd name="connsiteX629" fmla="*/ 1008616 w 3300542"/>
              <a:gd name="connsiteY629" fmla="*/ 1515332 h 2579628"/>
              <a:gd name="connsiteX630" fmla="*/ 1006443 w 3300542"/>
              <a:gd name="connsiteY630" fmla="*/ 1505397 h 2579628"/>
              <a:gd name="connsiteX631" fmla="*/ 1268534 w 3300542"/>
              <a:gd name="connsiteY631" fmla="*/ 1505397 h 2579628"/>
              <a:gd name="connsiteX632" fmla="*/ 1530936 w 3300542"/>
              <a:gd name="connsiteY632" fmla="*/ 1505397 h 2579628"/>
              <a:gd name="connsiteX633" fmla="*/ 1529072 w 3300542"/>
              <a:gd name="connsiteY633" fmla="*/ 1551036 h 2579628"/>
              <a:gd name="connsiteX634" fmla="*/ 2678051 w 3300542"/>
              <a:gd name="connsiteY634" fmla="*/ 1557245 h 2579628"/>
              <a:gd name="connsiteX635" fmla="*/ 2681466 w 3300542"/>
              <a:gd name="connsiteY635" fmla="*/ 1633311 h 2579628"/>
              <a:gd name="connsiteX636" fmla="*/ 2683019 w 3300542"/>
              <a:gd name="connsiteY636" fmla="*/ 1663737 h 2579628"/>
              <a:gd name="connsiteX637" fmla="*/ 2594827 w 3300542"/>
              <a:gd name="connsiteY637" fmla="*/ 1663737 h 2579628"/>
              <a:gd name="connsiteX638" fmla="*/ 2506325 w 3300542"/>
              <a:gd name="connsiteY638" fmla="*/ 1663737 h 2579628"/>
              <a:gd name="connsiteX639" fmla="*/ 2507878 w 3300542"/>
              <a:gd name="connsiteY639" fmla="*/ 1613130 h 2579628"/>
              <a:gd name="connsiteX640" fmla="*/ 2510983 w 3300542"/>
              <a:gd name="connsiteY640" fmla="*/ 1537065 h 2579628"/>
              <a:gd name="connsiteX641" fmla="*/ 2512846 w 3300542"/>
              <a:gd name="connsiteY641" fmla="*/ 1511606 h 2579628"/>
              <a:gd name="connsiteX642" fmla="*/ 2594517 w 3300542"/>
              <a:gd name="connsiteY642" fmla="*/ 1511606 h 2579628"/>
              <a:gd name="connsiteX643" fmla="*/ 2676187 w 3300542"/>
              <a:gd name="connsiteY643" fmla="*/ 1511606 h 2579628"/>
              <a:gd name="connsiteX644" fmla="*/ 2678051 w 3300542"/>
              <a:gd name="connsiteY644" fmla="*/ 1557245 h 2579628"/>
              <a:gd name="connsiteX645" fmla="*/ 2099214 w 3300542"/>
              <a:gd name="connsiteY645" fmla="*/ 1571838 h 2579628"/>
              <a:gd name="connsiteX646" fmla="*/ 2101077 w 3300542"/>
              <a:gd name="connsiteY646" fmla="*/ 1626170 h 2579628"/>
              <a:gd name="connsiteX647" fmla="*/ 2103251 w 3300542"/>
              <a:gd name="connsiteY647" fmla="*/ 1645109 h 2579628"/>
              <a:gd name="connsiteX648" fmla="*/ 2009159 w 3300542"/>
              <a:gd name="connsiteY648" fmla="*/ 1645109 h 2579628"/>
              <a:gd name="connsiteX649" fmla="*/ 1915067 w 3300542"/>
              <a:gd name="connsiteY649" fmla="*/ 1645109 h 2579628"/>
              <a:gd name="connsiteX650" fmla="*/ 1917241 w 3300542"/>
              <a:gd name="connsiteY650" fmla="*/ 1621203 h 2579628"/>
              <a:gd name="connsiteX651" fmla="*/ 1919104 w 3300542"/>
              <a:gd name="connsiteY651" fmla="*/ 1566870 h 2579628"/>
              <a:gd name="connsiteX652" fmla="*/ 1919104 w 3300542"/>
              <a:gd name="connsiteY652" fmla="*/ 1536444 h 2579628"/>
              <a:gd name="connsiteX653" fmla="*/ 2009159 w 3300542"/>
              <a:gd name="connsiteY653" fmla="*/ 1536444 h 2579628"/>
              <a:gd name="connsiteX654" fmla="*/ 2099214 w 3300542"/>
              <a:gd name="connsiteY654" fmla="*/ 1536444 h 2579628"/>
              <a:gd name="connsiteX655" fmla="*/ 2099214 w 3300542"/>
              <a:gd name="connsiteY655" fmla="*/ 1571838 h 2579628"/>
              <a:gd name="connsiteX656" fmla="*/ 835338 w 3300542"/>
              <a:gd name="connsiteY656" fmla="*/ 1572148 h 2579628"/>
              <a:gd name="connsiteX657" fmla="*/ 835338 w 3300542"/>
              <a:gd name="connsiteY657" fmla="*/ 1595433 h 2579628"/>
              <a:gd name="connsiteX658" fmla="*/ 579147 w 3300542"/>
              <a:gd name="connsiteY658" fmla="*/ 1595433 h 2579628"/>
              <a:gd name="connsiteX659" fmla="*/ 322956 w 3300542"/>
              <a:gd name="connsiteY659" fmla="*/ 1595433 h 2579628"/>
              <a:gd name="connsiteX660" fmla="*/ 322956 w 3300542"/>
              <a:gd name="connsiteY660" fmla="*/ 1572148 h 2579628"/>
              <a:gd name="connsiteX661" fmla="*/ 322956 w 3300542"/>
              <a:gd name="connsiteY661" fmla="*/ 1548863 h 2579628"/>
              <a:gd name="connsiteX662" fmla="*/ 579147 w 3300542"/>
              <a:gd name="connsiteY662" fmla="*/ 1548863 h 2579628"/>
              <a:gd name="connsiteX663" fmla="*/ 835338 w 3300542"/>
              <a:gd name="connsiteY663" fmla="*/ 1548863 h 2579628"/>
              <a:gd name="connsiteX664" fmla="*/ 835338 w 3300542"/>
              <a:gd name="connsiteY664" fmla="*/ 1572148 h 2579628"/>
              <a:gd name="connsiteX665" fmla="*/ 2395775 w 3300542"/>
              <a:gd name="connsiteY665" fmla="*/ 1620892 h 2579628"/>
              <a:gd name="connsiteX666" fmla="*/ 2396706 w 3300542"/>
              <a:gd name="connsiteY666" fmla="*/ 1716517 h 2579628"/>
              <a:gd name="connsiteX667" fmla="*/ 2392669 w 3300542"/>
              <a:gd name="connsiteY667" fmla="*/ 1713413 h 2579628"/>
              <a:gd name="connsiteX668" fmla="*/ 2384906 w 3300542"/>
              <a:gd name="connsiteY668" fmla="*/ 1716517 h 2579628"/>
              <a:gd name="connsiteX669" fmla="*/ 2298888 w 3300542"/>
              <a:gd name="connsiteY669" fmla="*/ 1722727 h 2579628"/>
              <a:gd name="connsiteX670" fmla="*/ 2213180 w 3300542"/>
              <a:gd name="connsiteY670" fmla="*/ 1722727 h 2579628"/>
              <a:gd name="connsiteX671" fmla="*/ 2215043 w 3300542"/>
              <a:gd name="connsiteY671" fmla="*/ 1689506 h 2579628"/>
              <a:gd name="connsiteX672" fmla="*/ 2217217 w 3300542"/>
              <a:gd name="connsiteY672" fmla="*/ 1635174 h 2579628"/>
              <a:gd name="connsiteX673" fmla="*/ 2217217 w 3300542"/>
              <a:gd name="connsiteY673" fmla="*/ 1614062 h 2579628"/>
              <a:gd name="connsiteX674" fmla="*/ 2305720 w 3300542"/>
              <a:gd name="connsiteY674" fmla="*/ 1614062 h 2579628"/>
              <a:gd name="connsiteX675" fmla="*/ 2394222 w 3300542"/>
              <a:gd name="connsiteY675" fmla="*/ 1614062 h 2579628"/>
              <a:gd name="connsiteX676" fmla="*/ 2395775 w 3300542"/>
              <a:gd name="connsiteY676" fmla="*/ 1620892 h 2579628"/>
              <a:gd name="connsiteX677" fmla="*/ 805837 w 3300542"/>
              <a:gd name="connsiteY677" fmla="*/ 1709377 h 2579628"/>
              <a:gd name="connsiteX678" fmla="*/ 824780 w 3300542"/>
              <a:gd name="connsiteY678" fmla="*/ 1913357 h 2579628"/>
              <a:gd name="connsiteX679" fmla="*/ 863907 w 3300542"/>
              <a:gd name="connsiteY679" fmla="*/ 2061141 h 2579628"/>
              <a:gd name="connsiteX680" fmla="*/ 879745 w 3300542"/>
              <a:gd name="connsiteY680" fmla="*/ 2109264 h 2579628"/>
              <a:gd name="connsiteX681" fmla="*/ 874155 w 3300542"/>
              <a:gd name="connsiteY681" fmla="*/ 2124788 h 2579628"/>
              <a:gd name="connsiteX682" fmla="*/ 845275 w 3300542"/>
              <a:gd name="connsiteY682" fmla="*/ 2189055 h 2579628"/>
              <a:gd name="connsiteX683" fmla="*/ 821985 w 3300542"/>
              <a:gd name="connsiteY683" fmla="*/ 2238110 h 2579628"/>
              <a:gd name="connsiteX684" fmla="*/ 531946 w 3300542"/>
              <a:gd name="connsiteY684" fmla="*/ 2238110 h 2579628"/>
              <a:gd name="connsiteX685" fmla="*/ 242217 w 3300542"/>
              <a:gd name="connsiteY685" fmla="*/ 2236868 h 2579628"/>
              <a:gd name="connsiteX686" fmla="*/ 254949 w 3300542"/>
              <a:gd name="connsiteY686" fmla="*/ 2207994 h 2579628"/>
              <a:gd name="connsiteX687" fmla="*/ 369847 w 3300542"/>
              <a:gd name="connsiteY687" fmla="*/ 1792893 h 2579628"/>
              <a:gd name="connsiteX688" fmla="*/ 372020 w 3300542"/>
              <a:gd name="connsiteY688" fmla="*/ 1689506 h 2579628"/>
              <a:gd name="connsiteX689" fmla="*/ 370778 w 3300542"/>
              <a:gd name="connsiteY689" fmla="*/ 1623376 h 2579628"/>
              <a:gd name="connsiteX690" fmla="*/ 588463 w 3300542"/>
              <a:gd name="connsiteY690" fmla="*/ 1623376 h 2579628"/>
              <a:gd name="connsiteX691" fmla="*/ 805837 w 3300542"/>
              <a:gd name="connsiteY691" fmla="*/ 1623376 h 2579628"/>
              <a:gd name="connsiteX692" fmla="*/ 805837 w 3300542"/>
              <a:gd name="connsiteY692" fmla="*/ 1709377 h 2579628"/>
              <a:gd name="connsiteX693" fmla="*/ 2102319 w 3300542"/>
              <a:gd name="connsiteY693" fmla="*/ 1684539 h 2579628"/>
              <a:gd name="connsiteX694" fmla="*/ 2104183 w 3300542"/>
              <a:gd name="connsiteY694" fmla="*/ 1713413 h 2579628"/>
              <a:gd name="connsiteX695" fmla="*/ 2102009 w 3300542"/>
              <a:gd name="connsiteY695" fmla="*/ 1726453 h 2579628"/>
              <a:gd name="connsiteX696" fmla="*/ 2093003 w 3300542"/>
              <a:gd name="connsiteY696" fmla="*/ 1732662 h 2579628"/>
              <a:gd name="connsiteX697" fmla="*/ 2079029 w 3300542"/>
              <a:gd name="connsiteY697" fmla="*/ 1927017 h 2579628"/>
              <a:gd name="connsiteX698" fmla="*/ 1995495 w 3300542"/>
              <a:gd name="connsiteY698" fmla="*/ 1859334 h 2579628"/>
              <a:gd name="connsiteX699" fmla="*/ 1912893 w 3300542"/>
              <a:gd name="connsiteY699" fmla="*/ 1790410 h 2579628"/>
              <a:gd name="connsiteX700" fmla="*/ 1912893 w 3300542"/>
              <a:gd name="connsiteY700" fmla="*/ 1752843 h 2579628"/>
              <a:gd name="connsiteX701" fmla="*/ 1915067 w 3300542"/>
              <a:gd name="connsiteY701" fmla="*/ 1693853 h 2579628"/>
              <a:gd name="connsiteX702" fmla="*/ 1916930 w 3300542"/>
              <a:gd name="connsiteY702" fmla="*/ 1673051 h 2579628"/>
              <a:gd name="connsiteX703" fmla="*/ 2009469 w 3300542"/>
              <a:gd name="connsiteY703" fmla="*/ 1673051 h 2579628"/>
              <a:gd name="connsiteX704" fmla="*/ 2102319 w 3300542"/>
              <a:gd name="connsiteY704" fmla="*/ 1673051 h 2579628"/>
              <a:gd name="connsiteX705" fmla="*/ 2102319 w 3300542"/>
              <a:gd name="connsiteY705" fmla="*/ 1684539 h 2579628"/>
              <a:gd name="connsiteX706" fmla="*/ 2684261 w 3300542"/>
              <a:gd name="connsiteY706" fmla="*/ 1720243 h 2579628"/>
              <a:gd name="connsiteX707" fmla="*/ 2686124 w 3300542"/>
              <a:gd name="connsiteY707" fmla="*/ 1774576 h 2579628"/>
              <a:gd name="connsiteX708" fmla="*/ 2686124 w 3300542"/>
              <a:gd name="connsiteY708" fmla="*/ 1800345 h 2579628"/>
              <a:gd name="connsiteX709" fmla="*/ 2602280 w 3300542"/>
              <a:gd name="connsiteY709" fmla="*/ 1800345 h 2579628"/>
              <a:gd name="connsiteX710" fmla="*/ 2502909 w 3300542"/>
              <a:gd name="connsiteY710" fmla="*/ 1771160 h 2579628"/>
              <a:gd name="connsiteX711" fmla="*/ 2505083 w 3300542"/>
              <a:gd name="connsiteY711" fmla="*/ 1721795 h 2579628"/>
              <a:gd name="connsiteX712" fmla="*/ 2506946 w 3300542"/>
              <a:gd name="connsiteY712" fmla="*/ 1691680 h 2579628"/>
              <a:gd name="connsiteX713" fmla="*/ 2594517 w 3300542"/>
              <a:gd name="connsiteY713" fmla="*/ 1691680 h 2579628"/>
              <a:gd name="connsiteX714" fmla="*/ 2682088 w 3300542"/>
              <a:gd name="connsiteY714" fmla="*/ 1691680 h 2579628"/>
              <a:gd name="connsiteX715" fmla="*/ 2684261 w 3300542"/>
              <a:gd name="connsiteY715" fmla="*/ 1720243 h 2579628"/>
              <a:gd name="connsiteX716" fmla="*/ 2388632 w 3300542"/>
              <a:gd name="connsiteY716" fmla="*/ 1839154 h 2579628"/>
              <a:gd name="connsiteX717" fmla="*/ 2389564 w 3300542"/>
              <a:gd name="connsiteY717" fmla="*/ 1927017 h 2579628"/>
              <a:gd name="connsiteX718" fmla="*/ 2300751 w 3300542"/>
              <a:gd name="connsiteY718" fmla="*/ 1866165 h 2579628"/>
              <a:gd name="connsiteX719" fmla="*/ 2211628 w 3300542"/>
              <a:gd name="connsiteY719" fmla="*/ 1796930 h 2579628"/>
              <a:gd name="connsiteX720" fmla="*/ 2212559 w 3300542"/>
              <a:gd name="connsiteY720" fmla="*/ 1770229 h 2579628"/>
              <a:gd name="connsiteX721" fmla="*/ 2214733 w 3300542"/>
              <a:gd name="connsiteY721" fmla="*/ 1750669 h 2579628"/>
              <a:gd name="connsiteX722" fmla="*/ 2300440 w 3300542"/>
              <a:gd name="connsiteY722" fmla="*/ 1751290 h 2579628"/>
              <a:gd name="connsiteX723" fmla="*/ 2386459 w 3300542"/>
              <a:gd name="connsiteY723" fmla="*/ 1752222 h 2579628"/>
              <a:gd name="connsiteX724" fmla="*/ 2388632 w 3300542"/>
              <a:gd name="connsiteY724" fmla="*/ 1839154 h 2579628"/>
              <a:gd name="connsiteX725" fmla="*/ 2480240 w 3300542"/>
              <a:gd name="connsiteY725" fmla="*/ 1809038 h 2579628"/>
              <a:gd name="connsiteX726" fmla="*/ 2632091 w 3300542"/>
              <a:gd name="connsiteY726" fmla="*/ 1914598 h 2579628"/>
              <a:gd name="connsiteX727" fmla="*/ 2722457 w 3300542"/>
              <a:gd name="connsiteY727" fmla="*/ 1977314 h 2579628"/>
              <a:gd name="connsiteX728" fmla="*/ 2730841 w 3300542"/>
              <a:gd name="connsiteY728" fmla="*/ 2047791 h 2579628"/>
              <a:gd name="connsiteX729" fmla="*/ 2746989 w 3300542"/>
              <a:gd name="connsiteY729" fmla="*/ 2177258 h 2579628"/>
              <a:gd name="connsiteX730" fmla="*/ 2754442 w 3300542"/>
              <a:gd name="connsiteY730" fmla="*/ 2237179 h 2579628"/>
              <a:gd name="connsiteX731" fmla="*/ 2720283 w 3300542"/>
              <a:gd name="connsiteY731" fmla="*/ 2238110 h 2579628"/>
              <a:gd name="connsiteX732" fmla="*/ 2686124 w 3300542"/>
              <a:gd name="connsiteY732" fmla="*/ 2238110 h 2579628"/>
              <a:gd name="connsiteX733" fmla="*/ 2686124 w 3300542"/>
              <a:gd name="connsiteY733" fmla="*/ 2127893 h 2579628"/>
              <a:gd name="connsiteX734" fmla="*/ 2686124 w 3300542"/>
              <a:gd name="connsiteY734" fmla="*/ 2017675 h 2579628"/>
              <a:gd name="connsiteX735" fmla="*/ 2613149 w 3300542"/>
              <a:gd name="connsiteY735" fmla="*/ 2017675 h 2579628"/>
              <a:gd name="connsiteX736" fmla="*/ 2540173 w 3300542"/>
              <a:gd name="connsiteY736" fmla="*/ 2017675 h 2579628"/>
              <a:gd name="connsiteX737" fmla="*/ 2540173 w 3300542"/>
              <a:gd name="connsiteY737" fmla="*/ 2127893 h 2579628"/>
              <a:gd name="connsiteX738" fmla="*/ 2540173 w 3300542"/>
              <a:gd name="connsiteY738" fmla="*/ 2238110 h 2579628"/>
              <a:gd name="connsiteX739" fmla="*/ 2509120 w 3300542"/>
              <a:gd name="connsiteY739" fmla="*/ 2238110 h 2579628"/>
              <a:gd name="connsiteX740" fmla="*/ 2478066 w 3300542"/>
              <a:gd name="connsiteY740" fmla="*/ 2238110 h 2579628"/>
              <a:gd name="connsiteX741" fmla="*/ 2478066 w 3300542"/>
              <a:gd name="connsiteY741" fmla="*/ 2127893 h 2579628"/>
              <a:gd name="connsiteX742" fmla="*/ 2478066 w 3300542"/>
              <a:gd name="connsiteY742" fmla="*/ 2017675 h 2579628"/>
              <a:gd name="connsiteX743" fmla="*/ 2405091 w 3300542"/>
              <a:gd name="connsiteY743" fmla="*/ 2017675 h 2579628"/>
              <a:gd name="connsiteX744" fmla="*/ 2332115 w 3300542"/>
              <a:gd name="connsiteY744" fmla="*/ 2017675 h 2579628"/>
              <a:gd name="connsiteX745" fmla="*/ 2332115 w 3300542"/>
              <a:gd name="connsiteY745" fmla="*/ 2127893 h 2579628"/>
              <a:gd name="connsiteX746" fmla="*/ 2332115 w 3300542"/>
              <a:gd name="connsiteY746" fmla="*/ 2238110 h 2579628"/>
              <a:gd name="connsiteX747" fmla="*/ 2301062 w 3300542"/>
              <a:gd name="connsiteY747" fmla="*/ 2238110 h 2579628"/>
              <a:gd name="connsiteX748" fmla="*/ 2270008 w 3300542"/>
              <a:gd name="connsiteY748" fmla="*/ 2238110 h 2579628"/>
              <a:gd name="connsiteX749" fmla="*/ 2269387 w 3300542"/>
              <a:gd name="connsiteY749" fmla="*/ 2128513 h 2579628"/>
              <a:gd name="connsiteX750" fmla="*/ 2268455 w 3300542"/>
              <a:gd name="connsiteY750" fmla="*/ 2019227 h 2579628"/>
              <a:gd name="connsiteX751" fmla="*/ 2196411 w 3300542"/>
              <a:gd name="connsiteY751" fmla="*/ 2018296 h 2579628"/>
              <a:gd name="connsiteX752" fmla="*/ 2124057 w 3300542"/>
              <a:gd name="connsiteY752" fmla="*/ 2017675 h 2579628"/>
              <a:gd name="connsiteX753" fmla="*/ 2124057 w 3300542"/>
              <a:gd name="connsiteY753" fmla="*/ 2127893 h 2579628"/>
              <a:gd name="connsiteX754" fmla="*/ 2124057 w 3300542"/>
              <a:gd name="connsiteY754" fmla="*/ 2238110 h 2579628"/>
              <a:gd name="connsiteX755" fmla="*/ 2091451 w 3300542"/>
              <a:gd name="connsiteY755" fmla="*/ 2238110 h 2579628"/>
              <a:gd name="connsiteX756" fmla="*/ 2058844 w 3300542"/>
              <a:gd name="connsiteY756" fmla="*/ 2238110 h 2579628"/>
              <a:gd name="connsiteX757" fmla="*/ 2058844 w 3300542"/>
              <a:gd name="connsiteY757" fmla="*/ 2127893 h 2579628"/>
              <a:gd name="connsiteX758" fmla="*/ 2058844 w 3300542"/>
              <a:gd name="connsiteY758" fmla="*/ 2017675 h 2579628"/>
              <a:gd name="connsiteX759" fmla="*/ 1985869 w 3300542"/>
              <a:gd name="connsiteY759" fmla="*/ 2017675 h 2579628"/>
              <a:gd name="connsiteX760" fmla="*/ 1912893 w 3300542"/>
              <a:gd name="connsiteY760" fmla="*/ 2017675 h 2579628"/>
              <a:gd name="connsiteX761" fmla="*/ 1912893 w 3300542"/>
              <a:gd name="connsiteY761" fmla="*/ 2127893 h 2579628"/>
              <a:gd name="connsiteX762" fmla="*/ 1912893 w 3300542"/>
              <a:gd name="connsiteY762" fmla="*/ 2238110 h 2579628"/>
              <a:gd name="connsiteX763" fmla="*/ 1878734 w 3300542"/>
              <a:gd name="connsiteY763" fmla="*/ 2238110 h 2579628"/>
              <a:gd name="connsiteX764" fmla="*/ 1844576 w 3300542"/>
              <a:gd name="connsiteY764" fmla="*/ 2238110 h 2579628"/>
              <a:gd name="connsiteX765" fmla="*/ 1844576 w 3300542"/>
              <a:gd name="connsiteY765" fmla="*/ 2196817 h 2579628"/>
              <a:gd name="connsiteX766" fmla="*/ 1847681 w 3300542"/>
              <a:gd name="connsiteY766" fmla="*/ 2022332 h 2579628"/>
              <a:gd name="connsiteX767" fmla="*/ 1851097 w 3300542"/>
              <a:gd name="connsiteY767" fmla="*/ 1833876 h 2579628"/>
              <a:gd name="connsiteX768" fmla="*/ 1855444 w 3300542"/>
              <a:gd name="connsiteY768" fmla="*/ 1781096 h 2579628"/>
              <a:gd name="connsiteX769" fmla="*/ 1975311 w 3300542"/>
              <a:gd name="connsiteY769" fmla="*/ 1879515 h 2579628"/>
              <a:gd name="connsiteX770" fmla="*/ 2103562 w 3300542"/>
              <a:gd name="connsiteY770" fmla="*/ 1983213 h 2579628"/>
              <a:gd name="connsiteX771" fmla="*/ 2111946 w 3300542"/>
              <a:gd name="connsiteY771" fmla="*/ 1878584 h 2579628"/>
              <a:gd name="connsiteX772" fmla="*/ 2120641 w 3300542"/>
              <a:gd name="connsiteY772" fmla="*/ 1775507 h 2579628"/>
              <a:gd name="connsiteX773" fmla="*/ 2270008 w 3300542"/>
              <a:gd name="connsiteY773" fmla="*/ 1879515 h 2579628"/>
              <a:gd name="connsiteX774" fmla="*/ 2419996 w 3300542"/>
              <a:gd name="connsiteY774" fmla="*/ 1983523 h 2579628"/>
              <a:gd name="connsiteX775" fmla="*/ 2420928 w 3300542"/>
              <a:gd name="connsiteY775" fmla="*/ 1960859 h 2579628"/>
              <a:gd name="connsiteX776" fmla="*/ 2417201 w 3300542"/>
              <a:gd name="connsiteY776" fmla="*/ 1766193 h 2579628"/>
              <a:gd name="connsiteX777" fmla="*/ 2480240 w 3300542"/>
              <a:gd name="connsiteY777" fmla="*/ 1809038 h 2579628"/>
              <a:gd name="connsiteX778" fmla="*/ 2687677 w 3300542"/>
              <a:gd name="connsiteY778" fmla="*/ 1832013 h 2579628"/>
              <a:gd name="connsiteX779" fmla="*/ 2690161 w 3300542"/>
              <a:gd name="connsiteY779" fmla="*/ 1877342 h 2579628"/>
              <a:gd name="connsiteX780" fmla="*/ 2687677 w 3300542"/>
              <a:gd name="connsiteY780" fmla="*/ 1917082 h 2579628"/>
              <a:gd name="connsiteX781" fmla="*/ 2561911 w 3300542"/>
              <a:gd name="connsiteY781" fmla="*/ 1829529 h 2579628"/>
              <a:gd name="connsiteX782" fmla="*/ 2624018 w 3300542"/>
              <a:gd name="connsiteY782" fmla="*/ 1828287 h 2579628"/>
              <a:gd name="connsiteX783" fmla="*/ 2687677 w 3300542"/>
              <a:gd name="connsiteY783" fmla="*/ 1832013 h 2579628"/>
              <a:gd name="connsiteX784" fmla="*/ 1813522 w 3300542"/>
              <a:gd name="connsiteY784" fmla="*/ 2096845 h 2579628"/>
              <a:gd name="connsiteX785" fmla="*/ 1813522 w 3300542"/>
              <a:gd name="connsiteY785" fmla="*/ 2238110 h 2579628"/>
              <a:gd name="connsiteX786" fmla="*/ 1498330 w 3300542"/>
              <a:gd name="connsiteY786" fmla="*/ 2238110 h 2579628"/>
              <a:gd name="connsiteX787" fmla="*/ 1183137 w 3300542"/>
              <a:gd name="connsiteY787" fmla="*/ 2238110 h 2579628"/>
              <a:gd name="connsiteX788" fmla="*/ 1183137 w 3300542"/>
              <a:gd name="connsiteY788" fmla="*/ 2096845 h 2579628"/>
              <a:gd name="connsiteX789" fmla="*/ 1183137 w 3300542"/>
              <a:gd name="connsiteY789" fmla="*/ 1955581 h 2579628"/>
              <a:gd name="connsiteX790" fmla="*/ 1498330 w 3300542"/>
              <a:gd name="connsiteY790" fmla="*/ 1955581 h 2579628"/>
              <a:gd name="connsiteX791" fmla="*/ 1813522 w 3300542"/>
              <a:gd name="connsiteY791" fmla="*/ 1955581 h 2579628"/>
              <a:gd name="connsiteX792" fmla="*/ 1813522 w 3300542"/>
              <a:gd name="connsiteY792" fmla="*/ 2096845 h 2579628"/>
              <a:gd name="connsiteX793" fmla="*/ 2030275 w 3300542"/>
              <a:gd name="connsiteY793" fmla="*/ 2130066 h 2579628"/>
              <a:gd name="connsiteX794" fmla="*/ 2029344 w 3300542"/>
              <a:gd name="connsiteY794" fmla="*/ 2214825 h 2579628"/>
              <a:gd name="connsiteX795" fmla="*/ 1986800 w 3300542"/>
              <a:gd name="connsiteY795" fmla="*/ 2215756 h 2579628"/>
              <a:gd name="connsiteX796" fmla="*/ 1943947 w 3300542"/>
              <a:gd name="connsiteY796" fmla="*/ 2216687 h 2579628"/>
              <a:gd name="connsiteX797" fmla="*/ 1943947 w 3300542"/>
              <a:gd name="connsiteY797" fmla="*/ 2130997 h 2579628"/>
              <a:gd name="connsiteX798" fmla="*/ 1943947 w 3300542"/>
              <a:gd name="connsiteY798" fmla="*/ 2045617 h 2579628"/>
              <a:gd name="connsiteX799" fmla="*/ 1987422 w 3300542"/>
              <a:gd name="connsiteY799" fmla="*/ 2045617 h 2579628"/>
              <a:gd name="connsiteX800" fmla="*/ 2030896 w 3300542"/>
              <a:gd name="connsiteY800" fmla="*/ 2045617 h 2579628"/>
              <a:gd name="connsiteX801" fmla="*/ 2030275 w 3300542"/>
              <a:gd name="connsiteY801" fmla="*/ 2130066 h 2579628"/>
              <a:gd name="connsiteX802" fmla="*/ 2238955 w 3300542"/>
              <a:gd name="connsiteY802" fmla="*/ 2130997 h 2579628"/>
              <a:gd name="connsiteX803" fmla="*/ 2238955 w 3300542"/>
              <a:gd name="connsiteY803" fmla="*/ 2216377 h 2579628"/>
              <a:gd name="connsiteX804" fmla="*/ 2195480 w 3300542"/>
              <a:gd name="connsiteY804" fmla="*/ 2216377 h 2579628"/>
              <a:gd name="connsiteX805" fmla="*/ 2152005 w 3300542"/>
              <a:gd name="connsiteY805" fmla="*/ 2216377 h 2579628"/>
              <a:gd name="connsiteX806" fmla="*/ 2152005 w 3300542"/>
              <a:gd name="connsiteY806" fmla="*/ 2130997 h 2579628"/>
              <a:gd name="connsiteX807" fmla="*/ 2152005 w 3300542"/>
              <a:gd name="connsiteY807" fmla="*/ 2045617 h 2579628"/>
              <a:gd name="connsiteX808" fmla="*/ 2195480 w 3300542"/>
              <a:gd name="connsiteY808" fmla="*/ 2045617 h 2579628"/>
              <a:gd name="connsiteX809" fmla="*/ 2238955 w 3300542"/>
              <a:gd name="connsiteY809" fmla="*/ 2045617 h 2579628"/>
              <a:gd name="connsiteX810" fmla="*/ 2238955 w 3300542"/>
              <a:gd name="connsiteY810" fmla="*/ 2130997 h 2579628"/>
              <a:gd name="connsiteX811" fmla="*/ 2448565 w 3300542"/>
              <a:gd name="connsiteY811" fmla="*/ 2130997 h 2579628"/>
              <a:gd name="connsiteX812" fmla="*/ 2448565 w 3300542"/>
              <a:gd name="connsiteY812" fmla="*/ 2214825 h 2579628"/>
              <a:gd name="connsiteX813" fmla="*/ 2405091 w 3300542"/>
              <a:gd name="connsiteY813" fmla="*/ 2214825 h 2579628"/>
              <a:gd name="connsiteX814" fmla="*/ 2361616 w 3300542"/>
              <a:gd name="connsiteY814" fmla="*/ 2214825 h 2579628"/>
              <a:gd name="connsiteX815" fmla="*/ 2360684 w 3300542"/>
              <a:gd name="connsiteY815" fmla="*/ 2134102 h 2579628"/>
              <a:gd name="connsiteX816" fmla="*/ 2361616 w 3300542"/>
              <a:gd name="connsiteY816" fmla="*/ 2049343 h 2579628"/>
              <a:gd name="connsiteX817" fmla="*/ 2405712 w 3300542"/>
              <a:gd name="connsiteY817" fmla="*/ 2046238 h 2579628"/>
              <a:gd name="connsiteX818" fmla="*/ 2448565 w 3300542"/>
              <a:gd name="connsiteY818" fmla="*/ 2047170 h 2579628"/>
              <a:gd name="connsiteX819" fmla="*/ 2448565 w 3300542"/>
              <a:gd name="connsiteY819" fmla="*/ 2130997 h 2579628"/>
              <a:gd name="connsiteX820" fmla="*/ 2657555 w 3300542"/>
              <a:gd name="connsiteY820" fmla="*/ 2130066 h 2579628"/>
              <a:gd name="connsiteX821" fmla="*/ 2656624 w 3300542"/>
              <a:gd name="connsiteY821" fmla="*/ 2214825 h 2579628"/>
              <a:gd name="connsiteX822" fmla="*/ 2614080 w 3300542"/>
              <a:gd name="connsiteY822" fmla="*/ 2215756 h 2579628"/>
              <a:gd name="connsiteX823" fmla="*/ 2571227 w 3300542"/>
              <a:gd name="connsiteY823" fmla="*/ 2216687 h 2579628"/>
              <a:gd name="connsiteX824" fmla="*/ 2571227 w 3300542"/>
              <a:gd name="connsiteY824" fmla="*/ 2130997 h 2579628"/>
              <a:gd name="connsiteX825" fmla="*/ 2571227 w 3300542"/>
              <a:gd name="connsiteY825" fmla="*/ 2045617 h 2579628"/>
              <a:gd name="connsiteX826" fmla="*/ 2614702 w 3300542"/>
              <a:gd name="connsiteY826" fmla="*/ 2045617 h 2579628"/>
              <a:gd name="connsiteX827" fmla="*/ 2658176 w 3300542"/>
              <a:gd name="connsiteY827" fmla="*/ 2045617 h 2579628"/>
              <a:gd name="connsiteX828" fmla="*/ 2657555 w 3300542"/>
              <a:gd name="connsiteY828" fmla="*/ 2130066 h 2579628"/>
              <a:gd name="connsiteX829" fmla="*/ 2903499 w 3300542"/>
              <a:gd name="connsiteY829" fmla="*/ 2408869 h 2579628"/>
              <a:gd name="connsiteX830" fmla="*/ 2903499 w 3300542"/>
              <a:gd name="connsiteY830" fmla="*/ 2551686 h 2579628"/>
              <a:gd name="connsiteX831" fmla="*/ 1465723 w 3300542"/>
              <a:gd name="connsiteY831" fmla="*/ 2551686 h 2579628"/>
              <a:gd name="connsiteX832" fmla="*/ 27948 w 3300542"/>
              <a:gd name="connsiteY832" fmla="*/ 2551686 h 2579628"/>
              <a:gd name="connsiteX833" fmla="*/ 27948 w 3300542"/>
              <a:gd name="connsiteY833" fmla="*/ 2408869 h 2579628"/>
              <a:gd name="connsiteX834" fmla="*/ 27948 w 3300542"/>
              <a:gd name="connsiteY834" fmla="*/ 2266052 h 2579628"/>
              <a:gd name="connsiteX835" fmla="*/ 1465723 w 3300542"/>
              <a:gd name="connsiteY835" fmla="*/ 2266052 h 2579628"/>
              <a:gd name="connsiteX836" fmla="*/ 2903499 w 3300542"/>
              <a:gd name="connsiteY836" fmla="*/ 2266052 h 2579628"/>
              <a:gd name="connsiteX837" fmla="*/ 2903499 w 3300542"/>
              <a:gd name="connsiteY837" fmla="*/ 2408869 h 2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</a:cxnLst>
            <a:rect l="l" t="t" r="r" b="b"/>
            <a:pathLst>
              <a:path w="3300542" h="2579628">
                <a:moveTo>
                  <a:pt x="2309757" y="5818"/>
                </a:moveTo>
                <a:cubicBezTo>
                  <a:pt x="2247960" y="21031"/>
                  <a:pt x="2188027" y="65429"/>
                  <a:pt x="2166911" y="111689"/>
                </a:cubicBezTo>
                <a:cubicBezTo>
                  <a:pt x="2161010" y="124108"/>
                  <a:pt x="2158216" y="126902"/>
                  <a:pt x="2152005" y="126902"/>
                </a:cubicBezTo>
                <a:cubicBezTo>
                  <a:pt x="2124678" y="126902"/>
                  <a:pt x="2095177" y="147704"/>
                  <a:pt x="2056981" y="193343"/>
                </a:cubicBezTo>
                <a:cubicBezTo>
                  <a:pt x="2037107" y="217560"/>
                  <a:pt x="2028412" y="225943"/>
                  <a:pt x="2024996" y="224390"/>
                </a:cubicBezTo>
                <a:cubicBezTo>
                  <a:pt x="1997980" y="212903"/>
                  <a:pt x="1978416" y="211040"/>
                  <a:pt x="1961647" y="218181"/>
                </a:cubicBezTo>
                <a:cubicBezTo>
                  <a:pt x="1923141" y="234636"/>
                  <a:pt x="1906061" y="304492"/>
                  <a:pt x="1924383" y="371243"/>
                </a:cubicBezTo>
                <a:cubicBezTo>
                  <a:pt x="1930283" y="392666"/>
                  <a:pt x="1930283" y="424955"/>
                  <a:pt x="1923762" y="591057"/>
                </a:cubicBezTo>
                <a:cubicBezTo>
                  <a:pt x="1921278" y="654083"/>
                  <a:pt x="1919104" y="712452"/>
                  <a:pt x="1919104" y="720214"/>
                </a:cubicBezTo>
                <a:lnTo>
                  <a:pt x="1919104" y="734495"/>
                </a:lnTo>
                <a:lnTo>
                  <a:pt x="1904509" y="737911"/>
                </a:lnTo>
                <a:cubicBezTo>
                  <a:pt x="1896124" y="740084"/>
                  <a:pt x="1873455" y="746604"/>
                  <a:pt x="1853892" y="752503"/>
                </a:cubicBezTo>
                <a:cubicBezTo>
                  <a:pt x="1790853" y="771752"/>
                  <a:pt x="1794269" y="771131"/>
                  <a:pt x="1780295" y="762127"/>
                </a:cubicBezTo>
                <a:cubicBezTo>
                  <a:pt x="1740236" y="735737"/>
                  <a:pt x="1670987" y="737911"/>
                  <a:pt x="1601427" y="768026"/>
                </a:cubicBezTo>
                <a:cubicBezTo>
                  <a:pt x="1540562" y="794106"/>
                  <a:pt x="1492740" y="832294"/>
                  <a:pt x="1463239" y="878244"/>
                </a:cubicBezTo>
                <a:cubicBezTo>
                  <a:pt x="1428459" y="932576"/>
                  <a:pt x="1415106" y="943132"/>
                  <a:pt x="1361384" y="960829"/>
                </a:cubicBezTo>
                <a:lnTo>
                  <a:pt x="1327536" y="971696"/>
                </a:lnTo>
                <a:lnTo>
                  <a:pt x="1302693" y="959898"/>
                </a:lnTo>
                <a:cubicBezTo>
                  <a:pt x="1270087" y="944685"/>
                  <a:pt x="1252697" y="943443"/>
                  <a:pt x="1201769" y="953999"/>
                </a:cubicBezTo>
                <a:cubicBezTo>
                  <a:pt x="1166989" y="960829"/>
                  <a:pt x="1046502" y="994050"/>
                  <a:pt x="1039359" y="998396"/>
                </a:cubicBezTo>
                <a:cubicBezTo>
                  <a:pt x="1037807" y="999328"/>
                  <a:pt x="1027559" y="995292"/>
                  <a:pt x="1016069" y="989703"/>
                </a:cubicBezTo>
                <a:cubicBezTo>
                  <a:pt x="996195" y="979458"/>
                  <a:pt x="994642" y="979147"/>
                  <a:pt x="957999" y="979147"/>
                </a:cubicBezTo>
                <a:cubicBezTo>
                  <a:pt x="927567" y="979147"/>
                  <a:pt x="917009" y="980389"/>
                  <a:pt x="899619" y="986288"/>
                </a:cubicBezTo>
                <a:cubicBezTo>
                  <a:pt x="866702" y="997154"/>
                  <a:pt x="845586" y="1007400"/>
                  <a:pt x="818569" y="1025407"/>
                </a:cubicBezTo>
                <a:cubicBezTo>
                  <a:pt x="786584" y="1046830"/>
                  <a:pt x="771679" y="1062354"/>
                  <a:pt x="745594" y="1100542"/>
                </a:cubicBezTo>
                <a:cubicBezTo>
                  <a:pt x="721372" y="1136556"/>
                  <a:pt x="708019" y="1146802"/>
                  <a:pt x="670134" y="1159221"/>
                </a:cubicBezTo>
                <a:cubicBezTo>
                  <a:pt x="636907" y="1170087"/>
                  <a:pt x="620759" y="1179401"/>
                  <a:pt x="598090" y="1200824"/>
                </a:cubicBezTo>
                <a:cubicBezTo>
                  <a:pt x="578215" y="1219763"/>
                  <a:pt x="568899" y="1235286"/>
                  <a:pt x="565794" y="1254846"/>
                </a:cubicBezTo>
                <a:lnTo>
                  <a:pt x="563620" y="1267886"/>
                </a:lnTo>
                <a:lnTo>
                  <a:pt x="542815" y="1269749"/>
                </a:lnTo>
                <a:cubicBezTo>
                  <a:pt x="518593" y="1271611"/>
                  <a:pt x="502445" y="1281236"/>
                  <a:pt x="487229" y="1301727"/>
                </a:cubicBezTo>
                <a:cubicBezTo>
                  <a:pt x="456796" y="1343020"/>
                  <a:pt x="437854" y="1421569"/>
                  <a:pt x="442201" y="1488942"/>
                </a:cubicBezTo>
                <a:lnTo>
                  <a:pt x="444375" y="1520920"/>
                </a:lnTo>
                <a:lnTo>
                  <a:pt x="367984" y="1520920"/>
                </a:lnTo>
                <a:lnTo>
                  <a:pt x="291903" y="1520920"/>
                </a:lnTo>
                <a:lnTo>
                  <a:pt x="292524" y="1571217"/>
                </a:lnTo>
                <a:lnTo>
                  <a:pt x="293455" y="1621824"/>
                </a:lnTo>
                <a:lnTo>
                  <a:pt x="316745" y="1623376"/>
                </a:lnTo>
                <a:lnTo>
                  <a:pt x="340035" y="1624928"/>
                </a:lnTo>
                <a:lnTo>
                  <a:pt x="341899" y="1645109"/>
                </a:lnTo>
                <a:cubicBezTo>
                  <a:pt x="343141" y="1656286"/>
                  <a:pt x="344072" y="1684228"/>
                  <a:pt x="344383" y="1707203"/>
                </a:cubicBezTo>
                <a:cubicBezTo>
                  <a:pt x="345625" y="1858713"/>
                  <a:pt x="302150" y="2040960"/>
                  <a:pt x="227001" y="2198991"/>
                </a:cubicBezTo>
                <a:lnTo>
                  <a:pt x="208369" y="2238110"/>
                </a:lnTo>
                <a:lnTo>
                  <a:pt x="104340" y="2238110"/>
                </a:lnTo>
                <a:lnTo>
                  <a:pt x="0" y="2238110"/>
                </a:lnTo>
                <a:lnTo>
                  <a:pt x="0" y="2408869"/>
                </a:lnTo>
                <a:lnTo>
                  <a:pt x="0" y="2579629"/>
                </a:lnTo>
                <a:lnTo>
                  <a:pt x="1465723" y="2579629"/>
                </a:lnTo>
                <a:lnTo>
                  <a:pt x="2931447" y="2579629"/>
                </a:lnTo>
                <a:lnTo>
                  <a:pt x="2931447" y="2408869"/>
                </a:lnTo>
                <a:lnTo>
                  <a:pt x="2931447" y="2238110"/>
                </a:lnTo>
                <a:lnTo>
                  <a:pt x="2857229" y="2238110"/>
                </a:lnTo>
                <a:lnTo>
                  <a:pt x="2782701" y="2238110"/>
                </a:lnTo>
                <a:lnTo>
                  <a:pt x="2780838" y="2220103"/>
                </a:lnTo>
                <a:cubicBezTo>
                  <a:pt x="2779595" y="2210478"/>
                  <a:pt x="2774627" y="2170117"/>
                  <a:pt x="2769969" y="2130997"/>
                </a:cubicBezTo>
                <a:cubicBezTo>
                  <a:pt x="2765000" y="2091567"/>
                  <a:pt x="2758790" y="2040029"/>
                  <a:pt x="2755995" y="2016123"/>
                </a:cubicBezTo>
                <a:cubicBezTo>
                  <a:pt x="2749474" y="1958685"/>
                  <a:pt x="2750095" y="1960548"/>
                  <a:pt x="2734568" y="1950613"/>
                </a:cubicBezTo>
                <a:lnTo>
                  <a:pt x="2720904" y="1941920"/>
                </a:lnTo>
                <a:lnTo>
                  <a:pt x="2719041" y="1898454"/>
                </a:lnTo>
                <a:cubicBezTo>
                  <a:pt x="2717799" y="1874237"/>
                  <a:pt x="2715625" y="1802829"/>
                  <a:pt x="2714073" y="1739803"/>
                </a:cubicBezTo>
                <a:cubicBezTo>
                  <a:pt x="2712209" y="1676467"/>
                  <a:pt x="2710346" y="1617787"/>
                  <a:pt x="2709415" y="1609405"/>
                </a:cubicBezTo>
                <a:cubicBezTo>
                  <a:pt x="2708793" y="1600711"/>
                  <a:pt x="2707241" y="1562523"/>
                  <a:pt x="2706309" y="1524025"/>
                </a:cubicBezTo>
                <a:cubicBezTo>
                  <a:pt x="2705378" y="1485526"/>
                  <a:pt x="2703204" y="1422811"/>
                  <a:pt x="2701651" y="1384313"/>
                </a:cubicBezTo>
                <a:cubicBezTo>
                  <a:pt x="2700099" y="1345814"/>
                  <a:pt x="2697304" y="1261366"/>
                  <a:pt x="2695441" y="1196477"/>
                </a:cubicBezTo>
                <a:cubicBezTo>
                  <a:pt x="2693577" y="1131589"/>
                  <a:pt x="2690782" y="1047761"/>
                  <a:pt x="2689230" y="1010194"/>
                </a:cubicBezTo>
                <a:cubicBezTo>
                  <a:pt x="2687677" y="972627"/>
                  <a:pt x="2685503" y="915190"/>
                  <a:pt x="2684572" y="882901"/>
                </a:cubicBezTo>
                <a:cubicBezTo>
                  <a:pt x="2683640" y="850301"/>
                  <a:pt x="2681466" y="790380"/>
                  <a:pt x="2679914" y="749398"/>
                </a:cubicBezTo>
                <a:cubicBezTo>
                  <a:pt x="2678361" y="708416"/>
                  <a:pt x="2676187" y="647874"/>
                  <a:pt x="2674945" y="614964"/>
                </a:cubicBezTo>
                <a:lnTo>
                  <a:pt x="2672771" y="555353"/>
                </a:lnTo>
                <a:lnTo>
                  <a:pt x="2660971" y="555353"/>
                </a:lnTo>
                <a:cubicBezTo>
                  <a:pt x="2649481" y="555353"/>
                  <a:pt x="2649171" y="555353"/>
                  <a:pt x="2652276" y="546349"/>
                </a:cubicBezTo>
                <a:cubicBezTo>
                  <a:pt x="2655071" y="537967"/>
                  <a:pt x="2656624" y="537656"/>
                  <a:pt x="2677740" y="535793"/>
                </a:cubicBezTo>
                <a:cubicBezTo>
                  <a:pt x="2717799" y="532378"/>
                  <a:pt x="2748231" y="518717"/>
                  <a:pt x="2760032" y="498847"/>
                </a:cubicBezTo>
                <a:cubicBezTo>
                  <a:pt x="2766242" y="488291"/>
                  <a:pt x="2767174" y="488291"/>
                  <a:pt x="2781769" y="497916"/>
                </a:cubicBezTo>
                <a:cubicBezTo>
                  <a:pt x="2819033" y="522754"/>
                  <a:pt x="2865613" y="529584"/>
                  <a:pt x="2896046" y="514992"/>
                </a:cubicBezTo>
                <a:cubicBezTo>
                  <a:pt x="2904430" y="510956"/>
                  <a:pt x="2919025" y="499779"/>
                  <a:pt x="2928652" y="490154"/>
                </a:cubicBezTo>
                <a:lnTo>
                  <a:pt x="2945731" y="472457"/>
                </a:lnTo>
                <a:lnTo>
                  <a:pt x="2958153" y="482703"/>
                </a:lnTo>
                <a:cubicBezTo>
                  <a:pt x="2971816" y="494190"/>
                  <a:pt x="3007217" y="512508"/>
                  <a:pt x="3026160" y="517786"/>
                </a:cubicBezTo>
                <a:cubicBezTo>
                  <a:pt x="3050071" y="524306"/>
                  <a:pt x="3092614" y="522133"/>
                  <a:pt x="3130810" y="512198"/>
                </a:cubicBezTo>
                <a:cubicBezTo>
                  <a:pt x="3211238" y="491396"/>
                  <a:pt x="3255955" y="458796"/>
                  <a:pt x="3282661" y="402291"/>
                </a:cubicBezTo>
                <a:cubicBezTo>
                  <a:pt x="3323341" y="315359"/>
                  <a:pt x="3291977" y="208867"/>
                  <a:pt x="3215275" y="172852"/>
                </a:cubicBezTo>
                <a:cubicBezTo>
                  <a:pt x="3197264" y="164469"/>
                  <a:pt x="3189501" y="162606"/>
                  <a:pt x="3165279" y="161675"/>
                </a:cubicBezTo>
                <a:cubicBezTo>
                  <a:pt x="3140747" y="160433"/>
                  <a:pt x="3132673" y="161365"/>
                  <a:pt x="3110936" y="168195"/>
                </a:cubicBezTo>
                <a:cubicBezTo>
                  <a:pt x="3096651" y="172852"/>
                  <a:pt x="3077088" y="181235"/>
                  <a:pt x="3067461" y="187134"/>
                </a:cubicBezTo>
                <a:lnTo>
                  <a:pt x="3049760" y="197690"/>
                </a:lnTo>
                <a:lnTo>
                  <a:pt x="3037960" y="187134"/>
                </a:lnTo>
                <a:cubicBezTo>
                  <a:pt x="3031439" y="181235"/>
                  <a:pt x="3019018" y="172852"/>
                  <a:pt x="3010012" y="168505"/>
                </a:cubicBezTo>
                <a:cubicBezTo>
                  <a:pt x="2997901" y="162917"/>
                  <a:pt x="2992001" y="157639"/>
                  <a:pt x="2987654" y="149256"/>
                </a:cubicBezTo>
                <a:cubicBezTo>
                  <a:pt x="2971506" y="117898"/>
                  <a:pt x="2929584" y="89335"/>
                  <a:pt x="2890146" y="82815"/>
                </a:cubicBezTo>
                <a:cubicBezTo>
                  <a:pt x="2855366" y="77227"/>
                  <a:pt x="2808165" y="89335"/>
                  <a:pt x="2768106" y="114483"/>
                </a:cubicBezTo>
                <a:cubicBezTo>
                  <a:pt x="2761895" y="118209"/>
                  <a:pt x="2760032" y="117588"/>
                  <a:pt x="2746679" y="105790"/>
                </a:cubicBezTo>
                <a:cubicBezTo>
                  <a:pt x="2738605" y="98649"/>
                  <a:pt x="2723699" y="89956"/>
                  <a:pt x="2714073" y="86230"/>
                </a:cubicBezTo>
                <a:cubicBezTo>
                  <a:pt x="2698856" y="80642"/>
                  <a:pt x="2694198" y="77227"/>
                  <a:pt x="2684261" y="62635"/>
                </a:cubicBezTo>
                <a:cubicBezTo>
                  <a:pt x="2654760" y="19789"/>
                  <a:pt x="2603212" y="-2565"/>
                  <a:pt x="2551974" y="5508"/>
                </a:cubicBezTo>
                <a:cubicBezTo>
                  <a:pt x="2526820" y="9544"/>
                  <a:pt x="2510983" y="15132"/>
                  <a:pt x="2485209" y="28793"/>
                </a:cubicBezTo>
                <a:lnTo>
                  <a:pt x="2465024" y="39660"/>
                </a:lnTo>
                <a:lnTo>
                  <a:pt x="2448876" y="27862"/>
                </a:lnTo>
                <a:cubicBezTo>
                  <a:pt x="2440181" y="21342"/>
                  <a:pt x="2429623" y="14201"/>
                  <a:pt x="2425275" y="12028"/>
                </a:cubicBezTo>
                <a:cubicBezTo>
                  <a:pt x="2399812" y="-1323"/>
                  <a:pt x="2349815" y="-3806"/>
                  <a:pt x="2309757" y="5818"/>
                </a:cubicBezTo>
                <a:close/>
                <a:moveTo>
                  <a:pt x="2411301" y="37797"/>
                </a:moveTo>
                <a:cubicBezTo>
                  <a:pt x="2430244" y="47732"/>
                  <a:pt x="2437386" y="53631"/>
                  <a:pt x="2448565" y="68844"/>
                </a:cubicBezTo>
                <a:cubicBezTo>
                  <a:pt x="2456018" y="78779"/>
                  <a:pt x="2458813" y="80642"/>
                  <a:pt x="2466887" y="79710"/>
                </a:cubicBezTo>
                <a:cubicBezTo>
                  <a:pt x="2473719" y="79090"/>
                  <a:pt x="2477756" y="76295"/>
                  <a:pt x="2480551" y="70396"/>
                </a:cubicBezTo>
                <a:cubicBezTo>
                  <a:pt x="2484898" y="60772"/>
                  <a:pt x="2497319" y="52389"/>
                  <a:pt x="2521541" y="43075"/>
                </a:cubicBezTo>
                <a:cubicBezTo>
                  <a:pt x="2569674" y="24136"/>
                  <a:pt x="2614391" y="30966"/>
                  <a:pt x="2646997" y="62635"/>
                </a:cubicBezTo>
                <a:lnTo>
                  <a:pt x="2659729" y="75364"/>
                </a:lnTo>
                <a:lnTo>
                  <a:pt x="2637681" y="77848"/>
                </a:lnTo>
                <a:cubicBezTo>
                  <a:pt x="2608801" y="80952"/>
                  <a:pt x="2569053" y="94613"/>
                  <a:pt x="2540173" y="111379"/>
                </a:cubicBezTo>
                <a:cubicBezTo>
                  <a:pt x="2508809" y="129386"/>
                  <a:pt x="2475271" y="163538"/>
                  <a:pt x="2465645" y="186823"/>
                </a:cubicBezTo>
                <a:cubicBezTo>
                  <a:pt x="2458503" y="203589"/>
                  <a:pt x="2457882" y="204520"/>
                  <a:pt x="2447323" y="204520"/>
                </a:cubicBezTo>
                <a:cubicBezTo>
                  <a:pt x="2427760" y="204520"/>
                  <a:pt x="2404159" y="218491"/>
                  <a:pt x="2378074" y="244881"/>
                </a:cubicBezTo>
                <a:cubicBezTo>
                  <a:pt x="2364721" y="258542"/>
                  <a:pt x="2352610" y="269719"/>
                  <a:pt x="2351368" y="269719"/>
                </a:cubicBezTo>
                <a:cubicBezTo>
                  <a:pt x="2349815" y="269719"/>
                  <a:pt x="2346400" y="274997"/>
                  <a:pt x="2343605" y="281828"/>
                </a:cubicBezTo>
                <a:cubicBezTo>
                  <a:pt x="2340810" y="288347"/>
                  <a:pt x="2335841" y="295799"/>
                  <a:pt x="2332736" y="298593"/>
                </a:cubicBezTo>
                <a:cubicBezTo>
                  <a:pt x="2327457" y="303250"/>
                  <a:pt x="2325904" y="303250"/>
                  <a:pt x="2310999" y="297662"/>
                </a:cubicBezTo>
                <a:cubicBezTo>
                  <a:pt x="2280566" y="286174"/>
                  <a:pt x="2250444" y="293005"/>
                  <a:pt x="2235539" y="314738"/>
                </a:cubicBezTo>
                <a:cubicBezTo>
                  <a:pt x="2231502" y="320637"/>
                  <a:pt x="2227154" y="325604"/>
                  <a:pt x="2226223" y="325604"/>
                </a:cubicBezTo>
                <a:cubicBezTo>
                  <a:pt x="2224981" y="325604"/>
                  <a:pt x="2217528" y="320947"/>
                  <a:pt x="2209143" y="315359"/>
                </a:cubicBezTo>
                <a:cubicBezTo>
                  <a:pt x="2199206" y="308839"/>
                  <a:pt x="2193306" y="302008"/>
                  <a:pt x="2190822" y="294867"/>
                </a:cubicBezTo>
                <a:cubicBezTo>
                  <a:pt x="2184922" y="276860"/>
                  <a:pt x="2170016" y="270651"/>
                  <a:pt x="2159768" y="282138"/>
                </a:cubicBezTo>
                <a:cubicBezTo>
                  <a:pt x="2155421" y="287106"/>
                  <a:pt x="2154800" y="291142"/>
                  <a:pt x="2156352" y="303561"/>
                </a:cubicBezTo>
                <a:cubicBezTo>
                  <a:pt x="2158216" y="317842"/>
                  <a:pt x="2157595" y="319395"/>
                  <a:pt x="2148279" y="329640"/>
                </a:cubicBezTo>
                <a:cubicBezTo>
                  <a:pt x="2141447" y="336781"/>
                  <a:pt x="2132131" y="342059"/>
                  <a:pt x="2121262" y="345474"/>
                </a:cubicBezTo>
                <a:cubicBezTo>
                  <a:pt x="2102319" y="351063"/>
                  <a:pt x="2069713" y="351994"/>
                  <a:pt x="2066608" y="347337"/>
                </a:cubicBezTo>
                <a:cubicBezTo>
                  <a:pt x="2063813" y="342680"/>
                  <a:pt x="2047665" y="343611"/>
                  <a:pt x="2043628" y="348269"/>
                </a:cubicBezTo>
                <a:cubicBezTo>
                  <a:pt x="2041144" y="351373"/>
                  <a:pt x="2041455" y="354167"/>
                  <a:pt x="2044870" y="358514"/>
                </a:cubicBezTo>
                <a:cubicBezTo>
                  <a:pt x="2049839" y="365344"/>
                  <a:pt x="2051081" y="370312"/>
                  <a:pt x="2046734" y="367518"/>
                </a:cubicBezTo>
                <a:cubicBezTo>
                  <a:pt x="2045181" y="366586"/>
                  <a:pt x="2041455" y="373727"/>
                  <a:pt x="2038660" y="383041"/>
                </a:cubicBezTo>
                <a:lnTo>
                  <a:pt x="2033691" y="400117"/>
                </a:lnTo>
                <a:lnTo>
                  <a:pt x="1998601" y="400117"/>
                </a:lnTo>
                <a:cubicBezTo>
                  <a:pt x="1963821" y="400117"/>
                  <a:pt x="1963510" y="400117"/>
                  <a:pt x="1959784" y="392045"/>
                </a:cubicBezTo>
                <a:cubicBezTo>
                  <a:pt x="1947052" y="364103"/>
                  <a:pt x="1943015" y="302940"/>
                  <a:pt x="1951710" y="273755"/>
                </a:cubicBezTo>
                <a:cubicBezTo>
                  <a:pt x="1957300" y="255437"/>
                  <a:pt x="1970963" y="241777"/>
                  <a:pt x="1983695" y="241777"/>
                </a:cubicBezTo>
                <a:cubicBezTo>
                  <a:pt x="1988353" y="241777"/>
                  <a:pt x="1999532" y="245192"/>
                  <a:pt x="2008538" y="249539"/>
                </a:cubicBezTo>
                <a:cubicBezTo>
                  <a:pt x="2037418" y="262889"/>
                  <a:pt x="2038349" y="262268"/>
                  <a:pt x="2069713" y="223148"/>
                </a:cubicBezTo>
                <a:cubicBezTo>
                  <a:pt x="2106046" y="177509"/>
                  <a:pt x="2133683" y="154845"/>
                  <a:pt x="2153558" y="154845"/>
                </a:cubicBezTo>
                <a:cubicBezTo>
                  <a:pt x="2158216" y="154845"/>
                  <a:pt x="2164426" y="158570"/>
                  <a:pt x="2169705" y="164159"/>
                </a:cubicBezTo>
                <a:cubicBezTo>
                  <a:pt x="2177469" y="173162"/>
                  <a:pt x="2186474" y="175646"/>
                  <a:pt x="2196722" y="171610"/>
                </a:cubicBezTo>
                <a:cubicBezTo>
                  <a:pt x="2203864" y="168816"/>
                  <a:pt x="2202933" y="153913"/>
                  <a:pt x="2195480" y="147083"/>
                </a:cubicBezTo>
                <a:cubicBezTo>
                  <a:pt x="2188027" y="140252"/>
                  <a:pt x="2187716" y="132801"/>
                  <a:pt x="2194238" y="119761"/>
                </a:cubicBezTo>
                <a:cubicBezTo>
                  <a:pt x="2209454" y="89646"/>
                  <a:pt x="2247650" y="59219"/>
                  <a:pt x="2289572" y="42764"/>
                </a:cubicBezTo>
                <a:cubicBezTo>
                  <a:pt x="2323731" y="29725"/>
                  <a:pt x="2335220" y="27551"/>
                  <a:pt x="2367826" y="28793"/>
                </a:cubicBezTo>
                <a:cubicBezTo>
                  <a:pt x="2390806" y="29414"/>
                  <a:pt x="2398569" y="31277"/>
                  <a:pt x="2411301" y="37797"/>
                </a:cubicBezTo>
                <a:close/>
                <a:moveTo>
                  <a:pt x="2708483" y="115104"/>
                </a:moveTo>
                <a:cubicBezTo>
                  <a:pt x="2719973" y="120382"/>
                  <a:pt x="2730220" y="128765"/>
                  <a:pt x="2740468" y="140563"/>
                </a:cubicBezTo>
                <a:cubicBezTo>
                  <a:pt x="2759411" y="162296"/>
                  <a:pt x="2769037" y="163848"/>
                  <a:pt x="2778974" y="146772"/>
                </a:cubicBezTo>
                <a:cubicBezTo>
                  <a:pt x="2783943" y="138390"/>
                  <a:pt x="2791085" y="133112"/>
                  <a:pt x="2808786" y="125039"/>
                </a:cubicBezTo>
                <a:cubicBezTo>
                  <a:pt x="2860334" y="101443"/>
                  <a:pt x="2910641" y="107032"/>
                  <a:pt x="2943558" y="140252"/>
                </a:cubicBezTo>
                <a:lnTo>
                  <a:pt x="2956600" y="153292"/>
                </a:lnTo>
                <a:lnTo>
                  <a:pt x="2935484" y="155155"/>
                </a:lnTo>
                <a:cubicBezTo>
                  <a:pt x="2857540" y="162606"/>
                  <a:pt x="2777732" y="211040"/>
                  <a:pt x="2753821" y="265373"/>
                </a:cubicBezTo>
                <a:cubicBezTo>
                  <a:pt x="2746989" y="280586"/>
                  <a:pt x="2746058" y="281517"/>
                  <a:pt x="2733636" y="283069"/>
                </a:cubicBezTo>
                <a:cubicBezTo>
                  <a:pt x="2704446" y="286174"/>
                  <a:pt x="2676187" y="307286"/>
                  <a:pt x="2639234" y="353857"/>
                </a:cubicBezTo>
                <a:cubicBezTo>
                  <a:pt x="2627123" y="369070"/>
                  <a:pt x="2616254" y="381489"/>
                  <a:pt x="2615012" y="381489"/>
                </a:cubicBezTo>
                <a:cubicBezTo>
                  <a:pt x="2613770" y="381489"/>
                  <a:pt x="2605075" y="378695"/>
                  <a:pt x="2595138" y="375280"/>
                </a:cubicBezTo>
                <a:cubicBezTo>
                  <a:pt x="2585511" y="371864"/>
                  <a:pt x="2574021" y="369070"/>
                  <a:pt x="2569674" y="369070"/>
                </a:cubicBezTo>
                <a:cubicBezTo>
                  <a:pt x="2557253" y="369070"/>
                  <a:pt x="2539863" y="377453"/>
                  <a:pt x="2527752" y="389251"/>
                </a:cubicBezTo>
                <a:lnTo>
                  <a:pt x="2516883" y="399807"/>
                </a:lnTo>
                <a:lnTo>
                  <a:pt x="2501977" y="390182"/>
                </a:lnTo>
                <a:cubicBezTo>
                  <a:pt x="2491419" y="383352"/>
                  <a:pt x="2487382" y="378695"/>
                  <a:pt x="2487382" y="373417"/>
                </a:cubicBezTo>
                <a:cubicBezTo>
                  <a:pt x="2487382" y="364724"/>
                  <a:pt x="2477445" y="353547"/>
                  <a:pt x="2469371" y="353547"/>
                </a:cubicBezTo>
                <a:cubicBezTo>
                  <a:pt x="2462540" y="353547"/>
                  <a:pt x="2450118" y="364413"/>
                  <a:pt x="2450118" y="370622"/>
                </a:cubicBezTo>
                <a:cubicBezTo>
                  <a:pt x="2450118" y="373106"/>
                  <a:pt x="2451671" y="378384"/>
                  <a:pt x="2453534" y="382731"/>
                </a:cubicBezTo>
                <a:cubicBezTo>
                  <a:pt x="2458503" y="393597"/>
                  <a:pt x="2447944" y="410052"/>
                  <a:pt x="2429623" y="418746"/>
                </a:cubicBezTo>
                <a:cubicBezTo>
                  <a:pt x="2413475" y="426507"/>
                  <a:pt x="2368448" y="431164"/>
                  <a:pt x="2365032" y="425266"/>
                </a:cubicBezTo>
                <a:cubicBezTo>
                  <a:pt x="2362237" y="420919"/>
                  <a:pt x="2346710" y="420919"/>
                  <a:pt x="2342052" y="425576"/>
                </a:cubicBezTo>
                <a:cubicBezTo>
                  <a:pt x="2339878" y="427749"/>
                  <a:pt x="2339568" y="430854"/>
                  <a:pt x="2341431" y="433959"/>
                </a:cubicBezTo>
                <a:cubicBezTo>
                  <a:pt x="2342984" y="437374"/>
                  <a:pt x="2341742" y="446067"/>
                  <a:pt x="2337705" y="458486"/>
                </a:cubicBezTo>
                <a:lnTo>
                  <a:pt x="2331494" y="477735"/>
                </a:lnTo>
                <a:lnTo>
                  <a:pt x="2298577" y="477735"/>
                </a:lnTo>
                <a:cubicBezTo>
                  <a:pt x="2280256" y="477735"/>
                  <a:pt x="2263797" y="476493"/>
                  <a:pt x="2261934" y="475251"/>
                </a:cubicBezTo>
                <a:cubicBezTo>
                  <a:pt x="2259760" y="474010"/>
                  <a:pt x="2255102" y="462522"/>
                  <a:pt x="2251065" y="449793"/>
                </a:cubicBezTo>
                <a:cubicBezTo>
                  <a:pt x="2245476" y="431785"/>
                  <a:pt x="2243923" y="419056"/>
                  <a:pt x="2243613" y="393908"/>
                </a:cubicBezTo>
                <a:cubicBezTo>
                  <a:pt x="2243613" y="364413"/>
                  <a:pt x="2244544" y="359446"/>
                  <a:pt x="2251997" y="343922"/>
                </a:cubicBezTo>
                <a:cubicBezTo>
                  <a:pt x="2265040" y="317842"/>
                  <a:pt x="2278082" y="313806"/>
                  <a:pt x="2306651" y="327156"/>
                </a:cubicBezTo>
                <a:cubicBezTo>
                  <a:pt x="2315967" y="331503"/>
                  <a:pt x="2326525" y="334918"/>
                  <a:pt x="2330252" y="334918"/>
                </a:cubicBezTo>
                <a:cubicBezTo>
                  <a:pt x="2337705" y="334918"/>
                  <a:pt x="2349194" y="323741"/>
                  <a:pt x="2377143" y="288968"/>
                </a:cubicBezTo>
                <a:cubicBezTo>
                  <a:pt x="2407264" y="251401"/>
                  <a:pt x="2431797" y="232463"/>
                  <a:pt x="2451050" y="232463"/>
                </a:cubicBezTo>
                <a:cubicBezTo>
                  <a:pt x="2455087" y="232463"/>
                  <a:pt x="2462229" y="236499"/>
                  <a:pt x="2467198" y="241777"/>
                </a:cubicBezTo>
                <a:cubicBezTo>
                  <a:pt x="2476514" y="251712"/>
                  <a:pt x="2483656" y="253264"/>
                  <a:pt x="2493904" y="247986"/>
                </a:cubicBezTo>
                <a:cubicBezTo>
                  <a:pt x="2498562" y="245502"/>
                  <a:pt x="2499493" y="242708"/>
                  <a:pt x="2497940" y="236188"/>
                </a:cubicBezTo>
                <a:cubicBezTo>
                  <a:pt x="2496698" y="231531"/>
                  <a:pt x="2493904" y="225632"/>
                  <a:pt x="2491730" y="222838"/>
                </a:cubicBezTo>
                <a:cubicBezTo>
                  <a:pt x="2486140" y="216629"/>
                  <a:pt x="2486140" y="209488"/>
                  <a:pt x="2492351" y="196758"/>
                </a:cubicBezTo>
                <a:cubicBezTo>
                  <a:pt x="2509120" y="161054"/>
                  <a:pt x="2566879" y="121624"/>
                  <a:pt x="2619049" y="109516"/>
                </a:cubicBezTo>
                <a:cubicBezTo>
                  <a:pt x="2647618" y="102996"/>
                  <a:pt x="2687367" y="105480"/>
                  <a:pt x="2708483" y="115104"/>
                </a:cubicBezTo>
                <a:close/>
                <a:moveTo>
                  <a:pt x="2987964" y="190859"/>
                </a:moveTo>
                <a:cubicBezTo>
                  <a:pt x="3006907" y="197379"/>
                  <a:pt x="3022744" y="209177"/>
                  <a:pt x="3032060" y="223459"/>
                </a:cubicBezTo>
                <a:cubicBezTo>
                  <a:pt x="3038892" y="233704"/>
                  <a:pt x="3041997" y="235567"/>
                  <a:pt x="3051003" y="235567"/>
                </a:cubicBezTo>
                <a:cubicBezTo>
                  <a:pt x="3059698" y="235567"/>
                  <a:pt x="3062492" y="234015"/>
                  <a:pt x="3066529" y="226253"/>
                </a:cubicBezTo>
                <a:cubicBezTo>
                  <a:pt x="3072740" y="214455"/>
                  <a:pt x="3105967" y="197379"/>
                  <a:pt x="3132673" y="192101"/>
                </a:cubicBezTo>
                <a:cubicBezTo>
                  <a:pt x="3172422" y="184029"/>
                  <a:pt x="3206580" y="193654"/>
                  <a:pt x="3233286" y="220354"/>
                </a:cubicBezTo>
                <a:cubicBezTo>
                  <a:pt x="3289493" y="276550"/>
                  <a:pt x="3284214" y="377763"/>
                  <a:pt x="3222418" y="437995"/>
                </a:cubicBezTo>
                <a:cubicBezTo>
                  <a:pt x="3195401" y="464074"/>
                  <a:pt x="3127084" y="489223"/>
                  <a:pt x="3073982" y="492327"/>
                </a:cubicBezTo>
                <a:cubicBezTo>
                  <a:pt x="3051624" y="493880"/>
                  <a:pt x="3043860" y="492948"/>
                  <a:pt x="3026470" y="487049"/>
                </a:cubicBezTo>
                <a:cubicBezTo>
                  <a:pt x="2997591" y="477425"/>
                  <a:pt x="2968090" y="457244"/>
                  <a:pt x="2964363" y="444515"/>
                </a:cubicBezTo>
                <a:cubicBezTo>
                  <a:pt x="2961879" y="436442"/>
                  <a:pt x="2958774" y="433648"/>
                  <a:pt x="2947905" y="430233"/>
                </a:cubicBezTo>
                <a:lnTo>
                  <a:pt x="2934552" y="425886"/>
                </a:lnTo>
                <a:lnTo>
                  <a:pt x="2927410" y="441721"/>
                </a:lnTo>
                <a:cubicBezTo>
                  <a:pt x="2906604" y="487049"/>
                  <a:pt x="2869029" y="503504"/>
                  <a:pt x="2824312" y="486739"/>
                </a:cubicBezTo>
                <a:cubicBezTo>
                  <a:pt x="2799470" y="477425"/>
                  <a:pt x="2778043" y="462212"/>
                  <a:pt x="2776801" y="452897"/>
                </a:cubicBezTo>
                <a:cubicBezTo>
                  <a:pt x="2774316" y="435822"/>
                  <a:pt x="2756616" y="428370"/>
                  <a:pt x="2744505" y="439547"/>
                </a:cubicBezTo>
                <a:cubicBezTo>
                  <a:pt x="2738294" y="445136"/>
                  <a:pt x="2737363" y="453518"/>
                  <a:pt x="2742331" y="462522"/>
                </a:cubicBezTo>
                <a:cubicBezTo>
                  <a:pt x="2746989" y="471215"/>
                  <a:pt x="2736431" y="486739"/>
                  <a:pt x="2719662" y="496364"/>
                </a:cubicBezTo>
                <a:cubicBezTo>
                  <a:pt x="2708172" y="503194"/>
                  <a:pt x="2702583" y="504125"/>
                  <a:pt x="2678361" y="504125"/>
                </a:cubicBezTo>
                <a:cubicBezTo>
                  <a:pt x="2663145" y="503815"/>
                  <a:pt x="2647618" y="502883"/>
                  <a:pt x="2644202" y="501642"/>
                </a:cubicBezTo>
                <a:cubicBezTo>
                  <a:pt x="2640476" y="500089"/>
                  <a:pt x="2635818" y="500710"/>
                  <a:pt x="2632091" y="503504"/>
                </a:cubicBezTo>
                <a:cubicBezTo>
                  <a:pt x="2627433" y="506920"/>
                  <a:pt x="2627123" y="509093"/>
                  <a:pt x="2629607" y="514060"/>
                </a:cubicBezTo>
                <a:cubicBezTo>
                  <a:pt x="2631470" y="517476"/>
                  <a:pt x="2631781" y="521512"/>
                  <a:pt x="2630539" y="523064"/>
                </a:cubicBezTo>
                <a:cubicBezTo>
                  <a:pt x="2629297" y="524616"/>
                  <a:pt x="2626191" y="532689"/>
                  <a:pt x="2624018" y="540761"/>
                </a:cubicBezTo>
                <a:lnTo>
                  <a:pt x="2619981" y="555664"/>
                </a:lnTo>
                <a:lnTo>
                  <a:pt x="2583959" y="554732"/>
                </a:lnTo>
                <a:lnTo>
                  <a:pt x="2547937" y="553801"/>
                </a:lnTo>
                <a:lnTo>
                  <a:pt x="2540794" y="533620"/>
                </a:lnTo>
                <a:cubicBezTo>
                  <a:pt x="2525268" y="491086"/>
                  <a:pt x="2528994" y="432717"/>
                  <a:pt x="2548247" y="409742"/>
                </a:cubicBezTo>
                <a:cubicBezTo>
                  <a:pt x="2558805" y="397323"/>
                  <a:pt x="2575574" y="396702"/>
                  <a:pt x="2600727" y="408190"/>
                </a:cubicBezTo>
                <a:lnTo>
                  <a:pt x="2618428" y="416262"/>
                </a:lnTo>
                <a:lnTo>
                  <a:pt x="2626812" y="410363"/>
                </a:lnTo>
                <a:cubicBezTo>
                  <a:pt x="2631160" y="406948"/>
                  <a:pt x="2641097" y="396702"/>
                  <a:pt x="2648550" y="387388"/>
                </a:cubicBezTo>
                <a:cubicBezTo>
                  <a:pt x="2694509" y="330261"/>
                  <a:pt x="2715004" y="313185"/>
                  <a:pt x="2737673" y="313185"/>
                </a:cubicBezTo>
                <a:cubicBezTo>
                  <a:pt x="2746058" y="313185"/>
                  <a:pt x="2751337" y="314738"/>
                  <a:pt x="2752268" y="317532"/>
                </a:cubicBezTo>
                <a:cubicBezTo>
                  <a:pt x="2753200" y="320016"/>
                  <a:pt x="2757858" y="324362"/>
                  <a:pt x="2762205" y="327467"/>
                </a:cubicBezTo>
                <a:cubicBezTo>
                  <a:pt x="2779906" y="338954"/>
                  <a:pt x="2793259" y="319395"/>
                  <a:pt x="2779595" y="302008"/>
                </a:cubicBezTo>
                <a:cubicBezTo>
                  <a:pt x="2774627" y="295799"/>
                  <a:pt x="2774006" y="292384"/>
                  <a:pt x="2776490" y="284622"/>
                </a:cubicBezTo>
                <a:cubicBezTo>
                  <a:pt x="2787980" y="243640"/>
                  <a:pt x="2855366" y="197379"/>
                  <a:pt x="2919646" y="186202"/>
                </a:cubicBezTo>
                <a:cubicBezTo>
                  <a:pt x="2940142" y="182477"/>
                  <a:pt x="2970264" y="184650"/>
                  <a:pt x="2987964" y="190859"/>
                </a:cubicBezTo>
                <a:close/>
                <a:moveTo>
                  <a:pt x="2205417" y="347027"/>
                </a:moveTo>
                <a:lnTo>
                  <a:pt x="2217217" y="354167"/>
                </a:lnTo>
                <a:lnTo>
                  <a:pt x="2215354" y="379316"/>
                </a:lnTo>
                <a:cubicBezTo>
                  <a:pt x="2213491" y="403843"/>
                  <a:pt x="2219701" y="454760"/>
                  <a:pt x="2225912" y="467800"/>
                </a:cubicBezTo>
                <a:cubicBezTo>
                  <a:pt x="2227465" y="470905"/>
                  <a:pt x="2226844" y="514992"/>
                  <a:pt x="2224670" y="566220"/>
                </a:cubicBezTo>
                <a:cubicBezTo>
                  <a:pt x="2222496" y="617448"/>
                  <a:pt x="2220012" y="694134"/>
                  <a:pt x="2218770" y="736669"/>
                </a:cubicBezTo>
                <a:lnTo>
                  <a:pt x="2216596" y="814287"/>
                </a:lnTo>
                <a:lnTo>
                  <a:pt x="2210075" y="804972"/>
                </a:lnTo>
                <a:cubicBezTo>
                  <a:pt x="2206659" y="800005"/>
                  <a:pt x="2191753" y="784171"/>
                  <a:pt x="2177158" y="769579"/>
                </a:cubicBezTo>
                <a:cubicBezTo>
                  <a:pt x="2157595" y="750019"/>
                  <a:pt x="2143931" y="739773"/>
                  <a:pt x="2125299" y="730149"/>
                </a:cubicBezTo>
                <a:lnTo>
                  <a:pt x="2100146" y="716798"/>
                </a:lnTo>
                <a:lnTo>
                  <a:pt x="2098282" y="688235"/>
                </a:lnTo>
                <a:cubicBezTo>
                  <a:pt x="2097040" y="672401"/>
                  <a:pt x="2094867" y="602855"/>
                  <a:pt x="2092693" y="533620"/>
                </a:cubicBezTo>
                <a:cubicBezTo>
                  <a:pt x="2090830" y="464385"/>
                  <a:pt x="2088966" y="406016"/>
                  <a:pt x="2088035" y="403843"/>
                </a:cubicBezTo>
                <a:cubicBezTo>
                  <a:pt x="2087414" y="401980"/>
                  <a:pt x="2082135" y="400117"/>
                  <a:pt x="2075924" y="400117"/>
                </a:cubicBezTo>
                <a:cubicBezTo>
                  <a:pt x="2064434" y="400117"/>
                  <a:pt x="2063503" y="398565"/>
                  <a:pt x="2067850" y="386767"/>
                </a:cubicBezTo>
                <a:cubicBezTo>
                  <a:pt x="2070645" y="379626"/>
                  <a:pt x="2072508" y="379005"/>
                  <a:pt x="2098282" y="377763"/>
                </a:cubicBezTo>
                <a:cubicBezTo>
                  <a:pt x="2132131" y="376211"/>
                  <a:pt x="2157595" y="365034"/>
                  <a:pt x="2172190" y="345164"/>
                </a:cubicBezTo>
                <a:cubicBezTo>
                  <a:pt x="2180574" y="333987"/>
                  <a:pt x="2182127" y="333055"/>
                  <a:pt x="2187716" y="336160"/>
                </a:cubicBezTo>
                <a:cubicBezTo>
                  <a:pt x="2191132" y="338333"/>
                  <a:pt x="2199206" y="342991"/>
                  <a:pt x="2205417" y="347027"/>
                </a:cubicBezTo>
                <a:close/>
                <a:moveTo>
                  <a:pt x="2504462" y="469352"/>
                </a:moveTo>
                <a:cubicBezTo>
                  <a:pt x="2504462" y="501952"/>
                  <a:pt x="2506014" y="518717"/>
                  <a:pt x="2510051" y="533310"/>
                </a:cubicBezTo>
                <a:cubicBezTo>
                  <a:pt x="2515330" y="552559"/>
                  <a:pt x="2515330" y="560942"/>
                  <a:pt x="2509120" y="747535"/>
                </a:cubicBezTo>
                <a:cubicBezTo>
                  <a:pt x="2505704" y="854337"/>
                  <a:pt x="2501667" y="973248"/>
                  <a:pt x="2499804" y="1011747"/>
                </a:cubicBezTo>
                <a:cubicBezTo>
                  <a:pt x="2498251" y="1050245"/>
                  <a:pt x="2495146" y="1129726"/>
                  <a:pt x="2493593" y="1188716"/>
                </a:cubicBezTo>
                <a:cubicBezTo>
                  <a:pt x="2490798" y="1279063"/>
                  <a:pt x="2483966" y="1486768"/>
                  <a:pt x="2475893" y="1712481"/>
                </a:cubicBezTo>
                <a:cubicBezTo>
                  <a:pt x="2474961" y="1741976"/>
                  <a:pt x="2472787" y="1766193"/>
                  <a:pt x="2471235" y="1766193"/>
                </a:cubicBezTo>
                <a:cubicBezTo>
                  <a:pt x="2465024" y="1766193"/>
                  <a:pt x="2428381" y="1737319"/>
                  <a:pt x="2428381" y="1732662"/>
                </a:cubicBezTo>
                <a:cubicBezTo>
                  <a:pt x="2428381" y="1729557"/>
                  <a:pt x="2426828" y="1686712"/>
                  <a:pt x="2425275" y="1637347"/>
                </a:cubicBezTo>
                <a:cubicBezTo>
                  <a:pt x="2423723" y="1587672"/>
                  <a:pt x="2420928" y="1503223"/>
                  <a:pt x="2419065" y="1449512"/>
                </a:cubicBezTo>
                <a:cubicBezTo>
                  <a:pt x="2417512" y="1395800"/>
                  <a:pt x="2414407" y="1318803"/>
                  <a:pt x="2412854" y="1278752"/>
                </a:cubicBezTo>
                <a:cubicBezTo>
                  <a:pt x="2410991" y="1238701"/>
                  <a:pt x="2407575" y="1138730"/>
                  <a:pt x="2405091" y="1056765"/>
                </a:cubicBezTo>
                <a:cubicBezTo>
                  <a:pt x="2395775" y="760265"/>
                  <a:pt x="2390806" y="613411"/>
                  <a:pt x="2386148" y="515613"/>
                </a:cubicBezTo>
                <a:lnTo>
                  <a:pt x="2384285" y="477735"/>
                </a:lnTo>
                <a:lnTo>
                  <a:pt x="2373727" y="477735"/>
                </a:lnTo>
                <a:cubicBezTo>
                  <a:pt x="2362858" y="477735"/>
                  <a:pt x="2361616" y="475872"/>
                  <a:pt x="2365032" y="463454"/>
                </a:cubicBezTo>
                <a:cubicBezTo>
                  <a:pt x="2366584" y="457244"/>
                  <a:pt x="2369379" y="456623"/>
                  <a:pt x="2394222" y="455381"/>
                </a:cubicBezTo>
                <a:cubicBezTo>
                  <a:pt x="2417201" y="454450"/>
                  <a:pt x="2424654" y="452587"/>
                  <a:pt x="2442044" y="443894"/>
                </a:cubicBezTo>
                <a:cubicBezTo>
                  <a:pt x="2456639" y="436753"/>
                  <a:pt x="2465024" y="430233"/>
                  <a:pt x="2470613" y="421850"/>
                </a:cubicBezTo>
                <a:lnTo>
                  <a:pt x="2478687" y="409742"/>
                </a:lnTo>
                <a:lnTo>
                  <a:pt x="2491419" y="417814"/>
                </a:lnTo>
                <a:lnTo>
                  <a:pt x="2504462" y="425576"/>
                </a:lnTo>
                <a:lnTo>
                  <a:pt x="2504462" y="469352"/>
                </a:lnTo>
                <a:close/>
                <a:moveTo>
                  <a:pt x="2060087" y="434890"/>
                </a:moveTo>
                <a:cubicBezTo>
                  <a:pt x="2061018" y="438926"/>
                  <a:pt x="2062260" y="467490"/>
                  <a:pt x="2063192" y="498537"/>
                </a:cubicBezTo>
                <a:lnTo>
                  <a:pt x="2064745" y="555353"/>
                </a:lnTo>
                <a:lnTo>
                  <a:pt x="2010712" y="555353"/>
                </a:lnTo>
                <a:cubicBezTo>
                  <a:pt x="1981211" y="555353"/>
                  <a:pt x="1956058" y="554111"/>
                  <a:pt x="1955126" y="552869"/>
                </a:cubicBezTo>
                <a:cubicBezTo>
                  <a:pt x="1954194" y="551317"/>
                  <a:pt x="1954505" y="522754"/>
                  <a:pt x="1955436" y="489223"/>
                </a:cubicBezTo>
                <a:lnTo>
                  <a:pt x="1957300" y="428060"/>
                </a:lnTo>
                <a:lnTo>
                  <a:pt x="2007917" y="428060"/>
                </a:lnTo>
                <a:cubicBezTo>
                  <a:pt x="2058223" y="428060"/>
                  <a:pt x="2058844" y="428060"/>
                  <a:pt x="2060087" y="434890"/>
                </a:cubicBezTo>
                <a:close/>
                <a:moveTo>
                  <a:pt x="2358200" y="521822"/>
                </a:moveTo>
                <a:cubicBezTo>
                  <a:pt x="2359132" y="530826"/>
                  <a:pt x="2360374" y="558768"/>
                  <a:pt x="2360684" y="583917"/>
                </a:cubicBezTo>
                <a:lnTo>
                  <a:pt x="2361616" y="629556"/>
                </a:lnTo>
                <a:lnTo>
                  <a:pt x="2306030" y="630487"/>
                </a:lnTo>
                <a:lnTo>
                  <a:pt x="2250444" y="631419"/>
                </a:lnTo>
                <a:lnTo>
                  <a:pt x="2252618" y="594473"/>
                </a:lnTo>
                <a:cubicBezTo>
                  <a:pt x="2253550" y="573981"/>
                  <a:pt x="2254481" y="545729"/>
                  <a:pt x="2254481" y="531447"/>
                </a:cubicBezTo>
                <a:lnTo>
                  <a:pt x="2254481" y="505678"/>
                </a:lnTo>
                <a:lnTo>
                  <a:pt x="2305409" y="505678"/>
                </a:lnTo>
                <a:lnTo>
                  <a:pt x="2356647" y="505678"/>
                </a:lnTo>
                <a:lnTo>
                  <a:pt x="2358200" y="521822"/>
                </a:lnTo>
                <a:close/>
                <a:moveTo>
                  <a:pt x="2066297" y="602234"/>
                </a:moveTo>
                <a:cubicBezTo>
                  <a:pt x="2067229" y="612790"/>
                  <a:pt x="2068161" y="637318"/>
                  <a:pt x="2068161" y="656567"/>
                </a:cubicBezTo>
                <a:lnTo>
                  <a:pt x="2068161" y="691961"/>
                </a:lnTo>
                <a:lnTo>
                  <a:pt x="2009159" y="691961"/>
                </a:lnTo>
                <a:lnTo>
                  <a:pt x="1950157" y="691961"/>
                </a:lnTo>
                <a:lnTo>
                  <a:pt x="1950157" y="656567"/>
                </a:lnTo>
                <a:cubicBezTo>
                  <a:pt x="1950157" y="637318"/>
                  <a:pt x="1951089" y="612790"/>
                  <a:pt x="1952021" y="602234"/>
                </a:cubicBezTo>
                <a:lnTo>
                  <a:pt x="1954194" y="583296"/>
                </a:lnTo>
                <a:lnTo>
                  <a:pt x="2009159" y="583296"/>
                </a:lnTo>
                <a:lnTo>
                  <a:pt x="2064124" y="583296"/>
                </a:lnTo>
                <a:lnTo>
                  <a:pt x="2066297" y="602234"/>
                </a:lnTo>
                <a:close/>
                <a:moveTo>
                  <a:pt x="2646687" y="619621"/>
                </a:moveTo>
                <a:cubicBezTo>
                  <a:pt x="2647929" y="637628"/>
                  <a:pt x="2648860" y="665571"/>
                  <a:pt x="2648860" y="681715"/>
                </a:cubicBezTo>
                <a:lnTo>
                  <a:pt x="2648860" y="710589"/>
                </a:lnTo>
                <a:lnTo>
                  <a:pt x="2594517" y="710589"/>
                </a:lnTo>
                <a:lnTo>
                  <a:pt x="2540173" y="710589"/>
                </a:lnTo>
                <a:lnTo>
                  <a:pt x="2540173" y="686372"/>
                </a:lnTo>
                <a:cubicBezTo>
                  <a:pt x="2540173" y="672711"/>
                  <a:pt x="2541105" y="644769"/>
                  <a:pt x="2542347" y="624278"/>
                </a:cubicBezTo>
                <a:lnTo>
                  <a:pt x="2544210" y="586400"/>
                </a:lnTo>
                <a:lnTo>
                  <a:pt x="2594517" y="586400"/>
                </a:lnTo>
                <a:lnTo>
                  <a:pt x="2644823" y="586400"/>
                </a:lnTo>
                <a:lnTo>
                  <a:pt x="2646687" y="619621"/>
                </a:lnTo>
                <a:close/>
                <a:moveTo>
                  <a:pt x="2363168" y="675506"/>
                </a:moveTo>
                <a:cubicBezTo>
                  <a:pt x="2363168" y="683888"/>
                  <a:pt x="2364100" y="708105"/>
                  <a:pt x="2365342" y="729838"/>
                </a:cubicBezTo>
                <a:lnTo>
                  <a:pt x="2367205" y="769579"/>
                </a:lnTo>
                <a:lnTo>
                  <a:pt x="2306651" y="769579"/>
                </a:lnTo>
                <a:lnTo>
                  <a:pt x="2246407" y="769579"/>
                </a:lnTo>
                <a:lnTo>
                  <a:pt x="2247339" y="725181"/>
                </a:lnTo>
                <a:cubicBezTo>
                  <a:pt x="2247960" y="700964"/>
                  <a:pt x="2249202" y="676437"/>
                  <a:pt x="2250134" y="670849"/>
                </a:cubicBezTo>
                <a:lnTo>
                  <a:pt x="2251687" y="660914"/>
                </a:lnTo>
                <a:lnTo>
                  <a:pt x="2307272" y="660914"/>
                </a:lnTo>
                <a:lnTo>
                  <a:pt x="2363168" y="660914"/>
                </a:lnTo>
                <a:lnTo>
                  <a:pt x="2363168" y="675506"/>
                </a:lnTo>
                <a:close/>
                <a:moveTo>
                  <a:pt x="1961026" y="723008"/>
                </a:moveTo>
                <a:cubicBezTo>
                  <a:pt x="1952331" y="726734"/>
                  <a:pt x="1947052" y="726734"/>
                  <a:pt x="1947052" y="723008"/>
                </a:cubicBezTo>
                <a:cubicBezTo>
                  <a:pt x="1947052" y="721145"/>
                  <a:pt x="1951710" y="719903"/>
                  <a:pt x="1957300" y="720214"/>
                </a:cubicBezTo>
                <a:cubicBezTo>
                  <a:pt x="1965684" y="720214"/>
                  <a:pt x="1966305" y="720835"/>
                  <a:pt x="1961026" y="723008"/>
                </a:cubicBezTo>
                <a:close/>
                <a:moveTo>
                  <a:pt x="2103872" y="750640"/>
                </a:moveTo>
                <a:cubicBezTo>
                  <a:pt x="2127162" y="762127"/>
                  <a:pt x="2136478" y="768958"/>
                  <a:pt x="2160079" y="792554"/>
                </a:cubicBezTo>
                <a:cubicBezTo>
                  <a:pt x="2182748" y="815528"/>
                  <a:pt x="2190511" y="825774"/>
                  <a:pt x="2201069" y="847197"/>
                </a:cubicBezTo>
                <a:cubicBezTo>
                  <a:pt x="2219080" y="884143"/>
                  <a:pt x="2224670" y="907118"/>
                  <a:pt x="2224670" y="948100"/>
                </a:cubicBezTo>
                <a:cubicBezTo>
                  <a:pt x="2224670" y="1007400"/>
                  <a:pt x="2209454" y="1046830"/>
                  <a:pt x="2172190" y="1084707"/>
                </a:cubicBezTo>
                <a:cubicBezTo>
                  <a:pt x="2147347" y="1109856"/>
                  <a:pt x="2119709" y="1129105"/>
                  <a:pt x="2093624" y="1139351"/>
                </a:cubicBezTo>
                <a:cubicBezTo>
                  <a:pt x="2074682" y="1146802"/>
                  <a:pt x="2037107" y="1148975"/>
                  <a:pt x="2015370" y="1144008"/>
                </a:cubicBezTo>
                <a:cubicBezTo>
                  <a:pt x="2004811" y="1141834"/>
                  <a:pt x="2004190" y="1142145"/>
                  <a:pt x="1999222" y="1152701"/>
                </a:cubicBezTo>
                <a:cubicBezTo>
                  <a:pt x="1993322" y="1164809"/>
                  <a:pt x="1992390" y="1163567"/>
                  <a:pt x="2013817" y="1175055"/>
                </a:cubicBezTo>
                <a:cubicBezTo>
                  <a:pt x="2029344" y="1183437"/>
                  <a:pt x="2018164" y="1220384"/>
                  <a:pt x="1993322" y="1242738"/>
                </a:cubicBezTo>
                <a:cubicBezTo>
                  <a:pt x="1975000" y="1259193"/>
                  <a:pt x="1958852" y="1266954"/>
                  <a:pt x="1929352" y="1273785"/>
                </a:cubicBezTo>
                <a:cubicBezTo>
                  <a:pt x="1900472" y="1280305"/>
                  <a:pt x="1842402" y="1280305"/>
                  <a:pt x="1803896" y="1273785"/>
                </a:cubicBezTo>
                <a:cubicBezTo>
                  <a:pt x="1732162" y="1261676"/>
                  <a:pt x="1652044" y="1224109"/>
                  <a:pt x="1652044" y="1202376"/>
                </a:cubicBezTo>
                <a:cubicBezTo>
                  <a:pt x="1652044" y="1192131"/>
                  <a:pt x="1641486" y="1182506"/>
                  <a:pt x="1630617" y="1182506"/>
                </a:cubicBezTo>
                <a:cubicBezTo>
                  <a:pt x="1618506" y="1182506"/>
                  <a:pt x="1613538" y="1189336"/>
                  <a:pt x="1615712" y="1203929"/>
                </a:cubicBezTo>
                <a:cubicBezTo>
                  <a:pt x="1617575" y="1218210"/>
                  <a:pt x="1615091" y="1221315"/>
                  <a:pt x="1590558" y="1233423"/>
                </a:cubicBezTo>
                <a:cubicBezTo>
                  <a:pt x="1565094" y="1246463"/>
                  <a:pt x="1545220" y="1248637"/>
                  <a:pt x="1498019" y="1244911"/>
                </a:cubicBezTo>
                <a:cubicBezTo>
                  <a:pt x="1411380" y="1237460"/>
                  <a:pt x="1389642" y="1250810"/>
                  <a:pt x="1315425" y="1353886"/>
                </a:cubicBezTo>
                <a:lnTo>
                  <a:pt x="1291513" y="1387417"/>
                </a:lnTo>
                <a:lnTo>
                  <a:pt x="1212638" y="1387417"/>
                </a:lnTo>
                <a:cubicBezTo>
                  <a:pt x="1169163" y="1387417"/>
                  <a:pt x="1133141" y="1386176"/>
                  <a:pt x="1132209" y="1384623"/>
                </a:cubicBezTo>
                <a:cubicBezTo>
                  <a:pt x="1131278" y="1383381"/>
                  <a:pt x="1128793" y="1368789"/>
                  <a:pt x="1126930" y="1352334"/>
                </a:cubicBezTo>
                <a:cubicBezTo>
                  <a:pt x="1122893" y="1316940"/>
                  <a:pt x="1126620" y="1274095"/>
                  <a:pt x="1138109" y="1226904"/>
                </a:cubicBezTo>
                <a:cubicBezTo>
                  <a:pt x="1158915" y="1140903"/>
                  <a:pt x="1194316" y="1105199"/>
                  <a:pt x="1241828" y="1121964"/>
                </a:cubicBezTo>
                <a:cubicBezTo>
                  <a:pt x="1263565" y="1129415"/>
                  <a:pt x="1270087" y="1122896"/>
                  <a:pt x="1270087" y="1091848"/>
                </a:cubicBezTo>
                <a:cubicBezTo>
                  <a:pt x="1270397" y="1066079"/>
                  <a:pt x="1277850" y="1049935"/>
                  <a:pt x="1299587" y="1028823"/>
                </a:cubicBezTo>
                <a:cubicBezTo>
                  <a:pt x="1321946" y="1006779"/>
                  <a:pt x="1336230" y="998707"/>
                  <a:pt x="1376289" y="985977"/>
                </a:cubicBezTo>
                <a:cubicBezTo>
                  <a:pt x="1411690" y="974490"/>
                  <a:pt x="1437465" y="959587"/>
                  <a:pt x="1453613" y="940959"/>
                </a:cubicBezTo>
                <a:cubicBezTo>
                  <a:pt x="1459202" y="934750"/>
                  <a:pt x="1472555" y="916121"/>
                  <a:pt x="1483113" y="899977"/>
                </a:cubicBezTo>
                <a:cubicBezTo>
                  <a:pt x="1511993" y="855890"/>
                  <a:pt x="1542115" y="829189"/>
                  <a:pt x="1591490" y="804351"/>
                </a:cubicBezTo>
                <a:cubicBezTo>
                  <a:pt x="1631859" y="783860"/>
                  <a:pt x="1661671" y="775167"/>
                  <a:pt x="1697072" y="773304"/>
                </a:cubicBezTo>
                <a:cubicBezTo>
                  <a:pt x="1732783" y="771752"/>
                  <a:pt x="1747378" y="774857"/>
                  <a:pt x="1767874" y="788517"/>
                </a:cubicBezTo>
                <a:cubicBezTo>
                  <a:pt x="1776879" y="794416"/>
                  <a:pt x="1786506" y="798142"/>
                  <a:pt x="1792716" y="798142"/>
                </a:cubicBezTo>
                <a:cubicBezTo>
                  <a:pt x="1797995" y="798142"/>
                  <a:pt x="1828428" y="790070"/>
                  <a:pt x="1860102" y="780756"/>
                </a:cubicBezTo>
                <a:cubicBezTo>
                  <a:pt x="1960716" y="750329"/>
                  <a:pt x="2029344" y="735116"/>
                  <a:pt x="2058844" y="736358"/>
                </a:cubicBezTo>
                <a:cubicBezTo>
                  <a:pt x="2071576" y="736979"/>
                  <a:pt x="2083066" y="740705"/>
                  <a:pt x="2103872" y="750640"/>
                </a:cubicBezTo>
                <a:close/>
                <a:moveTo>
                  <a:pt x="2651966" y="768958"/>
                </a:moveTo>
                <a:cubicBezTo>
                  <a:pt x="2651966" y="786034"/>
                  <a:pt x="2652897" y="810250"/>
                  <a:pt x="2653829" y="823290"/>
                </a:cubicBezTo>
                <a:lnTo>
                  <a:pt x="2656003" y="847197"/>
                </a:lnTo>
                <a:lnTo>
                  <a:pt x="2594517" y="847197"/>
                </a:lnTo>
                <a:lnTo>
                  <a:pt x="2533031" y="847197"/>
                </a:lnTo>
                <a:lnTo>
                  <a:pt x="2534894" y="816770"/>
                </a:lnTo>
                <a:cubicBezTo>
                  <a:pt x="2536136" y="800315"/>
                  <a:pt x="2537068" y="775788"/>
                  <a:pt x="2537068" y="762438"/>
                </a:cubicBezTo>
                <a:lnTo>
                  <a:pt x="2537068" y="738531"/>
                </a:lnTo>
                <a:lnTo>
                  <a:pt x="2594517" y="738531"/>
                </a:lnTo>
                <a:lnTo>
                  <a:pt x="2651966" y="738531"/>
                </a:lnTo>
                <a:lnTo>
                  <a:pt x="2651966" y="768958"/>
                </a:lnTo>
                <a:close/>
                <a:moveTo>
                  <a:pt x="2367516" y="810561"/>
                </a:moveTo>
                <a:cubicBezTo>
                  <a:pt x="2368448" y="818012"/>
                  <a:pt x="2370000" y="852164"/>
                  <a:pt x="2370932" y="886626"/>
                </a:cubicBezTo>
                <a:lnTo>
                  <a:pt x="2372795" y="949652"/>
                </a:lnTo>
                <a:lnTo>
                  <a:pt x="2314104" y="949652"/>
                </a:lnTo>
                <a:lnTo>
                  <a:pt x="2255413" y="949652"/>
                </a:lnTo>
                <a:lnTo>
                  <a:pt x="2253550" y="926988"/>
                </a:lnTo>
                <a:cubicBezTo>
                  <a:pt x="2252308" y="914879"/>
                  <a:pt x="2249513" y="896562"/>
                  <a:pt x="2246718" y="886626"/>
                </a:cubicBezTo>
                <a:cubicBezTo>
                  <a:pt x="2243302" y="872966"/>
                  <a:pt x="2242681" y="860236"/>
                  <a:pt x="2244234" y="832915"/>
                </a:cubicBezTo>
                <a:lnTo>
                  <a:pt x="2246097" y="797521"/>
                </a:lnTo>
                <a:lnTo>
                  <a:pt x="2306030" y="797521"/>
                </a:lnTo>
                <a:lnTo>
                  <a:pt x="2365963" y="797521"/>
                </a:lnTo>
                <a:lnTo>
                  <a:pt x="2367516" y="810561"/>
                </a:lnTo>
                <a:close/>
                <a:moveTo>
                  <a:pt x="2656313" y="916121"/>
                </a:moveTo>
                <a:cubicBezTo>
                  <a:pt x="2657245" y="937233"/>
                  <a:pt x="2658797" y="970764"/>
                  <a:pt x="2659418" y="990635"/>
                </a:cubicBezTo>
                <a:lnTo>
                  <a:pt x="2660971" y="1027270"/>
                </a:lnTo>
                <a:lnTo>
                  <a:pt x="2594517" y="1027270"/>
                </a:lnTo>
                <a:lnTo>
                  <a:pt x="2528062" y="1027270"/>
                </a:lnTo>
                <a:lnTo>
                  <a:pt x="2529615" y="972006"/>
                </a:lnTo>
                <a:cubicBezTo>
                  <a:pt x="2530547" y="941890"/>
                  <a:pt x="2531789" y="908360"/>
                  <a:pt x="2532720" y="897493"/>
                </a:cubicBezTo>
                <a:lnTo>
                  <a:pt x="2534584" y="878244"/>
                </a:lnTo>
                <a:lnTo>
                  <a:pt x="2594517" y="878244"/>
                </a:lnTo>
                <a:lnTo>
                  <a:pt x="2654450" y="878244"/>
                </a:lnTo>
                <a:lnTo>
                  <a:pt x="2656313" y="916121"/>
                </a:lnTo>
                <a:close/>
                <a:moveTo>
                  <a:pt x="1275055" y="979147"/>
                </a:moveTo>
                <a:cubicBezTo>
                  <a:pt x="1300830" y="986909"/>
                  <a:pt x="1300830" y="987219"/>
                  <a:pt x="1278782" y="1009263"/>
                </a:cubicBezTo>
                <a:cubicBezTo>
                  <a:pt x="1256423" y="1031617"/>
                  <a:pt x="1245865" y="1050245"/>
                  <a:pt x="1243070" y="1072910"/>
                </a:cubicBezTo>
                <a:lnTo>
                  <a:pt x="1241517" y="1088433"/>
                </a:lnTo>
                <a:lnTo>
                  <a:pt x="1220712" y="1088433"/>
                </a:lnTo>
                <a:cubicBezTo>
                  <a:pt x="1182516" y="1087812"/>
                  <a:pt x="1154568" y="1110477"/>
                  <a:pt x="1130035" y="1162325"/>
                </a:cubicBezTo>
                <a:cubicBezTo>
                  <a:pt x="1102398" y="1220073"/>
                  <a:pt x="1090287" y="1311973"/>
                  <a:pt x="1101466" y="1377172"/>
                </a:cubicBezTo>
                <a:lnTo>
                  <a:pt x="1103019" y="1387417"/>
                </a:lnTo>
                <a:lnTo>
                  <a:pt x="1018864" y="1387417"/>
                </a:lnTo>
                <a:cubicBezTo>
                  <a:pt x="936883" y="1387417"/>
                  <a:pt x="934088" y="1387107"/>
                  <a:pt x="925393" y="1380587"/>
                </a:cubicBezTo>
                <a:cubicBezTo>
                  <a:pt x="920114" y="1376861"/>
                  <a:pt x="916077" y="1371273"/>
                  <a:pt x="916077" y="1368168"/>
                </a:cubicBezTo>
                <a:cubicBezTo>
                  <a:pt x="916077" y="1360717"/>
                  <a:pt x="902414" y="1347056"/>
                  <a:pt x="894961" y="1347056"/>
                </a:cubicBezTo>
                <a:cubicBezTo>
                  <a:pt x="885955" y="1347056"/>
                  <a:pt x="878192" y="1357612"/>
                  <a:pt x="879123" y="1368168"/>
                </a:cubicBezTo>
                <a:cubicBezTo>
                  <a:pt x="880366" y="1379966"/>
                  <a:pt x="876018" y="1385244"/>
                  <a:pt x="856144" y="1393937"/>
                </a:cubicBezTo>
                <a:cubicBezTo>
                  <a:pt x="840928" y="1401078"/>
                  <a:pt x="837201" y="1401389"/>
                  <a:pt x="785342" y="1400457"/>
                </a:cubicBezTo>
                <a:cubicBezTo>
                  <a:pt x="736588" y="1399526"/>
                  <a:pt x="728825" y="1400147"/>
                  <a:pt x="713609" y="1406046"/>
                </a:cubicBezTo>
                <a:cubicBezTo>
                  <a:pt x="692492" y="1413808"/>
                  <a:pt x="664234" y="1442060"/>
                  <a:pt x="630385" y="1488942"/>
                </a:cubicBezTo>
                <a:lnTo>
                  <a:pt x="607406" y="1520920"/>
                </a:lnTo>
                <a:lnTo>
                  <a:pt x="541572" y="1520920"/>
                </a:lnTo>
                <a:lnTo>
                  <a:pt x="475739" y="1520920"/>
                </a:lnTo>
                <a:lnTo>
                  <a:pt x="473255" y="1507570"/>
                </a:lnTo>
                <a:cubicBezTo>
                  <a:pt x="468907" y="1484285"/>
                  <a:pt x="471392" y="1433678"/>
                  <a:pt x="477913" y="1400457"/>
                </a:cubicBezTo>
                <a:cubicBezTo>
                  <a:pt x="488160" y="1351713"/>
                  <a:pt x="505861" y="1316319"/>
                  <a:pt x="526356" y="1303590"/>
                </a:cubicBezTo>
                <a:cubicBezTo>
                  <a:pt x="537846" y="1296449"/>
                  <a:pt x="547162" y="1295828"/>
                  <a:pt x="567036" y="1301106"/>
                </a:cubicBezTo>
                <a:cubicBezTo>
                  <a:pt x="580700" y="1304832"/>
                  <a:pt x="581631" y="1304521"/>
                  <a:pt x="587221" y="1297691"/>
                </a:cubicBezTo>
                <a:cubicBezTo>
                  <a:pt x="591568" y="1292724"/>
                  <a:pt x="593121" y="1285583"/>
                  <a:pt x="593121" y="1273474"/>
                </a:cubicBezTo>
                <a:cubicBezTo>
                  <a:pt x="593121" y="1251431"/>
                  <a:pt x="599021" y="1239322"/>
                  <a:pt x="619206" y="1220384"/>
                </a:cubicBezTo>
                <a:cubicBezTo>
                  <a:pt x="637838" y="1202687"/>
                  <a:pt x="652123" y="1194614"/>
                  <a:pt x="678518" y="1187163"/>
                </a:cubicBezTo>
                <a:cubicBezTo>
                  <a:pt x="717646" y="1175676"/>
                  <a:pt x="748078" y="1153011"/>
                  <a:pt x="767021" y="1120722"/>
                </a:cubicBezTo>
                <a:cubicBezTo>
                  <a:pt x="797142" y="1069184"/>
                  <a:pt x="848070" y="1031617"/>
                  <a:pt x="912661" y="1012988"/>
                </a:cubicBezTo>
                <a:cubicBezTo>
                  <a:pt x="952099" y="1001812"/>
                  <a:pt x="981910" y="1003053"/>
                  <a:pt x="1007064" y="1017335"/>
                </a:cubicBezTo>
                <a:cubicBezTo>
                  <a:pt x="1027870" y="1029133"/>
                  <a:pt x="1031907" y="1029133"/>
                  <a:pt x="1060476" y="1021061"/>
                </a:cubicBezTo>
                <a:cubicBezTo>
                  <a:pt x="1170094" y="989393"/>
                  <a:pt x="1225059" y="976042"/>
                  <a:pt x="1253318" y="974800"/>
                </a:cubicBezTo>
                <a:cubicBezTo>
                  <a:pt x="1256734" y="974490"/>
                  <a:pt x="1266671" y="976663"/>
                  <a:pt x="1275055" y="979147"/>
                </a:cubicBezTo>
                <a:close/>
                <a:moveTo>
                  <a:pt x="2373727" y="987530"/>
                </a:moveTo>
                <a:cubicBezTo>
                  <a:pt x="2374658" y="993118"/>
                  <a:pt x="2375900" y="1017646"/>
                  <a:pt x="2376521" y="1041862"/>
                </a:cubicBezTo>
                <a:lnTo>
                  <a:pt x="2377453" y="1086260"/>
                </a:lnTo>
                <a:lnTo>
                  <a:pt x="2306651" y="1086260"/>
                </a:lnTo>
                <a:lnTo>
                  <a:pt x="2235849" y="1086260"/>
                </a:lnTo>
                <a:lnTo>
                  <a:pt x="2235849" y="1066700"/>
                </a:lnTo>
                <a:cubicBezTo>
                  <a:pt x="2236160" y="1055834"/>
                  <a:pt x="2239886" y="1032859"/>
                  <a:pt x="2245165" y="1013299"/>
                </a:cubicBezTo>
                <a:cubicBezTo>
                  <a:pt x="2250134" y="994360"/>
                  <a:pt x="2254171" y="978837"/>
                  <a:pt x="2254481" y="978216"/>
                </a:cubicBezTo>
                <a:cubicBezTo>
                  <a:pt x="2254481" y="977905"/>
                  <a:pt x="2280877" y="977595"/>
                  <a:pt x="2313483" y="977595"/>
                </a:cubicBezTo>
                <a:lnTo>
                  <a:pt x="2372174" y="977595"/>
                </a:lnTo>
                <a:lnTo>
                  <a:pt x="2373727" y="987530"/>
                </a:lnTo>
                <a:close/>
                <a:moveTo>
                  <a:pt x="2664077" y="1131899"/>
                </a:moveTo>
                <a:lnTo>
                  <a:pt x="2664387" y="1166982"/>
                </a:lnTo>
                <a:lnTo>
                  <a:pt x="2594517" y="1166982"/>
                </a:lnTo>
                <a:lnTo>
                  <a:pt x="2524646" y="1166982"/>
                </a:lnTo>
                <a:lnTo>
                  <a:pt x="2524646" y="1141213"/>
                </a:lnTo>
                <a:cubicBezTo>
                  <a:pt x="2524646" y="1126932"/>
                  <a:pt x="2525578" y="1102404"/>
                  <a:pt x="2526510" y="1086881"/>
                </a:cubicBezTo>
                <a:lnTo>
                  <a:pt x="2528683" y="1058317"/>
                </a:lnTo>
                <a:lnTo>
                  <a:pt x="2594206" y="1057696"/>
                </a:lnTo>
                <a:lnTo>
                  <a:pt x="2659729" y="1056765"/>
                </a:lnTo>
                <a:lnTo>
                  <a:pt x="2661592" y="1076946"/>
                </a:lnTo>
                <a:cubicBezTo>
                  <a:pt x="2662834" y="1088123"/>
                  <a:pt x="2663766" y="1112960"/>
                  <a:pt x="2664077" y="1131899"/>
                </a:cubicBezTo>
                <a:close/>
                <a:moveTo>
                  <a:pt x="2202001" y="1224420"/>
                </a:moveTo>
                <a:cubicBezTo>
                  <a:pt x="2200138" y="1279063"/>
                  <a:pt x="2197032" y="1370652"/>
                  <a:pt x="2195480" y="1427779"/>
                </a:cubicBezTo>
                <a:cubicBezTo>
                  <a:pt x="2193617" y="1484906"/>
                  <a:pt x="2190822" y="1561903"/>
                  <a:pt x="2189269" y="1598538"/>
                </a:cubicBezTo>
                <a:cubicBezTo>
                  <a:pt x="2187716" y="1635174"/>
                  <a:pt x="2185543" y="1691680"/>
                  <a:pt x="2184301" y="1723658"/>
                </a:cubicBezTo>
                <a:cubicBezTo>
                  <a:pt x="2183058" y="1755637"/>
                  <a:pt x="2181195" y="1781406"/>
                  <a:pt x="2180264" y="1781096"/>
                </a:cubicBezTo>
                <a:cubicBezTo>
                  <a:pt x="2179021" y="1780475"/>
                  <a:pt x="2168153" y="1773023"/>
                  <a:pt x="2155731" y="1764641"/>
                </a:cubicBezTo>
                <a:lnTo>
                  <a:pt x="2133373" y="1749117"/>
                </a:lnTo>
                <a:lnTo>
                  <a:pt x="2133373" y="1718070"/>
                </a:lnTo>
                <a:cubicBezTo>
                  <a:pt x="2133062" y="1684849"/>
                  <a:pt x="2132131" y="1654423"/>
                  <a:pt x="2127162" y="1539549"/>
                </a:cubicBezTo>
                <a:cubicBezTo>
                  <a:pt x="2125299" y="1499498"/>
                  <a:pt x="2122504" y="1424053"/>
                  <a:pt x="2120951" y="1371894"/>
                </a:cubicBezTo>
                <a:cubicBezTo>
                  <a:pt x="2119399" y="1319735"/>
                  <a:pt x="2117225" y="1251431"/>
                  <a:pt x="2115983" y="1219763"/>
                </a:cubicBezTo>
                <a:lnTo>
                  <a:pt x="2114120" y="1162325"/>
                </a:lnTo>
                <a:lnTo>
                  <a:pt x="2138031" y="1148354"/>
                </a:lnTo>
                <a:cubicBezTo>
                  <a:pt x="2151384" y="1140592"/>
                  <a:pt x="2171258" y="1125379"/>
                  <a:pt x="2182748" y="1114202"/>
                </a:cubicBezTo>
                <a:lnTo>
                  <a:pt x="2203243" y="1094022"/>
                </a:lnTo>
                <a:lnTo>
                  <a:pt x="2204175" y="1109545"/>
                </a:lnTo>
                <a:cubicBezTo>
                  <a:pt x="2204796" y="1117928"/>
                  <a:pt x="2203864" y="1169777"/>
                  <a:pt x="2202001" y="1224420"/>
                </a:cubicBezTo>
                <a:close/>
                <a:moveTo>
                  <a:pt x="2379937" y="1162946"/>
                </a:moveTo>
                <a:cubicBezTo>
                  <a:pt x="2380869" y="1189957"/>
                  <a:pt x="2382422" y="1224109"/>
                  <a:pt x="2382732" y="1239012"/>
                </a:cubicBezTo>
                <a:lnTo>
                  <a:pt x="2383664" y="1266333"/>
                </a:lnTo>
                <a:lnTo>
                  <a:pt x="2306341" y="1266333"/>
                </a:lnTo>
                <a:lnTo>
                  <a:pt x="2229328" y="1266333"/>
                </a:lnTo>
                <a:lnTo>
                  <a:pt x="2231191" y="1209517"/>
                </a:lnTo>
                <a:cubicBezTo>
                  <a:pt x="2232123" y="1178470"/>
                  <a:pt x="2233676" y="1144318"/>
                  <a:pt x="2234607" y="1133452"/>
                </a:cubicBezTo>
                <a:lnTo>
                  <a:pt x="2236470" y="1114202"/>
                </a:lnTo>
                <a:lnTo>
                  <a:pt x="2307272" y="1114202"/>
                </a:lnTo>
                <a:lnTo>
                  <a:pt x="2378074" y="1114202"/>
                </a:lnTo>
                <a:lnTo>
                  <a:pt x="2379937" y="1162946"/>
                </a:lnTo>
                <a:close/>
                <a:moveTo>
                  <a:pt x="2086793" y="1180954"/>
                </a:moveTo>
                <a:cubicBezTo>
                  <a:pt x="2086793" y="1188405"/>
                  <a:pt x="2085861" y="1188716"/>
                  <a:pt x="2067850" y="1188716"/>
                </a:cubicBezTo>
                <a:cubicBezTo>
                  <a:pt x="2051702" y="1188716"/>
                  <a:pt x="2049218" y="1188095"/>
                  <a:pt x="2050150" y="1183127"/>
                </a:cubicBezTo>
                <a:cubicBezTo>
                  <a:pt x="2050771" y="1179712"/>
                  <a:pt x="2055118" y="1177228"/>
                  <a:pt x="2063503" y="1175986"/>
                </a:cubicBezTo>
                <a:cubicBezTo>
                  <a:pt x="2086172" y="1172571"/>
                  <a:pt x="2086793" y="1172571"/>
                  <a:pt x="2086793" y="1180954"/>
                </a:cubicBezTo>
                <a:close/>
                <a:moveTo>
                  <a:pt x="2668424" y="1248326"/>
                </a:moveTo>
                <a:cubicBezTo>
                  <a:pt x="2669666" y="1277821"/>
                  <a:pt x="2670598" y="1312283"/>
                  <a:pt x="2670598" y="1324392"/>
                </a:cubicBezTo>
                <a:lnTo>
                  <a:pt x="2670598" y="1347056"/>
                </a:lnTo>
                <a:lnTo>
                  <a:pt x="2594517" y="1347056"/>
                </a:lnTo>
                <a:lnTo>
                  <a:pt x="2518436" y="1347056"/>
                </a:lnTo>
                <a:lnTo>
                  <a:pt x="2518436" y="1327496"/>
                </a:lnTo>
                <a:cubicBezTo>
                  <a:pt x="2518436" y="1316630"/>
                  <a:pt x="2519367" y="1282167"/>
                  <a:pt x="2520610" y="1251431"/>
                </a:cubicBezTo>
                <a:lnTo>
                  <a:pt x="2522473" y="1194925"/>
                </a:lnTo>
                <a:lnTo>
                  <a:pt x="2594517" y="1194925"/>
                </a:lnTo>
                <a:lnTo>
                  <a:pt x="2666561" y="1194925"/>
                </a:lnTo>
                <a:lnTo>
                  <a:pt x="2668424" y="1248326"/>
                </a:lnTo>
                <a:close/>
                <a:moveTo>
                  <a:pt x="2087724" y="1237460"/>
                </a:moveTo>
                <a:cubicBezTo>
                  <a:pt x="2088966" y="1249257"/>
                  <a:pt x="2089898" y="1274406"/>
                  <a:pt x="2089898" y="1293344"/>
                </a:cubicBezTo>
                <a:lnTo>
                  <a:pt x="2089898" y="1328428"/>
                </a:lnTo>
                <a:lnTo>
                  <a:pt x="2009159" y="1328428"/>
                </a:lnTo>
                <a:lnTo>
                  <a:pt x="1928420" y="1328428"/>
                </a:lnTo>
                <a:lnTo>
                  <a:pt x="1928420" y="1316319"/>
                </a:lnTo>
                <a:cubicBezTo>
                  <a:pt x="1928420" y="1304832"/>
                  <a:pt x="1928730" y="1304211"/>
                  <a:pt x="1943326" y="1300485"/>
                </a:cubicBezTo>
                <a:cubicBezTo>
                  <a:pt x="1984006" y="1289308"/>
                  <a:pt x="2021580" y="1263229"/>
                  <a:pt x="2035554" y="1236218"/>
                </a:cubicBezTo>
                <a:cubicBezTo>
                  <a:pt x="2045181" y="1216968"/>
                  <a:pt x="2045802" y="1216658"/>
                  <a:pt x="2066608" y="1216658"/>
                </a:cubicBezTo>
                <a:lnTo>
                  <a:pt x="2085861" y="1216658"/>
                </a:lnTo>
                <a:lnTo>
                  <a:pt x="2087724" y="1237460"/>
                </a:lnTo>
                <a:close/>
                <a:moveTo>
                  <a:pt x="1661050" y="1252362"/>
                </a:moveTo>
                <a:cubicBezTo>
                  <a:pt x="1688687" y="1270370"/>
                  <a:pt x="1725951" y="1285272"/>
                  <a:pt x="1768495" y="1295207"/>
                </a:cubicBezTo>
                <a:cubicBezTo>
                  <a:pt x="1807311" y="1304521"/>
                  <a:pt x="1858860" y="1311041"/>
                  <a:pt x="1882461" y="1309179"/>
                </a:cubicBezTo>
                <a:lnTo>
                  <a:pt x="1898298" y="1308247"/>
                </a:lnTo>
                <a:lnTo>
                  <a:pt x="1896435" y="1379966"/>
                </a:lnTo>
                <a:cubicBezTo>
                  <a:pt x="1895503" y="1419706"/>
                  <a:pt x="1893019" y="1494220"/>
                  <a:pt x="1891156" y="1546068"/>
                </a:cubicBezTo>
                <a:cubicBezTo>
                  <a:pt x="1889293" y="1597917"/>
                  <a:pt x="1886808" y="1668705"/>
                  <a:pt x="1885566" y="1703478"/>
                </a:cubicBezTo>
                <a:lnTo>
                  <a:pt x="1883392" y="1766503"/>
                </a:lnTo>
                <a:lnTo>
                  <a:pt x="1855755" y="1743218"/>
                </a:lnTo>
                <a:cubicBezTo>
                  <a:pt x="1840228" y="1730178"/>
                  <a:pt x="1827186" y="1720243"/>
                  <a:pt x="1826565" y="1721175"/>
                </a:cubicBezTo>
                <a:cubicBezTo>
                  <a:pt x="1825944" y="1721795"/>
                  <a:pt x="1824391" y="1768056"/>
                  <a:pt x="1823149" y="1824251"/>
                </a:cubicBezTo>
                <a:lnTo>
                  <a:pt x="1821286" y="1926086"/>
                </a:lnTo>
                <a:lnTo>
                  <a:pt x="1709804" y="1926086"/>
                </a:lnTo>
                <a:lnTo>
                  <a:pt x="1598632" y="1926086"/>
                </a:lnTo>
                <a:lnTo>
                  <a:pt x="1589316" y="1888829"/>
                </a:lnTo>
                <a:cubicBezTo>
                  <a:pt x="1578447" y="1843811"/>
                  <a:pt x="1563231" y="1752532"/>
                  <a:pt x="1558884" y="1705651"/>
                </a:cubicBezTo>
                <a:cubicBezTo>
                  <a:pt x="1555468" y="1669015"/>
                  <a:pt x="1555157" y="1560040"/>
                  <a:pt x="1558573" y="1527130"/>
                </a:cubicBezTo>
                <a:lnTo>
                  <a:pt x="1560436" y="1506949"/>
                </a:lnTo>
                <a:lnTo>
                  <a:pt x="1578447" y="1506018"/>
                </a:lnTo>
                <a:lnTo>
                  <a:pt x="1596148" y="1505086"/>
                </a:lnTo>
                <a:lnTo>
                  <a:pt x="1595527" y="1447028"/>
                </a:lnTo>
                <a:lnTo>
                  <a:pt x="1594595" y="1388970"/>
                </a:lnTo>
                <a:lnTo>
                  <a:pt x="1461997" y="1388038"/>
                </a:lnTo>
                <a:cubicBezTo>
                  <a:pt x="1388711" y="1387728"/>
                  <a:pt x="1329088" y="1386176"/>
                  <a:pt x="1329088" y="1384934"/>
                </a:cubicBezTo>
                <a:cubicBezTo>
                  <a:pt x="1329088" y="1383692"/>
                  <a:pt x="1339025" y="1369410"/>
                  <a:pt x="1351447" y="1353266"/>
                </a:cubicBezTo>
                <a:cubicBezTo>
                  <a:pt x="1404238" y="1283099"/>
                  <a:pt x="1418522" y="1272543"/>
                  <a:pt x="1460755" y="1272232"/>
                </a:cubicBezTo>
                <a:cubicBezTo>
                  <a:pt x="1474108" y="1272232"/>
                  <a:pt x="1498330" y="1272853"/>
                  <a:pt x="1514788" y="1274095"/>
                </a:cubicBezTo>
                <a:cubicBezTo>
                  <a:pt x="1559815" y="1277200"/>
                  <a:pt x="1601427" y="1266333"/>
                  <a:pt x="1627201" y="1244911"/>
                </a:cubicBezTo>
                <a:cubicBezTo>
                  <a:pt x="1631549" y="1241496"/>
                  <a:pt x="1635896" y="1238701"/>
                  <a:pt x="1637139" y="1238391"/>
                </a:cubicBezTo>
                <a:cubicBezTo>
                  <a:pt x="1638381" y="1238391"/>
                  <a:pt x="1649249" y="1244600"/>
                  <a:pt x="1661050" y="1252362"/>
                </a:cubicBezTo>
                <a:close/>
                <a:moveTo>
                  <a:pt x="2384906" y="1313525"/>
                </a:moveTo>
                <a:cubicBezTo>
                  <a:pt x="2384906" y="1324392"/>
                  <a:pt x="2385837" y="1348919"/>
                  <a:pt x="2387080" y="1367858"/>
                </a:cubicBezTo>
                <a:lnTo>
                  <a:pt x="2388943" y="1402941"/>
                </a:lnTo>
                <a:lnTo>
                  <a:pt x="2306962" y="1402941"/>
                </a:lnTo>
                <a:lnTo>
                  <a:pt x="2224981" y="1402941"/>
                </a:lnTo>
                <a:lnTo>
                  <a:pt x="2225912" y="1358544"/>
                </a:lnTo>
                <a:cubicBezTo>
                  <a:pt x="2226223" y="1334327"/>
                  <a:pt x="2227465" y="1309799"/>
                  <a:pt x="2228396" y="1304211"/>
                </a:cubicBezTo>
                <a:lnTo>
                  <a:pt x="2229949" y="1294276"/>
                </a:lnTo>
                <a:lnTo>
                  <a:pt x="2307272" y="1294276"/>
                </a:lnTo>
                <a:lnTo>
                  <a:pt x="2384906" y="1294276"/>
                </a:lnTo>
                <a:lnTo>
                  <a:pt x="2384906" y="1313525"/>
                </a:lnTo>
                <a:close/>
                <a:moveTo>
                  <a:pt x="2093003" y="1377172"/>
                </a:moveTo>
                <a:cubicBezTo>
                  <a:pt x="2093003" y="1388970"/>
                  <a:pt x="2093935" y="1422501"/>
                  <a:pt x="2095177" y="1451685"/>
                </a:cubicBezTo>
                <a:lnTo>
                  <a:pt x="2097040" y="1505397"/>
                </a:lnTo>
                <a:lnTo>
                  <a:pt x="2009159" y="1505397"/>
                </a:lnTo>
                <a:lnTo>
                  <a:pt x="1921278" y="1505397"/>
                </a:lnTo>
                <a:lnTo>
                  <a:pt x="1923141" y="1456342"/>
                </a:lnTo>
                <a:cubicBezTo>
                  <a:pt x="1924383" y="1429642"/>
                  <a:pt x="1925315" y="1396111"/>
                  <a:pt x="1925315" y="1381829"/>
                </a:cubicBezTo>
                <a:lnTo>
                  <a:pt x="1925315" y="1356370"/>
                </a:lnTo>
                <a:lnTo>
                  <a:pt x="2009159" y="1356370"/>
                </a:lnTo>
                <a:lnTo>
                  <a:pt x="2093003" y="1356370"/>
                </a:lnTo>
                <a:lnTo>
                  <a:pt x="2093003" y="1377172"/>
                </a:lnTo>
                <a:close/>
                <a:moveTo>
                  <a:pt x="2673703" y="1410392"/>
                </a:moveTo>
                <a:cubicBezTo>
                  <a:pt x="2673703" y="1429642"/>
                  <a:pt x="2674635" y="1454169"/>
                  <a:pt x="2675566" y="1464725"/>
                </a:cubicBezTo>
                <a:lnTo>
                  <a:pt x="2677740" y="1483664"/>
                </a:lnTo>
                <a:lnTo>
                  <a:pt x="2594517" y="1483664"/>
                </a:lnTo>
                <a:lnTo>
                  <a:pt x="2511293" y="1483664"/>
                </a:lnTo>
                <a:lnTo>
                  <a:pt x="2513157" y="1453237"/>
                </a:lnTo>
                <a:cubicBezTo>
                  <a:pt x="2514399" y="1436782"/>
                  <a:pt x="2515330" y="1412255"/>
                  <a:pt x="2515330" y="1398905"/>
                </a:cubicBezTo>
                <a:lnTo>
                  <a:pt x="2515330" y="1374999"/>
                </a:lnTo>
                <a:lnTo>
                  <a:pt x="2594517" y="1374999"/>
                </a:lnTo>
                <a:lnTo>
                  <a:pt x="2673703" y="1374999"/>
                </a:lnTo>
                <a:lnTo>
                  <a:pt x="2673703" y="1410392"/>
                </a:lnTo>
                <a:close/>
                <a:moveTo>
                  <a:pt x="913903" y="1407598"/>
                </a:moveTo>
                <a:lnTo>
                  <a:pt x="922288" y="1415049"/>
                </a:lnTo>
                <a:lnTo>
                  <a:pt x="922288" y="1460378"/>
                </a:lnTo>
                <a:lnTo>
                  <a:pt x="922288" y="1505397"/>
                </a:lnTo>
                <a:lnTo>
                  <a:pt x="949925" y="1505397"/>
                </a:lnTo>
                <a:lnTo>
                  <a:pt x="977874" y="1505397"/>
                </a:lnTo>
                <a:lnTo>
                  <a:pt x="980358" y="1523094"/>
                </a:lnTo>
                <a:cubicBezTo>
                  <a:pt x="984395" y="1551036"/>
                  <a:pt x="983153" y="1679571"/>
                  <a:pt x="978495" y="1722727"/>
                </a:cubicBezTo>
                <a:cubicBezTo>
                  <a:pt x="968247" y="1821457"/>
                  <a:pt x="936883" y="1956202"/>
                  <a:pt x="903035" y="2049964"/>
                </a:cubicBezTo>
                <a:lnTo>
                  <a:pt x="896203" y="2068282"/>
                </a:lnTo>
                <a:lnTo>
                  <a:pt x="887508" y="2042202"/>
                </a:lnTo>
                <a:cubicBezTo>
                  <a:pt x="865771" y="1977935"/>
                  <a:pt x="842791" y="1869270"/>
                  <a:pt x="835649" y="1795998"/>
                </a:cubicBezTo>
                <a:cubicBezTo>
                  <a:pt x="831922" y="1758431"/>
                  <a:pt x="830991" y="1672120"/>
                  <a:pt x="834096" y="1642315"/>
                </a:cubicBezTo>
                <a:lnTo>
                  <a:pt x="836270" y="1623376"/>
                </a:lnTo>
                <a:lnTo>
                  <a:pt x="851175" y="1623376"/>
                </a:lnTo>
                <a:lnTo>
                  <a:pt x="866392" y="1623376"/>
                </a:lnTo>
                <a:lnTo>
                  <a:pt x="866392" y="1572148"/>
                </a:lnTo>
                <a:lnTo>
                  <a:pt x="866392" y="1520920"/>
                </a:lnTo>
                <a:lnTo>
                  <a:pt x="756152" y="1520920"/>
                </a:lnTo>
                <a:cubicBezTo>
                  <a:pt x="692803" y="1520920"/>
                  <a:pt x="645912" y="1519678"/>
                  <a:pt x="645912" y="1518126"/>
                </a:cubicBezTo>
                <a:cubicBezTo>
                  <a:pt x="645912" y="1513779"/>
                  <a:pt x="686903" y="1461931"/>
                  <a:pt x="700566" y="1448891"/>
                </a:cubicBezTo>
                <a:cubicBezTo>
                  <a:pt x="721372" y="1429021"/>
                  <a:pt x="730067" y="1426847"/>
                  <a:pt x="784410" y="1429642"/>
                </a:cubicBezTo>
                <a:cubicBezTo>
                  <a:pt x="828817" y="1431504"/>
                  <a:pt x="833475" y="1431194"/>
                  <a:pt x="853970" y="1424674"/>
                </a:cubicBezTo>
                <a:cubicBezTo>
                  <a:pt x="866081" y="1420638"/>
                  <a:pt x="881297" y="1413808"/>
                  <a:pt x="887508" y="1408840"/>
                </a:cubicBezTo>
                <a:cubicBezTo>
                  <a:pt x="901793" y="1398284"/>
                  <a:pt x="903035" y="1398284"/>
                  <a:pt x="913903" y="1407598"/>
                </a:cubicBezTo>
                <a:close/>
                <a:moveTo>
                  <a:pt x="1565094" y="1446407"/>
                </a:moveTo>
                <a:lnTo>
                  <a:pt x="1565094" y="1477454"/>
                </a:lnTo>
                <a:lnTo>
                  <a:pt x="1259218" y="1477454"/>
                </a:lnTo>
                <a:lnTo>
                  <a:pt x="953341" y="1477454"/>
                </a:lnTo>
                <a:lnTo>
                  <a:pt x="953341" y="1446407"/>
                </a:lnTo>
                <a:lnTo>
                  <a:pt x="953341" y="1415360"/>
                </a:lnTo>
                <a:lnTo>
                  <a:pt x="1259218" y="1415360"/>
                </a:lnTo>
                <a:lnTo>
                  <a:pt x="1565094" y="1415360"/>
                </a:lnTo>
                <a:lnTo>
                  <a:pt x="1565094" y="1446407"/>
                </a:lnTo>
                <a:close/>
                <a:moveTo>
                  <a:pt x="2389253" y="1450133"/>
                </a:moveTo>
                <a:cubicBezTo>
                  <a:pt x="2390185" y="1459136"/>
                  <a:pt x="2391738" y="1492667"/>
                  <a:pt x="2392669" y="1524646"/>
                </a:cubicBezTo>
                <a:lnTo>
                  <a:pt x="2394532" y="1583015"/>
                </a:lnTo>
                <a:lnTo>
                  <a:pt x="2306651" y="1583015"/>
                </a:lnTo>
                <a:lnTo>
                  <a:pt x="2218770" y="1583015"/>
                </a:lnTo>
                <a:lnTo>
                  <a:pt x="2220633" y="1524956"/>
                </a:lnTo>
                <a:cubicBezTo>
                  <a:pt x="2221875" y="1492667"/>
                  <a:pt x="2222807" y="1459136"/>
                  <a:pt x="2223117" y="1450133"/>
                </a:cubicBezTo>
                <a:lnTo>
                  <a:pt x="2223428" y="1433988"/>
                </a:lnTo>
                <a:lnTo>
                  <a:pt x="2305409" y="1433988"/>
                </a:lnTo>
                <a:lnTo>
                  <a:pt x="2387701" y="1433988"/>
                </a:lnTo>
                <a:lnTo>
                  <a:pt x="2389253" y="1450133"/>
                </a:lnTo>
                <a:close/>
                <a:moveTo>
                  <a:pt x="1529072" y="1551036"/>
                </a:moveTo>
                <a:cubicBezTo>
                  <a:pt x="1528141" y="1576495"/>
                  <a:pt x="1526899" y="1598538"/>
                  <a:pt x="1526278" y="1600091"/>
                </a:cubicBezTo>
                <a:cubicBezTo>
                  <a:pt x="1524414" y="1606610"/>
                  <a:pt x="1530936" y="1715896"/>
                  <a:pt x="1535594" y="1753153"/>
                </a:cubicBezTo>
                <a:cubicBezTo>
                  <a:pt x="1539631" y="1786684"/>
                  <a:pt x="1560436" y="1898143"/>
                  <a:pt x="1566958" y="1920497"/>
                </a:cubicBezTo>
                <a:lnTo>
                  <a:pt x="1568821" y="1927638"/>
                </a:lnTo>
                <a:lnTo>
                  <a:pt x="1362005" y="1927638"/>
                </a:lnTo>
                <a:lnTo>
                  <a:pt x="1155189" y="1927638"/>
                </a:lnTo>
                <a:lnTo>
                  <a:pt x="1155189" y="2082874"/>
                </a:lnTo>
                <a:lnTo>
                  <a:pt x="1155189" y="2238110"/>
                </a:lnTo>
                <a:lnTo>
                  <a:pt x="1004890" y="2238110"/>
                </a:lnTo>
                <a:lnTo>
                  <a:pt x="854281" y="2238110"/>
                </a:lnTo>
                <a:lnTo>
                  <a:pt x="871360" y="2201474"/>
                </a:lnTo>
                <a:cubicBezTo>
                  <a:pt x="936572" y="2063004"/>
                  <a:pt x="982221" y="1909010"/>
                  <a:pt x="1003337" y="1756879"/>
                </a:cubicBezTo>
                <a:cubicBezTo>
                  <a:pt x="1009548" y="1713413"/>
                  <a:pt x="1010480" y="1691990"/>
                  <a:pt x="1010790" y="1615614"/>
                </a:cubicBezTo>
                <a:cubicBezTo>
                  <a:pt x="1010790" y="1565939"/>
                  <a:pt x="1009859" y="1520920"/>
                  <a:pt x="1008616" y="1515332"/>
                </a:cubicBezTo>
                <a:lnTo>
                  <a:pt x="1006443" y="1505397"/>
                </a:lnTo>
                <a:lnTo>
                  <a:pt x="1268534" y="1505397"/>
                </a:lnTo>
                <a:lnTo>
                  <a:pt x="1530936" y="1505397"/>
                </a:lnTo>
                <a:lnTo>
                  <a:pt x="1529072" y="1551036"/>
                </a:lnTo>
                <a:close/>
                <a:moveTo>
                  <a:pt x="2678051" y="1557245"/>
                </a:moveTo>
                <a:cubicBezTo>
                  <a:pt x="2678982" y="1582704"/>
                  <a:pt x="2680535" y="1616856"/>
                  <a:pt x="2681466" y="1633311"/>
                </a:cubicBezTo>
                <a:lnTo>
                  <a:pt x="2683019" y="1663737"/>
                </a:lnTo>
                <a:lnTo>
                  <a:pt x="2594827" y="1663737"/>
                </a:lnTo>
                <a:lnTo>
                  <a:pt x="2506325" y="1663737"/>
                </a:lnTo>
                <a:lnTo>
                  <a:pt x="2507878" y="1613130"/>
                </a:lnTo>
                <a:cubicBezTo>
                  <a:pt x="2508809" y="1585498"/>
                  <a:pt x="2510051" y="1551346"/>
                  <a:pt x="2510983" y="1537065"/>
                </a:cubicBezTo>
                <a:lnTo>
                  <a:pt x="2512846" y="1511606"/>
                </a:lnTo>
                <a:lnTo>
                  <a:pt x="2594517" y="1511606"/>
                </a:lnTo>
                <a:lnTo>
                  <a:pt x="2676187" y="1511606"/>
                </a:lnTo>
                <a:lnTo>
                  <a:pt x="2678051" y="1557245"/>
                </a:lnTo>
                <a:close/>
                <a:moveTo>
                  <a:pt x="2099214" y="1571838"/>
                </a:moveTo>
                <a:cubicBezTo>
                  <a:pt x="2099214" y="1591087"/>
                  <a:pt x="2100146" y="1615614"/>
                  <a:pt x="2101077" y="1626170"/>
                </a:cubicBezTo>
                <a:lnTo>
                  <a:pt x="2103251" y="1645109"/>
                </a:lnTo>
                <a:lnTo>
                  <a:pt x="2009159" y="1645109"/>
                </a:lnTo>
                <a:lnTo>
                  <a:pt x="1915067" y="1645109"/>
                </a:lnTo>
                <a:lnTo>
                  <a:pt x="1917241" y="1621203"/>
                </a:lnTo>
                <a:cubicBezTo>
                  <a:pt x="1918172" y="1608163"/>
                  <a:pt x="1919104" y="1583946"/>
                  <a:pt x="1919104" y="1566870"/>
                </a:cubicBezTo>
                <a:lnTo>
                  <a:pt x="1919104" y="1536444"/>
                </a:lnTo>
                <a:lnTo>
                  <a:pt x="2009159" y="1536444"/>
                </a:lnTo>
                <a:lnTo>
                  <a:pt x="2099214" y="1536444"/>
                </a:lnTo>
                <a:lnTo>
                  <a:pt x="2099214" y="1571838"/>
                </a:lnTo>
                <a:close/>
                <a:moveTo>
                  <a:pt x="835338" y="1572148"/>
                </a:moveTo>
                <a:lnTo>
                  <a:pt x="835338" y="1595433"/>
                </a:lnTo>
                <a:lnTo>
                  <a:pt x="579147" y="1595433"/>
                </a:lnTo>
                <a:lnTo>
                  <a:pt x="322956" y="1595433"/>
                </a:lnTo>
                <a:lnTo>
                  <a:pt x="322956" y="1572148"/>
                </a:lnTo>
                <a:lnTo>
                  <a:pt x="322956" y="1548863"/>
                </a:lnTo>
                <a:lnTo>
                  <a:pt x="579147" y="1548863"/>
                </a:lnTo>
                <a:lnTo>
                  <a:pt x="835338" y="1548863"/>
                </a:lnTo>
                <a:lnTo>
                  <a:pt x="835338" y="1572148"/>
                </a:lnTo>
                <a:close/>
                <a:moveTo>
                  <a:pt x="2395775" y="1620892"/>
                </a:moveTo>
                <a:cubicBezTo>
                  <a:pt x="2397948" y="1632380"/>
                  <a:pt x="2399190" y="1716517"/>
                  <a:pt x="2396706" y="1716517"/>
                </a:cubicBezTo>
                <a:cubicBezTo>
                  <a:pt x="2395464" y="1716517"/>
                  <a:pt x="2393601" y="1714965"/>
                  <a:pt x="2392669" y="1713413"/>
                </a:cubicBezTo>
                <a:cubicBezTo>
                  <a:pt x="2389564" y="1708135"/>
                  <a:pt x="2384906" y="1709998"/>
                  <a:pt x="2384906" y="1716517"/>
                </a:cubicBezTo>
                <a:cubicBezTo>
                  <a:pt x="2384906" y="1722727"/>
                  <a:pt x="2382732" y="1722727"/>
                  <a:pt x="2298888" y="1722727"/>
                </a:cubicBezTo>
                <a:lnTo>
                  <a:pt x="2213180" y="1722727"/>
                </a:lnTo>
                <a:lnTo>
                  <a:pt x="2215043" y="1689506"/>
                </a:lnTo>
                <a:cubicBezTo>
                  <a:pt x="2216286" y="1671499"/>
                  <a:pt x="2217217" y="1646972"/>
                  <a:pt x="2217217" y="1635174"/>
                </a:cubicBezTo>
                <a:lnTo>
                  <a:pt x="2217217" y="1614062"/>
                </a:lnTo>
                <a:lnTo>
                  <a:pt x="2305720" y="1614062"/>
                </a:lnTo>
                <a:lnTo>
                  <a:pt x="2394222" y="1614062"/>
                </a:lnTo>
                <a:lnTo>
                  <a:pt x="2395775" y="1620892"/>
                </a:lnTo>
                <a:close/>
                <a:moveTo>
                  <a:pt x="805837" y="1709377"/>
                </a:moveTo>
                <a:cubicBezTo>
                  <a:pt x="805837" y="1804691"/>
                  <a:pt x="808322" y="1831392"/>
                  <a:pt x="824780" y="1913357"/>
                </a:cubicBezTo>
                <a:cubicBezTo>
                  <a:pt x="836891" y="1974519"/>
                  <a:pt x="842480" y="1995632"/>
                  <a:pt x="863907" y="2061141"/>
                </a:cubicBezTo>
                <a:lnTo>
                  <a:pt x="879745" y="2109264"/>
                </a:lnTo>
                <a:lnTo>
                  <a:pt x="874155" y="2124788"/>
                </a:lnTo>
                <a:cubicBezTo>
                  <a:pt x="871050" y="2133171"/>
                  <a:pt x="858318" y="2162355"/>
                  <a:pt x="845275" y="2189055"/>
                </a:cubicBezTo>
                <a:lnTo>
                  <a:pt x="821985" y="2238110"/>
                </a:lnTo>
                <a:lnTo>
                  <a:pt x="531946" y="2238110"/>
                </a:lnTo>
                <a:cubicBezTo>
                  <a:pt x="372642" y="2238110"/>
                  <a:pt x="242217" y="2237489"/>
                  <a:pt x="242217" y="2236868"/>
                </a:cubicBezTo>
                <a:cubicBezTo>
                  <a:pt x="242217" y="2236247"/>
                  <a:pt x="247807" y="2223207"/>
                  <a:pt x="254949" y="2207994"/>
                </a:cubicBezTo>
                <a:cubicBezTo>
                  <a:pt x="316124" y="2075112"/>
                  <a:pt x="356494" y="1929191"/>
                  <a:pt x="369847" y="1792893"/>
                </a:cubicBezTo>
                <a:cubicBezTo>
                  <a:pt x="371710" y="1771781"/>
                  <a:pt x="372952" y="1727073"/>
                  <a:pt x="372020" y="1689506"/>
                </a:cubicBezTo>
                <a:lnTo>
                  <a:pt x="370778" y="1623376"/>
                </a:lnTo>
                <a:lnTo>
                  <a:pt x="588463" y="1623376"/>
                </a:lnTo>
                <a:lnTo>
                  <a:pt x="805837" y="1623376"/>
                </a:lnTo>
                <a:lnTo>
                  <a:pt x="805837" y="1709377"/>
                </a:lnTo>
                <a:close/>
                <a:moveTo>
                  <a:pt x="2102319" y="1684539"/>
                </a:moveTo>
                <a:cubicBezTo>
                  <a:pt x="2102319" y="1691059"/>
                  <a:pt x="2103251" y="1704099"/>
                  <a:pt x="2104183" y="1713413"/>
                </a:cubicBezTo>
                <a:cubicBezTo>
                  <a:pt x="2106046" y="1727694"/>
                  <a:pt x="2105425" y="1729868"/>
                  <a:pt x="2102009" y="1726453"/>
                </a:cubicBezTo>
                <a:cubicBezTo>
                  <a:pt x="2095488" y="1720243"/>
                  <a:pt x="2093003" y="1722106"/>
                  <a:pt x="2093003" y="1732662"/>
                </a:cubicBezTo>
                <a:cubicBezTo>
                  <a:pt x="2093314" y="1744460"/>
                  <a:pt x="2079961" y="1925775"/>
                  <a:pt x="2079029" y="1927017"/>
                </a:cubicBezTo>
                <a:cubicBezTo>
                  <a:pt x="2078408" y="1927638"/>
                  <a:pt x="2040833" y="1896902"/>
                  <a:pt x="1995495" y="1859334"/>
                </a:cubicBezTo>
                <a:lnTo>
                  <a:pt x="1912893" y="1790410"/>
                </a:lnTo>
                <a:lnTo>
                  <a:pt x="1912893" y="1752843"/>
                </a:lnTo>
                <a:cubicBezTo>
                  <a:pt x="1912893" y="1732041"/>
                  <a:pt x="1913825" y="1705651"/>
                  <a:pt x="1915067" y="1693853"/>
                </a:cubicBezTo>
                <a:lnTo>
                  <a:pt x="1916930" y="1673051"/>
                </a:lnTo>
                <a:lnTo>
                  <a:pt x="2009469" y="1673051"/>
                </a:lnTo>
                <a:lnTo>
                  <a:pt x="2102319" y="1673051"/>
                </a:lnTo>
                <a:lnTo>
                  <a:pt x="2102319" y="1684539"/>
                </a:lnTo>
                <a:close/>
                <a:moveTo>
                  <a:pt x="2684261" y="1720243"/>
                </a:moveTo>
                <a:cubicBezTo>
                  <a:pt x="2685193" y="1735767"/>
                  <a:pt x="2686124" y="1760294"/>
                  <a:pt x="2686124" y="1774576"/>
                </a:cubicBezTo>
                <a:lnTo>
                  <a:pt x="2686124" y="1800345"/>
                </a:lnTo>
                <a:lnTo>
                  <a:pt x="2602280" y="1800345"/>
                </a:lnTo>
                <a:cubicBezTo>
                  <a:pt x="2501356" y="1800345"/>
                  <a:pt x="2502909" y="1800966"/>
                  <a:pt x="2502909" y="1771160"/>
                </a:cubicBezTo>
                <a:cubicBezTo>
                  <a:pt x="2502909" y="1760915"/>
                  <a:pt x="2503841" y="1738561"/>
                  <a:pt x="2505083" y="1721795"/>
                </a:cubicBezTo>
                <a:lnTo>
                  <a:pt x="2506946" y="1691680"/>
                </a:lnTo>
                <a:lnTo>
                  <a:pt x="2594517" y="1691680"/>
                </a:lnTo>
                <a:lnTo>
                  <a:pt x="2682088" y="1691680"/>
                </a:lnTo>
                <a:lnTo>
                  <a:pt x="2684261" y="1720243"/>
                </a:lnTo>
                <a:close/>
                <a:moveTo>
                  <a:pt x="2388632" y="1839154"/>
                </a:moveTo>
                <a:cubicBezTo>
                  <a:pt x="2389564" y="1886966"/>
                  <a:pt x="2390185" y="1926396"/>
                  <a:pt x="2389564" y="1927017"/>
                </a:cubicBezTo>
                <a:cubicBezTo>
                  <a:pt x="2389253" y="1927638"/>
                  <a:pt x="2349194" y="1900006"/>
                  <a:pt x="2300751" y="1866165"/>
                </a:cubicBezTo>
                <a:cubicBezTo>
                  <a:pt x="2233676" y="1818973"/>
                  <a:pt x="2212249" y="1802518"/>
                  <a:pt x="2211628" y="1796930"/>
                </a:cubicBezTo>
                <a:cubicBezTo>
                  <a:pt x="2211007" y="1793204"/>
                  <a:pt x="2211317" y="1781096"/>
                  <a:pt x="2212559" y="1770229"/>
                </a:cubicBezTo>
                <a:lnTo>
                  <a:pt x="2214733" y="1750669"/>
                </a:lnTo>
                <a:lnTo>
                  <a:pt x="2300440" y="1751290"/>
                </a:lnTo>
                <a:lnTo>
                  <a:pt x="2386459" y="1752222"/>
                </a:lnTo>
                <a:lnTo>
                  <a:pt x="2388632" y="1839154"/>
                </a:lnTo>
                <a:close/>
                <a:moveTo>
                  <a:pt x="2480240" y="1809038"/>
                </a:moveTo>
                <a:cubicBezTo>
                  <a:pt x="2514088" y="1832634"/>
                  <a:pt x="2582406" y="1880136"/>
                  <a:pt x="2632091" y="1914598"/>
                </a:cubicBezTo>
                <a:lnTo>
                  <a:pt x="2722457" y="1977314"/>
                </a:lnTo>
                <a:lnTo>
                  <a:pt x="2730841" y="2047791"/>
                </a:lnTo>
                <a:cubicBezTo>
                  <a:pt x="2735499" y="2086910"/>
                  <a:pt x="2742642" y="2144968"/>
                  <a:pt x="2746989" y="2177258"/>
                </a:cubicBezTo>
                <a:cubicBezTo>
                  <a:pt x="2751026" y="2209547"/>
                  <a:pt x="2754442" y="2236558"/>
                  <a:pt x="2754442" y="2237179"/>
                </a:cubicBezTo>
                <a:cubicBezTo>
                  <a:pt x="2754442" y="2237800"/>
                  <a:pt x="2739226" y="2238110"/>
                  <a:pt x="2720283" y="2238110"/>
                </a:cubicBezTo>
                <a:lnTo>
                  <a:pt x="2686124" y="2238110"/>
                </a:lnTo>
                <a:lnTo>
                  <a:pt x="2686124" y="2127893"/>
                </a:lnTo>
                <a:lnTo>
                  <a:pt x="2686124" y="2017675"/>
                </a:lnTo>
                <a:lnTo>
                  <a:pt x="2613149" y="2017675"/>
                </a:lnTo>
                <a:lnTo>
                  <a:pt x="2540173" y="2017675"/>
                </a:lnTo>
                <a:lnTo>
                  <a:pt x="2540173" y="2127893"/>
                </a:lnTo>
                <a:lnTo>
                  <a:pt x="2540173" y="2238110"/>
                </a:lnTo>
                <a:lnTo>
                  <a:pt x="2509120" y="2238110"/>
                </a:lnTo>
                <a:lnTo>
                  <a:pt x="2478066" y="2238110"/>
                </a:lnTo>
                <a:lnTo>
                  <a:pt x="2478066" y="2127893"/>
                </a:lnTo>
                <a:lnTo>
                  <a:pt x="2478066" y="2017675"/>
                </a:lnTo>
                <a:lnTo>
                  <a:pt x="2405091" y="2017675"/>
                </a:lnTo>
                <a:lnTo>
                  <a:pt x="2332115" y="2017675"/>
                </a:lnTo>
                <a:lnTo>
                  <a:pt x="2332115" y="2127893"/>
                </a:lnTo>
                <a:lnTo>
                  <a:pt x="2332115" y="2238110"/>
                </a:lnTo>
                <a:lnTo>
                  <a:pt x="2301062" y="2238110"/>
                </a:lnTo>
                <a:lnTo>
                  <a:pt x="2270008" y="2238110"/>
                </a:lnTo>
                <a:lnTo>
                  <a:pt x="2269387" y="2128513"/>
                </a:lnTo>
                <a:lnTo>
                  <a:pt x="2268455" y="2019227"/>
                </a:lnTo>
                <a:lnTo>
                  <a:pt x="2196411" y="2018296"/>
                </a:lnTo>
                <a:lnTo>
                  <a:pt x="2124057" y="2017675"/>
                </a:lnTo>
                <a:lnTo>
                  <a:pt x="2124057" y="2127893"/>
                </a:lnTo>
                <a:lnTo>
                  <a:pt x="2124057" y="2238110"/>
                </a:lnTo>
                <a:lnTo>
                  <a:pt x="2091451" y="2238110"/>
                </a:lnTo>
                <a:lnTo>
                  <a:pt x="2058844" y="2238110"/>
                </a:lnTo>
                <a:lnTo>
                  <a:pt x="2058844" y="2127893"/>
                </a:lnTo>
                <a:lnTo>
                  <a:pt x="2058844" y="2017675"/>
                </a:lnTo>
                <a:lnTo>
                  <a:pt x="1985869" y="2017675"/>
                </a:lnTo>
                <a:lnTo>
                  <a:pt x="1912893" y="2017675"/>
                </a:lnTo>
                <a:lnTo>
                  <a:pt x="1912893" y="2127893"/>
                </a:lnTo>
                <a:lnTo>
                  <a:pt x="1912893" y="2238110"/>
                </a:lnTo>
                <a:lnTo>
                  <a:pt x="1878734" y="2238110"/>
                </a:lnTo>
                <a:lnTo>
                  <a:pt x="1844576" y="2238110"/>
                </a:lnTo>
                <a:lnTo>
                  <a:pt x="1844576" y="2196817"/>
                </a:lnTo>
                <a:cubicBezTo>
                  <a:pt x="1844576" y="2174463"/>
                  <a:pt x="1846128" y="2095603"/>
                  <a:pt x="1847681" y="2022332"/>
                </a:cubicBezTo>
                <a:cubicBezTo>
                  <a:pt x="1849234" y="1948750"/>
                  <a:pt x="1850786" y="1863991"/>
                  <a:pt x="1851097" y="1833876"/>
                </a:cubicBezTo>
                <a:cubicBezTo>
                  <a:pt x="1851407" y="1790099"/>
                  <a:pt x="1852339" y="1779233"/>
                  <a:pt x="1855444" y="1781096"/>
                </a:cubicBezTo>
                <a:cubicBezTo>
                  <a:pt x="1857618" y="1782337"/>
                  <a:pt x="1911651" y="1826424"/>
                  <a:pt x="1975311" y="1879515"/>
                </a:cubicBezTo>
                <a:cubicBezTo>
                  <a:pt x="2095177" y="1979487"/>
                  <a:pt x="2102009" y="1984765"/>
                  <a:pt x="2103562" y="1983213"/>
                </a:cubicBezTo>
                <a:cubicBezTo>
                  <a:pt x="2104183" y="1982592"/>
                  <a:pt x="2107909" y="1935400"/>
                  <a:pt x="2111946" y="1878584"/>
                </a:cubicBezTo>
                <a:cubicBezTo>
                  <a:pt x="2115983" y="1822078"/>
                  <a:pt x="2119709" y="1775507"/>
                  <a:pt x="2120641" y="1775507"/>
                </a:cubicBezTo>
                <a:cubicBezTo>
                  <a:pt x="2121883" y="1775818"/>
                  <a:pt x="2188959" y="1822388"/>
                  <a:pt x="2270008" y="1879515"/>
                </a:cubicBezTo>
                <a:cubicBezTo>
                  <a:pt x="2351058" y="1936642"/>
                  <a:pt x="2418754" y="1983523"/>
                  <a:pt x="2419996" y="1983523"/>
                </a:cubicBezTo>
                <a:cubicBezTo>
                  <a:pt x="2421238" y="1983523"/>
                  <a:pt x="2421549" y="1973278"/>
                  <a:pt x="2420928" y="1960859"/>
                </a:cubicBezTo>
                <a:cubicBezTo>
                  <a:pt x="2418133" y="1925775"/>
                  <a:pt x="2415338" y="1766193"/>
                  <a:pt x="2417201" y="1766193"/>
                </a:cubicBezTo>
                <a:cubicBezTo>
                  <a:pt x="2418133" y="1766193"/>
                  <a:pt x="2446392" y="1785442"/>
                  <a:pt x="2480240" y="1809038"/>
                </a:cubicBezTo>
                <a:close/>
                <a:moveTo>
                  <a:pt x="2687677" y="1832013"/>
                </a:moveTo>
                <a:cubicBezTo>
                  <a:pt x="2688298" y="1834186"/>
                  <a:pt x="2689230" y="1854677"/>
                  <a:pt x="2690161" y="1877342"/>
                </a:cubicBezTo>
                <a:cubicBezTo>
                  <a:pt x="2691093" y="1909010"/>
                  <a:pt x="2690472" y="1918324"/>
                  <a:pt x="2687677" y="1917082"/>
                </a:cubicBezTo>
                <a:cubicBezTo>
                  <a:pt x="2682398" y="1915219"/>
                  <a:pt x="2561911" y="1831081"/>
                  <a:pt x="2561911" y="1829529"/>
                </a:cubicBezTo>
                <a:cubicBezTo>
                  <a:pt x="2561911" y="1828908"/>
                  <a:pt x="2589859" y="1828287"/>
                  <a:pt x="2624018" y="1828287"/>
                </a:cubicBezTo>
                <a:cubicBezTo>
                  <a:pt x="2671219" y="1828287"/>
                  <a:pt x="2686746" y="1829219"/>
                  <a:pt x="2687677" y="1832013"/>
                </a:cubicBezTo>
                <a:close/>
                <a:moveTo>
                  <a:pt x="1813522" y="2096845"/>
                </a:moveTo>
                <a:lnTo>
                  <a:pt x="1813522" y="2238110"/>
                </a:lnTo>
                <a:lnTo>
                  <a:pt x="1498330" y="2238110"/>
                </a:lnTo>
                <a:lnTo>
                  <a:pt x="1183137" y="2238110"/>
                </a:lnTo>
                <a:lnTo>
                  <a:pt x="1183137" y="2096845"/>
                </a:lnTo>
                <a:lnTo>
                  <a:pt x="1183137" y="1955581"/>
                </a:lnTo>
                <a:lnTo>
                  <a:pt x="1498330" y="1955581"/>
                </a:lnTo>
                <a:lnTo>
                  <a:pt x="1813522" y="1955581"/>
                </a:lnTo>
                <a:lnTo>
                  <a:pt x="1813522" y="2096845"/>
                </a:lnTo>
                <a:close/>
                <a:moveTo>
                  <a:pt x="2030275" y="2130066"/>
                </a:moveTo>
                <a:lnTo>
                  <a:pt x="2029344" y="2214825"/>
                </a:lnTo>
                <a:lnTo>
                  <a:pt x="1986800" y="2215756"/>
                </a:lnTo>
                <a:lnTo>
                  <a:pt x="1943947" y="2216687"/>
                </a:lnTo>
                <a:lnTo>
                  <a:pt x="1943947" y="2130997"/>
                </a:lnTo>
                <a:lnTo>
                  <a:pt x="1943947" y="2045617"/>
                </a:lnTo>
                <a:lnTo>
                  <a:pt x="1987422" y="2045617"/>
                </a:lnTo>
                <a:lnTo>
                  <a:pt x="2030896" y="2045617"/>
                </a:lnTo>
                <a:lnTo>
                  <a:pt x="2030275" y="2130066"/>
                </a:lnTo>
                <a:close/>
                <a:moveTo>
                  <a:pt x="2238955" y="2130997"/>
                </a:moveTo>
                <a:lnTo>
                  <a:pt x="2238955" y="2216377"/>
                </a:lnTo>
                <a:lnTo>
                  <a:pt x="2195480" y="2216377"/>
                </a:lnTo>
                <a:lnTo>
                  <a:pt x="2152005" y="2216377"/>
                </a:lnTo>
                <a:lnTo>
                  <a:pt x="2152005" y="2130997"/>
                </a:lnTo>
                <a:lnTo>
                  <a:pt x="2152005" y="2045617"/>
                </a:lnTo>
                <a:lnTo>
                  <a:pt x="2195480" y="2045617"/>
                </a:lnTo>
                <a:lnTo>
                  <a:pt x="2238955" y="2045617"/>
                </a:lnTo>
                <a:lnTo>
                  <a:pt x="2238955" y="2130997"/>
                </a:lnTo>
                <a:close/>
                <a:moveTo>
                  <a:pt x="2448565" y="2130997"/>
                </a:moveTo>
                <a:lnTo>
                  <a:pt x="2448565" y="2214825"/>
                </a:lnTo>
                <a:lnTo>
                  <a:pt x="2405091" y="2214825"/>
                </a:lnTo>
                <a:lnTo>
                  <a:pt x="2361616" y="2214825"/>
                </a:lnTo>
                <a:lnTo>
                  <a:pt x="2360684" y="2134102"/>
                </a:lnTo>
                <a:cubicBezTo>
                  <a:pt x="2360374" y="2089704"/>
                  <a:pt x="2360684" y="2051827"/>
                  <a:pt x="2361616" y="2049343"/>
                </a:cubicBezTo>
                <a:cubicBezTo>
                  <a:pt x="2362547" y="2046238"/>
                  <a:pt x="2373106" y="2045617"/>
                  <a:pt x="2405712" y="2046238"/>
                </a:cubicBezTo>
                <a:lnTo>
                  <a:pt x="2448565" y="2047170"/>
                </a:lnTo>
                <a:lnTo>
                  <a:pt x="2448565" y="2130997"/>
                </a:lnTo>
                <a:close/>
                <a:moveTo>
                  <a:pt x="2657555" y="2130066"/>
                </a:moveTo>
                <a:lnTo>
                  <a:pt x="2656624" y="2214825"/>
                </a:lnTo>
                <a:lnTo>
                  <a:pt x="2614080" y="2215756"/>
                </a:lnTo>
                <a:lnTo>
                  <a:pt x="2571227" y="2216687"/>
                </a:lnTo>
                <a:lnTo>
                  <a:pt x="2571227" y="2130997"/>
                </a:lnTo>
                <a:lnTo>
                  <a:pt x="2571227" y="2045617"/>
                </a:lnTo>
                <a:lnTo>
                  <a:pt x="2614702" y="2045617"/>
                </a:lnTo>
                <a:lnTo>
                  <a:pt x="2658176" y="2045617"/>
                </a:lnTo>
                <a:lnTo>
                  <a:pt x="2657555" y="2130066"/>
                </a:lnTo>
                <a:close/>
                <a:moveTo>
                  <a:pt x="2903499" y="2408869"/>
                </a:moveTo>
                <a:lnTo>
                  <a:pt x="2903499" y="2551686"/>
                </a:lnTo>
                <a:lnTo>
                  <a:pt x="1465723" y="2551686"/>
                </a:lnTo>
                <a:lnTo>
                  <a:pt x="27948" y="2551686"/>
                </a:lnTo>
                <a:lnTo>
                  <a:pt x="27948" y="2408869"/>
                </a:lnTo>
                <a:lnTo>
                  <a:pt x="27948" y="2266052"/>
                </a:lnTo>
                <a:lnTo>
                  <a:pt x="1465723" y="2266052"/>
                </a:lnTo>
                <a:lnTo>
                  <a:pt x="2903499" y="2266052"/>
                </a:lnTo>
                <a:lnTo>
                  <a:pt x="2903499" y="2408869"/>
                </a:lnTo>
                <a:close/>
              </a:path>
            </a:pathLst>
          </a:custGeom>
          <a:solidFill>
            <a:srgbClr val="000000"/>
          </a:solidFill>
          <a:ln w="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275" name="Textfeld 8274">
            <a:extLst>
              <a:ext uri="{FF2B5EF4-FFF2-40B4-BE49-F238E27FC236}">
                <a16:creationId xmlns:a16="http://schemas.microsoft.com/office/drawing/2014/main" id="{148C290F-AF3B-699F-7054-47C03889555B}"/>
              </a:ext>
            </a:extLst>
          </p:cNvPr>
          <p:cNvSpPr txBox="1"/>
          <p:nvPr/>
        </p:nvSpPr>
        <p:spPr>
          <a:xfrm>
            <a:off x="876231" y="2670738"/>
            <a:ext cx="216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u="sng" dirty="0"/>
              <a:t>wenige, zentrale</a:t>
            </a:r>
            <a:br>
              <a:rPr lang="de-DE" sz="1400" dirty="0"/>
            </a:br>
            <a:r>
              <a:rPr lang="de-DE" sz="1400" dirty="0"/>
              <a:t>Groß-Wärmekraftwerke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D23E884-B4CF-BBDF-538D-6D0DB313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588904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de-DE" altLang="de-DE" sz="1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Energiesystem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wir</a:t>
            </a:r>
            <a:r>
              <a:rPr lang="de-DE" altLang="de-DE" sz="1800" dirty="0">
                <a:solidFill>
                  <a:srgbClr val="00B050"/>
                </a:solidFill>
              </a:rPr>
              <a:t>d sich zukünftig hauptsächlich zum Stromsystem entwickeln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8332" name="Textfeld 8331">
            <a:extLst>
              <a:ext uri="{FF2B5EF4-FFF2-40B4-BE49-F238E27FC236}">
                <a16:creationId xmlns:a16="http://schemas.microsoft.com/office/drawing/2014/main" id="{789EA6AB-7889-34B4-69D5-0B1006FF2EFF}"/>
              </a:ext>
            </a:extLst>
          </p:cNvPr>
          <p:cNvSpPr txBox="1"/>
          <p:nvPr/>
        </p:nvSpPr>
        <p:spPr>
          <a:xfrm>
            <a:off x="2282273" y="742221"/>
            <a:ext cx="7193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Strom (Kohle); Erdgas/Heizöl, Benzin/Diesel: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Fossile</a:t>
            </a:r>
          </a:p>
        </p:txBody>
      </p:sp>
      <p:sp>
        <p:nvSpPr>
          <p:cNvPr id="8333" name="Textfeld 8332">
            <a:extLst>
              <a:ext uri="{FF2B5EF4-FFF2-40B4-BE49-F238E27FC236}">
                <a16:creationId xmlns:a16="http://schemas.microsoft.com/office/drawing/2014/main" id="{7CF38369-4FEB-27AD-F05C-B14F95F936AE}"/>
              </a:ext>
            </a:extLst>
          </p:cNvPr>
          <p:cNvSpPr txBox="1"/>
          <p:nvPr/>
        </p:nvSpPr>
        <p:spPr>
          <a:xfrm>
            <a:off x="2656676" y="3295701"/>
            <a:ext cx="541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hauptsächlich </a:t>
            </a:r>
            <a:r>
              <a:rPr lang="de-DE" sz="1600" b="1" dirty="0">
                <a:solidFill>
                  <a:srgbClr val="FF0000"/>
                </a:solidFill>
              </a:rPr>
              <a:t>Strom: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Erneuerbare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BA779BC-CF4F-707B-420A-3CEAC2674ED2}"/>
              </a:ext>
            </a:extLst>
          </p:cNvPr>
          <p:cNvGrpSpPr/>
          <p:nvPr/>
        </p:nvGrpSpPr>
        <p:grpSpPr>
          <a:xfrm>
            <a:off x="318272" y="3872686"/>
            <a:ext cx="3737914" cy="2111458"/>
            <a:chOff x="584274" y="3872686"/>
            <a:chExt cx="3737914" cy="2111458"/>
          </a:xfrm>
        </p:grpSpPr>
        <p:sp>
          <p:nvSpPr>
            <p:cNvPr id="8310" name="Textfeld 8309">
              <a:extLst>
                <a:ext uri="{FF2B5EF4-FFF2-40B4-BE49-F238E27FC236}">
                  <a16:creationId xmlns:a16="http://schemas.microsoft.com/office/drawing/2014/main" id="{9E712DE7-9B49-3444-DBE6-EF43F339FAD9}"/>
                </a:ext>
              </a:extLst>
            </p:cNvPr>
            <p:cNvSpPr txBox="1"/>
            <p:nvPr/>
          </p:nvSpPr>
          <p:spPr>
            <a:xfrm>
              <a:off x="584274" y="5245480"/>
              <a:ext cx="29682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u="sng" dirty="0"/>
                <a:t>viele, dezentrale</a:t>
              </a:r>
              <a:br>
                <a:rPr lang="de-DE" sz="1400" u="sng" dirty="0"/>
              </a:br>
              <a:r>
                <a:rPr lang="de-DE" sz="1400" dirty="0"/>
                <a:t>Windräder, PV-Freiflächen, etc. Speicher</a:t>
              </a:r>
            </a:p>
          </p:txBody>
        </p:sp>
        <p:cxnSp>
          <p:nvCxnSpPr>
            <p:cNvPr id="8314" name="Gerader Verbinder 8313">
              <a:extLst>
                <a:ext uri="{FF2B5EF4-FFF2-40B4-BE49-F238E27FC236}">
                  <a16:creationId xmlns:a16="http://schemas.microsoft.com/office/drawing/2014/main" id="{2486741D-6EE6-7536-7B60-081EC94B3D8A}"/>
                </a:ext>
              </a:extLst>
            </p:cNvPr>
            <p:cNvCxnSpPr/>
            <p:nvPr/>
          </p:nvCxnSpPr>
          <p:spPr bwMode="auto">
            <a:xfrm>
              <a:off x="3270250" y="4544011"/>
              <a:ext cx="1051938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0696B69-6F02-9B7B-83AE-A09E6C2BB4E3}"/>
                </a:ext>
              </a:extLst>
            </p:cNvPr>
            <p:cNvGrpSpPr/>
            <p:nvPr/>
          </p:nvGrpSpPr>
          <p:grpSpPr>
            <a:xfrm>
              <a:off x="759527" y="3872686"/>
              <a:ext cx="2637461" cy="1584339"/>
              <a:chOff x="821344" y="3294374"/>
              <a:chExt cx="2872562" cy="1725566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5A14A08-F272-1C65-22C9-7E49079D3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1344" y="3294374"/>
                <a:ext cx="1593371" cy="1114318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2F3F2BD9-0DB0-32D0-5F14-B455F6030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18558" y="4251328"/>
                <a:ext cx="768612" cy="768612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E13F84C-A5C9-649E-92F4-DF0AD6C9F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29026" y="3617316"/>
                <a:ext cx="1364880" cy="727041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F24292-FEBE-44E5-4434-6261B21C75FC}"/>
              </a:ext>
            </a:extLst>
          </p:cNvPr>
          <p:cNvGrpSpPr/>
          <p:nvPr/>
        </p:nvGrpSpPr>
        <p:grpSpPr>
          <a:xfrm>
            <a:off x="2587925" y="1453530"/>
            <a:ext cx="3461751" cy="1787468"/>
            <a:chOff x="2993367" y="1453530"/>
            <a:chExt cx="3461751" cy="1787468"/>
          </a:xfrm>
        </p:grpSpPr>
        <p:cxnSp>
          <p:nvCxnSpPr>
            <p:cNvPr id="8224" name="Gerader Verbinder 8223">
              <a:extLst>
                <a:ext uri="{FF2B5EF4-FFF2-40B4-BE49-F238E27FC236}">
                  <a16:creationId xmlns:a16="http://schemas.microsoft.com/office/drawing/2014/main" id="{C001DC68-7F6B-0C0D-9ADA-650C47C17B6C}"/>
                </a:ext>
              </a:extLst>
            </p:cNvPr>
            <p:cNvCxnSpPr/>
            <p:nvPr/>
          </p:nvCxnSpPr>
          <p:spPr bwMode="auto">
            <a:xfrm>
              <a:off x="2993367" y="2289715"/>
              <a:ext cx="1468261" cy="12467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76" name="Textfeld 8275">
              <a:extLst>
                <a:ext uri="{FF2B5EF4-FFF2-40B4-BE49-F238E27FC236}">
                  <a16:creationId xmlns:a16="http://schemas.microsoft.com/office/drawing/2014/main" id="{85BD359F-4C09-9D27-3A5E-CF54BB95A406}"/>
                </a:ext>
              </a:extLst>
            </p:cNvPr>
            <p:cNvSpPr txBox="1"/>
            <p:nvPr/>
          </p:nvSpPr>
          <p:spPr>
            <a:xfrm>
              <a:off x="3569390" y="2933221"/>
              <a:ext cx="2885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Übertragungs- und Verteilernetz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039C3B8-EDC5-C7B7-0E89-31705E07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63299" y="1453530"/>
              <a:ext cx="1775658" cy="1775658"/>
            </a:xfrm>
            <a:prstGeom prst="rect">
              <a:avLst/>
            </a:prstGeom>
          </p:spPr>
        </p:pic>
      </p:grpSp>
      <p:grpSp>
        <p:nvGrpSpPr>
          <p:cNvPr id="23" name="Grafik 13">
            <a:extLst>
              <a:ext uri="{FF2B5EF4-FFF2-40B4-BE49-F238E27FC236}">
                <a16:creationId xmlns:a16="http://schemas.microsoft.com/office/drawing/2014/main" id="{28778F19-3255-DBE7-69D0-D7D40F1700AE}"/>
              </a:ext>
            </a:extLst>
          </p:cNvPr>
          <p:cNvGrpSpPr/>
          <p:nvPr/>
        </p:nvGrpSpPr>
        <p:grpSpPr>
          <a:xfrm>
            <a:off x="8234873" y="2413731"/>
            <a:ext cx="217416" cy="376175"/>
            <a:chOff x="2610423" y="1744257"/>
            <a:chExt cx="1846136" cy="2763911"/>
          </a:xfrm>
          <a:solidFill>
            <a:srgbClr val="000000"/>
          </a:solidFill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AD14A8A-AF60-1D4A-409A-7FE487C239B0}"/>
                </a:ext>
              </a:extLst>
            </p:cNvPr>
            <p:cNvSpPr/>
            <p:nvPr/>
          </p:nvSpPr>
          <p:spPr>
            <a:xfrm flipV="1">
              <a:off x="2610423" y="1744257"/>
              <a:ext cx="1846136" cy="2763911"/>
            </a:xfrm>
            <a:custGeom>
              <a:avLst/>
              <a:gdLst>
                <a:gd name="connsiteX0" fmla="*/ 240893 w 1846136"/>
                <a:gd name="connsiteY0" fmla="*/ 2755314 h 2763911"/>
                <a:gd name="connsiteX1" fmla="*/ 169151 w 1846136"/>
                <a:gd name="connsiteY1" fmla="*/ 2734741 h 2763911"/>
                <a:gd name="connsiteX2" fmla="*/ 47297 w 1846136"/>
                <a:gd name="connsiteY2" fmla="*/ 2634514 h 2763911"/>
                <a:gd name="connsiteX3" fmla="*/ -3080 w 1846136"/>
                <a:gd name="connsiteY3" fmla="*/ 2496569 h 2763911"/>
                <a:gd name="connsiteX4" fmla="*/ -3080 w 1846136"/>
                <a:gd name="connsiteY4" fmla="*/ 483837 h 2763911"/>
                <a:gd name="connsiteX5" fmla="*/ 191043 w 1846136"/>
                <a:gd name="connsiteY5" fmla="*/ 238015 h 2763911"/>
                <a:gd name="connsiteX6" fmla="*/ 331360 w 1846136"/>
                <a:gd name="connsiteY6" fmla="*/ 222453 h 2763911"/>
                <a:gd name="connsiteX7" fmla="*/ 397826 w 1846136"/>
                <a:gd name="connsiteY7" fmla="*/ 222453 h 2763911"/>
                <a:gd name="connsiteX8" fmla="*/ 397826 w 1846136"/>
                <a:gd name="connsiteY8" fmla="*/ 163899 h 2763911"/>
                <a:gd name="connsiteX9" fmla="*/ 400464 w 1846136"/>
                <a:gd name="connsiteY9" fmla="*/ 89520 h 2763911"/>
                <a:gd name="connsiteX10" fmla="*/ 465083 w 1846136"/>
                <a:gd name="connsiteY10" fmla="*/ 3271 h 2763911"/>
                <a:gd name="connsiteX11" fmla="*/ 483546 w 1846136"/>
                <a:gd name="connsiteY11" fmla="*/ -5697 h 2763911"/>
                <a:gd name="connsiteX12" fmla="*/ 600917 w 1846136"/>
                <a:gd name="connsiteY12" fmla="*/ -5697 h 2763911"/>
                <a:gd name="connsiteX13" fmla="*/ 718287 w 1846136"/>
                <a:gd name="connsiteY13" fmla="*/ -5697 h 2763911"/>
                <a:gd name="connsiteX14" fmla="*/ 733058 w 1846136"/>
                <a:gd name="connsiteY14" fmla="*/ 1689 h 2763911"/>
                <a:gd name="connsiteX15" fmla="*/ 795831 w 1846136"/>
                <a:gd name="connsiteY15" fmla="*/ 71584 h 2763911"/>
                <a:gd name="connsiteX16" fmla="*/ 801370 w 1846136"/>
                <a:gd name="connsiteY16" fmla="*/ 155195 h 2763911"/>
                <a:gd name="connsiteX17" fmla="*/ 801370 w 1846136"/>
                <a:gd name="connsiteY17" fmla="*/ 222453 h 2763911"/>
                <a:gd name="connsiteX18" fmla="*/ 917422 w 1846136"/>
                <a:gd name="connsiteY18" fmla="*/ 222453 h 2763911"/>
                <a:gd name="connsiteX19" fmla="*/ 1033473 w 1846136"/>
                <a:gd name="connsiteY19" fmla="*/ 222453 h 2763911"/>
                <a:gd name="connsiteX20" fmla="*/ 1033473 w 1846136"/>
                <a:gd name="connsiteY20" fmla="*/ 155195 h 2763911"/>
                <a:gd name="connsiteX21" fmla="*/ 1039012 w 1846136"/>
                <a:gd name="connsiteY21" fmla="*/ 71584 h 2763911"/>
                <a:gd name="connsiteX22" fmla="*/ 1095983 w 1846136"/>
                <a:gd name="connsiteY22" fmla="*/ 5117 h 2763911"/>
                <a:gd name="connsiteX23" fmla="*/ 1240520 w 1846136"/>
                <a:gd name="connsiteY23" fmla="*/ -6488 h 2763911"/>
                <a:gd name="connsiteX24" fmla="*/ 1351297 w 1846136"/>
                <a:gd name="connsiteY24" fmla="*/ -5697 h 2763911"/>
                <a:gd name="connsiteX25" fmla="*/ 1368441 w 1846136"/>
                <a:gd name="connsiteY25" fmla="*/ 2480 h 2763911"/>
                <a:gd name="connsiteX26" fmla="*/ 1434379 w 1846136"/>
                <a:gd name="connsiteY26" fmla="*/ 89520 h 2763911"/>
                <a:gd name="connsiteX27" fmla="*/ 1437017 w 1846136"/>
                <a:gd name="connsiteY27" fmla="*/ 163899 h 2763911"/>
                <a:gd name="connsiteX28" fmla="*/ 1437017 w 1846136"/>
                <a:gd name="connsiteY28" fmla="*/ 222453 h 2763911"/>
                <a:gd name="connsiteX29" fmla="*/ 1505066 w 1846136"/>
                <a:gd name="connsiteY29" fmla="*/ 222453 h 2763911"/>
                <a:gd name="connsiteX30" fmla="*/ 1675978 w 1846136"/>
                <a:gd name="connsiteY30" fmla="*/ 251467 h 2763911"/>
                <a:gd name="connsiteX31" fmla="*/ 1833703 w 1846136"/>
                <a:gd name="connsiteY31" fmla="*/ 451922 h 2763911"/>
                <a:gd name="connsiteX32" fmla="*/ 1839242 w 1846136"/>
                <a:gd name="connsiteY32" fmla="*/ 476979 h 2763911"/>
                <a:gd name="connsiteX33" fmla="*/ 1839242 w 1846136"/>
                <a:gd name="connsiteY33" fmla="*/ 1158792 h 2763911"/>
                <a:gd name="connsiteX34" fmla="*/ 1839242 w 1846136"/>
                <a:gd name="connsiteY34" fmla="*/ 1840604 h 2763911"/>
                <a:gd name="connsiteX35" fmla="*/ 1832912 w 1846136"/>
                <a:gd name="connsiteY35" fmla="*/ 1853265 h 2763911"/>
                <a:gd name="connsiteX36" fmla="*/ 1729520 w 1846136"/>
                <a:gd name="connsiteY36" fmla="*/ 1851155 h 2763911"/>
                <a:gd name="connsiteX37" fmla="*/ 1724509 w 1846136"/>
                <a:gd name="connsiteY37" fmla="*/ 1289615 h 2763911"/>
                <a:gd name="connsiteX38" fmla="*/ 1728993 w 1846136"/>
                <a:gd name="connsiteY38" fmla="*/ 742319 h 2763911"/>
                <a:gd name="connsiteX39" fmla="*/ 1741389 w 1846136"/>
                <a:gd name="connsiteY39" fmla="*/ 739681 h 2763911"/>
                <a:gd name="connsiteX40" fmla="*/ 1752731 w 1846136"/>
                <a:gd name="connsiteY40" fmla="*/ 737308 h 2763911"/>
                <a:gd name="connsiteX41" fmla="*/ 1770930 w 1846136"/>
                <a:gd name="connsiteY41" fmla="*/ 741791 h 2763911"/>
                <a:gd name="connsiteX42" fmla="*/ 1768556 w 1846136"/>
                <a:gd name="connsiteY42" fmla="*/ 739418 h 2763911"/>
                <a:gd name="connsiteX43" fmla="*/ 1761698 w 1846136"/>
                <a:gd name="connsiteY43" fmla="*/ 735725 h 2763911"/>
                <a:gd name="connsiteX44" fmla="*/ 1743499 w 1846136"/>
                <a:gd name="connsiteY44" fmla="*/ 733087 h 2763911"/>
                <a:gd name="connsiteX45" fmla="*/ 1735587 w 1846136"/>
                <a:gd name="connsiteY45" fmla="*/ 735198 h 2763911"/>
                <a:gd name="connsiteX46" fmla="*/ 1735059 w 1846136"/>
                <a:gd name="connsiteY46" fmla="*/ 736516 h 2763911"/>
                <a:gd name="connsiteX47" fmla="*/ 1734532 w 1846136"/>
                <a:gd name="connsiteY47" fmla="*/ 739418 h 2763911"/>
                <a:gd name="connsiteX48" fmla="*/ 1729784 w 1846136"/>
                <a:gd name="connsiteY48" fmla="*/ 734406 h 2763911"/>
                <a:gd name="connsiteX49" fmla="*/ 1727146 w 1846136"/>
                <a:gd name="connsiteY49" fmla="*/ 727549 h 2763911"/>
                <a:gd name="connsiteX50" fmla="*/ 1724509 w 1846136"/>
                <a:gd name="connsiteY50" fmla="*/ 612814 h 2763911"/>
                <a:gd name="connsiteX51" fmla="*/ 1694441 w 1846136"/>
                <a:gd name="connsiteY51" fmla="*/ 415260 h 2763911"/>
                <a:gd name="connsiteX52" fmla="*/ 1593687 w 1846136"/>
                <a:gd name="connsiteY52" fmla="*/ 343782 h 2763911"/>
                <a:gd name="connsiteX53" fmla="*/ 1449677 w 1846136"/>
                <a:gd name="connsiteY53" fmla="*/ 338507 h 2763911"/>
                <a:gd name="connsiteX54" fmla="*/ 1325977 w 1846136"/>
                <a:gd name="connsiteY54" fmla="*/ 325319 h 2763911"/>
                <a:gd name="connsiteX55" fmla="*/ 1324658 w 1846136"/>
                <a:gd name="connsiteY55" fmla="*/ 324791 h 2763911"/>
                <a:gd name="connsiteX56" fmla="*/ 1319383 w 1846136"/>
                <a:gd name="connsiteY56" fmla="*/ 327956 h 2763911"/>
                <a:gd name="connsiteX57" fmla="*/ 1315690 w 1846136"/>
                <a:gd name="connsiteY57" fmla="*/ 330858 h 2763911"/>
                <a:gd name="connsiteX58" fmla="*/ 1313053 w 1846136"/>
                <a:gd name="connsiteY58" fmla="*/ 331913 h 2763911"/>
                <a:gd name="connsiteX59" fmla="*/ 1311998 w 1846136"/>
                <a:gd name="connsiteY59" fmla="*/ 334286 h 2763911"/>
                <a:gd name="connsiteX60" fmla="*/ 1309096 w 1846136"/>
                <a:gd name="connsiteY60" fmla="*/ 338507 h 2763911"/>
                <a:gd name="connsiteX61" fmla="*/ 1306195 w 1846136"/>
                <a:gd name="connsiteY61" fmla="*/ 332176 h 2763911"/>
                <a:gd name="connsiteX62" fmla="*/ 1296436 w 1846136"/>
                <a:gd name="connsiteY62" fmla="*/ 328220 h 2763911"/>
                <a:gd name="connsiteX63" fmla="*/ 1295381 w 1846136"/>
                <a:gd name="connsiteY63" fmla="*/ 332440 h 2763911"/>
                <a:gd name="connsiteX64" fmla="*/ 1299865 w 1846136"/>
                <a:gd name="connsiteY64" fmla="*/ 332968 h 2763911"/>
                <a:gd name="connsiteX65" fmla="*/ 1294062 w 1846136"/>
                <a:gd name="connsiteY65" fmla="*/ 336924 h 2763911"/>
                <a:gd name="connsiteX66" fmla="*/ 531022 w 1846136"/>
                <a:gd name="connsiteY66" fmla="*/ 335869 h 2763911"/>
                <a:gd name="connsiteX67" fmla="*/ 525747 w 1846136"/>
                <a:gd name="connsiteY67" fmla="*/ 333495 h 2763911"/>
                <a:gd name="connsiteX68" fmla="*/ 531022 w 1846136"/>
                <a:gd name="connsiteY68" fmla="*/ 333495 h 2763911"/>
                <a:gd name="connsiteX69" fmla="*/ 532341 w 1846136"/>
                <a:gd name="connsiteY69" fmla="*/ 330594 h 2763911"/>
                <a:gd name="connsiteX70" fmla="*/ 532341 w 1846136"/>
                <a:gd name="connsiteY70" fmla="*/ 327956 h 2763911"/>
                <a:gd name="connsiteX71" fmla="*/ 532341 w 1846136"/>
                <a:gd name="connsiteY71" fmla="*/ 325319 h 2763911"/>
                <a:gd name="connsiteX72" fmla="*/ 526274 w 1846136"/>
                <a:gd name="connsiteY72" fmla="*/ 326637 h 2763911"/>
                <a:gd name="connsiteX73" fmla="*/ 514142 w 1846136"/>
                <a:gd name="connsiteY73" fmla="*/ 329011 h 2763911"/>
                <a:gd name="connsiteX74" fmla="*/ 502537 w 1846136"/>
                <a:gd name="connsiteY74" fmla="*/ 332704 h 2763911"/>
                <a:gd name="connsiteX75" fmla="*/ 375143 w 1846136"/>
                <a:gd name="connsiteY75" fmla="*/ 339034 h 2763911"/>
                <a:gd name="connsiteX76" fmla="*/ 231661 w 1846136"/>
                <a:gd name="connsiteY76" fmla="*/ 345628 h 2763911"/>
                <a:gd name="connsiteX77" fmla="*/ 112972 w 1846136"/>
                <a:gd name="connsiteY77" fmla="*/ 484628 h 2763911"/>
                <a:gd name="connsiteX78" fmla="*/ 110334 w 1846136"/>
                <a:gd name="connsiteY78" fmla="*/ 589340 h 2763911"/>
                <a:gd name="connsiteX79" fmla="*/ 107433 w 1846136"/>
                <a:gd name="connsiteY79" fmla="*/ 677435 h 2763911"/>
                <a:gd name="connsiteX80" fmla="*/ 108488 w 1846136"/>
                <a:gd name="connsiteY80" fmla="*/ 683765 h 2763911"/>
                <a:gd name="connsiteX81" fmla="*/ 108224 w 1846136"/>
                <a:gd name="connsiteY81" fmla="*/ 685347 h 2763911"/>
                <a:gd name="connsiteX82" fmla="*/ 107433 w 1846136"/>
                <a:gd name="connsiteY82" fmla="*/ 688776 h 2763911"/>
                <a:gd name="connsiteX83" fmla="*/ 107169 w 1846136"/>
                <a:gd name="connsiteY83" fmla="*/ 709877 h 2763911"/>
                <a:gd name="connsiteX84" fmla="*/ 107169 w 1846136"/>
                <a:gd name="connsiteY84" fmla="*/ 719636 h 2763911"/>
                <a:gd name="connsiteX85" fmla="*/ 107961 w 1846136"/>
                <a:gd name="connsiteY85" fmla="*/ 1357928 h 2763911"/>
                <a:gd name="connsiteX86" fmla="*/ 107169 w 1846136"/>
                <a:gd name="connsiteY86" fmla="*/ 1367951 h 2763911"/>
                <a:gd name="connsiteX87" fmla="*/ 107697 w 1846136"/>
                <a:gd name="connsiteY87" fmla="*/ 2048972 h 2763911"/>
                <a:gd name="connsiteX88" fmla="*/ 108488 w 1846136"/>
                <a:gd name="connsiteY88" fmla="*/ 2055303 h 2763911"/>
                <a:gd name="connsiteX89" fmla="*/ 108224 w 1846136"/>
                <a:gd name="connsiteY89" fmla="*/ 2056885 h 2763911"/>
                <a:gd name="connsiteX90" fmla="*/ 107433 w 1846136"/>
                <a:gd name="connsiteY90" fmla="*/ 2060314 h 2763911"/>
                <a:gd name="connsiteX91" fmla="*/ 107433 w 1846136"/>
                <a:gd name="connsiteY91" fmla="*/ 2080887 h 2763911"/>
                <a:gd name="connsiteX92" fmla="*/ 106642 w 1846136"/>
                <a:gd name="connsiteY92" fmla="*/ 2088272 h 2763911"/>
                <a:gd name="connsiteX93" fmla="*/ 110334 w 1846136"/>
                <a:gd name="connsiteY93" fmla="*/ 2296904 h 2763911"/>
                <a:gd name="connsiteX94" fmla="*/ 129852 w 1846136"/>
                <a:gd name="connsiteY94" fmla="*/ 2547474 h 2763911"/>
                <a:gd name="connsiteX95" fmla="*/ 184977 w 1846136"/>
                <a:gd name="connsiteY95" fmla="*/ 2611039 h 2763911"/>
                <a:gd name="connsiteX96" fmla="*/ 248805 w 1846136"/>
                <a:gd name="connsiteY96" fmla="*/ 2638470 h 2763911"/>
                <a:gd name="connsiteX97" fmla="*/ 255399 w 1846136"/>
                <a:gd name="connsiteY97" fmla="*/ 2638470 h 2763911"/>
                <a:gd name="connsiteX98" fmla="*/ 255399 w 1846136"/>
                <a:gd name="connsiteY98" fmla="*/ 1848781 h 2763911"/>
                <a:gd name="connsiteX99" fmla="*/ 269642 w 1846136"/>
                <a:gd name="connsiteY99" fmla="*/ 996053 h 2763911"/>
                <a:gd name="connsiteX100" fmla="*/ 313425 w 1846136"/>
                <a:gd name="connsiteY100" fmla="*/ 913234 h 2763911"/>
                <a:gd name="connsiteX101" fmla="*/ 508339 w 1846136"/>
                <a:gd name="connsiteY101" fmla="*/ 801137 h 2763911"/>
                <a:gd name="connsiteX102" fmla="*/ 527066 w 1846136"/>
                <a:gd name="connsiteY102" fmla="*/ 790587 h 2763911"/>
                <a:gd name="connsiteX103" fmla="*/ 571640 w 1846136"/>
                <a:gd name="connsiteY103" fmla="*/ 728340 h 2763911"/>
                <a:gd name="connsiteX104" fmla="*/ 644964 w 1846136"/>
                <a:gd name="connsiteY104" fmla="*/ 689304 h 2763911"/>
                <a:gd name="connsiteX105" fmla="*/ 783435 w 1846136"/>
                <a:gd name="connsiteY105" fmla="*/ 684029 h 2763911"/>
                <a:gd name="connsiteX106" fmla="*/ 900014 w 1846136"/>
                <a:gd name="connsiteY106" fmla="*/ 687721 h 2763911"/>
                <a:gd name="connsiteX107" fmla="*/ 903179 w 1846136"/>
                <a:gd name="connsiteY107" fmla="*/ 694843 h 2763911"/>
                <a:gd name="connsiteX108" fmla="*/ 905816 w 1846136"/>
                <a:gd name="connsiteY108" fmla="*/ 692733 h 2763911"/>
                <a:gd name="connsiteX109" fmla="*/ 908981 w 1846136"/>
                <a:gd name="connsiteY109" fmla="*/ 685611 h 2763911"/>
                <a:gd name="connsiteX110" fmla="*/ 923224 w 1846136"/>
                <a:gd name="connsiteY110" fmla="*/ 696161 h 2763911"/>
                <a:gd name="connsiteX111" fmla="*/ 919268 w 1846136"/>
                <a:gd name="connsiteY111" fmla="*/ 698008 h 2763911"/>
                <a:gd name="connsiteX112" fmla="*/ 917949 w 1846136"/>
                <a:gd name="connsiteY112" fmla="*/ 702492 h 2763911"/>
                <a:gd name="connsiteX113" fmla="*/ 919268 w 1846136"/>
                <a:gd name="connsiteY113" fmla="*/ 711196 h 2763911"/>
                <a:gd name="connsiteX114" fmla="*/ 924807 w 1846136"/>
                <a:gd name="connsiteY114" fmla="*/ 707767 h 2763911"/>
                <a:gd name="connsiteX115" fmla="*/ 925334 w 1846136"/>
                <a:gd name="connsiteY115" fmla="*/ 710404 h 2763911"/>
                <a:gd name="connsiteX116" fmla="*/ 926125 w 1846136"/>
                <a:gd name="connsiteY116" fmla="*/ 713042 h 2763911"/>
                <a:gd name="connsiteX117" fmla="*/ 927972 w 1846136"/>
                <a:gd name="connsiteY117" fmla="*/ 699590 h 2763911"/>
                <a:gd name="connsiteX118" fmla="*/ 928499 w 1846136"/>
                <a:gd name="connsiteY118" fmla="*/ 694579 h 2763911"/>
                <a:gd name="connsiteX119" fmla="*/ 927972 w 1846136"/>
                <a:gd name="connsiteY119" fmla="*/ 691941 h 2763911"/>
                <a:gd name="connsiteX120" fmla="*/ 1050881 w 1846136"/>
                <a:gd name="connsiteY120" fmla="*/ 684029 h 2763911"/>
                <a:gd name="connsiteX121" fmla="*/ 1229443 w 1846136"/>
                <a:gd name="connsiteY121" fmla="*/ 704338 h 2763911"/>
                <a:gd name="connsiteX122" fmla="*/ 1301184 w 1846136"/>
                <a:gd name="connsiteY122" fmla="*/ 777926 h 2763911"/>
                <a:gd name="connsiteX123" fmla="*/ 1311734 w 1846136"/>
                <a:gd name="connsiteY123" fmla="*/ 799291 h 2763911"/>
                <a:gd name="connsiteX124" fmla="*/ 1333625 w 1846136"/>
                <a:gd name="connsiteY124" fmla="*/ 802456 h 2763911"/>
                <a:gd name="connsiteX125" fmla="*/ 1576807 w 1846136"/>
                <a:gd name="connsiteY125" fmla="*/ 1042738 h 2763911"/>
                <a:gd name="connsiteX126" fmla="*/ 1579444 w 1846136"/>
                <a:gd name="connsiteY126" fmla="*/ 1849572 h 2763911"/>
                <a:gd name="connsiteX127" fmla="*/ 1579444 w 1846136"/>
                <a:gd name="connsiteY127" fmla="*/ 2639261 h 2763911"/>
                <a:gd name="connsiteX128" fmla="*/ 1590258 w 1846136"/>
                <a:gd name="connsiteY128" fmla="*/ 2637415 h 2763911"/>
                <a:gd name="connsiteX129" fmla="*/ 1705782 w 1846136"/>
                <a:gd name="connsiteY129" fmla="*/ 2545627 h 2763911"/>
                <a:gd name="connsiteX130" fmla="*/ 1724509 w 1846136"/>
                <a:gd name="connsiteY130" fmla="*/ 2379460 h 2763911"/>
                <a:gd name="connsiteX131" fmla="*/ 1729520 w 1846136"/>
                <a:gd name="connsiteY131" fmla="*/ 2265253 h 2763911"/>
                <a:gd name="connsiteX132" fmla="*/ 1837923 w 1846136"/>
                <a:gd name="connsiteY132" fmla="*/ 2277650 h 2763911"/>
                <a:gd name="connsiteX133" fmla="*/ 1839769 w 1846136"/>
                <a:gd name="connsiteY133" fmla="*/ 2397660 h 2763911"/>
                <a:gd name="connsiteX134" fmla="*/ 1833176 w 1846136"/>
                <a:gd name="connsiteY134" fmla="*/ 2529011 h 2763911"/>
                <a:gd name="connsiteX135" fmla="*/ 1757742 w 1846136"/>
                <a:gd name="connsiteY135" fmla="*/ 2669593 h 2763911"/>
                <a:gd name="connsiteX136" fmla="*/ 1704991 w 1846136"/>
                <a:gd name="connsiteY136" fmla="*/ 2709684 h 2763911"/>
                <a:gd name="connsiteX137" fmla="*/ 1699188 w 1846136"/>
                <a:gd name="connsiteY137" fmla="*/ 2712058 h 2763911"/>
                <a:gd name="connsiteX138" fmla="*/ 1695760 w 1846136"/>
                <a:gd name="connsiteY138" fmla="*/ 2718652 h 2763911"/>
                <a:gd name="connsiteX139" fmla="*/ 1689166 w 1846136"/>
                <a:gd name="connsiteY139" fmla="*/ 2713113 h 2763911"/>
                <a:gd name="connsiteX140" fmla="*/ 1686528 w 1846136"/>
                <a:gd name="connsiteY140" fmla="*/ 2713377 h 2763911"/>
                <a:gd name="connsiteX141" fmla="*/ 1683891 w 1846136"/>
                <a:gd name="connsiteY141" fmla="*/ 2720499 h 2763911"/>
                <a:gd name="connsiteX142" fmla="*/ 1681253 w 1846136"/>
                <a:gd name="connsiteY142" fmla="*/ 2721290 h 2763911"/>
                <a:gd name="connsiteX143" fmla="*/ 1677033 w 1846136"/>
                <a:gd name="connsiteY143" fmla="*/ 2715223 h 2763911"/>
                <a:gd name="connsiteX144" fmla="*/ 1679671 w 1846136"/>
                <a:gd name="connsiteY144" fmla="*/ 2714960 h 2763911"/>
                <a:gd name="connsiteX145" fmla="*/ 1682308 w 1846136"/>
                <a:gd name="connsiteY145" fmla="*/ 2714432 h 2763911"/>
                <a:gd name="connsiteX146" fmla="*/ 1680462 w 1846136"/>
                <a:gd name="connsiteY146" fmla="*/ 2709684 h 2763911"/>
                <a:gd name="connsiteX147" fmla="*/ 1673077 w 1846136"/>
                <a:gd name="connsiteY147" fmla="*/ 2714960 h 2763911"/>
                <a:gd name="connsiteX148" fmla="*/ 1671758 w 1846136"/>
                <a:gd name="connsiteY148" fmla="*/ 2717597 h 2763911"/>
                <a:gd name="connsiteX149" fmla="*/ 1673868 w 1846136"/>
                <a:gd name="connsiteY149" fmla="*/ 2721817 h 2763911"/>
                <a:gd name="connsiteX150" fmla="*/ 1679671 w 1846136"/>
                <a:gd name="connsiteY150" fmla="*/ 2726037 h 2763911"/>
                <a:gd name="connsiteX151" fmla="*/ 1675187 w 1846136"/>
                <a:gd name="connsiteY151" fmla="*/ 2726565 h 2763911"/>
                <a:gd name="connsiteX152" fmla="*/ 1663054 w 1846136"/>
                <a:gd name="connsiteY152" fmla="*/ 2724455 h 2763911"/>
                <a:gd name="connsiteX153" fmla="*/ 1657252 w 1846136"/>
                <a:gd name="connsiteY153" fmla="*/ 2720762 h 2763911"/>
                <a:gd name="connsiteX154" fmla="*/ 1658570 w 1846136"/>
                <a:gd name="connsiteY154" fmla="*/ 2715751 h 2763911"/>
                <a:gd name="connsiteX155" fmla="*/ 1662527 w 1846136"/>
                <a:gd name="connsiteY155" fmla="*/ 2717597 h 2763911"/>
                <a:gd name="connsiteX156" fmla="*/ 1666483 w 1846136"/>
                <a:gd name="connsiteY156" fmla="*/ 2718125 h 2763911"/>
                <a:gd name="connsiteX157" fmla="*/ 1654087 w 1846136"/>
                <a:gd name="connsiteY157" fmla="*/ 2710740 h 2763911"/>
                <a:gd name="connsiteX158" fmla="*/ 1650658 w 1846136"/>
                <a:gd name="connsiteY158" fmla="*/ 2717597 h 2763911"/>
                <a:gd name="connsiteX159" fmla="*/ 1653559 w 1846136"/>
                <a:gd name="connsiteY159" fmla="*/ 2716278 h 2763911"/>
                <a:gd name="connsiteX160" fmla="*/ 1654878 w 1846136"/>
                <a:gd name="connsiteY160" fmla="*/ 2714168 h 2763911"/>
                <a:gd name="connsiteX161" fmla="*/ 1653823 w 1846136"/>
                <a:gd name="connsiteY161" fmla="*/ 2721817 h 2763911"/>
                <a:gd name="connsiteX162" fmla="*/ 1649603 w 1846136"/>
                <a:gd name="connsiteY162" fmla="*/ 2720762 h 2763911"/>
                <a:gd name="connsiteX163" fmla="*/ 1645383 w 1846136"/>
                <a:gd name="connsiteY163" fmla="*/ 2714960 h 2763911"/>
                <a:gd name="connsiteX164" fmla="*/ 1641426 w 1846136"/>
                <a:gd name="connsiteY164" fmla="*/ 2724982 h 2763911"/>
                <a:gd name="connsiteX165" fmla="*/ 1642745 w 1846136"/>
                <a:gd name="connsiteY165" fmla="*/ 2723400 h 2763911"/>
                <a:gd name="connsiteX166" fmla="*/ 1645383 w 1846136"/>
                <a:gd name="connsiteY166" fmla="*/ 2720235 h 2763911"/>
                <a:gd name="connsiteX167" fmla="*/ 1648020 w 1846136"/>
                <a:gd name="connsiteY167" fmla="*/ 2726829 h 2763911"/>
                <a:gd name="connsiteX168" fmla="*/ 1650658 w 1846136"/>
                <a:gd name="connsiteY168" fmla="*/ 2733423 h 2763911"/>
                <a:gd name="connsiteX169" fmla="*/ 1653295 w 1846136"/>
                <a:gd name="connsiteY169" fmla="*/ 2730258 h 2763911"/>
                <a:gd name="connsiteX170" fmla="*/ 1654614 w 1846136"/>
                <a:gd name="connsiteY170" fmla="*/ 2728675 h 2763911"/>
                <a:gd name="connsiteX171" fmla="*/ 1649075 w 1846136"/>
                <a:gd name="connsiteY171" fmla="*/ 2736851 h 2763911"/>
                <a:gd name="connsiteX172" fmla="*/ 1645383 w 1846136"/>
                <a:gd name="connsiteY172" fmla="*/ 2738962 h 2763911"/>
                <a:gd name="connsiteX173" fmla="*/ 1643536 w 1846136"/>
                <a:gd name="connsiteY173" fmla="*/ 2740544 h 2763911"/>
                <a:gd name="connsiteX174" fmla="*/ 1638525 w 1846136"/>
                <a:gd name="connsiteY174" fmla="*/ 2743445 h 2763911"/>
                <a:gd name="connsiteX175" fmla="*/ 1633777 w 1846136"/>
                <a:gd name="connsiteY175" fmla="*/ 2723664 h 2763911"/>
                <a:gd name="connsiteX176" fmla="*/ 1631931 w 1846136"/>
                <a:gd name="connsiteY176" fmla="*/ 2711267 h 2763911"/>
                <a:gd name="connsiteX177" fmla="*/ 1630876 w 1846136"/>
                <a:gd name="connsiteY177" fmla="*/ 2718125 h 2763911"/>
                <a:gd name="connsiteX178" fmla="*/ 1626656 w 1846136"/>
                <a:gd name="connsiteY178" fmla="*/ 2720235 h 2763911"/>
                <a:gd name="connsiteX179" fmla="*/ 1625074 w 1846136"/>
                <a:gd name="connsiteY179" fmla="*/ 2708366 h 2763911"/>
                <a:gd name="connsiteX180" fmla="*/ 1624810 w 1846136"/>
                <a:gd name="connsiteY180" fmla="*/ 2720762 h 2763911"/>
                <a:gd name="connsiteX181" fmla="*/ 1627711 w 1846136"/>
                <a:gd name="connsiteY181" fmla="*/ 2734214 h 2763911"/>
                <a:gd name="connsiteX182" fmla="*/ 1627711 w 1846136"/>
                <a:gd name="connsiteY182" fmla="*/ 2735796 h 2763911"/>
                <a:gd name="connsiteX183" fmla="*/ 1624282 w 1846136"/>
                <a:gd name="connsiteY183" fmla="*/ 2738962 h 2763911"/>
                <a:gd name="connsiteX184" fmla="*/ 1628239 w 1846136"/>
                <a:gd name="connsiteY184" fmla="*/ 2740280 h 2763911"/>
                <a:gd name="connsiteX185" fmla="*/ 1621645 w 1846136"/>
                <a:gd name="connsiteY185" fmla="*/ 2746611 h 2763911"/>
                <a:gd name="connsiteX186" fmla="*/ 1603710 w 1846136"/>
                <a:gd name="connsiteY186" fmla="*/ 2738698 h 2763911"/>
                <a:gd name="connsiteX187" fmla="*/ 1597643 w 1846136"/>
                <a:gd name="connsiteY187" fmla="*/ 2740280 h 2763911"/>
                <a:gd name="connsiteX188" fmla="*/ 1596061 w 1846136"/>
                <a:gd name="connsiteY188" fmla="*/ 2753204 h 2763911"/>
                <a:gd name="connsiteX189" fmla="*/ 1595269 w 1846136"/>
                <a:gd name="connsiteY189" fmla="*/ 2741335 h 2763911"/>
                <a:gd name="connsiteX190" fmla="*/ 1595269 w 1846136"/>
                <a:gd name="connsiteY190" fmla="*/ 2724455 h 2763911"/>
                <a:gd name="connsiteX191" fmla="*/ 1592104 w 1846136"/>
                <a:gd name="connsiteY191" fmla="*/ 2721817 h 2763911"/>
                <a:gd name="connsiteX192" fmla="*/ 1572850 w 1846136"/>
                <a:gd name="connsiteY192" fmla="*/ 2720762 h 2763911"/>
                <a:gd name="connsiteX193" fmla="*/ 1574169 w 1846136"/>
                <a:gd name="connsiteY193" fmla="*/ 2715751 h 2763911"/>
                <a:gd name="connsiteX194" fmla="*/ 1578125 w 1846136"/>
                <a:gd name="connsiteY194" fmla="*/ 2717597 h 2763911"/>
                <a:gd name="connsiteX195" fmla="*/ 1582082 w 1846136"/>
                <a:gd name="connsiteY195" fmla="*/ 2718125 h 2763911"/>
                <a:gd name="connsiteX196" fmla="*/ 1568894 w 1846136"/>
                <a:gd name="connsiteY196" fmla="*/ 2711003 h 2763911"/>
                <a:gd name="connsiteX197" fmla="*/ 1566520 w 1846136"/>
                <a:gd name="connsiteY197" fmla="*/ 2717070 h 2763911"/>
                <a:gd name="connsiteX198" fmla="*/ 1568894 w 1846136"/>
                <a:gd name="connsiteY198" fmla="*/ 2716278 h 2763911"/>
                <a:gd name="connsiteX199" fmla="*/ 1571268 w 1846136"/>
                <a:gd name="connsiteY199" fmla="*/ 2714960 h 2763911"/>
                <a:gd name="connsiteX200" fmla="*/ 1567839 w 1846136"/>
                <a:gd name="connsiteY200" fmla="*/ 2724455 h 2763911"/>
                <a:gd name="connsiteX201" fmla="*/ 1569158 w 1846136"/>
                <a:gd name="connsiteY201" fmla="*/ 2736060 h 2763911"/>
                <a:gd name="connsiteX202" fmla="*/ 1574169 w 1846136"/>
                <a:gd name="connsiteY202" fmla="*/ 2738434 h 2763911"/>
                <a:gd name="connsiteX203" fmla="*/ 1572059 w 1846136"/>
                <a:gd name="connsiteY203" fmla="*/ 2731840 h 2763911"/>
                <a:gd name="connsiteX204" fmla="*/ 1571268 w 1846136"/>
                <a:gd name="connsiteY204" fmla="*/ 2729994 h 2763911"/>
                <a:gd name="connsiteX205" fmla="*/ 1575752 w 1846136"/>
                <a:gd name="connsiteY205" fmla="*/ 2727884 h 2763911"/>
                <a:gd name="connsiteX206" fmla="*/ 1584983 w 1846136"/>
                <a:gd name="connsiteY206" fmla="*/ 2736851 h 2763911"/>
                <a:gd name="connsiteX207" fmla="*/ 1586566 w 1846136"/>
                <a:gd name="connsiteY207" fmla="*/ 2738170 h 2763911"/>
                <a:gd name="connsiteX208" fmla="*/ 1592632 w 1846136"/>
                <a:gd name="connsiteY208" fmla="*/ 2742654 h 2763911"/>
                <a:gd name="connsiteX209" fmla="*/ 1587093 w 1846136"/>
                <a:gd name="connsiteY209" fmla="*/ 2754523 h 2763911"/>
                <a:gd name="connsiteX210" fmla="*/ 1577598 w 1846136"/>
                <a:gd name="connsiteY210" fmla="*/ 2750039 h 2763911"/>
                <a:gd name="connsiteX211" fmla="*/ 1575488 w 1846136"/>
                <a:gd name="connsiteY211" fmla="*/ 2748721 h 2763911"/>
                <a:gd name="connsiteX212" fmla="*/ 1574697 w 1846136"/>
                <a:gd name="connsiteY212" fmla="*/ 2751886 h 2763911"/>
                <a:gd name="connsiteX213" fmla="*/ 1567839 w 1846136"/>
                <a:gd name="connsiteY213" fmla="*/ 2742127 h 2763911"/>
                <a:gd name="connsiteX214" fmla="*/ 1564410 w 1846136"/>
                <a:gd name="connsiteY214" fmla="*/ 2739225 h 2763911"/>
                <a:gd name="connsiteX215" fmla="*/ 1563355 w 1846136"/>
                <a:gd name="connsiteY215" fmla="*/ 2745028 h 2763911"/>
                <a:gd name="connsiteX216" fmla="*/ 1560981 w 1846136"/>
                <a:gd name="connsiteY216" fmla="*/ 2738434 h 2763911"/>
                <a:gd name="connsiteX217" fmla="*/ 1558344 w 1846136"/>
                <a:gd name="connsiteY217" fmla="*/ 2734741 h 2763911"/>
                <a:gd name="connsiteX218" fmla="*/ 1557289 w 1846136"/>
                <a:gd name="connsiteY218" fmla="*/ 2732368 h 2763911"/>
                <a:gd name="connsiteX219" fmla="*/ 1555970 w 1846136"/>
                <a:gd name="connsiteY219" fmla="*/ 2728148 h 2763911"/>
                <a:gd name="connsiteX220" fmla="*/ 1555970 w 1846136"/>
                <a:gd name="connsiteY220" fmla="*/ 2741072 h 2763911"/>
                <a:gd name="connsiteX221" fmla="*/ 1563883 w 1846136"/>
                <a:gd name="connsiteY221" fmla="*/ 2748457 h 2763911"/>
                <a:gd name="connsiteX222" fmla="*/ 1568894 w 1846136"/>
                <a:gd name="connsiteY222" fmla="*/ 2749512 h 2763911"/>
                <a:gd name="connsiteX223" fmla="*/ 1565993 w 1846136"/>
                <a:gd name="connsiteY223" fmla="*/ 2751886 h 2763911"/>
                <a:gd name="connsiteX224" fmla="*/ 1564938 w 1846136"/>
                <a:gd name="connsiteY224" fmla="*/ 2754523 h 2763911"/>
                <a:gd name="connsiteX225" fmla="*/ 1247642 w 1846136"/>
                <a:gd name="connsiteY225" fmla="*/ 2757161 h 2763911"/>
                <a:gd name="connsiteX226" fmla="*/ 928763 w 1846136"/>
                <a:gd name="connsiteY226" fmla="*/ 2757161 h 2763911"/>
                <a:gd name="connsiteX227" fmla="*/ 930082 w 1846136"/>
                <a:gd name="connsiteY227" fmla="*/ 2743973 h 2763911"/>
                <a:gd name="connsiteX228" fmla="*/ 921114 w 1846136"/>
                <a:gd name="connsiteY228" fmla="*/ 2725774 h 2763911"/>
                <a:gd name="connsiteX229" fmla="*/ 922433 w 1846136"/>
                <a:gd name="connsiteY229" fmla="*/ 2747929 h 2763911"/>
                <a:gd name="connsiteX230" fmla="*/ 924543 w 1846136"/>
                <a:gd name="connsiteY230" fmla="*/ 2746083 h 2763911"/>
                <a:gd name="connsiteX231" fmla="*/ 925598 w 1846136"/>
                <a:gd name="connsiteY231" fmla="*/ 2738698 h 2763911"/>
                <a:gd name="connsiteX232" fmla="*/ 926389 w 1846136"/>
                <a:gd name="connsiteY232" fmla="*/ 2752941 h 2763911"/>
                <a:gd name="connsiteX233" fmla="*/ 921114 w 1846136"/>
                <a:gd name="connsiteY233" fmla="*/ 2752677 h 2763911"/>
                <a:gd name="connsiteX234" fmla="*/ 917422 w 1846136"/>
                <a:gd name="connsiteY234" fmla="*/ 2752413 h 2763911"/>
                <a:gd name="connsiteX235" fmla="*/ 913202 w 1846136"/>
                <a:gd name="connsiteY235" fmla="*/ 2755314 h 2763911"/>
                <a:gd name="connsiteX236" fmla="*/ 912147 w 1846136"/>
                <a:gd name="connsiteY236" fmla="*/ 2751886 h 2763911"/>
                <a:gd name="connsiteX237" fmla="*/ 911092 w 1846136"/>
                <a:gd name="connsiteY237" fmla="*/ 2748457 h 2763911"/>
                <a:gd name="connsiteX238" fmla="*/ 906871 w 1846136"/>
                <a:gd name="connsiteY238" fmla="*/ 2749776 h 2763911"/>
                <a:gd name="connsiteX239" fmla="*/ 905289 w 1846136"/>
                <a:gd name="connsiteY239" fmla="*/ 2751094 h 2763911"/>
                <a:gd name="connsiteX240" fmla="*/ 912147 w 1846136"/>
                <a:gd name="connsiteY240" fmla="*/ 2733423 h 2763911"/>
                <a:gd name="connsiteX241" fmla="*/ 913993 w 1846136"/>
                <a:gd name="connsiteY241" fmla="*/ 2729730 h 2763911"/>
                <a:gd name="connsiteX242" fmla="*/ 909245 w 1846136"/>
                <a:gd name="connsiteY242" fmla="*/ 2728939 h 2763911"/>
                <a:gd name="connsiteX243" fmla="*/ 906080 w 1846136"/>
                <a:gd name="connsiteY243" fmla="*/ 2735005 h 2763911"/>
                <a:gd name="connsiteX244" fmla="*/ 904498 w 1846136"/>
                <a:gd name="connsiteY244" fmla="*/ 2740017 h 2763911"/>
                <a:gd name="connsiteX245" fmla="*/ 901333 w 1846136"/>
                <a:gd name="connsiteY245" fmla="*/ 2736851 h 2763911"/>
                <a:gd name="connsiteX246" fmla="*/ 898959 w 1846136"/>
                <a:gd name="connsiteY246" fmla="*/ 2737379 h 2763911"/>
                <a:gd name="connsiteX247" fmla="*/ 898959 w 1846136"/>
                <a:gd name="connsiteY247" fmla="*/ 2743973 h 2763911"/>
                <a:gd name="connsiteX248" fmla="*/ 901596 w 1846136"/>
                <a:gd name="connsiteY248" fmla="*/ 2745292 h 2763911"/>
                <a:gd name="connsiteX249" fmla="*/ 904761 w 1846136"/>
                <a:gd name="connsiteY249" fmla="*/ 2753996 h 2763911"/>
                <a:gd name="connsiteX250" fmla="*/ 578234 w 1846136"/>
                <a:gd name="connsiteY250" fmla="*/ 2756897 h 2763911"/>
                <a:gd name="connsiteX251" fmla="*/ 240893 w 1846136"/>
                <a:gd name="connsiteY251" fmla="*/ 2755314 h 2763911"/>
                <a:gd name="connsiteX252" fmla="*/ 1622436 w 1846136"/>
                <a:gd name="connsiteY252" fmla="*/ 2742127 h 2763911"/>
                <a:gd name="connsiteX253" fmla="*/ 1615842 w 1846136"/>
                <a:gd name="connsiteY253" fmla="*/ 2742127 h 2763911"/>
                <a:gd name="connsiteX254" fmla="*/ 1619007 w 1846136"/>
                <a:gd name="connsiteY254" fmla="*/ 2743445 h 2763911"/>
                <a:gd name="connsiteX255" fmla="*/ 1622436 w 1846136"/>
                <a:gd name="connsiteY255" fmla="*/ 2742127 h 2763911"/>
                <a:gd name="connsiteX256" fmla="*/ 1621117 w 1846136"/>
                <a:gd name="connsiteY256" fmla="*/ 2723136 h 2763911"/>
                <a:gd name="connsiteX257" fmla="*/ 1620590 w 1846136"/>
                <a:gd name="connsiteY257" fmla="*/ 2708366 h 2763911"/>
                <a:gd name="connsiteX258" fmla="*/ 1619799 w 1846136"/>
                <a:gd name="connsiteY258" fmla="*/ 2721026 h 2763911"/>
                <a:gd name="connsiteX259" fmla="*/ 1616106 w 1846136"/>
                <a:gd name="connsiteY259" fmla="*/ 2732104 h 2763911"/>
                <a:gd name="connsiteX260" fmla="*/ 1613732 w 1846136"/>
                <a:gd name="connsiteY260" fmla="*/ 2734214 h 2763911"/>
                <a:gd name="connsiteX261" fmla="*/ 1617689 w 1846136"/>
                <a:gd name="connsiteY261" fmla="*/ 2737907 h 2763911"/>
                <a:gd name="connsiteX262" fmla="*/ 1621117 w 1846136"/>
                <a:gd name="connsiteY262" fmla="*/ 2723136 h 2763911"/>
                <a:gd name="connsiteX263" fmla="*/ 1644855 w 1846136"/>
                <a:gd name="connsiteY263" fmla="*/ 2732895 h 2763911"/>
                <a:gd name="connsiteX264" fmla="*/ 1637470 w 1846136"/>
                <a:gd name="connsiteY264" fmla="*/ 2731840 h 2763911"/>
                <a:gd name="connsiteX265" fmla="*/ 1641690 w 1846136"/>
                <a:gd name="connsiteY265" fmla="*/ 2736060 h 2763911"/>
                <a:gd name="connsiteX266" fmla="*/ 1644855 w 1846136"/>
                <a:gd name="connsiteY266" fmla="*/ 2732895 h 2763911"/>
                <a:gd name="connsiteX267" fmla="*/ 906871 w 1846136"/>
                <a:gd name="connsiteY267" fmla="*/ 2728148 h 2763911"/>
                <a:gd name="connsiteX268" fmla="*/ 908718 w 1846136"/>
                <a:gd name="connsiteY268" fmla="*/ 2723927 h 2763911"/>
                <a:gd name="connsiteX269" fmla="*/ 902388 w 1846136"/>
                <a:gd name="connsiteY269" fmla="*/ 2726301 h 2763911"/>
                <a:gd name="connsiteX270" fmla="*/ 906871 w 1846136"/>
                <a:gd name="connsiteY270" fmla="*/ 2728148 h 2763911"/>
                <a:gd name="connsiteX271" fmla="*/ 1564146 w 1846136"/>
                <a:gd name="connsiteY271" fmla="*/ 2718652 h 2763911"/>
                <a:gd name="connsiteX272" fmla="*/ 1561773 w 1846136"/>
                <a:gd name="connsiteY272" fmla="*/ 2721290 h 2763911"/>
                <a:gd name="connsiteX273" fmla="*/ 1564146 w 1846136"/>
                <a:gd name="connsiteY273" fmla="*/ 2726037 h 2763911"/>
                <a:gd name="connsiteX274" fmla="*/ 1564146 w 1846136"/>
                <a:gd name="connsiteY274" fmla="*/ 2718652 h 2763911"/>
                <a:gd name="connsiteX275" fmla="*/ 1603182 w 1846136"/>
                <a:gd name="connsiteY275" fmla="*/ 2720499 h 2763911"/>
                <a:gd name="connsiteX276" fmla="*/ 1605028 w 1846136"/>
                <a:gd name="connsiteY276" fmla="*/ 2713113 h 2763911"/>
                <a:gd name="connsiteX277" fmla="*/ 1602391 w 1846136"/>
                <a:gd name="connsiteY277" fmla="*/ 2712850 h 2763911"/>
                <a:gd name="connsiteX278" fmla="*/ 1600544 w 1846136"/>
                <a:gd name="connsiteY278" fmla="*/ 2722872 h 2763911"/>
                <a:gd name="connsiteX279" fmla="*/ 1603182 w 1846136"/>
                <a:gd name="connsiteY279" fmla="*/ 2720499 h 2763911"/>
                <a:gd name="connsiteX280" fmla="*/ 1594214 w 1846136"/>
                <a:gd name="connsiteY280" fmla="*/ 2716542 h 2763911"/>
                <a:gd name="connsiteX281" fmla="*/ 1597379 w 1846136"/>
                <a:gd name="connsiteY281" fmla="*/ 2711003 h 2763911"/>
                <a:gd name="connsiteX282" fmla="*/ 1589731 w 1846136"/>
                <a:gd name="connsiteY282" fmla="*/ 2714696 h 2763911"/>
                <a:gd name="connsiteX283" fmla="*/ 1594214 w 1846136"/>
                <a:gd name="connsiteY283" fmla="*/ 2716542 h 2763911"/>
                <a:gd name="connsiteX284" fmla="*/ 1464711 w 1846136"/>
                <a:gd name="connsiteY284" fmla="*/ 1852473 h 2763911"/>
                <a:gd name="connsiteX285" fmla="*/ 1459964 w 1846136"/>
                <a:gd name="connsiteY285" fmla="*/ 1045376 h 2763911"/>
                <a:gd name="connsiteX286" fmla="*/ 1414598 w 1846136"/>
                <a:gd name="connsiteY286" fmla="*/ 967304 h 2763911"/>
                <a:gd name="connsiteX287" fmla="*/ 1341011 w 1846136"/>
                <a:gd name="connsiteY287" fmla="*/ 921674 h 2763911"/>
                <a:gd name="connsiteX288" fmla="*/ 1305931 w 1846136"/>
                <a:gd name="connsiteY288" fmla="*/ 926158 h 2763911"/>
                <a:gd name="connsiteX289" fmla="*/ 1201221 w 1846136"/>
                <a:gd name="connsiteY289" fmla="*/ 1021110 h 2763911"/>
                <a:gd name="connsiteX290" fmla="*/ 1179857 w 1846136"/>
                <a:gd name="connsiteY290" fmla="*/ 1028232 h 2763911"/>
                <a:gd name="connsiteX291" fmla="*/ 917422 w 1846136"/>
                <a:gd name="connsiteY291" fmla="*/ 1028232 h 2763911"/>
                <a:gd name="connsiteX292" fmla="*/ 654986 w 1846136"/>
                <a:gd name="connsiteY292" fmla="*/ 1028232 h 2763911"/>
                <a:gd name="connsiteX293" fmla="*/ 633622 w 1846136"/>
                <a:gd name="connsiteY293" fmla="*/ 1021110 h 2763911"/>
                <a:gd name="connsiteX294" fmla="*/ 567948 w 1846136"/>
                <a:gd name="connsiteY294" fmla="*/ 981811 h 2763911"/>
                <a:gd name="connsiteX295" fmla="*/ 528648 w 1846136"/>
                <a:gd name="connsiteY295" fmla="*/ 925630 h 2763911"/>
                <a:gd name="connsiteX296" fmla="*/ 512559 w 1846136"/>
                <a:gd name="connsiteY296" fmla="*/ 917454 h 2763911"/>
                <a:gd name="connsiteX297" fmla="*/ 380682 w 1846136"/>
                <a:gd name="connsiteY297" fmla="*/ 1027704 h 2763911"/>
                <a:gd name="connsiteX298" fmla="*/ 371451 w 1846136"/>
                <a:gd name="connsiteY298" fmla="*/ 1069906 h 2763911"/>
                <a:gd name="connsiteX299" fmla="*/ 370660 w 1846136"/>
                <a:gd name="connsiteY299" fmla="*/ 2641899 h 2763911"/>
                <a:gd name="connsiteX300" fmla="*/ 918477 w 1846136"/>
                <a:gd name="connsiteY300" fmla="*/ 2643218 h 2763911"/>
                <a:gd name="connsiteX301" fmla="*/ 1464711 w 1846136"/>
                <a:gd name="connsiteY301" fmla="*/ 2642426 h 2763911"/>
                <a:gd name="connsiteX302" fmla="*/ 1464711 w 1846136"/>
                <a:gd name="connsiteY302" fmla="*/ 1852473 h 2763911"/>
                <a:gd name="connsiteX303" fmla="*/ 1168779 w 1846136"/>
                <a:gd name="connsiteY303" fmla="*/ 910069 h 2763911"/>
                <a:gd name="connsiteX304" fmla="*/ 1172736 w 1846136"/>
                <a:gd name="connsiteY304" fmla="*/ 805093 h 2763911"/>
                <a:gd name="connsiteX305" fmla="*/ 917422 w 1846136"/>
                <a:gd name="connsiteY305" fmla="*/ 800082 h 2763911"/>
                <a:gd name="connsiteX306" fmla="*/ 662108 w 1846136"/>
                <a:gd name="connsiteY306" fmla="*/ 805093 h 2763911"/>
                <a:gd name="connsiteX307" fmla="*/ 662899 w 1846136"/>
                <a:gd name="connsiteY307" fmla="*/ 908486 h 2763911"/>
                <a:gd name="connsiteX308" fmla="*/ 916894 w 1846136"/>
                <a:gd name="connsiteY308" fmla="*/ 913497 h 2763911"/>
                <a:gd name="connsiteX309" fmla="*/ 1168779 w 1846136"/>
                <a:gd name="connsiteY309" fmla="*/ 910069 h 2763911"/>
                <a:gd name="connsiteX310" fmla="*/ 1802316 w 1846136"/>
                <a:gd name="connsiteY310" fmla="*/ 742319 h 2763911"/>
                <a:gd name="connsiteX311" fmla="*/ 1796250 w 1846136"/>
                <a:gd name="connsiteY311" fmla="*/ 740209 h 2763911"/>
                <a:gd name="connsiteX312" fmla="*/ 1788337 w 1846136"/>
                <a:gd name="connsiteY312" fmla="*/ 742319 h 2763911"/>
                <a:gd name="connsiteX313" fmla="*/ 1802316 w 1846136"/>
                <a:gd name="connsiteY313" fmla="*/ 742319 h 2763911"/>
                <a:gd name="connsiteX314" fmla="*/ 1826845 w 1846136"/>
                <a:gd name="connsiteY314" fmla="*/ 737835 h 2763911"/>
                <a:gd name="connsiteX315" fmla="*/ 1823944 w 1846136"/>
                <a:gd name="connsiteY315" fmla="*/ 737308 h 2763911"/>
                <a:gd name="connsiteX316" fmla="*/ 1818142 w 1846136"/>
                <a:gd name="connsiteY316" fmla="*/ 739945 h 2763911"/>
                <a:gd name="connsiteX317" fmla="*/ 1817878 w 1846136"/>
                <a:gd name="connsiteY317" fmla="*/ 741528 h 2763911"/>
                <a:gd name="connsiteX318" fmla="*/ 1826845 w 1846136"/>
                <a:gd name="connsiteY318" fmla="*/ 737835 h 2763911"/>
                <a:gd name="connsiteX319" fmla="*/ 1835286 w 1846136"/>
                <a:gd name="connsiteY319" fmla="*/ 740736 h 2763911"/>
                <a:gd name="connsiteX320" fmla="*/ 1834231 w 1846136"/>
                <a:gd name="connsiteY320" fmla="*/ 736780 h 2763911"/>
                <a:gd name="connsiteX321" fmla="*/ 1830010 w 1846136"/>
                <a:gd name="connsiteY321" fmla="*/ 740736 h 2763911"/>
                <a:gd name="connsiteX322" fmla="*/ 1831065 w 1846136"/>
                <a:gd name="connsiteY322" fmla="*/ 744693 h 2763911"/>
                <a:gd name="connsiteX323" fmla="*/ 1835286 w 1846136"/>
                <a:gd name="connsiteY323" fmla="*/ 740736 h 2763911"/>
                <a:gd name="connsiteX324" fmla="*/ 1774622 w 1846136"/>
                <a:gd name="connsiteY324" fmla="*/ 734142 h 2763911"/>
                <a:gd name="connsiteX325" fmla="*/ 1774095 w 1846136"/>
                <a:gd name="connsiteY325" fmla="*/ 731505 h 2763911"/>
                <a:gd name="connsiteX326" fmla="*/ 1776996 w 1846136"/>
                <a:gd name="connsiteY326" fmla="*/ 724383 h 2763911"/>
                <a:gd name="connsiteX327" fmla="*/ 1774886 w 1846136"/>
                <a:gd name="connsiteY327" fmla="*/ 722010 h 2763911"/>
                <a:gd name="connsiteX328" fmla="*/ 1767501 w 1846136"/>
                <a:gd name="connsiteY328" fmla="*/ 719372 h 2763911"/>
                <a:gd name="connsiteX329" fmla="*/ 1760116 w 1846136"/>
                <a:gd name="connsiteY329" fmla="*/ 713569 h 2763911"/>
                <a:gd name="connsiteX330" fmla="*/ 1764599 w 1846136"/>
                <a:gd name="connsiteY330" fmla="*/ 721482 h 2763911"/>
                <a:gd name="connsiteX331" fmla="*/ 1765654 w 1846136"/>
                <a:gd name="connsiteY331" fmla="*/ 728340 h 2763911"/>
                <a:gd name="connsiteX332" fmla="*/ 1768292 w 1846136"/>
                <a:gd name="connsiteY332" fmla="*/ 734406 h 2763911"/>
                <a:gd name="connsiteX333" fmla="*/ 1776996 w 1846136"/>
                <a:gd name="connsiteY333" fmla="*/ 737835 h 2763911"/>
                <a:gd name="connsiteX334" fmla="*/ 1774622 w 1846136"/>
                <a:gd name="connsiteY334" fmla="*/ 734142 h 2763911"/>
                <a:gd name="connsiteX335" fmla="*/ 1806273 w 1846136"/>
                <a:gd name="connsiteY335" fmla="*/ 734670 h 2763911"/>
                <a:gd name="connsiteX336" fmla="*/ 1796514 w 1846136"/>
                <a:gd name="connsiteY336" fmla="*/ 733351 h 2763911"/>
                <a:gd name="connsiteX337" fmla="*/ 1786491 w 1846136"/>
                <a:gd name="connsiteY337" fmla="*/ 734142 h 2763911"/>
                <a:gd name="connsiteX338" fmla="*/ 1795722 w 1846136"/>
                <a:gd name="connsiteY338" fmla="*/ 730714 h 2763911"/>
                <a:gd name="connsiteX339" fmla="*/ 1804954 w 1846136"/>
                <a:gd name="connsiteY339" fmla="*/ 727549 h 2763911"/>
                <a:gd name="connsiteX340" fmla="*/ 1804954 w 1846136"/>
                <a:gd name="connsiteY340" fmla="*/ 703283 h 2763911"/>
                <a:gd name="connsiteX341" fmla="*/ 1803108 w 1846136"/>
                <a:gd name="connsiteY341" fmla="*/ 682182 h 2763911"/>
                <a:gd name="connsiteX342" fmla="*/ 1800998 w 1846136"/>
                <a:gd name="connsiteY342" fmla="*/ 680864 h 2763911"/>
                <a:gd name="connsiteX343" fmla="*/ 1804426 w 1846136"/>
                <a:gd name="connsiteY343" fmla="*/ 675852 h 2763911"/>
                <a:gd name="connsiteX344" fmla="*/ 1802316 w 1846136"/>
                <a:gd name="connsiteY344" fmla="*/ 673478 h 2763911"/>
                <a:gd name="connsiteX345" fmla="*/ 1801525 w 1846136"/>
                <a:gd name="connsiteY345" fmla="*/ 671104 h 2763911"/>
                <a:gd name="connsiteX346" fmla="*/ 1807855 w 1846136"/>
                <a:gd name="connsiteY346" fmla="*/ 667939 h 2763911"/>
                <a:gd name="connsiteX347" fmla="*/ 1800734 w 1846136"/>
                <a:gd name="connsiteY347" fmla="*/ 661873 h 2763911"/>
                <a:gd name="connsiteX348" fmla="*/ 1802580 w 1846136"/>
                <a:gd name="connsiteY348" fmla="*/ 665829 h 2763911"/>
                <a:gd name="connsiteX349" fmla="*/ 1802316 w 1846136"/>
                <a:gd name="connsiteY349" fmla="*/ 667939 h 2763911"/>
                <a:gd name="connsiteX350" fmla="*/ 1793612 w 1846136"/>
                <a:gd name="connsiteY350" fmla="*/ 671368 h 2763911"/>
                <a:gd name="connsiteX351" fmla="*/ 1790184 w 1846136"/>
                <a:gd name="connsiteY351" fmla="*/ 668203 h 2763911"/>
                <a:gd name="connsiteX352" fmla="*/ 1788074 w 1846136"/>
                <a:gd name="connsiteY352" fmla="*/ 669522 h 2763911"/>
                <a:gd name="connsiteX353" fmla="*/ 1788074 w 1846136"/>
                <a:gd name="connsiteY353" fmla="*/ 702492 h 2763911"/>
                <a:gd name="connsiteX354" fmla="*/ 1789920 w 1846136"/>
                <a:gd name="connsiteY354" fmla="*/ 727549 h 2763911"/>
                <a:gd name="connsiteX355" fmla="*/ 1789392 w 1846136"/>
                <a:gd name="connsiteY355" fmla="*/ 701437 h 2763911"/>
                <a:gd name="connsiteX356" fmla="*/ 1790711 w 1846136"/>
                <a:gd name="connsiteY356" fmla="*/ 680336 h 2763911"/>
                <a:gd name="connsiteX357" fmla="*/ 1792821 w 1846136"/>
                <a:gd name="connsiteY357" fmla="*/ 707239 h 2763911"/>
                <a:gd name="connsiteX358" fmla="*/ 1789129 w 1846136"/>
                <a:gd name="connsiteY358" fmla="*/ 728867 h 2763911"/>
                <a:gd name="connsiteX359" fmla="*/ 1785172 w 1846136"/>
                <a:gd name="connsiteY359" fmla="*/ 732824 h 2763911"/>
                <a:gd name="connsiteX360" fmla="*/ 1795722 w 1846136"/>
                <a:gd name="connsiteY360" fmla="*/ 736780 h 2763911"/>
                <a:gd name="connsiteX361" fmla="*/ 1806273 w 1846136"/>
                <a:gd name="connsiteY361" fmla="*/ 734670 h 2763911"/>
                <a:gd name="connsiteX362" fmla="*/ 1821570 w 1846136"/>
                <a:gd name="connsiteY362" fmla="*/ 698008 h 2763911"/>
                <a:gd name="connsiteX363" fmla="*/ 1820515 w 1846136"/>
                <a:gd name="connsiteY363" fmla="*/ 664774 h 2763911"/>
                <a:gd name="connsiteX364" fmla="*/ 1812866 w 1846136"/>
                <a:gd name="connsiteY364" fmla="*/ 660818 h 2763911"/>
                <a:gd name="connsiteX365" fmla="*/ 1806273 w 1846136"/>
                <a:gd name="connsiteY365" fmla="*/ 656598 h 2763911"/>
                <a:gd name="connsiteX366" fmla="*/ 1810229 w 1846136"/>
                <a:gd name="connsiteY366" fmla="*/ 661345 h 2763911"/>
                <a:gd name="connsiteX367" fmla="*/ 1814185 w 1846136"/>
                <a:gd name="connsiteY367" fmla="*/ 666884 h 2763911"/>
                <a:gd name="connsiteX368" fmla="*/ 1816823 w 1846136"/>
                <a:gd name="connsiteY368" fmla="*/ 670841 h 2763911"/>
                <a:gd name="connsiteX369" fmla="*/ 1818669 w 1846136"/>
                <a:gd name="connsiteY369" fmla="*/ 703547 h 2763911"/>
                <a:gd name="connsiteX370" fmla="*/ 1819988 w 1846136"/>
                <a:gd name="connsiteY370" fmla="*/ 735198 h 2763911"/>
                <a:gd name="connsiteX371" fmla="*/ 1821570 w 1846136"/>
                <a:gd name="connsiteY371" fmla="*/ 698008 h 2763911"/>
                <a:gd name="connsiteX372" fmla="*/ 1835549 w 1846136"/>
                <a:gd name="connsiteY372" fmla="*/ 690886 h 2763911"/>
                <a:gd name="connsiteX373" fmla="*/ 1832384 w 1846136"/>
                <a:gd name="connsiteY373" fmla="*/ 644201 h 2763911"/>
                <a:gd name="connsiteX374" fmla="*/ 1832648 w 1846136"/>
                <a:gd name="connsiteY374" fmla="*/ 638662 h 2763911"/>
                <a:gd name="connsiteX375" fmla="*/ 1831857 w 1846136"/>
                <a:gd name="connsiteY375" fmla="*/ 632596 h 2763911"/>
                <a:gd name="connsiteX376" fmla="*/ 1811548 w 1846136"/>
                <a:gd name="connsiteY376" fmla="*/ 626002 h 2763911"/>
                <a:gd name="connsiteX377" fmla="*/ 1794140 w 1846136"/>
                <a:gd name="connsiteY377" fmla="*/ 626266 h 2763911"/>
                <a:gd name="connsiteX378" fmla="*/ 1813394 w 1846136"/>
                <a:gd name="connsiteY378" fmla="*/ 630750 h 2763911"/>
                <a:gd name="connsiteX379" fmla="*/ 1825527 w 1846136"/>
                <a:gd name="connsiteY379" fmla="*/ 637607 h 2763911"/>
                <a:gd name="connsiteX380" fmla="*/ 1822362 w 1846136"/>
                <a:gd name="connsiteY380" fmla="*/ 650004 h 2763911"/>
                <a:gd name="connsiteX381" fmla="*/ 1819197 w 1846136"/>
                <a:gd name="connsiteY381" fmla="*/ 659235 h 2763911"/>
                <a:gd name="connsiteX382" fmla="*/ 1824735 w 1846136"/>
                <a:gd name="connsiteY382" fmla="*/ 695898 h 2763911"/>
                <a:gd name="connsiteX383" fmla="*/ 1832121 w 1846136"/>
                <a:gd name="connsiteY383" fmla="*/ 733615 h 2763911"/>
                <a:gd name="connsiteX384" fmla="*/ 1835549 w 1846136"/>
                <a:gd name="connsiteY384" fmla="*/ 690886 h 2763911"/>
                <a:gd name="connsiteX385" fmla="*/ 1744818 w 1846136"/>
                <a:gd name="connsiteY385" fmla="*/ 728340 h 2763911"/>
                <a:gd name="connsiteX386" fmla="*/ 1746928 w 1846136"/>
                <a:gd name="connsiteY386" fmla="*/ 692996 h 2763911"/>
                <a:gd name="connsiteX387" fmla="*/ 1743763 w 1846136"/>
                <a:gd name="connsiteY387" fmla="*/ 662137 h 2763911"/>
                <a:gd name="connsiteX388" fmla="*/ 1740334 w 1846136"/>
                <a:gd name="connsiteY388" fmla="*/ 660554 h 2763911"/>
                <a:gd name="connsiteX389" fmla="*/ 1737697 w 1846136"/>
                <a:gd name="connsiteY389" fmla="*/ 657653 h 2763911"/>
                <a:gd name="connsiteX390" fmla="*/ 1735850 w 1846136"/>
                <a:gd name="connsiteY390" fmla="*/ 684029 h 2763911"/>
                <a:gd name="connsiteX391" fmla="*/ 1732685 w 1846136"/>
                <a:gd name="connsiteY391" fmla="*/ 711723 h 2763911"/>
                <a:gd name="connsiteX392" fmla="*/ 1730575 w 1846136"/>
                <a:gd name="connsiteY392" fmla="*/ 707239 h 2763911"/>
                <a:gd name="connsiteX393" fmla="*/ 1732685 w 1846136"/>
                <a:gd name="connsiteY393" fmla="*/ 678226 h 2763911"/>
                <a:gd name="connsiteX394" fmla="*/ 1737433 w 1846136"/>
                <a:gd name="connsiteY394" fmla="*/ 654224 h 2763911"/>
                <a:gd name="connsiteX395" fmla="*/ 1735850 w 1846136"/>
                <a:gd name="connsiteY395" fmla="*/ 652641 h 2763911"/>
                <a:gd name="connsiteX396" fmla="*/ 1729784 w 1846136"/>
                <a:gd name="connsiteY396" fmla="*/ 654488 h 2763911"/>
                <a:gd name="connsiteX397" fmla="*/ 1732421 w 1846136"/>
                <a:gd name="connsiteY397" fmla="*/ 728076 h 2763911"/>
                <a:gd name="connsiteX398" fmla="*/ 1744818 w 1846136"/>
                <a:gd name="connsiteY398" fmla="*/ 728340 h 2763911"/>
                <a:gd name="connsiteX399" fmla="*/ 1760643 w 1846136"/>
                <a:gd name="connsiteY399" fmla="*/ 723592 h 2763911"/>
                <a:gd name="connsiteX400" fmla="*/ 1759588 w 1846136"/>
                <a:gd name="connsiteY400" fmla="*/ 722537 h 2763911"/>
                <a:gd name="connsiteX401" fmla="*/ 1753522 w 1846136"/>
                <a:gd name="connsiteY401" fmla="*/ 727021 h 2763911"/>
                <a:gd name="connsiteX402" fmla="*/ 1754577 w 1846136"/>
                <a:gd name="connsiteY402" fmla="*/ 728076 h 2763911"/>
                <a:gd name="connsiteX403" fmla="*/ 1760643 w 1846136"/>
                <a:gd name="connsiteY403" fmla="*/ 723592 h 2763911"/>
                <a:gd name="connsiteX404" fmla="*/ 911355 w 1846136"/>
                <a:gd name="connsiteY404" fmla="*/ 720163 h 2763911"/>
                <a:gd name="connsiteX405" fmla="*/ 910564 w 1846136"/>
                <a:gd name="connsiteY405" fmla="*/ 724120 h 2763911"/>
                <a:gd name="connsiteX406" fmla="*/ 914520 w 1846136"/>
                <a:gd name="connsiteY406" fmla="*/ 724911 h 2763911"/>
                <a:gd name="connsiteX407" fmla="*/ 928499 w 1846136"/>
                <a:gd name="connsiteY407" fmla="*/ 715679 h 2763911"/>
                <a:gd name="connsiteX408" fmla="*/ 925334 w 1846136"/>
                <a:gd name="connsiteY408" fmla="*/ 719108 h 2763911"/>
                <a:gd name="connsiteX409" fmla="*/ 922960 w 1846136"/>
                <a:gd name="connsiteY409" fmla="*/ 718581 h 2763911"/>
                <a:gd name="connsiteX410" fmla="*/ 916630 w 1846136"/>
                <a:gd name="connsiteY410" fmla="*/ 716471 h 2763911"/>
                <a:gd name="connsiteX411" fmla="*/ 909509 w 1846136"/>
                <a:gd name="connsiteY411" fmla="*/ 714097 h 2763911"/>
                <a:gd name="connsiteX412" fmla="*/ 896585 w 1846136"/>
                <a:gd name="connsiteY412" fmla="*/ 715152 h 2763911"/>
                <a:gd name="connsiteX413" fmla="*/ 898168 w 1846136"/>
                <a:gd name="connsiteY413" fmla="*/ 716471 h 2763911"/>
                <a:gd name="connsiteX414" fmla="*/ 903706 w 1846136"/>
                <a:gd name="connsiteY414" fmla="*/ 713042 h 2763911"/>
                <a:gd name="connsiteX415" fmla="*/ 904761 w 1846136"/>
                <a:gd name="connsiteY415" fmla="*/ 716207 h 2763911"/>
                <a:gd name="connsiteX416" fmla="*/ 901596 w 1846136"/>
                <a:gd name="connsiteY416" fmla="*/ 723592 h 2763911"/>
                <a:gd name="connsiteX417" fmla="*/ 904498 w 1846136"/>
                <a:gd name="connsiteY417" fmla="*/ 723065 h 2763911"/>
                <a:gd name="connsiteX418" fmla="*/ 911355 w 1846136"/>
                <a:gd name="connsiteY418" fmla="*/ 720163 h 2763911"/>
                <a:gd name="connsiteX419" fmla="*/ 1777260 w 1846136"/>
                <a:gd name="connsiteY419" fmla="*/ 706975 h 2763911"/>
                <a:gd name="connsiteX420" fmla="*/ 1773303 w 1846136"/>
                <a:gd name="connsiteY420" fmla="*/ 708822 h 2763911"/>
                <a:gd name="connsiteX421" fmla="*/ 1769347 w 1846136"/>
                <a:gd name="connsiteY421" fmla="*/ 716207 h 2763911"/>
                <a:gd name="connsiteX422" fmla="*/ 1777260 w 1846136"/>
                <a:gd name="connsiteY422" fmla="*/ 706975 h 2763911"/>
                <a:gd name="connsiteX423" fmla="*/ 1772512 w 1846136"/>
                <a:gd name="connsiteY423" fmla="*/ 683237 h 2763911"/>
                <a:gd name="connsiteX424" fmla="*/ 1776205 w 1846136"/>
                <a:gd name="connsiteY424" fmla="*/ 662137 h 2763911"/>
                <a:gd name="connsiteX425" fmla="*/ 1779106 w 1846136"/>
                <a:gd name="connsiteY425" fmla="*/ 658972 h 2763911"/>
                <a:gd name="connsiteX426" fmla="*/ 1776732 w 1846136"/>
                <a:gd name="connsiteY426" fmla="*/ 656598 h 2763911"/>
                <a:gd name="connsiteX427" fmla="*/ 1774622 w 1846136"/>
                <a:gd name="connsiteY427" fmla="*/ 655279 h 2763911"/>
                <a:gd name="connsiteX428" fmla="*/ 1770138 w 1846136"/>
                <a:gd name="connsiteY428" fmla="*/ 652378 h 2763911"/>
                <a:gd name="connsiteX429" fmla="*/ 1768820 w 1846136"/>
                <a:gd name="connsiteY429" fmla="*/ 655543 h 2763911"/>
                <a:gd name="connsiteX430" fmla="*/ 1768028 w 1846136"/>
                <a:gd name="connsiteY430" fmla="*/ 661345 h 2763911"/>
                <a:gd name="connsiteX431" fmla="*/ 1764072 w 1846136"/>
                <a:gd name="connsiteY431" fmla="*/ 655543 h 2763911"/>
                <a:gd name="connsiteX432" fmla="*/ 1762226 w 1846136"/>
                <a:gd name="connsiteY432" fmla="*/ 653433 h 2763911"/>
                <a:gd name="connsiteX433" fmla="*/ 1763281 w 1846136"/>
                <a:gd name="connsiteY433" fmla="*/ 708558 h 2763911"/>
                <a:gd name="connsiteX434" fmla="*/ 1768292 w 1846136"/>
                <a:gd name="connsiteY434" fmla="*/ 707767 h 2763911"/>
                <a:gd name="connsiteX435" fmla="*/ 1772512 w 1846136"/>
                <a:gd name="connsiteY435" fmla="*/ 683237 h 2763911"/>
                <a:gd name="connsiteX436" fmla="*/ 912674 w 1846136"/>
                <a:gd name="connsiteY436" fmla="*/ 692996 h 2763911"/>
                <a:gd name="connsiteX437" fmla="*/ 910300 w 1846136"/>
                <a:gd name="connsiteY437" fmla="*/ 695634 h 2763911"/>
                <a:gd name="connsiteX438" fmla="*/ 912674 w 1846136"/>
                <a:gd name="connsiteY438" fmla="*/ 700382 h 2763911"/>
                <a:gd name="connsiteX439" fmla="*/ 912674 w 1846136"/>
                <a:gd name="connsiteY439" fmla="*/ 692996 h 2763911"/>
                <a:gd name="connsiteX440" fmla="*/ 1779106 w 1846136"/>
                <a:gd name="connsiteY440" fmla="*/ 678226 h 2763911"/>
                <a:gd name="connsiteX441" fmla="*/ 1777523 w 1846136"/>
                <a:gd name="connsiteY441" fmla="*/ 679808 h 2763911"/>
                <a:gd name="connsiteX442" fmla="*/ 1778842 w 1846136"/>
                <a:gd name="connsiteY442" fmla="*/ 683237 h 2763911"/>
                <a:gd name="connsiteX443" fmla="*/ 1779106 w 1846136"/>
                <a:gd name="connsiteY443" fmla="*/ 678226 h 2763911"/>
                <a:gd name="connsiteX444" fmla="*/ 1803635 w 1846136"/>
                <a:gd name="connsiteY444" fmla="*/ 655015 h 2763911"/>
                <a:gd name="connsiteX445" fmla="*/ 1791502 w 1846136"/>
                <a:gd name="connsiteY445" fmla="*/ 656334 h 2763911"/>
                <a:gd name="connsiteX446" fmla="*/ 1791502 w 1846136"/>
                <a:gd name="connsiteY446" fmla="*/ 661873 h 2763911"/>
                <a:gd name="connsiteX447" fmla="*/ 1799151 w 1846136"/>
                <a:gd name="connsiteY447" fmla="*/ 661082 h 2763911"/>
                <a:gd name="connsiteX448" fmla="*/ 1803635 w 1846136"/>
                <a:gd name="connsiteY448" fmla="*/ 655015 h 2763911"/>
                <a:gd name="connsiteX449" fmla="*/ 1748247 w 1846136"/>
                <a:gd name="connsiteY449" fmla="*/ 656598 h 2763911"/>
                <a:gd name="connsiteX450" fmla="*/ 1745609 w 1846136"/>
                <a:gd name="connsiteY450" fmla="*/ 653697 h 2763911"/>
                <a:gd name="connsiteX451" fmla="*/ 1742972 w 1846136"/>
                <a:gd name="connsiteY451" fmla="*/ 654752 h 2763911"/>
                <a:gd name="connsiteX452" fmla="*/ 1745609 w 1846136"/>
                <a:gd name="connsiteY452" fmla="*/ 657653 h 2763911"/>
                <a:gd name="connsiteX453" fmla="*/ 1748247 w 1846136"/>
                <a:gd name="connsiteY453" fmla="*/ 656598 h 2763911"/>
                <a:gd name="connsiteX454" fmla="*/ 1821834 w 1846136"/>
                <a:gd name="connsiteY454" fmla="*/ 644993 h 2763911"/>
                <a:gd name="connsiteX455" fmla="*/ 1814713 w 1846136"/>
                <a:gd name="connsiteY455" fmla="*/ 639717 h 2763911"/>
                <a:gd name="connsiteX456" fmla="*/ 1797832 w 1846136"/>
                <a:gd name="connsiteY456" fmla="*/ 637607 h 2763911"/>
                <a:gd name="connsiteX457" fmla="*/ 1790447 w 1846136"/>
                <a:gd name="connsiteY457" fmla="*/ 638662 h 2763911"/>
                <a:gd name="connsiteX458" fmla="*/ 1799943 w 1846136"/>
                <a:gd name="connsiteY458" fmla="*/ 641300 h 2763911"/>
                <a:gd name="connsiteX459" fmla="*/ 1818142 w 1846136"/>
                <a:gd name="connsiteY459" fmla="*/ 647366 h 2763911"/>
                <a:gd name="connsiteX460" fmla="*/ 1817878 w 1846136"/>
                <a:gd name="connsiteY460" fmla="*/ 649740 h 2763911"/>
                <a:gd name="connsiteX461" fmla="*/ 1821834 w 1846136"/>
                <a:gd name="connsiteY461" fmla="*/ 644993 h 2763911"/>
                <a:gd name="connsiteX462" fmla="*/ 1821834 w 1846136"/>
                <a:gd name="connsiteY462" fmla="*/ 635497 h 2763911"/>
                <a:gd name="connsiteX463" fmla="*/ 1804954 w 1846136"/>
                <a:gd name="connsiteY463" fmla="*/ 633123 h 2763911"/>
                <a:gd name="connsiteX464" fmla="*/ 1794404 w 1846136"/>
                <a:gd name="connsiteY464" fmla="*/ 633915 h 2763911"/>
                <a:gd name="connsiteX465" fmla="*/ 1821834 w 1846136"/>
                <a:gd name="connsiteY465" fmla="*/ 635497 h 2763911"/>
                <a:gd name="connsiteX466" fmla="*/ 687428 w 1846136"/>
                <a:gd name="connsiteY466" fmla="*/ 165218 h 2763911"/>
                <a:gd name="connsiteX467" fmla="*/ 686637 w 1846136"/>
                <a:gd name="connsiteY467" fmla="*/ 107719 h 2763911"/>
                <a:gd name="connsiteX468" fmla="*/ 600917 w 1846136"/>
                <a:gd name="connsiteY468" fmla="*/ 107719 h 2763911"/>
                <a:gd name="connsiteX469" fmla="*/ 515197 w 1846136"/>
                <a:gd name="connsiteY469" fmla="*/ 107719 h 2763911"/>
                <a:gd name="connsiteX470" fmla="*/ 514405 w 1846136"/>
                <a:gd name="connsiteY470" fmla="*/ 165218 h 2763911"/>
                <a:gd name="connsiteX471" fmla="*/ 513878 w 1846136"/>
                <a:gd name="connsiteY471" fmla="*/ 222453 h 2763911"/>
                <a:gd name="connsiteX472" fmla="*/ 600917 w 1846136"/>
                <a:gd name="connsiteY472" fmla="*/ 222453 h 2763911"/>
                <a:gd name="connsiteX473" fmla="*/ 687956 w 1846136"/>
                <a:gd name="connsiteY473" fmla="*/ 222453 h 2763911"/>
                <a:gd name="connsiteX474" fmla="*/ 687428 w 1846136"/>
                <a:gd name="connsiteY474" fmla="*/ 165218 h 2763911"/>
                <a:gd name="connsiteX475" fmla="*/ 1320438 w 1846136"/>
                <a:gd name="connsiteY475" fmla="*/ 165218 h 2763911"/>
                <a:gd name="connsiteX476" fmla="*/ 1319646 w 1846136"/>
                <a:gd name="connsiteY476" fmla="*/ 107719 h 2763911"/>
                <a:gd name="connsiteX477" fmla="*/ 1233926 w 1846136"/>
                <a:gd name="connsiteY477" fmla="*/ 107719 h 2763911"/>
                <a:gd name="connsiteX478" fmla="*/ 1148206 w 1846136"/>
                <a:gd name="connsiteY478" fmla="*/ 107719 h 2763911"/>
                <a:gd name="connsiteX479" fmla="*/ 1147415 w 1846136"/>
                <a:gd name="connsiteY479" fmla="*/ 161789 h 2763911"/>
                <a:gd name="connsiteX480" fmla="*/ 1147943 w 1846136"/>
                <a:gd name="connsiteY480" fmla="*/ 219025 h 2763911"/>
                <a:gd name="connsiteX481" fmla="*/ 1235245 w 1846136"/>
                <a:gd name="connsiteY481" fmla="*/ 222453 h 2763911"/>
                <a:gd name="connsiteX482" fmla="*/ 1320965 w 1846136"/>
                <a:gd name="connsiteY482" fmla="*/ 222453 h 2763911"/>
                <a:gd name="connsiteX483" fmla="*/ 1320438 w 1846136"/>
                <a:gd name="connsiteY483" fmla="*/ 165218 h 276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</a:cxnLst>
              <a:rect l="l" t="t" r="r" b="b"/>
              <a:pathLst>
                <a:path w="1846136" h="2763911">
                  <a:moveTo>
                    <a:pt x="240893" y="2755314"/>
                  </a:moveTo>
                  <a:cubicBezTo>
                    <a:pt x="226386" y="2753468"/>
                    <a:pt x="183658" y="2741072"/>
                    <a:pt x="169151" y="2734741"/>
                  </a:cubicBezTo>
                  <a:cubicBezTo>
                    <a:pt x="124577" y="2714960"/>
                    <a:pt x="74200" y="2673550"/>
                    <a:pt x="47297" y="2634514"/>
                  </a:cubicBezTo>
                  <a:cubicBezTo>
                    <a:pt x="19339" y="2594159"/>
                    <a:pt x="1668" y="2545627"/>
                    <a:pt x="-3080" y="2496569"/>
                  </a:cubicBezTo>
                  <a:cubicBezTo>
                    <a:pt x="-6772" y="2458324"/>
                    <a:pt x="-6772" y="518389"/>
                    <a:pt x="-3080" y="483837"/>
                  </a:cubicBezTo>
                  <a:cubicBezTo>
                    <a:pt x="9053" y="368575"/>
                    <a:pt x="83168" y="274941"/>
                    <a:pt x="191043" y="238015"/>
                  </a:cubicBezTo>
                  <a:cubicBezTo>
                    <a:pt x="227705" y="225618"/>
                    <a:pt x="255927" y="222453"/>
                    <a:pt x="331360" y="222453"/>
                  </a:cubicBezTo>
                  <a:lnTo>
                    <a:pt x="397826" y="222453"/>
                  </a:lnTo>
                  <a:lnTo>
                    <a:pt x="397826" y="163899"/>
                  </a:lnTo>
                  <a:cubicBezTo>
                    <a:pt x="397826" y="131457"/>
                    <a:pt x="398881" y="98224"/>
                    <a:pt x="400464" y="89520"/>
                  </a:cubicBezTo>
                  <a:cubicBezTo>
                    <a:pt x="406530" y="52594"/>
                    <a:pt x="430795" y="20152"/>
                    <a:pt x="465083" y="3271"/>
                  </a:cubicBezTo>
                  <a:lnTo>
                    <a:pt x="483546" y="-5697"/>
                  </a:lnTo>
                  <a:lnTo>
                    <a:pt x="600917" y="-5697"/>
                  </a:lnTo>
                  <a:lnTo>
                    <a:pt x="718287" y="-5697"/>
                  </a:lnTo>
                  <a:lnTo>
                    <a:pt x="733058" y="1689"/>
                  </a:lnTo>
                  <a:cubicBezTo>
                    <a:pt x="765499" y="17514"/>
                    <a:pt x="785017" y="39142"/>
                    <a:pt x="795831" y="71584"/>
                  </a:cubicBezTo>
                  <a:cubicBezTo>
                    <a:pt x="800842" y="86355"/>
                    <a:pt x="801370" y="94004"/>
                    <a:pt x="801370" y="155195"/>
                  </a:cubicBezTo>
                  <a:lnTo>
                    <a:pt x="801370" y="222453"/>
                  </a:lnTo>
                  <a:lnTo>
                    <a:pt x="917422" y="222453"/>
                  </a:lnTo>
                  <a:lnTo>
                    <a:pt x="1033473" y="222453"/>
                  </a:lnTo>
                  <a:lnTo>
                    <a:pt x="1033473" y="155195"/>
                  </a:lnTo>
                  <a:cubicBezTo>
                    <a:pt x="1033473" y="94004"/>
                    <a:pt x="1034001" y="86355"/>
                    <a:pt x="1039012" y="71584"/>
                  </a:cubicBezTo>
                  <a:cubicBezTo>
                    <a:pt x="1049299" y="40988"/>
                    <a:pt x="1068025" y="18833"/>
                    <a:pt x="1095983" y="5117"/>
                  </a:cubicBezTo>
                  <a:cubicBezTo>
                    <a:pt x="1120512" y="-7015"/>
                    <a:pt x="1123677" y="-7279"/>
                    <a:pt x="1240520" y="-6488"/>
                  </a:cubicBezTo>
                  <a:lnTo>
                    <a:pt x="1351297" y="-5697"/>
                  </a:lnTo>
                  <a:lnTo>
                    <a:pt x="1368441" y="2480"/>
                  </a:lnTo>
                  <a:cubicBezTo>
                    <a:pt x="1402729" y="18569"/>
                    <a:pt x="1428313" y="52594"/>
                    <a:pt x="1434379" y="89520"/>
                  </a:cubicBezTo>
                  <a:cubicBezTo>
                    <a:pt x="1435962" y="98224"/>
                    <a:pt x="1437017" y="131457"/>
                    <a:pt x="1437017" y="163899"/>
                  </a:cubicBezTo>
                  <a:lnTo>
                    <a:pt x="1437017" y="222453"/>
                  </a:lnTo>
                  <a:lnTo>
                    <a:pt x="1505066" y="222453"/>
                  </a:lnTo>
                  <a:cubicBezTo>
                    <a:pt x="1598171" y="222453"/>
                    <a:pt x="1624810" y="226937"/>
                    <a:pt x="1675978" y="251467"/>
                  </a:cubicBezTo>
                  <a:cubicBezTo>
                    <a:pt x="1756423" y="290239"/>
                    <a:pt x="1813658" y="362772"/>
                    <a:pt x="1833703" y="451922"/>
                  </a:cubicBezTo>
                  <a:lnTo>
                    <a:pt x="1839242" y="476979"/>
                  </a:lnTo>
                  <a:lnTo>
                    <a:pt x="1839242" y="1158792"/>
                  </a:lnTo>
                  <a:lnTo>
                    <a:pt x="1839242" y="1840604"/>
                  </a:lnTo>
                  <a:lnTo>
                    <a:pt x="1832912" y="1853265"/>
                  </a:lnTo>
                  <a:cubicBezTo>
                    <a:pt x="1811811" y="1896257"/>
                    <a:pt x="1749566" y="1895202"/>
                    <a:pt x="1729520" y="1851155"/>
                  </a:cubicBezTo>
                  <a:cubicBezTo>
                    <a:pt x="1724773" y="1841132"/>
                    <a:pt x="1724509" y="1816866"/>
                    <a:pt x="1724509" y="1289615"/>
                  </a:cubicBezTo>
                  <a:cubicBezTo>
                    <a:pt x="1724509" y="777399"/>
                    <a:pt x="1724773" y="739154"/>
                    <a:pt x="1728993" y="742319"/>
                  </a:cubicBezTo>
                  <a:cubicBezTo>
                    <a:pt x="1734268" y="747067"/>
                    <a:pt x="1733477" y="747067"/>
                    <a:pt x="1741389" y="739681"/>
                  </a:cubicBezTo>
                  <a:cubicBezTo>
                    <a:pt x="1747455" y="733879"/>
                    <a:pt x="1748510" y="733615"/>
                    <a:pt x="1752731" y="737308"/>
                  </a:cubicBezTo>
                  <a:cubicBezTo>
                    <a:pt x="1758797" y="742319"/>
                    <a:pt x="1768820" y="744957"/>
                    <a:pt x="1770930" y="741791"/>
                  </a:cubicBezTo>
                  <a:cubicBezTo>
                    <a:pt x="1771721" y="740473"/>
                    <a:pt x="1770666" y="739418"/>
                    <a:pt x="1768556" y="739418"/>
                  </a:cubicBezTo>
                  <a:cubicBezTo>
                    <a:pt x="1766446" y="739418"/>
                    <a:pt x="1763281" y="737835"/>
                    <a:pt x="1761698" y="735725"/>
                  </a:cubicBezTo>
                  <a:cubicBezTo>
                    <a:pt x="1757478" y="730714"/>
                    <a:pt x="1747192" y="729131"/>
                    <a:pt x="1743499" y="733087"/>
                  </a:cubicBezTo>
                  <a:cubicBezTo>
                    <a:pt x="1741653" y="735198"/>
                    <a:pt x="1738224" y="735989"/>
                    <a:pt x="1735587" y="735198"/>
                  </a:cubicBezTo>
                  <a:cubicBezTo>
                    <a:pt x="1731894" y="733879"/>
                    <a:pt x="1731630" y="734142"/>
                    <a:pt x="1735059" y="736516"/>
                  </a:cubicBezTo>
                  <a:cubicBezTo>
                    <a:pt x="1738488" y="738890"/>
                    <a:pt x="1738488" y="739418"/>
                    <a:pt x="1734532" y="739418"/>
                  </a:cubicBezTo>
                  <a:cubicBezTo>
                    <a:pt x="1731630" y="739418"/>
                    <a:pt x="1729784" y="737308"/>
                    <a:pt x="1729784" y="734406"/>
                  </a:cubicBezTo>
                  <a:cubicBezTo>
                    <a:pt x="1729784" y="731505"/>
                    <a:pt x="1728465" y="728340"/>
                    <a:pt x="1727146" y="727549"/>
                  </a:cubicBezTo>
                  <a:cubicBezTo>
                    <a:pt x="1725564" y="726494"/>
                    <a:pt x="1724509" y="685347"/>
                    <a:pt x="1724509" y="612814"/>
                  </a:cubicBezTo>
                  <a:cubicBezTo>
                    <a:pt x="1724509" y="471440"/>
                    <a:pt x="1722399" y="457461"/>
                    <a:pt x="1694441" y="415260"/>
                  </a:cubicBezTo>
                  <a:cubicBezTo>
                    <a:pt x="1670967" y="379916"/>
                    <a:pt x="1634569" y="354068"/>
                    <a:pt x="1593687" y="343782"/>
                  </a:cubicBezTo>
                  <a:cubicBezTo>
                    <a:pt x="1574960" y="338770"/>
                    <a:pt x="1564146" y="338507"/>
                    <a:pt x="1449677" y="338507"/>
                  </a:cubicBezTo>
                  <a:cubicBezTo>
                    <a:pt x="1315426" y="338507"/>
                    <a:pt x="1324922" y="339562"/>
                    <a:pt x="1325977" y="325319"/>
                  </a:cubicBezTo>
                  <a:cubicBezTo>
                    <a:pt x="1325977" y="322681"/>
                    <a:pt x="1325713" y="322417"/>
                    <a:pt x="1324658" y="324791"/>
                  </a:cubicBezTo>
                  <a:cubicBezTo>
                    <a:pt x="1323867" y="326374"/>
                    <a:pt x="1321493" y="327956"/>
                    <a:pt x="1319383" y="327956"/>
                  </a:cubicBezTo>
                  <a:cubicBezTo>
                    <a:pt x="1317273" y="327956"/>
                    <a:pt x="1315690" y="329275"/>
                    <a:pt x="1315690" y="330858"/>
                  </a:cubicBezTo>
                  <a:cubicBezTo>
                    <a:pt x="1315690" y="332176"/>
                    <a:pt x="1314635" y="332704"/>
                    <a:pt x="1313053" y="331913"/>
                  </a:cubicBezTo>
                  <a:cubicBezTo>
                    <a:pt x="1311470" y="331121"/>
                    <a:pt x="1311206" y="332176"/>
                    <a:pt x="1311998" y="334286"/>
                  </a:cubicBezTo>
                  <a:cubicBezTo>
                    <a:pt x="1313053" y="337188"/>
                    <a:pt x="1311998" y="338507"/>
                    <a:pt x="1309096" y="338507"/>
                  </a:cubicBezTo>
                  <a:cubicBezTo>
                    <a:pt x="1305668" y="338507"/>
                    <a:pt x="1304876" y="336924"/>
                    <a:pt x="1306195" y="332176"/>
                  </a:cubicBezTo>
                  <a:cubicBezTo>
                    <a:pt x="1308569" y="322945"/>
                    <a:pt x="1303294" y="320835"/>
                    <a:pt x="1296436" y="328220"/>
                  </a:cubicBezTo>
                  <a:cubicBezTo>
                    <a:pt x="1291952" y="332968"/>
                    <a:pt x="1291689" y="333759"/>
                    <a:pt x="1295381" y="332440"/>
                  </a:cubicBezTo>
                  <a:cubicBezTo>
                    <a:pt x="1297755" y="331649"/>
                    <a:pt x="1299865" y="331649"/>
                    <a:pt x="1299865" y="332968"/>
                  </a:cubicBezTo>
                  <a:cubicBezTo>
                    <a:pt x="1299865" y="334286"/>
                    <a:pt x="1297227" y="335869"/>
                    <a:pt x="1294062" y="336924"/>
                  </a:cubicBezTo>
                  <a:cubicBezTo>
                    <a:pt x="1284567" y="339298"/>
                    <a:pt x="536825" y="338507"/>
                    <a:pt x="531022" y="335869"/>
                  </a:cubicBezTo>
                  <a:lnTo>
                    <a:pt x="525747" y="333495"/>
                  </a:lnTo>
                  <a:lnTo>
                    <a:pt x="531022" y="333495"/>
                  </a:lnTo>
                  <a:cubicBezTo>
                    <a:pt x="535506" y="333231"/>
                    <a:pt x="535506" y="332704"/>
                    <a:pt x="532341" y="330594"/>
                  </a:cubicBezTo>
                  <a:cubicBezTo>
                    <a:pt x="528912" y="328220"/>
                    <a:pt x="528912" y="327956"/>
                    <a:pt x="532341" y="327956"/>
                  </a:cubicBezTo>
                  <a:cubicBezTo>
                    <a:pt x="535770" y="327956"/>
                    <a:pt x="535770" y="327693"/>
                    <a:pt x="532341" y="325319"/>
                  </a:cubicBezTo>
                  <a:cubicBezTo>
                    <a:pt x="529703" y="323736"/>
                    <a:pt x="527857" y="324000"/>
                    <a:pt x="526274" y="326637"/>
                  </a:cubicBezTo>
                  <a:cubicBezTo>
                    <a:pt x="524692" y="329539"/>
                    <a:pt x="521527" y="330066"/>
                    <a:pt x="514142" y="329011"/>
                  </a:cubicBezTo>
                  <a:cubicBezTo>
                    <a:pt x="505438" y="327693"/>
                    <a:pt x="503855" y="328220"/>
                    <a:pt x="502537" y="332704"/>
                  </a:cubicBezTo>
                  <a:cubicBezTo>
                    <a:pt x="501218" y="338243"/>
                    <a:pt x="499899" y="338243"/>
                    <a:pt x="375143" y="339034"/>
                  </a:cubicBezTo>
                  <a:cubicBezTo>
                    <a:pt x="253025" y="339825"/>
                    <a:pt x="248278" y="340089"/>
                    <a:pt x="231661" y="345628"/>
                  </a:cubicBezTo>
                  <a:cubicBezTo>
                    <a:pt x="168888" y="366992"/>
                    <a:pt x="123522" y="420271"/>
                    <a:pt x="112972" y="484628"/>
                  </a:cubicBezTo>
                  <a:cubicBezTo>
                    <a:pt x="111653" y="493068"/>
                    <a:pt x="110334" y="540281"/>
                    <a:pt x="110334" y="589340"/>
                  </a:cubicBezTo>
                  <a:cubicBezTo>
                    <a:pt x="110071" y="643410"/>
                    <a:pt x="109016" y="678226"/>
                    <a:pt x="107433" y="677435"/>
                  </a:cubicBezTo>
                  <a:cubicBezTo>
                    <a:pt x="104004" y="675061"/>
                    <a:pt x="104532" y="679808"/>
                    <a:pt x="108488" y="683765"/>
                  </a:cubicBezTo>
                  <a:cubicBezTo>
                    <a:pt x="111126" y="686666"/>
                    <a:pt x="110862" y="686930"/>
                    <a:pt x="108224" y="685347"/>
                  </a:cubicBezTo>
                  <a:cubicBezTo>
                    <a:pt x="105323" y="683765"/>
                    <a:pt x="105059" y="684556"/>
                    <a:pt x="107433" y="688776"/>
                  </a:cubicBezTo>
                  <a:cubicBezTo>
                    <a:pt x="111126" y="695898"/>
                    <a:pt x="111126" y="705920"/>
                    <a:pt x="107169" y="709877"/>
                  </a:cubicBezTo>
                  <a:cubicBezTo>
                    <a:pt x="104795" y="712251"/>
                    <a:pt x="104795" y="714624"/>
                    <a:pt x="107169" y="719636"/>
                  </a:cubicBezTo>
                  <a:cubicBezTo>
                    <a:pt x="111126" y="728340"/>
                    <a:pt x="111653" y="1355291"/>
                    <a:pt x="107961" y="1357928"/>
                  </a:cubicBezTo>
                  <a:cubicBezTo>
                    <a:pt x="106378" y="1358720"/>
                    <a:pt x="106114" y="1363204"/>
                    <a:pt x="107169" y="1367951"/>
                  </a:cubicBezTo>
                  <a:cubicBezTo>
                    <a:pt x="110071" y="1382722"/>
                    <a:pt x="110598" y="2050819"/>
                    <a:pt x="107697" y="2048972"/>
                  </a:cubicBezTo>
                  <a:cubicBezTo>
                    <a:pt x="104004" y="2046599"/>
                    <a:pt x="104532" y="2051083"/>
                    <a:pt x="108488" y="2055303"/>
                  </a:cubicBezTo>
                  <a:cubicBezTo>
                    <a:pt x="111126" y="2058204"/>
                    <a:pt x="110862" y="2058468"/>
                    <a:pt x="108224" y="2056885"/>
                  </a:cubicBezTo>
                  <a:cubicBezTo>
                    <a:pt x="105323" y="2055303"/>
                    <a:pt x="105059" y="2056094"/>
                    <a:pt x="107433" y="2060314"/>
                  </a:cubicBezTo>
                  <a:cubicBezTo>
                    <a:pt x="111126" y="2067172"/>
                    <a:pt x="111126" y="2078513"/>
                    <a:pt x="107433" y="2080887"/>
                  </a:cubicBezTo>
                  <a:cubicBezTo>
                    <a:pt x="105587" y="2081942"/>
                    <a:pt x="105323" y="2084843"/>
                    <a:pt x="106642" y="2088272"/>
                  </a:cubicBezTo>
                  <a:cubicBezTo>
                    <a:pt x="107961" y="2091174"/>
                    <a:pt x="109543" y="2185335"/>
                    <a:pt x="110334" y="2296904"/>
                  </a:cubicBezTo>
                  <a:cubicBezTo>
                    <a:pt x="112181" y="2521626"/>
                    <a:pt x="111126" y="2509493"/>
                    <a:pt x="129852" y="2547474"/>
                  </a:cubicBezTo>
                  <a:cubicBezTo>
                    <a:pt x="140402" y="2568838"/>
                    <a:pt x="163085" y="2594950"/>
                    <a:pt x="184977" y="2611039"/>
                  </a:cubicBezTo>
                  <a:cubicBezTo>
                    <a:pt x="200802" y="2622908"/>
                    <a:pt x="237200" y="2638470"/>
                    <a:pt x="248805" y="2638470"/>
                  </a:cubicBezTo>
                  <a:lnTo>
                    <a:pt x="255399" y="2638470"/>
                  </a:lnTo>
                  <a:lnTo>
                    <a:pt x="255399" y="1848781"/>
                  </a:lnTo>
                  <a:cubicBezTo>
                    <a:pt x="255399" y="991306"/>
                    <a:pt x="254608" y="1040101"/>
                    <a:pt x="269642" y="996053"/>
                  </a:cubicBezTo>
                  <a:cubicBezTo>
                    <a:pt x="278346" y="970469"/>
                    <a:pt x="297336" y="934334"/>
                    <a:pt x="313425" y="913234"/>
                  </a:cubicBezTo>
                  <a:cubicBezTo>
                    <a:pt x="358527" y="853097"/>
                    <a:pt x="434224" y="809577"/>
                    <a:pt x="508339" y="801137"/>
                  </a:cubicBezTo>
                  <a:cubicBezTo>
                    <a:pt x="523373" y="799554"/>
                    <a:pt x="524428" y="799027"/>
                    <a:pt x="527066" y="790587"/>
                  </a:cubicBezTo>
                  <a:cubicBezTo>
                    <a:pt x="532341" y="775025"/>
                    <a:pt x="554496" y="743901"/>
                    <a:pt x="571640" y="728340"/>
                  </a:cubicBezTo>
                  <a:cubicBezTo>
                    <a:pt x="591949" y="709877"/>
                    <a:pt x="618061" y="696161"/>
                    <a:pt x="644964" y="689304"/>
                  </a:cubicBezTo>
                  <a:cubicBezTo>
                    <a:pt x="663954" y="684292"/>
                    <a:pt x="673977" y="684029"/>
                    <a:pt x="783435" y="684029"/>
                  </a:cubicBezTo>
                  <a:cubicBezTo>
                    <a:pt x="879177" y="684292"/>
                    <a:pt x="901069" y="684820"/>
                    <a:pt x="900014" y="687721"/>
                  </a:cubicBezTo>
                  <a:cubicBezTo>
                    <a:pt x="899223" y="689567"/>
                    <a:pt x="900805" y="692733"/>
                    <a:pt x="903179" y="694843"/>
                  </a:cubicBezTo>
                  <a:cubicBezTo>
                    <a:pt x="907135" y="698008"/>
                    <a:pt x="907399" y="698008"/>
                    <a:pt x="905816" y="692733"/>
                  </a:cubicBezTo>
                  <a:cubicBezTo>
                    <a:pt x="904498" y="688512"/>
                    <a:pt x="905289" y="686666"/>
                    <a:pt x="908981" y="685611"/>
                  </a:cubicBezTo>
                  <a:cubicBezTo>
                    <a:pt x="917158" y="682974"/>
                    <a:pt x="922169" y="686402"/>
                    <a:pt x="923224" y="696161"/>
                  </a:cubicBezTo>
                  <a:cubicBezTo>
                    <a:pt x="924543" y="706712"/>
                    <a:pt x="920850" y="708294"/>
                    <a:pt x="919268" y="698008"/>
                  </a:cubicBezTo>
                  <a:cubicBezTo>
                    <a:pt x="918740" y="693524"/>
                    <a:pt x="918213" y="695106"/>
                    <a:pt x="917949" y="702492"/>
                  </a:cubicBezTo>
                  <a:cubicBezTo>
                    <a:pt x="917949" y="709086"/>
                    <a:pt x="918477" y="712778"/>
                    <a:pt x="919268" y="711196"/>
                  </a:cubicBezTo>
                  <a:cubicBezTo>
                    <a:pt x="919795" y="709349"/>
                    <a:pt x="922433" y="707767"/>
                    <a:pt x="924807" y="707767"/>
                  </a:cubicBezTo>
                  <a:cubicBezTo>
                    <a:pt x="928763" y="707767"/>
                    <a:pt x="928763" y="708294"/>
                    <a:pt x="925334" y="710404"/>
                  </a:cubicBezTo>
                  <a:cubicBezTo>
                    <a:pt x="921905" y="712514"/>
                    <a:pt x="922169" y="713042"/>
                    <a:pt x="926125" y="713042"/>
                  </a:cubicBezTo>
                  <a:cubicBezTo>
                    <a:pt x="931137" y="713042"/>
                    <a:pt x="931928" y="707239"/>
                    <a:pt x="927972" y="699590"/>
                  </a:cubicBezTo>
                  <a:cubicBezTo>
                    <a:pt x="925862" y="695898"/>
                    <a:pt x="926125" y="694579"/>
                    <a:pt x="928499" y="694579"/>
                  </a:cubicBezTo>
                  <a:cubicBezTo>
                    <a:pt x="930873" y="694579"/>
                    <a:pt x="930873" y="693788"/>
                    <a:pt x="927972" y="691941"/>
                  </a:cubicBezTo>
                  <a:cubicBezTo>
                    <a:pt x="917685" y="685347"/>
                    <a:pt x="935357" y="684029"/>
                    <a:pt x="1050881" y="684029"/>
                  </a:cubicBezTo>
                  <a:cubicBezTo>
                    <a:pt x="1185132" y="684029"/>
                    <a:pt x="1191990" y="684820"/>
                    <a:pt x="1229443" y="704338"/>
                  </a:cubicBezTo>
                  <a:cubicBezTo>
                    <a:pt x="1257137" y="718845"/>
                    <a:pt x="1287732" y="749968"/>
                    <a:pt x="1301184" y="777926"/>
                  </a:cubicBezTo>
                  <a:lnTo>
                    <a:pt x="1311734" y="799291"/>
                  </a:lnTo>
                  <a:lnTo>
                    <a:pt x="1333625" y="802456"/>
                  </a:lnTo>
                  <a:cubicBezTo>
                    <a:pt x="1457062" y="820391"/>
                    <a:pt x="1557025" y="919036"/>
                    <a:pt x="1576807" y="1042738"/>
                  </a:cubicBezTo>
                  <a:cubicBezTo>
                    <a:pt x="1578389" y="1054344"/>
                    <a:pt x="1579444" y="1319684"/>
                    <a:pt x="1579444" y="1849572"/>
                  </a:cubicBezTo>
                  <a:lnTo>
                    <a:pt x="1579444" y="2639261"/>
                  </a:lnTo>
                  <a:lnTo>
                    <a:pt x="1590258" y="2637415"/>
                  </a:lnTo>
                  <a:cubicBezTo>
                    <a:pt x="1634041" y="2630294"/>
                    <a:pt x="1684155" y="2590466"/>
                    <a:pt x="1705782" y="2545627"/>
                  </a:cubicBezTo>
                  <a:cubicBezTo>
                    <a:pt x="1723190" y="2509229"/>
                    <a:pt x="1724509" y="2497360"/>
                    <a:pt x="1724509" y="2379460"/>
                  </a:cubicBezTo>
                  <a:cubicBezTo>
                    <a:pt x="1724509" y="2284244"/>
                    <a:pt x="1725036" y="2275013"/>
                    <a:pt x="1729520" y="2265253"/>
                  </a:cubicBezTo>
                  <a:cubicBezTo>
                    <a:pt x="1752467" y="2215403"/>
                    <a:pt x="1824735" y="2223580"/>
                    <a:pt x="1837923" y="2277650"/>
                  </a:cubicBezTo>
                  <a:cubicBezTo>
                    <a:pt x="1840297" y="2286354"/>
                    <a:pt x="1840824" y="2320906"/>
                    <a:pt x="1839769" y="2397660"/>
                  </a:cubicBezTo>
                  <a:cubicBezTo>
                    <a:pt x="1838714" y="2493140"/>
                    <a:pt x="1837923" y="2507910"/>
                    <a:pt x="1833176" y="2529011"/>
                  </a:cubicBezTo>
                  <a:cubicBezTo>
                    <a:pt x="1820515" y="2585982"/>
                    <a:pt x="1797832" y="2628447"/>
                    <a:pt x="1757742" y="2669593"/>
                  </a:cubicBezTo>
                  <a:cubicBezTo>
                    <a:pt x="1731894" y="2696497"/>
                    <a:pt x="1714222" y="2709684"/>
                    <a:pt x="1704991" y="2709684"/>
                  </a:cubicBezTo>
                  <a:cubicBezTo>
                    <a:pt x="1701035" y="2709684"/>
                    <a:pt x="1698397" y="2710740"/>
                    <a:pt x="1699188" y="2712058"/>
                  </a:cubicBezTo>
                  <a:cubicBezTo>
                    <a:pt x="1699980" y="2713113"/>
                    <a:pt x="1698397" y="2716278"/>
                    <a:pt x="1695760" y="2718652"/>
                  </a:cubicBezTo>
                  <a:cubicBezTo>
                    <a:pt x="1690221" y="2723664"/>
                    <a:pt x="1686792" y="2720762"/>
                    <a:pt x="1689166" y="2713113"/>
                  </a:cubicBezTo>
                  <a:cubicBezTo>
                    <a:pt x="1690485" y="2708629"/>
                    <a:pt x="1690485" y="2708629"/>
                    <a:pt x="1686528" y="2713377"/>
                  </a:cubicBezTo>
                  <a:cubicBezTo>
                    <a:pt x="1684418" y="2716015"/>
                    <a:pt x="1683099" y="2719444"/>
                    <a:pt x="1683891" y="2720499"/>
                  </a:cubicBezTo>
                  <a:cubicBezTo>
                    <a:pt x="1684682" y="2721817"/>
                    <a:pt x="1683363" y="2722081"/>
                    <a:pt x="1681253" y="2721290"/>
                  </a:cubicBezTo>
                  <a:cubicBezTo>
                    <a:pt x="1678879" y="2720499"/>
                    <a:pt x="1677033" y="2717597"/>
                    <a:pt x="1677033" y="2715223"/>
                  </a:cubicBezTo>
                  <a:cubicBezTo>
                    <a:pt x="1677033" y="2711531"/>
                    <a:pt x="1677561" y="2711531"/>
                    <a:pt x="1679671" y="2714960"/>
                  </a:cubicBezTo>
                  <a:cubicBezTo>
                    <a:pt x="1681781" y="2718388"/>
                    <a:pt x="1682308" y="2718125"/>
                    <a:pt x="1682308" y="2714432"/>
                  </a:cubicBezTo>
                  <a:cubicBezTo>
                    <a:pt x="1682308" y="2711795"/>
                    <a:pt x="1681517" y="2709684"/>
                    <a:pt x="1680462" y="2709684"/>
                  </a:cubicBezTo>
                  <a:cubicBezTo>
                    <a:pt x="1677297" y="2709684"/>
                    <a:pt x="1670176" y="2714960"/>
                    <a:pt x="1673077" y="2714960"/>
                  </a:cubicBezTo>
                  <a:cubicBezTo>
                    <a:pt x="1674659" y="2714960"/>
                    <a:pt x="1673868" y="2716278"/>
                    <a:pt x="1671758" y="2717597"/>
                  </a:cubicBezTo>
                  <a:cubicBezTo>
                    <a:pt x="1668329" y="2719707"/>
                    <a:pt x="1668857" y="2720499"/>
                    <a:pt x="1673868" y="2721817"/>
                  </a:cubicBezTo>
                  <a:cubicBezTo>
                    <a:pt x="1677033" y="2722872"/>
                    <a:pt x="1679671" y="2724719"/>
                    <a:pt x="1679671" y="2726037"/>
                  </a:cubicBezTo>
                  <a:cubicBezTo>
                    <a:pt x="1679671" y="2727620"/>
                    <a:pt x="1677824" y="2727884"/>
                    <a:pt x="1675187" y="2726565"/>
                  </a:cubicBezTo>
                  <a:cubicBezTo>
                    <a:pt x="1672549" y="2725510"/>
                    <a:pt x="1667274" y="2724455"/>
                    <a:pt x="1663054" y="2724455"/>
                  </a:cubicBezTo>
                  <a:cubicBezTo>
                    <a:pt x="1658307" y="2724191"/>
                    <a:pt x="1656197" y="2723136"/>
                    <a:pt x="1657252" y="2720762"/>
                  </a:cubicBezTo>
                  <a:cubicBezTo>
                    <a:pt x="1658043" y="2718652"/>
                    <a:pt x="1658570" y="2716542"/>
                    <a:pt x="1658570" y="2715751"/>
                  </a:cubicBezTo>
                  <a:cubicBezTo>
                    <a:pt x="1658570" y="2714960"/>
                    <a:pt x="1660417" y="2715751"/>
                    <a:pt x="1662527" y="2717597"/>
                  </a:cubicBezTo>
                  <a:cubicBezTo>
                    <a:pt x="1664900" y="2719707"/>
                    <a:pt x="1666483" y="2719971"/>
                    <a:pt x="1666483" y="2718125"/>
                  </a:cubicBezTo>
                  <a:cubicBezTo>
                    <a:pt x="1666483" y="2714432"/>
                    <a:pt x="1661999" y="2711795"/>
                    <a:pt x="1654087" y="2710740"/>
                  </a:cubicBezTo>
                  <a:cubicBezTo>
                    <a:pt x="1647493" y="2710212"/>
                    <a:pt x="1646701" y="2711531"/>
                    <a:pt x="1650658" y="2717597"/>
                  </a:cubicBezTo>
                  <a:cubicBezTo>
                    <a:pt x="1652768" y="2720762"/>
                    <a:pt x="1653295" y="2720762"/>
                    <a:pt x="1653559" y="2716278"/>
                  </a:cubicBezTo>
                  <a:cubicBezTo>
                    <a:pt x="1653559" y="2713377"/>
                    <a:pt x="1654350" y="2712322"/>
                    <a:pt x="1654878" y="2714168"/>
                  </a:cubicBezTo>
                  <a:cubicBezTo>
                    <a:pt x="1655669" y="2716015"/>
                    <a:pt x="1655142" y="2719444"/>
                    <a:pt x="1653823" y="2721817"/>
                  </a:cubicBezTo>
                  <a:cubicBezTo>
                    <a:pt x="1651449" y="2726037"/>
                    <a:pt x="1651185" y="2725774"/>
                    <a:pt x="1649603" y="2720762"/>
                  </a:cubicBezTo>
                  <a:cubicBezTo>
                    <a:pt x="1648548" y="2717597"/>
                    <a:pt x="1646701" y="2714960"/>
                    <a:pt x="1645383" y="2714960"/>
                  </a:cubicBezTo>
                  <a:cubicBezTo>
                    <a:pt x="1642745" y="2714960"/>
                    <a:pt x="1639580" y="2723136"/>
                    <a:pt x="1641426" y="2724982"/>
                  </a:cubicBezTo>
                  <a:cubicBezTo>
                    <a:pt x="1642218" y="2725774"/>
                    <a:pt x="1642745" y="2724982"/>
                    <a:pt x="1642745" y="2723400"/>
                  </a:cubicBezTo>
                  <a:cubicBezTo>
                    <a:pt x="1642745" y="2721554"/>
                    <a:pt x="1644064" y="2720235"/>
                    <a:pt x="1645383" y="2720235"/>
                  </a:cubicBezTo>
                  <a:cubicBezTo>
                    <a:pt x="1646965" y="2720235"/>
                    <a:pt x="1648020" y="2723136"/>
                    <a:pt x="1648020" y="2726829"/>
                  </a:cubicBezTo>
                  <a:cubicBezTo>
                    <a:pt x="1648020" y="2730521"/>
                    <a:pt x="1649339" y="2733423"/>
                    <a:pt x="1650658" y="2733423"/>
                  </a:cubicBezTo>
                  <a:cubicBezTo>
                    <a:pt x="1652240" y="2733423"/>
                    <a:pt x="1653295" y="2732104"/>
                    <a:pt x="1653295" y="2730258"/>
                  </a:cubicBezTo>
                  <a:cubicBezTo>
                    <a:pt x="1653295" y="2728675"/>
                    <a:pt x="1653823" y="2727884"/>
                    <a:pt x="1654614" y="2728675"/>
                  </a:cubicBezTo>
                  <a:cubicBezTo>
                    <a:pt x="1657515" y="2731313"/>
                    <a:pt x="1652768" y="2738434"/>
                    <a:pt x="1649075" y="2736851"/>
                  </a:cubicBezTo>
                  <a:cubicBezTo>
                    <a:pt x="1646965" y="2736060"/>
                    <a:pt x="1645383" y="2737115"/>
                    <a:pt x="1645383" y="2738962"/>
                  </a:cubicBezTo>
                  <a:cubicBezTo>
                    <a:pt x="1645383" y="2740808"/>
                    <a:pt x="1644591" y="2741335"/>
                    <a:pt x="1643536" y="2740544"/>
                  </a:cubicBezTo>
                  <a:cubicBezTo>
                    <a:pt x="1642745" y="2739489"/>
                    <a:pt x="1640371" y="2740808"/>
                    <a:pt x="1638525" y="2743445"/>
                  </a:cubicBezTo>
                  <a:cubicBezTo>
                    <a:pt x="1634569" y="2748457"/>
                    <a:pt x="1634569" y="2747929"/>
                    <a:pt x="1633777" y="2723664"/>
                  </a:cubicBezTo>
                  <a:cubicBezTo>
                    <a:pt x="1633777" y="2717597"/>
                    <a:pt x="1632722" y="2712058"/>
                    <a:pt x="1631931" y="2711267"/>
                  </a:cubicBezTo>
                  <a:cubicBezTo>
                    <a:pt x="1631140" y="2710476"/>
                    <a:pt x="1630612" y="2713641"/>
                    <a:pt x="1630876" y="2718125"/>
                  </a:cubicBezTo>
                  <a:cubicBezTo>
                    <a:pt x="1631931" y="2731840"/>
                    <a:pt x="1628502" y="2733423"/>
                    <a:pt x="1626656" y="2720235"/>
                  </a:cubicBezTo>
                  <a:lnTo>
                    <a:pt x="1625074" y="2708366"/>
                  </a:lnTo>
                  <a:lnTo>
                    <a:pt x="1624810" y="2720762"/>
                  </a:lnTo>
                  <a:cubicBezTo>
                    <a:pt x="1624546" y="2728411"/>
                    <a:pt x="1625601" y="2733423"/>
                    <a:pt x="1627711" y="2734214"/>
                  </a:cubicBezTo>
                  <a:cubicBezTo>
                    <a:pt x="1630349" y="2735269"/>
                    <a:pt x="1630349" y="2735796"/>
                    <a:pt x="1627711" y="2735796"/>
                  </a:cubicBezTo>
                  <a:cubicBezTo>
                    <a:pt x="1625865" y="2736060"/>
                    <a:pt x="1624282" y="2737379"/>
                    <a:pt x="1624282" y="2738962"/>
                  </a:cubicBezTo>
                  <a:cubicBezTo>
                    <a:pt x="1624282" y="2740544"/>
                    <a:pt x="1626129" y="2741335"/>
                    <a:pt x="1628239" y="2740280"/>
                  </a:cubicBezTo>
                  <a:cubicBezTo>
                    <a:pt x="1636151" y="2737379"/>
                    <a:pt x="1631931" y="2741335"/>
                    <a:pt x="1621645" y="2746611"/>
                  </a:cubicBezTo>
                  <a:cubicBezTo>
                    <a:pt x="1604765" y="2755314"/>
                    <a:pt x="1602391" y="2753996"/>
                    <a:pt x="1603710" y="2738698"/>
                  </a:cubicBezTo>
                  <a:cubicBezTo>
                    <a:pt x="1605556" y="2721026"/>
                    <a:pt x="1599753" y="2722345"/>
                    <a:pt x="1597643" y="2740280"/>
                  </a:cubicBezTo>
                  <a:lnTo>
                    <a:pt x="1596061" y="2753204"/>
                  </a:lnTo>
                  <a:lnTo>
                    <a:pt x="1595269" y="2741335"/>
                  </a:lnTo>
                  <a:cubicBezTo>
                    <a:pt x="1595006" y="2734741"/>
                    <a:pt x="1595006" y="2727356"/>
                    <a:pt x="1595269" y="2724455"/>
                  </a:cubicBezTo>
                  <a:cubicBezTo>
                    <a:pt x="1595533" y="2721026"/>
                    <a:pt x="1594742" y="2720235"/>
                    <a:pt x="1592104" y="2721817"/>
                  </a:cubicBezTo>
                  <a:cubicBezTo>
                    <a:pt x="1586302" y="2725510"/>
                    <a:pt x="1571268" y="2724719"/>
                    <a:pt x="1572850" y="2720762"/>
                  </a:cubicBezTo>
                  <a:cubicBezTo>
                    <a:pt x="1573642" y="2718652"/>
                    <a:pt x="1574169" y="2716542"/>
                    <a:pt x="1574169" y="2715751"/>
                  </a:cubicBezTo>
                  <a:cubicBezTo>
                    <a:pt x="1574169" y="2714960"/>
                    <a:pt x="1576015" y="2715751"/>
                    <a:pt x="1578125" y="2717597"/>
                  </a:cubicBezTo>
                  <a:cubicBezTo>
                    <a:pt x="1580763" y="2719707"/>
                    <a:pt x="1582082" y="2719971"/>
                    <a:pt x="1582082" y="2718125"/>
                  </a:cubicBezTo>
                  <a:cubicBezTo>
                    <a:pt x="1582082" y="2714168"/>
                    <a:pt x="1572059" y="2708893"/>
                    <a:pt x="1568894" y="2711003"/>
                  </a:cubicBezTo>
                  <a:cubicBezTo>
                    <a:pt x="1567311" y="2711795"/>
                    <a:pt x="1566256" y="2714696"/>
                    <a:pt x="1566520" y="2717070"/>
                  </a:cubicBezTo>
                  <a:cubicBezTo>
                    <a:pt x="1566520" y="2720762"/>
                    <a:pt x="1567048" y="2720499"/>
                    <a:pt x="1568894" y="2716278"/>
                  </a:cubicBezTo>
                  <a:cubicBezTo>
                    <a:pt x="1570477" y="2712586"/>
                    <a:pt x="1571268" y="2712322"/>
                    <a:pt x="1571268" y="2714960"/>
                  </a:cubicBezTo>
                  <a:cubicBezTo>
                    <a:pt x="1571532" y="2717333"/>
                    <a:pt x="1569949" y="2721554"/>
                    <a:pt x="1567839" y="2724455"/>
                  </a:cubicBezTo>
                  <a:cubicBezTo>
                    <a:pt x="1564410" y="2728939"/>
                    <a:pt x="1564674" y="2730521"/>
                    <a:pt x="1569158" y="2736060"/>
                  </a:cubicBezTo>
                  <a:cubicBezTo>
                    <a:pt x="1572587" y="2740808"/>
                    <a:pt x="1574169" y="2741335"/>
                    <a:pt x="1574169" y="2738434"/>
                  </a:cubicBezTo>
                  <a:cubicBezTo>
                    <a:pt x="1574169" y="2736324"/>
                    <a:pt x="1573378" y="2733423"/>
                    <a:pt x="1572059" y="2731840"/>
                  </a:cubicBezTo>
                  <a:cubicBezTo>
                    <a:pt x="1571004" y="2730521"/>
                    <a:pt x="1570740" y="2729730"/>
                    <a:pt x="1571268" y="2729994"/>
                  </a:cubicBezTo>
                  <a:cubicBezTo>
                    <a:pt x="1571795" y="2730521"/>
                    <a:pt x="1573905" y="2729466"/>
                    <a:pt x="1575752" y="2727884"/>
                  </a:cubicBezTo>
                  <a:cubicBezTo>
                    <a:pt x="1580763" y="2723664"/>
                    <a:pt x="1584719" y="2727356"/>
                    <a:pt x="1584983" y="2736851"/>
                  </a:cubicBezTo>
                  <a:cubicBezTo>
                    <a:pt x="1585511" y="2744764"/>
                    <a:pt x="1585511" y="2745028"/>
                    <a:pt x="1586566" y="2738170"/>
                  </a:cubicBezTo>
                  <a:cubicBezTo>
                    <a:pt x="1588412" y="2726301"/>
                    <a:pt x="1592632" y="2729730"/>
                    <a:pt x="1592632" y="2742654"/>
                  </a:cubicBezTo>
                  <a:cubicBezTo>
                    <a:pt x="1592632" y="2752941"/>
                    <a:pt x="1591841" y="2754523"/>
                    <a:pt x="1587093" y="2754523"/>
                  </a:cubicBezTo>
                  <a:cubicBezTo>
                    <a:pt x="1583928" y="2754523"/>
                    <a:pt x="1579708" y="2752413"/>
                    <a:pt x="1577598" y="2750039"/>
                  </a:cubicBezTo>
                  <a:cubicBezTo>
                    <a:pt x="1575488" y="2747402"/>
                    <a:pt x="1574433" y="2746874"/>
                    <a:pt x="1575488" y="2748721"/>
                  </a:cubicBezTo>
                  <a:cubicBezTo>
                    <a:pt x="1576279" y="2750303"/>
                    <a:pt x="1576015" y="2751886"/>
                    <a:pt x="1574697" y="2751886"/>
                  </a:cubicBezTo>
                  <a:cubicBezTo>
                    <a:pt x="1573114" y="2751886"/>
                    <a:pt x="1570213" y="2747402"/>
                    <a:pt x="1567839" y="2742127"/>
                  </a:cubicBezTo>
                  <a:cubicBezTo>
                    <a:pt x="1564146" y="2733950"/>
                    <a:pt x="1563619" y="2733423"/>
                    <a:pt x="1564410" y="2739225"/>
                  </a:cubicBezTo>
                  <a:cubicBezTo>
                    <a:pt x="1564938" y="2743182"/>
                    <a:pt x="1564410" y="2745819"/>
                    <a:pt x="1563355" y="2745028"/>
                  </a:cubicBezTo>
                  <a:cubicBezTo>
                    <a:pt x="1562036" y="2744237"/>
                    <a:pt x="1560981" y="2741335"/>
                    <a:pt x="1560981" y="2738434"/>
                  </a:cubicBezTo>
                  <a:cubicBezTo>
                    <a:pt x="1560981" y="2735533"/>
                    <a:pt x="1559926" y="2733950"/>
                    <a:pt x="1558344" y="2734741"/>
                  </a:cubicBezTo>
                  <a:cubicBezTo>
                    <a:pt x="1556761" y="2735533"/>
                    <a:pt x="1556498" y="2734478"/>
                    <a:pt x="1557289" y="2732368"/>
                  </a:cubicBezTo>
                  <a:cubicBezTo>
                    <a:pt x="1558080" y="2729994"/>
                    <a:pt x="1557553" y="2728148"/>
                    <a:pt x="1555970" y="2728148"/>
                  </a:cubicBezTo>
                  <a:cubicBezTo>
                    <a:pt x="1552278" y="2728148"/>
                    <a:pt x="1552278" y="2730521"/>
                    <a:pt x="1555970" y="2741072"/>
                  </a:cubicBezTo>
                  <a:cubicBezTo>
                    <a:pt x="1558344" y="2747666"/>
                    <a:pt x="1560190" y="2749248"/>
                    <a:pt x="1563883" y="2748457"/>
                  </a:cubicBezTo>
                  <a:cubicBezTo>
                    <a:pt x="1566784" y="2747666"/>
                    <a:pt x="1568894" y="2748193"/>
                    <a:pt x="1568894" y="2749512"/>
                  </a:cubicBezTo>
                  <a:cubicBezTo>
                    <a:pt x="1568894" y="2750831"/>
                    <a:pt x="1567575" y="2751886"/>
                    <a:pt x="1565993" y="2751886"/>
                  </a:cubicBezTo>
                  <a:cubicBezTo>
                    <a:pt x="1564674" y="2751886"/>
                    <a:pt x="1564146" y="2753204"/>
                    <a:pt x="1564938" y="2754523"/>
                  </a:cubicBezTo>
                  <a:cubicBezTo>
                    <a:pt x="1565993" y="2756370"/>
                    <a:pt x="1459700" y="2757161"/>
                    <a:pt x="1247642" y="2757161"/>
                  </a:cubicBezTo>
                  <a:lnTo>
                    <a:pt x="928763" y="2757161"/>
                  </a:lnTo>
                  <a:lnTo>
                    <a:pt x="930082" y="2743973"/>
                  </a:lnTo>
                  <a:cubicBezTo>
                    <a:pt x="931401" y="2729203"/>
                    <a:pt x="927180" y="2720499"/>
                    <a:pt x="921114" y="2725774"/>
                  </a:cubicBezTo>
                  <a:cubicBezTo>
                    <a:pt x="916894" y="2729203"/>
                    <a:pt x="917685" y="2740280"/>
                    <a:pt x="922433" y="2747929"/>
                  </a:cubicBezTo>
                  <a:cubicBezTo>
                    <a:pt x="925334" y="2752941"/>
                    <a:pt x="925598" y="2752677"/>
                    <a:pt x="924543" y="2746083"/>
                  </a:cubicBezTo>
                  <a:cubicBezTo>
                    <a:pt x="924015" y="2741863"/>
                    <a:pt x="924543" y="2738698"/>
                    <a:pt x="925598" y="2738698"/>
                  </a:cubicBezTo>
                  <a:cubicBezTo>
                    <a:pt x="928236" y="2738698"/>
                    <a:pt x="928763" y="2746874"/>
                    <a:pt x="926389" y="2752941"/>
                  </a:cubicBezTo>
                  <a:cubicBezTo>
                    <a:pt x="924807" y="2756897"/>
                    <a:pt x="924279" y="2756897"/>
                    <a:pt x="921114" y="2752677"/>
                  </a:cubicBezTo>
                  <a:cubicBezTo>
                    <a:pt x="917949" y="2748193"/>
                    <a:pt x="917685" y="2748193"/>
                    <a:pt x="917422" y="2752413"/>
                  </a:cubicBezTo>
                  <a:cubicBezTo>
                    <a:pt x="917422" y="2755578"/>
                    <a:pt x="916103" y="2756370"/>
                    <a:pt x="913202" y="2755314"/>
                  </a:cubicBezTo>
                  <a:cubicBezTo>
                    <a:pt x="910300" y="2754259"/>
                    <a:pt x="910036" y="2753204"/>
                    <a:pt x="912147" y="2751886"/>
                  </a:cubicBezTo>
                  <a:cubicBezTo>
                    <a:pt x="914257" y="2750567"/>
                    <a:pt x="913993" y="2749512"/>
                    <a:pt x="911092" y="2748457"/>
                  </a:cubicBezTo>
                  <a:cubicBezTo>
                    <a:pt x="908718" y="2747402"/>
                    <a:pt x="906871" y="2748193"/>
                    <a:pt x="906871" y="2749776"/>
                  </a:cubicBezTo>
                  <a:cubicBezTo>
                    <a:pt x="906871" y="2751358"/>
                    <a:pt x="906080" y="2751886"/>
                    <a:pt x="905289" y="2751094"/>
                  </a:cubicBezTo>
                  <a:cubicBezTo>
                    <a:pt x="903179" y="2749248"/>
                    <a:pt x="909245" y="2733423"/>
                    <a:pt x="912147" y="2733423"/>
                  </a:cubicBezTo>
                  <a:cubicBezTo>
                    <a:pt x="912938" y="2733423"/>
                    <a:pt x="913993" y="2731840"/>
                    <a:pt x="913993" y="2729730"/>
                  </a:cubicBezTo>
                  <a:cubicBezTo>
                    <a:pt x="913993" y="2726829"/>
                    <a:pt x="912938" y="2726565"/>
                    <a:pt x="909245" y="2728939"/>
                  </a:cubicBezTo>
                  <a:cubicBezTo>
                    <a:pt x="906871" y="2730521"/>
                    <a:pt x="905289" y="2733159"/>
                    <a:pt x="906080" y="2735005"/>
                  </a:cubicBezTo>
                  <a:cubicBezTo>
                    <a:pt x="906608" y="2736588"/>
                    <a:pt x="906080" y="2738962"/>
                    <a:pt x="904498" y="2740017"/>
                  </a:cubicBezTo>
                  <a:cubicBezTo>
                    <a:pt x="902915" y="2740808"/>
                    <a:pt x="901596" y="2739489"/>
                    <a:pt x="901333" y="2736851"/>
                  </a:cubicBezTo>
                  <a:cubicBezTo>
                    <a:pt x="901333" y="2732631"/>
                    <a:pt x="901069" y="2732631"/>
                    <a:pt x="898959" y="2737379"/>
                  </a:cubicBezTo>
                  <a:cubicBezTo>
                    <a:pt x="895794" y="2744500"/>
                    <a:pt x="895794" y="2748721"/>
                    <a:pt x="898959" y="2743973"/>
                  </a:cubicBezTo>
                  <a:cubicBezTo>
                    <a:pt x="901069" y="2740808"/>
                    <a:pt x="901596" y="2741072"/>
                    <a:pt x="901596" y="2745292"/>
                  </a:cubicBezTo>
                  <a:cubicBezTo>
                    <a:pt x="901596" y="2748457"/>
                    <a:pt x="902915" y="2752149"/>
                    <a:pt x="904761" y="2753996"/>
                  </a:cubicBezTo>
                  <a:cubicBezTo>
                    <a:pt x="907135" y="2756370"/>
                    <a:pt x="834603" y="2757161"/>
                    <a:pt x="578234" y="2756897"/>
                  </a:cubicBezTo>
                  <a:cubicBezTo>
                    <a:pt x="397035" y="2756633"/>
                    <a:pt x="245376" y="2755842"/>
                    <a:pt x="240893" y="2755314"/>
                  </a:cubicBezTo>
                  <a:close/>
                  <a:moveTo>
                    <a:pt x="1622436" y="2742127"/>
                  </a:moveTo>
                  <a:cubicBezTo>
                    <a:pt x="1620590" y="2741599"/>
                    <a:pt x="1617425" y="2741599"/>
                    <a:pt x="1615842" y="2742127"/>
                  </a:cubicBezTo>
                  <a:cubicBezTo>
                    <a:pt x="1613996" y="2742918"/>
                    <a:pt x="1615315" y="2743445"/>
                    <a:pt x="1619007" y="2743445"/>
                  </a:cubicBezTo>
                  <a:cubicBezTo>
                    <a:pt x="1622700" y="2743445"/>
                    <a:pt x="1624019" y="2742918"/>
                    <a:pt x="1622436" y="2742127"/>
                  </a:cubicBezTo>
                  <a:close/>
                  <a:moveTo>
                    <a:pt x="1621117" y="2723136"/>
                  </a:moveTo>
                  <a:lnTo>
                    <a:pt x="1620590" y="2708366"/>
                  </a:lnTo>
                  <a:lnTo>
                    <a:pt x="1619799" y="2721026"/>
                  </a:lnTo>
                  <a:cubicBezTo>
                    <a:pt x="1619271" y="2727884"/>
                    <a:pt x="1617689" y="2732895"/>
                    <a:pt x="1616106" y="2732104"/>
                  </a:cubicBezTo>
                  <a:cubicBezTo>
                    <a:pt x="1614787" y="2731049"/>
                    <a:pt x="1613732" y="2732104"/>
                    <a:pt x="1613732" y="2734214"/>
                  </a:cubicBezTo>
                  <a:cubicBezTo>
                    <a:pt x="1613732" y="2736060"/>
                    <a:pt x="1615578" y="2737907"/>
                    <a:pt x="1617689" y="2737907"/>
                  </a:cubicBezTo>
                  <a:cubicBezTo>
                    <a:pt x="1620854" y="2737907"/>
                    <a:pt x="1621645" y="2734741"/>
                    <a:pt x="1621117" y="2723136"/>
                  </a:cubicBezTo>
                  <a:close/>
                  <a:moveTo>
                    <a:pt x="1644855" y="2732895"/>
                  </a:moveTo>
                  <a:cubicBezTo>
                    <a:pt x="1643273" y="2728148"/>
                    <a:pt x="1637470" y="2727356"/>
                    <a:pt x="1637470" y="2731840"/>
                  </a:cubicBezTo>
                  <a:cubicBezTo>
                    <a:pt x="1637470" y="2734214"/>
                    <a:pt x="1639316" y="2736060"/>
                    <a:pt x="1641690" y="2736060"/>
                  </a:cubicBezTo>
                  <a:cubicBezTo>
                    <a:pt x="1644064" y="2736060"/>
                    <a:pt x="1645383" y="2734741"/>
                    <a:pt x="1644855" y="2732895"/>
                  </a:cubicBezTo>
                  <a:close/>
                  <a:moveTo>
                    <a:pt x="906871" y="2728148"/>
                  </a:moveTo>
                  <a:cubicBezTo>
                    <a:pt x="908981" y="2726829"/>
                    <a:pt x="909773" y="2724982"/>
                    <a:pt x="908718" y="2723927"/>
                  </a:cubicBezTo>
                  <a:cubicBezTo>
                    <a:pt x="907663" y="2722872"/>
                    <a:pt x="904761" y="2723927"/>
                    <a:pt x="902388" y="2726301"/>
                  </a:cubicBezTo>
                  <a:cubicBezTo>
                    <a:pt x="897640" y="2731049"/>
                    <a:pt x="900278" y="2732368"/>
                    <a:pt x="906871" y="2728148"/>
                  </a:cubicBezTo>
                  <a:close/>
                  <a:moveTo>
                    <a:pt x="1564146" y="2718652"/>
                  </a:moveTo>
                  <a:cubicBezTo>
                    <a:pt x="1562036" y="2714960"/>
                    <a:pt x="1561773" y="2715223"/>
                    <a:pt x="1561773" y="2721290"/>
                  </a:cubicBezTo>
                  <a:cubicBezTo>
                    <a:pt x="1561773" y="2726037"/>
                    <a:pt x="1562564" y="2727620"/>
                    <a:pt x="1564146" y="2726037"/>
                  </a:cubicBezTo>
                  <a:cubicBezTo>
                    <a:pt x="1565993" y="2724191"/>
                    <a:pt x="1565993" y="2721817"/>
                    <a:pt x="1564146" y="2718652"/>
                  </a:cubicBezTo>
                  <a:close/>
                  <a:moveTo>
                    <a:pt x="1603182" y="2720499"/>
                  </a:moveTo>
                  <a:cubicBezTo>
                    <a:pt x="1603182" y="2719180"/>
                    <a:pt x="1603973" y="2715751"/>
                    <a:pt x="1605028" y="2713113"/>
                  </a:cubicBezTo>
                  <a:cubicBezTo>
                    <a:pt x="1606611" y="2708629"/>
                    <a:pt x="1606611" y="2708629"/>
                    <a:pt x="1602391" y="2712850"/>
                  </a:cubicBezTo>
                  <a:cubicBezTo>
                    <a:pt x="1597379" y="2717597"/>
                    <a:pt x="1596588" y="2722872"/>
                    <a:pt x="1600544" y="2722872"/>
                  </a:cubicBezTo>
                  <a:cubicBezTo>
                    <a:pt x="1602127" y="2722872"/>
                    <a:pt x="1603182" y="2721817"/>
                    <a:pt x="1603182" y="2720499"/>
                  </a:cubicBezTo>
                  <a:close/>
                  <a:moveTo>
                    <a:pt x="1594214" y="2716542"/>
                  </a:moveTo>
                  <a:cubicBezTo>
                    <a:pt x="1596852" y="2714432"/>
                    <a:pt x="1598434" y="2712058"/>
                    <a:pt x="1597379" y="2711003"/>
                  </a:cubicBezTo>
                  <a:cubicBezTo>
                    <a:pt x="1596324" y="2709948"/>
                    <a:pt x="1592896" y="2711531"/>
                    <a:pt x="1589731" y="2714696"/>
                  </a:cubicBezTo>
                  <a:cubicBezTo>
                    <a:pt x="1582873" y="2721026"/>
                    <a:pt x="1586302" y="2722345"/>
                    <a:pt x="1594214" y="2716542"/>
                  </a:cubicBezTo>
                  <a:close/>
                  <a:moveTo>
                    <a:pt x="1464711" y="1852473"/>
                  </a:moveTo>
                  <a:cubicBezTo>
                    <a:pt x="1464711" y="1097073"/>
                    <a:pt x="1464447" y="1061729"/>
                    <a:pt x="1459964" y="1045376"/>
                  </a:cubicBezTo>
                  <a:cubicBezTo>
                    <a:pt x="1450996" y="1013461"/>
                    <a:pt x="1437808" y="990515"/>
                    <a:pt x="1414598" y="967304"/>
                  </a:cubicBezTo>
                  <a:cubicBezTo>
                    <a:pt x="1391388" y="943830"/>
                    <a:pt x="1369760" y="930378"/>
                    <a:pt x="1341011" y="921674"/>
                  </a:cubicBezTo>
                  <a:cubicBezTo>
                    <a:pt x="1314899" y="913761"/>
                    <a:pt x="1310943" y="914289"/>
                    <a:pt x="1305931" y="926158"/>
                  </a:cubicBezTo>
                  <a:cubicBezTo>
                    <a:pt x="1288787" y="967831"/>
                    <a:pt x="1247378" y="1005285"/>
                    <a:pt x="1201221" y="1021110"/>
                  </a:cubicBezTo>
                  <a:lnTo>
                    <a:pt x="1179857" y="1028232"/>
                  </a:lnTo>
                  <a:lnTo>
                    <a:pt x="917422" y="1028232"/>
                  </a:lnTo>
                  <a:lnTo>
                    <a:pt x="654986" y="1028232"/>
                  </a:lnTo>
                  <a:lnTo>
                    <a:pt x="633622" y="1021110"/>
                  </a:lnTo>
                  <a:cubicBezTo>
                    <a:pt x="610412" y="1013198"/>
                    <a:pt x="586410" y="998691"/>
                    <a:pt x="567948" y="981811"/>
                  </a:cubicBezTo>
                  <a:cubicBezTo>
                    <a:pt x="555024" y="969678"/>
                    <a:pt x="535242" y="941983"/>
                    <a:pt x="528648" y="925630"/>
                  </a:cubicBezTo>
                  <a:cubicBezTo>
                    <a:pt x="524428" y="915607"/>
                    <a:pt x="524428" y="915607"/>
                    <a:pt x="512559" y="917454"/>
                  </a:cubicBezTo>
                  <a:cubicBezTo>
                    <a:pt x="455852" y="925894"/>
                    <a:pt x="402046" y="970996"/>
                    <a:pt x="380682" y="1027704"/>
                  </a:cubicBezTo>
                  <a:cubicBezTo>
                    <a:pt x="376990" y="1037991"/>
                    <a:pt x="372770" y="1056190"/>
                    <a:pt x="371451" y="1069906"/>
                  </a:cubicBezTo>
                  <a:cubicBezTo>
                    <a:pt x="368550" y="1097336"/>
                    <a:pt x="367758" y="2638998"/>
                    <a:pt x="370660" y="2641899"/>
                  </a:cubicBezTo>
                  <a:cubicBezTo>
                    <a:pt x="371451" y="2642954"/>
                    <a:pt x="618061" y="2643481"/>
                    <a:pt x="918477" y="2643218"/>
                  </a:cubicBezTo>
                  <a:lnTo>
                    <a:pt x="1464711" y="2642426"/>
                  </a:lnTo>
                  <a:lnTo>
                    <a:pt x="1464711" y="1852473"/>
                  </a:lnTo>
                  <a:close/>
                  <a:moveTo>
                    <a:pt x="1168779" y="910069"/>
                  </a:moveTo>
                  <a:cubicBezTo>
                    <a:pt x="1214936" y="890551"/>
                    <a:pt x="1217310" y="828040"/>
                    <a:pt x="1172736" y="805093"/>
                  </a:cubicBezTo>
                  <a:cubicBezTo>
                    <a:pt x="1163240" y="800346"/>
                    <a:pt x="1153745" y="800082"/>
                    <a:pt x="917422" y="800082"/>
                  </a:cubicBezTo>
                  <a:cubicBezTo>
                    <a:pt x="681098" y="800082"/>
                    <a:pt x="671603" y="800346"/>
                    <a:pt x="662108" y="805093"/>
                  </a:cubicBezTo>
                  <a:cubicBezTo>
                    <a:pt x="619116" y="827249"/>
                    <a:pt x="619643" y="888968"/>
                    <a:pt x="662899" y="908486"/>
                  </a:cubicBezTo>
                  <a:cubicBezTo>
                    <a:pt x="672922" y="913234"/>
                    <a:pt x="686373" y="913497"/>
                    <a:pt x="916894" y="913497"/>
                  </a:cubicBezTo>
                  <a:cubicBezTo>
                    <a:pt x="1115237" y="913497"/>
                    <a:pt x="1161922" y="912970"/>
                    <a:pt x="1168779" y="910069"/>
                  </a:cubicBezTo>
                  <a:close/>
                  <a:moveTo>
                    <a:pt x="1802316" y="742319"/>
                  </a:moveTo>
                  <a:cubicBezTo>
                    <a:pt x="1806009" y="740736"/>
                    <a:pt x="1804426" y="740209"/>
                    <a:pt x="1796250" y="740209"/>
                  </a:cubicBezTo>
                  <a:cubicBezTo>
                    <a:pt x="1788865" y="740209"/>
                    <a:pt x="1785964" y="741000"/>
                    <a:pt x="1788337" y="742319"/>
                  </a:cubicBezTo>
                  <a:cubicBezTo>
                    <a:pt x="1792557" y="744957"/>
                    <a:pt x="1795195" y="744957"/>
                    <a:pt x="1802316" y="742319"/>
                  </a:cubicBezTo>
                  <a:close/>
                  <a:moveTo>
                    <a:pt x="1826845" y="737835"/>
                  </a:moveTo>
                  <a:cubicBezTo>
                    <a:pt x="1827637" y="733087"/>
                    <a:pt x="1827373" y="733087"/>
                    <a:pt x="1823944" y="737308"/>
                  </a:cubicBezTo>
                  <a:cubicBezTo>
                    <a:pt x="1821834" y="739945"/>
                    <a:pt x="1819197" y="741000"/>
                    <a:pt x="1818142" y="739945"/>
                  </a:cubicBezTo>
                  <a:cubicBezTo>
                    <a:pt x="1816823" y="738890"/>
                    <a:pt x="1816823" y="739681"/>
                    <a:pt x="1817878" y="741528"/>
                  </a:cubicBezTo>
                  <a:cubicBezTo>
                    <a:pt x="1820779" y="746275"/>
                    <a:pt x="1825790" y="744165"/>
                    <a:pt x="1826845" y="737835"/>
                  </a:cubicBezTo>
                  <a:close/>
                  <a:moveTo>
                    <a:pt x="1835286" y="740736"/>
                  </a:moveTo>
                  <a:cubicBezTo>
                    <a:pt x="1837923" y="737571"/>
                    <a:pt x="1837923" y="736780"/>
                    <a:pt x="1834231" y="736780"/>
                  </a:cubicBezTo>
                  <a:cubicBezTo>
                    <a:pt x="1831857" y="736780"/>
                    <a:pt x="1830010" y="738626"/>
                    <a:pt x="1830010" y="740736"/>
                  </a:cubicBezTo>
                  <a:cubicBezTo>
                    <a:pt x="1830010" y="742846"/>
                    <a:pt x="1830538" y="744693"/>
                    <a:pt x="1831065" y="744693"/>
                  </a:cubicBezTo>
                  <a:cubicBezTo>
                    <a:pt x="1831593" y="744693"/>
                    <a:pt x="1833439" y="742846"/>
                    <a:pt x="1835286" y="740736"/>
                  </a:cubicBezTo>
                  <a:close/>
                  <a:moveTo>
                    <a:pt x="1774622" y="734142"/>
                  </a:moveTo>
                  <a:cubicBezTo>
                    <a:pt x="1771985" y="732296"/>
                    <a:pt x="1771721" y="731505"/>
                    <a:pt x="1774095" y="731505"/>
                  </a:cubicBezTo>
                  <a:cubicBezTo>
                    <a:pt x="1775941" y="731505"/>
                    <a:pt x="1777260" y="728340"/>
                    <a:pt x="1776996" y="724383"/>
                  </a:cubicBezTo>
                  <a:cubicBezTo>
                    <a:pt x="1776996" y="718317"/>
                    <a:pt x="1776468" y="717790"/>
                    <a:pt x="1774886" y="722010"/>
                  </a:cubicBezTo>
                  <a:cubicBezTo>
                    <a:pt x="1773040" y="726494"/>
                    <a:pt x="1772512" y="726230"/>
                    <a:pt x="1767501" y="719372"/>
                  </a:cubicBezTo>
                  <a:cubicBezTo>
                    <a:pt x="1764336" y="715152"/>
                    <a:pt x="1761171" y="712514"/>
                    <a:pt x="1760116" y="713569"/>
                  </a:cubicBezTo>
                  <a:cubicBezTo>
                    <a:pt x="1759061" y="714361"/>
                    <a:pt x="1761171" y="718053"/>
                    <a:pt x="1764599" y="721482"/>
                  </a:cubicBezTo>
                  <a:cubicBezTo>
                    <a:pt x="1770138" y="727021"/>
                    <a:pt x="1770138" y="727549"/>
                    <a:pt x="1765654" y="728340"/>
                  </a:cubicBezTo>
                  <a:cubicBezTo>
                    <a:pt x="1761434" y="729131"/>
                    <a:pt x="1761698" y="730186"/>
                    <a:pt x="1768292" y="734406"/>
                  </a:cubicBezTo>
                  <a:cubicBezTo>
                    <a:pt x="1772248" y="737044"/>
                    <a:pt x="1776205" y="738626"/>
                    <a:pt x="1776996" y="737835"/>
                  </a:cubicBezTo>
                  <a:cubicBezTo>
                    <a:pt x="1777787" y="737044"/>
                    <a:pt x="1776732" y="735461"/>
                    <a:pt x="1774622" y="734142"/>
                  </a:cubicBezTo>
                  <a:close/>
                  <a:moveTo>
                    <a:pt x="1806273" y="734670"/>
                  </a:moveTo>
                  <a:cubicBezTo>
                    <a:pt x="1806273" y="733615"/>
                    <a:pt x="1801789" y="732824"/>
                    <a:pt x="1796514" y="733351"/>
                  </a:cubicBezTo>
                  <a:lnTo>
                    <a:pt x="1786491" y="734142"/>
                  </a:lnTo>
                  <a:lnTo>
                    <a:pt x="1795722" y="730714"/>
                  </a:lnTo>
                  <a:lnTo>
                    <a:pt x="1804954" y="727549"/>
                  </a:lnTo>
                  <a:lnTo>
                    <a:pt x="1804954" y="703283"/>
                  </a:lnTo>
                  <a:cubicBezTo>
                    <a:pt x="1804954" y="690095"/>
                    <a:pt x="1804163" y="680600"/>
                    <a:pt x="1803108" y="682182"/>
                  </a:cubicBezTo>
                  <a:cubicBezTo>
                    <a:pt x="1801789" y="684292"/>
                    <a:pt x="1800998" y="683765"/>
                    <a:pt x="1800998" y="680864"/>
                  </a:cubicBezTo>
                  <a:cubicBezTo>
                    <a:pt x="1800998" y="678226"/>
                    <a:pt x="1802580" y="676116"/>
                    <a:pt x="1804426" y="675852"/>
                  </a:cubicBezTo>
                  <a:cubicBezTo>
                    <a:pt x="1806009" y="675852"/>
                    <a:pt x="1805218" y="674797"/>
                    <a:pt x="1802316" y="673478"/>
                  </a:cubicBezTo>
                  <a:cubicBezTo>
                    <a:pt x="1798096" y="671632"/>
                    <a:pt x="1797832" y="671104"/>
                    <a:pt x="1801525" y="671104"/>
                  </a:cubicBezTo>
                  <a:cubicBezTo>
                    <a:pt x="1803899" y="670841"/>
                    <a:pt x="1806800" y="669522"/>
                    <a:pt x="1807855" y="667939"/>
                  </a:cubicBezTo>
                  <a:cubicBezTo>
                    <a:pt x="1810229" y="663983"/>
                    <a:pt x="1804954" y="659235"/>
                    <a:pt x="1800734" y="661873"/>
                  </a:cubicBezTo>
                  <a:cubicBezTo>
                    <a:pt x="1798360" y="663192"/>
                    <a:pt x="1798624" y="664247"/>
                    <a:pt x="1802580" y="665829"/>
                  </a:cubicBezTo>
                  <a:cubicBezTo>
                    <a:pt x="1807328" y="667676"/>
                    <a:pt x="1807328" y="667939"/>
                    <a:pt x="1802316" y="667939"/>
                  </a:cubicBezTo>
                  <a:cubicBezTo>
                    <a:pt x="1799151" y="668203"/>
                    <a:pt x="1795459" y="669522"/>
                    <a:pt x="1793612" y="671368"/>
                  </a:cubicBezTo>
                  <a:cubicBezTo>
                    <a:pt x="1791239" y="673742"/>
                    <a:pt x="1790447" y="673215"/>
                    <a:pt x="1790184" y="668203"/>
                  </a:cubicBezTo>
                  <a:cubicBezTo>
                    <a:pt x="1789920" y="662400"/>
                    <a:pt x="1789656" y="662400"/>
                    <a:pt x="1788074" y="669522"/>
                  </a:cubicBezTo>
                  <a:cubicBezTo>
                    <a:pt x="1787019" y="674006"/>
                    <a:pt x="1787019" y="688776"/>
                    <a:pt x="1788074" y="702492"/>
                  </a:cubicBezTo>
                  <a:lnTo>
                    <a:pt x="1789920" y="727549"/>
                  </a:lnTo>
                  <a:lnTo>
                    <a:pt x="1789392" y="701437"/>
                  </a:lnTo>
                  <a:cubicBezTo>
                    <a:pt x="1789129" y="687194"/>
                    <a:pt x="1789656" y="677698"/>
                    <a:pt x="1790711" y="680336"/>
                  </a:cubicBezTo>
                  <a:cubicBezTo>
                    <a:pt x="1791766" y="683237"/>
                    <a:pt x="1792821" y="695106"/>
                    <a:pt x="1792821" y="707239"/>
                  </a:cubicBezTo>
                  <a:cubicBezTo>
                    <a:pt x="1793085" y="724647"/>
                    <a:pt x="1792294" y="728867"/>
                    <a:pt x="1789129" y="728867"/>
                  </a:cubicBezTo>
                  <a:cubicBezTo>
                    <a:pt x="1787019" y="728867"/>
                    <a:pt x="1785172" y="730714"/>
                    <a:pt x="1785172" y="732824"/>
                  </a:cubicBezTo>
                  <a:cubicBezTo>
                    <a:pt x="1785172" y="735725"/>
                    <a:pt x="1788074" y="736780"/>
                    <a:pt x="1795722" y="736780"/>
                  </a:cubicBezTo>
                  <a:cubicBezTo>
                    <a:pt x="1801525" y="736780"/>
                    <a:pt x="1806273" y="735725"/>
                    <a:pt x="1806273" y="734670"/>
                  </a:cubicBezTo>
                  <a:close/>
                  <a:moveTo>
                    <a:pt x="1821570" y="698008"/>
                  </a:moveTo>
                  <a:cubicBezTo>
                    <a:pt x="1821834" y="677962"/>
                    <a:pt x="1821307" y="662928"/>
                    <a:pt x="1820515" y="664774"/>
                  </a:cubicBezTo>
                  <a:cubicBezTo>
                    <a:pt x="1819460" y="666884"/>
                    <a:pt x="1816823" y="665566"/>
                    <a:pt x="1812866" y="660818"/>
                  </a:cubicBezTo>
                  <a:cubicBezTo>
                    <a:pt x="1809174" y="656862"/>
                    <a:pt x="1806273" y="655015"/>
                    <a:pt x="1806273" y="656598"/>
                  </a:cubicBezTo>
                  <a:cubicBezTo>
                    <a:pt x="1806273" y="658444"/>
                    <a:pt x="1808119" y="660290"/>
                    <a:pt x="1810229" y="661345"/>
                  </a:cubicBezTo>
                  <a:cubicBezTo>
                    <a:pt x="1812339" y="662137"/>
                    <a:pt x="1814185" y="664511"/>
                    <a:pt x="1814185" y="666884"/>
                  </a:cubicBezTo>
                  <a:cubicBezTo>
                    <a:pt x="1814185" y="668994"/>
                    <a:pt x="1815240" y="670841"/>
                    <a:pt x="1816823" y="670841"/>
                  </a:cubicBezTo>
                  <a:cubicBezTo>
                    <a:pt x="1818405" y="670841"/>
                    <a:pt x="1819197" y="683501"/>
                    <a:pt x="1818669" y="703547"/>
                  </a:cubicBezTo>
                  <a:cubicBezTo>
                    <a:pt x="1818405" y="721482"/>
                    <a:pt x="1818933" y="735725"/>
                    <a:pt x="1819988" y="735198"/>
                  </a:cubicBezTo>
                  <a:cubicBezTo>
                    <a:pt x="1820779" y="734670"/>
                    <a:pt x="1821570" y="717790"/>
                    <a:pt x="1821570" y="698008"/>
                  </a:cubicBezTo>
                  <a:close/>
                  <a:moveTo>
                    <a:pt x="1835549" y="690886"/>
                  </a:moveTo>
                  <a:cubicBezTo>
                    <a:pt x="1835286" y="667676"/>
                    <a:pt x="1833967" y="646575"/>
                    <a:pt x="1832384" y="644201"/>
                  </a:cubicBezTo>
                  <a:cubicBezTo>
                    <a:pt x="1830802" y="641300"/>
                    <a:pt x="1831065" y="639190"/>
                    <a:pt x="1832648" y="638662"/>
                  </a:cubicBezTo>
                  <a:cubicBezTo>
                    <a:pt x="1834494" y="638135"/>
                    <a:pt x="1833967" y="635761"/>
                    <a:pt x="1831857" y="632596"/>
                  </a:cubicBezTo>
                  <a:cubicBezTo>
                    <a:pt x="1828955" y="628903"/>
                    <a:pt x="1823417" y="627057"/>
                    <a:pt x="1811548" y="626002"/>
                  </a:cubicBezTo>
                  <a:cubicBezTo>
                    <a:pt x="1802580" y="625211"/>
                    <a:pt x="1794931" y="625211"/>
                    <a:pt x="1794140" y="626266"/>
                  </a:cubicBezTo>
                  <a:cubicBezTo>
                    <a:pt x="1792294" y="629431"/>
                    <a:pt x="1802844" y="631805"/>
                    <a:pt x="1813394" y="630750"/>
                  </a:cubicBezTo>
                  <a:cubicBezTo>
                    <a:pt x="1822098" y="630222"/>
                    <a:pt x="1823153" y="630750"/>
                    <a:pt x="1825527" y="637607"/>
                  </a:cubicBezTo>
                  <a:cubicBezTo>
                    <a:pt x="1827637" y="644201"/>
                    <a:pt x="1827109" y="646048"/>
                    <a:pt x="1822362" y="650004"/>
                  </a:cubicBezTo>
                  <a:cubicBezTo>
                    <a:pt x="1817087" y="654224"/>
                    <a:pt x="1814185" y="662137"/>
                    <a:pt x="1819197" y="659235"/>
                  </a:cubicBezTo>
                  <a:cubicBezTo>
                    <a:pt x="1823417" y="656598"/>
                    <a:pt x="1824735" y="665302"/>
                    <a:pt x="1824735" y="695898"/>
                  </a:cubicBezTo>
                  <a:cubicBezTo>
                    <a:pt x="1824735" y="728604"/>
                    <a:pt x="1826054" y="734934"/>
                    <a:pt x="1832121" y="733615"/>
                  </a:cubicBezTo>
                  <a:cubicBezTo>
                    <a:pt x="1835549" y="732824"/>
                    <a:pt x="1836077" y="726494"/>
                    <a:pt x="1835549" y="690886"/>
                  </a:cubicBezTo>
                  <a:close/>
                  <a:moveTo>
                    <a:pt x="1744818" y="728340"/>
                  </a:moveTo>
                  <a:cubicBezTo>
                    <a:pt x="1745873" y="726494"/>
                    <a:pt x="1746664" y="710404"/>
                    <a:pt x="1746928" y="692996"/>
                  </a:cubicBezTo>
                  <a:cubicBezTo>
                    <a:pt x="1746928" y="668467"/>
                    <a:pt x="1746137" y="661345"/>
                    <a:pt x="1743763" y="662137"/>
                  </a:cubicBezTo>
                  <a:cubicBezTo>
                    <a:pt x="1741917" y="662928"/>
                    <a:pt x="1740334" y="662137"/>
                    <a:pt x="1740334" y="660554"/>
                  </a:cubicBezTo>
                  <a:cubicBezTo>
                    <a:pt x="1740334" y="658972"/>
                    <a:pt x="1739279" y="657653"/>
                    <a:pt x="1737697" y="657653"/>
                  </a:cubicBezTo>
                  <a:cubicBezTo>
                    <a:pt x="1736378" y="657653"/>
                    <a:pt x="1735587" y="668731"/>
                    <a:pt x="1735850" y="684029"/>
                  </a:cubicBezTo>
                  <a:cubicBezTo>
                    <a:pt x="1736378" y="704074"/>
                    <a:pt x="1735587" y="710668"/>
                    <a:pt x="1732685" y="711723"/>
                  </a:cubicBezTo>
                  <a:cubicBezTo>
                    <a:pt x="1730311" y="712778"/>
                    <a:pt x="1729520" y="711459"/>
                    <a:pt x="1730575" y="707239"/>
                  </a:cubicBezTo>
                  <a:cubicBezTo>
                    <a:pt x="1731630" y="703810"/>
                    <a:pt x="1732421" y="690886"/>
                    <a:pt x="1732685" y="678226"/>
                  </a:cubicBezTo>
                  <a:cubicBezTo>
                    <a:pt x="1732949" y="659499"/>
                    <a:pt x="1734004" y="655015"/>
                    <a:pt x="1737433" y="654224"/>
                  </a:cubicBezTo>
                  <a:cubicBezTo>
                    <a:pt x="1740070" y="653433"/>
                    <a:pt x="1739543" y="652905"/>
                    <a:pt x="1735850" y="652641"/>
                  </a:cubicBezTo>
                  <a:cubicBezTo>
                    <a:pt x="1732421" y="652641"/>
                    <a:pt x="1729784" y="653169"/>
                    <a:pt x="1729784" y="654488"/>
                  </a:cubicBezTo>
                  <a:cubicBezTo>
                    <a:pt x="1727938" y="698535"/>
                    <a:pt x="1728993" y="725175"/>
                    <a:pt x="1732421" y="728076"/>
                  </a:cubicBezTo>
                  <a:cubicBezTo>
                    <a:pt x="1737433" y="732296"/>
                    <a:pt x="1742180" y="732296"/>
                    <a:pt x="1744818" y="728340"/>
                  </a:cubicBezTo>
                  <a:close/>
                  <a:moveTo>
                    <a:pt x="1760643" y="723592"/>
                  </a:moveTo>
                  <a:cubicBezTo>
                    <a:pt x="1761434" y="720955"/>
                    <a:pt x="1761171" y="720691"/>
                    <a:pt x="1759588" y="722537"/>
                  </a:cubicBezTo>
                  <a:cubicBezTo>
                    <a:pt x="1758533" y="724120"/>
                    <a:pt x="1755632" y="726230"/>
                    <a:pt x="1753522" y="727021"/>
                  </a:cubicBezTo>
                  <a:cubicBezTo>
                    <a:pt x="1750621" y="728340"/>
                    <a:pt x="1751148" y="728604"/>
                    <a:pt x="1754577" y="728076"/>
                  </a:cubicBezTo>
                  <a:cubicBezTo>
                    <a:pt x="1757478" y="727812"/>
                    <a:pt x="1760116" y="725702"/>
                    <a:pt x="1760643" y="723592"/>
                  </a:cubicBezTo>
                  <a:close/>
                  <a:moveTo>
                    <a:pt x="911355" y="720163"/>
                  </a:moveTo>
                  <a:cubicBezTo>
                    <a:pt x="915312" y="721746"/>
                    <a:pt x="915048" y="722010"/>
                    <a:pt x="910564" y="724120"/>
                  </a:cubicBezTo>
                  <a:cubicBezTo>
                    <a:pt x="907135" y="725438"/>
                    <a:pt x="908190" y="725702"/>
                    <a:pt x="914520" y="724911"/>
                  </a:cubicBezTo>
                  <a:cubicBezTo>
                    <a:pt x="923224" y="723856"/>
                    <a:pt x="935621" y="715679"/>
                    <a:pt x="928499" y="715679"/>
                  </a:cubicBezTo>
                  <a:cubicBezTo>
                    <a:pt x="926653" y="715679"/>
                    <a:pt x="925334" y="717262"/>
                    <a:pt x="925334" y="719108"/>
                  </a:cubicBezTo>
                  <a:cubicBezTo>
                    <a:pt x="925334" y="721218"/>
                    <a:pt x="924543" y="721218"/>
                    <a:pt x="922960" y="718581"/>
                  </a:cubicBezTo>
                  <a:cubicBezTo>
                    <a:pt x="921642" y="716471"/>
                    <a:pt x="918740" y="715679"/>
                    <a:pt x="916630" y="716471"/>
                  </a:cubicBezTo>
                  <a:cubicBezTo>
                    <a:pt x="914257" y="717262"/>
                    <a:pt x="911092" y="716207"/>
                    <a:pt x="909509" y="714097"/>
                  </a:cubicBezTo>
                  <a:cubicBezTo>
                    <a:pt x="905025" y="708822"/>
                    <a:pt x="896321" y="709349"/>
                    <a:pt x="896585" y="715152"/>
                  </a:cubicBezTo>
                  <a:cubicBezTo>
                    <a:pt x="896585" y="717790"/>
                    <a:pt x="897376" y="718317"/>
                    <a:pt x="898168" y="716471"/>
                  </a:cubicBezTo>
                  <a:cubicBezTo>
                    <a:pt x="898695" y="714624"/>
                    <a:pt x="901333" y="713042"/>
                    <a:pt x="903706" y="713042"/>
                  </a:cubicBezTo>
                  <a:cubicBezTo>
                    <a:pt x="906871" y="713042"/>
                    <a:pt x="907135" y="713833"/>
                    <a:pt x="904761" y="716207"/>
                  </a:cubicBezTo>
                  <a:cubicBezTo>
                    <a:pt x="902915" y="718053"/>
                    <a:pt x="901596" y="721218"/>
                    <a:pt x="901596" y="723592"/>
                  </a:cubicBezTo>
                  <a:cubicBezTo>
                    <a:pt x="901860" y="726757"/>
                    <a:pt x="902124" y="726757"/>
                    <a:pt x="904498" y="723065"/>
                  </a:cubicBezTo>
                  <a:cubicBezTo>
                    <a:pt x="906080" y="720163"/>
                    <a:pt x="908718" y="719108"/>
                    <a:pt x="911355" y="720163"/>
                  </a:cubicBezTo>
                  <a:close/>
                  <a:moveTo>
                    <a:pt x="1777260" y="706975"/>
                  </a:moveTo>
                  <a:cubicBezTo>
                    <a:pt x="1777260" y="705920"/>
                    <a:pt x="1775413" y="706448"/>
                    <a:pt x="1773303" y="708822"/>
                  </a:cubicBezTo>
                  <a:cubicBezTo>
                    <a:pt x="1771193" y="710932"/>
                    <a:pt x="1769347" y="714361"/>
                    <a:pt x="1769347" y="716207"/>
                  </a:cubicBezTo>
                  <a:cubicBezTo>
                    <a:pt x="1769611" y="719900"/>
                    <a:pt x="1777260" y="710932"/>
                    <a:pt x="1777260" y="706975"/>
                  </a:cubicBezTo>
                  <a:close/>
                  <a:moveTo>
                    <a:pt x="1772512" y="683237"/>
                  </a:moveTo>
                  <a:cubicBezTo>
                    <a:pt x="1773040" y="669522"/>
                    <a:pt x="1774358" y="661873"/>
                    <a:pt x="1776205" y="662137"/>
                  </a:cubicBezTo>
                  <a:cubicBezTo>
                    <a:pt x="1777787" y="662400"/>
                    <a:pt x="1779106" y="661082"/>
                    <a:pt x="1779106" y="658972"/>
                  </a:cubicBezTo>
                  <a:cubicBezTo>
                    <a:pt x="1779106" y="656862"/>
                    <a:pt x="1778051" y="655807"/>
                    <a:pt x="1776732" y="656598"/>
                  </a:cubicBezTo>
                  <a:cubicBezTo>
                    <a:pt x="1775677" y="657389"/>
                    <a:pt x="1774622" y="656598"/>
                    <a:pt x="1774622" y="655279"/>
                  </a:cubicBezTo>
                  <a:cubicBezTo>
                    <a:pt x="1774622" y="653697"/>
                    <a:pt x="1772512" y="652378"/>
                    <a:pt x="1770138" y="652378"/>
                  </a:cubicBezTo>
                  <a:cubicBezTo>
                    <a:pt x="1766710" y="652378"/>
                    <a:pt x="1766446" y="653169"/>
                    <a:pt x="1768820" y="655543"/>
                  </a:cubicBezTo>
                  <a:cubicBezTo>
                    <a:pt x="1773303" y="660027"/>
                    <a:pt x="1772776" y="663192"/>
                    <a:pt x="1768028" y="661345"/>
                  </a:cubicBezTo>
                  <a:cubicBezTo>
                    <a:pt x="1765918" y="660290"/>
                    <a:pt x="1764072" y="657917"/>
                    <a:pt x="1764072" y="655543"/>
                  </a:cubicBezTo>
                  <a:cubicBezTo>
                    <a:pt x="1764072" y="653433"/>
                    <a:pt x="1763281" y="652378"/>
                    <a:pt x="1762226" y="653433"/>
                  </a:cubicBezTo>
                  <a:cubicBezTo>
                    <a:pt x="1760116" y="655279"/>
                    <a:pt x="1761171" y="705129"/>
                    <a:pt x="1763281" y="708558"/>
                  </a:cubicBezTo>
                  <a:cubicBezTo>
                    <a:pt x="1763808" y="709613"/>
                    <a:pt x="1766182" y="709349"/>
                    <a:pt x="1768292" y="707767"/>
                  </a:cubicBezTo>
                  <a:cubicBezTo>
                    <a:pt x="1770666" y="705657"/>
                    <a:pt x="1771985" y="697480"/>
                    <a:pt x="1772512" y="683237"/>
                  </a:cubicBezTo>
                  <a:close/>
                  <a:moveTo>
                    <a:pt x="912674" y="692996"/>
                  </a:moveTo>
                  <a:cubicBezTo>
                    <a:pt x="910564" y="689304"/>
                    <a:pt x="910300" y="689567"/>
                    <a:pt x="910300" y="695634"/>
                  </a:cubicBezTo>
                  <a:cubicBezTo>
                    <a:pt x="910300" y="700382"/>
                    <a:pt x="911092" y="701964"/>
                    <a:pt x="912674" y="700382"/>
                  </a:cubicBezTo>
                  <a:cubicBezTo>
                    <a:pt x="914520" y="698535"/>
                    <a:pt x="914520" y="696161"/>
                    <a:pt x="912674" y="692996"/>
                  </a:cubicBezTo>
                  <a:close/>
                  <a:moveTo>
                    <a:pt x="1779106" y="678226"/>
                  </a:moveTo>
                  <a:cubicBezTo>
                    <a:pt x="1778315" y="676116"/>
                    <a:pt x="1777523" y="676907"/>
                    <a:pt x="1777523" y="679808"/>
                  </a:cubicBezTo>
                  <a:cubicBezTo>
                    <a:pt x="1777260" y="682710"/>
                    <a:pt x="1778051" y="684292"/>
                    <a:pt x="1778842" y="683237"/>
                  </a:cubicBezTo>
                  <a:cubicBezTo>
                    <a:pt x="1779633" y="682446"/>
                    <a:pt x="1779897" y="680072"/>
                    <a:pt x="1779106" y="678226"/>
                  </a:cubicBezTo>
                  <a:close/>
                  <a:moveTo>
                    <a:pt x="1803635" y="655015"/>
                  </a:moveTo>
                  <a:cubicBezTo>
                    <a:pt x="1803635" y="652114"/>
                    <a:pt x="1794931" y="653169"/>
                    <a:pt x="1791502" y="656334"/>
                  </a:cubicBezTo>
                  <a:cubicBezTo>
                    <a:pt x="1789392" y="658180"/>
                    <a:pt x="1789392" y="659763"/>
                    <a:pt x="1791502" y="661873"/>
                  </a:cubicBezTo>
                  <a:cubicBezTo>
                    <a:pt x="1793612" y="664247"/>
                    <a:pt x="1795459" y="664247"/>
                    <a:pt x="1799151" y="661082"/>
                  </a:cubicBezTo>
                  <a:cubicBezTo>
                    <a:pt x="1801525" y="658708"/>
                    <a:pt x="1803635" y="656070"/>
                    <a:pt x="1803635" y="655015"/>
                  </a:cubicBezTo>
                  <a:close/>
                  <a:moveTo>
                    <a:pt x="1748247" y="656598"/>
                  </a:moveTo>
                  <a:cubicBezTo>
                    <a:pt x="1748247" y="655807"/>
                    <a:pt x="1747192" y="654488"/>
                    <a:pt x="1745609" y="653697"/>
                  </a:cubicBezTo>
                  <a:cubicBezTo>
                    <a:pt x="1744290" y="652905"/>
                    <a:pt x="1742972" y="653433"/>
                    <a:pt x="1742972" y="654752"/>
                  </a:cubicBezTo>
                  <a:cubicBezTo>
                    <a:pt x="1742972" y="656334"/>
                    <a:pt x="1744290" y="657653"/>
                    <a:pt x="1745609" y="657653"/>
                  </a:cubicBezTo>
                  <a:cubicBezTo>
                    <a:pt x="1747192" y="657653"/>
                    <a:pt x="1748247" y="657125"/>
                    <a:pt x="1748247" y="656598"/>
                  </a:cubicBezTo>
                  <a:close/>
                  <a:moveTo>
                    <a:pt x="1821834" y="644993"/>
                  </a:moveTo>
                  <a:cubicBezTo>
                    <a:pt x="1823944" y="640772"/>
                    <a:pt x="1823153" y="640245"/>
                    <a:pt x="1814713" y="639717"/>
                  </a:cubicBezTo>
                  <a:cubicBezTo>
                    <a:pt x="1809438" y="639454"/>
                    <a:pt x="1801789" y="638399"/>
                    <a:pt x="1797832" y="637607"/>
                  </a:cubicBezTo>
                  <a:cubicBezTo>
                    <a:pt x="1793612" y="636816"/>
                    <a:pt x="1790447" y="637344"/>
                    <a:pt x="1790447" y="638662"/>
                  </a:cubicBezTo>
                  <a:cubicBezTo>
                    <a:pt x="1790447" y="639981"/>
                    <a:pt x="1794667" y="641036"/>
                    <a:pt x="1799943" y="641300"/>
                  </a:cubicBezTo>
                  <a:cubicBezTo>
                    <a:pt x="1812603" y="641827"/>
                    <a:pt x="1819988" y="644201"/>
                    <a:pt x="1818142" y="647366"/>
                  </a:cubicBezTo>
                  <a:cubicBezTo>
                    <a:pt x="1817087" y="648685"/>
                    <a:pt x="1817087" y="649740"/>
                    <a:pt x="1817878" y="649740"/>
                  </a:cubicBezTo>
                  <a:cubicBezTo>
                    <a:pt x="1818669" y="649740"/>
                    <a:pt x="1820515" y="647630"/>
                    <a:pt x="1821834" y="644993"/>
                  </a:cubicBezTo>
                  <a:close/>
                  <a:moveTo>
                    <a:pt x="1821834" y="635497"/>
                  </a:moveTo>
                  <a:cubicBezTo>
                    <a:pt x="1821307" y="634970"/>
                    <a:pt x="1813658" y="633915"/>
                    <a:pt x="1804954" y="633123"/>
                  </a:cubicBezTo>
                  <a:cubicBezTo>
                    <a:pt x="1795459" y="632332"/>
                    <a:pt x="1791239" y="632596"/>
                    <a:pt x="1794404" y="633915"/>
                  </a:cubicBezTo>
                  <a:cubicBezTo>
                    <a:pt x="1799415" y="636025"/>
                    <a:pt x="1824208" y="637607"/>
                    <a:pt x="1821834" y="635497"/>
                  </a:cubicBezTo>
                  <a:close/>
                  <a:moveTo>
                    <a:pt x="687428" y="165218"/>
                  </a:moveTo>
                  <a:lnTo>
                    <a:pt x="686637" y="107719"/>
                  </a:lnTo>
                  <a:lnTo>
                    <a:pt x="600917" y="107719"/>
                  </a:lnTo>
                  <a:lnTo>
                    <a:pt x="515197" y="107719"/>
                  </a:lnTo>
                  <a:lnTo>
                    <a:pt x="514405" y="165218"/>
                  </a:lnTo>
                  <a:lnTo>
                    <a:pt x="513878" y="222453"/>
                  </a:lnTo>
                  <a:lnTo>
                    <a:pt x="600917" y="222453"/>
                  </a:lnTo>
                  <a:lnTo>
                    <a:pt x="687956" y="222453"/>
                  </a:lnTo>
                  <a:lnTo>
                    <a:pt x="687428" y="165218"/>
                  </a:lnTo>
                  <a:close/>
                  <a:moveTo>
                    <a:pt x="1320438" y="165218"/>
                  </a:moveTo>
                  <a:lnTo>
                    <a:pt x="1319646" y="107719"/>
                  </a:lnTo>
                  <a:lnTo>
                    <a:pt x="1233926" y="107719"/>
                  </a:lnTo>
                  <a:lnTo>
                    <a:pt x="1148206" y="107719"/>
                  </a:lnTo>
                  <a:lnTo>
                    <a:pt x="1147415" y="161789"/>
                  </a:lnTo>
                  <a:cubicBezTo>
                    <a:pt x="1147151" y="191330"/>
                    <a:pt x="1147415" y="217178"/>
                    <a:pt x="1147943" y="219025"/>
                  </a:cubicBezTo>
                  <a:cubicBezTo>
                    <a:pt x="1148998" y="221662"/>
                    <a:pt x="1167988" y="222453"/>
                    <a:pt x="1235245" y="222453"/>
                  </a:cubicBezTo>
                  <a:lnTo>
                    <a:pt x="1320965" y="222453"/>
                  </a:lnTo>
                  <a:lnTo>
                    <a:pt x="1320438" y="165218"/>
                  </a:ln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2E4E434C-A665-A1BA-D76C-48471FD1923E}"/>
                </a:ext>
              </a:extLst>
            </p:cNvPr>
            <p:cNvSpPr/>
            <p:nvPr/>
          </p:nvSpPr>
          <p:spPr>
            <a:xfrm flipV="1">
              <a:off x="3246510" y="1973970"/>
              <a:ext cx="113106" cy="402753"/>
            </a:xfrm>
            <a:custGeom>
              <a:avLst/>
              <a:gdLst>
                <a:gd name="connsiteX0" fmla="*/ 32082 w 113106"/>
                <a:gd name="connsiteY0" fmla="*/ 388853 h 402753"/>
                <a:gd name="connsiteX1" fmla="*/ 168 w 113106"/>
                <a:gd name="connsiteY1" fmla="*/ 359840 h 402753"/>
                <a:gd name="connsiteX2" fmla="*/ -4844 w 113106"/>
                <a:gd name="connsiteY2" fmla="*/ 187343 h 402753"/>
                <a:gd name="connsiteX3" fmla="*/ -4052 w 113106"/>
                <a:gd name="connsiteY3" fmla="*/ 26714 h 402753"/>
                <a:gd name="connsiteX4" fmla="*/ 3333 w 113106"/>
                <a:gd name="connsiteY4" fmla="*/ 15637 h 402753"/>
                <a:gd name="connsiteX5" fmla="*/ 46588 w 113106"/>
                <a:gd name="connsiteY5" fmla="*/ -10475 h 402753"/>
                <a:gd name="connsiteX6" fmla="*/ 102768 w 113106"/>
                <a:gd name="connsiteY6" fmla="*/ 20648 h 402753"/>
                <a:gd name="connsiteX7" fmla="*/ 108043 w 113106"/>
                <a:gd name="connsiteY7" fmla="*/ 190508 h 402753"/>
                <a:gd name="connsiteX8" fmla="*/ 102768 w 113106"/>
                <a:gd name="connsiteY8" fmla="*/ 360367 h 402753"/>
                <a:gd name="connsiteX9" fmla="*/ 32082 w 113106"/>
                <a:gd name="connsiteY9" fmla="*/ 388853 h 40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106" h="402753">
                  <a:moveTo>
                    <a:pt x="32082" y="388853"/>
                  </a:moveTo>
                  <a:cubicBezTo>
                    <a:pt x="18894" y="383842"/>
                    <a:pt x="6234" y="372500"/>
                    <a:pt x="168" y="359840"/>
                  </a:cubicBezTo>
                  <a:cubicBezTo>
                    <a:pt x="-5371" y="348235"/>
                    <a:pt x="-5371" y="346916"/>
                    <a:pt x="-4844" y="187343"/>
                  </a:cubicBezTo>
                  <a:lnTo>
                    <a:pt x="-4052" y="26714"/>
                  </a:lnTo>
                  <a:lnTo>
                    <a:pt x="3333" y="15637"/>
                  </a:lnTo>
                  <a:cubicBezTo>
                    <a:pt x="13619" y="-189"/>
                    <a:pt x="28126" y="-8893"/>
                    <a:pt x="46588" y="-10475"/>
                  </a:cubicBezTo>
                  <a:cubicBezTo>
                    <a:pt x="70590" y="-12585"/>
                    <a:pt x="91954" y="-716"/>
                    <a:pt x="102768" y="20648"/>
                  </a:cubicBezTo>
                  <a:cubicBezTo>
                    <a:pt x="107779" y="30407"/>
                    <a:pt x="108043" y="37001"/>
                    <a:pt x="108043" y="190508"/>
                  </a:cubicBezTo>
                  <a:cubicBezTo>
                    <a:pt x="108043" y="344014"/>
                    <a:pt x="107779" y="350608"/>
                    <a:pt x="102768" y="360367"/>
                  </a:cubicBezTo>
                  <a:cubicBezTo>
                    <a:pt x="89844" y="385952"/>
                    <a:pt x="58721" y="398348"/>
                    <a:pt x="32082" y="3888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627C119-33BD-72BA-1278-BF752BFEBE42}"/>
                </a:ext>
              </a:extLst>
            </p:cNvPr>
            <p:cNvSpPr/>
            <p:nvPr/>
          </p:nvSpPr>
          <p:spPr>
            <a:xfrm flipV="1">
              <a:off x="3475664" y="1974641"/>
              <a:ext cx="114742" cy="402095"/>
            </a:xfrm>
            <a:custGeom>
              <a:avLst/>
              <a:gdLst>
                <a:gd name="connsiteX0" fmla="*/ 32400 w 114742"/>
                <a:gd name="connsiteY0" fmla="*/ 388604 h 402095"/>
                <a:gd name="connsiteX1" fmla="*/ -2943 w 114742"/>
                <a:gd name="connsiteY1" fmla="*/ 351150 h 402095"/>
                <a:gd name="connsiteX2" fmla="*/ -3207 w 114742"/>
                <a:gd name="connsiteY2" fmla="*/ 31213 h 402095"/>
                <a:gd name="connsiteX3" fmla="*/ 55874 w 114742"/>
                <a:gd name="connsiteY3" fmla="*/ -10461 h 402095"/>
                <a:gd name="connsiteX4" fmla="*/ 92800 w 114742"/>
                <a:gd name="connsiteY4" fmla="*/ 6156 h 402095"/>
                <a:gd name="connsiteX5" fmla="*/ 108889 w 114742"/>
                <a:gd name="connsiteY5" fmla="*/ 190522 h 402095"/>
                <a:gd name="connsiteX6" fmla="*/ 104405 w 114742"/>
                <a:gd name="connsiteY6" fmla="*/ 359327 h 402095"/>
                <a:gd name="connsiteX7" fmla="*/ 77766 w 114742"/>
                <a:gd name="connsiteY7" fmla="*/ 386230 h 402095"/>
                <a:gd name="connsiteX8" fmla="*/ 32400 w 114742"/>
                <a:gd name="connsiteY8" fmla="*/ 388604 h 40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742" h="402095">
                  <a:moveTo>
                    <a:pt x="32400" y="388604"/>
                  </a:moveTo>
                  <a:cubicBezTo>
                    <a:pt x="18949" y="383592"/>
                    <a:pt x="750" y="364338"/>
                    <a:pt x="-2943" y="351150"/>
                  </a:cubicBezTo>
                  <a:cubicBezTo>
                    <a:pt x="-6635" y="337699"/>
                    <a:pt x="-6899" y="44137"/>
                    <a:pt x="-3207" y="31213"/>
                  </a:cubicBezTo>
                  <a:cubicBezTo>
                    <a:pt x="4178" y="5101"/>
                    <a:pt x="30026" y="-13099"/>
                    <a:pt x="55874" y="-10461"/>
                  </a:cubicBezTo>
                  <a:cubicBezTo>
                    <a:pt x="72227" y="-8878"/>
                    <a:pt x="82250" y="-4395"/>
                    <a:pt x="92800" y="6156"/>
                  </a:cubicBezTo>
                  <a:cubicBezTo>
                    <a:pt x="109680" y="23300"/>
                    <a:pt x="108889" y="13541"/>
                    <a:pt x="108889" y="190522"/>
                  </a:cubicBezTo>
                  <a:cubicBezTo>
                    <a:pt x="108889" y="335325"/>
                    <a:pt x="108361" y="352205"/>
                    <a:pt x="104405" y="359327"/>
                  </a:cubicBezTo>
                  <a:cubicBezTo>
                    <a:pt x="98866" y="369613"/>
                    <a:pt x="87261" y="381219"/>
                    <a:pt x="77766" y="386230"/>
                  </a:cubicBezTo>
                  <a:cubicBezTo>
                    <a:pt x="66424" y="392033"/>
                    <a:pt x="44797" y="393088"/>
                    <a:pt x="32400" y="388604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09B03814-1E83-7C55-62DF-CD3975C3074E}"/>
                </a:ext>
              </a:extLst>
            </p:cNvPr>
            <p:cNvSpPr/>
            <p:nvPr/>
          </p:nvSpPr>
          <p:spPr>
            <a:xfrm flipV="1">
              <a:off x="3707771" y="1973876"/>
              <a:ext cx="113076" cy="403398"/>
            </a:xfrm>
            <a:custGeom>
              <a:avLst/>
              <a:gdLst>
                <a:gd name="connsiteX0" fmla="*/ 30816 w 113076"/>
                <a:gd name="connsiteY0" fmla="*/ 389405 h 403398"/>
                <a:gd name="connsiteX1" fmla="*/ -1362 w 113076"/>
                <a:gd name="connsiteY1" fmla="*/ 361183 h 403398"/>
                <a:gd name="connsiteX2" fmla="*/ -6637 w 113076"/>
                <a:gd name="connsiteY2" fmla="*/ 191059 h 403398"/>
                <a:gd name="connsiteX3" fmla="*/ -1362 w 113076"/>
                <a:gd name="connsiteY3" fmla="*/ 21199 h 403398"/>
                <a:gd name="connsiteX4" fmla="*/ 51916 w 113076"/>
                <a:gd name="connsiteY4" fmla="*/ -10715 h 403398"/>
                <a:gd name="connsiteX5" fmla="*/ 97546 w 113076"/>
                <a:gd name="connsiteY5" fmla="*/ 15133 h 403398"/>
                <a:gd name="connsiteX6" fmla="*/ 105459 w 113076"/>
                <a:gd name="connsiteY6" fmla="*/ 26738 h 403398"/>
                <a:gd name="connsiteX7" fmla="*/ 106250 w 113076"/>
                <a:gd name="connsiteY7" fmla="*/ 185256 h 403398"/>
                <a:gd name="connsiteX8" fmla="*/ 104140 w 113076"/>
                <a:gd name="connsiteY8" fmla="*/ 354061 h 403398"/>
                <a:gd name="connsiteX9" fmla="*/ 90161 w 113076"/>
                <a:gd name="connsiteY9" fmla="*/ 375425 h 403398"/>
                <a:gd name="connsiteX10" fmla="*/ 30816 w 113076"/>
                <a:gd name="connsiteY10" fmla="*/ 389405 h 4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6" h="403398">
                  <a:moveTo>
                    <a:pt x="30816" y="389405"/>
                  </a:moveTo>
                  <a:cubicBezTo>
                    <a:pt x="18156" y="384657"/>
                    <a:pt x="4704" y="372788"/>
                    <a:pt x="-1362" y="361183"/>
                  </a:cubicBezTo>
                  <a:cubicBezTo>
                    <a:pt x="-6373" y="351160"/>
                    <a:pt x="-6637" y="345621"/>
                    <a:pt x="-6637" y="191059"/>
                  </a:cubicBezTo>
                  <a:cubicBezTo>
                    <a:pt x="-6637" y="37289"/>
                    <a:pt x="-6373" y="30958"/>
                    <a:pt x="-1362" y="21199"/>
                  </a:cubicBezTo>
                  <a:cubicBezTo>
                    <a:pt x="8133" y="2209"/>
                    <a:pt x="29761" y="-10715"/>
                    <a:pt x="51916" y="-10715"/>
                  </a:cubicBezTo>
                  <a:cubicBezTo>
                    <a:pt x="65895" y="-10715"/>
                    <a:pt x="88315" y="1945"/>
                    <a:pt x="97546" y="15133"/>
                  </a:cubicBezTo>
                  <a:lnTo>
                    <a:pt x="105459" y="26738"/>
                  </a:lnTo>
                  <a:lnTo>
                    <a:pt x="106250" y="185256"/>
                  </a:lnTo>
                  <a:cubicBezTo>
                    <a:pt x="106777" y="296826"/>
                    <a:pt x="106250" y="346940"/>
                    <a:pt x="104140" y="354061"/>
                  </a:cubicBezTo>
                  <a:cubicBezTo>
                    <a:pt x="102557" y="359864"/>
                    <a:pt x="96227" y="369359"/>
                    <a:pt x="90161" y="375425"/>
                  </a:cubicBezTo>
                  <a:cubicBezTo>
                    <a:pt x="74072" y="391515"/>
                    <a:pt x="51389" y="396790"/>
                    <a:pt x="30816" y="389405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4337C31-AC95-215E-DDFF-1FC5F971F483}"/>
                </a:ext>
              </a:extLst>
            </p:cNvPr>
            <p:cNvSpPr/>
            <p:nvPr/>
          </p:nvSpPr>
          <p:spPr>
            <a:xfrm flipV="1">
              <a:off x="3189329" y="2665241"/>
              <a:ext cx="689406" cy="690506"/>
            </a:xfrm>
            <a:custGeom>
              <a:avLst/>
              <a:gdLst>
                <a:gd name="connsiteX0" fmla="*/ 297368 w 689406"/>
                <a:gd name="connsiteY0" fmla="*/ 681107 h 690506"/>
                <a:gd name="connsiteX1" fmla="*/ 89793 w 689406"/>
                <a:gd name="connsiteY1" fmla="*/ 575868 h 690506"/>
                <a:gd name="connsiteX2" fmla="*/ -938 w 689406"/>
                <a:gd name="connsiteY2" fmla="*/ 404162 h 690506"/>
                <a:gd name="connsiteX3" fmla="*/ -674 w 689406"/>
                <a:gd name="connsiteY3" fmla="*/ 269646 h 690506"/>
                <a:gd name="connsiteX4" fmla="*/ 95596 w 689406"/>
                <a:gd name="connsiteY4" fmla="*/ 92929 h 690506"/>
                <a:gd name="connsiteX5" fmla="*/ 279169 w 689406"/>
                <a:gd name="connsiteY5" fmla="*/ -3079 h 690506"/>
                <a:gd name="connsiteX6" fmla="*/ 397594 w 689406"/>
                <a:gd name="connsiteY6" fmla="*/ -3079 h 690506"/>
                <a:gd name="connsiteX7" fmla="*/ 677437 w 689406"/>
                <a:gd name="connsiteY7" fmla="*/ 268327 h 690506"/>
                <a:gd name="connsiteX8" fmla="*/ 681657 w 689406"/>
                <a:gd name="connsiteY8" fmla="*/ 378578 h 690506"/>
                <a:gd name="connsiteX9" fmla="*/ 421596 w 689406"/>
                <a:gd name="connsiteY9" fmla="*/ 672667 h 690506"/>
                <a:gd name="connsiteX10" fmla="*/ 297368 w 689406"/>
                <a:gd name="connsiteY10" fmla="*/ 681107 h 690506"/>
                <a:gd name="connsiteX11" fmla="*/ 397858 w 689406"/>
                <a:gd name="connsiteY11" fmla="*/ 559779 h 690506"/>
                <a:gd name="connsiteX12" fmla="*/ 551099 w 689406"/>
                <a:gd name="connsiteY12" fmla="*/ 425790 h 690506"/>
                <a:gd name="connsiteX13" fmla="*/ 567188 w 689406"/>
                <a:gd name="connsiteY13" fmla="*/ 347454 h 690506"/>
                <a:gd name="connsiteX14" fmla="*/ 496238 w 689406"/>
                <a:gd name="connsiteY14" fmla="*/ 170473 h 690506"/>
                <a:gd name="connsiteX15" fmla="*/ 338513 w 689406"/>
                <a:gd name="connsiteY15" fmla="*/ 107963 h 690506"/>
                <a:gd name="connsiteX16" fmla="*/ 181843 w 689406"/>
                <a:gd name="connsiteY16" fmla="*/ 169682 h 690506"/>
                <a:gd name="connsiteX17" fmla="*/ 109047 w 689406"/>
                <a:gd name="connsiteY17" fmla="*/ 337959 h 690506"/>
                <a:gd name="connsiteX18" fmla="*/ 126982 w 689406"/>
                <a:gd name="connsiteY18" fmla="*/ 421306 h 690506"/>
                <a:gd name="connsiteX19" fmla="*/ 216395 w 689406"/>
                <a:gd name="connsiteY19" fmla="*/ 356686 h 690506"/>
                <a:gd name="connsiteX20" fmla="*/ 314512 w 689406"/>
                <a:gd name="connsiteY20" fmla="*/ 286263 h 690506"/>
                <a:gd name="connsiteX21" fmla="*/ 385461 w 689406"/>
                <a:gd name="connsiteY21" fmla="*/ 370665 h 690506"/>
                <a:gd name="connsiteX22" fmla="*/ 288664 w 689406"/>
                <a:gd name="connsiteY22" fmla="*/ 446891 h 690506"/>
                <a:gd name="connsiteX23" fmla="*/ 196614 w 689406"/>
                <a:gd name="connsiteY23" fmla="*/ 517050 h 690506"/>
                <a:gd name="connsiteX24" fmla="*/ 248573 w 689406"/>
                <a:gd name="connsiteY24" fmla="*/ 549229 h 690506"/>
                <a:gd name="connsiteX25" fmla="*/ 284971 w 689406"/>
                <a:gd name="connsiteY25" fmla="*/ 560834 h 690506"/>
                <a:gd name="connsiteX26" fmla="*/ 308181 w 689406"/>
                <a:gd name="connsiteY26" fmla="*/ 566109 h 690506"/>
                <a:gd name="connsiteX27" fmla="*/ 397858 w 689406"/>
                <a:gd name="connsiteY27" fmla="*/ 559779 h 69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9406" h="690506">
                  <a:moveTo>
                    <a:pt x="297368" y="681107"/>
                  </a:moveTo>
                  <a:cubicBezTo>
                    <a:pt x="217714" y="670557"/>
                    <a:pt x="146236" y="634159"/>
                    <a:pt x="89793" y="575868"/>
                  </a:cubicBezTo>
                  <a:cubicBezTo>
                    <a:pt x="43372" y="527864"/>
                    <a:pt x="13304" y="470629"/>
                    <a:pt x="-938" y="404162"/>
                  </a:cubicBezTo>
                  <a:cubicBezTo>
                    <a:pt x="-7532" y="372511"/>
                    <a:pt x="-7532" y="301033"/>
                    <a:pt x="-674" y="269646"/>
                  </a:cubicBezTo>
                  <a:cubicBezTo>
                    <a:pt x="14623" y="199487"/>
                    <a:pt x="45482" y="142779"/>
                    <a:pt x="95596" y="92929"/>
                  </a:cubicBezTo>
                  <a:cubicBezTo>
                    <a:pt x="148083" y="40705"/>
                    <a:pt x="208482" y="9318"/>
                    <a:pt x="279169" y="-3079"/>
                  </a:cubicBezTo>
                  <a:cubicBezTo>
                    <a:pt x="309764" y="-8618"/>
                    <a:pt x="366999" y="-8618"/>
                    <a:pt x="397594" y="-3079"/>
                  </a:cubicBezTo>
                  <a:cubicBezTo>
                    <a:pt x="536329" y="21187"/>
                    <a:pt x="647369" y="128800"/>
                    <a:pt x="677437" y="268327"/>
                  </a:cubicBezTo>
                  <a:cubicBezTo>
                    <a:pt x="683503" y="295494"/>
                    <a:pt x="685350" y="348773"/>
                    <a:pt x="681657" y="378578"/>
                  </a:cubicBezTo>
                  <a:cubicBezTo>
                    <a:pt x="663458" y="522326"/>
                    <a:pt x="561649" y="637587"/>
                    <a:pt x="421596" y="672667"/>
                  </a:cubicBezTo>
                  <a:cubicBezTo>
                    <a:pt x="381505" y="682690"/>
                    <a:pt x="335084" y="685855"/>
                    <a:pt x="297368" y="681107"/>
                  </a:cubicBezTo>
                  <a:close/>
                  <a:moveTo>
                    <a:pt x="397858" y="559779"/>
                  </a:moveTo>
                  <a:cubicBezTo>
                    <a:pt x="465906" y="541316"/>
                    <a:pt x="525515" y="489356"/>
                    <a:pt x="551099" y="425790"/>
                  </a:cubicBezTo>
                  <a:cubicBezTo>
                    <a:pt x="561913" y="398623"/>
                    <a:pt x="565869" y="379897"/>
                    <a:pt x="567188" y="347454"/>
                  </a:cubicBezTo>
                  <a:cubicBezTo>
                    <a:pt x="570089" y="277295"/>
                    <a:pt x="546088" y="217686"/>
                    <a:pt x="496238" y="170473"/>
                  </a:cubicBezTo>
                  <a:cubicBezTo>
                    <a:pt x="451400" y="128272"/>
                    <a:pt x="399704" y="107699"/>
                    <a:pt x="338513" y="107963"/>
                  </a:cubicBezTo>
                  <a:cubicBezTo>
                    <a:pt x="277058" y="107963"/>
                    <a:pt x="226418" y="128008"/>
                    <a:pt x="181843" y="169682"/>
                  </a:cubicBezTo>
                  <a:cubicBezTo>
                    <a:pt x="134368" y="213993"/>
                    <a:pt x="109047" y="272547"/>
                    <a:pt x="109047" y="337959"/>
                  </a:cubicBezTo>
                  <a:cubicBezTo>
                    <a:pt x="109047" y="373039"/>
                    <a:pt x="119334" y="421306"/>
                    <a:pt x="126982" y="421306"/>
                  </a:cubicBezTo>
                  <a:cubicBezTo>
                    <a:pt x="128829" y="421306"/>
                    <a:pt x="168919" y="392293"/>
                    <a:pt x="216395" y="356686"/>
                  </a:cubicBezTo>
                  <a:cubicBezTo>
                    <a:pt x="263871" y="321079"/>
                    <a:pt x="307918" y="289428"/>
                    <a:pt x="314512" y="286263"/>
                  </a:cubicBezTo>
                  <a:cubicBezTo>
                    <a:pt x="366207" y="259887"/>
                    <a:pt x="419222" y="323189"/>
                    <a:pt x="385461" y="370665"/>
                  </a:cubicBezTo>
                  <a:cubicBezTo>
                    <a:pt x="382296" y="374885"/>
                    <a:pt x="339041" y="409174"/>
                    <a:pt x="288664" y="446891"/>
                  </a:cubicBezTo>
                  <a:cubicBezTo>
                    <a:pt x="238550" y="484344"/>
                    <a:pt x="197141" y="515995"/>
                    <a:pt x="196614" y="517050"/>
                  </a:cubicBezTo>
                  <a:cubicBezTo>
                    <a:pt x="195558" y="520479"/>
                    <a:pt x="229319" y="541052"/>
                    <a:pt x="248573" y="549229"/>
                  </a:cubicBezTo>
                  <a:cubicBezTo>
                    <a:pt x="258859" y="553185"/>
                    <a:pt x="275212" y="558460"/>
                    <a:pt x="284971" y="560834"/>
                  </a:cubicBezTo>
                  <a:cubicBezTo>
                    <a:pt x="294730" y="563208"/>
                    <a:pt x="305280" y="565582"/>
                    <a:pt x="308181" y="566109"/>
                  </a:cubicBezTo>
                  <a:cubicBezTo>
                    <a:pt x="321369" y="569274"/>
                    <a:pt x="377549" y="565318"/>
                    <a:pt x="397858" y="559779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89" name="Freihandform: Form 8288">
              <a:extLst>
                <a:ext uri="{FF2B5EF4-FFF2-40B4-BE49-F238E27FC236}">
                  <a16:creationId xmlns:a16="http://schemas.microsoft.com/office/drawing/2014/main" id="{C6CDA2F6-9B7D-7FBC-236F-62359E6E7C21}"/>
                </a:ext>
              </a:extLst>
            </p:cNvPr>
            <p:cNvSpPr/>
            <p:nvPr/>
          </p:nvSpPr>
          <p:spPr>
            <a:xfrm flipV="1">
              <a:off x="4412218" y="3775188"/>
              <a:ext cx="4787" cy="46996"/>
            </a:xfrm>
            <a:custGeom>
              <a:avLst/>
              <a:gdLst>
                <a:gd name="connsiteX0" fmla="*/ -8816 w 4787"/>
                <a:gd name="connsiteY0" fmla="*/ 17466 h 46996"/>
                <a:gd name="connsiteX1" fmla="*/ -6442 w 4787"/>
                <a:gd name="connsiteY1" fmla="*/ -3107 h 46996"/>
                <a:gd name="connsiteX2" fmla="*/ -6442 w 4787"/>
                <a:gd name="connsiteY2" fmla="*/ 43051 h 46996"/>
                <a:gd name="connsiteX3" fmla="*/ -8816 w 4787"/>
                <a:gd name="connsiteY3" fmla="*/ 17466 h 4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7" h="46996">
                  <a:moveTo>
                    <a:pt x="-8816" y="17466"/>
                  </a:moveTo>
                  <a:cubicBezTo>
                    <a:pt x="-8816" y="586"/>
                    <a:pt x="-8024" y="-6536"/>
                    <a:pt x="-6442" y="-3107"/>
                  </a:cubicBezTo>
                  <a:cubicBezTo>
                    <a:pt x="-3277" y="4278"/>
                    <a:pt x="-3277" y="43051"/>
                    <a:pt x="-6442" y="43051"/>
                  </a:cubicBezTo>
                  <a:cubicBezTo>
                    <a:pt x="-8024" y="43051"/>
                    <a:pt x="-9079" y="32764"/>
                    <a:pt x="-8816" y="174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2" name="Freihandform: Form 8291">
              <a:extLst>
                <a:ext uri="{FF2B5EF4-FFF2-40B4-BE49-F238E27FC236}">
                  <a16:creationId xmlns:a16="http://schemas.microsoft.com/office/drawing/2014/main" id="{C5BBB9BD-49E6-76AA-4079-9412B9474E03}"/>
                </a:ext>
              </a:extLst>
            </p:cNvPr>
            <p:cNvSpPr/>
            <p:nvPr/>
          </p:nvSpPr>
          <p:spPr>
            <a:xfrm flipV="1">
              <a:off x="4444151" y="3772550"/>
              <a:ext cx="5503" cy="73852"/>
            </a:xfrm>
            <a:custGeom>
              <a:avLst/>
              <a:gdLst>
                <a:gd name="connsiteX0" fmla="*/ -6835 w 5503"/>
                <a:gd name="connsiteY0" fmla="*/ 39091 h 73852"/>
                <a:gd name="connsiteX1" fmla="*/ -8417 w 5503"/>
                <a:gd name="connsiteY1" fmla="*/ 2165 h 73852"/>
                <a:gd name="connsiteX2" fmla="*/ -7362 w 5503"/>
                <a:gd name="connsiteY2" fmla="*/ -3901 h 73852"/>
                <a:gd name="connsiteX3" fmla="*/ -3670 w 5503"/>
                <a:gd name="connsiteY3" fmla="*/ 33025 h 73852"/>
                <a:gd name="connsiteX4" fmla="*/ -4725 w 5503"/>
                <a:gd name="connsiteY4" fmla="*/ 69951 h 73852"/>
                <a:gd name="connsiteX5" fmla="*/ -6835 w 5503"/>
                <a:gd name="connsiteY5" fmla="*/ 39091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3" h="73852">
                  <a:moveTo>
                    <a:pt x="-6835" y="39091"/>
                  </a:moveTo>
                  <a:cubicBezTo>
                    <a:pt x="-6835" y="21947"/>
                    <a:pt x="-7626" y="5331"/>
                    <a:pt x="-8417" y="2165"/>
                  </a:cubicBezTo>
                  <a:cubicBezTo>
                    <a:pt x="-9472" y="-1527"/>
                    <a:pt x="-8945" y="-3901"/>
                    <a:pt x="-7362" y="-3901"/>
                  </a:cubicBezTo>
                  <a:cubicBezTo>
                    <a:pt x="-5516" y="-3901"/>
                    <a:pt x="-4197" y="9287"/>
                    <a:pt x="-3670" y="33025"/>
                  </a:cubicBezTo>
                  <a:cubicBezTo>
                    <a:pt x="-3142" y="53334"/>
                    <a:pt x="-3670" y="69951"/>
                    <a:pt x="-4725" y="69951"/>
                  </a:cubicBezTo>
                  <a:cubicBezTo>
                    <a:pt x="-6043" y="69951"/>
                    <a:pt x="-6835" y="55972"/>
                    <a:pt x="-6835" y="39091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4" name="Freihandform: Form 8293">
              <a:extLst>
                <a:ext uri="{FF2B5EF4-FFF2-40B4-BE49-F238E27FC236}">
                  <a16:creationId xmlns:a16="http://schemas.microsoft.com/office/drawing/2014/main" id="{A57B9EBC-39A2-74AD-D11B-1D04A9FA8795}"/>
                </a:ext>
              </a:extLst>
            </p:cNvPr>
            <p:cNvSpPr/>
            <p:nvPr/>
          </p:nvSpPr>
          <p:spPr>
            <a:xfrm flipV="1">
              <a:off x="4349731" y="3772805"/>
              <a:ext cx="11724" cy="21664"/>
            </a:xfrm>
            <a:custGeom>
              <a:avLst/>
              <a:gdLst>
                <a:gd name="connsiteX0" fmla="*/ -6791 w 11724"/>
                <a:gd name="connsiteY0" fmla="*/ 15537 h 21664"/>
                <a:gd name="connsiteX1" fmla="*/ -4417 w 11724"/>
                <a:gd name="connsiteY1" fmla="*/ 3140 h 21664"/>
                <a:gd name="connsiteX2" fmla="*/ 2968 w 11724"/>
                <a:gd name="connsiteY2" fmla="*/ -3454 h 21664"/>
                <a:gd name="connsiteX3" fmla="*/ -461 w 11724"/>
                <a:gd name="connsiteY3" fmla="*/ 4723 h 21664"/>
                <a:gd name="connsiteX4" fmla="*/ -3626 w 11724"/>
                <a:gd name="connsiteY4" fmla="*/ 13954 h 21664"/>
                <a:gd name="connsiteX5" fmla="*/ -6791 w 11724"/>
                <a:gd name="connsiteY5" fmla="*/ 15537 h 2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4" h="21664">
                  <a:moveTo>
                    <a:pt x="-6791" y="15537"/>
                  </a:moveTo>
                  <a:cubicBezTo>
                    <a:pt x="-9692" y="13691"/>
                    <a:pt x="-9428" y="11317"/>
                    <a:pt x="-4417" y="3140"/>
                  </a:cubicBezTo>
                  <a:cubicBezTo>
                    <a:pt x="-988" y="-2399"/>
                    <a:pt x="2441" y="-5300"/>
                    <a:pt x="2968" y="-3454"/>
                  </a:cubicBezTo>
                  <a:cubicBezTo>
                    <a:pt x="3496" y="-1607"/>
                    <a:pt x="1913" y="2085"/>
                    <a:pt x="-461" y="4723"/>
                  </a:cubicBezTo>
                  <a:cubicBezTo>
                    <a:pt x="-3098" y="7624"/>
                    <a:pt x="-4417" y="11581"/>
                    <a:pt x="-3626" y="13954"/>
                  </a:cubicBezTo>
                  <a:cubicBezTo>
                    <a:pt x="-1780" y="18438"/>
                    <a:pt x="-1780" y="18702"/>
                    <a:pt x="-6791" y="15537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5" name="Freihandform: Form 8294">
              <a:extLst>
                <a:ext uri="{FF2B5EF4-FFF2-40B4-BE49-F238E27FC236}">
                  <a16:creationId xmlns:a16="http://schemas.microsoft.com/office/drawing/2014/main" id="{1C7FE15D-51F1-070E-BBA8-55B3265AD114}"/>
                </a:ext>
              </a:extLst>
            </p:cNvPr>
            <p:cNvSpPr/>
            <p:nvPr/>
          </p:nvSpPr>
          <p:spPr>
            <a:xfrm flipV="1">
              <a:off x="4383773" y="3803474"/>
              <a:ext cx="1450" cy="27735"/>
            </a:xfrm>
            <a:custGeom>
              <a:avLst/>
              <a:gdLst>
                <a:gd name="connsiteX0" fmla="*/ -8753 w 1450"/>
                <a:gd name="connsiteY0" fmla="*/ 9952 h 27735"/>
                <a:gd name="connsiteX1" fmla="*/ -7698 w 1450"/>
                <a:gd name="connsiteY1" fmla="*/ -1125 h 27735"/>
                <a:gd name="connsiteX2" fmla="*/ -7698 w 1450"/>
                <a:gd name="connsiteY2" fmla="*/ 21294 h 27735"/>
                <a:gd name="connsiteX3" fmla="*/ -8753 w 1450"/>
                <a:gd name="connsiteY3" fmla="*/ 9952 h 2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" h="27735">
                  <a:moveTo>
                    <a:pt x="-8753" y="9952"/>
                  </a:moveTo>
                  <a:cubicBezTo>
                    <a:pt x="-8753" y="-2444"/>
                    <a:pt x="-8226" y="-7456"/>
                    <a:pt x="-7698" y="-1125"/>
                  </a:cubicBezTo>
                  <a:cubicBezTo>
                    <a:pt x="-7171" y="4941"/>
                    <a:pt x="-7171" y="14964"/>
                    <a:pt x="-7698" y="21294"/>
                  </a:cubicBezTo>
                  <a:cubicBezTo>
                    <a:pt x="-8226" y="27360"/>
                    <a:pt x="-8753" y="22349"/>
                    <a:pt x="-8753" y="995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6" name="Freihandform: Form 8295">
              <a:extLst>
                <a:ext uri="{FF2B5EF4-FFF2-40B4-BE49-F238E27FC236}">
                  <a16:creationId xmlns:a16="http://schemas.microsoft.com/office/drawing/2014/main" id="{EC21F382-D4CD-89B5-66B5-4C4E25F971B0}"/>
                </a:ext>
              </a:extLst>
            </p:cNvPr>
            <p:cNvSpPr/>
            <p:nvPr/>
          </p:nvSpPr>
          <p:spPr>
            <a:xfrm flipV="1">
              <a:off x="4274842" y="1765525"/>
              <a:ext cx="10306" cy="9603"/>
            </a:xfrm>
            <a:custGeom>
              <a:avLst/>
              <a:gdLst>
                <a:gd name="connsiteX0" fmla="*/ -8397 w 10306"/>
                <a:gd name="connsiteY0" fmla="*/ -6326 h 9603"/>
                <a:gd name="connsiteX1" fmla="*/ 307 w 10306"/>
                <a:gd name="connsiteY1" fmla="*/ -10810 h 9603"/>
                <a:gd name="connsiteX2" fmla="*/ -484 w 10306"/>
                <a:gd name="connsiteY2" fmla="*/ -5271 h 9603"/>
                <a:gd name="connsiteX3" fmla="*/ -8397 w 10306"/>
                <a:gd name="connsiteY3" fmla="*/ -6326 h 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" h="9603">
                  <a:moveTo>
                    <a:pt x="-8397" y="-6326"/>
                  </a:moveTo>
                  <a:cubicBezTo>
                    <a:pt x="-8397" y="-11865"/>
                    <a:pt x="-3122" y="-14239"/>
                    <a:pt x="307" y="-10810"/>
                  </a:cubicBezTo>
                  <a:cubicBezTo>
                    <a:pt x="2681" y="-8436"/>
                    <a:pt x="2417" y="-7117"/>
                    <a:pt x="-484" y="-5271"/>
                  </a:cubicBezTo>
                  <a:cubicBezTo>
                    <a:pt x="-6023" y="-1578"/>
                    <a:pt x="-8397" y="-2106"/>
                    <a:pt x="-8397" y="-632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9" name="Freihandform: Form 8298">
              <a:extLst>
                <a:ext uri="{FF2B5EF4-FFF2-40B4-BE49-F238E27FC236}">
                  <a16:creationId xmlns:a16="http://schemas.microsoft.com/office/drawing/2014/main" id="{7326C34C-4E31-7198-62A4-B94BF69E00FB}"/>
                </a:ext>
              </a:extLst>
            </p:cNvPr>
            <p:cNvSpPr/>
            <p:nvPr/>
          </p:nvSpPr>
          <p:spPr>
            <a:xfrm flipV="1">
              <a:off x="3536331" y="1767995"/>
              <a:ext cx="5275" cy="5275"/>
            </a:xfrm>
            <a:custGeom>
              <a:avLst/>
              <a:gdLst>
                <a:gd name="connsiteX0" fmla="*/ -5868 w 5275"/>
                <a:gd name="connsiteY0" fmla="*/ -9766 h 5275"/>
                <a:gd name="connsiteX1" fmla="*/ -3230 w 5275"/>
                <a:gd name="connsiteY1" fmla="*/ -12404 h 5275"/>
                <a:gd name="connsiteX2" fmla="*/ -593 w 5275"/>
                <a:gd name="connsiteY2" fmla="*/ -9766 h 5275"/>
                <a:gd name="connsiteX3" fmla="*/ -3230 w 5275"/>
                <a:gd name="connsiteY3" fmla="*/ -7129 h 5275"/>
                <a:gd name="connsiteX4" fmla="*/ -5868 w 5275"/>
                <a:gd name="connsiteY4" fmla="*/ -9766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5275">
                  <a:moveTo>
                    <a:pt x="-5868" y="-9766"/>
                  </a:moveTo>
                  <a:cubicBezTo>
                    <a:pt x="-5868" y="-11085"/>
                    <a:pt x="-4549" y="-12404"/>
                    <a:pt x="-3230" y="-12404"/>
                  </a:cubicBezTo>
                  <a:cubicBezTo>
                    <a:pt x="-1648" y="-12404"/>
                    <a:pt x="-593" y="-11085"/>
                    <a:pt x="-593" y="-9766"/>
                  </a:cubicBezTo>
                  <a:cubicBezTo>
                    <a:pt x="-593" y="-8184"/>
                    <a:pt x="-1648" y="-7129"/>
                    <a:pt x="-3230" y="-7129"/>
                  </a:cubicBezTo>
                  <a:cubicBezTo>
                    <a:pt x="-4549" y="-7129"/>
                    <a:pt x="-5868" y="-8184"/>
                    <a:pt x="-5868" y="-97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4" name="Freihandform: Form 8303">
              <a:extLst>
                <a:ext uri="{FF2B5EF4-FFF2-40B4-BE49-F238E27FC236}">
                  <a16:creationId xmlns:a16="http://schemas.microsoft.com/office/drawing/2014/main" id="{F7EF927A-8024-0504-8BDF-4A5D94E59FF2}"/>
                </a:ext>
              </a:extLst>
            </p:cNvPr>
            <p:cNvSpPr/>
            <p:nvPr/>
          </p:nvSpPr>
          <p:spPr>
            <a:xfrm flipV="1">
              <a:off x="4340937" y="2385755"/>
              <a:ext cx="114050" cy="114165"/>
            </a:xfrm>
            <a:custGeom>
              <a:avLst/>
              <a:gdLst>
                <a:gd name="connsiteX0" fmla="*/ 23223 w 114050"/>
                <a:gd name="connsiteY0" fmla="*/ 98276 h 114165"/>
                <a:gd name="connsiteX1" fmla="*/ 12 w 114050"/>
                <a:gd name="connsiteY1" fmla="*/ 17039 h 114165"/>
                <a:gd name="connsiteX2" fmla="*/ 47752 w 114050"/>
                <a:gd name="connsiteY2" fmla="*/ -9601 h 114165"/>
                <a:gd name="connsiteX3" fmla="*/ 105250 w 114050"/>
                <a:gd name="connsiteY3" fmla="*/ 46843 h 114165"/>
                <a:gd name="connsiteX4" fmla="*/ 23223 w 114050"/>
                <a:gd name="connsiteY4" fmla="*/ 98276 h 11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0" h="114165">
                  <a:moveTo>
                    <a:pt x="23223" y="98276"/>
                  </a:moveTo>
                  <a:cubicBezTo>
                    <a:pt x="-7637" y="82978"/>
                    <a:pt x="-17923" y="47371"/>
                    <a:pt x="12" y="17039"/>
                  </a:cubicBezTo>
                  <a:cubicBezTo>
                    <a:pt x="10035" y="-105"/>
                    <a:pt x="26915" y="-9601"/>
                    <a:pt x="47752" y="-9601"/>
                  </a:cubicBezTo>
                  <a:cubicBezTo>
                    <a:pt x="81248" y="-9337"/>
                    <a:pt x="104986" y="13874"/>
                    <a:pt x="105250" y="46843"/>
                  </a:cubicBezTo>
                  <a:cubicBezTo>
                    <a:pt x="105514" y="90363"/>
                    <a:pt x="61994" y="117530"/>
                    <a:pt x="23223" y="9827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5" name="Freihandform: Form 8304">
              <a:extLst>
                <a:ext uri="{FF2B5EF4-FFF2-40B4-BE49-F238E27FC236}">
                  <a16:creationId xmlns:a16="http://schemas.microsoft.com/office/drawing/2014/main" id="{7B1BA189-41DF-3A01-D820-6D833D35B252}"/>
                </a:ext>
              </a:extLst>
            </p:cNvPr>
            <p:cNvSpPr/>
            <p:nvPr/>
          </p:nvSpPr>
          <p:spPr>
            <a:xfrm flipV="1">
              <a:off x="3304228" y="3933440"/>
              <a:ext cx="458608" cy="115718"/>
            </a:xfrm>
            <a:custGeom>
              <a:avLst/>
              <a:gdLst>
                <a:gd name="connsiteX0" fmla="*/ 28439 w 458608"/>
                <a:gd name="connsiteY0" fmla="*/ 108353 h 115718"/>
                <a:gd name="connsiteX1" fmla="*/ -5849 w 458608"/>
                <a:gd name="connsiteY1" fmla="*/ 55602 h 115718"/>
                <a:gd name="connsiteX2" fmla="*/ 40044 w 458608"/>
                <a:gd name="connsiteY2" fmla="*/ -842 h 115718"/>
                <a:gd name="connsiteX3" fmla="*/ 231529 w 458608"/>
                <a:gd name="connsiteY3" fmla="*/ -2952 h 115718"/>
                <a:gd name="connsiteX4" fmla="*/ 409827 w 458608"/>
                <a:gd name="connsiteY4" fmla="*/ -2161 h 115718"/>
                <a:gd name="connsiteX5" fmla="*/ 422751 w 458608"/>
                <a:gd name="connsiteY5" fmla="*/ 4697 h 115718"/>
                <a:gd name="connsiteX6" fmla="*/ 452555 w 458608"/>
                <a:gd name="connsiteY6" fmla="*/ 51645 h 115718"/>
                <a:gd name="connsiteX7" fmla="*/ 435411 w 458608"/>
                <a:gd name="connsiteY7" fmla="*/ 97275 h 115718"/>
                <a:gd name="connsiteX8" fmla="*/ 223089 w 458608"/>
                <a:gd name="connsiteY8" fmla="*/ 112573 h 115718"/>
                <a:gd name="connsiteX9" fmla="*/ 28439 w 458608"/>
                <a:gd name="connsiteY9" fmla="*/ 108353 h 11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608" h="115718">
                  <a:moveTo>
                    <a:pt x="28439" y="108353"/>
                  </a:moveTo>
                  <a:cubicBezTo>
                    <a:pt x="7074" y="99122"/>
                    <a:pt x="-5849" y="79076"/>
                    <a:pt x="-5849" y="55602"/>
                  </a:cubicBezTo>
                  <a:cubicBezTo>
                    <a:pt x="-5849" y="26852"/>
                    <a:pt x="11822" y="5224"/>
                    <a:pt x="40044" y="-842"/>
                  </a:cubicBezTo>
                  <a:cubicBezTo>
                    <a:pt x="49275" y="-2952"/>
                    <a:pt x="108356" y="-3480"/>
                    <a:pt x="231529" y="-2952"/>
                  </a:cubicBezTo>
                  <a:lnTo>
                    <a:pt x="409827" y="-2161"/>
                  </a:lnTo>
                  <a:lnTo>
                    <a:pt x="422751" y="4697"/>
                  </a:lnTo>
                  <a:cubicBezTo>
                    <a:pt x="442269" y="14456"/>
                    <a:pt x="451236" y="28962"/>
                    <a:pt x="452555" y="51645"/>
                  </a:cubicBezTo>
                  <a:cubicBezTo>
                    <a:pt x="453874" y="71691"/>
                    <a:pt x="448862" y="84615"/>
                    <a:pt x="435411" y="97275"/>
                  </a:cubicBezTo>
                  <a:cubicBezTo>
                    <a:pt x="418795" y="113101"/>
                    <a:pt x="425652" y="112573"/>
                    <a:pt x="223089" y="112573"/>
                  </a:cubicBezTo>
                  <a:cubicBezTo>
                    <a:pt x="63254" y="112309"/>
                    <a:pt x="36351" y="111782"/>
                    <a:pt x="28439" y="1083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6" name="Freihandform: Form 8305">
              <a:extLst>
                <a:ext uri="{FF2B5EF4-FFF2-40B4-BE49-F238E27FC236}">
                  <a16:creationId xmlns:a16="http://schemas.microsoft.com/office/drawing/2014/main" id="{A1555826-89C3-B0A3-F2DE-59A726A33153}"/>
                </a:ext>
              </a:extLst>
            </p:cNvPr>
            <p:cNvSpPr/>
            <p:nvPr/>
          </p:nvSpPr>
          <p:spPr>
            <a:xfrm flipV="1">
              <a:off x="3130150" y="4162911"/>
              <a:ext cx="9434" cy="5275"/>
            </a:xfrm>
            <a:custGeom>
              <a:avLst/>
              <a:gdLst>
                <a:gd name="connsiteX0" fmla="*/ -4489 w 9434"/>
                <a:gd name="connsiteY0" fmla="*/ 222 h 5275"/>
                <a:gd name="connsiteX1" fmla="*/ 1050 w 9434"/>
                <a:gd name="connsiteY1" fmla="*/ -2416 h 5275"/>
                <a:gd name="connsiteX2" fmla="*/ 4742 w 9434"/>
                <a:gd name="connsiteY2" fmla="*/ 222 h 5275"/>
                <a:gd name="connsiteX3" fmla="*/ -797 w 9434"/>
                <a:gd name="connsiteY3" fmla="*/ 2859 h 5275"/>
                <a:gd name="connsiteX4" fmla="*/ -4489 w 9434"/>
                <a:gd name="connsiteY4" fmla="*/ 222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4" h="5275">
                  <a:moveTo>
                    <a:pt x="-4489" y="222"/>
                  </a:moveTo>
                  <a:cubicBezTo>
                    <a:pt x="-4489" y="-1097"/>
                    <a:pt x="-2115" y="-2416"/>
                    <a:pt x="1050" y="-2416"/>
                  </a:cubicBezTo>
                  <a:cubicBezTo>
                    <a:pt x="3951" y="-2416"/>
                    <a:pt x="5534" y="-1097"/>
                    <a:pt x="4742" y="222"/>
                  </a:cubicBezTo>
                  <a:cubicBezTo>
                    <a:pt x="3951" y="1804"/>
                    <a:pt x="1313" y="2859"/>
                    <a:pt x="-797" y="2859"/>
                  </a:cubicBezTo>
                  <a:cubicBezTo>
                    <a:pt x="-2907" y="2859"/>
                    <a:pt x="-4489" y="1804"/>
                    <a:pt x="-4489" y="22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7" name="Freihandform: Form 8306">
              <a:extLst>
                <a:ext uri="{FF2B5EF4-FFF2-40B4-BE49-F238E27FC236}">
                  <a16:creationId xmlns:a16="http://schemas.microsoft.com/office/drawing/2014/main" id="{CF687AE3-D350-E88A-71D6-CF00DA89EACF}"/>
                </a:ext>
              </a:extLst>
            </p:cNvPr>
            <p:cNvSpPr/>
            <p:nvPr/>
          </p:nvSpPr>
          <p:spPr>
            <a:xfrm flipV="1">
              <a:off x="3916137" y="4170824"/>
              <a:ext cx="5275" cy="4328"/>
            </a:xfrm>
            <a:custGeom>
              <a:avLst/>
              <a:gdLst>
                <a:gd name="connsiteX0" fmla="*/ -7164 w 5275"/>
                <a:gd name="connsiteY0" fmla="*/ -958 h 4328"/>
                <a:gd name="connsiteX1" fmla="*/ -4526 w 5275"/>
                <a:gd name="connsiteY1" fmla="*/ -2013 h 4328"/>
                <a:gd name="connsiteX2" fmla="*/ -1889 w 5275"/>
                <a:gd name="connsiteY2" fmla="*/ 888 h 4328"/>
                <a:gd name="connsiteX3" fmla="*/ -4526 w 5275"/>
                <a:gd name="connsiteY3" fmla="*/ 1943 h 4328"/>
                <a:gd name="connsiteX4" fmla="*/ -7164 w 5275"/>
                <a:gd name="connsiteY4" fmla="*/ -958 h 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4328">
                  <a:moveTo>
                    <a:pt x="-7164" y="-958"/>
                  </a:moveTo>
                  <a:cubicBezTo>
                    <a:pt x="-7164" y="-2277"/>
                    <a:pt x="-5845" y="-2804"/>
                    <a:pt x="-4526" y="-2013"/>
                  </a:cubicBezTo>
                  <a:cubicBezTo>
                    <a:pt x="-2944" y="-1222"/>
                    <a:pt x="-1889" y="97"/>
                    <a:pt x="-1889" y="888"/>
                  </a:cubicBezTo>
                  <a:cubicBezTo>
                    <a:pt x="-1889" y="1416"/>
                    <a:pt x="-2944" y="1943"/>
                    <a:pt x="-4526" y="1943"/>
                  </a:cubicBezTo>
                  <a:cubicBezTo>
                    <a:pt x="-5845" y="1943"/>
                    <a:pt x="-7164" y="624"/>
                    <a:pt x="-7164" y="-958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8309" name="Grafik 8308">
            <a:extLst>
              <a:ext uri="{FF2B5EF4-FFF2-40B4-BE49-F238E27FC236}">
                <a16:creationId xmlns:a16="http://schemas.microsoft.com/office/drawing/2014/main" id="{C5033DD9-8434-5098-B1E2-8CCF3C17F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43969" y="2294618"/>
            <a:ext cx="735454" cy="721173"/>
          </a:xfrm>
          <a:prstGeom prst="rect">
            <a:avLst/>
          </a:prstGeom>
        </p:spPr>
      </p:pic>
      <p:grpSp>
        <p:nvGrpSpPr>
          <p:cNvPr id="8322" name="Gruppieren 8321">
            <a:extLst>
              <a:ext uri="{FF2B5EF4-FFF2-40B4-BE49-F238E27FC236}">
                <a16:creationId xmlns:a16="http://schemas.microsoft.com/office/drawing/2014/main" id="{3600A2A5-CC34-A881-B804-52B37C732362}"/>
              </a:ext>
            </a:extLst>
          </p:cNvPr>
          <p:cNvGrpSpPr/>
          <p:nvPr/>
        </p:nvGrpSpPr>
        <p:grpSpPr>
          <a:xfrm>
            <a:off x="8620469" y="4791411"/>
            <a:ext cx="1075674" cy="779145"/>
            <a:chOff x="8620469" y="4524005"/>
            <a:chExt cx="1075674" cy="77914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4BB75F4-B706-9BBE-EA18-7CEB005853C6}"/>
                </a:ext>
              </a:extLst>
            </p:cNvPr>
            <p:cNvSpPr txBox="1"/>
            <p:nvPr/>
          </p:nvSpPr>
          <p:spPr>
            <a:xfrm>
              <a:off x="8756228" y="4995373"/>
              <a:ext cx="773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E-Auto</a:t>
              </a:r>
            </a:p>
          </p:txBody>
        </p:sp>
        <p:pic>
          <p:nvPicPr>
            <p:cNvPr id="8315" name="Grafik 8314">
              <a:extLst>
                <a:ext uri="{FF2B5EF4-FFF2-40B4-BE49-F238E27FC236}">
                  <a16:creationId xmlns:a16="http://schemas.microsoft.com/office/drawing/2014/main" id="{8F06FBA6-BEE2-783C-5AB6-673D8BB8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8620469" y="4524005"/>
              <a:ext cx="1075674" cy="743982"/>
            </a:xfrm>
            <a:prstGeom prst="rect">
              <a:avLst/>
            </a:prstGeom>
          </p:spPr>
        </p:pic>
        <p:cxnSp>
          <p:nvCxnSpPr>
            <p:cNvPr id="8316" name="Gerader Verbinder 8315">
              <a:extLst>
                <a:ext uri="{FF2B5EF4-FFF2-40B4-BE49-F238E27FC236}">
                  <a16:creationId xmlns:a16="http://schemas.microsoft.com/office/drawing/2014/main" id="{B8B5261E-0628-8AB7-582F-E3DF81ED66F8}"/>
                </a:ext>
              </a:extLst>
            </p:cNvPr>
            <p:cNvCxnSpPr/>
            <p:nvPr/>
          </p:nvCxnSpPr>
          <p:spPr bwMode="auto">
            <a:xfrm>
              <a:off x="8709825" y="4917978"/>
              <a:ext cx="117475" cy="21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0F500B3D-827F-8553-64F7-C50ED859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618222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Der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ProSumer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de-DE" altLang="de-DE" sz="1800" noProof="0" dirty="0">
                <a:solidFill>
                  <a:srgbClr val="00B050"/>
                </a:solidFill>
              </a:rPr>
              <a:t>wird dabei zur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Schlüsselkomponente!</a:t>
            </a:r>
          </a:p>
        </p:txBody>
      </p:sp>
      <p:grpSp>
        <p:nvGrpSpPr>
          <p:cNvPr id="8348" name="Gruppieren 8347">
            <a:extLst>
              <a:ext uri="{FF2B5EF4-FFF2-40B4-BE49-F238E27FC236}">
                <a16:creationId xmlns:a16="http://schemas.microsoft.com/office/drawing/2014/main" id="{D7D0246C-9E2B-01E5-AD9F-62C1AF9616FA}"/>
              </a:ext>
            </a:extLst>
          </p:cNvPr>
          <p:cNvGrpSpPr/>
          <p:nvPr/>
        </p:nvGrpSpPr>
        <p:grpSpPr>
          <a:xfrm>
            <a:off x="5262113" y="1424647"/>
            <a:ext cx="3569582" cy="1831670"/>
            <a:chOff x="5262113" y="1424647"/>
            <a:chExt cx="3569582" cy="183167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2B294B2C-0EAB-1148-BD11-9446A3CC4BF8}"/>
                </a:ext>
              </a:extLst>
            </p:cNvPr>
            <p:cNvGrpSpPr/>
            <p:nvPr/>
          </p:nvGrpSpPr>
          <p:grpSpPr>
            <a:xfrm>
              <a:off x="5262113" y="1424647"/>
              <a:ext cx="3569582" cy="1831670"/>
              <a:chOff x="5262113" y="1424647"/>
              <a:chExt cx="3569582" cy="1831670"/>
            </a:xfrm>
          </p:grpSpPr>
          <p:grpSp>
            <p:nvGrpSpPr>
              <p:cNvPr id="8317" name="Gruppieren 8316">
                <a:extLst>
                  <a:ext uri="{FF2B5EF4-FFF2-40B4-BE49-F238E27FC236}">
                    <a16:creationId xmlns:a16="http://schemas.microsoft.com/office/drawing/2014/main" id="{385FD122-F622-FF83-2205-FC457A03A9E5}"/>
                  </a:ext>
                </a:extLst>
              </p:cNvPr>
              <p:cNvGrpSpPr/>
              <p:nvPr/>
            </p:nvGrpSpPr>
            <p:grpSpPr>
              <a:xfrm>
                <a:off x="5262113" y="1424647"/>
                <a:ext cx="3569582" cy="1504864"/>
                <a:chOff x="5262113" y="1424647"/>
                <a:chExt cx="3569582" cy="1504864"/>
              </a:xfrm>
            </p:grpSpPr>
            <p:pic>
              <p:nvPicPr>
                <p:cNvPr id="8301" name="Grafik 8300" descr="Ein Bild, das Kreis, Entwurf, Design enthält.&#10;&#10;Automatisch generierte Beschreibung">
                  <a:extLst>
                    <a:ext uri="{FF2B5EF4-FFF2-40B4-BE49-F238E27FC236}">
                      <a16:creationId xmlns:a16="http://schemas.microsoft.com/office/drawing/2014/main" id="{764FBE9B-50B2-82D1-31E2-E6A209CF7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256"/>
                <a:stretch/>
              </p:blipFill>
              <p:spPr>
                <a:xfrm>
                  <a:off x="7600121" y="2631993"/>
                  <a:ext cx="178452" cy="171461"/>
                </a:xfrm>
                <a:prstGeom prst="rect">
                  <a:avLst/>
                </a:prstGeom>
              </p:spPr>
            </p:pic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F4AE96A9-5E5B-6AE9-3184-82D50152386D}"/>
                    </a:ext>
                  </a:extLst>
                </p:cNvPr>
                <p:cNvGrpSpPr/>
                <p:nvPr/>
              </p:nvGrpSpPr>
              <p:grpSpPr>
                <a:xfrm>
                  <a:off x="6903165" y="1424647"/>
                  <a:ext cx="1928530" cy="1504864"/>
                  <a:chOff x="2379234" y="2470777"/>
                  <a:chExt cx="4832140" cy="3347910"/>
                </a:xfrm>
              </p:grpSpPr>
              <p:sp>
                <p:nvSpPr>
                  <p:cNvPr id="30" name="Freihandform: Form 29">
                    <a:extLst>
                      <a:ext uri="{FF2B5EF4-FFF2-40B4-BE49-F238E27FC236}">
                        <a16:creationId xmlns:a16="http://schemas.microsoft.com/office/drawing/2014/main" id="{94B34AA4-1DB1-B337-7A66-374B6A2143AA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1" name="Freihandform: Form 30">
                    <a:extLst>
                      <a:ext uri="{FF2B5EF4-FFF2-40B4-BE49-F238E27FC236}">
                        <a16:creationId xmlns:a16="http://schemas.microsoft.com/office/drawing/2014/main" id="{EA0424AA-DF68-AD02-C1E0-3744B05081AC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88" name="Freihandform: Form 8287">
                    <a:extLst>
                      <a:ext uri="{FF2B5EF4-FFF2-40B4-BE49-F238E27FC236}">
                        <a16:creationId xmlns:a16="http://schemas.microsoft.com/office/drawing/2014/main" id="{2F35FB54-D671-2FD5-4DA1-DEF86D9CACFF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90" name="Freihandform: Form 8289">
                    <a:extLst>
                      <a:ext uri="{FF2B5EF4-FFF2-40B4-BE49-F238E27FC236}">
                        <a16:creationId xmlns:a16="http://schemas.microsoft.com/office/drawing/2014/main" id="{AFF7160B-AECE-3447-171D-F433DC09F8E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91" name="Gerader Verbinder 8290">
                    <a:extLst>
                      <a:ext uri="{FF2B5EF4-FFF2-40B4-BE49-F238E27FC236}">
                        <a16:creationId xmlns:a16="http://schemas.microsoft.com/office/drawing/2014/main" id="{CD9F9E41-1251-834C-9576-E163586424A3}"/>
                      </a:ext>
                    </a:extLst>
                  </p:cNvPr>
                  <p:cNvCxnSpPr>
                    <a:cxnSpLocks/>
                    <a:stCxn id="30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93" name="Freihandform: Form 8292">
                    <a:extLst>
                      <a:ext uri="{FF2B5EF4-FFF2-40B4-BE49-F238E27FC236}">
                        <a16:creationId xmlns:a16="http://schemas.microsoft.com/office/drawing/2014/main" id="{E35072B6-5D49-0A07-2F52-7354704787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8313" name="Gerader Verbinder 8312">
                  <a:extLst>
                    <a:ext uri="{FF2B5EF4-FFF2-40B4-BE49-F238E27FC236}">
                      <a16:creationId xmlns:a16="http://schemas.microsoft.com/office/drawing/2014/main" id="{39287439-6638-0BAE-0DA2-4B21DD5EE6BE}"/>
                    </a:ext>
                  </a:extLst>
                </p:cNvPr>
                <p:cNvCxnSpPr/>
                <p:nvPr/>
              </p:nvCxnSpPr>
              <p:spPr bwMode="auto">
                <a:xfrm>
                  <a:off x="5262113" y="2300026"/>
                  <a:ext cx="1731618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BEF33AE-FA92-F9F9-29D9-DCA8460CE6C3}"/>
                  </a:ext>
                </a:extLst>
              </p:cNvPr>
              <p:cNvSpPr txBox="1"/>
              <p:nvPr/>
            </p:nvSpPr>
            <p:spPr>
              <a:xfrm>
                <a:off x="7473293" y="2948540"/>
                <a:ext cx="12840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Verbraucher</a:t>
                </a:r>
              </a:p>
            </p:txBody>
          </p:sp>
        </p:grpSp>
        <p:grpSp>
          <p:nvGrpSpPr>
            <p:cNvPr id="8339" name="Gruppieren 8338">
              <a:extLst>
                <a:ext uri="{FF2B5EF4-FFF2-40B4-BE49-F238E27FC236}">
                  <a16:creationId xmlns:a16="http://schemas.microsoft.com/office/drawing/2014/main" id="{161ED799-6202-0A2E-5E5F-3BCE2023F7E7}"/>
                </a:ext>
              </a:extLst>
            </p:cNvPr>
            <p:cNvGrpSpPr/>
            <p:nvPr/>
          </p:nvGrpSpPr>
          <p:grpSpPr>
            <a:xfrm>
              <a:off x="5788325" y="1453530"/>
              <a:ext cx="595807" cy="1445828"/>
              <a:chOff x="5788325" y="1453530"/>
              <a:chExt cx="595807" cy="1445828"/>
            </a:xfrm>
          </p:grpSpPr>
          <p:cxnSp>
            <p:nvCxnSpPr>
              <p:cNvPr id="8308" name="Gerader Verbinder 8307">
                <a:extLst>
                  <a:ext uri="{FF2B5EF4-FFF2-40B4-BE49-F238E27FC236}">
                    <a16:creationId xmlns:a16="http://schemas.microsoft.com/office/drawing/2014/main" id="{75B11FC1-896C-B194-9A3C-C6F335C20A1A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19" name="Gerader Verbinder 8318">
                <a:extLst>
                  <a:ext uri="{FF2B5EF4-FFF2-40B4-BE49-F238E27FC236}">
                    <a16:creationId xmlns:a16="http://schemas.microsoft.com/office/drawing/2014/main" id="{CF3A90A5-99E3-2D28-73BB-F6115749F31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0" name="Gerader Verbinder 8329">
                <a:extLst>
                  <a:ext uri="{FF2B5EF4-FFF2-40B4-BE49-F238E27FC236}">
                    <a16:creationId xmlns:a16="http://schemas.microsoft.com/office/drawing/2014/main" id="{7FE9D3FE-247A-4F0A-E3B9-AFB1DD150A54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1" name="Gerader Verbinder 8330">
                <a:extLst>
                  <a:ext uri="{FF2B5EF4-FFF2-40B4-BE49-F238E27FC236}">
                    <a16:creationId xmlns:a16="http://schemas.microsoft.com/office/drawing/2014/main" id="{F14B831B-0552-7CD7-D54E-66AFC404BA0C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49" name="Gruppieren 8348">
            <a:extLst>
              <a:ext uri="{FF2B5EF4-FFF2-40B4-BE49-F238E27FC236}">
                <a16:creationId xmlns:a16="http://schemas.microsoft.com/office/drawing/2014/main" id="{DBCF49E6-215A-E69E-B5B2-D1A12580DA16}"/>
              </a:ext>
            </a:extLst>
          </p:cNvPr>
          <p:cNvGrpSpPr/>
          <p:nvPr/>
        </p:nvGrpSpPr>
        <p:grpSpPr>
          <a:xfrm>
            <a:off x="3141059" y="3708318"/>
            <a:ext cx="3874887" cy="1919087"/>
            <a:chOff x="3141059" y="3708318"/>
            <a:chExt cx="3874887" cy="1919087"/>
          </a:xfrm>
        </p:grpSpPr>
        <p:grpSp>
          <p:nvGrpSpPr>
            <p:cNvPr id="8328" name="Gruppieren 8327">
              <a:extLst>
                <a:ext uri="{FF2B5EF4-FFF2-40B4-BE49-F238E27FC236}">
                  <a16:creationId xmlns:a16="http://schemas.microsoft.com/office/drawing/2014/main" id="{62A5EC99-4569-1DD7-0D8D-3A02F6EBC3F6}"/>
                </a:ext>
              </a:extLst>
            </p:cNvPr>
            <p:cNvGrpSpPr/>
            <p:nvPr/>
          </p:nvGrpSpPr>
          <p:grpSpPr>
            <a:xfrm>
              <a:off x="3141059" y="3708318"/>
              <a:ext cx="3874887" cy="1919087"/>
              <a:chOff x="3598257" y="3708318"/>
              <a:chExt cx="3874887" cy="1919087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1AFDF12A-1D75-1C37-660E-A2333F368981}"/>
                  </a:ext>
                </a:extLst>
              </p:cNvPr>
              <p:cNvGrpSpPr/>
              <p:nvPr/>
            </p:nvGrpSpPr>
            <p:grpSpPr>
              <a:xfrm>
                <a:off x="4205619" y="3708318"/>
                <a:ext cx="3267525" cy="1775658"/>
                <a:chOff x="4205619" y="3708318"/>
                <a:chExt cx="3267525" cy="1775658"/>
              </a:xfrm>
            </p:grpSpPr>
            <p:cxnSp>
              <p:nvCxnSpPr>
                <p:cNvPr id="8270" name="Gerader Verbinder 8269">
                  <a:extLst>
                    <a:ext uri="{FF2B5EF4-FFF2-40B4-BE49-F238E27FC236}">
                      <a16:creationId xmlns:a16="http://schemas.microsoft.com/office/drawing/2014/main" id="{6F1F27DF-6148-0FB7-404F-15E982D9AA32}"/>
                    </a:ext>
                  </a:extLst>
                </p:cNvPr>
                <p:cNvCxnSpPr/>
                <p:nvPr/>
              </p:nvCxnSpPr>
              <p:spPr bwMode="auto">
                <a:xfrm>
                  <a:off x="5636440" y="4639403"/>
                  <a:ext cx="1836704" cy="3388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65150C66-9E42-BA7D-880B-8DBCD6B14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5619" y="3708318"/>
                  <a:ext cx="1775658" cy="1775658"/>
                </a:xfrm>
                <a:prstGeom prst="rect">
                  <a:avLst/>
                </a:prstGeom>
              </p:spPr>
            </p:pic>
          </p:grpSp>
          <p:sp>
            <p:nvSpPr>
              <p:cNvPr id="8323" name="Textfeld 8322">
                <a:extLst>
                  <a:ext uri="{FF2B5EF4-FFF2-40B4-BE49-F238E27FC236}">
                    <a16:creationId xmlns:a16="http://schemas.microsoft.com/office/drawing/2014/main" id="{10A9C6E7-69B6-B9AD-C8D0-9568BD8AE285}"/>
                  </a:ext>
                </a:extLst>
              </p:cNvPr>
              <p:cNvSpPr txBox="1"/>
              <p:nvPr/>
            </p:nvSpPr>
            <p:spPr>
              <a:xfrm>
                <a:off x="3598257" y="5319628"/>
                <a:ext cx="2885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Übertragungs- und Verteilernetz</a:t>
                </a:r>
              </a:p>
            </p:txBody>
          </p:sp>
        </p:grpSp>
        <p:grpSp>
          <p:nvGrpSpPr>
            <p:cNvPr id="8343" name="Gruppieren 8342">
              <a:extLst>
                <a:ext uri="{FF2B5EF4-FFF2-40B4-BE49-F238E27FC236}">
                  <a16:creationId xmlns:a16="http://schemas.microsoft.com/office/drawing/2014/main" id="{DC340CFB-F1DF-604B-B7AB-C3C35F69CB39}"/>
                </a:ext>
              </a:extLst>
            </p:cNvPr>
            <p:cNvGrpSpPr/>
            <p:nvPr/>
          </p:nvGrpSpPr>
          <p:grpSpPr>
            <a:xfrm>
              <a:off x="5788325" y="3780051"/>
              <a:ext cx="595807" cy="1445828"/>
              <a:chOff x="5788325" y="1453530"/>
              <a:chExt cx="595807" cy="1445828"/>
            </a:xfrm>
          </p:grpSpPr>
          <p:cxnSp>
            <p:nvCxnSpPr>
              <p:cNvPr id="8344" name="Gerader Verbinder 8343">
                <a:extLst>
                  <a:ext uri="{FF2B5EF4-FFF2-40B4-BE49-F238E27FC236}">
                    <a16:creationId xmlns:a16="http://schemas.microsoft.com/office/drawing/2014/main" id="{D9CFF848-1820-8B9C-A4C1-FAE9666BC1C1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5" name="Gerader Verbinder 8344">
                <a:extLst>
                  <a:ext uri="{FF2B5EF4-FFF2-40B4-BE49-F238E27FC236}">
                    <a16:creationId xmlns:a16="http://schemas.microsoft.com/office/drawing/2014/main" id="{CECAE57A-C4A1-D7E3-E51E-BEFF4382129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6" name="Gerader Verbinder 8345">
                <a:extLst>
                  <a:ext uri="{FF2B5EF4-FFF2-40B4-BE49-F238E27FC236}">
                    <a16:creationId xmlns:a16="http://schemas.microsoft.com/office/drawing/2014/main" id="{ECDA6175-887E-7588-6B1A-630B44FB586E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7" name="Gerader Verbinder 8346">
                <a:extLst>
                  <a:ext uri="{FF2B5EF4-FFF2-40B4-BE49-F238E27FC236}">
                    <a16:creationId xmlns:a16="http://schemas.microsoft.com/office/drawing/2014/main" id="{B49A6D09-818B-E080-5D3C-6AB1BF466A43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29B3847-0587-8494-3633-25DEB97AFF3E}"/>
              </a:ext>
            </a:extLst>
          </p:cNvPr>
          <p:cNvGrpSpPr/>
          <p:nvPr/>
        </p:nvGrpSpPr>
        <p:grpSpPr>
          <a:xfrm>
            <a:off x="-25498" y="3316350"/>
            <a:ext cx="8857193" cy="2100938"/>
            <a:chOff x="-25498" y="3316350"/>
            <a:chExt cx="8857193" cy="2100938"/>
          </a:xfrm>
        </p:grpSpPr>
        <p:grpSp>
          <p:nvGrpSpPr>
            <p:cNvPr id="8329" name="Gruppieren 8328">
              <a:extLst>
                <a:ext uri="{FF2B5EF4-FFF2-40B4-BE49-F238E27FC236}">
                  <a16:creationId xmlns:a16="http://schemas.microsoft.com/office/drawing/2014/main" id="{85E0CD58-5D8D-338D-2EF6-404F4FA9B0E1}"/>
                </a:ext>
              </a:extLst>
            </p:cNvPr>
            <p:cNvGrpSpPr/>
            <p:nvPr/>
          </p:nvGrpSpPr>
          <p:grpSpPr>
            <a:xfrm>
              <a:off x="-25498" y="3316350"/>
              <a:ext cx="8857193" cy="2100938"/>
              <a:chOff x="-25498" y="3316350"/>
              <a:chExt cx="8857193" cy="2100938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2A769CB-BB15-40D0-B267-DC0FA81F353D}"/>
                  </a:ext>
                </a:extLst>
              </p:cNvPr>
              <p:cNvSpPr txBox="1"/>
              <p:nvPr/>
            </p:nvSpPr>
            <p:spPr>
              <a:xfrm>
                <a:off x="-25498" y="3316350"/>
                <a:ext cx="30692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/>
                  <a:t>zukünftig </a:t>
                </a:r>
                <a:r>
                  <a:rPr lang="de-DE" sz="1200" b="1" dirty="0"/>
                  <a:t>(z.T. schon Gegenwart) </a:t>
                </a:r>
              </a:p>
            </p:txBody>
          </p:sp>
          <p:grpSp>
            <p:nvGrpSpPr>
              <p:cNvPr id="8247" name="Gruppieren 8246">
                <a:extLst>
                  <a:ext uri="{FF2B5EF4-FFF2-40B4-BE49-F238E27FC236}">
                    <a16:creationId xmlns:a16="http://schemas.microsoft.com/office/drawing/2014/main" id="{33459BDB-076D-A463-0894-E800272F5EEC}"/>
                  </a:ext>
                </a:extLst>
              </p:cNvPr>
              <p:cNvGrpSpPr/>
              <p:nvPr/>
            </p:nvGrpSpPr>
            <p:grpSpPr>
              <a:xfrm>
                <a:off x="6903165" y="3912424"/>
                <a:ext cx="1928530" cy="1504864"/>
                <a:chOff x="2379234" y="2470777"/>
                <a:chExt cx="4832140" cy="3347911"/>
              </a:xfrm>
            </p:grpSpPr>
            <p:sp>
              <p:nvSpPr>
                <p:cNvPr id="8252" name="Freihandform: Form 8251">
                  <a:extLst>
                    <a:ext uri="{FF2B5EF4-FFF2-40B4-BE49-F238E27FC236}">
                      <a16:creationId xmlns:a16="http://schemas.microsoft.com/office/drawing/2014/main" id="{BC39E60F-43CF-4EB0-182C-7CA28E6F5701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1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3" name="Freihandform: Form 8252">
                  <a:extLst>
                    <a:ext uri="{FF2B5EF4-FFF2-40B4-BE49-F238E27FC236}">
                      <a16:creationId xmlns:a16="http://schemas.microsoft.com/office/drawing/2014/main" id="{1B8BA479-027A-07F1-F187-3615E23FA7B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4" name="Freihandform: Form 8253">
                  <a:extLst>
                    <a:ext uri="{FF2B5EF4-FFF2-40B4-BE49-F238E27FC236}">
                      <a16:creationId xmlns:a16="http://schemas.microsoft.com/office/drawing/2014/main" id="{EC8AF398-3029-C2B1-0B2F-11D25DC07CCC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5" name="Freihandform: Form 8254">
                  <a:extLst>
                    <a:ext uri="{FF2B5EF4-FFF2-40B4-BE49-F238E27FC236}">
                      <a16:creationId xmlns:a16="http://schemas.microsoft.com/office/drawing/2014/main" id="{4C990422-8171-764F-134D-6DD500ED48C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8256" name="Gerader Verbinder 8255">
                  <a:extLst>
                    <a:ext uri="{FF2B5EF4-FFF2-40B4-BE49-F238E27FC236}">
                      <a16:creationId xmlns:a16="http://schemas.microsoft.com/office/drawing/2014/main" id="{876B8076-1DE9-AC51-9FE5-0F1011C5C71D}"/>
                    </a:ext>
                  </a:extLst>
                </p:cNvPr>
                <p:cNvCxnSpPr>
                  <a:cxnSpLocks/>
                  <a:stCxn id="8252" idx="42"/>
                </p:cNvCxnSpPr>
                <p:nvPr/>
              </p:nvCxnSpPr>
              <p:spPr bwMode="auto">
                <a:xfrm flipH="1" flipV="1">
                  <a:off x="3934292" y="4248911"/>
                  <a:ext cx="4064" cy="15026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57" name="Rechteck 23562">
                  <a:extLst>
                    <a:ext uri="{FF2B5EF4-FFF2-40B4-BE49-F238E27FC236}">
                      <a16:creationId xmlns:a16="http://schemas.microsoft.com/office/drawing/2014/main" id="{AE94AECA-FFD6-E018-A010-F7D43F9C9855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8" name="Freihandform: Form 8257">
                  <a:extLst>
                    <a:ext uri="{FF2B5EF4-FFF2-40B4-BE49-F238E27FC236}">
                      <a16:creationId xmlns:a16="http://schemas.microsoft.com/office/drawing/2014/main" id="{277F3FC1-063E-9E90-09AE-A9C04931E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9" name="Rechteck 23562">
                  <a:extLst>
                    <a:ext uri="{FF2B5EF4-FFF2-40B4-BE49-F238E27FC236}">
                      <a16:creationId xmlns:a16="http://schemas.microsoft.com/office/drawing/2014/main" id="{93EA739C-63B4-46A6-5FB0-FD414617EE34}"/>
                    </a:ext>
                  </a:extLst>
                </p:cNvPr>
                <p:cNvSpPr/>
                <p:nvPr/>
              </p:nvSpPr>
              <p:spPr bwMode="auto">
                <a:xfrm>
                  <a:off x="3934292" y="4772010"/>
                  <a:ext cx="2877351" cy="946827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8265" name="Grafik 8264" descr="Ein Bild, das Kreis, Entwurf, Design enthält.&#10;&#10;Automatisch generierte Beschreibung">
              <a:extLst>
                <a:ext uri="{FF2B5EF4-FFF2-40B4-BE49-F238E27FC236}">
                  <a16:creationId xmlns:a16="http://schemas.microsoft.com/office/drawing/2014/main" id="{F070ECFE-B9E7-4651-9A8D-5A891EDEA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"/>
            <a:stretch/>
          </p:blipFill>
          <p:spPr>
            <a:xfrm>
              <a:off x="7600121" y="5138363"/>
              <a:ext cx="178452" cy="171461"/>
            </a:xfrm>
            <a:prstGeom prst="rect">
              <a:avLst/>
            </a:prstGeom>
          </p:spPr>
        </p:pic>
      </p:grpSp>
      <p:pic>
        <p:nvPicPr>
          <p:cNvPr id="8233" name="Grafik 8232">
            <a:extLst>
              <a:ext uri="{FF2B5EF4-FFF2-40B4-BE49-F238E27FC236}">
                <a16:creationId xmlns:a16="http://schemas.microsoft.com/office/drawing/2014/main" id="{1BAAFC58-370E-7F8C-3EA7-B2DCA080E5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0" y="4956896"/>
            <a:ext cx="348796" cy="348796"/>
          </a:xfrm>
          <a:prstGeom prst="rect">
            <a:avLst/>
          </a:prstGeom>
        </p:spPr>
      </p:pic>
      <p:grpSp>
        <p:nvGrpSpPr>
          <p:cNvPr id="8300" name="Gruppieren 8299">
            <a:extLst>
              <a:ext uri="{FF2B5EF4-FFF2-40B4-BE49-F238E27FC236}">
                <a16:creationId xmlns:a16="http://schemas.microsoft.com/office/drawing/2014/main" id="{EA8D9BF9-4D98-9FD6-F3BD-1F3FA43E80C6}"/>
              </a:ext>
            </a:extLst>
          </p:cNvPr>
          <p:cNvGrpSpPr/>
          <p:nvPr/>
        </p:nvGrpSpPr>
        <p:grpSpPr>
          <a:xfrm>
            <a:off x="7461667" y="4077433"/>
            <a:ext cx="1055320" cy="1242195"/>
            <a:chOff x="7469555" y="4209304"/>
            <a:chExt cx="1055320" cy="1242195"/>
          </a:xfrm>
        </p:grpSpPr>
        <p:grpSp>
          <p:nvGrpSpPr>
            <p:cNvPr id="8242" name="Gruppieren 8241">
              <a:extLst>
                <a:ext uri="{FF2B5EF4-FFF2-40B4-BE49-F238E27FC236}">
                  <a16:creationId xmlns:a16="http://schemas.microsoft.com/office/drawing/2014/main" id="{6F1C32BF-BCD7-92CF-8719-FCCAD4283093}"/>
                </a:ext>
              </a:extLst>
            </p:cNvPr>
            <p:cNvGrpSpPr/>
            <p:nvPr/>
          </p:nvGrpSpPr>
          <p:grpSpPr>
            <a:xfrm>
              <a:off x="7469555" y="4209304"/>
              <a:ext cx="1055320" cy="566577"/>
              <a:chOff x="6408745" y="2599455"/>
              <a:chExt cx="897300" cy="528571"/>
            </a:xfrm>
          </p:grpSpPr>
          <p:sp>
            <p:nvSpPr>
              <p:cNvPr id="8243" name="Freihandform: Form 8242">
                <a:extLst>
                  <a:ext uri="{FF2B5EF4-FFF2-40B4-BE49-F238E27FC236}">
                    <a16:creationId xmlns:a16="http://schemas.microsoft.com/office/drawing/2014/main" id="{0DB36FD9-F887-670D-20A7-DF0894843568}"/>
                  </a:ext>
                </a:extLst>
              </p:cNvPr>
              <p:cNvSpPr/>
              <p:nvPr/>
            </p:nvSpPr>
            <p:spPr bwMode="auto">
              <a:xfrm>
                <a:off x="6408745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4" name="Freihandform: Form 8243">
                <a:extLst>
                  <a:ext uri="{FF2B5EF4-FFF2-40B4-BE49-F238E27FC236}">
                    <a16:creationId xmlns:a16="http://schemas.microsoft.com/office/drawing/2014/main" id="{C8A21914-EB8D-775F-9532-FA5B09028FC3}"/>
                  </a:ext>
                </a:extLst>
              </p:cNvPr>
              <p:cNvSpPr/>
              <p:nvPr/>
            </p:nvSpPr>
            <p:spPr bwMode="auto">
              <a:xfrm>
                <a:off x="6807879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5" name="Freihandform: Form 8244">
                <a:extLst>
                  <a:ext uri="{FF2B5EF4-FFF2-40B4-BE49-F238E27FC236}">
                    <a16:creationId xmlns:a16="http://schemas.microsoft.com/office/drawing/2014/main" id="{1444D319-0860-CC76-0F48-28DD22C23089}"/>
                  </a:ext>
                </a:extLst>
              </p:cNvPr>
              <p:cNvSpPr/>
              <p:nvPr/>
            </p:nvSpPr>
            <p:spPr bwMode="auto">
              <a:xfrm>
                <a:off x="6556365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6" name="Freihandform: Form 8245">
                <a:extLst>
                  <a:ext uri="{FF2B5EF4-FFF2-40B4-BE49-F238E27FC236}">
                    <a16:creationId xmlns:a16="http://schemas.microsoft.com/office/drawing/2014/main" id="{CE9C5A97-3CF6-AB73-DDCC-B8A576BEA527}"/>
                  </a:ext>
                </a:extLst>
              </p:cNvPr>
              <p:cNvSpPr/>
              <p:nvPr/>
            </p:nvSpPr>
            <p:spPr bwMode="auto">
              <a:xfrm>
                <a:off x="6955498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8266" name="Grafik 8265">
              <a:extLst>
                <a:ext uri="{FF2B5EF4-FFF2-40B4-BE49-F238E27FC236}">
                  <a16:creationId xmlns:a16="http://schemas.microsoft.com/office/drawing/2014/main" id="{8ED1D98D-8519-6AFD-0FC5-32AE8FC71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7916612" y="5102703"/>
              <a:ext cx="203309" cy="348796"/>
            </a:xfrm>
            <a:prstGeom prst="rect">
              <a:avLst/>
            </a:prstGeom>
          </p:spPr>
        </p:pic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756CB92D-6B5F-3639-4535-C6827876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34983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</p:spTree>
    <p:extLst>
      <p:ext uri="{BB962C8B-B14F-4D97-AF65-F5344CB8AC3E}">
        <p14:creationId xmlns:p14="http://schemas.microsoft.com/office/powerpoint/2010/main" val="27699121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332" grpId="0"/>
      <p:bldP spid="8333" grpId="0"/>
      <p:bldP spid="7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1846</Words>
  <Application>Microsoft Office PowerPoint</Application>
  <PresentationFormat>A4-Papier (210 x 297 mm)</PresentationFormat>
  <Paragraphs>289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Microsoft YaHei</vt:lpstr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2981</cp:revision>
  <cp:lastPrinted>2019-03-23T07:11:31Z</cp:lastPrinted>
  <dcterms:created xsi:type="dcterms:W3CDTF">2003-01-24T08:17:53Z</dcterms:created>
  <dcterms:modified xsi:type="dcterms:W3CDTF">2024-07-16T10:24:05Z</dcterms:modified>
</cp:coreProperties>
</file>