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0"/>
  </p:notesMasterIdLst>
  <p:handoutMasterIdLst>
    <p:handoutMasterId r:id="rId31"/>
  </p:handoutMasterIdLst>
  <p:sldIdLst>
    <p:sldId id="878" r:id="rId2"/>
    <p:sldId id="879" r:id="rId3"/>
    <p:sldId id="1207" r:id="rId4"/>
    <p:sldId id="995" r:id="rId5"/>
    <p:sldId id="1286" r:id="rId6"/>
    <p:sldId id="1287" r:id="rId7"/>
    <p:sldId id="1091" r:id="rId8"/>
    <p:sldId id="1259" r:id="rId9"/>
    <p:sldId id="1292" r:id="rId10"/>
    <p:sldId id="1086" r:id="rId11"/>
    <p:sldId id="1261" r:id="rId12"/>
    <p:sldId id="1260" r:id="rId13"/>
    <p:sldId id="1075" r:id="rId14"/>
    <p:sldId id="1079" r:id="rId15"/>
    <p:sldId id="1213" r:id="rId16"/>
    <p:sldId id="1263" r:id="rId17"/>
    <p:sldId id="1262" r:id="rId18"/>
    <p:sldId id="1076" r:id="rId19"/>
    <p:sldId id="1265" r:id="rId20"/>
    <p:sldId id="1040" r:id="rId21"/>
    <p:sldId id="1254" r:id="rId22"/>
    <p:sldId id="1094" r:id="rId23"/>
    <p:sldId id="1209" r:id="rId24"/>
    <p:sldId id="1256" r:id="rId25"/>
    <p:sldId id="755" r:id="rId26"/>
    <p:sldId id="1000" r:id="rId27"/>
    <p:sldId id="1095" r:id="rId28"/>
    <p:sldId id="1099" r:id="rId29"/>
  </p:sldIdLst>
  <p:sldSz cx="9906000" cy="6858000" type="A4"/>
  <p:notesSz cx="6865938" cy="9998075"/>
  <p:defaultTex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48">
          <p15:clr>
            <a:srgbClr val="A4A3A4"/>
          </p15:clr>
        </p15:guide>
        <p15:guide id="2" pos="216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gang Thie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00CC"/>
    <a:srgbClr val="CC6600"/>
    <a:srgbClr val="FF9999"/>
    <a:srgbClr val="FF0000"/>
    <a:srgbClr val="A6A6A6"/>
    <a:srgbClr val="008000"/>
    <a:srgbClr val="3333FF"/>
    <a:srgbClr val="FF9900"/>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493" autoAdjust="0"/>
    <p:restoredTop sz="94680" autoAdjust="0"/>
  </p:normalViewPr>
  <p:slideViewPr>
    <p:cSldViewPr snapToGrid="0">
      <p:cViewPr varScale="1">
        <p:scale>
          <a:sx n="105" d="100"/>
          <a:sy n="105" d="100"/>
        </p:scale>
        <p:origin x="2136" y="156"/>
      </p:cViewPr>
      <p:guideLst>
        <p:guide orient="horz" pos="2160"/>
        <p:guide pos="312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77" d="100"/>
          <a:sy n="77" d="100"/>
        </p:scale>
        <p:origin x="4068" y="108"/>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01Daten%20allgemein\03Energie\01ISE%20e.V\05Meta-Studie%20Klimasch.-Energiew.%202.0\05Monitoring\2023\Berechnungen\03ProSumer%20Hergersweiler\AZ_Energiewerte%20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01Daten%20allgemein\03Energie\01ISE%20e.V\05Meta-Studie%20Klimasch.-Energiew.%202.0\05Monitoring\2023\Daten\04ProSumer\04ProSumer%20Hergersweiler\AZ_Energiewerte%202023.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895023571623195E-2"/>
          <c:y val="2.7580028431473013E-2"/>
          <c:w val="0.91454886742114616"/>
          <c:h val="0.94483994313705399"/>
        </c:manualLayout>
      </c:layout>
      <c:barChart>
        <c:barDir val="col"/>
        <c:grouping val="stacked"/>
        <c:varyColors val="0"/>
        <c:ser>
          <c:idx val="0"/>
          <c:order val="0"/>
          <c:spPr>
            <a:solidFill>
              <a:srgbClr val="FF0000"/>
            </a:solidFill>
            <a:ln>
              <a:noFill/>
            </a:ln>
            <a:effectLst/>
          </c:spPr>
          <c:invertIfNegative val="0"/>
          <c:val>
            <c:numRef>
              <c:f>'ProSumer Hergersweiler'!$C$4:$C$53</c:f>
              <c:numCache>
                <c:formatCode>General</c:formatCode>
                <c:ptCount val="47"/>
                <c:pt idx="0" formatCode="#,##0">
                  <c:v>1012</c:v>
                </c:pt>
                <c:pt idx="4" formatCode="#,##0">
                  <c:v>740</c:v>
                </c:pt>
                <c:pt idx="8" formatCode="#,##0">
                  <c:v>548</c:v>
                </c:pt>
                <c:pt idx="12" formatCode="#,##0">
                  <c:v>379</c:v>
                </c:pt>
                <c:pt idx="16" formatCode="#,##0">
                  <c:v>142</c:v>
                </c:pt>
                <c:pt idx="20" formatCode="#,##0">
                  <c:v>18</c:v>
                </c:pt>
                <c:pt idx="24" formatCode="#,##0">
                  <c:v>27</c:v>
                </c:pt>
                <c:pt idx="28" formatCode="#,##0">
                  <c:v>36</c:v>
                </c:pt>
                <c:pt idx="32" formatCode="#,##0">
                  <c:v>47</c:v>
                </c:pt>
                <c:pt idx="36" formatCode="#,##0">
                  <c:v>278</c:v>
                </c:pt>
                <c:pt idx="40" formatCode="#,##0">
                  <c:v>720</c:v>
                </c:pt>
                <c:pt idx="44" formatCode="#,##0.0">
                  <c:v>953</c:v>
                </c:pt>
              </c:numCache>
            </c:numRef>
          </c:val>
          <c:extLst>
            <c:ext xmlns:c16="http://schemas.microsoft.com/office/drawing/2014/chart" uri="{C3380CC4-5D6E-409C-BE32-E72D297353CC}">
              <c16:uniqueId val="{00000000-BB90-4EE9-AE67-5EE53DA66349}"/>
            </c:ext>
          </c:extLst>
        </c:ser>
        <c:ser>
          <c:idx val="1"/>
          <c:order val="1"/>
          <c:spPr>
            <a:solidFill>
              <a:srgbClr val="FF7C80"/>
            </a:solidFill>
            <a:ln>
              <a:noFill/>
            </a:ln>
            <a:effectLst/>
          </c:spPr>
          <c:invertIfNegative val="0"/>
          <c:val>
            <c:numRef>
              <c:f>'ProSumer Hergersweiler'!$D$4:$D$53</c:f>
              <c:numCache>
                <c:formatCode>General</c:formatCode>
                <c:ptCount val="47"/>
                <c:pt idx="0" formatCode="#,##0">
                  <c:v>100</c:v>
                </c:pt>
                <c:pt idx="4" formatCode="#,##0">
                  <c:v>213</c:v>
                </c:pt>
                <c:pt idx="8" formatCode="#,##0">
                  <c:v>242</c:v>
                </c:pt>
                <c:pt idx="12" formatCode="#,##0">
                  <c:v>215</c:v>
                </c:pt>
                <c:pt idx="16" formatCode="#,##0">
                  <c:v>136</c:v>
                </c:pt>
                <c:pt idx="20" formatCode="#,##0">
                  <c:v>98</c:v>
                </c:pt>
                <c:pt idx="24" formatCode="#,##0">
                  <c:v>96</c:v>
                </c:pt>
                <c:pt idx="28" formatCode="#,##0">
                  <c:v>86</c:v>
                </c:pt>
                <c:pt idx="32" formatCode="#,##0">
                  <c:v>85</c:v>
                </c:pt>
                <c:pt idx="36" formatCode="#,##0">
                  <c:v>91</c:v>
                </c:pt>
                <c:pt idx="40" formatCode="#,##0">
                  <c:v>100</c:v>
                </c:pt>
                <c:pt idx="44" formatCode="#,##0.0">
                  <c:v>81</c:v>
                </c:pt>
              </c:numCache>
            </c:numRef>
          </c:val>
          <c:extLst>
            <c:ext xmlns:c16="http://schemas.microsoft.com/office/drawing/2014/chart" uri="{C3380CC4-5D6E-409C-BE32-E72D297353CC}">
              <c16:uniqueId val="{00000001-BB90-4EE9-AE67-5EE53DA66349}"/>
            </c:ext>
          </c:extLst>
        </c:ser>
        <c:ser>
          <c:idx val="2"/>
          <c:order val="2"/>
          <c:spPr>
            <a:solidFill>
              <a:schemeClr val="accent2"/>
            </a:solidFill>
            <a:ln>
              <a:noFill/>
            </a:ln>
            <a:effectLst/>
          </c:spPr>
          <c:invertIfNegative val="0"/>
          <c:val>
            <c:numRef>
              <c:f>'ProSumer Hergersweiler'!$F$4:$F$53</c:f>
              <c:numCache>
                <c:formatCode>General</c:formatCode>
                <c:ptCount val="47"/>
                <c:pt idx="0" formatCode="#,##0">
                  <c:v>79.904499999999999</c:v>
                </c:pt>
                <c:pt idx="4" formatCode="#,##0">
                  <c:v>60.676000000000002</c:v>
                </c:pt>
                <c:pt idx="8" formatCode="#,##0">
                  <c:v>43.301000000000002</c:v>
                </c:pt>
                <c:pt idx="12" formatCode="#,##0">
                  <c:v>21.623699999999999</c:v>
                </c:pt>
                <c:pt idx="16" formatCode="#,##0">
                  <c:v>13.1417</c:v>
                </c:pt>
                <c:pt idx="20" formatCode="#,##0">
                  <c:v>14.539200000000001</c:v>
                </c:pt>
                <c:pt idx="24" formatCode="#,##0">
                  <c:v>7.1269999999999989</c:v>
                </c:pt>
                <c:pt idx="28" formatCode="#,##0">
                  <c:v>6.2165999999999997</c:v>
                </c:pt>
                <c:pt idx="32" formatCode="#,##0">
                  <c:v>15.0098</c:v>
                </c:pt>
                <c:pt idx="36" formatCode="#,##0">
                  <c:v>40.583399999999997</c:v>
                </c:pt>
                <c:pt idx="40" formatCode="#,##0">
                  <c:v>83.579899999999995</c:v>
                </c:pt>
                <c:pt idx="44" formatCode="#,##0.0">
                  <c:v>85.557000000000002</c:v>
                </c:pt>
              </c:numCache>
            </c:numRef>
          </c:val>
          <c:extLst>
            <c:ext xmlns:c16="http://schemas.microsoft.com/office/drawing/2014/chart" uri="{C3380CC4-5D6E-409C-BE32-E72D297353CC}">
              <c16:uniqueId val="{00000002-BB90-4EE9-AE67-5EE53DA66349}"/>
            </c:ext>
          </c:extLst>
        </c:ser>
        <c:ser>
          <c:idx val="3"/>
          <c:order val="3"/>
          <c:spPr>
            <a:solidFill>
              <a:schemeClr val="accent2">
                <a:lumMod val="60000"/>
                <a:lumOff val="40000"/>
              </a:schemeClr>
            </a:solidFill>
            <a:ln>
              <a:noFill/>
            </a:ln>
            <a:effectLst/>
          </c:spPr>
          <c:invertIfNegative val="0"/>
          <c:val>
            <c:numRef>
              <c:f>'ProSumer Hergersweiler'!$G$4:$G$53</c:f>
              <c:numCache>
                <c:formatCode>General</c:formatCode>
                <c:ptCount val="47"/>
                <c:pt idx="0" formatCode="#,##0">
                  <c:v>4.2055000000000007</c:v>
                </c:pt>
                <c:pt idx="4" formatCode="#,##0">
                  <c:v>8.2740000000000009</c:v>
                </c:pt>
                <c:pt idx="8" formatCode="#,##0">
                  <c:v>57.399000000000001</c:v>
                </c:pt>
                <c:pt idx="12" formatCode="#,##0">
                  <c:v>81.346299999999999</c:v>
                </c:pt>
                <c:pt idx="16" formatCode="#,##0">
                  <c:v>87.948300000000003</c:v>
                </c:pt>
                <c:pt idx="20" formatCode="#,##0">
                  <c:v>106.6208</c:v>
                </c:pt>
                <c:pt idx="24" formatCode="#,##0">
                  <c:v>135.41299999999998</c:v>
                </c:pt>
                <c:pt idx="28" formatCode="#,##0">
                  <c:v>97.3934</c:v>
                </c:pt>
                <c:pt idx="32" formatCode="#,##0">
                  <c:v>100.4502</c:v>
                </c:pt>
                <c:pt idx="36" formatCode="#,##0">
                  <c:v>53.796599999999998</c:v>
                </c:pt>
                <c:pt idx="40" formatCode="#,##0">
                  <c:v>10.330100000000002</c:v>
                </c:pt>
                <c:pt idx="44" formatCode="#,##0.0">
                  <c:v>4.5030000000000001</c:v>
                </c:pt>
              </c:numCache>
            </c:numRef>
          </c:val>
          <c:extLst>
            <c:ext xmlns:c16="http://schemas.microsoft.com/office/drawing/2014/chart" uri="{C3380CC4-5D6E-409C-BE32-E72D297353CC}">
              <c16:uniqueId val="{00000003-BB90-4EE9-AE67-5EE53DA66349}"/>
            </c:ext>
          </c:extLst>
        </c:ser>
        <c:ser>
          <c:idx val="4"/>
          <c:order val="4"/>
          <c:spPr>
            <a:solidFill>
              <a:srgbClr val="00B050"/>
            </a:solidFill>
            <a:ln>
              <a:noFill/>
            </a:ln>
            <a:effectLst/>
          </c:spPr>
          <c:invertIfNegative val="0"/>
          <c:val>
            <c:numRef>
              <c:f>'ProSumer Hergersweiler'!$K$4:$K$53</c:f>
              <c:numCache>
                <c:formatCode>General</c:formatCode>
                <c:ptCount val="47"/>
                <c:pt idx="0" formatCode="#,##0">
                  <c:v>181.53715999999997</c:v>
                </c:pt>
                <c:pt idx="4" formatCode="#,##0">
                  <c:v>153.94820000000001</c:v>
                </c:pt>
                <c:pt idx="8" formatCode="#,##0">
                  <c:v>151.53320000000002</c:v>
                </c:pt>
                <c:pt idx="12" formatCode="#,##0">
                  <c:v>161.01931999999999</c:v>
                </c:pt>
                <c:pt idx="16" formatCode="#,##0">
                  <c:v>166.09403999999998</c:v>
                </c:pt>
                <c:pt idx="20" formatCode="#,##0">
                  <c:v>146.72896</c:v>
                </c:pt>
                <c:pt idx="24" formatCode="#,##0">
                  <c:v>155.50024000000002</c:v>
                </c:pt>
                <c:pt idx="28" formatCode="#,##0">
                  <c:v>181.85915999999997</c:v>
                </c:pt>
                <c:pt idx="32" formatCode="#,##0">
                  <c:v>161.99176</c:v>
                </c:pt>
                <c:pt idx="36" formatCode="#,##0">
                  <c:v>175.56727999999998</c:v>
                </c:pt>
                <c:pt idx="40" formatCode="#,##0">
                  <c:v>180.37796000000003</c:v>
                </c:pt>
                <c:pt idx="44" formatCode="#,##0">
                  <c:v>204.10935999999998</c:v>
                </c:pt>
              </c:numCache>
            </c:numRef>
          </c:val>
          <c:extLst>
            <c:ext xmlns:c16="http://schemas.microsoft.com/office/drawing/2014/chart" uri="{C3380CC4-5D6E-409C-BE32-E72D297353CC}">
              <c16:uniqueId val="{00000004-BB90-4EE9-AE67-5EE53DA66349}"/>
            </c:ext>
          </c:extLst>
        </c:ser>
        <c:ser>
          <c:idx val="5"/>
          <c:order val="5"/>
          <c:spPr>
            <a:solidFill>
              <a:srgbClr val="00CC99"/>
            </a:solidFill>
            <a:ln>
              <a:noFill/>
            </a:ln>
            <a:effectLst/>
          </c:spPr>
          <c:invertIfNegative val="0"/>
          <c:val>
            <c:numRef>
              <c:f>'ProSumer Hergersweiler'!$L$4:$L$53</c:f>
              <c:numCache>
                <c:formatCode>General</c:formatCode>
                <c:ptCount val="47"/>
                <c:pt idx="0" formatCode="#,##0">
                  <c:v>100.35284</c:v>
                </c:pt>
                <c:pt idx="4" formatCode="#,##0">
                  <c:v>85.101799999999997</c:v>
                </c:pt>
                <c:pt idx="8" formatCode="#,##0">
                  <c:v>83.766800000000003</c:v>
                </c:pt>
                <c:pt idx="12" formatCode="#,##0">
                  <c:v>89.010680000000008</c:v>
                </c:pt>
                <c:pt idx="16" formatCode="#,##0">
                  <c:v>91.81595999999999</c:v>
                </c:pt>
                <c:pt idx="20" formatCode="#,##0">
                  <c:v>81.111040000000003</c:v>
                </c:pt>
                <c:pt idx="24" formatCode="#,##0">
                  <c:v>85.959760000000003</c:v>
                </c:pt>
                <c:pt idx="28" formatCode="#,##0">
                  <c:v>100.53084000000001</c:v>
                </c:pt>
                <c:pt idx="32" formatCode="#,##0">
                  <c:v>89.548240000000007</c:v>
                </c:pt>
                <c:pt idx="36" formatCode="#,##0">
                  <c:v>97.052720000000008</c:v>
                </c:pt>
                <c:pt idx="40" formatCode="#,##0">
                  <c:v>99.712040000000016</c:v>
                </c:pt>
                <c:pt idx="44" formatCode="#,##0">
                  <c:v>112.83064</c:v>
                </c:pt>
              </c:numCache>
            </c:numRef>
          </c:val>
          <c:extLst>
            <c:ext xmlns:c16="http://schemas.microsoft.com/office/drawing/2014/chart" uri="{C3380CC4-5D6E-409C-BE32-E72D297353CC}">
              <c16:uniqueId val="{00000005-BB90-4EE9-AE67-5EE53DA66349}"/>
            </c:ext>
          </c:extLst>
        </c:ser>
        <c:ser>
          <c:idx val="6"/>
          <c:order val="6"/>
          <c:spPr>
            <a:solidFill>
              <a:schemeClr val="bg1">
                <a:lumMod val="50000"/>
              </a:schemeClr>
            </a:solidFill>
            <a:ln>
              <a:noFill/>
            </a:ln>
            <a:effectLst/>
          </c:spPr>
          <c:invertIfNegative val="0"/>
          <c:val>
            <c:numRef>
              <c:f>'ProSumer Hergersweiler'!$O$4:$O$53</c:f>
              <c:numCache>
                <c:formatCode>#,##0</c:formatCode>
                <c:ptCount val="47"/>
                <c:pt idx="1">
                  <c:v>1300</c:v>
                </c:pt>
                <c:pt idx="5">
                  <c:v>943</c:v>
                </c:pt>
                <c:pt idx="9">
                  <c:v>705</c:v>
                </c:pt>
                <c:pt idx="13">
                  <c:v>506</c:v>
                </c:pt>
                <c:pt idx="17">
                  <c:v>234</c:v>
                </c:pt>
                <c:pt idx="21">
                  <c:v>91</c:v>
                </c:pt>
                <c:pt idx="25">
                  <c:v>109</c:v>
                </c:pt>
                <c:pt idx="29">
                  <c:v>146</c:v>
                </c:pt>
                <c:pt idx="33">
                  <c:v>164</c:v>
                </c:pt>
                <c:pt idx="37">
                  <c:v>475</c:v>
                </c:pt>
                <c:pt idx="41">
                  <c:v>999</c:v>
                </c:pt>
                <c:pt idx="45" formatCode="#,##0.0">
                  <c:v>1285</c:v>
                </c:pt>
              </c:numCache>
            </c:numRef>
          </c:val>
          <c:extLst>
            <c:ext xmlns:c16="http://schemas.microsoft.com/office/drawing/2014/chart" uri="{C3380CC4-5D6E-409C-BE32-E72D297353CC}">
              <c16:uniqueId val="{00000006-BB90-4EE9-AE67-5EE53DA66349}"/>
            </c:ext>
          </c:extLst>
        </c:ser>
        <c:ser>
          <c:idx val="7"/>
          <c:order val="7"/>
          <c:spPr>
            <a:solidFill>
              <a:schemeClr val="bg1">
                <a:lumMod val="85000"/>
              </a:schemeClr>
            </a:solidFill>
            <a:ln>
              <a:noFill/>
            </a:ln>
            <a:effectLst/>
          </c:spPr>
          <c:invertIfNegative val="0"/>
          <c:val>
            <c:numRef>
              <c:f>'ProSumer Hergersweiler'!$P$4:$P$53</c:f>
              <c:numCache>
                <c:formatCode>#,##0</c:formatCode>
                <c:ptCount val="47"/>
                <c:pt idx="1">
                  <c:v>178</c:v>
                </c:pt>
                <c:pt idx="5">
                  <c:v>318</c:v>
                </c:pt>
                <c:pt idx="9">
                  <c:v>421</c:v>
                </c:pt>
                <c:pt idx="13">
                  <c:v>441</c:v>
                </c:pt>
                <c:pt idx="17">
                  <c:v>403</c:v>
                </c:pt>
                <c:pt idx="21">
                  <c:v>374</c:v>
                </c:pt>
                <c:pt idx="25">
                  <c:v>398</c:v>
                </c:pt>
                <c:pt idx="29">
                  <c:v>362</c:v>
                </c:pt>
                <c:pt idx="33">
                  <c:v>335</c:v>
                </c:pt>
                <c:pt idx="37">
                  <c:v>261</c:v>
                </c:pt>
                <c:pt idx="41">
                  <c:v>195</c:v>
                </c:pt>
                <c:pt idx="45" formatCode="#,##0.0">
                  <c:v>156</c:v>
                </c:pt>
              </c:numCache>
            </c:numRef>
          </c:val>
          <c:extLst>
            <c:ext xmlns:c16="http://schemas.microsoft.com/office/drawing/2014/chart" uri="{C3380CC4-5D6E-409C-BE32-E72D297353CC}">
              <c16:uniqueId val="{00000007-BB90-4EE9-AE67-5EE53DA66349}"/>
            </c:ext>
          </c:extLst>
        </c:ser>
        <c:ser>
          <c:idx val="8"/>
          <c:order val="8"/>
          <c:spPr>
            <a:solidFill>
              <a:srgbClr val="CC6600"/>
            </a:solidFill>
            <a:ln>
              <a:noFill/>
            </a:ln>
            <a:effectLst/>
          </c:spPr>
          <c:invertIfNegative val="0"/>
          <c:val>
            <c:numRef>
              <c:f>'ProSumer Hergersweiler'!$R$4:$R$53</c:f>
              <c:numCache>
                <c:formatCode>General</c:formatCode>
                <c:ptCount val="47"/>
                <c:pt idx="2" formatCode="#,##0">
                  <c:v>55</c:v>
                </c:pt>
                <c:pt idx="6" formatCode="#,##0">
                  <c:v>268</c:v>
                </c:pt>
                <c:pt idx="10" formatCode="#,##0">
                  <c:v>659</c:v>
                </c:pt>
                <c:pt idx="14" formatCode="#,##0">
                  <c:v>960</c:v>
                </c:pt>
                <c:pt idx="18" formatCode="#,##0">
                  <c:v>1755</c:v>
                </c:pt>
                <c:pt idx="22" formatCode="#,##0">
                  <c:v>2130</c:v>
                </c:pt>
                <c:pt idx="26" formatCode="#,##0">
                  <c:v>1695</c:v>
                </c:pt>
                <c:pt idx="30" formatCode="#,##0">
                  <c:v>1265</c:v>
                </c:pt>
                <c:pt idx="34" formatCode="#,##0">
                  <c:v>1193</c:v>
                </c:pt>
                <c:pt idx="38" formatCode="#,##0">
                  <c:v>503</c:v>
                </c:pt>
                <c:pt idx="42" formatCode="#,##0">
                  <c:v>80</c:v>
                </c:pt>
                <c:pt idx="46" formatCode="#,##0.0">
                  <c:v>24</c:v>
                </c:pt>
              </c:numCache>
            </c:numRef>
          </c:val>
          <c:extLst>
            <c:ext xmlns:c16="http://schemas.microsoft.com/office/drawing/2014/chart" uri="{C3380CC4-5D6E-409C-BE32-E72D297353CC}">
              <c16:uniqueId val="{00000008-BB90-4EE9-AE67-5EE53DA66349}"/>
            </c:ext>
          </c:extLst>
        </c:ser>
        <c:ser>
          <c:idx val="9"/>
          <c:order val="9"/>
          <c:spPr>
            <a:solidFill>
              <a:srgbClr val="FFC000"/>
            </a:solidFill>
            <a:ln>
              <a:noFill/>
            </a:ln>
            <a:effectLst/>
          </c:spPr>
          <c:invertIfNegative val="0"/>
          <c:val>
            <c:numRef>
              <c:f>'ProSumer Hergersweiler'!$S$4:$S$53</c:f>
              <c:numCache>
                <c:formatCode>General</c:formatCode>
                <c:ptCount val="47"/>
                <c:pt idx="2" formatCode="#,##0">
                  <c:v>178</c:v>
                </c:pt>
                <c:pt idx="6" formatCode="#,##0">
                  <c:v>318</c:v>
                </c:pt>
                <c:pt idx="10" formatCode="#,##0">
                  <c:v>421</c:v>
                </c:pt>
                <c:pt idx="14" formatCode="#,##0">
                  <c:v>441</c:v>
                </c:pt>
                <c:pt idx="18" formatCode="#,##0">
                  <c:v>403</c:v>
                </c:pt>
                <c:pt idx="22" formatCode="#,##0">
                  <c:v>374</c:v>
                </c:pt>
                <c:pt idx="26" formatCode="#,##0">
                  <c:v>398</c:v>
                </c:pt>
                <c:pt idx="30" formatCode="#,##0">
                  <c:v>362</c:v>
                </c:pt>
                <c:pt idx="34" formatCode="#,##0">
                  <c:v>335</c:v>
                </c:pt>
                <c:pt idx="38" formatCode="#,##0">
                  <c:v>261</c:v>
                </c:pt>
                <c:pt idx="42" formatCode="#,##0">
                  <c:v>195</c:v>
                </c:pt>
                <c:pt idx="46" formatCode="#,##0.0">
                  <c:v>156</c:v>
                </c:pt>
              </c:numCache>
            </c:numRef>
          </c:val>
          <c:extLst>
            <c:ext xmlns:c16="http://schemas.microsoft.com/office/drawing/2014/chart" uri="{C3380CC4-5D6E-409C-BE32-E72D297353CC}">
              <c16:uniqueId val="{00000009-BB90-4EE9-AE67-5EE53DA66349}"/>
            </c:ext>
          </c:extLst>
        </c:ser>
        <c:dLbls>
          <c:showLegendKey val="0"/>
          <c:showVal val="0"/>
          <c:showCatName val="0"/>
          <c:showSerName val="0"/>
          <c:showPercent val="0"/>
          <c:showBubbleSize val="0"/>
        </c:dLbls>
        <c:gapWidth val="150"/>
        <c:overlap val="100"/>
        <c:axId val="824097248"/>
        <c:axId val="824100488"/>
      </c:barChart>
      <c:catAx>
        <c:axId val="824097248"/>
        <c:scaling>
          <c:orientation val="minMax"/>
        </c:scaling>
        <c:delete val="1"/>
        <c:axPos val="b"/>
        <c:majorTickMark val="none"/>
        <c:minorTickMark val="none"/>
        <c:tickLblPos val="nextTo"/>
        <c:crossAx val="824100488"/>
        <c:crosses val="autoZero"/>
        <c:auto val="1"/>
        <c:lblAlgn val="ctr"/>
        <c:lblOffset val="100"/>
        <c:noMultiLvlLbl val="0"/>
      </c:catAx>
      <c:valAx>
        <c:axId val="8241004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824097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spPr>
            <a:solidFill>
              <a:schemeClr val="accent1"/>
            </a:solidFill>
            <a:ln>
              <a:noFill/>
            </a:ln>
            <a:effectLst/>
          </c:spPr>
          <c:invertIfNegative val="0"/>
          <c:dPt>
            <c:idx val="0"/>
            <c:invertIfNegative val="0"/>
            <c:bubble3D val="0"/>
            <c:spPr>
              <a:solidFill>
                <a:srgbClr val="CC6600"/>
              </a:solidFill>
              <a:ln>
                <a:noFill/>
              </a:ln>
              <a:effectLst/>
            </c:spPr>
            <c:extLst>
              <c:ext xmlns:c16="http://schemas.microsoft.com/office/drawing/2014/chart" uri="{C3380CC4-5D6E-409C-BE32-E72D297353CC}">
                <c16:uniqueId val="{0000000A-323E-4B11-9761-AFDF95BCD83B}"/>
              </c:ext>
            </c:extLst>
          </c:dPt>
          <c:dPt>
            <c:idx val="1"/>
            <c:invertIfNegative val="0"/>
            <c:bubble3D val="0"/>
            <c:spPr>
              <a:solidFill>
                <a:schemeClr val="bg1">
                  <a:lumMod val="50000"/>
                </a:schemeClr>
              </a:solidFill>
              <a:ln>
                <a:noFill/>
              </a:ln>
              <a:effectLst/>
            </c:spPr>
            <c:extLst>
              <c:ext xmlns:c16="http://schemas.microsoft.com/office/drawing/2014/chart" uri="{C3380CC4-5D6E-409C-BE32-E72D297353CC}">
                <c16:uniqueId val="{00000008-323E-4B11-9761-AFDF95BCD83B}"/>
              </c:ext>
            </c:extLst>
          </c:dPt>
          <c:dPt>
            <c:idx val="2"/>
            <c:invertIfNegative val="0"/>
            <c:bubble3D val="0"/>
            <c:spPr>
              <a:solidFill>
                <a:srgbClr val="FF0000"/>
              </a:solidFill>
              <a:ln>
                <a:noFill/>
              </a:ln>
              <a:effectLst/>
            </c:spPr>
            <c:extLst>
              <c:ext xmlns:c16="http://schemas.microsoft.com/office/drawing/2014/chart" uri="{C3380CC4-5D6E-409C-BE32-E72D297353CC}">
                <c16:uniqueId val="{00000006-323E-4B11-9761-AFDF95BCD83B}"/>
              </c:ext>
            </c:extLst>
          </c:dPt>
          <c:val>
            <c:numRef>
              <c:f>'ProSumer Hergersweiler'!$B$64:$B$66</c:f>
              <c:numCache>
                <c:formatCode>#,##0.0</c:formatCode>
                <c:ptCount val="3"/>
                <c:pt idx="0">
                  <c:v>10587</c:v>
                </c:pt>
                <c:pt idx="1">
                  <c:v>6957</c:v>
                </c:pt>
                <c:pt idx="2">
                  <c:v>4900</c:v>
                </c:pt>
              </c:numCache>
            </c:numRef>
          </c:val>
          <c:extLst>
            <c:ext xmlns:c16="http://schemas.microsoft.com/office/drawing/2014/chart" uri="{C3380CC4-5D6E-409C-BE32-E72D297353CC}">
              <c16:uniqueId val="{00000000-323E-4B11-9761-AFDF95BCD83B}"/>
            </c:ext>
          </c:extLst>
        </c:ser>
        <c:ser>
          <c:idx val="1"/>
          <c:order val="1"/>
          <c:spPr>
            <a:solidFill>
              <a:schemeClr val="accent2"/>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B-323E-4B11-9761-AFDF95BCD83B}"/>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9-323E-4B11-9761-AFDF95BCD83B}"/>
              </c:ext>
            </c:extLst>
          </c:dPt>
          <c:dPt>
            <c:idx val="2"/>
            <c:invertIfNegative val="0"/>
            <c:bubble3D val="0"/>
            <c:spPr>
              <a:solidFill>
                <a:srgbClr val="FF9999"/>
              </a:solidFill>
              <a:ln>
                <a:noFill/>
              </a:ln>
              <a:effectLst/>
            </c:spPr>
            <c:extLst>
              <c:ext xmlns:c16="http://schemas.microsoft.com/office/drawing/2014/chart" uri="{C3380CC4-5D6E-409C-BE32-E72D297353CC}">
                <c16:uniqueId val="{00000007-323E-4B11-9761-AFDF95BCD83B}"/>
              </c:ext>
            </c:extLst>
          </c:dPt>
          <c:val>
            <c:numRef>
              <c:f>'ProSumer Hergersweiler'!$C$64:$C$66</c:f>
              <c:numCache>
                <c:formatCode>#,##0.0</c:formatCode>
                <c:ptCount val="3"/>
                <c:pt idx="0">
                  <c:v>3842</c:v>
                </c:pt>
                <c:pt idx="1">
                  <c:v>3842</c:v>
                </c:pt>
                <c:pt idx="2">
                  <c:v>1543</c:v>
                </c:pt>
              </c:numCache>
            </c:numRef>
          </c:val>
          <c:extLst>
            <c:ext xmlns:c16="http://schemas.microsoft.com/office/drawing/2014/chart" uri="{C3380CC4-5D6E-409C-BE32-E72D297353CC}">
              <c16:uniqueId val="{00000001-323E-4B11-9761-AFDF95BCD83B}"/>
            </c:ext>
          </c:extLst>
        </c:ser>
        <c:ser>
          <c:idx val="2"/>
          <c:order val="2"/>
          <c:spPr>
            <a:solidFill>
              <a:schemeClr val="accent2"/>
            </a:solidFill>
            <a:ln>
              <a:noFill/>
            </a:ln>
            <a:effectLst/>
          </c:spPr>
          <c:invertIfNegative val="0"/>
          <c:val>
            <c:numRef>
              <c:f>'ProSumer Hergersweiler'!$D$64:$D$66</c:f>
              <c:numCache>
                <c:formatCode>General</c:formatCode>
                <c:ptCount val="3"/>
                <c:pt idx="2" formatCode="#,##0.0">
                  <c:v>471.25980000000004</c:v>
                </c:pt>
              </c:numCache>
            </c:numRef>
          </c:val>
          <c:extLst>
            <c:ext xmlns:c16="http://schemas.microsoft.com/office/drawing/2014/chart" uri="{C3380CC4-5D6E-409C-BE32-E72D297353CC}">
              <c16:uniqueId val="{00000002-323E-4B11-9761-AFDF95BCD83B}"/>
            </c:ext>
          </c:extLst>
        </c:ser>
        <c:ser>
          <c:idx val="3"/>
          <c:order val="3"/>
          <c:spPr>
            <a:solidFill>
              <a:schemeClr val="accent2">
                <a:lumMod val="40000"/>
                <a:lumOff val="60000"/>
              </a:schemeClr>
            </a:solidFill>
            <a:ln>
              <a:noFill/>
            </a:ln>
            <a:effectLst/>
          </c:spPr>
          <c:invertIfNegative val="0"/>
          <c:val>
            <c:numRef>
              <c:f>'ProSumer Hergersweiler'!$E$64:$E$66</c:f>
              <c:numCache>
                <c:formatCode>General</c:formatCode>
                <c:ptCount val="3"/>
                <c:pt idx="2" formatCode="#,##0.0">
                  <c:v>747.68020000000013</c:v>
                </c:pt>
              </c:numCache>
            </c:numRef>
          </c:val>
          <c:extLst>
            <c:ext xmlns:c16="http://schemas.microsoft.com/office/drawing/2014/chart" uri="{C3380CC4-5D6E-409C-BE32-E72D297353CC}">
              <c16:uniqueId val="{00000003-323E-4B11-9761-AFDF95BCD83B}"/>
            </c:ext>
          </c:extLst>
        </c:ser>
        <c:ser>
          <c:idx val="4"/>
          <c:order val="4"/>
          <c:spPr>
            <a:solidFill>
              <a:srgbClr val="00B050"/>
            </a:solidFill>
            <a:ln>
              <a:noFill/>
            </a:ln>
            <a:effectLst/>
          </c:spPr>
          <c:invertIfNegative val="0"/>
          <c:val>
            <c:numRef>
              <c:f>'ProSumer Hergersweiler'!$F$64:$F$66</c:f>
              <c:numCache>
                <c:formatCode>General</c:formatCode>
                <c:ptCount val="3"/>
                <c:pt idx="2" formatCode="#,##0.0">
                  <c:v>2020.2666399999998</c:v>
                </c:pt>
              </c:numCache>
            </c:numRef>
          </c:val>
          <c:extLst>
            <c:ext xmlns:c16="http://schemas.microsoft.com/office/drawing/2014/chart" uri="{C3380CC4-5D6E-409C-BE32-E72D297353CC}">
              <c16:uniqueId val="{00000004-323E-4B11-9761-AFDF95BCD83B}"/>
            </c:ext>
          </c:extLst>
        </c:ser>
        <c:ser>
          <c:idx val="5"/>
          <c:order val="5"/>
          <c:spPr>
            <a:solidFill>
              <a:srgbClr val="92D050"/>
            </a:solidFill>
            <a:ln>
              <a:noFill/>
            </a:ln>
            <a:effectLst/>
          </c:spPr>
          <c:invertIfNegative val="0"/>
          <c:val>
            <c:numRef>
              <c:f>'ProSumer Hergersweiler'!$G$64:$G$66</c:f>
              <c:numCache>
                <c:formatCode>General</c:formatCode>
                <c:ptCount val="3"/>
                <c:pt idx="2" formatCode="#,##0.0">
                  <c:v>1116.7933599999999</c:v>
                </c:pt>
              </c:numCache>
            </c:numRef>
          </c:val>
          <c:extLst>
            <c:ext xmlns:c16="http://schemas.microsoft.com/office/drawing/2014/chart" uri="{C3380CC4-5D6E-409C-BE32-E72D297353CC}">
              <c16:uniqueId val="{00000005-323E-4B11-9761-AFDF95BCD83B}"/>
            </c:ext>
          </c:extLst>
        </c:ser>
        <c:dLbls>
          <c:showLegendKey val="0"/>
          <c:showVal val="0"/>
          <c:showCatName val="0"/>
          <c:showSerName val="0"/>
          <c:showPercent val="0"/>
          <c:showBubbleSize val="0"/>
        </c:dLbls>
        <c:gapWidth val="150"/>
        <c:overlap val="100"/>
        <c:axId val="824216856"/>
        <c:axId val="824216496"/>
      </c:barChart>
      <c:catAx>
        <c:axId val="824216856"/>
        <c:scaling>
          <c:orientation val="minMax"/>
        </c:scaling>
        <c:delete val="1"/>
        <c:axPos val="l"/>
        <c:majorTickMark val="none"/>
        <c:minorTickMark val="none"/>
        <c:tickLblPos val="nextTo"/>
        <c:crossAx val="824216496"/>
        <c:crosses val="autoZero"/>
        <c:auto val="1"/>
        <c:lblAlgn val="ctr"/>
        <c:lblOffset val="100"/>
        <c:noMultiLvlLbl val="0"/>
      </c:catAx>
      <c:valAx>
        <c:axId val="824216496"/>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824216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6501" name="Rectangle 5">
            <a:extLst>
              <a:ext uri="{FF2B5EF4-FFF2-40B4-BE49-F238E27FC236}">
                <a16:creationId xmlns:a16="http://schemas.microsoft.com/office/drawing/2014/main" id="{A7C46796-AE6A-46F3-A5BF-1F01171DA475}"/>
              </a:ext>
            </a:extLst>
          </p:cNvPr>
          <p:cNvSpPr>
            <a:spLocks noGrp="1" noChangeArrowheads="1"/>
          </p:cNvSpPr>
          <p:nvPr>
            <p:ph type="sldNum" sz="quarter" idx="3"/>
          </p:nvPr>
        </p:nvSpPr>
        <p:spPr bwMode="auto">
          <a:xfrm>
            <a:off x="1946275" y="9721850"/>
            <a:ext cx="29733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spAutoFit/>
          </a:bodyPr>
          <a:lstStyle>
            <a:lvl1pPr algn="ctr">
              <a:buFontTx/>
              <a:buNone/>
              <a:defRPr sz="1200"/>
            </a:lvl1pPr>
          </a:lstStyle>
          <a:p>
            <a:pPr>
              <a:defRPr/>
            </a:pPr>
            <a:fld id="{756BF379-7855-4659-BBCC-EFA696053E22}"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C43C84ED-B8EF-4DF7-A2DF-3474AC570533}"/>
              </a:ext>
            </a:extLst>
          </p:cNvPr>
          <p:cNvSpPr>
            <a:spLocks noGrp="1" noRot="1" noChangeAspect="1" noChangeArrowheads="1" noTextEdit="1"/>
          </p:cNvSpPr>
          <p:nvPr>
            <p:ph type="sldImg" idx="2"/>
          </p:nvPr>
        </p:nvSpPr>
        <p:spPr bwMode="auto">
          <a:xfrm>
            <a:off x="730250" y="749300"/>
            <a:ext cx="5413375" cy="37496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4869" name="Rectangle 5">
            <a:extLst>
              <a:ext uri="{FF2B5EF4-FFF2-40B4-BE49-F238E27FC236}">
                <a16:creationId xmlns:a16="http://schemas.microsoft.com/office/drawing/2014/main" id="{E7E31A47-72D7-49CB-BD22-BD666A78F1AD}"/>
              </a:ext>
            </a:extLst>
          </p:cNvPr>
          <p:cNvSpPr>
            <a:spLocks noGrp="1" noChangeArrowheads="1"/>
          </p:cNvSpPr>
          <p:nvPr>
            <p:ph type="body" sz="quarter" idx="3"/>
          </p:nvPr>
        </p:nvSpPr>
        <p:spPr bwMode="auto">
          <a:xfrm>
            <a:off x="860425" y="4748213"/>
            <a:ext cx="5159375" cy="4500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p:txBody>
      </p:sp>
      <p:sp>
        <p:nvSpPr>
          <p:cNvPr id="164872" name="Rectangle 8">
            <a:extLst>
              <a:ext uri="{FF2B5EF4-FFF2-40B4-BE49-F238E27FC236}">
                <a16:creationId xmlns:a16="http://schemas.microsoft.com/office/drawing/2014/main" id="{4781C312-BF01-4699-9695-A5F6FF06B579}"/>
              </a:ext>
            </a:extLst>
          </p:cNvPr>
          <p:cNvSpPr>
            <a:spLocks noGrp="1" noChangeArrowheads="1"/>
          </p:cNvSpPr>
          <p:nvPr>
            <p:ph type="sldNum" sz="quarter" idx="5"/>
          </p:nvPr>
        </p:nvSpPr>
        <p:spPr bwMode="auto">
          <a:xfrm>
            <a:off x="1920875" y="9529763"/>
            <a:ext cx="30241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bodyPr>
          <a:lstStyle>
            <a:lvl1pPr algn="ctr">
              <a:buFontTx/>
              <a:buNone/>
              <a:defRPr sz="1200"/>
            </a:lvl1pPr>
          </a:lstStyle>
          <a:p>
            <a:pPr>
              <a:defRPr/>
            </a:pPr>
            <a:fld id="{A41CB4C0-2579-4E3E-81C4-43D022665DC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138113" indent="-136525" algn="l" rtl="0" eaLnBrk="0" fontAlgn="base" hangingPunct="0">
      <a:spcBef>
        <a:spcPct val="30000"/>
      </a:spcBef>
      <a:spcAft>
        <a:spcPct val="0"/>
      </a:spcAft>
      <a:buChar char="•"/>
      <a:defRPr sz="1200" kern="1200">
        <a:solidFill>
          <a:schemeClr val="tx1"/>
        </a:solidFill>
        <a:latin typeface="Arial" charset="0"/>
        <a:ea typeface="+mn-ea"/>
        <a:cs typeface="+mn-cs"/>
      </a:defRPr>
    </a:lvl2pPr>
    <a:lvl3pPr marL="263525" indent="-123825" algn="l" rtl="0" eaLnBrk="0" fontAlgn="base" hangingPunct="0">
      <a:spcBef>
        <a:spcPct val="30000"/>
      </a:spcBef>
      <a:spcAft>
        <a:spcPct val="0"/>
      </a:spcAft>
      <a:buChar char="-"/>
      <a:defRPr sz="1200" kern="1200">
        <a:solidFill>
          <a:schemeClr val="tx1"/>
        </a:solidFill>
        <a:latin typeface="Arial"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e.wikipedia.org/wiki/Joseph_Fourier"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de.wikipedia.org/wiki/Svante_Arrheniu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a:extLst>
              <a:ext uri="{FF2B5EF4-FFF2-40B4-BE49-F238E27FC236}">
                <a16:creationId xmlns:a16="http://schemas.microsoft.com/office/drawing/2014/main" id="{A0CEA5C0-39D4-456D-A2B3-F5CC178B0CF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E59E85-3E4F-4610-BEEF-254664E8CB24}" type="slidenum">
              <a:rPr lang="de-DE" altLang="de-DE" smtClean="0"/>
              <a:pPr>
                <a:spcBef>
                  <a:spcPct val="0"/>
                </a:spcBef>
              </a:pPr>
              <a:t>1</a:t>
            </a:fld>
            <a:endParaRPr lang="de-DE" altLang="de-DE"/>
          </a:p>
        </p:txBody>
      </p:sp>
      <p:sp>
        <p:nvSpPr>
          <p:cNvPr id="7171" name="Rectangle 2">
            <a:extLst>
              <a:ext uri="{FF2B5EF4-FFF2-40B4-BE49-F238E27FC236}">
                <a16:creationId xmlns:a16="http://schemas.microsoft.com/office/drawing/2014/main" id="{EB9F6733-1F74-4206-83A0-AFB2AC7DA4E8}"/>
              </a:ext>
            </a:extLst>
          </p:cNvPr>
          <p:cNvSpPr>
            <a:spLocks noGrp="1" noRot="1" noChangeAspect="1" noChangeArrowheads="1" noTextEdit="1"/>
          </p:cNvSpPr>
          <p:nvPr>
            <p:ph type="sldImg"/>
          </p:nvPr>
        </p:nvSpPr>
        <p:spPr>
          <a:ln/>
        </p:spPr>
      </p:sp>
      <p:sp>
        <p:nvSpPr>
          <p:cNvPr id="7172" name="Notizenplatzhalter 2">
            <a:extLst>
              <a:ext uri="{FF2B5EF4-FFF2-40B4-BE49-F238E27FC236}">
                <a16:creationId xmlns:a16="http://schemas.microsoft.com/office/drawing/2014/main" id="{73BAEFAD-3093-40D6-A8BA-BA666C7647BC}"/>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722974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70491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476137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691141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018745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449792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144463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21</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665842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22</a:t>
            </a:fld>
            <a:endParaRPr lang="de-DE" altLang="de-DE"/>
          </a:p>
        </p:txBody>
      </p:sp>
    </p:spTree>
    <p:extLst>
      <p:ext uri="{BB962C8B-B14F-4D97-AF65-F5344CB8AC3E}">
        <p14:creationId xmlns:p14="http://schemas.microsoft.com/office/powerpoint/2010/main" val="1663908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15614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133867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a:extLst>
              <a:ext uri="{FF2B5EF4-FFF2-40B4-BE49-F238E27FC236}">
                <a16:creationId xmlns:a16="http://schemas.microsoft.com/office/drawing/2014/main" id="{F7C1479A-67D7-4369-8C04-1EA516D4267F}"/>
              </a:ext>
            </a:extLst>
          </p:cNvPr>
          <p:cNvSpPr>
            <a:spLocks noGrp="1" noRot="1" noChangeAspect="1" noChangeArrowheads="1" noTextEdit="1"/>
          </p:cNvSpPr>
          <p:nvPr>
            <p:ph type="sldImg"/>
          </p:nvPr>
        </p:nvSpPr>
        <p:spPr>
          <a:ln/>
        </p:spPr>
      </p:sp>
      <p:sp>
        <p:nvSpPr>
          <p:cNvPr id="77827" name="Notizenplatzhalter 2">
            <a:extLst>
              <a:ext uri="{FF2B5EF4-FFF2-40B4-BE49-F238E27FC236}">
                <a16:creationId xmlns:a16="http://schemas.microsoft.com/office/drawing/2014/main" id="{907013C7-A1D2-4C96-942B-196A13106B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7828" name="Foliennummernplatzhalter 3">
            <a:extLst>
              <a:ext uri="{FF2B5EF4-FFF2-40B4-BE49-F238E27FC236}">
                <a16:creationId xmlns:a16="http://schemas.microsoft.com/office/drawing/2014/main" id="{2057C458-B291-42C0-9F68-3F4C6CCF302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AD3AB0-E2D8-4CFB-95C2-D2ED3D11D116}" type="slidenum">
              <a:rPr lang="de-DE" altLang="de-DE" smtClean="0"/>
              <a:pPr>
                <a:spcBef>
                  <a:spcPct val="0"/>
                </a:spcBef>
              </a:pPr>
              <a:t>25</a:t>
            </a:fld>
            <a:endParaRPr lang="de-DE" alt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589779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537888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664698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400" dirty="0"/>
              <a:t>Der Treibhauseffekt wurde 1824 von </a:t>
            </a:r>
            <a:r>
              <a:rPr lang="de-DE" sz="1400" dirty="0">
                <a:hlinkClick r:id="rId3" tooltip="Joseph Fourier"/>
              </a:rPr>
              <a:t>Joseph Fourier</a:t>
            </a:r>
            <a:r>
              <a:rPr lang="de-DE" sz="1400" dirty="0"/>
              <a:t> entdeckt und 1896 von </a:t>
            </a:r>
            <a:r>
              <a:rPr lang="de-DE" sz="1400" dirty="0">
                <a:hlinkClick r:id="rId4" tooltip="Svante Arrhenius"/>
              </a:rPr>
              <a:t>Svante Arrhenius</a:t>
            </a:r>
            <a:r>
              <a:rPr lang="de-DE" sz="1400" dirty="0"/>
              <a:t> erstmals quantitativ genauer beschrieben.</a:t>
            </a:r>
          </a:p>
          <a:p>
            <a:endParaRPr lang="de-DE" dirty="0"/>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3</a:t>
            </a:fld>
            <a:endParaRPr lang="de-DE" altLang="de-DE"/>
          </a:p>
        </p:txBody>
      </p:sp>
    </p:spTree>
    <p:extLst>
      <p:ext uri="{BB962C8B-B14F-4D97-AF65-F5344CB8AC3E}">
        <p14:creationId xmlns:p14="http://schemas.microsoft.com/office/powerpoint/2010/main" val="1810150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61F856C6-DCA8-4B60-860F-4953DDE23C59}"/>
              </a:ext>
            </a:extLst>
          </p:cNvPr>
          <p:cNvSpPr>
            <a:spLocks noGrp="1" noRot="1" noChangeAspect="1" noChangeArrowheads="1" noTextEdit="1"/>
          </p:cNvSpPr>
          <p:nvPr>
            <p:ph type="sldImg"/>
          </p:nvPr>
        </p:nvSpPr>
        <p:spPr>
          <a:ln/>
        </p:spPr>
      </p:sp>
      <p:sp>
        <p:nvSpPr>
          <p:cNvPr id="16387" name="Notizenplatzhalter 2">
            <a:extLst>
              <a:ext uri="{FF2B5EF4-FFF2-40B4-BE49-F238E27FC236}">
                <a16:creationId xmlns:a16="http://schemas.microsoft.com/office/drawing/2014/main" id="{54BE5B90-7110-4126-A8EB-B5AD6C5E334B}"/>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6388" name="Foliennummernplatzhalter 3">
            <a:extLst>
              <a:ext uri="{FF2B5EF4-FFF2-40B4-BE49-F238E27FC236}">
                <a16:creationId xmlns:a16="http://schemas.microsoft.com/office/drawing/2014/main" id="{10E26A60-C37A-485C-A4CB-617817907A4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7483" indent="-285611">
              <a:spcBef>
                <a:spcPct val="30000"/>
              </a:spcBef>
              <a:buChar char="•"/>
              <a:defRPr sz="1200">
                <a:solidFill>
                  <a:schemeClr val="tx1"/>
                </a:solidFill>
                <a:latin typeface="Arial" panose="020B0604020202020204" pitchFamily="34" charset="0"/>
              </a:defRPr>
            </a:lvl2pPr>
            <a:lvl3pPr marL="1150603" indent="-228488">
              <a:spcBef>
                <a:spcPct val="30000"/>
              </a:spcBef>
              <a:buChar char="-"/>
              <a:defRPr sz="1200">
                <a:solidFill>
                  <a:schemeClr val="tx1"/>
                </a:solidFill>
                <a:latin typeface="Arial" panose="020B0604020202020204" pitchFamily="34" charset="0"/>
              </a:defRPr>
            </a:lvl3pPr>
            <a:lvl4pPr marL="1609211" indent="-228488">
              <a:spcBef>
                <a:spcPct val="30000"/>
              </a:spcBef>
              <a:defRPr sz="1200">
                <a:solidFill>
                  <a:schemeClr val="tx1"/>
                </a:solidFill>
                <a:latin typeface="Arial" panose="020B0604020202020204" pitchFamily="34" charset="0"/>
              </a:defRPr>
            </a:lvl4pPr>
            <a:lvl5pPr marL="2072717" indent="-228488">
              <a:spcBef>
                <a:spcPct val="30000"/>
              </a:spcBef>
              <a:defRPr sz="1200">
                <a:solidFill>
                  <a:schemeClr val="tx1"/>
                </a:solidFill>
                <a:latin typeface="Arial" panose="020B0604020202020204" pitchFamily="34" charset="0"/>
              </a:defRPr>
            </a:lvl5pPr>
            <a:lvl6pPr marL="2542750" indent="-228488" eaLnBrk="0" fontAlgn="base" hangingPunct="0">
              <a:spcBef>
                <a:spcPct val="30000"/>
              </a:spcBef>
              <a:spcAft>
                <a:spcPct val="0"/>
              </a:spcAft>
              <a:defRPr sz="1200">
                <a:solidFill>
                  <a:schemeClr val="tx1"/>
                </a:solidFill>
                <a:latin typeface="Arial" panose="020B0604020202020204" pitchFamily="34" charset="0"/>
              </a:defRPr>
            </a:lvl6pPr>
            <a:lvl7pPr marL="3012783" indent="-228488" eaLnBrk="0" fontAlgn="base" hangingPunct="0">
              <a:spcBef>
                <a:spcPct val="30000"/>
              </a:spcBef>
              <a:spcAft>
                <a:spcPct val="0"/>
              </a:spcAft>
              <a:defRPr sz="1200">
                <a:solidFill>
                  <a:schemeClr val="tx1"/>
                </a:solidFill>
                <a:latin typeface="Arial" panose="020B0604020202020204" pitchFamily="34" charset="0"/>
              </a:defRPr>
            </a:lvl7pPr>
            <a:lvl8pPr marL="3482816" indent="-228488" eaLnBrk="0" fontAlgn="base" hangingPunct="0">
              <a:spcBef>
                <a:spcPct val="30000"/>
              </a:spcBef>
              <a:spcAft>
                <a:spcPct val="0"/>
              </a:spcAft>
              <a:defRPr sz="1200">
                <a:solidFill>
                  <a:schemeClr val="tx1"/>
                </a:solidFill>
                <a:latin typeface="Arial" panose="020B0604020202020204" pitchFamily="34" charset="0"/>
              </a:defRPr>
            </a:lvl8pPr>
            <a:lvl9pPr marL="3952849" indent="-228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B4ACB5-6083-4EA4-A6B9-949088E97C47}" type="slidenum">
              <a:rPr lang="de-DE" altLang="de-DE" smtClean="0"/>
              <a:pPr>
                <a:spcBef>
                  <a:spcPct val="0"/>
                </a:spcBef>
              </a:pPr>
              <a:t>4</a:t>
            </a:fld>
            <a:endParaRPr lang="de-DE" altLang="de-DE"/>
          </a:p>
        </p:txBody>
      </p:sp>
    </p:spTree>
    <p:extLst>
      <p:ext uri="{BB962C8B-B14F-4D97-AF65-F5344CB8AC3E}">
        <p14:creationId xmlns:p14="http://schemas.microsoft.com/office/powerpoint/2010/main" val="16877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7</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endParaRPr lang="de-DE" dirty="0"/>
          </a:p>
        </p:txBody>
      </p:sp>
    </p:spTree>
    <p:extLst>
      <p:ext uri="{BB962C8B-B14F-4D97-AF65-F5344CB8AC3E}">
        <p14:creationId xmlns:p14="http://schemas.microsoft.com/office/powerpoint/2010/main" val="531408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r>
              <a:rPr lang="de-DE" altLang="de-DE" u="sng" dirty="0">
                <a:latin typeface="Arial" panose="020B0604020202020204" pitchFamily="34" charset="0"/>
              </a:rPr>
              <a:t>Volumetrische Energiedichte:</a:t>
            </a:r>
          </a:p>
          <a:p>
            <a:r>
              <a:rPr lang="de-DE" altLang="de-DE" dirty="0">
                <a:latin typeface="Arial" panose="020B0604020202020204" pitchFamily="34" charset="0"/>
              </a:rPr>
              <a:t>- Methan: 10 kWh/m³</a:t>
            </a:r>
          </a:p>
          <a:p>
            <a:r>
              <a:rPr lang="de-DE" altLang="de-DE" dirty="0">
                <a:latin typeface="Arial" panose="020B0604020202020204" pitchFamily="34" charset="0"/>
              </a:rPr>
              <a:t>- Wasserstoff: 3 kWh/m³</a:t>
            </a:r>
          </a:p>
          <a:p>
            <a:endParaRPr lang="de-DE" altLang="de-DE" dirty="0">
              <a:latin typeface="Arial" panose="020B0604020202020204" pitchFamily="34" charset="0"/>
            </a:endParaRPr>
          </a:p>
          <a:p>
            <a:r>
              <a:rPr lang="de-DE" altLang="de-DE" u="sng" dirty="0">
                <a:latin typeface="Arial" panose="020B0604020202020204" pitchFamily="34" charset="0"/>
              </a:rPr>
              <a:t>Investitionskosten für H</a:t>
            </a:r>
            <a:r>
              <a:rPr lang="de-DE" altLang="de-DE" u="sng" baseline="-25000" dirty="0">
                <a:latin typeface="Arial" panose="020B0604020202020204" pitchFamily="34" charset="0"/>
              </a:rPr>
              <a:t>2</a:t>
            </a:r>
            <a:r>
              <a:rPr lang="de-DE" altLang="de-DE" u="sng" dirty="0">
                <a:latin typeface="Arial" panose="020B0604020202020204" pitchFamily="34" charset="0"/>
              </a:rPr>
              <a:t>-Ready</a:t>
            </a:r>
            <a:br>
              <a:rPr lang="de-DE" altLang="de-DE" dirty="0">
                <a:latin typeface="Arial" panose="020B0604020202020204" pitchFamily="34" charset="0"/>
              </a:rPr>
            </a:br>
            <a:r>
              <a:rPr lang="de-DE" altLang="de-DE" dirty="0">
                <a:latin typeface="Arial" panose="020B0604020202020204" pitchFamily="34" charset="0"/>
                <a:sym typeface="Wingdings" panose="05000000000000000000" pitchFamily="2" charset="2"/>
              </a:rPr>
              <a:t> 45 Mrd. € ((DVGW)</a:t>
            </a:r>
            <a:endParaRPr lang="de-DE" altLang="de-DE" dirty="0">
              <a:latin typeface="Arial" panose="020B0604020202020204" pitchFamily="34" charset="0"/>
            </a:endParaRPr>
          </a:p>
          <a:p>
            <a:endParaRPr lang="de-DE" altLang="de-DE" dirty="0">
              <a:latin typeface="Arial" panose="020B0604020202020204" pitchFamily="34" charset="0"/>
            </a:endParaRPr>
          </a:p>
        </p:txBody>
      </p:sp>
    </p:spTree>
    <p:extLst>
      <p:ext uri="{BB962C8B-B14F-4D97-AF65-F5344CB8AC3E}">
        <p14:creationId xmlns:p14="http://schemas.microsoft.com/office/powerpoint/2010/main" val="3267729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013D3D96-BC9C-4B05-BA94-7D2DDA9BEA77}" type="slidenum">
              <a:rPr kumimoji="0" lang="de-DE" alt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9</a:t>
            </a:fld>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endParaRPr lang="de-DE" dirty="0"/>
          </a:p>
        </p:txBody>
      </p:sp>
    </p:spTree>
    <p:extLst>
      <p:ext uri="{BB962C8B-B14F-4D97-AF65-F5344CB8AC3E}">
        <p14:creationId xmlns:p14="http://schemas.microsoft.com/office/powerpoint/2010/main" val="3964590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385948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11</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739239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046603"/>
      </p:ext>
    </p:extLst>
  </p:cSld>
  <p:clrMapOvr>
    <a:masterClrMapping/>
  </p:clrMapOvr>
  <p:transition>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85800" y="1295400"/>
            <a:ext cx="8940800" cy="47974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29628257"/>
      </p:ext>
    </p:extLst>
  </p:cSld>
  <p:clrMapOvr>
    <a:masterClrMapping/>
  </p:clrMapOvr>
  <p:transition>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43775" y="274638"/>
            <a:ext cx="2282825" cy="5818187"/>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95300" y="274638"/>
            <a:ext cx="6696075" cy="5818187"/>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1145331"/>
      </p:ext>
    </p:extLst>
  </p:cSld>
  <p:clrMapOvr>
    <a:masterClrMapping/>
  </p:clrMapOvr>
  <p:transition>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685800" y="1295400"/>
            <a:ext cx="8940800" cy="479742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53127278"/>
      </p:ext>
    </p:extLst>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881451311"/>
      </p:ext>
    </p:extLst>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858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2324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07810774"/>
      </p:ext>
    </p:extLst>
  </p:cSld>
  <p:clrMapOvr>
    <a:masterClrMapping/>
  </p:clrMapOvr>
  <p:transition>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74163475"/>
      </p:ext>
    </p:extLst>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800205686"/>
      </p:ext>
    </p:extLst>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855409"/>
      </p:ext>
    </p:extLst>
  </p:cSld>
  <p:clrMapOvr>
    <a:masterClrMapping/>
  </p:clrMapOvr>
  <p:transition>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285230727"/>
      </p:ext>
    </p:extLst>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909056211"/>
      </p:ext>
    </p:extLst>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1">
            <a:extLst>
              <a:ext uri="{FF2B5EF4-FFF2-40B4-BE49-F238E27FC236}">
                <a16:creationId xmlns:a16="http://schemas.microsoft.com/office/drawing/2014/main" id="{89BCC4A8-90E5-4CE1-94B9-4AF5D8AA7CE3}"/>
              </a:ext>
            </a:extLst>
          </p:cNvPr>
          <p:cNvSpPr>
            <a:spLocks noChangeArrowheads="1"/>
          </p:cNvSpPr>
          <p:nvPr/>
        </p:nvSpPr>
        <p:spPr bwMode="auto">
          <a:xfrm>
            <a:off x="-4763" y="0"/>
            <a:ext cx="9910763" cy="798513"/>
          </a:xfrm>
          <a:prstGeom prst="rect">
            <a:avLst/>
          </a:prstGeom>
          <a:solidFill>
            <a:srgbClr val="0000FF"/>
          </a:solidFill>
          <a:ln>
            <a:noFill/>
          </a:ln>
          <a:effectLst/>
        </p:spPr>
        <p:txBody>
          <a:bodyPr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buFontTx/>
              <a:buChar char="•"/>
              <a:defRPr/>
            </a:pPr>
            <a:endParaRPr lang="de-DE" altLang="de-DE"/>
          </a:p>
        </p:txBody>
      </p:sp>
      <p:sp>
        <p:nvSpPr>
          <p:cNvPr id="6" name="Rectangle 75">
            <a:extLst>
              <a:ext uri="{FF2B5EF4-FFF2-40B4-BE49-F238E27FC236}">
                <a16:creationId xmlns:a16="http://schemas.microsoft.com/office/drawing/2014/main" id="{CD694638-ED55-4FC5-B057-4363DC0F4699}"/>
              </a:ext>
            </a:extLst>
          </p:cNvPr>
          <p:cNvSpPr>
            <a:spLocks noChangeArrowheads="1"/>
          </p:cNvSpPr>
          <p:nvPr userDrawn="1"/>
        </p:nvSpPr>
        <p:spPr bwMode="auto">
          <a:xfrm>
            <a:off x="1" y="6502400"/>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r>
              <a:rPr lang="de-DE" altLang="de-DE" sz="1200" b="1" dirty="0">
                <a:solidFill>
                  <a:srgbClr val="FF9933"/>
                </a:solidFill>
              </a:rPr>
              <a:t>Vortrag | Das GEG und meine Heizung 	 	                                   			              ISE </a:t>
            </a:r>
            <a:r>
              <a:rPr lang="de-DE" altLang="de-DE" sz="1200" b="1" dirty="0" err="1">
                <a:solidFill>
                  <a:srgbClr val="FF9933"/>
                </a:solidFill>
              </a:rPr>
              <a:t>e.V</a:t>
            </a:r>
            <a:r>
              <a:rPr lang="de-DE" altLang="de-DE" sz="1200" b="1" dirty="0">
                <a:solidFill>
                  <a:srgbClr val="FF9933"/>
                </a:solidFill>
              </a:rPr>
              <a:t> </a:t>
            </a:r>
            <a:fld id="{B441096D-49BA-4C7B-A571-124674B25D3F}" type="slidenum">
              <a:rPr lang="de-DE" altLang="de-DE" sz="1200" b="1" kern="1200" smtClean="0">
                <a:solidFill>
                  <a:srgbClr val="FF9933"/>
                </a:solidFill>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t>‹Nr.›</a:t>
            </a:fld>
            <a:endParaRPr lang="de-DE" altLang="de-DE" sz="1200" b="1" kern="1200" dirty="0">
              <a:solidFill>
                <a:srgbClr val="FF9933"/>
              </a:solidFill>
              <a:latin typeface="Arial" panose="020B0604020202020204" pitchFamily="34" charset="0"/>
              <a:ea typeface="+mn-ea"/>
              <a:cs typeface="+mn-cs"/>
            </a:endParaRPr>
          </a:p>
        </p:txBody>
      </p:sp>
      <p:pic>
        <p:nvPicPr>
          <p:cNvPr id="4" name="Grafik 3">
            <a:extLst>
              <a:ext uri="{FF2B5EF4-FFF2-40B4-BE49-F238E27FC236}">
                <a16:creationId xmlns:a16="http://schemas.microsoft.com/office/drawing/2014/main" id="{47466A96-1699-ECCA-87E8-7FB61AD3DC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197" y="669"/>
            <a:ext cx="797398" cy="797844"/>
          </a:xfrm>
          <a:prstGeom prst="rect">
            <a:avLst/>
          </a:prstGeom>
        </p:spPr>
      </p:pic>
    </p:spTree>
  </p:cSld>
  <p:clrMap bg1="lt1" tx1="dk1" bg2="lt2" tx2="dk2" accent1="accent1" accent2="accent2" accent3="accent3" accent4="accent4" accent5="accent5" accent6="accent6" hlink="hlink" folHlink="folHlink"/>
  <p:sldLayoutIdLst>
    <p:sldLayoutId id="2147490102" r:id="rId1"/>
    <p:sldLayoutId id="2147490082" r:id="rId2"/>
    <p:sldLayoutId id="2147490083" r:id="rId3"/>
    <p:sldLayoutId id="2147490084" r:id="rId4"/>
    <p:sldLayoutId id="2147490085" r:id="rId5"/>
    <p:sldLayoutId id="2147490086" r:id="rId6"/>
    <p:sldLayoutId id="2147490087" r:id="rId7"/>
    <p:sldLayoutId id="2147490088" r:id="rId8"/>
    <p:sldLayoutId id="2147490089" r:id="rId9"/>
    <p:sldLayoutId id="2147490090" r:id="rId10"/>
    <p:sldLayoutId id="2147490091" r:id="rId11"/>
  </p:sldLayoutIdLst>
  <p:transition>
    <p:randomBar/>
  </p:transition>
  <p:txStyles>
    <p:title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p:titleStyle>
    <p:body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www.zdf.de/comedy/die-anstalt/die-anstalt-vom-25-april-2023-100.html" TargetMode="External"/><Relationship Id="rId4" Type="http://schemas.openxmlformats.org/officeDocument/2006/relationships/hyperlink" Target="https://www.youtube.com/watch?v=MnrudYCzh2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youtu.be/HZ5LQo06EXY"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eFJL8xCy_3Y?si=fC0x9P-XxcbW-rSL"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live/YXT1aYuFOHE?feature=share"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www.verbraucherzentrale-rlp.de/energie/energieberatung-der-verbraucherzentrale-rheinlandpfalz-ev-14741"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www.i-suedpfalz-energie.de/meta-studie/" TargetMode="External"/><Relationship Id="rId11" Type="http://schemas.openxmlformats.org/officeDocument/2006/relationships/image" Target="../media/image31.png"/><Relationship Id="rId5" Type="http://schemas.openxmlformats.org/officeDocument/2006/relationships/image" Target="../media/image27.jpeg"/><Relationship Id="rId10" Type="http://schemas.openxmlformats.org/officeDocument/2006/relationships/image" Target="../media/image30.png"/><Relationship Id="rId4" Type="http://schemas.openxmlformats.org/officeDocument/2006/relationships/image" Target="../media/image26.jp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jpg"/><Relationship Id="rId18" Type="http://schemas.openxmlformats.org/officeDocument/2006/relationships/image" Target="../media/image47.png"/><Relationship Id="rId3" Type="http://schemas.openxmlformats.org/officeDocument/2006/relationships/image" Target="../media/image36.jpeg"/><Relationship Id="rId21" Type="http://schemas.openxmlformats.org/officeDocument/2006/relationships/image" Target="../media/image50.png"/><Relationship Id="rId7" Type="http://schemas.openxmlformats.org/officeDocument/2006/relationships/image" Target="../media/image40.jpg"/><Relationship Id="rId12" Type="http://schemas.openxmlformats.org/officeDocument/2006/relationships/image" Target="../media/image28.jpg"/><Relationship Id="rId17" Type="http://schemas.openxmlformats.org/officeDocument/2006/relationships/image" Target="../media/image5.png"/><Relationship Id="rId2" Type="http://schemas.openxmlformats.org/officeDocument/2006/relationships/notesSlide" Target="../notesSlides/notesSlide18.xml"/><Relationship Id="rId16" Type="http://schemas.openxmlformats.org/officeDocument/2006/relationships/image" Target="../media/image29.png"/><Relationship Id="rId20"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39.jpg"/><Relationship Id="rId11" Type="http://schemas.openxmlformats.org/officeDocument/2006/relationships/image" Target="../media/image44.jpg"/><Relationship Id="rId5" Type="http://schemas.openxmlformats.org/officeDocument/2006/relationships/image" Target="../media/image38.png"/><Relationship Id="rId15" Type="http://schemas.openxmlformats.org/officeDocument/2006/relationships/image" Target="../media/image26.jpg"/><Relationship Id="rId10" Type="http://schemas.openxmlformats.org/officeDocument/2006/relationships/image" Target="../media/image43.jpeg"/><Relationship Id="rId19" Type="http://schemas.openxmlformats.org/officeDocument/2006/relationships/image" Target="../media/image48.jpg"/><Relationship Id="rId4" Type="http://schemas.openxmlformats.org/officeDocument/2006/relationships/image" Target="../media/image37.JPG"/><Relationship Id="rId9" Type="http://schemas.openxmlformats.org/officeDocument/2006/relationships/image" Target="../media/image42.jpg"/><Relationship Id="rId14" Type="http://schemas.openxmlformats.org/officeDocument/2006/relationships/image" Target="../media/image46.jpg"/><Relationship Id="rId22" Type="http://schemas.openxmlformats.org/officeDocument/2006/relationships/image" Target="../media/image51.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hyperlink" Target="https://www.youtube.com/watch?v=jtaSRAfseig" TargetMode="External"/><Relationship Id="rId4" Type="http://schemas.openxmlformats.org/officeDocument/2006/relationships/hyperlink" Target="https://www.waermepumpe.d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www.zdf.de/nachrichten-sendungen/heute-journal/klima-wandel-pakistan-100.html" TargetMode="External"/><Relationship Id="rId3" Type="http://schemas.openxmlformats.org/officeDocument/2006/relationships/hyperlink" Target="https://www.spiegel.de/impressum/autor-e7e38f3d-0001-0003-0000-000000027129" TargetMode="External"/><Relationship Id="rId7" Type="http://schemas.openxmlformats.org/officeDocument/2006/relationships/hyperlink" Target="https://de.wikipedia.org/wiki/Svante_Arrhenius"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de.wikipedia.org/wiki/Joseph_Fourier" TargetMode="External"/><Relationship Id="rId11" Type="http://schemas.openxmlformats.org/officeDocument/2006/relationships/hyperlink" Target="https://www.spiegel.de/wissenschaft/mensch/mckinsey-und-die-klimakonferenz-die-untergangsberater-der-rationalist-kolumne-a-f373c488-32b8-4c54-a9cb-7c67d31a47af" TargetMode="External"/><Relationship Id="rId5" Type="http://schemas.openxmlformats.org/officeDocument/2006/relationships/image" Target="../media/image7.png"/><Relationship Id="rId10" Type="http://schemas.openxmlformats.org/officeDocument/2006/relationships/hyperlink" Target="https://www.zdf.de/nachrichten-sendungen/heute-journal/klima-report-gefahr-100.html" TargetMode="External"/><Relationship Id="rId4" Type="http://schemas.openxmlformats.org/officeDocument/2006/relationships/image" Target="../media/image6.jpeg"/><Relationship Id="rId9" Type="http://schemas.openxmlformats.org/officeDocument/2006/relationships/hyperlink" Target="https://www.zdf.de/nachrichten-sendungen/heute-journal/klima-temperatur-sgs-100.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de.wikipedia.org/wiki/Kohlberg_Kravis_Roberts_%26_Co." TargetMode="External"/><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2.jpg"/><Relationship Id="rId5" Type="http://schemas.openxmlformats.org/officeDocument/2006/relationships/hyperlink" Target="https://www.youtube.com/watch?v=LZmNvYpVv3c" TargetMode="Externa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https://youtu.be/pDl9mE73fb0"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ardmediathek.de/video/Y3JpZDovL3N3ci5kZS9hZXgvbzIwMTkzOTE" TargetMode="External"/><Relationship Id="rId3" Type="http://schemas.openxmlformats.org/officeDocument/2006/relationships/image" Target="../media/image17.jpg"/><Relationship Id="rId7"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2D888F16-A47D-52D2-7C6F-A80BB24B4A79}"/>
              </a:ext>
            </a:extLst>
          </p:cNvPr>
          <p:cNvSpPr/>
          <p:nvPr/>
        </p:nvSpPr>
        <p:spPr bwMode="auto">
          <a:xfrm>
            <a:off x="0" y="1349517"/>
            <a:ext cx="9900143" cy="5111493"/>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147" name="Rechteck 2">
            <a:extLst>
              <a:ext uri="{FF2B5EF4-FFF2-40B4-BE49-F238E27FC236}">
                <a16:creationId xmlns:a16="http://schemas.microsoft.com/office/drawing/2014/main" id="{A4A8ABDA-F51F-4845-9A6D-8A9F58A39844}"/>
              </a:ext>
            </a:extLst>
          </p:cNvPr>
          <p:cNvSpPr>
            <a:spLocks noChangeArrowheads="1"/>
          </p:cNvSpPr>
          <p:nvPr/>
        </p:nvSpPr>
        <p:spPr bwMode="auto">
          <a:xfrm>
            <a:off x="0" y="-19050"/>
            <a:ext cx="9906000" cy="1370013"/>
          </a:xfrm>
          <a:prstGeom prst="rect">
            <a:avLst/>
          </a:prstGeom>
          <a:solidFill>
            <a:srgbClr val="0000FF"/>
          </a:solidFill>
          <a:ln>
            <a:noFill/>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6148" name="Textfeld 3">
            <a:extLst>
              <a:ext uri="{FF2B5EF4-FFF2-40B4-BE49-F238E27FC236}">
                <a16:creationId xmlns:a16="http://schemas.microsoft.com/office/drawing/2014/main" id="{28204734-5258-44F4-8BDC-43D64AE8A287}"/>
              </a:ext>
            </a:extLst>
          </p:cNvPr>
          <p:cNvSpPr txBox="1">
            <a:spLocks noChangeArrowheads="1"/>
          </p:cNvSpPr>
          <p:nvPr/>
        </p:nvSpPr>
        <p:spPr bwMode="auto">
          <a:xfrm>
            <a:off x="1616209" y="-59454"/>
            <a:ext cx="789994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de-DE" sz="2800" dirty="0" err="1">
                <a:solidFill>
                  <a:schemeClr val="bg1"/>
                </a:solidFill>
              </a:rPr>
              <a:t>Herzlich</a:t>
            </a:r>
            <a:r>
              <a:rPr lang="en-US" altLang="de-DE" sz="2800" dirty="0">
                <a:solidFill>
                  <a:schemeClr val="bg1"/>
                </a:solidFill>
              </a:rPr>
              <a:t> </a:t>
            </a:r>
            <a:r>
              <a:rPr lang="en-US" altLang="de-DE" sz="2800" dirty="0" err="1">
                <a:solidFill>
                  <a:schemeClr val="bg1"/>
                </a:solidFill>
              </a:rPr>
              <a:t>willkommen</a:t>
            </a:r>
            <a:r>
              <a:rPr lang="en-US" altLang="de-DE" sz="2800" dirty="0">
                <a:solidFill>
                  <a:schemeClr val="bg1"/>
                </a:solidFill>
              </a:rPr>
              <a:t> </a:t>
            </a:r>
            <a:r>
              <a:rPr lang="en-US" altLang="de-DE" sz="2800" dirty="0" err="1">
                <a:solidFill>
                  <a:schemeClr val="bg1"/>
                </a:solidFill>
              </a:rPr>
              <a:t>zum</a:t>
            </a:r>
            <a:r>
              <a:rPr lang="en-US" altLang="de-DE" sz="2800" dirty="0">
                <a:solidFill>
                  <a:schemeClr val="bg1"/>
                </a:solidFill>
              </a:rPr>
              <a:t> </a:t>
            </a:r>
            <a:r>
              <a:rPr lang="en-US" altLang="de-DE" sz="2800" dirty="0" err="1">
                <a:solidFill>
                  <a:schemeClr val="bg1"/>
                </a:solidFill>
              </a:rPr>
              <a:t>Vortrag</a:t>
            </a:r>
            <a:br>
              <a:rPr lang="en-US" altLang="de-DE" sz="2800" dirty="0">
                <a:solidFill>
                  <a:schemeClr val="bg1"/>
                </a:solidFill>
              </a:rPr>
            </a:br>
            <a:r>
              <a:rPr lang="en-US" altLang="de-DE" sz="2800" dirty="0">
                <a:solidFill>
                  <a:schemeClr val="bg1"/>
                </a:solidFill>
              </a:rPr>
              <a:t>Das </a:t>
            </a:r>
            <a:r>
              <a:rPr lang="en-US" altLang="de-DE" sz="2800" dirty="0" err="1">
                <a:solidFill>
                  <a:schemeClr val="bg1"/>
                </a:solidFill>
              </a:rPr>
              <a:t>Gebäudeenergiegesetz</a:t>
            </a:r>
            <a:r>
              <a:rPr lang="en-US" altLang="de-DE" sz="2800" dirty="0">
                <a:solidFill>
                  <a:schemeClr val="bg1"/>
                </a:solidFill>
              </a:rPr>
              <a:t> (GEG)</a:t>
            </a:r>
            <a:br>
              <a:rPr lang="en-US" altLang="de-DE" sz="2800" dirty="0">
                <a:solidFill>
                  <a:schemeClr val="bg1"/>
                </a:solidFill>
              </a:rPr>
            </a:br>
            <a:r>
              <a:rPr lang="en-US" altLang="de-DE" sz="2800" dirty="0">
                <a:solidFill>
                  <a:schemeClr val="bg1"/>
                </a:solidFill>
              </a:rPr>
              <a:t>und </a:t>
            </a:r>
            <a:r>
              <a:rPr lang="en-US" altLang="de-DE" sz="2800" dirty="0" err="1">
                <a:solidFill>
                  <a:schemeClr val="bg1"/>
                </a:solidFill>
              </a:rPr>
              <a:t>meine</a:t>
            </a:r>
            <a:r>
              <a:rPr lang="en-US" altLang="de-DE" sz="2800" dirty="0">
                <a:solidFill>
                  <a:schemeClr val="bg1"/>
                </a:solidFill>
              </a:rPr>
              <a:t> Heizung</a:t>
            </a:r>
          </a:p>
        </p:txBody>
      </p:sp>
      <p:sp>
        <p:nvSpPr>
          <p:cNvPr id="8" name="Rectangle 2">
            <a:extLst>
              <a:ext uri="{FF2B5EF4-FFF2-40B4-BE49-F238E27FC236}">
                <a16:creationId xmlns:a16="http://schemas.microsoft.com/office/drawing/2014/main" id="{2A7DD05F-9189-42D8-AE52-576BEDC4ECEF}"/>
              </a:ext>
            </a:extLst>
          </p:cNvPr>
          <p:cNvSpPr txBox="1">
            <a:spLocks noChangeArrowheads="1"/>
          </p:cNvSpPr>
          <p:nvPr/>
        </p:nvSpPr>
        <p:spPr bwMode="auto">
          <a:xfrm>
            <a:off x="0" y="6462456"/>
            <a:ext cx="9920288" cy="395287"/>
          </a:xfrm>
          <a:prstGeom prst="rect">
            <a:avLst/>
          </a:prstGeom>
          <a:solidFill>
            <a:srgbClr val="0000FF"/>
          </a:solidFill>
          <a:ln>
            <a:noFill/>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de-DE" altLang="de-DE" sz="1400" dirty="0">
              <a:solidFill>
                <a:schemeClr val="bg1"/>
              </a:solidFill>
            </a:endParaRPr>
          </a:p>
        </p:txBody>
      </p:sp>
      <p:sp>
        <p:nvSpPr>
          <p:cNvPr id="9" name="Rectangle 75">
            <a:extLst>
              <a:ext uri="{FF2B5EF4-FFF2-40B4-BE49-F238E27FC236}">
                <a16:creationId xmlns:a16="http://schemas.microsoft.com/office/drawing/2014/main" id="{3B87523B-9B83-4B16-B0D8-E3A1EA5C427B}"/>
              </a:ext>
            </a:extLst>
          </p:cNvPr>
          <p:cNvSpPr>
            <a:spLocks noChangeArrowheads="1"/>
          </p:cNvSpPr>
          <p:nvPr/>
        </p:nvSpPr>
        <p:spPr bwMode="auto">
          <a:xfrm>
            <a:off x="0" y="6521599"/>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a:defRPr/>
            </a:pPr>
            <a:r>
              <a:rPr lang="de-DE" altLang="de-DE" sz="1200" b="1" dirty="0">
                <a:solidFill>
                  <a:srgbClr val="FF9933"/>
                </a:solidFill>
              </a:rPr>
              <a:t>Vortrag | Das GEG und meine Heizung    	                     						ISE e.V.</a:t>
            </a:r>
          </a:p>
        </p:txBody>
      </p:sp>
      <p:pic>
        <p:nvPicPr>
          <p:cNvPr id="6" name="Grafik 5">
            <a:extLst>
              <a:ext uri="{FF2B5EF4-FFF2-40B4-BE49-F238E27FC236}">
                <a16:creationId xmlns:a16="http://schemas.microsoft.com/office/drawing/2014/main" id="{82696962-592A-D454-104B-020A03A3D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1" y="-20496"/>
            <a:ext cx="1369247" cy="1370013"/>
          </a:xfrm>
          <a:prstGeom prst="rect">
            <a:avLst/>
          </a:prstGeom>
        </p:spPr>
      </p:pic>
      <p:sp>
        <p:nvSpPr>
          <p:cNvPr id="12" name="Textfeld 11">
            <a:extLst>
              <a:ext uri="{FF2B5EF4-FFF2-40B4-BE49-F238E27FC236}">
                <a16:creationId xmlns:a16="http://schemas.microsoft.com/office/drawing/2014/main" id="{F64C91D5-77F8-4B42-9587-E2F19B18E7CF}"/>
              </a:ext>
            </a:extLst>
          </p:cNvPr>
          <p:cNvSpPr txBox="1"/>
          <p:nvPr/>
        </p:nvSpPr>
        <p:spPr>
          <a:xfrm>
            <a:off x="8094022" y="5614024"/>
            <a:ext cx="1715213" cy="646331"/>
          </a:xfrm>
          <a:prstGeom prst="rect">
            <a:avLst/>
          </a:prstGeom>
          <a:noFill/>
        </p:spPr>
        <p:txBody>
          <a:bodyPr wrap="none" rtlCol="0">
            <a:spAutoFit/>
          </a:bodyPr>
          <a:lstStyle/>
          <a:p>
            <a:r>
              <a:rPr lang="de-DE" sz="1800" u="sng" dirty="0"/>
              <a:t>Referent</a:t>
            </a:r>
            <a:r>
              <a:rPr lang="de-DE" sz="1800" dirty="0"/>
              <a:t>:</a:t>
            </a:r>
          </a:p>
          <a:p>
            <a:r>
              <a:rPr lang="de-DE" sz="1800" dirty="0"/>
              <a:t>Wolfgang Thiel</a:t>
            </a:r>
          </a:p>
        </p:txBody>
      </p:sp>
      <p:grpSp>
        <p:nvGrpSpPr>
          <p:cNvPr id="3" name="Gruppieren 2">
            <a:extLst>
              <a:ext uri="{FF2B5EF4-FFF2-40B4-BE49-F238E27FC236}">
                <a16:creationId xmlns:a16="http://schemas.microsoft.com/office/drawing/2014/main" id="{1801FCF3-C3EB-61C7-344A-37BC2D905E34}"/>
              </a:ext>
            </a:extLst>
          </p:cNvPr>
          <p:cNvGrpSpPr/>
          <p:nvPr/>
        </p:nvGrpSpPr>
        <p:grpSpPr>
          <a:xfrm>
            <a:off x="690480" y="1514013"/>
            <a:ext cx="7525054" cy="4448687"/>
            <a:chOff x="690480" y="1514013"/>
            <a:chExt cx="7525054" cy="4448687"/>
          </a:xfrm>
        </p:grpSpPr>
        <p:grpSp>
          <p:nvGrpSpPr>
            <p:cNvPr id="2" name="Gruppieren 1">
              <a:extLst>
                <a:ext uri="{FF2B5EF4-FFF2-40B4-BE49-F238E27FC236}">
                  <a16:creationId xmlns:a16="http://schemas.microsoft.com/office/drawing/2014/main" id="{95196AE4-74F8-A01B-27F5-6D312F8C57AF}"/>
                </a:ext>
              </a:extLst>
            </p:cNvPr>
            <p:cNvGrpSpPr/>
            <p:nvPr/>
          </p:nvGrpSpPr>
          <p:grpSpPr>
            <a:xfrm>
              <a:off x="3841666" y="2201525"/>
              <a:ext cx="4373868" cy="3761175"/>
              <a:chOff x="2188723" y="1557085"/>
              <a:chExt cx="5554494" cy="4776419"/>
            </a:xfrm>
          </p:grpSpPr>
          <p:grpSp>
            <p:nvGrpSpPr>
              <p:cNvPr id="5" name="Gruppieren 4">
                <a:extLst>
                  <a:ext uri="{FF2B5EF4-FFF2-40B4-BE49-F238E27FC236}">
                    <a16:creationId xmlns:a16="http://schemas.microsoft.com/office/drawing/2014/main" id="{1825832F-1AEB-6D9D-99D1-1BC8C4988DDB}"/>
                  </a:ext>
                </a:extLst>
              </p:cNvPr>
              <p:cNvGrpSpPr/>
              <p:nvPr/>
            </p:nvGrpSpPr>
            <p:grpSpPr>
              <a:xfrm>
                <a:off x="2188723" y="1557085"/>
                <a:ext cx="5554494" cy="4776419"/>
                <a:chOff x="3355786" y="2432596"/>
                <a:chExt cx="2495286" cy="1992807"/>
              </a:xfrm>
            </p:grpSpPr>
            <p:grpSp>
              <p:nvGrpSpPr>
                <p:cNvPr id="10" name="Gruppieren 9">
                  <a:extLst>
                    <a:ext uri="{FF2B5EF4-FFF2-40B4-BE49-F238E27FC236}">
                      <a16:creationId xmlns:a16="http://schemas.microsoft.com/office/drawing/2014/main" id="{EFC68F68-1A28-3F41-CAAD-18F8CC59221C}"/>
                    </a:ext>
                  </a:extLst>
                </p:cNvPr>
                <p:cNvGrpSpPr/>
                <p:nvPr/>
              </p:nvGrpSpPr>
              <p:grpSpPr>
                <a:xfrm>
                  <a:off x="3355786" y="2432596"/>
                  <a:ext cx="2495286" cy="1954150"/>
                  <a:chOff x="2379234" y="2470777"/>
                  <a:chExt cx="4832140" cy="3347910"/>
                </a:xfrm>
              </p:grpSpPr>
              <p:sp>
                <p:nvSpPr>
                  <p:cNvPr id="24" name="Freihandform: Form 23">
                    <a:extLst>
                      <a:ext uri="{FF2B5EF4-FFF2-40B4-BE49-F238E27FC236}">
                        <a16:creationId xmlns:a16="http://schemas.microsoft.com/office/drawing/2014/main" id="{C4006B1C-3D25-44A3-4F80-679BB1E7CCA7}"/>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25" name="Freihandform: Form 24">
                    <a:extLst>
                      <a:ext uri="{FF2B5EF4-FFF2-40B4-BE49-F238E27FC236}">
                        <a16:creationId xmlns:a16="http://schemas.microsoft.com/office/drawing/2014/main" id="{355F886A-DF32-D889-6A39-660D77F52C37}"/>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12DC494F-44B9-5926-FC6E-F4AD309DECD5}"/>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4E48FB3A-896E-0107-3109-A24A4BA04580}"/>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8" name="Gerader Verbinder 27">
                    <a:extLst>
                      <a:ext uri="{FF2B5EF4-FFF2-40B4-BE49-F238E27FC236}">
                        <a16:creationId xmlns:a16="http://schemas.microsoft.com/office/drawing/2014/main" id="{92FD312D-05FB-77DA-57F1-6EAEDB820096}"/>
                      </a:ext>
                    </a:extLst>
                  </p:cNvPr>
                  <p:cNvCxnSpPr>
                    <a:stCxn id="24"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Rechteck 23562">
                    <a:extLst>
                      <a:ext uri="{FF2B5EF4-FFF2-40B4-BE49-F238E27FC236}">
                        <a16:creationId xmlns:a16="http://schemas.microsoft.com/office/drawing/2014/main" id="{0AD60A76-16BA-B02E-DA65-12A0DA50B5D6}"/>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0" name="Freihandform: Form 29">
                    <a:extLst>
                      <a:ext uri="{FF2B5EF4-FFF2-40B4-BE49-F238E27FC236}">
                        <a16:creationId xmlns:a16="http://schemas.microsoft.com/office/drawing/2014/main" id="{4DAF8BA2-2664-B09D-749F-7FD8E563A89E}"/>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11" name="Grafik 10" descr="Ein Bild, das Zeichnung enthält.&#10;&#10;Automatisch generierte Beschreibung">
                  <a:extLst>
                    <a:ext uri="{FF2B5EF4-FFF2-40B4-BE49-F238E27FC236}">
                      <a16:creationId xmlns:a16="http://schemas.microsoft.com/office/drawing/2014/main" id="{7C9334E8-7981-6254-63F1-BCEF6DFA0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009870" y="3599515"/>
                  <a:ext cx="387700" cy="387700"/>
                </a:xfrm>
                <a:prstGeom prst="rect">
                  <a:avLst/>
                </a:prstGeom>
              </p:spPr>
            </p:pic>
            <p:cxnSp>
              <p:nvCxnSpPr>
                <p:cNvPr id="13" name="Gerader Verbinder 12">
                  <a:extLst>
                    <a:ext uri="{FF2B5EF4-FFF2-40B4-BE49-F238E27FC236}">
                      <a16:creationId xmlns:a16="http://schemas.microsoft.com/office/drawing/2014/main" id="{05EF9A3F-5C6C-F4E1-C85C-7952118C94B2}"/>
                    </a:ext>
                  </a:extLst>
                </p:cNvPr>
                <p:cNvCxnSpPr/>
                <p:nvPr/>
              </p:nvCxnSpPr>
              <p:spPr bwMode="auto">
                <a:xfrm>
                  <a:off x="4754460" y="3793365"/>
                  <a:ext cx="0" cy="500201"/>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r Verbinder 13">
                  <a:extLst>
                    <a:ext uri="{FF2B5EF4-FFF2-40B4-BE49-F238E27FC236}">
                      <a16:creationId xmlns:a16="http://schemas.microsoft.com/office/drawing/2014/main" id="{835EC691-4222-14F4-6442-6E41A1FC3FE0}"/>
                    </a:ext>
                  </a:extLst>
                </p:cNvPr>
                <p:cNvCxnSpPr/>
                <p:nvPr/>
              </p:nvCxnSpPr>
              <p:spPr bwMode="auto">
                <a:xfrm>
                  <a:off x="4756365" y="4294504"/>
                  <a:ext cx="312944"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r Verbinder 14">
                  <a:extLst>
                    <a:ext uri="{FF2B5EF4-FFF2-40B4-BE49-F238E27FC236}">
                      <a16:creationId xmlns:a16="http://schemas.microsoft.com/office/drawing/2014/main" id="{80759267-F492-0DF8-DC7C-BB013B9E42F1}"/>
                    </a:ext>
                  </a:extLst>
                </p:cNvPr>
                <p:cNvCxnSpPr/>
                <p:nvPr/>
              </p:nvCxnSpPr>
              <p:spPr bwMode="auto">
                <a:xfrm>
                  <a:off x="4639164" y="3919040"/>
                  <a:ext cx="121000"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 name="Grafik 15">
                  <a:extLst>
                    <a:ext uri="{FF2B5EF4-FFF2-40B4-BE49-F238E27FC236}">
                      <a16:creationId xmlns:a16="http://schemas.microsoft.com/office/drawing/2014/main" id="{914EBEA1-8F1F-5CF0-865C-C20CCA48B8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65418" y="3909035"/>
                  <a:ext cx="516368" cy="516368"/>
                </a:xfrm>
                <a:prstGeom prst="rect">
                  <a:avLst/>
                </a:prstGeom>
              </p:spPr>
            </p:pic>
            <p:cxnSp>
              <p:nvCxnSpPr>
                <p:cNvPr id="17" name="Gerader Verbinder 16">
                  <a:extLst>
                    <a:ext uri="{FF2B5EF4-FFF2-40B4-BE49-F238E27FC236}">
                      <a16:creationId xmlns:a16="http://schemas.microsoft.com/office/drawing/2014/main" id="{B5F643DC-0EF2-2287-6CD1-05357FC55DD1}"/>
                    </a:ext>
                  </a:extLst>
                </p:cNvPr>
                <p:cNvCxnSpPr>
                  <a:endCxn id="11" idx="3"/>
                </p:cNvCxnSpPr>
                <p:nvPr/>
              </p:nvCxnSpPr>
              <p:spPr bwMode="auto">
                <a:xfrm flipV="1">
                  <a:off x="4756365" y="3793365"/>
                  <a:ext cx="253505" cy="5853"/>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 name="Gruppieren 17">
                  <a:extLst>
                    <a:ext uri="{FF2B5EF4-FFF2-40B4-BE49-F238E27FC236}">
                      <a16:creationId xmlns:a16="http://schemas.microsoft.com/office/drawing/2014/main" id="{130D304F-1CAF-F22A-929C-DBCD7A5D1AD2}"/>
                    </a:ext>
                  </a:extLst>
                </p:cNvPr>
                <p:cNvGrpSpPr/>
                <p:nvPr/>
              </p:nvGrpSpPr>
              <p:grpSpPr>
                <a:xfrm>
                  <a:off x="4034790" y="2629858"/>
                  <a:ext cx="1442800" cy="801645"/>
                  <a:chOff x="8364915" y="3815016"/>
                  <a:chExt cx="897300" cy="528571"/>
                </a:xfrm>
              </p:grpSpPr>
              <p:sp>
                <p:nvSpPr>
                  <p:cNvPr id="20" name="Freihandform: Form 19">
                    <a:extLst>
                      <a:ext uri="{FF2B5EF4-FFF2-40B4-BE49-F238E27FC236}">
                        <a16:creationId xmlns:a16="http://schemas.microsoft.com/office/drawing/2014/main" id="{1B562D76-5932-2112-E9A4-059063854FC4}"/>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D9CA864-7249-B696-C4B8-CD7EF6BF5B45}"/>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B8389AA5-BA1C-480A-9A9C-18BEF34F1832}"/>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 name="Freihandform: Form 22">
                    <a:extLst>
                      <a:ext uri="{FF2B5EF4-FFF2-40B4-BE49-F238E27FC236}">
                        <a16:creationId xmlns:a16="http://schemas.microsoft.com/office/drawing/2014/main" id="{E13C7635-C64C-D0CE-831A-9FDD7668E65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sp>
              <p:nvSpPr>
                <p:cNvPr id="19" name="Freihandform: Form 18">
                  <a:extLst>
                    <a:ext uri="{FF2B5EF4-FFF2-40B4-BE49-F238E27FC236}">
                      <a16:creationId xmlns:a16="http://schemas.microsoft.com/office/drawing/2014/main" id="{F8F51972-0357-293F-D8CE-33FCF95E84D7}"/>
                    </a:ext>
                  </a:extLst>
                </p:cNvPr>
                <p:cNvSpPr/>
                <p:nvPr/>
              </p:nvSpPr>
              <p:spPr bwMode="auto">
                <a:xfrm>
                  <a:off x="3563349" y="2629858"/>
                  <a:ext cx="570157" cy="1663708"/>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7" name="Grafik 6">
                <a:extLst>
                  <a:ext uri="{FF2B5EF4-FFF2-40B4-BE49-F238E27FC236}">
                    <a16:creationId xmlns:a16="http://schemas.microsoft.com/office/drawing/2014/main" id="{12AF4677-8C71-90BA-DAA2-B23CE0344F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9866" y="4623155"/>
                <a:ext cx="998091" cy="998091"/>
              </a:xfrm>
              <a:prstGeom prst="rect">
                <a:avLst/>
              </a:prstGeom>
            </p:spPr>
          </p:pic>
        </p:grpSp>
        <p:grpSp>
          <p:nvGrpSpPr>
            <p:cNvPr id="31" name="Gruppieren 30">
              <a:extLst>
                <a:ext uri="{FF2B5EF4-FFF2-40B4-BE49-F238E27FC236}">
                  <a16:creationId xmlns:a16="http://schemas.microsoft.com/office/drawing/2014/main" id="{8B797F67-3946-4446-D544-98BDDE760CDE}"/>
                </a:ext>
              </a:extLst>
            </p:cNvPr>
            <p:cNvGrpSpPr/>
            <p:nvPr/>
          </p:nvGrpSpPr>
          <p:grpSpPr>
            <a:xfrm>
              <a:off x="690480" y="1514013"/>
              <a:ext cx="2378209" cy="1914987"/>
              <a:chOff x="392805" y="1417503"/>
              <a:chExt cx="2378209" cy="1914987"/>
            </a:xfrm>
          </p:grpSpPr>
          <p:sp>
            <p:nvSpPr>
              <p:cNvPr id="6144" name="Sprechblase: oval 6143">
                <a:extLst>
                  <a:ext uri="{FF2B5EF4-FFF2-40B4-BE49-F238E27FC236}">
                    <a16:creationId xmlns:a16="http://schemas.microsoft.com/office/drawing/2014/main" id="{351E491A-BAA8-7C15-3E31-23414478110B}"/>
                  </a:ext>
                </a:extLst>
              </p:cNvPr>
              <p:cNvSpPr/>
              <p:nvPr/>
            </p:nvSpPr>
            <p:spPr bwMode="auto">
              <a:xfrm flipH="1">
                <a:off x="392805" y="1417503"/>
                <a:ext cx="2378209" cy="1914987"/>
              </a:xfrm>
              <a:prstGeom prst="wedgeEllipseCallout">
                <a:avLst>
                  <a:gd name="adj1" fmla="val -74502"/>
                  <a:gd name="adj2" fmla="val 45589"/>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145" name="Rechteck 6144">
                <a:extLst>
                  <a:ext uri="{FF2B5EF4-FFF2-40B4-BE49-F238E27FC236}">
                    <a16:creationId xmlns:a16="http://schemas.microsoft.com/office/drawing/2014/main" id="{A0CF614B-90E1-48A5-B6EE-0CBB1B887A06}"/>
                  </a:ext>
                </a:extLst>
              </p:cNvPr>
              <p:cNvSpPr/>
              <p:nvPr/>
            </p:nvSpPr>
            <p:spPr>
              <a:xfrm>
                <a:off x="699343" y="1881543"/>
                <a:ext cx="1723549" cy="923330"/>
              </a:xfrm>
              <a:prstGeom prst="rect">
                <a:avLst/>
              </a:prstGeom>
              <a:noFill/>
            </p:spPr>
            <p:txBody>
              <a:bodyPr wrap="none" lIns="91440" tIns="45720" rIns="91440" bIns="45720">
                <a:spAutoFit/>
              </a:bodyPr>
              <a:lstStyle/>
              <a:p>
                <a:pPr algn="ctr"/>
                <a:r>
                  <a:rPr lang="de-DE" sz="5400" b="1" dirty="0">
                    <a:ln w="6600">
                      <a:solidFill>
                        <a:schemeClr val="accent2"/>
                      </a:solidFill>
                      <a:prstDash val="solid"/>
                    </a:ln>
                    <a:solidFill>
                      <a:srgbClr val="FFFFFF"/>
                    </a:solidFill>
                    <a:effectLst>
                      <a:outerShdw dist="38100" dir="2700000" algn="tl" rotWithShape="0">
                        <a:schemeClr val="accent2"/>
                      </a:outerShdw>
                    </a:effectLst>
                  </a:rPr>
                  <a:t>GEG</a:t>
                </a:r>
                <a:endParaRPr lang="de-DE"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grpSp>
    </p:spTree>
  </p:cSld>
  <p:clrMapOvr>
    <a:masterClrMapping/>
  </p:clrMapOvr>
  <p:transition>
    <p:randomBa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6702" y="19034"/>
            <a:ext cx="859737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latin typeface="+mn-lt"/>
                <a:cs typeface="Calibri" panose="020F0502020204030204" pitchFamily="34" charset="0"/>
              </a:rPr>
              <a:t>„</a:t>
            </a:r>
            <a:r>
              <a:rPr lang="de-DE" sz="2000" dirty="0">
                <a:solidFill>
                  <a:schemeClr val="bg1"/>
                </a:solidFill>
                <a:latin typeface="+mn-lt"/>
                <a:cs typeface="Calibri" panose="020F0502020204030204" pitchFamily="34" charset="0"/>
                <a:sym typeface="Wingdings" panose="05000000000000000000" pitchFamily="2" charset="2"/>
              </a:rPr>
              <a:t>T</a:t>
            </a:r>
            <a:r>
              <a:rPr lang="de-DE" altLang="de-DE" sz="2000" dirty="0">
                <a:solidFill>
                  <a:schemeClr val="bg1"/>
                </a:solidFill>
              </a:rPr>
              <a:t>echnologieoffenheit“ (2), Mobilitätswende</a:t>
            </a:r>
            <a:br>
              <a:rPr lang="de-DE" altLang="de-DE" sz="2000" dirty="0">
                <a:solidFill>
                  <a:schemeClr val="bg1"/>
                </a:solidFill>
              </a:rPr>
            </a:br>
            <a:r>
              <a:rPr lang="de-DE" altLang="de-DE" sz="2000" dirty="0">
                <a:solidFill>
                  <a:schemeClr val="bg1"/>
                </a:solidFill>
              </a:rPr>
              <a:t>Wirkungsgrad-Vergleich (1)</a:t>
            </a:r>
          </a:p>
        </p:txBody>
      </p:sp>
      <p:pic>
        <p:nvPicPr>
          <p:cNvPr id="3" name="Grafik 2" descr="Ein Bild, das Text, Screenshot, Schrift, Zahl enthält.&#10;&#10;Automatisch generierte Beschreibung">
            <a:extLst>
              <a:ext uri="{FF2B5EF4-FFF2-40B4-BE49-F238E27FC236}">
                <a16:creationId xmlns:a16="http://schemas.microsoft.com/office/drawing/2014/main" id="{9C287FE0-CDD5-DE55-CA84-796B00150848}"/>
              </a:ext>
            </a:extLst>
          </p:cNvPr>
          <p:cNvPicPr>
            <a:picLocks noChangeAspect="1"/>
          </p:cNvPicPr>
          <p:nvPr/>
        </p:nvPicPr>
        <p:blipFill rotWithShape="1">
          <a:blip r:embed="rId3">
            <a:extLst>
              <a:ext uri="{28A0092B-C50C-407E-A947-70E740481C1C}">
                <a14:useLocalDpi xmlns:a14="http://schemas.microsoft.com/office/drawing/2010/main" val="0"/>
              </a:ext>
            </a:extLst>
          </a:blip>
          <a:srcRect t="10441" r="17282" b="51153"/>
          <a:stretch/>
        </p:blipFill>
        <p:spPr>
          <a:xfrm>
            <a:off x="186958" y="859536"/>
            <a:ext cx="7562981" cy="2144921"/>
          </a:xfrm>
          <a:prstGeom prst="rect">
            <a:avLst/>
          </a:prstGeom>
        </p:spPr>
      </p:pic>
      <p:sp>
        <p:nvSpPr>
          <p:cNvPr id="5" name="Textfeld 4">
            <a:extLst>
              <a:ext uri="{FF2B5EF4-FFF2-40B4-BE49-F238E27FC236}">
                <a16:creationId xmlns:a16="http://schemas.microsoft.com/office/drawing/2014/main" id="{4AE7142F-C6EE-B816-E581-0C375A4F1FD1}"/>
              </a:ext>
            </a:extLst>
          </p:cNvPr>
          <p:cNvSpPr txBox="1"/>
          <p:nvPr/>
        </p:nvSpPr>
        <p:spPr>
          <a:xfrm>
            <a:off x="4953000" y="5891470"/>
            <a:ext cx="2962656" cy="281231"/>
          </a:xfrm>
          <a:prstGeom prst="rect">
            <a:avLst/>
          </a:prstGeom>
          <a:noFill/>
        </p:spPr>
        <p:txBody>
          <a:bodyPr wrap="square">
            <a:spAutoFit/>
          </a:bodyPr>
          <a:lstStyle/>
          <a:p>
            <a:pPr>
              <a:lnSpc>
                <a:spcPct val="107000"/>
              </a:lnSpc>
              <a:spcAft>
                <a:spcPts val="800"/>
              </a:spcAft>
            </a:pPr>
            <a:r>
              <a:rPr lang="de-DE" sz="1200" u="sng" kern="100" dirty="0">
                <a:effectLst/>
                <a:latin typeface="Calibri" panose="020F0502020204030204" pitchFamily="34" charset="0"/>
                <a:ea typeface="Calibri" panose="020F0502020204030204" pitchFamily="34" charset="0"/>
                <a:cs typeface="Times New Roman" panose="02020603050405020304" pitchFamily="18" charset="0"/>
              </a:rPr>
              <a:t>Quelle</a:t>
            </a: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 Agora u.a. 2018, Grafik: VCÖ 2019</a:t>
            </a:r>
          </a:p>
        </p:txBody>
      </p:sp>
      <p:pic>
        <p:nvPicPr>
          <p:cNvPr id="7" name="Grafik 6" descr="Ein Bild, das Text, Screenshot, Schrift, Zahl enthält.&#10;&#10;Automatisch generierte Beschreibung">
            <a:extLst>
              <a:ext uri="{FF2B5EF4-FFF2-40B4-BE49-F238E27FC236}">
                <a16:creationId xmlns:a16="http://schemas.microsoft.com/office/drawing/2014/main" id="{DB65323C-196B-5AE3-2D80-90A6BC2B54FB}"/>
              </a:ext>
            </a:extLst>
          </p:cNvPr>
          <p:cNvPicPr>
            <a:picLocks noChangeAspect="1"/>
          </p:cNvPicPr>
          <p:nvPr/>
        </p:nvPicPr>
        <p:blipFill rotWithShape="1">
          <a:blip r:embed="rId3">
            <a:extLst>
              <a:ext uri="{28A0092B-C50C-407E-A947-70E740481C1C}">
                <a14:useLocalDpi xmlns:a14="http://schemas.microsoft.com/office/drawing/2010/main" val="0"/>
              </a:ext>
            </a:extLst>
          </a:blip>
          <a:srcRect t="48847" r="17282" b="31105"/>
          <a:stretch/>
        </p:blipFill>
        <p:spPr>
          <a:xfrm>
            <a:off x="186957" y="3004456"/>
            <a:ext cx="7562981" cy="1119675"/>
          </a:xfrm>
          <a:prstGeom prst="rect">
            <a:avLst/>
          </a:prstGeom>
        </p:spPr>
      </p:pic>
      <p:grpSp>
        <p:nvGrpSpPr>
          <p:cNvPr id="9" name="Gruppieren 8">
            <a:extLst>
              <a:ext uri="{FF2B5EF4-FFF2-40B4-BE49-F238E27FC236}">
                <a16:creationId xmlns:a16="http://schemas.microsoft.com/office/drawing/2014/main" id="{D9401D32-9356-DCF1-2896-7F68329F6D1D}"/>
              </a:ext>
            </a:extLst>
          </p:cNvPr>
          <p:cNvGrpSpPr/>
          <p:nvPr/>
        </p:nvGrpSpPr>
        <p:grpSpPr>
          <a:xfrm>
            <a:off x="186956" y="4124131"/>
            <a:ext cx="7562981" cy="1737172"/>
            <a:chOff x="1165364" y="4124131"/>
            <a:chExt cx="7562981" cy="1737172"/>
          </a:xfrm>
        </p:grpSpPr>
        <p:pic>
          <p:nvPicPr>
            <p:cNvPr id="4" name="Grafik 3" descr="Ein Bild, das Text, Screenshot, Schrift, Zahl enthält.&#10;&#10;Automatisch generierte Beschreibung">
              <a:extLst>
                <a:ext uri="{FF2B5EF4-FFF2-40B4-BE49-F238E27FC236}">
                  <a16:creationId xmlns:a16="http://schemas.microsoft.com/office/drawing/2014/main" id="{033771AE-B4C0-D83B-647B-328FC5EFC073}"/>
                </a:ext>
              </a:extLst>
            </p:cNvPr>
            <p:cNvPicPr>
              <a:picLocks noChangeAspect="1"/>
            </p:cNvPicPr>
            <p:nvPr/>
          </p:nvPicPr>
          <p:blipFill rotWithShape="1">
            <a:blip r:embed="rId3">
              <a:extLst>
                <a:ext uri="{28A0092B-C50C-407E-A947-70E740481C1C}">
                  <a14:useLocalDpi xmlns:a14="http://schemas.microsoft.com/office/drawing/2010/main" val="0"/>
                </a:ext>
              </a:extLst>
            </a:blip>
            <a:srcRect t="68895" r="17282"/>
            <a:stretch/>
          </p:blipFill>
          <p:spPr>
            <a:xfrm>
              <a:off x="1165364" y="4124131"/>
              <a:ext cx="7562981" cy="1737172"/>
            </a:xfrm>
            <a:prstGeom prst="rect">
              <a:avLst/>
            </a:prstGeom>
          </p:spPr>
        </p:pic>
        <p:sp>
          <p:nvSpPr>
            <p:cNvPr id="8" name="Textfeld 7">
              <a:extLst>
                <a:ext uri="{FF2B5EF4-FFF2-40B4-BE49-F238E27FC236}">
                  <a16:creationId xmlns:a16="http://schemas.microsoft.com/office/drawing/2014/main" id="{474A3FA9-1C2B-E0E3-163E-250551700AAC}"/>
                </a:ext>
              </a:extLst>
            </p:cNvPr>
            <p:cNvSpPr txBox="1"/>
            <p:nvPr/>
          </p:nvSpPr>
          <p:spPr>
            <a:xfrm>
              <a:off x="2404491" y="4322123"/>
              <a:ext cx="864339" cy="369332"/>
            </a:xfrm>
            <a:prstGeom prst="rect">
              <a:avLst/>
            </a:prstGeom>
            <a:noFill/>
          </p:spPr>
          <p:txBody>
            <a:bodyPr wrap="none" rtlCol="0">
              <a:spAutoFit/>
            </a:bodyPr>
            <a:lstStyle/>
            <a:p>
              <a:r>
                <a:rPr lang="de-DE" sz="1800" dirty="0">
                  <a:solidFill>
                    <a:schemeClr val="bg1"/>
                  </a:solidFill>
                  <a:latin typeface="Bahnschrift Light Condensed" panose="020B0502040204020203" pitchFamily="34" charset="0"/>
                </a:rPr>
                <a:t>(E-</a:t>
              </a:r>
              <a:r>
                <a:rPr lang="de-DE" sz="1800" dirty="0" err="1">
                  <a:solidFill>
                    <a:schemeClr val="bg1"/>
                  </a:solidFill>
                  <a:latin typeface="Bahnschrift Light Condensed" panose="020B0502040204020203" pitchFamily="34" charset="0"/>
                </a:rPr>
                <a:t>Fuels</a:t>
              </a:r>
              <a:r>
                <a:rPr lang="de-DE" sz="1800" dirty="0">
                  <a:solidFill>
                    <a:schemeClr val="bg1"/>
                  </a:solidFill>
                  <a:latin typeface="Bahnschrift Light Condensed" panose="020B0502040204020203" pitchFamily="34" charset="0"/>
                </a:rPr>
                <a:t>)</a:t>
              </a:r>
            </a:p>
          </p:txBody>
        </p:sp>
      </p:grpSp>
      <p:sp>
        <p:nvSpPr>
          <p:cNvPr id="6" name="Rectangle 4">
            <a:extLst>
              <a:ext uri="{FF2B5EF4-FFF2-40B4-BE49-F238E27FC236}">
                <a16:creationId xmlns:a16="http://schemas.microsoft.com/office/drawing/2014/main" id="{161F329C-B333-1B8D-1CD2-92CD17CDE57F}"/>
              </a:ext>
            </a:extLst>
          </p:cNvPr>
          <p:cNvSpPr>
            <a:spLocks noChangeArrowheads="1"/>
          </p:cNvSpPr>
          <p:nvPr/>
        </p:nvSpPr>
        <p:spPr bwMode="auto">
          <a:xfrm>
            <a:off x="0" y="614800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Bei E-</a:t>
            </a:r>
            <a:r>
              <a:rPr lang="de-DE" altLang="de-DE" sz="1800" dirty="0" err="1">
                <a:solidFill>
                  <a:srgbClr val="00B050"/>
                </a:solidFill>
              </a:rPr>
              <a:t>Fuels</a:t>
            </a:r>
            <a:r>
              <a:rPr lang="de-DE" altLang="de-DE" sz="1800" dirty="0">
                <a:solidFill>
                  <a:srgbClr val="00B050"/>
                </a:solidFill>
              </a:rPr>
              <a:t> muss mehr als das 5-fache an EE-Strom </a:t>
            </a:r>
            <a:r>
              <a:rPr lang="de-DE" altLang="de-DE" sz="1800" dirty="0" err="1">
                <a:solidFill>
                  <a:srgbClr val="00B050"/>
                </a:solidFill>
              </a:rPr>
              <a:t>ggü</a:t>
            </a:r>
            <a:r>
              <a:rPr lang="de-DE" altLang="de-DE" sz="1800" dirty="0">
                <a:solidFill>
                  <a:srgbClr val="00B050"/>
                </a:solidFill>
              </a:rPr>
              <a:t>. E-Autos aufgewendet werden!</a:t>
            </a:r>
          </a:p>
        </p:txBody>
      </p:sp>
      <p:sp>
        <p:nvSpPr>
          <p:cNvPr id="11" name="Textfeld 10">
            <a:extLst>
              <a:ext uri="{FF2B5EF4-FFF2-40B4-BE49-F238E27FC236}">
                <a16:creationId xmlns:a16="http://schemas.microsoft.com/office/drawing/2014/main" id="{BCC3365C-70E5-D5CA-2462-175C76DC09AC}"/>
              </a:ext>
            </a:extLst>
          </p:cNvPr>
          <p:cNvSpPr txBox="1"/>
          <p:nvPr/>
        </p:nvSpPr>
        <p:spPr>
          <a:xfrm>
            <a:off x="7749937" y="5079693"/>
            <a:ext cx="2156063" cy="830997"/>
          </a:xfrm>
          <a:prstGeom prst="rect">
            <a:avLst/>
          </a:prstGeom>
          <a:noFill/>
        </p:spPr>
        <p:txBody>
          <a:bodyPr wrap="square">
            <a:spAutoFit/>
          </a:bodyPr>
          <a:lstStyle/>
          <a:p>
            <a:r>
              <a:rPr lang="de-DE" sz="1200" b="1" dirty="0">
                <a:solidFill>
                  <a:srgbClr val="FF0000"/>
                </a:solidFill>
                <a:effectLst/>
                <a:latin typeface="Calibri" panose="020F0502020204030204" pitchFamily="34" charset="0"/>
                <a:ea typeface="Times New Roman" panose="02020603050405020304" pitchFamily="18" charset="0"/>
              </a:rPr>
              <a:t>Terra X</a:t>
            </a:r>
            <a:br>
              <a:rPr lang="de-DE" sz="1200" dirty="0">
                <a:solidFill>
                  <a:srgbClr val="FF0000"/>
                </a:solidFill>
                <a:effectLst/>
                <a:latin typeface="Calibri" panose="020F0502020204030204" pitchFamily="34" charset="0"/>
                <a:ea typeface="Times New Roman" panose="02020603050405020304" pitchFamily="18" charset="0"/>
              </a:rPr>
            </a:br>
            <a:r>
              <a:rPr lang="de-DE" sz="1200" u="sng" dirty="0">
                <a:solidFill>
                  <a:srgbClr val="FF0000"/>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Harald Lesch ZERLEGT E-FUELS!</a:t>
            </a:r>
            <a:br>
              <a:rPr lang="de-DE" sz="1200" u="sng" dirty="0">
                <a:solidFill>
                  <a:srgbClr val="FF0000"/>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br>
            <a:r>
              <a:rPr lang="de-DE" sz="1200" u="sng" dirty="0">
                <a:solidFill>
                  <a:srgbClr val="FF0000"/>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Synthetische Kraftstoffe wissenschaftlich analysiert</a:t>
            </a:r>
            <a:endParaRPr lang="de-DE" sz="1200" dirty="0">
              <a:solidFill>
                <a:srgbClr val="FF0000"/>
              </a:solidFill>
              <a:effectLst/>
              <a:latin typeface="Times New Roman" panose="02020603050405020304" pitchFamily="18" charset="0"/>
              <a:ea typeface="Times New Roman" panose="02020603050405020304" pitchFamily="18" charset="0"/>
            </a:endParaRPr>
          </a:p>
        </p:txBody>
      </p:sp>
      <p:sp>
        <p:nvSpPr>
          <p:cNvPr id="2" name="Textfeld 1">
            <a:extLst>
              <a:ext uri="{FF2B5EF4-FFF2-40B4-BE49-F238E27FC236}">
                <a16:creationId xmlns:a16="http://schemas.microsoft.com/office/drawing/2014/main" id="{82959E1C-065A-4442-B713-FFFA93509A67}"/>
              </a:ext>
            </a:extLst>
          </p:cNvPr>
          <p:cNvSpPr txBox="1"/>
          <p:nvPr/>
        </p:nvSpPr>
        <p:spPr>
          <a:xfrm>
            <a:off x="7818120" y="891122"/>
            <a:ext cx="2087880" cy="1600438"/>
          </a:xfrm>
          <a:prstGeom prst="rect">
            <a:avLst/>
          </a:prstGeom>
          <a:noFill/>
        </p:spPr>
        <p:txBody>
          <a:bodyPr wrap="square" rtlCol="0">
            <a:spAutoFit/>
          </a:bodyPr>
          <a:lstStyle/>
          <a:p>
            <a:r>
              <a:rPr lang="de-DE" sz="1400" dirty="0">
                <a:solidFill>
                  <a:srgbClr val="FF0000"/>
                </a:solidFill>
              </a:rPr>
              <a:t>Tankstellennetz-/</a:t>
            </a:r>
            <a:br>
              <a:rPr lang="de-DE" sz="1400" dirty="0">
                <a:solidFill>
                  <a:srgbClr val="FF0000"/>
                </a:solidFill>
              </a:rPr>
            </a:br>
            <a:r>
              <a:rPr lang="de-DE" sz="1400" dirty="0">
                <a:solidFill>
                  <a:srgbClr val="FF0000"/>
                </a:solidFill>
              </a:rPr>
              <a:t>Mineralölbranche in D</a:t>
            </a:r>
            <a:br>
              <a:rPr lang="de-DE" sz="1400" dirty="0">
                <a:solidFill>
                  <a:srgbClr val="FF0000"/>
                </a:solidFill>
              </a:rPr>
            </a:br>
            <a:r>
              <a:rPr lang="de-DE" sz="1400" dirty="0">
                <a:solidFill>
                  <a:srgbClr val="FF0000"/>
                </a:solidFill>
              </a:rPr>
              <a:t>(2022), </a:t>
            </a:r>
            <a:br>
              <a:rPr lang="de-DE" sz="1400" dirty="0">
                <a:solidFill>
                  <a:srgbClr val="FF0000"/>
                </a:solidFill>
              </a:rPr>
            </a:br>
            <a:r>
              <a:rPr lang="de-DE" sz="1400" dirty="0">
                <a:solidFill>
                  <a:srgbClr val="FF0000"/>
                </a:solidFill>
              </a:rPr>
              <a:t>- Tankstellen:  14.453</a:t>
            </a:r>
            <a:br>
              <a:rPr lang="de-DE" sz="1400" dirty="0">
                <a:solidFill>
                  <a:srgbClr val="FF0000"/>
                </a:solidFill>
              </a:rPr>
            </a:br>
            <a:r>
              <a:rPr lang="de-DE" sz="1400" dirty="0">
                <a:solidFill>
                  <a:srgbClr val="FF0000"/>
                </a:solidFill>
              </a:rPr>
              <a:t>- Umsatz:  121 Mrd. €</a:t>
            </a:r>
          </a:p>
          <a:p>
            <a:r>
              <a:rPr lang="de-DE" sz="1400" dirty="0"/>
              <a:t>Quelle: Statista, </a:t>
            </a:r>
            <a:r>
              <a:rPr lang="de-DE" sz="1400" dirty="0" err="1"/>
              <a:t>IBIS</a:t>
            </a:r>
            <a:r>
              <a:rPr lang="de-DE" sz="1400" i="1" dirty="0" err="1"/>
              <a:t>World</a:t>
            </a:r>
            <a:endParaRPr lang="de-DE" sz="1400" dirty="0">
              <a:solidFill>
                <a:srgbClr val="FF0000"/>
              </a:solidFill>
            </a:endParaRPr>
          </a:p>
        </p:txBody>
      </p:sp>
      <p:sp>
        <p:nvSpPr>
          <p:cNvPr id="10" name="Textfeld 9">
            <a:extLst>
              <a:ext uri="{FF2B5EF4-FFF2-40B4-BE49-F238E27FC236}">
                <a16:creationId xmlns:a16="http://schemas.microsoft.com/office/drawing/2014/main" id="{41BECFD8-A758-CADF-E09B-DE8C18C4E114}"/>
              </a:ext>
            </a:extLst>
          </p:cNvPr>
          <p:cNvSpPr txBox="1"/>
          <p:nvPr/>
        </p:nvSpPr>
        <p:spPr>
          <a:xfrm>
            <a:off x="7749937" y="2604073"/>
            <a:ext cx="2156063" cy="1815882"/>
          </a:xfrm>
          <a:prstGeom prst="rect">
            <a:avLst/>
          </a:prstGeom>
          <a:noFill/>
        </p:spPr>
        <p:txBody>
          <a:bodyPr wrap="square" rtlCol="0">
            <a:spAutoFit/>
          </a:bodyPr>
          <a:lstStyle/>
          <a:p>
            <a:r>
              <a:rPr lang="de-DE" sz="1400" dirty="0"/>
              <a:t>abgeordnetenwatch.de</a:t>
            </a:r>
            <a:endParaRPr lang="de-DE" sz="1400" dirty="0">
              <a:solidFill>
                <a:srgbClr val="FF0000"/>
              </a:solidFill>
            </a:endParaRPr>
          </a:p>
          <a:p>
            <a:r>
              <a:rPr lang="de-DE" sz="1400" dirty="0"/>
              <a:t>2022:</a:t>
            </a:r>
            <a:br>
              <a:rPr lang="de-DE" sz="1400" dirty="0">
                <a:solidFill>
                  <a:srgbClr val="FF0000"/>
                </a:solidFill>
              </a:rPr>
            </a:br>
            <a:r>
              <a:rPr lang="de-DE" sz="1400" dirty="0">
                <a:solidFill>
                  <a:srgbClr val="FF0000"/>
                </a:solidFill>
              </a:rPr>
              <a:t>„Mineralölwirtschaft gibt 8 Mio. € für Lobby-Arbeit aus!“</a:t>
            </a:r>
          </a:p>
          <a:p>
            <a:r>
              <a:rPr lang="de-DE" sz="1400" dirty="0">
                <a:solidFill>
                  <a:srgbClr val="FF0000"/>
                </a:solidFill>
              </a:rPr>
              <a:t>Kampagne: </a:t>
            </a:r>
            <a:br>
              <a:rPr lang="de-DE" sz="1400" dirty="0">
                <a:solidFill>
                  <a:srgbClr val="FF0000"/>
                </a:solidFill>
              </a:rPr>
            </a:br>
            <a:r>
              <a:rPr lang="de-DE" sz="1400" dirty="0">
                <a:solidFill>
                  <a:srgbClr val="FF0000"/>
                </a:solidFill>
              </a:rPr>
              <a:t>„E-</a:t>
            </a:r>
            <a:r>
              <a:rPr lang="de-DE" sz="1400" dirty="0" err="1">
                <a:solidFill>
                  <a:srgbClr val="FF0000"/>
                </a:solidFill>
              </a:rPr>
              <a:t>Fuels</a:t>
            </a:r>
            <a:r>
              <a:rPr lang="de-DE" sz="1400" dirty="0">
                <a:solidFill>
                  <a:srgbClr val="FF0000"/>
                </a:solidFill>
              </a:rPr>
              <a:t> </a:t>
            </a:r>
            <a:r>
              <a:rPr lang="de-DE" sz="1400" dirty="0" err="1">
                <a:solidFill>
                  <a:srgbClr val="FF0000"/>
                </a:solidFill>
              </a:rPr>
              <a:t>for</a:t>
            </a:r>
            <a:r>
              <a:rPr lang="de-DE" sz="1400" dirty="0">
                <a:solidFill>
                  <a:srgbClr val="FF0000"/>
                </a:solidFill>
              </a:rPr>
              <a:t> Future“</a:t>
            </a:r>
            <a:br>
              <a:rPr lang="de-DE" sz="1400" dirty="0">
                <a:solidFill>
                  <a:srgbClr val="FF0000"/>
                </a:solidFill>
              </a:rPr>
            </a:br>
            <a:endParaRPr lang="de-DE" sz="1400" dirty="0">
              <a:solidFill>
                <a:srgbClr val="FF0000"/>
              </a:solidFill>
            </a:endParaRPr>
          </a:p>
        </p:txBody>
      </p:sp>
      <p:sp>
        <p:nvSpPr>
          <p:cNvPr id="12" name="Textfeld 11">
            <a:extLst>
              <a:ext uri="{FF2B5EF4-FFF2-40B4-BE49-F238E27FC236}">
                <a16:creationId xmlns:a16="http://schemas.microsoft.com/office/drawing/2014/main" id="{8B32595F-A5DE-FA3A-3C69-01373F36CD8E}"/>
              </a:ext>
            </a:extLst>
          </p:cNvPr>
          <p:cNvSpPr txBox="1"/>
          <p:nvPr/>
        </p:nvSpPr>
        <p:spPr>
          <a:xfrm>
            <a:off x="7749937" y="4384166"/>
            <a:ext cx="2156063" cy="646331"/>
          </a:xfrm>
          <a:prstGeom prst="rect">
            <a:avLst/>
          </a:prstGeom>
          <a:noFill/>
        </p:spPr>
        <p:txBody>
          <a:bodyPr wrap="square">
            <a:spAutoFit/>
          </a:bodyPr>
          <a:lstStyle/>
          <a:p>
            <a:r>
              <a:rPr lang="de-DE" sz="1200" b="1" dirty="0">
                <a:solidFill>
                  <a:srgbClr val="FF0000"/>
                </a:solidFill>
                <a:latin typeface="Calibri" panose="020F0502020204030204" pitchFamily="34" charset="0"/>
                <a:ea typeface="Times New Roman" panose="02020603050405020304" pitchFamily="18" charset="0"/>
              </a:rPr>
              <a:t>ZDF | Die Anstalt</a:t>
            </a:r>
            <a:br>
              <a:rPr lang="de-DE" sz="1200" dirty="0">
                <a:solidFill>
                  <a:srgbClr val="FF0000"/>
                </a:solidFill>
                <a:effectLst/>
                <a:latin typeface="Calibri" panose="020F0502020204030204" pitchFamily="34" charset="0"/>
                <a:ea typeface="Times New Roman" panose="02020603050405020304" pitchFamily="18" charset="0"/>
              </a:rPr>
            </a:br>
            <a:r>
              <a:rPr lang="de-DE" sz="1200" u="sng" dirty="0">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E-</a:t>
            </a:r>
            <a:r>
              <a:rPr lang="de-DE" sz="1200" u="sng" dirty="0" err="1">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Fuels</a:t>
            </a:r>
            <a:r>
              <a:rPr lang="de-DE" sz="1200" u="sng" dirty="0">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 oder doch eher „Ö-</a:t>
            </a:r>
            <a:r>
              <a:rPr lang="de-DE" sz="1200" u="sng" dirty="0" err="1">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Fuels</a:t>
            </a:r>
            <a:r>
              <a:rPr lang="de-DE" sz="1200" u="sng" dirty="0">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a:t>
            </a:r>
            <a:endParaRPr lang="de-DE" sz="12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8863328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0-#ppt_w/2"/>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000" fill="hold"/>
                                        <p:tgtEl>
                                          <p:spTgt spid="12"/>
                                        </p:tgtEl>
                                        <p:attrNameLst>
                                          <p:attrName>ppt_x</p:attrName>
                                        </p:attrNameLst>
                                      </p:cBhvr>
                                      <p:tavLst>
                                        <p:tav tm="0">
                                          <p:val>
                                            <p:strVal val="0-#ppt_w/2"/>
                                          </p:val>
                                        </p:tav>
                                        <p:tav tm="100000">
                                          <p:val>
                                            <p:strVal val="#ppt_x"/>
                                          </p:val>
                                        </p:tav>
                                      </p:tavLst>
                                    </p:anim>
                                    <p:anim calcmode="lin" valueType="num">
                                      <p:cBhvr additive="base">
                                        <p:cTn id="26"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000" fill="hold"/>
                                        <p:tgtEl>
                                          <p:spTgt spid="6"/>
                                        </p:tgtEl>
                                        <p:attrNameLst>
                                          <p:attrName>ppt_x</p:attrName>
                                        </p:attrNameLst>
                                      </p:cBhvr>
                                      <p:tavLst>
                                        <p:tav tm="0">
                                          <p:val>
                                            <p:strVal val="#ppt_x"/>
                                          </p:val>
                                        </p:tav>
                                        <p:tav tm="100000">
                                          <p:val>
                                            <p:strVal val="#ppt_x"/>
                                          </p:val>
                                        </p:tav>
                                      </p:tavLst>
                                    </p:anim>
                                    <p:anim calcmode="lin" valueType="num">
                                      <p:cBhvr additive="base">
                                        <p:cTn id="3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1000" fill="hold"/>
                                        <p:tgtEl>
                                          <p:spTgt spid="2"/>
                                        </p:tgtEl>
                                        <p:attrNameLst>
                                          <p:attrName>ppt_x</p:attrName>
                                        </p:attrNameLst>
                                      </p:cBhvr>
                                      <p:tavLst>
                                        <p:tav tm="0">
                                          <p:val>
                                            <p:strVal val="0-#ppt_w/2"/>
                                          </p:val>
                                        </p:tav>
                                        <p:tav tm="100000">
                                          <p:val>
                                            <p:strVal val="#ppt_x"/>
                                          </p:val>
                                        </p:tav>
                                      </p:tavLst>
                                    </p:anim>
                                    <p:anim calcmode="lin" valueType="num">
                                      <p:cBhvr additive="base">
                                        <p:cTn id="3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000" fill="hold"/>
                                        <p:tgtEl>
                                          <p:spTgt spid="10"/>
                                        </p:tgtEl>
                                        <p:attrNameLst>
                                          <p:attrName>ppt_x</p:attrName>
                                        </p:attrNameLst>
                                      </p:cBhvr>
                                      <p:tavLst>
                                        <p:tav tm="0">
                                          <p:val>
                                            <p:strVal val="0-#ppt_w/2"/>
                                          </p:val>
                                        </p:tav>
                                        <p:tav tm="100000">
                                          <p:val>
                                            <p:strVal val="#ppt_x"/>
                                          </p:val>
                                        </p:tav>
                                      </p:tavLst>
                                    </p:anim>
                                    <p:anim calcmode="lin" valueType="num">
                                      <p:cBhvr additive="base">
                                        <p:cTn id="44"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2"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6702" y="19034"/>
            <a:ext cx="859737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latin typeface="+mn-lt"/>
                <a:cs typeface="Calibri" panose="020F0502020204030204" pitchFamily="34" charset="0"/>
                <a:sym typeface="Wingdings" panose="05000000000000000000" pitchFamily="2" charset="2"/>
              </a:rPr>
              <a:t>„T</a:t>
            </a:r>
            <a:r>
              <a:rPr lang="de-DE" altLang="de-DE" sz="2000" dirty="0">
                <a:solidFill>
                  <a:schemeClr val="bg1"/>
                </a:solidFill>
              </a:rPr>
              <a:t>echnologieoffenheit“ (2), Mobilitätswende</a:t>
            </a:r>
            <a:br>
              <a:rPr lang="de-DE" altLang="de-DE" sz="2000" dirty="0">
                <a:solidFill>
                  <a:schemeClr val="bg1"/>
                </a:solidFill>
              </a:rPr>
            </a:br>
            <a:r>
              <a:rPr lang="de-DE" altLang="de-DE" sz="2000" dirty="0">
                <a:solidFill>
                  <a:schemeClr val="bg1"/>
                </a:solidFill>
              </a:rPr>
              <a:t>Wirkungsgrad-Vergleich (2)</a:t>
            </a:r>
          </a:p>
        </p:txBody>
      </p:sp>
      <p:pic>
        <p:nvPicPr>
          <p:cNvPr id="7" name="Grafik 6">
            <a:extLst>
              <a:ext uri="{FF2B5EF4-FFF2-40B4-BE49-F238E27FC236}">
                <a16:creationId xmlns:a16="http://schemas.microsoft.com/office/drawing/2014/main" id="{E642B2C1-2073-A115-0B0D-C36179B19095}"/>
              </a:ext>
            </a:extLst>
          </p:cNvPr>
          <p:cNvPicPr>
            <a:picLocks noChangeAspect="1"/>
          </p:cNvPicPr>
          <p:nvPr/>
        </p:nvPicPr>
        <p:blipFill rotWithShape="1">
          <a:blip r:embed="rId3">
            <a:extLst>
              <a:ext uri="{28A0092B-C50C-407E-A947-70E740481C1C}">
                <a14:useLocalDpi xmlns:a14="http://schemas.microsoft.com/office/drawing/2010/main" val="0"/>
              </a:ext>
            </a:extLst>
          </a:blip>
          <a:srcRect r="86300" b="12123"/>
          <a:stretch/>
        </p:blipFill>
        <p:spPr>
          <a:xfrm>
            <a:off x="0" y="871222"/>
            <a:ext cx="1357162" cy="4896614"/>
          </a:xfrm>
          <a:prstGeom prst="rect">
            <a:avLst/>
          </a:prstGeom>
        </p:spPr>
      </p:pic>
      <p:pic>
        <p:nvPicPr>
          <p:cNvPr id="2" name="Grafik 1">
            <a:extLst>
              <a:ext uri="{FF2B5EF4-FFF2-40B4-BE49-F238E27FC236}">
                <a16:creationId xmlns:a16="http://schemas.microsoft.com/office/drawing/2014/main" id="{C80F5BC7-5B00-B6EE-EE51-7F5360B91169}"/>
              </a:ext>
            </a:extLst>
          </p:cNvPr>
          <p:cNvPicPr>
            <a:picLocks noChangeAspect="1"/>
          </p:cNvPicPr>
          <p:nvPr/>
        </p:nvPicPr>
        <p:blipFill rotWithShape="1">
          <a:blip r:embed="rId3">
            <a:extLst>
              <a:ext uri="{28A0092B-C50C-407E-A947-70E740481C1C}">
                <a14:useLocalDpi xmlns:a14="http://schemas.microsoft.com/office/drawing/2010/main" val="0"/>
              </a:ext>
            </a:extLst>
          </a:blip>
          <a:srcRect l="13894" b="62259"/>
          <a:stretch/>
        </p:blipFill>
        <p:spPr>
          <a:xfrm>
            <a:off x="1376415" y="871222"/>
            <a:ext cx="8529588" cy="2102984"/>
          </a:xfrm>
          <a:prstGeom prst="rect">
            <a:avLst/>
          </a:prstGeom>
        </p:spPr>
      </p:pic>
      <p:pic>
        <p:nvPicPr>
          <p:cNvPr id="3" name="Grafik 2">
            <a:extLst>
              <a:ext uri="{FF2B5EF4-FFF2-40B4-BE49-F238E27FC236}">
                <a16:creationId xmlns:a16="http://schemas.microsoft.com/office/drawing/2014/main" id="{3C3D1B2A-AF9C-E79E-3523-5B3A6703BEA9}"/>
              </a:ext>
            </a:extLst>
          </p:cNvPr>
          <p:cNvPicPr>
            <a:picLocks noChangeAspect="1"/>
          </p:cNvPicPr>
          <p:nvPr/>
        </p:nvPicPr>
        <p:blipFill rotWithShape="1">
          <a:blip r:embed="rId3">
            <a:extLst>
              <a:ext uri="{28A0092B-C50C-407E-A947-70E740481C1C}">
                <a14:useLocalDpi xmlns:a14="http://schemas.microsoft.com/office/drawing/2010/main" val="0"/>
              </a:ext>
            </a:extLst>
          </a:blip>
          <a:srcRect l="13894" t="38151" b="37147"/>
          <a:stretch/>
        </p:blipFill>
        <p:spPr>
          <a:xfrm>
            <a:off x="1376415" y="2974206"/>
            <a:ext cx="8529588" cy="1376413"/>
          </a:xfrm>
          <a:prstGeom prst="rect">
            <a:avLst/>
          </a:prstGeom>
        </p:spPr>
      </p:pic>
      <p:pic>
        <p:nvPicPr>
          <p:cNvPr id="4" name="Grafik 3">
            <a:extLst>
              <a:ext uri="{FF2B5EF4-FFF2-40B4-BE49-F238E27FC236}">
                <a16:creationId xmlns:a16="http://schemas.microsoft.com/office/drawing/2014/main" id="{6C1E2E41-F5C1-7E09-D933-EFC348F4D20B}"/>
              </a:ext>
            </a:extLst>
          </p:cNvPr>
          <p:cNvPicPr>
            <a:picLocks noChangeAspect="1"/>
          </p:cNvPicPr>
          <p:nvPr/>
        </p:nvPicPr>
        <p:blipFill rotWithShape="1">
          <a:blip r:embed="rId3">
            <a:extLst>
              <a:ext uri="{28A0092B-C50C-407E-A947-70E740481C1C}">
                <a14:useLocalDpi xmlns:a14="http://schemas.microsoft.com/office/drawing/2010/main" val="0"/>
              </a:ext>
            </a:extLst>
          </a:blip>
          <a:srcRect l="13894" t="64685" b="12123"/>
          <a:stretch/>
        </p:blipFill>
        <p:spPr>
          <a:xfrm>
            <a:off x="1376415" y="4346262"/>
            <a:ext cx="8529588" cy="1292274"/>
          </a:xfrm>
          <a:prstGeom prst="rect">
            <a:avLst/>
          </a:prstGeom>
        </p:spPr>
      </p:pic>
      <p:sp>
        <p:nvSpPr>
          <p:cNvPr id="5" name="Textfeld 4">
            <a:extLst>
              <a:ext uri="{FF2B5EF4-FFF2-40B4-BE49-F238E27FC236}">
                <a16:creationId xmlns:a16="http://schemas.microsoft.com/office/drawing/2014/main" id="{4AE7142F-C6EE-B816-E581-0C375A4F1FD1}"/>
              </a:ext>
            </a:extLst>
          </p:cNvPr>
          <p:cNvSpPr txBox="1"/>
          <p:nvPr/>
        </p:nvSpPr>
        <p:spPr>
          <a:xfrm>
            <a:off x="5275633" y="5438099"/>
            <a:ext cx="4630367" cy="473271"/>
          </a:xfrm>
          <a:prstGeom prst="rect">
            <a:avLst/>
          </a:prstGeom>
          <a:noFill/>
        </p:spPr>
        <p:txBody>
          <a:bodyPr wrap="square">
            <a:spAutoFit/>
          </a:bodyPr>
          <a:lstStyle/>
          <a:p>
            <a:pPr>
              <a:lnSpc>
                <a:spcPct val="107000"/>
              </a:lnSpc>
              <a:spcAft>
                <a:spcPts val="800"/>
              </a:spcAft>
            </a:pPr>
            <a:r>
              <a:rPr lang="de-DE" sz="1200" u="sng" kern="100" dirty="0">
                <a:effectLst/>
                <a:latin typeface="+mn-lt"/>
                <a:ea typeface="Calibri" panose="020F0502020204030204" pitchFamily="34" charset="0"/>
                <a:cs typeface="Times New Roman" panose="02020603050405020304" pitchFamily="18" charset="0"/>
              </a:rPr>
              <a:t>Quelle</a:t>
            </a:r>
            <a:r>
              <a:rPr lang="de-DE" sz="1200" kern="100" dirty="0">
                <a:effectLst/>
                <a:latin typeface="+mn-lt"/>
                <a:ea typeface="Calibri" panose="020F0502020204030204" pitchFamily="34" charset="0"/>
                <a:cs typeface="Times New Roman" panose="02020603050405020304" pitchFamily="18" charset="0"/>
              </a:rPr>
              <a:t>: </a:t>
            </a:r>
            <a:r>
              <a:rPr lang="de-DE" sz="1200" b="1" kern="100" dirty="0">
                <a:effectLst/>
                <a:latin typeface="+mn-lt"/>
                <a:ea typeface="Calibri" panose="020F0502020204030204" pitchFamily="34" charset="0"/>
                <a:cs typeface="Times New Roman" panose="02020603050405020304" pitchFamily="18" charset="0"/>
              </a:rPr>
              <a:t>ADAC,</a:t>
            </a:r>
            <a:r>
              <a:rPr lang="de-DE" sz="1200" b="1" kern="100" dirty="0">
                <a:latin typeface="+mn-lt"/>
                <a:ea typeface="Calibri" panose="020F0502020204030204" pitchFamily="34" charset="0"/>
                <a:cs typeface="Times New Roman" panose="02020603050405020304" pitchFamily="18" charset="0"/>
              </a:rPr>
              <a:t> 15.05.2023</a:t>
            </a:r>
            <a:r>
              <a:rPr lang="de-DE" sz="1200" kern="100" dirty="0">
                <a:latin typeface="+mn-lt"/>
                <a:ea typeface="Calibri" panose="020F0502020204030204" pitchFamily="34" charset="0"/>
                <a:cs typeface="Times New Roman" panose="02020603050405020304" pitchFamily="18" charset="0"/>
              </a:rPr>
              <a:t>,</a:t>
            </a:r>
            <a:br>
              <a:rPr lang="de-DE" sz="1200" kern="100" dirty="0">
                <a:latin typeface="+mn-lt"/>
                <a:ea typeface="Calibri" panose="020F0502020204030204" pitchFamily="34" charset="0"/>
                <a:cs typeface="Times New Roman" panose="02020603050405020304" pitchFamily="18" charset="0"/>
              </a:rPr>
            </a:br>
            <a:r>
              <a:rPr lang="de-DE" sz="1200" dirty="0">
                <a:latin typeface="+mn-lt"/>
              </a:rPr>
              <a:t>Synthetische Kraftstoffe: Sind E-</a:t>
            </a:r>
            <a:r>
              <a:rPr lang="de-DE" sz="1200" dirty="0" err="1">
                <a:latin typeface="+mn-lt"/>
              </a:rPr>
              <a:t>Fuels</a:t>
            </a:r>
            <a:r>
              <a:rPr lang="de-DE" sz="1200" dirty="0">
                <a:latin typeface="+mn-lt"/>
              </a:rPr>
              <a:t> die Zukunft der Mobilität?</a:t>
            </a:r>
          </a:p>
        </p:txBody>
      </p:sp>
      <p:sp>
        <p:nvSpPr>
          <p:cNvPr id="6" name="Rectangle 4">
            <a:extLst>
              <a:ext uri="{FF2B5EF4-FFF2-40B4-BE49-F238E27FC236}">
                <a16:creationId xmlns:a16="http://schemas.microsoft.com/office/drawing/2014/main" id="{161F329C-B333-1B8D-1CD2-92CD17CDE57F}"/>
              </a:ext>
            </a:extLst>
          </p:cNvPr>
          <p:cNvSpPr>
            <a:spLocks noChangeArrowheads="1"/>
          </p:cNvSpPr>
          <p:nvPr/>
        </p:nvSpPr>
        <p:spPr bwMode="auto">
          <a:xfrm>
            <a:off x="0" y="614800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Zahlen sprechen für sich!</a:t>
            </a:r>
          </a:p>
        </p:txBody>
      </p:sp>
    </p:spTree>
    <p:extLst>
      <p:ext uri="{BB962C8B-B14F-4D97-AF65-F5344CB8AC3E}">
        <p14:creationId xmlns:p14="http://schemas.microsoft.com/office/powerpoint/2010/main" val="272265962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1+#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00" fill="hold"/>
                                        <p:tgtEl>
                                          <p:spTgt spid="6"/>
                                        </p:tgtEl>
                                        <p:attrNameLst>
                                          <p:attrName>ppt_x</p:attrName>
                                        </p:attrNameLst>
                                      </p:cBhvr>
                                      <p:tavLst>
                                        <p:tav tm="0">
                                          <p:val>
                                            <p:strVal val="#ppt_x"/>
                                          </p:val>
                                        </p:tav>
                                        <p:tav tm="100000">
                                          <p:val>
                                            <p:strVal val="#ppt_x"/>
                                          </p:val>
                                        </p:tav>
                                      </p:tavLst>
                                    </p:anim>
                                    <p:anim calcmode="lin" valueType="num">
                                      <p:cBhvr additive="base">
                                        <p:cTn id="26"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2E4EDCC0-6EC3-22E5-19A0-317F944D03F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D29325-7597-CB44-AEC8-18554F08165C}" type="slidenum">
              <a:rPr lang="de-DE" smtClean="0"/>
              <a:pPr/>
              <a:t>12</a:t>
            </a:fld>
            <a:endParaRPr lang="de-DE"/>
          </a:p>
        </p:txBody>
      </p:sp>
      <p:sp>
        <p:nvSpPr>
          <p:cNvPr id="6" name="Rectangle 4">
            <a:extLst>
              <a:ext uri="{FF2B5EF4-FFF2-40B4-BE49-F238E27FC236}">
                <a16:creationId xmlns:a16="http://schemas.microsoft.com/office/drawing/2014/main" id="{4AD0168B-AD3D-D10A-B6E9-ED9F27EB2F5A}"/>
              </a:ext>
            </a:extLst>
          </p:cNvPr>
          <p:cNvSpPr>
            <a:spLocks noChangeArrowheads="1"/>
          </p:cNvSpPr>
          <p:nvPr/>
        </p:nvSpPr>
        <p:spPr bwMode="auto">
          <a:xfrm flipH="1">
            <a:off x="1108362" y="110263"/>
            <a:ext cx="8632403"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latin typeface="+mn-lt"/>
                <a:cs typeface="Calibri" panose="020F0502020204030204" pitchFamily="34" charset="0"/>
              </a:rPr>
              <a:t>„</a:t>
            </a:r>
            <a:r>
              <a:rPr lang="de-DE" sz="2000" dirty="0">
                <a:solidFill>
                  <a:schemeClr val="bg1"/>
                </a:solidFill>
                <a:cs typeface="Calibri" panose="020F0502020204030204" pitchFamily="34" charset="0"/>
                <a:sym typeface="Wingdings" panose="05000000000000000000" pitchFamily="2" charset="2"/>
              </a:rPr>
              <a:t>T</a:t>
            </a:r>
            <a:r>
              <a:rPr lang="de-DE" altLang="de-DE" sz="2000" dirty="0">
                <a:solidFill>
                  <a:schemeClr val="bg1"/>
                </a:solidFill>
              </a:rPr>
              <a:t>echnologieoffenheit“ (3)</a:t>
            </a:r>
            <a:br>
              <a:rPr lang="de-DE" altLang="de-DE" sz="2000" dirty="0">
                <a:solidFill>
                  <a:schemeClr val="bg1"/>
                </a:solidFill>
              </a:rPr>
            </a:br>
            <a:r>
              <a:rPr lang="de-DE" altLang="de-DE" sz="2000" dirty="0">
                <a:solidFill>
                  <a:schemeClr val="bg1"/>
                </a:solidFill>
              </a:rPr>
              <a:t>Resümee</a:t>
            </a:r>
          </a:p>
        </p:txBody>
      </p:sp>
      <p:grpSp>
        <p:nvGrpSpPr>
          <p:cNvPr id="17" name="Gruppieren 16">
            <a:extLst>
              <a:ext uri="{FF2B5EF4-FFF2-40B4-BE49-F238E27FC236}">
                <a16:creationId xmlns:a16="http://schemas.microsoft.com/office/drawing/2014/main" id="{B959AB3D-4534-4B3E-45CC-EAE0E79457B0}"/>
              </a:ext>
            </a:extLst>
          </p:cNvPr>
          <p:cNvGrpSpPr/>
          <p:nvPr/>
        </p:nvGrpSpPr>
        <p:grpSpPr>
          <a:xfrm>
            <a:off x="0" y="3690387"/>
            <a:ext cx="9905999" cy="2182945"/>
            <a:chOff x="0" y="3775359"/>
            <a:chExt cx="9905999" cy="2182945"/>
          </a:xfrm>
        </p:grpSpPr>
        <p:sp>
          <p:nvSpPr>
            <p:cNvPr id="5" name="Rechteck 4">
              <a:extLst>
                <a:ext uri="{FF2B5EF4-FFF2-40B4-BE49-F238E27FC236}">
                  <a16:creationId xmlns:a16="http://schemas.microsoft.com/office/drawing/2014/main" id="{DA52C12A-9A46-D217-731E-9AFF109ED709}"/>
                </a:ext>
              </a:extLst>
            </p:cNvPr>
            <p:cNvSpPr/>
            <p:nvPr/>
          </p:nvSpPr>
          <p:spPr bwMode="auto">
            <a:xfrm>
              <a:off x="0" y="3775359"/>
              <a:ext cx="9905999" cy="2182945"/>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 name="Titel 1">
              <a:extLst>
                <a:ext uri="{FF2B5EF4-FFF2-40B4-BE49-F238E27FC236}">
                  <a16:creationId xmlns:a16="http://schemas.microsoft.com/office/drawing/2014/main" id="{9B0ECD4F-271B-2785-EC62-576B121ECD36}"/>
                </a:ext>
              </a:extLst>
            </p:cNvPr>
            <p:cNvSpPr txBox="1">
              <a:spLocks/>
            </p:cNvSpPr>
            <p:nvPr/>
          </p:nvSpPr>
          <p:spPr>
            <a:xfrm>
              <a:off x="72502" y="3806078"/>
              <a:ext cx="8543925" cy="386831"/>
            </a:xfrm>
            <a:prstGeom prst="rect">
              <a:avLst/>
            </a:prstGeom>
          </p:spPr>
          <p:txBody>
            <a:bodyPr>
              <a:noAutofit/>
            </a:bodyPr>
            <a:lst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a:lstStyle>
            <a:p>
              <a:r>
                <a:rPr lang="de-DE" sz="2000" kern="0" dirty="0">
                  <a:solidFill>
                    <a:srgbClr val="0000FF"/>
                  </a:solidFill>
                  <a:latin typeface="+mn-lt"/>
                </a:rPr>
                <a:t>Prof. Harald Lesch bringt es auf den Punkt</a:t>
              </a:r>
              <a:r>
                <a:rPr lang="de-DE" sz="2000" i="1" kern="0" dirty="0">
                  <a:solidFill>
                    <a:srgbClr val="0000FF"/>
                  </a:solidFill>
                  <a:latin typeface="+mn-lt"/>
                </a:rPr>
                <a:t>:</a:t>
              </a:r>
            </a:p>
          </p:txBody>
        </p:sp>
      </p:grpSp>
      <p:sp>
        <p:nvSpPr>
          <p:cNvPr id="8" name="Textfeld 7">
            <a:extLst>
              <a:ext uri="{FF2B5EF4-FFF2-40B4-BE49-F238E27FC236}">
                <a16:creationId xmlns:a16="http://schemas.microsoft.com/office/drawing/2014/main" id="{D8BDA0B9-D878-D865-AE83-C9552A2B54B2}"/>
              </a:ext>
            </a:extLst>
          </p:cNvPr>
          <p:cNvSpPr txBox="1"/>
          <p:nvPr/>
        </p:nvSpPr>
        <p:spPr>
          <a:xfrm>
            <a:off x="482271" y="2306786"/>
            <a:ext cx="8700656" cy="646331"/>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0000FF"/>
                </a:solidFill>
                <a:latin typeface="+mn-lt"/>
              </a:rPr>
              <a:t>Bei vielen medialen und gesellschaftlichen Diskussionen werden physikalische Fakten auf den Markt der Meinungsfreiheit getragen: </a:t>
            </a:r>
            <a:r>
              <a:rPr lang="de-DE" sz="1800" dirty="0">
                <a:solidFill>
                  <a:srgbClr val="0000FF"/>
                </a:solidFill>
                <a:latin typeface="+mn-lt"/>
                <a:sym typeface="Wingdings" panose="05000000000000000000" pitchFamily="2" charset="2"/>
              </a:rPr>
              <a:t> „alternative Fakten“ </a:t>
            </a:r>
            <a:endParaRPr lang="de-DE" sz="1800" dirty="0">
              <a:solidFill>
                <a:srgbClr val="0000FF"/>
              </a:solidFill>
              <a:latin typeface="+mn-lt"/>
            </a:endParaRPr>
          </a:p>
        </p:txBody>
      </p:sp>
      <p:sp>
        <p:nvSpPr>
          <p:cNvPr id="11" name="Textfeld 10">
            <a:extLst>
              <a:ext uri="{FF2B5EF4-FFF2-40B4-BE49-F238E27FC236}">
                <a16:creationId xmlns:a16="http://schemas.microsoft.com/office/drawing/2014/main" id="{240E5AA5-A791-4C4B-96F5-3890BC42BBA8}"/>
              </a:ext>
            </a:extLst>
          </p:cNvPr>
          <p:cNvSpPr txBox="1"/>
          <p:nvPr/>
        </p:nvSpPr>
        <p:spPr>
          <a:xfrm>
            <a:off x="829797" y="2857760"/>
            <a:ext cx="8700656" cy="369332"/>
          </a:xfrm>
          <a:prstGeom prst="rect">
            <a:avLst/>
          </a:prstGeom>
          <a:noFill/>
        </p:spPr>
        <p:txBody>
          <a:bodyPr wrap="square" rtlCol="0">
            <a:spAutoFit/>
          </a:bodyPr>
          <a:lstStyle/>
          <a:p>
            <a:r>
              <a:rPr lang="de-DE" sz="1800" dirty="0">
                <a:solidFill>
                  <a:srgbClr val="0000FF"/>
                </a:solidFill>
                <a:latin typeface="+mn-lt"/>
                <a:sym typeface="Wingdings" panose="05000000000000000000" pitchFamily="2" charset="2"/>
              </a:rPr>
              <a:t> Die Meinungsfreiheit ersetzt nicht die Wahrhaftigkeit der Fakten!</a:t>
            </a:r>
            <a:endParaRPr lang="de-DE" sz="1800" dirty="0">
              <a:solidFill>
                <a:srgbClr val="0000FF"/>
              </a:solidFill>
              <a:latin typeface="+mn-lt"/>
            </a:endParaRPr>
          </a:p>
        </p:txBody>
      </p:sp>
      <p:sp>
        <p:nvSpPr>
          <p:cNvPr id="2" name="Textfeld 1">
            <a:extLst>
              <a:ext uri="{FF2B5EF4-FFF2-40B4-BE49-F238E27FC236}">
                <a16:creationId xmlns:a16="http://schemas.microsoft.com/office/drawing/2014/main" id="{4816BD64-AE60-95D5-9416-8FC17379FFCF}"/>
              </a:ext>
            </a:extLst>
          </p:cNvPr>
          <p:cNvSpPr txBox="1"/>
          <p:nvPr/>
        </p:nvSpPr>
        <p:spPr>
          <a:xfrm>
            <a:off x="482271" y="1954316"/>
            <a:ext cx="8700656" cy="369332"/>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0000FF"/>
                </a:solidFill>
                <a:latin typeface="+mn-lt"/>
              </a:rPr>
              <a:t>„Technologieoffenheit“ wird Wirtschaftlichkeit nicht aushebeln!</a:t>
            </a:r>
          </a:p>
        </p:txBody>
      </p:sp>
      <p:sp>
        <p:nvSpPr>
          <p:cNvPr id="10" name="Titel 1">
            <a:extLst>
              <a:ext uri="{FF2B5EF4-FFF2-40B4-BE49-F238E27FC236}">
                <a16:creationId xmlns:a16="http://schemas.microsoft.com/office/drawing/2014/main" id="{CB4E9A86-060E-D753-8C8C-B87117D714E6}"/>
              </a:ext>
            </a:extLst>
          </p:cNvPr>
          <p:cNvSpPr txBox="1">
            <a:spLocks/>
          </p:cNvSpPr>
          <p:nvPr/>
        </p:nvSpPr>
        <p:spPr>
          <a:xfrm>
            <a:off x="0" y="4004060"/>
            <a:ext cx="8543925" cy="438934"/>
          </a:xfrm>
          <a:prstGeom prst="rect">
            <a:avLst/>
          </a:prstGeom>
        </p:spPr>
        <p:txBody>
          <a:bodyPr>
            <a:noAutofit/>
          </a:bodyPr>
          <a:lst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a:lstStyle>
          <a:p>
            <a:r>
              <a:rPr lang="de-DE" sz="2000" i="1" kern="0" dirty="0">
                <a:solidFill>
                  <a:srgbClr val="0000FF"/>
                </a:solidFill>
                <a:latin typeface="+mn-lt"/>
              </a:rPr>
              <a:t>„Wir haben zu viele Leute mit Meinung und zu wenig Leute mit Ahnung!“</a:t>
            </a:r>
          </a:p>
        </p:txBody>
      </p:sp>
      <p:sp>
        <p:nvSpPr>
          <p:cNvPr id="12" name="Textfeld 11">
            <a:extLst>
              <a:ext uri="{FF2B5EF4-FFF2-40B4-BE49-F238E27FC236}">
                <a16:creationId xmlns:a16="http://schemas.microsoft.com/office/drawing/2014/main" id="{D8BA8922-FA19-CC4D-445E-D0A1297286F9}"/>
              </a:ext>
            </a:extLst>
          </p:cNvPr>
          <p:cNvSpPr txBox="1"/>
          <p:nvPr/>
        </p:nvSpPr>
        <p:spPr>
          <a:xfrm>
            <a:off x="470724" y="784889"/>
            <a:ext cx="9435275" cy="1200329"/>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Grüner Wasserstoff wird immer teurer sein als Strom, weil er mit grünem Strom hergestellt wird! Deshalb muss er vorwiegend bei der Grundstoffindustrie eingesetzt und bei der Energiewende nur dort, wo Strom praktisch nicht anwendbar ist!</a:t>
            </a:r>
            <a:br>
              <a:rPr lang="de-DE" sz="1800" dirty="0">
                <a:solidFill>
                  <a:srgbClr val="3333FF"/>
                </a:solidFill>
              </a:rPr>
            </a:br>
            <a:r>
              <a:rPr lang="de-DE" sz="1800" u="sng" dirty="0">
                <a:solidFill>
                  <a:srgbClr val="3333FF"/>
                </a:solidFill>
              </a:rPr>
              <a:t>Beispiele</a:t>
            </a:r>
            <a:r>
              <a:rPr lang="de-DE" sz="1800" dirty="0">
                <a:solidFill>
                  <a:srgbClr val="3333FF"/>
                </a:solidFill>
              </a:rPr>
              <a:t>: Hochseeschifffahrt, Fernflüge und Energiespeicherung für die Dunkelflaute</a:t>
            </a:r>
          </a:p>
        </p:txBody>
      </p:sp>
      <p:sp>
        <p:nvSpPr>
          <p:cNvPr id="9" name="Textfeld 8">
            <a:extLst>
              <a:ext uri="{FF2B5EF4-FFF2-40B4-BE49-F238E27FC236}">
                <a16:creationId xmlns:a16="http://schemas.microsoft.com/office/drawing/2014/main" id="{9B3CF6B2-0016-D6CF-608D-D319168EBAA4}"/>
              </a:ext>
            </a:extLst>
          </p:cNvPr>
          <p:cNvSpPr txBox="1"/>
          <p:nvPr/>
        </p:nvSpPr>
        <p:spPr>
          <a:xfrm>
            <a:off x="398296" y="5891942"/>
            <a:ext cx="8700656" cy="646331"/>
          </a:xfrm>
          <a:prstGeom prst="rect">
            <a:avLst/>
          </a:prstGeom>
          <a:noFill/>
        </p:spPr>
        <p:txBody>
          <a:bodyPr wrap="square" rtlCol="0">
            <a:spAutoFit/>
          </a:bodyPr>
          <a:lstStyle/>
          <a:p>
            <a:pPr algn="ctr"/>
            <a:r>
              <a:rPr lang="de-DE" sz="1800" dirty="0">
                <a:solidFill>
                  <a:srgbClr val="00B050"/>
                </a:solidFill>
                <a:latin typeface="+mn-lt"/>
              </a:rPr>
              <a:t>Fazit: Der eigentlich positiv und wertfrei besetze Begriff „Technologieoffenheit“</a:t>
            </a:r>
            <a:br>
              <a:rPr lang="de-DE" sz="1800" dirty="0">
                <a:solidFill>
                  <a:srgbClr val="00B050"/>
                </a:solidFill>
                <a:latin typeface="+mn-lt"/>
              </a:rPr>
            </a:br>
            <a:r>
              <a:rPr lang="de-DE" sz="1800" dirty="0">
                <a:solidFill>
                  <a:srgbClr val="00B050"/>
                </a:solidFill>
                <a:latin typeface="+mn-lt"/>
              </a:rPr>
              <a:t>ist zum Fetisch von Lobbyisten der fossilen Energiewirtschaft verkommen!</a:t>
            </a:r>
          </a:p>
        </p:txBody>
      </p:sp>
      <p:sp>
        <p:nvSpPr>
          <p:cNvPr id="13" name="Textfeld 12">
            <a:extLst>
              <a:ext uri="{FF2B5EF4-FFF2-40B4-BE49-F238E27FC236}">
                <a16:creationId xmlns:a16="http://schemas.microsoft.com/office/drawing/2014/main" id="{FE584BF1-427A-0C35-9747-DA9BEE38D126}"/>
              </a:ext>
            </a:extLst>
          </p:cNvPr>
          <p:cNvSpPr txBox="1"/>
          <p:nvPr/>
        </p:nvSpPr>
        <p:spPr>
          <a:xfrm>
            <a:off x="4145952" y="3176534"/>
            <a:ext cx="5157376" cy="461665"/>
          </a:xfrm>
          <a:prstGeom prst="rect">
            <a:avLst/>
          </a:prstGeom>
          <a:noFill/>
        </p:spPr>
        <p:txBody>
          <a:bodyPr wrap="square">
            <a:spAutoFit/>
          </a:bodyPr>
          <a:lstStyle/>
          <a:p>
            <a:r>
              <a:rPr lang="de-DE" sz="1200" b="1" dirty="0">
                <a:solidFill>
                  <a:srgbClr val="FF0000"/>
                </a:solidFill>
              </a:rPr>
              <a:t>Cornelia und Volker Quaschning | Das ist eine gute Frage PODCAST</a:t>
            </a:r>
            <a:br>
              <a:rPr lang="de-DE" sz="1200" dirty="0">
                <a:solidFill>
                  <a:srgbClr val="FF0000"/>
                </a:solidFill>
              </a:rPr>
            </a:br>
            <a:r>
              <a:rPr lang="de-DE" sz="1200" dirty="0">
                <a:solidFill>
                  <a:srgbClr val="FF0000"/>
                </a:solidFill>
                <a:hlinkClick r:id="rId2">
                  <a:extLst>
                    <a:ext uri="{A12FA001-AC4F-418D-AE19-62706E023703}">
                      <ahyp:hlinkClr xmlns:ahyp="http://schemas.microsoft.com/office/drawing/2018/hyperlinkcolor" val="tx"/>
                    </a:ext>
                  </a:extLst>
                </a:hlinkClick>
              </a:rPr>
              <a:t>#34 Technologieoffen abgehängt </a:t>
            </a:r>
            <a:endParaRPr lang="de-DE" sz="1200" dirty="0">
              <a:solidFill>
                <a:srgbClr val="FF0000"/>
              </a:solidFill>
            </a:endParaRPr>
          </a:p>
        </p:txBody>
      </p:sp>
      <p:sp>
        <p:nvSpPr>
          <p:cNvPr id="3" name="Titel 1">
            <a:extLst>
              <a:ext uri="{FF2B5EF4-FFF2-40B4-BE49-F238E27FC236}">
                <a16:creationId xmlns:a16="http://schemas.microsoft.com/office/drawing/2014/main" id="{D639F1DA-4CA1-9271-226C-E0FFCB115CBF}"/>
              </a:ext>
            </a:extLst>
          </p:cNvPr>
          <p:cNvSpPr txBox="1">
            <a:spLocks/>
          </p:cNvSpPr>
          <p:nvPr/>
        </p:nvSpPr>
        <p:spPr>
          <a:xfrm>
            <a:off x="0" y="4806195"/>
            <a:ext cx="8543925" cy="386831"/>
          </a:xfrm>
          <a:prstGeom prst="rect">
            <a:avLst/>
          </a:prstGeom>
        </p:spPr>
        <p:txBody>
          <a:bodyPr>
            <a:noAutofit/>
          </a:bodyPr>
          <a:lst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a:lstStyle>
          <a:p>
            <a:r>
              <a:rPr lang="de-DE" sz="2000" kern="0" dirty="0">
                <a:solidFill>
                  <a:srgbClr val="0000FF"/>
                </a:solidFill>
                <a:latin typeface="+mn-lt"/>
              </a:rPr>
              <a:t>Prof. Martin Doppelbauer sagt:</a:t>
            </a:r>
            <a:endParaRPr lang="de-DE" sz="2000" i="1" kern="0" dirty="0">
              <a:solidFill>
                <a:srgbClr val="0000FF"/>
              </a:solidFill>
              <a:latin typeface="+mn-lt"/>
            </a:endParaRPr>
          </a:p>
        </p:txBody>
      </p:sp>
      <p:sp>
        <p:nvSpPr>
          <p:cNvPr id="15" name="Titel 1">
            <a:extLst>
              <a:ext uri="{FF2B5EF4-FFF2-40B4-BE49-F238E27FC236}">
                <a16:creationId xmlns:a16="http://schemas.microsoft.com/office/drawing/2014/main" id="{4E97DFAA-817B-770D-234D-2413332A0D7B}"/>
              </a:ext>
            </a:extLst>
          </p:cNvPr>
          <p:cNvSpPr txBox="1">
            <a:spLocks/>
          </p:cNvSpPr>
          <p:nvPr/>
        </p:nvSpPr>
        <p:spPr>
          <a:xfrm>
            <a:off x="0" y="5115440"/>
            <a:ext cx="9155982" cy="652012"/>
          </a:xfrm>
          <a:prstGeom prst="rect">
            <a:avLst/>
          </a:prstGeom>
        </p:spPr>
        <p:txBody>
          <a:bodyPr>
            <a:noAutofit/>
          </a:bodyPr>
          <a:lst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a:lstStyle>
          <a:p>
            <a:r>
              <a:rPr lang="de-DE" sz="2000" i="1" kern="0" dirty="0">
                <a:solidFill>
                  <a:srgbClr val="0000FF"/>
                </a:solidFill>
                <a:latin typeface="+mn-lt"/>
              </a:rPr>
              <a:t>„Technologieoffenheit ist in der Forschung und Vorentwicklung sehr wichtig,</a:t>
            </a:r>
            <a:br>
              <a:rPr lang="de-DE" sz="2000" i="1" kern="0" dirty="0">
                <a:solidFill>
                  <a:srgbClr val="0000FF"/>
                </a:solidFill>
                <a:latin typeface="+mn-lt"/>
              </a:rPr>
            </a:br>
            <a:r>
              <a:rPr lang="de-DE" sz="2000" i="1" kern="0" dirty="0">
                <a:solidFill>
                  <a:srgbClr val="0000FF"/>
                </a:solidFill>
                <a:latin typeface="+mn-lt"/>
              </a:rPr>
              <a:t> </a:t>
            </a:r>
            <a:r>
              <a:rPr lang="de-DE" sz="2000" i="1" kern="0" dirty="0">
                <a:solidFill>
                  <a:srgbClr val="0000FF"/>
                </a:solidFill>
              </a:rPr>
              <a:t>danach bedeutet sie unternehmerische Entscheidungsschwäche!“</a:t>
            </a:r>
            <a:endParaRPr lang="de-DE" sz="2000" i="1" kern="0" dirty="0">
              <a:solidFill>
                <a:srgbClr val="0000FF"/>
              </a:solidFill>
              <a:latin typeface="+mn-lt"/>
            </a:endParaRPr>
          </a:p>
        </p:txBody>
      </p:sp>
      <p:sp>
        <p:nvSpPr>
          <p:cNvPr id="14" name="Titel 1">
            <a:extLst>
              <a:ext uri="{FF2B5EF4-FFF2-40B4-BE49-F238E27FC236}">
                <a16:creationId xmlns:a16="http://schemas.microsoft.com/office/drawing/2014/main" id="{2255E11F-B4A0-FCFA-EC01-5F4CC25AEF56}"/>
              </a:ext>
            </a:extLst>
          </p:cNvPr>
          <p:cNvSpPr txBox="1">
            <a:spLocks/>
          </p:cNvSpPr>
          <p:nvPr/>
        </p:nvSpPr>
        <p:spPr>
          <a:xfrm>
            <a:off x="0" y="4320275"/>
            <a:ext cx="10186416" cy="438934"/>
          </a:xfrm>
          <a:prstGeom prst="rect">
            <a:avLst/>
          </a:prstGeom>
        </p:spPr>
        <p:txBody>
          <a:bodyPr>
            <a:noAutofit/>
          </a:bodyPr>
          <a:lst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a:lstStyle>
          <a:p>
            <a:r>
              <a:rPr lang="de-DE" sz="2000" i="1" kern="0" dirty="0">
                <a:solidFill>
                  <a:srgbClr val="0000FF"/>
                </a:solidFill>
                <a:latin typeface="+mn-lt"/>
              </a:rPr>
              <a:t>„Jeder hat das Recht auf seine eigene Meinung, aber keiner auf seine eigenen Fakten“</a:t>
            </a:r>
          </a:p>
        </p:txBody>
      </p:sp>
    </p:spTree>
    <p:extLst>
      <p:ext uri="{BB962C8B-B14F-4D97-AF65-F5344CB8AC3E}">
        <p14:creationId xmlns:p14="http://schemas.microsoft.com/office/powerpoint/2010/main" val="219423975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1+#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1+#ppt_w/2"/>
                                          </p:val>
                                        </p:tav>
                                        <p:tav tm="100000">
                                          <p:val>
                                            <p:strVal val="#ppt_x"/>
                                          </p:val>
                                        </p:tav>
                                      </p:tavLst>
                                    </p:anim>
                                    <p:anim calcmode="lin" valueType="num">
                                      <p:cBhvr additive="base">
                                        <p:cTn id="2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0-#ppt_w/2"/>
                                          </p:val>
                                        </p:tav>
                                        <p:tav tm="100000">
                                          <p:val>
                                            <p:strVal val="#ppt_x"/>
                                          </p:val>
                                        </p:tav>
                                      </p:tavLst>
                                    </p:anim>
                                    <p:anim calcmode="lin" valueType="num">
                                      <p:cBhvr additive="base">
                                        <p:cTn id="26"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1000" fill="hold"/>
                                        <p:tgtEl>
                                          <p:spTgt spid="17"/>
                                        </p:tgtEl>
                                        <p:attrNameLst>
                                          <p:attrName>ppt_x</p:attrName>
                                        </p:attrNameLst>
                                      </p:cBhvr>
                                      <p:tavLst>
                                        <p:tav tm="0">
                                          <p:val>
                                            <p:strVal val="1+#ppt_w/2"/>
                                          </p:val>
                                        </p:tav>
                                        <p:tav tm="100000">
                                          <p:val>
                                            <p:strVal val="#ppt_x"/>
                                          </p:val>
                                        </p:tav>
                                      </p:tavLst>
                                    </p:anim>
                                    <p:anim calcmode="lin" valueType="num">
                                      <p:cBhvr additive="base">
                                        <p:cTn id="32"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1000" fill="hold"/>
                                        <p:tgtEl>
                                          <p:spTgt spid="10"/>
                                        </p:tgtEl>
                                        <p:attrNameLst>
                                          <p:attrName>ppt_x</p:attrName>
                                        </p:attrNameLst>
                                      </p:cBhvr>
                                      <p:tavLst>
                                        <p:tav tm="0">
                                          <p:val>
                                            <p:strVal val="1+#ppt_w/2"/>
                                          </p:val>
                                        </p:tav>
                                        <p:tav tm="100000">
                                          <p:val>
                                            <p:strVal val="#ppt_x"/>
                                          </p:val>
                                        </p:tav>
                                      </p:tavLst>
                                    </p:anim>
                                    <p:anim calcmode="lin" valueType="num">
                                      <p:cBhvr additive="base">
                                        <p:cTn id="3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1000" fill="hold"/>
                                        <p:tgtEl>
                                          <p:spTgt spid="14"/>
                                        </p:tgtEl>
                                        <p:attrNameLst>
                                          <p:attrName>ppt_x</p:attrName>
                                        </p:attrNameLst>
                                      </p:cBhvr>
                                      <p:tavLst>
                                        <p:tav tm="0">
                                          <p:val>
                                            <p:strVal val="1+#ppt_w/2"/>
                                          </p:val>
                                        </p:tav>
                                        <p:tav tm="100000">
                                          <p:val>
                                            <p:strVal val="#ppt_x"/>
                                          </p:val>
                                        </p:tav>
                                      </p:tavLst>
                                    </p:anim>
                                    <p:anim calcmode="lin" valueType="num">
                                      <p:cBhvr additive="base">
                                        <p:cTn id="4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1000" fill="hold"/>
                                        <p:tgtEl>
                                          <p:spTgt spid="3"/>
                                        </p:tgtEl>
                                        <p:attrNameLst>
                                          <p:attrName>ppt_x</p:attrName>
                                        </p:attrNameLst>
                                      </p:cBhvr>
                                      <p:tavLst>
                                        <p:tav tm="0">
                                          <p:val>
                                            <p:strVal val="1+#ppt_w/2"/>
                                          </p:val>
                                        </p:tav>
                                        <p:tav tm="100000">
                                          <p:val>
                                            <p:strVal val="#ppt_x"/>
                                          </p:val>
                                        </p:tav>
                                      </p:tavLst>
                                    </p:anim>
                                    <p:anim calcmode="lin" valueType="num">
                                      <p:cBhvr additive="base">
                                        <p:cTn id="50"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1000" fill="hold"/>
                                        <p:tgtEl>
                                          <p:spTgt spid="15"/>
                                        </p:tgtEl>
                                        <p:attrNameLst>
                                          <p:attrName>ppt_x</p:attrName>
                                        </p:attrNameLst>
                                      </p:cBhvr>
                                      <p:tavLst>
                                        <p:tav tm="0">
                                          <p:val>
                                            <p:strVal val="1+#ppt_w/2"/>
                                          </p:val>
                                        </p:tav>
                                        <p:tav tm="100000">
                                          <p:val>
                                            <p:strVal val="#ppt_x"/>
                                          </p:val>
                                        </p:tav>
                                      </p:tavLst>
                                    </p:anim>
                                    <p:anim calcmode="lin" valueType="num">
                                      <p:cBhvr additive="base">
                                        <p:cTn id="56"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1000" fill="hold"/>
                                        <p:tgtEl>
                                          <p:spTgt spid="9"/>
                                        </p:tgtEl>
                                        <p:attrNameLst>
                                          <p:attrName>ppt_x</p:attrName>
                                        </p:attrNameLst>
                                      </p:cBhvr>
                                      <p:tavLst>
                                        <p:tav tm="0">
                                          <p:val>
                                            <p:strVal val="#ppt_x"/>
                                          </p:val>
                                        </p:tav>
                                        <p:tav tm="100000">
                                          <p:val>
                                            <p:strVal val="#ppt_x"/>
                                          </p:val>
                                        </p:tav>
                                      </p:tavLst>
                                    </p:anim>
                                    <p:anim calcmode="lin" valueType="num">
                                      <p:cBhvr additive="base">
                                        <p:cTn id="6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 grpId="0"/>
      <p:bldP spid="10" grpId="0"/>
      <p:bldP spid="9" grpId="0"/>
      <p:bldP spid="13" grpId="0"/>
      <p:bldP spid="3" grpId="0"/>
      <p:bldP spid="15"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86628" y="84746"/>
            <a:ext cx="817668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latin typeface="+mn-lt"/>
                <a:cs typeface="Calibri" panose="020F0502020204030204" pitchFamily="34" charset="0"/>
              </a:rPr>
              <a:t>Auszüge aus dem GEG 2024 </a:t>
            </a:r>
            <a:r>
              <a:rPr lang="de-DE" altLang="de-DE" sz="1200" dirty="0">
                <a:solidFill>
                  <a:schemeClr val="bg1"/>
                </a:solidFill>
                <a:latin typeface="+mn-lt"/>
              </a:rPr>
              <a:t>(Quelle: Öko-Zentrum NRW)</a:t>
            </a:r>
            <a:br>
              <a:rPr lang="de-DE" altLang="de-DE" sz="1200" dirty="0">
                <a:solidFill>
                  <a:schemeClr val="bg1"/>
                </a:solidFill>
                <a:latin typeface="+mn-lt"/>
              </a:rPr>
            </a:br>
            <a:r>
              <a:rPr lang="de-DE" altLang="de-DE" sz="2000" dirty="0">
                <a:solidFill>
                  <a:schemeClr val="bg1"/>
                </a:solidFill>
                <a:latin typeface="+mn-lt"/>
              </a:rPr>
              <a:t>mit Kommentierungen von ISE e.V. (1)</a:t>
            </a:r>
          </a:p>
        </p:txBody>
      </p:sp>
      <p:sp>
        <p:nvSpPr>
          <p:cNvPr id="10" name="Textfeld 9">
            <a:extLst>
              <a:ext uri="{FF2B5EF4-FFF2-40B4-BE49-F238E27FC236}">
                <a16:creationId xmlns:a16="http://schemas.microsoft.com/office/drawing/2014/main" id="{5A693E17-1D7A-37FC-01CB-DE518DC50FCF}"/>
              </a:ext>
            </a:extLst>
          </p:cNvPr>
          <p:cNvSpPr txBox="1"/>
          <p:nvPr/>
        </p:nvSpPr>
        <p:spPr>
          <a:xfrm>
            <a:off x="319750" y="790568"/>
            <a:ext cx="9619778" cy="584775"/>
          </a:xfrm>
          <a:prstGeom prst="rect">
            <a:avLst/>
          </a:prstGeom>
          <a:noFill/>
        </p:spPr>
        <p:txBody>
          <a:bodyPr wrap="square">
            <a:spAutoFit/>
          </a:bodyPr>
          <a:lstStyle/>
          <a:p>
            <a:r>
              <a:rPr lang="de-DE" sz="1600" dirty="0">
                <a:solidFill>
                  <a:srgbClr val="0000FF"/>
                </a:solidFill>
                <a:latin typeface="+mn-lt"/>
              </a:rPr>
              <a:t>1. Die Regelungen zur 65%-EE-Pflicht sollen bei Bestandsgebäuden erst dann gelten, wenn eine </a:t>
            </a:r>
            <a:r>
              <a:rPr lang="de-DE" sz="1600" u="sng" dirty="0">
                <a:solidFill>
                  <a:srgbClr val="0000FF"/>
                </a:solidFill>
                <a:latin typeface="+mn-lt"/>
              </a:rPr>
              <a:t>kommunale Wärmeplanung </a:t>
            </a:r>
            <a:r>
              <a:rPr lang="de-DE" sz="1600" dirty="0">
                <a:solidFill>
                  <a:srgbClr val="0000FF"/>
                </a:solidFill>
                <a:latin typeface="+mn-lt"/>
              </a:rPr>
              <a:t>vorliegt. D.h. in Großstädten bis 2026 und in Kleinstädten/Dörfern  bis 2028..</a:t>
            </a:r>
          </a:p>
        </p:txBody>
      </p:sp>
      <p:sp>
        <p:nvSpPr>
          <p:cNvPr id="13" name="Textfeld 12">
            <a:extLst>
              <a:ext uri="{FF2B5EF4-FFF2-40B4-BE49-F238E27FC236}">
                <a16:creationId xmlns:a16="http://schemas.microsoft.com/office/drawing/2014/main" id="{4012A2BD-1AF0-817A-456D-559B7059A0DA}"/>
              </a:ext>
            </a:extLst>
          </p:cNvPr>
          <p:cNvSpPr txBox="1"/>
          <p:nvPr/>
        </p:nvSpPr>
        <p:spPr>
          <a:xfrm>
            <a:off x="319750" y="3354699"/>
            <a:ext cx="8969828" cy="1077218"/>
          </a:xfrm>
          <a:prstGeom prst="rect">
            <a:avLst/>
          </a:prstGeom>
          <a:noFill/>
        </p:spPr>
        <p:txBody>
          <a:bodyPr wrap="square">
            <a:spAutoFit/>
          </a:bodyPr>
          <a:lstStyle/>
          <a:p>
            <a:r>
              <a:rPr lang="de-DE" sz="1600" dirty="0">
                <a:solidFill>
                  <a:srgbClr val="0000FF"/>
                </a:solidFill>
                <a:latin typeface="+mn-lt"/>
              </a:rPr>
              <a:t>2. Wo </a:t>
            </a:r>
            <a:r>
              <a:rPr lang="de-DE" sz="1600" u="sng" dirty="0">
                <a:solidFill>
                  <a:srgbClr val="0000FF"/>
                </a:solidFill>
                <a:latin typeface="+mn-lt"/>
              </a:rPr>
              <a:t>noch keine Wärmeplanung vorliegt</a:t>
            </a:r>
            <a:r>
              <a:rPr lang="de-DE" sz="1600" dirty="0">
                <a:solidFill>
                  <a:srgbClr val="0000FF"/>
                </a:solidFill>
                <a:latin typeface="+mn-lt"/>
              </a:rPr>
              <a:t>, sollen damit auch nach Inkrafttreten des Gesetzes zum 1.1.2024 zunächst </a:t>
            </a:r>
            <a:r>
              <a:rPr lang="de-DE" sz="1600" u="sng" dirty="0">
                <a:solidFill>
                  <a:srgbClr val="0000FF"/>
                </a:solidFill>
                <a:latin typeface="+mn-lt"/>
              </a:rPr>
              <a:t>weiterhin Gasheizungen </a:t>
            </a:r>
            <a:r>
              <a:rPr lang="de-DE" sz="1600" dirty="0">
                <a:solidFill>
                  <a:srgbClr val="0000FF"/>
                </a:solidFill>
                <a:latin typeface="+mn-lt"/>
              </a:rPr>
              <a:t>eingebaut werden dürfen, wenn diese </a:t>
            </a:r>
            <a:r>
              <a:rPr lang="de-DE" sz="1600" u="sng" dirty="0">
                <a:solidFill>
                  <a:srgbClr val="0000FF"/>
                </a:solidFill>
                <a:latin typeface="+mn-lt"/>
              </a:rPr>
              <a:t>auf Wasserstoff umrüstbar</a:t>
            </a:r>
            <a:r>
              <a:rPr lang="de-DE" sz="1600" dirty="0">
                <a:solidFill>
                  <a:srgbClr val="0000FF"/>
                </a:solidFill>
                <a:latin typeface="+mn-lt"/>
              </a:rPr>
              <a:t> sind (</a:t>
            </a:r>
            <a:r>
              <a:rPr lang="de-DE" sz="1600" u="sng" dirty="0">
                <a:solidFill>
                  <a:srgbClr val="0000FF"/>
                </a:solidFill>
                <a:latin typeface="+mn-lt"/>
              </a:rPr>
              <a:t>H</a:t>
            </a:r>
            <a:r>
              <a:rPr lang="de-DE" sz="1600" u="sng" baseline="-25000" dirty="0">
                <a:solidFill>
                  <a:srgbClr val="0000FF"/>
                </a:solidFill>
                <a:latin typeface="+mn-lt"/>
              </a:rPr>
              <a:t>2</a:t>
            </a:r>
            <a:r>
              <a:rPr lang="de-DE" sz="1600" u="sng" dirty="0">
                <a:solidFill>
                  <a:srgbClr val="0000FF"/>
                </a:solidFill>
                <a:latin typeface="+mn-lt"/>
              </a:rPr>
              <a:t>-ready</a:t>
            </a:r>
            <a:r>
              <a:rPr lang="de-DE" sz="1600" dirty="0">
                <a:solidFill>
                  <a:srgbClr val="0000FF"/>
                </a:solidFill>
                <a:latin typeface="+mn-lt"/>
              </a:rPr>
              <a:t>). Dies soll auch für Neubauten außerhalb von Neubaugebieten gelten.</a:t>
            </a:r>
          </a:p>
        </p:txBody>
      </p:sp>
      <p:sp>
        <p:nvSpPr>
          <p:cNvPr id="16" name="Textfeld 15">
            <a:extLst>
              <a:ext uri="{FF2B5EF4-FFF2-40B4-BE49-F238E27FC236}">
                <a16:creationId xmlns:a16="http://schemas.microsoft.com/office/drawing/2014/main" id="{943AC37A-51EE-6F16-B54C-7A5652372737}"/>
              </a:ext>
            </a:extLst>
          </p:cNvPr>
          <p:cNvSpPr txBox="1"/>
          <p:nvPr/>
        </p:nvSpPr>
        <p:spPr>
          <a:xfrm>
            <a:off x="578830" y="1465612"/>
            <a:ext cx="8969828" cy="1077218"/>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mn-lt"/>
              </a:rPr>
              <a:t>Mit 14,1 % des Wohnungsbestandes (AGEB 2021)  hat die Wärmeversorgung mit kommunalen Wärmenetzen heute noch einen geringen Anteil bei der Beheizungsstruktur in D.</a:t>
            </a:r>
            <a:br>
              <a:rPr lang="de-DE" sz="1600" dirty="0">
                <a:solidFill>
                  <a:srgbClr val="FF0000"/>
                </a:solidFill>
                <a:latin typeface="+mn-lt"/>
              </a:rPr>
            </a:br>
            <a:r>
              <a:rPr lang="de-DE" sz="1600" dirty="0">
                <a:solidFill>
                  <a:srgbClr val="FF0000"/>
                </a:solidFill>
                <a:latin typeface="+mn-lt"/>
              </a:rPr>
              <a:t>Die Bunderegierung rechnet bis 2045 mit einer Verdopplung auf ca. 30 %.</a:t>
            </a:r>
            <a:br>
              <a:rPr lang="de-DE" sz="1600" dirty="0">
                <a:solidFill>
                  <a:srgbClr val="FF0000"/>
                </a:solidFill>
                <a:latin typeface="+mn-lt"/>
              </a:rPr>
            </a:br>
            <a:r>
              <a:rPr lang="de-DE" sz="1600" dirty="0">
                <a:solidFill>
                  <a:srgbClr val="FF0000"/>
                </a:solidFill>
                <a:latin typeface="+mn-lt"/>
              </a:rPr>
              <a:t>D.h. 70 % sind von dieser Regelung nicht betroffen und werden damit ausgebremst!</a:t>
            </a:r>
          </a:p>
        </p:txBody>
      </p:sp>
      <p:sp>
        <p:nvSpPr>
          <p:cNvPr id="18" name="Textfeld 17">
            <a:extLst>
              <a:ext uri="{FF2B5EF4-FFF2-40B4-BE49-F238E27FC236}">
                <a16:creationId xmlns:a16="http://schemas.microsoft.com/office/drawing/2014/main" id="{7020AE91-1A18-F31C-8B1B-E5B7278785F7}"/>
              </a:ext>
            </a:extLst>
          </p:cNvPr>
          <p:cNvSpPr txBox="1"/>
          <p:nvPr/>
        </p:nvSpPr>
        <p:spPr>
          <a:xfrm>
            <a:off x="578830" y="4435302"/>
            <a:ext cx="8969828" cy="1323439"/>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mn-lt"/>
              </a:rPr>
              <a:t>Der Einsatz einer neuen Gasheizung mit Umrüstbarkeit auf Wasserstoff ist absolut unwirtschaftlich! Denn aus EE-Strom muss über einen Elektrolyseur mit hohem energetischen Aufwand Wasserstoff erzeugt werden.</a:t>
            </a:r>
            <a:br>
              <a:rPr lang="de-DE" sz="1600" dirty="0">
                <a:solidFill>
                  <a:srgbClr val="FF0000"/>
                </a:solidFill>
                <a:latin typeface="+mn-lt"/>
              </a:rPr>
            </a:br>
            <a:r>
              <a:rPr lang="de-DE" sz="1600" dirty="0">
                <a:solidFill>
                  <a:srgbClr val="FF0000"/>
                </a:solidFill>
                <a:latin typeface="+mn-lt"/>
              </a:rPr>
              <a:t>Besser ist es, den EE-Strom direkt mit einer Wärmepumpe (JAZ: 3,5 – 4,5) in Wärme umzuwandeln!</a:t>
            </a:r>
          </a:p>
        </p:txBody>
      </p:sp>
      <p:sp>
        <p:nvSpPr>
          <p:cNvPr id="2" name="Textfeld 1">
            <a:extLst>
              <a:ext uri="{FF2B5EF4-FFF2-40B4-BE49-F238E27FC236}">
                <a16:creationId xmlns:a16="http://schemas.microsoft.com/office/drawing/2014/main" id="{1B63B976-619B-079E-59EE-49415A31E7CD}"/>
              </a:ext>
            </a:extLst>
          </p:cNvPr>
          <p:cNvSpPr txBox="1"/>
          <p:nvPr/>
        </p:nvSpPr>
        <p:spPr>
          <a:xfrm>
            <a:off x="578830" y="2535351"/>
            <a:ext cx="8969828" cy="584775"/>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mn-lt"/>
              </a:rPr>
              <a:t>Heizungsanlagen haben eine Lebensdauer von ca. 20 bis 30  Jahren. Wer jetzt fossile Anlagen einbaut, kann die Klimaneutralität in RLP (2035-2040) nicht einhalten!</a:t>
            </a:r>
          </a:p>
        </p:txBody>
      </p:sp>
    </p:spTree>
    <p:extLst>
      <p:ext uri="{BB962C8B-B14F-4D97-AF65-F5344CB8AC3E}">
        <p14:creationId xmlns:p14="http://schemas.microsoft.com/office/powerpoint/2010/main" val="262448317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1+#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1+#ppt_w/2"/>
                                          </p:val>
                                        </p:tav>
                                        <p:tav tm="100000">
                                          <p:val>
                                            <p:strVal val="#ppt_x"/>
                                          </p:val>
                                        </p:tav>
                                      </p:tavLst>
                                    </p:anim>
                                    <p:anim calcmode="lin" valueType="num">
                                      <p:cBhvr additive="base">
                                        <p:cTn id="20"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000" fill="hold"/>
                                        <p:tgtEl>
                                          <p:spTgt spid="18"/>
                                        </p:tgtEl>
                                        <p:attrNameLst>
                                          <p:attrName>ppt_x</p:attrName>
                                        </p:attrNameLst>
                                      </p:cBhvr>
                                      <p:tavLst>
                                        <p:tav tm="0">
                                          <p:val>
                                            <p:strVal val="1+#ppt_w/2"/>
                                          </p:val>
                                        </p:tav>
                                        <p:tav tm="100000">
                                          <p:val>
                                            <p:strVal val="#ppt_x"/>
                                          </p:val>
                                        </p:tav>
                                      </p:tavLst>
                                    </p:anim>
                                    <p:anim calcmode="lin" valueType="num">
                                      <p:cBhvr additive="base">
                                        <p:cTn id="26"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8"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70ED2C42-3A02-E995-ADC7-29DD3E20F675}"/>
              </a:ext>
            </a:extLst>
          </p:cNvPr>
          <p:cNvSpPr txBox="1"/>
          <p:nvPr/>
        </p:nvSpPr>
        <p:spPr>
          <a:xfrm>
            <a:off x="493486" y="1100106"/>
            <a:ext cx="8969828" cy="830997"/>
          </a:xfrm>
          <a:prstGeom prst="rect">
            <a:avLst/>
          </a:prstGeom>
          <a:noFill/>
        </p:spPr>
        <p:txBody>
          <a:bodyPr wrap="square">
            <a:spAutoFit/>
          </a:bodyPr>
          <a:lstStyle/>
          <a:p>
            <a:r>
              <a:rPr lang="de-DE" sz="1600" dirty="0">
                <a:solidFill>
                  <a:srgbClr val="0000FF"/>
                </a:solidFill>
              </a:rPr>
              <a:t>3. Ab 1.1.2024 sollen Gasheizungen mit H</a:t>
            </a:r>
            <a:r>
              <a:rPr lang="de-DE" sz="1600" baseline="-25000" dirty="0">
                <a:solidFill>
                  <a:srgbClr val="0000FF"/>
                </a:solidFill>
              </a:rPr>
              <a:t>2</a:t>
            </a:r>
            <a:r>
              <a:rPr lang="de-DE" sz="1600" dirty="0">
                <a:solidFill>
                  <a:srgbClr val="0000FF"/>
                </a:solidFill>
              </a:rPr>
              <a:t>-ready nur verkauft werden dürfen, wenn eine </a:t>
            </a:r>
            <a:r>
              <a:rPr lang="de-DE" sz="1600" u="sng" dirty="0">
                <a:solidFill>
                  <a:srgbClr val="0000FF"/>
                </a:solidFill>
              </a:rPr>
              <a:t>Beratung</a:t>
            </a:r>
            <a:r>
              <a:rPr lang="de-DE" sz="1600" dirty="0">
                <a:solidFill>
                  <a:srgbClr val="0000FF"/>
                </a:solidFill>
              </a:rPr>
              <a:t> erfolgt, die auf "mögliche Auswirkungen der kommunalen Wärmeplanung und </a:t>
            </a:r>
            <a:r>
              <a:rPr lang="de-DE" sz="1600" u="sng" dirty="0">
                <a:solidFill>
                  <a:srgbClr val="0000FF"/>
                </a:solidFill>
              </a:rPr>
              <a:t>mögliche Unwirtschaftlichkeiten</a:t>
            </a:r>
            <a:r>
              <a:rPr lang="de-DE" sz="1600" dirty="0">
                <a:solidFill>
                  <a:srgbClr val="0000FF"/>
                </a:solidFill>
              </a:rPr>
              <a:t>" hinweist.</a:t>
            </a:r>
          </a:p>
        </p:txBody>
      </p:sp>
      <p:sp>
        <p:nvSpPr>
          <p:cNvPr id="2" name="Textfeld 1">
            <a:extLst>
              <a:ext uri="{FF2B5EF4-FFF2-40B4-BE49-F238E27FC236}">
                <a16:creationId xmlns:a16="http://schemas.microsoft.com/office/drawing/2014/main" id="{B5D484D5-03AD-EFAE-9F43-E26CD7AF3E29}"/>
              </a:ext>
            </a:extLst>
          </p:cNvPr>
          <p:cNvSpPr txBox="1"/>
          <p:nvPr/>
        </p:nvSpPr>
        <p:spPr>
          <a:xfrm>
            <a:off x="752566" y="1942541"/>
            <a:ext cx="8969828" cy="584775"/>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rPr>
              <a:t>D.h. es wird gesetzlich vorgeschrieben dass mit einer Beratung vor einer gesetzlichen Empfehlung gewarnt wird! ???</a:t>
            </a:r>
          </a:p>
        </p:txBody>
      </p:sp>
      <p:sp>
        <p:nvSpPr>
          <p:cNvPr id="3" name="Rectangle 4">
            <a:extLst>
              <a:ext uri="{FF2B5EF4-FFF2-40B4-BE49-F238E27FC236}">
                <a16:creationId xmlns:a16="http://schemas.microsoft.com/office/drawing/2014/main" id="{28B692EE-3B7B-5250-97B8-AD9ED91D06EB}"/>
              </a:ext>
            </a:extLst>
          </p:cNvPr>
          <p:cNvSpPr>
            <a:spLocks noChangeArrowheads="1"/>
          </p:cNvSpPr>
          <p:nvPr/>
        </p:nvSpPr>
        <p:spPr bwMode="auto">
          <a:xfrm>
            <a:off x="1286628" y="84746"/>
            <a:ext cx="817668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latin typeface="+mn-lt"/>
                <a:cs typeface="Calibri" panose="020F0502020204030204" pitchFamily="34" charset="0"/>
              </a:rPr>
              <a:t>Auszüge aus dem GEG 2024 </a:t>
            </a:r>
            <a:r>
              <a:rPr lang="de-DE" altLang="de-DE" sz="1200" dirty="0">
                <a:solidFill>
                  <a:schemeClr val="bg1"/>
                </a:solidFill>
                <a:latin typeface="+mn-lt"/>
              </a:rPr>
              <a:t>(Quelle: Öko-Zentrum NRW)</a:t>
            </a:r>
            <a:br>
              <a:rPr lang="de-DE" altLang="de-DE" sz="1200" dirty="0">
                <a:solidFill>
                  <a:schemeClr val="bg1"/>
                </a:solidFill>
                <a:latin typeface="+mn-lt"/>
              </a:rPr>
            </a:br>
            <a:r>
              <a:rPr lang="de-DE" altLang="de-DE" sz="2000" dirty="0">
                <a:solidFill>
                  <a:schemeClr val="bg1"/>
                </a:solidFill>
                <a:latin typeface="+mn-lt"/>
              </a:rPr>
              <a:t>mit Kommentierungen von ISE e.V. (2)</a:t>
            </a:r>
          </a:p>
        </p:txBody>
      </p:sp>
      <p:sp>
        <p:nvSpPr>
          <p:cNvPr id="4" name="Textfeld 3">
            <a:extLst>
              <a:ext uri="{FF2B5EF4-FFF2-40B4-BE49-F238E27FC236}">
                <a16:creationId xmlns:a16="http://schemas.microsoft.com/office/drawing/2014/main" id="{F0EF6F25-453B-C280-7122-0CD886319D65}"/>
              </a:ext>
            </a:extLst>
          </p:cNvPr>
          <p:cNvSpPr txBox="1"/>
          <p:nvPr/>
        </p:nvSpPr>
        <p:spPr>
          <a:xfrm>
            <a:off x="493486" y="2807190"/>
            <a:ext cx="8969828" cy="830997"/>
          </a:xfrm>
          <a:prstGeom prst="rect">
            <a:avLst/>
          </a:prstGeom>
          <a:noFill/>
        </p:spPr>
        <p:txBody>
          <a:bodyPr wrap="square">
            <a:spAutoFit/>
          </a:bodyPr>
          <a:lstStyle/>
          <a:p>
            <a:r>
              <a:rPr lang="de-DE" sz="1600" dirty="0">
                <a:solidFill>
                  <a:srgbClr val="0000FF"/>
                </a:solidFill>
              </a:rPr>
              <a:t>4. Holz- und Pelletheizungen sollen die "65%-Vorgabe ausnahmslos" erfüllen. "</a:t>
            </a:r>
            <a:r>
              <a:rPr lang="de-DE" sz="1600" u="sng" dirty="0">
                <a:solidFill>
                  <a:srgbClr val="0000FF"/>
                </a:solidFill>
              </a:rPr>
              <a:t>Diskriminierende technische Anforderungen</a:t>
            </a:r>
            <a:r>
              <a:rPr lang="de-DE" sz="1600" dirty="0">
                <a:solidFill>
                  <a:srgbClr val="0000FF"/>
                </a:solidFill>
              </a:rPr>
              <a:t>" sind gestrichen worden. Das Heizen mit Holz wäre damit umfassend weiterhin möglich.</a:t>
            </a:r>
          </a:p>
        </p:txBody>
      </p:sp>
      <p:sp>
        <p:nvSpPr>
          <p:cNvPr id="5" name="Textfeld 4">
            <a:extLst>
              <a:ext uri="{FF2B5EF4-FFF2-40B4-BE49-F238E27FC236}">
                <a16:creationId xmlns:a16="http://schemas.microsoft.com/office/drawing/2014/main" id="{36C5927A-2039-7352-6B28-1C78FE93BA5E}"/>
              </a:ext>
            </a:extLst>
          </p:cNvPr>
          <p:cNvSpPr txBox="1"/>
          <p:nvPr/>
        </p:nvSpPr>
        <p:spPr>
          <a:xfrm>
            <a:off x="752566" y="3683277"/>
            <a:ext cx="8969828" cy="1077218"/>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rPr>
              <a:t>Es macht nur Sinn Abfallholz zu verbrennen! Denn die benötigten Mengen übersteigen heute schon die Waldkapazität von D. Deshalb wird schon jetzt Holz für die Pellet-Herstellung importiert.</a:t>
            </a:r>
            <a:br>
              <a:rPr lang="de-DE" sz="1600" dirty="0">
                <a:solidFill>
                  <a:srgbClr val="FF0000"/>
                </a:solidFill>
              </a:rPr>
            </a:br>
            <a:r>
              <a:rPr lang="de-DE" sz="1600" dirty="0">
                <a:solidFill>
                  <a:srgbClr val="FF0000"/>
                </a:solidFill>
              </a:rPr>
              <a:t>Darüber hinaus entstehen Feinstäube bei der Verbrennung von Holz.</a:t>
            </a:r>
          </a:p>
        </p:txBody>
      </p:sp>
      <p:sp>
        <p:nvSpPr>
          <p:cNvPr id="6" name="Rectangle 4">
            <a:extLst>
              <a:ext uri="{FF2B5EF4-FFF2-40B4-BE49-F238E27FC236}">
                <a16:creationId xmlns:a16="http://schemas.microsoft.com/office/drawing/2014/main" id="{8534BA9E-93F1-6290-0089-4AB2A6AB88A7}"/>
              </a:ext>
            </a:extLst>
          </p:cNvPr>
          <p:cNvSpPr>
            <a:spLocks noChangeArrowheads="1"/>
          </p:cNvSpPr>
          <p:nvPr/>
        </p:nvSpPr>
        <p:spPr bwMode="auto">
          <a:xfrm>
            <a:off x="-29528" y="5884214"/>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Der Gesetzeskompromiss ist vor allem eine „Verschlimmbesserung“,</a:t>
            </a:r>
            <a:br>
              <a:rPr lang="de-DE" sz="1800" dirty="0">
                <a:solidFill>
                  <a:srgbClr val="00B050"/>
                </a:solidFill>
              </a:rPr>
            </a:br>
            <a:r>
              <a:rPr lang="de-DE" sz="1800" dirty="0">
                <a:solidFill>
                  <a:srgbClr val="00B050"/>
                </a:solidFill>
              </a:rPr>
              <a:t>er hat den ursprünglichen Gesetzesentwurf von den Füssen auf den Kopf gestellt!</a:t>
            </a:r>
          </a:p>
        </p:txBody>
      </p:sp>
      <p:sp>
        <p:nvSpPr>
          <p:cNvPr id="8" name="Textfeld 7">
            <a:extLst>
              <a:ext uri="{FF2B5EF4-FFF2-40B4-BE49-F238E27FC236}">
                <a16:creationId xmlns:a16="http://schemas.microsoft.com/office/drawing/2014/main" id="{A70ACA50-4A18-63AD-A98E-AAF4D055CF01}"/>
              </a:ext>
            </a:extLst>
          </p:cNvPr>
          <p:cNvSpPr txBox="1"/>
          <p:nvPr/>
        </p:nvSpPr>
        <p:spPr>
          <a:xfrm>
            <a:off x="4128516" y="5234674"/>
            <a:ext cx="4965192" cy="523220"/>
          </a:xfrm>
          <a:prstGeom prst="rect">
            <a:avLst/>
          </a:prstGeom>
          <a:noFill/>
        </p:spPr>
        <p:txBody>
          <a:bodyPr wrap="square">
            <a:spAutoFit/>
          </a:bodyPr>
          <a:lstStyle/>
          <a:p>
            <a:r>
              <a:rPr lang="de-DE" sz="1400" u="sng" dirty="0">
                <a:solidFill>
                  <a:srgbClr val="FF0000"/>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Heizungsgesetz GEG erklärt - so heizt der Heizungshammer wirklich!</a:t>
            </a:r>
            <a:endParaRPr lang="de-DE" sz="1400" dirty="0">
              <a:solidFill>
                <a:srgbClr val="FF0000"/>
              </a:solidFill>
            </a:endParaRPr>
          </a:p>
        </p:txBody>
      </p:sp>
    </p:spTree>
    <p:extLst>
      <p:ext uri="{BB962C8B-B14F-4D97-AF65-F5344CB8AC3E}">
        <p14:creationId xmlns:p14="http://schemas.microsoft.com/office/powerpoint/2010/main" val="201120089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000" fill="hold"/>
                                        <p:tgtEl>
                                          <p:spTgt spid="6"/>
                                        </p:tgtEl>
                                        <p:attrNameLst>
                                          <p:attrName>ppt_x</p:attrName>
                                        </p:attrNameLst>
                                      </p:cBhvr>
                                      <p:tavLst>
                                        <p:tav tm="0">
                                          <p:val>
                                            <p:strVal val="#ppt_x"/>
                                          </p:val>
                                        </p:tav>
                                        <p:tav tm="100000">
                                          <p:val>
                                            <p:strVal val="#ppt_x"/>
                                          </p:val>
                                        </p:tav>
                                      </p:tavLst>
                                    </p:anim>
                                    <p:anim calcmode="lin" valueType="num">
                                      <p:cBhvr additive="base">
                                        <p:cTn id="3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2F0A808-2709-88CC-25A4-9FE3169E9B55}"/>
              </a:ext>
            </a:extLst>
          </p:cNvPr>
          <p:cNvPicPr>
            <a:picLocks noChangeAspect="1"/>
          </p:cNvPicPr>
          <p:nvPr/>
        </p:nvPicPr>
        <p:blipFill rotWithShape="1">
          <a:blip r:embed="rId2"/>
          <a:srcRect b="19744"/>
          <a:stretch/>
        </p:blipFill>
        <p:spPr>
          <a:xfrm>
            <a:off x="412140" y="869101"/>
            <a:ext cx="9071973" cy="4595271"/>
          </a:xfrm>
          <a:prstGeom prst="rect">
            <a:avLst/>
          </a:prstGeom>
        </p:spPr>
      </p:pic>
      <p:sp>
        <p:nvSpPr>
          <p:cNvPr id="4" name="Titel 3">
            <a:extLst>
              <a:ext uri="{FF2B5EF4-FFF2-40B4-BE49-F238E27FC236}">
                <a16:creationId xmlns:a16="http://schemas.microsoft.com/office/drawing/2014/main" id="{FBB7EFAA-99E5-8F29-194A-E425146904AE}"/>
              </a:ext>
            </a:extLst>
          </p:cNvPr>
          <p:cNvSpPr>
            <a:spLocks noGrp="1"/>
          </p:cNvSpPr>
          <p:nvPr>
            <p:ph type="title"/>
          </p:nvPr>
        </p:nvSpPr>
        <p:spPr>
          <a:xfrm>
            <a:off x="0" y="5852343"/>
            <a:ext cx="9906000" cy="475215"/>
          </a:xfrm>
        </p:spPr>
        <p:txBody>
          <a:bodyPr>
            <a:normAutofit fontScale="90000"/>
          </a:bodyPr>
          <a:lstStyle/>
          <a:p>
            <a:pPr algn="ctr"/>
            <a:r>
              <a:rPr lang="de-DE" sz="2000" dirty="0">
                <a:solidFill>
                  <a:srgbClr val="00B050"/>
                </a:solidFill>
                <a:latin typeface="+mn-lt"/>
              </a:rPr>
              <a:t>Wer heute noch Heizungen mit fossilen Brennstoffen einbaut, der wird das teuer bezahlen!</a:t>
            </a:r>
            <a:br>
              <a:rPr lang="de-DE" sz="2275" b="1" dirty="0">
                <a:solidFill>
                  <a:srgbClr val="00B050"/>
                </a:solidFill>
              </a:rPr>
            </a:br>
            <a:endParaRPr lang="de-DE" sz="2275" b="1" dirty="0">
              <a:solidFill>
                <a:srgbClr val="00B050"/>
              </a:solidFill>
            </a:endParaRPr>
          </a:p>
        </p:txBody>
      </p:sp>
      <p:sp>
        <p:nvSpPr>
          <p:cNvPr id="5" name="Foliennummernplatzhalter 4">
            <a:extLst>
              <a:ext uri="{FF2B5EF4-FFF2-40B4-BE49-F238E27FC236}">
                <a16:creationId xmlns:a16="http://schemas.microsoft.com/office/drawing/2014/main" id="{BB8CA21A-1BAE-1798-5339-1D5B3830390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D29325-7597-CB44-AEC8-18554F08165C}" type="slidenum">
              <a:rPr lang="de-DE" smtClean="0"/>
              <a:pPr/>
              <a:t>15</a:t>
            </a:fld>
            <a:endParaRPr lang="de-DE"/>
          </a:p>
        </p:txBody>
      </p:sp>
      <p:sp>
        <p:nvSpPr>
          <p:cNvPr id="6" name="Rectangle 4">
            <a:extLst>
              <a:ext uri="{FF2B5EF4-FFF2-40B4-BE49-F238E27FC236}">
                <a16:creationId xmlns:a16="http://schemas.microsoft.com/office/drawing/2014/main" id="{F6444297-B09B-1E5A-DD5D-105C584B4DD1}"/>
              </a:ext>
            </a:extLst>
          </p:cNvPr>
          <p:cNvSpPr>
            <a:spLocks noChangeArrowheads="1"/>
          </p:cNvSpPr>
          <p:nvPr/>
        </p:nvSpPr>
        <p:spPr bwMode="auto">
          <a:xfrm>
            <a:off x="1286628" y="84746"/>
            <a:ext cx="8176686"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latin typeface="+mn-lt"/>
                <a:cs typeface="Calibri" panose="020F0502020204030204" pitchFamily="34" charset="0"/>
              </a:rPr>
              <a:t>Preisentwicklung von fossilen Brennstoffen</a:t>
            </a:r>
            <a:endParaRPr lang="de-DE" altLang="de-DE" sz="2000" dirty="0">
              <a:solidFill>
                <a:schemeClr val="bg1"/>
              </a:solidFill>
              <a:latin typeface="+mn-lt"/>
            </a:endParaRPr>
          </a:p>
        </p:txBody>
      </p:sp>
      <p:sp>
        <p:nvSpPr>
          <p:cNvPr id="8" name="Text Box 14">
            <a:extLst>
              <a:ext uri="{FF2B5EF4-FFF2-40B4-BE49-F238E27FC236}">
                <a16:creationId xmlns:a16="http://schemas.microsoft.com/office/drawing/2014/main" id="{28609DB2-D607-A1F8-85F4-799957F6FD66}"/>
              </a:ext>
            </a:extLst>
          </p:cNvPr>
          <p:cNvSpPr txBox="1">
            <a:spLocks noChangeArrowheads="1"/>
          </p:cNvSpPr>
          <p:nvPr/>
        </p:nvSpPr>
        <p:spPr bwMode="auto">
          <a:xfrm>
            <a:off x="7797793" y="5560948"/>
            <a:ext cx="1665521"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Prof. Keilen u.a. </a:t>
            </a:r>
          </a:p>
        </p:txBody>
      </p:sp>
      <p:grpSp>
        <p:nvGrpSpPr>
          <p:cNvPr id="13" name="Gruppieren 12">
            <a:extLst>
              <a:ext uri="{FF2B5EF4-FFF2-40B4-BE49-F238E27FC236}">
                <a16:creationId xmlns:a16="http://schemas.microsoft.com/office/drawing/2014/main" id="{B6C11D4F-0D2F-63C0-1B3F-BBC4F43B3DEE}"/>
              </a:ext>
            </a:extLst>
          </p:cNvPr>
          <p:cNvGrpSpPr/>
          <p:nvPr/>
        </p:nvGrpSpPr>
        <p:grpSpPr>
          <a:xfrm>
            <a:off x="4758612" y="1390261"/>
            <a:ext cx="2799164" cy="1156996"/>
            <a:chOff x="4758612" y="1390261"/>
            <a:chExt cx="2799164" cy="1156996"/>
          </a:xfrm>
        </p:grpSpPr>
        <p:sp>
          <p:nvSpPr>
            <p:cNvPr id="7" name="Textfeld 6">
              <a:extLst>
                <a:ext uri="{FF2B5EF4-FFF2-40B4-BE49-F238E27FC236}">
                  <a16:creationId xmlns:a16="http://schemas.microsoft.com/office/drawing/2014/main" id="{6AEFFF02-BD45-3B7C-45EC-5B1124511C21}"/>
                </a:ext>
              </a:extLst>
            </p:cNvPr>
            <p:cNvSpPr txBox="1"/>
            <p:nvPr/>
          </p:nvSpPr>
          <p:spPr>
            <a:xfrm>
              <a:off x="4758612" y="1390261"/>
              <a:ext cx="2799164" cy="738664"/>
            </a:xfrm>
            <a:prstGeom prst="rect">
              <a:avLst/>
            </a:prstGeom>
            <a:noFill/>
          </p:spPr>
          <p:txBody>
            <a:bodyPr wrap="none" rtlCol="0">
              <a:spAutoFit/>
            </a:bodyPr>
            <a:lstStyle/>
            <a:p>
              <a:r>
                <a:rPr lang="de-DE" sz="1400" dirty="0">
                  <a:solidFill>
                    <a:srgbClr val="FF0000"/>
                  </a:solidFill>
                </a:rPr>
                <a:t>CO</a:t>
              </a:r>
              <a:r>
                <a:rPr lang="de-DE" sz="1400" baseline="-25000" dirty="0">
                  <a:solidFill>
                    <a:srgbClr val="FF0000"/>
                  </a:solidFill>
                </a:rPr>
                <a:t>2</a:t>
              </a:r>
              <a:r>
                <a:rPr lang="de-DE" sz="1400" dirty="0">
                  <a:solidFill>
                    <a:srgbClr val="FF0000"/>
                  </a:solidFill>
                </a:rPr>
                <a:t>-Bepreisung bei Fossilen für </a:t>
              </a:r>
              <a:br>
                <a:rPr lang="de-DE" sz="1400" dirty="0">
                  <a:solidFill>
                    <a:srgbClr val="FF0000"/>
                  </a:solidFill>
                </a:rPr>
              </a:br>
              <a:r>
                <a:rPr lang="de-DE" sz="1400" dirty="0">
                  <a:solidFill>
                    <a:srgbClr val="FF0000"/>
                  </a:solidFill>
                </a:rPr>
                <a:t>- Wärme</a:t>
              </a:r>
              <a:br>
                <a:rPr lang="de-DE" sz="1400" dirty="0">
                  <a:solidFill>
                    <a:srgbClr val="FF0000"/>
                  </a:solidFill>
                </a:rPr>
              </a:br>
              <a:r>
                <a:rPr lang="de-DE" sz="1400" dirty="0">
                  <a:solidFill>
                    <a:srgbClr val="FF0000"/>
                  </a:solidFill>
                </a:rPr>
                <a:t>- Mobilität</a:t>
              </a:r>
            </a:p>
          </p:txBody>
        </p:sp>
        <p:cxnSp>
          <p:nvCxnSpPr>
            <p:cNvPr id="12" name="Gerade Verbindung mit Pfeil 11">
              <a:extLst>
                <a:ext uri="{FF2B5EF4-FFF2-40B4-BE49-F238E27FC236}">
                  <a16:creationId xmlns:a16="http://schemas.microsoft.com/office/drawing/2014/main" id="{F894E406-6D3A-E0DE-2A78-52A9661340D9}"/>
                </a:ext>
              </a:extLst>
            </p:cNvPr>
            <p:cNvCxnSpPr/>
            <p:nvPr/>
          </p:nvCxnSpPr>
          <p:spPr bwMode="auto">
            <a:xfrm>
              <a:off x="5122507" y="2128925"/>
              <a:ext cx="0" cy="418332"/>
            </a:xfrm>
            <a:prstGeom prst="straightConnector1">
              <a:avLst/>
            </a:prstGeom>
            <a:solidFill>
              <a:srgbClr val="FF0000"/>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01000089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28B692EE-3B7B-5250-97B8-AD9ED91D06EB}"/>
              </a:ext>
            </a:extLst>
          </p:cNvPr>
          <p:cNvSpPr>
            <a:spLocks noChangeArrowheads="1"/>
          </p:cNvSpPr>
          <p:nvPr/>
        </p:nvSpPr>
        <p:spPr bwMode="auto">
          <a:xfrm>
            <a:off x="904775" y="84746"/>
            <a:ext cx="855853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latin typeface="+mn-lt"/>
                <a:cs typeface="Calibri" panose="020F0502020204030204" pitchFamily="34" charset="0"/>
              </a:rPr>
              <a:t>Die Novellierung des GEG 2024 wurde im Deutschen Bundestag am 08.09.2023 beschlossen, Ergebnis: Ja: 399 (59%) ; Nein: 275; Enthaltung: 5</a:t>
            </a:r>
            <a:endParaRPr lang="de-DE" altLang="de-DE" sz="2000" dirty="0">
              <a:solidFill>
                <a:schemeClr val="bg1"/>
              </a:solidFill>
              <a:latin typeface="+mn-lt"/>
            </a:endParaRPr>
          </a:p>
        </p:txBody>
      </p:sp>
      <p:pic>
        <p:nvPicPr>
          <p:cNvPr id="7" name="Grafik 6" descr="Ein Bild, das Text, Screenshot, Electric Blue (Farbe), Majorelle Blue enthält.&#10;&#10;Automatisch generierte Beschreibung">
            <a:extLst>
              <a:ext uri="{FF2B5EF4-FFF2-40B4-BE49-F238E27FC236}">
                <a16:creationId xmlns:a16="http://schemas.microsoft.com/office/drawing/2014/main" id="{3A0815F4-7030-8811-745B-CEBB0EA4EC7B}"/>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238125" y="824412"/>
            <a:ext cx="4714875" cy="5305425"/>
          </a:xfrm>
          <a:prstGeom prst="rect">
            <a:avLst/>
          </a:prstGeom>
        </p:spPr>
      </p:pic>
      <p:pic>
        <p:nvPicPr>
          <p:cNvPr id="8" name="Grafik 7" descr="Ein Bild, das Text, Screenshot, Electric Blue (Farbe), Majorelle Blue enthält.&#10;&#10;Automatisch generierte Beschreibung">
            <a:extLst>
              <a:ext uri="{FF2B5EF4-FFF2-40B4-BE49-F238E27FC236}">
                <a16:creationId xmlns:a16="http://schemas.microsoft.com/office/drawing/2014/main" id="{7C34554E-285E-CD6A-4A97-5885FECF35A3}"/>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a:stretch/>
        </p:blipFill>
        <p:spPr>
          <a:xfrm>
            <a:off x="4953000" y="824412"/>
            <a:ext cx="4714875" cy="5305425"/>
          </a:xfrm>
          <a:prstGeom prst="rect">
            <a:avLst/>
          </a:prstGeom>
        </p:spPr>
      </p:pic>
      <p:sp>
        <p:nvSpPr>
          <p:cNvPr id="9" name="Rectangle 4">
            <a:extLst>
              <a:ext uri="{FF2B5EF4-FFF2-40B4-BE49-F238E27FC236}">
                <a16:creationId xmlns:a16="http://schemas.microsoft.com/office/drawing/2014/main" id="{0C06857F-A4AB-DFCA-93A0-A75686EA498E}"/>
              </a:ext>
            </a:extLst>
          </p:cNvPr>
          <p:cNvSpPr>
            <a:spLocks noChangeArrowheads="1"/>
          </p:cNvSpPr>
          <p:nvPr/>
        </p:nvSpPr>
        <p:spPr bwMode="auto">
          <a:xfrm>
            <a:off x="-29528" y="615770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Der Startschuss ist gefallen, jetzt gehts los!</a:t>
            </a:r>
          </a:p>
        </p:txBody>
      </p:sp>
      <p:sp>
        <p:nvSpPr>
          <p:cNvPr id="10" name="Textfeld 9">
            <a:extLst>
              <a:ext uri="{FF2B5EF4-FFF2-40B4-BE49-F238E27FC236}">
                <a16:creationId xmlns:a16="http://schemas.microsoft.com/office/drawing/2014/main" id="{8F78D996-BC3C-5E63-8531-FCDD24D0B934}"/>
              </a:ext>
            </a:extLst>
          </p:cNvPr>
          <p:cNvSpPr txBox="1"/>
          <p:nvPr/>
        </p:nvSpPr>
        <p:spPr>
          <a:xfrm>
            <a:off x="8296249" y="6129837"/>
            <a:ext cx="1580223" cy="281231"/>
          </a:xfrm>
          <a:prstGeom prst="rect">
            <a:avLst/>
          </a:prstGeom>
          <a:noFill/>
        </p:spPr>
        <p:txBody>
          <a:bodyPr wrap="square">
            <a:spAutoFit/>
          </a:bodyPr>
          <a:lstStyle/>
          <a:p>
            <a:pPr>
              <a:lnSpc>
                <a:spcPct val="107000"/>
              </a:lnSpc>
              <a:spcAft>
                <a:spcPts val="800"/>
              </a:spcAft>
            </a:pPr>
            <a:r>
              <a:rPr lang="de-DE" sz="1200" u="sng" kern="100" dirty="0">
                <a:effectLst/>
                <a:latin typeface="Calibri" panose="020F0502020204030204" pitchFamily="34" charset="0"/>
                <a:ea typeface="Calibri" panose="020F0502020204030204" pitchFamily="34" charset="0"/>
                <a:cs typeface="Times New Roman" panose="02020603050405020304" pitchFamily="18" charset="0"/>
              </a:rPr>
              <a:t>Quelle</a:t>
            </a: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 BMWK</a:t>
            </a:r>
          </a:p>
        </p:txBody>
      </p:sp>
    </p:spTree>
    <p:extLst>
      <p:ext uri="{BB962C8B-B14F-4D97-AF65-F5344CB8AC3E}">
        <p14:creationId xmlns:p14="http://schemas.microsoft.com/office/powerpoint/2010/main" val="249186952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ppt_x"/>
                                          </p:val>
                                        </p:tav>
                                        <p:tav tm="100000">
                                          <p:val>
                                            <p:strVal val="#ppt_x"/>
                                          </p:val>
                                        </p:tav>
                                      </p:tavLst>
                                    </p:anim>
                                    <p:anim calcmode="lin" valueType="num">
                                      <p:cBhvr additive="base">
                                        <p:cTn id="14"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28B692EE-3B7B-5250-97B8-AD9ED91D06EB}"/>
              </a:ext>
            </a:extLst>
          </p:cNvPr>
          <p:cNvSpPr>
            <a:spLocks noChangeArrowheads="1"/>
          </p:cNvSpPr>
          <p:nvPr/>
        </p:nvSpPr>
        <p:spPr bwMode="auto">
          <a:xfrm>
            <a:off x="1286628" y="84746"/>
            <a:ext cx="817668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latin typeface="+mn-lt"/>
              </a:rPr>
              <a:t>Förderkulisse zum GEG</a:t>
            </a:r>
            <a:br>
              <a:rPr lang="de-DE" altLang="de-DE" sz="2000" dirty="0">
                <a:solidFill>
                  <a:schemeClr val="bg1"/>
                </a:solidFill>
                <a:latin typeface="+mn-lt"/>
              </a:rPr>
            </a:br>
            <a:r>
              <a:rPr lang="de-DE" altLang="de-DE" sz="2000" dirty="0">
                <a:solidFill>
                  <a:schemeClr val="bg1"/>
                </a:solidFill>
                <a:latin typeface="+mn-lt"/>
              </a:rPr>
              <a:t>Aktueller Stand</a:t>
            </a:r>
          </a:p>
        </p:txBody>
      </p:sp>
      <p:pic>
        <p:nvPicPr>
          <p:cNvPr id="5" name="Grafik 4" descr="Ein Bild, das Text, Screenshot, Schrift, Webseite enthält.&#10;&#10;Automatisch generierte Beschreibung">
            <a:extLst>
              <a:ext uri="{FF2B5EF4-FFF2-40B4-BE49-F238E27FC236}">
                <a16:creationId xmlns:a16="http://schemas.microsoft.com/office/drawing/2014/main" id="{FAE69A7E-A4EB-3536-FEED-5F1821038ADC}"/>
              </a:ext>
            </a:extLst>
          </p:cNvPr>
          <p:cNvPicPr>
            <a:picLocks noChangeAspect="1"/>
          </p:cNvPicPr>
          <p:nvPr/>
        </p:nvPicPr>
        <p:blipFill rotWithShape="1">
          <a:blip r:embed="rId3">
            <a:extLst>
              <a:ext uri="{28A0092B-C50C-407E-A947-70E740481C1C}">
                <a14:useLocalDpi xmlns:a14="http://schemas.microsoft.com/office/drawing/2010/main" val="0"/>
              </a:ext>
            </a:extLst>
          </a:blip>
          <a:srcRect l="4276" t="10759" r="53069" b="75695"/>
          <a:stretch/>
        </p:blipFill>
        <p:spPr>
          <a:xfrm>
            <a:off x="423512" y="1150990"/>
            <a:ext cx="4225490" cy="754812"/>
          </a:xfrm>
          <a:prstGeom prst="rect">
            <a:avLst/>
          </a:prstGeom>
        </p:spPr>
      </p:pic>
      <p:pic>
        <p:nvPicPr>
          <p:cNvPr id="6" name="Grafik 5" descr="Ein Bild, das Text, Screenshot, Schrift, Webseite enthält.&#10;&#10;Automatisch generierte Beschreibung">
            <a:extLst>
              <a:ext uri="{FF2B5EF4-FFF2-40B4-BE49-F238E27FC236}">
                <a16:creationId xmlns:a16="http://schemas.microsoft.com/office/drawing/2014/main" id="{A694F7D5-2B2F-4331-A75F-796246E92F9F}"/>
              </a:ext>
            </a:extLst>
          </p:cNvPr>
          <p:cNvPicPr>
            <a:picLocks noChangeAspect="1"/>
          </p:cNvPicPr>
          <p:nvPr/>
        </p:nvPicPr>
        <p:blipFill rotWithShape="1">
          <a:blip r:embed="rId3">
            <a:extLst>
              <a:ext uri="{28A0092B-C50C-407E-A947-70E740481C1C}">
                <a14:useLocalDpi xmlns:a14="http://schemas.microsoft.com/office/drawing/2010/main" val="0"/>
              </a:ext>
            </a:extLst>
          </a:blip>
          <a:srcRect l="52567" t="10759" r="5862" b="75695"/>
          <a:stretch/>
        </p:blipFill>
        <p:spPr>
          <a:xfrm>
            <a:off x="5257000" y="1150990"/>
            <a:ext cx="4118006" cy="754812"/>
          </a:xfrm>
          <a:prstGeom prst="rect">
            <a:avLst/>
          </a:prstGeom>
        </p:spPr>
      </p:pic>
      <p:pic>
        <p:nvPicPr>
          <p:cNvPr id="12" name="Grafik 11" descr="Ein Bild, das Text, Screenshot, Schrift, Webseite enthält.&#10;&#10;Automatisch generierte Beschreibung">
            <a:extLst>
              <a:ext uri="{FF2B5EF4-FFF2-40B4-BE49-F238E27FC236}">
                <a16:creationId xmlns:a16="http://schemas.microsoft.com/office/drawing/2014/main" id="{BC318C3C-97E8-E328-DCA8-735E5EB6A2EF}"/>
              </a:ext>
            </a:extLst>
          </p:cNvPr>
          <p:cNvPicPr>
            <a:picLocks noChangeAspect="1"/>
          </p:cNvPicPr>
          <p:nvPr/>
        </p:nvPicPr>
        <p:blipFill rotWithShape="1">
          <a:blip r:embed="rId3">
            <a:extLst>
              <a:ext uri="{28A0092B-C50C-407E-A947-70E740481C1C}">
                <a14:useLocalDpi xmlns:a14="http://schemas.microsoft.com/office/drawing/2010/main" val="0"/>
              </a:ext>
            </a:extLst>
          </a:blip>
          <a:srcRect l="4276" t="46296" r="53069" b="31766"/>
          <a:stretch/>
        </p:blipFill>
        <p:spPr>
          <a:xfrm>
            <a:off x="423512" y="3131143"/>
            <a:ext cx="4225490" cy="1222409"/>
          </a:xfrm>
          <a:prstGeom prst="rect">
            <a:avLst/>
          </a:prstGeom>
        </p:spPr>
      </p:pic>
      <p:pic>
        <p:nvPicPr>
          <p:cNvPr id="13" name="Grafik 12" descr="Ein Bild, das Text, Screenshot, Schrift, Webseite enthält.&#10;&#10;Automatisch generierte Beschreibung">
            <a:extLst>
              <a:ext uri="{FF2B5EF4-FFF2-40B4-BE49-F238E27FC236}">
                <a16:creationId xmlns:a16="http://schemas.microsoft.com/office/drawing/2014/main" id="{F3539B9C-A924-7F6D-9914-9480467FE768}"/>
              </a:ext>
            </a:extLst>
          </p:cNvPr>
          <p:cNvPicPr>
            <a:picLocks noChangeAspect="1"/>
          </p:cNvPicPr>
          <p:nvPr/>
        </p:nvPicPr>
        <p:blipFill rotWithShape="1">
          <a:blip r:embed="rId3">
            <a:extLst>
              <a:ext uri="{28A0092B-C50C-407E-A947-70E740481C1C}">
                <a14:useLocalDpi xmlns:a14="http://schemas.microsoft.com/office/drawing/2010/main" val="0"/>
              </a:ext>
            </a:extLst>
          </a:blip>
          <a:srcRect l="4276" t="24405" r="53069" b="53656"/>
          <a:stretch/>
        </p:blipFill>
        <p:spPr>
          <a:xfrm>
            <a:off x="423512" y="1905802"/>
            <a:ext cx="4225490" cy="1222409"/>
          </a:xfrm>
          <a:prstGeom prst="rect">
            <a:avLst/>
          </a:prstGeom>
        </p:spPr>
      </p:pic>
      <p:pic>
        <p:nvPicPr>
          <p:cNvPr id="14" name="Grafik 13" descr="Ein Bild, das Text, Screenshot, Schrift, Webseite enthält.&#10;&#10;Automatisch generierte Beschreibung">
            <a:extLst>
              <a:ext uri="{FF2B5EF4-FFF2-40B4-BE49-F238E27FC236}">
                <a16:creationId xmlns:a16="http://schemas.microsoft.com/office/drawing/2014/main" id="{946676FB-B177-E2EB-A3CA-11D4C4000BCF}"/>
              </a:ext>
            </a:extLst>
          </p:cNvPr>
          <p:cNvPicPr>
            <a:picLocks noChangeAspect="1"/>
          </p:cNvPicPr>
          <p:nvPr/>
        </p:nvPicPr>
        <p:blipFill rotWithShape="1">
          <a:blip r:embed="rId3">
            <a:extLst>
              <a:ext uri="{28A0092B-C50C-407E-A947-70E740481C1C}">
                <a14:useLocalDpi xmlns:a14="http://schemas.microsoft.com/office/drawing/2010/main" val="0"/>
              </a:ext>
            </a:extLst>
          </a:blip>
          <a:srcRect l="4276" t="68527" r="53069" b="11608"/>
          <a:stretch/>
        </p:blipFill>
        <p:spPr>
          <a:xfrm>
            <a:off x="423512" y="4360512"/>
            <a:ext cx="4225490" cy="1106907"/>
          </a:xfrm>
          <a:prstGeom prst="rect">
            <a:avLst/>
          </a:prstGeom>
        </p:spPr>
      </p:pic>
      <p:pic>
        <p:nvPicPr>
          <p:cNvPr id="15" name="Grafik 14" descr="Ein Bild, das Text, Screenshot, Schrift, Webseite enthält.&#10;&#10;Automatisch generierte Beschreibung">
            <a:extLst>
              <a:ext uri="{FF2B5EF4-FFF2-40B4-BE49-F238E27FC236}">
                <a16:creationId xmlns:a16="http://schemas.microsoft.com/office/drawing/2014/main" id="{21E1B50B-A147-4E79-3586-5D2C00A475E2}"/>
              </a:ext>
            </a:extLst>
          </p:cNvPr>
          <p:cNvPicPr>
            <a:picLocks noChangeAspect="1"/>
          </p:cNvPicPr>
          <p:nvPr/>
        </p:nvPicPr>
        <p:blipFill rotWithShape="1">
          <a:blip r:embed="rId3">
            <a:extLst>
              <a:ext uri="{28A0092B-C50C-407E-A947-70E740481C1C}">
                <a14:useLocalDpi xmlns:a14="http://schemas.microsoft.com/office/drawing/2010/main" val="0"/>
              </a:ext>
            </a:extLst>
          </a:blip>
          <a:srcRect l="52567" t="28378" r="5862" b="11608"/>
          <a:stretch/>
        </p:blipFill>
        <p:spPr>
          <a:xfrm>
            <a:off x="5257000" y="2098577"/>
            <a:ext cx="4118006" cy="3344010"/>
          </a:xfrm>
          <a:prstGeom prst="rect">
            <a:avLst/>
          </a:prstGeom>
        </p:spPr>
      </p:pic>
      <p:sp>
        <p:nvSpPr>
          <p:cNvPr id="16" name="Textfeld 15">
            <a:extLst>
              <a:ext uri="{FF2B5EF4-FFF2-40B4-BE49-F238E27FC236}">
                <a16:creationId xmlns:a16="http://schemas.microsoft.com/office/drawing/2014/main" id="{31D9A1E8-4A8C-2CB5-DAA1-C9A8029F4BA1}"/>
              </a:ext>
            </a:extLst>
          </p:cNvPr>
          <p:cNvSpPr txBox="1"/>
          <p:nvPr/>
        </p:nvSpPr>
        <p:spPr>
          <a:xfrm>
            <a:off x="7883091" y="5494746"/>
            <a:ext cx="1580223" cy="281231"/>
          </a:xfrm>
          <a:prstGeom prst="rect">
            <a:avLst/>
          </a:prstGeom>
          <a:noFill/>
        </p:spPr>
        <p:txBody>
          <a:bodyPr wrap="square">
            <a:spAutoFit/>
          </a:bodyPr>
          <a:lstStyle/>
          <a:p>
            <a:pPr>
              <a:lnSpc>
                <a:spcPct val="107000"/>
              </a:lnSpc>
              <a:spcAft>
                <a:spcPts val="800"/>
              </a:spcAft>
            </a:pPr>
            <a:r>
              <a:rPr lang="de-DE" sz="1200" u="sng" kern="100" dirty="0">
                <a:effectLst/>
                <a:latin typeface="Calibri" panose="020F0502020204030204" pitchFamily="34" charset="0"/>
                <a:ea typeface="Calibri" panose="020F0502020204030204" pitchFamily="34" charset="0"/>
                <a:cs typeface="Times New Roman" panose="02020603050405020304" pitchFamily="18" charset="0"/>
              </a:rPr>
              <a:t>Quelle</a:t>
            </a: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200" kern="100" dirty="0" err="1">
                <a:latin typeface="Calibri" panose="020F0502020204030204" pitchFamily="34" charset="0"/>
                <a:ea typeface="Calibri" panose="020F0502020204030204" pitchFamily="34" charset="0"/>
                <a:cs typeface="Times New Roman" panose="02020603050405020304" pitchFamily="18" charset="0"/>
              </a:rPr>
              <a:t>bwp</a:t>
            </a:r>
            <a:r>
              <a:rPr lang="de-DE" sz="1200" kern="100" dirty="0">
                <a:latin typeface="Calibri" panose="020F0502020204030204" pitchFamily="34" charset="0"/>
                <a:ea typeface="Calibri" panose="020F0502020204030204" pitchFamily="34" charset="0"/>
                <a:cs typeface="Times New Roman" panose="02020603050405020304" pitchFamily="18" charset="0"/>
              </a:rPr>
              <a:t>, ISE e.V.</a:t>
            </a:r>
            <a:endParaRPr lang="de-DE"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4">
            <a:extLst>
              <a:ext uri="{FF2B5EF4-FFF2-40B4-BE49-F238E27FC236}">
                <a16:creationId xmlns:a16="http://schemas.microsoft.com/office/drawing/2014/main" id="{82DE1CC0-5D3A-6803-9129-4E61F934328A}"/>
              </a:ext>
            </a:extLst>
          </p:cNvPr>
          <p:cNvSpPr>
            <a:spLocks noChangeArrowheads="1"/>
          </p:cNvSpPr>
          <p:nvPr/>
        </p:nvSpPr>
        <p:spPr bwMode="auto">
          <a:xfrm>
            <a:off x="-29528" y="584165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Für die </a:t>
            </a:r>
            <a:r>
              <a:rPr lang="de-DE" sz="1800" dirty="0" err="1">
                <a:solidFill>
                  <a:srgbClr val="00B050"/>
                </a:solidFill>
              </a:rPr>
              <a:t>Bürger:innen</a:t>
            </a:r>
            <a:r>
              <a:rPr lang="de-DE" sz="1800" dirty="0">
                <a:solidFill>
                  <a:srgbClr val="00B050"/>
                </a:solidFill>
              </a:rPr>
              <a:t> gut, für den Staatshaushalt teuer!</a:t>
            </a:r>
          </a:p>
        </p:txBody>
      </p:sp>
      <p:sp>
        <p:nvSpPr>
          <p:cNvPr id="2" name="Rectangle 4">
            <a:extLst>
              <a:ext uri="{FF2B5EF4-FFF2-40B4-BE49-F238E27FC236}">
                <a16:creationId xmlns:a16="http://schemas.microsoft.com/office/drawing/2014/main" id="{05BA950F-1249-3780-375B-E7EEE6987C31}"/>
              </a:ext>
            </a:extLst>
          </p:cNvPr>
          <p:cNvSpPr>
            <a:spLocks noChangeArrowheads="1"/>
          </p:cNvSpPr>
          <p:nvPr/>
        </p:nvSpPr>
        <p:spPr bwMode="auto">
          <a:xfrm>
            <a:off x="29528" y="614796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Bei den gestiegenen Preisen der Wärmepumpen ist die %-</a:t>
            </a:r>
            <a:r>
              <a:rPr lang="de-DE" sz="1800" dirty="0" err="1">
                <a:solidFill>
                  <a:srgbClr val="00B050"/>
                </a:solidFill>
              </a:rPr>
              <a:t>tuale</a:t>
            </a:r>
            <a:r>
              <a:rPr lang="de-DE" sz="1800" dirty="0">
                <a:solidFill>
                  <a:srgbClr val="00B050"/>
                </a:solidFill>
              </a:rPr>
              <a:t> Förderung nur ein Trostpflaster!</a:t>
            </a:r>
          </a:p>
        </p:txBody>
      </p:sp>
    </p:spTree>
    <p:extLst>
      <p:ext uri="{BB962C8B-B14F-4D97-AF65-F5344CB8AC3E}">
        <p14:creationId xmlns:p14="http://schemas.microsoft.com/office/powerpoint/2010/main" val="398594912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1+#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00" fill="hold"/>
                                        <p:tgtEl>
                                          <p:spTgt spid="6"/>
                                        </p:tgtEl>
                                        <p:attrNameLst>
                                          <p:attrName>ppt_x</p:attrName>
                                        </p:attrNameLst>
                                      </p:cBhvr>
                                      <p:tavLst>
                                        <p:tav tm="0">
                                          <p:val>
                                            <p:strVal val="1+#ppt_w/2"/>
                                          </p:val>
                                        </p:tav>
                                        <p:tav tm="100000">
                                          <p:val>
                                            <p:strVal val="#ppt_x"/>
                                          </p:val>
                                        </p:tav>
                                      </p:tavLst>
                                    </p:anim>
                                    <p:anim calcmode="lin" valueType="num">
                                      <p:cBhvr additive="base">
                                        <p:cTn id="2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000" fill="hold"/>
                                        <p:tgtEl>
                                          <p:spTgt spid="15"/>
                                        </p:tgtEl>
                                        <p:attrNameLst>
                                          <p:attrName>ppt_x</p:attrName>
                                        </p:attrNameLst>
                                      </p:cBhvr>
                                      <p:tavLst>
                                        <p:tav tm="0">
                                          <p:val>
                                            <p:strVal val="1+#ppt_w/2"/>
                                          </p:val>
                                        </p:tav>
                                        <p:tav tm="100000">
                                          <p:val>
                                            <p:strVal val="#ppt_x"/>
                                          </p:val>
                                        </p:tav>
                                      </p:tavLst>
                                    </p:anim>
                                    <p:anim calcmode="lin" valueType="num">
                                      <p:cBhvr additive="base">
                                        <p:cTn id="32"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ppt_x"/>
                                          </p:val>
                                        </p:tav>
                                        <p:tav tm="100000">
                                          <p:val>
                                            <p:strVal val="#ppt_x"/>
                                          </p:val>
                                        </p:tav>
                                      </p:tavLst>
                                    </p:anim>
                                    <p:anim calcmode="lin" valueType="num">
                                      <p:cBhvr additive="base">
                                        <p:cTn id="3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1000" fill="hold"/>
                                        <p:tgtEl>
                                          <p:spTgt spid="2"/>
                                        </p:tgtEl>
                                        <p:attrNameLst>
                                          <p:attrName>ppt_x</p:attrName>
                                        </p:attrNameLst>
                                      </p:cBhvr>
                                      <p:tavLst>
                                        <p:tav tm="0">
                                          <p:val>
                                            <p:strVal val="#ppt_x"/>
                                          </p:val>
                                        </p:tav>
                                        <p:tav tm="100000">
                                          <p:val>
                                            <p:strVal val="#ppt_x"/>
                                          </p:val>
                                        </p:tav>
                                      </p:tavLst>
                                    </p:anim>
                                    <p:anim calcmode="lin" valueType="num">
                                      <p:cBhvr additive="base">
                                        <p:cTn id="44"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33288" y="145706"/>
            <a:ext cx="7571496"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Empfehlungen der ISE e.V. für einen notwendigen Heizungstausch</a:t>
            </a:r>
          </a:p>
        </p:txBody>
      </p:sp>
      <p:sp>
        <p:nvSpPr>
          <p:cNvPr id="6" name="Textfeld 5">
            <a:extLst>
              <a:ext uri="{FF2B5EF4-FFF2-40B4-BE49-F238E27FC236}">
                <a16:creationId xmlns:a16="http://schemas.microsoft.com/office/drawing/2014/main" id="{F2F05B7A-9B82-4070-9485-4FD87A184B84}"/>
              </a:ext>
            </a:extLst>
          </p:cNvPr>
          <p:cNvSpPr txBox="1"/>
          <p:nvPr/>
        </p:nvSpPr>
        <p:spPr>
          <a:xfrm>
            <a:off x="321792" y="1982550"/>
            <a:ext cx="9301791" cy="830997"/>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Wenn Ihre Gas- oder Ölheizung ohne Störungen läuft, lassen Sie diese weiterlaufen. Keine Panikkäufe! Warten Sie ab, bis die Preise von Wärmepumpen fallen. Experten: der Preis wird sich in den nächsten 5 Jahren halbieren. </a:t>
            </a:r>
            <a:r>
              <a:rPr lang="de-DE" sz="1600" u="sng" dirty="0">
                <a:solidFill>
                  <a:srgbClr val="3333FF"/>
                </a:solidFill>
                <a:latin typeface="+mn-lt"/>
                <a:cs typeface="Calibri" panose="020F0502020204030204" pitchFamily="34" charset="0"/>
              </a:rPr>
              <a:t>Grund</a:t>
            </a:r>
            <a:r>
              <a:rPr lang="de-DE" sz="1600" dirty="0">
                <a:solidFill>
                  <a:srgbClr val="3333FF"/>
                </a:solidFill>
                <a:latin typeface="+mn-lt"/>
                <a:cs typeface="Calibri" panose="020F0502020204030204" pitchFamily="34" charset="0"/>
              </a:rPr>
              <a:t>: Hoher Wettbewerb und automatisierte Fertigung</a:t>
            </a:r>
            <a:r>
              <a:rPr lang="de-DE" sz="1600" dirty="0">
                <a:solidFill>
                  <a:srgbClr val="3333FF"/>
                </a:solidFill>
                <a:latin typeface="+mn-lt"/>
                <a:cs typeface="Calibri" panose="020F0502020204030204" pitchFamily="34" charset="0"/>
                <a:sym typeface="Wingdings" panose="05000000000000000000" pitchFamily="2" charset="2"/>
              </a:rPr>
              <a:t>.</a:t>
            </a:r>
            <a:endParaRPr lang="de-DE" sz="1600" dirty="0">
              <a:solidFill>
                <a:srgbClr val="3333FF"/>
              </a:solidFill>
              <a:latin typeface="+mn-lt"/>
              <a:cs typeface="Calibri" panose="020F0502020204030204" pitchFamily="34" charset="0"/>
            </a:endParaRPr>
          </a:p>
        </p:txBody>
      </p:sp>
      <p:sp>
        <p:nvSpPr>
          <p:cNvPr id="3" name="Textfeld 2">
            <a:extLst>
              <a:ext uri="{FF2B5EF4-FFF2-40B4-BE49-F238E27FC236}">
                <a16:creationId xmlns:a16="http://schemas.microsoft.com/office/drawing/2014/main" id="{B2D47890-628A-BACC-3B54-977A3B06E8B9}"/>
              </a:ext>
            </a:extLst>
          </p:cNvPr>
          <p:cNvSpPr txBox="1"/>
          <p:nvPr/>
        </p:nvSpPr>
        <p:spPr>
          <a:xfrm>
            <a:off x="321793" y="2814505"/>
            <a:ext cx="9407298" cy="338554"/>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Bereiten Sie sich in dieser Zeit für einen Austausch vor:</a:t>
            </a:r>
          </a:p>
        </p:txBody>
      </p:sp>
      <p:sp>
        <p:nvSpPr>
          <p:cNvPr id="5" name="Textfeld 4">
            <a:extLst>
              <a:ext uri="{FF2B5EF4-FFF2-40B4-BE49-F238E27FC236}">
                <a16:creationId xmlns:a16="http://schemas.microsoft.com/office/drawing/2014/main" id="{0B024EE7-3209-41CF-DAC8-EDE3CA9FCAAE}"/>
              </a:ext>
            </a:extLst>
          </p:cNvPr>
          <p:cNvSpPr txBox="1"/>
          <p:nvPr/>
        </p:nvSpPr>
        <p:spPr>
          <a:xfrm>
            <a:off x="321793" y="1150595"/>
            <a:ext cx="9301790" cy="830997"/>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Von allen individuellen Wärmeerzeugern für das Ein- und Mehrfamilienhaus (auch im Bestand!) hat die Wärmepumpe den niedrigsten Energieverbrauch (JAZ 3,5 – 4,5)! Deshalb sollte sie die bevorzugte Lösung sein (siehe Fraunhofer-Video </a:t>
            </a:r>
            <a:r>
              <a:rPr lang="de-DE" sz="1600" dirty="0">
                <a:solidFill>
                  <a:srgbClr val="0000FF"/>
                </a:solidFill>
                <a:latin typeface="+mn-lt"/>
                <a:cs typeface="Calibri" panose="020F0502020204030204" pitchFamily="34" charset="0"/>
              </a:rPr>
              <a:t>„</a:t>
            </a:r>
            <a:r>
              <a:rPr lang="de-DE" sz="1600" u="sng" dirty="0">
                <a:solidFill>
                  <a:srgbClr val="0000FF"/>
                </a:solidFill>
                <a:latin typeface="+mn-lt"/>
                <a:cs typeface="Calibri" panose="020F0502020204030204" pitchFamily="34" charset="0"/>
              </a:rPr>
              <a:t>W</a:t>
            </a:r>
            <a:r>
              <a:rPr lang="de-DE" sz="1600" u="sng" dirty="0">
                <a:solidFill>
                  <a:srgbClr val="0000FF"/>
                </a:solidFill>
                <a:hlinkClick r:id="rId3">
                  <a:extLst>
                    <a:ext uri="{A12FA001-AC4F-418D-AE19-62706E023703}">
                      <ahyp:hlinkClr xmlns:ahyp="http://schemas.microsoft.com/office/drawing/2018/hyperlinkcolor" val="tx"/>
                    </a:ext>
                  </a:extLst>
                </a:hlinkClick>
              </a:rPr>
              <a:t>ärmepumpen</a:t>
            </a:r>
            <a:r>
              <a:rPr lang="de-DE" sz="1600" dirty="0">
                <a:solidFill>
                  <a:srgbClr val="0000FF"/>
                </a:solidFill>
              </a:rPr>
              <a:t> </a:t>
            </a:r>
            <a:r>
              <a:rPr lang="de-DE" sz="1600" u="sng" dirty="0">
                <a:solidFill>
                  <a:srgbClr val="0000FF"/>
                </a:solidFill>
                <a:hlinkClick r:id="rId3">
                  <a:extLst>
                    <a:ext uri="{A12FA001-AC4F-418D-AE19-62706E023703}">
                      <ahyp:hlinkClr xmlns:ahyp="http://schemas.microsoft.com/office/drawing/2018/hyperlinkcolor" val="tx"/>
                    </a:ext>
                  </a:extLst>
                </a:hlinkClick>
              </a:rPr>
              <a:t>im Bestand-es geht doch!</a:t>
            </a:r>
            <a:r>
              <a:rPr lang="de-DE" sz="1600" u="sng" dirty="0">
                <a:solidFill>
                  <a:srgbClr val="0000FF"/>
                </a:solidFill>
              </a:rPr>
              <a:t>“).</a:t>
            </a:r>
            <a:endParaRPr lang="de-DE" sz="1600" dirty="0">
              <a:solidFill>
                <a:srgbClr val="0000FF"/>
              </a:solidFill>
              <a:latin typeface="+mn-lt"/>
              <a:cs typeface="Calibri" panose="020F0502020204030204" pitchFamily="34" charset="0"/>
            </a:endParaRPr>
          </a:p>
        </p:txBody>
      </p:sp>
      <p:sp>
        <p:nvSpPr>
          <p:cNvPr id="4" name="Textfeld 3">
            <a:extLst>
              <a:ext uri="{FF2B5EF4-FFF2-40B4-BE49-F238E27FC236}">
                <a16:creationId xmlns:a16="http://schemas.microsoft.com/office/drawing/2014/main" id="{177569CD-B8D1-74D6-FDA5-66B601223E8F}"/>
              </a:ext>
            </a:extLst>
          </p:cNvPr>
          <p:cNvSpPr txBox="1"/>
          <p:nvPr/>
        </p:nvSpPr>
        <p:spPr>
          <a:xfrm>
            <a:off x="321793" y="811083"/>
            <a:ext cx="8751744" cy="338554"/>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Wenn in Ihrem Quartier/Dorf ein Wärmenetz gebaut wird, schließen Sie sich an!</a:t>
            </a:r>
          </a:p>
        </p:txBody>
      </p:sp>
      <p:sp>
        <p:nvSpPr>
          <p:cNvPr id="7" name="Textfeld 6">
            <a:extLst>
              <a:ext uri="{FF2B5EF4-FFF2-40B4-BE49-F238E27FC236}">
                <a16:creationId xmlns:a16="http://schemas.microsoft.com/office/drawing/2014/main" id="{B4D2C48F-EC11-CDB2-51E7-192B21216147}"/>
              </a:ext>
            </a:extLst>
          </p:cNvPr>
          <p:cNvSpPr txBox="1"/>
          <p:nvPr/>
        </p:nvSpPr>
        <p:spPr>
          <a:xfrm>
            <a:off x="661762" y="3154017"/>
            <a:ext cx="9248859" cy="584775"/>
          </a:xfrm>
          <a:prstGeom prst="rect">
            <a:avLst/>
          </a:prstGeom>
          <a:noFill/>
        </p:spPr>
        <p:txBody>
          <a:bodyPr wrap="square">
            <a:spAutoFit/>
          </a:bodyPr>
          <a:lstStyle/>
          <a:p>
            <a:r>
              <a:rPr lang="de-DE" sz="1600" dirty="0">
                <a:solidFill>
                  <a:srgbClr val="3333FF"/>
                </a:solidFill>
                <a:latin typeface="+mn-lt"/>
                <a:cs typeface="Calibri" panose="020F0502020204030204" pitchFamily="34" charset="0"/>
              </a:rPr>
              <a:t>- Lassen Sie sich von einem Energieberater eine Wärmebedarfsberechnung für Ihr Haus anfertigen.</a:t>
            </a:r>
            <a:br>
              <a:rPr lang="de-DE" sz="1600" dirty="0">
                <a:solidFill>
                  <a:srgbClr val="3333FF"/>
                </a:solidFill>
                <a:latin typeface="+mn-lt"/>
                <a:cs typeface="Calibri" panose="020F0502020204030204" pitchFamily="34" charset="0"/>
              </a:rPr>
            </a:br>
            <a:r>
              <a:rPr lang="de-DE" sz="1600" dirty="0">
                <a:solidFill>
                  <a:srgbClr val="3333FF"/>
                </a:solidFill>
                <a:latin typeface="+mn-lt"/>
                <a:cs typeface="Calibri" panose="020F0502020204030204" pitchFamily="34" charset="0"/>
              </a:rPr>
              <a:t>  </a:t>
            </a:r>
            <a:r>
              <a:rPr lang="de-DE" sz="1600" dirty="0">
                <a:solidFill>
                  <a:srgbClr val="3333FF"/>
                </a:solidFill>
                <a:latin typeface="+mn-lt"/>
                <a:cs typeface="Calibri" panose="020F0502020204030204" pitchFamily="34" charset="0"/>
                <a:sym typeface="Wingdings" panose="05000000000000000000" pitchFamily="2" charset="2"/>
              </a:rPr>
              <a:t> Ansprechpartner: </a:t>
            </a:r>
            <a:r>
              <a:rPr lang="de-DE" sz="1600" dirty="0">
                <a:solidFill>
                  <a:srgbClr val="3333FF"/>
                </a:solidFill>
                <a:latin typeface="+mn-lt"/>
                <a:cs typeface="Calibri" panose="020F0502020204030204" pitchFamily="34" charset="0"/>
                <a:sym typeface="Wingdings" panose="05000000000000000000" pitchFamily="2" charset="2"/>
                <a:hlinkClick r:id="rId4"/>
              </a:rPr>
              <a:t>Energieberatung der Verbraucherzentrale RLP</a:t>
            </a:r>
            <a:endParaRPr lang="de-DE" sz="1600" dirty="0">
              <a:solidFill>
                <a:srgbClr val="3333FF"/>
              </a:solidFill>
              <a:latin typeface="+mn-lt"/>
              <a:cs typeface="Calibri" panose="020F0502020204030204" pitchFamily="34" charset="0"/>
            </a:endParaRPr>
          </a:p>
        </p:txBody>
      </p:sp>
      <p:sp>
        <p:nvSpPr>
          <p:cNvPr id="8" name="Textfeld 7">
            <a:extLst>
              <a:ext uri="{FF2B5EF4-FFF2-40B4-BE49-F238E27FC236}">
                <a16:creationId xmlns:a16="http://schemas.microsoft.com/office/drawing/2014/main" id="{B4C2B735-0AC1-4ECA-972F-E12DA789CA36}"/>
              </a:ext>
            </a:extLst>
          </p:cNvPr>
          <p:cNvSpPr txBox="1"/>
          <p:nvPr/>
        </p:nvSpPr>
        <p:spPr>
          <a:xfrm>
            <a:off x="661762" y="4079262"/>
            <a:ext cx="9161114" cy="830997"/>
          </a:xfrm>
          <a:prstGeom prst="rect">
            <a:avLst/>
          </a:prstGeom>
          <a:noFill/>
        </p:spPr>
        <p:txBody>
          <a:bodyPr wrap="square">
            <a:spAutoFit/>
          </a:bodyPr>
          <a:lstStyle/>
          <a:p>
            <a:r>
              <a:rPr lang="de-DE" sz="1600" dirty="0">
                <a:solidFill>
                  <a:srgbClr val="3333FF"/>
                </a:solidFill>
                <a:latin typeface="+mn-lt"/>
                <a:cs typeface="Calibri" panose="020F0502020204030204" pitchFamily="34" charset="0"/>
              </a:rPr>
              <a:t>- Senken Sie </a:t>
            </a:r>
            <a:r>
              <a:rPr lang="de-DE" sz="1600" dirty="0">
                <a:solidFill>
                  <a:srgbClr val="3333FF"/>
                </a:solidFill>
                <a:latin typeface="+mn-lt"/>
                <a:cs typeface="Times New Roman" panose="02020603050405020304" pitchFamily="18" charset="0"/>
              </a:rPr>
              <a:t>bei Ihrer bestehenden Heizung (Öl/Gas) an sehr kalten Tagen </a:t>
            </a:r>
            <a:br>
              <a:rPr lang="de-DE" sz="1600" dirty="0">
                <a:solidFill>
                  <a:srgbClr val="3333FF"/>
                </a:solidFill>
                <a:latin typeface="+mn-lt"/>
                <a:cs typeface="Times New Roman" panose="02020603050405020304" pitchFamily="18" charset="0"/>
              </a:rPr>
            </a:br>
            <a:r>
              <a:rPr lang="de-DE" sz="1600" dirty="0">
                <a:solidFill>
                  <a:srgbClr val="3333FF"/>
                </a:solidFill>
                <a:latin typeface="+mn-lt"/>
                <a:cs typeface="Times New Roman" panose="02020603050405020304" pitchFamily="18" charset="0"/>
              </a:rPr>
              <a:t>  (-10°C Außentemperatur) die Vorlauftemperatur auf 55°C ab und überprüfen Sie, ob alle Räume</a:t>
            </a:r>
            <a:br>
              <a:rPr lang="de-DE" sz="1600" dirty="0">
                <a:solidFill>
                  <a:srgbClr val="3333FF"/>
                </a:solidFill>
                <a:latin typeface="+mn-lt"/>
                <a:cs typeface="Times New Roman" panose="02020603050405020304" pitchFamily="18" charset="0"/>
              </a:rPr>
            </a:br>
            <a:r>
              <a:rPr lang="de-DE" sz="1600" dirty="0">
                <a:solidFill>
                  <a:srgbClr val="3333FF"/>
                </a:solidFill>
                <a:latin typeface="+mn-lt"/>
                <a:cs typeface="Times New Roman" panose="02020603050405020304" pitchFamily="18" charset="0"/>
              </a:rPr>
              <a:t>  mit den vorhandenen Heizkörpern warm werden (Raumtemperatur z.B. 21°C):</a:t>
            </a:r>
            <a:endParaRPr lang="de-DE" sz="1600" dirty="0">
              <a:solidFill>
                <a:srgbClr val="3333FF"/>
              </a:solidFill>
              <a:latin typeface="+mn-lt"/>
              <a:cs typeface="Calibri" panose="020F0502020204030204" pitchFamily="34" charset="0"/>
            </a:endParaRPr>
          </a:p>
        </p:txBody>
      </p:sp>
      <p:sp>
        <p:nvSpPr>
          <p:cNvPr id="9" name="Textfeld 8">
            <a:extLst>
              <a:ext uri="{FF2B5EF4-FFF2-40B4-BE49-F238E27FC236}">
                <a16:creationId xmlns:a16="http://schemas.microsoft.com/office/drawing/2014/main" id="{4494DBA4-DAC0-AAE6-945E-6523AB7DC6A0}"/>
              </a:ext>
            </a:extLst>
          </p:cNvPr>
          <p:cNvSpPr txBox="1"/>
          <p:nvPr/>
        </p:nvSpPr>
        <p:spPr>
          <a:xfrm>
            <a:off x="661762" y="4911217"/>
            <a:ext cx="9067329" cy="338554"/>
          </a:xfrm>
          <a:prstGeom prst="rect">
            <a:avLst/>
          </a:prstGeom>
          <a:noFill/>
        </p:spPr>
        <p:txBody>
          <a:bodyPr wrap="square">
            <a:spAutoFit/>
          </a:bodyPr>
          <a:lstStyle/>
          <a:p>
            <a:r>
              <a:rPr lang="de-DE" sz="1600" dirty="0">
                <a:solidFill>
                  <a:srgbClr val="3333FF"/>
                </a:solidFill>
                <a:latin typeface="+mn-lt"/>
                <a:cs typeface="Times New Roman" panose="02020603050405020304" pitchFamily="18" charset="0"/>
              </a:rPr>
              <a:t>  </a:t>
            </a:r>
            <a:r>
              <a:rPr lang="de-DE" sz="1600" u="sng" dirty="0">
                <a:solidFill>
                  <a:srgbClr val="3333FF"/>
                </a:solidFill>
                <a:latin typeface="+mn-lt"/>
                <a:cs typeface="Times New Roman" panose="02020603050405020304" pitchFamily="18" charset="0"/>
              </a:rPr>
              <a:t>Falls ja</a:t>
            </a:r>
            <a:r>
              <a:rPr lang="de-DE" sz="1600" dirty="0">
                <a:solidFill>
                  <a:srgbClr val="3333FF"/>
                </a:solidFill>
                <a:latin typeface="+mn-lt"/>
                <a:cs typeface="Times New Roman" panose="02020603050405020304" pitchFamily="18" charset="0"/>
              </a:rPr>
              <a:t>: die Heizungsanlage ist gut für eine Wärmepumpe geeignet. </a:t>
            </a:r>
            <a:endParaRPr lang="de-DE" sz="1600" dirty="0">
              <a:solidFill>
                <a:srgbClr val="3333FF"/>
              </a:solidFill>
              <a:latin typeface="+mn-lt"/>
              <a:cs typeface="Calibri" panose="020F0502020204030204" pitchFamily="34" charset="0"/>
            </a:endParaRPr>
          </a:p>
        </p:txBody>
      </p:sp>
      <p:sp>
        <p:nvSpPr>
          <p:cNvPr id="10" name="Textfeld 9">
            <a:extLst>
              <a:ext uri="{FF2B5EF4-FFF2-40B4-BE49-F238E27FC236}">
                <a16:creationId xmlns:a16="http://schemas.microsoft.com/office/drawing/2014/main" id="{196489AA-5B23-B036-7C9F-807A28CD8652}"/>
              </a:ext>
            </a:extLst>
          </p:cNvPr>
          <p:cNvSpPr txBox="1"/>
          <p:nvPr/>
        </p:nvSpPr>
        <p:spPr>
          <a:xfrm>
            <a:off x="661762" y="5250729"/>
            <a:ext cx="9161114" cy="584775"/>
          </a:xfrm>
          <a:prstGeom prst="rect">
            <a:avLst/>
          </a:prstGeom>
          <a:noFill/>
        </p:spPr>
        <p:txBody>
          <a:bodyPr wrap="square">
            <a:spAutoFit/>
          </a:bodyPr>
          <a:lstStyle/>
          <a:p>
            <a:r>
              <a:rPr lang="de-DE" sz="1600" dirty="0">
                <a:solidFill>
                  <a:srgbClr val="3333FF"/>
                </a:solidFill>
                <a:latin typeface="+mn-lt"/>
                <a:cs typeface="Times New Roman" panose="02020603050405020304" pitchFamily="18" charset="0"/>
              </a:rPr>
              <a:t>  </a:t>
            </a:r>
            <a:r>
              <a:rPr lang="de-DE" sz="1600" u="sng" dirty="0">
                <a:solidFill>
                  <a:srgbClr val="3333FF"/>
                </a:solidFill>
                <a:latin typeface="+mn-lt"/>
                <a:cs typeface="Times New Roman" panose="02020603050405020304" pitchFamily="18" charset="0"/>
              </a:rPr>
              <a:t>Falls nein</a:t>
            </a:r>
            <a:r>
              <a:rPr lang="de-DE" sz="1600" dirty="0">
                <a:solidFill>
                  <a:srgbClr val="3333FF"/>
                </a:solidFill>
                <a:latin typeface="+mn-lt"/>
                <a:cs typeface="Times New Roman" panose="02020603050405020304" pitchFamily="18" charset="0"/>
              </a:rPr>
              <a:t>: die Heizkörper der betroffenen Räume sollten </a:t>
            </a:r>
            <a:r>
              <a:rPr lang="de-DE" sz="1600">
                <a:solidFill>
                  <a:srgbClr val="3333FF"/>
                </a:solidFill>
                <a:latin typeface="+mn-lt"/>
                <a:cs typeface="Times New Roman" panose="02020603050405020304" pitchFamily="18" charset="0"/>
              </a:rPr>
              <a:t>gegen größere </a:t>
            </a:r>
            <a:r>
              <a:rPr lang="de-DE" sz="1600" dirty="0">
                <a:solidFill>
                  <a:srgbClr val="3333FF"/>
                </a:solidFill>
                <a:latin typeface="+mn-lt"/>
                <a:cs typeface="Times New Roman" panose="02020603050405020304" pitchFamily="18" charset="0"/>
              </a:rPr>
              <a:t>ausgetauscht werden.</a:t>
            </a:r>
            <a:br>
              <a:rPr lang="de-DE" sz="1600" dirty="0">
                <a:solidFill>
                  <a:srgbClr val="3333FF"/>
                </a:solidFill>
                <a:latin typeface="+mn-lt"/>
                <a:cs typeface="Times New Roman" panose="02020603050405020304" pitchFamily="18" charset="0"/>
              </a:rPr>
            </a:br>
            <a:r>
              <a:rPr lang="de-DE" sz="1600" dirty="0">
                <a:solidFill>
                  <a:srgbClr val="3333FF"/>
                </a:solidFill>
                <a:latin typeface="+mn-lt"/>
                <a:cs typeface="Times New Roman" panose="02020603050405020304" pitchFamily="18" charset="0"/>
              </a:rPr>
              <a:t>  Diese Maßnahme bringt auch schon eine Verbesserung für die bestehende Heizung.</a:t>
            </a:r>
            <a:endParaRPr lang="de-DE" sz="1600" dirty="0">
              <a:solidFill>
                <a:srgbClr val="3333FF"/>
              </a:solidFill>
              <a:latin typeface="+mn-lt"/>
              <a:cs typeface="Calibri" panose="020F0502020204030204" pitchFamily="34" charset="0"/>
            </a:endParaRPr>
          </a:p>
        </p:txBody>
      </p:sp>
      <p:sp>
        <p:nvSpPr>
          <p:cNvPr id="11" name="Rectangle 4">
            <a:extLst>
              <a:ext uri="{FF2B5EF4-FFF2-40B4-BE49-F238E27FC236}">
                <a16:creationId xmlns:a16="http://schemas.microsoft.com/office/drawing/2014/main" id="{10B1C5D6-7E58-17C5-6708-902B383D1BA7}"/>
              </a:ext>
            </a:extLst>
          </p:cNvPr>
          <p:cNvSpPr>
            <a:spLocks noChangeArrowheads="1"/>
          </p:cNvSpPr>
          <p:nvPr/>
        </p:nvSpPr>
        <p:spPr bwMode="auto">
          <a:xfrm>
            <a:off x="-29528" y="610788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Bewahren Sie Ruhe und bereiten sich auf den Heizungstausch gut vor!</a:t>
            </a:r>
          </a:p>
        </p:txBody>
      </p:sp>
      <p:sp>
        <p:nvSpPr>
          <p:cNvPr id="12" name="Textfeld 11">
            <a:extLst>
              <a:ext uri="{FF2B5EF4-FFF2-40B4-BE49-F238E27FC236}">
                <a16:creationId xmlns:a16="http://schemas.microsoft.com/office/drawing/2014/main" id="{629A1409-E59E-AD09-6A23-E40F8EFF978E}"/>
              </a:ext>
            </a:extLst>
          </p:cNvPr>
          <p:cNvSpPr txBox="1"/>
          <p:nvPr/>
        </p:nvSpPr>
        <p:spPr>
          <a:xfrm>
            <a:off x="321793" y="5836458"/>
            <a:ext cx="9407298" cy="338554"/>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Planen Sie Ihre EE-Maßnahmen im Rahmen Ihrer Instandhaltungsmaßnahmen des Hauses!</a:t>
            </a:r>
          </a:p>
        </p:txBody>
      </p:sp>
      <p:sp>
        <p:nvSpPr>
          <p:cNvPr id="13" name="Textfeld 12">
            <a:extLst>
              <a:ext uri="{FF2B5EF4-FFF2-40B4-BE49-F238E27FC236}">
                <a16:creationId xmlns:a16="http://schemas.microsoft.com/office/drawing/2014/main" id="{2E56B756-5B3E-4DFB-0A57-8574D4FB454D}"/>
              </a:ext>
            </a:extLst>
          </p:cNvPr>
          <p:cNvSpPr txBox="1"/>
          <p:nvPr/>
        </p:nvSpPr>
        <p:spPr>
          <a:xfrm>
            <a:off x="661762" y="3739750"/>
            <a:ext cx="9214710" cy="338554"/>
          </a:xfrm>
          <a:prstGeom prst="rect">
            <a:avLst/>
          </a:prstGeom>
          <a:noFill/>
        </p:spPr>
        <p:txBody>
          <a:bodyPr wrap="square">
            <a:spAutoFit/>
          </a:bodyPr>
          <a:lstStyle/>
          <a:p>
            <a:r>
              <a:rPr lang="de-DE" sz="1600" dirty="0">
                <a:solidFill>
                  <a:srgbClr val="3333FF"/>
                </a:solidFill>
                <a:latin typeface="+mn-lt"/>
                <a:cs typeface="Calibri" panose="020F0502020204030204" pitchFamily="34" charset="0"/>
              </a:rPr>
              <a:t>- Informieren Sie sich über ausgeführte Wärmepumpenanlagen und Wärmepumpentypen.</a:t>
            </a:r>
          </a:p>
        </p:txBody>
      </p:sp>
    </p:spTree>
    <p:extLst>
      <p:ext uri="{BB962C8B-B14F-4D97-AF65-F5344CB8AC3E}">
        <p14:creationId xmlns:p14="http://schemas.microsoft.com/office/powerpoint/2010/main" val="148620501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1+#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1+#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000" fill="hold"/>
                                        <p:tgtEl>
                                          <p:spTgt spid="13"/>
                                        </p:tgtEl>
                                        <p:attrNameLst>
                                          <p:attrName>ppt_x</p:attrName>
                                        </p:attrNameLst>
                                      </p:cBhvr>
                                      <p:tavLst>
                                        <p:tav tm="0">
                                          <p:val>
                                            <p:strVal val="1+#ppt_w/2"/>
                                          </p:val>
                                        </p:tav>
                                        <p:tav tm="100000">
                                          <p:val>
                                            <p:strVal val="#ppt_x"/>
                                          </p:val>
                                        </p:tav>
                                      </p:tavLst>
                                    </p:anim>
                                    <p:anim calcmode="lin" valueType="num">
                                      <p:cBhvr additive="base">
                                        <p:cTn id="32"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1000" fill="hold"/>
                                        <p:tgtEl>
                                          <p:spTgt spid="8"/>
                                        </p:tgtEl>
                                        <p:attrNameLst>
                                          <p:attrName>ppt_x</p:attrName>
                                        </p:attrNameLst>
                                      </p:cBhvr>
                                      <p:tavLst>
                                        <p:tav tm="0">
                                          <p:val>
                                            <p:strVal val="1+#ppt_w/2"/>
                                          </p:val>
                                        </p:tav>
                                        <p:tav tm="100000">
                                          <p:val>
                                            <p:strVal val="#ppt_x"/>
                                          </p:val>
                                        </p:tav>
                                      </p:tavLst>
                                    </p:anim>
                                    <p:anim calcmode="lin" valueType="num">
                                      <p:cBhvr additive="base">
                                        <p:cTn id="3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000" fill="hold"/>
                                        <p:tgtEl>
                                          <p:spTgt spid="9"/>
                                        </p:tgtEl>
                                        <p:attrNameLst>
                                          <p:attrName>ppt_x</p:attrName>
                                        </p:attrNameLst>
                                      </p:cBhvr>
                                      <p:tavLst>
                                        <p:tav tm="0">
                                          <p:val>
                                            <p:strVal val="1+#ppt_w/2"/>
                                          </p:val>
                                        </p:tav>
                                        <p:tav tm="100000">
                                          <p:val>
                                            <p:strVal val="#ppt_x"/>
                                          </p:val>
                                        </p:tav>
                                      </p:tavLst>
                                    </p:anim>
                                    <p:anim calcmode="lin" valueType="num">
                                      <p:cBhvr additive="base">
                                        <p:cTn id="4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1000" fill="hold"/>
                                        <p:tgtEl>
                                          <p:spTgt spid="10"/>
                                        </p:tgtEl>
                                        <p:attrNameLst>
                                          <p:attrName>ppt_x</p:attrName>
                                        </p:attrNameLst>
                                      </p:cBhvr>
                                      <p:tavLst>
                                        <p:tav tm="0">
                                          <p:val>
                                            <p:strVal val="1+#ppt_w/2"/>
                                          </p:val>
                                        </p:tav>
                                        <p:tav tm="100000">
                                          <p:val>
                                            <p:strVal val="#ppt_x"/>
                                          </p:val>
                                        </p:tav>
                                      </p:tavLst>
                                    </p:anim>
                                    <p:anim calcmode="lin" valueType="num">
                                      <p:cBhvr additive="base">
                                        <p:cTn id="5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1000" fill="hold"/>
                                        <p:tgtEl>
                                          <p:spTgt spid="12"/>
                                        </p:tgtEl>
                                        <p:attrNameLst>
                                          <p:attrName>ppt_x</p:attrName>
                                        </p:attrNameLst>
                                      </p:cBhvr>
                                      <p:tavLst>
                                        <p:tav tm="0">
                                          <p:val>
                                            <p:strVal val="1+#ppt_w/2"/>
                                          </p:val>
                                        </p:tav>
                                        <p:tav tm="100000">
                                          <p:val>
                                            <p:strVal val="#ppt_x"/>
                                          </p:val>
                                        </p:tav>
                                      </p:tavLst>
                                    </p:anim>
                                    <p:anim calcmode="lin" valueType="num">
                                      <p:cBhvr additive="base">
                                        <p:cTn id="5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1000" fill="hold"/>
                                        <p:tgtEl>
                                          <p:spTgt spid="11"/>
                                        </p:tgtEl>
                                        <p:attrNameLst>
                                          <p:attrName>ppt_x</p:attrName>
                                        </p:attrNameLst>
                                      </p:cBhvr>
                                      <p:tavLst>
                                        <p:tav tm="0">
                                          <p:val>
                                            <p:strVal val="#ppt_x"/>
                                          </p:val>
                                        </p:tav>
                                        <p:tav tm="100000">
                                          <p:val>
                                            <p:strVal val="#ppt_x"/>
                                          </p:val>
                                        </p:tav>
                                      </p:tavLst>
                                    </p:anim>
                                    <p:anim calcmode="lin" valueType="num">
                                      <p:cBhvr additive="base">
                                        <p:cTn id="6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5" grpId="0"/>
      <p:bldP spid="7" grpId="0"/>
      <p:bldP spid="8" grpId="0"/>
      <p:bldP spid="9" grpId="0"/>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3B7583B8-6D91-4F96-A611-6643F3F275EF}"/>
              </a:ext>
            </a:extLst>
          </p:cNvPr>
          <p:cNvGrpSpPr/>
          <p:nvPr/>
        </p:nvGrpSpPr>
        <p:grpSpPr>
          <a:xfrm>
            <a:off x="2708143" y="1108621"/>
            <a:ext cx="4055208" cy="3175782"/>
            <a:chOff x="2379234" y="2470777"/>
            <a:chExt cx="4832140" cy="3347910"/>
          </a:xfrm>
        </p:grpSpPr>
        <p:sp>
          <p:nvSpPr>
            <p:cNvPr id="30" name="Rechteck 23562">
              <a:extLst>
                <a:ext uri="{FF2B5EF4-FFF2-40B4-BE49-F238E27FC236}">
                  <a16:creationId xmlns:a16="http://schemas.microsoft.com/office/drawing/2014/main" id="{5064674D-2E6E-49BC-B4A6-DFC8528BF03B}"/>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Freihandform: Form 30">
              <a:extLst>
                <a:ext uri="{FF2B5EF4-FFF2-40B4-BE49-F238E27FC236}">
                  <a16:creationId xmlns:a16="http://schemas.microsoft.com/office/drawing/2014/main" id="{1F2C0BD5-5C69-414A-91FB-7656E72F99E5}"/>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 name="Textfeld 1">
            <a:extLst>
              <a:ext uri="{FF2B5EF4-FFF2-40B4-BE49-F238E27FC236}">
                <a16:creationId xmlns:a16="http://schemas.microsoft.com/office/drawing/2014/main" id="{44D4D066-77A7-4AAF-9C02-036A180B4637}"/>
              </a:ext>
            </a:extLst>
          </p:cNvPr>
          <p:cNvSpPr txBox="1"/>
          <p:nvPr/>
        </p:nvSpPr>
        <p:spPr>
          <a:xfrm>
            <a:off x="7206556" y="3532806"/>
            <a:ext cx="2639485" cy="276999"/>
          </a:xfrm>
          <a:prstGeom prst="rect">
            <a:avLst/>
          </a:prstGeom>
          <a:noFill/>
        </p:spPr>
        <p:txBody>
          <a:bodyPr wrap="square" rtlCol="0">
            <a:spAutoFit/>
          </a:bodyPr>
          <a:lstStyle/>
          <a:p>
            <a:endParaRPr lang="de-DE" sz="1200" dirty="0">
              <a:solidFill>
                <a:srgbClr val="FF0000"/>
              </a:solidFill>
            </a:endParaRPr>
          </a:p>
        </p:txBody>
      </p:sp>
      <p:cxnSp>
        <p:nvCxnSpPr>
          <p:cNvPr id="66" name="Gerader Verbinder 65">
            <a:extLst>
              <a:ext uri="{FF2B5EF4-FFF2-40B4-BE49-F238E27FC236}">
                <a16:creationId xmlns:a16="http://schemas.microsoft.com/office/drawing/2014/main" id="{46B4042A-0837-4262-A1B8-8D5BB62C91F0}"/>
              </a:ext>
            </a:extLst>
          </p:cNvPr>
          <p:cNvCxnSpPr/>
          <p:nvPr/>
        </p:nvCxnSpPr>
        <p:spPr bwMode="auto">
          <a:xfrm>
            <a:off x="6230765" y="4696829"/>
            <a:ext cx="9150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Grafik 9" descr="Ein Bild, das Zeichnung enthält.&#10;&#10;Automatisch generierte Beschreibung">
            <a:extLst>
              <a:ext uri="{FF2B5EF4-FFF2-40B4-BE49-F238E27FC236}">
                <a16:creationId xmlns:a16="http://schemas.microsoft.com/office/drawing/2014/main" id="{98DEB7BC-5B17-4881-A4E2-C8A409218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23199" y="3005036"/>
            <a:ext cx="630070" cy="630070"/>
          </a:xfrm>
          <a:prstGeom prst="rect">
            <a:avLst/>
          </a:prstGeom>
        </p:spPr>
      </p:pic>
      <p:cxnSp>
        <p:nvCxnSpPr>
          <p:cNvPr id="11" name="Gerader Verbinder 10">
            <a:extLst>
              <a:ext uri="{FF2B5EF4-FFF2-40B4-BE49-F238E27FC236}">
                <a16:creationId xmlns:a16="http://schemas.microsoft.com/office/drawing/2014/main" id="{2B888467-A1DF-46ED-A7D8-42EC4FA2AB7F}"/>
              </a:ext>
            </a:extLst>
          </p:cNvPr>
          <p:cNvCxnSpPr/>
          <p:nvPr/>
        </p:nvCxnSpPr>
        <p:spPr bwMode="auto">
          <a:xfrm>
            <a:off x="4854195" y="3320071"/>
            <a:ext cx="0" cy="81290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1D0B9E75-D77B-45DC-A077-C13619293D5A}"/>
              </a:ext>
            </a:extLst>
          </p:cNvPr>
          <p:cNvCxnSpPr/>
          <p:nvPr/>
        </p:nvCxnSpPr>
        <p:spPr bwMode="auto">
          <a:xfrm>
            <a:off x="4857291" y="4134496"/>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62A53B7F-40B6-484A-ADB2-AFF3C59C84E7}"/>
              </a:ext>
            </a:extLst>
          </p:cNvPr>
          <p:cNvCxnSpPr/>
          <p:nvPr/>
        </p:nvCxnSpPr>
        <p:spPr bwMode="auto">
          <a:xfrm>
            <a:off x="4793822" y="3524312"/>
            <a:ext cx="60793"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afik 13">
            <a:extLst>
              <a:ext uri="{FF2B5EF4-FFF2-40B4-BE49-F238E27FC236}">
                <a16:creationId xmlns:a16="http://schemas.microsoft.com/office/drawing/2014/main" id="{A5FD9CAF-DE25-4D64-9434-9B69A54854C0}"/>
              </a:ext>
            </a:extLst>
          </p:cNvPr>
          <p:cNvGrpSpPr/>
          <p:nvPr/>
        </p:nvGrpSpPr>
        <p:grpSpPr>
          <a:xfrm>
            <a:off x="4923753" y="3713326"/>
            <a:ext cx="477360" cy="428688"/>
            <a:chOff x="4923753" y="3885412"/>
            <a:chExt cx="477360" cy="428688"/>
          </a:xfrm>
          <a:solidFill>
            <a:srgbClr val="000000"/>
          </a:solidFill>
        </p:grpSpPr>
        <p:sp>
          <p:nvSpPr>
            <p:cNvPr id="43" name="Freihandform: Form 42">
              <a:extLst>
                <a:ext uri="{FF2B5EF4-FFF2-40B4-BE49-F238E27FC236}">
                  <a16:creationId xmlns:a16="http://schemas.microsoft.com/office/drawing/2014/main" id="{5FE4C2E9-1E95-4174-A7E2-7C347C197D09}"/>
                </a:ext>
              </a:extLst>
            </p:cNvPr>
            <p:cNvSpPr/>
            <p:nvPr/>
          </p:nvSpPr>
          <p:spPr>
            <a:xfrm flipV="1">
              <a:off x="4923753" y="3885412"/>
              <a:ext cx="221671" cy="218830"/>
            </a:xfrm>
            <a:custGeom>
              <a:avLst/>
              <a:gdLst>
                <a:gd name="connsiteX0" fmla="*/ -3226 w 221671"/>
                <a:gd name="connsiteY0" fmla="*/ 210741 h 218830"/>
                <a:gd name="connsiteX1" fmla="*/ -4065 w 221671"/>
                <a:gd name="connsiteY1" fmla="*/ 103198 h 218830"/>
                <a:gd name="connsiteX2" fmla="*/ -4065 w 221671"/>
                <a:gd name="connsiteY2" fmla="*/ -4023 h 218830"/>
                <a:gd name="connsiteX3" fmla="*/ -2322 w 221671"/>
                <a:gd name="connsiteY3" fmla="*/ -5830 h 218830"/>
                <a:gd name="connsiteX4" fmla="*/ -63 w 221671"/>
                <a:gd name="connsiteY4" fmla="*/ -7638 h 218830"/>
                <a:gd name="connsiteX5" fmla="*/ 453 w 221671"/>
                <a:gd name="connsiteY5" fmla="*/ 99196 h 218830"/>
                <a:gd name="connsiteX6" fmla="*/ 453 w 221671"/>
                <a:gd name="connsiteY6" fmla="*/ 206029 h 218830"/>
                <a:gd name="connsiteX7" fmla="*/ 12847 w 221671"/>
                <a:gd name="connsiteY7" fmla="*/ 206029 h 218830"/>
                <a:gd name="connsiteX8" fmla="*/ 25241 w 221671"/>
                <a:gd name="connsiteY8" fmla="*/ 206029 h 218830"/>
                <a:gd name="connsiteX9" fmla="*/ 22982 w 221671"/>
                <a:gd name="connsiteY9" fmla="*/ 208482 h 218830"/>
                <a:gd name="connsiteX10" fmla="*/ 20787 w 221671"/>
                <a:gd name="connsiteY10" fmla="*/ 210871 h 218830"/>
                <a:gd name="connsiteX11" fmla="*/ 23369 w 221671"/>
                <a:gd name="connsiteY11" fmla="*/ 208482 h 218830"/>
                <a:gd name="connsiteX12" fmla="*/ 26016 w 221671"/>
                <a:gd name="connsiteY12" fmla="*/ 206029 h 218830"/>
                <a:gd name="connsiteX13" fmla="*/ 119293 w 221671"/>
                <a:gd name="connsiteY13" fmla="*/ 206029 h 218830"/>
                <a:gd name="connsiteX14" fmla="*/ 212571 w 221671"/>
                <a:gd name="connsiteY14" fmla="*/ 206029 h 218830"/>
                <a:gd name="connsiteX15" fmla="*/ 215088 w 221671"/>
                <a:gd name="connsiteY15" fmla="*/ 208611 h 218830"/>
                <a:gd name="connsiteX16" fmla="*/ 217606 w 221671"/>
                <a:gd name="connsiteY16" fmla="*/ 211193 h 218830"/>
                <a:gd name="connsiteX17" fmla="*/ 107609 w 221671"/>
                <a:gd name="connsiteY17" fmla="*/ 211129 h 218830"/>
                <a:gd name="connsiteX18" fmla="*/ -3226 w 221671"/>
                <a:gd name="connsiteY18" fmla="*/ 210741 h 21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671" h="218830">
                  <a:moveTo>
                    <a:pt x="-3226" y="210741"/>
                  </a:moveTo>
                  <a:cubicBezTo>
                    <a:pt x="-3872" y="210483"/>
                    <a:pt x="-4065" y="188406"/>
                    <a:pt x="-4065" y="103198"/>
                  </a:cubicBezTo>
                  <a:lnTo>
                    <a:pt x="-4065" y="-4023"/>
                  </a:lnTo>
                  <a:lnTo>
                    <a:pt x="-2322" y="-5830"/>
                  </a:lnTo>
                  <a:cubicBezTo>
                    <a:pt x="-1354" y="-6798"/>
                    <a:pt x="-386" y="-7638"/>
                    <a:pt x="-63" y="-7638"/>
                  </a:cubicBezTo>
                  <a:cubicBezTo>
                    <a:pt x="195" y="-7638"/>
                    <a:pt x="453" y="40454"/>
                    <a:pt x="453" y="99196"/>
                  </a:cubicBezTo>
                  <a:lnTo>
                    <a:pt x="453" y="206029"/>
                  </a:lnTo>
                  <a:lnTo>
                    <a:pt x="12847" y="206029"/>
                  </a:lnTo>
                  <a:lnTo>
                    <a:pt x="25241" y="206029"/>
                  </a:lnTo>
                  <a:lnTo>
                    <a:pt x="22982" y="208482"/>
                  </a:lnTo>
                  <a:lnTo>
                    <a:pt x="20787" y="210871"/>
                  </a:lnTo>
                  <a:lnTo>
                    <a:pt x="23369" y="208482"/>
                  </a:lnTo>
                  <a:lnTo>
                    <a:pt x="26016" y="206029"/>
                  </a:lnTo>
                  <a:lnTo>
                    <a:pt x="119293" y="206029"/>
                  </a:lnTo>
                  <a:lnTo>
                    <a:pt x="212571" y="206029"/>
                  </a:lnTo>
                  <a:lnTo>
                    <a:pt x="215088" y="208611"/>
                  </a:lnTo>
                  <a:lnTo>
                    <a:pt x="217606" y="211193"/>
                  </a:lnTo>
                  <a:lnTo>
                    <a:pt x="107609" y="211129"/>
                  </a:lnTo>
                  <a:cubicBezTo>
                    <a:pt x="47060" y="211129"/>
                    <a:pt x="-2839" y="210935"/>
                    <a:pt x="-3226" y="210741"/>
                  </a:cubicBezTo>
                  <a:close/>
                </a:path>
              </a:pathLst>
            </a:custGeom>
            <a:solidFill>
              <a:srgbClr val="000000"/>
            </a:solidFill>
            <a:ln w="65"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6680697D-2CCC-4608-907C-C8EE77483A8D}"/>
                </a:ext>
              </a:extLst>
            </p:cNvPr>
            <p:cNvSpPr/>
            <p:nvPr/>
          </p:nvSpPr>
          <p:spPr>
            <a:xfrm flipV="1">
              <a:off x="5141938" y="3885412"/>
              <a:ext cx="42797" cy="5164"/>
            </a:xfrm>
            <a:custGeom>
              <a:avLst/>
              <a:gdLst>
                <a:gd name="connsiteX0" fmla="*/ -3795 w 42797"/>
                <a:gd name="connsiteY0" fmla="*/ -6424 h 5164"/>
                <a:gd name="connsiteX1" fmla="*/ -5860 w 42797"/>
                <a:gd name="connsiteY1" fmla="*/ -9006 h 5164"/>
                <a:gd name="connsiteX2" fmla="*/ 15571 w 42797"/>
                <a:gd name="connsiteY2" fmla="*/ -9458 h 5164"/>
                <a:gd name="connsiteX3" fmla="*/ 36938 w 42797"/>
                <a:gd name="connsiteY3" fmla="*/ -9393 h 5164"/>
                <a:gd name="connsiteX4" fmla="*/ 34485 w 42797"/>
                <a:gd name="connsiteY4" fmla="*/ -6811 h 5164"/>
                <a:gd name="connsiteX5" fmla="*/ 31967 w 42797"/>
                <a:gd name="connsiteY5" fmla="*/ -4294 h 5164"/>
                <a:gd name="connsiteX6" fmla="*/ 15119 w 42797"/>
                <a:gd name="connsiteY6" fmla="*/ -4294 h 5164"/>
                <a:gd name="connsiteX7" fmla="*/ -1729 w 42797"/>
                <a:gd name="connsiteY7" fmla="*/ -4294 h 5164"/>
                <a:gd name="connsiteX8" fmla="*/ -3795 w 42797"/>
                <a:gd name="connsiteY8" fmla="*/ -6424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97" h="5164">
                  <a:moveTo>
                    <a:pt x="-3795" y="-6424"/>
                  </a:moveTo>
                  <a:cubicBezTo>
                    <a:pt x="-4957" y="-7586"/>
                    <a:pt x="-5860" y="-8748"/>
                    <a:pt x="-5860" y="-9006"/>
                  </a:cubicBezTo>
                  <a:cubicBezTo>
                    <a:pt x="-5860" y="-9264"/>
                    <a:pt x="3758" y="-9458"/>
                    <a:pt x="15571" y="-9458"/>
                  </a:cubicBezTo>
                  <a:lnTo>
                    <a:pt x="36938" y="-9393"/>
                  </a:lnTo>
                  <a:lnTo>
                    <a:pt x="34485" y="-6811"/>
                  </a:lnTo>
                  <a:lnTo>
                    <a:pt x="31967" y="-4294"/>
                  </a:lnTo>
                  <a:lnTo>
                    <a:pt x="15119" y="-4294"/>
                  </a:lnTo>
                  <a:lnTo>
                    <a:pt x="-1729" y="-4294"/>
                  </a:lnTo>
                  <a:lnTo>
                    <a:pt x="-3795" y="-6424"/>
                  </a:lnTo>
                  <a:close/>
                </a:path>
              </a:pathLst>
            </a:custGeom>
            <a:solidFill>
              <a:srgbClr val="000000"/>
            </a:solidFill>
            <a:ln w="65" cap="flat">
              <a:no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74BA4D35-E4D2-44A7-B137-EBF11016BC9E}"/>
                </a:ext>
              </a:extLst>
            </p:cNvPr>
            <p:cNvSpPr/>
            <p:nvPr/>
          </p:nvSpPr>
          <p:spPr>
            <a:xfrm flipV="1">
              <a:off x="5180411" y="3885412"/>
              <a:ext cx="171320" cy="31243"/>
            </a:xfrm>
            <a:custGeom>
              <a:avLst/>
              <a:gdLst>
                <a:gd name="connsiteX0" fmla="*/ -4775 w 171320"/>
                <a:gd name="connsiteY0" fmla="*/ 19425 h 31243"/>
                <a:gd name="connsiteX1" fmla="*/ -2258 w 171320"/>
                <a:gd name="connsiteY1" fmla="*/ 16843 h 31243"/>
                <a:gd name="connsiteX2" fmla="*/ 78626 w 171320"/>
                <a:gd name="connsiteY2" fmla="*/ 16843 h 31243"/>
                <a:gd name="connsiteX3" fmla="*/ 159509 w 171320"/>
                <a:gd name="connsiteY3" fmla="*/ 16843 h 31243"/>
                <a:gd name="connsiteX4" fmla="*/ 159509 w 171320"/>
                <a:gd name="connsiteY4" fmla="*/ 3804 h 31243"/>
                <a:gd name="connsiteX5" fmla="*/ 159509 w 171320"/>
                <a:gd name="connsiteY5" fmla="*/ -9236 h 31243"/>
                <a:gd name="connsiteX6" fmla="*/ 161769 w 171320"/>
                <a:gd name="connsiteY6" fmla="*/ -7041 h 31243"/>
                <a:gd name="connsiteX7" fmla="*/ 164028 w 171320"/>
                <a:gd name="connsiteY7" fmla="*/ -4846 h 31243"/>
                <a:gd name="connsiteX8" fmla="*/ 164028 w 171320"/>
                <a:gd name="connsiteY8" fmla="*/ 7806 h 31243"/>
                <a:gd name="connsiteX9" fmla="*/ 163253 w 171320"/>
                <a:gd name="connsiteY9" fmla="*/ 21233 h 31243"/>
                <a:gd name="connsiteX10" fmla="*/ 77593 w 171320"/>
                <a:gd name="connsiteY10" fmla="*/ 22007 h 31243"/>
                <a:gd name="connsiteX11" fmla="*/ -7293 w 171320"/>
                <a:gd name="connsiteY11" fmla="*/ 22007 h 31243"/>
                <a:gd name="connsiteX12" fmla="*/ -4775 w 171320"/>
                <a:gd name="connsiteY12" fmla="*/ 19425 h 3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20" h="31243">
                  <a:moveTo>
                    <a:pt x="-4775" y="19425"/>
                  </a:moveTo>
                  <a:lnTo>
                    <a:pt x="-2258" y="16843"/>
                  </a:lnTo>
                  <a:lnTo>
                    <a:pt x="78626" y="16843"/>
                  </a:lnTo>
                  <a:lnTo>
                    <a:pt x="159509" y="16843"/>
                  </a:lnTo>
                  <a:lnTo>
                    <a:pt x="159509" y="3804"/>
                  </a:lnTo>
                  <a:lnTo>
                    <a:pt x="159509" y="-9236"/>
                  </a:lnTo>
                  <a:lnTo>
                    <a:pt x="161769" y="-7041"/>
                  </a:lnTo>
                  <a:lnTo>
                    <a:pt x="164028" y="-4846"/>
                  </a:lnTo>
                  <a:lnTo>
                    <a:pt x="164028" y="7806"/>
                  </a:lnTo>
                  <a:cubicBezTo>
                    <a:pt x="164028" y="16779"/>
                    <a:pt x="163834" y="20652"/>
                    <a:pt x="163253" y="21233"/>
                  </a:cubicBezTo>
                  <a:cubicBezTo>
                    <a:pt x="162672" y="21814"/>
                    <a:pt x="142726" y="22007"/>
                    <a:pt x="77593" y="22007"/>
                  </a:cubicBezTo>
                  <a:lnTo>
                    <a:pt x="-7293" y="22007"/>
                  </a:lnTo>
                  <a:lnTo>
                    <a:pt x="-4775" y="19425"/>
                  </a:lnTo>
                  <a:close/>
                </a:path>
              </a:pathLst>
            </a:custGeom>
            <a:solidFill>
              <a:srgbClr val="000000"/>
            </a:solidFill>
            <a:ln w="65"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61FDB5B6-8866-4C4C-938B-CCF077BBD360}"/>
                </a:ext>
              </a:extLst>
            </p:cNvPr>
            <p:cNvSpPr/>
            <p:nvPr/>
          </p:nvSpPr>
          <p:spPr>
            <a:xfrm flipV="1">
              <a:off x="4948282" y="3910588"/>
              <a:ext cx="29306" cy="219734"/>
            </a:xfrm>
            <a:custGeom>
              <a:avLst/>
              <a:gdLst>
                <a:gd name="connsiteX0" fmla="*/ -2292 w 29306"/>
                <a:gd name="connsiteY0" fmla="*/ 211759 h 219734"/>
                <a:gd name="connsiteX1" fmla="*/ -3066 w 29306"/>
                <a:gd name="connsiteY1" fmla="*/ 104409 h 219734"/>
                <a:gd name="connsiteX2" fmla="*/ -3066 w 29306"/>
                <a:gd name="connsiteY2" fmla="*/ -2166 h 219734"/>
                <a:gd name="connsiteX3" fmla="*/ -484 w 29306"/>
                <a:gd name="connsiteY3" fmla="*/ -4683 h 219734"/>
                <a:gd name="connsiteX4" fmla="*/ 2098 w 29306"/>
                <a:gd name="connsiteY4" fmla="*/ -7201 h 219734"/>
                <a:gd name="connsiteX5" fmla="*/ 2098 w 29306"/>
                <a:gd name="connsiteY5" fmla="*/ 18233 h 219734"/>
                <a:gd name="connsiteX6" fmla="*/ 2098 w 29306"/>
                <a:gd name="connsiteY6" fmla="*/ 43666 h 219734"/>
                <a:gd name="connsiteX7" fmla="*/ -291 w 29306"/>
                <a:gd name="connsiteY7" fmla="*/ 41407 h 219734"/>
                <a:gd name="connsiteX8" fmla="*/ -2744 w 29306"/>
                <a:gd name="connsiteY8" fmla="*/ 39212 h 219734"/>
                <a:gd name="connsiteX9" fmla="*/ -291 w 29306"/>
                <a:gd name="connsiteY9" fmla="*/ 41794 h 219734"/>
                <a:gd name="connsiteX10" fmla="*/ 2098 w 29306"/>
                <a:gd name="connsiteY10" fmla="*/ 44441 h 219734"/>
                <a:gd name="connsiteX11" fmla="*/ 2098 w 29306"/>
                <a:gd name="connsiteY11" fmla="*/ 126228 h 219734"/>
                <a:gd name="connsiteX12" fmla="*/ 2098 w 29306"/>
                <a:gd name="connsiteY12" fmla="*/ 208015 h 219734"/>
                <a:gd name="connsiteX13" fmla="*/ 14169 w 29306"/>
                <a:gd name="connsiteY13" fmla="*/ 208015 h 219734"/>
                <a:gd name="connsiteX14" fmla="*/ 26240 w 29306"/>
                <a:gd name="connsiteY14" fmla="*/ 208015 h 219734"/>
                <a:gd name="connsiteX15" fmla="*/ 24045 w 29306"/>
                <a:gd name="connsiteY15" fmla="*/ 210274 h 219734"/>
                <a:gd name="connsiteX16" fmla="*/ 21851 w 29306"/>
                <a:gd name="connsiteY16" fmla="*/ 212534 h 219734"/>
                <a:gd name="connsiteX17" fmla="*/ 10167 w 29306"/>
                <a:gd name="connsiteY17" fmla="*/ 212534 h 219734"/>
                <a:gd name="connsiteX18" fmla="*/ -2292 w 29306"/>
                <a:gd name="connsiteY18" fmla="*/ 211759 h 21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06" h="219734">
                  <a:moveTo>
                    <a:pt x="-2292" y="211759"/>
                  </a:moveTo>
                  <a:cubicBezTo>
                    <a:pt x="-2873" y="211178"/>
                    <a:pt x="-3066" y="186455"/>
                    <a:pt x="-3066" y="104409"/>
                  </a:cubicBezTo>
                  <a:lnTo>
                    <a:pt x="-3066" y="-2166"/>
                  </a:lnTo>
                  <a:lnTo>
                    <a:pt x="-484" y="-4683"/>
                  </a:lnTo>
                  <a:lnTo>
                    <a:pt x="2098" y="-7201"/>
                  </a:lnTo>
                  <a:lnTo>
                    <a:pt x="2098" y="18233"/>
                  </a:lnTo>
                  <a:lnTo>
                    <a:pt x="2098" y="43666"/>
                  </a:lnTo>
                  <a:lnTo>
                    <a:pt x="-291" y="41407"/>
                  </a:lnTo>
                  <a:lnTo>
                    <a:pt x="-2744" y="39212"/>
                  </a:lnTo>
                  <a:lnTo>
                    <a:pt x="-291" y="41794"/>
                  </a:lnTo>
                  <a:lnTo>
                    <a:pt x="2098" y="44441"/>
                  </a:lnTo>
                  <a:lnTo>
                    <a:pt x="2098" y="126228"/>
                  </a:lnTo>
                  <a:lnTo>
                    <a:pt x="2098" y="208015"/>
                  </a:lnTo>
                  <a:lnTo>
                    <a:pt x="14169" y="208015"/>
                  </a:lnTo>
                  <a:lnTo>
                    <a:pt x="26240" y="208015"/>
                  </a:lnTo>
                  <a:lnTo>
                    <a:pt x="24045" y="210274"/>
                  </a:lnTo>
                  <a:lnTo>
                    <a:pt x="21851" y="212534"/>
                  </a:lnTo>
                  <a:lnTo>
                    <a:pt x="10167" y="212534"/>
                  </a:lnTo>
                  <a:cubicBezTo>
                    <a:pt x="1969" y="212534"/>
                    <a:pt x="-1775" y="212275"/>
                    <a:pt x="-2292" y="211759"/>
                  </a:cubicBezTo>
                  <a:close/>
                </a:path>
              </a:pathLst>
            </a:custGeom>
            <a:solidFill>
              <a:srgbClr val="000000"/>
            </a:solidFill>
            <a:ln w="65"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B595CB47-53B7-4FAD-ABBB-97D165F42243}"/>
                </a:ext>
              </a:extLst>
            </p:cNvPr>
            <p:cNvSpPr/>
            <p:nvPr/>
          </p:nvSpPr>
          <p:spPr>
            <a:xfrm flipV="1">
              <a:off x="4973845" y="3910588"/>
              <a:ext cx="146403" cy="4518"/>
            </a:xfrm>
            <a:custGeom>
              <a:avLst/>
              <a:gdLst>
                <a:gd name="connsiteX0" fmla="*/ -2044 w 146403"/>
                <a:gd name="connsiteY0" fmla="*/ -6775 h 4518"/>
                <a:gd name="connsiteX1" fmla="*/ 151 w 146403"/>
                <a:gd name="connsiteY1" fmla="*/ -9035 h 4518"/>
                <a:gd name="connsiteX2" fmla="*/ 68963 w 146403"/>
                <a:gd name="connsiteY2" fmla="*/ -9035 h 4518"/>
                <a:gd name="connsiteX3" fmla="*/ 137775 w 146403"/>
                <a:gd name="connsiteY3" fmla="*/ -9035 h 4518"/>
                <a:gd name="connsiteX4" fmla="*/ 139970 w 146403"/>
                <a:gd name="connsiteY4" fmla="*/ -6775 h 4518"/>
                <a:gd name="connsiteX5" fmla="*/ 142165 w 146403"/>
                <a:gd name="connsiteY5" fmla="*/ -4516 h 4518"/>
                <a:gd name="connsiteX6" fmla="*/ 68963 w 146403"/>
                <a:gd name="connsiteY6" fmla="*/ -4516 h 4518"/>
                <a:gd name="connsiteX7" fmla="*/ -4239 w 146403"/>
                <a:gd name="connsiteY7" fmla="*/ -4516 h 4518"/>
                <a:gd name="connsiteX8" fmla="*/ -2044 w 146403"/>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03" h="4518">
                  <a:moveTo>
                    <a:pt x="-2044" y="-6775"/>
                  </a:moveTo>
                  <a:lnTo>
                    <a:pt x="151" y="-9035"/>
                  </a:lnTo>
                  <a:lnTo>
                    <a:pt x="68963" y="-9035"/>
                  </a:lnTo>
                  <a:lnTo>
                    <a:pt x="137775" y="-9035"/>
                  </a:lnTo>
                  <a:lnTo>
                    <a:pt x="139970" y="-6775"/>
                  </a:lnTo>
                  <a:lnTo>
                    <a:pt x="142165" y="-4516"/>
                  </a:lnTo>
                  <a:lnTo>
                    <a:pt x="68963" y="-4516"/>
                  </a:lnTo>
                  <a:lnTo>
                    <a:pt x="-4239" y="-4516"/>
                  </a:lnTo>
                  <a:lnTo>
                    <a:pt x="-2044" y="-6775"/>
                  </a:lnTo>
                  <a:close/>
                </a:path>
              </a:pathLst>
            </a:custGeom>
            <a:solidFill>
              <a:srgbClr val="000000"/>
            </a:solidFill>
            <a:ln w="65" cap="flat">
              <a:no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2F288D69-A148-4412-935B-A6B167FE0181}"/>
                </a:ext>
              </a:extLst>
            </p:cNvPr>
            <p:cNvSpPr/>
            <p:nvPr/>
          </p:nvSpPr>
          <p:spPr>
            <a:xfrm flipV="1">
              <a:off x="5116504" y="3910588"/>
              <a:ext cx="92825" cy="4518"/>
            </a:xfrm>
            <a:custGeom>
              <a:avLst/>
              <a:gdLst>
                <a:gd name="connsiteX0" fmla="*/ -3660 w 92825"/>
                <a:gd name="connsiteY0" fmla="*/ -6775 h 4518"/>
                <a:gd name="connsiteX1" fmla="*/ -5855 w 92825"/>
                <a:gd name="connsiteY1" fmla="*/ -9035 h 4518"/>
                <a:gd name="connsiteX2" fmla="*/ 40558 w 92825"/>
                <a:gd name="connsiteY2" fmla="*/ -9035 h 4518"/>
                <a:gd name="connsiteX3" fmla="*/ 86971 w 92825"/>
                <a:gd name="connsiteY3" fmla="*/ -9035 h 4518"/>
                <a:gd name="connsiteX4" fmla="*/ 84776 w 92825"/>
                <a:gd name="connsiteY4" fmla="*/ -6775 h 4518"/>
                <a:gd name="connsiteX5" fmla="*/ 82582 w 92825"/>
                <a:gd name="connsiteY5" fmla="*/ -4516 h 4518"/>
                <a:gd name="connsiteX6" fmla="*/ 40558 w 92825"/>
                <a:gd name="connsiteY6" fmla="*/ -4516 h 4518"/>
                <a:gd name="connsiteX7" fmla="*/ -1465 w 92825"/>
                <a:gd name="connsiteY7" fmla="*/ -4516 h 4518"/>
                <a:gd name="connsiteX8" fmla="*/ -3660 w 92825"/>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25" h="4518">
                  <a:moveTo>
                    <a:pt x="-3660" y="-6775"/>
                  </a:moveTo>
                  <a:lnTo>
                    <a:pt x="-5855" y="-9035"/>
                  </a:lnTo>
                  <a:lnTo>
                    <a:pt x="40558" y="-9035"/>
                  </a:lnTo>
                  <a:lnTo>
                    <a:pt x="86971" y="-9035"/>
                  </a:lnTo>
                  <a:lnTo>
                    <a:pt x="84776" y="-6775"/>
                  </a:lnTo>
                  <a:lnTo>
                    <a:pt x="82582" y="-4516"/>
                  </a:lnTo>
                  <a:lnTo>
                    <a:pt x="40558" y="-4516"/>
                  </a:lnTo>
                  <a:lnTo>
                    <a:pt x="-1465" y="-4516"/>
                  </a:lnTo>
                  <a:lnTo>
                    <a:pt x="-3660" y="-6775"/>
                  </a:lnTo>
                  <a:close/>
                </a:path>
              </a:pathLst>
            </a:custGeom>
            <a:solidFill>
              <a:srgbClr val="000000"/>
            </a:solidFill>
            <a:ln w="65" cap="flat">
              <a:no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D9DAA352-2BBA-4D68-8AC9-A2D4A9EE7049}"/>
                </a:ext>
              </a:extLst>
            </p:cNvPr>
            <p:cNvSpPr/>
            <p:nvPr/>
          </p:nvSpPr>
          <p:spPr>
            <a:xfrm flipV="1">
              <a:off x="4955189" y="3910588"/>
              <a:ext cx="445924" cy="403513"/>
            </a:xfrm>
            <a:custGeom>
              <a:avLst/>
              <a:gdLst>
                <a:gd name="connsiteX0" fmla="*/ 246524 w 445924"/>
                <a:gd name="connsiteY0" fmla="*/ 395619 h 403513"/>
                <a:gd name="connsiteX1" fmla="*/ 248719 w 445924"/>
                <a:gd name="connsiteY1" fmla="*/ 393360 h 403513"/>
                <a:gd name="connsiteX2" fmla="*/ 272668 w 445924"/>
                <a:gd name="connsiteY2" fmla="*/ 393360 h 403513"/>
                <a:gd name="connsiteX3" fmla="*/ 300425 w 445924"/>
                <a:gd name="connsiteY3" fmla="*/ 392650 h 403513"/>
                <a:gd name="connsiteX4" fmla="*/ 322696 w 445924"/>
                <a:gd name="connsiteY4" fmla="*/ 371477 h 403513"/>
                <a:gd name="connsiteX5" fmla="*/ 321986 w 445924"/>
                <a:gd name="connsiteY5" fmla="*/ 354629 h 403513"/>
                <a:gd name="connsiteX6" fmla="*/ 320114 w 445924"/>
                <a:gd name="connsiteY6" fmla="*/ 351466 h 403513"/>
                <a:gd name="connsiteX7" fmla="*/ 310108 w 445924"/>
                <a:gd name="connsiteY7" fmla="*/ 340686 h 403513"/>
                <a:gd name="connsiteX8" fmla="*/ 303653 w 445924"/>
                <a:gd name="connsiteY8" fmla="*/ 337845 h 403513"/>
                <a:gd name="connsiteX9" fmla="*/ 177196 w 445924"/>
                <a:gd name="connsiteY9" fmla="*/ 336554 h 403513"/>
                <a:gd name="connsiteX10" fmla="*/ 49964 w 445924"/>
                <a:gd name="connsiteY10" fmla="*/ 335909 h 403513"/>
                <a:gd name="connsiteX11" fmla="*/ 8005 w 445924"/>
                <a:gd name="connsiteY11" fmla="*/ 274714 h 403513"/>
                <a:gd name="connsiteX12" fmla="*/ 18463 w 445924"/>
                <a:gd name="connsiteY12" fmla="*/ 253218 h 403513"/>
                <a:gd name="connsiteX13" fmla="*/ 44477 w 445924"/>
                <a:gd name="connsiteY13" fmla="*/ 236370 h 403513"/>
                <a:gd name="connsiteX14" fmla="*/ 49319 w 445924"/>
                <a:gd name="connsiteY14" fmla="*/ 234950 h 403513"/>
                <a:gd name="connsiteX15" fmla="*/ 112902 w 445924"/>
                <a:gd name="connsiteY15" fmla="*/ 234692 h 403513"/>
                <a:gd name="connsiteX16" fmla="*/ 176486 w 445924"/>
                <a:gd name="connsiteY16" fmla="*/ 234498 h 403513"/>
                <a:gd name="connsiteX17" fmla="*/ 173904 w 445924"/>
                <a:gd name="connsiteY17" fmla="*/ 237145 h 403513"/>
                <a:gd name="connsiteX18" fmla="*/ 171386 w 445924"/>
                <a:gd name="connsiteY18" fmla="*/ 239727 h 403513"/>
                <a:gd name="connsiteX19" fmla="*/ 112128 w 445924"/>
                <a:gd name="connsiteY19" fmla="*/ 239727 h 403513"/>
                <a:gd name="connsiteX20" fmla="*/ 37699 w 445924"/>
                <a:gd name="connsiteY20" fmla="*/ 244245 h 403513"/>
                <a:gd name="connsiteX21" fmla="*/ 25564 w 445924"/>
                <a:gd name="connsiteY21" fmla="*/ 318544 h 403513"/>
                <a:gd name="connsiteX22" fmla="*/ 47963 w 445924"/>
                <a:gd name="connsiteY22" fmla="*/ 330745 h 403513"/>
                <a:gd name="connsiteX23" fmla="*/ 176421 w 445924"/>
                <a:gd name="connsiteY23" fmla="*/ 331584 h 403513"/>
                <a:gd name="connsiteX24" fmla="*/ 301071 w 445924"/>
                <a:gd name="connsiteY24" fmla="*/ 331713 h 403513"/>
                <a:gd name="connsiteX25" fmla="*/ 305848 w 445924"/>
                <a:gd name="connsiteY25" fmla="*/ 333456 h 403513"/>
                <a:gd name="connsiteX26" fmla="*/ 323599 w 445924"/>
                <a:gd name="connsiteY26" fmla="*/ 347786 h 403513"/>
                <a:gd name="connsiteX27" fmla="*/ 325149 w 445924"/>
                <a:gd name="connsiteY27" fmla="*/ 352370 h 403513"/>
                <a:gd name="connsiteX28" fmla="*/ 325407 w 445924"/>
                <a:gd name="connsiteY28" fmla="*/ 352821 h 403513"/>
                <a:gd name="connsiteX29" fmla="*/ 327924 w 445924"/>
                <a:gd name="connsiteY29" fmla="*/ 365215 h 403513"/>
                <a:gd name="connsiteX30" fmla="*/ 323599 w 445924"/>
                <a:gd name="connsiteY30" fmla="*/ 381805 h 403513"/>
                <a:gd name="connsiteX31" fmla="*/ 314175 w 445924"/>
                <a:gd name="connsiteY31" fmla="*/ 392069 h 403513"/>
                <a:gd name="connsiteX32" fmla="*/ 313658 w 445924"/>
                <a:gd name="connsiteY32" fmla="*/ 392715 h 403513"/>
                <a:gd name="connsiteX33" fmla="*/ 322567 w 445924"/>
                <a:gd name="connsiteY33" fmla="*/ 393360 h 403513"/>
                <a:gd name="connsiteX34" fmla="*/ 331475 w 445924"/>
                <a:gd name="connsiteY34" fmla="*/ 393360 h 403513"/>
                <a:gd name="connsiteX35" fmla="*/ 332830 w 445924"/>
                <a:gd name="connsiteY35" fmla="*/ 391553 h 403513"/>
                <a:gd name="connsiteX36" fmla="*/ 337736 w 445924"/>
                <a:gd name="connsiteY36" fmla="*/ 347205 h 403513"/>
                <a:gd name="connsiteX37" fmla="*/ 323664 w 445924"/>
                <a:gd name="connsiteY37" fmla="*/ 328292 h 403513"/>
                <a:gd name="connsiteX38" fmla="*/ 323212 w 445924"/>
                <a:gd name="connsiteY38" fmla="*/ 327130 h 403513"/>
                <a:gd name="connsiteX39" fmla="*/ 325278 w 445924"/>
                <a:gd name="connsiteY39" fmla="*/ 327904 h 403513"/>
                <a:gd name="connsiteX40" fmla="*/ 321146 w 445924"/>
                <a:gd name="connsiteY40" fmla="*/ 326097 h 403513"/>
                <a:gd name="connsiteX41" fmla="*/ 320243 w 445924"/>
                <a:gd name="connsiteY41" fmla="*/ 325903 h 403513"/>
                <a:gd name="connsiteX42" fmla="*/ 316434 w 445924"/>
                <a:gd name="connsiteY42" fmla="*/ 323644 h 403513"/>
                <a:gd name="connsiteX43" fmla="*/ 313013 w 445924"/>
                <a:gd name="connsiteY43" fmla="*/ 321514 h 403513"/>
                <a:gd name="connsiteX44" fmla="*/ 312496 w 445924"/>
                <a:gd name="connsiteY44" fmla="*/ 321320 h 403513"/>
                <a:gd name="connsiteX45" fmla="*/ 307139 w 445924"/>
                <a:gd name="connsiteY45" fmla="*/ 320223 h 403513"/>
                <a:gd name="connsiteX46" fmla="*/ 302362 w 445924"/>
                <a:gd name="connsiteY46" fmla="*/ 318867 h 403513"/>
                <a:gd name="connsiteX47" fmla="*/ 175840 w 445924"/>
                <a:gd name="connsiteY47" fmla="*/ 318480 h 403513"/>
                <a:gd name="connsiteX48" fmla="*/ 49319 w 445924"/>
                <a:gd name="connsiteY48" fmla="*/ 318157 h 403513"/>
                <a:gd name="connsiteX49" fmla="*/ 45897 w 445924"/>
                <a:gd name="connsiteY49" fmla="*/ 316737 h 403513"/>
                <a:gd name="connsiteX50" fmla="*/ 27952 w 445924"/>
                <a:gd name="connsiteY50" fmla="*/ 300083 h 403513"/>
                <a:gd name="connsiteX51" fmla="*/ 49383 w 445924"/>
                <a:gd name="connsiteY51" fmla="*/ 253670 h 403513"/>
                <a:gd name="connsiteX52" fmla="*/ 105866 w 445924"/>
                <a:gd name="connsiteY52" fmla="*/ 252637 h 403513"/>
                <a:gd name="connsiteX53" fmla="*/ 158347 w 445924"/>
                <a:gd name="connsiteY53" fmla="*/ 252637 h 403513"/>
                <a:gd name="connsiteX54" fmla="*/ 156152 w 445924"/>
                <a:gd name="connsiteY54" fmla="*/ 254896 h 403513"/>
                <a:gd name="connsiteX55" fmla="*/ 154022 w 445924"/>
                <a:gd name="connsiteY55" fmla="*/ 257091 h 403513"/>
                <a:gd name="connsiteX56" fmla="*/ 102961 w 445924"/>
                <a:gd name="connsiteY56" fmla="*/ 257285 h 403513"/>
                <a:gd name="connsiteX57" fmla="*/ 48221 w 445924"/>
                <a:gd name="connsiteY57" fmla="*/ 258899 h 403513"/>
                <a:gd name="connsiteX58" fmla="*/ 32019 w 445924"/>
                <a:gd name="connsiteY58" fmla="*/ 273875 h 403513"/>
                <a:gd name="connsiteX59" fmla="*/ 32600 w 445924"/>
                <a:gd name="connsiteY59" fmla="*/ 298792 h 403513"/>
                <a:gd name="connsiteX60" fmla="*/ 46026 w 445924"/>
                <a:gd name="connsiteY60" fmla="*/ 311508 h 403513"/>
                <a:gd name="connsiteX61" fmla="*/ 50610 w 445924"/>
                <a:gd name="connsiteY61" fmla="*/ 313638 h 403513"/>
                <a:gd name="connsiteX62" fmla="*/ 177454 w 445924"/>
                <a:gd name="connsiteY62" fmla="*/ 313961 h 403513"/>
                <a:gd name="connsiteX63" fmla="*/ 307849 w 445924"/>
                <a:gd name="connsiteY63" fmla="*/ 315381 h 403513"/>
                <a:gd name="connsiteX64" fmla="*/ 320114 w 445924"/>
                <a:gd name="connsiteY64" fmla="*/ 320739 h 403513"/>
                <a:gd name="connsiteX65" fmla="*/ 319339 w 445924"/>
                <a:gd name="connsiteY65" fmla="*/ 320675 h 403513"/>
                <a:gd name="connsiteX66" fmla="*/ 319081 w 445924"/>
                <a:gd name="connsiteY66" fmla="*/ 320997 h 403513"/>
                <a:gd name="connsiteX67" fmla="*/ 320178 w 445924"/>
                <a:gd name="connsiteY67" fmla="*/ 321320 h 403513"/>
                <a:gd name="connsiteX68" fmla="*/ 324890 w 445924"/>
                <a:gd name="connsiteY68" fmla="*/ 324419 h 403513"/>
                <a:gd name="connsiteX69" fmla="*/ 325084 w 445924"/>
                <a:gd name="connsiteY69" fmla="*/ 324741 h 403513"/>
                <a:gd name="connsiteX70" fmla="*/ 329345 w 445924"/>
                <a:gd name="connsiteY70" fmla="*/ 328421 h 403513"/>
                <a:gd name="connsiteX71" fmla="*/ 329474 w 445924"/>
                <a:gd name="connsiteY71" fmla="*/ 328679 h 403513"/>
                <a:gd name="connsiteX72" fmla="*/ 331281 w 445924"/>
                <a:gd name="connsiteY72" fmla="*/ 330616 h 403513"/>
                <a:gd name="connsiteX73" fmla="*/ 331604 w 445924"/>
                <a:gd name="connsiteY73" fmla="*/ 330745 h 403513"/>
                <a:gd name="connsiteX74" fmla="*/ 333669 w 445924"/>
                <a:gd name="connsiteY74" fmla="*/ 331390 h 403513"/>
                <a:gd name="connsiteX75" fmla="*/ 340447 w 445924"/>
                <a:gd name="connsiteY75" fmla="*/ 388196 h 403513"/>
                <a:gd name="connsiteX76" fmla="*/ 338188 w 445924"/>
                <a:gd name="connsiteY76" fmla="*/ 393037 h 403513"/>
                <a:gd name="connsiteX77" fmla="*/ 349485 w 445924"/>
                <a:gd name="connsiteY77" fmla="*/ 393360 h 403513"/>
                <a:gd name="connsiteX78" fmla="*/ 360781 w 445924"/>
                <a:gd name="connsiteY78" fmla="*/ 393360 h 403513"/>
                <a:gd name="connsiteX79" fmla="*/ 360781 w 445924"/>
                <a:gd name="connsiteY79" fmla="*/ 246182 h 403513"/>
                <a:gd name="connsiteX80" fmla="*/ 360781 w 445924"/>
                <a:gd name="connsiteY80" fmla="*/ 99004 h 403513"/>
                <a:gd name="connsiteX81" fmla="*/ 223802 w 445924"/>
                <a:gd name="connsiteY81" fmla="*/ 99004 h 403513"/>
                <a:gd name="connsiteX82" fmla="*/ 50545 w 445924"/>
                <a:gd name="connsiteY82" fmla="*/ 100036 h 403513"/>
                <a:gd name="connsiteX83" fmla="*/ 32019 w 445924"/>
                <a:gd name="connsiteY83" fmla="*/ 115593 h 403513"/>
                <a:gd name="connsiteX84" fmla="*/ 29953 w 445924"/>
                <a:gd name="connsiteY84" fmla="*/ 127406 h 403513"/>
                <a:gd name="connsiteX85" fmla="*/ 32148 w 445924"/>
                <a:gd name="connsiteY85" fmla="*/ 139478 h 403513"/>
                <a:gd name="connsiteX86" fmla="*/ 52159 w 445924"/>
                <a:gd name="connsiteY86" fmla="*/ 155164 h 403513"/>
                <a:gd name="connsiteX87" fmla="*/ 102187 w 445924"/>
                <a:gd name="connsiteY87" fmla="*/ 155809 h 403513"/>
                <a:gd name="connsiteX88" fmla="*/ 148793 w 445924"/>
                <a:gd name="connsiteY88" fmla="*/ 155809 h 403513"/>
                <a:gd name="connsiteX89" fmla="*/ 150988 w 445924"/>
                <a:gd name="connsiteY89" fmla="*/ 158069 h 403513"/>
                <a:gd name="connsiteX90" fmla="*/ 153183 w 445924"/>
                <a:gd name="connsiteY90" fmla="*/ 160392 h 403513"/>
                <a:gd name="connsiteX91" fmla="*/ 101606 w 445924"/>
                <a:gd name="connsiteY91" fmla="*/ 160199 h 403513"/>
                <a:gd name="connsiteX92" fmla="*/ 46349 w 445924"/>
                <a:gd name="connsiteY92" fmla="*/ 158650 h 403513"/>
                <a:gd name="connsiteX93" fmla="*/ 32148 w 445924"/>
                <a:gd name="connsiteY93" fmla="*/ 148515 h 403513"/>
                <a:gd name="connsiteX94" fmla="*/ 29049 w 445924"/>
                <a:gd name="connsiteY94" fmla="*/ 141156 h 403513"/>
                <a:gd name="connsiteX95" fmla="*/ 28856 w 445924"/>
                <a:gd name="connsiteY95" fmla="*/ 140898 h 403513"/>
                <a:gd name="connsiteX96" fmla="*/ 26725 w 445924"/>
                <a:gd name="connsiteY96" fmla="*/ 139413 h 403513"/>
                <a:gd name="connsiteX97" fmla="*/ 24983 w 445924"/>
                <a:gd name="connsiteY97" fmla="*/ 132248 h 403513"/>
                <a:gd name="connsiteX98" fmla="*/ 34730 w 445924"/>
                <a:gd name="connsiteY98" fmla="*/ 103522 h 403513"/>
                <a:gd name="connsiteX99" fmla="*/ 39248 w 445924"/>
                <a:gd name="connsiteY99" fmla="*/ 99004 h 403513"/>
                <a:gd name="connsiteX100" fmla="*/ 30276 w 445924"/>
                <a:gd name="connsiteY100" fmla="*/ 99004 h 403513"/>
                <a:gd name="connsiteX101" fmla="*/ 21239 w 445924"/>
                <a:gd name="connsiteY101" fmla="*/ 99004 h 403513"/>
                <a:gd name="connsiteX102" fmla="*/ 18979 w 445924"/>
                <a:gd name="connsiteY102" fmla="*/ 102425 h 403513"/>
                <a:gd name="connsiteX103" fmla="*/ 11556 w 445924"/>
                <a:gd name="connsiteY103" fmla="*/ 127406 h 403513"/>
                <a:gd name="connsiteX104" fmla="*/ 15752 w 445924"/>
                <a:gd name="connsiteY104" fmla="*/ 146256 h 403513"/>
                <a:gd name="connsiteX105" fmla="*/ 18011 w 445924"/>
                <a:gd name="connsiteY105" fmla="*/ 151549 h 403513"/>
                <a:gd name="connsiteX106" fmla="*/ 16397 w 445924"/>
                <a:gd name="connsiteY106" fmla="*/ 153163 h 403513"/>
                <a:gd name="connsiteX107" fmla="*/ 13880 w 445924"/>
                <a:gd name="connsiteY107" fmla="*/ 153550 h 403513"/>
                <a:gd name="connsiteX108" fmla="*/ 7941 w 445924"/>
                <a:gd name="connsiteY108" fmla="*/ 137735 h 403513"/>
                <a:gd name="connsiteX109" fmla="*/ 7231 w 445924"/>
                <a:gd name="connsiteY109" fmla="*/ 124889 h 403513"/>
                <a:gd name="connsiteX110" fmla="*/ 12072 w 445924"/>
                <a:gd name="connsiteY110" fmla="*/ 104813 h 403513"/>
                <a:gd name="connsiteX111" fmla="*/ 14654 w 445924"/>
                <a:gd name="connsiteY111" fmla="*/ 99585 h 403513"/>
                <a:gd name="connsiteX112" fmla="*/ 13492 w 445924"/>
                <a:gd name="connsiteY112" fmla="*/ 98810 h 403513"/>
                <a:gd name="connsiteX113" fmla="*/ 12201 w 445924"/>
                <a:gd name="connsiteY113" fmla="*/ 94550 h 403513"/>
                <a:gd name="connsiteX114" fmla="*/ 15945 w 445924"/>
                <a:gd name="connsiteY114" fmla="*/ 78993 h 403513"/>
                <a:gd name="connsiteX115" fmla="*/ 30469 w 445924"/>
                <a:gd name="connsiteY115" fmla="*/ 62274 h 403513"/>
                <a:gd name="connsiteX116" fmla="*/ 34859 w 445924"/>
                <a:gd name="connsiteY116" fmla="*/ 55818 h 403513"/>
                <a:gd name="connsiteX117" fmla="*/ 23562 w 445924"/>
                <a:gd name="connsiteY117" fmla="*/ 26383 h 403513"/>
                <a:gd name="connsiteX118" fmla="*/ 16720 w 445924"/>
                <a:gd name="connsiteY118" fmla="*/ 21864 h 403513"/>
                <a:gd name="connsiteX119" fmla="*/ 14525 w 445924"/>
                <a:gd name="connsiteY119" fmla="*/ 19605 h 403513"/>
                <a:gd name="connsiteX120" fmla="*/ 16655 w 445924"/>
                <a:gd name="connsiteY120" fmla="*/ 19605 h 403513"/>
                <a:gd name="connsiteX121" fmla="*/ 35246 w 445924"/>
                <a:gd name="connsiteY121" fmla="*/ 28900 h 403513"/>
                <a:gd name="connsiteX122" fmla="*/ 41443 w 445924"/>
                <a:gd name="connsiteY122" fmla="*/ 50848 h 403513"/>
                <a:gd name="connsiteX123" fmla="*/ 26790 w 445924"/>
                <a:gd name="connsiteY123" fmla="*/ 72537 h 403513"/>
                <a:gd name="connsiteX124" fmla="*/ 17043 w 445924"/>
                <a:gd name="connsiteY124" fmla="*/ 90870 h 403513"/>
                <a:gd name="connsiteX125" fmla="*/ 16591 w 445924"/>
                <a:gd name="connsiteY125" fmla="*/ 94033 h 403513"/>
                <a:gd name="connsiteX126" fmla="*/ 20399 w 445924"/>
                <a:gd name="connsiteY126" fmla="*/ 93646 h 403513"/>
                <a:gd name="connsiteX127" fmla="*/ 38603 w 445924"/>
                <a:gd name="connsiteY127" fmla="*/ 87578 h 403513"/>
                <a:gd name="connsiteX128" fmla="*/ 55064 w 445924"/>
                <a:gd name="connsiteY128" fmla="*/ 71246 h 403513"/>
                <a:gd name="connsiteX129" fmla="*/ 60615 w 445924"/>
                <a:gd name="connsiteY129" fmla="*/ 36711 h 403513"/>
                <a:gd name="connsiteX130" fmla="*/ 28016 w 445924"/>
                <a:gd name="connsiteY130" fmla="*/ 1401 h 403513"/>
                <a:gd name="connsiteX131" fmla="*/ 14138 w 445924"/>
                <a:gd name="connsiteY131" fmla="*/ -83 h 403513"/>
                <a:gd name="connsiteX132" fmla="*/ 1098 w 445924"/>
                <a:gd name="connsiteY132" fmla="*/ 1272 h 403513"/>
                <a:gd name="connsiteX133" fmla="*/ -2581 w 445924"/>
                <a:gd name="connsiteY133" fmla="*/ 2628 h 403513"/>
                <a:gd name="connsiteX134" fmla="*/ -4324 w 445924"/>
                <a:gd name="connsiteY134" fmla="*/ 820 h 403513"/>
                <a:gd name="connsiteX135" fmla="*/ -6067 w 445924"/>
                <a:gd name="connsiteY135" fmla="*/ -1052 h 403513"/>
                <a:gd name="connsiteX136" fmla="*/ -3743 w 445924"/>
                <a:gd name="connsiteY136" fmla="*/ -2020 h 403513"/>
                <a:gd name="connsiteX137" fmla="*/ 91277 w 445924"/>
                <a:gd name="connsiteY137" fmla="*/ -5441 h 403513"/>
                <a:gd name="connsiteX138" fmla="*/ 176486 w 445924"/>
                <a:gd name="connsiteY138" fmla="*/ -5635 h 403513"/>
                <a:gd name="connsiteX139" fmla="*/ 174033 w 445924"/>
                <a:gd name="connsiteY139" fmla="*/ -3117 h 403513"/>
                <a:gd name="connsiteX140" fmla="*/ 170482 w 445924"/>
                <a:gd name="connsiteY140" fmla="*/ -600 h 403513"/>
                <a:gd name="connsiteX141" fmla="*/ 103219 w 445924"/>
                <a:gd name="connsiteY141" fmla="*/ -471 h 403513"/>
                <a:gd name="connsiteX142" fmla="*/ 38926 w 445924"/>
                <a:gd name="connsiteY142" fmla="*/ 562 h 403513"/>
                <a:gd name="connsiteX143" fmla="*/ 60809 w 445924"/>
                <a:gd name="connsiteY143" fmla="*/ 22962 h 403513"/>
                <a:gd name="connsiteX144" fmla="*/ 66296 w 445924"/>
                <a:gd name="connsiteY144" fmla="*/ 48589 h 403513"/>
                <a:gd name="connsiteX145" fmla="*/ 64230 w 445924"/>
                <a:gd name="connsiteY145" fmla="*/ 62532 h 403513"/>
                <a:gd name="connsiteX146" fmla="*/ 61713 w 445924"/>
                <a:gd name="connsiteY146" fmla="*/ 68148 h 403513"/>
                <a:gd name="connsiteX147" fmla="*/ 61454 w 445924"/>
                <a:gd name="connsiteY147" fmla="*/ 68664 h 403513"/>
                <a:gd name="connsiteX148" fmla="*/ 58937 w 445924"/>
                <a:gd name="connsiteY148" fmla="*/ 73828 h 403513"/>
                <a:gd name="connsiteX149" fmla="*/ 59066 w 445924"/>
                <a:gd name="connsiteY149" fmla="*/ 73054 h 403513"/>
                <a:gd name="connsiteX150" fmla="*/ 58808 w 445924"/>
                <a:gd name="connsiteY150" fmla="*/ 72796 h 403513"/>
                <a:gd name="connsiteX151" fmla="*/ 58420 w 445924"/>
                <a:gd name="connsiteY151" fmla="*/ 74022 h 403513"/>
                <a:gd name="connsiteX152" fmla="*/ 48673 w 445924"/>
                <a:gd name="connsiteY152" fmla="*/ 86351 h 403513"/>
                <a:gd name="connsiteX153" fmla="*/ 41121 w 445924"/>
                <a:gd name="connsiteY153" fmla="*/ 91709 h 403513"/>
                <a:gd name="connsiteX154" fmla="*/ 37118 w 445924"/>
                <a:gd name="connsiteY154" fmla="*/ 94162 h 403513"/>
                <a:gd name="connsiteX155" fmla="*/ 64553 w 445924"/>
                <a:gd name="connsiteY155" fmla="*/ 94356 h 403513"/>
                <a:gd name="connsiteX156" fmla="*/ 243620 w 445924"/>
                <a:gd name="connsiteY156" fmla="*/ 94291 h 403513"/>
                <a:gd name="connsiteX157" fmla="*/ 398867 w 445924"/>
                <a:gd name="connsiteY157" fmla="*/ 93065 h 403513"/>
                <a:gd name="connsiteX158" fmla="*/ 412423 w 445924"/>
                <a:gd name="connsiteY158" fmla="*/ 87384 h 403513"/>
                <a:gd name="connsiteX159" fmla="*/ 424042 w 445924"/>
                <a:gd name="connsiteY159" fmla="*/ 77637 h 403513"/>
                <a:gd name="connsiteX160" fmla="*/ 259951 w 445924"/>
                <a:gd name="connsiteY160" fmla="*/ 76927 h 403513"/>
                <a:gd name="connsiteX161" fmla="*/ 95602 w 445924"/>
                <a:gd name="connsiteY161" fmla="*/ 75571 h 403513"/>
                <a:gd name="connsiteX162" fmla="*/ 262404 w 445924"/>
                <a:gd name="connsiteY162" fmla="*/ 72537 h 403513"/>
                <a:gd name="connsiteX163" fmla="*/ 427915 w 445924"/>
                <a:gd name="connsiteY163" fmla="*/ 72537 h 403513"/>
                <a:gd name="connsiteX164" fmla="*/ 429852 w 445924"/>
                <a:gd name="connsiteY164" fmla="*/ 69181 h 403513"/>
                <a:gd name="connsiteX165" fmla="*/ 435274 w 445924"/>
                <a:gd name="connsiteY165" fmla="*/ 52720 h 403513"/>
                <a:gd name="connsiteX166" fmla="*/ 435726 w 445924"/>
                <a:gd name="connsiteY166" fmla="*/ 49299 h 403513"/>
                <a:gd name="connsiteX167" fmla="*/ 270796 w 445924"/>
                <a:gd name="connsiteY167" fmla="*/ 49299 h 403513"/>
                <a:gd name="connsiteX168" fmla="*/ 105156 w 445924"/>
                <a:gd name="connsiteY168" fmla="*/ 48072 h 403513"/>
                <a:gd name="connsiteX169" fmla="*/ 104898 w 445924"/>
                <a:gd name="connsiteY169" fmla="*/ 45813 h 403513"/>
                <a:gd name="connsiteX170" fmla="*/ 196755 w 445924"/>
                <a:gd name="connsiteY170" fmla="*/ 44780 h 403513"/>
                <a:gd name="connsiteX171" fmla="*/ 361750 w 445924"/>
                <a:gd name="connsiteY171" fmla="*/ 44586 h 403513"/>
                <a:gd name="connsiteX172" fmla="*/ 435339 w 445924"/>
                <a:gd name="connsiteY172" fmla="*/ 44457 h 403513"/>
                <a:gd name="connsiteX173" fmla="*/ 435145 w 445924"/>
                <a:gd name="connsiteY173" fmla="*/ 41230 h 403513"/>
                <a:gd name="connsiteX174" fmla="*/ 429594 w 445924"/>
                <a:gd name="connsiteY174" fmla="*/ 23865 h 403513"/>
                <a:gd name="connsiteX175" fmla="*/ 427205 w 445924"/>
                <a:gd name="connsiteY175" fmla="*/ 19605 h 403513"/>
                <a:gd name="connsiteX176" fmla="*/ 409001 w 445924"/>
                <a:gd name="connsiteY176" fmla="*/ 19605 h 403513"/>
                <a:gd name="connsiteX177" fmla="*/ 390862 w 445924"/>
                <a:gd name="connsiteY177" fmla="*/ 19605 h 403513"/>
                <a:gd name="connsiteX178" fmla="*/ 393380 w 445924"/>
                <a:gd name="connsiteY178" fmla="*/ 17023 h 403513"/>
                <a:gd name="connsiteX179" fmla="*/ 395897 w 445924"/>
                <a:gd name="connsiteY179" fmla="*/ 14441 h 403513"/>
                <a:gd name="connsiteX180" fmla="*/ 409518 w 445924"/>
                <a:gd name="connsiteY180" fmla="*/ 14441 h 403513"/>
                <a:gd name="connsiteX181" fmla="*/ 423074 w 445924"/>
                <a:gd name="connsiteY181" fmla="*/ 14376 h 403513"/>
                <a:gd name="connsiteX182" fmla="*/ 420169 w 445924"/>
                <a:gd name="connsiteY182" fmla="*/ 11859 h 403513"/>
                <a:gd name="connsiteX183" fmla="*/ 412294 w 445924"/>
                <a:gd name="connsiteY183" fmla="*/ 6178 h 403513"/>
                <a:gd name="connsiteX184" fmla="*/ 407259 w 445924"/>
                <a:gd name="connsiteY184" fmla="*/ 3015 h 403513"/>
                <a:gd name="connsiteX185" fmla="*/ 409066 w 445924"/>
                <a:gd name="connsiteY185" fmla="*/ 1337 h 403513"/>
                <a:gd name="connsiteX186" fmla="*/ 410873 w 445924"/>
                <a:gd name="connsiteY186" fmla="*/ -342 h 403513"/>
                <a:gd name="connsiteX187" fmla="*/ 415328 w 445924"/>
                <a:gd name="connsiteY187" fmla="*/ 2305 h 403513"/>
                <a:gd name="connsiteX188" fmla="*/ 433015 w 445924"/>
                <a:gd name="connsiteY188" fmla="*/ 20057 h 403513"/>
                <a:gd name="connsiteX189" fmla="*/ 437792 w 445924"/>
                <a:gd name="connsiteY189" fmla="*/ 30708 h 403513"/>
                <a:gd name="connsiteX190" fmla="*/ 439857 w 445924"/>
                <a:gd name="connsiteY190" fmla="*/ 46717 h 403513"/>
                <a:gd name="connsiteX191" fmla="*/ 438695 w 445924"/>
                <a:gd name="connsiteY191" fmla="*/ 60595 h 403513"/>
                <a:gd name="connsiteX192" fmla="*/ 414295 w 445924"/>
                <a:gd name="connsiteY192" fmla="*/ 91967 h 403513"/>
                <a:gd name="connsiteX193" fmla="*/ 394542 w 445924"/>
                <a:gd name="connsiteY193" fmla="*/ 98681 h 403513"/>
                <a:gd name="connsiteX194" fmla="*/ 390475 w 445924"/>
                <a:gd name="connsiteY194" fmla="*/ 99133 h 403513"/>
                <a:gd name="connsiteX195" fmla="*/ 390475 w 445924"/>
                <a:gd name="connsiteY195" fmla="*/ 127923 h 403513"/>
                <a:gd name="connsiteX196" fmla="*/ 390475 w 445924"/>
                <a:gd name="connsiteY196" fmla="*/ 156713 h 403513"/>
                <a:gd name="connsiteX197" fmla="*/ 388216 w 445924"/>
                <a:gd name="connsiteY197" fmla="*/ 154518 h 403513"/>
                <a:gd name="connsiteX198" fmla="*/ 385956 w 445924"/>
                <a:gd name="connsiteY198" fmla="*/ 152323 h 403513"/>
                <a:gd name="connsiteX199" fmla="*/ 385956 w 445924"/>
                <a:gd name="connsiteY199" fmla="*/ 125664 h 403513"/>
                <a:gd name="connsiteX200" fmla="*/ 385956 w 445924"/>
                <a:gd name="connsiteY200" fmla="*/ 99004 h 403513"/>
                <a:gd name="connsiteX201" fmla="*/ 376015 w 445924"/>
                <a:gd name="connsiteY201" fmla="*/ 99004 h 403513"/>
                <a:gd name="connsiteX202" fmla="*/ 365687 w 445924"/>
                <a:gd name="connsiteY202" fmla="*/ 100036 h 403513"/>
                <a:gd name="connsiteX203" fmla="*/ 365300 w 445924"/>
                <a:gd name="connsiteY203" fmla="*/ 248893 h 403513"/>
                <a:gd name="connsiteX204" fmla="*/ 364913 w 445924"/>
                <a:gd name="connsiteY204" fmla="*/ 397298 h 403513"/>
                <a:gd name="connsiteX205" fmla="*/ 304427 w 445924"/>
                <a:gd name="connsiteY205" fmla="*/ 397879 h 403513"/>
                <a:gd name="connsiteX206" fmla="*/ 244330 w 445924"/>
                <a:gd name="connsiteY206" fmla="*/ 397879 h 403513"/>
                <a:gd name="connsiteX207" fmla="*/ 246524 w 445924"/>
                <a:gd name="connsiteY207" fmla="*/ 395619 h 403513"/>
                <a:gd name="connsiteX208" fmla="*/ 20593 w 445924"/>
                <a:gd name="connsiteY208" fmla="*/ 257607 h 403513"/>
                <a:gd name="connsiteX209" fmla="*/ 18850 w 445924"/>
                <a:gd name="connsiteY209" fmla="*/ 255800 h 403513"/>
                <a:gd name="connsiteX210" fmla="*/ 17043 w 445924"/>
                <a:gd name="connsiteY210" fmla="*/ 254251 h 403513"/>
                <a:gd name="connsiteX211" fmla="*/ 18592 w 445924"/>
                <a:gd name="connsiteY211" fmla="*/ 256058 h 403513"/>
                <a:gd name="connsiteX212" fmla="*/ 20593 w 445924"/>
                <a:gd name="connsiteY212" fmla="*/ 257607 h 403513"/>
                <a:gd name="connsiteX213" fmla="*/ 59970 w 445924"/>
                <a:gd name="connsiteY213" fmla="*/ 71505 h 403513"/>
                <a:gd name="connsiteX214" fmla="*/ 58420 w 445924"/>
                <a:gd name="connsiteY214" fmla="*/ 71117 h 403513"/>
                <a:gd name="connsiteX215" fmla="*/ 59001 w 445924"/>
                <a:gd name="connsiteY215" fmla="*/ 71698 h 403513"/>
                <a:gd name="connsiteX216" fmla="*/ 59970 w 445924"/>
                <a:gd name="connsiteY216" fmla="*/ 71505 h 40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45924" h="403513">
                  <a:moveTo>
                    <a:pt x="246524" y="395619"/>
                  </a:moveTo>
                  <a:lnTo>
                    <a:pt x="248719" y="393360"/>
                  </a:lnTo>
                  <a:lnTo>
                    <a:pt x="272668" y="393360"/>
                  </a:lnTo>
                  <a:cubicBezTo>
                    <a:pt x="287192" y="393360"/>
                    <a:pt x="298166" y="393102"/>
                    <a:pt x="300425" y="392650"/>
                  </a:cubicBezTo>
                  <a:cubicBezTo>
                    <a:pt x="311205" y="390649"/>
                    <a:pt x="320178" y="382128"/>
                    <a:pt x="322696" y="371477"/>
                  </a:cubicBezTo>
                  <a:cubicBezTo>
                    <a:pt x="323599" y="367539"/>
                    <a:pt x="323083" y="355533"/>
                    <a:pt x="321986" y="354629"/>
                  </a:cubicBezTo>
                  <a:cubicBezTo>
                    <a:pt x="321727" y="354435"/>
                    <a:pt x="320953" y="353015"/>
                    <a:pt x="320114" y="351466"/>
                  </a:cubicBezTo>
                  <a:cubicBezTo>
                    <a:pt x="318306" y="347851"/>
                    <a:pt x="313465" y="342687"/>
                    <a:pt x="310108" y="340686"/>
                  </a:cubicBezTo>
                  <a:cubicBezTo>
                    <a:pt x="308623" y="339847"/>
                    <a:pt x="305719" y="338556"/>
                    <a:pt x="303653" y="337845"/>
                  </a:cubicBezTo>
                  <a:cubicBezTo>
                    <a:pt x="299973" y="336554"/>
                    <a:pt x="298295" y="336554"/>
                    <a:pt x="177196" y="336554"/>
                  </a:cubicBezTo>
                  <a:cubicBezTo>
                    <a:pt x="99088" y="336554"/>
                    <a:pt x="52869" y="336296"/>
                    <a:pt x="49964" y="335909"/>
                  </a:cubicBezTo>
                  <a:cubicBezTo>
                    <a:pt x="21109" y="331778"/>
                    <a:pt x="2196" y="304214"/>
                    <a:pt x="8005" y="274714"/>
                  </a:cubicBezTo>
                  <a:cubicBezTo>
                    <a:pt x="9296" y="268388"/>
                    <a:pt x="14267" y="258059"/>
                    <a:pt x="18463" y="253218"/>
                  </a:cubicBezTo>
                  <a:cubicBezTo>
                    <a:pt x="25176" y="245343"/>
                    <a:pt x="34278" y="239468"/>
                    <a:pt x="44477" y="236370"/>
                  </a:cubicBezTo>
                  <a:lnTo>
                    <a:pt x="49319" y="234950"/>
                  </a:lnTo>
                  <a:lnTo>
                    <a:pt x="112902" y="234692"/>
                  </a:lnTo>
                  <a:lnTo>
                    <a:pt x="176486" y="234498"/>
                  </a:lnTo>
                  <a:lnTo>
                    <a:pt x="173904" y="237145"/>
                  </a:lnTo>
                  <a:lnTo>
                    <a:pt x="171386" y="239727"/>
                  </a:lnTo>
                  <a:lnTo>
                    <a:pt x="112128" y="239727"/>
                  </a:lnTo>
                  <a:cubicBezTo>
                    <a:pt x="45768" y="239727"/>
                    <a:pt x="47253" y="239662"/>
                    <a:pt x="37699" y="244245"/>
                  </a:cubicBezTo>
                  <a:cubicBezTo>
                    <a:pt x="8974" y="258124"/>
                    <a:pt x="2648" y="296532"/>
                    <a:pt x="25564" y="318544"/>
                  </a:cubicBezTo>
                  <a:cubicBezTo>
                    <a:pt x="32019" y="324806"/>
                    <a:pt x="39959" y="329131"/>
                    <a:pt x="47963" y="330745"/>
                  </a:cubicBezTo>
                  <a:cubicBezTo>
                    <a:pt x="50803" y="331326"/>
                    <a:pt x="82692" y="331519"/>
                    <a:pt x="176421" y="331584"/>
                  </a:cubicBezTo>
                  <a:lnTo>
                    <a:pt x="301071" y="331713"/>
                  </a:lnTo>
                  <a:lnTo>
                    <a:pt x="305848" y="333456"/>
                  </a:lnTo>
                  <a:cubicBezTo>
                    <a:pt x="313981" y="336425"/>
                    <a:pt x="319404" y="340815"/>
                    <a:pt x="323599" y="347786"/>
                  </a:cubicBezTo>
                  <a:cubicBezTo>
                    <a:pt x="326052" y="351853"/>
                    <a:pt x="326440" y="353015"/>
                    <a:pt x="325149" y="352370"/>
                  </a:cubicBezTo>
                  <a:cubicBezTo>
                    <a:pt x="324697" y="352111"/>
                    <a:pt x="324761" y="352370"/>
                    <a:pt x="325407" y="352821"/>
                  </a:cubicBezTo>
                  <a:cubicBezTo>
                    <a:pt x="327021" y="354177"/>
                    <a:pt x="327989" y="358889"/>
                    <a:pt x="327924" y="365215"/>
                  </a:cubicBezTo>
                  <a:cubicBezTo>
                    <a:pt x="327860" y="371993"/>
                    <a:pt x="326633" y="376835"/>
                    <a:pt x="323599" y="381805"/>
                  </a:cubicBezTo>
                  <a:cubicBezTo>
                    <a:pt x="321469" y="385356"/>
                    <a:pt x="315272" y="392069"/>
                    <a:pt x="314175" y="392069"/>
                  </a:cubicBezTo>
                  <a:cubicBezTo>
                    <a:pt x="313917" y="392069"/>
                    <a:pt x="313658" y="392392"/>
                    <a:pt x="313658" y="392715"/>
                  </a:cubicBezTo>
                  <a:cubicBezTo>
                    <a:pt x="313658" y="393102"/>
                    <a:pt x="317080" y="393360"/>
                    <a:pt x="322567" y="393360"/>
                  </a:cubicBezTo>
                  <a:lnTo>
                    <a:pt x="331475" y="393360"/>
                  </a:lnTo>
                  <a:lnTo>
                    <a:pt x="332830" y="391553"/>
                  </a:lnTo>
                  <a:cubicBezTo>
                    <a:pt x="341416" y="379933"/>
                    <a:pt x="343546" y="360632"/>
                    <a:pt x="337736" y="347205"/>
                  </a:cubicBezTo>
                  <a:cubicBezTo>
                    <a:pt x="334638" y="340040"/>
                    <a:pt x="329538" y="333198"/>
                    <a:pt x="323664" y="328292"/>
                  </a:cubicBezTo>
                  <a:cubicBezTo>
                    <a:pt x="321211" y="326226"/>
                    <a:pt x="321146" y="326162"/>
                    <a:pt x="323212" y="327130"/>
                  </a:cubicBezTo>
                  <a:cubicBezTo>
                    <a:pt x="324309" y="327711"/>
                    <a:pt x="325278" y="328034"/>
                    <a:pt x="325278" y="327904"/>
                  </a:cubicBezTo>
                  <a:cubicBezTo>
                    <a:pt x="325278" y="327259"/>
                    <a:pt x="321534" y="325645"/>
                    <a:pt x="321146" y="326097"/>
                  </a:cubicBezTo>
                  <a:cubicBezTo>
                    <a:pt x="320888" y="326291"/>
                    <a:pt x="320501" y="326226"/>
                    <a:pt x="320243" y="325903"/>
                  </a:cubicBezTo>
                  <a:cubicBezTo>
                    <a:pt x="319984" y="325516"/>
                    <a:pt x="318242" y="324548"/>
                    <a:pt x="316434" y="323644"/>
                  </a:cubicBezTo>
                  <a:cubicBezTo>
                    <a:pt x="314562" y="322740"/>
                    <a:pt x="313013" y="321772"/>
                    <a:pt x="313013" y="321514"/>
                  </a:cubicBezTo>
                  <a:cubicBezTo>
                    <a:pt x="313013" y="321191"/>
                    <a:pt x="312755" y="321127"/>
                    <a:pt x="312496" y="321320"/>
                  </a:cubicBezTo>
                  <a:cubicBezTo>
                    <a:pt x="312174" y="321514"/>
                    <a:pt x="309785" y="320997"/>
                    <a:pt x="307139" y="320223"/>
                  </a:cubicBezTo>
                  <a:lnTo>
                    <a:pt x="302362" y="318867"/>
                  </a:lnTo>
                  <a:lnTo>
                    <a:pt x="175840" y="318480"/>
                  </a:lnTo>
                  <a:lnTo>
                    <a:pt x="49319" y="318157"/>
                  </a:lnTo>
                  <a:lnTo>
                    <a:pt x="45897" y="316737"/>
                  </a:lnTo>
                  <a:cubicBezTo>
                    <a:pt x="37699" y="313380"/>
                    <a:pt x="31567" y="307700"/>
                    <a:pt x="27952" y="300083"/>
                  </a:cubicBezTo>
                  <a:cubicBezTo>
                    <a:pt x="18915" y="281104"/>
                    <a:pt x="29178" y="258899"/>
                    <a:pt x="49383" y="253670"/>
                  </a:cubicBezTo>
                  <a:cubicBezTo>
                    <a:pt x="52869" y="252766"/>
                    <a:pt x="60099" y="252637"/>
                    <a:pt x="105866" y="252637"/>
                  </a:cubicBezTo>
                  <a:lnTo>
                    <a:pt x="158347" y="252637"/>
                  </a:lnTo>
                  <a:lnTo>
                    <a:pt x="156152" y="254896"/>
                  </a:lnTo>
                  <a:lnTo>
                    <a:pt x="154022" y="257091"/>
                  </a:lnTo>
                  <a:lnTo>
                    <a:pt x="102961" y="257285"/>
                  </a:lnTo>
                  <a:cubicBezTo>
                    <a:pt x="52353" y="257478"/>
                    <a:pt x="51901" y="257478"/>
                    <a:pt x="48221" y="258899"/>
                  </a:cubicBezTo>
                  <a:cubicBezTo>
                    <a:pt x="40733" y="261739"/>
                    <a:pt x="35311" y="266709"/>
                    <a:pt x="32019" y="273875"/>
                  </a:cubicBezTo>
                  <a:cubicBezTo>
                    <a:pt x="28533" y="281233"/>
                    <a:pt x="28791" y="291110"/>
                    <a:pt x="32600" y="298792"/>
                  </a:cubicBezTo>
                  <a:cubicBezTo>
                    <a:pt x="35053" y="303698"/>
                    <a:pt x="40604" y="308926"/>
                    <a:pt x="46026" y="311508"/>
                  </a:cubicBezTo>
                  <a:lnTo>
                    <a:pt x="50610" y="313638"/>
                  </a:lnTo>
                  <a:lnTo>
                    <a:pt x="177454" y="313961"/>
                  </a:lnTo>
                  <a:cubicBezTo>
                    <a:pt x="293325" y="314284"/>
                    <a:pt x="304621" y="314413"/>
                    <a:pt x="307849" y="315381"/>
                  </a:cubicBezTo>
                  <a:cubicBezTo>
                    <a:pt x="311980" y="316608"/>
                    <a:pt x="320114" y="320158"/>
                    <a:pt x="320114" y="320739"/>
                  </a:cubicBezTo>
                  <a:cubicBezTo>
                    <a:pt x="320114" y="320933"/>
                    <a:pt x="319791" y="320933"/>
                    <a:pt x="319339" y="320675"/>
                  </a:cubicBezTo>
                  <a:cubicBezTo>
                    <a:pt x="318887" y="320416"/>
                    <a:pt x="318823" y="320481"/>
                    <a:pt x="319081" y="320997"/>
                  </a:cubicBezTo>
                  <a:cubicBezTo>
                    <a:pt x="319339" y="321385"/>
                    <a:pt x="319855" y="321578"/>
                    <a:pt x="320178" y="321320"/>
                  </a:cubicBezTo>
                  <a:cubicBezTo>
                    <a:pt x="321082" y="320804"/>
                    <a:pt x="325342" y="323644"/>
                    <a:pt x="324890" y="324419"/>
                  </a:cubicBezTo>
                  <a:cubicBezTo>
                    <a:pt x="324632" y="324806"/>
                    <a:pt x="324697" y="324935"/>
                    <a:pt x="325084" y="324741"/>
                  </a:cubicBezTo>
                  <a:cubicBezTo>
                    <a:pt x="325988" y="324160"/>
                    <a:pt x="329861" y="327517"/>
                    <a:pt x="329345" y="328421"/>
                  </a:cubicBezTo>
                  <a:cubicBezTo>
                    <a:pt x="329151" y="328808"/>
                    <a:pt x="329151" y="328937"/>
                    <a:pt x="329474" y="328679"/>
                  </a:cubicBezTo>
                  <a:cubicBezTo>
                    <a:pt x="330313" y="327904"/>
                    <a:pt x="331668" y="329389"/>
                    <a:pt x="331281" y="330616"/>
                  </a:cubicBezTo>
                  <a:cubicBezTo>
                    <a:pt x="331023" y="331519"/>
                    <a:pt x="331087" y="331584"/>
                    <a:pt x="331604" y="330745"/>
                  </a:cubicBezTo>
                  <a:cubicBezTo>
                    <a:pt x="332185" y="329970"/>
                    <a:pt x="332508" y="330035"/>
                    <a:pt x="333669" y="331390"/>
                  </a:cubicBezTo>
                  <a:cubicBezTo>
                    <a:pt x="346838" y="346431"/>
                    <a:pt x="349614" y="369928"/>
                    <a:pt x="340447" y="388196"/>
                  </a:cubicBezTo>
                  <a:cubicBezTo>
                    <a:pt x="339221" y="390649"/>
                    <a:pt x="338188" y="392844"/>
                    <a:pt x="338188" y="393037"/>
                  </a:cubicBezTo>
                  <a:cubicBezTo>
                    <a:pt x="338188" y="393231"/>
                    <a:pt x="343288" y="393360"/>
                    <a:pt x="349485" y="393360"/>
                  </a:cubicBezTo>
                  <a:lnTo>
                    <a:pt x="360781" y="393360"/>
                  </a:lnTo>
                  <a:lnTo>
                    <a:pt x="360781" y="246182"/>
                  </a:lnTo>
                  <a:lnTo>
                    <a:pt x="360781" y="99004"/>
                  </a:lnTo>
                  <a:lnTo>
                    <a:pt x="223802" y="99004"/>
                  </a:lnTo>
                  <a:cubicBezTo>
                    <a:pt x="40669" y="98939"/>
                    <a:pt x="54935" y="98874"/>
                    <a:pt x="50545" y="100036"/>
                  </a:cubicBezTo>
                  <a:cubicBezTo>
                    <a:pt x="42412" y="102167"/>
                    <a:pt x="35763" y="107718"/>
                    <a:pt x="32019" y="115593"/>
                  </a:cubicBezTo>
                  <a:cubicBezTo>
                    <a:pt x="30082" y="119725"/>
                    <a:pt x="29953" y="120370"/>
                    <a:pt x="29953" y="127406"/>
                  </a:cubicBezTo>
                  <a:cubicBezTo>
                    <a:pt x="29953" y="134507"/>
                    <a:pt x="30082" y="135024"/>
                    <a:pt x="32148" y="139478"/>
                  </a:cubicBezTo>
                  <a:cubicBezTo>
                    <a:pt x="35892" y="147482"/>
                    <a:pt x="43703" y="153550"/>
                    <a:pt x="52159" y="155164"/>
                  </a:cubicBezTo>
                  <a:cubicBezTo>
                    <a:pt x="54289" y="155551"/>
                    <a:pt x="73461" y="155809"/>
                    <a:pt x="102187" y="155809"/>
                  </a:cubicBezTo>
                  <a:lnTo>
                    <a:pt x="148793" y="155809"/>
                  </a:lnTo>
                  <a:lnTo>
                    <a:pt x="150988" y="158069"/>
                  </a:lnTo>
                  <a:lnTo>
                    <a:pt x="153183" y="160392"/>
                  </a:lnTo>
                  <a:lnTo>
                    <a:pt x="101606" y="160199"/>
                  </a:lnTo>
                  <a:cubicBezTo>
                    <a:pt x="50674" y="160005"/>
                    <a:pt x="49900" y="160005"/>
                    <a:pt x="46349" y="158650"/>
                  </a:cubicBezTo>
                  <a:cubicBezTo>
                    <a:pt x="41185" y="156648"/>
                    <a:pt x="35246" y="152453"/>
                    <a:pt x="32148" y="148515"/>
                  </a:cubicBezTo>
                  <a:cubicBezTo>
                    <a:pt x="28468" y="143932"/>
                    <a:pt x="27952" y="142576"/>
                    <a:pt x="29049" y="141156"/>
                  </a:cubicBezTo>
                  <a:cubicBezTo>
                    <a:pt x="29888" y="140123"/>
                    <a:pt x="29824" y="140059"/>
                    <a:pt x="28856" y="140898"/>
                  </a:cubicBezTo>
                  <a:cubicBezTo>
                    <a:pt x="27823" y="141672"/>
                    <a:pt x="27565" y="141543"/>
                    <a:pt x="26725" y="139413"/>
                  </a:cubicBezTo>
                  <a:cubicBezTo>
                    <a:pt x="26209" y="138122"/>
                    <a:pt x="25370" y="134894"/>
                    <a:pt x="24983" y="132248"/>
                  </a:cubicBezTo>
                  <a:cubicBezTo>
                    <a:pt x="23369" y="121661"/>
                    <a:pt x="26790" y="111462"/>
                    <a:pt x="34730" y="103522"/>
                  </a:cubicBezTo>
                  <a:lnTo>
                    <a:pt x="39248" y="99004"/>
                  </a:lnTo>
                  <a:lnTo>
                    <a:pt x="30276" y="99004"/>
                  </a:lnTo>
                  <a:lnTo>
                    <a:pt x="21239" y="99004"/>
                  </a:lnTo>
                  <a:lnTo>
                    <a:pt x="18979" y="102425"/>
                  </a:lnTo>
                  <a:cubicBezTo>
                    <a:pt x="14525" y="109138"/>
                    <a:pt x="11556" y="119144"/>
                    <a:pt x="11556" y="127406"/>
                  </a:cubicBezTo>
                  <a:cubicBezTo>
                    <a:pt x="11556" y="133087"/>
                    <a:pt x="13170" y="140317"/>
                    <a:pt x="15752" y="146256"/>
                  </a:cubicBezTo>
                  <a:lnTo>
                    <a:pt x="18011" y="151549"/>
                  </a:lnTo>
                  <a:lnTo>
                    <a:pt x="16397" y="153163"/>
                  </a:lnTo>
                  <a:cubicBezTo>
                    <a:pt x="14848" y="154712"/>
                    <a:pt x="14783" y="154776"/>
                    <a:pt x="13880" y="153550"/>
                  </a:cubicBezTo>
                  <a:cubicBezTo>
                    <a:pt x="12072" y="151032"/>
                    <a:pt x="9038" y="142963"/>
                    <a:pt x="7941" y="137735"/>
                  </a:cubicBezTo>
                  <a:cubicBezTo>
                    <a:pt x="7166" y="133668"/>
                    <a:pt x="6973" y="130505"/>
                    <a:pt x="7231" y="124889"/>
                  </a:cubicBezTo>
                  <a:cubicBezTo>
                    <a:pt x="7683" y="116303"/>
                    <a:pt x="8780" y="111656"/>
                    <a:pt x="12072" y="104813"/>
                  </a:cubicBezTo>
                  <a:cubicBezTo>
                    <a:pt x="13428" y="102167"/>
                    <a:pt x="14525" y="99778"/>
                    <a:pt x="14654" y="99585"/>
                  </a:cubicBezTo>
                  <a:cubicBezTo>
                    <a:pt x="14783" y="99326"/>
                    <a:pt x="14267" y="99004"/>
                    <a:pt x="13492" y="98810"/>
                  </a:cubicBezTo>
                  <a:cubicBezTo>
                    <a:pt x="12395" y="98552"/>
                    <a:pt x="12201" y="97971"/>
                    <a:pt x="12201" y="94550"/>
                  </a:cubicBezTo>
                  <a:cubicBezTo>
                    <a:pt x="12201" y="88998"/>
                    <a:pt x="13299" y="84544"/>
                    <a:pt x="15945" y="78993"/>
                  </a:cubicBezTo>
                  <a:cubicBezTo>
                    <a:pt x="18205" y="74409"/>
                    <a:pt x="21045" y="71117"/>
                    <a:pt x="30469" y="62274"/>
                  </a:cubicBezTo>
                  <a:cubicBezTo>
                    <a:pt x="31825" y="60983"/>
                    <a:pt x="33826" y="58078"/>
                    <a:pt x="34859" y="55818"/>
                  </a:cubicBezTo>
                  <a:cubicBezTo>
                    <a:pt x="40152" y="44909"/>
                    <a:pt x="35182" y="31999"/>
                    <a:pt x="23562" y="26383"/>
                  </a:cubicBezTo>
                  <a:cubicBezTo>
                    <a:pt x="21045" y="25156"/>
                    <a:pt x="17946" y="23155"/>
                    <a:pt x="16720" y="21864"/>
                  </a:cubicBezTo>
                  <a:lnTo>
                    <a:pt x="14525" y="19605"/>
                  </a:lnTo>
                  <a:lnTo>
                    <a:pt x="16655" y="19605"/>
                  </a:lnTo>
                  <a:cubicBezTo>
                    <a:pt x="22271" y="19605"/>
                    <a:pt x="31309" y="24123"/>
                    <a:pt x="35246" y="28900"/>
                  </a:cubicBezTo>
                  <a:cubicBezTo>
                    <a:pt x="40281" y="35033"/>
                    <a:pt x="42670" y="43554"/>
                    <a:pt x="41443" y="50848"/>
                  </a:cubicBezTo>
                  <a:cubicBezTo>
                    <a:pt x="40023" y="59046"/>
                    <a:pt x="38280" y="61693"/>
                    <a:pt x="26790" y="72537"/>
                  </a:cubicBezTo>
                  <a:cubicBezTo>
                    <a:pt x="21303" y="77701"/>
                    <a:pt x="18075" y="83834"/>
                    <a:pt x="17043" y="90870"/>
                  </a:cubicBezTo>
                  <a:lnTo>
                    <a:pt x="16591" y="94033"/>
                  </a:lnTo>
                  <a:lnTo>
                    <a:pt x="20399" y="93646"/>
                  </a:lnTo>
                  <a:cubicBezTo>
                    <a:pt x="25564" y="93194"/>
                    <a:pt x="33697" y="90483"/>
                    <a:pt x="38603" y="87578"/>
                  </a:cubicBezTo>
                  <a:cubicBezTo>
                    <a:pt x="44025" y="84415"/>
                    <a:pt x="51901" y="76540"/>
                    <a:pt x="55064" y="71246"/>
                  </a:cubicBezTo>
                  <a:cubicBezTo>
                    <a:pt x="61325" y="60660"/>
                    <a:pt x="63326" y="48201"/>
                    <a:pt x="60615" y="36711"/>
                  </a:cubicBezTo>
                  <a:cubicBezTo>
                    <a:pt x="56677" y="19476"/>
                    <a:pt x="45316" y="7211"/>
                    <a:pt x="28016" y="1401"/>
                  </a:cubicBezTo>
                  <a:cubicBezTo>
                    <a:pt x="24079" y="110"/>
                    <a:pt x="22271" y="-83"/>
                    <a:pt x="14138" y="-83"/>
                  </a:cubicBezTo>
                  <a:cubicBezTo>
                    <a:pt x="6392" y="-19"/>
                    <a:pt x="4132" y="175"/>
                    <a:pt x="1098" y="1272"/>
                  </a:cubicBezTo>
                  <a:lnTo>
                    <a:pt x="-2581" y="2628"/>
                  </a:lnTo>
                  <a:lnTo>
                    <a:pt x="-4324" y="820"/>
                  </a:lnTo>
                  <a:lnTo>
                    <a:pt x="-6067" y="-1052"/>
                  </a:lnTo>
                  <a:lnTo>
                    <a:pt x="-3743" y="-2020"/>
                  </a:lnTo>
                  <a:cubicBezTo>
                    <a:pt x="4326" y="-5377"/>
                    <a:pt x="-645" y="-5183"/>
                    <a:pt x="91277" y="-5441"/>
                  </a:cubicBezTo>
                  <a:lnTo>
                    <a:pt x="176486" y="-5635"/>
                  </a:lnTo>
                  <a:lnTo>
                    <a:pt x="174033" y="-3117"/>
                  </a:lnTo>
                  <a:cubicBezTo>
                    <a:pt x="172677" y="-1697"/>
                    <a:pt x="171063" y="-600"/>
                    <a:pt x="170482" y="-600"/>
                  </a:cubicBezTo>
                  <a:cubicBezTo>
                    <a:pt x="169901" y="-600"/>
                    <a:pt x="139627" y="-535"/>
                    <a:pt x="103219" y="-471"/>
                  </a:cubicBezTo>
                  <a:cubicBezTo>
                    <a:pt x="43767" y="-406"/>
                    <a:pt x="37247" y="-277"/>
                    <a:pt x="38926" y="562"/>
                  </a:cubicBezTo>
                  <a:cubicBezTo>
                    <a:pt x="47317" y="4952"/>
                    <a:pt x="56355" y="14182"/>
                    <a:pt x="60809" y="22962"/>
                  </a:cubicBezTo>
                  <a:cubicBezTo>
                    <a:pt x="65392" y="31934"/>
                    <a:pt x="66618" y="37808"/>
                    <a:pt x="66296" y="48589"/>
                  </a:cubicBezTo>
                  <a:cubicBezTo>
                    <a:pt x="66038" y="56012"/>
                    <a:pt x="65715" y="58142"/>
                    <a:pt x="64230" y="62532"/>
                  </a:cubicBezTo>
                  <a:cubicBezTo>
                    <a:pt x="63262" y="65372"/>
                    <a:pt x="62100" y="67890"/>
                    <a:pt x="61713" y="68148"/>
                  </a:cubicBezTo>
                  <a:cubicBezTo>
                    <a:pt x="61261" y="68406"/>
                    <a:pt x="61132" y="68664"/>
                    <a:pt x="61454" y="68664"/>
                  </a:cubicBezTo>
                  <a:cubicBezTo>
                    <a:pt x="61971" y="68664"/>
                    <a:pt x="59518" y="73828"/>
                    <a:pt x="58937" y="73828"/>
                  </a:cubicBezTo>
                  <a:cubicBezTo>
                    <a:pt x="58743" y="73828"/>
                    <a:pt x="58808" y="73506"/>
                    <a:pt x="59066" y="73054"/>
                  </a:cubicBezTo>
                  <a:cubicBezTo>
                    <a:pt x="59324" y="72602"/>
                    <a:pt x="59260" y="72537"/>
                    <a:pt x="58808" y="72796"/>
                  </a:cubicBezTo>
                  <a:cubicBezTo>
                    <a:pt x="58420" y="73054"/>
                    <a:pt x="58227" y="73570"/>
                    <a:pt x="58420" y="74022"/>
                  </a:cubicBezTo>
                  <a:cubicBezTo>
                    <a:pt x="58872" y="75313"/>
                    <a:pt x="52740" y="82995"/>
                    <a:pt x="48673" y="86351"/>
                  </a:cubicBezTo>
                  <a:cubicBezTo>
                    <a:pt x="46672" y="87965"/>
                    <a:pt x="43251" y="90418"/>
                    <a:pt x="41121" y="91709"/>
                  </a:cubicBezTo>
                  <a:lnTo>
                    <a:pt x="37118" y="94162"/>
                  </a:lnTo>
                  <a:lnTo>
                    <a:pt x="64553" y="94356"/>
                  </a:lnTo>
                  <a:cubicBezTo>
                    <a:pt x="79593" y="94420"/>
                    <a:pt x="160219" y="94420"/>
                    <a:pt x="243620" y="94291"/>
                  </a:cubicBezTo>
                  <a:cubicBezTo>
                    <a:pt x="380728" y="94098"/>
                    <a:pt x="395639" y="94033"/>
                    <a:pt x="398867" y="93065"/>
                  </a:cubicBezTo>
                  <a:cubicBezTo>
                    <a:pt x="405064" y="91257"/>
                    <a:pt x="408098" y="89966"/>
                    <a:pt x="412423" y="87384"/>
                  </a:cubicBezTo>
                  <a:cubicBezTo>
                    <a:pt x="416748" y="84802"/>
                    <a:pt x="424042" y="78670"/>
                    <a:pt x="424042" y="77637"/>
                  </a:cubicBezTo>
                  <a:cubicBezTo>
                    <a:pt x="424042" y="77314"/>
                    <a:pt x="359038" y="76991"/>
                    <a:pt x="259951" y="76927"/>
                  </a:cubicBezTo>
                  <a:cubicBezTo>
                    <a:pt x="102574" y="76733"/>
                    <a:pt x="95796" y="76669"/>
                    <a:pt x="95602" y="75571"/>
                  </a:cubicBezTo>
                  <a:cubicBezTo>
                    <a:pt x="94957" y="72344"/>
                    <a:pt x="84628" y="72537"/>
                    <a:pt x="262404" y="72537"/>
                  </a:cubicBezTo>
                  <a:lnTo>
                    <a:pt x="427915" y="72537"/>
                  </a:lnTo>
                  <a:lnTo>
                    <a:pt x="429852" y="69181"/>
                  </a:lnTo>
                  <a:cubicBezTo>
                    <a:pt x="432111" y="65178"/>
                    <a:pt x="434693" y="57497"/>
                    <a:pt x="435274" y="52720"/>
                  </a:cubicBezTo>
                  <a:lnTo>
                    <a:pt x="435726" y="49299"/>
                  </a:lnTo>
                  <a:lnTo>
                    <a:pt x="270796" y="49299"/>
                  </a:lnTo>
                  <a:cubicBezTo>
                    <a:pt x="108577" y="49299"/>
                    <a:pt x="105866" y="49299"/>
                    <a:pt x="105156" y="48072"/>
                  </a:cubicBezTo>
                  <a:cubicBezTo>
                    <a:pt x="104833" y="47362"/>
                    <a:pt x="104704" y="46329"/>
                    <a:pt x="104898" y="45813"/>
                  </a:cubicBezTo>
                  <a:cubicBezTo>
                    <a:pt x="105285" y="44909"/>
                    <a:pt x="114193" y="44780"/>
                    <a:pt x="196755" y="44780"/>
                  </a:cubicBezTo>
                  <a:cubicBezTo>
                    <a:pt x="247041" y="44780"/>
                    <a:pt x="321276" y="44715"/>
                    <a:pt x="361750" y="44586"/>
                  </a:cubicBezTo>
                  <a:lnTo>
                    <a:pt x="435339" y="44457"/>
                  </a:lnTo>
                  <a:lnTo>
                    <a:pt x="435145" y="41230"/>
                  </a:lnTo>
                  <a:cubicBezTo>
                    <a:pt x="434951" y="36776"/>
                    <a:pt x="432434" y="28965"/>
                    <a:pt x="429594" y="23865"/>
                  </a:cubicBezTo>
                  <a:lnTo>
                    <a:pt x="427205" y="19605"/>
                  </a:lnTo>
                  <a:lnTo>
                    <a:pt x="409001" y="19605"/>
                  </a:lnTo>
                  <a:lnTo>
                    <a:pt x="390862" y="19605"/>
                  </a:lnTo>
                  <a:lnTo>
                    <a:pt x="393380" y="17023"/>
                  </a:lnTo>
                  <a:lnTo>
                    <a:pt x="395897" y="14441"/>
                  </a:lnTo>
                  <a:lnTo>
                    <a:pt x="409518" y="14441"/>
                  </a:lnTo>
                  <a:lnTo>
                    <a:pt x="423074" y="14376"/>
                  </a:lnTo>
                  <a:lnTo>
                    <a:pt x="420169" y="11859"/>
                  </a:lnTo>
                  <a:cubicBezTo>
                    <a:pt x="418555" y="10438"/>
                    <a:pt x="415005" y="7856"/>
                    <a:pt x="412294" y="6178"/>
                  </a:cubicBezTo>
                  <a:lnTo>
                    <a:pt x="407259" y="3015"/>
                  </a:lnTo>
                  <a:lnTo>
                    <a:pt x="409066" y="1337"/>
                  </a:lnTo>
                  <a:lnTo>
                    <a:pt x="410873" y="-342"/>
                  </a:lnTo>
                  <a:lnTo>
                    <a:pt x="415328" y="2305"/>
                  </a:lnTo>
                  <a:cubicBezTo>
                    <a:pt x="421073" y="5726"/>
                    <a:pt x="429400" y="14053"/>
                    <a:pt x="433015" y="20057"/>
                  </a:cubicBezTo>
                  <a:cubicBezTo>
                    <a:pt x="434499" y="22639"/>
                    <a:pt x="436694" y="27416"/>
                    <a:pt x="437792" y="30708"/>
                  </a:cubicBezTo>
                  <a:cubicBezTo>
                    <a:pt x="439664" y="36388"/>
                    <a:pt x="439793" y="37292"/>
                    <a:pt x="439857" y="46717"/>
                  </a:cubicBezTo>
                  <a:cubicBezTo>
                    <a:pt x="439857" y="54656"/>
                    <a:pt x="439599" y="57497"/>
                    <a:pt x="438695" y="60595"/>
                  </a:cubicBezTo>
                  <a:cubicBezTo>
                    <a:pt x="434499" y="74087"/>
                    <a:pt x="425979" y="85060"/>
                    <a:pt x="414295" y="91967"/>
                  </a:cubicBezTo>
                  <a:cubicBezTo>
                    <a:pt x="409066" y="95001"/>
                    <a:pt x="400029" y="98100"/>
                    <a:pt x="394542" y="98681"/>
                  </a:cubicBezTo>
                  <a:lnTo>
                    <a:pt x="390475" y="99133"/>
                  </a:lnTo>
                  <a:lnTo>
                    <a:pt x="390475" y="127923"/>
                  </a:lnTo>
                  <a:lnTo>
                    <a:pt x="390475" y="156713"/>
                  </a:lnTo>
                  <a:lnTo>
                    <a:pt x="388216" y="154518"/>
                  </a:lnTo>
                  <a:lnTo>
                    <a:pt x="385956" y="152323"/>
                  </a:lnTo>
                  <a:lnTo>
                    <a:pt x="385956" y="125664"/>
                  </a:lnTo>
                  <a:lnTo>
                    <a:pt x="385956" y="99004"/>
                  </a:lnTo>
                  <a:lnTo>
                    <a:pt x="376015" y="99004"/>
                  </a:lnTo>
                  <a:cubicBezTo>
                    <a:pt x="367624" y="99004"/>
                    <a:pt x="366010" y="99133"/>
                    <a:pt x="365687" y="100036"/>
                  </a:cubicBezTo>
                  <a:cubicBezTo>
                    <a:pt x="365494" y="100553"/>
                    <a:pt x="365300" y="167558"/>
                    <a:pt x="365300" y="248893"/>
                  </a:cubicBezTo>
                  <a:cubicBezTo>
                    <a:pt x="365300" y="330164"/>
                    <a:pt x="365106" y="396975"/>
                    <a:pt x="364913" y="397298"/>
                  </a:cubicBezTo>
                  <a:cubicBezTo>
                    <a:pt x="364719" y="397620"/>
                    <a:pt x="339285" y="397879"/>
                    <a:pt x="304427" y="397879"/>
                  </a:cubicBezTo>
                  <a:lnTo>
                    <a:pt x="244330" y="397879"/>
                  </a:lnTo>
                  <a:lnTo>
                    <a:pt x="246524" y="395619"/>
                  </a:lnTo>
                  <a:close/>
                  <a:moveTo>
                    <a:pt x="20593" y="257607"/>
                  </a:moveTo>
                  <a:cubicBezTo>
                    <a:pt x="20593" y="257478"/>
                    <a:pt x="19818" y="256704"/>
                    <a:pt x="18850" y="255800"/>
                  </a:cubicBezTo>
                  <a:lnTo>
                    <a:pt x="17043" y="254251"/>
                  </a:lnTo>
                  <a:lnTo>
                    <a:pt x="18592" y="256058"/>
                  </a:lnTo>
                  <a:cubicBezTo>
                    <a:pt x="20077" y="257672"/>
                    <a:pt x="20593" y="258124"/>
                    <a:pt x="20593" y="257607"/>
                  </a:cubicBezTo>
                  <a:close/>
                  <a:moveTo>
                    <a:pt x="59970" y="71505"/>
                  </a:moveTo>
                  <a:cubicBezTo>
                    <a:pt x="59970" y="70988"/>
                    <a:pt x="58743" y="70665"/>
                    <a:pt x="58420" y="71117"/>
                  </a:cubicBezTo>
                  <a:cubicBezTo>
                    <a:pt x="58227" y="71440"/>
                    <a:pt x="58485" y="71698"/>
                    <a:pt x="59001" y="71698"/>
                  </a:cubicBezTo>
                  <a:cubicBezTo>
                    <a:pt x="59518" y="71698"/>
                    <a:pt x="59970" y="71569"/>
                    <a:pt x="59970" y="71505"/>
                  </a:cubicBezTo>
                  <a:close/>
                </a:path>
              </a:pathLst>
            </a:custGeom>
            <a:solidFill>
              <a:srgbClr val="000000"/>
            </a:solidFill>
            <a:ln w="65" cap="flat">
              <a:noFill/>
              <a:prstDash val="solid"/>
              <a:miter/>
            </a:ln>
          </p:spPr>
          <p:txBody>
            <a:bodyPr rtlCol="0" anchor="ctr"/>
            <a:lstStyle/>
            <a:p>
              <a:endParaRPr lang="de-DE"/>
            </a:p>
          </p:txBody>
        </p:sp>
        <p:sp>
          <p:nvSpPr>
            <p:cNvPr id="68" name="Freihandform: Form 67">
              <a:extLst>
                <a:ext uri="{FF2B5EF4-FFF2-40B4-BE49-F238E27FC236}">
                  <a16:creationId xmlns:a16="http://schemas.microsoft.com/office/drawing/2014/main" id="{A01310F2-2FF8-4B3A-A43B-C25A6089CD49}"/>
                </a:ext>
              </a:extLst>
            </p:cNvPr>
            <p:cNvSpPr/>
            <p:nvPr/>
          </p:nvSpPr>
          <p:spPr>
            <a:xfrm flipV="1">
              <a:off x="5347213" y="3913170"/>
              <a:ext cx="4518" cy="142272"/>
            </a:xfrm>
            <a:custGeom>
              <a:avLst/>
              <a:gdLst>
                <a:gd name="connsiteX0" fmla="*/ -6390 w 4518"/>
                <a:gd name="connsiteY0" fmla="*/ 132325 h 142272"/>
                <a:gd name="connsiteX1" fmla="*/ -8456 w 4518"/>
                <a:gd name="connsiteY1" fmla="*/ 130195 h 142272"/>
                <a:gd name="connsiteX2" fmla="*/ -8456 w 4518"/>
                <a:gd name="connsiteY2" fmla="*/ 63384 h 142272"/>
                <a:gd name="connsiteX3" fmla="*/ -8456 w 4518"/>
                <a:gd name="connsiteY3" fmla="*/ -3427 h 142272"/>
                <a:gd name="connsiteX4" fmla="*/ -6196 w 4518"/>
                <a:gd name="connsiteY4" fmla="*/ -5622 h 142272"/>
                <a:gd name="connsiteX5" fmla="*/ -3937 w 4518"/>
                <a:gd name="connsiteY5" fmla="*/ -7817 h 142272"/>
                <a:gd name="connsiteX6" fmla="*/ -3937 w 4518"/>
                <a:gd name="connsiteY6" fmla="*/ 63319 h 142272"/>
                <a:gd name="connsiteX7" fmla="*/ -4131 w 4518"/>
                <a:gd name="connsiteY7" fmla="*/ 134455 h 142272"/>
                <a:gd name="connsiteX8" fmla="*/ -6390 w 4518"/>
                <a:gd name="connsiteY8" fmla="*/ 132325 h 14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42272">
                  <a:moveTo>
                    <a:pt x="-6390" y="132325"/>
                  </a:moveTo>
                  <a:lnTo>
                    <a:pt x="-8456" y="130195"/>
                  </a:lnTo>
                  <a:lnTo>
                    <a:pt x="-8456" y="63384"/>
                  </a:lnTo>
                  <a:lnTo>
                    <a:pt x="-8456" y="-3427"/>
                  </a:lnTo>
                  <a:lnTo>
                    <a:pt x="-6196" y="-5622"/>
                  </a:lnTo>
                  <a:lnTo>
                    <a:pt x="-3937" y="-7817"/>
                  </a:lnTo>
                  <a:lnTo>
                    <a:pt x="-3937" y="63319"/>
                  </a:lnTo>
                  <a:cubicBezTo>
                    <a:pt x="-3937" y="102438"/>
                    <a:pt x="-4001" y="134455"/>
                    <a:pt x="-4131" y="134455"/>
                  </a:cubicBezTo>
                  <a:cubicBezTo>
                    <a:pt x="-4260" y="134455"/>
                    <a:pt x="-5228" y="133487"/>
                    <a:pt x="-6390" y="132325"/>
                  </a:cubicBezTo>
                  <a:close/>
                </a:path>
              </a:pathLst>
            </a:custGeom>
            <a:solidFill>
              <a:srgbClr val="000000"/>
            </a:solidFill>
            <a:ln w="65"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89CCAA77-C0BE-432E-9B6F-680E534881C0}"/>
                </a:ext>
              </a:extLst>
            </p:cNvPr>
            <p:cNvSpPr/>
            <p:nvPr/>
          </p:nvSpPr>
          <p:spPr>
            <a:xfrm flipV="1">
              <a:off x="5116117" y="4051094"/>
              <a:ext cx="94609" cy="4735"/>
            </a:xfrm>
            <a:custGeom>
              <a:avLst/>
              <a:gdLst>
                <a:gd name="connsiteX0" fmla="*/ -5862 w 94609"/>
                <a:gd name="connsiteY0" fmla="*/ -2184 h 4735"/>
                <a:gd name="connsiteX1" fmla="*/ -3731 w 94609"/>
                <a:gd name="connsiteY1" fmla="*/ -4573 h 4735"/>
                <a:gd name="connsiteX2" fmla="*/ -1601 w 94609"/>
                <a:gd name="connsiteY2" fmla="*/ -6638 h 4735"/>
                <a:gd name="connsiteX3" fmla="*/ 41649 w 94609"/>
                <a:gd name="connsiteY3" fmla="*/ -6638 h 4735"/>
                <a:gd name="connsiteX4" fmla="*/ 84898 w 94609"/>
                <a:gd name="connsiteY4" fmla="*/ -6638 h 4735"/>
                <a:gd name="connsiteX5" fmla="*/ 87093 w 94609"/>
                <a:gd name="connsiteY5" fmla="*/ -4379 h 4735"/>
                <a:gd name="connsiteX6" fmla="*/ 88642 w 94609"/>
                <a:gd name="connsiteY6" fmla="*/ -2120 h 4735"/>
                <a:gd name="connsiteX7" fmla="*/ 41068 w 94609"/>
                <a:gd name="connsiteY7" fmla="*/ -1926 h 4735"/>
                <a:gd name="connsiteX8" fmla="*/ -5862 w 94609"/>
                <a:gd name="connsiteY8" fmla="*/ -2184 h 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09" h="4735">
                  <a:moveTo>
                    <a:pt x="-5862" y="-2184"/>
                  </a:moveTo>
                  <a:cubicBezTo>
                    <a:pt x="-5862" y="-2378"/>
                    <a:pt x="-4893" y="-3411"/>
                    <a:pt x="-3731" y="-4573"/>
                  </a:cubicBezTo>
                  <a:lnTo>
                    <a:pt x="-1601" y="-6638"/>
                  </a:lnTo>
                  <a:lnTo>
                    <a:pt x="41649" y="-6638"/>
                  </a:lnTo>
                  <a:lnTo>
                    <a:pt x="84898" y="-6638"/>
                  </a:lnTo>
                  <a:lnTo>
                    <a:pt x="87093" y="-4379"/>
                  </a:lnTo>
                  <a:cubicBezTo>
                    <a:pt x="88320" y="-3153"/>
                    <a:pt x="89030" y="-2120"/>
                    <a:pt x="88642" y="-2120"/>
                  </a:cubicBezTo>
                  <a:cubicBezTo>
                    <a:pt x="88320" y="-2120"/>
                    <a:pt x="66953" y="-2055"/>
                    <a:pt x="41068" y="-1926"/>
                  </a:cubicBezTo>
                  <a:cubicBezTo>
                    <a:pt x="15247" y="-1862"/>
                    <a:pt x="-5862" y="-1926"/>
                    <a:pt x="-5862" y="-2184"/>
                  </a:cubicBezTo>
                  <a:close/>
                </a:path>
              </a:pathLst>
            </a:custGeom>
            <a:solidFill>
              <a:srgbClr val="000000"/>
            </a:solidFill>
            <a:ln w="65" cap="flat">
              <a:noFill/>
              <a:prstDash val="solid"/>
              <a:miter/>
            </a:ln>
          </p:spPr>
          <p:txBody>
            <a:bodyPr rtlCol="0" anchor="ctr"/>
            <a:lstStyle/>
            <a:p>
              <a:endParaRPr lang="de-DE"/>
            </a:p>
          </p:txBody>
        </p:sp>
        <p:sp>
          <p:nvSpPr>
            <p:cNvPr id="70" name="Freihandform: Form 69">
              <a:extLst>
                <a:ext uri="{FF2B5EF4-FFF2-40B4-BE49-F238E27FC236}">
                  <a16:creationId xmlns:a16="http://schemas.microsoft.com/office/drawing/2014/main" id="{A9B71296-E450-4F45-81DC-176AF0860438}"/>
                </a:ext>
              </a:extLst>
            </p:cNvPr>
            <p:cNvSpPr/>
            <p:nvPr/>
          </p:nvSpPr>
          <p:spPr>
            <a:xfrm flipV="1">
              <a:off x="5207587" y="4051311"/>
              <a:ext cx="99498" cy="101410"/>
            </a:xfrm>
            <a:custGeom>
              <a:avLst/>
              <a:gdLst>
                <a:gd name="connsiteX0" fmla="*/ -4976 w 99498"/>
                <a:gd name="connsiteY0" fmla="*/ 93405 h 101410"/>
                <a:gd name="connsiteX1" fmla="*/ -7171 w 99498"/>
                <a:gd name="connsiteY1" fmla="*/ 91146 h 101410"/>
                <a:gd name="connsiteX2" fmla="*/ 21490 w 99498"/>
                <a:gd name="connsiteY2" fmla="*/ 90888 h 101410"/>
                <a:gd name="connsiteX3" fmla="*/ 62029 w 99498"/>
                <a:gd name="connsiteY3" fmla="*/ 86240 h 101410"/>
                <a:gd name="connsiteX4" fmla="*/ 85655 w 99498"/>
                <a:gd name="connsiteY4" fmla="*/ 58612 h 101410"/>
                <a:gd name="connsiteX5" fmla="*/ 84622 w 99498"/>
                <a:gd name="connsiteY5" fmla="*/ 28466 h 101410"/>
                <a:gd name="connsiteX6" fmla="*/ 73713 w 99498"/>
                <a:gd name="connsiteY6" fmla="*/ 12264 h 101410"/>
                <a:gd name="connsiteX7" fmla="*/ 54670 w 99498"/>
                <a:gd name="connsiteY7" fmla="*/ 773 h 101410"/>
                <a:gd name="connsiteX8" fmla="*/ 23749 w 99498"/>
                <a:gd name="connsiteY8" fmla="*/ -1099 h 101410"/>
                <a:gd name="connsiteX9" fmla="*/ -2007 w 99498"/>
                <a:gd name="connsiteY9" fmla="*/ -1292 h 101410"/>
                <a:gd name="connsiteX10" fmla="*/ 188 w 99498"/>
                <a:gd name="connsiteY10" fmla="*/ -3552 h 101410"/>
                <a:gd name="connsiteX11" fmla="*/ 2383 w 99498"/>
                <a:gd name="connsiteY11" fmla="*/ -5811 h 101410"/>
                <a:gd name="connsiteX12" fmla="*/ 26912 w 99498"/>
                <a:gd name="connsiteY12" fmla="*/ -5553 h 101410"/>
                <a:gd name="connsiteX13" fmla="*/ 64353 w 99498"/>
                <a:gd name="connsiteY13" fmla="*/ -518 h 101410"/>
                <a:gd name="connsiteX14" fmla="*/ 86881 w 99498"/>
                <a:gd name="connsiteY14" fmla="*/ 22011 h 101410"/>
                <a:gd name="connsiteX15" fmla="*/ 92239 w 99498"/>
                <a:gd name="connsiteY15" fmla="*/ 42345 h 101410"/>
                <a:gd name="connsiteX16" fmla="*/ 54089 w 99498"/>
                <a:gd name="connsiteY16" fmla="*/ 94309 h 101410"/>
                <a:gd name="connsiteX17" fmla="*/ 23039 w 99498"/>
                <a:gd name="connsiteY17" fmla="*/ 95600 h 101410"/>
                <a:gd name="connsiteX18" fmla="*/ -2846 w 99498"/>
                <a:gd name="connsiteY18" fmla="*/ 95600 h 101410"/>
                <a:gd name="connsiteX19" fmla="*/ -4976 w 99498"/>
                <a:gd name="connsiteY19" fmla="*/ 93405 h 10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498" h="101410">
                  <a:moveTo>
                    <a:pt x="-4976" y="93405"/>
                  </a:moveTo>
                  <a:lnTo>
                    <a:pt x="-7171" y="91146"/>
                  </a:lnTo>
                  <a:lnTo>
                    <a:pt x="21490" y="90888"/>
                  </a:lnTo>
                  <a:cubicBezTo>
                    <a:pt x="53121" y="90630"/>
                    <a:pt x="53443" y="90565"/>
                    <a:pt x="62029" y="86240"/>
                  </a:cubicBezTo>
                  <a:cubicBezTo>
                    <a:pt x="73325" y="80559"/>
                    <a:pt x="82169" y="70231"/>
                    <a:pt x="85655" y="58612"/>
                  </a:cubicBezTo>
                  <a:cubicBezTo>
                    <a:pt x="88495" y="49187"/>
                    <a:pt x="88108" y="37503"/>
                    <a:pt x="84622" y="28466"/>
                  </a:cubicBezTo>
                  <a:cubicBezTo>
                    <a:pt x="82104" y="21882"/>
                    <a:pt x="79587" y="18202"/>
                    <a:pt x="73713" y="12264"/>
                  </a:cubicBezTo>
                  <a:cubicBezTo>
                    <a:pt x="68161" y="6648"/>
                    <a:pt x="62287" y="3097"/>
                    <a:pt x="54670" y="773"/>
                  </a:cubicBezTo>
                  <a:cubicBezTo>
                    <a:pt x="49635" y="-840"/>
                    <a:pt x="48989" y="-840"/>
                    <a:pt x="23749" y="-1099"/>
                  </a:cubicBezTo>
                  <a:lnTo>
                    <a:pt x="-2007" y="-1292"/>
                  </a:lnTo>
                  <a:lnTo>
                    <a:pt x="188" y="-3552"/>
                  </a:lnTo>
                  <a:lnTo>
                    <a:pt x="2383" y="-5811"/>
                  </a:lnTo>
                  <a:lnTo>
                    <a:pt x="26912" y="-5553"/>
                  </a:lnTo>
                  <a:cubicBezTo>
                    <a:pt x="54347" y="-5295"/>
                    <a:pt x="54928" y="-5230"/>
                    <a:pt x="64353" y="-518"/>
                  </a:cubicBezTo>
                  <a:cubicBezTo>
                    <a:pt x="74358" y="4453"/>
                    <a:pt x="81846" y="11941"/>
                    <a:pt x="86881" y="22011"/>
                  </a:cubicBezTo>
                  <a:cubicBezTo>
                    <a:pt x="90367" y="28853"/>
                    <a:pt x="91723" y="34082"/>
                    <a:pt x="92239" y="42345"/>
                  </a:cubicBezTo>
                  <a:cubicBezTo>
                    <a:pt x="93659" y="66810"/>
                    <a:pt x="77973" y="88177"/>
                    <a:pt x="54089" y="94309"/>
                  </a:cubicBezTo>
                  <a:cubicBezTo>
                    <a:pt x="49376" y="95471"/>
                    <a:pt x="46988" y="95600"/>
                    <a:pt x="23039" y="95600"/>
                  </a:cubicBezTo>
                  <a:lnTo>
                    <a:pt x="-2846" y="95600"/>
                  </a:lnTo>
                  <a:lnTo>
                    <a:pt x="-4976" y="93405"/>
                  </a:lnTo>
                  <a:close/>
                </a:path>
              </a:pathLst>
            </a:custGeom>
            <a:solidFill>
              <a:srgbClr val="000000"/>
            </a:solidFill>
            <a:ln w="65" cap="flat">
              <a:no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8596D3F3-7EB6-4463-8357-14695F9679BF}"/>
                </a:ext>
              </a:extLst>
            </p:cNvPr>
            <p:cNvSpPr/>
            <p:nvPr/>
          </p:nvSpPr>
          <p:spPr>
            <a:xfrm flipV="1">
              <a:off x="5347213" y="4051698"/>
              <a:ext cx="4518" cy="103799"/>
            </a:xfrm>
            <a:custGeom>
              <a:avLst/>
              <a:gdLst>
                <a:gd name="connsiteX0" fmla="*/ -8456 w 4518"/>
                <a:gd name="connsiteY0" fmla="*/ 46116 h 103799"/>
                <a:gd name="connsiteX1" fmla="*/ -8456 w 4518"/>
                <a:gd name="connsiteY1" fmla="*/ -5784 h 103799"/>
                <a:gd name="connsiteX2" fmla="*/ -6196 w 4518"/>
                <a:gd name="connsiteY2" fmla="*/ -3589 h 103799"/>
                <a:gd name="connsiteX3" fmla="*/ -3937 w 4518"/>
                <a:gd name="connsiteY3" fmla="*/ -1394 h 103799"/>
                <a:gd name="connsiteX4" fmla="*/ -3937 w 4518"/>
                <a:gd name="connsiteY4" fmla="*/ 46116 h 103799"/>
                <a:gd name="connsiteX5" fmla="*/ -3937 w 4518"/>
                <a:gd name="connsiteY5" fmla="*/ 93626 h 103799"/>
                <a:gd name="connsiteX6" fmla="*/ -6196 w 4518"/>
                <a:gd name="connsiteY6" fmla="*/ 95821 h 103799"/>
                <a:gd name="connsiteX7" fmla="*/ -8456 w 4518"/>
                <a:gd name="connsiteY7" fmla="*/ 98015 h 103799"/>
                <a:gd name="connsiteX8" fmla="*/ -8456 w 4518"/>
                <a:gd name="connsiteY8" fmla="*/ 46116 h 10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03799">
                  <a:moveTo>
                    <a:pt x="-8456" y="46116"/>
                  </a:moveTo>
                  <a:lnTo>
                    <a:pt x="-8456" y="-5784"/>
                  </a:lnTo>
                  <a:lnTo>
                    <a:pt x="-6196" y="-3589"/>
                  </a:lnTo>
                  <a:lnTo>
                    <a:pt x="-3937" y="-1394"/>
                  </a:lnTo>
                  <a:lnTo>
                    <a:pt x="-3937" y="46116"/>
                  </a:lnTo>
                  <a:lnTo>
                    <a:pt x="-3937" y="93626"/>
                  </a:lnTo>
                  <a:lnTo>
                    <a:pt x="-6196" y="95821"/>
                  </a:lnTo>
                  <a:lnTo>
                    <a:pt x="-8456" y="98015"/>
                  </a:lnTo>
                  <a:lnTo>
                    <a:pt x="-8456" y="46116"/>
                  </a:lnTo>
                  <a:close/>
                </a:path>
              </a:pathLst>
            </a:custGeom>
            <a:solidFill>
              <a:srgbClr val="000000"/>
            </a:solidFill>
            <a:ln w="65" cap="flat">
              <a:noFill/>
              <a:prstDash val="solid"/>
              <a:miter/>
            </a:ln>
          </p:spPr>
          <p:txBody>
            <a:bodyPr rtlCol="0" anchor="ctr"/>
            <a:lstStyle/>
            <a:p>
              <a:endParaRPr lang="de-DE"/>
            </a:p>
          </p:txBody>
        </p:sp>
        <p:sp>
          <p:nvSpPr>
            <p:cNvPr id="77" name="Freihandform: Form 76">
              <a:extLst>
                <a:ext uri="{FF2B5EF4-FFF2-40B4-BE49-F238E27FC236}">
                  <a16:creationId xmlns:a16="http://schemas.microsoft.com/office/drawing/2014/main" id="{837A7EAD-6CF7-4ABD-90AB-2653DA547A74}"/>
                </a:ext>
              </a:extLst>
            </p:cNvPr>
            <p:cNvSpPr/>
            <p:nvPr/>
          </p:nvSpPr>
          <p:spPr>
            <a:xfrm flipV="1">
              <a:off x="5133288" y="4068740"/>
              <a:ext cx="60549" cy="5228"/>
            </a:xfrm>
            <a:custGeom>
              <a:avLst/>
              <a:gdLst>
                <a:gd name="connsiteX0" fmla="*/ -3411 w 60549"/>
                <a:gd name="connsiteY0" fmla="*/ -3622 h 5228"/>
                <a:gd name="connsiteX1" fmla="*/ -893 w 60549"/>
                <a:gd name="connsiteY1" fmla="*/ -6140 h 5228"/>
                <a:gd name="connsiteX2" fmla="*/ 24347 w 60549"/>
                <a:gd name="connsiteY2" fmla="*/ -6269 h 5228"/>
                <a:gd name="connsiteX3" fmla="*/ 49587 w 60549"/>
                <a:gd name="connsiteY3" fmla="*/ -6333 h 5228"/>
                <a:gd name="connsiteX4" fmla="*/ 52169 w 60549"/>
                <a:gd name="connsiteY4" fmla="*/ -3687 h 5228"/>
                <a:gd name="connsiteX5" fmla="*/ 54686 w 60549"/>
                <a:gd name="connsiteY5" fmla="*/ -1105 h 5228"/>
                <a:gd name="connsiteX6" fmla="*/ 24411 w 60549"/>
                <a:gd name="connsiteY6" fmla="*/ -1105 h 5228"/>
                <a:gd name="connsiteX7" fmla="*/ -5864 w 60549"/>
                <a:gd name="connsiteY7" fmla="*/ -1105 h 5228"/>
                <a:gd name="connsiteX8" fmla="*/ -3411 w 60549"/>
                <a:gd name="connsiteY8" fmla="*/ -3622 h 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 h="5228">
                  <a:moveTo>
                    <a:pt x="-3411" y="-3622"/>
                  </a:moveTo>
                  <a:lnTo>
                    <a:pt x="-893" y="-6140"/>
                  </a:lnTo>
                  <a:lnTo>
                    <a:pt x="24347" y="-6269"/>
                  </a:lnTo>
                  <a:lnTo>
                    <a:pt x="49587" y="-6333"/>
                  </a:lnTo>
                  <a:lnTo>
                    <a:pt x="52169" y="-3687"/>
                  </a:lnTo>
                  <a:lnTo>
                    <a:pt x="54686" y="-1105"/>
                  </a:lnTo>
                  <a:lnTo>
                    <a:pt x="24411" y="-1105"/>
                  </a:lnTo>
                  <a:lnTo>
                    <a:pt x="-5864" y="-1105"/>
                  </a:lnTo>
                  <a:lnTo>
                    <a:pt x="-3411" y="-3622"/>
                  </a:lnTo>
                  <a:close/>
                </a:path>
              </a:pathLst>
            </a:custGeom>
            <a:solidFill>
              <a:srgbClr val="000000"/>
            </a:solidFill>
            <a:ln w="65" cap="flat">
              <a:noFill/>
              <a:prstDash val="solid"/>
              <a:miter/>
            </a:ln>
          </p:spPr>
          <p:txBody>
            <a:bodyPr rtlCol="0" anchor="ctr"/>
            <a:lstStyle/>
            <a:p>
              <a:endParaRPr lang="de-DE"/>
            </a:p>
          </p:txBody>
        </p:sp>
        <p:sp>
          <p:nvSpPr>
            <p:cNvPr id="78" name="Freihandform: Form 77">
              <a:extLst>
                <a:ext uri="{FF2B5EF4-FFF2-40B4-BE49-F238E27FC236}">
                  <a16:creationId xmlns:a16="http://schemas.microsoft.com/office/drawing/2014/main" id="{5C395125-FB67-42C3-B369-A91EDDAD34A9}"/>
                </a:ext>
              </a:extLst>
            </p:cNvPr>
            <p:cNvSpPr/>
            <p:nvPr/>
          </p:nvSpPr>
          <p:spPr>
            <a:xfrm flipV="1">
              <a:off x="5189448" y="4068740"/>
              <a:ext cx="99918" cy="66552"/>
            </a:xfrm>
            <a:custGeom>
              <a:avLst/>
              <a:gdLst>
                <a:gd name="connsiteX0" fmla="*/ -4403 w 99918"/>
                <a:gd name="connsiteY0" fmla="*/ 58160 h 66552"/>
                <a:gd name="connsiteX1" fmla="*/ -6921 w 99918"/>
                <a:gd name="connsiteY1" fmla="*/ 55578 h 66552"/>
                <a:gd name="connsiteX2" fmla="*/ 29099 w 99918"/>
                <a:gd name="connsiteY2" fmla="*/ 55578 h 66552"/>
                <a:gd name="connsiteX3" fmla="*/ 76157 w 99918"/>
                <a:gd name="connsiteY3" fmla="*/ 50866 h 66552"/>
                <a:gd name="connsiteX4" fmla="*/ 86421 w 99918"/>
                <a:gd name="connsiteY4" fmla="*/ 38149 h 66552"/>
                <a:gd name="connsiteX5" fmla="*/ 87906 w 99918"/>
                <a:gd name="connsiteY5" fmla="*/ 27498 h 66552"/>
                <a:gd name="connsiteX6" fmla="*/ 85776 w 99918"/>
                <a:gd name="connsiteY6" fmla="*/ 15943 h 66552"/>
                <a:gd name="connsiteX7" fmla="*/ 69057 w 99918"/>
                <a:gd name="connsiteY7" fmla="*/ 773 h 66552"/>
                <a:gd name="connsiteX8" fmla="*/ 31617 w 99918"/>
                <a:gd name="connsiteY8" fmla="*/ -582 h 66552"/>
                <a:gd name="connsiteX9" fmla="*/ -1821 w 99918"/>
                <a:gd name="connsiteY9" fmla="*/ -647 h 66552"/>
                <a:gd name="connsiteX10" fmla="*/ 954 w 99918"/>
                <a:gd name="connsiteY10" fmla="*/ -3229 h 66552"/>
                <a:gd name="connsiteX11" fmla="*/ 3730 w 99918"/>
                <a:gd name="connsiteY11" fmla="*/ -5811 h 66552"/>
                <a:gd name="connsiteX12" fmla="*/ 35167 w 99918"/>
                <a:gd name="connsiteY12" fmla="*/ -5617 h 66552"/>
                <a:gd name="connsiteX13" fmla="*/ 70541 w 99918"/>
                <a:gd name="connsiteY13" fmla="*/ -4068 h 66552"/>
                <a:gd name="connsiteX14" fmla="*/ 92683 w 99918"/>
                <a:gd name="connsiteY14" fmla="*/ 22850 h 66552"/>
                <a:gd name="connsiteX15" fmla="*/ 91392 w 99918"/>
                <a:gd name="connsiteY15" fmla="*/ 38794 h 66552"/>
                <a:gd name="connsiteX16" fmla="*/ 66281 w 99918"/>
                <a:gd name="connsiteY16" fmla="*/ 60032 h 66552"/>
                <a:gd name="connsiteX17" fmla="*/ 30132 w 99918"/>
                <a:gd name="connsiteY17" fmla="*/ 60742 h 66552"/>
                <a:gd name="connsiteX18" fmla="*/ -1886 w 99918"/>
                <a:gd name="connsiteY18" fmla="*/ 60742 h 66552"/>
                <a:gd name="connsiteX19" fmla="*/ -4403 w 99918"/>
                <a:gd name="connsiteY19" fmla="*/ 58160 h 6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918" h="66552">
                  <a:moveTo>
                    <a:pt x="-4403" y="58160"/>
                  </a:moveTo>
                  <a:lnTo>
                    <a:pt x="-6921" y="55578"/>
                  </a:lnTo>
                  <a:lnTo>
                    <a:pt x="29099" y="55578"/>
                  </a:lnTo>
                  <a:cubicBezTo>
                    <a:pt x="69638" y="55578"/>
                    <a:pt x="68992" y="55642"/>
                    <a:pt x="76157" y="50866"/>
                  </a:cubicBezTo>
                  <a:cubicBezTo>
                    <a:pt x="80740" y="47767"/>
                    <a:pt x="84355" y="43248"/>
                    <a:pt x="86421" y="38149"/>
                  </a:cubicBezTo>
                  <a:cubicBezTo>
                    <a:pt x="87583" y="35244"/>
                    <a:pt x="87841" y="33307"/>
                    <a:pt x="87906" y="27498"/>
                  </a:cubicBezTo>
                  <a:cubicBezTo>
                    <a:pt x="87906" y="20784"/>
                    <a:pt x="87777" y="20139"/>
                    <a:pt x="85776" y="15943"/>
                  </a:cubicBezTo>
                  <a:cubicBezTo>
                    <a:pt x="82161" y="8326"/>
                    <a:pt x="76674" y="3355"/>
                    <a:pt x="69057" y="773"/>
                  </a:cubicBezTo>
                  <a:cubicBezTo>
                    <a:pt x="65183" y="-518"/>
                    <a:pt x="63763" y="-582"/>
                    <a:pt x="31617" y="-582"/>
                  </a:cubicBezTo>
                  <a:lnTo>
                    <a:pt x="-1821" y="-647"/>
                  </a:lnTo>
                  <a:lnTo>
                    <a:pt x="954" y="-3229"/>
                  </a:lnTo>
                  <a:lnTo>
                    <a:pt x="3730" y="-5811"/>
                  </a:lnTo>
                  <a:lnTo>
                    <a:pt x="35167" y="-5617"/>
                  </a:lnTo>
                  <a:cubicBezTo>
                    <a:pt x="64861" y="-5359"/>
                    <a:pt x="66797" y="-5295"/>
                    <a:pt x="70541" y="-4068"/>
                  </a:cubicBezTo>
                  <a:cubicBezTo>
                    <a:pt x="82290" y="-66"/>
                    <a:pt x="91069" y="10585"/>
                    <a:pt x="92683" y="22850"/>
                  </a:cubicBezTo>
                  <a:cubicBezTo>
                    <a:pt x="93393" y="28079"/>
                    <a:pt x="92876" y="34469"/>
                    <a:pt x="91392" y="38794"/>
                  </a:cubicBezTo>
                  <a:cubicBezTo>
                    <a:pt x="87712" y="49187"/>
                    <a:pt x="76996" y="58289"/>
                    <a:pt x="66281" y="60032"/>
                  </a:cubicBezTo>
                  <a:cubicBezTo>
                    <a:pt x="63763" y="60484"/>
                    <a:pt x="49433" y="60742"/>
                    <a:pt x="30132" y="60742"/>
                  </a:cubicBezTo>
                  <a:lnTo>
                    <a:pt x="-1886" y="60742"/>
                  </a:lnTo>
                  <a:lnTo>
                    <a:pt x="-4403" y="58160"/>
                  </a:lnTo>
                  <a:close/>
                </a:path>
              </a:pathLst>
            </a:custGeom>
            <a:solidFill>
              <a:srgbClr val="000000"/>
            </a:solidFill>
            <a:ln w="65" cap="flat">
              <a:no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id="{D4121776-E2AF-4279-822C-5CF6CE74F214}"/>
                </a:ext>
              </a:extLst>
            </p:cNvPr>
            <p:cNvSpPr/>
            <p:nvPr/>
          </p:nvSpPr>
          <p:spPr>
            <a:xfrm flipV="1">
              <a:off x="4923753" y="4101338"/>
              <a:ext cx="3550" cy="7100"/>
            </a:xfrm>
            <a:custGeom>
              <a:avLst/>
              <a:gdLst>
                <a:gd name="connsiteX0" fmla="*/ -2545 w 3550"/>
                <a:gd name="connsiteY0" fmla="*/ -2212 h 7100"/>
                <a:gd name="connsiteX1" fmla="*/ -2545 w 3550"/>
                <a:gd name="connsiteY1" fmla="*/ -5762 h 7100"/>
                <a:gd name="connsiteX2" fmla="*/ -802 w 3550"/>
                <a:gd name="connsiteY2" fmla="*/ -3955 h 7100"/>
                <a:gd name="connsiteX3" fmla="*/ 1006 w 3550"/>
                <a:gd name="connsiteY3" fmla="*/ -2212 h 7100"/>
                <a:gd name="connsiteX4" fmla="*/ -802 w 3550"/>
                <a:gd name="connsiteY4" fmla="*/ -469 h 7100"/>
                <a:gd name="connsiteX5" fmla="*/ -2545 w 3550"/>
                <a:gd name="connsiteY5" fmla="*/ 1339 h 7100"/>
                <a:gd name="connsiteX6" fmla="*/ -2545 w 3550"/>
                <a:gd name="connsiteY6" fmla="*/ -2212 h 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7100">
                  <a:moveTo>
                    <a:pt x="-2545" y="-2212"/>
                  </a:moveTo>
                  <a:lnTo>
                    <a:pt x="-2545" y="-5762"/>
                  </a:lnTo>
                  <a:lnTo>
                    <a:pt x="-802" y="-3955"/>
                  </a:lnTo>
                  <a:lnTo>
                    <a:pt x="1006" y="-2212"/>
                  </a:lnTo>
                  <a:lnTo>
                    <a:pt x="-802" y="-469"/>
                  </a:lnTo>
                  <a:lnTo>
                    <a:pt x="-2545" y="1339"/>
                  </a:lnTo>
                  <a:lnTo>
                    <a:pt x="-2545" y="-2212"/>
                  </a:lnTo>
                  <a:close/>
                </a:path>
              </a:pathLst>
            </a:custGeom>
            <a:solidFill>
              <a:srgbClr val="000000"/>
            </a:solidFill>
            <a:ln w="65" cap="flat">
              <a:no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444C16B9-8FF7-4665-93B7-A8B260C0EA35}"/>
                </a:ext>
              </a:extLst>
            </p:cNvPr>
            <p:cNvSpPr/>
            <p:nvPr/>
          </p:nvSpPr>
          <p:spPr>
            <a:xfrm flipV="1">
              <a:off x="4923753" y="4105534"/>
              <a:ext cx="34341" cy="203919"/>
            </a:xfrm>
            <a:custGeom>
              <a:avLst/>
              <a:gdLst>
                <a:gd name="connsiteX0" fmla="*/ -1017 w 34341"/>
                <a:gd name="connsiteY0" fmla="*/ 198098 h 203919"/>
                <a:gd name="connsiteX1" fmla="*/ -2759 w 34341"/>
                <a:gd name="connsiteY1" fmla="*/ 196291 h 203919"/>
                <a:gd name="connsiteX2" fmla="*/ -2759 w 34341"/>
                <a:gd name="connsiteY2" fmla="*/ 116763 h 203919"/>
                <a:gd name="connsiteX3" fmla="*/ -2049 w 34341"/>
                <a:gd name="connsiteY3" fmla="*/ 33878 h 203919"/>
                <a:gd name="connsiteX4" fmla="*/ 4406 w 34341"/>
                <a:gd name="connsiteY4" fmla="*/ 17030 h 203919"/>
                <a:gd name="connsiteX5" fmla="*/ 25385 w 34341"/>
                <a:gd name="connsiteY5" fmla="*/ -2658 h 203919"/>
                <a:gd name="connsiteX6" fmla="*/ 28032 w 34341"/>
                <a:gd name="connsiteY6" fmla="*/ -4014 h 203919"/>
                <a:gd name="connsiteX7" fmla="*/ 29839 w 34341"/>
                <a:gd name="connsiteY7" fmla="*/ -2142 h 203919"/>
                <a:gd name="connsiteX8" fmla="*/ 31582 w 34341"/>
                <a:gd name="connsiteY8" fmla="*/ -334 h 203919"/>
                <a:gd name="connsiteX9" fmla="*/ 28290 w 34341"/>
                <a:gd name="connsiteY9" fmla="*/ 1344 h 203919"/>
                <a:gd name="connsiteX10" fmla="*/ 3760 w 34341"/>
                <a:gd name="connsiteY10" fmla="*/ 30005 h 203919"/>
                <a:gd name="connsiteX11" fmla="*/ 2082 w 34341"/>
                <a:gd name="connsiteY11" fmla="*/ 34976 h 203919"/>
                <a:gd name="connsiteX12" fmla="*/ 1888 w 34341"/>
                <a:gd name="connsiteY12" fmla="*/ 117473 h 203919"/>
                <a:gd name="connsiteX13" fmla="*/ 1243 w 34341"/>
                <a:gd name="connsiteY13" fmla="*/ 199906 h 203919"/>
                <a:gd name="connsiteX14" fmla="*/ -1017 w 34341"/>
                <a:gd name="connsiteY14" fmla="*/ 198098 h 20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41" h="203919">
                  <a:moveTo>
                    <a:pt x="-1017" y="198098"/>
                  </a:moveTo>
                  <a:lnTo>
                    <a:pt x="-2759" y="196291"/>
                  </a:lnTo>
                  <a:lnTo>
                    <a:pt x="-2759" y="116763"/>
                  </a:lnTo>
                  <a:cubicBezTo>
                    <a:pt x="-2759" y="61829"/>
                    <a:pt x="-2566" y="36267"/>
                    <a:pt x="-2049" y="33878"/>
                  </a:cubicBezTo>
                  <a:cubicBezTo>
                    <a:pt x="-952" y="28391"/>
                    <a:pt x="1630" y="21743"/>
                    <a:pt x="4406" y="17030"/>
                  </a:cubicBezTo>
                  <a:cubicBezTo>
                    <a:pt x="8924" y="9349"/>
                    <a:pt x="17574" y="1280"/>
                    <a:pt x="25385" y="-2658"/>
                  </a:cubicBezTo>
                  <a:lnTo>
                    <a:pt x="28032" y="-4014"/>
                  </a:lnTo>
                  <a:lnTo>
                    <a:pt x="29839" y="-2142"/>
                  </a:lnTo>
                  <a:lnTo>
                    <a:pt x="31582" y="-334"/>
                  </a:lnTo>
                  <a:lnTo>
                    <a:pt x="28290" y="1344"/>
                  </a:lnTo>
                  <a:cubicBezTo>
                    <a:pt x="16606" y="7218"/>
                    <a:pt x="8214" y="17030"/>
                    <a:pt x="3760" y="30005"/>
                  </a:cubicBezTo>
                  <a:lnTo>
                    <a:pt x="2082" y="34976"/>
                  </a:lnTo>
                  <a:lnTo>
                    <a:pt x="1888" y="117473"/>
                  </a:lnTo>
                  <a:cubicBezTo>
                    <a:pt x="1824" y="162788"/>
                    <a:pt x="1501" y="199906"/>
                    <a:pt x="1243" y="199906"/>
                  </a:cubicBezTo>
                  <a:cubicBezTo>
                    <a:pt x="920" y="199906"/>
                    <a:pt x="-48" y="199067"/>
                    <a:pt x="-1017" y="198098"/>
                  </a:cubicBezTo>
                  <a:close/>
                </a:path>
              </a:pathLst>
            </a:custGeom>
            <a:solidFill>
              <a:srgbClr val="000000"/>
            </a:solidFill>
            <a:ln w="65" cap="flat">
              <a:no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2C0262CF-C904-406A-88F2-3CCD4787C055}"/>
                </a:ext>
              </a:extLst>
            </p:cNvPr>
            <p:cNvSpPr/>
            <p:nvPr/>
          </p:nvSpPr>
          <p:spPr>
            <a:xfrm flipV="1">
              <a:off x="4948282" y="4125933"/>
              <a:ext cx="31565" cy="162878"/>
            </a:xfrm>
            <a:custGeom>
              <a:avLst/>
              <a:gdLst>
                <a:gd name="connsiteX0" fmla="*/ -3082 w 31565"/>
                <a:gd name="connsiteY0" fmla="*/ 90374 h 162878"/>
                <a:gd name="connsiteX1" fmla="*/ -2372 w 31565"/>
                <a:gd name="connsiteY1" fmla="*/ 18398 h 162878"/>
                <a:gd name="connsiteX2" fmla="*/ 17123 w 31565"/>
                <a:gd name="connsiteY2" fmla="*/ -3097 h 162878"/>
                <a:gd name="connsiteX3" fmla="*/ 26160 w 31565"/>
                <a:gd name="connsiteY3" fmla="*/ -1613 h 162878"/>
                <a:gd name="connsiteX4" fmla="*/ 28484 w 31565"/>
                <a:gd name="connsiteY4" fmla="*/ 776 h 162878"/>
                <a:gd name="connsiteX5" fmla="*/ 23772 w 31565"/>
                <a:gd name="connsiteY5" fmla="*/ 840 h 162878"/>
                <a:gd name="connsiteX6" fmla="*/ 15251 w 31565"/>
                <a:gd name="connsiteY6" fmla="*/ 2712 h 162878"/>
                <a:gd name="connsiteX7" fmla="*/ 4212 w 31565"/>
                <a:gd name="connsiteY7" fmla="*/ 13880 h 162878"/>
                <a:gd name="connsiteX8" fmla="*/ 2405 w 31565"/>
                <a:gd name="connsiteY8" fmla="*/ 17559 h 162878"/>
                <a:gd name="connsiteX9" fmla="*/ 2211 w 31565"/>
                <a:gd name="connsiteY9" fmla="*/ 85726 h 162878"/>
                <a:gd name="connsiteX10" fmla="*/ 2082 w 31565"/>
                <a:gd name="connsiteY10" fmla="*/ 153828 h 162878"/>
                <a:gd name="connsiteX11" fmla="*/ -500 w 31565"/>
                <a:gd name="connsiteY11" fmla="*/ 156346 h 162878"/>
                <a:gd name="connsiteX12" fmla="*/ -3082 w 31565"/>
                <a:gd name="connsiteY12" fmla="*/ 158863 h 162878"/>
                <a:gd name="connsiteX13" fmla="*/ -3082 w 31565"/>
                <a:gd name="connsiteY13" fmla="*/ 90374 h 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65" h="162878">
                  <a:moveTo>
                    <a:pt x="-3082" y="90374"/>
                  </a:moveTo>
                  <a:cubicBezTo>
                    <a:pt x="-3082" y="42412"/>
                    <a:pt x="-2888" y="20787"/>
                    <a:pt x="-2372" y="18398"/>
                  </a:cubicBezTo>
                  <a:cubicBezTo>
                    <a:pt x="-177" y="8135"/>
                    <a:pt x="7311" y="-193"/>
                    <a:pt x="17123" y="-3097"/>
                  </a:cubicBezTo>
                  <a:cubicBezTo>
                    <a:pt x="22158" y="-4582"/>
                    <a:pt x="23449" y="-4388"/>
                    <a:pt x="26160" y="-1613"/>
                  </a:cubicBezTo>
                  <a:lnTo>
                    <a:pt x="28484" y="776"/>
                  </a:lnTo>
                  <a:lnTo>
                    <a:pt x="23772" y="840"/>
                  </a:lnTo>
                  <a:cubicBezTo>
                    <a:pt x="19963" y="840"/>
                    <a:pt x="18349" y="1228"/>
                    <a:pt x="15251" y="2712"/>
                  </a:cubicBezTo>
                  <a:cubicBezTo>
                    <a:pt x="10603" y="4972"/>
                    <a:pt x="6601" y="9038"/>
                    <a:pt x="4212" y="13880"/>
                  </a:cubicBezTo>
                  <a:lnTo>
                    <a:pt x="2405" y="17559"/>
                  </a:lnTo>
                  <a:lnTo>
                    <a:pt x="2211" y="85726"/>
                  </a:lnTo>
                  <a:lnTo>
                    <a:pt x="2082" y="153828"/>
                  </a:lnTo>
                  <a:lnTo>
                    <a:pt x="-500" y="156346"/>
                  </a:lnTo>
                  <a:lnTo>
                    <a:pt x="-3082" y="158863"/>
                  </a:lnTo>
                  <a:lnTo>
                    <a:pt x="-3082" y="90374"/>
                  </a:lnTo>
                  <a:close/>
                </a:path>
              </a:pathLst>
            </a:custGeom>
            <a:solidFill>
              <a:srgbClr val="000000"/>
            </a:solidFill>
            <a:ln w="65" cap="flat">
              <a:no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794E004F-CF37-45D9-A1B9-456871892EAD}"/>
                </a:ext>
              </a:extLst>
            </p:cNvPr>
            <p:cNvSpPr/>
            <p:nvPr/>
          </p:nvSpPr>
          <p:spPr>
            <a:xfrm flipV="1">
              <a:off x="4976685" y="4130064"/>
              <a:ext cx="155828" cy="26466"/>
            </a:xfrm>
            <a:custGeom>
              <a:avLst/>
              <a:gdLst>
                <a:gd name="connsiteX0" fmla="*/ 31159 w 155828"/>
                <a:gd name="connsiteY0" fmla="*/ 20907 h 26466"/>
                <a:gd name="connsiteX1" fmla="*/ 6242 w 155828"/>
                <a:gd name="connsiteY1" fmla="*/ 10256 h 26466"/>
                <a:gd name="connsiteX2" fmla="*/ -4344 w 155828"/>
                <a:gd name="connsiteY2" fmla="*/ -1557 h 26466"/>
                <a:gd name="connsiteX3" fmla="*/ -2860 w 155828"/>
                <a:gd name="connsiteY3" fmla="*/ -3687 h 26466"/>
                <a:gd name="connsiteX4" fmla="*/ -1310 w 155828"/>
                <a:gd name="connsiteY4" fmla="*/ -5108 h 26466"/>
                <a:gd name="connsiteX5" fmla="*/ 1594 w 155828"/>
                <a:gd name="connsiteY5" fmla="*/ -1299 h 26466"/>
                <a:gd name="connsiteX6" fmla="*/ 24381 w 155828"/>
                <a:gd name="connsiteY6" fmla="*/ 14516 h 26466"/>
                <a:gd name="connsiteX7" fmla="*/ 87384 w 155828"/>
                <a:gd name="connsiteY7" fmla="*/ 16066 h 26466"/>
                <a:gd name="connsiteX8" fmla="*/ 146513 w 155828"/>
                <a:gd name="connsiteY8" fmla="*/ 16259 h 26466"/>
                <a:gd name="connsiteX9" fmla="*/ 148966 w 155828"/>
                <a:gd name="connsiteY9" fmla="*/ 18777 h 26466"/>
                <a:gd name="connsiteX10" fmla="*/ 151484 w 155828"/>
                <a:gd name="connsiteY10" fmla="*/ 21359 h 26466"/>
                <a:gd name="connsiteX11" fmla="*/ 92483 w 155828"/>
                <a:gd name="connsiteY11" fmla="*/ 21230 h 26466"/>
                <a:gd name="connsiteX12" fmla="*/ 31159 w 155828"/>
                <a:gd name="connsiteY12" fmla="*/ 20907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828" h="26466">
                  <a:moveTo>
                    <a:pt x="31159" y="20907"/>
                  </a:moveTo>
                  <a:cubicBezTo>
                    <a:pt x="23865" y="20068"/>
                    <a:pt x="13214" y="15549"/>
                    <a:pt x="6242" y="10256"/>
                  </a:cubicBezTo>
                  <a:cubicBezTo>
                    <a:pt x="2627" y="7545"/>
                    <a:pt x="-4344" y="-266"/>
                    <a:pt x="-4344" y="-1557"/>
                  </a:cubicBezTo>
                  <a:cubicBezTo>
                    <a:pt x="-4344" y="-2009"/>
                    <a:pt x="-3699" y="-2913"/>
                    <a:pt x="-2860" y="-3687"/>
                  </a:cubicBezTo>
                  <a:lnTo>
                    <a:pt x="-1310" y="-5108"/>
                  </a:lnTo>
                  <a:lnTo>
                    <a:pt x="1594" y="-1299"/>
                  </a:lnTo>
                  <a:cubicBezTo>
                    <a:pt x="7146" y="5802"/>
                    <a:pt x="15021" y="11289"/>
                    <a:pt x="24381" y="14516"/>
                  </a:cubicBezTo>
                  <a:cubicBezTo>
                    <a:pt x="28190" y="15807"/>
                    <a:pt x="29545" y="15807"/>
                    <a:pt x="87384" y="16066"/>
                  </a:cubicBezTo>
                  <a:lnTo>
                    <a:pt x="146513" y="16259"/>
                  </a:lnTo>
                  <a:lnTo>
                    <a:pt x="148966" y="18777"/>
                  </a:lnTo>
                  <a:lnTo>
                    <a:pt x="151484" y="21359"/>
                  </a:lnTo>
                  <a:lnTo>
                    <a:pt x="92483" y="21230"/>
                  </a:lnTo>
                  <a:cubicBezTo>
                    <a:pt x="60014" y="21230"/>
                    <a:pt x="32386" y="21036"/>
                    <a:pt x="31159" y="20907"/>
                  </a:cubicBezTo>
                  <a:close/>
                </a:path>
              </a:pathLst>
            </a:custGeom>
            <a:solidFill>
              <a:srgbClr val="000000"/>
            </a:solidFill>
            <a:ln w="65" cap="flat">
              <a:no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61FBD51F-2CFD-4BF4-924B-B295CDA68A8E}"/>
                </a:ext>
              </a:extLst>
            </p:cNvPr>
            <p:cNvSpPr/>
            <p:nvPr/>
          </p:nvSpPr>
          <p:spPr>
            <a:xfrm flipV="1">
              <a:off x="5128124" y="4130064"/>
              <a:ext cx="69974" cy="5164"/>
            </a:xfrm>
            <a:custGeom>
              <a:avLst/>
              <a:gdLst>
                <a:gd name="connsiteX0" fmla="*/ -3340 w 69974"/>
                <a:gd name="connsiteY0" fmla="*/ -2707 h 5164"/>
                <a:gd name="connsiteX1" fmla="*/ -5857 w 69974"/>
                <a:gd name="connsiteY1" fmla="*/ -5289 h 5164"/>
                <a:gd name="connsiteX2" fmla="*/ 29130 w 69974"/>
                <a:gd name="connsiteY2" fmla="*/ -5289 h 5164"/>
                <a:gd name="connsiteX3" fmla="*/ 64117 w 69974"/>
                <a:gd name="connsiteY3" fmla="*/ -4773 h 5164"/>
                <a:gd name="connsiteX4" fmla="*/ 61987 w 69974"/>
                <a:gd name="connsiteY4" fmla="*/ -2191 h 5164"/>
                <a:gd name="connsiteX5" fmla="*/ 59857 w 69974"/>
                <a:gd name="connsiteY5" fmla="*/ -125 h 5164"/>
                <a:gd name="connsiteX6" fmla="*/ 29517 w 69974"/>
                <a:gd name="connsiteY6" fmla="*/ -125 h 5164"/>
                <a:gd name="connsiteX7" fmla="*/ -822 w 69974"/>
                <a:gd name="connsiteY7" fmla="*/ -125 h 5164"/>
                <a:gd name="connsiteX8" fmla="*/ -3340 w 69974"/>
                <a:gd name="connsiteY8" fmla="*/ -2707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74" h="5164">
                  <a:moveTo>
                    <a:pt x="-3340" y="-2707"/>
                  </a:moveTo>
                  <a:lnTo>
                    <a:pt x="-5857" y="-5289"/>
                  </a:lnTo>
                  <a:lnTo>
                    <a:pt x="29130" y="-5289"/>
                  </a:lnTo>
                  <a:cubicBezTo>
                    <a:pt x="48366" y="-5289"/>
                    <a:pt x="64117" y="-5031"/>
                    <a:pt x="64117" y="-4773"/>
                  </a:cubicBezTo>
                  <a:cubicBezTo>
                    <a:pt x="64117" y="-4514"/>
                    <a:pt x="63149" y="-3352"/>
                    <a:pt x="61987" y="-2191"/>
                  </a:cubicBezTo>
                  <a:lnTo>
                    <a:pt x="59857" y="-125"/>
                  </a:lnTo>
                  <a:lnTo>
                    <a:pt x="29517" y="-125"/>
                  </a:lnTo>
                  <a:lnTo>
                    <a:pt x="-822" y="-125"/>
                  </a:lnTo>
                  <a:lnTo>
                    <a:pt x="-3340" y="-2707"/>
                  </a:lnTo>
                  <a:close/>
                </a:path>
              </a:pathLst>
            </a:custGeom>
            <a:solidFill>
              <a:srgbClr val="000000"/>
            </a:solidFill>
            <a:ln w="65" cap="flat">
              <a:no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71E19B0A-D017-4A5D-8B12-DD01091DA63D}"/>
                </a:ext>
              </a:extLst>
            </p:cNvPr>
            <p:cNvSpPr/>
            <p:nvPr/>
          </p:nvSpPr>
          <p:spPr>
            <a:xfrm flipV="1">
              <a:off x="5110695" y="4148138"/>
              <a:ext cx="105735" cy="4518"/>
            </a:xfrm>
            <a:custGeom>
              <a:avLst/>
              <a:gdLst>
                <a:gd name="connsiteX0" fmla="*/ -3669 w 105735"/>
                <a:gd name="connsiteY0" fmla="*/ -2727 h 4518"/>
                <a:gd name="connsiteX1" fmla="*/ -5864 w 105735"/>
                <a:gd name="connsiteY1" fmla="*/ -4987 h 4518"/>
                <a:gd name="connsiteX2" fmla="*/ 47004 w 105735"/>
                <a:gd name="connsiteY2" fmla="*/ -4987 h 4518"/>
                <a:gd name="connsiteX3" fmla="*/ 99872 w 105735"/>
                <a:gd name="connsiteY3" fmla="*/ -4987 h 4518"/>
                <a:gd name="connsiteX4" fmla="*/ 97678 w 105735"/>
                <a:gd name="connsiteY4" fmla="*/ -2727 h 4518"/>
                <a:gd name="connsiteX5" fmla="*/ 95483 w 105735"/>
                <a:gd name="connsiteY5" fmla="*/ -468 h 4518"/>
                <a:gd name="connsiteX6" fmla="*/ 47004 w 105735"/>
                <a:gd name="connsiteY6" fmla="*/ -468 h 4518"/>
                <a:gd name="connsiteX7" fmla="*/ -1474 w 105735"/>
                <a:gd name="connsiteY7" fmla="*/ -468 h 4518"/>
                <a:gd name="connsiteX8" fmla="*/ -3669 w 105735"/>
                <a:gd name="connsiteY8" fmla="*/ -2727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35" h="4518">
                  <a:moveTo>
                    <a:pt x="-3669" y="-2727"/>
                  </a:moveTo>
                  <a:lnTo>
                    <a:pt x="-5864" y="-4987"/>
                  </a:lnTo>
                  <a:lnTo>
                    <a:pt x="47004" y="-4987"/>
                  </a:lnTo>
                  <a:lnTo>
                    <a:pt x="99872" y="-4987"/>
                  </a:lnTo>
                  <a:lnTo>
                    <a:pt x="97678" y="-2727"/>
                  </a:lnTo>
                  <a:lnTo>
                    <a:pt x="95483" y="-468"/>
                  </a:lnTo>
                  <a:lnTo>
                    <a:pt x="47004" y="-468"/>
                  </a:lnTo>
                  <a:lnTo>
                    <a:pt x="-1474" y="-468"/>
                  </a:lnTo>
                  <a:lnTo>
                    <a:pt x="-3669" y="-2727"/>
                  </a:lnTo>
                  <a:close/>
                </a:path>
              </a:pathLst>
            </a:custGeom>
            <a:solidFill>
              <a:srgbClr val="000000"/>
            </a:solidFill>
            <a:ln w="65"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7114F1EB-D3DA-41C9-94CA-B60801C58D6C}"/>
                </a:ext>
              </a:extLst>
            </p:cNvPr>
            <p:cNvSpPr/>
            <p:nvPr/>
          </p:nvSpPr>
          <p:spPr>
            <a:xfrm flipV="1">
              <a:off x="5056777" y="4288861"/>
              <a:ext cx="60824" cy="5164"/>
            </a:xfrm>
            <a:custGeom>
              <a:avLst/>
              <a:gdLst>
                <a:gd name="connsiteX0" fmla="*/ -4007 w 60824"/>
                <a:gd name="connsiteY0" fmla="*/ 2129 h 5164"/>
                <a:gd name="connsiteX1" fmla="*/ -3943 w 60824"/>
                <a:gd name="connsiteY1" fmla="*/ -1873 h 5164"/>
                <a:gd name="connsiteX2" fmla="*/ 26461 w 60824"/>
                <a:gd name="connsiteY2" fmla="*/ -2583 h 5164"/>
                <a:gd name="connsiteX3" fmla="*/ 56026 w 60824"/>
                <a:gd name="connsiteY3" fmla="*/ -2518 h 5164"/>
                <a:gd name="connsiteX4" fmla="*/ 53573 w 60824"/>
                <a:gd name="connsiteY4" fmla="*/ -1 h 5164"/>
                <a:gd name="connsiteX5" fmla="*/ 51056 w 60824"/>
                <a:gd name="connsiteY5" fmla="*/ 2581 h 5164"/>
                <a:gd name="connsiteX6" fmla="*/ 23879 w 60824"/>
                <a:gd name="connsiteY6" fmla="*/ 2517 h 5164"/>
                <a:gd name="connsiteX7" fmla="*/ -4007 w 60824"/>
                <a:gd name="connsiteY7" fmla="*/ 2129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24" h="5164">
                  <a:moveTo>
                    <a:pt x="-4007" y="2129"/>
                  </a:moveTo>
                  <a:cubicBezTo>
                    <a:pt x="-5105" y="1742"/>
                    <a:pt x="-5040" y="-969"/>
                    <a:pt x="-3943" y="-1873"/>
                  </a:cubicBezTo>
                  <a:cubicBezTo>
                    <a:pt x="-3362" y="-2389"/>
                    <a:pt x="5353" y="-2583"/>
                    <a:pt x="26461" y="-2583"/>
                  </a:cubicBezTo>
                  <a:lnTo>
                    <a:pt x="56026" y="-2518"/>
                  </a:lnTo>
                  <a:lnTo>
                    <a:pt x="53573" y="-1"/>
                  </a:lnTo>
                  <a:lnTo>
                    <a:pt x="51056" y="2581"/>
                  </a:lnTo>
                  <a:lnTo>
                    <a:pt x="23879" y="2517"/>
                  </a:lnTo>
                  <a:cubicBezTo>
                    <a:pt x="8968" y="2517"/>
                    <a:pt x="-3620" y="2323"/>
                    <a:pt x="-4007" y="2129"/>
                  </a:cubicBezTo>
                  <a:close/>
                </a:path>
              </a:pathLst>
            </a:custGeom>
            <a:solidFill>
              <a:srgbClr val="000000"/>
            </a:solidFill>
            <a:ln w="65" cap="flat">
              <a:no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8E4EACA6-504D-4DC7-88F8-94ED1058DB9E}"/>
                </a:ext>
              </a:extLst>
            </p:cNvPr>
            <p:cNvSpPr/>
            <p:nvPr/>
          </p:nvSpPr>
          <p:spPr>
            <a:xfrm flipV="1">
              <a:off x="5113277" y="4288861"/>
              <a:ext cx="101862" cy="5164"/>
            </a:xfrm>
            <a:custGeom>
              <a:avLst/>
              <a:gdLst>
                <a:gd name="connsiteX0" fmla="*/ -3355 w 101862"/>
                <a:gd name="connsiteY0" fmla="*/ -1 h 5164"/>
                <a:gd name="connsiteX1" fmla="*/ -837 w 101862"/>
                <a:gd name="connsiteY1" fmla="*/ -2518 h 5164"/>
                <a:gd name="connsiteX2" fmla="*/ 45059 w 101862"/>
                <a:gd name="connsiteY2" fmla="*/ -2583 h 5164"/>
                <a:gd name="connsiteX3" fmla="*/ 90955 w 101862"/>
                <a:gd name="connsiteY3" fmla="*/ -2583 h 5164"/>
                <a:gd name="connsiteX4" fmla="*/ 93473 w 101862"/>
                <a:gd name="connsiteY4" fmla="*/ -1 h 5164"/>
                <a:gd name="connsiteX5" fmla="*/ 95990 w 101862"/>
                <a:gd name="connsiteY5" fmla="*/ 2581 h 5164"/>
                <a:gd name="connsiteX6" fmla="*/ 45059 w 101862"/>
                <a:gd name="connsiteY6" fmla="*/ 2581 h 5164"/>
                <a:gd name="connsiteX7" fmla="*/ -5873 w 101862"/>
                <a:gd name="connsiteY7" fmla="*/ 2581 h 5164"/>
                <a:gd name="connsiteX8" fmla="*/ -3355 w 101862"/>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2" h="5164">
                  <a:moveTo>
                    <a:pt x="-3355" y="-1"/>
                  </a:moveTo>
                  <a:lnTo>
                    <a:pt x="-837" y="-2518"/>
                  </a:lnTo>
                  <a:lnTo>
                    <a:pt x="45059" y="-2583"/>
                  </a:lnTo>
                  <a:lnTo>
                    <a:pt x="90955" y="-2583"/>
                  </a:lnTo>
                  <a:lnTo>
                    <a:pt x="93473" y="-1"/>
                  </a:lnTo>
                  <a:lnTo>
                    <a:pt x="95990" y="2581"/>
                  </a:lnTo>
                  <a:lnTo>
                    <a:pt x="45059" y="2581"/>
                  </a:lnTo>
                  <a:lnTo>
                    <a:pt x="-5873" y="2581"/>
                  </a:lnTo>
                  <a:lnTo>
                    <a:pt x="-3355" y="-1"/>
                  </a:lnTo>
                  <a:close/>
                </a:path>
              </a:pathLst>
            </a:custGeom>
            <a:solidFill>
              <a:srgbClr val="000000"/>
            </a:solidFill>
            <a:ln w="65" cap="flat">
              <a:no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7FB408BA-F42E-4314-9F16-7B59208CB5F6}"/>
                </a:ext>
              </a:extLst>
            </p:cNvPr>
            <p:cNvSpPr/>
            <p:nvPr/>
          </p:nvSpPr>
          <p:spPr>
            <a:xfrm flipV="1">
              <a:off x="5210815" y="4288861"/>
              <a:ext cx="145693" cy="5164"/>
            </a:xfrm>
            <a:custGeom>
              <a:avLst/>
              <a:gdLst>
                <a:gd name="connsiteX0" fmla="*/ -5085 w 145693"/>
                <a:gd name="connsiteY0" fmla="*/ -1 h 5164"/>
                <a:gd name="connsiteX1" fmla="*/ -7538 w 145693"/>
                <a:gd name="connsiteY1" fmla="*/ -2518 h 5164"/>
                <a:gd name="connsiteX2" fmla="*/ 65341 w 145693"/>
                <a:gd name="connsiteY2" fmla="*/ -2583 h 5164"/>
                <a:gd name="connsiteX3" fmla="*/ 138156 w 145693"/>
                <a:gd name="connsiteY3" fmla="*/ -2583 h 5164"/>
                <a:gd name="connsiteX4" fmla="*/ 135638 w 145693"/>
                <a:gd name="connsiteY4" fmla="*/ -1 h 5164"/>
                <a:gd name="connsiteX5" fmla="*/ 133121 w 145693"/>
                <a:gd name="connsiteY5" fmla="*/ 2581 h 5164"/>
                <a:gd name="connsiteX6" fmla="*/ 65277 w 145693"/>
                <a:gd name="connsiteY6" fmla="*/ 2581 h 5164"/>
                <a:gd name="connsiteX7" fmla="*/ -2567 w 145693"/>
                <a:gd name="connsiteY7" fmla="*/ 2581 h 5164"/>
                <a:gd name="connsiteX8" fmla="*/ -5085 w 145693"/>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693" h="5164">
                  <a:moveTo>
                    <a:pt x="-5085" y="-1"/>
                  </a:moveTo>
                  <a:lnTo>
                    <a:pt x="-7538" y="-2518"/>
                  </a:lnTo>
                  <a:lnTo>
                    <a:pt x="65341" y="-2583"/>
                  </a:lnTo>
                  <a:lnTo>
                    <a:pt x="138156" y="-2583"/>
                  </a:lnTo>
                  <a:lnTo>
                    <a:pt x="135638" y="-1"/>
                  </a:lnTo>
                  <a:lnTo>
                    <a:pt x="133121" y="2581"/>
                  </a:lnTo>
                  <a:lnTo>
                    <a:pt x="65277" y="2581"/>
                  </a:lnTo>
                  <a:lnTo>
                    <a:pt x="-2567" y="2581"/>
                  </a:lnTo>
                  <a:lnTo>
                    <a:pt x="-5085" y="-1"/>
                  </a:lnTo>
                  <a:close/>
                </a:path>
              </a:pathLst>
            </a:custGeom>
            <a:solidFill>
              <a:srgbClr val="000000"/>
            </a:solidFill>
            <a:ln w="65"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2809E717-F921-4D2A-8FC5-D9B9A372BAF1}"/>
                </a:ext>
              </a:extLst>
            </p:cNvPr>
            <p:cNvSpPr/>
            <p:nvPr/>
          </p:nvSpPr>
          <p:spPr>
            <a:xfrm flipV="1">
              <a:off x="5190739" y="4305708"/>
              <a:ext cx="180347" cy="8328"/>
            </a:xfrm>
            <a:custGeom>
              <a:avLst/>
              <a:gdLst>
                <a:gd name="connsiteX0" fmla="*/ 164466 w 180347"/>
                <a:gd name="connsiteY0" fmla="*/ 4638 h 8328"/>
                <a:gd name="connsiteX1" fmla="*/ 160916 w 180347"/>
                <a:gd name="connsiteY1" fmla="*/ 3218 h 8328"/>
                <a:gd name="connsiteX2" fmla="*/ 79194 w 180347"/>
                <a:gd name="connsiteY2" fmla="*/ 3024 h 8328"/>
                <a:gd name="connsiteX3" fmla="*/ -2465 w 180347"/>
                <a:gd name="connsiteY3" fmla="*/ 2895 h 8328"/>
                <a:gd name="connsiteX4" fmla="*/ -4982 w 180347"/>
                <a:gd name="connsiteY4" fmla="*/ 313 h 8328"/>
                <a:gd name="connsiteX5" fmla="*/ -7500 w 180347"/>
                <a:gd name="connsiteY5" fmla="*/ -2269 h 8328"/>
                <a:gd name="connsiteX6" fmla="*/ 72932 w 180347"/>
                <a:gd name="connsiteY6" fmla="*/ -2269 h 8328"/>
                <a:gd name="connsiteX7" fmla="*/ 158399 w 180347"/>
                <a:gd name="connsiteY7" fmla="*/ -1559 h 8328"/>
                <a:gd name="connsiteX8" fmla="*/ 172794 w 180347"/>
                <a:gd name="connsiteY8" fmla="*/ 2637 h 8328"/>
                <a:gd name="connsiteX9" fmla="*/ 169050 w 180347"/>
                <a:gd name="connsiteY9" fmla="*/ 6058 h 8328"/>
                <a:gd name="connsiteX10" fmla="*/ 164466 w 180347"/>
                <a:gd name="connsiteY10" fmla="*/ 4638 h 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47" h="8328">
                  <a:moveTo>
                    <a:pt x="164466" y="4638"/>
                  </a:moveTo>
                  <a:lnTo>
                    <a:pt x="160916" y="3218"/>
                  </a:lnTo>
                  <a:lnTo>
                    <a:pt x="79194" y="3024"/>
                  </a:lnTo>
                  <a:lnTo>
                    <a:pt x="-2465" y="2895"/>
                  </a:lnTo>
                  <a:lnTo>
                    <a:pt x="-4982" y="313"/>
                  </a:lnTo>
                  <a:lnTo>
                    <a:pt x="-7500" y="-2269"/>
                  </a:lnTo>
                  <a:lnTo>
                    <a:pt x="72932" y="-2269"/>
                  </a:lnTo>
                  <a:cubicBezTo>
                    <a:pt x="126704" y="-2269"/>
                    <a:pt x="155042" y="-2011"/>
                    <a:pt x="158399" y="-1559"/>
                  </a:cubicBezTo>
                  <a:cubicBezTo>
                    <a:pt x="162530" y="-978"/>
                    <a:pt x="171825" y="1733"/>
                    <a:pt x="172794" y="2637"/>
                  </a:cubicBezTo>
                  <a:cubicBezTo>
                    <a:pt x="173310" y="3153"/>
                    <a:pt x="170018" y="6123"/>
                    <a:pt x="169050" y="6058"/>
                  </a:cubicBezTo>
                  <a:cubicBezTo>
                    <a:pt x="168469" y="6058"/>
                    <a:pt x="166403" y="5413"/>
                    <a:pt x="164466" y="4638"/>
                  </a:cubicBezTo>
                  <a:close/>
                </a:path>
              </a:pathLst>
            </a:custGeom>
            <a:solidFill>
              <a:srgbClr val="000000"/>
            </a:solidFill>
            <a:ln w="65" cap="flat">
              <a:no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51874CC3-463C-4184-9C3A-15C952F94C25}"/>
                </a:ext>
              </a:extLst>
            </p:cNvPr>
            <p:cNvSpPr/>
            <p:nvPr/>
          </p:nvSpPr>
          <p:spPr>
            <a:xfrm flipV="1">
              <a:off x="5133288" y="4308872"/>
              <a:ext cx="61840" cy="5164"/>
            </a:xfrm>
            <a:custGeom>
              <a:avLst/>
              <a:gdLst>
                <a:gd name="connsiteX0" fmla="*/ -3355 w 61840"/>
                <a:gd name="connsiteY0" fmla="*/ 340 h 5164"/>
                <a:gd name="connsiteX1" fmla="*/ -837 w 61840"/>
                <a:gd name="connsiteY1" fmla="*/ -2242 h 5164"/>
                <a:gd name="connsiteX2" fmla="*/ 25048 w 61840"/>
                <a:gd name="connsiteY2" fmla="*/ -2242 h 5164"/>
                <a:gd name="connsiteX3" fmla="*/ 50933 w 61840"/>
                <a:gd name="connsiteY3" fmla="*/ -2242 h 5164"/>
                <a:gd name="connsiteX4" fmla="*/ 53451 w 61840"/>
                <a:gd name="connsiteY4" fmla="*/ 340 h 5164"/>
                <a:gd name="connsiteX5" fmla="*/ 55968 w 61840"/>
                <a:gd name="connsiteY5" fmla="*/ 2922 h 5164"/>
                <a:gd name="connsiteX6" fmla="*/ 25048 w 61840"/>
                <a:gd name="connsiteY6" fmla="*/ 2922 h 5164"/>
                <a:gd name="connsiteX7" fmla="*/ -5873 w 61840"/>
                <a:gd name="connsiteY7" fmla="*/ 2922 h 5164"/>
                <a:gd name="connsiteX8" fmla="*/ -3355 w 61840"/>
                <a:gd name="connsiteY8" fmla="*/ 340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40" h="5164">
                  <a:moveTo>
                    <a:pt x="-3355" y="340"/>
                  </a:moveTo>
                  <a:lnTo>
                    <a:pt x="-837" y="-2242"/>
                  </a:lnTo>
                  <a:lnTo>
                    <a:pt x="25048" y="-2242"/>
                  </a:lnTo>
                  <a:lnTo>
                    <a:pt x="50933" y="-2242"/>
                  </a:lnTo>
                  <a:lnTo>
                    <a:pt x="53451" y="340"/>
                  </a:lnTo>
                  <a:lnTo>
                    <a:pt x="55968" y="2922"/>
                  </a:lnTo>
                  <a:lnTo>
                    <a:pt x="25048" y="2922"/>
                  </a:lnTo>
                  <a:lnTo>
                    <a:pt x="-5873" y="2922"/>
                  </a:lnTo>
                  <a:lnTo>
                    <a:pt x="-3355" y="340"/>
                  </a:lnTo>
                  <a:close/>
                </a:path>
              </a:pathLst>
            </a:custGeom>
            <a:solidFill>
              <a:srgbClr val="000000"/>
            </a:solidFill>
            <a:ln w="65" cap="flat">
              <a:noFill/>
              <a:prstDash val="solid"/>
              <a:miter/>
            </a:ln>
          </p:spPr>
          <p:txBody>
            <a:bodyPr rtlCol="0" anchor="ctr"/>
            <a:lstStyle/>
            <a:p>
              <a:endParaRPr lang="de-DE"/>
            </a:p>
          </p:txBody>
        </p:sp>
      </p:grpSp>
      <p:cxnSp>
        <p:nvCxnSpPr>
          <p:cNvPr id="15" name="Gerader Verbinder 14">
            <a:extLst>
              <a:ext uri="{FF2B5EF4-FFF2-40B4-BE49-F238E27FC236}">
                <a16:creationId xmlns:a16="http://schemas.microsoft.com/office/drawing/2014/main" id="{FDE44A29-3843-4AAE-9493-4E11AB0AFE26}"/>
              </a:ext>
            </a:extLst>
          </p:cNvPr>
          <p:cNvCxnSpPr/>
          <p:nvPr/>
        </p:nvCxnSpPr>
        <p:spPr bwMode="auto">
          <a:xfrm>
            <a:off x="4857291" y="3329583"/>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p:nvPr/>
        </p:nvCxnSpPr>
        <p:spPr bwMode="auto">
          <a:xfrm>
            <a:off x="7129111" y="732789"/>
            <a:ext cx="0" cy="398063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6212042" y="4351983"/>
            <a:ext cx="936108" cy="307777"/>
          </a:xfrm>
          <a:prstGeom prst="rect">
            <a:avLst/>
          </a:prstGeom>
          <a:noFill/>
        </p:spPr>
        <p:txBody>
          <a:bodyPr wrap="square" rtlCol="0">
            <a:spAutoFit/>
          </a:bodyPr>
          <a:lstStyle/>
          <a:p>
            <a:r>
              <a:rPr lang="de-DE" sz="1400" dirty="0">
                <a:solidFill>
                  <a:srgbClr val="3333FF"/>
                </a:solidFill>
              </a:rPr>
              <a:t>Hausnetz</a:t>
            </a:r>
          </a:p>
        </p:txBody>
      </p:sp>
      <p:cxnSp>
        <p:nvCxnSpPr>
          <p:cNvPr id="52" name="Gerader Verbinder 51">
            <a:extLst>
              <a:ext uri="{FF2B5EF4-FFF2-40B4-BE49-F238E27FC236}">
                <a16:creationId xmlns:a16="http://schemas.microsoft.com/office/drawing/2014/main" id="{088E5D81-85FD-452A-BAA7-B605E553BBDC}"/>
              </a:ext>
            </a:extLst>
          </p:cNvPr>
          <p:cNvCxnSpPr/>
          <p:nvPr/>
        </p:nvCxnSpPr>
        <p:spPr bwMode="auto">
          <a:xfrm>
            <a:off x="6246547" y="3723669"/>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 name="Grafik 50" descr="Ein Bild, das Buchse, Elektronik, drinnen, Stecker enthält.&#10;&#10;Automatisch generierte Beschreibung">
            <a:extLst>
              <a:ext uri="{FF2B5EF4-FFF2-40B4-BE49-F238E27FC236}">
                <a16:creationId xmlns:a16="http://schemas.microsoft.com/office/drawing/2014/main" id="{9FB441D2-D519-4379-A910-DBDC6A1CD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201" y="3498647"/>
            <a:ext cx="248835" cy="248835"/>
          </a:xfrm>
          <a:prstGeom prst="rect">
            <a:avLst/>
          </a:prstGeom>
        </p:spPr>
      </p:pic>
      <p:grpSp>
        <p:nvGrpSpPr>
          <p:cNvPr id="75" name="Gruppieren 74">
            <a:extLst>
              <a:ext uri="{FF2B5EF4-FFF2-40B4-BE49-F238E27FC236}">
                <a16:creationId xmlns:a16="http://schemas.microsoft.com/office/drawing/2014/main" id="{B71D392F-2EF8-4B26-90C2-9F0FEB9FCBA7}"/>
              </a:ext>
            </a:extLst>
          </p:cNvPr>
          <p:cNvGrpSpPr/>
          <p:nvPr/>
        </p:nvGrpSpPr>
        <p:grpSpPr>
          <a:xfrm>
            <a:off x="372616" y="1117763"/>
            <a:ext cx="3599437" cy="3015209"/>
            <a:chOff x="1526717" y="1289849"/>
            <a:chExt cx="3599437" cy="3015209"/>
          </a:xfrm>
        </p:grpSpPr>
        <p:sp>
          <p:nvSpPr>
            <p:cNvPr id="18" name="Freihandform: Form 17">
              <a:extLst>
                <a:ext uri="{FF2B5EF4-FFF2-40B4-BE49-F238E27FC236}">
                  <a16:creationId xmlns:a16="http://schemas.microsoft.com/office/drawing/2014/main" id="{530B6974-FD95-46EC-A875-E3D54EDAECD5}"/>
                </a:ext>
              </a:extLst>
            </p:cNvPr>
            <p:cNvSpPr/>
            <p:nvPr/>
          </p:nvSpPr>
          <p:spPr bwMode="auto">
            <a:xfrm>
              <a:off x="4199565" y="1601287"/>
              <a:ext cx="926589" cy="2703771"/>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Textfeld 55">
              <a:extLst>
                <a:ext uri="{FF2B5EF4-FFF2-40B4-BE49-F238E27FC236}">
                  <a16:creationId xmlns:a16="http://schemas.microsoft.com/office/drawing/2014/main" id="{E80E13DF-B14D-48D3-BAFA-1282840F2456}"/>
                </a:ext>
              </a:extLst>
            </p:cNvPr>
            <p:cNvSpPr txBox="1"/>
            <p:nvPr/>
          </p:nvSpPr>
          <p:spPr>
            <a:xfrm>
              <a:off x="1526717" y="1289849"/>
              <a:ext cx="2734751" cy="1600438"/>
            </a:xfrm>
            <a:prstGeom prst="rect">
              <a:avLst/>
            </a:prstGeom>
            <a:noFill/>
          </p:spPr>
          <p:txBody>
            <a:bodyPr wrap="square" rtlCol="0">
              <a:spAutoFit/>
            </a:bodyPr>
            <a:lstStyle/>
            <a:p>
              <a:r>
                <a:rPr lang="de-DE" sz="1400" u="sng" dirty="0">
                  <a:solidFill>
                    <a:srgbClr val="3333FF"/>
                  </a:solidFill>
                </a:rPr>
                <a:t>Notwendige energetische Minimal-Sanierung!</a:t>
              </a:r>
              <a:br>
                <a:rPr lang="de-DE" sz="1400" dirty="0">
                  <a:solidFill>
                    <a:srgbClr val="3333FF"/>
                  </a:solidFill>
                </a:rPr>
              </a:br>
              <a:r>
                <a:rPr lang="de-DE" sz="1400" dirty="0">
                  <a:solidFill>
                    <a:srgbClr val="3333FF"/>
                  </a:solidFill>
                </a:rPr>
                <a:t>- doppelverglaste Fenster</a:t>
              </a:r>
              <a:br>
                <a:rPr lang="de-DE" sz="1400" dirty="0">
                  <a:solidFill>
                    <a:srgbClr val="3333FF"/>
                  </a:solidFill>
                </a:rPr>
              </a:br>
              <a:r>
                <a:rPr lang="de-DE" sz="1400" dirty="0">
                  <a:solidFill>
                    <a:srgbClr val="3333FF"/>
                  </a:solidFill>
                </a:rPr>
                <a:t>- Dämmung der </a:t>
              </a:r>
              <a:br>
                <a:rPr lang="de-DE" sz="1400" dirty="0">
                  <a:solidFill>
                    <a:srgbClr val="3333FF"/>
                  </a:solidFill>
                </a:rPr>
              </a:br>
              <a:r>
                <a:rPr lang="de-DE" sz="1400" dirty="0">
                  <a:solidFill>
                    <a:srgbClr val="3333FF"/>
                  </a:solidFill>
                </a:rPr>
                <a:t>  Obergeschossdecke und </a:t>
              </a:r>
              <a:br>
                <a:rPr lang="de-DE" sz="1400" dirty="0">
                  <a:solidFill>
                    <a:srgbClr val="3333FF"/>
                  </a:solidFill>
                </a:rPr>
              </a:br>
              <a:r>
                <a:rPr lang="de-DE" sz="1400" dirty="0">
                  <a:solidFill>
                    <a:srgbClr val="3333FF"/>
                  </a:solidFill>
                </a:rPr>
                <a:t>  bei Bedarf die Kellerdecke</a:t>
              </a:r>
              <a:br>
                <a:rPr lang="de-DE" sz="1400" dirty="0">
                  <a:solidFill>
                    <a:srgbClr val="3333FF"/>
                  </a:solidFill>
                </a:rPr>
              </a:br>
              <a:r>
                <a:rPr lang="de-DE" sz="1400" dirty="0">
                  <a:solidFill>
                    <a:srgbClr val="3333FF"/>
                  </a:solidFill>
                </a:rPr>
                <a:t>Wirtschaftlichkeit beachten!</a:t>
              </a:r>
            </a:p>
          </p:txBody>
        </p:sp>
        <p:cxnSp>
          <p:nvCxnSpPr>
            <p:cNvPr id="55" name="Gerader Verbinder 54">
              <a:extLst>
                <a:ext uri="{FF2B5EF4-FFF2-40B4-BE49-F238E27FC236}">
                  <a16:creationId xmlns:a16="http://schemas.microsoft.com/office/drawing/2014/main" id="{404A8B09-44EA-4406-B042-BDFD27675913}"/>
                </a:ext>
              </a:extLst>
            </p:cNvPr>
            <p:cNvCxnSpPr/>
            <p:nvPr/>
          </p:nvCxnSpPr>
          <p:spPr bwMode="auto">
            <a:xfrm flipH="1" flipV="1">
              <a:off x="3796186" y="1871577"/>
              <a:ext cx="844982" cy="442115"/>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9" name="Grafik 58" descr="Ein Bild, das drinnen, Zähler, weiß, sitzend enthält.&#10;&#10;Automatisch generierte Beschreibung">
            <a:extLst>
              <a:ext uri="{FF2B5EF4-FFF2-40B4-BE49-F238E27FC236}">
                <a16:creationId xmlns:a16="http://schemas.microsoft.com/office/drawing/2014/main" id="{50FE87EA-8D41-471E-B553-72674FF44C99}"/>
              </a:ext>
            </a:extLst>
          </p:cNvPr>
          <p:cNvPicPr>
            <a:picLocks noChangeAspect="1"/>
          </p:cNvPicPr>
          <p:nvPr/>
        </p:nvPicPr>
        <p:blipFill rotWithShape="1">
          <a:blip r:embed="rId5">
            <a:extLst>
              <a:ext uri="{28A0092B-C50C-407E-A947-70E740481C1C}">
                <a14:useLocalDpi xmlns:a14="http://schemas.microsoft.com/office/drawing/2010/main" val="0"/>
              </a:ext>
            </a:extLst>
          </a:blip>
          <a:srcRect l="2829" t="20588" r="12982" b="4299"/>
          <a:stretch/>
        </p:blipFill>
        <p:spPr>
          <a:xfrm rot="5400000">
            <a:off x="6691593" y="1523765"/>
            <a:ext cx="803523" cy="537681"/>
          </a:xfrm>
          <a:prstGeom prst="rect">
            <a:avLst/>
          </a:prstGeom>
        </p:spPr>
      </p:pic>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6275486" y="929501"/>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Ellipse 62">
            <a:extLst>
              <a:ext uri="{FF2B5EF4-FFF2-40B4-BE49-F238E27FC236}">
                <a16:creationId xmlns:a16="http://schemas.microsoft.com/office/drawing/2014/main" id="{10FBD842-446F-40C1-8C72-0BBFA467B01B}"/>
              </a:ext>
            </a:extLst>
          </p:cNvPr>
          <p:cNvSpPr/>
          <p:nvPr/>
        </p:nvSpPr>
        <p:spPr bwMode="auto">
          <a:xfrm>
            <a:off x="7093354" y="884310"/>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4" name="Textfeld 63">
            <a:extLst>
              <a:ext uri="{FF2B5EF4-FFF2-40B4-BE49-F238E27FC236}">
                <a16:creationId xmlns:a16="http://schemas.microsoft.com/office/drawing/2014/main" id="{F25F223B-193E-42B6-9B54-F83E04774338}"/>
              </a:ext>
            </a:extLst>
          </p:cNvPr>
          <p:cNvSpPr txBox="1"/>
          <p:nvPr/>
        </p:nvSpPr>
        <p:spPr>
          <a:xfrm>
            <a:off x="7414010" y="765255"/>
            <a:ext cx="1790618" cy="307777"/>
          </a:xfrm>
          <a:prstGeom prst="rect">
            <a:avLst/>
          </a:prstGeom>
          <a:noFill/>
        </p:spPr>
        <p:txBody>
          <a:bodyPr wrap="none" rtlCol="0">
            <a:spAutoFit/>
          </a:bodyPr>
          <a:lstStyle/>
          <a:p>
            <a:r>
              <a:rPr lang="de-DE" sz="1400" dirty="0">
                <a:solidFill>
                  <a:srgbClr val="3333FF"/>
                </a:solidFill>
              </a:rPr>
              <a:t>EVU-Netz 400 V AC</a:t>
            </a: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7772184" y="4328348"/>
            <a:ext cx="1994457"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a:t>
            </a:r>
            <a:r>
              <a:rPr lang="de-DE" altLang="de-DE" sz="1200" dirty="0">
                <a:solidFill>
                  <a:srgbClr val="000000"/>
                </a:solidFill>
                <a:ea typeface="Microsoft YaHei" panose="020B0503020204020204" pitchFamily="34" charset="-122"/>
                <a:hlinkClick r:id="rId6"/>
              </a:rPr>
              <a:t>ISE e.V., Meta-Studie</a:t>
            </a:r>
            <a:br>
              <a:rPr lang="de-DE" altLang="de-DE" sz="1200" dirty="0">
                <a:solidFill>
                  <a:srgbClr val="000000"/>
                </a:solidFill>
                <a:ea typeface="Microsoft YaHei" panose="020B0503020204020204" pitchFamily="34" charset="-122"/>
                <a:hlinkClick r:id="rId6"/>
              </a:rPr>
            </a:br>
            <a:r>
              <a:rPr lang="de-DE" altLang="de-DE" sz="1200" dirty="0">
                <a:solidFill>
                  <a:srgbClr val="000000"/>
                </a:solidFill>
                <a:ea typeface="Microsoft YaHei" panose="020B0503020204020204" pitchFamily="34" charset="-122"/>
                <a:hlinkClick r:id="rId6"/>
              </a:rPr>
              <a:t>„Wärmewende“ </a:t>
            </a:r>
            <a:endParaRPr lang="de-DE" altLang="de-DE" sz="1200" dirty="0">
              <a:solidFill>
                <a:srgbClr val="000000"/>
              </a:solidFill>
              <a:ea typeface="Microsoft YaHei" panose="020B0503020204020204" pitchFamily="34" charset="-122"/>
            </a:endParaRPr>
          </a:p>
        </p:txBody>
      </p:sp>
      <p:grpSp>
        <p:nvGrpSpPr>
          <p:cNvPr id="120" name="Gruppieren 119">
            <a:extLst>
              <a:ext uri="{FF2B5EF4-FFF2-40B4-BE49-F238E27FC236}">
                <a16:creationId xmlns:a16="http://schemas.microsoft.com/office/drawing/2014/main" id="{500BCF8E-25F8-578F-E175-92B4265891C0}"/>
              </a:ext>
            </a:extLst>
          </p:cNvPr>
          <p:cNvGrpSpPr/>
          <p:nvPr/>
        </p:nvGrpSpPr>
        <p:grpSpPr>
          <a:xfrm>
            <a:off x="238555" y="1082131"/>
            <a:ext cx="9667446" cy="4718616"/>
            <a:chOff x="238555" y="1082131"/>
            <a:chExt cx="9667446" cy="4718616"/>
          </a:xfrm>
        </p:grpSpPr>
        <p:sp>
          <p:nvSpPr>
            <p:cNvPr id="98" name="Textfeld 97">
              <a:extLst>
                <a:ext uri="{FF2B5EF4-FFF2-40B4-BE49-F238E27FC236}">
                  <a16:creationId xmlns:a16="http://schemas.microsoft.com/office/drawing/2014/main" id="{EB481B56-AC83-4558-A5D7-9174941A9892}"/>
                </a:ext>
              </a:extLst>
            </p:cNvPr>
            <p:cNvSpPr txBox="1"/>
            <p:nvPr/>
          </p:nvSpPr>
          <p:spPr>
            <a:xfrm>
              <a:off x="238555" y="5462193"/>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Energiemanagement-System sorgt für das Zusammenspiel von Erzeuger/Speicher und Verbraucher</a:t>
              </a:r>
            </a:p>
          </p:txBody>
        </p:sp>
        <p:grpSp>
          <p:nvGrpSpPr>
            <p:cNvPr id="41" name="Gruppieren 40">
              <a:extLst>
                <a:ext uri="{FF2B5EF4-FFF2-40B4-BE49-F238E27FC236}">
                  <a16:creationId xmlns:a16="http://schemas.microsoft.com/office/drawing/2014/main" id="{483945BA-3F14-4665-9BF1-FADDD7CDE29F}"/>
                </a:ext>
              </a:extLst>
            </p:cNvPr>
            <p:cNvGrpSpPr/>
            <p:nvPr/>
          </p:nvGrpSpPr>
          <p:grpSpPr>
            <a:xfrm>
              <a:off x="5813734" y="1082131"/>
              <a:ext cx="4032306" cy="2277897"/>
              <a:chOff x="5813734" y="1254217"/>
              <a:chExt cx="4032306" cy="2277897"/>
            </a:xfrm>
          </p:grpSpPr>
          <p:cxnSp>
            <p:nvCxnSpPr>
              <p:cNvPr id="92" name="Gerader Verbinder 91">
                <a:extLst>
                  <a:ext uri="{FF2B5EF4-FFF2-40B4-BE49-F238E27FC236}">
                    <a16:creationId xmlns:a16="http://schemas.microsoft.com/office/drawing/2014/main" id="{22624939-A364-472D-885E-7AFF5FFA3F85}"/>
                  </a:ext>
                </a:extLst>
              </p:cNvPr>
              <p:cNvCxnSpPr/>
              <p:nvPr/>
            </p:nvCxnSpPr>
            <p:spPr bwMode="auto">
              <a:xfrm>
                <a:off x="7515441" y="1254217"/>
                <a:ext cx="0" cy="2174783"/>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r Verbinder 93">
                <a:extLst>
                  <a:ext uri="{FF2B5EF4-FFF2-40B4-BE49-F238E27FC236}">
                    <a16:creationId xmlns:a16="http://schemas.microsoft.com/office/drawing/2014/main" id="{315B8E1D-63E0-4A84-82DB-4AA48137FAD3}"/>
                  </a:ext>
                </a:extLst>
              </p:cNvPr>
              <p:cNvCxnSpPr/>
              <p:nvPr/>
            </p:nvCxnSpPr>
            <p:spPr bwMode="auto">
              <a:xfrm>
                <a:off x="7295660" y="1450929"/>
                <a:ext cx="653385" cy="0"/>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5" name="Ellipse 94">
                <a:extLst>
                  <a:ext uri="{FF2B5EF4-FFF2-40B4-BE49-F238E27FC236}">
                    <a16:creationId xmlns:a16="http://schemas.microsoft.com/office/drawing/2014/main" id="{6A5356F7-C04E-4741-9D86-EC81D479A308}"/>
                  </a:ext>
                </a:extLst>
              </p:cNvPr>
              <p:cNvSpPr/>
              <p:nvPr/>
            </p:nvSpPr>
            <p:spPr bwMode="auto">
              <a:xfrm>
                <a:off x="7480489" y="1405738"/>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6" name="Textfeld 95">
                <a:extLst>
                  <a:ext uri="{FF2B5EF4-FFF2-40B4-BE49-F238E27FC236}">
                    <a16:creationId xmlns:a16="http://schemas.microsoft.com/office/drawing/2014/main" id="{A8B5E3B7-9803-44C3-9794-D8DA9F57EE11}"/>
                  </a:ext>
                </a:extLst>
              </p:cNvPr>
              <p:cNvSpPr txBox="1"/>
              <p:nvPr/>
            </p:nvSpPr>
            <p:spPr>
              <a:xfrm>
                <a:off x="7974456" y="1286683"/>
                <a:ext cx="1871584" cy="307777"/>
              </a:xfrm>
              <a:prstGeom prst="rect">
                <a:avLst/>
              </a:prstGeom>
              <a:noFill/>
            </p:spPr>
            <p:txBody>
              <a:bodyPr wrap="square" rtlCol="0">
                <a:spAutoFit/>
              </a:bodyPr>
              <a:lstStyle/>
              <a:p>
                <a:r>
                  <a:rPr lang="de-DE" sz="1400" dirty="0">
                    <a:solidFill>
                      <a:srgbClr val="3333FF"/>
                    </a:solidFill>
                  </a:rPr>
                  <a:t>Datennetz (Internet)</a:t>
                </a:r>
              </a:p>
            </p:txBody>
          </p:sp>
          <p:cxnSp>
            <p:nvCxnSpPr>
              <p:cNvPr id="99" name="Gerader Verbinder 98">
                <a:extLst>
                  <a:ext uri="{FF2B5EF4-FFF2-40B4-BE49-F238E27FC236}">
                    <a16:creationId xmlns:a16="http://schemas.microsoft.com/office/drawing/2014/main" id="{15623FAA-0125-46C7-BDFC-2B1C73F54180}"/>
                  </a:ext>
                </a:extLst>
              </p:cNvPr>
              <p:cNvCxnSpPr/>
              <p:nvPr/>
            </p:nvCxnSpPr>
            <p:spPr bwMode="auto">
              <a:xfrm>
                <a:off x="6275486" y="3429000"/>
                <a:ext cx="1253082" cy="0"/>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Grafik 23">
                <a:extLst>
                  <a:ext uri="{FF2B5EF4-FFF2-40B4-BE49-F238E27FC236}">
                    <a16:creationId xmlns:a16="http://schemas.microsoft.com/office/drawing/2014/main" id="{7A7604D9-CC65-454F-AC50-4C076115B22A}"/>
                  </a:ext>
                </a:extLst>
              </p:cNvPr>
              <p:cNvPicPr>
                <a:picLocks noChangeAspect="1"/>
              </p:cNvPicPr>
              <p:nvPr/>
            </p:nvPicPr>
            <p:blipFill rotWithShape="1">
              <a:blip r:embed="rId7">
                <a:extLst>
                  <a:ext uri="{28A0092B-C50C-407E-A947-70E740481C1C}">
                    <a14:useLocalDpi xmlns:a14="http://schemas.microsoft.com/office/drawing/2010/main" val="0"/>
                  </a:ext>
                </a:extLst>
              </a:blip>
              <a:srcRect l="17809" t="17276" r="16816" b="18891"/>
              <a:stretch/>
            </p:blipFill>
            <p:spPr>
              <a:xfrm>
                <a:off x="5813734" y="3221834"/>
                <a:ext cx="476662" cy="310280"/>
              </a:xfrm>
              <a:prstGeom prst="rect">
                <a:avLst/>
              </a:prstGeom>
            </p:spPr>
          </p:pic>
        </p:grpSp>
      </p:grpSp>
      <p:sp>
        <p:nvSpPr>
          <p:cNvPr id="110" name="Textfeld 109">
            <a:extLst>
              <a:ext uri="{FF2B5EF4-FFF2-40B4-BE49-F238E27FC236}">
                <a16:creationId xmlns:a16="http://schemas.microsoft.com/office/drawing/2014/main" id="{0F0B59B9-F2B9-3AE5-6EA7-CFCF863B1BAB}"/>
              </a:ext>
            </a:extLst>
          </p:cNvPr>
          <p:cNvSpPr txBox="1"/>
          <p:nvPr/>
        </p:nvSpPr>
        <p:spPr>
          <a:xfrm>
            <a:off x="224040" y="5755568"/>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EE-Maßnahmen sollten mit dem Energieberater bei notwendigen Instandhaltungen geplant werden</a:t>
            </a:r>
          </a:p>
        </p:txBody>
      </p:sp>
      <p:grpSp>
        <p:nvGrpSpPr>
          <p:cNvPr id="122" name="Gruppieren 121">
            <a:extLst>
              <a:ext uri="{FF2B5EF4-FFF2-40B4-BE49-F238E27FC236}">
                <a16:creationId xmlns:a16="http://schemas.microsoft.com/office/drawing/2014/main" id="{C1742AD9-2607-5271-49AC-CF2699E39934}"/>
              </a:ext>
            </a:extLst>
          </p:cNvPr>
          <p:cNvGrpSpPr/>
          <p:nvPr/>
        </p:nvGrpSpPr>
        <p:grpSpPr>
          <a:xfrm>
            <a:off x="224042" y="1376505"/>
            <a:ext cx="9681958" cy="3684527"/>
            <a:chOff x="224042" y="1376505"/>
            <a:chExt cx="9681958" cy="3684527"/>
          </a:xfrm>
        </p:grpSpPr>
        <p:cxnSp>
          <p:nvCxnSpPr>
            <p:cNvPr id="121" name="Gerader Verbinder 120">
              <a:extLst>
                <a:ext uri="{FF2B5EF4-FFF2-40B4-BE49-F238E27FC236}">
                  <a16:creationId xmlns:a16="http://schemas.microsoft.com/office/drawing/2014/main" id="{4B65DD55-27CC-B198-B621-9EF9E90BD604}"/>
                </a:ext>
              </a:extLst>
            </p:cNvPr>
            <p:cNvCxnSpPr>
              <a:cxnSpLocks/>
            </p:cNvCxnSpPr>
            <p:nvPr/>
          </p:nvCxnSpPr>
          <p:spPr bwMode="auto">
            <a:xfrm>
              <a:off x="5804364" y="4692139"/>
              <a:ext cx="44657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5" name="Gruppieren 114">
              <a:extLst>
                <a:ext uri="{FF2B5EF4-FFF2-40B4-BE49-F238E27FC236}">
                  <a16:creationId xmlns:a16="http://schemas.microsoft.com/office/drawing/2014/main" id="{D587411E-2867-4BEF-97EF-56AA9D38709A}"/>
                </a:ext>
              </a:extLst>
            </p:cNvPr>
            <p:cNvGrpSpPr/>
            <p:nvPr/>
          </p:nvGrpSpPr>
          <p:grpSpPr>
            <a:xfrm>
              <a:off x="224042" y="1376505"/>
              <a:ext cx="9681958" cy="3684527"/>
              <a:chOff x="224042" y="1440005"/>
              <a:chExt cx="9681958" cy="3684527"/>
            </a:xfrm>
          </p:grpSpPr>
          <p:sp>
            <p:nvSpPr>
              <p:cNvPr id="101" name="Textfeld 100">
                <a:extLst>
                  <a:ext uri="{FF2B5EF4-FFF2-40B4-BE49-F238E27FC236}">
                    <a16:creationId xmlns:a16="http://schemas.microsoft.com/office/drawing/2014/main" id="{15DBD730-6C2E-4363-9083-F3AD10D0F8FC}"/>
                  </a:ext>
                </a:extLst>
              </p:cNvPr>
              <p:cNvSpPr txBox="1"/>
              <p:nvPr/>
            </p:nvSpPr>
            <p:spPr>
              <a:xfrm>
                <a:off x="224042" y="4785978"/>
                <a:ext cx="968195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PV aufs Dach, Balkon und Parkplatz mit Haus-Akku, Überschussstrom ins EVU-Netz</a:t>
                </a:r>
              </a:p>
            </p:txBody>
          </p:sp>
          <p:grpSp>
            <p:nvGrpSpPr>
              <p:cNvPr id="117" name="Gruppieren 116">
                <a:extLst>
                  <a:ext uri="{FF2B5EF4-FFF2-40B4-BE49-F238E27FC236}">
                    <a16:creationId xmlns:a16="http://schemas.microsoft.com/office/drawing/2014/main" id="{0CCC28C9-F7D6-C67D-22FD-B20244D2B609}"/>
                  </a:ext>
                </a:extLst>
              </p:cNvPr>
              <p:cNvGrpSpPr/>
              <p:nvPr/>
            </p:nvGrpSpPr>
            <p:grpSpPr>
              <a:xfrm>
                <a:off x="3811625" y="1440005"/>
                <a:ext cx="3351398" cy="3352875"/>
                <a:chOff x="3811625" y="1440005"/>
                <a:chExt cx="3351398" cy="3352875"/>
              </a:xfrm>
            </p:grpSpPr>
            <p:grpSp>
              <p:nvGrpSpPr>
                <p:cNvPr id="109" name="Gruppieren 108">
                  <a:extLst>
                    <a:ext uri="{FF2B5EF4-FFF2-40B4-BE49-F238E27FC236}">
                      <a16:creationId xmlns:a16="http://schemas.microsoft.com/office/drawing/2014/main" id="{C18E14C0-804C-DCC1-4C4D-668DD92D2679}"/>
                    </a:ext>
                  </a:extLst>
                </p:cNvPr>
                <p:cNvGrpSpPr/>
                <p:nvPr/>
              </p:nvGrpSpPr>
              <p:grpSpPr>
                <a:xfrm>
                  <a:off x="5598798" y="3495999"/>
                  <a:ext cx="691598" cy="1296881"/>
                  <a:chOff x="5598798" y="3495999"/>
                  <a:chExt cx="691598" cy="1296881"/>
                </a:xfrm>
              </p:grpSpPr>
              <p:pic>
                <p:nvPicPr>
                  <p:cNvPr id="8" name="Grafik 7">
                    <a:extLst>
                      <a:ext uri="{FF2B5EF4-FFF2-40B4-BE49-F238E27FC236}">
                        <a16:creationId xmlns:a16="http://schemas.microsoft.com/office/drawing/2014/main" id="{4F64958E-6CC0-4B37-9759-F3B8D732A9CB}"/>
                      </a:ext>
                    </a:extLst>
                  </p:cNvPr>
                  <p:cNvPicPr>
                    <a:picLocks noChangeAspect="1"/>
                  </p:cNvPicPr>
                  <p:nvPr/>
                </p:nvPicPr>
                <p:blipFill rotWithShape="1">
                  <a:blip r:embed="rId8">
                    <a:extLst>
                      <a:ext uri="{28A0092B-C50C-407E-A947-70E740481C1C}">
                        <a14:useLocalDpi xmlns:a14="http://schemas.microsoft.com/office/drawing/2010/main" val="0"/>
                      </a:ext>
                    </a:extLst>
                  </a:blip>
                  <a:srcRect l="21087" t="56358" r="73126" b="14625"/>
                  <a:stretch/>
                </p:blipFill>
                <p:spPr>
                  <a:xfrm>
                    <a:off x="5598798" y="3495999"/>
                    <a:ext cx="418875" cy="718622"/>
                  </a:xfrm>
                  <a:prstGeom prst="rect">
                    <a:avLst/>
                  </a:prstGeom>
                </p:spPr>
              </p:pic>
              <p:cxnSp>
                <p:nvCxnSpPr>
                  <p:cNvPr id="65" name="Gerader Verbinder 64">
                    <a:extLst>
                      <a:ext uri="{FF2B5EF4-FFF2-40B4-BE49-F238E27FC236}">
                        <a16:creationId xmlns:a16="http://schemas.microsoft.com/office/drawing/2014/main" id="{9A587941-AE49-4A00-A415-1E1A1B38C9FB}"/>
                      </a:ext>
                    </a:extLst>
                  </p:cNvPr>
                  <p:cNvCxnSpPr>
                    <a:cxnSpLocks/>
                    <a:stCxn id="8" idx="2"/>
                  </p:cNvCxnSpPr>
                  <p:nvPr/>
                </p:nvCxnSpPr>
                <p:spPr bwMode="auto">
                  <a:xfrm>
                    <a:off x="5808236" y="4214621"/>
                    <a:ext cx="0" cy="55425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Ellipse 105">
                    <a:extLst>
                      <a:ext uri="{FF2B5EF4-FFF2-40B4-BE49-F238E27FC236}">
                        <a16:creationId xmlns:a16="http://schemas.microsoft.com/office/drawing/2014/main" id="{8B34A4E2-020B-448C-8628-C4395F2F53FE}"/>
                      </a:ext>
                    </a:extLst>
                  </p:cNvPr>
                  <p:cNvSpPr/>
                  <p:nvPr/>
                </p:nvSpPr>
                <p:spPr bwMode="auto">
                  <a:xfrm>
                    <a:off x="6220727" y="472321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67" name="Gruppieren 66">
                  <a:extLst>
                    <a:ext uri="{FF2B5EF4-FFF2-40B4-BE49-F238E27FC236}">
                      <a16:creationId xmlns:a16="http://schemas.microsoft.com/office/drawing/2014/main" id="{3D9D3587-3394-4C57-B455-3395A0794555}"/>
                    </a:ext>
                  </a:extLst>
                </p:cNvPr>
                <p:cNvGrpSpPr/>
                <p:nvPr/>
              </p:nvGrpSpPr>
              <p:grpSpPr>
                <a:xfrm>
                  <a:off x="3811625" y="1440005"/>
                  <a:ext cx="3351398" cy="1355785"/>
                  <a:chOff x="3811625" y="1548293"/>
                  <a:chExt cx="3351398" cy="1355785"/>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351398" cy="1302791"/>
                    <a:chOff x="4965726" y="1601287"/>
                    <a:chExt cx="3351398"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180445" y="2625587"/>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Ellipse 61">
                      <a:extLst>
                        <a:ext uri="{FF2B5EF4-FFF2-40B4-BE49-F238E27FC236}">
                          <a16:creationId xmlns:a16="http://schemas.microsoft.com/office/drawing/2014/main" id="{22870BAA-3707-4FD2-BD2B-1F940EDDBD44}"/>
                        </a:ext>
                      </a:extLst>
                    </p:cNvPr>
                    <p:cNvSpPr/>
                    <p:nvPr/>
                  </p:nvSpPr>
                  <p:spPr bwMode="auto">
                    <a:xfrm>
                      <a:off x="8247455" y="259075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652450" y="1548293"/>
                    <a:ext cx="0" cy="793315"/>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sp>
        <p:nvSpPr>
          <p:cNvPr id="104" name="Rectangle 4">
            <a:extLst>
              <a:ext uri="{FF2B5EF4-FFF2-40B4-BE49-F238E27FC236}">
                <a16:creationId xmlns:a16="http://schemas.microsoft.com/office/drawing/2014/main" id="{CC17F1C7-52AC-47E2-8713-151BB921A341}"/>
              </a:ext>
            </a:extLst>
          </p:cNvPr>
          <p:cNvSpPr>
            <a:spLocks noChangeArrowheads="1"/>
          </p:cNvSpPr>
          <p:nvPr/>
        </p:nvSpPr>
        <p:spPr bwMode="auto">
          <a:xfrm>
            <a:off x="0" y="597873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err="1">
                <a:solidFill>
                  <a:srgbClr val="00B050"/>
                </a:solidFill>
              </a:rPr>
              <a:t>ProSumer</a:t>
            </a:r>
            <a:r>
              <a:rPr lang="de-DE" altLang="de-DE" sz="1800" dirty="0">
                <a:solidFill>
                  <a:srgbClr val="00B050"/>
                </a:solidFill>
              </a:rPr>
              <a:t>: Im Neubau </a:t>
            </a:r>
            <a:r>
              <a:rPr lang="de-DE" altLang="de-DE" sz="1800" b="1" u="sng" dirty="0">
                <a:solidFill>
                  <a:srgbClr val="00B050"/>
                </a:solidFill>
              </a:rPr>
              <a:t>UND</a:t>
            </a:r>
            <a:r>
              <a:rPr lang="de-DE" altLang="de-DE" sz="1800" dirty="0">
                <a:solidFill>
                  <a:srgbClr val="00B050"/>
                </a:solidFill>
              </a:rPr>
              <a:t> Bestand einsetzbar! </a:t>
            </a:r>
          </a:p>
        </p:txBody>
      </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4514" y="623025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Energiekopplung (Produzent und Konsument): </a:t>
            </a:r>
            <a:r>
              <a:rPr lang="de-DE" altLang="de-DE" sz="1800" dirty="0">
                <a:solidFill>
                  <a:srgbClr val="00B050"/>
                </a:solidFill>
                <a:sym typeface="Wingdings" panose="05000000000000000000" pitchFamily="2" charset="2"/>
              </a:rPr>
              <a:t> </a:t>
            </a:r>
            <a:r>
              <a:rPr lang="de-DE" altLang="de-DE" sz="1800" dirty="0">
                <a:solidFill>
                  <a:srgbClr val="00B050"/>
                </a:solidFill>
              </a:rPr>
              <a:t>wirtschaftlich, optimale Eigenversorgung!</a:t>
            </a:r>
          </a:p>
        </p:txBody>
      </p:sp>
      <p:sp>
        <p:nvSpPr>
          <p:cNvPr id="6" name="Rectangle 4">
            <a:extLst>
              <a:ext uri="{FF2B5EF4-FFF2-40B4-BE49-F238E27FC236}">
                <a16:creationId xmlns:a16="http://schemas.microsoft.com/office/drawing/2014/main" id="{84D0BB94-4E2B-AB8D-8C42-B76367E7BBA1}"/>
              </a:ext>
            </a:extLst>
          </p:cNvPr>
          <p:cNvSpPr>
            <a:spLocks noChangeArrowheads="1"/>
          </p:cNvSpPr>
          <p:nvPr/>
        </p:nvSpPr>
        <p:spPr bwMode="auto">
          <a:xfrm>
            <a:off x="958166" y="23175"/>
            <a:ext cx="880847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err="1">
                <a:solidFill>
                  <a:schemeClr val="bg1"/>
                </a:solidFill>
              </a:rPr>
              <a:t>ProSumer</a:t>
            </a:r>
            <a:r>
              <a:rPr lang="de-DE" altLang="de-DE" sz="2000" dirty="0">
                <a:solidFill>
                  <a:schemeClr val="bg1"/>
                </a:solidFill>
              </a:rPr>
              <a:t> im Ein-/ Mehrfamilienhaus und </a:t>
            </a:r>
            <a:r>
              <a:rPr lang="de-DE" altLang="de-DE" sz="2000" dirty="0" err="1">
                <a:solidFill>
                  <a:schemeClr val="bg1"/>
                </a:solidFill>
              </a:rPr>
              <a:t>öffentl</a:t>
            </a:r>
            <a:r>
              <a:rPr lang="de-DE" altLang="de-DE" sz="2000" dirty="0">
                <a:solidFill>
                  <a:schemeClr val="bg1"/>
                </a:solidFill>
              </a:rPr>
              <a:t>. Gebäuden</a:t>
            </a:r>
            <a:br>
              <a:rPr lang="de-DE" altLang="de-DE" sz="2000" dirty="0">
                <a:solidFill>
                  <a:schemeClr val="bg1"/>
                </a:solidFill>
              </a:rPr>
            </a:br>
            <a:r>
              <a:rPr lang="de-DE" altLang="de-DE" sz="2000" dirty="0">
                <a:solidFill>
                  <a:schemeClr val="bg1"/>
                </a:solidFill>
              </a:rPr>
              <a:t>Funktionsprinzip und Komponenten: </a:t>
            </a:r>
            <a:r>
              <a:rPr lang="de-DE" altLang="de-DE" sz="2000" dirty="0">
                <a:solidFill>
                  <a:schemeClr val="bg1"/>
                </a:solidFill>
                <a:effectLst>
                  <a:outerShdw blurRad="38100" dist="38100" dir="2700000" algn="tl">
                    <a:srgbClr val="000000">
                      <a:alpha val="43137"/>
                    </a:srgbClr>
                  </a:outerShdw>
                </a:effectLst>
              </a:rPr>
              <a:t>Bausteinkasten</a:t>
            </a:r>
            <a:r>
              <a:rPr lang="de-DE" altLang="de-DE" sz="2000" dirty="0">
                <a:solidFill>
                  <a:schemeClr val="bg1"/>
                </a:solidFill>
              </a:rPr>
              <a:t> </a:t>
            </a:r>
          </a:p>
        </p:txBody>
      </p:sp>
      <p:grpSp>
        <p:nvGrpSpPr>
          <p:cNvPr id="126" name="Gruppieren 125">
            <a:extLst>
              <a:ext uri="{FF2B5EF4-FFF2-40B4-BE49-F238E27FC236}">
                <a16:creationId xmlns:a16="http://schemas.microsoft.com/office/drawing/2014/main" id="{D68080EC-C16F-D555-A3D8-17B76A3F23EB}"/>
              </a:ext>
            </a:extLst>
          </p:cNvPr>
          <p:cNvGrpSpPr/>
          <p:nvPr/>
        </p:nvGrpSpPr>
        <p:grpSpPr>
          <a:xfrm>
            <a:off x="224041" y="1809199"/>
            <a:ext cx="9681959" cy="3498060"/>
            <a:chOff x="224041" y="1809199"/>
            <a:chExt cx="9681959" cy="3498060"/>
          </a:xfrm>
        </p:grpSpPr>
        <p:grpSp>
          <p:nvGrpSpPr>
            <p:cNvPr id="113" name="Gruppieren 112">
              <a:extLst>
                <a:ext uri="{FF2B5EF4-FFF2-40B4-BE49-F238E27FC236}">
                  <a16:creationId xmlns:a16="http://schemas.microsoft.com/office/drawing/2014/main" id="{5CC8F906-1BA6-6675-9F01-435ED59D3A15}"/>
                </a:ext>
              </a:extLst>
            </p:cNvPr>
            <p:cNvGrpSpPr/>
            <p:nvPr/>
          </p:nvGrpSpPr>
          <p:grpSpPr>
            <a:xfrm>
              <a:off x="224041" y="1809199"/>
              <a:ext cx="9681959" cy="3498060"/>
              <a:chOff x="224041" y="1879347"/>
              <a:chExt cx="9681959" cy="3498060"/>
            </a:xfrm>
          </p:grpSpPr>
          <p:grpSp>
            <p:nvGrpSpPr>
              <p:cNvPr id="111" name="Gruppieren 110">
                <a:extLst>
                  <a:ext uri="{FF2B5EF4-FFF2-40B4-BE49-F238E27FC236}">
                    <a16:creationId xmlns:a16="http://schemas.microsoft.com/office/drawing/2014/main" id="{B1C00091-4CF7-0A15-30CA-069E8F700A5E}"/>
                  </a:ext>
                </a:extLst>
              </p:cNvPr>
              <p:cNvGrpSpPr/>
              <p:nvPr/>
            </p:nvGrpSpPr>
            <p:grpSpPr>
              <a:xfrm>
                <a:off x="4084068" y="1879347"/>
                <a:ext cx="5821932" cy="2905086"/>
                <a:chOff x="4084068" y="1879347"/>
                <a:chExt cx="5821932" cy="2905086"/>
              </a:xfrm>
            </p:grpSpPr>
            <p:grpSp>
              <p:nvGrpSpPr>
                <p:cNvPr id="71" name="Gruppieren 70">
                  <a:extLst>
                    <a:ext uri="{FF2B5EF4-FFF2-40B4-BE49-F238E27FC236}">
                      <a16:creationId xmlns:a16="http://schemas.microsoft.com/office/drawing/2014/main" id="{84B6FA31-E101-4E26-817D-56EB1100FC67}"/>
                    </a:ext>
                  </a:extLst>
                </p:cNvPr>
                <p:cNvGrpSpPr/>
                <p:nvPr/>
              </p:nvGrpSpPr>
              <p:grpSpPr>
                <a:xfrm>
                  <a:off x="7528568" y="1879347"/>
                  <a:ext cx="2377432" cy="1398064"/>
                  <a:chOff x="7528568" y="1879347"/>
                  <a:chExt cx="2377432" cy="1398064"/>
                </a:xfrm>
              </p:grpSpPr>
              <p:sp>
                <p:nvSpPr>
                  <p:cNvPr id="107" name="Textfeld 106">
                    <a:extLst>
                      <a:ext uri="{FF2B5EF4-FFF2-40B4-BE49-F238E27FC236}">
                        <a16:creationId xmlns:a16="http://schemas.microsoft.com/office/drawing/2014/main" id="{E5AC6EDE-9DC9-4F8B-921D-B9DCC88C5535}"/>
                      </a:ext>
                    </a:extLst>
                  </p:cNvPr>
                  <p:cNvSpPr txBox="1"/>
                  <p:nvPr/>
                </p:nvSpPr>
                <p:spPr>
                  <a:xfrm>
                    <a:off x="7528568" y="1879347"/>
                    <a:ext cx="2377432" cy="1015663"/>
                  </a:xfrm>
                  <a:prstGeom prst="rect">
                    <a:avLst/>
                  </a:prstGeom>
                  <a:noFill/>
                </p:spPr>
                <p:txBody>
                  <a:bodyPr wrap="square">
                    <a:spAutoFit/>
                  </a:bodyPr>
                  <a:lstStyle/>
                  <a:p>
                    <a:r>
                      <a:rPr lang="de-DE" sz="1200" dirty="0">
                        <a:solidFill>
                          <a:srgbClr val="FF0000"/>
                        </a:solidFill>
                        <a:latin typeface="+mn-lt"/>
                        <a:ea typeface="Calibri" panose="020F0502020204030204" pitchFamily="34" charset="0"/>
                      </a:rPr>
                      <a:t>V</a:t>
                    </a:r>
                    <a:r>
                      <a:rPr lang="de-DE" sz="1200" dirty="0">
                        <a:solidFill>
                          <a:srgbClr val="FF0000"/>
                        </a:solidFill>
                        <a:effectLst/>
                        <a:latin typeface="+mn-lt"/>
                        <a:ea typeface="Calibri" panose="020F0502020204030204" pitchFamily="34" charset="0"/>
                      </a:rPr>
                      <a:t>on den 20,3 Mio. Heizungs-anlagen im Bestand sind ca. 70% der Öl- und 60% der Gasheizungen älter als 20 Jahre! </a:t>
                    </a:r>
                    <a:endParaRPr lang="de-DE" sz="1200" dirty="0">
                      <a:latin typeface="+mn-lt"/>
                    </a:endParaRPr>
                  </a:p>
                </p:txBody>
              </p:sp>
              <p:sp>
                <p:nvSpPr>
                  <p:cNvPr id="108" name="Textfeld 107">
                    <a:extLst>
                      <a:ext uri="{FF2B5EF4-FFF2-40B4-BE49-F238E27FC236}">
                        <a16:creationId xmlns:a16="http://schemas.microsoft.com/office/drawing/2014/main" id="{1650A0BE-9E8A-4888-8259-FBF012F73EDA}"/>
                      </a:ext>
                    </a:extLst>
                  </p:cNvPr>
                  <p:cNvSpPr txBox="1"/>
                  <p:nvPr/>
                </p:nvSpPr>
                <p:spPr>
                  <a:xfrm>
                    <a:off x="7528568" y="2815746"/>
                    <a:ext cx="2153391" cy="461665"/>
                  </a:xfrm>
                  <a:prstGeom prst="rect">
                    <a:avLst/>
                  </a:prstGeom>
                  <a:noFill/>
                </p:spPr>
                <p:txBody>
                  <a:bodyPr wrap="square">
                    <a:spAutoFit/>
                  </a:bodyPr>
                  <a:lstStyle/>
                  <a:p>
                    <a:r>
                      <a:rPr lang="de-DE" sz="1200" u="sng" dirty="0">
                        <a:effectLst/>
                        <a:latin typeface="+mj-lt"/>
                        <a:ea typeface="Calibri" panose="020F0502020204030204" pitchFamily="34" charset="0"/>
                      </a:rPr>
                      <a:t>Quelle</a:t>
                    </a:r>
                    <a:r>
                      <a:rPr lang="de-DE" sz="1200" dirty="0">
                        <a:effectLst/>
                        <a:latin typeface="+mj-lt"/>
                        <a:ea typeface="Calibri" panose="020F0502020204030204" pitchFamily="34" charset="0"/>
                      </a:rPr>
                      <a:t>: </a:t>
                    </a:r>
                    <a:r>
                      <a:rPr lang="de-DE" sz="1200" dirty="0">
                        <a:latin typeface="+mj-lt"/>
                        <a:ea typeface="Calibri" panose="020F0502020204030204" pitchFamily="34" charset="0"/>
                      </a:rPr>
                      <a:t>Sc</a:t>
                    </a:r>
                    <a:r>
                      <a:rPr lang="de-DE" sz="1200" dirty="0">
                        <a:effectLst/>
                        <a:latin typeface="+mj-lt"/>
                        <a:ea typeface="Calibri" panose="020F0502020204030204" pitchFamily="34" charset="0"/>
                      </a:rPr>
                      <a:t>hornsteinfeger-handwerk 2020</a:t>
                    </a:r>
                  </a:p>
                </p:txBody>
              </p:sp>
            </p:grpSp>
            <p:grpSp>
              <p:nvGrpSpPr>
                <p:cNvPr id="116" name="Gruppieren 115">
                  <a:extLst>
                    <a:ext uri="{FF2B5EF4-FFF2-40B4-BE49-F238E27FC236}">
                      <a16:creationId xmlns:a16="http://schemas.microsoft.com/office/drawing/2014/main" id="{5D1240E3-5A5D-8019-866A-991221377572}"/>
                    </a:ext>
                  </a:extLst>
                </p:cNvPr>
                <p:cNvGrpSpPr/>
                <p:nvPr/>
              </p:nvGrpSpPr>
              <p:grpSpPr>
                <a:xfrm>
                  <a:off x="4084068" y="3212994"/>
                  <a:ext cx="5821932" cy="1571439"/>
                  <a:chOff x="4084068" y="3212994"/>
                  <a:chExt cx="5821932" cy="1571439"/>
                </a:xfrm>
              </p:grpSpPr>
              <p:sp>
                <p:nvSpPr>
                  <p:cNvPr id="103" name="Textfeld 102">
                    <a:extLst>
                      <a:ext uri="{FF2B5EF4-FFF2-40B4-BE49-F238E27FC236}">
                        <a16:creationId xmlns:a16="http://schemas.microsoft.com/office/drawing/2014/main" id="{1543E5FF-81D2-4745-B8E5-C050B5C30188}"/>
                      </a:ext>
                    </a:extLst>
                  </p:cNvPr>
                  <p:cNvSpPr txBox="1"/>
                  <p:nvPr/>
                </p:nvSpPr>
                <p:spPr>
                  <a:xfrm>
                    <a:off x="7170156" y="3414750"/>
                    <a:ext cx="2735844" cy="646331"/>
                  </a:xfrm>
                  <a:prstGeom prst="rect">
                    <a:avLst/>
                  </a:prstGeom>
                  <a:noFill/>
                </p:spPr>
                <p:txBody>
                  <a:bodyPr wrap="square" rtlCol="0">
                    <a:spAutoFit/>
                  </a:bodyPr>
                  <a:lstStyle/>
                  <a:p>
                    <a:r>
                      <a:rPr lang="de-DE" sz="1200" u="sng" dirty="0">
                        <a:solidFill>
                          <a:srgbClr val="FF0000"/>
                        </a:solidFill>
                      </a:rPr>
                      <a:t>Achtung</a:t>
                    </a:r>
                    <a:r>
                      <a:rPr lang="de-DE" sz="1200" dirty="0">
                        <a:solidFill>
                          <a:srgbClr val="FF0000"/>
                        </a:solidFill>
                      </a:rPr>
                      <a:t>: </a:t>
                    </a:r>
                    <a:br>
                      <a:rPr lang="de-DE" sz="1200" dirty="0">
                        <a:solidFill>
                          <a:srgbClr val="FF0000"/>
                        </a:solidFill>
                      </a:rPr>
                    </a:br>
                    <a:r>
                      <a:rPr lang="de-DE" sz="1200" dirty="0">
                        <a:solidFill>
                          <a:srgbClr val="FF0000"/>
                        </a:solidFill>
                      </a:rPr>
                      <a:t>- keine Öl- oder Gasheizungen mehr!</a:t>
                    </a:r>
                    <a:br>
                      <a:rPr lang="de-DE" sz="1200" dirty="0">
                        <a:solidFill>
                          <a:srgbClr val="FF0000"/>
                        </a:solidFill>
                      </a:rPr>
                    </a:br>
                    <a:r>
                      <a:rPr lang="de-DE" sz="1200" dirty="0">
                        <a:solidFill>
                          <a:srgbClr val="FF0000"/>
                        </a:solidFill>
                      </a:rPr>
                      <a:t>- Wo möglich: Wärmenetz-Anschluss!</a:t>
                    </a:r>
                  </a:p>
                </p:txBody>
              </p:sp>
              <p:grpSp>
                <p:nvGrpSpPr>
                  <p:cNvPr id="112" name="Gruppieren 111">
                    <a:extLst>
                      <a:ext uri="{FF2B5EF4-FFF2-40B4-BE49-F238E27FC236}">
                        <a16:creationId xmlns:a16="http://schemas.microsoft.com/office/drawing/2014/main" id="{CDA5EB74-6F08-0FBD-5BEC-259F0DBDF25C}"/>
                      </a:ext>
                    </a:extLst>
                  </p:cNvPr>
                  <p:cNvGrpSpPr/>
                  <p:nvPr/>
                </p:nvGrpSpPr>
                <p:grpSpPr>
                  <a:xfrm>
                    <a:off x="4084068" y="3212994"/>
                    <a:ext cx="1747241" cy="1571439"/>
                    <a:chOff x="4084068" y="3212994"/>
                    <a:chExt cx="1747241" cy="1571439"/>
                  </a:xfrm>
                </p:grpSpPr>
                <p:cxnSp>
                  <p:nvCxnSpPr>
                    <p:cNvPr id="40" name="Gerader Verbinder 39">
                      <a:extLst>
                        <a:ext uri="{FF2B5EF4-FFF2-40B4-BE49-F238E27FC236}">
                          <a16:creationId xmlns:a16="http://schemas.microsoft.com/office/drawing/2014/main" id="{38F9CED0-963F-4777-994E-CD96380A003C}"/>
                        </a:ext>
                      </a:extLst>
                    </p:cNvPr>
                    <p:cNvCxnSpPr>
                      <a:cxnSpLocks/>
                    </p:cNvCxnSpPr>
                    <p:nvPr/>
                  </p:nvCxnSpPr>
                  <p:spPr bwMode="auto">
                    <a:xfrm flipV="1">
                      <a:off x="4424705" y="4765178"/>
                      <a:ext cx="1406604" cy="1925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7">
                      <a:extLst>
                        <a:ext uri="{FF2B5EF4-FFF2-40B4-BE49-F238E27FC236}">
                          <a16:creationId xmlns:a16="http://schemas.microsoft.com/office/drawing/2014/main" id="{FA436010-E268-40C8-B188-8A5132BB6749}"/>
                        </a:ext>
                      </a:extLst>
                    </p:cNvPr>
                    <p:cNvCxnSpPr/>
                    <p:nvPr/>
                  </p:nvCxnSpPr>
                  <p:spPr bwMode="auto">
                    <a:xfrm>
                      <a:off x="4447389" y="3787467"/>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1" name="Grafik 90">
                      <a:extLst>
                        <a:ext uri="{FF2B5EF4-FFF2-40B4-BE49-F238E27FC236}">
                          <a16:creationId xmlns:a16="http://schemas.microsoft.com/office/drawing/2014/main" id="{E624AB83-94CC-43A7-829C-280F72EB5F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4068" y="3212994"/>
                      <a:ext cx="705102" cy="705102"/>
                    </a:xfrm>
                    <a:prstGeom prst="rect">
                      <a:avLst/>
                    </a:prstGeom>
                  </p:spPr>
                </p:pic>
              </p:grpSp>
            </p:grpSp>
          </p:grpSp>
          <p:sp>
            <p:nvSpPr>
              <p:cNvPr id="23" name="Textfeld 22">
                <a:extLst>
                  <a:ext uri="{FF2B5EF4-FFF2-40B4-BE49-F238E27FC236}">
                    <a16:creationId xmlns:a16="http://schemas.microsoft.com/office/drawing/2014/main" id="{B331854A-963A-A1BC-B6F9-DC509AA1BE9A}"/>
                  </a:ext>
                </a:extLst>
              </p:cNvPr>
              <p:cNvSpPr txBox="1"/>
              <p:nvPr/>
            </p:nvSpPr>
            <p:spPr>
              <a:xfrm>
                <a:off x="224041" y="5038853"/>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Fossile Wärmeerzeuger durch Wärmepumpen (z.B. Luft-Wasser / Luft-Luft) bzw. Wärmenetz ersetzen</a:t>
                </a:r>
              </a:p>
            </p:txBody>
          </p:sp>
        </p:grpSp>
        <p:sp>
          <p:nvSpPr>
            <p:cNvPr id="125" name="Ellipse 124">
              <a:extLst>
                <a:ext uri="{FF2B5EF4-FFF2-40B4-BE49-F238E27FC236}">
                  <a16:creationId xmlns:a16="http://schemas.microsoft.com/office/drawing/2014/main" id="{C82BDF04-C99C-5B07-A0FE-7072BD80AB0E}"/>
                </a:ext>
              </a:extLst>
            </p:cNvPr>
            <p:cNvSpPr/>
            <p:nvPr/>
          </p:nvSpPr>
          <p:spPr bwMode="auto">
            <a:xfrm>
              <a:off x="5782571" y="4659695"/>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28" name="Gruppieren 127">
            <a:extLst>
              <a:ext uri="{FF2B5EF4-FFF2-40B4-BE49-F238E27FC236}">
                <a16:creationId xmlns:a16="http://schemas.microsoft.com/office/drawing/2014/main" id="{54E38402-D65B-84E0-DAB6-7389A979435F}"/>
              </a:ext>
            </a:extLst>
          </p:cNvPr>
          <p:cNvGrpSpPr/>
          <p:nvPr/>
        </p:nvGrpSpPr>
        <p:grpSpPr>
          <a:xfrm>
            <a:off x="224040" y="2750541"/>
            <a:ext cx="9457919" cy="2786342"/>
            <a:chOff x="224040" y="2750541"/>
            <a:chExt cx="9457919" cy="2786342"/>
          </a:xfrm>
        </p:grpSpPr>
        <p:grpSp>
          <p:nvGrpSpPr>
            <p:cNvPr id="118" name="Gruppieren 117">
              <a:extLst>
                <a:ext uri="{FF2B5EF4-FFF2-40B4-BE49-F238E27FC236}">
                  <a16:creationId xmlns:a16="http://schemas.microsoft.com/office/drawing/2014/main" id="{C51C1E70-9344-969F-0689-64156BE07A67}"/>
                </a:ext>
              </a:extLst>
            </p:cNvPr>
            <p:cNvGrpSpPr/>
            <p:nvPr/>
          </p:nvGrpSpPr>
          <p:grpSpPr>
            <a:xfrm>
              <a:off x="224040" y="2750541"/>
              <a:ext cx="9457919" cy="2786342"/>
              <a:chOff x="224040" y="2807691"/>
              <a:chExt cx="9457919" cy="2786342"/>
            </a:xfrm>
          </p:grpSpPr>
          <p:sp>
            <p:nvSpPr>
              <p:cNvPr id="100" name="Textfeld 99">
                <a:extLst>
                  <a:ext uri="{FF2B5EF4-FFF2-40B4-BE49-F238E27FC236}">
                    <a16:creationId xmlns:a16="http://schemas.microsoft.com/office/drawing/2014/main" id="{15295552-68A0-4E2B-8EAB-320E63A8F4EC}"/>
                  </a:ext>
                </a:extLst>
              </p:cNvPr>
              <p:cNvSpPr txBox="1"/>
              <p:nvPr/>
            </p:nvSpPr>
            <p:spPr>
              <a:xfrm>
                <a:off x="224040" y="5255479"/>
                <a:ext cx="945791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E-Auto, zukünftig mit bidirektionalem Laden, V2H/G fürs Hausnetz und das EVU-Netz</a:t>
                </a:r>
              </a:p>
            </p:txBody>
          </p:sp>
          <p:grpSp>
            <p:nvGrpSpPr>
              <p:cNvPr id="33" name="Gruppieren 32">
                <a:extLst>
                  <a:ext uri="{FF2B5EF4-FFF2-40B4-BE49-F238E27FC236}">
                    <a16:creationId xmlns:a16="http://schemas.microsoft.com/office/drawing/2014/main" id="{7901D871-F900-4AD4-8BE4-16435CDC68C0}"/>
                  </a:ext>
                </a:extLst>
              </p:cNvPr>
              <p:cNvGrpSpPr/>
              <p:nvPr/>
            </p:nvGrpSpPr>
            <p:grpSpPr>
              <a:xfrm>
                <a:off x="372616" y="2807691"/>
                <a:ext cx="4050910" cy="1969530"/>
                <a:chOff x="372616" y="2807691"/>
                <a:chExt cx="4050910" cy="1969530"/>
              </a:xfrm>
            </p:grpSpPr>
            <p:grpSp>
              <p:nvGrpSpPr>
                <p:cNvPr id="14" name="Gruppieren 13">
                  <a:extLst>
                    <a:ext uri="{FF2B5EF4-FFF2-40B4-BE49-F238E27FC236}">
                      <a16:creationId xmlns:a16="http://schemas.microsoft.com/office/drawing/2014/main" id="{0A1A9296-459C-4C4D-85C8-779560A77BAB}"/>
                    </a:ext>
                  </a:extLst>
                </p:cNvPr>
                <p:cNvGrpSpPr/>
                <p:nvPr/>
              </p:nvGrpSpPr>
              <p:grpSpPr>
                <a:xfrm>
                  <a:off x="372616" y="2807691"/>
                  <a:ext cx="4050910" cy="1969530"/>
                  <a:chOff x="372616" y="2915979"/>
                  <a:chExt cx="4050910" cy="1969530"/>
                </a:xfrm>
              </p:grpSpPr>
              <p:grpSp>
                <p:nvGrpSpPr>
                  <p:cNvPr id="114" name="Gruppieren 113">
                    <a:extLst>
                      <a:ext uri="{FF2B5EF4-FFF2-40B4-BE49-F238E27FC236}">
                        <a16:creationId xmlns:a16="http://schemas.microsoft.com/office/drawing/2014/main" id="{E1DE7B69-C9B2-4A9A-AF26-87143F35943C}"/>
                      </a:ext>
                    </a:extLst>
                  </p:cNvPr>
                  <p:cNvGrpSpPr/>
                  <p:nvPr/>
                </p:nvGrpSpPr>
                <p:grpSpPr>
                  <a:xfrm>
                    <a:off x="372616" y="2915979"/>
                    <a:ext cx="4050910" cy="1969530"/>
                    <a:chOff x="372616" y="2915979"/>
                    <a:chExt cx="4050910" cy="1969530"/>
                  </a:xfrm>
                </p:grpSpPr>
                <p:pic>
                  <p:nvPicPr>
                    <p:cNvPr id="4" name="Grafik 3" descr="Ein Bild, das Text, schwarz, dunkel, Küchengerät enthält.&#10;&#10;Automatisch generierte Beschreibung">
                      <a:extLst>
                        <a:ext uri="{FF2B5EF4-FFF2-40B4-BE49-F238E27FC236}">
                          <a16:creationId xmlns:a16="http://schemas.microsoft.com/office/drawing/2014/main" id="{0F95E97A-8F83-4CCC-A152-55BFF3AF7CE4}"/>
                        </a:ext>
                      </a:extLst>
                    </p:cNvPr>
                    <p:cNvPicPr>
                      <a:picLocks noChangeAspect="1"/>
                    </p:cNvPicPr>
                    <p:nvPr/>
                  </p:nvPicPr>
                  <p:blipFill rotWithShape="1">
                    <a:blip r:embed="rId10">
                      <a:extLst>
                        <a:ext uri="{28A0092B-C50C-407E-A947-70E740481C1C}">
                          <a14:useLocalDpi xmlns:a14="http://schemas.microsoft.com/office/drawing/2010/main" val="0"/>
                        </a:ext>
                      </a:extLst>
                    </a:blip>
                    <a:srcRect l="29688" r="29626"/>
                    <a:stretch/>
                  </p:blipFill>
                  <p:spPr>
                    <a:xfrm>
                      <a:off x="3173373" y="2915979"/>
                      <a:ext cx="620846" cy="858348"/>
                    </a:xfrm>
                    <a:prstGeom prst="rect">
                      <a:avLst/>
                    </a:prstGeom>
                  </p:spPr>
                </p:pic>
                <p:pic>
                  <p:nvPicPr>
                    <p:cNvPr id="34" name="Grafik 33">
                      <a:extLst>
                        <a:ext uri="{FF2B5EF4-FFF2-40B4-BE49-F238E27FC236}">
                          <a16:creationId xmlns:a16="http://schemas.microsoft.com/office/drawing/2014/main" id="{28DAA4B1-75B7-40CD-ABB1-DDBC35BDC990}"/>
                        </a:ext>
                      </a:extLst>
                    </p:cNvPr>
                    <p:cNvPicPr>
                      <a:picLocks noChangeAspect="1"/>
                    </p:cNvPicPr>
                    <p:nvPr/>
                  </p:nvPicPr>
                  <p:blipFill rotWithShape="1">
                    <a:blip r:embed="rId11">
                      <a:extLst>
                        <a:ext uri="{28A0092B-C50C-407E-A947-70E740481C1C}">
                          <a14:useLocalDpi xmlns:a14="http://schemas.microsoft.com/office/drawing/2010/main" val="0"/>
                        </a:ext>
                      </a:extLst>
                    </a:blip>
                    <a:srcRect l="31837" t="27045" b="13630"/>
                    <a:stretch/>
                  </p:blipFill>
                  <p:spPr>
                    <a:xfrm flipH="1">
                      <a:off x="372616" y="3262953"/>
                      <a:ext cx="2269469" cy="1328182"/>
                    </a:xfrm>
                    <a:prstGeom prst="rect">
                      <a:avLst/>
                    </a:prstGeom>
                  </p:spPr>
                </p:pic>
                <p:sp>
                  <p:nvSpPr>
                    <p:cNvPr id="35" name="Freihandform: Form 34">
                      <a:extLst>
                        <a:ext uri="{FF2B5EF4-FFF2-40B4-BE49-F238E27FC236}">
                          <a16:creationId xmlns:a16="http://schemas.microsoft.com/office/drawing/2014/main" id="{09DF102F-6310-49DE-8EA5-C00FF141C416}"/>
                        </a:ext>
                      </a:extLst>
                    </p:cNvPr>
                    <p:cNvSpPr/>
                    <p:nvPr/>
                  </p:nvSpPr>
                  <p:spPr bwMode="auto">
                    <a:xfrm>
                      <a:off x="2635488" y="3727269"/>
                      <a:ext cx="775944" cy="357051"/>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4" name="Gerader Verbinder 43">
                      <a:extLst>
                        <a:ext uri="{FF2B5EF4-FFF2-40B4-BE49-F238E27FC236}">
                          <a16:creationId xmlns:a16="http://schemas.microsoft.com/office/drawing/2014/main" id="{501C4E79-D89B-4D87-9DE8-3CE34C2FEE6F}"/>
                        </a:ext>
                      </a:extLst>
                    </p:cNvPr>
                    <p:cNvCxnSpPr/>
                    <p:nvPr/>
                  </p:nvCxnSpPr>
                  <p:spPr bwMode="auto">
                    <a:xfrm>
                      <a:off x="3637596" y="3727269"/>
                      <a:ext cx="0" cy="115824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23F6BEB4-1267-49D5-A115-97AE002BA09B}"/>
                        </a:ext>
                      </a:extLst>
                    </p:cNvPr>
                    <p:cNvCxnSpPr/>
                    <p:nvPr/>
                  </p:nvCxnSpPr>
                  <p:spPr bwMode="auto">
                    <a:xfrm>
                      <a:off x="3637596" y="4883196"/>
                      <a:ext cx="78593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 name="Gerade Verbindung mit Pfeil 6">
                    <a:extLst>
                      <a:ext uri="{FF2B5EF4-FFF2-40B4-BE49-F238E27FC236}">
                        <a16:creationId xmlns:a16="http://schemas.microsoft.com/office/drawing/2014/main" id="{1BEA3553-21A4-4386-9DFA-C59F6FC2D31F}"/>
                      </a:ext>
                    </a:extLst>
                  </p:cNvPr>
                  <p:cNvCxnSpPr/>
                  <p:nvPr/>
                </p:nvCxnSpPr>
                <p:spPr bwMode="auto">
                  <a:xfrm>
                    <a:off x="2875547" y="4220982"/>
                    <a:ext cx="456133"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 name="Textfeld 2">
                  <a:extLst>
                    <a:ext uri="{FF2B5EF4-FFF2-40B4-BE49-F238E27FC236}">
                      <a16:creationId xmlns:a16="http://schemas.microsoft.com/office/drawing/2014/main" id="{F0A20E36-7D6F-6711-670F-C5C16550D1B5}"/>
                    </a:ext>
                  </a:extLst>
                </p:cNvPr>
                <p:cNvSpPr txBox="1"/>
                <p:nvPr/>
              </p:nvSpPr>
              <p:spPr>
                <a:xfrm>
                  <a:off x="2757738" y="4097390"/>
                  <a:ext cx="723275" cy="307777"/>
                </a:xfrm>
                <a:prstGeom prst="rect">
                  <a:avLst/>
                </a:prstGeom>
                <a:noFill/>
              </p:spPr>
              <p:txBody>
                <a:bodyPr wrap="none" rtlCol="0">
                  <a:spAutoFit/>
                </a:bodyPr>
                <a:lstStyle/>
                <a:p>
                  <a:r>
                    <a:rPr lang="de-DE" sz="1400" dirty="0">
                      <a:solidFill>
                        <a:srgbClr val="3333FF"/>
                      </a:solidFill>
                    </a:rPr>
                    <a:t>V2H/G</a:t>
                  </a:r>
                </a:p>
              </p:txBody>
            </p:sp>
          </p:grpSp>
        </p:grpSp>
        <p:sp>
          <p:nvSpPr>
            <p:cNvPr id="127" name="Ellipse 126">
              <a:extLst>
                <a:ext uri="{FF2B5EF4-FFF2-40B4-BE49-F238E27FC236}">
                  <a16:creationId xmlns:a16="http://schemas.microsoft.com/office/drawing/2014/main" id="{9F336B30-4B31-BB9E-EA52-4DFF240871DF}"/>
                </a:ext>
              </a:extLst>
            </p:cNvPr>
            <p:cNvSpPr/>
            <p:nvPr/>
          </p:nvSpPr>
          <p:spPr bwMode="auto">
            <a:xfrm>
              <a:off x="4412997" y="467809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67519979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fill="hold"/>
                                        <p:tgtEl>
                                          <p:spTgt spid="75"/>
                                        </p:tgtEl>
                                        <p:attrNameLst>
                                          <p:attrName>ppt_x</p:attrName>
                                        </p:attrNameLst>
                                      </p:cBhvr>
                                      <p:tavLst>
                                        <p:tav tm="0">
                                          <p:val>
                                            <p:strVal val="0-#ppt_w/2"/>
                                          </p:val>
                                        </p:tav>
                                        <p:tav tm="100000">
                                          <p:val>
                                            <p:strVal val="#ppt_x"/>
                                          </p:val>
                                        </p:tav>
                                      </p:tavLst>
                                    </p:anim>
                                    <p:anim calcmode="lin" valueType="num">
                                      <p:cBhvr additive="base">
                                        <p:cTn id="8" dur="10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22"/>
                                        </p:tgtEl>
                                        <p:attrNameLst>
                                          <p:attrName>style.visibility</p:attrName>
                                        </p:attrNameLst>
                                      </p:cBhvr>
                                      <p:to>
                                        <p:strVal val="visible"/>
                                      </p:to>
                                    </p:set>
                                    <p:anim calcmode="lin" valueType="num">
                                      <p:cBhvr additive="base">
                                        <p:cTn id="13" dur="1000" fill="hold"/>
                                        <p:tgtEl>
                                          <p:spTgt spid="122"/>
                                        </p:tgtEl>
                                        <p:attrNameLst>
                                          <p:attrName>ppt_x</p:attrName>
                                        </p:attrNameLst>
                                      </p:cBhvr>
                                      <p:tavLst>
                                        <p:tav tm="0">
                                          <p:val>
                                            <p:strVal val="#ppt_x"/>
                                          </p:val>
                                        </p:tav>
                                        <p:tav tm="100000">
                                          <p:val>
                                            <p:strVal val="#ppt_x"/>
                                          </p:val>
                                        </p:tav>
                                      </p:tavLst>
                                    </p:anim>
                                    <p:anim calcmode="lin" valueType="num">
                                      <p:cBhvr additive="base">
                                        <p:cTn id="14" dur="1000" fill="hold"/>
                                        <p:tgtEl>
                                          <p:spTgt spid="12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6"/>
                                        </p:tgtEl>
                                        <p:attrNameLst>
                                          <p:attrName>style.visibility</p:attrName>
                                        </p:attrNameLst>
                                      </p:cBhvr>
                                      <p:to>
                                        <p:strVal val="visible"/>
                                      </p:to>
                                    </p:set>
                                    <p:anim calcmode="lin" valueType="num">
                                      <p:cBhvr additive="base">
                                        <p:cTn id="19" dur="1000" fill="hold"/>
                                        <p:tgtEl>
                                          <p:spTgt spid="126"/>
                                        </p:tgtEl>
                                        <p:attrNameLst>
                                          <p:attrName>ppt_x</p:attrName>
                                        </p:attrNameLst>
                                      </p:cBhvr>
                                      <p:tavLst>
                                        <p:tav tm="0">
                                          <p:val>
                                            <p:strVal val="0-#ppt_w/2"/>
                                          </p:val>
                                        </p:tav>
                                        <p:tav tm="100000">
                                          <p:val>
                                            <p:strVal val="#ppt_x"/>
                                          </p:val>
                                        </p:tav>
                                      </p:tavLst>
                                    </p:anim>
                                    <p:anim calcmode="lin" valueType="num">
                                      <p:cBhvr additive="base">
                                        <p:cTn id="20" dur="10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additive="base">
                                        <p:cTn id="25" dur="1000" fill="hold"/>
                                        <p:tgtEl>
                                          <p:spTgt spid="128"/>
                                        </p:tgtEl>
                                        <p:attrNameLst>
                                          <p:attrName>ppt_x</p:attrName>
                                        </p:attrNameLst>
                                      </p:cBhvr>
                                      <p:tavLst>
                                        <p:tav tm="0">
                                          <p:val>
                                            <p:strVal val="0-#ppt_w/2"/>
                                          </p:val>
                                        </p:tav>
                                        <p:tav tm="100000">
                                          <p:val>
                                            <p:strVal val="#ppt_x"/>
                                          </p:val>
                                        </p:tav>
                                      </p:tavLst>
                                    </p:anim>
                                    <p:anim calcmode="lin" valueType="num">
                                      <p:cBhvr additive="base">
                                        <p:cTn id="26" dur="1000" fill="hold"/>
                                        <p:tgtEl>
                                          <p:spTgt spid="1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20"/>
                                        </p:tgtEl>
                                        <p:attrNameLst>
                                          <p:attrName>style.visibility</p:attrName>
                                        </p:attrNameLst>
                                      </p:cBhvr>
                                      <p:to>
                                        <p:strVal val="visible"/>
                                      </p:to>
                                    </p:set>
                                    <p:anim calcmode="lin" valueType="num">
                                      <p:cBhvr additive="base">
                                        <p:cTn id="31" dur="1000" fill="hold"/>
                                        <p:tgtEl>
                                          <p:spTgt spid="120"/>
                                        </p:tgtEl>
                                        <p:attrNameLst>
                                          <p:attrName>ppt_x</p:attrName>
                                        </p:attrNameLst>
                                      </p:cBhvr>
                                      <p:tavLst>
                                        <p:tav tm="0">
                                          <p:val>
                                            <p:strVal val="1+#ppt_w/2"/>
                                          </p:val>
                                        </p:tav>
                                        <p:tav tm="100000">
                                          <p:val>
                                            <p:strVal val="#ppt_x"/>
                                          </p:val>
                                        </p:tav>
                                      </p:tavLst>
                                    </p:anim>
                                    <p:anim calcmode="lin" valueType="num">
                                      <p:cBhvr additive="base">
                                        <p:cTn id="32" dur="1000" fill="hold"/>
                                        <p:tgtEl>
                                          <p:spTgt spid="12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10"/>
                                        </p:tgtEl>
                                        <p:attrNameLst>
                                          <p:attrName>style.visibility</p:attrName>
                                        </p:attrNameLst>
                                      </p:cBhvr>
                                      <p:to>
                                        <p:strVal val="visible"/>
                                      </p:to>
                                    </p:set>
                                    <p:anim calcmode="lin" valueType="num">
                                      <p:cBhvr additive="base">
                                        <p:cTn id="37" dur="1000" fill="hold"/>
                                        <p:tgtEl>
                                          <p:spTgt spid="110"/>
                                        </p:tgtEl>
                                        <p:attrNameLst>
                                          <p:attrName>ppt_x</p:attrName>
                                        </p:attrNameLst>
                                      </p:cBhvr>
                                      <p:tavLst>
                                        <p:tav tm="0">
                                          <p:val>
                                            <p:strVal val="1+#ppt_w/2"/>
                                          </p:val>
                                        </p:tav>
                                        <p:tav tm="100000">
                                          <p:val>
                                            <p:strVal val="#ppt_x"/>
                                          </p:val>
                                        </p:tav>
                                      </p:tavLst>
                                    </p:anim>
                                    <p:anim calcmode="lin" valueType="num">
                                      <p:cBhvr additive="base">
                                        <p:cTn id="38" dur="1000" fill="hold"/>
                                        <p:tgtEl>
                                          <p:spTgt spid="1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04"/>
                                        </p:tgtEl>
                                        <p:attrNameLst>
                                          <p:attrName>style.visibility</p:attrName>
                                        </p:attrNameLst>
                                      </p:cBhvr>
                                      <p:to>
                                        <p:strVal val="visible"/>
                                      </p:to>
                                    </p:set>
                                    <p:anim calcmode="lin" valueType="num">
                                      <p:cBhvr additive="base">
                                        <p:cTn id="43" dur="1000" fill="hold"/>
                                        <p:tgtEl>
                                          <p:spTgt spid="104"/>
                                        </p:tgtEl>
                                        <p:attrNameLst>
                                          <p:attrName>ppt_x</p:attrName>
                                        </p:attrNameLst>
                                      </p:cBhvr>
                                      <p:tavLst>
                                        <p:tav tm="0">
                                          <p:val>
                                            <p:strVal val="#ppt_x"/>
                                          </p:val>
                                        </p:tav>
                                        <p:tav tm="100000">
                                          <p:val>
                                            <p:strVal val="#ppt_x"/>
                                          </p:val>
                                        </p:tav>
                                      </p:tavLst>
                                    </p:anim>
                                    <p:anim calcmode="lin" valueType="num">
                                      <p:cBhvr additive="base">
                                        <p:cTn id="44" dur="1000" fill="hold"/>
                                        <p:tgtEl>
                                          <p:spTgt spid="10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1000" fill="hold"/>
                                        <p:tgtEl>
                                          <p:spTgt spid="32"/>
                                        </p:tgtEl>
                                        <p:attrNameLst>
                                          <p:attrName>ppt_x</p:attrName>
                                        </p:attrNameLst>
                                      </p:cBhvr>
                                      <p:tavLst>
                                        <p:tav tm="0">
                                          <p:val>
                                            <p:strVal val="#ppt_x"/>
                                          </p:val>
                                        </p:tav>
                                        <p:tav tm="100000">
                                          <p:val>
                                            <p:strVal val="#ppt_x"/>
                                          </p:val>
                                        </p:tav>
                                      </p:tavLst>
                                    </p:anim>
                                    <p:anim calcmode="lin" valueType="num">
                                      <p:cBhvr additive="base">
                                        <p:cTn id="50"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04"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46681" y="176186"/>
            <a:ext cx="955390"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Agenda </a:t>
            </a:r>
          </a:p>
        </p:txBody>
      </p:sp>
      <p:sp>
        <p:nvSpPr>
          <p:cNvPr id="6" name="Textfeld 5">
            <a:extLst>
              <a:ext uri="{FF2B5EF4-FFF2-40B4-BE49-F238E27FC236}">
                <a16:creationId xmlns:a16="http://schemas.microsoft.com/office/drawing/2014/main" id="{F2F05B7A-9B82-4070-9485-4FD87A184B84}"/>
              </a:ext>
            </a:extLst>
          </p:cNvPr>
          <p:cNvSpPr txBox="1"/>
          <p:nvPr/>
        </p:nvSpPr>
        <p:spPr>
          <a:xfrm>
            <a:off x="363701" y="1503678"/>
            <a:ext cx="8751744" cy="369332"/>
          </a:xfrm>
          <a:prstGeom prst="rect">
            <a:avLst/>
          </a:prstGeom>
          <a:noFill/>
        </p:spPr>
        <p:txBody>
          <a:bodyPr wrap="square">
            <a:spAutoFit/>
          </a:bodyPr>
          <a:lstStyle/>
          <a:p>
            <a:pPr marL="342900" indent="-342900">
              <a:buFont typeface="Courier New" panose="02070309020205020404" pitchFamily="49" charset="0"/>
              <a:buChar char="o"/>
            </a:pPr>
            <a:r>
              <a:rPr lang="de-DE" sz="1800" dirty="0">
                <a:solidFill>
                  <a:srgbClr val="3333FF"/>
                </a:solidFill>
                <a:latin typeface="+mn-lt"/>
                <a:cs typeface="Calibri" panose="020F0502020204030204" pitchFamily="34" charset="0"/>
              </a:rPr>
              <a:t>Mediale und politische Empörung zum GEG</a:t>
            </a:r>
          </a:p>
        </p:txBody>
      </p:sp>
      <p:sp>
        <p:nvSpPr>
          <p:cNvPr id="2" name="Textfeld 1">
            <a:extLst>
              <a:ext uri="{FF2B5EF4-FFF2-40B4-BE49-F238E27FC236}">
                <a16:creationId xmlns:a16="http://schemas.microsoft.com/office/drawing/2014/main" id="{F9ADEA4C-AE70-D329-5D5E-B1D7F9DDB9CF}"/>
              </a:ext>
            </a:extLst>
          </p:cNvPr>
          <p:cNvSpPr txBox="1"/>
          <p:nvPr/>
        </p:nvSpPr>
        <p:spPr>
          <a:xfrm>
            <a:off x="363701" y="2537326"/>
            <a:ext cx="8751744" cy="369332"/>
          </a:xfrm>
          <a:prstGeom prst="rect">
            <a:avLst/>
          </a:prstGeom>
          <a:noFill/>
        </p:spPr>
        <p:txBody>
          <a:bodyPr wrap="square">
            <a:spAutoFit/>
          </a:bodyPr>
          <a:lstStyle/>
          <a:p>
            <a:pPr marL="342900" indent="-342900">
              <a:buFont typeface="Courier New" panose="02070309020205020404" pitchFamily="49" charset="0"/>
              <a:buChar char="o"/>
            </a:pPr>
            <a:r>
              <a:rPr lang="de-DE" sz="1800" dirty="0">
                <a:solidFill>
                  <a:srgbClr val="3333FF"/>
                </a:solidFill>
                <a:latin typeface="+mn-lt"/>
                <a:cs typeface="Calibri" panose="020F0502020204030204" pitchFamily="34" charset="0"/>
              </a:rPr>
              <a:t>Auszüge aus dem GEG 2024 mit Kommentaren</a:t>
            </a:r>
          </a:p>
        </p:txBody>
      </p:sp>
      <p:sp>
        <p:nvSpPr>
          <p:cNvPr id="3" name="Textfeld 2">
            <a:extLst>
              <a:ext uri="{FF2B5EF4-FFF2-40B4-BE49-F238E27FC236}">
                <a16:creationId xmlns:a16="http://schemas.microsoft.com/office/drawing/2014/main" id="{9DD5287C-6920-C86B-E1D4-2BAA016DE4A8}"/>
              </a:ext>
            </a:extLst>
          </p:cNvPr>
          <p:cNvSpPr txBox="1"/>
          <p:nvPr/>
        </p:nvSpPr>
        <p:spPr>
          <a:xfrm>
            <a:off x="363701" y="3570974"/>
            <a:ext cx="8751744" cy="369332"/>
          </a:xfrm>
          <a:prstGeom prst="rect">
            <a:avLst/>
          </a:prstGeom>
          <a:noFill/>
        </p:spPr>
        <p:txBody>
          <a:bodyPr wrap="square">
            <a:spAutoFit/>
          </a:bodyPr>
          <a:lstStyle/>
          <a:p>
            <a:pPr marL="342900" indent="-342900">
              <a:buFont typeface="Courier New" panose="02070309020205020404" pitchFamily="49" charset="0"/>
              <a:buChar char="o"/>
            </a:pPr>
            <a:r>
              <a:rPr lang="de-DE" sz="1800" dirty="0">
                <a:solidFill>
                  <a:srgbClr val="3333FF"/>
                </a:solidFill>
                <a:latin typeface="+mn-lt"/>
                <a:cs typeface="Calibri" panose="020F0502020204030204" pitchFamily="34" charset="0"/>
              </a:rPr>
              <a:t>Was soll ich als </a:t>
            </a:r>
            <a:r>
              <a:rPr lang="de-DE" sz="1800" dirty="0" err="1">
                <a:solidFill>
                  <a:srgbClr val="3333FF"/>
                </a:solidFill>
                <a:latin typeface="+mn-lt"/>
                <a:cs typeface="Calibri" panose="020F0502020204030204" pitchFamily="34" charset="0"/>
              </a:rPr>
              <a:t>Bürger:in</a:t>
            </a:r>
            <a:r>
              <a:rPr lang="de-DE" sz="1800" dirty="0">
                <a:solidFill>
                  <a:srgbClr val="3333FF"/>
                </a:solidFill>
                <a:latin typeface="+mn-lt"/>
                <a:cs typeface="Calibri" panose="020F0502020204030204" pitchFamily="34" charset="0"/>
              </a:rPr>
              <a:t> bei der Heizungsumstellung tun? </a:t>
            </a:r>
          </a:p>
        </p:txBody>
      </p:sp>
      <p:sp>
        <p:nvSpPr>
          <p:cNvPr id="7" name="Textfeld 6">
            <a:extLst>
              <a:ext uri="{FF2B5EF4-FFF2-40B4-BE49-F238E27FC236}">
                <a16:creationId xmlns:a16="http://schemas.microsoft.com/office/drawing/2014/main" id="{BE979BD6-5D2C-497E-21C1-431F35E655D8}"/>
              </a:ext>
            </a:extLst>
          </p:cNvPr>
          <p:cNvSpPr txBox="1"/>
          <p:nvPr/>
        </p:nvSpPr>
        <p:spPr>
          <a:xfrm>
            <a:off x="363701" y="5431322"/>
            <a:ext cx="8751744" cy="369332"/>
          </a:xfrm>
          <a:prstGeom prst="rect">
            <a:avLst/>
          </a:prstGeom>
          <a:noFill/>
        </p:spPr>
        <p:txBody>
          <a:bodyPr wrap="square">
            <a:spAutoFit/>
          </a:bodyPr>
          <a:lstStyle/>
          <a:p>
            <a:pPr marL="342900" indent="-342900">
              <a:buFont typeface="Courier New" panose="02070309020205020404" pitchFamily="49" charset="0"/>
              <a:buChar char="o"/>
            </a:pPr>
            <a:r>
              <a:rPr lang="de-DE" sz="1800" dirty="0">
                <a:solidFill>
                  <a:srgbClr val="3333FF"/>
                </a:solidFill>
                <a:latin typeface="+mn-lt"/>
                <a:cs typeface="Calibri" panose="020F0502020204030204" pitchFamily="34" charset="0"/>
              </a:rPr>
              <a:t>Fazit</a:t>
            </a:r>
          </a:p>
        </p:txBody>
      </p:sp>
      <p:sp>
        <p:nvSpPr>
          <p:cNvPr id="8" name="Textfeld 7">
            <a:extLst>
              <a:ext uri="{FF2B5EF4-FFF2-40B4-BE49-F238E27FC236}">
                <a16:creationId xmlns:a16="http://schemas.microsoft.com/office/drawing/2014/main" id="{ECC9A730-AF42-E557-F8CD-BDD57A90897F}"/>
              </a:ext>
            </a:extLst>
          </p:cNvPr>
          <p:cNvSpPr txBox="1"/>
          <p:nvPr/>
        </p:nvSpPr>
        <p:spPr>
          <a:xfrm>
            <a:off x="363701" y="986854"/>
            <a:ext cx="8751744" cy="369332"/>
          </a:xfrm>
          <a:prstGeom prst="rect">
            <a:avLst/>
          </a:prstGeom>
          <a:noFill/>
        </p:spPr>
        <p:txBody>
          <a:bodyPr wrap="square">
            <a:spAutoFit/>
          </a:bodyPr>
          <a:lstStyle/>
          <a:p>
            <a:pPr marL="342900" indent="-342900">
              <a:buFont typeface="Courier New" panose="02070309020205020404" pitchFamily="49" charset="0"/>
              <a:buChar char="o"/>
            </a:pPr>
            <a:r>
              <a:rPr lang="de-DE" sz="1800" dirty="0">
                <a:solidFill>
                  <a:srgbClr val="3333FF"/>
                </a:solidFill>
                <a:latin typeface="+mn-lt"/>
                <a:cs typeface="Calibri" panose="020F0502020204030204" pitchFamily="34" charset="0"/>
              </a:rPr>
              <a:t>Klimakrise</a:t>
            </a:r>
          </a:p>
        </p:txBody>
      </p:sp>
      <p:sp>
        <p:nvSpPr>
          <p:cNvPr id="9" name="Textfeld 8">
            <a:extLst>
              <a:ext uri="{FF2B5EF4-FFF2-40B4-BE49-F238E27FC236}">
                <a16:creationId xmlns:a16="http://schemas.microsoft.com/office/drawing/2014/main" id="{9DFA019D-364A-8155-0482-5FEE62128EC7}"/>
              </a:ext>
            </a:extLst>
          </p:cNvPr>
          <p:cNvSpPr txBox="1"/>
          <p:nvPr/>
        </p:nvSpPr>
        <p:spPr>
          <a:xfrm>
            <a:off x="363701" y="4087798"/>
            <a:ext cx="8919384" cy="369332"/>
          </a:xfrm>
          <a:prstGeom prst="rect">
            <a:avLst/>
          </a:prstGeom>
          <a:noFill/>
        </p:spPr>
        <p:txBody>
          <a:bodyPr wrap="square">
            <a:spAutoFit/>
          </a:bodyPr>
          <a:lstStyle/>
          <a:p>
            <a:pPr marL="342900" indent="-342900">
              <a:buFont typeface="Courier New" panose="02070309020205020404" pitchFamily="49" charset="0"/>
              <a:buChar char="o"/>
            </a:pPr>
            <a:r>
              <a:rPr lang="de-DE" altLang="de-DE" sz="1800" dirty="0">
                <a:solidFill>
                  <a:srgbClr val="0000FF"/>
                </a:solidFill>
                <a:latin typeface="+mn-lt"/>
              </a:rPr>
              <a:t>Kopplung zwischen Energie</a:t>
            </a:r>
            <a:r>
              <a:rPr lang="de-DE" altLang="de-DE" sz="1800" u="sng" dirty="0">
                <a:solidFill>
                  <a:srgbClr val="0000FF"/>
                </a:solidFill>
                <a:latin typeface="+mn-lt"/>
              </a:rPr>
              <a:t>pro</a:t>
            </a:r>
            <a:r>
              <a:rPr lang="de-DE" altLang="de-DE" sz="1800" dirty="0">
                <a:solidFill>
                  <a:srgbClr val="0000FF"/>
                </a:solidFill>
                <a:latin typeface="+mn-lt"/>
              </a:rPr>
              <a:t>duktion und -kon</a:t>
            </a:r>
            <a:r>
              <a:rPr lang="de-DE" altLang="de-DE" sz="1800" u="sng" dirty="0">
                <a:solidFill>
                  <a:srgbClr val="0000FF"/>
                </a:solidFill>
                <a:latin typeface="+mn-lt"/>
              </a:rPr>
              <a:t>sum</a:t>
            </a:r>
            <a:r>
              <a:rPr lang="de-DE" altLang="de-DE" sz="1800" dirty="0">
                <a:solidFill>
                  <a:srgbClr val="0000FF"/>
                </a:solidFill>
                <a:latin typeface="+mn-lt"/>
              </a:rPr>
              <a:t> </a:t>
            </a:r>
            <a:r>
              <a:rPr lang="de-DE" altLang="de-DE" sz="1800" dirty="0">
                <a:solidFill>
                  <a:srgbClr val="0000FF"/>
                </a:solidFill>
                <a:latin typeface="+mn-lt"/>
                <a:sym typeface="Wingdings" panose="05000000000000000000" pitchFamily="2" charset="2"/>
              </a:rPr>
              <a:t></a:t>
            </a:r>
            <a:r>
              <a:rPr lang="de-DE" altLang="de-DE" sz="1800" dirty="0">
                <a:solidFill>
                  <a:srgbClr val="0000FF"/>
                </a:solidFill>
                <a:latin typeface="+mn-lt"/>
              </a:rPr>
              <a:t>„</a:t>
            </a:r>
            <a:r>
              <a:rPr lang="de-DE" altLang="de-DE" sz="1800" dirty="0" err="1">
                <a:solidFill>
                  <a:srgbClr val="0000FF"/>
                </a:solidFill>
                <a:latin typeface="+mn-lt"/>
              </a:rPr>
              <a:t>ProSumer</a:t>
            </a:r>
            <a:r>
              <a:rPr lang="de-DE" altLang="de-DE" sz="1800" dirty="0">
                <a:solidFill>
                  <a:srgbClr val="0000FF"/>
                </a:solidFill>
                <a:latin typeface="+mn-lt"/>
              </a:rPr>
              <a:t>“</a:t>
            </a:r>
            <a:endParaRPr lang="de-DE" sz="1800" dirty="0">
              <a:solidFill>
                <a:srgbClr val="0000FF"/>
              </a:solidFill>
              <a:latin typeface="+mn-lt"/>
              <a:cs typeface="Calibri" panose="020F0502020204030204" pitchFamily="34" charset="0"/>
            </a:endParaRPr>
          </a:p>
        </p:txBody>
      </p:sp>
      <p:sp>
        <p:nvSpPr>
          <p:cNvPr id="10" name="Textfeld 9">
            <a:extLst>
              <a:ext uri="{FF2B5EF4-FFF2-40B4-BE49-F238E27FC236}">
                <a16:creationId xmlns:a16="http://schemas.microsoft.com/office/drawing/2014/main" id="{98B87A88-838D-F63F-A82F-8841E4329617}"/>
              </a:ext>
            </a:extLst>
          </p:cNvPr>
          <p:cNvSpPr txBox="1"/>
          <p:nvPr/>
        </p:nvSpPr>
        <p:spPr>
          <a:xfrm>
            <a:off x="786590" y="4467534"/>
            <a:ext cx="8919384" cy="369332"/>
          </a:xfrm>
          <a:prstGeom prst="rect">
            <a:avLst/>
          </a:prstGeom>
          <a:noFill/>
        </p:spPr>
        <p:txBody>
          <a:bodyPr wrap="square">
            <a:spAutoFit/>
          </a:bodyPr>
          <a:lstStyle/>
          <a:p>
            <a:r>
              <a:rPr lang="de-DE" altLang="de-DE" sz="1800" dirty="0">
                <a:solidFill>
                  <a:srgbClr val="0000FF"/>
                </a:solidFill>
                <a:latin typeface="+mn-lt"/>
              </a:rPr>
              <a:t>- im Ein-/ Mehrfamilienhaus und öffentlichen Gebäuden mit Beispielen</a:t>
            </a:r>
            <a:endParaRPr lang="de-DE" sz="1800" dirty="0">
              <a:solidFill>
                <a:srgbClr val="0000FF"/>
              </a:solidFill>
              <a:latin typeface="+mn-lt"/>
              <a:cs typeface="Calibri" panose="020F0502020204030204" pitchFamily="34" charset="0"/>
            </a:endParaRPr>
          </a:p>
        </p:txBody>
      </p:sp>
      <p:sp>
        <p:nvSpPr>
          <p:cNvPr id="11" name="Textfeld 10">
            <a:extLst>
              <a:ext uri="{FF2B5EF4-FFF2-40B4-BE49-F238E27FC236}">
                <a16:creationId xmlns:a16="http://schemas.microsoft.com/office/drawing/2014/main" id="{21767CC7-9C9E-8167-3267-4A8492D5E7BF}"/>
              </a:ext>
            </a:extLst>
          </p:cNvPr>
          <p:cNvSpPr txBox="1"/>
          <p:nvPr/>
        </p:nvSpPr>
        <p:spPr>
          <a:xfrm>
            <a:off x="786590" y="4847270"/>
            <a:ext cx="8919384" cy="646331"/>
          </a:xfrm>
          <a:prstGeom prst="rect">
            <a:avLst/>
          </a:prstGeom>
          <a:noFill/>
        </p:spPr>
        <p:txBody>
          <a:bodyPr wrap="square">
            <a:spAutoFit/>
          </a:bodyPr>
          <a:lstStyle/>
          <a:p>
            <a:r>
              <a:rPr lang="de-DE" altLang="de-DE" sz="1800" dirty="0">
                <a:solidFill>
                  <a:srgbClr val="0000FF"/>
                </a:solidFill>
                <a:latin typeface="+mn-lt"/>
              </a:rPr>
              <a:t>- in der Gebietskörperschaft</a:t>
            </a:r>
            <a:endParaRPr lang="de-DE" sz="1800" dirty="0">
              <a:solidFill>
                <a:srgbClr val="0000FF"/>
              </a:solidFill>
              <a:cs typeface="Calibri" panose="020F0502020204030204" pitchFamily="34" charset="0"/>
            </a:endParaRPr>
          </a:p>
          <a:p>
            <a:endParaRPr lang="de-DE" sz="1800" dirty="0">
              <a:solidFill>
                <a:srgbClr val="0000FF"/>
              </a:solidFill>
              <a:latin typeface="+mn-lt"/>
              <a:cs typeface="Calibri" panose="020F0502020204030204" pitchFamily="34" charset="0"/>
            </a:endParaRPr>
          </a:p>
        </p:txBody>
      </p:sp>
      <p:sp>
        <p:nvSpPr>
          <p:cNvPr id="4" name="Textfeld 3">
            <a:extLst>
              <a:ext uri="{FF2B5EF4-FFF2-40B4-BE49-F238E27FC236}">
                <a16:creationId xmlns:a16="http://schemas.microsoft.com/office/drawing/2014/main" id="{E99B3AEC-0749-4354-93CA-D06ED16A7566}"/>
              </a:ext>
            </a:extLst>
          </p:cNvPr>
          <p:cNvSpPr txBox="1"/>
          <p:nvPr/>
        </p:nvSpPr>
        <p:spPr>
          <a:xfrm>
            <a:off x="363701" y="2020502"/>
            <a:ext cx="8751744" cy="369332"/>
          </a:xfrm>
          <a:prstGeom prst="rect">
            <a:avLst/>
          </a:prstGeom>
          <a:noFill/>
        </p:spPr>
        <p:txBody>
          <a:bodyPr wrap="square">
            <a:spAutoFit/>
          </a:bodyPr>
          <a:lstStyle/>
          <a:p>
            <a:pPr marL="342900" indent="-342900">
              <a:buFont typeface="Courier New" panose="02070309020205020404" pitchFamily="49" charset="0"/>
              <a:buChar char="o"/>
            </a:pPr>
            <a:r>
              <a:rPr lang="de-DE" sz="1800" dirty="0">
                <a:solidFill>
                  <a:srgbClr val="3333FF"/>
                </a:solidFill>
                <a:latin typeface="+mn-lt"/>
                <a:cs typeface="Calibri" panose="020F0502020204030204" pitchFamily="34" charset="0"/>
              </a:rPr>
              <a:t>„Technologieoffenheit“</a:t>
            </a:r>
          </a:p>
        </p:txBody>
      </p:sp>
      <p:sp>
        <p:nvSpPr>
          <p:cNvPr id="5" name="Textfeld 4">
            <a:extLst>
              <a:ext uri="{FF2B5EF4-FFF2-40B4-BE49-F238E27FC236}">
                <a16:creationId xmlns:a16="http://schemas.microsoft.com/office/drawing/2014/main" id="{CD63CB17-6E62-D818-AA96-2D11FEA5595C}"/>
              </a:ext>
            </a:extLst>
          </p:cNvPr>
          <p:cNvSpPr txBox="1"/>
          <p:nvPr/>
        </p:nvSpPr>
        <p:spPr>
          <a:xfrm>
            <a:off x="363701" y="3054150"/>
            <a:ext cx="8751744" cy="369332"/>
          </a:xfrm>
          <a:prstGeom prst="rect">
            <a:avLst/>
          </a:prstGeom>
          <a:noFill/>
        </p:spPr>
        <p:txBody>
          <a:bodyPr wrap="square">
            <a:spAutoFit/>
          </a:bodyPr>
          <a:lstStyle/>
          <a:p>
            <a:pPr marL="285750" indent="-285750">
              <a:buFont typeface="Courier New" panose="02070309020205020404" pitchFamily="49" charset="0"/>
              <a:buChar char="o"/>
            </a:pPr>
            <a:r>
              <a:rPr lang="de-DE" sz="1800" dirty="0">
                <a:solidFill>
                  <a:srgbClr val="3333FF"/>
                </a:solidFill>
                <a:latin typeface="+mn-lt"/>
                <a:cs typeface="Calibri" panose="020F0502020204030204" pitchFamily="34" charset="0"/>
              </a:rPr>
              <a:t> Die Novellierung des GEG 2024 ist beschlossen (08.09.2023)</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1+#ppt_w/2"/>
                                          </p:val>
                                        </p:tav>
                                        <p:tav tm="100000">
                                          <p:val>
                                            <p:strVal val="#ppt_x"/>
                                          </p:val>
                                        </p:tav>
                                      </p:tavLst>
                                    </p:anim>
                                    <p:anim calcmode="lin" valueType="num">
                                      <p:cBhvr additive="base">
                                        <p:cTn id="20"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1+#ppt_w/2"/>
                                          </p:val>
                                        </p:tav>
                                        <p:tav tm="100000">
                                          <p:val>
                                            <p:strVal val="#ppt_x"/>
                                          </p:val>
                                        </p:tav>
                                      </p:tavLst>
                                    </p:anim>
                                    <p:anim calcmode="lin" valueType="num">
                                      <p:cBhvr additive="base">
                                        <p:cTn id="26"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1000" fill="hold"/>
                                        <p:tgtEl>
                                          <p:spTgt spid="3"/>
                                        </p:tgtEl>
                                        <p:attrNameLst>
                                          <p:attrName>ppt_x</p:attrName>
                                        </p:attrNameLst>
                                      </p:cBhvr>
                                      <p:tavLst>
                                        <p:tav tm="0">
                                          <p:val>
                                            <p:strVal val="1+#ppt_w/2"/>
                                          </p:val>
                                        </p:tav>
                                        <p:tav tm="100000">
                                          <p:val>
                                            <p:strVal val="#ppt_x"/>
                                          </p:val>
                                        </p:tav>
                                      </p:tavLst>
                                    </p:anim>
                                    <p:anim calcmode="lin" valueType="num">
                                      <p:cBhvr additive="base">
                                        <p:cTn id="32"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1000" fill="hold"/>
                                        <p:tgtEl>
                                          <p:spTgt spid="9"/>
                                        </p:tgtEl>
                                        <p:attrNameLst>
                                          <p:attrName>ppt_x</p:attrName>
                                        </p:attrNameLst>
                                      </p:cBhvr>
                                      <p:tavLst>
                                        <p:tav tm="0">
                                          <p:val>
                                            <p:strVal val="1+#ppt_w/2"/>
                                          </p:val>
                                        </p:tav>
                                        <p:tav tm="100000">
                                          <p:val>
                                            <p:strVal val="#ppt_x"/>
                                          </p:val>
                                        </p:tav>
                                      </p:tavLst>
                                    </p:anim>
                                    <p:anim calcmode="lin" valueType="num">
                                      <p:cBhvr additive="base">
                                        <p:cTn id="3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000" fill="hold"/>
                                        <p:tgtEl>
                                          <p:spTgt spid="10"/>
                                        </p:tgtEl>
                                        <p:attrNameLst>
                                          <p:attrName>ppt_x</p:attrName>
                                        </p:attrNameLst>
                                      </p:cBhvr>
                                      <p:tavLst>
                                        <p:tav tm="0">
                                          <p:val>
                                            <p:strVal val="1+#ppt_w/2"/>
                                          </p:val>
                                        </p:tav>
                                        <p:tav tm="100000">
                                          <p:val>
                                            <p:strVal val="#ppt_x"/>
                                          </p:val>
                                        </p:tav>
                                      </p:tavLst>
                                    </p:anim>
                                    <p:anim calcmode="lin" valueType="num">
                                      <p:cBhvr additive="base">
                                        <p:cTn id="4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1000" fill="hold"/>
                                        <p:tgtEl>
                                          <p:spTgt spid="11"/>
                                        </p:tgtEl>
                                        <p:attrNameLst>
                                          <p:attrName>ppt_x</p:attrName>
                                        </p:attrNameLst>
                                      </p:cBhvr>
                                      <p:tavLst>
                                        <p:tav tm="0">
                                          <p:val>
                                            <p:strVal val="1+#ppt_w/2"/>
                                          </p:val>
                                        </p:tav>
                                        <p:tav tm="100000">
                                          <p:val>
                                            <p:strVal val="#ppt_x"/>
                                          </p:val>
                                        </p:tav>
                                      </p:tavLst>
                                    </p:anim>
                                    <p:anim calcmode="lin" valueType="num">
                                      <p:cBhvr additive="base">
                                        <p:cTn id="5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1000" fill="hold"/>
                                        <p:tgtEl>
                                          <p:spTgt spid="7"/>
                                        </p:tgtEl>
                                        <p:attrNameLst>
                                          <p:attrName>ppt_x</p:attrName>
                                        </p:attrNameLst>
                                      </p:cBhvr>
                                      <p:tavLst>
                                        <p:tav tm="0">
                                          <p:val>
                                            <p:strVal val="1+#ppt_w/2"/>
                                          </p:val>
                                        </p:tav>
                                        <p:tav tm="100000">
                                          <p:val>
                                            <p:strVal val="#ppt_x"/>
                                          </p:val>
                                        </p:tav>
                                      </p:tavLst>
                                    </p:anim>
                                    <p:anim calcmode="lin" valueType="num">
                                      <p:cBhvr additive="base">
                                        <p:cTn id="56"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7" grpId="0"/>
      <p:bldP spid="9" grpId="0"/>
      <p:bldP spid="10" grpId="0"/>
      <p:bldP spid="11"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0" name="Rechteck 8199">
            <a:extLst>
              <a:ext uri="{FF2B5EF4-FFF2-40B4-BE49-F238E27FC236}">
                <a16:creationId xmlns:a16="http://schemas.microsoft.com/office/drawing/2014/main" id="{73E4ECE7-9856-5090-0D3E-6A5139567D0D}"/>
              </a:ext>
            </a:extLst>
          </p:cNvPr>
          <p:cNvSpPr/>
          <p:nvPr/>
        </p:nvSpPr>
        <p:spPr bwMode="auto">
          <a:xfrm>
            <a:off x="3818515" y="4318365"/>
            <a:ext cx="2793355" cy="265814"/>
          </a:xfrm>
          <a:prstGeom prst="rect">
            <a:avLst/>
          </a:prstGeom>
          <a:solidFill>
            <a:srgbClr val="FFC000">
              <a:alpha val="50196"/>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227" name="Gruppieren 8226">
            <a:extLst>
              <a:ext uri="{FF2B5EF4-FFF2-40B4-BE49-F238E27FC236}">
                <a16:creationId xmlns:a16="http://schemas.microsoft.com/office/drawing/2014/main" id="{993788F7-343B-CE0F-FD8C-6E2266913CE3}"/>
              </a:ext>
            </a:extLst>
          </p:cNvPr>
          <p:cNvGrpSpPr/>
          <p:nvPr/>
        </p:nvGrpSpPr>
        <p:grpSpPr>
          <a:xfrm>
            <a:off x="2275152" y="4318365"/>
            <a:ext cx="5797275" cy="265814"/>
            <a:chOff x="2275152" y="4370619"/>
            <a:chExt cx="5797275" cy="265814"/>
          </a:xfrm>
        </p:grpSpPr>
        <p:sp>
          <p:nvSpPr>
            <p:cNvPr id="8203" name="Rechteck 8202">
              <a:extLst>
                <a:ext uri="{FF2B5EF4-FFF2-40B4-BE49-F238E27FC236}">
                  <a16:creationId xmlns:a16="http://schemas.microsoft.com/office/drawing/2014/main" id="{F97A377A-F41C-4A2F-E821-B97D6F4D9D3F}"/>
                </a:ext>
              </a:extLst>
            </p:cNvPr>
            <p:cNvSpPr/>
            <p:nvPr/>
          </p:nvSpPr>
          <p:spPr bwMode="auto">
            <a:xfrm>
              <a:off x="6764285" y="4370619"/>
              <a:ext cx="1308142" cy="265814"/>
            </a:xfrm>
            <a:prstGeom prst="rect">
              <a:avLst/>
            </a:prstGeom>
            <a:solidFill>
              <a:srgbClr val="92D050">
                <a:alpha val="50196"/>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02" name="Rechteck 8201">
              <a:extLst>
                <a:ext uri="{FF2B5EF4-FFF2-40B4-BE49-F238E27FC236}">
                  <a16:creationId xmlns:a16="http://schemas.microsoft.com/office/drawing/2014/main" id="{520BBD07-743B-5FD1-92D8-4779B2615EBD}"/>
                </a:ext>
              </a:extLst>
            </p:cNvPr>
            <p:cNvSpPr/>
            <p:nvPr/>
          </p:nvSpPr>
          <p:spPr bwMode="auto">
            <a:xfrm>
              <a:off x="2275152" y="4370619"/>
              <a:ext cx="1308142" cy="265814"/>
            </a:xfrm>
            <a:prstGeom prst="rect">
              <a:avLst/>
            </a:prstGeom>
            <a:solidFill>
              <a:srgbClr val="92D050">
                <a:alpha val="50196"/>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26" name="Gruppieren 8225">
            <a:extLst>
              <a:ext uri="{FF2B5EF4-FFF2-40B4-BE49-F238E27FC236}">
                <a16:creationId xmlns:a16="http://schemas.microsoft.com/office/drawing/2014/main" id="{A5DEDCDE-7D92-743F-2AC9-1A69B03C7BAE}"/>
              </a:ext>
            </a:extLst>
          </p:cNvPr>
          <p:cNvGrpSpPr/>
          <p:nvPr/>
        </p:nvGrpSpPr>
        <p:grpSpPr>
          <a:xfrm>
            <a:off x="727367" y="4318365"/>
            <a:ext cx="8875427" cy="265814"/>
            <a:chOff x="727367" y="4370619"/>
            <a:chExt cx="8875427" cy="265814"/>
          </a:xfrm>
        </p:grpSpPr>
        <p:sp>
          <p:nvSpPr>
            <p:cNvPr id="8205" name="Rechteck 8204">
              <a:extLst>
                <a:ext uri="{FF2B5EF4-FFF2-40B4-BE49-F238E27FC236}">
                  <a16:creationId xmlns:a16="http://schemas.microsoft.com/office/drawing/2014/main" id="{8A587AB2-32FC-EAB1-D00F-72B9E053C4B1}"/>
                </a:ext>
              </a:extLst>
            </p:cNvPr>
            <p:cNvSpPr/>
            <p:nvPr/>
          </p:nvSpPr>
          <p:spPr bwMode="auto">
            <a:xfrm>
              <a:off x="8255394" y="4370619"/>
              <a:ext cx="1347400" cy="265814"/>
            </a:xfrm>
            <a:prstGeom prst="rect">
              <a:avLst/>
            </a:prstGeom>
            <a:solidFill>
              <a:srgbClr val="D9D9D9">
                <a:alpha val="50196"/>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06" name="Rechteck 8205">
              <a:extLst>
                <a:ext uri="{FF2B5EF4-FFF2-40B4-BE49-F238E27FC236}">
                  <a16:creationId xmlns:a16="http://schemas.microsoft.com/office/drawing/2014/main" id="{E2D059FA-8E03-2A99-0D23-81050CE105E6}"/>
                </a:ext>
              </a:extLst>
            </p:cNvPr>
            <p:cNvSpPr/>
            <p:nvPr/>
          </p:nvSpPr>
          <p:spPr bwMode="auto">
            <a:xfrm>
              <a:off x="727367" y="4370619"/>
              <a:ext cx="1347400" cy="265814"/>
            </a:xfrm>
            <a:prstGeom prst="rect">
              <a:avLst/>
            </a:prstGeom>
            <a:solidFill>
              <a:srgbClr val="D9D9D9">
                <a:alpha val="50196"/>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aphicFrame>
        <p:nvGraphicFramePr>
          <p:cNvPr id="3" name="Diagramm 2">
            <a:extLst>
              <a:ext uri="{FF2B5EF4-FFF2-40B4-BE49-F238E27FC236}">
                <a16:creationId xmlns:a16="http://schemas.microsoft.com/office/drawing/2014/main" id="{87C836FF-B469-6B18-0F3C-9A35EC4EBFED}"/>
              </a:ext>
            </a:extLst>
          </p:cNvPr>
          <p:cNvGraphicFramePr>
            <a:graphicFrameLocks/>
          </p:cNvGraphicFramePr>
          <p:nvPr/>
        </p:nvGraphicFramePr>
        <p:xfrm>
          <a:off x="129362" y="1551882"/>
          <a:ext cx="9597345" cy="2751434"/>
        </p:xfrm>
        <a:graphic>
          <a:graphicData uri="http://schemas.openxmlformats.org/drawingml/2006/chart">
            <c:chart xmlns:c="http://schemas.openxmlformats.org/drawingml/2006/chart" xmlns:r="http://schemas.openxmlformats.org/officeDocument/2006/relationships" r:id="rId3"/>
          </a:graphicData>
        </a:graphic>
      </p:graphicFrame>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85520" y="0"/>
            <a:ext cx="870456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err="1">
                <a:solidFill>
                  <a:schemeClr val="bg1"/>
                </a:solidFill>
              </a:rPr>
              <a:t>ProSumer</a:t>
            </a:r>
            <a:r>
              <a:rPr lang="de-DE" altLang="de-DE" sz="2000" dirty="0">
                <a:solidFill>
                  <a:schemeClr val="bg1"/>
                </a:solidFill>
              </a:rPr>
              <a:t> im Ein-/ Mehrfamilienhaus (1)</a:t>
            </a:r>
            <a:br>
              <a:rPr lang="de-DE" altLang="de-DE" sz="2000" dirty="0">
                <a:solidFill>
                  <a:schemeClr val="bg1"/>
                </a:solidFill>
              </a:rPr>
            </a:br>
            <a:r>
              <a:rPr lang="de-DE" altLang="de-DE" sz="2000" dirty="0">
                <a:solidFill>
                  <a:schemeClr val="bg1"/>
                </a:solidFill>
              </a:rPr>
              <a:t>Beispiel: </a:t>
            </a:r>
            <a:r>
              <a:rPr lang="de-DE" altLang="de-DE" sz="2000" dirty="0" err="1">
                <a:solidFill>
                  <a:schemeClr val="bg1"/>
                </a:solidFill>
              </a:rPr>
              <a:t>ProSumer</a:t>
            </a:r>
            <a:r>
              <a:rPr lang="de-DE" altLang="de-DE" sz="2000" dirty="0">
                <a:solidFill>
                  <a:schemeClr val="bg1"/>
                </a:solidFill>
              </a:rPr>
              <a:t> </a:t>
            </a:r>
            <a:r>
              <a:rPr lang="de-DE" altLang="de-DE" sz="2000" dirty="0" err="1">
                <a:solidFill>
                  <a:schemeClr val="bg1"/>
                </a:solidFill>
              </a:rPr>
              <a:t>Hergersweiler</a:t>
            </a:r>
            <a:r>
              <a:rPr lang="de-DE" altLang="de-DE" sz="2000" dirty="0">
                <a:solidFill>
                  <a:schemeClr val="bg1"/>
                </a:solidFill>
              </a:rPr>
              <a:t> , Verbrauch vs. Erzeugung 2023, Erträge</a:t>
            </a:r>
          </a:p>
        </p:txBody>
      </p:sp>
      <p:sp>
        <p:nvSpPr>
          <p:cNvPr id="17" name="Textfeld 16">
            <a:extLst>
              <a:ext uri="{FF2B5EF4-FFF2-40B4-BE49-F238E27FC236}">
                <a16:creationId xmlns:a16="http://schemas.microsoft.com/office/drawing/2014/main" id="{47E2594F-CC7B-4475-9248-4025C544EFFD}"/>
              </a:ext>
            </a:extLst>
          </p:cNvPr>
          <p:cNvSpPr txBox="1"/>
          <p:nvPr/>
        </p:nvSpPr>
        <p:spPr>
          <a:xfrm>
            <a:off x="101599" y="6241693"/>
            <a:ext cx="1303154" cy="282620"/>
          </a:xfrm>
          <a:prstGeom prst="rect">
            <a:avLst/>
          </a:prstGeom>
          <a:noFill/>
        </p:spPr>
        <p:txBody>
          <a:bodyPr wrap="square">
            <a:spAutoFit/>
          </a:bodyPr>
          <a:lstStyle/>
          <a:p>
            <a:pPr algn="r"/>
            <a:r>
              <a:rPr lang="de-DE" altLang="de-DE" sz="1200" u="sng" dirty="0">
                <a:latin typeface="+mj-lt"/>
                <a:cs typeface="Calibri" panose="020F0502020204030204" pitchFamily="34" charset="0"/>
              </a:rPr>
              <a:t>Quelle</a:t>
            </a:r>
            <a:r>
              <a:rPr lang="de-DE" altLang="de-DE" sz="1200" dirty="0">
                <a:latin typeface="+mj-lt"/>
                <a:cs typeface="Calibri" panose="020F0502020204030204" pitchFamily="34" charset="0"/>
              </a:rPr>
              <a:t>: W. Thiel</a:t>
            </a:r>
            <a:endParaRPr lang="de-DE" sz="1200" dirty="0">
              <a:latin typeface="+mj-lt"/>
            </a:endParaRPr>
          </a:p>
        </p:txBody>
      </p:sp>
      <p:sp>
        <p:nvSpPr>
          <p:cNvPr id="13" name="Textfeld 12">
            <a:extLst>
              <a:ext uri="{FF2B5EF4-FFF2-40B4-BE49-F238E27FC236}">
                <a16:creationId xmlns:a16="http://schemas.microsoft.com/office/drawing/2014/main" id="{40CCF53B-889F-2352-26AC-11F492E2B85B}"/>
              </a:ext>
            </a:extLst>
          </p:cNvPr>
          <p:cNvSpPr txBox="1"/>
          <p:nvPr/>
        </p:nvSpPr>
        <p:spPr>
          <a:xfrm>
            <a:off x="135540" y="1696336"/>
            <a:ext cx="543739" cy="307777"/>
          </a:xfrm>
          <a:prstGeom prst="rect">
            <a:avLst/>
          </a:prstGeom>
          <a:noFill/>
        </p:spPr>
        <p:txBody>
          <a:bodyPr wrap="none" rtlCol="0">
            <a:spAutoFit/>
          </a:bodyPr>
          <a:lstStyle/>
          <a:p>
            <a:r>
              <a:rPr lang="de-DE" sz="1400" dirty="0"/>
              <a:t>kWh</a:t>
            </a:r>
          </a:p>
        </p:txBody>
      </p:sp>
      <p:grpSp>
        <p:nvGrpSpPr>
          <p:cNvPr id="14" name="Gruppieren 13">
            <a:extLst>
              <a:ext uri="{FF2B5EF4-FFF2-40B4-BE49-F238E27FC236}">
                <a16:creationId xmlns:a16="http://schemas.microsoft.com/office/drawing/2014/main" id="{CDD4947E-A391-79D5-1EA9-F40469972DD3}"/>
              </a:ext>
            </a:extLst>
          </p:cNvPr>
          <p:cNvGrpSpPr/>
          <p:nvPr/>
        </p:nvGrpSpPr>
        <p:grpSpPr>
          <a:xfrm>
            <a:off x="7878024" y="775222"/>
            <a:ext cx="1809553" cy="712022"/>
            <a:chOff x="8010485" y="775222"/>
            <a:chExt cx="1809553" cy="712022"/>
          </a:xfrm>
        </p:grpSpPr>
        <p:grpSp>
          <p:nvGrpSpPr>
            <p:cNvPr id="8250" name="Gruppieren 8249">
              <a:extLst>
                <a:ext uri="{FF2B5EF4-FFF2-40B4-BE49-F238E27FC236}">
                  <a16:creationId xmlns:a16="http://schemas.microsoft.com/office/drawing/2014/main" id="{6B023793-84BA-13BC-CEC2-1FA6A39F0FCD}"/>
                </a:ext>
              </a:extLst>
            </p:cNvPr>
            <p:cNvGrpSpPr/>
            <p:nvPr/>
          </p:nvGrpSpPr>
          <p:grpSpPr>
            <a:xfrm>
              <a:off x="8054509" y="1053825"/>
              <a:ext cx="1765529" cy="433419"/>
              <a:chOff x="7978309" y="1132206"/>
              <a:chExt cx="1765529" cy="433419"/>
            </a:xfrm>
          </p:grpSpPr>
          <p:grpSp>
            <p:nvGrpSpPr>
              <p:cNvPr id="26" name="Gruppieren 25">
                <a:extLst>
                  <a:ext uri="{FF2B5EF4-FFF2-40B4-BE49-F238E27FC236}">
                    <a16:creationId xmlns:a16="http://schemas.microsoft.com/office/drawing/2014/main" id="{78DA4CBA-09DE-C8E8-05F7-CE1B6C9094D3}"/>
                  </a:ext>
                </a:extLst>
              </p:cNvPr>
              <p:cNvGrpSpPr/>
              <p:nvPr/>
            </p:nvGrpSpPr>
            <p:grpSpPr>
              <a:xfrm>
                <a:off x="8945996" y="1201484"/>
                <a:ext cx="719576" cy="276999"/>
                <a:chOff x="8725854" y="894331"/>
                <a:chExt cx="719576" cy="276999"/>
              </a:xfrm>
            </p:grpSpPr>
            <p:sp>
              <p:nvSpPr>
                <p:cNvPr id="10" name="Textfeld 9">
                  <a:extLst>
                    <a:ext uri="{FF2B5EF4-FFF2-40B4-BE49-F238E27FC236}">
                      <a16:creationId xmlns:a16="http://schemas.microsoft.com/office/drawing/2014/main" id="{EB77128E-DB8B-58E2-DAA8-C9DFBBEC5978}"/>
                    </a:ext>
                  </a:extLst>
                </p:cNvPr>
                <p:cNvSpPr txBox="1"/>
                <p:nvPr/>
              </p:nvSpPr>
              <p:spPr>
                <a:xfrm>
                  <a:off x="8725854" y="894331"/>
                  <a:ext cx="575800" cy="276999"/>
                </a:xfrm>
                <a:prstGeom prst="rect">
                  <a:avLst/>
                </a:prstGeom>
                <a:noFill/>
              </p:spPr>
              <p:txBody>
                <a:bodyPr wrap="none" rtlCol="0">
                  <a:spAutoFit/>
                </a:bodyPr>
                <a:lstStyle/>
                <a:p>
                  <a:pPr algn="r"/>
                  <a:r>
                    <a:rPr lang="de-DE" sz="1200" dirty="0">
                      <a:solidFill>
                        <a:srgbClr val="0000FF"/>
                      </a:solidFill>
                    </a:rPr>
                    <a:t>Eigen</a:t>
                  </a:r>
                </a:p>
              </p:txBody>
            </p:sp>
            <p:sp>
              <p:nvSpPr>
                <p:cNvPr id="11" name="Rechteck 10">
                  <a:extLst>
                    <a:ext uri="{FF2B5EF4-FFF2-40B4-BE49-F238E27FC236}">
                      <a16:creationId xmlns:a16="http://schemas.microsoft.com/office/drawing/2014/main" id="{DF2B3DC7-A7E0-2167-987C-A4B3BA6AC3D1}"/>
                    </a:ext>
                  </a:extLst>
                </p:cNvPr>
                <p:cNvSpPr/>
                <p:nvPr/>
              </p:nvSpPr>
              <p:spPr bwMode="auto">
                <a:xfrm>
                  <a:off x="9237471" y="982236"/>
                  <a:ext cx="207959" cy="124924"/>
                </a:xfrm>
                <a:prstGeom prst="rect">
                  <a:avLst/>
                </a:prstGeom>
                <a:solidFill>
                  <a:srgbClr val="FFC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8229" name="Rechteck 8228">
                <a:extLst>
                  <a:ext uri="{FF2B5EF4-FFF2-40B4-BE49-F238E27FC236}">
                    <a16:creationId xmlns:a16="http://schemas.microsoft.com/office/drawing/2014/main" id="{6BBBD8DE-BBD4-25FC-064E-38928BD68F78}"/>
                  </a:ext>
                </a:extLst>
              </p:cNvPr>
              <p:cNvSpPr/>
              <p:nvPr/>
            </p:nvSpPr>
            <p:spPr bwMode="auto">
              <a:xfrm>
                <a:off x="7996015" y="1132206"/>
                <a:ext cx="1747823" cy="433419"/>
              </a:xfrm>
              <a:prstGeom prst="rect">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232" name="Gruppieren 8231">
                <a:extLst>
                  <a:ext uri="{FF2B5EF4-FFF2-40B4-BE49-F238E27FC236}">
                    <a16:creationId xmlns:a16="http://schemas.microsoft.com/office/drawing/2014/main" id="{F18E52BD-6C54-966E-A1C2-B8C418F3B2D6}"/>
                  </a:ext>
                </a:extLst>
              </p:cNvPr>
              <p:cNvGrpSpPr/>
              <p:nvPr/>
            </p:nvGrpSpPr>
            <p:grpSpPr>
              <a:xfrm>
                <a:off x="7978309" y="1201484"/>
                <a:ext cx="989804" cy="276999"/>
                <a:chOff x="8701811" y="894331"/>
                <a:chExt cx="989804" cy="276999"/>
              </a:xfrm>
            </p:grpSpPr>
            <p:sp>
              <p:nvSpPr>
                <p:cNvPr id="8233" name="Textfeld 8232">
                  <a:extLst>
                    <a:ext uri="{FF2B5EF4-FFF2-40B4-BE49-F238E27FC236}">
                      <a16:creationId xmlns:a16="http://schemas.microsoft.com/office/drawing/2014/main" id="{126CF54A-51D1-85FF-F83E-5718F9C72FFB}"/>
                    </a:ext>
                  </a:extLst>
                </p:cNvPr>
                <p:cNvSpPr txBox="1"/>
                <p:nvPr/>
              </p:nvSpPr>
              <p:spPr>
                <a:xfrm>
                  <a:off x="8701811" y="894331"/>
                  <a:ext cx="822662" cy="276999"/>
                </a:xfrm>
                <a:prstGeom prst="rect">
                  <a:avLst/>
                </a:prstGeom>
                <a:noFill/>
              </p:spPr>
              <p:txBody>
                <a:bodyPr wrap="none" rtlCol="0">
                  <a:spAutoFit/>
                </a:bodyPr>
                <a:lstStyle/>
                <a:p>
                  <a:pPr algn="r"/>
                  <a:r>
                    <a:rPr lang="de-DE" sz="1200" dirty="0">
                      <a:solidFill>
                        <a:srgbClr val="0000FF"/>
                      </a:solidFill>
                    </a:rPr>
                    <a:t>Lieferung</a:t>
                  </a:r>
                </a:p>
              </p:txBody>
            </p:sp>
            <p:sp>
              <p:nvSpPr>
                <p:cNvPr id="8234" name="Rechteck 8233">
                  <a:extLst>
                    <a:ext uri="{FF2B5EF4-FFF2-40B4-BE49-F238E27FC236}">
                      <a16:creationId xmlns:a16="http://schemas.microsoft.com/office/drawing/2014/main" id="{02768390-7DF3-EDD6-98D1-366ACC00F985}"/>
                    </a:ext>
                  </a:extLst>
                </p:cNvPr>
                <p:cNvSpPr/>
                <p:nvPr/>
              </p:nvSpPr>
              <p:spPr bwMode="auto">
                <a:xfrm>
                  <a:off x="9503157" y="982236"/>
                  <a:ext cx="188458" cy="124924"/>
                </a:xfrm>
                <a:prstGeom prst="rect">
                  <a:avLst/>
                </a:prstGeom>
                <a:solidFill>
                  <a:srgbClr val="CC66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4" name="Textfeld 3">
              <a:extLst>
                <a:ext uri="{FF2B5EF4-FFF2-40B4-BE49-F238E27FC236}">
                  <a16:creationId xmlns:a16="http://schemas.microsoft.com/office/drawing/2014/main" id="{22E2143E-097D-089C-3207-1D8A1CD539EE}"/>
                </a:ext>
              </a:extLst>
            </p:cNvPr>
            <p:cNvSpPr txBox="1"/>
            <p:nvPr/>
          </p:nvSpPr>
          <p:spPr>
            <a:xfrm>
              <a:off x="8010485" y="775222"/>
              <a:ext cx="1459054" cy="307777"/>
            </a:xfrm>
            <a:prstGeom prst="rect">
              <a:avLst/>
            </a:prstGeom>
            <a:noFill/>
          </p:spPr>
          <p:txBody>
            <a:bodyPr wrap="none" rtlCol="0">
              <a:spAutoFit/>
            </a:bodyPr>
            <a:lstStyle/>
            <a:p>
              <a:r>
                <a:rPr lang="de-DE" sz="1400" dirty="0">
                  <a:solidFill>
                    <a:srgbClr val="0000FF"/>
                  </a:solidFill>
                </a:rPr>
                <a:t>Erzeugung (PV)</a:t>
              </a:r>
            </a:p>
          </p:txBody>
        </p:sp>
      </p:grpSp>
      <p:grpSp>
        <p:nvGrpSpPr>
          <p:cNvPr id="8222" name="Gruppieren 8221">
            <a:extLst>
              <a:ext uri="{FF2B5EF4-FFF2-40B4-BE49-F238E27FC236}">
                <a16:creationId xmlns:a16="http://schemas.microsoft.com/office/drawing/2014/main" id="{710662FD-4BD0-E92E-B1B8-B984E3B2CBA1}"/>
              </a:ext>
            </a:extLst>
          </p:cNvPr>
          <p:cNvGrpSpPr/>
          <p:nvPr/>
        </p:nvGrpSpPr>
        <p:grpSpPr>
          <a:xfrm>
            <a:off x="162219" y="792640"/>
            <a:ext cx="5271935" cy="705224"/>
            <a:chOff x="162219" y="792640"/>
            <a:chExt cx="5271935" cy="705224"/>
          </a:xfrm>
        </p:grpSpPr>
        <p:grpSp>
          <p:nvGrpSpPr>
            <p:cNvPr id="19" name="Gruppieren 18">
              <a:extLst>
                <a:ext uri="{FF2B5EF4-FFF2-40B4-BE49-F238E27FC236}">
                  <a16:creationId xmlns:a16="http://schemas.microsoft.com/office/drawing/2014/main" id="{E52DEAEC-1926-0690-81F7-393EB496C06B}"/>
                </a:ext>
              </a:extLst>
            </p:cNvPr>
            <p:cNvGrpSpPr/>
            <p:nvPr/>
          </p:nvGrpSpPr>
          <p:grpSpPr>
            <a:xfrm>
              <a:off x="182534" y="1133723"/>
              <a:ext cx="1037565" cy="276999"/>
              <a:chOff x="8714304" y="1511264"/>
              <a:chExt cx="1037565" cy="276999"/>
            </a:xfrm>
          </p:grpSpPr>
          <p:sp>
            <p:nvSpPr>
              <p:cNvPr id="12" name="Rechteck 11">
                <a:extLst>
                  <a:ext uri="{FF2B5EF4-FFF2-40B4-BE49-F238E27FC236}">
                    <a16:creationId xmlns:a16="http://schemas.microsoft.com/office/drawing/2014/main" id="{F0DA993A-D1AA-C7DB-BA64-E01AB15D49A1}"/>
                  </a:ext>
                </a:extLst>
              </p:cNvPr>
              <p:cNvSpPr/>
              <p:nvPr/>
            </p:nvSpPr>
            <p:spPr bwMode="auto">
              <a:xfrm>
                <a:off x="9531298" y="1587301"/>
                <a:ext cx="220571" cy="124924"/>
              </a:xfrm>
              <a:prstGeom prst="rect">
                <a:avLst/>
              </a:prstGeom>
              <a:solidFill>
                <a:srgbClr val="FF0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 name="Textfeld 17">
                <a:extLst>
                  <a:ext uri="{FF2B5EF4-FFF2-40B4-BE49-F238E27FC236}">
                    <a16:creationId xmlns:a16="http://schemas.microsoft.com/office/drawing/2014/main" id="{787EA0A1-E23A-8D97-27B6-F6473874DA8B}"/>
                  </a:ext>
                </a:extLst>
              </p:cNvPr>
              <p:cNvSpPr txBox="1"/>
              <p:nvPr/>
            </p:nvSpPr>
            <p:spPr>
              <a:xfrm>
                <a:off x="8714304" y="1511264"/>
                <a:ext cx="886782" cy="276999"/>
              </a:xfrm>
              <a:prstGeom prst="rect">
                <a:avLst/>
              </a:prstGeom>
              <a:noFill/>
            </p:spPr>
            <p:txBody>
              <a:bodyPr wrap="none" rtlCol="0">
                <a:spAutoFit/>
              </a:bodyPr>
              <a:lstStyle/>
              <a:p>
                <a:pPr algn="r"/>
                <a:r>
                  <a:rPr lang="de-DE" sz="1200" dirty="0">
                    <a:solidFill>
                      <a:srgbClr val="0000FF"/>
                    </a:solidFill>
                  </a:rPr>
                  <a:t>WPPE (B)</a:t>
                </a:r>
              </a:p>
            </p:txBody>
          </p:sp>
        </p:grpSp>
        <p:sp>
          <p:nvSpPr>
            <p:cNvPr id="8215" name="Rechteck 8214">
              <a:extLst>
                <a:ext uri="{FF2B5EF4-FFF2-40B4-BE49-F238E27FC236}">
                  <a16:creationId xmlns:a16="http://schemas.microsoft.com/office/drawing/2014/main" id="{00777A65-50CC-82BD-095D-A70EB346E273}"/>
                </a:ext>
              </a:extLst>
            </p:cNvPr>
            <p:cNvSpPr/>
            <p:nvPr/>
          </p:nvSpPr>
          <p:spPr bwMode="auto">
            <a:xfrm>
              <a:off x="216452" y="1064445"/>
              <a:ext cx="5217702" cy="433419"/>
            </a:xfrm>
            <a:prstGeom prst="rect">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 name="Textfeld 1">
              <a:extLst>
                <a:ext uri="{FF2B5EF4-FFF2-40B4-BE49-F238E27FC236}">
                  <a16:creationId xmlns:a16="http://schemas.microsoft.com/office/drawing/2014/main" id="{BCD47EF1-70F5-3D8A-E52E-DF687A894590}"/>
                </a:ext>
              </a:extLst>
            </p:cNvPr>
            <p:cNvSpPr txBox="1"/>
            <p:nvPr/>
          </p:nvSpPr>
          <p:spPr>
            <a:xfrm>
              <a:off x="162219" y="792640"/>
              <a:ext cx="1159035" cy="307777"/>
            </a:xfrm>
            <a:prstGeom prst="rect">
              <a:avLst/>
            </a:prstGeom>
            <a:noFill/>
          </p:spPr>
          <p:txBody>
            <a:bodyPr wrap="none" rtlCol="0">
              <a:spAutoFit/>
            </a:bodyPr>
            <a:lstStyle/>
            <a:p>
              <a:r>
                <a:rPr lang="de-DE" sz="1400" dirty="0">
                  <a:solidFill>
                    <a:srgbClr val="0000FF"/>
                  </a:solidFill>
                </a:rPr>
                <a:t>Verbraucher</a:t>
              </a:r>
            </a:p>
          </p:txBody>
        </p:sp>
        <p:grpSp>
          <p:nvGrpSpPr>
            <p:cNvPr id="8256" name="Gruppieren 8255">
              <a:extLst>
                <a:ext uri="{FF2B5EF4-FFF2-40B4-BE49-F238E27FC236}">
                  <a16:creationId xmlns:a16="http://schemas.microsoft.com/office/drawing/2014/main" id="{F2CF8DF2-D982-1295-4ED3-4203F6B9EDCB}"/>
                </a:ext>
              </a:extLst>
            </p:cNvPr>
            <p:cNvGrpSpPr/>
            <p:nvPr/>
          </p:nvGrpSpPr>
          <p:grpSpPr>
            <a:xfrm>
              <a:off x="1222355" y="1133723"/>
              <a:ext cx="540633" cy="276999"/>
              <a:chOff x="8723553" y="1511264"/>
              <a:chExt cx="540633" cy="276999"/>
            </a:xfrm>
          </p:grpSpPr>
          <p:sp>
            <p:nvSpPr>
              <p:cNvPr id="8257" name="Rechteck 8256">
                <a:extLst>
                  <a:ext uri="{FF2B5EF4-FFF2-40B4-BE49-F238E27FC236}">
                    <a16:creationId xmlns:a16="http://schemas.microsoft.com/office/drawing/2014/main" id="{8F3200A0-7FA5-4A13-6027-F2D8DFB6945F}"/>
                  </a:ext>
                </a:extLst>
              </p:cNvPr>
              <p:cNvSpPr/>
              <p:nvPr/>
            </p:nvSpPr>
            <p:spPr bwMode="auto">
              <a:xfrm>
                <a:off x="9043615" y="1587301"/>
                <a:ext cx="220571" cy="124924"/>
              </a:xfrm>
              <a:prstGeom prst="rect">
                <a:avLst/>
              </a:prstGeom>
              <a:solidFill>
                <a:srgbClr val="FF9999"/>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58" name="Textfeld 8257">
                <a:extLst>
                  <a:ext uri="{FF2B5EF4-FFF2-40B4-BE49-F238E27FC236}">
                    <a16:creationId xmlns:a16="http://schemas.microsoft.com/office/drawing/2014/main" id="{DBC7F780-8A95-431B-06EE-B08B349FBD57}"/>
                  </a:ext>
                </a:extLst>
              </p:cNvPr>
              <p:cNvSpPr txBox="1"/>
              <p:nvPr/>
            </p:nvSpPr>
            <p:spPr>
              <a:xfrm>
                <a:off x="8723553" y="1511264"/>
                <a:ext cx="389850" cy="276999"/>
              </a:xfrm>
              <a:prstGeom prst="rect">
                <a:avLst/>
              </a:prstGeom>
              <a:noFill/>
            </p:spPr>
            <p:txBody>
              <a:bodyPr wrap="none" rtlCol="0">
                <a:spAutoFit/>
              </a:bodyPr>
              <a:lstStyle/>
              <a:p>
                <a:pPr algn="r"/>
                <a:r>
                  <a:rPr lang="de-DE" sz="1200" dirty="0">
                    <a:solidFill>
                      <a:srgbClr val="0000FF"/>
                    </a:solidFill>
                  </a:rPr>
                  <a:t>(E)</a:t>
                </a:r>
              </a:p>
            </p:txBody>
          </p:sp>
        </p:grpSp>
        <p:grpSp>
          <p:nvGrpSpPr>
            <p:cNvPr id="8260" name="Gruppieren 8259">
              <a:extLst>
                <a:ext uri="{FF2B5EF4-FFF2-40B4-BE49-F238E27FC236}">
                  <a16:creationId xmlns:a16="http://schemas.microsoft.com/office/drawing/2014/main" id="{A5C06882-D9A1-BAAE-1EEF-3E03340EC9BB}"/>
                </a:ext>
              </a:extLst>
            </p:cNvPr>
            <p:cNvGrpSpPr/>
            <p:nvPr/>
          </p:nvGrpSpPr>
          <p:grpSpPr>
            <a:xfrm>
              <a:off x="2846723" y="1133723"/>
              <a:ext cx="551380" cy="276999"/>
              <a:chOff x="2623110" y="1212104"/>
              <a:chExt cx="551380" cy="276999"/>
            </a:xfrm>
          </p:grpSpPr>
          <p:sp>
            <p:nvSpPr>
              <p:cNvPr id="25" name="Textfeld 24">
                <a:extLst>
                  <a:ext uri="{FF2B5EF4-FFF2-40B4-BE49-F238E27FC236}">
                    <a16:creationId xmlns:a16="http://schemas.microsoft.com/office/drawing/2014/main" id="{335CC124-ADB5-E341-1980-B8059C3F7E83}"/>
                  </a:ext>
                </a:extLst>
              </p:cNvPr>
              <p:cNvSpPr txBox="1"/>
              <p:nvPr/>
            </p:nvSpPr>
            <p:spPr>
              <a:xfrm>
                <a:off x="2623110" y="1212104"/>
                <a:ext cx="389850" cy="276999"/>
              </a:xfrm>
              <a:prstGeom prst="rect">
                <a:avLst/>
              </a:prstGeom>
              <a:noFill/>
            </p:spPr>
            <p:txBody>
              <a:bodyPr wrap="none" rtlCol="0">
                <a:spAutoFit/>
              </a:bodyPr>
              <a:lstStyle/>
              <a:p>
                <a:pPr algn="r"/>
                <a:r>
                  <a:rPr lang="de-DE" sz="1200" dirty="0">
                    <a:solidFill>
                      <a:srgbClr val="0000FF"/>
                    </a:solidFill>
                  </a:rPr>
                  <a:t>(E)</a:t>
                </a:r>
              </a:p>
            </p:txBody>
          </p:sp>
          <p:sp>
            <p:nvSpPr>
              <p:cNvPr id="8259" name="Rechteck 8258">
                <a:extLst>
                  <a:ext uri="{FF2B5EF4-FFF2-40B4-BE49-F238E27FC236}">
                    <a16:creationId xmlns:a16="http://schemas.microsoft.com/office/drawing/2014/main" id="{B6C223BE-8CE3-D453-6EB5-71F1B8AB3BA8}"/>
                  </a:ext>
                </a:extLst>
              </p:cNvPr>
              <p:cNvSpPr/>
              <p:nvPr/>
            </p:nvSpPr>
            <p:spPr bwMode="auto">
              <a:xfrm>
                <a:off x="2953919" y="1297073"/>
                <a:ext cx="220571" cy="124924"/>
              </a:xfrm>
              <a:prstGeom prst="rect">
                <a:avLst/>
              </a:prstGeom>
              <a:solidFill>
                <a:srgbClr val="6699FF"/>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65" name="Gruppieren 8264">
              <a:extLst>
                <a:ext uri="{FF2B5EF4-FFF2-40B4-BE49-F238E27FC236}">
                  <a16:creationId xmlns:a16="http://schemas.microsoft.com/office/drawing/2014/main" id="{ED2A4ED6-5E7E-C5AB-16C8-6F3A2E3A66DE}"/>
                </a:ext>
              </a:extLst>
            </p:cNvPr>
            <p:cNvGrpSpPr/>
            <p:nvPr/>
          </p:nvGrpSpPr>
          <p:grpSpPr>
            <a:xfrm>
              <a:off x="3591415" y="1133723"/>
              <a:ext cx="1180970" cy="276999"/>
              <a:chOff x="3856901" y="1212104"/>
              <a:chExt cx="1180970" cy="276999"/>
            </a:xfrm>
          </p:grpSpPr>
          <p:sp>
            <p:nvSpPr>
              <p:cNvPr id="22" name="Textfeld 21">
                <a:extLst>
                  <a:ext uri="{FF2B5EF4-FFF2-40B4-BE49-F238E27FC236}">
                    <a16:creationId xmlns:a16="http://schemas.microsoft.com/office/drawing/2014/main" id="{72BF60F3-96CD-F4CC-3931-BC2C0F10CB33}"/>
                  </a:ext>
                </a:extLst>
              </p:cNvPr>
              <p:cNvSpPr txBox="1"/>
              <p:nvPr/>
            </p:nvSpPr>
            <p:spPr>
              <a:xfrm>
                <a:off x="3856901" y="1212104"/>
                <a:ext cx="1037463" cy="276999"/>
              </a:xfrm>
              <a:prstGeom prst="rect">
                <a:avLst/>
              </a:prstGeom>
              <a:noFill/>
            </p:spPr>
            <p:txBody>
              <a:bodyPr wrap="none" rtlCol="0">
                <a:spAutoFit/>
              </a:bodyPr>
              <a:lstStyle/>
              <a:p>
                <a:pPr algn="r"/>
                <a:r>
                  <a:rPr lang="de-DE" sz="1200" dirty="0">
                    <a:solidFill>
                      <a:srgbClr val="0000FF"/>
                    </a:solidFill>
                  </a:rPr>
                  <a:t>Haushalt (B)</a:t>
                </a:r>
              </a:p>
            </p:txBody>
          </p:sp>
          <p:sp>
            <p:nvSpPr>
              <p:cNvPr id="8261" name="Rechteck 8260">
                <a:extLst>
                  <a:ext uri="{FF2B5EF4-FFF2-40B4-BE49-F238E27FC236}">
                    <a16:creationId xmlns:a16="http://schemas.microsoft.com/office/drawing/2014/main" id="{68D2D564-8B0D-503F-3AEA-ABE14D27288C}"/>
                  </a:ext>
                </a:extLst>
              </p:cNvPr>
              <p:cNvSpPr/>
              <p:nvPr/>
            </p:nvSpPr>
            <p:spPr bwMode="auto">
              <a:xfrm>
                <a:off x="4817300" y="1295772"/>
                <a:ext cx="220571" cy="124924"/>
              </a:xfrm>
              <a:prstGeom prst="rect">
                <a:avLst/>
              </a:prstGeom>
              <a:solidFill>
                <a:srgbClr val="00B05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62" name="Gruppieren 8261">
              <a:extLst>
                <a:ext uri="{FF2B5EF4-FFF2-40B4-BE49-F238E27FC236}">
                  <a16:creationId xmlns:a16="http://schemas.microsoft.com/office/drawing/2014/main" id="{24A5E2B7-89D4-7834-AE4C-098568D9A9B5}"/>
                </a:ext>
              </a:extLst>
            </p:cNvPr>
            <p:cNvGrpSpPr/>
            <p:nvPr/>
          </p:nvGrpSpPr>
          <p:grpSpPr>
            <a:xfrm>
              <a:off x="1921464" y="1133723"/>
              <a:ext cx="904105" cy="276999"/>
              <a:chOff x="2594963" y="1212104"/>
              <a:chExt cx="904105" cy="276999"/>
            </a:xfrm>
          </p:grpSpPr>
          <p:sp>
            <p:nvSpPr>
              <p:cNvPr id="8263" name="Textfeld 8262">
                <a:extLst>
                  <a:ext uri="{FF2B5EF4-FFF2-40B4-BE49-F238E27FC236}">
                    <a16:creationId xmlns:a16="http://schemas.microsoft.com/office/drawing/2014/main" id="{CCA740BF-D951-0238-B363-C02DD56953C9}"/>
                  </a:ext>
                </a:extLst>
              </p:cNvPr>
              <p:cNvSpPr txBox="1"/>
              <p:nvPr/>
            </p:nvSpPr>
            <p:spPr>
              <a:xfrm>
                <a:off x="2594963" y="1212104"/>
                <a:ext cx="748924" cy="276999"/>
              </a:xfrm>
              <a:prstGeom prst="rect">
                <a:avLst/>
              </a:prstGeom>
              <a:noFill/>
            </p:spPr>
            <p:txBody>
              <a:bodyPr wrap="none" rtlCol="0">
                <a:spAutoFit/>
              </a:bodyPr>
              <a:lstStyle/>
              <a:p>
                <a:pPr algn="r"/>
                <a:r>
                  <a:rPr lang="de-DE" sz="1200" dirty="0">
                    <a:solidFill>
                      <a:srgbClr val="0000FF"/>
                    </a:solidFill>
                  </a:rPr>
                  <a:t>Auto (B)</a:t>
                </a:r>
              </a:p>
            </p:txBody>
          </p:sp>
          <p:sp>
            <p:nvSpPr>
              <p:cNvPr id="8264" name="Rechteck 8263">
                <a:extLst>
                  <a:ext uri="{FF2B5EF4-FFF2-40B4-BE49-F238E27FC236}">
                    <a16:creationId xmlns:a16="http://schemas.microsoft.com/office/drawing/2014/main" id="{E8913F94-C01A-6A0A-7176-2178DFE814EC}"/>
                  </a:ext>
                </a:extLst>
              </p:cNvPr>
              <p:cNvSpPr/>
              <p:nvPr/>
            </p:nvSpPr>
            <p:spPr bwMode="auto">
              <a:xfrm>
                <a:off x="3278497" y="1297073"/>
                <a:ext cx="220571" cy="124924"/>
              </a:xfrm>
              <a:prstGeom prst="rect">
                <a:avLst/>
              </a:prstGeom>
              <a:solidFill>
                <a:schemeClr val="accent2"/>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5" name="Gruppieren 4">
              <a:extLst>
                <a:ext uri="{FF2B5EF4-FFF2-40B4-BE49-F238E27FC236}">
                  <a16:creationId xmlns:a16="http://schemas.microsoft.com/office/drawing/2014/main" id="{1694F378-7306-834B-6151-4C1783244EB8}"/>
                </a:ext>
              </a:extLst>
            </p:cNvPr>
            <p:cNvGrpSpPr/>
            <p:nvPr/>
          </p:nvGrpSpPr>
          <p:grpSpPr>
            <a:xfrm>
              <a:off x="4768555" y="1133723"/>
              <a:ext cx="533357" cy="276999"/>
              <a:chOff x="3866414" y="1212104"/>
              <a:chExt cx="533357" cy="276999"/>
            </a:xfrm>
          </p:grpSpPr>
          <p:sp>
            <p:nvSpPr>
              <p:cNvPr id="6" name="Textfeld 5">
                <a:extLst>
                  <a:ext uri="{FF2B5EF4-FFF2-40B4-BE49-F238E27FC236}">
                    <a16:creationId xmlns:a16="http://schemas.microsoft.com/office/drawing/2014/main" id="{A6744E00-F747-4E6C-4882-A5E8186B0FEB}"/>
                  </a:ext>
                </a:extLst>
              </p:cNvPr>
              <p:cNvSpPr txBox="1"/>
              <p:nvPr/>
            </p:nvSpPr>
            <p:spPr>
              <a:xfrm>
                <a:off x="3866414" y="1212104"/>
                <a:ext cx="389850" cy="276999"/>
              </a:xfrm>
              <a:prstGeom prst="rect">
                <a:avLst/>
              </a:prstGeom>
              <a:noFill/>
            </p:spPr>
            <p:txBody>
              <a:bodyPr wrap="none" rtlCol="0">
                <a:spAutoFit/>
              </a:bodyPr>
              <a:lstStyle/>
              <a:p>
                <a:pPr algn="r"/>
                <a:r>
                  <a:rPr lang="de-DE" sz="1200" dirty="0">
                    <a:solidFill>
                      <a:srgbClr val="0000FF"/>
                    </a:solidFill>
                  </a:rPr>
                  <a:t>(E)</a:t>
                </a:r>
              </a:p>
            </p:txBody>
          </p:sp>
          <p:sp>
            <p:nvSpPr>
              <p:cNvPr id="7" name="Rechteck 6">
                <a:extLst>
                  <a:ext uri="{FF2B5EF4-FFF2-40B4-BE49-F238E27FC236}">
                    <a16:creationId xmlns:a16="http://schemas.microsoft.com/office/drawing/2014/main" id="{F312EB2C-6B0A-C185-2CF1-BD2C67B1F2E0}"/>
                  </a:ext>
                </a:extLst>
              </p:cNvPr>
              <p:cNvSpPr/>
              <p:nvPr/>
            </p:nvSpPr>
            <p:spPr bwMode="auto">
              <a:xfrm>
                <a:off x="4179200" y="1295772"/>
                <a:ext cx="220571" cy="124924"/>
              </a:xfrm>
              <a:prstGeom prst="rect">
                <a:avLst/>
              </a:prstGeom>
              <a:solidFill>
                <a:srgbClr val="00CC99"/>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23" name="Textfeld 22">
            <a:extLst>
              <a:ext uri="{FF2B5EF4-FFF2-40B4-BE49-F238E27FC236}">
                <a16:creationId xmlns:a16="http://schemas.microsoft.com/office/drawing/2014/main" id="{C6281308-9D08-53E1-9851-045A054B69A6}"/>
              </a:ext>
            </a:extLst>
          </p:cNvPr>
          <p:cNvSpPr txBox="1"/>
          <p:nvPr/>
        </p:nvSpPr>
        <p:spPr>
          <a:xfrm>
            <a:off x="3852928" y="4308849"/>
            <a:ext cx="473206" cy="307777"/>
          </a:xfrm>
          <a:prstGeom prst="rect">
            <a:avLst/>
          </a:prstGeom>
          <a:noFill/>
        </p:spPr>
        <p:txBody>
          <a:bodyPr wrap="none" rtlCol="0">
            <a:spAutoFit/>
          </a:bodyPr>
          <a:lstStyle/>
          <a:p>
            <a:pPr algn="ctr"/>
            <a:r>
              <a:rPr lang="de-DE" sz="1400" dirty="0"/>
              <a:t>Mai</a:t>
            </a:r>
          </a:p>
        </p:txBody>
      </p:sp>
      <p:sp>
        <p:nvSpPr>
          <p:cNvPr id="24" name="Textfeld 23">
            <a:extLst>
              <a:ext uri="{FF2B5EF4-FFF2-40B4-BE49-F238E27FC236}">
                <a16:creationId xmlns:a16="http://schemas.microsoft.com/office/drawing/2014/main" id="{2F1261BC-97B4-90EC-F992-9CD6CA522F0C}"/>
              </a:ext>
            </a:extLst>
          </p:cNvPr>
          <p:cNvSpPr txBox="1"/>
          <p:nvPr/>
        </p:nvSpPr>
        <p:spPr>
          <a:xfrm>
            <a:off x="4596474" y="4308849"/>
            <a:ext cx="473206" cy="307777"/>
          </a:xfrm>
          <a:prstGeom prst="rect">
            <a:avLst/>
          </a:prstGeom>
          <a:noFill/>
        </p:spPr>
        <p:txBody>
          <a:bodyPr wrap="none" rtlCol="0">
            <a:spAutoFit/>
          </a:bodyPr>
          <a:lstStyle/>
          <a:p>
            <a:pPr algn="ctr"/>
            <a:r>
              <a:rPr lang="de-DE" sz="1400" dirty="0"/>
              <a:t>Jun</a:t>
            </a:r>
          </a:p>
        </p:txBody>
      </p:sp>
      <p:sp>
        <p:nvSpPr>
          <p:cNvPr id="27" name="Textfeld 26">
            <a:extLst>
              <a:ext uri="{FF2B5EF4-FFF2-40B4-BE49-F238E27FC236}">
                <a16:creationId xmlns:a16="http://schemas.microsoft.com/office/drawing/2014/main" id="{45719C75-EEB3-325F-E2B5-11E077AD8999}"/>
              </a:ext>
            </a:extLst>
          </p:cNvPr>
          <p:cNvSpPr txBox="1"/>
          <p:nvPr/>
        </p:nvSpPr>
        <p:spPr>
          <a:xfrm>
            <a:off x="5361201" y="4308849"/>
            <a:ext cx="413896" cy="307777"/>
          </a:xfrm>
          <a:prstGeom prst="rect">
            <a:avLst/>
          </a:prstGeom>
          <a:noFill/>
        </p:spPr>
        <p:txBody>
          <a:bodyPr wrap="none" rtlCol="0">
            <a:spAutoFit/>
          </a:bodyPr>
          <a:lstStyle/>
          <a:p>
            <a:pPr algn="ctr"/>
            <a:r>
              <a:rPr lang="de-DE" sz="1400" dirty="0"/>
              <a:t>Jul</a:t>
            </a:r>
          </a:p>
        </p:txBody>
      </p:sp>
      <p:sp>
        <p:nvSpPr>
          <p:cNvPr id="8195" name="Textfeld 8194">
            <a:extLst>
              <a:ext uri="{FF2B5EF4-FFF2-40B4-BE49-F238E27FC236}">
                <a16:creationId xmlns:a16="http://schemas.microsoft.com/office/drawing/2014/main" id="{7750FF79-28A6-9209-A5B6-987EA2A3571F}"/>
              </a:ext>
            </a:extLst>
          </p:cNvPr>
          <p:cNvSpPr txBox="1"/>
          <p:nvPr/>
        </p:nvSpPr>
        <p:spPr>
          <a:xfrm>
            <a:off x="5987279" y="4308849"/>
            <a:ext cx="588288" cy="307777"/>
          </a:xfrm>
          <a:prstGeom prst="rect">
            <a:avLst/>
          </a:prstGeom>
          <a:noFill/>
        </p:spPr>
        <p:txBody>
          <a:bodyPr wrap="square" rtlCol="0">
            <a:spAutoFit/>
          </a:bodyPr>
          <a:lstStyle/>
          <a:p>
            <a:pPr algn="ctr"/>
            <a:r>
              <a:rPr lang="de-DE" sz="1400" dirty="0"/>
              <a:t>Aug</a:t>
            </a:r>
          </a:p>
        </p:txBody>
      </p:sp>
      <p:sp>
        <p:nvSpPr>
          <p:cNvPr id="20" name="Textfeld 19">
            <a:extLst>
              <a:ext uri="{FF2B5EF4-FFF2-40B4-BE49-F238E27FC236}">
                <a16:creationId xmlns:a16="http://schemas.microsoft.com/office/drawing/2014/main" id="{A7C4C1F5-1891-BA6C-2DA0-4D19FFD340A7}"/>
              </a:ext>
            </a:extLst>
          </p:cNvPr>
          <p:cNvSpPr txBox="1"/>
          <p:nvPr/>
        </p:nvSpPr>
        <p:spPr>
          <a:xfrm>
            <a:off x="2353556" y="4308849"/>
            <a:ext cx="482824" cy="307777"/>
          </a:xfrm>
          <a:prstGeom prst="rect">
            <a:avLst/>
          </a:prstGeom>
          <a:noFill/>
        </p:spPr>
        <p:txBody>
          <a:bodyPr wrap="none" rtlCol="0">
            <a:spAutoFit/>
          </a:bodyPr>
          <a:lstStyle/>
          <a:p>
            <a:pPr algn="ctr"/>
            <a:r>
              <a:rPr lang="de-DE" sz="1400" dirty="0" err="1"/>
              <a:t>Mrz</a:t>
            </a:r>
            <a:endParaRPr lang="de-DE" sz="1400" dirty="0"/>
          </a:p>
        </p:txBody>
      </p:sp>
      <p:sp>
        <p:nvSpPr>
          <p:cNvPr id="21" name="Textfeld 20">
            <a:extLst>
              <a:ext uri="{FF2B5EF4-FFF2-40B4-BE49-F238E27FC236}">
                <a16:creationId xmlns:a16="http://schemas.microsoft.com/office/drawing/2014/main" id="{25FCBCFE-0D35-B77F-0231-3ED5FE172DB1}"/>
              </a:ext>
            </a:extLst>
          </p:cNvPr>
          <p:cNvSpPr txBox="1"/>
          <p:nvPr/>
        </p:nvSpPr>
        <p:spPr>
          <a:xfrm>
            <a:off x="3074022" y="4308849"/>
            <a:ext cx="463588" cy="307777"/>
          </a:xfrm>
          <a:prstGeom prst="rect">
            <a:avLst/>
          </a:prstGeom>
          <a:noFill/>
        </p:spPr>
        <p:txBody>
          <a:bodyPr wrap="none" rtlCol="0">
            <a:spAutoFit/>
          </a:bodyPr>
          <a:lstStyle/>
          <a:p>
            <a:pPr algn="ctr"/>
            <a:r>
              <a:rPr lang="de-DE" sz="1400" dirty="0"/>
              <a:t>Apr</a:t>
            </a:r>
          </a:p>
        </p:txBody>
      </p:sp>
      <p:sp>
        <p:nvSpPr>
          <p:cNvPr id="8196" name="Textfeld 8195">
            <a:extLst>
              <a:ext uri="{FF2B5EF4-FFF2-40B4-BE49-F238E27FC236}">
                <a16:creationId xmlns:a16="http://schemas.microsoft.com/office/drawing/2014/main" id="{C4A15E12-80B4-AA43-6C2F-C93A7F5B652B}"/>
              </a:ext>
            </a:extLst>
          </p:cNvPr>
          <p:cNvSpPr txBox="1"/>
          <p:nvPr/>
        </p:nvSpPr>
        <p:spPr>
          <a:xfrm>
            <a:off x="6725165" y="4308849"/>
            <a:ext cx="566255" cy="307777"/>
          </a:xfrm>
          <a:prstGeom prst="rect">
            <a:avLst/>
          </a:prstGeom>
          <a:noFill/>
        </p:spPr>
        <p:txBody>
          <a:bodyPr wrap="square" rtlCol="0">
            <a:spAutoFit/>
          </a:bodyPr>
          <a:lstStyle/>
          <a:p>
            <a:pPr algn="ctr"/>
            <a:r>
              <a:rPr lang="de-DE" sz="1400" dirty="0"/>
              <a:t>Sep</a:t>
            </a:r>
          </a:p>
        </p:txBody>
      </p:sp>
      <p:sp>
        <p:nvSpPr>
          <p:cNvPr id="8197" name="Textfeld 8196">
            <a:extLst>
              <a:ext uri="{FF2B5EF4-FFF2-40B4-BE49-F238E27FC236}">
                <a16:creationId xmlns:a16="http://schemas.microsoft.com/office/drawing/2014/main" id="{54318CC5-A0CF-A697-DBC0-1A0EF6FE87A5}"/>
              </a:ext>
            </a:extLst>
          </p:cNvPr>
          <p:cNvSpPr txBox="1"/>
          <p:nvPr/>
        </p:nvSpPr>
        <p:spPr>
          <a:xfrm>
            <a:off x="7492069" y="4308849"/>
            <a:ext cx="566255" cy="307777"/>
          </a:xfrm>
          <a:prstGeom prst="rect">
            <a:avLst/>
          </a:prstGeom>
          <a:noFill/>
        </p:spPr>
        <p:txBody>
          <a:bodyPr wrap="square" rtlCol="0">
            <a:spAutoFit/>
          </a:bodyPr>
          <a:lstStyle/>
          <a:p>
            <a:pPr algn="ctr"/>
            <a:r>
              <a:rPr lang="de-DE" sz="1400" dirty="0"/>
              <a:t>Okt</a:t>
            </a:r>
          </a:p>
        </p:txBody>
      </p:sp>
      <p:sp>
        <p:nvSpPr>
          <p:cNvPr id="8198" name="Textfeld 8197">
            <a:extLst>
              <a:ext uri="{FF2B5EF4-FFF2-40B4-BE49-F238E27FC236}">
                <a16:creationId xmlns:a16="http://schemas.microsoft.com/office/drawing/2014/main" id="{E0DD01F4-2233-B0CA-B301-FA2D80BA5EB1}"/>
              </a:ext>
            </a:extLst>
          </p:cNvPr>
          <p:cNvSpPr txBox="1"/>
          <p:nvPr/>
        </p:nvSpPr>
        <p:spPr>
          <a:xfrm>
            <a:off x="8255396" y="4308849"/>
            <a:ext cx="566255" cy="307777"/>
          </a:xfrm>
          <a:prstGeom prst="rect">
            <a:avLst/>
          </a:prstGeom>
          <a:noFill/>
        </p:spPr>
        <p:txBody>
          <a:bodyPr wrap="square" rtlCol="0">
            <a:spAutoFit/>
          </a:bodyPr>
          <a:lstStyle/>
          <a:p>
            <a:pPr algn="ctr"/>
            <a:r>
              <a:rPr lang="de-DE" sz="1400" dirty="0"/>
              <a:t>Nov</a:t>
            </a:r>
          </a:p>
        </p:txBody>
      </p:sp>
      <p:sp>
        <p:nvSpPr>
          <p:cNvPr id="8199" name="Textfeld 8198">
            <a:extLst>
              <a:ext uri="{FF2B5EF4-FFF2-40B4-BE49-F238E27FC236}">
                <a16:creationId xmlns:a16="http://schemas.microsoft.com/office/drawing/2014/main" id="{5DEB310D-3496-7F6D-3383-237FA2FB055A}"/>
              </a:ext>
            </a:extLst>
          </p:cNvPr>
          <p:cNvSpPr txBox="1"/>
          <p:nvPr/>
        </p:nvSpPr>
        <p:spPr>
          <a:xfrm>
            <a:off x="8969653" y="4308849"/>
            <a:ext cx="566255" cy="307777"/>
          </a:xfrm>
          <a:prstGeom prst="rect">
            <a:avLst/>
          </a:prstGeom>
          <a:noFill/>
        </p:spPr>
        <p:txBody>
          <a:bodyPr wrap="square" rtlCol="0">
            <a:spAutoFit/>
          </a:bodyPr>
          <a:lstStyle/>
          <a:p>
            <a:pPr algn="ctr"/>
            <a:r>
              <a:rPr lang="de-DE" sz="1400" dirty="0"/>
              <a:t>Dez</a:t>
            </a:r>
          </a:p>
        </p:txBody>
      </p:sp>
      <p:sp>
        <p:nvSpPr>
          <p:cNvPr id="15" name="Textfeld 14">
            <a:extLst>
              <a:ext uri="{FF2B5EF4-FFF2-40B4-BE49-F238E27FC236}">
                <a16:creationId xmlns:a16="http://schemas.microsoft.com/office/drawing/2014/main" id="{55D95E1E-DA63-C2BE-C3F5-02C97AD0ECA8}"/>
              </a:ext>
            </a:extLst>
          </p:cNvPr>
          <p:cNvSpPr txBox="1"/>
          <p:nvPr/>
        </p:nvSpPr>
        <p:spPr>
          <a:xfrm>
            <a:off x="790133" y="4308849"/>
            <a:ext cx="473206" cy="307777"/>
          </a:xfrm>
          <a:prstGeom prst="rect">
            <a:avLst/>
          </a:prstGeom>
          <a:noFill/>
        </p:spPr>
        <p:txBody>
          <a:bodyPr wrap="none" rtlCol="0">
            <a:spAutoFit/>
          </a:bodyPr>
          <a:lstStyle/>
          <a:p>
            <a:pPr algn="ctr"/>
            <a:r>
              <a:rPr lang="de-DE" sz="1400" dirty="0"/>
              <a:t>Jan</a:t>
            </a:r>
          </a:p>
        </p:txBody>
      </p:sp>
      <p:sp>
        <p:nvSpPr>
          <p:cNvPr id="16" name="Textfeld 15">
            <a:extLst>
              <a:ext uri="{FF2B5EF4-FFF2-40B4-BE49-F238E27FC236}">
                <a16:creationId xmlns:a16="http://schemas.microsoft.com/office/drawing/2014/main" id="{0D7268C9-C73A-1F69-0A97-65F2D7580D2C}"/>
              </a:ext>
            </a:extLst>
          </p:cNvPr>
          <p:cNvSpPr txBox="1"/>
          <p:nvPr/>
        </p:nvSpPr>
        <p:spPr>
          <a:xfrm>
            <a:off x="1569637" y="4308849"/>
            <a:ext cx="492443" cy="307777"/>
          </a:xfrm>
          <a:prstGeom prst="rect">
            <a:avLst/>
          </a:prstGeom>
          <a:noFill/>
        </p:spPr>
        <p:txBody>
          <a:bodyPr wrap="none" rtlCol="0">
            <a:spAutoFit/>
          </a:bodyPr>
          <a:lstStyle/>
          <a:p>
            <a:pPr algn="ctr"/>
            <a:r>
              <a:rPr lang="de-DE" sz="1400" dirty="0"/>
              <a:t>Feb</a:t>
            </a:r>
          </a:p>
        </p:txBody>
      </p:sp>
      <p:grpSp>
        <p:nvGrpSpPr>
          <p:cNvPr id="8223" name="Gruppieren 8222">
            <a:extLst>
              <a:ext uri="{FF2B5EF4-FFF2-40B4-BE49-F238E27FC236}">
                <a16:creationId xmlns:a16="http://schemas.microsoft.com/office/drawing/2014/main" id="{77B53762-7423-6F27-634A-CABBFD00F059}"/>
              </a:ext>
            </a:extLst>
          </p:cNvPr>
          <p:cNvGrpSpPr/>
          <p:nvPr/>
        </p:nvGrpSpPr>
        <p:grpSpPr>
          <a:xfrm>
            <a:off x="5475528" y="792640"/>
            <a:ext cx="2126747" cy="694604"/>
            <a:chOff x="5475528" y="792640"/>
            <a:chExt cx="2126747" cy="694604"/>
          </a:xfrm>
        </p:grpSpPr>
        <p:grpSp>
          <p:nvGrpSpPr>
            <p:cNvPr id="8231" name="Gruppieren 8230">
              <a:extLst>
                <a:ext uri="{FF2B5EF4-FFF2-40B4-BE49-F238E27FC236}">
                  <a16:creationId xmlns:a16="http://schemas.microsoft.com/office/drawing/2014/main" id="{F8102083-26BE-DB5F-0F33-D91D54217D53}"/>
                </a:ext>
              </a:extLst>
            </p:cNvPr>
            <p:cNvGrpSpPr/>
            <p:nvPr/>
          </p:nvGrpSpPr>
          <p:grpSpPr>
            <a:xfrm>
              <a:off x="5510077" y="1053825"/>
              <a:ext cx="2092198" cy="433419"/>
              <a:chOff x="6180868" y="818244"/>
              <a:chExt cx="2092198" cy="433419"/>
            </a:xfrm>
          </p:grpSpPr>
          <p:grpSp>
            <p:nvGrpSpPr>
              <p:cNvPr id="28" name="Gruppieren 27">
                <a:extLst>
                  <a:ext uri="{FF2B5EF4-FFF2-40B4-BE49-F238E27FC236}">
                    <a16:creationId xmlns:a16="http://schemas.microsoft.com/office/drawing/2014/main" id="{17197059-5E87-A463-B08F-121E1066BF7D}"/>
                  </a:ext>
                </a:extLst>
              </p:cNvPr>
              <p:cNvGrpSpPr/>
              <p:nvPr/>
            </p:nvGrpSpPr>
            <p:grpSpPr>
              <a:xfrm>
                <a:off x="6180868" y="887522"/>
                <a:ext cx="1036337" cy="276999"/>
                <a:chOff x="9472905" y="1511264"/>
                <a:chExt cx="1036337" cy="276999"/>
              </a:xfrm>
            </p:grpSpPr>
            <p:sp>
              <p:nvSpPr>
                <p:cNvPr id="29" name="Rechteck 28">
                  <a:extLst>
                    <a:ext uri="{FF2B5EF4-FFF2-40B4-BE49-F238E27FC236}">
                      <a16:creationId xmlns:a16="http://schemas.microsoft.com/office/drawing/2014/main" id="{B2374454-2747-EE18-0B5C-FF0B40F39B04}"/>
                    </a:ext>
                  </a:extLst>
                </p:cNvPr>
                <p:cNvSpPr/>
                <p:nvPr/>
              </p:nvSpPr>
              <p:spPr bwMode="auto">
                <a:xfrm>
                  <a:off x="10288080" y="1587301"/>
                  <a:ext cx="221162" cy="124924"/>
                </a:xfrm>
                <a:prstGeom prst="rect">
                  <a:avLst/>
                </a:prstGeom>
                <a:solidFill>
                  <a:schemeClr val="bg1">
                    <a:lumMod val="50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0" name="Textfeld 29">
                  <a:extLst>
                    <a:ext uri="{FF2B5EF4-FFF2-40B4-BE49-F238E27FC236}">
                      <a16:creationId xmlns:a16="http://schemas.microsoft.com/office/drawing/2014/main" id="{CC1FBF3E-8EAF-7C1E-3BB7-E4D9B805055B}"/>
                    </a:ext>
                  </a:extLst>
                </p:cNvPr>
                <p:cNvSpPr txBox="1"/>
                <p:nvPr/>
              </p:nvSpPr>
              <p:spPr>
                <a:xfrm>
                  <a:off x="9472905" y="1511264"/>
                  <a:ext cx="867545" cy="276999"/>
                </a:xfrm>
                <a:prstGeom prst="rect">
                  <a:avLst/>
                </a:prstGeom>
                <a:noFill/>
              </p:spPr>
              <p:txBody>
                <a:bodyPr wrap="none" rtlCol="0">
                  <a:spAutoFit/>
                </a:bodyPr>
                <a:lstStyle/>
                <a:p>
                  <a:pPr algn="r"/>
                  <a:r>
                    <a:rPr lang="de-DE" sz="1200" dirty="0">
                      <a:solidFill>
                        <a:srgbClr val="0000FF"/>
                      </a:solidFill>
                    </a:rPr>
                    <a:t>Bezug (B)</a:t>
                  </a:r>
                </a:p>
              </p:txBody>
            </p:sp>
          </p:grpSp>
          <p:grpSp>
            <p:nvGrpSpPr>
              <p:cNvPr id="31" name="Gruppieren 30">
                <a:extLst>
                  <a:ext uri="{FF2B5EF4-FFF2-40B4-BE49-F238E27FC236}">
                    <a16:creationId xmlns:a16="http://schemas.microsoft.com/office/drawing/2014/main" id="{41EA97C1-2EB8-F2F9-4A99-EB6205203EDD}"/>
                  </a:ext>
                </a:extLst>
              </p:cNvPr>
              <p:cNvGrpSpPr/>
              <p:nvPr/>
            </p:nvGrpSpPr>
            <p:grpSpPr>
              <a:xfrm>
                <a:off x="7223676" y="887522"/>
                <a:ext cx="947465" cy="276999"/>
                <a:chOff x="9486877" y="1511264"/>
                <a:chExt cx="947465" cy="276999"/>
              </a:xfrm>
            </p:grpSpPr>
            <p:sp>
              <p:nvSpPr>
                <p:cNvPr id="8192" name="Rechteck 8191">
                  <a:extLst>
                    <a:ext uri="{FF2B5EF4-FFF2-40B4-BE49-F238E27FC236}">
                      <a16:creationId xmlns:a16="http://schemas.microsoft.com/office/drawing/2014/main" id="{691EB9BC-4CAB-305C-68A0-B2ACAAEF6D46}"/>
                    </a:ext>
                  </a:extLst>
                </p:cNvPr>
                <p:cNvSpPr/>
                <p:nvPr/>
              </p:nvSpPr>
              <p:spPr bwMode="auto">
                <a:xfrm>
                  <a:off x="10241354" y="1587301"/>
                  <a:ext cx="192988" cy="124924"/>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3" name="Textfeld 8192">
                  <a:extLst>
                    <a:ext uri="{FF2B5EF4-FFF2-40B4-BE49-F238E27FC236}">
                      <a16:creationId xmlns:a16="http://schemas.microsoft.com/office/drawing/2014/main" id="{9485F268-0AFA-60CD-2C47-2B6767C35B0A}"/>
                    </a:ext>
                  </a:extLst>
                </p:cNvPr>
                <p:cNvSpPr txBox="1"/>
                <p:nvPr/>
              </p:nvSpPr>
              <p:spPr>
                <a:xfrm>
                  <a:off x="9486877" y="1511264"/>
                  <a:ext cx="824265" cy="276999"/>
                </a:xfrm>
                <a:prstGeom prst="rect">
                  <a:avLst/>
                </a:prstGeom>
                <a:noFill/>
              </p:spPr>
              <p:txBody>
                <a:bodyPr wrap="none" rtlCol="0">
                  <a:spAutoFit/>
                </a:bodyPr>
                <a:lstStyle/>
                <a:p>
                  <a:pPr algn="r"/>
                  <a:r>
                    <a:rPr lang="de-DE" sz="1200" dirty="0">
                      <a:solidFill>
                        <a:srgbClr val="0000FF"/>
                      </a:solidFill>
                    </a:rPr>
                    <a:t>Eigen (E)</a:t>
                  </a:r>
                </a:p>
              </p:txBody>
            </p:sp>
          </p:grpSp>
          <p:sp>
            <p:nvSpPr>
              <p:cNvPr id="8228" name="Rechteck 8227">
                <a:extLst>
                  <a:ext uri="{FF2B5EF4-FFF2-40B4-BE49-F238E27FC236}">
                    <a16:creationId xmlns:a16="http://schemas.microsoft.com/office/drawing/2014/main" id="{F5B40617-4C58-E79C-2CB8-D50F94D88F6C}"/>
                  </a:ext>
                </a:extLst>
              </p:cNvPr>
              <p:cNvSpPr/>
              <p:nvPr/>
            </p:nvSpPr>
            <p:spPr bwMode="auto">
              <a:xfrm>
                <a:off x="6195214" y="818244"/>
                <a:ext cx="2077852" cy="433419"/>
              </a:xfrm>
              <a:prstGeom prst="rect">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8221" name="Textfeld 8220">
              <a:extLst>
                <a:ext uri="{FF2B5EF4-FFF2-40B4-BE49-F238E27FC236}">
                  <a16:creationId xmlns:a16="http://schemas.microsoft.com/office/drawing/2014/main" id="{5C7A62AF-23ED-8203-08BD-97D1EA7004AA}"/>
                </a:ext>
              </a:extLst>
            </p:cNvPr>
            <p:cNvSpPr txBox="1"/>
            <p:nvPr/>
          </p:nvSpPr>
          <p:spPr>
            <a:xfrm>
              <a:off x="5475528" y="792640"/>
              <a:ext cx="1766574" cy="307777"/>
            </a:xfrm>
            <a:prstGeom prst="rect">
              <a:avLst/>
            </a:prstGeom>
            <a:noFill/>
          </p:spPr>
          <p:txBody>
            <a:bodyPr wrap="none" rtlCol="0">
              <a:spAutoFit/>
            </a:bodyPr>
            <a:lstStyle/>
            <a:p>
              <a:r>
                <a:rPr lang="de-DE" sz="1400" dirty="0">
                  <a:solidFill>
                    <a:srgbClr val="0000FF"/>
                  </a:solidFill>
                </a:rPr>
                <a:t>Verbraucher-Anteile</a:t>
              </a:r>
            </a:p>
          </p:txBody>
        </p:sp>
      </p:grpSp>
      <p:grpSp>
        <p:nvGrpSpPr>
          <p:cNvPr id="8207" name="Gruppieren 8206">
            <a:extLst>
              <a:ext uri="{FF2B5EF4-FFF2-40B4-BE49-F238E27FC236}">
                <a16:creationId xmlns:a16="http://schemas.microsoft.com/office/drawing/2014/main" id="{826034C8-9480-256E-0A1F-05CE5CFCD0D6}"/>
              </a:ext>
            </a:extLst>
          </p:cNvPr>
          <p:cNvGrpSpPr/>
          <p:nvPr/>
        </p:nvGrpSpPr>
        <p:grpSpPr>
          <a:xfrm>
            <a:off x="26535" y="4668061"/>
            <a:ext cx="9796304" cy="1536924"/>
            <a:chOff x="26535" y="4668061"/>
            <a:chExt cx="9796304" cy="1536924"/>
          </a:xfrm>
        </p:grpSpPr>
        <p:sp>
          <p:nvSpPr>
            <p:cNvPr id="8209" name="Rechteck 8208">
              <a:extLst>
                <a:ext uri="{FF2B5EF4-FFF2-40B4-BE49-F238E27FC236}">
                  <a16:creationId xmlns:a16="http://schemas.microsoft.com/office/drawing/2014/main" id="{18F2EBC3-F50C-4988-F000-8D5884007046}"/>
                </a:ext>
              </a:extLst>
            </p:cNvPr>
            <p:cNvSpPr/>
            <p:nvPr/>
          </p:nvSpPr>
          <p:spPr bwMode="auto">
            <a:xfrm>
              <a:off x="101599" y="4670645"/>
              <a:ext cx="9721240" cy="153434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aphicFrame>
          <p:nvGraphicFramePr>
            <p:cNvPr id="8204" name="Diagramm 8203">
              <a:extLst>
                <a:ext uri="{FF2B5EF4-FFF2-40B4-BE49-F238E27FC236}">
                  <a16:creationId xmlns:a16="http://schemas.microsoft.com/office/drawing/2014/main" id="{1FFD9A4F-E5B0-9E86-43C1-837662AA53FC}"/>
                </a:ext>
              </a:extLst>
            </p:cNvPr>
            <p:cNvGraphicFramePr>
              <a:graphicFrameLocks/>
            </p:cNvGraphicFramePr>
            <p:nvPr>
              <p:extLst>
                <p:ext uri="{D42A27DB-BD31-4B8C-83A1-F6EECF244321}">
                  <p14:modId xmlns:p14="http://schemas.microsoft.com/office/powerpoint/2010/main" val="652535851"/>
                </p:ext>
              </p:extLst>
            </p:nvPr>
          </p:nvGraphicFramePr>
          <p:xfrm>
            <a:off x="1484154" y="4754781"/>
            <a:ext cx="6649313" cy="1280007"/>
          </p:xfrm>
          <a:graphic>
            <a:graphicData uri="http://schemas.openxmlformats.org/drawingml/2006/chart">
              <c:chart xmlns:c="http://schemas.openxmlformats.org/drawingml/2006/chart" xmlns:r="http://schemas.openxmlformats.org/officeDocument/2006/relationships" r:id="rId4"/>
            </a:graphicData>
          </a:graphic>
        </p:graphicFrame>
        <p:sp>
          <p:nvSpPr>
            <p:cNvPr id="8212" name="Textfeld 8211">
              <a:extLst>
                <a:ext uri="{FF2B5EF4-FFF2-40B4-BE49-F238E27FC236}">
                  <a16:creationId xmlns:a16="http://schemas.microsoft.com/office/drawing/2014/main" id="{B242321C-4D99-DA2D-2F4C-1FFB4E171063}"/>
                </a:ext>
              </a:extLst>
            </p:cNvPr>
            <p:cNvSpPr txBox="1"/>
            <p:nvPr/>
          </p:nvSpPr>
          <p:spPr>
            <a:xfrm>
              <a:off x="57760" y="5605240"/>
              <a:ext cx="1276311" cy="276999"/>
            </a:xfrm>
            <a:prstGeom prst="rect">
              <a:avLst/>
            </a:prstGeom>
            <a:noFill/>
          </p:spPr>
          <p:txBody>
            <a:bodyPr wrap="none" rtlCol="0">
              <a:spAutoFit/>
            </a:bodyPr>
            <a:lstStyle/>
            <a:p>
              <a:pPr algn="r"/>
              <a:r>
                <a:rPr lang="de-DE" sz="1200" dirty="0"/>
                <a:t>Erzeugung</a:t>
              </a:r>
              <a:r>
                <a:rPr lang="de-DE" sz="1200" dirty="0">
                  <a:solidFill>
                    <a:srgbClr val="0000FF"/>
                  </a:solidFill>
                </a:rPr>
                <a:t> </a:t>
              </a:r>
              <a:r>
                <a:rPr lang="de-DE" sz="1200" dirty="0"/>
                <a:t>(PV)</a:t>
              </a:r>
            </a:p>
          </p:txBody>
        </p:sp>
        <p:sp>
          <p:nvSpPr>
            <p:cNvPr id="8213" name="Textfeld 8212">
              <a:extLst>
                <a:ext uri="{FF2B5EF4-FFF2-40B4-BE49-F238E27FC236}">
                  <a16:creationId xmlns:a16="http://schemas.microsoft.com/office/drawing/2014/main" id="{C907E707-19D8-7A07-EE8A-1F47D6AD98CB}"/>
                </a:ext>
              </a:extLst>
            </p:cNvPr>
            <p:cNvSpPr txBox="1"/>
            <p:nvPr/>
          </p:nvSpPr>
          <p:spPr>
            <a:xfrm>
              <a:off x="450944" y="5080690"/>
              <a:ext cx="883127" cy="276999"/>
            </a:xfrm>
            <a:prstGeom prst="rect">
              <a:avLst/>
            </a:prstGeom>
            <a:noFill/>
          </p:spPr>
          <p:txBody>
            <a:bodyPr wrap="none" rtlCol="0">
              <a:spAutoFit/>
            </a:bodyPr>
            <a:lstStyle/>
            <a:p>
              <a:pPr algn="r"/>
              <a:r>
                <a:rPr lang="de-DE" sz="1200" dirty="0"/>
                <a:t>Verbrauch</a:t>
              </a:r>
            </a:p>
          </p:txBody>
        </p:sp>
        <p:sp>
          <p:nvSpPr>
            <p:cNvPr id="8216" name="Textfeld 8215">
              <a:extLst>
                <a:ext uri="{FF2B5EF4-FFF2-40B4-BE49-F238E27FC236}">
                  <a16:creationId xmlns:a16="http://schemas.microsoft.com/office/drawing/2014/main" id="{0BA9E9B3-0AD9-A68F-804D-5D6B6FDDD3C2}"/>
                </a:ext>
              </a:extLst>
            </p:cNvPr>
            <p:cNvSpPr txBox="1"/>
            <p:nvPr/>
          </p:nvSpPr>
          <p:spPr>
            <a:xfrm>
              <a:off x="8786795" y="5124506"/>
              <a:ext cx="731290" cy="307777"/>
            </a:xfrm>
            <a:prstGeom prst="rect">
              <a:avLst/>
            </a:prstGeom>
            <a:noFill/>
          </p:spPr>
          <p:txBody>
            <a:bodyPr wrap="none" rtlCol="0">
              <a:spAutoFit/>
            </a:bodyPr>
            <a:lstStyle/>
            <a:p>
              <a:pPr algn="r"/>
              <a:r>
                <a:rPr lang="de-DE" sz="1400" b="1" dirty="0"/>
                <a:t>10.799</a:t>
              </a:r>
            </a:p>
          </p:txBody>
        </p:sp>
        <p:sp>
          <p:nvSpPr>
            <p:cNvPr id="8217" name="Textfeld 8216">
              <a:extLst>
                <a:ext uri="{FF2B5EF4-FFF2-40B4-BE49-F238E27FC236}">
                  <a16:creationId xmlns:a16="http://schemas.microsoft.com/office/drawing/2014/main" id="{57AC7CB6-6E24-4793-2871-D9BD964B3D5D}"/>
                </a:ext>
              </a:extLst>
            </p:cNvPr>
            <p:cNvSpPr txBox="1"/>
            <p:nvPr/>
          </p:nvSpPr>
          <p:spPr>
            <a:xfrm>
              <a:off x="8788209" y="5897207"/>
              <a:ext cx="736100" cy="307777"/>
            </a:xfrm>
            <a:prstGeom prst="rect">
              <a:avLst/>
            </a:prstGeom>
            <a:noFill/>
          </p:spPr>
          <p:txBody>
            <a:bodyPr wrap="none" rtlCol="0">
              <a:spAutoFit/>
            </a:bodyPr>
            <a:lstStyle/>
            <a:p>
              <a:pPr algn="r"/>
              <a:r>
                <a:rPr lang="de-DE" sz="1400" b="1" dirty="0"/>
                <a:t>+3.630</a:t>
              </a:r>
            </a:p>
          </p:txBody>
        </p:sp>
        <p:sp>
          <p:nvSpPr>
            <p:cNvPr id="8218" name="Textfeld 8217">
              <a:extLst>
                <a:ext uri="{FF2B5EF4-FFF2-40B4-BE49-F238E27FC236}">
                  <a16:creationId xmlns:a16="http://schemas.microsoft.com/office/drawing/2014/main" id="{5694F2C0-19EA-F35A-3801-131F53211159}"/>
                </a:ext>
              </a:extLst>
            </p:cNvPr>
            <p:cNvSpPr txBox="1"/>
            <p:nvPr/>
          </p:nvSpPr>
          <p:spPr>
            <a:xfrm>
              <a:off x="8286664" y="5915609"/>
              <a:ext cx="575800" cy="276999"/>
            </a:xfrm>
            <a:prstGeom prst="rect">
              <a:avLst/>
            </a:prstGeom>
            <a:noFill/>
          </p:spPr>
          <p:txBody>
            <a:bodyPr wrap="none" rtlCol="0">
              <a:spAutoFit/>
            </a:bodyPr>
            <a:lstStyle/>
            <a:p>
              <a:pPr algn="r"/>
              <a:r>
                <a:rPr lang="de-DE" sz="1200" dirty="0"/>
                <a:t>Saldo</a:t>
              </a:r>
            </a:p>
          </p:txBody>
        </p:sp>
        <p:sp>
          <p:nvSpPr>
            <p:cNvPr id="8219" name="Textfeld 8218">
              <a:extLst>
                <a:ext uri="{FF2B5EF4-FFF2-40B4-BE49-F238E27FC236}">
                  <a16:creationId xmlns:a16="http://schemas.microsoft.com/office/drawing/2014/main" id="{0E3DB7D9-5C43-7628-56B4-3FD8851BE684}"/>
                </a:ext>
              </a:extLst>
            </p:cNvPr>
            <p:cNvSpPr txBox="1"/>
            <p:nvPr/>
          </p:nvSpPr>
          <p:spPr>
            <a:xfrm>
              <a:off x="26535" y="4668061"/>
              <a:ext cx="1814920" cy="307777"/>
            </a:xfrm>
            <a:prstGeom prst="rect">
              <a:avLst/>
            </a:prstGeom>
            <a:noFill/>
          </p:spPr>
          <p:txBody>
            <a:bodyPr wrap="none" rtlCol="0">
              <a:spAutoFit/>
            </a:bodyPr>
            <a:lstStyle/>
            <a:p>
              <a:pPr algn="r"/>
              <a:r>
                <a:rPr lang="de-DE" sz="1400" b="1" dirty="0"/>
                <a:t>Jahresbilanz (kWh)</a:t>
              </a:r>
            </a:p>
          </p:txBody>
        </p:sp>
        <p:sp>
          <p:nvSpPr>
            <p:cNvPr id="8220" name="Textfeld 8219">
              <a:extLst>
                <a:ext uri="{FF2B5EF4-FFF2-40B4-BE49-F238E27FC236}">
                  <a16:creationId xmlns:a16="http://schemas.microsoft.com/office/drawing/2014/main" id="{633EFE5B-0E11-F757-C2F3-476D44264E58}"/>
                </a:ext>
              </a:extLst>
            </p:cNvPr>
            <p:cNvSpPr txBox="1"/>
            <p:nvPr/>
          </p:nvSpPr>
          <p:spPr>
            <a:xfrm>
              <a:off x="8786795" y="5587519"/>
              <a:ext cx="731290" cy="307777"/>
            </a:xfrm>
            <a:prstGeom prst="rect">
              <a:avLst/>
            </a:prstGeom>
            <a:noFill/>
          </p:spPr>
          <p:txBody>
            <a:bodyPr wrap="none" rtlCol="0">
              <a:spAutoFit/>
            </a:bodyPr>
            <a:lstStyle/>
            <a:p>
              <a:pPr algn="r"/>
              <a:r>
                <a:rPr lang="de-DE" sz="1400" b="1" dirty="0"/>
                <a:t>14.429</a:t>
              </a:r>
            </a:p>
          </p:txBody>
        </p:sp>
        <p:sp>
          <p:nvSpPr>
            <p:cNvPr id="8230" name="Textfeld 8229">
              <a:extLst>
                <a:ext uri="{FF2B5EF4-FFF2-40B4-BE49-F238E27FC236}">
                  <a16:creationId xmlns:a16="http://schemas.microsoft.com/office/drawing/2014/main" id="{0A68E328-7BE5-49AC-EBC1-7D1C88E96E3C}"/>
                </a:ext>
              </a:extLst>
            </p:cNvPr>
            <p:cNvSpPr txBox="1"/>
            <p:nvPr/>
          </p:nvSpPr>
          <p:spPr>
            <a:xfrm>
              <a:off x="2273735" y="4727978"/>
              <a:ext cx="1798890" cy="307777"/>
            </a:xfrm>
            <a:prstGeom prst="rect">
              <a:avLst/>
            </a:prstGeom>
            <a:noFill/>
          </p:spPr>
          <p:txBody>
            <a:bodyPr wrap="none" rtlCol="0">
              <a:spAutoFit/>
            </a:bodyPr>
            <a:lstStyle/>
            <a:p>
              <a:pPr algn="ctr"/>
              <a:r>
                <a:rPr lang="de-DE" sz="1400" dirty="0">
                  <a:solidFill>
                    <a:srgbClr val="FF0000"/>
                  </a:solidFill>
                </a:rPr>
                <a:t>6.443 (4.900+1.543)</a:t>
              </a:r>
            </a:p>
          </p:txBody>
        </p:sp>
        <p:sp>
          <p:nvSpPr>
            <p:cNvPr id="8235" name="Textfeld 8234">
              <a:extLst>
                <a:ext uri="{FF2B5EF4-FFF2-40B4-BE49-F238E27FC236}">
                  <a16:creationId xmlns:a16="http://schemas.microsoft.com/office/drawing/2014/main" id="{0E379325-508C-94DC-1673-84B3DEA33B7D}"/>
                </a:ext>
              </a:extLst>
            </p:cNvPr>
            <p:cNvSpPr txBox="1"/>
            <p:nvPr/>
          </p:nvSpPr>
          <p:spPr>
            <a:xfrm>
              <a:off x="4048445" y="4735960"/>
              <a:ext cx="631904" cy="307777"/>
            </a:xfrm>
            <a:prstGeom prst="rect">
              <a:avLst/>
            </a:prstGeom>
            <a:noFill/>
          </p:spPr>
          <p:txBody>
            <a:bodyPr wrap="square" rtlCol="0">
              <a:spAutoFit/>
            </a:bodyPr>
            <a:lstStyle/>
            <a:p>
              <a:pPr algn="ctr"/>
              <a:r>
                <a:rPr lang="de-DE" sz="1400" dirty="0">
                  <a:solidFill>
                    <a:srgbClr val="0000FF"/>
                  </a:solidFill>
                </a:rPr>
                <a:t>1.219</a:t>
              </a:r>
            </a:p>
          </p:txBody>
        </p:sp>
        <p:sp>
          <p:nvSpPr>
            <p:cNvPr id="8236" name="Textfeld 8235">
              <a:extLst>
                <a:ext uri="{FF2B5EF4-FFF2-40B4-BE49-F238E27FC236}">
                  <a16:creationId xmlns:a16="http://schemas.microsoft.com/office/drawing/2014/main" id="{C2C0AE71-CCCB-F94F-70E2-A5B6BDC9A505}"/>
                </a:ext>
              </a:extLst>
            </p:cNvPr>
            <p:cNvSpPr txBox="1"/>
            <p:nvPr/>
          </p:nvSpPr>
          <p:spPr>
            <a:xfrm>
              <a:off x="5102096" y="4735960"/>
              <a:ext cx="631904" cy="307777"/>
            </a:xfrm>
            <a:prstGeom prst="rect">
              <a:avLst/>
            </a:prstGeom>
            <a:noFill/>
          </p:spPr>
          <p:txBody>
            <a:bodyPr wrap="square" rtlCol="0">
              <a:spAutoFit/>
            </a:bodyPr>
            <a:lstStyle/>
            <a:p>
              <a:pPr algn="ctr"/>
              <a:r>
                <a:rPr lang="de-DE" sz="1400" dirty="0">
                  <a:solidFill>
                    <a:srgbClr val="00B050"/>
                  </a:solidFill>
                </a:rPr>
                <a:t>3.137</a:t>
              </a:r>
            </a:p>
          </p:txBody>
        </p:sp>
        <p:sp>
          <p:nvSpPr>
            <p:cNvPr id="8237" name="Textfeld 8236">
              <a:extLst>
                <a:ext uri="{FF2B5EF4-FFF2-40B4-BE49-F238E27FC236}">
                  <a16:creationId xmlns:a16="http://schemas.microsoft.com/office/drawing/2014/main" id="{A096BF7D-8D27-4556-2184-0130C7FB5F27}"/>
                </a:ext>
              </a:extLst>
            </p:cNvPr>
            <p:cNvSpPr txBox="1"/>
            <p:nvPr/>
          </p:nvSpPr>
          <p:spPr>
            <a:xfrm>
              <a:off x="2715283" y="5084363"/>
              <a:ext cx="631904" cy="307777"/>
            </a:xfrm>
            <a:prstGeom prst="rect">
              <a:avLst/>
            </a:prstGeom>
            <a:noFill/>
          </p:spPr>
          <p:txBody>
            <a:bodyPr wrap="square" rtlCol="0">
              <a:spAutoFit/>
            </a:bodyPr>
            <a:lstStyle/>
            <a:p>
              <a:r>
                <a:rPr lang="de-DE" sz="1400" dirty="0">
                  <a:solidFill>
                    <a:schemeClr val="bg1">
                      <a:lumMod val="50000"/>
                    </a:schemeClr>
                  </a:solidFill>
                </a:rPr>
                <a:t>6.957</a:t>
              </a:r>
            </a:p>
          </p:txBody>
        </p:sp>
        <p:sp>
          <p:nvSpPr>
            <p:cNvPr id="8238" name="Textfeld 8237">
              <a:extLst>
                <a:ext uri="{FF2B5EF4-FFF2-40B4-BE49-F238E27FC236}">
                  <a16:creationId xmlns:a16="http://schemas.microsoft.com/office/drawing/2014/main" id="{BFB0C948-8398-BD15-1233-4D43AA397595}"/>
                </a:ext>
              </a:extLst>
            </p:cNvPr>
            <p:cNvSpPr txBox="1"/>
            <p:nvPr/>
          </p:nvSpPr>
          <p:spPr>
            <a:xfrm>
              <a:off x="4784189" y="5084363"/>
              <a:ext cx="631904" cy="307777"/>
            </a:xfrm>
            <a:prstGeom prst="rect">
              <a:avLst/>
            </a:prstGeom>
            <a:noFill/>
          </p:spPr>
          <p:txBody>
            <a:bodyPr wrap="square" rtlCol="0">
              <a:spAutoFit/>
            </a:bodyPr>
            <a:lstStyle/>
            <a:p>
              <a:r>
                <a:rPr lang="de-DE" sz="1400" dirty="0">
                  <a:solidFill>
                    <a:schemeClr val="bg1"/>
                  </a:solidFill>
                </a:rPr>
                <a:t>3.842</a:t>
              </a:r>
            </a:p>
          </p:txBody>
        </p:sp>
        <p:sp>
          <p:nvSpPr>
            <p:cNvPr id="8239" name="Textfeld 8238">
              <a:extLst>
                <a:ext uri="{FF2B5EF4-FFF2-40B4-BE49-F238E27FC236}">
                  <a16:creationId xmlns:a16="http://schemas.microsoft.com/office/drawing/2014/main" id="{E88F1F3E-65D5-01BF-1A40-7C22E26870B5}"/>
                </a:ext>
              </a:extLst>
            </p:cNvPr>
            <p:cNvSpPr txBox="1"/>
            <p:nvPr/>
          </p:nvSpPr>
          <p:spPr>
            <a:xfrm>
              <a:off x="3258151" y="5415477"/>
              <a:ext cx="729650" cy="307777"/>
            </a:xfrm>
            <a:prstGeom prst="rect">
              <a:avLst/>
            </a:prstGeom>
            <a:noFill/>
          </p:spPr>
          <p:txBody>
            <a:bodyPr wrap="square" rtlCol="0">
              <a:spAutoFit/>
            </a:bodyPr>
            <a:lstStyle/>
            <a:p>
              <a:r>
                <a:rPr lang="de-DE" sz="1400" dirty="0">
                  <a:solidFill>
                    <a:srgbClr val="CC6600"/>
                  </a:solidFill>
                </a:rPr>
                <a:t>10.587</a:t>
              </a:r>
            </a:p>
          </p:txBody>
        </p:sp>
        <p:sp>
          <p:nvSpPr>
            <p:cNvPr id="8240" name="Textfeld 8239">
              <a:extLst>
                <a:ext uri="{FF2B5EF4-FFF2-40B4-BE49-F238E27FC236}">
                  <a16:creationId xmlns:a16="http://schemas.microsoft.com/office/drawing/2014/main" id="{61F8B47E-7657-F8B0-CC6F-BF5307D62510}"/>
                </a:ext>
              </a:extLst>
            </p:cNvPr>
            <p:cNvSpPr txBox="1"/>
            <p:nvPr/>
          </p:nvSpPr>
          <p:spPr>
            <a:xfrm>
              <a:off x="6144225" y="5415477"/>
              <a:ext cx="701075" cy="307777"/>
            </a:xfrm>
            <a:prstGeom prst="rect">
              <a:avLst/>
            </a:prstGeom>
            <a:noFill/>
          </p:spPr>
          <p:txBody>
            <a:bodyPr wrap="square" rtlCol="0">
              <a:spAutoFit/>
            </a:bodyPr>
            <a:lstStyle/>
            <a:p>
              <a:pPr algn="ctr"/>
              <a:r>
                <a:rPr lang="de-DE" sz="1400" dirty="0">
                  <a:solidFill>
                    <a:srgbClr val="FFC000"/>
                  </a:solidFill>
                </a:rPr>
                <a:t>3.842</a:t>
              </a:r>
            </a:p>
          </p:txBody>
        </p:sp>
      </p:grpSp>
      <p:sp>
        <p:nvSpPr>
          <p:cNvPr id="8242" name="Textfeld 8241">
            <a:extLst>
              <a:ext uri="{FF2B5EF4-FFF2-40B4-BE49-F238E27FC236}">
                <a16:creationId xmlns:a16="http://schemas.microsoft.com/office/drawing/2014/main" id="{DD9829A8-9F25-4AD0-A1E5-614075597D25}"/>
              </a:ext>
            </a:extLst>
          </p:cNvPr>
          <p:cNvSpPr txBox="1"/>
          <p:nvPr/>
        </p:nvSpPr>
        <p:spPr>
          <a:xfrm>
            <a:off x="5857896" y="5234578"/>
            <a:ext cx="2020128" cy="307777"/>
          </a:xfrm>
          <a:prstGeom prst="rect">
            <a:avLst/>
          </a:prstGeom>
          <a:noFill/>
        </p:spPr>
        <p:txBody>
          <a:bodyPr wrap="square" rtlCol="0">
            <a:spAutoFit/>
          </a:bodyPr>
          <a:lstStyle/>
          <a:p>
            <a:pPr algn="ctr"/>
            <a:r>
              <a:rPr lang="de-DE" sz="1400" dirty="0">
                <a:solidFill>
                  <a:srgbClr val="FF66CC"/>
                </a:solidFill>
              </a:rPr>
              <a:t>Autarkiequote: 35,6%</a:t>
            </a:r>
          </a:p>
        </p:txBody>
      </p:sp>
      <p:sp>
        <p:nvSpPr>
          <p:cNvPr id="8243" name="Textfeld 8242">
            <a:extLst>
              <a:ext uri="{FF2B5EF4-FFF2-40B4-BE49-F238E27FC236}">
                <a16:creationId xmlns:a16="http://schemas.microsoft.com/office/drawing/2014/main" id="{03D75FB1-911A-1355-DE1D-7DAE2C8AD838}"/>
              </a:ext>
            </a:extLst>
          </p:cNvPr>
          <p:cNvSpPr txBox="1"/>
          <p:nvPr/>
        </p:nvSpPr>
        <p:spPr>
          <a:xfrm>
            <a:off x="5623098" y="5805265"/>
            <a:ext cx="2858943" cy="307777"/>
          </a:xfrm>
          <a:prstGeom prst="rect">
            <a:avLst/>
          </a:prstGeom>
          <a:noFill/>
        </p:spPr>
        <p:txBody>
          <a:bodyPr wrap="square" rtlCol="0">
            <a:spAutoFit/>
          </a:bodyPr>
          <a:lstStyle/>
          <a:p>
            <a:pPr algn="ctr"/>
            <a:r>
              <a:rPr lang="de-DE" sz="1400" dirty="0">
                <a:solidFill>
                  <a:srgbClr val="FF66CC"/>
                </a:solidFill>
              </a:rPr>
              <a:t>Eigenverbrauchsquote: 26,6%</a:t>
            </a: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6187675"/>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Bilanziell ist dieser </a:t>
            </a:r>
            <a:r>
              <a:rPr lang="de-DE" altLang="de-DE" sz="1800" dirty="0" err="1">
                <a:solidFill>
                  <a:srgbClr val="00B050"/>
                </a:solidFill>
              </a:rPr>
              <a:t>ProSumer</a:t>
            </a:r>
            <a:r>
              <a:rPr lang="de-DE" altLang="de-DE" sz="1800" dirty="0">
                <a:solidFill>
                  <a:srgbClr val="00B050"/>
                </a:solidFill>
              </a:rPr>
              <a:t> mehr als ausgeglichen!</a:t>
            </a:r>
          </a:p>
        </p:txBody>
      </p:sp>
      <p:sp>
        <p:nvSpPr>
          <p:cNvPr id="8" name="Textfeld 7">
            <a:extLst>
              <a:ext uri="{FF2B5EF4-FFF2-40B4-BE49-F238E27FC236}">
                <a16:creationId xmlns:a16="http://schemas.microsoft.com/office/drawing/2014/main" id="{3128D5E8-102C-790F-5879-6FB7D027160F}"/>
              </a:ext>
            </a:extLst>
          </p:cNvPr>
          <p:cNvSpPr txBox="1"/>
          <p:nvPr/>
        </p:nvSpPr>
        <p:spPr>
          <a:xfrm>
            <a:off x="2295926" y="1870144"/>
            <a:ext cx="5844869" cy="1077218"/>
          </a:xfrm>
          <a:prstGeom prst="rect">
            <a:avLst/>
          </a:prstGeom>
          <a:solidFill>
            <a:schemeClr val="bg1">
              <a:lumMod val="75000"/>
            </a:schemeClr>
          </a:solidFill>
        </p:spPr>
        <p:txBody>
          <a:bodyPr wrap="square" rtlCol="0">
            <a:spAutoFit/>
          </a:bodyPr>
          <a:lstStyle/>
          <a:p>
            <a:r>
              <a:rPr lang="de-DE" sz="1600" b="1" dirty="0">
                <a:solidFill>
                  <a:srgbClr val="FF0000"/>
                </a:solidFill>
              </a:rPr>
              <a:t>Einsparung WPPE 2023</a:t>
            </a:r>
            <a:br>
              <a:rPr lang="de-DE" sz="1600" dirty="0">
                <a:solidFill>
                  <a:srgbClr val="FF0000"/>
                </a:solidFill>
              </a:rPr>
            </a:br>
            <a:r>
              <a:rPr lang="de-DE" sz="1600" dirty="0">
                <a:solidFill>
                  <a:srgbClr val="FF0000"/>
                </a:solidFill>
              </a:rPr>
              <a:t>- Heizkosten Öl: 3.000 l x 1,034 €/l                             = 3.102 €</a:t>
            </a:r>
            <a:br>
              <a:rPr lang="de-DE" sz="1600" dirty="0">
                <a:solidFill>
                  <a:srgbClr val="FF0000"/>
                </a:solidFill>
              </a:rPr>
            </a:br>
            <a:r>
              <a:rPr lang="de-DE" sz="1600" dirty="0">
                <a:solidFill>
                  <a:srgbClr val="FF0000"/>
                </a:solidFill>
              </a:rPr>
              <a:t>- Heizkosten Strom (B): 4.900 kWh x 28 €ct/kWh       = 1.372 €</a:t>
            </a:r>
            <a:br>
              <a:rPr lang="de-DE" sz="1600" dirty="0">
                <a:solidFill>
                  <a:srgbClr val="FF0000"/>
                </a:solidFill>
              </a:rPr>
            </a:br>
            <a:r>
              <a:rPr lang="de-DE" sz="1600" dirty="0">
                <a:solidFill>
                  <a:srgbClr val="FF0000"/>
                </a:solidFill>
              </a:rPr>
              <a:t>                                                            </a:t>
            </a:r>
            <a:r>
              <a:rPr lang="de-DE" sz="1600" b="1" dirty="0">
                <a:solidFill>
                  <a:srgbClr val="FF0000"/>
                </a:solidFill>
              </a:rPr>
              <a:t>Einsparung    = 1.730 €   </a:t>
            </a:r>
          </a:p>
        </p:txBody>
      </p:sp>
      <p:sp>
        <p:nvSpPr>
          <p:cNvPr id="8201" name="Textfeld 8200">
            <a:extLst>
              <a:ext uri="{FF2B5EF4-FFF2-40B4-BE49-F238E27FC236}">
                <a16:creationId xmlns:a16="http://schemas.microsoft.com/office/drawing/2014/main" id="{2EC47265-F837-9E39-404F-680D05A60A86}"/>
              </a:ext>
            </a:extLst>
          </p:cNvPr>
          <p:cNvSpPr txBox="1"/>
          <p:nvPr/>
        </p:nvSpPr>
        <p:spPr>
          <a:xfrm>
            <a:off x="2288598" y="2932213"/>
            <a:ext cx="5844870" cy="1323439"/>
          </a:xfrm>
          <a:prstGeom prst="rect">
            <a:avLst/>
          </a:prstGeom>
          <a:solidFill>
            <a:schemeClr val="bg1">
              <a:lumMod val="75000"/>
            </a:schemeClr>
          </a:solidFill>
        </p:spPr>
        <p:txBody>
          <a:bodyPr wrap="none" rtlCol="0">
            <a:spAutoFit/>
          </a:bodyPr>
          <a:lstStyle/>
          <a:p>
            <a:r>
              <a:rPr lang="de-DE" sz="1600" b="1" dirty="0">
                <a:solidFill>
                  <a:srgbClr val="FF0000"/>
                </a:solidFill>
              </a:rPr>
              <a:t>Ertrag PV 2023</a:t>
            </a:r>
            <a:br>
              <a:rPr lang="de-DE" sz="1600" b="1" dirty="0">
                <a:solidFill>
                  <a:srgbClr val="FF0000"/>
                </a:solidFill>
              </a:rPr>
            </a:br>
            <a:r>
              <a:rPr lang="de-DE" sz="1600" dirty="0">
                <a:solidFill>
                  <a:srgbClr val="FF0000"/>
                </a:solidFill>
              </a:rPr>
              <a:t>- Lieferung: 10.587 kWh x 18,2 €ct/kWh                     = 1.927 €</a:t>
            </a:r>
            <a:br>
              <a:rPr lang="de-DE" sz="1600" dirty="0">
                <a:solidFill>
                  <a:srgbClr val="FF0000"/>
                </a:solidFill>
              </a:rPr>
            </a:br>
            <a:r>
              <a:rPr lang="de-DE" sz="1600" dirty="0">
                <a:solidFill>
                  <a:srgbClr val="FF0000"/>
                </a:solidFill>
              </a:rPr>
              <a:t>- Eigenverbrauch: 3.842 kWh x (34,5-18,2) €ct/kWh  =    622 €</a:t>
            </a:r>
            <a:br>
              <a:rPr lang="de-DE" sz="1600" dirty="0">
                <a:solidFill>
                  <a:srgbClr val="FF0000"/>
                </a:solidFill>
              </a:rPr>
            </a:br>
            <a:r>
              <a:rPr lang="de-DE" sz="1600" dirty="0">
                <a:solidFill>
                  <a:srgbClr val="FF0000"/>
                </a:solidFill>
              </a:rPr>
              <a:t>                                                          </a:t>
            </a:r>
            <a:r>
              <a:rPr lang="de-DE" sz="1600" b="1" dirty="0">
                <a:solidFill>
                  <a:srgbClr val="FF0000"/>
                </a:solidFill>
              </a:rPr>
              <a:t>Summe Ertrag = 2.549 €</a:t>
            </a:r>
            <a:endParaRPr lang="de-DE" sz="1600" dirty="0">
              <a:solidFill>
                <a:srgbClr val="FF0000"/>
              </a:solidFill>
            </a:endParaRPr>
          </a:p>
          <a:p>
            <a:pPr algn="ctr"/>
            <a:r>
              <a:rPr lang="de-DE" sz="1600" b="1" dirty="0">
                <a:solidFill>
                  <a:srgbClr val="FF0000"/>
                </a:solidFill>
              </a:rPr>
              <a:t>Energiewende lohnt sich!</a:t>
            </a:r>
            <a:endParaRPr lang="de-DE" sz="1800" dirty="0">
              <a:solidFill>
                <a:srgbClr val="FF0000"/>
              </a:solidFill>
            </a:endParaRPr>
          </a:p>
        </p:txBody>
      </p:sp>
      <p:sp>
        <p:nvSpPr>
          <p:cNvPr id="8210" name="Textfeld 8209">
            <a:extLst>
              <a:ext uri="{FF2B5EF4-FFF2-40B4-BE49-F238E27FC236}">
                <a16:creationId xmlns:a16="http://schemas.microsoft.com/office/drawing/2014/main" id="{3217F0BC-AECB-E0E7-4261-3715432A3BC3}"/>
              </a:ext>
            </a:extLst>
          </p:cNvPr>
          <p:cNvSpPr txBox="1"/>
          <p:nvPr/>
        </p:nvSpPr>
        <p:spPr>
          <a:xfrm>
            <a:off x="1256867" y="5058366"/>
            <a:ext cx="1144864" cy="307777"/>
          </a:xfrm>
          <a:prstGeom prst="rect">
            <a:avLst/>
          </a:prstGeom>
          <a:noFill/>
        </p:spPr>
        <p:txBody>
          <a:bodyPr wrap="none" rtlCol="0">
            <a:spAutoFit/>
          </a:bodyPr>
          <a:lstStyle/>
          <a:p>
            <a:pPr algn="ctr"/>
            <a:r>
              <a:rPr lang="de-DE" sz="1400" dirty="0" err="1">
                <a:solidFill>
                  <a:srgbClr val="FF0000"/>
                </a:solidFill>
              </a:rPr>
              <a:t>JAZ</a:t>
            </a:r>
            <a:r>
              <a:rPr lang="de-DE" sz="1400" baseline="-25000" dirty="0" err="1">
                <a:solidFill>
                  <a:srgbClr val="FF0000"/>
                </a:solidFill>
              </a:rPr>
              <a:t>ges</a:t>
            </a:r>
            <a:r>
              <a:rPr lang="de-DE" sz="1400" dirty="0">
                <a:solidFill>
                  <a:srgbClr val="FF0000"/>
                </a:solidFill>
              </a:rPr>
              <a:t>: 4,37</a:t>
            </a:r>
          </a:p>
        </p:txBody>
      </p:sp>
    </p:spTree>
    <p:extLst>
      <p:ext uri="{BB962C8B-B14F-4D97-AF65-F5344CB8AC3E}">
        <p14:creationId xmlns:p14="http://schemas.microsoft.com/office/powerpoint/2010/main" val="396580931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222"/>
                                        </p:tgtEl>
                                        <p:attrNameLst>
                                          <p:attrName>style.visibility</p:attrName>
                                        </p:attrNameLst>
                                      </p:cBhvr>
                                      <p:to>
                                        <p:strVal val="visible"/>
                                      </p:to>
                                    </p:set>
                                    <p:anim calcmode="lin" valueType="num">
                                      <p:cBhvr additive="base">
                                        <p:cTn id="7" dur="1000" fill="hold"/>
                                        <p:tgtEl>
                                          <p:spTgt spid="8222"/>
                                        </p:tgtEl>
                                        <p:attrNameLst>
                                          <p:attrName>ppt_x</p:attrName>
                                        </p:attrNameLst>
                                      </p:cBhvr>
                                      <p:tavLst>
                                        <p:tav tm="0">
                                          <p:val>
                                            <p:strVal val="1+#ppt_w/2"/>
                                          </p:val>
                                        </p:tav>
                                        <p:tav tm="100000">
                                          <p:val>
                                            <p:strVal val="#ppt_x"/>
                                          </p:val>
                                        </p:tav>
                                      </p:tavLst>
                                    </p:anim>
                                    <p:anim calcmode="lin" valueType="num">
                                      <p:cBhvr additive="base">
                                        <p:cTn id="8" dur="1000" fill="hold"/>
                                        <p:tgtEl>
                                          <p:spTgt spid="82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223"/>
                                        </p:tgtEl>
                                        <p:attrNameLst>
                                          <p:attrName>style.visibility</p:attrName>
                                        </p:attrNameLst>
                                      </p:cBhvr>
                                      <p:to>
                                        <p:strVal val="visible"/>
                                      </p:to>
                                    </p:set>
                                    <p:anim calcmode="lin" valueType="num">
                                      <p:cBhvr additive="base">
                                        <p:cTn id="13" dur="1000" fill="hold"/>
                                        <p:tgtEl>
                                          <p:spTgt spid="8223"/>
                                        </p:tgtEl>
                                        <p:attrNameLst>
                                          <p:attrName>ppt_x</p:attrName>
                                        </p:attrNameLst>
                                      </p:cBhvr>
                                      <p:tavLst>
                                        <p:tav tm="0">
                                          <p:val>
                                            <p:strVal val="1+#ppt_w/2"/>
                                          </p:val>
                                        </p:tav>
                                        <p:tav tm="100000">
                                          <p:val>
                                            <p:strVal val="#ppt_x"/>
                                          </p:val>
                                        </p:tav>
                                      </p:tavLst>
                                    </p:anim>
                                    <p:anim calcmode="lin" valueType="num">
                                      <p:cBhvr additive="base">
                                        <p:cTn id="14" dur="1000" fill="hold"/>
                                        <p:tgtEl>
                                          <p:spTgt spid="82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8226"/>
                                        </p:tgtEl>
                                        <p:attrNameLst>
                                          <p:attrName>style.visibility</p:attrName>
                                        </p:attrNameLst>
                                      </p:cBhvr>
                                      <p:to>
                                        <p:strVal val="visible"/>
                                      </p:to>
                                    </p:set>
                                    <p:anim calcmode="lin" valueType="num">
                                      <p:cBhvr additive="base">
                                        <p:cTn id="25" dur="1000" fill="hold"/>
                                        <p:tgtEl>
                                          <p:spTgt spid="8226"/>
                                        </p:tgtEl>
                                        <p:attrNameLst>
                                          <p:attrName>ppt_x</p:attrName>
                                        </p:attrNameLst>
                                      </p:cBhvr>
                                      <p:tavLst>
                                        <p:tav tm="0">
                                          <p:val>
                                            <p:strVal val="0-#ppt_w/2"/>
                                          </p:val>
                                        </p:tav>
                                        <p:tav tm="100000">
                                          <p:val>
                                            <p:strVal val="#ppt_x"/>
                                          </p:val>
                                        </p:tav>
                                      </p:tavLst>
                                    </p:anim>
                                    <p:anim calcmode="lin" valueType="num">
                                      <p:cBhvr additive="base">
                                        <p:cTn id="26" dur="1000" fill="hold"/>
                                        <p:tgtEl>
                                          <p:spTgt spid="822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8227"/>
                                        </p:tgtEl>
                                        <p:attrNameLst>
                                          <p:attrName>style.visibility</p:attrName>
                                        </p:attrNameLst>
                                      </p:cBhvr>
                                      <p:to>
                                        <p:strVal val="visible"/>
                                      </p:to>
                                    </p:set>
                                    <p:anim calcmode="lin" valueType="num">
                                      <p:cBhvr additive="base">
                                        <p:cTn id="31" dur="1000" fill="hold"/>
                                        <p:tgtEl>
                                          <p:spTgt spid="8227"/>
                                        </p:tgtEl>
                                        <p:attrNameLst>
                                          <p:attrName>ppt_x</p:attrName>
                                        </p:attrNameLst>
                                      </p:cBhvr>
                                      <p:tavLst>
                                        <p:tav tm="0">
                                          <p:val>
                                            <p:strVal val="0-#ppt_w/2"/>
                                          </p:val>
                                        </p:tav>
                                        <p:tav tm="100000">
                                          <p:val>
                                            <p:strVal val="#ppt_x"/>
                                          </p:val>
                                        </p:tav>
                                      </p:tavLst>
                                    </p:anim>
                                    <p:anim calcmode="lin" valueType="num">
                                      <p:cBhvr additive="base">
                                        <p:cTn id="32" dur="1000" fill="hold"/>
                                        <p:tgtEl>
                                          <p:spTgt spid="8227"/>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8200"/>
                                        </p:tgtEl>
                                        <p:attrNameLst>
                                          <p:attrName>style.visibility</p:attrName>
                                        </p:attrNameLst>
                                      </p:cBhvr>
                                      <p:to>
                                        <p:strVal val="visible"/>
                                      </p:to>
                                    </p:set>
                                    <p:anim calcmode="lin" valueType="num">
                                      <p:cBhvr additive="base">
                                        <p:cTn id="37" dur="1000" fill="hold"/>
                                        <p:tgtEl>
                                          <p:spTgt spid="8200"/>
                                        </p:tgtEl>
                                        <p:attrNameLst>
                                          <p:attrName>ppt_x</p:attrName>
                                        </p:attrNameLst>
                                      </p:cBhvr>
                                      <p:tavLst>
                                        <p:tav tm="0">
                                          <p:val>
                                            <p:strVal val="0-#ppt_w/2"/>
                                          </p:val>
                                        </p:tav>
                                        <p:tav tm="100000">
                                          <p:val>
                                            <p:strVal val="#ppt_x"/>
                                          </p:val>
                                        </p:tav>
                                      </p:tavLst>
                                    </p:anim>
                                    <p:anim calcmode="lin" valueType="num">
                                      <p:cBhvr additive="base">
                                        <p:cTn id="38" dur="1000" fill="hold"/>
                                        <p:tgtEl>
                                          <p:spTgt spid="8200"/>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8207"/>
                                        </p:tgtEl>
                                        <p:attrNameLst>
                                          <p:attrName>style.visibility</p:attrName>
                                        </p:attrNameLst>
                                      </p:cBhvr>
                                      <p:to>
                                        <p:strVal val="visible"/>
                                      </p:to>
                                    </p:set>
                                    <p:anim calcmode="lin" valueType="num">
                                      <p:cBhvr additive="base">
                                        <p:cTn id="43" dur="1000" fill="hold"/>
                                        <p:tgtEl>
                                          <p:spTgt spid="8207"/>
                                        </p:tgtEl>
                                        <p:attrNameLst>
                                          <p:attrName>ppt_x</p:attrName>
                                        </p:attrNameLst>
                                      </p:cBhvr>
                                      <p:tavLst>
                                        <p:tav tm="0">
                                          <p:val>
                                            <p:strVal val="1+#ppt_w/2"/>
                                          </p:val>
                                        </p:tav>
                                        <p:tav tm="100000">
                                          <p:val>
                                            <p:strVal val="#ppt_x"/>
                                          </p:val>
                                        </p:tav>
                                      </p:tavLst>
                                    </p:anim>
                                    <p:anim calcmode="lin" valueType="num">
                                      <p:cBhvr additive="base">
                                        <p:cTn id="44" dur="10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grpId="0" nodeType="clickEffect">
                                  <p:stCondLst>
                                    <p:cond delay="0"/>
                                  </p:stCondLst>
                                  <p:childTnLst>
                                    <p:set>
                                      <p:cBhvr>
                                        <p:cTn id="48" dur="1" fill="hold">
                                          <p:stCondLst>
                                            <p:cond delay="0"/>
                                          </p:stCondLst>
                                        </p:cTn>
                                        <p:tgtEl>
                                          <p:spTgt spid="8210"/>
                                        </p:tgtEl>
                                        <p:attrNameLst>
                                          <p:attrName>style.visibility</p:attrName>
                                        </p:attrNameLst>
                                      </p:cBhvr>
                                      <p:to>
                                        <p:strVal val="visible"/>
                                      </p:to>
                                    </p:set>
                                    <p:anim calcmode="lin" valueType="num">
                                      <p:cBhvr additive="base">
                                        <p:cTn id="49" dur="1000" fill="hold"/>
                                        <p:tgtEl>
                                          <p:spTgt spid="8210"/>
                                        </p:tgtEl>
                                        <p:attrNameLst>
                                          <p:attrName>ppt_x</p:attrName>
                                        </p:attrNameLst>
                                      </p:cBhvr>
                                      <p:tavLst>
                                        <p:tav tm="0">
                                          <p:val>
                                            <p:strVal val="0-#ppt_w/2"/>
                                          </p:val>
                                        </p:tav>
                                        <p:tav tm="100000">
                                          <p:val>
                                            <p:strVal val="#ppt_x"/>
                                          </p:val>
                                        </p:tav>
                                      </p:tavLst>
                                    </p:anim>
                                    <p:anim calcmode="lin" valueType="num">
                                      <p:cBhvr additive="base">
                                        <p:cTn id="50" dur="1000" fill="hold"/>
                                        <p:tgtEl>
                                          <p:spTgt spid="8210"/>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grpId="0" nodeType="clickEffect">
                                  <p:stCondLst>
                                    <p:cond delay="0"/>
                                  </p:stCondLst>
                                  <p:childTnLst>
                                    <p:set>
                                      <p:cBhvr>
                                        <p:cTn id="54" dur="1" fill="hold">
                                          <p:stCondLst>
                                            <p:cond delay="0"/>
                                          </p:stCondLst>
                                        </p:cTn>
                                        <p:tgtEl>
                                          <p:spTgt spid="8242"/>
                                        </p:tgtEl>
                                        <p:attrNameLst>
                                          <p:attrName>style.visibility</p:attrName>
                                        </p:attrNameLst>
                                      </p:cBhvr>
                                      <p:to>
                                        <p:strVal val="visible"/>
                                      </p:to>
                                    </p:set>
                                    <p:anim calcmode="lin" valueType="num">
                                      <p:cBhvr additive="base">
                                        <p:cTn id="55" dur="1000" fill="hold"/>
                                        <p:tgtEl>
                                          <p:spTgt spid="8242"/>
                                        </p:tgtEl>
                                        <p:attrNameLst>
                                          <p:attrName>ppt_x</p:attrName>
                                        </p:attrNameLst>
                                      </p:cBhvr>
                                      <p:tavLst>
                                        <p:tav tm="0">
                                          <p:val>
                                            <p:strVal val="0-#ppt_w/2"/>
                                          </p:val>
                                        </p:tav>
                                        <p:tav tm="100000">
                                          <p:val>
                                            <p:strVal val="#ppt_x"/>
                                          </p:val>
                                        </p:tav>
                                      </p:tavLst>
                                    </p:anim>
                                    <p:anim calcmode="lin" valueType="num">
                                      <p:cBhvr additive="base">
                                        <p:cTn id="56" dur="1000" fill="hold"/>
                                        <p:tgtEl>
                                          <p:spTgt spid="8242"/>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grpId="0" nodeType="clickEffect">
                                  <p:stCondLst>
                                    <p:cond delay="0"/>
                                  </p:stCondLst>
                                  <p:childTnLst>
                                    <p:set>
                                      <p:cBhvr>
                                        <p:cTn id="60" dur="1" fill="hold">
                                          <p:stCondLst>
                                            <p:cond delay="0"/>
                                          </p:stCondLst>
                                        </p:cTn>
                                        <p:tgtEl>
                                          <p:spTgt spid="8243"/>
                                        </p:tgtEl>
                                        <p:attrNameLst>
                                          <p:attrName>style.visibility</p:attrName>
                                        </p:attrNameLst>
                                      </p:cBhvr>
                                      <p:to>
                                        <p:strVal val="visible"/>
                                      </p:to>
                                    </p:set>
                                    <p:anim calcmode="lin" valueType="num">
                                      <p:cBhvr additive="base">
                                        <p:cTn id="61" dur="1000" fill="hold"/>
                                        <p:tgtEl>
                                          <p:spTgt spid="8243"/>
                                        </p:tgtEl>
                                        <p:attrNameLst>
                                          <p:attrName>ppt_x</p:attrName>
                                        </p:attrNameLst>
                                      </p:cBhvr>
                                      <p:tavLst>
                                        <p:tav tm="0">
                                          <p:val>
                                            <p:strVal val="0-#ppt_w/2"/>
                                          </p:val>
                                        </p:tav>
                                        <p:tav tm="100000">
                                          <p:val>
                                            <p:strVal val="#ppt_x"/>
                                          </p:val>
                                        </p:tav>
                                      </p:tavLst>
                                    </p:anim>
                                    <p:anim calcmode="lin" valueType="num">
                                      <p:cBhvr additive="base">
                                        <p:cTn id="62" dur="1000" fill="hold"/>
                                        <p:tgtEl>
                                          <p:spTgt spid="8243"/>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1000" fill="hold"/>
                                        <p:tgtEl>
                                          <p:spTgt spid="9"/>
                                        </p:tgtEl>
                                        <p:attrNameLst>
                                          <p:attrName>ppt_x</p:attrName>
                                        </p:attrNameLst>
                                      </p:cBhvr>
                                      <p:tavLst>
                                        <p:tav tm="0">
                                          <p:val>
                                            <p:strVal val="#ppt_x"/>
                                          </p:val>
                                        </p:tav>
                                        <p:tav tm="100000">
                                          <p:val>
                                            <p:strVal val="#ppt_x"/>
                                          </p:val>
                                        </p:tav>
                                      </p:tavLst>
                                    </p:anim>
                                    <p:anim calcmode="lin" valueType="num">
                                      <p:cBhvr additive="base">
                                        <p:cTn id="6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9"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additive="base">
                                        <p:cTn id="73" dur="1000" fill="hold"/>
                                        <p:tgtEl>
                                          <p:spTgt spid="8"/>
                                        </p:tgtEl>
                                        <p:attrNameLst>
                                          <p:attrName>ppt_x</p:attrName>
                                        </p:attrNameLst>
                                      </p:cBhvr>
                                      <p:tavLst>
                                        <p:tav tm="0">
                                          <p:val>
                                            <p:strVal val="0-#ppt_w/2"/>
                                          </p:val>
                                        </p:tav>
                                        <p:tav tm="100000">
                                          <p:val>
                                            <p:strVal val="#ppt_x"/>
                                          </p:val>
                                        </p:tav>
                                      </p:tavLst>
                                    </p:anim>
                                    <p:anim calcmode="lin" valueType="num">
                                      <p:cBhvr additive="base">
                                        <p:cTn id="74"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9" fill="hold" grpId="0" nodeType="clickEffect">
                                  <p:stCondLst>
                                    <p:cond delay="0"/>
                                  </p:stCondLst>
                                  <p:childTnLst>
                                    <p:set>
                                      <p:cBhvr>
                                        <p:cTn id="78" dur="1" fill="hold">
                                          <p:stCondLst>
                                            <p:cond delay="0"/>
                                          </p:stCondLst>
                                        </p:cTn>
                                        <p:tgtEl>
                                          <p:spTgt spid="8201"/>
                                        </p:tgtEl>
                                        <p:attrNameLst>
                                          <p:attrName>style.visibility</p:attrName>
                                        </p:attrNameLst>
                                      </p:cBhvr>
                                      <p:to>
                                        <p:strVal val="visible"/>
                                      </p:to>
                                    </p:set>
                                    <p:anim calcmode="lin" valueType="num">
                                      <p:cBhvr additive="base">
                                        <p:cTn id="79" dur="1000" fill="hold"/>
                                        <p:tgtEl>
                                          <p:spTgt spid="8201"/>
                                        </p:tgtEl>
                                        <p:attrNameLst>
                                          <p:attrName>ppt_x</p:attrName>
                                        </p:attrNameLst>
                                      </p:cBhvr>
                                      <p:tavLst>
                                        <p:tav tm="0">
                                          <p:val>
                                            <p:strVal val="0-#ppt_w/2"/>
                                          </p:val>
                                        </p:tav>
                                        <p:tav tm="100000">
                                          <p:val>
                                            <p:strVal val="#ppt_x"/>
                                          </p:val>
                                        </p:tav>
                                      </p:tavLst>
                                    </p:anim>
                                    <p:anim calcmode="lin" valueType="num">
                                      <p:cBhvr additive="base">
                                        <p:cTn id="80" dur="1000" fill="hold"/>
                                        <p:tgtEl>
                                          <p:spTgt spid="820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animBg="1"/>
      <p:bldP spid="8242" grpId="0"/>
      <p:bldP spid="8243" grpId="0"/>
      <p:bldP spid="9" grpId="0"/>
      <p:bldP spid="8" grpId="0" animBg="1"/>
      <p:bldP spid="8201" grpId="0" animBg="1"/>
      <p:bldP spid="82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feld 17">
            <a:extLst>
              <a:ext uri="{FF2B5EF4-FFF2-40B4-BE49-F238E27FC236}">
                <a16:creationId xmlns:a16="http://schemas.microsoft.com/office/drawing/2014/main" id="{BB5695DA-B23C-4A60-8E0E-D82BAE3E9216}"/>
              </a:ext>
            </a:extLst>
          </p:cNvPr>
          <p:cNvSpPr txBox="1"/>
          <p:nvPr/>
        </p:nvSpPr>
        <p:spPr>
          <a:xfrm>
            <a:off x="501631" y="795046"/>
            <a:ext cx="9119024" cy="785343"/>
          </a:xfrm>
          <a:prstGeom prst="rect">
            <a:avLst/>
          </a:prstGeom>
          <a:noFill/>
        </p:spPr>
        <p:txBody>
          <a:bodyPr wrap="square">
            <a:spAutoFit/>
          </a:bodyPr>
          <a:lstStyle/>
          <a:p>
            <a:pPr>
              <a:lnSpc>
                <a:spcPct val="150000"/>
              </a:lnSpc>
            </a:pPr>
            <a:r>
              <a:rPr lang="de-DE" sz="1600" b="1" dirty="0">
                <a:solidFill>
                  <a:srgbClr val="3333FF"/>
                </a:solidFill>
                <a:latin typeface="+mn-lt"/>
                <a:cs typeface="Times New Roman" panose="02020603050405020304" pitchFamily="18" charset="0"/>
              </a:rPr>
              <a:t>Tausch des Wärmeerzeugers im alten Bestand (09/2020)</a:t>
            </a:r>
          </a:p>
          <a:p>
            <a:pPr>
              <a:lnSpc>
                <a:spcPct val="150000"/>
              </a:lnSpc>
            </a:pPr>
            <a:r>
              <a:rPr lang="de-DE" sz="1600" i="1" u="sng" dirty="0">
                <a:solidFill>
                  <a:srgbClr val="3333FF"/>
                </a:solidFill>
                <a:latin typeface="+mn-lt"/>
                <a:cs typeface="Times New Roman" panose="02020603050405020304" pitchFamily="18" charset="0"/>
              </a:rPr>
              <a:t>Objekt: </a:t>
            </a:r>
            <a:r>
              <a:rPr lang="de-DE" sz="1600" dirty="0">
                <a:solidFill>
                  <a:srgbClr val="3333FF"/>
                </a:solidFill>
                <a:latin typeface="+mn-lt"/>
                <a:cs typeface="Times New Roman" panose="02020603050405020304" pitchFamily="18" charset="0"/>
              </a:rPr>
              <a:t>Energetisch teilsanierter Altbau mit Anbau, Baujahr 1883. Beheizte Fläche: ca. 210 m²</a:t>
            </a:r>
          </a:p>
        </p:txBody>
      </p:sp>
      <p:sp>
        <p:nvSpPr>
          <p:cNvPr id="8" name="Text Box 14">
            <a:extLst>
              <a:ext uri="{FF2B5EF4-FFF2-40B4-BE49-F238E27FC236}">
                <a16:creationId xmlns:a16="http://schemas.microsoft.com/office/drawing/2014/main" id="{51E0839A-D326-407A-972B-86D824662E3C}"/>
              </a:ext>
            </a:extLst>
          </p:cNvPr>
          <p:cNvSpPr txBox="1">
            <a:spLocks noChangeArrowheads="1"/>
          </p:cNvSpPr>
          <p:nvPr/>
        </p:nvSpPr>
        <p:spPr bwMode="auto">
          <a:xfrm>
            <a:off x="8052316" y="5687054"/>
            <a:ext cx="120385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a:t>
            </a:r>
            <a:r>
              <a:rPr lang="de-DE" sz="1200" dirty="0">
                <a:latin typeface="+mn-lt"/>
                <a:cs typeface="Times New Roman" panose="02020603050405020304" pitchFamily="18" charset="0"/>
              </a:rPr>
              <a:t>M. Müller</a:t>
            </a:r>
            <a:r>
              <a:rPr lang="de-DE" altLang="de-DE" sz="1200" dirty="0">
                <a:ea typeface="Microsoft YaHei" panose="020B0503020204020204" pitchFamily="34" charset="-122"/>
              </a:rPr>
              <a:t> </a:t>
            </a:r>
          </a:p>
        </p:txBody>
      </p:sp>
      <p:grpSp>
        <p:nvGrpSpPr>
          <p:cNvPr id="2" name="Gruppieren 1">
            <a:extLst>
              <a:ext uri="{FF2B5EF4-FFF2-40B4-BE49-F238E27FC236}">
                <a16:creationId xmlns:a16="http://schemas.microsoft.com/office/drawing/2014/main" id="{C9BDB0D0-3BAA-642F-9156-01C7EAC49C18}"/>
              </a:ext>
            </a:extLst>
          </p:cNvPr>
          <p:cNvGrpSpPr/>
          <p:nvPr/>
        </p:nvGrpSpPr>
        <p:grpSpPr>
          <a:xfrm>
            <a:off x="433537" y="3817637"/>
            <a:ext cx="2133865" cy="1770294"/>
            <a:chOff x="433537" y="3817637"/>
            <a:chExt cx="2133865" cy="1770294"/>
          </a:xfrm>
        </p:grpSpPr>
        <p:pic>
          <p:nvPicPr>
            <p:cNvPr id="10" name="Grafik 9">
              <a:extLst>
                <a:ext uri="{FF2B5EF4-FFF2-40B4-BE49-F238E27FC236}">
                  <a16:creationId xmlns:a16="http://schemas.microsoft.com/office/drawing/2014/main" id="{2C69DEDE-8E5E-4648-9A25-67AB4A3802B0}"/>
                </a:ext>
              </a:extLst>
            </p:cNvPr>
            <p:cNvPicPr>
              <a:picLocks noChangeAspect="1"/>
            </p:cNvPicPr>
            <p:nvPr/>
          </p:nvPicPr>
          <p:blipFill>
            <a:blip r:embed="rId3"/>
            <a:stretch>
              <a:fillRect/>
            </a:stretch>
          </p:blipFill>
          <p:spPr>
            <a:xfrm flipH="1">
              <a:off x="501631" y="3817637"/>
              <a:ext cx="2065771" cy="1370560"/>
            </a:xfrm>
            <a:prstGeom prst="rect">
              <a:avLst/>
            </a:prstGeom>
          </p:spPr>
        </p:pic>
        <p:sp>
          <p:nvSpPr>
            <p:cNvPr id="11" name="Textfeld 10">
              <a:extLst>
                <a:ext uri="{FF2B5EF4-FFF2-40B4-BE49-F238E27FC236}">
                  <a16:creationId xmlns:a16="http://schemas.microsoft.com/office/drawing/2014/main" id="{0A2BC1DB-30BA-4C01-90C3-03A204D873BD}"/>
                </a:ext>
              </a:extLst>
            </p:cNvPr>
            <p:cNvSpPr txBox="1"/>
            <p:nvPr/>
          </p:nvSpPr>
          <p:spPr>
            <a:xfrm>
              <a:off x="433537" y="5280154"/>
              <a:ext cx="1975221" cy="307777"/>
            </a:xfrm>
            <a:prstGeom prst="rect">
              <a:avLst/>
            </a:prstGeom>
            <a:noFill/>
          </p:spPr>
          <p:txBody>
            <a:bodyPr wrap="none" rtlCol="0">
              <a:spAutoFit/>
            </a:bodyPr>
            <a:lstStyle/>
            <a:p>
              <a:r>
                <a:rPr lang="de-DE" sz="1400" i="1" dirty="0">
                  <a:solidFill>
                    <a:srgbClr val="3333FF"/>
                  </a:solidFill>
                </a:rPr>
                <a:t>Dachgaube </a:t>
              </a:r>
              <a:r>
                <a:rPr lang="de-DE" sz="1400" i="1" dirty="0" err="1">
                  <a:solidFill>
                    <a:srgbClr val="3333FF"/>
                  </a:solidFill>
                </a:rPr>
                <a:t>Zuluftseite</a:t>
              </a:r>
              <a:endParaRPr lang="de-DE" sz="1400" i="1" dirty="0">
                <a:solidFill>
                  <a:srgbClr val="3333FF"/>
                </a:solidFill>
              </a:endParaRPr>
            </a:p>
          </p:txBody>
        </p:sp>
      </p:grpSp>
      <p:grpSp>
        <p:nvGrpSpPr>
          <p:cNvPr id="5" name="Gruppieren 4">
            <a:extLst>
              <a:ext uri="{FF2B5EF4-FFF2-40B4-BE49-F238E27FC236}">
                <a16:creationId xmlns:a16="http://schemas.microsoft.com/office/drawing/2014/main" id="{0600FA4A-255D-9AB1-4E56-8E91E1645F08}"/>
              </a:ext>
            </a:extLst>
          </p:cNvPr>
          <p:cNvGrpSpPr/>
          <p:nvPr/>
        </p:nvGrpSpPr>
        <p:grpSpPr>
          <a:xfrm>
            <a:off x="4713222" y="3817637"/>
            <a:ext cx="2019349" cy="1770294"/>
            <a:chOff x="4713222" y="3817637"/>
            <a:chExt cx="2019349" cy="1770294"/>
          </a:xfrm>
        </p:grpSpPr>
        <p:pic>
          <p:nvPicPr>
            <p:cNvPr id="6" name="Grafik 5">
              <a:extLst>
                <a:ext uri="{FF2B5EF4-FFF2-40B4-BE49-F238E27FC236}">
                  <a16:creationId xmlns:a16="http://schemas.microsoft.com/office/drawing/2014/main" id="{BD6722C9-57CE-482E-AC23-72AFF1F901E6}"/>
                </a:ext>
              </a:extLst>
            </p:cNvPr>
            <p:cNvPicPr>
              <a:picLocks noChangeAspect="1"/>
            </p:cNvPicPr>
            <p:nvPr/>
          </p:nvPicPr>
          <p:blipFill>
            <a:blip r:embed="rId4"/>
            <a:stretch>
              <a:fillRect/>
            </a:stretch>
          </p:blipFill>
          <p:spPr>
            <a:xfrm flipH="1">
              <a:off x="4713222" y="3817637"/>
              <a:ext cx="2019349" cy="1346233"/>
            </a:xfrm>
            <a:prstGeom prst="rect">
              <a:avLst/>
            </a:prstGeom>
          </p:spPr>
        </p:pic>
        <p:sp>
          <p:nvSpPr>
            <p:cNvPr id="14" name="Textfeld 13">
              <a:extLst>
                <a:ext uri="{FF2B5EF4-FFF2-40B4-BE49-F238E27FC236}">
                  <a16:creationId xmlns:a16="http://schemas.microsoft.com/office/drawing/2014/main" id="{00CCA76A-EFD3-4BA1-A89A-36B38D0DCE8D}"/>
                </a:ext>
              </a:extLst>
            </p:cNvPr>
            <p:cNvSpPr txBox="1"/>
            <p:nvPr/>
          </p:nvSpPr>
          <p:spPr>
            <a:xfrm>
              <a:off x="4713222" y="5280154"/>
              <a:ext cx="1976567" cy="307777"/>
            </a:xfrm>
            <a:prstGeom prst="rect">
              <a:avLst/>
            </a:prstGeom>
            <a:noFill/>
          </p:spPr>
          <p:txBody>
            <a:bodyPr wrap="none" rtlCol="0">
              <a:spAutoFit/>
            </a:bodyPr>
            <a:lstStyle/>
            <a:p>
              <a:r>
                <a:rPr lang="de-DE" sz="1400" i="1" dirty="0">
                  <a:solidFill>
                    <a:srgbClr val="3333FF"/>
                  </a:solidFill>
                </a:rPr>
                <a:t>Dachgaube Abluftseite</a:t>
              </a:r>
            </a:p>
          </p:txBody>
        </p:sp>
      </p:grpSp>
      <p:grpSp>
        <p:nvGrpSpPr>
          <p:cNvPr id="22" name="Gruppieren 21">
            <a:extLst>
              <a:ext uri="{FF2B5EF4-FFF2-40B4-BE49-F238E27FC236}">
                <a16:creationId xmlns:a16="http://schemas.microsoft.com/office/drawing/2014/main" id="{49D53ECE-033B-BD21-2195-F7913BD485BF}"/>
              </a:ext>
            </a:extLst>
          </p:cNvPr>
          <p:cNvGrpSpPr/>
          <p:nvPr/>
        </p:nvGrpSpPr>
        <p:grpSpPr>
          <a:xfrm>
            <a:off x="2630638" y="3817637"/>
            <a:ext cx="2035634" cy="1770294"/>
            <a:chOff x="2630638" y="3817637"/>
            <a:chExt cx="2035634" cy="1770294"/>
          </a:xfrm>
        </p:grpSpPr>
        <p:pic>
          <p:nvPicPr>
            <p:cNvPr id="3" name="Grafik 2">
              <a:extLst>
                <a:ext uri="{FF2B5EF4-FFF2-40B4-BE49-F238E27FC236}">
                  <a16:creationId xmlns:a16="http://schemas.microsoft.com/office/drawing/2014/main" id="{AD040A11-BE08-4DB4-ACF6-D077CCC7D855}"/>
                </a:ext>
              </a:extLst>
            </p:cNvPr>
            <p:cNvPicPr>
              <a:picLocks noChangeAspect="1"/>
            </p:cNvPicPr>
            <p:nvPr/>
          </p:nvPicPr>
          <p:blipFill>
            <a:blip r:embed="rId5"/>
            <a:stretch>
              <a:fillRect/>
            </a:stretch>
          </p:blipFill>
          <p:spPr>
            <a:xfrm>
              <a:off x="2630638" y="3817637"/>
              <a:ext cx="2019348" cy="1346232"/>
            </a:xfrm>
            <a:prstGeom prst="rect">
              <a:avLst/>
            </a:prstGeom>
          </p:spPr>
        </p:pic>
        <p:sp>
          <p:nvSpPr>
            <p:cNvPr id="15" name="Textfeld 14">
              <a:extLst>
                <a:ext uri="{FF2B5EF4-FFF2-40B4-BE49-F238E27FC236}">
                  <a16:creationId xmlns:a16="http://schemas.microsoft.com/office/drawing/2014/main" id="{5F777C42-014D-498D-9585-315261F37874}"/>
                </a:ext>
              </a:extLst>
            </p:cNvPr>
            <p:cNvSpPr txBox="1"/>
            <p:nvPr/>
          </p:nvSpPr>
          <p:spPr>
            <a:xfrm>
              <a:off x="2673419" y="5280154"/>
              <a:ext cx="1992853" cy="307777"/>
            </a:xfrm>
            <a:prstGeom prst="rect">
              <a:avLst/>
            </a:prstGeom>
            <a:noFill/>
          </p:spPr>
          <p:txBody>
            <a:bodyPr wrap="none" rtlCol="0">
              <a:spAutoFit/>
            </a:bodyPr>
            <a:lstStyle/>
            <a:p>
              <a:r>
                <a:rPr lang="de-DE" sz="1400" i="1" dirty="0">
                  <a:solidFill>
                    <a:srgbClr val="3333FF"/>
                  </a:solidFill>
                </a:rPr>
                <a:t>WPPE: „Außeneinheit“</a:t>
              </a:r>
            </a:p>
          </p:txBody>
        </p:sp>
      </p:grpSp>
      <p:grpSp>
        <p:nvGrpSpPr>
          <p:cNvPr id="9" name="Gruppieren 8">
            <a:extLst>
              <a:ext uri="{FF2B5EF4-FFF2-40B4-BE49-F238E27FC236}">
                <a16:creationId xmlns:a16="http://schemas.microsoft.com/office/drawing/2014/main" id="{26557948-E199-7667-C4B2-33A57A9C4ECC}"/>
              </a:ext>
            </a:extLst>
          </p:cNvPr>
          <p:cNvGrpSpPr/>
          <p:nvPr/>
        </p:nvGrpSpPr>
        <p:grpSpPr>
          <a:xfrm>
            <a:off x="7479610" y="3312553"/>
            <a:ext cx="1907895" cy="2275378"/>
            <a:chOff x="7479610" y="3312553"/>
            <a:chExt cx="1907895" cy="2275378"/>
          </a:xfrm>
        </p:grpSpPr>
        <p:pic>
          <p:nvPicPr>
            <p:cNvPr id="4" name="Grafik 3">
              <a:extLst>
                <a:ext uri="{FF2B5EF4-FFF2-40B4-BE49-F238E27FC236}">
                  <a16:creationId xmlns:a16="http://schemas.microsoft.com/office/drawing/2014/main" id="{5440DDE3-C84F-4724-8A67-4D704FC6A8B6}"/>
                </a:ext>
              </a:extLst>
            </p:cNvPr>
            <p:cNvPicPr>
              <a:picLocks noChangeAspect="1"/>
            </p:cNvPicPr>
            <p:nvPr/>
          </p:nvPicPr>
          <p:blipFill>
            <a:blip r:embed="rId6"/>
            <a:stretch>
              <a:fillRect/>
            </a:stretch>
          </p:blipFill>
          <p:spPr>
            <a:xfrm>
              <a:off x="7855998" y="3312553"/>
              <a:ext cx="1231360" cy="1851316"/>
            </a:xfrm>
            <a:prstGeom prst="rect">
              <a:avLst/>
            </a:prstGeom>
          </p:spPr>
        </p:pic>
        <p:sp>
          <p:nvSpPr>
            <p:cNvPr id="16" name="Textfeld 15">
              <a:extLst>
                <a:ext uri="{FF2B5EF4-FFF2-40B4-BE49-F238E27FC236}">
                  <a16:creationId xmlns:a16="http://schemas.microsoft.com/office/drawing/2014/main" id="{FC02D213-A260-44B4-8263-72D60E2AF279}"/>
                </a:ext>
              </a:extLst>
            </p:cNvPr>
            <p:cNvSpPr txBox="1"/>
            <p:nvPr/>
          </p:nvSpPr>
          <p:spPr>
            <a:xfrm>
              <a:off x="7479610" y="5280154"/>
              <a:ext cx="1907895" cy="307777"/>
            </a:xfrm>
            <a:prstGeom prst="rect">
              <a:avLst/>
            </a:prstGeom>
            <a:noFill/>
          </p:spPr>
          <p:txBody>
            <a:bodyPr wrap="none" rtlCol="0">
              <a:spAutoFit/>
            </a:bodyPr>
            <a:lstStyle/>
            <a:p>
              <a:r>
                <a:rPr lang="de-DE" sz="1400" i="1" dirty="0">
                  <a:solidFill>
                    <a:srgbClr val="3333FF"/>
                  </a:solidFill>
                </a:rPr>
                <a:t>WPPE: „Inneneinheit“</a:t>
              </a:r>
            </a:p>
          </p:txBody>
        </p:sp>
      </p:grpSp>
      <p:sp>
        <p:nvSpPr>
          <p:cNvPr id="20" name="Rectangle 4">
            <a:extLst>
              <a:ext uri="{FF2B5EF4-FFF2-40B4-BE49-F238E27FC236}">
                <a16:creationId xmlns:a16="http://schemas.microsoft.com/office/drawing/2014/main" id="{84625774-D094-4F3A-955E-2E26F77D414B}"/>
              </a:ext>
            </a:extLst>
          </p:cNvPr>
          <p:cNvSpPr>
            <a:spLocks noChangeArrowheads="1"/>
          </p:cNvSpPr>
          <p:nvPr/>
        </p:nvSpPr>
        <p:spPr bwMode="auto">
          <a:xfrm>
            <a:off x="1328738" y="14466"/>
            <a:ext cx="854773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err="1">
                <a:solidFill>
                  <a:schemeClr val="bg1"/>
                </a:solidFill>
              </a:rPr>
              <a:t>ProSumer</a:t>
            </a:r>
            <a:r>
              <a:rPr lang="de-DE" altLang="de-DE" sz="2000" dirty="0">
                <a:solidFill>
                  <a:schemeClr val="bg1"/>
                </a:solidFill>
              </a:rPr>
              <a:t> im Ein- und Mehrfamilienhaus (2) </a:t>
            </a:r>
            <a:br>
              <a:rPr lang="de-DE" altLang="de-DE" sz="2000" dirty="0">
                <a:solidFill>
                  <a:schemeClr val="bg1"/>
                </a:solidFill>
              </a:rPr>
            </a:br>
            <a:r>
              <a:rPr lang="de-DE" altLang="de-DE" sz="2000" dirty="0">
                <a:solidFill>
                  <a:schemeClr val="bg1"/>
                </a:solidFill>
              </a:rPr>
              <a:t>Beispiel: </a:t>
            </a:r>
            <a:r>
              <a:rPr lang="de-DE" altLang="de-DE" sz="2000" dirty="0" err="1">
                <a:solidFill>
                  <a:schemeClr val="bg1"/>
                </a:solidFill>
              </a:rPr>
              <a:t>ProSumer</a:t>
            </a:r>
            <a:r>
              <a:rPr lang="de-DE" altLang="de-DE" sz="2000" dirty="0">
                <a:solidFill>
                  <a:schemeClr val="bg1"/>
                </a:solidFill>
              </a:rPr>
              <a:t> </a:t>
            </a:r>
            <a:r>
              <a:rPr lang="de-DE" altLang="de-DE" sz="2000" dirty="0" err="1">
                <a:solidFill>
                  <a:schemeClr val="bg1"/>
                </a:solidFill>
              </a:rPr>
              <a:t>Walsheim</a:t>
            </a:r>
            <a:endParaRPr lang="de-DE" altLang="de-DE" sz="2000" dirty="0">
              <a:solidFill>
                <a:schemeClr val="bg1"/>
              </a:solidFill>
            </a:endParaRPr>
          </a:p>
        </p:txBody>
      </p:sp>
      <p:sp>
        <p:nvSpPr>
          <p:cNvPr id="7" name="Rectangle 4">
            <a:extLst>
              <a:ext uri="{FF2B5EF4-FFF2-40B4-BE49-F238E27FC236}">
                <a16:creationId xmlns:a16="http://schemas.microsoft.com/office/drawing/2014/main" id="{CF5BA5C1-F5BE-4A02-9A7A-76D275B2DF61}"/>
              </a:ext>
            </a:extLst>
          </p:cNvPr>
          <p:cNvSpPr>
            <a:spLocks noChangeArrowheads="1"/>
          </p:cNvSpPr>
          <p:nvPr/>
        </p:nvSpPr>
        <p:spPr bwMode="auto">
          <a:xfrm>
            <a:off x="-29528" y="601199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Mit einer Jahresarbeitszahl von 4,4 ist diese Anlage beispielgebend für den Bestand!</a:t>
            </a:r>
          </a:p>
        </p:txBody>
      </p:sp>
      <p:sp>
        <p:nvSpPr>
          <p:cNvPr id="12" name="Textfeld 11">
            <a:extLst>
              <a:ext uri="{FF2B5EF4-FFF2-40B4-BE49-F238E27FC236}">
                <a16:creationId xmlns:a16="http://schemas.microsoft.com/office/drawing/2014/main" id="{B941DD35-E412-68DF-0A90-4860C4E1E619}"/>
              </a:ext>
            </a:extLst>
          </p:cNvPr>
          <p:cNvSpPr txBox="1"/>
          <p:nvPr/>
        </p:nvSpPr>
        <p:spPr>
          <a:xfrm>
            <a:off x="501631" y="1580439"/>
            <a:ext cx="9119024" cy="416011"/>
          </a:xfrm>
          <a:prstGeom prst="rect">
            <a:avLst/>
          </a:prstGeom>
          <a:noFill/>
        </p:spPr>
        <p:txBody>
          <a:bodyPr wrap="square">
            <a:spAutoFit/>
          </a:bodyPr>
          <a:lstStyle/>
          <a:p>
            <a:pPr>
              <a:lnSpc>
                <a:spcPct val="150000"/>
              </a:lnSpc>
            </a:pPr>
            <a:r>
              <a:rPr lang="de-DE" sz="1600" i="1" u="sng" dirty="0">
                <a:solidFill>
                  <a:srgbClr val="3333FF"/>
                </a:solidFill>
                <a:latin typeface="+mn-lt"/>
                <a:cs typeface="Times New Roman" panose="02020603050405020304" pitchFamily="18" charset="0"/>
              </a:rPr>
              <a:t>Wärmeverteilung</a:t>
            </a:r>
            <a:r>
              <a:rPr lang="de-DE" sz="1600" u="sng" dirty="0">
                <a:solidFill>
                  <a:srgbClr val="3333FF"/>
                </a:solidFill>
                <a:latin typeface="+mn-lt"/>
                <a:cs typeface="Times New Roman" panose="02020603050405020304" pitchFamily="18" charset="0"/>
              </a:rPr>
              <a:t>: </a:t>
            </a:r>
            <a:r>
              <a:rPr lang="de-DE" sz="1600" dirty="0">
                <a:solidFill>
                  <a:srgbClr val="3333FF"/>
                </a:solidFill>
                <a:latin typeface="+mn-lt"/>
                <a:cs typeface="Times New Roman" panose="02020603050405020304" pitchFamily="18" charset="0"/>
              </a:rPr>
              <a:t>Zweirohrheizleitungssystem mit Röhrenheizkörper</a:t>
            </a:r>
          </a:p>
        </p:txBody>
      </p:sp>
      <p:sp>
        <p:nvSpPr>
          <p:cNvPr id="13" name="Textfeld 12">
            <a:extLst>
              <a:ext uri="{FF2B5EF4-FFF2-40B4-BE49-F238E27FC236}">
                <a16:creationId xmlns:a16="http://schemas.microsoft.com/office/drawing/2014/main" id="{7C589797-A4DC-EBD2-11B4-832F20FCB562}"/>
              </a:ext>
            </a:extLst>
          </p:cNvPr>
          <p:cNvSpPr txBox="1"/>
          <p:nvPr/>
        </p:nvSpPr>
        <p:spPr>
          <a:xfrm>
            <a:off x="501631" y="1962123"/>
            <a:ext cx="9119024" cy="416011"/>
          </a:xfrm>
          <a:prstGeom prst="rect">
            <a:avLst/>
          </a:prstGeom>
          <a:noFill/>
        </p:spPr>
        <p:txBody>
          <a:bodyPr wrap="square">
            <a:spAutoFit/>
          </a:bodyPr>
          <a:lstStyle/>
          <a:p>
            <a:pPr>
              <a:lnSpc>
                <a:spcPct val="150000"/>
              </a:lnSpc>
            </a:pPr>
            <a:r>
              <a:rPr lang="de-DE" sz="1600" i="1" u="sng" dirty="0">
                <a:solidFill>
                  <a:srgbClr val="3333FF"/>
                </a:solidFill>
                <a:latin typeface="+mn-lt"/>
                <a:cs typeface="Times New Roman" panose="02020603050405020304" pitchFamily="18" charset="0"/>
              </a:rPr>
              <a:t>Wärmeerzeugung alt</a:t>
            </a:r>
            <a:r>
              <a:rPr lang="de-DE" sz="1600" i="1" dirty="0">
                <a:solidFill>
                  <a:srgbClr val="3333FF"/>
                </a:solidFill>
                <a:latin typeface="+mn-lt"/>
                <a:cs typeface="Times New Roman" panose="02020603050405020304" pitchFamily="18" charset="0"/>
              </a:rPr>
              <a:t>: </a:t>
            </a:r>
            <a:r>
              <a:rPr lang="de-DE" sz="1600" dirty="0">
                <a:solidFill>
                  <a:srgbClr val="3333FF"/>
                </a:solidFill>
                <a:latin typeface="+mn-lt"/>
                <a:cs typeface="Times New Roman" panose="02020603050405020304" pitchFamily="18" charset="0"/>
              </a:rPr>
              <a:t>Gasbrennwertgerät, </a:t>
            </a:r>
            <a:r>
              <a:rPr lang="de-DE" sz="1600" dirty="0" err="1">
                <a:solidFill>
                  <a:srgbClr val="3333FF"/>
                </a:solidFill>
                <a:latin typeface="+mn-lt"/>
                <a:cs typeface="Times New Roman" panose="02020603050405020304" pitchFamily="18" charset="0"/>
              </a:rPr>
              <a:t>Bauj</a:t>
            </a:r>
            <a:r>
              <a:rPr lang="de-DE" sz="1600" dirty="0">
                <a:solidFill>
                  <a:srgbClr val="3333FF"/>
                </a:solidFill>
                <a:latin typeface="+mn-lt"/>
                <a:cs typeface="Times New Roman" panose="02020603050405020304" pitchFamily="18" charset="0"/>
              </a:rPr>
              <a:t>. 1996</a:t>
            </a:r>
          </a:p>
        </p:txBody>
      </p:sp>
      <p:sp>
        <p:nvSpPr>
          <p:cNvPr id="17" name="Textfeld 16">
            <a:extLst>
              <a:ext uri="{FF2B5EF4-FFF2-40B4-BE49-F238E27FC236}">
                <a16:creationId xmlns:a16="http://schemas.microsoft.com/office/drawing/2014/main" id="{4228FB8C-30BD-5D08-184D-8FB57B8B5D8A}"/>
              </a:ext>
            </a:extLst>
          </p:cNvPr>
          <p:cNvSpPr txBox="1"/>
          <p:nvPr/>
        </p:nvSpPr>
        <p:spPr>
          <a:xfrm>
            <a:off x="501631" y="2794687"/>
            <a:ext cx="9119024" cy="416011"/>
          </a:xfrm>
          <a:prstGeom prst="rect">
            <a:avLst/>
          </a:prstGeom>
          <a:noFill/>
        </p:spPr>
        <p:txBody>
          <a:bodyPr wrap="square">
            <a:spAutoFit/>
          </a:bodyPr>
          <a:lstStyle/>
          <a:p>
            <a:pPr>
              <a:lnSpc>
                <a:spcPct val="150000"/>
              </a:lnSpc>
            </a:pPr>
            <a:r>
              <a:rPr lang="de-DE" sz="1600" i="1" u="sng" dirty="0">
                <a:solidFill>
                  <a:srgbClr val="3333FF"/>
                </a:solidFill>
                <a:latin typeface="+mn-lt"/>
                <a:cs typeface="Times New Roman" panose="02020603050405020304" pitchFamily="18" charset="0"/>
              </a:rPr>
              <a:t>Jahresarbeitszahl</a:t>
            </a:r>
            <a:r>
              <a:rPr lang="de-DE" sz="1600" u="sng" dirty="0">
                <a:solidFill>
                  <a:srgbClr val="3333FF"/>
                </a:solidFill>
                <a:latin typeface="+mn-lt"/>
                <a:cs typeface="Times New Roman" panose="02020603050405020304" pitchFamily="18" charset="0"/>
              </a:rPr>
              <a:t> (JAZ) gemessen</a:t>
            </a:r>
            <a:r>
              <a:rPr lang="de-DE" sz="1600" dirty="0">
                <a:solidFill>
                  <a:srgbClr val="3333FF"/>
                </a:solidFill>
                <a:latin typeface="+mn-lt"/>
                <a:cs typeface="Times New Roman" panose="02020603050405020304" pitchFamily="18" charset="0"/>
              </a:rPr>
              <a:t>: 4,4 (in der Heizperiode 2020-2021)</a:t>
            </a:r>
          </a:p>
        </p:txBody>
      </p:sp>
      <p:sp>
        <p:nvSpPr>
          <p:cNvPr id="19" name="Textfeld 18">
            <a:extLst>
              <a:ext uri="{FF2B5EF4-FFF2-40B4-BE49-F238E27FC236}">
                <a16:creationId xmlns:a16="http://schemas.microsoft.com/office/drawing/2014/main" id="{D6B0F91B-5331-7187-634D-F9C3D75120D6}"/>
              </a:ext>
            </a:extLst>
          </p:cNvPr>
          <p:cNvSpPr txBox="1"/>
          <p:nvPr/>
        </p:nvSpPr>
        <p:spPr>
          <a:xfrm>
            <a:off x="501631" y="2377828"/>
            <a:ext cx="9119024" cy="417165"/>
          </a:xfrm>
          <a:prstGeom prst="rect">
            <a:avLst/>
          </a:prstGeom>
          <a:noFill/>
        </p:spPr>
        <p:txBody>
          <a:bodyPr wrap="square">
            <a:spAutoFit/>
          </a:bodyPr>
          <a:lstStyle/>
          <a:p>
            <a:pPr>
              <a:lnSpc>
                <a:spcPct val="150000"/>
              </a:lnSpc>
            </a:pPr>
            <a:r>
              <a:rPr lang="de-DE" sz="1600" i="1" u="sng" dirty="0">
                <a:solidFill>
                  <a:srgbClr val="3333FF"/>
                </a:solidFill>
                <a:latin typeface="+mn-lt"/>
                <a:cs typeface="Times New Roman" panose="02020603050405020304" pitchFamily="18" charset="0"/>
              </a:rPr>
              <a:t>Wärmeerzeugung neu</a:t>
            </a:r>
            <a:r>
              <a:rPr lang="de-DE" sz="1600" dirty="0">
                <a:solidFill>
                  <a:srgbClr val="3333FF"/>
                </a:solidFill>
                <a:latin typeface="+mn-lt"/>
                <a:cs typeface="Times New Roman" panose="02020603050405020304" pitchFamily="18" charset="0"/>
              </a:rPr>
              <a:t>: Luft-Wasser-Wärmepumpe (</a:t>
            </a:r>
            <a:r>
              <a:rPr lang="de-DE" sz="1600" dirty="0" err="1">
                <a:solidFill>
                  <a:srgbClr val="3333FF"/>
                </a:solidFill>
                <a:latin typeface="+mn-lt"/>
                <a:cs typeface="Times New Roman" panose="02020603050405020304" pitchFamily="18" charset="0"/>
              </a:rPr>
              <a:t>iDM</a:t>
            </a:r>
            <a:r>
              <a:rPr lang="de-DE" sz="1600" dirty="0">
                <a:solidFill>
                  <a:srgbClr val="3333FF"/>
                </a:solidFill>
                <a:latin typeface="+mn-lt"/>
                <a:cs typeface="Times New Roman" panose="02020603050405020304" pitchFamily="18" charset="0"/>
              </a:rPr>
              <a:t> AERO SLM 6 - 17 kW) VL/RL: 55°C /48°C </a:t>
            </a:r>
          </a:p>
        </p:txBody>
      </p:sp>
      <p:sp>
        <p:nvSpPr>
          <p:cNvPr id="21" name="Textfeld 20">
            <a:extLst>
              <a:ext uri="{FF2B5EF4-FFF2-40B4-BE49-F238E27FC236}">
                <a16:creationId xmlns:a16="http://schemas.microsoft.com/office/drawing/2014/main" id="{38274919-05A0-A772-156E-57E670EF808A}"/>
              </a:ext>
            </a:extLst>
          </p:cNvPr>
          <p:cNvSpPr txBox="1"/>
          <p:nvPr/>
        </p:nvSpPr>
        <p:spPr>
          <a:xfrm>
            <a:off x="501631" y="3210392"/>
            <a:ext cx="9119024" cy="416011"/>
          </a:xfrm>
          <a:prstGeom prst="rect">
            <a:avLst/>
          </a:prstGeom>
          <a:noFill/>
        </p:spPr>
        <p:txBody>
          <a:bodyPr wrap="square">
            <a:spAutoFit/>
          </a:bodyPr>
          <a:lstStyle/>
          <a:p>
            <a:pPr>
              <a:lnSpc>
                <a:spcPct val="150000"/>
              </a:lnSpc>
            </a:pPr>
            <a:r>
              <a:rPr lang="de-DE" sz="1600" i="1" u="sng" dirty="0" err="1">
                <a:solidFill>
                  <a:srgbClr val="3333FF"/>
                </a:solidFill>
                <a:latin typeface="+mn-lt"/>
                <a:cs typeface="Times New Roman" panose="02020603050405020304" pitchFamily="18" charset="0"/>
              </a:rPr>
              <a:t>BaFa</a:t>
            </a:r>
            <a:r>
              <a:rPr lang="de-DE" sz="1600" i="1" u="sng" dirty="0">
                <a:solidFill>
                  <a:srgbClr val="3333FF"/>
                </a:solidFill>
                <a:latin typeface="+mn-lt"/>
                <a:cs typeface="Times New Roman" panose="02020603050405020304" pitchFamily="18" charset="0"/>
              </a:rPr>
              <a:t>-Förderung</a:t>
            </a:r>
            <a:r>
              <a:rPr lang="de-DE" sz="1600" dirty="0">
                <a:solidFill>
                  <a:srgbClr val="3333FF"/>
                </a:solidFill>
                <a:latin typeface="+mn-lt"/>
                <a:cs typeface="Times New Roman" panose="02020603050405020304" pitchFamily="18" charset="0"/>
              </a:rPr>
              <a:t>: 35%</a:t>
            </a:r>
          </a:p>
        </p:txBody>
      </p:sp>
    </p:spTree>
    <p:extLst>
      <p:ext uri="{BB962C8B-B14F-4D97-AF65-F5344CB8AC3E}">
        <p14:creationId xmlns:p14="http://schemas.microsoft.com/office/powerpoint/2010/main" val="52765706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1+#ppt_w/2"/>
                                          </p:val>
                                        </p:tav>
                                        <p:tav tm="100000">
                                          <p:val>
                                            <p:strVal val="#ppt_x"/>
                                          </p:val>
                                        </p:tav>
                                      </p:tavLst>
                                    </p:anim>
                                    <p:anim calcmode="lin" valueType="num">
                                      <p:cBhvr additive="base">
                                        <p:cTn id="14"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 calcmode="lin" valueType="num">
                                      <p:cBhvr additive="base">
                                        <p:cTn id="19" dur="10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 calcmode="lin" valueType="num">
                                      <p:cBhvr additive="base">
                                        <p:cTn id="25" dur="10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1+#ppt_w/2"/>
                                          </p:val>
                                        </p:tav>
                                        <p:tav tm="100000">
                                          <p:val>
                                            <p:strVal val="#ppt_x"/>
                                          </p:val>
                                        </p:tav>
                                      </p:tavLst>
                                    </p:anim>
                                    <p:anim calcmode="lin" valueType="num">
                                      <p:cBhvr additive="base">
                                        <p:cTn id="32"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1000" fill="hold"/>
                                        <p:tgtEl>
                                          <p:spTgt spid="22"/>
                                        </p:tgtEl>
                                        <p:attrNameLst>
                                          <p:attrName>ppt_x</p:attrName>
                                        </p:attrNameLst>
                                      </p:cBhvr>
                                      <p:tavLst>
                                        <p:tav tm="0">
                                          <p:val>
                                            <p:strVal val="1+#ppt_w/2"/>
                                          </p:val>
                                        </p:tav>
                                        <p:tav tm="100000">
                                          <p:val>
                                            <p:strVal val="#ppt_x"/>
                                          </p:val>
                                        </p:tav>
                                      </p:tavLst>
                                    </p:anim>
                                    <p:anim calcmode="lin" valueType="num">
                                      <p:cBhvr additive="base">
                                        <p:cTn id="3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1000" fill="hold"/>
                                        <p:tgtEl>
                                          <p:spTgt spid="2"/>
                                        </p:tgtEl>
                                        <p:attrNameLst>
                                          <p:attrName>ppt_x</p:attrName>
                                        </p:attrNameLst>
                                      </p:cBhvr>
                                      <p:tavLst>
                                        <p:tav tm="0">
                                          <p:val>
                                            <p:strVal val="0-#ppt_w/2"/>
                                          </p:val>
                                        </p:tav>
                                        <p:tav tm="100000">
                                          <p:val>
                                            <p:strVal val="#ppt_x"/>
                                          </p:val>
                                        </p:tav>
                                      </p:tavLst>
                                    </p:anim>
                                    <p:anim calcmode="lin" valueType="num">
                                      <p:cBhvr additive="base">
                                        <p:cTn id="4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1000" fill="hold"/>
                                        <p:tgtEl>
                                          <p:spTgt spid="5"/>
                                        </p:tgtEl>
                                        <p:attrNameLst>
                                          <p:attrName>ppt_x</p:attrName>
                                        </p:attrNameLst>
                                      </p:cBhvr>
                                      <p:tavLst>
                                        <p:tav tm="0">
                                          <p:val>
                                            <p:strVal val="1+#ppt_w/2"/>
                                          </p:val>
                                        </p:tav>
                                        <p:tav tm="100000">
                                          <p:val>
                                            <p:strVal val="#ppt_x"/>
                                          </p:val>
                                        </p:tav>
                                      </p:tavLst>
                                    </p:anim>
                                    <p:anim calcmode="lin" valueType="num">
                                      <p:cBhvr additive="base">
                                        <p:cTn id="50"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1000" fill="hold"/>
                                        <p:tgtEl>
                                          <p:spTgt spid="9"/>
                                        </p:tgtEl>
                                        <p:attrNameLst>
                                          <p:attrName>ppt_x</p:attrName>
                                        </p:attrNameLst>
                                      </p:cBhvr>
                                      <p:tavLst>
                                        <p:tav tm="0">
                                          <p:val>
                                            <p:strVal val="1+#ppt_w/2"/>
                                          </p:val>
                                        </p:tav>
                                        <p:tav tm="100000">
                                          <p:val>
                                            <p:strVal val="#ppt_x"/>
                                          </p:val>
                                        </p:tav>
                                      </p:tavLst>
                                    </p:anim>
                                    <p:anim calcmode="lin" valueType="num">
                                      <p:cBhvr additive="base">
                                        <p:cTn id="5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1000" fill="hold"/>
                                        <p:tgtEl>
                                          <p:spTgt spid="7"/>
                                        </p:tgtEl>
                                        <p:attrNameLst>
                                          <p:attrName>ppt_x</p:attrName>
                                        </p:attrNameLst>
                                      </p:cBhvr>
                                      <p:tavLst>
                                        <p:tav tm="0">
                                          <p:val>
                                            <p:strVal val="#ppt_x"/>
                                          </p:val>
                                        </p:tav>
                                        <p:tav tm="100000">
                                          <p:val>
                                            <p:strVal val="#ppt_x"/>
                                          </p:val>
                                        </p:tav>
                                      </p:tavLst>
                                    </p:anim>
                                    <p:anim calcmode="lin" valueType="num">
                                      <p:cBhvr additive="base">
                                        <p:cTn id="62"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abgerundete Ecken 13">
            <a:extLst>
              <a:ext uri="{FF2B5EF4-FFF2-40B4-BE49-F238E27FC236}">
                <a16:creationId xmlns:a16="http://schemas.microsoft.com/office/drawing/2014/main" id="{AE1376A5-D7CF-AB15-61B6-6689E5D8E41E}"/>
              </a:ext>
            </a:extLst>
          </p:cNvPr>
          <p:cNvSpPr/>
          <p:nvPr/>
        </p:nvSpPr>
        <p:spPr bwMode="auto">
          <a:xfrm>
            <a:off x="715612" y="826914"/>
            <a:ext cx="8495060" cy="5429530"/>
          </a:xfrm>
          <a:prstGeom prst="roundRect">
            <a:avLst>
              <a:gd name="adj" fmla="val 5876"/>
            </a:avLst>
          </a:prstGeom>
          <a:solidFill>
            <a:schemeClr val="bg1">
              <a:lumMod val="9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7" name="Gerader Verbinder 16">
            <a:extLst>
              <a:ext uri="{FF2B5EF4-FFF2-40B4-BE49-F238E27FC236}">
                <a16:creationId xmlns:a16="http://schemas.microsoft.com/office/drawing/2014/main" id="{123095A2-01B2-47C2-9D7B-E74106CF973D}"/>
              </a:ext>
            </a:extLst>
          </p:cNvPr>
          <p:cNvCxnSpPr/>
          <p:nvPr/>
        </p:nvCxnSpPr>
        <p:spPr bwMode="auto">
          <a:xfrm>
            <a:off x="370309" y="1414966"/>
            <a:ext cx="0" cy="4184534"/>
          </a:xfrm>
          <a:prstGeom prst="line">
            <a:avLst/>
          </a:pr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feld 17">
            <a:extLst>
              <a:ext uri="{FF2B5EF4-FFF2-40B4-BE49-F238E27FC236}">
                <a16:creationId xmlns:a16="http://schemas.microsoft.com/office/drawing/2014/main" id="{D064E636-D4CB-4A05-A3E3-1E4A3DF2C8F0}"/>
              </a:ext>
            </a:extLst>
          </p:cNvPr>
          <p:cNvSpPr txBox="1"/>
          <p:nvPr/>
        </p:nvSpPr>
        <p:spPr>
          <a:xfrm>
            <a:off x="-34008" y="5593762"/>
            <a:ext cx="801823" cy="584775"/>
          </a:xfrm>
          <a:prstGeom prst="rect">
            <a:avLst/>
          </a:prstGeom>
          <a:noFill/>
        </p:spPr>
        <p:txBody>
          <a:bodyPr wrap="none" rtlCol="0">
            <a:spAutoFit/>
          </a:bodyPr>
          <a:lstStyle/>
          <a:p>
            <a:pPr algn="ctr"/>
            <a:r>
              <a:rPr lang="de-DE" sz="1600" dirty="0"/>
              <a:t>Strom-</a:t>
            </a:r>
            <a:br>
              <a:rPr lang="de-DE" sz="1600" dirty="0"/>
            </a:br>
            <a:r>
              <a:rPr lang="de-DE" sz="1600" dirty="0"/>
              <a:t>netz</a:t>
            </a:r>
          </a:p>
        </p:txBody>
      </p:sp>
      <p:cxnSp>
        <p:nvCxnSpPr>
          <p:cNvPr id="96" name="Gerader Verbinder 95">
            <a:extLst>
              <a:ext uri="{FF2B5EF4-FFF2-40B4-BE49-F238E27FC236}">
                <a16:creationId xmlns:a16="http://schemas.microsoft.com/office/drawing/2014/main" id="{F2350257-4240-4F51-BDBB-9F9D0DF6643C}"/>
              </a:ext>
            </a:extLst>
          </p:cNvPr>
          <p:cNvCxnSpPr/>
          <p:nvPr/>
        </p:nvCxnSpPr>
        <p:spPr bwMode="auto">
          <a:xfrm>
            <a:off x="9577484" y="3293596"/>
            <a:ext cx="0" cy="1460934"/>
          </a:xfrm>
          <a:prstGeom prst="line">
            <a:avLst/>
          </a:prstGeom>
          <a:solidFill>
            <a:srgbClr val="FF0000"/>
          </a:solidFill>
          <a:ln w="38100"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9" name="Textfeld 98">
            <a:extLst>
              <a:ext uri="{FF2B5EF4-FFF2-40B4-BE49-F238E27FC236}">
                <a16:creationId xmlns:a16="http://schemas.microsoft.com/office/drawing/2014/main" id="{8E724D96-44C5-4143-90DD-8F159F6C242A}"/>
              </a:ext>
            </a:extLst>
          </p:cNvPr>
          <p:cNvSpPr txBox="1"/>
          <p:nvPr/>
        </p:nvSpPr>
        <p:spPr>
          <a:xfrm>
            <a:off x="9247181" y="4878197"/>
            <a:ext cx="662361" cy="1323439"/>
          </a:xfrm>
          <a:prstGeom prst="rect">
            <a:avLst/>
          </a:prstGeom>
          <a:noFill/>
        </p:spPr>
        <p:txBody>
          <a:bodyPr wrap="none" rtlCol="0">
            <a:spAutoFit/>
          </a:bodyPr>
          <a:lstStyle/>
          <a:p>
            <a:pPr algn="ctr"/>
            <a:r>
              <a:rPr lang="de-DE" sz="1600" dirty="0"/>
              <a:t>Gas-</a:t>
            </a:r>
            <a:br>
              <a:rPr lang="de-DE" sz="1600" dirty="0"/>
            </a:br>
            <a:r>
              <a:rPr lang="de-DE" sz="1600" dirty="0"/>
              <a:t>netz</a:t>
            </a:r>
            <a:br>
              <a:rPr lang="de-DE" sz="1600" dirty="0"/>
            </a:br>
            <a:r>
              <a:rPr lang="de-DE" sz="1600" dirty="0"/>
              <a:t>mit</a:t>
            </a:r>
            <a:br>
              <a:rPr lang="de-DE" sz="1600" dirty="0"/>
            </a:br>
            <a:r>
              <a:rPr lang="de-DE" sz="1600" dirty="0"/>
              <a:t>Spei-</a:t>
            </a:r>
            <a:br>
              <a:rPr lang="de-DE" sz="1600" dirty="0"/>
            </a:br>
            <a:r>
              <a:rPr lang="de-DE" sz="1600" dirty="0" err="1"/>
              <a:t>cher</a:t>
            </a:r>
            <a:endParaRPr lang="de-DE" sz="1600" dirty="0"/>
          </a:p>
        </p:txBody>
      </p:sp>
      <p:sp>
        <p:nvSpPr>
          <p:cNvPr id="70" name="Textfeld 69">
            <a:extLst>
              <a:ext uri="{FF2B5EF4-FFF2-40B4-BE49-F238E27FC236}">
                <a16:creationId xmlns:a16="http://schemas.microsoft.com/office/drawing/2014/main" id="{726E9A9E-231C-4DA9-BE9B-F0D6637598B9}"/>
              </a:ext>
            </a:extLst>
          </p:cNvPr>
          <p:cNvSpPr txBox="1"/>
          <p:nvPr/>
        </p:nvSpPr>
        <p:spPr>
          <a:xfrm>
            <a:off x="1073432" y="876160"/>
            <a:ext cx="1967205" cy="369332"/>
          </a:xfrm>
          <a:prstGeom prst="rect">
            <a:avLst/>
          </a:prstGeom>
          <a:noFill/>
        </p:spPr>
        <p:txBody>
          <a:bodyPr wrap="none" rtlCol="0">
            <a:spAutoFit/>
          </a:bodyPr>
          <a:lstStyle/>
          <a:p>
            <a:r>
              <a:rPr lang="de-DE" sz="1800" dirty="0">
                <a:solidFill>
                  <a:srgbClr val="3333FF"/>
                </a:solidFill>
              </a:rPr>
              <a:t>Dorf/Stadt/VG/LK</a:t>
            </a:r>
          </a:p>
        </p:txBody>
      </p:sp>
      <p:sp>
        <p:nvSpPr>
          <p:cNvPr id="76" name="Text Box 14">
            <a:extLst>
              <a:ext uri="{FF2B5EF4-FFF2-40B4-BE49-F238E27FC236}">
                <a16:creationId xmlns:a16="http://schemas.microsoft.com/office/drawing/2014/main" id="{2E1969AE-027F-48A7-872A-CB80DA63A356}"/>
              </a:ext>
            </a:extLst>
          </p:cNvPr>
          <p:cNvSpPr txBox="1">
            <a:spLocks noChangeArrowheads="1"/>
          </p:cNvSpPr>
          <p:nvPr/>
        </p:nvSpPr>
        <p:spPr bwMode="auto">
          <a:xfrm>
            <a:off x="3063663" y="957152"/>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grpSp>
        <p:nvGrpSpPr>
          <p:cNvPr id="179" name="Gruppieren 178">
            <a:extLst>
              <a:ext uri="{FF2B5EF4-FFF2-40B4-BE49-F238E27FC236}">
                <a16:creationId xmlns:a16="http://schemas.microsoft.com/office/drawing/2014/main" id="{A9FD0EB9-9686-2716-9604-845ED64910CC}"/>
              </a:ext>
            </a:extLst>
          </p:cNvPr>
          <p:cNvGrpSpPr/>
          <p:nvPr/>
        </p:nvGrpSpPr>
        <p:grpSpPr>
          <a:xfrm>
            <a:off x="3076387" y="1665255"/>
            <a:ext cx="1380506" cy="2304674"/>
            <a:chOff x="3076387" y="1722405"/>
            <a:chExt cx="1380506" cy="2304674"/>
          </a:xfrm>
        </p:grpSpPr>
        <p:grpSp>
          <p:nvGrpSpPr>
            <p:cNvPr id="10" name="Gruppieren 9">
              <a:extLst>
                <a:ext uri="{FF2B5EF4-FFF2-40B4-BE49-F238E27FC236}">
                  <a16:creationId xmlns:a16="http://schemas.microsoft.com/office/drawing/2014/main" id="{FB9C62D9-487E-468C-8E43-60145E1ECE8B}"/>
                </a:ext>
              </a:extLst>
            </p:cNvPr>
            <p:cNvGrpSpPr/>
            <p:nvPr/>
          </p:nvGrpSpPr>
          <p:grpSpPr>
            <a:xfrm>
              <a:off x="3076387" y="1722405"/>
              <a:ext cx="1380506" cy="819437"/>
              <a:chOff x="2724749" y="1322678"/>
              <a:chExt cx="1380506" cy="819437"/>
            </a:xfrm>
          </p:grpSpPr>
          <p:pic>
            <p:nvPicPr>
              <p:cNvPr id="7" name="Grafik 6" descr="Ein Bild, das Essen enthält.&#10;&#10;Automatisch generierte Beschreibung">
                <a:extLst>
                  <a:ext uri="{FF2B5EF4-FFF2-40B4-BE49-F238E27FC236}">
                    <a16:creationId xmlns:a16="http://schemas.microsoft.com/office/drawing/2014/main" id="{A816F608-0985-4147-BFBD-8D165CFBB7D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34668"/>
              <a:stretch/>
            </p:blipFill>
            <p:spPr>
              <a:xfrm>
                <a:off x="2883280" y="1621700"/>
                <a:ext cx="1048819" cy="520415"/>
              </a:xfrm>
              <a:prstGeom prst="rect">
                <a:avLst/>
              </a:prstGeom>
            </p:spPr>
          </p:pic>
          <p:sp>
            <p:nvSpPr>
              <p:cNvPr id="74" name="Textfeld 73">
                <a:extLst>
                  <a:ext uri="{FF2B5EF4-FFF2-40B4-BE49-F238E27FC236}">
                    <a16:creationId xmlns:a16="http://schemas.microsoft.com/office/drawing/2014/main" id="{3FAD0203-5281-44C8-9DC5-378B872B3AD6}"/>
                  </a:ext>
                </a:extLst>
              </p:cNvPr>
              <p:cNvSpPr txBox="1"/>
              <p:nvPr/>
            </p:nvSpPr>
            <p:spPr>
              <a:xfrm>
                <a:off x="2724749" y="1322678"/>
                <a:ext cx="1380506" cy="338554"/>
              </a:xfrm>
              <a:prstGeom prst="rect">
                <a:avLst/>
              </a:prstGeom>
              <a:noFill/>
            </p:spPr>
            <p:txBody>
              <a:bodyPr wrap="none" rtlCol="0">
                <a:spAutoFit/>
              </a:bodyPr>
              <a:lstStyle/>
              <a:p>
                <a:r>
                  <a:rPr lang="de-DE" sz="1600" dirty="0"/>
                  <a:t>Biotop-Inseln</a:t>
                </a:r>
              </a:p>
            </p:txBody>
          </p:sp>
        </p:grpSp>
        <p:pic>
          <p:nvPicPr>
            <p:cNvPr id="73" name="Grafik 72" descr="Ein Bild, das Essen enthält.&#10;&#10;Automatisch generierte Beschreibung">
              <a:extLst>
                <a:ext uri="{FF2B5EF4-FFF2-40B4-BE49-F238E27FC236}">
                  <a16:creationId xmlns:a16="http://schemas.microsoft.com/office/drawing/2014/main" id="{F2E0CFBC-51DE-47C2-98FA-6583A8E491B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34668"/>
            <a:stretch/>
          </p:blipFill>
          <p:spPr>
            <a:xfrm>
              <a:off x="3097192" y="3506664"/>
              <a:ext cx="1048819" cy="520415"/>
            </a:xfrm>
            <a:prstGeom prst="rect">
              <a:avLst/>
            </a:prstGeom>
          </p:spPr>
        </p:pic>
        <p:pic>
          <p:nvPicPr>
            <p:cNvPr id="79" name="Grafik 78" descr="Ein Bild, das Gras, draußen, Himmel, Feld enthält.&#10;&#10;Automatisch generierte Beschreibung">
              <a:extLst>
                <a:ext uri="{FF2B5EF4-FFF2-40B4-BE49-F238E27FC236}">
                  <a16:creationId xmlns:a16="http://schemas.microsoft.com/office/drawing/2014/main" id="{FBCC5CC0-55ED-454E-8349-930A55B89B02}"/>
                </a:ext>
              </a:extLst>
            </p:cNvPr>
            <p:cNvPicPr>
              <a:picLocks noChangeAspect="1"/>
            </p:cNvPicPr>
            <p:nvPr/>
          </p:nvPicPr>
          <p:blipFill rotWithShape="1">
            <a:blip r:embed="rId4">
              <a:extLst>
                <a:ext uri="{28A0092B-C50C-407E-A947-70E740481C1C}">
                  <a14:useLocalDpi xmlns:a14="http://schemas.microsoft.com/office/drawing/2010/main" val="0"/>
                </a:ext>
              </a:extLst>
            </a:blip>
            <a:srcRect l="40029" t="23013" r="56233"/>
            <a:stretch/>
          </p:blipFill>
          <p:spPr>
            <a:xfrm>
              <a:off x="3517210" y="2559582"/>
              <a:ext cx="245537" cy="982840"/>
            </a:xfrm>
            <a:prstGeom prst="rect">
              <a:avLst/>
            </a:prstGeom>
          </p:spPr>
        </p:pic>
      </p:grpSp>
      <p:cxnSp>
        <p:nvCxnSpPr>
          <p:cNvPr id="106" name="Gerade Verbindung mit Pfeil 105">
            <a:extLst>
              <a:ext uri="{FF2B5EF4-FFF2-40B4-BE49-F238E27FC236}">
                <a16:creationId xmlns:a16="http://schemas.microsoft.com/office/drawing/2014/main" id="{A489810B-A49C-4FE0-9088-9C804881A931}"/>
              </a:ext>
            </a:extLst>
          </p:cNvPr>
          <p:cNvCxnSpPr/>
          <p:nvPr/>
        </p:nvCxnSpPr>
        <p:spPr bwMode="auto">
          <a:xfrm>
            <a:off x="366903" y="3239405"/>
            <a:ext cx="1146954" cy="0"/>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4" name="Grafik 33" descr="Ein Bild, das Gras, Baum, draußen, Feld enthält.&#10;&#10;Automatisch generierte Beschreibung">
            <a:extLst>
              <a:ext uri="{FF2B5EF4-FFF2-40B4-BE49-F238E27FC236}">
                <a16:creationId xmlns:a16="http://schemas.microsoft.com/office/drawing/2014/main" id="{B33C2787-C27C-9AFE-75A6-8A2E125F2D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3931" y="3409753"/>
            <a:ext cx="951408" cy="549253"/>
          </a:xfrm>
          <a:prstGeom prst="rect">
            <a:avLst/>
          </a:prstGeom>
        </p:spPr>
      </p:pic>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256444"/>
            <a:ext cx="9905998"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err="1">
                <a:solidFill>
                  <a:srgbClr val="00B050"/>
                </a:solidFill>
              </a:rPr>
              <a:t>Sektorkopplung</a:t>
            </a:r>
            <a:r>
              <a:rPr lang="de-DE" altLang="de-DE" sz="1800" dirty="0">
                <a:solidFill>
                  <a:srgbClr val="00B050"/>
                </a:solidFill>
              </a:rPr>
              <a:t> zwischen Erzeuger und Verbraucher garantieren wirtschaftliche Autarkie!</a:t>
            </a:r>
            <a:endParaRPr lang="de-DE" altLang="de-DE" sz="1800" i="1" dirty="0">
              <a:solidFill>
                <a:srgbClr val="00B050"/>
              </a:solidFill>
            </a:endParaRPr>
          </a:p>
        </p:txBody>
      </p:sp>
      <p:grpSp>
        <p:nvGrpSpPr>
          <p:cNvPr id="184" name="Gruppieren 183">
            <a:extLst>
              <a:ext uri="{FF2B5EF4-FFF2-40B4-BE49-F238E27FC236}">
                <a16:creationId xmlns:a16="http://schemas.microsoft.com/office/drawing/2014/main" id="{5A3F4C31-9126-EC6C-7C14-B1BE5D2D5406}"/>
              </a:ext>
            </a:extLst>
          </p:cNvPr>
          <p:cNvGrpSpPr/>
          <p:nvPr/>
        </p:nvGrpSpPr>
        <p:grpSpPr>
          <a:xfrm>
            <a:off x="5483558" y="2765420"/>
            <a:ext cx="2774653" cy="1050399"/>
            <a:chOff x="5483558" y="2822570"/>
            <a:chExt cx="2774653" cy="1050399"/>
          </a:xfrm>
        </p:grpSpPr>
        <p:sp>
          <p:nvSpPr>
            <p:cNvPr id="60" name="Textfeld 59">
              <a:extLst>
                <a:ext uri="{FF2B5EF4-FFF2-40B4-BE49-F238E27FC236}">
                  <a16:creationId xmlns:a16="http://schemas.microsoft.com/office/drawing/2014/main" id="{0C8C10FF-1511-480B-9C78-3AA78453385D}"/>
                </a:ext>
              </a:extLst>
            </p:cNvPr>
            <p:cNvSpPr txBox="1"/>
            <p:nvPr/>
          </p:nvSpPr>
          <p:spPr>
            <a:xfrm>
              <a:off x="6502838" y="2887678"/>
              <a:ext cx="511679" cy="307777"/>
            </a:xfrm>
            <a:prstGeom prst="rect">
              <a:avLst/>
            </a:prstGeom>
            <a:noFill/>
          </p:spPr>
          <p:txBody>
            <a:bodyPr wrap="none" rtlCol="0">
              <a:spAutoFit/>
            </a:bodyPr>
            <a:lstStyle/>
            <a:p>
              <a:r>
                <a:rPr lang="de-DE" sz="1400" dirty="0">
                  <a:solidFill>
                    <a:schemeClr val="accent2"/>
                  </a:solidFill>
                </a:rPr>
                <a:t>CH</a:t>
              </a:r>
              <a:r>
                <a:rPr lang="de-DE" sz="1400" baseline="-25000" dirty="0">
                  <a:solidFill>
                    <a:schemeClr val="accent2"/>
                  </a:solidFill>
                </a:rPr>
                <a:t>4</a:t>
              </a:r>
            </a:p>
          </p:txBody>
        </p:sp>
        <p:cxnSp>
          <p:nvCxnSpPr>
            <p:cNvPr id="123" name="Gerade Verbindung mit Pfeil 122">
              <a:extLst>
                <a:ext uri="{FF2B5EF4-FFF2-40B4-BE49-F238E27FC236}">
                  <a16:creationId xmlns:a16="http://schemas.microsoft.com/office/drawing/2014/main" id="{D2ECBE46-5652-4AB7-82A4-BED063E789D5}"/>
                </a:ext>
              </a:extLst>
            </p:cNvPr>
            <p:cNvCxnSpPr/>
            <p:nvPr/>
          </p:nvCxnSpPr>
          <p:spPr bwMode="auto">
            <a:xfrm>
              <a:off x="6469812" y="3198383"/>
              <a:ext cx="1788399" cy="31024"/>
            </a:xfrm>
            <a:prstGeom prst="straightConnector1">
              <a:avLst/>
            </a:prstGeom>
            <a:solidFill>
              <a:srgbClr val="FF0000"/>
            </a:solidFill>
            <a:ln w="2857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Zylinder 19">
              <a:extLst>
                <a:ext uri="{FF2B5EF4-FFF2-40B4-BE49-F238E27FC236}">
                  <a16:creationId xmlns:a16="http://schemas.microsoft.com/office/drawing/2014/main" id="{042A74E8-02D9-483D-88DF-92E115E73F6A}"/>
                </a:ext>
              </a:extLst>
            </p:cNvPr>
            <p:cNvSpPr/>
            <p:nvPr/>
          </p:nvSpPr>
          <p:spPr bwMode="auto">
            <a:xfrm>
              <a:off x="5901367" y="2822570"/>
              <a:ext cx="539340" cy="737772"/>
            </a:xfrm>
            <a:prstGeom prst="can">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3" name="Textfeld 142">
              <a:extLst>
                <a:ext uri="{FF2B5EF4-FFF2-40B4-BE49-F238E27FC236}">
                  <a16:creationId xmlns:a16="http://schemas.microsoft.com/office/drawing/2014/main" id="{BA045AC4-2A38-4C45-A1D2-596F069C1AFD}"/>
                </a:ext>
              </a:extLst>
            </p:cNvPr>
            <p:cNvSpPr txBox="1"/>
            <p:nvPr/>
          </p:nvSpPr>
          <p:spPr>
            <a:xfrm>
              <a:off x="5483558" y="3565192"/>
              <a:ext cx="1407758" cy="307777"/>
            </a:xfrm>
            <a:prstGeom prst="rect">
              <a:avLst/>
            </a:prstGeom>
            <a:noFill/>
          </p:spPr>
          <p:txBody>
            <a:bodyPr wrap="none" rtlCol="0">
              <a:spAutoFit/>
            </a:bodyPr>
            <a:lstStyle/>
            <a:p>
              <a:r>
                <a:rPr lang="de-DE" sz="1400" dirty="0"/>
                <a:t>Methanisierung</a:t>
              </a:r>
            </a:p>
          </p:txBody>
        </p:sp>
      </p:grpSp>
      <p:grpSp>
        <p:nvGrpSpPr>
          <p:cNvPr id="183" name="Gruppieren 182">
            <a:extLst>
              <a:ext uri="{FF2B5EF4-FFF2-40B4-BE49-F238E27FC236}">
                <a16:creationId xmlns:a16="http://schemas.microsoft.com/office/drawing/2014/main" id="{4C6186A9-8BF1-4E3E-007B-E6A990D447AA}"/>
              </a:ext>
            </a:extLst>
          </p:cNvPr>
          <p:cNvGrpSpPr/>
          <p:nvPr/>
        </p:nvGrpSpPr>
        <p:grpSpPr>
          <a:xfrm>
            <a:off x="1524000" y="1093684"/>
            <a:ext cx="6718879" cy="1661342"/>
            <a:chOff x="1524000" y="1150834"/>
            <a:chExt cx="6718879" cy="1661342"/>
          </a:xfrm>
        </p:grpSpPr>
        <p:pic>
          <p:nvPicPr>
            <p:cNvPr id="13" name="Grafik 12" descr="Ein Bild, das Screenshot enthält.&#10;&#10;Automatisch generierte Beschreibung">
              <a:extLst>
                <a:ext uri="{FF2B5EF4-FFF2-40B4-BE49-F238E27FC236}">
                  <a16:creationId xmlns:a16="http://schemas.microsoft.com/office/drawing/2014/main" id="{24943BAA-FE82-4D0A-9177-A50CC32BAF6A}"/>
                </a:ext>
              </a:extLst>
            </p:cNvPr>
            <p:cNvPicPr>
              <a:picLocks noChangeAspect="1"/>
            </p:cNvPicPr>
            <p:nvPr/>
          </p:nvPicPr>
          <p:blipFill rotWithShape="1">
            <a:blip r:embed="rId6">
              <a:extLst>
                <a:ext uri="{28A0092B-C50C-407E-A947-70E740481C1C}">
                  <a14:useLocalDpi xmlns:a14="http://schemas.microsoft.com/office/drawing/2010/main" val="0"/>
                </a:ext>
              </a:extLst>
            </a:blip>
            <a:srcRect l="41538" t="78245" r="47277" b="6287"/>
            <a:stretch/>
          </p:blipFill>
          <p:spPr>
            <a:xfrm>
              <a:off x="5742118" y="1415855"/>
              <a:ext cx="794937" cy="618410"/>
            </a:xfrm>
            <a:prstGeom prst="rect">
              <a:avLst/>
            </a:prstGeom>
          </p:spPr>
        </p:pic>
        <p:cxnSp>
          <p:nvCxnSpPr>
            <p:cNvPr id="108" name="Gerade Verbindung mit Pfeil 107">
              <a:extLst>
                <a:ext uri="{FF2B5EF4-FFF2-40B4-BE49-F238E27FC236}">
                  <a16:creationId xmlns:a16="http://schemas.microsoft.com/office/drawing/2014/main" id="{D168971C-E753-4A90-9AEC-89D5715061CD}"/>
                </a:ext>
              </a:extLst>
            </p:cNvPr>
            <p:cNvCxnSpPr/>
            <p:nvPr/>
          </p:nvCxnSpPr>
          <p:spPr bwMode="auto">
            <a:xfrm>
              <a:off x="1524000" y="1712427"/>
              <a:ext cx="4354027" cy="0"/>
            </a:xfrm>
            <a:prstGeom prst="straightConnector1">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1" name="Textfeld 150">
              <a:extLst>
                <a:ext uri="{FF2B5EF4-FFF2-40B4-BE49-F238E27FC236}">
                  <a16:creationId xmlns:a16="http://schemas.microsoft.com/office/drawing/2014/main" id="{937BB034-FC0A-44DC-BFD3-A0395A0D1A03}"/>
                </a:ext>
              </a:extLst>
            </p:cNvPr>
            <p:cNvSpPr txBox="1"/>
            <p:nvPr/>
          </p:nvSpPr>
          <p:spPr>
            <a:xfrm>
              <a:off x="6187437" y="1150834"/>
              <a:ext cx="1220206" cy="307777"/>
            </a:xfrm>
            <a:prstGeom prst="rect">
              <a:avLst/>
            </a:prstGeom>
            <a:noFill/>
          </p:spPr>
          <p:txBody>
            <a:bodyPr wrap="none" rtlCol="0">
              <a:spAutoFit/>
            </a:bodyPr>
            <a:lstStyle/>
            <a:p>
              <a:r>
                <a:rPr lang="de-DE" sz="1400" dirty="0"/>
                <a:t>Elektrolyseur</a:t>
              </a:r>
            </a:p>
          </p:txBody>
        </p:sp>
        <p:cxnSp>
          <p:nvCxnSpPr>
            <p:cNvPr id="58" name="Gerade Verbindung mit Pfeil 57">
              <a:extLst>
                <a:ext uri="{FF2B5EF4-FFF2-40B4-BE49-F238E27FC236}">
                  <a16:creationId xmlns:a16="http://schemas.microsoft.com/office/drawing/2014/main" id="{C528A357-3840-4FF6-9EF2-988C18E9F285}"/>
                </a:ext>
              </a:extLst>
            </p:cNvPr>
            <p:cNvCxnSpPr>
              <a:cxnSpLocks/>
              <a:stCxn id="13" idx="2"/>
            </p:cNvCxnSpPr>
            <p:nvPr/>
          </p:nvCxnSpPr>
          <p:spPr bwMode="auto">
            <a:xfrm>
              <a:off x="6139587" y="2034265"/>
              <a:ext cx="27964" cy="777911"/>
            </a:xfrm>
            <a:prstGeom prst="straightConnector1">
              <a:avLst/>
            </a:prstGeom>
            <a:solidFill>
              <a:srgbClr val="FF0000"/>
            </a:solidFill>
            <a:ln w="2857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1" name="Textfeld 160">
              <a:extLst>
                <a:ext uri="{FF2B5EF4-FFF2-40B4-BE49-F238E27FC236}">
                  <a16:creationId xmlns:a16="http://schemas.microsoft.com/office/drawing/2014/main" id="{56193955-26C9-44B3-B064-82033A23E485}"/>
                </a:ext>
              </a:extLst>
            </p:cNvPr>
            <p:cNvSpPr txBox="1"/>
            <p:nvPr/>
          </p:nvSpPr>
          <p:spPr>
            <a:xfrm>
              <a:off x="6167902" y="1995399"/>
              <a:ext cx="381836" cy="307777"/>
            </a:xfrm>
            <a:prstGeom prst="rect">
              <a:avLst/>
            </a:prstGeom>
            <a:noFill/>
          </p:spPr>
          <p:txBody>
            <a:bodyPr wrap="none" rtlCol="0">
              <a:spAutoFit/>
            </a:bodyPr>
            <a:lstStyle/>
            <a:p>
              <a:r>
                <a:rPr lang="de-DE" sz="1400" dirty="0">
                  <a:solidFill>
                    <a:schemeClr val="accent2"/>
                  </a:solidFill>
                </a:rPr>
                <a:t>H</a:t>
              </a:r>
              <a:r>
                <a:rPr lang="de-DE" sz="1400" baseline="-25000" dirty="0">
                  <a:solidFill>
                    <a:schemeClr val="accent2"/>
                  </a:solidFill>
                </a:rPr>
                <a:t>2</a:t>
              </a:r>
            </a:p>
          </p:txBody>
        </p:sp>
        <p:cxnSp>
          <p:nvCxnSpPr>
            <p:cNvPr id="72" name="Gerade Verbindung mit Pfeil 71">
              <a:extLst>
                <a:ext uri="{FF2B5EF4-FFF2-40B4-BE49-F238E27FC236}">
                  <a16:creationId xmlns:a16="http://schemas.microsoft.com/office/drawing/2014/main" id="{A27C109A-89EE-4C8F-A42B-7D3E073300F3}"/>
                </a:ext>
              </a:extLst>
            </p:cNvPr>
            <p:cNvCxnSpPr/>
            <p:nvPr/>
          </p:nvCxnSpPr>
          <p:spPr bwMode="auto">
            <a:xfrm>
              <a:off x="6164895" y="2488780"/>
              <a:ext cx="2077984" cy="44044"/>
            </a:xfrm>
            <a:prstGeom prst="straightConnector1">
              <a:avLst/>
            </a:prstGeom>
            <a:solidFill>
              <a:srgbClr val="FF0000"/>
            </a:solidFill>
            <a:ln w="28575" cap="flat" cmpd="sng" algn="ctr">
              <a:solidFill>
                <a:srgbClr val="FFFF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feld 14">
              <a:extLst>
                <a:ext uri="{FF2B5EF4-FFF2-40B4-BE49-F238E27FC236}">
                  <a16:creationId xmlns:a16="http://schemas.microsoft.com/office/drawing/2014/main" id="{7A7358F3-1241-91CA-EF1D-86180EDA0FF9}"/>
                </a:ext>
              </a:extLst>
            </p:cNvPr>
            <p:cNvSpPr txBox="1"/>
            <p:nvPr/>
          </p:nvSpPr>
          <p:spPr>
            <a:xfrm>
              <a:off x="3263483" y="1428472"/>
              <a:ext cx="1577676" cy="307777"/>
            </a:xfrm>
            <a:prstGeom prst="rect">
              <a:avLst/>
            </a:prstGeom>
            <a:noFill/>
          </p:spPr>
          <p:txBody>
            <a:bodyPr wrap="none" rtlCol="0">
              <a:spAutoFit/>
            </a:bodyPr>
            <a:lstStyle/>
            <a:p>
              <a:r>
                <a:rPr lang="de-DE" sz="1400" dirty="0"/>
                <a:t>Überschussstrom</a:t>
              </a:r>
            </a:p>
          </p:txBody>
        </p:sp>
      </p:grpSp>
      <p:sp>
        <p:nvSpPr>
          <p:cNvPr id="29" name="Textfeld 28">
            <a:extLst>
              <a:ext uri="{FF2B5EF4-FFF2-40B4-BE49-F238E27FC236}">
                <a16:creationId xmlns:a16="http://schemas.microsoft.com/office/drawing/2014/main" id="{7F79812A-1A9C-AEA6-B307-F24E902C0CF0}"/>
              </a:ext>
            </a:extLst>
          </p:cNvPr>
          <p:cNvSpPr txBox="1"/>
          <p:nvPr/>
        </p:nvSpPr>
        <p:spPr>
          <a:xfrm>
            <a:off x="1962865" y="3940014"/>
            <a:ext cx="1968296" cy="307777"/>
          </a:xfrm>
          <a:prstGeom prst="rect">
            <a:avLst/>
          </a:prstGeom>
          <a:noFill/>
        </p:spPr>
        <p:txBody>
          <a:bodyPr wrap="none" rtlCol="0">
            <a:spAutoFit/>
          </a:bodyPr>
          <a:lstStyle/>
          <a:p>
            <a:r>
              <a:rPr lang="de-DE" sz="1400" dirty="0"/>
              <a:t>PV-FF/Agri-PV-Anlage</a:t>
            </a:r>
          </a:p>
        </p:txBody>
      </p:sp>
      <p:cxnSp>
        <p:nvCxnSpPr>
          <p:cNvPr id="35" name="Gerader Verbinder 34">
            <a:extLst>
              <a:ext uri="{FF2B5EF4-FFF2-40B4-BE49-F238E27FC236}">
                <a16:creationId xmlns:a16="http://schemas.microsoft.com/office/drawing/2014/main" id="{AD644DF6-67C9-539C-A032-1821221D4EEC}"/>
              </a:ext>
            </a:extLst>
          </p:cNvPr>
          <p:cNvCxnSpPr/>
          <p:nvPr/>
        </p:nvCxnSpPr>
        <p:spPr bwMode="auto">
          <a:xfrm>
            <a:off x="1524000" y="1481880"/>
            <a:ext cx="0" cy="2973143"/>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5" name="Gruppieren 94">
            <a:extLst>
              <a:ext uri="{FF2B5EF4-FFF2-40B4-BE49-F238E27FC236}">
                <a16:creationId xmlns:a16="http://schemas.microsoft.com/office/drawing/2014/main" id="{F6E2BC9D-2B57-3C3F-FECD-3BA442682AB7}"/>
              </a:ext>
            </a:extLst>
          </p:cNvPr>
          <p:cNvGrpSpPr/>
          <p:nvPr/>
        </p:nvGrpSpPr>
        <p:grpSpPr>
          <a:xfrm>
            <a:off x="1513857" y="1775813"/>
            <a:ext cx="1551482" cy="820814"/>
            <a:chOff x="1513857" y="1832963"/>
            <a:chExt cx="1551482" cy="820814"/>
          </a:xfrm>
        </p:grpSpPr>
        <p:pic>
          <p:nvPicPr>
            <p:cNvPr id="33" name="Grafik 32" descr="Ein Bild, das Gras, Himmel, draußen, Windmühle enthält.&#10;&#10;Automatisch generierte Beschreibung">
              <a:extLst>
                <a:ext uri="{FF2B5EF4-FFF2-40B4-BE49-F238E27FC236}">
                  <a16:creationId xmlns:a16="http://schemas.microsoft.com/office/drawing/2014/main" id="{6BB4C49F-6D1C-C19F-970A-AB687F4254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3977" y="1832963"/>
              <a:ext cx="971362" cy="546391"/>
            </a:xfrm>
            <a:prstGeom prst="rect">
              <a:avLst/>
            </a:prstGeom>
          </p:spPr>
        </p:pic>
        <p:sp>
          <p:nvSpPr>
            <p:cNvPr id="27" name="Textfeld 26">
              <a:extLst>
                <a:ext uri="{FF2B5EF4-FFF2-40B4-BE49-F238E27FC236}">
                  <a16:creationId xmlns:a16="http://schemas.microsoft.com/office/drawing/2014/main" id="{84A344AC-1C0D-0BC3-7699-6B593F5BF50B}"/>
                </a:ext>
              </a:extLst>
            </p:cNvPr>
            <p:cNvSpPr txBox="1"/>
            <p:nvPr/>
          </p:nvSpPr>
          <p:spPr>
            <a:xfrm>
              <a:off x="2121707" y="2346000"/>
              <a:ext cx="941283" cy="307777"/>
            </a:xfrm>
            <a:prstGeom prst="rect">
              <a:avLst/>
            </a:prstGeom>
            <a:noFill/>
          </p:spPr>
          <p:txBody>
            <a:bodyPr wrap="none" rtlCol="0">
              <a:spAutoFit/>
            </a:bodyPr>
            <a:lstStyle/>
            <a:p>
              <a:r>
                <a:rPr lang="de-DE" sz="1400" dirty="0"/>
                <a:t>Windpark</a:t>
              </a:r>
            </a:p>
          </p:txBody>
        </p:sp>
        <p:cxnSp>
          <p:nvCxnSpPr>
            <p:cNvPr id="37" name="Gerade Verbindung mit Pfeil 36">
              <a:extLst>
                <a:ext uri="{FF2B5EF4-FFF2-40B4-BE49-F238E27FC236}">
                  <a16:creationId xmlns:a16="http://schemas.microsoft.com/office/drawing/2014/main" id="{355B2642-17FD-D6DB-9402-CB4F0D049DEA}"/>
                </a:ext>
              </a:extLst>
            </p:cNvPr>
            <p:cNvCxnSpPr/>
            <p:nvPr/>
          </p:nvCxnSpPr>
          <p:spPr bwMode="auto">
            <a:xfrm>
              <a:off x="1513857" y="1991858"/>
              <a:ext cx="580120" cy="0"/>
            </a:xfrm>
            <a:prstGeom prst="straightConnector1">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0" name="Gruppieren 179">
            <a:extLst>
              <a:ext uri="{FF2B5EF4-FFF2-40B4-BE49-F238E27FC236}">
                <a16:creationId xmlns:a16="http://schemas.microsoft.com/office/drawing/2014/main" id="{67E41334-4B1E-7ACE-BEC4-BDC914034D7F}"/>
              </a:ext>
            </a:extLst>
          </p:cNvPr>
          <p:cNvGrpSpPr/>
          <p:nvPr/>
        </p:nvGrpSpPr>
        <p:grpSpPr>
          <a:xfrm>
            <a:off x="1513857" y="2590409"/>
            <a:ext cx="1567032" cy="825563"/>
            <a:chOff x="1513857" y="2647559"/>
            <a:chExt cx="1567032" cy="825563"/>
          </a:xfrm>
        </p:grpSpPr>
        <p:pic>
          <p:nvPicPr>
            <p:cNvPr id="23" name="Grafik 22" descr="Ein Bild, das Text, Himmel, draußen, LKW enthält.&#10;&#10;Automatisch generierte Beschreibung">
              <a:extLst>
                <a:ext uri="{FF2B5EF4-FFF2-40B4-BE49-F238E27FC236}">
                  <a16:creationId xmlns:a16="http://schemas.microsoft.com/office/drawing/2014/main" id="{E72BDC8C-9615-7200-2C11-7616F06173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7184" y="2647559"/>
              <a:ext cx="961571" cy="571744"/>
            </a:xfrm>
            <a:prstGeom prst="rect">
              <a:avLst/>
            </a:prstGeom>
          </p:spPr>
        </p:pic>
        <p:sp>
          <p:nvSpPr>
            <p:cNvPr id="42" name="Textfeld 41">
              <a:extLst>
                <a:ext uri="{FF2B5EF4-FFF2-40B4-BE49-F238E27FC236}">
                  <a16:creationId xmlns:a16="http://schemas.microsoft.com/office/drawing/2014/main" id="{FC1EBE0C-1253-EDF9-B3BA-90DB49E7AF25}"/>
                </a:ext>
              </a:extLst>
            </p:cNvPr>
            <p:cNvSpPr txBox="1"/>
            <p:nvPr/>
          </p:nvSpPr>
          <p:spPr>
            <a:xfrm>
              <a:off x="2030601" y="3165345"/>
              <a:ext cx="1050288" cy="307777"/>
            </a:xfrm>
            <a:prstGeom prst="rect">
              <a:avLst/>
            </a:prstGeom>
            <a:noFill/>
          </p:spPr>
          <p:txBody>
            <a:bodyPr wrap="none" rtlCol="0">
              <a:spAutoFit/>
            </a:bodyPr>
            <a:lstStyle/>
            <a:p>
              <a:r>
                <a:rPr lang="de-DE" sz="1400" dirty="0"/>
                <a:t>Groß-Akku</a:t>
              </a:r>
            </a:p>
          </p:txBody>
        </p:sp>
        <p:cxnSp>
          <p:nvCxnSpPr>
            <p:cNvPr id="39" name="Gerade Verbindung mit Pfeil 38">
              <a:extLst>
                <a:ext uri="{FF2B5EF4-FFF2-40B4-BE49-F238E27FC236}">
                  <a16:creationId xmlns:a16="http://schemas.microsoft.com/office/drawing/2014/main" id="{14913F3A-2C50-D104-5AAD-C4C743BC3FF1}"/>
                </a:ext>
              </a:extLst>
            </p:cNvPr>
            <p:cNvCxnSpPr/>
            <p:nvPr/>
          </p:nvCxnSpPr>
          <p:spPr bwMode="auto">
            <a:xfrm>
              <a:off x="1513857" y="2845664"/>
              <a:ext cx="580120" cy="0"/>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 name="Gerade Verbindung mit Pfeil 39">
            <a:extLst>
              <a:ext uri="{FF2B5EF4-FFF2-40B4-BE49-F238E27FC236}">
                <a16:creationId xmlns:a16="http://schemas.microsoft.com/office/drawing/2014/main" id="{19C5A5BD-C654-4B56-E0AC-C19E0DC24CE1}"/>
              </a:ext>
            </a:extLst>
          </p:cNvPr>
          <p:cNvCxnSpPr/>
          <p:nvPr/>
        </p:nvCxnSpPr>
        <p:spPr bwMode="auto">
          <a:xfrm>
            <a:off x="1513857" y="3579410"/>
            <a:ext cx="580120" cy="0"/>
          </a:xfrm>
          <a:prstGeom prst="straightConnector1">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2" name="Gruppieren 191">
            <a:extLst>
              <a:ext uri="{FF2B5EF4-FFF2-40B4-BE49-F238E27FC236}">
                <a16:creationId xmlns:a16="http://schemas.microsoft.com/office/drawing/2014/main" id="{4E3D15A7-B519-14F0-2D52-85EE4A185BC8}"/>
              </a:ext>
            </a:extLst>
          </p:cNvPr>
          <p:cNvGrpSpPr/>
          <p:nvPr/>
        </p:nvGrpSpPr>
        <p:grpSpPr>
          <a:xfrm>
            <a:off x="5918064" y="4382833"/>
            <a:ext cx="1405573" cy="1544252"/>
            <a:chOff x="7295890" y="4439983"/>
            <a:chExt cx="1405573" cy="1544252"/>
          </a:xfrm>
        </p:grpSpPr>
        <p:sp>
          <p:nvSpPr>
            <p:cNvPr id="41" name="Textfeld 40">
              <a:extLst>
                <a:ext uri="{FF2B5EF4-FFF2-40B4-BE49-F238E27FC236}">
                  <a16:creationId xmlns:a16="http://schemas.microsoft.com/office/drawing/2014/main" id="{0ED3E1EC-0AE4-990B-ABC8-2CAEF4840313}"/>
                </a:ext>
              </a:extLst>
            </p:cNvPr>
            <p:cNvSpPr txBox="1"/>
            <p:nvPr/>
          </p:nvSpPr>
          <p:spPr>
            <a:xfrm>
              <a:off x="7295890" y="4592458"/>
              <a:ext cx="1405573" cy="523220"/>
            </a:xfrm>
            <a:prstGeom prst="rect">
              <a:avLst/>
            </a:prstGeom>
            <a:noFill/>
          </p:spPr>
          <p:txBody>
            <a:bodyPr wrap="square" rtlCol="0">
              <a:spAutoFit/>
            </a:bodyPr>
            <a:lstStyle/>
            <a:p>
              <a:r>
                <a:rPr lang="de-DE" sz="1400" dirty="0"/>
                <a:t>Tiefe-</a:t>
              </a:r>
              <a:br>
                <a:rPr lang="de-DE" sz="1400" dirty="0"/>
              </a:br>
              <a:r>
                <a:rPr lang="de-DE" sz="1400" dirty="0"/>
                <a:t>Geo-    </a:t>
              </a:r>
              <a:r>
                <a:rPr lang="de-DE" sz="1400" dirty="0" err="1"/>
                <a:t>thermie</a:t>
              </a:r>
              <a:endParaRPr lang="de-DE" sz="1400" dirty="0"/>
            </a:p>
          </p:txBody>
        </p:sp>
        <p:grpSp>
          <p:nvGrpSpPr>
            <p:cNvPr id="191" name="Gruppieren 190">
              <a:extLst>
                <a:ext uri="{FF2B5EF4-FFF2-40B4-BE49-F238E27FC236}">
                  <a16:creationId xmlns:a16="http://schemas.microsoft.com/office/drawing/2014/main" id="{23E208E6-6665-9DBD-4788-B81EE8E6DA7B}"/>
                </a:ext>
              </a:extLst>
            </p:cNvPr>
            <p:cNvGrpSpPr/>
            <p:nvPr/>
          </p:nvGrpSpPr>
          <p:grpSpPr>
            <a:xfrm>
              <a:off x="7351936" y="4439983"/>
              <a:ext cx="959270" cy="1544252"/>
              <a:chOff x="7351936" y="4439983"/>
              <a:chExt cx="959270" cy="1544252"/>
            </a:xfrm>
          </p:grpSpPr>
          <p:pic>
            <p:nvPicPr>
              <p:cNvPr id="47" name="Grafik 46" descr="Ein Bild, das draußen, Gras, Straße enthält.&#10;&#10;Automatisch generierte Beschreibung">
                <a:extLst>
                  <a:ext uri="{FF2B5EF4-FFF2-40B4-BE49-F238E27FC236}">
                    <a16:creationId xmlns:a16="http://schemas.microsoft.com/office/drawing/2014/main" id="{A5BED60C-98A5-9D70-F30E-68051288CB2D}"/>
                  </a:ext>
                </a:extLst>
              </p:cNvPr>
              <p:cNvPicPr>
                <a:picLocks noChangeAspect="1"/>
              </p:cNvPicPr>
              <p:nvPr/>
            </p:nvPicPr>
            <p:blipFill rotWithShape="1">
              <a:blip r:embed="rId9">
                <a:extLst>
                  <a:ext uri="{28A0092B-C50C-407E-A947-70E740481C1C}">
                    <a14:useLocalDpi xmlns:a14="http://schemas.microsoft.com/office/drawing/2010/main" val="0"/>
                  </a:ext>
                </a:extLst>
              </a:blip>
              <a:srcRect t="6740" b="-9282"/>
              <a:stretch/>
            </p:blipFill>
            <p:spPr>
              <a:xfrm>
                <a:off x="7351936" y="5098540"/>
                <a:ext cx="959270" cy="688160"/>
              </a:xfrm>
              <a:prstGeom prst="rect">
                <a:avLst/>
              </a:prstGeom>
            </p:spPr>
          </p:pic>
          <p:cxnSp>
            <p:nvCxnSpPr>
              <p:cNvPr id="146" name="Gerader Verbinder 145">
                <a:extLst>
                  <a:ext uri="{FF2B5EF4-FFF2-40B4-BE49-F238E27FC236}">
                    <a16:creationId xmlns:a16="http://schemas.microsoft.com/office/drawing/2014/main" id="{17862D84-5D8D-A05C-CF37-99DED7941FBE}"/>
                  </a:ext>
                </a:extLst>
              </p:cNvPr>
              <p:cNvCxnSpPr/>
              <p:nvPr/>
            </p:nvCxnSpPr>
            <p:spPr bwMode="auto">
              <a:xfrm>
                <a:off x="7856971" y="4439983"/>
                <a:ext cx="0" cy="668743"/>
              </a:xfrm>
              <a:prstGeom prst="line">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Gerader Verbinder 154">
                <a:extLst>
                  <a:ext uri="{FF2B5EF4-FFF2-40B4-BE49-F238E27FC236}">
                    <a16:creationId xmlns:a16="http://schemas.microsoft.com/office/drawing/2014/main" id="{9EFAF6EC-BEB6-421D-B4D2-0B6D9A7428BB}"/>
                  </a:ext>
                </a:extLst>
              </p:cNvPr>
              <p:cNvCxnSpPr/>
              <p:nvPr/>
            </p:nvCxnSpPr>
            <p:spPr bwMode="auto">
              <a:xfrm>
                <a:off x="7587703" y="5721466"/>
                <a:ext cx="0" cy="262769"/>
              </a:xfrm>
              <a:prstGeom prst="line">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82" name="Gruppieren 181">
            <a:extLst>
              <a:ext uri="{FF2B5EF4-FFF2-40B4-BE49-F238E27FC236}">
                <a16:creationId xmlns:a16="http://schemas.microsoft.com/office/drawing/2014/main" id="{A9BA45D3-FA0A-E96E-B5AE-E80AF9AAD87D}"/>
              </a:ext>
            </a:extLst>
          </p:cNvPr>
          <p:cNvGrpSpPr/>
          <p:nvPr/>
        </p:nvGrpSpPr>
        <p:grpSpPr>
          <a:xfrm>
            <a:off x="4052321" y="2366070"/>
            <a:ext cx="5525163" cy="2357476"/>
            <a:chOff x="4052321" y="2423220"/>
            <a:chExt cx="5525163" cy="2357476"/>
          </a:xfrm>
        </p:grpSpPr>
        <p:grpSp>
          <p:nvGrpSpPr>
            <p:cNvPr id="181" name="Gruppieren 180">
              <a:extLst>
                <a:ext uri="{FF2B5EF4-FFF2-40B4-BE49-F238E27FC236}">
                  <a16:creationId xmlns:a16="http://schemas.microsoft.com/office/drawing/2014/main" id="{1DAC52C3-5ED6-D042-98F0-B65CBA912F15}"/>
                </a:ext>
              </a:extLst>
            </p:cNvPr>
            <p:cNvGrpSpPr/>
            <p:nvPr/>
          </p:nvGrpSpPr>
          <p:grpSpPr>
            <a:xfrm>
              <a:off x="4052321" y="2451259"/>
              <a:ext cx="4220785" cy="1308201"/>
              <a:chOff x="4052321" y="2451259"/>
              <a:chExt cx="4220785" cy="1308201"/>
            </a:xfrm>
          </p:grpSpPr>
          <p:cxnSp>
            <p:nvCxnSpPr>
              <p:cNvPr id="112" name="Gerade Verbindung mit Pfeil 111">
                <a:extLst>
                  <a:ext uri="{FF2B5EF4-FFF2-40B4-BE49-F238E27FC236}">
                    <a16:creationId xmlns:a16="http://schemas.microsoft.com/office/drawing/2014/main" id="{92892277-696B-43B2-A5E8-3499987E1C1E}"/>
                  </a:ext>
                </a:extLst>
              </p:cNvPr>
              <p:cNvCxnSpPr/>
              <p:nvPr/>
            </p:nvCxnSpPr>
            <p:spPr bwMode="auto">
              <a:xfrm>
                <a:off x="5279622" y="3132412"/>
                <a:ext cx="621745" cy="0"/>
              </a:xfrm>
              <a:prstGeom prst="straightConnector1">
                <a:avLst/>
              </a:prstGeom>
              <a:solidFill>
                <a:srgbClr val="FF0000"/>
              </a:solidFill>
              <a:ln w="28575" cap="flat" cmpd="sng" algn="ctr">
                <a:solidFill>
                  <a:schemeClr val="bg1">
                    <a:lumMod val="50000"/>
                  </a:schemeClr>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8" name="Textfeld 157">
                <a:extLst>
                  <a:ext uri="{FF2B5EF4-FFF2-40B4-BE49-F238E27FC236}">
                    <a16:creationId xmlns:a16="http://schemas.microsoft.com/office/drawing/2014/main" id="{C3717A6C-DA1F-4151-80C7-E1928EA2907A}"/>
                  </a:ext>
                </a:extLst>
              </p:cNvPr>
              <p:cNvSpPr txBox="1"/>
              <p:nvPr/>
            </p:nvSpPr>
            <p:spPr>
              <a:xfrm>
                <a:off x="5271307" y="3109512"/>
                <a:ext cx="521297" cy="307777"/>
              </a:xfrm>
              <a:prstGeom prst="rect">
                <a:avLst/>
              </a:prstGeom>
              <a:noFill/>
              <a:ln>
                <a:noFill/>
              </a:ln>
            </p:spPr>
            <p:txBody>
              <a:bodyPr wrap="none" rtlCol="0">
                <a:spAutoFit/>
              </a:bodyPr>
              <a:lstStyle/>
              <a:p>
                <a:r>
                  <a:rPr lang="de-DE" sz="1400" dirty="0">
                    <a:solidFill>
                      <a:schemeClr val="accent2"/>
                    </a:solidFill>
                  </a:rPr>
                  <a:t>CO</a:t>
                </a:r>
                <a:r>
                  <a:rPr lang="de-DE" sz="1400" baseline="-25000" dirty="0">
                    <a:solidFill>
                      <a:schemeClr val="accent2"/>
                    </a:solidFill>
                  </a:rPr>
                  <a:t>2</a:t>
                </a:r>
              </a:p>
            </p:txBody>
          </p:sp>
          <p:pic>
            <p:nvPicPr>
              <p:cNvPr id="11" name="Grafik 10" descr="Ein Bild, das drinnen, Tisch, sitzend, klein enthält.&#10;&#10;Automatisch generierte Beschreibung">
                <a:extLst>
                  <a:ext uri="{FF2B5EF4-FFF2-40B4-BE49-F238E27FC236}">
                    <a16:creationId xmlns:a16="http://schemas.microsoft.com/office/drawing/2014/main" id="{024426AC-CCC9-4642-875E-8CABDA553B5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110499" y="2451259"/>
                <a:ext cx="1150569" cy="805399"/>
              </a:xfrm>
              <a:prstGeom prst="rect">
                <a:avLst/>
              </a:prstGeom>
            </p:spPr>
          </p:pic>
          <p:cxnSp>
            <p:nvCxnSpPr>
              <p:cNvPr id="110" name="Gerade Verbindung mit Pfeil 109">
                <a:extLst>
                  <a:ext uri="{FF2B5EF4-FFF2-40B4-BE49-F238E27FC236}">
                    <a16:creationId xmlns:a16="http://schemas.microsoft.com/office/drawing/2014/main" id="{5F79D8F5-DF01-4C12-8B76-BDCE737353DF}"/>
                  </a:ext>
                </a:extLst>
              </p:cNvPr>
              <p:cNvCxnSpPr/>
              <p:nvPr/>
            </p:nvCxnSpPr>
            <p:spPr bwMode="auto">
              <a:xfrm>
                <a:off x="5279622" y="2629992"/>
                <a:ext cx="2993484" cy="19371"/>
              </a:xfrm>
              <a:prstGeom prst="straightConnector1">
                <a:avLst/>
              </a:prstGeom>
              <a:solidFill>
                <a:srgbClr val="FF0000"/>
              </a:solidFill>
              <a:ln w="2857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2" name="Textfeld 141">
                <a:extLst>
                  <a:ext uri="{FF2B5EF4-FFF2-40B4-BE49-F238E27FC236}">
                    <a16:creationId xmlns:a16="http://schemas.microsoft.com/office/drawing/2014/main" id="{996058C6-E14C-4238-B326-22AD3B1AAE6E}"/>
                  </a:ext>
                </a:extLst>
              </p:cNvPr>
              <p:cNvSpPr txBox="1"/>
              <p:nvPr/>
            </p:nvSpPr>
            <p:spPr>
              <a:xfrm>
                <a:off x="4052321" y="3236240"/>
                <a:ext cx="1269899" cy="523220"/>
              </a:xfrm>
              <a:prstGeom prst="rect">
                <a:avLst/>
              </a:prstGeom>
              <a:noFill/>
            </p:spPr>
            <p:txBody>
              <a:bodyPr wrap="none" rtlCol="0">
                <a:spAutoFit/>
              </a:bodyPr>
              <a:lstStyle/>
              <a:p>
                <a:pPr algn="ctr"/>
                <a:r>
                  <a:rPr lang="de-DE" sz="1400" dirty="0"/>
                  <a:t>Biogasanlage</a:t>
                </a:r>
                <a:br>
                  <a:rPr lang="de-DE" sz="1400" dirty="0"/>
                </a:br>
                <a:r>
                  <a:rPr lang="de-DE" sz="1400" dirty="0"/>
                  <a:t>(Bio-Abfälle)</a:t>
                </a:r>
              </a:p>
            </p:txBody>
          </p:sp>
          <p:sp>
            <p:nvSpPr>
              <p:cNvPr id="56" name="Textfeld 55">
                <a:extLst>
                  <a:ext uri="{FF2B5EF4-FFF2-40B4-BE49-F238E27FC236}">
                    <a16:creationId xmlns:a16="http://schemas.microsoft.com/office/drawing/2014/main" id="{08369F8B-124D-4F5D-8F65-DD7AF93F88B6}"/>
                  </a:ext>
                </a:extLst>
              </p:cNvPr>
              <p:cNvSpPr txBox="1"/>
              <p:nvPr/>
            </p:nvSpPr>
            <p:spPr>
              <a:xfrm>
                <a:off x="5271307" y="2603851"/>
                <a:ext cx="511679" cy="307777"/>
              </a:xfrm>
              <a:prstGeom prst="rect">
                <a:avLst/>
              </a:prstGeom>
              <a:noFill/>
            </p:spPr>
            <p:txBody>
              <a:bodyPr wrap="none" rtlCol="0">
                <a:spAutoFit/>
              </a:bodyPr>
              <a:lstStyle/>
              <a:p>
                <a:r>
                  <a:rPr lang="de-DE" sz="1400" dirty="0">
                    <a:solidFill>
                      <a:schemeClr val="accent2"/>
                    </a:solidFill>
                  </a:rPr>
                  <a:t>CH</a:t>
                </a:r>
                <a:r>
                  <a:rPr lang="de-DE" sz="1400" baseline="-25000" dirty="0">
                    <a:solidFill>
                      <a:schemeClr val="accent2"/>
                    </a:solidFill>
                  </a:rPr>
                  <a:t>4</a:t>
                </a:r>
              </a:p>
            </p:txBody>
          </p:sp>
          <p:sp>
            <p:nvSpPr>
              <p:cNvPr id="97" name="Textfeld 96">
                <a:extLst>
                  <a:ext uri="{FF2B5EF4-FFF2-40B4-BE49-F238E27FC236}">
                    <a16:creationId xmlns:a16="http://schemas.microsoft.com/office/drawing/2014/main" id="{1998728D-8AC4-F47F-B57E-C83BD6322CE3}"/>
                  </a:ext>
                </a:extLst>
              </p:cNvPr>
              <p:cNvSpPr txBox="1"/>
              <p:nvPr/>
            </p:nvSpPr>
            <p:spPr>
              <a:xfrm>
                <a:off x="7278928" y="2781379"/>
                <a:ext cx="780983" cy="307777"/>
              </a:xfrm>
              <a:prstGeom prst="rect">
                <a:avLst/>
              </a:prstGeom>
              <a:noFill/>
            </p:spPr>
            <p:txBody>
              <a:bodyPr wrap="none" rtlCol="0">
                <a:spAutoFit/>
              </a:bodyPr>
              <a:lstStyle/>
              <a:p>
                <a:r>
                  <a:rPr lang="de-DE" sz="1400" dirty="0">
                    <a:solidFill>
                      <a:schemeClr val="accent2"/>
                    </a:solidFill>
                  </a:rPr>
                  <a:t>Methan</a:t>
                </a:r>
              </a:p>
            </p:txBody>
          </p:sp>
        </p:grpSp>
        <p:cxnSp>
          <p:nvCxnSpPr>
            <p:cNvPr id="93" name="Gerader Verbinder 92">
              <a:extLst>
                <a:ext uri="{FF2B5EF4-FFF2-40B4-BE49-F238E27FC236}">
                  <a16:creationId xmlns:a16="http://schemas.microsoft.com/office/drawing/2014/main" id="{0ACD3EC4-4E21-E8C9-C1C7-D77341AE8952}"/>
                </a:ext>
              </a:extLst>
            </p:cNvPr>
            <p:cNvCxnSpPr/>
            <p:nvPr/>
          </p:nvCxnSpPr>
          <p:spPr bwMode="auto">
            <a:xfrm>
              <a:off x="8243230" y="2423220"/>
              <a:ext cx="0" cy="2357476"/>
            </a:xfrm>
            <a:prstGeom prst="line">
              <a:avLst/>
            </a:prstGeom>
            <a:solidFill>
              <a:srgbClr val="FF0000"/>
            </a:solidFill>
            <a:ln w="38100"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6" name="Gerade Verbindung mit Pfeil 155">
              <a:extLst>
                <a:ext uri="{FF2B5EF4-FFF2-40B4-BE49-F238E27FC236}">
                  <a16:creationId xmlns:a16="http://schemas.microsoft.com/office/drawing/2014/main" id="{BF1520CD-FE16-471A-CB66-FD4162240241}"/>
                </a:ext>
              </a:extLst>
            </p:cNvPr>
            <p:cNvCxnSpPr/>
            <p:nvPr/>
          </p:nvCxnSpPr>
          <p:spPr bwMode="auto">
            <a:xfrm>
              <a:off x="8258211" y="3773979"/>
              <a:ext cx="1319273" cy="0"/>
            </a:xfrm>
            <a:prstGeom prst="straightConnector1">
              <a:avLst/>
            </a:prstGeom>
            <a:solidFill>
              <a:srgbClr val="FF0000"/>
            </a:solidFill>
            <a:ln w="28575" cap="flat" cmpd="sng" algn="ctr">
              <a:solidFill>
                <a:srgbClr val="FFC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5" name="Gruppieren 184">
            <a:extLst>
              <a:ext uri="{FF2B5EF4-FFF2-40B4-BE49-F238E27FC236}">
                <a16:creationId xmlns:a16="http://schemas.microsoft.com/office/drawing/2014/main" id="{298D9833-AD62-9FEF-1D39-1A345FA620FA}"/>
              </a:ext>
            </a:extLst>
          </p:cNvPr>
          <p:cNvGrpSpPr/>
          <p:nvPr/>
        </p:nvGrpSpPr>
        <p:grpSpPr>
          <a:xfrm>
            <a:off x="5645675" y="875826"/>
            <a:ext cx="2870146" cy="816866"/>
            <a:chOff x="5645675" y="932976"/>
            <a:chExt cx="2870146" cy="816866"/>
          </a:xfrm>
        </p:grpSpPr>
        <p:pic>
          <p:nvPicPr>
            <p:cNvPr id="31" name="Grafik 30" descr="Ein Bild, das Spiel, Tisch, Raum enthält.&#10;&#10;Automatisch generierte Beschreibung">
              <a:extLst>
                <a:ext uri="{FF2B5EF4-FFF2-40B4-BE49-F238E27FC236}">
                  <a16:creationId xmlns:a16="http://schemas.microsoft.com/office/drawing/2014/main" id="{50FFADD5-D56E-4A6D-8F9B-957C46829CE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597181" y="932976"/>
              <a:ext cx="727707" cy="544285"/>
            </a:xfrm>
            <a:prstGeom prst="rect">
              <a:avLst/>
            </a:prstGeom>
          </p:spPr>
        </p:pic>
        <p:sp>
          <p:nvSpPr>
            <p:cNvPr id="50" name="Textfeld 49">
              <a:extLst>
                <a:ext uri="{FF2B5EF4-FFF2-40B4-BE49-F238E27FC236}">
                  <a16:creationId xmlns:a16="http://schemas.microsoft.com/office/drawing/2014/main" id="{37D22265-9D35-4A2B-A7AA-BDA1FB1F8FC4}"/>
                </a:ext>
              </a:extLst>
            </p:cNvPr>
            <p:cNvSpPr txBox="1"/>
            <p:nvPr/>
          </p:nvSpPr>
          <p:spPr>
            <a:xfrm>
              <a:off x="7266761" y="1442065"/>
              <a:ext cx="1249060" cy="307777"/>
            </a:xfrm>
            <a:prstGeom prst="rect">
              <a:avLst/>
            </a:prstGeom>
            <a:noFill/>
          </p:spPr>
          <p:txBody>
            <a:bodyPr wrap="none" rtlCol="0">
              <a:spAutoFit/>
            </a:bodyPr>
            <a:lstStyle/>
            <a:p>
              <a:r>
                <a:rPr lang="de-DE" sz="1400" dirty="0"/>
                <a:t>Klär-   </a:t>
              </a:r>
              <a:r>
                <a:rPr lang="de-DE" sz="1400" dirty="0" err="1"/>
                <a:t>anlage</a:t>
              </a:r>
              <a:endParaRPr lang="de-DE" sz="1400" dirty="0"/>
            </a:p>
          </p:txBody>
        </p:sp>
        <p:sp>
          <p:nvSpPr>
            <p:cNvPr id="55" name="Textfeld 54">
              <a:extLst>
                <a:ext uri="{FF2B5EF4-FFF2-40B4-BE49-F238E27FC236}">
                  <a16:creationId xmlns:a16="http://schemas.microsoft.com/office/drawing/2014/main" id="{5AB789DB-A45C-430A-90B5-C7FDFE212852}"/>
                </a:ext>
              </a:extLst>
            </p:cNvPr>
            <p:cNvSpPr txBox="1"/>
            <p:nvPr/>
          </p:nvSpPr>
          <p:spPr>
            <a:xfrm>
              <a:off x="5645675" y="1043367"/>
              <a:ext cx="420308" cy="338554"/>
            </a:xfrm>
            <a:prstGeom prst="rect">
              <a:avLst/>
            </a:prstGeom>
            <a:noFill/>
          </p:spPr>
          <p:txBody>
            <a:bodyPr wrap="none" rtlCol="0">
              <a:spAutoFit/>
            </a:bodyPr>
            <a:lstStyle/>
            <a:p>
              <a:r>
                <a:rPr lang="de-DE" sz="1600" dirty="0">
                  <a:solidFill>
                    <a:schemeClr val="accent2"/>
                  </a:solidFill>
                </a:rPr>
                <a:t>O</a:t>
              </a:r>
              <a:r>
                <a:rPr lang="de-DE" sz="1600" baseline="-25000" dirty="0">
                  <a:solidFill>
                    <a:schemeClr val="accent2"/>
                  </a:solidFill>
                </a:rPr>
                <a:t>2</a:t>
              </a:r>
            </a:p>
          </p:txBody>
        </p:sp>
        <p:cxnSp>
          <p:nvCxnSpPr>
            <p:cNvPr id="174" name="Gerade Verbindung mit Pfeil 173">
              <a:extLst>
                <a:ext uri="{FF2B5EF4-FFF2-40B4-BE49-F238E27FC236}">
                  <a16:creationId xmlns:a16="http://schemas.microsoft.com/office/drawing/2014/main" id="{461FED88-5AE3-BEE4-5410-C1E82C77A90E}"/>
                </a:ext>
              </a:extLst>
            </p:cNvPr>
            <p:cNvCxnSpPr/>
            <p:nvPr/>
          </p:nvCxnSpPr>
          <p:spPr bwMode="auto">
            <a:xfrm>
              <a:off x="6139586" y="1202565"/>
              <a:ext cx="1451839" cy="0"/>
            </a:xfrm>
            <a:prstGeom prst="straightConnector1">
              <a:avLst/>
            </a:prstGeom>
            <a:solidFill>
              <a:srgbClr val="FF0000"/>
            </a:solidFill>
            <a:ln w="28575" cap="flat" cmpd="sng" algn="ctr">
              <a:solidFill>
                <a:srgbClr val="0000FF"/>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Gerader Verbinder 175">
              <a:extLst>
                <a:ext uri="{FF2B5EF4-FFF2-40B4-BE49-F238E27FC236}">
                  <a16:creationId xmlns:a16="http://schemas.microsoft.com/office/drawing/2014/main" id="{C62E2A93-6DA8-1F69-B5D4-4FCE2E7DC9FF}"/>
                </a:ext>
              </a:extLst>
            </p:cNvPr>
            <p:cNvCxnSpPr>
              <a:endCxn id="13" idx="0"/>
            </p:cNvCxnSpPr>
            <p:nvPr/>
          </p:nvCxnSpPr>
          <p:spPr bwMode="auto">
            <a:xfrm>
              <a:off x="6139587" y="1198968"/>
              <a:ext cx="0" cy="216887"/>
            </a:xfrm>
            <a:prstGeom prst="line">
              <a:avLst/>
            </a:prstGeom>
            <a:solidFill>
              <a:srgbClr val="FF0000"/>
            </a:solidFill>
            <a:ln w="2857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 name="Gruppieren 102">
            <a:extLst>
              <a:ext uri="{FF2B5EF4-FFF2-40B4-BE49-F238E27FC236}">
                <a16:creationId xmlns:a16="http://schemas.microsoft.com/office/drawing/2014/main" id="{B38D38EF-CFF0-A80E-0361-0A6B1C25FBAC}"/>
              </a:ext>
            </a:extLst>
          </p:cNvPr>
          <p:cNvGrpSpPr/>
          <p:nvPr/>
        </p:nvGrpSpPr>
        <p:grpSpPr>
          <a:xfrm>
            <a:off x="1783737" y="1355067"/>
            <a:ext cx="5288295" cy="2675651"/>
            <a:chOff x="1872990" y="1415856"/>
            <a:chExt cx="5288295" cy="2675651"/>
          </a:xfrm>
          <a:solidFill>
            <a:srgbClr val="FF0000">
              <a:alpha val="10196"/>
            </a:srgbClr>
          </a:solidFill>
        </p:grpSpPr>
        <p:sp>
          <p:nvSpPr>
            <p:cNvPr id="101" name="Rechteck: abgerundete Ecken 100">
              <a:extLst>
                <a:ext uri="{FF2B5EF4-FFF2-40B4-BE49-F238E27FC236}">
                  <a16:creationId xmlns:a16="http://schemas.microsoft.com/office/drawing/2014/main" id="{C42F5E47-FEE3-59C5-0588-3649B3B4D993}"/>
                </a:ext>
              </a:extLst>
            </p:cNvPr>
            <p:cNvSpPr/>
            <p:nvPr/>
          </p:nvSpPr>
          <p:spPr bwMode="auto">
            <a:xfrm>
              <a:off x="1872990" y="1415856"/>
              <a:ext cx="5197178" cy="2639814"/>
            </a:xfrm>
            <a:prstGeom prst="roundRect">
              <a:avLst>
                <a:gd name="adj" fmla="val 6490"/>
              </a:avLst>
            </a:prstGeom>
            <a:grp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 name="Textfeld 101">
              <a:extLst>
                <a:ext uri="{FF2B5EF4-FFF2-40B4-BE49-F238E27FC236}">
                  <a16:creationId xmlns:a16="http://schemas.microsoft.com/office/drawing/2014/main" id="{41C369C4-9E81-4AE8-315F-136DC3044618}"/>
                </a:ext>
              </a:extLst>
            </p:cNvPr>
            <p:cNvSpPr txBox="1"/>
            <p:nvPr/>
          </p:nvSpPr>
          <p:spPr>
            <a:xfrm>
              <a:off x="4229072" y="3814508"/>
              <a:ext cx="2932213" cy="276999"/>
            </a:xfrm>
            <a:prstGeom prst="rect">
              <a:avLst/>
            </a:prstGeom>
            <a:noFill/>
          </p:spPr>
          <p:txBody>
            <a:bodyPr wrap="none" rtlCol="0">
              <a:spAutoFit/>
            </a:bodyPr>
            <a:lstStyle/>
            <a:p>
              <a:r>
                <a:rPr lang="de-DE" sz="1200" dirty="0">
                  <a:solidFill>
                    <a:srgbClr val="FF0000"/>
                  </a:solidFill>
                </a:rPr>
                <a:t>Flächen-/Infrastruktur-Synergien nutzen</a:t>
              </a:r>
            </a:p>
          </p:txBody>
        </p:sp>
      </p:grpSp>
      <p:cxnSp>
        <p:nvCxnSpPr>
          <p:cNvPr id="195" name="Gerader Verbinder 194">
            <a:extLst>
              <a:ext uri="{FF2B5EF4-FFF2-40B4-BE49-F238E27FC236}">
                <a16:creationId xmlns:a16="http://schemas.microsoft.com/office/drawing/2014/main" id="{8CC483A1-7DE2-8847-EF46-004E02B4076B}"/>
              </a:ext>
            </a:extLst>
          </p:cNvPr>
          <p:cNvCxnSpPr/>
          <p:nvPr/>
        </p:nvCxnSpPr>
        <p:spPr bwMode="auto">
          <a:xfrm>
            <a:off x="9581656" y="1699974"/>
            <a:ext cx="0" cy="100257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8" name="Textfeld 197">
            <a:extLst>
              <a:ext uri="{FF2B5EF4-FFF2-40B4-BE49-F238E27FC236}">
                <a16:creationId xmlns:a16="http://schemas.microsoft.com/office/drawing/2014/main" id="{588EF2EE-1F72-9A80-A207-7EDDA112D863}"/>
              </a:ext>
            </a:extLst>
          </p:cNvPr>
          <p:cNvSpPr txBox="1"/>
          <p:nvPr/>
        </p:nvSpPr>
        <p:spPr>
          <a:xfrm>
            <a:off x="9178252" y="1066163"/>
            <a:ext cx="800220" cy="584775"/>
          </a:xfrm>
          <a:prstGeom prst="rect">
            <a:avLst/>
          </a:prstGeom>
          <a:noFill/>
        </p:spPr>
        <p:txBody>
          <a:bodyPr wrap="none" rtlCol="0">
            <a:spAutoFit/>
          </a:bodyPr>
          <a:lstStyle/>
          <a:p>
            <a:pPr algn="ctr"/>
            <a:r>
              <a:rPr lang="de-DE" sz="1600" dirty="0"/>
              <a:t>Daten-</a:t>
            </a:r>
            <a:br>
              <a:rPr lang="de-DE" sz="1600" dirty="0"/>
            </a:br>
            <a:r>
              <a:rPr lang="de-DE" sz="1600" dirty="0"/>
              <a:t>netz</a:t>
            </a:r>
          </a:p>
        </p:txBody>
      </p:sp>
      <p:grpSp>
        <p:nvGrpSpPr>
          <p:cNvPr id="2" name="Gruppieren 1">
            <a:extLst>
              <a:ext uri="{FF2B5EF4-FFF2-40B4-BE49-F238E27FC236}">
                <a16:creationId xmlns:a16="http://schemas.microsoft.com/office/drawing/2014/main" id="{3194E6F6-620D-BA41-9253-0D91D587637E}"/>
              </a:ext>
            </a:extLst>
          </p:cNvPr>
          <p:cNvGrpSpPr/>
          <p:nvPr/>
        </p:nvGrpSpPr>
        <p:grpSpPr>
          <a:xfrm>
            <a:off x="916626" y="1414966"/>
            <a:ext cx="8668478" cy="4687544"/>
            <a:chOff x="916626" y="1414966"/>
            <a:chExt cx="8668478" cy="4687544"/>
          </a:xfrm>
        </p:grpSpPr>
        <p:grpSp>
          <p:nvGrpSpPr>
            <p:cNvPr id="201" name="Gruppieren 200">
              <a:extLst>
                <a:ext uri="{FF2B5EF4-FFF2-40B4-BE49-F238E27FC236}">
                  <a16:creationId xmlns:a16="http://schemas.microsoft.com/office/drawing/2014/main" id="{984475AC-E484-8232-93FD-74DF138426E9}"/>
                </a:ext>
              </a:extLst>
            </p:cNvPr>
            <p:cNvGrpSpPr/>
            <p:nvPr/>
          </p:nvGrpSpPr>
          <p:grpSpPr>
            <a:xfrm>
              <a:off x="916626" y="1414966"/>
              <a:ext cx="8668478" cy="4687544"/>
              <a:chOff x="916626" y="1414966"/>
              <a:chExt cx="8668478" cy="4687544"/>
            </a:xfrm>
          </p:grpSpPr>
          <p:cxnSp>
            <p:nvCxnSpPr>
              <p:cNvPr id="107" name="Gerader Verbinder 106">
                <a:extLst>
                  <a:ext uri="{FF2B5EF4-FFF2-40B4-BE49-F238E27FC236}">
                    <a16:creationId xmlns:a16="http://schemas.microsoft.com/office/drawing/2014/main" id="{7AC4085F-CDBB-AB25-B685-BC0625202747}"/>
                  </a:ext>
                </a:extLst>
              </p:cNvPr>
              <p:cNvCxnSpPr/>
              <p:nvPr/>
            </p:nvCxnSpPr>
            <p:spPr bwMode="auto">
              <a:xfrm>
                <a:off x="8835337" y="2112298"/>
                <a:ext cx="39440" cy="399021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3" name="Grafik 112">
                <a:extLst>
                  <a:ext uri="{FF2B5EF4-FFF2-40B4-BE49-F238E27FC236}">
                    <a16:creationId xmlns:a16="http://schemas.microsoft.com/office/drawing/2014/main" id="{82EF2141-40E7-889F-8FB5-75443A558694}"/>
                  </a:ext>
                </a:extLst>
              </p:cNvPr>
              <p:cNvPicPr>
                <a:picLocks noChangeAspect="1"/>
              </p:cNvPicPr>
              <p:nvPr/>
            </p:nvPicPr>
            <p:blipFill rotWithShape="1">
              <a:blip r:embed="rId12">
                <a:extLst>
                  <a:ext uri="{28A0092B-C50C-407E-A947-70E740481C1C}">
                    <a14:useLocalDpi xmlns:a14="http://schemas.microsoft.com/office/drawing/2010/main" val="0"/>
                  </a:ext>
                </a:extLst>
              </a:blip>
              <a:srcRect l="17809" t="17276" r="16816" b="18891"/>
              <a:stretch/>
            </p:blipFill>
            <p:spPr>
              <a:xfrm>
                <a:off x="8645961" y="1802018"/>
                <a:ext cx="476662" cy="310280"/>
              </a:xfrm>
              <a:prstGeom prst="rect">
                <a:avLst/>
              </a:prstGeom>
            </p:spPr>
          </p:pic>
          <p:cxnSp>
            <p:nvCxnSpPr>
              <p:cNvPr id="131" name="Gerade Verbindung mit Pfeil 130">
                <a:extLst>
                  <a:ext uri="{FF2B5EF4-FFF2-40B4-BE49-F238E27FC236}">
                    <a16:creationId xmlns:a16="http://schemas.microsoft.com/office/drawing/2014/main" id="{B33BE95C-CC5D-278E-66A6-EEBDD0B0D717}"/>
                  </a:ext>
                </a:extLst>
              </p:cNvPr>
              <p:cNvCxnSpPr/>
              <p:nvPr/>
            </p:nvCxnSpPr>
            <p:spPr bwMode="auto">
              <a:xfrm>
                <a:off x="916626" y="6102510"/>
                <a:ext cx="796766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Gerader Verbinder 131">
                <a:extLst>
                  <a:ext uri="{FF2B5EF4-FFF2-40B4-BE49-F238E27FC236}">
                    <a16:creationId xmlns:a16="http://schemas.microsoft.com/office/drawing/2014/main" id="{C6620A89-37F6-FAF0-4DAD-9EB57CFD869E}"/>
                  </a:ext>
                </a:extLst>
              </p:cNvPr>
              <p:cNvCxnSpPr/>
              <p:nvPr/>
            </p:nvCxnSpPr>
            <p:spPr bwMode="auto">
              <a:xfrm>
                <a:off x="920215" y="1510455"/>
                <a:ext cx="0" cy="459205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Gerade Verbindung mit Pfeil 137">
                <a:extLst>
                  <a:ext uri="{FF2B5EF4-FFF2-40B4-BE49-F238E27FC236}">
                    <a16:creationId xmlns:a16="http://schemas.microsoft.com/office/drawing/2014/main" id="{33761A3C-EA11-A3D7-048B-BF1269A1B232}"/>
                  </a:ext>
                </a:extLst>
              </p:cNvPr>
              <p:cNvCxnSpPr/>
              <p:nvPr/>
            </p:nvCxnSpPr>
            <p:spPr bwMode="auto">
              <a:xfrm>
                <a:off x="4570962" y="2288850"/>
                <a:ext cx="4266213"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Gerade Verbindung mit Pfeil 140">
                <a:extLst>
                  <a:ext uri="{FF2B5EF4-FFF2-40B4-BE49-F238E27FC236}">
                    <a16:creationId xmlns:a16="http://schemas.microsoft.com/office/drawing/2014/main" id="{B16069E7-CE45-4514-353D-0A567EF6BE22}"/>
                  </a:ext>
                </a:extLst>
              </p:cNvPr>
              <p:cNvCxnSpPr/>
              <p:nvPr/>
            </p:nvCxnSpPr>
            <p:spPr bwMode="auto">
              <a:xfrm>
                <a:off x="920215" y="2163308"/>
                <a:ext cx="119371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 Verbindung mit Pfeil 149">
                <a:extLst>
                  <a:ext uri="{FF2B5EF4-FFF2-40B4-BE49-F238E27FC236}">
                    <a16:creationId xmlns:a16="http://schemas.microsoft.com/office/drawing/2014/main" id="{43C88716-1296-AABB-138E-6A429E3360E8}"/>
                  </a:ext>
                </a:extLst>
              </p:cNvPr>
              <p:cNvCxnSpPr/>
              <p:nvPr/>
            </p:nvCxnSpPr>
            <p:spPr bwMode="auto">
              <a:xfrm>
                <a:off x="920215" y="3032006"/>
                <a:ext cx="119371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Gerade Verbindung mit Pfeil 151">
                <a:extLst>
                  <a:ext uri="{FF2B5EF4-FFF2-40B4-BE49-F238E27FC236}">
                    <a16:creationId xmlns:a16="http://schemas.microsoft.com/office/drawing/2014/main" id="{6FCD42E3-8F1E-2CC0-F0EC-D3BC76C4652E}"/>
                  </a:ext>
                </a:extLst>
              </p:cNvPr>
              <p:cNvCxnSpPr/>
              <p:nvPr/>
            </p:nvCxnSpPr>
            <p:spPr bwMode="auto">
              <a:xfrm>
                <a:off x="920215" y="3815819"/>
                <a:ext cx="119371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Gerader Verbinder 156">
                <a:extLst>
                  <a:ext uri="{FF2B5EF4-FFF2-40B4-BE49-F238E27FC236}">
                    <a16:creationId xmlns:a16="http://schemas.microsoft.com/office/drawing/2014/main" id="{71554F36-2FF9-F1F1-13C1-673959EF5B6A}"/>
                  </a:ext>
                </a:extLst>
              </p:cNvPr>
              <p:cNvCxnSpPr/>
              <p:nvPr/>
            </p:nvCxnSpPr>
            <p:spPr bwMode="auto">
              <a:xfrm>
                <a:off x="2500619" y="5636722"/>
                <a:ext cx="0" cy="465788"/>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Gerader Verbinder 162">
                <a:extLst>
                  <a:ext uri="{FF2B5EF4-FFF2-40B4-BE49-F238E27FC236}">
                    <a16:creationId xmlns:a16="http://schemas.microsoft.com/office/drawing/2014/main" id="{090BC23C-7338-BC2C-BAD2-519D56E6A738}"/>
                  </a:ext>
                </a:extLst>
              </p:cNvPr>
              <p:cNvCxnSpPr/>
              <p:nvPr/>
            </p:nvCxnSpPr>
            <p:spPr bwMode="auto">
              <a:xfrm>
                <a:off x="6356340" y="5670978"/>
                <a:ext cx="0" cy="43153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Gerader Verbinder 165">
                <a:extLst>
                  <a:ext uri="{FF2B5EF4-FFF2-40B4-BE49-F238E27FC236}">
                    <a16:creationId xmlns:a16="http://schemas.microsoft.com/office/drawing/2014/main" id="{90F9841E-82DA-CD74-BBF6-648620F67752}"/>
                  </a:ext>
                </a:extLst>
              </p:cNvPr>
              <p:cNvCxnSpPr/>
              <p:nvPr/>
            </p:nvCxnSpPr>
            <p:spPr bwMode="auto">
              <a:xfrm>
                <a:off x="7968456" y="5670978"/>
                <a:ext cx="0" cy="43153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Gerader Verbinder 167">
                <a:extLst>
                  <a:ext uri="{FF2B5EF4-FFF2-40B4-BE49-F238E27FC236}">
                    <a16:creationId xmlns:a16="http://schemas.microsoft.com/office/drawing/2014/main" id="{BE891CA7-6A40-B875-8991-8FFAA1DCD353}"/>
                  </a:ext>
                </a:extLst>
              </p:cNvPr>
              <p:cNvCxnSpPr/>
              <p:nvPr/>
            </p:nvCxnSpPr>
            <p:spPr bwMode="auto">
              <a:xfrm>
                <a:off x="6028923" y="2292697"/>
                <a:ext cx="0" cy="472723"/>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 name="Gerader Verbinder 169">
                <a:extLst>
                  <a:ext uri="{FF2B5EF4-FFF2-40B4-BE49-F238E27FC236}">
                    <a16:creationId xmlns:a16="http://schemas.microsoft.com/office/drawing/2014/main" id="{4A4BED4C-CDE5-7212-A375-5719EE7494F6}"/>
                  </a:ext>
                </a:extLst>
              </p:cNvPr>
              <p:cNvCxnSpPr/>
              <p:nvPr/>
            </p:nvCxnSpPr>
            <p:spPr bwMode="auto">
              <a:xfrm>
                <a:off x="4805190" y="2292697"/>
                <a:ext cx="0" cy="10141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Gerader Verbinder 171">
                <a:extLst>
                  <a:ext uri="{FF2B5EF4-FFF2-40B4-BE49-F238E27FC236}">
                    <a16:creationId xmlns:a16="http://schemas.microsoft.com/office/drawing/2014/main" id="{E6DF94EE-62F0-76C6-A6ED-E56C9AE71474}"/>
                  </a:ext>
                </a:extLst>
              </p:cNvPr>
              <p:cNvCxnSpPr/>
              <p:nvPr/>
            </p:nvCxnSpPr>
            <p:spPr bwMode="auto">
              <a:xfrm>
                <a:off x="5870481" y="1970015"/>
                <a:ext cx="0" cy="31883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 name="Gerader Verbinder 176">
                <a:extLst>
                  <a:ext uri="{FF2B5EF4-FFF2-40B4-BE49-F238E27FC236}">
                    <a16:creationId xmlns:a16="http://schemas.microsoft.com/office/drawing/2014/main" id="{2743E962-47DE-A43D-3285-838DA49D1925}"/>
                  </a:ext>
                </a:extLst>
              </p:cNvPr>
              <p:cNvCxnSpPr/>
              <p:nvPr/>
            </p:nvCxnSpPr>
            <p:spPr bwMode="auto">
              <a:xfrm>
                <a:off x="7773441" y="1414966"/>
                <a:ext cx="0" cy="873884"/>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6" name="Textfeld 185">
                <a:extLst>
                  <a:ext uri="{FF2B5EF4-FFF2-40B4-BE49-F238E27FC236}">
                    <a16:creationId xmlns:a16="http://schemas.microsoft.com/office/drawing/2014/main" id="{4DD306CC-EC80-28AB-4DE0-3F7717EE1350}"/>
                  </a:ext>
                </a:extLst>
              </p:cNvPr>
              <p:cNvSpPr txBox="1"/>
              <p:nvPr/>
            </p:nvSpPr>
            <p:spPr>
              <a:xfrm>
                <a:off x="8116697" y="1772655"/>
                <a:ext cx="574196" cy="307777"/>
              </a:xfrm>
              <a:prstGeom prst="rect">
                <a:avLst/>
              </a:prstGeom>
              <a:noFill/>
            </p:spPr>
            <p:txBody>
              <a:bodyPr wrap="none" rtlCol="0">
                <a:spAutoFit/>
              </a:bodyPr>
              <a:lstStyle/>
              <a:p>
                <a:r>
                  <a:rPr lang="de-DE" sz="1400" dirty="0"/>
                  <a:t>EMS</a:t>
                </a:r>
              </a:p>
            </p:txBody>
          </p:sp>
          <p:cxnSp>
            <p:nvCxnSpPr>
              <p:cNvPr id="199" name="Gerade Verbindung mit Pfeil 198">
                <a:extLst>
                  <a:ext uri="{FF2B5EF4-FFF2-40B4-BE49-F238E27FC236}">
                    <a16:creationId xmlns:a16="http://schemas.microsoft.com/office/drawing/2014/main" id="{D97DCEF7-B203-D49A-E675-EBD43F334922}"/>
                  </a:ext>
                </a:extLst>
              </p:cNvPr>
              <p:cNvCxnSpPr/>
              <p:nvPr/>
            </p:nvCxnSpPr>
            <p:spPr bwMode="auto">
              <a:xfrm>
                <a:off x="9122623" y="1989987"/>
                <a:ext cx="462481"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7" name="Gerader Verbinder 126">
              <a:extLst>
                <a:ext uri="{FF2B5EF4-FFF2-40B4-BE49-F238E27FC236}">
                  <a16:creationId xmlns:a16="http://schemas.microsoft.com/office/drawing/2014/main" id="{BFB72193-BE0F-C121-B6F5-7FF6CE2440E6}"/>
                </a:ext>
              </a:extLst>
            </p:cNvPr>
            <p:cNvCxnSpPr/>
            <p:nvPr/>
          </p:nvCxnSpPr>
          <p:spPr bwMode="auto">
            <a:xfrm>
              <a:off x="5167269" y="5679273"/>
              <a:ext cx="0" cy="423237"/>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9" name="Gruppieren 158">
            <a:extLst>
              <a:ext uri="{FF2B5EF4-FFF2-40B4-BE49-F238E27FC236}">
                <a16:creationId xmlns:a16="http://schemas.microsoft.com/office/drawing/2014/main" id="{BA5D4123-F162-5479-1AD2-B139D5273A5E}"/>
              </a:ext>
            </a:extLst>
          </p:cNvPr>
          <p:cNvGrpSpPr/>
          <p:nvPr/>
        </p:nvGrpSpPr>
        <p:grpSpPr>
          <a:xfrm>
            <a:off x="7227353" y="4382833"/>
            <a:ext cx="1657105" cy="1525491"/>
            <a:chOff x="7227353" y="4382833"/>
            <a:chExt cx="1657105" cy="1525491"/>
          </a:xfrm>
        </p:grpSpPr>
        <p:sp>
          <p:nvSpPr>
            <p:cNvPr id="21" name="Textfeld 20">
              <a:extLst>
                <a:ext uri="{FF2B5EF4-FFF2-40B4-BE49-F238E27FC236}">
                  <a16:creationId xmlns:a16="http://schemas.microsoft.com/office/drawing/2014/main" id="{24E3E7EE-1F12-C3F3-53B0-AE6341009F39}"/>
                </a:ext>
              </a:extLst>
            </p:cNvPr>
            <p:cNvSpPr txBox="1"/>
            <p:nvPr/>
          </p:nvSpPr>
          <p:spPr>
            <a:xfrm>
              <a:off x="7945650" y="4728477"/>
              <a:ext cx="938808" cy="307777"/>
            </a:xfrm>
            <a:prstGeom prst="rect">
              <a:avLst/>
            </a:prstGeom>
            <a:noFill/>
          </p:spPr>
          <p:txBody>
            <a:bodyPr wrap="square" rtlCol="0">
              <a:spAutoFit/>
            </a:bodyPr>
            <a:lstStyle/>
            <a:p>
              <a:r>
                <a:rPr lang="de-DE" sz="1400" dirty="0" err="1"/>
                <a:t>GuD</a:t>
              </a:r>
              <a:r>
                <a:rPr lang="de-DE" sz="1400" dirty="0"/>
                <a:t>-KW</a:t>
              </a:r>
            </a:p>
          </p:txBody>
        </p:sp>
        <p:pic>
          <p:nvPicPr>
            <p:cNvPr id="45" name="Grafik 44" descr="Ein Bild, das draußen, Gebäude, Turm enthält.&#10;&#10;Automatisch generierte Beschreibung">
              <a:extLst>
                <a:ext uri="{FF2B5EF4-FFF2-40B4-BE49-F238E27FC236}">
                  <a16:creationId xmlns:a16="http://schemas.microsoft.com/office/drawing/2014/main" id="{42D93202-1F8D-91C3-5702-4A699FDE68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27353" y="5041390"/>
              <a:ext cx="938809" cy="625872"/>
            </a:xfrm>
            <a:prstGeom prst="rect">
              <a:avLst/>
            </a:prstGeom>
          </p:spPr>
        </p:pic>
        <p:cxnSp>
          <p:nvCxnSpPr>
            <p:cNvPr id="133" name="Gerader Verbinder 132">
              <a:extLst>
                <a:ext uri="{FF2B5EF4-FFF2-40B4-BE49-F238E27FC236}">
                  <a16:creationId xmlns:a16="http://schemas.microsoft.com/office/drawing/2014/main" id="{FC1AB5D8-AEA9-78AA-742C-9FECFDC32904}"/>
                </a:ext>
              </a:extLst>
            </p:cNvPr>
            <p:cNvCxnSpPr/>
            <p:nvPr/>
          </p:nvCxnSpPr>
          <p:spPr bwMode="auto">
            <a:xfrm>
              <a:off x="7970987" y="4382833"/>
              <a:ext cx="0" cy="668743"/>
            </a:xfrm>
            <a:prstGeom prst="line">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Gerader Verbinder 144">
              <a:extLst>
                <a:ext uri="{FF2B5EF4-FFF2-40B4-BE49-F238E27FC236}">
                  <a16:creationId xmlns:a16="http://schemas.microsoft.com/office/drawing/2014/main" id="{3F83B899-13CC-B0AB-CF53-863C3A495E4A}"/>
                </a:ext>
              </a:extLst>
            </p:cNvPr>
            <p:cNvCxnSpPr/>
            <p:nvPr/>
          </p:nvCxnSpPr>
          <p:spPr bwMode="auto">
            <a:xfrm>
              <a:off x="7393244" y="4529453"/>
              <a:ext cx="0" cy="501870"/>
            </a:xfrm>
            <a:prstGeom prst="line">
              <a:avLst/>
            </a:prstGeom>
            <a:solidFill>
              <a:srgbClr val="FF0000"/>
            </a:solidFill>
            <a:ln w="28575" cap="flat" cmpd="sng" algn="ctr">
              <a:solidFill>
                <a:srgbClr val="FFC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Gerader Verbinder 146">
              <a:extLst>
                <a:ext uri="{FF2B5EF4-FFF2-40B4-BE49-F238E27FC236}">
                  <a16:creationId xmlns:a16="http://schemas.microsoft.com/office/drawing/2014/main" id="{A2AD0720-4B62-34FD-384D-1AD0C97E00C2}"/>
                </a:ext>
              </a:extLst>
            </p:cNvPr>
            <p:cNvCxnSpPr/>
            <p:nvPr/>
          </p:nvCxnSpPr>
          <p:spPr bwMode="auto">
            <a:xfrm>
              <a:off x="7500252" y="5645555"/>
              <a:ext cx="0" cy="262769"/>
            </a:xfrm>
            <a:prstGeom prst="line">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7">
            <a:extLst>
              <a:ext uri="{FF2B5EF4-FFF2-40B4-BE49-F238E27FC236}">
                <a16:creationId xmlns:a16="http://schemas.microsoft.com/office/drawing/2014/main" id="{1F95B7F9-E82F-7463-182B-20782A95BA3C}"/>
              </a:ext>
            </a:extLst>
          </p:cNvPr>
          <p:cNvGrpSpPr/>
          <p:nvPr/>
        </p:nvGrpSpPr>
        <p:grpSpPr>
          <a:xfrm>
            <a:off x="1994556" y="4401527"/>
            <a:ext cx="6461051" cy="1563186"/>
            <a:chOff x="1994556" y="4401527"/>
            <a:chExt cx="6461051" cy="1563186"/>
          </a:xfrm>
        </p:grpSpPr>
        <p:grpSp>
          <p:nvGrpSpPr>
            <p:cNvPr id="144" name="Gruppieren 143">
              <a:extLst>
                <a:ext uri="{FF2B5EF4-FFF2-40B4-BE49-F238E27FC236}">
                  <a16:creationId xmlns:a16="http://schemas.microsoft.com/office/drawing/2014/main" id="{96CC8412-CBF2-6AF0-19F9-8F54EE378788}"/>
                </a:ext>
              </a:extLst>
            </p:cNvPr>
            <p:cNvGrpSpPr/>
            <p:nvPr/>
          </p:nvGrpSpPr>
          <p:grpSpPr>
            <a:xfrm>
              <a:off x="1994556" y="4492267"/>
              <a:ext cx="6461051" cy="1472446"/>
              <a:chOff x="1994556" y="4492267"/>
              <a:chExt cx="6461051" cy="1472446"/>
            </a:xfrm>
          </p:grpSpPr>
          <p:cxnSp>
            <p:nvCxnSpPr>
              <p:cNvPr id="128" name="Gerade Verbindung mit Pfeil 127">
                <a:extLst>
                  <a:ext uri="{FF2B5EF4-FFF2-40B4-BE49-F238E27FC236}">
                    <a16:creationId xmlns:a16="http://schemas.microsoft.com/office/drawing/2014/main" id="{DDF3FB6A-02E0-CDE1-9E2F-AFD866729BD7}"/>
                  </a:ext>
                </a:extLst>
              </p:cNvPr>
              <p:cNvCxnSpPr/>
              <p:nvPr/>
            </p:nvCxnSpPr>
            <p:spPr bwMode="auto">
              <a:xfrm>
                <a:off x="6139586" y="4532287"/>
                <a:ext cx="2103644" cy="0"/>
              </a:xfrm>
              <a:prstGeom prst="straightConnector1">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0" name="Gerade Verbindung mit Pfeil 159">
                <a:extLst>
                  <a:ext uri="{FF2B5EF4-FFF2-40B4-BE49-F238E27FC236}">
                    <a16:creationId xmlns:a16="http://schemas.microsoft.com/office/drawing/2014/main" id="{7C3C54A1-F832-CE9E-807F-EF5CB4F4C7DF}"/>
                  </a:ext>
                </a:extLst>
              </p:cNvPr>
              <p:cNvCxnSpPr/>
              <p:nvPr/>
            </p:nvCxnSpPr>
            <p:spPr bwMode="auto">
              <a:xfrm>
                <a:off x="2500619" y="4532287"/>
                <a:ext cx="3704697" cy="0"/>
              </a:xfrm>
              <a:prstGeom prst="straightConnector1">
                <a:avLst/>
              </a:prstGeom>
              <a:solidFill>
                <a:srgbClr val="FF0000"/>
              </a:solidFill>
              <a:ln w="28575" cap="flat" cmpd="sng" algn="ctr">
                <a:solidFill>
                  <a:srgbClr val="FFC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0" name="Gruppieren 139">
                <a:extLst>
                  <a:ext uri="{FF2B5EF4-FFF2-40B4-BE49-F238E27FC236}">
                    <a16:creationId xmlns:a16="http://schemas.microsoft.com/office/drawing/2014/main" id="{017D1810-0269-617C-FA6D-A185BC33643F}"/>
                  </a:ext>
                </a:extLst>
              </p:cNvPr>
              <p:cNvGrpSpPr/>
              <p:nvPr/>
            </p:nvGrpSpPr>
            <p:grpSpPr>
              <a:xfrm>
                <a:off x="1994556" y="4492267"/>
                <a:ext cx="6461051" cy="1472446"/>
                <a:chOff x="1994556" y="4492267"/>
                <a:chExt cx="6461051" cy="1472446"/>
              </a:xfrm>
            </p:grpSpPr>
            <p:cxnSp>
              <p:nvCxnSpPr>
                <p:cNvPr id="139" name="Gerader Verbinder 138">
                  <a:extLst>
                    <a:ext uri="{FF2B5EF4-FFF2-40B4-BE49-F238E27FC236}">
                      <a16:creationId xmlns:a16="http://schemas.microsoft.com/office/drawing/2014/main" id="{74C1F268-4548-AC3E-C5E1-97C977E0D192}"/>
                    </a:ext>
                  </a:extLst>
                </p:cNvPr>
                <p:cNvCxnSpPr/>
                <p:nvPr/>
              </p:nvCxnSpPr>
              <p:spPr bwMode="auto">
                <a:xfrm>
                  <a:off x="2578293" y="4529453"/>
                  <a:ext cx="0" cy="501870"/>
                </a:xfrm>
                <a:prstGeom prst="line">
                  <a:avLst/>
                </a:prstGeom>
                <a:solidFill>
                  <a:srgbClr val="FF0000"/>
                </a:solidFill>
                <a:ln w="2857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4" name="Gruppieren 123">
                  <a:extLst>
                    <a:ext uri="{FF2B5EF4-FFF2-40B4-BE49-F238E27FC236}">
                      <a16:creationId xmlns:a16="http://schemas.microsoft.com/office/drawing/2014/main" id="{4444F102-51EB-040A-5592-458E573254E5}"/>
                    </a:ext>
                  </a:extLst>
                </p:cNvPr>
                <p:cNvGrpSpPr/>
                <p:nvPr/>
              </p:nvGrpSpPr>
              <p:grpSpPr>
                <a:xfrm>
                  <a:off x="1994556" y="4492267"/>
                  <a:ext cx="6461051" cy="1472446"/>
                  <a:chOff x="1994556" y="4492267"/>
                  <a:chExt cx="6461051" cy="1472446"/>
                </a:xfrm>
              </p:grpSpPr>
              <p:grpSp>
                <p:nvGrpSpPr>
                  <p:cNvPr id="190" name="Gruppieren 189">
                    <a:extLst>
                      <a:ext uri="{FF2B5EF4-FFF2-40B4-BE49-F238E27FC236}">
                        <a16:creationId xmlns:a16="http://schemas.microsoft.com/office/drawing/2014/main" id="{3CE2B852-7629-DFBC-850C-3EE71A84FD72}"/>
                      </a:ext>
                    </a:extLst>
                  </p:cNvPr>
                  <p:cNvGrpSpPr/>
                  <p:nvPr/>
                </p:nvGrpSpPr>
                <p:grpSpPr>
                  <a:xfrm>
                    <a:off x="1994556" y="5623681"/>
                    <a:ext cx="6461051" cy="341032"/>
                    <a:chOff x="1994556" y="5680831"/>
                    <a:chExt cx="6461051" cy="341032"/>
                  </a:xfrm>
                </p:grpSpPr>
                <p:sp>
                  <p:nvSpPr>
                    <p:cNvPr id="136" name="Textfeld 135">
                      <a:extLst>
                        <a:ext uri="{FF2B5EF4-FFF2-40B4-BE49-F238E27FC236}">
                          <a16:creationId xmlns:a16="http://schemas.microsoft.com/office/drawing/2014/main" id="{56FEA781-4070-45DF-9DF9-4FE225FFE945}"/>
                        </a:ext>
                      </a:extLst>
                    </p:cNvPr>
                    <p:cNvSpPr txBox="1"/>
                    <p:nvPr/>
                  </p:nvSpPr>
                  <p:spPr>
                    <a:xfrm>
                      <a:off x="2877758" y="5714086"/>
                      <a:ext cx="1121566" cy="307777"/>
                    </a:xfrm>
                    <a:prstGeom prst="rect">
                      <a:avLst/>
                    </a:prstGeom>
                    <a:noFill/>
                  </p:spPr>
                  <p:txBody>
                    <a:bodyPr wrap="square" rtlCol="0">
                      <a:spAutoFit/>
                    </a:bodyPr>
                    <a:lstStyle/>
                    <a:p>
                      <a:pPr algn="ctr"/>
                      <a:r>
                        <a:rPr lang="de-DE" sz="1400" dirty="0"/>
                        <a:t>Wärmenetz</a:t>
                      </a:r>
                    </a:p>
                  </p:txBody>
                </p:sp>
                <p:cxnSp>
                  <p:nvCxnSpPr>
                    <p:cNvPr id="122" name="Gerade Verbindung mit Pfeil 121">
                      <a:extLst>
                        <a:ext uri="{FF2B5EF4-FFF2-40B4-BE49-F238E27FC236}">
                          <a16:creationId xmlns:a16="http://schemas.microsoft.com/office/drawing/2014/main" id="{7E2B383D-FEE0-81DF-5BAC-59DCC1DA63B1}"/>
                        </a:ext>
                      </a:extLst>
                    </p:cNvPr>
                    <p:cNvCxnSpPr/>
                    <p:nvPr/>
                  </p:nvCxnSpPr>
                  <p:spPr bwMode="auto">
                    <a:xfrm>
                      <a:off x="1994556" y="5978685"/>
                      <a:ext cx="6461051" cy="0"/>
                    </a:xfrm>
                    <a:prstGeom prst="straightConnector1">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Gerader Verbinder 148">
                      <a:extLst>
                        <a:ext uri="{FF2B5EF4-FFF2-40B4-BE49-F238E27FC236}">
                          <a16:creationId xmlns:a16="http://schemas.microsoft.com/office/drawing/2014/main" id="{1CCC28AE-F5C6-842C-F46F-9FAF2DAF0386}"/>
                        </a:ext>
                      </a:extLst>
                    </p:cNvPr>
                    <p:cNvCxnSpPr/>
                    <p:nvPr/>
                  </p:nvCxnSpPr>
                  <p:spPr bwMode="auto">
                    <a:xfrm>
                      <a:off x="2264797" y="5680831"/>
                      <a:ext cx="0" cy="297854"/>
                    </a:xfrm>
                    <a:prstGeom prst="line">
                      <a:avLst/>
                    </a:prstGeom>
                    <a:solidFill>
                      <a:srgbClr val="FF0000"/>
                    </a:solidFill>
                    <a:ln w="28575" cap="flat" cmpd="sng" algn="ctr">
                      <a:solidFill>
                        <a:srgbClr val="FF0000"/>
                      </a:solidFill>
                      <a:prstDash val="sysDot"/>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1" name="Gruppieren 120">
                    <a:extLst>
                      <a:ext uri="{FF2B5EF4-FFF2-40B4-BE49-F238E27FC236}">
                        <a16:creationId xmlns:a16="http://schemas.microsoft.com/office/drawing/2014/main" id="{21138745-6B1C-9E6D-EA19-F43182FA1C92}"/>
                      </a:ext>
                    </a:extLst>
                  </p:cNvPr>
                  <p:cNvGrpSpPr/>
                  <p:nvPr/>
                </p:nvGrpSpPr>
                <p:grpSpPr>
                  <a:xfrm>
                    <a:off x="4161124" y="4492267"/>
                    <a:ext cx="1054956" cy="1407535"/>
                    <a:chOff x="4161124" y="4492267"/>
                    <a:chExt cx="1054956" cy="1407535"/>
                  </a:xfrm>
                </p:grpSpPr>
                <p:sp>
                  <p:nvSpPr>
                    <p:cNvPr id="81" name="Textfeld 80">
                      <a:extLst>
                        <a:ext uri="{FF2B5EF4-FFF2-40B4-BE49-F238E27FC236}">
                          <a16:creationId xmlns:a16="http://schemas.microsoft.com/office/drawing/2014/main" id="{AC3B4CFF-F9C4-4AF2-ABAB-E0E8D8F5C3F2}"/>
                        </a:ext>
                      </a:extLst>
                    </p:cNvPr>
                    <p:cNvSpPr txBox="1"/>
                    <p:nvPr/>
                  </p:nvSpPr>
                  <p:spPr>
                    <a:xfrm>
                      <a:off x="4161124" y="4492267"/>
                      <a:ext cx="603050" cy="523220"/>
                    </a:xfrm>
                    <a:prstGeom prst="rect">
                      <a:avLst/>
                    </a:prstGeom>
                    <a:noFill/>
                  </p:spPr>
                  <p:txBody>
                    <a:bodyPr wrap="none" rtlCol="0">
                      <a:spAutoFit/>
                    </a:bodyPr>
                    <a:lstStyle/>
                    <a:p>
                      <a:r>
                        <a:rPr lang="de-DE" sz="1400" dirty="0"/>
                        <a:t>Heiz-</a:t>
                      </a:r>
                      <a:br>
                        <a:rPr lang="de-DE" sz="1400" dirty="0"/>
                      </a:br>
                      <a:r>
                        <a:rPr lang="de-DE" sz="1400" dirty="0"/>
                        <a:t>werk</a:t>
                      </a:r>
                    </a:p>
                  </p:txBody>
                </p:sp>
                <p:pic>
                  <p:nvPicPr>
                    <p:cNvPr id="105" name="Grafik 104" descr="Ein Bild, das Himmel, draußen, Gebäude, Wolke enthält.&#10;&#10;Automatisch generierte Beschreibung">
                      <a:extLst>
                        <a:ext uri="{FF2B5EF4-FFF2-40B4-BE49-F238E27FC236}">
                          <a16:creationId xmlns:a16="http://schemas.microsoft.com/office/drawing/2014/main" id="{7AA80BAA-0F77-3460-EF1C-398AA647EE6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67288" y="4918228"/>
                      <a:ext cx="548792" cy="768309"/>
                    </a:xfrm>
                    <a:prstGeom prst="rect">
                      <a:avLst/>
                    </a:prstGeom>
                  </p:spPr>
                </p:pic>
                <p:cxnSp>
                  <p:nvCxnSpPr>
                    <p:cNvPr id="116" name="Gerader Verbinder 115">
                      <a:extLst>
                        <a:ext uri="{FF2B5EF4-FFF2-40B4-BE49-F238E27FC236}">
                          <a16:creationId xmlns:a16="http://schemas.microsoft.com/office/drawing/2014/main" id="{F538F1F4-3E33-A206-1E77-4D819A5A7086}"/>
                        </a:ext>
                      </a:extLst>
                    </p:cNvPr>
                    <p:cNvCxnSpPr/>
                    <p:nvPr/>
                  </p:nvCxnSpPr>
                  <p:spPr bwMode="auto">
                    <a:xfrm>
                      <a:off x="4758088" y="4529453"/>
                      <a:ext cx="0" cy="372711"/>
                    </a:xfrm>
                    <a:prstGeom prst="line">
                      <a:avLst/>
                    </a:prstGeom>
                    <a:solidFill>
                      <a:srgbClr val="FF0000"/>
                    </a:solidFill>
                    <a:ln w="2857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Gerader Verbinder 119">
                      <a:extLst>
                        <a:ext uri="{FF2B5EF4-FFF2-40B4-BE49-F238E27FC236}">
                          <a16:creationId xmlns:a16="http://schemas.microsoft.com/office/drawing/2014/main" id="{E3D046EA-C6CC-1979-FA38-3F6DA7751F2D}"/>
                        </a:ext>
                      </a:extLst>
                    </p:cNvPr>
                    <p:cNvCxnSpPr/>
                    <p:nvPr/>
                  </p:nvCxnSpPr>
                  <p:spPr bwMode="auto">
                    <a:xfrm>
                      <a:off x="4804626" y="5684036"/>
                      <a:ext cx="0" cy="215766"/>
                    </a:xfrm>
                    <a:prstGeom prst="line">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cxnSp>
          <p:nvCxnSpPr>
            <p:cNvPr id="3" name="Gerader Verbinder 2">
              <a:extLst>
                <a:ext uri="{FF2B5EF4-FFF2-40B4-BE49-F238E27FC236}">
                  <a16:creationId xmlns:a16="http://schemas.microsoft.com/office/drawing/2014/main" id="{73020350-6220-D121-1219-BA257745EC69}"/>
                </a:ext>
              </a:extLst>
            </p:cNvPr>
            <p:cNvCxnSpPr/>
            <p:nvPr/>
          </p:nvCxnSpPr>
          <p:spPr bwMode="auto">
            <a:xfrm>
              <a:off x="5105537" y="4401527"/>
              <a:ext cx="0" cy="500637"/>
            </a:xfrm>
            <a:prstGeom prst="line">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 name="Gruppieren 24">
            <a:extLst>
              <a:ext uri="{FF2B5EF4-FFF2-40B4-BE49-F238E27FC236}">
                <a16:creationId xmlns:a16="http://schemas.microsoft.com/office/drawing/2014/main" id="{BD8199A6-0226-93B8-A840-A083E1572E40}"/>
              </a:ext>
            </a:extLst>
          </p:cNvPr>
          <p:cNvGrpSpPr/>
          <p:nvPr/>
        </p:nvGrpSpPr>
        <p:grpSpPr>
          <a:xfrm>
            <a:off x="6440091" y="3316784"/>
            <a:ext cx="1250316" cy="1714539"/>
            <a:chOff x="6440091" y="3316784"/>
            <a:chExt cx="1250316" cy="1714539"/>
          </a:xfrm>
        </p:grpSpPr>
        <p:sp>
          <p:nvSpPr>
            <p:cNvPr id="4" name="Textfeld 3">
              <a:extLst>
                <a:ext uri="{FF2B5EF4-FFF2-40B4-BE49-F238E27FC236}">
                  <a16:creationId xmlns:a16="http://schemas.microsoft.com/office/drawing/2014/main" id="{04B47731-D15E-BE31-BBBB-29C3376B13CC}"/>
                </a:ext>
              </a:extLst>
            </p:cNvPr>
            <p:cNvSpPr txBox="1"/>
            <p:nvPr/>
          </p:nvSpPr>
          <p:spPr>
            <a:xfrm>
              <a:off x="7050208" y="3316784"/>
              <a:ext cx="521297" cy="307777"/>
            </a:xfrm>
            <a:prstGeom prst="rect">
              <a:avLst/>
            </a:prstGeom>
            <a:noFill/>
            <a:ln>
              <a:noFill/>
            </a:ln>
          </p:spPr>
          <p:txBody>
            <a:bodyPr wrap="none" rtlCol="0">
              <a:spAutoFit/>
            </a:bodyPr>
            <a:lstStyle/>
            <a:p>
              <a:r>
                <a:rPr lang="de-DE" sz="1400" dirty="0">
                  <a:solidFill>
                    <a:schemeClr val="accent2"/>
                  </a:solidFill>
                </a:rPr>
                <a:t>CO</a:t>
              </a:r>
              <a:r>
                <a:rPr lang="de-DE" sz="1400" baseline="-25000" dirty="0">
                  <a:solidFill>
                    <a:schemeClr val="accent2"/>
                  </a:solidFill>
                </a:rPr>
                <a:t>2</a:t>
              </a:r>
            </a:p>
          </p:txBody>
        </p:sp>
        <p:cxnSp>
          <p:nvCxnSpPr>
            <p:cNvPr id="6" name="Gerade Verbindung mit Pfeil 5">
              <a:extLst>
                <a:ext uri="{FF2B5EF4-FFF2-40B4-BE49-F238E27FC236}">
                  <a16:creationId xmlns:a16="http://schemas.microsoft.com/office/drawing/2014/main" id="{8714DC78-2721-B4D3-6C2E-C92DE49E5F51}"/>
                </a:ext>
              </a:extLst>
            </p:cNvPr>
            <p:cNvCxnSpPr/>
            <p:nvPr/>
          </p:nvCxnSpPr>
          <p:spPr bwMode="auto">
            <a:xfrm>
              <a:off x="6440091" y="3331504"/>
              <a:ext cx="1250316" cy="0"/>
            </a:xfrm>
            <a:prstGeom prst="straightConnector1">
              <a:avLst/>
            </a:prstGeom>
            <a:solidFill>
              <a:srgbClr val="FF0000"/>
            </a:solidFill>
            <a:ln w="28575" cap="flat" cmpd="sng" algn="ctr">
              <a:solidFill>
                <a:schemeClr val="bg1">
                  <a:lumMod val="50000"/>
                </a:schemeClr>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r Verbinder 21">
              <a:extLst>
                <a:ext uri="{FF2B5EF4-FFF2-40B4-BE49-F238E27FC236}">
                  <a16:creationId xmlns:a16="http://schemas.microsoft.com/office/drawing/2014/main" id="{C758A6D4-8D08-C9AE-07A9-658CFA6A583F}"/>
                </a:ext>
              </a:extLst>
            </p:cNvPr>
            <p:cNvCxnSpPr/>
            <p:nvPr/>
          </p:nvCxnSpPr>
          <p:spPr bwMode="auto">
            <a:xfrm flipV="1">
              <a:off x="7690407" y="3331504"/>
              <a:ext cx="0" cy="1699819"/>
            </a:xfrm>
            <a:prstGeom prst="line">
              <a:avLst/>
            </a:prstGeom>
            <a:solidFill>
              <a:srgbClr val="FF0000"/>
            </a:solidFill>
            <a:ln w="2857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 name="Gruppieren 31">
            <a:extLst>
              <a:ext uri="{FF2B5EF4-FFF2-40B4-BE49-F238E27FC236}">
                <a16:creationId xmlns:a16="http://schemas.microsoft.com/office/drawing/2014/main" id="{9D1304B0-8DE6-3F46-1FF5-21731CFDAF19}"/>
              </a:ext>
            </a:extLst>
          </p:cNvPr>
          <p:cNvGrpSpPr/>
          <p:nvPr/>
        </p:nvGrpSpPr>
        <p:grpSpPr>
          <a:xfrm>
            <a:off x="5160806" y="5120812"/>
            <a:ext cx="784332" cy="536687"/>
            <a:chOff x="4096313" y="5002828"/>
            <a:chExt cx="784332" cy="536687"/>
          </a:xfrm>
        </p:grpSpPr>
        <p:sp>
          <p:nvSpPr>
            <p:cNvPr id="26" name="Textfeld 25">
              <a:extLst>
                <a:ext uri="{FF2B5EF4-FFF2-40B4-BE49-F238E27FC236}">
                  <a16:creationId xmlns:a16="http://schemas.microsoft.com/office/drawing/2014/main" id="{1DACB011-E083-5EA9-5947-3090A6D81E65}"/>
                </a:ext>
              </a:extLst>
            </p:cNvPr>
            <p:cNvSpPr txBox="1"/>
            <p:nvPr/>
          </p:nvSpPr>
          <p:spPr>
            <a:xfrm>
              <a:off x="4096313" y="5002828"/>
              <a:ext cx="784332" cy="523220"/>
            </a:xfrm>
            <a:prstGeom prst="rect">
              <a:avLst/>
            </a:prstGeom>
            <a:noFill/>
          </p:spPr>
          <p:txBody>
            <a:bodyPr wrap="square" rtlCol="0">
              <a:spAutoFit/>
            </a:bodyPr>
            <a:lstStyle/>
            <a:p>
              <a:r>
                <a:rPr lang="de-DE" sz="1400" dirty="0"/>
                <a:t>Ab-</a:t>
              </a:r>
              <a:br>
                <a:rPr lang="de-DE" sz="1400" dirty="0"/>
              </a:br>
              <a:r>
                <a:rPr lang="de-DE" sz="1400" dirty="0"/>
                <a:t>Wärme</a:t>
              </a:r>
            </a:p>
          </p:txBody>
        </p:sp>
        <p:cxnSp>
          <p:nvCxnSpPr>
            <p:cNvPr id="30" name="Gerade Verbindung mit Pfeil 29">
              <a:extLst>
                <a:ext uri="{FF2B5EF4-FFF2-40B4-BE49-F238E27FC236}">
                  <a16:creationId xmlns:a16="http://schemas.microsoft.com/office/drawing/2014/main" id="{AC3B4447-CF70-C594-C43E-C00BBC812502}"/>
                </a:ext>
              </a:extLst>
            </p:cNvPr>
            <p:cNvCxnSpPr/>
            <p:nvPr/>
          </p:nvCxnSpPr>
          <p:spPr bwMode="auto">
            <a:xfrm>
              <a:off x="4165355" y="5539515"/>
              <a:ext cx="495830" cy="0"/>
            </a:xfrm>
            <a:prstGeom prst="straightConnector1">
              <a:avLst/>
            </a:prstGeom>
            <a:solidFill>
              <a:srgbClr val="FF0000"/>
            </a:solidFill>
            <a:ln w="28575" cap="flat" cmpd="sng" algn="ctr">
              <a:solidFill>
                <a:srgbClr val="FF6600"/>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8">
            <a:extLst>
              <a:ext uri="{FF2B5EF4-FFF2-40B4-BE49-F238E27FC236}">
                <a16:creationId xmlns:a16="http://schemas.microsoft.com/office/drawing/2014/main" id="{1D2D55A5-B7A2-DCDC-2DFC-7F6E8854E5ED}"/>
              </a:ext>
            </a:extLst>
          </p:cNvPr>
          <p:cNvGrpSpPr/>
          <p:nvPr/>
        </p:nvGrpSpPr>
        <p:grpSpPr>
          <a:xfrm>
            <a:off x="3993497" y="5009787"/>
            <a:ext cx="709345" cy="536687"/>
            <a:chOff x="4109932" y="5002828"/>
            <a:chExt cx="709345" cy="536687"/>
          </a:xfrm>
        </p:grpSpPr>
        <p:sp>
          <p:nvSpPr>
            <p:cNvPr id="16" name="Textfeld 15">
              <a:extLst>
                <a:ext uri="{FF2B5EF4-FFF2-40B4-BE49-F238E27FC236}">
                  <a16:creationId xmlns:a16="http://schemas.microsoft.com/office/drawing/2014/main" id="{3DE47BBD-C88E-DE75-A2E8-5555496560BF}"/>
                </a:ext>
              </a:extLst>
            </p:cNvPr>
            <p:cNvSpPr txBox="1"/>
            <p:nvPr/>
          </p:nvSpPr>
          <p:spPr>
            <a:xfrm>
              <a:off x="4109932" y="5002828"/>
              <a:ext cx="709345" cy="523220"/>
            </a:xfrm>
            <a:prstGeom prst="rect">
              <a:avLst/>
            </a:prstGeom>
            <a:noFill/>
          </p:spPr>
          <p:txBody>
            <a:bodyPr wrap="square" rtlCol="0">
              <a:spAutoFit/>
            </a:bodyPr>
            <a:lstStyle/>
            <a:p>
              <a:pPr algn="r"/>
              <a:r>
                <a:rPr lang="de-DE" sz="1400" dirty="0"/>
                <a:t>Bio-</a:t>
              </a:r>
              <a:br>
                <a:rPr lang="de-DE" sz="1400" dirty="0"/>
              </a:br>
              <a:r>
                <a:rPr lang="de-DE" sz="1400" dirty="0" err="1"/>
                <a:t>masse</a:t>
              </a:r>
              <a:endParaRPr lang="de-DE" sz="1400" dirty="0"/>
            </a:p>
          </p:txBody>
        </p:sp>
        <p:cxnSp>
          <p:nvCxnSpPr>
            <p:cNvPr id="19" name="Gerade Verbindung mit Pfeil 18">
              <a:extLst>
                <a:ext uri="{FF2B5EF4-FFF2-40B4-BE49-F238E27FC236}">
                  <a16:creationId xmlns:a16="http://schemas.microsoft.com/office/drawing/2014/main" id="{9D5073E7-EF57-0FEC-DD2D-47E021E75C51}"/>
                </a:ext>
              </a:extLst>
            </p:cNvPr>
            <p:cNvCxnSpPr/>
            <p:nvPr/>
          </p:nvCxnSpPr>
          <p:spPr bwMode="auto">
            <a:xfrm>
              <a:off x="4259032" y="5539515"/>
              <a:ext cx="495830" cy="0"/>
            </a:xfrm>
            <a:prstGeom prst="straightConnector1">
              <a:avLst/>
            </a:prstGeom>
            <a:solidFill>
              <a:srgbClr val="FF0000"/>
            </a:solidFill>
            <a:ln w="28575" cap="flat" cmpd="sng" algn="ctr">
              <a:solidFill>
                <a:srgbClr val="00B05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uppieren 35">
            <a:extLst>
              <a:ext uri="{FF2B5EF4-FFF2-40B4-BE49-F238E27FC236}">
                <a16:creationId xmlns:a16="http://schemas.microsoft.com/office/drawing/2014/main" id="{716DE213-875A-F40F-9996-9D87F2899F78}"/>
              </a:ext>
            </a:extLst>
          </p:cNvPr>
          <p:cNvGrpSpPr/>
          <p:nvPr/>
        </p:nvGrpSpPr>
        <p:grpSpPr>
          <a:xfrm>
            <a:off x="836849" y="4057413"/>
            <a:ext cx="7257997" cy="1655704"/>
            <a:chOff x="836849" y="4057413"/>
            <a:chExt cx="7257997" cy="1655704"/>
          </a:xfrm>
        </p:grpSpPr>
        <p:grpSp>
          <p:nvGrpSpPr>
            <p:cNvPr id="135" name="Gruppieren 134">
              <a:extLst>
                <a:ext uri="{FF2B5EF4-FFF2-40B4-BE49-F238E27FC236}">
                  <a16:creationId xmlns:a16="http://schemas.microsoft.com/office/drawing/2014/main" id="{BB524B14-B2B4-AC08-0C8B-8C283E3591B6}"/>
                </a:ext>
              </a:extLst>
            </p:cNvPr>
            <p:cNvGrpSpPr/>
            <p:nvPr/>
          </p:nvGrpSpPr>
          <p:grpSpPr>
            <a:xfrm>
              <a:off x="836849" y="4382833"/>
              <a:ext cx="7257997" cy="1330284"/>
              <a:chOff x="836849" y="4382833"/>
              <a:chExt cx="7257997" cy="1330284"/>
            </a:xfrm>
          </p:grpSpPr>
          <p:grpSp>
            <p:nvGrpSpPr>
              <p:cNvPr id="12" name="Gruppieren 11">
                <a:extLst>
                  <a:ext uri="{FF2B5EF4-FFF2-40B4-BE49-F238E27FC236}">
                    <a16:creationId xmlns:a16="http://schemas.microsoft.com/office/drawing/2014/main" id="{2E010A73-87FD-2B16-D43A-F269F8FB48D4}"/>
                  </a:ext>
                </a:extLst>
              </p:cNvPr>
              <p:cNvGrpSpPr/>
              <p:nvPr/>
            </p:nvGrpSpPr>
            <p:grpSpPr>
              <a:xfrm>
                <a:off x="1886551" y="4401527"/>
                <a:ext cx="2211363" cy="1311590"/>
                <a:chOff x="2848745" y="4439983"/>
                <a:chExt cx="2211363" cy="1311590"/>
              </a:xfrm>
            </p:grpSpPr>
            <p:grpSp>
              <p:nvGrpSpPr>
                <p:cNvPr id="51" name="Gruppieren 50">
                  <a:extLst>
                    <a:ext uri="{FF2B5EF4-FFF2-40B4-BE49-F238E27FC236}">
                      <a16:creationId xmlns:a16="http://schemas.microsoft.com/office/drawing/2014/main" id="{B3C9AC2B-7A18-D286-C54F-297088B0B8F8}"/>
                    </a:ext>
                  </a:extLst>
                </p:cNvPr>
                <p:cNvGrpSpPr/>
                <p:nvPr/>
              </p:nvGrpSpPr>
              <p:grpSpPr>
                <a:xfrm>
                  <a:off x="2848745" y="5076190"/>
                  <a:ext cx="2211363" cy="675383"/>
                  <a:chOff x="4132702" y="3170663"/>
                  <a:chExt cx="4967832" cy="1517250"/>
                </a:xfrm>
              </p:grpSpPr>
              <p:sp>
                <p:nvSpPr>
                  <p:cNvPr id="52" name="Freihandform: Form 51">
                    <a:extLst>
                      <a:ext uri="{FF2B5EF4-FFF2-40B4-BE49-F238E27FC236}">
                        <a16:creationId xmlns:a16="http://schemas.microsoft.com/office/drawing/2014/main" id="{F701B97A-BDA0-1B1D-00FF-83F4C3386DC8}"/>
                      </a:ext>
                    </a:extLst>
                  </p:cNvPr>
                  <p:cNvSpPr/>
                  <p:nvPr/>
                </p:nvSpPr>
                <p:spPr>
                  <a:xfrm rot="10800000" flipV="1">
                    <a:off x="6078762" y="4621159"/>
                    <a:ext cx="11760" cy="14086"/>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B2BA3DD6-A190-4164-BDC1-722D069E6E75}"/>
                      </a:ext>
                    </a:extLst>
                  </p:cNvPr>
                  <p:cNvSpPr/>
                  <p:nvPr/>
                </p:nvSpPr>
                <p:spPr>
                  <a:xfrm rot="10800000" flipV="1">
                    <a:off x="5563654" y="3977249"/>
                    <a:ext cx="24379" cy="1937"/>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54" name="Gerader Verbinder 53">
                    <a:extLst>
                      <a:ext uri="{FF2B5EF4-FFF2-40B4-BE49-F238E27FC236}">
                        <a16:creationId xmlns:a16="http://schemas.microsoft.com/office/drawing/2014/main" id="{900EF653-3CE2-C033-A376-AB25C0D8792D}"/>
                      </a:ext>
                    </a:extLst>
                  </p:cNvPr>
                  <p:cNvCxnSpPr>
                    <a:stCxn id="62" idx="42"/>
                  </p:cNvCxnSpPr>
                  <p:nvPr/>
                </p:nvCxnSpPr>
                <p:spPr bwMode="auto">
                  <a:xfrm flipH="1" flipV="1">
                    <a:off x="5216370" y="3577856"/>
                    <a:ext cx="2831" cy="997919"/>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7" name="Grafik 56" descr="Ein Bild, das Buchse, Elektronik, drinnen, Stecker enthält.&#10;&#10;Automatisch generierte Beschreibung">
                    <a:extLst>
                      <a:ext uri="{FF2B5EF4-FFF2-40B4-BE49-F238E27FC236}">
                        <a16:creationId xmlns:a16="http://schemas.microsoft.com/office/drawing/2014/main" id="{9F30BB7E-E8E4-ADD9-F0A4-EA6A791DAA7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80668" y="4274410"/>
                    <a:ext cx="125490" cy="163872"/>
                  </a:xfrm>
                  <a:prstGeom prst="rect">
                    <a:avLst/>
                  </a:prstGeom>
                </p:spPr>
              </p:pic>
              <p:pic>
                <p:nvPicPr>
                  <p:cNvPr id="59" name="Grafik 58">
                    <a:extLst>
                      <a:ext uri="{FF2B5EF4-FFF2-40B4-BE49-F238E27FC236}">
                        <a16:creationId xmlns:a16="http://schemas.microsoft.com/office/drawing/2014/main" id="{CE1D7546-79B5-46E8-5568-811B66992DFC}"/>
                      </a:ext>
                    </a:extLst>
                  </p:cNvPr>
                  <p:cNvPicPr>
                    <a:picLocks noChangeAspect="1"/>
                  </p:cNvPicPr>
                  <p:nvPr/>
                </p:nvPicPr>
                <p:blipFill rotWithShape="1">
                  <a:blip r:embed="rId16">
                    <a:extLst>
                      <a:ext uri="{28A0092B-C50C-407E-A947-70E740481C1C}">
                        <a14:useLocalDpi xmlns:a14="http://schemas.microsoft.com/office/drawing/2010/main" val="0"/>
                      </a:ext>
                    </a:extLst>
                  </a:blip>
                  <a:srcRect l="21087" t="56358" r="73126" b="14625"/>
                  <a:stretch/>
                </p:blipFill>
                <p:spPr>
                  <a:xfrm>
                    <a:off x="6498362" y="4158020"/>
                    <a:ext cx="128606" cy="288117"/>
                  </a:xfrm>
                  <a:prstGeom prst="rect">
                    <a:avLst/>
                  </a:prstGeom>
                </p:spPr>
              </p:pic>
              <p:sp>
                <p:nvSpPr>
                  <p:cNvPr id="61" name="Freihandform: Form 60">
                    <a:extLst>
                      <a:ext uri="{FF2B5EF4-FFF2-40B4-BE49-F238E27FC236}">
                        <a16:creationId xmlns:a16="http://schemas.microsoft.com/office/drawing/2014/main" id="{25F1D217-FCC1-81F1-DA6A-4CDA055DEBA1}"/>
                      </a:ext>
                    </a:extLst>
                  </p:cNvPr>
                  <p:cNvSpPr/>
                  <p:nvPr/>
                </p:nvSpPr>
                <p:spPr bwMode="auto">
                  <a:xfrm>
                    <a:off x="4650474" y="3201063"/>
                    <a:ext cx="2757497" cy="80634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2" name="Freihandform: Form 61">
                    <a:extLst>
                      <a:ext uri="{FF2B5EF4-FFF2-40B4-BE49-F238E27FC236}">
                        <a16:creationId xmlns:a16="http://schemas.microsoft.com/office/drawing/2014/main" id="{3D3351CD-42AA-B941-A738-3B6B69079C63}"/>
                      </a:ext>
                    </a:extLst>
                  </p:cNvPr>
                  <p:cNvSpPr/>
                  <p:nvPr/>
                </p:nvSpPr>
                <p:spPr>
                  <a:xfrm rot="10800000" flipH="1" flipV="1">
                    <a:off x="4132702" y="3170663"/>
                    <a:ext cx="3367359" cy="1433842"/>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63" name="Freihandform: Form 62">
                    <a:extLst>
                      <a:ext uri="{FF2B5EF4-FFF2-40B4-BE49-F238E27FC236}">
                        <a16:creationId xmlns:a16="http://schemas.microsoft.com/office/drawing/2014/main" id="{B5B0064B-A1A4-BB67-7413-7B47C97F7560}"/>
                      </a:ext>
                    </a:extLst>
                  </p:cNvPr>
                  <p:cNvSpPr/>
                  <p:nvPr/>
                </p:nvSpPr>
                <p:spPr bwMode="auto">
                  <a:xfrm>
                    <a:off x="4412808" y="3315403"/>
                    <a:ext cx="769419" cy="122073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64" name="Gruppieren 63">
                    <a:extLst>
                      <a:ext uri="{FF2B5EF4-FFF2-40B4-BE49-F238E27FC236}">
                        <a16:creationId xmlns:a16="http://schemas.microsoft.com/office/drawing/2014/main" id="{1F394A1F-C067-F654-F30A-BE154D2AC174}"/>
                      </a:ext>
                    </a:extLst>
                  </p:cNvPr>
                  <p:cNvGrpSpPr/>
                  <p:nvPr/>
                </p:nvGrpSpPr>
                <p:grpSpPr>
                  <a:xfrm>
                    <a:off x="5049036" y="3322412"/>
                    <a:ext cx="1947051" cy="588201"/>
                    <a:chOff x="8364915" y="3815016"/>
                    <a:chExt cx="897300" cy="528571"/>
                  </a:xfrm>
                </p:grpSpPr>
                <p:sp>
                  <p:nvSpPr>
                    <p:cNvPr id="89" name="Freihandform: Form 88">
                      <a:extLst>
                        <a:ext uri="{FF2B5EF4-FFF2-40B4-BE49-F238E27FC236}">
                          <a16:creationId xmlns:a16="http://schemas.microsoft.com/office/drawing/2014/main" id="{9DB7E3AB-B62D-BC59-D0A9-6610AFAEBEB8}"/>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90" name="Freihandform: Form 89">
                      <a:extLst>
                        <a:ext uri="{FF2B5EF4-FFF2-40B4-BE49-F238E27FC236}">
                          <a16:creationId xmlns:a16="http://schemas.microsoft.com/office/drawing/2014/main" id="{FCD7A191-B4AE-6247-A244-5BB3E88A1C8F}"/>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91" name="Freihandform: Form 90">
                      <a:extLst>
                        <a:ext uri="{FF2B5EF4-FFF2-40B4-BE49-F238E27FC236}">
                          <a16:creationId xmlns:a16="http://schemas.microsoft.com/office/drawing/2014/main" id="{079980DD-277C-6EBC-66D2-F01C1DE35AAF}"/>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92" name="Freihandform: Form 91">
                      <a:extLst>
                        <a:ext uri="{FF2B5EF4-FFF2-40B4-BE49-F238E27FC236}">
                          <a16:creationId xmlns:a16="http://schemas.microsoft.com/office/drawing/2014/main" id="{F8D906E3-1A43-72F7-E1B1-3991651E2207}"/>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pic>
                <p:nvPicPr>
                  <p:cNvPr id="65" name="Grafik 64">
                    <a:extLst>
                      <a:ext uri="{FF2B5EF4-FFF2-40B4-BE49-F238E27FC236}">
                        <a16:creationId xmlns:a16="http://schemas.microsoft.com/office/drawing/2014/main" id="{CD7534BD-C143-9833-5CD1-99BCA50FAC0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28018" y="4096371"/>
                    <a:ext cx="277293" cy="362103"/>
                  </a:xfrm>
                  <a:prstGeom prst="rect">
                    <a:avLst/>
                  </a:prstGeom>
                </p:spPr>
              </p:pic>
              <p:pic>
                <p:nvPicPr>
                  <p:cNvPr id="66" name="Grafik 65">
                    <a:extLst>
                      <a:ext uri="{FF2B5EF4-FFF2-40B4-BE49-F238E27FC236}">
                        <a16:creationId xmlns:a16="http://schemas.microsoft.com/office/drawing/2014/main" id="{EA06F566-03F4-5DE0-7205-7435929F271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936881" y="4144813"/>
                    <a:ext cx="335159" cy="291778"/>
                  </a:xfrm>
                  <a:prstGeom prst="rect">
                    <a:avLst/>
                  </a:prstGeom>
                </p:spPr>
              </p:pic>
              <p:cxnSp>
                <p:nvCxnSpPr>
                  <p:cNvPr id="67" name="Gerader Verbinder 66">
                    <a:extLst>
                      <a:ext uri="{FF2B5EF4-FFF2-40B4-BE49-F238E27FC236}">
                        <a16:creationId xmlns:a16="http://schemas.microsoft.com/office/drawing/2014/main" id="{CA64AE2D-B58E-AA4D-6C77-7869CC738F44}"/>
                      </a:ext>
                    </a:extLst>
                  </p:cNvPr>
                  <p:cNvCxnSpPr/>
                  <p:nvPr/>
                </p:nvCxnSpPr>
                <p:spPr bwMode="auto">
                  <a:xfrm flipH="1" flipV="1">
                    <a:off x="5701738" y="4277423"/>
                    <a:ext cx="292833" cy="526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Gerade Verbindung mit Pfeil 67">
                    <a:extLst>
                      <a:ext uri="{FF2B5EF4-FFF2-40B4-BE49-F238E27FC236}">
                        <a16:creationId xmlns:a16="http://schemas.microsoft.com/office/drawing/2014/main" id="{F6DA5F0D-1C61-04D7-CA59-A09CCE207AB8}"/>
                      </a:ext>
                    </a:extLst>
                  </p:cNvPr>
                  <p:cNvCxnSpPr/>
                  <p:nvPr/>
                </p:nvCxnSpPr>
                <p:spPr bwMode="auto">
                  <a:xfrm>
                    <a:off x="5738081" y="4233615"/>
                    <a:ext cx="221832" cy="5278"/>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9" name="Gruppieren 68">
                    <a:extLst>
                      <a:ext uri="{FF2B5EF4-FFF2-40B4-BE49-F238E27FC236}">
                        <a16:creationId xmlns:a16="http://schemas.microsoft.com/office/drawing/2014/main" id="{16DD5E3D-B209-4C2F-3927-CF130B0DA79E}"/>
                      </a:ext>
                    </a:extLst>
                  </p:cNvPr>
                  <p:cNvGrpSpPr/>
                  <p:nvPr/>
                </p:nvGrpSpPr>
                <p:grpSpPr>
                  <a:xfrm>
                    <a:off x="7405955" y="3230128"/>
                    <a:ext cx="1694579" cy="1457785"/>
                    <a:chOff x="7922148" y="3230128"/>
                    <a:chExt cx="1694579" cy="1457785"/>
                  </a:xfrm>
                </p:grpSpPr>
                <p:pic>
                  <p:nvPicPr>
                    <p:cNvPr id="71" name="Grafik 70" descr="Ein Bild, das Handkarren, Projektor enthält.&#10;&#10;Automatisch generierte Beschreibung">
                      <a:extLst>
                        <a:ext uri="{FF2B5EF4-FFF2-40B4-BE49-F238E27FC236}">
                          <a16:creationId xmlns:a16="http://schemas.microsoft.com/office/drawing/2014/main" id="{68BE34F8-0DB2-45E3-10F9-A187AF6DF425}"/>
                        </a:ext>
                      </a:extLst>
                    </p:cNvPr>
                    <p:cNvPicPr>
                      <a:picLocks noChangeAspect="1"/>
                    </p:cNvPicPr>
                    <p:nvPr/>
                  </p:nvPicPr>
                  <p:blipFill rotWithShape="1">
                    <a:blip r:embed="rId19">
                      <a:extLst>
                        <a:ext uri="{28A0092B-C50C-407E-A947-70E740481C1C}">
                          <a14:useLocalDpi xmlns:a14="http://schemas.microsoft.com/office/drawing/2010/main" val="0"/>
                        </a:ext>
                      </a:extLst>
                    </a:blip>
                    <a:srcRect t="34527" b="33870"/>
                    <a:stretch/>
                  </p:blipFill>
                  <p:spPr>
                    <a:xfrm flipH="1">
                      <a:off x="8418100" y="3305763"/>
                      <a:ext cx="670609" cy="276756"/>
                    </a:xfrm>
                    <a:prstGeom prst="rect">
                      <a:avLst/>
                    </a:prstGeom>
                  </p:spPr>
                </p:pic>
                <p:pic>
                  <p:nvPicPr>
                    <p:cNvPr id="77" name="Grafik 76">
                      <a:extLst>
                        <a:ext uri="{FF2B5EF4-FFF2-40B4-BE49-F238E27FC236}">
                          <a16:creationId xmlns:a16="http://schemas.microsoft.com/office/drawing/2014/main" id="{6649F9E6-2501-5D0E-B6F3-4081B0F00361}"/>
                        </a:ext>
                      </a:extLst>
                    </p:cNvPr>
                    <p:cNvPicPr>
                      <a:picLocks noChangeAspect="1"/>
                    </p:cNvPicPr>
                    <p:nvPr/>
                  </p:nvPicPr>
                  <p:blipFill rotWithShape="1">
                    <a:blip r:embed="rId20">
                      <a:extLst>
                        <a:ext uri="{28A0092B-C50C-407E-A947-70E740481C1C}">
                          <a14:useLocalDpi xmlns:a14="http://schemas.microsoft.com/office/drawing/2010/main" val="0"/>
                        </a:ext>
                      </a:extLst>
                    </a:blip>
                    <a:srcRect l="13089" t="28194" r="13089" b="37778"/>
                    <a:stretch/>
                  </p:blipFill>
                  <p:spPr>
                    <a:xfrm>
                      <a:off x="8137984" y="4297915"/>
                      <a:ext cx="392469" cy="207888"/>
                    </a:xfrm>
                    <a:prstGeom prst="rect">
                      <a:avLst/>
                    </a:prstGeom>
                  </p:spPr>
                </p:pic>
                <p:pic>
                  <p:nvPicPr>
                    <p:cNvPr id="78" name="Grafik 77">
                      <a:extLst>
                        <a:ext uri="{FF2B5EF4-FFF2-40B4-BE49-F238E27FC236}">
                          <a16:creationId xmlns:a16="http://schemas.microsoft.com/office/drawing/2014/main" id="{DF7B60C2-4BDA-A83D-04D6-80D332CF3664}"/>
                        </a:ext>
                      </a:extLst>
                    </p:cNvPr>
                    <p:cNvPicPr>
                      <a:picLocks noChangeAspect="1"/>
                    </p:cNvPicPr>
                    <p:nvPr/>
                  </p:nvPicPr>
                  <p:blipFill rotWithShape="1">
                    <a:blip r:embed="rId20">
                      <a:extLst>
                        <a:ext uri="{28A0092B-C50C-407E-A947-70E740481C1C}">
                          <a14:useLocalDpi xmlns:a14="http://schemas.microsoft.com/office/drawing/2010/main" val="0"/>
                        </a:ext>
                      </a:extLst>
                    </a:blip>
                    <a:srcRect l="13089" t="28194" r="13089" b="37778"/>
                    <a:stretch/>
                  </p:blipFill>
                  <p:spPr>
                    <a:xfrm>
                      <a:off x="8220354" y="4065622"/>
                      <a:ext cx="392469" cy="207888"/>
                    </a:xfrm>
                    <a:prstGeom prst="rect">
                      <a:avLst/>
                    </a:prstGeom>
                  </p:spPr>
                </p:pic>
                <p:pic>
                  <p:nvPicPr>
                    <p:cNvPr id="80" name="Grafik 79">
                      <a:extLst>
                        <a:ext uri="{FF2B5EF4-FFF2-40B4-BE49-F238E27FC236}">
                          <a16:creationId xmlns:a16="http://schemas.microsoft.com/office/drawing/2014/main" id="{3E0C591C-88D8-4945-3947-414A74210F17}"/>
                        </a:ext>
                      </a:extLst>
                    </p:cNvPr>
                    <p:cNvPicPr>
                      <a:picLocks noChangeAspect="1"/>
                    </p:cNvPicPr>
                    <p:nvPr/>
                  </p:nvPicPr>
                  <p:blipFill rotWithShape="1">
                    <a:blip r:embed="rId20">
                      <a:extLst>
                        <a:ext uri="{28A0092B-C50C-407E-A947-70E740481C1C}">
                          <a14:useLocalDpi xmlns:a14="http://schemas.microsoft.com/office/drawing/2010/main" val="0"/>
                        </a:ext>
                      </a:extLst>
                    </a:blip>
                    <a:srcRect l="13089" t="28194" r="13089" b="37778"/>
                    <a:stretch/>
                  </p:blipFill>
                  <p:spPr>
                    <a:xfrm>
                      <a:off x="8326951" y="3850024"/>
                      <a:ext cx="392469" cy="207888"/>
                    </a:xfrm>
                    <a:prstGeom prst="rect">
                      <a:avLst/>
                    </a:prstGeom>
                  </p:spPr>
                </p:pic>
                <p:pic>
                  <p:nvPicPr>
                    <p:cNvPr id="82" name="Grafik 81">
                      <a:extLst>
                        <a:ext uri="{FF2B5EF4-FFF2-40B4-BE49-F238E27FC236}">
                          <a16:creationId xmlns:a16="http://schemas.microsoft.com/office/drawing/2014/main" id="{5452A0FD-D566-17D2-DFF8-FB6894AC2455}"/>
                        </a:ext>
                      </a:extLst>
                    </p:cNvPr>
                    <p:cNvPicPr>
                      <a:picLocks noChangeAspect="1"/>
                    </p:cNvPicPr>
                    <p:nvPr/>
                  </p:nvPicPr>
                  <p:blipFill rotWithShape="1">
                    <a:blip r:embed="rId20">
                      <a:extLst>
                        <a:ext uri="{28A0092B-C50C-407E-A947-70E740481C1C}">
                          <a14:useLocalDpi xmlns:a14="http://schemas.microsoft.com/office/drawing/2010/main" val="0"/>
                        </a:ext>
                      </a:extLst>
                    </a:blip>
                    <a:srcRect l="13089" t="28194" r="13089" b="37778"/>
                    <a:stretch/>
                  </p:blipFill>
                  <p:spPr>
                    <a:xfrm>
                      <a:off x="8569215" y="4297915"/>
                      <a:ext cx="392469" cy="207888"/>
                    </a:xfrm>
                    <a:prstGeom prst="rect">
                      <a:avLst/>
                    </a:prstGeom>
                  </p:spPr>
                </p:pic>
                <p:pic>
                  <p:nvPicPr>
                    <p:cNvPr id="83" name="Grafik 82">
                      <a:extLst>
                        <a:ext uri="{FF2B5EF4-FFF2-40B4-BE49-F238E27FC236}">
                          <a16:creationId xmlns:a16="http://schemas.microsoft.com/office/drawing/2014/main" id="{E9721EA4-5582-EDB8-A928-B7760BDB9700}"/>
                        </a:ext>
                      </a:extLst>
                    </p:cNvPr>
                    <p:cNvPicPr>
                      <a:picLocks noChangeAspect="1"/>
                    </p:cNvPicPr>
                    <p:nvPr/>
                  </p:nvPicPr>
                  <p:blipFill rotWithShape="1">
                    <a:blip r:embed="rId20">
                      <a:extLst>
                        <a:ext uri="{28A0092B-C50C-407E-A947-70E740481C1C}">
                          <a14:useLocalDpi xmlns:a14="http://schemas.microsoft.com/office/drawing/2010/main" val="0"/>
                        </a:ext>
                      </a:extLst>
                    </a:blip>
                    <a:srcRect l="13089" t="28194" r="13089" b="37778"/>
                    <a:stretch/>
                  </p:blipFill>
                  <p:spPr>
                    <a:xfrm>
                      <a:off x="8651585" y="4065622"/>
                      <a:ext cx="392469" cy="207888"/>
                    </a:xfrm>
                    <a:prstGeom prst="rect">
                      <a:avLst/>
                    </a:prstGeom>
                  </p:spPr>
                </p:pic>
                <p:pic>
                  <p:nvPicPr>
                    <p:cNvPr id="84" name="Grafik 83">
                      <a:extLst>
                        <a:ext uri="{FF2B5EF4-FFF2-40B4-BE49-F238E27FC236}">
                          <a16:creationId xmlns:a16="http://schemas.microsoft.com/office/drawing/2014/main" id="{ECEA8C0C-8910-5793-036D-89704500EE77}"/>
                        </a:ext>
                      </a:extLst>
                    </p:cNvPr>
                    <p:cNvPicPr>
                      <a:picLocks noChangeAspect="1"/>
                    </p:cNvPicPr>
                    <p:nvPr/>
                  </p:nvPicPr>
                  <p:blipFill rotWithShape="1">
                    <a:blip r:embed="rId20">
                      <a:extLst>
                        <a:ext uri="{28A0092B-C50C-407E-A947-70E740481C1C}">
                          <a14:useLocalDpi xmlns:a14="http://schemas.microsoft.com/office/drawing/2010/main" val="0"/>
                        </a:ext>
                      </a:extLst>
                    </a:blip>
                    <a:srcRect l="13089" t="28194" r="13089" b="37778"/>
                    <a:stretch/>
                  </p:blipFill>
                  <p:spPr>
                    <a:xfrm>
                      <a:off x="8758182" y="3850024"/>
                      <a:ext cx="392469" cy="207888"/>
                    </a:xfrm>
                    <a:prstGeom prst="rect">
                      <a:avLst/>
                    </a:prstGeom>
                  </p:spPr>
                </p:pic>
                <p:pic>
                  <p:nvPicPr>
                    <p:cNvPr id="85" name="Grafik 84" descr="Ein Bild, das Handkarren, Projektor enthält.&#10;&#10;Automatisch generierte Beschreibung">
                      <a:extLst>
                        <a:ext uri="{FF2B5EF4-FFF2-40B4-BE49-F238E27FC236}">
                          <a16:creationId xmlns:a16="http://schemas.microsoft.com/office/drawing/2014/main" id="{3A268024-DC3A-829B-3521-AF37DC365790}"/>
                        </a:ext>
                      </a:extLst>
                    </p:cNvPr>
                    <p:cNvPicPr>
                      <a:picLocks noChangeAspect="1"/>
                    </p:cNvPicPr>
                    <p:nvPr/>
                  </p:nvPicPr>
                  <p:blipFill rotWithShape="1">
                    <a:blip r:embed="rId19">
                      <a:extLst>
                        <a:ext uri="{28A0092B-C50C-407E-A947-70E740481C1C}">
                          <a14:useLocalDpi xmlns:a14="http://schemas.microsoft.com/office/drawing/2010/main" val="0"/>
                        </a:ext>
                      </a:extLst>
                    </a:blip>
                    <a:srcRect t="34527" b="33870"/>
                    <a:stretch/>
                  </p:blipFill>
                  <p:spPr>
                    <a:xfrm flipH="1">
                      <a:off x="8418100" y="3577954"/>
                      <a:ext cx="670609" cy="276756"/>
                    </a:xfrm>
                    <a:prstGeom prst="rect">
                      <a:avLst/>
                    </a:prstGeom>
                  </p:spPr>
                </p:pic>
                <p:grpSp>
                  <p:nvGrpSpPr>
                    <p:cNvPr id="86" name="Gruppieren 85">
                      <a:extLst>
                        <a:ext uri="{FF2B5EF4-FFF2-40B4-BE49-F238E27FC236}">
                          <a16:creationId xmlns:a16="http://schemas.microsoft.com/office/drawing/2014/main" id="{D5EA0BD1-EA82-7BEF-FB86-EB8A7ECD1681}"/>
                        </a:ext>
                      </a:extLst>
                    </p:cNvPr>
                    <p:cNvGrpSpPr/>
                    <p:nvPr/>
                  </p:nvGrpSpPr>
                  <p:grpSpPr>
                    <a:xfrm>
                      <a:off x="7922148" y="3230128"/>
                      <a:ext cx="1694579" cy="1457785"/>
                      <a:chOff x="9906000" y="1688388"/>
                      <a:chExt cx="3011703" cy="1984036"/>
                    </a:xfrm>
                  </p:grpSpPr>
                  <p:pic>
                    <p:nvPicPr>
                      <p:cNvPr id="87" name="Grafik 86">
                        <a:extLst>
                          <a:ext uri="{FF2B5EF4-FFF2-40B4-BE49-F238E27FC236}">
                            <a16:creationId xmlns:a16="http://schemas.microsoft.com/office/drawing/2014/main" id="{85572A2F-C7CE-C196-55BA-1A0D879E4CFD}"/>
                          </a:ext>
                        </a:extLst>
                      </p:cNvPr>
                      <p:cNvPicPr>
                        <a:picLocks noChangeAspect="1"/>
                      </p:cNvPicPr>
                      <p:nvPr/>
                    </p:nvPicPr>
                    <p:blipFill rotWithShape="1">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1" t="16508" r="49149" b="27515"/>
                      <a:stretch/>
                    </p:blipFill>
                    <p:spPr>
                      <a:xfrm>
                        <a:off x="9906000" y="1688388"/>
                        <a:ext cx="2828822" cy="1968695"/>
                      </a:xfrm>
                      <a:prstGeom prst="rect">
                        <a:avLst/>
                      </a:prstGeom>
                    </p:spPr>
                  </p:pic>
                  <p:sp>
                    <p:nvSpPr>
                      <p:cNvPr id="88" name="Rechteck 87">
                        <a:extLst>
                          <a:ext uri="{FF2B5EF4-FFF2-40B4-BE49-F238E27FC236}">
                            <a16:creationId xmlns:a16="http://schemas.microsoft.com/office/drawing/2014/main" id="{18EDBA42-2DBF-04F0-C576-90E355058FC6}"/>
                          </a:ext>
                        </a:extLst>
                      </p:cNvPr>
                      <p:cNvSpPr/>
                      <p:nvPr/>
                    </p:nvSpPr>
                    <p:spPr bwMode="auto">
                      <a:xfrm>
                        <a:off x="12409634" y="2705215"/>
                        <a:ext cx="508069" cy="967209"/>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sp>
              <p:nvSpPr>
                <p:cNvPr id="119" name="Textfeld 118">
                  <a:extLst>
                    <a:ext uri="{FF2B5EF4-FFF2-40B4-BE49-F238E27FC236}">
                      <a16:creationId xmlns:a16="http://schemas.microsoft.com/office/drawing/2014/main" id="{55493DE1-E2C4-83C1-2478-B843CEE40149}"/>
                    </a:ext>
                  </a:extLst>
                </p:cNvPr>
                <p:cNvSpPr txBox="1"/>
                <p:nvPr/>
              </p:nvSpPr>
              <p:spPr>
                <a:xfrm>
                  <a:off x="3585368" y="4586603"/>
                  <a:ext cx="1457450" cy="523220"/>
                </a:xfrm>
                <a:prstGeom prst="rect">
                  <a:avLst/>
                </a:prstGeom>
                <a:noFill/>
              </p:spPr>
              <p:txBody>
                <a:bodyPr wrap="none" rtlCol="0">
                  <a:spAutoFit/>
                </a:bodyPr>
                <a:lstStyle/>
                <a:p>
                  <a:pPr algn="ctr"/>
                  <a:r>
                    <a:rPr lang="de-DE" sz="1400" dirty="0"/>
                    <a:t>Betriebe/Firmen</a:t>
                  </a:r>
                  <a:br>
                    <a:rPr lang="de-DE" sz="1400" dirty="0"/>
                  </a:br>
                  <a:r>
                    <a:rPr lang="de-DE" sz="1400" dirty="0"/>
                    <a:t>„</a:t>
                  </a:r>
                  <a:r>
                    <a:rPr lang="de-DE" sz="1400" dirty="0" err="1"/>
                    <a:t>ProSumer</a:t>
                  </a:r>
                  <a:r>
                    <a:rPr lang="de-DE" sz="1400" dirty="0"/>
                    <a:t>“</a:t>
                  </a:r>
                </a:p>
              </p:txBody>
            </p:sp>
            <p:cxnSp>
              <p:nvCxnSpPr>
                <p:cNvPr id="125" name="Gerader Verbinder 124">
                  <a:extLst>
                    <a:ext uri="{FF2B5EF4-FFF2-40B4-BE49-F238E27FC236}">
                      <a16:creationId xmlns:a16="http://schemas.microsoft.com/office/drawing/2014/main" id="{93F5B9E1-4C40-4EF1-8006-6533E6B212DC}"/>
                    </a:ext>
                  </a:extLst>
                </p:cNvPr>
                <p:cNvCxnSpPr/>
                <p:nvPr/>
              </p:nvCxnSpPr>
              <p:spPr bwMode="auto">
                <a:xfrm>
                  <a:off x="3201142" y="4439983"/>
                  <a:ext cx="0" cy="668743"/>
                </a:xfrm>
                <a:prstGeom prst="line">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 name="Gerade Verbindung mit Pfeil 108">
                <a:extLst>
                  <a:ext uri="{FF2B5EF4-FFF2-40B4-BE49-F238E27FC236}">
                    <a16:creationId xmlns:a16="http://schemas.microsoft.com/office/drawing/2014/main" id="{69A51F60-BE06-3D77-AF20-A6C64005735A}"/>
                  </a:ext>
                </a:extLst>
              </p:cNvPr>
              <p:cNvCxnSpPr/>
              <p:nvPr/>
            </p:nvCxnSpPr>
            <p:spPr bwMode="auto">
              <a:xfrm>
                <a:off x="1524000" y="4382833"/>
                <a:ext cx="6570846" cy="0"/>
              </a:xfrm>
              <a:prstGeom prst="straightConnector1">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1" name="Textfeld 110">
                <a:extLst>
                  <a:ext uri="{FF2B5EF4-FFF2-40B4-BE49-F238E27FC236}">
                    <a16:creationId xmlns:a16="http://schemas.microsoft.com/office/drawing/2014/main" id="{35484428-CE77-0C01-AF82-31966832694C}"/>
                  </a:ext>
                </a:extLst>
              </p:cNvPr>
              <p:cNvSpPr txBox="1"/>
              <p:nvPr/>
            </p:nvSpPr>
            <p:spPr>
              <a:xfrm>
                <a:off x="836849" y="4532832"/>
                <a:ext cx="1391599" cy="738664"/>
              </a:xfrm>
              <a:prstGeom prst="rect">
                <a:avLst/>
              </a:prstGeom>
              <a:noFill/>
            </p:spPr>
            <p:txBody>
              <a:bodyPr wrap="none" rtlCol="0">
                <a:spAutoFit/>
              </a:bodyPr>
              <a:lstStyle/>
              <a:p>
                <a:r>
                  <a:rPr lang="de-DE" sz="1400" dirty="0"/>
                  <a:t>  Wohn-/</a:t>
                </a:r>
                <a:r>
                  <a:rPr lang="de-DE" sz="1400" dirty="0" err="1"/>
                  <a:t>öffentl</a:t>
                </a:r>
                <a:r>
                  <a:rPr lang="de-DE" sz="1400" dirty="0"/>
                  <a:t>.</a:t>
                </a:r>
                <a:br>
                  <a:rPr lang="de-DE" sz="1400" dirty="0"/>
                </a:br>
                <a:r>
                  <a:rPr lang="de-DE" sz="1400" dirty="0"/>
                  <a:t>     Gebäude</a:t>
                </a:r>
                <a:br>
                  <a:rPr lang="de-DE" sz="1400" dirty="0"/>
                </a:br>
                <a:r>
                  <a:rPr lang="de-DE" sz="1400" dirty="0"/>
                  <a:t> „</a:t>
                </a:r>
                <a:r>
                  <a:rPr lang="de-DE" sz="1400" dirty="0" err="1"/>
                  <a:t>ProSumer</a:t>
                </a:r>
                <a:r>
                  <a:rPr lang="de-DE" sz="1400" dirty="0"/>
                  <a:t>“</a:t>
                </a:r>
              </a:p>
            </p:txBody>
          </p:sp>
        </p:grpSp>
        <p:sp>
          <p:nvSpPr>
            <p:cNvPr id="28" name="Textfeld 27">
              <a:extLst>
                <a:ext uri="{FF2B5EF4-FFF2-40B4-BE49-F238E27FC236}">
                  <a16:creationId xmlns:a16="http://schemas.microsoft.com/office/drawing/2014/main" id="{02BFEA14-CADF-2864-FB43-A2B381196C3B}"/>
                </a:ext>
              </a:extLst>
            </p:cNvPr>
            <p:cNvSpPr txBox="1"/>
            <p:nvPr/>
          </p:nvSpPr>
          <p:spPr>
            <a:xfrm>
              <a:off x="5395691" y="4057413"/>
              <a:ext cx="2224456" cy="338554"/>
            </a:xfrm>
            <a:prstGeom prst="rect">
              <a:avLst/>
            </a:prstGeom>
            <a:noFill/>
          </p:spPr>
          <p:txBody>
            <a:bodyPr wrap="none" rtlCol="0">
              <a:spAutoFit/>
            </a:bodyPr>
            <a:lstStyle/>
            <a:p>
              <a:pPr algn="ctr"/>
              <a:r>
                <a:rPr lang="de-DE" sz="1600" dirty="0"/>
                <a:t>110 kV/20 kV/Ortsnetz</a:t>
              </a:r>
            </a:p>
          </p:txBody>
        </p:sp>
      </p:grpSp>
      <p:grpSp>
        <p:nvGrpSpPr>
          <p:cNvPr id="24" name="Gruppieren 23">
            <a:extLst>
              <a:ext uri="{FF2B5EF4-FFF2-40B4-BE49-F238E27FC236}">
                <a16:creationId xmlns:a16="http://schemas.microsoft.com/office/drawing/2014/main" id="{C5EAD59D-FE7E-3700-3C21-266C535CEF83}"/>
              </a:ext>
            </a:extLst>
          </p:cNvPr>
          <p:cNvGrpSpPr/>
          <p:nvPr/>
        </p:nvGrpSpPr>
        <p:grpSpPr>
          <a:xfrm>
            <a:off x="5151279" y="4560061"/>
            <a:ext cx="1009448" cy="536687"/>
            <a:chOff x="4096312" y="5002828"/>
            <a:chExt cx="1009448" cy="536687"/>
          </a:xfrm>
        </p:grpSpPr>
        <p:sp>
          <p:nvSpPr>
            <p:cNvPr id="43" name="Textfeld 42">
              <a:extLst>
                <a:ext uri="{FF2B5EF4-FFF2-40B4-BE49-F238E27FC236}">
                  <a16:creationId xmlns:a16="http://schemas.microsoft.com/office/drawing/2014/main" id="{6A8ED06D-065A-52D3-F17F-6D0713231AB7}"/>
                </a:ext>
              </a:extLst>
            </p:cNvPr>
            <p:cNvSpPr txBox="1"/>
            <p:nvPr/>
          </p:nvSpPr>
          <p:spPr>
            <a:xfrm>
              <a:off x="4096312" y="5002828"/>
              <a:ext cx="1009448" cy="523220"/>
            </a:xfrm>
            <a:prstGeom prst="rect">
              <a:avLst/>
            </a:prstGeom>
            <a:noFill/>
          </p:spPr>
          <p:txBody>
            <a:bodyPr wrap="square" rtlCol="0">
              <a:spAutoFit/>
            </a:bodyPr>
            <a:lstStyle/>
            <a:p>
              <a:r>
                <a:rPr lang="de-DE" sz="1400" dirty="0"/>
                <a:t>Solar-</a:t>
              </a:r>
              <a:br>
                <a:rPr lang="de-DE" sz="1400" dirty="0"/>
              </a:br>
              <a:r>
                <a:rPr lang="de-DE" sz="1400" dirty="0" err="1"/>
                <a:t>Thermie</a:t>
              </a:r>
              <a:endParaRPr lang="de-DE" sz="1400" dirty="0"/>
            </a:p>
          </p:txBody>
        </p:sp>
        <p:cxnSp>
          <p:nvCxnSpPr>
            <p:cNvPr id="44" name="Gerade Verbindung mit Pfeil 43">
              <a:extLst>
                <a:ext uri="{FF2B5EF4-FFF2-40B4-BE49-F238E27FC236}">
                  <a16:creationId xmlns:a16="http://schemas.microsoft.com/office/drawing/2014/main" id="{FD3D1672-F488-2482-E2D1-1C20B18DEFAA}"/>
                </a:ext>
              </a:extLst>
            </p:cNvPr>
            <p:cNvCxnSpPr/>
            <p:nvPr/>
          </p:nvCxnSpPr>
          <p:spPr bwMode="auto">
            <a:xfrm>
              <a:off x="4165355" y="5539515"/>
              <a:ext cx="495830" cy="0"/>
            </a:xfrm>
            <a:prstGeom prst="straightConnector1">
              <a:avLst/>
            </a:prstGeom>
            <a:solidFill>
              <a:srgbClr val="FF0000"/>
            </a:solidFill>
            <a:ln w="28575" cap="flat" cmpd="sng" algn="ctr">
              <a:solidFill>
                <a:srgbClr val="FF6600"/>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6" name="Textfeld 45">
            <a:extLst>
              <a:ext uri="{FF2B5EF4-FFF2-40B4-BE49-F238E27FC236}">
                <a16:creationId xmlns:a16="http://schemas.microsoft.com/office/drawing/2014/main" id="{3DA4FB52-B70A-4E18-A3AD-600F3BB73DC8}"/>
              </a:ext>
            </a:extLst>
          </p:cNvPr>
          <p:cNvSpPr txBox="1"/>
          <p:nvPr/>
        </p:nvSpPr>
        <p:spPr>
          <a:xfrm>
            <a:off x="8107729" y="5007537"/>
            <a:ext cx="938808" cy="307777"/>
          </a:xfrm>
          <a:prstGeom prst="rect">
            <a:avLst/>
          </a:prstGeom>
          <a:noFill/>
        </p:spPr>
        <p:txBody>
          <a:bodyPr wrap="square" rtlCol="0">
            <a:spAutoFit/>
          </a:bodyPr>
          <a:lstStyle/>
          <a:p>
            <a:r>
              <a:rPr lang="de-DE" sz="1400" dirty="0"/>
              <a:t>MHKW</a:t>
            </a:r>
          </a:p>
        </p:txBody>
      </p:sp>
      <p:sp>
        <p:nvSpPr>
          <p:cNvPr id="48" name="Textfeld 47">
            <a:extLst>
              <a:ext uri="{FF2B5EF4-FFF2-40B4-BE49-F238E27FC236}">
                <a16:creationId xmlns:a16="http://schemas.microsoft.com/office/drawing/2014/main" id="{CBE40AC5-EA14-3E31-912F-FE61162DF5BB}"/>
              </a:ext>
            </a:extLst>
          </p:cNvPr>
          <p:cNvSpPr txBox="1"/>
          <p:nvPr/>
        </p:nvSpPr>
        <p:spPr>
          <a:xfrm>
            <a:off x="782865" y="-28138"/>
            <a:ext cx="9195607" cy="707886"/>
          </a:xfrm>
          <a:prstGeom prst="rect">
            <a:avLst/>
          </a:prstGeom>
          <a:noFill/>
        </p:spPr>
        <p:txBody>
          <a:bodyPr wrap="square" rtlCol="0">
            <a:spAutoFit/>
          </a:bodyPr>
          <a:lstStyle/>
          <a:p>
            <a:r>
              <a:rPr lang="de-DE" altLang="de-DE" sz="2000" dirty="0" err="1">
                <a:solidFill>
                  <a:schemeClr val="bg1"/>
                </a:solidFill>
              </a:rPr>
              <a:t>ProSumer</a:t>
            </a:r>
            <a:r>
              <a:rPr lang="de-DE" altLang="de-DE" sz="2000" dirty="0">
                <a:solidFill>
                  <a:schemeClr val="bg1"/>
                </a:solidFill>
              </a:rPr>
              <a:t> in der Gebietskörperschaft (1), </a:t>
            </a:r>
            <a:r>
              <a:rPr lang="de-DE" altLang="de-DE" sz="2000" dirty="0">
                <a:solidFill>
                  <a:schemeClr val="bg1"/>
                </a:solidFill>
                <a:effectLst>
                  <a:outerShdw blurRad="38100" dist="38100" dir="2700000" algn="tl">
                    <a:srgbClr val="000000">
                      <a:alpha val="43137"/>
                    </a:srgbClr>
                  </a:outerShdw>
                </a:effectLst>
              </a:rPr>
              <a:t>energetische Dorf-/Stadtgemeinschaft</a:t>
            </a:r>
            <a:br>
              <a:rPr lang="de-DE" altLang="de-DE" sz="2000" dirty="0">
                <a:solidFill>
                  <a:schemeClr val="bg1"/>
                </a:solidFill>
              </a:rPr>
            </a:br>
            <a:r>
              <a:rPr lang="de-DE" altLang="de-DE" sz="2000" dirty="0">
                <a:solidFill>
                  <a:schemeClr val="bg1"/>
                </a:solidFill>
              </a:rPr>
              <a:t>Funktionsprinzip und Komponenten: </a:t>
            </a:r>
            <a:r>
              <a:rPr lang="de-DE" altLang="de-DE" sz="2000" dirty="0">
                <a:solidFill>
                  <a:schemeClr val="bg1"/>
                </a:solidFill>
                <a:effectLst>
                  <a:outerShdw blurRad="38100" dist="38100" dir="2700000" algn="tl">
                    <a:srgbClr val="000000">
                      <a:alpha val="43137"/>
                    </a:srgbClr>
                  </a:outerShdw>
                </a:effectLst>
              </a:rPr>
              <a:t>Bausteinkasten</a:t>
            </a:r>
            <a:endParaRPr lang="de-DE" sz="2000" dirty="0">
              <a:solidFill>
                <a:schemeClr val="bg1"/>
              </a:solidFill>
            </a:endParaRPr>
          </a:p>
        </p:txBody>
      </p:sp>
    </p:spTree>
    <p:extLst>
      <p:ext uri="{BB962C8B-B14F-4D97-AF65-F5344CB8AC3E}">
        <p14:creationId xmlns:p14="http://schemas.microsoft.com/office/powerpoint/2010/main" val="76268730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additive="base">
                                        <p:cTn id="7" dur="1000" fill="hold"/>
                                        <p:tgtEl>
                                          <p:spTgt spid="180"/>
                                        </p:tgtEl>
                                        <p:attrNameLst>
                                          <p:attrName>ppt_x</p:attrName>
                                        </p:attrNameLst>
                                      </p:cBhvr>
                                      <p:tavLst>
                                        <p:tav tm="0">
                                          <p:val>
                                            <p:strVal val="1+#ppt_w/2"/>
                                          </p:val>
                                        </p:tav>
                                        <p:tav tm="100000">
                                          <p:val>
                                            <p:strVal val="#ppt_x"/>
                                          </p:val>
                                        </p:tav>
                                      </p:tavLst>
                                    </p:anim>
                                    <p:anim calcmode="lin" valueType="num">
                                      <p:cBhvr additive="base">
                                        <p:cTn id="8" dur="1000" fill="hold"/>
                                        <p:tgtEl>
                                          <p:spTgt spid="18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5"/>
                                        </p:tgtEl>
                                        <p:attrNameLst>
                                          <p:attrName>style.visibility</p:attrName>
                                        </p:attrNameLst>
                                      </p:cBhvr>
                                      <p:to>
                                        <p:strVal val="visible"/>
                                      </p:to>
                                    </p:set>
                                    <p:anim calcmode="lin" valueType="num">
                                      <p:cBhvr additive="base">
                                        <p:cTn id="13" dur="1000" fill="hold"/>
                                        <p:tgtEl>
                                          <p:spTgt spid="95"/>
                                        </p:tgtEl>
                                        <p:attrNameLst>
                                          <p:attrName>ppt_x</p:attrName>
                                        </p:attrNameLst>
                                      </p:cBhvr>
                                      <p:tavLst>
                                        <p:tav tm="0">
                                          <p:val>
                                            <p:strVal val="1+#ppt_w/2"/>
                                          </p:val>
                                        </p:tav>
                                        <p:tav tm="100000">
                                          <p:val>
                                            <p:strVal val="#ppt_x"/>
                                          </p:val>
                                        </p:tav>
                                      </p:tavLst>
                                    </p:anim>
                                    <p:anim calcmode="lin" valueType="num">
                                      <p:cBhvr additive="base">
                                        <p:cTn id="14" dur="1000" fill="hold"/>
                                        <p:tgtEl>
                                          <p:spTgt spid="9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82"/>
                                        </p:tgtEl>
                                        <p:attrNameLst>
                                          <p:attrName>style.visibility</p:attrName>
                                        </p:attrNameLst>
                                      </p:cBhvr>
                                      <p:to>
                                        <p:strVal val="visible"/>
                                      </p:to>
                                    </p:set>
                                    <p:anim calcmode="lin" valueType="num">
                                      <p:cBhvr additive="base">
                                        <p:cTn id="19" dur="1000" fill="hold"/>
                                        <p:tgtEl>
                                          <p:spTgt spid="182"/>
                                        </p:tgtEl>
                                        <p:attrNameLst>
                                          <p:attrName>ppt_x</p:attrName>
                                        </p:attrNameLst>
                                      </p:cBhvr>
                                      <p:tavLst>
                                        <p:tav tm="0">
                                          <p:val>
                                            <p:strVal val="1+#ppt_w/2"/>
                                          </p:val>
                                        </p:tav>
                                        <p:tav tm="100000">
                                          <p:val>
                                            <p:strVal val="#ppt_x"/>
                                          </p:val>
                                        </p:tav>
                                      </p:tavLst>
                                    </p:anim>
                                    <p:anim calcmode="lin" valueType="num">
                                      <p:cBhvr additive="base">
                                        <p:cTn id="20" dur="1000" fill="hold"/>
                                        <p:tgtEl>
                                          <p:spTgt spid="18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83"/>
                                        </p:tgtEl>
                                        <p:attrNameLst>
                                          <p:attrName>style.visibility</p:attrName>
                                        </p:attrNameLst>
                                      </p:cBhvr>
                                      <p:to>
                                        <p:strVal val="visible"/>
                                      </p:to>
                                    </p:set>
                                    <p:anim calcmode="lin" valueType="num">
                                      <p:cBhvr additive="base">
                                        <p:cTn id="25" dur="1000" fill="hold"/>
                                        <p:tgtEl>
                                          <p:spTgt spid="183"/>
                                        </p:tgtEl>
                                        <p:attrNameLst>
                                          <p:attrName>ppt_x</p:attrName>
                                        </p:attrNameLst>
                                      </p:cBhvr>
                                      <p:tavLst>
                                        <p:tav tm="0">
                                          <p:val>
                                            <p:strVal val="1+#ppt_w/2"/>
                                          </p:val>
                                        </p:tav>
                                        <p:tav tm="100000">
                                          <p:val>
                                            <p:strVal val="#ppt_x"/>
                                          </p:val>
                                        </p:tav>
                                      </p:tavLst>
                                    </p:anim>
                                    <p:anim calcmode="lin" valueType="num">
                                      <p:cBhvr additive="base">
                                        <p:cTn id="26" dur="1000" fill="hold"/>
                                        <p:tgtEl>
                                          <p:spTgt spid="18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84"/>
                                        </p:tgtEl>
                                        <p:attrNameLst>
                                          <p:attrName>style.visibility</p:attrName>
                                        </p:attrNameLst>
                                      </p:cBhvr>
                                      <p:to>
                                        <p:strVal val="visible"/>
                                      </p:to>
                                    </p:set>
                                    <p:anim calcmode="lin" valueType="num">
                                      <p:cBhvr additive="base">
                                        <p:cTn id="31" dur="1000" fill="hold"/>
                                        <p:tgtEl>
                                          <p:spTgt spid="184"/>
                                        </p:tgtEl>
                                        <p:attrNameLst>
                                          <p:attrName>ppt_x</p:attrName>
                                        </p:attrNameLst>
                                      </p:cBhvr>
                                      <p:tavLst>
                                        <p:tav tm="0">
                                          <p:val>
                                            <p:strVal val="1+#ppt_w/2"/>
                                          </p:val>
                                        </p:tav>
                                        <p:tav tm="100000">
                                          <p:val>
                                            <p:strVal val="#ppt_x"/>
                                          </p:val>
                                        </p:tav>
                                      </p:tavLst>
                                    </p:anim>
                                    <p:anim calcmode="lin" valueType="num">
                                      <p:cBhvr additive="base">
                                        <p:cTn id="32" dur="1000" fill="hold"/>
                                        <p:tgtEl>
                                          <p:spTgt spid="18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85"/>
                                        </p:tgtEl>
                                        <p:attrNameLst>
                                          <p:attrName>style.visibility</p:attrName>
                                        </p:attrNameLst>
                                      </p:cBhvr>
                                      <p:to>
                                        <p:strVal val="visible"/>
                                      </p:to>
                                    </p:set>
                                    <p:anim calcmode="lin" valueType="num">
                                      <p:cBhvr additive="base">
                                        <p:cTn id="37" dur="1000" fill="hold"/>
                                        <p:tgtEl>
                                          <p:spTgt spid="185"/>
                                        </p:tgtEl>
                                        <p:attrNameLst>
                                          <p:attrName>ppt_x</p:attrName>
                                        </p:attrNameLst>
                                      </p:cBhvr>
                                      <p:tavLst>
                                        <p:tav tm="0">
                                          <p:val>
                                            <p:strVal val="1+#ppt_w/2"/>
                                          </p:val>
                                        </p:tav>
                                        <p:tav tm="100000">
                                          <p:val>
                                            <p:strVal val="#ppt_x"/>
                                          </p:val>
                                        </p:tav>
                                      </p:tavLst>
                                    </p:anim>
                                    <p:anim calcmode="lin" valueType="num">
                                      <p:cBhvr additive="base">
                                        <p:cTn id="38" dur="1000" fill="hold"/>
                                        <p:tgtEl>
                                          <p:spTgt spid="18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nodeType="clickEffect">
                                  <p:stCondLst>
                                    <p:cond delay="0"/>
                                  </p:stCondLst>
                                  <p:childTnLst>
                                    <p:set>
                                      <p:cBhvr>
                                        <p:cTn id="42" dur="1" fill="hold">
                                          <p:stCondLst>
                                            <p:cond delay="0"/>
                                          </p:stCondLst>
                                        </p:cTn>
                                        <p:tgtEl>
                                          <p:spTgt spid="103"/>
                                        </p:tgtEl>
                                        <p:attrNameLst>
                                          <p:attrName>style.visibility</p:attrName>
                                        </p:attrNameLst>
                                      </p:cBhvr>
                                      <p:to>
                                        <p:strVal val="visible"/>
                                      </p:to>
                                    </p:set>
                                    <p:anim calcmode="lin" valueType="num">
                                      <p:cBhvr additive="base">
                                        <p:cTn id="43" dur="1000" fill="hold"/>
                                        <p:tgtEl>
                                          <p:spTgt spid="103"/>
                                        </p:tgtEl>
                                        <p:attrNameLst>
                                          <p:attrName>ppt_x</p:attrName>
                                        </p:attrNameLst>
                                      </p:cBhvr>
                                      <p:tavLst>
                                        <p:tav tm="0">
                                          <p:val>
                                            <p:strVal val="0-#ppt_w/2"/>
                                          </p:val>
                                        </p:tav>
                                        <p:tav tm="100000">
                                          <p:val>
                                            <p:strVal val="#ppt_x"/>
                                          </p:val>
                                        </p:tav>
                                      </p:tavLst>
                                    </p:anim>
                                    <p:anim calcmode="lin" valueType="num">
                                      <p:cBhvr additive="base">
                                        <p:cTn id="44" dur="1000" fill="hold"/>
                                        <p:tgtEl>
                                          <p:spTgt spid="103"/>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1000" fill="hold"/>
                                        <p:tgtEl>
                                          <p:spTgt spid="36"/>
                                        </p:tgtEl>
                                        <p:attrNameLst>
                                          <p:attrName>ppt_x</p:attrName>
                                        </p:attrNameLst>
                                      </p:cBhvr>
                                      <p:tavLst>
                                        <p:tav tm="0">
                                          <p:val>
                                            <p:strVal val="1+#ppt_w/2"/>
                                          </p:val>
                                        </p:tav>
                                        <p:tav tm="100000">
                                          <p:val>
                                            <p:strVal val="#ppt_x"/>
                                          </p:val>
                                        </p:tav>
                                      </p:tavLst>
                                    </p:anim>
                                    <p:anim calcmode="lin" valueType="num">
                                      <p:cBhvr additive="base">
                                        <p:cTn id="5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1000" fill="hold"/>
                                        <p:tgtEl>
                                          <p:spTgt spid="8"/>
                                        </p:tgtEl>
                                        <p:attrNameLst>
                                          <p:attrName>ppt_x</p:attrName>
                                        </p:attrNameLst>
                                      </p:cBhvr>
                                      <p:tavLst>
                                        <p:tav tm="0">
                                          <p:val>
                                            <p:strVal val="1+#ppt_w/2"/>
                                          </p:val>
                                        </p:tav>
                                        <p:tav tm="100000">
                                          <p:val>
                                            <p:strVal val="#ppt_x"/>
                                          </p:val>
                                        </p:tav>
                                      </p:tavLst>
                                    </p:anim>
                                    <p:anim calcmode="lin" valueType="num">
                                      <p:cBhvr additive="base">
                                        <p:cTn id="56"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1000" fill="hold"/>
                                        <p:tgtEl>
                                          <p:spTgt spid="9"/>
                                        </p:tgtEl>
                                        <p:attrNameLst>
                                          <p:attrName>ppt_x</p:attrName>
                                        </p:attrNameLst>
                                      </p:cBhvr>
                                      <p:tavLst>
                                        <p:tav tm="0">
                                          <p:val>
                                            <p:strVal val="0-#ppt_w/2"/>
                                          </p:val>
                                        </p:tav>
                                        <p:tav tm="100000">
                                          <p:val>
                                            <p:strVal val="#ppt_x"/>
                                          </p:val>
                                        </p:tav>
                                      </p:tavLst>
                                    </p:anim>
                                    <p:anim calcmode="lin" valueType="num">
                                      <p:cBhvr additive="base">
                                        <p:cTn id="6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1000" fill="hold"/>
                                        <p:tgtEl>
                                          <p:spTgt spid="24"/>
                                        </p:tgtEl>
                                        <p:attrNameLst>
                                          <p:attrName>ppt_x</p:attrName>
                                        </p:attrNameLst>
                                      </p:cBhvr>
                                      <p:tavLst>
                                        <p:tav tm="0">
                                          <p:val>
                                            <p:strVal val="1+#ppt_w/2"/>
                                          </p:val>
                                        </p:tav>
                                        <p:tav tm="100000">
                                          <p:val>
                                            <p:strVal val="#ppt_x"/>
                                          </p:val>
                                        </p:tav>
                                      </p:tavLst>
                                    </p:anim>
                                    <p:anim calcmode="lin" valueType="num">
                                      <p:cBhvr additive="base">
                                        <p:cTn id="68"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additive="base">
                                        <p:cTn id="73" dur="1000" fill="hold"/>
                                        <p:tgtEl>
                                          <p:spTgt spid="32"/>
                                        </p:tgtEl>
                                        <p:attrNameLst>
                                          <p:attrName>ppt_x</p:attrName>
                                        </p:attrNameLst>
                                      </p:cBhvr>
                                      <p:tavLst>
                                        <p:tav tm="0">
                                          <p:val>
                                            <p:strVal val="1+#ppt_w/2"/>
                                          </p:val>
                                        </p:tav>
                                        <p:tav tm="100000">
                                          <p:val>
                                            <p:strVal val="#ppt_x"/>
                                          </p:val>
                                        </p:tav>
                                      </p:tavLst>
                                    </p:anim>
                                    <p:anim calcmode="lin" valueType="num">
                                      <p:cBhvr additive="base">
                                        <p:cTn id="74" dur="10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nodeType="clickEffect">
                                  <p:stCondLst>
                                    <p:cond delay="0"/>
                                  </p:stCondLst>
                                  <p:childTnLst>
                                    <p:set>
                                      <p:cBhvr>
                                        <p:cTn id="78" dur="1" fill="hold">
                                          <p:stCondLst>
                                            <p:cond delay="0"/>
                                          </p:stCondLst>
                                        </p:cTn>
                                        <p:tgtEl>
                                          <p:spTgt spid="192"/>
                                        </p:tgtEl>
                                        <p:attrNameLst>
                                          <p:attrName>style.visibility</p:attrName>
                                        </p:attrNameLst>
                                      </p:cBhvr>
                                      <p:to>
                                        <p:strVal val="visible"/>
                                      </p:to>
                                    </p:set>
                                    <p:anim calcmode="lin" valueType="num">
                                      <p:cBhvr additive="base">
                                        <p:cTn id="79" dur="1000" fill="hold"/>
                                        <p:tgtEl>
                                          <p:spTgt spid="192"/>
                                        </p:tgtEl>
                                        <p:attrNameLst>
                                          <p:attrName>ppt_x</p:attrName>
                                        </p:attrNameLst>
                                      </p:cBhvr>
                                      <p:tavLst>
                                        <p:tav tm="0">
                                          <p:val>
                                            <p:strVal val="1+#ppt_w/2"/>
                                          </p:val>
                                        </p:tav>
                                        <p:tav tm="100000">
                                          <p:val>
                                            <p:strVal val="#ppt_x"/>
                                          </p:val>
                                        </p:tav>
                                      </p:tavLst>
                                    </p:anim>
                                    <p:anim calcmode="lin" valueType="num">
                                      <p:cBhvr additive="base">
                                        <p:cTn id="80" dur="1000" fill="hold"/>
                                        <p:tgtEl>
                                          <p:spTgt spid="192"/>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stCondLst>
                                    <p:cond delay="0"/>
                                  </p:stCondLst>
                                  <p:childTnLst>
                                    <p:set>
                                      <p:cBhvr>
                                        <p:cTn id="84" dur="1" fill="hold">
                                          <p:stCondLst>
                                            <p:cond delay="0"/>
                                          </p:stCondLst>
                                        </p:cTn>
                                        <p:tgtEl>
                                          <p:spTgt spid="159"/>
                                        </p:tgtEl>
                                        <p:attrNameLst>
                                          <p:attrName>style.visibility</p:attrName>
                                        </p:attrNameLst>
                                      </p:cBhvr>
                                      <p:to>
                                        <p:strVal val="visible"/>
                                      </p:to>
                                    </p:set>
                                    <p:anim calcmode="lin" valueType="num">
                                      <p:cBhvr additive="base">
                                        <p:cTn id="85" dur="1000" fill="hold"/>
                                        <p:tgtEl>
                                          <p:spTgt spid="159"/>
                                        </p:tgtEl>
                                        <p:attrNameLst>
                                          <p:attrName>ppt_x</p:attrName>
                                        </p:attrNameLst>
                                      </p:cBhvr>
                                      <p:tavLst>
                                        <p:tav tm="0">
                                          <p:val>
                                            <p:strVal val="1+#ppt_w/2"/>
                                          </p:val>
                                        </p:tav>
                                        <p:tav tm="100000">
                                          <p:val>
                                            <p:strVal val="#ppt_x"/>
                                          </p:val>
                                        </p:tav>
                                      </p:tavLst>
                                    </p:anim>
                                    <p:anim calcmode="lin" valueType="num">
                                      <p:cBhvr additive="base">
                                        <p:cTn id="86" dur="1000" fill="hold"/>
                                        <p:tgtEl>
                                          <p:spTgt spid="159"/>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additive="base">
                                        <p:cTn id="91" dur="1000" fill="hold"/>
                                        <p:tgtEl>
                                          <p:spTgt spid="25"/>
                                        </p:tgtEl>
                                        <p:attrNameLst>
                                          <p:attrName>ppt_x</p:attrName>
                                        </p:attrNameLst>
                                      </p:cBhvr>
                                      <p:tavLst>
                                        <p:tav tm="0">
                                          <p:val>
                                            <p:strVal val="#ppt_x"/>
                                          </p:val>
                                        </p:tav>
                                        <p:tav tm="100000">
                                          <p:val>
                                            <p:strVal val="#ppt_x"/>
                                          </p:val>
                                        </p:tav>
                                      </p:tavLst>
                                    </p:anim>
                                    <p:anim calcmode="lin" valueType="num">
                                      <p:cBhvr additive="base">
                                        <p:cTn id="9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46"/>
                                        </p:tgtEl>
                                        <p:attrNameLst>
                                          <p:attrName>style.visibility</p:attrName>
                                        </p:attrNameLst>
                                      </p:cBhvr>
                                      <p:to>
                                        <p:strVal val="visible"/>
                                      </p:to>
                                    </p:set>
                                    <p:anim calcmode="lin" valueType="num">
                                      <p:cBhvr additive="base">
                                        <p:cTn id="97" dur="1000" fill="hold"/>
                                        <p:tgtEl>
                                          <p:spTgt spid="46"/>
                                        </p:tgtEl>
                                        <p:attrNameLst>
                                          <p:attrName>ppt_x</p:attrName>
                                        </p:attrNameLst>
                                      </p:cBhvr>
                                      <p:tavLst>
                                        <p:tav tm="0">
                                          <p:val>
                                            <p:strVal val="1+#ppt_w/2"/>
                                          </p:val>
                                        </p:tav>
                                        <p:tav tm="100000">
                                          <p:val>
                                            <p:strVal val="#ppt_x"/>
                                          </p:val>
                                        </p:tav>
                                      </p:tavLst>
                                    </p:anim>
                                    <p:anim calcmode="lin" valueType="num">
                                      <p:cBhvr additive="base">
                                        <p:cTn id="98" dur="10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nodeType="clickEffect">
                                  <p:stCondLst>
                                    <p:cond delay="0"/>
                                  </p:stCondLst>
                                  <p:childTnLst>
                                    <p:set>
                                      <p:cBhvr>
                                        <p:cTn id="102" dur="1" fill="hold">
                                          <p:stCondLst>
                                            <p:cond delay="0"/>
                                          </p:stCondLst>
                                        </p:cTn>
                                        <p:tgtEl>
                                          <p:spTgt spid="2"/>
                                        </p:tgtEl>
                                        <p:attrNameLst>
                                          <p:attrName>style.visibility</p:attrName>
                                        </p:attrNameLst>
                                      </p:cBhvr>
                                      <p:to>
                                        <p:strVal val="visible"/>
                                      </p:to>
                                    </p:set>
                                    <p:anim calcmode="lin" valueType="num">
                                      <p:cBhvr additive="base">
                                        <p:cTn id="103" dur="1000" fill="hold"/>
                                        <p:tgtEl>
                                          <p:spTgt spid="2"/>
                                        </p:tgtEl>
                                        <p:attrNameLst>
                                          <p:attrName>ppt_x</p:attrName>
                                        </p:attrNameLst>
                                      </p:cBhvr>
                                      <p:tavLst>
                                        <p:tav tm="0">
                                          <p:val>
                                            <p:strVal val="1+#ppt_w/2"/>
                                          </p:val>
                                        </p:tav>
                                        <p:tav tm="100000">
                                          <p:val>
                                            <p:strVal val="#ppt_x"/>
                                          </p:val>
                                        </p:tav>
                                      </p:tavLst>
                                    </p:anim>
                                    <p:anim calcmode="lin" valueType="num">
                                      <p:cBhvr additive="base">
                                        <p:cTn id="10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2" fill="hold" nodeType="clickEffect">
                                  <p:stCondLst>
                                    <p:cond delay="0"/>
                                  </p:stCondLst>
                                  <p:childTnLst>
                                    <p:set>
                                      <p:cBhvr>
                                        <p:cTn id="108" dur="1" fill="hold">
                                          <p:stCondLst>
                                            <p:cond delay="0"/>
                                          </p:stCondLst>
                                        </p:cTn>
                                        <p:tgtEl>
                                          <p:spTgt spid="179"/>
                                        </p:tgtEl>
                                        <p:attrNameLst>
                                          <p:attrName>style.visibility</p:attrName>
                                        </p:attrNameLst>
                                      </p:cBhvr>
                                      <p:to>
                                        <p:strVal val="visible"/>
                                      </p:to>
                                    </p:set>
                                    <p:anim calcmode="lin" valueType="num">
                                      <p:cBhvr additive="base">
                                        <p:cTn id="109" dur="1000" fill="hold"/>
                                        <p:tgtEl>
                                          <p:spTgt spid="179"/>
                                        </p:tgtEl>
                                        <p:attrNameLst>
                                          <p:attrName>ppt_x</p:attrName>
                                        </p:attrNameLst>
                                      </p:cBhvr>
                                      <p:tavLst>
                                        <p:tav tm="0">
                                          <p:val>
                                            <p:strVal val="1+#ppt_w/2"/>
                                          </p:val>
                                        </p:tav>
                                        <p:tav tm="100000">
                                          <p:val>
                                            <p:strVal val="#ppt_x"/>
                                          </p:val>
                                        </p:tav>
                                      </p:tavLst>
                                    </p:anim>
                                    <p:anim calcmode="lin" valueType="num">
                                      <p:cBhvr additive="base">
                                        <p:cTn id="110" dur="1000" fill="hold"/>
                                        <p:tgtEl>
                                          <p:spTgt spid="179"/>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1" fill="hold" grpId="0" nodeType="clickEffect">
                                  <p:stCondLst>
                                    <p:cond delay="0"/>
                                  </p:stCondLst>
                                  <p:childTnLst>
                                    <p:set>
                                      <p:cBhvr>
                                        <p:cTn id="114" dur="1" fill="hold">
                                          <p:stCondLst>
                                            <p:cond delay="0"/>
                                          </p:stCondLst>
                                        </p:cTn>
                                        <p:tgtEl>
                                          <p:spTgt spid="5"/>
                                        </p:tgtEl>
                                        <p:attrNameLst>
                                          <p:attrName>style.visibility</p:attrName>
                                        </p:attrNameLst>
                                      </p:cBhvr>
                                      <p:to>
                                        <p:strVal val="visible"/>
                                      </p:to>
                                    </p:set>
                                    <p:anim calcmode="lin" valueType="num">
                                      <p:cBhvr additive="base">
                                        <p:cTn id="115" dur="1000" fill="hold"/>
                                        <p:tgtEl>
                                          <p:spTgt spid="5"/>
                                        </p:tgtEl>
                                        <p:attrNameLst>
                                          <p:attrName>ppt_x</p:attrName>
                                        </p:attrNameLst>
                                      </p:cBhvr>
                                      <p:tavLst>
                                        <p:tav tm="0">
                                          <p:val>
                                            <p:strVal val="#ppt_x"/>
                                          </p:val>
                                        </p:tav>
                                        <p:tav tm="100000">
                                          <p:val>
                                            <p:strVal val="#ppt_x"/>
                                          </p:val>
                                        </p:tav>
                                      </p:tavLst>
                                    </p:anim>
                                    <p:anim calcmode="lin" valueType="num">
                                      <p:cBhvr additive="base">
                                        <p:cTn id="116"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33288" y="145706"/>
            <a:ext cx="556243"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Fazit</a:t>
            </a:r>
          </a:p>
        </p:txBody>
      </p:sp>
      <p:sp>
        <p:nvSpPr>
          <p:cNvPr id="4" name="Textfeld 3">
            <a:extLst>
              <a:ext uri="{FF2B5EF4-FFF2-40B4-BE49-F238E27FC236}">
                <a16:creationId xmlns:a16="http://schemas.microsoft.com/office/drawing/2014/main" id="{177569CD-B8D1-74D6-FDA5-66B601223E8F}"/>
              </a:ext>
            </a:extLst>
          </p:cNvPr>
          <p:cNvSpPr txBox="1"/>
          <p:nvPr/>
        </p:nvSpPr>
        <p:spPr>
          <a:xfrm>
            <a:off x="404917" y="987926"/>
            <a:ext cx="8751744" cy="584775"/>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Durch die aufgeregte und z.T. lobbygetriebene GEG-Gesetz-Diskussion ist die Klimakrise vollständig in den Hintergrund gerückt!</a:t>
            </a:r>
          </a:p>
        </p:txBody>
      </p:sp>
      <p:sp>
        <p:nvSpPr>
          <p:cNvPr id="2" name="Textfeld 1">
            <a:extLst>
              <a:ext uri="{FF2B5EF4-FFF2-40B4-BE49-F238E27FC236}">
                <a16:creationId xmlns:a16="http://schemas.microsoft.com/office/drawing/2014/main" id="{2914AA58-0452-48DB-C3BD-FC006D4A20D5}"/>
              </a:ext>
            </a:extLst>
          </p:cNvPr>
          <p:cNvSpPr txBox="1"/>
          <p:nvPr/>
        </p:nvSpPr>
        <p:spPr>
          <a:xfrm>
            <a:off x="404917" y="1593779"/>
            <a:ext cx="8969992" cy="1077218"/>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„Qualitätsmedien“ und konservative Politiker haben Fake-News zur Energiewende verbreitet und damit die Bevölkerung verunsichert!</a:t>
            </a:r>
            <a:br>
              <a:rPr lang="de-DE" sz="1600" dirty="0">
                <a:solidFill>
                  <a:srgbClr val="3333FF"/>
                </a:solidFill>
                <a:latin typeface="+mn-lt"/>
                <a:cs typeface="Calibri" panose="020F0502020204030204" pitchFamily="34" charset="0"/>
              </a:rPr>
            </a:br>
            <a:r>
              <a:rPr lang="de-DE" sz="1600" u="sng" dirty="0">
                <a:solidFill>
                  <a:srgbClr val="3333FF"/>
                </a:solidFill>
                <a:latin typeface="+mn-lt"/>
                <a:cs typeface="Calibri" panose="020F0502020204030204" pitchFamily="34" charset="0"/>
              </a:rPr>
              <a:t>Folge</a:t>
            </a:r>
            <a:r>
              <a:rPr lang="de-DE" sz="1600" dirty="0">
                <a:solidFill>
                  <a:srgbClr val="3333FF"/>
                </a:solidFill>
                <a:latin typeface="+mn-lt"/>
                <a:cs typeface="Calibri" panose="020F0502020204030204" pitchFamily="34" charset="0"/>
              </a:rPr>
              <a:t>: Es wurden in 2023 von 1.354 Wärmeerzeugern 834 (62%) Erdgas-Kessel und nur</a:t>
            </a:r>
            <a:br>
              <a:rPr lang="de-DE" sz="1600" dirty="0">
                <a:solidFill>
                  <a:srgbClr val="3333FF"/>
                </a:solidFill>
                <a:latin typeface="+mn-lt"/>
                <a:cs typeface="Calibri" panose="020F0502020204030204" pitchFamily="34" charset="0"/>
              </a:rPr>
            </a:br>
            <a:r>
              <a:rPr lang="de-DE" sz="1600" dirty="0">
                <a:solidFill>
                  <a:srgbClr val="3333FF"/>
                </a:solidFill>
                <a:latin typeface="+mn-lt"/>
                <a:cs typeface="Calibri" panose="020F0502020204030204" pitchFamily="34" charset="0"/>
              </a:rPr>
              <a:t>350 (26%) Wärmepumpen eingebaut!</a:t>
            </a:r>
          </a:p>
        </p:txBody>
      </p:sp>
      <p:sp>
        <p:nvSpPr>
          <p:cNvPr id="3" name="Textfeld 2">
            <a:extLst>
              <a:ext uri="{FF2B5EF4-FFF2-40B4-BE49-F238E27FC236}">
                <a16:creationId xmlns:a16="http://schemas.microsoft.com/office/drawing/2014/main" id="{02867DB9-8F33-7B2E-8EAD-57732FB5BE19}"/>
              </a:ext>
            </a:extLst>
          </p:cNvPr>
          <p:cNvSpPr txBox="1"/>
          <p:nvPr/>
        </p:nvSpPr>
        <p:spPr>
          <a:xfrm>
            <a:off x="404917" y="2692075"/>
            <a:ext cx="8751744" cy="830997"/>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Mit dem Ampel-Kompromiss und seinen viel zu langen Übergangsfristen, durch die kommunale Wärmeplanung, ist die Klimaneutralität für RLP (2035-2040) bzw. D (2045) nicht gesichert!</a:t>
            </a:r>
          </a:p>
        </p:txBody>
      </p:sp>
      <p:sp>
        <p:nvSpPr>
          <p:cNvPr id="5" name="Textfeld 4">
            <a:extLst>
              <a:ext uri="{FF2B5EF4-FFF2-40B4-BE49-F238E27FC236}">
                <a16:creationId xmlns:a16="http://schemas.microsoft.com/office/drawing/2014/main" id="{CE3BB19B-244F-4718-5A08-194D79CAE5B1}"/>
              </a:ext>
            </a:extLst>
          </p:cNvPr>
          <p:cNvSpPr txBox="1"/>
          <p:nvPr/>
        </p:nvSpPr>
        <p:spPr>
          <a:xfrm>
            <a:off x="404917" y="3903782"/>
            <a:ext cx="8751744" cy="338554"/>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Die </a:t>
            </a:r>
            <a:r>
              <a:rPr lang="de-DE" sz="1600" dirty="0" err="1">
                <a:solidFill>
                  <a:srgbClr val="3333FF"/>
                </a:solidFill>
                <a:latin typeface="+mn-lt"/>
                <a:cs typeface="Calibri" panose="020F0502020204030204" pitchFamily="34" charset="0"/>
              </a:rPr>
              <a:t>Bürger:innen</a:t>
            </a:r>
            <a:r>
              <a:rPr lang="de-DE" sz="1600" dirty="0">
                <a:solidFill>
                  <a:srgbClr val="3333FF"/>
                </a:solidFill>
                <a:latin typeface="+mn-lt"/>
                <a:cs typeface="Calibri" panose="020F0502020204030204" pitchFamily="34" charset="0"/>
              </a:rPr>
              <a:t> bewahren Ruhe und bereiten sich gut auf den Heizungstausch vor.</a:t>
            </a:r>
          </a:p>
        </p:txBody>
      </p:sp>
      <p:sp>
        <p:nvSpPr>
          <p:cNvPr id="6" name="Textfeld 5">
            <a:extLst>
              <a:ext uri="{FF2B5EF4-FFF2-40B4-BE49-F238E27FC236}">
                <a16:creationId xmlns:a16="http://schemas.microsoft.com/office/drawing/2014/main" id="{2A239474-4F58-41EA-1B84-CA0A67B6ECC4}"/>
              </a:ext>
            </a:extLst>
          </p:cNvPr>
          <p:cNvSpPr txBox="1"/>
          <p:nvPr/>
        </p:nvSpPr>
        <p:spPr>
          <a:xfrm>
            <a:off x="404917" y="4263414"/>
            <a:ext cx="9096166" cy="830997"/>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Die EE-Maßnahmen sollten mit einem Energiemanager im Rahmen von notwendigen Instandhaltungsmaßnehmen (Reinvestitionen) geplant werden (Synergieeffekte).</a:t>
            </a:r>
            <a:br>
              <a:rPr lang="de-DE" sz="1600" dirty="0">
                <a:solidFill>
                  <a:srgbClr val="3333FF"/>
                </a:solidFill>
                <a:latin typeface="+mn-lt"/>
                <a:cs typeface="Calibri" panose="020F0502020204030204" pitchFamily="34" charset="0"/>
              </a:rPr>
            </a:br>
            <a:r>
              <a:rPr lang="de-DE" sz="1600" dirty="0">
                <a:solidFill>
                  <a:srgbClr val="3333FF"/>
                </a:solidFill>
                <a:latin typeface="+mn-lt"/>
                <a:cs typeface="Calibri" panose="020F0502020204030204" pitchFamily="34" charset="0"/>
              </a:rPr>
              <a:t>Dabei sollte das Konzept des </a:t>
            </a:r>
            <a:r>
              <a:rPr lang="de-DE" sz="1600" dirty="0" err="1">
                <a:solidFill>
                  <a:srgbClr val="3333FF"/>
                </a:solidFill>
                <a:latin typeface="+mn-lt"/>
                <a:cs typeface="Calibri" panose="020F0502020204030204" pitchFamily="34" charset="0"/>
              </a:rPr>
              <a:t>ProSumers</a:t>
            </a:r>
            <a:r>
              <a:rPr lang="de-DE" sz="1600" dirty="0">
                <a:solidFill>
                  <a:srgbClr val="3333FF"/>
                </a:solidFill>
                <a:latin typeface="+mn-lt"/>
                <a:cs typeface="Calibri" panose="020F0502020204030204" pitchFamily="34" charset="0"/>
              </a:rPr>
              <a:t> im Fokus stehen!</a:t>
            </a:r>
          </a:p>
        </p:txBody>
      </p:sp>
      <p:sp>
        <p:nvSpPr>
          <p:cNvPr id="8" name="Textfeld 7">
            <a:extLst>
              <a:ext uri="{FF2B5EF4-FFF2-40B4-BE49-F238E27FC236}">
                <a16:creationId xmlns:a16="http://schemas.microsoft.com/office/drawing/2014/main" id="{57792846-13CC-8E90-4EB8-E3FD8A99AACC}"/>
              </a:ext>
            </a:extLst>
          </p:cNvPr>
          <p:cNvSpPr txBox="1"/>
          <p:nvPr/>
        </p:nvSpPr>
        <p:spPr>
          <a:xfrm>
            <a:off x="404915" y="5115489"/>
            <a:ext cx="9501083" cy="584775"/>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Auch in den Gebietskörperschaften gilt es über den </a:t>
            </a:r>
            <a:r>
              <a:rPr lang="de-DE" sz="1600" dirty="0" err="1">
                <a:solidFill>
                  <a:srgbClr val="3333FF"/>
                </a:solidFill>
                <a:latin typeface="+mn-lt"/>
                <a:cs typeface="Calibri" panose="020F0502020204030204" pitchFamily="34" charset="0"/>
              </a:rPr>
              <a:t>ProSumer</a:t>
            </a:r>
            <a:r>
              <a:rPr lang="de-DE" sz="1600" dirty="0">
                <a:solidFill>
                  <a:srgbClr val="3333FF"/>
                </a:solidFill>
                <a:latin typeface="+mn-lt"/>
                <a:cs typeface="Calibri" panose="020F0502020204030204" pitchFamily="34" charset="0"/>
              </a:rPr>
              <a:t> eine wirtschaftliche Autarkie anzustreben! </a:t>
            </a:r>
          </a:p>
        </p:txBody>
      </p:sp>
      <p:sp>
        <p:nvSpPr>
          <p:cNvPr id="7" name="Textfeld 6">
            <a:extLst>
              <a:ext uri="{FF2B5EF4-FFF2-40B4-BE49-F238E27FC236}">
                <a16:creationId xmlns:a16="http://schemas.microsoft.com/office/drawing/2014/main" id="{D08368AF-88F0-92BC-365D-2D25EDAFDF63}"/>
              </a:ext>
            </a:extLst>
          </p:cNvPr>
          <p:cNvSpPr txBox="1"/>
          <p:nvPr/>
        </p:nvSpPr>
        <p:spPr>
          <a:xfrm>
            <a:off x="404916" y="3544150"/>
            <a:ext cx="9348683" cy="338554"/>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„Technologieoffenheit“ ist zum Fetisch von Lobbyisten der fossilen Energiewirtschaft geworden!</a:t>
            </a:r>
          </a:p>
        </p:txBody>
      </p:sp>
      <p:sp>
        <p:nvSpPr>
          <p:cNvPr id="9" name="Textfeld 8">
            <a:extLst>
              <a:ext uri="{FF2B5EF4-FFF2-40B4-BE49-F238E27FC236}">
                <a16:creationId xmlns:a16="http://schemas.microsoft.com/office/drawing/2014/main" id="{15AA91AE-1445-38BA-FA68-249B4993D66F}"/>
              </a:ext>
            </a:extLst>
          </p:cNvPr>
          <p:cNvSpPr txBox="1"/>
          <p:nvPr/>
        </p:nvSpPr>
        <p:spPr>
          <a:xfrm>
            <a:off x="737424" y="5629902"/>
            <a:ext cx="9168575" cy="338554"/>
          </a:xfrm>
          <a:prstGeom prst="rect">
            <a:avLst/>
          </a:prstGeom>
          <a:noFill/>
        </p:spPr>
        <p:txBody>
          <a:bodyPr wrap="square">
            <a:spAutoFit/>
          </a:bodyPr>
          <a:lstStyle/>
          <a:p>
            <a:r>
              <a:rPr lang="de-DE" sz="1600" dirty="0">
                <a:solidFill>
                  <a:srgbClr val="3333FF"/>
                </a:solidFill>
                <a:latin typeface="+mn-lt"/>
                <a:cs typeface="Calibri" panose="020F0502020204030204" pitchFamily="34" charset="0"/>
                <a:sym typeface="Wingdings" panose="05000000000000000000" pitchFamily="2" charset="2"/>
              </a:rPr>
              <a:t> </a:t>
            </a:r>
            <a:r>
              <a:rPr lang="de-DE" sz="1600" dirty="0">
                <a:solidFill>
                  <a:srgbClr val="3333FF"/>
                </a:solidFill>
                <a:latin typeface="+mn-lt"/>
                <a:cs typeface="Calibri" panose="020F0502020204030204" pitchFamily="34" charset="0"/>
              </a:rPr>
              <a:t>Statt </a:t>
            </a:r>
            <a:r>
              <a:rPr lang="de-DE" sz="1600" u="sng" dirty="0">
                <a:solidFill>
                  <a:srgbClr val="3333FF"/>
                </a:solidFill>
                <a:latin typeface="+mn-lt"/>
                <a:cs typeface="Calibri" panose="020F0502020204030204" pitchFamily="34" charset="0"/>
              </a:rPr>
              <a:t>kommunale Wärmeplanung </a:t>
            </a:r>
            <a:r>
              <a:rPr lang="de-DE" sz="1600" dirty="0">
                <a:solidFill>
                  <a:srgbClr val="3333FF"/>
                </a:solidFill>
                <a:latin typeface="+mn-lt"/>
                <a:cs typeface="Calibri" panose="020F0502020204030204" pitchFamily="34" charset="0"/>
              </a:rPr>
              <a:t>sollte eine </a:t>
            </a:r>
            <a:r>
              <a:rPr lang="de-DE" sz="1600" u="sng" dirty="0">
                <a:solidFill>
                  <a:srgbClr val="3333FF"/>
                </a:solidFill>
                <a:latin typeface="+mn-lt"/>
                <a:cs typeface="Calibri" panose="020F0502020204030204" pitchFamily="34" charset="0"/>
              </a:rPr>
              <a:t>kommunale Energieplanung </a:t>
            </a:r>
            <a:r>
              <a:rPr lang="de-DE" sz="1600" dirty="0">
                <a:solidFill>
                  <a:srgbClr val="3333FF"/>
                </a:solidFill>
                <a:latin typeface="+mn-lt"/>
                <a:cs typeface="Calibri" panose="020F0502020204030204" pitchFamily="34" charset="0"/>
              </a:rPr>
              <a:t>vorangetrieben werden!</a:t>
            </a:r>
          </a:p>
        </p:txBody>
      </p:sp>
      <p:sp>
        <p:nvSpPr>
          <p:cNvPr id="10" name="Textfeld 9">
            <a:extLst>
              <a:ext uri="{FF2B5EF4-FFF2-40B4-BE49-F238E27FC236}">
                <a16:creationId xmlns:a16="http://schemas.microsoft.com/office/drawing/2014/main" id="{55DFAA46-53C1-5E30-F435-1E6D5A9DE854}"/>
              </a:ext>
            </a:extLst>
          </p:cNvPr>
          <p:cNvSpPr txBox="1"/>
          <p:nvPr/>
        </p:nvSpPr>
        <p:spPr>
          <a:xfrm>
            <a:off x="404916" y="6080974"/>
            <a:ext cx="9501083" cy="338554"/>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Gemeinden und </a:t>
            </a:r>
            <a:r>
              <a:rPr lang="de-DE" sz="1600" dirty="0" err="1">
                <a:solidFill>
                  <a:srgbClr val="3333FF"/>
                </a:solidFill>
                <a:latin typeface="+mn-lt"/>
                <a:cs typeface="Calibri" panose="020F0502020204030204" pitchFamily="34" charset="0"/>
              </a:rPr>
              <a:t>Bürger:innen</a:t>
            </a:r>
            <a:r>
              <a:rPr lang="de-DE" sz="1600" dirty="0">
                <a:solidFill>
                  <a:srgbClr val="3333FF"/>
                </a:solidFill>
                <a:latin typeface="+mn-lt"/>
                <a:cs typeface="Calibri" panose="020F0502020204030204" pitchFamily="34" charset="0"/>
              </a:rPr>
              <a:t> sollten sich an den Investitionen beteiligen. ALLE haben was davon!</a:t>
            </a:r>
          </a:p>
        </p:txBody>
      </p:sp>
    </p:spTree>
    <p:extLst>
      <p:ext uri="{BB962C8B-B14F-4D97-AF65-F5344CB8AC3E}">
        <p14:creationId xmlns:p14="http://schemas.microsoft.com/office/powerpoint/2010/main" val="411236666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1+#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1+#ppt_w/2"/>
                                          </p:val>
                                        </p:tav>
                                        <p:tav tm="100000">
                                          <p:val>
                                            <p:strVal val="#ppt_x"/>
                                          </p:val>
                                        </p:tav>
                                      </p:tavLst>
                                    </p:anim>
                                    <p:anim calcmode="lin" valueType="num">
                                      <p:cBhvr additive="base">
                                        <p:cTn id="26"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000" fill="hold"/>
                                        <p:tgtEl>
                                          <p:spTgt spid="6"/>
                                        </p:tgtEl>
                                        <p:attrNameLst>
                                          <p:attrName>ppt_x</p:attrName>
                                        </p:attrNameLst>
                                      </p:cBhvr>
                                      <p:tavLst>
                                        <p:tav tm="0">
                                          <p:val>
                                            <p:strVal val="1+#ppt_w/2"/>
                                          </p:val>
                                        </p:tav>
                                        <p:tav tm="100000">
                                          <p:val>
                                            <p:strVal val="#ppt_x"/>
                                          </p:val>
                                        </p:tav>
                                      </p:tavLst>
                                    </p:anim>
                                    <p:anim calcmode="lin" valueType="num">
                                      <p:cBhvr additive="base">
                                        <p:cTn id="32"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1000" fill="hold"/>
                                        <p:tgtEl>
                                          <p:spTgt spid="8"/>
                                        </p:tgtEl>
                                        <p:attrNameLst>
                                          <p:attrName>ppt_x</p:attrName>
                                        </p:attrNameLst>
                                      </p:cBhvr>
                                      <p:tavLst>
                                        <p:tav tm="0">
                                          <p:val>
                                            <p:strVal val="1+#ppt_w/2"/>
                                          </p:val>
                                        </p:tav>
                                        <p:tav tm="100000">
                                          <p:val>
                                            <p:strVal val="#ppt_x"/>
                                          </p:val>
                                        </p:tav>
                                      </p:tavLst>
                                    </p:anim>
                                    <p:anim calcmode="lin" valueType="num">
                                      <p:cBhvr additive="base">
                                        <p:cTn id="3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000" fill="hold"/>
                                        <p:tgtEl>
                                          <p:spTgt spid="9"/>
                                        </p:tgtEl>
                                        <p:attrNameLst>
                                          <p:attrName>ppt_x</p:attrName>
                                        </p:attrNameLst>
                                      </p:cBhvr>
                                      <p:tavLst>
                                        <p:tav tm="0">
                                          <p:val>
                                            <p:strVal val="1+#ppt_w/2"/>
                                          </p:val>
                                        </p:tav>
                                        <p:tav tm="100000">
                                          <p:val>
                                            <p:strVal val="#ppt_x"/>
                                          </p:val>
                                        </p:tav>
                                      </p:tavLst>
                                    </p:anim>
                                    <p:anim calcmode="lin" valueType="num">
                                      <p:cBhvr additive="base">
                                        <p:cTn id="4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1000" fill="hold"/>
                                        <p:tgtEl>
                                          <p:spTgt spid="10"/>
                                        </p:tgtEl>
                                        <p:attrNameLst>
                                          <p:attrName>ppt_x</p:attrName>
                                        </p:attrNameLst>
                                      </p:cBhvr>
                                      <p:tavLst>
                                        <p:tav tm="0">
                                          <p:val>
                                            <p:strVal val="1+#ppt_w/2"/>
                                          </p:val>
                                        </p:tav>
                                        <p:tav tm="100000">
                                          <p:val>
                                            <p:strVal val="#ppt_x"/>
                                          </p:val>
                                        </p:tav>
                                      </p:tavLst>
                                    </p:anim>
                                    <p:anim calcmode="lin" valueType="num">
                                      <p:cBhvr additive="base">
                                        <p:cTn id="5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8" grpId="0"/>
      <p:bldP spid="7"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33288" y="145706"/>
            <a:ext cx="1925207"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Buchempfehlung</a:t>
            </a:r>
          </a:p>
        </p:txBody>
      </p:sp>
      <p:pic>
        <p:nvPicPr>
          <p:cNvPr id="13" name="Grafik 12" descr="Ein Bild, das Text, Papier, Papierprodukt, Zubehör enthält.&#10;&#10;Automatisch generierte Beschreibung">
            <a:extLst>
              <a:ext uri="{FF2B5EF4-FFF2-40B4-BE49-F238E27FC236}">
                <a16:creationId xmlns:a16="http://schemas.microsoft.com/office/drawing/2014/main" id="{EA5DF7C5-CF76-E2F0-1C30-48A97C2F50C9}"/>
              </a:ext>
            </a:extLst>
          </p:cNvPr>
          <p:cNvPicPr>
            <a:picLocks noChangeAspect="1"/>
          </p:cNvPicPr>
          <p:nvPr/>
        </p:nvPicPr>
        <p:blipFill rotWithShape="1">
          <a:blip r:embed="rId3">
            <a:extLst>
              <a:ext uri="{28A0092B-C50C-407E-A947-70E740481C1C}">
                <a14:useLocalDpi xmlns:a14="http://schemas.microsoft.com/office/drawing/2010/main" val="0"/>
              </a:ext>
            </a:extLst>
          </a:blip>
          <a:srcRect l="2125" t="9282" r="4646" b="9551"/>
          <a:stretch/>
        </p:blipFill>
        <p:spPr>
          <a:xfrm rot="5400000">
            <a:off x="-11968" y="1829435"/>
            <a:ext cx="5658091" cy="3694546"/>
          </a:xfrm>
          <a:prstGeom prst="rect">
            <a:avLst/>
          </a:prstGeom>
        </p:spPr>
      </p:pic>
      <p:pic>
        <p:nvPicPr>
          <p:cNvPr id="15" name="Grafik 14" descr="Ein Bild, das Text, Veröffentlichung, Papier, Zeitung enthält.&#10;&#10;Automatisch generierte Beschreibung">
            <a:extLst>
              <a:ext uri="{FF2B5EF4-FFF2-40B4-BE49-F238E27FC236}">
                <a16:creationId xmlns:a16="http://schemas.microsoft.com/office/drawing/2014/main" id="{AC6E6D60-C2F4-16AA-38BF-E3086D7E9AED}"/>
              </a:ext>
            </a:extLst>
          </p:cNvPr>
          <p:cNvPicPr>
            <a:picLocks noChangeAspect="1"/>
          </p:cNvPicPr>
          <p:nvPr/>
        </p:nvPicPr>
        <p:blipFill rotWithShape="1">
          <a:blip r:embed="rId4">
            <a:extLst>
              <a:ext uri="{28A0092B-C50C-407E-A947-70E740481C1C}">
                <a14:useLocalDpi xmlns:a14="http://schemas.microsoft.com/office/drawing/2010/main" val="0"/>
              </a:ext>
            </a:extLst>
          </a:blip>
          <a:srcRect t="5118" b="2124"/>
          <a:stretch/>
        </p:blipFill>
        <p:spPr>
          <a:xfrm rot="5400000">
            <a:off x="5007357" y="1674101"/>
            <a:ext cx="4674117" cy="3251697"/>
          </a:xfrm>
          <a:prstGeom prst="rect">
            <a:avLst/>
          </a:prstGeom>
        </p:spPr>
      </p:pic>
      <p:sp>
        <p:nvSpPr>
          <p:cNvPr id="16" name="Textfeld 15">
            <a:extLst>
              <a:ext uri="{FF2B5EF4-FFF2-40B4-BE49-F238E27FC236}">
                <a16:creationId xmlns:a16="http://schemas.microsoft.com/office/drawing/2014/main" id="{484734EB-A33A-8799-0A02-C50A8FDFA8DD}"/>
              </a:ext>
            </a:extLst>
          </p:cNvPr>
          <p:cNvSpPr txBox="1"/>
          <p:nvPr/>
        </p:nvSpPr>
        <p:spPr>
          <a:xfrm>
            <a:off x="5718567" y="5725832"/>
            <a:ext cx="3273397" cy="338554"/>
          </a:xfrm>
          <a:prstGeom prst="rect">
            <a:avLst/>
          </a:prstGeom>
          <a:noFill/>
        </p:spPr>
        <p:txBody>
          <a:bodyPr wrap="none" rtlCol="0">
            <a:spAutoFit/>
          </a:bodyPr>
          <a:lstStyle/>
          <a:p>
            <a:r>
              <a:rPr lang="de-DE" sz="1600" dirty="0"/>
              <a:t>Mit QR-Code zum YouTube-Video</a:t>
            </a:r>
          </a:p>
        </p:txBody>
      </p:sp>
    </p:spTree>
    <p:extLst>
      <p:ext uri="{BB962C8B-B14F-4D97-AF65-F5344CB8AC3E}">
        <p14:creationId xmlns:p14="http://schemas.microsoft.com/office/powerpoint/2010/main" val="2464918111"/>
      </p:ext>
    </p:extLst>
  </p:cSld>
  <p:clrMapOvr>
    <a:masterClrMapping/>
  </p:clrMapOvr>
  <p:transition>
    <p:randomBa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feld 53">
            <a:extLst>
              <a:ext uri="{FF2B5EF4-FFF2-40B4-BE49-F238E27FC236}">
                <a16:creationId xmlns:a16="http://schemas.microsoft.com/office/drawing/2014/main" id="{C509B89D-5FB6-43D9-BE31-B22E18A7231E}"/>
              </a:ext>
            </a:extLst>
          </p:cNvPr>
          <p:cNvSpPr txBox="1">
            <a:spLocks noChangeArrowheads="1"/>
          </p:cNvSpPr>
          <p:nvPr/>
        </p:nvSpPr>
        <p:spPr bwMode="auto">
          <a:xfrm>
            <a:off x="8916988" y="1779588"/>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chemeClr val="accent2"/>
                </a:solidFill>
              </a:rPr>
              <a:t>2040</a:t>
            </a:r>
          </a:p>
        </p:txBody>
      </p:sp>
      <p:sp>
        <p:nvSpPr>
          <p:cNvPr id="9" name="Rechteck 8">
            <a:extLst>
              <a:ext uri="{FF2B5EF4-FFF2-40B4-BE49-F238E27FC236}">
                <a16:creationId xmlns:a16="http://schemas.microsoft.com/office/drawing/2014/main" id="{68D378A7-2158-4E9F-844C-91876B078FBA}"/>
              </a:ext>
            </a:extLst>
          </p:cNvPr>
          <p:cNvSpPr/>
          <p:nvPr/>
        </p:nvSpPr>
        <p:spPr bwMode="auto">
          <a:xfrm>
            <a:off x="0" y="0"/>
            <a:ext cx="9906000" cy="6243638"/>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dirty="0">
              <a:latin typeface="Arial" charset="0"/>
            </a:endParaRPr>
          </a:p>
        </p:txBody>
      </p:sp>
      <p:grpSp>
        <p:nvGrpSpPr>
          <p:cNvPr id="76804" name="Gruppieren 2">
            <a:extLst>
              <a:ext uri="{FF2B5EF4-FFF2-40B4-BE49-F238E27FC236}">
                <a16:creationId xmlns:a16="http://schemas.microsoft.com/office/drawing/2014/main" id="{A36E783A-CC43-4E52-A92A-8CB1D1312BE2}"/>
              </a:ext>
            </a:extLst>
          </p:cNvPr>
          <p:cNvGrpSpPr>
            <a:grpSpLocks/>
          </p:cNvGrpSpPr>
          <p:nvPr/>
        </p:nvGrpSpPr>
        <p:grpSpPr bwMode="auto">
          <a:xfrm>
            <a:off x="830263" y="704850"/>
            <a:ext cx="8154987" cy="5046663"/>
            <a:chOff x="1960546" y="2930858"/>
            <a:chExt cx="5987996" cy="2821360"/>
          </a:xfrm>
        </p:grpSpPr>
        <p:sp>
          <p:nvSpPr>
            <p:cNvPr id="76810" name="Freihandform: Form 10">
              <a:extLst>
                <a:ext uri="{FF2B5EF4-FFF2-40B4-BE49-F238E27FC236}">
                  <a16:creationId xmlns:a16="http://schemas.microsoft.com/office/drawing/2014/main" id="{42264575-E63E-475A-8149-D927FC922643}"/>
                </a:ext>
              </a:extLst>
            </p:cNvPr>
            <p:cNvSpPr>
              <a:spLocks/>
            </p:cNvSpPr>
            <p:nvPr/>
          </p:nvSpPr>
          <p:spPr bwMode="auto">
            <a:xfrm rot="286618">
              <a:off x="1960546" y="2930858"/>
              <a:ext cx="5987996" cy="2788920"/>
            </a:xfrm>
            <a:custGeom>
              <a:avLst/>
              <a:gdLst>
                <a:gd name="T0" fmla="*/ 1 w 8519160"/>
                <a:gd name="T1" fmla="*/ 2766060 h 2788920"/>
                <a:gd name="T2" fmla="*/ 1 w 8519160"/>
                <a:gd name="T3" fmla="*/ 2727960 h 2788920"/>
                <a:gd name="T4" fmla="*/ 1 w 8519160"/>
                <a:gd name="T5" fmla="*/ 2636520 h 2788920"/>
                <a:gd name="T6" fmla="*/ 1 w 8519160"/>
                <a:gd name="T7" fmla="*/ 2560320 h 2788920"/>
                <a:gd name="T8" fmla="*/ 1 w 8519160"/>
                <a:gd name="T9" fmla="*/ 2514600 h 2788920"/>
                <a:gd name="T10" fmla="*/ 1 w 8519160"/>
                <a:gd name="T11" fmla="*/ 2461260 h 2788920"/>
                <a:gd name="T12" fmla="*/ 1 w 8519160"/>
                <a:gd name="T13" fmla="*/ 2362200 h 2788920"/>
                <a:gd name="T14" fmla="*/ 1 w 8519160"/>
                <a:gd name="T15" fmla="*/ 2247900 h 2788920"/>
                <a:gd name="T16" fmla="*/ 1 w 8519160"/>
                <a:gd name="T17" fmla="*/ 2186940 h 2788920"/>
                <a:gd name="T18" fmla="*/ 1 w 8519160"/>
                <a:gd name="T19" fmla="*/ 2148840 h 2788920"/>
                <a:gd name="T20" fmla="*/ 1 w 8519160"/>
                <a:gd name="T21" fmla="*/ 2095500 h 2788920"/>
                <a:gd name="T22" fmla="*/ 1 w 8519160"/>
                <a:gd name="T23" fmla="*/ 2057400 h 2788920"/>
                <a:gd name="T24" fmla="*/ 1 w 8519160"/>
                <a:gd name="T25" fmla="*/ 2034540 h 2788920"/>
                <a:gd name="T26" fmla="*/ 1 w 8519160"/>
                <a:gd name="T27" fmla="*/ 2004060 h 2788920"/>
                <a:gd name="T28" fmla="*/ 1 w 8519160"/>
                <a:gd name="T29" fmla="*/ 1973580 h 2788920"/>
                <a:gd name="T30" fmla="*/ 1 w 8519160"/>
                <a:gd name="T31" fmla="*/ 1920240 h 2788920"/>
                <a:gd name="T32" fmla="*/ 1 w 8519160"/>
                <a:gd name="T33" fmla="*/ 1866900 h 2788920"/>
                <a:gd name="T34" fmla="*/ 1 w 8519160"/>
                <a:gd name="T35" fmla="*/ 1790700 h 2788920"/>
                <a:gd name="T36" fmla="*/ 1 w 8519160"/>
                <a:gd name="T37" fmla="*/ 1691640 h 2788920"/>
                <a:gd name="T38" fmla="*/ 1 w 8519160"/>
                <a:gd name="T39" fmla="*/ 1630680 h 2788920"/>
                <a:gd name="T40" fmla="*/ 1 w 8519160"/>
                <a:gd name="T41" fmla="*/ 1584960 h 2788920"/>
                <a:gd name="T42" fmla="*/ 1 w 8519160"/>
                <a:gd name="T43" fmla="*/ 1554480 h 2788920"/>
                <a:gd name="T44" fmla="*/ 1 w 8519160"/>
                <a:gd name="T45" fmla="*/ 1516380 h 2788920"/>
                <a:gd name="T46" fmla="*/ 1 w 8519160"/>
                <a:gd name="T47" fmla="*/ 1424940 h 2788920"/>
                <a:gd name="T48" fmla="*/ 1 w 8519160"/>
                <a:gd name="T49" fmla="*/ 1386840 h 2788920"/>
                <a:gd name="T50" fmla="*/ 1 w 8519160"/>
                <a:gd name="T51" fmla="*/ 1341120 h 2788920"/>
                <a:gd name="T52" fmla="*/ 1 w 8519160"/>
                <a:gd name="T53" fmla="*/ 1318260 h 2788920"/>
                <a:gd name="T54" fmla="*/ 1 w 8519160"/>
                <a:gd name="T55" fmla="*/ 1287780 h 2788920"/>
                <a:gd name="T56" fmla="*/ 1 w 8519160"/>
                <a:gd name="T57" fmla="*/ 1234440 h 2788920"/>
                <a:gd name="T58" fmla="*/ 1 w 8519160"/>
                <a:gd name="T59" fmla="*/ 1158240 h 2788920"/>
                <a:gd name="T60" fmla="*/ 1 w 8519160"/>
                <a:gd name="T61" fmla="*/ 1097280 h 2788920"/>
                <a:gd name="T62" fmla="*/ 1 w 8519160"/>
                <a:gd name="T63" fmla="*/ 1059180 h 2788920"/>
                <a:gd name="T64" fmla="*/ 1 w 8519160"/>
                <a:gd name="T65" fmla="*/ 1005840 h 2788920"/>
                <a:gd name="T66" fmla="*/ 1 w 8519160"/>
                <a:gd name="T67" fmla="*/ 967740 h 2788920"/>
                <a:gd name="T68" fmla="*/ 1 w 8519160"/>
                <a:gd name="T69" fmla="*/ 899160 h 2788920"/>
                <a:gd name="T70" fmla="*/ 1 w 8519160"/>
                <a:gd name="T71" fmla="*/ 861060 h 2788920"/>
                <a:gd name="T72" fmla="*/ 1 w 8519160"/>
                <a:gd name="T73" fmla="*/ 830580 h 2788920"/>
                <a:gd name="T74" fmla="*/ 1 w 8519160"/>
                <a:gd name="T75" fmla="*/ 800100 h 2788920"/>
                <a:gd name="T76" fmla="*/ 1 w 8519160"/>
                <a:gd name="T77" fmla="*/ 723900 h 2788920"/>
                <a:gd name="T78" fmla="*/ 1 w 8519160"/>
                <a:gd name="T79" fmla="*/ 655320 h 2788920"/>
                <a:gd name="T80" fmla="*/ 1 w 8519160"/>
                <a:gd name="T81" fmla="*/ 617220 h 2788920"/>
                <a:gd name="T82" fmla="*/ 1 w 8519160"/>
                <a:gd name="T83" fmla="*/ 541020 h 2788920"/>
                <a:gd name="T84" fmla="*/ 1 w 8519160"/>
                <a:gd name="T85" fmla="*/ 502920 h 2788920"/>
                <a:gd name="T86" fmla="*/ 1 w 8519160"/>
                <a:gd name="T87" fmla="*/ 464820 h 2788920"/>
                <a:gd name="T88" fmla="*/ 1 w 8519160"/>
                <a:gd name="T89" fmla="*/ 434340 h 2788920"/>
                <a:gd name="T90" fmla="*/ 1 w 8519160"/>
                <a:gd name="T91" fmla="*/ 411480 h 2788920"/>
                <a:gd name="T92" fmla="*/ 1 w 8519160"/>
                <a:gd name="T93" fmla="*/ 381000 h 2788920"/>
                <a:gd name="T94" fmla="*/ 1 w 8519160"/>
                <a:gd name="T95" fmla="*/ 304800 h 2788920"/>
                <a:gd name="T96" fmla="*/ 1 w 8519160"/>
                <a:gd name="T97" fmla="*/ 274320 h 2788920"/>
                <a:gd name="T98" fmla="*/ 1 w 8519160"/>
                <a:gd name="T99" fmla="*/ 243840 h 2788920"/>
                <a:gd name="T100" fmla="*/ 1 w 8519160"/>
                <a:gd name="T101" fmla="*/ 220980 h 2788920"/>
                <a:gd name="T102" fmla="*/ 1 w 8519160"/>
                <a:gd name="T103" fmla="*/ 190500 h 2788920"/>
                <a:gd name="T104" fmla="*/ 1 w 8519160"/>
                <a:gd name="T105" fmla="*/ 129540 h 2788920"/>
                <a:gd name="T106" fmla="*/ 1 w 8519160"/>
                <a:gd name="T107" fmla="*/ 22860 h 2788920"/>
                <a:gd name="T108" fmla="*/ 1 w 8519160"/>
                <a:gd name="T109" fmla="*/ 30480 h 27889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519160" h="2788920">
                  <a:moveTo>
                    <a:pt x="0" y="2788920"/>
                  </a:moveTo>
                  <a:cubicBezTo>
                    <a:pt x="12700" y="2783840"/>
                    <a:pt x="25124" y="2778005"/>
                    <a:pt x="38100" y="2773680"/>
                  </a:cubicBezTo>
                  <a:cubicBezTo>
                    <a:pt x="48035" y="2770368"/>
                    <a:pt x="58549" y="2769069"/>
                    <a:pt x="68580" y="2766060"/>
                  </a:cubicBezTo>
                  <a:cubicBezTo>
                    <a:pt x="83967" y="2761444"/>
                    <a:pt x="99060" y="2755900"/>
                    <a:pt x="114300" y="2750820"/>
                  </a:cubicBezTo>
                  <a:cubicBezTo>
                    <a:pt x="121920" y="2748280"/>
                    <a:pt x="130477" y="2747655"/>
                    <a:pt x="137160" y="2743200"/>
                  </a:cubicBezTo>
                  <a:cubicBezTo>
                    <a:pt x="144780" y="2738120"/>
                    <a:pt x="151602" y="2731568"/>
                    <a:pt x="160020" y="2727960"/>
                  </a:cubicBezTo>
                  <a:cubicBezTo>
                    <a:pt x="194200" y="2713311"/>
                    <a:pt x="183703" y="2727548"/>
                    <a:pt x="213360" y="2712720"/>
                  </a:cubicBezTo>
                  <a:cubicBezTo>
                    <a:pt x="265983" y="2686408"/>
                    <a:pt x="203265" y="2705719"/>
                    <a:pt x="266700" y="2689860"/>
                  </a:cubicBezTo>
                  <a:cubicBezTo>
                    <a:pt x="321578" y="2634982"/>
                    <a:pt x="291286" y="2648367"/>
                    <a:pt x="350520" y="2636520"/>
                  </a:cubicBezTo>
                  <a:cubicBezTo>
                    <a:pt x="360680" y="2628900"/>
                    <a:pt x="369395" y="2618818"/>
                    <a:pt x="381000" y="2613660"/>
                  </a:cubicBezTo>
                  <a:cubicBezTo>
                    <a:pt x="439306" y="2587746"/>
                    <a:pt x="401289" y="2628919"/>
                    <a:pt x="464820" y="2590800"/>
                  </a:cubicBezTo>
                  <a:cubicBezTo>
                    <a:pt x="547136" y="2541410"/>
                    <a:pt x="463636" y="2586482"/>
                    <a:pt x="533400" y="2560320"/>
                  </a:cubicBezTo>
                  <a:cubicBezTo>
                    <a:pt x="544036" y="2556332"/>
                    <a:pt x="553500" y="2549693"/>
                    <a:pt x="563880" y="2545080"/>
                  </a:cubicBezTo>
                  <a:cubicBezTo>
                    <a:pt x="576379" y="2539525"/>
                    <a:pt x="589481" y="2535395"/>
                    <a:pt x="601980" y="2529840"/>
                  </a:cubicBezTo>
                  <a:cubicBezTo>
                    <a:pt x="612360" y="2525227"/>
                    <a:pt x="621824" y="2518588"/>
                    <a:pt x="632460" y="2514600"/>
                  </a:cubicBezTo>
                  <a:cubicBezTo>
                    <a:pt x="642266" y="2510923"/>
                    <a:pt x="653273" y="2511008"/>
                    <a:pt x="662940" y="2506980"/>
                  </a:cubicBezTo>
                  <a:cubicBezTo>
                    <a:pt x="683911" y="2498242"/>
                    <a:pt x="702347" y="2483684"/>
                    <a:pt x="723900" y="2476500"/>
                  </a:cubicBezTo>
                  <a:cubicBezTo>
                    <a:pt x="739140" y="2471420"/>
                    <a:pt x="755252" y="2468444"/>
                    <a:pt x="769620" y="2461260"/>
                  </a:cubicBezTo>
                  <a:cubicBezTo>
                    <a:pt x="839947" y="2426096"/>
                    <a:pt x="808540" y="2436290"/>
                    <a:pt x="861060" y="2423160"/>
                  </a:cubicBezTo>
                  <a:cubicBezTo>
                    <a:pt x="876300" y="2413000"/>
                    <a:pt x="893828" y="2405632"/>
                    <a:pt x="906780" y="2392680"/>
                  </a:cubicBezTo>
                  <a:cubicBezTo>
                    <a:pt x="935320" y="2364140"/>
                    <a:pt x="919417" y="2373228"/>
                    <a:pt x="952500" y="2362200"/>
                  </a:cubicBezTo>
                  <a:cubicBezTo>
                    <a:pt x="960120" y="2354580"/>
                    <a:pt x="967020" y="2346164"/>
                    <a:pt x="975360" y="2339340"/>
                  </a:cubicBezTo>
                  <a:lnTo>
                    <a:pt x="1066800" y="2270760"/>
                  </a:lnTo>
                  <a:cubicBezTo>
                    <a:pt x="1076960" y="2263140"/>
                    <a:pt x="1086713" y="2254945"/>
                    <a:pt x="1097280" y="2247900"/>
                  </a:cubicBezTo>
                  <a:cubicBezTo>
                    <a:pt x="1112520" y="2237740"/>
                    <a:pt x="1128347" y="2228410"/>
                    <a:pt x="1143000" y="2217420"/>
                  </a:cubicBezTo>
                  <a:cubicBezTo>
                    <a:pt x="1153160" y="2209800"/>
                    <a:pt x="1162453" y="2200861"/>
                    <a:pt x="1173480" y="2194560"/>
                  </a:cubicBezTo>
                  <a:cubicBezTo>
                    <a:pt x="1180454" y="2190575"/>
                    <a:pt x="1188617" y="2189147"/>
                    <a:pt x="1196340" y="2186940"/>
                  </a:cubicBezTo>
                  <a:cubicBezTo>
                    <a:pt x="1215674" y="2181416"/>
                    <a:pt x="1231410" y="2179530"/>
                    <a:pt x="1249680" y="2171700"/>
                  </a:cubicBezTo>
                  <a:cubicBezTo>
                    <a:pt x="1260121" y="2167225"/>
                    <a:pt x="1269719" y="2160935"/>
                    <a:pt x="1280160" y="2156460"/>
                  </a:cubicBezTo>
                  <a:cubicBezTo>
                    <a:pt x="1287543" y="2153296"/>
                    <a:pt x="1295523" y="2151723"/>
                    <a:pt x="1303020" y="2148840"/>
                  </a:cubicBezTo>
                  <a:cubicBezTo>
                    <a:pt x="1328553" y="2139020"/>
                    <a:pt x="1352031" y="2121381"/>
                    <a:pt x="1379220" y="2118360"/>
                  </a:cubicBezTo>
                  <a:lnTo>
                    <a:pt x="1447800" y="2110740"/>
                  </a:lnTo>
                  <a:cubicBezTo>
                    <a:pt x="1478670" y="2100450"/>
                    <a:pt x="1469680" y="2102396"/>
                    <a:pt x="1508760" y="2095500"/>
                  </a:cubicBezTo>
                  <a:cubicBezTo>
                    <a:pt x="1539190" y="2090130"/>
                    <a:pt x="1570885" y="2090032"/>
                    <a:pt x="1600200" y="2080260"/>
                  </a:cubicBezTo>
                  <a:cubicBezTo>
                    <a:pt x="1617270" y="2074570"/>
                    <a:pt x="1635771" y="2067754"/>
                    <a:pt x="1653540" y="2065020"/>
                  </a:cubicBezTo>
                  <a:cubicBezTo>
                    <a:pt x="1676273" y="2061523"/>
                    <a:pt x="1699321" y="2060440"/>
                    <a:pt x="1722120" y="2057400"/>
                  </a:cubicBezTo>
                  <a:cubicBezTo>
                    <a:pt x="1737435" y="2055358"/>
                    <a:pt x="1752758" y="2053132"/>
                    <a:pt x="1767840" y="2049780"/>
                  </a:cubicBezTo>
                  <a:cubicBezTo>
                    <a:pt x="1775681" y="2048038"/>
                    <a:pt x="1782738" y="2043222"/>
                    <a:pt x="1790700" y="2042160"/>
                  </a:cubicBezTo>
                  <a:cubicBezTo>
                    <a:pt x="1821017" y="2038118"/>
                    <a:pt x="1851660" y="2037080"/>
                    <a:pt x="1882140" y="2034540"/>
                  </a:cubicBezTo>
                  <a:cubicBezTo>
                    <a:pt x="1889760" y="2032000"/>
                    <a:pt x="1897208" y="2028868"/>
                    <a:pt x="1905000" y="2026920"/>
                  </a:cubicBezTo>
                  <a:cubicBezTo>
                    <a:pt x="1949990" y="2015673"/>
                    <a:pt x="1974869" y="2016412"/>
                    <a:pt x="2026920" y="2011680"/>
                  </a:cubicBezTo>
                  <a:cubicBezTo>
                    <a:pt x="2039620" y="2009140"/>
                    <a:pt x="2052455" y="2007201"/>
                    <a:pt x="2065020" y="2004060"/>
                  </a:cubicBezTo>
                  <a:cubicBezTo>
                    <a:pt x="2072812" y="2002112"/>
                    <a:pt x="2080004" y="1998015"/>
                    <a:pt x="2087880" y="1996440"/>
                  </a:cubicBezTo>
                  <a:cubicBezTo>
                    <a:pt x="2105492" y="1992918"/>
                    <a:pt x="2123549" y="1992033"/>
                    <a:pt x="2141220" y="1988820"/>
                  </a:cubicBezTo>
                  <a:cubicBezTo>
                    <a:pt x="2224652" y="1973651"/>
                    <a:pt x="2111484" y="1988706"/>
                    <a:pt x="2209800" y="1973580"/>
                  </a:cubicBezTo>
                  <a:cubicBezTo>
                    <a:pt x="2350627" y="1951914"/>
                    <a:pt x="2182166" y="1983679"/>
                    <a:pt x="2346960" y="1950720"/>
                  </a:cubicBezTo>
                  <a:cubicBezTo>
                    <a:pt x="2359660" y="1948180"/>
                    <a:pt x="2372773" y="1947196"/>
                    <a:pt x="2385060" y="1943100"/>
                  </a:cubicBezTo>
                  <a:cubicBezTo>
                    <a:pt x="2432013" y="1927449"/>
                    <a:pt x="2381904" y="1945349"/>
                    <a:pt x="2438400" y="1920240"/>
                  </a:cubicBezTo>
                  <a:cubicBezTo>
                    <a:pt x="2450899" y="1914685"/>
                    <a:pt x="2463693" y="1909803"/>
                    <a:pt x="2476500" y="1905000"/>
                  </a:cubicBezTo>
                  <a:cubicBezTo>
                    <a:pt x="2484021" y="1902180"/>
                    <a:pt x="2492339" y="1901281"/>
                    <a:pt x="2499360" y="1897380"/>
                  </a:cubicBezTo>
                  <a:cubicBezTo>
                    <a:pt x="2515371" y="1888485"/>
                    <a:pt x="2529840" y="1877060"/>
                    <a:pt x="2545080" y="1866900"/>
                  </a:cubicBezTo>
                  <a:cubicBezTo>
                    <a:pt x="2552700" y="1861820"/>
                    <a:pt x="2561464" y="1858136"/>
                    <a:pt x="2567940" y="1851660"/>
                  </a:cubicBezTo>
                  <a:cubicBezTo>
                    <a:pt x="2588721" y="1830879"/>
                    <a:pt x="2595213" y="1822232"/>
                    <a:pt x="2621280" y="1805940"/>
                  </a:cubicBezTo>
                  <a:cubicBezTo>
                    <a:pt x="2630913" y="1799920"/>
                    <a:pt x="2642517" y="1797302"/>
                    <a:pt x="2651760" y="1790700"/>
                  </a:cubicBezTo>
                  <a:cubicBezTo>
                    <a:pt x="2660529" y="1784436"/>
                    <a:pt x="2666114" y="1774456"/>
                    <a:pt x="2674620" y="1767840"/>
                  </a:cubicBezTo>
                  <a:cubicBezTo>
                    <a:pt x="2689078" y="1756595"/>
                    <a:pt x="2705435" y="1748006"/>
                    <a:pt x="2720340" y="1737360"/>
                  </a:cubicBezTo>
                  <a:cubicBezTo>
                    <a:pt x="2741009" y="1722597"/>
                    <a:pt x="2760980" y="1706880"/>
                    <a:pt x="2781300" y="1691640"/>
                  </a:cubicBezTo>
                  <a:lnTo>
                    <a:pt x="2811780" y="1668780"/>
                  </a:lnTo>
                  <a:cubicBezTo>
                    <a:pt x="2821940" y="1661160"/>
                    <a:pt x="2831693" y="1652965"/>
                    <a:pt x="2842260" y="1645920"/>
                  </a:cubicBezTo>
                  <a:cubicBezTo>
                    <a:pt x="2849880" y="1640840"/>
                    <a:pt x="2856702" y="1634288"/>
                    <a:pt x="2865120" y="1630680"/>
                  </a:cubicBezTo>
                  <a:cubicBezTo>
                    <a:pt x="2874746" y="1626555"/>
                    <a:pt x="2885794" y="1626737"/>
                    <a:pt x="2895600" y="1623060"/>
                  </a:cubicBezTo>
                  <a:cubicBezTo>
                    <a:pt x="2932080" y="1609380"/>
                    <a:pt x="2916141" y="1607769"/>
                    <a:pt x="2948940" y="1600200"/>
                  </a:cubicBezTo>
                  <a:cubicBezTo>
                    <a:pt x="2974180" y="1594375"/>
                    <a:pt x="2999343" y="1587305"/>
                    <a:pt x="3025140" y="1584960"/>
                  </a:cubicBezTo>
                  <a:cubicBezTo>
                    <a:pt x="3157088" y="1572965"/>
                    <a:pt x="3080944" y="1578815"/>
                    <a:pt x="3253740" y="1569720"/>
                  </a:cubicBezTo>
                  <a:cubicBezTo>
                    <a:pt x="3266440" y="1567180"/>
                    <a:pt x="3279065" y="1564229"/>
                    <a:pt x="3291840" y="1562100"/>
                  </a:cubicBezTo>
                  <a:cubicBezTo>
                    <a:pt x="3309556" y="1559147"/>
                    <a:pt x="3327509" y="1557693"/>
                    <a:pt x="3345180" y="1554480"/>
                  </a:cubicBezTo>
                  <a:cubicBezTo>
                    <a:pt x="3355484" y="1552607"/>
                    <a:pt x="3365309" y="1548452"/>
                    <a:pt x="3375660" y="1546860"/>
                  </a:cubicBezTo>
                  <a:cubicBezTo>
                    <a:pt x="3398393" y="1543363"/>
                    <a:pt x="3421380" y="1541780"/>
                    <a:pt x="3444240" y="1539240"/>
                  </a:cubicBezTo>
                  <a:cubicBezTo>
                    <a:pt x="3496128" y="1521944"/>
                    <a:pt x="3432308" y="1543715"/>
                    <a:pt x="3505200" y="1516380"/>
                  </a:cubicBezTo>
                  <a:cubicBezTo>
                    <a:pt x="3558099" y="1496543"/>
                    <a:pt x="3536085" y="1516178"/>
                    <a:pt x="3627120" y="1470660"/>
                  </a:cubicBezTo>
                  <a:cubicBezTo>
                    <a:pt x="3728209" y="1420115"/>
                    <a:pt x="3601975" y="1481436"/>
                    <a:pt x="3680460" y="1447800"/>
                  </a:cubicBezTo>
                  <a:cubicBezTo>
                    <a:pt x="3736246" y="1423892"/>
                    <a:pt x="3685225" y="1438989"/>
                    <a:pt x="3741420" y="1424940"/>
                  </a:cubicBezTo>
                  <a:cubicBezTo>
                    <a:pt x="3749040" y="1419860"/>
                    <a:pt x="3755862" y="1413308"/>
                    <a:pt x="3764280" y="1409700"/>
                  </a:cubicBezTo>
                  <a:cubicBezTo>
                    <a:pt x="3773906" y="1405575"/>
                    <a:pt x="3784467" y="1404010"/>
                    <a:pt x="3794760" y="1402080"/>
                  </a:cubicBezTo>
                  <a:cubicBezTo>
                    <a:pt x="3825131" y="1396385"/>
                    <a:pt x="3855720" y="1391920"/>
                    <a:pt x="3886200" y="1386840"/>
                  </a:cubicBezTo>
                  <a:cubicBezTo>
                    <a:pt x="4050851" y="1359398"/>
                    <a:pt x="3798965" y="1401015"/>
                    <a:pt x="3985260" y="1371600"/>
                  </a:cubicBezTo>
                  <a:cubicBezTo>
                    <a:pt x="4175290" y="1341595"/>
                    <a:pt x="4010432" y="1367716"/>
                    <a:pt x="4114800" y="1348740"/>
                  </a:cubicBezTo>
                  <a:cubicBezTo>
                    <a:pt x="4130001" y="1345976"/>
                    <a:pt x="4145319" y="1343884"/>
                    <a:pt x="4160520" y="1341120"/>
                  </a:cubicBezTo>
                  <a:cubicBezTo>
                    <a:pt x="4173263" y="1338803"/>
                    <a:pt x="4185845" y="1335629"/>
                    <a:pt x="4198620" y="1333500"/>
                  </a:cubicBezTo>
                  <a:cubicBezTo>
                    <a:pt x="4216336" y="1330547"/>
                    <a:pt x="4234244" y="1328833"/>
                    <a:pt x="4251960" y="1325880"/>
                  </a:cubicBezTo>
                  <a:cubicBezTo>
                    <a:pt x="4264735" y="1323751"/>
                    <a:pt x="4277655" y="1321982"/>
                    <a:pt x="4290060" y="1318260"/>
                  </a:cubicBezTo>
                  <a:cubicBezTo>
                    <a:pt x="4303161" y="1314330"/>
                    <a:pt x="4314607" y="1304868"/>
                    <a:pt x="4328160" y="1303020"/>
                  </a:cubicBezTo>
                  <a:cubicBezTo>
                    <a:pt x="4371018" y="1297176"/>
                    <a:pt x="4414520" y="1297940"/>
                    <a:pt x="4457700" y="1295400"/>
                  </a:cubicBezTo>
                  <a:cubicBezTo>
                    <a:pt x="4472940" y="1292860"/>
                    <a:pt x="4488270" y="1290810"/>
                    <a:pt x="4503420" y="1287780"/>
                  </a:cubicBezTo>
                  <a:cubicBezTo>
                    <a:pt x="4551013" y="1278261"/>
                    <a:pt x="4516816" y="1283434"/>
                    <a:pt x="4556760" y="1272540"/>
                  </a:cubicBezTo>
                  <a:cubicBezTo>
                    <a:pt x="4607308" y="1258754"/>
                    <a:pt x="4611389" y="1258566"/>
                    <a:pt x="4655820" y="1249680"/>
                  </a:cubicBezTo>
                  <a:cubicBezTo>
                    <a:pt x="4663440" y="1244600"/>
                    <a:pt x="4670489" y="1238536"/>
                    <a:pt x="4678680" y="1234440"/>
                  </a:cubicBezTo>
                  <a:cubicBezTo>
                    <a:pt x="4702869" y="1222345"/>
                    <a:pt x="4767723" y="1202219"/>
                    <a:pt x="4785360" y="1196340"/>
                  </a:cubicBezTo>
                  <a:cubicBezTo>
                    <a:pt x="4792980" y="1193800"/>
                    <a:pt x="4801036" y="1192312"/>
                    <a:pt x="4808220" y="1188720"/>
                  </a:cubicBezTo>
                  <a:cubicBezTo>
                    <a:pt x="4842728" y="1171466"/>
                    <a:pt x="4846448" y="1166912"/>
                    <a:pt x="4876800" y="1158240"/>
                  </a:cubicBezTo>
                  <a:cubicBezTo>
                    <a:pt x="4888193" y="1154985"/>
                    <a:pt x="4917960" y="1149090"/>
                    <a:pt x="4930140" y="1143000"/>
                  </a:cubicBezTo>
                  <a:cubicBezTo>
                    <a:pt x="4943387" y="1136376"/>
                    <a:pt x="4954757" y="1126269"/>
                    <a:pt x="4968240" y="1120140"/>
                  </a:cubicBezTo>
                  <a:cubicBezTo>
                    <a:pt x="4990914" y="1109833"/>
                    <a:pt x="5019876" y="1103421"/>
                    <a:pt x="5044440" y="1097280"/>
                  </a:cubicBezTo>
                  <a:cubicBezTo>
                    <a:pt x="5052060" y="1092200"/>
                    <a:pt x="5058931" y="1085759"/>
                    <a:pt x="5067300" y="1082040"/>
                  </a:cubicBezTo>
                  <a:cubicBezTo>
                    <a:pt x="5081980" y="1075516"/>
                    <a:pt x="5097780" y="1071880"/>
                    <a:pt x="5113020" y="1066800"/>
                  </a:cubicBezTo>
                  <a:cubicBezTo>
                    <a:pt x="5120640" y="1064260"/>
                    <a:pt x="5128696" y="1062772"/>
                    <a:pt x="5135880" y="1059180"/>
                  </a:cubicBezTo>
                  <a:cubicBezTo>
                    <a:pt x="5156200" y="1049020"/>
                    <a:pt x="5175746" y="1037137"/>
                    <a:pt x="5196840" y="1028700"/>
                  </a:cubicBezTo>
                  <a:cubicBezTo>
                    <a:pt x="5209540" y="1023620"/>
                    <a:pt x="5222133" y="1018263"/>
                    <a:pt x="5234940" y="1013460"/>
                  </a:cubicBezTo>
                  <a:cubicBezTo>
                    <a:pt x="5242461" y="1010640"/>
                    <a:pt x="5250417" y="1009004"/>
                    <a:pt x="5257800" y="1005840"/>
                  </a:cubicBezTo>
                  <a:cubicBezTo>
                    <a:pt x="5268241" y="1001365"/>
                    <a:pt x="5277839" y="995075"/>
                    <a:pt x="5288280" y="990600"/>
                  </a:cubicBezTo>
                  <a:cubicBezTo>
                    <a:pt x="5295663" y="987436"/>
                    <a:pt x="5303956" y="986572"/>
                    <a:pt x="5311140" y="982980"/>
                  </a:cubicBezTo>
                  <a:cubicBezTo>
                    <a:pt x="5319331" y="978884"/>
                    <a:pt x="5325960" y="972125"/>
                    <a:pt x="5334000" y="967740"/>
                  </a:cubicBezTo>
                  <a:cubicBezTo>
                    <a:pt x="5353944" y="956861"/>
                    <a:pt x="5376057" y="949862"/>
                    <a:pt x="5394960" y="937260"/>
                  </a:cubicBezTo>
                  <a:cubicBezTo>
                    <a:pt x="5410200" y="927100"/>
                    <a:pt x="5422719" y="910372"/>
                    <a:pt x="5440680" y="906780"/>
                  </a:cubicBezTo>
                  <a:lnTo>
                    <a:pt x="5478780" y="899160"/>
                  </a:lnTo>
                  <a:cubicBezTo>
                    <a:pt x="5486400" y="894080"/>
                    <a:pt x="5493222" y="887528"/>
                    <a:pt x="5501640" y="883920"/>
                  </a:cubicBezTo>
                  <a:cubicBezTo>
                    <a:pt x="5511266" y="879795"/>
                    <a:pt x="5521880" y="878494"/>
                    <a:pt x="5532120" y="876300"/>
                  </a:cubicBezTo>
                  <a:cubicBezTo>
                    <a:pt x="5557448" y="870873"/>
                    <a:pt x="5583746" y="869251"/>
                    <a:pt x="5608320" y="861060"/>
                  </a:cubicBezTo>
                  <a:cubicBezTo>
                    <a:pt x="5615940" y="858520"/>
                    <a:pt x="5623304" y="855015"/>
                    <a:pt x="5631180" y="853440"/>
                  </a:cubicBezTo>
                  <a:cubicBezTo>
                    <a:pt x="5658362" y="848004"/>
                    <a:pt x="5729327" y="840841"/>
                    <a:pt x="5753100" y="838200"/>
                  </a:cubicBezTo>
                  <a:cubicBezTo>
                    <a:pt x="5763260" y="835660"/>
                    <a:pt x="5773276" y="832453"/>
                    <a:pt x="5783580" y="830580"/>
                  </a:cubicBezTo>
                  <a:cubicBezTo>
                    <a:pt x="5801251" y="827367"/>
                    <a:pt x="5819592" y="827686"/>
                    <a:pt x="5836920" y="822960"/>
                  </a:cubicBezTo>
                  <a:cubicBezTo>
                    <a:pt x="5847879" y="819971"/>
                    <a:pt x="5856764" y="811708"/>
                    <a:pt x="5867400" y="807720"/>
                  </a:cubicBezTo>
                  <a:cubicBezTo>
                    <a:pt x="5877206" y="804043"/>
                    <a:pt x="5888213" y="804128"/>
                    <a:pt x="5897880" y="800100"/>
                  </a:cubicBezTo>
                  <a:cubicBezTo>
                    <a:pt x="5918851" y="791362"/>
                    <a:pt x="5936297" y="772438"/>
                    <a:pt x="5958840" y="769620"/>
                  </a:cubicBezTo>
                  <a:lnTo>
                    <a:pt x="6019800" y="762000"/>
                  </a:lnTo>
                  <a:cubicBezTo>
                    <a:pt x="6088984" y="727408"/>
                    <a:pt x="6003393" y="769458"/>
                    <a:pt x="6103620" y="723900"/>
                  </a:cubicBezTo>
                  <a:cubicBezTo>
                    <a:pt x="6113961" y="719200"/>
                    <a:pt x="6123425" y="712542"/>
                    <a:pt x="6134100" y="708660"/>
                  </a:cubicBezTo>
                  <a:cubicBezTo>
                    <a:pt x="6183795" y="690589"/>
                    <a:pt x="6182696" y="699602"/>
                    <a:pt x="6225540" y="678180"/>
                  </a:cubicBezTo>
                  <a:cubicBezTo>
                    <a:pt x="6238787" y="671556"/>
                    <a:pt x="6250393" y="661944"/>
                    <a:pt x="6263640" y="655320"/>
                  </a:cubicBezTo>
                  <a:cubicBezTo>
                    <a:pt x="6270824" y="651728"/>
                    <a:pt x="6278979" y="650520"/>
                    <a:pt x="6286500" y="647700"/>
                  </a:cubicBezTo>
                  <a:cubicBezTo>
                    <a:pt x="6299307" y="642897"/>
                    <a:pt x="6312101" y="638015"/>
                    <a:pt x="6324600" y="632460"/>
                  </a:cubicBezTo>
                  <a:cubicBezTo>
                    <a:pt x="6334980" y="627847"/>
                    <a:pt x="6344639" y="621695"/>
                    <a:pt x="6355080" y="617220"/>
                  </a:cubicBezTo>
                  <a:cubicBezTo>
                    <a:pt x="6378955" y="606988"/>
                    <a:pt x="6396259" y="606547"/>
                    <a:pt x="6423660" y="601980"/>
                  </a:cubicBezTo>
                  <a:cubicBezTo>
                    <a:pt x="6449663" y="588979"/>
                    <a:pt x="6491939" y="565731"/>
                    <a:pt x="6522720" y="556260"/>
                  </a:cubicBezTo>
                  <a:cubicBezTo>
                    <a:pt x="6542739" y="550100"/>
                    <a:pt x="6563809" y="547644"/>
                    <a:pt x="6583680" y="541020"/>
                  </a:cubicBezTo>
                  <a:cubicBezTo>
                    <a:pt x="6594456" y="537428"/>
                    <a:pt x="6603780" y="530393"/>
                    <a:pt x="6614160" y="525780"/>
                  </a:cubicBezTo>
                  <a:cubicBezTo>
                    <a:pt x="6626659" y="520225"/>
                    <a:pt x="6639453" y="515343"/>
                    <a:pt x="6652260" y="510540"/>
                  </a:cubicBezTo>
                  <a:cubicBezTo>
                    <a:pt x="6659781" y="507720"/>
                    <a:pt x="6667737" y="506084"/>
                    <a:pt x="6675120" y="502920"/>
                  </a:cubicBezTo>
                  <a:cubicBezTo>
                    <a:pt x="6685561" y="498445"/>
                    <a:pt x="6695159" y="492155"/>
                    <a:pt x="6705600" y="487680"/>
                  </a:cubicBezTo>
                  <a:cubicBezTo>
                    <a:pt x="6712983" y="484516"/>
                    <a:pt x="6721276" y="483652"/>
                    <a:pt x="6728460" y="480060"/>
                  </a:cubicBezTo>
                  <a:cubicBezTo>
                    <a:pt x="6736651" y="475964"/>
                    <a:pt x="6742632" y="467716"/>
                    <a:pt x="6751320" y="464820"/>
                  </a:cubicBezTo>
                  <a:cubicBezTo>
                    <a:pt x="6765977" y="459934"/>
                    <a:pt x="6781890" y="460230"/>
                    <a:pt x="6797040" y="457200"/>
                  </a:cubicBezTo>
                  <a:cubicBezTo>
                    <a:pt x="6807309" y="455146"/>
                    <a:pt x="6817280" y="451774"/>
                    <a:pt x="6827520" y="449580"/>
                  </a:cubicBezTo>
                  <a:cubicBezTo>
                    <a:pt x="6852848" y="444153"/>
                    <a:pt x="6879146" y="442531"/>
                    <a:pt x="6903720" y="434340"/>
                  </a:cubicBezTo>
                  <a:cubicBezTo>
                    <a:pt x="6911340" y="431800"/>
                    <a:pt x="6918704" y="428295"/>
                    <a:pt x="6926580" y="426720"/>
                  </a:cubicBezTo>
                  <a:cubicBezTo>
                    <a:pt x="6944192" y="423198"/>
                    <a:pt x="6962204" y="422053"/>
                    <a:pt x="6979920" y="419100"/>
                  </a:cubicBezTo>
                  <a:cubicBezTo>
                    <a:pt x="6992695" y="416971"/>
                    <a:pt x="7005122" y="412653"/>
                    <a:pt x="7018020" y="411480"/>
                  </a:cubicBezTo>
                  <a:cubicBezTo>
                    <a:pt x="7061097" y="407564"/>
                    <a:pt x="7104380" y="406400"/>
                    <a:pt x="7147560" y="403860"/>
                  </a:cubicBezTo>
                  <a:lnTo>
                    <a:pt x="7193280" y="388620"/>
                  </a:lnTo>
                  <a:lnTo>
                    <a:pt x="7216140" y="381000"/>
                  </a:lnTo>
                  <a:cubicBezTo>
                    <a:pt x="7234077" y="363063"/>
                    <a:pt x="7260415" y="333736"/>
                    <a:pt x="7284720" y="327660"/>
                  </a:cubicBezTo>
                  <a:cubicBezTo>
                    <a:pt x="7294880" y="325120"/>
                    <a:pt x="7305169" y="323049"/>
                    <a:pt x="7315200" y="320040"/>
                  </a:cubicBezTo>
                  <a:cubicBezTo>
                    <a:pt x="7330587" y="315424"/>
                    <a:pt x="7345680" y="309880"/>
                    <a:pt x="7360920" y="304800"/>
                  </a:cubicBezTo>
                  <a:cubicBezTo>
                    <a:pt x="7368540" y="302260"/>
                    <a:pt x="7375763" y="297681"/>
                    <a:pt x="7383780" y="297180"/>
                  </a:cubicBezTo>
                  <a:lnTo>
                    <a:pt x="7505700" y="289560"/>
                  </a:lnTo>
                  <a:cubicBezTo>
                    <a:pt x="7568205" y="268725"/>
                    <a:pt x="7469535" y="299841"/>
                    <a:pt x="7597140" y="274320"/>
                  </a:cubicBezTo>
                  <a:cubicBezTo>
                    <a:pt x="7612892" y="271170"/>
                    <a:pt x="7626894" y="260854"/>
                    <a:pt x="7642860" y="259080"/>
                  </a:cubicBezTo>
                  <a:cubicBezTo>
                    <a:pt x="7665720" y="256540"/>
                    <a:pt x="7688670" y="254713"/>
                    <a:pt x="7711440" y="251460"/>
                  </a:cubicBezTo>
                  <a:cubicBezTo>
                    <a:pt x="7724261" y="249628"/>
                    <a:pt x="7736797" y="246157"/>
                    <a:pt x="7749540" y="243840"/>
                  </a:cubicBezTo>
                  <a:cubicBezTo>
                    <a:pt x="7764741" y="241076"/>
                    <a:pt x="7780059" y="238984"/>
                    <a:pt x="7795260" y="236220"/>
                  </a:cubicBezTo>
                  <a:cubicBezTo>
                    <a:pt x="7808003" y="233903"/>
                    <a:pt x="7820522" y="230312"/>
                    <a:pt x="7833360" y="228600"/>
                  </a:cubicBezTo>
                  <a:cubicBezTo>
                    <a:pt x="7858663" y="225226"/>
                    <a:pt x="7884189" y="223799"/>
                    <a:pt x="7909560" y="220980"/>
                  </a:cubicBezTo>
                  <a:cubicBezTo>
                    <a:pt x="7929913" y="218719"/>
                    <a:pt x="7950200" y="215900"/>
                    <a:pt x="7970520" y="213360"/>
                  </a:cubicBezTo>
                  <a:lnTo>
                    <a:pt x="8016240" y="198120"/>
                  </a:lnTo>
                  <a:cubicBezTo>
                    <a:pt x="8023860" y="195580"/>
                    <a:pt x="8032417" y="194955"/>
                    <a:pt x="8039100" y="190500"/>
                  </a:cubicBezTo>
                  <a:cubicBezTo>
                    <a:pt x="8046720" y="185420"/>
                    <a:pt x="8053645" y="179098"/>
                    <a:pt x="8061960" y="175260"/>
                  </a:cubicBezTo>
                  <a:cubicBezTo>
                    <a:pt x="8086799" y="163796"/>
                    <a:pt x="8112207" y="153431"/>
                    <a:pt x="8138160" y="144780"/>
                  </a:cubicBezTo>
                  <a:cubicBezTo>
                    <a:pt x="8153400" y="139700"/>
                    <a:pt x="8170514" y="138451"/>
                    <a:pt x="8183880" y="129540"/>
                  </a:cubicBezTo>
                  <a:cubicBezTo>
                    <a:pt x="8215706" y="108322"/>
                    <a:pt x="8200264" y="120776"/>
                    <a:pt x="8229600" y="91440"/>
                  </a:cubicBezTo>
                  <a:cubicBezTo>
                    <a:pt x="8242991" y="51266"/>
                    <a:pt x="8228369" y="83773"/>
                    <a:pt x="8260080" y="45720"/>
                  </a:cubicBezTo>
                  <a:cubicBezTo>
                    <a:pt x="8265943" y="38685"/>
                    <a:pt x="8268844" y="29336"/>
                    <a:pt x="8275320" y="22860"/>
                  </a:cubicBezTo>
                  <a:cubicBezTo>
                    <a:pt x="8290092" y="8088"/>
                    <a:pt x="8302447" y="6198"/>
                    <a:pt x="8321040" y="0"/>
                  </a:cubicBezTo>
                  <a:cubicBezTo>
                    <a:pt x="8374892" y="10770"/>
                    <a:pt x="8346853" y="3524"/>
                    <a:pt x="8404860" y="22860"/>
                  </a:cubicBezTo>
                  <a:lnTo>
                    <a:pt x="8427720" y="30480"/>
                  </a:lnTo>
                  <a:cubicBezTo>
                    <a:pt x="8450580" y="27940"/>
                    <a:pt x="8473612" y="26641"/>
                    <a:pt x="8496300" y="22860"/>
                  </a:cubicBezTo>
                  <a:cubicBezTo>
                    <a:pt x="8504223" y="21540"/>
                    <a:pt x="8519160" y="15240"/>
                    <a:pt x="8519160" y="15240"/>
                  </a:cubicBezTo>
                </a:path>
              </a:pathLst>
            </a:custGeom>
            <a:noFill/>
            <a:ln w="10160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grpSp>
          <p:nvGrpSpPr>
            <p:cNvPr id="76811" name="Gruppieren 11">
              <a:extLst>
                <a:ext uri="{FF2B5EF4-FFF2-40B4-BE49-F238E27FC236}">
                  <a16:creationId xmlns:a16="http://schemas.microsoft.com/office/drawing/2014/main" id="{F126ADBB-12CE-4809-8B8E-95AD0EF1E696}"/>
                </a:ext>
              </a:extLst>
            </p:cNvPr>
            <p:cNvGrpSpPr>
              <a:grpSpLocks/>
            </p:cNvGrpSpPr>
            <p:nvPr/>
          </p:nvGrpSpPr>
          <p:grpSpPr bwMode="auto">
            <a:xfrm rot="286618">
              <a:off x="2018625" y="2954951"/>
              <a:ext cx="5757650" cy="2797267"/>
              <a:chOff x="814131" y="2773552"/>
              <a:chExt cx="8209754" cy="2797267"/>
            </a:xfrm>
          </p:grpSpPr>
          <p:pic>
            <p:nvPicPr>
              <p:cNvPr id="76812" name="Grafik 12">
                <a:extLst>
                  <a:ext uri="{FF2B5EF4-FFF2-40B4-BE49-F238E27FC236}">
                    <a16:creationId xmlns:a16="http://schemas.microsoft.com/office/drawing/2014/main" id="{A81D5F72-CFAF-48EB-9B55-499E1368D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52986" y="529176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Grafik 13">
                <a:extLst>
                  <a:ext uri="{FF2B5EF4-FFF2-40B4-BE49-F238E27FC236}">
                    <a16:creationId xmlns:a16="http://schemas.microsoft.com/office/drawing/2014/main" id="{113FE199-3833-405A-8F51-AD816509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1163407" y="515604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Grafik 14">
                <a:extLst>
                  <a:ext uri="{FF2B5EF4-FFF2-40B4-BE49-F238E27FC236}">
                    <a16:creationId xmlns:a16="http://schemas.microsoft.com/office/drawing/2014/main" id="{4D39E20C-199A-45A3-BC4C-10EFC758C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1477219" y="50479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Grafik 15">
                <a:extLst>
                  <a:ext uri="{FF2B5EF4-FFF2-40B4-BE49-F238E27FC236}">
                    <a16:creationId xmlns:a16="http://schemas.microsoft.com/office/drawing/2014/main" id="{F162784C-E927-468F-A829-DC6F63CC7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1786346" y="496029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16" name="Gruppieren 16">
                <a:extLst>
                  <a:ext uri="{FF2B5EF4-FFF2-40B4-BE49-F238E27FC236}">
                    <a16:creationId xmlns:a16="http://schemas.microsoft.com/office/drawing/2014/main" id="{BD8AC127-CF86-4B0F-8899-DAB5806CCFA5}"/>
                  </a:ext>
                </a:extLst>
              </p:cNvPr>
              <p:cNvGrpSpPr>
                <a:grpSpLocks/>
              </p:cNvGrpSpPr>
              <p:nvPr/>
            </p:nvGrpSpPr>
            <p:grpSpPr bwMode="auto">
              <a:xfrm rot="-320531">
                <a:off x="2074080" y="4525204"/>
                <a:ext cx="1333392" cy="512874"/>
                <a:chOff x="2092741" y="4611956"/>
                <a:chExt cx="1333392" cy="512874"/>
              </a:xfrm>
            </p:grpSpPr>
            <p:pic>
              <p:nvPicPr>
                <p:cNvPr id="76837" name="Grafik 37">
                  <a:extLst>
                    <a:ext uri="{FF2B5EF4-FFF2-40B4-BE49-F238E27FC236}">
                      <a16:creationId xmlns:a16="http://schemas.microsoft.com/office/drawing/2014/main" id="{051F210A-DC83-4581-A7F8-D5B801468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131596" y="4845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8" name="Grafik 38">
                  <a:extLst>
                    <a:ext uri="{FF2B5EF4-FFF2-40B4-BE49-F238E27FC236}">
                      <a16:creationId xmlns:a16="http://schemas.microsoft.com/office/drawing/2014/main" id="{4F00012B-A6DD-4A59-91F2-9A90D3B7A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416558" y="4771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9" name="Grafik 39">
                  <a:extLst>
                    <a:ext uri="{FF2B5EF4-FFF2-40B4-BE49-F238E27FC236}">
                      <a16:creationId xmlns:a16="http://schemas.microsoft.com/office/drawing/2014/main" id="{12242401-54D8-4ABA-B4FB-B1CB8D549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764650" y="4684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0" name="Grafik 40">
                  <a:extLst>
                    <a:ext uri="{FF2B5EF4-FFF2-40B4-BE49-F238E27FC236}">
                      <a16:creationId xmlns:a16="http://schemas.microsoft.com/office/drawing/2014/main" id="{517F6E30-CBB7-474A-8F89-88E22ED26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3147078" y="457310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7" name="Gruppieren 17">
                <a:extLst>
                  <a:ext uri="{FF2B5EF4-FFF2-40B4-BE49-F238E27FC236}">
                    <a16:creationId xmlns:a16="http://schemas.microsoft.com/office/drawing/2014/main" id="{450F1073-1A95-476A-9D1A-A4660FEE5339}"/>
                  </a:ext>
                </a:extLst>
              </p:cNvPr>
              <p:cNvGrpSpPr>
                <a:grpSpLocks/>
              </p:cNvGrpSpPr>
              <p:nvPr/>
            </p:nvGrpSpPr>
            <p:grpSpPr bwMode="auto">
              <a:xfrm rot="165854">
                <a:off x="3426592" y="3777148"/>
                <a:ext cx="2333399" cy="839147"/>
                <a:chOff x="3418644" y="3877288"/>
                <a:chExt cx="2333399" cy="839147"/>
              </a:xfrm>
            </p:grpSpPr>
            <p:pic>
              <p:nvPicPr>
                <p:cNvPr id="76830" name="Grafik 30">
                  <a:extLst>
                    <a:ext uri="{FF2B5EF4-FFF2-40B4-BE49-F238E27FC236}">
                      <a16:creationId xmlns:a16="http://schemas.microsoft.com/office/drawing/2014/main" id="{537B7692-E2C2-4F8B-898A-532513CBA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3457499" y="443738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1" name="Grafik 31">
                  <a:extLst>
                    <a:ext uri="{FF2B5EF4-FFF2-40B4-BE49-F238E27FC236}">
                      <a16:creationId xmlns:a16="http://schemas.microsoft.com/office/drawing/2014/main" id="{77AAF6E0-5F65-465C-8FE4-E430C20A9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3771311" y="43293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2" name="Grafik 32">
                  <a:extLst>
                    <a:ext uri="{FF2B5EF4-FFF2-40B4-BE49-F238E27FC236}">
                      <a16:creationId xmlns:a16="http://schemas.microsoft.com/office/drawing/2014/main" id="{E14A1771-7DF4-4D22-B47A-9B0427A7E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080438" y="424162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3" name="Grafik 33">
                  <a:extLst>
                    <a:ext uri="{FF2B5EF4-FFF2-40B4-BE49-F238E27FC236}">
                      <a16:creationId xmlns:a16="http://schemas.microsoft.com/office/drawing/2014/main" id="{DAF25138-E82F-4F66-8630-E9C0E67BE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425688" y="41271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4" name="Grafik 34">
                  <a:extLst>
                    <a:ext uri="{FF2B5EF4-FFF2-40B4-BE49-F238E27FC236}">
                      <a16:creationId xmlns:a16="http://schemas.microsoft.com/office/drawing/2014/main" id="{9C6684AE-D824-4B8F-BF47-333C42522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710650" y="405310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5" name="Grafik 35">
                  <a:extLst>
                    <a:ext uri="{FF2B5EF4-FFF2-40B4-BE49-F238E27FC236}">
                      <a16:creationId xmlns:a16="http://schemas.microsoft.com/office/drawing/2014/main" id="{23BD8AEA-3304-4EE0-B3CF-DB13D1C6A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5058742" y="396622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6" name="Grafik 36">
                  <a:extLst>
                    <a:ext uri="{FF2B5EF4-FFF2-40B4-BE49-F238E27FC236}">
                      <a16:creationId xmlns:a16="http://schemas.microsoft.com/office/drawing/2014/main" id="{0A762B1A-0706-4FC5-8B65-E101586E9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5472988" y="3838433"/>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8" name="Gruppieren 18">
                <a:extLst>
                  <a:ext uri="{FF2B5EF4-FFF2-40B4-BE49-F238E27FC236}">
                    <a16:creationId xmlns:a16="http://schemas.microsoft.com/office/drawing/2014/main" id="{831F0398-D4C5-4A8B-8289-64B7466A23C6}"/>
                  </a:ext>
                </a:extLst>
              </p:cNvPr>
              <p:cNvGrpSpPr>
                <a:grpSpLocks/>
              </p:cNvGrpSpPr>
              <p:nvPr/>
            </p:nvGrpSpPr>
            <p:grpSpPr bwMode="auto">
              <a:xfrm rot="-220020">
                <a:off x="5785888" y="3322688"/>
                <a:ext cx="1605340" cy="603286"/>
                <a:chOff x="5747946" y="3406132"/>
                <a:chExt cx="1605340" cy="603286"/>
              </a:xfrm>
            </p:grpSpPr>
            <p:pic>
              <p:nvPicPr>
                <p:cNvPr id="76825" name="Grafik 25">
                  <a:extLst>
                    <a:ext uri="{FF2B5EF4-FFF2-40B4-BE49-F238E27FC236}">
                      <a16:creationId xmlns:a16="http://schemas.microsoft.com/office/drawing/2014/main" id="{E1066D86-C250-4BD0-886A-B8DE2B6B7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5786801" y="37303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6" name="Grafik 26">
                  <a:extLst>
                    <a:ext uri="{FF2B5EF4-FFF2-40B4-BE49-F238E27FC236}">
                      <a16:creationId xmlns:a16="http://schemas.microsoft.com/office/drawing/2014/main" id="{0F4F6BD5-8729-4AE1-804D-493FDF0DD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095928" y="364268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7" name="Grafik 27">
                  <a:extLst>
                    <a:ext uri="{FF2B5EF4-FFF2-40B4-BE49-F238E27FC236}">
                      <a16:creationId xmlns:a16="http://schemas.microsoft.com/office/drawing/2014/main" id="{DD723995-5639-4EED-B5B5-50FB22F2A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441178" y="35281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8" name="Grafik 28">
                  <a:extLst>
                    <a:ext uri="{FF2B5EF4-FFF2-40B4-BE49-F238E27FC236}">
                      <a16:creationId xmlns:a16="http://schemas.microsoft.com/office/drawing/2014/main" id="{95C6F2A9-4E56-4465-9811-0F55E38A4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726139" y="3454158"/>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9" name="Grafik 29">
                  <a:extLst>
                    <a:ext uri="{FF2B5EF4-FFF2-40B4-BE49-F238E27FC236}">
                      <a16:creationId xmlns:a16="http://schemas.microsoft.com/office/drawing/2014/main" id="{B0151603-5CCD-4C3C-A326-ADFDF8E09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074231" y="33672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9" name="Gruppieren 19">
                <a:extLst>
                  <a:ext uri="{FF2B5EF4-FFF2-40B4-BE49-F238E27FC236}">
                    <a16:creationId xmlns:a16="http://schemas.microsoft.com/office/drawing/2014/main" id="{806D6A9B-F126-4C72-A513-BE97B9452128}"/>
                  </a:ext>
                </a:extLst>
              </p:cNvPr>
              <p:cNvGrpSpPr>
                <a:grpSpLocks/>
              </p:cNvGrpSpPr>
              <p:nvPr/>
            </p:nvGrpSpPr>
            <p:grpSpPr bwMode="auto">
              <a:xfrm>
                <a:off x="7418545" y="2773552"/>
                <a:ext cx="1605340" cy="603287"/>
                <a:chOff x="7372905" y="2866744"/>
                <a:chExt cx="1605340" cy="603287"/>
              </a:xfrm>
            </p:grpSpPr>
            <p:pic>
              <p:nvPicPr>
                <p:cNvPr id="76820" name="Grafik 20">
                  <a:extLst>
                    <a:ext uri="{FF2B5EF4-FFF2-40B4-BE49-F238E27FC236}">
                      <a16:creationId xmlns:a16="http://schemas.microsoft.com/office/drawing/2014/main" id="{24DE8321-4ECF-40F7-8404-01553CB5A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7411760" y="31909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1" name="Grafik 21">
                  <a:extLst>
                    <a:ext uri="{FF2B5EF4-FFF2-40B4-BE49-F238E27FC236}">
                      <a16:creationId xmlns:a16="http://schemas.microsoft.com/office/drawing/2014/main" id="{CF1574E7-43EB-4EC0-B8E8-62B094EC7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720887" y="310329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2" name="Grafik 22">
                  <a:extLst>
                    <a:ext uri="{FF2B5EF4-FFF2-40B4-BE49-F238E27FC236}">
                      <a16:creationId xmlns:a16="http://schemas.microsoft.com/office/drawing/2014/main" id="{68B113FD-0270-4178-8A51-0F2B11500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066137" y="2988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3" name="Grafik 23">
                  <a:extLst>
                    <a:ext uri="{FF2B5EF4-FFF2-40B4-BE49-F238E27FC236}">
                      <a16:creationId xmlns:a16="http://schemas.microsoft.com/office/drawing/2014/main" id="{08A175A6-B1D5-4349-9EBA-C3E1BCA89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351098" y="2914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4" name="Grafik 24">
                  <a:extLst>
                    <a:ext uri="{FF2B5EF4-FFF2-40B4-BE49-F238E27FC236}">
                      <a16:creationId xmlns:a16="http://schemas.microsoft.com/office/drawing/2014/main" id="{681EAA42-5F43-428F-958A-438D8E092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699190" y="2827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76806" name="Textfeld 56">
            <a:extLst>
              <a:ext uri="{FF2B5EF4-FFF2-40B4-BE49-F238E27FC236}">
                <a16:creationId xmlns:a16="http://schemas.microsoft.com/office/drawing/2014/main" id="{E7BC9CE0-08EF-4288-9856-C13CD2F3221B}"/>
              </a:ext>
            </a:extLst>
          </p:cNvPr>
          <p:cNvSpPr txBox="1">
            <a:spLocks noChangeArrowheads="1"/>
          </p:cNvSpPr>
          <p:nvPr/>
        </p:nvSpPr>
        <p:spPr bwMode="auto">
          <a:xfrm>
            <a:off x="8797925" y="144463"/>
            <a:ext cx="1052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rgbClr val="00B050"/>
                </a:solidFill>
              </a:rPr>
              <a:t>!100% !</a:t>
            </a:r>
          </a:p>
        </p:txBody>
      </p:sp>
      <p:sp>
        <p:nvSpPr>
          <p:cNvPr id="76807" name="Textfeld 1">
            <a:extLst>
              <a:ext uri="{FF2B5EF4-FFF2-40B4-BE49-F238E27FC236}">
                <a16:creationId xmlns:a16="http://schemas.microsoft.com/office/drawing/2014/main" id="{4DD3F373-2CC7-4B7C-98C2-D4B501435339}"/>
              </a:ext>
            </a:extLst>
          </p:cNvPr>
          <p:cNvSpPr txBox="1">
            <a:spLocks noChangeArrowheads="1"/>
          </p:cNvSpPr>
          <p:nvPr/>
        </p:nvSpPr>
        <p:spPr bwMode="auto">
          <a:xfrm>
            <a:off x="5346912" y="4657276"/>
            <a:ext cx="442709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00FF"/>
                </a:solidFill>
              </a:rPr>
              <a:t>Wolfgang Thiel, Vorsitzender</a:t>
            </a:r>
          </a:p>
          <a:p>
            <a:pPr algn="ctr"/>
            <a:r>
              <a:rPr lang="de-DE" altLang="de-DE" sz="1800" b="1" dirty="0">
                <a:solidFill>
                  <a:srgbClr val="0000FF"/>
                </a:solidFill>
              </a:rPr>
              <a:t>Initiative Südpfalz-Energie (ISE e.V.)</a:t>
            </a:r>
          </a:p>
          <a:p>
            <a:pPr algn="ctr"/>
            <a:r>
              <a:rPr lang="de-DE" altLang="de-DE" sz="1800" dirty="0">
                <a:solidFill>
                  <a:srgbClr val="0000FF"/>
                </a:solidFill>
              </a:rPr>
              <a:t>www.i-suedpfalz-energie.de/</a:t>
            </a:r>
          </a:p>
          <a:p>
            <a:pPr algn="ctr"/>
            <a:r>
              <a:rPr lang="de-DE" altLang="de-DE" sz="1800" dirty="0">
                <a:solidFill>
                  <a:srgbClr val="0000FF"/>
                </a:solidFill>
              </a:rPr>
              <a:t>Tel.: +49 172 7419812</a:t>
            </a:r>
          </a:p>
          <a:p>
            <a:pPr algn="ctr"/>
            <a:r>
              <a:rPr lang="de-DE" altLang="de-DE" sz="1800" dirty="0" err="1">
                <a:solidFill>
                  <a:srgbClr val="0000FF"/>
                </a:solidFill>
              </a:rPr>
              <a:t>eMail</a:t>
            </a:r>
            <a:r>
              <a:rPr lang="de-DE" altLang="de-DE" sz="1800" dirty="0">
                <a:solidFill>
                  <a:srgbClr val="0000FF"/>
                </a:solidFill>
              </a:rPr>
              <a:t>: wolfgang@thiel-wt.de</a:t>
            </a:r>
          </a:p>
        </p:txBody>
      </p:sp>
      <p:sp>
        <p:nvSpPr>
          <p:cNvPr id="2" name="Text Box 5">
            <a:extLst>
              <a:ext uri="{FF2B5EF4-FFF2-40B4-BE49-F238E27FC236}">
                <a16:creationId xmlns:a16="http://schemas.microsoft.com/office/drawing/2014/main" id="{946A1577-52E2-61EE-760C-FD670A91CDB3}"/>
              </a:ext>
            </a:extLst>
          </p:cNvPr>
          <p:cNvSpPr txBox="1">
            <a:spLocks noChangeArrowheads="1"/>
          </p:cNvSpPr>
          <p:nvPr/>
        </p:nvSpPr>
        <p:spPr bwMode="auto">
          <a:xfrm>
            <a:off x="409069" y="224981"/>
            <a:ext cx="5586310" cy="2585323"/>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marL="0" indent="0"/>
            <a:r>
              <a:rPr lang="de-DE" sz="1800" b="1" dirty="0">
                <a:solidFill>
                  <a:srgbClr val="3333FF"/>
                </a:solidFill>
              </a:rPr>
              <a:t>Projekt-Team</a:t>
            </a:r>
            <a:br>
              <a:rPr lang="de-DE" sz="1800" dirty="0">
                <a:solidFill>
                  <a:srgbClr val="3333FF"/>
                </a:solidFill>
              </a:rPr>
            </a:br>
            <a:r>
              <a:rPr lang="de-DE" sz="1800" dirty="0">
                <a:solidFill>
                  <a:srgbClr val="3333FF"/>
                </a:solidFill>
              </a:rPr>
              <a:t>Wolfgang Thiel (Projektleiter und PPT-Ersteller)</a:t>
            </a:r>
            <a:br>
              <a:rPr lang="de-DE" sz="1800" dirty="0">
                <a:solidFill>
                  <a:srgbClr val="3333FF"/>
                </a:solidFill>
              </a:rPr>
            </a:br>
            <a:r>
              <a:rPr lang="de-DE" sz="1800" dirty="0">
                <a:solidFill>
                  <a:srgbClr val="3333FF"/>
                </a:solidFill>
              </a:rPr>
              <a:t>Frieder </a:t>
            </a:r>
            <a:r>
              <a:rPr lang="de-DE" sz="1800" dirty="0" err="1">
                <a:solidFill>
                  <a:srgbClr val="3333FF"/>
                </a:solidFill>
              </a:rPr>
              <a:t>Wambsganß</a:t>
            </a:r>
            <a:r>
              <a:rPr lang="de-DE" sz="1800" dirty="0">
                <a:solidFill>
                  <a:srgbClr val="3333FF"/>
                </a:solidFill>
              </a:rPr>
              <a:t> (Lektor)</a:t>
            </a:r>
          </a:p>
          <a:p>
            <a:pPr marL="0" indent="0"/>
            <a:r>
              <a:rPr lang="de-DE" altLang="de-DE" sz="1800" dirty="0">
                <a:solidFill>
                  <a:srgbClr val="3333FF"/>
                </a:solidFill>
              </a:rPr>
              <a:t>Wolfgang </a:t>
            </a:r>
            <a:r>
              <a:rPr lang="de-DE" altLang="de-DE" sz="1800" dirty="0" err="1">
                <a:solidFill>
                  <a:srgbClr val="3333FF"/>
                </a:solidFill>
              </a:rPr>
              <a:t>Fedderken</a:t>
            </a:r>
            <a:endParaRPr lang="de-DE" altLang="de-DE" sz="1800" dirty="0">
              <a:solidFill>
                <a:srgbClr val="3333FF"/>
              </a:solidFill>
            </a:endParaRPr>
          </a:p>
          <a:p>
            <a:pPr marL="0" indent="0"/>
            <a:r>
              <a:rPr lang="de-DE" sz="1800" dirty="0">
                <a:solidFill>
                  <a:srgbClr val="3333FF"/>
                </a:solidFill>
              </a:rPr>
              <a:t>Prof. Dr. Karl Keilen</a:t>
            </a:r>
          </a:p>
          <a:p>
            <a:pPr marL="0" indent="0"/>
            <a:r>
              <a:rPr lang="de-DE" altLang="de-DE" sz="1800" dirty="0">
                <a:solidFill>
                  <a:srgbClr val="3333FF"/>
                </a:solidFill>
              </a:rPr>
              <a:t>Dr. Gerhard Lausterer</a:t>
            </a:r>
            <a:br>
              <a:rPr lang="de-DE" altLang="de-DE" sz="1800" dirty="0">
                <a:solidFill>
                  <a:srgbClr val="3333FF"/>
                </a:solidFill>
              </a:rPr>
            </a:br>
            <a:r>
              <a:rPr lang="de-DE" sz="1800" dirty="0">
                <a:solidFill>
                  <a:srgbClr val="3333FF"/>
                </a:solidFill>
              </a:rPr>
              <a:t>Michael Linder</a:t>
            </a:r>
            <a:br>
              <a:rPr lang="de-DE" sz="1800" dirty="0">
                <a:solidFill>
                  <a:srgbClr val="3333FF"/>
                </a:solidFill>
              </a:rPr>
            </a:br>
            <a:r>
              <a:rPr lang="de-DE" sz="1800" dirty="0">
                <a:solidFill>
                  <a:srgbClr val="3333FF"/>
                </a:solidFill>
              </a:rPr>
              <a:t>Michael Müller</a:t>
            </a:r>
            <a:br>
              <a:rPr lang="de-DE" sz="1800" dirty="0">
                <a:solidFill>
                  <a:srgbClr val="3333FF"/>
                </a:solidFill>
              </a:rPr>
            </a:br>
            <a:r>
              <a:rPr lang="de-DE" sz="1800" dirty="0">
                <a:solidFill>
                  <a:srgbClr val="3333FF"/>
                </a:solidFill>
              </a:rPr>
              <a:t>Volker Wander</a:t>
            </a:r>
            <a:endParaRPr lang="de-DE" altLang="de-DE" sz="1800" dirty="0">
              <a:solidFill>
                <a:srgbClr val="3333FF"/>
              </a:solidFill>
            </a:endParaRPr>
          </a:p>
        </p:txBody>
      </p:sp>
      <p:grpSp>
        <p:nvGrpSpPr>
          <p:cNvPr id="3" name="Gruppieren 1">
            <a:extLst>
              <a:ext uri="{FF2B5EF4-FFF2-40B4-BE49-F238E27FC236}">
                <a16:creationId xmlns:a16="http://schemas.microsoft.com/office/drawing/2014/main" id="{93C7CD12-A036-4692-DB0C-96D0516AF628}"/>
              </a:ext>
            </a:extLst>
          </p:cNvPr>
          <p:cNvGrpSpPr>
            <a:grpSpLocks/>
          </p:cNvGrpSpPr>
          <p:nvPr/>
        </p:nvGrpSpPr>
        <p:grpSpPr bwMode="auto">
          <a:xfrm>
            <a:off x="418228" y="3020017"/>
            <a:ext cx="8880475" cy="614283"/>
            <a:chOff x="666532" y="881792"/>
            <a:chExt cx="8880140" cy="614005"/>
          </a:xfrm>
        </p:grpSpPr>
        <p:sp>
          <p:nvSpPr>
            <p:cNvPr id="4" name="AutoShape 4">
              <a:extLst>
                <a:ext uri="{FF2B5EF4-FFF2-40B4-BE49-F238E27FC236}">
                  <a16:creationId xmlns:a16="http://schemas.microsoft.com/office/drawing/2014/main" id="{AF2FEB10-9A43-3518-403B-E90CA8023E3F}"/>
                </a:ext>
              </a:extLst>
            </p:cNvPr>
            <p:cNvSpPr>
              <a:spLocks noChangeArrowheads="1"/>
            </p:cNvSpPr>
            <p:nvPr/>
          </p:nvSpPr>
          <p:spPr bwMode="auto">
            <a:xfrm>
              <a:off x="666532" y="881792"/>
              <a:ext cx="8880140" cy="612656"/>
            </a:xfrm>
            <a:prstGeom prst="bevel">
              <a:avLst>
                <a:gd name="adj" fmla="val 5111"/>
              </a:avLst>
            </a:prstGeom>
            <a:solidFill>
              <a:srgbClr val="F6601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sz="3600"/>
            </a:p>
          </p:txBody>
        </p:sp>
        <p:sp>
          <p:nvSpPr>
            <p:cNvPr id="5" name="Text Box 5">
              <a:extLst>
                <a:ext uri="{FF2B5EF4-FFF2-40B4-BE49-F238E27FC236}">
                  <a16:creationId xmlns:a16="http://schemas.microsoft.com/office/drawing/2014/main" id="{8DD8AC5B-C577-910B-2D41-D58B4A7B7B28}"/>
                </a:ext>
              </a:extLst>
            </p:cNvPr>
            <p:cNvSpPr txBox="1">
              <a:spLocks noChangeArrowheads="1"/>
            </p:cNvSpPr>
            <p:nvPr/>
          </p:nvSpPr>
          <p:spPr bwMode="auto">
            <a:xfrm flipH="1">
              <a:off x="952037" y="997425"/>
              <a:ext cx="8398561" cy="498372"/>
            </a:xfrm>
            <a:prstGeom prst="rect">
              <a:avLst/>
            </a:prstGeom>
            <a:noFill/>
            <a:ln>
              <a:noFill/>
            </a:ln>
            <a:effectLst/>
            <a:extLst>
              <a:ext uri="{909E8E84-426E-40DD-AFC4-6F175D3DCCD1}">
                <a14:hiddenFill xmlns:a14="http://schemas.microsoft.com/office/drawing/2010/main">
                  <a:solidFill>
                    <a:srgbClr val="BBD2E9">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7E8C"/>
                    </a:outerShdw>
                  </a:effectLst>
                </a14:hiddenEffects>
              </a:ext>
            </a:extLst>
          </p:spPr>
          <p:txBody>
            <a:bodyPr lIns="0" tIns="0" rIns="0" bIns="0" anchor="ctr">
              <a:spAutoFit/>
            </a:bodyPr>
            <a:lstStyle>
              <a:lvl1pPr marL="290513" indent="-290513">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90000"/>
                </a:lnSpc>
                <a:spcBef>
                  <a:spcPct val="10000"/>
                </a:spcBef>
                <a:buClr>
                  <a:srgbClr val="FC0128"/>
                </a:buClr>
                <a:buSzPct val="120000"/>
              </a:pPr>
              <a:r>
                <a:rPr lang="de-DE" altLang="de-DE" sz="3600" b="1" dirty="0">
                  <a:solidFill>
                    <a:schemeClr val="bg1"/>
                  </a:solidFill>
                </a:rPr>
                <a:t>Vielen Dank für Ihre Aufmerksamkeit</a:t>
              </a:r>
            </a:p>
          </p:txBody>
        </p:sp>
      </p:gr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14466"/>
            <a:ext cx="522437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Wärmewende im Bestand (6)</a:t>
            </a:r>
          </a:p>
          <a:p>
            <a:r>
              <a:rPr lang="de-DE" altLang="de-DE" sz="2000" dirty="0">
                <a:solidFill>
                  <a:schemeClr val="bg1"/>
                </a:solidFill>
              </a:rPr>
              <a:t>Beheizungsstruktur des Wohnungsbestandes </a:t>
            </a:r>
          </a:p>
        </p:txBody>
      </p:sp>
      <p:sp>
        <p:nvSpPr>
          <p:cNvPr id="14" name="Textfeld 13">
            <a:extLst>
              <a:ext uri="{FF2B5EF4-FFF2-40B4-BE49-F238E27FC236}">
                <a16:creationId xmlns:a16="http://schemas.microsoft.com/office/drawing/2014/main" id="{7F49BBBB-9A6A-45CE-8F7E-448490AF8E86}"/>
              </a:ext>
            </a:extLst>
          </p:cNvPr>
          <p:cNvSpPr txBox="1"/>
          <p:nvPr/>
        </p:nvSpPr>
        <p:spPr>
          <a:xfrm>
            <a:off x="296091" y="5469203"/>
            <a:ext cx="9170126" cy="338554"/>
          </a:xfrm>
          <a:prstGeom prst="rect">
            <a:avLst/>
          </a:prstGeom>
          <a:noFill/>
        </p:spPr>
        <p:txBody>
          <a:bodyPr wrap="square">
            <a:spAutoFit/>
          </a:bodyPr>
          <a:lstStyle/>
          <a:p>
            <a:r>
              <a:rPr lang="de-DE" sz="1600" dirty="0">
                <a:solidFill>
                  <a:srgbClr val="3333FF"/>
                </a:solidFill>
                <a:effectLst/>
                <a:latin typeface="Calibri" panose="020F0502020204030204" pitchFamily="34" charset="0"/>
                <a:ea typeface="Calibri" panose="020F0502020204030204" pitchFamily="34" charset="0"/>
              </a:rPr>
              <a:t>Die Zahlen zeigen, wie groß das mögliche CO</a:t>
            </a:r>
            <a:r>
              <a:rPr lang="de-DE" sz="1600" baseline="-25000" dirty="0">
                <a:solidFill>
                  <a:srgbClr val="3333FF"/>
                </a:solidFill>
                <a:effectLst/>
                <a:latin typeface="Calibri" panose="020F0502020204030204" pitchFamily="34" charset="0"/>
                <a:ea typeface="Calibri" panose="020F0502020204030204" pitchFamily="34" charset="0"/>
              </a:rPr>
              <a:t>2</a:t>
            </a:r>
            <a:r>
              <a:rPr lang="de-DE" sz="1600" dirty="0">
                <a:solidFill>
                  <a:srgbClr val="3333FF"/>
                </a:solidFill>
                <a:effectLst/>
                <a:latin typeface="Calibri" panose="020F0502020204030204" pitchFamily="34" charset="0"/>
                <a:ea typeface="Calibri" panose="020F0502020204030204" pitchFamily="34" charset="0"/>
              </a:rPr>
              <a:t>-Einsparpotenzial und der Sanierungsbedarf ist. </a:t>
            </a:r>
          </a:p>
        </p:txBody>
      </p:sp>
      <p:pic>
        <p:nvPicPr>
          <p:cNvPr id="4" name="Grafik 3">
            <a:extLst>
              <a:ext uri="{FF2B5EF4-FFF2-40B4-BE49-F238E27FC236}">
                <a16:creationId xmlns:a16="http://schemas.microsoft.com/office/drawing/2014/main" id="{625E972E-93E0-4116-A9A2-21D7F3B1CC2A}"/>
              </a:ext>
            </a:extLst>
          </p:cNvPr>
          <p:cNvPicPr>
            <a:picLocks noChangeAspect="1"/>
          </p:cNvPicPr>
          <p:nvPr/>
        </p:nvPicPr>
        <p:blipFill rotWithShape="1">
          <a:blip r:embed="rId3"/>
          <a:srcRect l="13531" t="49051" r="63530" b="11863"/>
          <a:stretch/>
        </p:blipFill>
        <p:spPr>
          <a:xfrm>
            <a:off x="950495" y="911412"/>
            <a:ext cx="8107661" cy="4194938"/>
          </a:xfrm>
          <a:prstGeom prst="rect">
            <a:avLst/>
          </a:prstGeom>
        </p:spPr>
      </p:pic>
      <p:sp>
        <p:nvSpPr>
          <p:cNvPr id="6" name="Textfeld 5">
            <a:extLst>
              <a:ext uri="{FF2B5EF4-FFF2-40B4-BE49-F238E27FC236}">
                <a16:creationId xmlns:a16="http://schemas.microsoft.com/office/drawing/2014/main" id="{C11C9CEE-C167-4C94-AE37-6E2058F8A044}"/>
              </a:ext>
            </a:extLst>
          </p:cNvPr>
          <p:cNvSpPr txBox="1"/>
          <p:nvPr/>
        </p:nvSpPr>
        <p:spPr>
          <a:xfrm>
            <a:off x="7835539" y="5149277"/>
            <a:ext cx="1537062" cy="276999"/>
          </a:xfrm>
          <a:prstGeom prst="rect">
            <a:avLst/>
          </a:prstGeom>
          <a:noFill/>
        </p:spPr>
        <p:txBody>
          <a:bodyPr wrap="square">
            <a:spAutoFit/>
          </a:bodyPr>
          <a:lstStyle/>
          <a:p>
            <a:r>
              <a:rPr lang="de-DE" sz="1200" dirty="0">
                <a:effectLst/>
                <a:latin typeface="+mj-lt"/>
                <a:ea typeface="Calibri" panose="020F0502020204030204" pitchFamily="34" charset="0"/>
              </a:rPr>
              <a:t>Quelle: 6) AGEB </a:t>
            </a:r>
          </a:p>
        </p:txBody>
      </p:sp>
      <p:sp>
        <p:nvSpPr>
          <p:cNvPr id="7" name="Rechteck 6">
            <a:extLst>
              <a:ext uri="{FF2B5EF4-FFF2-40B4-BE49-F238E27FC236}">
                <a16:creationId xmlns:a16="http://schemas.microsoft.com/office/drawing/2014/main" id="{77F96D90-16F5-4F5A-9EF0-9A204413AE52}"/>
              </a:ext>
            </a:extLst>
          </p:cNvPr>
          <p:cNvSpPr/>
          <p:nvPr/>
        </p:nvSpPr>
        <p:spPr>
          <a:xfrm>
            <a:off x="1" y="6127321"/>
            <a:ext cx="9906000" cy="369332"/>
          </a:xfrm>
          <a:prstGeom prst="rect">
            <a:avLst/>
          </a:prstGeom>
        </p:spPr>
        <p:txBody>
          <a:bodyPr wrap="square">
            <a:spAutoFit/>
          </a:bodyPr>
          <a:lstStyle/>
          <a:p>
            <a:pPr algn="ctr"/>
            <a:r>
              <a:rPr lang="de-DE" sz="1800" dirty="0">
                <a:solidFill>
                  <a:srgbClr val="00B050"/>
                </a:solidFill>
                <a:latin typeface="Calibri" panose="020F0502020204030204" pitchFamily="34" charset="0"/>
                <a:ea typeface="Calibri" panose="020F0502020204030204" pitchFamily="34" charset="0"/>
              </a:rPr>
              <a:t>Die fossilen Brennstoffe haben nur leicht abgenommen</a:t>
            </a:r>
            <a:r>
              <a:rPr lang="de-DE" sz="1800" b="1" dirty="0">
                <a:solidFill>
                  <a:srgbClr val="00B050"/>
                </a:solidFill>
                <a:latin typeface="Calibri" panose="020F0502020204030204" pitchFamily="34" charset="0"/>
                <a:ea typeface="Calibri" panose="020F0502020204030204" pitchFamily="34" charset="0"/>
              </a:rPr>
              <a:t>!</a:t>
            </a:r>
          </a:p>
        </p:txBody>
      </p:sp>
    </p:spTree>
    <p:extLst>
      <p:ext uri="{BB962C8B-B14F-4D97-AF65-F5344CB8AC3E}">
        <p14:creationId xmlns:p14="http://schemas.microsoft.com/office/powerpoint/2010/main" val="28607064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FDE563C-74A5-5F98-8B40-767C3E8445CA}"/>
              </a:ext>
            </a:extLst>
          </p:cNvPr>
          <p:cNvPicPr>
            <a:picLocks noChangeAspect="1"/>
          </p:cNvPicPr>
          <p:nvPr/>
        </p:nvPicPr>
        <p:blipFill rotWithShape="1">
          <a:blip r:embed="rId3">
            <a:extLst>
              <a:ext uri="{28A0092B-C50C-407E-A947-70E740481C1C}">
                <a14:useLocalDpi xmlns:a14="http://schemas.microsoft.com/office/drawing/2010/main" val="0"/>
              </a:ext>
            </a:extLst>
          </a:blip>
          <a:srcRect t="35655" r="66218" b="11758"/>
          <a:stretch/>
        </p:blipFill>
        <p:spPr>
          <a:xfrm>
            <a:off x="608150" y="2619887"/>
            <a:ext cx="2897255" cy="3100682"/>
          </a:xfrm>
          <a:prstGeom prst="rect">
            <a:avLst/>
          </a:prstGeom>
        </p:spPr>
      </p:pic>
      <p:pic>
        <p:nvPicPr>
          <p:cNvPr id="11" name="Grafik 10">
            <a:extLst>
              <a:ext uri="{FF2B5EF4-FFF2-40B4-BE49-F238E27FC236}">
                <a16:creationId xmlns:a16="http://schemas.microsoft.com/office/drawing/2014/main" id="{03851B16-E69C-3007-AC78-73C3CD3C66FF}"/>
              </a:ext>
            </a:extLst>
          </p:cNvPr>
          <p:cNvPicPr>
            <a:picLocks noChangeAspect="1"/>
          </p:cNvPicPr>
          <p:nvPr/>
        </p:nvPicPr>
        <p:blipFill rotWithShape="1">
          <a:blip r:embed="rId3">
            <a:extLst>
              <a:ext uri="{28A0092B-C50C-407E-A947-70E740481C1C}">
                <a14:useLocalDpi xmlns:a14="http://schemas.microsoft.com/office/drawing/2010/main" val="0"/>
              </a:ext>
            </a:extLst>
          </a:blip>
          <a:srcRect l="67064" t="35655" b="11758"/>
          <a:stretch/>
        </p:blipFill>
        <p:spPr>
          <a:xfrm>
            <a:off x="6312115" y="2619887"/>
            <a:ext cx="2824796" cy="3100682"/>
          </a:xfrm>
          <a:prstGeom prst="rect">
            <a:avLst/>
          </a:prstGeom>
        </p:spPr>
      </p:pic>
      <p:pic>
        <p:nvPicPr>
          <p:cNvPr id="14" name="Grafik 13">
            <a:extLst>
              <a:ext uri="{FF2B5EF4-FFF2-40B4-BE49-F238E27FC236}">
                <a16:creationId xmlns:a16="http://schemas.microsoft.com/office/drawing/2014/main" id="{E46CFA72-E083-D1A1-1CF0-46D7A35CBF13}"/>
              </a:ext>
            </a:extLst>
          </p:cNvPr>
          <p:cNvPicPr>
            <a:picLocks noChangeAspect="1"/>
          </p:cNvPicPr>
          <p:nvPr/>
        </p:nvPicPr>
        <p:blipFill rotWithShape="1">
          <a:blip r:embed="rId3">
            <a:extLst>
              <a:ext uri="{28A0092B-C50C-407E-A947-70E740481C1C}">
                <a14:useLocalDpi xmlns:a14="http://schemas.microsoft.com/office/drawing/2010/main" val="0"/>
              </a:ext>
            </a:extLst>
          </a:blip>
          <a:srcRect t="4975" b="64345"/>
          <a:stretch/>
        </p:blipFill>
        <p:spPr>
          <a:xfrm>
            <a:off x="664755" y="861708"/>
            <a:ext cx="8576490" cy="1808979"/>
          </a:xfrm>
          <a:prstGeom prst="rect">
            <a:avLst/>
          </a:prstGeom>
        </p:spPr>
      </p:pic>
      <p:sp>
        <p:nvSpPr>
          <p:cNvPr id="33" name="Textfeld 32">
            <a:extLst>
              <a:ext uri="{FF2B5EF4-FFF2-40B4-BE49-F238E27FC236}">
                <a16:creationId xmlns:a16="http://schemas.microsoft.com/office/drawing/2014/main" id="{1CD64A77-E918-1022-A30F-CCB8A27F0BD7}"/>
              </a:ext>
            </a:extLst>
          </p:cNvPr>
          <p:cNvSpPr txBox="1"/>
          <p:nvPr/>
        </p:nvSpPr>
        <p:spPr>
          <a:xfrm>
            <a:off x="5604570" y="1016714"/>
            <a:ext cx="2427268" cy="307777"/>
          </a:xfrm>
          <a:prstGeom prst="rect">
            <a:avLst/>
          </a:prstGeom>
          <a:noFill/>
        </p:spPr>
        <p:txBody>
          <a:bodyPr wrap="none" rtlCol="0">
            <a:spAutoFit/>
          </a:bodyPr>
          <a:lstStyle/>
          <a:p>
            <a:r>
              <a:rPr lang="de-DE" sz="1400" dirty="0"/>
              <a:t>(Jahres-)Arbeitszahl (JAZ) =</a:t>
            </a:r>
          </a:p>
        </p:txBody>
      </p:sp>
      <p:grpSp>
        <p:nvGrpSpPr>
          <p:cNvPr id="2" name="Gruppieren 1">
            <a:extLst>
              <a:ext uri="{FF2B5EF4-FFF2-40B4-BE49-F238E27FC236}">
                <a16:creationId xmlns:a16="http://schemas.microsoft.com/office/drawing/2014/main" id="{858EF83F-E7E3-3164-77FA-49FE5901F04A}"/>
              </a:ext>
            </a:extLst>
          </p:cNvPr>
          <p:cNvGrpSpPr/>
          <p:nvPr/>
        </p:nvGrpSpPr>
        <p:grpSpPr>
          <a:xfrm>
            <a:off x="7873394" y="1742810"/>
            <a:ext cx="934871" cy="393166"/>
            <a:chOff x="7926734" y="1658140"/>
            <a:chExt cx="934871" cy="393166"/>
          </a:xfrm>
        </p:grpSpPr>
        <p:sp>
          <p:nvSpPr>
            <p:cNvPr id="19" name="Textfeld 18">
              <a:extLst>
                <a:ext uri="{FF2B5EF4-FFF2-40B4-BE49-F238E27FC236}">
                  <a16:creationId xmlns:a16="http://schemas.microsoft.com/office/drawing/2014/main" id="{BF22DB92-D428-8495-7C95-00C17DFD7860}"/>
                </a:ext>
              </a:extLst>
            </p:cNvPr>
            <p:cNvSpPr txBox="1"/>
            <p:nvPr/>
          </p:nvSpPr>
          <p:spPr>
            <a:xfrm>
              <a:off x="7926734" y="1774307"/>
              <a:ext cx="934871" cy="276999"/>
            </a:xfrm>
            <a:prstGeom prst="rect">
              <a:avLst/>
            </a:prstGeom>
            <a:noFill/>
          </p:spPr>
          <p:txBody>
            <a:bodyPr wrap="none" rtlCol="0">
              <a:spAutoFit/>
            </a:bodyPr>
            <a:lstStyle/>
            <a:p>
              <a:r>
                <a:rPr lang="de-DE" sz="1200" dirty="0">
                  <a:solidFill>
                    <a:srgbClr val="FF0000"/>
                  </a:solidFill>
                </a:rPr>
                <a:t>JAZ:  &gt; 3,5</a:t>
              </a:r>
            </a:p>
          </p:txBody>
        </p:sp>
        <p:sp>
          <p:nvSpPr>
            <p:cNvPr id="5" name="Textfeld 4">
              <a:extLst>
                <a:ext uri="{FF2B5EF4-FFF2-40B4-BE49-F238E27FC236}">
                  <a16:creationId xmlns:a16="http://schemas.microsoft.com/office/drawing/2014/main" id="{344F45DF-D60E-7C4C-64CB-B3761E85A1CF}"/>
                </a:ext>
              </a:extLst>
            </p:cNvPr>
            <p:cNvSpPr txBox="1"/>
            <p:nvPr/>
          </p:nvSpPr>
          <p:spPr>
            <a:xfrm>
              <a:off x="8354425" y="1658140"/>
              <a:ext cx="227948" cy="276999"/>
            </a:xfrm>
            <a:prstGeom prst="rect">
              <a:avLst/>
            </a:prstGeom>
            <a:noFill/>
          </p:spPr>
          <p:txBody>
            <a:bodyPr wrap="none" rtlCol="0">
              <a:spAutoFit/>
            </a:bodyPr>
            <a:lstStyle/>
            <a:p>
              <a:r>
                <a:rPr lang="de-DE" sz="1200" dirty="0">
                  <a:solidFill>
                    <a:srgbClr val="FF0000"/>
                  </a:solidFill>
                </a:rPr>
                <a:t>!</a:t>
              </a:r>
            </a:p>
          </p:txBody>
        </p:sp>
      </p:grpSp>
      <p:grpSp>
        <p:nvGrpSpPr>
          <p:cNvPr id="10" name="Gruppieren 9">
            <a:extLst>
              <a:ext uri="{FF2B5EF4-FFF2-40B4-BE49-F238E27FC236}">
                <a16:creationId xmlns:a16="http://schemas.microsoft.com/office/drawing/2014/main" id="{0572D24F-627B-0A16-89CE-C513D46D8B5A}"/>
              </a:ext>
            </a:extLst>
          </p:cNvPr>
          <p:cNvGrpSpPr/>
          <p:nvPr/>
        </p:nvGrpSpPr>
        <p:grpSpPr>
          <a:xfrm>
            <a:off x="7665867" y="3171062"/>
            <a:ext cx="2314801" cy="418834"/>
            <a:chOff x="7665867" y="3171062"/>
            <a:chExt cx="2314801" cy="418834"/>
          </a:xfrm>
        </p:grpSpPr>
        <p:sp>
          <p:nvSpPr>
            <p:cNvPr id="12" name="Textfeld 11">
              <a:extLst>
                <a:ext uri="{FF2B5EF4-FFF2-40B4-BE49-F238E27FC236}">
                  <a16:creationId xmlns:a16="http://schemas.microsoft.com/office/drawing/2014/main" id="{7A133BD3-61F2-C97E-5C9C-02E74EED60D9}"/>
                </a:ext>
              </a:extLst>
            </p:cNvPr>
            <p:cNvSpPr txBox="1"/>
            <p:nvPr/>
          </p:nvSpPr>
          <p:spPr>
            <a:xfrm>
              <a:off x="7665867" y="3282119"/>
              <a:ext cx="2314801" cy="307777"/>
            </a:xfrm>
            <a:prstGeom prst="rect">
              <a:avLst/>
            </a:prstGeom>
            <a:noFill/>
          </p:spPr>
          <p:txBody>
            <a:bodyPr wrap="none" rtlCol="0">
              <a:spAutoFit/>
            </a:bodyPr>
            <a:lstStyle/>
            <a:p>
              <a:r>
                <a:rPr lang="de-DE" sz="1400" dirty="0">
                  <a:solidFill>
                    <a:srgbClr val="FF0000"/>
                  </a:solidFill>
                </a:rPr>
                <a:t>Vorlauftemperatur &lt;=55°C</a:t>
              </a:r>
            </a:p>
          </p:txBody>
        </p:sp>
        <p:sp>
          <p:nvSpPr>
            <p:cNvPr id="23" name="Textfeld 22">
              <a:extLst>
                <a:ext uri="{FF2B5EF4-FFF2-40B4-BE49-F238E27FC236}">
                  <a16:creationId xmlns:a16="http://schemas.microsoft.com/office/drawing/2014/main" id="{74212C9F-DAF5-6DD5-1A4C-B203E3DA2AE5}"/>
                </a:ext>
              </a:extLst>
            </p:cNvPr>
            <p:cNvSpPr txBox="1"/>
            <p:nvPr/>
          </p:nvSpPr>
          <p:spPr>
            <a:xfrm>
              <a:off x="9203493" y="3171062"/>
              <a:ext cx="227948" cy="276999"/>
            </a:xfrm>
            <a:prstGeom prst="rect">
              <a:avLst/>
            </a:prstGeom>
            <a:noFill/>
          </p:spPr>
          <p:txBody>
            <a:bodyPr wrap="none" rtlCol="0">
              <a:spAutoFit/>
            </a:bodyPr>
            <a:lstStyle/>
            <a:p>
              <a:r>
                <a:rPr lang="de-DE" sz="1200" dirty="0">
                  <a:solidFill>
                    <a:srgbClr val="FF0000"/>
                  </a:solidFill>
                </a:rPr>
                <a:t>!</a:t>
              </a:r>
            </a:p>
          </p:txBody>
        </p:sp>
      </p:grpSp>
      <p:sp>
        <p:nvSpPr>
          <p:cNvPr id="22" name="Textfeld 21">
            <a:hlinkClick r:id="rId4"/>
            <a:extLst>
              <a:ext uri="{FF2B5EF4-FFF2-40B4-BE49-F238E27FC236}">
                <a16:creationId xmlns:a16="http://schemas.microsoft.com/office/drawing/2014/main" id="{44FB81C1-8300-4855-01F4-96A3E5BD8057}"/>
              </a:ext>
            </a:extLst>
          </p:cNvPr>
          <p:cNvSpPr txBox="1"/>
          <p:nvPr/>
        </p:nvSpPr>
        <p:spPr>
          <a:xfrm>
            <a:off x="3505405" y="5650516"/>
            <a:ext cx="2781980" cy="276999"/>
          </a:xfrm>
          <a:prstGeom prst="rect">
            <a:avLst/>
          </a:prstGeom>
          <a:noFill/>
        </p:spPr>
        <p:txBody>
          <a:bodyPr wrap="none" rtlCol="0">
            <a:spAutoFit/>
          </a:bodyPr>
          <a:lstStyle/>
          <a:p>
            <a:r>
              <a:rPr lang="de-DE" sz="1200" u="sng" dirty="0">
                <a:solidFill>
                  <a:srgbClr val="92D050"/>
                </a:solidFill>
                <a:hlinkClick r:id="rId5">
                  <a:extLst>
                    <a:ext uri="{A12FA001-AC4F-418D-AE19-62706E023703}">
                      <ahyp:hlinkClr xmlns:ahyp="http://schemas.microsoft.com/office/drawing/2018/hyperlinkcolor" val="tx"/>
                    </a:ext>
                  </a:extLst>
                </a:hlinkClick>
              </a:rPr>
              <a:t>Video: Funktionsprinzip Wärmepumpe</a:t>
            </a:r>
            <a:endParaRPr lang="de-DE" sz="1200" u="sng" dirty="0">
              <a:solidFill>
                <a:srgbClr val="92D050"/>
              </a:solidFill>
            </a:endParaRPr>
          </a:p>
        </p:txBody>
      </p:sp>
      <p:grpSp>
        <p:nvGrpSpPr>
          <p:cNvPr id="15" name="Gruppieren 14">
            <a:extLst>
              <a:ext uri="{FF2B5EF4-FFF2-40B4-BE49-F238E27FC236}">
                <a16:creationId xmlns:a16="http://schemas.microsoft.com/office/drawing/2014/main" id="{21E29CDC-D01B-499D-F15A-2FE6F9B731BF}"/>
              </a:ext>
            </a:extLst>
          </p:cNvPr>
          <p:cNvGrpSpPr/>
          <p:nvPr/>
        </p:nvGrpSpPr>
        <p:grpSpPr>
          <a:xfrm>
            <a:off x="3505405" y="2448358"/>
            <a:ext cx="2838585" cy="3272211"/>
            <a:chOff x="3505405" y="2448358"/>
            <a:chExt cx="2838585" cy="3272211"/>
          </a:xfrm>
        </p:grpSpPr>
        <p:pic>
          <p:nvPicPr>
            <p:cNvPr id="13" name="Grafik 12">
              <a:extLst>
                <a:ext uri="{FF2B5EF4-FFF2-40B4-BE49-F238E27FC236}">
                  <a16:creationId xmlns:a16="http://schemas.microsoft.com/office/drawing/2014/main" id="{DC0E5436-FF2E-E1A8-0523-1795D3D7D141}"/>
                </a:ext>
              </a:extLst>
            </p:cNvPr>
            <p:cNvPicPr>
              <a:picLocks noChangeAspect="1"/>
            </p:cNvPicPr>
            <p:nvPr/>
          </p:nvPicPr>
          <p:blipFill rotWithShape="1">
            <a:blip r:embed="rId3">
              <a:extLst>
                <a:ext uri="{28A0092B-C50C-407E-A947-70E740481C1C}">
                  <a14:useLocalDpi xmlns:a14="http://schemas.microsoft.com/office/drawing/2010/main" val="0"/>
                </a:ext>
              </a:extLst>
            </a:blip>
            <a:srcRect l="34609" t="35655" r="32294" b="11758"/>
            <a:stretch/>
          </p:blipFill>
          <p:spPr>
            <a:xfrm>
              <a:off x="3505405" y="2619887"/>
              <a:ext cx="2838585" cy="3100682"/>
            </a:xfrm>
            <a:prstGeom prst="rect">
              <a:avLst/>
            </a:prstGeom>
          </p:spPr>
        </p:pic>
        <p:sp>
          <p:nvSpPr>
            <p:cNvPr id="3" name="Textfeld 2">
              <a:extLst>
                <a:ext uri="{FF2B5EF4-FFF2-40B4-BE49-F238E27FC236}">
                  <a16:creationId xmlns:a16="http://schemas.microsoft.com/office/drawing/2014/main" id="{0FE01CAA-C7A2-1167-F970-744070C6166D}"/>
                </a:ext>
              </a:extLst>
            </p:cNvPr>
            <p:cNvSpPr txBox="1"/>
            <p:nvPr/>
          </p:nvSpPr>
          <p:spPr>
            <a:xfrm>
              <a:off x="3852683" y="5161536"/>
              <a:ext cx="2302233" cy="276999"/>
            </a:xfrm>
            <a:prstGeom prst="rect">
              <a:avLst/>
            </a:prstGeom>
            <a:noFill/>
          </p:spPr>
          <p:txBody>
            <a:bodyPr wrap="none" rtlCol="0">
              <a:spAutoFit/>
            </a:bodyPr>
            <a:lstStyle/>
            <a:p>
              <a:pPr algn="ctr"/>
              <a:r>
                <a:rPr lang="de-DE" sz="1200" dirty="0">
                  <a:solidFill>
                    <a:schemeClr val="bg1">
                      <a:lumMod val="50000"/>
                    </a:schemeClr>
                  </a:solidFill>
                </a:rPr>
                <a:t>Kältemittel: z.B. R290 (Propan)</a:t>
              </a:r>
            </a:p>
          </p:txBody>
        </p:sp>
        <p:sp>
          <p:nvSpPr>
            <p:cNvPr id="4" name="Textfeld 3">
              <a:extLst>
                <a:ext uri="{FF2B5EF4-FFF2-40B4-BE49-F238E27FC236}">
                  <a16:creationId xmlns:a16="http://schemas.microsoft.com/office/drawing/2014/main" id="{B03788B6-8731-C7BB-220A-EDB58C06CF7A}"/>
                </a:ext>
              </a:extLst>
            </p:cNvPr>
            <p:cNvSpPr txBox="1"/>
            <p:nvPr/>
          </p:nvSpPr>
          <p:spPr>
            <a:xfrm>
              <a:off x="3917604" y="2448358"/>
              <a:ext cx="2172390" cy="276999"/>
            </a:xfrm>
            <a:prstGeom prst="rect">
              <a:avLst/>
            </a:prstGeom>
            <a:noFill/>
          </p:spPr>
          <p:txBody>
            <a:bodyPr wrap="none" rtlCol="0">
              <a:spAutoFit/>
            </a:bodyPr>
            <a:lstStyle/>
            <a:p>
              <a:pPr algn="ctr"/>
              <a:r>
                <a:rPr lang="de-DE" sz="1200" dirty="0">
                  <a:solidFill>
                    <a:schemeClr val="bg1">
                      <a:lumMod val="50000"/>
                    </a:schemeClr>
                  </a:solidFill>
                </a:rPr>
                <a:t>Monoblock- oder Split-WPPE</a:t>
              </a:r>
            </a:p>
          </p:txBody>
        </p:sp>
      </p:grpSp>
      <p:sp>
        <p:nvSpPr>
          <p:cNvPr id="7" name="Rectangle 4">
            <a:extLst>
              <a:ext uri="{FF2B5EF4-FFF2-40B4-BE49-F238E27FC236}">
                <a16:creationId xmlns:a16="http://schemas.microsoft.com/office/drawing/2014/main" id="{CF5BA5C1-F5BE-4A02-9A7A-76D275B2DF61}"/>
              </a:ext>
            </a:extLst>
          </p:cNvPr>
          <p:cNvSpPr>
            <a:spLocks noChangeArrowheads="1"/>
          </p:cNvSpPr>
          <p:nvPr/>
        </p:nvSpPr>
        <p:spPr bwMode="auto">
          <a:xfrm>
            <a:off x="-71369" y="5863751"/>
            <a:ext cx="9935528"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Wärmepumpe ist ein Segen der Physik, im Neubau </a:t>
            </a:r>
            <a:r>
              <a:rPr lang="de-DE" altLang="de-DE" sz="1800" b="1" u="sng" dirty="0">
                <a:solidFill>
                  <a:srgbClr val="00B050"/>
                </a:solidFill>
              </a:rPr>
              <a:t>UND</a:t>
            </a:r>
            <a:r>
              <a:rPr lang="de-DE" altLang="de-DE" sz="1800" dirty="0">
                <a:solidFill>
                  <a:srgbClr val="00B050"/>
                </a:solidFill>
              </a:rPr>
              <a:t> im Bestand!</a:t>
            </a:r>
            <a:br>
              <a:rPr lang="de-DE" altLang="de-DE" sz="1800" dirty="0">
                <a:solidFill>
                  <a:srgbClr val="00B050"/>
                </a:solidFill>
              </a:rPr>
            </a:br>
            <a:r>
              <a:rPr lang="de-DE" altLang="de-DE" sz="1800" dirty="0">
                <a:solidFill>
                  <a:srgbClr val="00B050"/>
                </a:solidFill>
              </a:rPr>
              <a:t>Sie nutzt den physikalischen Effekt des Aggregatzustandswechsels aus.</a:t>
            </a:r>
          </a:p>
        </p:txBody>
      </p:sp>
      <p:sp>
        <p:nvSpPr>
          <p:cNvPr id="9" name="Text Box 14">
            <a:extLst>
              <a:ext uri="{FF2B5EF4-FFF2-40B4-BE49-F238E27FC236}">
                <a16:creationId xmlns:a16="http://schemas.microsoft.com/office/drawing/2014/main" id="{AF23B152-A0D9-8128-25E6-C122A5E835F4}"/>
              </a:ext>
            </a:extLst>
          </p:cNvPr>
          <p:cNvSpPr txBox="1">
            <a:spLocks noChangeArrowheads="1"/>
          </p:cNvSpPr>
          <p:nvPr/>
        </p:nvSpPr>
        <p:spPr bwMode="auto">
          <a:xfrm>
            <a:off x="8410344" y="5720569"/>
            <a:ext cx="809517"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a:t>
            </a:r>
            <a:r>
              <a:rPr lang="de-DE" altLang="de-DE" sz="1200" dirty="0" err="1">
                <a:solidFill>
                  <a:srgbClr val="000000"/>
                </a:solidFill>
                <a:ea typeface="Microsoft YaHei" panose="020B0503020204020204" pitchFamily="34" charset="-122"/>
              </a:rPr>
              <a:t>bwp</a:t>
            </a:r>
            <a:endParaRPr lang="de-DE" altLang="de-DE" sz="1200" dirty="0">
              <a:solidFill>
                <a:srgbClr val="000000"/>
              </a:solidFill>
              <a:ea typeface="Microsoft YaHei" panose="020B0503020204020204" pitchFamily="34" charset="-122"/>
            </a:endParaRPr>
          </a:p>
        </p:txBody>
      </p:sp>
      <p:sp>
        <p:nvSpPr>
          <p:cNvPr id="8" name="Rectangle 4">
            <a:extLst>
              <a:ext uri="{FF2B5EF4-FFF2-40B4-BE49-F238E27FC236}">
                <a16:creationId xmlns:a16="http://schemas.microsoft.com/office/drawing/2014/main" id="{32BB9820-A93D-0EDD-CC32-A82BA1EF6DDE}"/>
              </a:ext>
            </a:extLst>
          </p:cNvPr>
          <p:cNvSpPr>
            <a:spLocks noChangeArrowheads="1"/>
          </p:cNvSpPr>
          <p:nvPr/>
        </p:nvSpPr>
        <p:spPr bwMode="auto">
          <a:xfrm>
            <a:off x="1328738" y="14466"/>
            <a:ext cx="814165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Wärmeversorgung mit eigenem Wärmeerzeuger (4), Wärmepumpen (1)</a:t>
            </a:r>
            <a:br>
              <a:rPr lang="de-DE" altLang="de-DE" sz="2000" dirty="0">
                <a:solidFill>
                  <a:schemeClr val="bg1"/>
                </a:solidFill>
              </a:rPr>
            </a:br>
            <a:r>
              <a:rPr lang="de-DE" altLang="de-DE" sz="2000" dirty="0">
                <a:solidFill>
                  <a:schemeClr val="bg1"/>
                </a:solidFill>
              </a:rPr>
              <a:t>Funktionsprinzip</a:t>
            </a:r>
          </a:p>
        </p:txBody>
      </p:sp>
      <p:grpSp>
        <p:nvGrpSpPr>
          <p:cNvPr id="24" name="Gruppieren 23">
            <a:extLst>
              <a:ext uri="{FF2B5EF4-FFF2-40B4-BE49-F238E27FC236}">
                <a16:creationId xmlns:a16="http://schemas.microsoft.com/office/drawing/2014/main" id="{8ECE55DA-F41B-BF19-496E-CB402B4A13E3}"/>
              </a:ext>
            </a:extLst>
          </p:cNvPr>
          <p:cNvGrpSpPr/>
          <p:nvPr/>
        </p:nvGrpSpPr>
        <p:grpSpPr>
          <a:xfrm>
            <a:off x="7952902" y="922239"/>
            <a:ext cx="1710725" cy="502503"/>
            <a:chOff x="8410344" y="922239"/>
            <a:chExt cx="1710725" cy="502503"/>
          </a:xfrm>
        </p:grpSpPr>
        <p:sp>
          <p:nvSpPr>
            <p:cNvPr id="16" name="Textfeld 15">
              <a:extLst>
                <a:ext uri="{FF2B5EF4-FFF2-40B4-BE49-F238E27FC236}">
                  <a16:creationId xmlns:a16="http://schemas.microsoft.com/office/drawing/2014/main" id="{E97F3695-3D62-93AD-671D-B88070A5EF0C}"/>
                </a:ext>
              </a:extLst>
            </p:cNvPr>
            <p:cNvSpPr txBox="1"/>
            <p:nvPr/>
          </p:nvSpPr>
          <p:spPr>
            <a:xfrm>
              <a:off x="8431966" y="922239"/>
              <a:ext cx="1643399" cy="276999"/>
            </a:xfrm>
            <a:prstGeom prst="rect">
              <a:avLst/>
            </a:prstGeom>
            <a:noFill/>
          </p:spPr>
          <p:txBody>
            <a:bodyPr wrap="none" rtlCol="0">
              <a:spAutoFit/>
            </a:bodyPr>
            <a:lstStyle/>
            <a:p>
              <a:r>
                <a:rPr lang="de-DE" sz="1200" dirty="0">
                  <a:solidFill>
                    <a:srgbClr val="FF0000"/>
                  </a:solidFill>
                </a:rPr>
                <a:t>Wärmeenergie (kWh)</a:t>
              </a:r>
              <a:endParaRPr lang="de-DE" sz="1200" dirty="0">
                <a:solidFill>
                  <a:srgbClr val="FFC000"/>
                </a:solidFill>
              </a:endParaRPr>
            </a:p>
          </p:txBody>
        </p:sp>
        <p:sp>
          <p:nvSpPr>
            <p:cNvPr id="17" name="Textfeld 16">
              <a:extLst>
                <a:ext uri="{FF2B5EF4-FFF2-40B4-BE49-F238E27FC236}">
                  <a16:creationId xmlns:a16="http://schemas.microsoft.com/office/drawing/2014/main" id="{7A0619E6-36FD-8688-3559-37B7723DD63F}"/>
                </a:ext>
              </a:extLst>
            </p:cNvPr>
            <p:cNvSpPr txBox="1"/>
            <p:nvPr/>
          </p:nvSpPr>
          <p:spPr>
            <a:xfrm>
              <a:off x="8410344" y="1147743"/>
              <a:ext cx="1710725" cy="276999"/>
            </a:xfrm>
            <a:prstGeom prst="rect">
              <a:avLst/>
            </a:prstGeom>
            <a:noFill/>
          </p:spPr>
          <p:txBody>
            <a:bodyPr wrap="none" rtlCol="0">
              <a:spAutoFit/>
            </a:bodyPr>
            <a:lstStyle/>
            <a:p>
              <a:r>
                <a:rPr lang="de-DE" sz="1200" dirty="0">
                  <a:solidFill>
                    <a:srgbClr val="FFC000"/>
                  </a:solidFill>
                </a:rPr>
                <a:t>Antriebsenergie (kWh)</a:t>
              </a:r>
            </a:p>
          </p:txBody>
        </p:sp>
        <p:cxnSp>
          <p:nvCxnSpPr>
            <p:cNvPr id="20" name="Gerader Verbinder 19">
              <a:extLst>
                <a:ext uri="{FF2B5EF4-FFF2-40B4-BE49-F238E27FC236}">
                  <a16:creationId xmlns:a16="http://schemas.microsoft.com/office/drawing/2014/main" id="{FAAF88B0-0311-AA5D-940B-1A00539E5D5D}"/>
                </a:ext>
              </a:extLst>
            </p:cNvPr>
            <p:cNvCxnSpPr/>
            <p:nvPr/>
          </p:nvCxnSpPr>
          <p:spPr bwMode="auto">
            <a:xfrm>
              <a:off x="8431966" y="1170603"/>
              <a:ext cx="1643399"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56686503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1+#ppt_w/2"/>
                                          </p:val>
                                        </p:tav>
                                        <p:tav tm="100000">
                                          <p:val>
                                            <p:strVal val="#ppt_x"/>
                                          </p:val>
                                        </p:tav>
                                      </p:tavLst>
                                    </p:anim>
                                    <p:anim calcmode="lin" valueType="num">
                                      <p:cBhvr additive="base">
                                        <p:cTn id="1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0-#ppt_w/2"/>
                                          </p:val>
                                        </p:tav>
                                        <p:tav tm="100000">
                                          <p:val>
                                            <p:strVal val="#ppt_x"/>
                                          </p:val>
                                        </p:tav>
                                      </p:tavLst>
                                    </p:anim>
                                    <p:anim calcmode="lin" valueType="num">
                                      <p:cBhvr additive="base">
                                        <p:cTn id="20"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1000" fill="hold"/>
                                        <p:tgtEl>
                                          <p:spTgt spid="33"/>
                                        </p:tgtEl>
                                        <p:attrNameLst>
                                          <p:attrName>ppt_x</p:attrName>
                                        </p:attrNameLst>
                                      </p:cBhvr>
                                      <p:tavLst>
                                        <p:tav tm="0">
                                          <p:val>
                                            <p:strVal val="0-#ppt_w/2"/>
                                          </p:val>
                                        </p:tav>
                                        <p:tav tm="100000">
                                          <p:val>
                                            <p:strVal val="#ppt_x"/>
                                          </p:val>
                                        </p:tav>
                                      </p:tavLst>
                                    </p:anim>
                                    <p:anim calcmode="lin" valueType="num">
                                      <p:cBhvr additive="base">
                                        <p:cTn id="26"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000" fill="hold"/>
                                        <p:tgtEl>
                                          <p:spTgt spid="24"/>
                                        </p:tgtEl>
                                        <p:attrNameLst>
                                          <p:attrName>ppt_x</p:attrName>
                                        </p:attrNameLst>
                                      </p:cBhvr>
                                      <p:tavLst>
                                        <p:tav tm="0">
                                          <p:val>
                                            <p:strVal val="1+#ppt_w/2"/>
                                          </p:val>
                                        </p:tav>
                                        <p:tav tm="100000">
                                          <p:val>
                                            <p:strVal val="#ppt_x"/>
                                          </p:val>
                                        </p:tav>
                                      </p:tavLst>
                                    </p:anim>
                                    <p:anim calcmode="lin" valueType="num">
                                      <p:cBhvr additive="base">
                                        <p:cTn id="3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1000" fill="hold"/>
                                        <p:tgtEl>
                                          <p:spTgt spid="2"/>
                                        </p:tgtEl>
                                        <p:attrNameLst>
                                          <p:attrName>ppt_x</p:attrName>
                                        </p:attrNameLst>
                                      </p:cBhvr>
                                      <p:tavLst>
                                        <p:tav tm="0">
                                          <p:val>
                                            <p:strVal val="0-#ppt_w/2"/>
                                          </p:val>
                                        </p:tav>
                                        <p:tav tm="100000">
                                          <p:val>
                                            <p:strVal val="#ppt_x"/>
                                          </p:val>
                                        </p:tav>
                                      </p:tavLst>
                                    </p:anim>
                                    <p:anim calcmode="lin" valueType="num">
                                      <p:cBhvr additive="base">
                                        <p:cTn id="3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000" fill="hold"/>
                                        <p:tgtEl>
                                          <p:spTgt spid="10"/>
                                        </p:tgtEl>
                                        <p:attrNameLst>
                                          <p:attrName>ppt_x</p:attrName>
                                        </p:attrNameLst>
                                      </p:cBhvr>
                                      <p:tavLst>
                                        <p:tav tm="0">
                                          <p:val>
                                            <p:strVal val="0-#ppt_w/2"/>
                                          </p:val>
                                        </p:tav>
                                        <p:tav tm="100000">
                                          <p:val>
                                            <p:strVal val="#ppt_x"/>
                                          </p:val>
                                        </p:tav>
                                      </p:tavLst>
                                    </p:anim>
                                    <p:anim calcmode="lin" valueType="num">
                                      <p:cBhvr additive="base">
                                        <p:cTn id="44"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1000" fill="hold"/>
                                        <p:tgtEl>
                                          <p:spTgt spid="22"/>
                                        </p:tgtEl>
                                        <p:attrNameLst>
                                          <p:attrName>ppt_x</p:attrName>
                                        </p:attrNameLst>
                                      </p:cBhvr>
                                      <p:tavLst>
                                        <p:tav tm="0">
                                          <p:val>
                                            <p:strVal val="1+#ppt_w/2"/>
                                          </p:val>
                                        </p:tav>
                                        <p:tav tm="100000">
                                          <p:val>
                                            <p:strVal val="#ppt_x"/>
                                          </p:val>
                                        </p:tav>
                                      </p:tavLst>
                                    </p:anim>
                                    <p:anim calcmode="lin" valueType="num">
                                      <p:cBhvr additive="base">
                                        <p:cTn id="50"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1000" fill="hold"/>
                                        <p:tgtEl>
                                          <p:spTgt spid="7"/>
                                        </p:tgtEl>
                                        <p:attrNameLst>
                                          <p:attrName>ppt_x</p:attrName>
                                        </p:attrNameLst>
                                      </p:cBhvr>
                                      <p:tavLst>
                                        <p:tav tm="0">
                                          <p:val>
                                            <p:strVal val="#ppt_x"/>
                                          </p:val>
                                        </p:tav>
                                        <p:tav tm="100000">
                                          <p:val>
                                            <p:strVal val="#ppt_x"/>
                                          </p:val>
                                        </p:tav>
                                      </p:tavLst>
                                    </p:anim>
                                    <p:anim calcmode="lin" valueType="num">
                                      <p:cBhvr additive="base">
                                        <p:cTn id="56"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2"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14466"/>
            <a:ext cx="702936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a:t>
            </a:r>
            <a:r>
              <a:rPr lang="de-DE" altLang="de-DE" sz="2000" dirty="0" err="1">
                <a:solidFill>
                  <a:schemeClr val="bg1"/>
                </a:solidFill>
              </a:rPr>
              <a:t>ProSumer</a:t>
            </a:r>
            <a:r>
              <a:rPr lang="de-DE" altLang="de-DE" sz="2000" dirty="0">
                <a:solidFill>
                  <a:schemeClr val="bg1"/>
                </a:solidFill>
              </a:rPr>
              <a:t>“ im Ein-/ Mehrfamilienhaus und </a:t>
            </a:r>
            <a:r>
              <a:rPr lang="de-DE" altLang="de-DE" sz="2000" dirty="0" err="1">
                <a:solidFill>
                  <a:schemeClr val="bg1"/>
                </a:solidFill>
              </a:rPr>
              <a:t>öffentl</a:t>
            </a:r>
            <a:r>
              <a:rPr lang="de-DE" altLang="de-DE" sz="2000" dirty="0">
                <a:solidFill>
                  <a:schemeClr val="bg1"/>
                </a:solidFill>
              </a:rPr>
              <a:t>. Gebäuden </a:t>
            </a:r>
            <a:br>
              <a:rPr lang="de-DE" altLang="de-DE" sz="2000" dirty="0">
                <a:solidFill>
                  <a:schemeClr val="bg1"/>
                </a:solidFill>
              </a:rPr>
            </a:br>
            <a:r>
              <a:rPr lang="de-DE" altLang="de-DE" sz="2000" dirty="0">
                <a:solidFill>
                  <a:schemeClr val="bg1"/>
                </a:solidFill>
              </a:rPr>
              <a:t>Wärmeverluste</a:t>
            </a:r>
            <a:endParaRPr lang="de-DE" altLang="de-DE" sz="1200" baseline="30000" dirty="0">
              <a:solidFill>
                <a:schemeClr val="bg1"/>
              </a:solidFill>
            </a:endParaRPr>
          </a:p>
        </p:txBody>
      </p:sp>
      <p:sp>
        <p:nvSpPr>
          <p:cNvPr id="8" name="Text Box 14">
            <a:extLst>
              <a:ext uri="{FF2B5EF4-FFF2-40B4-BE49-F238E27FC236}">
                <a16:creationId xmlns:a16="http://schemas.microsoft.com/office/drawing/2014/main" id="{51E0839A-D326-407A-972B-86D824662E3C}"/>
              </a:ext>
            </a:extLst>
          </p:cNvPr>
          <p:cNvSpPr txBox="1">
            <a:spLocks noChangeArrowheads="1"/>
          </p:cNvSpPr>
          <p:nvPr/>
        </p:nvSpPr>
        <p:spPr bwMode="auto">
          <a:xfrm>
            <a:off x="7972970" y="5180577"/>
            <a:ext cx="1450718"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a:t>
            </a:r>
            <a:r>
              <a:rPr lang="de-DE" altLang="de-DE" sz="1200" b="1" dirty="0" err="1">
                <a:solidFill>
                  <a:srgbClr val="000000"/>
                </a:solidFill>
                <a:ea typeface="Microsoft YaHei" panose="020B0503020204020204" pitchFamily="34" charset="-122"/>
              </a:rPr>
              <a:t>energie</a:t>
            </a:r>
            <a:r>
              <a:rPr lang="de-DE" altLang="de-DE" sz="1200" dirty="0" err="1">
                <a:solidFill>
                  <a:srgbClr val="000000"/>
                </a:solidFill>
                <a:ea typeface="Microsoft YaHei" panose="020B0503020204020204" pitchFamily="34" charset="-122"/>
              </a:rPr>
              <a:t>held</a:t>
            </a:r>
            <a:r>
              <a:rPr lang="de-DE" altLang="de-DE" sz="1200" dirty="0">
                <a:solidFill>
                  <a:srgbClr val="000000"/>
                </a:solidFill>
                <a:ea typeface="Microsoft YaHei" panose="020B0503020204020204" pitchFamily="34" charset="-122"/>
              </a:rPr>
              <a:t>  </a:t>
            </a:r>
          </a:p>
        </p:txBody>
      </p:sp>
      <p:pic>
        <p:nvPicPr>
          <p:cNvPr id="6" name="Grafik 5">
            <a:extLst>
              <a:ext uri="{FF2B5EF4-FFF2-40B4-BE49-F238E27FC236}">
                <a16:creationId xmlns:a16="http://schemas.microsoft.com/office/drawing/2014/main" id="{B77758A9-51DD-F7F5-F0C6-589AE715DE75}"/>
              </a:ext>
            </a:extLst>
          </p:cNvPr>
          <p:cNvPicPr>
            <a:picLocks noChangeAspect="1"/>
          </p:cNvPicPr>
          <p:nvPr/>
        </p:nvPicPr>
        <p:blipFill rotWithShape="1">
          <a:blip r:embed="rId3"/>
          <a:srcRect l="35336" t="23783" r="39708" b="14627"/>
          <a:stretch/>
        </p:blipFill>
        <p:spPr>
          <a:xfrm>
            <a:off x="332764" y="862822"/>
            <a:ext cx="9227179" cy="4269618"/>
          </a:xfrm>
          <a:prstGeom prst="rect">
            <a:avLst/>
          </a:prstGeom>
        </p:spPr>
      </p:pic>
      <p:sp>
        <p:nvSpPr>
          <p:cNvPr id="13" name="Textfeld 12">
            <a:extLst>
              <a:ext uri="{FF2B5EF4-FFF2-40B4-BE49-F238E27FC236}">
                <a16:creationId xmlns:a16="http://schemas.microsoft.com/office/drawing/2014/main" id="{8597203F-8BA2-A6AF-B7DE-98D5673AF266}"/>
              </a:ext>
            </a:extLst>
          </p:cNvPr>
          <p:cNvSpPr txBox="1"/>
          <p:nvPr/>
        </p:nvSpPr>
        <p:spPr>
          <a:xfrm>
            <a:off x="668594" y="5132440"/>
            <a:ext cx="2513380" cy="276999"/>
          </a:xfrm>
          <a:prstGeom prst="rect">
            <a:avLst/>
          </a:prstGeom>
          <a:noFill/>
        </p:spPr>
        <p:txBody>
          <a:bodyPr wrap="none" rtlCol="0">
            <a:spAutoFit/>
          </a:bodyPr>
          <a:lstStyle/>
          <a:p>
            <a:r>
              <a:rPr lang="de-DE" sz="1200" dirty="0"/>
              <a:t>*) Anteile an den Gesamtverlusten</a:t>
            </a:r>
          </a:p>
        </p:txBody>
      </p:sp>
      <p:sp>
        <p:nvSpPr>
          <p:cNvPr id="15" name="Textfeld 14">
            <a:extLst>
              <a:ext uri="{FF2B5EF4-FFF2-40B4-BE49-F238E27FC236}">
                <a16:creationId xmlns:a16="http://schemas.microsoft.com/office/drawing/2014/main" id="{266DD3A6-D74B-F191-4E4B-550446AD186D}"/>
              </a:ext>
            </a:extLst>
          </p:cNvPr>
          <p:cNvSpPr txBox="1"/>
          <p:nvPr/>
        </p:nvSpPr>
        <p:spPr>
          <a:xfrm>
            <a:off x="9233028" y="1071198"/>
            <a:ext cx="295274" cy="276999"/>
          </a:xfrm>
          <a:prstGeom prst="rect">
            <a:avLst/>
          </a:prstGeom>
          <a:noFill/>
        </p:spPr>
        <p:txBody>
          <a:bodyPr wrap="none" rtlCol="0">
            <a:spAutoFit/>
          </a:bodyPr>
          <a:lstStyle/>
          <a:p>
            <a:r>
              <a:rPr lang="de-DE" sz="1200" dirty="0"/>
              <a:t>*)</a:t>
            </a:r>
          </a:p>
        </p:txBody>
      </p:sp>
      <p:sp>
        <p:nvSpPr>
          <p:cNvPr id="7" name="Rectangle 4">
            <a:extLst>
              <a:ext uri="{FF2B5EF4-FFF2-40B4-BE49-F238E27FC236}">
                <a16:creationId xmlns:a16="http://schemas.microsoft.com/office/drawing/2014/main" id="{CF5BA5C1-F5BE-4A02-9A7A-76D275B2DF61}"/>
              </a:ext>
            </a:extLst>
          </p:cNvPr>
          <p:cNvSpPr>
            <a:spLocks noChangeArrowheads="1"/>
          </p:cNvSpPr>
          <p:nvPr/>
        </p:nvSpPr>
        <p:spPr bwMode="auto">
          <a:xfrm>
            <a:off x="0" y="602139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Bei Dämmmaßnahmen Wirtschaftlichkeit beachten! </a:t>
            </a:r>
          </a:p>
        </p:txBody>
      </p:sp>
      <p:sp>
        <p:nvSpPr>
          <p:cNvPr id="2" name="Rectangle 4">
            <a:extLst>
              <a:ext uri="{FF2B5EF4-FFF2-40B4-BE49-F238E27FC236}">
                <a16:creationId xmlns:a16="http://schemas.microsoft.com/office/drawing/2014/main" id="{93B4E3FE-71B9-8BAD-2CD0-7A21FED1B0ED}"/>
              </a:ext>
            </a:extLst>
          </p:cNvPr>
          <p:cNvSpPr>
            <a:spLocks noChangeArrowheads="1"/>
          </p:cNvSpPr>
          <p:nvPr/>
        </p:nvSpPr>
        <p:spPr bwMode="auto">
          <a:xfrm>
            <a:off x="0" y="561272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Gute Wärmedämmung verhindert unnötige Wärmeerzeugung!</a:t>
            </a:r>
          </a:p>
        </p:txBody>
      </p:sp>
    </p:spTree>
    <p:extLst>
      <p:ext uri="{BB962C8B-B14F-4D97-AF65-F5344CB8AC3E}">
        <p14:creationId xmlns:p14="http://schemas.microsoft.com/office/powerpoint/2010/main" val="343601898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2E4EDCC0-6EC3-22E5-19A0-317F944D03F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D29325-7597-CB44-AEC8-18554F08165C}" type="slidenum">
              <a:rPr lang="de-DE" smtClean="0"/>
              <a:pPr/>
              <a:t>3</a:t>
            </a:fld>
            <a:endParaRPr lang="de-DE"/>
          </a:p>
        </p:txBody>
      </p:sp>
      <p:sp>
        <p:nvSpPr>
          <p:cNvPr id="6" name="Rectangle 4">
            <a:extLst>
              <a:ext uri="{FF2B5EF4-FFF2-40B4-BE49-F238E27FC236}">
                <a16:creationId xmlns:a16="http://schemas.microsoft.com/office/drawing/2014/main" id="{4AD0168B-AD3D-D10A-B6E9-ED9F27EB2F5A}"/>
              </a:ext>
            </a:extLst>
          </p:cNvPr>
          <p:cNvSpPr>
            <a:spLocks noChangeArrowheads="1"/>
          </p:cNvSpPr>
          <p:nvPr/>
        </p:nvSpPr>
        <p:spPr bwMode="auto">
          <a:xfrm flipH="1">
            <a:off x="1108362" y="110263"/>
            <a:ext cx="8632403"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Klimakrise</a:t>
            </a:r>
            <a:br>
              <a:rPr lang="de-DE" altLang="de-DE" sz="2000" dirty="0">
                <a:solidFill>
                  <a:schemeClr val="bg1"/>
                </a:solidFill>
              </a:rPr>
            </a:br>
            <a:r>
              <a:rPr lang="de-DE" altLang="de-DE" sz="2000" dirty="0">
                <a:solidFill>
                  <a:schemeClr val="bg1"/>
                </a:solidFill>
              </a:rPr>
              <a:t>aktuelle Lage</a:t>
            </a:r>
          </a:p>
        </p:txBody>
      </p:sp>
      <p:grpSp>
        <p:nvGrpSpPr>
          <p:cNvPr id="11" name="Gruppieren 10">
            <a:extLst>
              <a:ext uri="{FF2B5EF4-FFF2-40B4-BE49-F238E27FC236}">
                <a16:creationId xmlns:a16="http://schemas.microsoft.com/office/drawing/2014/main" id="{182BE8FE-49FD-4E87-9F92-57590ECCB0AE}"/>
              </a:ext>
            </a:extLst>
          </p:cNvPr>
          <p:cNvGrpSpPr/>
          <p:nvPr/>
        </p:nvGrpSpPr>
        <p:grpSpPr>
          <a:xfrm>
            <a:off x="705612" y="3704880"/>
            <a:ext cx="3831336" cy="1569660"/>
            <a:chOff x="340734" y="1949406"/>
            <a:chExt cx="3831336" cy="1569660"/>
          </a:xfrm>
        </p:grpSpPr>
        <p:sp>
          <p:nvSpPr>
            <p:cNvPr id="2" name="Rectangle 2">
              <a:extLst>
                <a:ext uri="{FF2B5EF4-FFF2-40B4-BE49-F238E27FC236}">
                  <a16:creationId xmlns:a16="http://schemas.microsoft.com/office/drawing/2014/main" id="{97C3954B-F70C-9052-6BC3-ECAE6F3A4908}"/>
                </a:ext>
              </a:extLst>
            </p:cNvPr>
            <p:cNvSpPr>
              <a:spLocks noChangeArrowheads="1"/>
            </p:cNvSpPr>
            <p:nvPr/>
          </p:nvSpPr>
          <p:spPr bwMode="auto">
            <a:xfrm>
              <a:off x="340734" y="1949406"/>
              <a:ext cx="383133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SPIOEGEL, Wissenschaft</a:t>
              </a:r>
              <a:endParaRPr kumimoji="0" lang="de-DE" altLang="de-DE"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29.06.2023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2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endParaRPr>
            </a:p>
            <a:p>
              <a:r>
                <a:rPr kumimoji="0" lang="de-DE" altLang="de-DE" sz="12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Ein Beitrag von</a:t>
              </a:r>
              <a:br>
                <a:rPr kumimoji="0" lang="de-DE" altLang="de-DE" sz="12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br>
              <a:r>
                <a:rPr kumimoji="0" lang="de-DE" altLang="de-DE" sz="12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Prof. Dr.  </a:t>
              </a:r>
              <a:r>
                <a:rPr kumimoji="0" lang="de-DE" altLang="de-DE" sz="1200" b="0" i="0" u="none" strike="noStrike" cap="none" normalizeH="0" baseline="0" dirty="0">
                  <a:ln>
                    <a:noFill/>
                  </a:ln>
                  <a:solidFill>
                    <a:srgbClr val="0000FF"/>
                  </a:solidFill>
                  <a:effectLst/>
                  <a:latin typeface="+mn-lt"/>
                  <a:ea typeface="Times New Roman" panose="02020603050405020304" pitchFamily="18" charset="0"/>
                  <a:cs typeface="Times New Roman" panose="02020603050405020304" pitchFamily="18" charset="0"/>
                  <a:hlinkClick r:id="rId3" tooltip="Stefan Rahmstorf"/>
                </a:rPr>
                <a:t>Stefan Rahmstorf</a:t>
              </a:r>
              <a:br>
                <a:rPr kumimoji="0" lang="de-DE" altLang="de-DE" sz="1200" b="0" i="0" u="none" strike="noStrike" cap="none" normalizeH="0" baseline="0" dirty="0">
                  <a:ln>
                    <a:noFill/>
                  </a:ln>
                  <a:solidFill>
                    <a:srgbClr val="0000FF"/>
                  </a:solidFill>
                  <a:effectLst/>
                  <a:latin typeface="+mn-lt"/>
                  <a:ea typeface="Times New Roman" panose="02020603050405020304" pitchFamily="18" charset="0"/>
                  <a:cs typeface="Times New Roman" panose="02020603050405020304" pitchFamily="18" charset="0"/>
                </a:rPr>
              </a:br>
              <a:r>
                <a:rPr lang="de-DE" sz="1200" dirty="0"/>
                <a:t>Potsdam-Institut für </a:t>
              </a:r>
              <a:br>
                <a:rPr lang="de-DE" sz="1200" dirty="0"/>
              </a:br>
              <a:r>
                <a:rPr lang="de-DE" sz="1200" dirty="0"/>
                <a:t>Klimafolgenforschung (PIK)</a:t>
              </a:r>
              <a:endParaRPr kumimoji="0" lang="de-DE" altLang="de-DE"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200" b="0" i="0" u="none" strike="noStrike" cap="none" normalizeH="0" baseline="0" dirty="0">
                <a:ln>
                  <a:noFill/>
                </a:ln>
                <a:solidFill>
                  <a:schemeClr val="tx1"/>
                </a:solidFill>
                <a:effectLst/>
                <a:latin typeface="+mn-lt"/>
              </a:endParaRPr>
            </a:p>
          </p:txBody>
        </p:sp>
        <p:pic>
          <p:nvPicPr>
            <p:cNvPr id="1025" name="Grafik 17" descr="Stefan Rahmstorf">
              <a:extLst>
                <a:ext uri="{FF2B5EF4-FFF2-40B4-BE49-F238E27FC236}">
                  <a16:creationId xmlns:a16="http://schemas.microsoft.com/office/drawing/2014/main" id="{AD1B4B79-8486-D127-3725-2C92877556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5758" y="2067728"/>
              <a:ext cx="1287575" cy="1287575"/>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3">
            <a:extLst>
              <a:ext uri="{FF2B5EF4-FFF2-40B4-BE49-F238E27FC236}">
                <a16:creationId xmlns:a16="http://schemas.microsoft.com/office/drawing/2014/main" id="{D3B51646-2DE5-326B-2B10-EFF4956734E2}"/>
              </a:ext>
            </a:extLst>
          </p:cNvPr>
          <p:cNvSpPr>
            <a:spLocks noChangeArrowheads="1"/>
          </p:cNvSpPr>
          <p:nvPr/>
        </p:nvSpPr>
        <p:spPr bwMode="auto">
          <a:xfrm>
            <a:off x="614253" y="842820"/>
            <a:ext cx="885989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1"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Klimakrise: Weniger Tempo bedeutet mehr Katastrophen </a:t>
            </a:r>
            <a:r>
              <a:rPr kumimoji="0" lang="de-DE" altLang="de-DE" sz="1200" b="1"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(Auszug) </a:t>
            </a:r>
            <a:endParaRPr kumimoji="0" lang="de-DE" altLang="de-DE" sz="1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chemeClr val="tx1"/>
                </a:solidFill>
                <a:effectLst/>
                <a:latin typeface="+mn-lt"/>
                <a:ea typeface="Times New Roman" panose="02020603050405020304" pitchFamily="18" charset="0"/>
              </a:rPr>
              <a:t>Viele deutsche Politiker bremsen immer noch beim Klimaschutz: bloß nicht zu schnell, nicht mit der »Brechstange«. Dass das Tempo noch verhandelbar ist, dürfte auf einem weit verbreiteten Missverständnis beruhen.   …</a:t>
            </a:r>
            <a:endParaRPr kumimoji="0" lang="de-DE" altLang="de-DE" sz="1600" b="0" i="0" u="none" strike="noStrike" cap="none" normalizeH="0" baseline="0" dirty="0">
              <a:ln>
                <a:noFill/>
              </a:ln>
              <a:solidFill>
                <a:schemeClr val="tx1"/>
              </a:solidFill>
              <a:effectLst/>
              <a:latin typeface="+mn-lt"/>
            </a:endParaRPr>
          </a:p>
        </p:txBody>
      </p:sp>
      <p:sp>
        <p:nvSpPr>
          <p:cNvPr id="8" name="Textfeld 7">
            <a:extLst>
              <a:ext uri="{FF2B5EF4-FFF2-40B4-BE49-F238E27FC236}">
                <a16:creationId xmlns:a16="http://schemas.microsoft.com/office/drawing/2014/main" id="{F9BBE2E4-D361-FD67-D5BC-51E0C92B4A22}"/>
              </a:ext>
            </a:extLst>
          </p:cNvPr>
          <p:cNvSpPr txBox="1"/>
          <p:nvPr/>
        </p:nvSpPr>
        <p:spPr>
          <a:xfrm>
            <a:off x="614253" y="2227815"/>
            <a:ext cx="8460486" cy="1493101"/>
          </a:xfrm>
          <a:prstGeom prst="rect">
            <a:avLst/>
          </a:prstGeom>
          <a:noFill/>
        </p:spPr>
        <p:txBody>
          <a:bodyPr wrap="square">
            <a:spAutoFit/>
          </a:bodyPr>
          <a:lstStyle/>
          <a:p>
            <a:pPr>
              <a:lnSpc>
                <a:spcPct val="107000"/>
              </a:lnSpc>
              <a:spcAft>
                <a:spcPts val="800"/>
              </a:spcAft>
            </a:pPr>
            <a:r>
              <a:rPr lang="de-DE" sz="1600" b="1" kern="0" dirty="0">
                <a:effectLst/>
                <a:latin typeface="+mn-lt"/>
                <a:ea typeface="Times New Roman" panose="02020603050405020304" pitchFamily="18" charset="0"/>
                <a:cs typeface="Times New Roman" panose="02020603050405020304" pitchFamily="18" charset="0"/>
              </a:rPr>
              <a:t>Das Budget reicht keine zehn Jahre mehr</a:t>
            </a:r>
            <a:endParaRPr lang="de-DE" sz="16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de-DE" sz="1600" kern="0" dirty="0">
                <a:effectLst/>
                <a:latin typeface="+mn-lt"/>
                <a:ea typeface="Times New Roman" panose="02020603050405020304" pitchFamily="18" charset="0"/>
                <a:cs typeface="Times New Roman" panose="02020603050405020304" pitchFamily="18" charset="0"/>
              </a:rPr>
              <a:t>. . . Daher bedeutet die Begrenzung der Erwärmung auf 1,5 Grad eine Restmenge an CO₂, die noch in die Luft gepustet werden kann. Der IPCC-Bericht nennt dieses Restbudget: für 1,5 Grad sind es weltweit ab jetzt nur noch rund 350 Milliarden Tonnen. Bei inzwischen über 40 Milliarden Tonnen Ausstoß pro Jahr reicht das Budget also keine zehn Jahre mehr.</a:t>
            </a:r>
            <a:endParaRPr lang="de-DE" sz="1600" kern="100" dirty="0">
              <a:effectLst/>
              <a:latin typeface="+mn-lt"/>
              <a:ea typeface="Calibri" panose="020F0502020204030204" pitchFamily="34" charset="0"/>
              <a:cs typeface="Times New Roman" panose="02020603050405020304" pitchFamily="18" charset="0"/>
            </a:endParaRPr>
          </a:p>
        </p:txBody>
      </p:sp>
      <p:pic>
        <p:nvPicPr>
          <p:cNvPr id="7" name="Grafik 6">
            <a:extLst>
              <a:ext uri="{FF2B5EF4-FFF2-40B4-BE49-F238E27FC236}">
                <a16:creationId xmlns:a16="http://schemas.microsoft.com/office/drawing/2014/main" id="{044758F5-8F22-3B5E-4B5E-B94B470C22F2}"/>
              </a:ext>
            </a:extLst>
          </p:cNvPr>
          <p:cNvPicPr>
            <a:picLocks noChangeAspect="1"/>
          </p:cNvPicPr>
          <p:nvPr/>
        </p:nvPicPr>
        <p:blipFill rotWithShape="1">
          <a:blip r:embed="rId5"/>
          <a:srcRect t="13310"/>
          <a:stretch/>
        </p:blipFill>
        <p:spPr>
          <a:xfrm>
            <a:off x="4952999" y="3783373"/>
            <a:ext cx="4356117" cy="1977162"/>
          </a:xfrm>
          <a:prstGeom prst="rect">
            <a:avLst/>
          </a:prstGeom>
        </p:spPr>
      </p:pic>
      <p:sp>
        <p:nvSpPr>
          <p:cNvPr id="9" name="Rectangle 4">
            <a:extLst>
              <a:ext uri="{FF2B5EF4-FFF2-40B4-BE49-F238E27FC236}">
                <a16:creationId xmlns:a16="http://schemas.microsoft.com/office/drawing/2014/main" id="{3724F929-D6E3-0695-1D36-DD761B2A02AA}"/>
              </a:ext>
            </a:extLst>
          </p:cNvPr>
          <p:cNvSpPr>
            <a:spLocks noChangeArrowheads="1"/>
          </p:cNvSpPr>
          <p:nvPr/>
        </p:nvSpPr>
        <p:spPr bwMode="auto">
          <a:xfrm>
            <a:off x="0" y="6218118"/>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Krise ist lange bekannt! Wir haben keine Zeit mehr für Meinungsstreit!</a:t>
            </a:r>
          </a:p>
        </p:txBody>
      </p:sp>
      <p:sp>
        <p:nvSpPr>
          <p:cNvPr id="10" name="Textfeld 9">
            <a:extLst>
              <a:ext uri="{FF2B5EF4-FFF2-40B4-BE49-F238E27FC236}">
                <a16:creationId xmlns:a16="http://schemas.microsoft.com/office/drawing/2014/main" id="{7FA0586E-F701-6805-069D-3C7C8EDD55E2}"/>
              </a:ext>
            </a:extLst>
          </p:cNvPr>
          <p:cNvSpPr txBox="1"/>
          <p:nvPr/>
        </p:nvSpPr>
        <p:spPr>
          <a:xfrm>
            <a:off x="4730275" y="1942389"/>
            <a:ext cx="5019634" cy="738664"/>
          </a:xfrm>
          <a:prstGeom prst="rect">
            <a:avLst/>
          </a:prstGeom>
          <a:solidFill>
            <a:schemeClr val="bg1">
              <a:lumMod val="95000"/>
            </a:schemeClr>
          </a:solidFill>
          <a:ln>
            <a:noFill/>
          </a:ln>
        </p:spPr>
        <p:txBody>
          <a:bodyPr wrap="square">
            <a:spAutoFit/>
          </a:bodyPr>
          <a:lstStyle/>
          <a:p>
            <a:r>
              <a:rPr lang="de-DE" sz="1400" dirty="0">
                <a:solidFill>
                  <a:srgbClr val="FF0000"/>
                </a:solidFill>
              </a:rPr>
              <a:t>Der Treibhauseffekt wurde bereits 1824 von </a:t>
            </a:r>
            <a:r>
              <a:rPr lang="de-DE" sz="1400" dirty="0">
                <a:solidFill>
                  <a:srgbClr val="FF0000"/>
                </a:solidFill>
                <a:hlinkClick r:id="rId6">
                  <a:extLst>
                    <a:ext uri="{A12FA001-AC4F-418D-AE19-62706E023703}">
                      <ahyp:hlinkClr xmlns:ahyp="http://schemas.microsoft.com/office/drawing/2018/hyperlinkcolor" val="tx"/>
                    </a:ext>
                  </a:extLst>
                </a:hlinkClick>
              </a:rPr>
              <a:t>Joseph Fourier</a:t>
            </a:r>
            <a:r>
              <a:rPr lang="de-DE" sz="1400" dirty="0">
                <a:solidFill>
                  <a:srgbClr val="FF0000"/>
                </a:solidFill>
              </a:rPr>
              <a:t> entdeckt und 1896 von </a:t>
            </a:r>
            <a:r>
              <a:rPr lang="de-DE" sz="1400" dirty="0">
                <a:solidFill>
                  <a:srgbClr val="FF0000"/>
                </a:solidFill>
                <a:hlinkClick r:id="rId7">
                  <a:extLst>
                    <a:ext uri="{A12FA001-AC4F-418D-AE19-62706E023703}">
                      <ahyp:hlinkClr xmlns:ahyp="http://schemas.microsoft.com/office/drawing/2018/hyperlinkcolor" val="tx"/>
                    </a:ext>
                  </a:extLst>
                </a:hlinkClick>
              </a:rPr>
              <a:t>Svante Arrhenius</a:t>
            </a:r>
            <a:r>
              <a:rPr lang="de-DE" sz="1400" dirty="0">
                <a:solidFill>
                  <a:srgbClr val="FF0000"/>
                </a:solidFill>
              </a:rPr>
              <a:t> erstmals quantitativ genauer beschrieben.</a:t>
            </a:r>
          </a:p>
        </p:txBody>
      </p:sp>
      <p:grpSp>
        <p:nvGrpSpPr>
          <p:cNvPr id="16" name="Gruppieren 15">
            <a:extLst>
              <a:ext uri="{FF2B5EF4-FFF2-40B4-BE49-F238E27FC236}">
                <a16:creationId xmlns:a16="http://schemas.microsoft.com/office/drawing/2014/main" id="{7643AA48-91ED-F51C-E104-175B3151159B}"/>
              </a:ext>
            </a:extLst>
          </p:cNvPr>
          <p:cNvGrpSpPr/>
          <p:nvPr/>
        </p:nvGrpSpPr>
        <p:grpSpPr>
          <a:xfrm>
            <a:off x="705612" y="5237157"/>
            <a:ext cx="3512599" cy="939417"/>
            <a:chOff x="705612" y="5237157"/>
            <a:chExt cx="3512599" cy="939417"/>
          </a:xfrm>
        </p:grpSpPr>
        <p:sp>
          <p:nvSpPr>
            <p:cNvPr id="3" name="Textfeld 2">
              <a:extLst>
                <a:ext uri="{FF2B5EF4-FFF2-40B4-BE49-F238E27FC236}">
                  <a16:creationId xmlns:a16="http://schemas.microsoft.com/office/drawing/2014/main" id="{942E604A-C3BB-3B81-9BFE-989BEEBFF493}"/>
                </a:ext>
              </a:extLst>
            </p:cNvPr>
            <p:cNvSpPr txBox="1"/>
            <p:nvPr/>
          </p:nvSpPr>
          <p:spPr>
            <a:xfrm>
              <a:off x="705612" y="5237157"/>
              <a:ext cx="3427476" cy="276999"/>
            </a:xfrm>
            <a:prstGeom prst="rect">
              <a:avLst/>
            </a:prstGeom>
            <a:noFill/>
          </p:spPr>
          <p:txBody>
            <a:bodyPr wrap="square" rtlCol="0">
              <a:spAutoFit/>
            </a:bodyPr>
            <a:lstStyle/>
            <a:p>
              <a:r>
                <a:rPr lang="de-DE" sz="1200" u="sng" dirty="0">
                  <a:solidFill>
                    <a:srgbClr val="FF0000"/>
                  </a:solidFill>
                </a:rPr>
                <a:t>ZDF heute </a:t>
              </a:r>
              <a:r>
                <a:rPr lang="de-DE" sz="1200" u="sng" dirty="0" err="1">
                  <a:solidFill>
                    <a:srgbClr val="FF0000"/>
                  </a:solidFill>
                </a:rPr>
                <a:t>journal</a:t>
              </a:r>
              <a:r>
                <a:rPr lang="de-DE" sz="1200" u="sng" dirty="0">
                  <a:solidFill>
                    <a:srgbClr val="FF0000"/>
                  </a:solidFill>
                </a:rPr>
                <a:t> 19.03.2024: WMO-Bericht</a:t>
              </a:r>
            </a:p>
          </p:txBody>
        </p:sp>
        <p:sp>
          <p:nvSpPr>
            <p:cNvPr id="12" name="Textfeld 11">
              <a:extLst>
                <a:ext uri="{FF2B5EF4-FFF2-40B4-BE49-F238E27FC236}">
                  <a16:creationId xmlns:a16="http://schemas.microsoft.com/office/drawing/2014/main" id="{A5A7D6EB-D3D9-F24A-D991-E1C9A0998062}"/>
                </a:ext>
              </a:extLst>
            </p:cNvPr>
            <p:cNvSpPr txBox="1"/>
            <p:nvPr/>
          </p:nvSpPr>
          <p:spPr>
            <a:xfrm>
              <a:off x="705612" y="5709921"/>
              <a:ext cx="3512599" cy="253916"/>
            </a:xfrm>
            <a:prstGeom prst="rect">
              <a:avLst/>
            </a:prstGeom>
            <a:noFill/>
          </p:spPr>
          <p:txBody>
            <a:bodyPr wrap="square" rtlCol="0">
              <a:spAutoFit/>
            </a:bodyPr>
            <a:lstStyle/>
            <a:p>
              <a:r>
                <a:rPr lang="de-DE" sz="1000" dirty="0">
                  <a:solidFill>
                    <a:srgbClr val="FF0000"/>
                  </a:solidFill>
                  <a:hlinkClick r:id="rId8">
                    <a:extLst>
                      <a:ext uri="{A12FA001-AC4F-418D-AE19-62706E023703}">
                        <ahyp:hlinkClr xmlns:ahyp="http://schemas.microsoft.com/office/drawing/2018/hyperlinkcolor" val="tx"/>
                      </a:ext>
                    </a:extLst>
                  </a:hlinkClick>
                </a:rPr>
                <a:t>Klimawandel: Gletscherschmelze in Pakistan</a:t>
              </a:r>
              <a:endParaRPr lang="de-DE" sz="1000" dirty="0">
                <a:solidFill>
                  <a:srgbClr val="FF0000"/>
                </a:solidFill>
              </a:endParaRPr>
            </a:p>
          </p:txBody>
        </p:sp>
        <p:sp>
          <p:nvSpPr>
            <p:cNvPr id="13" name="Textfeld 12">
              <a:extLst>
                <a:ext uri="{FF2B5EF4-FFF2-40B4-BE49-F238E27FC236}">
                  <a16:creationId xmlns:a16="http://schemas.microsoft.com/office/drawing/2014/main" id="{BB9301C3-200B-ABC0-CCDE-3BDE7BA4746B}"/>
                </a:ext>
              </a:extLst>
            </p:cNvPr>
            <p:cNvSpPr txBox="1"/>
            <p:nvPr/>
          </p:nvSpPr>
          <p:spPr>
            <a:xfrm>
              <a:off x="705612" y="5930353"/>
              <a:ext cx="3512599" cy="246221"/>
            </a:xfrm>
            <a:prstGeom prst="rect">
              <a:avLst/>
            </a:prstGeom>
            <a:noFill/>
          </p:spPr>
          <p:txBody>
            <a:bodyPr wrap="square" rtlCol="0">
              <a:spAutoFit/>
            </a:bodyPr>
            <a:lstStyle/>
            <a:p>
              <a:r>
                <a:rPr lang="de-DE" sz="1000" dirty="0">
                  <a:solidFill>
                    <a:srgbClr val="FF0000"/>
                  </a:solidFill>
                  <a:hlinkClick r:id="rId9">
                    <a:extLst>
                      <a:ext uri="{A12FA001-AC4F-418D-AE19-62706E023703}">
                        <ahyp:hlinkClr xmlns:ahyp="http://schemas.microsoft.com/office/drawing/2018/hyperlinkcolor" val="tx"/>
                      </a:ext>
                    </a:extLst>
                  </a:hlinkClick>
                </a:rPr>
                <a:t>„Das Klimasystem fliegt uns um die Ohren“</a:t>
              </a:r>
              <a:endParaRPr lang="de-DE" sz="1000" dirty="0">
                <a:solidFill>
                  <a:srgbClr val="FF0000"/>
                </a:solidFill>
              </a:endParaRPr>
            </a:p>
          </p:txBody>
        </p:sp>
        <p:sp>
          <p:nvSpPr>
            <p:cNvPr id="15" name="Textfeld 14">
              <a:extLst>
                <a:ext uri="{FF2B5EF4-FFF2-40B4-BE49-F238E27FC236}">
                  <a16:creationId xmlns:a16="http://schemas.microsoft.com/office/drawing/2014/main" id="{64779F33-3406-DFA4-9571-80CD8A8F7D80}"/>
                </a:ext>
              </a:extLst>
            </p:cNvPr>
            <p:cNvSpPr txBox="1"/>
            <p:nvPr/>
          </p:nvSpPr>
          <p:spPr>
            <a:xfrm>
              <a:off x="705612" y="5488367"/>
              <a:ext cx="3512599" cy="246221"/>
            </a:xfrm>
            <a:prstGeom prst="rect">
              <a:avLst/>
            </a:prstGeom>
            <a:noFill/>
          </p:spPr>
          <p:txBody>
            <a:bodyPr wrap="square" rtlCol="0">
              <a:spAutoFit/>
            </a:bodyPr>
            <a:lstStyle/>
            <a:p>
              <a:r>
                <a:rPr lang="de-DE" sz="1000" dirty="0">
                  <a:solidFill>
                    <a:srgbClr val="FF0000"/>
                  </a:solidFill>
                  <a:hlinkClick r:id="rId10">
                    <a:extLst>
                      <a:ext uri="{A12FA001-AC4F-418D-AE19-62706E023703}">
                        <ahyp:hlinkClr xmlns:ahyp="http://schemas.microsoft.com/office/drawing/2018/hyperlinkcolor" val="tx"/>
                      </a:ext>
                    </a:extLst>
                  </a:hlinkClick>
                </a:rPr>
                <a:t>„Alarmstufe Rot“ wegen Klimawandel</a:t>
              </a:r>
              <a:endParaRPr lang="de-DE" sz="1000" dirty="0">
                <a:solidFill>
                  <a:srgbClr val="FF0000"/>
                </a:solidFill>
              </a:endParaRPr>
            </a:p>
          </p:txBody>
        </p:sp>
      </p:grpSp>
      <p:sp>
        <p:nvSpPr>
          <p:cNvPr id="17" name="Textfeld 16">
            <a:hlinkClick r:id="rId11"/>
            <a:extLst>
              <a:ext uri="{FF2B5EF4-FFF2-40B4-BE49-F238E27FC236}">
                <a16:creationId xmlns:a16="http://schemas.microsoft.com/office/drawing/2014/main" id="{742F84D5-BDE5-E15A-EA26-0410A06F4834}"/>
              </a:ext>
            </a:extLst>
          </p:cNvPr>
          <p:cNvSpPr txBox="1"/>
          <p:nvPr/>
        </p:nvSpPr>
        <p:spPr>
          <a:xfrm>
            <a:off x="4898747" y="5822630"/>
            <a:ext cx="4464620" cy="461665"/>
          </a:xfrm>
          <a:prstGeom prst="rect">
            <a:avLst/>
          </a:prstGeom>
          <a:noFill/>
        </p:spPr>
        <p:txBody>
          <a:bodyPr wrap="square" rtlCol="0">
            <a:spAutoFit/>
          </a:bodyPr>
          <a:lstStyle/>
          <a:p>
            <a:r>
              <a:rPr lang="de-DE" sz="1200" u="sng" dirty="0">
                <a:solidFill>
                  <a:srgbClr val="FF0000"/>
                </a:solidFill>
              </a:rPr>
              <a:t>SPIEGEL 12.11.2023: McKinsey und die Klimakonferenz</a:t>
            </a:r>
            <a:br>
              <a:rPr lang="de-DE" sz="1200" u="sng" dirty="0">
                <a:solidFill>
                  <a:srgbClr val="FF0000"/>
                </a:solidFill>
              </a:rPr>
            </a:br>
            <a:r>
              <a:rPr lang="de-DE" sz="1200" dirty="0">
                <a:solidFill>
                  <a:srgbClr val="FF0000"/>
                </a:solidFill>
              </a:rPr>
              <a:t>Die  Untergangsberater</a:t>
            </a:r>
          </a:p>
        </p:txBody>
      </p:sp>
    </p:spTree>
    <p:extLst>
      <p:ext uri="{BB962C8B-B14F-4D97-AF65-F5344CB8AC3E}">
        <p14:creationId xmlns:p14="http://schemas.microsoft.com/office/powerpoint/2010/main" val="233107391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0-#ppt_w/2"/>
                                          </p:val>
                                        </p:tav>
                                        <p:tav tm="100000">
                                          <p:val>
                                            <p:strVal val="#ppt_x"/>
                                          </p:val>
                                        </p:tav>
                                      </p:tavLst>
                                    </p:anim>
                                    <p:anim calcmode="lin" valueType="num">
                                      <p:cBhvr additive="base">
                                        <p:cTn id="14"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1+#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1000" fill="hold"/>
                                        <p:tgtEl>
                                          <p:spTgt spid="17"/>
                                        </p:tgtEl>
                                        <p:attrNameLst>
                                          <p:attrName>ppt_x</p:attrName>
                                        </p:attrNameLst>
                                      </p:cBhvr>
                                      <p:tavLst>
                                        <p:tav tm="0">
                                          <p:val>
                                            <p:strVal val="0-#ppt_w/2"/>
                                          </p:val>
                                        </p:tav>
                                        <p:tav tm="100000">
                                          <p:val>
                                            <p:strVal val="#ppt_x"/>
                                          </p:val>
                                        </p:tav>
                                      </p:tavLst>
                                    </p:anim>
                                    <p:anim calcmode="lin" valueType="num">
                                      <p:cBhvr additive="base">
                                        <p:cTn id="32"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1000" fill="hold"/>
                                        <p:tgtEl>
                                          <p:spTgt spid="16"/>
                                        </p:tgtEl>
                                        <p:attrNameLst>
                                          <p:attrName>ppt_x</p:attrName>
                                        </p:attrNameLst>
                                      </p:cBhvr>
                                      <p:tavLst>
                                        <p:tav tm="0">
                                          <p:val>
                                            <p:strVal val="0-#ppt_w/2"/>
                                          </p:val>
                                        </p:tav>
                                        <p:tav tm="100000">
                                          <p:val>
                                            <p:strVal val="#ppt_x"/>
                                          </p:val>
                                        </p:tav>
                                      </p:tavLst>
                                    </p:anim>
                                    <p:anim calcmode="lin" valueType="num">
                                      <p:cBhvr additive="base">
                                        <p:cTn id="38"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880236" y="7948"/>
            <a:ext cx="8623496" cy="830997"/>
          </a:xfrm>
          <a:prstGeom prst="rect">
            <a:avLst/>
          </a:prstGeom>
          <a:noFill/>
        </p:spPr>
        <p:txBody>
          <a:bodyPr wrap="square" rtlCol="0">
            <a:spAutoFit/>
          </a:bodyPr>
          <a:lstStyle/>
          <a:p>
            <a:r>
              <a:rPr lang="de-DE" dirty="0">
                <a:solidFill>
                  <a:schemeClr val="bg1"/>
                </a:solidFill>
              </a:rPr>
              <a:t>Treibhausgas (THG) -Emissionen in D</a:t>
            </a:r>
            <a:br>
              <a:rPr lang="de-DE" dirty="0">
                <a:solidFill>
                  <a:schemeClr val="bg1"/>
                </a:solidFill>
              </a:rPr>
            </a:br>
            <a:r>
              <a:rPr lang="de-DE" dirty="0">
                <a:solidFill>
                  <a:schemeClr val="bg1"/>
                </a:solidFill>
              </a:rPr>
              <a:t>Entwicklung nach Sektoren</a:t>
            </a:r>
          </a:p>
        </p:txBody>
      </p:sp>
      <p:sp>
        <p:nvSpPr>
          <p:cNvPr id="20" name="Text Box 5">
            <a:extLst>
              <a:ext uri="{FF2B5EF4-FFF2-40B4-BE49-F238E27FC236}">
                <a16:creationId xmlns:a16="http://schemas.microsoft.com/office/drawing/2014/main" id="{B145FD72-02B8-4826-9125-023254FEA8B2}"/>
              </a:ext>
            </a:extLst>
          </p:cNvPr>
          <p:cNvSpPr txBox="1">
            <a:spLocks noChangeArrowheads="1"/>
          </p:cNvSpPr>
          <p:nvPr/>
        </p:nvSpPr>
        <p:spPr bwMode="auto">
          <a:xfrm>
            <a:off x="7341183" y="5540560"/>
            <a:ext cx="256481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Bundesumweltamt 2022</a:t>
            </a:r>
            <a:endParaRPr lang="en-US" altLang="de-DE" sz="1200" dirty="0"/>
          </a:p>
        </p:txBody>
      </p:sp>
      <p:pic>
        <p:nvPicPr>
          <p:cNvPr id="6" name="Grafik 5" descr="Ein Bild, das Text, Screenshot, Reihe, Diagramm enthält.&#10;&#10;Automatisch generierte Beschreibung">
            <a:extLst>
              <a:ext uri="{FF2B5EF4-FFF2-40B4-BE49-F238E27FC236}">
                <a16:creationId xmlns:a16="http://schemas.microsoft.com/office/drawing/2014/main" id="{EA0E6DBE-58AB-E0B7-CF6C-25B36AC2EA1A}"/>
              </a:ext>
            </a:extLst>
          </p:cNvPr>
          <p:cNvPicPr>
            <a:picLocks noChangeAspect="1"/>
          </p:cNvPicPr>
          <p:nvPr/>
        </p:nvPicPr>
        <p:blipFill rotWithShape="1">
          <a:blip r:embed="rId3">
            <a:extLst>
              <a:ext uri="{28A0092B-C50C-407E-A947-70E740481C1C}">
                <a14:useLocalDpi xmlns:a14="http://schemas.microsoft.com/office/drawing/2010/main" val="0"/>
              </a:ext>
            </a:extLst>
          </a:blip>
          <a:srcRect t="12523" b="10367"/>
          <a:stretch/>
        </p:blipFill>
        <p:spPr>
          <a:xfrm>
            <a:off x="470102" y="926701"/>
            <a:ext cx="8965795" cy="4613859"/>
          </a:xfrm>
          <a:prstGeom prst="rect">
            <a:avLst/>
          </a:prstGeom>
        </p:spPr>
      </p:pic>
      <p:grpSp>
        <p:nvGrpSpPr>
          <p:cNvPr id="3" name="Gruppieren 2">
            <a:extLst>
              <a:ext uri="{FF2B5EF4-FFF2-40B4-BE49-F238E27FC236}">
                <a16:creationId xmlns:a16="http://schemas.microsoft.com/office/drawing/2014/main" id="{804BE7E9-516C-77DE-7108-B10F517EA922}"/>
              </a:ext>
            </a:extLst>
          </p:cNvPr>
          <p:cNvGrpSpPr/>
          <p:nvPr/>
        </p:nvGrpSpPr>
        <p:grpSpPr>
          <a:xfrm>
            <a:off x="0" y="2800095"/>
            <a:ext cx="7869382" cy="3404208"/>
            <a:chOff x="0" y="2800095"/>
            <a:chExt cx="7869382" cy="3404208"/>
          </a:xfrm>
        </p:grpSpPr>
        <p:sp>
          <p:nvSpPr>
            <p:cNvPr id="19" name="Textfeld 40">
              <a:extLst>
                <a:ext uri="{FF2B5EF4-FFF2-40B4-BE49-F238E27FC236}">
                  <a16:creationId xmlns:a16="http://schemas.microsoft.com/office/drawing/2014/main" id="{4F86C07E-C1EE-492C-9D3D-40EA4929982A}"/>
                </a:ext>
              </a:extLst>
            </p:cNvPr>
            <p:cNvSpPr txBox="1">
              <a:spLocks noChangeArrowheads="1"/>
            </p:cNvSpPr>
            <p:nvPr/>
          </p:nvSpPr>
          <p:spPr bwMode="auto">
            <a:xfrm>
              <a:off x="0" y="5834971"/>
              <a:ext cx="4782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ctr">
                <a:defRPr sz="1800">
                  <a:solidFill>
                    <a:srgbClr val="3333FF"/>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l"/>
              <a:r>
                <a:rPr lang="de-DE" dirty="0">
                  <a:solidFill>
                    <a:srgbClr val="00B050"/>
                  </a:solidFill>
                </a:rPr>
                <a:t>THG -Reduktion bei </a:t>
              </a:r>
              <a:r>
                <a:rPr lang="de-DE" dirty="0">
                  <a:solidFill>
                    <a:srgbClr val="00B050"/>
                  </a:solidFill>
                  <a:sym typeface="Wingdings" panose="05000000000000000000" pitchFamily="2" charset="2"/>
                </a:rPr>
                <a:t>Gebäuden: Fehlanzeige!</a:t>
              </a:r>
              <a:endParaRPr lang="de-DE" altLang="de-DE" dirty="0">
                <a:solidFill>
                  <a:srgbClr val="00B050"/>
                </a:solidFill>
              </a:endParaRPr>
            </a:p>
          </p:txBody>
        </p:sp>
        <p:sp>
          <p:nvSpPr>
            <p:cNvPr id="2" name="Ellipse 1">
              <a:extLst>
                <a:ext uri="{FF2B5EF4-FFF2-40B4-BE49-F238E27FC236}">
                  <a16:creationId xmlns:a16="http://schemas.microsoft.com/office/drawing/2014/main" id="{53120651-5B4D-F557-A368-4E60DAAAD15E}"/>
                </a:ext>
              </a:extLst>
            </p:cNvPr>
            <p:cNvSpPr/>
            <p:nvPr/>
          </p:nvSpPr>
          <p:spPr bwMode="auto">
            <a:xfrm>
              <a:off x="4636655" y="2800095"/>
              <a:ext cx="3232727" cy="85897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5" name="Textfeld 40">
            <a:extLst>
              <a:ext uri="{FF2B5EF4-FFF2-40B4-BE49-F238E27FC236}">
                <a16:creationId xmlns:a16="http://schemas.microsoft.com/office/drawing/2014/main" id="{CE85C28B-6AFF-F639-5989-41C45A2A30C1}"/>
              </a:ext>
            </a:extLst>
          </p:cNvPr>
          <p:cNvSpPr txBox="1">
            <a:spLocks noChangeArrowheads="1"/>
          </p:cNvSpPr>
          <p:nvPr/>
        </p:nvSpPr>
        <p:spPr bwMode="auto">
          <a:xfrm>
            <a:off x="4636656" y="5834971"/>
            <a:ext cx="51044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ctr">
              <a:defRPr sz="1800">
                <a:solidFill>
                  <a:srgbClr val="3333FF"/>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r"/>
            <a:r>
              <a:rPr lang="de-DE" dirty="0">
                <a:solidFill>
                  <a:srgbClr val="00B050"/>
                </a:solidFill>
              </a:rPr>
              <a:t>BVG-Urteil vom 20.04.2021: KN 2050 </a:t>
            </a:r>
            <a:r>
              <a:rPr lang="de-DE" dirty="0">
                <a:solidFill>
                  <a:srgbClr val="00B050"/>
                </a:solidFill>
                <a:sym typeface="Wingdings" panose="05000000000000000000" pitchFamily="2" charset="2"/>
              </a:rPr>
              <a:t> 2045!</a:t>
            </a:r>
            <a:endParaRPr lang="de-DE" altLang="de-DE" dirty="0">
              <a:solidFill>
                <a:srgbClr val="00B050"/>
              </a:solidFill>
            </a:endParaRPr>
          </a:p>
        </p:txBody>
      </p:sp>
      <p:sp>
        <p:nvSpPr>
          <p:cNvPr id="7" name="Textfeld 40">
            <a:extLst>
              <a:ext uri="{FF2B5EF4-FFF2-40B4-BE49-F238E27FC236}">
                <a16:creationId xmlns:a16="http://schemas.microsoft.com/office/drawing/2014/main" id="{BA785455-D21C-D120-568A-DD8455F4E25E}"/>
              </a:ext>
            </a:extLst>
          </p:cNvPr>
          <p:cNvSpPr txBox="1">
            <a:spLocks noChangeArrowheads="1"/>
          </p:cNvSpPr>
          <p:nvPr/>
        </p:nvSpPr>
        <p:spPr bwMode="auto">
          <a:xfrm>
            <a:off x="6096" y="6179395"/>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ctr">
              <a:defRPr sz="1800">
                <a:solidFill>
                  <a:srgbClr val="3333FF"/>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de-DE" dirty="0">
                <a:solidFill>
                  <a:srgbClr val="00B050"/>
                </a:solidFill>
              </a:rPr>
              <a:t>Deshalb Novellierung des GEG !</a:t>
            </a:r>
            <a:endParaRPr lang="de-DE" altLang="de-DE" dirty="0">
              <a:solidFill>
                <a:srgbClr val="00B050"/>
              </a:solidFill>
            </a:endParaRPr>
          </a:p>
        </p:txBody>
      </p:sp>
    </p:spTree>
    <p:extLst>
      <p:ext uri="{BB962C8B-B14F-4D97-AF65-F5344CB8AC3E}">
        <p14:creationId xmlns:p14="http://schemas.microsoft.com/office/powerpoint/2010/main" val="271174242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028C354C-77D6-F86E-7D97-27BF84E6AAD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D29325-7597-CB44-AEC8-18554F08165C}" type="slidenum">
              <a:rPr lang="de-DE" smtClean="0"/>
              <a:pPr/>
              <a:t>5</a:t>
            </a:fld>
            <a:endParaRPr lang="de-DE"/>
          </a:p>
        </p:txBody>
      </p:sp>
      <p:sp>
        <p:nvSpPr>
          <p:cNvPr id="6" name="Textfeld 5">
            <a:extLst>
              <a:ext uri="{FF2B5EF4-FFF2-40B4-BE49-F238E27FC236}">
                <a16:creationId xmlns:a16="http://schemas.microsoft.com/office/drawing/2014/main" id="{57005148-EED2-C7F0-E0A5-EBBC8AC338D1}"/>
              </a:ext>
            </a:extLst>
          </p:cNvPr>
          <p:cNvSpPr txBox="1"/>
          <p:nvPr/>
        </p:nvSpPr>
        <p:spPr>
          <a:xfrm>
            <a:off x="945287" y="-44351"/>
            <a:ext cx="8823553" cy="707886"/>
          </a:xfrm>
          <a:prstGeom prst="rect">
            <a:avLst/>
          </a:prstGeom>
          <a:noFill/>
        </p:spPr>
        <p:txBody>
          <a:bodyPr wrap="square">
            <a:spAutoFit/>
          </a:bodyPr>
          <a:lstStyle/>
          <a:p>
            <a:r>
              <a:rPr lang="de-DE" sz="2000" dirty="0">
                <a:solidFill>
                  <a:schemeClr val="bg1"/>
                </a:solidFill>
                <a:latin typeface="+mn-lt"/>
                <a:cs typeface="Calibri" panose="020F0502020204030204" pitchFamily="34" charset="0"/>
              </a:rPr>
              <a:t>Mediale und politische Empörung zum GEG (1) Fake-News (1)</a:t>
            </a:r>
            <a:br>
              <a:rPr lang="de-DE" sz="2000" dirty="0">
                <a:solidFill>
                  <a:schemeClr val="bg1"/>
                </a:solidFill>
                <a:latin typeface="+mn-lt"/>
                <a:cs typeface="Calibri" panose="020F0502020204030204" pitchFamily="34" charset="0"/>
              </a:rPr>
            </a:br>
            <a:r>
              <a:rPr lang="de-DE" sz="2000" dirty="0">
                <a:solidFill>
                  <a:schemeClr val="bg1"/>
                </a:solidFill>
                <a:latin typeface="+mn-lt"/>
                <a:cs typeface="Calibri" panose="020F0502020204030204" pitchFamily="34" charset="0"/>
              </a:rPr>
              <a:t>„Der Heiz-Hammer“</a:t>
            </a:r>
          </a:p>
        </p:txBody>
      </p:sp>
      <p:grpSp>
        <p:nvGrpSpPr>
          <p:cNvPr id="13" name="Gruppieren 12">
            <a:extLst>
              <a:ext uri="{FF2B5EF4-FFF2-40B4-BE49-F238E27FC236}">
                <a16:creationId xmlns:a16="http://schemas.microsoft.com/office/drawing/2014/main" id="{B8294BDE-86F7-5276-3267-C4380D8F81A3}"/>
              </a:ext>
            </a:extLst>
          </p:cNvPr>
          <p:cNvGrpSpPr/>
          <p:nvPr/>
        </p:nvGrpSpPr>
        <p:grpSpPr>
          <a:xfrm>
            <a:off x="5497629" y="840531"/>
            <a:ext cx="3767491" cy="2291379"/>
            <a:chOff x="137160" y="920879"/>
            <a:chExt cx="4617720" cy="2808486"/>
          </a:xfrm>
        </p:grpSpPr>
        <p:pic>
          <p:nvPicPr>
            <p:cNvPr id="3" name="Grafik 2">
              <a:extLst>
                <a:ext uri="{FF2B5EF4-FFF2-40B4-BE49-F238E27FC236}">
                  <a16:creationId xmlns:a16="http://schemas.microsoft.com/office/drawing/2014/main" id="{90EC0703-3F01-401B-C10D-9D9B73B1D7B6}"/>
                </a:ext>
              </a:extLst>
            </p:cNvPr>
            <p:cNvPicPr>
              <a:picLocks noChangeAspect="1"/>
            </p:cNvPicPr>
            <p:nvPr/>
          </p:nvPicPr>
          <p:blipFill rotWithShape="1">
            <a:blip r:embed="rId2"/>
            <a:srcRect l="39151" t="11600" r="37834" b="13748"/>
            <a:stretch/>
          </p:blipFill>
          <p:spPr>
            <a:xfrm>
              <a:off x="137160" y="920879"/>
              <a:ext cx="4617720" cy="2808486"/>
            </a:xfrm>
            <a:prstGeom prst="rect">
              <a:avLst/>
            </a:prstGeom>
          </p:spPr>
        </p:pic>
        <p:sp>
          <p:nvSpPr>
            <p:cNvPr id="2" name="Textfeld 1">
              <a:extLst>
                <a:ext uri="{FF2B5EF4-FFF2-40B4-BE49-F238E27FC236}">
                  <a16:creationId xmlns:a16="http://schemas.microsoft.com/office/drawing/2014/main" id="{34E0F0F6-B052-FA72-A0CA-60DE694795CB}"/>
                </a:ext>
              </a:extLst>
            </p:cNvPr>
            <p:cNvSpPr txBox="1"/>
            <p:nvPr/>
          </p:nvSpPr>
          <p:spPr>
            <a:xfrm rot="21207212">
              <a:off x="3042824" y="976047"/>
              <a:ext cx="1165496" cy="339511"/>
            </a:xfrm>
            <a:prstGeom prst="rect">
              <a:avLst/>
            </a:prstGeom>
            <a:noFill/>
          </p:spPr>
          <p:txBody>
            <a:bodyPr wrap="none" rtlCol="0">
              <a:spAutoFit/>
            </a:bodyPr>
            <a:lstStyle/>
            <a:p>
              <a:r>
                <a:rPr lang="de-DE" sz="1200" dirty="0">
                  <a:solidFill>
                    <a:srgbClr val="0000FF"/>
                  </a:solidFill>
                </a:rPr>
                <a:t>20.03.2023</a:t>
              </a:r>
            </a:p>
          </p:txBody>
        </p:sp>
      </p:grpSp>
      <p:grpSp>
        <p:nvGrpSpPr>
          <p:cNvPr id="12" name="Gruppieren 11">
            <a:extLst>
              <a:ext uri="{FF2B5EF4-FFF2-40B4-BE49-F238E27FC236}">
                <a16:creationId xmlns:a16="http://schemas.microsoft.com/office/drawing/2014/main" id="{6C1F4F53-D88F-A504-513B-8997BBF9735E}"/>
              </a:ext>
            </a:extLst>
          </p:cNvPr>
          <p:cNvGrpSpPr/>
          <p:nvPr/>
        </p:nvGrpSpPr>
        <p:grpSpPr>
          <a:xfrm>
            <a:off x="315315" y="1030615"/>
            <a:ext cx="3986208" cy="2698750"/>
            <a:chOff x="315315" y="3614178"/>
            <a:chExt cx="3986208" cy="2698750"/>
          </a:xfrm>
        </p:grpSpPr>
        <p:pic>
          <p:nvPicPr>
            <p:cNvPr id="10" name="Grafik 9">
              <a:extLst>
                <a:ext uri="{FF2B5EF4-FFF2-40B4-BE49-F238E27FC236}">
                  <a16:creationId xmlns:a16="http://schemas.microsoft.com/office/drawing/2014/main" id="{5A591018-7D2B-951E-726D-E8723E84B394}"/>
                </a:ext>
              </a:extLst>
            </p:cNvPr>
            <p:cNvPicPr>
              <a:picLocks noChangeAspect="1"/>
            </p:cNvPicPr>
            <p:nvPr/>
          </p:nvPicPr>
          <p:blipFill rotWithShape="1">
            <a:blip r:embed="rId3"/>
            <a:srcRect l="38215" t="10008" r="36862"/>
            <a:stretch/>
          </p:blipFill>
          <p:spPr>
            <a:xfrm>
              <a:off x="315315" y="3614178"/>
              <a:ext cx="3986208" cy="2698750"/>
            </a:xfrm>
            <a:prstGeom prst="rect">
              <a:avLst/>
            </a:prstGeom>
          </p:spPr>
        </p:pic>
        <p:sp>
          <p:nvSpPr>
            <p:cNvPr id="5" name="Textfeld 4">
              <a:extLst>
                <a:ext uri="{FF2B5EF4-FFF2-40B4-BE49-F238E27FC236}">
                  <a16:creationId xmlns:a16="http://schemas.microsoft.com/office/drawing/2014/main" id="{283D62A5-0987-DBFE-1280-6C14997E81E6}"/>
                </a:ext>
              </a:extLst>
            </p:cNvPr>
            <p:cNvSpPr txBox="1"/>
            <p:nvPr/>
          </p:nvSpPr>
          <p:spPr>
            <a:xfrm rot="21207212">
              <a:off x="2770209" y="3637357"/>
              <a:ext cx="950901" cy="276999"/>
            </a:xfrm>
            <a:prstGeom prst="rect">
              <a:avLst/>
            </a:prstGeom>
            <a:noFill/>
          </p:spPr>
          <p:txBody>
            <a:bodyPr wrap="none" rtlCol="0">
              <a:spAutoFit/>
            </a:bodyPr>
            <a:lstStyle/>
            <a:p>
              <a:r>
                <a:rPr lang="de-DE" sz="1200" dirty="0">
                  <a:solidFill>
                    <a:srgbClr val="0000FF"/>
                  </a:solidFill>
                </a:rPr>
                <a:t>02.03.2023</a:t>
              </a:r>
            </a:p>
          </p:txBody>
        </p:sp>
      </p:grpSp>
      <p:grpSp>
        <p:nvGrpSpPr>
          <p:cNvPr id="15" name="Gruppieren 14">
            <a:extLst>
              <a:ext uri="{FF2B5EF4-FFF2-40B4-BE49-F238E27FC236}">
                <a16:creationId xmlns:a16="http://schemas.microsoft.com/office/drawing/2014/main" id="{F50FA29E-47AE-131C-CC63-E275AC000A58}"/>
              </a:ext>
            </a:extLst>
          </p:cNvPr>
          <p:cNvGrpSpPr/>
          <p:nvPr/>
        </p:nvGrpSpPr>
        <p:grpSpPr>
          <a:xfrm>
            <a:off x="746246" y="3516247"/>
            <a:ext cx="3767491" cy="2649485"/>
            <a:chOff x="958830" y="3429000"/>
            <a:chExt cx="3767491" cy="2649485"/>
          </a:xfrm>
        </p:grpSpPr>
        <p:pic>
          <p:nvPicPr>
            <p:cNvPr id="7" name="Grafik 6">
              <a:extLst>
                <a:ext uri="{FF2B5EF4-FFF2-40B4-BE49-F238E27FC236}">
                  <a16:creationId xmlns:a16="http://schemas.microsoft.com/office/drawing/2014/main" id="{3EF28BB9-7EBC-4AE4-484F-B7E66EE84B4B}"/>
                </a:ext>
              </a:extLst>
            </p:cNvPr>
            <p:cNvPicPr>
              <a:picLocks noChangeAspect="1"/>
            </p:cNvPicPr>
            <p:nvPr/>
          </p:nvPicPr>
          <p:blipFill rotWithShape="1">
            <a:blip r:embed="rId4"/>
            <a:srcRect l="38031" t="3402" r="37046" b="9931"/>
            <a:stretch/>
          </p:blipFill>
          <p:spPr>
            <a:xfrm>
              <a:off x="958830" y="3429000"/>
              <a:ext cx="3767491" cy="2649485"/>
            </a:xfrm>
            <a:prstGeom prst="rect">
              <a:avLst/>
            </a:prstGeom>
          </p:spPr>
        </p:pic>
        <p:sp>
          <p:nvSpPr>
            <p:cNvPr id="9" name="Textfeld 8">
              <a:extLst>
                <a:ext uri="{FF2B5EF4-FFF2-40B4-BE49-F238E27FC236}">
                  <a16:creationId xmlns:a16="http://schemas.microsoft.com/office/drawing/2014/main" id="{F5180C5C-BEAA-7405-4E93-CDB548D3A873}"/>
                </a:ext>
              </a:extLst>
            </p:cNvPr>
            <p:cNvSpPr txBox="1"/>
            <p:nvPr/>
          </p:nvSpPr>
          <p:spPr>
            <a:xfrm rot="326718">
              <a:off x="1033856" y="5624496"/>
              <a:ext cx="950901" cy="276999"/>
            </a:xfrm>
            <a:prstGeom prst="rect">
              <a:avLst/>
            </a:prstGeom>
            <a:noFill/>
          </p:spPr>
          <p:txBody>
            <a:bodyPr wrap="none" rtlCol="0">
              <a:spAutoFit/>
            </a:bodyPr>
            <a:lstStyle/>
            <a:p>
              <a:r>
                <a:rPr lang="de-DE" sz="1200" dirty="0">
                  <a:solidFill>
                    <a:srgbClr val="0000FF"/>
                  </a:solidFill>
                </a:rPr>
                <a:t>15.04.2023</a:t>
              </a:r>
            </a:p>
          </p:txBody>
        </p:sp>
      </p:grpSp>
      <p:grpSp>
        <p:nvGrpSpPr>
          <p:cNvPr id="21" name="Gruppieren 20">
            <a:extLst>
              <a:ext uri="{FF2B5EF4-FFF2-40B4-BE49-F238E27FC236}">
                <a16:creationId xmlns:a16="http://schemas.microsoft.com/office/drawing/2014/main" id="{A08142F2-4D0C-4DF6-0DF6-F5CE822B9B3F}"/>
              </a:ext>
            </a:extLst>
          </p:cNvPr>
          <p:cNvGrpSpPr/>
          <p:nvPr/>
        </p:nvGrpSpPr>
        <p:grpSpPr>
          <a:xfrm>
            <a:off x="5141465" y="4505780"/>
            <a:ext cx="4617720" cy="1774256"/>
            <a:chOff x="5141465" y="4423484"/>
            <a:chExt cx="4617720" cy="1774256"/>
          </a:xfrm>
        </p:grpSpPr>
        <p:sp>
          <p:nvSpPr>
            <p:cNvPr id="16" name="Rechteck 15">
              <a:extLst>
                <a:ext uri="{FF2B5EF4-FFF2-40B4-BE49-F238E27FC236}">
                  <a16:creationId xmlns:a16="http://schemas.microsoft.com/office/drawing/2014/main" id="{DFD50807-9263-9738-9B72-0050595122A4}"/>
                </a:ext>
              </a:extLst>
            </p:cNvPr>
            <p:cNvSpPr/>
            <p:nvPr/>
          </p:nvSpPr>
          <p:spPr bwMode="auto">
            <a:xfrm>
              <a:off x="5141465" y="4423484"/>
              <a:ext cx="4617720" cy="1774256"/>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Textfeld 13">
              <a:extLst>
                <a:ext uri="{FF2B5EF4-FFF2-40B4-BE49-F238E27FC236}">
                  <a16:creationId xmlns:a16="http://schemas.microsoft.com/office/drawing/2014/main" id="{2ADEC0A5-8C9B-B10B-E5F8-98338554D25E}"/>
                </a:ext>
              </a:extLst>
            </p:cNvPr>
            <p:cNvSpPr txBox="1"/>
            <p:nvPr/>
          </p:nvSpPr>
          <p:spPr>
            <a:xfrm>
              <a:off x="7093393" y="4572034"/>
              <a:ext cx="2546474" cy="1569660"/>
            </a:xfrm>
            <a:prstGeom prst="rect">
              <a:avLst/>
            </a:prstGeom>
            <a:noFill/>
          </p:spPr>
          <p:txBody>
            <a:bodyPr wrap="square">
              <a:spAutoFit/>
            </a:bodyPr>
            <a:lstStyle/>
            <a:p>
              <a:r>
                <a:rPr lang="de-DE" sz="1200" b="1" kern="0" dirty="0">
                  <a:solidFill>
                    <a:srgbClr val="000000"/>
                  </a:solidFill>
                  <a:effectLst/>
                  <a:latin typeface="+mn-lt"/>
                  <a:ea typeface="Times New Roman" panose="02020603050405020304" pitchFamily="18" charset="0"/>
                </a:rPr>
                <a:t>Öl-/Gas Heizungsverbot | Energiesparkommissar</a:t>
              </a:r>
              <a:br>
                <a:rPr lang="de-DE" sz="1200" b="1" kern="0" dirty="0">
                  <a:solidFill>
                    <a:srgbClr val="000000"/>
                  </a:solidFill>
                  <a:effectLst/>
                  <a:latin typeface="+mn-lt"/>
                  <a:ea typeface="Times New Roman" panose="02020603050405020304" pitchFamily="18" charset="0"/>
                </a:rPr>
              </a:br>
              <a:r>
                <a:rPr lang="de-DE" sz="1200" u="sng" kern="0" dirty="0">
                  <a:solidFill>
                    <a:srgbClr val="0000FF"/>
                  </a:solidFill>
                  <a:effectLst/>
                  <a:latin typeface="+mn-lt"/>
                  <a:ea typeface="Times New Roman" panose="02020603050405020304" pitchFamily="18" charset="0"/>
                  <a:cs typeface="Calibri" panose="020F0502020204030204" pitchFamily="34" charset="0"/>
                  <a:hlinkClick r:id="rId5"/>
                </a:rPr>
                <a:t>Kostengünstige Lösung das GEG einzuhalten (65% EE) - Heiz-Hammer Lösung</a:t>
              </a:r>
              <a:br>
                <a:rPr lang="de-DE" sz="1200" u="sng" kern="0" dirty="0">
                  <a:solidFill>
                    <a:srgbClr val="0000FF"/>
                  </a:solidFill>
                  <a:effectLst/>
                  <a:latin typeface="+mn-lt"/>
                  <a:ea typeface="Times New Roman" panose="02020603050405020304" pitchFamily="18" charset="0"/>
                  <a:cs typeface="Calibri" panose="020F0502020204030204" pitchFamily="34" charset="0"/>
                </a:rPr>
              </a:br>
              <a:br>
                <a:rPr lang="de-DE" sz="1200" u="sng" kern="0" dirty="0">
                  <a:solidFill>
                    <a:srgbClr val="0000FF"/>
                  </a:solidFill>
                  <a:latin typeface="+mn-lt"/>
                  <a:ea typeface="Times New Roman" panose="02020603050405020304" pitchFamily="18" charset="0"/>
                  <a:cs typeface="Calibri" panose="020F0502020204030204" pitchFamily="34" charset="0"/>
                </a:rPr>
              </a:br>
              <a:r>
                <a:rPr lang="de-DE" sz="1200" kern="0" dirty="0">
                  <a:solidFill>
                    <a:srgbClr val="FF0000"/>
                  </a:solidFill>
                  <a:latin typeface="+mn-lt"/>
                  <a:ea typeface="Times New Roman" panose="02020603050405020304" pitchFamily="18" charset="0"/>
                  <a:cs typeface="Calibri" panose="020F0502020204030204" pitchFamily="34" charset="0"/>
                  <a:sym typeface="Wingdings" panose="05000000000000000000" pitchFamily="2" charset="2"/>
                </a:rPr>
                <a:t> 65% EE bei der Heizung</a:t>
              </a:r>
              <a:br>
                <a:rPr lang="de-DE" sz="1200" kern="0" dirty="0">
                  <a:solidFill>
                    <a:srgbClr val="FF0000"/>
                  </a:solidFill>
                  <a:latin typeface="+mn-lt"/>
                  <a:ea typeface="Times New Roman" panose="02020603050405020304" pitchFamily="18" charset="0"/>
                  <a:cs typeface="Calibri" panose="020F0502020204030204" pitchFamily="34" charset="0"/>
                  <a:sym typeface="Wingdings" panose="05000000000000000000" pitchFamily="2" charset="2"/>
                </a:rPr>
              </a:br>
              <a:r>
                <a:rPr lang="de-DE" sz="1200" kern="0" dirty="0">
                  <a:solidFill>
                    <a:srgbClr val="FF0000"/>
                  </a:solidFill>
                  <a:latin typeface="+mn-lt"/>
                  <a:ea typeface="Times New Roman" panose="02020603050405020304" pitchFamily="18" charset="0"/>
                  <a:cs typeface="Calibri" panose="020F0502020204030204" pitchFamily="34" charset="0"/>
                  <a:sym typeface="Wingdings" panose="05000000000000000000" pitchFamily="2" charset="2"/>
                </a:rPr>
                <a:t>    schon für 5.000 €</a:t>
              </a:r>
              <a:endParaRPr lang="de-DE" sz="1200" kern="0" dirty="0">
                <a:solidFill>
                  <a:srgbClr val="FF0000"/>
                </a:solidFill>
                <a:effectLst/>
                <a:latin typeface="+mn-lt"/>
                <a:ea typeface="Times New Roman" panose="02020603050405020304" pitchFamily="18" charset="0"/>
                <a:cs typeface="Calibri" panose="020F0502020204030204" pitchFamily="34" charset="0"/>
              </a:endParaRPr>
            </a:p>
          </p:txBody>
        </p:sp>
        <p:pic>
          <p:nvPicPr>
            <p:cNvPr id="20" name="Grafik 19" descr="Ein Bild, das Text, Entwurf, Darstellung, Zeichnung enthält.&#10;&#10;Automatisch generierte Beschreibung">
              <a:extLst>
                <a:ext uri="{FF2B5EF4-FFF2-40B4-BE49-F238E27FC236}">
                  <a16:creationId xmlns:a16="http://schemas.microsoft.com/office/drawing/2014/main" id="{20B74708-46F9-4E0D-6403-445782008F23}"/>
                </a:ext>
              </a:extLst>
            </p:cNvPr>
            <p:cNvPicPr>
              <a:picLocks noChangeAspect="1"/>
            </p:cNvPicPr>
            <p:nvPr/>
          </p:nvPicPr>
          <p:blipFill rotWithShape="1">
            <a:blip r:embed="rId6">
              <a:extLst>
                <a:ext uri="{28A0092B-C50C-407E-A947-70E740481C1C}">
                  <a14:useLocalDpi xmlns:a14="http://schemas.microsoft.com/office/drawing/2010/main" val="0"/>
                </a:ext>
              </a:extLst>
            </a:blip>
            <a:srcRect l="38486" r="16641"/>
            <a:stretch/>
          </p:blipFill>
          <p:spPr>
            <a:xfrm>
              <a:off x="5265406" y="4621583"/>
              <a:ext cx="1786290" cy="995179"/>
            </a:xfrm>
            <a:prstGeom prst="rect">
              <a:avLst/>
            </a:prstGeom>
          </p:spPr>
        </p:pic>
      </p:grpSp>
      <p:sp>
        <p:nvSpPr>
          <p:cNvPr id="11" name="Textfeld 10">
            <a:extLst>
              <a:ext uri="{FF2B5EF4-FFF2-40B4-BE49-F238E27FC236}">
                <a16:creationId xmlns:a16="http://schemas.microsoft.com/office/drawing/2014/main" id="{666E1223-CA19-7BA5-F8C9-EABF6EF7098F}"/>
              </a:ext>
            </a:extLst>
          </p:cNvPr>
          <p:cNvSpPr txBox="1"/>
          <p:nvPr/>
        </p:nvSpPr>
        <p:spPr>
          <a:xfrm>
            <a:off x="5151297" y="3129508"/>
            <a:ext cx="4695554" cy="307777"/>
          </a:xfrm>
          <a:prstGeom prst="rect">
            <a:avLst/>
          </a:prstGeom>
          <a:noFill/>
        </p:spPr>
        <p:txBody>
          <a:bodyPr wrap="square" rtlCol="0">
            <a:spAutoFit/>
          </a:bodyPr>
          <a:lstStyle/>
          <a:p>
            <a:r>
              <a:rPr lang="de-DE" sz="1400" u="sng" dirty="0">
                <a:solidFill>
                  <a:srgbClr val="FF0000"/>
                </a:solidFill>
              </a:rPr>
              <a:t>Was man wissen sollte</a:t>
            </a:r>
            <a:r>
              <a:rPr lang="de-DE" sz="1400" dirty="0">
                <a:solidFill>
                  <a:srgbClr val="FF0000"/>
                </a:solidFill>
              </a:rPr>
              <a:t>:</a:t>
            </a:r>
          </a:p>
        </p:txBody>
      </p:sp>
      <p:sp>
        <p:nvSpPr>
          <p:cNvPr id="8" name="Rectangle 4">
            <a:extLst>
              <a:ext uri="{FF2B5EF4-FFF2-40B4-BE49-F238E27FC236}">
                <a16:creationId xmlns:a16="http://schemas.microsoft.com/office/drawing/2014/main" id="{5B8BF386-D596-996C-C4BA-3561B4F14E54}"/>
              </a:ext>
            </a:extLst>
          </p:cNvPr>
          <p:cNvSpPr>
            <a:spLocks noChangeArrowheads="1"/>
          </p:cNvSpPr>
          <p:nvPr/>
        </p:nvSpPr>
        <p:spPr bwMode="auto">
          <a:xfrm>
            <a:off x="0" y="619774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err="1">
                <a:solidFill>
                  <a:srgbClr val="00B050"/>
                </a:solidFill>
              </a:rPr>
              <a:t>Bürger:innen</a:t>
            </a:r>
            <a:r>
              <a:rPr lang="de-DE" altLang="de-DE" sz="1800" dirty="0">
                <a:solidFill>
                  <a:srgbClr val="00B050"/>
                </a:solidFill>
              </a:rPr>
              <a:t> werden von „Qualitätsmedien“ bewusst falsch informiert und damit verunsichert!</a:t>
            </a:r>
          </a:p>
        </p:txBody>
      </p:sp>
      <p:sp>
        <p:nvSpPr>
          <p:cNvPr id="17" name="Textfeld 16">
            <a:extLst>
              <a:ext uri="{FF2B5EF4-FFF2-40B4-BE49-F238E27FC236}">
                <a16:creationId xmlns:a16="http://schemas.microsoft.com/office/drawing/2014/main" id="{A1134714-A852-4D5E-470A-D9FA195AE2E5}"/>
              </a:ext>
            </a:extLst>
          </p:cNvPr>
          <p:cNvSpPr txBox="1"/>
          <p:nvPr/>
        </p:nvSpPr>
        <p:spPr>
          <a:xfrm>
            <a:off x="5151297" y="3351191"/>
            <a:ext cx="4695554" cy="1169551"/>
          </a:xfrm>
          <a:prstGeom prst="rect">
            <a:avLst/>
          </a:prstGeom>
          <a:noFill/>
        </p:spPr>
        <p:txBody>
          <a:bodyPr wrap="square" rtlCol="0">
            <a:spAutoFit/>
          </a:bodyPr>
          <a:lstStyle/>
          <a:p>
            <a:r>
              <a:rPr lang="de-DE" sz="1400" dirty="0">
                <a:solidFill>
                  <a:srgbClr val="FF0000"/>
                </a:solidFill>
              </a:rPr>
              <a:t>Der größte Anteilseigner von Axel Springer SE ist </a:t>
            </a:r>
            <a:br>
              <a:rPr lang="de-DE" sz="1400" dirty="0">
                <a:solidFill>
                  <a:srgbClr val="FF0000"/>
                </a:solidFill>
              </a:rPr>
            </a:br>
            <a:r>
              <a:rPr lang="de-DE" sz="1400" dirty="0">
                <a:solidFill>
                  <a:srgbClr val="FF0000"/>
                </a:solidFill>
                <a:hlinkClick r:id="rId7" tooltip="Kohlberg Kravis Roberts &amp; Co.">
                  <a:extLst>
                    <a:ext uri="{A12FA001-AC4F-418D-AE19-62706E023703}">
                      <ahyp:hlinkClr xmlns:ahyp="http://schemas.microsoft.com/office/drawing/2018/hyperlinkcolor" val="tx"/>
                    </a:ext>
                  </a:extLst>
                </a:hlinkClick>
              </a:rPr>
              <a:t>KKR</a:t>
            </a:r>
            <a:r>
              <a:rPr lang="de-DE" sz="1400" dirty="0">
                <a:solidFill>
                  <a:srgbClr val="FF0000"/>
                </a:solidFill>
              </a:rPr>
              <a:t> (Kohlberg Kravis Roberts &amp; Co.) mit 35,6 %! </a:t>
            </a:r>
            <a:br>
              <a:rPr lang="de-DE" sz="1400" dirty="0">
                <a:solidFill>
                  <a:srgbClr val="FF0000"/>
                </a:solidFill>
              </a:rPr>
            </a:br>
            <a:r>
              <a:rPr lang="de-DE" sz="1400" dirty="0">
                <a:solidFill>
                  <a:srgbClr val="FF0000"/>
                </a:solidFill>
              </a:rPr>
              <a:t>KKR gehört mit 78% seines Kapitals zu den größten Investoren im fossilen Bereich!</a:t>
            </a:r>
            <a:br>
              <a:rPr lang="de-DE" sz="1400" dirty="0">
                <a:solidFill>
                  <a:srgbClr val="FF0000"/>
                </a:solidFill>
              </a:rPr>
            </a:br>
            <a:r>
              <a:rPr lang="de-DE" sz="1400" i="1" dirty="0">
                <a:solidFill>
                  <a:srgbClr val="FF0000"/>
                </a:solidFill>
              </a:rPr>
              <a:t>The Guardian, </a:t>
            </a:r>
            <a:r>
              <a:rPr lang="de-DE" sz="1400" dirty="0">
                <a:solidFill>
                  <a:srgbClr val="FF0000"/>
                </a:solidFill>
              </a:rPr>
              <a:t>2022</a:t>
            </a:r>
          </a:p>
        </p:txBody>
      </p:sp>
    </p:spTree>
    <p:extLst>
      <p:ext uri="{BB962C8B-B14F-4D97-AF65-F5344CB8AC3E}">
        <p14:creationId xmlns:p14="http://schemas.microsoft.com/office/powerpoint/2010/main" val="55540348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fill="hold"/>
                                        <p:tgtEl>
                                          <p:spTgt spid="15"/>
                                        </p:tgtEl>
                                        <p:attrNameLst>
                                          <p:attrName>ppt_x</p:attrName>
                                        </p:attrNameLst>
                                      </p:cBhvr>
                                      <p:tavLst>
                                        <p:tav tm="0">
                                          <p:val>
                                            <p:strVal val="1+#ppt_w/2"/>
                                          </p:val>
                                        </p:tav>
                                        <p:tav tm="100000">
                                          <p:val>
                                            <p:strVal val="#ppt_x"/>
                                          </p:val>
                                        </p:tav>
                                      </p:tavLst>
                                    </p:anim>
                                    <p:anim calcmode="lin" valueType="num">
                                      <p:cBhvr additive="base">
                                        <p:cTn id="14"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1+#ppt_w/2"/>
                                          </p:val>
                                        </p:tav>
                                        <p:tav tm="100000">
                                          <p:val>
                                            <p:strVal val="#ppt_x"/>
                                          </p:val>
                                        </p:tav>
                                      </p:tavLst>
                                    </p:anim>
                                    <p:anim calcmode="lin" valueType="num">
                                      <p:cBhvr additive="base">
                                        <p:cTn id="20"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ppt_x"/>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0-#ppt_w/2"/>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1000" fill="hold"/>
                                        <p:tgtEl>
                                          <p:spTgt spid="17"/>
                                        </p:tgtEl>
                                        <p:attrNameLst>
                                          <p:attrName>ppt_x</p:attrName>
                                        </p:attrNameLst>
                                      </p:cBhvr>
                                      <p:tavLst>
                                        <p:tav tm="0">
                                          <p:val>
                                            <p:strVal val="0-#ppt_w/2"/>
                                          </p:val>
                                        </p:tav>
                                        <p:tav tm="100000">
                                          <p:val>
                                            <p:strVal val="#ppt_x"/>
                                          </p:val>
                                        </p:tav>
                                      </p:tavLst>
                                    </p:anim>
                                    <p:anim calcmode="lin" valueType="num">
                                      <p:cBhvr additive="base">
                                        <p:cTn id="38"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CB5BE54-FDCB-EA7B-6CA5-354BEB73E196}"/>
              </a:ext>
            </a:extLst>
          </p:cNvPr>
          <p:cNvPicPr>
            <a:picLocks noChangeAspect="1"/>
          </p:cNvPicPr>
          <p:nvPr/>
        </p:nvPicPr>
        <p:blipFill>
          <a:blip r:embed="rId2"/>
          <a:stretch>
            <a:fillRect/>
          </a:stretch>
        </p:blipFill>
        <p:spPr>
          <a:xfrm>
            <a:off x="221854" y="816352"/>
            <a:ext cx="3106561" cy="5292150"/>
          </a:xfrm>
          <a:prstGeom prst="rect">
            <a:avLst/>
          </a:prstGeom>
        </p:spPr>
      </p:pic>
      <p:sp>
        <p:nvSpPr>
          <p:cNvPr id="6" name="Textfeld 5">
            <a:extLst>
              <a:ext uri="{FF2B5EF4-FFF2-40B4-BE49-F238E27FC236}">
                <a16:creationId xmlns:a16="http://schemas.microsoft.com/office/drawing/2014/main" id="{57005148-EED2-C7F0-E0A5-EBBC8AC338D1}"/>
              </a:ext>
            </a:extLst>
          </p:cNvPr>
          <p:cNvSpPr txBox="1"/>
          <p:nvPr/>
        </p:nvSpPr>
        <p:spPr>
          <a:xfrm>
            <a:off x="885737" y="0"/>
            <a:ext cx="8871295" cy="707886"/>
          </a:xfrm>
          <a:prstGeom prst="rect">
            <a:avLst/>
          </a:prstGeom>
          <a:noFill/>
        </p:spPr>
        <p:txBody>
          <a:bodyPr wrap="square">
            <a:spAutoFit/>
          </a:bodyPr>
          <a:lstStyle/>
          <a:p>
            <a:r>
              <a:rPr lang="de-DE" sz="2000" dirty="0">
                <a:solidFill>
                  <a:schemeClr val="bg1"/>
                </a:solidFill>
                <a:latin typeface="+mn-lt"/>
                <a:cs typeface="Calibri" panose="020F0502020204030204" pitchFamily="34" charset="0"/>
              </a:rPr>
              <a:t>Mediale und politische Empörung zum GEG (1) Fake-News (2)</a:t>
            </a:r>
            <a:br>
              <a:rPr lang="de-DE" sz="2000" dirty="0">
                <a:solidFill>
                  <a:schemeClr val="bg1"/>
                </a:solidFill>
                <a:latin typeface="+mn-lt"/>
                <a:cs typeface="Calibri" panose="020F0502020204030204" pitchFamily="34" charset="0"/>
              </a:rPr>
            </a:br>
            <a:r>
              <a:rPr lang="de-DE" sz="2000" dirty="0">
                <a:solidFill>
                  <a:schemeClr val="bg1"/>
                </a:solidFill>
                <a:latin typeface="+mn-lt"/>
                <a:cs typeface="Calibri" panose="020F0502020204030204" pitchFamily="34" charset="0"/>
              </a:rPr>
              <a:t>„Das politische Geschäft“ </a:t>
            </a:r>
          </a:p>
        </p:txBody>
      </p:sp>
      <p:sp>
        <p:nvSpPr>
          <p:cNvPr id="8" name="Rectangle 4">
            <a:extLst>
              <a:ext uri="{FF2B5EF4-FFF2-40B4-BE49-F238E27FC236}">
                <a16:creationId xmlns:a16="http://schemas.microsoft.com/office/drawing/2014/main" id="{5B8BF386-D596-996C-C4BA-3561B4F14E54}"/>
              </a:ext>
            </a:extLst>
          </p:cNvPr>
          <p:cNvSpPr>
            <a:spLocks noChangeArrowheads="1"/>
          </p:cNvSpPr>
          <p:nvPr/>
        </p:nvSpPr>
        <p:spPr bwMode="auto">
          <a:xfrm>
            <a:off x="0" y="613373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Leider geht es in der Politik viel zu wenig um die Sache, sondern mehr um Partei-Interessen!</a:t>
            </a:r>
          </a:p>
        </p:txBody>
      </p:sp>
      <p:grpSp>
        <p:nvGrpSpPr>
          <p:cNvPr id="11" name="Gruppieren 10">
            <a:extLst>
              <a:ext uri="{FF2B5EF4-FFF2-40B4-BE49-F238E27FC236}">
                <a16:creationId xmlns:a16="http://schemas.microsoft.com/office/drawing/2014/main" id="{D84017AF-2640-24CC-BDAF-36552FE0AD85}"/>
              </a:ext>
            </a:extLst>
          </p:cNvPr>
          <p:cNvGrpSpPr/>
          <p:nvPr/>
        </p:nvGrpSpPr>
        <p:grpSpPr>
          <a:xfrm>
            <a:off x="3543546" y="1121271"/>
            <a:ext cx="6249678" cy="4762424"/>
            <a:chOff x="3543546" y="1121271"/>
            <a:chExt cx="6249678" cy="4762424"/>
          </a:xfrm>
        </p:grpSpPr>
        <p:grpSp>
          <p:nvGrpSpPr>
            <p:cNvPr id="13" name="Gruppieren 12">
              <a:extLst>
                <a:ext uri="{FF2B5EF4-FFF2-40B4-BE49-F238E27FC236}">
                  <a16:creationId xmlns:a16="http://schemas.microsoft.com/office/drawing/2014/main" id="{20FB0E1B-7711-656C-29F7-5131116416C8}"/>
                </a:ext>
              </a:extLst>
            </p:cNvPr>
            <p:cNvGrpSpPr/>
            <p:nvPr/>
          </p:nvGrpSpPr>
          <p:grpSpPr>
            <a:xfrm>
              <a:off x="3847522" y="3187189"/>
              <a:ext cx="5682996" cy="2696506"/>
              <a:chOff x="3774186" y="836406"/>
              <a:chExt cx="5682996" cy="2696506"/>
            </a:xfrm>
          </p:grpSpPr>
          <p:sp>
            <p:nvSpPr>
              <p:cNvPr id="7" name="Textfeld 6">
                <a:extLst>
                  <a:ext uri="{FF2B5EF4-FFF2-40B4-BE49-F238E27FC236}">
                    <a16:creationId xmlns:a16="http://schemas.microsoft.com/office/drawing/2014/main" id="{473C6453-6FF1-7D96-A3D4-B39017D46730}"/>
                  </a:ext>
                </a:extLst>
              </p:cNvPr>
              <p:cNvSpPr txBox="1"/>
              <p:nvPr/>
            </p:nvSpPr>
            <p:spPr>
              <a:xfrm>
                <a:off x="3774186" y="1470809"/>
                <a:ext cx="5682996" cy="2062103"/>
              </a:xfrm>
              <a:prstGeom prst="rect">
                <a:avLst/>
              </a:prstGeom>
              <a:noFill/>
            </p:spPr>
            <p:txBody>
              <a:bodyPr wrap="square">
                <a:spAutoFit/>
              </a:bodyPr>
              <a:lstStyle/>
              <a:p>
                <a:r>
                  <a:rPr lang="de-DE" sz="1600" b="1" dirty="0"/>
                  <a:t>Dürr nach Gerichtsbeschluss: GEG 'vom Kopf auf die Füße gestellt' </a:t>
                </a:r>
              </a:p>
              <a:p>
                <a:r>
                  <a:rPr lang="de-DE" sz="1600" dirty="0"/>
                  <a:t>BERLIN (dpa-AFX) -FDP-Fraktionschef Christian Dürr wertet den vorläufigen Stopp des Heizungsgesetzes durch das Bundesverfassungsgericht als Beleg für umfangreiche Änderungen an der Novelle. "Die Entscheidung unterstreicht daher, dass das Gebäudeenergiegesetz vom Kopf auf die Füße gestellt wurde."</a:t>
                </a:r>
              </a:p>
            </p:txBody>
          </p:sp>
          <p:pic>
            <p:nvPicPr>
              <p:cNvPr id="10" name="Grafik 9" descr="Ein Bild, das Schrift, Grafiken, Logo, Typografie enthält.&#10;&#10;Automatisch generierte Beschreibung">
                <a:extLst>
                  <a:ext uri="{FF2B5EF4-FFF2-40B4-BE49-F238E27FC236}">
                    <a16:creationId xmlns:a16="http://schemas.microsoft.com/office/drawing/2014/main" id="{F63173A3-3E5D-E015-736E-FACCE45F2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3957" y="836406"/>
                <a:ext cx="1864467" cy="634403"/>
              </a:xfrm>
              <a:prstGeom prst="rect">
                <a:avLst/>
              </a:prstGeom>
            </p:spPr>
          </p:pic>
          <p:sp>
            <p:nvSpPr>
              <p:cNvPr id="12" name="Textfeld 11">
                <a:extLst>
                  <a:ext uri="{FF2B5EF4-FFF2-40B4-BE49-F238E27FC236}">
                    <a16:creationId xmlns:a16="http://schemas.microsoft.com/office/drawing/2014/main" id="{8A80F319-C2E2-9FCF-ACE0-07EAEC6A78FE}"/>
                  </a:ext>
                </a:extLst>
              </p:cNvPr>
              <p:cNvSpPr txBox="1"/>
              <p:nvPr/>
            </p:nvSpPr>
            <p:spPr>
              <a:xfrm>
                <a:off x="5790388" y="1015108"/>
                <a:ext cx="1024128" cy="276999"/>
              </a:xfrm>
              <a:prstGeom prst="rect">
                <a:avLst/>
              </a:prstGeom>
              <a:noFill/>
            </p:spPr>
            <p:txBody>
              <a:bodyPr wrap="square" rtlCol="0">
                <a:spAutoFit/>
              </a:bodyPr>
              <a:lstStyle/>
              <a:p>
                <a:r>
                  <a:rPr lang="de-DE" sz="1200" dirty="0"/>
                  <a:t>06.07.2023</a:t>
                </a:r>
              </a:p>
            </p:txBody>
          </p:sp>
        </p:grpSp>
        <p:sp>
          <p:nvSpPr>
            <p:cNvPr id="4" name="Textfeld 3">
              <a:extLst>
                <a:ext uri="{FF2B5EF4-FFF2-40B4-BE49-F238E27FC236}">
                  <a16:creationId xmlns:a16="http://schemas.microsoft.com/office/drawing/2014/main" id="{057258C7-78CE-3BCB-4E7A-E49E21A6D6A9}"/>
                </a:ext>
              </a:extLst>
            </p:cNvPr>
            <p:cNvSpPr txBox="1"/>
            <p:nvPr/>
          </p:nvSpPr>
          <p:spPr>
            <a:xfrm>
              <a:off x="3847522" y="1121271"/>
              <a:ext cx="5857793" cy="1815882"/>
            </a:xfrm>
            <a:prstGeom prst="rect">
              <a:avLst/>
            </a:prstGeom>
            <a:noFill/>
          </p:spPr>
          <p:txBody>
            <a:bodyPr wrap="square">
              <a:spAutoFit/>
            </a:bodyPr>
            <a:lstStyle/>
            <a:p>
              <a:r>
                <a:rPr lang="de-DE" sz="1600" dirty="0"/>
                <a:t>FDP 15.06.2023 Gebäudeenergiegesetz</a:t>
              </a:r>
            </a:p>
            <a:p>
              <a:r>
                <a:rPr lang="de-DE" sz="1600" b="1" dirty="0"/>
                <a:t>Technologieoffenheit und Praxistauglichkeit sichergestellt </a:t>
              </a:r>
            </a:p>
            <a:p>
              <a:r>
                <a:rPr lang="de-DE" sz="1600" dirty="0"/>
                <a:t>Die Koalitionsspitzen haben fundamentale Änderungen beim Gebäudeenergiegesetz beschlossen. Die FDP hat sich erfolgreich für Technologieoffenheit und gegen Eingriffe ins Eigentumsrecht eingesetzt. Der Gesetzentwurf wurde am Donnerstag erstmals im Bundestag beraten. </a:t>
              </a:r>
            </a:p>
          </p:txBody>
        </p:sp>
        <p:grpSp>
          <p:nvGrpSpPr>
            <p:cNvPr id="9" name="Gruppieren 8">
              <a:extLst>
                <a:ext uri="{FF2B5EF4-FFF2-40B4-BE49-F238E27FC236}">
                  <a16:creationId xmlns:a16="http://schemas.microsoft.com/office/drawing/2014/main" id="{DE100908-E8C2-6520-6514-CAB637225F09}"/>
                </a:ext>
              </a:extLst>
            </p:cNvPr>
            <p:cNvGrpSpPr/>
            <p:nvPr/>
          </p:nvGrpSpPr>
          <p:grpSpPr>
            <a:xfrm>
              <a:off x="3543546" y="1175084"/>
              <a:ext cx="6249678" cy="3328964"/>
              <a:chOff x="3543546" y="1175084"/>
              <a:chExt cx="6249678" cy="3328964"/>
            </a:xfrm>
          </p:grpSpPr>
          <p:sp>
            <p:nvSpPr>
              <p:cNvPr id="2" name="Ellipse 1">
                <a:extLst>
                  <a:ext uri="{FF2B5EF4-FFF2-40B4-BE49-F238E27FC236}">
                    <a16:creationId xmlns:a16="http://schemas.microsoft.com/office/drawing/2014/main" id="{61A2C7D8-B682-710B-E98A-4ED9D2BD493F}"/>
                  </a:ext>
                </a:extLst>
              </p:cNvPr>
              <p:cNvSpPr/>
              <p:nvPr/>
            </p:nvSpPr>
            <p:spPr bwMode="auto">
              <a:xfrm>
                <a:off x="3735571" y="1175084"/>
                <a:ext cx="6057653" cy="729677"/>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 name="Ellipse 4">
                <a:extLst>
                  <a:ext uri="{FF2B5EF4-FFF2-40B4-BE49-F238E27FC236}">
                    <a16:creationId xmlns:a16="http://schemas.microsoft.com/office/drawing/2014/main" id="{6231351D-8994-01AB-F967-A18F0C53AB7B}"/>
                  </a:ext>
                </a:extLst>
              </p:cNvPr>
              <p:cNvSpPr/>
              <p:nvPr/>
            </p:nvSpPr>
            <p:spPr bwMode="auto">
              <a:xfrm>
                <a:off x="3543546" y="3674582"/>
                <a:ext cx="6057653" cy="829466"/>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16" name="Gruppieren 15">
            <a:extLst>
              <a:ext uri="{FF2B5EF4-FFF2-40B4-BE49-F238E27FC236}">
                <a16:creationId xmlns:a16="http://schemas.microsoft.com/office/drawing/2014/main" id="{BB3B7CF1-0DAB-084F-6A82-C0CB04A72798}"/>
              </a:ext>
            </a:extLst>
          </p:cNvPr>
          <p:cNvGrpSpPr/>
          <p:nvPr/>
        </p:nvGrpSpPr>
        <p:grpSpPr>
          <a:xfrm>
            <a:off x="1875818" y="2397082"/>
            <a:ext cx="1642357" cy="1100787"/>
            <a:chOff x="1951234" y="2265104"/>
            <a:chExt cx="1642357" cy="1100787"/>
          </a:xfrm>
        </p:grpSpPr>
        <p:sp>
          <p:nvSpPr>
            <p:cNvPr id="14" name="Sprechblase: rechteckig mit abgerundeten Ecken 13">
              <a:extLst>
                <a:ext uri="{FF2B5EF4-FFF2-40B4-BE49-F238E27FC236}">
                  <a16:creationId xmlns:a16="http://schemas.microsoft.com/office/drawing/2014/main" id="{F51F0957-7FDD-CB4F-048A-2702F665C628}"/>
                </a:ext>
              </a:extLst>
            </p:cNvPr>
            <p:cNvSpPr/>
            <p:nvPr/>
          </p:nvSpPr>
          <p:spPr bwMode="auto">
            <a:xfrm>
              <a:off x="1951234" y="2265104"/>
              <a:ext cx="1642357" cy="1100787"/>
            </a:xfrm>
            <a:prstGeom prst="wedgeRoundRectCallout">
              <a:avLst>
                <a:gd name="adj1" fmla="val -43436"/>
                <a:gd name="adj2" fmla="val -94258"/>
                <a:gd name="adj3" fmla="val 16667"/>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Textfeld 14">
              <a:extLst>
                <a:ext uri="{FF2B5EF4-FFF2-40B4-BE49-F238E27FC236}">
                  <a16:creationId xmlns:a16="http://schemas.microsoft.com/office/drawing/2014/main" id="{5B741493-1B8F-AD21-7197-A44243B16808}"/>
                </a:ext>
              </a:extLst>
            </p:cNvPr>
            <p:cNvSpPr txBox="1"/>
            <p:nvPr/>
          </p:nvSpPr>
          <p:spPr>
            <a:xfrm>
              <a:off x="2005481" y="2346104"/>
              <a:ext cx="1527982" cy="954107"/>
            </a:xfrm>
            <a:prstGeom prst="rect">
              <a:avLst/>
            </a:prstGeom>
            <a:noFill/>
          </p:spPr>
          <p:txBody>
            <a:bodyPr wrap="none" rtlCol="0">
              <a:spAutoFit/>
            </a:bodyPr>
            <a:lstStyle/>
            <a:p>
              <a:pPr algn="ctr"/>
              <a:r>
                <a:rPr lang="de-DE" sz="1400" dirty="0">
                  <a:solidFill>
                    <a:schemeClr val="bg1"/>
                  </a:solidFill>
                </a:rPr>
                <a:t>„Wir müssen uns</a:t>
              </a:r>
              <a:br>
                <a:rPr lang="de-DE" sz="1400" dirty="0">
                  <a:solidFill>
                    <a:schemeClr val="bg1"/>
                  </a:solidFill>
                </a:rPr>
              </a:br>
              <a:r>
                <a:rPr lang="de-DE" sz="1400" dirty="0">
                  <a:solidFill>
                    <a:schemeClr val="bg1"/>
                  </a:solidFill>
                </a:rPr>
                <a:t>die Demokratie </a:t>
              </a:r>
              <a:br>
                <a:rPr lang="de-DE" sz="1400" dirty="0">
                  <a:solidFill>
                    <a:schemeClr val="bg1"/>
                  </a:solidFill>
                </a:rPr>
              </a:br>
              <a:r>
                <a:rPr lang="de-DE" sz="1400" dirty="0">
                  <a:solidFill>
                    <a:schemeClr val="bg1"/>
                  </a:solidFill>
                </a:rPr>
                <a:t>wieder</a:t>
              </a:r>
              <a:br>
                <a:rPr lang="de-DE" sz="1400" dirty="0">
                  <a:solidFill>
                    <a:schemeClr val="bg1"/>
                  </a:solidFill>
                </a:rPr>
              </a:br>
              <a:r>
                <a:rPr lang="de-DE" sz="1400" dirty="0">
                  <a:solidFill>
                    <a:schemeClr val="bg1"/>
                  </a:solidFill>
                </a:rPr>
                <a:t>zurückholen“</a:t>
              </a:r>
            </a:p>
          </p:txBody>
        </p:sp>
      </p:grpSp>
    </p:spTree>
    <p:extLst>
      <p:ext uri="{BB962C8B-B14F-4D97-AF65-F5344CB8AC3E}">
        <p14:creationId xmlns:p14="http://schemas.microsoft.com/office/powerpoint/2010/main" val="116049923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1+#ppt_w/2"/>
                                          </p:val>
                                        </p:tav>
                                        <p:tav tm="100000">
                                          <p:val>
                                            <p:strVal val="#ppt_x"/>
                                          </p:val>
                                        </p:tav>
                                      </p:tavLst>
                                    </p:anim>
                                    <p:anim calcmode="lin" valueType="num">
                                      <p:cBhvr additive="base">
                                        <p:cTn id="1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043690" y="0"/>
            <a:ext cx="874923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latin typeface="+mn-lt"/>
                <a:cs typeface="Calibri" panose="020F0502020204030204" pitchFamily="34" charset="0"/>
              </a:rPr>
              <a:t>Mediale und politische Empörung zum GEG (2)</a:t>
            </a:r>
            <a:br>
              <a:rPr lang="de-DE" sz="2000" dirty="0">
                <a:solidFill>
                  <a:schemeClr val="bg1"/>
                </a:solidFill>
                <a:latin typeface="+mn-lt"/>
                <a:cs typeface="Calibri" panose="020F0502020204030204" pitchFamily="34" charset="0"/>
              </a:rPr>
            </a:br>
            <a:r>
              <a:rPr lang="de-DE" altLang="de-DE" sz="2000" dirty="0">
                <a:solidFill>
                  <a:schemeClr val="bg1"/>
                </a:solidFill>
                <a:latin typeface="+mn-lt"/>
                <a:cs typeface="Calibri" panose="020F0502020204030204" pitchFamily="34" charset="0"/>
              </a:rPr>
              <a:t>Absatzstruktur Wärmeerzeuger 2012 bis 2023</a:t>
            </a:r>
            <a:endParaRPr lang="de-DE" altLang="de-DE" sz="2000" dirty="0">
              <a:solidFill>
                <a:schemeClr val="bg1"/>
              </a:solidFill>
            </a:endParaRPr>
          </a:p>
        </p:txBody>
      </p:sp>
      <p:pic>
        <p:nvPicPr>
          <p:cNvPr id="3" name="Grafik 2">
            <a:extLst>
              <a:ext uri="{FF2B5EF4-FFF2-40B4-BE49-F238E27FC236}">
                <a16:creationId xmlns:a16="http://schemas.microsoft.com/office/drawing/2014/main" id="{D1A85B4F-753D-0BE4-200D-6E37F713C260}"/>
              </a:ext>
            </a:extLst>
          </p:cNvPr>
          <p:cNvPicPr>
            <a:picLocks noChangeAspect="1"/>
          </p:cNvPicPr>
          <p:nvPr/>
        </p:nvPicPr>
        <p:blipFill rotWithShape="1">
          <a:blip r:embed="rId3"/>
          <a:srcRect l="36153" t="18904" r="37569" b="17923"/>
          <a:stretch/>
        </p:blipFill>
        <p:spPr>
          <a:xfrm>
            <a:off x="56644" y="913620"/>
            <a:ext cx="9738966" cy="4389900"/>
          </a:xfrm>
          <a:prstGeom prst="rect">
            <a:avLst/>
          </a:prstGeom>
        </p:spPr>
      </p:pic>
      <p:sp>
        <p:nvSpPr>
          <p:cNvPr id="7" name="Text Box 14">
            <a:extLst>
              <a:ext uri="{FF2B5EF4-FFF2-40B4-BE49-F238E27FC236}">
                <a16:creationId xmlns:a16="http://schemas.microsoft.com/office/drawing/2014/main" id="{2892ADA4-CBFB-C018-DB5F-FA9A8471FC90}"/>
              </a:ext>
            </a:extLst>
          </p:cNvPr>
          <p:cNvSpPr txBox="1">
            <a:spLocks noChangeArrowheads="1"/>
          </p:cNvSpPr>
          <p:nvPr/>
        </p:nvSpPr>
        <p:spPr bwMode="auto">
          <a:xfrm>
            <a:off x="7338569" y="4936739"/>
            <a:ext cx="2360774"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Agora Energiewende, BDH</a:t>
            </a:r>
          </a:p>
        </p:txBody>
      </p:sp>
      <p:grpSp>
        <p:nvGrpSpPr>
          <p:cNvPr id="13" name="Gruppieren 12">
            <a:extLst>
              <a:ext uri="{FF2B5EF4-FFF2-40B4-BE49-F238E27FC236}">
                <a16:creationId xmlns:a16="http://schemas.microsoft.com/office/drawing/2014/main" id="{B13743E4-520B-F592-6F7F-F08A74D225A3}"/>
              </a:ext>
            </a:extLst>
          </p:cNvPr>
          <p:cNvGrpSpPr/>
          <p:nvPr/>
        </p:nvGrpSpPr>
        <p:grpSpPr>
          <a:xfrm>
            <a:off x="0" y="2599356"/>
            <a:ext cx="9906000" cy="3641545"/>
            <a:chOff x="0" y="2599356"/>
            <a:chExt cx="9906000" cy="3641545"/>
          </a:xfrm>
        </p:grpSpPr>
        <p:sp>
          <p:nvSpPr>
            <p:cNvPr id="5" name="Rectangle 4">
              <a:extLst>
                <a:ext uri="{FF2B5EF4-FFF2-40B4-BE49-F238E27FC236}">
                  <a16:creationId xmlns:a16="http://schemas.microsoft.com/office/drawing/2014/main" id="{5CBE715D-0ED5-5104-99E9-1825D1AEDB9E}"/>
                </a:ext>
              </a:extLst>
            </p:cNvPr>
            <p:cNvSpPr>
              <a:spLocks noChangeArrowheads="1"/>
            </p:cNvSpPr>
            <p:nvPr/>
          </p:nvSpPr>
          <p:spPr bwMode="auto">
            <a:xfrm>
              <a:off x="0" y="583642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Empörung hat gewirkt! „Wann wird man je verstehen?“</a:t>
              </a:r>
            </a:p>
          </p:txBody>
        </p:sp>
        <p:grpSp>
          <p:nvGrpSpPr>
            <p:cNvPr id="12" name="Gruppieren 11">
              <a:extLst>
                <a:ext uri="{FF2B5EF4-FFF2-40B4-BE49-F238E27FC236}">
                  <a16:creationId xmlns:a16="http://schemas.microsoft.com/office/drawing/2014/main" id="{17316D9B-999D-D8EC-3906-77B751709B96}"/>
                </a:ext>
              </a:extLst>
            </p:cNvPr>
            <p:cNvGrpSpPr/>
            <p:nvPr/>
          </p:nvGrpSpPr>
          <p:grpSpPr>
            <a:xfrm>
              <a:off x="7759570" y="2599356"/>
              <a:ext cx="1612591" cy="1869478"/>
              <a:chOff x="7757896" y="2596751"/>
              <a:chExt cx="1648423" cy="1957164"/>
            </a:xfrm>
          </p:grpSpPr>
          <p:sp>
            <p:nvSpPr>
              <p:cNvPr id="9" name="Textfeld 8">
                <a:extLst>
                  <a:ext uri="{FF2B5EF4-FFF2-40B4-BE49-F238E27FC236}">
                    <a16:creationId xmlns:a16="http://schemas.microsoft.com/office/drawing/2014/main" id="{3A7E3C2F-BFD2-5E7E-A767-DC599F780D21}"/>
                  </a:ext>
                </a:extLst>
              </p:cNvPr>
              <p:cNvSpPr txBox="1"/>
              <p:nvPr/>
            </p:nvSpPr>
            <p:spPr>
              <a:xfrm>
                <a:off x="8534158" y="3747754"/>
                <a:ext cx="647934" cy="307777"/>
              </a:xfrm>
              <a:prstGeom prst="rect">
                <a:avLst/>
              </a:prstGeom>
              <a:noFill/>
            </p:spPr>
            <p:txBody>
              <a:bodyPr wrap="none" rtlCol="0">
                <a:spAutoFit/>
              </a:bodyPr>
              <a:lstStyle/>
              <a:p>
                <a:r>
                  <a:rPr lang="de-DE" sz="1400" dirty="0">
                    <a:solidFill>
                      <a:srgbClr val="FF0000"/>
                    </a:solidFill>
                  </a:rPr>
                  <a:t>+48%</a:t>
                </a:r>
              </a:p>
            </p:txBody>
          </p:sp>
          <p:sp>
            <p:nvSpPr>
              <p:cNvPr id="11" name="Textfeld 10">
                <a:extLst>
                  <a:ext uri="{FF2B5EF4-FFF2-40B4-BE49-F238E27FC236}">
                    <a16:creationId xmlns:a16="http://schemas.microsoft.com/office/drawing/2014/main" id="{2F3CAE4B-E432-A735-DD8A-DFC7D6F73BF9}"/>
                  </a:ext>
                </a:extLst>
              </p:cNvPr>
              <p:cNvSpPr txBox="1"/>
              <p:nvPr/>
            </p:nvSpPr>
            <p:spPr>
              <a:xfrm>
                <a:off x="8582108" y="3074614"/>
                <a:ext cx="647934" cy="307777"/>
              </a:xfrm>
              <a:prstGeom prst="rect">
                <a:avLst/>
              </a:prstGeom>
              <a:noFill/>
            </p:spPr>
            <p:txBody>
              <a:bodyPr wrap="none" rtlCol="0">
                <a:spAutoFit/>
              </a:bodyPr>
              <a:lstStyle/>
              <a:p>
                <a:r>
                  <a:rPr lang="de-DE" sz="1400" dirty="0">
                    <a:solidFill>
                      <a:srgbClr val="FF0000"/>
                    </a:solidFill>
                  </a:rPr>
                  <a:t>+39%</a:t>
                </a:r>
              </a:p>
            </p:txBody>
          </p:sp>
          <p:sp>
            <p:nvSpPr>
              <p:cNvPr id="6" name="Ellipse 5">
                <a:extLst>
                  <a:ext uri="{FF2B5EF4-FFF2-40B4-BE49-F238E27FC236}">
                    <a16:creationId xmlns:a16="http://schemas.microsoft.com/office/drawing/2014/main" id="{81E9B4E3-3001-E011-428E-34907BD86B0B}"/>
                  </a:ext>
                </a:extLst>
              </p:cNvPr>
              <p:cNvSpPr/>
              <p:nvPr/>
            </p:nvSpPr>
            <p:spPr bwMode="auto">
              <a:xfrm rot="16579799">
                <a:off x="7603526" y="2751121"/>
                <a:ext cx="1957164" cy="1648423"/>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Tree>
    <p:extLst>
      <p:ext uri="{BB962C8B-B14F-4D97-AF65-F5344CB8AC3E}">
        <p14:creationId xmlns:p14="http://schemas.microsoft.com/office/powerpoint/2010/main" val="159467832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75A4CD31-9802-AC47-2BB0-A379CF4339B0}"/>
              </a:ext>
            </a:extLst>
          </p:cNvPr>
          <p:cNvGrpSpPr/>
          <p:nvPr/>
        </p:nvGrpSpPr>
        <p:grpSpPr>
          <a:xfrm>
            <a:off x="1875453" y="4197350"/>
            <a:ext cx="3862408" cy="1962127"/>
            <a:chOff x="4320073" y="4058816"/>
            <a:chExt cx="3862408" cy="1962127"/>
          </a:xfrm>
        </p:grpSpPr>
        <p:pic>
          <p:nvPicPr>
            <p:cNvPr id="5" name="Grafik 4" descr="Ein Bild, das Text, Diagramm, Screenshot, Schrift enthält.&#10;&#10;Automatisch generierte Beschreibung">
              <a:extLst>
                <a:ext uri="{FF2B5EF4-FFF2-40B4-BE49-F238E27FC236}">
                  <a16:creationId xmlns:a16="http://schemas.microsoft.com/office/drawing/2014/main" id="{EC9D8ECB-57CE-883F-DE24-CFEEDF982A55}"/>
                </a:ext>
              </a:extLst>
            </p:cNvPr>
            <p:cNvPicPr>
              <a:picLocks noChangeAspect="1"/>
            </p:cNvPicPr>
            <p:nvPr/>
          </p:nvPicPr>
          <p:blipFill rotWithShape="1">
            <a:blip r:embed="rId3">
              <a:extLst>
                <a:ext uri="{28A0092B-C50C-407E-A947-70E740481C1C}">
                  <a14:useLocalDpi xmlns:a14="http://schemas.microsoft.com/office/drawing/2010/main" val="0"/>
                </a:ext>
              </a:extLst>
            </a:blip>
            <a:srcRect l="14385" t="52577" r="41368" b="11619"/>
            <a:stretch/>
          </p:blipFill>
          <p:spPr>
            <a:xfrm>
              <a:off x="4413380" y="4152122"/>
              <a:ext cx="3769101" cy="1868821"/>
            </a:xfrm>
            <a:prstGeom prst="rect">
              <a:avLst/>
            </a:prstGeom>
          </p:spPr>
        </p:pic>
        <p:sp>
          <p:nvSpPr>
            <p:cNvPr id="6" name="Rechteck 5">
              <a:extLst>
                <a:ext uri="{FF2B5EF4-FFF2-40B4-BE49-F238E27FC236}">
                  <a16:creationId xmlns:a16="http://schemas.microsoft.com/office/drawing/2014/main" id="{166417A3-59C9-D946-1517-5CAA1A78683A}"/>
                </a:ext>
              </a:extLst>
            </p:cNvPr>
            <p:cNvSpPr/>
            <p:nvPr/>
          </p:nvSpPr>
          <p:spPr bwMode="auto">
            <a:xfrm>
              <a:off x="4320073" y="4058816"/>
              <a:ext cx="709127" cy="802328"/>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3" name="Grafik 2" descr="Ein Bild, das Text, Diagramm, Screenshot, Schrift enthält.&#10;&#10;Automatisch generierte Beschreibung">
            <a:extLst>
              <a:ext uri="{FF2B5EF4-FFF2-40B4-BE49-F238E27FC236}">
                <a16:creationId xmlns:a16="http://schemas.microsoft.com/office/drawing/2014/main" id="{963DD17C-B665-FAF3-3D16-5FE302C510A5}"/>
              </a:ext>
            </a:extLst>
          </p:cNvPr>
          <p:cNvPicPr>
            <a:picLocks noChangeAspect="1"/>
          </p:cNvPicPr>
          <p:nvPr/>
        </p:nvPicPr>
        <p:blipFill rotWithShape="1">
          <a:blip r:embed="rId3">
            <a:extLst>
              <a:ext uri="{28A0092B-C50C-407E-A947-70E740481C1C}">
                <a14:useLocalDpi xmlns:a14="http://schemas.microsoft.com/office/drawing/2010/main" val="0"/>
              </a:ext>
            </a:extLst>
          </a:blip>
          <a:srcRect l="84817" b="77275"/>
          <a:stretch/>
        </p:blipFill>
        <p:spPr>
          <a:xfrm>
            <a:off x="8397551" y="1117110"/>
            <a:ext cx="1293364" cy="1186184"/>
          </a:xfrm>
          <a:prstGeom prst="rect">
            <a:avLst/>
          </a:prstGeom>
        </p:spPr>
      </p:pic>
      <p:sp>
        <p:nvSpPr>
          <p:cNvPr id="8207" name="Textfeld 8206">
            <a:extLst>
              <a:ext uri="{FF2B5EF4-FFF2-40B4-BE49-F238E27FC236}">
                <a16:creationId xmlns:a16="http://schemas.microsoft.com/office/drawing/2014/main" id="{35B7C35A-FC94-483C-7F04-2F861215333C}"/>
              </a:ext>
            </a:extLst>
          </p:cNvPr>
          <p:cNvSpPr txBox="1"/>
          <p:nvPr/>
        </p:nvSpPr>
        <p:spPr>
          <a:xfrm>
            <a:off x="8316273" y="2284435"/>
            <a:ext cx="1551121" cy="281231"/>
          </a:xfrm>
          <a:prstGeom prst="rect">
            <a:avLst/>
          </a:prstGeom>
          <a:noFill/>
        </p:spPr>
        <p:txBody>
          <a:bodyPr wrap="square">
            <a:spAutoFit/>
          </a:bodyPr>
          <a:lstStyle/>
          <a:p>
            <a:pPr>
              <a:lnSpc>
                <a:spcPct val="107000"/>
              </a:lnSpc>
              <a:spcAft>
                <a:spcPts val="800"/>
              </a:spcAft>
            </a:pPr>
            <a:r>
              <a:rPr lang="de-DE" sz="1200" u="sng" kern="100" dirty="0">
                <a:effectLst/>
                <a:latin typeface="Calibri" panose="020F0502020204030204" pitchFamily="34" charset="0"/>
                <a:ea typeface="Calibri" panose="020F0502020204030204" pitchFamily="34" charset="0"/>
                <a:cs typeface="Times New Roman" panose="02020603050405020304" pitchFamily="18" charset="0"/>
              </a:rPr>
              <a:t>Quelle</a:t>
            </a: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200" kern="100" dirty="0" err="1">
                <a:effectLst/>
                <a:latin typeface="Calibri" panose="020F0502020204030204" pitchFamily="34" charset="0"/>
                <a:ea typeface="Calibri" panose="020F0502020204030204" pitchFamily="34" charset="0"/>
                <a:cs typeface="Times New Roman" panose="02020603050405020304" pitchFamily="18" charset="0"/>
              </a:rPr>
              <a:t>bwp</a:t>
            </a: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 ISE e.V.</a:t>
            </a:r>
          </a:p>
        </p:txBody>
      </p:sp>
      <p:sp>
        <p:nvSpPr>
          <p:cNvPr id="16" name="Textfeld 15">
            <a:extLst>
              <a:ext uri="{FF2B5EF4-FFF2-40B4-BE49-F238E27FC236}">
                <a16:creationId xmlns:a16="http://schemas.microsoft.com/office/drawing/2014/main" id="{46130F6E-9282-95BA-B9AF-9DB2C836BA4C}"/>
              </a:ext>
            </a:extLst>
          </p:cNvPr>
          <p:cNvSpPr txBox="1"/>
          <p:nvPr/>
        </p:nvSpPr>
        <p:spPr>
          <a:xfrm>
            <a:off x="2776271" y="745399"/>
            <a:ext cx="6042039" cy="954107"/>
          </a:xfrm>
          <a:prstGeom prst="rect">
            <a:avLst/>
          </a:prstGeom>
          <a:noFill/>
        </p:spPr>
        <p:txBody>
          <a:bodyPr wrap="none" rtlCol="0">
            <a:spAutoFit/>
          </a:bodyPr>
          <a:lstStyle/>
          <a:p>
            <a:r>
              <a:rPr lang="de-DE" sz="1400" dirty="0" err="1">
                <a:solidFill>
                  <a:srgbClr val="FF0000"/>
                </a:solidFill>
              </a:rPr>
              <a:t>Erdgasnetrz</a:t>
            </a:r>
            <a:r>
              <a:rPr lang="de-DE" sz="1400" dirty="0">
                <a:solidFill>
                  <a:srgbClr val="FF0000"/>
                </a:solidFill>
              </a:rPr>
              <a:t>-/</a:t>
            </a:r>
            <a:r>
              <a:rPr lang="de-DE" sz="1400" dirty="0" err="1">
                <a:solidFill>
                  <a:srgbClr val="FF0000"/>
                </a:solidFill>
              </a:rPr>
              <a:t>branche</a:t>
            </a:r>
            <a:r>
              <a:rPr lang="de-DE" sz="1400" dirty="0">
                <a:solidFill>
                  <a:srgbClr val="FF0000"/>
                </a:solidFill>
              </a:rPr>
              <a:t> in D (2022), </a:t>
            </a:r>
            <a:r>
              <a:rPr lang="de-DE" sz="1200" dirty="0"/>
              <a:t>Quelle: BMWK, Prof. Quaschning, </a:t>
            </a:r>
            <a:r>
              <a:rPr lang="de-DE" sz="1200" dirty="0" err="1"/>
              <a:t>IBIS</a:t>
            </a:r>
            <a:r>
              <a:rPr lang="de-DE" sz="1200" i="1" dirty="0" err="1"/>
              <a:t>World</a:t>
            </a:r>
            <a:r>
              <a:rPr lang="de-DE" sz="1200" dirty="0">
                <a:solidFill>
                  <a:srgbClr val="FF0000"/>
                </a:solidFill>
              </a:rPr>
              <a:t> </a:t>
            </a:r>
            <a:br>
              <a:rPr lang="de-DE" sz="1400" dirty="0">
                <a:solidFill>
                  <a:srgbClr val="FF0000"/>
                </a:solidFill>
              </a:rPr>
            </a:br>
            <a:r>
              <a:rPr lang="de-DE" sz="1400" dirty="0">
                <a:solidFill>
                  <a:srgbClr val="FF0000"/>
                </a:solidFill>
              </a:rPr>
              <a:t>- Netz-Gesamtlänge:  511.000 km</a:t>
            </a:r>
            <a:br>
              <a:rPr lang="de-DE" sz="1400" dirty="0">
                <a:solidFill>
                  <a:srgbClr val="FF0000"/>
                </a:solidFill>
              </a:rPr>
            </a:br>
            <a:r>
              <a:rPr lang="de-DE" sz="1400" dirty="0">
                <a:solidFill>
                  <a:srgbClr val="FF0000"/>
                </a:solidFill>
              </a:rPr>
              <a:t>- Summe </a:t>
            </a:r>
            <a:r>
              <a:rPr lang="de-DE" sz="1400" dirty="0" err="1">
                <a:solidFill>
                  <a:srgbClr val="FF0000"/>
                </a:solidFill>
              </a:rPr>
              <a:t>Invest</a:t>
            </a:r>
            <a:r>
              <a:rPr lang="de-DE" sz="1400" dirty="0">
                <a:solidFill>
                  <a:srgbClr val="FF0000"/>
                </a:solidFill>
              </a:rPr>
              <a:t>: 300 Mrd. €</a:t>
            </a:r>
            <a:br>
              <a:rPr lang="de-DE" sz="1400" dirty="0">
                <a:solidFill>
                  <a:srgbClr val="FF0000"/>
                </a:solidFill>
              </a:rPr>
            </a:br>
            <a:r>
              <a:rPr lang="de-DE" sz="1400" dirty="0">
                <a:solidFill>
                  <a:srgbClr val="FF0000"/>
                </a:solidFill>
              </a:rPr>
              <a:t>- Umsatz:  87,8 Mrd. €</a:t>
            </a:r>
          </a:p>
        </p:txBody>
      </p:sp>
      <p:sp>
        <p:nvSpPr>
          <p:cNvPr id="12" name="Textfeld 11">
            <a:extLst>
              <a:ext uri="{FF2B5EF4-FFF2-40B4-BE49-F238E27FC236}">
                <a16:creationId xmlns:a16="http://schemas.microsoft.com/office/drawing/2014/main" id="{29A698D1-4CDA-7FB1-118C-7E4451C09D49}"/>
              </a:ext>
            </a:extLst>
          </p:cNvPr>
          <p:cNvSpPr txBox="1"/>
          <p:nvPr/>
        </p:nvSpPr>
        <p:spPr>
          <a:xfrm>
            <a:off x="325319" y="814793"/>
            <a:ext cx="2085827" cy="830997"/>
          </a:xfrm>
          <a:prstGeom prst="rect">
            <a:avLst/>
          </a:prstGeom>
          <a:noFill/>
        </p:spPr>
        <p:txBody>
          <a:bodyPr wrap="none" rtlCol="0">
            <a:spAutoFit/>
          </a:bodyPr>
          <a:lstStyle/>
          <a:p>
            <a:r>
              <a:rPr lang="de-DE" sz="1200" dirty="0" err="1"/>
              <a:t>LobbyControl</a:t>
            </a:r>
            <a:r>
              <a:rPr lang="de-DE" sz="1200" dirty="0"/>
              <a:t> 2023</a:t>
            </a:r>
            <a:r>
              <a:rPr lang="de-DE" sz="1200" dirty="0">
                <a:solidFill>
                  <a:srgbClr val="FF0000"/>
                </a:solidFill>
              </a:rPr>
              <a:t>:</a:t>
            </a:r>
          </a:p>
          <a:p>
            <a:r>
              <a:rPr lang="de-DE" sz="1200" dirty="0">
                <a:solidFill>
                  <a:srgbClr val="FF0000"/>
                </a:solidFill>
              </a:rPr>
              <a:t>„</a:t>
            </a:r>
            <a:r>
              <a:rPr lang="de-DE" sz="1200" dirty="0" err="1">
                <a:solidFill>
                  <a:srgbClr val="FF0000"/>
                </a:solidFill>
              </a:rPr>
              <a:t>Gaslobby</a:t>
            </a:r>
            <a:r>
              <a:rPr lang="de-DE" sz="1200" dirty="0">
                <a:solidFill>
                  <a:srgbClr val="FF0000"/>
                </a:solidFill>
              </a:rPr>
              <a:t> hat in 2022</a:t>
            </a:r>
          </a:p>
          <a:p>
            <a:r>
              <a:rPr lang="de-DE" sz="1200" dirty="0">
                <a:solidFill>
                  <a:srgbClr val="FF0000"/>
                </a:solidFill>
              </a:rPr>
              <a:t>40 Mio. € für Kontaktpflege</a:t>
            </a:r>
            <a:br>
              <a:rPr lang="de-DE" sz="1200" dirty="0">
                <a:solidFill>
                  <a:srgbClr val="FF0000"/>
                </a:solidFill>
              </a:rPr>
            </a:br>
            <a:r>
              <a:rPr lang="de-DE" sz="1200" dirty="0">
                <a:solidFill>
                  <a:srgbClr val="FF0000"/>
                </a:solidFill>
              </a:rPr>
              <a:t>mit der Politik ausgegeben!“</a:t>
            </a:r>
          </a:p>
        </p:txBody>
      </p:sp>
      <p:grpSp>
        <p:nvGrpSpPr>
          <p:cNvPr id="8222" name="Gruppieren 8221">
            <a:extLst>
              <a:ext uri="{FF2B5EF4-FFF2-40B4-BE49-F238E27FC236}">
                <a16:creationId xmlns:a16="http://schemas.microsoft.com/office/drawing/2014/main" id="{4FD9281C-A80D-0317-22D3-AFFC2470CEAF}"/>
              </a:ext>
            </a:extLst>
          </p:cNvPr>
          <p:cNvGrpSpPr/>
          <p:nvPr/>
        </p:nvGrpSpPr>
        <p:grpSpPr>
          <a:xfrm>
            <a:off x="3829522" y="2079924"/>
            <a:ext cx="1765610" cy="1186184"/>
            <a:chOff x="3829522" y="2079924"/>
            <a:chExt cx="1765610" cy="1186184"/>
          </a:xfrm>
        </p:grpSpPr>
        <p:sp>
          <p:nvSpPr>
            <p:cNvPr id="17" name="Rechteck: abgerundete Ecken 16">
              <a:extLst>
                <a:ext uri="{FF2B5EF4-FFF2-40B4-BE49-F238E27FC236}">
                  <a16:creationId xmlns:a16="http://schemas.microsoft.com/office/drawing/2014/main" id="{6E0451D4-A835-0369-7E20-79A545F3B28E}"/>
                </a:ext>
              </a:extLst>
            </p:cNvPr>
            <p:cNvSpPr/>
            <p:nvPr/>
          </p:nvSpPr>
          <p:spPr bwMode="auto">
            <a:xfrm>
              <a:off x="3829522" y="2079924"/>
              <a:ext cx="1765610" cy="1186184"/>
            </a:xfrm>
            <a:prstGeom prst="roundRect">
              <a:avLst>
                <a:gd name="adj" fmla="val 8156"/>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Textfeld 24">
              <a:extLst>
                <a:ext uri="{FF2B5EF4-FFF2-40B4-BE49-F238E27FC236}">
                  <a16:creationId xmlns:a16="http://schemas.microsoft.com/office/drawing/2014/main" id="{12FA336E-4DF6-9281-EEA7-CA7444CD2849}"/>
                </a:ext>
              </a:extLst>
            </p:cNvPr>
            <p:cNvSpPr txBox="1"/>
            <p:nvPr/>
          </p:nvSpPr>
          <p:spPr>
            <a:xfrm>
              <a:off x="3830172" y="2114973"/>
              <a:ext cx="1215397" cy="246221"/>
            </a:xfrm>
            <a:prstGeom prst="rect">
              <a:avLst/>
            </a:prstGeom>
            <a:noFill/>
          </p:spPr>
          <p:txBody>
            <a:bodyPr wrap="none" rtlCol="0">
              <a:spAutoFit/>
            </a:bodyPr>
            <a:lstStyle/>
            <a:p>
              <a:r>
                <a:rPr lang="de-DE" sz="1000" dirty="0">
                  <a:solidFill>
                    <a:srgbClr val="008000"/>
                  </a:solidFill>
                  <a:latin typeface="Arial Rounded MT Bold" panose="020F0704030504030204" pitchFamily="34" charset="0"/>
                </a:rPr>
                <a:t>POWER-TO-GAS</a:t>
              </a:r>
            </a:p>
          </p:txBody>
        </p:sp>
      </p:grpSp>
      <p:grpSp>
        <p:nvGrpSpPr>
          <p:cNvPr id="8196" name="Gruppieren 8195">
            <a:extLst>
              <a:ext uri="{FF2B5EF4-FFF2-40B4-BE49-F238E27FC236}">
                <a16:creationId xmlns:a16="http://schemas.microsoft.com/office/drawing/2014/main" id="{199D4C28-B3C4-FB8D-4A06-CAB150E3832D}"/>
              </a:ext>
            </a:extLst>
          </p:cNvPr>
          <p:cNvGrpSpPr/>
          <p:nvPr/>
        </p:nvGrpSpPr>
        <p:grpSpPr>
          <a:xfrm>
            <a:off x="4496327" y="1750953"/>
            <a:ext cx="1153786" cy="1362236"/>
            <a:chOff x="4496327" y="1646393"/>
            <a:chExt cx="1153786" cy="1362236"/>
          </a:xfrm>
        </p:grpSpPr>
        <p:grpSp>
          <p:nvGrpSpPr>
            <p:cNvPr id="28" name="Gruppieren 27">
              <a:extLst>
                <a:ext uri="{FF2B5EF4-FFF2-40B4-BE49-F238E27FC236}">
                  <a16:creationId xmlns:a16="http://schemas.microsoft.com/office/drawing/2014/main" id="{CAC28B2B-FB20-9BC3-A1DF-E77C38431390}"/>
                </a:ext>
              </a:extLst>
            </p:cNvPr>
            <p:cNvGrpSpPr/>
            <p:nvPr/>
          </p:nvGrpSpPr>
          <p:grpSpPr>
            <a:xfrm>
              <a:off x="4760126" y="1646393"/>
              <a:ext cx="889987" cy="1362236"/>
              <a:chOff x="4760126" y="1646393"/>
              <a:chExt cx="889987" cy="1362236"/>
            </a:xfrm>
          </p:grpSpPr>
          <p:grpSp>
            <p:nvGrpSpPr>
              <p:cNvPr id="24" name="Gruppieren 23">
                <a:extLst>
                  <a:ext uri="{FF2B5EF4-FFF2-40B4-BE49-F238E27FC236}">
                    <a16:creationId xmlns:a16="http://schemas.microsoft.com/office/drawing/2014/main" id="{2521DDB2-8BE7-4563-469A-6E6A537B8B0E}"/>
                  </a:ext>
                </a:extLst>
              </p:cNvPr>
              <p:cNvGrpSpPr/>
              <p:nvPr/>
            </p:nvGrpSpPr>
            <p:grpSpPr>
              <a:xfrm>
                <a:off x="4888837" y="1646393"/>
                <a:ext cx="609600" cy="1239682"/>
                <a:chOff x="4888837" y="1646393"/>
                <a:chExt cx="609600" cy="1239682"/>
              </a:xfrm>
            </p:grpSpPr>
            <p:sp>
              <p:nvSpPr>
                <p:cNvPr id="19" name="Textfeld 18">
                  <a:extLst>
                    <a:ext uri="{FF2B5EF4-FFF2-40B4-BE49-F238E27FC236}">
                      <a16:creationId xmlns:a16="http://schemas.microsoft.com/office/drawing/2014/main" id="{CB6E96D8-D3F2-CF3A-BA62-375F3AC3D017}"/>
                    </a:ext>
                  </a:extLst>
                </p:cNvPr>
                <p:cNvSpPr txBox="1"/>
                <p:nvPr/>
              </p:nvSpPr>
              <p:spPr>
                <a:xfrm>
                  <a:off x="4957034" y="1646393"/>
                  <a:ext cx="473206" cy="276999"/>
                </a:xfrm>
                <a:prstGeom prst="rect">
                  <a:avLst/>
                </a:prstGeom>
                <a:noFill/>
              </p:spPr>
              <p:txBody>
                <a:bodyPr wrap="none" rtlCol="0">
                  <a:spAutoFit/>
                </a:bodyPr>
                <a:lstStyle/>
                <a:p>
                  <a:r>
                    <a:rPr lang="de-DE" sz="1200" dirty="0"/>
                    <a:t>CO</a:t>
                  </a:r>
                  <a:r>
                    <a:rPr lang="de-DE" sz="1200" baseline="-25000" dirty="0"/>
                    <a:t>2</a:t>
                  </a:r>
                </a:p>
              </p:txBody>
            </p:sp>
            <p:pic>
              <p:nvPicPr>
                <p:cNvPr id="23" name="Grafik 22" descr="Ein Bild, das Text, Diagramm, Screenshot, Schrift enthält.&#10;&#10;Automatisch generierte Beschreibung">
                  <a:extLst>
                    <a:ext uri="{FF2B5EF4-FFF2-40B4-BE49-F238E27FC236}">
                      <a16:creationId xmlns:a16="http://schemas.microsoft.com/office/drawing/2014/main" id="{07AEB24A-03B7-DF9C-5491-2F2AE4209607}"/>
                    </a:ext>
                  </a:extLst>
                </p:cNvPr>
                <p:cNvPicPr>
                  <a:picLocks noChangeAspect="1"/>
                </p:cNvPicPr>
                <p:nvPr/>
              </p:nvPicPr>
              <p:blipFill rotWithShape="1">
                <a:blip r:embed="rId3">
                  <a:extLst>
                    <a:ext uri="{28A0092B-C50C-407E-A947-70E740481C1C}">
                      <a14:useLocalDpi xmlns:a14="http://schemas.microsoft.com/office/drawing/2010/main" val="0"/>
                    </a:ext>
                  </a:extLst>
                </a:blip>
                <a:srcRect l="49303" t="27855" r="43541" b="59180"/>
                <a:stretch/>
              </p:blipFill>
              <p:spPr>
                <a:xfrm>
                  <a:off x="4888837" y="2209319"/>
                  <a:ext cx="609600" cy="676756"/>
                </a:xfrm>
                <a:prstGeom prst="rect">
                  <a:avLst/>
                </a:prstGeom>
              </p:spPr>
            </p:pic>
            <p:sp>
              <p:nvSpPr>
                <p:cNvPr id="20" name="Pfeil: nach unten 19">
                  <a:extLst>
                    <a:ext uri="{FF2B5EF4-FFF2-40B4-BE49-F238E27FC236}">
                      <a16:creationId xmlns:a16="http://schemas.microsoft.com/office/drawing/2014/main" id="{724E85B4-6503-C3CB-A273-C4B0FDC0DEDC}"/>
                    </a:ext>
                  </a:extLst>
                </p:cNvPr>
                <p:cNvSpPr/>
                <p:nvPr/>
              </p:nvSpPr>
              <p:spPr bwMode="auto">
                <a:xfrm>
                  <a:off x="5097460" y="1882641"/>
                  <a:ext cx="163777" cy="409709"/>
                </a:xfrm>
                <a:prstGeom prst="downArrow">
                  <a:avLst/>
                </a:prstGeom>
                <a:solidFill>
                  <a:schemeClr val="bg1">
                    <a:lumMod val="6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7" name="Textfeld 26">
                <a:extLst>
                  <a:ext uri="{FF2B5EF4-FFF2-40B4-BE49-F238E27FC236}">
                    <a16:creationId xmlns:a16="http://schemas.microsoft.com/office/drawing/2014/main" id="{376B968A-A7B9-2789-B8A4-036C8D8BDC6F}"/>
                  </a:ext>
                </a:extLst>
              </p:cNvPr>
              <p:cNvSpPr txBox="1"/>
              <p:nvPr/>
            </p:nvSpPr>
            <p:spPr>
              <a:xfrm>
                <a:off x="4760126" y="2793185"/>
                <a:ext cx="889987" cy="215444"/>
              </a:xfrm>
              <a:prstGeom prst="rect">
                <a:avLst/>
              </a:prstGeom>
              <a:noFill/>
            </p:spPr>
            <p:txBody>
              <a:bodyPr wrap="none" rtlCol="0">
                <a:spAutoFit/>
              </a:bodyPr>
              <a:lstStyle/>
              <a:p>
                <a:r>
                  <a:rPr lang="de-DE" sz="1200" baseline="-25000" dirty="0"/>
                  <a:t>Methanisierung</a:t>
                </a:r>
              </a:p>
            </p:txBody>
          </p:sp>
        </p:grpSp>
        <p:sp>
          <p:nvSpPr>
            <p:cNvPr id="29" name="Pfeil: Fünfeck 28">
              <a:extLst>
                <a:ext uri="{FF2B5EF4-FFF2-40B4-BE49-F238E27FC236}">
                  <a16:creationId xmlns:a16="http://schemas.microsoft.com/office/drawing/2014/main" id="{D8173E87-E5FA-A809-4826-982C9F78D86F}"/>
                </a:ext>
              </a:extLst>
            </p:cNvPr>
            <p:cNvSpPr/>
            <p:nvPr/>
          </p:nvSpPr>
          <p:spPr bwMode="auto">
            <a:xfrm>
              <a:off x="4496327" y="2477145"/>
              <a:ext cx="358330" cy="172413"/>
            </a:xfrm>
            <a:prstGeom prst="homePlate">
              <a:avLst>
                <a:gd name="adj" fmla="val 41713"/>
              </a:avLst>
            </a:prstGeom>
            <a:solidFill>
              <a:srgbClr val="9900CC"/>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199" name="Gruppieren 8198">
            <a:extLst>
              <a:ext uri="{FF2B5EF4-FFF2-40B4-BE49-F238E27FC236}">
                <a16:creationId xmlns:a16="http://schemas.microsoft.com/office/drawing/2014/main" id="{4E567461-A19B-8344-5CEF-A0E9BB69DBEA}"/>
              </a:ext>
            </a:extLst>
          </p:cNvPr>
          <p:cNvGrpSpPr/>
          <p:nvPr/>
        </p:nvGrpSpPr>
        <p:grpSpPr>
          <a:xfrm>
            <a:off x="5751742" y="2079924"/>
            <a:ext cx="1239608" cy="1205540"/>
            <a:chOff x="5751742" y="1975364"/>
            <a:chExt cx="1239608" cy="1205540"/>
          </a:xfrm>
        </p:grpSpPr>
        <p:sp>
          <p:nvSpPr>
            <p:cNvPr id="30" name="Rechteck: abgerundete Ecken 29">
              <a:extLst>
                <a:ext uri="{FF2B5EF4-FFF2-40B4-BE49-F238E27FC236}">
                  <a16:creationId xmlns:a16="http://schemas.microsoft.com/office/drawing/2014/main" id="{CEAE65AE-FDCB-EA91-45A3-5FE8168CA9AA}"/>
                </a:ext>
              </a:extLst>
            </p:cNvPr>
            <p:cNvSpPr/>
            <p:nvPr/>
          </p:nvSpPr>
          <p:spPr bwMode="auto">
            <a:xfrm>
              <a:off x="5751742" y="1975364"/>
              <a:ext cx="1239608" cy="1186184"/>
            </a:xfrm>
            <a:prstGeom prst="roundRect">
              <a:avLst>
                <a:gd name="adj" fmla="val 8156"/>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2" name="Grafik 21" descr="Ein Bild, das Text, Diagramm, Screenshot, Schrift enthält.&#10;&#10;Automatisch generierte Beschreibung">
              <a:extLst>
                <a:ext uri="{FF2B5EF4-FFF2-40B4-BE49-F238E27FC236}">
                  <a16:creationId xmlns:a16="http://schemas.microsoft.com/office/drawing/2014/main" id="{88C17A36-D5E9-86F5-4D6E-714E59EBE231}"/>
                </a:ext>
              </a:extLst>
            </p:cNvPr>
            <p:cNvPicPr>
              <a:picLocks noChangeAspect="1"/>
            </p:cNvPicPr>
            <p:nvPr/>
          </p:nvPicPr>
          <p:blipFill rotWithShape="1">
            <a:blip r:embed="rId3">
              <a:extLst>
                <a:ext uri="{28A0092B-C50C-407E-A947-70E740481C1C}">
                  <a14:useLocalDpi xmlns:a14="http://schemas.microsoft.com/office/drawing/2010/main" val="0"/>
                </a:ext>
              </a:extLst>
            </a:blip>
            <a:srcRect l="61229" t="26610" r="28932" b="57538"/>
            <a:stretch/>
          </p:blipFill>
          <p:spPr>
            <a:xfrm>
              <a:off x="5952959" y="2144351"/>
              <a:ext cx="838200" cy="827449"/>
            </a:xfrm>
            <a:prstGeom prst="rect">
              <a:avLst/>
            </a:prstGeom>
          </p:spPr>
        </p:pic>
        <p:sp>
          <p:nvSpPr>
            <p:cNvPr id="8198" name="Textfeld 8197">
              <a:extLst>
                <a:ext uri="{FF2B5EF4-FFF2-40B4-BE49-F238E27FC236}">
                  <a16:creationId xmlns:a16="http://schemas.microsoft.com/office/drawing/2014/main" id="{42FC3B41-08CB-AD5C-D57C-9CF64ACFD3C9}"/>
                </a:ext>
              </a:extLst>
            </p:cNvPr>
            <p:cNvSpPr txBox="1"/>
            <p:nvPr/>
          </p:nvSpPr>
          <p:spPr>
            <a:xfrm>
              <a:off x="6027541" y="2934683"/>
              <a:ext cx="688009" cy="246221"/>
            </a:xfrm>
            <a:prstGeom prst="rect">
              <a:avLst/>
            </a:prstGeom>
            <a:noFill/>
          </p:spPr>
          <p:txBody>
            <a:bodyPr wrap="none" rtlCol="0">
              <a:spAutoFit/>
            </a:bodyPr>
            <a:lstStyle/>
            <a:p>
              <a:r>
                <a:rPr lang="de-DE" sz="1000" dirty="0">
                  <a:latin typeface="Arial Rounded MT Bold" panose="020F0704030504030204" pitchFamily="34" charset="0"/>
                </a:rPr>
                <a:t>Gas-BW</a:t>
              </a:r>
            </a:p>
          </p:txBody>
        </p:sp>
      </p:grpSp>
      <p:grpSp>
        <p:nvGrpSpPr>
          <p:cNvPr id="8204" name="Gruppieren 8203">
            <a:extLst>
              <a:ext uri="{FF2B5EF4-FFF2-40B4-BE49-F238E27FC236}">
                <a16:creationId xmlns:a16="http://schemas.microsoft.com/office/drawing/2014/main" id="{C10A99DB-73AF-94AF-B361-007BD5177A1D}"/>
              </a:ext>
            </a:extLst>
          </p:cNvPr>
          <p:cNvGrpSpPr/>
          <p:nvPr/>
        </p:nvGrpSpPr>
        <p:grpSpPr>
          <a:xfrm>
            <a:off x="5196279" y="1414958"/>
            <a:ext cx="1255472" cy="2118602"/>
            <a:chOff x="5196279" y="1310398"/>
            <a:chExt cx="1255472" cy="2118602"/>
          </a:xfrm>
          <a:solidFill>
            <a:srgbClr val="9900CC"/>
          </a:solidFill>
        </p:grpSpPr>
        <p:sp>
          <p:nvSpPr>
            <p:cNvPr id="8195" name="Pfeil: Fünfeck 8194">
              <a:extLst>
                <a:ext uri="{FF2B5EF4-FFF2-40B4-BE49-F238E27FC236}">
                  <a16:creationId xmlns:a16="http://schemas.microsoft.com/office/drawing/2014/main" id="{AC58F19D-D01B-6B40-042F-24F0E9D90346}"/>
                </a:ext>
              </a:extLst>
            </p:cNvPr>
            <p:cNvSpPr/>
            <p:nvPr/>
          </p:nvSpPr>
          <p:spPr bwMode="auto">
            <a:xfrm>
              <a:off x="5527572" y="2477145"/>
              <a:ext cx="358330" cy="172413"/>
            </a:xfrm>
            <a:prstGeom prst="homePlate">
              <a:avLst>
                <a:gd name="adj" fmla="val 41713"/>
              </a:avLst>
            </a:prstGeom>
            <a:grp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201" name="Gruppieren 8200">
              <a:extLst>
                <a:ext uri="{FF2B5EF4-FFF2-40B4-BE49-F238E27FC236}">
                  <a16:creationId xmlns:a16="http://schemas.microsoft.com/office/drawing/2014/main" id="{120BD672-4697-D142-8E73-B7B780664B31}"/>
                </a:ext>
              </a:extLst>
            </p:cNvPr>
            <p:cNvGrpSpPr/>
            <p:nvPr/>
          </p:nvGrpSpPr>
          <p:grpSpPr>
            <a:xfrm>
              <a:off x="5196279" y="1310398"/>
              <a:ext cx="1255472" cy="2118602"/>
              <a:chOff x="5214567" y="1310398"/>
              <a:chExt cx="1255472" cy="2118602"/>
            </a:xfrm>
            <a:grpFill/>
          </p:grpSpPr>
          <p:cxnSp>
            <p:nvCxnSpPr>
              <p:cNvPr id="8202" name="Gerader Verbinder 8201">
                <a:extLst>
                  <a:ext uri="{FF2B5EF4-FFF2-40B4-BE49-F238E27FC236}">
                    <a16:creationId xmlns:a16="http://schemas.microsoft.com/office/drawing/2014/main" id="{B4D6AED2-C75A-4514-9AA8-E6FC869472A8}"/>
                  </a:ext>
                </a:extLst>
              </p:cNvPr>
              <p:cNvCxnSpPr/>
              <p:nvPr/>
            </p:nvCxnSpPr>
            <p:spPr bwMode="auto">
              <a:xfrm flipH="1">
                <a:off x="5682309" y="1804300"/>
                <a:ext cx="29043" cy="1624700"/>
              </a:xfrm>
              <a:prstGeom prst="line">
                <a:avLst/>
              </a:prstGeom>
              <a:grpFill/>
              <a:ln w="38100" cap="flat" cmpd="sng" algn="ctr">
                <a:solidFill>
                  <a:srgbClr val="7030A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03" name="Textfeld 8202">
                <a:extLst>
                  <a:ext uri="{FF2B5EF4-FFF2-40B4-BE49-F238E27FC236}">
                    <a16:creationId xmlns:a16="http://schemas.microsoft.com/office/drawing/2014/main" id="{82E47E57-FA98-A4B3-4413-E1B65B35A047}"/>
                  </a:ext>
                </a:extLst>
              </p:cNvPr>
              <p:cNvSpPr txBox="1"/>
              <p:nvPr/>
            </p:nvSpPr>
            <p:spPr>
              <a:xfrm>
                <a:off x="5214567" y="1310398"/>
                <a:ext cx="1255472" cy="461665"/>
              </a:xfrm>
              <a:prstGeom prst="rect">
                <a:avLst/>
              </a:prstGeom>
              <a:noFill/>
            </p:spPr>
            <p:txBody>
              <a:bodyPr wrap="none" rtlCol="0">
                <a:spAutoFit/>
              </a:bodyPr>
              <a:lstStyle/>
              <a:p>
                <a:r>
                  <a:rPr lang="de-DE" sz="1200" dirty="0"/>
                  <a:t>(Erd-)Gasnetz</a:t>
                </a:r>
                <a:br>
                  <a:rPr lang="de-DE" sz="1200" dirty="0"/>
                </a:br>
                <a:r>
                  <a:rPr lang="de-DE" sz="1200" dirty="0"/>
                  <a:t>+ Gas-Speicher</a:t>
                </a:r>
              </a:p>
            </p:txBody>
          </p:sp>
        </p:grpSp>
      </p:grpSp>
      <p:sp>
        <p:nvSpPr>
          <p:cNvPr id="11" name="Textfeld 10">
            <a:extLst>
              <a:ext uri="{FF2B5EF4-FFF2-40B4-BE49-F238E27FC236}">
                <a16:creationId xmlns:a16="http://schemas.microsoft.com/office/drawing/2014/main" id="{61E7B0DA-B3A4-2237-352E-B5C8CBA62796}"/>
              </a:ext>
            </a:extLst>
          </p:cNvPr>
          <p:cNvSpPr txBox="1"/>
          <p:nvPr/>
        </p:nvSpPr>
        <p:spPr>
          <a:xfrm>
            <a:off x="3648604" y="5070322"/>
            <a:ext cx="1901483" cy="256480"/>
          </a:xfrm>
          <a:prstGeom prst="rect">
            <a:avLst/>
          </a:prstGeom>
          <a:noFill/>
        </p:spPr>
        <p:txBody>
          <a:bodyPr wrap="none" rtlCol="0">
            <a:spAutoFit/>
          </a:bodyPr>
          <a:lstStyle/>
          <a:p>
            <a:r>
              <a:rPr lang="de-DE" sz="1600" baseline="-25000" dirty="0">
                <a:solidFill>
                  <a:srgbClr val="FF0000"/>
                </a:solidFill>
              </a:rPr>
              <a:t>2,5-3,5  kWh Umweltwärme</a:t>
            </a:r>
          </a:p>
        </p:txBody>
      </p:sp>
      <p:sp>
        <p:nvSpPr>
          <p:cNvPr id="18" name="Textfeld 17">
            <a:extLst>
              <a:ext uri="{FF2B5EF4-FFF2-40B4-BE49-F238E27FC236}">
                <a16:creationId xmlns:a16="http://schemas.microsoft.com/office/drawing/2014/main" id="{8D6C3FC8-DA63-BD69-EBFB-DABE8FF65E3A}"/>
              </a:ext>
            </a:extLst>
          </p:cNvPr>
          <p:cNvSpPr txBox="1"/>
          <p:nvPr/>
        </p:nvSpPr>
        <p:spPr>
          <a:xfrm>
            <a:off x="3477573" y="4735022"/>
            <a:ext cx="2055371" cy="256480"/>
          </a:xfrm>
          <a:prstGeom prst="rect">
            <a:avLst/>
          </a:prstGeom>
          <a:noFill/>
        </p:spPr>
        <p:txBody>
          <a:bodyPr wrap="none" rtlCol="0">
            <a:spAutoFit/>
          </a:bodyPr>
          <a:lstStyle/>
          <a:p>
            <a:r>
              <a:rPr lang="de-DE" sz="1600" baseline="-25000" dirty="0">
                <a:solidFill>
                  <a:srgbClr val="FF0000"/>
                </a:solidFill>
              </a:rPr>
              <a:t>1 kWh Strom (Antriebsenergie)</a:t>
            </a:r>
          </a:p>
        </p:txBody>
      </p:sp>
      <p:sp>
        <p:nvSpPr>
          <p:cNvPr id="31" name="Textfeld 30">
            <a:extLst>
              <a:ext uri="{FF2B5EF4-FFF2-40B4-BE49-F238E27FC236}">
                <a16:creationId xmlns:a16="http://schemas.microsoft.com/office/drawing/2014/main" id="{98D68C11-6DCE-8073-C0C5-737D5EE42E6D}"/>
              </a:ext>
            </a:extLst>
          </p:cNvPr>
          <p:cNvSpPr txBox="1"/>
          <p:nvPr/>
        </p:nvSpPr>
        <p:spPr>
          <a:xfrm>
            <a:off x="7090981" y="5842665"/>
            <a:ext cx="1965603" cy="338554"/>
          </a:xfrm>
          <a:prstGeom prst="rect">
            <a:avLst/>
          </a:prstGeom>
          <a:noFill/>
        </p:spPr>
        <p:txBody>
          <a:bodyPr wrap="none" rtlCol="0">
            <a:spAutoFit/>
          </a:bodyPr>
          <a:lstStyle/>
          <a:p>
            <a:pPr algn="ctr"/>
            <a:r>
              <a:rPr lang="de-DE" sz="1600" baseline="-25000" dirty="0">
                <a:solidFill>
                  <a:srgbClr val="FF0000"/>
                </a:solidFill>
              </a:rPr>
              <a:t>3,5 - 4,5</a:t>
            </a:r>
            <a:r>
              <a:rPr lang="de-DE" sz="1600" dirty="0">
                <a:solidFill>
                  <a:srgbClr val="FF0000"/>
                </a:solidFill>
              </a:rPr>
              <a:t> </a:t>
            </a:r>
            <a:r>
              <a:rPr lang="de-DE" sz="1600" baseline="-25000" dirty="0">
                <a:solidFill>
                  <a:srgbClr val="FF0000"/>
                </a:solidFill>
              </a:rPr>
              <a:t>kWh</a:t>
            </a:r>
            <a:r>
              <a:rPr lang="de-DE" sz="1600" dirty="0">
                <a:solidFill>
                  <a:srgbClr val="FF0000"/>
                </a:solidFill>
              </a:rPr>
              <a:t> </a:t>
            </a:r>
            <a:r>
              <a:rPr lang="de-DE" sz="1600" baseline="-25000" dirty="0">
                <a:solidFill>
                  <a:srgbClr val="FF0000"/>
                </a:solidFill>
              </a:rPr>
              <a:t>Wärmeenergie</a:t>
            </a:r>
          </a:p>
        </p:txBody>
      </p:sp>
      <p:grpSp>
        <p:nvGrpSpPr>
          <p:cNvPr id="8208" name="Gruppieren 8207">
            <a:extLst>
              <a:ext uri="{FF2B5EF4-FFF2-40B4-BE49-F238E27FC236}">
                <a16:creationId xmlns:a16="http://schemas.microsoft.com/office/drawing/2014/main" id="{65B3E027-5A99-7F42-549A-AF2D5B0034C9}"/>
              </a:ext>
            </a:extLst>
          </p:cNvPr>
          <p:cNvGrpSpPr/>
          <p:nvPr/>
        </p:nvGrpSpPr>
        <p:grpSpPr>
          <a:xfrm>
            <a:off x="7232752" y="4361991"/>
            <a:ext cx="1629055" cy="1629055"/>
            <a:chOff x="7232752" y="3814362"/>
            <a:chExt cx="1629055" cy="1629055"/>
          </a:xfrm>
        </p:grpSpPr>
        <p:sp>
          <p:nvSpPr>
            <p:cNvPr id="8205" name="Ellipse 8204">
              <a:extLst>
                <a:ext uri="{FF2B5EF4-FFF2-40B4-BE49-F238E27FC236}">
                  <a16:creationId xmlns:a16="http://schemas.microsoft.com/office/drawing/2014/main" id="{0DDE14A8-BAAE-CE23-E069-D8FE1FBAEB35}"/>
                </a:ext>
              </a:extLst>
            </p:cNvPr>
            <p:cNvSpPr/>
            <p:nvPr/>
          </p:nvSpPr>
          <p:spPr bwMode="auto">
            <a:xfrm>
              <a:off x="7232752" y="3814362"/>
              <a:ext cx="1629055" cy="1629055"/>
            </a:xfrm>
            <a:prstGeom prst="ellipse">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06" name="Textfeld 8205">
              <a:extLst>
                <a:ext uri="{FF2B5EF4-FFF2-40B4-BE49-F238E27FC236}">
                  <a16:creationId xmlns:a16="http://schemas.microsoft.com/office/drawing/2014/main" id="{AA6B51A0-BFFD-26C6-5560-D9F67433CE49}"/>
                </a:ext>
              </a:extLst>
            </p:cNvPr>
            <p:cNvSpPr txBox="1"/>
            <p:nvPr/>
          </p:nvSpPr>
          <p:spPr>
            <a:xfrm>
              <a:off x="7508072" y="4497044"/>
              <a:ext cx="1189749" cy="307777"/>
            </a:xfrm>
            <a:prstGeom prst="rect">
              <a:avLst/>
            </a:prstGeom>
            <a:noFill/>
          </p:spPr>
          <p:txBody>
            <a:bodyPr wrap="none" rtlCol="0">
              <a:spAutoFit/>
            </a:bodyPr>
            <a:lstStyle/>
            <a:p>
              <a:pPr algn="ctr"/>
              <a:r>
                <a:rPr lang="de-DE" sz="1400" dirty="0">
                  <a:solidFill>
                    <a:schemeClr val="bg1"/>
                  </a:solidFill>
                </a:rPr>
                <a:t>350 – 450 %</a:t>
              </a:r>
            </a:p>
          </p:txBody>
        </p:sp>
      </p:grpSp>
      <p:grpSp>
        <p:nvGrpSpPr>
          <p:cNvPr id="8213" name="Gruppieren 8212">
            <a:extLst>
              <a:ext uri="{FF2B5EF4-FFF2-40B4-BE49-F238E27FC236}">
                <a16:creationId xmlns:a16="http://schemas.microsoft.com/office/drawing/2014/main" id="{F8464B5D-8512-1C56-0B2D-1333C09443E9}"/>
              </a:ext>
            </a:extLst>
          </p:cNvPr>
          <p:cNvGrpSpPr/>
          <p:nvPr/>
        </p:nvGrpSpPr>
        <p:grpSpPr>
          <a:xfrm>
            <a:off x="7294216" y="1680345"/>
            <a:ext cx="646332" cy="1275999"/>
            <a:chOff x="7294216" y="1575785"/>
            <a:chExt cx="646332" cy="1275999"/>
          </a:xfrm>
        </p:grpSpPr>
        <p:grpSp>
          <p:nvGrpSpPr>
            <p:cNvPr id="8211" name="Gruppieren 8210">
              <a:extLst>
                <a:ext uri="{FF2B5EF4-FFF2-40B4-BE49-F238E27FC236}">
                  <a16:creationId xmlns:a16="http://schemas.microsoft.com/office/drawing/2014/main" id="{FAA320DF-5B28-4400-D084-1A4BDE4919A5}"/>
                </a:ext>
              </a:extLst>
            </p:cNvPr>
            <p:cNvGrpSpPr/>
            <p:nvPr/>
          </p:nvGrpSpPr>
          <p:grpSpPr>
            <a:xfrm>
              <a:off x="7344161" y="2275838"/>
              <a:ext cx="575946" cy="575946"/>
              <a:chOff x="7344161" y="2275838"/>
              <a:chExt cx="575946" cy="575946"/>
            </a:xfrm>
          </p:grpSpPr>
          <p:sp>
            <p:nvSpPr>
              <p:cNvPr id="8209" name="Ellipse 8208">
                <a:extLst>
                  <a:ext uri="{FF2B5EF4-FFF2-40B4-BE49-F238E27FC236}">
                    <a16:creationId xmlns:a16="http://schemas.microsoft.com/office/drawing/2014/main" id="{E7AAA78C-A4C5-E5D0-F237-6AA05BE97048}"/>
                  </a:ext>
                </a:extLst>
              </p:cNvPr>
              <p:cNvSpPr/>
              <p:nvPr/>
            </p:nvSpPr>
            <p:spPr bwMode="auto">
              <a:xfrm>
                <a:off x="7344161" y="2275838"/>
                <a:ext cx="575946" cy="575946"/>
              </a:xfrm>
              <a:prstGeom prst="ellipse">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10" name="Textfeld 8209">
                <a:extLst>
                  <a:ext uri="{FF2B5EF4-FFF2-40B4-BE49-F238E27FC236}">
                    <a16:creationId xmlns:a16="http://schemas.microsoft.com/office/drawing/2014/main" id="{5544BF0C-A740-9A3B-0637-92B410F36DC0}"/>
                  </a:ext>
                </a:extLst>
              </p:cNvPr>
              <p:cNvSpPr txBox="1"/>
              <p:nvPr/>
            </p:nvSpPr>
            <p:spPr>
              <a:xfrm>
                <a:off x="7383643" y="2418351"/>
                <a:ext cx="534122" cy="276999"/>
              </a:xfrm>
              <a:prstGeom prst="rect">
                <a:avLst/>
              </a:prstGeom>
              <a:noFill/>
            </p:spPr>
            <p:txBody>
              <a:bodyPr wrap="none" rtlCol="0">
                <a:spAutoFit/>
              </a:bodyPr>
              <a:lstStyle/>
              <a:p>
                <a:pPr algn="ctr"/>
                <a:r>
                  <a:rPr lang="de-DE" sz="1200" dirty="0">
                    <a:solidFill>
                      <a:schemeClr val="bg1"/>
                    </a:solidFill>
                  </a:rPr>
                  <a:t>50 %</a:t>
                </a:r>
              </a:p>
            </p:txBody>
          </p:sp>
        </p:grpSp>
        <p:sp>
          <p:nvSpPr>
            <p:cNvPr id="8212" name="Textfeld 8211">
              <a:extLst>
                <a:ext uri="{FF2B5EF4-FFF2-40B4-BE49-F238E27FC236}">
                  <a16:creationId xmlns:a16="http://schemas.microsoft.com/office/drawing/2014/main" id="{80E09BE2-4D95-151D-16D5-666CD7B9B6CD}"/>
                </a:ext>
              </a:extLst>
            </p:cNvPr>
            <p:cNvSpPr txBox="1"/>
            <p:nvPr/>
          </p:nvSpPr>
          <p:spPr>
            <a:xfrm>
              <a:off x="7294216" y="1575785"/>
              <a:ext cx="646332" cy="276999"/>
            </a:xfrm>
            <a:prstGeom prst="rect">
              <a:avLst/>
            </a:prstGeom>
            <a:noFill/>
          </p:spPr>
          <p:txBody>
            <a:bodyPr wrap="none" rtlCol="0">
              <a:spAutoFit/>
            </a:bodyPr>
            <a:lstStyle/>
            <a:p>
              <a:pPr algn="ctr"/>
              <a:r>
                <a:rPr lang="de-DE" sz="1800" baseline="-25000" dirty="0"/>
                <a:t>Output</a:t>
              </a:r>
            </a:p>
          </p:txBody>
        </p:sp>
      </p:grpSp>
      <p:sp>
        <p:nvSpPr>
          <p:cNvPr id="9" name="Textfeld 8">
            <a:extLst>
              <a:ext uri="{FF2B5EF4-FFF2-40B4-BE49-F238E27FC236}">
                <a16:creationId xmlns:a16="http://schemas.microsoft.com/office/drawing/2014/main" id="{56AC3994-86A6-7263-C8D3-451B78189E41}"/>
              </a:ext>
            </a:extLst>
          </p:cNvPr>
          <p:cNvSpPr txBox="1"/>
          <p:nvPr/>
        </p:nvSpPr>
        <p:spPr>
          <a:xfrm>
            <a:off x="7065932" y="2861350"/>
            <a:ext cx="1654620" cy="338554"/>
          </a:xfrm>
          <a:prstGeom prst="rect">
            <a:avLst/>
          </a:prstGeom>
          <a:noFill/>
        </p:spPr>
        <p:txBody>
          <a:bodyPr wrap="none" rtlCol="0">
            <a:spAutoFit/>
          </a:bodyPr>
          <a:lstStyle/>
          <a:p>
            <a:pPr algn="ctr"/>
            <a:r>
              <a:rPr lang="de-DE" sz="1600" baseline="-25000" dirty="0">
                <a:solidFill>
                  <a:srgbClr val="FF0000"/>
                </a:solidFill>
              </a:rPr>
              <a:t>0,5</a:t>
            </a:r>
            <a:r>
              <a:rPr lang="de-DE" sz="1600" dirty="0">
                <a:solidFill>
                  <a:srgbClr val="FF0000"/>
                </a:solidFill>
              </a:rPr>
              <a:t> </a:t>
            </a:r>
            <a:r>
              <a:rPr lang="de-DE" sz="1600" baseline="-25000" dirty="0">
                <a:solidFill>
                  <a:srgbClr val="FF0000"/>
                </a:solidFill>
              </a:rPr>
              <a:t>kWh</a:t>
            </a:r>
            <a:r>
              <a:rPr lang="de-DE" sz="1600" dirty="0">
                <a:solidFill>
                  <a:srgbClr val="FF0000"/>
                </a:solidFill>
              </a:rPr>
              <a:t> </a:t>
            </a:r>
            <a:r>
              <a:rPr lang="de-DE" sz="1600" baseline="-25000" dirty="0">
                <a:solidFill>
                  <a:srgbClr val="FF0000"/>
                </a:solidFill>
              </a:rPr>
              <a:t>Wärmeenergie</a:t>
            </a:r>
          </a:p>
        </p:txBody>
      </p:sp>
      <p:grpSp>
        <p:nvGrpSpPr>
          <p:cNvPr id="8232" name="Gruppieren 8231">
            <a:extLst>
              <a:ext uri="{FF2B5EF4-FFF2-40B4-BE49-F238E27FC236}">
                <a16:creationId xmlns:a16="http://schemas.microsoft.com/office/drawing/2014/main" id="{0FBAAF2B-BBB4-9838-46B5-B9E9737966BB}"/>
              </a:ext>
            </a:extLst>
          </p:cNvPr>
          <p:cNvGrpSpPr/>
          <p:nvPr/>
        </p:nvGrpSpPr>
        <p:grpSpPr>
          <a:xfrm>
            <a:off x="3928846" y="1659259"/>
            <a:ext cx="473206" cy="487766"/>
            <a:chOff x="3928846" y="1659259"/>
            <a:chExt cx="473206" cy="487766"/>
          </a:xfrm>
        </p:grpSpPr>
        <p:sp>
          <p:nvSpPr>
            <p:cNvPr id="8214" name="Textfeld 8213">
              <a:extLst>
                <a:ext uri="{FF2B5EF4-FFF2-40B4-BE49-F238E27FC236}">
                  <a16:creationId xmlns:a16="http://schemas.microsoft.com/office/drawing/2014/main" id="{F72B0E19-8347-6481-6D7E-CABC87DF863B}"/>
                </a:ext>
              </a:extLst>
            </p:cNvPr>
            <p:cNvSpPr txBox="1"/>
            <p:nvPr/>
          </p:nvSpPr>
          <p:spPr>
            <a:xfrm>
              <a:off x="3928846" y="1659259"/>
              <a:ext cx="473206" cy="276999"/>
            </a:xfrm>
            <a:prstGeom prst="rect">
              <a:avLst/>
            </a:prstGeom>
            <a:noFill/>
          </p:spPr>
          <p:txBody>
            <a:bodyPr wrap="none" rtlCol="0">
              <a:spAutoFit/>
            </a:bodyPr>
            <a:lstStyle/>
            <a:p>
              <a:r>
                <a:rPr lang="de-DE" sz="1200" dirty="0"/>
                <a:t>H</a:t>
              </a:r>
              <a:r>
                <a:rPr lang="de-DE" sz="1200" baseline="-25000" dirty="0"/>
                <a:t>2</a:t>
              </a:r>
              <a:r>
                <a:rPr lang="de-DE" sz="1200" dirty="0"/>
                <a:t>O</a:t>
              </a:r>
            </a:p>
          </p:txBody>
        </p:sp>
        <p:sp>
          <p:nvSpPr>
            <p:cNvPr id="8215" name="Pfeil: nach unten 8214">
              <a:extLst>
                <a:ext uri="{FF2B5EF4-FFF2-40B4-BE49-F238E27FC236}">
                  <a16:creationId xmlns:a16="http://schemas.microsoft.com/office/drawing/2014/main" id="{A4467CDC-CB8C-B7EF-A6C3-4AB7C02AC193}"/>
                </a:ext>
              </a:extLst>
            </p:cNvPr>
            <p:cNvSpPr/>
            <p:nvPr/>
          </p:nvSpPr>
          <p:spPr bwMode="auto">
            <a:xfrm>
              <a:off x="4078797" y="1908860"/>
              <a:ext cx="163777" cy="238165"/>
            </a:xfrm>
            <a:prstGeom prst="downArrow">
              <a:avLst/>
            </a:prstGeom>
            <a:solidFill>
              <a:srgbClr val="00B05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33" name="Gruppieren 8232">
            <a:extLst>
              <a:ext uri="{FF2B5EF4-FFF2-40B4-BE49-F238E27FC236}">
                <a16:creationId xmlns:a16="http://schemas.microsoft.com/office/drawing/2014/main" id="{A8E0B320-7924-F28A-7CE4-365C97D7CD0C}"/>
              </a:ext>
            </a:extLst>
          </p:cNvPr>
          <p:cNvGrpSpPr/>
          <p:nvPr/>
        </p:nvGrpSpPr>
        <p:grpSpPr>
          <a:xfrm>
            <a:off x="3829522" y="2476285"/>
            <a:ext cx="688009" cy="1201888"/>
            <a:chOff x="3829522" y="2476285"/>
            <a:chExt cx="688009" cy="1201888"/>
          </a:xfrm>
        </p:grpSpPr>
        <p:grpSp>
          <p:nvGrpSpPr>
            <p:cNvPr id="8230" name="Gruppieren 8229">
              <a:extLst>
                <a:ext uri="{FF2B5EF4-FFF2-40B4-BE49-F238E27FC236}">
                  <a16:creationId xmlns:a16="http://schemas.microsoft.com/office/drawing/2014/main" id="{86D68F69-0680-E640-6B58-E2D7E1738198}"/>
                </a:ext>
              </a:extLst>
            </p:cNvPr>
            <p:cNvGrpSpPr/>
            <p:nvPr/>
          </p:nvGrpSpPr>
          <p:grpSpPr>
            <a:xfrm>
              <a:off x="3829522" y="2476285"/>
              <a:ext cx="688009" cy="493277"/>
              <a:chOff x="3829522" y="2476285"/>
              <a:chExt cx="688009" cy="493277"/>
            </a:xfrm>
          </p:grpSpPr>
          <p:pic>
            <p:nvPicPr>
              <p:cNvPr id="21" name="Grafik 20" descr="Ein Bild, das Text, Diagramm, Screenshot, Schrift enthält.&#10;&#10;Automatisch generierte Beschreibung">
                <a:extLst>
                  <a:ext uri="{FF2B5EF4-FFF2-40B4-BE49-F238E27FC236}">
                    <a16:creationId xmlns:a16="http://schemas.microsoft.com/office/drawing/2014/main" id="{A9FEB943-276C-45E4-030B-35A339551891}"/>
                  </a:ext>
                </a:extLst>
              </p:cNvPr>
              <p:cNvPicPr>
                <a:picLocks noChangeAspect="1"/>
              </p:cNvPicPr>
              <p:nvPr/>
            </p:nvPicPr>
            <p:blipFill rotWithShape="1">
              <a:blip r:embed="rId3">
                <a:extLst>
                  <a:ext uri="{28A0092B-C50C-407E-A947-70E740481C1C}">
                    <a14:useLocalDpi xmlns:a14="http://schemas.microsoft.com/office/drawing/2010/main" val="0"/>
                  </a:ext>
                </a:extLst>
              </a:blip>
              <a:srcRect l="37825" t="30966" r="55298" b="62191"/>
              <a:stretch/>
            </p:blipFill>
            <p:spPr>
              <a:xfrm>
                <a:off x="3853890" y="2476285"/>
                <a:ext cx="585789" cy="357188"/>
              </a:xfrm>
              <a:prstGeom prst="rect">
                <a:avLst/>
              </a:prstGeom>
            </p:spPr>
          </p:pic>
          <p:sp>
            <p:nvSpPr>
              <p:cNvPr id="26" name="Textfeld 25">
                <a:extLst>
                  <a:ext uri="{FF2B5EF4-FFF2-40B4-BE49-F238E27FC236}">
                    <a16:creationId xmlns:a16="http://schemas.microsoft.com/office/drawing/2014/main" id="{93B1DD59-FA69-3402-54B2-E7A6143F81C2}"/>
                  </a:ext>
                </a:extLst>
              </p:cNvPr>
              <p:cNvSpPr txBox="1"/>
              <p:nvPr/>
            </p:nvSpPr>
            <p:spPr>
              <a:xfrm>
                <a:off x="3829522" y="2754118"/>
                <a:ext cx="688009" cy="215444"/>
              </a:xfrm>
              <a:prstGeom prst="rect">
                <a:avLst/>
              </a:prstGeom>
              <a:noFill/>
            </p:spPr>
            <p:txBody>
              <a:bodyPr wrap="none" rtlCol="0">
                <a:spAutoFit/>
              </a:bodyPr>
              <a:lstStyle/>
              <a:p>
                <a:r>
                  <a:rPr lang="de-DE" sz="1200" baseline="-25000" dirty="0"/>
                  <a:t>Elektrolyse</a:t>
                </a:r>
              </a:p>
            </p:txBody>
          </p:sp>
        </p:grpSp>
        <p:grpSp>
          <p:nvGrpSpPr>
            <p:cNvPr id="8231" name="Gruppieren 8230">
              <a:extLst>
                <a:ext uri="{FF2B5EF4-FFF2-40B4-BE49-F238E27FC236}">
                  <a16:creationId xmlns:a16="http://schemas.microsoft.com/office/drawing/2014/main" id="{AE13761F-3766-93F5-E01E-5F8F24040390}"/>
                </a:ext>
              </a:extLst>
            </p:cNvPr>
            <p:cNvGrpSpPr/>
            <p:nvPr/>
          </p:nvGrpSpPr>
          <p:grpSpPr>
            <a:xfrm>
              <a:off x="4004077" y="3164766"/>
              <a:ext cx="362600" cy="513407"/>
              <a:chOff x="4004077" y="3164766"/>
              <a:chExt cx="362600" cy="513407"/>
            </a:xfrm>
          </p:grpSpPr>
          <p:sp>
            <p:nvSpPr>
              <p:cNvPr id="2" name="Pfeil: nach unten 1">
                <a:extLst>
                  <a:ext uri="{FF2B5EF4-FFF2-40B4-BE49-F238E27FC236}">
                    <a16:creationId xmlns:a16="http://schemas.microsoft.com/office/drawing/2014/main" id="{BB63ED0D-7B06-CDC6-F1D1-DCDA03E1F653}"/>
                  </a:ext>
                </a:extLst>
              </p:cNvPr>
              <p:cNvSpPr/>
              <p:nvPr/>
            </p:nvSpPr>
            <p:spPr bwMode="auto">
              <a:xfrm>
                <a:off x="4078797" y="3164766"/>
                <a:ext cx="163777" cy="238165"/>
              </a:xfrm>
              <a:prstGeom prst="downArrow">
                <a:avLst/>
              </a:prstGeom>
              <a:solidFill>
                <a:schemeClr val="accent2"/>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16" name="Textfeld 8215">
                <a:extLst>
                  <a:ext uri="{FF2B5EF4-FFF2-40B4-BE49-F238E27FC236}">
                    <a16:creationId xmlns:a16="http://schemas.microsoft.com/office/drawing/2014/main" id="{8ACCB6CD-BEB9-3070-345B-B88E3E861E98}"/>
                  </a:ext>
                </a:extLst>
              </p:cNvPr>
              <p:cNvSpPr txBox="1"/>
              <p:nvPr/>
            </p:nvSpPr>
            <p:spPr>
              <a:xfrm>
                <a:off x="4004077" y="3401174"/>
                <a:ext cx="362600" cy="276999"/>
              </a:xfrm>
              <a:prstGeom prst="rect">
                <a:avLst/>
              </a:prstGeom>
              <a:noFill/>
            </p:spPr>
            <p:txBody>
              <a:bodyPr wrap="none" rtlCol="0">
                <a:spAutoFit/>
              </a:bodyPr>
              <a:lstStyle/>
              <a:p>
                <a:r>
                  <a:rPr lang="de-DE" sz="1200" dirty="0"/>
                  <a:t>O</a:t>
                </a:r>
                <a:r>
                  <a:rPr lang="de-DE" sz="1200" baseline="-25000" dirty="0"/>
                  <a:t>2</a:t>
                </a:r>
              </a:p>
            </p:txBody>
          </p:sp>
        </p:grpSp>
      </p:grpSp>
      <p:grpSp>
        <p:nvGrpSpPr>
          <p:cNvPr id="8228" name="Gruppieren 8227">
            <a:extLst>
              <a:ext uri="{FF2B5EF4-FFF2-40B4-BE49-F238E27FC236}">
                <a16:creationId xmlns:a16="http://schemas.microsoft.com/office/drawing/2014/main" id="{ADC84367-5BBB-548B-65B5-D0F79212268F}"/>
              </a:ext>
            </a:extLst>
          </p:cNvPr>
          <p:cNvGrpSpPr/>
          <p:nvPr/>
        </p:nvGrpSpPr>
        <p:grpSpPr>
          <a:xfrm>
            <a:off x="466604" y="2313879"/>
            <a:ext cx="3309816" cy="2100751"/>
            <a:chOff x="265644" y="2191202"/>
            <a:chExt cx="3309816" cy="2100751"/>
          </a:xfrm>
        </p:grpSpPr>
        <p:grpSp>
          <p:nvGrpSpPr>
            <p:cNvPr id="8226" name="Gruppieren 8225">
              <a:extLst>
                <a:ext uri="{FF2B5EF4-FFF2-40B4-BE49-F238E27FC236}">
                  <a16:creationId xmlns:a16="http://schemas.microsoft.com/office/drawing/2014/main" id="{DD22156C-AEAD-3F0E-96DE-1CB392F213F9}"/>
                </a:ext>
              </a:extLst>
            </p:cNvPr>
            <p:cNvGrpSpPr/>
            <p:nvPr/>
          </p:nvGrpSpPr>
          <p:grpSpPr>
            <a:xfrm>
              <a:off x="265644" y="2191202"/>
              <a:ext cx="1975684" cy="2100751"/>
              <a:chOff x="569853" y="2195394"/>
              <a:chExt cx="1975684" cy="2100751"/>
            </a:xfrm>
          </p:grpSpPr>
          <p:pic>
            <p:nvPicPr>
              <p:cNvPr id="7" name="Grafik 6" descr="Ein Bild, das Text, Diagramm, Screenshot, Schrift enthält.&#10;&#10;Automatisch generierte Beschreibung">
                <a:extLst>
                  <a:ext uri="{FF2B5EF4-FFF2-40B4-BE49-F238E27FC236}">
                    <a16:creationId xmlns:a16="http://schemas.microsoft.com/office/drawing/2014/main" id="{0FF88D82-E7AE-DD40-A6BE-D84459584389}"/>
                  </a:ext>
                </a:extLst>
              </p:cNvPr>
              <p:cNvPicPr>
                <a:picLocks noChangeAspect="1"/>
              </p:cNvPicPr>
              <p:nvPr/>
            </p:nvPicPr>
            <p:blipFill rotWithShape="1">
              <a:blip r:embed="rId3">
                <a:extLst>
                  <a:ext uri="{28A0092B-C50C-407E-A947-70E740481C1C}">
                    <a14:useLocalDpi xmlns:a14="http://schemas.microsoft.com/office/drawing/2010/main" val="0"/>
                  </a:ext>
                </a:extLst>
              </a:blip>
              <a:srcRect l="-1" t="25585" r="77344" b="34195"/>
              <a:stretch/>
            </p:blipFill>
            <p:spPr>
              <a:xfrm>
                <a:off x="569853" y="2195394"/>
                <a:ext cx="1929964" cy="2099387"/>
              </a:xfrm>
              <a:prstGeom prst="rect">
                <a:avLst/>
              </a:prstGeom>
            </p:spPr>
          </p:pic>
          <p:sp>
            <p:nvSpPr>
              <p:cNvPr id="8224" name="Rechteck 8223">
                <a:extLst>
                  <a:ext uri="{FF2B5EF4-FFF2-40B4-BE49-F238E27FC236}">
                    <a16:creationId xmlns:a16="http://schemas.microsoft.com/office/drawing/2014/main" id="{B1C2F100-2CC4-7D54-0F00-D348526A0C7C}"/>
                  </a:ext>
                </a:extLst>
              </p:cNvPr>
              <p:cNvSpPr/>
              <p:nvPr/>
            </p:nvSpPr>
            <p:spPr bwMode="auto">
              <a:xfrm>
                <a:off x="2374900" y="2476285"/>
                <a:ext cx="170637" cy="45049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25" name="Rechteck 8224">
                <a:extLst>
                  <a:ext uri="{FF2B5EF4-FFF2-40B4-BE49-F238E27FC236}">
                    <a16:creationId xmlns:a16="http://schemas.microsoft.com/office/drawing/2014/main" id="{CE54EB88-11A9-A399-16AF-E8B0EFF58E1D}"/>
                  </a:ext>
                </a:extLst>
              </p:cNvPr>
              <p:cNvSpPr/>
              <p:nvPr/>
            </p:nvSpPr>
            <p:spPr bwMode="auto">
              <a:xfrm>
                <a:off x="2374900" y="3845651"/>
                <a:ext cx="170637" cy="45049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8220" name="Textfeld 8219">
              <a:extLst>
                <a:ext uri="{FF2B5EF4-FFF2-40B4-BE49-F238E27FC236}">
                  <a16:creationId xmlns:a16="http://schemas.microsoft.com/office/drawing/2014/main" id="{23E28103-CE30-D94E-F34A-328E2B429F74}"/>
                </a:ext>
              </a:extLst>
            </p:cNvPr>
            <p:cNvSpPr txBox="1"/>
            <p:nvPr/>
          </p:nvSpPr>
          <p:spPr>
            <a:xfrm>
              <a:off x="2036854" y="3274688"/>
              <a:ext cx="1538606" cy="478849"/>
            </a:xfrm>
            <a:prstGeom prst="rect">
              <a:avLst/>
            </a:prstGeom>
            <a:noFill/>
          </p:spPr>
          <p:txBody>
            <a:bodyPr wrap="square">
              <a:spAutoFit/>
            </a:bodyPr>
            <a:lstStyle/>
            <a:p>
              <a:pPr>
                <a:lnSpc>
                  <a:spcPct val="107000"/>
                </a:lnSpc>
                <a:spcAft>
                  <a:spcPts val="800"/>
                </a:spcAft>
              </a:pPr>
              <a:r>
                <a:rPr lang="de-DE" sz="12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t>Ausgangsbasis:</a:t>
              </a:r>
              <a:br>
                <a:rPr lang="de-DE" sz="12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br>
              <a:r>
                <a:rPr lang="de-DE" sz="12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t>erneuerbarer Strom</a:t>
              </a:r>
              <a:endParaRPr lang="de-DE" sz="12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8234" name="Gruppieren 8233">
            <a:extLst>
              <a:ext uri="{FF2B5EF4-FFF2-40B4-BE49-F238E27FC236}">
                <a16:creationId xmlns:a16="http://schemas.microsoft.com/office/drawing/2014/main" id="{6A50BF09-2304-F16D-BBAB-3E3BEAE9703A}"/>
              </a:ext>
            </a:extLst>
          </p:cNvPr>
          <p:cNvGrpSpPr/>
          <p:nvPr/>
        </p:nvGrpSpPr>
        <p:grpSpPr>
          <a:xfrm>
            <a:off x="2458585" y="1674532"/>
            <a:ext cx="1340770" cy="1584437"/>
            <a:chOff x="2458585" y="1674532"/>
            <a:chExt cx="1340770" cy="1584437"/>
          </a:xfrm>
        </p:grpSpPr>
        <p:sp>
          <p:nvSpPr>
            <p:cNvPr id="8221" name="Textfeld 8220">
              <a:extLst>
                <a:ext uri="{FF2B5EF4-FFF2-40B4-BE49-F238E27FC236}">
                  <a16:creationId xmlns:a16="http://schemas.microsoft.com/office/drawing/2014/main" id="{6576C110-1155-A96D-829A-549851D2B7D0}"/>
                </a:ext>
              </a:extLst>
            </p:cNvPr>
            <p:cNvSpPr txBox="1"/>
            <p:nvPr/>
          </p:nvSpPr>
          <p:spPr>
            <a:xfrm>
              <a:off x="2737236" y="1674532"/>
              <a:ext cx="526106" cy="276999"/>
            </a:xfrm>
            <a:prstGeom prst="rect">
              <a:avLst/>
            </a:prstGeom>
            <a:noFill/>
          </p:spPr>
          <p:txBody>
            <a:bodyPr wrap="none" rtlCol="0">
              <a:spAutoFit/>
            </a:bodyPr>
            <a:lstStyle/>
            <a:p>
              <a:pPr algn="ctr"/>
              <a:r>
                <a:rPr lang="de-DE" sz="1800" baseline="-25000" dirty="0"/>
                <a:t>Input</a:t>
              </a:r>
            </a:p>
          </p:txBody>
        </p:sp>
        <p:grpSp>
          <p:nvGrpSpPr>
            <p:cNvPr id="8229" name="Gruppieren 8228">
              <a:extLst>
                <a:ext uri="{FF2B5EF4-FFF2-40B4-BE49-F238E27FC236}">
                  <a16:creationId xmlns:a16="http://schemas.microsoft.com/office/drawing/2014/main" id="{32327FF7-674E-7A4B-EE9A-93985B737037}"/>
                </a:ext>
              </a:extLst>
            </p:cNvPr>
            <p:cNvGrpSpPr/>
            <p:nvPr/>
          </p:nvGrpSpPr>
          <p:grpSpPr>
            <a:xfrm>
              <a:off x="2458585" y="2208612"/>
              <a:ext cx="1340770" cy="1050357"/>
              <a:chOff x="2458585" y="2208612"/>
              <a:chExt cx="1340770" cy="1050357"/>
            </a:xfrm>
          </p:grpSpPr>
          <p:pic>
            <p:nvPicPr>
              <p:cNvPr id="4" name="Grafik 3" descr="Ein Bild, das Text, Diagramm, Screenshot, Schrift enthält.&#10;&#10;Automatisch generierte Beschreibung">
                <a:extLst>
                  <a:ext uri="{FF2B5EF4-FFF2-40B4-BE49-F238E27FC236}">
                    <a16:creationId xmlns:a16="http://schemas.microsoft.com/office/drawing/2014/main" id="{E4162C69-A80A-BE41-1E58-5A6F819824B8}"/>
                  </a:ext>
                </a:extLst>
              </p:cNvPr>
              <p:cNvPicPr>
                <a:picLocks noChangeAspect="1"/>
              </p:cNvPicPr>
              <p:nvPr/>
            </p:nvPicPr>
            <p:blipFill rotWithShape="1">
              <a:blip r:embed="rId3">
                <a:extLst>
                  <a:ext uri="{28A0092B-C50C-407E-A947-70E740481C1C}">
                    <a14:useLocalDpi xmlns:a14="http://schemas.microsoft.com/office/drawing/2010/main" val="0"/>
                  </a:ext>
                </a:extLst>
              </a:blip>
              <a:srcRect l="22196" t="25763" r="63357" b="55919"/>
              <a:stretch/>
            </p:blipFill>
            <p:spPr>
              <a:xfrm>
                <a:off x="2568694" y="2208612"/>
                <a:ext cx="1230661" cy="956154"/>
              </a:xfrm>
              <a:prstGeom prst="rect">
                <a:avLst/>
              </a:prstGeom>
            </p:spPr>
          </p:pic>
          <p:sp>
            <p:nvSpPr>
              <p:cNvPr id="8227" name="Rechteck 8226">
                <a:extLst>
                  <a:ext uri="{FF2B5EF4-FFF2-40B4-BE49-F238E27FC236}">
                    <a16:creationId xmlns:a16="http://schemas.microsoft.com/office/drawing/2014/main" id="{1E4BB1E1-6EDE-7851-E0B5-5EC2D7543C12}"/>
                  </a:ext>
                </a:extLst>
              </p:cNvPr>
              <p:cNvSpPr/>
              <p:nvPr/>
            </p:nvSpPr>
            <p:spPr bwMode="auto">
              <a:xfrm>
                <a:off x="2458585" y="3020192"/>
                <a:ext cx="183015" cy="238777"/>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14" name="Textfeld 13">
            <a:extLst>
              <a:ext uri="{FF2B5EF4-FFF2-40B4-BE49-F238E27FC236}">
                <a16:creationId xmlns:a16="http://schemas.microsoft.com/office/drawing/2014/main" id="{D506DE04-CE02-4AA8-DC36-5EB3CA4204FD}"/>
              </a:ext>
            </a:extLst>
          </p:cNvPr>
          <p:cNvSpPr txBox="1"/>
          <p:nvPr/>
        </p:nvSpPr>
        <p:spPr>
          <a:xfrm>
            <a:off x="3275496" y="2231262"/>
            <a:ext cx="936475" cy="256480"/>
          </a:xfrm>
          <a:prstGeom prst="rect">
            <a:avLst/>
          </a:prstGeom>
          <a:noFill/>
        </p:spPr>
        <p:txBody>
          <a:bodyPr wrap="none" rtlCol="0">
            <a:spAutoFit/>
          </a:bodyPr>
          <a:lstStyle/>
          <a:p>
            <a:pPr algn="ctr"/>
            <a:r>
              <a:rPr lang="de-DE" sz="1600" baseline="-25000" dirty="0">
                <a:solidFill>
                  <a:srgbClr val="FF0000"/>
                </a:solidFill>
              </a:rPr>
              <a:t>1kWh Strom</a:t>
            </a:r>
          </a:p>
        </p:txBody>
      </p:sp>
      <p:sp>
        <p:nvSpPr>
          <p:cNvPr id="8217" name="Textfeld 8216">
            <a:extLst>
              <a:ext uri="{FF2B5EF4-FFF2-40B4-BE49-F238E27FC236}">
                <a16:creationId xmlns:a16="http://schemas.microsoft.com/office/drawing/2014/main" id="{DFE5FD50-3305-D039-838E-345FBE040111}"/>
              </a:ext>
            </a:extLst>
          </p:cNvPr>
          <p:cNvSpPr txBox="1"/>
          <p:nvPr/>
        </p:nvSpPr>
        <p:spPr>
          <a:xfrm>
            <a:off x="0" y="6149528"/>
            <a:ext cx="9867393" cy="369332"/>
          </a:xfrm>
          <a:prstGeom prst="rect">
            <a:avLst/>
          </a:prstGeom>
          <a:noFill/>
        </p:spPr>
        <p:txBody>
          <a:bodyPr wrap="square">
            <a:spAutoFit/>
          </a:bodyPr>
          <a:lstStyle/>
          <a:p>
            <a:pPr algn="ctr"/>
            <a:r>
              <a:rPr lang="de-DE" altLang="de-DE" sz="1800" dirty="0">
                <a:solidFill>
                  <a:srgbClr val="00B050"/>
                </a:solidFill>
              </a:rPr>
              <a:t>Bei P2G muss das ca. 7 bis 9-fache an EE-Strom </a:t>
            </a:r>
            <a:r>
              <a:rPr lang="de-DE" altLang="de-DE" sz="1800" dirty="0" err="1">
                <a:solidFill>
                  <a:srgbClr val="00B050"/>
                </a:solidFill>
              </a:rPr>
              <a:t>ggü</a:t>
            </a:r>
            <a:r>
              <a:rPr lang="de-DE" altLang="de-DE" sz="1800" dirty="0">
                <a:solidFill>
                  <a:srgbClr val="00B050"/>
                </a:solidFill>
              </a:rPr>
              <a:t>. der WPPE aufgewendet werden!</a:t>
            </a:r>
          </a:p>
        </p:txBody>
      </p:sp>
      <p:sp>
        <p:nvSpPr>
          <p:cNvPr id="15" name="Textfeld 14">
            <a:extLst>
              <a:ext uri="{FF2B5EF4-FFF2-40B4-BE49-F238E27FC236}">
                <a16:creationId xmlns:a16="http://schemas.microsoft.com/office/drawing/2014/main" id="{EFECA074-0933-5520-E449-B75F54865953}"/>
              </a:ext>
            </a:extLst>
          </p:cNvPr>
          <p:cNvSpPr txBox="1"/>
          <p:nvPr/>
        </p:nvSpPr>
        <p:spPr>
          <a:xfrm>
            <a:off x="283922" y="4927591"/>
            <a:ext cx="1848513" cy="874085"/>
          </a:xfrm>
          <a:prstGeom prst="rect">
            <a:avLst/>
          </a:prstGeom>
          <a:noFill/>
        </p:spPr>
        <p:txBody>
          <a:bodyPr wrap="square">
            <a:spAutoFit/>
          </a:bodyPr>
          <a:lstStyle/>
          <a:p>
            <a:pPr>
              <a:lnSpc>
                <a:spcPct val="107000"/>
              </a:lnSpc>
              <a:spcBef>
                <a:spcPts val="1200"/>
              </a:spcBef>
            </a:pPr>
            <a:r>
              <a:rPr lang="de-DE" sz="1200" b="1" kern="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Terra X | Harald Lesch</a:t>
            </a:r>
            <a:br>
              <a:rPr lang="de-DE" sz="1200" b="1" kern="1800" dirty="0">
                <a:solidFill>
                  <a:srgbClr val="FF0000"/>
                </a:solidFill>
                <a:effectLst/>
                <a:latin typeface="Calibri Light" panose="020F0302020204030204" pitchFamily="34" charset="0"/>
                <a:ea typeface="Times New Roman" panose="02020603050405020304" pitchFamily="18" charset="0"/>
                <a:cs typeface="Calibri" panose="020F0502020204030204" pitchFamily="34" charset="0"/>
              </a:rPr>
            </a:br>
            <a:r>
              <a:rPr lang="de-DE" sz="1200" u="sng" kern="1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Heizungsverbot, und jetzt? Wärmepumpen und Wasserstoff im Check!</a:t>
            </a:r>
            <a:endParaRPr lang="de-DE" sz="1200" kern="10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8218" name="Rectangle 4">
            <a:extLst>
              <a:ext uri="{FF2B5EF4-FFF2-40B4-BE49-F238E27FC236}">
                <a16:creationId xmlns:a16="http://schemas.microsoft.com/office/drawing/2014/main" id="{D4EE787B-58B5-183A-B934-A2E7F7F14653}"/>
              </a:ext>
            </a:extLst>
          </p:cNvPr>
          <p:cNvSpPr>
            <a:spLocks noChangeArrowheads="1"/>
          </p:cNvSpPr>
          <p:nvPr/>
        </p:nvSpPr>
        <p:spPr bwMode="auto">
          <a:xfrm>
            <a:off x="1042460" y="36041"/>
            <a:ext cx="876837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latin typeface="+mn-lt"/>
                <a:cs typeface="Calibri" panose="020F0502020204030204" pitchFamily="34" charset="0"/>
              </a:rPr>
              <a:t>„</a:t>
            </a:r>
            <a:r>
              <a:rPr lang="de-DE" sz="2000" dirty="0">
                <a:solidFill>
                  <a:schemeClr val="bg1"/>
                </a:solidFill>
                <a:latin typeface="+mn-lt"/>
                <a:cs typeface="Calibri" panose="020F0502020204030204" pitchFamily="34" charset="0"/>
                <a:sym typeface="Wingdings" panose="05000000000000000000" pitchFamily="2" charset="2"/>
              </a:rPr>
              <a:t>T</a:t>
            </a:r>
            <a:r>
              <a:rPr lang="de-DE" altLang="de-DE" sz="2000" dirty="0">
                <a:solidFill>
                  <a:schemeClr val="bg1"/>
                </a:solidFill>
              </a:rPr>
              <a:t>echnologieoffenheit“ (1), Wärmewende</a:t>
            </a:r>
            <a:br>
              <a:rPr lang="de-DE" altLang="de-DE" sz="2000" dirty="0">
                <a:solidFill>
                  <a:schemeClr val="bg1"/>
                </a:solidFill>
              </a:rPr>
            </a:br>
            <a:r>
              <a:rPr lang="de-DE" altLang="de-DE" sz="2000" dirty="0">
                <a:solidFill>
                  <a:schemeClr val="bg1"/>
                </a:solidFill>
              </a:rPr>
              <a:t>Effizienzvergleich Power </a:t>
            </a:r>
            <a:r>
              <a:rPr lang="de-DE" altLang="de-DE" sz="2000" dirty="0" err="1">
                <a:solidFill>
                  <a:schemeClr val="bg1"/>
                </a:solidFill>
              </a:rPr>
              <a:t>to</a:t>
            </a:r>
            <a:r>
              <a:rPr lang="de-DE" altLang="de-DE" sz="2000" dirty="0">
                <a:solidFill>
                  <a:schemeClr val="bg1"/>
                </a:solidFill>
              </a:rPr>
              <a:t> Gas (P2G) vs. Wärmepumpe (WPPE)</a:t>
            </a:r>
          </a:p>
        </p:txBody>
      </p:sp>
      <p:grpSp>
        <p:nvGrpSpPr>
          <p:cNvPr id="8194" name="Gruppieren 8193">
            <a:extLst>
              <a:ext uri="{FF2B5EF4-FFF2-40B4-BE49-F238E27FC236}">
                <a16:creationId xmlns:a16="http://schemas.microsoft.com/office/drawing/2014/main" id="{2DA128F2-FC4D-D7F0-3FC2-1FCF9D8A33F9}"/>
              </a:ext>
            </a:extLst>
          </p:cNvPr>
          <p:cNvGrpSpPr/>
          <p:nvPr/>
        </p:nvGrpSpPr>
        <p:grpSpPr>
          <a:xfrm>
            <a:off x="5772973" y="4539679"/>
            <a:ext cx="1239608" cy="1205540"/>
            <a:chOff x="5772973" y="4096610"/>
            <a:chExt cx="1239608" cy="1205540"/>
          </a:xfrm>
        </p:grpSpPr>
        <p:grpSp>
          <p:nvGrpSpPr>
            <p:cNvPr id="8200" name="Gruppieren 8199">
              <a:extLst>
                <a:ext uri="{FF2B5EF4-FFF2-40B4-BE49-F238E27FC236}">
                  <a16:creationId xmlns:a16="http://schemas.microsoft.com/office/drawing/2014/main" id="{DAA867A3-C853-D70B-9FFA-8F8BA67151A2}"/>
                </a:ext>
              </a:extLst>
            </p:cNvPr>
            <p:cNvGrpSpPr/>
            <p:nvPr/>
          </p:nvGrpSpPr>
          <p:grpSpPr>
            <a:xfrm>
              <a:off x="5772973" y="4096610"/>
              <a:ext cx="1239608" cy="1205540"/>
              <a:chOff x="5772973" y="3992050"/>
              <a:chExt cx="1239608" cy="1205540"/>
            </a:xfrm>
          </p:grpSpPr>
          <p:sp>
            <p:nvSpPr>
              <p:cNvPr id="8192" name="Rechteck: abgerundete Ecken 8191">
                <a:extLst>
                  <a:ext uri="{FF2B5EF4-FFF2-40B4-BE49-F238E27FC236}">
                    <a16:creationId xmlns:a16="http://schemas.microsoft.com/office/drawing/2014/main" id="{0100D233-B4C2-DDC1-EB6A-353582981A12}"/>
                  </a:ext>
                </a:extLst>
              </p:cNvPr>
              <p:cNvSpPr/>
              <p:nvPr/>
            </p:nvSpPr>
            <p:spPr bwMode="auto">
              <a:xfrm>
                <a:off x="5772973" y="4011406"/>
                <a:ext cx="1239608" cy="1186184"/>
              </a:xfrm>
              <a:prstGeom prst="roundRect">
                <a:avLst>
                  <a:gd name="adj" fmla="val 8156"/>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3" name="Textfeld 8192">
                <a:extLst>
                  <a:ext uri="{FF2B5EF4-FFF2-40B4-BE49-F238E27FC236}">
                    <a16:creationId xmlns:a16="http://schemas.microsoft.com/office/drawing/2014/main" id="{6A408348-89A8-19CB-9850-11C39317EEBB}"/>
                  </a:ext>
                </a:extLst>
              </p:cNvPr>
              <p:cNvSpPr txBox="1"/>
              <p:nvPr/>
            </p:nvSpPr>
            <p:spPr>
              <a:xfrm>
                <a:off x="6118537" y="3992050"/>
                <a:ext cx="559769" cy="246221"/>
              </a:xfrm>
              <a:prstGeom prst="rect">
                <a:avLst/>
              </a:prstGeom>
              <a:noFill/>
            </p:spPr>
            <p:txBody>
              <a:bodyPr wrap="none" rtlCol="0">
                <a:spAutoFit/>
              </a:bodyPr>
              <a:lstStyle/>
              <a:p>
                <a:r>
                  <a:rPr lang="de-DE" sz="1000" dirty="0">
                    <a:latin typeface="Arial Rounded MT Bold" panose="020F0704030504030204" pitchFamily="34" charset="0"/>
                  </a:rPr>
                  <a:t>WPPE</a:t>
                </a:r>
              </a:p>
            </p:txBody>
          </p:sp>
        </p:grpSp>
        <p:pic>
          <p:nvPicPr>
            <p:cNvPr id="10" name="Grafik 9">
              <a:extLst>
                <a:ext uri="{FF2B5EF4-FFF2-40B4-BE49-F238E27FC236}">
                  <a16:creationId xmlns:a16="http://schemas.microsoft.com/office/drawing/2014/main" id="{56987059-7EF3-9DF2-6B11-C39FBA818E2B}"/>
                </a:ext>
              </a:extLst>
            </p:cNvPr>
            <p:cNvPicPr>
              <a:picLocks noChangeAspect="1"/>
            </p:cNvPicPr>
            <p:nvPr/>
          </p:nvPicPr>
          <p:blipFill rotWithShape="1">
            <a:blip r:embed="rId5">
              <a:extLst>
                <a:ext uri="{28A0092B-C50C-407E-A947-70E740481C1C}">
                  <a14:useLocalDpi xmlns:a14="http://schemas.microsoft.com/office/drawing/2010/main" val="0"/>
                </a:ext>
              </a:extLst>
            </a:blip>
            <a:srcRect t="12345" b="7839"/>
            <a:stretch/>
          </p:blipFill>
          <p:spPr>
            <a:xfrm>
              <a:off x="5908243" y="4337531"/>
              <a:ext cx="988248" cy="788774"/>
            </a:xfrm>
            <a:prstGeom prst="rect">
              <a:avLst/>
            </a:prstGeom>
          </p:spPr>
        </p:pic>
      </p:grpSp>
      <p:sp>
        <p:nvSpPr>
          <p:cNvPr id="8219" name="Textfeld 8218">
            <a:extLst>
              <a:ext uri="{FF2B5EF4-FFF2-40B4-BE49-F238E27FC236}">
                <a16:creationId xmlns:a16="http://schemas.microsoft.com/office/drawing/2014/main" id="{3AF133E7-D2BE-69A5-CA9C-1DD094BF438D}"/>
              </a:ext>
            </a:extLst>
          </p:cNvPr>
          <p:cNvSpPr txBox="1"/>
          <p:nvPr/>
        </p:nvSpPr>
        <p:spPr>
          <a:xfrm>
            <a:off x="5940049" y="5767058"/>
            <a:ext cx="1002197" cy="246221"/>
          </a:xfrm>
          <a:prstGeom prst="rect">
            <a:avLst/>
          </a:prstGeom>
          <a:noFill/>
        </p:spPr>
        <p:txBody>
          <a:bodyPr wrap="none" rtlCol="0">
            <a:spAutoFit/>
          </a:bodyPr>
          <a:lstStyle/>
          <a:p>
            <a:r>
              <a:rPr lang="de-DE" sz="1000" dirty="0">
                <a:solidFill>
                  <a:srgbClr val="FF0000"/>
                </a:solidFill>
                <a:latin typeface="Arial Rounded MT Bold" panose="020F0704030504030204" pitchFamily="34" charset="0"/>
              </a:rPr>
              <a:t>JAZ: 3,5 - 4,5</a:t>
            </a:r>
          </a:p>
        </p:txBody>
      </p:sp>
      <p:sp>
        <p:nvSpPr>
          <p:cNvPr id="13" name="Textfeld 12">
            <a:extLst>
              <a:ext uri="{FF2B5EF4-FFF2-40B4-BE49-F238E27FC236}">
                <a16:creationId xmlns:a16="http://schemas.microsoft.com/office/drawing/2014/main" id="{339C55D1-3DC3-EFCD-5B9D-27B165F75FDC}"/>
              </a:ext>
            </a:extLst>
          </p:cNvPr>
          <p:cNvSpPr txBox="1"/>
          <p:nvPr/>
        </p:nvSpPr>
        <p:spPr>
          <a:xfrm>
            <a:off x="3632975" y="3632924"/>
            <a:ext cx="6177856" cy="646331"/>
          </a:xfrm>
          <a:prstGeom prst="rect">
            <a:avLst/>
          </a:prstGeom>
          <a:noFill/>
        </p:spPr>
        <p:txBody>
          <a:bodyPr wrap="square" rtlCol="0">
            <a:spAutoFit/>
          </a:bodyPr>
          <a:lstStyle/>
          <a:p>
            <a:r>
              <a:rPr lang="de-DE" sz="1200" dirty="0"/>
              <a:t>BMWK: Langzeitszenarien für die Transformation des Energiesystems in Deutschland</a:t>
            </a:r>
            <a:r>
              <a:rPr lang="de-DE" sz="1200" dirty="0">
                <a:solidFill>
                  <a:srgbClr val="FF0000"/>
                </a:solidFill>
              </a:rPr>
              <a:t>: „Keine Verteilungsnetze betrachtet, weil Wasserstoff in diesen Szenarien nicht in der Wärmeversorgung eingesetzt wird.“</a:t>
            </a:r>
          </a:p>
        </p:txBody>
      </p:sp>
    </p:spTree>
    <p:extLst>
      <p:ext uri="{BB962C8B-B14F-4D97-AF65-F5344CB8AC3E}">
        <p14:creationId xmlns:p14="http://schemas.microsoft.com/office/powerpoint/2010/main" val="161920926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222"/>
                                        </p:tgtEl>
                                        <p:attrNameLst>
                                          <p:attrName>style.visibility</p:attrName>
                                        </p:attrNameLst>
                                      </p:cBhvr>
                                      <p:to>
                                        <p:strVal val="visible"/>
                                      </p:to>
                                    </p:set>
                                    <p:anim calcmode="lin" valueType="num">
                                      <p:cBhvr additive="base">
                                        <p:cTn id="7" dur="1000" fill="hold"/>
                                        <p:tgtEl>
                                          <p:spTgt spid="8222"/>
                                        </p:tgtEl>
                                        <p:attrNameLst>
                                          <p:attrName>ppt_x</p:attrName>
                                        </p:attrNameLst>
                                      </p:cBhvr>
                                      <p:tavLst>
                                        <p:tav tm="0">
                                          <p:val>
                                            <p:strVal val="1+#ppt_w/2"/>
                                          </p:val>
                                        </p:tav>
                                        <p:tav tm="100000">
                                          <p:val>
                                            <p:strVal val="#ppt_x"/>
                                          </p:val>
                                        </p:tav>
                                      </p:tavLst>
                                    </p:anim>
                                    <p:anim calcmode="lin" valueType="num">
                                      <p:cBhvr additive="base">
                                        <p:cTn id="8" dur="1000" fill="hold"/>
                                        <p:tgtEl>
                                          <p:spTgt spid="82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8232"/>
                                        </p:tgtEl>
                                        <p:attrNameLst>
                                          <p:attrName>style.visibility</p:attrName>
                                        </p:attrNameLst>
                                      </p:cBhvr>
                                      <p:to>
                                        <p:strVal val="visible"/>
                                      </p:to>
                                    </p:set>
                                    <p:anim calcmode="lin" valueType="num">
                                      <p:cBhvr additive="base">
                                        <p:cTn id="13" dur="1000" fill="hold"/>
                                        <p:tgtEl>
                                          <p:spTgt spid="8232"/>
                                        </p:tgtEl>
                                        <p:attrNameLst>
                                          <p:attrName>ppt_x</p:attrName>
                                        </p:attrNameLst>
                                      </p:cBhvr>
                                      <p:tavLst>
                                        <p:tav tm="0">
                                          <p:val>
                                            <p:strVal val="#ppt_x"/>
                                          </p:val>
                                        </p:tav>
                                        <p:tav tm="100000">
                                          <p:val>
                                            <p:strVal val="#ppt_x"/>
                                          </p:val>
                                        </p:tav>
                                      </p:tavLst>
                                    </p:anim>
                                    <p:anim calcmode="lin" valueType="num">
                                      <p:cBhvr additive="base">
                                        <p:cTn id="14" dur="1000" fill="hold"/>
                                        <p:tgtEl>
                                          <p:spTgt spid="823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234"/>
                                        </p:tgtEl>
                                        <p:attrNameLst>
                                          <p:attrName>style.visibility</p:attrName>
                                        </p:attrNameLst>
                                      </p:cBhvr>
                                      <p:to>
                                        <p:strVal val="visible"/>
                                      </p:to>
                                    </p:set>
                                    <p:anim calcmode="lin" valueType="num">
                                      <p:cBhvr additive="base">
                                        <p:cTn id="19" dur="1000" fill="hold"/>
                                        <p:tgtEl>
                                          <p:spTgt spid="8234"/>
                                        </p:tgtEl>
                                        <p:attrNameLst>
                                          <p:attrName>ppt_x</p:attrName>
                                        </p:attrNameLst>
                                      </p:cBhvr>
                                      <p:tavLst>
                                        <p:tav tm="0">
                                          <p:val>
                                            <p:strVal val="0-#ppt_w/2"/>
                                          </p:val>
                                        </p:tav>
                                        <p:tav tm="100000">
                                          <p:val>
                                            <p:strVal val="#ppt_x"/>
                                          </p:val>
                                        </p:tav>
                                      </p:tavLst>
                                    </p:anim>
                                    <p:anim calcmode="lin" valueType="num">
                                      <p:cBhvr additive="base">
                                        <p:cTn id="20" dur="1000" fill="hold"/>
                                        <p:tgtEl>
                                          <p:spTgt spid="823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8233"/>
                                        </p:tgtEl>
                                        <p:attrNameLst>
                                          <p:attrName>style.visibility</p:attrName>
                                        </p:attrNameLst>
                                      </p:cBhvr>
                                      <p:to>
                                        <p:strVal val="visible"/>
                                      </p:to>
                                    </p:set>
                                    <p:anim calcmode="lin" valueType="num">
                                      <p:cBhvr additive="base">
                                        <p:cTn id="25" dur="1000" fill="hold"/>
                                        <p:tgtEl>
                                          <p:spTgt spid="8233"/>
                                        </p:tgtEl>
                                        <p:attrNameLst>
                                          <p:attrName>ppt_x</p:attrName>
                                        </p:attrNameLst>
                                      </p:cBhvr>
                                      <p:tavLst>
                                        <p:tav tm="0">
                                          <p:val>
                                            <p:strVal val="#ppt_x"/>
                                          </p:val>
                                        </p:tav>
                                        <p:tav tm="100000">
                                          <p:val>
                                            <p:strVal val="#ppt_x"/>
                                          </p:val>
                                        </p:tav>
                                      </p:tavLst>
                                    </p:anim>
                                    <p:anim calcmode="lin" valueType="num">
                                      <p:cBhvr additive="base">
                                        <p:cTn id="26" dur="1000" fill="hold"/>
                                        <p:tgtEl>
                                          <p:spTgt spid="823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204"/>
                                        </p:tgtEl>
                                        <p:attrNameLst>
                                          <p:attrName>style.visibility</p:attrName>
                                        </p:attrNameLst>
                                      </p:cBhvr>
                                      <p:to>
                                        <p:strVal val="visible"/>
                                      </p:to>
                                    </p:set>
                                    <p:anim calcmode="lin" valueType="num">
                                      <p:cBhvr additive="base">
                                        <p:cTn id="31" dur="1000" fill="hold"/>
                                        <p:tgtEl>
                                          <p:spTgt spid="8204"/>
                                        </p:tgtEl>
                                        <p:attrNameLst>
                                          <p:attrName>ppt_x</p:attrName>
                                        </p:attrNameLst>
                                      </p:cBhvr>
                                      <p:tavLst>
                                        <p:tav tm="0">
                                          <p:val>
                                            <p:strVal val="1+#ppt_w/2"/>
                                          </p:val>
                                        </p:tav>
                                        <p:tav tm="100000">
                                          <p:val>
                                            <p:strVal val="#ppt_x"/>
                                          </p:val>
                                        </p:tav>
                                      </p:tavLst>
                                    </p:anim>
                                    <p:anim calcmode="lin" valueType="num">
                                      <p:cBhvr additive="base">
                                        <p:cTn id="32" dur="10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8196"/>
                                        </p:tgtEl>
                                        <p:attrNameLst>
                                          <p:attrName>style.visibility</p:attrName>
                                        </p:attrNameLst>
                                      </p:cBhvr>
                                      <p:to>
                                        <p:strVal val="visible"/>
                                      </p:to>
                                    </p:set>
                                    <p:anim calcmode="lin" valueType="num">
                                      <p:cBhvr additive="base">
                                        <p:cTn id="37" dur="1000" fill="hold"/>
                                        <p:tgtEl>
                                          <p:spTgt spid="8196"/>
                                        </p:tgtEl>
                                        <p:attrNameLst>
                                          <p:attrName>ppt_x</p:attrName>
                                        </p:attrNameLst>
                                      </p:cBhvr>
                                      <p:tavLst>
                                        <p:tav tm="0">
                                          <p:val>
                                            <p:strVal val="#ppt_x"/>
                                          </p:val>
                                        </p:tav>
                                        <p:tav tm="100000">
                                          <p:val>
                                            <p:strVal val="#ppt_x"/>
                                          </p:val>
                                        </p:tav>
                                      </p:tavLst>
                                    </p:anim>
                                    <p:anim calcmode="lin" valueType="num">
                                      <p:cBhvr additive="base">
                                        <p:cTn id="38" dur="1000" fill="hold"/>
                                        <p:tgtEl>
                                          <p:spTgt spid="8196"/>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8199"/>
                                        </p:tgtEl>
                                        <p:attrNameLst>
                                          <p:attrName>style.visibility</p:attrName>
                                        </p:attrNameLst>
                                      </p:cBhvr>
                                      <p:to>
                                        <p:strVal val="visible"/>
                                      </p:to>
                                    </p:set>
                                    <p:anim calcmode="lin" valueType="num">
                                      <p:cBhvr additive="base">
                                        <p:cTn id="43" dur="1000" fill="hold"/>
                                        <p:tgtEl>
                                          <p:spTgt spid="8199"/>
                                        </p:tgtEl>
                                        <p:attrNameLst>
                                          <p:attrName>ppt_x</p:attrName>
                                        </p:attrNameLst>
                                      </p:cBhvr>
                                      <p:tavLst>
                                        <p:tav tm="0">
                                          <p:val>
                                            <p:strVal val="1+#ppt_w/2"/>
                                          </p:val>
                                        </p:tav>
                                        <p:tav tm="100000">
                                          <p:val>
                                            <p:strVal val="#ppt_x"/>
                                          </p:val>
                                        </p:tav>
                                      </p:tavLst>
                                    </p:anim>
                                    <p:anim calcmode="lin" valueType="num">
                                      <p:cBhvr additive="base">
                                        <p:cTn id="44" dur="1000" fill="hold"/>
                                        <p:tgtEl>
                                          <p:spTgt spid="819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8213"/>
                                        </p:tgtEl>
                                        <p:attrNameLst>
                                          <p:attrName>style.visibility</p:attrName>
                                        </p:attrNameLst>
                                      </p:cBhvr>
                                      <p:to>
                                        <p:strVal val="visible"/>
                                      </p:to>
                                    </p:set>
                                    <p:anim calcmode="lin" valueType="num">
                                      <p:cBhvr additive="base">
                                        <p:cTn id="49" dur="1000" fill="hold"/>
                                        <p:tgtEl>
                                          <p:spTgt spid="8213"/>
                                        </p:tgtEl>
                                        <p:attrNameLst>
                                          <p:attrName>ppt_x</p:attrName>
                                        </p:attrNameLst>
                                      </p:cBhvr>
                                      <p:tavLst>
                                        <p:tav tm="0">
                                          <p:val>
                                            <p:strVal val="1+#ppt_w/2"/>
                                          </p:val>
                                        </p:tav>
                                        <p:tav tm="100000">
                                          <p:val>
                                            <p:strVal val="#ppt_x"/>
                                          </p:val>
                                        </p:tav>
                                      </p:tavLst>
                                    </p:anim>
                                    <p:anim calcmode="lin" valueType="num">
                                      <p:cBhvr additive="base">
                                        <p:cTn id="50" dur="1000" fill="hold"/>
                                        <p:tgtEl>
                                          <p:spTgt spid="821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1000" fill="hold"/>
                                        <p:tgtEl>
                                          <p:spTgt spid="14"/>
                                        </p:tgtEl>
                                        <p:attrNameLst>
                                          <p:attrName>ppt_x</p:attrName>
                                        </p:attrNameLst>
                                      </p:cBhvr>
                                      <p:tavLst>
                                        <p:tav tm="0">
                                          <p:val>
                                            <p:strVal val="0-#ppt_w/2"/>
                                          </p:val>
                                        </p:tav>
                                        <p:tav tm="100000">
                                          <p:val>
                                            <p:strVal val="#ppt_x"/>
                                          </p:val>
                                        </p:tav>
                                      </p:tavLst>
                                    </p:anim>
                                    <p:anim calcmode="lin" valueType="num">
                                      <p:cBhvr additive="base">
                                        <p:cTn id="56"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1000" fill="hold"/>
                                        <p:tgtEl>
                                          <p:spTgt spid="9"/>
                                        </p:tgtEl>
                                        <p:attrNameLst>
                                          <p:attrName>ppt_x</p:attrName>
                                        </p:attrNameLst>
                                      </p:cBhvr>
                                      <p:tavLst>
                                        <p:tav tm="0">
                                          <p:val>
                                            <p:strVal val="1+#ppt_w/2"/>
                                          </p:val>
                                        </p:tav>
                                        <p:tav tm="100000">
                                          <p:val>
                                            <p:strVal val="#ppt_x"/>
                                          </p:val>
                                        </p:tav>
                                      </p:tavLst>
                                    </p:anim>
                                    <p:anim calcmode="lin" valueType="num">
                                      <p:cBhvr additive="base">
                                        <p:cTn id="6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8194"/>
                                        </p:tgtEl>
                                        <p:attrNameLst>
                                          <p:attrName>style.visibility</p:attrName>
                                        </p:attrNameLst>
                                      </p:cBhvr>
                                      <p:to>
                                        <p:strVal val="visible"/>
                                      </p:to>
                                    </p:set>
                                    <p:anim calcmode="lin" valueType="num">
                                      <p:cBhvr additive="base">
                                        <p:cTn id="67" dur="1000" fill="hold"/>
                                        <p:tgtEl>
                                          <p:spTgt spid="8194"/>
                                        </p:tgtEl>
                                        <p:attrNameLst>
                                          <p:attrName>ppt_x</p:attrName>
                                        </p:attrNameLst>
                                      </p:cBhvr>
                                      <p:tavLst>
                                        <p:tav tm="0">
                                          <p:val>
                                            <p:strVal val="1+#ppt_w/2"/>
                                          </p:val>
                                        </p:tav>
                                        <p:tav tm="100000">
                                          <p:val>
                                            <p:strVal val="#ppt_x"/>
                                          </p:val>
                                        </p:tav>
                                      </p:tavLst>
                                    </p:anim>
                                    <p:anim calcmode="lin" valueType="num">
                                      <p:cBhvr additive="base">
                                        <p:cTn id="68" dur="1000" fill="hold"/>
                                        <p:tgtEl>
                                          <p:spTgt spid="8194"/>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additive="base">
                                        <p:cTn id="73" dur="1000" fill="hold"/>
                                        <p:tgtEl>
                                          <p:spTgt spid="8"/>
                                        </p:tgtEl>
                                        <p:attrNameLst>
                                          <p:attrName>ppt_x</p:attrName>
                                        </p:attrNameLst>
                                      </p:cBhvr>
                                      <p:tavLst>
                                        <p:tav tm="0">
                                          <p:val>
                                            <p:strVal val="0-#ppt_w/2"/>
                                          </p:val>
                                        </p:tav>
                                        <p:tav tm="100000">
                                          <p:val>
                                            <p:strVal val="#ppt_x"/>
                                          </p:val>
                                        </p:tav>
                                      </p:tavLst>
                                    </p:anim>
                                    <p:anim calcmode="lin" valueType="num">
                                      <p:cBhvr additive="base">
                                        <p:cTn id="7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nodeType="clickEffect">
                                  <p:stCondLst>
                                    <p:cond delay="0"/>
                                  </p:stCondLst>
                                  <p:childTnLst>
                                    <p:set>
                                      <p:cBhvr>
                                        <p:cTn id="78" dur="1" fill="hold">
                                          <p:stCondLst>
                                            <p:cond delay="0"/>
                                          </p:stCondLst>
                                        </p:cTn>
                                        <p:tgtEl>
                                          <p:spTgt spid="8208"/>
                                        </p:tgtEl>
                                        <p:attrNameLst>
                                          <p:attrName>style.visibility</p:attrName>
                                        </p:attrNameLst>
                                      </p:cBhvr>
                                      <p:to>
                                        <p:strVal val="visible"/>
                                      </p:to>
                                    </p:set>
                                    <p:anim calcmode="lin" valueType="num">
                                      <p:cBhvr additive="base">
                                        <p:cTn id="79" dur="1000" fill="hold"/>
                                        <p:tgtEl>
                                          <p:spTgt spid="8208"/>
                                        </p:tgtEl>
                                        <p:attrNameLst>
                                          <p:attrName>ppt_x</p:attrName>
                                        </p:attrNameLst>
                                      </p:cBhvr>
                                      <p:tavLst>
                                        <p:tav tm="0">
                                          <p:val>
                                            <p:strVal val="1+#ppt_w/2"/>
                                          </p:val>
                                        </p:tav>
                                        <p:tav tm="100000">
                                          <p:val>
                                            <p:strVal val="#ppt_x"/>
                                          </p:val>
                                        </p:tav>
                                      </p:tavLst>
                                    </p:anim>
                                    <p:anim calcmode="lin" valueType="num">
                                      <p:cBhvr additive="base">
                                        <p:cTn id="80" dur="10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1000" fill="hold"/>
                                        <p:tgtEl>
                                          <p:spTgt spid="18"/>
                                        </p:tgtEl>
                                        <p:attrNameLst>
                                          <p:attrName>ppt_x</p:attrName>
                                        </p:attrNameLst>
                                      </p:cBhvr>
                                      <p:tavLst>
                                        <p:tav tm="0">
                                          <p:val>
                                            <p:strVal val="0-#ppt_w/2"/>
                                          </p:val>
                                        </p:tav>
                                        <p:tav tm="100000">
                                          <p:val>
                                            <p:strVal val="#ppt_x"/>
                                          </p:val>
                                        </p:tav>
                                      </p:tavLst>
                                    </p:anim>
                                    <p:anim calcmode="lin" valueType="num">
                                      <p:cBhvr additive="base">
                                        <p:cTn id="86"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11"/>
                                        </p:tgtEl>
                                        <p:attrNameLst>
                                          <p:attrName>style.visibility</p:attrName>
                                        </p:attrNameLst>
                                      </p:cBhvr>
                                      <p:to>
                                        <p:strVal val="visible"/>
                                      </p:to>
                                    </p:set>
                                    <p:anim calcmode="lin" valueType="num">
                                      <p:cBhvr additive="base">
                                        <p:cTn id="91" dur="1000" fill="hold"/>
                                        <p:tgtEl>
                                          <p:spTgt spid="11"/>
                                        </p:tgtEl>
                                        <p:attrNameLst>
                                          <p:attrName>ppt_x</p:attrName>
                                        </p:attrNameLst>
                                      </p:cBhvr>
                                      <p:tavLst>
                                        <p:tav tm="0">
                                          <p:val>
                                            <p:strVal val="0-#ppt_w/2"/>
                                          </p:val>
                                        </p:tav>
                                        <p:tav tm="100000">
                                          <p:val>
                                            <p:strVal val="#ppt_x"/>
                                          </p:val>
                                        </p:tav>
                                      </p:tavLst>
                                    </p:anim>
                                    <p:anim calcmode="lin" valueType="num">
                                      <p:cBhvr additive="base">
                                        <p:cTn id="9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31"/>
                                        </p:tgtEl>
                                        <p:attrNameLst>
                                          <p:attrName>style.visibility</p:attrName>
                                        </p:attrNameLst>
                                      </p:cBhvr>
                                      <p:to>
                                        <p:strVal val="visible"/>
                                      </p:to>
                                    </p:set>
                                    <p:anim calcmode="lin" valueType="num">
                                      <p:cBhvr additive="base">
                                        <p:cTn id="97" dur="1000" fill="hold"/>
                                        <p:tgtEl>
                                          <p:spTgt spid="31"/>
                                        </p:tgtEl>
                                        <p:attrNameLst>
                                          <p:attrName>ppt_x</p:attrName>
                                        </p:attrNameLst>
                                      </p:cBhvr>
                                      <p:tavLst>
                                        <p:tav tm="0">
                                          <p:val>
                                            <p:strVal val="1+#ppt_w/2"/>
                                          </p:val>
                                        </p:tav>
                                        <p:tav tm="100000">
                                          <p:val>
                                            <p:strVal val="#ppt_x"/>
                                          </p:val>
                                        </p:tav>
                                      </p:tavLst>
                                    </p:anim>
                                    <p:anim calcmode="lin" valueType="num">
                                      <p:cBhvr additive="base">
                                        <p:cTn id="98"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grpId="0" nodeType="clickEffect">
                                  <p:stCondLst>
                                    <p:cond delay="0"/>
                                  </p:stCondLst>
                                  <p:childTnLst>
                                    <p:set>
                                      <p:cBhvr>
                                        <p:cTn id="102" dur="1" fill="hold">
                                          <p:stCondLst>
                                            <p:cond delay="0"/>
                                          </p:stCondLst>
                                        </p:cTn>
                                        <p:tgtEl>
                                          <p:spTgt spid="8219"/>
                                        </p:tgtEl>
                                        <p:attrNameLst>
                                          <p:attrName>style.visibility</p:attrName>
                                        </p:attrNameLst>
                                      </p:cBhvr>
                                      <p:to>
                                        <p:strVal val="visible"/>
                                      </p:to>
                                    </p:set>
                                    <p:anim calcmode="lin" valueType="num">
                                      <p:cBhvr additive="base">
                                        <p:cTn id="103" dur="1000" fill="hold"/>
                                        <p:tgtEl>
                                          <p:spTgt spid="8219"/>
                                        </p:tgtEl>
                                        <p:attrNameLst>
                                          <p:attrName>ppt_x</p:attrName>
                                        </p:attrNameLst>
                                      </p:cBhvr>
                                      <p:tavLst>
                                        <p:tav tm="0">
                                          <p:val>
                                            <p:strVal val="1+#ppt_w/2"/>
                                          </p:val>
                                        </p:tav>
                                        <p:tav tm="100000">
                                          <p:val>
                                            <p:strVal val="#ppt_x"/>
                                          </p:val>
                                        </p:tav>
                                      </p:tavLst>
                                    </p:anim>
                                    <p:anim calcmode="lin" valueType="num">
                                      <p:cBhvr additive="base">
                                        <p:cTn id="104" dur="1000" fill="hold"/>
                                        <p:tgtEl>
                                          <p:spTgt spid="8219"/>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1" fill="hold" grpId="0" nodeType="clickEffect">
                                  <p:stCondLst>
                                    <p:cond delay="0"/>
                                  </p:stCondLst>
                                  <p:childTnLst>
                                    <p:set>
                                      <p:cBhvr>
                                        <p:cTn id="108" dur="1" fill="hold">
                                          <p:stCondLst>
                                            <p:cond delay="0"/>
                                          </p:stCondLst>
                                        </p:cTn>
                                        <p:tgtEl>
                                          <p:spTgt spid="8217"/>
                                        </p:tgtEl>
                                        <p:attrNameLst>
                                          <p:attrName>style.visibility</p:attrName>
                                        </p:attrNameLst>
                                      </p:cBhvr>
                                      <p:to>
                                        <p:strVal val="visible"/>
                                      </p:to>
                                    </p:set>
                                    <p:anim calcmode="lin" valueType="num">
                                      <p:cBhvr additive="base">
                                        <p:cTn id="109" dur="1000" fill="hold"/>
                                        <p:tgtEl>
                                          <p:spTgt spid="8217"/>
                                        </p:tgtEl>
                                        <p:attrNameLst>
                                          <p:attrName>ppt_x</p:attrName>
                                        </p:attrNameLst>
                                      </p:cBhvr>
                                      <p:tavLst>
                                        <p:tav tm="0">
                                          <p:val>
                                            <p:strVal val="#ppt_x"/>
                                          </p:val>
                                        </p:tav>
                                        <p:tav tm="100000">
                                          <p:val>
                                            <p:strVal val="#ppt_x"/>
                                          </p:val>
                                        </p:tav>
                                      </p:tavLst>
                                    </p:anim>
                                    <p:anim calcmode="lin" valueType="num">
                                      <p:cBhvr additive="base">
                                        <p:cTn id="110" dur="1000" fill="hold"/>
                                        <p:tgtEl>
                                          <p:spTgt spid="8217"/>
                                        </p:tgtEl>
                                        <p:attrNameLst>
                                          <p:attrName>ppt_y</p:attrName>
                                        </p:attrNameLst>
                                      </p:cBhvr>
                                      <p:tavLst>
                                        <p:tav tm="0">
                                          <p:val>
                                            <p:strVal val="0-#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9" fill="hold" grpId="0" nodeType="clickEffect">
                                  <p:stCondLst>
                                    <p:cond delay="0"/>
                                  </p:stCondLst>
                                  <p:childTnLst>
                                    <p:set>
                                      <p:cBhvr>
                                        <p:cTn id="114" dur="1" fill="hold">
                                          <p:stCondLst>
                                            <p:cond delay="0"/>
                                          </p:stCondLst>
                                        </p:cTn>
                                        <p:tgtEl>
                                          <p:spTgt spid="13"/>
                                        </p:tgtEl>
                                        <p:attrNameLst>
                                          <p:attrName>style.visibility</p:attrName>
                                        </p:attrNameLst>
                                      </p:cBhvr>
                                      <p:to>
                                        <p:strVal val="visible"/>
                                      </p:to>
                                    </p:set>
                                    <p:anim calcmode="lin" valueType="num">
                                      <p:cBhvr additive="base">
                                        <p:cTn id="115" dur="1000" fill="hold"/>
                                        <p:tgtEl>
                                          <p:spTgt spid="13"/>
                                        </p:tgtEl>
                                        <p:attrNameLst>
                                          <p:attrName>ppt_x</p:attrName>
                                        </p:attrNameLst>
                                      </p:cBhvr>
                                      <p:tavLst>
                                        <p:tav tm="0">
                                          <p:val>
                                            <p:strVal val="0-#ppt_w/2"/>
                                          </p:val>
                                        </p:tav>
                                        <p:tav tm="100000">
                                          <p:val>
                                            <p:strVal val="#ppt_x"/>
                                          </p:val>
                                        </p:tav>
                                      </p:tavLst>
                                    </p:anim>
                                    <p:anim calcmode="lin" valueType="num">
                                      <p:cBhvr additive="base">
                                        <p:cTn id="116"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9" fill="hold" grpId="0" nodeType="clickEffect">
                                  <p:stCondLst>
                                    <p:cond delay="0"/>
                                  </p:stCondLst>
                                  <p:childTnLst>
                                    <p:set>
                                      <p:cBhvr>
                                        <p:cTn id="120" dur="1" fill="hold">
                                          <p:stCondLst>
                                            <p:cond delay="0"/>
                                          </p:stCondLst>
                                        </p:cTn>
                                        <p:tgtEl>
                                          <p:spTgt spid="15"/>
                                        </p:tgtEl>
                                        <p:attrNameLst>
                                          <p:attrName>style.visibility</p:attrName>
                                        </p:attrNameLst>
                                      </p:cBhvr>
                                      <p:to>
                                        <p:strVal val="visible"/>
                                      </p:to>
                                    </p:set>
                                    <p:anim calcmode="lin" valueType="num">
                                      <p:cBhvr additive="base">
                                        <p:cTn id="121" dur="1000" fill="hold"/>
                                        <p:tgtEl>
                                          <p:spTgt spid="15"/>
                                        </p:tgtEl>
                                        <p:attrNameLst>
                                          <p:attrName>ppt_x</p:attrName>
                                        </p:attrNameLst>
                                      </p:cBhvr>
                                      <p:tavLst>
                                        <p:tav tm="0">
                                          <p:val>
                                            <p:strVal val="0-#ppt_w/2"/>
                                          </p:val>
                                        </p:tav>
                                        <p:tav tm="100000">
                                          <p:val>
                                            <p:strVal val="#ppt_x"/>
                                          </p:val>
                                        </p:tav>
                                      </p:tavLst>
                                    </p:anim>
                                    <p:anim calcmode="lin" valueType="num">
                                      <p:cBhvr additive="base">
                                        <p:cTn id="122"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9" fill="hold" grpId="0" nodeType="clickEffect">
                                  <p:stCondLst>
                                    <p:cond delay="0"/>
                                  </p:stCondLst>
                                  <p:childTnLst>
                                    <p:set>
                                      <p:cBhvr>
                                        <p:cTn id="126" dur="1" fill="hold">
                                          <p:stCondLst>
                                            <p:cond delay="0"/>
                                          </p:stCondLst>
                                        </p:cTn>
                                        <p:tgtEl>
                                          <p:spTgt spid="16"/>
                                        </p:tgtEl>
                                        <p:attrNameLst>
                                          <p:attrName>style.visibility</p:attrName>
                                        </p:attrNameLst>
                                      </p:cBhvr>
                                      <p:to>
                                        <p:strVal val="visible"/>
                                      </p:to>
                                    </p:set>
                                    <p:anim calcmode="lin" valueType="num">
                                      <p:cBhvr additive="base">
                                        <p:cTn id="127" dur="1000" fill="hold"/>
                                        <p:tgtEl>
                                          <p:spTgt spid="16"/>
                                        </p:tgtEl>
                                        <p:attrNameLst>
                                          <p:attrName>ppt_x</p:attrName>
                                        </p:attrNameLst>
                                      </p:cBhvr>
                                      <p:tavLst>
                                        <p:tav tm="0">
                                          <p:val>
                                            <p:strVal val="0-#ppt_w/2"/>
                                          </p:val>
                                        </p:tav>
                                        <p:tav tm="100000">
                                          <p:val>
                                            <p:strVal val="#ppt_x"/>
                                          </p:val>
                                        </p:tav>
                                      </p:tavLst>
                                    </p:anim>
                                    <p:anim calcmode="lin" valueType="num">
                                      <p:cBhvr additive="base">
                                        <p:cTn id="128"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9" fill="hold" grpId="0" nodeType="clickEffect">
                                  <p:stCondLst>
                                    <p:cond delay="0"/>
                                  </p:stCondLst>
                                  <p:childTnLst>
                                    <p:set>
                                      <p:cBhvr>
                                        <p:cTn id="132" dur="1" fill="hold">
                                          <p:stCondLst>
                                            <p:cond delay="0"/>
                                          </p:stCondLst>
                                        </p:cTn>
                                        <p:tgtEl>
                                          <p:spTgt spid="12"/>
                                        </p:tgtEl>
                                        <p:attrNameLst>
                                          <p:attrName>style.visibility</p:attrName>
                                        </p:attrNameLst>
                                      </p:cBhvr>
                                      <p:to>
                                        <p:strVal val="visible"/>
                                      </p:to>
                                    </p:set>
                                    <p:anim calcmode="lin" valueType="num">
                                      <p:cBhvr additive="base">
                                        <p:cTn id="133" dur="1000" fill="hold"/>
                                        <p:tgtEl>
                                          <p:spTgt spid="12"/>
                                        </p:tgtEl>
                                        <p:attrNameLst>
                                          <p:attrName>ppt_x</p:attrName>
                                        </p:attrNameLst>
                                      </p:cBhvr>
                                      <p:tavLst>
                                        <p:tav tm="0">
                                          <p:val>
                                            <p:strVal val="0-#ppt_w/2"/>
                                          </p:val>
                                        </p:tav>
                                        <p:tav tm="100000">
                                          <p:val>
                                            <p:strVal val="#ppt_x"/>
                                          </p:val>
                                        </p:tav>
                                      </p:tavLst>
                                    </p:anim>
                                    <p:anim calcmode="lin" valueType="num">
                                      <p:cBhvr additive="base">
                                        <p:cTn id="134"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P spid="11" grpId="0"/>
      <p:bldP spid="18" grpId="0"/>
      <p:bldP spid="31" grpId="0"/>
      <p:bldP spid="9" grpId="0"/>
      <p:bldP spid="14" grpId="0"/>
      <p:bldP spid="8217" grpId="0"/>
      <p:bldP spid="15" grpId="0"/>
      <p:bldP spid="8219"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883404" y="0"/>
            <a:ext cx="895554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de-DE" sz="2000" dirty="0">
                <a:solidFill>
                  <a:schemeClr val="bg1"/>
                </a:solidFill>
                <a:latin typeface="+mn-lt"/>
                <a:cs typeface="Calibri" panose="020F0502020204030204" pitchFamily="34" charset="0"/>
                <a:sym typeface="Wingdings" panose="05000000000000000000" pitchFamily="2" charset="2"/>
              </a:rPr>
              <a:t>„T</a:t>
            </a:r>
            <a:r>
              <a:rPr lang="de-DE" altLang="de-DE" sz="2000" dirty="0">
                <a:solidFill>
                  <a:schemeClr val="bg1"/>
                </a:solidFill>
                <a:latin typeface="+mn-lt"/>
              </a:rPr>
              <a:t>echnologieoffenheit“ (1), </a:t>
            </a:r>
            <a:r>
              <a:rPr kumimoji="0" lang="de-DE" altLang="de-DE" sz="2000" b="0" i="0" u="none" strike="noStrike" kern="1200" cap="none" spc="0" normalizeH="0" baseline="0" noProof="0" dirty="0">
                <a:ln>
                  <a:noFill/>
                </a:ln>
                <a:solidFill>
                  <a:srgbClr val="FFFFFF"/>
                </a:solidFill>
                <a:effectLst/>
                <a:uLnTx/>
                <a:uFillTx/>
                <a:latin typeface="+mn-lt"/>
              </a:rPr>
              <a:t>Wärmewende</a:t>
            </a:r>
            <a:br>
              <a:rPr kumimoji="0" lang="de-DE" altLang="de-DE" sz="2000" b="0" i="0" u="none" strike="noStrike" kern="1200" cap="none" spc="0" normalizeH="0" baseline="0" noProof="0" dirty="0">
                <a:ln>
                  <a:noFill/>
                </a:ln>
                <a:solidFill>
                  <a:srgbClr val="FFFFFF"/>
                </a:solidFill>
                <a:effectLst/>
                <a:uLnTx/>
                <a:uFillTx/>
                <a:latin typeface="+mn-lt"/>
              </a:rPr>
            </a:br>
            <a:r>
              <a:rPr kumimoji="0" lang="de-DE" altLang="de-DE" sz="2000" b="0" i="0" u="none" strike="noStrike" kern="1200" cap="none" spc="0" normalizeH="0" baseline="0" noProof="0" dirty="0">
                <a:ln>
                  <a:noFill/>
                </a:ln>
                <a:solidFill>
                  <a:srgbClr val="FFFFFF"/>
                </a:solidFill>
                <a:effectLst/>
                <a:uLnTx/>
                <a:uFillTx/>
                <a:latin typeface="+mn-lt"/>
              </a:rPr>
              <a:t>Energiebilanz-V</a:t>
            </a:r>
            <a:r>
              <a:rPr lang="de-DE" altLang="de-DE" sz="2000" dirty="0" err="1">
                <a:solidFill>
                  <a:srgbClr val="FFFFFF"/>
                </a:solidFill>
                <a:latin typeface="+mn-lt"/>
              </a:rPr>
              <a:t>ergleich</a:t>
            </a:r>
            <a:r>
              <a:rPr lang="de-DE" altLang="de-DE" sz="2000" dirty="0">
                <a:solidFill>
                  <a:srgbClr val="FFFFFF"/>
                </a:solidFill>
                <a:latin typeface="+mn-lt"/>
              </a:rPr>
              <a:t>: Gas-, Öl- und Pelletkessel mit Wärmepumpe</a:t>
            </a:r>
            <a:endParaRPr kumimoji="0" lang="de-DE" altLang="de-DE" sz="2000" b="0" i="0" u="none" strike="noStrike" kern="1200" cap="none" spc="0" normalizeH="0" baseline="0" noProof="0" dirty="0">
              <a:ln>
                <a:noFill/>
              </a:ln>
              <a:solidFill>
                <a:srgbClr val="FFFFFF"/>
              </a:solidFill>
              <a:effectLst/>
              <a:uLnTx/>
              <a:uFillTx/>
              <a:latin typeface="+mn-lt"/>
            </a:endParaRPr>
          </a:p>
        </p:txBody>
      </p:sp>
      <p:pic>
        <p:nvPicPr>
          <p:cNvPr id="23590" name="Grafik 23589" descr="Ein Bild, das Text, Symbol, Schrift, Logo enthält.&#10;&#10;Automatisch generierte Beschreibung">
            <a:extLst>
              <a:ext uri="{FF2B5EF4-FFF2-40B4-BE49-F238E27FC236}">
                <a16:creationId xmlns:a16="http://schemas.microsoft.com/office/drawing/2014/main" id="{B6469569-81EA-5862-5D79-4C65FA64B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055" y="827184"/>
            <a:ext cx="788957" cy="788957"/>
          </a:xfrm>
          <a:prstGeom prst="rect">
            <a:avLst/>
          </a:prstGeom>
        </p:spPr>
      </p:pic>
      <p:sp>
        <p:nvSpPr>
          <p:cNvPr id="5" name="Textfeld 4">
            <a:extLst>
              <a:ext uri="{FF2B5EF4-FFF2-40B4-BE49-F238E27FC236}">
                <a16:creationId xmlns:a16="http://schemas.microsoft.com/office/drawing/2014/main" id="{26259514-77C1-9051-D3C0-F1CD17ADB06B}"/>
              </a:ext>
            </a:extLst>
          </p:cNvPr>
          <p:cNvSpPr txBox="1"/>
          <p:nvPr/>
        </p:nvSpPr>
        <p:spPr>
          <a:xfrm>
            <a:off x="682790" y="984799"/>
            <a:ext cx="1915909" cy="369332"/>
          </a:xfrm>
          <a:prstGeom prst="rect">
            <a:avLst/>
          </a:prstGeom>
          <a:noFill/>
        </p:spPr>
        <p:txBody>
          <a:bodyPr wrap="none" rtlCol="0">
            <a:spAutoFit/>
          </a:bodyPr>
          <a:lstStyle/>
          <a:p>
            <a:r>
              <a:rPr lang="de-DE" sz="1800" b="1" dirty="0"/>
              <a:t>Wärmeerzeuger</a:t>
            </a:r>
          </a:p>
        </p:txBody>
      </p:sp>
      <p:sp>
        <p:nvSpPr>
          <p:cNvPr id="4" name="Textfeld 3">
            <a:extLst>
              <a:ext uri="{FF2B5EF4-FFF2-40B4-BE49-F238E27FC236}">
                <a16:creationId xmlns:a16="http://schemas.microsoft.com/office/drawing/2014/main" id="{32F488AF-9AC9-BBC2-AD04-5EB7AFC58B8A}"/>
              </a:ext>
            </a:extLst>
          </p:cNvPr>
          <p:cNvSpPr txBox="1"/>
          <p:nvPr/>
        </p:nvSpPr>
        <p:spPr>
          <a:xfrm>
            <a:off x="507299" y="5830593"/>
            <a:ext cx="1696298" cy="276999"/>
          </a:xfrm>
          <a:prstGeom prst="rect">
            <a:avLst/>
          </a:prstGeom>
          <a:noFill/>
        </p:spPr>
        <p:txBody>
          <a:bodyPr wrap="none" rtlCol="0">
            <a:spAutoFit/>
          </a:bodyPr>
          <a:lstStyle/>
          <a:p>
            <a:r>
              <a:rPr lang="de-DE" sz="1200" u="none" strike="noStrike" dirty="0">
                <a:effectLst/>
                <a:latin typeface="+mn-lt"/>
              </a:rPr>
              <a:t>**) </a:t>
            </a:r>
            <a:r>
              <a:rPr lang="de-DE" sz="1200" u="sng" strike="noStrike" dirty="0">
                <a:effectLst/>
                <a:latin typeface="+mn-lt"/>
              </a:rPr>
              <a:t>Quelle:</a:t>
            </a:r>
            <a:r>
              <a:rPr lang="de-DE" sz="1200" u="none" strike="noStrike" dirty="0">
                <a:effectLst/>
                <a:latin typeface="+mn-lt"/>
              </a:rPr>
              <a:t> IKZ-</a:t>
            </a:r>
            <a:r>
              <a:rPr lang="de-DE" sz="1200" u="none" strike="noStrike" dirty="0" err="1">
                <a:effectLst/>
                <a:latin typeface="+mn-lt"/>
              </a:rPr>
              <a:t>Praxus</a:t>
            </a:r>
            <a:endParaRPr lang="de-DE" sz="1200" b="0" i="0" u="none" strike="noStrike" dirty="0">
              <a:solidFill>
                <a:srgbClr val="000000"/>
              </a:solidFill>
              <a:effectLst/>
              <a:latin typeface="+mn-lt"/>
            </a:endParaRPr>
          </a:p>
        </p:txBody>
      </p:sp>
      <p:pic>
        <p:nvPicPr>
          <p:cNvPr id="10" name="Grafik 9" descr="Ein Bild, das Text, Screenshot, Schrift, Zahl enthält.&#10;&#10;Automatisch generierte Beschreibung">
            <a:extLst>
              <a:ext uri="{FF2B5EF4-FFF2-40B4-BE49-F238E27FC236}">
                <a16:creationId xmlns:a16="http://schemas.microsoft.com/office/drawing/2014/main" id="{18E3C81F-A5D9-DE2A-239B-547099673FD5}"/>
              </a:ext>
            </a:extLst>
          </p:cNvPr>
          <p:cNvPicPr>
            <a:picLocks noChangeAspect="1"/>
          </p:cNvPicPr>
          <p:nvPr/>
        </p:nvPicPr>
        <p:blipFill rotWithShape="1">
          <a:blip r:embed="rId4">
            <a:extLst>
              <a:ext uri="{28A0092B-C50C-407E-A947-70E740481C1C}">
                <a14:useLocalDpi xmlns:a14="http://schemas.microsoft.com/office/drawing/2010/main" val="0"/>
              </a:ext>
            </a:extLst>
          </a:blip>
          <a:srcRect r="48147"/>
          <a:stretch/>
        </p:blipFill>
        <p:spPr>
          <a:xfrm>
            <a:off x="480752" y="1681642"/>
            <a:ext cx="4638003" cy="4195156"/>
          </a:xfrm>
          <a:prstGeom prst="rect">
            <a:avLst/>
          </a:prstGeom>
        </p:spPr>
      </p:pic>
      <p:grpSp>
        <p:nvGrpSpPr>
          <p:cNvPr id="16" name="Gruppieren 15">
            <a:extLst>
              <a:ext uri="{FF2B5EF4-FFF2-40B4-BE49-F238E27FC236}">
                <a16:creationId xmlns:a16="http://schemas.microsoft.com/office/drawing/2014/main" id="{1D3D153C-B4CF-B8FA-A652-F8BCB3125B1A}"/>
              </a:ext>
            </a:extLst>
          </p:cNvPr>
          <p:cNvGrpSpPr/>
          <p:nvPr/>
        </p:nvGrpSpPr>
        <p:grpSpPr>
          <a:xfrm>
            <a:off x="5130062" y="793670"/>
            <a:ext cx="1338625" cy="5083128"/>
            <a:chOff x="5130062" y="793670"/>
            <a:chExt cx="1338625" cy="5083128"/>
          </a:xfrm>
        </p:grpSpPr>
        <p:pic>
          <p:nvPicPr>
            <p:cNvPr id="23587" name="Grafik 23586" descr="Ein Bild, das Text, Screenshot, Schrift, Grafiken enthält.&#10;&#10;Automatisch generierte Beschreibung">
              <a:extLst>
                <a:ext uri="{FF2B5EF4-FFF2-40B4-BE49-F238E27FC236}">
                  <a16:creationId xmlns:a16="http://schemas.microsoft.com/office/drawing/2014/main" id="{F4D933EE-48D6-CBF7-36CC-ACABABB246F3}"/>
                </a:ext>
              </a:extLst>
            </p:cNvPr>
            <p:cNvPicPr>
              <a:picLocks noChangeAspect="1"/>
            </p:cNvPicPr>
            <p:nvPr/>
          </p:nvPicPr>
          <p:blipFill rotWithShape="1">
            <a:blip r:embed="rId5">
              <a:extLst>
                <a:ext uri="{28A0092B-C50C-407E-A947-70E740481C1C}">
                  <a14:useLocalDpi xmlns:a14="http://schemas.microsoft.com/office/drawing/2010/main" val="0"/>
                </a:ext>
              </a:extLst>
            </a:blip>
            <a:srcRect l="20828" t="3869" r="19259" b="13169"/>
            <a:stretch/>
          </p:blipFill>
          <p:spPr>
            <a:xfrm>
              <a:off x="5571765" y="793670"/>
              <a:ext cx="546603" cy="809284"/>
            </a:xfrm>
            <a:prstGeom prst="rect">
              <a:avLst/>
            </a:prstGeom>
          </p:spPr>
        </p:pic>
        <p:pic>
          <p:nvPicPr>
            <p:cNvPr id="11" name="Grafik 10" descr="Ein Bild, das Text, Screenshot, Schrift, Zahl enthält.&#10;&#10;Automatisch generierte Beschreibung">
              <a:extLst>
                <a:ext uri="{FF2B5EF4-FFF2-40B4-BE49-F238E27FC236}">
                  <a16:creationId xmlns:a16="http://schemas.microsoft.com/office/drawing/2014/main" id="{F646AE8E-7C4E-921D-2FB3-70D497735D6A}"/>
                </a:ext>
              </a:extLst>
            </p:cNvPr>
            <p:cNvPicPr>
              <a:picLocks noChangeAspect="1"/>
            </p:cNvPicPr>
            <p:nvPr/>
          </p:nvPicPr>
          <p:blipFill rotWithShape="1">
            <a:blip r:embed="rId4">
              <a:extLst>
                <a:ext uri="{28A0092B-C50C-407E-A947-70E740481C1C}">
                  <a14:useLocalDpi xmlns:a14="http://schemas.microsoft.com/office/drawing/2010/main" val="0"/>
                </a:ext>
              </a:extLst>
            </a:blip>
            <a:srcRect l="51984" r="33050"/>
            <a:stretch/>
          </p:blipFill>
          <p:spPr>
            <a:xfrm>
              <a:off x="5130062" y="1681642"/>
              <a:ext cx="1338625" cy="4195156"/>
            </a:xfrm>
            <a:prstGeom prst="rect">
              <a:avLst/>
            </a:prstGeom>
          </p:spPr>
        </p:pic>
      </p:grpSp>
      <p:grpSp>
        <p:nvGrpSpPr>
          <p:cNvPr id="27" name="Gruppieren 26">
            <a:extLst>
              <a:ext uri="{FF2B5EF4-FFF2-40B4-BE49-F238E27FC236}">
                <a16:creationId xmlns:a16="http://schemas.microsoft.com/office/drawing/2014/main" id="{0D9B8458-CCDC-8A46-0664-E7CE6895835B}"/>
              </a:ext>
            </a:extLst>
          </p:cNvPr>
          <p:cNvGrpSpPr/>
          <p:nvPr/>
        </p:nvGrpSpPr>
        <p:grpSpPr>
          <a:xfrm>
            <a:off x="7878958" y="835919"/>
            <a:ext cx="1551016" cy="5040879"/>
            <a:chOff x="7878958" y="835919"/>
            <a:chExt cx="1551016" cy="5040879"/>
          </a:xfrm>
        </p:grpSpPr>
        <p:pic>
          <p:nvPicPr>
            <p:cNvPr id="23562" name="Grafik 23561">
              <a:extLst>
                <a:ext uri="{FF2B5EF4-FFF2-40B4-BE49-F238E27FC236}">
                  <a16:creationId xmlns:a16="http://schemas.microsoft.com/office/drawing/2014/main" id="{07673FD2-0DF6-28B2-341F-B527F4453A3C}"/>
                </a:ext>
              </a:extLst>
            </p:cNvPr>
            <p:cNvPicPr>
              <a:picLocks noChangeAspect="1"/>
            </p:cNvPicPr>
            <p:nvPr/>
          </p:nvPicPr>
          <p:blipFill rotWithShape="1">
            <a:blip r:embed="rId6">
              <a:extLst>
                <a:ext uri="{28A0092B-C50C-407E-A947-70E740481C1C}">
                  <a14:useLocalDpi xmlns:a14="http://schemas.microsoft.com/office/drawing/2010/main" val="0"/>
                </a:ext>
              </a:extLst>
            </a:blip>
            <a:srcRect t="12345" b="7839"/>
            <a:stretch/>
          </p:blipFill>
          <p:spPr>
            <a:xfrm>
              <a:off x="8121152" y="835919"/>
              <a:ext cx="988248" cy="788774"/>
            </a:xfrm>
            <a:prstGeom prst="rect">
              <a:avLst/>
            </a:prstGeom>
          </p:spPr>
        </p:pic>
        <p:pic>
          <p:nvPicPr>
            <p:cNvPr id="12" name="Grafik 11" descr="Ein Bild, das Text, Screenshot, Schrift, Zahl enthält.&#10;&#10;Automatisch generierte Beschreibung">
              <a:extLst>
                <a:ext uri="{FF2B5EF4-FFF2-40B4-BE49-F238E27FC236}">
                  <a16:creationId xmlns:a16="http://schemas.microsoft.com/office/drawing/2014/main" id="{7185AFFA-7439-A558-5332-42DE977681C9}"/>
                </a:ext>
              </a:extLst>
            </p:cNvPr>
            <p:cNvPicPr>
              <a:picLocks noChangeAspect="1"/>
            </p:cNvPicPr>
            <p:nvPr/>
          </p:nvPicPr>
          <p:blipFill rotWithShape="1">
            <a:blip r:embed="rId4">
              <a:extLst>
                <a:ext uri="{28A0092B-C50C-407E-A947-70E740481C1C}">
                  <a14:useLocalDpi xmlns:a14="http://schemas.microsoft.com/office/drawing/2010/main" val="0"/>
                </a:ext>
              </a:extLst>
            </a:blip>
            <a:srcRect l="82660"/>
            <a:stretch/>
          </p:blipFill>
          <p:spPr>
            <a:xfrm>
              <a:off x="7878958" y="1681642"/>
              <a:ext cx="1551016" cy="4195156"/>
            </a:xfrm>
            <a:prstGeom prst="rect">
              <a:avLst/>
            </a:prstGeom>
          </p:spPr>
        </p:pic>
      </p:grpSp>
      <p:grpSp>
        <p:nvGrpSpPr>
          <p:cNvPr id="17" name="Gruppieren 16">
            <a:extLst>
              <a:ext uri="{FF2B5EF4-FFF2-40B4-BE49-F238E27FC236}">
                <a16:creationId xmlns:a16="http://schemas.microsoft.com/office/drawing/2014/main" id="{23EA4FD5-BA19-5094-89B5-F91A2CD96132}"/>
              </a:ext>
            </a:extLst>
          </p:cNvPr>
          <p:cNvGrpSpPr/>
          <p:nvPr/>
        </p:nvGrpSpPr>
        <p:grpSpPr>
          <a:xfrm>
            <a:off x="6479995" y="848838"/>
            <a:ext cx="1395275" cy="5027960"/>
            <a:chOff x="6479995" y="848838"/>
            <a:chExt cx="1395275" cy="5027960"/>
          </a:xfrm>
        </p:grpSpPr>
        <p:pic>
          <p:nvPicPr>
            <p:cNvPr id="8" name="Grafik 7" descr="Ein Bild, das Entwurf, Diagramm, Design enthält.&#10;&#10;Automatisch generierte Beschreibung">
              <a:extLst>
                <a:ext uri="{FF2B5EF4-FFF2-40B4-BE49-F238E27FC236}">
                  <a16:creationId xmlns:a16="http://schemas.microsoft.com/office/drawing/2014/main" id="{1061B612-BE6C-8783-5867-A1D44D95BF33}"/>
                </a:ext>
              </a:extLst>
            </p:cNvPr>
            <p:cNvPicPr>
              <a:picLocks noChangeAspect="1"/>
            </p:cNvPicPr>
            <p:nvPr/>
          </p:nvPicPr>
          <p:blipFill rotWithShape="1">
            <a:blip r:embed="rId7">
              <a:extLst>
                <a:ext uri="{28A0092B-C50C-407E-A947-70E740481C1C}">
                  <a14:useLocalDpi xmlns:a14="http://schemas.microsoft.com/office/drawing/2010/main" val="0"/>
                </a:ext>
              </a:extLst>
            </a:blip>
            <a:srcRect l="16970" t="11720" r="17037" b="25926"/>
            <a:stretch/>
          </p:blipFill>
          <p:spPr>
            <a:xfrm>
              <a:off x="6792137" y="848838"/>
              <a:ext cx="788957" cy="745452"/>
            </a:xfrm>
            <a:prstGeom prst="rect">
              <a:avLst/>
            </a:prstGeom>
          </p:spPr>
        </p:pic>
        <p:pic>
          <p:nvPicPr>
            <p:cNvPr id="13" name="Grafik 12" descr="Ein Bild, das Text, Screenshot, Schrift, Zahl enthält.&#10;&#10;Automatisch generierte Beschreibung">
              <a:extLst>
                <a:ext uri="{FF2B5EF4-FFF2-40B4-BE49-F238E27FC236}">
                  <a16:creationId xmlns:a16="http://schemas.microsoft.com/office/drawing/2014/main" id="{09361B1E-44BD-82D4-C3FC-62F540B43C60}"/>
                </a:ext>
              </a:extLst>
            </p:cNvPr>
            <p:cNvPicPr>
              <a:picLocks noChangeAspect="1"/>
            </p:cNvPicPr>
            <p:nvPr/>
          </p:nvPicPr>
          <p:blipFill rotWithShape="1">
            <a:blip r:embed="rId4">
              <a:extLst>
                <a:ext uri="{28A0092B-C50C-407E-A947-70E740481C1C}">
                  <a14:useLocalDpi xmlns:a14="http://schemas.microsoft.com/office/drawing/2010/main" val="0"/>
                </a:ext>
              </a:extLst>
            </a:blip>
            <a:srcRect l="67075" r="17326"/>
            <a:stretch/>
          </p:blipFill>
          <p:spPr>
            <a:xfrm>
              <a:off x="6479995" y="1681642"/>
              <a:ext cx="1395275" cy="4195156"/>
            </a:xfrm>
            <a:prstGeom prst="rect">
              <a:avLst/>
            </a:prstGeom>
          </p:spPr>
        </p:pic>
      </p:grpSp>
      <p:sp>
        <p:nvSpPr>
          <p:cNvPr id="2" name="Ellipse 1">
            <a:extLst>
              <a:ext uri="{FF2B5EF4-FFF2-40B4-BE49-F238E27FC236}">
                <a16:creationId xmlns:a16="http://schemas.microsoft.com/office/drawing/2014/main" id="{CDEDD02B-010C-6E59-FB31-4BBFC02F1982}"/>
              </a:ext>
            </a:extLst>
          </p:cNvPr>
          <p:cNvSpPr/>
          <p:nvPr/>
        </p:nvSpPr>
        <p:spPr bwMode="auto">
          <a:xfrm rot="16200000">
            <a:off x="3504565" y="3233172"/>
            <a:ext cx="1714500" cy="795515"/>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6" name="Gruppieren 5">
            <a:extLst>
              <a:ext uri="{FF2B5EF4-FFF2-40B4-BE49-F238E27FC236}">
                <a16:creationId xmlns:a16="http://schemas.microsoft.com/office/drawing/2014/main" id="{7B4F14BA-1D54-1D0E-7391-FF08B7E6D16E}"/>
              </a:ext>
            </a:extLst>
          </p:cNvPr>
          <p:cNvGrpSpPr/>
          <p:nvPr/>
        </p:nvGrpSpPr>
        <p:grpSpPr>
          <a:xfrm>
            <a:off x="27606" y="2773680"/>
            <a:ext cx="9906000" cy="3772404"/>
            <a:chOff x="27606" y="2773680"/>
            <a:chExt cx="9906000" cy="3772404"/>
          </a:xfrm>
        </p:grpSpPr>
        <p:grpSp>
          <p:nvGrpSpPr>
            <p:cNvPr id="28" name="Gruppieren 27">
              <a:extLst>
                <a:ext uri="{FF2B5EF4-FFF2-40B4-BE49-F238E27FC236}">
                  <a16:creationId xmlns:a16="http://schemas.microsoft.com/office/drawing/2014/main" id="{C915489A-8D5F-24F2-F9D7-66F3BDED2317}"/>
                </a:ext>
              </a:extLst>
            </p:cNvPr>
            <p:cNvGrpSpPr/>
            <p:nvPr/>
          </p:nvGrpSpPr>
          <p:grpSpPr>
            <a:xfrm>
              <a:off x="27606" y="2773680"/>
              <a:ext cx="9906000" cy="3772404"/>
              <a:chOff x="27606" y="2773680"/>
              <a:chExt cx="9906000" cy="3772404"/>
            </a:xfrm>
          </p:grpSpPr>
          <p:sp>
            <p:nvSpPr>
              <p:cNvPr id="24" name="Rectangle 4">
                <a:extLst>
                  <a:ext uri="{FF2B5EF4-FFF2-40B4-BE49-F238E27FC236}">
                    <a16:creationId xmlns:a16="http://schemas.microsoft.com/office/drawing/2014/main" id="{DB2EFDD9-171E-7CBF-A67F-7A18A25A144F}"/>
                  </a:ext>
                </a:extLst>
              </p:cNvPr>
              <p:cNvSpPr>
                <a:spLocks noChangeArrowheads="1"/>
              </p:cNvSpPr>
              <p:nvPr/>
            </p:nvSpPr>
            <p:spPr bwMode="auto">
              <a:xfrm>
                <a:off x="27606" y="614160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de-DE" altLang="de-DE" sz="1800" dirty="0">
                    <a:solidFill>
                      <a:srgbClr val="00B050"/>
                    </a:solidFill>
                  </a:rPr>
                  <a:t>Nur die Wärmepumpe nutzt kostenlose Umweltwärme und ist damit energetisch unschlagbar</a:t>
                </a:r>
                <a:r>
                  <a:rPr kumimoji="0" lang="de-DE" altLang="de-DE"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a:t>
                </a:r>
              </a:p>
            </p:txBody>
          </p:sp>
          <p:sp>
            <p:nvSpPr>
              <p:cNvPr id="25" name="Ellipse 24">
                <a:extLst>
                  <a:ext uri="{FF2B5EF4-FFF2-40B4-BE49-F238E27FC236}">
                    <a16:creationId xmlns:a16="http://schemas.microsoft.com/office/drawing/2014/main" id="{07A28E0B-68AB-C094-D7FC-FE018008472D}"/>
                  </a:ext>
                </a:extLst>
              </p:cNvPr>
              <p:cNvSpPr/>
              <p:nvPr/>
            </p:nvSpPr>
            <p:spPr bwMode="auto">
              <a:xfrm rot="16200000">
                <a:off x="7797216" y="3266091"/>
                <a:ext cx="1714500" cy="729677"/>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3" name="Ellipse 2">
              <a:extLst>
                <a:ext uri="{FF2B5EF4-FFF2-40B4-BE49-F238E27FC236}">
                  <a16:creationId xmlns:a16="http://schemas.microsoft.com/office/drawing/2014/main" id="{22FA87F3-D00B-A162-DA24-420EFFABCD37}"/>
                </a:ext>
              </a:extLst>
            </p:cNvPr>
            <p:cNvSpPr/>
            <p:nvPr/>
          </p:nvSpPr>
          <p:spPr bwMode="auto">
            <a:xfrm>
              <a:off x="391546" y="3429001"/>
              <a:ext cx="1876166" cy="404480"/>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7" name="Textfeld 6">
            <a:extLst>
              <a:ext uri="{FF2B5EF4-FFF2-40B4-BE49-F238E27FC236}">
                <a16:creationId xmlns:a16="http://schemas.microsoft.com/office/drawing/2014/main" id="{20F1EFB4-D050-23DB-D1A7-92AE9C153FB8}"/>
              </a:ext>
            </a:extLst>
          </p:cNvPr>
          <p:cNvSpPr txBox="1"/>
          <p:nvPr/>
        </p:nvSpPr>
        <p:spPr>
          <a:xfrm>
            <a:off x="2423160" y="5790669"/>
            <a:ext cx="7330238" cy="369332"/>
          </a:xfrm>
          <a:prstGeom prst="rect">
            <a:avLst/>
          </a:prstGeom>
          <a:noFill/>
        </p:spPr>
        <p:txBody>
          <a:bodyPr wrap="square" rtlCol="0">
            <a:spAutoFit/>
          </a:bodyPr>
          <a:lstStyle/>
          <a:p>
            <a:r>
              <a:rPr lang="de-DE" sz="1800" b="0" u="sng" dirty="0">
                <a:solidFill>
                  <a:srgbClr val="FF0000"/>
                </a:solidFill>
                <a:effectLst/>
                <a:latin typeface="Calibri" panose="020F0502020204030204" pitchFamily="34" charset="0"/>
                <a:ea typeface="Calibri" panose="020F0502020204030204" pitchFamily="34" charset="0"/>
                <a:hlinkClick r:id="rId8">
                  <a:extLst>
                    <a:ext uri="{A12FA001-AC4F-418D-AE19-62706E023703}">
                      <ahyp:hlinkClr xmlns:ahyp="http://schemas.microsoft.com/office/drawing/2018/hyperlinkcolor" val="tx"/>
                    </a:ext>
                  </a:extLst>
                </a:hlinkClick>
              </a:rPr>
              <a:t>SWR 19.03.2024: Der Wärmepumpen-Check - Wie gut sind sie in der Praxis?</a:t>
            </a:r>
            <a:endParaRPr lang="de-DE" dirty="0">
              <a:solidFill>
                <a:srgbClr val="FF0000"/>
              </a:solidFill>
            </a:endParaRPr>
          </a:p>
        </p:txBody>
      </p:sp>
    </p:spTree>
    <p:extLst>
      <p:ext uri="{BB962C8B-B14F-4D97-AF65-F5344CB8AC3E}">
        <p14:creationId xmlns:p14="http://schemas.microsoft.com/office/powerpoint/2010/main" val="25083694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1+#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1+#ppt_w/2"/>
                                          </p:val>
                                        </p:tav>
                                        <p:tav tm="100000">
                                          <p:val>
                                            <p:strVal val="#ppt_x"/>
                                          </p:val>
                                        </p:tav>
                                      </p:tavLst>
                                    </p:anim>
                                    <p:anim calcmode="lin" valueType="num">
                                      <p:cBhvr additive="base">
                                        <p:cTn id="20"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1000" fill="hold"/>
                                        <p:tgtEl>
                                          <p:spTgt spid="27"/>
                                        </p:tgtEl>
                                        <p:attrNameLst>
                                          <p:attrName>ppt_x</p:attrName>
                                        </p:attrNameLst>
                                      </p:cBhvr>
                                      <p:tavLst>
                                        <p:tav tm="0">
                                          <p:val>
                                            <p:strVal val="1+#ppt_w/2"/>
                                          </p:val>
                                        </p:tav>
                                        <p:tav tm="100000">
                                          <p:val>
                                            <p:strVal val="#ppt_x"/>
                                          </p:val>
                                        </p:tav>
                                      </p:tavLst>
                                    </p:anim>
                                    <p:anim calcmode="lin" valueType="num">
                                      <p:cBhvr additive="base">
                                        <p:cTn id="26"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000" fill="hold"/>
                                        <p:tgtEl>
                                          <p:spTgt spid="6"/>
                                        </p:tgtEl>
                                        <p:attrNameLst>
                                          <p:attrName>ppt_x</p:attrName>
                                        </p:attrNameLst>
                                      </p:cBhvr>
                                      <p:tavLst>
                                        <p:tav tm="0">
                                          <p:val>
                                            <p:strVal val="#ppt_x"/>
                                          </p:val>
                                        </p:tav>
                                        <p:tav tm="100000">
                                          <p:val>
                                            <p:strVal val="#ppt_x"/>
                                          </p:val>
                                        </p:tav>
                                      </p:tavLst>
                                    </p:anim>
                                    <p:anim calcmode="lin" valueType="num">
                                      <p:cBhvr additive="base">
                                        <p:cTn id="3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1000" fill="hold"/>
                                        <p:tgtEl>
                                          <p:spTgt spid="7"/>
                                        </p:tgtEl>
                                        <p:attrNameLst>
                                          <p:attrName>ppt_x</p:attrName>
                                        </p:attrNameLst>
                                      </p:cBhvr>
                                      <p:tavLst>
                                        <p:tav tm="0">
                                          <p:val>
                                            <p:strVal val="0-#ppt_w/2"/>
                                          </p:val>
                                        </p:tav>
                                        <p:tav tm="100000">
                                          <p:val>
                                            <p:strVal val="#ppt_x"/>
                                          </p:val>
                                        </p:tav>
                                      </p:tavLst>
                                    </p:anim>
                                    <p:anim calcmode="lin" valueType="num">
                                      <p:cBhvr additive="base">
                                        <p:cTn id="3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theme/theme1.xml><?xml version="1.0" encoding="utf-8"?>
<a:theme xmlns:a="http://schemas.openxmlformats.org/drawingml/2006/main" name="pg_blau_basisversion">
  <a:themeElements>
    <a:clrScheme name="">
      <a:dk1>
        <a:srgbClr val="000000"/>
      </a:dk1>
      <a:lt1>
        <a:srgbClr val="FFFFFF"/>
      </a:lt1>
      <a:dk2>
        <a:srgbClr val="FFFFFF"/>
      </a:dk2>
      <a:lt2>
        <a:srgbClr val="808080"/>
      </a:lt2>
      <a:accent1>
        <a:srgbClr val="B2B2B2"/>
      </a:accent1>
      <a:accent2>
        <a:srgbClr val="3333CC"/>
      </a:accent2>
      <a:accent3>
        <a:srgbClr val="FFFFFF"/>
      </a:accent3>
      <a:accent4>
        <a:srgbClr val="000000"/>
      </a:accent4>
      <a:accent5>
        <a:srgbClr val="D5D5D5"/>
      </a:accent5>
      <a:accent6>
        <a:srgbClr val="2D2DB9"/>
      </a:accent6>
      <a:hlink>
        <a:srgbClr val="0000CC"/>
      </a:hlink>
      <a:folHlink>
        <a:srgbClr val="000099"/>
      </a:folHlink>
    </a:clrScheme>
    <a:fontScheme name="pg_blau_basisvers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pg_blau_basisvers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g_blau_basisvers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g_blau_basisvers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g_blau_basisvers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g_blau_basisvers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g_blau_basisvers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8">
        <a:dk1>
          <a:srgbClr val="000000"/>
        </a:dk1>
        <a:lt1>
          <a:srgbClr val="FFFFFF"/>
        </a:lt1>
        <a:dk2>
          <a:srgbClr val="000000"/>
        </a:dk2>
        <a:lt2>
          <a:srgbClr val="808080"/>
        </a:lt2>
        <a:accent1>
          <a:srgbClr val="99FF33"/>
        </a:accent1>
        <a:accent2>
          <a:srgbClr val="3333CC"/>
        </a:accent2>
        <a:accent3>
          <a:srgbClr val="FFFFFF"/>
        </a:accent3>
        <a:accent4>
          <a:srgbClr val="000000"/>
        </a:accent4>
        <a:accent5>
          <a:srgbClr val="CAFFAD"/>
        </a:accent5>
        <a:accent6>
          <a:srgbClr val="2D2DB9"/>
        </a:accent6>
        <a:hlink>
          <a:srgbClr val="0000CC"/>
        </a:hlink>
        <a:folHlink>
          <a:srgbClr val="99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Settings\janke00s\Application Data\Microsoft\Templates\PG Folienvorlagen\pg_blau_basisversion.pot</Template>
  <TotalTime>0</TotalTime>
  <Words>3263</Words>
  <Application>Microsoft Office PowerPoint</Application>
  <PresentationFormat>A4-Papier (210 x 297 mm)</PresentationFormat>
  <Paragraphs>353</Paragraphs>
  <Slides>28</Slides>
  <Notes>24</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28</vt:i4>
      </vt:variant>
    </vt:vector>
  </HeadingPairs>
  <TitlesOfParts>
    <vt:vector size="38" baseType="lpstr">
      <vt:lpstr>Microsoft YaHei</vt:lpstr>
      <vt:lpstr>Arial</vt:lpstr>
      <vt:lpstr>Arial Rounded MT Bold</vt:lpstr>
      <vt:lpstr>Bahnschrift Light Condensed</vt:lpstr>
      <vt:lpstr>Calibri</vt:lpstr>
      <vt:lpstr>Calibri Light</vt:lpstr>
      <vt:lpstr>Courier New</vt:lpstr>
      <vt:lpstr>Times New Roman</vt:lpstr>
      <vt:lpstr>Wingdings</vt:lpstr>
      <vt:lpstr>pg_blau_basisversion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Wer heute noch Heizungen mit fossilen Brennstoffen einbaut, der wird das teuer bezahlen!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Siemens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janke00s</dc:creator>
  <cp:lastModifiedBy>Wolfgang Thiel</cp:lastModifiedBy>
  <cp:revision>2888</cp:revision>
  <cp:lastPrinted>2019-03-23T07:11:31Z</cp:lastPrinted>
  <dcterms:created xsi:type="dcterms:W3CDTF">2003-01-24T08:17:53Z</dcterms:created>
  <dcterms:modified xsi:type="dcterms:W3CDTF">2024-04-12T13:17:48Z</dcterms:modified>
</cp:coreProperties>
</file>