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78" r:id="rId2"/>
    <p:sldId id="879" r:id="rId3"/>
    <p:sldId id="981" r:id="rId4"/>
    <p:sldId id="811" r:id="rId5"/>
    <p:sldId id="882" r:id="rId6"/>
    <p:sldId id="744" r:id="rId7"/>
    <p:sldId id="930" r:id="rId8"/>
    <p:sldId id="987" r:id="rId9"/>
    <p:sldId id="989" r:id="rId10"/>
    <p:sldId id="1074" r:id="rId11"/>
    <p:sldId id="1073" r:id="rId12"/>
    <p:sldId id="1081" r:id="rId13"/>
    <p:sldId id="927" r:id="rId14"/>
    <p:sldId id="886" r:id="rId15"/>
    <p:sldId id="1071" r:id="rId16"/>
    <p:sldId id="1070" r:id="rId17"/>
    <p:sldId id="1009" r:id="rId18"/>
    <p:sldId id="995" r:id="rId19"/>
    <p:sldId id="1080" r:id="rId20"/>
    <p:sldId id="1079" r:id="rId21"/>
    <p:sldId id="1078" r:id="rId22"/>
    <p:sldId id="1072" r:id="rId23"/>
    <p:sldId id="1077" r:id="rId24"/>
    <p:sldId id="755" r:id="rId25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3333FF"/>
    <a:srgbClr val="006600"/>
    <a:srgbClr val="FF9900"/>
    <a:srgbClr val="008000"/>
    <a:srgbClr val="BFBFBF"/>
    <a:srgbClr val="CC6600"/>
    <a:srgbClr val="FF66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57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2886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6" y="72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Ausbaupfade%20Nullemission\2Ausbaupfad%20bis%202040\Transformation204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2EE-Ausbaupfad\Berechnungen\Transformation\Transformation2040%20D_Soll-Ist_V0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Vortrag\Ausbauzahlen\EE_Ausbau%20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Ausbauzahlen\EE-Ausbau_S&#252;dpfalz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Ertr&#228;ge\Transformation2040_D%20Soll-Ist_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05Projekte\01Klimaschutz-Energiewende\02Meta-Studie%20Klimasch.-Energiew.%202.0\05Monitoring\Zahlen\2022\Transformation\Transformation2040%20D_Soll-Ist_V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Transformation\Transformation2040%20RLP_Soll-Ist_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Transformation\Transformation2040%20RLP_Soll-Ist_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Ertr&#228;ge\Jahresertr&#228;ge%202022_V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Jahresertr&#228;ge%202022_V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Vortrag\Ausbauzahlen\EE_Ausbau%202022_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2EE-Ausbaupfad\Berechnungen\Transformation\Transformation2040%20D_Soll-Ist_V0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6525454899499E-2"/>
          <c:y val="3.4097636931183353E-2"/>
          <c:w val="0.89019404564367488"/>
          <c:h val="0.83815989118176482"/>
        </c:manualLayout>
      </c:layout>
      <c:lineChart>
        <c:grouping val="standard"/>
        <c:varyColors val="0"/>
        <c:ser>
          <c:idx val="0"/>
          <c:order val="0"/>
          <c:tx>
            <c:strRef>
              <c:f>'Transformation (2)'!$A$2</c:f>
              <c:strCache>
                <c:ptCount val="1"/>
                <c:pt idx="0">
                  <c:v>Bedarf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48E-2"/>
                  <c:y val="-4.255555311224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3-412F-B366-A8450EF5F225}"/>
            </c:ext>
          </c:extLst>
        </c:ser>
        <c:ser>
          <c:idx val="1"/>
          <c:order val="1"/>
          <c:tx>
            <c:strRef>
              <c:f>'Transformation (2)'!$A$3</c:f>
              <c:strCache>
                <c:ptCount val="1"/>
                <c:pt idx="0">
                  <c:v>Erneuerbare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8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2.393749862563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A3-412F-B366-A8450EF5F225}"/>
                </c:ext>
              </c:extLst>
            </c:dLbl>
            <c:dLbl>
              <c:idx val="23"/>
              <c:layout>
                <c:manualLayout>
                  <c:x val="0"/>
                  <c:y val="-2.6597220695150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(2)'!$B$3:$Y$3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A3-412F-B366-A8450EF5F225}"/>
            </c:ext>
          </c:extLst>
        </c:ser>
        <c:ser>
          <c:idx val="2"/>
          <c:order val="2"/>
          <c:tx>
            <c:strRef>
              <c:f>'Transformation (2)'!$A$4</c:f>
              <c:strCache>
                <c:ptCount val="1"/>
                <c:pt idx="0">
                  <c:v>Mineralöl-nichtenergetisch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445444354586967E-2"/>
                  <c:y val="-6.3833329668361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(2)'!$B$4:$Y$4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A3-412F-B366-A8450EF5F225}"/>
            </c:ext>
          </c:extLst>
        </c:ser>
        <c:ser>
          <c:idx val="3"/>
          <c:order val="3"/>
          <c:tx>
            <c:strRef>
              <c:f>'Transformation (2)'!$A$5</c:f>
              <c:strCache>
                <c:ptCount val="1"/>
                <c:pt idx="0">
                  <c:v>Kohle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3.7236108973211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(2)'!$B$5:$Y$5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A3-412F-B366-A8450EF5F225}"/>
            </c:ext>
          </c:extLst>
        </c:ser>
        <c:ser>
          <c:idx val="4"/>
          <c:order val="4"/>
          <c:tx>
            <c:strRef>
              <c:f>'Transformation (2)'!$A$6</c:f>
              <c:strCache>
                <c:ptCount val="1"/>
                <c:pt idx="0">
                  <c:v>Kernenergie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51733313728064E-2"/>
                  <c:y val="4.2555553112241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(2)'!$B$6:$Y$6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A3-412F-B366-A8450EF5F225}"/>
            </c:ext>
          </c:extLst>
        </c:ser>
        <c:ser>
          <c:idx val="5"/>
          <c:order val="5"/>
          <c:tx>
            <c:strRef>
              <c:f>'Transformation (2)'!$A$7</c:f>
              <c:strCache>
                <c:ptCount val="1"/>
                <c:pt idx="0">
                  <c:v>Erdgas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408221846454543E-2"/>
                  <c:y val="-6.915277380739214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A3-412F-B366-A8450EF5F225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(2)'!$B$7:$Y$7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A3-412F-B366-A8450EF5F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84656"/>
        <c:axId val="403078752"/>
      </c:lineChart>
      <c:catAx>
        <c:axId val="4030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78752"/>
        <c:crosses val="autoZero"/>
        <c:auto val="1"/>
        <c:lblAlgn val="ctr"/>
        <c:lblOffset val="100"/>
        <c:noMultiLvlLbl val="0"/>
      </c:catAx>
      <c:valAx>
        <c:axId val="4030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80869349139027E-2"/>
          <c:y val="0.11834544055004675"/>
          <c:w val="0.87645738697844577"/>
          <c:h val="0.737641836676219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('Zubau_EEG2022-2'!$A$13:$A$22,'Zubau_EEG2022-2'!$A$24,'Zubau_EEG2022-2'!$A$31:$A$32)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1">
                  <c:v>EEG 2023/1</c:v>
                </c:pt>
                <c:pt idx="12">
                  <c:v>M-Studie</c:v>
                </c:pt>
              </c:strCache>
            </c:strRef>
          </c:cat>
          <c:val>
            <c:numRef>
              <c:f>('Zubau_EEG2022-2'!$B$13:$B$22,'Zubau_EEG2022-2'!$B$24,'Zubau_EEG2022-2'!$B$31:$B$32)</c:f>
              <c:numCache>
                <c:formatCode>#,##0</c:formatCode>
                <c:ptCount val="13"/>
                <c:pt idx="0">
                  <c:v>201</c:v>
                </c:pt>
                <c:pt idx="1">
                  <c:v>682</c:v>
                </c:pt>
                <c:pt idx="2">
                  <c:v>259</c:v>
                </c:pt>
                <c:pt idx="3">
                  <c:v>253</c:v>
                </c:pt>
                <c:pt idx="4">
                  <c:v>174</c:v>
                </c:pt>
                <c:pt idx="5">
                  <c:v>317</c:v>
                </c:pt>
                <c:pt idx="6">
                  <c:v>438</c:v>
                </c:pt>
                <c:pt idx="7">
                  <c:v>335</c:v>
                </c:pt>
                <c:pt idx="8">
                  <c:v>572</c:v>
                </c:pt>
                <c:pt idx="9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5-4A59-AC4F-61651C973361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3431053203040276E-2"/>
                  <c:y val="6.41358265504646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75-4A59-AC4F-61651C973361}"/>
                </c:ext>
              </c:extLst>
            </c:dLbl>
            <c:dLbl>
              <c:idx val="12"/>
              <c:layout>
                <c:manualLayout>
                  <c:x val="5.0201552574657811E-2"/>
                  <c:y val="1.9240747965139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75-4A59-AC4F-61651C973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('Zubau_EEG2022-2'!$A$13:$A$22,'Zubau_EEG2022-2'!$A$24,'Zubau_EEG2022-2'!$A$31:$A$32)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1">
                  <c:v>EEG 2023/1</c:v>
                </c:pt>
                <c:pt idx="12">
                  <c:v>M-Studie</c:v>
                </c:pt>
              </c:strCache>
            </c:strRef>
          </c:cat>
          <c:val>
            <c:numRef>
              <c:f>('Zubau_EEG2022-2'!$C$13:$C$22,'Zubau_EEG2022-2'!$C$24,'Zubau_EEG2022-2'!$C$31:$C$32)</c:f>
              <c:numCache>
                <c:formatCode>#,##0</c:formatCode>
                <c:ptCount val="13"/>
                <c:pt idx="0">
                  <c:v>1977</c:v>
                </c:pt>
                <c:pt idx="1">
                  <c:v>2413</c:v>
                </c:pt>
                <c:pt idx="2">
                  <c:v>4652</c:v>
                </c:pt>
                <c:pt idx="3">
                  <c:v>3676</c:v>
                </c:pt>
                <c:pt idx="4">
                  <c:v>3986</c:v>
                </c:pt>
                <c:pt idx="5">
                  <c:v>4891</c:v>
                </c:pt>
                <c:pt idx="6">
                  <c:v>2154</c:v>
                </c:pt>
                <c:pt idx="7">
                  <c:v>865</c:v>
                </c:pt>
                <c:pt idx="8">
                  <c:v>1221</c:v>
                </c:pt>
                <c:pt idx="9">
                  <c:v>1857</c:v>
                </c:pt>
                <c:pt idx="11">
                  <c:v>5762.7222222222226</c:v>
                </c:pt>
                <c:pt idx="12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5-4A59-AC4F-61651C973361}"/>
            </c:ext>
          </c:extLst>
        </c:ser>
        <c:ser>
          <c:idx val="2"/>
          <c:order val="2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3431053203040276E-2"/>
                  <c:y val="-1.6033956637616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75-4A59-AC4F-61651C973361}"/>
                </c:ext>
              </c:extLst>
            </c:dLbl>
            <c:dLbl>
              <c:idx val="12"/>
              <c:layout>
                <c:manualLayout>
                  <c:x val="5.0201552574657811E-2"/>
                  <c:y val="3.20679132752311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75-4A59-AC4F-61651C973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('Zubau_EEG2022-2'!$A$13:$A$22,'Zubau_EEG2022-2'!$A$24,'Zubau_EEG2022-2'!$A$31:$A$32)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1">
                  <c:v>EEG 2023/1</c:v>
                </c:pt>
                <c:pt idx="12">
                  <c:v>M-Studie</c:v>
                </c:pt>
              </c:strCache>
            </c:strRef>
          </c:cat>
          <c:val>
            <c:numRef>
              <c:f>('Zubau_EEG2022-2'!$D$13:$D$22,'Zubau_EEG2022-2'!$D$24,'Zubau_EEG2022-2'!$D$31:$D$32)</c:f>
              <c:numCache>
                <c:formatCode>#,##0</c:formatCode>
                <c:ptCount val="13"/>
                <c:pt idx="0">
                  <c:v>8</c:v>
                </c:pt>
                <c:pt idx="1">
                  <c:v>24</c:v>
                </c:pt>
                <c:pt idx="2">
                  <c:v>486</c:v>
                </c:pt>
                <c:pt idx="3">
                  <c:v>2289</c:v>
                </c:pt>
                <c:pt idx="4">
                  <c:v>869</c:v>
                </c:pt>
                <c:pt idx="5">
                  <c:v>1254</c:v>
                </c:pt>
                <c:pt idx="6">
                  <c:v>987</c:v>
                </c:pt>
                <c:pt idx="7">
                  <c:v>1135</c:v>
                </c:pt>
                <c:pt idx="8">
                  <c:v>246</c:v>
                </c:pt>
                <c:pt idx="9">
                  <c:v>0</c:v>
                </c:pt>
                <c:pt idx="11">
                  <c:v>2716.2592592592591</c:v>
                </c:pt>
                <c:pt idx="12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5-4A59-AC4F-61651C973361}"/>
            </c:ext>
          </c:extLst>
        </c:ser>
        <c:ser>
          <c:idx val="3"/>
          <c:order val="3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5.0217155266015299E-2"/>
                  <c:y val="-1.2827165310092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75-4A59-AC4F-61651C973361}"/>
                </c:ext>
              </c:extLst>
            </c:dLbl>
            <c:dLbl>
              <c:idx val="12"/>
              <c:layout>
                <c:manualLayout>
                  <c:x val="4.3431053203040172E-2"/>
                  <c:y val="0.150719192393591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75-4A59-AC4F-61651C973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('Zubau_EEG2022-2'!$A$13:$A$22,'Zubau_EEG2022-2'!$A$24,'Zubau_EEG2022-2'!$A$31:$A$32)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1">
                  <c:v>EEG 2023/1</c:v>
                </c:pt>
                <c:pt idx="12">
                  <c:v>M-Studie</c:v>
                </c:pt>
              </c:strCache>
            </c:strRef>
          </c:cat>
          <c:val>
            <c:numRef>
              <c:f>('Zubau_EEG2022-2'!$E$13:$E$22,'Zubau_EEG2022-2'!$E$24,'Zubau_EEG2022-2'!$E$31:$E$32)</c:f>
              <c:numCache>
                <c:formatCode>#,##0</c:formatCode>
                <c:ptCount val="13"/>
                <c:pt idx="0">
                  <c:v>7604</c:v>
                </c:pt>
                <c:pt idx="1">
                  <c:v>3677</c:v>
                </c:pt>
                <c:pt idx="2">
                  <c:v>119</c:v>
                </c:pt>
                <c:pt idx="3">
                  <c:v>1324</c:v>
                </c:pt>
                <c:pt idx="4">
                  <c:v>1455</c:v>
                </c:pt>
                <c:pt idx="5">
                  <c:v>1613</c:v>
                </c:pt>
                <c:pt idx="6">
                  <c:v>2915</c:v>
                </c:pt>
                <c:pt idx="7">
                  <c:v>3889</c:v>
                </c:pt>
                <c:pt idx="8">
                  <c:v>4625</c:v>
                </c:pt>
                <c:pt idx="9">
                  <c:v>5263</c:v>
                </c:pt>
                <c:pt idx="11">
                  <c:v>16889.777777777777</c:v>
                </c:pt>
                <c:pt idx="12">
                  <c:v>48600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75-4A59-AC4F-61651C973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4350920"/>
        <c:axId val="764353216"/>
      </c:barChart>
      <c:catAx>
        <c:axId val="76435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4353216"/>
        <c:crosses val="autoZero"/>
        <c:auto val="1"/>
        <c:lblAlgn val="ctr"/>
        <c:lblOffset val="100"/>
        <c:noMultiLvlLbl val="0"/>
      </c:catAx>
      <c:valAx>
        <c:axId val="7643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435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'Gesamt-Ausbau'!$B$3:$B$14</c:f>
              <c:numCache>
                <c:formatCode>General</c:formatCode>
                <c:ptCount val="12"/>
                <c:pt idx="0">
                  <c:v>0</c:v>
                </c:pt>
                <c:pt idx="1">
                  <c:v>0.2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  <c:pt idx="5">
                  <c:v>0</c:v>
                </c:pt>
                <c:pt idx="6">
                  <c:v>0.1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5-4D3D-B2FA-17781E8D597C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'Gesamt-Ausbau'!$C$3:$C$14</c:f>
              <c:numCache>
                <c:formatCode>General</c:formatCode>
                <c:ptCount val="12"/>
                <c:pt idx="0">
                  <c:v>18.100000000000001</c:v>
                </c:pt>
                <c:pt idx="1">
                  <c:v>15.6</c:v>
                </c:pt>
                <c:pt idx="2">
                  <c:v>48.9</c:v>
                </c:pt>
                <c:pt idx="3">
                  <c:v>27.4</c:v>
                </c:pt>
                <c:pt idx="4">
                  <c:v>36.5</c:v>
                </c:pt>
                <c:pt idx="5">
                  <c:v>20.7</c:v>
                </c:pt>
                <c:pt idx="6">
                  <c:v>22.8</c:v>
                </c:pt>
                <c:pt idx="7">
                  <c:v>28.2</c:v>
                </c:pt>
                <c:pt idx="8">
                  <c:v>29.9</c:v>
                </c:pt>
                <c:pt idx="9">
                  <c:v>31.8</c:v>
                </c:pt>
                <c:pt idx="10">
                  <c:v>36.299999999999997</c:v>
                </c:pt>
                <c:pt idx="11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5-4D3D-B2FA-17781E8D597C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0F-468E-9F58-26A8889928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0F-468E-9F58-26A8889928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0F-468E-9F58-26A88899282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0F-468E-9F58-26A88899282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0F-468E-9F58-26A888992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'Gesamt-Ausbau'!$D$3:$D$14</c:f>
              <c:numCache>
                <c:formatCode>General</c:formatCode>
                <c:ptCount val="12"/>
                <c:pt idx="0">
                  <c:v>0</c:v>
                </c:pt>
                <c:pt idx="1">
                  <c:v>4.2</c:v>
                </c:pt>
                <c:pt idx="2">
                  <c:v>0</c:v>
                </c:pt>
                <c:pt idx="3">
                  <c:v>14.1</c:v>
                </c:pt>
                <c:pt idx="4">
                  <c:v>23.3</c:v>
                </c:pt>
                <c:pt idx="5">
                  <c:v>0</c:v>
                </c:pt>
                <c:pt idx="6">
                  <c:v>11.4</c:v>
                </c:pt>
                <c:pt idx="7">
                  <c:v>0</c:v>
                </c:pt>
                <c:pt idx="8">
                  <c:v>0</c:v>
                </c:pt>
                <c:pt idx="9">
                  <c:v>4.2</c:v>
                </c:pt>
                <c:pt idx="10">
                  <c:v>8.6999999999999993</c:v>
                </c:pt>
                <c:pt idx="11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45-4D3D-B2FA-17781E8D5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6208904"/>
        <c:axId val="716208576"/>
      </c:barChart>
      <c:catAx>
        <c:axId val="71620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6208576"/>
        <c:crosses val="autoZero"/>
        <c:auto val="1"/>
        <c:lblAlgn val="ctr"/>
        <c:lblOffset val="100"/>
        <c:noMultiLvlLbl val="0"/>
      </c:catAx>
      <c:valAx>
        <c:axId val="71620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6208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70049264008856E-2"/>
                  <c:y val="9.3900092273475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2E-4692-B774-3272B31AE2CF}"/>
                </c:ext>
              </c:extLst>
            </c:dLbl>
            <c:dLbl>
              <c:idx val="5"/>
              <c:layout>
                <c:manualLayout>
                  <c:x val="-4.9376542793494018E-17"/>
                  <c:y val="-0.10642010457660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2E-4692-B774-3272B31AE2CF}"/>
                </c:ext>
              </c:extLst>
            </c:dLbl>
            <c:dLbl>
              <c:idx val="10"/>
              <c:layout>
                <c:manualLayout>
                  <c:x val="0"/>
                  <c:y val="-7.512007381878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2E-4692-B774-3272B31AE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'2019-2022'!$B$3:$B$16</c:f>
              <c:numCache>
                <c:formatCode>General</c:formatCode>
                <c:ptCount val="14"/>
                <c:pt idx="0" formatCode="0.00">
                  <c:v>3.077</c:v>
                </c:pt>
                <c:pt idx="5" formatCode="0.00">
                  <c:v>3.1920000000000002</c:v>
                </c:pt>
                <c:pt idx="10" formatCode="0.00">
                  <c:v>1.782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E-4692-B774-3272B31AE2CF}"/>
            </c:ext>
          </c:extLst>
        </c:ser>
        <c:ser>
          <c:idx val="1"/>
          <c:order val="1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09275333428058E-2"/>
                  <c:y val="-3.130003075782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2E-4692-B774-3272B31AE2C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2E-4692-B774-3272B31AE2C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2E-4692-B774-3272B31AE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'2019-2022'!$C$3:$C$16</c:f>
              <c:numCache>
                <c:formatCode>General</c:formatCode>
                <c:ptCount val="14"/>
                <c:pt idx="0" formatCode="0.00">
                  <c:v>13.8</c:v>
                </c:pt>
                <c:pt idx="5" formatCode="0.00">
                  <c:v>0</c:v>
                </c:pt>
                <c:pt idx="10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E-4692-B774-3272B31AE2CF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4398014148599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2E-4692-B774-3272B31AE2CF}"/>
                </c:ext>
              </c:extLst>
            </c:dLbl>
            <c:dLbl>
              <c:idx val="6"/>
              <c:layout>
                <c:manualLayout>
                  <c:x val="0"/>
                  <c:y val="-0.17215016916804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2E-4692-B774-3272B31AE2CF}"/>
                </c:ext>
              </c:extLst>
            </c:dLbl>
            <c:dLbl>
              <c:idx val="11"/>
              <c:layout>
                <c:manualLayout>
                  <c:x val="0"/>
                  <c:y val="-7.825007689456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82E-4692-B774-3272B31AE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'2019-2022'!$D$3:$D$16</c:f>
              <c:numCache>
                <c:formatCode>0.00</c:formatCode>
                <c:ptCount val="14"/>
                <c:pt idx="1">
                  <c:v>4.2169999999999996</c:v>
                </c:pt>
                <c:pt idx="6">
                  <c:v>5.452</c:v>
                </c:pt>
                <c:pt idx="11">
                  <c:v>1.659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E-4692-B774-3272B31AE2CF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'2019-2022'!$E$3:$E$16</c:f>
              <c:numCache>
                <c:formatCode>0.00</c:formatCode>
                <c:ptCount val="14"/>
                <c:pt idx="1">
                  <c:v>0</c:v>
                </c:pt>
                <c:pt idx="6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E-4692-B774-3272B31AE2CF}"/>
            </c:ext>
          </c:extLst>
        </c:ser>
        <c:ser>
          <c:idx val="4"/>
          <c:order val="4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0.222230218380561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2E-4692-B774-3272B31AE2CF}"/>
                </c:ext>
              </c:extLst>
            </c:dLbl>
            <c:dLbl>
              <c:idx val="7"/>
              <c:layout>
                <c:manualLayout>
                  <c:x val="1.3466485416962681E-3"/>
                  <c:y val="-0.2128402091532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82E-4692-B774-3272B31AE2CF}"/>
                </c:ext>
              </c:extLst>
            </c:dLbl>
            <c:dLbl>
              <c:idx val="12"/>
              <c:layout>
                <c:manualLayout>
                  <c:x val="-2.6932970833926351E-3"/>
                  <c:y val="-5.94700584398685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82E-4692-B774-3272B31AE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'2019-2022'!$F$3:$F$16</c:f>
              <c:numCache>
                <c:formatCode>General</c:formatCode>
                <c:ptCount val="14"/>
                <c:pt idx="2" formatCode="0.00">
                  <c:v>7.4530000000000003</c:v>
                </c:pt>
                <c:pt idx="7" formatCode="0.00">
                  <c:v>7.1130000000000004</c:v>
                </c:pt>
                <c:pt idx="12" formatCode="0.00">
                  <c:v>1.333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2E-4692-B774-3272B31AE2CF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'2019-2022'!$G$3:$G$16</c:f>
              <c:numCache>
                <c:formatCode>General</c:formatCode>
                <c:ptCount val="14"/>
                <c:pt idx="2" formatCode="0.00">
                  <c:v>0</c:v>
                </c:pt>
                <c:pt idx="7" formatCode="0.00">
                  <c:v>0</c:v>
                </c:pt>
                <c:pt idx="12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2E-4692-B774-3272B31AE2CF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3466485416962681E-3"/>
                  <c:y val="-0.25040024606260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82E-4692-B774-3272B31AE2CF}"/>
                </c:ext>
              </c:extLst>
            </c:dLbl>
            <c:dLbl>
              <c:idx val="8"/>
              <c:layout>
                <c:manualLayout>
                  <c:x val="0"/>
                  <c:y val="-0.20032019685008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82E-4692-B774-3272B31AE2CF}"/>
                </c:ext>
              </c:extLst>
            </c:dLbl>
            <c:dLbl>
              <c:idx val="13"/>
              <c:layout>
                <c:manualLayout>
                  <c:x val="-1.3466485416962681E-3"/>
                  <c:y val="-6.886006766721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82E-4692-B774-3272B31AE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'2019-2022'!$H$3:$H$16</c:f>
              <c:numCache>
                <c:formatCode>General</c:formatCode>
                <c:ptCount val="14"/>
                <c:pt idx="3" formatCode="0.00">
                  <c:v>8.7140000000000004</c:v>
                </c:pt>
                <c:pt idx="8" formatCode="0.00">
                  <c:v>6.5170000000000003</c:v>
                </c:pt>
                <c:pt idx="13" formatCode="0.00">
                  <c:v>2.0129999999999999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2E-4692-B774-3272B31AE2CF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'2019-2022'!$I$3:$I$16</c:f>
              <c:numCache>
                <c:formatCode>General</c:formatCode>
                <c:ptCount val="14"/>
                <c:pt idx="3" formatCode="0.00">
                  <c:v>0</c:v>
                </c:pt>
                <c:pt idx="8" formatCode="0.00">
                  <c:v>0</c:v>
                </c:pt>
                <c:pt idx="13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2E-4692-B774-3272B31AE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273648"/>
        <c:axId val="665273976"/>
      </c:barChart>
      <c:catAx>
        <c:axId val="6652736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273976"/>
        <c:crosses val="autoZero"/>
        <c:auto val="1"/>
        <c:lblAlgn val="ctr"/>
        <c:lblOffset val="100"/>
        <c:noMultiLvlLbl val="0"/>
      </c:catAx>
      <c:valAx>
        <c:axId val="66527397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66527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Transformation!$B$6:$Y$6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5C-4D77-B36E-80ED276B1CCD}"/>
            </c:ext>
          </c:extLst>
        </c:ser>
        <c:ser>
          <c:idx val="1"/>
          <c:order val="1"/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/>
                </a:solidFill>
                <a:prstDash val="sysDash"/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Transformation!$B$7:$Y$7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1234.1666765399998</c:v>
                </c:pt>
                <c:pt idx="2">
                  <c:v>1255.27778782</c:v>
                </c:pt>
                <c:pt idx="3">
                  <c:v>1135.2266757484799</c:v>
                </c:pt>
                <c:pt idx="4">
                  <c:v>1077.04834194972</c:v>
                </c:pt>
                <c:pt idx="5">
                  <c:v>1156.6133425862402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5C-4D77-B36E-80ED276B1CCD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Transformation!$B$8:$Y$8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5C-4D77-B36E-80ED276B1CCD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prstDash val="sysDash"/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Transformation!$B$9:$Y$9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806.38889533999998</c:v>
                </c:pt>
                <c:pt idx="2">
                  <c:v>640.00000511999997</c:v>
                </c:pt>
                <c:pt idx="3">
                  <c:v>515.32055967811993</c:v>
                </c:pt>
                <c:pt idx="4">
                  <c:v>606.26306040565999</c:v>
                </c:pt>
                <c:pt idx="5">
                  <c:v>650.59500520476001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5C-4D77-B36E-80ED276B1CCD}"/>
            </c:ext>
          </c:extLst>
        </c:ser>
        <c:ser>
          <c:idx val="4"/>
          <c:order val="4"/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3399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Transformation!$B$10:$Y$10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192.82407561666665</c:v>
                </c:pt>
                <c:pt idx="2">
                  <c:v>154.25926049333333</c:v>
                </c:pt>
                <c:pt idx="3">
                  <c:v>115.69444537000001</c:v>
                </c:pt>
                <c:pt idx="4">
                  <c:v>77.129630246666693</c:v>
                </c:pt>
                <c:pt idx="5">
                  <c:v>38.564815123333368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5C-4D77-B36E-80ED276B1CCD}"/>
            </c:ext>
          </c:extLst>
        </c:ser>
        <c:ser>
          <c:idx val="5"/>
          <c:order val="5"/>
          <c:spPr>
            <a:ln w="28575" cap="rnd">
              <a:solidFill>
                <a:srgbClr val="FF3399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3399"/>
                </a:solidFill>
                <a:prstDash val="sysDash"/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Transformation!$B$11:$Y$11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230.27777961999999</c:v>
                </c:pt>
                <c:pt idx="2">
                  <c:v>227.77777959999997</c:v>
                </c:pt>
                <c:pt idx="3">
                  <c:v>195.09805711633996</c:v>
                </c:pt>
                <c:pt idx="4">
                  <c:v>209.99055723547997</c:v>
                </c:pt>
                <c:pt idx="5">
                  <c:v>105.14666750783999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5C-4D77-B36E-80ED276B1CCD}"/>
            </c:ext>
          </c:extLst>
        </c:ser>
        <c:ser>
          <c:idx val="6"/>
          <c:order val="6"/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Transformation!$B$12:$Y$12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967.27320816512099</c:v>
                </c:pt>
                <c:pt idx="2">
                  <c:v>1022.8301686102416</c:v>
                </c:pt>
                <c:pt idx="3">
                  <c:v>1078.3370330553619</c:v>
                </c:pt>
                <c:pt idx="4">
                  <c:v>1068.7550583004827</c:v>
                </c:pt>
                <c:pt idx="5">
                  <c:v>1059.1730835456035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C5C-4D77-B36E-80ED276B1CCD}"/>
            </c:ext>
          </c:extLst>
        </c:ser>
        <c:ser>
          <c:idx val="7"/>
          <c:order val="7"/>
          <c:spPr>
            <a:ln w="28575" cap="rnd">
              <a:solidFill>
                <a:srgbClr val="FFFF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rgbClr val="FFFF00"/>
                </a:solidFill>
                <a:prstDash val="sysDash"/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Transformation!$B$13:$Y$13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858.33334019999995</c:v>
                </c:pt>
                <c:pt idx="2">
                  <c:v>888.88889599999993</c:v>
                </c:pt>
                <c:pt idx="3">
                  <c:v>874.29639588325995</c:v>
                </c:pt>
                <c:pt idx="4" formatCode="#,##0.0">
                  <c:v>904.31417390117986</c:v>
                </c:pt>
                <c:pt idx="5" formatCode="#,##0.0">
                  <c:v>782.02833958956001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C5C-4D77-B36E-80ED276B1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921416"/>
        <c:axId val="616927992"/>
      </c:lineChart>
      <c:catAx>
        <c:axId val="60392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6927992"/>
        <c:crosses val="autoZero"/>
        <c:auto val="1"/>
        <c:lblAlgn val="ctr"/>
        <c:lblOffset val="100"/>
        <c:noMultiLvlLbl val="0"/>
      </c:catAx>
      <c:valAx>
        <c:axId val="61692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392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'Transformation EEG2022-2'!$B$1:$Y$1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EEG2022-2'!$B$2:$Y$2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B1-46EE-AAB3-8D1E0252A1B4}"/>
            </c:ext>
          </c:extLst>
        </c:ser>
        <c:ser>
          <c:idx val="2"/>
          <c:order val="1"/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568810430417739E-2"/>
                  <c:y val="-5.7209647788366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B1-46EE-AAB3-8D1E0252A1B4}"/>
                </c:ext>
              </c:extLst>
            </c:dLbl>
            <c:dLbl>
              <c:idx val="4"/>
              <c:layout>
                <c:manualLayout>
                  <c:x val="-1.0791493753750292E-2"/>
                  <c:y val="6.3940194586997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B1-46EE-AAB3-8D1E0252A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EEG2022-2'!$B$1:$Y$1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EEG2022-2'!$B$3:$Y$3</c:f>
              <c:numCache>
                <c:formatCode>#,##0</c:formatCode>
                <c:ptCount val="24"/>
                <c:pt idx="0">
                  <c:v>3485</c:v>
                </c:pt>
                <c:pt idx="1">
                  <c:v>3364</c:v>
                </c:pt>
                <c:pt idx="2">
                  <c:v>3248</c:v>
                </c:pt>
                <c:pt idx="3">
                  <c:v>3006</c:v>
                </c:pt>
                <c:pt idx="4">
                  <c:v>3151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B1-46EE-AAB3-8D1E0252A1B4}"/>
            </c:ext>
          </c:extLst>
        </c:ser>
        <c:ser>
          <c:idx val="3"/>
          <c:order val="2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0"/>
                  <c:y val="-7.4036014784944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B1-46EE-AAB3-8D1E0252A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EEG2022-2'!$B$1:$Y$1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EEG2022-2'!$B$4:$Y$4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B1-46EE-AAB3-8D1E0252A1B4}"/>
            </c:ext>
          </c:extLst>
        </c:ser>
        <c:ser>
          <c:idx val="4"/>
          <c:order val="3"/>
          <c:spPr>
            <a:ln w="28575" cap="rnd">
              <a:solidFill>
                <a:srgbClr val="00B050">
                  <a:alpha val="61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971645845834309E-2"/>
                  <c:y val="4.711382759041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B1-46EE-AAB3-8D1E0252A1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B1-46EE-AAB3-8D1E0252A1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B1-46EE-AAB3-8D1E0252A1B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B1-46EE-AAB3-8D1E0252A1B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B1-46EE-AAB3-8D1E0252A1B4}"/>
                </c:ext>
              </c:extLst>
            </c:dLbl>
            <c:dLbl>
              <c:idx val="5"/>
              <c:layout>
                <c:manualLayout>
                  <c:x val="-3.2374481261250879E-2"/>
                  <c:y val="5.0479100989734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B1-46EE-AAB3-8D1E0252A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EEG2022-2'!$B$1:$Y$1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EEG2022-2'!$B$5:$Y$5</c:f>
              <c:numCache>
                <c:formatCode>#,##0</c:formatCode>
                <c:ptCount val="24"/>
                <c:pt idx="0">
                  <c:v>496</c:v>
                </c:pt>
                <c:pt idx="1">
                  <c:v>501.38889289999997</c:v>
                </c:pt>
                <c:pt idx="2">
                  <c:v>523.88889308</c:v>
                </c:pt>
                <c:pt idx="3">
                  <c:v>544.76083769141997</c:v>
                </c:pt>
                <c:pt idx="4">
                  <c:v>545.29805991794001</c:v>
                </c:pt>
                <c:pt idx="5">
                  <c:v>565.16333785463996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B1-46EE-AAB3-8D1E0252A1B4}"/>
            </c:ext>
          </c:extLst>
        </c:ser>
        <c:ser>
          <c:idx val="5"/>
          <c:order val="4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'Transformation EEG2022-2'!$B$1:$Y$1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EEG2022-2'!$B$22:$Y$22</c:f>
              <c:numCache>
                <c:formatCode>#,##0</c:formatCode>
                <c:ptCount val="24"/>
                <c:pt idx="4">
                  <c:v>545</c:v>
                </c:pt>
                <c:pt idx="5">
                  <c:v>573.73503000000005</c:v>
                </c:pt>
                <c:pt idx="6">
                  <c:v>603.5802266666667</c:v>
                </c:pt>
                <c:pt idx="7">
                  <c:v>633.42542333333336</c:v>
                </c:pt>
                <c:pt idx="8">
                  <c:v>675.97859000000005</c:v>
                </c:pt>
                <c:pt idx="9">
                  <c:v>718.53175666666675</c:v>
                </c:pt>
                <c:pt idx="10">
                  <c:v>766.93492333333336</c:v>
                </c:pt>
                <c:pt idx="11">
                  <c:v>815.33809000000008</c:v>
                </c:pt>
                <c:pt idx="12">
                  <c:v>864.8662566666668</c:v>
                </c:pt>
                <c:pt idx="13">
                  <c:v>914.39442333333329</c:v>
                </c:pt>
                <c:pt idx="14">
                  <c:v>962.1495900000001</c:v>
                </c:pt>
                <c:pt idx="15">
                  <c:v>1009.9047566666667</c:v>
                </c:pt>
                <c:pt idx="16">
                  <c:v>1057.6599233333334</c:v>
                </c:pt>
                <c:pt idx="17">
                  <c:v>1105.41509</c:v>
                </c:pt>
                <c:pt idx="18">
                  <c:v>1153.1702566666668</c:v>
                </c:pt>
                <c:pt idx="19">
                  <c:v>1184.6354233333334</c:v>
                </c:pt>
                <c:pt idx="20">
                  <c:v>1216.10059</c:v>
                </c:pt>
                <c:pt idx="21">
                  <c:v>1247.5657566666666</c:v>
                </c:pt>
                <c:pt idx="22">
                  <c:v>1279.0309233333332</c:v>
                </c:pt>
                <c:pt idx="23">
                  <c:v>1310.4960900000001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B1-46EE-AAB3-8D1E0252A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8077648"/>
        <c:axId val="628078368"/>
      </c:lineChart>
      <c:catAx>
        <c:axId val="62807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078368"/>
        <c:crosses val="autoZero"/>
        <c:auto val="1"/>
        <c:lblAlgn val="ctr"/>
        <c:lblOffset val="100"/>
        <c:noMultiLvlLbl val="0"/>
      </c:catAx>
      <c:valAx>
        <c:axId val="62807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07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750139819800826E-2"/>
                  <c:y val="-5.142384994811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2022'!$B$2:$X$2</c:f>
              <c:numCache>
                <c:formatCode>0.0</c:formatCode>
                <c:ptCount val="23"/>
                <c:pt idx="0">
                  <c:v>178</c:v>
                </c:pt>
                <c:pt idx="1">
                  <c:v>174.45454545454547</c:v>
                </c:pt>
                <c:pt idx="2">
                  <c:v>170.90909090909093</c:v>
                </c:pt>
                <c:pt idx="3">
                  <c:v>167.3636363636364</c:v>
                </c:pt>
                <c:pt idx="4">
                  <c:v>163.81818181818187</c:v>
                </c:pt>
                <c:pt idx="5">
                  <c:v>160.27272727272734</c:v>
                </c:pt>
                <c:pt idx="6">
                  <c:v>156.7272727272728</c:v>
                </c:pt>
                <c:pt idx="7">
                  <c:v>153.18181818181827</c:v>
                </c:pt>
                <c:pt idx="8">
                  <c:v>149.63636363636374</c:v>
                </c:pt>
                <c:pt idx="9">
                  <c:v>146.09090909090921</c:v>
                </c:pt>
                <c:pt idx="10">
                  <c:v>142.54545454545467</c:v>
                </c:pt>
                <c:pt idx="11">
                  <c:v>139.00000000000014</c:v>
                </c:pt>
                <c:pt idx="12">
                  <c:v>135.45454545454561</c:v>
                </c:pt>
                <c:pt idx="13">
                  <c:v>131.90909090909108</c:v>
                </c:pt>
                <c:pt idx="14">
                  <c:v>128.36363636363654</c:v>
                </c:pt>
                <c:pt idx="15">
                  <c:v>124.818181818182</c:v>
                </c:pt>
                <c:pt idx="16">
                  <c:v>121.27272727272745</c:v>
                </c:pt>
                <c:pt idx="17">
                  <c:v>117.7272727272729</c:v>
                </c:pt>
                <c:pt idx="18">
                  <c:v>114.18181818181836</c:v>
                </c:pt>
                <c:pt idx="19">
                  <c:v>110.63636363636381</c:v>
                </c:pt>
                <c:pt idx="20">
                  <c:v>107.09090909090926</c:v>
                </c:pt>
                <c:pt idx="21">
                  <c:v>103.54545454545472</c:v>
                </c:pt>
                <c:pt idx="2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3B-4294-87DD-F7DC306D14C2}"/>
            </c:ext>
          </c:extLst>
        </c:ser>
        <c:ser>
          <c:idx val="2"/>
          <c:order val="1"/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9.2969186936877578E-3"/>
                  <c:y val="-6.35235793476673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2022'!$B$3:$X$3</c:f>
              <c:numCache>
                <c:formatCode>0.0</c:formatCode>
                <c:ptCount val="23"/>
                <c:pt idx="0">
                  <c:v>178</c:v>
                </c:pt>
                <c:pt idx="1">
                  <c:v>178.6</c:v>
                </c:pt>
                <c:pt idx="2">
                  <c:v>175.8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3B-4294-87DD-F7DC306D14C2}"/>
            </c:ext>
          </c:extLst>
        </c:ser>
        <c:ser>
          <c:idx val="3"/>
          <c:order val="2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1.8593837387375516E-3"/>
                  <c:y val="-5.1423849948111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2022'!$B$4:$X$4</c:f>
              <c:numCache>
                <c:formatCode>0.0</c:formatCode>
                <c:ptCount val="23"/>
                <c:pt idx="0">
                  <c:v>22.6</c:v>
                </c:pt>
                <c:pt idx="1">
                  <c:v>26.118181818181821</c:v>
                </c:pt>
                <c:pt idx="2">
                  <c:v>29.63636363636364</c:v>
                </c:pt>
                <c:pt idx="3">
                  <c:v>33.154545454545456</c:v>
                </c:pt>
                <c:pt idx="4">
                  <c:v>36.672727272727272</c:v>
                </c:pt>
                <c:pt idx="5">
                  <c:v>40.190909090909088</c:v>
                </c:pt>
                <c:pt idx="6">
                  <c:v>43.709090909090904</c:v>
                </c:pt>
                <c:pt idx="7">
                  <c:v>47.22727272727272</c:v>
                </c:pt>
                <c:pt idx="8">
                  <c:v>50.745454545454535</c:v>
                </c:pt>
                <c:pt idx="9">
                  <c:v>54.263636363636351</c:v>
                </c:pt>
                <c:pt idx="10">
                  <c:v>57.781818181818167</c:v>
                </c:pt>
                <c:pt idx="11">
                  <c:v>61.299999999999983</c:v>
                </c:pt>
                <c:pt idx="12">
                  <c:v>64.818181818181799</c:v>
                </c:pt>
                <c:pt idx="13">
                  <c:v>68.336363636363615</c:v>
                </c:pt>
                <c:pt idx="14">
                  <c:v>71.854545454545431</c:v>
                </c:pt>
                <c:pt idx="15">
                  <c:v>75.372727272727246</c:v>
                </c:pt>
                <c:pt idx="16">
                  <c:v>78.890909090909062</c:v>
                </c:pt>
                <c:pt idx="17">
                  <c:v>82.409090909090878</c:v>
                </c:pt>
                <c:pt idx="18">
                  <c:v>85.927272727272694</c:v>
                </c:pt>
                <c:pt idx="19">
                  <c:v>89.44545454545451</c:v>
                </c:pt>
                <c:pt idx="20">
                  <c:v>92.963636363636326</c:v>
                </c:pt>
                <c:pt idx="21">
                  <c:v>96.481818181818142</c:v>
                </c:pt>
                <c:pt idx="2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3B-4294-87DD-F7DC306D14C2}"/>
            </c:ext>
          </c:extLst>
        </c:ser>
        <c:ser>
          <c:idx val="4"/>
          <c:order val="3"/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047058513488588E-2"/>
                  <c:y val="-6.04986469977785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3B-4294-87DD-F7DC306D14C2}"/>
                </c:ext>
              </c:extLst>
            </c:dLbl>
            <c:dLbl>
              <c:idx val="4"/>
              <c:layout>
                <c:manualLayout>
                  <c:x val="-1.1156302432425311E-2"/>
                  <c:y val="4.839891759822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EC-4C25-970C-A0B5A648B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2022'!$B$5:$X$5</c:f>
              <c:numCache>
                <c:formatCode>0.0</c:formatCode>
                <c:ptCount val="23"/>
                <c:pt idx="0">
                  <c:v>22.6</c:v>
                </c:pt>
                <c:pt idx="1">
                  <c:v>24.5</c:v>
                </c:pt>
                <c:pt idx="2">
                  <c:v>25.5</c:v>
                </c:pt>
                <c:pt idx="3">
                  <c:v>25.922640000000001</c:v>
                </c:pt>
                <c:pt idx="4">
                  <c:v>26.415462000000002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3B-4294-87DD-F7DC306D14C2}"/>
            </c:ext>
          </c:extLst>
        </c:ser>
        <c:ser>
          <c:idx val="5"/>
          <c:order val="4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3B-4294-87DD-F7DC306D14C2}"/>
              </c:ext>
            </c:extLst>
          </c:dPt>
          <c:dLbls>
            <c:dLbl>
              <c:idx val="22"/>
              <c:layout>
                <c:manualLayout>
                  <c:x val="-7.4375349549502066E-3"/>
                  <c:y val="4.839891759822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2022'!$B$15:$X$15</c:f>
              <c:numCache>
                <c:formatCode>General</c:formatCode>
                <c:ptCount val="23"/>
                <c:pt idx="3" formatCode="0.0">
                  <c:v>27.12</c:v>
                </c:pt>
                <c:pt idx="4" formatCode="0.0">
                  <c:v>30.36</c:v>
                </c:pt>
                <c:pt idx="5" formatCode="0.0">
                  <c:v>31.98</c:v>
                </c:pt>
                <c:pt idx="6" formatCode="0.0">
                  <c:v>33.6</c:v>
                </c:pt>
                <c:pt idx="7" formatCode="0.0">
                  <c:v>35.22</c:v>
                </c:pt>
                <c:pt idx="8" formatCode="0.0">
                  <c:v>36.840000000000003</c:v>
                </c:pt>
                <c:pt idx="9" formatCode="0.0">
                  <c:v>38.46</c:v>
                </c:pt>
                <c:pt idx="10" formatCode="0.0">
                  <c:v>40.08</c:v>
                </c:pt>
                <c:pt idx="11" formatCode="0.0">
                  <c:v>41.7</c:v>
                </c:pt>
                <c:pt idx="12" formatCode="0.0">
                  <c:v>43.32</c:v>
                </c:pt>
                <c:pt idx="13" formatCode="0.0">
                  <c:v>44.94</c:v>
                </c:pt>
                <c:pt idx="14" formatCode="0.0">
                  <c:v>46.56</c:v>
                </c:pt>
                <c:pt idx="15" formatCode="0.0">
                  <c:v>48.18</c:v>
                </c:pt>
                <c:pt idx="16" formatCode="0.0">
                  <c:v>49.8</c:v>
                </c:pt>
                <c:pt idx="17" formatCode="0.0">
                  <c:v>51.42</c:v>
                </c:pt>
                <c:pt idx="18" formatCode="0.0">
                  <c:v>53.040000000000006</c:v>
                </c:pt>
                <c:pt idx="19" formatCode="0.0">
                  <c:v>54.66</c:v>
                </c:pt>
                <c:pt idx="20" formatCode="0.0">
                  <c:v>56.28</c:v>
                </c:pt>
                <c:pt idx="21" formatCode="0.0">
                  <c:v>57.900000000000006</c:v>
                </c:pt>
                <c:pt idx="22" formatCode="0.0">
                  <c:v>59.519999999999996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3B-4294-87DD-F7DC306D1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1101592"/>
        <c:axId val="671100280"/>
      </c:lineChart>
      <c:catAx>
        <c:axId val="67110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1100280"/>
        <c:crosses val="autoZero"/>
        <c:auto val="1"/>
        <c:lblAlgn val="ctr"/>
        <c:lblOffset val="100"/>
        <c:noMultiLvlLbl val="0"/>
      </c:catAx>
      <c:valAx>
        <c:axId val="67110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110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750139819800826E-2"/>
                  <c:y val="-5.142384994811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2022'!$B$2:$X$2</c:f>
              <c:numCache>
                <c:formatCode>0.0</c:formatCode>
                <c:ptCount val="23"/>
                <c:pt idx="0">
                  <c:v>178</c:v>
                </c:pt>
                <c:pt idx="1">
                  <c:v>174.45454545454547</c:v>
                </c:pt>
                <c:pt idx="2">
                  <c:v>170.90909090909093</c:v>
                </c:pt>
                <c:pt idx="3">
                  <c:v>167.3636363636364</c:v>
                </c:pt>
                <c:pt idx="4">
                  <c:v>163.81818181818187</c:v>
                </c:pt>
                <c:pt idx="5">
                  <c:v>160.27272727272734</c:v>
                </c:pt>
                <c:pt idx="6">
                  <c:v>156.7272727272728</c:v>
                </c:pt>
                <c:pt idx="7">
                  <c:v>153.18181818181827</c:v>
                </c:pt>
                <c:pt idx="8">
                  <c:v>149.63636363636374</c:v>
                </c:pt>
                <c:pt idx="9">
                  <c:v>146.09090909090921</c:v>
                </c:pt>
                <c:pt idx="10">
                  <c:v>142.54545454545467</c:v>
                </c:pt>
                <c:pt idx="11">
                  <c:v>139.00000000000014</c:v>
                </c:pt>
                <c:pt idx="12">
                  <c:v>135.45454545454561</c:v>
                </c:pt>
                <c:pt idx="13">
                  <c:v>131.90909090909108</c:v>
                </c:pt>
                <c:pt idx="14">
                  <c:v>128.36363636363654</c:v>
                </c:pt>
                <c:pt idx="15">
                  <c:v>124.818181818182</c:v>
                </c:pt>
                <c:pt idx="16">
                  <c:v>121.27272727272745</c:v>
                </c:pt>
                <c:pt idx="17">
                  <c:v>117.7272727272729</c:v>
                </c:pt>
                <c:pt idx="18">
                  <c:v>114.18181818181836</c:v>
                </c:pt>
                <c:pt idx="19">
                  <c:v>110.63636363636381</c:v>
                </c:pt>
                <c:pt idx="20">
                  <c:v>107.09090909090926</c:v>
                </c:pt>
                <c:pt idx="21">
                  <c:v>103.54545454545472</c:v>
                </c:pt>
                <c:pt idx="2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3B-4294-87DD-F7DC306D14C2}"/>
            </c:ext>
          </c:extLst>
        </c:ser>
        <c:ser>
          <c:idx val="2"/>
          <c:order val="1"/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9.2969186936877578E-3"/>
                  <c:y val="-6.35235793476673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2022'!$B$3:$X$3</c:f>
              <c:numCache>
                <c:formatCode>0.0</c:formatCode>
                <c:ptCount val="23"/>
                <c:pt idx="0">
                  <c:v>178</c:v>
                </c:pt>
                <c:pt idx="1">
                  <c:v>178.6</c:v>
                </c:pt>
                <c:pt idx="2">
                  <c:v>175.8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3B-4294-87DD-F7DC306D14C2}"/>
            </c:ext>
          </c:extLst>
        </c:ser>
        <c:ser>
          <c:idx val="3"/>
          <c:order val="2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1.8593837387375516E-3"/>
                  <c:y val="-5.1423849948111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2022'!$B$4:$X$4</c:f>
              <c:numCache>
                <c:formatCode>0.0</c:formatCode>
                <c:ptCount val="23"/>
                <c:pt idx="0">
                  <c:v>22.6</c:v>
                </c:pt>
                <c:pt idx="1">
                  <c:v>26.118181818181821</c:v>
                </c:pt>
                <c:pt idx="2">
                  <c:v>29.63636363636364</c:v>
                </c:pt>
                <c:pt idx="3">
                  <c:v>33.154545454545456</c:v>
                </c:pt>
                <c:pt idx="4">
                  <c:v>36.672727272727272</c:v>
                </c:pt>
                <c:pt idx="5">
                  <c:v>40.190909090909088</c:v>
                </c:pt>
                <c:pt idx="6">
                  <c:v>43.709090909090904</c:v>
                </c:pt>
                <c:pt idx="7">
                  <c:v>47.22727272727272</c:v>
                </c:pt>
                <c:pt idx="8">
                  <c:v>50.745454545454535</c:v>
                </c:pt>
                <c:pt idx="9">
                  <c:v>54.263636363636351</c:v>
                </c:pt>
                <c:pt idx="10">
                  <c:v>57.781818181818167</c:v>
                </c:pt>
                <c:pt idx="11">
                  <c:v>61.299999999999983</c:v>
                </c:pt>
                <c:pt idx="12">
                  <c:v>64.818181818181799</c:v>
                </c:pt>
                <c:pt idx="13">
                  <c:v>68.336363636363615</c:v>
                </c:pt>
                <c:pt idx="14">
                  <c:v>71.854545454545431</c:v>
                </c:pt>
                <c:pt idx="15">
                  <c:v>75.372727272727246</c:v>
                </c:pt>
                <c:pt idx="16">
                  <c:v>78.890909090909062</c:v>
                </c:pt>
                <c:pt idx="17">
                  <c:v>82.409090909090878</c:v>
                </c:pt>
                <c:pt idx="18">
                  <c:v>85.927272727272694</c:v>
                </c:pt>
                <c:pt idx="19">
                  <c:v>89.44545454545451</c:v>
                </c:pt>
                <c:pt idx="20">
                  <c:v>92.963636363636326</c:v>
                </c:pt>
                <c:pt idx="21">
                  <c:v>96.481818181818142</c:v>
                </c:pt>
                <c:pt idx="2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3B-4294-87DD-F7DC306D14C2}"/>
            </c:ext>
          </c:extLst>
        </c:ser>
        <c:ser>
          <c:idx val="4"/>
          <c:order val="3"/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047058513488588E-2"/>
                  <c:y val="-6.04986469977785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3B-4294-87DD-F7DC306D14C2}"/>
                </c:ext>
              </c:extLst>
            </c:dLbl>
            <c:dLbl>
              <c:idx val="4"/>
              <c:layout>
                <c:manualLayout>
                  <c:x val="-2.4171988603588171E-2"/>
                  <c:y val="5.7473714647889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1F-473E-8045-2F9F5D3194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2022'!$B$5:$X$5</c:f>
              <c:numCache>
                <c:formatCode>0.0</c:formatCode>
                <c:ptCount val="23"/>
                <c:pt idx="0">
                  <c:v>22.6</c:v>
                </c:pt>
                <c:pt idx="1">
                  <c:v>24.5</c:v>
                </c:pt>
                <c:pt idx="2">
                  <c:v>25.5</c:v>
                </c:pt>
                <c:pt idx="3">
                  <c:v>25.922640000000001</c:v>
                </c:pt>
                <c:pt idx="4">
                  <c:v>26.415462000000002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3B-4294-87DD-F7DC306D14C2}"/>
            </c:ext>
          </c:extLst>
        </c:ser>
        <c:ser>
          <c:idx val="5"/>
          <c:order val="4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3B-4294-87DD-F7DC306D14C2}"/>
              </c:ext>
            </c:extLst>
          </c:dPt>
          <c:dLbls>
            <c:dLbl>
              <c:idx val="22"/>
              <c:layout>
                <c:manualLayout>
                  <c:x val="-7.4375349549502066E-3"/>
                  <c:y val="4.839891759822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2022'!$B$15:$X$15</c:f>
              <c:numCache>
                <c:formatCode>General</c:formatCode>
                <c:ptCount val="23"/>
                <c:pt idx="3" formatCode="0.0">
                  <c:v>27.12</c:v>
                </c:pt>
                <c:pt idx="4" formatCode="0.0">
                  <c:v>30.36</c:v>
                </c:pt>
                <c:pt idx="5" formatCode="0.0">
                  <c:v>31.98</c:v>
                </c:pt>
                <c:pt idx="6" formatCode="0.0">
                  <c:v>33.6</c:v>
                </c:pt>
                <c:pt idx="7" formatCode="0.0">
                  <c:v>35.22</c:v>
                </c:pt>
                <c:pt idx="8" formatCode="0.0">
                  <c:v>36.840000000000003</c:v>
                </c:pt>
                <c:pt idx="9" formatCode="0.0">
                  <c:v>38.46</c:v>
                </c:pt>
                <c:pt idx="10" formatCode="0.0">
                  <c:v>40.08</c:v>
                </c:pt>
                <c:pt idx="11" formatCode="0.0">
                  <c:v>41.7</c:v>
                </c:pt>
                <c:pt idx="12" formatCode="0.0">
                  <c:v>43.32</c:v>
                </c:pt>
                <c:pt idx="13" formatCode="0.0">
                  <c:v>44.94</c:v>
                </c:pt>
                <c:pt idx="14" formatCode="0.0">
                  <c:v>46.56</c:v>
                </c:pt>
                <c:pt idx="15" formatCode="0.0">
                  <c:v>48.18</c:v>
                </c:pt>
                <c:pt idx="16" formatCode="0.0">
                  <c:v>49.8</c:v>
                </c:pt>
                <c:pt idx="17" formatCode="0.0">
                  <c:v>51.42</c:v>
                </c:pt>
                <c:pt idx="18" formatCode="0.0">
                  <c:v>53.040000000000006</c:v>
                </c:pt>
                <c:pt idx="19" formatCode="0.0">
                  <c:v>54.66</c:v>
                </c:pt>
                <c:pt idx="20" formatCode="0.0">
                  <c:v>56.28</c:v>
                </c:pt>
                <c:pt idx="21" formatCode="0.0">
                  <c:v>57.900000000000006</c:v>
                </c:pt>
                <c:pt idx="22" formatCode="0.0">
                  <c:v>59.519999999999996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3B-4294-87DD-F7DC306D1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1101592"/>
        <c:axId val="671100280"/>
      </c:lineChart>
      <c:catAx>
        <c:axId val="67110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1100280"/>
        <c:crosses val="autoZero"/>
        <c:auto val="1"/>
        <c:lblAlgn val="ctr"/>
        <c:lblOffset val="100"/>
        <c:noMultiLvlLbl val="0"/>
      </c:catAx>
      <c:valAx>
        <c:axId val="67110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110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EE!$E$4:$E$15</c:f>
              <c:numCache>
                <c:formatCode>#,##0.0</c:formatCode>
                <c:ptCount val="12"/>
                <c:pt idx="0">
                  <c:v>256.56565656565652</c:v>
                </c:pt>
                <c:pt idx="1">
                  <c:v>343.93939393939394</c:v>
                </c:pt>
                <c:pt idx="2">
                  <c:v>184.34343434343432</c:v>
                </c:pt>
                <c:pt idx="3">
                  <c:v>210.1010101010101</c:v>
                </c:pt>
                <c:pt idx="4">
                  <c:v>138.88888888888889</c:v>
                </c:pt>
                <c:pt idx="5">
                  <c:v>98.98989898989899</c:v>
                </c:pt>
                <c:pt idx="6">
                  <c:v>99.494949494949481</c:v>
                </c:pt>
                <c:pt idx="7">
                  <c:v>133.83838383838383</c:v>
                </c:pt>
                <c:pt idx="8">
                  <c:v>136.86868686868686</c:v>
                </c:pt>
                <c:pt idx="9">
                  <c:v>156.06060606060603</c:v>
                </c:pt>
                <c:pt idx="10">
                  <c:v>176.76767676767676</c:v>
                </c:pt>
                <c:pt idx="11">
                  <c:v>275.25252525252523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2-4B45-9A70-14DAAFF3B51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EE!$H$4:$H$15</c:f>
              <c:numCache>
                <c:formatCode>#,##0.0</c:formatCode>
                <c:ptCount val="12"/>
                <c:pt idx="0">
                  <c:v>261.15606060606063</c:v>
                </c:pt>
                <c:pt idx="1">
                  <c:v>328.47919191919192</c:v>
                </c:pt>
                <c:pt idx="2">
                  <c:v>127.57727272727273</c:v>
                </c:pt>
                <c:pt idx="3">
                  <c:v>173.66136363636363</c:v>
                </c:pt>
                <c:pt idx="4">
                  <c:v>116.73550505050505</c:v>
                </c:pt>
                <c:pt idx="5">
                  <c:v>95.830303030303028</c:v>
                </c:pt>
                <c:pt idx="6">
                  <c:v>107.79469696969697</c:v>
                </c:pt>
                <c:pt idx="7">
                  <c:v>117.74999999999999</c:v>
                </c:pt>
                <c:pt idx="8">
                  <c:v>113.49510101010101</c:v>
                </c:pt>
                <c:pt idx="9">
                  <c:v>128.54393939393941</c:v>
                </c:pt>
                <c:pt idx="10">
                  <c:v>159.44207070707071</c:v>
                </c:pt>
                <c:pt idx="11">
                  <c:v>188.23449494949494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02-4B45-9A70-14DAAFF3B515}"/>
            </c:ext>
          </c:extLst>
        </c:ser>
        <c:ser>
          <c:idx val="2"/>
          <c:order val="2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EE!$K$4:$K$15</c:f>
              <c:numCache>
                <c:formatCode>#,##0.0</c:formatCode>
                <c:ptCount val="12"/>
                <c:pt idx="0">
                  <c:v>280.566534914361</c:v>
                </c:pt>
                <c:pt idx="1">
                  <c:v>367.99077733860344</c:v>
                </c:pt>
                <c:pt idx="2">
                  <c:v>101.94993412384716</c:v>
                </c:pt>
                <c:pt idx="3">
                  <c:v>227.23320158102769</c:v>
                </c:pt>
                <c:pt idx="4">
                  <c:v>136.60737812911725</c:v>
                </c:pt>
                <c:pt idx="5">
                  <c:v>116.51515151515152</c:v>
                </c:pt>
                <c:pt idx="6">
                  <c:v>125.99472990777339</c:v>
                </c:pt>
                <c:pt idx="7">
                  <c:v>132.33860342555994</c:v>
                </c:pt>
                <c:pt idx="8">
                  <c:v>139.1501976284585</c:v>
                </c:pt>
                <c:pt idx="9">
                  <c:v>156.64690382081687</c:v>
                </c:pt>
                <c:pt idx="10">
                  <c:v>177.21343873517787</c:v>
                </c:pt>
                <c:pt idx="11">
                  <c:v>266.21212121212125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02-4B45-9A70-14DAAFF3B515}"/>
            </c:ext>
          </c:extLst>
        </c:ser>
        <c:ser>
          <c:idx val="3"/>
          <c:order val="3"/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EE!$N$4:$N$15</c:f>
              <c:numCache>
                <c:formatCode>#,##0.0</c:formatCode>
                <c:ptCount val="12"/>
                <c:pt idx="0">
                  <c:v>265.85333333333335</c:v>
                </c:pt>
                <c:pt idx="1">
                  <c:v>354.31333333333339</c:v>
                </c:pt>
                <c:pt idx="2">
                  <c:v>143.46</c:v>
                </c:pt>
                <c:pt idx="3">
                  <c:v>220.32666666666668</c:v>
                </c:pt>
                <c:pt idx="4">
                  <c:v>117.26666666666665</c:v>
                </c:pt>
                <c:pt idx="5">
                  <c:v>101.53333333333332</c:v>
                </c:pt>
                <c:pt idx="6">
                  <c:v>104.93333333333334</c:v>
                </c:pt>
                <c:pt idx="7">
                  <c:v>110.90666666666667</c:v>
                </c:pt>
                <c:pt idx="8">
                  <c:v>124.24</c:v>
                </c:pt>
                <c:pt idx="9">
                  <c:v>138.35333333333332</c:v>
                </c:pt>
                <c:pt idx="10">
                  <c:v>164.95333333333335</c:v>
                </c:pt>
                <c:pt idx="11">
                  <c:v>238.32666666666665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02-4B45-9A70-14DAAFF3B515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EE!$Q$4:$Q$15</c:f>
              <c:numCache>
                <c:formatCode>#,##0.0</c:formatCode>
                <c:ptCount val="12"/>
                <c:pt idx="0">
                  <c:v>217.75</c:v>
                </c:pt>
                <c:pt idx="1">
                  <c:v>267.875</c:v>
                </c:pt>
                <c:pt idx="2">
                  <c:v>112.625</c:v>
                </c:pt>
                <c:pt idx="3">
                  <c:v>165.125</c:v>
                </c:pt>
                <c:pt idx="4">
                  <c:v>93.125</c:v>
                </c:pt>
                <c:pt idx="5">
                  <c:v>72</c:v>
                </c:pt>
                <c:pt idx="6">
                  <c:v>75</c:v>
                </c:pt>
                <c:pt idx="7">
                  <c:v>94.375</c:v>
                </c:pt>
                <c:pt idx="8">
                  <c:v>87.5</c:v>
                </c:pt>
                <c:pt idx="9">
                  <c:v>115.375</c:v>
                </c:pt>
                <c:pt idx="10">
                  <c:v>101.375</c:v>
                </c:pt>
                <c:pt idx="11">
                  <c:v>186.5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02-4B45-9A70-14DAAFF3B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355312"/>
        <c:axId val="608353344"/>
      </c:barChart>
      <c:catAx>
        <c:axId val="60835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8353344"/>
        <c:crosses val="autoZero"/>
        <c:auto val="1"/>
        <c:lblAlgn val="ctr"/>
        <c:lblOffset val="100"/>
        <c:noMultiLvlLbl val="0"/>
      </c:catAx>
      <c:valAx>
        <c:axId val="60835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835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EE!$S$4:$S$15</c:f>
              <c:numCache>
                <c:formatCode>#,##0.0</c:formatCode>
                <c:ptCount val="12"/>
                <c:pt idx="0">
                  <c:v>30.076595744680851</c:v>
                </c:pt>
                <c:pt idx="1">
                  <c:v>58.103546099290782</c:v>
                </c:pt>
                <c:pt idx="2">
                  <c:v>127.30000000000001</c:v>
                </c:pt>
                <c:pt idx="3">
                  <c:v>125.69929078014184</c:v>
                </c:pt>
                <c:pt idx="4">
                  <c:v>159.69999999999999</c:v>
                </c:pt>
                <c:pt idx="5">
                  <c:v>149</c:v>
                </c:pt>
                <c:pt idx="6">
                  <c:v>164.4</c:v>
                </c:pt>
                <c:pt idx="7">
                  <c:v>156.10000000000002</c:v>
                </c:pt>
                <c:pt idx="8">
                  <c:v>103.9</c:v>
                </c:pt>
                <c:pt idx="9">
                  <c:v>73.100000000000009</c:v>
                </c:pt>
                <c:pt idx="10">
                  <c:v>33.416312056737588</c:v>
                </c:pt>
                <c:pt idx="11">
                  <c:v>20.116312056737588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F0F-B6A0-AE4480DE0560}"/>
            </c:ext>
          </c:extLst>
        </c:ser>
        <c:ser>
          <c:idx val="1"/>
          <c:order val="1"/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EE!$U$4:$U$15</c:f>
              <c:numCache>
                <c:formatCode>#,##0.0</c:formatCode>
                <c:ptCount val="12"/>
                <c:pt idx="0">
                  <c:v>19.11392405063291</c:v>
                </c:pt>
                <c:pt idx="1">
                  <c:v>38.291139240506325</c:v>
                </c:pt>
                <c:pt idx="2">
                  <c:v>86.392405063291136</c:v>
                </c:pt>
                <c:pt idx="3">
                  <c:v>103.22784810126582</c:v>
                </c:pt>
                <c:pt idx="4">
                  <c:v>143.73417721518987</c:v>
                </c:pt>
                <c:pt idx="5">
                  <c:v>143.79746835443038</c:v>
                </c:pt>
                <c:pt idx="6">
                  <c:v>151.32911392405063</c:v>
                </c:pt>
                <c:pt idx="7">
                  <c:v>128.22784810126581</c:v>
                </c:pt>
                <c:pt idx="8">
                  <c:v>77.531645569620252</c:v>
                </c:pt>
                <c:pt idx="9">
                  <c:v>51.392405063291136</c:v>
                </c:pt>
                <c:pt idx="10">
                  <c:v>23.164556962025316</c:v>
                </c:pt>
                <c:pt idx="11">
                  <c:v>11.20253164556962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7-4F0F-B6A0-AE4480DE0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953216"/>
        <c:axId val="768954200"/>
      </c:barChart>
      <c:catAx>
        <c:axId val="76895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8954200"/>
        <c:crosses val="autoZero"/>
        <c:auto val="1"/>
        <c:lblAlgn val="ctr"/>
        <c:lblOffset val="100"/>
        <c:noMultiLvlLbl val="0"/>
      </c:catAx>
      <c:valAx>
        <c:axId val="76895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89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'Gesamt-Ausbau'!$B$3:$B$14</c:f>
              <c:numCache>
                <c:formatCode>0</c:formatCode>
                <c:ptCount val="12"/>
                <c:pt idx="0">
                  <c:v>9</c:v>
                </c:pt>
                <c:pt idx="1">
                  <c:v>5.4</c:v>
                </c:pt>
                <c:pt idx="2">
                  <c:v>9</c:v>
                </c:pt>
                <c:pt idx="3">
                  <c:v>8.6999999999999993</c:v>
                </c:pt>
                <c:pt idx="4">
                  <c:v>5.3</c:v>
                </c:pt>
                <c:pt idx="5">
                  <c:v>9.6</c:v>
                </c:pt>
                <c:pt idx="6">
                  <c:v>6.6</c:v>
                </c:pt>
                <c:pt idx="7">
                  <c:v>4.3</c:v>
                </c:pt>
                <c:pt idx="8">
                  <c:v>7</c:v>
                </c:pt>
                <c:pt idx="9">
                  <c:v>11.3</c:v>
                </c:pt>
                <c:pt idx="10">
                  <c:v>4.7</c:v>
                </c:pt>
                <c:pt idx="11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E-4075-A52A-AA93CB4E57D8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'Gesamt-Ausbau'!$C$3:$C$14</c:f>
              <c:numCache>
                <c:formatCode>0</c:formatCode>
                <c:ptCount val="12"/>
                <c:pt idx="0">
                  <c:v>509</c:v>
                </c:pt>
                <c:pt idx="1">
                  <c:v>698.4</c:v>
                </c:pt>
                <c:pt idx="2">
                  <c:v>840.9</c:v>
                </c:pt>
                <c:pt idx="3">
                  <c:v>488.4</c:v>
                </c:pt>
                <c:pt idx="4">
                  <c:v>638.1</c:v>
                </c:pt>
                <c:pt idx="5">
                  <c:v>552.6</c:v>
                </c:pt>
                <c:pt idx="6">
                  <c:v>486.2</c:v>
                </c:pt>
                <c:pt idx="7">
                  <c:v>672.5</c:v>
                </c:pt>
                <c:pt idx="8">
                  <c:v>776</c:v>
                </c:pt>
                <c:pt idx="9">
                  <c:v>575.70000000000005</c:v>
                </c:pt>
                <c:pt idx="10">
                  <c:v>593.29999999999995</c:v>
                </c:pt>
                <c:pt idx="11">
                  <c:v>356.4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E-4075-A52A-AA93CB4E57D8}"/>
            </c:ext>
          </c:extLst>
        </c:ser>
        <c:ser>
          <c:idx val="2"/>
          <c:order val="2"/>
          <c:spPr>
            <a:solidFill>
              <a:srgbClr val="66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'Gesamt-Ausbau'!$D$3:$D$14</c:f>
              <c:numCache>
                <c:formatCode>0</c:formatCode>
                <c:ptCount val="12"/>
                <c:pt idx="0">
                  <c:v>114.2</c:v>
                </c:pt>
                <c:pt idx="1">
                  <c:v>158.30000000000001</c:v>
                </c:pt>
                <c:pt idx="2">
                  <c:v>141.5</c:v>
                </c:pt>
                <c:pt idx="3">
                  <c:v>131.5</c:v>
                </c:pt>
                <c:pt idx="4">
                  <c:v>219.1</c:v>
                </c:pt>
                <c:pt idx="5">
                  <c:v>222.2</c:v>
                </c:pt>
                <c:pt idx="6">
                  <c:v>185.9</c:v>
                </c:pt>
                <c:pt idx="7">
                  <c:v>166.8</c:v>
                </c:pt>
                <c:pt idx="8">
                  <c:v>252</c:v>
                </c:pt>
                <c:pt idx="9">
                  <c:v>211.4</c:v>
                </c:pt>
                <c:pt idx="10">
                  <c:v>281.3</c:v>
                </c:pt>
                <c:pt idx="11">
                  <c:v>290.89999999999998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FE-4075-A52A-AA93CB4E57D8}"/>
            </c:ext>
          </c:extLst>
        </c:ser>
        <c:ser>
          <c:idx val="3"/>
          <c:order val="3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C2-4A3F-9ED9-62324DA00C1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C2-4A3F-9ED9-62324DA00C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C2-4A3F-9ED9-62324DA00C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C2-4A3F-9ED9-62324DA00C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C2-4A3F-9ED9-62324DA00C1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C2-4A3F-9ED9-62324DA00C1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C2-4A3F-9ED9-62324DA00C1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C2-4A3F-9ED9-62324DA00C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'Gesamt-Ausbau'!$E$3:$E$14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162</c:v>
                </c:pt>
                <c:pt idx="8">
                  <c:v>9</c:v>
                </c:pt>
                <c:pt idx="9">
                  <c:v>45</c:v>
                </c:pt>
                <c:pt idx="10">
                  <c:v>72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FE-4075-A52A-AA93CB4E5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2338136"/>
        <c:axId val="492328296"/>
      </c:barChart>
      <c:catAx>
        <c:axId val="49233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2328296"/>
        <c:crosses val="autoZero"/>
        <c:auto val="1"/>
        <c:lblAlgn val="ctr"/>
        <c:lblOffset val="100"/>
        <c:noMultiLvlLbl val="0"/>
      </c:catAx>
      <c:valAx>
        <c:axId val="49232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233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80869349139027E-2"/>
          <c:y val="0.11834544055004675"/>
          <c:w val="0.87645738697844577"/>
          <c:h val="0.737641836676219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('Zubau_EEG2022-2'!$A$13:$A$22,'Zubau_EEG2022-2'!$A$24,'Zubau_EEG2022-2'!$A$31:$A$32)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1">
                  <c:v>EEG 2023/1</c:v>
                </c:pt>
                <c:pt idx="12">
                  <c:v>M-Studie</c:v>
                </c:pt>
              </c:strCache>
            </c:strRef>
          </c:cat>
          <c:val>
            <c:numRef>
              <c:f>('Zubau_EEG2022-2'!$B$13:$B$22,'Zubau_EEG2022-2'!$B$24,'Zubau_EEG2022-2'!$B$31:$B$32)</c:f>
              <c:numCache>
                <c:formatCode>#,##0</c:formatCode>
                <c:ptCount val="13"/>
                <c:pt idx="0">
                  <c:v>201</c:v>
                </c:pt>
                <c:pt idx="1">
                  <c:v>682</c:v>
                </c:pt>
                <c:pt idx="2">
                  <c:v>259</c:v>
                </c:pt>
                <c:pt idx="3">
                  <c:v>253</c:v>
                </c:pt>
                <c:pt idx="4">
                  <c:v>174</c:v>
                </c:pt>
                <c:pt idx="5">
                  <c:v>317</c:v>
                </c:pt>
                <c:pt idx="6">
                  <c:v>438</c:v>
                </c:pt>
                <c:pt idx="7">
                  <c:v>335</c:v>
                </c:pt>
                <c:pt idx="8">
                  <c:v>572</c:v>
                </c:pt>
                <c:pt idx="9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5-4A59-AC4F-61651C973361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3431053203040276E-2"/>
                  <c:y val="6.41358265504646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75-4A59-AC4F-61651C973361}"/>
                </c:ext>
              </c:extLst>
            </c:dLbl>
            <c:dLbl>
              <c:idx val="12"/>
              <c:layout>
                <c:manualLayout>
                  <c:x val="5.0201552574657811E-2"/>
                  <c:y val="1.9240747965139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75-4A59-AC4F-61651C973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('Zubau_EEG2022-2'!$A$13:$A$22,'Zubau_EEG2022-2'!$A$24,'Zubau_EEG2022-2'!$A$31:$A$32)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1">
                  <c:v>EEG 2023/1</c:v>
                </c:pt>
                <c:pt idx="12">
                  <c:v>M-Studie</c:v>
                </c:pt>
              </c:strCache>
            </c:strRef>
          </c:cat>
          <c:val>
            <c:numRef>
              <c:f>('Zubau_EEG2022-2'!$C$13:$C$22,'Zubau_EEG2022-2'!$C$24,'Zubau_EEG2022-2'!$C$31:$C$32)</c:f>
              <c:numCache>
                <c:formatCode>#,##0</c:formatCode>
                <c:ptCount val="13"/>
                <c:pt idx="0">
                  <c:v>1977</c:v>
                </c:pt>
                <c:pt idx="1">
                  <c:v>2413</c:v>
                </c:pt>
                <c:pt idx="2">
                  <c:v>4652</c:v>
                </c:pt>
                <c:pt idx="3">
                  <c:v>3676</c:v>
                </c:pt>
                <c:pt idx="4">
                  <c:v>3986</c:v>
                </c:pt>
                <c:pt idx="5">
                  <c:v>4891</c:v>
                </c:pt>
                <c:pt idx="6">
                  <c:v>2154</c:v>
                </c:pt>
                <c:pt idx="7">
                  <c:v>865</c:v>
                </c:pt>
                <c:pt idx="8">
                  <c:v>1221</c:v>
                </c:pt>
                <c:pt idx="9">
                  <c:v>1857</c:v>
                </c:pt>
                <c:pt idx="11">
                  <c:v>5762.7222222222226</c:v>
                </c:pt>
                <c:pt idx="12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5-4A59-AC4F-61651C973361}"/>
            </c:ext>
          </c:extLst>
        </c:ser>
        <c:ser>
          <c:idx val="2"/>
          <c:order val="2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3431053203040276E-2"/>
                  <c:y val="-1.6033956637616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75-4A59-AC4F-61651C973361}"/>
                </c:ext>
              </c:extLst>
            </c:dLbl>
            <c:dLbl>
              <c:idx val="12"/>
              <c:layout>
                <c:manualLayout>
                  <c:x val="5.0201552574657811E-2"/>
                  <c:y val="3.20679132752311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75-4A59-AC4F-61651C973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('Zubau_EEG2022-2'!$A$13:$A$22,'Zubau_EEG2022-2'!$A$24,'Zubau_EEG2022-2'!$A$31:$A$32)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1">
                  <c:v>EEG 2023/1</c:v>
                </c:pt>
                <c:pt idx="12">
                  <c:v>M-Studie</c:v>
                </c:pt>
              </c:strCache>
            </c:strRef>
          </c:cat>
          <c:val>
            <c:numRef>
              <c:f>('Zubau_EEG2022-2'!$D$13:$D$22,'Zubau_EEG2022-2'!$D$24,'Zubau_EEG2022-2'!$D$31:$D$32)</c:f>
              <c:numCache>
                <c:formatCode>#,##0</c:formatCode>
                <c:ptCount val="13"/>
                <c:pt idx="0">
                  <c:v>8</c:v>
                </c:pt>
                <c:pt idx="1">
                  <c:v>24</c:v>
                </c:pt>
                <c:pt idx="2">
                  <c:v>486</c:v>
                </c:pt>
                <c:pt idx="3">
                  <c:v>2289</c:v>
                </c:pt>
                <c:pt idx="4">
                  <c:v>869</c:v>
                </c:pt>
                <c:pt idx="5">
                  <c:v>1254</c:v>
                </c:pt>
                <c:pt idx="6">
                  <c:v>987</c:v>
                </c:pt>
                <c:pt idx="7">
                  <c:v>1135</c:v>
                </c:pt>
                <c:pt idx="8">
                  <c:v>246</c:v>
                </c:pt>
                <c:pt idx="9">
                  <c:v>0</c:v>
                </c:pt>
                <c:pt idx="11">
                  <c:v>2716.2592592592591</c:v>
                </c:pt>
                <c:pt idx="12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5-4A59-AC4F-61651C973361}"/>
            </c:ext>
          </c:extLst>
        </c:ser>
        <c:ser>
          <c:idx val="3"/>
          <c:order val="3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5.0217155266015299E-2"/>
                  <c:y val="-1.2827165310092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75-4A59-AC4F-61651C973361}"/>
                </c:ext>
              </c:extLst>
            </c:dLbl>
            <c:dLbl>
              <c:idx val="12"/>
              <c:layout>
                <c:manualLayout>
                  <c:x val="4.3431053203040172E-2"/>
                  <c:y val="0.150719192393591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75-4A59-AC4F-61651C973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('Zubau_EEG2022-2'!$A$13:$A$22,'Zubau_EEG2022-2'!$A$24,'Zubau_EEG2022-2'!$A$31:$A$32)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1">
                  <c:v>EEG 2023/1</c:v>
                </c:pt>
                <c:pt idx="12">
                  <c:v>M-Studie</c:v>
                </c:pt>
              </c:strCache>
            </c:strRef>
          </c:cat>
          <c:val>
            <c:numRef>
              <c:f>('Zubau_EEG2022-2'!$E$13:$E$22,'Zubau_EEG2022-2'!$E$24,'Zubau_EEG2022-2'!$E$31:$E$32)</c:f>
              <c:numCache>
                <c:formatCode>#,##0</c:formatCode>
                <c:ptCount val="13"/>
                <c:pt idx="0">
                  <c:v>7604</c:v>
                </c:pt>
                <c:pt idx="1">
                  <c:v>3677</c:v>
                </c:pt>
                <c:pt idx="2">
                  <c:v>119</c:v>
                </c:pt>
                <c:pt idx="3">
                  <c:v>1324</c:v>
                </c:pt>
                <c:pt idx="4">
                  <c:v>1455</c:v>
                </c:pt>
                <c:pt idx="5">
                  <c:v>1613</c:v>
                </c:pt>
                <c:pt idx="6">
                  <c:v>2915</c:v>
                </c:pt>
                <c:pt idx="7">
                  <c:v>3889</c:v>
                </c:pt>
                <c:pt idx="8">
                  <c:v>4625</c:v>
                </c:pt>
                <c:pt idx="9">
                  <c:v>5263</c:v>
                </c:pt>
                <c:pt idx="11">
                  <c:v>16889.777777777777</c:v>
                </c:pt>
                <c:pt idx="12">
                  <c:v>48600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75-4A59-AC4F-61651C973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4350920"/>
        <c:axId val="764353216"/>
      </c:barChart>
      <c:catAx>
        <c:axId val="76435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4353216"/>
        <c:crosses val="autoZero"/>
        <c:auto val="1"/>
        <c:lblAlgn val="ctr"/>
        <c:lblOffset val="100"/>
        <c:noMultiLvlLbl val="0"/>
      </c:catAx>
      <c:valAx>
        <c:axId val="7643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435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81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6060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6060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3163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2403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7419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468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9183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5372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06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140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877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068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23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936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24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4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4930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6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3025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99913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5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58518895-777D-461F-A7DC-C5A07B8E9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D286426D-938B-4B60-8F17-A92FE3509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8E91BC5D-251D-491A-930A-BF509B929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FAF046-13B5-4E5E-91DB-9605CF05F3A9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161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70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D694638-ED55-4FC5-B057-4363DC0F46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 – Energiewende 2.0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| Monitoring</a:t>
            </a:r>
            <a:r>
              <a:rPr lang="de-DE" altLang="de-DE" sz="1200" b="1" dirty="0">
                <a:solidFill>
                  <a:srgbClr val="FF9933"/>
                </a:solidFill>
              </a:rPr>
              <a:t> | FV01 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		           		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3EEF3BC-85FA-1199-8BF4-A0BD73659C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798067" cy="798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daten" TargetMode="External"/><Relationship Id="rId3" Type="http://schemas.openxmlformats.org/officeDocument/2006/relationships/hyperlink" Target="https://ag-energiebilanzen.de/ag-energiebilanzen-legt-bericht-fuer-2022-vor/" TargetMode="External"/><Relationship Id="rId7" Type="http://schemas.openxmlformats.org/officeDocument/2006/relationships/hyperlink" Target="https://www.windbranche.de/windenergie-ausbau/deutschlan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olarbranche.de/ausbau/deutschland/photovoltaik" TargetMode="External"/><Relationship Id="rId5" Type="http://schemas.openxmlformats.org/officeDocument/2006/relationships/hyperlink" Target="https://www.bundesnetzagentur.de/SharedDocs/Downloads/DE/Sachgebiete/Energie/Unternehmen_Institutionen/DatenaustauschUndMonitoring/MaStR/Vortrag_MaStR_27092016.pdf?__blob=publicationFile&amp;v=2" TargetMode="External"/><Relationship Id="rId4" Type="http://schemas.openxmlformats.org/officeDocument/2006/relationships/hyperlink" Target="https://www.marktstammdatenregister.de/MaStR/Einheit/Einheiten/OeffentlicheEinheitenuebersich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56F4CA4-AE62-1FA7-D78F-E8EA4765BD8F}"/>
              </a:ext>
            </a:extLst>
          </p:cNvPr>
          <p:cNvSpPr/>
          <p:nvPr/>
        </p:nvSpPr>
        <p:spPr bwMode="auto">
          <a:xfrm>
            <a:off x="4234" y="1343025"/>
            <a:ext cx="9906000" cy="5118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502" y="-2476"/>
            <a:ext cx="85750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Klimaschutz</a:t>
            </a:r>
            <a:r>
              <a:rPr lang="en-US" altLang="de-DE" sz="2800" b="1" dirty="0">
                <a:solidFill>
                  <a:schemeClr val="bg1"/>
                </a:solidFill>
              </a:rPr>
              <a:t> - </a:t>
            </a:r>
            <a:r>
              <a:rPr lang="en-US" altLang="de-DE" sz="2800" b="1" dirty="0" err="1">
                <a:solidFill>
                  <a:schemeClr val="bg1"/>
                </a:solidFill>
              </a:rPr>
              <a:t>Energiewende</a:t>
            </a:r>
            <a:r>
              <a:rPr lang="en-US" altLang="de-DE" sz="2800" b="1" dirty="0">
                <a:solidFill>
                  <a:schemeClr val="bg1"/>
                </a:solidFill>
              </a:rPr>
              <a:t> 2.0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A7DD05F-9189-42D8-AE52-576BEDC4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456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9" name="Rectangle 75">
            <a:extLst>
              <a:ext uri="{FF2B5EF4-FFF2-40B4-BE49-F238E27FC236}">
                <a16:creationId xmlns:a16="http://schemas.microsoft.com/office/drawing/2014/main" id="{3B87523B-9B83-4B16-B0D8-E3A1EA5C4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159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 – Energiewende 2.0 | Monitoring						                      ISE e.V.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D0D218F-A55B-48F4-8DE0-685499F91C7C}"/>
              </a:ext>
            </a:extLst>
          </p:cNvPr>
          <p:cNvSpPr txBox="1"/>
          <p:nvPr/>
        </p:nvSpPr>
        <p:spPr>
          <a:xfrm>
            <a:off x="7606164" y="5896589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Stand FV01 vom 29.05.2023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6A3CA7-C7C8-4395-EEF2-1877C1D46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-21165"/>
            <a:ext cx="1369247" cy="1370013"/>
          </a:xfrm>
          <a:prstGeom prst="rect">
            <a:avLst/>
          </a:prstGeom>
        </p:spPr>
      </p:pic>
      <p:pic>
        <p:nvPicPr>
          <p:cNvPr id="3" name="Grafik 2" descr="Ein Bild, das Schrift, Symbol, Grafiken, Logo enthält.&#10;&#10;Automatisch generierte Beschreibung">
            <a:extLst>
              <a:ext uri="{FF2B5EF4-FFF2-40B4-BE49-F238E27FC236}">
                <a16:creationId xmlns:a16="http://schemas.microsoft.com/office/drawing/2014/main" id="{BF2346B7-36C4-9654-7494-FECF0578D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2" y="1585473"/>
            <a:ext cx="4968472" cy="433820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Transformation zu 100% Erneuerbare bis 2040 in D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zeitlicher Verlauf: P-Energieverbrauch und EE soll –ist, Stand 2022</a:t>
            </a:r>
          </a:p>
        </p:txBody>
      </p:sp>
      <p:sp>
        <p:nvSpPr>
          <p:cNvPr id="41" name="Textfeld 7">
            <a:extLst>
              <a:ext uri="{FF2B5EF4-FFF2-40B4-BE49-F238E27FC236}">
                <a16:creationId xmlns:a16="http://schemas.microsoft.com/office/drawing/2014/main" id="{762421BE-962D-48DB-94D8-B2B4E97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918657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6AD29BF-3B0D-4695-8763-31007F9F13E3}"/>
              </a:ext>
            </a:extLst>
          </p:cNvPr>
          <p:cNvGrpSpPr/>
          <p:nvPr/>
        </p:nvGrpSpPr>
        <p:grpSpPr>
          <a:xfrm>
            <a:off x="177883" y="5212063"/>
            <a:ext cx="2546058" cy="276999"/>
            <a:chOff x="944880" y="5136447"/>
            <a:chExt cx="2546058" cy="276999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0ADA2AE7-3852-4971-BC4E-1E2F2FA763A6}"/>
                </a:ext>
              </a:extLst>
            </p:cNvPr>
            <p:cNvCxnSpPr/>
            <p:nvPr/>
          </p:nvCxnSpPr>
          <p:spPr bwMode="auto">
            <a:xfrm>
              <a:off x="944880" y="5294363"/>
              <a:ext cx="383858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5B7CD128-94F9-437D-B7A0-78CDC793D912}"/>
                </a:ext>
              </a:extLst>
            </p:cNvPr>
            <p:cNvCxnSpPr/>
            <p:nvPr/>
          </p:nvCxnSpPr>
          <p:spPr bwMode="auto">
            <a:xfrm>
              <a:off x="2271435" y="5294363"/>
              <a:ext cx="383858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1C9CD23-8705-4694-8643-7DC5689E7545}"/>
                </a:ext>
              </a:extLst>
            </p:cNvPr>
            <p:cNvSpPr txBox="1"/>
            <p:nvPr/>
          </p:nvSpPr>
          <p:spPr>
            <a:xfrm>
              <a:off x="1328738" y="5136447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Planwerte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21F565B-8006-4FAD-A359-8C97AA21207F}"/>
                </a:ext>
              </a:extLst>
            </p:cNvPr>
            <p:cNvSpPr txBox="1"/>
            <p:nvPr/>
          </p:nvSpPr>
          <p:spPr>
            <a:xfrm>
              <a:off x="2767663" y="5136447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Istwerte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A7841D0-34DF-48D1-9FF4-A6553DA97219}"/>
              </a:ext>
            </a:extLst>
          </p:cNvPr>
          <p:cNvGrpSpPr/>
          <p:nvPr/>
        </p:nvGrpSpPr>
        <p:grpSpPr>
          <a:xfrm>
            <a:off x="1612" y="2939497"/>
            <a:ext cx="9906000" cy="3613027"/>
            <a:chOff x="1612" y="2939497"/>
            <a:chExt cx="9906000" cy="3613027"/>
          </a:xfrm>
        </p:grpSpPr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7AF17124-B788-4F6D-8F1A-AF0FFF2D9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6148044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00B050"/>
                  </a:solidFill>
                </a:rPr>
                <a:t>Wenn wir so weitermachen wie bisher, dauert es bis 2176!</a:t>
              </a:r>
            </a:p>
          </p:txBody>
        </p:sp>
        <p:grpSp>
          <p:nvGrpSpPr>
            <p:cNvPr id="23560" name="Gruppieren 23559">
              <a:extLst>
                <a:ext uri="{FF2B5EF4-FFF2-40B4-BE49-F238E27FC236}">
                  <a16:creationId xmlns:a16="http://schemas.microsoft.com/office/drawing/2014/main" id="{83680EB1-B94F-4160-A41E-BA088FD27457}"/>
                </a:ext>
              </a:extLst>
            </p:cNvPr>
            <p:cNvGrpSpPr/>
            <p:nvPr/>
          </p:nvGrpSpPr>
          <p:grpSpPr>
            <a:xfrm>
              <a:off x="7744516" y="2939497"/>
              <a:ext cx="1870249" cy="2156421"/>
              <a:chOff x="7755074" y="3034769"/>
              <a:chExt cx="1870249" cy="2156421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EAC5780B-522D-4044-8992-F790A288A862}"/>
                  </a:ext>
                </a:extLst>
              </p:cNvPr>
              <p:cNvSpPr/>
              <p:nvPr/>
            </p:nvSpPr>
            <p:spPr bwMode="auto">
              <a:xfrm>
                <a:off x="9518594" y="3034769"/>
                <a:ext cx="74752" cy="7475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CA3863C6-813D-4689-852E-3F0747692551}"/>
                  </a:ext>
                </a:extLst>
              </p:cNvPr>
              <p:cNvCxnSpPr>
                <a:endCxn id="21" idx="3"/>
              </p:cNvCxnSpPr>
              <p:nvPr/>
            </p:nvCxnSpPr>
            <p:spPr bwMode="auto">
              <a:xfrm flipV="1">
                <a:off x="7755074" y="3098574"/>
                <a:ext cx="1774467" cy="979385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D0887236-6817-4542-88FC-74E01D664C54}"/>
                  </a:ext>
                </a:extLst>
              </p:cNvPr>
              <p:cNvCxnSpPr>
                <a:stCxn id="21" idx="4"/>
              </p:cNvCxnSpPr>
              <p:nvPr/>
            </p:nvCxnSpPr>
            <p:spPr bwMode="auto">
              <a:xfrm>
                <a:off x="9555970" y="3109521"/>
                <a:ext cx="7073" cy="1560815"/>
              </a:xfrm>
              <a:prstGeom prst="line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5D19FCA-5FA0-40A7-ADE0-D02FACAD0D91}"/>
                  </a:ext>
                </a:extLst>
              </p:cNvPr>
              <p:cNvSpPr txBox="1"/>
              <p:nvPr/>
            </p:nvSpPr>
            <p:spPr>
              <a:xfrm rot="18861288">
                <a:off x="9180329" y="474619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2176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632AC76E-54A8-40D7-88E0-0DDC2E2234EE}"/>
                  </a:ext>
                </a:extLst>
              </p:cNvPr>
              <p:cNvSpPr txBox="1"/>
              <p:nvPr/>
            </p:nvSpPr>
            <p:spPr>
              <a:xfrm>
                <a:off x="9018332" y="4546892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. .</a:t>
                </a:r>
              </a:p>
            </p:txBody>
          </p:sp>
        </p:grp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C90CA0D-CD50-4193-B8D0-A38D91176131}"/>
              </a:ext>
            </a:extLst>
          </p:cNvPr>
          <p:cNvGrpSpPr/>
          <p:nvPr/>
        </p:nvGrpSpPr>
        <p:grpSpPr>
          <a:xfrm>
            <a:off x="-89828" y="2936815"/>
            <a:ext cx="9906000" cy="3295837"/>
            <a:chOff x="-89828" y="2936815"/>
            <a:chExt cx="9906000" cy="3295837"/>
          </a:xfrm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095CB306-0B52-43CD-980B-A65A1E076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9828" y="5828172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00B050"/>
                  </a:solidFill>
                </a:rPr>
                <a:t>Der Ausbaupfad des EEG 2023/1 erreicht erst 2059 das versprochene Ziel!</a:t>
              </a:r>
            </a:p>
          </p:txBody>
        </p:sp>
        <p:grpSp>
          <p:nvGrpSpPr>
            <p:cNvPr id="23558" name="Gruppieren 23557">
              <a:extLst>
                <a:ext uri="{FF2B5EF4-FFF2-40B4-BE49-F238E27FC236}">
                  <a16:creationId xmlns:a16="http://schemas.microsoft.com/office/drawing/2014/main" id="{59113B0E-6B77-457A-B0BF-F17FBC048C0F}"/>
                </a:ext>
              </a:extLst>
            </p:cNvPr>
            <p:cNvGrpSpPr/>
            <p:nvPr/>
          </p:nvGrpSpPr>
          <p:grpSpPr>
            <a:xfrm>
              <a:off x="7342755" y="2936815"/>
              <a:ext cx="1204898" cy="2156420"/>
              <a:chOff x="7680962" y="3034769"/>
              <a:chExt cx="1204898" cy="2156420"/>
            </a:xfrm>
          </p:grpSpPr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345B5CBF-46E1-4265-8B5E-C8B60B16F3E7}"/>
                  </a:ext>
                </a:extLst>
              </p:cNvPr>
              <p:cNvSpPr txBox="1"/>
              <p:nvPr/>
            </p:nvSpPr>
            <p:spPr>
              <a:xfrm rot="18861288">
                <a:off x="8440866" y="4746195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2059</a:t>
                </a:r>
              </a:p>
            </p:txBody>
          </p:sp>
          <p:grpSp>
            <p:nvGrpSpPr>
              <p:cNvPr id="23556" name="Gruppieren 23555">
                <a:extLst>
                  <a:ext uri="{FF2B5EF4-FFF2-40B4-BE49-F238E27FC236}">
                    <a16:creationId xmlns:a16="http://schemas.microsoft.com/office/drawing/2014/main" id="{96274AD9-262C-4F28-A25E-BF893AE104BB}"/>
                  </a:ext>
                </a:extLst>
              </p:cNvPr>
              <p:cNvGrpSpPr/>
              <p:nvPr/>
            </p:nvGrpSpPr>
            <p:grpSpPr>
              <a:xfrm>
                <a:off x="7680962" y="3034769"/>
                <a:ext cx="1164811" cy="1973788"/>
                <a:chOff x="7680962" y="3034769"/>
                <a:chExt cx="1164811" cy="1973788"/>
              </a:xfrm>
            </p:grpSpPr>
            <p:sp>
              <p:nvSpPr>
                <p:cNvPr id="29" name="Ellipse 28">
                  <a:extLst>
                    <a:ext uri="{FF2B5EF4-FFF2-40B4-BE49-F238E27FC236}">
                      <a16:creationId xmlns:a16="http://schemas.microsoft.com/office/drawing/2014/main" id="{6C365AD0-FDB2-4C9A-B48D-9B6E223657C9}"/>
                    </a:ext>
                  </a:extLst>
                </p:cNvPr>
                <p:cNvSpPr/>
                <p:nvPr/>
              </p:nvSpPr>
              <p:spPr bwMode="auto">
                <a:xfrm>
                  <a:off x="8771021" y="3034769"/>
                  <a:ext cx="74752" cy="74752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2" name="Gerader Verbinder 31">
                  <a:extLst>
                    <a:ext uri="{FF2B5EF4-FFF2-40B4-BE49-F238E27FC236}">
                      <a16:creationId xmlns:a16="http://schemas.microsoft.com/office/drawing/2014/main" id="{0C11D161-03DD-4544-A36A-299DBF45C83A}"/>
                    </a:ext>
                  </a:extLst>
                </p:cNvPr>
                <p:cNvCxnSpPr>
                  <a:endCxn id="29" idx="3"/>
                </p:cNvCxnSpPr>
                <p:nvPr/>
              </p:nvCxnSpPr>
              <p:spPr bwMode="auto">
                <a:xfrm flipV="1">
                  <a:off x="7680962" y="3098574"/>
                  <a:ext cx="1101006" cy="425676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2551BC8A-01F4-4EFE-B897-390580568DF6}"/>
                    </a:ext>
                  </a:extLst>
                </p:cNvPr>
                <p:cNvSpPr txBox="1"/>
                <p:nvPr/>
              </p:nvSpPr>
              <p:spPr>
                <a:xfrm>
                  <a:off x="7728077" y="4546892"/>
                  <a:ext cx="6094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solidFill>
                        <a:srgbClr val="FF0000"/>
                      </a:solidFill>
                    </a:rPr>
                    <a:t>. . .</a:t>
                  </a:r>
                </a:p>
              </p:txBody>
            </p:sp>
            <p:cxnSp>
              <p:nvCxnSpPr>
                <p:cNvPr id="34" name="Gerader Verbinder 33">
                  <a:extLst>
                    <a:ext uri="{FF2B5EF4-FFF2-40B4-BE49-F238E27FC236}">
                      <a16:creationId xmlns:a16="http://schemas.microsoft.com/office/drawing/2014/main" id="{1360704B-0418-4CF0-A7F1-4F44D0EDC493}"/>
                    </a:ext>
                  </a:extLst>
                </p:cNvPr>
                <p:cNvCxnSpPr>
                  <a:stCxn id="29" idx="4"/>
                </p:cNvCxnSpPr>
                <p:nvPr/>
              </p:nvCxnSpPr>
              <p:spPr bwMode="auto">
                <a:xfrm>
                  <a:off x="8808397" y="3109521"/>
                  <a:ext cx="0" cy="1560815"/>
                </a:xfrm>
                <a:prstGeom prst="lin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52" name="Text Box 14">
            <a:extLst>
              <a:ext uri="{FF2B5EF4-FFF2-40B4-BE49-F238E27FC236}">
                <a16:creationId xmlns:a16="http://schemas.microsoft.com/office/drawing/2014/main" id="{F9A7FC99-DA1B-4DC9-A5EF-603629AFD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941" y="5272516"/>
            <a:ext cx="592264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EEG 2023/1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, 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Energy-Charts, </a:t>
            </a:r>
            <a:r>
              <a:rPr lang="de-DE" sz="1200" dirty="0"/>
              <a:t>Fraunhofer ISE, </a:t>
            </a:r>
            <a:r>
              <a:rPr lang="de-DE" sz="1200" b="1" dirty="0"/>
              <a:t>ISE e.V-Meta-Studie </a:t>
            </a:r>
            <a:r>
              <a:rPr lang="de-DE" sz="1200" dirty="0"/>
              <a:t>(M-Studie)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F3B56A2-2632-4FEB-92D2-5CF35103F0BD}"/>
              </a:ext>
            </a:extLst>
          </p:cNvPr>
          <p:cNvSpPr txBox="1"/>
          <p:nvPr/>
        </p:nvSpPr>
        <p:spPr>
          <a:xfrm>
            <a:off x="3059287" y="1585484"/>
            <a:ext cx="31692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</a:p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und Einsparungen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D303260-8C7A-42EF-8A69-E1B0F0C81B06}"/>
              </a:ext>
            </a:extLst>
          </p:cNvPr>
          <p:cNvSpPr txBox="1"/>
          <p:nvPr/>
        </p:nvSpPr>
        <p:spPr>
          <a:xfrm>
            <a:off x="3905416" y="3858963"/>
            <a:ext cx="23230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Erneuerbare (EEG 2023/1)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2C59B11D-207E-4AA0-99E1-49D84A504183}"/>
              </a:ext>
            </a:extLst>
          </p:cNvPr>
          <p:cNvSpPr txBox="1"/>
          <p:nvPr/>
        </p:nvSpPr>
        <p:spPr>
          <a:xfrm>
            <a:off x="2934909" y="2998446"/>
            <a:ext cx="2488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8000"/>
                </a:solidFill>
              </a:rPr>
              <a:t>Ausbaupfad Erneuerbare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AB57681-C194-4FA9-8C85-0CD605CCB106}"/>
              </a:ext>
            </a:extLst>
          </p:cNvPr>
          <p:cNvGrpSpPr/>
          <p:nvPr/>
        </p:nvGrpSpPr>
        <p:grpSpPr>
          <a:xfrm>
            <a:off x="-26524" y="2818414"/>
            <a:ext cx="9906000" cy="3083498"/>
            <a:chOff x="-26524" y="2818414"/>
            <a:chExt cx="9906000" cy="308349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144C94BB-053B-4042-A649-010140575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524" y="5497432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00B050"/>
                  </a:solidFill>
                </a:rPr>
                <a:t>Woher kommt die fehlende Energie in 2040 (33%)? </a:t>
              </a:r>
            </a:p>
          </p:txBody>
        </p:sp>
        <p:grpSp>
          <p:nvGrpSpPr>
            <p:cNvPr id="23566" name="Gruppieren 23565">
              <a:extLst>
                <a:ext uri="{FF2B5EF4-FFF2-40B4-BE49-F238E27FC236}">
                  <a16:creationId xmlns:a16="http://schemas.microsoft.com/office/drawing/2014/main" id="{6EE835C5-621C-4272-9F9C-9814ECCF9353}"/>
                </a:ext>
              </a:extLst>
            </p:cNvPr>
            <p:cNvGrpSpPr/>
            <p:nvPr/>
          </p:nvGrpSpPr>
          <p:grpSpPr>
            <a:xfrm>
              <a:off x="7186385" y="2818414"/>
              <a:ext cx="699697" cy="631209"/>
              <a:chOff x="7117343" y="3008610"/>
              <a:chExt cx="699697" cy="631209"/>
            </a:xfrm>
          </p:grpSpPr>
          <p:sp>
            <p:nvSpPr>
              <p:cNvPr id="23562" name="Geschweifte Klammer rechts 23561">
                <a:extLst>
                  <a:ext uri="{FF2B5EF4-FFF2-40B4-BE49-F238E27FC236}">
                    <a16:creationId xmlns:a16="http://schemas.microsoft.com/office/drawing/2014/main" id="{8ABCE980-1C90-41AB-8001-1B18CE44DEE9}"/>
                  </a:ext>
                </a:extLst>
              </p:cNvPr>
              <p:cNvSpPr/>
              <p:nvPr/>
            </p:nvSpPr>
            <p:spPr bwMode="auto">
              <a:xfrm>
                <a:off x="7117343" y="3148700"/>
                <a:ext cx="135982" cy="491119"/>
              </a:xfrm>
              <a:prstGeom prst="rightBrac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563" name="Textfeld 23562">
                <a:extLst>
                  <a:ext uri="{FF2B5EF4-FFF2-40B4-BE49-F238E27FC236}">
                    <a16:creationId xmlns:a16="http://schemas.microsoft.com/office/drawing/2014/main" id="{66FF6EDD-03C6-43F3-B8DB-CF1567BAF395}"/>
                  </a:ext>
                </a:extLst>
              </p:cNvPr>
              <p:cNvSpPr txBox="1"/>
              <p:nvPr/>
            </p:nvSpPr>
            <p:spPr>
              <a:xfrm>
                <a:off x="7223608" y="3008610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dirty="0">
                    <a:solidFill>
                      <a:srgbClr val="FF0000"/>
                    </a:solidFill>
                  </a:rPr>
                  <a:t>624</a:t>
                </a:r>
                <a:br>
                  <a:rPr lang="de-DE" sz="1200" dirty="0">
                    <a:solidFill>
                      <a:srgbClr val="FF0000"/>
                    </a:solidFill>
                  </a:rPr>
                </a:br>
                <a:r>
                  <a:rPr lang="de-DE" sz="1200" dirty="0">
                    <a:solidFill>
                      <a:srgbClr val="FF0000"/>
                    </a:solidFill>
                  </a:rPr>
                  <a:t>(33%)</a:t>
                </a:r>
              </a:p>
            </p:txBody>
          </p:sp>
        </p:grpSp>
      </p:grp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712A31D4-69B8-3AF0-E729-BBE684425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290841"/>
              </p:ext>
            </p:extLst>
          </p:nvPr>
        </p:nvGraphicFramePr>
        <p:xfrm>
          <a:off x="258975" y="1252545"/>
          <a:ext cx="7061117" cy="3773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393015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14EAAD1-411E-4568-96AD-9CE025947E72}"/>
              </a:ext>
            </a:extLst>
          </p:cNvPr>
          <p:cNvGraphicFramePr>
            <a:graphicFrameLocks/>
          </p:cNvGraphicFramePr>
          <p:nvPr/>
        </p:nvGraphicFramePr>
        <p:xfrm>
          <a:off x="860482" y="1017372"/>
          <a:ext cx="6830220" cy="419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7FC78AF-46D1-4424-B576-3AF5903D4A3A}"/>
              </a:ext>
            </a:extLst>
          </p:cNvPr>
          <p:cNvGrpSpPr/>
          <p:nvPr/>
        </p:nvGrpSpPr>
        <p:grpSpPr>
          <a:xfrm>
            <a:off x="1612" y="2853161"/>
            <a:ext cx="9906000" cy="3597763"/>
            <a:chOff x="1612" y="2853161"/>
            <a:chExt cx="9906000" cy="3597763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4D7BAC63-8686-430A-9259-E13549FF4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6046444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00B050"/>
                  </a:solidFill>
                </a:rPr>
                <a:t>Wenn wir so weitermachen wie bisher, dauert es bis 2148!</a:t>
              </a:r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45F9C073-53DD-4F5D-AB7C-6DFB03E1EC0C}"/>
                </a:ext>
              </a:extLst>
            </p:cNvPr>
            <p:cNvGrpSpPr/>
            <p:nvPr/>
          </p:nvGrpSpPr>
          <p:grpSpPr>
            <a:xfrm>
              <a:off x="8081284" y="2853161"/>
              <a:ext cx="1544039" cy="2338029"/>
              <a:chOff x="8115261" y="2815785"/>
              <a:chExt cx="1544039" cy="2338029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AC019A43-74DE-4DF7-A1A2-D26612121A7B}"/>
                  </a:ext>
                </a:extLst>
              </p:cNvPr>
              <p:cNvSpPr/>
              <p:nvPr/>
            </p:nvSpPr>
            <p:spPr bwMode="auto">
              <a:xfrm>
                <a:off x="9552571" y="2815785"/>
                <a:ext cx="74752" cy="7475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1D18B24D-6E32-47D1-A832-0D552E0EC038}"/>
                  </a:ext>
                </a:extLst>
              </p:cNvPr>
              <p:cNvCxnSpPr>
                <a:endCxn id="40" idx="3"/>
              </p:cNvCxnSpPr>
              <p:nvPr/>
            </p:nvCxnSpPr>
            <p:spPr bwMode="auto">
              <a:xfrm flipV="1">
                <a:off x="8115261" y="2879590"/>
                <a:ext cx="1448257" cy="694118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96D3540-E0F3-4002-8164-3C97B6D84D2F}"/>
                  </a:ext>
                </a:extLst>
              </p:cNvPr>
              <p:cNvCxnSpPr/>
              <p:nvPr/>
            </p:nvCxnSpPr>
            <p:spPr bwMode="auto">
              <a:xfrm>
                <a:off x="9597020" y="2915935"/>
                <a:ext cx="0" cy="1717025"/>
              </a:xfrm>
              <a:prstGeom prst="line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F849B97D-1329-4FAB-89BC-A130E20B2461}"/>
                  </a:ext>
                </a:extLst>
              </p:cNvPr>
              <p:cNvSpPr txBox="1"/>
              <p:nvPr/>
            </p:nvSpPr>
            <p:spPr>
              <a:xfrm rot="18861288">
                <a:off x="9214306" y="4708820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2148</a:t>
                </a: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66D06BE2-ADD0-4F42-A3FF-55EA14450AC6}"/>
                  </a:ext>
                </a:extLst>
              </p:cNvPr>
              <p:cNvSpPr txBox="1"/>
              <p:nvPr/>
            </p:nvSpPr>
            <p:spPr>
              <a:xfrm>
                <a:off x="9052309" y="4509516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. .</a:t>
                </a:r>
              </a:p>
            </p:txBody>
          </p:sp>
        </p:grpSp>
      </p:grpSp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Energie-</a:t>
            </a:r>
            <a:r>
              <a:rPr lang="de-DE" sz="2000" dirty="0">
                <a:solidFill>
                  <a:schemeClr val="bg1"/>
                </a:solidFill>
              </a:rPr>
              <a:t>Transformation zu 100% Erneuerbare bis 2040 in RLP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zeitlicher Verlauf, soll-ist: P-Energieverbrauch und EE, Stand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E5CBF7-0655-4FF5-B6FC-684932C1FDA9}"/>
              </a:ext>
            </a:extLst>
          </p:cNvPr>
          <p:cNvSpPr txBox="1"/>
          <p:nvPr/>
        </p:nvSpPr>
        <p:spPr>
          <a:xfrm>
            <a:off x="297507" y="1017372"/>
            <a:ext cx="5629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TWh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316CB45-733E-4CB3-9422-88F3BA468641}"/>
              </a:ext>
            </a:extLst>
          </p:cNvPr>
          <p:cNvSpPr txBox="1"/>
          <p:nvPr/>
        </p:nvSpPr>
        <p:spPr>
          <a:xfrm>
            <a:off x="3385720" y="1291278"/>
            <a:ext cx="31692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</a:p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und Einsparungen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76E834E-5C0E-43FD-800A-71A88BDAEE59}"/>
              </a:ext>
            </a:extLst>
          </p:cNvPr>
          <p:cNvSpPr txBox="1"/>
          <p:nvPr/>
        </p:nvSpPr>
        <p:spPr>
          <a:xfrm>
            <a:off x="3149972" y="3207378"/>
            <a:ext cx="11785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B050"/>
                </a:solidFill>
              </a:rPr>
              <a:t>Erneuerbare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EE8A6FF-3DF8-477B-B5E4-A5814ECF5E53}"/>
              </a:ext>
            </a:extLst>
          </p:cNvPr>
          <p:cNvSpPr txBox="1"/>
          <p:nvPr/>
        </p:nvSpPr>
        <p:spPr>
          <a:xfrm>
            <a:off x="4409397" y="4036839"/>
            <a:ext cx="35236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Erneuerbare (Koalitionsvertrag RLP 2021)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PV: 500 MW/a, Wind: 500 MW/a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C058786-55A5-4DC9-B1A9-44B1E34509B8}"/>
              </a:ext>
            </a:extLst>
          </p:cNvPr>
          <p:cNvGrpSpPr/>
          <p:nvPr/>
        </p:nvGrpSpPr>
        <p:grpSpPr>
          <a:xfrm>
            <a:off x="-26524" y="2897610"/>
            <a:ext cx="9906000" cy="2902702"/>
            <a:chOff x="-26524" y="2897610"/>
            <a:chExt cx="9906000" cy="290270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8496754B-8D37-45CF-8795-58AAA424F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524" y="5395832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00B050"/>
                  </a:solidFill>
                </a:rPr>
                <a:t>Woher kommt die fehlende Energie in 2040 (40,5%)? 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A5967F9-82C0-4243-8CBD-F4E33F618D06}"/>
                </a:ext>
              </a:extLst>
            </p:cNvPr>
            <p:cNvGrpSpPr/>
            <p:nvPr/>
          </p:nvGrpSpPr>
          <p:grpSpPr>
            <a:xfrm>
              <a:off x="7500948" y="2897610"/>
              <a:ext cx="671699" cy="690731"/>
              <a:chOff x="8963995" y="3141786"/>
              <a:chExt cx="671699" cy="690731"/>
            </a:xfrm>
          </p:grpSpPr>
          <p:sp>
            <p:nvSpPr>
              <p:cNvPr id="3" name="Geschweifte Klammer rechts 2">
                <a:extLst>
                  <a:ext uri="{FF2B5EF4-FFF2-40B4-BE49-F238E27FC236}">
                    <a16:creationId xmlns:a16="http://schemas.microsoft.com/office/drawing/2014/main" id="{6EF91F80-8DF9-4353-B518-B9384B1ED83A}"/>
                  </a:ext>
                </a:extLst>
              </p:cNvPr>
              <p:cNvSpPr/>
              <p:nvPr/>
            </p:nvSpPr>
            <p:spPr bwMode="auto">
              <a:xfrm>
                <a:off x="8963995" y="3141786"/>
                <a:ext cx="179754" cy="690731"/>
              </a:xfrm>
              <a:prstGeom prst="rightBrac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0478B41-B8E0-4BE2-A6CC-D58414BF9B95}"/>
                  </a:ext>
                </a:extLst>
              </p:cNvPr>
              <p:cNvSpPr txBox="1"/>
              <p:nvPr/>
            </p:nvSpPr>
            <p:spPr>
              <a:xfrm>
                <a:off x="9103176" y="33747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40,5</a:t>
                </a:r>
              </a:p>
            </p:txBody>
          </p:sp>
        </p:grp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BD4CED62-9CC5-461B-BD35-06C7778DC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5303" y="5215813"/>
            <a:ext cx="17059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ISE e.V., LAK EB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6636DB6-BF5F-4C6C-9C01-B7898C6E94D0}"/>
              </a:ext>
            </a:extLst>
          </p:cNvPr>
          <p:cNvGrpSpPr/>
          <p:nvPr/>
        </p:nvGrpSpPr>
        <p:grpSpPr>
          <a:xfrm>
            <a:off x="-89828" y="2857394"/>
            <a:ext cx="9906000" cy="3273658"/>
            <a:chOff x="-89828" y="2857394"/>
            <a:chExt cx="9906000" cy="327365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BDBB256-10DE-4CBA-B829-04A15B0B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9828" y="5726572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00B050"/>
                  </a:solidFill>
                </a:rPr>
                <a:t>Der Ausbaupfad des Koalitionsvertrages erreicht erst 2052 das versprochene Ziel!</a:t>
              </a:r>
            </a:p>
          </p:txBody>
        </p: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5BCBFFE0-01F4-4106-BB71-89DC79396095}"/>
                </a:ext>
              </a:extLst>
            </p:cNvPr>
            <p:cNvGrpSpPr/>
            <p:nvPr/>
          </p:nvGrpSpPr>
          <p:grpSpPr>
            <a:xfrm>
              <a:off x="7714204" y="2857394"/>
              <a:ext cx="1171656" cy="2333795"/>
              <a:chOff x="7931874" y="2820018"/>
              <a:chExt cx="1171656" cy="2333795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B305CD51-7B97-4615-BE83-4D9B555D7B27}"/>
                  </a:ext>
                </a:extLst>
              </p:cNvPr>
              <p:cNvSpPr/>
              <p:nvPr/>
            </p:nvSpPr>
            <p:spPr bwMode="auto">
              <a:xfrm>
                <a:off x="8988691" y="2820018"/>
                <a:ext cx="74752" cy="7475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BC86A91E-F8E1-4B20-AA6B-2131E35D17D3}"/>
                  </a:ext>
                </a:extLst>
              </p:cNvPr>
              <p:cNvGrpSpPr/>
              <p:nvPr/>
            </p:nvGrpSpPr>
            <p:grpSpPr>
              <a:xfrm>
                <a:off x="7931874" y="2883823"/>
                <a:ext cx="1171656" cy="2269990"/>
                <a:chOff x="7931874" y="2883823"/>
                <a:chExt cx="1171656" cy="2269990"/>
              </a:xfrm>
            </p:grpSpPr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09E92CDB-1962-4490-A4B9-C28C214D9B52}"/>
                    </a:ext>
                  </a:extLst>
                </p:cNvPr>
                <p:cNvSpPr txBox="1"/>
                <p:nvPr/>
              </p:nvSpPr>
              <p:spPr>
                <a:xfrm rot="18861288">
                  <a:off x="8658536" y="4708819"/>
                  <a:ext cx="5822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FF0000"/>
                      </a:solidFill>
                    </a:rPr>
                    <a:t>2052</a:t>
                  </a:r>
                </a:p>
              </p:txBody>
            </p:sp>
            <p:cxnSp>
              <p:nvCxnSpPr>
                <p:cNvPr id="13" name="Gerader Verbinder 12">
                  <a:extLst>
                    <a:ext uri="{FF2B5EF4-FFF2-40B4-BE49-F238E27FC236}">
                      <a16:creationId xmlns:a16="http://schemas.microsoft.com/office/drawing/2014/main" id="{039E1765-176C-4FC8-A67C-71202DC6382F}"/>
                    </a:ext>
                  </a:extLst>
                </p:cNvPr>
                <p:cNvCxnSpPr>
                  <a:endCxn id="21" idx="3"/>
                </p:cNvCxnSpPr>
                <p:nvPr/>
              </p:nvCxnSpPr>
              <p:spPr bwMode="auto">
                <a:xfrm flipV="1">
                  <a:off x="7931874" y="2883823"/>
                  <a:ext cx="1067764" cy="694117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99F60B2E-DF48-4617-ABD6-9FBD9CC3D3AA}"/>
                    </a:ext>
                  </a:extLst>
                </p:cNvPr>
                <p:cNvSpPr txBox="1"/>
                <p:nvPr/>
              </p:nvSpPr>
              <p:spPr>
                <a:xfrm>
                  <a:off x="7945747" y="4509516"/>
                  <a:ext cx="6094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solidFill>
                        <a:srgbClr val="FF0000"/>
                      </a:solidFill>
                    </a:rPr>
                    <a:t>. . .</a:t>
                  </a:r>
                </a:p>
              </p:txBody>
            </p:sp>
            <p:cxnSp>
              <p:nvCxnSpPr>
                <p:cNvPr id="32" name="Gerader Verbinder 31">
                  <a:extLst>
                    <a:ext uri="{FF2B5EF4-FFF2-40B4-BE49-F238E27FC236}">
                      <a16:creationId xmlns:a16="http://schemas.microsoft.com/office/drawing/2014/main" id="{2C29744C-D168-4350-83E4-986FB4B2C9CC}"/>
                    </a:ext>
                  </a:extLst>
                </p:cNvPr>
                <p:cNvCxnSpPr>
                  <a:stCxn id="21" idx="4"/>
                </p:cNvCxnSpPr>
                <p:nvPr/>
              </p:nvCxnSpPr>
              <p:spPr bwMode="auto">
                <a:xfrm>
                  <a:off x="9026067" y="2894770"/>
                  <a:ext cx="0" cy="1717025"/>
                </a:xfrm>
                <a:prstGeom prst="lin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8892A785-6109-40EC-B766-CC2D4BFE40D8}"/>
              </a:ext>
            </a:extLst>
          </p:cNvPr>
          <p:cNvCxnSpPr/>
          <p:nvPr/>
        </p:nvCxnSpPr>
        <p:spPr bwMode="auto">
          <a:xfrm>
            <a:off x="944880" y="5294363"/>
            <a:ext cx="38385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29E2820B-D919-4AB5-8860-AEB38B4B9A04}"/>
              </a:ext>
            </a:extLst>
          </p:cNvPr>
          <p:cNvCxnSpPr/>
          <p:nvPr/>
        </p:nvCxnSpPr>
        <p:spPr bwMode="auto">
          <a:xfrm>
            <a:off x="2271435" y="5294363"/>
            <a:ext cx="38385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48845445-68E5-4674-8447-DD35F2D1E2AD}"/>
              </a:ext>
            </a:extLst>
          </p:cNvPr>
          <p:cNvSpPr txBox="1"/>
          <p:nvPr/>
        </p:nvSpPr>
        <p:spPr>
          <a:xfrm>
            <a:off x="1328738" y="5136447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Planwerte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157A7D5-D342-48FA-927C-F4F613692FF3}"/>
              </a:ext>
            </a:extLst>
          </p:cNvPr>
          <p:cNvSpPr txBox="1"/>
          <p:nvPr/>
        </p:nvSpPr>
        <p:spPr>
          <a:xfrm>
            <a:off x="2767663" y="5136447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Istwerte</a:t>
            </a:r>
          </a:p>
        </p:txBody>
      </p:sp>
    </p:spTree>
    <p:extLst>
      <p:ext uri="{BB962C8B-B14F-4D97-AF65-F5344CB8AC3E}">
        <p14:creationId xmlns:p14="http://schemas.microsoft.com/office/powerpoint/2010/main" val="25712879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14EAAD1-411E-4568-96AD-9CE025947E72}"/>
              </a:ext>
            </a:extLst>
          </p:cNvPr>
          <p:cNvGraphicFramePr>
            <a:graphicFrameLocks/>
          </p:cNvGraphicFramePr>
          <p:nvPr/>
        </p:nvGraphicFramePr>
        <p:xfrm>
          <a:off x="860482" y="794079"/>
          <a:ext cx="6830220" cy="419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Energie-</a:t>
            </a:r>
            <a:r>
              <a:rPr lang="de-DE" sz="2000" dirty="0">
                <a:solidFill>
                  <a:schemeClr val="bg1"/>
                </a:solidFill>
              </a:rPr>
              <a:t>Transformation zu 100% Erneuerbare bis 2040 in RLP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zeitlicher Verlauf, soll-ist: P-Energieverbrauch und EE, Stand 2023-05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E5CBF7-0655-4FF5-B6FC-684932C1FDA9}"/>
              </a:ext>
            </a:extLst>
          </p:cNvPr>
          <p:cNvSpPr txBox="1"/>
          <p:nvPr/>
        </p:nvSpPr>
        <p:spPr>
          <a:xfrm>
            <a:off x="297507" y="794079"/>
            <a:ext cx="5629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TWh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316CB45-733E-4CB3-9422-88F3BA468641}"/>
              </a:ext>
            </a:extLst>
          </p:cNvPr>
          <p:cNvSpPr txBox="1"/>
          <p:nvPr/>
        </p:nvSpPr>
        <p:spPr>
          <a:xfrm>
            <a:off x="3385720" y="1067985"/>
            <a:ext cx="31692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</a:p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und Einsparungen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76E834E-5C0E-43FD-800A-71A88BDAEE59}"/>
              </a:ext>
            </a:extLst>
          </p:cNvPr>
          <p:cNvSpPr txBox="1"/>
          <p:nvPr/>
        </p:nvSpPr>
        <p:spPr>
          <a:xfrm>
            <a:off x="3149972" y="2984085"/>
            <a:ext cx="11785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B050"/>
                </a:solidFill>
              </a:rPr>
              <a:t>Erneuerbare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EE8A6FF-3DF8-477B-B5E4-A5814ECF5E53}"/>
              </a:ext>
            </a:extLst>
          </p:cNvPr>
          <p:cNvSpPr txBox="1"/>
          <p:nvPr/>
        </p:nvSpPr>
        <p:spPr>
          <a:xfrm>
            <a:off x="4409397" y="3813546"/>
            <a:ext cx="35236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Erneuerbare (Koalitionsvertrag RLP 2021)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PV: 500 MW/a, Wind: 500 MW/a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A5967F9-82C0-4243-8CBD-F4E33F618D06}"/>
              </a:ext>
            </a:extLst>
          </p:cNvPr>
          <p:cNvGrpSpPr/>
          <p:nvPr/>
        </p:nvGrpSpPr>
        <p:grpSpPr>
          <a:xfrm>
            <a:off x="7500948" y="2674317"/>
            <a:ext cx="671699" cy="690731"/>
            <a:chOff x="8963995" y="3141786"/>
            <a:chExt cx="671699" cy="690731"/>
          </a:xfrm>
        </p:grpSpPr>
        <p:sp>
          <p:nvSpPr>
            <p:cNvPr id="3" name="Geschweifte Klammer rechts 2">
              <a:extLst>
                <a:ext uri="{FF2B5EF4-FFF2-40B4-BE49-F238E27FC236}">
                  <a16:creationId xmlns:a16="http://schemas.microsoft.com/office/drawing/2014/main" id="{6EF91F80-8DF9-4353-B518-B9384B1ED83A}"/>
                </a:ext>
              </a:extLst>
            </p:cNvPr>
            <p:cNvSpPr/>
            <p:nvPr/>
          </p:nvSpPr>
          <p:spPr bwMode="auto">
            <a:xfrm>
              <a:off x="8963995" y="3141786"/>
              <a:ext cx="179754" cy="690731"/>
            </a:xfrm>
            <a:prstGeom prst="righ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0478B41-B8E0-4BE2-A6CC-D58414BF9B95}"/>
                </a:ext>
              </a:extLst>
            </p:cNvPr>
            <p:cNvSpPr txBox="1"/>
            <p:nvPr/>
          </p:nvSpPr>
          <p:spPr>
            <a:xfrm>
              <a:off x="9103176" y="337475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40,5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BD4CED62-9CC5-461B-BD35-06C7778DC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5915" y="4992520"/>
            <a:ext cx="21328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stat. LA  RLP, ISE e.V., 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BCBFFE0-01F4-4106-BB71-89DC79396095}"/>
              </a:ext>
            </a:extLst>
          </p:cNvPr>
          <p:cNvGrpSpPr/>
          <p:nvPr/>
        </p:nvGrpSpPr>
        <p:grpSpPr>
          <a:xfrm>
            <a:off x="7719285" y="2636124"/>
            <a:ext cx="1171656" cy="2333795"/>
            <a:chOff x="7931874" y="2820018"/>
            <a:chExt cx="1171656" cy="2333795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305CD51-7B97-4615-BE83-4D9B555D7B27}"/>
                </a:ext>
              </a:extLst>
            </p:cNvPr>
            <p:cNvSpPr/>
            <p:nvPr/>
          </p:nvSpPr>
          <p:spPr bwMode="auto">
            <a:xfrm>
              <a:off x="8988691" y="2820018"/>
              <a:ext cx="74752" cy="7475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BC86A91E-F8E1-4B20-AA6B-2131E35D17D3}"/>
                </a:ext>
              </a:extLst>
            </p:cNvPr>
            <p:cNvGrpSpPr/>
            <p:nvPr/>
          </p:nvGrpSpPr>
          <p:grpSpPr>
            <a:xfrm>
              <a:off x="7931874" y="2883823"/>
              <a:ext cx="1171656" cy="2269990"/>
              <a:chOff x="7931874" y="2883823"/>
              <a:chExt cx="1171656" cy="2269990"/>
            </a:xfrm>
          </p:grpSpPr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9E92CDB-1962-4490-A4B9-C28C214D9B52}"/>
                  </a:ext>
                </a:extLst>
              </p:cNvPr>
              <p:cNvSpPr txBox="1"/>
              <p:nvPr/>
            </p:nvSpPr>
            <p:spPr>
              <a:xfrm rot="18861288">
                <a:off x="8658536" y="4708819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2052</a:t>
                </a:r>
              </a:p>
            </p:txBody>
          </p: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039E1765-176C-4FC8-A67C-71202DC6382F}"/>
                  </a:ext>
                </a:extLst>
              </p:cNvPr>
              <p:cNvCxnSpPr>
                <a:endCxn id="21" idx="3"/>
              </p:cNvCxnSpPr>
              <p:nvPr/>
            </p:nvCxnSpPr>
            <p:spPr bwMode="auto">
              <a:xfrm flipV="1">
                <a:off x="7931874" y="2883823"/>
                <a:ext cx="1067764" cy="694117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99F60B2E-DF48-4617-ABD6-9FBD9CC3D3AA}"/>
                  </a:ext>
                </a:extLst>
              </p:cNvPr>
              <p:cNvSpPr txBox="1"/>
              <p:nvPr/>
            </p:nvSpPr>
            <p:spPr>
              <a:xfrm>
                <a:off x="7945747" y="4509516"/>
                <a:ext cx="609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. . .</a:t>
                </a:r>
              </a:p>
            </p:txBody>
          </p: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2C29744C-D168-4350-83E4-986FB4B2C9CC}"/>
                  </a:ext>
                </a:extLst>
              </p:cNvPr>
              <p:cNvCxnSpPr>
                <a:stCxn id="21" idx="4"/>
              </p:cNvCxnSpPr>
              <p:nvPr/>
            </p:nvCxnSpPr>
            <p:spPr bwMode="auto">
              <a:xfrm>
                <a:off x="9026067" y="2894770"/>
                <a:ext cx="0" cy="1717025"/>
              </a:xfrm>
              <a:prstGeom prst="line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48845445-68E5-4674-8447-DD35F2D1E2AD}"/>
              </a:ext>
            </a:extLst>
          </p:cNvPr>
          <p:cNvSpPr txBox="1"/>
          <p:nvPr/>
        </p:nvSpPr>
        <p:spPr>
          <a:xfrm>
            <a:off x="1328738" y="4913154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Planwerte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157A7D5-D342-48FA-927C-F4F613692FF3}"/>
              </a:ext>
            </a:extLst>
          </p:cNvPr>
          <p:cNvSpPr txBox="1"/>
          <p:nvPr/>
        </p:nvSpPr>
        <p:spPr>
          <a:xfrm>
            <a:off x="2767663" y="4913154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Istwerte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8892A785-6109-40EC-B766-CC2D4BFE40D8}"/>
              </a:ext>
            </a:extLst>
          </p:cNvPr>
          <p:cNvCxnSpPr/>
          <p:nvPr/>
        </p:nvCxnSpPr>
        <p:spPr bwMode="auto">
          <a:xfrm>
            <a:off x="944880" y="5071070"/>
            <a:ext cx="38385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29E2820B-D919-4AB5-8860-AEB38B4B9A04}"/>
              </a:ext>
            </a:extLst>
          </p:cNvPr>
          <p:cNvCxnSpPr/>
          <p:nvPr/>
        </p:nvCxnSpPr>
        <p:spPr bwMode="auto">
          <a:xfrm>
            <a:off x="2271435" y="5071070"/>
            <a:ext cx="38385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BB035FE-5F6B-20EB-59A7-E12A7C6563FA}"/>
              </a:ext>
            </a:extLst>
          </p:cNvPr>
          <p:cNvGrpSpPr/>
          <p:nvPr/>
        </p:nvGrpSpPr>
        <p:grpSpPr>
          <a:xfrm>
            <a:off x="1612" y="2629868"/>
            <a:ext cx="9906000" cy="2905594"/>
            <a:chOff x="1612" y="2629868"/>
            <a:chExt cx="9906000" cy="2905594"/>
          </a:xfrm>
        </p:grpSpPr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45F9C073-53DD-4F5D-AB7C-6DFB03E1EC0C}"/>
                </a:ext>
              </a:extLst>
            </p:cNvPr>
            <p:cNvGrpSpPr/>
            <p:nvPr/>
          </p:nvGrpSpPr>
          <p:grpSpPr>
            <a:xfrm>
              <a:off x="8081284" y="2629868"/>
              <a:ext cx="1544039" cy="2338029"/>
              <a:chOff x="8115261" y="2815785"/>
              <a:chExt cx="1544039" cy="2338029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AC019A43-74DE-4DF7-A1A2-D26612121A7B}"/>
                  </a:ext>
                </a:extLst>
              </p:cNvPr>
              <p:cNvSpPr/>
              <p:nvPr/>
            </p:nvSpPr>
            <p:spPr bwMode="auto">
              <a:xfrm>
                <a:off x="9552571" y="2815785"/>
                <a:ext cx="74752" cy="7475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1D18B24D-6E32-47D1-A832-0D552E0EC038}"/>
                  </a:ext>
                </a:extLst>
              </p:cNvPr>
              <p:cNvCxnSpPr>
                <a:endCxn id="40" idx="3"/>
              </p:cNvCxnSpPr>
              <p:nvPr/>
            </p:nvCxnSpPr>
            <p:spPr bwMode="auto">
              <a:xfrm flipV="1">
                <a:off x="8115261" y="2879590"/>
                <a:ext cx="1448257" cy="694118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96D3540-E0F3-4002-8164-3C97B6D84D2F}"/>
                  </a:ext>
                </a:extLst>
              </p:cNvPr>
              <p:cNvCxnSpPr/>
              <p:nvPr/>
            </p:nvCxnSpPr>
            <p:spPr bwMode="auto">
              <a:xfrm>
                <a:off x="9597020" y="2915935"/>
                <a:ext cx="0" cy="1717025"/>
              </a:xfrm>
              <a:prstGeom prst="line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F849B97D-1329-4FAB-89BC-A130E20B2461}"/>
                  </a:ext>
                </a:extLst>
              </p:cNvPr>
              <p:cNvSpPr txBox="1"/>
              <p:nvPr/>
            </p:nvSpPr>
            <p:spPr>
              <a:xfrm rot="18861288">
                <a:off x="9214306" y="4708820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00B050"/>
                    </a:solidFill>
                  </a:rPr>
                  <a:t>2148</a:t>
                </a: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66D06BE2-ADD0-4F42-A3FF-55EA14450AC6}"/>
                  </a:ext>
                </a:extLst>
              </p:cNvPr>
              <p:cNvSpPr txBox="1"/>
              <p:nvPr/>
            </p:nvSpPr>
            <p:spPr>
              <a:xfrm>
                <a:off x="9052309" y="4509516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. .</a:t>
                </a:r>
              </a:p>
            </p:txBody>
          </p:sp>
        </p:grpSp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4D7BAC63-8686-430A-9259-E13549FF4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5130982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00B050"/>
                  </a:solidFill>
                </a:rPr>
                <a:t>Wenn wir so weitermachen wie bisher, dauert die Klimaneutralität bis 2148!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54FB92FC-5E8C-36FF-98D6-9C35F5A5F8F8}"/>
              </a:ext>
            </a:extLst>
          </p:cNvPr>
          <p:cNvGrpSpPr/>
          <p:nvPr/>
        </p:nvGrpSpPr>
        <p:grpSpPr>
          <a:xfrm>
            <a:off x="5249966" y="5480756"/>
            <a:ext cx="4516571" cy="992206"/>
            <a:chOff x="4962093" y="5480756"/>
            <a:chExt cx="4516571" cy="992206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2DB964C8-B23E-2971-44D7-59AD84EE4D47}"/>
                </a:ext>
              </a:extLst>
            </p:cNvPr>
            <p:cNvSpPr/>
            <p:nvPr/>
          </p:nvSpPr>
          <p:spPr bwMode="auto">
            <a:xfrm>
              <a:off x="5033427" y="5525462"/>
              <a:ext cx="4424450" cy="947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A25FC97-43B1-EE19-65D0-EE9B59B4DBDA}"/>
                </a:ext>
              </a:extLst>
            </p:cNvPr>
            <p:cNvSpPr txBox="1"/>
            <p:nvPr/>
          </p:nvSpPr>
          <p:spPr>
            <a:xfrm>
              <a:off x="7023759" y="5752725"/>
              <a:ext cx="135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196</a:t>
              </a:r>
              <a:br>
                <a:rPr lang="de-DE" sz="1400" dirty="0">
                  <a:solidFill>
                    <a:srgbClr val="FF0000"/>
                  </a:solidFill>
                </a:rPr>
              </a:br>
              <a:r>
                <a:rPr lang="de-DE" sz="1400" dirty="0">
                  <a:solidFill>
                    <a:srgbClr val="FF0000"/>
                  </a:solidFill>
                </a:rPr>
                <a:t>204</a:t>
              </a:r>
              <a:r>
                <a:rPr lang="de-DE" sz="1400" dirty="0"/>
                <a:t> </a:t>
              </a:r>
              <a:r>
                <a:rPr lang="de-DE" sz="1400" dirty="0">
                  <a:solidFill>
                    <a:srgbClr val="FF0000"/>
                  </a:solidFill>
                </a:rPr>
                <a:t>(104%)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8C259081-9F4A-7A28-9066-85467DED532F}"/>
                </a:ext>
              </a:extLst>
            </p:cNvPr>
            <p:cNvSpPr txBox="1"/>
            <p:nvPr/>
          </p:nvSpPr>
          <p:spPr>
            <a:xfrm>
              <a:off x="8269679" y="5759543"/>
              <a:ext cx="1208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196</a:t>
              </a:r>
              <a:br>
                <a:rPr lang="de-DE" sz="1400" dirty="0">
                  <a:solidFill>
                    <a:srgbClr val="FF0000"/>
                  </a:solidFill>
                </a:rPr>
              </a:br>
              <a:r>
                <a:rPr lang="de-DE" sz="1400" dirty="0">
                  <a:solidFill>
                    <a:srgbClr val="FF0000"/>
                  </a:solidFill>
                </a:rPr>
                <a:t>  75,3</a:t>
              </a:r>
              <a:r>
                <a:rPr lang="de-DE" sz="1400" dirty="0"/>
                <a:t> </a:t>
              </a:r>
              <a:r>
                <a:rPr lang="de-DE" sz="1400" dirty="0">
                  <a:solidFill>
                    <a:srgbClr val="FF0000"/>
                  </a:solidFill>
                </a:rPr>
                <a:t>(38 %)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A8210EB-BF66-7634-52D3-FEB6A70C270F}"/>
                </a:ext>
              </a:extLst>
            </p:cNvPr>
            <p:cNvSpPr txBox="1"/>
            <p:nvPr/>
          </p:nvSpPr>
          <p:spPr>
            <a:xfrm>
              <a:off x="4962093" y="5514989"/>
              <a:ext cx="9076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Zubau</a:t>
              </a:r>
              <a:br>
                <a:rPr lang="de-DE" sz="1600" dirty="0"/>
              </a:br>
              <a:r>
                <a:rPr lang="de-DE" sz="1600" dirty="0"/>
                <a:t>2023</a:t>
              </a:r>
              <a:br>
                <a:rPr lang="de-DE" sz="1600" dirty="0"/>
              </a:br>
              <a:r>
                <a:rPr lang="de-DE" sz="1200" dirty="0"/>
                <a:t>anteilig bis</a:t>
              </a:r>
              <a:br>
                <a:rPr lang="de-DE" sz="1200" dirty="0"/>
              </a:br>
              <a:r>
                <a:rPr lang="de-DE" sz="1200" dirty="0"/>
                <a:t>23.05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771FD1C-188E-EEAD-FE01-3C740EF7314C}"/>
                </a:ext>
              </a:extLst>
            </p:cNvPr>
            <p:cNvSpPr txBox="1"/>
            <p:nvPr/>
          </p:nvSpPr>
          <p:spPr>
            <a:xfrm>
              <a:off x="6008478" y="5767498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FF0000"/>
                  </a:solidFill>
                </a:rPr>
                <a:t>Soll (MW) </a:t>
              </a:r>
              <a:r>
                <a:rPr lang="de-DE" sz="1000" dirty="0">
                  <a:solidFill>
                    <a:srgbClr val="FF0000"/>
                  </a:solidFill>
                </a:rPr>
                <a:t>*)</a:t>
              </a:r>
              <a:r>
                <a:rPr lang="de-DE" sz="1400" dirty="0">
                  <a:solidFill>
                    <a:srgbClr val="FF0000"/>
                  </a:solidFill>
                </a:rPr>
                <a:t>:</a:t>
              </a:r>
              <a:br>
                <a:rPr lang="de-DE" sz="1400" dirty="0">
                  <a:solidFill>
                    <a:srgbClr val="FF0000"/>
                  </a:solidFill>
                </a:rPr>
              </a:br>
              <a:r>
                <a:rPr lang="de-DE" sz="1400" dirty="0">
                  <a:solidFill>
                    <a:srgbClr val="FF0000"/>
                  </a:solidFill>
                </a:rPr>
                <a:t>Ist(MW):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6F92F68F-2DD9-4B42-0C22-7B4029205429}"/>
                </a:ext>
              </a:extLst>
            </p:cNvPr>
            <p:cNvSpPr txBox="1"/>
            <p:nvPr/>
          </p:nvSpPr>
          <p:spPr>
            <a:xfrm>
              <a:off x="6913826" y="5480756"/>
              <a:ext cx="691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9900"/>
                  </a:solidFill>
                </a:rPr>
                <a:t>PV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1A6BD1DB-BD64-6489-EFD9-05A6A4465E79}"/>
                </a:ext>
              </a:extLst>
            </p:cNvPr>
            <p:cNvSpPr txBox="1"/>
            <p:nvPr/>
          </p:nvSpPr>
          <p:spPr>
            <a:xfrm>
              <a:off x="8139507" y="5480756"/>
              <a:ext cx="935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0000FF"/>
                  </a:solidFill>
                </a:rPr>
                <a:t>Wind</a:t>
              </a: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044D025-BCF2-8B91-DD3D-F17B566F25EB}"/>
              </a:ext>
            </a:extLst>
          </p:cNvPr>
          <p:cNvGrpSpPr/>
          <p:nvPr/>
        </p:nvGrpSpPr>
        <p:grpSpPr>
          <a:xfrm>
            <a:off x="147083" y="5480756"/>
            <a:ext cx="4805917" cy="1010521"/>
            <a:chOff x="147083" y="5480756"/>
            <a:chExt cx="4805917" cy="1010521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F9D3CB9-6E8A-3BC7-928B-63A52A67703A}"/>
                </a:ext>
              </a:extLst>
            </p:cNvPr>
            <p:cNvSpPr/>
            <p:nvPr/>
          </p:nvSpPr>
          <p:spPr bwMode="auto">
            <a:xfrm>
              <a:off x="147083" y="5518856"/>
              <a:ext cx="4805917" cy="9541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D4C6693-BF88-4D99-A03A-AC0F2E22E1B3}"/>
                </a:ext>
              </a:extLst>
            </p:cNvPr>
            <p:cNvSpPr txBox="1"/>
            <p:nvPr/>
          </p:nvSpPr>
          <p:spPr>
            <a:xfrm>
              <a:off x="3499685" y="5766736"/>
              <a:ext cx="12586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500,0</a:t>
              </a:r>
              <a:br>
                <a:rPr lang="de-DE" sz="1400" dirty="0">
                  <a:solidFill>
                    <a:srgbClr val="FF0000"/>
                  </a:solidFill>
                </a:rPr>
              </a:br>
              <a:r>
                <a:rPr lang="de-DE" sz="1400" dirty="0">
                  <a:solidFill>
                    <a:srgbClr val="FF0000"/>
                  </a:solidFill>
                </a:rPr>
                <a:t>71,5 (14,3 %)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200C913-5304-2F96-695F-57A0A44AD118}"/>
                </a:ext>
              </a:extLst>
            </p:cNvPr>
            <p:cNvSpPr txBox="1"/>
            <p:nvPr/>
          </p:nvSpPr>
          <p:spPr>
            <a:xfrm>
              <a:off x="222166" y="5684214"/>
              <a:ext cx="764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Zubau</a:t>
              </a:r>
              <a:br>
                <a:rPr lang="de-DE" sz="1600" dirty="0"/>
              </a:br>
              <a:r>
                <a:rPr lang="de-DE" sz="1600" dirty="0"/>
                <a:t>2022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5E4198A-B84C-BF69-5E10-7239596188B1}"/>
                </a:ext>
              </a:extLst>
            </p:cNvPr>
            <p:cNvSpPr txBox="1"/>
            <p:nvPr/>
          </p:nvSpPr>
          <p:spPr>
            <a:xfrm>
              <a:off x="972442" y="5741007"/>
              <a:ext cx="1313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FF0000"/>
                  </a:solidFill>
                </a:rPr>
                <a:t>Soll (MW/a) </a:t>
              </a:r>
              <a:r>
                <a:rPr lang="de-DE" sz="1000" dirty="0">
                  <a:solidFill>
                    <a:srgbClr val="FF0000"/>
                  </a:solidFill>
                </a:rPr>
                <a:t>*)</a:t>
              </a:r>
              <a:r>
                <a:rPr lang="de-DE" sz="1400" dirty="0">
                  <a:solidFill>
                    <a:srgbClr val="FF0000"/>
                  </a:solidFill>
                </a:rPr>
                <a:t>:</a:t>
              </a:r>
              <a:br>
                <a:rPr lang="de-DE" sz="1400" dirty="0">
                  <a:solidFill>
                    <a:srgbClr val="FF0000"/>
                  </a:solidFill>
                </a:rPr>
              </a:br>
              <a:r>
                <a:rPr lang="de-DE" sz="1400" dirty="0">
                  <a:solidFill>
                    <a:srgbClr val="FF0000"/>
                  </a:solidFill>
                </a:rPr>
                <a:t>Ist (MW/a):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015E731-C05F-DCFD-9211-1BE3DB7879E0}"/>
                </a:ext>
              </a:extLst>
            </p:cNvPr>
            <p:cNvSpPr txBox="1"/>
            <p:nvPr/>
          </p:nvSpPr>
          <p:spPr>
            <a:xfrm>
              <a:off x="2136802" y="5766736"/>
              <a:ext cx="135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500,0</a:t>
              </a:r>
              <a:br>
                <a:rPr lang="de-DE" sz="1400" dirty="0">
                  <a:solidFill>
                    <a:srgbClr val="FF0000"/>
                  </a:solidFill>
                </a:rPr>
              </a:br>
              <a:r>
                <a:rPr lang="de-DE" sz="1400" dirty="0">
                  <a:solidFill>
                    <a:srgbClr val="FF0000"/>
                  </a:solidFill>
                </a:rPr>
                <a:t>335,3 (67,1%)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C582772-2802-FDD0-1C4F-8EE399605D43}"/>
                </a:ext>
              </a:extLst>
            </p:cNvPr>
            <p:cNvSpPr txBox="1"/>
            <p:nvPr/>
          </p:nvSpPr>
          <p:spPr>
            <a:xfrm>
              <a:off x="2102565" y="5480756"/>
              <a:ext cx="691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9900"/>
                  </a:solidFill>
                </a:rPr>
                <a:t>PV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A9DC33A-F2EF-3382-2D5F-90EF93B4604E}"/>
                </a:ext>
              </a:extLst>
            </p:cNvPr>
            <p:cNvSpPr txBox="1"/>
            <p:nvPr/>
          </p:nvSpPr>
          <p:spPr>
            <a:xfrm>
              <a:off x="3445209" y="5480756"/>
              <a:ext cx="935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07061A81-ADD7-37F1-BB08-FE7340B4930A}"/>
                </a:ext>
              </a:extLst>
            </p:cNvPr>
            <p:cNvSpPr txBox="1"/>
            <p:nvPr/>
          </p:nvSpPr>
          <p:spPr>
            <a:xfrm>
              <a:off x="1977222" y="6245056"/>
              <a:ext cx="15808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*) Koalitionsvertrag 2021</a:t>
              </a:r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2EFFB50B-EA57-B4EC-8936-2005C3EB083D}"/>
              </a:ext>
            </a:extLst>
          </p:cNvPr>
          <p:cNvSpPr/>
          <p:nvPr/>
        </p:nvSpPr>
        <p:spPr bwMode="auto">
          <a:xfrm>
            <a:off x="160529" y="830623"/>
            <a:ext cx="9563955" cy="46565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3A24346-3BFF-D53A-EEB1-B2F8A38C24ED}"/>
              </a:ext>
            </a:extLst>
          </p:cNvPr>
          <p:cNvGraphicFramePr>
            <a:graphicFrameLocks noGrp="1"/>
          </p:cNvGraphicFramePr>
          <p:nvPr/>
        </p:nvGraphicFramePr>
        <p:xfrm>
          <a:off x="2143067" y="1342604"/>
          <a:ext cx="5706552" cy="3750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2953">
                  <a:extLst>
                    <a:ext uri="{9D8B030D-6E8A-4147-A177-3AD203B41FA5}">
                      <a16:colId xmlns:a16="http://schemas.microsoft.com/office/drawing/2014/main" val="4081640337"/>
                    </a:ext>
                  </a:extLst>
                </a:gridCol>
                <a:gridCol w="1323767">
                  <a:extLst>
                    <a:ext uri="{9D8B030D-6E8A-4147-A177-3AD203B41FA5}">
                      <a16:colId xmlns:a16="http://schemas.microsoft.com/office/drawing/2014/main" val="2472481288"/>
                    </a:ext>
                  </a:extLst>
                </a:gridCol>
                <a:gridCol w="1191153">
                  <a:extLst>
                    <a:ext uri="{9D8B030D-6E8A-4147-A177-3AD203B41FA5}">
                      <a16:colId xmlns:a16="http://schemas.microsoft.com/office/drawing/2014/main" val="2181210723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3525804790"/>
                    </a:ext>
                  </a:extLst>
                </a:gridCol>
              </a:tblGrid>
              <a:tr h="11466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Zubauzahlen</a:t>
                      </a:r>
                      <a:r>
                        <a:rPr lang="de-D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von 01.01. bis 23.05.2023</a:t>
                      </a:r>
                      <a:br>
                        <a:rPr lang="de-D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laut Marktstammdatenregister (Inbetriebnahme-Datum)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579"/>
                  </a:ext>
                </a:extLst>
              </a:tr>
              <a:tr h="7096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Art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Stück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Leistung</a:t>
                      </a:r>
                      <a:b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(MW)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374204"/>
                  </a:ext>
                </a:extLst>
              </a:tr>
              <a:tr h="3266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Wind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75,3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0389427"/>
                  </a:ext>
                </a:extLst>
              </a:tr>
              <a:tr h="6533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PV-Anlage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18.647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204,0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Anteil (%)</a:t>
                      </a:r>
                      <a:endParaRPr lang="de-DE" sz="16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3146318"/>
                  </a:ext>
                </a:extLst>
              </a:tr>
              <a:tr h="260494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Freiflächen</a:t>
                      </a:r>
                      <a:endParaRPr lang="de-DE" sz="1600" b="0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de-DE" sz="1600" b="0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58,5</a:t>
                      </a:r>
                      <a:endParaRPr lang="de-DE" sz="1600" b="0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28,7</a:t>
                      </a:r>
                      <a:endParaRPr lang="de-DE" sz="16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2254380"/>
                  </a:ext>
                </a:extLst>
              </a:tr>
              <a:tr h="326659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Dächer</a:t>
                      </a:r>
                      <a:endParaRPr lang="de-DE" sz="1600" b="0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14.031</a:t>
                      </a:r>
                      <a:endParaRPr lang="de-DE" sz="1600" b="0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142,8</a:t>
                      </a:r>
                      <a:endParaRPr lang="de-DE" sz="1600" b="0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70,0</a:t>
                      </a:r>
                      <a:endParaRPr lang="de-DE" sz="16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1516204"/>
                  </a:ext>
                </a:extLst>
              </a:tr>
              <a:tr h="326659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Balkone</a:t>
                      </a:r>
                      <a:endParaRPr lang="de-DE" sz="1600" b="0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4.603</a:t>
                      </a:r>
                      <a:endParaRPr lang="de-DE" sz="1600" b="0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de-DE" sz="1600" b="0" i="0" u="none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1,3</a:t>
                      </a:r>
                      <a:endParaRPr lang="de-DE" sz="16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774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97899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525"/>
            <a:ext cx="877993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der Südpfalz 2022 (1): Windparks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 err="1">
                <a:solidFill>
                  <a:schemeClr val="bg1"/>
                </a:solidFill>
              </a:rPr>
              <a:t>Freckenfeld</a:t>
            </a:r>
            <a:r>
              <a:rPr lang="de-DE" altLang="de-DE" sz="2000" dirty="0">
                <a:solidFill>
                  <a:schemeClr val="bg1"/>
                </a:solidFill>
              </a:rPr>
              <a:t>, Gollenberg, Offenbach II, </a:t>
            </a:r>
            <a:r>
              <a:rPr lang="de-DE" altLang="de-DE" sz="2000" dirty="0" err="1">
                <a:solidFill>
                  <a:schemeClr val="bg1"/>
                </a:solidFill>
              </a:rPr>
              <a:t>Hatzenbühl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Minfeld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Schwegenheim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44" y="5392155"/>
            <a:ext cx="60685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Co, pfalzwind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ACECF36-E33A-F58C-CEE4-D9F795316FF3}"/>
              </a:ext>
            </a:extLst>
          </p:cNvPr>
          <p:cNvGraphicFramePr>
            <a:graphicFrameLocks noGrp="1"/>
          </p:cNvGraphicFramePr>
          <p:nvPr/>
        </p:nvGraphicFramePr>
        <p:xfrm>
          <a:off x="287866" y="990600"/>
          <a:ext cx="9262532" cy="425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476">
                  <a:extLst>
                    <a:ext uri="{9D8B030D-6E8A-4147-A177-3AD203B41FA5}">
                      <a16:colId xmlns:a16="http://schemas.microsoft.com/office/drawing/2014/main" val="1454070409"/>
                    </a:ext>
                  </a:extLst>
                </a:gridCol>
                <a:gridCol w="1166195">
                  <a:extLst>
                    <a:ext uri="{9D8B030D-6E8A-4147-A177-3AD203B41FA5}">
                      <a16:colId xmlns:a16="http://schemas.microsoft.com/office/drawing/2014/main" val="3442098469"/>
                    </a:ext>
                  </a:extLst>
                </a:gridCol>
                <a:gridCol w="1139385">
                  <a:extLst>
                    <a:ext uri="{9D8B030D-6E8A-4147-A177-3AD203B41FA5}">
                      <a16:colId xmlns:a16="http://schemas.microsoft.com/office/drawing/2014/main" val="3642645088"/>
                    </a:ext>
                  </a:extLst>
                </a:gridCol>
                <a:gridCol w="1340454">
                  <a:extLst>
                    <a:ext uri="{9D8B030D-6E8A-4147-A177-3AD203B41FA5}">
                      <a16:colId xmlns:a16="http://schemas.microsoft.com/office/drawing/2014/main" val="1349587753"/>
                    </a:ext>
                  </a:extLst>
                </a:gridCol>
                <a:gridCol w="1260026">
                  <a:extLst>
                    <a:ext uri="{9D8B030D-6E8A-4147-A177-3AD203B41FA5}">
                      <a16:colId xmlns:a16="http://schemas.microsoft.com/office/drawing/2014/main" val="4022983803"/>
                    </a:ext>
                  </a:extLst>
                </a:gridCol>
                <a:gridCol w="1474498">
                  <a:extLst>
                    <a:ext uri="{9D8B030D-6E8A-4147-A177-3AD203B41FA5}">
                      <a16:colId xmlns:a16="http://schemas.microsoft.com/office/drawing/2014/main" val="2169322479"/>
                    </a:ext>
                  </a:extLst>
                </a:gridCol>
                <a:gridCol w="1474498">
                  <a:extLst>
                    <a:ext uri="{9D8B030D-6E8A-4147-A177-3AD203B41FA5}">
                      <a16:colId xmlns:a16="http://schemas.microsoft.com/office/drawing/2014/main" val="1034358498"/>
                    </a:ext>
                  </a:extLst>
                </a:gridCol>
              </a:tblGrid>
              <a:tr h="318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Windpark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Freckenfeld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Gollenberg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Offenbach II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Hatzenbühl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Minfeld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 err="1">
                          <a:effectLst/>
                        </a:rPr>
                        <a:t>Schwegenheim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355281"/>
                  </a:ext>
                </a:extLst>
              </a:tr>
              <a:tr h="27571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Hersteller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6xNordex N131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6xVestas 126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6xGE 2,5-120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5xEnercon E115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4xGE 1,5/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3xFL 1500/77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0447854"/>
                  </a:ext>
                </a:extLst>
              </a:tr>
              <a:tr h="54280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1x Vestas V90/2000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4xVestas</a:t>
                      </a:r>
                      <a:br>
                        <a:rPr lang="de-DE" sz="1200" u="none" strike="noStrike">
                          <a:effectLst/>
                        </a:rPr>
                      </a:br>
                      <a:r>
                        <a:rPr lang="de-DE" sz="1200" u="none" strike="noStrike">
                          <a:effectLst/>
                        </a:rPr>
                        <a:t>V136/3450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5204862"/>
                  </a:ext>
                </a:extLst>
              </a:tr>
              <a:tr h="27571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Eigner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EnBW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CEE-Group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EnergieSüdwest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Stadt Speyer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pfalzwind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??/??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7687260"/>
                  </a:ext>
                </a:extLst>
              </a:tr>
              <a:tr h="27571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Baujahr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2018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2017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2014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2017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2004/2009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2006/2019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35913331"/>
                  </a:ext>
                </a:extLst>
              </a:tr>
              <a:tr h="39633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Nabenhöhe (m)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134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137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 dirty="0">
                          <a:effectLst/>
                        </a:rPr>
                        <a:t>139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149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100/149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76994649"/>
                  </a:ext>
                </a:extLst>
              </a:tr>
              <a:tr h="27571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Rotordurchm. (m)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131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126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120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115,7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77/90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77/136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0774654"/>
                  </a:ext>
                </a:extLst>
              </a:tr>
              <a:tr h="54280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Nennleistung (MW) 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19,8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19,8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15,2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8: 6/2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4,5/13,8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73548898"/>
                  </a:ext>
                </a:extLst>
              </a:tr>
              <a:tr h="54280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Energie (GWh) (</a:t>
                      </a:r>
                      <a:r>
                        <a:rPr lang="de-DE" sz="1000" u="none" strike="noStrike">
                          <a:effectLst/>
                        </a:rPr>
                        <a:t>*)</a:t>
                      </a:r>
                      <a:r>
                        <a:rPr lang="de-DE" sz="1200" u="none" strike="noStrike">
                          <a:effectLst/>
                        </a:rPr>
                        <a:t>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43,78 (41,14)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37,99 (37,28)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 dirty="0">
                          <a:effectLst/>
                        </a:rPr>
                        <a:t>31,27 (30,92)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 31,27 (29,43)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 dirty="0">
                          <a:effectLst/>
                        </a:rPr>
                        <a:t>12,71 (11,93)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2850371"/>
                  </a:ext>
                </a:extLst>
              </a:tr>
              <a:tr h="53419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1" u="none" strike="noStrike" dirty="0">
                          <a:effectLst/>
                        </a:rPr>
                        <a:t>Volllaststunden </a:t>
                      </a:r>
                      <a:r>
                        <a:rPr lang="de-DE" sz="1200" b="0" u="none" strike="noStrike" dirty="0">
                          <a:effectLst/>
                        </a:rPr>
                        <a:t>(h/a) (</a:t>
                      </a:r>
                      <a:r>
                        <a:rPr lang="de-DE" sz="1000" b="0" u="none" strike="noStrike" dirty="0">
                          <a:effectLst/>
                        </a:rPr>
                        <a:t>*)</a:t>
                      </a:r>
                      <a:r>
                        <a:rPr lang="de-DE" sz="1200" b="0" u="none" strike="noStrike" dirty="0">
                          <a:effectLst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>
                          <a:effectLst/>
                        </a:rPr>
                        <a:t>2.211 (2.078)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>
                          <a:effectLst/>
                        </a:rPr>
                        <a:t>1.918 (1.883)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 dirty="0">
                          <a:effectLst/>
                        </a:rPr>
                        <a:t>2.228 (2297)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>
                          <a:effectLst/>
                        </a:rPr>
                        <a:t>2.085 (1.962)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 dirty="0">
                          <a:effectLst/>
                        </a:rPr>
                        <a:t>1.589 (1.491)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4217930"/>
                  </a:ext>
                </a:extLst>
              </a:tr>
              <a:tr h="27571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u="none" strike="noStrike">
                          <a:effectLst/>
                        </a:rPr>
                        <a:t>*) Vorjahreswerte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44316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2081"/>
            <a:ext cx="9906000" cy="6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Mit 2.111 ( i. VJ 1.990) Volllaststunden im </a:t>
            </a:r>
            <a:r>
              <a:rPr lang="de-DE" alt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</a:t>
            </a:r>
            <a:r>
              <a:rPr lang="de-DE" altLang="de-DE" sz="1800" dirty="0">
                <a:solidFill>
                  <a:srgbClr val="00B050"/>
                </a:solidFill>
              </a:rPr>
              <a:t> bei den neueren Anlagen hat </a:t>
            </a:r>
            <a:br>
              <a:rPr lang="de-DE" altLang="de-DE" sz="1800" dirty="0">
                <a:solidFill>
                  <a:srgbClr val="00B050"/>
                </a:solidFill>
              </a:rPr>
            </a:br>
            <a:r>
              <a:rPr lang="de-DE" altLang="de-DE" sz="1800" dirty="0">
                <a:solidFill>
                  <a:srgbClr val="00B050"/>
                </a:solidFill>
              </a:rPr>
              <a:t>die Windkraft auch in der Südpfalz etwas zugelegt!</a:t>
            </a:r>
          </a:p>
        </p:txBody>
      </p:sp>
    </p:spTree>
    <p:extLst>
      <p:ext uri="{BB962C8B-B14F-4D97-AF65-F5344CB8AC3E}">
        <p14:creationId xmlns:p14="http://schemas.microsoft.com/office/powerpoint/2010/main" val="174517972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388B980-F872-4301-993D-0C2238F2E82F}"/>
              </a:ext>
            </a:extLst>
          </p:cNvPr>
          <p:cNvGraphicFramePr>
            <a:graphicFrameLocks/>
          </p:cNvGraphicFramePr>
          <p:nvPr/>
        </p:nvGraphicFramePr>
        <p:xfrm>
          <a:off x="287079" y="1353508"/>
          <a:ext cx="9407253" cy="429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67" y="9525"/>
            <a:ext cx="869526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der Südpfalz 2022 (2): Windparks, Volllaststunden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 err="1">
                <a:solidFill>
                  <a:schemeClr val="bg1"/>
                </a:solidFill>
              </a:rPr>
              <a:t>Freckenfeld</a:t>
            </a:r>
            <a:r>
              <a:rPr lang="de-DE" altLang="de-DE" sz="2000" dirty="0">
                <a:solidFill>
                  <a:schemeClr val="bg1"/>
                </a:solidFill>
              </a:rPr>
              <a:t>, Gollenberg, Offenbach II, </a:t>
            </a:r>
            <a:r>
              <a:rPr lang="de-DE" altLang="de-DE" sz="2000" dirty="0" err="1">
                <a:solidFill>
                  <a:schemeClr val="bg1"/>
                </a:solidFill>
              </a:rPr>
              <a:t>Hatzenbühl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Minfeld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0" y="5767090"/>
            <a:ext cx="60685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Co, pfalzwind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-49889" y="882462"/>
            <a:ext cx="15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Volllaststunden</a:t>
            </a:r>
            <a:br>
              <a:rPr lang="de-DE" sz="1400" b="1" dirty="0"/>
            </a:br>
            <a:r>
              <a:rPr lang="de-DE" sz="1400" b="1" dirty="0"/>
              <a:t>(h/Monat)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63711CB-3670-20C4-833C-CD4BE534284E}"/>
              </a:ext>
            </a:extLst>
          </p:cNvPr>
          <p:cNvGrpSpPr/>
          <p:nvPr/>
        </p:nvGrpSpPr>
        <p:grpSpPr>
          <a:xfrm>
            <a:off x="2426409" y="1416140"/>
            <a:ext cx="1142861" cy="2339492"/>
            <a:chOff x="2343350" y="1451695"/>
            <a:chExt cx="1142861" cy="2339492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799766F-0446-490C-B025-B4DD771DF597}"/>
                </a:ext>
              </a:extLst>
            </p:cNvPr>
            <p:cNvSpPr txBox="1"/>
            <p:nvPr/>
          </p:nvSpPr>
          <p:spPr>
            <a:xfrm>
              <a:off x="2343350" y="1451695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Freckenfeld</a:t>
              </a:r>
              <a:endParaRPr lang="de-DE" sz="1000" dirty="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881E3E6-F78A-4389-B31E-B226BF5BD8BD}"/>
                </a:ext>
              </a:extLst>
            </p:cNvPr>
            <p:cNvSpPr txBox="1"/>
            <p:nvPr/>
          </p:nvSpPr>
          <p:spPr>
            <a:xfrm>
              <a:off x="2414383" y="1647516"/>
              <a:ext cx="8082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Gollenberg</a:t>
              </a:r>
              <a:endParaRPr lang="de-DE" sz="1000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1970A4A-4C57-43EE-A579-F47F5DA8EEBB}"/>
                </a:ext>
              </a:extLst>
            </p:cNvPr>
            <p:cNvSpPr txBox="1"/>
            <p:nvPr/>
          </p:nvSpPr>
          <p:spPr>
            <a:xfrm>
              <a:off x="2535845" y="1882603"/>
              <a:ext cx="8771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Offenbach II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2B61A2F-622D-4FE9-914E-ED243E64A49F}"/>
                </a:ext>
              </a:extLst>
            </p:cNvPr>
            <p:cNvSpPr txBox="1"/>
            <p:nvPr/>
          </p:nvSpPr>
          <p:spPr>
            <a:xfrm>
              <a:off x="2657138" y="2090443"/>
              <a:ext cx="8290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Hatzenbühl</a:t>
              </a:r>
              <a:endParaRPr lang="de-DE" sz="1000" dirty="0"/>
            </a:p>
          </p:txBody>
        </p: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37A828D5-351D-4D2F-822D-B796ECF67B17}"/>
                </a:ext>
              </a:extLst>
            </p:cNvPr>
            <p:cNvCxnSpPr/>
            <p:nvPr/>
          </p:nvCxnSpPr>
          <p:spPr bwMode="auto">
            <a:xfrm flipV="1">
              <a:off x="2463035" y="1684751"/>
              <a:ext cx="0" cy="1438277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C197AF41-9413-488C-B670-DD5D5A2F7F72}"/>
                </a:ext>
              </a:extLst>
            </p:cNvPr>
            <p:cNvCxnSpPr/>
            <p:nvPr/>
          </p:nvCxnSpPr>
          <p:spPr bwMode="auto">
            <a:xfrm flipV="1">
              <a:off x="2790273" y="2359182"/>
              <a:ext cx="0" cy="1162625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C36E11DE-34FA-4E85-8484-9396C173F166}"/>
                </a:ext>
              </a:extLst>
            </p:cNvPr>
            <p:cNvCxnSpPr/>
            <p:nvPr/>
          </p:nvCxnSpPr>
          <p:spPr bwMode="auto">
            <a:xfrm flipV="1">
              <a:off x="2674021" y="2090443"/>
              <a:ext cx="0" cy="1700744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BBDBD6E-0571-44E4-B3FF-E1AC36FBD3FA}"/>
                </a:ext>
              </a:extLst>
            </p:cNvPr>
            <p:cNvCxnSpPr/>
            <p:nvPr/>
          </p:nvCxnSpPr>
          <p:spPr bwMode="auto">
            <a:xfrm flipV="1">
              <a:off x="2567105" y="1929493"/>
              <a:ext cx="0" cy="1685905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040045F-CCE1-4624-A32A-DC0FEAF018AE}"/>
                </a:ext>
              </a:extLst>
            </p:cNvPr>
            <p:cNvSpPr txBox="1"/>
            <p:nvPr/>
          </p:nvSpPr>
          <p:spPr>
            <a:xfrm>
              <a:off x="2759339" y="2267107"/>
              <a:ext cx="5966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Minfeld</a:t>
              </a:r>
              <a:endParaRPr lang="de-DE" sz="1000" dirty="0"/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F6318167-2B9F-46EC-A75B-4259FD33B615}"/>
                </a:ext>
              </a:extLst>
            </p:cNvPr>
            <p:cNvCxnSpPr/>
            <p:nvPr/>
          </p:nvCxnSpPr>
          <p:spPr bwMode="auto">
            <a:xfrm flipV="1">
              <a:off x="2890572" y="2505232"/>
              <a:ext cx="0" cy="1243622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2267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Der Wind weht vorwiegend im Winter!</a:t>
            </a:r>
          </a:p>
        </p:txBody>
      </p:sp>
    </p:spTree>
    <p:extLst>
      <p:ext uri="{BB962C8B-B14F-4D97-AF65-F5344CB8AC3E}">
        <p14:creationId xmlns:p14="http://schemas.microsoft.com/office/powerpoint/2010/main" val="119619529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der Südpfalz 2022 (3):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für PV-Anlage Süd und Ost/West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932" y="5976472"/>
            <a:ext cx="123604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W.T, M.B.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0" y="1103909"/>
            <a:ext cx="15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Volllaststunden</a:t>
            </a:r>
          </a:p>
          <a:p>
            <a:pPr algn="ctr"/>
            <a:r>
              <a:rPr lang="de-DE" sz="1400" b="1" dirty="0"/>
              <a:t>(h/Monat)</a:t>
            </a:r>
          </a:p>
        </p:txBody>
      </p:sp>
      <p:graphicFrame>
        <p:nvGraphicFramePr>
          <p:cNvPr id="9" name="Tabelle 4">
            <a:extLst>
              <a:ext uri="{FF2B5EF4-FFF2-40B4-BE49-F238E27FC236}">
                <a16:creationId xmlns:a16="http://schemas.microsoft.com/office/drawing/2014/main" id="{4333365E-29E8-454E-B45B-152E063D30D2}"/>
              </a:ext>
            </a:extLst>
          </p:cNvPr>
          <p:cNvGraphicFramePr>
            <a:graphicFrameLocks noGrp="1"/>
          </p:cNvGraphicFramePr>
          <p:nvPr/>
        </p:nvGraphicFramePr>
        <p:xfrm>
          <a:off x="5582416" y="9525"/>
          <a:ext cx="4345257" cy="16791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832429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  <a:gridCol w="1236921">
                  <a:extLst>
                    <a:ext uri="{9D8B030D-6E8A-4147-A177-3AD203B41FA5}">
                      <a16:colId xmlns:a16="http://schemas.microsoft.com/office/drawing/2014/main" val="137530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PV-Anlage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Süd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Ost/West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(kWp), BJ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14,1, 2011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15,8, 2012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32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*) Vorjahreswerte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73216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Energie (MWh)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16.933 (15,290)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15.443(14.110)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72836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Volllaststunden (h/a)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1.201 (1.084)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977 (893)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58328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Anteil </a:t>
                      </a:r>
                      <a:r>
                        <a:rPr lang="de-DE" sz="1200" b="1" dirty="0" err="1"/>
                        <a:t>ggü</a:t>
                      </a:r>
                      <a:r>
                        <a:rPr lang="de-DE" sz="1200" b="1" dirty="0"/>
                        <a:t>. Süd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83,3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947526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0814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Solarstrom hat in der Südpfalz gute spezifische Erträge!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0C10823-6CD5-409E-95D1-B341F309D395}"/>
              </a:ext>
            </a:extLst>
          </p:cNvPr>
          <p:cNvSpPr/>
          <p:nvPr/>
        </p:nvSpPr>
        <p:spPr bwMode="auto">
          <a:xfrm>
            <a:off x="2050755" y="5908931"/>
            <a:ext cx="426028" cy="135082"/>
          </a:xfrm>
          <a:prstGeom prst="rect">
            <a:avLst/>
          </a:prstGeom>
          <a:solidFill>
            <a:srgbClr val="FF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E881EFD-530D-4B03-A7D6-33003D0E0E2F}"/>
              </a:ext>
            </a:extLst>
          </p:cNvPr>
          <p:cNvSpPr/>
          <p:nvPr/>
        </p:nvSpPr>
        <p:spPr bwMode="auto">
          <a:xfrm>
            <a:off x="925891" y="5908931"/>
            <a:ext cx="426028" cy="135082"/>
          </a:xfrm>
          <a:prstGeom prst="rect">
            <a:avLst/>
          </a:prstGeom>
          <a:solidFill>
            <a:srgbClr val="CC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63B8C12-3CF2-4AB0-91BC-CB6461A67B80}"/>
              </a:ext>
            </a:extLst>
          </p:cNvPr>
          <p:cNvSpPr txBox="1"/>
          <p:nvPr/>
        </p:nvSpPr>
        <p:spPr>
          <a:xfrm>
            <a:off x="2439485" y="5822583"/>
            <a:ext cx="9187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Ost/West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DF9235-C085-4B31-B121-13D560BAB4EE}"/>
              </a:ext>
            </a:extLst>
          </p:cNvPr>
          <p:cNvSpPr txBox="1"/>
          <p:nvPr/>
        </p:nvSpPr>
        <p:spPr>
          <a:xfrm>
            <a:off x="1280611" y="5822583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Süd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BAD4AE8-1720-4626-9DC3-A102109B90F3}"/>
              </a:ext>
            </a:extLst>
          </p:cNvPr>
          <p:cNvGraphicFramePr>
            <a:graphicFrameLocks/>
          </p:cNvGraphicFramePr>
          <p:nvPr/>
        </p:nvGraphicFramePr>
        <p:xfrm>
          <a:off x="287079" y="1627128"/>
          <a:ext cx="9218428" cy="450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49611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Zubau an installierter Leistung in D (1): 2022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für PV und Wind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E5CBF7-0655-4FF5-B6FC-684932C1FDA9}"/>
              </a:ext>
            </a:extLst>
          </p:cNvPr>
          <p:cNvSpPr txBox="1"/>
          <p:nvPr/>
        </p:nvSpPr>
        <p:spPr>
          <a:xfrm>
            <a:off x="356028" y="1101969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MW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D1BB651-7776-4A7D-9C40-8F13391B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521" y="5385078"/>
            <a:ext cx="35365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ISE e.V., </a:t>
            </a: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Solarbranche.de, Windbranche.de;</a:t>
            </a:r>
            <a:b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           Zubau BNetzA-Marktstammdatenregister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5D8FB87-2871-499E-BE34-8BC4190D0189}"/>
              </a:ext>
            </a:extLst>
          </p:cNvPr>
          <p:cNvGrpSpPr/>
          <p:nvPr/>
        </p:nvGrpSpPr>
        <p:grpSpPr>
          <a:xfrm>
            <a:off x="1216267" y="4863142"/>
            <a:ext cx="4221988" cy="307777"/>
            <a:chOff x="9679086" y="5401943"/>
            <a:chExt cx="4221988" cy="307777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8C1287DF-CE84-4824-8F63-E626F4E3AA18}"/>
                </a:ext>
              </a:extLst>
            </p:cNvPr>
            <p:cNvSpPr/>
            <p:nvPr/>
          </p:nvSpPr>
          <p:spPr bwMode="auto">
            <a:xfrm>
              <a:off x="12773103" y="5488291"/>
              <a:ext cx="426028" cy="135082"/>
            </a:xfrm>
            <a:prstGeom prst="rect">
              <a:avLst/>
            </a:prstGeom>
            <a:solidFill>
              <a:srgbClr val="0099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2FD776F-F6C4-44AF-B30B-C22AF90E841E}"/>
                </a:ext>
              </a:extLst>
            </p:cNvPr>
            <p:cNvSpPr/>
            <p:nvPr/>
          </p:nvSpPr>
          <p:spPr bwMode="auto">
            <a:xfrm>
              <a:off x="9679086" y="5488291"/>
              <a:ext cx="426028" cy="1350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538E10A-E9E9-4599-B097-6231828C4B9A}"/>
                </a:ext>
              </a:extLst>
            </p:cNvPr>
            <p:cNvSpPr txBox="1"/>
            <p:nvPr/>
          </p:nvSpPr>
          <p:spPr>
            <a:xfrm>
              <a:off x="13161833" y="5401943"/>
              <a:ext cx="7392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Win</a:t>
              </a:r>
              <a:r>
                <a:rPr lang="de-DE" sz="1400" dirty="0"/>
                <a:t> off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19625FF-29DC-4CA5-8C47-DFEF399195E2}"/>
                </a:ext>
              </a:extLst>
            </p:cNvPr>
            <p:cNvSpPr txBox="1"/>
            <p:nvPr/>
          </p:nvSpPr>
          <p:spPr>
            <a:xfrm>
              <a:off x="10119771" y="5401943"/>
              <a:ext cx="4251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6F25FEC-EC0C-5CB4-CC02-8D450540D8D6}"/>
                </a:ext>
              </a:extLst>
            </p:cNvPr>
            <p:cNvSpPr/>
            <p:nvPr/>
          </p:nvSpPr>
          <p:spPr bwMode="auto">
            <a:xfrm>
              <a:off x="10956618" y="5488291"/>
              <a:ext cx="426028" cy="135082"/>
            </a:xfrm>
            <a:prstGeom prst="rect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20A368D-D017-7E50-ECE4-8F68BCCDA408}"/>
                </a:ext>
              </a:extLst>
            </p:cNvPr>
            <p:cNvSpPr txBox="1"/>
            <p:nvPr/>
          </p:nvSpPr>
          <p:spPr>
            <a:xfrm>
              <a:off x="11345348" y="5401943"/>
              <a:ext cx="8418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 on</a:t>
              </a:r>
            </a:p>
          </p:txBody>
        </p:sp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00B050"/>
                </a:solidFill>
              </a:rPr>
              <a:t>Zubauzahlen</a:t>
            </a:r>
            <a:r>
              <a:rPr lang="de-DE" altLang="de-DE" sz="1800" dirty="0">
                <a:solidFill>
                  <a:srgbClr val="00B050"/>
                </a:solidFill>
              </a:rPr>
              <a:t> verfehlen die Ziele des Koalitionsvertrages (2021) deutlich!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4568A0-FF37-7624-CECD-D4D5613D3C87}"/>
              </a:ext>
            </a:extLst>
          </p:cNvPr>
          <p:cNvSpPr txBox="1"/>
          <p:nvPr/>
        </p:nvSpPr>
        <p:spPr>
          <a:xfrm>
            <a:off x="2416608" y="5136612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15.000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2.399 (16%)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E7A2CD2D-33B4-6359-E3DD-43880C1444BF}"/>
              </a:ext>
            </a:extLst>
          </p:cNvPr>
          <p:cNvGraphicFramePr>
            <a:graphicFrameLocks/>
          </p:cNvGraphicFramePr>
          <p:nvPr/>
        </p:nvGraphicFramePr>
        <p:xfrm>
          <a:off x="279401" y="1409746"/>
          <a:ext cx="9355666" cy="339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11DB9DD4-BE94-ED48-591F-DCCBAD0A053E}"/>
              </a:ext>
            </a:extLst>
          </p:cNvPr>
          <p:cNvSpPr txBox="1"/>
          <p:nvPr/>
        </p:nvSpPr>
        <p:spPr>
          <a:xfrm>
            <a:off x="4273038" y="5136612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2.440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342 (14 %)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01D41AA-D686-FA3B-E94B-C2338FB0C5A2}"/>
              </a:ext>
            </a:extLst>
          </p:cNvPr>
          <p:cNvGrpSpPr/>
          <p:nvPr/>
        </p:nvGrpSpPr>
        <p:grpSpPr>
          <a:xfrm>
            <a:off x="-36894" y="5110883"/>
            <a:ext cx="2579834" cy="833680"/>
            <a:chOff x="-36894" y="5110883"/>
            <a:chExt cx="2579834" cy="833680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2221D3C1-72F5-A619-04D3-EA47E4D3C8AB}"/>
                </a:ext>
              </a:extLst>
            </p:cNvPr>
            <p:cNvGrpSpPr/>
            <p:nvPr/>
          </p:nvGrpSpPr>
          <p:grpSpPr>
            <a:xfrm>
              <a:off x="-36894" y="5110883"/>
              <a:ext cx="2579834" cy="548949"/>
              <a:chOff x="504030" y="5110883"/>
              <a:chExt cx="2579834" cy="548949"/>
            </a:xfrm>
          </p:grpSpPr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47FD706-09F1-E57C-DA75-9506FA8667D4}"/>
                  </a:ext>
                </a:extLst>
              </p:cNvPr>
              <p:cNvSpPr txBox="1"/>
              <p:nvPr/>
            </p:nvSpPr>
            <p:spPr>
              <a:xfrm>
                <a:off x="504030" y="5110883"/>
                <a:ext cx="13580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400" dirty="0">
                    <a:solidFill>
                      <a:srgbClr val="FF0000"/>
                    </a:solidFill>
                  </a:rPr>
                  <a:t>Soll (MW/a) </a:t>
                </a:r>
                <a:r>
                  <a:rPr lang="de-DE" sz="1000" dirty="0">
                    <a:solidFill>
                      <a:srgbClr val="FF0000"/>
                    </a:solidFill>
                  </a:rPr>
                  <a:t>*)</a:t>
                </a:r>
                <a:r>
                  <a:rPr lang="de-DE" sz="1400" dirty="0">
                    <a:solidFill>
                      <a:srgbClr val="FF0000"/>
                    </a:solidFill>
                  </a:rPr>
                  <a:t>:</a:t>
                </a:r>
                <a:br>
                  <a:rPr lang="de-DE" sz="1400" dirty="0">
                    <a:solidFill>
                      <a:srgbClr val="FF0000"/>
                    </a:solidFill>
                  </a:rPr>
                </a:br>
                <a:r>
                  <a:rPr lang="de-DE" sz="1400" dirty="0">
                    <a:solidFill>
                      <a:srgbClr val="FF0000"/>
                    </a:solidFill>
                  </a:rPr>
                  <a:t>Ist 2022 (MW):</a:t>
                </a: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9E414DA-36C5-B4C4-E7C6-32B4DE44BFFC}"/>
                  </a:ext>
                </a:extLst>
              </p:cNvPr>
              <p:cNvSpPr txBox="1"/>
              <p:nvPr/>
            </p:nvSpPr>
            <p:spPr>
              <a:xfrm>
                <a:off x="1723907" y="5136612"/>
                <a:ext cx="135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15.000</a:t>
                </a:r>
                <a:br>
                  <a:rPr lang="de-DE" sz="1400" dirty="0">
                    <a:solidFill>
                      <a:srgbClr val="FF0000"/>
                    </a:solidFill>
                  </a:rPr>
                </a:br>
                <a:r>
                  <a:rPr lang="de-DE" sz="1400" dirty="0">
                    <a:solidFill>
                      <a:srgbClr val="FF0000"/>
                    </a:solidFill>
                  </a:rPr>
                  <a:t>7.106 (47,3%)</a:t>
                </a:r>
              </a:p>
            </p:txBody>
          </p:sp>
        </p:grp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C5AD97D-B771-B5D4-A2A3-9437057E54AF}"/>
                </a:ext>
              </a:extLst>
            </p:cNvPr>
            <p:cNvSpPr txBox="1"/>
            <p:nvPr/>
          </p:nvSpPr>
          <p:spPr>
            <a:xfrm>
              <a:off x="89179" y="5698342"/>
              <a:ext cx="15808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*) Koalitionsvertrag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8494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57F3BC99-FB32-4DD4-A129-90D8E108E5B7}"/>
              </a:ext>
            </a:extLst>
          </p:cNvPr>
          <p:cNvGraphicFramePr>
            <a:graphicFrameLocks/>
          </p:cNvGraphicFramePr>
          <p:nvPr/>
        </p:nvGraphicFramePr>
        <p:xfrm>
          <a:off x="274320" y="827495"/>
          <a:ext cx="9357360" cy="430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571" y="72473"/>
            <a:ext cx="873796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Zubau an installierter Leistung in D (2):  Entwicklung 2012 - 2021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für Solar, Wind und Bioenergie vs. Koalitionsvertrag 2021 bzw. Meta-Studie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9B6B5D7-6BF9-4F8D-B7E4-707361C54B68}"/>
              </a:ext>
            </a:extLst>
          </p:cNvPr>
          <p:cNvGrpSpPr/>
          <p:nvPr/>
        </p:nvGrpSpPr>
        <p:grpSpPr>
          <a:xfrm>
            <a:off x="1829217" y="5130304"/>
            <a:ext cx="1674595" cy="307777"/>
            <a:chOff x="1845915" y="5130304"/>
            <a:chExt cx="1674595" cy="307777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8C121F4-375A-49FB-A051-10B88E1642EE}"/>
                </a:ext>
              </a:extLst>
            </p:cNvPr>
            <p:cNvSpPr/>
            <p:nvPr/>
          </p:nvSpPr>
          <p:spPr bwMode="auto">
            <a:xfrm>
              <a:off x="1845915" y="5216652"/>
              <a:ext cx="426028" cy="135082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687FDCA-8712-419D-8ACA-0A6CB8FAB9F0}"/>
                </a:ext>
              </a:extLst>
            </p:cNvPr>
            <p:cNvSpPr txBox="1"/>
            <p:nvPr/>
          </p:nvSpPr>
          <p:spPr>
            <a:xfrm>
              <a:off x="2234645" y="5130304"/>
              <a:ext cx="12858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 offshore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A950F67-C95B-4A44-8B19-0E6326F330C1}"/>
              </a:ext>
            </a:extLst>
          </p:cNvPr>
          <p:cNvGrpSpPr/>
          <p:nvPr/>
        </p:nvGrpSpPr>
        <p:grpSpPr>
          <a:xfrm>
            <a:off x="799201" y="5130304"/>
            <a:ext cx="865801" cy="307777"/>
            <a:chOff x="799201" y="5130304"/>
            <a:chExt cx="865801" cy="307777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DAA8F0-E0D5-4194-A579-F75E91F8D7B9}"/>
                </a:ext>
              </a:extLst>
            </p:cNvPr>
            <p:cNvSpPr/>
            <p:nvPr/>
          </p:nvSpPr>
          <p:spPr bwMode="auto">
            <a:xfrm>
              <a:off x="799201" y="5216652"/>
              <a:ext cx="426028" cy="1350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E8759D8-C96E-4931-877C-932E3280C8F5}"/>
                </a:ext>
              </a:extLst>
            </p:cNvPr>
            <p:cNvSpPr txBox="1"/>
            <p:nvPr/>
          </p:nvSpPr>
          <p:spPr>
            <a:xfrm>
              <a:off x="1239886" y="5130304"/>
              <a:ext cx="4251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4D27B90-8C24-479F-A604-3D9E6823F417}"/>
              </a:ext>
            </a:extLst>
          </p:cNvPr>
          <p:cNvGrpSpPr/>
          <p:nvPr/>
        </p:nvGrpSpPr>
        <p:grpSpPr>
          <a:xfrm>
            <a:off x="5510108" y="5130304"/>
            <a:ext cx="1360471" cy="307777"/>
            <a:chOff x="3008990" y="5130304"/>
            <a:chExt cx="1360471" cy="307777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B54C6CD-C032-4DBF-B458-CCE0E222D392}"/>
                </a:ext>
              </a:extLst>
            </p:cNvPr>
            <p:cNvSpPr/>
            <p:nvPr/>
          </p:nvSpPr>
          <p:spPr bwMode="auto">
            <a:xfrm>
              <a:off x="3008990" y="5216652"/>
              <a:ext cx="426028" cy="135082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D502922-9709-41D8-950F-DB015750E577}"/>
                </a:ext>
              </a:extLst>
            </p:cNvPr>
            <p:cNvSpPr txBox="1"/>
            <p:nvPr/>
          </p:nvSpPr>
          <p:spPr>
            <a:xfrm>
              <a:off x="3397720" y="5130304"/>
              <a:ext cx="9717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Biomasse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53FFC8-8358-4322-B7D4-1C9EEF940A30}"/>
              </a:ext>
            </a:extLst>
          </p:cNvPr>
          <p:cNvGrpSpPr/>
          <p:nvPr/>
        </p:nvGrpSpPr>
        <p:grpSpPr>
          <a:xfrm>
            <a:off x="0" y="1199623"/>
            <a:ext cx="9906000" cy="5162110"/>
            <a:chOff x="0" y="1199623"/>
            <a:chExt cx="9906000" cy="5162110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E60456D3-96CC-41C4-9F79-78103DB5743E}"/>
                </a:ext>
              </a:extLst>
            </p:cNvPr>
            <p:cNvSpPr/>
            <p:nvPr/>
          </p:nvSpPr>
          <p:spPr bwMode="auto">
            <a:xfrm>
              <a:off x="7423525" y="1199623"/>
              <a:ext cx="2300423" cy="4017029"/>
            </a:xfrm>
            <a:prstGeom prst="rect">
              <a:avLst/>
            </a:prstGeom>
            <a:solidFill>
              <a:srgbClr val="A6A6A6">
                <a:alpha val="20000"/>
              </a:srgb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96FE020F-EE21-445B-AB59-614DC4E42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88031"/>
              <a:ext cx="9906000" cy="373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dirty="0">
                  <a:solidFill>
                    <a:srgbClr val="00B050"/>
                  </a:solidFill>
                </a:rPr>
                <a:t>Klimaneutralität in D benötigt bis 2040 : PV: 48.600 MW/a; Wind </a:t>
              </a:r>
              <a:r>
                <a:rPr lang="de-DE" altLang="de-DE" sz="1600" dirty="0" err="1">
                  <a:solidFill>
                    <a:srgbClr val="00B050"/>
                  </a:solidFill>
                </a:rPr>
                <a:t>ons</a:t>
              </a:r>
              <a:r>
                <a:rPr lang="de-DE" altLang="de-DE" sz="1600" dirty="0">
                  <a:solidFill>
                    <a:srgbClr val="00B050"/>
                  </a:solidFill>
                </a:rPr>
                <a:t>: 8.000 MW/a; Wind </a:t>
              </a:r>
              <a:r>
                <a:rPr lang="de-DE" altLang="de-DE" sz="1600" dirty="0" err="1">
                  <a:solidFill>
                    <a:srgbClr val="00B050"/>
                  </a:solidFill>
                </a:rPr>
                <a:t>offs</a:t>
              </a:r>
              <a:r>
                <a:rPr lang="de-DE" altLang="de-DE" sz="1600" dirty="0">
                  <a:solidFill>
                    <a:srgbClr val="00B050"/>
                  </a:solidFill>
                </a:rPr>
                <a:t> 2.200 MW/a 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1850623-4BDF-42F3-B076-661EAA647675}"/>
              </a:ext>
            </a:extLst>
          </p:cNvPr>
          <p:cNvGrpSpPr/>
          <p:nvPr/>
        </p:nvGrpSpPr>
        <p:grpSpPr>
          <a:xfrm>
            <a:off x="3668027" y="5130304"/>
            <a:ext cx="1677865" cy="307777"/>
            <a:chOff x="1845915" y="5130304"/>
            <a:chExt cx="1677865" cy="307777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71A2DC4-52CE-4917-9540-BC07D7A695F1}"/>
                </a:ext>
              </a:extLst>
            </p:cNvPr>
            <p:cNvSpPr/>
            <p:nvPr/>
          </p:nvSpPr>
          <p:spPr bwMode="auto">
            <a:xfrm>
              <a:off x="1845915" y="5216652"/>
              <a:ext cx="426028" cy="135082"/>
            </a:xfrm>
            <a:prstGeom prst="rect">
              <a:avLst/>
            </a:prstGeom>
            <a:solidFill>
              <a:srgbClr val="0099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4D903C89-7241-4162-B8CC-8F2AC1F0E563}"/>
                </a:ext>
              </a:extLst>
            </p:cNvPr>
            <p:cNvSpPr txBox="1"/>
            <p:nvPr/>
          </p:nvSpPr>
          <p:spPr>
            <a:xfrm>
              <a:off x="2234645" y="5130304"/>
              <a:ext cx="12891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 </a:t>
              </a:r>
              <a:r>
                <a:rPr lang="de-DE" sz="1400" dirty="0" err="1"/>
                <a:t>onshore</a:t>
              </a:r>
              <a:endParaRPr lang="de-DE" sz="1400" dirty="0"/>
            </a:p>
          </p:txBody>
        </p:sp>
      </p:grpSp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id="{B1D670AC-8496-4139-8D81-ECEADA6551A3}"/>
              </a:ext>
            </a:extLst>
          </p:cNvPr>
          <p:cNvGraphicFramePr>
            <a:graphicFrameLocks/>
          </p:cNvGraphicFramePr>
          <p:nvPr/>
        </p:nvGraphicFramePr>
        <p:xfrm>
          <a:off x="284480" y="827494"/>
          <a:ext cx="9357360" cy="430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Box 14">
            <a:extLst>
              <a:ext uri="{FF2B5EF4-FFF2-40B4-BE49-F238E27FC236}">
                <a16:creationId xmlns:a16="http://schemas.microsoft.com/office/drawing/2014/main" id="{91EFEA2D-5A2D-454B-84D5-E6DA649E4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812" y="5577549"/>
            <a:ext cx="592264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EEG 2023/1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, 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Energy-Charts, </a:t>
            </a:r>
            <a:r>
              <a:rPr lang="de-DE" sz="1200" dirty="0"/>
              <a:t>Fraunhofer ISE, </a:t>
            </a:r>
            <a:r>
              <a:rPr lang="de-DE" sz="1200" b="1" dirty="0"/>
              <a:t>ISE e.V-Meta-Studie </a:t>
            </a:r>
            <a:r>
              <a:rPr lang="de-DE" sz="1200" dirty="0"/>
              <a:t>(M-Studie)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id="{938665B2-F7E6-4CCD-B972-2D8057D3F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12" y="918657"/>
            <a:ext cx="652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MW/a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AC59582-2605-4CA5-8531-42F11EC4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245" y="2123963"/>
            <a:ext cx="4755155" cy="773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dirty="0">
                <a:solidFill>
                  <a:srgbClr val="FF0000"/>
                </a:solidFill>
              </a:rPr>
              <a:t>Trotz deutlicher Erhöhung der installierten Leistungen </a:t>
            </a:r>
            <a:br>
              <a:rPr lang="de-DE" altLang="de-DE" sz="1400" dirty="0">
                <a:solidFill>
                  <a:srgbClr val="FF0000"/>
                </a:solidFill>
              </a:rPr>
            </a:br>
            <a:r>
              <a:rPr lang="de-DE" altLang="de-DE" sz="1400" dirty="0">
                <a:solidFill>
                  <a:srgbClr val="FF0000"/>
                </a:solidFill>
              </a:rPr>
              <a:t>der EE beim EEG 2023/1 </a:t>
            </a:r>
            <a:r>
              <a:rPr lang="de-DE" altLang="de-DE" sz="1400" dirty="0" err="1">
                <a:solidFill>
                  <a:srgbClr val="FF0000"/>
                </a:solidFill>
              </a:rPr>
              <a:t>ggü</a:t>
            </a:r>
            <a:r>
              <a:rPr lang="de-DE" altLang="de-DE" sz="1400" dirty="0">
                <a:solidFill>
                  <a:srgbClr val="FF0000"/>
                </a:solidFill>
              </a:rPr>
              <a:t>. der Vergangenheit</a:t>
            </a:r>
            <a:br>
              <a:rPr lang="de-DE" altLang="de-DE" sz="1400" dirty="0">
                <a:solidFill>
                  <a:srgbClr val="FF0000"/>
                </a:solidFill>
              </a:rPr>
            </a:br>
            <a:r>
              <a:rPr lang="de-DE" altLang="de-DE" sz="1400" dirty="0">
                <a:solidFill>
                  <a:srgbClr val="FF0000"/>
                </a:solidFill>
              </a:rPr>
              <a:t>reichen diese Werte bei weitem nicht aus! </a:t>
            </a:r>
          </a:p>
        </p:txBody>
      </p:sp>
    </p:spTree>
    <p:extLst>
      <p:ext uri="{BB962C8B-B14F-4D97-AF65-F5344CB8AC3E}">
        <p14:creationId xmlns:p14="http://schemas.microsoft.com/office/powerpoint/2010/main" val="184976574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8FD4933-B970-37F4-38D1-DD88BAA8137B}"/>
              </a:ext>
            </a:extLst>
          </p:cNvPr>
          <p:cNvGraphicFramePr>
            <a:graphicFrameLocks/>
          </p:cNvGraphicFramePr>
          <p:nvPr/>
        </p:nvGraphicFramePr>
        <p:xfrm>
          <a:off x="431800" y="1409745"/>
          <a:ext cx="8737601" cy="368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Zubau an installierter Leistung in RLP 2022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für PV und Wind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E5CBF7-0655-4FF5-B6FC-684932C1FDA9}"/>
              </a:ext>
            </a:extLst>
          </p:cNvPr>
          <p:cNvSpPr txBox="1"/>
          <p:nvPr/>
        </p:nvSpPr>
        <p:spPr>
          <a:xfrm>
            <a:off x="356028" y="1101969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MW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D1BB651-7776-4A7D-9C40-8F13391B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598" y="5385078"/>
            <a:ext cx="35365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ISE e.V., </a:t>
            </a: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Solarbranche.de, Windbranche.de;</a:t>
            </a:r>
            <a:b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           Zubau BNetzA-Marktstammdatenregister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5D8FB87-2871-499E-BE34-8BC4190D0189}"/>
              </a:ext>
            </a:extLst>
          </p:cNvPr>
          <p:cNvGrpSpPr/>
          <p:nvPr/>
        </p:nvGrpSpPr>
        <p:grpSpPr>
          <a:xfrm>
            <a:off x="1755934" y="4863142"/>
            <a:ext cx="2386771" cy="307777"/>
            <a:chOff x="10218753" y="5401943"/>
            <a:chExt cx="2386771" cy="307777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8C1287DF-CE84-4824-8F63-E626F4E3AA18}"/>
                </a:ext>
              </a:extLst>
            </p:cNvPr>
            <p:cNvSpPr/>
            <p:nvPr/>
          </p:nvSpPr>
          <p:spPr bwMode="auto">
            <a:xfrm>
              <a:off x="11623362" y="5488291"/>
              <a:ext cx="426028" cy="135082"/>
            </a:xfrm>
            <a:prstGeom prst="rect">
              <a:avLst/>
            </a:prstGeom>
            <a:solidFill>
              <a:srgbClr val="0099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2FD776F-F6C4-44AF-B30B-C22AF90E841E}"/>
                </a:ext>
              </a:extLst>
            </p:cNvPr>
            <p:cNvSpPr/>
            <p:nvPr/>
          </p:nvSpPr>
          <p:spPr bwMode="auto">
            <a:xfrm>
              <a:off x="10218753" y="5488291"/>
              <a:ext cx="426028" cy="1350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538E10A-E9E9-4599-B097-6231828C4B9A}"/>
                </a:ext>
              </a:extLst>
            </p:cNvPr>
            <p:cNvSpPr txBox="1"/>
            <p:nvPr/>
          </p:nvSpPr>
          <p:spPr>
            <a:xfrm>
              <a:off x="12012092" y="5401943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19625FF-29DC-4CA5-8C47-DFEF399195E2}"/>
                </a:ext>
              </a:extLst>
            </p:cNvPr>
            <p:cNvSpPr txBox="1"/>
            <p:nvPr/>
          </p:nvSpPr>
          <p:spPr>
            <a:xfrm>
              <a:off x="10659438" y="5401943"/>
              <a:ext cx="4251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</a:t>
              </a:r>
            </a:p>
          </p:txBody>
        </p:sp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00B050"/>
                </a:solidFill>
              </a:rPr>
              <a:t>Zubauzahlen</a:t>
            </a:r>
            <a:r>
              <a:rPr lang="de-DE" altLang="de-DE" sz="1800" dirty="0">
                <a:solidFill>
                  <a:srgbClr val="00B050"/>
                </a:solidFill>
              </a:rPr>
              <a:t> verfehlen auch in RLP die Ziele des Koalitionsvertrages (2021) deutlich!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4568A0-FF37-7624-CECD-D4D5613D3C87}"/>
              </a:ext>
            </a:extLst>
          </p:cNvPr>
          <p:cNvSpPr txBox="1"/>
          <p:nvPr/>
        </p:nvSpPr>
        <p:spPr>
          <a:xfrm>
            <a:off x="3022992" y="5136612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500,0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71,5 (14,3 %)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C22A9A5-AEA9-BD99-10C8-D775BECDDAEE}"/>
              </a:ext>
            </a:extLst>
          </p:cNvPr>
          <p:cNvGrpSpPr/>
          <p:nvPr/>
        </p:nvGrpSpPr>
        <p:grpSpPr>
          <a:xfrm>
            <a:off x="301785" y="5110883"/>
            <a:ext cx="2718281" cy="730783"/>
            <a:chOff x="301785" y="5110883"/>
            <a:chExt cx="2718281" cy="730783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2221D3C1-72F5-A619-04D3-EA47E4D3C8AB}"/>
                </a:ext>
              </a:extLst>
            </p:cNvPr>
            <p:cNvGrpSpPr/>
            <p:nvPr/>
          </p:nvGrpSpPr>
          <p:grpSpPr>
            <a:xfrm>
              <a:off x="301785" y="5110883"/>
              <a:ext cx="2718281" cy="548949"/>
              <a:chOff x="301785" y="5110883"/>
              <a:chExt cx="2718281" cy="548949"/>
            </a:xfrm>
          </p:grpSpPr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47FD706-09F1-E57C-DA75-9506FA8667D4}"/>
                  </a:ext>
                </a:extLst>
              </p:cNvPr>
              <p:cNvSpPr txBox="1"/>
              <p:nvPr/>
            </p:nvSpPr>
            <p:spPr>
              <a:xfrm>
                <a:off x="301785" y="5110883"/>
                <a:ext cx="1507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400" dirty="0">
                    <a:solidFill>
                      <a:srgbClr val="FF0000"/>
                    </a:solidFill>
                  </a:rPr>
                  <a:t>Soll (MW/a) </a:t>
                </a:r>
                <a:r>
                  <a:rPr lang="de-DE" sz="1000" dirty="0">
                    <a:solidFill>
                      <a:srgbClr val="FF0000"/>
                    </a:solidFill>
                  </a:rPr>
                  <a:t>*)</a:t>
                </a:r>
                <a:r>
                  <a:rPr lang="de-DE" sz="1400" dirty="0">
                    <a:solidFill>
                      <a:srgbClr val="FF0000"/>
                    </a:solidFill>
                  </a:rPr>
                  <a:t>:</a:t>
                </a:r>
                <a:br>
                  <a:rPr lang="de-DE" sz="1400" dirty="0">
                    <a:solidFill>
                      <a:srgbClr val="FF0000"/>
                    </a:solidFill>
                  </a:rPr>
                </a:br>
                <a:r>
                  <a:rPr lang="de-DE" sz="1400" dirty="0">
                    <a:solidFill>
                      <a:srgbClr val="FF0000"/>
                    </a:solidFill>
                  </a:rPr>
                  <a:t>Ist 2022 (MW/a):</a:t>
                </a: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9E414DA-36C5-B4C4-E7C6-32B4DE44BFFC}"/>
                  </a:ext>
                </a:extLst>
              </p:cNvPr>
              <p:cNvSpPr txBox="1"/>
              <p:nvPr/>
            </p:nvSpPr>
            <p:spPr>
              <a:xfrm>
                <a:off x="1660109" y="5136612"/>
                <a:ext cx="135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500,0</a:t>
                </a:r>
                <a:br>
                  <a:rPr lang="de-DE" sz="1400" dirty="0">
                    <a:solidFill>
                      <a:srgbClr val="FF0000"/>
                    </a:solidFill>
                  </a:rPr>
                </a:br>
                <a:r>
                  <a:rPr lang="de-DE" sz="1400" dirty="0">
                    <a:solidFill>
                      <a:srgbClr val="FF0000"/>
                    </a:solidFill>
                  </a:rPr>
                  <a:t>335,3 (67,1%)</a:t>
                </a:r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B2AD1BE-DF6B-1DCA-0499-DF76182AC4BE}"/>
                </a:ext>
              </a:extLst>
            </p:cNvPr>
            <p:cNvSpPr txBox="1"/>
            <p:nvPr/>
          </p:nvSpPr>
          <p:spPr>
            <a:xfrm>
              <a:off x="799871" y="5595445"/>
              <a:ext cx="15808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*) Koalitionsvertrag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88398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26968"/>
            <a:ext cx="699080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Zubau an installierter Leistung in der Südpfalz 2022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PV und Wind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Auch in der Südpfalz ist der Zubau von EE bei weitem nicht ausreichend!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EBAA1D44-67CC-4B3D-985A-A62FA47D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336" y="5988218"/>
            <a:ext cx="20009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Energieagentur RLP</a:t>
            </a: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452CA91-3657-45C2-88E7-8C53FA3F2886}"/>
              </a:ext>
            </a:extLst>
          </p:cNvPr>
          <p:cNvSpPr txBox="1"/>
          <p:nvPr/>
        </p:nvSpPr>
        <p:spPr>
          <a:xfrm>
            <a:off x="287338" y="881807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MW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8B13BEF-0880-D554-D4CF-F38E5549D2F2}"/>
              </a:ext>
            </a:extLst>
          </p:cNvPr>
          <p:cNvGraphicFramePr>
            <a:graphicFrameLocks/>
          </p:cNvGraphicFramePr>
          <p:nvPr/>
        </p:nvGraphicFramePr>
        <p:xfrm>
          <a:off x="287338" y="1035696"/>
          <a:ext cx="9430820" cy="405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5A940CA-AC19-DE1C-D163-6564FFD0DADC}"/>
              </a:ext>
            </a:extLst>
          </p:cNvPr>
          <p:cNvGrpSpPr/>
          <p:nvPr/>
        </p:nvGrpSpPr>
        <p:grpSpPr>
          <a:xfrm>
            <a:off x="461757" y="5055487"/>
            <a:ext cx="2559121" cy="307777"/>
            <a:chOff x="461757" y="5055487"/>
            <a:chExt cx="2559121" cy="307777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BB4CE7C-1AAA-B857-3B11-2916EB954EAC}"/>
                </a:ext>
              </a:extLst>
            </p:cNvPr>
            <p:cNvSpPr txBox="1"/>
            <p:nvPr/>
          </p:nvSpPr>
          <p:spPr>
            <a:xfrm>
              <a:off x="46175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2BBFA6B-23CB-D516-A19A-9245CB25DEED}"/>
                </a:ext>
              </a:extLst>
            </p:cNvPr>
            <p:cNvSpPr txBox="1"/>
            <p:nvPr/>
          </p:nvSpPr>
          <p:spPr>
            <a:xfrm>
              <a:off x="1122302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42DC7BC-794F-ABE3-38C1-D9753AFABC96}"/>
                </a:ext>
              </a:extLst>
            </p:cNvPr>
            <p:cNvSpPr txBox="1"/>
            <p:nvPr/>
          </p:nvSpPr>
          <p:spPr>
            <a:xfrm>
              <a:off x="1781514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2021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2907226-B500-593F-434C-317D88A27617}"/>
                </a:ext>
              </a:extLst>
            </p:cNvPr>
            <p:cNvSpPr txBox="1"/>
            <p:nvPr/>
          </p:nvSpPr>
          <p:spPr>
            <a:xfrm>
              <a:off x="243866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2022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B2296F4-EC35-13CE-CEB7-09BA2EA215A5}"/>
              </a:ext>
            </a:extLst>
          </p:cNvPr>
          <p:cNvGrpSpPr/>
          <p:nvPr/>
        </p:nvGrpSpPr>
        <p:grpSpPr>
          <a:xfrm>
            <a:off x="3723187" y="5055487"/>
            <a:ext cx="2559121" cy="307777"/>
            <a:chOff x="461757" y="5055487"/>
            <a:chExt cx="2559121" cy="30777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890A528-603E-AC93-0931-DAAEE68A08A2}"/>
                </a:ext>
              </a:extLst>
            </p:cNvPr>
            <p:cNvSpPr txBox="1"/>
            <p:nvPr/>
          </p:nvSpPr>
          <p:spPr>
            <a:xfrm>
              <a:off x="46175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5EB6692-1C7D-7C60-7694-2E168A6C3660}"/>
                </a:ext>
              </a:extLst>
            </p:cNvPr>
            <p:cNvSpPr txBox="1"/>
            <p:nvPr/>
          </p:nvSpPr>
          <p:spPr>
            <a:xfrm>
              <a:off x="1122302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ECEB489-A3DC-91E3-5244-C2FF317E9397}"/>
                </a:ext>
              </a:extLst>
            </p:cNvPr>
            <p:cNvSpPr txBox="1"/>
            <p:nvPr/>
          </p:nvSpPr>
          <p:spPr>
            <a:xfrm>
              <a:off x="1781514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2021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A82988A6-831D-27DB-E79E-6BA23E39BC8E}"/>
                </a:ext>
              </a:extLst>
            </p:cNvPr>
            <p:cNvSpPr txBox="1"/>
            <p:nvPr/>
          </p:nvSpPr>
          <p:spPr>
            <a:xfrm>
              <a:off x="243866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2022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6A92B9C-8D95-E5D3-DB6D-0D1D0E29E880}"/>
              </a:ext>
            </a:extLst>
          </p:cNvPr>
          <p:cNvGrpSpPr/>
          <p:nvPr/>
        </p:nvGrpSpPr>
        <p:grpSpPr>
          <a:xfrm>
            <a:off x="6999787" y="5055487"/>
            <a:ext cx="2559121" cy="307777"/>
            <a:chOff x="461757" y="5055487"/>
            <a:chExt cx="2559121" cy="307777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5FC6244C-F83E-50DB-1C2F-1E79576B3966}"/>
                </a:ext>
              </a:extLst>
            </p:cNvPr>
            <p:cNvSpPr txBox="1"/>
            <p:nvPr/>
          </p:nvSpPr>
          <p:spPr>
            <a:xfrm>
              <a:off x="46175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54A1B41-61E5-BC6A-FCB6-B2CCA4925200}"/>
                </a:ext>
              </a:extLst>
            </p:cNvPr>
            <p:cNvSpPr txBox="1"/>
            <p:nvPr/>
          </p:nvSpPr>
          <p:spPr>
            <a:xfrm>
              <a:off x="1122302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4A3C470F-A90A-D46C-3A27-816E9B0C4AFC}"/>
                </a:ext>
              </a:extLst>
            </p:cNvPr>
            <p:cNvSpPr txBox="1"/>
            <p:nvPr/>
          </p:nvSpPr>
          <p:spPr>
            <a:xfrm>
              <a:off x="1781514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2021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0E3459E-B5BF-8A7A-A131-0F74F4D08E1A}"/>
                </a:ext>
              </a:extLst>
            </p:cNvPr>
            <p:cNvSpPr txBox="1"/>
            <p:nvPr/>
          </p:nvSpPr>
          <p:spPr>
            <a:xfrm>
              <a:off x="243866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2022</a:t>
              </a: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F830DDCB-92BF-F195-F32A-708A70247E6E}"/>
              </a:ext>
            </a:extLst>
          </p:cNvPr>
          <p:cNvSpPr txBox="1"/>
          <p:nvPr/>
        </p:nvSpPr>
        <p:spPr>
          <a:xfrm>
            <a:off x="1914794" y="11895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GER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DDECB0-364F-2EA3-26D3-07D4FE1821A7}"/>
              </a:ext>
            </a:extLst>
          </p:cNvPr>
          <p:cNvSpPr txBox="1"/>
          <p:nvPr/>
        </p:nvSpPr>
        <p:spPr>
          <a:xfrm>
            <a:off x="4870670" y="118958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SÜW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2A5C770-1218-8533-36DD-6C8D1B3FC7DE}"/>
              </a:ext>
            </a:extLst>
          </p:cNvPr>
          <p:cNvSpPr txBox="1"/>
          <p:nvPr/>
        </p:nvSpPr>
        <p:spPr>
          <a:xfrm>
            <a:off x="8172861" y="1189584"/>
            <a:ext cx="4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LD</a:t>
            </a:r>
          </a:p>
        </p:txBody>
      </p:sp>
      <p:grpSp>
        <p:nvGrpSpPr>
          <p:cNvPr id="23563" name="Gruppieren 23562">
            <a:extLst>
              <a:ext uri="{FF2B5EF4-FFF2-40B4-BE49-F238E27FC236}">
                <a16:creationId xmlns:a16="http://schemas.microsoft.com/office/drawing/2014/main" id="{8E7154C9-0945-9985-CAEE-C314B32B5722}"/>
              </a:ext>
            </a:extLst>
          </p:cNvPr>
          <p:cNvGrpSpPr/>
          <p:nvPr/>
        </p:nvGrpSpPr>
        <p:grpSpPr>
          <a:xfrm>
            <a:off x="529369" y="5740381"/>
            <a:ext cx="982162" cy="307777"/>
            <a:chOff x="3161355" y="5436438"/>
            <a:chExt cx="982162" cy="307777"/>
          </a:xfrm>
        </p:grpSpPr>
        <p:sp>
          <p:nvSpPr>
            <p:cNvPr id="23553" name="Rechteck 23552">
              <a:extLst>
                <a:ext uri="{FF2B5EF4-FFF2-40B4-BE49-F238E27FC236}">
                  <a16:creationId xmlns:a16="http://schemas.microsoft.com/office/drawing/2014/main" id="{4F5EE208-3E00-3AAD-C4AD-1A447081699A}"/>
                </a:ext>
              </a:extLst>
            </p:cNvPr>
            <p:cNvSpPr/>
            <p:nvPr/>
          </p:nvSpPr>
          <p:spPr bwMode="auto">
            <a:xfrm>
              <a:off x="3161355" y="5522786"/>
              <a:ext cx="426028" cy="135082"/>
            </a:xfrm>
            <a:prstGeom prst="rect">
              <a:avLst/>
            </a:prstGeom>
            <a:solidFill>
              <a:srgbClr val="0099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556" name="Textfeld 23555">
              <a:extLst>
                <a:ext uri="{FF2B5EF4-FFF2-40B4-BE49-F238E27FC236}">
                  <a16:creationId xmlns:a16="http://schemas.microsoft.com/office/drawing/2014/main" id="{69BB75B9-55FC-4B0A-2C01-DE0D630EDE6A}"/>
                </a:ext>
              </a:extLst>
            </p:cNvPr>
            <p:cNvSpPr txBox="1"/>
            <p:nvPr/>
          </p:nvSpPr>
          <p:spPr>
            <a:xfrm>
              <a:off x="3550085" y="5436438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</a:t>
              </a:r>
            </a:p>
          </p:txBody>
        </p:sp>
      </p:grpSp>
      <p:grpSp>
        <p:nvGrpSpPr>
          <p:cNvPr id="23562" name="Gruppieren 23561">
            <a:extLst>
              <a:ext uri="{FF2B5EF4-FFF2-40B4-BE49-F238E27FC236}">
                <a16:creationId xmlns:a16="http://schemas.microsoft.com/office/drawing/2014/main" id="{1867B370-4676-C205-79B2-82340DEF0193}"/>
              </a:ext>
            </a:extLst>
          </p:cNvPr>
          <p:cNvGrpSpPr/>
          <p:nvPr/>
        </p:nvGrpSpPr>
        <p:grpSpPr>
          <a:xfrm>
            <a:off x="522015" y="5387645"/>
            <a:ext cx="865801" cy="307777"/>
            <a:chOff x="1756746" y="5436438"/>
            <a:chExt cx="865801" cy="307777"/>
          </a:xfrm>
        </p:grpSpPr>
        <p:sp>
          <p:nvSpPr>
            <p:cNvPr id="23554" name="Rechteck 23553">
              <a:extLst>
                <a:ext uri="{FF2B5EF4-FFF2-40B4-BE49-F238E27FC236}">
                  <a16:creationId xmlns:a16="http://schemas.microsoft.com/office/drawing/2014/main" id="{346EBBB3-23FD-7169-8A0C-8E320C866BCF}"/>
                </a:ext>
              </a:extLst>
            </p:cNvPr>
            <p:cNvSpPr/>
            <p:nvPr/>
          </p:nvSpPr>
          <p:spPr bwMode="auto">
            <a:xfrm>
              <a:off x="1756746" y="5522786"/>
              <a:ext cx="426028" cy="1350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557" name="Textfeld 23556">
              <a:extLst>
                <a:ext uri="{FF2B5EF4-FFF2-40B4-BE49-F238E27FC236}">
                  <a16:creationId xmlns:a16="http://schemas.microsoft.com/office/drawing/2014/main" id="{7E0D682E-56D2-C1E1-7ED4-A067B9E9713A}"/>
                </a:ext>
              </a:extLst>
            </p:cNvPr>
            <p:cNvSpPr txBox="1"/>
            <p:nvPr/>
          </p:nvSpPr>
          <p:spPr>
            <a:xfrm>
              <a:off x="2197431" y="5436438"/>
              <a:ext cx="4251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</a:t>
              </a:r>
            </a:p>
          </p:txBody>
        </p:sp>
      </p:grpSp>
      <p:grpSp>
        <p:nvGrpSpPr>
          <p:cNvPr id="23576" name="Gruppieren 23575">
            <a:extLst>
              <a:ext uri="{FF2B5EF4-FFF2-40B4-BE49-F238E27FC236}">
                <a16:creationId xmlns:a16="http://schemas.microsoft.com/office/drawing/2014/main" id="{61F05BD4-DE1E-730E-D247-CB21EB98A830}"/>
              </a:ext>
            </a:extLst>
          </p:cNvPr>
          <p:cNvGrpSpPr/>
          <p:nvPr/>
        </p:nvGrpSpPr>
        <p:grpSpPr>
          <a:xfrm>
            <a:off x="1233556" y="5387645"/>
            <a:ext cx="8710403" cy="860166"/>
            <a:chOff x="1234155" y="5387645"/>
            <a:chExt cx="8629923" cy="860166"/>
          </a:xfrm>
        </p:grpSpPr>
        <p:grpSp>
          <p:nvGrpSpPr>
            <p:cNvPr id="23574" name="Gruppieren 23573">
              <a:extLst>
                <a:ext uri="{FF2B5EF4-FFF2-40B4-BE49-F238E27FC236}">
                  <a16:creationId xmlns:a16="http://schemas.microsoft.com/office/drawing/2014/main" id="{02639235-1557-4702-5E81-B7B4B5B3388B}"/>
                </a:ext>
              </a:extLst>
            </p:cNvPr>
            <p:cNvGrpSpPr/>
            <p:nvPr/>
          </p:nvGrpSpPr>
          <p:grpSpPr>
            <a:xfrm>
              <a:off x="1234155" y="5387645"/>
              <a:ext cx="8629923" cy="652701"/>
              <a:chOff x="1234155" y="5387645"/>
              <a:chExt cx="8629923" cy="652701"/>
            </a:xfrm>
          </p:grpSpPr>
          <p:grpSp>
            <p:nvGrpSpPr>
              <p:cNvPr id="23572" name="Gruppieren 23571">
                <a:extLst>
                  <a:ext uri="{FF2B5EF4-FFF2-40B4-BE49-F238E27FC236}">
                    <a16:creationId xmlns:a16="http://schemas.microsoft.com/office/drawing/2014/main" id="{2D129926-F0C6-D188-9276-F49CC0F77343}"/>
                  </a:ext>
                </a:extLst>
              </p:cNvPr>
              <p:cNvGrpSpPr/>
              <p:nvPr/>
            </p:nvGrpSpPr>
            <p:grpSpPr>
              <a:xfrm>
                <a:off x="1234155" y="5387645"/>
                <a:ext cx="8629923" cy="523220"/>
                <a:chOff x="1234155" y="5387645"/>
                <a:chExt cx="8629923" cy="523220"/>
              </a:xfrm>
            </p:grpSpPr>
            <p:sp>
              <p:nvSpPr>
                <p:cNvPr id="23559" name="Textfeld 23558">
                  <a:extLst>
                    <a:ext uri="{FF2B5EF4-FFF2-40B4-BE49-F238E27FC236}">
                      <a16:creationId xmlns:a16="http://schemas.microsoft.com/office/drawing/2014/main" id="{20FAAD8E-CEF9-2451-0A66-443C06458EF5}"/>
                    </a:ext>
                  </a:extLst>
                </p:cNvPr>
                <p:cNvSpPr txBox="1"/>
                <p:nvPr/>
              </p:nvSpPr>
              <p:spPr>
                <a:xfrm>
                  <a:off x="1234155" y="5387645"/>
                  <a:ext cx="133757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Soll </a:t>
                  </a:r>
                  <a:r>
                    <a:rPr lang="de-DE" sz="1000" dirty="0">
                      <a:solidFill>
                        <a:srgbClr val="FF0000"/>
                      </a:solidFill>
                    </a:rPr>
                    <a:t>*)</a:t>
                  </a:r>
                  <a:r>
                    <a:rPr lang="de-DE" sz="1400" dirty="0">
                      <a:solidFill>
                        <a:srgbClr val="FF0000"/>
                      </a:solidFill>
                    </a:rPr>
                    <a:t> (MW/a):</a:t>
                  </a:r>
                </a:p>
              </p:txBody>
            </p:sp>
            <p:sp>
              <p:nvSpPr>
                <p:cNvPr id="23566" name="Textfeld 23565">
                  <a:extLst>
                    <a:ext uri="{FF2B5EF4-FFF2-40B4-BE49-F238E27FC236}">
                      <a16:creationId xmlns:a16="http://schemas.microsoft.com/office/drawing/2014/main" id="{F25A2AC7-39DF-6303-DA7A-BD5D38AD0248}"/>
                    </a:ext>
                  </a:extLst>
                </p:cNvPr>
                <p:cNvSpPr txBox="1"/>
                <p:nvPr/>
              </p:nvSpPr>
              <p:spPr>
                <a:xfrm>
                  <a:off x="2004703" y="5387645"/>
                  <a:ext cx="16478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11,7 (74,7 %)</a:t>
                  </a:r>
                </a:p>
                <a:p>
                  <a:pPr algn="r"/>
                  <a:endParaRPr lang="de-DE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568" name="Textfeld 23567">
                  <a:extLst>
                    <a:ext uri="{FF2B5EF4-FFF2-40B4-BE49-F238E27FC236}">
                      <a16:creationId xmlns:a16="http://schemas.microsoft.com/office/drawing/2014/main" id="{EF6E1989-7D91-E925-9DDB-36F4967E4CDE}"/>
                    </a:ext>
                  </a:extLst>
                </p:cNvPr>
                <p:cNvSpPr txBox="1"/>
                <p:nvPr/>
              </p:nvSpPr>
              <p:spPr>
                <a:xfrm>
                  <a:off x="5658898" y="5387645"/>
                  <a:ext cx="120898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16,1 (40,4%)</a:t>
                  </a:r>
                </a:p>
              </p:txBody>
            </p:sp>
            <p:sp>
              <p:nvSpPr>
                <p:cNvPr id="23570" name="Textfeld 23569">
                  <a:extLst>
                    <a:ext uri="{FF2B5EF4-FFF2-40B4-BE49-F238E27FC236}">
                      <a16:creationId xmlns:a16="http://schemas.microsoft.com/office/drawing/2014/main" id="{FB90492E-4865-B452-F198-4D77A2ADFA6E}"/>
                    </a:ext>
                  </a:extLst>
                </p:cNvPr>
                <p:cNvSpPr txBox="1"/>
                <p:nvPr/>
              </p:nvSpPr>
              <p:spPr>
                <a:xfrm>
                  <a:off x="8754479" y="5387645"/>
                  <a:ext cx="110959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2,1 (96,4%)</a:t>
                  </a:r>
                </a:p>
              </p:txBody>
            </p:sp>
          </p:grpSp>
          <p:grpSp>
            <p:nvGrpSpPr>
              <p:cNvPr id="23573" name="Gruppieren 23572">
                <a:extLst>
                  <a:ext uri="{FF2B5EF4-FFF2-40B4-BE49-F238E27FC236}">
                    <a16:creationId xmlns:a16="http://schemas.microsoft.com/office/drawing/2014/main" id="{08A258B0-C06C-9173-67F2-11FC49CDA717}"/>
                  </a:ext>
                </a:extLst>
              </p:cNvPr>
              <p:cNvGrpSpPr/>
              <p:nvPr/>
            </p:nvGrpSpPr>
            <p:grpSpPr>
              <a:xfrm>
                <a:off x="1320718" y="5732569"/>
                <a:ext cx="8304917" cy="307777"/>
                <a:chOff x="1320718" y="5732569"/>
                <a:chExt cx="8304917" cy="307777"/>
              </a:xfrm>
            </p:grpSpPr>
            <p:sp>
              <p:nvSpPr>
                <p:cNvPr id="23564" name="Textfeld 23563">
                  <a:extLst>
                    <a:ext uri="{FF2B5EF4-FFF2-40B4-BE49-F238E27FC236}">
                      <a16:creationId xmlns:a16="http://schemas.microsoft.com/office/drawing/2014/main" id="{652C4BB8-2B65-3D94-172F-1B0E483F5C4E}"/>
                    </a:ext>
                  </a:extLst>
                </p:cNvPr>
                <p:cNvSpPr txBox="1"/>
                <p:nvPr/>
              </p:nvSpPr>
              <p:spPr>
                <a:xfrm>
                  <a:off x="1320718" y="5732569"/>
                  <a:ext cx="133757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Soll </a:t>
                  </a:r>
                  <a:r>
                    <a:rPr lang="de-DE" sz="1000" dirty="0">
                      <a:solidFill>
                        <a:srgbClr val="FF0000"/>
                      </a:solidFill>
                    </a:rPr>
                    <a:t>*)</a:t>
                  </a:r>
                  <a:r>
                    <a:rPr lang="de-DE" sz="1400" dirty="0">
                      <a:solidFill>
                        <a:srgbClr val="FF0000"/>
                      </a:solidFill>
                    </a:rPr>
                    <a:t> (MW/a):</a:t>
                  </a:r>
                </a:p>
              </p:txBody>
            </p:sp>
            <p:sp>
              <p:nvSpPr>
                <p:cNvPr id="23567" name="Textfeld 23566">
                  <a:extLst>
                    <a:ext uri="{FF2B5EF4-FFF2-40B4-BE49-F238E27FC236}">
                      <a16:creationId xmlns:a16="http://schemas.microsoft.com/office/drawing/2014/main" id="{B4675367-12D3-3F7C-7AE8-AC94C2735284}"/>
                    </a:ext>
                  </a:extLst>
                </p:cNvPr>
                <p:cNvSpPr txBox="1"/>
                <p:nvPr/>
              </p:nvSpPr>
              <p:spPr>
                <a:xfrm>
                  <a:off x="2587575" y="5732569"/>
                  <a:ext cx="95317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11.7 (0%)</a:t>
                  </a:r>
                </a:p>
              </p:txBody>
            </p:sp>
            <p:sp>
              <p:nvSpPr>
                <p:cNvPr id="23569" name="Textfeld 23568">
                  <a:extLst>
                    <a:ext uri="{FF2B5EF4-FFF2-40B4-BE49-F238E27FC236}">
                      <a16:creationId xmlns:a16="http://schemas.microsoft.com/office/drawing/2014/main" id="{A5AA6F6D-E496-4169-3B6F-C80F05577F8C}"/>
                    </a:ext>
                  </a:extLst>
                </p:cNvPr>
                <p:cNvSpPr txBox="1"/>
                <p:nvPr/>
              </p:nvSpPr>
              <p:spPr>
                <a:xfrm>
                  <a:off x="5676346" y="5732569"/>
                  <a:ext cx="96051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16,1 (0%)</a:t>
                  </a:r>
                </a:p>
              </p:txBody>
            </p:sp>
            <p:sp>
              <p:nvSpPr>
                <p:cNvPr id="23571" name="Textfeld 23570">
                  <a:extLst>
                    <a:ext uri="{FF2B5EF4-FFF2-40B4-BE49-F238E27FC236}">
                      <a16:creationId xmlns:a16="http://schemas.microsoft.com/office/drawing/2014/main" id="{43D6150F-8398-E047-409D-996843525BC8}"/>
                    </a:ext>
                  </a:extLst>
                </p:cNvPr>
                <p:cNvSpPr txBox="1"/>
                <p:nvPr/>
              </p:nvSpPr>
              <p:spPr>
                <a:xfrm>
                  <a:off x="8772457" y="5732569"/>
                  <a:ext cx="8531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2,1 (0%)</a:t>
                  </a:r>
                </a:p>
              </p:txBody>
            </p:sp>
          </p:grpSp>
        </p:grpSp>
        <p:sp>
          <p:nvSpPr>
            <p:cNvPr id="23575" name="Textfeld 23574">
              <a:extLst>
                <a:ext uri="{FF2B5EF4-FFF2-40B4-BE49-F238E27FC236}">
                  <a16:creationId xmlns:a16="http://schemas.microsoft.com/office/drawing/2014/main" id="{D08ABC44-43E8-D1D5-6CE2-7A9AE0E136AA}"/>
                </a:ext>
              </a:extLst>
            </p:cNvPr>
            <p:cNvSpPr txBox="1"/>
            <p:nvPr/>
          </p:nvSpPr>
          <p:spPr>
            <a:xfrm>
              <a:off x="1503684" y="6001590"/>
              <a:ext cx="32402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*) anteilig von RLP (500 MW/a) über Flächenverhältnis</a:t>
              </a:r>
            </a:p>
          </p:txBody>
        </p:sp>
      </p:grpSp>
      <p:grpSp>
        <p:nvGrpSpPr>
          <p:cNvPr id="23565" name="Gruppieren 23564">
            <a:extLst>
              <a:ext uri="{FF2B5EF4-FFF2-40B4-BE49-F238E27FC236}">
                <a16:creationId xmlns:a16="http://schemas.microsoft.com/office/drawing/2014/main" id="{814F5E87-284D-1866-718E-75259A538647}"/>
              </a:ext>
            </a:extLst>
          </p:cNvPr>
          <p:cNvGrpSpPr/>
          <p:nvPr/>
        </p:nvGrpSpPr>
        <p:grpSpPr>
          <a:xfrm>
            <a:off x="810648" y="1689839"/>
            <a:ext cx="7809295" cy="523220"/>
            <a:chOff x="810648" y="1689839"/>
            <a:chExt cx="7809295" cy="523220"/>
          </a:xfrm>
        </p:grpSpPr>
        <p:sp>
          <p:nvSpPr>
            <p:cNvPr id="23552" name="Textfeld 23551">
              <a:extLst>
                <a:ext uri="{FF2B5EF4-FFF2-40B4-BE49-F238E27FC236}">
                  <a16:creationId xmlns:a16="http://schemas.microsoft.com/office/drawing/2014/main" id="{0384002B-4429-E2DD-560E-4199658CB3EE}"/>
                </a:ext>
              </a:extLst>
            </p:cNvPr>
            <p:cNvSpPr txBox="1"/>
            <p:nvPr/>
          </p:nvSpPr>
          <p:spPr>
            <a:xfrm>
              <a:off x="810648" y="1689839"/>
              <a:ext cx="1288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FF0000"/>
                  </a:solidFill>
                </a:rPr>
                <a:t>PV-FF </a:t>
              </a:r>
              <a:r>
                <a:rPr lang="de-DE" sz="1000" dirty="0">
                  <a:solidFill>
                    <a:srgbClr val="FF0000"/>
                  </a:solidFill>
                </a:rPr>
                <a:t>*)</a:t>
              </a:r>
              <a:r>
                <a:rPr lang="de-DE" sz="1400" dirty="0">
                  <a:solidFill>
                    <a:srgbClr val="FF0000"/>
                  </a:solidFill>
                </a:rPr>
                <a:t> (ha):</a:t>
              </a:r>
            </a:p>
          </p:txBody>
        </p:sp>
        <p:sp>
          <p:nvSpPr>
            <p:cNvPr id="23558" name="Textfeld 23557">
              <a:extLst>
                <a:ext uri="{FF2B5EF4-FFF2-40B4-BE49-F238E27FC236}">
                  <a16:creationId xmlns:a16="http://schemas.microsoft.com/office/drawing/2014/main" id="{B5B5972E-6739-5B8E-28E7-E797038B6AC7}"/>
                </a:ext>
              </a:extLst>
            </p:cNvPr>
            <p:cNvSpPr txBox="1"/>
            <p:nvPr/>
          </p:nvSpPr>
          <p:spPr>
            <a:xfrm>
              <a:off x="2011289" y="1689839"/>
              <a:ext cx="491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FF0000"/>
                  </a:solidFill>
                </a:rPr>
                <a:t>385</a:t>
              </a:r>
            </a:p>
            <a:p>
              <a:pPr algn="r"/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23560" name="Textfeld 23559">
              <a:extLst>
                <a:ext uri="{FF2B5EF4-FFF2-40B4-BE49-F238E27FC236}">
                  <a16:creationId xmlns:a16="http://schemas.microsoft.com/office/drawing/2014/main" id="{6DC85952-5FF5-3E19-B966-021DA59217B5}"/>
                </a:ext>
              </a:extLst>
            </p:cNvPr>
            <p:cNvSpPr txBox="1"/>
            <p:nvPr/>
          </p:nvSpPr>
          <p:spPr>
            <a:xfrm>
              <a:off x="5042944" y="1689839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FF0000"/>
                  </a:solidFill>
                </a:rPr>
                <a:t>582</a:t>
              </a:r>
            </a:p>
          </p:txBody>
        </p:sp>
        <p:sp>
          <p:nvSpPr>
            <p:cNvPr id="23561" name="Textfeld 23560">
              <a:extLst>
                <a:ext uri="{FF2B5EF4-FFF2-40B4-BE49-F238E27FC236}">
                  <a16:creationId xmlns:a16="http://schemas.microsoft.com/office/drawing/2014/main" id="{775320EC-3975-A4BB-08DA-905AAD7E5E78}"/>
                </a:ext>
              </a:extLst>
            </p:cNvPr>
            <p:cNvSpPr txBox="1"/>
            <p:nvPr/>
          </p:nvSpPr>
          <p:spPr>
            <a:xfrm>
              <a:off x="8236504" y="1689839"/>
              <a:ext cx="38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FF0000"/>
                  </a:solidFill>
                </a:rPr>
                <a:t>69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89E8620-8EEF-910C-9032-D80CF4C047F9}"/>
                </a:ext>
              </a:extLst>
            </p:cNvPr>
            <p:cNvSpPr txBox="1"/>
            <p:nvPr/>
          </p:nvSpPr>
          <p:spPr>
            <a:xfrm>
              <a:off x="1122302" y="1942719"/>
              <a:ext cx="19271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*) anteilig von RLP (16.500 ha)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78395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11477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Agenda 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4AD965C-2637-48B7-ADC8-39787A36D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4" y="803607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Einführung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86F2B9B2-F3FC-4116-9D57-092E0C8B4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4" y="2685575"/>
            <a:ext cx="8697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Energie-Transformation zu 100% Erneuerbare bis 2040 in D, zeitlicher Verlauf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- Soll-Gesamtprozess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- soll -ist: P-Energieverbrauch und Erneuerbare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- soll-ist: P-Energieträger, Atom, Fossil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5EDA13A-ED16-813A-5580-B679A001D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4" y="1190077"/>
            <a:ext cx="86979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Primärenergie in D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- Energieträger 2022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- Energieträger 2022, Änderungen </a:t>
            </a:r>
            <a:r>
              <a:rPr lang="de-DE" altLang="de-DE" sz="1800" dirty="0" err="1">
                <a:solidFill>
                  <a:srgbClr val="0000FF"/>
                </a:solidFill>
              </a:rPr>
              <a:t>ggü</a:t>
            </a:r>
            <a:r>
              <a:rPr lang="de-DE" altLang="de-DE" sz="1800" dirty="0">
                <a:solidFill>
                  <a:srgbClr val="0000FF"/>
                </a:solidFill>
              </a:rPr>
              <a:t>. 2021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- Primärenergie, Entwicklung 2000 bis 2022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- Energieflussbild 2021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8AF9AAF-EFF0-F59F-C91B-AFFDF4E22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4" y="4956077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Zubau an installierter Leistung in D, RLP und Südpfalz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F703E6D8-424C-CC9C-4F4A-FDDCB97A2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4" y="3904074"/>
            <a:ext cx="8697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Energie-Transformation zu 100% Erneuerbare bis 2040 in RLP, zeitlicher Verlauf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- soll -ist: P-Energieverbrauch und Erneuerbare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B1B8DE1-8C65-89EF-3ED0-B4DB94B3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4" y="5343579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Entwicklung der Wärmewende in D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2BBAAB3-5DD7-51D0-8435-B42AABBB6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4" y="5731081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Entwicklung der Mobilitätswende in D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8BEA6A2-7320-D1A5-F8B4-AD0F0B46A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4" y="6118580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Entwicklung der CO</a:t>
            </a:r>
            <a:r>
              <a:rPr lang="de-DE" altLang="de-DE" sz="1800" baseline="-25000" dirty="0">
                <a:solidFill>
                  <a:srgbClr val="0000FF"/>
                </a:solidFill>
              </a:rPr>
              <a:t>2</a:t>
            </a:r>
            <a:r>
              <a:rPr lang="de-DE" altLang="de-DE" sz="1800" dirty="0">
                <a:solidFill>
                  <a:srgbClr val="0000FF"/>
                </a:solidFill>
              </a:rPr>
              <a:t>-Konzentrationen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84F6D74-D99D-AFB1-ACC7-4F8F43F63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4" y="4568575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Stromerträge in der Südpfalz (Wind, P)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90" y="0"/>
            <a:ext cx="87492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Entwicklung der Wärmewende in D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Marktentwicklung Wärmeerzeuger (neu installierte Heizsysteme)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EBD5BB9-57DD-779F-7177-7132AEBC83A5}"/>
              </a:ext>
            </a:extLst>
          </p:cNvPr>
          <p:cNvSpPr txBox="1"/>
          <p:nvPr/>
        </p:nvSpPr>
        <p:spPr>
          <a:xfrm>
            <a:off x="0" y="80258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Stk</a:t>
            </a:r>
            <a:endParaRPr lang="de-DE" sz="1600" dirty="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892ADA4-CBFB-C018-DB5F-FA9A8471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10" y="6040180"/>
            <a:ext cx="84478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UBA</a:t>
            </a:r>
          </a:p>
        </p:txBody>
      </p:sp>
      <p:pic>
        <p:nvPicPr>
          <p:cNvPr id="8" name="Grafik 7" descr="Ein Bild, das Text, Screenshot, Diagramm, parallel enthält.&#10;&#10;Automatisch generierte Beschreibung">
            <a:extLst>
              <a:ext uri="{FF2B5EF4-FFF2-40B4-BE49-F238E27FC236}">
                <a16:creationId xmlns:a16="http://schemas.microsoft.com/office/drawing/2014/main" id="{556BD1C6-7E94-3AA4-7E20-A1D46AFB88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15201" r="15976" b="8360"/>
          <a:stretch/>
        </p:blipFill>
        <p:spPr>
          <a:xfrm>
            <a:off x="481222" y="910876"/>
            <a:ext cx="9217016" cy="50444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BE715D-0ED5-5104-99E9-1825D1AED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Wärmepumpen holen auf, der Anteil ist jedoch noch viel zu klein!</a:t>
            </a:r>
          </a:p>
        </p:txBody>
      </p:sp>
    </p:spTree>
    <p:extLst>
      <p:ext uri="{BB962C8B-B14F-4D97-AF65-F5344CB8AC3E}">
        <p14:creationId xmlns:p14="http://schemas.microsoft.com/office/powerpoint/2010/main" val="278639051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Entwicklung der Mobilitätswende in D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Entwicklung der </a:t>
            </a:r>
            <a:r>
              <a:rPr lang="de-DE" altLang="de-DE" dirty="0" err="1">
                <a:solidFill>
                  <a:schemeClr val="bg1"/>
                </a:solidFill>
              </a:rPr>
              <a:t>PkW</a:t>
            </a:r>
            <a:r>
              <a:rPr lang="de-DE" altLang="de-DE" dirty="0">
                <a:solidFill>
                  <a:schemeClr val="bg1"/>
                </a:solidFill>
              </a:rPr>
              <a:t> im Bestand nach Kraftstoffart</a:t>
            </a:r>
          </a:p>
        </p:txBody>
      </p:sp>
      <p:pic>
        <p:nvPicPr>
          <p:cNvPr id="3" name="Grafik 2" descr="Ein Bild, das Text, Screenshot, parallel, Reihe enthält.&#10;&#10;Automatisch generierte Beschreibung">
            <a:extLst>
              <a:ext uri="{FF2B5EF4-FFF2-40B4-BE49-F238E27FC236}">
                <a16:creationId xmlns:a16="http://schemas.microsoft.com/office/drawing/2014/main" id="{EC5A5054-E952-A50A-88A5-E6DC8C84C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18975" r="12472" b="29573"/>
          <a:stretch/>
        </p:blipFill>
        <p:spPr>
          <a:xfrm>
            <a:off x="441068" y="1070059"/>
            <a:ext cx="9464932" cy="46475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EBD5BB9-57DD-779F-7177-7132AEBC83A5}"/>
              </a:ext>
            </a:extLst>
          </p:cNvPr>
          <p:cNvSpPr txBox="1"/>
          <p:nvPr/>
        </p:nvSpPr>
        <p:spPr>
          <a:xfrm>
            <a:off x="0" y="935951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Stk</a:t>
            </a:r>
            <a:endParaRPr lang="de-DE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230516-9234-26D4-8061-0EBBEE2C6239}"/>
              </a:ext>
            </a:extLst>
          </p:cNvPr>
          <p:cNvSpPr txBox="1"/>
          <p:nvPr/>
        </p:nvSpPr>
        <p:spPr>
          <a:xfrm>
            <a:off x="6201508" y="1274505"/>
            <a:ext cx="26837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E-Auto 04/2023: 1.010 Mio.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E715D-0ED5-5104-99E9-1825D1AED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Anzahl der zugelassenen E-Autos ist noch viel zu klein!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892ADA4-CBFB-C018-DB5F-FA9A8471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56" y="5787941"/>
            <a:ext cx="84478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UBA</a:t>
            </a:r>
          </a:p>
        </p:txBody>
      </p:sp>
    </p:spTree>
    <p:extLst>
      <p:ext uri="{BB962C8B-B14F-4D97-AF65-F5344CB8AC3E}">
        <p14:creationId xmlns:p14="http://schemas.microsoft.com/office/powerpoint/2010/main" val="201486154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26968"/>
            <a:ext cx="47448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Entwicklung der CO</a:t>
            </a:r>
            <a:r>
              <a:rPr lang="de-DE" altLang="de-DE" sz="2000" baseline="-25000" dirty="0">
                <a:solidFill>
                  <a:schemeClr val="bg1"/>
                </a:solidFill>
              </a:rPr>
              <a:t>2</a:t>
            </a:r>
            <a:r>
              <a:rPr lang="de-DE" altLang="de-DE" sz="2000" dirty="0">
                <a:solidFill>
                  <a:schemeClr val="bg1"/>
                </a:solidFill>
              </a:rPr>
              <a:t>-Konzentrationen (1)</a:t>
            </a:r>
          </a:p>
          <a:p>
            <a:r>
              <a:rPr lang="de-DE" sz="2000" dirty="0">
                <a:solidFill>
                  <a:schemeClr val="bg1"/>
                </a:solidFill>
              </a:rPr>
              <a:t>nach Kategorien in D</a:t>
            </a:r>
          </a:p>
        </p:txBody>
      </p:sp>
      <p:pic>
        <p:nvPicPr>
          <p:cNvPr id="15" name="Grafik 14" descr="Ein Bild, das Text, Screenshot, Farbigkeit, Zeichnung enthält.&#10;&#10;Automatisch generierte Beschreibung">
            <a:extLst>
              <a:ext uri="{FF2B5EF4-FFF2-40B4-BE49-F238E27FC236}">
                <a16:creationId xmlns:a16="http://schemas.microsoft.com/office/drawing/2014/main" id="{C8D42C00-7F40-B7DC-769C-6E4F9BBB9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689" r="3450" b="50695"/>
          <a:stretch/>
        </p:blipFill>
        <p:spPr>
          <a:xfrm>
            <a:off x="423366" y="952424"/>
            <a:ext cx="9482634" cy="520919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FB795C0-F726-8C97-B89B-DAC08AF615EE}"/>
              </a:ext>
            </a:extLst>
          </p:cNvPr>
          <p:cNvSpPr txBox="1"/>
          <p:nvPr/>
        </p:nvSpPr>
        <p:spPr>
          <a:xfrm>
            <a:off x="95619" y="933374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Mt</a:t>
            </a:r>
            <a:endParaRPr lang="de-DE" sz="1600" dirty="0"/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B9CDE423-2031-F8DC-C57E-D21F86020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083" y="5995998"/>
            <a:ext cx="84478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UBA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Reduktion geht viel zu langsam!</a:t>
            </a:r>
          </a:p>
        </p:txBody>
      </p:sp>
    </p:spTree>
    <p:extLst>
      <p:ext uri="{BB962C8B-B14F-4D97-AF65-F5344CB8AC3E}">
        <p14:creationId xmlns:p14="http://schemas.microsoft.com/office/powerpoint/2010/main" val="66350575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26968"/>
            <a:ext cx="485575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Entwicklung der CO</a:t>
            </a:r>
            <a:r>
              <a:rPr lang="de-DE" altLang="de-DE" sz="2000" baseline="-25000" dirty="0">
                <a:solidFill>
                  <a:schemeClr val="bg1"/>
                </a:solidFill>
              </a:rPr>
              <a:t>2</a:t>
            </a:r>
            <a:r>
              <a:rPr lang="de-DE" altLang="de-DE" sz="2000" dirty="0">
                <a:solidFill>
                  <a:schemeClr val="bg1"/>
                </a:solidFill>
              </a:rPr>
              <a:t>-Konzentrationen (2)</a:t>
            </a:r>
          </a:p>
          <a:p>
            <a:r>
              <a:rPr lang="de-DE" sz="2000" dirty="0">
                <a:solidFill>
                  <a:schemeClr val="bg1"/>
                </a:solidFill>
                <a:effectLst/>
              </a:rPr>
              <a:t>in der Atmosphäre (Monatsmittelwerte)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FB795C0-F726-8C97-B89B-DAC08AF615EE}"/>
              </a:ext>
            </a:extLst>
          </p:cNvPr>
          <p:cNvSpPr txBox="1"/>
          <p:nvPr/>
        </p:nvSpPr>
        <p:spPr>
          <a:xfrm>
            <a:off x="44043" y="82720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ppm</a:t>
            </a:r>
          </a:p>
        </p:txBody>
      </p:sp>
      <p:pic>
        <p:nvPicPr>
          <p:cNvPr id="3" name="Grafik 2" descr="Ein Bild, das Text, Reihe, Diagramm, Screenshot enthält.&#10;&#10;Automatisch generierte Beschreibung">
            <a:extLst>
              <a:ext uri="{FF2B5EF4-FFF2-40B4-BE49-F238E27FC236}">
                <a16:creationId xmlns:a16="http://schemas.microsoft.com/office/drawing/2014/main" id="{AD7183FC-316A-5DE7-8CB5-AD1B20B19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t="20000" r="16580" b="26496"/>
          <a:stretch/>
        </p:blipFill>
        <p:spPr>
          <a:xfrm>
            <a:off x="627857" y="922844"/>
            <a:ext cx="9182524" cy="520966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CD8C5DA-41CA-9947-C7A4-9C375FF63704}"/>
              </a:ext>
            </a:extLst>
          </p:cNvPr>
          <p:cNvSpPr txBox="1"/>
          <p:nvPr/>
        </p:nvSpPr>
        <p:spPr>
          <a:xfrm>
            <a:off x="4867575" y="1083694"/>
            <a:ext cx="42803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Jahresmittelwert 2022, Zugspitze: 418,9 ppm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D0BE9768-7209-16C8-0E71-5E577DA5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751" y="6057126"/>
            <a:ext cx="84478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UBA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CO</a:t>
            </a:r>
            <a:r>
              <a:rPr lang="de-DE" altLang="de-DE" sz="1800" baseline="-25000" dirty="0">
                <a:solidFill>
                  <a:srgbClr val="00B050"/>
                </a:solidFill>
              </a:rPr>
              <a:t>2</a:t>
            </a:r>
            <a:r>
              <a:rPr lang="de-DE" altLang="de-DE" sz="1800" dirty="0">
                <a:solidFill>
                  <a:srgbClr val="00B050"/>
                </a:solidFill>
              </a:rPr>
              <a:t>-Konzentration steigt weltweit immer weiter!</a:t>
            </a:r>
          </a:p>
        </p:txBody>
      </p:sp>
    </p:spTree>
    <p:extLst>
      <p:ext uri="{BB962C8B-B14F-4D97-AF65-F5344CB8AC3E}">
        <p14:creationId xmlns:p14="http://schemas.microsoft.com/office/powerpoint/2010/main" val="71829112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912" y="4657276"/>
            <a:ext cx="44270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Wolfgang Thiel, Vorsitzender</a:t>
            </a:r>
          </a:p>
          <a:p>
            <a:pPr algn="ctr"/>
            <a:r>
              <a:rPr lang="de-DE" altLang="de-DE" sz="1800" b="1" dirty="0">
                <a:solidFill>
                  <a:srgbClr val="0000FF"/>
                </a:solidFill>
              </a:rPr>
              <a:t>Initiative Südpfalz-Energie (ISE e.V.)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www.i-suedpfalz-energie.de/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Tel.: +49 172 7419812</a:t>
            </a:r>
          </a:p>
          <a:p>
            <a:pPr algn="ctr"/>
            <a:r>
              <a:rPr lang="de-DE" altLang="de-DE" sz="1800" dirty="0" err="1">
                <a:solidFill>
                  <a:srgbClr val="0000FF"/>
                </a:solidFill>
              </a:rPr>
              <a:t>eMail</a:t>
            </a:r>
            <a:r>
              <a:rPr lang="de-DE" altLang="de-DE" sz="1800" dirty="0">
                <a:solidFill>
                  <a:srgbClr val="0000FF"/>
                </a:solidFill>
              </a:rPr>
              <a:t>: wolfgang@thiel-wt.de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46A1577-52E2-61EE-760C-FD670A91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69" y="469538"/>
            <a:ext cx="55863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/>
            <a:r>
              <a:rPr lang="de-DE" sz="1800" b="1" dirty="0">
                <a:solidFill>
                  <a:srgbClr val="3333FF"/>
                </a:solidFill>
              </a:rPr>
              <a:t>Projekt-Team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Wolfgang Thiel (Projektleiter und PPT-Ersteller)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Frieder </a:t>
            </a:r>
            <a:r>
              <a:rPr lang="de-DE" sz="1800" dirty="0" err="1">
                <a:solidFill>
                  <a:srgbClr val="3333FF"/>
                </a:solidFill>
              </a:rPr>
              <a:t>Wambsganß</a:t>
            </a:r>
            <a:r>
              <a:rPr lang="de-DE" sz="1800" dirty="0">
                <a:solidFill>
                  <a:srgbClr val="3333FF"/>
                </a:solidFill>
              </a:rPr>
              <a:t> (Lektor)</a:t>
            </a:r>
          </a:p>
          <a:p>
            <a:pPr marL="0" indent="0"/>
            <a:r>
              <a:rPr lang="de-DE" altLang="de-DE" sz="1800" dirty="0">
                <a:solidFill>
                  <a:srgbClr val="3333FF"/>
                </a:solidFill>
              </a:rPr>
              <a:t>Wolfgang </a:t>
            </a:r>
            <a:r>
              <a:rPr lang="de-DE" altLang="de-DE" sz="1800" dirty="0" err="1">
                <a:solidFill>
                  <a:srgbClr val="3333FF"/>
                </a:solidFill>
              </a:rPr>
              <a:t>Fedderken</a:t>
            </a:r>
            <a:endParaRPr lang="de-DE" altLang="de-DE" sz="1800" dirty="0">
              <a:solidFill>
                <a:srgbClr val="3333FF"/>
              </a:solidFill>
            </a:endParaRPr>
          </a:p>
          <a:p>
            <a:pPr marL="0" indent="0"/>
            <a:r>
              <a:rPr lang="de-DE" sz="1800" dirty="0">
                <a:solidFill>
                  <a:srgbClr val="3333FF"/>
                </a:solidFill>
              </a:rPr>
              <a:t>Prof. Dr. Karl Keilen</a:t>
            </a:r>
          </a:p>
          <a:p>
            <a:pPr marL="0" indent="0"/>
            <a:r>
              <a:rPr lang="de-DE" altLang="de-DE" sz="1800" dirty="0">
                <a:solidFill>
                  <a:srgbClr val="3333FF"/>
                </a:solidFill>
              </a:rPr>
              <a:t>Dr. Gerhard Lausterer</a:t>
            </a:r>
            <a:br>
              <a:rPr lang="de-DE" alt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Michael Linder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Volker Wander</a:t>
            </a:r>
            <a:endParaRPr lang="de-DE" altLang="de-DE" sz="1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73081"/>
            <a:ext cx="13112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Einführung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756D2D59-C100-4C1C-855E-AB0D218D9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1768515"/>
            <a:ext cx="869791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600" dirty="0">
                <a:solidFill>
                  <a:srgbClr val="0000FF"/>
                </a:solidFill>
              </a:rPr>
              <a:t>Die Zahlen entnehmen wir folgenden Quellen: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FF"/>
                </a:solidFill>
              </a:rPr>
              <a:t>Arbeitsgemeinschaft Energiebilanzen (AGEB)</a:t>
            </a:r>
            <a:br>
              <a:rPr lang="de-DE" altLang="de-DE" sz="1600" dirty="0">
                <a:solidFill>
                  <a:srgbClr val="0000FF"/>
                </a:solidFill>
              </a:rPr>
            </a:br>
            <a:r>
              <a:rPr lang="de-DE" altLang="de-DE" sz="1600" dirty="0">
                <a:solidFill>
                  <a:srgbClr val="0000FF"/>
                </a:solidFill>
              </a:rPr>
              <a:t>- </a:t>
            </a:r>
            <a:r>
              <a:rPr lang="de-DE" altLang="de-DE" sz="1600" dirty="0">
                <a:solidFill>
                  <a:srgbClr val="0000FF"/>
                </a:solidFill>
                <a:hlinkClick r:id="rId3"/>
              </a:rPr>
              <a:t>Jahresbericht 2022</a:t>
            </a:r>
            <a:endParaRPr lang="de-DE" altLang="de-DE" sz="1600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FF"/>
                </a:solidFill>
              </a:rPr>
              <a:t>Marktstammdatenregister (</a:t>
            </a:r>
            <a:r>
              <a:rPr lang="de-DE" altLang="de-DE" sz="1600" dirty="0" err="1">
                <a:solidFill>
                  <a:srgbClr val="0000FF"/>
                </a:solidFill>
              </a:rPr>
              <a:t>MaStR</a:t>
            </a:r>
            <a:r>
              <a:rPr lang="de-DE" altLang="de-DE" sz="1600" dirty="0">
                <a:solidFill>
                  <a:srgbClr val="0000FF"/>
                </a:solidFill>
              </a:rPr>
              <a:t>) der Bundesnetzagentur </a:t>
            </a:r>
            <a:br>
              <a:rPr lang="de-DE" altLang="de-DE" sz="1600" dirty="0">
                <a:solidFill>
                  <a:srgbClr val="0000FF"/>
                </a:solidFill>
              </a:rPr>
            </a:br>
            <a:r>
              <a:rPr lang="de-DE" altLang="de-DE" sz="1600" dirty="0">
                <a:solidFill>
                  <a:srgbClr val="0000FF"/>
                </a:solidFill>
              </a:rPr>
              <a:t>- </a:t>
            </a:r>
            <a:r>
              <a:rPr lang="de-DE" altLang="de-DE" sz="1600" dirty="0">
                <a:solidFill>
                  <a:srgbClr val="0000FF"/>
                </a:solidFill>
                <a:hlinkClick r:id="rId4"/>
              </a:rPr>
              <a:t>Internetseite des </a:t>
            </a:r>
            <a:r>
              <a:rPr lang="de-DE" altLang="de-DE" sz="1600" dirty="0" err="1">
                <a:solidFill>
                  <a:srgbClr val="0000FF"/>
                </a:solidFill>
                <a:hlinkClick r:id="rId4"/>
              </a:rPr>
              <a:t>MaStR</a:t>
            </a:r>
            <a:br>
              <a:rPr lang="de-DE" altLang="de-DE" sz="1600" dirty="0">
                <a:solidFill>
                  <a:srgbClr val="0000FF"/>
                </a:solidFill>
              </a:rPr>
            </a:br>
            <a:r>
              <a:rPr lang="de-DE" altLang="de-DE" sz="1600" dirty="0">
                <a:solidFill>
                  <a:srgbClr val="0000FF"/>
                </a:solidFill>
              </a:rPr>
              <a:t>- </a:t>
            </a:r>
            <a:r>
              <a:rPr lang="de-DE" altLang="de-DE" sz="1600" dirty="0" err="1">
                <a:solidFill>
                  <a:srgbClr val="0000FF"/>
                </a:solidFill>
                <a:hlinkClick r:id="rId5"/>
              </a:rPr>
              <a:t>MaStR</a:t>
            </a:r>
            <a:r>
              <a:rPr lang="de-DE" altLang="de-DE" sz="1600" dirty="0">
                <a:solidFill>
                  <a:srgbClr val="0000FF"/>
                </a:solidFill>
                <a:hlinkClick r:id="rId5"/>
              </a:rPr>
              <a:t>, Definitionen und Merkmale der Daten</a:t>
            </a:r>
            <a:endParaRPr lang="de-DE" altLang="de-DE" sz="1600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FF"/>
                </a:solidFill>
              </a:rPr>
              <a:t>Branchenportale</a:t>
            </a:r>
            <a:br>
              <a:rPr lang="de-DE" altLang="de-DE" sz="1600" dirty="0">
                <a:solidFill>
                  <a:srgbClr val="0000FF"/>
                </a:solidFill>
              </a:rPr>
            </a:br>
            <a:r>
              <a:rPr lang="de-DE" altLang="de-DE" sz="1600" dirty="0">
                <a:solidFill>
                  <a:srgbClr val="0000FF"/>
                </a:solidFill>
              </a:rPr>
              <a:t>- </a:t>
            </a:r>
            <a:r>
              <a:rPr lang="de-DE" altLang="de-DE" sz="1600" dirty="0">
                <a:solidFill>
                  <a:srgbClr val="0000FF"/>
                </a:solidFill>
                <a:hlinkClick r:id="rId6"/>
              </a:rPr>
              <a:t>Solarbranche</a:t>
            </a:r>
            <a:br>
              <a:rPr lang="de-DE" altLang="de-DE" sz="1600" dirty="0">
                <a:solidFill>
                  <a:srgbClr val="0000FF"/>
                </a:solidFill>
              </a:rPr>
            </a:br>
            <a:r>
              <a:rPr lang="de-DE" altLang="de-DE" sz="1600" dirty="0">
                <a:solidFill>
                  <a:srgbClr val="0000FF"/>
                </a:solidFill>
              </a:rPr>
              <a:t>- </a:t>
            </a:r>
            <a:r>
              <a:rPr lang="de-DE" altLang="de-DE" sz="1600" dirty="0">
                <a:solidFill>
                  <a:srgbClr val="0000FF"/>
                </a:solidFill>
                <a:hlinkClick r:id="rId7"/>
              </a:rPr>
              <a:t>Windbranche</a:t>
            </a:r>
            <a:endParaRPr lang="de-DE" altLang="de-DE" sz="1600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FF"/>
                </a:solidFill>
              </a:rPr>
              <a:t>Bundeumweltamt (UBA)</a:t>
            </a:r>
            <a:br>
              <a:rPr lang="de-DE" altLang="de-DE" sz="1600" dirty="0">
                <a:solidFill>
                  <a:srgbClr val="0000FF"/>
                </a:solidFill>
              </a:rPr>
            </a:br>
            <a:r>
              <a:rPr lang="de-DE" altLang="de-DE" sz="1600" dirty="0">
                <a:solidFill>
                  <a:srgbClr val="0000FF"/>
                </a:solidFill>
              </a:rPr>
              <a:t>- </a:t>
            </a:r>
            <a:r>
              <a:rPr lang="de-DE" altLang="de-DE" sz="1600" dirty="0">
                <a:solidFill>
                  <a:srgbClr val="0000FF"/>
                </a:solidFill>
                <a:hlinkClick r:id="rId8"/>
              </a:rPr>
              <a:t>Daten zur Umwelt</a:t>
            </a:r>
            <a:endParaRPr lang="de-DE" altLang="de-DE" sz="1600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de-DE" altLang="de-DE" sz="1600" dirty="0">
              <a:solidFill>
                <a:srgbClr val="0000FF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AA4B4D2-1082-4933-AC9A-0B462288D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968435"/>
            <a:ext cx="8697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600" dirty="0">
                <a:solidFill>
                  <a:srgbClr val="0000FF"/>
                </a:solidFill>
              </a:rPr>
              <a:t>Mit dem Monitoring überprüfen wir jährlich, wie sich die Zahlen der Energiewende entwickeln und wie die geplanten Ziele erreicht werden.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11E24117-CB79-7FE2-A5D3-7720705CF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4815503"/>
            <a:ext cx="8697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de-DE" altLang="de-DE" sz="1600" u="sng" dirty="0">
                <a:solidFill>
                  <a:srgbClr val="0000FF"/>
                </a:solidFill>
              </a:rPr>
              <a:t>Hinweis</a:t>
            </a:r>
            <a:r>
              <a:rPr lang="de-DE" altLang="de-DE" sz="1600" dirty="0">
                <a:solidFill>
                  <a:srgbClr val="0000FF"/>
                </a:solidFill>
              </a:rPr>
              <a:t>: Leider hinkt die Daten-Beschaffung im Energiebereich zum Teil ein bis zwei Jahre hinterher. Deshalb haben wir z.B. Energiezahlen mit den </a:t>
            </a:r>
            <a:r>
              <a:rPr lang="de-DE" altLang="de-DE" sz="1600" dirty="0" err="1">
                <a:solidFill>
                  <a:srgbClr val="0000FF"/>
                </a:solidFill>
              </a:rPr>
              <a:t>Zubauzahlen</a:t>
            </a:r>
            <a:r>
              <a:rPr lang="de-DE" altLang="de-DE" sz="1600" dirty="0">
                <a:solidFill>
                  <a:srgbClr val="0000FF"/>
                </a:solidFill>
              </a:rPr>
              <a:t> hochgerechnet!</a:t>
            </a:r>
          </a:p>
        </p:txBody>
      </p:sp>
    </p:spTree>
    <p:extLst>
      <p:ext uri="{BB962C8B-B14F-4D97-AF65-F5344CB8AC3E}">
        <p14:creationId xmlns:p14="http://schemas.microsoft.com/office/powerpoint/2010/main" val="447433764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322203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Primärenergie in D (1)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anteilige Energieträger 2022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193C33CE-73D0-43D5-9540-141323CC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200" y="5965825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7A77CE4-79C2-44B9-9B9A-A2E4D06DFDEE}"/>
              </a:ext>
            </a:extLst>
          </p:cNvPr>
          <p:cNvSpPr txBox="1"/>
          <p:nvPr/>
        </p:nvSpPr>
        <p:spPr>
          <a:xfrm>
            <a:off x="2789853" y="5393093"/>
            <a:ext cx="149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 ) Werte 2020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3845EDA-C1EF-7E8D-B3A2-19C62179C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0"/>
          <a:stretch/>
        </p:blipFill>
        <p:spPr bwMode="auto">
          <a:xfrm>
            <a:off x="1165007" y="981777"/>
            <a:ext cx="7452628" cy="49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2">
            <a:extLst>
              <a:ext uri="{FF2B5EF4-FFF2-40B4-BE49-F238E27FC236}">
                <a16:creationId xmlns:a16="http://schemas.microsoft.com/office/drawing/2014/main" id="{800B645E-C605-4CE3-81E4-9BD2AE121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249" y="892175"/>
            <a:ext cx="4570413" cy="37151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11.829 (12.413) PJ = 3256 (</a:t>
            </a:r>
            <a:r>
              <a:rPr lang="de-DE" altLang="de-DE" sz="1800" b="1" dirty="0">
                <a:ea typeface="Microsoft YaHei" panose="020B0503020204020204" pitchFamily="34" charset="-122"/>
              </a:rPr>
              <a:t>3.448) </a:t>
            </a:r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TWh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AAA2CB-E14B-491A-B4BE-0F66B8E22B80}"/>
              </a:ext>
            </a:extLst>
          </p:cNvPr>
          <p:cNvSpPr txBox="1"/>
          <p:nvPr/>
        </p:nvSpPr>
        <p:spPr>
          <a:xfrm>
            <a:off x="7217893" y="2505670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25475" algn="l"/>
                <a:tab pos="719138" algn="l"/>
              </a:tabLst>
            </a:pPr>
            <a:r>
              <a:rPr lang="de-DE" sz="1800" dirty="0">
                <a:solidFill>
                  <a:srgbClr val="FF0000"/>
                </a:solidFill>
              </a:rPr>
              <a:t>   79,9 % (76,4) Fossil</a:t>
            </a:r>
          </a:p>
          <a:p>
            <a:r>
              <a:rPr lang="de-DE" sz="1800" dirty="0">
                <a:solidFill>
                  <a:srgbClr val="FF0000"/>
                </a:solidFill>
              </a:rPr>
              <a:t>     3,2% Atom</a:t>
            </a:r>
          </a:p>
          <a:p>
            <a:r>
              <a:rPr lang="de-DE" sz="1800" dirty="0">
                <a:solidFill>
                  <a:srgbClr val="FF0000"/>
                </a:solidFill>
              </a:rPr>
              <a:t>   17,2% Erneuerbare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51175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Erneuerbaren steigen moderat weiter!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B6D3E6B9-57D4-E5FD-2392-0AEBD5726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301" y="5764109"/>
            <a:ext cx="20869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Klammerwerte</a:t>
            </a:r>
            <a:r>
              <a:rPr lang="de-DE" altLang="de-DE" sz="1600" dirty="0">
                <a:solidFill>
                  <a:srgbClr val="000000"/>
                </a:solidFill>
                <a:ea typeface="Microsoft YaHei" panose="020B0503020204020204" pitchFamily="34" charset="-122"/>
              </a:rPr>
              <a:t>: Vorjahr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E2012FF-3DC8-C35A-14C7-FAB173C9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" y="939172"/>
            <a:ext cx="6795436" cy="51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520039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Primärenergie in D (2): 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Energieträger, Änderungen in 2022 </a:t>
            </a:r>
            <a:r>
              <a:rPr lang="de-DE" altLang="de-DE" sz="2000" dirty="0" err="1">
                <a:solidFill>
                  <a:schemeClr val="bg1"/>
                </a:solidFill>
              </a:rPr>
              <a:t>ggü</a:t>
            </a:r>
            <a:r>
              <a:rPr lang="de-DE" altLang="de-DE" sz="2000" dirty="0">
                <a:solidFill>
                  <a:schemeClr val="bg1"/>
                </a:solidFill>
              </a:rPr>
              <a:t>. 2021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26E6FC22-8314-424E-9BB2-0DEB737F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716588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2022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69" y="6132513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Der Primärenergieverbrauch ist durch die Krisen deutlich zurückgegangen !</a:t>
            </a:r>
          </a:p>
        </p:txBody>
      </p:sp>
    </p:spTree>
    <p:extLst>
      <p:ext uri="{BB962C8B-B14F-4D97-AF65-F5344CB8AC3E}">
        <p14:creationId xmlns:p14="http://schemas.microsoft.com/office/powerpoint/2010/main" val="185519651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34390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Primärenergie in D (3):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Entwicklung des Primärenergieverbrauch 2000 bis 2022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C828A34-DDEF-8CD1-16A8-B3E03007C247}"/>
              </a:ext>
            </a:extLst>
          </p:cNvPr>
          <p:cNvGrpSpPr/>
          <p:nvPr/>
        </p:nvGrpSpPr>
        <p:grpSpPr>
          <a:xfrm>
            <a:off x="874055" y="904968"/>
            <a:ext cx="7844589" cy="5095782"/>
            <a:chOff x="874055" y="904968"/>
            <a:chExt cx="7844589" cy="509578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C68D3962-51D1-23F4-A054-846B9F09D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55" y="904968"/>
              <a:ext cx="7844589" cy="509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327" name="Gerade Verbindung mit Pfeil 6">
              <a:extLst>
                <a:ext uri="{FF2B5EF4-FFF2-40B4-BE49-F238E27FC236}">
                  <a16:creationId xmlns:a16="http://schemas.microsoft.com/office/drawing/2014/main" id="{006843BA-78EF-47A8-84EA-F2B7620A85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5331" y="2438072"/>
              <a:ext cx="4431651" cy="1846619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28" name="Textfeld 7">
              <a:extLst>
                <a:ext uri="{FF2B5EF4-FFF2-40B4-BE49-F238E27FC236}">
                  <a16:creationId xmlns:a16="http://schemas.microsoft.com/office/drawing/2014/main" id="{C2350089-A7B6-4FB3-A13B-0CB3A9249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655" y="3361381"/>
              <a:ext cx="113685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dirty="0">
                  <a:solidFill>
                    <a:srgbClr val="FF0000"/>
                  </a:solidFill>
                </a:rPr>
                <a:t>- 18,7 %</a:t>
              </a:r>
            </a:p>
          </p:txBody>
        </p:sp>
      </p:grp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738" y="6017696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-1,1 %/a seit 2005;  EU-Richtline: - 1,5 %/a!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C2B4C2B-31A0-B5E9-FA48-B3B221AC5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9" b="14097"/>
          <a:stretch/>
        </p:blipFill>
        <p:spPr>
          <a:xfrm>
            <a:off x="-15435" y="966789"/>
            <a:ext cx="9778560" cy="5084494"/>
          </a:xfrm>
          <a:prstGeom prst="rect">
            <a:avLst/>
          </a:prstGeom>
        </p:spPr>
      </p:pic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019" y="60183"/>
            <a:ext cx="259205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Primärenergie in D (4):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Energieflussbild 2021</a:t>
            </a:r>
          </a:p>
        </p:txBody>
      </p:sp>
      <p:sp>
        <p:nvSpPr>
          <p:cNvPr id="23556" name="Text Box 14">
            <a:extLst>
              <a:ext uri="{FF2B5EF4-FFF2-40B4-BE49-F238E27FC236}">
                <a16:creationId xmlns:a16="http://schemas.microsoft.com/office/drawing/2014/main" id="{DD920DC9-AB50-45C6-8EEB-49037B9B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5848836"/>
            <a:ext cx="134011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2022</a:t>
            </a:r>
          </a:p>
        </p:txBody>
      </p:sp>
      <p:sp>
        <p:nvSpPr>
          <p:cNvPr id="23557" name="Rectangle 15">
            <a:extLst>
              <a:ext uri="{FF2B5EF4-FFF2-40B4-BE49-F238E27FC236}">
                <a16:creationId xmlns:a16="http://schemas.microsoft.com/office/drawing/2014/main" id="{02756285-366B-4466-9C13-4621415D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25" y="6051283"/>
            <a:ext cx="11303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0000"/>
                </a:solidFill>
                <a:ea typeface="Microsoft YaHei" panose="020B0503020204020204" pitchFamily="34" charset="-122"/>
              </a:rPr>
              <a:t>Anteile in %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FB6BCB-F6DD-4C90-82A8-E2BA4EF4A01F}"/>
              </a:ext>
            </a:extLst>
          </p:cNvPr>
          <p:cNvGrpSpPr>
            <a:grpSpLocks/>
          </p:cNvGrpSpPr>
          <p:nvPr/>
        </p:nvGrpSpPr>
        <p:grpSpPr bwMode="auto">
          <a:xfrm>
            <a:off x="154608" y="2752566"/>
            <a:ext cx="3478980" cy="3285361"/>
            <a:chOff x="273743" y="2941664"/>
            <a:chExt cx="3479550" cy="3539319"/>
          </a:xfrm>
        </p:grpSpPr>
        <p:sp>
          <p:nvSpPr>
            <p:cNvPr id="23585" name="Textfeld 2">
              <a:extLst>
                <a:ext uri="{FF2B5EF4-FFF2-40B4-BE49-F238E27FC236}">
                  <a16:creationId xmlns:a16="http://schemas.microsoft.com/office/drawing/2014/main" id="{E39D8770-A7C9-41F9-A9B3-FE0807B4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86" y="2941664"/>
              <a:ext cx="643230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1,8 %</a:t>
              </a:r>
            </a:p>
          </p:txBody>
        </p:sp>
        <p:sp>
          <p:nvSpPr>
            <p:cNvPr id="23586" name="Textfeld 35">
              <a:extLst>
                <a:ext uri="{FF2B5EF4-FFF2-40B4-BE49-F238E27FC236}">
                  <a16:creationId xmlns:a16="http://schemas.microsoft.com/office/drawing/2014/main" id="{75C1C9D4-072D-4971-97CC-649EC2355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743" y="4145218"/>
              <a:ext cx="742633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76,7 %</a:t>
              </a:r>
            </a:p>
          </p:txBody>
        </p:sp>
        <p:sp>
          <p:nvSpPr>
            <p:cNvPr id="23587" name="Textfeld 36">
              <a:extLst>
                <a:ext uri="{FF2B5EF4-FFF2-40B4-BE49-F238E27FC236}">
                  <a16:creationId xmlns:a16="http://schemas.microsoft.com/office/drawing/2014/main" id="{9AEA73CB-4D6D-4B59-9974-C1A312F2D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18" y="6149415"/>
              <a:ext cx="742633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21.5 %</a:t>
              </a:r>
            </a:p>
          </p:txBody>
        </p:sp>
        <p:sp>
          <p:nvSpPr>
            <p:cNvPr id="23588" name="Ellipse 3">
              <a:extLst>
                <a:ext uri="{FF2B5EF4-FFF2-40B4-BE49-F238E27FC236}">
                  <a16:creationId xmlns:a16="http://schemas.microsoft.com/office/drawing/2014/main" id="{75B4B659-03A8-4540-BE68-C27D22BC6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842" y="3555322"/>
              <a:ext cx="2041451" cy="132948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A90D2B3-64B6-4D56-961C-257D953B977C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2598738"/>
            <a:ext cx="5227812" cy="3272712"/>
            <a:chOff x="4635499" y="2598086"/>
            <a:chExt cx="5228792" cy="3273913"/>
          </a:xfrm>
        </p:grpSpPr>
        <p:sp>
          <p:nvSpPr>
            <p:cNvPr id="23579" name="Textfeld 38">
              <a:extLst>
                <a:ext uri="{FF2B5EF4-FFF2-40B4-BE49-F238E27FC236}">
                  <a16:creationId xmlns:a16="http://schemas.microsoft.com/office/drawing/2014/main" id="{83026E72-0D6A-4B48-B472-2406D7A61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7721" y="2598086"/>
              <a:ext cx="1776364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Verbrauchssektoren</a:t>
              </a:r>
            </a:p>
          </p:txBody>
        </p:sp>
        <p:sp>
          <p:nvSpPr>
            <p:cNvPr id="23580" name="Textfeld 39">
              <a:extLst>
                <a:ext uri="{FF2B5EF4-FFF2-40B4-BE49-F238E27FC236}">
                  <a16:creationId xmlns:a16="http://schemas.microsoft.com/office/drawing/2014/main" id="{C3174E42-6243-46A8-8251-070CB811D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9701" y="2965744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29,1 %</a:t>
              </a:r>
            </a:p>
          </p:txBody>
        </p:sp>
        <p:sp>
          <p:nvSpPr>
            <p:cNvPr id="23581" name="Textfeld 40">
              <a:extLst>
                <a:ext uri="{FF2B5EF4-FFF2-40B4-BE49-F238E27FC236}">
                  <a16:creationId xmlns:a16="http://schemas.microsoft.com/office/drawing/2014/main" id="{ADE8CE63-E16D-4DA2-8198-92A6566C2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1115" y="3774034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27,1 %</a:t>
              </a:r>
            </a:p>
          </p:txBody>
        </p:sp>
        <p:sp>
          <p:nvSpPr>
            <p:cNvPr id="23582" name="Textfeld 41">
              <a:extLst>
                <a:ext uri="{FF2B5EF4-FFF2-40B4-BE49-F238E27FC236}">
                  <a16:creationId xmlns:a16="http://schemas.microsoft.com/office/drawing/2014/main" id="{B626880C-2579-4B64-9970-0A3B20C9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3835" y="4699788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27,8 %</a:t>
              </a:r>
            </a:p>
          </p:txBody>
        </p:sp>
        <p:sp>
          <p:nvSpPr>
            <p:cNvPr id="23583" name="Textfeld 42">
              <a:extLst>
                <a:ext uri="{FF2B5EF4-FFF2-40B4-BE49-F238E27FC236}">
                  <a16:creationId xmlns:a16="http://schemas.microsoft.com/office/drawing/2014/main" id="{1DBFBB94-50B4-46FE-B45E-A339F0320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1641" y="5564109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16,0 %</a:t>
              </a:r>
            </a:p>
          </p:txBody>
        </p:sp>
        <p:sp>
          <p:nvSpPr>
            <p:cNvPr id="23584" name="Ellipse 43">
              <a:extLst>
                <a:ext uri="{FF2B5EF4-FFF2-40B4-BE49-F238E27FC236}">
                  <a16:creationId xmlns:a16="http://schemas.microsoft.com/office/drawing/2014/main" id="{B64C722A-7BA3-4DF0-8272-652F56F15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499" y="4082445"/>
              <a:ext cx="2041565" cy="119173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23561" name="Textfeld 1">
            <a:extLst>
              <a:ext uri="{FF2B5EF4-FFF2-40B4-BE49-F238E27FC236}">
                <a16:creationId xmlns:a16="http://schemas.microsoft.com/office/drawing/2014/main" id="{4A3B46FA-9924-46CA-AAD3-0A3BB908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056173"/>
            <a:ext cx="1998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/>
              <a:t>Energieeinheit: PJ </a:t>
            </a:r>
            <a:r>
              <a:rPr lang="de-DE" altLang="de-DE" sz="1200" b="1" dirty="0">
                <a:solidFill>
                  <a:schemeClr val="accent2"/>
                </a:solidFill>
              </a:rPr>
              <a:t>(TWh)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Mehr als ¾ unseres Energieaufkommens importieren wir!</a:t>
            </a:r>
          </a:p>
        </p:txBody>
      </p:sp>
      <p:sp>
        <p:nvSpPr>
          <p:cNvPr id="23563" name="Textfeld 5">
            <a:extLst>
              <a:ext uri="{FF2B5EF4-FFF2-40B4-BE49-F238E27FC236}">
                <a16:creationId xmlns:a16="http://schemas.microsoft.com/office/drawing/2014/main" id="{3053CB1A-2590-48A0-92FD-7EB11A472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3" y="2532656"/>
            <a:ext cx="45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(83)</a:t>
            </a:r>
          </a:p>
        </p:txBody>
      </p:sp>
      <p:sp>
        <p:nvSpPr>
          <p:cNvPr id="23564" name="Textfeld 23">
            <a:extLst>
              <a:ext uri="{FF2B5EF4-FFF2-40B4-BE49-F238E27FC236}">
                <a16:creationId xmlns:a16="http://schemas.microsoft.com/office/drawing/2014/main" id="{2978A52A-F6E4-4298-9029-A300347E1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3" y="3619073"/>
            <a:ext cx="7277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(3.512)</a:t>
            </a:r>
          </a:p>
        </p:txBody>
      </p:sp>
      <p:sp>
        <p:nvSpPr>
          <p:cNvPr id="23565" name="Textfeld 24">
            <a:extLst>
              <a:ext uri="{FF2B5EF4-FFF2-40B4-BE49-F238E27FC236}">
                <a16:creationId xmlns:a16="http://schemas.microsoft.com/office/drawing/2014/main" id="{B7B8E6FB-1A8C-4D82-9111-9F87DB22B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82" y="5510420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(986)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435C8A-49E4-4DEB-ACB4-EAB1771D5A00}"/>
              </a:ext>
            </a:extLst>
          </p:cNvPr>
          <p:cNvSpPr txBox="1"/>
          <p:nvPr/>
        </p:nvSpPr>
        <p:spPr>
          <a:xfrm>
            <a:off x="2024465" y="4132814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(4.581)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9722936-65E1-4E41-9C50-097AD35D01DA}"/>
              </a:ext>
            </a:extLst>
          </p:cNvPr>
          <p:cNvSpPr txBox="1"/>
          <p:nvPr/>
        </p:nvSpPr>
        <p:spPr>
          <a:xfrm>
            <a:off x="5120087" y="4943611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(2.408)</a:t>
            </a:r>
          </a:p>
        </p:txBody>
      </p:sp>
      <p:sp>
        <p:nvSpPr>
          <p:cNvPr id="23568" name="Textfeld 27">
            <a:extLst>
              <a:ext uri="{FF2B5EF4-FFF2-40B4-BE49-F238E27FC236}">
                <a16:creationId xmlns:a16="http://schemas.microsoft.com/office/drawing/2014/main" id="{7D55EA1F-43F8-4361-AE9E-1DA8859F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101" y="3078866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699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69" name="Textfeld 28">
            <a:extLst>
              <a:ext uri="{FF2B5EF4-FFF2-40B4-BE49-F238E27FC236}">
                <a16:creationId xmlns:a16="http://schemas.microsoft.com/office/drawing/2014/main" id="{CE87408F-A4F4-424D-ABB9-1EDCD14F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237" y="3962320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653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0" name="Textfeld 29">
            <a:extLst>
              <a:ext uri="{FF2B5EF4-FFF2-40B4-BE49-F238E27FC236}">
                <a16:creationId xmlns:a16="http://schemas.microsoft.com/office/drawing/2014/main" id="{D3FB902A-3560-4E61-B5FD-521453A1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113" y="4844200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670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1" name="Textfeld 30">
            <a:extLst>
              <a:ext uri="{FF2B5EF4-FFF2-40B4-BE49-F238E27FC236}">
                <a16:creationId xmlns:a16="http://schemas.microsoft.com/office/drawing/2014/main" id="{2DE48791-D76A-4499-9AB1-782C8FB2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019" y="5818044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385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2" name="Textfeld 27">
            <a:extLst>
              <a:ext uri="{FF2B5EF4-FFF2-40B4-BE49-F238E27FC236}">
                <a16:creationId xmlns:a16="http://schemas.microsoft.com/office/drawing/2014/main" id="{9969093B-24B4-4DD5-A523-614DF411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682" y="1522819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608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3" name="Textfeld 27">
            <a:extLst>
              <a:ext uri="{FF2B5EF4-FFF2-40B4-BE49-F238E27FC236}">
                <a16:creationId xmlns:a16="http://schemas.microsoft.com/office/drawing/2014/main" id="{2BE26716-CBA0-4184-9415-BEC4B8AC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612" y="1502975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(273)</a:t>
            </a:r>
          </a:p>
        </p:txBody>
      </p:sp>
      <p:sp>
        <p:nvSpPr>
          <p:cNvPr id="23574" name="Textfeld 27">
            <a:extLst>
              <a:ext uri="{FF2B5EF4-FFF2-40B4-BE49-F238E27FC236}">
                <a16:creationId xmlns:a16="http://schemas.microsoft.com/office/drawing/2014/main" id="{FC5861E3-21A5-4670-B785-9B012CAB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1249363"/>
            <a:ext cx="1885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Primärenergie-verbrauch  </a:t>
            </a:r>
            <a:r>
              <a:rPr lang="de-DE" altLang="de-DE" sz="900" b="1" dirty="0">
                <a:solidFill>
                  <a:schemeClr val="accent2"/>
                </a:solidFill>
              </a:rPr>
              <a:t>1)</a:t>
            </a:r>
            <a:br>
              <a:rPr lang="de-DE" altLang="de-DE" sz="900" b="1" dirty="0">
                <a:solidFill>
                  <a:schemeClr val="accent2"/>
                </a:solidFill>
              </a:rPr>
            </a:br>
            <a:r>
              <a:rPr lang="de-DE" altLang="de-DE" sz="1200" b="1" dirty="0">
                <a:solidFill>
                  <a:schemeClr val="accent2"/>
                </a:solidFill>
              </a:rPr>
              <a:t>(Summe </a:t>
            </a:r>
            <a:r>
              <a:rPr lang="de-DE" altLang="de-DE" sz="1200" b="1" u="sng" dirty="0">
                <a:solidFill>
                  <a:schemeClr val="accent2"/>
                </a:solidFill>
              </a:rPr>
              <a:t>3.151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  <a:p>
            <a:r>
              <a:rPr lang="de-DE" altLang="de-DE" sz="900" b="1" dirty="0">
                <a:solidFill>
                  <a:schemeClr val="accent2"/>
                </a:solidFill>
              </a:rPr>
              <a:t>1) ohne </a:t>
            </a:r>
            <a:r>
              <a:rPr lang="de-DE" altLang="de-DE" sz="900" b="1" dirty="0" err="1">
                <a:solidFill>
                  <a:schemeClr val="accent2"/>
                </a:solidFill>
              </a:rPr>
              <a:t>nichtenerg</a:t>
            </a:r>
            <a:r>
              <a:rPr lang="de-DE" altLang="de-DE" sz="900" b="1" dirty="0">
                <a:solidFill>
                  <a:schemeClr val="accent2"/>
                </a:solidFill>
              </a:rPr>
              <a:t>. Verbrauch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DAF141-B43D-4BD5-AD68-E3999055F7E0}"/>
              </a:ext>
            </a:extLst>
          </p:cNvPr>
          <p:cNvSpPr txBox="1"/>
          <p:nvPr/>
        </p:nvSpPr>
        <p:spPr>
          <a:xfrm>
            <a:off x="3744652" y="4132814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(3.448)</a:t>
            </a:r>
          </a:p>
        </p:txBody>
      </p:sp>
      <p:sp>
        <p:nvSpPr>
          <p:cNvPr id="23577" name="Textfeld 27">
            <a:extLst>
              <a:ext uri="{FF2B5EF4-FFF2-40B4-BE49-F238E27FC236}">
                <a16:creationId xmlns:a16="http://schemas.microsoft.com/office/drawing/2014/main" id="{8448FA11-DB46-447E-BD9B-1B532B28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287" y="1502975"/>
            <a:ext cx="45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(24)</a:t>
            </a:r>
          </a:p>
        </p:txBody>
      </p:sp>
      <p:sp>
        <p:nvSpPr>
          <p:cNvPr id="36" name="Ellipse 3">
            <a:extLst>
              <a:ext uri="{FF2B5EF4-FFF2-40B4-BE49-F238E27FC236}">
                <a16:creationId xmlns:a16="http://schemas.microsoft.com/office/drawing/2014/main" id="{20C72A8E-50F2-48CC-B5FB-37B227AA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966788"/>
            <a:ext cx="2155825" cy="1389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7" name="Textfeld 27">
            <a:extLst>
              <a:ext uri="{FF2B5EF4-FFF2-40B4-BE49-F238E27FC236}">
                <a16:creationId xmlns:a16="http://schemas.microsoft.com/office/drawing/2014/main" id="{CB89D632-9F64-8F9C-8423-475A517DD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272" y="1548895"/>
            <a:ext cx="670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(1.133)</a:t>
            </a:r>
          </a:p>
        </p:txBody>
      </p:sp>
      <p:sp>
        <p:nvSpPr>
          <p:cNvPr id="8" name="Textfeld 27">
            <a:extLst>
              <a:ext uri="{FF2B5EF4-FFF2-40B4-BE49-F238E27FC236}">
                <a16:creationId xmlns:a16="http://schemas.microsoft.com/office/drawing/2014/main" id="{4F9AF478-05ED-7733-7A1A-88A8FA750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12" y="1516481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136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507259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B8B10EE8-76E9-4143-9F03-7FCD08E8C344}"/>
              </a:ext>
            </a:extLst>
          </p:cNvPr>
          <p:cNvGraphicFramePr>
            <a:graphicFrameLocks/>
          </p:cNvGraphicFramePr>
          <p:nvPr/>
        </p:nvGraphicFramePr>
        <p:xfrm>
          <a:off x="235130" y="1182055"/>
          <a:ext cx="9670869" cy="477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4" name="Rectangle 4">
            <a:extLst>
              <a:ext uri="{FF2B5EF4-FFF2-40B4-BE49-F238E27FC236}">
                <a16:creationId xmlns:a16="http://schemas.microsoft.com/office/drawing/2014/main" id="{A4DAD6E2-F606-4CBD-923D-62DBA077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353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Energie-Transformation zu 100% Erneuerbare bis 2040 in D (1)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zeitlicher Soll-Verlauf: Gesamtprozess</a:t>
            </a:r>
          </a:p>
        </p:txBody>
      </p:sp>
      <p:sp>
        <p:nvSpPr>
          <p:cNvPr id="54275" name="Textfeld 7">
            <a:extLst>
              <a:ext uri="{FF2B5EF4-FFF2-40B4-BE49-F238E27FC236}">
                <a16:creationId xmlns:a16="http://schemas.microsoft.com/office/drawing/2014/main" id="{92E30087-84D5-4ACF-8F94-D46EFAF7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868363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/>
              <a:t>TWh</a:t>
            </a:r>
          </a:p>
        </p:txBody>
      </p:sp>
      <p:sp>
        <p:nvSpPr>
          <p:cNvPr id="54277" name="Textfeld 1">
            <a:extLst>
              <a:ext uri="{FF2B5EF4-FFF2-40B4-BE49-F238E27FC236}">
                <a16:creationId xmlns:a16="http://schemas.microsoft.com/office/drawing/2014/main" id="{00FCC825-45F1-4291-B52D-28B4A9E7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871" y="1922371"/>
            <a:ext cx="4342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  <a:b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und Einsparung: -1,5%/a des Endenergieverbrauchs</a:t>
            </a:r>
          </a:p>
        </p:txBody>
      </p:sp>
      <p:sp>
        <p:nvSpPr>
          <p:cNvPr id="54278" name="Textfeld 5">
            <a:extLst>
              <a:ext uri="{FF2B5EF4-FFF2-40B4-BE49-F238E27FC236}">
                <a16:creationId xmlns:a16="http://schemas.microsoft.com/office/drawing/2014/main" id="{3DDF245F-D9E7-4D56-B10D-8F7BE784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3530600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00B050"/>
                </a:solidFill>
              </a:rPr>
              <a:t>Erneuerbare</a:t>
            </a:r>
          </a:p>
        </p:txBody>
      </p:sp>
      <p:sp>
        <p:nvSpPr>
          <p:cNvPr id="54279" name="Textfeld 6">
            <a:extLst>
              <a:ext uri="{FF2B5EF4-FFF2-40B4-BE49-F238E27FC236}">
                <a16:creationId xmlns:a16="http://schemas.microsoft.com/office/drawing/2014/main" id="{7171BD2A-C2E1-4A41-B40B-242254CC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639" y="3838575"/>
            <a:ext cx="752475" cy="307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FF00"/>
                </a:solidFill>
              </a:rPr>
              <a:t>Erdgas</a:t>
            </a:r>
          </a:p>
        </p:txBody>
      </p:sp>
      <p:sp>
        <p:nvSpPr>
          <p:cNvPr id="54280" name="Textfeld 7">
            <a:extLst>
              <a:ext uri="{FF2B5EF4-FFF2-40B4-BE49-F238E27FC236}">
                <a16:creationId xmlns:a16="http://schemas.microsoft.com/office/drawing/2014/main" id="{FDC6F750-745F-43C8-A2FF-FCD5B0E1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180" y="5172167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C000"/>
                </a:solidFill>
              </a:rPr>
              <a:t>Mineralöl</a:t>
            </a:r>
          </a:p>
        </p:txBody>
      </p:sp>
      <p:sp>
        <p:nvSpPr>
          <p:cNvPr id="54281" name="Textfeld 8">
            <a:extLst>
              <a:ext uri="{FF2B5EF4-FFF2-40B4-BE49-F238E27FC236}">
                <a16:creationId xmlns:a16="http://schemas.microsoft.com/office/drawing/2014/main" id="{1967067E-A4D8-4D92-B2A6-5A533726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4873625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/>
              <a:t>Kohle</a:t>
            </a:r>
          </a:p>
        </p:txBody>
      </p:sp>
      <p:sp>
        <p:nvSpPr>
          <p:cNvPr id="54282" name="Textfeld 9">
            <a:extLst>
              <a:ext uri="{FF2B5EF4-FFF2-40B4-BE49-F238E27FC236}">
                <a16:creationId xmlns:a16="http://schemas.microsoft.com/office/drawing/2014/main" id="{93C92B43-F7E6-4FBC-81A0-4517AA73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524" y="4892563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66FF"/>
                </a:solidFill>
              </a:rPr>
              <a:t>Kernkraft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0E05432-EDDA-44AB-963F-EA1587D3D17C}"/>
              </a:ext>
            </a:extLst>
          </p:cNvPr>
          <p:cNvGrpSpPr>
            <a:grpSpLocks/>
          </p:cNvGrpSpPr>
          <p:nvPr/>
        </p:nvGrpSpPr>
        <p:grpSpPr bwMode="auto">
          <a:xfrm>
            <a:off x="2849558" y="808676"/>
            <a:ext cx="873125" cy="5170487"/>
            <a:chOff x="1968885" y="747713"/>
            <a:chExt cx="872354" cy="5170830"/>
          </a:xfrm>
        </p:grpSpPr>
        <p:cxnSp>
          <p:nvCxnSpPr>
            <p:cNvPr id="54297" name="Gerader Verbinder 3">
              <a:extLst>
                <a:ext uri="{FF2B5EF4-FFF2-40B4-BE49-F238E27FC236}">
                  <a16:creationId xmlns:a16="http://schemas.microsoft.com/office/drawing/2014/main" id="{D17740A1-3DBE-45E6-B3B3-657011498B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05065" y="1426040"/>
              <a:ext cx="0" cy="393812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298" name="Textfeld 12">
              <a:extLst>
                <a:ext uri="{FF2B5EF4-FFF2-40B4-BE49-F238E27FC236}">
                  <a16:creationId xmlns:a16="http://schemas.microsoft.com/office/drawing/2014/main" id="{BA284499-E651-463D-9F32-023063BD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85" y="747713"/>
              <a:ext cx="872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dirty="0">
                  <a:solidFill>
                    <a:srgbClr val="FF0000"/>
                  </a:solidFill>
                </a:rPr>
                <a:t>Atom-</a:t>
              </a:r>
              <a:br>
                <a:rPr lang="de-DE" altLang="de-DE" sz="1400" dirty="0">
                  <a:solidFill>
                    <a:srgbClr val="FF0000"/>
                  </a:solidFill>
                </a:rPr>
              </a:br>
              <a:r>
                <a:rPr lang="de-DE" altLang="de-DE" sz="1400" dirty="0">
                  <a:solidFill>
                    <a:srgbClr val="FF0000"/>
                  </a:solidFill>
                </a:rPr>
                <a:t>Ausstieg</a:t>
              </a:r>
            </a:p>
          </p:txBody>
        </p:sp>
        <p:sp>
          <p:nvSpPr>
            <p:cNvPr id="54299" name="Gleichschenkliges Dreieck 4">
              <a:extLst>
                <a:ext uri="{FF2B5EF4-FFF2-40B4-BE49-F238E27FC236}">
                  <a16:creationId xmlns:a16="http://schemas.microsoft.com/office/drawing/2014/main" id="{1335676D-0F8C-4A68-BD3D-325A1848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69958" y="1262536"/>
              <a:ext cx="270209" cy="22559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54300" name="Ellipse 2">
              <a:extLst>
                <a:ext uri="{FF2B5EF4-FFF2-40B4-BE49-F238E27FC236}">
                  <a16:creationId xmlns:a16="http://schemas.microsoft.com/office/drawing/2014/main" id="{7AA9E6BA-3D8E-4122-8F14-A1227433E5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2132919" y="5314289"/>
              <a:ext cx="270204" cy="604254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5" name="Gruppieren 1">
            <a:extLst>
              <a:ext uri="{FF2B5EF4-FFF2-40B4-BE49-F238E27FC236}">
                <a16:creationId xmlns:a16="http://schemas.microsoft.com/office/drawing/2014/main" id="{5C6822F3-1EFC-4A82-AA55-79C6A733A820}"/>
              </a:ext>
            </a:extLst>
          </p:cNvPr>
          <p:cNvGrpSpPr>
            <a:grpSpLocks/>
          </p:cNvGrpSpPr>
          <p:nvPr/>
        </p:nvGrpSpPr>
        <p:grpSpPr bwMode="auto">
          <a:xfrm>
            <a:off x="7135857" y="808676"/>
            <a:ext cx="871538" cy="5156200"/>
            <a:chOff x="7170420" y="747713"/>
            <a:chExt cx="871538" cy="5156862"/>
          </a:xfrm>
        </p:grpSpPr>
        <p:grpSp>
          <p:nvGrpSpPr>
            <p:cNvPr id="54292" name="Gruppieren 4">
              <a:extLst>
                <a:ext uri="{FF2B5EF4-FFF2-40B4-BE49-F238E27FC236}">
                  <a16:creationId xmlns:a16="http://schemas.microsoft.com/office/drawing/2014/main" id="{0171B2F4-3013-42FA-B0FE-7EC3AA6D6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0420" y="747713"/>
              <a:ext cx="871538" cy="4616428"/>
              <a:chOff x="5219291" y="747713"/>
              <a:chExt cx="872354" cy="4616450"/>
            </a:xfrm>
          </p:grpSpPr>
          <p:cxnSp>
            <p:nvCxnSpPr>
              <p:cNvPr id="54294" name="Gerader Verbinder 16">
                <a:extLst>
                  <a:ext uri="{FF2B5EF4-FFF2-40B4-BE49-F238E27FC236}">
                    <a16:creationId xmlns:a16="http://schemas.microsoft.com/office/drawing/2014/main" id="{E85AB86C-A20B-4649-B1C7-6DFDC4B77B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655471" y="1426040"/>
                <a:ext cx="0" cy="393812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5" name="Textfeld 17">
                <a:extLst>
                  <a:ext uri="{FF2B5EF4-FFF2-40B4-BE49-F238E27FC236}">
                    <a16:creationId xmlns:a16="http://schemas.microsoft.com/office/drawing/2014/main" id="{D9B6E3CC-AD24-483B-9403-EBE2BC3FB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9291" y="747713"/>
                <a:ext cx="8723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rgbClr val="FF0000"/>
                    </a:solidFill>
                  </a:rPr>
                  <a:t>Kohle-</a:t>
                </a:r>
                <a:br>
                  <a:rPr lang="de-DE" altLang="de-DE" sz="1400" dirty="0">
                    <a:solidFill>
                      <a:srgbClr val="FF0000"/>
                    </a:solidFill>
                  </a:rPr>
                </a:br>
                <a:r>
                  <a:rPr lang="de-DE" altLang="de-DE" sz="1400" dirty="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6" name="Gleichschenkliges Dreieck 18">
                <a:extLst>
                  <a:ext uri="{FF2B5EF4-FFF2-40B4-BE49-F238E27FC236}">
                    <a16:creationId xmlns:a16="http://schemas.microsoft.com/office/drawing/2014/main" id="{21865F43-FCB4-4778-8B6B-20455AE35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520518" y="1262536"/>
                <a:ext cx="269903" cy="22559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93" name="Ellipse 2">
              <a:extLst>
                <a:ext uri="{FF2B5EF4-FFF2-40B4-BE49-F238E27FC236}">
                  <a16:creationId xmlns:a16="http://schemas.microsoft.com/office/drawing/2014/main" id="{20ACCA31-D336-4822-B595-7AAB69BD7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7338675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6" name="Gruppieren 2">
            <a:extLst>
              <a:ext uri="{FF2B5EF4-FFF2-40B4-BE49-F238E27FC236}">
                <a16:creationId xmlns:a16="http://schemas.microsoft.com/office/drawing/2014/main" id="{F2585EB0-E79F-40D4-BC8B-514312B00E5E}"/>
              </a:ext>
            </a:extLst>
          </p:cNvPr>
          <p:cNvGrpSpPr>
            <a:grpSpLocks/>
          </p:cNvGrpSpPr>
          <p:nvPr/>
        </p:nvGrpSpPr>
        <p:grpSpPr bwMode="auto">
          <a:xfrm>
            <a:off x="8681311" y="818201"/>
            <a:ext cx="1100137" cy="5146675"/>
            <a:chOff x="8732838" y="757238"/>
            <a:chExt cx="1100137" cy="5147337"/>
          </a:xfrm>
        </p:grpSpPr>
        <p:grpSp>
          <p:nvGrpSpPr>
            <p:cNvPr id="54287" name="Gruppieren 5">
              <a:extLst>
                <a:ext uri="{FF2B5EF4-FFF2-40B4-BE49-F238E27FC236}">
                  <a16:creationId xmlns:a16="http://schemas.microsoft.com/office/drawing/2014/main" id="{F5A2CD70-B9FC-4DE6-8651-6056790B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2838" y="757238"/>
              <a:ext cx="1100137" cy="4606918"/>
              <a:chOff x="8732838" y="757105"/>
              <a:chExt cx="1100137" cy="4607058"/>
            </a:xfrm>
          </p:grpSpPr>
          <p:cxnSp>
            <p:nvCxnSpPr>
              <p:cNvPr id="54289" name="Gerader Verbinder 20">
                <a:extLst>
                  <a:ext uri="{FF2B5EF4-FFF2-40B4-BE49-F238E27FC236}">
                    <a16:creationId xmlns:a16="http://schemas.microsoft.com/office/drawing/2014/main" id="{DBBF97C8-E5FB-4880-A9E9-A10DDE382B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0" name="Textfeld 21">
                <a:extLst>
                  <a:ext uri="{FF2B5EF4-FFF2-40B4-BE49-F238E27FC236}">
                    <a16:creationId xmlns:a16="http://schemas.microsoft.com/office/drawing/2014/main" id="{263FFD35-DE0F-4025-AF76-4E92241D6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2838" y="757105"/>
                <a:ext cx="1100137" cy="503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>
                    <a:solidFill>
                      <a:srgbClr val="FF0000"/>
                    </a:solidFill>
                  </a:rPr>
                  <a:t>Öl-/Erdgas-</a:t>
                </a:r>
                <a:br>
                  <a:rPr lang="de-DE" altLang="de-DE" sz="1400">
                    <a:solidFill>
                      <a:srgbClr val="FF0000"/>
                    </a:solidFill>
                  </a:rPr>
                </a:br>
                <a:r>
                  <a:rPr lang="de-DE" altLang="de-DE" sz="140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1" name="Gleichschenkliges Dreieck 22">
                <a:extLst>
                  <a:ext uri="{FF2B5EF4-FFF2-40B4-BE49-F238E27FC236}">
                    <a16:creationId xmlns:a16="http://schemas.microsoft.com/office/drawing/2014/main" id="{96A3E81E-B573-4201-BB8B-5DB698ED0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88" name="Ellipse 2">
              <a:extLst>
                <a:ext uri="{FF2B5EF4-FFF2-40B4-BE49-F238E27FC236}">
                  <a16:creationId xmlns:a16="http://schemas.microsoft.com/office/drawing/2014/main" id="{A1F91921-2210-4A5A-B08F-3451E239AE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33" name="Rectangle 4">
            <a:extLst>
              <a:ext uri="{FF2B5EF4-FFF2-40B4-BE49-F238E27FC236}">
                <a16:creationId xmlns:a16="http://schemas.microsoft.com/office/drawing/2014/main" id="{FC120142-C81D-41FD-86A4-9489616CD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15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Einsparung und Ausbau sind die Aufgaben der Zukunft für die Energiewende!</a:t>
            </a:r>
            <a:endParaRPr lang="de-DE" altLang="de-DE" sz="1000" dirty="0">
              <a:solidFill>
                <a:srgbClr val="00B050"/>
              </a:solidFill>
            </a:endParaRPr>
          </a:p>
        </p:txBody>
      </p:sp>
      <p:grpSp>
        <p:nvGrpSpPr>
          <p:cNvPr id="30" name="Gruppieren 2">
            <a:extLst>
              <a:ext uri="{FF2B5EF4-FFF2-40B4-BE49-F238E27FC236}">
                <a16:creationId xmlns:a16="http://schemas.microsoft.com/office/drawing/2014/main" id="{87168A2D-AF8D-4D21-B652-DD606755D949}"/>
              </a:ext>
            </a:extLst>
          </p:cNvPr>
          <p:cNvGrpSpPr>
            <a:grpSpLocks/>
          </p:cNvGrpSpPr>
          <p:nvPr/>
        </p:nvGrpSpPr>
        <p:grpSpPr bwMode="auto">
          <a:xfrm>
            <a:off x="4807926" y="827127"/>
            <a:ext cx="1895071" cy="5137749"/>
            <a:chOff x="8428738" y="766165"/>
            <a:chExt cx="1895071" cy="5138410"/>
          </a:xfrm>
        </p:grpSpPr>
        <p:grpSp>
          <p:nvGrpSpPr>
            <p:cNvPr id="31" name="Gruppieren 5">
              <a:extLst>
                <a:ext uri="{FF2B5EF4-FFF2-40B4-BE49-F238E27FC236}">
                  <a16:creationId xmlns:a16="http://schemas.microsoft.com/office/drawing/2014/main" id="{4C84C571-0C9C-424F-A46E-6D5C8A519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8738" y="766165"/>
              <a:ext cx="1895071" cy="4597991"/>
              <a:chOff x="8428738" y="766032"/>
              <a:chExt cx="1895071" cy="4598131"/>
            </a:xfrm>
          </p:grpSpPr>
          <p:cxnSp>
            <p:nvCxnSpPr>
              <p:cNvPr id="34" name="Gerader Verbinder 20">
                <a:extLst>
                  <a:ext uri="{FF2B5EF4-FFF2-40B4-BE49-F238E27FC236}">
                    <a16:creationId xmlns:a16="http://schemas.microsoft.com/office/drawing/2014/main" id="{DD69677F-6CB9-4E3C-AF2C-E1D9741A0B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Textfeld 21">
                <a:extLst>
                  <a:ext uri="{FF2B5EF4-FFF2-40B4-BE49-F238E27FC236}">
                    <a16:creationId xmlns:a16="http://schemas.microsoft.com/office/drawing/2014/main" id="{013CC9C6-3BB0-48F7-9D7F-55AAF69996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8738" y="766032"/>
                <a:ext cx="1895071" cy="523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b="1" dirty="0">
                    <a:solidFill>
                      <a:srgbClr val="FF0000"/>
                    </a:solidFill>
                  </a:rPr>
                  <a:t>IPCC</a:t>
                </a:r>
                <a:br>
                  <a:rPr lang="de-DE" altLang="de-DE" sz="1400" dirty="0">
                    <a:solidFill>
                      <a:srgbClr val="FF0000"/>
                    </a:solidFill>
                  </a:rPr>
                </a:br>
                <a:r>
                  <a:rPr lang="de-DE" altLang="de-DE" sz="1400" dirty="0">
                    <a:solidFill>
                      <a:srgbClr val="FF0000"/>
                    </a:solidFill>
                  </a:rPr>
                  <a:t>Budget aufgebraucht!</a:t>
                </a:r>
              </a:p>
            </p:txBody>
          </p:sp>
          <p:sp>
            <p:nvSpPr>
              <p:cNvPr id="36" name="Gleichschenkliges Dreieck 22">
                <a:extLst>
                  <a:ext uri="{FF2B5EF4-FFF2-40B4-BE49-F238E27FC236}">
                    <a16:creationId xmlns:a16="http://schemas.microsoft.com/office/drawing/2014/main" id="{3ADBCAA4-0909-4300-93C6-ABAB57EDA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32" name="Ellipse 2">
              <a:extLst>
                <a:ext uri="{FF2B5EF4-FFF2-40B4-BE49-F238E27FC236}">
                  <a16:creationId xmlns:a16="http://schemas.microsoft.com/office/drawing/2014/main" id="{C293EE49-65B4-49CD-94BD-DEDDBD4AD4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2" name="Text Box 14">
            <a:extLst>
              <a:ext uri="{FF2B5EF4-FFF2-40B4-BE49-F238E27FC236}">
                <a16:creationId xmlns:a16="http://schemas.microsoft.com/office/drawing/2014/main" id="{B93635D4-6E01-4C5B-E93A-90A9D46E6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410" y="5929788"/>
            <a:ext cx="15868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</p:spTree>
    <p:extLst>
      <p:ext uri="{BB962C8B-B14F-4D97-AF65-F5344CB8AC3E}">
        <p14:creationId xmlns:p14="http://schemas.microsoft.com/office/powerpoint/2010/main" val="111801340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DCE6E3C0-1263-4916-B56E-ED3FE781371D}"/>
              </a:ext>
            </a:extLst>
          </p:cNvPr>
          <p:cNvGraphicFramePr>
            <a:graphicFrameLocks/>
          </p:cNvGraphicFramePr>
          <p:nvPr/>
        </p:nvGraphicFramePr>
        <p:xfrm>
          <a:off x="287338" y="1219200"/>
          <a:ext cx="9228802" cy="443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Energie-Transformation zu 100% Erneuerbare bis 2040 in D (3)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zeitlicher Verlauf, soll-ist: P-Energieträger, Atom, Fossil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Kohle und Mineralöl kompensieren Erdgas!!</a:t>
            </a:r>
          </a:p>
        </p:txBody>
      </p:sp>
      <p:sp>
        <p:nvSpPr>
          <p:cNvPr id="41" name="Textfeld 7">
            <a:extLst>
              <a:ext uri="{FF2B5EF4-FFF2-40B4-BE49-F238E27FC236}">
                <a16:creationId xmlns:a16="http://schemas.microsoft.com/office/drawing/2014/main" id="{762421BE-962D-48DB-94D8-B2B4E97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911225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7FB05F4-4C0A-4A9A-ADF8-FEB52B4B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478" y="5847222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6D99B9-2452-4E5E-9E8F-6C72554A9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510" y="2402775"/>
            <a:ext cx="752475" cy="3079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FF00"/>
                </a:solidFill>
              </a:rPr>
              <a:t>Erdgas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4A378E-F20A-4D45-ABEA-4A1444E54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153" y="3105005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Mineralöl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7AE0B4-BA50-4C20-A4E8-1571D871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251" y="3854722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Kohle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3E0288-B57D-477B-9AEF-AE978B18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551" y="4599361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Kernkraft</a:t>
            </a:r>
          </a:p>
        </p:txBody>
      </p:sp>
    </p:spTree>
    <p:extLst>
      <p:ext uri="{BB962C8B-B14F-4D97-AF65-F5344CB8AC3E}">
        <p14:creationId xmlns:p14="http://schemas.microsoft.com/office/powerpoint/2010/main" val="251680677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1936</Words>
  <Application>Microsoft Office PowerPoint</Application>
  <PresentationFormat>A4-Papier (210 x 297 mm)</PresentationFormat>
  <Paragraphs>425</Paragraphs>
  <Slides>24</Slides>
  <Notes>24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2531</cp:revision>
  <cp:lastPrinted>2019-03-23T07:11:31Z</cp:lastPrinted>
  <dcterms:created xsi:type="dcterms:W3CDTF">2003-01-24T08:17:53Z</dcterms:created>
  <dcterms:modified xsi:type="dcterms:W3CDTF">2023-05-30T09:43:52Z</dcterms:modified>
</cp:coreProperties>
</file>