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878" r:id="rId2"/>
    <p:sldId id="879" r:id="rId3"/>
    <p:sldId id="1080" r:id="rId4"/>
    <p:sldId id="1073" r:id="rId5"/>
    <p:sldId id="1074" r:id="rId6"/>
    <p:sldId id="996" r:id="rId7"/>
    <p:sldId id="1019" r:id="rId8"/>
    <p:sldId id="1032" r:id="rId9"/>
    <p:sldId id="1083" r:id="rId10"/>
    <p:sldId id="907" r:id="rId11"/>
    <p:sldId id="1081" r:id="rId12"/>
    <p:sldId id="1078" r:id="rId13"/>
    <p:sldId id="1077" r:id="rId14"/>
    <p:sldId id="1016" r:id="rId15"/>
    <p:sldId id="1014" r:id="rId16"/>
    <p:sldId id="1030" r:id="rId17"/>
    <p:sldId id="958" r:id="rId18"/>
    <p:sldId id="755" r:id="rId19"/>
    <p:sldId id="1066" r:id="rId20"/>
    <p:sldId id="1070" r:id="rId21"/>
    <p:sldId id="1082" r:id="rId22"/>
    <p:sldId id="1035" r:id="rId23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9900"/>
    <a:srgbClr val="A6A6A6"/>
    <a:srgbClr val="008000"/>
    <a:srgbClr val="3333FF"/>
    <a:srgbClr val="FF66FF"/>
    <a:srgbClr val="BFBFBF"/>
    <a:srgbClr val="CC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657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1728" y="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04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Transformation\Transformation2040%20RLP_Soll-Ist_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Ertr&#228;ge\Jahresertr&#228;ge%202022_V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Ertr&#228;ge\Jahresertr&#228;ge%202022_V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750139819800826E-2"/>
                  <c:y val="-5.1423849948111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3B-4294-87DD-F7DC306D14C2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9.2969186936877578E-3"/>
                  <c:y val="-6.3523579347667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3B-4294-87DD-F7DC306D14C2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22"/>
              <c:layout>
                <c:manualLayout>
                  <c:x val="-1.8593837387375516E-3"/>
                  <c:y val="-5.1423849948111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3B-4294-87DD-F7DC306D14C2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047058513488588E-2"/>
                  <c:y val="-6.0498646997778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3B-4294-87DD-F7DC306D14C2}"/>
                </c:ext>
              </c:extLst>
            </c:dLbl>
            <c:dLbl>
              <c:idx val="4"/>
              <c:layout>
                <c:manualLayout>
                  <c:x val="-2.4171988603588171E-2"/>
                  <c:y val="5.7473714647889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1F-473E-8045-2F9F5D3194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3B-4294-87DD-F7DC306D14C2}"/>
            </c:ext>
          </c:extLst>
        </c:ser>
        <c:ser>
          <c:idx val="5"/>
          <c:order val="4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3B-4294-87DD-F7DC306D14C2}"/>
              </c:ext>
            </c:extLst>
          </c:dPt>
          <c:dLbls>
            <c:dLbl>
              <c:idx val="22"/>
              <c:layout>
                <c:manualLayout>
                  <c:x val="-7.4375349549502066E-3"/>
                  <c:y val="4.8398917598222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2022'!$B$15:$X$15</c:f>
              <c:numCache>
                <c:formatCode>General</c:formatCode>
                <c:ptCount val="23"/>
                <c:pt idx="3" formatCode="0.0">
                  <c:v>27.12</c:v>
                </c:pt>
                <c:pt idx="4" formatCode="0.0">
                  <c:v>30.36</c:v>
                </c:pt>
                <c:pt idx="5" formatCode="0.0">
                  <c:v>31.98</c:v>
                </c:pt>
                <c:pt idx="6" formatCode="0.0">
                  <c:v>33.6</c:v>
                </c:pt>
                <c:pt idx="7" formatCode="0.0">
                  <c:v>35.22</c:v>
                </c:pt>
                <c:pt idx="8" formatCode="0.0">
                  <c:v>36.840000000000003</c:v>
                </c:pt>
                <c:pt idx="9" formatCode="0.0">
                  <c:v>38.46</c:v>
                </c:pt>
                <c:pt idx="10" formatCode="0.0">
                  <c:v>40.08</c:v>
                </c:pt>
                <c:pt idx="11" formatCode="0.0">
                  <c:v>41.7</c:v>
                </c:pt>
                <c:pt idx="12" formatCode="0.0">
                  <c:v>43.32</c:v>
                </c:pt>
                <c:pt idx="13" formatCode="0.0">
                  <c:v>44.94</c:v>
                </c:pt>
                <c:pt idx="14" formatCode="0.0">
                  <c:v>46.56</c:v>
                </c:pt>
                <c:pt idx="15" formatCode="0.0">
                  <c:v>48.18</c:v>
                </c:pt>
                <c:pt idx="16" formatCode="0.0">
                  <c:v>49.8</c:v>
                </c:pt>
                <c:pt idx="17" formatCode="0.0">
                  <c:v>51.42</c:v>
                </c:pt>
                <c:pt idx="18" formatCode="0.0">
                  <c:v>53.040000000000006</c:v>
                </c:pt>
                <c:pt idx="19" formatCode="0.0">
                  <c:v>54.66</c:v>
                </c:pt>
                <c:pt idx="20" formatCode="0.0">
                  <c:v>56.28</c:v>
                </c:pt>
                <c:pt idx="21" formatCode="0.0">
                  <c:v>57.900000000000006</c:v>
                </c:pt>
                <c:pt idx="22" formatCode="0.0">
                  <c:v>59.519999999999996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3B-4294-87DD-F7DC306D1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53264599948748E-2"/>
          <c:y val="8.5569918275434073E-2"/>
          <c:w val="0.94509347080010253"/>
          <c:h val="0.914430081724566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('Stand2022-09-18'!$C$4,'Stand2022-09-18'!$E$4,'Stand2022-09-18'!$G$4)</c:f>
              <c:numCache>
                <c:formatCode>#,##0</c:formatCode>
                <c:ptCount val="3"/>
                <c:pt idx="0">
                  <c:v>2857.1428571428573</c:v>
                </c:pt>
                <c:pt idx="1">
                  <c:v>1800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0-467F-A76A-DB691FC163CA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('Stand2022-09-18'!$C$5,'Stand2022-09-18'!$E$5,'Stand2022-09-18'!$G$5)</c:f>
              <c:numCache>
                <c:formatCode>#,##0</c:formatCode>
                <c:ptCount val="3"/>
                <c:pt idx="0">
                  <c:v>1482</c:v>
                </c:pt>
                <c:pt idx="1">
                  <c:v>975.99999999999977</c:v>
                </c:pt>
                <c:pt idx="2">
                  <c:v>745.59999999999991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0-467F-A76A-DB691FC163CA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('Stand2022-09-18'!$C$6,'Stand2022-09-18'!$E$6,'Stand2022-09-18'!$G$6)</c:f>
              <c:numCache>
                <c:formatCode>#,##0</c:formatCode>
                <c:ptCount val="3"/>
                <c:pt idx="0">
                  <c:v>1440</c:v>
                </c:pt>
                <c:pt idx="1">
                  <c:v>1440</c:v>
                </c:pt>
                <c:pt idx="2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0-467F-A76A-DB691FC16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35568318803733E-2"/>
          <c:y val="0"/>
          <c:w val="0.94592886336239257"/>
          <c:h val="0.97749628445050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('Stand2022-09-18'!$B$4,'Stand2022-09-18'!$D$4,'Stand2022-09-18'!$F$4)</c:f>
              <c:numCache>
                <c:formatCode>#,##0</c:formatCode>
                <c:ptCount val="3"/>
                <c:pt idx="0">
                  <c:v>20000</c:v>
                </c:pt>
                <c:pt idx="1">
                  <c:v>5000</c:v>
                </c:pt>
                <c:pt idx="2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8-46C3-9231-E332E9D2356E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('Stand2022-09-18'!$B$5,'Stand2022-09-18'!$D$5,'Stand2022-09-18'!$F$5)</c:f>
              <c:numCache>
                <c:formatCode>#,##0</c:formatCode>
                <c:ptCount val="3"/>
                <c:pt idx="0">
                  <c:v>8190</c:v>
                </c:pt>
                <c:pt idx="1">
                  <c:v>2400</c:v>
                </c:pt>
                <c:pt idx="2">
                  <c:v>1759.9999999999998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8-46C3-9231-E332E9D2356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('Stand2022-09-18'!$B$6,'Stand2022-09-18'!$D$6,'Stand2022-09-18'!$F$6)</c:f>
              <c:numCache>
                <c:formatCode>#,##0</c:formatCode>
                <c:ptCount val="3"/>
                <c:pt idx="0">
                  <c:v>4000</c:v>
                </c:pt>
                <c:pt idx="1">
                  <c:v>4000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8-46C3-9231-E332E9D23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'PS_Erzeugung-Verbrauch'!$B$3:$B$49</c:f>
              <c:numCache>
                <c:formatCode>General</c:formatCode>
                <c:ptCount val="47"/>
                <c:pt idx="0" formatCode="#,##0">
                  <c:v>1386</c:v>
                </c:pt>
                <c:pt idx="4" formatCode="#,##0">
                  <c:v>956</c:v>
                </c:pt>
                <c:pt idx="8" formatCode="#,##0">
                  <c:v>889</c:v>
                </c:pt>
                <c:pt idx="12" formatCode="#,##0">
                  <c:v>680</c:v>
                </c:pt>
                <c:pt idx="16" formatCode="#,##0">
                  <c:v>255</c:v>
                </c:pt>
                <c:pt idx="20" formatCode="#,##0">
                  <c:v>151</c:v>
                </c:pt>
                <c:pt idx="24" formatCode="#,##0">
                  <c:v>150</c:v>
                </c:pt>
                <c:pt idx="28" formatCode="#,##0">
                  <c:v>150</c:v>
                </c:pt>
                <c:pt idx="32" formatCode="#,##0">
                  <c:v>281</c:v>
                </c:pt>
                <c:pt idx="36" formatCode="#,##0">
                  <c:v>348</c:v>
                </c:pt>
                <c:pt idx="40" formatCode="#,##0">
                  <c:v>650</c:v>
                </c:pt>
                <c:pt idx="44" formatCode="#,##0">
                  <c:v>1181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A-43EC-A62E-EEE8A7626730}"/>
            </c:ext>
          </c:extLst>
        </c:ser>
        <c:ser>
          <c:idx val="1"/>
          <c:order val="1"/>
          <c:spPr>
            <a:solidFill>
              <a:srgbClr val="66CCFF"/>
            </a:solidFill>
            <a:ln>
              <a:noFill/>
            </a:ln>
            <a:effectLst/>
          </c:spPr>
          <c:invertIfNegative val="0"/>
          <c:val>
            <c:numRef>
              <c:f>'PS_Erzeugung-Verbrauch'!$C$3:$C$49</c:f>
              <c:numCache>
                <c:formatCode>General</c:formatCode>
                <c:ptCount val="47"/>
                <c:pt idx="0" formatCode="#,##0">
                  <c:v>329.1</c:v>
                </c:pt>
                <c:pt idx="4" formatCode="#,##0">
                  <c:v>417.7</c:v>
                </c:pt>
                <c:pt idx="8" formatCode="#,##0">
                  <c:v>429.6</c:v>
                </c:pt>
                <c:pt idx="12" formatCode="#,##0">
                  <c:v>446.5</c:v>
                </c:pt>
                <c:pt idx="16" formatCode="#,##0">
                  <c:v>398.5</c:v>
                </c:pt>
                <c:pt idx="20" formatCode="#,##0">
                  <c:v>390.2</c:v>
                </c:pt>
                <c:pt idx="24" formatCode="#,##0">
                  <c:v>293.3</c:v>
                </c:pt>
                <c:pt idx="28" formatCode="#,##0">
                  <c:v>432.3</c:v>
                </c:pt>
                <c:pt idx="32" formatCode="#,##0">
                  <c:v>377.1</c:v>
                </c:pt>
                <c:pt idx="36" formatCode="#,##0">
                  <c:v>415.8</c:v>
                </c:pt>
                <c:pt idx="40" formatCode="#,##0">
                  <c:v>432.5</c:v>
                </c:pt>
                <c:pt idx="44" formatCode="#,##0">
                  <c:v>456.6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8A-43EC-A62E-EEE8A7626730}"/>
            </c:ext>
          </c:extLst>
        </c:ser>
        <c:ser>
          <c:idx val="2"/>
          <c:order val="2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val>
            <c:numRef>
              <c:f>'PS_Erzeugung-Verbrauch'!$D$3:$D$49</c:f>
              <c:numCache>
                <c:formatCode>General</c:formatCode>
                <c:ptCount val="47"/>
                <c:pt idx="0" formatCode="#,##0">
                  <c:v>33.8977</c:v>
                </c:pt>
                <c:pt idx="4" formatCode="#,##0">
                  <c:v>28.281600000000001</c:v>
                </c:pt>
                <c:pt idx="8" formatCode="#,##0">
                  <c:v>4.3771000000000004</c:v>
                </c:pt>
                <c:pt idx="12" formatCode="#,##0">
                  <c:v>24.519600000000001</c:v>
                </c:pt>
                <c:pt idx="16" formatCode="#,##0">
                  <c:v>17.543400000000002</c:v>
                </c:pt>
                <c:pt idx="20" formatCode="#,##0">
                  <c:v>9.8415999999999997</c:v>
                </c:pt>
                <c:pt idx="24" formatCode="#,##0">
                  <c:v>4.7124000000000006</c:v>
                </c:pt>
                <c:pt idx="28" formatCode="#,##0">
                  <c:v>0.70169999999999999</c:v>
                </c:pt>
                <c:pt idx="32" formatCode="#,##0">
                  <c:v>9.9144000000000005</c:v>
                </c:pt>
                <c:pt idx="36" formatCode="#,##0">
                  <c:v>21.232200000000002</c:v>
                </c:pt>
                <c:pt idx="40" formatCode="#,##0">
                  <c:v>23.504799999999999</c:v>
                </c:pt>
                <c:pt idx="44" formatCode="#,##0">
                  <c:v>126.35949999999998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8A-43EC-A62E-EEE8A7626730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'PS_Erzeugung-Verbrauch'!$E$3:$E$49</c:f>
            </c:numRef>
          </c:val>
          <c:extLst>
            <c:ext xmlns:c16="http://schemas.microsoft.com/office/drawing/2014/chart" uri="{C3380CC4-5D6E-409C-BE32-E72D297353CC}">
              <c16:uniqueId val="{00000003-C68A-43EC-A62E-EEE8A7626730}"/>
            </c:ext>
          </c:extLst>
        </c:ser>
        <c:ser>
          <c:idx val="4"/>
          <c:order val="4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'PS_Erzeugung-Verbrauch'!$F$3:$F$49</c:f>
              <c:numCache>
                <c:formatCode>#,##0</c:formatCode>
                <c:ptCount val="47"/>
                <c:pt idx="1">
                  <c:v>1495</c:v>
                </c:pt>
                <c:pt idx="5">
                  <c:v>1001</c:v>
                </c:pt>
                <c:pt idx="9">
                  <c:v>790</c:v>
                </c:pt>
                <c:pt idx="13">
                  <c:v>623</c:v>
                </c:pt>
                <c:pt idx="17">
                  <c:v>219</c:v>
                </c:pt>
                <c:pt idx="21">
                  <c:v>112</c:v>
                </c:pt>
                <c:pt idx="25">
                  <c:v>94</c:v>
                </c:pt>
                <c:pt idx="29">
                  <c:v>119</c:v>
                </c:pt>
                <c:pt idx="33">
                  <c:v>316</c:v>
                </c:pt>
                <c:pt idx="37">
                  <c:v>490</c:v>
                </c:pt>
                <c:pt idx="41">
                  <c:v>873</c:v>
                </c:pt>
                <c:pt idx="45">
                  <c:v>1617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8A-43EC-A62E-EEE8A7626730}"/>
            </c:ext>
          </c:extLst>
        </c:ser>
        <c:ser>
          <c:idx val="5"/>
          <c:order val="5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'PS_Erzeugung-Verbrauch'!$G$3:$G$49</c:f>
              <c:numCache>
                <c:formatCode>#,##0</c:formatCode>
                <c:ptCount val="47"/>
                <c:pt idx="1">
                  <c:v>254</c:v>
                </c:pt>
                <c:pt idx="5">
                  <c:v>401</c:v>
                </c:pt>
                <c:pt idx="9">
                  <c:v>533</c:v>
                </c:pt>
                <c:pt idx="13">
                  <c:v>528</c:v>
                </c:pt>
                <c:pt idx="17">
                  <c:v>452</c:v>
                </c:pt>
                <c:pt idx="21">
                  <c:v>439</c:v>
                </c:pt>
                <c:pt idx="25">
                  <c:v>354</c:v>
                </c:pt>
                <c:pt idx="29">
                  <c:v>464</c:v>
                </c:pt>
                <c:pt idx="33">
                  <c:v>352</c:v>
                </c:pt>
                <c:pt idx="37">
                  <c:v>295</c:v>
                </c:pt>
                <c:pt idx="41">
                  <c:v>233</c:v>
                </c:pt>
                <c:pt idx="45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8A-43EC-A62E-EEE8A7626730}"/>
            </c:ext>
          </c:extLst>
        </c:ser>
        <c:ser>
          <c:idx val="6"/>
          <c:order val="6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'PS_Erzeugung-Verbrauch'!$H$3:$H$49</c:f>
              <c:numCache>
                <c:formatCode>General</c:formatCode>
                <c:ptCount val="47"/>
                <c:pt idx="2" formatCode="#,##0">
                  <c:v>48</c:v>
                </c:pt>
                <c:pt idx="6" formatCode="#,##0">
                  <c:v>204</c:v>
                </c:pt>
                <c:pt idx="10" formatCode="#,##0">
                  <c:v>832</c:v>
                </c:pt>
                <c:pt idx="14" formatCode="#,##0">
                  <c:v>1103</c:v>
                </c:pt>
                <c:pt idx="18" formatCode="#,##0">
                  <c:v>1819</c:v>
                </c:pt>
                <c:pt idx="22" formatCode="#,##0">
                  <c:v>1833</c:v>
                </c:pt>
                <c:pt idx="26" formatCode="#,##0">
                  <c:v>2037</c:v>
                </c:pt>
                <c:pt idx="30" formatCode="#,##0">
                  <c:v>1562</c:v>
                </c:pt>
                <c:pt idx="34" formatCode="#,##0">
                  <c:v>873</c:v>
                </c:pt>
                <c:pt idx="38" formatCode="#,##0">
                  <c:v>517</c:v>
                </c:pt>
                <c:pt idx="42" formatCode="#,##0">
                  <c:v>133</c:v>
                </c:pt>
                <c:pt idx="46" formatCode="#,##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8A-43EC-A62E-EEE8A7626730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'PS_Erzeugung-Verbrauch'!$I$3:$I$49</c:f>
              <c:numCache>
                <c:formatCode>General</c:formatCode>
                <c:ptCount val="47"/>
                <c:pt idx="2">
                  <c:v>254</c:v>
                </c:pt>
                <c:pt idx="6">
                  <c:v>401</c:v>
                </c:pt>
                <c:pt idx="10">
                  <c:v>533</c:v>
                </c:pt>
                <c:pt idx="14">
                  <c:v>528</c:v>
                </c:pt>
                <c:pt idx="18">
                  <c:v>452</c:v>
                </c:pt>
                <c:pt idx="22">
                  <c:v>439</c:v>
                </c:pt>
                <c:pt idx="26">
                  <c:v>354</c:v>
                </c:pt>
                <c:pt idx="30">
                  <c:v>464</c:v>
                </c:pt>
                <c:pt idx="34">
                  <c:v>352</c:v>
                </c:pt>
                <c:pt idx="38">
                  <c:v>295</c:v>
                </c:pt>
                <c:pt idx="42">
                  <c:v>233</c:v>
                </c:pt>
                <c:pt idx="46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8A-43EC-A62E-EEE8A7626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3988112"/>
        <c:axId val="703977944"/>
      </c:barChart>
      <c:catAx>
        <c:axId val="703988112"/>
        <c:scaling>
          <c:orientation val="minMax"/>
        </c:scaling>
        <c:delete val="1"/>
        <c:axPos val="b"/>
        <c:majorTickMark val="none"/>
        <c:minorTickMark val="none"/>
        <c:tickLblPos val="nextTo"/>
        <c:crossAx val="703977944"/>
        <c:crosses val="autoZero"/>
        <c:auto val="1"/>
        <c:lblAlgn val="ctr"/>
        <c:lblOffset val="100"/>
        <c:noMultiLvlLbl val="0"/>
      </c:catAx>
      <c:valAx>
        <c:axId val="7039779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039881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1F-410A-B090-C508B7FEFEF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1F-410A-B090-C508B7FEFEF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1F-410A-B090-C508B7FEFEF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1F-410A-B090-C508B7FEFEF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1F-410A-B090-C508B7FEFEF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1F-410A-B090-C508B7FEFE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'PS_Erzeugung-Verbrauch'!$B$60:$B$62</c:f>
              <c:numCache>
                <c:formatCode>#,##0</c:formatCode>
                <c:ptCount val="3"/>
                <c:pt idx="0">
                  <c:v>10991</c:v>
                </c:pt>
                <c:pt idx="1">
                  <c:v>7749</c:v>
                </c:pt>
                <c:pt idx="2">
                  <c:v>7077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F-410A-B090-C508B7FEFEF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31F-410A-B090-C508B7FEFEF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31F-410A-B090-C508B7FEFEFF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31F-410A-B090-C508B7FEFEF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1F-410A-B090-C508B7FEFEF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1F-410A-B090-C508B7FEFEF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1F-410A-B090-C508B7FEFE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'PS_Erzeugung-Verbrauch'!$C$60:$C$62</c:f>
              <c:numCache>
                <c:formatCode>#,##0</c:formatCode>
                <c:ptCount val="3"/>
                <c:pt idx="0">
                  <c:v>4452</c:v>
                </c:pt>
                <c:pt idx="1">
                  <c:v>4452</c:v>
                </c:pt>
                <c:pt idx="2">
                  <c:v>4819.2000000000007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1F-410A-B090-C508B7FEFEFF}"/>
            </c:ext>
          </c:extLst>
        </c:ser>
        <c:ser>
          <c:idx val="2"/>
          <c:order val="2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297023139660472E-2"/>
                  <c:y val="8.5806945633079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1F-410A-B090-C508B7FEFE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'PS_Erzeugung-Verbrauch'!$D$60:$D$62</c:f>
              <c:numCache>
                <c:formatCode>General</c:formatCode>
                <c:ptCount val="3"/>
                <c:pt idx="2" formatCode="#,##0">
                  <c:v>304.88599999999997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1F-410A-B090-C508B7FEF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7403816"/>
        <c:axId val="487405128"/>
      </c:barChart>
      <c:catAx>
        <c:axId val="487403816"/>
        <c:scaling>
          <c:orientation val="minMax"/>
        </c:scaling>
        <c:delete val="1"/>
        <c:axPos val="l"/>
        <c:majorTickMark val="none"/>
        <c:minorTickMark val="none"/>
        <c:tickLblPos val="nextTo"/>
        <c:crossAx val="487405128"/>
        <c:crosses val="autoZero"/>
        <c:auto val="1"/>
        <c:lblAlgn val="ctr"/>
        <c:lblOffset val="100"/>
        <c:noMultiLvlLbl val="0"/>
      </c:catAx>
      <c:valAx>
        <c:axId val="48740512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487403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2007402597213E-2"/>
          <c:y val="5.0491779815359836E-2"/>
          <c:w val="0.91989598519480553"/>
          <c:h val="0.949508220184640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('Stand2022-09-18'!$D$4,'Stand2022-09-18'!$G$4,'Stand2022-09-18'!$J$4)</c:f>
              <c:numCache>
                <c:formatCode>#,##0</c:formatCode>
                <c:ptCount val="3"/>
                <c:pt idx="0">
                  <c:v>5028.5714285714294</c:v>
                </c:pt>
                <c:pt idx="1">
                  <c:v>2190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3-4237-8BE4-08657873B41B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('Stand2022-09-18'!$D$5,'Stand2022-09-18'!$G$5,'Stand2022-09-18'!$J$5)</c:f>
              <c:numCache>
                <c:formatCode>#,##0</c:formatCode>
                <c:ptCount val="3"/>
                <c:pt idx="0">
                  <c:v>2059.2000000000003</c:v>
                </c:pt>
                <c:pt idx="1">
                  <c:v>1051.2</c:v>
                </c:pt>
                <c:pt idx="2">
                  <c:v>770.87999999999988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3-4237-8BE4-08657873B41B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('Stand2022-09-18'!$D$6,'Stand2022-09-18'!$G$6,'Stand2022-09-18'!$J$6)</c:f>
              <c:numCache>
                <c:formatCode>#,##0</c:formatCode>
                <c:ptCount val="3"/>
                <c:pt idx="0">
                  <c:v>1752</c:v>
                </c:pt>
                <c:pt idx="1">
                  <c:v>1752</c:v>
                </c:pt>
                <c:pt idx="2">
                  <c:v>1051.2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3-4237-8BE4-08657873B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720672"/>
        <c:axId val="492697776"/>
      </c:barChart>
      <c:catAx>
        <c:axId val="411720672"/>
        <c:scaling>
          <c:orientation val="minMax"/>
        </c:scaling>
        <c:delete val="1"/>
        <c:axPos val="b"/>
        <c:majorTickMark val="none"/>
        <c:minorTickMark val="none"/>
        <c:tickLblPos val="nextTo"/>
        <c:crossAx val="492697776"/>
        <c:crosses val="autoZero"/>
        <c:auto val="1"/>
        <c:lblAlgn val="ctr"/>
        <c:lblOffset val="100"/>
        <c:noMultiLvlLbl val="0"/>
      </c:catAx>
      <c:valAx>
        <c:axId val="4926977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1172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7376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6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7649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365" indent="-28493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495" indent="-227626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337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64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798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8233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667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101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467" y="4823174"/>
            <a:ext cx="5368786" cy="4212120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417939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4449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112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7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2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54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5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32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351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VWU | Storytelling | </a:t>
            </a:r>
            <a:r>
              <a:rPr lang="de-DE" altLang="de-DE" sz="1200" b="1" dirty="0" err="1">
                <a:solidFill>
                  <a:srgbClr val="FF9933"/>
                </a:solidFill>
              </a:rPr>
              <a:t>Solarbooster</a:t>
            </a:r>
            <a:r>
              <a:rPr lang="de-DE" altLang="de-DE" sz="1200" b="1" dirty="0">
                <a:solidFill>
                  <a:srgbClr val="FF9933"/>
                </a:solidFill>
              </a:rPr>
              <a:t>-Kampagne | </a:t>
            </a:r>
            <a:r>
              <a:rPr lang="de-DE" sz="1200" b="1" dirty="0">
                <a:solidFill>
                  <a:srgbClr val="FF9933"/>
                </a:solidFill>
              </a:rPr>
              <a:t>Erfahrungen und Erkenntnisse mit der neuen Energiewelt</a:t>
            </a:r>
            <a:r>
              <a:rPr lang="de-DE" altLang="de-DE" sz="1200" b="1" dirty="0">
                <a:solidFill>
                  <a:srgbClr val="FF9933"/>
                </a:solidFill>
              </a:rPr>
              <a:t> 	              ISE </a:t>
            </a:r>
            <a:r>
              <a:rPr lang="de-DE" altLang="de-DE" sz="1200" b="1" dirty="0" err="1">
                <a:solidFill>
                  <a:srgbClr val="FF9933"/>
                </a:solidFill>
              </a:rPr>
              <a:t>e.V</a:t>
            </a:r>
            <a:r>
              <a:rPr lang="de-DE" altLang="de-DE" sz="1200" b="1" dirty="0">
                <a:solidFill>
                  <a:srgbClr val="FF9933"/>
                </a:solidFill>
              </a:rPr>
              <a:t>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466A96-1699-ECCA-87E8-7FB61AD3DC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" y="669"/>
            <a:ext cx="797398" cy="7978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hyperlink" Target="https://www.i-suedpfalz-energie.de/meta-studi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7.jpg"/><Relationship Id="rId4" Type="http://schemas.openxmlformats.org/officeDocument/2006/relationships/image" Target="../media/image7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jpg"/><Relationship Id="rId18" Type="http://schemas.openxmlformats.org/officeDocument/2006/relationships/image" Target="../media/image28.jpeg"/><Relationship Id="rId3" Type="http://schemas.openxmlformats.org/officeDocument/2006/relationships/image" Target="../media/image20.jpeg"/><Relationship Id="rId21" Type="http://schemas.openxmlformats.org/officeDocument/2006/relationships/image" Target="../media/image8.png"/><Relationship Id="rId7" Type="http://schemas.openxmlformats.org/officeDocument/2006/relationships/image" Target="../media/image25.jpg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svg"/><Relationship Id="rId20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29.jpg"/><Relationship Id="rId4" Type="http://schemas.openxmlformats.org/officeDocument/2006/relationships/image" Target="../media/image21.JPG"/><Relationship Id="rId9" Type="http://schemas.openxmlformats.org/officeDocument/2006/relationships/image" Target="../media/image3.jpg"/><Relationship Id="rId14" Type="http://schemas.openxmlformats.org/officeDocument/2006/relationships/image" Target="../media/image17.jpg"/><Relationship Id="rId2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18" Type="http://schemas.openxmlformats.org/officeDocument/2006/relationships/image" Target="../media/image26.png"/><Relationship Id="rId3" Type="http://schemas.openxmlformats.org/officeDocument/2006/relationships/image" Target="../media/image34.jpeg"/><Relationship Id="rId7" Type="http://schemas.openxmlformats.org/officeDocument/2006/relationships/image" Target="../media/image17.jpg"/><Relationship Id="rId12" Type="http://schemas.openxmlformats.org/officeDocument/2006/relationships/image" Target="../media/image8.pn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5" Type="http://schemas.openxmlformats.org/officeDocument/2006/relationships/image" Target="../media/image37.jpeg"/><Relationship Id="rId10" Type="http://schemas.openxmlformats.org/officeDocument/2006/relationships/image" Target="../media/image3.jpg"/><Relationship Id="rId19" Type="http://schemas.openxmlformats.org/officeDocument/2006/relationships/hyperlink" Target="https://youtu.be/lb4sxL_31rI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19.sv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41.jp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14.jpg"/><Relationship Id="rId1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0.jpg"/><Relationship Id="rId5" Type="http://schemas.openxmlformats.org/officeDocument/2006/relationships/image" Target="../media/image46.jpg"/><Relationship Id="rId10" Type="http://schemas.openxmlformats.org/officeDocument/2006/relationships/image" Target="../media/image49.jpg"/><Relationship Id="rId4" Type="http://schemas.openxmlformats.org/officeDocument/2006/relationships/image" Target="../media/image45.jp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hyperlink" Target="https://tibber.com/de?utm_source=googleadwords_int&amp;utm_medium=cpc&amp;utm_content=12516736730_148758637874_646784593572&amp;utm_id=g_&amp;keyword=tibber&amp;gad=1&amp;gclid=Cj0KCQjw0tKiBhC6ARIsAAOXutl_zLu0g6PdrMvL2uPidFZ-vuCIveirks-InlFt8PtaLS0sNXA5DG8aAt4NEALw_wcB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hyperlink" Target="https://www.iobroker.ne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hyperlink" Target="https://de.wikipedia.org/wiki/Raspberry_Pi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forum.timberwolf.io/viewtopic.php?t=3199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76" y="0"/>
            <a:ext cx="78999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800" dirty="0" err="1">
                <a:solidFill>
                  <a:schemeClr val="bg1"/>
                </a:solidFill>
              </a:rPr>
              <a:t>Storrytelling</a:t>
            </a:r>
            <a:r>
              <a:rPr lang="de-DE" sz="2800" dirty="0">
                <a:solidFill>
                  <a:schemeClr val="bg1"/>
                </a:solidFill>
              </a:rPr>
              <a:t>: </a:t>
            </a:r>
            <a:r>
              <a:rPr lang="de-DE" sz="2800" dirty="0" err="1">
                <a:solidFill>
                  <a:schemeClr val="bg1"/>
                </a:solidFill>
              </a:rPr>
              <a:t>Solarbooster</a:t>
            </a:r>
            <a:r>
              <a:rPr lang="de-DE" sz="2800" dirty="0">
                <a:solidFill>
                  <a:schemeClr val="bg1"/>
                </a:solidFill>
              </a:rPr>
              <a:t>-Kampagne, </a:t>
            </a:r>
            <a:r>
              <a:rPr lang="de-DE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Erfahrungen und Erkenntnisse mit der neuen Energiewelt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VWU | Storytelling | </a:t>
            </a:r>
            <a:r>
              <a:rPr lang="de-DE" altLang="de-DE" sz="1200" b="1" dirty="0" err="1">
                <a:solidFill>
                  <a:srgbClr val="FF9933"/>
                </a:solidFill>
              </a:rPr>
              <a:t>Solarbooster</a:t>
            </a:r>
            <a:r>
              <a:rPr lang="de-DE" altLang="de-DE" sz="1200" b="1" dirty="0">
                <a:solidFill>
                  <a:srgbClr val="FF9933"/>
                </a:solidFill>
              </a:rPr>
              <a:t>-Kampagne | </a:t>
            </a:r>
            <a:r>
              <a:rPr lang="de-DE" sz="1200" b="1" dirty="0">
                <a:solidFill>
                  <a:srgbClr val="FF9933"/>
                </a:solidFill>
              </a:rPr>
              <a:t>Erfahrungen und Erkenntnisse mit der neuen Energiewelt</a:t>
            </a:r>
            <a:r>
              <a:rPr lang="de-DE" altLang="de-DE" sz="1200" b="1" dirty="0">
                <a:solidFill>
                  <a:srgbClr val="FF9933"/>
                </a:solidFill>
              </a:rPr>
              <a:t>                           ISE e.V.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696962-592A-D454-104B-020A03A3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" y="-20496"/>
            <a:ext cx="1369247" cy="13700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E0EBB7F-259B-FC3E-3923-6ADCC3269E64}"/>
              </a:ext>
            </a:extLst>
          </p:cNvPr>
          <p:cNvSpPr txBox="1"/>
          <p:nvPr/>
        </p:nvSpPr>
        <p:spPr>
          <a:xfrm>
            <a:off x="8318038" y="5648055"/>
            <a:ext cx="137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Referent:</a:t>
            </a:r>
            <a:br>
              <a:rPr lang="de-DE" sz="1400" dirty="0"/>
            </a:br>
            <a:r>
              <a:rPr lang="de-DE" sz="1400" dirty="0"/>
              <a:t>Wolfgang Thiel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A965F81-9538-321B-D43C-B1B064ED9E5C}"/>
              </a:ext>
            </a:extLst>
          </p:cNvPr>
          <p:cNvSpPr txBox="1"/>
          <p:nvPr/>
        </p:nvSpPr>
        <p:spPr>
          <a:xfrm>
            <a:off x="7355412" y="4527457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D57A4B-7261-0BD9-421C-2F5176C7C966}"/>
              </a:ext>
            </a:extLst>
          </p:cNvPr>
          <p:cNvGrpSpPr/>
          <p:nvPr/>
        </p:nvGrpSpPr>
        <p:grpSpPr>
          <a:xfrm>
            <a:off x="989305" y="1487030"/>
            <a:ext cx="7576429" cy="4019803"/>
            <a:chOff x="521472" y="1727440"/>
            <a:chExt cx="7576429" cy="4019803"/>
          </a:xfrm>
        </p:grpSpPr>
        <p:sp>
          <p:nvSpPr>
            <p:cNvPr id="4" name="Rechteck 23562">
              <a:extLst>
                <a:ext uri="{FF2B5EF4-FFF2-40B4-BE49-F238E27FC236}">
                  <a16:creationId xmlns:a16="http://schemas.microsoft.com/office/drawing/2014/main" id="{06818224-51BD-B182-55E7-F0FFF5E8A56C}"/>
                </a:ext>
              </a:extLst>
            </p:cNvPr>
            <p:cNvSpPr/>
            <p:nvPr/>
          </p:nvSpPr>
          <p:spPr bwMode="auto">
            <a:xfrm>
              <a:off x="4162028" y="3732261"/>
              <a:ext cx="2414719" cy="1485386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52A68CE-957C-2E9A-87A0-A461D76DD7F6}"/>
                </a:ext>
              </a:extLst>
            </p:cNvPr>
            <p:cNvSpPr/>
            <p:nvPr/>
          </p:nvSpPr>
          <p:spPr>
            <a:xfrm rot="10800000" flipH="1" flipV="1">
              <a:off x="2856999" y="2103272"/>
              <a:ext cx="4055208" cy="3175782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31EEFD89-44D4-F6C9-C4AA-F667E911297C}"/>
                </a:ext>
              </a:extLst>
            </p:cNvPr>
            <p:cNvSpPr/>
            <p:nvPr/>
          </p:nvSpPr>
          <p:spPr>
            <a:xfrm rot="10800000" flipV="1">
              <a:off x="3960483" y="5025219"/>
              <a:ext cx="6146" cy="18327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409DF64-9ABB-F4FE-5289-7C0DBB5849B2}"/>
                </a:ext>
              </a:extLst>
            </p:cNvPr>
            <p:cNvSpPr/>
            <p:nvPr/>
          </p:nvSpPr>
          <p:spPr>
            <a:xfrm rot="10800000" flipV="1">
              <a:off x="5101111" y="4311188"/>
              <a:ext cx="14163" cy="21389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430964A-3A54-C282-6E1A-85DD98E6A30E}"/>
                </a:ext>
              </a:extLst>
            </p:cNvPr>
            <p:cNvSpPr/>
            <p:nvPr/>
          </p:nvSpPr>
          <p:spPr>
            <a:xfrm rot="10800000" flipV="1">
              <a:off x="4480781" y="3333427"/>
              <a:ext cx="29359" cy="2941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EF13D8C6-9CE4-3599-BD64-167F6B755CFF}"/>
                </a:ext>
              </a:extLst>
            </p:cNvPr>
            <p:cNvCxnSpPr>
              <a:stCxn id="12" idx="42"/>
            </p:cNvCxnSpPr>
            <p:nvPr/>
          </p:nvCxnSpPr>
          <p:spPr bwMode="auto">
            <a:xfrm flipH="1" flipV="1">
              <a:off x="4162028" y="3789987"/>
              <a:ext cx="3410" cy="142543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B215BE8-3EB6-ABB0-8CF0-23BAE3A23CD3}"/>
                </a:ext>
              </a:extLst>
            </p:cNvPr>
            <p:cNvSpPr/>
            <p:nvPr/>
          </p:nvSpPr>
          <p:spPr bwMode="auto">
            <a:xfrm>
              <a:off x="3480536" y="2170606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8D4ABAEF-DE96-1782-240A-E15D39658A71}"/>
                </a:ext>
              </a:extLst>
            </p:cNvPr>
            <p:cNvCxnSpPr/>
            <p:nvPr/>
          </p:nvCxnSpPr>
          <p:spPr bwMode="auto">
            <a:xfrm>
              <a:off x="6379621" y="5691480"/>
              <a:ext cx="915013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2" name="Grafik 21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04DD636A-076C-0B8A-3FDC-4A803806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72055" y="3999687"/>
              <a:ext cx="630070" cy="630070"/>
            </a:xfrm>
            <a:prstGeom prst="rect">
              <a:avLst/>
            </a:prstGeom>
          </p:spPr>
        </p:pic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27AC1C24-171A-772D-899A-7B60AB287ED3}"/>
                </a:ext>
              </a:extLst>
            </p:cNvPr>
            <p:cNvCxnSpPr/>
            <p:nvPr/>
          </p:nvCxnSpPr>
          <p:spPr bwMode="auto">
            <a:xfrm>
              <a:off x="5003051" y="4314722"/>
              <a:ext cx="0" cy="81290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F2F65C16-DF2F-FDB1-D8FE-956FC8AC4613}"/>
                </a:ext>
              </a:extLst>
            </p:cNvPr>
            <p:cNvCxnSpPr/>
            <p:nvPr/>
          </p:nvCxnSpPr>
          <p:spPr bwMode="auto">
            <a:xfrm>
              <a:off x="5006147" y="5129147"/>
              <a:ext cx="89359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8EB25EBF-0BF6-8EF7-8C93-CF1EC8EC1D9F}"/>
                </a:ext>
              </a:extLst>
            </p:cNvPr>
            <p:cNvCxnSpPr/>
            <p:nvPr/>
          </p:nvCxnSpPr>
          <p:spPr bwMode="auto">
            <a:xfrm>
              <a:off x="4942678" y="4518963"/>
              <a:ext cx="60793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DA6D346F-9DBC-2973-8ED5-906B9315C620}"/>
                </a:ext>
              </a:extLst>
            </p:cNvPr>
            <p:cNvSpPr/>
            <p:nvPr/>
          </p:nvSpPr>
          <p:spPr>
            <a:xfrm flipV="1">
              <a:off x="5072609" y="4707977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6DB657FC-B95F-D7D5-EECC-456A18D3DA16}"/>
                </a:ext>
              </a:extLst>
            </p:cNvPr>
            <p:cNvSpPr/>
            <p:nvPr/>
          </p:nvSpPr>
          <p:spPr>
            <a:xfrm flipV="1">
              <a:off x="5290794" y="4707977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F9B98-AA5F-286B-3CEC-33727E39535E}"/>
                </a:ext>
              </a:extLst>
            </p:cNvPr>
            <p:cNvSpPr/>
            <p:nvPr/>
          </p:nvSpPr>
          <p:spPr>
            <a:xfrm flipV="1">
              <a:off x="5329267" y="4707977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4E7ED7E8-491A-8E5A-F5C9-D5C1F1100D17}"/>
                </a:ext>
              </a:extLst>
            </p:cNvPr>
            <p:cNvSpPr/>
            <p:nvPr/>
          </p:nvSpPr>
          <p:spPr>
            <a:xfrm flipV="1">
              <a:off x="5097138" y="4733153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7180B32-2159-2800-0158-F26821D0E42D}"/>
                </a:ext>
              </a:extLst>
            </p:cNvPr>
            <p:cNvSpPr/>
            <p:nvPr/>
          </p:nvSpPr>
          <p:spPr>
            <a:xfrm flipV="1">
              <a:off x="5122701" y="4733153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44" name="Freihandform: Form 6143">
              <a:extLst>
                <a:ext uri="{FF2B5EF4-FFF2-40B4-BE49-F238E27FC236}">
                  <a16:creationId xmlns:a16="http://schemas.microsoft.com/office/drawing/2014/main" id="{6B1F269A-60DB-009E-6324-8F53C357ABD6}"/>
                </a:ext>
              </a:extLst>
            </p:cNvPr>
            <p:cNvSpPr/>
            <p:nvPr/>
          </p:nvSpPr>
          <p:spPr>
            <a:xfrm flipV="1">
              <a:off x="5265360" y="4733153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45" name="Freihandform: Form 6144">
              <a:extLst>
                <a:ext uri="{FF2B5EF4-FFF2-40B4-BE49-F238E27FC236}">
                  <a16:creationId xmlns:a16="http://schemas.microsoft.com/office/drawing/2014/main" id="{E7897E40-0D15-345A-7854-C590592B2EE0}"/>
                </a:ext>
              </a:extLst>
            </p:cNvPr>
            <p:cNvSpPr/>
            <p:nvPr/>
          </p:nvSpPr>
          <p:spPr>
            <a:xfrm flipV="1">
              <a:off x="5104045" y="4733153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46" name="Freihandform: Form 6145">
              <a:extLst>
                <a:ext uri="{FF2B5EF4-FFF2-40B4-BE49-F238E27FC236}">
                  <a16:creationId xmlns:a16="http://schemas.microsoft.com/office/drawing/2014/main" id="{5CB11796-3E8C-DDB1-C149-C348A0797388}"/>
                </a:ext>
              </a:extLst>
            </p:cNvPr>
            <p:cNvSpPr/>
            <p:nvPr/>
          </p:nvSpPr>
          <p:spPr>
            <a:xfrm flipV="1">
              <a:off x="5496069" y="4735735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49" name="Freihandform: Form 6148">
              <a:extLst>
                <a:ext uri="{FF2B5EF4-FFF2-40B4-BE49-F238E27FC236}">
                  <a16:creationId xmlns:a16="http://schemas.microsoft.com/office/drawing/2014/main" id="{BD67F6ED-FA8A-16C9-8DCC-5E06BC70FE84}"/>
                </a:ext>
              </a:extLst>
            </p:cNvPr>
            <p:cNvSpPr/>
            <p:nvPr/>
          </p:nvSpPr>
          <p:spPr>
            <a:xfrm flipV="1">
              <a:off x="5264973" y="4873659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0" name="Freihandform: Form 6149">
              <a:extLst>
                <a:ext uri="{FF2B5EF4-FFF2-40B4-BE49-F238E27FC236}">
                  <a16:creationId xmlns:a16="http://schemas.microsoft.com/office/drawing/2014/main" id="{DB3C7CA2-AA51-4908-85C0-C03DD7E3346A}"/>
                </a:ext>
              </a:extLst>
            </p:cNvPr>
            <p:cNvSpPr/>
            <p:nvPr/>
          </p:nvSpPr>
          <p:spPr>
            <a:xfrm flipV="1">
              <a:off x="5356443" y="4873876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1" name="Freihandform: Form 6150">
              <a:extLst>
                <a:ext uri="{FF2B5EF4-FFF2-40B4-BE49-F238E27FC236}">
                  <a16:creationId xmlns:a16="http://schemas.microsoft.com/office/drawing/2014/main" id="{7F68BECD-0727-403F-3725-01E34AB4C79A}"/>
                </a:ext>
              </a:extLst>
            </p:cNvPr>
            <p:cNvSpPr/>
            <p:nvPr/>
          </p:nvSpPr>
          <p:spPr>
            <a:xfrm flipV="1">
              <a:off x="5496069" y="4874263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2" name="Freihandform: Form 6151">
              <a:extLst>
                <a:ext uri="{FF2B5EF4-FFF2-40B4-BE49-F238E27FC236}">
                  <a16:creationId xmlns:a16="http://schemas.microsoft.com/office/drawing/2014/main" id="{DC908037-31B3-20CD-37E4-15A984C37A43}"/>
                </a:ext>
              </a:extLst>
            </p:cNvPr>
            <p:cNvSpPr/>
            <p:nvPr/>
          </p:nvSpPr>
          <p:spPr>
            <a:xfrm flipV="1">
              <a:off x="5282144" y="4891305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3" name="Freihandform: Form 6152">
              <a:extLst>
                <a:ext uri="{FF2B5EF4-FFF2-40B4-BE49-F238E27FC236}">
                  <a16:creationId xmlns:a16="http://schemas.microsoft.com/office/drawing/2014/main" id="{0C23440C-8F15-E870-6F01-2C4E326F9D68}"/>
                </a:ext>
              </a:extLst>
            </p:cNvPr>
            <p:cNvSpPr/>
            <p:nvPr/>
          </p:nvSpPr>
          <p:spPr>
            <a:xfrm flipV="1">
              <a:off x="5338304" y="4891305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4" name="Freihandform: Form 6153">
              <a:extLst>
                <a:ext uri="{FF2B5EF4-FFF2-40B4-BE49-F238E27FC236}">
                  <a16:creationId xmlns:a16="http://schemas.microsoft.com/office/drawing/2014/main" id="{6DF224B1-FBDE-0E3C-B71E-F73C6D3BA6B9}"/>
                </a:ext>
              </a:extLst>
            </p:cNvPr>
            <p:cNvSpPr/>
            <p:nvPr/>
          </p:nvSpPr>
          <p:spPr>
            <a:xfrm flipV="1">
              <a:off x="5072609" y="4923903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5" name="Freihandform: Form 6154">
              <a:extLst>
                <a:ext uri="{FF2B5EF4-FFF2-40B4-BE49-F238E27FC236}">
                  <a16:creationId xmlns:a16="http://schemas.microsoft.com/office/drawing/2014/main" id="{CC83FA87-EA69-3976-7A40-DA81CB725576}"/>
                </a:ext>
              </a:extLst>
            </p:cNvPr>
            <p:cNvSpPr/>
            <p:nvPr/>
          </p:nvSpPr>
          <p:spPr>
            <a:xfrm flipV="1">
              <a:off x="5072609" y="4928099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6" name="Freihandform: Form 6155">
              <a:extLst>
                <a:ext uri="{FF2B5EF4-FFF2-40B4-BE49-F238E27FC236}">
                  <a16:creationId xmlns:a16="http://schemas.microsoft.com/office/drawing/2014/main" id="{ED54B9FC-6D96-78BC-258E-130609A55C3B}"/>
                </a:ext>
              </a:extLst>
            </p:cNvPr>
            <p:cNvSpPr/>
            <p:nvPr/>
          </p:nvSpPr>
          <p:spPr>
            <a:xfrm flipV="1">
              <a:off x="5097138" y="4948498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7" name="Freihandform: Form 6156">
              <a:extLst>
                <a:ext uri="{FF2B5EF4-FFF2-40B4-BE49-F238E27FC236}">
                  <a16:creationId xmlns:a16="http://schemas.microsoft.com/office/drawing/2014/main" id="{AA68546C-9B02-5310-D9F8-D656086241CE}"/>
                </a:ext>
              </a:extLst>
            </p:cNvPr>
            <p:cNvSpPr/>
            <p:nvPr/>
          </p:nvSpPr>
          <p:spPr>
            <a:xfrm flipV="1">
              <a:off x="5125541" y="4952629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8" name="Freihandform: Form 6157">
              <a:extLst>
                <a:ext uri="{FF2B5EF4-FFF2-40B4-BE49-F238E27FC236}">
                  <a16:creationId xmlns:a16="http://schemas.microsoft.com/office/drawing/2014/main" id="{580C1E11-A16B-7138-B268-507D56950D52}"/>
                </a:ext>
              </a:extLst>
            </p:cNvPr>
            <p:cNvSpPr/>
            <p:nvPr/>
          </p:nvSpPr>
          <p:spPr>
            <a:xfrm flipV="1">
              <a:off x="5276980" y="4952629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59" name="Freihandform: Form 6158">
              <a:extLst>
                <a:ext uri="{FF2B5EF4-FFF2-40B4-BE49-F238E27FC236}">
                  <a16:creationId xmlns:a16="http://schemas.microsoft.com/office/drawing/2014/main" id="{E087C2EE-591B-65C5-F9E1-C6F5DD9AB9FA}"/>
                </a:ext>
              </a:extLst>
            </p:cNvPr>
            <p:cNvSpPr/>
            <p:nvPr/>
          </p:nvSpPr>
          <p:spPr>
            <a:xfrm flipV="1">
              <a:off x="5259551" y="4970703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60" name="Freihandform: Form 6159">
              <a:extLst>
                <a:ext uri="{FF2B5EF4-FFF2-40B4-BE49-F238E27FC236}">
                  <a16:creationId xmlns:a16="http://schemas.microsoft.com/office/drawing/2014/main" id="{BAFA3A3F-04E9-A6E0-A529-7C9952992870}"/>
                </a:ext>
              </a:extLst>
            </p:cNvPr>
            <p:cNvSpPr/>
            <p:nvPr/>
          </p:nvSpPr>
          <p:spPr>
            <a:xfrm flipV="1">
              <a:off x="5205633" y="5111426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61" name="Freihandform: Form 6160">
              <a:extLst>
                <a:ext uri="{FF2B5EF4-FFF2-40B4-BE49-F238E27FC236}">
                  <a16:creationId xmlns:a16="http://schemas.microsoft.com/office/drawing/2014/main" id="{99F977A2-AE1C-9166-5EFB-C6A1F3C48A8F}"/>
                </a:ext>
              </a:extLst>
            </p:cNvPr>
            <p:cNvSpPr/>
            <p:nvPr/>
          </p:nvSpPr>
          <p:spPr>
            <a:xfrm flipV="1">
              <a:off x="5262133" y="5111426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62" name="Freihandform: Form 6161">
              <a:extLst>
                <a:ext uri="{FF2B5EF4-FFF2-40B4-BE49-F238E27FC236}">
                  <a16:creationId xmlns:a16="http://schemas.microsoft.com/office/drawing/2014/main" id="{A4C00D4C-7047-D24F-35ED-679FC6AE3AA3}"/>
                </a:ext>
              </a:extLst>
            </p:cNvPr>
            <p:cNvSpPr/>
            <p:nvPr/>
          </p:nvSpPr>
          <p:spPr>
            <a:xfrm flipV="1">
              <a:off x="5359671" y="5111426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63" name="Freihandform: Form 6162">
              <a:extLst>
                <a:ext uri="{FF2B5EF4-FFF2-40B4-BE49-F238E27FC236}">
                  <a16:creationId xmlns:a16="http://schemas.microsoft.com/office/drawing/2014/main" id="{429B2330-8331-C413-9A19-E55EA3632ED0}"/>
                </a:ext>
              </a:extLst>
            </p:cNvPr>
            <p:cNvSpPr/>
            <p:nvPr/>
          </p:nvSpPr>
          <p:spPr>
            <a:xfrm flipV="1">
              <a:off x="5339595" y="5128273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64" name="Freihandform: Form 6163">
              <a:extLst>
                <a:ext uri="{FF2B5EF4-FFF2-40B4-BE49-F238E27FC236}">
                  <a16:creationId xmlns:a16="http://schemas.microsoft.com/office/drawing/2014/main" id="{26AC29B8-483F-7170-ED84-A76419280806}"/>
                </a:ext>
              </a:extLst>
            </p:cNvPr>
            <p:cNvSpPr/>
            <p:nvPr/>
          </p:nvSpPr>
          <p:spPr>
            <a:xfrm flipV="1">
              <a:off x="5282144" y="5131437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6165" name="Gerader Verbinder 6164">
              <a:extLst>
                <a:ext uri="{FF2B5EF4-FFF2-40B4-BE49-F238E27FC236}">
                  <a16:creationId xmlns:a16="http://schemas.microsoft.com/office/drawing/2014/main" id="{6D2E68A9-B23B-1784-0985-8DEF89B1DB85}"/>
                </a:ext>
              </a:extLst>
            </p:cNvPr>
            <p:cNvCxnSpPr/>
            <p:nvPr/>
          </p:nvCxnSpPr>
          <p:spPr bwMode="auto">
            <a:xfrm>
              <a:off x="5006147" y="4324234"/>
              <a:ext cx="89359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66" name="Gerader Verbinder 6165">
              <a:extLst>
                <a:ext uri="{FF2B5EF4-FFF2-40B4-BE49-F238E27FC236}">
                  <a16:creationId xmlns:a16="http://schemas.microsoft.com/office/drawing/2014/main" id="{F9F3F30A-491A-083A-F8D2-80E4920D62C6}"/>
                </a:ext>
              </a:extLst>
            </p:cNvPr>
            <p:cNvCxnSpPr/>
            <p:nvPr/>
          </p:nvCxnSpPr>
          <p:spPr bwMode="auto">
            <a:xfrm>
              <a:off x="7277967" y="1727440"/>
              <a:ext cx="0" cy="398063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68" name="Gerader Verbinder 6167">
              <a:extLst>
                <a:ext uri="{FF2B5EF4-FFF2-40B4-BE49-F238E27FC236}">
                  <a16:creationId xmlns:a16="http://schemas.microsoft.com/office/drawing/2014/main" id="{80D32288-C4D8-663B-9757-84C6E19A1E1C}"/>
                </a:ext>
              </a:extLst>
            </p:cNvPr>
            <p:cNvCxnSpPr/>
            <p:nvPr/>
          </p:nvCxnSpPr>
          <p:spPr bwMode="auto">
            <a:xfrm>
              <a:off x="6395403" y="4718320"/>
              <a:ext cx="0" cy="98975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6169" name="Grafik 6168" descr="Ein Bild, das Buchse, Elektronik, drinnen, Stecker enthält.&#10;&#10;Automatisch generierte Beschreibung">
              <a:extLst>
                <a:ext uri="{FF2B5EF4-FFF2-40B4-BE49-F238E27FC236}">
                  <a16:creationId xmlns:a16="http://schemas.microsoft.com/office/drawing/2014/main" id="{DD23F9A7-5607-EA1D-AAA4-1DDB0AAE0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057" y="4493298"/>
              <a:ext cx="248835" cy="248835"/>
            </a:xfrm>
            <a:prstGeom prst="rect">
              <a:avLst/>
            </a:prstGeom>
          </p:spPr>
        </p:pic>
        <p:sp>
          <p:nvSpPr>
            <p:cNvPr id="6171" name="Freihandform: Form 6170">
              <a:extLst>
                <a:ext uri="{FF2B5EF4-FFF2-40B4-BE49-F238E27FC236}">
                  <a16:creationId xmlns:a16="http://schemas.microsoft.com/office/drawing/2014/main" id="{335CE71E-6A29-07EE-4323-79758E5BA252}"/>
                </a:ext>
              </a:extLst>
            </p:cNvPr>
            <p:cNvSpPr/>
            <p:nvPr/>
          </p:nvSpPr>
          <p:spPr bwMode="auto">
            <a:xfrm>
              <a:off x="3194320" y="2423852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174" name="Grafik 6173" descr="Ein Bild, das drinnen, Zähler, weiß, sitzend enthält.&#10;&#10;Automatisch generierte Beschreibung">
              <a:extLst>
                <a:ext uri="{FF2B5EF4-FFF2-40B4-BE49-F238E27FC236}">
                  <a16:creationId xmlns:a16="http://schemas.microsoft.com/office/drawing/2014/main" id="{A3EBDF8A-FE60-4212-7AAC-3FF87AEDA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" t="20588" r="12982" b="4299"/>
            <a:stretch/>
          </p:blipFill>
          <p:spPr>
            <a:xfrm rot="5400000">
              <a:off x="6840449" y="2518416"/>
              <a:ext cx="803523" cy="537681"/>
            </a:xfrm>
            <a:prstGeom prst="rect">
              <a:avLst/>
            </a:prstGeom>
          </p:spPr>
        </p:pic>
        <p:cxnSp>
          <p:nvCxnSpPr>
            <p:cNvPr id="6175" name="Gerader Verbinder 6174">
              <a:extLst>
                <a:ext uri="{FF2B5EF4-FFF2-40B4-BE49-F238E27FC236}">
                  <a16:creationId xmlns:a16="http://schemas.microsoft.com/office/drawing/2014/main" id="{FEC204FB-A554-1765-1B2E-E3E0AD689781}"/>
                </a:ext>
              </a:extLst>
            </p:cNvPr>
            <p:cNvCxnSpPr/>
            <p:nvPr/>
          </p:nvCxnSpPr>
          <p:spPr bwMode="auto">
            <a:xfrm>
              <a:off x="6424342" y="1924152"/>
              <a:ext cx="110276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76" name="Ellipse 6175">
              <a:extLst>
                <a:ext uri="{FF2B5EF4-FFF2-40B4-BE49-F238E27FC236}">
                  <a16:creationId xmlns:a16="http://schemas.microsoft.com/office/drawing/2014/main" id="{168411F0-6A29-DCA0-F5B6-B0CC73BEBCDD}"/>
                </a:ext>
              </a:extLst>
            </p:cNvPr>
            <p:cNvSpPr/>
            <p:nvPr/>
          </p:nvSpPr>
          <p:spPr bwMode="auto">
            <a:xfrm>
              <a:off x="7242210" y="1878961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181" name="Gruppieren 6180">
              <a:extLst>
                <a:ext uri="{FF2B5EF4-FFF2-40B4-BE49-F238E27FC236}">
                  <a16:creationId xmlns:a16="http://schemas.microsoft.com/office/drawing/2014/main" id="{B9D7A227-D4F7-3108-AAB0-D5BA6425CAA7}"/>
                </a:ext>
              </a:extLst>
            </p:cNvPr>
            <p:cNvGrpSpPr/>
            <p:nvPr/>
          </p:nvGrpSpPr>
          <p:grpSpPr>
            <a:xfrm>
              <a:off x="5962590" y="2076782"/>
              <a:ext cx="2135311" cy="2277897"/>
              <a:chOff x="5813734" y="1254217"/>
              <a:chExt cx="2135311" cy="2277897"/>
            </a:xfrm>
          </p:grpSpPr>
          <p:cxnSp>
            <p:nvCxnSpPr>
              <p:cNvPr id="6182" name="Gerader Verbinder 6181">
                <a:extLst>
                  <a:ext uri="{FF2B5EF4-FFF2-40B4-BE49-F238E27FC236}">
                    <a16:creationId xmlns:a16="http://schemas.microsoft.com/office/drawing/2014/main" id="{5A0F9AD0-E337-6E10-9A85-824EB0B2ED4B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83" name="Gerader Verbinder 6182">
                <a:extLst>
                  <a:ext uri="{FF2B5EF4-FFF2-40B4-BE49-F238E27FC236}">
                    <a16:creationId xmlns:a16="http://schemas.microsoft.com/office/drawing/2014/main" id="{DE4ADFF4-3FDC-8039-B09E-58F6D99992FA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184" name="Ellipse 6183">
                <a:extLst>
                  <a:ext uri="{FF2B5EF4-FFF2-40B4-BE49-F238E27FC236}">
                    <a16:creationId xmlns:a16="http://schemas.microsoft.com/office/drawing/2014/main" id="{4C78E82E-A7AC-8A90-6B7F-DC27A6F0D5A2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186" name="Gerader Verbinder 6185">
                <a:extLst>
                  <a:ext uri="{FF2B5EF4-FFF2-40B4-BE49-F238E27FC236}">
                    <a16:creationId xmlns:a16="http://schemas.microsoft.com/office/drawing/2014/main" id="{9638C78F-CF2F-24F9-CEA8-360D465BD442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6187" name="Grafik 6186">
                <a:extLst>
                  <a:ext uri="{FF2B5EF4-FFF2-40B4-BE49-F238E27FC236}">
                    <a16:creationId xmlns:a16="http://schemas.microsoft.com/office/drawing/2014/main" id="{A1AB0FA4-2106-E8C5-A242-FFC9CAAD59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  <p:grpSp>
          <p:nvGrpSpPr>
            <p:cNvPr id="6194" name="Gruppieren 6193">
              <a:extLst>
                <a:ext uri="{FF2B5EF4-FFF2-40B4-BE49-F238E27FC236}">
                  <a16:creationId xmlns:a16="http://schemas.microsoft.com/office/drawing/2014/main" id="{83240A97-0BB4-27D0-42F5-C5A7B7223F7C}"/>
                </a:ext>
              </a:extLst>
            </p:cNvPr>
            <p:cNvGrpSpPr/>
            <p:nvPr/>
          </p:nvGrpSpPr>
          <p:grpSpPr>
            <a:xfrm>
              <a:off x="4232924" y="4137497"/>
              <a:ext cx="2199699" cy="1596748"/>
              <a:chOff x="4084068" y="3212994"/>
              <a:chExt cx="2199699" cy="1596748"/>
            </a:xfrm>
          </p:grpSpPr>
          <p:cxnSp>
            <p:nvCxnSpPr>
              <p:cNvPr id="6195" name="Gerader Verbinder 6194">
                <a:extLst>
                  <a:ext uri="{FF2B5EF4-FFF2-40B4-BE49-F238E27FC236}">
                    <a16:creationId xmlns:a16="http://schemas.microsoft.com/office/drawing/2014/main" id="{BE0AEA56-CCF5-6977-676B-5375BE3DD7DA}"/>
                  </a:ext>
                </a:extLst>
              </p:cNvPr>
              <p:cNvCxnSpPr>
                <a:cxnSpLocks/>
                <a:endCxn id="6198" idx="6"/>
              </p:cNvCxnSpPr>
              <p:nvPr/>
            </p:nvCxnSpPr>
            <p:spPr bwMode="auto">
              <a:xfrm>
                <a:off x="4443643" y="4774908"/>
                <a:ext cx="1840124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96" name="Gerader Verbinder 6195">
                <a:extLst>
                  <a:ext uri="{FF2B5EF4-FFF2-40B4-BE49-F238E27FC236}">
                    <a16:creationId xmlns:a16="http://schemas.microsoft.com/office/drawing/2014/main" id="{E7457706-810D-01BA-5761-C14A980131B3}"/>
                  </a:ext>
                </a:extLst>
              </p:cNvPr>
              <p:cNvCxnSpPr/>
              <p:nvPr/>
            </p:nvCxnSpPr>
            <p:spPr bwMode="auto">
              <a:xfrm>
                <a:off x="4447389" y="3787467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6197" name="Grafik 6196">
                <a:extLst>
                  <a:ext uri="{FF2B5EF4-FFF2-40B4-BE49-F238E27FC236}">
                    <a16:creationId xmlns:a16="http://schemas.microsoft.com/office/drawing/2014/main" id="{6AA76635-BE70-40EE-2CAD-3523DBF97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212994"/>
                <a:ext cx="705102" cy="705102"/>
              </a:xfrm>
              <a:prstGeom prst="rect">
                <a:avLst/>
              </a:prstGeom>
            </p:spPr>
          </p:pic>
          <p:sp>
            <p:nvSpPr>
              <p:cNvPr id="6198" name="Ellipse 6197">
                <a:extLst>
                  <a:ext uri="{FF2B5EF4-FFF2-40B4-BE49-F238E27FC236}">
                    <a16:creationId xmlns:a16="http://schemas.microsoft.com/office/drawing/2014/main" id="{B9F56958-5E95-62CE-4278-1431E229CB59}"/>
                  </a:ext>
                </a:extLst>
              </p:cNvPr>
              <p:cNvSpPr/>
              <p:nvPr/>
            </p:nvSpPr>
            <p:spPr bwMode="auto">
              <a:xfrm>
                <a:off x="6214098" y="4740073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204" name="Gruppieren 6203">
              <a:extLst>
                <a:ext uri="{FF2B5EF4-FFF2-40B4-BE49-F238E27FC236}">
                  <a16:creationId xmlns:a16="http://schemas.microsoft.com/office/drawing/2014/main" id="{B4BF59C7-40FE-27F0-DB1A-6E856DDF4BB8}"/>
                </a:ext>
              </a:extLst>
            </p:cNvPr>
            <p:cNvGrpSpPr/>
            <p:nvPr/>
          </p:nvGrpSpPr>
          <p:grpSpPr>
            <a:xfrm>
              <a:off x="3960481" y="2371156"/>
              <a:ext cx="3351398" cy="3368750"/>
              <a:chOff x="3811625" y="1440005"/>
              <a:chExt cx="3351398" cy="3368750"/>
            </a:xfrm>
          </p:grpSpPr>
          <p:grpSp>
            <p:nvGrpSpPr>
              <p:cNvPr id="6205" name="Gruppieren 6204">
                <a:extLst>
                  <a:ext uri="{FF2B5EF4-FFF2-40B4-BE49-F238E27FC236}">
                    <a16:creationId xmlns:a16="http://schemas.microsoft.com/office/drawing/2014/main" id="{3FC83E5D-F854-8B03-4060-903BA55A439B}"/>
                  </a:ext>
                </a:extLst>
              </p:cNvPr>
              <p:cNvGrpSpPr/>
              <p:nvPr/>
            </p:nvGrpSpPr>
            <p:grpSpPr>
              <a:xfrm>
                <a:off x="5598798" y="3495999"/>
                <a:ext cx="418875" cy="1312756"/>
                <a:chOff x="5598798" y="3495999"/>
                <a:chExt cx="418875" cy="1312756"/>
              </a:xfrm>
            </p:grpSpPr>
            <p:pic>
              <p:nvPicPr>
                <p:cNvPr id="6216" name="Grafik 6215">
                  <a:extLst>
                    <a:ext uri="{FF2B5EF4-FFF2-40B4-BE49-F238E27FC236}">
                      <a16:creationId xmlns:a16="http://schemas.microsoft.com/office/drawing/2014/main" id="{46DBC03E-828F-E032-4DB9-DF55793C4B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5598798" y="3495999"/>
                  <a:ext cx="418875" cy="718622"/>
                </a:xfrm>
                <a:prstGeom prst="rect">
                  <a:avLst/>
                </a:prstGeom>
              </p:spPr>
            </p:pic>
            <p:cxnSp>
              <p:nvCxnSpPr>
                <p:cNvPr id="6217" name="Gerader Verbinder 6216">
                  <a:extLst>
                    <a:ext uri="{FF2B5EF4-FFF2-40B4-BE49-F238E27FC236}">
                      <a16:creationId xmlns:a16="http://schemas.microsoft.com/office/drawing/2014/main" id="{93C461A7-7115-0E04-7220-3CF78F2810AE}"/>
                    </a:ext>
                  </a:extLst>
                </p:cNvPr>
                <p:cNvCxnSpPr>
                  <a:cxnSpLocks/>
                  <a:stCxn id="6216" idx="2"/>
                </p:cNvCxnSpPr>
                <p:nvPr/>
              </p:nvCxnSpPr>
              <p:spPr bwMode="auto">
                <a:xfrm flipH="1">
                  <a:off x="5806615" y="4214621"/>
                  <a:ext cx="1621" cy="55831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218" name="Ellipse 6217">
                  <a:extLst>
                    <a:ext uri="{FF2B5EF4-FFF2-40B4-BE49-F238E27FC236}">
                      <a16:creationId xmlns:a16="http://schemas.microsoft.com/office/drawing/2014/main" id="{FAA95C2E-9169-FF1E-FDA8-7CDA55FCF1D6}"/>
                    </a:ext>
                  </a:extLst>
                </p:cNvPr>
                <p:cNvSpPr/>
                <p:nvPr/>
              </p:nvSpPr>
              <p:spPr bwMode="auto">
                <a:xfrm>
                  <a:off x="5770065" y="4739086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6206" name="Gruppieren 6205">
                <a:extLst>
                  <a:ext uri="{FF2B5EF4-FFF2-40B4-BE49-F238E27FC236}">
                    <a16:creationId xmlns:a16="http://schemas.microsoft.com/office/drawing/2014/main" id="{9911A626-7E5A-A7A0-F233-535511FC7034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1355785"/>
                <a:chOff x="3811625" y="1548293"/>
                <a:chExt cx="3351398" cy="1355785"/>
              </a:xfrm>
            </p:grpSpPr>
            <p:grpSp>
              <p:nvGrpSpPr>
                <p:cNvPr id="6207" name="Gruppieren 6206">
                  <a:extLst>
                    <a:ext uri="{FF2B5EF4-FFF2-40B4-BE49-F238E27FC236}">
                      <a16:creationId xmlns:a16="http://schemas.microsoft.com/office/drawing/2014/main" id="{A603F9CC-E42E-DD17-3297-F2587624AE79}"/>
                    </a:ext>
                  </a:extLst>
                </p:cNvPr>
                <p:cNvGrpSpPr/>
                <p:nvPr/>
              </p:nvGrpSpPr>
              <p:grpSpPr>
                <a:xfrm>
                  <a:off x="3811625" y="1601287"/>
                  <a:ext cx="3351398" cy="1302791"/>
                  <a:chOff x="4965726" y="1601287"/>
                  <a:chExt cx="3351398" cy="1302791"/>
                </a:xfrm>
              </p:grpSpPr>
              <p:grpSp>
                <p:nvGrpSpPr>
                  <p:cNvPr id="6209" name="Gruppieren 6208">
                    <a:extLst>
                      <a:ext uri="{FF2B5EF4-FFF2-40B4-BE49-F238E27FC236}">
                        <a16:creationId xmlns:a16="http://schemas.microsoft.com/office/drawing/2014/main" id="{84037499-BF72-D0F0-F238-C0BC3872451D}"/>
                      </a:ext>
                    </a:extLst>
                  </p:cNvPr>
                  <p:cNvGrpSpPr/>
                  <p:nvPr/>
                </p:nvGrpSpPr>
                <p:grpSpPr>
                  <a:xfrm>
                    <a:off x="4965726" y="1601287"/>
                    <a:ext cx="2344763" cy="1302791"/>
                    <a:chOff x="8364915" y="3815016"/>
                    <a:chExt cx="897300" cy="528571"/>
                  </a:xfrm>
                </p:grpSpPr>
                <p:sp>
                  <p:nvSpPr>
                    <p:cNvPr id="6212" name="Freihandform: Form 6211">
                      <a:extLst>
                        <a:ext uri="{FF2B5EF4-FFF2-40B4-BE49-F238E27FC236}">
                          <a16:creationId xmlns:a16="http://schemas.microsoft.com/office/drawing/2014/main" id="{29F94B05-46FD-5F1F-0399-20D49F66385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6213" name="Freihandform: Form 6212">
                      <a:extLst>
                        <a:ext uri="{FF2B5EF4-FFF2-40B4-BE49-F238E27FC236}">
                          <a16:creationId xmlns:a16="http://schemas.microsoft.com/office/drawing/2014/main" id="{5B4409AF-1E11-7DE3-BDE4-D21C74BA72E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6214" name="Freihandform: Form 6213">
                      <a:extLst>
                        <a:ext uri="{FF2B5EF4-FFF2-40B4-BE49-F238E27FC236}">
                          <a16:creationId xmlns:a16="http://schemas.microsoft.com/office/drawing/2014/main" id="{26CF1824-2E07-780B-65BD-F88EB8560E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6215" name="Freihandform: Form 6214">
                      <a:extLst>
                        <a:ext uri="{FF2B5EF4-FFF2-40B4-BE49-F238E27FC236}">
                          <a16:creationId xmlns:a16="http://schemas.microsoft.com/office/drawing/2014/main" id="{78339363-19E2-6C79-0BB4-26EC925BF2E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6210" name="Gerader Verbinder 6209">
                    <a:extLst>
                      <a:ext uri="{FF2B5EF4-FFF2-40B4-BE49-F238E27FC236}">
                        <a16:creationId xmlns:a16="http://schemas.microsoft.com/office/drawing/2014/main" id="{269973CD-7942-3C10-DE5C-D480F77A84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80445" y="2625587"/>
                    <a:ext cx="110276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6211" name="Ellipse 6210">
                    <a:extLst>
                      <a:ext uri="{FF2B5EF4-FFF2-40B4-BE49-F238E27FC236}">
                        <a16:creationId xmlns:a16="http://schemas.microsoft.com/office/drawing/2014/main" id="{8D2E8CDF-6794-9D51-65D1-C746A4ECF4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47455" y="259075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6208" name="Gerade Verbindung mit Pfeil 6207">
                  <a:extLst>
                    <a:ext uri="{FF2B5EF4-FFF2-40B4-BE49-F238E27FC236}">
                      <a16:creationId xmlns:a16="http://schemas.microsoft.com/office/drawing/2014/main" id="{761C6855-8104-1AC0-8154-822E723E6AB1}"/>
                    </a:ext>
                  </a:extLst>
                </p:cNvPr>
                <p:cNvCxnSpPr/>
                <p:nvPr/>
              </p:nvCxnSpPr>
              <p:spPr bwMode="auto">
                <a:xfrm>
                  <a:off x="6652450" y="1548293"/>
                  <a:ext cx="0" cy="793315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6226" name="Grafik 6225" descr="Ein Bild, das Text, schwarz, dunkel, Küchengerät enthält.&#10;&#10;Automatisch generierte Beschreibung">
              <a:extLst>
                <a:ext uri="{FF2B5EF4-FFF2-40B4-BE49-F238E27FC236}">
                  <a16:creationId xmlns:a16="http://schemas.microsoft.com/office/drawing/2014/main" id="{2E8FA8BD-F8F7-762F-E238-769A82243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8" r="29626"/>
            <a:stretch/>
          </p:blipFill>
          <p:spPr>
            <a:xfrm>
              <a:off x="3322229" y="3745192"/>
              <a:ext cx="620846" cy="858348"/>
            </a:xfrm>
            <a:prstGeom prst="rect">
              <a:avLst/>
            </a:prstGeom>
          </p:spPr>
        </p:pic>
        <p:pic>
          <p:nvPicPr>
            <p:cNvPr id="6227" name="Grafik 6226">
              <a:extLst>
                <a:ext uri="{FF2B5EF4-FFF2-40B4-BE49-F238E27FC236}">
                  <a16:creationId xmlns:a16="http://schemas.microsoft.com/office/drawing/2014/main" id="{EBDF18D1-B0CB-E4D2-799B-36969859B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7" t="27045" b="13630"/>
            <a:stretch/>
          </p:blipFill>
          <p:spPr>
            <a:xfrm flipH="1">
              <a:off x="521472" y="4092166"/>
              <a:ext cx="2269469" cy="1328182"/>
            </a:xfrm>
            <a:prstGeom prst="rect">
              <a:avLst/>
            </a:prstGeom>
          </p:spPr>
        </p:pic>
        <p:sp>
          <p:nvSpPr>
            <p:cNvPr id="6228" name="Freihandform: Form 6227">
              <a:extLst>
                <a:ext uri="{FF2B5EF4-FFF2-40B4-BE49-F238E27FC236}">
                  <a16:creationId xmlns:a16="http://schemas.microsoft.com/office/drawing/2014/main" id="{AD338C3C-1077-A27C-F2F8-B25556F35B85}"/>
                </a:ext>
              </a:extLst>
            </p:cNvPr>
            <p:cNvSpPr/>
            <p:nvPr/>
          </p:nvSpPr>
          <p:spPr bwMode="auto">
            <a:xfrm>
              <a:off x="2784344" y="4556482"/>
              <a:ext cx="775944" cy="357051"/>
            </a:xfrm>
            <a:custGeom>
              <a:avLst/>
              <a:gdLst>
                <a:gd name="connsiteX0" fmla="*/ 0 w 775944"/>
                <a:gd name="connsiteY0" fmla="*/ 87085 h 357051"/>
                <a:gd name="connsiteX1" fmla="*/ 43543 w 775944"/>
                <a:gd name="connsiteY1" fmla="*/ 121920 h 357051"/>
                <a:gd name="connsiteX2" fmla="*/ 78377 w 775944"/>
                <a:gd name="connsiteY2" fmla="*/ 139337 h 357051"/>
                <a:gd name="connsiteX3" fmla="*/ 121920 w 775944"/>
                <a:gd name="connsiteY3" fmla="*/ 174171 h 357051"/>
                <a:gd name="connsiteX4" fmla="*/ 200297 w 775944"/>
                <a:gd name="connsiteY4" fmla="*/ 226422 h 357051"/>
                <a:gd name="connsiteX5" fmla="*/ 243840 w 775944"/>
                <a:gd name="connsiteY5" fmla="*/ 261257 h 357051"/>
                <a:gd name="connsiteX6" fmla="*/ 330926 w 775944"/>
                <a:gd name="connsiteY6" fmla="*/ 296091 h 357051"/>
                <a:gd name="connsiteX7" fmla="*/ 470263 w 775944"/>
                <a:gd name="connsiteY7" fmla="*/ 339634 h 357051"/>
                <a:gd name="connsiteX8" fmla="*/ 531223 w 775944"/>
                <a:gd name="connsiteY8" fmla="*/ 357051 h 357051"/>
                <a:gd name="connsiteX9" fmla="*/ 635726 w 775944"/>
                <a:gd name="connsiteY9" fmla="*/ 339634 h 357051"/>
                <a:gd name="connsiteX10" fmla="*/ 705395 w 775944"/>
                <a:gd name="connsiteY10" fmla="*/ 278674 h 357051"/>
                <a:gd name="connsiteX11" fmla="*/ 722812 w 775944"/>
                <a:gd name="connsiteY11" fmla="*/ 252548 h 357051"/>
                <a:gd name="connsiteX12" fmla="*/ 748937 w 775944"/>
                <a:gd name="connsiteY12" fmla="*/ 217714 h 357051"/>
                <a:gd name="connsiteX13" fmla="*/ 775063 w 775944"/>
                <a:gd name="connsiteY13" fmla="*/ 113211 h 357051"/>
                <a:gd name="connsiteX14" fmla="*/ 775063 w 775944"/>
                <a:gd name="connsiteY14" fmla="*/ 0 h 35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944" h="357051">
                  <a:moveTo>
                    <a:pt x="0" y="87085"/>
                  </a:moveTo>
                  <a:cubicBezTo>
                    <a:pt x="14514" y="98697"/>
                    <a:pt x="28077" y="111609"/>
                    <a:pt x="43543" y="121920"/>
                  </a:cubicBezTo>
                  <a:cubicBezTo>
                    <a:pt x="54345" y="129121"/>
                    <a:pt x="68404" y="131026"/>
                    <a:pt x="78377" y="139337"/>
                  </a:cubicBezTo>
                  <a:cubicBezTo>
                    <a:pt x="130900" y="183105"/>
                    <a:pt x="59543" y="153377"/>
                    <a:pt x="121920" y="174171"/>
                  </a:cubicBezTo>
                  <a:cubicBezTo>
                    <a:pt x="267715" y="290806"/>
                    <a:pt x="84502" y="149225"/>
                    <a:pt x="200297" y="226422"/>
                  </a:cubicBezTo>
                  <a:cubicBezTo>
                    <a:pt x="215763" y="236733"/>
                    <a:pt x="227439" y="252510"/>
                    <a:pt x="243840" y="261257"/>
                  </a:cubicBezTo>
                  <a:cubicBezTo>
                    <a:pt x="271427" y="275970"/>
                    <a:pt x="302962" y="282109"/>
                    <a:pt x="330926" y="296091"/>
                  </a:cubicBezTo>
                  <a:cubicBezTo>
                    <a:pt x="419033" y="340145"/>
                    <a:pt x="294646" y="281099"/>
                    <a:pt x="470263" y="339634"/>
                  </a:cubicBezTo>
                  <a:cubicBezTo>
                    <a:pt x="507744" y="352127"/>
                    <a:pt x="487483" y="346115"/>
                    <a:pt x="531223" y="357051"/>
                  </a:cubicBezTo>
                  <a:cubicBezTo>
                    <a:pt x="556050" y="354292"/>
                    <a:pt x="606549" y="354222"/>
                    <a:pt x="635726" y="339634"/>
                  </a:cubicBezTo>
                  <a:cubicBezTo>
                    <a:pt x="658742" y="328126"/>
                    <a:pt x="694045" y="295699"/>
                    <a:pt x="705395" y="278674"/>
                  </a:cubicBezTo>
                  <a:cubicBezTo>
                    <a:pt x="711201" y="269965"/>
                    <a:pt x="716729" y="261065"/>
                    <a:pt x="722812" y="252548"/>
                  </a:cubicBezTo>
                  <a:cubicBezTo>
                    <a:pt x="731248" y="240737"/>
                    <a:pt x="740229" y="229325"/>
                    <a:pt x="748937" y="217714"/>
                  </a:cubicBezTo>
                  <a:cubicBezTo>
                    <a:pt x="762033" y="178429"/>
                    <a:pt x="772864" y="154991"/>
                    <a:pt x="775063" y="113211"/>
                  </a:cubicBezTo>
                  <a:cubicBezTo>
                    <a:pt x="777046" y="75526"/>
                    <a:pt x="775063" y="37737"/>
                    <a:pt x="775063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229" name="Gerader Verbinder 6228">
              <a:extLst>
                <a:ext uri="{FF2B5EF4-FFF2-40B4-BE49-F238E27FC236}">
                  <a16:creationId xmlns:a16="http://schemas.microsoft.com/office/drawing/2014/main" id="{C93BB60F-9046-2BA7-4058-99FA570F0679}"/>
                </a:ext>
              </a:extLst>
            </p:cNvPr>
            <p:cNvCxnSpPr/>
            <p:nvPr/>
          </p:nvCxnSpPr>
          <p:spPr bwMode="auto">
            <a:xfrm>
              <a:off x="3786452" y="4556482"/>
              <a:ext cx="0" cy="115824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30" name="Gerader Verbinder 6229">
              <a:extLst>
                <a:ext uri="{FF2B5EF4-FFF2-40B4-BE49-F238E27FC236}">
                  <a16:creationId xmlns:a16="http://schemas.microsoft.com/office/drawing/2014/main" id="{9464AF05-1860-30EB-F13C-942F9F8BA78D}"/>
                </a:ext>
              </a:extLst>
            </p:cNvPr>
            <p:cNvCxnSpPr/>
            <p:nvPr/>
          </p:nvCxnSpPr>
          <p:spPr bwMode="auto">
            <a:xfrm>
              <a:off x="3786452" y="5712409"/>
              <a:ext cx="78593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31" name="Ellipse 6230">
              <a:extLst>
                <a:ext uri="{FF2B5EF4-FFF2-40B4-BE49-F238E27FC236}">
                  <a16:creationId xmlns:a16="http://schemas.microsoft.com/office/drawing/2014/main" id="{FA2E8515-4090-92B9-C0D9-2CFB496ADEBA}"/>
                </a:ext>
              </a:extLst>
            </p:cNvPr>
            <p:cNvSpPr/>
            <p:nvPr/>
          </p:nvSpPr>
          <p:spPr bwMode="auto">
            <a:xfrm>
              <a:off x="4556784" y="5677574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225" name="Gerade Verbindung mit Pfeil 6224">
              <a:extLst>
                <a:ext uri="{FF2B5EF4-FFF2-40B4-BE49-F238E27FC236}">
                  <a16:creationId xmlns:a16="http://schemas.microsoft.com/office/drawing/2014/main" id="{09E350A5-DEF8-B020-F35D-BD460E567D74}"/>
                </a:ext>
              </a:extLst>
            </p:cNvPr>
            <p:cNvCxnSpPr/>
            <p:nvPr/>
          </p:nvCxnSpPr>
          <p:spPr bwMode="auto">
            <a:xfrm>
              <a:off x="3024403" y="5050195"/>
              <a:ext cx="456133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D9185704-847F-14E3-FF78-939E5792EA01}"/>
              </a:ext>
            </a:extLst>
          </p:cNvPr>
          <p:cNvSpPr txBox="1"/>
          <p:nvPr/>
        </p:nvSpPr>
        <p:spPr>
          <a:xfrm>
            <a:off x="1287379" y="2145085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ProSumer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C63BB6-663B-A026-7DB6-9C90AD64C3A9}"/>
              </a:ext>
            </a:extLst>
          </p:cNvPr>
          <p:cNvSpPr txBox="1"/>
          <p:nvPr/>
        </p:nvSpPr>
        <p:spPr>
          <a:xfrm>
            <a:off x="989305" y="5648055"/>
            <a:ext cx="5305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Basis</a:t>
            </a:r>
            <a:r>
              <a:rPr lang="de-DE" sz="1400" dirty="0"/>
              <a:t>: </a:t>
            </a:r>
            <a:r>
              <a:rPr lang="de-DE" sz="1400" dirty="0">
                <a:hlinkClick r:id="rId12"/>
              </a:rPr>
              <a:t>ISE e.V.-Meta-Studie „Klimaschutz – Energiewende 2.0“</a:t>
            </a:r>
            <a:endParaRPr lang="de-DE" sz="1400" dirty="0"/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1239365" y="859083"/>
            <a:ext cx="8489504" cy="5357436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4" y="6795"/>
            <a:ext cx="9065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in der Gemeinde (1):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PV-Freiflächenanlage (PV-FFA) 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integraler Bestandteil einer </a:t>
            </a:r>
            <a:r>
              <a:rPr lang="de-DE" altLang="de-DE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energetischen Dorfgemeinschaft</a:t>
            </a:r>
            <a:endParaRPr lang="de-DE" sz="2000" u="sng" dirty="0">
              <a:solidFill>
                <a:schemeClr val="bg1"/>
              </a:solidFill>
            </a:endParaRP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70" y="590607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493312" y="3849448"/>
            <a:ext cx="899021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26530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profitieren davon!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cxnSp>
        <p:nvCxnSpPr>
          <p:cNvPr id="109" name="Gerade Verbindung mit Pfeil 108">
            <a:extLst>
              <a:ext uri="{FF2B5EF4-FFF2-40B4-BE49-F238E27FC236}">
                <a16:creationId xmlns:a16="http://schemas.microsoft.com/office/drawing/2014/main" id="{69A51F60-BE06-3D77-AF20-A6C64005735A}"/>
              </a:ext>
            </a:extLst>
          </p:cNvPr>
          <p:cNvCxnSpPr/>
          <p:nvPr/>
        </p:nvCxnSpPr>
        <p:spPr bwMode="auto">
          <a:xfrm>
            <a:off x="1392333" y="4316158"/>
            <a:ext cx="7719652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127272E0-B603-F2E7-233F-5FF20676F4A6}"/>
              </a:ext>
            </a:extLst>
          </p:cNvPr>
          <p:cNvGrpSpPr/>
          <p:nvPr/>
        </p:nvGrpSpPr>
        <p:grpSpPr>
          <a:xfrm>
            <a:off x="1683130" y="4316158"/>
            <a:ext cx="2336408" cy="1405308"/>
            <a:chOff x="620571" y="4316158"/>
            <a:chExt cx="2336408" cy="140530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5780B49-78A4-85A9-A05E-75F73FFDA40A}"/>
                </a:ext>
              </a:extLst>
            </p:cNvPr>
            <p:cNvGrpSpPr/>
            <p:nvPr/>
          </p:nvGrpSpPr>
          <p:grpSpPr>
            <a:xfrm>
              <a:off x="1647261" y="5043027"/>
              <a:ext cx="1309718" cy="678439"/>
              <a:chOff x="366374" y="3135059"/>
              <a:chExt cx="2586408" cy="1339770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6B070795-FBF3-1584-BDAD-9A9E2E28ADA5}"/>
                  </a:ext>
                </a:extLst>
              </p:cNvPr>
              <p:cNvGrpSpPr/>
              <p:nvPr/>
            </p:nvGrpSpPr>
            <p:grpSpPr>
              <a:xfrm>
                <a:off x="1311590" y="3135059"/>
                <a:ext cx="1641192" cy="1285277"/>
                <a:chOff x="2379234" y="2470777"/>
                <a:chExt cx="4832140" cy="3347910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A891E845-F9D7-F021-F45C-8D451E0373E2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FE5417D8-74B2-F415-B028-ADF800C2747B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C8D361EA-F17D-D240-FC41-9E2BFFBF4D50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BBE5B2AD-AB78-5E00-75A1-51ED072B722D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719E70E4-2342-724E-0C96-7142E925A44F}"/>
                    </a:ext>
                  </a:extLst>
                </p:cNvPr>
                <p:cNvCxnSpPr>
                  <a:stCxn id="36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8" name="Rechteck 23562">
                  <a:extLst>
                    <a:ext uri="{FF2B5EF4-FFF2-40B4-BE49-F238E27FC236}">
                      <a16:creationId xmlns:a16="http://schemas.microsoft.com/office/drawing/2014/main" id="{B2BE3355-F429-DF12-8A5E-8EB45E75D7EF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Freihandform: Form 48">
                  <a:extLst>
                    <a:ext uri="{FF2B5EF4-FFF2-40B4-BE49-F238E27FC236}">
                      <a16:creationId xmlns:a16="http://schemas.microsoft.com/office/drawing/2014/main" id="{9458E849-D24C-C094-B146-14027F9D861D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" name="Grafik 5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07CCBEA8-70A4-33EE-D5AB-DA2AC6B05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8039" y="4102331"/>
                <a:ext cx="100707" cy="100707"/>
              </a:xfrm>
              <a:prstGeom prst="rect">
                <a:avLst/>
              </a:prstGeom>
            </p:spPr>
          </p:pic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2077DF50-17CE-EA4F-03EC-CD392C16A826}"/>
                  </a:ext>
                </a:extLst>
              </p:cNvPr>
              <p:cNvSpPr/>
              <p:nvPr/>
            </p:nvSpPr>
            <p:spPr bwMode="auto">
              <a:xfrm>
                <a:off x="1448108" y="3264801"/>
                <a:ext cx="375002" cy="1094249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D6298AE-97E4-A290-B0B0-27F8D6657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2481473" y="4075439"/>
                <a:ext cx="169524" cy="290835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EC18BAD-4C56-3CE5-D360-23F8C4AE8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3694" y="3960904"/>
                <a:ext cx="285363" cy="2853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Grafik 18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A116E945-FA4B-2FAD-3502-803434A17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1499875" y="3796873"/>
                <a:ext cx="251264" cy="347384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04633804-82C1-25A2-B909-7CCDCB6A14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366374" y="3937298"/>
                <a:ext cx="918482" cy="537531"/>
              </a:xfrm>
              <a:prstGeom prst="rect">
                <a:avLst/>
              </a:prstGeom>
            </p:spPr>
          </p:pic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66B980C0-CE97-6039-78CA-526219C77C56}"/>
                  </a:ext>
                </a:extLst>
              </p:cNvPr>
              <p:cNvSpPr/>
              <p:nvPr/>
            </p:nvSpPr>
            <p:spPr bwMode="auto">
              <a:xfrm>
                <a:off x="1282186" y="4125212"/>
                <a:ext cx="314034" cy="144503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EFCBC19-3665-BC30-6D4F-3B7055A6E9BF}"/>
                  </a:ext>
                </a:extLst>
              </p:cNvPr>
              <p:cNvGrpSpPr/>
              <p:nvPr/>
            </p:nvGrpSpPr>
            <p:grpSpPr>
              <a:xfrm>
                <a:off x="1758183" y="3264801"/>
                <a:ext cx="948954" cy="527255"/>
                <a:chOff x="8364915" y="3815016"/>
                <a:chExt cx="897300" cy="528571"/>
              </a:xfrm>
            </p:grpSpPr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5625FAA3-FBD4-D8E2-5926-B70471803210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146AEF7D-A696-5777-2CF7-E8BAA2CE448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9519334F-BD74-FDA3-B56B-89FC57D69A5C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C1436843-8B28-DCD8-855E-EDFED99FB6DE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D1024AD8-E902-662A-A8F3-8F182B8F1F17}"/>
                </a:ext>
              </a:extLst>
            </p:cNvPr>
            <p:cNvCxnSpPr/>
            <p:nvPr/>
          </p:nvCxnSpPr>
          <p:spPr bwMode="auto">
            <a:xfrm>
              <a:off x="2532057" y="4316158"/>
              <a:ext cx="0" cy="7198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EE775DDC-F733-25F0-7430-888780C48D60}"/>
                </a:ext>
              </a:extLst>
            </p:cNvPr>
            <p:cNvSpPr txBox="1"/>
            <p:nvPr/>
          </p:nvSpPr>
          <p:spPr>
            <a:xfrm>
              <a:off x="620571" y="4554704"/>
              <a:ext cx="16705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  Wohn-/öffentliche</a:t>
              </a:r>
              <a:br>
                <a:rPr lang="de-DE" sz="1400" dirty="0"/>
              </a:br>
              <a:r>
                <a:rPr lang="de-DE" sz="1400" dirty="0"/>
                <a:t>     Gebäude</a:t>
              </a:r>
              <a:br>
                <a:rPr lang="de-DE" sz="1400" dirty="0"/>
              </a:br>
              <a:r>
                <a:rPr lang="de-DE" sz="1400" dirty="0"/>
                <a:t> 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E010A73-87FD-2B16-D43A-F269F8FB48D4}"/>
              </a:ext>
            </a:extLst>
          </p:cNvPr>
          <p:cNvGrpSpPr/>
          <p:nvPr/>
        </p:nvGrpSpPr>
        <p:grpSpPr>
          <a:xfrm>
            <a:off x="4466909" y="4316158"/>
            <a:ext cx="2211363" cy="1435415"/>
            <a:chOff x="2848745" y="4316158"/>
            <a:chExt cx="2211363" cy="1435415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3C9AC2B-7A18-D286-C54F-297088B0B8F8}"/>
                </a:ext>
              </a:extLst>
            </p:cNvPr>
            <p:cNvGrpSpPr/>
            <p:nvPr/>
          </p:nvGrpSpPr>
          <p:grpSpPr>
            <a:xfrm>
              <a:off x="2848745" y="5076190"/>
              <a:ext cx="2211363" cy="675383"/>
              <a:chOff x="4132702" y="3170663"/>
              <a:chExt cx="4967832" cy="151725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701B97A-BDA0-1B1D-00FF-83F4C3386DC8}"/>
                  </a:ext>
                </a:extLst>
              </p:cNvPr>
              <p:cNvSpPr/>
              <p:nvPr/>
            </p:nvSpPr>
            <p:spPr>
              <a:xfrm rot="10800000" flipV="1">
                <a:off x="6078762" y="4621159"/>
                <a:ext cx="11760" cy="14086"/>
              </a:xfrm>
              <a:custGeom>
                <a:avLst/>
                <a:gdLst>
                  <a:gd name="connsiteX0" fmla="*/ 5954 w 16876"/>
                  <a:gd name="connsiteY0" fmla="*/ 11274 h 22548"/>
                  <a:gd name="connsiteX1" fmla="*/ 4263 w 16876"/>
                  <a:gd name="connsiteY1" fmla="*/ 22549 h 22548"/>
                  <a:gd name="connsiteX2" fmla="*/ 14974 w 16876"/>
                  <a:gd name="connsiteY2" fmla="*/ 11274 h 22548"/>
                  <a:gd name="connsiteX3" fmla="*/ 16665 w 16876"/>
                  <a:gd name="connsiteY3" fmla="*/ 0 h 22548"/>
                  <a:gd name="connsiteX4" fmla="*/ 5954 w 16876"/>
                  <a:gd name="connsiteY4" fmla="*/ 11274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6" h="22548">
                    <a:moveTo>
                      <a:pt x="5954" y="11274"/>
                    </a:moveTo>
                    <a:cubicBezTo>
                      <a:pt x="-1374" y="19730"/>
                      <a:pt x="-1938" y="22549"/>
                      <a:pt x="4263" y="22549"/>
                    </a:cubicBezTo>
                    <a:cubicBezTo>
                      <a:pt x="8209" y="22549"/>
                      <a:pt x="13283" y="17475"/>
                      <a:pt x="14974" y="11274"/>
                    </a:cubicBezTo>
                    <a:cubicBezTo>
                      <a:pt x="16665" y="5073"/>
                      <a:pt x="17229" y="0"/>
                      <a:pt x="16665" y="0"/>
                    </a:cubicBezTo>
                    <a:cubicBezTo>
                      <a:pt x="16101" y="0"/>
                      <a:pt x="11591" y="5073"/>
                      <a:pt x="5954" y="11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2BA3DD6-A190-4164-BDC1-722D069E6E75}"/>
                  </a:ext>
                </a:extLst>
              </p:cNvPr>
              <p:cNvSpPr/>
              <p:nvPr/>
            </p:nvSpPr>
            <p:spPr>
              <a:xfrm rot="10800000" flipV="1">
                <a:off x="5563654" y="3977249"/>
                <a:ext cx="24379" cy="1937"/>
              </a:xfrm>
              <a:custGeom>
                <a:avLst/>
                <a:gdLst>
                  <a:gd name="connsiteX0" fmla="*/ 4187 w 34984"/>
                  <a:gd name="connsiteY0" fmla="*/ 2255 h 3100"/>
                  <a:gd name="connsiteX1" fmla="*/ 32372 w 34984"/>
                  <a:gd name="connsiteY1" fmla="*/ 2255 h 3100"/>
                  <a:gd name="connsiteX2" fmla="*/ 16588 w 34984"/>
                  <a:gd name="connsiteY2" fmla="*/ 0 h 3100"/>
                  <a:gd name="connsiteX3" fmla="*/ 4187 w 34984"/>
                  <a:gd name="connsiteY3" fmla="*/ 2255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84" h="3100">
                    <a:moveTo>
                      <a:pt x="4187" y="2255"/>
                    </a:moveTo>
                    <a:cubicBezTo>
                      <a:pt x="12642" y="3382"/>
                      <a:pt x="25044" y="3382"/>
                      <a:pt x="32372" y="2255"/>
                    </a:cubicBezTo>
                    <a:cubicBezTo>
                      <a:pt x="39137" y="1127"/>
                      <a:pt x="32372" y="0"/>
                      <a:pt x="16588" y="0"/>
                    </a:cubicBezTo>
                    <a:cubicBezTo>
                      <a:pt x="1368" y="0"/>
                      <a:pt x="-4833" y="1127"/>
                      <a:pt x="4187" y="2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900EF653-3CE2-C033-A376-AB25C0D8792D}"/>
                  </a:ext>
                </a:extLst>
              </p:cNvPr>
              <p:cNvCxnSpPr>
                <a:stCxn id="62" idx="42"/>
              </p:cNvCxnSpPr>
              <p:nvPr/>
            </p:nvCxnSpPr>
            <p:spPr bwMode="auto">
              <a:xfrm flipH="1" flipV="1">
                <a:off x="5216370" y="3577856"/>
                <a:ext cx="2831" cy="99791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7" name="Grafik 56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9F30BB7E-E8E4-ADD9-F0A4-EA6A791DA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668" y="4274410"/>
                <a:ext cx="125490" cy="163872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CE1D7546-79B5-46E8-5568-811B6699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6498362" y="4158020"/>
                <a:ext cx="128606" cy="288117"/>
              </a:xfrm>
              <a:prstGeom prst="rect">
                <a:avLst/>
              </a:prstGeom>
            </p:spPr>
          </p:pic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25F1D217-FCC1-81F1-DA6A-4CDA055DEBA1}"/>
                  </a:ext>
                </a:extLst>
              </p:cNvPr>
              <p:cNvSpPr/>
              <p:nvPr/>
            </p:nvSpPr>
            <p:spPr bwMode="auto">
              <a:xfrm>
                <a:off x="4650474" y="3201063"/>
                <a:ext cx="2757497" cy="806345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rgbClr val="FFCC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D3351CD-42AA-B941-A738-3B6B69079C63}"/>
                  </a:ext>
                </a:extLst>
              </p:cNvPr>
              <p:cNvSpPr/>
              <p:nvPr/>
            </p:nvSpPr>
            <p:spPr>
              <a:xfrm rot="10800000" flipH="1" flipV="1">
                <a:off x="4132702" y="3170663"/>
                <a:ext cx="3367359" cy="1433842"/>
              </a:xfrm>
              <a:custGeom>
                <a:avLst/>
                <a:gdLst>
                  <a:gd name="connsiteX0" fmla="*/ 497198 w 3607783"/>
                  <a:gd name="connsiteY0" fmla="*/ 32132 h 3347910"/>
                  <a:gd name="connsiteX1" fmla="*/ 242962 w 3607783"/>
                  <a:gd name="connsiteY1" fmla="*/ 742414 h 3347910"/>
                  <a:gd name="connsiteX2" fmla="*/ 0 w 3607783"/>
                  <a:gd name="connsiteY2" fmla="*/ 1446496 h 3347910"/>
                  <a:gd name="connsiteX3" fmla="*/ 10147 w 3607783"/>
                  <a:gd name="connsiteY3" fmla="*/ 1468481 h 3347910"/>
                  <a:gd name="connsiteX4" fmla="*/ 197301 w 3607783"/>
                  <a:gd name="connsiteY4" fmla="*/ 1403653 h 3347910"/>
                  <a:gd name="connsiteX5" fmla="*/ 202938 w 3607783"/>
                  <a:gd name="connsiteY5" fmla="*/ 1478064 h 3347910"/>
                  <a:gd name="connsiteX6" fmla="*/ 214212 w 3607783"/>
                  <a:gd name="connsiteY6" fmla="*/ 2043471 h 3347910"/>
                  <a:gd name="connsiteX7" fmla="*/ 225486 w 3607783"/>
                  <a:gd name="connsiteY7" fmla="*/ 2580129 h 3347910"/>
                  <a:gd name="connsiteX8" fmla="*/ 225486 w 3607783"/>
                  <a:gd name="connsiteY8" fmla="*/ 2626354 h 3347910"/>
                  <a:gd name="connsiteX9" fmla="*/ 421660 w 3607783"/>
                  <a:gd name="connsiteY9" fmla="*/ 2780812 h 3347910"/>
                  <a:gd name="connsiteX10" fmla="*/ 879961 w 3607783"/>
                  <a:gd name="connsiteY10" fmla="*/ 3141590 h 3347910"/>
                  <a:gd name="connsiteX11" fmla="*/ 1142653 w 3607783"/>
                  <a:gd name="connsiteY11" fmla="*/ 3347910 h 3347910"/>
                  <a:gd name="connsiteX12" fmla="*/ 2246973 w 3607783"/>
                  <a:gd name="connsiteY12" fmla="*/ 3325362 h 3347910"/>
                  <a:gd name="connsiteX13" fmla="*/ 3351856 w 3607783"/>
                  <a:gd name="connsiteY13" fmla="*/ 3301686 h 3347910"/>
                  <a:gd name="connsiteX14" fmla="*/ 3359748 w 3607783"/>
                  <a:gd name="connsiteY14" fmla="*/ 2686108 h 3347910"/>
                  <a:gd name="connsiteX15" fmla="*/ 3368768 w 3607783"/>
                  <a:gd name="connsiteY15" fmla="*/ 2047417 h 3347910"/>
                  <a:gd name="connsiteX16" fmla="*/ 3371586 w 3607783"/>
                  <a:gd name="connsiteY16" fmla="*/ 2023741 h 3347910"/>
                  <a:gd name="connsiteX17" fmla="*/ 3421193 w 3607783"/>
                  <a:gd name="connsiteY17" fmla="*/ 2023741 h 3347910"/>
                  <a:gd name="connsiteX18" fmla="*/ 3539010 w 3607783"/>
                  <a:gd name="connsiteY18" fmla="*/ 2019795 h 3347910"/>
                  <a:gd name="connsiteX19" fmla="*/ 3607783 w 3607783"/>
                  <a:gd name="connsiteY19" fmla="*/ 2016413 h 3347910"/>
                  <a:gd name="connsiteX20" fmla="*/ 3607783 w 3607783"/>
                  <a:gd name="connsiteY20" fmla="*/ 1997810 h 3347910"/>
                  <a:gd name="connsiteX21" fmla="*/ 3484329 w 3607783"/>
                  <a:gd name="connsiteY21" fmla="*/ 1712570 h 3347910"/>
                  <a:gd name="connsiteX22" fmla="*/ 2955564 w 3607783"/>
                  <a:gd name="connsiteY22" fmla="*/ 569353 h 3347910"/>
                  <a:gd name="connsiteX23" fmla="*/ 2761082 w 3607783"/>
                  <a:gd name="connsiteY23" fmla="*/ 148257 h 3347910"/>
                  <a:gd name="connsiteX24" fmla="*/ 2727259 w 3607783"/>
                  <a:gd name="connsiteY24" fmla="*/ 73847 h 3347910"/>
                  <a:gd name="connsiteX25" fmla="*/ 2692308 w 3607783"/>
                  <a:gd name="connsiteY25" fmla="*/ 71028 h 3347910"/>
                  <a:gd name="connsiteX26" fmla="*/ 2367608 w 3607783"/>
                  <a:gd name="connsiteY26" fmla="*/ 59190 h 3347910"/>
                  <a:gd name="connsiteX27" fmla="*/ 1296547 w 3607783"/>
                  <a:gd name="connsiteY27" fmla="*/ 25367 h 3347910"/>
                  <a:gd name="connsiteX28" fmla="*/ 511854 w 3607783"/>
                  <a:gd name="connsiteY28" fmla="*/ 0 h 3347910"/>
                  <a:gd name="connsiteX29" fmla="*/ 497198 w 3607783"/>
                  <a:gd name="connsiteY29" fmla="*/ 32132 h 3347910"/>
                  <a:gd name="connsiteX30" fmla="*/ 1519215 w 3607783"/>
                  <a:gd name="connsiteY30" fmla="*/ 99214 h 3347910"/>
                  <a:gd name="connsiteX31" fmla="*/ 2581820 w 3607783"/>
                  <a:gd name="connsiteY31" fmla="*/ 133601 h 3347910"/>
                  <a:gd name="connsiteX32" fmla="*/ 2681034 w 3607783"/>
                  <a:gd name="connsiteY32" fmla="*/ 136983 h 3347910"/>
                  <a:gd name="connsiteX33" fmla="*/ 2709783 w 3607783"/>
                  <a:gd name="connsiteY33" fmla="*/ 199556 h 3347910"/>
                  <a:gd name="connsiteX34" fmla="*/ 3062670 w 3607783"/>
                  <a:gd name="connsiteY34" fmla="*/ 961136 h 3347910"/>
                  <a:gd name="connsiteX35" fmla="*/ 3454452 w 3607783"/>
                  <a:gd name="connsiteY35" fmla="*/ 1806710 h 3347910"/>
                  <a:gd name="connsiteX36" fmla="*/ 3522098 w 3607783"/>
                  <a:gd name="connsiteY36" fmla="*/ 1953277 h 3347910"/>
                  <a:gd name="connsiteX37" fmla="*/ 3414429 w 3607783"/>
                  <a:gd name="connsiteY37" fmla="*/ 1957786 h 3347910"/>
                  <a:gd name="connsiteX38" fmla="*/ 3305631 w 3607783"/>
                  <a:gd name="connsiteY38" fmla="*/ 1963423 h 3347910"/>
                  <a:gd name="connsiteX39" fmla="*/ 3295485 w 3607783"/>
                  <a:gd name="connsiteY39" fmla="*/ 2598168 h 3347910"/>
                  <a:gd name="connsiteX40" fmla="*/ 3283646 w 3607783"/>
                  <a:gd name="connsiteY40" fmla="*/ 3234603 h 3347910"/>
                  <a:gd name="connsiteX41" fmla="*/ 1211990 w 3607783"/>
                  <a:gd name="connsiteY41" fmla="*/ 3280264 h 3347910"/>
                  <a:gd name="connsiteX42" fmla="*/ 1164074 w 3607783"/>
                  <a:gd name="connsiteY42" fmla="*/ 3280828 h 3347910"/>
                  <a:gd name="connsiteX43" fmla="*/ 730012 w 3607783"/>
                  <a:gd name="connsiteY43" fmla="*/ 2939216 h 3347910"/>
                  <a:gd name="connsiteX44" fmla="*/ 295951 w 3607783"/>
                  <a:gd name="connsiteY44" fmla="*/ 2597041 h 3347910"/>
                  <a:gd name="connsiteX45" fmla="*/ 292005 w 3607783"/>
                  <a:gd name="connsiteY45" fmla="*/ 2523194 h 3347910"/>
                  <a:gd name="connsiteX46" fmla="*/ 276221 w 3607783"/>
                  <a:gd name="connsiteY46" fmla="*/ 1879993 h 3347910"/>
                  <a:gd name="connsiteX47" fmla="*/ 264383 w 3607783"/>
                  <a:gd name="connsiteY47" fmla="*/ 1310640 h 3347910"/>
                  <a:gd name="connsiteX48" fmla="*/ 379945 w 3607783"/>
                  <a:gd name="connsiteY48" fmla="*/ 963955 h 3347910"/>
                  <a:gd name="connsiteX49" fmla="*/ 555260 w 3607783"/>
                  <a:gd name="connsiteY49" fmla="*/ 443645 h 3347910"/>
                  <a:gd name="connsiteX50" fmla="*/ 615578 w 3607783"/>
                  <a:gd name="connsiteY50" fmla="*/ 270020 h 3347910"/>
                  <a:gd name="connsiteX51" fmla="*/ 584010 w 3607783"/>
                  <a:gd name="connsiteY51" fmla="*/ 178134 h 3347910"/>
                  <a:gd name="connsiteX52" fmla="*/ 554133 w 3607783"/>
                  <a:gd name="connsiteY52" fmla="*/ 67646 h 3347910"/>
                  <a:gd name="connsiteX53" fmla="*/ 1519215 w 3607783"/>
                  <a:gd name="connsiteY53" fmla="*/ 99214 h 33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07783" h="3347910">
                    <a:moveTo>
                      <a:pt x="497198" y="32132"/>
                    </a:moveTo>
                    <a:cubicBezTo>
                      <a:pt x="490997" y="50171"/>
                      <a:pt x="376562" y="369798"/>
                      <a:pt x="242962" y="742414"/>
                    </a:cubicBezTo>
                    <a:cubicBezTo>
                      <a:pt x="55244" y="1265543"/>
                      <a:pt x="0" y="1426202"/>
                      <a:pt x="0" y="1446496"/>
                    </a:cubicBezTo>
                    <a:cubicBezTo>
                      <a:pt x="0" y="1469044"/>
                      <a:pt x="1127" y="1471863"/>
                      <a:pt x="10147" y="1468481"/>
                    </a:cubicBezTo>
                    <a:cubicBezTo>
                      <a:pt x="47352" y="1453824"/>
                      <a:pt x="192227" y="1403653"/>
                      <a:pt x="197301" y="1403653"/>
                    </a:cubicBezTo>
                    <a:cubicBezTo>
                      <a:pt x="200683" y="1403653"/>
                      <a:pt x="202938" y="1430712"/>
                      <a:pt x="202938" y="1478064"/>
                    </a:cubicBezTo>
                    <a:cubicBezTo>
                      <a:pt x="202938" y="1519215"/>
                      <a:pt x="208011" y="1773451"/>
                      <a:pt x="214212" y="2043471"/>
                    </a:cubicBezTo>
                    <a:cubicBezTo>
                      <a:pt x="220413" y="2312928"/>
                      <a:pt x="225486" y="2554762"/>
                      <a:pt x="225486" y="2580129"/>
                    </a:cubicBezTo>
                    <a:lnTo>
                      <a:pt x="225486" y="2626354"/>
                    </a:lnTo>
                    <a:lnTo>
                      <a:pt x="421660" y="2780812"/>
                    </a:lnTo>
                    <a:cubicBezTo>
                      <a:pt x="529329" y="2865369"/>
                      <a:pt x="735650" y="3027720"/>
                      <a:pt x="879961" y="3141590"/>
                    </a:cubicBezTo>
                    <a:lnTo>
                      <a:pt x="1142653" y="3347910"/>
                    </a:lnTo>
                    <a:lnTo>
                      <a:pt x="2246973" y="3325362"/>
                    </a:lnTo>
                    <a:cubicBezTo>
                      <a:pt x="2854095" y="3312960"/>
                      <a:pt x="3351856" y="3302249"/>
                      <a:pt x="3351856" y="3301686"/>
                    </a:cubicBezTo>
                    <a:cubicBezTo>
                      <a:pt x="3352420" y="3301122"/>
                      <a:pt x="3355802" y="3024337"/>
                      <a:pt x="3359748" y="2686108"/>
                    </a:cubicBezTo>
                    <a:cubicBezTo>
                      <a:pt x="3363130" y="2347878"/>
                      <a:pt x="3367076" y="2060946"/>
                      <a:pt x="3368768" y="2047417"/>
                    </a:cubicBezTo>
                    <a:lnTo>
                      <a:pt x="3371586" y="2023741"/>
                    </a:lnTo>
                    <a:lnTo>
                      <a:pt x="3421193" y="2023741"/>
                    </a:lnTo>
                    <a:cubicBezTo>
                      <a:pt x="3448252" y="2023741"/>
                      <a:pt x="3501805" y="2022050"/>
                      <a:pt x="3539010" y="2019795"/>
                    </a:cubicBezTo>
                    <a:lnTo>
                      <a:pt x="3607783" y="2016413"/>
                    </a:lnTo>
                    <a:lnTo>
                      <a:pt x="3607783" y="1997810"/>
                    </a:lnTo>
                    <a:cubicBezTo>
                      <a:pt x="3607783" y="1985972"/>
                      <a:pt x="3565505" y="1887886"/>
                      <a:pt x="3484329" y="1712570"/>
                    </a:cubicBezTo>
                    <a:cubicBezTo>
                      <a:pt x="3347910" y="1417183"/>
                      <a:pt x="3196834" y="1090791"/>
                      <a:pt x="2955564" y="569353"/>
                    </a:cubicBezTo>
                    <a:cubicBezTo>
                      <a:pt x="2867060" y="378817"/>
                      <a:pt x="2779684" y="189409"/>
                      <a:pt x="2761082" y="148257"/>
                    </a:cubicBezTo>
                    <a:lnTo>
                      <a:pt x="2727259" y="73847"/>
                    </a:lnTo>
                    <a:lnTo>
                      <a:pt x="2692308" y="71028"/>
                    </a:lnTo>
                    <a:cubicBezTo>
                      <a:pt x="2673706" y="69337"/>
                      <a:pt x="2527139" y="64264"/>
                      <a:pt x="2367608" y="59190"/>
                    </a:cubicBezTo>
                    <a:cubicBezTo>
                      <a:pt x="2208076" y="54117"/>
                      <a:pt x="1726099" y="38896"/>
                      <a:pt x="1296547" y="25367"/>
                    </a:cubicBezTo>
                    <a:cubicBezTo>
                      <a:pt x="866995" y="11274"/>
                      <a:pt x="514109" y="0"/>
                      <a:pt x="511854" y="0"/>
                    </a:cubicBezTo>
                    <a:cubicBezTo>
                      <a:pt x="510163" y="0"/>
                      <a:pt x="503399" y="14657"/>
                      <a:pt x="497198" y="32132"/>
                    </a:cubicBezTo>
                    <a:close/>
                    <a:moveTo>
                      <a:pt x="1519215" y="99214"/>
                    </a:moveTo>
                    <a:cubicBezTo>
                      <a:pt x="2049672" y="116126"/>
                      <a:pt x="2527703" y="131910"/>
                      <a:pt x="2581820" y="133601"/>
                    </a:cubicBezTo>
                    <a:lnTo>
                      <a:pt x="2681034" y="136983"/>
                    </a:lnTo>
                    <a:lnTo>
                      <a:pt x="2709783" y="199556"/>
                    </a:lnTo>
                    <a:cubicBezTo>
                      <a:pt x="2725568" y="233942"/>
                      <a:pt x="2883972" y="576682"/>
                      <a:pt x="3062670" y="961136"/>
                    </a:cubicBezTo>
                    <a:cubicBezTo>
                      <a:pt x="3240804" y="1345591"/>
                      <a:pt x="3417247" y="1726099"/>
                      <a:pt x="3454452" y="1806710"/>
                    </a:cubicBezTo>
                    <a:lnTo>
                      <a:pt x="3522098" y="1953277"/>
                    </a:lnTo>
                    <a:lnTo>
                      <a:pt x="3414429" y="1957786"/>
                    </a:lnTo>
                    <a:cubicBezTo>
                      <a:pt x="3355238" y="1960041"/>
                      <a:pt x="3306195" y="1962860"/>
                      <a:pt x="3305631" y="1963423"/>
                    </a:cubicBezTo>
                    <a:cubicBezTo>
                      <a:pt x="3304504" y="1963987"/>
                      <a:pt x="3299994" y="2249791"/>
                      <a:pt x="3295485" y="2598168"/>
                    </a:cubicBezTo>
                    <a:cubicBezTo>
                      <a:pt x="3290975" y="2945981"/>
                      <a:pt x="3285901" y="3232349"/>
                      <a:pt x="3283646" y="3234603"/>
                    </a:cubicBezTo>
                    <a:cubicBezTo>
                      <a:pt x="3280828" y="3237986"/>
                      <a:pt x="1391815" y="3279137"/>
                      <a:pt x="1211990" y="3280264"/>
                    </a:cubicBezTo>
                    <a:lnTo>
                      <a:pt x="1164074" y="3280828"/>
                    </a:lnTo>
                    <a:lnTo>
                      <a:pt x="730012" y="2939216"/>
                    </a:lnTo>
                    <a:lnTo>
                      <a:pt x="295951" y="2597041"/>
                    </a:lnTo>
                    <a:lnTo>
                      <a:pt x="292005" y="2523194"/>
                    </a:lnTo>
                    <a:cubicBezTo>
                      <a:pt x="289750" y="2482606"/>
                      <a:pt x="282422" y="2192856"/>
                      <a:pt x="276221" y="1879993"/>
                    </a:cubicBezTo>
                    <a:lnTo>
                      <a:pt x="264383" y="1310640"/>
                    </a:lnTo>
                    <a:lnTo>
                      <a:pt x="379945" y="963955"/>
                    </a:lnTo>
                    <a:cubicBezTo>
                      <a:pt x="443081" y="773419"/>
                      <a:pt x="522001" y="538913"/>
                      <a:pt x="555260" y="443645"/>
                    </a:cubicBezTo>
                    <a:lnTo>
                      <a:pt x="615578" y="270020"/>
                    </a:lnTo>
                    <a:lnTo>
                      <a:pt x="584010" y="178134"/>
                    </a:lnTo>
                    <a:cubicBezTo>
                      <a:pt x="556952" y="99214"/>
                      <a:pt x="547932" y="67646"/>
                      <a:pt x="554133" y="67646"/>
                    </a:cubicBezTo>
                    <a:cubicBezTo>
                      <a:pt x="554697" y="67646"/>
                      <a:pt x="989322" y="81739"/>
                      <a:pt x="1519215" y="9921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B5B0064B-A1A4-BB67-7413-7B47C97F7560}"/>
                  </a:ext>
                </a:extLst>
              </p:cNvPr>
              <p:cNvSpPr/>
              <p:nvPr/>
            </p:nvSpPr>
            <p:spPr bwMode="auto">
              <a:xfrm>
                <a:off x="4412808" y="3315403"/>
                <a:ext cx="769419" cy="1220732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1F394A1F-C067-F654-F30A-BE154D2AC174}"/>
                  </a:ext>
                </a:extLst>
              </p:cNvPr>
              <p:cNvGrpSpPr/>
              <p:nvPr/>
            </p:nvGrpSpPr>
            <p:grpSpPr>
              <a:xfrm>
                <a:off x="5049036" y="3322412"/>
                <a:ext cx="1947051" cy="588201"/>
                <a:chOff x="8364915" y="3815016"/>
                <a:chExt cx="897300" cy="528571"/>
              </a:xfrm>
            </p:grpSpPr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9DB7E3AB-B62D-BC59-D0A9-6610AFAEBEB8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FCD7A191-B4AE-6247-A244-5BB3E88A1C8F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079980DD-277C-6EBC-66D2-F01C1DE35AAF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F8D906E3-1A43-72F7-E1B1-3991651E2207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CD7534BD-C143-9833-5CD1-99BCA50F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8018" y="4096371"/>
                <a:ext cx="277293" cy="362103"/>
              </a:xfrm>
              <a:prstGeom prst="rect">
                <a:avLst/>
              </a:prstGeom>
            </p:spPr>
          </p:pic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EA06F566-03F4-5DE0-7205-7435929F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81" y="4144813"/>
                <a:ext cx="335159" cy="291778"/>
              </a:xfrm>
              <a:prstGeom prst="rect">
                <a:avLst/>
              </a:prstGeom>
            </p:spPr>
          </p:pic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CA64AE2D-B58E-AA4D-6C77-7869CC738F44}"/>
                  </a:ext>
                </a:extLst>
              </p:cNvPr>
              <p:cNvCxnSpPr/>
              <p:nvPr/>
            </p:nvCxnSpPr>
            <p:spPr bwMode="auto">
              <a:xfrm flipH="1" flipV="1">
                <a:off x="5701738" y="4277423"/>
                <a:ext cx="292833" cy="526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F6DA5F0D-1C61-04D7-CA59-A09CCE207AB8}"/>
                  </a:ext>
                </a:extLst>
              </p:cNvPr>
              <p:cNvCxnSpPr/>
              <p:nvPr/>
            </p:nvCxnSpPr>
            <p:spPr bwMode="auto">
              <a:xfrm>
                <a:off x="5738081" y="4233615"/>
                <a:ext cx="221832" cy="5278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Gruppieren 68">
                <a:extLst>
                  <a:ext uri="{FF2B5EF4-FFF2-40B4-BE49-F238E27FC236}">
                    <a16:creationId xmlns:a16="http://schemas.microsoft.com/office/drawing/2014/main" id="{16DD5E3D-B209-4C2F-3927-CF130B0DA79E}"/>
                  </a:ext>
                </a:extLst>
              </p:cNvPr>
              <p:cNvGrpSpPr/>
              <p:nvPr/>
            </p:nvGrpSpPr>
            <p:grpSpPr>
              <a:xfrm>
                <a:off x="7405955" y="3230128"/>
                <a:ext cx="1694579" cy="1457785"/>
                <a:chOff x="7922148" y="3230128"/>
                <a:chExt cx="1694579" cy="1457785"/>
              </a:xfrm>
            </p:grpSpPr>
            <p:pic>
              <p:nvPicPr>
                <p:cNvPr id="71" name="Grafik 70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68BE34F8-0DB2-45E3-10F9-A187AF6DF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305763"/>
                  <a:ext cx="670609" cy="276756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649F9E6-2501-5D0E-B6F3-4081B0F00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137984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78" name="Grafik 77">
                  <a:extLst>
                    <a:ext uri="{FF2B5EF4-FFF2-40B4-BE49-F238E27FC236}">
                      <a16:creationId xmlns:a16="http://schemas.microsoft.com/office/drawing/2014/main" id="{DF7B60C2-4BDA-A83D-04D6-80D332CF3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220354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0" name="Grafik 79">
                  <a:extLst>
                    <a:ext uri="{FF2B5EF4-FFF2-40B4-BE49-F238E27FC236}">
                      <a16:creationId xmlns:a16="http://schemas.microsoft.com/office/drawing/2014/main" id="{3E0C591C-88D8-4945-3947-414A74210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326951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2" name="Grafik 81">
                  <a:extLst>
                    <a:ext uri="{FF2B5EF4-FFF2-40B4-BE49-F238E27FC236}">
                      <a16:creationId xmlns:a16="http://schemas.microsoft.com/office/drawing/2014/main" id="{5452A0FD-D566-17D2-DFF8-FB6894AC2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569215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E9721EA4-5582-EDB8-A928-B7760BDB9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651585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ECEA8C0C-8910-5793-036D-89704500E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758182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5" name="Grafik 84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3A268024-DC3A-829B-3521-AF37DC36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577954"/>
                  <a:ext cx="670609" cy="276756"/>
                </a:xfrm>
                <a:prstGeom prst="rect">
                  <a:avLst/>
                </a:prstGeom>
              </p:spPr>
            </p:pic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D5EA0BD1-EA82-7BEF-FB86-EB8A7ECD1681}"/>
                    </a:ext>
                  </a:extLst>
                </p:cNvPr>
                <p:cNvGrpSpPr/>
                <p:nvPr/>
              </p:nvGrpSpPr>
              <p:grpSpPr>
                <a:xfrm>
                  <a:off x="7922148" y="3230128"/>
                  <a:ext cx="1694579" cy="1457785"/>
                  <a:chOff x="9906000" y="1688388"/>
                  <a:chExt cx="3011703" cy="1984036"/>
                </a:xfrm>
              </p:grpSpPr>
              <p:pic>
                <p:nvPicPr>
                  <p:cNvPr id="87" name="Grafik 86">
                    <a:extLst>
                      <a:ext uri="{FF2B5EF4-FFF2-40B4-BE49-F238E27FC236}">
                        <a16:creationId xmlns:a16="http://schemas.microsoft.com/office/drawing/2014/main" id="{85572A2F-C7CE-C196-55BA-1A0D879E4C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9906000" y="1688388"/>
                    <a:ext cx="2828822" cy="1968695"/>
                  </a:xfrm>
                  <a:prstGeom prst="rect">
                    <a:avLst/>
                  </a:prstGeom>
                </p:spPr>
              </p:pic>
              <p:sp>
                <p:nvSpPr>
                  <p:cNvPr id="88" name="Rechteck 87">
                    <a:extLst>
                      <a:ext uri="{FF2B5EF4-FFF2-40B4-BE49-F238E27FC236}">
                        <a16:creationId xmlns:a16="http://schemas.microsoft.com/office/drawing/2014/main" id="{18EDBA42-2DBF-04F0-C576-90E355058F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409634" y="2705215"/>
                    <a:ext cx="508069" cy="96720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55493DE1-E2C4-83C1-2478-B843CEE40149}"/>
                </a:ext>
              </a:extLst>
            </p:cNvPr>
            <p:cNvSpPr txBox="1"/>
            <p:nvPr/>
          </p:nvSpPr>
          <p:spPr>
            <a:xfrm>
              <a:off x="3574289" y="4586603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Betriebe/Firmen</a:t>
              </a:r>
              <a:br>
                <a:rPr lang="de-DE" sz="1400" dirty="0"/>
              </a:br>
              <a:r>
                <a:rPr lang="de-DE" sz="1400" dirty="0"/>
                <a:t>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93F5B9E1-4C40-4EF1-8006-6533E6B212DC}"/>
                </a:ext>
              </a:extLst>
            </p:cNvPr>
            <p:cNvCxnSpPr/>
            <p:nvPr/>
          </p:nvCxnSpPr>
          <p:spPr bwMode="auto">
            <a:xfrm>
              <a:off x="3425337" y="4316158"/>
              <a:ext cx="0" cy="79256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635FA662-EAD9-6D27-13E0-A2F2A9D4FE4F}"/>
              </a:ext>
            </a:extLst>
          </p:cNvPr>
          <p:cNvCxnSpPr/>
          <p:nvPr/>
        </p:nvCxnSpPr>
        <p:spPr bwMode="auto">
          <a:xfrm>
            <a:off x="1392333" y="3564383"/>
            <a:ext cx="0" cy="99032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6474C2E0-70C1-2181-FE15-0C8583782DE0}"/>
              </a:ext>
            </a:extLst>
          </p:cNvPr>
          <p:cNvGrpSpPr/>
          <p:nvPr/>
        </p:nvGrpSpPr>
        <p:grpSpPr>
          <a:xfrm>
            <a:off x="1676714" y="925793"/>
            <a:ext cx="6890447" cy="3384764"/>
            <a:chOff x="1676714" y="925793"/>
            <a:chExt cx="6890447" cy="3384764"/>
          </a:xfrm>
        </p:grpSpPr>
        <p:pic>
          <p:nvPicPr>
            <p:cNvPr id="7" name="Grafik 6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A816F608-0985-4147-BFBD-8D165CFBB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7518342" y="957323"/>
              <a:ext cx="1048819" cy="520415"/>
            </a:xfrm>
            <a:prstGeom prst="rect">
              <a:avLst/>
            </a:prstGeom>
          </p:spPr>
        </p:pic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3FAD0203-5281-44C8-9DC5-378B872B3AD6}"/>
                </a:ext>
              </a:extLst>
            </p:cNvPr>
            <p:cNvSpPr txBox="1"/>
            <p:nvPr/>
          </p:nvSpPr>
          <p:spPr>
            <a:xfrm>
              <a:off x="3865060" y="925793"/>
              <a:ext cx="2978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Vernetzung von Biotop - Inseln</a:t>
              </a:r>
            </a:p>
          </p:txBody>
        </p: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1676714" y="975885"/>
              <a:ext cx="1309718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 rot="5400000">
              <a:off x="5110417" y="-909248"/>
              <a:ext cx="245537" cy="4570311"/>
            </a:xfrm>
            <a:prstGeom prst="rect">
              <a:avLst/>
            </a:prstGeom>
          </p:spPr>
        </p:pic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41874496-181E-9842-83EB-AC85326C7967}"/>
                </a:ext>
              </a:extLst>
            </p:cNvPr>
            <p:cNvGrpSpPr/>
            <p:nvPr/>
          </p:nvGrpSpPr>
          <p:grpSpPr>
            <a:xfrm>
              <a:off x="1692434" y="1809120"/>
              <a:ext cx="2475366" cy="2501437"/>
              <a:chOff x="1692434" y="1809120"/>
              <a:chExt cx="2475366" cy="2501437"/>
            </a:xfrm>
          </p:grpSpPr>
          <p:pic>
            <p:nvPicPr>
              <p:cNvPr id="34" name="Grafik 33" descr="Ein Bild, das Gras, Baum, draußen, Feld enthält.&#10;&#10;Automatisch generierte Beschreibung">
                <a:extLst>
                  <a:ext uri="{FF2B5EF4-FFF2-40B4-BE49-F238E27FC236}">
                    <a16:creationId xmlns:a16="http://schemas.microsoft.com/office/drawing/2014/main" id="{B33C2787-C27C-9AFE-75A6-8A2E125F2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2434" y="2169935"/>
                <a:ext cx="2475366" cy="1599531"/>
              </a:xfrm>
              <a:prstGeom prst="rect">
                <a:avLst/>
              </a:prstGeom>
            </p:spPr>
          </p:pic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7F79812A-1A9C-AEA6-B307-F24E902C0CF0}"/>
                  </a:ext>
                </a:extLst>
              </p:cNvPr>
              <p:cNvSpPr txBox="1"/>
              <p:nvPr/>
            </p:nvSpPr>
            <p:spPr>
              <a:xfrm>
                <a:off x="2551026" y="1809120"/>
                <a:ext cx="8029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PV-FFA</a:t>
                </a:r>
              </a:p>
            </p:txBody>
          </p: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F7CEDC11-DFD3-13BA-3AD8-3B4C889B3A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41952" y="3789213"/>
                <a:ext cx="0" cy="52134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A16DCAE-A3FE-8B45-40B4-4EE42CA91313}"/>
              </a:ext>
            </a:extLst>
          </p:cNvPr>
          <p:cNvGrpSpPr/>
          <p:nvPr/>
        </p:nvGrpSpPr>
        <p:grpSpPr>
          <a:xfrm>
            <a:off x="3353652" y="4316158"/>
            <a:ext cx="5239221" cy="1743805"/>
            <a:chOff x="3353652" y="4316158"/>
            <a:chExt cx="5239221" cy="1743805"/>
          </a:xfrm>
        </p:grpSpPr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264570" y="4316158"/>
              <a:ext cx="0" cy="7406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56FEA781-4070-45DF-9DF9-4FE225FFE945}"/>
                </a:ext>
              </a:extLst>
            </p:cNvPr>
            <p:cNvSpPr txBox="1"/>
            <p:nvPr/>
          </p:nvSpPr>
          <p:spPr>
            <a:xfrm>
              <a:off x="5625580" y="5752186"/>
              <a:ext cx="1653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(kalte) Nahwärme</a:t>
              </a:r>
            </a:p>
          </p:txBody>
        </p:sp>
        <p:cxnSp>
          <p:nvCxnSpPr>
            <p:cNvPr id="122" name="Gerade Verbindung mit Pfeil 121">
              <a:extLst>
                <a:ext uri="{FF2B5EF4-FFF2-40B4-BE49-F238E27FC236}">
                  <a16:creationId xmlns:a16="http://schemas.microsoft.com/office/drawing/2014/main" id="{7E2B383D-FEE0-81DF-5BAC-59DCC1DA63B1}"/>
                </a:ext>
              </a:extLst>
            </p:cNvPr>
            <p:cNvCxnSpPr/>
            <p:nvPr/>
          </p:nvCxnSpPr>
          <p:spPr bwMode="auto">
            <a:xfrm>
              <a:off x="3353652" y="6035835"/>
              <a:ext cx="4552098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1CCC28AE-F5C6-842C-F46F-9FAF2DAF0386}"/>
                </a:ext>
              </a:extLst>
            </p:cNvPr>
            <p:cNvCxnSpPr/>
            <p:nvPr/>
          </p:nvCxnSpPr>
          <p:spPr bwMode="auto">
            <a:xfrm>
              <a:off x="3683560" y="5680831"/>
              <a:ext cx="0" cy="35500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3FA43BD2-D44A-3BB4-6760-2FC684003A7F}"/>
                </a:ext>
              </a:extLst>
            </p:cNvPr>
            <p:cNvCxnSpPr/>
            <p:nvPr/>
          </p:nvCxnSpPr>
          <p:spPr bwMode="auto">
            <a:xfrm>
              <a:off x="5402912" y="5680831"/>
              <a:ext cx="0" cy="35500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E8E6A6A4-8469-D2BD-8E6F-64CB8B2B27E0}"/>
                </a:ext>
              </a:extLst>
            </p:cNvPr>
            <p:cNvCxnSpPr/>
            <p:nvPr/>
          </p:nvCxnSpPr>
          <p:spPr bwMode="auto">
            <a:xfrm>
              <a:off x="7728609" y="5680831"/>
              <a:ext cx="0" cy="35500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7346446" y="4648635"/>
              <a:ext cx="1246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 Heizzentrale</a:t>
              </a:r>
            </a:p>
          </p:txBody>
        </p:sp>
        <p:pic>
          <p:nvPicPr>
            <p:cNvPr id="107" name="Grafik 106" descr="Ein Bild, das drinnen, Flughafen, blau, U-Bahn enthält.&#10;&#10;Automatisch generierte Beschreibung">
              <a:extLst>
                <a:ext uri="{FF2B5EF4-FFF2-40B4-BE49-F238E27FC236}">
                  <a16:creationId xmlns:a16="http://schemas.microsoft.com/office/drawing/2014/main" id="{CE90A42E-B92D-089E-5623-64BA58BD7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80" b="16331"/>
            <a:stretch/>
          </p:blipFill>
          <p:spPr>
            <a:xfrm>
              <a:off x="7011457" y="5041873"/>
              <a:ext cx="1331535" cy="708027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68031A1-F5DB-1D40-F6DB-FC04B7B1BA27}"/>
                </a:ext>
              </a:extLst>
            </p:cNvPr>
            <p:cNvSpPr txBox="1"/>
            <p:nvPr/>
          </p:nvSpPr>
          <p:spPr>
            <a:xfrm>
              <a:off x="3923694" y="5752186"/>
              <a:ext cx="1121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Wärmenetz</a:t>
              </a:r>
            </a:p>
          </p:txBody>
        </p:sp>
      </p:grpSp>
      <p:sp>
        <p:nvSpPr>
          <p:cNvPr id="121" name="Textfeld 120">
            <a:extLst>
              <a:ext uri="{FF2B5EF4-FFF2-40B4-BE49-F238E27FC236}">
                <a16:creationId xmlns:a16="http://schemas.microsoft.com/office/drawing/2014/main" id="{89F9A30E-A6AD-7317-B4A4-DB65F39107A1}"/>
              </a:ext>
            </a:extLst>
          </p:cNvPr>
          <p:cNvSpPr txBox="1"/>
          <p:nvPr/>
        </p:nvSpPr>
        <p:spPr>
          <a:xfrm>
            <a:off x="4261882" y="1724072"/>
            <a:ext cx="549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Beteiligung der </a:t>
            </a:r>
            <a:r>
              <a:rPr lang="de-DE" sz="1600" dirty="0" err="1">
                <a:solidFill>
                  <a:srgbClr val="3333FF"/>
                </a:solidFill>
              </a:rPr>
              <a:t>Bürger:innen</a:t>
            </a:r>
            <a:r>
              <a:rPr lang="de-DE" sz="1600" dirty="0">
                <a:solidFill>
                  <a:srgbClr val="3333FF"/>
                </a:solidFill>
              </a:rPr>
              <a:t> mit der Gemeinde: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Miteigentümer z.B. in einer Bürgergenossenschaft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günstiger Strom für </a:t>
            </a:r>
            <a:r>
              <a:rPr lang="de-DE" sz="1600" dirty="0" err="1">
                <a:solidFill>
                  <a:srgbClr val="3333FF"/>
                </a:solidFill>
                <a:sym typeface="Wingdings" panose="05000000000000000000" pitchFamily="2" charset="2"/>
              </a:rPr>
              <a:t>Bürger:innen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 und Betriebe,</a:t>
            </a:r>
            <a:b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     auch für einkommensschwächere Haushalte</a:t>
            </a:r>
            <a:b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Haushaltsbeitrag für die Gemeinde</a:t>
            </a:r>
            <a:r>
              <a:rPr lang="de-DE" sz="1600" dirty="0">
                <a:solidFill>
                  <a:srgbClr val="3333FF"/>
                </a:solidFill>
              </a:rPr>
              <a:t> (</a:t>
            </a:r>
            <a:r>
              <a:rPr lang="de-DE" sz="1600" dirty="0" err="1">
                <a:solidFill>
                  <a:srgbClr val="3333FF"/>
                </a:solidFill>
              </a:rPr>
              <a:t>freiw</a:t>
            </a:r>
            <a:r>
              <a:rPr lang="de-DE" sz="1600" dirty="0">
                <a:solidFill>
                  <a:srgbClr val="3333FF"/>
                </a:solidFill>
              </a:rPr>
              <a:t>. Aufgaben)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4CBAFC89-0174-6CB2-0873-B3581B8A9B26}"/>
              </a:ext>
            </a:extLst>
          </p:cNvPr>
          <p:cNvSpPr txBox="1"/>
          <p:nvPr/>
        </p:nvSpPr>
        <p:spPr>
          <a:xfrm>
            <a:off x="4261883" y="3014205"/>
            <a:ext cx="50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Landwirtschaftliche Mitnutzung: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Einkommensbeitrag für die Landwirtschaft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187DA017-8F2A-9A92-749B-ADBDE4B088BE}"/>
              </a:ext>
            </a:extLst>
          </p:cNvPr>
          <p:cNvSpPr txBox="1"/>
          <p:nvPr/>
        </p:nvSpPr>
        <p:spPr>
          <a:xfrm>
            <a:off x="4261883" y="3599235"/>
            <a:ext cx="50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Biodiversitätskonzept: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Beitrag für den Naturschutz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28F0AED7-A784-A028-DED5-AFCE5E1797BD}"/>
              </a:ext>
            </a:extLst>
          </p:cNvPr>
          <p:cNvSpPr txBox="1"/>
          <p:nvPr/>
        </p:nvSpPr>
        <p:spPr>
          <a:xfrm>
            <a:off x="8111812" y="3972003"/>
            <a:ext cx="962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Ortsnetz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D164D-9995-9140-C52D-B04E007C5238}"/>
              </a:ext>
            </a:extLst>
          </p:cNvPr>
          <p:cNvSpPr txBox="1"/>
          <p:nvPr/>
        </p:nvSpPr>
        <p:spPr>
          <a:xfrm>
            <a:off x="1307165" y="5168336"/>
            <a:ext cx="18598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Alle möglichen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Dächer/Park-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plätze müssen mit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PV belegt werden!</a:t>
            </a:r>
          </a:p>
        </p:txBody>
      </p:sp>
    </p:spTree>
    <p:extLst>
      <p:ext uri="{BB962C8B-B14F-4D97-AF65-F5344CB8AC3E}">
        <p14:creationId xmlns:p14="http://schemas.microsoft.com/office/powerpoint/2010/main" val="30026544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1" grpId="0"/>
      <p:bldP spid="124" grpId="0"/>
      <p:bldP spid="1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888926" y="884064"/>
            <a:ext cx="8147311" cy="5296172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367934" y="1479148"/>
            <a:ext cx="0" cy="3332532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8977975" y="4888110"/>
            <a:ext cx="992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</a:p>
          <a:p>
            <a:pPr algn="ctr"/>
            <a:r>
              <a:rPr lang="de-DE" sz="1600" dirty="0"/>
              <a:t>mit</a:t>
            </a:r>
          </a:p>
          <a:p>
            <a:pPr algn="ctr"/>
            <a:r>
              <a:rPr lang="de-DE" sz="1600" dirty="0"/>
              <a:t>Speicher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93331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5" y="-28138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in der Gemeinde (2)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Baukasten für Gebietskörperschaften zur maximalen Autarkie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101430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72240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493312" y="3296555"/>
            <a:ext cx="1020545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6690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0237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 und 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maximale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82257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319685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15083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03055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97164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PV-FF-Anlage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53903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83296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21061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64755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931389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760385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E010A73-87FD-2B16-D43A-F269F8FB48D4}"/>
              </a:ext>
            </a:extLst>
          </p:cNvPr>
          <p:cNvGrpSpPr/>
          <p:nvPr/>
        </p:nvGrpSpPr>
        <p:grpSpPr>
          <a:xfrm>
            <a:off x="2848745" y="4316158"/>
            <a:ext cx="2211363" cy="1435415"/>
            <a:chOff x="2848745" y="4316158"/>
            <a:chExt cx="2211363" cy="1435415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3C9AC2B-7A18-D286-C54F-297088B0B8F8}"/>
                </a:ext>
              </a:extLst>
            </p:cNvPr>
            <p:cNvGrpSpPr/>
            <p:nvPr/>
          </p:nvGrpSpPr>
          <p:grpSpPr>
            <a:xfrm>
              <a:off x="2848745" y="5076190"/>
              <a:ext cx="2211363" cy="675383"/>
              <a:chOff x="4132702" y="3170663"/>
              <a:chExt cx="4967832" cy="151725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701B97A-BDA0-1B1D-00FF-83F4C3386DC8}"/>
                  </a:ext>
                </a:extLst>
              </p:cNvPr>
              <p:cNvSpPr/>
              <p:nvPr/>
            </p:nvSpPr>
            <p:spPr>
              <a:xfrm rot="10800000" flipV="1">
                <a:off x="6078762" y="4621159"/>
                <a:ext cx="11760" cy="14086"/>
              </a:xfrm>
              <a:custGeom>
                <a:avLst/>
                <a:gdLst>
                  <a:gd name="connsiteX0" fmla="*/ 5954 w 16876"/>
                  <a:gd name="connsiteY0" fmla="*/ 11274 h 22548"/>
                  <a:gd name="connsiteX1" fmla="*/ 4263 w 16876"/>
                  <a:gd name="connsiteY1" fmla="*/ 22549 h 22548"/>
                  <a:gd name="connsiteX2" fmla="*/ 14974 w 16876"/>
                  <a:gd name="connsiteY2" fmla="*/ 11274 h 22548"/>
                  <a:gd name="connsiteX3" fmla="*/ 16665 w 16876"/>
                  <a:gd name="connsiteY3" fmla="*/ 0 h 22548"/>
                  <a:gd name="connsiteX4" fmla="*/ 5954 w 16876"/>
                  <a:gd name="connsiteY4" fmla="*/ 11274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6" h="22548">
                    <a:moveTo>
                      <a:pt x="5954" y="11274"/>
                    </a:moveTo>
                    <a:cubicBezTo>
                      <a:pt x="-1374" y="19730"/>
                      <a:pt x="-1938" y="22549"/>
                      <a:pt x="4263" y="22549"/>
                    </a:cubicBezTo>
                    <a:cubicBezTo>
                      <a:pt x="8209" y="22549"/>
                      <a:pt x="13283" y="17475"/>
                      <a:pt x="14974" y="11274"/>
                    </a:cubicBezTo>
                    <a:cubicBezTo>
                      <a:pt x="16665" y="5073"/>
                      <a:pt x="17229" y="0"/>
                      <a:pt x="16665" y="0"/>
                    </a:cubicBezTo>
                    <a:cubicBezTo>
                      <a:pt x="16101" y="0"/>
                      <a:pt x="11591" y="5073"/>
                      <a:pt x="5954" y="11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2BA3DD6-A190-4164-BDC1-722D069E6E75}"/>
                  </a:ext>
                </a:extLst>
              </p:cNvPr>
              <p:cNvSpPr/>
              <p:nvPr/>
            </p:nvSpPr>
            <p:spPr>
              <a:xfrm rot="10800000" flipV="1">
                <a:off x="5563654" y="3977249"/>
                <a:ext cx="24379" cy="1937"/>
              </a:xfrm>
              <a:custGeom>
                <a:avLst/>
                <a:gdLst>
                  <a:gd name="connsiteX0" fmla="*/ 4187 w 34984"/>
                  <a:gd name="connsiteY0" fmla="*/ 2255 h 3100"/>
                  <a:gd name="connsiteX1" fmla="*/ 32372 w 34984"/>
                  <a:gd name="connsiteY1" fmla="*/ 2255 h 3100"/>
                  <a:gd name="connsiteX2" fmla="*/ 16588 w 34984"/>
                  <a:gd name="connsiteY2" fmla="*/ 0 h 3100"/>
                  <a:gd name="connsiteX3" fmla="*/ 4187 w 34984"/>
                  <a:gd name="connsiteY3" fmla="*/ 2255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84" h="3100">
                    <a:moveTo>
                      <a:pt x="4187" y="2255"/>
                    </a:moveTo>
                    <a:cubicBezTo>
                      <a:pt x="12642" y="3382"/>
                      <a:pt x="25044" y="3382"/>
                      <a:pt x="32372" y="2255"/>
                    </a:cubicBezTo>
                    <a:cubicBezTo>
                      <a:pt x="39137" y="1127"/>
                      <a:pt x="32372" y="0"/>
                      <a:pt x="16588" y="0"/>
                    </a:cubicBezTo>
                    <a:cubicBezTo>
                      <a:pt x="1368" y="0"/>
                      <a:pt x="-4833" y="1127"/>
                      <a:pt x="4187" y="2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900EF653-3CE2-C033-A376-AB25C0D8792D}"/>
                  </a:ext>
                </a:extLst>
              </p:cNvPr>
              <p:cNvCxnSpPr>
                <a:stCxn id="62" idx="42"/>
              </p:cNvCxnSpPr>
              <p:nvPr/>
            </p:nvCxnSpPr>
            <p:spPr bwMode="auto">
              <a:xfrm flipH="1" flipV="1">
                <a:off x="5216370" y="3577856"/>
                <a:ext cx="2831" cy="99791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7" name="Grafik 56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9F30BB7E-E8E4-ADD9-F0A4-EA6A791DA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668" y="4274410"/>
                <a:ext cx="125490" cy="163872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CE1D7546-79B5-46E8-5568-811B6699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6498362" y="4158020"/>
                <a:ext cx="128606" cy="288117"/>
              </a:xfrm>
              <a:prstGeom prst="rect">
                <a:avLst/>
              </a:prstGeom>
            </p:spPr>
          </p:pic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25F1D217-FCC1-81F1-DA6A-4CDA055DEBA1}"/>
                  </a:ext>
                </a:extLst>
              </p:cNvPr>
              <p:cNvSpPr/>
              <p:nvPr/>
            </p:nvSpPr>
            <p:spPr bwMode="auto">
              <a:xfrm>
                <a:off x="4650474" y="3201063"/>
                <a:ext cx="2757497" cy="806345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rgbClr val="FFCC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D3351CD-42AA-B941-A738-3B6B69079C63}"/>
                  </a:ext>
                </a:extLst>
              </p:cNvPr>
              <p:cNvSpPr/>
              <p:nvPr/>
            </p:nvSpPr>
            <p:spPr>
              <a:xfrm rot="10800000" flipH="1" flipV="1">
                <a:off x="4132702" y="3170663"/>
                <a:ext cx="3367359" cy="1433842"/>
              </a:xfrm>
              <a:custGeom>
                <a:avLst/>
                <a:gdLst>
                  <a:gd name="connsiteX0" fmla="*/ 497198 w 3607783"/>
                  <a:gd name="connsiteY0" fmla="*/ 32132 h 3347910"/>
                  <a:gd name="connsiteX1" fmla="*/ 242962 w 3607783"/>
                  <a:gd name="connsiteY1" fmla="*/ 742414 h 3347910"/>
                  <a:gd name="connsiteX2" fmla="*/ 0 w 3607783"/>
                  <a:gd name="connsiteY2" fmla="*/ 1446496 h 3347910"/>
                  <a:gd name="connsiteX3" fmla="*/ 10147 w 3607783"/>
                  <a:gd name="connsiteY3" fmla="*/ 1468481 h 3347910"/>
                  <a:gd name="connsiteX4" fmla="*/ 197301 w 3607783"/>
                  <a:gd name="connsiteY4" fmla="*/ 1403653 h 3347910"/>
                  <a:gd name="connsiteX5" fmla="*/ 202938 w 3607783"/>
                  <a:gd name="connsiteY5" fmla="*/ 1478064 h 3347910"/>
                  <a:gd name="connsiteX6" fmla="*/ 214212 w 3607783"/>
                  <a:gd name="connsiteY6" fmla="*/ 2043471 h 3347910"/>
                  <a:gd name="connsiteX7" fmla="*/ 225486 w 3607783"/>
                  <a:gd name="connsiteY7" fmla="*/ 2580129 h 3347910"/>
                  <a:gd name="connsiteX8" fmla="*/ 225486 w 3607783"/>
                  <a:gd name="connsiteY8" fmla="*/ 2626354 h 3347910"/>
                  <a:gd name="connsiteX9" fmla="*/ 421660 w 3607783"/>
                  <a:gd name="connsiteY9" fmla="*/ 2780812 h 3347910"/>
                  <a:gd name="connsiteX10" fmla="*/ 879961 w 3607783"/>
                  <a:gd name="connsiteY10" fmla="*/ 3141590 h 3347910"/>
                  <a:gd name="connsiteX11" fmla="*/ 1142653 w 3607783"/>
                  <a:gd name="connsiteY11" fmla="*/ 3347910 h 3347910"/>
                  <a:gd name="connsiteX12" fmla="*/ 2246973 w 3607783"/>
                  <a:gd name="connsiteY12" fmla="*/ 3325362 h 3347910"/>
                  <a:gd name="connsiteX13" fmla="*/ 3351856 w 3607783"/>
                  <a:gd name="connsiteY13" fmla="*/ 3301686 h 3347910"/>
                  <a:gd name="connsiteX14" fmla="*/ 3359748 w 3607783"/>
                  <a:gd name="connsiteY14" fmla="*/ 2686108 h 3347910"/>
                  <a:gd name="connsiteX15" fmla="*/ 3368768 w 3607783"/>
                  <a:gd name="connsiteY15" fmla="*/ 2047417 h 3347910"/>
                  <a:gd name="connsiteX16" fmla="*/ 3371586 w 3607783"/>
                  <a:gd name="connsiteY16" fmla="*/ 2023741 h 3347910"/>
                  <a:gd name="connsiteX17" fmla="*/ 3421193 w 3607783"/>
                  <a:gd name="connsiteY17" fmla="*/ 2023741 h 3347910"/>
                  <a:gd name="connsiteX18" fmla="*/ 3539010 w 3607783"/>
                  <a:gd name="connsiteY18" fmla="*/ 2019795 h 3347910"/>
                  <a:gd name="connsiteX19" fmla="*/ 3607783 w 3607783"/>
                  <a:gd name="connsiteY19" fmla="*/ 2016413 h 3347910"/>
                  <a:gd name="connsiteX20" fmla="*/ 3607783 w 3607783"/>
                  <a:gd name="connsiteY20" fmla="*/ 1997810 h 3347910"/>
                  <a:gd name="connsiteX21" fmla="*/ 3484329 w 3607783"/>
                  <a:gd name="connsiteY21" fmla="*/ 1712570 h 3347910"/>
                  <a:gd name="connsiteX22" fmla="*/ 2955564 w 3607783"/>
                  <a:gd name="connsiteY22" fmla="*/ 569353 h 3347910"/>
                  <a:gd name="connsiteX23" fmla="*/ 2761082 w 3607783"/>
                  <a:gd name="connsiteY23" fmla="*/ 148257 h 3347910"/>
                  <a:gd name="connsiteX24" fmla="*/ 2727259 w 3607783"/>
                  <a:gd name="connsiteY24" fmla="*/ 73847 h 3347910"/>
                  <a:gd name="connsiteX25" fmla="*/ 2692308 w 3607783"/>
                  <a:gd name="connsiteY25" fmla="*/ 71028 h 3347910"/>
                  <a:gd name="connsiteX26" fmla="*/ 2367608 w 3607783"/>
                  <a:gd name="connsiteY26" fmla="*/ 59190 h 3347910"/>
                  <a:gd name="connsiteX27" fmla="*/ 1296547 w 3607783"/>
                  <a:gd name="connsiteY27" fmla="*/ 25367 h 3347910"/>
                  <a:gd name="connsiteX28" fmla="*/ 511854 w 3607783"/>
                  <a:gd name="connsiteY28" fmla="*/ 0 h 3347910"/>
                  <a:gd name="connsiteX29" fmla="*/ 497198 w 3607783"/>
                  <a:gd name="connsiteY29" fmla="*/ 32132 h 3347910"/>
                  <a:gd name="connsiteX30" fmla="*/ 1519215 w 3607783"/>
                  <a:gd name="connsiteY30" fmla="*/ 99214 h 3347910"/>
                  <a:gd name="connsiteX31" fmla="*/ 2581820 w 3607783"/>
                  <a:gd name="connsiteY31" fmla="*/ 133601 h 3347910"/>
                  <a:gd name="connsiteX32" fmla="*/ 2681034 w 3607783"/>
                  <a:gd name="connsiteY32" fmla="*/ 136983 h 3347910"/>
                  <a:gd name="connsiteX33" fmla="*/ 2709783 w 3607783"/>
                  <a:gd name="connsiteY33" fmla="*/ 199556 h 3347910"/>
                  <a:gd name="connsiteX34" fmla="*/ 3062670 w 3607783"/>
                  <a:gd name="connsiteY34" fmla="*/ 961136 h 3347910"/>
                  <a:gd name="connsiteX35" fmla="*/ 3454452 w 3607783"/>
                  <a:gd name="connsiteY35" fmla="*/ 1806710 h 3347910"/>
                  <a:gd name="connsiteX36" fmla="*/ 3522098 w 3607783"/>
                  <a:gd name="connsiteY36" fmla="*/ 1953277 h 3347910"/>
                  <a:gd name="connsiteX37" fmla="*/ 3414429 w 3607783"/>
                  <a:gd name="connsiteY37" fmla="*/ 1957786 h 3347910"/>
                  <a:gd name="connsiteX38" fmla="*/ 3305631 w 3607783"/>
                  <a:gd name="connsiteY38" fmla="*/ 1963423 h 3347910"/>
                  <a:gd name="connsiteX39" fmla="*/ 3295485 w 3607783"/>
                  <a:gd name="connsiteY39" fmla="*/ 2598168 h 3347910"/>
                  <a:gd name="connsiteX40" fmla="*/ 3283646 w 3607783"/>
                  <a:gd name="connsiteY40" fmla="*/ 3234603 h 3347910"/>
                  <a:gd name="connsiteX41" fmla="*/ 1211990 w 3607783"/>
                  <a:gd name="connsiteY41" fmla="*/ 3280264 h 3347910"/>
                  <a:gd name="connsiteX42" fmla="*/ 1164074 w 3607783"/>
                  <a:gd name="connsiteY42" fmla="*/ 3280828 h 3347910"/>
                  <a:gd name="connsiteX43" fmla="*/ 730012 w 3607783"/>
                  <a:gd name="connsiteY43" fmla="*/ 2939216 h 3347910"/>
                  <a:gd name="connsiteX44" fmla="*/ 295951 w 3607783"/>
                  <a:gd name="connsiteY44" fmla="*/ 2597041 h 3347910"/>
                  <a:gd name="connsiteX45" fmla="*/ 292005 w 3607783"/>
                  <a:gd name="connsiteY45" fmla="*/ 2523194 h 3347910"/>
                  <a:gd name="connsiteX46" fmla="*/ 276221 w 3607783"/>
                  <a:gd name="connsiteY46" fmla="*/ 1879993 h 3347910"/>
                  <a:gd name="connsiteX47" fmla="*/ 264383 w 3607783"/>
                  <a:gd name="connsiteY47" fmla="*/ 1310640 h 3347910"/>
                  <a:gd name="connsiteX48" fmla="*/ 379945 w 3607783"/>
                  <a:gd name="connsiteY48" fmla="*/ 963955 h 3347910"/>
                  <a:gd name="connsiteX49" fmla="*/ 555260 w 3607783"/>
                  <a:gd name="connsiteY49" fmla="*/ 443645 h 3347910"/>
                  <a:gd name="connsiteX50" fmla="*/ 615578 w 3607783"/>
                  <a:gd name="connsiteY50" fmla="*/ 270020 h 3347910"/>
                  <a:gd name="connsiteX51" fmla="*/ 584010 w 3607783"/>
                  <a:gd name="connsiteY51" fmla="*/ 178134 h 3347910"/>
                  <a:gd name="connsiteX52" fmla="*/ 554133 w 3607783"/>
                  <a:gd name="connsiteY52" fmla="*/ 67646 h 3347910"/>
                  <a:gd name="connsiteX53" fmla="*/ 1519215 w 3607783"/>
                  <a:gd name="connsiteY53" fmla="*/ 99214 h 33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07783" h="3347910">
                    <a:moveTo>
                      <a:pt x="497198" y="32132"/>
                    </a:moveTo>
                    <a:cubicBezTo>
                      <a:pt x="490997" y="50171"/>
                      <a:pt x="376562" y="369798"/>
                      <a:pt x="242962" y="742414"/>
                    </a:cubicBezTo>
                    <a:cubicBezTo>
                      <a:pt x="55244" y="1265543"/>
                      <a:pt x="0" y="1426202"/>
                      <a:pt x="0" y="1446496"/>
                    </a:cubicBezTo>
                    <a:cubicBezTo>
                      <a:pt x="0" y="1469044"/>
                      <a:pt x="1127" y="1471863"/>
                      <a:pt x="10147" y="1468481"/>
                    </a:cubicBezTo>
                    <a:cubicBezTo>
                      <a:pt x="47352" y="1453824"/>
                      <a:pt x="192227" y="1403653"/>
                      <a:pt x="197301" y="1403653"/>
                    </a:cubicBezTo>
                    <a:cubicBezTo>
                      <a:pt x="200683" y="1403653"/>
                      <a:pt x="202938" y="1430712"/>
                      <a:pt x="202938" y="1478064"/>
                    </a:cubicBezTo>
                    <a:cubicBezTo>
                      <a:pt x="202938" y="1519215"/>
                      <a:pt x="208011" y="1773451"/>
                      <a:pt x="214212" y="2043471"/>
                    </a:cubicBezTo>
                    <a:cubicBezTo>
                      <a:pt x="220413" y="2312928"/>
                      <a:pt x="225486" y="2554762"/>
                      <a:pt x="225486" y="2580129"/>
                    </a:cubicBezTo>
                    <a:lnTo>
                      <a:pt x="225486" y="2626354"/>
                    </a:lnTo>
                    <a:lnTo>
                      <a:pt x="421660" y="2780812"/>
                    </a:lnTo>
                    <a:cubicBezTo>
                      <a:pt x="529329" y="2865369"/>
                      <a:pt x="735650" y="3027720"/>
                      <a:pt x="879961" y="3141590"/>
                    </a:cubicBezTo>
                    <a:lnTo>
                      <a:pt x="1142653" y="3347910"/>
                    </a:lnTo>
                    <a:lnTo>
                      <a:pt x="2246973" y="3325362"/>
                    </a:lnTo>
                    <a:cubicBezTo>
                      <a:pt x="2854095" y="3312960"/>
                      <a:pt x="3351856" y="3302249"/>
                      <a:pt x="3351856" y="3301686"/>
                    </a:cubicBezTo>
                    <a:cubicBezTo>
                      <a:pt x="3352420" y="3301122"/>
                      <a:pt x="3355802" y="3024337"/>
                      <a:pt x="3359748" y="2686108"/>
                    </a:cubicBezTo>
                    <a:cubicBezTo>
                      <a:pt x="3363130" y="2347878"/>
                      <a:pt x="3367076" y="2060946"/>
                      <a:pt x="3368768" y="2047417"/>
                    </a:cubicBezTo>
                    <a:lnTo>
                      <a:pt x="3371586" y="2023741"/>
                    </a:lnTo>
                    <a:lnTo>
                      <a:pt x="3421193" y="2023741"/>
                    </a:lnTo>
                    <a:cubicBezTo>
                      <a:pt x="3448252" y="2023741"/>
                      <a:pt x="3501805" y="2022050"/>
                      <a:pt x="3539010" y="2019795"/>
                    </a:cubicBezTo>
                    <a:lnTo>
                      <a:pt x="3607783" y="2016413"/>
                    </a:lnTo>
                    <a:lnTo>
                      <a:pt x="3607783" y="1997810"/>
                    </a:lnTo>
                    <a:cubicBezTo>
                      <a:pt x="3607783" y="1985972"/>
                      <a:pt x="3565505" y="1887886"/>
                      <a:pt x="3484329" y="1712570"/>
                    </a:cubicBezTo>
                    <a:cubicBezTo>
                      <a:pt x="3347910" y="1417183"/>
                      <a:pt x="3196834" y="1090791"/>
                      <a:pt x="2955564" y="569353"/>
                    </a:cubicBezTo>
                    <a:cubicBezTo>
                      <a:pt x="2867060" y="378817"/>
                      <a:pt x="2779684" y="189409"/>
                      <a:pt x="2761082" y="148257"/>
                    </a:cubicBezTo>
                    <a:lnTo>
                      <a:pt x="2727259" y="73847"/>
                    </a:lnTo>
                    <a:lnTo>
                      <a:pt x="2692308" y="71028"/>
                    </a:lnTo>
                    <a:cubicBezTo>
                      <a:pt x="2673706" y="69337"/>
                      <a:pt x="2527139" y="64264"/>
                      <a:pt x="2367608" y="59190"/>
                    </a:cubicBezTo>
                    <a:cubicBezTo>
                      <a:pt x="2208076" y="54117"/>
                      <a:pt x="1726099" y="38896"/>
                      <a:pt x="1296547" y="25367"/>
                    </a:cubicBezTo>
                    <a:cubicBezTo>
                      <a:pt x="866995" y="11274"/>
                      <a:pt x="514109" y="0"/>
                      <a:pt x="511854" y="0"/>
                    </a:cubicBezTo>
                    <a:cubicBezTo>
                      <a:pt x="510163" y="0"/>
                      <a:pt x="503399" y="14657"/>
                      <a:pt x="497198" y="32132"/>
                    </a:cubicBezTo>
                    <a:close/>
                    <a:moveTo>
                      <a:pt x="1519215" y="99214"/>
                    </a:moveTo>
                    <a:cubicBezTo>
                      <a:pt x="2049672" y="116126"/>
                      <a:pt x="2527703" y="131910"/>
                      <a:pt x="2581820" y="133601"/>
                    </a:cubicBezTo>
                    <a:lnTo>
                      <a:pt x="2681034" y="136983"/>
                    </a:lnTo>
                    <a:lnTo>
                      <a:pt x="2709783" y="199556"/>
                    </a:lnTo>
                    <a:cubicBezTo>
                      <a:pt x="2725568" y="233942"/>
                      <a:pt x="2883972" y="576682"/>
                      <a:pt x="3062670" y="961136"/>
                    </a:cubicBezTo>
                    <a:cubicBezTo>
                      <a:pt x="3240804" y="1345591"/>
                      <a:pt x="3417247" y="1726099"/>
                      <a:pt x="3454452" y="1806710"/>
                    </a:cubicBezTo>
                    <a:lnTo>
                      <a:pt x="3522098" y="1953277"/>
                    </a:lnTo>
                    <a:lnTo>
                      <a:pt x="3414429" y="1957786"/>
                    </a:lnTo>
                    <a:cubicBezTo>
                      <a:pt x="3355238" y="1960041"/>
                      <a:pt x="3306195" y="1962860"/>
                      <a:pt x="3305631" y="1963423"/>
                    </a:cubicBezTo>
                    <a:cubicBezTo>
                      <a:pt x="3304504" y="1963987"/>
                      <a:pt x="3299994" y="2249791"/>
                      <a:pt x="3295485" y="2598168"/>
                    </a:cubicBezTo>
                    <a:cubicBezTo>
                      <a:pt x="3290975" y="2945981"/>
                      <a:pt x="3285901" y="3232349"/>
                      <a:pt x="3283646" y="3234603"/>
                    </a:cubicBezTo>
                    <a:cubicBezTo>
                      <a:pt x="3280828" y="3237986"/>
                      <a:pt x="1391815" y="3279137"/>
                      <a:pt x="1211990" y="3280264"/>
                    </a:cubicBezTo>
                    <a:lnTo>
                      <a:pt x="1164074" y="3280828"/>
                    </a:lnTo>
                    <a:lnTo>
                      <a:pt x="730012" y="2939216"/>
                    </a:lnTo>
                    <a:lnTo>
                      <a:pt x="295951" y="2597041"/>
                    </a:lnTo>
                    <a:lnTo>
                      <a:pt x="292005" y="2523194"/>
                    </a:lnTo>
                    <a:cubicBezTo>
                      <a:pt x="289750" y="2482606"/>
                      <a:pt x="282422" y="2192856"/>
                      <a:pt x="276221" y="1879993"/>
                    </a:cubicBezTo>
                    <a:lnTo>
                      <a:pt x="264383" y="1310640"/>
                    </a:lnTo>
                    <a:lnTo>
                      <a:pt x="379945" y="963955"/>
                    </a:lnTo>
                    <a:cubicBezTo>
                      <a:pt x="443081" y="773419"/>
                      <a:pt x="522001" y="538913"/>
                      <a:pt x="555260" y="443645"/>
                    </a:cubicBezTo>
                    <a:lnTo>
                      <a:pt x="615578" y="270020"/>
                    </a:lnTo>
                    <a:lnTo>
                      <a:pt x="584010" y="178134"/>
                    </a:lnTo>
                    <a:cubicBezTo>
                      <a:pt x="556952" y="99214"/>
                      <a:pt x="547932" y="67646"/>
                      <a:pt x="554133" y="67646"/>
                    </a:cubicBezTo>
                    <a:cubicBezTo>
                      <a:pt x="554697" y="67646"/>
                      <a:pt x="989322" y="81739"/>
                      <a:pt x="1519215" y="9921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B5B0064B-A1A4-BB67-7413-7B47C97F7560}"/>
                  </a:ext>
                </a:extLst>
              </p:cNvPr>
              <p:cNvSpPr/>
              <p:nvPr/>
            </p:nvSpPr>
            <p:spPr bwMode="auto">
              <a:xfrm>
                <a:off x="4412808" y="3315403"/>
                <a:ext cx="769419" cy="1220732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1F394A1F-C067-F654-F30A-BE154D2AC174}"/>
                  </a:ext>
                </a:extLst>
              </p:cNvPr>
              <p:cNvGrpSpPr/>
              <p:nvPr/>
            </p:nvGrpSpPr>
            <p:grpSpPr>
              <a:xfrm>
                <a:off x="5049036" y="3322412"/>
                <a:ext cx="1947051" cy="588201"/>
                <a:chOff x="8364915" y="3815016"/>
                <a:chExt cx="897300" cy="528571"/>
              </a:xfrm>
            </p:grpSpPr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9DB7E3AB-B62D-BC59-D0A9-6610AFAEBEB8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FCD7A191-B4AE-6247-A244-5BB3E88A1C8F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079980DD-277C-6EBC-66D2-F01C1DE35AAF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F8D906E3-1A43-72F7-E1B1-3991651E2207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CD7534BD-C143-9833-5CD1-99BCA50F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8018" y="4096371"/>
                <a:ext cx="277293" cy="362103"/>
              </a:xfrm>
              <a:prstGeom prst="rect">
                <a:avLst/>
              </a:prstGeom>
            </p:spPr>
          </p:pic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EA06F566-03F4-5DE0-7205-7435929F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81" y="4144813"/>
                <a:ext cx="335159" cy="291778"/>
              </a:xfrm>
              <a:prstGeom prst="rect">
                <a:avLst/>
              </a:prstGeom>
            </p:spPr>
          </p:pic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CA64AE2D-B58E-AA4D-6C77-7869CC738F44}"/>
                  </a:ext>
                </a:extLst>
              </p:cNvPr>
              <p:cNvCxnSpPr/>
              <p:nvPr/>
            </p:nvCxnSpPr>
            <p:spPr bwMode="auto">
              <a:xfrm flipH="1" flipV="1">
                <a:off x="5701738" y="4277423"/>
                <a:ext cx="292833" cy="526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F6DA5F0D-1C61-04D7-CA59-A09CCE207AB8}"/>
                  </a:ext>
                </a:extLst>
              </p:cNvPr>
              <p:cNvCxnSpPr/>
              <p:nvPr/>
            </p:nvCxnSpPr>
            <p:spPr bwMode="auto">
              <a:xfrm>
                <a:off x="5738081" y="4233615"/>
                <a:ext cx="221832" cy="5278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Gruppieren 68">
                <a:extLst>
                  <a:ext uri="{FF2B5EF4-FFF2-40B4-BE49-F238E27FC236}">
                    <a16:creationId xmlns:a16="http://schemas.microsoft.com/office/drawing/2014/main" id="{16DD5E3D-B209-4C2F-3927-CF130B0DA79E}"/>
                  </a:ext>
                </a:extLst>
              </p:cNvPr>
              <p:cNvGrpSpPr/>
              <p:nvPr/>
            </p:nvGrpSpPr>
            <p:grpSpPr>
              <a:xfrm>
                <a:off x="7405955" y="3230128"/>
                <a:ext cx="1694579" cy="1457785"/>
                <a:chOff x="7922148" y="3230128"/>
                <a:chExt cx="1694579" cy="1457785"/>
              </a:xfrm>
            </p:grpSpPr>
            <p:pic>
              <p:nvPicPr>
                <p:cNvPr id="71" name="Grafik 70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68BE34F8-0DB2-45E3-10F9-A187AF6DF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305763"/>
                  <a:ext cx="670609" cy="276756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649F9E6-2501-5D0E-B6F3-4081B0F00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137984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78" name="Grafik 77">
                  <a:extLst>
                    <a:ext uri="{FF2B5EF4-FFF2-40B4-BE49-F238E27FC236}">
                      <a16:creationId xmlns:a16="http://schemas.microsoft.com/office/drawing/2014/main" id="{DF7B60C2-4BDA-A83D-04D6-80D332CF3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220354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0" name="Grafik 79">
                  <a:extLst>
                    <a:ext uri="{FF2B5EF4-FFF2-40B4-BE49-F238E27FC236}">
                      <a16:creationId xmlns:a16="http://schemas.microsoft.com/office/drawing/2014/main" id="{3E0C591C-88D8-4945-3947-414A74210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326951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2" name="Grafik 81">
                  <a:extLst>
                    <a:ext uri="{FF2B5EF4-FFF2-40B4-BE49-F238E27FC236}">
                      <a16:creationId xmlns:a16="http://schemas.microsoft.com/office/drawing/2014/main" id="{5452A0FD-D566-17D2-DFF8-FB6894AC2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569215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E9721EA4-5582-EDB8-A928-B7760BDB9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651585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ECEA8C0C-8910-5793-036D-89704500E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758182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5" name="Grafik 84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3A268024-DC3A-829B-3521-AF37DC36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577954"/>
                  <a:ext cx="670609" cy="276756"/>
                </a:xfrm>
                <a:prstGeom prst="rect">
                  <a:avLst/>
                </a:prstGeom>
              </p:spPr>
            </p:pic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D5EA0BD1-EA82-7BEF-FB86-EB8A7ECD1681}"/>
                    </a:ext>
                  </a:extLst>
                </p:cNvPr>
                <p:cNvGrpSpPr/>
                <p:nvPr/>
              </p:nvGrpSpPr>
              <p:grpSpPr>
                <a:xfrm>
                  <a:off x="7922148" y="3230128"/>
                  <a:ext cx="1694579" cy="1457785"/>
                  <a:chOff x="9906000" y="1688388"/>
                  <a:chExt cx="3011703" cy="1984036"/>
                </a:xfrm>
              </p:grpSpPr>
              <p:pic>
                <p:nvPicPr>
                  <p:cNvPr id="87" name="Grafik 86">
                    <a:extLst>
                      <a:ext uri="{FF2B5EF4-FFF2-40B4-BE49-F238E27FC236}">
                        <a16:creationId xmlns:a16="http://schemas.microsoft.com/office/drawing/2014/main" id="{85572A2F-C7CE-C196-55BA-1A0D879E4C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9906000" y="1688388"/>
                    <a:ext cx="2828822" cy="1968695"/>
                  </a:xfrm>
                  <a:prstGeom prst="rect">
                    <a:avLst/>
                  </a:prstGeom>
                </p:spPr>
              </p:pic>
              <p:sp>
                <p:nvSpPr>
                  <p:cNvPr id="88" name="Rechteck 87">
                    <a:extLst>
                      <a:ext uri="{FF2B5EF4-FFF2-40B4-BE49-F238E27FC236}">
                        <a16:creationId xmlns:a16="http://schemas.microsoft.com/office/drawing/2014/main" id="{18EDBA42-2DBF-04F0-C576-90E355058F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409634" y="2705215"/>
                    <a:ext cx="508069" cy="96720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55493DE1-E2C4-83C1-2478-B843CEE40149}"/>
                </a:ext>
              </a:extLst>
            </p:cNvPr>
            <p:cNvSpPr txBox="1"/>
            <p:nvPr/>
          </p:nvSpPr>
          <p:spPr>
            <a:xfrm>
              <a:off x="3574289" y="4586603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Betriebe/Firmen</a:t>
              </a:r>
              <a:br>
                <a:rPr lang="de-DE" sz="1400" dirty="0"/>
              </a:br>
              <a:r>
                <a:rPr lang="de-DE" sz="1400" dirty="0"/>
                <a:t>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93F5B9E1-4C40-4EF1-8006-6533E6B212DC}"/>
                </a:ext>
              </a:extLst>
            </p:cNvPr>
            <p:cNvCxnSpPr/>
            <p:nvPr/>
          </p:nvCxnSpPr>
          <p:spPr bwMode="auto">
            <a:xfrm>
              <a:off x="3201142" y="4316158"/>
              <a:ext cx="0" cy="79256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7242382" y="4316158"/>
            <a:ext cx="1774692" cy="1719677"/>
            <a:chOff x="7242382" y="4316158"/>
            <a:chExt cx="1774692" cy="1719677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42382" y="4767364"/>
              <a:ext cx="635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Geo-</a:t>
              </a:r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316158"/>
              <a:ext cx="1665138" cy="1719677"/>
              <a:chOff x="7351936" y="4316158"/>
              <a:chExt cx="1665138" cy="1719677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316158"/>
                <a:ext cx="0" cy="79256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8" name="Textfeld 147">
                <a:extLst>
                  <a:ext uri="{FF2B5EF4-FFF2-40B4-BE49-F238E27FC236}">
                    <a16:creationId xmlns:a16="http://schemas.microsoft.com/office/drawing/2014/main" id="{9C38C97C-E021-8E8D-A76D-470F3B979443}"/>
                  </a:ext>
                </a:extLst>
              </p:cNvPr>
              <p:cNvSpPr txBox="1"/>
              <p:nvPr/>
            </p:nvSpPr>
            <p:spPr>
              <a:xfrm>
                <a:off x="7854838" y="4767364"/>
                <a:ext cx="1162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/>
                  <a:t>thermiewerk</a:t>
                </a:r>
                <a:r>
                  <a:rPr lang="de-DE" sz="1400" dirty="0"/>
                  <a:t>  </a:t>
                </a:r>
              </a:p>
            </p:txBody>
          </p: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878216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094591"/>
            <a:ext cx="5280942" cy="2686105"/>
            <a:chOff x="4052321" y="2094591"/>
            <a:chExt cx="5280942" cy="2686105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094591"/>
              <a:ext cx="0" cy="2686105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2952238"/>
              <a:ext cx="1075052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9" name="Gruppieren 188">
            <a:extLst>
              <a:ext uri="{FF2B5EF4-FFF2-40B4-BE49-F238E27FC236}">
                <a16:creationId xmlns:a16="http://schemas.microsoft.com/office/drawing/2014/main" id="{2C8067C5-E7CA-AC70-296D-FF4C1C337A8A}"/>
              </a:ext>
            </a:extLst>
          </p:cNvPr>
          <p:cNvGrpSpPr/>
          <p:nvPr/>
        </p:nvGrpSpPr>
        <p:grpSpPr>
          <a:xfrm>
            <a:off x="3331125" y="4316158"/>
            <a:ext cx="4912105" cy="1408254"/>
            <a:chOff x="3331125" y="4316158"/>
            <a:chExt cx="4912105" cy="140825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5306238" y="476736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 </a:t>
              </a:r>
              <a:r>
                <a:rPr lang="de-DE" sz="1400" dirty="0" err="1"/>
                <a:t>GuD</a:t>
              </a:r>
              <a:r>
                <a:rPr lang="de-DE" sz="1400" dirty="0"/>
                <a:t>/</a:t>
              </a:r>
            </a:p>
          </p:txBody>
        </p:sp>
        <p:grpSp>
          <p:nvGrpSpPr>
            <p:cNvPr id="187" name="Gruppieren 186">
              <a:extLst>
                <a:ext uri="{FF2B5EF4-FFF2-40B4-BE49-F238E27FC236}">
                  <a16:creationId xmlns:a16="http://schemas.microsoft.com/office/drawing/2014/main" id="{178DA278-ADEE-1047-D52E-C0CF0AEA4488}"/>
                </a:ext>
              </a:extLst>
            </p:cNvPr>
            <p:cNvGrpSpPr/>
            <p:nvPr/>
          </p:nvGrpSpPr>
          <p:grpSpPr>
            <a:xfrm>
              <a:off x="3331125" y="4316158"/>
              <a:ext cx="4912105" cy="1408254"/>
              <a:chOff x="3331125" y="4316158"/>
              <a:chExt cx="4912105" cy="1408254"/>
            </a:xfrm>
          </p:grpSpPr>
          <p:pic>
            <p:nvPicPr>
              <p:cNvPr id="45" name="Grafik 44" descr="Ein Bild, das draußen, Gebäude, Turm enthält.&#10;&#10;Automatisch generierte Beschreibung">
                <a:extLst>
                  <a:ext uri="{FF2B5EF4-FFF2-40B4-BE49-F238E27FC236}">
                    <a16:creationId xmlns:a16="http://schemas.microsoft.com/office/drawing/2014/main" id="{42D93202-1F8D-91C3-5702-4A699FDE6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9362" y="5098540"/>
                <a:ext cx="938809" cy="625872"/>
              </a:xfrm>
              <a:prstGeom prst="rect">
                <a:avLst/>
              </a:prstGeom>
            </p:spPr>
          </p:pic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8943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Gerader Verbinder 132">
                <a:extLst>
                  <a:ext uri="{FF2B5EF4-FFF2-40B4-BE49-F238E27FC236}">
                    <a16:creationId xmlns:a16="http://schemas.microsoft.com/office/drawing/2014/main" id="{FC1AB5D8-AEA9-78AA-742C-9FECFDC32904}"/>
                  </a:ext>
                </a:extLst>
              </p:cNvPr>
              <p:cNvCxnSpPr/>
              <p:nvPr/>
            </p:nvCxnSpPr>
            <p:spPr bwMode="auto">
              <a:xfrm>
                <a:off x="5963829" y="4316158"/>
                <a:ext cx="0" cy="79256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Gerader Verbinder 138">
                <a:extLst>
                  <a:ext uri="{FF2B5EF4-FFF2-40B4-BE49-F238E27FC236}">
                    <a16:creationId xmlns:a16="http://schemas.microsoft.com/office/drawing/2014/main" id="{74C1F268-4548-AC3E-C5E1-97C977E0D192}"/>
                  </a:ext>
                </a:extLst>
              </p:cNvPr>
              <p:cNvCxnSpPr/>
              <p:nvPr/>
            </p:nvCxnSpPr>
            <p:spPr bwMode="auto">
              <a:xfrm>
                <a:off x="3547180" y="4586603"/>
                <a:ext cx="0" cy="50187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Gerader Verbinder 144">
                <a:extLst>
                  <a:ext uri="{FF2B5EF4-FFF2-40B4-BE49-F238E27FC236}">
                    <a16:creationId xmlns:a16="http://schemas.microsoft.com/office/drawing/2014/main" id="{3F83B899-13CC-B0AB-CF53-863C3A495E4A}"/>
                  </a:ext>
                </a:extLst>
              </p:cNvPr>
              <p:cNvCxnSpPr/>
              <p:nvPr/>
            </p:nvCxnSpPr>
            <p:spPr bwMode="auto">
              <a:xfrm>
                <a:off x="6225147" y="4586603"/>
                <a:ext cx="0" cy="50187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3331125" y="4589437"/>
                <a:ext cx="2874191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932976"/>
            <a:ext cx="3185866" cy="832454"/>
            <a:chOff x="5645675" y="932976"/>
            <a:chExt cx="3185866" cy="832454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93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790871" y="1457653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Kläranlage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78381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6" y="1187776"/>
              <a:ext cx="1" cy="22807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D5ABD325-6D94-ECFA-BF5A-6AC724A09EBA}"/>
              </a:ext>
            </a:extLst>
          </p:cNvPr>
          <p:cNvGrpSpPr/>
          <p:nvPr/>
        </p:nvGrpSpPr>
        <p:grpSpPr>
          <a:xfrm>
            <a:off x="1994556" y="4762989"/>
            <a:ext cx="6461051" cy="1296974"/>
            <a:chOff x="1994556" y="4762989"/>
            <a:chExt cx="6461051" cy="1296974"/>
          </a:xfrm>
        </p:grpSpPr>
        <p:grpSp>
          <p:nvGrpSpPr>
            <p:cNvPr id="190" name="Gruppieren 189">
              <a:extLst>
                <a:ext uri="{FF2B5EF4-FFF2-40B4-BE49-F238E27FC236}">
                  <a16:creationId xmlns:a16="http://schemas.microsoft.com/office/drawing/2014/main" id="{3CE2B852-7629-DFBC-850C-3EE71A84FD72}"/>
                </a:ext>
              </a:extLst>
            </p:cNvPr>
            <p:cNvGrpSpPr/>
            <p:nvPr/>
          </p:nvGrpSpPr>
          <p:grpSpPr>
            <a:xfrm>
              <a:off x="1994556" y="5680831"/>
              <a:ext cx="6461051" cy="379132"/>
              <a:chOff x="1994556" y="5680831"/>
              <a:chExt cx="6461051" cy="379132"/>
            </a:xfrm>
          </p:grpSpPr>
          <p:sp>
            <p:nvSpPr>
              <p:cNvPr id="136" name="Textfeld 135">
                <a:extLst>
                  <a:ext uri="{FF2B5EF4-FFF2-40B4-BE49-F238E27FC236}">
                    <a16:creationId xmlns:a16="http://schemas.microsoft.com/office/drawing/2014/main" id="{56FEA781-4070-45DF-9DF9-4FE225FFE945}"/>
                  </a:ext>
                </a:extLst>
              </p:cNvPr>
              <p:cNvSpPr txBox="1"/>
              <p:nvPr/>
            </p:nvSpPr>
            <p:spPr>
              <a:xfrm>
                <a:off x="4793563" y="5752186"/>
                <a:ext cx="1121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Wärmenetz</a:t>
                </a:r>
              </a:p>
            </p:txBody>
          </p:sp>
          <p:cxnSp>
            <p:nvCxnSpPr>
              <p:cNvPr id="122" name="Gerade Verbindung mit Pfeil 121">
                <a:extLst>
                  <a:ext uri="{FF2B5EF4-FFF2-40B4-BE49-F238E27FC236}">
                    <a16:creationId xmlns:a16="http://schemas.microsoft.com/office/drawing/2014/main" id="{7E2B383D-FEE0-81DF-5BAC-59DCC1DA63B1}"/>
                  </a:ext>
                </a:extLst>
              </p:cNvPr>
              <p:cNvCxnSpPr/>
              <p:nvPr/>
            </p:nvCxnSpPr>
            <p:spPr bwMode="auto">
              <a:xfrm>
                <a:off x="1994556" y="6035835"/>
                <a:ext cx="6461051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Gerader Verbinder 148">
                <a:extLst>
                  <a:ext uri="{FF2B5EF4-FFF2-40B4-BE49-F238E27FC236}">
                    <a16:creationId xmlns:a16="http://schemas.microsoft.com/office/drawing/2014/main" id="{1CCC28AE-F5C6-842C-F46F-9FAF2DAF0386}"/>
                  </a:ext>
                </a:extLst>
              </p:cNvPr>
              <p:cNvCxnSpPr/>
              <p:nvPr/>
            </p:nvCxnSpPr>
            <p:spPr bwMode="auto">
              <a:xfrm>
                <a:off x="2388622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ot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3" name="Gerader Verbinder 152">
                <a:extLst>
                  <a:ext uri="{FF2B5EF4-FFF2-40B4-BE49-F238E27FC236}">
                    <a16:creationId xmlns:a16="http://schemas.microsoft.com/office/drawing/2014/main" id="{3FA43BD2-D44A-3BB4-6760-2FC684003A7F}"/>
                  </a:ext>
                </a:extLst>
              </p:cNvPr>
              <p:cNvCxnSpPr/>
              <p:nvPr/>
            </p:nvCxnSpPr>
            <p:spPr bwMode="auto">
              <a:xfrm>
                <a:off x="3715007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ot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Gerader Verbinder 153">
                <a:extLst>
                  <a:ext uri="{FF2B5EF4-FFF2-40B4-BE49-F238E27FC236}">
                    <a16:creationId xmlns:a16="http://schemas.microsoft.com/office/drawing/2014/main" id="{E8E6A6A4-8469-D2BD-8E6F-64CB8B2B27E0}"/>
                  </a:ext>
                </a:extLst>
              </p:cNvPr>
              <p:cNvCxnSpPr/>
              <p:nvPr/>
            </p:nvCxnSpPr>
            <p:spPr bwMode="auto">
              <a:xfrm>
                <a:off x="6164895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6240766" y="4762989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 Heizwerk</a:t>
              </a:r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4955E53F-3304-65C7-E7FA-8A1848070FCF}"/>
              </a:ext>
            </a:extLst>
          </p:cNvPr>
          <p:cNvGrpSpPr/>
          <p:nvPr/>
        </p:nvGrpSpPr>
        <p:grpSpPr>
          <a:xfrm>
            <a:off x="827152" y="3992643"/>
            <a:ext cx="7401960" cy="1728823"/>
            <a:chOff x="827152" y="3992643"/>
            <a:chExt cx="7401960" cy="1728823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79F2BF5B-7F6F-01A9-9B21-DA77A423864C}"/>
                </a:ext>
              </a:extLst>
            </p:cNvPr>
            <p:cNvGrpSpPr/>
            <p:nvPr/>
          </p:nvGrpSpPr>
          <p:grpSpPr>
            <a:xfrm>
              <a:off x="827152" y="4316158"/>
              <a:ext cx="7267694" cy="1405308"/>
              <a:chOff x="827152" y="4316158"/>
              <a:chExt cx="7267694" cy="1405308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A5780B49-78A4-85A9-A05E-75F73FFDA40A}"/>
                  </a:ext>
                </a:extLst>
              </p:cNvPr>
              <p:cNvGrpSpPr/>
              <p:nvPr/>
            </p:nvGrpSpPr>
            <p:grpSpPr>
              <a:xfrm>
                <a:off x="1394348" y="5043027"/>
                <a:ext cx="1309718" cy="678439"/>
                <a:chOff x="366374" y="3135059"/>
                <a:chExt cx="2586408" cy="1339770"/>
              </a:xfrm>
            </p:grpSpPr>
            <p:grpSp>
              <p:nvGrpSpPr>
                <p:cNvPr id="4" name="Gruppieren 3">
                  <a:extLst>
                    <a:ext uri="{FF2B5EF4-FFF2-40B4-BE49-F238E27FC236}">
                      <a16:creationId xmlns:a16="http://schemas.microsoft.com/office/drawing/2014/main" id="{6B070795-FBF3-1584-BDAD-9A9E2E28ADA5}"/>
                    </a:ext>
                  </a:extLst>
                </p:cNvPr>
                <p:cNvGrpSpPr/>
                <p:nvPr/>
              </p:nvGrpSpPr>
              <p:grpSpPr>
                <a:xfrm>
                  <a:off x="1311590" y="3135059"/>
                  <a:ext cx="1641192" cy="1285277"/>
                  <a:chOff x="2379234" y="2470777"/>
                  <a:chExt cx="4832140" cy="3347910"/>
                </a:xfrm>
              </p:grpSpPr>
              <p:sp>
                <p:nvSpPr>
                  <p:cNvPr id="36" name="Freihandform: Form 35">
                    <a:extLst>
                      <a:ext uri="{FF2B5EF4-FFF2-40B4-BE49-F238E27FC236}">
                        <a16:creationId xmlns:a16="http://schemas.microsoft.com/office/drawing/2014/main" id="{A891E845-F9D7-F021-F45C-8D451E0373E2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8" name="Freihandform: Form 37">
                    <a:extLst>
                      <a:ext uri="{FF2B5EF4-FFF2-40B4-BE49-F238E27FC236}">
                        <a16:creationId xmlns:a16="http://schemas.microsoft.com/office/drawing/2014/main" id="{FE5417D8-74B2-F415-B028-ADF800C2747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3" name="Freihandform: Form 42">
                    <a:extLst>
                      <a:ext uri="{FF2B5EF4-FFF2-40B4-BE49-F238E27FC236}">
                        <a16:creationId xmlns:a16="http://schemas.microsoft.com/office/drawing/2014/main" id="{C8D361EA-F17D-D240-FC41-9E2BFFBF4D50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44" name="Freihandform: Form 43">
                    <a:extLst>
                      <a:ext uri="{FF2B5EF4-FFF2-40B4-BE49-F238E27FC236}">
                        <a16:creationId xmlns:a16="http://schemas.microsoft.com/office/drawing/2014/main" id="{BBE5B2AD-AB78-5E00-75A1-51ED072B722D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46" name="Gerader Verbinder 45">
                    <a:extLst>
                      <a:ext uri="{FF2B5EF4-FFF2-40B4-BE49-F238E27FC236}">
                        <a16:creationId xmlns:a16="http://schemas.microsoft.com/office/drawing/2014/main" id="{719E70E4-2342-724E-0C96-7142E925A44F}"/>
                      </a:ext>
                    </a:extLst>
                  </p:cNvPr>
                  <p:cNvCxnSpPr>
                    <a:stCxn id="36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8" name="Rechteck 23562">
                    <a:extLst>
                      <a:ext uri="{FF2B5EF4-FFF2-40B4-BE49-F238E27FC236}">
                        <a16:creationId xmlns:a16="http://schemas.microsoft.com/office/drawing/2014/main" id="{B2BE3355-F429-DF12-8A5E-8EB45E75D7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49" name="Freihandform: Form 48">
                    <a:extLst>
                      <a:ext uri="{FF2B5EF4-FFF2-40B4-BE49-F238E27FC236}">
                        <a16:creationId xmlns:a16="http://schemas.microsoft.com/office/drawing/2014/main" id="{9458E849-D24C-C094-B146-14027F9D86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pic>
              <p:nvPicPr>
                <p:cNvPr id="6" name="Grafik 5" descr="Ein Bild, das Buchse, Elektronik, drinnen, Stecker enthält.&#10;&#10;Automatisch generierte Beschreibung">
                  <a:extLst>
                    <a:ext uri="{FF2B5EF4-FFF2-40B4-BE49-F238E27FC236}">
                      <a16:creationId xmlns:a16="http://schemas.microsoft.com/office/drawing/2014/main" id="{07CCBEA8-70A4-33EE-D5AB-DA2AC6B054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8039" y="4102331"/>
                  <a:ext cx="100707" cy="100707"/>
                </a:xfrm>
                <a:prstGeom prst="rect">
                  <a:avLst/>
                </a:prstGeom>
              </p:spPr>
            </p:pic>
            <p:sp>
              <p:nvSpPr>
                <p:cNvPr id="8" name="Freihandform: Form 7">
                  <a:extLst>
                    <a:ext uri="{FF2B5EF4-FFF2-40B4-BE49-F238E27FC236}">
                      <a16:creationId xmlns:a16="http://schemas.microsoft.com/office/drawing/2014/main" id="{2077DF50-17CE-EA4F-03EC-CD392C16A826}"/>
                    </a:ext>
                  </a:extLst>
                </p:cNvPr>
                <p:cNvSpPr/>
                <p:nvPr/>
              </p:nvSpPr>
              <p:spPr bwMode="auto">
                <a:xfrm>
                  <a:off x="1448108" y="3264801"/>
                  <a:ext cx="375002" cy="1094249"/>
                </a:xfrm>
                <a:custGeom>
                  <a:avLst/>
                  <a:gdLst>
                    <a:gd name="connsiteX0" fmla="*/ 0 w 381000"/>
                    <a:gd name="connsiteY0" fmla="*/ 369094 h 1066800"/>
                    <a:gd name="connsiteX1" fmla="*/ 150019 w 381000"/>
                    <a:gd name="connsiteY1" fmla="*/ 0 h 1066800"/>
                    <a:gd name="connsiteX2" fmla="*/ 381000 w 381000"/>
                    <a:gd name="connsiteY2" fmla="*/ 550069 h 1066800"/>
                    <a:gd name="connsiteX3" fmla="*/ 381000 w 381000"/>
                    <a:gd name="connsiteY3" fmla="*/ 1066800 h 1066800"/>
                    <a:gd name="connsiteX4" fmla="*/ 16669 w 381000"/>
                    <a:gd name="connsiteY4" fmla="*/ 833437 h 1066800"/>
                    <a:gd name="connsiteX5" fmla="*/ 0 w 381000"/>
                    <a:gd name="connsiteY5" fmla="*/ 369094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1066800">
                      <a:moveTo>
                        <a:pt x="0" y="369094"/>
                      </a:moveTo>
                      <a:lnTo>
                        <a:pt x="150019" y="0"/>
                      </a:lnTo>
                      <a:lnTo>
                        <a:pt x="381000" y="550069"/>
                      </a:lnTo>
                      <a:lnTo>
                        <a:pt x="381000" y="1066800"/>
                      </a:lnTo>
                      <a:lnTo>
                        <a:pt x="16669" y="833437"/>
                      </a:lnTo>
                      <a:lnTo>
                        <a:pt x="0" y="3690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9" name="Grafik 8">
                  <a:extLst>
                    <a:ext uri="{FF2B5EF4-FFF2-40B4-BE49-F238E27FC236}">
                      <a16:creationId xmlns:a16="http://schemas.microsoft.com/office/drawing/2014/main" id="{8D6298AE-97E4-A290-B0B0-27F8D6657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2481473" y="4075439"/>
                  <a:ext cx="169524" cy="290835"/>
                </a:xfrm>
                <a:prstGeom prst="rect">
                  <a:avLst/>
                </a:prstGeom>
              </p:spPr>
            </p:pic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1EC18BAD-4C56-3CE5-D360-23F8C4AE84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3694" y="3960904"/>
                  <a:ext cx="285363" cy="28536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" name="Grafik 18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A116E945-FA4B-2FAD-3502-803434A17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1499875" y="3796873"/>
                  <a:ext cx="251264" cy="347384"/>
                </a:xfrm>
                <a:prstGeom prst="rect">
                  <a:avLst/>
                </a:prstGeom>
              </p:spPr>
            </p:pic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04633804-82C1-25A2-B909-7CCDCB6A14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366374" y="3937298"/>
                  <a:ext cx="918482" cy="537531"/>
                </a:xfrm>
                <a:prstGeom prst="rect">
                  <a:avLst/>
                </a:prstGeom>
              </p:spPr>
            </p:pic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66B980C0-CE97-6039-78CA-526219C77C56}"/>
                    </a:ext>
                  </a:extLst>
                </p:cNvPr>
                <p:cNvSpPr/>
                <p:nvPr/>
              </p:nvSpPr>
              <p:spPr bwMode="auto">
                <a:xfrm>
                  <a:off x="1282186" y="4125212"/>
                  <a:ext cx="314034" cy="144503"/>
                </a:xfrm>
                <a:custGeom>
                  <a:avLst/>
                  <a:gdLst>
                    <a:gd name="connsiteX0" fmla="*/ 0 w 775944"/>
                    <a:gd name="connsiteY0" fmla="*/ 87085 h 357051"/>
                    <a:gd name="connsiteX1" fmla="*/ 43543 w 775944"/>
                    <a:gd name="connsiteY1" fmla="*/ 121920 h 357051"/>
                    <a:gd name="connsiteX2" fmla="*/ 78377 w 775944"/>
                    <a:gd name="connsiteY2" fmla="*/ 139337 h 357051"/>
                    <a:gd name="connsiteX3" fmla="*/ 121920 w 775944"/>
                    <a:gd name="connsiteY3" fmla="*/ 174171 h 357051"/>
                    <a:gd name="connsiteX4" fmla="*/ 200297 w 775944"/>
                    <a:gd name="connsiteY4" fmla="*/ 226422 h 357051"/>
                    <a:gd name="connsiteX5" fmla="*/ 243840 w 775944"/>
                    <a:gd name="connsiteY5" fmla="*/ 261257 h 357051"/>
                    <a:gd name="connsiteX6" fmla="*/ 330926 w 775944"/>
                    <a:gd name="connsiteY6" fmla="*/ 296091 h 357051"/>
                    <a:gd name="connsiteX7" fmla="*/ 470263 w 775944"/>
                    <a:gd name="connsiteY7" fmla="*/ 339634 h 357051"/>
                    <a:gd name="connsiteX8" fmla="*/ 531223 w 775944"/>
                    <a:gd name="connsiteY8" fmla="*/ 357051 h 357051"/>
                    <a:gd name="connsiteX9" fmla="*/ 635726 w 775944"/>
                    <a:gd name="connsiteY9" fmla="*/ 339634 h 357051"/>
                    <a:gd name="connsiteX10" fmla="*/ 705395 w 775944"/>
                    <a:gd name="connsiteY10" fmla="*/ 278674 h 357051"/>
                    <a:gd name="connsiteX11" fmla="*/ 722812 w 775944"/>
                    <a:gd name="connsiteY11" fmla="*/ 252548 h 357051"/>
                    <a:gd name="connsiteX12" fmla="*/ 748937 w 775944"/>
                    <a:gd name="connsiteY12" fmla="*/ 217714 h 357051"/>
                    <a:gd name="connsiteX13" fmla="*/ 775063 w 775944"/>
                    <a:gd name="connsiteY13" fmla="*/ 113211 h 357051"/>
                    <a:gd name="connsiteX14" fmla="*/ 775063 w 775944"/>
                    <a:gd name="connsiteY14" fmla="*/ 0 h 357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75944" h="357051">
                      <a:moveTo>
                        <a:pt x="0" y="87085"/>
                      </a:moveTo>
                      <a:cubicBezTo>
                        <a:pt x="14514" y="98697"/>
                        <a:pt x="28077" y="111609"/>
                        <a:pt x="43543" y="121920"/>
                      </a:cubicBezTo>
                      <a:cubicBezTo>
                        <a:pt x="54345" y="129121"/>
                        <a:pt x="68404" y="131026"/>
                        <a:pt x="78377" y="139337"/>
                      </a:cubicBezTo>
                      <a:cubicBezTo>
                        <a:pt x="130900" y="183105"/>
                        <a:pt x="59543" y="153377"/>
                        <a:pt x="121920" y="174171"/>
                      </a:cubicBezTo>
                      <a:cubicBezTo>
                        <a:pt x="267715" y="290806"/>
                        <a:pt x="84502" y="149225"/>
                        <a:pt x="200297" y="226422"/>
                      </a:cubicBezTo>
                      <a:cubicBezTo>
                        <a:pt x="215763" y="236733"/>
                        <a:pt x="227439" y="252510"/>
                        <a:pt x="243840" y="261257"/>
                      </a:cubicBezTo>
                      <a:cubicBezTo>
                        <a:pt x="271427" y="275970"/>
                        <a:pt x="302962" y="282109"/>
                        <a:pt x="330926" y="296091"/>
                      </a:cubicBezTo>
                      <a:cubicBezTo>
                        <a:pt x="419033" y="340145"/>
                        <a:pt x="294646" y="281099"/>
                        <a:pt x="470263" y="339634"/>
                      </a:cubicBezTo>
                      <a:cubicBezTo>
                        <a:pt x="507744" y="352127"/>
                        <a:pt x="487483" y="346115"/>
                        <a:pt x="531223" y="357051"/>
                      </a:cubicBezTo>
                      <a:cubicBezTo>
                        <a:pt x="556050" y="354292"/>
                        <a:pt x="606549" y="354222"/>
                        <a:pt x="635726" y="339634"/>
                      </a:cubicBezTo>
                      <a:cubicBezTo>
                        <a:pt x="658742" y="328126"/>
                        <a:pt x="694045" y="295699"/>
                        <a:pt x="705395" y="278674"/>
                      </a:cubicBezTo>
                      <a:cubicBezTo>
                        <a:pt x="711201" y="269965"/>
                        <a:pt x="716729" y="261065"/>
                        <a:pt x="722812" y="252548"/>
                      </a:cubicBezTo>
                      <a:cubicBezTo>
                        <a:pt x="731248" y="240737"/>
                        <a:pt x="740229" y="229325"/>
                        <a:pt x="748937" y="217714"/>
                      </a:cubicBezTo>
                      <a:cubicBezTo>
                        <a:pt x="762033" y="178429"/>
                        <a:pt x="772864" y="154991"/>
                        <a:pt x="775063" y="113211"/>
                      </a:cubicBezTo>
                      <a:cubicBezTo>
                        <a:pt x="777046" y="75526"/>
                        <a:pt x="775063" y="37737"/>
                        <a:pt x="775063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5" name="Gruppieren 24">
                  <a:extLst>
                    <a:ext uri="{FF2B5EF4-FFF2-40B4-BE49-F238E27FC236}">
                      <a16:creationId xmlns:a16="http://schemas.microsoft.com/office/drawing/2014/main" id="{0EFCBC19-3665-BC30-6D4F-3B7055A6E9BF}"/>
                    </a:ext>
                  </a:extLst>
                </p:cNvPr>
                <p:cNvGrpSpPr/>
                <p:nvPr/>
              </p:nvGrpSpPr>
              <p:grpSpPr>
                <a:xfrm>
                  <a:off x="1758183" y="3264801"/>
                  <a:ext cx="948954" cy="527255"/>
                  <a:chOff x="8364915" y="3815016"/>
                  <a:chExt cx="897300" cy="528571"/>
                </a:xfrm>
              </p:grpSpPr>
              <p:sp>
                <p:nvSpPr>
                  <p:cNvPr id="26" name="Freihandform: Form 25">
                    <a:extLst>
                      <a:ext uri="{FF2B5EF4-FFF2-40B4-BE49-F238E27FC236}">
                        <a16:creationId xmlns:a16="http://schemas.microsoft.com/office/drawing/2014/main" id="{5625FAA3-FBD4-D8E2-5926-B704718032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8" name="Freihandform: Form 27">
                    <a:extLst>
                      <a:ext uri="{FF2B5EF4-FFF2-40B4-BE49-F238E27FC236}">
                        <a16:creationId xmlns:a16="http://schemas.microsoft.com/office/drawing/2014/main" id="{146AEF7D-A696-5777-2CF7-E8BAA2CE44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0" name="Freihandform: Form 29">
                    <a:extLst>
                      <a:ext uri="{FF2B5EF4-FFF2-40B4-BE49-F238E27FC236}">
                        <a16:creationId xmlns:a16="http://schemas.microsoft.com/office/drawing/2014/main" id="{9519334F-BD74-FDA3-B56B-89FC57D69A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2" name="Freihandform: Form 31">
                    <a:extLst>
                      <a:ext uri="{FF2B5EF4-FFF2-40B4-BE49-F238E27FC236}">
                        <a16:creationId xmlns:a16="http://schemas.microsoft.com/office/drawing/2014/main" id="{C1436843-8B28-DCD8-855E-EDFED99FB6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cxnSp>
            <p:nvCxnSpPr>
              <p:cNvPr id="109" name="Gerade Verbindung mit Pfeil 108">
                <a:extLst>
                  <a:ext uri="{FF2B5EF4-FFF2-40B4-BE49-F238E27FC236}">
                    <a16:creationId xmlns:a16="http://schemas.microsoft.com/office/drawing/2014/main" id="{69A51F60-BE06-3D77-AF20-A6C64005735A}"/>
                  </a:ext>
                </a:extLst>
              </p:cNvPr>
              <p:cNvCxnSpPr/>
              <p:nvPr/>
            </p:nvCxnSpPr>
            <p:spPr bwMode="auto">
              <a:xfrm>
                <a:off x="1524000" y="4316158"/>
                <a:ext cx="6570846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Gerader Verbinder 114">
                <a:extLst>
                  <a:ext uri="{FF2B5EF4-FFF2-40B4-BE49-F238E27FC236}">
                    <a16:creationId xmlns:a16="http://schemas.microsoft.com/office/drawing/2014/main" id="{D1024AD8-E902-662A-A8F3-8F182B8F1F17}"/>
                  </a:ext>
                </a:extLst>
              </p:cNvPr>
              <p:cNvCxnSpPr/>
              <p:nvPr/>
            </p:nvCxnSpPr>
            <p:spPr bwMode="auto">
              <a:xfrm>
                <a:off x="2269808" y="4316158"/>
                <a:ext cx="0" cy="71986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EE775DDC-F733-25F0-7430-888780C48D60}"/>
                  </a:ext>
                </a:extLst>
              </p:cNvPr>
              <p:cNvSpPr txBox="1"/>
              <p:nvPr/>
            </p:nvSpPr>
            <p:spPr>
              <a:xfrm>
                <a:off x="827152" y="4554704"/>
                <a:ext cx="13915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  Wohn-/</a:t>
                </a:r>
                <a:r>
                  <a:rPr lang="de-DE" sz="1400" dirty="0" err="1"/>
                  <a:t>öffentl</a:t>
                </a:r>
                <a:r>
                  <a:rPr lang="de-DE" sz="1400" dirty="0"/>
                  <a:t>.</a:t>
                </a:r>
                <a:br>
                  <a:rPr lang="de-DE" sz="1400" dirty="0"/>
                </a:br>
                <a:r>
                  <a:rPr lang="de-DE" sz="1400" dirty="0"/>
                  <a:t>     Gebäude</a:t>
                </a:r>
                <a:br>
                  <a:rPr lang="de-DE" sz="1400" dirty="0"/>
                </a:br>
                <a:r>
                  <a:rPr lang="de-DE" sz="1400" dirty="0"/>
                  <a:t> 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</p:grp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F26CB2C2-8D9C-7547-9B16-98ACC2722B5A}"/>
                </a:ext>
              </a:extLst>
            </p:cNvPr>
            <p:cNvSpPr txBox="1"/>
            <p:nvPr/>
          </p:nvSpPr>
          <p:spPr>
            <a:xfrm>
              <a:off x="6685099" y="3992643"/>
              <a:ext cx="15440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20 kV/Ortsnetz</a:t>
              </a:r>
            </a:p>
          </p:txBody>
        </p: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872990" y="1415856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211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117265D2-78C9-A6BD-A9BF-377212776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r="63759"/>
          <a:stretch/>
        </p:blipFill>
        <p:spPr>
          <a:xfrm>
            <a:off x="2147114" y="1587828"/>
            <a:ext cx="1246017" cy="459139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2A34E88-C5BF-79DD-686F-653B60C5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84855"/>
          <a:stretch/>
        </p:blipFill>
        <p:spPr>
          <a:xfrm>
            <a:off x="959459" y="1587828"/>
            <a:ext cx="899192" cy="4591396"/>
          </a:xfrm>
          <a:prstGeom prst="rect">
            <a:avLst/>
          </a:prstGeom>
        </p:spPr>
      </p:pic>
      <p:sp>
        <p:nvSpPr>
          <p:cNvPr id="63" name="Text Box 5">
            <a:extLst>
              <a:ext uri="{FF2B5EF4-FFF2-40B4-BE49-F238E27FC236}">
                <a16:creationId xmlns:a16="http://schemas.microsoft.com/office/drawing/2014/main" id="{A55575B6-AB00-4036-9749-B85577149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618" y="966430"/>
            <a:ext cx="1547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.LAK EB,</a:t>
            </a:r>
            <a:br>
              <a:rPr lang="de-DE" altLang="de-DE" sz="1200" dirty="0"/>
            </a:br>
            <a:r>
              <a:rPr lang="de-DE" altLang="de-DE" sz="1200" dirty="0"/>
              <a:t> stat. LA RLP, ISE e.V.</a:t>
            </a:r>
            <a:endParaRPr lang="en-US" altLang="de-DE" sz="1200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8EC88D3-840F-4BFD-AF8A-5F14979B19E6}"/>
              </a:ext>
            </a:extLst>
          </p:cNvPr>
          <p:cNvSpPr txBox="1"/>
          <p:nvPr/>
        </p:nvSpPr>
        <p:spPr>
          <a:xfrm>
            <a:off x="987325" y="1093384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Primär-</a:t>
            </a:r>
          </a:p>
          <a:p>
            <a:r>
              <a:rPr lang="de-DE" sz="1400" dirty="0">
                <a:solidFill>
                  <a:srgbClr val="0000FF"/>
                </a:solidFill>
              </a:rPr>
              <a:t>energie-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98618B4-2605-4686-A7D5-9028170B2B45}"/>
              </a:ext>
            </a:extLst>
          </p:cNvPr>
          <p:cNvSpPr txBox="1"/>
          <p:nvPr/>
        </p:nvSpPr>
        <p:spPr>
          <a:xfrm>
            <a:off x="2605944" y="1093384"/>
            <a:ext cx="1507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0000FF"/>
                </a:solidFill>
              </a:rPr>
              <a:t>Stromerzeugung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5C52273-51B3-4C5F-85B5-DCCEF0A62280}"/>
              </a:ext>
            </a:extLst>
          </p:cNvPr>
          <p:cNvSpPr txBox="1"/>
          <p:nvPr/>
        </p:nvSpPr>
        <p:spPr>
          <a:xfrm>
            <a:off x="2065455" y="8161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2018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5F9A36CC-3EB2-469B-838F-8A31C72D94E3}"/>
              </a:ext>
            </a:extLst>
          </p:cNvPr>
          <p:cNvSpPr txBox="1"/>
          <p:nvPr/>
        </p:nvSpPr>
        <p:spPr>
          <a:xfrm>
            <a:off x="345052" y="1859608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TWh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E5381EF-F63A-43A8-80A7-D3870C46AABB}"/>
              </a:ext>
            </a:extLst>
          </p:cNvPr>
          <p:cNvSpPr txBox="1"/>
          <p:nvPr/>
        </p:nvSpPr>
        <p:spPr>
          <a:xfrm>
            <a:off x="1144641" y="186013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178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71AD808-2B45-4390-8EC1-E86EDDD97509}"/>
              </a:ext>
            </a:extLst>
          </p:cNvPr>
          <p:cNvSpPr txBox="1"/>
          <p:nvPr/>
        </p:nvSpPr>
        <p:spPr>
          <a:xfrm>
            <a:off x="2229453" y="186013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73D1758-B344-4152-9872-97EDDB930BF3}"/>
              </a:ext>
            </a:extLst>
          </p:cNvPr>
          <p:cNvSpPr txBox="1"/>
          <p:nvPr/>
        </p:nvSpPr>
        <p:spPr>
          <a:xfrm>
            <a:off x="2611001" y="1860137"/>
            <a:ext cx="698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(11 %)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558BC24-7755-9928-CF05-811DEB1CAAC9}"/>
              </a:ext>
            </a:extLst>
          </p:cNvPr>
          <p:cNvGrpSpPr/>
          <p:nvPr/>
        </p:nvGrpSpPr>
        <p:grpSpPr>
          <a:xfrm>
            <a:off x="3350272" y="5062159"/>
            <a:ext cx="1635114" cy="1085286"/>
            <a:chOff x="3167241" y="4662307"/>
            <a:chExt cx="1635114" cy="108528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4836174-C9AF-0380-39D4-478B67320FCE}"/>
                </a:ext>
              </a:extLst>
            </p:cNvPr>
            <p:cNvSpPr txBox="1"/>
            <p:nvPr/>
          </p:nvSpPr>
          <p:spPr>
            <a:xfrm>
              <a:off x="3167241" y="547059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fossil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0373260-B0FA-D6CE-9CE1-F6FB5360BCE0}"/>
                </a:ext>
              </a:extLst>
            </p:cNvPr>
            <p:cNvSpPr txBox="1"/>
            <p:nvPr/>
          </p:nvSpPr>
          <p:spPr>
            <a:xfrm>
              <a:off x="3168574" y="5282809"/>
              <a:ext cx="99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Wasserkraft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14436FD-36F1-3557-0DED-9C934E4D20EA}"/>
                </a:ext>
              </a:extLst>
            </p:cNvPr>
            <p:cNvSpPr txBox="1"/>
            <p:nvPr/>
          </p:nvSpPr>
          <p:spPr>
            <a:xfrm>
              <a:off x="3168574" y="5075975"/>
              <a:ext cx="1633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(Stromanteil)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DF2F98D-1D90-1318-4F63-127CAD136B8F}"/>
                </a:ext>
              </a:extLst>
            </p:cNvPr>
            <p:cNvSpPr txBox="1"/>
            <p:nvPr/>
          </p:nvSpPr>
          <p:spPr>
            <a:xfrm>
              <a:off x="3167241" y="4888191"/>
              <a:ext cx="1393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Wind on-/offshore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B746AA5-645E-B7B2-86CD-7AD290CCDC01}"/>
                </a:ext>
              </a:extLst>
            </p:cNvPr>
            <p:cNvSpPr txBox="1"/>
            <p:nvPr/>
          </p:nvSpPr>
          <p:spPr>
            <a:xfrm>
              <a:off x="3178850" y="4662307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PV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3EBCBBB-B2F4-6070-9072-3EFED20C50D6}"/>
              </a:ext>
            </a:extLst>
          </p:cNvPr>
          <p:cNvGrpSpPr/>
          <p:nvPr/>
        </p:nvGrpSpPr>
        <p:grpSpPr>
          <a:xfrm>
            <a:off x="5533712" y="816153"/>
            <a:ext cx="4230124" cy="5363071"/>
            <a:chOff x="5533712" y="816153"/>
            <a:chExt cx="4230124" cy="5363071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02C123C-E50E-5DFC-7E30-40BD15F528CA}"/>
                </a:ext>
              </a:extLst>
            </p:cNvPr>
            <p:cNvSpPr txBox="1"/>
            <p:nvPr/>
          </p:nvSpPr>
          <p:spPr>
            <a:xfrm>
              <a:off x="8216618" y="3664101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Solarthermie</a:t>
              </a:r>
              <a:endParaRPr lang="de-DE" sz="1000" dirty="0"/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B3AB545-4745-92D8-6499-827C600CB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2" r="1476"/>
            <a:stretch/>
          </p:blipFill>
          <p:spPr>
            <a:xfrm>
              <a:off x="7226785" y="1587828"/>
              <a:ext cx="1077026" cy="4591396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2C43E29-B4DD-CC65-7AE1-0EC9E2C9F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4" r="17888"/>
            <a:stretch/>
          </p:blipFill>
          <p:spPr>
            <a:xfrm>
              <a:off x="6294096" y="1587828"/>
              <a:ext cx="1137936" cy="459139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6CCC7A6-46DA-4D79-5955-7A3F7C6A8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4" r="37117"/>
            <a:stretch/>
          </p:blipFill>
          <p:spPr>
            <a:xfrm>
              <a:off x="5541277" y="1587828"/>
              <a:ext cx="788902" cy="4591396"/>
            </a:xfrm>
            <a:prstGeom prst="rect">
              <a:avLst/>
            </a:prstGeom>
          </p:spPr>
        </p:pic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6CCB58B-B2C6-486B-980F-EE02696623EE}"/>
                </a:ext>
              </a:extLst>
            </p:cNvPr>
            <p:cNvSpPr txBox="1"/>
            <p:nvPr/>
          </p:nvSpPr>
          <p:spPr>
            <a:xfrm>
              <a:off x="5994558" y="81615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2040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8FDD23CF-57FB-40CE-AEF9-FF2F25A1EB7A}"/>
                </a:ext>
              </a:extLst>
            </p:cNvPr>
            <p:cNvSpPr txBox="1"/>
            <p:nvPr/>
          </p:nvSpPr>
          <p:spPr>
            <a:xfrm>
              <a:off x="5682294" y="1860137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100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91AFE67D-78BF-4C5A-962C-6E8A64AD101D}"/>
                </a:ext>
              </a:extLst>
            </p:cNvPr>
            <p:cNvSpPr txBox="1"/>
            <p:nvPr/>
          </p:nvSpPr>
          <p:spPr>
            <a:xfrm>
              <a:off x="6534068" y="186013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87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3969B35-DD63-4585-A304-1103EC25590E}"/>
                </a:ext>
              </a:extLst>
            </p:cNvPr>
            <p:cNvSpPr txBox="1"/>
            <p:nvPr/>
          </p:nvSpPr>
          <p:spPr>
            <a:xfrm>
              <a:off x="6506116" y="2160469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(87 %)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E3DA97FA-EACE-4479-886F-A4D2C39F2523}"/>
                </a:ext>
              </a:extLst>
            </p:cNvPr>
            <p:cNvSpPr txBox="1"/>
            <p:nvPr/>
          </p:nvSpPr>
          <p:spPr>
            <a:xfrm>
              <a:off x="5533712" y="1093384"/>
              <a:ext cx="8402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Primär-</a:t>
              </a:r>
            </a:p>
            <a:p>
              <a:r>
                <a:rPr lang="de-DE" sz="1400" dirty="0">
                  <a:solidFill>
                    <a:srgbClr val="0000FF"/>
                  </a:solidFill>
                </a:rPr>
                <a:t>energie-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bedarf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FB9F69A1-89F1-466B-8D0B-A24B86170DB5}"/>
                </a:ext>
              </a:extLst>
            </p:cNvPr>
            <p:cNvSpPr txBox="1"/>
            <p:nvPr/>
          </p:nvSpPr>
          <p:spPr>
            <a:xfrm>
              <a:off x="6302957" y="1093384"/>
              <a:ext cx="1029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00FF"/>
                  </a:solidFill>
                </a:rPr>
                <a:t>Strom-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4EF7A2-3424-27C2-9AC9-7643A27F0DCB}"/>
                </a:ext>
              </a:extLst>
            </p:cNvPr>
            <p:cNvSpPr txBox="1"/>
            <p:nvPr/>
          </p:nvSpPr>
          <p:spPr>
            <a:xfrm>
              <a:off x="8216618" y="3925758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(Feststoffe)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14CC6B94-4BDD-86B8-95BB-F9BCAF9C102E}"/>
                </a:ext>
              </a:extLst>
            </p:cNvPr>
            <p:cNvGrpSpPr/>
            <p:nvPr/>
          </p:nvGrpSpPr>
          <p:grpSpPr>
            <a:xfrm>
              <a:off x="7395185" y="4683674"/>
              <a:ext cx="1640193" cy="1463771"/>
              <a:chOff x="7395185" y="4683674"/>
              <a:chExt cx="1640193" cy="1463771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950F612-0475-75C3-9B17-F2E2EB2E4719}"/>
                  </a:ext>
                </a:extLst>
              </p:cNvPr>
              <p:cNvSpPr txBox="1"/>
              <p:nvPr/>
            </p:nvSpPr>
            <p:spPr>
              <a:xfrm>
                <a:off x="7395185" y="468367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PV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54879C3-4C23-3566-7B28-6DCA49A56E37}"/>
                  </a:ext>
                </a:extLst>
              </p:cNvPr>
              <p:cNvSpPr txBox="1"/>
              <p:nvPr/>
            </p:nvSpPr>
            <p:spPr>
              <a:xfrm>
                <a:off x="7395185" y="5458551"/>
                <a:ext cx="13937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Wind on-/offshore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C23CD60-F107-F015-91C7-365EF7C5E3FE}"/>
                  </a:ext>
                </a:extLst>
              </p:cNvPr>
              <p:cNvSpPr txBox="1"/>
              <p:nvPr/>
            </p:nvSpPr>
            <p:spPr>
              <a:xfrm>
                <a:off x="7395185" y="5674238"/>
                <a:ext cx="1640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Biomasse</a:t>
                </a:r>
                <a:r>
                  <a:rPr lang="de-DE" sz="1400" dirty="0"/>
                  <a:t> </a:t>
                </a:r>
                <a:r>
                  <a:rPr lang="de-DE" sz="1000" dirty="0"/>
                  <a:t>(Stromanteil)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F9384C7-8B89-B764-3842-7A81398938AB}"/>
                  </a:ext>
                </a:extLst>
              </p:cNvPr>
              <p:cNvSpPr txBox="1"/>
              <p:nvPr/>
            </p:nvSpPr>
            <p:spPr>
              <a:xfrm>
                <a:off x="7395185" y="5870446"/>
                <a:ext cx="9996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Wasserkraft</a:t>
                </a: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322EC21-703F-09D0-275A-ED7C0C0A8E48}"/>
                </a:ext>
              </a:extLst>
            </p:cNvPr>
            <p:cNvSpPr txBox="1"/>
            <p:nvPr/>
          </p:nvSpPr>
          <p:spPr>
            <a:xfrm>
              <a:off x="7291714" y="2773539"/>
              <a:ext cx="1029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direkte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Wärme-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DF09A687-FF18-D498-2C38-63ACD782AC00}"/>
                </a:ext>
              </a:extLst>
            </p:cNvPr>
            <p:cNvCxnSpPr/>
            <p:nvPr/>
          </p:nvCxnSpPr>
          <p:spPr bwMode="auto">
            <a:xfrm>
              <a:off x="6203950" y="3887760"/>
              <a:ext cx="122384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5BDF6B9-9297-95B5-D47B-615AAE81D981}"/>
                </a:ext>
              </a:extLst>
            </p:cNvPr>
            <p:cNvCxnSpPr/>
            <p:nvPr/>
          </p:nvCxnSpPr>
          <p:spPr bwMode="auto">
            <a:xfrm>
              <a:off x="7029450" y="4167160"/>
              <a:ext cx="39834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69BC9B6-32F7-5E9A-E347-D2803DB6E18A}"/>
                </a:ext>
              </a:extLst>
            </p:cNvPr>
            <p:cNvSpPr txBox="1"/>
            <p:nvPr/>
          </p:nvSpPr>
          <p:spPr>
            <a:xfrm>
              <a:off x="7427798" y="186013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2F43E93D-4B02-A214-9A4A-EABFF3489E20}"/>
                </a:ext>
              </a:extLst>
            </p:cNvPr>
            <p:cNvSpPr txBox="1"/>
            <p:nvPr/>
          </p:nvSpPr>
          <p:spPr>
            <a:xfrm>
              <a:off x="7393759" y="2160469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(13 %)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57618DE-251A-1BC9-7B90-9D422068D390}"/>
              </a:ext>
            </a:extLst>
          </p:cNvPr>
          <p:cNvGrpSpPr/>
          <p:nvPr/>
        </p:nvGrpSpPr>
        <p:grpSpPr>
          <a:xfrm>
            <a:off x="-2398397" y="2249634"/>
            <a:ext cx="8282763" cy="3099882"/>
            <a:chOff x="-2286000" y="2338983"/>
            <a:chExt cx="8282763" cy="2804915"/>
          </a:xfrm>
        </p:grpSpPr>
        <p:sp>
          <p:nvSpPr>
            <p:cNvPr id="2" name="Bogen 1">
              <a:extLst>
                <a:ext uri="{FF2B5EF4-FFF2-40B4-BE49-F238E27FC236}">
                  <a16:creationId xmlns:a16="http://schemas.microsoft.com/office/drawing/2014/main" id="{31D23612-1ACF-8019-13B4-BF61AE8C9AFC}"/>
                </a:ext>
              </a:extLst>
            </p:cNvPr>
            <p:cNvSpPr/>
            <p:nvPr/>
          </p:nvSpPr>
          <p:spPr bwMode="auto">
            <a:xfrm>
              <a:off x="-2286000" y="2338983"/>
              <a:ext cx="8282763" cy="2804915"/>
            </a:xfrm>
            <a:prstGeom prst="arc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C05A814-C760-8998-8A61-E3206D9B9422}"/>
                </a:ext>
              </a:extLst>
            </p:cNvPr>
            <p:cNvSpPr txBox="1"/>
            <p:nvPr/>
          </p:nvSpPr>
          <p:spPr>
            <a:xfrm>
              <a:off x="3984978" y="2449004"/>
              <a:ext cx="1025730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- 78 TWh</a:t>
              </a:r>
            </a:p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(- 44 %)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AC8D486-CC20-0C42-40A1-E40A366169C6}"/>
              </a:ext>
            </a:extLst>
          </p:cNvPr>
          <p:cNvGrpSpPr/>
          <p:nvPr/>
        </p:nvGrpSpPr>
        <p:grpSpPr>
          <a:xfrm>
            <a:off x="2514125" y="3143694"/>
            <a:ext cx="4773355" cy="4735032"/>
            <a:chOff x="2514125" y="3143694"/>
            <a:chExt cx="4773355" cy="4735032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AA0B814-7A23-5F90-5A58-585421B2D6C4}"/>
                </a:ext>
              </a:extLst>
            </p:cNvPr>
            <p:cNvSpPr/>
            <p:nvPr/>
          </p:nvSpPr>
          <p:spPr bwMode="auto">
            <a:xfrm>
              <a:off x="2514125" y="3204495"/>
              <a:ext cx="4773355" cy="4674231"/>
            </a:xfrm>
            <a:prstGeom prst="arc">
              <a:avLst>
                <a:gd name="adj1" fmla="val 10871798"/>
                <a:gd name="adj2" fmla="val 1930239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15D45F6-B77A-7C29-663B-CFA2D88EDA92}"/>
                </a:ext>
              </a:extLst>
            </p:cNvPr>
            <p:cNvSpPr txBox="1"/>
            <p:nvPr/>
          </p:nvSpPr>
          <p:spPr>
            <a:xfrm>
              <a:off x="3893274" y="3143694"/>
              <a:ext cx="1077026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+ 67 TWh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(+ 335 %)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A91B7D72-E128-9253-AB92-BC4D639D49C9}"/>
              </a:ext>
            </a:extLst>
          </p:cNvPr>
          <p:cNvSpPr txBox="1"/>
          <p:nvPr/>
        </p:nvSpPr>
        <p:spPr>
          <a:xfrm>
            <a:off x="3740538" y="186386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30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B540E5D-DE15-9232-0680-163503FF2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0742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 wird in 2040 mit fast 90% der Hauptenergieträger in RLP sein !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5A6F0A7-E46D-6844-1CD4-9B4FF6C9C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0" y="623947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Stromnetze müssen dann das fast 3-fache an Energie übertragen!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B050"/>
                </a:solidFill>
              </a:rPr>
              <a:t>Netzausbau!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4ECE5F-5519-85FF-E9B7-0D864019AD80}"/>
              </a:ext>
            </a:extLst>
          </p:cNvPr>
          <p:cNvSpPr txBox="1"/>
          <p:nvPr/>
        </p:nvSpPr>
        <p:spPr>
          <a:xfrm>
            <a:off x="2279892" y="149745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0000FF"/>
                </a:solidFill>
              </a:rPr>
              <a:t>in RLP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FAF2C92-238C-6133-98F4-03E864713C8D}"/>
              </a:ext>
            </a:extLst>
          </p:cNvPr>
          <p:cNvSpPr txBox="1"/>
          <p:nvPr/>
        </p:nvSpPr>
        <p:spPr>
          <a:xfrm>
            <a:off x="3394107" y="1495721"/>
            <a:ext cx="1159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0000FF"/>
                </a:solidFill>
              </a:rPr>
              <a:t>inkl. Importe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C74402-6D3D-81CA-D876-AC1DC7138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03" y="58442"/>
            <a:ext cx="87491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energetische Versorgungssicherheit (1):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Entwicklung der Stromerzeugung in RLP von 2018 bis 2040 (bilanziell)</a:t>
            </a:r>
          </a:p>
        </p:txBody>
      </p:sp>
    </p:spTree>
    <p:extLst>
      <p:ext uri="{BB962C8B-B14F-4D97-AF65-F5344CB8AC3E}">
        <p14:creationId xmlns:p14="http://schemas.microsoft.com/office/powerpoint/2010/main" val="7223867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F7E18916-6602-5D12-EC54-18ECD967D3C2}"/>
              </a:ext>
            </a:extLst>
          </p:cNvPr>
          <p:cNvSpPr txBox="1"/>
          <p:nvPr/>
        </p:nvSpPr>
        <p:spPr>
          <a:xfrm>
            <a:off x="229406" y="1627206"/>
            <a:ext cx="2460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Mittellast-KW</a:t>
            </a:r>
            <a:r>
              <a:rPr lang="de-DE" sz="1600" dirty="0">
                <a:solidFill>
                  <a:srgbClr val="3333FF"/>
                </a:solidFill>
              </a:rPr>
              <a:t>: Steinkohle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3278D71-50A7-83BD-26FC-4AD90CB99DFA}"/>
              </a:ext>
            </a:extLst>
          </p:cNvPr>
          <p:cNvSpPr txBox="1"/>
          <p:nvPr/>
        </p:nvSpPr>
        <p:spPr>
          <a:xfrm>
            <a:off x="203953" y="1154135"/>
            <a:ext cx="458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Spitzenlast-KW</a:t>
            </a:r>
            <a:r>
              <a:rPr lang="de-DE" sz="1600" dirty="0">
                <a:solidFill>
                  <a:srgbClr val="3333FF"/>
                </a:solidFill>
              </a:rPr>
              <a:t>: </a:t>
            </a:r>
            <a:r>
              <a:rPr lang="de-DE" sz="1600" dirty="0" err="1">
                <a:solidFill>
                  <a:srgbClr val="3333FF"/>
                </a:solidFill>
              </a:rPr>
              <a:t>GuD</a:t>
            </a:r>
            <a:r>
              <a:rPr lang="de-DE" sz="1600" dirty="0">
                <a:solidFill>
                  <a:srgbClr val="3333FF"/>
                </a:solidFill>
              </a:rPr>
              <a:t> mit Erdgas, Pumpspeicher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4CDA0BE-8243-191E-417F-3869EAD8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63" y="839424"/>
            <a:ext cx="4535902" cy="229969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DD59CD7-2841-043A-B84A-4F784F03F40F}"/>
              </a:ext>
            </a:extLst>
          </p:cNvPr>
          <p:cNvSpPr txBox="1"/>
          <p:nvPr/>
        </p:nvSpPr>
        <p:spPr>
          <a:xfrm>
            <a:off x="203952" y="2366548"/>
            <a:ext cx="4572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Grundlast-KW</a:t>
            </a:r>
            <a:r>
              <a:rPr lang="de-DE" sz="1600" dirty="0">
                <a:solidFill>
                  <a:srgbClr val="3333FF"/>
                </a:solidFill>
              </a:rPr>
              <a:t>: Atom, Braunkohle, Laufwasser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94C1C6C-BB8F-1E9C-0198-B8BC8B345B20}"/>
              </a:ext>
            </a:extLst>
          </p:cNvPr>
          <p:cNvSpPr txBox="1"/>
          <p:nvPr/>
        </p:nvSpPr>
        <p:spPr>
          <a:xfrm>
            <a:off x="193772" y="763800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</a:rPr>
              <a:t>bisher: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24B153-7319-712F-A475-0BE5D555C641}"/>
              </a:ext>
            </a:extLst>
          </p:cNvPr>
          <p:cNvSpPr txBox="1"/>
          <p:nvPr/>
        </p:nvSpPr>
        <p:spPr>
          <a:xfrm>
            <a:off x="196366" y="5270578"/>
            <a:ext cx="4756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Lastverschiebung (schaltbare Verbraucher)</a:t>
            </a:r>
            <a:r>
              <a:rPr lang="de-DE" sz="1600" dirty="0">
                <a:solidFill>
                  <a:srgbClr val="3333FF"/>
                </a:solidFill>
              </a:rPr>
              <a:t>: Industrie, Haushalt, GHD, Verkehr (E-Autos)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67" y="61803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u="sng" dirty="0">
                <a:solidFill>
                  <a:srgbClr val="00B050"/>
                </a:solidFill>
              </a:rPr>
              <a:t>Paradigmenwechsel bei der Lastregelung</a:t>
            </a:r>
            <a:r>
              <a:rPr lang="de-DE" sz="1800" dirty="0">
                <a:solidFill>
                  <a:srgbClr val="00B050"/>
                </a:solidFill>
              </a:rPr>
              <a:t>: der Verbrauch folgt der Erzeugung!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6E87593-D66C-67CC-8B0D-3B857463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873" y="3122201"/>
            <a:ext cx="13385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Bild:</a:t>
            </a:r>
            <a:r>
              <a:rPr lang="de-DE" altLang="de-DE" sz="1200" b="1" dirty="0"/>
              <a:t> </a:t>
            </a:r>
            <a:r>
              <a:rPr lang="de-DE" altLang="de-DE" sz="1200" dirty="0"/>
              <a:t>billig-strom.de </a:t>
            </a:r>
            <a:endParaRPr lang="en-US" altLang="de-DE" sz="12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9FE4425-03E3-9807-B4C0-505161645282}"/>
              </a:ext>
            </a:extLst>
          </p:cNvPr>
          <p:cNvSpPr txBox="1"/>
          <p:nvPr/>
        </p:nvSpPr>
        <p:spPr>
          <a:xfrm>
            <a:off x="196367" y="5894394"/>
            <a:ext cx="4417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EE-KW (volatil)</a:t>
            </a:r>
            <a:r>
              <a:rPr lang="de-DE" sz="1600" dirty="0">
                <a:solidFill>
                  <a:srgbClr val="3333FF"/>
                </a:solidFill>
              </a:rPr>
              <a:t>: Wind, PV, Laufwasser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34C8697-E3F9-D4D6-411D-707646681239}"/>
              </a:ext>
            </a:extLst>
          </p:cNvPr>
          <p:cNvGrpSpPr/>
          <p:nvPr/>
        </p:nvGrpSpPr>
        <p:grpSpPr>
          <a:xfrm>
            <a:off x="266425" y="3712978"/>
            <a:ext cx="9522956" cy="2669612"/>
            <a:chOff x="266425" y="3712978"/>
            <a:chExt cx="9522956" cy="2669612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9CCBA13-5F72-6A8D-2C34-42AC311B6556}"/>
                </a:ext>
              </a:extLst>
            </p:cNvPr>
            <p:cNvSpPr txBox="1"/>
            <p:nvPr/>
          </p:nvSpPr>
          <p:spPr>
            <a:xfrm>
              <a:off x="266425" y="3897231"/>
              <a:ext cx="1203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</a:rPr>
                <a:t>zukünftig: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E9F7E65-AD54-544A-0623-EF0980EFFA8E}"/>
                </a:ext>
              </a:extLst>
            </p:cNvPr>
            <p:cNvGrpSpPr/>
            <p:nvPr/>
          </p:nvGrpSpPr>
          <p:grpSpPr>
            <a:xfrm>
              <a:off x="4805901" y="3712978"/>
              <a:ext cx="4983480" cy="2463590"/>
              <a:chOff x="5362932" y="1280160"/>
              <a:chExt cx="4535901" cy="2339166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A91D3BC3-E6BE-95BC-B008-8558393142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1" r="7514" b="21507"/>
              <a:stretch/>
            </p:blipFill>
            <p:spPr>
              <a:xfrm>
                <a:off x="5362932" y="1647651"/>
                <a:ext cx="4535901" cy="1971675"/>
              </a:xfrm>
              <a:prstGeom prst="rect">
                <a:avLst/>
              </a:prstGeom>
            </p:spPr>
          </p:pic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3D42D1F8-6F4B-BF23-BB8A-359BF8F79E66}"/>
                  </a:ext>
                </a:extLst>
              </p:cNvPr>
              <p:cNvSpPr/>
              <p:nvPr/>
            </p:nvSpPr>
            <p:spPr bwMode="auto">
              <a:xfrm>
                <a:off x="6103620" y="1280160"/>
                <a:ext cx="2274570" cy="37719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CCA8CCD4-3311-8C23-04C6-CDAC6A4B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8950" y="6197924"/>
              <a:ext cx="87043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u="sng" dirty="0"/>
                <a:t>Bild:</a:t>
              </a:r>
              <a:r>
                <a:rPr lang="de-DE" altLang="de-DE" sz="1200" b="1" dirty="0"/>
                <a:t> </a:t>
              </a:r>
              <a:r>
                <a:rPr lang="de-DE" altLang="de-DE" sz="1200" dirty="0" err="1"/>
                <a:t>ee</a:t>
              </a:r>
              <a:r>
                <a:rPr lang="de-DE" altLang="de-DE" sz="1200" dirty="0"/>
                <a:t> mag</a:t>
              </a:r>
              <a:endParaRPr lang="en-US" altLang="de-DE" sz="1200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2691A4A-63F0-8000-47B0-4306B8EC9258}"/>
              </a:ext>
            </a:extLst>
          </p:cNvPr>
          <p:cNvGrpSpPr/>
          <p:nvPr/>
        </p:nvGrpSpPr>
        <p:grpSpPr>
          <a:xfrm>
            <a:off x="1459614" y="3567909"/>
            <a:ext cx="4007535" cy="2403890"/>
            <a:chOff x="1459614" y="3567909"/>
            <a:chExt cx="4007535" cy="240389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D7BA518-2828-25DA-CA4E-9033A1A31CBE}"/>
                </a:ext>
              </a:extLst>
            </p:cNvPr>
            <p:cNvSpPr txBox="1"/>
            <p:nvPr/>
          </p:nvSpPr>
          <p:spPr>
            <a:xfrm>
              <a:off x="1459614" y="3567909"/>
              <a:ext cx="39098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Biogas muss zukünftig zur Verstromung gespeichert werden und damit der Residuallast dienen! 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280729C0-8F0A-917A-BFDD-A89CB8BFCD96}"/>
                </a:ext>
              </a:extLst>
            </p:cNvPr>
            <p:cNvCxnSpPr/>
            <p:nvPr/>
          </p:nvCxnSpPr>
          <p:spPr bwMode="auto">
            <a:xfrm flipH="1" flipV="1">
              <a:off x="4497572" y="4110231"/>
              <a:ext cx="969577" cy="1861568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933EF54A-2E3B-6CA4-4166-812518F1A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532" y="3856808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ISE e.V.</a:t>
            </a:r>
            <a:endParaRPr lang="en-US" altLang="de-DE" sz="1200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F0768E7-2F42-80EE-0C48-7E6F08A17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6" y="13730"/>
            <a:ext cx="87340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>
                <a:solidFill>
                  <a:schemeClr val="bg1"/>
                </a:solidFill>
              </a:rPr>
              <a:t>energetische Versorgungssicherheit (2): Von Lastbereichskraftwerken zu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volatilen EE- und Residuallastkraftwerken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2A2E02A-4FCA-52C5-7631-1AD3CA2AB814}"/>
              </a:ext>
            </a:extLst>
          </p:cNvPr>
          <p:cNvSpPr txBox="1"/>
          <p:nvPr/>
        </p:nvSpPr>
        <p:spPr>
          <a:xfrm>
            <a:off x="116619" y="4265494"/>
            <a:ext cx="4972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Residuallast-KW</a:t>
            </a:r>
            <a:r>
              <a:rPr lang="de-DE" sz="1600" dirty="0">
                <a:solidFill>
                  <a:srgbClr val="3333FF"/>
                </a:solidFill>
              </a:rPr>
              <a:t>: Groß-Akku, Pumpspeicher,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E-Auto-Schwarmspeicher (V2G), </a:t>
            </a:r>
            <a:r>
              <a:rPr lang="de-DE" sz="1600" dirty="0" err="1">
                <a:solidFill>
                  <a:srgbClr val="3333FF"/>
                </a:solidFill>
              </a:rPr>
              <a:t>GuD</a:t>
            </a:r>
            <a:r>
              <a:rPr lang="de-DE" sz="1600" dirty="0">
                <a:solidFill>
                  <a:srgbClr val="3333FF"/>
                </a:solidFill>
              </a:rPr>
              <a:t> mit Gasspeicher (Bio-CH</a:t>
            </a:r>
            <a:r>
              <a:rPr lang="de-DE" sz="1600" baseline="-25000" dirty="0">
                <a:solidFill>
                  <a:srgbClr val="3333FF"/>
                </a:solidFill>
              </a:rPr>
              <a:t>4</a:t>
            </a:r>
            <a:r>
              <a:rPr lang="de-DE" sz="1600" dirty="0">
                <a:solidFill>
                  <a:srgbClr val="3333FF"/>
                </a:solidFill>
              </a:rPr>
              <a:t> und H</a:t>
            </a:r>
            <a:r>
              <a:rPr lang="de-DE" sz="1600" baseline="-25000" dirty="0">
                <a:solidFill>
                  <a:srgbClr val="3333FF"/>
                </a:solidFill>
              </a:rPr>
              <a:t>2</a:t>
            </a:r>
            <a:r>
              <a:rPr lang="de-DE" sz="1600" dirty="0">
                <a:solidFill>
                  <a:srgbClr val="3333FF"/>
                </a:solidFill>
              </a:rPr>
              <a:t> von Elektrolyseuren),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EU-Overlay-Netzwerk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5100E341-DA9C-B9C7-0635-69F5B99E4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" y="315767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u="sng" dirty="0">
                <a:solidFill>
                  <a:srgbClr val="00B050"/>
                </a:solidFill>
              </a:rPr>
              <a:t>Lastregelung</a:t>
            </a:r>
            <a:r>
              <a:rPr lang="de-DE" sz="1800" dirty="0">
                <a:solidFill>
                  <a:srgbClr val="00B050"/>
                </a:solidFill>
              </a:rPr>
              <a:t>: die Erzeugung folgt dem Verbrauch!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6B9C7E1-CF9D-EDA7-3C50-02F826632DF9}"/>
              </a:ext>
            </a:extLst>
          </p:cNvPr>
          <p:cNvGrpSpPr/>
          <p:nvPr/>
        </p:nvGrpSpPr>
        <p:grpSpPr>
          <a:xfrm>
            <a:off x="5265105" y="3572946"/>
            <a:ext cx="4616125" cy="1737506"/>
            <a:chOff x="5265105" y="3572946"/>
            <a:chExt cx="4616125" cy="1737506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7D8DFC2-DFE1-FFC6-6E93-10C697F3DF17}"/>
                </a:ext>
              </a:extLst>
            </p:cNvPr>
            <p:cNvSpPr txBox="1"/>
            <p:nvPr/>
          </p:nvSpPr>
          <p:spPr>
            <a:xfrm>
              <a:off x="5265105" y="3572946"/>
              <a:ext cx="4616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Bis 2035 wird die Residuallast abnehmend durch Kohle- und </a:t>
              </a:r>
              <a:r>
                <a:rPr lang="de-DE" sz="1400" dirty="0" err="1">
                  <a:solidFill>
                    <a:srgbClr val="FF0000"/>
                  </a:solidFill>
                </a:rPr>
                <a:t>GuD</a:t>
              </a:r>
              <a:r>
                <a:rPr lang="de-DE" sz="1400" dirty="0">
                  <a:solidFill>
                    <a:srgbClr val="FF0000"/>
                  </a:solidFill>
                </a:rPr>
                <a:t>-KW (Erdgas) bereitgestellt! </a:t>
              </a: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8B2F0683-738E-08C6-73F8-04B2B90E8071}"/>
                </a:ext>
              </a:extLst>
            </p:cNvPr>
            <p:cNvCxnSpPr/>
            <p:nvPr/>
          </p:nvCxnSpPr>
          <p:spPr bwMode="auto">
            <a:xfrm flipV="1">
              <a:off x="6958916" y="4066508"/>
              <a:ext cx="0" cy="12439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017830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/>
      <p:bldP spid="5" grpId="0"/>
      <p:bldP spid="11" grpId="0" autoUpdateAnimBg="0"/>
      <p:bldP spid="25" grpId="0"/>
      <p:bldP spid="24" grpId="0"/>
      <p:bldP spid="2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C3C3D1-929D-F94F-97D9-ECCA19A4B1D4}"/>
              </a:ext>
            </a:extLst>
          </p:cNvPr>
          <p:cNvGrpSpPr/>
          <p:nvPr/>
        </p:nvGrpSpPr>
        <p:grpSpPr>
          <a:xfrm>
            <a:off x="5936443" y="827454"/>
            <a:ext cx="3749482" cy="5144664"/>
            <a:chOff x="5936443" y="891252"/>
            <a:chExt cx="3749482" cy="514466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E9A3DE7-1177-B29B-96F1-E10C5603F962}"/>
                </a:ext>
              </a:extLst>
            </p:cNvPr>
            <p:cNvSpPr/>
            <p:nvPr/>
          </p:nvSpPr>
          <p:spPr bwMode="auto">
            <a:xfrm>
              <a:off x="5936443" y="5554456"/>
              <a:ext cx="3738125" cy="4640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5" name="Rechteck 164">
              <a:extLst>
                <a:ext uri="{FF2B5EF4-FFF2-40B4-BE49-F238E27FC236}">
                  <a16:creationId xmlns:a16="http://schemas.microsoft.com/office/drawing/2014/main" id="{7C97A856-AD70-4504-9E06-C2BEA418E7AB}"/>
                </a:ext>
              </a:extLst>
            </p:cNvPr>
            <p:cNvSpPr/>
            <p:nvPr/>
          </p:nvSpPr>
          <p:spPr bwMode="auto">
            <a:xfrm>
              <a:off x="5936444" y="891252"/>
              <a:ext cx="3749481" cy="4599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3558" name="Gruppieren 23557">
              <a:extLst>
                <a:ext uri="{FF2B5EF4-FFF2-40B4-BE49-F238E27FC236}">
                  <a16:creationId xmlns:a16="http://schemas.microsoft.com/office/drawing/2014/main" id="{A6EBE632-CA00-4864-B7EF-DD0CB25D9BE5}"/>
                </a:ext>
              </a:extLst>
            </p:cNvPr>
            <p:cNvGrpSpPr/>
            <p:nvPr/>
          </p:nvGrpSpPr>
          <p:grpSpPr>
            <a:xfrm>
              <a:off x="6035698" y="955858"/>
              <a:ext cx="3550972" cy="1826451"/>
              <a:chOff x="5997525" y="1071608"/>
              <a:chExt cx="3550972" cy="1826451"/>
            </a:xfrm>
          </p:grpSpPr>
          <p:pic>
            <p:nvPicPr>
              <p:cNvPr id="131" name="Grafik 130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E42B8454-8FE7-4C35-A648-6FABFF0152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57" t="50000" r="25394" b="14673"/>
              <a:stretch/>
            </p:blipFill>
            <p:spPr>
              <a:xfrm>
                <a:off x="6855174" y="1071608"/>
                <a:ext cx="1792662" cy="1368865"/>
              </a:xfrm>
              <a:prstGeom prst="rect">
                <a:avLst/>
              </a:prstGeom>
            </p:spPr>
          </p:pic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6784D9C8-D0C3-4C7B-8F24-8F3CD013197E}"/>
                  </a:ext>
                </a:extLst>
              </p:cNvPr>
              <p:cNvSpPr txBox="1"/>
              <p:nvPr/>
            </p:nvSpPr>
            <p:spPr>
              <a:xfrm>
                <a:off x="5997525" y="2405616"/>
                <a:ext cx="355097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Overlay-Netzwerk,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Hochspannungs-Gleichstrom-Übertragung (HGÜ)</a:t>
                </a:r>
              </a:p>
            </p:txBody>
          </p:sp>
        </p:grpSp>
        <p:sp>
          <p:nvSpPr>
            <p:cNvPr id="178" name="Textfeld 177">
              <a:extLst>
                <a:ext uri="{FF2B5EF4-FFF2-40B4-BE49-F238E27FC236}">
                  <a16:creationId xmlns:a16="http://schemas.microsoft.com/office/drawing/2014/main" id="{2D5423AF-B969-4B0C-AAAA-F3860D64B4C9}"/>
                </a:ext>
              </a:extLst>
            </p:cNvPr>
            <p:cNvSpPr txBox="1"/>
            <p:nvPr/>
          </p:nvSpPr>
          <p:spPr>
            <a:xfrm>
              <a:off x="6298706" y="5728139"/>
              <a:ext cx="3138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Tage – saisonal („kalte Dunkelflaute“)</a:t>
              </a: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1490446B-2925-5749-C550-4272E627B8D2}"/>
              </a:ext>
            </a:extLst>
          </p:cNvPr>
          <p:cNvSpPr/>
          <p:nvPr/>
        </p:nvSpPr>
        <p:spPr bwMode="auto">
          <a:xfrm>
            <a:off x="307080" y="5490658"/>
            <a:ext cx="1909598" cy="4640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0" name="Rechteck 169">
            <a:extLst>
              <a:ext uri="{FF2B5EF4-FFF2-40B4-BE49-F238E27FC236}">
                <a16:creationId xmlns:a16="http://schemas.microsoft.com/office/drawing/2014/main" id="{D1E8C03D-84F1-4683-8A3D-66638763A9D7}"/>
              </a:ext>
            </a:extLst>
          </p:cNvPr>
          <p:cNvSpPr/>
          <p:nvPr/>
        </p:nvSpPr>
        <p:spPr bwMode="auto">
          <a:xfrm>
            <a:off x="307080" y="827454"/>
            <a:ext cx="1911550" cy="459919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580" y="17718"/>
            <a:ext cx="728478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energetische Versorgungssicherheit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Energieausgleich, Energiespeicher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Residuallast-KW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CE0A3588-68CF-4375-ABEB-A7E1D4BF17E7}"/>
              </a:ext>
            </a:extLst>
          </p:cNvPr>
          <p:cNvSpPr txBox="1"/>
          <p:nvPr/>
        </p:nvSpPr>
        <p:spPr>
          <a:xfrm>
            <a:off x="234248" y="1863584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Groß-Akku/Schwungrad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D3FF371-2AC7-80A2-55E5-9B33F5F10F21}"/>
              </a:ext>
            </a:extLst>
          </p:cNvPr>
          <p:cNvGrpSpPr/>
          <p:nvPr/>
        </p:nvGrpSpPr>
        <p:grpSpPr>
          <a:xfrm>
            <a:off x="497098" y="2300554"/>
            <a:ext cx="1545640" cy="1301646"/>
            <a:chOff x="497098" y="2364352"/>
            <a:chExt cx="1545640" cy="1301646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9854DF6-6302-4949-8BD8-30720F01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98" y="2364352"/>
              <a:ext cx="1545640" cy="984285"/>
            </a:xfrm>
            <a:prstGeom prst="rect">
              <a:avLst/>
            </a:prstGeom>
          </p:spPr>
        </p:pic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3572F217-987F-4BD3-A79E-972C222145F7}"/>
                </a:ext>
              </a:extLst>
            </p:cNvPr>
            <p:cNvSpPr txBox="1"/>
            <p:nvPr/>
          </p:nvSpPr>
          <p:spPr>
            <a:xfrm>
              <a:off x="822520" y="3358221"/>
              <a:ext cx="89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PSP-KW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6871A3E-8D3A-54B9-DC58-7EDF2C472EA0}"/>
              </a:ext>
            </a:extLst>
          </p:cNvPr>
          <p:cNvGrpSpPr/>
          <p:nvPr/>
        </p:nvGrpSpPr>
        <p:grpSpPr>
          <a:xfrm>
            <a:off x="496414" y="3461857"/>
            <a:ext cx="1547008" cy="1850927"/>
            <a:chOff x="496414" y="3525655"/>
            <a:chExt cx="1547008" cy="185092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F166C12-286E-4421-8DCA-F56C5A3F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14" y="3525655"/>
              <a:ext cx="1547008" cy="1547008"/>
            </a:xfrm>
            <a:prstGeom prst="rect">
              <a:avLst/>
            </a:prstGeom>
          </p:spPr>
        </p:pic>
        <p:sp>
          <p:nvSpPr>
            <p:cNvPr id="128" name="Textfeld 127">
              <a:extLst>
                <a:ext uri="{FF2B5EF4-FFF2-40B4-BE49-F238E27FC236}">
                  <a16:creationId xmlns:a16="http://schemas.microsoft.com/office/drawing/2014/main" id="{DE9FA18D-B1B5-4117-A165-C46A855C3B0C}"/>
                </a:ext>
              </a:extLst>
            </p:cNvPr>
            <p:cNvSpPr txBox="1"/>
            <p:nvPr/>
          </p:nvSpPr>
          <p:spPr>
            <a:xfrm>
              <a:off x="759851" y="4853362"/>
              <a:ext cx="1159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Schaltbare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Verbraucher</a:t>
              </a:r>
            </a:p>
          </p:txBody>
        </p:sp>
      </p:grpSp>
      <p:sp>
        <p:nvSpPr>
          <p:cNvPr id="176" name="Textfeld 175">
            <a:extLst>
              <a:ext uri="{FF2B5EF4-FFF2-40B4-BE49-F238E27FC236}">
                <a16:creationId xmlns:a16="http://schemas.microsoft.com/office/drawing/2014/main" id="{350B06A2-1BB7-45F5-B1FF-C5A817D526ED}"/>
              </a:ext>
            </a:extLst>
          </p:cNvPr>
          <p:cNvSpPr txBox="1"/>
          <p:nvPr/>
        </p:nvSpPr>
        <p:spPr>
          <a:xfrm>
            <a:off x="218973" y="5664341"/>
            <a:ext cx="2095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Millisekunden - Stunden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5EA24CF-DC9C-2DE1-5C26-8F515A040E1D}"/>
              </a:ext>
            </a:extLst>
          </p:cNvPr>
          <p:cNvGrpSpPr/>
          <p:nvPr/>
        </p:nvGrpSpPr>
        <p:grpSpPr>
          <a:xfrm>
            <a:off x="2532572" y="827454"/>
            <a:ext cx="3156557" cy="5144664"/>
            <a:chOff x="2532572" y="891252"/>
            <a:chExt cx="3156557" cy="5144664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7C1813C-D3BC-750C-928B-6DBBFC8F3C5B}"/>
                </a:ext>
              </a:extLst>
            </p:cNvPr>
            <p:cNvSpPr/>
            <p:nvPr/>
          </p:nvSpPr>
          <p:spPr bwMode="auto">
            <a:xfrm>
              <a:off x="2532572" y="5554456"/>
              <a:ext cx="3108712" cy="4640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CE9AAED9-830F-24E2-17A6-57AD010BC37D}"/>
                </a:ext>
              </a:extLst>
            </p:cNvPr>
            <p:cNvGrpSpPr/>
            <p:nvPr/>
          </p:nvGrpSpPr>
          <p:grpSpPr>
            <a:xfrm>
              <a:off x="2532572" y="891252"/>
              <a:ext cx="3156557" cy="5144664"/>
              <a:chOff x="2532572" y="891252"/>
              <a:chExt cx="3156557" cy="5144664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9E653245-8A51-488F-BF34-4028E47672BD}"/>
                  </a:ext>
                </a:extLst>
              </p:cNvPr>
              <p:cNvGrpSpPr/>
              <p:nvPr/>
            </p:nvGrpSpPr>
            <p:grpSpPr>
              <a:xfrm>
                <a:off x="2532572" y="891252"/>
                <a:ext cx="3108712" cy="4599190"/>
                <a:chOff x="2532572" y="891252"/>
                <a:chExt cx="3108712" cy="4599190"/>
              </a:xfrm>
            </p:grpSpPr>
            <p:sp>
              <p:nvSpPr>
                <p:cNvPr id="169" name="Rechteck 168">
                  <a:extLst>
                    <a:ext uri="{FF2B5EF4-FFF2-40B4-BE49-F238E27FC236}">
                      <a16:creationId xmlns:a16="http://schemas.microsoft.com/office/drawing/2014/main" id="{8D5CE422-557A-41B1-83BC-F28BC85D5408}"/>
                    </a:ext>
                  </a:extLst>
                </p:cNvPr>
                <p:cNvSpPr/>
                <p:nvPr/>
              </p:nvSpPr>
              <p:spPr bwMode="auto">
                <a:xfrm>
                  <a:off x="2532572" y="891252"/>
                  <a:ext cx="3108712" cy="459919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129" name="Textfeld 128">
                  <a:extLst>
                    <a:ext uri="{FF2B5EF4-FFF2-40B4-BE49-F238E27FC236}">
                      <a16:creationId xmlns:a16="http://schemas.microsoft.com/office/drawing/2014/main" id="{8171AC1E-5614-4913-A9DB-D8ED99B22D4C}"/>
                    </a:ext>
                  </a:extLst>
                </p:cNvPr>
                <p:cNvSpPr txBox="1"/>
                <p:nvPr/>
              </p:nvSpPr>
              <p:spPr>
                <a:xfrm>
                  <a:off x="2676413" y="912092"/>
                  <a:ext cx="2835520" cy="5847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 err="1">
                      <a:solidFill>
                        <a:srgbClr val="3333FF"/>
                      </a:solidFill>
                    </a:rPr>
                    <a:t>PkW</a:t>
                  </a:r>
                  <a:r>
                    <a:rPr lang="de-DE" sz="1600" dirty="0">
                      <a:solidFill>
                        <a:srgbClr val="3333FF"/>
                      </a:solidFill>
                    </a:rPr>
                    <a:t>-Akku-Schwarmspeicher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</a:rPr>
                    <a:t>(V2H/G)</a:t>
                  </a:r>
                </a:p>
              </p:txBody>
            </p:sp>
            <p:grpSp>
              <p:nvGrpSpPr>
                <p:cNvPr id="6" name="Gruppieren 5">
                  <a:extLst>
                    <a:ext uri="{FF2B5EF4-FFF2-40B4-BE49-F238E27FC236}">
                      <a16:creationId xmlns:a16="http://schemas.microsoft.com/office/drawing/2014/main" id="{53ACE3E1-CBDF-4A19-82DC-DDD1A2A79116}"/>
                    </a:ext>
                  </a:extLst>
                </p:cNvPr>
                <p:cNvGrpSpPr/>
                <p:nvPr/>
              </p:nvGrpSpPr>
              <p:grpSpPr>
                <a:xfrm>
                  <a:off x="3524267" y="3400037"/>
                  <a:ext cx="1591678" cy="1446513"/>
                  <a:chOff x="12072461" y="2629875"/>
                  <a:chExt cx="1591678" cy="1446513"/>
                </a:xfrm>
              </p:grpSpPr>
              <p:pic>
                <p:nvPicPr>
                  <p:cNvPr id="47" name="Grafik 46" descr="Ein Bild, das Handkarren, Projektor enthält.&#10;&#10;Automatisch generierte Beschreibung">
                    <a:extLst>
                      <a:ext uri="{FF2B5EF4-FFF2-40B4-BE49-F238E27FC236}">
                        <a16:creationId xmlns:a16="http://schemas.microsoft.com/office/drawing/2014/main" id="{76ADE3E3-4FBA-4293-BF9A-E90507D825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4527" b="33870"/>
                  <a:stretch/>
                </p:blipFill>
                <p:spPr>
                  <a:xfrm flipH="1">
                    <a:off x="12378953" y="2705510"/>
                    <a:ext cx="670609" cy="276756"/>
                  </a:xfrm>
                  <a:prstGeom prst="rect">
                    <a:avLst/>
                  </a:prstGeom>
                </p:spPr>
              </p:pic>
              <p:pic>
                <p:nvPicPr>
                  <p:cNvPr id="55" name="Grafik 54">
                    <a:extLst>
                      <a:ext uri="{FF2B5EF4-FFF2-40B4-BE49-F238E27FC236}">
                        <a16:creationId xmlns:a16="http://schemas.microsoft.com/office/drawing/2014/main" id="{3EB03609-01EB-46AC-B9EF-E722B7EF34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098837" y="3697662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Grafik 55">
                    <a:extLst>
                      <a:ext uri="{FF2B5EF4-FFF2-40B4-BE49-F238E27FC236}">
                        <a16:creationId xmlns:a16="http://schemas.microsoft.com/office/drawing/2014/main" id="{9D064314-9A87-4AA1-A9BE-611D5F84A0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181207" y="3465369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Grafik 56">
                    <a:extLst>
                      <a:ext uri="{FF2B5EF4-FFF2-40B4-BE49-F238E27FC236}">
                        <a16:creationId xmlns:a16="http://schemas.microsoft.com/office/drawing/2014/main" id="{61F42757-9D16-4EB2-84CC-E9E08EE586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287804" y="3249771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Grafik 57">
                    <a:extLst>
                      <a:ext uri="{FF2B5EF4-FFF2-40B4-BE49-F238E27FC236}">
                        <a16:creationId xmlns:a16="http://schemas.microsoft.com/office/drawing/2014/main" id="{D76043F6-72D1-400F-A3C8-1BD73C2D0C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530068" y="3697662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160EC4A3-27B5-4A82-901D-7776E21068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612438" y="3465369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Grafik 59">
                    <a:extLst>
                      <a:ext uri="{FF2B5EF4-FFF2-40B4-BE49-F238E27FC236}">
                        <a16:creationId xmlns:a16="http://schemas.microsoft.com/office/drawing/2014/main" id="{F7CA7021-9352-4470-AB87-EA53260809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719035" y="3249771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69" name="Grafik 68" descr="Ein Bild, das Handkarren, Projektor enthält.&#10;&#10;Automatisch generierte Beschreibung">
                    <a:extLst>
                      <a:ext uri="{FF2B5EF4-FFF2-40B4-BE49-F238E27FC236}">
                        <a16:creationId xmlns:a16="http://schemas.microsoft.com/office/drawing/2014/main" id="{133F4395-D46E-4CD9-B026-CB031812C1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4527" b="33870"/>
                  <a:stretch/>
                </p:blipFill>
                <p:spPr>
                  <a:xfrm flipH="1">
                    <a:off x="12378953" y="2977701"/>
                    <a:ext cx="670609" cy="276756"/>
                  </a:xfrm>
                  <a:prstGeom prst="rect">
                    <a:avLst/>
                  </a:prstGeom>
                </p:spPr>
              </p:pic>
              <p:pic>
                <p:nvPicPr>
                  <p:cNvPr id="73" name="Grafik 72">
                    <a:extLst>
                      <a:ext uri="{FF2B5EF4-FFF2-40B4-BE49-F238E27FC236}">
                        <a16:creationId xmlns:a16="http://schemas.microsoft.com/office/drawing/2014/main" id="{AD82869F-9C10-487B-8B81-A5E0411440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12072461" y="2629875"/>
                    <a:ext cx="1591678" cy="144651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29ECA066-6A06-4DD0-83C3-4ACFA3C5F41E}"/>
                    </a:ext>
                  </a:extLst>
                </p:cNvPr>
                <p:cNvSpPr txBox="1"/>
                <p:nvPr/>
              </p:nvSpPr>
              <p:spPr>
                <a:xfrm>
                  <a:off x="3085724" y="4824972"/>
                  <a:ext cx="201689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Arbeitsplatz, Einkaufs-/</a:t>
                  </a:r>
                  <a:br>
                    <a:rPr lang="de-DE" sz="1400" dirty="0">
                      <a:solidFill>
                        <a:srgbClr val="3333FF"/>
                      </a:solidFill>
                    </a:rPr>
                  </a:br>
                  <a:r>
                    <a:rPr lang="de-DE" sz="1400" dirty="0">
                      <a:solidFill>
                        <a:srgbClr val="3333FF"/>
                      </a:solidFill>
                    </a:rPr>
                    <a:t>Freizeitzentrum </a:t>
                  </a:r>
                  <a:r>
                    <a:rPr lang="de-DE" sz="1400" dirty="0" err="1">
                      <a:solidFill>
                        <a:srgbClr val="3333FF"/>
                      </a:solidFill>
                    </a:rPr>
                    <a:t>etc</a:t>
                  </a:r>
                  <a:endParaRPr lang="de-DE" sz="1400" dirty="0">
                    <a:solidFill>
                      <a:srgbClr val="3333FF"/>
                    </a:solidFill>
                  </a:endParaRPr>
                </a:p>
              </p:txBody>
            </p:sp>
            <p:grpSp>
              <p:nvGrpSpPr>
                <p:cNvPr id="23563" name="Gruppieren 23562">
                  <a:extLst>
                    <a:ext uri="{FF2B5EF4-FFF2-40B4-BE49-F238E27FC236}">
                      <a16:creationId xmlns:a16="http://schemas.microsoft.com/office/drawing/2014/main" id="{FB2C3453-72C7-49FF-8979-BCE16D19EBA1}"/>
                    </a:ext>
                  </a:extLst>
                </p:cNvPr>
                <p:cNvGrpSpPr/>
                <p:nvPr/>
              </p:nvGrpSpPr>
              <p:grpSpPr>
                <a:xfrm>
                  <a:off x="2939666" y="1564753"/>
                  <a:ext cx="2309014" cy="1556786"/>
                  <a:chOff x="3101639" y="1660214"/>
                  <a:chExt cx="2309014" cy="1556786"/>
                </a:xfrm>
              </p:grpSpPr>
              <p:grpSp>
                <p:nvGrpSpPr>
                  <p:cNvPr id="5" name="Gruppieren 4">
                    <a:extLst>
                      <a:ext uri="{FF2B5EF4-FFF2-40B4-BE49-F238E27FC236}">
                        <a16:creationId xmlns:a16="http://schemas.microsoft.com/office/drawing/2014/main" id="{D9AC7B88-0FE1-4966-8061-84B7135790FB}"/>
                      </a:ext>
                    </a:extLst>
                  </p:cNvPr>
                  <p:cNvGrpSpPr/>
                  <p:nvPr/>
                </p:nvGrpSpPr>
                <p:grpSpPr>
                  <a:xfrm>
                    <a:off x="3101639" y="1660214"/>
                    <a:ext cx="2309014" cy="1238665"/>
                    <a:chOff x="4327227" y="2534806"/>
                    <a:chExt cx="2586408" cy="1339770"/>
                  </a:xfrm>
                </p:grpSpPr>
                <p:grpSp>
                  <p:nvGrpSpPr>
                    <p:cNvPr id="23" name="Gruppieren 22">
                      <a:extLst>
                        <a:ext uri="{FF2B5EF4-FFF2-40B4-BE49-F238E27FC236}">
                          <a16:creationId xmlns:a16="http://schemas.microsoft.com/office/drawing/2014/main" id="{A8EB815D-05BD-4A4D-9E0A-074342B3C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2443" y="2534806"/>
                      <a:ext cx="1641192" cy="1285277"/>
                      <a:chOff x="2379234" y="2470777"/>
                      <a:chExt cx="4832140" cy="3347910"/>
                    </a:xfrm>
                  </p:grpSpPr>
                  <p:sp>
                    <p:nvSpPr>
                      <p:cNvPr id="119" name="Freihandform: Form 118">
                        <a:extLst>
                          <a:ext uri="{FF2B5EF4-FFF2-40B4-BE49-F238E27FC236}">
                            <a16:creationId xmlns:a16="http://schemas.microsoft.com/office/drawing/2014/main" id="{91950C4A-DD5C-4622-9D36-78F86C81F41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2379234" y="2470777"/>
                        <a:ext cx="4832140" cy="3347910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" name="Freihandform: Form 119">
                        <a:extLst>
                          <a:ext uri="{FF2B5EF4-FFF2-40B4-BE49-F238E27FC236}">
                            <a16:creationId xmlns:a16="http://schemas.microsoft.com/office/drawing/2014/main" id="{C3243632-E11F-48CF-ABA4-EA3FF3EDEEA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3694133" y="5551094"/>
                        <a:ext cx="7323" cy="19320"/>
                      </a:xfrm>
                      <a:custGeom>
                        <a:avLst/>
                        <a:gdLst>
                          <a:gd name="connsiteX0" fmla="*/ 1435 w 7323"/>
                          <a:gd name="connsiteY0" fmla="*/ 8217 h 19320"/>
                          <a:gd name="connsiteX1" fmla="*/ 1999 w 7323"/>
                          <a:gd name="connsiteY1" fmla="*/ 18928 h 19320"/>
                          <a:gd name="connsiteX2" fmla="*/ 7073 w 7323"/>
                          <a:gd name="connsiteY2" fmla="*/ 10472 h 19320"/>
                          <a:gd name="connsiteX3" fmla="*/ 1435 w 7323"/>
                          <a:gd name="connsiteY3" fmla="*/ 8217 h 19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23" h="19320">
                            <a:moveTo>
                              <a:pt x="1435" y="8217"/>
                            </a:moveTo>
                            <a:cubicBezTo>
                              <a:pt x="-819" y="12727"/>
                              <a:pt x="-256" y="17237"/>
                              <a:pt x="1999" y="18928"/>
                            </a:cubicBezTo>
                            <a:cubicBezTo>
                              <a:pt x="4254" y="20619"/>
                              <a:pt x="7073" y="16673"/>
                              <a:pt x="7073" y="10472"/>
                            </a:cubicBezTo>
                            <a:cubicBezTo>
                              <a:pt x="8200" y="-2494"/>
                              <a:pt x="5381" y="-3621"/>
                              <a:pt x="1435" y="821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1" name="Freihandform: Form 120">
                        <a:extLst>
                          <a:ext uri="{FF2B5EF4-FFF2-40B4-BE49-F238E27FC236}">
                            <a16:creationId xmlns:a16="http://schemas.microsoft.com/office/drawing/2014/main" id="{04FC2C1F-2806-4F2A-9AD6-97968801529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053292" y="4798362"/>
                        <a:ext cx="16876" cy="22548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" name="Freihandform: Form 121">
                        <a:extLst>
                          <a:ext uri="{FF2B5EF4-FFF2-40B4-BE49-F238E27FC236}">
                            <a16:creationId xmlns:a16="http://schemas.microsoft.com/office/drawing/2014/main" id="{A6230067-0CF5-4015-8401-A694B3764FC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4314114" y="3767607"/>
                        <a:ext cx="34984" cy="3100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123" name="Gerader Verbinder 122">
                        <a:extLst>
                          <a:ext uri="{FF2B5EF4-FFF2-40B4-BE49-F238E27FC236}">
                            <a16:creationId xmlns:a16="http://schemas.microsoft.com/office/drawing/2014/main" id="{1ADB1B5D-5C38-473F-8972-C36881927EA6}"/>
                          </a:ext>
                        </a:extLst>
                      </p:cNvPr>
                      <p:cNvCxnSpPr>
                        <a:stCxn id="119" idx="42"/>
                      </p:cNvCxnSpPr>
                      <p:nvPr/>
                    </p:nvCxnSpPr>
                    <p:spPr bwMode="auto">
                      <a:xfrm flipH="1" flipV="1">
                        <a:off x="3934292" y="4248912"/>
                        <a:ext cx="4063" cy="1502693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24" name="Rechteck 23562">
                        <a:extLst>
                          <a:ext uri="{FF2B5EF4-FFF2-40B4-BE49-F238E27FC236}">
                            <a16:creationId xmlns:a16="http://schemas.microsoft.com/office/drawing/2014/main" id="{5DDECDD6-5C72-4D44-B036-BA88C307E5B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188058"/>
                        <a:ext cx="2877352" cy="1565894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25" name="Freihandform: Form 124">
                        <a:extLst>
                          <a:ext uri="{FF2B5EF4-FFF2-40B4-BE49-F238E27FC236}">
                            <a16:creationId xmlns:a16="http://schemas.microsoft.com/office/drawing/2014/main" id="{47857487-8B70-4420-819E-635D96E01B7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22234" y="2541761"/>
                        <a:ext cx="3956992" cy="1882754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pic>
                  <p:nvPicPr>
                    <p:cNvPr id="26" name="Grafik 25" descr="Ein Bild, das Buchse, Elektronik, drinnen, Stecke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F9DE0639-B7AB-4591-B5CE-F39CCBB3CC4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48892" y="3502078"/>
                      <a:ext cx="100707" cy="10070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" name="Freihandform: Form 26">
                      <a:extLst>
                        <a:ext uri="{FF2B5EF4-FFF2-40B4-BE49-F238E27FC236}">
                          <a16:creationId xmlns:a16="http://schemas.microsoft.com/office/drawing/2014/main" id="{642A618B-3F65-49A0-B269-5628F0CBD1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408961" y="2664548"/>
                      <a:ext cx="375002" cy="1094249"/>
                    </a:xfrm>
                    <a:custGeom>
                      <a:avLst/>
                      <a:gdLst>
                        <a:gd name="connsiteX0" fmla="*/ 0 w 381000"/>
                        <a:gd name="connsiteY0" fmla="*/ 369094 h 1066800"/>
                        <a:gd name="connsiteX1" fmla="*/ 150019 w 381000"/>
                        <a:gd name="connsiteY1" fmla="*/ 0 h 1066800"/>
                        <a:gd name="connsiteX2" fmla="*/ 381000 w 381000"/>
                        <a:gd name="connsiteY2" fmla="*/ 550069 h 1066800"/>
                        <a:gd name="connsiteX3" fmla="*/ 381000 w 381000"/>
                        <a:gd name="connsiteY3" fmla="*/ 1066800 h 1066800"/>
                        <a:gd name="connsiteX4" fmla="*/ 16669 w 381000"/>
                        <a:gd name="connsiteY4" fmla="*/ 833437 h 1066800"/>
                        <a:gd name="connsiteX5" fmla="*/ 0 w 381000"/>
                        <a:gd name="connsiteY5" fmla="*/ 369094 h 1066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1000" h="1066800">
                          <a:moveTo>
                            <a:pt x="0" y="369094"/>
                          </a:moveTo>
                          <a:lnTo>
                            <a:pt x="150019" y="0"/>
                          </a:lnTo>
                          <a:lnTo>
                            <a:pt x="381000" y="550069"/>
                          </a:lnTo>
                          <a:lnTo>
                            <a:pt x="381000" y="1066800"/>
                          </a:lnTo>
                          <a:lnTo>
                            <a:pt x="16669" y="833437"/>
                          </a:lnTo>
                          <a:lnTo>
                            <a:pt x="0" y="36909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effectLst/>
                        <a:latin typeface="Arial" charset="0"/>
                      </a:endParaRPr>
                    </a:p>
                  </p:txBody>
                </p:sp>
                <p:pic>
                  <p:nvPicPr>
                    <p:cNvPr id="28" name="Grafik 27">
                      <a:extLst>
                        <a:ext uri="{FF2B5EF4-FFF2-40B4-BE49-F238E27FC236}">
                          <a16:creationId xmlns:a16="http://schemas.microsoft.com/office/drawing/2014/main" id="{03C0581B-31F0-4F38-B1A8-BFB05210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087" t="56358" r="73126" b="14625"/>
                    <a:stretch/>
                  </p:blipFill>
                  <p:spPr>
                    <a:xfrm>
                      <a:off x="6442326" y="3475186"/>
                      <a:ext cx="169524" cy="2908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Grafik 31">
                      <a:extLst>
                        <a:ext uri="{FF2B5EF4-FFF2-40B4-BE49-F238E27FC236}">
                          <a16:creationId xmlns:a16="http://schemas.microsoft.com/office/drawing/2014/main" id="{E873E0CA-03A4-486A-ADAD-D0D9C6F2D2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24547" y="3360651"/>
                      <a:ext cx="285363" cy="28536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114" name="Grafik 11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48048BD7-8095-4CCF-8D49-C83FE3CA0A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5460728" y="3196620"/>
                      <a:ext cx="251264" cy="3473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5" name="Grafik 114">
                      <a:extLst>
                        <a:ext uri="{FF2B5EF4-FFF2-40B4-BE49-F238E27FC236}">
                          <a16:creationId xmlns:a16="http://schemas.microsoft.com/office/drawing/2014/main" id="{05BC8E34-C10A-40B3-A2A4-3ECE8499A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4327227" y="3337045"/>
                      <a:ext cx="918482" cy="53753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6" name="Freihandform: Form 115">
                      <a:extLst>
                        <a:ext uri="{FF2B5EF4-FFF2-40B4-BE49-F238E27FC236}">
                          <a16:creationId xmlns:a16="http://schemas.microsoft.com/office/drawing/2014/main" id="{A0FBDDC0-DFFD-4E6C-AD23-5D9A515DE6B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43039" y="3524959"/>
                      <a:ext cx="314034" cy="144503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113" name="Gerade Verbindung mit Pfeil 112">
                      <a:extLst>
                        <a:ext uri="{FF2B5EF4-FFF2-40B4-BE49-F238E27FC236}">
                          <a16:creationId xmlns:a16="http://schemas.microsoft.com/office/drawing/2014/main" id="{9D817828-9D23-46B9-ABB3-426D69587BD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5272443" y="3724770"/>
                      <a:ext cx="252354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grpSp>
                  <p:nvGrpSpPr>
                    <p:cNvPr id="105" name="Gruppieren 104">
                      <a:extLst>
                        <a:ext uri="{FF2B5EF4-FFF2-40B4-BE49-F238E27FC236}">
                          <a16:creationId xmlns:a16="http://schemas.microsoft.com/office/drawing/2014/main" id="{78B25675-5475-4556-ADF9-F7198094F6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19036" y="2664548"/>
                      <a:ext cx="948954" cy="527255"/>
                      <a:chOff x="8364915" y="3815016"/>
                      <a:chExt cx="897300" cy="528571"/>
                    </a:xfrm>
                  </p:grpSpPr>
                  <p:sp>
                    <p:nvSpPr>
                      <p:cNvPr id="108" name="Freihandform: Form 107">
                        <a:extLst>
                          <a:ext uri="{FF2B5EF4-FFF2-40B4-BE49-F238E27FC236}">
                            <a16:creationId xmlns:a16="http://schemas.microsoft.com/office/drawing/2014/main" id="{7D5EE779-09F0-4A44-BC31-B47FD1DB356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Freihandform: Form 108">
                        <a:extLst>
                          <a:ext uri="{FF2B5EF4-FFF2-40B4-BE49-F238E27FC236}">
                            <a16:creationId xmlns:a16="http://schemas.microsoft.com/office/drawing/2014/main" id="{F207D583-6110-4941-9134-B94133F1F87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Freihandform: Form 109">
                        <a:extLst>
                          <a:ext uri="{FF2B5EF4-FFF2-40B4-BE49-F238E27FC236}">
                            <a16:creationId xmlns:a16="http://schemas.microsoft.com/office/drawing/2014/main" id="{A5814B4C-E1C6-433D-9C55-76BC8EE0FAA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Freihandform: Form 110">
                        <a:extLst>
                          <a:ext uri="{FF2B5EF4-FFF2-40B4-BE49-F238E27FC236}">
                            <a16:creationId xmlns:a16="http://schemas.microsoft.com/office/drawing/2014/main" id="{7F44942F-6BC7-44FB-88B6-59C13A8C3B9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  <p:sp>
                <p:nvSpPr>
                  <p:cNvPr id="130" name="Textfeld 129">
                    <a:extLst>
                      <a:ext uri="{FF2B5EF4-FFF2-40B4-BE49-F238E27FC236}">
                        <a16:creationId xmlns:a16="http://schemas.microsoft.com/office/drawing/2014/main" id="{48F241A2-6DAF-4D74-9CEE-A14D653F7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754487" y="2909223"/>
                    <a:ext cx="96051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3333FF"/>
                        </a:solidFill>
                      </a:rPr>
                      <a:t>Zu Hause</a:t>
                    </a:r>
                  </a:p>
                </p:txBody>
              </p:sp>
            </p:grpSp>
          </p:grpSp>
          <p:sp>
            <p:nvSpPr>
              <p:cNvPr id="177" name="Textfeld 176">
                <a:extLst>
                  <a:ext uri="{FF2B5EF4-FFF2-40B4-BE49-F238E27FC236}">
                    <a16:creationId xmlns:a16="http://schemas.microsoft.com/office/drawing/2014/main" id="{11A2ADC9-0528-41DF-AD55-2109F18071F2}"/>
                  </a:ext>
                </a:extLst>
              </p:cNvPr>
              <p:cNvSpPr txBox="1"/>
              <p:nvPr/>
            </p:nvSpPr>
            <p:spPr>
              <a:xfrm>
                <a:off x="2580265" y="5728139"/>
                <a:ext cx="31088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Stunden –Tag (Tag-Nacht-Ausgleich)</a:t>
                </a:r>
              </a:p>
            </p:txBody>
          </p:sp>
        </p:grpSp>
      </p:grpSp>
      <p:grpSp>
        <p:nvGrpSpPr>
          <p:cNvPr id="23557" name="Gruppieren 23556">
            <a:extLst>
              <a:ext uri="{FF2B5EF4-FFF2-40B4-BE49-F238E27FC236}">
                <a16:creationId xmlns:a16="http://schemas.microsoft.com/office/drawing/2014/main" id="{E93BD662-612B-448E-9A06-98B4738062D2}"/>
              </a:ext>
            </a:extLst>
          </p:cNvPr>
          <p:cNvGrpSpPr/>
          <p:nvPr/>
        </p:nvGrpSpPr>
        <p:grpSpPr>
          <a:xfrm>
            <a:off x="6093091" y="2848116"/>
            <a:ext cx="3675400" cy="2231027"/>
            <a:chOff x="6375975" y="3120264"/>
            <a:chExt cx="3675400" cy="2231027"/>
          </a:xfrm>
        </p:grpSpPr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2B5E0DC2-8297-4D1E-BCC8-4F25CB02E13F}"/>
                </a:ext>
              </a:extLst>
            </p:cNvPr>
            <p:cNvSpPr/>
            <p:nvPr/>
          </p:nvSpPr>
          <p:spPr>
            <a:xfrm rot="10800000" flipV="1">
              <a:off x="10039615" y="4020906"/>
              <a:ext cx="11760" cy="14086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27F5E9C9-5A92-4A0E-8F06-73C1942AA7A5}"/>
                </a:ext>
              </a:extLst>
            </p:cNvPr>
            <p:cNvSpPr/>
            <p:nvPr/>
          </p:nvSpPr>
          <p:spPr>
            <a:xfrm rot="10800000" flipV="1">
              <a:off x="9736023" y="3202091"/>
              <a:ext cx="24379" cy="1937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>
                <a:solidFill>
                  <a:srgbClr val="3333FF"/>
                </a:solidFill>
              </a:endParaRPr>
            </a:p>
          </p:txBody>
        </p:sp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34303BE6-47FF-4CDD-9F46-CEA9BC60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682" y="4521002"/>
              <a:ext cx="517970" cy="517970"/>
            </a:xfrm>
            <a:prstGeom prst="rect">
              <a:avLst/>
            </a:prstGeom>
          </p:spPr>
        </p:pic>
        <p:pic>
          <p:nvPicPr>
            <p:cNvPr id="133" name="Grafik 132">
              <a:extLst>
                <a:ext uri="{FF2B5EF4-FFF2-40B4-BE49-F238E27FC236}">
                  <a16:creationId xmlns:a16="http://schemas.microsoft.com/office/drawing/2014/main" id="{DF5FC637-C3A4-49B9-9F9D-106C69D6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727" y="3398672"/>
              <a:ext cx="959440" cy="646663"/>
            </a:xfrm>
            <a:prstGeom prst="rect">
              <a:avLst/>
            </a:prstGeom>
          </p:spPr>
        </p:pic>
        <p:cxnSp>
          <p:nvCxnSpPr>
            <p:cNvPr id="134" name="Gerader Verbinder 133">
              <a:extLst>
                <a:ext uri="{FF2B5EF4-FFF2-40B4-BE49-F238E27FC236}">
                  <a16:creationId xmlns:a16="http://schemas.microsoft.com/office/drawing/2014/main" id="{C137D872-D6CB-41DD-AD33-A7064178227A}"/>
                </a:ext>
              </a:extLst>
            </p:cNvPr>
            <p:cNvCxnSpPr/>
            <p:nvPr/>
          </p:nvCxnSpPr>
          <p:spPr bwMode="auto">
            <a:xfrm>
              <a:off x="6797040" y="4272088"/>
              <a:ext cx="220603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18BF2393-672E-4347-AD13-51F40B54D592}"/>
                </a:ext>
              </a:extLst>
            </p:cNvPr>
            <p:cNvGrpSpPr/>
            <p:nvPr/>
          </p:nvGrpSpPr>
          <p:grpSpPr>
            <a:xfrm>
              <a:off x="9003070" y="4556652"/>
              <a:ext cx="589791" cy="490862"/>
              <a:chOff x="3309446" y="5146986"/>
              <a:chExt cx="951326" cy="791755"/>
            </a:xfrm>
          </p:grpSpPr>
          <p:sp>
            <p:nvSpPr>
              <p:cNvPr id="136" name="Rechteck 135">
                <a:extLst>
                  <a:ext uri="{FF2B5EF4-FFF2-40B4-BE49-F238E27FC236}">
                    <a16:creationId xmlns:a16="http://schemas.microsoft.com/office/drawing/2014/main" id="{A72BDA64-D95B-43A9-A87D-6411FE9D6521}"/>
                  </a:ext>
                </a:extLst>
              </p:cNvPr>
              <p:cNvSpPr/>
              <p:nvPr/>
            </p:nvSpPr>
            <p:spPr bwMode="auto">
              <a:xfrm>
                <a:off x="3309446" y="5146986"/>
                <a:ext cx="951326" cy="7917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37" name="Grafik 136">
                <a:extLst>
                  <a:ext uri="{FF2B5EF4-FFF2-40B4-BE49-F238E27FC236}">
                    <a16:creationId xmlns:a16="http://schemas.microsoft.com/office/drawing/2014/main" id="{B60C447A-B64F-45B6-8ABA-5439E4DD4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77" r="22471"/>
              <a:stretch/>
            </p:blipFill>
            <p:spPr>
              <a:xfrm>
                <a:off x="3482215" y="5253176"/>
                <a:ext cx="605790" cy="567392"/>
              </a:xfrm>
              <a:prstGeom prst="rect">
                <a:avLst/>
              </a:prstGeom>
            </p:spPr>
          </p:pic>
        </p:grpSp>
        <p:cxnSp>
          <p:nvCxnSpPr>
            <p:cNvPr id="141" name="Gerader Verbinder 140">
              <a:extLst>
                <a:ext uri="{FF2B5EF4-FFF2-40B4-BE49-F238E27FC236}">
                  <a16:creationId xmlns:a16="http://schemas.microsoft.com/office/drawing/2014/main" id="{49C7BE0E-D000-4B84-BCD0-D707D950A252}"/>
                </a:ext>
              </a:extLst>
            </p:cNvPr>
            <p:cNvCxnSpPr/>
            <p:nvPr/>
          </p:nvCxnSpPr>
          <p:spPr bwMode="auto">
            <a:xfrm flipH="1" flipV="1">
              <a:off x="8851987" y="4272088"/>
              <a:ext cx="159499" cy="590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Gerader Verbinder 141">
              <a:extLst>
                <a:ext uri="{FF2B5EF4-FFF2-40B4-BE49-F238E27FC236}">
                  <a16:creationId xmlns:a16="http://schemas.microsoft.com/office/drawing/2014/main" id="{FD87C57E-D5F2-4D0E-8CD5-1CF08ACF40D8}"/>
                </a:ext>
              </a:extLst>
            </p:cNvPr>
            <p:cNvCxnSpPr/>
            <p:nvPr/>
          </p:nvCxnSpPr>
          <p:spPr bwMode="auto">
            <a:xfrm flipH="1" flipV="1">
              <a:off x="7807286" y="4261420"/>
              <a:ext cx="159499" cy="590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Gerader Verbinder 142">
              <a:extLst>
                <a:ext uri="{FF2B5EF4-FFF2-40B4-BE49-F238E27FC236}">
                  <a16:creationId xmlns:a16="http://schemas.microsoft.com/office/drawing/2014/main" id="{7C4955B6-9CF0-4FE8-8529-16FEB4DFA788}"/>
                </a:ext>
              </a:extLst>
            </p:cNvPr>
            <p:cNvCxnSpPr/>
            <p:nvPr/>
          </p:nvCxnSpPr>
          <p:spPr bwMode="auto">
            <a:xfrm flipH="1" flipV="1">
              <a:off x="8431541" y="4050631"/>
              <a:ext cx="9270" cy="2190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7" name="Grafik 146">
              <a:extLst>
                <a:ext uri="{FF2B5EF4-FFF2-40B4-BE49-F238E27FC236}">
                  <a16:creationId xmlns:a16="http://schemas.microsoft.com/office/drawing/2014/main" id="{263F7290-96A2-4929-8066-6657AFA1D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" t="4324" r="5339" b="5596"/>
            <a:stretch/>
          </p:blipFill>
          <p:spPr>
            <a:xfrm>
              <a:off x="6468599" y="4426439"/>
              <a:ext cx="911355" cy="612066"/>
            </a:xfrm>
            <a:prstGeom prst="rect">
              <a:avLst/>
            </a:prstGeom>
          </p:spPr>
        </p:pic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A89973EA-90BF-4BD2-B1AC-1BF6652877D9}"/>
                </a:ext>
              </a:extLst>
            </p:cNvPr>
            <p:cNvCxnSpPr>
              <a:cxnSpLocks/>
              <a:stCxn id="147" idx="0"/>
            </p:cNvCxnSpPr>
            <p:nvPr/>
          </p:nvCxnSpPr>
          <p:spPr bwMode="auto">
            <a:xfrm flipH="1" flipV="1">
              <a:off x="6918998" y="4269001"/>
              <a:ext cx="5279" cy="15743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61D9C21A-8D99-48FB-9E13-494F8B9C3D5C}"/>
                </a:ext>
              </a:extLst>
            </p:cNvPr>
            <p:cNvSpPr txBox="1"/>
            <p:nvPr/>
          </p:nvSpPr>
          <p:spPr>
            <a:xfrm>
              <a:off x="8737246" y="5043514"/>
              <a:ext cx="1220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Elektrolyseur</a:t>
              </a:r>
            </a:p>
          </p:txBody>
        </p: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B9CAEDF5-65F5-4717-84B7-7CEAE179C5D6}"/>
                </a:ext>
              </a:extLst>
            </p:cNvPr>
            <p:cNvSpPr txBox="1"/>
            <p:nvPr/>
          </p:nvSpPr>
          <p:spPr>
            <a:xfrm>
              <a:off x="7516032" y="5043514"/>
              <a:ext cx="1269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Biogasanlage</a:t>
              </a:r>
            </a:p>
          </p:txBody>
        </p: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00EA987A-A0FB-40E8-89C9-BDBBF38A94D7}"/>
                </a:ext>
              </a:extLst>
            </p:cNvPr>
            <p:cNvSpPr txBox="1"/>
            <p:nvPr/>
          </p:nvSpPr>
          <p:spPr>
            <a:xfrm>
              <a:off x="6375975" y="5043514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Gasspeicher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0D3A1F7A-7D93-4CF8-93A6-93422AD87315}"/>
                </a:ext>
              </a:extLst>
            </p:cNvPr>
            <p:cNvSpPr txBox="1"/>
            <p:nvPr/>
          </p:nvSpPr>
          <p:spPr>
            <a:xfrm>
              <a:off x="7250743" y="3120264"/>
              <a:ext cx="16514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3333FF"/>
                  </a:solidFill>
                </a:rPr>
                <a:t>GuD</a:t>
              </a:r>
              <a:r>
                <a:rPr lang="de-DE" sz="1400" dirty="0">
                  <a:solidFill>
                    <a:srgbClr val="3333FF"/>
                  </a:solidFill>
                </a:rPr>
                <a:t>-KW mit KWK</a:t>
              </a: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46FF13B4-432A-46D3-99A1-693455FA388E}"/>
                </a:ext>
              </a:extLst>
            </p:cNvPr>
            <p:cNvSpPr txBox="1"/>
            <p:nvPr/>
          </p:nvSpPr>
          <p:spPr>
            <a:xfrm>
              <a:off x="6775796" y="4025254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3333FF"/>
                  </a:solidFill>
                </a:rPr>
                <a:t>Bio-Methan/H</a:t>
              </a:r>
              <a:r>
                <a:rPr lang="de-DE" sz="1200" baseline="-25000" dirty="0">
                  <a:solidFill>
                    <a:srgbClr val="3333FF"/>
                  </a:solidFill>
                </a:rPr>
                <a:t>2</a:t>
              </a:r>
              <a:r>
                <a:rPr lang="de-DE" sz="1200" dirty="0">
                  <a:solidFill>
                    <a:srgbClr val="3333FF"/>
                  </a:solidFill>
                </a:rPr>
                <a:t>-Netz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197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Für alle Zeitbereiche ist der Energieausgleich sichergestellt!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1382F400-C6BD-447A-8292-020E6D992402}"/>
              </a:ext>
            </a:extLst>
          </p:cNvPr>
          <p:cNvSpPr txBox="1"/>
          <p:nvPr/>
        </p:nvSpPr>
        <p:spPr>
          <a:xfrm>
            <a:off x="974313" y="2330964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sym typeface="Symbol" panose="05050102010706020507" pitchFamily="18" charset="2"/>
              </a:rPr>
              <a:t> D: </a:t>
            </a:r>
            <a:r>
              <a:rPr lang="de-DE" sz="1400" dirty="0">
                <a:solidFill>
                  <a:srgbClr val="FF0000"/>
                </a:solidFill>
              </a:rPr>
              <a:t>ca. 40 </a:t>
            </a:r>
            <a:r>
              <a:rPr lang="de-DE" sz="1400" dirty="0" err="1">
                <a:solidFill>
                  <a:srgbClr val="FF0000"/>
                </a:solidFill>
              </a:rPr>
              <a:t>GWh</a:t>
            </a:r>
            <a:endParaRPr lang="de-DE" sz="1400" dirty="0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0A8C967-F0ED-4A6D-890E-43BDA36B8F38}"/>
              </a:ext>
            </a:extLst>
          </p:cNvPr>
          <p:cNvSpPr txBox="1"/>
          <p:nvPr/>
        </p:nvSpPr>
        <p:spPr>
          <a:xfrm>
            <a:off x="2584411" y="2985499"/>
            <a:ext cx="2654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10 Mio. E-</a:t>
            </a:r>
            <a:r>
              <a:rPr lang="de-DE" sz="1400" dirty="0" err="1">
                <a:solidFill>
                  <a:srgbClr val="FF0000"/>
                </a:solidFill>
              </a:rPr>
              <a:t>PkWs</a:t>
            </a:r>
            <a:r>
              <a:rPr lang="de-DE" sz="1400" dirty="0">
                <a:solidFill>
                  <a:srgbClr val="FF0000"/>
                </a:solidFill>
              </a:rPr>
              <a:t> mit je 50 kWh: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ca. 500 </a:t>
            </a:r>
            <a:r>
              <a:rPr lang="de-DE" sz="1400" dirty="0" err="1">
                <a:solidFill>
                  <a:srgbClr val="FF0000"/>
                </a:solidFill>
              </a:rPr>
              <a:t>GWh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000" dirty="0">
                <a:solidFill>
                  <a:srgbClr val="FF0000"/>
                </a:solidFill>
              </a:rPr>
              <a:t>Faktor 12,5</a:t>
            </a:r>
            <a:br>
              <a:rPr lang="de-DE" sz="1000" dirty="0">
                <a:solidFill>
                  <a:srgbClr val="FF0000"/>
                </a:solidFill>
              </a:rPr>
            </a:br>
            <a:r>
              <a:rPr lang="de-DE" sz="1000" dirty="0" err="1">
                <a:solidFill>
                  <a:srgbClr val="FF0000"/>
                </a:solidFill>
              </a:rPr>
              <a:t>ggü</a:t>
            </a:r>
            <a:r>
              <a:rPr lang="de-DE" sz="1000" dirty="0">
                <a:solidFill>
                  <a:srgbClr val="FF0000"/>
                </a:solidFill>
              </a:rPr>
              <a:t>. PSP-KW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A225A918-5414-4B66-A643-4C4641ED31F7}"/>
              </a:ext>
            </a:extLst>
          </p:cNvPr>
          <p:cNvSpPr txBox="1"/>
          <p:nvPr/>
        </p:nvSpPr>
        <p:spPr>
          <a:xfrm>
            <a:off x="5917878" y="4996624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sym typeface="Symbol" panose="05050102010706020507" pitchFamily="18" charset="2"/>
              </a:rPr>
              <a:t> D: </a:t>
            </a:r>
            <a:r>
              <a:rPr lang="de-DE" sz="1400" dirty="0">
                <a:solidFill>
                  <a:srgbClr val="FF0000"/>
                </a:solidFill>
              </a:rPr>
              <a:t>ca. 220.000 </a:t>
            </a:r>
            <a:r>
              <a:rPr lang="de-DE" sz="1400" dirty="0" err="1">
                <a:solidFill>
                  <a:srgbClr val="FF0000"/>
                </a:solidFill>
              </a:rPr>
              <a:t>GWh</a:t>
            </a:r>
            <a:r>
              <a:rPr lang="de-DE" sz="1400" baseline="-25000" dirty="0">
                <a:solidFill>
                  <a:srgbClr val="FF0000"/>
                </a:solidFill>
              </a:rPr>
              <a:t>(KWK: </a:t>
            </a:r>
            <a:r>
              <a:rPr lang="de-DE" sz="1400" baseline="-25000" dirty="0" err="1">
                <a:solidFill>
                  <a:srgbClr val="FF0000"/>
                </a:solidFill>
              </a:rPr>
              <a:t>el</a:t>
            </a:r>
            <a:r>
              <a:rPr lang="de-DE" sz="1400" baseline="-25000" dirty="0">
                <a:solidFill>
                  <a:srgbClr val="FF0000"/>
                </a:solidFill>
              </a:rPr>
              <a:t>.+</a:t>
            </a:r>
            <a:r>
              <a:rPr lang="de-DE" sz="1400" baseline="-25000" dirty="0" err="1">
                <a:solidFill>
                  <a:srgbClr val="FF0000"/>
                </a:solidFill>
              </a:rPr>
              <a:t>th</a:t>
            </a:r>
            <a:r>
              <a:rPr lang="de-DE" sz="1400" baseline="-25000" dirty="0">
                <a:solidFill>
                  <a:srgbClr val="FF0000"/>
                </a:solidFill>
              </a:rPr>
              <a:t>.)</a:t>
            </a:r>
            <a:br>
              <a:rPr lang="de-DE" sz="1400" baseline="-25000" dirty="0">
                <a:solidFill>
                  <a:srgbClr val="FF0000"/>
                </a:solidFill>
              </a:rPr>
            </a:br>
            <a:r>
              <a:rPr lang="de-DE" sz="1000" dirty="0">
                <a:solidFill>
                  <a:srgbClr val="FF0000"/>
                </a:solidFill>
              </a:rPr>
              <a:t>Faktor 5.500 </a:t>
            </a:r>
            <a:r>
              <a:rPr lang="de-DE" sz="1000" dirty="0" err="1">
                <a:solidFill>
                  <a:srgbClr val="FF0000"/>
                </a:solidFill>
              </a:rPr>
              <a:t>ggü</a:t>
            </a:r>
            <a:r>
              <a:rPr lang="de-DE" sz="1000" dirty="0">
                <a:solidFill>
                  <a:srgbClr val="FF0000"/>
                </a:solidFill>
              </a:rPr>
              <a:t>. PSP-KW   </a:t>
            </a:r>
            <a:endParaRPr lang="de-DE" sz="1000" dirty="0"/>
          </a:p>
        </p:txBody>
      </p:sp>
      <p:sp>
        <p:nvSpPr>
          <p:cNvPr id="84" name="Text Box 5">
            <a:extLst>
              <a:ext uri="{FF2B5EF4-FFF2-40B4-BE49-F238E27FC236}">
                <a16:creationId xmlns:a16="http://schemas.microsoft.com/office/drawing/2014/main" id="{67F5577F-4EE9-4E40-8558-3C3497242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823" y="5991581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r>
              <a:rPr lang="de-DE" altLang="de-DE" sz="1200" dirty="0"/>
              <a:t>ISE e.V.</a:t>
            </a:r>
            <a:endParaRPr lang="en-US" altLang="de-DE" sz="1200" dirty="0"/>
          </a:p>
        </p:txBody>
      </p:sp>
      <p:pic>
        <p:nvPicPr>
          <p:cNvPr id="85" name="Grafik 84" descr="Ein Bild, das Text, Himmel, draußen, LKW enthält.&#10;&#10;Automatisch generierte Beschreibung">
            <a:extLst>
              <a:ext uri="{FF2B5EF4-FFF2-40B4-BE49-F238E27FC236}">
                <a16:creationId xmlns:a16="http://schemas.microsoft.com/office/drawing/2014/main" id="{D375FA2F-393A-EC71-F4D5-A81497DF9A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3" y="947851"/>
            <a:ext cx="1506335" cy="895658"/>
          </a:xfrm>
          <a:prstGeom prst="rect">
            <a:avLst/>
          </a:prstGeom>
        </p:spPr>
      </p:pic>
      <p:cxnSp>
        <p:nvCxnSpPr>
          <p:cNvPr id="23567" name="Gerade Verbindung mit Pfeil 23566">
            <a:extLst>
              <a:ext uri="{FF2B5EF4-FFF2-40B4-BE49-F238E27FC236}">
                <a16:creationId xmlns:a16="http://schemas.microsoft.com/office/drawing/2014/main" id="{CBFFB2DE-95FF-46DB-B05E-A2A1173D6AFB}"/>
              </a:ext>
            </a:extLst>
          </p:cNvPr>
          <p:cNvCxnSpPr/>
          <p:nvPr/>
        </p:nvCxnSpPr>
        <p:spPr bwMode="auto">
          <a:xfrm>
            <a:off x="196770" y="5563234"/>
            <a:ext cx="8372333" cy="0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5" name="Rectangle 4">
            <a:extLst>
              <a:ext uri="{FF2B5EF4-FFF2-40B4-BE49-F238E27FC236}">
                <a16:creationId xmlns:a16="http://schemas.microsoft.com/office/drawing/2014/main" id="{49972DF7-3F0B-4B76-8E4F-A8A111B8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9103" y="5410965"/>
            <a:ext cx="1105466" cy="34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1400" dirty="0"/>
              <a:t>Zeitbereiche </a:t>
            </a:r>
          </a:p>
        </p:txBody>
      </p:sp>
      <p:sp>
        <p:nvSpPr>
          <p:cNvPr id="2" name="Text Box 5">
            <a:hlinkClick r:id="rId19"/>
            <a:extLst>
              <a:ext uri="{FF2B5EF4-FFF2-40B4-BE49-F238E27FC236}">
                <a16:creationId xmlns:a16="http://schemas.microsoft.com/office/drawing/2014/main" id="{E5D7F561-C01C-EBDA-A30B-646A9C9BD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22" y="6043841"/>
            <a:ext cx="197009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>
                <a:solidFill>
                  <a:srgbClr val="0000FF"/>
                </a:solidFill>
              </a:rPr>
              <a:t>arte 2022: Power auf Dauer?</a:t>
            </a:r>
            <a:endParaRPr lang="en-US" altLang="de-DE" sz="12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196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9" grpId="0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uppieren 264">
            <a:extLst>
              <a:ext uri="{FF2B5EF4-FFF2-40B4-BE49-F238E27FC236}">
                <a16:creationId xmlns:a16="http://schemas.microsoft.com/office/drawing/2014/main" id="{641E9169-A5B4-E104-9EA9-51119A3D7B3E}"/>
              </a:ext>
            </a:extLst>
          </p:cNvPr>
          <p:cNvGrpSpPr/>
          <p:nvPr/>
        </p:nvGrpSpPr>
        <p:grpSpPr>
          <a:xfrm>
            <a:off x="5617057" y="1758571"/>
            <a:ext cx="4202058" cy="4410655"/>
            <a:chOff x="7675828" y="1948687"/>
            <a:chExt cx="4202058" cy="4410655"/>
          </a:xfrm>
        </p:grpSpPr>
        <p:grpSp>
          <p:nvGrpSpPr>
            <p:cNvPr id="263" name="Gruppieren 262">
              <a:extLst>
                <a:ext uri="{FF2B5EF4-FFF2-40B4-BE49-F238E27FC236}">
                  <a16:creationId xmlns:a16="http://schemas.microsoft.com/office/drawing/2014/main" id="{98E5F78D-79D9-4A4D-2260-EBCC151FDE1F}"/>
                </a:ext>
              </a:extLst>
            </p:cNvPr>
            <p:cNvGrpSpPr/>
            <p:nvPr/>
          </p:nvGrpSpPr>
          <p:grpSpPr>
            <a:xfrm>
              <a:off x="7711545" y="1948687"/>
              <a:ext cx="4166341" cy="4410655"/>
              <a:chOff x="5650317" y="1725186"/>
              <a:chExt cx="4166341" cy="4410655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A5E23DB5-A475-4C9F-B85E-547D2409F6FF}"/>
                  </a:ext>
                </a:extLst>
              </p:cNvPr>
              <p:cNvSpPr/>
              <p:nvPr/>
            </p:nvSpPr>
            <p:spPr bwMode="auto">
              <a:xfrm>
                <a:off x="5676540" y="1725186"/>
                <a:ext cx="4140118" cy="44106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Textfeld 191">
                <a:extLst>
                  <a:ext uri="{FF2B5EF4-FFF2-40B4-BE49-F238E27FC236}">
                    <a16:creationId xmlns:a16="http://schemas.microsoft.com/office/drawing/2014/main" id="{C9C69B97-DB0D-4734-B912-BEFD81934BA7}"/>
                  </a:ext>
                </a:extLst>
              </p:cNvPr>
              <p:cNvSpPr txBox="1"/>
              <p:nvPr/>
            </p:nvSpPr>
            <p:spPr>
              <a:xfrm>
                <a:off x="5650317" y="1725187"/>
                <a:ext cx="1231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/>
                  <a:t>Verbraucher</a:t>
                </a:r>
              </a:p>
            </p:txBody>
          </p:sp>
          <p:grpSp>
            <p:nvGrpSpPr>
              <p:cNvPr id="262" name="Gruppieren 261">
                <a:extLst>
                  <a:ext uri="{FF2B5EF4-FFF2-40B4-BE49-F238E27FC236}">
                    <a16:creationId xmlns:a16="http://schemas.microsoft.com/office/drawing/2014/main" id="{80580344-5626-5DD1-CA74-E69DC5543DAC}"/>
                  </a:ext>
                </a:extLst>
              </p:cNvPr>
              <p:cNvGrpSpPr/>
              <p:nvPr/>
            </p:nvGrpSpPr>
            <p:grpSpPr>
              <a:xfrm>
                <a:off x="5684375" y="1974386"/>
                <a:ext cx="3852536" cy="3882373"/>
                <a:chOff x="5684375" y="1974386"/>
                <a:chExt cx="3852536" cy="3882373"/>
              </a:xfrm>
            </p:grpSpPr>
            <p:sp>
              <p:nvSpPr>
                <p:cNvPr id="64" name="Rechteck: abgerundete Ecken 63">
                  <a:extLst>
                    <a:ext uri="{FF2B5EF4-FFF2-40B4-BE49-F238E27FC236}">
                      <a16:creationId xmlns:a16="http://schemas.microsoft.com/office/drawing/2014/main" id="{6269AE88-27A5-40EA-91E1-271B73BD6814}"/>
                    </a:ext>
                  </a:extLst>
                </p:cNvPr>
                <p:cNvSpPr/>
                <p:nvPr/>
              </p:nvSpPr>
              <p:spPr bwMode="auto">
                <a:xfrm>
                  <a:off x="6797498" y="1974386"/>
                  <a:ext cx="1931106" cy="677818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5F90CCC5-6A3E-5027-0C7B-9395F2671169}"/>
                    </a:ext>
                  </a:extLst>
                </p:cNvPr>
                <p:cNvGrpSpPr/>
                <p:nvPr/>
              </p:nvGrpSpPr>
              <p:grpSpPr>
                <a:xfrm>
                  <a:off x="6850242" y="2106212"/>
                  <a:ext cx="1646263" cy="411540"/>
                  <a:chOff x="6850242" y="2106212"/>
                  <a:chExt cx="1646263" cy="411540"/>
                </a:xfrm>
              </p:grpSpPr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0CC7B673-3609-4794-831A-64BABEB1CB17}"/>
                      </a:ext>
                    </a:extLst>
                  </p:cNvPr>
                  <p:cNvGrpSpPr/>
                  <p:nvPr/>
                </p:nvGrpSpPr>
                <p:grpSpPr>
                  <a:xfrm>
                    <a:off x="7808496" y="2106212"/>
                    <a:ext cx="688009" cy="400110"/>
                    <a:chOff x="7598036" y="2137410"/>
                    <a:chExt cx="688009" cy="400110"/>
                  </a:xfrm>
                </p:grpSpPr>
                <p:sp>
                  <p:nvSpPr>
                    <p:cNvPr id="131" name="Rechteck: abgerundete Ecken 130">
                      <a:extLst>
                        <a:ext uri="{FF2B5EF4-FFF2-40B4-BE49-F238E27FC236}">
                          <a16:creationId xmlns:a16="http://schemas.microsoft.com/office/drawing/2014/main" id="{80AE3FD6-9F6D-4C66-B309-9A3E45CB4B5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648987" y="2148840"/>
                      <a:ext cx="582556" cy="369332"/>
                    </a:xfrm>
                    <a:prstGeom prst="roundRect">
                      <a:avLst/>
                    </a:prstGeom>
                    <a:solidFill>
                      <a:srgbClr val="00B0F0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32" name="Textfeld 131">
                      <a:extLst>
                        <a:ext uri="{FF2B5EF4-FFF2-40B4-BE49-F238E27FC236}">
                          <a16:creationId xmlns:a16="http://schemas.microsoft.com/office/drawing/2014/main" id="{3DDBE4B6-E5F2-40D2-B2BE-6F83E5D10D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98036" y="2137410"/>
                      <a:ext cx="6880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Home-</a:t>
                      </a:r>
                    </a:p>
                    <a:p>
                      <a:pPr algn="ctr"/>
                      <a:r>
                        <a:rPr lang="de-DE" sz="1000" dirty="0"/>
                        <a:t>Manager</a:t>
                      </a:r>
                    </a:p>
                  </p:txBody>
                </p:sp>
              </p:grpSp>
              <p:grpSp>
                <p:nvGrpSpPr>
                  <p:cNvPr id="25" name="Gruppieren 24">
                    <a:extLst>
                      <a:ext uri="{FF2B5EF4-FFF2-40B4-BE49-F238E27FC236}">
                        <a16:creationId xmlns:a16="http://schemas.microsoft.com/office/drawing/2014/main" id="{9D0EDA9F-0977-4473-A9D6-5AEF9A3C97FC}"/>
                      </a:ext>
                    </a:extLst>
                  </p:cNvPr>
                  <p:cNvGrpSpPr/>
                  <p:nvPr/>
                </p:nvGrpSpPr>
                <p:grpSpPr>
                  <a:xfrm>
                    <a:off x="6850242" y="2117642"/>
                    <a:ext cx="850610" cy="400110"/>
                    <a:chOff x="6771862" y="2148840"/>
                    <a:chExt cx="850610" cy="400110"/>
                  </a:xfrm>
                </p:grpSpPr>
                <p:sp>
                  <p:nvSpPr>
                    <p:cNvPr id="17" name="Rechteck: abgerundete Ecken 16">
                      <a:extLst>
                        <a:ext uri="{FF2B5EF4-FFF2-40B4-BE49-F238E27FC236}">
                          <a16:creationId xmlns:a16="http://schemas.microsoft.com/office/drawing/2014/main" id="{FEA48786-B24A-44EA-8146-993FFDA3EA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35877" y="2148840"/>
                      <a:ext cx="723437" cy="369332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" name="Textfeld 17">
                      <a:extLst>
                        <a:ext uri="{FF2B5EF4-FFF2-40B4-BE49-F238E27FC236}">
                          <a16:creationId xmlns:a16="http://schemas.microsoft.com/office/drawing/2014/main" id="{F6D2DCAB-28D9-4CEE-A0F7-83781B39CE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1862" y="2148840"/>
                      <a:ext cx="85061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Smartmeter</a:t>
                      </a:r>
                    </a:p>
                    <a:p>
                      <a:pPr algn="ctr"/>
                      <a:r>
                        <a:rPr lang="de-DE" sz="1000" dirty="0"/>
                        <a:t>Gateway</a:t>
                      </a:r>
                    </a:p>
                  </p:txBody>
                </p:sp>
              </p:grpSp>
              <p:cxnSp>
                <p:nvCxnSpPr>
                  <p:cNvPr id="31" name="Gerade Verbindung mit Pfeil 30">
                    <a:extLst>
                      <a:ext uri="{FF2B5EF4-FFF2-40B4-BE49-F238E27FC236}">
                        <a16:creationId xmlns:a16="http://schemas.microsoft.com/office/drawing/2014/main" id="{0398BD51-F6DC-10C5-8CB0-D36183E095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22599" y="2295786"/>
                    <a:ext cx="234581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00B0F0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149" name="Gerader Verbinder 148">
                  <a:extLst>
                    <a:ext uri="{FF2B5EF4-FFF2-40B4-BE49-F238E27FC236}">
                      <a16:creationId xmlns:a16="http://schemas.microsoft.com/office/drawing/2014/main" id="{B8C2D932-DBCE-4ECE-97AB-37329B00C27C}"/>
                    </a:ext>
                  </a:extLst>
                </p:cNvPr>
                <p:cNvCxnSpPr>
                  <a:stCxn id="132" idx="2"/>
                </p:cNvCxnSpPr>
                <p:nvPr/>
              </p:nvCxnSpPr>
              <p:spPr bwMode="auto">
                <a:xfrm flipH="1">
                  <a:off x="8150725" y="2506322"/>
                  <a:ext cx="1776" cy="677909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76" name="Grafik 75">
                  <a:extLst>
                    <a:ext uri="{FF2B5EF4-FFF2-40B4-BE49-F238E27FC236}">
                      <a16:creationId xmlns:a16="http://schemas.microsoft.com/office/drawing/2014/main" id="{A74357A6-7905-442B-8779-977962B9D3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9834" y="4685634"/>
                  <a:ext cx="860309" cy="860309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C26690D-1889-48ED-BBA1-EFFFD8083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5960798" y="3943698"/>
                  <a:ext cx="340430" cy="584042"/>
                </a:xfrm>
                <a:prstGeom prst="rect">
                  <a:avLst/>
                </a:prstGeom>
              </p:spPr>
            </p:pic>
            <p:pic>
              <p:nvPicPr>
                <p:cNvPr id="89" name="Grafik 88">
                  <a:extLst>
                    <a:ext uri="{FF2B5EF4-FFF2-40B4-BE49-F238E27FC236}">
                      <a16:creationId xmlns:a16="http://schemas.microsoft.com/office/drawing/2014/main" id="{20FD1140-ABA1-4C37-B756-B52361B75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361" b="26935"/>
                <a:stretch/>
              </p:blipFill>
              <p:spPr>
                <a:xfrm>
                  <a:off x="5776490" y="3003380"/>
                  <a:ext cx="860309" cy="375518"/>
                </a:xfrm>
                <a:prstGeom prst="rect">
                  <a:avLst/>
                </a:prstGeom>
              </p:spPr>
            </p:pic>
            <p:grpSp>
              <p:nvGrpSpPr>
                <p:cNvPr id="7" name="Gruppieren 6">
                  <a:extLst>
                    <a:ext uri="{FF2B5EF4-FFF2-40B4-BE49-F238E27FC236}">
                      <a16:creationId xmlns:a16="http://schemas.microsoft.com/office/drawing/2014/main" id="{3BA57A3C-BA4A-4D68-A21B-8753AB904E7F}"/>
                    </a:ext>
                  </a:extLst>
                </p:cNvPr>
                <p:cNvGrpSpPr/>
                <p:nvPr/>
              </p:nvGrpSpPr>
              <p:grpSpPr>
                <a:xfrm>
                  <a:off x="8676602" y="2916212"/>
                  <a:ext cx="860309" cy="462686"/>
                  <a:chOff x="10837564" y="1643045"/>
                  <a:chExt cx="3320770" cy="1785955"/>
                </a:xfrm>
              </p:grpSpPr>
              <p:sp>
                <p:nvSpPr>
                  <p:cNvPr id="106" name="Freihandform: Form 105">
                    <a:extLst>
                      <a:ext uri="{FF2B5EF4-FFF2-40B4-BE49-F238E27FC236}">
                        <a16:creationId xmlns:a16="http://schemas.microsoft.com/office/drawing/2014/main" id="{36712021-5037-4DD5-A939-13F002D9AF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837564" y="1643045"/>
                    <a:ext cx="3320770" cy="178595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10" name="Gruppieren 109">
                    <a:extLst>
                      <a:ext uri="{FF2B5EF4-FFF2-40B4-BE49-F238E27FC236}">
                        <a16:creationId xmlns:a16="http://schemas.microsoft.com/office/drawing/2014/main" id="{B3D94DE7-8638-41A3-B910-7DD437A691E8}"/>
                      </a:ext>
                    </a:extLst>
                  </p:cNvPr>
                  <p:cNvGrpSpPr/>
                  <p:nvPr/>
                </p:nvGrpSpPr>
                <p:grpSpPr>
                  <a:xfrm>
                    <a:off x="11264559" y="1884626"/>
                    <a:ext cx="2344763" cy="1302791"/>
                    <a:chOff x="8364915" y="3815016"/>
                    <a:chExt cx="897300" cy="528571"/>
                  </a:xfrm>
                </p:grpSpPr>
                <p:sp>
                  <p:nvSpPr>
                    <p:cNvPr id="113" name="Freihandform: Form 112">
                      <a:extLst>
                        <a:ext uri="{FF2B5EF4-FFF2-40B4-BE49-F238E27FC236}">
                          <a16:creationId xmlns:a16="http://schemas.microsoft.com/office/drawing/2014/main" id="{3E24B34B-28BA-43A1-BEAA-3FBD2D6770F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Freihandform: Form 113">
                      <a:extLst>
                        <a:ext uri="{FF2B5EF4-FFF2-40B4-BE49-F238E27FC236}">
                          <a16:creationId xmlns:a16="http://schemas.microsoft.com/office/drawing/2014/main" id="{EDEBD1C3-6822-413B-B705-3F6390DC1D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5" name="Freihandform: Form 114">
                      <a:extLst>
                        <a:ext uri="{FF2B5EF4-FFF2-40B4-BE49-F238E27FC236}">
                          <a16:creationId xmlns:a16="http://schemas.microsoft.com/office/drawing/2014/main" id="{27377B7A-07F0-4FBD-ACEB-566E062267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Freihandform: Form 115">
                      <a:extLst>
                        <a:ext uri="{FF2B5EF4-FFF2-40B4-BE49-F238E27FC236}">
                          <a16:creationId xmlns:a16="http://schemas.microsoft.com/office/drawing/2014/main" id="{48D703C3-85F0-403A-9AA0-72443052FF7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1F8C40BC-9A6B-4E54-BE77-A653F8B0B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639" t="24627" r="31391" b="25716"/>
                <a:stretch/>
              </p:blipFill>
              <p:spPr>
                <a:xfrm>
                  <a:off x="8496505" y="4810622"/>
                  <a:ext cx="423723" cy="569127"/>
                </a:xfrm>
                <a:prstGeom prst="rect">
                  <a:avLst/>
                </a:prstGeom>
              </p:spPr>
            </p:pic>
            <p:pic>
              <p:nvPicPr>
                <p:cNvPr id="122" name="Grafik 121">
                  <a:extLst>
                    <a:ext uri="{FF2B5EF4-FFF2-40B4-BE49-F238E27FC236}">
                      <a16:creationId xmlns:a16="http://schemas.microsoft.com/office/drawing/2014/main" id="{410DE8D2-494B-410F-BE7F-C75E8D1E02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86" t="29360" r="81092" b="53879"/>
                <a:stretch/>
              </p:blipFill>
              <p:spPr>
                <a:xfrm>
                  <a:off x="9005816" y="3817189"/>
                  <a:ext cx="397075" cy="523141"/>
                </a:xfrm>
                <a:prstGeom prst="rect">
                  <a:avLst/>
                </a:prstGeom>
              </p:spPr>
            </p:pic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0E1A845E-9B7A-44CC-819B-9BF3623962B1}"/>
                    </a:ext>
                  </a:extLst>
                </p:cNvPr>
                <p:cNvGrpSpPr/>
                <p:nvPr/>
              </p:nvGrpSpPr>
              <p:grpSpPr>
                <a:xfrm>
                  <a:off x="6800324" y="2881918"/>
                  <a:ext cx="1876279" cy="1876279"/>
                  <a:chOff x="6691464" y="2913116"/>
                  <a:chExt cx="1876279" cy="1876279"/>
                </a:xfrm>
              </p:grpSpPr>
              <p:sp>
                <p:nvSpPr>
                  <p:cNvPr id="15" name="Ellipse 14">
                    <a:extLst>
                      <a:ext uri="{FF2B5EF4-FFF2-40B4-BE49-F238E27FC236}">
                        <a16:creationId xmlns:a16="http://schemas.microsoft.com/office/drawing/2014/main" id="{387071D2-9CB2-487F-978B-5D6CCEF783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91464" y="2913116"/>
                    <a:ext cx="1876279" cy="1876279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7" name="Ellipse 126">
                    <a:extLst>
                      <a:ext uri="{FF2B5EF4-FFF2-40B4-BE49-F238E27FC236}">
                        <a16:creationId xmlns:a16="http://schemas.microsoft.com/office/drawing/2014/main" id="{7FE2D2F2-674C-43F6-AC34-C5D1964AD4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68605" y="3090257"/>
                    <a:ext cx="1521996" cy="1521996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0099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FC877601-BCBB-4C3E-A37A-0BADD1F632DE}"/>
                    </a:ext>
                  </a:extLst>
                </p:cNvPr>
                <p:cNvCxnSpPr>
                  <a:stCxn id="89" idx="3"/>
                </p:cNvCxnSpPr>
                <p:nvPr/>
              </p:nvCxnSpPr>
              <p:spPr bwMode="auto">
                <a:xfrm>
                  <a:off x="6636799" y="3191139"/>
                  <a:ext cx="396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7" name="Gerader Verbinder 156">
                  <a:extLst>
                    <a:ext uri="{FF2B5EF4-FFF2-40B4-BE49-F238E27FC236}">
                      <a16:creationId xmlns:a16="http://schemas.microsoft.com/office/drawing/2014/main" id="{493284F1-C594-40C5-B70B-11CEFE519612}"/>
                    </a:ext>
                  </a:extLst>
                </p:cNvPr>
                <p:cNvCxnSpPr/>
                <p:nvPr/>
              </p:nvCxnSpPr>
              <p:spPr bwMode="auto">
                <a:xfrm>
                  <a:off x="8408910" y="3184231"/>
                  <a:ext cx="388803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9" name="Gerader Verbinder 158">
                  <a:extLst>
                    <a:ext uri="{FF2B5EF4-FFF2-40B4-BE49-F238E27FC236}">
                      <a16:creationId xmlns:a16="http://schemas.microsoft.com/office/drawing/2014/main" id="{16F17580-2535-470F-865D-EE81811017C5}"/>
                    </a:ext>
                  </a:extLst>
                </p:cNvPr>
                <p:cNvCxnSpPr/>
                <p:nvPr/>
              </p:nvCxnSpPr>
              <p:spPr bwMode="auto">
                <a:xfrm>
                  <a:off x="8556900" y="4263731"/>
                  <a:ext cx="619126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1" name="Gerader Verbinder 160">
                  <a:extLst>
                    <a:ext uri="{FF2B5EF4-FFF2-40B4-BE49-F238E27FC236}">
                      <a16:creationId xmlns:a16="http://schemas.microsoft.com/office/drawing/2014/main" id="{5243B823-B883-4CE5-84DF-DFC7A94E61D2}"/>
                    </a:ext>
                  </a:extLst>
                </p:cNvPr>
                <p:cNvCxnSpPr/>
                <p:nvPr/>
              </p:nvCxnSpPr>
              <p:spPr bwMode="auto">
                <a:xfrm>
                  <a:off x="6301228" y="4114996"/>
                  <a:ext cx="542559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Gerader Verbinder 161">
                  <a:extLst>
                    <a:ext uri="{FF2B5EF4-FFF2-40B4-BE49-F238E27FC236}">
                      <a16:creationId xmlns:a16="http://schemas.microsoft.com/office/drawing/2014/main" id="{01697C23-5E16-4702-A196-18D6E4A43C41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8364660" y="4527740"/>
                  <a:ext cx="236993" cy="31146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9" name="Gerader Verbinder 168">
                  <a:extLst>
                    <a:ext uri="{FF2B5EF4-FFF2-40B4-BE49-F238E27FC236}">
                      <a16:creationId xmlns:a16="http://schemas.microsoft.com/office/drawing/2014/main" id="{4D424167-66BA-49EC-B470-A097343243F5}"/>
                    </a:ext>
                  </a:extLst>
                </p:cNvPr>
                <p:cNvCxnSpPr/>
                <p:nvPr/>
              </p:nvCxnSpPr>
              <p:spPr bwMode="auto">
                <a:xfrm flipV="1">
                  <a:off x="6797498" y="4361099"/>
                  <a:ext cx="179967" cy="47316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2" name="Gerader Verbinder 171">
                  <a:extLst>
                    <a:ext uri="{FF2B5EF4-FFF2-40B4-BE49-F238E27FC236}">
                      <a16:creationId xmlns:a16="http://schemas.microsoft.com/office/drawing/2014/main" id="{293115B1-2EA7-4467-92AA-7DDCD7F9A8A1}"/>
                    </a:ext>
                  </a:extLst>
                </p:cNvPr>
                <p:cNvCxnSpPr/>
                <p:nvPr/>
              </p:nvCxnSpPr>
              <p:spPr bwMode="auto">
                <a:xfrm>
                  <a:off x="8364660" y="4255935"/>
                  <a:ext cx="458940" cy="57833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4" name="Gerader Verbinder 173">
                  <a:extLst>
                    <a:ext uri="{FF2B5EF4-FFF2-40B4-BE49-F238E27FC236}">
                      <a16:creationId xmlns:a16="http://schemas.microsoft.com/office/drawing/2014/main" id="{23020CB2-93D8-422F-9DC3-AE508C87E98B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69565" y="4400934"/>
                  <a:ext cx="182216" cy="46184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6" name="Gerader Verbinder 175">
                  <a:extLst>
                    <a:ext uri="{FF2B5EF4-FFF2-40B4-BE49-F238E27FC236}">
                      <a16:creationId xmlns:a16="http://schemas.microsoft.com/office/drawing/2014/main" id="{5F6A7F58-FA72-448A-93DB-7780D9CBC75C}"/>
                    </a:ext>
                  </a:extLst>
                </p:cNvPr>
                <p:cNvCxnSpPr/>
                <p:nvPr/>
              </p:nvCxnSpPr>
              <p:spPr bwMode="auto">
                <a:xfrm>
                  <a:off x="6583320" y="3293561"/>
                  <a:ext cx="510540" cy="13448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2" name="Gerader Verbinder 181">
                  <a:extLst>
                    <a:ext uri="{FF2B5EF4-FFF2-40B4-BE49-F238E27FC236}">
                      <a16:creationId xmlns:a16="http://schemas.microsoft.com/office/drawing/2014/main" id="{57B63DEB-B473-475C-8B2F-E2F997736566}"/>
                    </a:ext>
                  </a:extLst>
                </p:cNvPr>
                <p:cNvCxnSpPr/>
                <p:nvPr/>
              </p:nvCxnSpPr>
              <p:spPr bwMode="auto">
                <a:xfrm flipV="1">
                  <a:off x="8442003" y="3250825"/>
                  <a:ext cx="381597" cy="29757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9" name="Gerader Verbinder 318">
                  <a:extLst>
                    <a:ext uri="{FF2B5EF4-FFF2-40B4-BE49-F238E27FC236}">
                      <a16:creationId xmlns:a16="http://schemas.microsoft.com/office/drawing/2014/main" id="{E60C30BD-36E1-44B7-80EC-E8A0D8CF2418}"/>
                    </a:ext>
                  </a:extLst>
                </p:cNvPr>
                <p:cNvCxnSpPr>
                  <a:stCxn id="77" idx="3"/>
                </p:cNvCxnSpPr>
                <p:nvPr/>
              </p:nvCxnSpPr>
              <p:spPr bwMode="auto">
                <a:xfrm flipV="1">
                  <a:off x="6301228" y="4216842"/>
                  <a:ext cx="792632" cy="1887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Gerader Verbinder 23">
                  <a:extLst>
                    <a:ext uri="{FF2B5EF4-FFF2-40B4-BE49-F238E27FC236}">
                      <a16:creationId xmlns:a16="http://schemas.microsoft.com/office/drawing/2014/main" id="{382312F7-7D95-4F2A-917D-BA7D4E50787D}"/>
                    </a:ext>
                  </a:extLst>
                </p:cNvPr>
                <p:cNvCxnSpPr/>
                <p:nvPr/>
              </p:nvCxnSpPr>
              <p:spPr bwMode="auto">
                <a:xfrm>
                  <a:off x="7220860" y="2506322"/>
                  <a:ext cx="0" cy="53361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1" name="Gruppieren 120">
                  <a:extLst>
                    <a:ext uri="{FF2B5EF4-FFF2-40B4-BE49-F238E27FC236}">
                      <a16:creationId xmlns:a16="http://schemas.microsoft.com/office/drawing/2014/main" id="{A1A4C497-F28D-43C8-B646-ED2927B5B37A}"/>
                    </a:ext>
                  </a:extLst>
                </p:cNvPr>
                <p:cNvGrpSpPr/>
                <p:nvPr/>
              </p:nvGrpSpPr>
              <p:grpSpPr>
                <a:xfrm>
                  <a:off x="8442003" y="1989195"/>
                  <a:ext cx="1016234" cy="631936"/>
                  <a:chOff x="8333143" y="2020393"/>
                  <a:chExt cx="1016234" cy="631936"/>
                </a:xfrm>
              </p:grpSpPr>
              <p:pic>
                <p:nvPicPr>
                  <p:cNvPr id="202" name="Grafik 201">
                    <a:extLst>
                      <a:ext uri="{FF2B5EF4-FFF2-40B4-BE49-F238E27FC236}">
                        <a16:creationId xmlns:a16="http://schemas.microsoft.com/office/drawing/2014/main" id="{1A5BB1E7-F893-4180-8986-D4A4AE709B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0520" b="9928"/>
                  <a:stretch/>
                </p:blipFill>
                <p:spPr>
                  <a:xfrm>
                    <a:off x="8942423" y="2263036"/>
                    <a:ext cx="326987" cy="183153"/>
                  </a:xfrm>
                  <a:prstGeom prst="rect">
                    <a:avLst/>
                  </a:prstGeom>
                </p:spPr>
              </p:pic>
              <p:pic>
                <p:nvPicPr>
                  <p:cNvPr id="207" name="Grafik 206">
                    <a:extLst>
                      <a:ext uri="{FF2B5EF4-FFF2-40B4-BE49-F238E27FC236}">
                        <a16:creationId xmlns:a16="http://schemas.microsoft.com/office/drawing/2014/main" id="{E760D723-4B29-48B8-BD9F-5F5C32B91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96956" y="2020393"/>
                    <a:ext cx="366050" cy="21963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Grafik 212" descr="Ein Bild, das Text, ClipArt enthält.&#10;&#10;Automatisch generierte Beschreibung">
                    <a:extLst>
                      <a:ext uri="{FF2B5EF4-FFF2-40B4-BE49-F238E27FC236}">
                        <a16:creationId xmlns:a16="http://schemas.microsoft.com/office/drawing/2014/main" id="{D80A2792-B011-407D-A6A9-CC46FE347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120" t="25822" r="22201" b="37321"/>
                  <a:stretch/>
                </p:blipFill>
                <p:spPr>
                  <a:xfrm>
                    <a:off x="8875761" y="2502948"/>
                    <a:ext cx="473616" cy="149381"/>
                  </a:xfrm>
                  <a:prstGeom prst="rect">
                    <a:avLst/>
                  </a:prstGeom>
                </p:spPr>
              </p:pic>
              <p:cxnSp>
                <p:nvCxnSpPr>
                  <p:cNvPr id="71" name="Gerade Verbindung mit Pfeil 70">
                    <a:extLst>
                      <a:ext uri="{FF2B5EF4-FFF2-40B4-BE49-F238E27FC236}">
                        <a16:creationId xmlns:a16="http://schemas.microsoft.com/office/drawing/2014/main" id="{B8D4BB47-8FE7-4EE6-9406-41E8489683F7}"/>
                      </a:ext>
                    </a:extLst>
                  </p:cNvPr>
                  <p:cNvCxnSpPr>
                    <a:stCxn id="207" idx="1"/>
                  </p:cNvCxnSpPr>
                  <p:nvPr/>
                </p:nvCxnSpPr>
                <p:spPr bwMode="auto">
                  <a:xfrm flipH="1">
                    <a:off x="8333143" y="2130208"/>
                    <a:ext cx="563813" cy="860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6" name="Gerade Verbindung mit Pfeil 215">
                    <a:extLst>
                      <a:ext uri="{FF2B5EF4-FFF2-40B4-BE49-F238E27FC236}">
                        <a16:creationId xmlns:a16="http://schemas.microsoft.com/office/drawing/2014/main" id="{19112872-1DF3-4B64-AD9F-E5B2C7F8D0C7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8341925" y="2337465"/>
                    <a:ext cx="555031" cy="1585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23" name="Gerade Verbindung mit Pfeil 222">
                    <a:extLst>
                      <a:ext uri="{FF2B5EF4-FFF2-40B4-BE49-F238E27FC236}">
                        <a16:creationId xmlns:a16="http://schemas.microsoft.com/office/drawing/2014/main" id="{F1E44E13-DB7D-483E-9720-C1BF900583CE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8341925" y="2449438"/>
                    <a:ext cx="530027" cy="138632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4B882C8F-1E9D-4BC7-9758-B82AF2B08ED1}"/>
                    </a:ext>
                  </a:extLst>
                </p:cNvPr>
                <p:cNvSpPr txBox="1"/>
                <p:nvPr/>
              </p:nvSpPr>
              <p:spPr>
                <a:xfrm>
                  <a:off x="8299140" y="5456649"/>
                  <a:ext cx="8867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/>
                    <a:t>schaltbare</a:t>
                  </a:r>
                  <a:br>
                    <a:rPr lang="de-DE" sz="1000" dirty="0"/>
                  </a:br>
                  <a:r>
                    <a:rPr lang="de-DE" sz="1000" dirty="0"/>
                    <a:t>Verbraucher</a:t>
                  </a:r>
                </a:p>
              </p:txBody>
            </p:sp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4895D7E9-A6D0-4D0E-8BEF-1B9B4F2F8380}"/>
                    </a:ext>
                  </a:extLst>
                </p:cNvPr>
                <p:cNvSpPr txBox="1"/>
                <p:nvPr/>
              </p:nvSpPr>
              <p:spPr>
                <a:xfrm>
                  <a:off x="6197880" y="5456649"/>
                  <a:ext cx="15199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/>
                    <a:t>WPPE mit</a:t>
                  </a:r>
                  <a:br>
                    <a:rPr lang="de-DE" sz="1000" dirty="0"/>
                  </a:br>
                  <a:r>
                    <a:rPr lang="de-DE" sz="1000" dirty="0"/>
                    <a:t>Wasser-/Pufferspeicher</a:t>
                  </a:r>
                </a:p>
              </p:txBody>
            </p:sp>
            <p:cxnSp>
              <p:nvCxnSpPr>
                <p:cNvPr id="21" name="Gerade Verbindung mit Pfeil 20">
                  <a:extLst>
                    <a:ext uri="{FF2B5EF4-FFF2-40B4-BE49-F238E27FC236}">
                      <a16:creationId xmlns:a16="http://schemas.microsoft.com/office/drawing/2014/main" id="{2257E19A-6928-4D52-8B7F-F4943504C0A8}"/>
                    </a:ext>
                  </a:extLst>
                </p:cNvPr>
                <p:cNvCxnSpPr/>
                <p:nvPr/>
              </p:nvCxnSpPr>
              <p:spPr bwMode="auto">
                <a:xfrm>
                  <a:off x="6703314" y="3080728"/>
                  <a:ext cx="36625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 Verbindung mit Pfeil 118">
                  <a:extLst>
                    <a:ext uri="{FF2B5EF4-FFF2-40B4-BE49-F238E27FC236}">
                      <a16:creationId xmlns:a16="http://schemas.microsoft.com/office/drawing/2014/main" id="{5B9FD8C7-1F3D-42FC-A323-03F8D224EC08}"/>
                    </a:ext>
                  </a:extLst>
                </p:cNvPr>
                <p:cNvCxnSpPr/>
                <p:nvPr/>
              </p:nvCxnSpPr>
              <p:spPr bwMode="auto">
                <a:xfrm>
                  <a:off x="6364488" y="4024745"/>
                  <a:ext cx="36625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0" name="Gerade Verbindung mit Pfeil 179">
                  <a:extLst>
                    <a:ext uri="{FF2B5EF4-FFF2-40B4-BE49-F238E27FC236}">
                      <a16:creationId xmlns:a16="http://schemas.microsoft.com/office/drawing/2014/main" id="{A6A924AA-D5D0-4903-A6E6-6A2F10A67638}"/>
                    </a:ext>
                  </a:extLst>
                </p:cNvPr>
                <p:cNvCxnSpPr/>
                <p:nvPr/>
              </p:nvCxnSpPr>
              <p:spPr bwMode="auto">
                <a:xfrm>
                  <a:off x="7337420" y="2666631"/>
                  <a:ext cx="0" cy="249581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96" name="Textfeld 195">
                  <a:extLst>
                    <a:ext uri="{FF2B5EF4-FFF2-40B4-BE49-F238E27FC236}">
                      <a16:creationId xmlns:a16="http://schemas.microsoft.com/office/drawing/2014/main" id="{8AF42D9D-3C37-48FA-B68A-96CBA8C29BE1}"/>
                    </a:ext>
                  </a:extLst>
                </p:cNvPr>
                <p:cNvSpPr txBox="1"/>
                <p:nvPr/>
              </p:nvSpPr>
              <p:spPr>
                <a:xfrm>
                  <a:off x="5684375" y="3340311"/>
                  <a:ext cx="1172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 err="1"/>
                    <a:t>PkW</a:t>
                  </a:r>
                  <a:r>
                    <a:rPr lang="de-DE" sz="1000" dirty="0"/>
                    <a:t>-Schwarm-</a:t>
                  </a:r>
                  <a:br>
                    <a:rPr lang="de-DE" sz="1000" dirty="0"/>
                  </a:br>
                  <a:r>
                    <a:rPr lang="de-DE" sz="1000" dirty="0" err="1"/>
                    <a:t>speicher</a:t>
                  </a:r>
                  <a:r>
                    <a:rPr lang="de-DE" sz="1000" dirty="0"/>
                    <a:t> (V2H/G)</a:t>
                  </a:r>
                </a:p>
              </p:txBody>
            </p:sp>
          </p:grpSp>
        </p:grp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0526651A-8ED0-400C-8431-FD22DD362D1E}"/>
                </a:ext>
              </a:extLst>
            </p:cNvPr>
            <p:cNvSpPr txBox="1"/>
            <p:nvPr/>
          </p:nvSpPr>
          <p:spPr>
            <a:xfrm>
              <a:off x="7675828" y="2152050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„</a:t>
              </a:r>
              <a:r>
                <a:rPr lang="de-DE" sz="1400" b="1" dirty="0" err="1"/>
                <a:t>ProSumer</a:t>
              </a:r>
              <a:r>
                <a:rPr lang="de-DE" sz="1400" b="1" dirty="0"/>
                <a:t>“</a:t>
              </a:r>
            </a:p>
          </p:txBody>
        </p:sp>
      </p:grpSp>
      <p:sp>
        <p:nvSpPr>
          <p:cNvPr id="99" name="Rechteck 98">
            <a:extLst>
              <a:ext uri="{FF2B5EF4-FFF2-40B4-BE49-F238E27FC236}">
                <a16:creationId xmlns:a16="http://schemas.microsoft.com/office/drawing/2014/main" id="{FFAA6369-F1F3-4C47-8DCA-6EEDBF91B314}"/>
              </a:ext>
            </a:extLst>
          </p:cNvPr>
          <p:cNvSpPr/>
          <p:nvPr/>
        </p:nvSpPr>
        <p:spPr bwMode="auto">
          <a:xfrm>
            <a:off x="132886" y="1746540"/>
            <a:ext cx="4394961" cy="43893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energetische Versorgungssicherheit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Das Energie-Management-System (EMS) </a:t>
            </a:r>
          </a:p>
        </p:txBody>
      </p:sp>
      <p:sp>
        <p:nvSpPr>
          <p:cNvPr id="75" name="Text Box 14">
            <a:extLst>
              <a:ext uri="{FF2B5EF4-FFF2-40B4-BE49-F238E27FC236}">
                <a16:creationId xmlns:a16="http://schemas.microsoft.com/office/drawing/2014/main" id="{551E4FFB-27E2-447A-BE1B-300B98FA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098" y="5942898"/>
            <a:ext cx="1085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9BF8F3AF-9E8F-401D-A724-C1313895C5DE}"/>
              </a:ext>
            </a:extLst>
          </p:cNvPr>
          <p:cNvSpPr/>
          <p:nvPr/>
        </p:nvSpPr>
        <p:spPr bwMode="auto">
          <a:xfrm>
            <a:off x="1319084" y="2801657"/>
            <a:ext cx="1876279" cy="1876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C5A917D8-68DD-4CF1-9964-D2C5AB667658}"/>
              </a:ext>
            </a:extLst>
          </p:cNvPr>
          <p:cNvSpPr/>
          <p:nvPr/>
        </p:nvSpPr>
        <p:spPr bwMode="auto">
          <a:xfrm>
            <a:off x="1496225" y="2978798"/>
            <a:ext cx="1521996" cy="1521996"/>
          </a:xfrm>
          <a:prstGeom prst="ellipse">
            <a:avLst/>
          </a:prstGeom>
          <a:noFill/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7" name="Grafik 286">
            <a:extLst>
              <a:ext uri="{FF2B5EF4-FFF2-40B4-BE49-F238E27FC236}">
                <a16:creationId xmlns:a16="http://schemas.microsoft.com/office/drawing/2014/main" id="{EDBE85F0-46AF-49D7-BE59-80DA6B3901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b="30514"/>
          <a:stretch/>
        </p:blipFill>
        <p:spPr>
          <a:xfrm>
            <a:off x="3330288" y="2824684"/>
            <a:ext cx="870204" cy="522605"/>
          </a:xfrm>
          <a:prstGeom prst="rect">
            <a:avLst/>
          </a:prstGeom>
        </p:spPr>
      </p:pic>
      <p:pic>
        <p:nvPicPr>
          <p:cNvPr id="288" name="Grafik 287">
            <a:extLst>
              <a:ext uri="{FF2B5EF4-FFF2-40B4-BE49-F238E27FC236}">
                <a16:creationId xmlns:a16="http://schemas.microsoft.com/office/drawing/2014/main" id="{42445D65-2227-4747-83DE-5926BAB53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13" y="5344099"/>
            <a:ext cx="517970" cy="517970"/>
          </a:xfrm>
          <a:prstGeom prst="rect">
            <a:avLst/>
          </a:prstGeom>
        </p:spPr>
      </p:pic>
      <p:pic>
        <p:nvPicPr>
          <p:cNvPr id="129" name="Grafik 128" descr="Ein Bild, das Outdoorobjekt enthält.&#10;&#10;Automatisch generierte Beschreibung">
            <a:extLst>
              <a:ext uri="{FF2B5EF4-FFF2-40B4-BE49-F238E27FC236}">
                <a16:creationId xmlns:a16="http://schemas.microsoft.com/office/drawing/2014/main" id="{56050542-5BA5-4B9B-886E-E5A0B658C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31" y="3610184"/>
            <a:ext cx="1164489" cy="1164489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373E39CC-C46F-4C36-AB5E-65267AA6D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3008336"/>
            <a:ext cx="956333" cy="609006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CB59B381-2527-4551-B6DB-7ED46C7FD8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4221769"/>
            <a:ext cx="959440" cy="646663"/>
          </a:xfrm>
          <a:prstGeom prst="rect">
            <a:avLst/>
          </a:prstGeom>
        </p:spPr>
      </p:pic>
      <p:cxnSp>
        <p:nvCxnSpPr>
          <p:cNvPr id="138" name="Gerader Verbinder 137">
            <a:extLst>
              <a:ext uri="{FF2B5EF4-FFF2-40B4-BE49-F238E27FC236}">
                <a16:creationId xmlns:a16="http://schemas.microsoft.com/office/drawing/2014/main" id="{8C696EB2-9F5A-40E2-A34E-E350F58C0C06}"/>
              </a:ext>
            </a:extLst>
          </p:cNvPr>
          <p:cNvCxnSpPr/>
          <p:nvPr/>
        </p:nvCxnSpPr>
        <p:spPr bwMode="auto">
          <a:xfrm>
            <a:off x="337020" y="5095185"/>
            <a:ext cx="195264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881C8485-B798-488A-B75D-024C3F60E384}"/>
              </a:ext>
            </a:extLst>
          </p:cNvPr>
          <p:cNvGrpSpPr/>
          <p:nvPr/>
        </p:nvGrpSpPr>
        <p:grpSpPr>
          <a:xfrm>
            <a:off x="2189584" y="5379749"/>
            <a:ext cx="589791" cy="490862"/>
            <a:chOff x="3309447" y="5146986"/>
            <a:chExt cx="951326" cy="791755"/>
          </a:xfrm>
        </p:grpSpPr>
        <p:sp>
          <p:nvSpPr>
            <p:cNvPr id="142" name="Rechteck 141">
              <a:extLst>
                <a:ext uri="{FF2B5EF4-FFF2-40B4-BE49-F238E27FC236}">
                  <a16:creationId xmlns:a16="http://schemas.microsoft.com/office/drawing/2014/main" id="{5F2A0F3D-0BCC-4B01-B7FB-737B4734A52C}"/>
                </a:ext>
              </a:extLst>
            </p:cNvPr>
            <p:cNvSpPr/>
            <p:nvPr/>
          </p:nvSpPr>
          <p:spPr bwMode="auto">
            <a:xfrm>
              <a:off x="3309447" y="5146986"/>
              <a:ext cx="951326" cy="7917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0" name="Grafik 139">
              <a:extLst>
                <a:ext uri="{FF2B5EF4-FFF2-40B4-BE49-F238E27FC236}">
                  <a16:creationId xmlns:a16="http://schemas.microsoft.com/office/drawing/2014/main" id="{DAD412FD-90B1-4F9F-A835-44E850AC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7" r="22471"/>
            <a:stretch/>
          </p:blipFill>
          <p:spPr>
            <a:xfrm>
              <a:off x="3482215" y="5253176"/>
              <a:ext cx="605790" cy="567392"/>
            </a:xfrm>
            <a:prstGeom prst="rect">
              <a:avLst/>
            </a:prstGeom>
          </p:spPr>
        </p:pic>
      </p:grpSp>
      <p:cxnSp>
        <p:nvCxnSpPr>
          <p:cNvPr id="302" name="Gerader Verbinder 301">
            <a:extLst>
              <a:ext uri="{FF2B5EF4-FFF2-40B4-BE49-F238E27FC236}">
                <a16:creationId xmlns:a16="http://schemas.microsoft.com/office/drawing/2014/main" id="{6FF0D879-8EDE-44E6-AFC6-59E68A8E3A38}"/>
              </a:ext>
            </a:extLst>
          </p:cNvPr>
          <p:cNvCxnSpPr/>
          <p:nvPr/>
        </p:nvCxnSpPr>
        <p:spPr bwMode="auto">
          <a:xfrm flipV="1">
            <a:off x="458776" y="3864725"/>
            <a:ext cx="869950" cy="34478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3" name="Gerader Verbinder 302">
            <a:extLst>
              <a:ext uri="{FF2B5EF4-FFF2-40B4-BE49-F238E27FC236}">
                <a16:creationId xmlns:a16="http://schemas.microsoft.com/office/drawing/2014/main" id="{42B2CEB8-14AF-4C49-8BF9-0F121ABEA1CB}"/>
              </a:ext>
            </a:extLst>
          </p:cNvPr>
          <p:cNvCxnSpPr/>
          <p:nvPr/>
        </p:nvCxnSpPr>
        <p:spPr bwMode="auto">
          <a:xfrm>
            <a:off x="2854553" y="3034268"/>
            <a:ext cx="4757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5" name="Gerader Verbinder 304">
            <a:extLst>
              <a:ext uri="{FF2B5EF4-FFF2-40B4-BE49-F238E27FC236}">
                <a16:creationId xmlns:a16="http://schemas.microsoft.com/office/drawing/2014/main" id="{C581BAE1-8C2D-40D6-B429-FAB692FE90FE}"/>
              </a:ext>
            </a:extLst>
          </p:cNvPr>
          <p:cNvCxnSpPr>
            <a:stCxn id="197" idx="5"/>
          </p:cNvCxnSpPr>
          <p:nvPr/>
        </p:nvCxnSpPr>
        <p:spPr bwMode="auto">
          <a:xfrm>
            <a:off x="2920588" y="4403161"/>
            <a:ext cx="534987" cy="24616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" name="Gerader Verbinder 308">
            <a:extLst>
              <a:ext uri="{FF2B5EF4-FFF2-40B4-BE49-F238E27FC236}">
                <a16:creationId xmlns:a16="http://schemas.microsoft.com/office/drawing/2014/main" id="{06DFD8D7-FD00-4434-8314-8FA4971051BD}"/>
              </a:ext>
            </a:extLst>
          </p:cNvPr>
          <p:cNvCxnSpPr/>
          <p:nvPr/>
        </p:nvCxnSpPr>
        <p:spPr bwMode="auto">
          <a:xfrm>
            <a:off x="2564332" y="4631855"/>
            <a:ext cx="174040" cy="74446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Gerader Verbinder 310">
            <a:extLst>
              <a:ext uri="{FF2B5EF4-FFF2-40B4-BE49-F238E27FC236}">
                <a16:creationId xmlns:a16="http://schemas.microsoft.com/office/drawing/2014/main" id="{DC24183A-24A5-4B65-A248-5232E2FFAD7A}"/>
              </a:ext>
            </a:extLst>
          </p:cNvPr>
          <p:cNvCxnSpPr/>
          <p:nvPr/>
        </p:nvCxnSpPr>
        <p:spPr bwMode="auto">
          <a:xfrm flipH="1" flipV="1">
            <a:off x="2030085" y="5095185"/>
            <a:ext cx="159499" cy="5904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" name="Gerader Verbinder 313">
            <a:extLst>
              <a:ext uri="{FF2B5EF4-FFF2-40B4-BE49-F238E27FC236}">
                <a16:creationId xmlns:a16="http://schemas.microsoft.com/office/drawing/2014/main" id="{339FD985-4D6C-4082-8CDB-C89ECAA633CE}"/>
              </a:ext>
            </a:extLst>
          </p:cNvPr>
          <p:cNvCxnSpPr/>
          <p:nvPr/>
        </p:nvCxnSpPr>
        <p:spPr bwMode="auto">
          <a:xfrm flipH="1" flipV="1">
            <a:off x="1197517" y="5084517"/>
            <a:ext cx="159499" cy="5904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6" name="Gerader Verbinder 315">
            <a:extLst>
              <a:ext uri="{FF2B5EF4-FFF2-40B4-BE49-F238E27FC236}">
                <a16:creationId xmlns:a16="http://schemas.microsoft.com/office/drawing/2014/main" id="{62863488-9B91-4DB9-8D8F-BD3520D25C1B}"/>
              </a:ext>
            </a:extLst>
          </p:cNvPr>
          <p:cNvCxnSpPr/>
          <p:nvPr/>
        </p:nvCxnSpPr>
        <p:spPr bwMode="auto">
          <a:xfrm flipH="1" flipV="1">
            <a:off x="600648" y="4873728"/>
            <a:ext cx="9270" cy="21902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0" name="Gerader Verbinder 319">
            <a:extLst>
              <a:ext uri="{FF2B5EF4-FFF2-40B4-BE49-F238E27FC236}">
                <a16:creationId xmlns:a16="http://schemas.microsoft.com/office/drawing/2014/main" id="{D99A0D85-303A-416A-B250-F9D65C33490F}"/>
              </a:ext>
            </a:extLst>
          </p:cNvPr>
          <p:cNvCxnSpPr/>
          <p:nvPr/>
        </p:nvCxnSpPr>
        <p:spPr bwMode="auto">
          <a:xfrm>
            <a:off x="2872522" y="4191270"/>
            <a:ext cx="583997" cy="282767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2" name="Gerader Verbinder 321">
            <a:extLst>
              <a:ext uri="{FF2B5EF4-FFF2-40B4-BE49-F238E27FC236}">
                <a16:creationId xmlns:a16="http://schemas.microsoft.com/office/drawing/2014/main" id="{CA30BC6B-F63B-48C9-8C11-0580617F362A}"/>
              </a:ext>
            </a:extLst>
          </p:cNvPr>
          <p:cNvCxnSpPr/>
          <p:nvPr/>
        </p:nvCxnSpPr>
        <p:spPr bwMode="auto">
          <a:xfrm flipV="1">
            <a:off x="2935068" y="3249971"/>
            <a:ext cx="423789" cy="15505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4" name="Gerader Verbinder 323">
            <a:extLst>
              <a:ext uri="{FF2B5EF4-FFF2-40B4-BE49-F238E27FC236}">
                <a16:creationId xmlns:a16="http://schemas.microsoft.com/office/drawing/2014/main" id="{A1C45C19-8AD1-4B2E-A469-1DC156253BD5}"/>
              </a:ext>
            </a:extLst>
          </p:cNvPr>
          <p:cNvCxnSpPr/>
          <p:nvPr/>
        </p:nvCxnSpPr>
        <p:spPr bwMode="auto">
          <a:xfrm flipV="1">
            <a:off x="1258226" y="3255791"/>
            <a:ext cx="196712" cy="77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" name="Gerader Verbinder 326">
            <a:extLst>
              <a:ext uri="{FF2B5EF4-FFF2-40B4-BE49-F238E27FC236}">
                <a16:creationId xmlns:a16="http://schemas.microsoft.com/office/drawing/2014/main" id="{E3C84DB7-E2E8-445A-8951-3E316C936E8C}"/>
              </a:ext>
            </a:extLst>
          </p:cNvPr>
          <p:cNvCxnSpPr/>
          <p:nvPr/>
        </p:nvCxnSpPr>
        <p:spPr bwMode="auto">
          <a:xfrm flipV="1">
            <a:off x="1235840" y="4419198"/>
            <a:ext cx="670486" cy="32590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9" name="Gerader Verbinder 328">
            <a:extLst>
              <a:ext uri="{FF2B5EF4-FFF2-40B4-BE49-F238E27FC236}">
                <a16:creationId xmlns:a16="http://schemas.microsoft.com/office/drawing/2014/main" id="{4BE3CE64-DE4C-4EE4-BAF7-D22042451C0A}"/>
              </a:ext>
            </a:extLst>
          </p:cNvPr>
          <p:cNvCxnSpPr/>
          <p:nvPr/>
        </p:nvCxnSpPr>
        <p:spPr bwMode="auto">
          <a:xfrm flipH="1" flipV="1">
            <a:off x="2371586" y="4500794"/>
            <a:ext cx="85582" cy="86735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5E1D39C2-3FA2-402B-87F6-81F0F827B1D5}"/>
              </a:ext>
            </a:extLst>
          </p:cNvPr>
          <p:cNvCxnSpPr>
            <a:stCxn id="200" idx="2"/>
          </p:cNvCxnSpPr>
          <p:nvPr/>
        </p:nvCxnSpPr>
        <p:spPr bwMode="auto">
          <a:xfrm flipH="1">
            <a:off x="2608339" y="2486974"/>
            <a:ext cx="8677" cy="572085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2" name="Gerader Verbinder 331">
            <a:extLst>
              <a:ext uri="{FF2B5EF4-FFF2-40B4-BE49-F238E27FC236}">
                <a16:creationId xmlns:a16="http://schemas.microsoft.com/office/drawing/2014/main" id="{519C341E-457B-4727-BD57-1F960400F696}"/>
              </a:ext>
            </a:extLst>
          </p:cNvPr>
          <p:cNvCxnSpPr/>
          <p:nvPr/>
        </p:nvCxnSpPr>
        <p:spPr bwMode="auto">
          <a:xfrm>
            <a:off x="1258226" y="3447476"/>
            <a:ext cx="277894" cy="5039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3031736-7401-450F-90F9-5DC286CCE9B4}"/>
              </a:ext>
            </a:extLst>
          </p:cNvPr>
          <p:cNvGrpSpPr/>
          <p:nvPr/>
        </p:nvGrpSpPr>
        <p:grpSpPr>
          <a:xfrm>
            <a:off x="2222516" y="2086864"/>
            <a:ext cx="788999" cy="400110"/>
            <a:chOff x="2527971" y="2118062"/>
            <a:chExt cx="788999" cy="400110"/>
          </a:xfrm>
        </p:grpSpPr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EFE3276A-888B-43F3-89AB-2B941CD7F38A}"/>
                </a:ext>
              </a:extLst>
            </p:cNvPr>
            <p:cNvSpPr/>
            <p:nvPr/>
          </p:nvSpPr>
          <p:spPr bwMode="auto">
            <a:xfrm>
              <a:off x="2606109" y="2153121"/>
              <a:ext cx="623727" cy="354108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0" name="Textfeld 199">
              <a:extLst>
                <a:ext uri="{FF2B5EF4-FFF2-40B4-BE49-F238E27FC236}">
                  <a16:creationId xmlns:a16="http://schemas.microsoft.com/office/drawing/2014/main" id="{514716E8-6B6C-4C3D-AA3E-14CEEB784230}"/>
                </a:ext>
              </a:extLst>
            </p:cNvPr>
            <p:cNvSpPr txBox="1"/>
            <p:nvPr/>
          </p:nvSpPr>
          <p:spPr>
            <a:xfrm>
              <a:off x="2527971" y="2118062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/>
                <a:t>Versorger-</a:t>
              </a:r>
            </a:p>
            <a:p>
              <a:pPr algn="ctr"/>
              <a:r>
                <a:rPr lang="de-DE" sz="1000" dirty="0"/>
                <a:t>Manager</a:t>
              </a:r>
            </a:p>
          </p:txBody>
        </p: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EAA45AE4-A6BC-4338-AB14-FC15FE008A10}"/>
              </a:ext>
            </a:extLst>
          </p:cNvPr>
          <p:cNvSpPr txBox="1"/>
          <p:nvPr/>
        </p:nvSpPr>
        <p:spPr>
          <a:xfrm>
            <a:off x="110884" y="1740023"/>
            <a:ext cx="16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/>
              <a:t>Energieversorger</a:t>
            </a: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E1A2B33F-41A3-4071-A850-132771FC1D2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4324" r="5339" b="5596"/>
          <a:stretch/>
        </p:blipFill>
        <p:spPr>
          <a:xfrm>
            <a:off x="232003" y="5249536"/>
            <a:ext cx="911355" cy="612066"/>
          </a:xfrm>
          <a:prstGeom prst="rect">
            <a:avLst/>
          </a:prstGeom>
        </p:spPr>
      </p:pic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95C6BADA-FBB6-4DB4-BE2B-8B61EC114C2E}"/>
              </a:ext>
            </a:extLst>
          </p:cNvPr>
          <p:cNvCxnSpPr>
            <a:cxnSpLocks/>
            <a:stCxn id="103" idx="0"/>
          </p:cNvCxnSpPr>
          <p:nvPr/>
        </p:nvCxnSpPr>
        <p:spPr bwMode="auto">
          <a:xfrm flipH="1" flipV="1">
            <a:off x="682402" y="5092098"/>
            <a:ext cx="5279" cy="1574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C3D6F9D3-2945-4938-8C94-425FB65FB7EB}"/>
              </a:ext>
            </a:extLst>
          </p:cNvPr>
          <p:cNvSpPr txBox="1"/>
          <p:nvPr/>
        </p:nvSpPr>
        <p:spPr>
          <a:xfrm>
            <a:off x="2040438" y="5866611"/>
            <a:ext cx="923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Elektrolyseur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18198A98-6E88-4EA8-90C3-017D161A9B4E}"/>
              </a:ext>
            </a:extLst>
          </p:cNvPr>
          <p:cNvSpPr txBox="1"/>
          <p:nvPr/>
        </p:nvSpPr>
        <p:spPr>
          <a:xfrm>
            <a:off x="1162358" y="5866611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Biogasanlage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D00460C1-30C5-4335-9442-9091B308C832}"/>
              </a:ext>
            </a:extLst>
          </p:cNvPr>
          <p:cNvSpPr txBox="1"/>
          <p:nvPr/>
        </p:nvSpPr>
        <p:spPr>
          <a:xfrm>
            <a:off x="233898" y="5866611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Gasspeicher</a:t>
            </a:r>
          </a:p>
        </p:txBody>
      </p:sp>
      <p:sp>
        <p:nvSpPr>
          <p:cNvPr id="178" name="Textfeld 177">
            <a:extLst>
              <a:ext uri="{FF2B5EF4-FFF2-40B4-BE49-F238E27FC236}">
                <a16:creationId xmlns:a16="http://schemas.microsoft.com/office/drawing/2014/main" id="{FA72F6CD-AFA4-476F-A095-5066C454C488}"/>
              </a:ext>
            </a:extLst>
          </p:cNvPr>
          <p:cNvSpPr txBox="1"/>
          <p:nvPr/>
        </p:nvSpPr>
        <p:spPr>
          <a:xfrm>
            <a:off x="586856" y="4835604"/>
            <a:ext cx="69762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GuD</a:t>
            </a:r>
            <a:r>
              <a:rPr lang="de-DE" sz="1000" dirty="0"/>
              <a:t>-KW</a:t>
            </a:r>
          </a:p>
        </p:txBody>
      </p:sp>
      <p:sp>
        <p:nvSpPr>
          <p:cNvPr id="179" name="Textfeld 178">
            <a:extLst>
              <a:ext uri="{FF2B5EF4-FFF2-40B4-BE49-F238E27FC236}">
                <a16:creationId xmlns:a16="http://schemas.microsoft.com/office/drawing/2014/main" id="{FCC0D49A-4260-4E8A-A03D-F6D513FADB39}"/>
              </a:ext>
            </a:extLst>
          </p:cNvPr>
          <p:cNvSpPr txBox="1"/>
          <p:nvPr/>
        </p:nvSpPr>
        <p:spPr>
          <a:xfrm>
            <a:off x="233130" y="3617770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PSP-KW</a:t>
            </a:r>
          </a:p>
        </p:txBody>
      </p:sp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33589644-48DB-4A1B-8762-4179A5EC8A87}"/>
              </a:ext>
            </a:extLst>
          </p:cNvPr>
          <p:cNvGrpSpPr/>
          <p:nvPr/>
        </p:nvGrpSpPr>
        <p:grpSpPr>
          <a:xfrm>
            <a:off x="132887" y="824045"/>
            <a:ext cx="9683772" cy="2017367"/>
            <a:chOff x="132887" y="824045"/>
            <a:chExt cx="9683772" cy="2017367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ABCB75F1-727D-48DD-A44F-7831E8FBA658}"/>
                </a:ext>
              </a:extLst>
            </p:cNvPr>
            <p:cNvSpPr/>
            <p:nvPr/>
          </p:nvSpPr>
          <p:spPr bwMode="auto">
            <a:xfrm>
              <a:off x="132887" y="826882"/>
              <a:ext cx="9683772" cy="709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785A221-F41B-41D0-A18D-1EB391EE98CF}"/>
                </a:ext>
              </a:extLst>
            </p:cNvPr>
            <p:cNvCxnSpPr/>
            <p:nvPr/>
          </p:nvCxnSpPr>
          <p:spPr bwMode="auto">
            <a:xfrm>
              <a:off x="609600" y="1102501"/>
              <a:ext cx="779931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Gerader Verbinder 134">
              <a:extLst>
                <a:ext uri="{FF2B5EF4-FFF2-40B4-BE49-F238E27FC236}">
                  <a16:creationId xmlns:a16="http://schemas.microsoft.com/office/drawing/2014/main" id="{663398CD-C698-45B7-97AC-989FF60A3B34}"/>
                </a:ext>
              </a:extLst>
            </p:cNvPr>
            <p:cNvCxnSpPr/>
            <p:nvPr/>
          </p:nvCxnSpPr>
          <p:spPr bwMode="auto">
            <a:xfrm>
              <a:off x="609600" y="1356501"/>
              <a:ext cx="779931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74D6C98-C3BC-4F1D-BD67-87A86BF4F91D}"/>
                </a:ext>
              </a:extLst>
            </p:cNvPr>
            <p:cNvSpPr txBox="1"/>
            <p:nvPr/>
          </p:nvSpPr>
          <p:spPr>
            <a:xfrm>
              <a:off x="8432906" y="913638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Stromnetz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1F232847-AFFC-401C-A6E2-A85DE839F7CD}"/>
                </a:ext>
              </a:extLst>
            </p:cNvPr>
            <p:cNvSpPr txBox="1"/>
            <p:nvPr/>
          </p:nvSpPr>
          <p:spPr>
            <a:xfrm>
              <a:off x="8432906" y="1189669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Datennetz</a:t>
              </a:r>
            </a:p>
          </p:txBody>
        </p:sp>
        <p:sp>
          <p:nvSpPr>
            <p:cNvPr id="120" name="Textfeld 119">
              <a:extLst>
                <a:ext uri="{FF2B5EF4-FFF2-40B4-BE49-F238E27FC236}">
                  <a16:creationId xmlns:a16="http://schemas.microsoft.com/office/drawing/2014/main" id="{4BB29644-986F-483E-9288-4B8E13219C62}"/>
                </a:ext>
              </a:extLst>
            </p:cNvPr>
            <p:cNvSpPr txBox="1"/>
            <p:nvPr/>
          </p:nvSpPr>
          <p:spPr>
            <a:xfrm>
              <a:off x="632079" y="824045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Netzbetreiber</a:t>
              </a:r>
            </a:p>
          </p:txBody>
        </p: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D4220D75-3BEF-4F3F-A602-D49363ED4B9D}"/>
                </a:ext>
              </a:extLst>
            </p:cNvPr>
            <p:cNvCxnSpPr>
              <a:endCxn id="200" idx="0"/>
            </p:cNvCxnSpPr>
            <p:nvPr/>
          </p:nvCxnSpPr>
          <p:spPr bwMode="auto">
            <a:xfrm>
              <a:off x="2608339" y="1349866"/>
              <a:ext cx="8677" cy="7369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F31A4547-82B6-489F-9097-F1FC06059D00}"/>
                </a:ext>
              </a:extLst>
            </p:cNvPr>
            <p:cNvCxnSpPr/>
            <p:nvPr/>
          </p:nvCxnSpPr>
          <p:spPr bwMode="auto">
            <a:xfrm>
              <a:off x="2030085" y="1087846"/>
              <a:ext cx="0" cy="17535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00B83BDC-76EE-48C7-B93D-FD63AB16E84B}"/>
                </a:ext>
              </a:extLst>
            </p:cNvPr>
            <p:cNvSpPr/>
            <p:nvPr/>
          </p:nvSpPr>
          <p:spPr bwMode="auto">
            <a:xfrm>
              <a:off x="1983768" y="10509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FC00F485-46D9-4C30-96E2-7745079133EF}"/>
                </a:ext>
              </a:extLst>
            </p:cNvPr>
            <p:cNvCxnSpPr/>
            <p:nvPr/>
          </p:nvCxnSpPr>
          <p:spPr bwMode="auto">
            <a:xfrm>
              <a:off x="7220860" y="1087846"/>
              <a:ext cx="0" cy="1029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B5484606-EB3C-44B2-B85B-C8F585B005F1}"/>
                </a:ext>
              </a:extLst>
            </p:cNvPr>
            <p:cNvCxnSpPr>
              <a:endCxn id="132" idx="0"/>
            </p:cNvCxnSpPr>
            <p:nvPr/>
          </p:nvCxnSpPr>
          <p:spPr bwMode="auto">
            <a:xfrm>
              <a:off x="8154958" y="1380685"/>
              <a:ext cx="0" cy="75891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B69F77A9-9099-40E7-AA56-33446639783E}"/>
                </a:ext>
              </a:extLst>
            </p:cNvPr>
            <p:cNvSpPr/>
            <p:nvPr/>
          </p:nvSpPr>
          <p:spPr bwMode="auto">
            <a:xfrm>
              <a:off x="7178950" y="10509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E39A55AB-F54C-40A4-8D3E-85E2CAF4C8F3}"/>
                </a:ext>
              </a:extLst>
            </p:cNvPr>
            <p:cNvCxnSpPr/>
            <p:nvPr/>
          </p:nvCxnSpPr>
          <p:spPr bwMode="auto">
            <a:xfrm>
              <a:off x="7459620" y="1349866"/>
              <a:ext cx="0" cy="76777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B79A1A67-7E34-406B-853F-4FA379810905}"/>
              </a:ext>
            </a:extLst>
          </p:cNvPr>
          <p:cNvCxnSpPr/>
          <p:nvPr/>
        </p:nvCxnSpPr>
        <p:spPr bwMode="auto">
          <a:xfrm>
            <a:off x="4649246" y="5465793"/>
            <a:ext cx="1835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9" name="Text Box 14">
            <a:extLst>
              <a:ext uri="{FF2B5EF4-FFF2-40B4-BE49-F238E27FC236}">
                <a16:creationId xmlns:a16="http://schemas.microsoft.com/office/drawing/2014/main" id="{4A289F88-95E6-4075-8519-62991590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350950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Gasnetz</a:t>
            </a:r>
          </a:p>
        </p:txBody>
      </p:sp>
      <p:sp>
        <p:nvSpPr>
          <p:cNvPr id="190" name="Text Box 14">
            <a:extLst>
              <a:ext uri="{FF2B5EF4-FFF2-40B4-BE49-F238E27FC236}">
                <a16:creationId xmlns:a16="http://schemas.microsoft.com/office/drawing/2014/main" id="{AF386221-E25B-44CA-8A0E-99F2D741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587190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Datennetz</a:t>
            </a:r>
          </a:p>
        </p:txBody>
      </p: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EB83B0CF-17A8-4984-8AAC-AF5B8094A5C2}"/>
              </a:ext>
            </a:extLst>
          </p:cNvPr>
          <p:cNvCxnSpPr/>
          <p:nvPr/>
        </p:nvCxnSpPr>
        <p:spPr bwMode="auto">
          <a:xfrm>
            <a:off x="4638979" y="5679343"/>
            <a:ext cx="191299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83A412D2-E679-4F94-BAA5-06ADBD340D6C}"/>
              </a:ext>
            </a:extLst>
          </p:cNvPr>
          <p:cNvGrpSpPr/>
          <p:nvPr/>
        </p:nvGrpSpPr>
        <p:grpSpPr>
          <a:xfrm>
            <a:off x="2989698" y="1362345"/>
            <a:ext cx="3772741" cy="2308014"/>
            <a:chOff x="2989698" y="1362345"/>
            <a:chExt cx="3772741" cy="2308014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4E2CB56A-5A6E-4583-B24F-EE8FC97C07E3}"/>
                </a:ext>
              </a:extLst>
            </p:cNvPr>
            <p:cNvGrpSpPr/>
            <p:nvPr/>
          </p:nvGrpSpPr>
          <p:grpSpPr>
            <a:xfrm>
              <a:off x="2989698" y="2207254"/>
              <a:ext cx="3772741" cy="188571"/>
              <a:chOff x="2989698" y="2207254"/>
              <a:chExt cx="3772741" cy="188571"/>
            </a:xfrm>
          </p:grpSpPr>
          <p:sp>
            <p:nvSpPr>
              <p:cNvPr id="10" name="Pfeil: nach links und rechts 9">
                <a:extLst>
                  <a:ext uri="{FF2B5EF4-FFF2-40B4-BE49-F238E27FC236}">
                    <a16:creationId xmlns:a16="http://schemas.microsoft.com/office/drawing/2014/main" id="{9C79C629-1732-4C2A-87D1-435EBCA50362}"/>
                  </a:ext>
                </a:extLst>
              </p:cNvPr>
              <p:cNvSpPr/>
              <p:nvPr/>
            </p:nvSpPr>
            <p:spPr bwMode="auto">
              <a:xfrm>
                <a:off x="2989698" y="2207254"/>
                <a:ext cx="1669048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Pfeil: nach links und rechts 159">
                <a:extLst>
                  <a:ext uri="{FF2B5EF4-FFF2-40B4-BE49-F238E27FC236}">
                    <a16:creationId xmlns:a16="http://schemas.microsoft.com/office/drawing/2014/main" id="{EFA745E2-9738-4D46-9E53-C20702C417EE}"/>
                  </a:ext>
                </a:extLst>
              </p:cNvPr>
              <p:cNvSpPr/>
              <p:nvPr/>
            </p:nvSpPr>
            <p:spPr bwMode="auto">
              <a:xfrm>
                <a:off x="5543681" y="2207254"/>
                <a:ext cx="1218758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19A522D8-1AD0-4E09-84BF-09CAA23ACE95}"/>
                </a:ext>
              </a:extLst>
            </p:cNvPr>
            <p:cNvGrpSpPr/>
            <p:nvPr/>
          </p:nvGrpSpPr>
          <p:grpSpPr>
            <a:xfrm>
              <a:off x="4610001" y="1362345"/>
              <a:ext cx="986360" cy="2308014"/>
              <a:chOff x="4610001" y="1362345"/>
              <a:chExt cx="986360" cy="2308014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3C3D4D37-A45F-42CF-8AFF-4EE78621C670}"/>
                  </a:ext>
                </a:extLst>
              </p:cNvPr>
              <p:cNvSpPr/>
              <p:nvPr/>
            </p:nvSpPr>
            <p:spPr bwMode="auto">
              <a:xfrm>
                <a:off x="4610001" y="1740023"/>
                <a:ext cx="986360" cy="19303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74" name="Grafik 273">
                <a:extLst>
                  <a:ext uri="{FF2B5EF4-FFF2-40B4-BE49-F238E27FC236}">
                    <a16:creationId xmlns:a16="http://schemas.microsoft.com/office/drawing/2014/main" id="{BC84CC21-5644-4A02-9D03-CA5FE29A7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0" b="9928"/>
              <a:stretch/>
            </p:blipFill>
            <p:spPr>
              <a:xfrm>
                <a:off x="4896163" y="3110607"/>
                <a:ext cx="326987" cy="183153"/>
              </a:xfrm>
              <a:prstGeom prst="rect">
                <a:avLst/>
              </a:prstGeom>
            </p:spPr>
          </p:pic>
          <p:pic>
            <p:nvPicPr>
              <p:cNvPr id="275" name="Grafik 274">
                <a:extLst>
                  <a:ext uri="{FF2B5EF4-FFF2-40B4-BE49-F238E27FC236}">
                    <a16:creationId xmlns:a16="http://schemas.microsoft.com/office/drawing/2014/main" id="{376940AE-AB74-4BCC-9863-0C066A854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5801" y="2867964"/>
                <a:ext cx="366050" cy="219630"/>
              </a:xfrm>
              <a:prstGeom prst="rect">
                <a:avLst/>
              </a:prstGeom>
            </p:spPr>
          </p:pic>
          <p:pic>
            <p:nvPicPr>
              <p:cNvPr id="276" name="Grafik 275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B1651623-79A1-4C6A-A733-C3F26A3DA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5055927" y="3350519"/>
                <a:ext cx="473616" cy="149381"/>
              </a:xfrm>
              <a:prstGeom prst="rect">
                <a:avLst/>
              </a:prstGeom>
            </p:spPr>
          </p:pic>
          <p:sp>
            <p:nvSpPr>
              <p:cNvPr id="151" name="Rechteck: abgerundete Ecken 150">
                <a:extLst>
                  <a:ext uri="{FF2B5EF4-FFF2-40B4-BE49-F238E27FC236}">
                    <a16:creationId xmlns:a16="http://schemas.microsoft.com/office/drawing/2014/main" id="{04FEC80A-D11A-4B51-BEE1-01D1A0A0C122}"/>
                  </a:ext>
                </a:extLst>
              </p:cNvPr>
              <p:cNvSpPr/>
              <p:nvPr/>
            </p:nvSpPr>
            <p:spPr bwMode="auto">
              <a:xfrm>
                <a:off x="4685002" y="1970352"/>
                <a:ext cx="832423" cy="657536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D30DDE69-5024-4997-9EF3-9A6E9BC5C683}"/>
                  </a:ext>
                </a:extLst>
              </p:cNvPr>
              <p:cNvSpPr txBox="1"/>
              <p:nvPr/>
            </p:nvSpPr>
            <p:spPr>
              <a:xfrm>
                <a:off x="4613811" y="2025309"/>
                <a:ext cx="9717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dirty="0"/>
                  <a:t>Energie-</a:t>
                </a:r>
              </a:p>
              <a:p>
                <a:pPr algn="ctr"/>
                <a:r>
                  <a:rPr lang="de-DE" sz="1000" dirty="0"/>
                  <a:t>Management-</a:t>
                </a:r>
                <a:br>
                  <a:rPr lang="de-DE" sz="1000" dirty="0"/>
                </a:br>
                <a:r>
                  <a:rPr lang="de-DE" sz="1000" dirty="0"/>
                  <a:t>System</a:t>
                </a:r>
              </a:p>
            </p:txBody>
          </p:sp>
          <p:sp>
            <p:nvSpPr>
              <p:cNvPr id="163" name="Pfeil: nach links und rechts 162">
                <a:extLst>
                  <a:ext uri="{FF2B5EF4-FFF2-40B4-BE49-F238E27FC236}">
                    <a16:creationId xmlns:a16="http://schemas.microsoft.com/office/drawing/2014/main" id="{BAB52944-8D20-4986-99D6-FD5A22ADC286}"/>
                  </a:ext>
                </a:extLst>
              </p:cNvPr>
              <p:cNvSpPr/>
              <p:nvPr/>
            </p:nvSpPr>
            <p:spPr bwMode="auto">
              <a:xfrm rot="5400000">
                <a:off x="4946029" y="1653880"/>
                <a:ext cx="444375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64" name="Gerade Verbindung mit Pfeil 163">
                <a:extLst>
                  <a:ext uri="{FF2B5EF4-FFF2-40B4-BE49-F238E27FC236}">
                    <a16:creationId xmlns:a16="http://schemas.microsoft.com/office/drawing/2014/main" id="{EFB01558-8DD8-422F-9368-B9DE6BFF1452}"/>
                  </a:ext>
                </a:extLst>
              </p:cNvPr>
              <p:cNvCxnSpPr/>
              <p:nvPr/>
            </p:nvCxnSpPr>
            <p:spPr bwMode="auto">
              <a:xfrm flipV="1">
                <a:off x="4832759" y="2621131"/>
                <a:ext cx="0" cy="246833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5" name="Gerade Verbindung mit Pfeil 164">
                <a:extLst>
                  <a:ext uri="{FF2B5EF4-FFF2-40B4-BE49-F238E27FC236}">
                    <a16:creationId xmlns:a16="http://schemas.microsoft.com/office/drawing/2014/main" id="{2FAC29B1-14E1-4EED-A7CF-C0911CB0D184}"/>
                  </a:ext>
                </a:extLst>
              </p:cNvPr>
              <p:cNvCxnSpPr/>
              <p:nvPr/>
            </p:nvCxnSpPr>
            <p:spPr bwMode="auto">
              <a:xfrm flipV="1">
                <a:off x="5097898" y="2621131"/>
                <a:ext cx="0" cy="47401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7" name="Gerade Verbindung mit Pfeil 166">
                <a:extLst>
                  <a:ext uri="{FF2B5EF4-FFF2-40B4-BE49-F238E27FC236}">
                    <a16:creationId xmlns:a16="http://schemas.microsoft.com/office/drawing/2014/main" id="{2BEE85F2-631A-41BF-AFA4-C4327A49DE01}"/>
                  </a:ext>
                </a:extLst>
              </p:cNvPr>
              <p:cNvCxnSpPr/>
              <p:nvPr/>
            </p:nvCxnSpPr>
            <p:spPr bwMode="auto">
              <a:xfrm flipV="1">
                <a:off x="5351898" y="2621131"/>
                <a:ext cx="0" cy="69518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8" name="Gerader Verbinder 157">
                <a:extLst>
                  <a:ext uri="{FF2B5EF4-FFF2-40B4-BE49-F238E27FC236}">
                    <a16:creationId xmlns:a16="http://schemas.microsoft.com/office/drawing/2014/main" id="{1021C1D7-8779-4829-9BB4-89AAFF3A6B8B}"/>
                  </a:ext>
                </a:extLst>
              </p:cNvPr>
              <p:cNvCxnSpPr/>
              <p:nvPr/>
            </p:nvCxnSpPr>
            <p:spPr bwMode="auto">
              <a:xfrm>
                <a:off x="4899418" y="1362345"/>
                <a:ext cx="0" cy="60800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199" name="Gerader Verbinder 198">
            <a:extLst>
              <a:ext uri="{FF2B5EF4-FFF2-40B4-BE49-F238E27FC236}">
                <a16:creationId xmlns:a16="http://schemas.microsoft.com/office/drawing/2014/main" id="{F5532C4E-5117-4111-9109-FEB8B3C3124B}"/>
              </a:ext>
            </a:extLst>
          </p:cNvPr>
          <p:cNvCxnSpPr/>
          <p:nvPr/>
        </p:nvCxnSpPr>
        <p:spPr bwMode="auto">
          <a:xfrm>
            <a:off x="4649246" y="5226465"/>
            <a:ext cx="1835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1" name="Text Box 14">
            <a:extLst>
              <a:ext uri="{FF2B5EF4-FFF2-40B4-BE49-F238E27FC236}">
                <a16:creationId xmlns:a16="http://schemas.microsoft.com/office/drawing/2014/main" id="{515ED8C7-0956-432E-A698-9D74920C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140497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Stromnetz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503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Funktionen und Nahtstellen des EMS müssen dringend EU-weit normiert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208" name="Textfeld 207">
            <a:extLst>
              <a:ext uri="{FF2B5EF4-FFF2-40B4-BE49-F238E27FC236}">
                <a16:creationId xmlns:a16="http://schemas.microsoft.com/office/drawing/2014/main" id="{DDAB265E-91AA-4DC9-82B5-8FD1ABC421EB}"/>
              </a:ext>
            </a:extLst>
          </p:cNvPr>
          <p:cNvSpPr txBox="1"/>
          <p:nvPr/>
        </p:nvSpPr>
        <p:spPr>
          <a:xfrm>
            <a:off x="2672265" y="5001905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Überschußstrom</a:t>
            </a:r>
            <a:endParaRPr 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A44E8D-FC99-72CB-1B92-F6AF51793D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4" b="17484"/>
          <a:stretch/>
        </p:blipFill>
        <p:spPr>
          <a:xfrm>
            <a:off x="286625" y="2091275"/>
            <a:ext cx="943013" cy="6029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B3FD0FA-47CD-4FC2-AC85-67CDA50F1DD0}"/>
              </a:ext>
            </a:extLst>
          </p:cNvPr>
          <p:cNvSpPr txBox="1"/>
          <p:nvPr/>
        </p:nvSpPr>
        <p:spPr>
          <a:xfrm>
            <a:off x="233130" y="2649534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Groß-Akku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898BAE1-4CBC-8BF5-999E-C8DAAD413313}"/>
              </a:ext>
            </a:extLst>
          </p:cNvPr>
          <p:cNvCxnSpPr>
            <a:endCxn id="197" idx="1"/>
          </p:cNvCxnSpPr>
          <p:nvPr/>
        </p:nvCxnSpPr>
        <p:spPr bwMode="auto">
          <a:xfrm>
            <a:off x="873694" y="2614568"/>
            <a:ext cx="720165" cy="46186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E95A1BD-61A5-38A3-5AC9-F176373FD5C8}"/>
              </a:ext>
            </a:extLst>
          </p:cNvPr>
          <p:cNvCxnSpPr/>
          <p:nvPr/>
        </p:nvCxnSpPr>
        <p:spPr bwMode="auto">
          <a:xfrm>
            <a:off x="1194482" y="2590257"/>
            <a:ext cx="649530" cy="51251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19790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702" y="19034"/>
            <a:ext cx="81380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53F723-4AEA-4185-90F1-6304F25740FA}"/>
              </a:ext>
            </a:extLst>
          </p:cNvPr>
          <p:cNvSpPr txBox="1"/>
          <p:nvPr/>
        </p:nvSpPr>
        <p:spPr>
          <a:xfrm>
            <a:off x="552893" y="737355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</a:rPr>
              <a:t>Die installierte Leistung der </a:t>
            </a:r>
            <a:r>
              <a:rPr lang="de-DE" sz="1800" u="sng" dirty="0">
                <a:solidFill>
                  <a:srgbClr val="3333FF"/>
                </a:solidFill>
              </a:rPr>
              <a:t>Photovoltaik bildet den größten Anteil</a:t>
            </a:r>
            <a:r>
              <a:rPr lang="de-DE" sz="1800" dirty="0">
                <a:solidFill>
                  <a:srgbClr val="3333FF"/>
                </a:solidFill>
              </a:rPr>
              <a:t> bei den EE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681291-8B4E-53D5-2954-E79BAEC716DA}"/>
              </a:ext>
            </a:extLst>
          </p:cNvPr>
          <p:cNvSpPr txBox="1"/>
          <p:nvPr/>
        </p:nvSpPr>
        <p:spPr>
          <a:xfrm>
            <a:off x="552893" y="1493809"/>
            <a:ext cx="915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</a:rPr>
              <a:t>Mit der </a:t>
            </a:r>
            <a:r>
              <a:rPr lang="de-DE" sz="1800" u="sng" dirty="0">
                <a:solidFill>
                  <a:srgbClr val="3333FF"/>
                </a:solidFill>
              </a:rPr>
              <a:t>momentanen Geschwindigkeit</a:t>
            </a:r>
            <a:r>
              <a:rPr lang="de-DE" sz="1800" dirty="0">
                <a:solidFill>
                  <a:srgbClr val="3333FF"/>
                </a:solidFill>
              </a:rPr>
              <a:t> des EE-Zubaus werden die geplanten </a:t>
            </a:r>
            <a:r>
              <a:rPr lang="de-DE" sz="1800" u="sng" dirty="0">
                <a:solidFill>
                  <a:srgbClr val="3333FF"/>
                </a:solidFill>
              </a:rPr>
              <a:t>Ziele nicht erreicht!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677F62-83C2-115C-445F-7674BFE93DD4}"/>
              </a:ext>
            </a:extLst>
          </p:cNvPr>
          <p:cNvSpPr txBox="1"/>
          <p:nvPr/>
        </p:nvSpPr>
        <p:spPr>
          <a:xfrm>
            <a:off x="552893" y="2486218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</a:rPr>
              <a:t>Der </a:t>
            </a:r>
            <a:r>
              <a:rPr lang="de-DE" sz="1800" u="sng" dirty="0" err="1">
                <a:solidFill>
                  <a:srgbClr val="3333FF"/>
                </a:solidFill>
              </a:rPr>
              <a:t>ProSumer</a:t>
            </a:r>
            <a:r>
              <a:rPr lang="de-DE" sz="1800" u="sng" dirty="0">
                <a:solidFill>
                  <a:srgbClr val="3333FF"/>
                </a:solidFill>
              </a:rPr>
              <a:t> </a:t>
            </a:r>
            <a:r>
              <a:rPr lang="de-DE" sz="1800" dirty="0">
                <a:solidFill>
                  <a:srgbClr val="3333FF"/>
                </a:solidFill>
              </a:rPr>
              <a:t>ist auf allen Ebenen des Staates einsetzbar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3354E1-4284-451E-8B12-86EE9900786D}"/>
              </a:ext>
            </a:extLst>
          </p:cNvPr>
          <p:cNvSpPr txBox="1"/>
          <p:nvPr/>
        </p:nvSpPr>
        <p:spPr>
          <a:xfrm>
            <a:off x="552893" y="3674840"/>
            <a:ext cx="915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</a:rPr>
              <a:t>E</a:t>
            </a:r>
            <a:r>
              <a:rPr lang="de-DE" sz="1800" u="sng" dirty="0">
                <a:solidFill>
                  <a:srgbClr val="3333FF"/>
                </a:solidFill>
              </a:rPr>
              <a:t>nergetische Versorgungssicherheit</a:t>
            </a:r>
            <a:r>
              <a:rPr lang="de-DE" sz="1800" dirty="0">
                <a:solidFill>
                  <a:srgbClr val="3333FF"/>
                </a:solidFill>
              </a:rPr>
              <a:t> sorgt für </a:t>
            </a:r>
            <a:r>
              <a:rPr lang="de-DE" sz="1800" u="sng" dirty="0">
                <a:solidFill>
                  <a:srgbClr val="3333FF"/>
                </a:solidFill>
              </a:rPr>
              <a:t>umfassende, allzeitige Energie-Bereitstellung</a:t>
            </a:r>
            <a:r>
              <a:rPr lang="de-DE" sz="1800" dirty="0">
                <a:solidFill>
                  <a:srgbClr val="3333FF"/>
                </a:solidFill>
              </a:rPr>
              <a:t> im Land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7D5D6BD-B427-559E-AE36-ECCA9E5520CB}"/>
              </a:ext>
            </a:extLst>
          </p:cNvPr>
          <p:cNvSpPr txBox="1"/>
          <p:nvPr/>
        </p:nvSpPr>
        <p:spPr>
          <a:xfrm>
            <a:off x="552893" y="4994859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</a:rPr>
              <a:t>Die Energiewende ist eine </a:t>
            </a:r>
            <a:r>
              <a:rPr lang="de-DE" sz="1800" u="sng" dirty="0">
                <a:solidFill>
                  <a:srgbClr val="3333FF"/>
                </a:solidFill>
              </a:rPr>
              <a:t>„Disruption“</a:t>
            </a:r>
            <a:r>
              <a:rPr lang="de-DE" sz="1800" dirty="0">
                <a:solidFill>
                  <a:srgbClr val="3333FF"/>
                </a:solidFill>
              </a:rPr>
              <a:t>: schöpferische Zerstörung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DA6F55-AE81-F958-04B2-628F3433D1DD}"/>
              </a:ext>
            </a:extLst>
          </p:cNvPr>
          <p:cNvSpPr txBox="1"/>
          <p:nvPr/>
        </p:nvSpPr>
        <p:spPr>
          <a:xfrm>
            <a:off x="914400" y="1060520"/>
            <a:ext cx="879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Damit produzieren wir den </a:t>
            </a:r>
            <a:r>
              <a:rPr lang="de-DE" sz="1800" u="sng" dirty="0">
                <a:solidFill>
                  <a:srgbClr val="3333FF"/>
                </a:solidFill>
                <a:sym typeface="Wingdings" panose="05000000000000000000" pitchFamily="2" charset="2"/>
              </a:rPr>
              <a:t>günstigsten Strom</a:t>
            </a:r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!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AB9957D-4784-ACC5-8853-DBCF67D8BFB7}"/>
              </a:ext>
            </a:extLst>
          </p:cNvPr>
          <p:cNvSpPr txBox="1"/>
          <p:nvPr/>
        </p:nvSpPr>
        <p:spPr>
          <a:xfrm>
            <a:off x="839972" y="2061156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800" dirty="0">
                <a:solidFill>
                  <a:srgbClr val="3333FF"/>
                </a:solidFill>
              </a:rPr>
              <a:t>Hier muss der </a:t>
            </a:r>
            <a:r>
              <a:rPr lang="de-DE" sz="1800" u="sng" dirty="0">
                <a:solidFill>
                  <a:srgbClr val="3333FF"/>
                </a:solidFill>
              </a:rPr>
              <a:t>„Turbo“ eingeschaltet werden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981669-BB73-F044-78E0-98FE0FFFD411}"/>
              </a:ext>
            </a:extLst>
          </p:cNvPr>
          <p:cNvSpPr txBox="1"/>
          <p:nvPr/>
        </p:nvSpPr>
        <p:spPr>
          <a:xfrm>
            <a:off x="839971" y="3203417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800" dirty="0">
                <a:solidFill>
                  <a:srgbClr val="3333FF"/>
                </a:solidFill>
              </a:rPr>
              <a:t>Damit behalten wir auch die </a:t>
            </a:r>
            <a:r>
              <a:rPr lang="de-DE" sz="1800" u="sng" dirty="0">
                <a:solidFill>
                  <a:srgbClr val="3333FF"/>
                </a:solidFill>
              </a:rPr>
              <a:t>Wertschöpfung in den Regionen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89D09C-C004-6AD1-397F-8E951BA16001}"/>
              </a:ext>
            </a:extLst>
          </p:cNvPr>
          <p:cNvSpPr txBox="1"/>
          <p:nvPr/>
        </p:nvSpPr>
        <p:spPr>
          <a:xfrm>
            <a:off x="839970" y="4265939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>
                <a:solidFill>
                  <a:srgbClr val="3333FF"/>
                </a:solidFill>
              </a:rPr>
              <a:t> Damit sind wir </a:t>
            </a:r>
            <a:r>
              <a:rPr lang="de-DE" sz="1800" u="sng" dirty="0">
                <a:solidFill>
                  <a:srgbClr val="3333FF"/>
                </a:solidFill>
              </a:rPr>
              <a:t>energetisch unabhängig</a:t>
            </a:r>
            <a:r>
              <a:rPr lang="de-DE" sz="1800" dirty="0">
                <a:solidFill>
                  <a:srgbClr val="3333FF"/>
                </a:solidFill>
              </a:rPr>
              <a:t>!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B269952-78C9-AB73-A820-F04AD9D2112F}"/>
              </a:ext>
            </a:extLst>
          </p:cNvPr>
          <p:cNvSpPr txBox="1"/>
          <p:nvPr/>
        </p:nvSpPr>
        <p:spPr>
          <a:xfrm>
            <a:off x="839969" y="6049634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Damit sparen wir </a:t>
            </a:r>
            <a:r>
              <a:rPr lang="de-DE" sz="1800" u="sng" dirty="0">
                <a:solidFill>
                  <a:srgbClr val="3333FF"/>
                </a:solidFill>
                <a:sym typeface="Wingdings" panose="05000000000000000000" pitchFamily="2" charset="2"/>
              </a:rPr>
              <a:t>Kosten und Treibhausgase</a:t>
            </a:r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 ein!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3C2CF3-2B1D-9EC8-252B-F106C51563E3}"/>
              </a:ext>
            </a:extLst>
          </p:cNvPr>
          <p:cNvSpPr txBox="1"/>
          <p:nvPr/>
        </p:nvSpPr>
        <p:spPr>
          <a:xfrm>
            <a:off x="839969" y="4571702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>
                <a:solidFill>
                  <a:srgbClr val="3333FF"/>
                </a:solidFill>
              </a:rPr>
              <a:t> Der </a:t>
            </a:r>
            <a:r>
              <a:rPr lang="de-DE" sz="1800" u="sng" dirty="0">
                <a:solidFill>
                  <a:srgbClr val="3333FF"/>
                </a:solidFill>
              </a:rPr>
              <a:t>Netzausbau und das EMS </a:t>
            </a:r>
            <a:r>
              <a:rPr lang="de-DE" sz="1800" dirty="0">
                <a:solidFill>
                  <a:srgbClr val="3333FF"/>
                </a:solidFill>
              </a:rPr>
              <a:t>müssen voreilend ausgebaut werden!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B9DA4C1-FB9A-36AB-DAC9-654738DEFD23}"/>
              </a:ext>
            </a:extLst>
          </p:cNvPr>
          <p:cNvSpPr txBox="1"/>
          <p:nvPr/>
        </p:nvSpPr>
        <p:spPr>
          <a:xfrm>
            <a:off x="850602" y="2868250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800" u="sng" dirty="0">
                <a:solidFill>
                  <a:srgbClr val="3333FF"/>
                </a:solidFill>
              </a:rPr>
              <a:t>optimale Autarkie</a:t>
            </a:r>
            <a:r>
              <a:rPr lang="de-DE" sz="1800" dirty="0">
                <a:solidFill>
                  <a:srgbClr val="3333FF"/>
                </a:solidFill>
              </a:rPr>
              <a:t> erreichbar!.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546A836-5085-3540-0F41-5EF6C7A9EA1D}"/>
              </a:ext>
            </a:extLst>
          </p:cNvPr>
          <p:cNvSpPr txBox="1"/>
          <p:nvPr/>
        </p:nvSpPr>
        <p:spPr>
          <a:xfrm>
            <a:off x="839969" y="5669669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800" u="sng" dirty="0">
                <a:solidFill>
                  <a:srgbClr val="3333FF"/>
                </a:solidFill>
              </a:rPr>
              <a:t>geordneter, komplexer Prozess</a:t>
            </a:r>
            <a:r>
              <a:rPr lang="de-DE" sz="1800" dirty="0">
                <a:solidFill>
                  <a:srgbClr val="3333FF"/>
                </a:solidFill>
              </a:rPr>
              <a:t> mit </a:t>
            </a:r>
            <a:r>
              <a:rPr lang="de-DE" sz="1800" u="sng" dirty="0">
                <a:solidFill>
                  <a:srgbClr val="3333FF"/>
                </a:solidFill>
              </a:rPr>
              <a:t>riesigen Chancen</a:t>
            </a:r>
            <a:r>
              <a:rPr lang="de-DE" sz="1800" dirty="0">
                <a:solidFill>
                  <a:srgbClr val="3333FF"/>
                </a:solidFill>
              </a:rPr>
              <a:t> für Alle!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D3AF584-8F1B-B331-4923-FB73DF014157}"/>
              </a:ext>
            </a:extLst>
          </p:cNvPr>
          <p:cNvSpPr txBox="1"/>
          <p:nvPr/>
        </p:nvSpPr>
        <p:spPr>
          <a:xfrm>
            <a:off x="839969" y="5301581"/>
            <a:ext cx="915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800" u="sng" dirty="0">
                <a:solidFill>
                  <a:srgbClr val="3333FF"/>
                </a:solidFill>
              </a:rPr>
              <a:t>Ressourcen, Technik und Märkte werden vollständig neu aufgestellt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567849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1868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ISE e.V.-Konzept-Team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1054041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dirty="0">
                <a:solidFill>
                  <a:srgbClr val="3333FF"/>
                </a:solidFill>
              </a:rPr>
              <a:t>Wolfgang Thiel (Projektleiter)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</a:t>
            </a:r>
            <a:r>
              <a:rPr lang="de-DE" altLang="de-DE" sz="1800" dirty="0" err="1">
                <a:solidFill>
                  <a:srgbClr val="3333FF"/>
                </a:solidFill>
              </a:rPr>
              <a:t>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796436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Energieeinsparung (4), </a:t>
            </a:r>
            <a:r>
              <a:rPr lang="de-DE" altLang="de-DE" sz="24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400" dirty="0">
                <a:solidFill>
                  <a:schemeClr val="bg1"/>
                </a:solidFill>
              </a:rPr>
              <a:t> beim Verbraucher: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Vergleich: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-Emmisionen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2346778"/>
            <a:ext cx="2863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CO</a:t>
            </a:r>
            <a:r>
              <a:rPr lang="de-DE" sz="1600" u="sng" baseline="-25000" dirty="0"/>
              <a:t>2</a:t>
            </a:r>
            <a:r>
              <a:rPr lang="de-DE" sz="1600" u="sng" dirty="0"/>
              <a:t>-Emissionen</a:t>
            </a:r>
          </a:p>
          <a:p>
            <a:r>
              <a:rPr lang="de-DE" sz="1600" dirty="0"/>
              <a:t>Strommix: 0,438 kg CO</a:t>
            </a:r>
            <a:r>
              <a:rPr lang="de-DE" sz="1600" baseline="-25000" dirty="0"/>
              <a:t>2</a:t>
            </a:r>
            <a:r>
              <a:rPr lang="de-DE" sz="1600" dirty="0"/>
              <a:t>/kWh</a:t>
            </a:r>
            <a:br>
              <a:rPr lang="de-DE" sz="1600" dirty="0"/>
            </a:br>
            <a:r>
              <a:rPr lang="de-DE" sz="1600" dirty="0"/>
              <a:t>Diesel: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  <a:br>
              <a:rPr lang="de-DE" sz="1600" dirty="0"/>
            </a:br>
            <a:r>
              <a:rPr lang="de-DE" sz="1600" dirty="0"/>
              <a:t>Heizöl: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9578430-9FCC-09FD-A099-59BB5D06C482}"/>
              </a:ext>
            </a:extLst>
          </p:cNvPr>
          <p:cNvGrpSpPr/>
          <p:nvPr/>
        </p:nvGrpSpPr>
        <p:grpSpPr>
          <a:xfrm>
            <a:off x="2266502" y="761839"/>
            <a:ext cx="7549642" cy="4494064"/>
            <a:chOff x="2266502" y="761839"/>
            <a:chExt cx="7549642" cy="4494064"/>
          </a:xfrm>
        </p:grpSpPr>
        <p:sp>
          <p:nvSpPr>
            <p:cNvPr id="57" name="Text Box 14">
              <a:extLst>
                <a:ext uri="{FF2B5EF4-FFF2-40B4-BE49-F238E27FC236}">
                  <a16:creationId xmlns:a16="http://schemas.microsoft.com/office/drawing/2014/main" id="{785F2561-178D-4F04-99A7-F00206D44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502" y="4365833"/>
              <a:ext cx="11240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Quelle: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ISE e.V. 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687035C-4929-D1C0-B0F1-93CCA15851EE}"/>
                </a:ext>
              </a:extLst>
            </p:cNvPr>
            <p:cNvGrpSpPr/>
            <p:nvPr/>
          </p:nvGrpSpPr>
          <p:grpSpPr>
            <a:xfrm>
              <a:off x="3474318" y="761839"/>
              <a:ext cx="6341826" cy="4494064"/>
              <a:chOff x="3474318" y="761839"/>
              <a:chExt cx="6341826" cy="4494064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CAD78535-739E-4774-836D-68D60227F143}"/>
                  </a:ext>
                </a:extLst>
              </p:cNvPr>
              <p:cNvSpPr/>
              <p:nvPr/>
            </p:nvSpPr>
            <p:spPr bwMode="auto">
              <a:xfrm>
                <a:off x="3474318" y="933093"/>
                <a:ext cx="6185405" cy="36603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3BF08E99-8B85-3FF3-ACDA-5D487E0EC51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787160" y="761839"/>
              <a:ext cx="5314310" cy="37380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6B884C8-AA26-4F8F-B9BA-6C66525DFFA6}"/>
                  </a:ext>
                </a:extLst>
              </p:cNvPr>
              <p:cNvSpPr txBox="1"/>
              <p:nvPr/>
            </p:nvSpPr>
            <p:spPr>
              <a:xfrm>
                <a:off x="7003996" y="958203"/>
                <a:ext cx="2812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dirty="0"/>
                  <a:t>CO</a:t>
                </a:r>
                <a:r>
                  <a:rPr lang="de-DE" sz="1800" baseline="-25000" dirty="0"/>
                  <a:t>2</a:t>
                </a:r>
                <a:r>
                  <a:rPr lang="de-DE" sz="1800" dirty="0"/>
                  <a:t>-Emissionen (kg/a)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08F87B4-68B3-441D-A407-0BB5C49549DE}"/>
                  </a:ext>
                </a:extLst>
              </p:cNvPr>
              <p:cNvSpPr txBox="1"/>
              <p:nvPr/>
            </p:nvSpPr>
            <p:spPr>
              <a:xfrm>
                <a:off x="3630739" y="3641891"/>
                <a:ext cx="846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Wärme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E0ACAFC-B31F-45AE-A859-D8E0FF79EB4D}"/>
                  </a:ext>
                </a:extLst>
              </p:cNvPr>
              <p:cNvSpPr txBox="1"/>
              <p:nvPr/>
            </p:nvSpPr>
            <p:spPr>
              <a:xfrm>
                <a:off x="3774714" y="2692037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Auto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5788206-25E8-4723-9909-BB65AB326F3D}"/>
                  </a:ext>
                </a:extLst>
              </p:cNvPr>
              <p:cNvSpPr txBox="1"/>
              <p:nvPr/>
            </p:nvSpPr>
            <p:spPr>
              <a:xfrm>
                <a:off x="3675129" y="2154596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Strom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C1787D9-89F6-438F-8167-8BDAF6627329}"/>
                  </a:ext>
                </a:extLst>
              </p:cNvPr>
              <p:cNvSpPr txBox="1"/>
              <p:nvPr/>
            </p:nvSpPr>
            <p:spPr>
              <a:xfrm>
                <a:off x="3967097" y="4671128"/>
                <a:ext cx="1548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ohne E-Wende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DB5BC87-3B05-4D14-BA85-C802395B27DC}"/>
                  </a:ext>
                </a:extLst>
              </p:cNvPr>
              <p:cNvSpPr txBox="1"/>
              <p:nvPr/>
            </p:nvSpPr>
            <p:spPr>
              <a:xfrm>
                <a:off x="5545327" y="4671128"/>
                <a:ext cx="18708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E-Wende,</a:t>
                </a:r>
                <a:br>
                  <a:rPr lang="de-DE" sz="1600" dirty="0"/>
                </a:br>
                <a:r>
                  <a:rPr lang="de-DE" sz="1600" dirty="0"/>
                  <a:t>ohne PV und Akku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D236C3F-4381-4495-B94A-D5B7BF6983F6}"/>
                  </a:ext>
                </a:extLst>
              </p:cNvPr>
              <p:cNvSpPr txBox="1"/>
              <p:nvPr/>
            </p:nvSpPr>
            <p:spPr>
              <a:xfrm>
                <a:off x="7368339" y="4671128"/>
                <a:ext cx="15358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</a:t>
                </a:r>
                <a:br>
                  <a:rPr lang="de-DE" sz="1600" dirty="0"/>
                </a:br>
                <a:r>
                  <a:rPr lang="de-DE" sz="1600" dirty="0"/>
                  <a:t>+ PV und Akku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EC07227-C851-42B0-9522-3A75AC966C3F}"/>
                  </a:ext>
                </a:extLst>
              </p:cNvPr>
              <p:cNvSpPr txBox="1"/>
              <p:nvPr/>
            </p:nvSpPr>
            <p:spPr>
              <a:xfrm>
                <a:off x="4352588" y="1009643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8.840</a:t>
                </a:r>
                <a:endParaRPr lang="de-DE" sz="16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30BA06-86EE-4143-A0A3-99A1F7674477}"/>
                  </a:ext>
                </a:extLst>
              </p:cNvPr>
              <p:cNvSpPr txBox="1"/>
              <p:nvPr/>
            </p:nvSpPr>
            <p:spPr>
              <a:xfrm>
                <a:off x="6013321" y="2413726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4.993</a:t>
                </a:r>
                <a:endParaRPr lang="de-DE" sz="16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A768E6-91D3-49AF-98B1-894A9967D4F4}"/>
                  </a:ext>
                </a:extLst>
              </p:cNvPr>
              <p:cNvSpPr txBox="1"/>
              <p:nvPr/>
            </p:nvSpPr>
            <p:spPr>
              <a:xfrm>
                <a:off x="7633894" y="3132400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2.902</a:t>
                </a:r>
                <a:endParaRPr lang="de-DE" sz="1600" dirty="0"/>
              </a:p>
            </p:txBody>
          </p:sp>
        </p:grp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86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bei den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-Emissionen sind die neuen Verbraucher-Technologien der Bringer!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7B439A-B588-9408-3338-CBEBBA5B6C38}"/>
              </a:ext>
            </a:extLst>
          </p:cNvPr>
          <p:cNvGrpSpPr/>
          <p:nvPr/>
        </p:nvGrpSpPr>
        <p:grpSpPr>
          <a:xfrm>
            <a:off x="4104167" y="1373138"/>
            <a:ext cx="2817628" cy="2003366"/>
            <a:chOff x="4104167" y="1373138"/>
            <a:chExt cx="2817628" cy="2003366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DBFC79BA-039B-DDD0-0F33-C1B46637B8E2}"/>
                </a:ext>
              </a:extLst>
            </p:cNvPr>
            <p:cNvSpPr/>
            <p:nvPr/>
          </p:nvSpPr>
          <p:spPr bwMode="auto">
            <a:xfrm>
              <a:off x="4104167" y="1373138"/>
              <a:ext cx="2296633" cy="2003366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66561" y="1724155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3.847 kg; 44 %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36CBED-B426-C99E-A628-6498CD89A599}"/>
              </a:ext>
            </a:extLst>
          </p:cNvPr>
          <p:cNvGrpSpPr/>
          <p:nvPr/>
        </p:nvGrpSpPr>
        <p:grpSpPr>
          <a:xfrm>
            <a:off x="3502560" y="1373138"/>
            <a:ext cx="5227758" cy="3391550"/>
            <a:chOff x="3502560" y="1373138"/>
            <a:chExt cx="5227758" cy="339155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F191D83-A1B2-E0E7-C45C-B19D8A70A558}"/>
                </a:ext>
              </a:extLst>
            </p:cNvPr>
            <p:cNvSpPr/>
            <p:nvPr/>
          </p:nvSpPr>
          <p:spPr bwMode="auto">
            <a:xfrm>
              <a:off x="3502560" y="1373138"/>
              <a:ext cx="4556920" cy="3391550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175084" y="2110080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5.938 kg; 67 %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76592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729" y="176186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F05B7A-9B82-4070-9485-4FD87A184B84}"/>
              </a:ext>
            </a:extLst>
          </p:cNvPr>
          <p:cNvSpPr txBox="1"/>
          <p:nvPr/>
        </p:nvSpPr>
        <p:spPr>
          <a:xfrm>
            <a:off x="873840" y="1178477"/>
            <a:ext cx="875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Vorbemerkungen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1609F05-8D42-8841-7DE2-C1F7C78E9281}"/>
              </a:ext>
            </a:extLst>
          </p:cNvPr>
          <p:cNvSpPr txBox="1"/>
          <p:nvPr/>
        </p:nvSpPr>
        <p:spPr>
          <a:xfrm>
            <a:off x="873840" y="1872991"/>
            <a:ext cx="875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</a:rPr>
              <a:t>Transformation zu 100% Erneuerbare bis 2040 in RLP</a:t>
            </a:r>
            <a:endParaRPr lang="de-DE" sz="1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4011BB2-63C2-4B8B-C89E-41F483A03B30}"/>
              </a:ext>
            </a:extLst>
          </p:cNvPr>
          <p:cNvSpPr txBox="1"/>
          <p:nvPr/>
        </p:nvSpPr>
        <p:spPr>
          <a:xfrm>
            <a:off x="873840" y="2567505"/>
            <a:ext cx="875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0000FF"/>
                </a:solidFill>
              </a:rPr>
              <a:t>Sektorkopplung</a:t>
            </a:r>
            <a:r>
              <a:rPr lang="de-DE" altLang="de-DE" sz="1800" dirty="0">
                <a:solidFill>
                  <a:srgbClr val="0000FF"/>
                </a:solidFill>
              </a:rPr>
              <a:t> („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“) im Ein- und Mehrfamilienhaus</a:t>
            </a:r>
            <a:endParaRPr lang="de-DE" sz="1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E7ED77-1B82-DB48-AE51-BAD6D41A53E5}"/>
              </a:ext>
            </a:extLst>
          </p:cNvPr>
          <p:cNvSpPr txBox="1"/>
          <p:nvPr/>
        </p:nvSpPr>
        <p:spPr>
          <a:xfrm>
            <a:off x="873840" y="3244334"/>
            <a:ext cx="875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 in der Gemeinde</a:t>
            </a:r>
            <a:endParaRPr lang="de-DE" sz="1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7D289F6-96B3-464F-C974-BC3BC6E65A8C}"/>
              </a:ext>
            </a:extLst>
          </p:cNvPr>
          <p:cNvSpPr txBox="1"/>
          <p:nvPr/>
        </p:nvSpPr>
        <p:spPr>
          <a:xfrm>
            <a:off x="873840" y="3921163"/>
            <a:ext cx="875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energetische Versorgungssicherheit</a:t>
            </a:r>
            <a:endParaRPr lang="de-DE" sz="1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72419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96604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760627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028" y="23175"/>
            <a:ext cx="86299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Energieeinsparung (3), </a:t>
            </a:r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beim Verbraucher: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u="sng" dirty="0">
                <a:solidFill>
                  <a:schemeClr val="bg1"/>
                </a:solidFill>
              </a:rPr>
              <a:t>„</a:t>
            </a:r>
            <a:r>
              <a:rPr lang="de-DE" altLang="de-DE" sz="2000" u="sng" dirty="0" err="1">
                <a:solidFill>
                  <a:schemeClr val="bg1"/>
                </a:solidFill>
              </a:rPr>
              <a:t>ProSumer</a:t>
            </a:r>
            <a:r>
              <a:rPr lang="de-DE" altLang="de-DE" sz="2000" u="sng" dirty="0">
                <a:solidFill>
                  <a:schemeClr val="bg1"/>
                </a:solidFill>
              </a:rPr>
              <a:t>“</a:t>
            </a:r>
            <a:r>
              <a:rPr lang="de-DE" altLang="de-DE" sz="2000" dirty="0">
                <a:solidFill>
                  <a:schemeClr val="bg1"/>
                </a:solidFill>
              </a:rPr>
              <a:t> (4), Energiewende ohne Investitionskosten ? 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68834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83869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98294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88110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77124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93381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96587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415781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87467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562445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492999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8756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93299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948108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29053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570519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03143CB7-7D7D-8B23-8067-5E59E1DB5ECC}"/>
              </a:ext>
            </a:extLst>
          </p:cNvPr>
          <p:cNvGrpSpPr/>
          <p:nvPr/>
        </p:nvGrpSpPr>
        <p:grpSpPr>
          <a:xfrm>
            <a:off x="301451" y="3212994"/>
            <a:ext cx="9380508" cy="2643772"/>
            <a:chOff x="301451" y="3212994"/>
            <a:chExt cx="9380508" cy="264377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5271991"/>
              <a:ext cx="93805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Stadtwerke, Bürgergenossenschaften oder Hersteller bauen Wärmepumpe ein: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</a:t>
              </a:r>
              <a:r>
                <a:rPr lang="de-DE" sz="1600" dirty="0">
                  <a:solidFill>
                    <a:srgbClr val="3333FF"/>
                  </a:solidFill>
                </a:rPr>
                <a:t> Hausbesitzer beziehen Wärme</a:t>
              </a:r>
            </a:p>
          </p:txBody>
        </p: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CDA5EB74-6F08-0FBD-5BEC-259F0DBDF25C}"/>
                </a:ext>
              </a:extLst>
            </p:cNvPr>
            <p:cNvGrpSpPr/>
            <p:nvPr/>
          </p:nvGrpSpPr>
          <p:grpSpPr>
            <a:xfrm>
              <a:off x="4121294" y="3212994"/>
              <a:ext cx="1717095" cy="1596748"/>
              <a:chOff x="4084068" y="3212994"/>
              <a:chExt cx="1717095" cy="1596748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F9CED0-963F-4777-994E-CD96380A00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43643" y="4773921"/>
                <a:ext cx="1326422" cy="987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47389" y="3787467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212994"/>
                <a:ext cx="705102" cy="705102"/>
              </a:xfrm>
              <a:prstGeom prst="rect">
                <a:avLst/>
              </a:prstGeom>
            </p:spPr>
          </p:pic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1783D757-6DFE-435D-8051-CF666D886B7E}"/>
                  </a:ext>
                </a:extLst>
              </p:cNvPr>
              <p:cNvSpPr/>
              <p:nvPr/>
            </p:nvSpPr>
            <p:spPr bwMode="auto">
              <a:xfrm>
                <a:off x="5731494" y="4740073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067D9F98-BAB9-CBA4-2F1E-3F3B1554F8F6}"/>
              </a:ext>
            </a:extLst>
          </p:cNvPr>
          <p:cNvGrpSpPr/>
          <p:nvPr/>
        </p:nvGrpSpPr>
        <p:grpSpPr>
          <a:xfrm>
            <a:off x="301451" y="1145929"/>
            <a:ext cx="9544589" cy="4208833"/>
            <a:chOff x="301451" y="1145929"/>
            <a:chExt cx="9544589" cy="4208833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43DC84B-9D71-6A98-7F65-30752626A208}"/>
                </a:ext>
              </a:extLst>
            </p:cNvPr>
            <p:cNvGrpSpPr/>
            <p:nvPr/>
          </p:nvGrpSpPr>
          <p:grpSpPr>
            <a:xfrm>
              <a:off x="301451" y="1145929"/>
              <a:ext cx="9544589" cy="4208833"/>
              <a:chOff x="301451" y="1145929"/>
              <a:chExt cx="9544589" cy="4208833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737E1936-A9B4-BC3B-8DA0-CC318D0C24E2}"/>
                  </a:ext>
                </a:extLst>
              </p:cNvPr>
              <p:cNvGrpSpPr/>
              <p:nvPr/>
            </p:nvGrpSpPr>
            <p:grpSpPr>
              <a:xfrm>
                <a:off x="301451" y="1145929"/>
                <a:ext cx="9544589" cy="4208833"/>
                <a:chOff x="301451" y="1145929"/>
                <a:chExt cx="9544589" cy="4208833"/>
              </a:xfrm>
            </p:grpSpPr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EB481B56-AC83-4558-A5D7-9174941A9892}"/>
                    </a:ext>
                  </a:extLst>
                </p:cNvPr>
                <p:cNvSpPr txBox="1"/>
                <p:nvPr/>
              </p:nvSpPr>
              <p:spPr>
                <a:xfrm>
                  <a:off x="301451" y="4769987"/>
                  <a:ext cx="93805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Hausbesitzer vermieten ihr Dach für eine PV-Anlage: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  <a:sym typeface="Wingdings" panose="05000000000000000000" pitchFamily="2" charset="2"/>
                    </a:rPr>
                    <a:t> Niedrige Stromtarife</a:t>
                  </a:r>
                  <a:endParaRPr lang="de-DE" sz="1600" dirty="0">
                    <a:solidFill>
                      <a:srgbClr val="3333FF"/>
                    </a:solidFill>
                  </a:endParaRPr>
                </a:p>
              </p:txBody>
            </p:sp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7E2DF35C-A12F-CB68-4E1A-742966275E67}"/>
                    </a:ext>
                  </a:extLst>
                </p:cNvPr>
                <p:cNvGrpSpPr/>
                <p:nvPr/>
              </p:nvGrpSpPr>
              <p:grpSpPr>
                <a:xfrm>
                  <a:off x="3811625" y="1145929"/>
                  <a:ext cx="6034415" cy="3627003"/>
                  <a:chOff x="3811625" y="1145929"/>
                  <a:chExt cx="6034415" cy="3627003"/>
                </a:xfrm>
              </p:grpSpPr>
              <p:grpSp>
                <p:nvGrpSpPr>
                  <p:cNvPr id="41" name="Gruppieren 40">
                    <a:extLst>
                      <a:ext uri="{FF2B5EF4-FFF2-40B4-BE49-F238E27FC236}">
                        <a16:creationId xmlns:a16="http://schemas.microsoft.com/office/drawing/2014/main" id="{483945BA-3F14-4665-9BF1-FADDD7CDE29F}"/>
                      </a:ext>
                    </a:extLst>
                  </p:cNvPr>
                  <p:cNvGrpSpPr/>
                  <p:nvPr/>
                </p:nvGrpSpPr>
                <p:grpSpPr>
                  <a:xfrm>
                    <a:off x="5813734" y="1145929"/>
                    <a:ext cx="4032306" cy="2277897"/>
                    <a:chOff x="5813734" y="1254217"/>
                    <a:chExt cx="4032306" cy="2277897"/>
                  </a:xfrm>
                </p:grpSpPr>
                <p:cxnSp>
                  <p:nvCxnSpPr>
                    <p:cNvPr id="92" name="Gerader Verbinder 91">
                      <a:extLst>
                        <a:ext uri="{FF2B5EF4-FFF2-40B4-BE49-F238E27FC236}">
                          <a16:creationId xmlns:a16="http://schemas.microsoft.com/office/drawing/2014/main" id="{22624939-A364-472D-885E-7AFF5FFA3F8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515441" y="1254217"/>
                      <a:ext cx="0" cy="217478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" name="Gerader Verbinder 93">
                      <a:extLst>
                        <a:ext uri="{FF2B5EF4-FFF2-40B4-BE49-F238E27FC236}">
                          <a16:creationId xmlns:a16="http://schemas.microsoft.com/office/drawing/2014/main" id="{315B8E1D-63E0-4A84-82DB-4AA48137FAD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95660" y="1450929"/>
                      <a:ext cx="65338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6A5356F7-C04E-4741-9D86-EC81D479A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477949" y="1405738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A8B5E3B7-9803-44C3-9794-D8DA9F57E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4456" y="1286683"/>
                      <a:ext cx="18715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Datennetz Internet</a:t>
                      </a:r>
                    </a:p>
                  </p:txBody>
                </p:sp>
                <p:cxnSp>
                  <p:nvCxnSpPr>
                    <p:cNvPr id="99" name="Gerader Verbinder 98">
                      <a:extLst>
                        <a:ext uri="{FF2B5EF4-FFF2-40B4-BE49-F238E27FC236}">
                          <a16:creationId xmlns:a16="http://schemas.microsoft.com/office/drawing/2014/main" id="{15623FAA-0125-46C7-BDFC-2B1C73F5418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275486" y="3429000"/>
                      <a:ext cx="1253082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7A7604D9-CC65-454F-AC50-4C076115B2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09" t="17276" r="16816" b="18891"/>
                    <a:stretch/>
                  </p:blipFill>
                  <p:spPr>
                    <a:xfrm>
                      <a:off x="5813734" y="3221834"/>
                      <a:ext cx="476662" cy="31028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uppieren 116">
                    <a:extLst>
                      <a:ext uri="{FF2B5EF4-FFF2-40B4-BE49-F238E27FC236}">
                        <a16:creationId xmlns:a16="http://schemas.microsoft.com/office/drawing/2014/main" id="{0CCC28C9-F7D6-C67D-22FD-B20244D2B609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40005"/>
                    <a:ext cx="3351398" cy="3332927"/>
                    <a:chOff x="3811625" y="1440005"/>
                    <a:chExt cx="3351398" cy="3332927"/>
                  </a:xfrm>
                </p:grpSpPr>
                <p:grpSp>
                  <p:nvGrpSpPr>
                    <p:cNvPr id="109" name="Gruppieren 108">
                      <a:extLst>
                        <a:ext uri="{FF2B5EF4-FFF2-40B4-BE49-F238E27FC236}">
                          <a16:creationId xmlns:a16="http://schemas.microsoft.com/office/drawing/2014/main" id="{C18E14C0-804C-DCC1-4C4D-668DD92D2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8798" y="3495999"/>
                      <a:ext cx="418875" cy="1276933"/>
                      <a:chOff x="5598798" y="3495999"/>
                      <a:chExt cx="418875" cy="1276933"/>
                    </a:xfrm>
                  </p:grpSpPr>
                  <p:pic>
                    <p:nvPicPr>
                      <p:cNvPr id="8" name="Grafik 7">
                        <a:extLst>
                          <a:ext uri="{FF2B5EF4-FFF2-40B4-BE49-F238E27FC236}">
                            <a16:creationId xmlns:a16="http://schemas.microsoft.com/office/drawing/2014/main" id="{4F64958E-6CC0-4B37-9759-F3B8D732A9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5598798" y="3495999"/>
                        <a:ext cx="418875" cy="718622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5" name="Gerader Verbinder 64">
                        <a:extLst>
                          <a:ext uri="{FF2B5EF4-FFF2-40B4-BE49-F238E27FC236}">
                            <a16:creationId xmlns:a16="http://schemas.microsoft.com/office/drawing/2014/main" id="{9A587941-AE49-4A00-A415-1E1A1B38C9FB}"/>
                          </a:ext>
                        </a:extLst>
                      </p:cNvPr>
                      <p:cNvCxnSpPr>
                        <a:cxnSpLocks/>
                        <a:stCxn id="8" idx="2"/>
                      </p:cNvCxnSpPr>
                      <p:nvPr/>
                    </p:nvCxnSpPr>
                    <p:spPr bwMode="auto">
                      <a:xfrm flipH="1">
                        <a:off x="5806615" y="4214621"/>
                        <a:ext cx="1621" cy="558311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" name="Gruppieren 66">
                      <a:extLst>
                        <a:ext uri="{FF2B5EF4-FFF2-40B4-BE49-F238E27FC236}">
                          <a16:creationId xmlns:a16="http://schemas.microsoft.com/office/drawing/2014/main" id="{3D9D3587-3394-4C57-B455-3395A07945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440005"/>
                      <a:ext cx="3351398" cy="1355785"/>
                      <a:chOff x="3811625" y="1548293"/>
                      <a:chExt cx="3351398" cy="1355785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D43477C-9A5B-40FB-9F52-C8B7BAE756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1625" y="1601287"/>
                        <a:ext cx="3351398" cy="1302791"/>
                        <a:chOff x="4965726" y="1601287"/>
                        <a:chExt cx="3351398" cy="1302791"/>
                      </a:xfrm>
                    </p:grpSpPr>
                    <p:grpSp>
                      <p:nvGrpSpPr>
                        <p:cNvPr id="17" name="Gruppieren 16">
                          <a:extLst>
                            <a:ext uri="{FF2B5EF4-FFF2-40B4-BE49-F238E27FC236}">
                              <a16:creationId xmlns:a16="http://schemas.microsoft.com/office/drawing/2014/main" id="{C5578023-2269-452E-BE95-39A0DB118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65726" y="1601287"/>
                          <a:ext cx="2344763" cy="1302791"/>
                          <a:chOff x="8364915" y="3815016"/>
                          <a:chExt cx="897300" cy="528571"/>
                        </a:xfrm>
                      </p:grpSpPr>
                      <p:sp>
                        <p:nvSpPr>
                          <p:cNvPr id="19" name="Freihandform: Form 18">
                            <a:extLst>
                              <a:ext uri="{FF2B5EF4-FFF2-40B4-BE49-F238E27FC236}">
                                <a16:creationId xmlns:a16="http://schemas.microsoft.com/office/drawing/2014/main" id="{765E8201-2ED6-4455-A791-85E3C90DDD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364915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0" name="Freihandform: Form 19">
                            <a:extLst>
                              <a:ext uri="{FF2B5EF4-FFF2-40B4-BE49-F238E27FC236}">
                                <a16:creationId xmlns:a16="http://schemas.microsoft.com/office/drawing/2014/main" id="{50079D3C-241D-4B12-85B6-C6C0EA71576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764049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05163AF-20A9-41AF-AE41-E61103D469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512535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2" name="Freihandform: Form 21">
                            <a:extLst>
                              <a:ext uri="{FF2B5EF4-FFF2-40B4-BE49-F238E27FC236}">
                                <a16:creationId xmlns:a16="http://schemas.microsoft.com/office/drawing/2014/main" id="{DF5FF9D8-2AB6-4269-9454-2049E1F8C8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11668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7" name="Gerader Verbinder 36">
                          <a:extLst>
                            <a:ext uri="{FF2B5EF4-FFF2-40B4-BE49-F238E27FC236}">
                              <a16:creationId xmlns:a16="http://schemas.microsoft.com/office/drawing/2014/main" id="{7D14DC26-2A0F-4E68-BC11-2766490D97A0}"/>
                            </a:ext>
                          </a:extLst>
                        </p:cNvPr>
                        <p:cNvCxnSpPr/>
                        <p:nvPr/>
                      </p:nvCxnSpPr>
                      <p:spPr bwMode="auto">
                        <a:xfrm>
                          <a:off x="7180445" y="2625587"/>
                          <a:ext cx="1102767" cy="0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28575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sp>
                      <p:nvSpPr>
                        <p:cNvPr id="62" name="Ellipse 61">
                          <a:extLst>
                            <a:ext uri="{FF2B5EF4-FFF2-40B4-BE49-F238E27FC236}">
                              <a16:creationId xmlns:a16="http://schemas.microsoft.com/office/drawing/2014/main" id="{22870BAA-3707-4FD2-BD2B-1F940EDDBD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247455" y="2590752"/>
                          <a:ext cx="69669" cy="69669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8" name="Gerade Verbindung mit Pfeil 37">
                        <a:extLst>
                          <a:ext uri="{FF2B5EF4-FFF2-40B4-BE49-F238E27FC236}">
                            <a16:creationId xmlns:a16="http://schemas.microsoft.com/office/drawing/2014/main" id="{87FFDE7C-70A4-4E6E-847B-8FEBBFD837C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652450" y="1548293"/>
                        <a:ext cx="0" cy="793315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F7B0BE7-306A-E22E-BF9E-53BE2022C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06615" y="4765800"/>
                <a:ext cx="422874" cy="41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6CE992D-4CCF-4F1F-5D4E-2A2E38CD59FE}"/>
                </a:ext>
              </a:extLst>
            </p:cNvPr>
            <p:cNvSpPr/>
            <p:nvPr/>
          </p:nvSpPr>
          <p:spPr bwMode="auto">
            <a:xfrm>
              <a:off x="6210045" y="474007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4B17E0A-494E-5FCE-5803-9F0DAFABF277}"/>
              </a:ext>
            </a:extLst>
          </p:cNvPr>
          <p:cNvGrpSpPr/>
          <p:nvPr/>
        </p:nvGrpSpPr>
        <p:grpSpPr>
          <a:xfrm>
            <a:off x="301450" y="2807691"/>
            <a:ext cx="9604549" cy="3542107"/>
            <a:chOff x="301450" y="2807691"/>
            <a:chExt cx="9604549" cy="3542107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D4A22C25-8837-9792-14DB-B12EF10630EA}"/>
                </a:ext>
              </a:extLst>
            </p:cNvPr>
            <p:cNvGrpSpPr/>
            <p:nvPr/>
          </p:nvGrpSpPr>
          <p:grpSpPr>
            <a:xfrm>
              <a:off x="301450" y="2807691"/>
              <a:ext cx="9604549" cy="3542107"/>
              <a:chOff x="301450" y="2807691"/>
              <a:chExt cx="9604549" cy="354210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301450" y="5765023"/>
                <a:ext cx="96045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 und Wallbox können geleast werden: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1600" dirty="0">
                    <a:solidFill>
                      <a:srgbClr val="3333FF"/>
                    </a:solidFill>
                  </a:rPr>
                  <a:t>Autofahrer bezahlen nur Leasingkosten</a:t>
                </a: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410716" y="2807691"/>
                <a:ext cx="4104981" cy="2002051"/>
                <a:chOff x="372616" y="2915979"/>
                <a:chExt cx="4104981" cy="2002051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104981" cy="2002051"/>
                  <a:chOff x="372616" y="2915979"/>
                  <a:chExt cx="4104981" cy="2002051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7" name="Ellipse 46">
                    <a:extLst>
                      <a:ext uri="{FF2B5EF4-FFF2-40B4-BE49-F238E27FC236}">
                        <a16:creationId xmlns:a16="http://schemas.microsoft.com/office/drawing/2014/main" id="{12CFD925-0C7A-43EA-9B95-EEFB56040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07928" y="484836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9EF6496-22E6-6ACE-65D3-CD0CC586610E}"/>
                </a:ext>
              </a:extLst>
            </p:cNvPr>
            <p:cNvSpPr txBox="1"/>
            <p:nvPr/>
          </p:nvSpPr>
          <p:spPr>
            <a:xfrm>
              <a:off x="2797941" y="41605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V2H/G</a:t>
              </a: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530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  <a:latin typeface="SourceSansPro-Regular"/>
              </a:rPr>
              <a:t>Für Hausbesitzer , die sich eine Investition zur Energiewende nicht leisten können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427111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D9847332-7F1F-9C1A-8193-72F482F5B2A4}"/>
              </a:ext>
            </a:extLst>
          </p:cNvPr>
          <p:cNvCxnSpPr/>
          <p:nvPr/>
        </p:nvCxnSpPr>
        <p:spPr bwMode="auto">
          <a:xfrm>
            <a:off x="7982449" y="2681716"/>
            <a:ext cx="148090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54" name="Rechteck 8253">
            <a:extLst>
              <a:ext uri="{FF2B5EF4-FFF2-40B4-BE49-F238E27FC236}">
                <a16:creationId xmlns:a16="http://schemas.microsoft.com/office/drawing/2014/main" id="{ED4C2CF1-71AF-4DAF-AEC4-EC472D37444D}"/>
              </a:ext>
            </a:extLst>
          </p:cNvPr>
          <p:cNvSpPr/>
          <p:nvPr/>
        </p:nvSpPr>
        <p:spPr bwMode="auto">
          <a:xfrm>
            <a:off x="835913" y="1741401"/>
            <a:ext cx="8896522" cy="355447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8DAD3B19-6EF7-10CB-9F70-7108FCEE37C2}"/>
              </a:ext>
            </a:extLst>
          </p:cNvPr>
          <p:cNvCxnSpPr/>
          <p:nvPr/>
        </p:nvCxnSpPr>
        <p:spPr bwMode="auto">
          <a:xfrm flipV="1">
            <a:off x="6012385" y="2606815"/>
            <a:ext cx="0" cy="159384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hteck 33">
            <a:extLst>
              <a:ext uri="{FF2B5EF4-FFF2-40B4-BE49-F238E27FC236}">
                <a16:creationId xmlns:a16="http://schemas.microsoft.com/office/drawing/2014/main" id="{6D199F12-60C2-54CE-40B8-09EB3D00481E}"/>
              </a:ext>
            </a:extLst>
          </p:cNvPr>
          <p:cNvSpPr/>
          <p:nvPr/>
        </p:nvSpPr>
        <p:spPr bwMode="auto">
          <a:xfrm>
            <a:off x="5791399" y="2920854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7EABFFA-D50C-D852-4B68-CBE095CE85E3}"/>
              </a:ext>
            </a:extLst>
          </p:cNvPr>
          <p:cNvSpPr/>
          <p:nvPr/>
        </p:nvSpPr>
        <p:spPr bwMode="auto">
          <a:xfrm>
            <a:off x="7619675" y="961431"/>
            <a:ext cx="684269" cy="64813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15" y="38320"/>
            <a:ext cx="78615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(„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“) im Ein- und Mehrfamilienhaus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r>
              <a:rPr lang="de-DE" altLang="de-DE" sz="2000" dirty="0" err="1">
                <a:solidFill>
                  <a:schemeClr val="bg1"/>
                </a:solidFill>
              </a:rPr>
              <a:t>Hergersweiler</a:t>
            </a:r>
            <a:r>
              <a:rPr lang="de-DE" altLang="de-DE" sz="2000" dirty="0">
                <a:solidFill>
                  <a:schemeClr val="bg1"/>
                </a:solidFill>
              </a:rPr>
              <a:t>: Messkonzept „Power </a:t>
            </a:r>
            <a:r>
              <a:rPr lang="de-DE" altLang="de-DE" sz="2000" dirty="0" err="1">
                <a:solidFill>
                  <a:schemeClr val="bg1"/>
                </a:solidFill>
              </a:rPr>
              <a:t>to</a:t>
            </a:r>
            <a:r>
              <a:rPr lang="de-DE" altLang="de-DE" sz="2000" dirty="0">
                <a:solidFill>
                  <a:schemeClr val="bg1"/>
                </a:solidFill>
              </a:rPr>
              <a:t> Heat“, WPPE-Tarif 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E29C387-84A0-59A5-AFED-5572D5623A85}"/>
              </a:ext>
            </a:extLst>
          </p:cNvPr>
          <p:cNvCxnSpPr>
            <a:endCxn id="96" idx="2"/>
          </p:cNvCxnSpPr>
          <p:nvPr/>
        </p:nvCxnSpPr>
        <p:spPr bwMode="auto">
          <a:xfrm flipV="1">
            <a:off x="7206801" y="4210821"/>
            <a:ext cx="718968" cy="215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8B3A5AC-7988-E5F8-0A27-C71D0719C6F2}"/>
              </a:ext>
            </a:extLst>
          </p:cNvPr>
          <p:cNvCxnSpPr/>
          <p:nvPr/>
        </p:nvCxnSpPr>
        <p:spPr bwMode="auto">
          <a:xfrm>
            <a:off x="7459437" y="871211"/>
            <a:ext cx="1456585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A5905366-249B-E7DC-CFE4-D42FCB95BB19}"/>
              </a:ext>
            </a:extLst>
          </p:cNvPr>
          <p:cNvSpPr txBox="1"/>
          <p:nvPr/>
        </p:nvSpPr>
        <p:spPr>
          <a:xfrm>
            <a:off x="8883146" y="72434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87036A1-3B75-4BAB-B97E-B77008FA93D4}"/>
              </a:ext>
            </a:extLst>
          </p:cNvPr>
          <p:cNvCxnSpPr>
            <a:stCxn id="96" idx="0"/>
            <a:endCxn id="86" idx="0"/>
          </p:cNvCxnSpPr>
          <p:nvPr/>
        </p:nvCxnSpPr>
        <p:spPr bwMode="auto">
          <a:xfrm flipH="1" flipV="1">
            <a:off x="7959636" y="820437"/>
            <a:ext cx="15240" cy="334127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Grafik 91">
            <a:extLst>
              <a:ext uri="{FF2B5EF4-FFF2-40B4-BE49-F238E27FC236}">
                <a16:creationId xmlns:a16="http://schemas.microsoft.com/office/drawing/2014/main" id="{29325B16-2CF6-91A6-90A7-68459D8D4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1413" r="45414" b="41906"/>
          <a:stretch/>
        </p:blipFill>
        <p:spPr>
          <a:xfrm>
            <a:off x="7842092" y="1087169"/>
            <a:ext cx="249775" cy="406586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A2F68F01-EF56-F6B2-1441-453A846F1DA1}"/>
              </a:ext>
            </a:extLst>
          </p:cNvPr>
          <p:cNvSpPr/>
          <p:nvPr/>
        </p:nvSpPr>
        <p:spPr bwMode="auto">
          <a:xfrm>
            <a:off x="7737527" y="2920854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F227032D-3215-9D08-EA8C-EB26905A889D}"/>
              </a:ext>
            </a:extLst>
          </p:cNvPr>
          <p:cNvCxnSpPr/>
          <p:nvPr/>
        </p:nvCxnSpPr>
        <p:spPr bwMode="auto">
          <a:xfrm>
            <a:off x="7737526" y="3149455"/>
            <a:ext cx="4498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5BBF16AA-2270-8E14-1E5A-45D4A3620D59}"/>
              </a:ext>
            </a:extLst>
          </p:cNvPr>
          <p:cNvSpPr txBox="1"/>
          <p:nvPr/>
        </p:nvSpPr>
        <p:spPr>
          <a:xfrm>
            <a:off x="7713755" y="3263371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422236C8-1201-8D60-61B6-4D1109601107}"/>
              </a:ext>
            </a:extLst>
          </p:cNvPr>
          <p:cNvSpPr txBox="1"/>
          <p:nvPr/>
        </p:nvSpPr>
        <p:spPr>
          <a:xfrm>
            <a:off x="7698374" y="108625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2224DD84-DCE9-F05C-B234-670E4FD8ACD1}"/>
              </a:ext>
            </a:extLst>
          </p:cNvPr>
          <p:cNvSpPr txBox="1"/>
          <p:nvPr/>
        </p:nvSpPr>
        <p:spPr>
          <a:xfrm>
            <a:off x="2034786" y="5388427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Verbraucher</a:t>
            </a:r>
            <a:br>
              <a:rPr lang="de-DE" sz="1400" dirty="0"/>
            </a:br>
            <a:r>
              <a:rPr lang="de-DE" sz="1400" dirty="0"/>
              <a:t>(UG, EG, OG)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E6E2EBA1-FDF3-F401-EDF4-972A74187990}"/>
              </a:ext>
            </a:extLst>
          </p:cNvPr>
          <p:cNvSpPr/>
          <p:nvPr/>
        </p:nvSpPr>
        <p:spPr bwMode="auto">
          <a:xfrm>
            <a:off x="7910529" y="820437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4E4108-4BFA-1D07-51D3-0A14F6912406}"/>
              </a:ext>
            </a:extLst>
          </p:cNvPr>
          <p:cNvSpPr txBox="1"/>
          <p:nvPr/>
        </p:nvSpPr>
        <p:spPr>
          <a:xfrm>
            <a:off x="8276132" y="137374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HAK</a:t>
            </a:r>
          </a:p>
        </p:txBody>
      </p: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F8262CEB-BD3C-F82A-1EDA-80BA276E90F7}"/>
              </a:ext>
            </a:extLst>
          </p:cNvPr>
          <p:cNvCxnSpPr/>
          <p:nvPr/>
        </p:nvCxnSpPr>
        <p:spPr bwMode="auto">
          <a:xfrm>
            <a:off x="7673650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7682E086-CA2E-C91F-6A3B-3C9A22F858AD}"/>
              </a:ext>
            </a:extLst>
          </p:cNvPr>
          <p:cNvSpPr txBox="1"/>
          <p:nvPr/>
        </p:nvSpPr>
        <p:spPr>
          <a:xfrm>
            <a:off x="7225640" y="3101072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rgbClr val="0000FF"/>
                </a:solidFill>
              </a:rPr>
              <a:t>Z1B.</a:t>
            </a:r>
          </a:p>
        </p:txBody>
      </p: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3786624C-08BF-0A2A-31DE-ACC3D72558B8}"/>
              </a:ext>
            </a:extLst>
          </p:cNvPr>
          <p:cNvCxnSpPr/>
          <p:nvPr/>
        </p:nvCxnSpPr>
        <p:spPr bwMode="auto">
          <a:xfrm>
            <a:off x="8247917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C07273CE-8175-E81E-5CF0-73E57DD9ACD4}"/>
              </a:ext>
            </a:extLst>
          </p:cNvPr>
          <p:cNvSpPr txBox="1"/>
          <p:nvPr/>
        </p:nvSpPr>
        <p:spPr>
          <a:xfrm>
            <a:off x="8190167" y="310107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Z1L.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4A672BD-A342-C856-4EA7-3098574C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30771" r="15816" b="32504"/>
          <a:stretch/>
        </p:blipFill>
        <p:spPr>
          <a:xfrm>
            <a:off x="4339600" y="838008"/>
            <a:ext cx="1268915" cy="6850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86CE6C4-10AF-9AD0-BACE-57929ABA6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110" r="36284" b="3748"/>
          <a:stretch/>
        </p:blipFill>
        <p:spPr>
          <a:xfrm>
            <a:off x="4703845" y="2394710"/>
            <a:ext cx="449834" cy="5376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E1ACADF-47FB-23F5-95C4-C42F3788BE0B}"/>
              </a:ext>
            </a:extLst>
          </p:cNvPr>
          <p:cNvSpPr txBox="1"/>
          <p:nvPr/>
        </p:nvSpPr>
        <p:spPr>
          <a:xfrm>
            <a:off x="2415442" y="864330"/>
            <a:ext cx="2031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Module: 79 x 200 W,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 err="1">
                <a:solidFill>
                  <a:srgbClr val="0000FF"/>
                </a:solidFill>
              </a:rPr>
              <a:t>Aleo</a:t>
            </a:r>
            <a:r>
              <a:rPr lang="de-DE" sz="1200" dirty="0">
                <a:solidFill>
                  <a:srgbClr val="0000FF"/>
                </a:solidFill>
              </a:rPr>
              <a:t> Solar, 15,8 kWp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5,8 kWp Ost, 10 kWp West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9B06287-AB39-1142-2FB2-0A9476B6E53F}"/>
              </a:ext>
            </a:extLst>
          </p:cNvPr>
          <p:cNvCxnSpPr>
            <a:endCxn id="20" idx="2"/>
          </p:cNvCxnSpPr>
          <p:nvPr/>
        </p:nvCxnSpPr>
        <p:spPr bwMode="auto">
          <a:xfrm flipH="1" flipV="1">
            <a:off x="4974058" y="1523064"/>
            <a:ext cx="6349" cy="90657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A6D917D-C734-F889-4DF0-8F2A0407582F}"/>
              </a:ext>
            </a:extLst>
          </p:cNvPr>
          <p:cNvSpPr txBox="1"/>
          <p:nvPr/>
        </p:nvSpPr>
        <p:spPr>
          <a:xfrm>
            <a:off x="4559096" y="2619498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FD30A94-E912-0322-42A9-649685CFA6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20" r="64234" b="4328"/>
          <a:stretch/>
        </p:blipFill>
        <p:spPr>
          <a:xfrm>
            <a:off x="4747152" y="3647777"/>
            <a:ext cx="349550" cy="545947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F25F86A8-623F-8189-6A01-D4B5602493AB}"/>
              </a:ext>
            </a:extLst>
          </p:cNvPr>
          <p:cNvSpPr/>
          <p:nvPr/>
        </p:nvSpPr>
        <p:spPr bwMode="auto">
          <a:xfrm>
            <a:off x="4742791" y="2932343"/>
            <a:ext cx="449833" cy="7154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01469F84-615A-F1F4-B940-A8A9370CE14A}"/>
              </a:ext>
            </a:extLst>
          </p:cNvPr>
          <p:cNvCxnSpPr/>
          <p:nvPr/>
        </p:nvCxnSpPr>
        <p:spPr bwMode="auto">
          <a:xfrm>
            <a:off x="4742790" y="3160944"/>
            <a:ext cx="44983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499E2978-3EAA-C0C6-193A-BAE3E777DEA2}"/>
              </a:ext>
            </a:extLst>
          </p:cNvPr>
          <p:cNvSpPr txBox="1"/>
          <p:nvPr/>
        </p:nvSpPr>
        <p:spPr>
          <a:xfrm>
            <a:off x="4708698" y="334258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38BD9BD-14BB-3C85-2809-A93F8E8FF5D5}"/>
              </a:ext>
            </a:extLst>
          </p:cNvPr>
          <p:cNvSpPr txBox="1"/>
          <p:nvPr/>
        </p:nvSpPr>
        <p:spPr>
          <a:xfrm>
            <a:off x="4657134" y="386378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92528102-94CC-988C-D6B9-D36688D8D5AB}"/>
              </a:ext>
            </a:extLst>
          </p:cNvPr>
          <p:cNvSpPr txBox="1"/>
          <p:nvPr/>
        </p:nvSpPr>
        <p:spPr>
          <a:xfrm>
            <a:off x="4315188" y="3141136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Z3L</a:t>
            </a:r>
          </a:p>
        </p:txBody>
      </p:sp>
      <p:sp>
        <p:nvSpPr>
          <p:cNvPr id="93" name="Text Box 14">
            <a:extLst>
              <a:ext uri="{FF2B5EF4-FFF2-40B4-BE49-F238E27FC236}">
                <a16:creationId xmlns:a16="http://schemas.microsoft.com/office/drawing/2014/main" id="{B6CF75B6-E0EC-1B91-EAD7-5978FFB4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551" y="6239586"/>
            <a:ext cx="140583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W. Thiel, 19.12.2022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EEE0243-A1A1-6D46-D170-7277F668956A}"/>
              </a:ext>
            </a:extLst>
          </p:cNvPr>
          <p:cNvGrpSpPr/>
          <p:nvPr/>
        </p:nvGrpSpPr>
        <p:grpSpPr>
          <a:xfrm flipH="1">
            <a:off x="266190" y="5022864"/>
            <a:ext cx="1742163" cy="1225061"/>
            <a:chOff x="6928743" y="4720292"/>
            <a:chExt cx="1743182" cy="1225061"/>
          </a:xfrm>
        </p:grpSpPr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A421A040-667A-A468-4628-142D73FD1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7" t="27045" b="13630"/>
            <a:stretch/>
          </p:blipFill>
          <p:spPr>
            <a:xfrm>
              <a:off x="7542246" y="5311737"/>
              <a:ext cx="1082661" cy="63361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1D33E58-8CB0-79CE-E1F9-8913DA6E7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" t="10641" r="65283" b="9421"/>
            <a:stretch/>
          </p:blipFill>
          <p:spPr>
            <a:xfrm>
              <a:off x="6928743" y="4919494"/>
              <a:ext cx="275837" cy="304719"/>
            </a:xfrm>
            <a:prstGeom prst="rect">
              <a:avLst/>
            </a:prstGeom>
          </p:spPr>
        </p:pic>
        <p:sp>
          <p:nvSpPr>
            <p:cNvPr id="11" name="Bogen 10">
              <a:extLst>
                <a:ext uri="{FF2B5EF4-FFF2-40B4-BE49-F238E27FC236}">
                  <a16:creationId xmlns:a16="http://schemas.microsoft.com/office/drawing/2014/main" id="{5F54244D-A39F-250C-2EC0-DAA4C7ED0C55}"/>
                </a:ext>
              </a:extLst>
            </p:cNvPr>
            <p:cNvSpPr/>
            <p:nvPr/>
          </p:nvSpPr>
          <p:spPr bwMode="auto">
            <a:xfrm rot="16200000" flipH="1">
              <a:off x="7126473" y="4661076"/>
              <a:ext cx="847063" cy="965495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33A70255-97F4-D3B0-0333-5300FC2AF02A}"/>
                </a:ext>
              </a:extLst>
            </p:cNvPr>
            <p:cNvSpPr txBox="1"/>
            <p:nvPr/>
          </p:nvSpPr>
          <p:spPr>
            <a:xfrm>
              <a:off x="8137804" y="5064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Prius</a:t>
              </a:r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C22C78B-DEB8-B7E0-0395-D11621D7C7B5}"/>
              </a:ext>
            </a:extLst>
          </p:cNvPr>
          <p:cNvCxnSpPr/>
          <p:nvPr/>
        </p:nvCxnSpPr>
        <p:spPr bwMode="auto">
          <a:xfrm>
            <a:off x="5791398" y="3149455"/>
            <a:ext cx="4498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C5C53282-63B3-F358-9269-61A2154FE61F}"/>
              </a:ext>
            </a:extLst>
          </p:cNvPr>
          <p:cNvSpPr txBox="1"/>
          <p:nvPr/>
        </p:nvSpPr>
        <p:spPr>
          <a:xfrm>
            <a:off x="5767627" y="3263371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kWh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653A975-238F-7DA9-46E4-DC5538AA677C}"/>
              </a:ext>
            </a:extLst>
          </p:cNvPr>
          <p:cNvCxnSpPr/>
          <p:nvPr/>
        </p:nvCxnSpPr>
        <p:spPr bwMode="auto">
          <a:xfrm>
            <a:off x="5714822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AEEBAC37-C725-B5C9-DE3B-9A1BE35ABA09}"/>
              </a:ext>
            </a:extLst>
          </p:cNvPr>
          <p:cNvSpPr txBox="1"/>
          <p:nvPr/>
        </p:nvSpPr>
        <p:spPr>
          <a:xfrm>
            <a:off x="5268918" y="3101072"/>
            <a:ext cx="510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rgbClr val="0000FF"/>
                </a:solidFill>
              </a:rPr>
              <a:t>Z2B.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51192D4A-FBCE-93BF-0A26-6D5F555B3879}"/>
              </a:ext>
            </a:extLst>
          </p:cNvPr>
          <p:cNvCxnSpPr/>
          <p:nvPr/>
        </p:nvCxnSpPr>
        <p:spPr bwMode="auto">
          <a:xfrm flipH="1">
            <a:off x="7487690" y="4052065"/>
            <a:ext cx="66752" cy="26861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CE6BB123-8A44-A91E-2DE4-90A308D0B88E}"/>
              </a:ext>
            </a:extLst>
          </p:cNvPr>
          <p:cNvSpPr txBox="1"/>
          <p:nvPr/>
        </p:nvSpPr>
        <p:spPr>
          <a:xfrm>
            <a:off x="7430157" y="381440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93B73C0D-4549-A15C-2DF8-689F06711F5C}"/>
              </a:ext>
            </a:extLst>
          </p:cNvPr>
          <p:cNvCxnSpPr/>
          <p:nvPr/>
        </p:nvCxnSpPr>
        <p:spPr bwMode="auto">
          <a:xfrm>
            <a:off x="6313289" y="3064788"/>
            <a:ext cx="0" cy="337082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35A26F11-46FE-93D6-A19F-D5F26A080C1B}"/>
              </a:ext>
            </a:extLst>
          </p:cNvPr>
          <p:cNvCxnSpPr/>
          <p:nvPr/>
        </p:nvCxnSpPr>
        <p:spPr bwMode="auto">
          <a:xfrm flipV="1">
            <a:off x="7210922" y="2606815"/>
            <a:ext cx="0" cy="159384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feld 118">
            <a:extLst>
              <a:ext uri="{FF2B5EF4-FFF2-40B4-BE49-F238E27FC236}">
                <a16:creationId xmlns:a16="http://schemas.microsoft.com/office/drawing/2014/main" id="{FDBD314D-3305-CBFD-80A9-C14F8094CFCA}"/>
              </a:ext>
            </a:extLst>
          </p:cNvPr>
          <p:cNvSpPr txBox="1"/>
          <p:nvPr/>
        </p:nvSpPr>
        <p:spPr>
          <a:xfrm>
            <a:off x="6261175" y="309482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Z2L.</a:t>
            </a:r>
          </a:p>
        </p:txBody>
      </p:sp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AE483F2A-06EF-1C4B-EE17-C77512217B6F}"/>
              </a:ext>
            </a:extLst>
          </p:cNvPr>
          <p:cNvCxnSpPr/>
          <p:nvPr/>
        </p:nvCxnSpPr>
        <p:spPr bwMode="auto">
          <a:xfrm>
            <a:off x="5998978" y="2606815"/>
            <a:ext cx="120782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877958A-B075-1127-88D2-00F08BF98D4D}"/>
              </a:ext>
            </a:extLst>
          </p:cNvPr>
          <p:cNvGrpSpPr/>
          <p:nvPr/>
        </p:nvGrpSpPr>
        <p:grpSpPr>
          <a:xfrm>
            <a:off x="3083752" y="2632609"/>
            <a:ext cx="660401" cy="1593844"/>
            <a:chOff x="3593654" y="1980427"/>
            <a:chExt cx="660401" cy="1593844"/>
          </a:xfrm>
        </p:grpSpPr>
        <p:cxnSp>
          <p:nvCxnSpPr>
            <p:cNvPr id="8210" name="Gerader Verbinder 8209">
              <a:extLst>
                <a:ext uri="{FF2B5EF4-FFF2-40B4-BE49-F238E27FC236}">
                  <a16:creationId xmlns:a16="http://schemas.microsoft.com/office/drawing/2014/main" id="{A94A60D1-73E3-EC5D-958F-922F30C057AB}"/>
                </a:ext>
              </a:extLst>
            </p:cNvPr>
            <p:cNvCxnSpPr/>
            <p:nvPr/>
          </p:nvCxnSpPr>
          <p:spPr bwMode="auto">
            <a:xfrm flipV="1">
              <a:off x="3866838" y="1980427"/>
              <a:ext cx="0" cy="15938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204" name="Grafik 8203">
              <a:extLst>
                <a:ext uri="{FF2B5EF4-FFF2-40B4-BE49-F238E27FC236}">
                  <a16:creationId xmlns:a16="http://schemas.microsoft.com/office/drawing/2014/main" id="{218634BF-2AE4-4A34-2EED-1730ABF0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9" t="41413" r="45414" b="41906"/>
            <a:stretch/>
          </p:blipFill>
          <p:spPr>
            <a:xfrm>
              <a:off x="3737372" y="2199045"/>
              <a:ext cx="249775" cy="406586"/>
            </a:xfrm>
            <a:prstGeom prst="rect">
              <a:avLst/>
            </a:prstGeom>
          </p:spPr>
        </p:pic>
        <p:sp>
          <p:nvSpPr>
            <p:cNvPr id="8205" name="Textfeld 8204">
              <a:extLst>
                <a:ext uri="{FF2B5EF4-FFF2-40B4-BE49-F238E27FC236}">
                  <a16:creationId xmlns:a16="http://schemas.microsoft.com/office/drawing/2014/main" id="{B6CEDBC5-4DF9-1A7C-FFBA-A00206EFCCEA}"/>
                </a:ext>
              </a:extLst>
            </p:cNvPr>
            <p:cNvSpPr txBox="1"/>
            <p:nvPr/>
          </p:nvSpPr>
          <p:spPr>
            <a:xfrm>
              <a:off x="3593654" y="2292999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grpSp>
          <p:nvGrpSpPr>
            <p:cNvPr id="8206" name="Gruppieren 8205">
              <a:extLst>
                <a:ext uri="{FF2B5EF4-FFF2-40B4-BE49-F238E27FC236}">
                  <a16:creationId xmlns:a16="http://schemas.microsoft.com/office/drawing/2014/main" id="{6389B378-7B50-0524-F3B3-BF64CEAC4757}"/>
                </a:ext>
              </a:extLst>
            </p:cNvPr>
            <p:cNvGrpSpPr/>
            <p:nvPr/>
          </p:nvGrpSpPr>
          <p:grpSpPr>
            <a:xfrm>
              <a:off x="3640731" y="2719849"/>
              <a:ext cx="449833" cy="290051"/>
              <a:chOff x="8184163" y="4245626"/>
              <a:chExt cx="449833" cy="290051"/>
            </a:xfrm>
          </p:grpSpPr>
          <p:sp>
            <p:nvSpPr>
              <p:cNvPr id="8207" name="Rechteck 8206">
                <a:extLst>
                  <a:ext uri="{FF2B5EF4-FFF2-40B4-BE49-F238E27FC236}">
                    <a16:creationId xmlns:a16="http://schemas.microsoft.com/office/drawing/2014/main" id="{4CB820B1-8FFD-5CFE-4D2D-0AC171E550D4}"/>
                  </a:ext>
                </a:extLst>
              </p:cNvPr>
              <p:cNvSpPr/>
              <p:nvPr/>
            </p:nvSpPr>
            <p:spPr bwMode="auto">
              <a:xfrm>
                <a:off x="8184163" y="4245626"/>
                <a:ext cx="449833" cy="2893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08" name="Textfeld 8207">
                <a:extLst>
                  <a:ext uri="{FF2B5EF4-FFF2-40B4-BE49-F238E27FC236}">
                    <a16:creationId xmlns:a16="http://schemas.microsoft.com/office/drawing/2014/main" id="{79977860-6387-B41C-9406-0B2342A08052}"/>
                  </a:ext>
                </a:extLst>
              </p:cNvPr>
              <p:cNvSpPr txBox="1"/>
              <p:nvPr/>
            </p:nvSpPr>
            <p:spPr>
              <a:xfrm>
                <a:off x="8228857" y="4258678"/>
                <a:ext cx="3225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b="1" dirty="0"/>
                  <a:t>FI</a:t>
                </a:r>
              </a:p>
            </p:txBody>
          </p:sp>
        </p:grpSp>
        <p:cxnSp>
          <p:nvCxnSpPr>
            <p:cNvPr id="8211" name="Gerader Verbinder 8210">
              <a:extLst>
                <a:ext uri="{FF2B5EF4-FFF2-40B4-BE49-F238E27FC236}">
                  <a16:creationId xmlns:a16="http://schemas.microsoft.com/office/drawing/2014/main" id="{32CE9A23-32B6-82EC-15B4-EA1895F5DFFB}"/>
                </a:ext>
              </a:extLst>
            </p:cNvPr>
            <p:cNvCxnSpPr/>
            <p:nvPr/>
          </p:nvCxnSpPr>
          <p:spPr bwMode="auto">
            <a:xfrm flipV="1">
              <a:off x="4254055" y="1980427"/>
              <a:ext cx="0" cy="15938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12" name="Gerader Verbinder 8211">
              <a:extLst>
                <a:ext uri="{FF2B5EF4-FFF2-40B4-BE49-F238E27FC236}">
                  <a16:creationId xmlns:a16="http://schemas.microsoft.com/office/drawing/2014/main" id="{A27BE33D-D4F9-7B61-0A9B-DF225B169E53}"/>
                </a:ext>
              </a:extLst>
            </p:cNvPr>
            <p:cNvCxnSpPr/>
            <p:nvPr/>
          </p:nvCxnSpPr>
          <p:spPr bwMode="auto">
            <a:xfrm>
              <a:off x="3866838" y="1980427"/>
              <a:ext cx="38721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213" name="Gerader Verbinder 8212">
            <a:extLst>
              <a:ext uri="{FF2B5EF4-FFF2-40B4-BE49-F238E27FC236}">
                <a16:creationId xmlns:a16="http://schemas.microsoft.com/office/drawing/2014/main" id="{C17A22A1-36DE-01D4-E0CB-6FF699D709A6}"/>
              </a:ext>
            </a:extLst>
          </p:cNvPr>
          <p:cNvCxnSpPr/>
          <p:nvPr/>
        </p:nvCxnSpPr>
        <p:spPr bwMode="auto">
          <a:xfrm>
            <a:off x="3735944" y="4216821"/>
            <a:ext cx="2284908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70BB2322-BC24-BB12-B85C-CF8A52370A54}"/>
              </a:ext>
            </a:extLst>
          </p:cNvPr>
          <p:cNvCxnSpPr>
            <a:cxnSpLocks/>
            <a:endCxn id="91" idx="0"/>
          </p:cNvCxnSpPr>
          <p:nvPr/>
        </p:nvCxnSpPr>
        <p:spPr bwMode="auto">
          <a:xfrm>
            <a:off x="7978181" y="4116705"/>
            <a:ext cx="1172" cy="195751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1" name="Grafik 90">
            <a:extLst>
              <a:ext uri="{FF2B5EF4-FFF2-40B4-BE49-F238E27FC236}">
                <a16:creationId xmlns:a16="http://schemas.microsoft.com/office/drawing/2014/main" id="{757872E6-86A0-7735-95F9-B568917FB0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7602447" y="6074223"/>
            <a:ext cx="753811" cy="601657"/>
          </a:xfrm>
          <a:prstGeom prst="rect">
            <a:avLst/>
          </a:prstGeom>
        </p:spPr>
      </p:pic>
      <p:sp>
        <p:nvSpPr>
          <p:cNvPr id="8228" name="Rechteck 8227">
            <a:extLst>
              <a:ext uri="{FF2B5EF4-FFF2-40B4-BE49-F238E27FC236}">
                <a16:creationId xmlns:a16="http://schemas.microsoft.com/office/drawing/2014/main" id="{C2BE15F9-FD11-F34B-F80B-5BFFCA0D2307}"/>
              </a:ext>
            </a:extLst>
          </p:cNvPr>
          <p:cNvSpPr/>
          <p:nvPr/>
        </p:nvSpPr>
        <p:spPr bwMode="auto">
          <a:xfrm>
            <a:off x="7477735" y="5424095"/>
            <a:ext cx="1002349" cy="52617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7941D790-B04C-0368-CE2B-8C6F16762C1A}"/>
              </a:ext>
            </a:extLst>
          </p:cNvPr>
          <p:cNvSpPr/>
          <p:nvPr/>
        </p:nvSpPr>
        <p:spPr bwMode="auto">
          <a:xfrm>
            <a:off x="7925769" y="4161714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610CB3C0-D1B9-1634-61C8-0ACA35F1FE2C}"/>
              </a:ext>
            </a:extLst>
          </p:cNvPr>
          <p:cNvGrpSpPr/>
          <p:nvPr/>
        </p:nvGrpSpPr>
        <p:grpSpPr>
          <a:xfrm>
            <a:off x="7721449" y="5494385"/>
            <a:ext cx="510076" cy="289311"/>
            <a:chOff x="8160391" y="4245626"/>
            <a:chExt cx="510076" cy="289311"/>
          </a:xfrm>
        </p:grpSpPr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C5E98873-A8CF-0E15-802B-AE0C647A278B}"/>
                </a:ext>
              </a:extLst>
            </p:cNvPr>
            <p:cNvSpPr/>
            <p:nvPr/>
          </p:nvSpPr>
          <p:spPr bwMode="auto">
            <a:xfrm>
              <a:off x="8184163" y="4245626"/>
              <a:ext cx="449833" cy="28931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3F34CE30-1AA7-0E26-E567-FC2466907664}"/>
                </a:ext>
              </a:extLst>
            </p:cNvPr>
            <p:cNvSpPr txBox="1"/>
            <p:nvPr/>
          </p:nvSpPr>
          <p:spPr>
            <a:xfrm>
              <a:off x="8160391" y="4257938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kWh</a:t>
              </a:r>
            </a:p>
          </p:txBody>
        </p:sp>
      </p:grpSp>
      <p:pic>
        <p:nvPicPr>
          <p:cNvPr id="126" name="Grafik 125">
            <a:extLst>
              <a:ext uri="{FF2B5EF4-FFF2-40B4-BE49-F238E27FC236}">
                <a16:creationId xmlns:a16="http://schemas.microsoft.com/office/drawing/2014/main" id="{6DDA2638-7FD6-10E3-8517-3ED4B0CF5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1413" r="45414" b="41906"/>
          <a:stretch/>
        </p:blipFill>
        <p:spPr>
          <a:xfrm>
            <a:off x="7841862" y="4365311"/>
            <a:ext cx="249775" cy="406586"/>
          </a:xfrm>
          <a:prstGeom prst="rect">
            <a:avLst/>
          </a:prstGeom>
        </p:spPr>
      </p:pic>
      <p:sp>
        <p:nvSpPr>
          <p:cNvPr id="127" name="Textfeld 126">
            <a:extLst>
              <a:ext uri="{FF2B5EF4-FFF2-40B4-BE49-F238E27FC236}">
                <a16:creationId xmlns:a16="http://schemas.microsoft.com/office/drawing/2014/main" id="{81AC0F47-58A9-ECCC-2A2D-A0D8685FB280}"/>
              </a:ext>
            </a:extLst>
          </p:cNvPr>
          <p:cNvSpPr txBox="1"/>
          <p:nvPr/>
        </p:nvSpPr>
        <p:spPr>
          <a:xfrm>
            <a:off x="7698144" y="445926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grpSp>
        <p:nvGrpSpPr>
          <p:cNvPr id="8192" name="Gruppieren 8191">
            <a:extLst>
              <a:ext uri="{FF2B5EF4-FFF2-40B4-BE49-F238E27FC236}">
                <a16:creationId xmlns:a16="http://schemas.microsoft.com/office/drawing/2014/main" id="{D67A903B-A89C-DFCF-71FB-5A1A54B72E72}"/>
              </a:ext>
            </a:extLst>
          </p:cNvPr>
          <p:cNvGrpSpPr/>
          <p:nvPr/>
        </p:nvGrpSpPr>
        <p:grpSpPr>
          <a:xfrm>
            <a:off x="7745221" y="4886115"/>
            <a:ext cx="449833" cy="290051"/>
            <a:chOff x="8184163" y="4245626"/>
            <a:chExt cx="449833" cy="290051"/>
          </a:xfrm>
        </p:grpSpPr>
        <p:sp>
          <p:nvSpPr>
            <p:cNvPr id="8193" name="Rechteck 8192">
              <a:extLst>
                <a:ext uri="{FF2B5EF4-FFF2-40B4-BE49-F238E27FC236}">
                  <a16:creationId xmlns:a16="http://schemas.microsoft.com/office/drawing/2014/main" id="{C2E95389-4AF4-E747-CC42-9C35DEBBE831}"/>
                </a:ext>
              </a:extLst>
            </p:cNvPr>
            <p:cNvSpPr/>
            <p:nvPr/>
          </p:nvSpPr>
          <p:spPr bwMode="auto">
            <a:xfrm>
              <a:off x="8184163" y="4245626"/>
              <a:ext cx="449833" cy="28931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5" name="Textfeld 8194">
              <a:extLst>
                <a:ext uri="{FF2B5EF4-FFF2-40B4-BE49-F238E27FC236}">
                  <a16:creationId xmlns:a16="http://schemas.microsoft.com/office/drawing/2014/main" id="{1246A921-33D8-B250-133A-3DFED3172C2A}"/>
                </a:ext>
              </a:extLst>
            </p:cNvPr>
            <p:cNvSpPr txBox="1"/>
            <p:nvPr/>
          </p:nvSpPr>
          <p:spPr>
            <a:xfrm>
              <a:off x="8228857" y="4258678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FI</a:t>
              </a:r>
            </a:p>
          </p:txBody>
        </p:sp>
      </p:grpSp>
      <p:sp>
        <p:nvSpPr>
          <p:cNvPr id="8229" name="Textfeld 8228">
            <a:extLst>
              <a:ext uri="{FF2B5EF4-FFF2-40B4-BE49-F238E27FC236}">
                <a16:creationId xmlns:a16="http://schemas.microsoft.com/office/drawing/2014/main" id="{2430C00D-009B-1894-9F8F-310B38FEE31B}"/>
              </a:ext>
            </a:extLst>
          </p:cNvPr>
          <p:cNvSpPr txBox="1"/>
          <p:nvPr/>
        </p:nvSpPr>
        <p:spPr>
          <a:xfrm>
            <a:off x="7062325" y="554868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/>
              <a:t>UV</a:t>
            </a:r>
          </a:p>
        </p:txBody>
      </p: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B739E42A-F767-51F1-4BD9-D7D8A1359315}"/>
              </a:ext>
            </a:extLst>
          </p:cNvPr>
          <p:cNvSpPr txBox="1"/>
          <p:nvPr/>
        </p:nvSpPr>
        <p:spPr>
          <a:xfrm>
            <a:off x="4203780" y="5965907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Einliegerwohnung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B2AE53A-0293-629C-1413-5F5CB23F753B}"/>
              </a:ext>
            </a:extLst>
          </p:cNvPr>
          <p:cNvGrpSpPr/>
          <p:nvPr/>
        </p:nvGrpSpPr>
        <p:grpSpPr>
          <a:xfrm>
            <a:off x="4457223" y="4073657"/>
            <a:ext cx="1432211" cy="1876610"/>
            <a:chOff x="5061192" y="3447269"/>
            <a:chExt cx="1432211" cy="1876610"/>
          </a:xfrm>
        </p:grpSpPr>
        <p:sp>
          <p:nvSpPr>
            <p:cNvPr id="8233" name="Rechteck 8232">
              <a:extLst>
                <a:ext uri="{FF2B5EF4-FFF2-40B4-BE49-F238E27FC236}">
                  <a16:creationId xmlns:a16="http://schemas.microsoft.com/office/drawing/2014/main" id="{7E057DF2-D8BC-E8FC-1358-3DCFC3D89A39}"/>
                </a:ext>
              </a:extLst>
            </p:cNvPr>
            <p:cNvSpPr/>
            <p:nvPr/>
          </p:nvSpPr>
          <p:spPr bwMode="auto">
            <a:xfrm>
              <a:off x="5061192" y="4797707"/>
              <a:ext cx="1002349" cy="52617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18" name="Gerader Verbinder 8217">
              <a:extLst>
                <a:ext uri="{FF2B5EF4-FFF2-40B4-BE49-F238E27FC236}">
                  <a16:creationId xmlns:a16="http://schemas.microsoft.com/office/drawing/2014/main" id="{0FEA526A-680B-57C7-79F5-C5198F9F6026}"/>
                </a:ext>
              </a:extLst>
            </p:cNvPr>
            <p:cNvCxnSpPr/>
            <p:nvPr/>
          </p:nvCxnSpPr>
          <p:spPr bwMode="auto">
            <a:xfrm flipV="1">
              <a:off x="5562387" y="3602316"/>
              <a:ext cx="0" cy="15938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19" name="Gruppieren 8218">
              <a:extLst>
                <a:ext uri="{FF2B5EF4-FFF2-40B4-BE49-F238E27FC236}">
                  <a16:creationId xmlns:a16="http://schemas.microsoft.com/office/drawing/2014/main" id="{B0477784-C998-7501-8D4F-E66F973F6815}"/>
                </a:ext>
              </a:extLst>
            </p:cNvPr>
            <p:cNvGrpSpPr/>
            <p:nvPr/>
          </p:nvGrpSpPr>
          <p:grpSpPr>
            <a:xfrm>
              <a:off x="5307329" y="4266885"/>
              <a:ext cx="510076" cy="289311"/>
              <a:chOff x="8160391" y="4245626"/>
              <a:chExt cx="510076" cy="289311"/>
            </a:xfrm>
          </p:grpSpPr>
          <p:sp>
            <p:nvSpPr>
              <p:cNvPr id="8220" name="Rechteck 8219">
                <a:extLst>
                  <a:ext uri="{FF2B5EF4-FFF2-40B4-BE49-F238E27FC236}">
                    <a16:creationId xmlns:a16="http://schemas.microsoft.com/office/drawing/2014/main" id="{0BDFC80F-6F44-4DCA-FE21-F59F5C765144}"/>
                  </a:ext>
                </a:extLst>
              </p:cNvPr>
              <p:cNvSpPr/>
              <p:nvPr/>
            </p:nvSpPr>
            <p:spPr bwMode="auto">
              <a:xfrm>
                <a:off x="8184163" y="4245626"/>
                <a:ext cx="449833" cy="2893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21" name="Textfeld 8220">
                <a:extLst>
                  <a:ext uri="{FF2B5EF4-FFF2-40B4-BE49-F238E27FC236}">
                    <a16:creationId xmlns:a16="http://schemas.microsoft.com/office/drawing/2014/main" id="{E61196BF-D9C9-8918-A84A-046DED77E740}"/>
                  </a:ext>
                </a:extLst>
              </p:cNvPr>
              <p:cNvSpPr txBox="1"/>
              <p:nvPr/>
            </p:nvSpPr>
            <p:spPr>
              <a:xfrm>
                <a:off x="8160391" y="4257938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/>
                  <a:t>kWh</a:t>
                </a:r>
              </a:p>
            </p:txBody>
          </p:sp>
        </p:grpSp>
        <p:pic>
          <p:nvPicPr>
            <p:cNvPr id="8222" name="Grafik 8221">
              <a:extLst>
                <a:ext uri="{FF2B5EF4-FFF2-40B4-BE49-F238E27FC236}">
                  <a16:creationId xmlns:a16="http://schemas.microsoft.com/office/drawing/2014/main" id="{EF17F37F-2071-57EF-2D14-2C7AB2A9C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9" t="41413" r="45414" b="41906"/>
            <a:stretch/>
          </p:blipFill>
          <p:spPr>
            <a:xfrm>
              <a:off x="5427742" y="3738923"/>
              <a:ext cx="249775" cy="406586"/>
            </a:xfrm>
            <a:prstGeom prst="rect">
              <a:avLst/>
            </a:prstGeom>
          </p:spPr>
        </p:pic>
        <p:sp>
          <p:nvSpPr>
            <p:cNvPr id="8223" name="Textfeld 8222">
              <a:extLst>
                <a:ext uri="{FF2B5EF4-FFF2-40B4-BE49-F238E27FC236}">
                  <a16:creationId xmlns:a16="http://schemas.microsoft.com/office/drawing/2014/main" id="{60986441-6315-7941-7DA0-4C944787D676}"/>
                </a:ext>
              </a:extLst>
            </p:cNvPr>
            <p:cNvSpPr txBox="1"/>
            <p:nvPr/>
          </p:nvSpPr>
          <p:spPr>
            <a:xfrm>
              <a:off x="5284024" y="383287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grpSp>
          <p:nvGrpSpPr>
            <p:cNvPr id="8224" name="Gruppieren 8223">
              <a:extLst>
                <a:ext uri="{FF2B5EF4-FFF2-40B4-BE49-F238E27FC236}">
                  <a16:creationId xmlns:a16="http://schemas.microsoft.com/office/drawing/2014/main" id="{C863C47C-EFC3-9E82-6D35-CEB4E3F76643}"/>
                </a:ext>
              </a:extLst>
            </p:cNvPr>
            <p:cNvGrpSpPr/>
            <p:nvPr/>
          </p:nvGrpSpPr>
          <p:grpSpPr>
            <a:xfrm>
              <a:off x="5331101" y="4880309"/>
              <a:ext cx="449833" cy="290051"/>
              <a:chOff x="8184163" y="4245626"/>
              <a:chExt cx="449833" cy="290051"/>
            </a:xfrm>
          </p:grpSpPr>
          <p:sp>
            <p:nvSpPr>
              <p:cNvPr id="8225" name="Rechteck 8224">
                <a:extLst>
                  <a:ext uri="{FF2B5EF4-FFF2-40B4-BE49-F238E27FC236}">
                    <a16:creationId xmlns:a16="http://schemas.microsoft.com/office/drawing/2014/main" id="{84E9BFD1-130B-B7C4-7D8D-75A4F134A899}"/>
                  </a:ext>
                </a:extLst>
              </p:cNvPr>
              <p:cNvSpPr/>
              <p:nvPr/>
            </p:nvSpPr>
            <p:spPr bwMode="auto">
              <a:xfrm>
                <a:off x="8184163" y="4245626"/>
                <a:ext cx="449833" cy="2893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26" name="Textfeld 8225">
                <a:extLst>
                  <a:ext uri="{FF2B5EF4-FFF2-40B4-BE49-F238E27FC236}">
                    <a16:creationId xmlns:a16="http://schemas.microsoft.com/office/drawing/2014/main" id="{3788FACF-B4C2-B336-B480-0D6C4A01B9E1}"/>
                  </a:ext>
                </a:extLst>
              </p:cNvPr>
              <p:cNvSpPr txBox="1"/>
              <p:nvPr/>
            </p:nvSpPr>
            <p:spPr>
              <a:xfrm>
                <a:off x="8228857" y="4258678"/>
                <a:ext cx="3225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b="1" dirty="0"/>
                  <a:t>FI</a:t>
                </a:r>
              </a:p>
            </p:txBody>
          </p:sp>
        </p:grpSp>
        <p:sp>
          <p:nvSpPr>
            <p:cNvPr id="8237" name="Ellipse 8236">
              <a:extLst>
                <a:ext uri="{FF2B5EF4-FFF2-40B4-BE49-F238E27FC236}">
                  <a16:creationId xmlns:a16="http://schemas.microsoft.com/office/drawing/2014/main" id="{11A0C2CE-79AB-4BD0-0926-1B12A20A64B5}"/>
                </a:ext>
              </a:extLst>
            </p:cNvPr>
            <p:cNvSpPr/>
            <p:nvPr/>
          </p:nvSpPr>
          <p:spPr bwMode="auto">
            <a:xfrm>
              <a:off x="5513260" y="3535326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1" name="Textfeld 8240">
              <a:extLst>
                <a:ext uri="{FF2B5EF4-FFF2-40B4-BE49-F238E27FC236}">
                  <a16:creationId xmlns:a16="http://schemas.microsoft.com/office/drawing/2014/main" id="{B2EE74F5-41A7-DB16-232B-D81982F871B5}"/>
                </a:ext>
              </a:extLst>
            </p:cNvPr>
            <p:cNvSpPr txBox="1"/>
            <p:nvPr/>
          </p:nvSpPr>
          <p:spPr>
            <a:xfrm>
              <a:off x="6095537" y="492019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/>
                <a:t>UV</a:t>
              </a:r>
            </a:p>
          </p:txBody>
        </p:sp>
        <p:sp>
          <p:nvSpPr>
            <p:cNvPr id="8242" name="Rechteck 8241">
              <a:extLst>
                <a:ext uri="{FF2B5EF4-FFF2-40B4-BE49-F238E27FC236}">
                  <a16:creationId xmlns:a16="http://schemas.microsoft.com/office/drawing/2014/main" id="{5FA44A2B-5E21-7432-AACF-EF71A769431A}"/>
                </a:ext>
              </a:extLst>
            </p:cNvPr>
            <p:cNvSpPr/>
            <p:nvPr/>
          </p:nvSpPr>
          <p:spPr bwMode="auto">
            <a:xfrm>
              <a:off x="5375795" y="3447269"/>
              <a:ext cx="358871" cy="24621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243" name="Rechteck 8242">
            <a:extLst>
              <a:ext uri="{FF2B5EF4-FFF2-40B4-BE49-F238E27FC236}">
                <a16:creationId xmlns:a16="http://schemas.microsoft.com/office/drawing/2014/main" id="{47B013CD-BB3E-440A-5E13-1047B9330A76}"/>
              </a:ext>
            </a:extLst>
          </p:cNvPr>
          <p:cNvSpPr/>
          <p:nvPr/>
        </p:nvSpPr>
        <p:spPr bwMode="auto">
          <a:xfrm>
            <a:off x="7792584" y="4073657"/>
            <a:ext cx="358871" cy="24621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44" name="Rechteck 8243">
            <a:extLst>
              <a:ext uri="{FF2B5EF4-FFF2-40B4-BE49-F238E27FC236}">
                <a16:creationId xmlns:a16="http://schemas.microsoft.com/office/drawing/2014/main" id="{7C770D97-F084-DF46-DF02-802E866CE0E1}"/>
              </a:ext>
            </a:extLst>
          </p:cNvPr>
          <p:cNvSpPr/>
          <p:nvPr/>
        </p:nvSpPr>
        <p:spPr bwMode="auto">
          <a:xfrm>
            <a:off x="7792584" y="2570476"/>
            <a:ext cx="358871" cy="24621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8567DCAC-5BFB-54A7-4367-C7BB63D4B504}"/>
              </a:ext>
            </a:extLst>
          </p:cNvPr>
          <p:cNvSpPr txBox="1"/>
          <p:nvPr/>
        </p:nvSpPr>
        <p:spPr>
          <a:xfrm>
            <a:off x="7210922" y="2566984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KST 1</a:t>
            </a:r>
          </a:p>
        </p:txBody>
      </p:sp>
      <p:sp>
        <p:nvSpPr>
          <p:cNvPr id="8246" name="Textfeld 8245">
            <a:extLst>
              <a:ext uri="{FF2B5EF4-FFF2-40B4-BE49-F238E27FC236}">
                <a16:creationId xmlns:a16="http://schemas.microsoft.com/office/drawing/2014/main" id="{FC3D0623-4D6F-A22E-0AE8-048DEC984D0E}"/>
              </a:ext>
            </a:extLst>
          </p:cNvPr>
          <p:cNvSpPr txBox="1"/>
          <p:nvPr/>
        </p:nvSpPr>
        <p:spPr>
          <a:xfrm>
            <a:off x="8118596" y="4045392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KST 3</a:t>
            </a:r>
          </a:p>
        </p:txBody>
      </p:sp>
      <p:sp>
        <p:nvSpPr>
          <p:cNvPr id="8247" name="Textfeld 8246">
            <a:extLst>
              <a:ext uri="{FF2B5EF4-FFF2-40B4-BE49-F238E27FC236}">
                <a16:creationId xmlns:a16="http://schemas.microsoft.com/office/drawing/2014/main" id="{51C879C1-245B-67F5-C5BF-8EA71ECA8459}"/>
              </a:ext>
            </a:extLst>
          </p:cNvPr>
          <p:cNvSpPr txBox="1"/>
          <p:nvPr/>
        </p:nvSpPr>
        <p:spPr>
          <a:xfrm>
            <a:off x="5133836" y="3963501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KST 2</a:t>
            </a:r>
          </a:p>
        </p:txBody>
      </p:sp>
      <p:sp>
        <p:nvSpPr>
          <p:cNvPr id="8258" name="Textfeld 8257">
            <a:extLst>
              <a:ext uri="{FF2B5EF4-FFF2-40B4-BE49-F238E27FC236}">
                <a16:creationId xmlns:a16="http://schemas.microsoft.com/office/drawing/2014/main" id="{E8D29F29-3F6C-EEE1-E03E-1240D40DEA92}"/>
              </a:ext>
            </a:extLst>
          </p:cNvPr>
          <p:cNvSpPr txBox="1"/>
          <p:nvPr/>
        </p:nvSpPr>
        <p:spPr>
          <a:xfrm>
            <a:off x="3788748" y="3621977"/>
            <a:ext cx="10999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190000123548</a:t>
            </a:r>
            <a:endParaRPr lang="de-DE" sz="1000" dirty="0"/>
          </a:p>
        </p:txBody>
      </p:sp>
      <p:sp>
        <p:nvSpPr>
          <p:cNvPr id="8260" name="Textfeld 8259">
            <a:extLst>
              <a:ext uri="{FF2B5EF4-FFF2-40B4-BE49-F238E27FC236}">
                <a16:creationId xmlns:a16="http://schemas.microsoft.com/office/drawing/2014/main" id="{37CB3CCD-4D01-C2EE-BA1A-996A9717F68C}"/>
              </a:ext>
            </a:extLst>
          </p:cNvPr>
          <p:cNvSpPr txBox="1"/>
          <p:nvPr/>
        </p:nvSpPr>
        <p:spPr>
          <a:xfrm>
            <a:off x="7941230" y="3638531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  <a:effectLst/>
              </a:rPr>
              <a:t>1 APA01 1503 9411</a:t>
            </a:r>
            <a:endParaRPr lang="de-DE" sz="10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EA4FD5-30C2-C2BE-B335-1EAE92A22B89}"/>
              </a:ext>
            </a:extLst>
          </p:cNvPr>
          <p:cNvGrpSpPr/>
          <p:nvPr/>
        </p:nvGrpSpPr>
        <p:grpSpPr>
          <a:xfrm>
            <a:off x="988908" y="3887398"/>
            <a:ext cx="2544254" cy="1348629"/>
            <a:chOff x="2218501" y="3203860"/>
            <a:chExt cx="2544254" cy="1348629"/>
          </a:xfrm>
        </p:grpSpPr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E16D55B0-7265-D742-2DC4-404368641B88}"/>
                </a:ext>
              </a:extLst>
            </p:cNvPr>
            <p:cNvCxnSpPr>
              <a:endCxn id="76" idx="2"/>
            </p:cNvCxnSpPr>
            <p:nvPr/>
          </p:nvCxnSpPr>
          <p:spPr bwMode="auto">
            <a:xfrm>
              <a:off x="2270528" y="3537870"/>
              <a:ext cx="226440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295A4A4-4B2E-3D8E-A395-CEF3F51DAED7}"/>
                </a:ext>
              </a:extLst>
            </p:cNvPr>
            <p:cNvSpPr txBox="1"/>
            <p:nvPr/>
          </p:nvSpPr>
          <p:spPr>
            <a:xfrm>
              <a:off x="2947807" y="320386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Hausnetz</a:t>
              </a:r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50F532E-34D6-7F6D-ECE1-D1C5DE41B6DB}"/>
                </a:ext>
              </a:extLst>
            </p:cNvPr>
            <p:cNvCxnSpPr/>
            <p:nvPr/>
          </p:nvCxnSpPr>
          <p:spPr bwMode="auto">
            <a:xfrm flipH="1">
              <a:off x="4584567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2848CAF3-AE8A-42F6-6B70-211E97C3D120}"/>
                </a:ext>
              </a:extLst>
            </p:cNvPr>
            <p:cNvCxnSpPr/>
            <p:nvPr/>
          </p:nvCxnSpPr>
          <p:spPr bwMode="auto">
            <a:xfrm flipH="1">
              <a:off x="3098467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F5AFA519-9E20-9BF1-3B5C-90C3D1E14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2827963" y="3607944"/>
              <a:ext cx="449834" cy="537633"/>
            </a:xfrm>
            <a:prstGeom prst="rect">
              <a:avLst/>
            </a:prstGeom>
          </p:spPr>
        </p:pic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1A8C9588-BAD3-E556-4D10-1CFE2966952E}"/>
                </a:ext>
              </a:extLst>
            </p:cNvPr>
            <p:cNvSpPr txBox="1"/>
            <p:nvPr/>
          </p:nvSpPr>
          <p:spPr>
            <a:xfrm>
              <a:off x="3390846" y="379991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4F6BF91-9AEE-C3EC-9063-8C98560191AF}"/>
                </a:ext>
              </a:extLst>
            </p:cNvPr>
            <p:cNvSpPr/>
            <p:nvPr/>
          </p:nvSpPr>
          <p:spPr bwMode="auto">
            <a:xfrm>
              <a:off x="3049970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5A4A455F-B0A6-7504-47BF-B9C6EAD982B4}"/>
                </a:ext>
              </a:extLst>
            </p:cNvPr>
            <p:cNvSpPr/>
            <p:nvPr/>
          </p:nvSpPr>
          <p:spPr bwMode="auto">
            <a:xfrm>
              <a:off x="4534928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C2E649F-6EAB-1E8C-BCC8-93575D574773}"/>
                </a:ext>
              </a:extLst>
            </p:cNvPr>
            <p:cNvCxnSpPr/>
            <p:nvPr/>
          </p:nvCxnSpPr>
          <p:spPr bwMode="auto">
            <a:xfrm flipH="1">
              <a:off x="2489005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50D6E200-9F8D-591F-771F-1A5D8B0D5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2218501" y="3607944"/>
              <a:ext cx="449834" cy="537633"/>
            </a:xfrm>
            <a:prstGeom prst="rect">
              <a:avLst/>
            </a:prstGeom>
          </p:spPr>
        </p:pic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9923E507-E2E2-02FF-68B8-8B2BDE93E5D4}"/>
                </a:ext>
              </a:extLst>
            </p:cNvPr>
            <p:cNvSpPr txBox="1"/>
            <p:nvPr/>
          </p:nvSpPr>
          <p:spPr>
            <a:xfrm>
              <a:off x="4140643" y="3799918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</a:t>
              </a: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CFBEB29-A9FF-F299-11DC-A6E664E0BD91}"/>
                </a:ext>
              </a:extLst>
            </p:cNvPr>
            <p:cNvSpPr/>
            <p:nvPr/>
          </p:nvSpPr>
          <p:spPr bwMode="auto">
            <a:xfrm>
              <a:off x="2440508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3AB944BA-D723-6DE2-9098-4E5F23541407}"/>
                </a:ext>
              </a:extLst>
            </p:cNvPr>
            <p:cNvCxnSpPr/>
            <p:nvPr/>
          </p:nvCxnSpPr>
          <p:spPr bwMode="auto">
            <a:xfrm flipH="1">
              <a:off x="3819997" y="4075777"/>
              <a:ext cx="10770" cy="476712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346023F4-F811-54C3-45AE-F140884B3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3549493" y="3607944"/>
              <a:ext cx="449834" cy="537633"/>
            </a:xfrm>
            <a:prstGeom prst="rect">
              <a:avLst/>
            </a:prstGeom>
          </p:spPr>
        </p:pic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3414BA33-F04C-9915-9ED1-EA29F932D81E}"/>
                </a:ext>
              </a:extLst>
            </p:cNvPr>
            <p:cNvSpPr/>
            <p:nvPr/>
          </p:nvSpPr>
          <p:spPr bwMode="auto">
            <a:xfrm>
              <a:off x="3771500" y="3488763"/>
              <a:ext cx="98214" cy="98214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C42E1868-A643-1B4D-6FBC-B4A050B0FCF1}"/>
                </a:ext>
              </a:extLst>
            </p:cNvPr>
            <p:cNvSpPr txBox="1"/>
            <p:nvPr/>
          </p:nvSpPr>
          <p:spPr>
            <a:xfrm>
              <a:off x="2490682" y="3925584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. . .</a:t>
              </a:r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DCEFF636-168C-3C6C-B6B9-25C1299694EC}"/>
                </a:ext>
              </a:extLst>
            </p:cNvPr>
            <p:cNvSpPr txBox="1"/>
            <p:nvPr/>
          </p:nvSpPr>
          <p:spPr>
            <a:xfrm>
              <a:off x="3879306" y="3925584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. . .</a:t>
              </a:r>
            </a:p>
          </p:txBody>
        </p:sp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4133BAFD-900D-28C5-EE93-4F1FD2479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2" t="2110" r="36284" b="3748"/>
            <a:stretch/>
          </p:blipFill>
          <p:spPr>
            <a:xfrm>
              <a:off x="4312921" y="3607944"/>
              <a:ext cx="449834" cy="537633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5326842-3459-7C20-1B3F-9EF5CA19489D}"/>
              </a:ext>
            </a:extLst>
          </p:cNvPr>
          <p:cNvSpPr txBox="1"/>
          <p:nvPr/>
        </p:nvSpPr>
        <p:spPr>
          <a:xfrm>
            <a:off x="907049" y="176867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Zählerschrank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5E937B9-9DFD-EC6C-A144-D9C9ACB8DF88}"/>
              </a:ext>
            </a:extLst>
          </p:cNvPr>
          <p:cNvGrpSpPr/>
          <p:nvPr/>
        </p:nvGrpSpPr>
        <p:grpSpPr>
          <a:xfrm>
            <a:off x="2319900" y="6128704"/>
            <a:ext cx="1355436" cy="276999"/>
            <a:chOff x="2304967" y="6009865"/>
            <a:chExt cx="1355436" cy="276999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43C9924-AD29-7A6E-B500-D4463552BCB4}"/>
                </a:ext>
              </a:extLst>
            </p:cNvPr>
            <p:cNvSpPr txBox="1"/>
            <p:nvPr/>
          </p:nvSpPr>
          <p:spPr>
            <a:xfrm>
              <a:off x="2304967" y="6009865"/>
              <a:ext cx="1355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KST: Klemmstein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73CA8F4-7B07-623D-ECE9-114AC067F352}"/>
                </a:ext>
              </a:extLst>
            </p:cNvPr>
            <p:cNvSpPr/>
            <p:nvPr/>
          </p:nvSpPr>
          <p:spPr bwMode="auto">
            <a:xfrm>
              <a:off x="2362322" y="6013972"/>
              <a:ext cx="358871" cy="24621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2FBE606F-060F-0BCD-E3F8-2C846021B5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20" r="64234" b="4328"/>
          <a:stretch/>
        </p:blipFill>
        <p:spPr>
          <a:xfrm>
            <a:off x="7757044" y="1849297"/>
            <a:ext cx="349550" cy="54594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E700CB63-FDDD-2F50-57E1-B8CF5DA12EC7}"/>
              </a:ext>
            </a:extLst>
          </p:cNvPr>
          <p:cNvSpPr txBox="1"/>
          <p:nvPr/>
        </p:nvSpPr>
        <p:spPr>
          <a:xfrm>
            <a:off x="7660315" y="207049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DBE9B56-08B3-2E10-72F4-696BA4D3A92A}"/>
              </a:ext>
            </a:extLst>
          </p:cNvPr>
          <p:cNvSpPr txBox="1"/>
          <p:nvPr/>
        </p:nvSpPr>
        <p:spPr>
          <a:xfrm>
            <a:off x="8148588" y="2016234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SLS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989B735-93E3-9A53-C2A9-54BC2D7F0C13}"/>
              </a:ext>
            </a:extLst>
          </p:cNvPr>
          <p:cNvCxnSpPr/>
          <p:nvPr/>
        </p:nvCxnSpPr>
        <p:spPr bwMode="auto">
          <a:xfrm flipV="1">
            <a:off x="9463349" y="2663825"/>
            <a:ext cx="0" cy="103981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DDFBF857-ECD1-56B2-33E2-95C3059A2B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10979" r="39631" b="13139"/>
          <a:stretch/>
        </p:blipFill>
        <p:spPr>
          <a:xfrm>
            <a:off x="9241257" y="2920854"/>
            <a:ext cx="431483" cy="675363"/>
          </a:xfrm>
          <a:prstGeom prst="rect">
            <a:avLst/>
          </a:prstGeom>
        </p:spPr>
      </p:pic>
      <p:sp>
        <p:nvSpPr>
          <p:cNvPr id="8253" name="Ellipse 8252">
            <a:extLst>
              <a:ext uri="{FF2B5EF4-FFF2-40B4-BE49-F238E27FC236}">
                <a16:creationId xmlns:a16="http://schemas.microsoft.com/office/drawing/2014/main" id="{4F609B2F-DC02-6F93-7AE5-7DAC8E01A376}"/>
              </a:ext>
            </a:extLst>
          </p:cNvPr>
          <p:cNvSpPr/>
          <p:nvPr/>
        </p:nvSpPr>
        <p:spPr bwMode="auto">
          <a:xfrm>
            <a:off x="7917642" y="2632609"/>
            <a:ext cx="98214" cy="9821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4E69F4CB-99A0-1E44-678D-151FDA056C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t="28034" r="22874"/>
          <a:stretch/>
        </p:blipFill>
        <p:spPr>
          <a:xfrm>
            <a:off x="9298831" y="3698112"/>
            <a:ext cx="319635" cy="411891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BAA3786A-711D-4057-A98B-915F5E3C8F73}"/>
              </a:ext>
            </a:extLst>
          </p:cNvPr>
          <p:cNvSpPr txBox="1"/>
          <p:nvPr/>
        </p:nvSpPr>
        <p:spPr>
          <a:xfrm>
            <a:off x="5954562" y="3638531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  <a:effectLst/>
              </a:rPr>
              <a:t>1 APA01 1503 9413</a:t>
            </a: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57D697-9693-398C-5FC9-DC0900167C0F}"/>
              </a:ext>
            </a:extLst>
          </p:cNvPr>
          <p:cNvSpPr txBox="1"/>
          <p:nvPr/>
        </p:nvSpPr>
        <p:spPr>
          <a:xfrm>
            <a:off x="7380484" y="3408989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180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0A3CD3-BEFB-F3C3-2C90-EA71CABE3E45}"/>
              </a:ext>
            </a:extLst>
          </p:cNvPr>
          <p:cNvSpPr txBox="1"/>
          <p:nvPr/>
        </p:nvSpPr>
        <p:spPr>
          <a:xfrm>
            <a:off x="8175343" y="340697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280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290217-E8DF-EE7A-1742-06BE4891F30D}"/>
              </a:ext>
            </a:extLst>
          </p:cNvPr>
          <p:cNvSpPr txBox="1"/>
          <p:nvPr/>
        </p:nvSpPr>
        <p:spPr>
          <a:xfrm>
            <a:off x="5434782" y="3408989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180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8EE5DF0-9876-5F10-8D97-D13DF3C84B15}"/>
              </a:ext>
            </a:extLst>
          </p:cNvPr>
          <p:cNvSpPr txBox="1"/>
          <p:nvPr/>
        </p:nvSpPr>
        <p:spPr>
          <a:xfrm>
            <a:off x="6230200" y="340697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280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C9288C7-151A-44B7-9C18-7F2249C039D5}"/>
              </a:ext>
            </a:extLst>
          </p:cNvPr>
          <p:cNvSpPr txBox="1"/>
          <p:nvPr/>
        </p:nvSpPr>
        <p:spPr>
          <a:xfrm>
            <a:off x="8227956" y="4569503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WPPE-Tarif: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AP: 27,91 €ct/kWh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GP: 54,41 €/a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BA8EDFB-2003-6C3D-8F19-52D3733B2F45}"/>
              </a:ext>
            </a:extLst>
          </p:cNvPr>
          <p:cNvSpPr txBox="1"/>
          <p:nvPr/>
        </p:nvSpPr>
        <p:spPr>
          <a:xfrm>
            <a:off x="3773308" y="3892882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Hausnetz</a:t>
            </a:r>
          </a:p>
        </p:txBody>
      </p:sp>
    </p:spTree>
    <p:extLst>
      <p:ext uri="{BB962C8B-B14F-4D97-AF65-F5344CB8AC3E}">
        <p14:creationId xmlns:p14="http://schemas.microsoft.com/office/powerpoint/2010/main" val="24905887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Flächennutzung in 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94DAA7-50B1-468E-A40F-8C9703289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/>
          <a:stretch/>
        </p:blipFill>
        <p:spPr>
          <a:xfrm>
            <a:off x="1080655" y="1163782"/>
            <a:ext cx="6858000" cy="496629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10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chemeClr val="accent2"/>
                </a:solidFill>
              </a:rPr>
              <a:t>14% der landwirtschaftlich genutzten Fläche in D sind Energiepflanzen!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347A4C-F5A5-B638-D44D-257CAD703EB4}"/>
              </a:ext>
            </a:extLst>
          </p:cNvPr>
          <p:cNvSpPr txBox="1"/>
          <p:nvPr/>
        </p:nvSpPr>
        <p:spPr>
          <a:xfrm>
            <a:off x="4359568" y="41148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46 %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5B1EFB-A33A-6D57-AD0B-1AB3F134F028}"/>
              </a:ext>
            </a:extLst>
          </p:cNvPr>
          <p:cNvSpPr txBox="1"/>
          <p:nvPr/>
        </p:nvSpPr>
        <p:spPr>
          <a:xfrm>
            <a:off x="649578" y="396091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32 %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D5E43E-BB97-6E08-9B93-F7B6067762A5}"/>
              </a:ext>
            </a:extLst>
          </p:cNvPr>
          <p:cNvSpPr txBox="1"/>
          <p:nvPr/>
        </p:nvSpPr>
        <p:spPr>
          <a:xfrm>
            <a:off x="970309" y="2098176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22 %</a:t>
            </a:r>
          </a:p>
        </p:txBody>
      </p:sp>
    </p:spTree>
    <p:extLst>
      <p:ext uri="{BB962C8B-B14F-4D97-AF65-F5344CB8AC3E}">
        <p14:creationId xmlns:p14="http://schemas.microsoft.com/office/powerpoint/2010/main" val="13658554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729" y="176186"/>
            <a:ext cx="20232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Vorbemerkungen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EC4E7A5-CD82-D057-D5DC-B8F8541AEF3E}"/>
              </a:ext>
            </a:extLst>
          </p:cNvPr>
          <p:cNvSpPr txBox="1"/>
          <p:nvPr/>
        </p:nvSpPr>
        <p:spPr>
          <a:xfrm>
            <a:off x="459169" y="1210375"/>
            <a:ext cx="9269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In den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letzten Jahren und aktuell 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wurden und werden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viele Kampagnen 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im Land RLP und den Regionen veranstaltet, wie z.B. „Die Sonne bezahlt die Stromrechnung“ oder „Kommunale Wärmeplanung“. Diese sind meist nur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monothematisch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angelegt und für sich genommen durchaus sehr sinnvoll und erfolgreich!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9012B5-FFD0-B11D-B7F9-0396B82FC99A}"/>
              </a:ext>
            </a:extLst>
          </p:cNvPr>
          <p:cNvSpPr txBox="1"/>
          <p:nvPr/>
        </p:nvSpPr>
        <p:spPr>
          <a:xfrm>
            <a:off x="459170" y="2536951"/>
            <a:ext cx="91845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Zukünftig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müssen wir jedoch die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Erzeugung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von EE mit den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Energiespeichern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und die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Endenergie-Verbrauchssektoren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miteinander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in Verbindung bringen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, um die Energiewende zu meistern!</a:t>
            </a:r>
            <a:b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Der„</a:t>
            </a:r>
            <a:r>
              <a:rPr lang="de-DE" sz="1800" u="sng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ProSumer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“ ist dabei das Zauberwort, bei dem die </a:t>
            </a:r>
            <a:r>
              <a:rPr lang="de-DE" sz="1800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Sektorkopplung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das herausragende Prinzip ist!</a:t>
            </a:r>
          </a:p>
        </p:txBody>
      </p:sp>
    </p:spTree>
    <p:extLst>
      <p:ext uri="{BB962C8B-B14F-4D97-AF65-F5344CB8AC3E}">
        <p14:creationId xmlns:p14="http://schemas.microsoft.com/office/powerpoint/2010/main" val="23456705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623" y="9525"/>
            <a:ext cx="87352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Transformation zu 100% Erneuerbare bis 2040 in RLP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beim Ausbau-Mix, 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694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770970" y="4976500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666497" y="3753349"/>
            <a:ext cx="248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Wind-</a:t>
            </a:r>
            <a:r>
              <a:rPr lang="de-DE" sz="1600" b="1" dirty="0" err="1">
                <a:solidFill>
                  <a:srgbClr val="00B0F0"/>
                </a:solidFill>
              </a:rPr>
              <a:t>onshore</a:t>
            </a:r>
            <a:r>
              <a:rPr lang="de-DE" sz="1600" b="1" dirty="0">
                <a:solidFill>
                  <a:srgbClr val="00B0F0"/>
                </a:solidFill>
              </a:rPr>
              <a:t>: 24 TWh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163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422096"/>
            <a:ext cx="280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 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572438"/>
            <a:ext cx="29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u="sng" dirty="0">
                <a:solidFill>
                  <a:srgbClr val="00B050"/>
                </a:solidFill>
              </a:rPr>
              <a:t>Alle Potenziale</a:t>
            </a:r>
            <a:r>
              <a:rPr lang="de-DE" altLang="de-DE" sz="1800" dirty="0">
                <a:solidFill>
                  <a:srgbClr val="00B050"/>
                </a:solidFill>
              </a:rPr>
              <a:t> werden beim Zubau-Mix gebraucht!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DA53663-C4A4-F20E-84A3-3BA4112845BB}"/>
              </a:ext>
            </a:extLst>
          </p:cNvPr>
          <p:cNvGrpSpPr/>
          <p:nvPr/>
        </p:nvGrpSpPr>
        <p:grpSpPr>
          <a:xfrm>
            <a:off x="5635482" y="4496157"/>
            <a:ext cx="4008602" cy="862798"/>
            <a:chOff x="5635482" y="4496157"/>
            <a:chExt cx="4008602" cy="862798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CF4642D6-2C2D-2B93-1D1D-F6B21DD5AF9D}"/>
                </a:ext>
              </a:extLst>
            </p:cNvPr>
            <p:cNvSpPr/>
            <p:nvPr/>
          </p:nvSpPr>
          <p:spPr bwMode="auto">
            <a:xfrm>
              <a:off x="5635482" y="4496157"/>
              <a:ext cx="4008602" cy="86279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15926CF-3F28-B47F-87A8-CA6E07BAD09D}"/>
                </a:ext>
              </a:extLst>
            </p:cNvPr>
            <p:cNvSpPr txBox="1"/>
            <p:nvPr/>
          </p:nvSpPr>
          <p:spPr>
            <a:xfrm>
              <a:off x="6255015" y="4825530"/>
              <a:ext cx="3389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t"/>
              <a:r>
                <a:rPr lang="de-DE" sz="1400" dirty="0">
                  <a:solidFill>
                    <a:srgbClr val="FF0000"/>
                  </a:solidFill>
                </a:rPr>
                <a:t>zu i</a:t>
              </a:r>
              <a:r>
                <a:rPr lang="de-DE" sz="1400" u="none" strike="noStrike" dirty="0">
                  <a:solidFill>
                    <a:srgbClr val="FF0000"/>
                  </a:solidFill>
                  <a:effectLst/>
                </a:rPr>
                <a:t>nstallierende Leistung: 16.560 MW,</a:t>
              </a:r>
              <a:br>
                <a:rPr lang="de-DE" sz="1400" u="none" strike="noStrike" dirty="0">
                  <a:solidFill>
                    <a:srgbClr val="FF0000"/>
                  </a:solidFill>
                  <a:effectLst/>
                </a:rPr>
              </a:br>
              <a:r>
                <a:rPr lang="de-DE" sz="1400" u="none" strike="noStrike" dirty="0">
                  <a:solidFill>
                    <a:srgbClr val="FF0000"/>
                  </a:solidFill>
                  <a:effectLst/>
                </a:rPr>
                <a:t>entspricht ca. 16.500 ha, 0,8 % von RLP</a:t>
              </a:r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99A928A8-5660-14D8-5AAC-171153345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877" y="5811598"/>
            <a:ext cx="199445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e.V., Meta-Studie</a:t>
            </a:r>
          </a:p>
        </p:txBody>
      </p:sp>
    </p:spTree>
    <p:extLst>
      <p:ext uri="{BB962C8B-B14F-4D97-AF65-F5344CB8AC3E}">
        <p14:creationId xmlns:p14="http://schemas.microsoft.com/office/powerpoint/2010/main" val="10701262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77942"/>
              </p:ext>
            </p:extLst>
          </p:nvPr>
        </p:nvGraphicFramePr>
        <p:xfrm>
          <a:off x="860482" y="794079"/>
          <a:ext cx="6830220" cy="4198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Transformation zu 100% Erneuerbare bis 2040 in RLP (2),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zeitlicher Verlauf und aktuelle </a:t>
            </a:r>
            <a:r>
              <a:rPr lang="de-DE" sz="2000" dirty="0" err="1">
                <a:solidFill>
                  <a:schemeClr val="bg1"/>
                </a:solidFill>
              </a:rPr>
              <a:t>Zubauzahlen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794079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385720" y="1067985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149972" y="2984085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EE8A6FF-3DF8-477B-B5E4-A5814ECF5E53}"/>
              </a:ext>
            </a:extLst>
          </p:cNvPr>
          <p:cNvSpPr txBox="1"/>
          <p:nvPr/>
        </p:nvSpPr>
        <p:spPr>
          <a:xfrm>
            <a:off x="4409397" y="3813546"/>
            <a:ext cx="3523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Erneuerbare (Koalitionsvertrag RLP 2021)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PV: 500 MW/a, Wind: 500 MW/a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A5967F9-82C0-4243-8CBD-F4E33F618D06}"/>
              </a:ext>
            </a:extLst>
          </p:cNvPr>
          <p:cNvGrpSpPr/>
          <p:nvPr/>
        </p:nvGrpSpPr>
        <p:grpSpPr>
          <a:xfrm>
            <a:off x="7500948" y="2674317"/>
            <a:ext cx="671699" cy="690731"/>
            <a:chOff x="8963995" y="3141786"/>
            <a:chExt cx="671699" cy="690731"/>
          </a:xfrm>
        </p:grpSpPr>
        <p:sp>
          <p:nvSpPr>
            <p:cNvPr id="3" name="Geschweifte Klammer rechts 2">
              <a:extLst>
                <a:ext uri="{FF2B5EF4-FFF2-40B4-BE49-F238E27FC236}">
                  <a16:creationId xmlns:a16="http://schemas.microsoft.com/office/drawing/2014/main" id="{6EF91F80-8DF9-4353-B518-B9384B1ED83A}"/>
                </a:ext>
              </a:extLst>
            </p:cNvPr>
            <p:cNvSpPr/>
            <p:nvPr/>
          </p:nvSpPr>
          <p:spPr bwMode="auto">
            <a:xfrm>
              <a:off x="8963995" y="3141786"/>
              <a:ext cx="179754" cy="690731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0478B41-B8E0-4BE2-A6CC-D58414BF9B95}"/>
                </a:ext>
              </a:extLst>
            </p:cNvPr>
            <p:cNvSpPr txBox="1"/>
            <p:nvPr/>
          </p:nvSpPr>
          <p:spPr>
            <a:xfrm>
              <a:off x="9103176" y="3374757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40,5</a:t>
              </a:r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915" y="4992520"/>
            <a:ext cx="21328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stat. LA  RLP, ISE e.V., 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5BCBFFE0-01F4-4106-BB71-89DC79396095}"/>
              </a:ext>
            </a:extLst>
          </p:cNvPr>
          <p:cNvGrpSpPr/>
          <p:nvPr/>
        </p:nvGrpSpPr>
        <p:grpSpPr>
          <a:xfrm>
            <a:off x="7719285" y="2636124"/>
            <a:ext cx="1171656" cy="2333795"/>
            <a:chOff x="7931874" y="2820018"/>
            <a:chExt cx="1171656" cy="2333795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305CD51-7B97-4615-BE83-4D9B555D7B27}"/>
                </a:ext>
              </a:extLst>
            </p:cNvPr>
            <p:cNvSpPr/>
            <p:nvPr/>
          </p:nvSpPr>
          <p:spPr bwMode="auto">
            <a:xfrm>
              <a:off x="8988691" y="2820018"/>
              <a:ext cx="74752" cy="747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C86A91E-F8E1-4B20-AA6B-2131E35D17D3}"/>
                </a:ext>
              </a:extLst>
            </p:cNvPr>
            <p:cNvGrpSpPr/>
            <p:nvPr/>
          </p:nvGrpSpPr>
          <p:grpSpPr>
            <a:xfrm>
              <a:off x="7931874" y="2883823"/>
              <a:ext cx="1171656" cy="2269990"/>
              <a:chOff x="7931874" y="2883823"/>
              <a:chExt cx="1171656" cy="2269990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9E92CDB-1962-4490-A4B9-C28C214D9B52}"/>
                  </a:ext>
                </a:extLst>
              </p:cNvPr>
              <p:cNvSpPr txBox="1"/>
              <p:nvPr/>
            </p:nvSpPr>
            <p:spPr>
              <a:xfrm rot="18861288">
                <a:off x="8658536" y="4708819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2052</a:t>
                </a:r>
              </a:p>
            </p:txBody>
          </p: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039E1765-176C-4FC8-A67C-71202DC6382F}"/>
                  </a:ext>
                </a:extLst>
              </p:cNvPr>
              <p:cNvCxnSpPr>
                <a:endCxn id="21" idx="3"/>
              </p:cNvCxnSpPr>
              <p:nvPr/>
            </p:nvCxnSpPr>
            <p:spPr bwMode="auto">
              <a:xfrm flipV="1">
                <a:off x="7931874" y="2883823"/>
                <a:ext cx="1067764" cy="694117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99F60B2E-DF48-4617-ABD6-9FBD9CC3D3AA}"/>
                  </a:ext>
                </a:extLst>
              </p:cNvPr>
              <p:cNvSpPr txBox="1"/>
              <p:nvPr/>
            </p:nvSpPr>
            <p:spPr>
              <a:xfrm>
                <a:off x="7945747" y="4509516"/>
                <a:ext cx="609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 .</a:t>
                </a:r>
              </a:p>
            </p:txBody>
          </p: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2C29744C-D168-4350-83E4-986FB4B2C9CC}"/>
                  </a:ext>
                </a:extLst>
              </p:cNvPr>
              <p:cNvCxnSpPr>
                <a:stCxn id="21" idx="4"/>
              </p:cNvCxnSpPr>
              <p:nvPr/>
            </p:nvCxnSpPr>
            <p:spPr bwMode="auto">
              <a:xfrm>
                <a:off x="9026067" y="2894770"/>
                <a:ext cx="0" cy="171702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4913154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157A7D5-D342-48FA-927C-F4F613692FF3}"/>
              </a:ext>
            </a:extLst>
          </p:cNvPr>
          <p:cNvSpPr txBox="1"/>
          <p:nvPr/>
        </p:nvSpPr>
        <p:spPr>
          <a:xfrm>
            <a:off x="2767663" y="4913154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Istwerte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071070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071070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6BB035FE-5F6B-20EB-59A7-E12A7C6563FA}"/>
              </a:ext>
            </a:extLst>
          </p:cNvPr>
          <p:cNvGrpSpPr/>
          <p:nvPr/>
        </p:nvGrpSpPr>
        <p:grpSpPr>
          <a:xfrm>
            <a:off x="1612" y="2629868"/>
            <a:ext cx="9906000" cy="2905594"/>
            <a:chOff x="1612" y="2629868"/>
            <a:chExt cx="9906000" cy="2905594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8081284" y="2629868"/>
              <a:ext cx="1544039" cy="2338029"/>
              <a:chOff x="8115261" y="2815785"/>
              <a:chExt cx="1544039" cy="2338029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8115261" y="2879590"/>
                <a:ext cx="1448257" cy="69411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171702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14306" y="470882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B050"/>
                    </a:solidFill>
                  </a:rPr>
                  <a:t>2148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9052309" y="4509516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513098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die Klimaneutralität bis 2148!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54FB92FC-5E8C-36FF-98D6-9C35F5A5F8F8}"/>
              </a:ext>
            </a:extLst>
          </p:cNvPr>
          <p:cNvGrpSpPr/>
          <p:nvPr/>
        </p:nvGrpSpPr>
        <p:grpSpPr>
          <a:xfrm>
            <a:off x="5249966" y="5480756"/>
            <a:ext cx="4516571" cy="992206"/>
            <a:chOff x="4962093" y="5480756"/>
            <a:chExt cx="4516571" cy="992206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2DB964C8-B23E-2971-44D7-59AD84EE4D47}"/>
                </a:ext>
              </a:extLst>
            </p:cNvPr>
            <p:cNvSpPr/>
            <p:nvPr/>
          </p:nvSpPr>
          <p:spPr bwMode="auto">
            <a:xfrm>
              <a:off x="5033427" y="5525462"/>
              <a:ext cx="4424450" cy="947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A25FC97-43B1-EE19-65D0-EE9B59B4DBDA}"/>
                </a:ext>
              </a:extLst>
            </p:cNvPr>
            <p:cNvSpPr txBox="1"/>
            <p:nvPr/>
          </p:nvSpPr>
          <p:spPr>
            <a:xfrm>
              <a:off x="7023759" y="5752725"/>
              <a:ext cx="1359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196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204</a:t>
              </a:r>
              <a:r>
                <a:rPr lang="de-DE" sz="1400" dirty="0"/>
                <a:t> </a:t>
              </a:r>
              <a:r>
                <a:rPr lang="de-DE" sz="1400" dirty="0">
                  <a:solidFill>
                    <a:srgbClr val="FF0000"/>
                  </a:solidFill>
                </a:rPr>
                <a:t>(104%)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8C259081-9F4A-7A28-9066-85467DED532F}"/>
                </a:ext>
              </a:extLst>
            </p:cNvPr>
            <p:cNvSpPr txBox="1"/>
            <p:nvPr/>
          </p:nvSpPr>
          <p:spPr>
            <a:xfrm>
              <a:off x="8269679" y="5759543"/>
              <a:ext cx="1208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196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75,3</a:t>
              </a:r>
              <a:r>
                <a:rPr lang="de-DE" sz="1400" dirty="0"/>
                <a:t> </a:t>
              </a:r>
              <a:r>
                <a:rPr lang="de-DE" sz="1400" dirty="0">
                  <a:solidFill>
                    <a:srgbClr val="FF0000"/>
                  </a:solidFill>
                </a:rPr>
                <a:t>(38 %)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3A8210EB-BF66-7634-52D3-FEB6A70C270F}"/>
                </a:ext>
              </a:extLst>
            </p:cNvPr>
            <p:cNvSpPr txBox="1"/>
            <p:nvPr/>
          </p:nvSpPr>
          <p:spPr>
            <a:xfrm>
              <a:off x="4962093" y="5514989"/>
              <a:ext cx="9076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Zubau</a:t>
              </a:r>
              <a:br>
                <a:rPr lang="de-DE" sz="1600" dirty="0"/>
              </a:br>
              <a:r>
                <a:rPr lang="de-DE" sz="1600" dirty="0"/>
                <a:t>2023</a:t>
              </a:r>
              <a:br>
                <a:rPr lang="de-DE" sz="1600" dirty="0"/>
              </a:br>
              <a:r>
                <a:rPr lang="de-DE" sz="1200" dirty="0"/>
                <a:t>anteilig bis</a:t>
              </a:r>
              <a:br>
                <a:rPr lang="de-DE" sz="1200" dirty="0"/>
              </a:br>
              <a:r>
                <a:rPr lang="de-DE" sz="1200" dirty="0"/>
                <a:t>23.05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4771FD1C-188E-EEAD-FE01-3C740EF7314C}"/>
                </a:ext>
              </a:extLst>
            </p:cNvPr>
            <p:cNvSpPr txBox="1"/>
            <p:nvPr/>
          </p:nvSpPr>
          <p:spPr>
            <a:xfrm>
              <a:off x="6008478" y="5767498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(MW) </a:t>
              </a:r>
              <a:r>
                <a:rPr lang="de-DE" sz="1000" dirty="0">
                  <a:solidFill>
                    <a:srgbClr val="FF0000"/>
                  </a:solidFill>
                </a:rPr>
                <a:t>*)</a:t>
              </a:r>
              <a:r>
                <a:rPr lang="de-DE" sz="1400" dirty="0">
                  <a:solidFill>
                    <a:srgbClr val="FF0000"/>
                  </a:solidFill>
                </a:rPr>
                <a:t>: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Ist(MW):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F92F68F-2DD9-4B42-0C22-7B4029205429}"/>
                </a:ext>
              </a:extLst>
            </p:cNvPr>
            <p:cNvSpPr txBox="1"/>
            <p:nvPr/>
          </p:nvSpPr>
          <p:spPr>
            <a:xfrm>
              <a:off x="6913826" y="5480756"/>
              <a:ext cx="691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9900"/>
                  </a:solidFill>
                </a:rPr>
                <a:t>PV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1A6BD1DB-BD64-6489-EFD9-05A6A4465E79}"/>
                </a:ext>
              </a:extLst>
            </p:cNvPr>
            <p:cNvSpPr txBox="1"/>
            <p:nvPr/>
          </p:nvSpPr>
          <p:spPr>
            <a:xfrm>
              <a:off x="8139507" y="5480756"/>
              <a:ext cx="935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Wind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7044D025-BCF2-8B91-DD3D-F17B566F25EB}"/>
              </a:ext>
            </a:extLst>
          </p:cNvPr>
          <p:cNvGrpSpPr/>
          <p:nvPr/>
        </p:nvGrpSpPr>
        <p:grpSpPr>
          <a:xfrm>
            <a:off x="147083" y="5480756"/>
            <a:ext cx="4805917" cy="1010521"/>
            <a:chOff x="147083" y="5480756"/>
            <a:chExt cx="4805917" cy="1010521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9D3CB9-6E8A-3BC7-928B-63A52A67703A}"/>
                </a:ext>
              </a:extLst>
            </p:cNvPr>
            <p:cNvSpPr/>
            <p:nvPr/>
          </p:nvSpPr>
          <p:spPr bwMode="auto">
            <a:xfrm>
              <a:off x="147083" y="5518856"/>
              <a:ext cx="4805917" cy="9541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D4C6693-BF88-4D99-A03A-AC0F2E22E1B3}"/>
                </a:ext>
              </a:extLst>
            </p:cNvPr>
            <p:cNvSpPr txBox="1"/>
            <p:nvPr/>
          </p:nvSpPr>
          <p:spPr>
            <a:xfrm>
              <a:off x="3499685" y="5766736"/>
              <a:ext cx="1258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71,5 (14,3 %)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200C913-5304-2F96-695F-57A0A44AD118}"/>
                </a:ext>
              </a:extLst>
            </p:cNvPr>
            <p:cNvSpPr txBox="1"/>
            <p:nvPr/>
          </p:nvSpPr>
          <p:spPr>
            <a:xfrm>
              <a:off x="222166" y="5684214"/>
              <a:ext cx="7649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Zubau</a:t>
              </a:r>
              <a:br>
                <a:rPr lang="de-DE" sz="1600" dirty="0"/>
              </a:br>
              <a:r>
                <a:rPr lang="de-DE" sz="1600" dirty="0"/>
                <a:t>2022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5E4198A-B84C-BF69-5E10-7239596188B1}"/>
                </a:ext>
              </a:extLst>
            </p:cNvPr>
            <p:cNvSpPr txBox="1"/>
            <p:nvPr/>
          </p:nvSpPr>
          <p:spPr>
            <a:xfrm>
              <a:off x="972442" y="5741007"/>
              <a:ext cx="1313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(MW/a) </a:t>
              </a:r>
              <a:r>
                <a:rPr lang="de-DE" sz="1000" dirty="0">
                  <a:solidFill>
                    <a:srgbClr val="FF0000"/>
                  </a:solidFill>
                </a:rPr>
                <a:t>*)</a:t>
              </a:r>
              <a:r>
                <a:rPr lang="de-DE" sz="1400" dirty="0">
                  <a:solidFill>
                    <a:srgbClr val="FF0000"/>
                  </a:solidFill>
                </a:rPr>
                <a:t>: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015E731-C05F-DCFD-9211-1BE3DB7879E0}"/>
                </a:ext>
              </a:extLst>
            </p:cNvPr>
            <p:cNvSpPr txBox="1"/>
            <p:nvPr/>
          </p:nvSpPr>
          <p:spPr>
            <a:xfrm>
              <a:off x="2136802" y="5766736"/>
              <a:ext cx="1359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335,3 (67,1%)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C582772-2802-FDD0-1C4F-8EE399605D43}"/>
                </a:ext>
              </a:extLst>
            </p:cNvPr>
            <p:cNvSpPr txBox="1"/>
            <p:nvPr/>
          </p:nvSpPr>
          <p:spPr>
            <a:xfrm>
              <a:off x="2102565" y="5480756"/>
              <a:ext cx="691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9900"/>
                  </a:solidFill>
                </a:rPr>
                <a:t>PV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A9DC33A-F2EF-3382-2D5F-90EF93B4604E}"/>
                </a:ext>
              </a:extLst>
            </p:cNvPr>
            <p:cNvSpPr txBox="1"/>
            <p:nvPr/>
          </p:nvSpPr>
          <p:spPr>
            <a:xfrm>
              <a:off x="3445209" y="5480756"/>
              <a:ext cx="935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Wind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07061A81-ADD7-37F1-BB08-FE7340B4930A}"/>
                </a:ext>
              </a:extLst>
            </p:cNvPr>
            <p:cNvSpPr txBox="1"/>
            <p:nvPr/>
          </p:nvSpPr>
          <p:spPr>
            <a:xfrm>
              <a:off x="1977222" y="6245056"/>
              <a:ext cx="15808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Koalitionsvertrag 2021</a:t>
              </a: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2EFFB50B-EA57-B4EC-8936-2005C3EB083D}"/>
              </a:ext>
            </a:extLst>
          </p:cNvPr>
          <p:cNvSpPr/>
          <p:nvPr/>
        </p:nvSpPr>
        <p:spPr bwMode="auto">
          <a:xfrm>
            <a:off x="160529" y="830623"/>
            <a:ext cx="9563955" cy="46565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F3A24346-3BFF-D53A-EEB1-B2F8A38C2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21925"/>
              </p:ext>
            </p:extLst>
          </p:nvPr>
        </p:nvGraphicFramePr>
        <p:xfrm>
          <a:off x="2143067" y="1342604"/>
          <a:ext cx="5706552" cy="3750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2953">
                  <a:extLst>
                    <a:ext uri="{9D8B030D-6E8A-4147-A177-3AD203B41FA5}">
                      <a16:colId xmlns:a16="http://schemas.microsoft.com/office/drawing/2014/main" val="4081640337"/>
                    </a:ext>
                  </a:extLst>
                </a:gridCol>
                <a:gridCol w="1323767">
                  <a:extLst>
                    <a:ext uri="{9D8B030D-6E8A-4147-A177-3AD203B41FA5}">
                      <a16:colId xmlns:a16="http://schemas.microsoft.com/office/drawing/2014/main" val="2472481288"/>
                    </a:ext>
                  </a:extLst>
                </a:gridCol>
                <a:gridCol w="1191153">
                  <a:extLst>
                    <a:ext uri="{9D8B030D-6E8A-4147-A177-3AD203B41FA5}">
                      <a16:colId xmlns:a16="http://schemas.microsoft.com/office/drawing/2014/main" val="2181210723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3525804790"/>
                    </a:ext>
                  </a:extLst>
                </a:gridCol>
              </a:tblGrid>
              <a:tr h="11466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de-DE" sz="18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Zubauzahlen</a:t>
                      </a:r>
                      <a:r>
                        <a:rPr lang="de-DE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von 01.01. bis 23.05.2023</a:t>
                      </a:r>
                      <a:b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laut Marktstammdatenregister (Inbetriebnahme-Datum)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2579"/>
                  </a:ext>
                </a:extLst>
              </a:tr>
              <a:tr h="70963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Art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Stück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Leistung</a:t>
                      </a:r>
                      <a:b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(MW)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374204"/>
                  </a:ext>
                </a:extLst>
              </a:tr>
              <a:tr h="3266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Wind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75,3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0389427"/>
                  </a:ext>
                </a:extLst>
              </a:tr>
              <a:tr h="65331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PV-Anlage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18.647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204,0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Anteil (%)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43146318"/>
                  </a:ext>
                </a:extLst>
              </a:tr>
              <a:tr h="260494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Freiflächen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58,5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28,7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22254380"/>
                  </a:ext>
                </a:extLst>
              </a:tr>
              <a:tr h="32665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Dächer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14.031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142,8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70,0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81516204"/>
                  </a:ext>
                </a:extLst>
              </a:tr>
              <a:tr h="326659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Balkone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4.603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2,7</a:t>
                      </a:r>
                      <a:endParaRPr lang="de-DE" sz="16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1,3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7747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9789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01" y="23175"/>
            <a:ext cx="875656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(„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“) im Ein- und Mehrfamilienhaus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Komponenten und Funktionsprinzip 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615427" y="1429201"/>
            <a:ext cx="3356626" cy="2703771"/>
            <a:chOff x="1769528" y="1601287"/>
            <a:chExt cx="3356626" cy="270377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769528" y="1618303"/>
              <a:ext cx="214513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Energetische Sanierung/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  <a:p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602418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301451" y="1082131"/>
            <a:ext cx="9604550" cy="4737866"/>
            <a:chOff x="301451" y="1082131"/>
            <a:chExt cx="9604550" cy="473786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301451" y="5481443"/>
              <a:ext cx="9604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Smart-Home-System sorgt für das Zusammenspiel von Erzeuger/Speicher und Verbraucher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301451" y="5755568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Investitionen für den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 sollten mit dem Energieberater sorgfältig geplant werden</a:t>
            </a:r>
          </a:p>
        </p:txBody>
      </p: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C51C1E70-9344-969F-0689-64156BE07A67}"/>
              </a:ext>
            </a:extLst>
          </p:cNvPr>
          <p:cNvGrpSpPr/>
          <p:nvPr/>
        </p:nvGrpSpPr>
        <p:grpSpPr>
          <a:xfrm>
            <a:off x="301451" y="2750541"/>
            <a:ext cx="9380508" cy="2815217"/>
            <a:chOff x="301451" y="2807691"/>
            <a:chExt cx="9380508" cy="2815217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5284354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E-Auto, zukünftig mit bidirektionalem Laden, V2H/G fürs Hausnetz und das EVU-Netz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901D871-F900-4AD4-8BE4-16435CDC68C0}"/>
                </a:ext>
              </a:extLst>
            </p:cNvPr>
            <p:cNvGrpSpPr/>
            <p:nvPr/>
          </p:nvGrpSpPr>
          <p:grpSpPr>
            <a:xfrm>
              <a:off x="372616" y="2807691"/>
              <a:ext cx="4104981" cy="2002051"/>
              <a:chOff x="372616" y="2807691"/>
              <a:chExt cx="4104981" cy="2002051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104981" cy="2002051"/>
                <a:chOff x="372616" y="2915979"/>
                <a:chExt cx="4104981" cy="2002051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104981" cy="2002051"/>
                  <a:chOff x="372616" y="2915979"/>
                  <a:chExt cx="4104981" cy="2002051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7" name="Ellipse 46">
                    <a:extLst>
                      <a:ext uri="{FF2B5EF4-FFF2-40B4-BE49-F238E27FC236}">
                        <a16:creationId xmlns:a16="http://schemas.microsoft.com/office/drawing/2014/main" id="{12CFD925-0C7A-43EA-9B95-EEFB56040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07928" y="484836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0A20E36-7D6F-6711-670F-C5C16550D1B5}"/>
                  </a:ext>
                </a:extLst>
              </p:cNvPr>
              <p:cNvSpPr txBox="1"/>
              <p:nvPr/>
            </p:nvSpPr>
            <p:spPr>
              <a:xfrm>
                <a:off x="2757738" y="4097390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V2H/G</a:t>
                </a:r>
              </a:p>
            </p:txBody>
          </p: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Dieses Konzept wird die Energiewende mit einer maximalen Eigenversorgung revolutionieren !</a:t>
            </a:r>
          </a:p>
        </p:txBody>
      </p: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AD354D7B-91C9-6090-FA18-974851634D92}"/>
              </a:ext>
            </a:extLst>
          </p:cNvPr>
          <p:cNvGrpSpPr/>
          <p:nvPr/>
        </p:nvGrpSpPr>
        <p:grpSpPr>
          <a:xfrm>
            <a:off x="301450" y="1376505"/>
            <a:ext cx="9604549" cy="3720617"/>
            <a:chOff x="301450" y="1376505"/>
            <a:chExt cx="9604549" cy="3720617"/>
          </a:xfrm>
        </p:grpSpPr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684A2BC2-565A-95C6-2EBD-B53E26B41B58}"/>
                </a:ext>
              </a:extLst>
            </p:cNvPr>
            <p:cNvGrpSpPr/>
            <p:nvPr/>
          </p:nvGrpSpPr>
          <p:grpSpPr>
            <a:xfrm>
              <a:off x="301450" y="1376505"/>
              <a:ext cx="9604549" cy="3720617"/>
              <a:chOff x="301450" y="1376505"/>
              <a:chExt cx="9604549" cy="3720617"/>
            </a:xfrm>
          </p:grpSpPr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7C42577E-CED3-A460-723E-B094A27505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4899" y="4698257"/>
                <a:ext cx="441648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15" name="Gruppieren 114">
                <a:extLst>
                  <a:ext uri="{FF2B5EF4-FFF2-40B4-BE49-F238E27FC236}">
                    <a16:creationId xmlns:a16="http://schemas.microsoft.com/office/drawing/2014/main" id="{D587411E-2867-4BEF-97EF-56AA9D38709A}"/>
                  </a:ext>
                </a:extLst>
              </p:cNvPr>
              <p:cNvGrpSpPr/>
              <p:nvPr/>
            </p:nvGrpSpPr>
            <p:grpSpPr>
              <a:xfrm>
                <a:off x="301450" y="1376505"/>
                <a:ext cx="9604549" cy="3720617"/>
                <a:chOff x="301450" y="1440005"/>
                <a:chExt cx="9604549" cy="3720617"/>
              </a:xfrm>
            </p:grpSpPr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id="{15DBD730-6C2E-4363-9083-F3AD10D0F8FC}"/>
                    </a:ext>
                  </a:extLst>
                </p:cNvPr>
                <p:cNvSpPr txBox="1"/>
                <p:nvPr/>
              </p:nvSpPr>
              <p:spPr>
                <a:xfrm>
                  <a:off x="301450" y="4822068"/>
                  <a:ext cx="96045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PV zur Eigenversorgung aufs Dach oder/und Balkon mit Haus-Akku, Überschussstrom ins EVU-Netz</a:t>
                  </a:r>
                </a:p>
              </p:txBody>
            </p:sp>
            <p:grpSp>
              <p:nvGrpSpPr>
                <p:cNvPr id="117" name="Gruppieren 116">
                  <a:extLst>
                    <a:ext uri="{FF2B5EF4-FFF2-40B4-BE49-F238E27FC236}">
                      <a16:creationId xmlns:a16="http://schemas.microsoft.com/office/drawing/2014/main" id="{0CCC28C9-F7D6-C67D-22FD-B20244D2B609}"/>
                    </a:ext>
                  </a:extLst>
                </p:cNvPr>
                <p:cNvGrpSpPr/>
                <p:nvPr/>
              </p:nvGrpSpPr>
              <p:grpSpPr>
                <a:xfrm>
                  <a:off x="3811625" y="1440005"/>
                  <a:ext cx="3351398" cy="3332927"/>
                  <a:chOff x="3811625" y="1440005"/>
                  <a:chExt cx="3351398" cy="3332927"/>
                </a:xfrm>
              </p:grpSpPr>
              <p:grpSp>
                <p:nvGrpSpPr>
                  <p:cNvPr id="109" name="Gruppieren 108">
                    <a:extLst>
                      <a:ext uri="{FF2B5EF4-FFF2-40B4-BE49-F238E27FC236}">
                        <a16:creationId xmlns:a16="http://schemas.microsoft.com/office/drawing/2014/main" id="{C18E14C0-804C-DCC1-4C4D-668DD92D2679}"/>
                      </a:ext>
                    </a:extLst>
                  </p:cNvPr>
                  <p:cNvGrpSpPr/>
                  <p:nvPr/>
                </p:nvGrpSpPr>
                <p:grpSpPr>
                  <a:xfrm>
                    <a:off x="5598798" y="3495999"/>
                    <a:ext cx="418875" cy="1276933"/>
                    <a:chOff x="5598798" y="3495999"/>
                    <a:chExt cx="418875" cy="1276933"/>
                  </a:xfrm>
                </p:grpSpPr>
                <p:pic>
                  <p:nvPicPr>
                    <p:cNvPr id="8" name="Grafik 7">
                      <a:extLst>
                        <a:ext uri="{FF2B5EF4-FFF2-40B4-BE49-F238E27FC236}">
                          <a16:creationId xmlns:a16="http://schemas.microsoft.com/office/drawing/2014/main" id="{4F64958E-6CC0-4B37-9759-F3B8D732A9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087" t="56358" r="73126" b="14625"/>
                    <a:stretch/>
                  </p:blipFill>
                  <p:spPr>
                    <a:xfrm>
                      <a:off x="5598798" y="3495999"/>
                      <a:ext cx="418875" cy="71862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65" name="Gerader Verbinder 64">
                      <a:extLst>
                        <a:ext uri="{FF2B5EF4-FFF2-40B4-BE49-F238E27FC236}">
                          <a16:creationId xmlns:a16="http://schemas.microsoft.com/office/drawing/2014/main" id="{9A587941-AE49-4A00-A415-1E1A1B38C9FB}"/>
                        </a:ext>
                      </a:extLst>
                    </p:cNvPr>
                    <p:cNvCxnSpPr>
                      <a:cxnSpLocks/>
                      <a:stCxn id="8" idx="2"/>
                    </p:cNvCxnSpPr>
                    <p:nvPr/>
                  </p:nvCxnSpPr>
                  <p:spPr bwMode="auto">
                    <a:xfrm flipH="1">
                      <a:off x="5806615" y="4214621"/>
                      <a:ext cx="1621" cy="5583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7" name="Gruppieren 66">
                    <a:extLst>
                      <a:ext uri="{FF2B5EF4-FFF2-40B4-BE49-F238E27FC236}">
                        <a16:creationId xmlns:a16="http://schemas.microsoft.com/office/drawing/2014/main" id="{3D9D3587-3394-4C57-B455-3395A079455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40005"/>
                    <a:ext cx="3351398" cy="1355785"/>
                    <a:chOff x="3811625" y="1548293"/>
                    <a:chExt cx="3351398" cy="1355785"/>
                  </a:xfrm>
                </p:grpSpPr>
                <p:grpSp>
                  <p:nvGrpSpPr>
                    <p:cNvPr id="73" name="Gruppieren 72">
                      <a:extLst>
                        <a:ext uri="{FF2B5EF4-FFF2-40B4-BE49-F238E27FC236}">
                          <a16:creationId xmlns:a16="http://schemas.microsoft.com/office/drawing/2014/main" id="{0D43477C-9A5B-40FB-9F52-C8B7BAE756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601287"/>
                      <a:ext cx="3351398" cy="1302791"/>
                      <a:chOff x="4965726" y="1601287"/>
                      <a:chExt cx="3351398" cy="1302791"/>
                    </a:xfrm>
                  </p:grpSpPr>
                  <p:grpSp>
                    <p:nvGrpSpPr>
                      <p:cNvPr id="17" name="Gruppieren 16">
                        <a:extLst>
                          <a:ext uri="{FF2B5EF4-FFF2-40B4-BE49-F238E27FC236}">
                            <a16:creationId xmlns:a16="http://schemas.microsoft.com/office/drawing/2014/main" id="{C5578023-2269-452E-BE95-39A0DB118D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65726" y="1601287"/>
                        <a:ext cx="2344763" cy="1302791"/>
                        <a:chOff x="8364915" y="3815016"/>
                        <a:chExt cx="897300" cy="528571"/>
                      </a:xfrm>
                    </p:grpSpPr>
                    <p:sp>
                      <p:nvSpPr>
                        <p:cNvPr id="19" name="Freihandform: Form 18">
                          <a:extLst>
                            <a:ext uri="{FF2B5EF4-FFF2-40B4-BE49-F238E27FC236}">
                              <a16:creationId xmlns:a16="http://schemas.microsoft.com/office/drawing/2014/main" id="{765E8201-2ED6-4455-A791-85E3C90DDD3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64915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0" name="Freihandform: Form 19">
                          <a:extLst>
                            <a:ext uri="{FF2B5EF4-FFF2-40B4-BE49-F238E27FC236}">
                              <a16:creationId xmlns:a16="http://schemas.microsoft.com/office/drawing/2014/main" id="{50079D3C-241D-4B12-85B6-C6C0EA71576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764049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1" name="Freihandform: Form 20">
                          <a:extLst>
                            <a:ext uri="{FF2B5EF4-FFF2-40B4-BE49-F238E27FC236}">
                              <a16:creationId xmlns:a16="http://schemas.microsoft.com/office/drawing/2014/main" id="{F05163AF-20A9-41AF-AE41-E61103D4695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512535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2" name="Freihandform: Form 21">
                          <a:extLst>
                            <a:ext uri="{FF2B5EF4-FFF2-40B4-BE49-F238E27FC236}">
                              <a16:creationId xmlns:a16="http://schemas.microsoft.com/office/drawing/2014/main" id="{DF5FF9D8-2AB6-4269-9454-2049E1F8C82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911668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7" name="Gerader Verbinder 36">
                        <a:extLst>
                          <a:ext uri="{FF2B5EF4-FFF2-40B4-BE49-F238E27FC236}">
                            <a16:creationId xmlns:a16="http://schemas.microsoft.com/office/drawing/2014/main" id="{7D14DC26-2A0F-4E68-BC11-2766490D97A0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7180445" y="2625587"/>
                        <a:ext cx="1102767" cy="0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62" name="Ellipse 61">
                        <a:extLst>
                          <a:ext uri="{FF2B5EF4-FFF2-40B4-BE49-F238E27FC236}">
                            <a16:creationId xmlns:a16="http://schemas.microsoft.com/office/drawing/2014/main" id="{22870BAA-3707-4FD2-BD2B-1F940EDDBD4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47455" y="2590752"/>
                        <a:ext cx="69669" cy="69669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8" name="Gerade Verbindung mit Pfeil 37">
                      <a:extLst>
                        <a:ext uri="{FF2B5EF4-FFF2-40B4-BE49-F238E27FC236}">
                          <a16:creationId xmlns:a16="http://schemas.microsoft.com/office/drawing/2014/main" id="{87FFDE7C-70A4-4E6E-847B-8FEBBFD837C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52450" y="1548293"/>
                      <a:ext cx="0" cy="793315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83D757-6DFE-435D-8051-CF666D886B7E}"/>
                </a:ext>
              </a:extLst>
            </p:cNvPr>
            <p:cNvSpPr/>
            <p:nvPr/>
          </p:nvSpPr>
          <p:spPr bwMode="auto">
            <a:xfrm>
              <a:off x="6214098" y="466992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00" name="Gruppieren 8199">
            <a:extLst>
              <a:ext uri="{FF2B5EF4-FFF2-40B4-BE49-F238E27FC236}">
                <a16:creationId xmlns:a16="http://schemas.microsoft.com/office/drawing/2014/main" id="{F1365E30-EC5A-8D9B-7131-63920E377E1F}"/>
              </a:ext>
            </a:extLst>
          </p:cNvPr>
          <p:cNvGrpSpPr/>
          <p:nvPr/>
        </p:nvGrpSpPr>
        <p:grpSpPr>
          <a:xfrm>
            <a:off x="301451" y="1809199"/>
            <a:ext cx="9604549" cy="3523109"/>
            <a:chOff x="301451" y="1809199"/>
            <a:chExt cx="9604549" cy="3523109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331854A-963A-A1BC-B6F9-DC509AA1BE9A}"/>
                </a:ext>
              </a:extLst>
            </p:cNvPr>
            <p:cNvSpPr txBox="1"/>
            <p:nvPr/>
          </p:nvSpPr>
          <p:spPr>
            <a:xfrm>
              <a:off x="301451" y="4993754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Fossile Wärmeerzeuger durch Wärmepumpen ersetzen</a:t>
              </a:r>
            </a:p>
          </p:txBody>
        </p:sp>
        <p:grpSp>
          <p:nvGrpSpPr>
            <p:cNvPr id="8199" name="Gruppieren 8198">
              <a:extLst>
                <a:ext uri="{FF2B5EF4-FFF2-40B4-BE49-F238E27FC236}">
                  <a16:creationId xmlns:a16="http://schemas.microsoft.com/office/drawing/2014/main" id="{FC17342E-6052-1EEE-5A21-6CE9A5B4A7D5}"/>
                </a:ext>
              </a:extLst>
            </p:cNvPr>
            <p:cNvGrpSpPr/>
            <p:nvPr/>
          </p:nvGrpSpPr>
          <p:grpSpPr>
            <a:xfrm>
              <a:off x="4084068" y="1809199"/>
              <a:ext cx="5821932" cy="2928476"/>
              <a:chOff x="4084068" y="1809199"/>
              <a:chExt cx="5821932" cy="2928476"/>
            </a:xfrm>
          </p:grpSpPr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38F9CED0-963F-4777-994E-CD96380A003C}"/>
                  </a:ext>
                </a:extLst>
              </p:cNvPr>
              <p:cNvCxnSpPr>
                <a:cxnSpLocks/>
                <a:endCxn id="126" idx="2"/>
              </p:cNvCxnSpPr>
              <p:nvPr/>
            </p:nvCxnSpPr>
            <p:spPr bwMode="auto">
              <a:xfrm flipV="1">
                <a:off x="4428999" y="4702841"/>
                <a:ext cx="1341064" cy="1723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71" name="Gruppieren 70">
                <a:extLst>
                  <a:ext uri="{FF2B5EF4-FFF2-40B4-BE49-F238E27FC236}">
                    <a16:creationId xmlns:a16="http://schemas.microsoft.com/office/drawing/2014/main" id="{84B6FA31-E101-4E26-817D-56EB1100FC67}"/>
                  </a:ext>
                </a:extLst>
              </p:cNvPr>
              <p:cNvGrpSpPr/>
              <p:nvPr/>
            </p:nvGrpSpPr>
            <p:grpSpPr>
              <a:xfrm>
                <a:off x="7528568" y="1809199"/>
                <a:ext cx="2377432" cy="1398064"/>
                <a:chOff x="7528568" y="1879347"/>
                <a:chExt cx="2377432" cy="1398064"/>
              </a:xfrm>
            </p:grpSpPr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E5AC6EDE-9DC9-4F8B-921D-B9DCC88C5535}"/>
                    </a:ext>
                  </a:extLst>
                </p:cNvPr>
                <p:cNvSpPr txBox="1"/>
                <p:nvPr/>
              </p:nvSpPr>
              <p:spPr>
                <a:xfrm>
                  <a:off x="7528568" y="1879347"/>
                  <a:ext cx="2377432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DE" sz="1200" dirty="0">
                      <a:solidFill>
                        <a:srgbClr val="FF0000"/>
                      </a:solidFill>
                      <a:latin typeface="+mn-lt"/>
                      <a:ea typeface="Calibri" panose="020F0502020204030204" pitchFamily="34" charset="0"/>
                    </a:rPr>
                    <a:t>V</a:t>
                  </a:r>
                  <a:r>
                    <a:rPr lang="de-DE" sz="1200" dirty="0">
                      <a:solidFill>
                        <a:srgbClr val="FF0000"/>
                      </a:solidFill>
                      <a:effectLst/>
                      <a:latin typeface="+mn-lt"/>
                      <a:ea typeface="Calibri" panose="020F0502020204030204" pitchFamily="34" charset="0"/>
                    </a:rPr>
                    <a:t>on den 20,3 Mio. Heizungs-anlagen im Bestand sind ca. 70% der Öl- und 60% der Gasheizungen älter als 20 Jahre! </a:t>
                  </a:r>
                  <a:endParaRPr lang="de-DE" sz="1200" dirty="0">
                    <a:latin typeface="+mn-lt"/>
                  </a:endParaRPr>
                </a:p>
              </p:txBody>
            </p:sp>
            <p:sp>
              <p:nvSpPr>
                <p:cNvPr id="108" name="Textfeld 107">
                  <a:extLst>
                    <a:ext uri="{FF2B5EF4-FFF2-40B4-BE49-F238E27FC236}">
                      <a16:creationId xmlns:a16="http://schemas.microsoft.com/office/drawing/2014/main" id="{1650A0BE-9E8A-4888-8259-FBF012F73EDA}"/>
                    </a:ext>
                  </a:extLst>
                </p:cNvPr>
                <p:cNvSpPr txBox="1"/>
                <p:nvPr/>
              </p:nvSpPr>
              <p:spPr>
                <a:xfrm>
                  <a:off x="7528568" y="2815746"/>
                  <a:ext cx="21533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DE" sz="1200" u="sng" dirty="0">
                      <a:effectLst/>
                      <a:latin typeface="+mj-lt"/>
                      <a:ea typeface="Calibri" panose="020F0502020204030204" pitchFamily="34" charset="0"/>
                    </a:rPr>
                    <a:t>Quelle</a:t>
                  </a:r>
                  <a:r>
                    <a:rPr lang="de-DE" sz="1200" dirty="0">
                      <a:effectLst/>
                      <a:latin typeface="+mj-lt"/>
                      <a:ea typeface="Calibri" panose="020F0502020204030204" pitchFamily="34" charset="0"/>
                    </a:rPr>
                    <a:t>: </a:t>
                  </a:r>
                  <a:r>
                    <a:rPr lang="de-DE" sz="1200" dirty="0">
                      <a:latin typeface="+mj-lt"/>
                      <a:ea typeface="Calibri" panose="020F0502020204030204" pitchFamily="34" charset="0"/>
                    </a:rPr>
                    <a:t>Sc</a:t>
                  </a:r>
                  <a:r>
                    <a:rPr lang="de-DE" sz="1200" dirty="0">
                      <a:effectLst/>
                      <a:latin typeface="+mj-lt"/>
                      <a:ea typeface="Calibri" panose="020F0502020204030204" pitchFamily="34" charset="0"/>
                    </a:rPr>
                    <a:t>hornsteinfeger-handwerk 2020</a:t>
                  </a:r>
                </a:p>
              </p:txBody>
            </p:sp>
          </p:grp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1543E5FF-81D2-4745-B8E5-C050B5C30188}"/>
                  </a:ext>
                </a:extLst>
              </p:cNvPr>
              <p:cNvSpPr txBox="1"/>
              <p:nvPr/>
            </p:nvSpPr>
            <p:spPr>
              <a:xfrm>
                <a:off x="7206556" y="3259538"/>
                <a:ext cx="263948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u="sng" dirty="0">
                    <a:solidFill>
                      <a:srgbClr val="FF0000"/>
                    </a:solidFill>
                  </a:rPr>
                  <a:t>Achtung</a:t>
                </a:r>
                <a:r>
                  <a:rPr lang="de-DE" sz="1200" dirty="0">
                    <a:solidFill>
                      <a:srgbClr val="FF0000"/>
                    </a:solidFill>
                  </a:rPr>
                  <a:t>: nur noch fossilfreie Wärmeerzeuger im Neubau und</a:t>
                </a:r>
                <a:br>
                  <a:rPr lang="de-DE" sz="1200" dirty="0">
                    <a:solidFill>
                      <a:srgbClr val="FF0000"/>
                    </a:solidFill>
                  </a:rPr>
                </a:br>
                <a:r>
                  <a:rPr lang="de-DE" sz="1200" dirty="0">
                    <a:solidFill>
                      <a:srgbClr val="FF0000"/>
                    </a:solidFill>
                  </a:rPr>
                  <a:t>bei grundlegenden Renovierungen im Bestand! </a:t>
                </a:r>
                <a:br>
                  <a:rPr lang="de-DE" sz="1200" dirty="0">
                    <a:solidFill>
                      <a:srgbClr val="FF0000"/>
                    </a:solidFill>
                  </a:rPr>
                </a:br>
                <a:r>
                  <a:rPr lang="de-DE" sz="1200" dirty="0">
                    <a:solidFill>
                      <a:srgbClr val="FF0000"/>
                    </a:solidFill>
                  </a:rPr>
                  <a:t>D.h. keine Öl- oder Gasheizungen mehr!</a:t>
                </a:r>
                <a:br>
                  <a:rPr lang="de-DE" sz="1200" dirty="0">
                    <a:solidFill>
                      <a:srgbClr val="FF0000"/>
                    </a:solidFill>
                  </a:rPr>
                </a:br>
                <a:r>
                  <a:rPr lang="de-DE" sz="1200" dirty="0">
                    <a:solidFill>
                      <a:srgbClr val="FF0000"/>
                    </a:solidFill>
                  </a:rPr>
                  <a:t>Wo möglich: Wärmenetze!</a:t>
                </a:r>
              </a:p>
            </p:txBody>
          </p: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142846"/>
                <a:ext cx="705102" cy="705102"/>
              </a:xfrm>
              <a:prstGeom prst="rect">
                <a:avLst/>
              </a:prstGeom>
            </p:spPr>
          </p:pic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C3DEA019-C3F7-2FF5-23C7-6C9FA4EA8F51}"/>
                  </a:ext>
                </a:extLst>
              </p:cNvPr>
              <p:cNvSpPr/>
              <p:nvPr/>
            </p:nvSpPr>
            <p:spPr bwMode="auto">
              <a:xfrm>
                <a:off x="5770063" y="4668006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47389" y="3717319"/>
                <a:ext cx="0" cy="98975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6249873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112405" y="1497446"/>
            <a:ext cx="9513534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(„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“) im Ein- und Mehrfamilienhaus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Das Energie-Management-System beim Verbraucher (Smart-Home)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8432906" y="91363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EVU-Netz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8432906" y="118966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2875860" y="1349866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6" y="2157992"/>
            <a:ext cx="1991979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592191" y="2343049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Gate-</a:t>
            </a:r>
          </a:p>
          <a:p>
            <a:pPr algn="ctr"/>
            <a:r>
              <a:rPr lang="de-DE" sz="1400" dirty="0" err="1"/>
              <a:t>way</a:t>
            </a:r>
            <a:endParaRPr lang="de-DE" sz="1400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stCxn id="2" idx="0"/>
            <a:endCxn id="2" idx="2"/>
          </p:cNvCxnSpPr>
          <p:nvPr/>
        </p:nvCxnSpPr>
        <p:spPr bwMode="auto">
          <a:xfrm>
            <a:off x="2449246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656020" y="2343049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Smart</a:t>
            </a:r>
          </a:p>
          <a:p>
            <a:pPr algn="ctr"/>
            <a:r>
              <a:rPr lang="de-DE" sz="1400" dirty="0"/>
              <a:t>Meter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222265" y="376677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Haus-Stromnetz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586D6D2-9B52-9EAC-B249-DB676C946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56358" r="73126" b="14625"/>
          <a:stretch/>
        </p:blipFill>
        <p:spPr>
          <a:xfrm>
            <a:off x="7744124" y="5025237"/>
            <a:ext cx="340430" cy="58404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F532744-EC00-26BF-6874-141D92E44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 b="26935"/>
          <a:stretch/>
        </p:blipFill>
        <p:spPr>
          <a:xfrm>
            <a:off x="6535044" y="5118438"/>
            <a:ext cx="860309" cy="375518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613927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C84AEF-4218-8B39-C082-69F1647AE067}"/>
              </a:ext>
            </a:extLst>
          </p:cNvPr>
          <p:cNvSpPr txBox="1"/>
          <p:nvPr/>
        </p:nvSpPr>
        <p:spPr>
          <a:xfrm>
            <a:off x="6405590" y="5639871"/>
            <a:ext cx="1172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PkW</a:t>
            </a:r>
            <a:r>
              <a:rPr lang="de-DE" sz="1000" dirty="0"/>
              <a:t>-Schwarm-</a:t>
            </a:r>
            <a:br>
              <a:rPr lang="de-DE" sz="1000" dirty="0"/>
            </a:br>
            <a:r>
              <a:rPr lang="de-DE" sz="1000" dirty="0" err="1"/>
              <a:t>speicher</a:t>
            </a:r>
            <a:r>
              <a:rPr lang="de-DE" sz="1000" dirty="0"/>
              <a:t> (V2H/G)</a:t>
            </a:r>
          </a:p>
          <a:p>
            <a:pPr algn="ctr"/>
            <a:endParaRPr lang="de-DE" sz="1000" dirty="0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4802865" y="5639871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WPPE mit</a:t>
            </a:r>
            <a:br>
              <a:rPr lang="de-DE" sz="1000" dirty="0"/>
            </a:br>
            <a:r>
              <a:rPr lang="de-DE" sz="1000" dirty="0"/>
              <a:t>Wasser-/Pufferspeicher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08898CC-984B-14BE-6959-C7BD8C608BDF}"/>
              </a:ext>
            </a:extLst>
          </p:cNvPr>
          <p:cNvCxnSpPr>
            <a:cxnSpLocks/>
          </p:cNvCxnSpPr>
          <p:nvPr/>
        </p:nvCxnSpPr>
        <p:spPr bwMode="auto">
          <a:xfrm>
            <a:off x="6935667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3AB5C7EC-52BD-C463-107F-A12AEAF727C7}"/>
              </a:ext>
            </a:extLst>
          </p:cNvPr>
          <p:cNvCxnSpPr>
            <a:cxnSpLocks/>
          </p:cNvCxnSpPr>
          <p:nvPr/>
        </p:nvCxnSpPr>
        <p:spPr bwMode="auto">
          <a:xfrm>
            <a:off x="7870066" y="3942963"/>
            <a:ext cx="0" cy="11010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2720" name="Gruppieren 72719">
            <a:extLst>
              <a:ext uri="{FF2B5EF4-FFF2-40B4-BE49-F238E27FC236}">
                <a16:creationId xmlns:a16="http://schemas.microsoft.com/office/drawing/2014/main" id="{0B0BF4CA-55EA-01A4-5895-8A48EA45103A}"/>
              </a:ext>
            </a:extLst>
          </p:cNvPr>
          <p:cNvGrpSpPr/>
          <p:nvPr/>
        </p:nvGrpSpPr>
        <p:grpSpPr>
          <a:xfrm>
            <a:off x="3433362" y="1368329"/>
            <a:ext cx="4042428" cy="1731849"/>
            <a:chOff x="3402418" y="1356501"/>
            <a:chExt cx="4042428" cy="1731849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6A512E6-FBCC-88C4-9BEA-5BEEA5742605}"/>
                </a:ext>
              </a:extLst>
            </p:cNvPr>
            <p:cNvSpPr/>
            <p:nvPr/>
          </p:nvSpPr>
          <p:spPr bwMode="auto">
            <a:xfrm>
              <a:off x="4961825" y="2157992"/>
              <a:ext cx="2483021" cy="930358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05600DE-D75B-A625-8FB4-FC7E98C13A6E}"/>
                </a:ext>
              </a:extLst>
            </p:cNvPr>
            <p:cNvSpPr txBox="1"/>
            <p:nvPr/>
          </p:nvSpPr>
          <p:spPr>
            <a:xfrm>
              <a:off x="5111698" y="2450310"/>
              <a:ext cx="1417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Home-Manager</a:t>
              </a: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219E9C1C-7B47-071B-8E16-80055A9BAA82}"/>
                </a:ext>
              </a:extLst>
            </p:cNvPr>
            <p:cNvCxnSpPr>
              <a:cxnSpLocks/>
              <a:stCxn id="2" idx="3"/>
              <a:endCxn id="27" idx="1"/>
            </p:cNvCxnSpPr>
            <p:nvPr/>
          </p:nvCxnSpPr>
          <p:spPr bwMode="auto">
            <a:xfrm>
              <a:off x="3445235" y="2623171"/>
              <a:ext cx="1516590" cy="0"/>
            </a:xfrm>
            <a:prstGeom prst="straightConnector1">
              <a:avLst/>
            </a:prstGeom>
            <a:solidFill>
              <a:srgbClr val="FF0000"/>
            </a:solidFill>
            <a:ln w="38100" cap="flat" cmpd="sng" algn="ctr">
              <a:solidFill>
                <a:srgbClr val="0099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4A907435-B61E-B738-7D58-A87B60B8D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0" b="9928"/>
            <a:stretch/>
          </p:blipFill>
          <p:spPr>
            <a:xfrm>
              <a:off x="5949661" y="1645073"/>
              <a:ext cx="496238" cy="277954"/>
            </a:xfrm>
            <a:prstGeom prst="rect">
              <a:avLst/>
            </a:prstGeom>
          </p:spPr>
        </p:pic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1C23678A-5769-45C9-2467-836A0962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661" y="2429516"/>
              <a:ext cx="600262" cy="360157"/>
            </a:xfrm>
            <a:prstGeom prst="rect">
              <a:avLst/>
            </a:prstGeom>
          </p:spPr>
        </p:pic>
        <p:pic>
          <p:nvPicPr>
            <p:cNvPr id="106" name="Grafik 105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AC49CF96-1108-4D61-734C-42566C782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 t="25822" r="22201" b="37321"/>
            <a:stretch/>
          </p:blipFill>
          <p:spPr>
            <a:xfrm>
              <a:off x="6730258" y="1731670"/>
              <a:ext cx="473616" cy="149381"/>
            </a:xfrm>
            <a:prstGeom prst="rect">
              <a:avLst/>
            </a:prstGeom>
          </p:spPr>
        </p:pic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88B02795-73D4-1F45-5F6A-1427F19578CD}"/>
                </a:ext>
              </a:extLst>
            </p:cNvPr>
            <p:cNvCxnSpPr/>
            <p:nvPr/>
          </p:nvCxnSpPr>
          <p:spPr bwMode="auto">
            <a:xfrm>
              <a:off x="5629757" y="1356501"/>
              <a:ext cx="0" cy="78923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Gerade Verbindung mit Pfeil 113">
              <a:extLst>
                <a:ext uri="{FF2B5EF4-FFF2-40B4-BE49-F238E27FC236}">
                  <a16:creationId xmlns:a16="http://schemas.microsoft.com/office/drawing/2014/main" id="{F2C2FD74-7709-9082-AA16-923FDA79AADB}"/>
                </a:ext>
              </a:extLst>
            </p:cNvPr>
            <p:cNvCxnSpPr>
              <a:stCxn id="104" idx="2"/>
            </p:cNvCxnSpPr>
            <p:nvPr/>
          </p:nvCxnSpPr>
          <p:spPr bwMode="auto">
            <a:xfrm>
              <a:off x="6197780" y="1923027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88F450D4-E00E-687E-1CFD-65842F10A30C}"/>
                </a:ext>
              </a:extLst>
            </p:cNvPr>
            <p:cNvCxnSpPr/>
            <p:nvPr/>
          </p:nvCxnSpPr>
          <p:spPr bwMode="auto">
            <a:xfrm>
              <a:off x="6972418" y="1923027"/>
              <a:ext cx="0" cy="22271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19" name="Gruppieren 72718">
              <a:extLst>
                <a:ext uri="{FF2B5EF4-FFF2-40B4-BE49-F238E27FC236}">
                  <a16:creationId xmlns:a16="http://schemas.microsoft.com/office/drawing/2014/main" id="{EDD520BD-DCE5-BD15-BE76-516BAB5BA931}"/>
                </a:ext>
              </a:extLst>
            </p:cNvPr>
            <p:cNvGrpSpPr/>
            <p:nvPr/>
          </p:nvGrpSpPr>
          <p:grpSpPr>
            <a:xfrm>
              <a:off x="3402418" y="2243412"/>
              <a:ext cx="1527544" cy="752069"/>
              <a:chOff x="3402418" y="2243412"/>
              <a:chExt cx="1527544" cy="752069"/>
            </a:xfrm>
          </p:grpSpPr>
          <p:sp>
            <p:nvSpPr>
              <p:cNvPr id="137" name="Textfeld 136">
                <a:extLst>
                  <a:ext uri="{FF2B5EF4-FFF2-40B4-BE49-F238E27FC236}">
                    <a16:creationId xmlns:a16="http://schemas.microsoft.com/office/drawing/2014/main" id="{C7515460-0626-D305-26A5-DD64E65583A0}"/>
                  </a:ext>
                </a:extLst>
              </p:cNvPr>
              <p:cNvSpPr txBox="1"/>
              <p:nvPr/>
            </p:nvSpPr>
            <p:spPr>
              <a:xfrm>
                <a:off x="3699033" y="2243412"/>
                <a:ext cx="12309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/>
                  <a:t>Soll-Zustände</a:t>
                </a:r>
              </a:p>
            </p:txBody>
          </p:sp>
          <p:sp>
            <p:nvSpPr>
              <p:cNvPr id="138" name="Textfeld 137">
                <a:extLst>
                  <a:ext uri="{FF2B5EF4-FFF2-40B4-BE49-F238E27FC236}">
                    <a16:creationId xmlns:a16="http://schemas.microsoft.com/office/drawing/2014/main" id="{9C4258BF-CA2C-47E5-F865-18A48C013B45}"/>
                  </a:ext>
                </a:extLst>
              </p:cNvPr>
              <p:cNvSpPr txBox="1"/>
              <p:nvPr/>
            </p:nvSpPr>
            <p:spPr>
              <a:xfrm>
                <a:off x="3402418" y="2718482"/>
                <a:ext cx="10823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 Ist-Zustände</a:t>
                </a:r>
              </a:p>
            </p:txBody>
          </p:sp>
          <p:cxnSp>
            <p:nvCxnSpPr>
              <p:cNvPr id="72710" name="Gerade Verbindung mit Pfeil 72709">
                <a:extLst>
                  <a:ext uri="{FF2B5EF4-FFF2-40B4-BE49-F238E27FC236}">
                    <a16:creationId xmlns:a16="http://schemas.microsoft.com/office/drawing/2014/main" id="{BB730E40-0800-2E75-05FD-0BD19E9C173B}"/>
                  </a:ext>
                </a:extLst>
              </p:cNvPr>
              <p:cNvCxnSpPr/>
              <p:nvPr/>
            </p:nvCxnSpPr>
            <p:spPr bwMode="auto">
              <a:xfrm flipH="1">
                <a:off x="4484766" y="2866269"/>
                <a:ext cx="391682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718" name="Gerade Verbindung mit Pfeil 72717">
                <a:extLst>
                  <a:ext uri="{FF2B5EF4-FFF2-40B4-BE49-F238E27FC236}">
                    <a16:creationId xmlns:a16="http://schemas.microsoft.com/office/drawing/2014/main" id="{935FA1ED-D42C-AAFA-CD53-C1421EB5890C}"/>
                  </a:ext>
                </a:extLst>
              </p:cNvPr>
              <p:cNvCxnSpPr/>
              <p:nvPr/>
            </p:nvCxnSpPr>
            <p:spPr bwMode="auto">
              <a:xfrm>
                <a:off x="3525520" y="2378609"/>
                <a:ext cx="314960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3" name="Textfeld 152">
            <a:extLst>
              <a:ext uri="{FF2B5EF4-FFF2-40B4-BE49-F238E27FC236}">
                <a16:creationId xmlns:a16="http://schemas.microsoft.com/office/drawing/2014/main" id="{16F25056-ED52-89D6-B544-C3D9BBE7970F}"/>
              </a:ext>
            </a:extLst>
          </p:cNvPr>
          <p:cNvSpPr txBox="1"/>
          <p:nvPr/>
        </p:nvSpPr>
        <p:spPr>
          <a:xfrm>
            <a:off x="170201" y="2198683"/>
            <a:ext cx="1335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- ermittelt</a:t>
            </a:r>
            <a:br>
              <a:rPr lang="de-DE" sz="1200" dirty="0"/>
            </a:br>
            <a:r>
              <a:rPr lang="de-DE" sz="1200" dirty="0"/>
              <a:t>Verbrauchswerte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701608" y="5712709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PV-Anlage mit Speicher</a:t>
            </a:r>
          </a:p>
        </p:txBody>
      </p:sp>
      <p:grpSp>
        <p:nvGrpSpPr>
          <p:cNvPr id="72723" name="Gruppieren 72722">
            <a:extLst>
              <a:ext uri="{FF2B5EF4-FFF2-40B4-BE49-F238E27FC236}">
                <a16:creationId xmlns:a16="http://schemas.microsoft.com/office/drawing/2014/main" id="{22A541F5-F096-7A5B-0E73-7A90BE1C8E24}"/>
              </a:ext>
            </a:extLst>
          </p:cNvPr>
          <p:cNvGrpSpPr/>
          <p:nvPr/>
        </p:nvGrpSpPr>
        <p:grpSpPr>
          <a:xfrm>
            <a:off x="192280" y="2064998"/>
            <a:ext cx="9590023" cy="3053440"/>
            <a:chOff x="192280" y="2064998"/>
            <a:chExt cx="9590023" cy="3053440"/>
          </a:xfrm>
        </p:grpSpPr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DB91B626-B107-8F0F-EE75-40A94B2AA475}"/>
                </a:ext>
              </a:extLst>
            </p:cNvPr>
            <p:cNvCxnSpPr/>
            <p:nvPr/>
          </p:nvCxnSpPr>
          <p:spPr bwMode="auto">
            <a:xfrm>
              <a:off x="5640633" y="3084206"/>
              <a:ext cx="0" cy="112543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2722" name="Gruppieren 72721">
              <a:extLst>
                <a:ext uri="{FF2B5EF4-FFF2-40B4-BE49-F238E27FC236}">
                  <a16:creationId xmlns:a16="http://schemas.microsoft.com/office/drawing/2014/main" id="{7556D338-3BCC-9B4B-178C-0A8B9EFDFD4B}"/>
                </a:ext>
              </a:extLst>
            </p:cNvPr>
            <p:cNvGrpSpPr/>
            <p:nvPr/>
          </p:nvGrpSpPr>
          <p:grpSpPr>
            <a:xfrm>
              <a:off x="192280" y="2064998"/>
              <a:ext cx="9590023" cy="3053440"/>
              <a:chOff x="192280" y="2064998"/>
              <a:chExt cx="9590023" cy="3053440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26F6B5E3-0746-C94E-55BC-617C74AC9B6D}"/>
                  </a:ext>
                </a:extLst>
              </p:cNvPr>
              <p:cNvCxnSpPr/>
              <p:nvPr/>
            </p:nvCxnSpPr>
            <p:spPr bwMode="auto">
              <a:xfrm>
                <a:off x="1790299" y="4209640"/>
                <a:ext cx="750792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11464AE-5376-DEDF-466D-AF40AC9FF9B6}"/>
                  </a:ext>
                </a:extLst>
              </p:cNvPr>
              <p:cNvSpPr txBox="1"/>
              <p:nvPr/>
            </p:nvSpPr>
            <p:spPr>
              <a:xfrm>
                <a:off x="192280" y="4042808"/>
                <a:ext cx="15408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WLAN/Powerline</a:t>
                </a:r>
              </a:p>
            </p:txBody>
          </p: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4F9598C1-68F6-C132-46F3-653AF91FE4E0}"/>
                  </a:ext>
                </a:extLst>
              </p:cNvPr>
              <p:cNvCxnSpPr/>
              <p:nvPr/>
            </p:nvCxnSpPr>
            <p:spPr bwMode="auto">
              <a:xfrm>
                <a:off x="4155175" y="4209640"/>
                <a:ext cx="0" cy="74756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73381D53-208E-A51E-BCAC-28E159217488}"/>
                  </a:ext>
                </a:extLst>
              </p:cNvPr>
              <p:cNvCxnSpPr/>
              <p:nvPr/>
            </p:nvCxnSpPr>
            <p:spPr bwMode="auto">
              <a:xfrm>
                <a:off x="5653775" y="4209640"/>
                <a:ext cx="0" cy="73827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4F67D80-E958-8A46-AEB9-9EA4834E01DC}"/>
                  </a:ext>
                </a:extLst>
              </p:cNvPr>
              <p:cNvCxnSpPr/>
              <p:nvPr/>
            </p:nvCxnSpPr>
            <p:spPr bwMode="auto">
              <a:xfrm>
                <a:off x="7071095" y="4209640"/>
                <a:ext cx="0" cy="89642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8D7AB0C6-84DF-12F1-7E08-1A10264F4A61}"/>
                  </a:ext>
                </a:extLst>
              </p:cNvPr>
              <p:cNvCxnSpPr/>
              <p:nvPr/>
            </p:nvCxnSpPr>
            <p:spPr bwMode="auto">
              <a:xfrm>
                <a:off x="7970255" y="4209640"/>
                <a:ext cx="0" cy="83437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948A2E27-AB2D-161D-6D8E-A5E21481B305}"/>
                  </a:ext>
                </a:extLst>
              </p:cNvPr>
              <p:cNvCxnSpPr/>
              <p:nvPr/>
            </p:nvCxnSpPr>
            <p:spPr bwMode="auto">
              <a:xfrm>
                <a:off x="8812488" y="4209640"/>
                <a:ext cx="0" cy="90879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11B161C3-D268-A8BD-46AF-526156CB42BF}"/>
                  </a:ext>
                </a:extLst>
              </p:cNvPr>
              <p:cNvSpPr txBox="1"/>
              <p:nvPr/>
            </p:nvSpPr>
            <p:spPr>
              <a:xfrm>
                <a:off x="7369911" y="2064998"/>
                <a:ext cx="24123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 - ermittelt Verbraucherzustände </a:t>
                </a:r>
              </a:p>
            </p:txBody>
          </p: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7D88FC8F-8BA0-CE1A-2D42-952019A191FC}"/>
                  </a:ext>
                </a:extLst>
              </p:cNvPr>
              <p:cNvSpPr txBox="1"/>
              <p:nvPr/>
            </p:nvSpPr>
            <p:spPr>
              <a:xfrm>
                <a:off x="7369911" y="2677891"/>
                <a:ext cx="20635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 - gibt Sollzustände für</a:t>
                </a:r>
                <a:br>
                  <a:rPr lang="de-DE" sz="1200" dirty="0"/>
                </a:br>
                <a:r>
                  <a:rPr lang="de-DE" sz="1200" dirty="0"/>
                  <a:t>   Verbraucher vor</a:t>
                </a:r>
              </a:p>
            </p:txBody>
          </p: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4CEC2437-B8DB-3779-2E49-87726EFD4F2B}"/>
                  </a:ext>
                </a:extLst>
              </p:cNvPr>
              <p:cNvSpPr txBox="1"/>
              <p:nvPr/>
            </p:nvSpPr>
            <p:spPr>
              <a:xfrm>
                <a:off x="7369911" y="2381212"/>
                <a:ext cx="19335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 - optimiert Energiekosten</a:t>
                </a:r>
              </a:p>
            </p:txBody>
          </p:sp>
        </p:grpSp>
      </p:grpSp>
      <p:sp>
        <p:nvSpPr>
          <p:cNvPr id="162" name="Textfeld 161">
            <a:extLst>
              <a:ext uri="{FF2B5EF4-FFF2-40B4-BE49-F238E27FC236}">
                <a16:creationId xmlns:a16="http://schemas.microsoft.com/office/drawing/2014/main" id="{2BE31B8C-0735-39E2-C149-5E32FAB17B54}"/>
              </a:ext>
            </a:extLst>
          </p:cNvPr>
          <p:cNvSpPr txBox="1"/>
          <p:nvPr/>
        </p:nvSpPr>
        <p:spPr>
          <a:xfrm>
            <a:off x="280061" y="1510390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ProSumer</a:t>
            </a:r>
            <a:endParaRPr lang="de-DE" sz="1400" b="1" dirty="0"/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CD3C0926-44C3-68EC-4660-158087831707}"/>
              </a:ext>
            </a:extLst>
          </p:cNvPr>
          <p:cNvSpPr txBox="1"/>
          <p:nvPr/>
        </p:nvSpPr>
        <p:spPr>
          <a:xfrm>
            <a:off x="71633" y="2601484"/>
            <a:ext cx="143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- berechnet</a:t>
            </a:r>
            <a:br>
              <a:rPr lang="de-DE" sz="1200" dirty="0"/>
            </a:br>
            <a:r>
              <a:rPr lang="de-DE" sz="1200" dirty="0"/>
              <a:t>Verbrauchskosten</a:t>
            </a:r>
          </a:p>
        </p:txBody>
      </p: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3" y="5445625"/>
            <a:ext cx="1987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2204392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DE265D0B-CFA1-0658-24DF-4BC34186F5D9}"/>
              </a:ext>
            </a:extLst>
          </p:cNvPr>
          <p:cNvCxnSpPr/>
          <p:nvPr/>
        </p:nvCxnSpPr>
        <p:spPr bwMode="auto">
          <a:xfrm>
            <a:off x="6809049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Gerade Verbindung mit Pfeil 169">
            <a:extLst>
              <a:ext uri="{FF2B5EF4-FFF2-40B4-BE49-F238E27FC236}">
                <a16:creationId xmlns:a16="http://schemas.microsoft.com/office/drawing/2014/main" id="{E8A821BB-B6CE-FBB9-0CCE-72EFE48677D6}"/>
              </a:ext>
            </a:extLst>
          </p:cNvPr>
          <p:cNvCxnSpPr/>
          <p:nvPr/>
        </p:nvCxnSpPr>
        <p:spPr bwMode="auto">
          <a:xfrm>
            <a:off x="774412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503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Smart Meter-Gateway und Home-Manager organisieren zukünftig den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E6C825-E406-3B26-AA6B-E4B9F5D38AFF}"/>
              </a:ext>
            </a:extLst>
          </p:cNvPr>
          <p:cNvSpPr txBox="1"/>
          <p:nvPr/>
        </p:nvSpPr>
        <p:spPr>
          <a:xfrm>
            <a:off x="5753433" y="3192671"/>
            <a:ext cx="2917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für IT-Fans: </a:t>
            </a:r>
            <a:r>
              <a:rPr lang="de-DE" sz="1200" dirty="0">
                <a:solidFill>
                  <a:srgbClr val="0000FF"/>
                </a:solidFill>
                <a:hlinkClick r:id="rId10"/>
              </a:rPr>
              <a:t>Timberwolf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für IT-Profis: </a:t>
            </a:r>
            <a:r>
              <a:rPr lang="de-DE" sz="1200" dirty="0">
                <a:solidFill>
                  <a:srgbClr val="FF0000"/>
                </a:solidFill>
                <a:hlinkClick r:id="rId11"/>
              </a:rPr>
              <a:t>Raspberry Pi </a:t>
            </a:r>
            <a:r>
              <a:rPr lang="de-DE" sz="1200" dirty="0">
                <a:solidFill>
                  <a:srgbClr val="FF0000"/>
                </a:solidFill>
              </a:rPr>
              <a:t>und </a:t>
            </a:r>
            <a:r>
              <a:rPr lang="de-DE" sz="1200" dirty="0" err="1">
                <a:solidFill>
                  <a:srgbClr val="0000CC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</a:t>
            </a:r>
            <a:r>
              <a:rPr lang="de-DE" sz="1200" dirty="0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-Broker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D8ED79-D7B0-8E3A-902A-5EAC6E078D15}"/>
              </a:ext>
            </a:extLst>
          </p:cNvPr>
          <p:cNvSpPr txBox="1"/>
          <p:nvPr/>
        </p:nvSpPr>
        <p:spPr>
          <a:xfrm>
            <a:off x="7374813" y="1672401"/>
            <a:ext cx="238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flexible Strompreise:</a:t>
            </a:r>
            <a:r>
              <a:rPr lang="de-DE" sz="1200" dirty="0"/>
              <a:t> </a:t>
            </a:r>
            <a:r>
              <a:rPr lang="de-DE" sz="1200" dirty="0" err="1">
                <a:hlinkClick r:id="rId13"/>
              </a:rPr>
              <a:t>tibber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204646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829" y="23175"/>
            <a:ext cx="89171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(„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“) im Ein- und Mehrfamilienhaus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 bei Energieverbrauch und Betriebskosten: Standard-Beispiel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F28FDD6-15B6-5346-E325-F7F46F8BACF5}"/>
              </a:ext>
            </a:extLst>
          </p:cNvPr>
          <p:cNvGrpSpPr/>
          <p:nvPr/>
        </p:nvGrpSpPr>
        <p:grpSpPr>
          <a:xfrm>
            <a:off x="3478615" y="2902843"/>
            <a:ext cx="6185405" cy="2832544"/>
            <a:chOff x="3457349" y="2902843"/>
            <a:chExt cx="6185405" cy="2832544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57349" y="3194975"/>
              <a:ext cx="6185405" cy="25404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0" name="Diagramm 39">
              <a:extLst>
                <a:ext uri="{FF2B5EF4-FFF2-40B4-BE49-F238E27FC236}">
                  <a16:creationId xmlns:a16="http://schemas.microsoft.com/office/drawing/2014/main" id="{C3466CED-8099-4B83-A245-ABFD8462F25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65894" y="2902843"/>
            <a:ext cx="5388739" cy="2795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45201" y="3269798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5.779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6013122" y="3849605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4.216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710661" y="438488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2.69</a:t>
              </a:r>
              <a:r>
                <a:rPr lang="de-DE" sz="1600" dirty="0"/>
                <a:t>0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7393420" y="315504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(€/a)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B8207F-9C83-020B-343A-B2444E868E8D}"/>
              </a:ext>
            </a:extLst>
          </p:cNvPr>
          <p:cNvGrpSpPr/>
          <p:nvPr/>
        </p:nvGrpSpPr>
        <p:grpSpPr>
          <a:xfrm>
            <a:off x="3474318" y="765895"/>
            <a:ext cx="6218458" cy="5537199"/>
            <a:chOff x="3474318" y="765895"/>
            <a:chExt cx="6218458" cy="553719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74318" y="829369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32A9439-B022-4C03-AA84-8AFF0337AE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74714" y="903454"/>
            <a:ext cx="5337388" cy="2257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6B884C8-AA26-4F8F-B9BA-6C66525DFFA6}"/>
                </a:ext>
              </a:extLst>
            </p:cNvPr>
            <p:cNvSpPr txBox="1"/>
            <p:nvPr/>
          </p:nvSpPr>
          <p:spPr>
            <a:xfrm>
              <a:off x="6815065" y="765895"/>
              <a:ext cx="2877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Energieverbrauch (kWh/a)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C07227-C851-42B0-9522-3A75AC966C3F}"/>
                </a:ext>
              </a:extLst>
            </p:cNvPr>
            <p:cNvSpPr txBox="1"/>
            <p:nvPr/>
          </p:nvSpPr>
          <p:spPr>
            <a:xfrm>
              <a:off x="4246035" y="766757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32.190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B30BA06-86EE-4143-A0A3-99A1F7674477}"/>
                </a:ext>
              </a:extLst>
            </p:cNvPr>
            <p:cNvSpPr txBox="1"/>
            <p:nvPr/>
          </p:nvSpPr>
          <p:spPr>
            <a:xfrm>
              <a:off x="5950909" y="2048417"/>
              <a:ext cx="975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11.400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BA768E6-91D3-49AF-98B1-894A9967D4F4}"/>
                </a:ext>
              </a:extLst>
            </p:cNvPr>
            <p:cNvSpPr txBox="1"/>
            <p:nvPr/>
          </p:nvSpPr>
          <p:spPr>
            <a:xfrm>
              <a:off x="7676750" y="2291243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7.160</a:t>
              </a:r>
              <a:endParaRPr lang="de-DE" sz="16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8772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4078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648077" y="1080081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Strom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3967097" y="5718319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545327" y="5718319"/>
              <a:ext cx="1870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E-Wende,</a:t>
              </a:r>
              <a:br>
                <a:rPr lang="de-DE" sz="1600" dirty="0"/>
              </a:br>
              <a:r>
                <a:rPr lang="de-DE" sz="1600" dirty="0"/>
                <a:t>ohne PV und Akku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368339" y="5718319"/>
              <a:ext cx="1535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+ PV und Akku</a:t>
              </a: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292893"/>
            <a:ext cx="27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E-Wende </a:t>
            </a: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E-Auto mit Akku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3236445"/>
            <a:ext cx="31084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Verbrauchswerte</a:t>
            </a:r>
          </a:p>
          <a:p>
            <a:r>
              <a:rPr lang="de-DE" sz="1600" dirty="0"/>
              <a:t>Auto (Verbrenner): 6,5l / 100 km</a:t>
            </a:r>
            <a:br>
              <a:rPr lang="de-DE" sz="1600" dirty="0"/>
            </a:br>
            <a:r>
              <a:rPr lang="de-DE" sz="1600" dirty="0"/>
              <a:t>Auto (Akku): 20 kWh / 100 km</a:t>
            </a:r>
            <a:br>
              <a:rPr lang="de-DE" sz="1600" dirty="0"/>
            </a:br>
            <a:r>
              <a:rPr lang="de-DE" sz="1600" dirty="0"/>
              <a:t>Wärmepumpe (JAZ):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A398C2-73ED-EAA4-BB34-1246E8E84DC2}"/>
              </a:ext>
            </a:extLst>
          </p:cNvPr>
          <p:cNvSpPr txBox="1"/>
          <p:nvPr/>
        </p:nvSpPr>
        <p:spPr>
          <a:xfrm>
            <a:off x="386179" y="4426218"/>
            <a:ext cx="31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„Brennstoff“-Preise </a:t>
            </a:r>
            <a:r>
              <a:rPr lang="de-DE" sz="1600" dirty="0"/>
              <a:t>(02.08.2022)</a:t>
            </a:r>
            <a:br>
              <a:rPr lang="de-DE" sz="1600" dirty="0"/>
            </a:br>
            <a:r>
              <a:rPr lang="de-DE" sz="1600" dirty="0"/>
              <a:t>- Strompreis: 36 € ct/kWh</a:t>
            </a:r>
            <a:br>
              <a:rPr lang="de-DE" sz="1600" dirty="0"/>
            </a:br>
            <a:r>
              <a:rPr lang="de-DE" sz="1600" dirty="0"/>
              <a:t>- Dieselpreis: 1,90 €/l</a:t>
            </a:r>
            <a:br>
              <a:rPr lang="de-DE" sz="1600" dirty="0"/>
            </a:br>
            <a:r>
              <a:rPr lang="de-DE" sz="1600" dirty="0"/>
              <a:t>- Heizölpreis: 1,50 €/l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4562CA-9770-78F4-1E54-AE1C291D6DB2}"/>
              </a:ext>
            </a:extLst>
          </p:cNvPr>
          <p:cNvSpPr txBox="1"/>
          <p:nvPr/>
        </p:nvSpPr>
        <p:spPr>
          <a:xfrm>
            <a:off x="386179" y="5615992"/>
            <a:ext cx="2215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Autarkiequote</a:t>
            </a:r>
            <a:br>
              <a:rPr lang="de-DE" sz="1600" dirty="0"/>
            </a:br>
            <a:r>
              <a:rPr lang="de-DE" sz="1600" dirty="0"/>
              <a:t>mit PV und Akku: 40%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90" y="550343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A922D6-CAE7-BA78-C001-D8666B5AEC93}"/>
              </a:ext>
            </a:extLst>
          </p:cNvPr>
          <p:cNvGrpSpPr/>
          <p:nvPr/>
        </p:nvGrpSpPr>
        <p:grpSpPr>
          <a:xfrm>
            <a:off x="4104167" y="1103120"/>
            <a:ext cx="3112703" cy="1886268"/>
            <a:chOff x="4104167" y="1103120"/>
            <a:chExt cx="3112703" cy="1886268"/>
          </a:xfrm>
        </p:grpSpPr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1C459B7B-241F-2D28-0889-D1644F2E32E9}"/>
                </a:ext>
              </a:extLst>
            </p:cNvPr>
            <p:cNvSpPr/>
            <p:nvPr/>
          </p:nvSpPr>
          <p:spPr bwMode="auto">
            <a:xfrm>
              <a:off x="4104167" y="1103120"/>
              <a:ext cx="2324441" cy="18862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53859" y="1394212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20.790 kWh; 65 %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693EF90-D2FC-FBA2-73B2-F51B3C6A325E}"/>
              </a:ext>
            </a:extLst>
          </p:cNvPr>
          <p:cNvGrpSpPr/>
          <p:nvPr/>
        </p:nvGrpSpPr>
        <p:grpSpPr>
          <a:xfrm>
            <a:off x="4677825" y="1103120"/>
            <a:ext cx="4599872" cy="2356668"/>
            <a:chOff x="4677825" y="1103120"/>
            <a:chExt cx="4599872" cy="2356668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0554C727-7238-ADCE-4529-909DA9541072}"/>
                </a:ext>
              </a:extLst>
            </p:cNvPr>
            <p:cNvSpPr/>
            <p:nvPr/>
          </p:nvSpPr>
          <p:spPr bwMode="auto">
            <a:xfrm>
              <a:off x="4677825" y="1103120"/>
              <a:ext cx="3349756" cy="23566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414686" y="1679644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25.030 kWh; 78 %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5FC6872-7FF3-6EF0-5FDE-7535E025FCAD}"/>
              </a:ext>
            </a:extLst>
          </p:cNvPr>
          <p:cNvGrpSpPr/>
          <p:nvPr/>
        </p:nvGrpSpPr>
        <p:grpSpPr>
          <a:xfrm>
            <a:off x="4246035" y="3436500"/>
            <a:ext cx="2939887" cy="834548"/>
            <a:chOff x="4246035" y="3436500"/>
            <a:chExt cx="2939887" cy="834548"/>
          </a:xfrm>
        </p:grpSpPr>
        <p:sp>
          <p:nvSpPr>
            <p:cNvPr id="41" name="Bogen 40">
              <a:extLst>
                <a:ext uri="{FF2B5EF4-FFF2-40B4-BE49-F238E27FC236}">
                  <a16:creationId xmlns:a16="http://schemas.microsoft.com/office/drawing/2014/main" id="{1F27A80E-5AF3-AD08-D155-038CB1F65EDB}"/>
                </a:ext>
              </a:extLst>
            </p:cNvPr>
            <p:cNvSpPr/>
            <p:nvPr/>
          </p:nvSpPr>
          <p:spPr bwMode="auto">
            <a:xfrm>
              <a:off x="4246035" y="3598166"/>
              <a:ext cx="2182573" cy="672882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31698C6-9224-3F5D-8105-5FC786F768E0}"/>
                </a:ext>
              </a:extLst>
            </p:cNvPr>
            <p:cNvSpPr txBox="1"/>
            <p:nvPr/>
          </p:nvSpPr>
          <p:spPr>
            <a:xfrm>
              <a:off x="5519484" y="3436500"/>
              <a:ext cx="16664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1.563 €, 27 %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A0E07AC-3EE6-2785-3FAD-59AD7D161569}"/>
              </a:ext>
            </a:extLst>
          </p:cNvPr>
          <p:cNvGrpSpPr/>
          <p:nvPr/>
        </p:nvGrpSpPr>
        <p:grpSpPr>
          <a:xfrm>
            <a:off x="6209018" y="3623211"/>
            <a:ext cx="2777823" cy="1529417"/>
            <a:chOff x="6209018" y="3623211"/>
            <a:chExt cx="2777823" cy="1529417"/>
          </a:xfrm>
        </p:grpSpPr>
        <p:sp>
          <p:nvSpPr>
            <p:cNvPr id="45" name="Bogen 44">
              <a:extLst>
                <a:ext uri="{FF2B5EF4-FFF2-40B4-BE49-F238E27FC236}">
                  <a16:creationId xmlns:a16="http://schemas.microsoft.com/office/drawing/2014/main" id="{1AA811CB-E8EF-9E2A-5D19-0F6BF0157CAF}"/>
                </a:ext>
              </a:extLst>
            </p:cNvPr>
            <p:cNvSpPr/>
            <p:nvPr/>
          </p:nvSpPr>
          <p:spPr bwMode="auto">
            <a:xfrm>
              <a:off x="6209018" y="3623211"/>
              <a:ext cx="2002053" cy="1529417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8BF8404-AE7C-C2A5-CCDD-347E913E0AA5}"/>
                </a:ext>
              </a:extLst>
            </p:cNvPr>
            <p:cNvSpPr txBox="1"/>
            <p:nvPr/>
          </p:nvSpPr>
          <p:spPr>
            <a:xfrm>
              <a:off x="7435301" y="3901230"/>
              <a:ext cx="15515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3.089 €, 54 %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D9CDB570-845A-B588-6658-622A5FD59B93}"/>
              </a:ext>
            </a:extLst>
          </p:cNvPr>
          <p:cNvSpPr txBox="1"/>
          <p:nvPr/>
        </p:nvSpPr>
        <p:spPr>
          <a:xfrm>
            <a:off x="3464264" y="4404955"/>
            <a:ext cx="4607352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„Brennstoff“-Preise </a:t>
            </a:r>
            <a:r>
              <a:rPr lang="de-DE" sz="1600" dirty="0">
                <a:solidFill>
                  <a:srgbClr val="FF0000"/>
                </a:solidFill>
              </a:rPr>
              <a:t>(24.05.2023)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Strompreise (WT):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 Haushalt: 43 (40) €ct/kWh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 WPPE: 28 € ct/kWh </a:t>
            </a:r>
            <a:r>
              <a:rPr lang="de-DE" sz="1600" baseline="-25000" dirty="0" err="1">
                <a:solidFill>
                  <a:srgbClr val="FF0000"/>
                </a:solidFill>
              </a:rPr>
              <a:t>el</a:t>
            </a:r>
            <a:r>
              <a:rPr lang="de-DE" sz="1600" baseline="-25000" dirty="0">
                <a:solidFill>
                  <a:srgbClr val="FF0000"/>
                </a:solidFill>
              </a:rPr>
              <a:t>., </a:t>
            </a:r>
            <a:r>
              <a:rPr lang="de-DE" sz="1600" dirty="0">
                <a:solidFill>
                  <a:srgbClr val="FF0000"/>
                </a:solidFill>
              </a:rPr>
              <a:t>bei JAZ=4: 7 €ct/kWh </a:t>
            </a:r>
            <a:r>
              <a:rPr lang="de-DE" sz="1600" baseline="-25000" dirty="0" err="1">
                <a:solidFill>
                  <a:srgbClr val="FF0000"/>
                </a:solidFill>
              </a:rPr>
              <a:t>th</a:t>
            </a:r>
            <a:r>
              <a:rPr lang="de-DE" sz="1600" baseline="-25000" dirty="0">
                <a:solidFill>
                  <a:srgbClr val="FF0000"/>
                </a:solidFill>
              </a:rPr>
              <a:t>.</a:t>
            </a:r>
            <a:br>
              <a:rPr lang="de-DE" sz="1600" baseline="-250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Dieselpreis: 1,47 €/l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Heizölpreis: 0,925 €/l</a:t>
            </a:r>
          </a:p>
        </p:txBody>
      </p:sp>
    </p:spTree>
    <p:extLst>
      <p:ext uri="{BB962C8B-B14F-4D97-AF65-F5344CB8AC3E}">
        <p14:creationId xmlns:p14="http://schemas.microsoft.com/office/powerpoint/2010/main" val="33698050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6" grpId="0"/>
      <p:bldP spid="7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35" name="Diagramm 8234">
            <a:extLst>
              <a:ext uri="{FF2B5EF4-FFF2-40B4-BE49-F238E27FC236}">
                <a16:creationId xmlns:a16="http://schemas.microsoft.com/office/drawing/2014/main" id="{4F7CEBB2-7F43-E3AE-CCBC-C68ECE7A6B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398399"/>
              </p:ext>
            </p:extLst>
          </p:nvPr>
        </p:nvGraphicFramePr>
        <p:xfrm>
          <a:off x="474567" y="1086132"/>
          <a:ext cx="8956863" cy="334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86465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400" dirty="0">
                <a:solidFill>
                  <a:schemeClr val="bg1"/>
                </a:solidFill>
              </a:rPr>
              <a:t> („</a:t>
            </a:r>
            <a:r>
              <a:rPr lang="de-DE" altLang="de-DE" sz="2400" dirty="0" err="1">
                <a:solidFill>
                  <a:schemeClr val="bg1"/>
                </a:solidFill>
              </a:rPr>
              <a:t>ProSumer</a:t>
            </a:r>
            <a:r>
              <a:rPr lang="de-DE" altLang="de-DE" sz="2400" dirty="0">
                <a:solidFill>
                  <a:schemeClr val="bg1"/>
                </a:solidFill>
              </a:rPr>
              <a:t>“) im Ein- und Mehrfamilienhaus (4)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 err="1">
                <a:solidFill>
                  <a:schemeClr val="bg1"/>
                </a:solidFill>
              </a:rPr>
              <a:t>ProSumer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Hergersweiler</a:t>
            </a:r>
            <a:r>
              <a:rPr lang="de-DE" altLang="de-DE" sz="2400" dirty="0">
                <a:solidFill>
                  <a:schemeClr val="bg1"/>
                </a:solidFill>
              </a:rPr>
              <a:t>: Verbrauch vs. Erzeugung 2022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101599" y="5997134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57760" y="194612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8DA4CBA-09DE-C8E8-05F7-CE1B6C9094D3}"/>
              </a:ext>
            </a:extLst>
          </p:cNvPr>
          <p:cNvGrpSpPr/>
          <p:nvPr/>
        </p:nvGrpSpPr>
        <p:grpSpPr>
          <a:xfrm>
            <a:off x="8424420" y="1116420"/>
            <a:ext cx="1007012" cy="276999"/>
            <a:chOff x="8204278" y="894331"/>
            <a:chExt cx="1007012" cy="276999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77128E-DB8B-58E2-DAA8-C9DFBBEC5978}"/>
                </a:ext>
              </a:extLst>
            </p:cNvPr>
            <p:cNvSpPr txBox="1"/>
            <p:nvPr/>
          </p:nvSpPr>
          <p:spPr>
            <a:xfrm>
              <a:off x="8204278" y="894331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00FF"/>
                  </a:solidFill>
                </a:rPr>
                <a:t>Eigen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2B3DC7-A7E0-2167-987C-A4B3BA6AC3D1}"/>
                </a:ext>
              </a:extLst>
            </p:cNvPr>
            <p:cNvSpPr/>
            <p:nvPr/>
          </p:nvSpPr>
          <p:spPr bwMode="auto">
            <a:xfrm>
              <a:off x="8758762" y="982236"/>
              <a:ext cx="452528" cy="1249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E6BF3417-C9BD-ECAE-6C3B-973CE3ECC695}"/>
              </a:ext>
            </a:extLst>
          </p:cNvPr>
          <p:cNvSpPr txBox="1"/>
          <p:nvPr/>
        </p:nvSpPr>
        <p:spPr>
          <a:xfrm>
            <a:off x="624662" y="4327885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Jan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DF285946-EF88-2490-98F9-9642741F9648}"/>
              </a:ext>
            </a:extLst>
          </p:cNvPr>
          <p:cNvSpPr txBox="1"/>
          <p:nvPr/>
        </p:nvSpPr>
        <p:spPr>
          <a:xfrm>
            <a:off x="1404166" y="4327885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Feb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43211207-5232-85A2-D572-9E0088C1C8E2}"/>
              </a:ext>
            </a:extLst>
          </p:cNvPr>
          <p:cNvSpPr txBox="1"/>
          <p:nvPr/>
        </p:nvSpPr>
        <p:spPr>
          <a:xfrm>
            <a:off x="2151625" y="432788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9BA1596-8137-8EBE-164B-C03AF01D068E}"/>
              </a:ext>
            </a:extLst>
          </p:cNvPr>
          <p:cNvSpPr txBox="1"/>
          <p:nvPr/>
        </p:nvSpPr>
        <p:spPr>
          <a:xfrm>
            <a:off x="2872091" y="4327885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Apr</a:t>
            </a:r>
          </a:p>
        </p:txBody>
      </p:sp>
      <p:sp>
        <p:nvSpPr>
          <p:cNvPr id="8199" name="Textfeld 8198">
            <a:extLst>
              <a:ext uri="{FF2B5EF4-FFF2-40B4-BE49-F238E27FC236}">
                <a16:creationId xmlns:a16="http://schemas.microsoft.com/office/drawing/2014/main" id="{B1D3FE0D-7EF2-129E-1391-29E8590050A8}"/>
              </a:ext>
            </a:extLst>
          </p:cNvPr>
          <p:cNvSpPr txBox="1"/>
          <p:nvPr/>
        </p:nvSpPr>
        <p:spPr>
          <a:xfrm>
            <a:off x="3602254" y="4327885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Mai</a:t>
            </a:r>
          </a:p>
        </p:txBody>
      </p:sp>
      <p:sp>
        <p:nvSpPr>
          <p:cNvPr id="8200" name="Textfeld 8199">
            <a:extLst>
              <a:ext uri="{FF2B5EF4-FFF2-40B4-BE49-F238E27FC236}">
                <a16:creationId xmlns:a16="http://schemas.microsoft.com/office/drawing/2014/main" id="{301232C2-DEC2-83AE-0AD1-51DB4486DE8F}"/>
              </a:ext>
            </a:extLst>
          </p:cNvPr>
          <p:cNvSpPr txBox="1"/>
          <p:nvPr/>
        </p:nvSpPr>
        <p:spPr>
          <a:xfrm>
            <a:off x="4345800" y="4327885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Jun</a:t>
            </a:r>
          </a:p>
        </p:txBody>
      </p:sp>
      <p:sp>
        <p:nvSpPr>
          <p:cNvPr id="8201" name="Textfeld 8200">
            <a:extLst>
              <a:ext uri="{FF2B5EF4-FFF2-40B4-BE49-F238E27FC236}">
                <a16:creationId xmlns:a16="http://schemas.microsoft.com/office/drawing/2014/main" id="{A3DB8908-C97B-E282-30A2-88139338CF5C}"/>
              </a:ext>
            </a:extLst>
          </p:cNvPr>
          <p:cNvSpPr txBox="1"/>
          <p:nvPr/>
        </p:nvSpPr>
        <p:spPr>
          <a:xfrm>
            <a:off x="5110527" y="432788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Jul</a:t>
            </a:r>
          </a:p>
        </p:txBody>
      </p:sp>
      <p:sp>
        <p:nvSpPr>
          <p:cNvPr id="8202" name="Textfeld 8201">
            <a:extLst>
              <a:ext uri="{FF2B5EF4-FFF2-40B4-BE49-F238E27FC236}">
                <a16:creationId xmlns:a16="http://schemas.microsoft.com/office/drawing/2014/main" id="{D9C1B975-F544-035A-8511-CE0E71C1E283}"/>
              </a:ext>
            </a:extLst>
          </p:cNvPr>
          <p:cNvSpPr txBox="1"/>
          <p:nvPr/>
        </p:nvSpPr>
        <p:spPr>
          <a:xfrm>
            <a:off x="5736605" y="4327885"/>
            <a:ext cx="58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Aug</a:t>
            </a:r>
          </a:p>
        </p:txBody>
      </p:sp>
      <p:sp>
        <p:nvSpPr>
          <p:cNvPr id="8204" name="Textfeld 8203">
            <a:extLst>
              <a:ext uri="{FF2B5EF4-FFF2-40B4-BE49-F238E27FC236}">
                <a16:creationId xmlns:a16="http://schemas.microsoft.com/office/drawing/2014/main" id="{EC423385-AAE1-D441-C25E-C9194CB5BC36}"/>
              </a:ext>
            </a:extLst>
          </p:cNvPr>
          <p:cNvSpPr txBox="1"/>
          <p:nvPr/>
        </p:nvSpPr>
        <p:spPr>
          <a:xfrm>
            <a:off x="6500140" y="4327885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Sep</a:t>
            </a:r>
          </a:p>
        </p:txBody>
      </p:sp>
      <p:sp>
        <p:nvSpPr>
          <p:cNvPr id="8205" name="Textfeld 8204">
            <a:extLst>
              <a:ext uri="{FF2B5EF4-FFF2-40B4-BE49-F238E27FC236}">
                <a16:creationId xmlns:a16="http://schemas.microsoft.com/office/drawing/2014/main" id="{8DF9A320-B0C5-7BED-71BF-8C0A8580DA5B}"/>
              </a:ext>
            </a:extLst>
          </p:cNvPr>
          <p:cNvSpPr txBox="1"/>
          <p:nvPr/>
        </p:nvSpPr>
        <p:spPr>
          <a:xfrm>
            <a:off x="7267044" y="4327885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Okt</a:t>
            </a:r>
          </a:p>
        </p:txBody>
      </p:sp>
      <p:sp>
        <p:nvSpPr>
          <p:cNvPr id="8206" name="Textfeld 8205">
            <a:extLst>
              <a:ext uri="{FF2B5EF4-FFF2-40B4-BE49-F238E27FC236}">
                <a16:creationId xmlns:a16="http://schemas.microsoft.com/office/drawing/2014/main" id="{189FF827-3228-C42D-2D77-C942B20B5329}"/>
              </a:ext>
            </a:extLst>
          </p:cNvPr>
          <p:cNvSpPr txBox="1"/>
          <p:nvPr/>
        </p:nvSpPr>
        <p:spPr>
          <a:xfrm>
            <a:off x="8002835" y="4327885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Nov</a:t>
            </a:r>
          </a:p>
        </p:txBody>
      </p:sp>
      <p:sp>
        <p:nvSpPr>
          <p:cNvPr id="8207" name="Textfeld 8206">
            <a:extLst>
              <a:ext uri="{FF2B5EF4-FFF2-40B4-BE49-F238E27FC236}">
                <a16:creationId xmlns:a16="http://schemas.microsoft.com/office/drawing/2014/main" id="{3264ECD6-33EA-9C93-EBFF-2AA208F1271F}"/>
              </a:ext>
            </a:extLst>
          </p:cNvPr>
          <p:cNvSpPr txBox="1"/>
          <p:nvPr/>
        </p:nvSpPr>
        <p:spPr>
          <a:xfrm>
            <a:off x="8717092" y="4327885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Dez</a:t>
            </a:r>
          </a:p>
        </p:txBody>
      </p:sp>
      <p:sp>
        <p:nvSpPr>
          <p:cNvPr id="8209" name="Rechteck 8208">
            <a:extLst>
              <a:ext uri="{FF2B5EF4-FFF2-40B4-BE49-F238E27FC236}">
                <a16:creationId xmlns:a16="http://schemas.microsoft.com/office/drawing/2014/main" id="{7DCB5402-58E8-4907-D6FB-F39AE0697413}"/>
              </a:ext>
            </a:extLst>
          </p:cNvPr>
          <p:cNvSpPr/>
          <p:nvPr/>
        </p:nvSpPr>
        <p:spPr bwMode="auto">
          <a:xfrm>
            <a:off x="3567841" y="4337401"/>
            <a:ext cx="2793355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16" name="Textfeld 8215">
            <a:extLst>
              <a:ext uri="{FF2B5EF4-FFF2-40B4-BE49-F238E27FC236}">
                <a16:creationId xmlns:a16="http://schemas.microsoft.com/office/drawing/2014/main" id="{49C97AAE-F692-C8A9-E1E0-DB6C8F3A1949}"/>
              </a:ext>
            </a:extLst>
          </p:cNvPr>
          <p:cNvSpPr txBox="1"/>
          <p:nvPr/>
        </p:nvSpPr>
        <p:spPr>
          <a:xfrm>
            <a:off x="502120" y="199282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1.749</a:t>
            </a:r>
          </a:p>
        </p:txBody>
      </p:sp>
      <p:sp>
        <p:nvSpPr>
          <p:cNvPr id="8217" name="Textfeld 8216">
            <a:extLst>
              <a:ext uri="{FF2B5EF4-FFF2-40B4-BE49-F238E27FC236}">
                <a16:creationId xmlns:a16="http://schemas.microsoft.com/office/drawing/2014/main" id="{3AAFDBB3-2E72-19F7-0E6F-C2EC9A92DF5F}"/>
              </a:ext>
            </a:extLst>
          </p:cNvPr>
          <p:cNvSpPr txBox="1"/>
          <p:nvPr/>
        </p:nvSpPr>
        <p:spPr>
          <a:xfrm>
            <a:off x="1253176" y="231813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1.402</a:t>
            </a:r>
          </a:p>
        </p:txBody>
      </p:sp>
      <p:sp>
        <p:nvSpPr>
          <p:cNvPr id="8218" name="Textfeld 8217">
            <a:extLst>
              <a:ext uri="{FF2B5EF4-FFF2-40B4-BE49-F238E27FC236}">
                <a16:creationId xmlns:a16="http://schemas.microsoft.com/office/drawing/2014/main" id="{D521ABAE-52DD-0755-56AE-9859D16E937D}"/>
              </a:ext>
            </a:extLst>
          </p:cNvPr>
          <p:cNvSpPr txBox="1"/>
          <p:nvPr/>
        </p:nvSpPr>
        <p:spPr>
          <a:xfrm>
            <a:off x="1969612" y="243017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1.323</a:t>
            </a:r>
          </a:p>
        </p:txBody>
      </p:sp>
      <p:sp>
        <p:nvSpPr>
          <p:cNvPr id="8219" name="Textfeld 8218">
            <a:extLst>
              <a:ext uri="{FF2B5EF4-FFF2-40B4-BE49-F238E27FC236}">
                <a16:creationId xmlns:a16="http://schemas.microsoft.com/office/drawing/2014/main" id="{9DAD7D34-87C8-1FE1-6E69-6A90C0C71BB4}"/>
              </a:ext>
            </a:extLst>
          </p:cNvPr>
          <p:cNvSpPr txBox="1"/>
          <p:nvPr/>
        </p:nvSpPr>
        <p:spPr>
          <a:xfrm>
            <a:off x="2730463" y="2588574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1.151</a:t>
            </a:r>
          </a:p>
        </p:txBody>
      </p:sp>
      <p:sp>
        <p:nvSpPr>
          <p:cNvPr id="8220" name="Textfeld 8219">
            <a:extLst>
              <a:ext uri="{FF2B5EF4-FFF2-40B4-BE49-F238E27FC236}">
                <a16:creationId xmlns:a16="http://schemas.microsoft.com/office/drawing/2014/main" id="{EC7ECC02-A6FB-26E9-0667-F01BC36293A3}"/>
              </a:ext>
            </a:extLst>
          </p:cNvPr>
          <p:cNvSpPr txBox="1"/>
          <p:nvPr/>
        </p:nvSpPr>
        <p:spPr>
          <a:xfrm>
            <a:off x="3526468" y="310751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671</a:t>
            </a:r>
          </a:p>
        </p:txBody>
      </p:sp>
      <p:sp>
        <p:nvSpPr>
          <p:cNvPr id="8221" name="Textfeld 8220">
            <a:extLst>
              <a:ext uri="{FF2B5EF4-FFF2-40B4-BE49-F238E27FC236}">
                <a16:creationId xmlns:a16="http://schemas.microsoft.com/office/drawing/2014/main" id="{1DF88447-2623-E1CC-6276-A537FCBEC065}"/>
              </a:ext>
            </a:extLst>
          </p:cNvPr>
          <p:cNvSpPr txBox="1"/>
          <p:nvPr/>
        </p:nvSpPr>
        <p:spPr>
          <a:xfrm>
            <a:off x="4287168" y="322139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551</a:t>
            </a:r>
          </a:p>
        </p:txBody>
      </p:sp>
      <p:sp>
        <p:nvSpPr>
          <p:cNvPr id="8222" name="Textfeld 8221">
            <a:extLst>
              <a:ext uri="{FF2B5EF4-FFF2-40B4-BE49-F238E27FC236}">
                <a16:creationId xmlns:a16="http://schemas.microsoft.com/office/drawing/2014/main" id="{0B444317-837C-8F5B-D7FC-D06A890E00E1}"/>
              </a:ext>
            </a:extLst>
          </p:cNvPr>
          <p:cNvSpPr txBox="1"/>
          <p:nvPr/>
        </p:nvSpPr>
        <p:spPr>
          <a:xfrm>
            <a:off x="5009822" y="335989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448</a:t>
            </a:r>
          </a:p>
        </p:txBody>
      </p:sp>
      <p:sp>
        <p:nvSpPr>
          <p:cNvPr id="8223" name="Textfeld 8222">
            <a:extLst>
              <a:ext uri="{FF2B5EF4-FFF2-40B4-BE49-F238E27FC236}">
                <a16:creationId xmlns:a16="http://schemas.microsoft.com/office/drawing/2014/main" id="{BA769350-C1D3-1EE5-2983-9AEE6F5157DF}"/>
              </a:ext>
            </a:extLst>
          </p:cNvPr>
          <p:cNvSpPr txBox="1"/>
          <p:nvPr/>
        </p:nvSpPr>
        <p:spPr>
          <a:xfrm>
            <a:off x="5754953" y="319855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583</a:t>
            </a:r>
          </a:p>
        </p:txBody>
      </p:sp>
      <p:sp>
        <p:nvSpPr>
          <p:cNvPr id="8224" name="Textfeld 8223">
            <a:extLst>
              <a:ext uri="{FF2B5EF4-FFF2-40B4-BE49-F238E27FC236}">
                <a16:creationId xmlns:a16="http://schemas.microsoft.com/office/drawing/2014/main" id="{7F743D88-4A66-69EB-FDA0-E11FDDB02784}"/>
              </a:ext>
            </a:extLst>
          </p:cNvPr>
          <p:cNvSpPr txBox="1"/>
          <p:nvPr/>
        </p:nvSpPr>
        <p:spPr>
          <a:xfrm>
            <a:off x="6477607" y="310751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668</a:t>
            </a:r>
          </a:p>
        </p:txBody>
      </p:sp>
      <p:sp>
        <p:nvSpPr>
          <p:cNvPr id="8225" name="Textfeld 8224">
            <a:extLst>
              <a:ext uri="{FF2B5EF4-FFF2-40B4-BE49-F238E27FC236}">
                <a16:creationId xmlns:a16="http://schemas.microsoft.com/office/drawing/2014/main" id="{7308ED76-D28D-F24C-9234-57360626861C}"/>
              </a:ext>
            </a:extLst>
          </p:cNvPr>
          <p:cNvSpPr txBox="1"/>
          <p:nvPr/>
        </p:nvSpPr>
        <p:spPr>
          <a:xfrm>
            <a:off x="7214464" y="300659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785</a:t>
            </a:r>
          </a:p>
        </p:txBody>
      </p:sp>
      <p:sp>
        <p:nvSpPr>
          <p:cNvPr id="8226" name="Textfeld 8225">
            <a:extLst>
              <a:ext uri="{FF2B5EF4-FFF2-40B4-BE49-F238E27FC236}">
                <a16:creationId xmlns:a16="http://schemas.microsoft.com/office/drawing/2014/main" id="{2C2DAB4D-17D4-D572-E401-B97EA69316F8}"/>
              </a:ext>
            </a:extLst>
          </p:cNvPr>
          <p:cNvSpPr txBox="1"/>
          <p:nvPr/>
        </p:nvSpPr>
        <p:spPr>
          <a:xfrm>
            <a:off x="8616937" y="196151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1.764</a:t>
            </a:r>
          </a:p>
        </p:txBody>
      </p:sp>
      <p:sp>
        <p:nvSpPr>
          <p:cNvPr id="8227" name="Textfeld 8226">
            <a:extLst>
              <a:ext uri="{FF2B5EF4-FFF2-40B4-BE49-F238E27FC236}">
                <a16:creationId xmlns:a16="http://schemas.microsoft.com/office/drawing/2014/main" id="{F58B00EB-C34A-9F76-720D-D22DF6F40B33}"/>
              </a:ext>
            </a:extLst>
          </p:cNvPr>
          <p:cNvSpPr txBox="1"/>
          <p:nvPr/>
        </p:nvSpPr>
        <p:spPr>
          <a:xfrm>
            <a:off x="7856636" y="265785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1.106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205AECF-1E05-D196-50FF-BF2F00CE8B23}"/>
              </a:ext>
            </a:extLst>
          </p:cNvPr>
          <p:cNvGrpSpPr/>
          <p:nvPr/>
        </p:nvGrpSpPr>
        <p:grpSpPr>
          <a:xfrm>
            <a:off x="624662" y="1057762"/>
            <a:ext cx="3716445" cy="433419"/>
            <a:chOff x="1334071" y="818244"/>
            <a:chExt cx="3716445" cy="433419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52DEAEC-1926-0690-81F7-393EB496C06B}"/>
                </a:ext>
              </a:extLst>
            </p:cNvPr>
            <p:cNvGrpSpPr/>
            <p:nvPr/>
          </p:nvGrpSpPr>
          <p:grpSpPr>
            <a:xfrm>
              <a:off x="1334300" y="887522"/>
              <a:ext cx="1021056" cy="276999"/>
              <a:chOff x="8962770" y="1511264"/>
              <a:chExt cx="1021056" cy="27699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0DA993A-D1AA-C7DB-BA64-E01AB15D49A1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452528" cy="12492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87EA0A1-E23A-8D97-27B6-F6473874DA8B}"/>
                  </a:ext>
                </a:extLst>
              </p:cNvPr>
              <p:cNvSpPr txBox="1"/>
              <p:nvPr/>
            </p:nvSpPr>
            <p:spPr>
              <a:xfrm>
                <a:off x="8962770" y="1511264"/>
                <a:ext cx="6383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WPPE</a:t>
                </a: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463219D-4EFB-40E8-4C10-1E08F4CB99AE}"/>
                </a:ext>
              </a:extLst>
            </p:cNvPr>
            <p:cNvGrpSpPr/>
            <p:nvPr/>
          </p:nvGrpSpPr>
          <p:grpSpPr>
            <a:xfrm>
              <a:off x="2611644" y="887522"/>
              <a:ext cx="1180206" cy="276999"/>
              <a:chOff x="8803620" y="1511264"/>
              <a:chExt cx="1180206" cy="276999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535D1470-3E37-791D-4E32-37DA4E7C1C93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452528" cy="124924"/>
              </a:xfrm>
              <a:prstGeom prst="rect">
                <a:avLst/>
              </a:prstGeom>
              <a:solidFill>
                <a:srgbClr val="66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2BF60F3-96CD-F4CC-3931-BC2C0F10CB33}"/>
                  </a:ext>
                </a:extLst>
              </p:cNvPr>
              <p:cNvSpPr txBox="1"/>
              <p:nvPr/>
            </p:nvSpPr>
            <p:spPr>
              <a:xfrm>
                <a:off x="8803620" y="1511264"/>
                <a:ext cx="7889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Haushalt</a:t>
                </a:r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52B7C46-78A7-E303-053B-1628FFFE62E7}"/>
                </a:ext>
              </a:extLst>
            </p:cNvPr>
            <p:cNvGrpSpPr/>
            <p:nvPr/>
          </p:nvGrpSpPr>
          <p:grpSpPr>
            <a:xfrm>
              <a:off x="4048138" y="887522"/>
              <a:ext cx="883198" cy="276999"/>
              <a:chOff x="9100628" y="1511264"/>
              <a:chExt cx="883198" cy="276999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66DBC44D-13C7-C2C4-7E19-0C9D535ADD72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452528" cy="124924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35CC124-ADB5-E341-1980-B8059C3F7E83}"/>
                  </a:ext>
                </a:extLst>
              </p:cNvPr>
              <p:cNvSpPr txBox="1"/>
              <p:nvPr/>
            </p:nvSpPr>
            <p:spPr>
              <a:xfrm>
                <a:off x="9100628" y="1511264"/>
                <a:ext cx="5004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Auto</a:t>
                </a:r>
              </a:p>
            </p:txBody>
          </p:sp>
        </p:grpSp>
        <p:sp>
          <p:nvSpPr>
            <p:cNvPr id="8215" name="Rechteck 8214">
              <a:extLst>
                <a:ext uri="{FF2B5EF4-FFF2-40B4-BE49-F238E27FC236}">
                  <a16:creationId xmlns:a16="http://schemas.microsoft.com/office/drawing/2014/main" id="{00777A65-50CC-82BD-095D-A70EB346E273}"/>
                </a:ext>
              </a:extLst>
            </p:cNvPr>
            <p:cNvSpPr/>
            <p:nvPr/>
          </p:nvSpPr>
          <p:spPr bwMode="auto">
            <a:xfrm>
              <a:off x="1334071" y="818244"/>
              <a:ext cx="3716445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31" name="Gruppieren 8230">
            <a:extLst>
              <a:ext uri="{FF2B5EF4-FFF2-40B4-BE49-F238E27FC236}">
                <a16:creationId xmlns:a16="http://schemas.microsoft.com/office/drawing/2014/main" id="{F8102083-26BE-DB5F-0F33-D91D54217D53}"/>
              </a:ext>
            </a:extLst>
          </p:cNvPr>
          <p:cNvGrpSpPr/>
          <p:nvPr/>
        </p:nvGrpSpPr>
        <p:grpSpPr>
          <a:xfrm>
            <a:off x="4471611" y="1047142"/>
            <a:ext cx="2173369" cy="433419"/>
            <a:chOff x="5689968" y="818244"/>
            <a:chExt cx="2173369" cy="4334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17197059-5E87-A463-B08F-121E1066BF7D}"/>
                </a:ext>
              </a:extLst>
            </p:cNvPr>
            <p:cNvGrpSpPr/>
            <p:nvPr/>
          </p:nvGrpSpPr>
          <p:grpSpPr>
            <a:xfrm>
              <a:off x="5689969" y="887522"/>
              <a:ext cx="1001820" cy="276999"/>
              <a:chOff x="8982006" y="1511264"/>
              <a:chExt cx="1001820" cy="276999"/>
            </a:xfrm>
          </p:grpSpPr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B2374454-2747-EE18-0B5C-FF0B40F39B04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452528" cy="1249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CC1FBF3E-8EAF-7C1E-3BB7-E4D9B805055B}"/>
                  </a:ext>
                </a:extLst>
              </p:cNvPr>
              <p:cNvSpPr txBox="1"/>
              <p:nvPr/>
            </p:nvSpPr>
            <p:spPr>
              <a:xfrm>
                <a:off x="8982006" y="1511264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Bezug</a:t>
                </a: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41EA97C1-2EB8-F2F9-4A99-EB6205203EDD}"/>
                </a:ext>
              </a:extLst>
            </p:cNvPr>
            <p:cNvGrpSpPr/>
            <p:nvPr/>
          </p:nvGrpSpPr>
          <p:grpSpPr>
            <a:xfrm>
              <a:off x="6762085" y="887522"/>
              <a:ext cx="958540" cy="276999"/>
              <a:chOff x="9025286" y="1511264"/>
              <a:chExt cx="958540" cy="276999"/>
            </a:xfrm>
          </p:grpSpPr>
          <p:sp>
            <p:nvSpPr>
              <p:cNvPr id="8192" name="Rechteck 8191">
                <a:extLst>
                  <a:ext uri="{FF2B5EF4-FFF2-40B4-BE49-F238E27FC236}">
                    <a16:creationId xmlns:a16="http://schemas.microsoft.com/office/drawing/2014/main" id="{691EB9BC-4CAB-305C-68A0-B2ACAAEF6D46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452528" cy="1249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93" name="Textfeld 8192">
                <a:extLst>
                  <a:ext uri="{FF2B5EF4-FFF2-40B4-BE49-F238E27FC236}">
                    <a16:creationId xmlns:a16="http://schemas.microsoft.com/office/drawing/2014/main" id="{9485F268-0AFA-60CD-2C47-2B6767C35B0A}"/>
                  </a:ext>
                </a:extLst>
              </p:cNvPr>
              <p:cNvSpPr txBox="1"/>
              <p:nvPr/>
            </p:nvSpPr>
            <p:spPr>
              <a:xfrm>
                <a:off x="9025286" y="1511264"/>
                <a:ext cx="5758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Eigen</a:t>
                </a:r>
              </a:p>
            </p:txBody>
          </p:sp>
        </p:grpSp>
        <p:sp>
          <p:nvSpPr>
            <p:cNvPr id="8228" name="Rechteck 8227">
              <a:extLst>
                <a:ext uri="{FF2B5EF4-FFF2-40B4-BE49-F238E27FC236}">
                  <a16:creationId xmlns:a16="http://schemas.microsoft.com/office/drawing/2014/main" id="{F5B40617-4C58-E79C-2CB8-D50F94D88F6C}"/>
                </a:ext>
              </a:extLst>
            </p:cNvPr>
            <p:cNvSpPr/>
            <p:nvPr/>
          </p:nvSpPr>
          <p:spPr bwMode="auto">
            <a:xfrm>
              <a:off x="5689968" y="818244"/>
              <a:ext cx="2173369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229" name="Rechteck 8228">
            <a:extLst>
              <a:ext uri="{FF2B5EF4-FFF2-40B4-BE49-F238E27FC236}">
                <a16:creationId xmlns:a16="http://schemas.microsoft.com/office/drawing/2014/main" id="{6BBBD8DE-BBD4-25FC-064E-38928BD68F78}"/>
              </a:ext>
            </a:extLst>
          </p:cNvPr>
          <p:cNvSpPr/>
          <p:nvPr/>
        </p:nvSpPr>
        <p:spPr bwMode="auto">
          <a:xfrm>
            <a:off x="7307742" y="1047142"/>
            <a:ext cx="2436098" cy="43341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32" name="Gruppieren 8231">
            <a:extLst>
              <a:ext uri="{FF2B5EF4-FFF2-40B4-BE49-F238E27FC236}">
                <a16:creationId xmlns:a16="http://schemas.microsoft.com/office/drawing/2014/main" id="{F18E52BD-6C54-966E-A1C2-B8C418F3B2D6}"/>
              </a:ext>
            </a:extLst>
          </p:cNvPr>
          <p:cNvGrpSpPr/>
          <p:nvPr/>
        </p:nvGrpSpPr>
        <p:grpSpPr>
          <a:xfrm>
            <a:off x="7233914" y="1116420"/>
            <a:ext cx="1253874" cy="276999"/>
            <a:chOff x="7957416" y="894331"/>
            <a:chExt cx="1253874" cy="276999"/>
          </a:xfrm>
        </p:grpSpPr>
        <p:sp>
          <p:nvSpPr>
            <p:cNvPr id="8233" name="Textfeld 8232">
              <a:extLst>
                <a:ext uri="{FF2B5EF4-FFF2-40B4-BE49-F238E27FC236}">
                  <a16:creationId xmlns:a16="http://schemas.microsoft.com/office/drawing/2014/main" id="{126CF54A-51D1-85FF-F83E-5718F9C72FFB}"/>
                </a:ext>
              </a:extLst>
            </p:cNvPr>
            <p:cNvSpPr txBox="1"/>
            <p:nvPr/>
          </p:nvSpPr>
          <p:spPr>
            <a:xfrm>
              <a:off x="7957416" y="894331"/>
              <a:ext cx="82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00FF"/>
                  </a:solidFill>
                </a:rPr>
                <a:t>Lieferung</a:t>
              </a:r>
            </a:p>
          </p:txBody>
        </p:sp>
        <p:sp>
          <p:nvSpPr>
            <p:cNvPr id="8234" name="Rechteck 8233">
              <a:extLst>
                <a:ext uri="{FF2B5EF4-FFF2-40B4-BE49-F238E27FC236}">
                  <a16:creationId xmlns:a16="http://schemas.microsoft.com/office/drawing/2014/main" id="{02768390-7DF3-EDD6-98D1-366ACC00F985}"/>
                </a:ext>
              </a:extLst>
            </p:cNvPr>
            <p:cNvSpPr/>
            <p:nvPr/>
          </p:nvSpPr>
          <p:spPr bwMode="auto">
            <a:xfrm>
              <a:off x="8758762" y="982236"/>
              <a:ext cx="452528" cy="124924"/>
            </a:xfrm>
            <a:prstGeom prst="rect">
              <a:avLst/>
            </a:prstGeom>
            <a:solidFill>
              <a:srgbClr val="CC6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236" name="Textfeld 8235">
            <a:extLst>
              <a:ext uri="{FF2B5EF4-FFF2-40B4-BE49-F238E27FC236}">
                <a16:creationId xmlns:a16="http://schemas.microsoft.com/office/drawing/2014/main" id="{B4BD761D-846B-E416-5A49-249B6249F594}"/>
              </a:ext>
            </a:extLst>
          </p:cNvPr>
          <p:cNvSpPr txBox="1"/>
          <p:nvPr/>
        </p:nvSpPr>
        <p:spPr>
          <a:xfrm>
            <a:off x="866476" y="351943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302</a:t>
            </a:r>
          </a:p>
        </p:txBody>
      </p:sp>
      <p:sp>
        <p:nvSpPr>
          <p:cNvPr id="8237" name="Textfeld 8236">
            <a:extLst>
              <a:ext uri="{FF2B5EF4-FFF2-40B4-BE49-F238E27FC236}">
                <a16:creationId xmlns:a16="http://schemas.microsoft.com/office/drawing/2014/main" id="{B627F02E-ED85-DA90-9D0C-7B8C5D673B1B}"/>
              </a:ext>
            </a:extLst>
          </p:cNvPr>
          <p:cNvSpPr txBox="1"/>
          <p:nvPr/>
        </p:nvSpPr>
        <p:spPr>
          <a:xfrm>
            <a:off x="1603570" y="319855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605</a:t>
            </a:r>
          </a:p>
        </p:txBody>
      </p:sp>
      <p:sp>
        <p:nvSpPr>
          <p:cNvPr id="8238" name="Textfeld 8237">
            <a:extLst>
              <a:ext uri="{FF2B5EF4-FFF2-40B4-BE49-F238E27FC236}">
                <a16:creationId xmlns:a16="http://schemas.microsoft.com/office/drawing/2014/main" id="{32E1143C-3585-0CAE-A99A-4E40BD6043C4}"/>
              </a:ext>
            </a:extLst>
          </p:cNvPr>
          <p:cNvSpPr txBox="1"/>
          <p:nvPr/>
        </p:nvSpPr>
        <p:spPr>
          <a:xfrm>
            <a:off x="2379916" y="2374047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1.365</a:t>
            </a:r>
          </a:p>
        </p:txBody>
      </p:sp>
      <p:sp>
        <p:nvSpPr>
          <p:cNvPr id="8239" name="Textfeld 8238">
            <a:extLst>
              <a:ext uri="{FF2B5EF4-FFF2-40B4-BE49-F238E27FC236}">
                <a16:creationId xmlns:a16="http://schemas.microsoft.com/office/drawing/2014/main" id="{0F03A680-D76D-7525-3061-66E907B92A11}"/>
              </a:ext>
            </a:extLst>
          </p:cNvPr>
          <p:cNvSpPr txBox="1"/>
          <p:nvPr/>
        </p:nvSpPr>
        <p:spPr>
          <a:xfrm>
            <a:off x="2999588" y="2105537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1.631</a:t>
            </a:r>
          </a:p>
        </p:txBody>
      </p:sp>
      <p:sp>
        <p:nvSpPr>
          <p:cNvPr id="8240" name="Textfeld 8239">
            <a:extLst>
              <a:ext uri="{FF2B5EF4-FFF2-40B4-BE49-F238E27FC236}">
                <a16:creationId xmlns:a16="http://schemas.microsoft.com/office/drawing/2014/main" id="{45A7B50F-1AEB-CB02-873B-13481A33EB15}"/>
              </a:ext>
            </a:extLst>
          </p:cNvPr>
          <p:cNvSpPr txBox="1"/>
          <p:nvPr/>
        </p:nvSpPr>
        <p:spPr>
          <a:xfrm>
            <a:off x="3749507" y="165552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2.271</a:t>
            </a:r>
          </a:p>
        </p:txBody>
      </p:sp>
      <p:sp>
        <p:nvSpPr>
          <p:cNvPr id="8241" name="Textfeld 8240">
            <a:extLst>
              <a:ext uri="{FF2B5EF4-FFF2-40B4-BE49-F238E27FC236}">
                <a16:creationId xmlns:a16="http://schemas.microsoft.com/office/drawing/2014/main" id="{A7E2A31C-E3A4-EDD9-F715-FFA7DFF421BD}"/>
              </a:ext>
            </a:extLst>
          </p:cNvPr>
          <p:cNvSpPr txBox="1"/>
          <p:nvPr/>
        </p:nvSpPr>
        <p:spPr>
          <a:xfrm>
            <a:off x="4481641" y="16106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2.272</a:t>
            </a:r>
          </a:p>
        </p:txBody>
      </p: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4E3B0C8B-C86F-59C1-8968-D0F494AA743B}"/>
              </a:ext>
            </a:extLst>
          </p:cNvPr>
          <p:cNvSpPr txBox="1"/>
          <p:nvPr/>
        </p:nvSpPr>
        <p:spPr>
          <a:xfrm>
            <a:off x="5227820" y="159584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2.391</a:t>
            </a: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8F1F517E-676C-95AF-59A8-403A3440F2E7}"/>
              </a:ext>
            </a:extLst>
          </p:cNvPr>
          <p:cNvSpPr txBox="1"/>
          <p:nvPr/>
        </p:nvSpPr>
        <p:spPr>
          <a:xfrm>
            <a:off x="5955830" y="1672424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2.026</a:t>
            </a:r>
          </a:p>
        </p:txBody>
      </p:sp>
      <p:sp>
        <p:nvSpPr>
          <p:cNvPr id="8244" name="Textfeld 8243">
            <a:extLst>
              <a:ext uri="{FF2B5EF4-FFF2-40B4-BE49-F238E27FC236}">
                <a16:creationId xmlns:a16="http://schemas.microsoft.com/office/drawing/2014/main" id="{5F271A3F-6E89-FB87-FABD-DAE53A6EF9A8}"/>
              </a:ext>
            </a:extLst>
          </p:cNvPr>
          <p:cNvSpPr txBox="1"/>
          <p:nvPr/>
        </p:nvSpPr>
        <p:spPr>
          <a:xfrm>
            <a:off x="6656195" y="2497783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1.225</a:t>
            </a: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66E26913-1C60-3DAA-563B-AF83E5642050}"/>
              </a:ext>
            </a:extLst>
          </p:cNvPr>
          <p:cNvSpPr txBox="1"/>
          <p:nvPr/>
        </p:nvSpPr>
        <p:spPr>
          <a:xfrm>
            <a:off x="7535620" y="294820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812</a:t>
            </a:r>
          </a:p>
        </p:txBody>
      </p:sp>
      <p:sp>
        <p:nvSpPr>
          <p:cNvPr id="8246" name="Textfeld 8245">
            <a:extLst>
              <a:ext uri="{FF2B5EF4-FFF2-40B4-BE49-F238E27FC236}">
                <a16:creationId xmlns:a16="http://schemas.microsoft.com/office/drawing/2014/main" id="{BFFB530A-8199-402E-026E-F8D85D81F075}"/>
              </a:ext>
            </a:extLst>
          </p:cNvPr>
          <p:cNvSpPr txBox="1"/>
          <p:nvPr/>
        </p:nvSpPr>
        <p:spPr>
          <a:xfrm>
            <a:off x="8227022" y="3431130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366</a:t>
            </a:r>
          </a:p>
        </p:txBody>
      </p:sp>
      <p:sp>
        <p:nvSpPr>
          <p:cNvPr id="8247" name="Textfeld 8246">
            <a:extLst>
              <a:ext uri="{FF2B5EF4-FFF2-40B4-BE49-F238E27FC236}">
                <a16:creationId xmlns:a16="http://schemas.microsoft.com/office/drawing/2014/main" id="{ABD2615B-B7CD-BEE6-0F9F-340421BE467C}"/>
              </a:ext>
            </a:extLst>
          </p:cNvPr>
          <p:cNvSpPr txBox="1"/>
          <p:nvPr/>
        </p:nvSpPr>
        <p:spPr>
          <a:xfrm>
            <a:off x="8978904" y="370562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9900"/>
                </a:solidFill>
              </a:rPr>
              <a:t>177</a:t>
            </a:r>
          </a:p>
        </p:txBody>
      </p:sp>
      <p:grpSp>
        <p:nvGrpSpPr>
          <p:cNvPr id="8251" name="Gruppieren 8250">
            <a:extLst>
              <a:ext uri="{FF2B5EF4-FFF2-40B4-BE49-F238E27FC236}">
                <a16:creationId xmlns:a16="http://schemas.microsoft.com/office/drawing/2014/main" id="{A5EF58BD-0B51-3284-F9C7-23883DE0A709}"/>
              </a:ext>
            </a:extLst>
          </p:cNvPr>
          <p:cNvGrpSpPr/>
          <p:nvPr/>
        </p:nvGrpSpPr>
        <p:grpSpPr>
          <a:xfrm>
            <a:off x="57760" y="4558680"/>
            <a:ext cx="9765079" cy="1486301"/>
            <a:chOff x="57760" y="4739441"/>
            <a:chExt cx="9765079" cy="1486301"/>
          </a:xfrm>
        </p:grpSpPr>
        <p:sp>
          <p:nvSpPr>
            <p:cNvPr id="8208" name="Rechteck 8207">
              <a:extLst>
                <a:ext uri="{FF2B5EF4-FFF2-40B4-BE49-F238E27FC236}">
                  <a16:creationId xmlns:a16="http://schemas.microsoft.com/office/drawing/2014/main" id="{AE52B16F-37F2-2B5B-E1FA-BDDD774E1165}"/>
                </a:ext>
              </a:extLst>
            </p:cNvPr>
            <p:cNvSpPr/>
            <p:nvPr/>
          </p:nvSpPr>
          <p:spPr bwMode="auto">
            <a:xfrm>
              <a:off x="101599" y="4827056"/>
              <a:ext cx="9721240" cy="13779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8248" name="Diagramm 8247">
              <a:extLst>
                <a:ext uri="{FF2B5EF4-FFF2-40B4-BE49-F238E27FC236}">
                  <a16:creationId xmlns:a16="http://schemas.microsoft.com/office/drawing/2014/main" id="{7843FB9F-F77A-FEA0-A31C-7ACDE38D427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73705" y="4739441"/>
            <a:ext cx="8257727" cy="1332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E9319E3-65D4-510E-D604-E19853F8FF01}"/>
                </a:ext>
              </a:extLst>
            </p:cNvPr>
            <p:cNvSpPr txBox="1"/>
            <p:nvPr/>
          </p:nvSpPr>
          <p:spPr>
            <a:xfrm>
              <a:off x="8847747" y="483761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kWh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7FCCF23-02C5-3D71-3150-4FA17A380C18}"/>
                </a:ext>
              </a:extLst>
            </p:cNvPr>
            <p:cNvSpPr txBox="1"/>
            <p:nvPr/>
          </p:nvSpPr>
          <p:spPr>
            <a:xfrm>
              <a:off x="57760" y="5605240"/>
              <a:ext cx="1276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Erzeugung</a:t>
              </a:r>
              <a:r>
                <a:rPr lang="de-DE" sz="1200" dirty="0">
                  <a:solidFill>
                    <a:srgbClr val="0000FF"/>
                  </a:solidFill>
                </a:rPr>
                <a:t> </a:t>
              </a:r>
              <a:r>
                <a:rPr lang="de-DE" sz="1200" dirty="0"/>
                <a:t>(PV)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97A41-262A-B352-18B5-4021654FFE7B}"/>
                </a:ext>
              </a:extLst>
            </p:cNvPr>
            <p:cNvSpPr txBox="1"/>
            <p:nvPr/>
          </p:nvSpPr>
          <p:spPr>
            <a:xfrm>
              <a:off x="450944" y="5080690"/>
              <a:ext cx="883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Verbrauch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B8D1045-030C-30A8-AD27-A657B7C33600}"/>
                </a:ext>
              </a:extLst>
            </p:cNvPr>
            <p:cNvSpPr txBox="1"/>
            <p:nvPr/>
          </p:nvSpPr>
          <p:spPr>
            <a:xfrm>
              <a:off x="8786795" y="5124506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12.201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31530D6-6DFC-95A4-3A2A-902718FEBD56}"/>
                </a:ext>
              </a:extLst>
            </p:cNvPr>
            <p:cNvSpPr txBox="1"/>
            <p:nvPr/>
          </p:nvSpPr>
          <p:spPr>
            <a:xfrm>
              <a:off x="8788210" y="5897207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+3.242</a:t>
              </a:r>
            </a:p>
          </p:txBody>
        </p:sp>
        <p:sp>
          <p:nvSpPr>
            <p:cNvPr id="8203" name="Textfeld 8202">
              <a:extLst>
                <a:ext uri="{FF2B5EF4-FFF2-40B4-BE49-F238E27FC236}">
                  <a16:creationId xmlns:a16="http://schemas.microsoft.com/office/drawing/2014/main" id="{C803C703-299C-49A3-35ED-0537E80664BB}"/>
                </a:ext>
              </a:extLst>
            </p:cNvPr>
            <p:cNvSpPr txBox="1"/>
            <p:nvPr/>
          </p:nvSpPr>
          <p:spPr>
            <a:xfrm>
              <a:off x="8286664" y="5915609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Saldo</a:t>
              </a:r>
            </a:p>
          </p:txBody>
        </p:sp>
        <p:sp>
          <p:nvSpPr>
            <p:cNvPr id="8230" name="Textfeld 8229">
              <a:extLst>
                <a:ext uri="{FF2B5EF4-FFF2-40B4-BE49-F238E27FC236}">
                  <a16:creationId xmlns:a16="http://schemas.microsoft.com/office/drawing/2014/main" id="{7F349912-8FD6-C449-6835-5BD052A1BA6F}"/>
                </a:ext>
              </a:extLst>
            </p:cNvPr>
            <p:cNvSpPr txBox="1"/>
            <p:nvPr/>
          </p:nvSpPr>
          <p:spPr>
            <a:xfrm>
              <a:off x="62618" y="5917965"/>
              <a:ext cx="1268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Jahresbilanz</a:t>
              </a:r>
            </a:p>
          </p:txBody>
        </p:sp>
        <p:sp>
          <p:nvSpPr>
            <p:cNvPr id="8249" name="Textfeld 8248">
              <a:extLst>
                <a:ext uri="{FF2B5EF4-FFF2-40B4-BE49-F238E27FC236}">
                  <a16:creationId xmlns:a16="http://schemas.microsoft.com/office/drawing/2014/main" id="{F2BF21F6-9AD8-AD05-0FFC-7E5C183F79C4}"/>
                </a:ext>
              </a:extLst>
            </p:cNvPr>
            <p:cNvSpPr txBox="1"/>
            <p:nvPr/>
          </p:nvSpPr>
          <p:spPr>
            <a:xfrm>
              <a:off x="8786795" y="5587519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15.443</a:t>
              </a:r>
            </a:p>
          </p:txBody>
        </p:sp>
      </p:grpSp>
      <p:grpSp>
        <p:nvGrpSpPr>
          <p:cNvPr id="8255" name="Gruppieren 8254">
            <a:extLst>
              <a:ext uri="{FF2B5EF4-FFF2-40B4-BE49-F238E27FC236}">
                <a16:creationId xmlns:a16="http://schemas.microsoft.com/office/drawing/2014/main" id="{85387EEF-7A59-114C-3E6F-6568C9E570A5}"/>
              </a:ext>
            </a:extLst>
          </p:cNvPr>
          <p:cNvGrpSpPr/>
          <p:nvPr/>
        </p:nvGrpSpPr>
        <p:grpSpPr>
          <a:xfrm>
            <a:off x="2081930" y="4337401"/>
            <a:ext cx="5765472" cy="265814"/>
            <a:chOff x="2081930" y="4475630"/>
            <a:chExt cx="5765472" cy="265814"/>
          </a:xfrm>
        </p:grpSpPr>
        <p:sp>
          <p:nvSpPr>
            <p:cNvPr id="8211" name="Rechteck 8210">
              <a:extLst>
                <a:ext uri="{FF2B5EF4-FFF2-40B4-BE49-F238E27FC236}">
                  <a16:creationId xmlns:a16="http://schemas.microsoft.com/office/drawing/2014/main" id="{FB7E061D-ADC3-475A-EC6E-8F29C1CCE082}"/>
                </a:ext>
              </a:extLst>
            </p:cNvPr>
            <p:cNvSpPr/>
            <p:nvPr/>
          </p:nvSpPr>
          <p:spPr bwMode="auto">
            <a:xfrm>
              <a:off x="2081930" y="4475630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52" name="Rechteck 8251">
              <a:extLst>
                <a:ext uri="{FF2B5EF4-FFF2-40B4-BE49-F238E27FC236}">
                  <a16:creationId xmlns:a16="http://schemas.microsoft.com/office/drawing/2014/main" id="{07CE4BB8-6E76-431A-AD06-CCD2630B444A}"/>
                </a:ext>
              </a:extLst>
            </p:cNvPr>
            <p:cNvSpPr/>
            <p:nvPr/>
          </p:nvSpPr>
          <p:spPr bwMode="auto">
            <a:xfrm>
              <a:off x="6539260" y="4475630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54" name="Gruppieren 8253">
            <a:extLst>
              <a:ext uri="{FF2B5EF4-FFF2-40B4-BE49-F238E27FC236}">
                <a16:creationId xmlns:a16="http://schemas.microsoft.com/office/drawing/2014/main" id="{3A89A8D7-8711-69DA-852D-A67222A44BA9}"/>
              </a:ext>
            </a:extLst>
          </p:cNvPr>
          <p:cNvGrpSpPr/>
          <p:nvPr/>
        </p:nvGrpSpPr>
        <p:grpSpPr>
          <a:xfrm>
            <a:off x="561896" y="4337401"/>
            <a:ext cx="8788337" cy="265814"/>
            <a:chOff x="561896" y="4475630"/>
            <a:chExt cx="8788337" cy="265814"/>
          </a:xfrm>
        </p:grpSpPr>
        <p:sp>
          <p:nvSpPr>
            <p:cNvPr id="8213" name="Rechteck 8212">
              <a:extLst>
                <a:ext uri="{FF2B5EF4-FFF2-40B4-BE49-F238E27FC236}">
                  <a16:creationId xmlns:a16="http://schemas.microsoft.com/office/drawing/2014/main" id="{732B6735-5082-D15F-DD47-CA72113C019B}"/>
                </a:ext>
              </a:extLst>
            </p:cNvPr>
            <p:cNvSpPr/>
            <p:nvPr/>
          </p:nvSpPr>
          <p:spPr bwMode="auto">
            <a:xfrm>
              <a:off x="8002833" y="4475630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53" name="Rechteck 8252">
              <a:extLst>
                <a:ext uri="{FF2B5EF4-FFF2-40B4-BE49-F238E27FC236}">
                  <a16:creationId xmlns:a16="http://schemas.microsoft.com/office/drawing/2014/main" id="{15C80A22-3A30-0F01-146E-569E0B2DAB57}"/>
                </a:ext>
              </a:extLst>
            </p:cNvPr>
            <p:cNvSpPr/>
            <p:nvPr/>
          </p:nvSpPr>
          <p:spPr bwMode="auto">
            <a:xfrm>
              <a:off x="561896" y="4475630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6079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Bilanziell ist dieser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mehr als ausgeglichen!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CD47EF1-70F5-3D8A-E52E-DF687A894590}"/>
              </a:ext>
            </a:extLst>
          </p:cNvPr>
          <p:cNvSpPr txBox="1"/>
          <p:nvPr/>
        </p:nvSpPr>
        <p:spPr>
          <a:xfrm>
            <a:off x="570429" y="739475"/>
            <a:ext cx="1119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2E2143E-097D-089C-3207-1D8A1CD539EE}"/>
              </a:ext>
            </a:extLst>
          </p:cNvPr>
          <p:cNvSpPr txBox="1"/>
          <p:nvPr/>
        </p:nvSpPr>
        <p:spPr>
          <a:xfrm>
            <a:off x="7177398" y="728842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Erzeugung (PV)</a:t>
            </a:r>
          </a:p>
        </p:txBody>
      </p:sp>
      <p:grpSp>
        <p:nvGrpSpPr>
          <p:cNvPr id="8210" name="Gruppieren 8209">
            <a:extLst>
              <a:ext uri="{FF2B5EF4-FFF2-40B4-BE49-F238E27FC236}">
                <a16:creationId xmlns:a16="http://schemas.microsoft.com/office/drawing/2014/main" id="{7E926E4E-D498-AD31-02F7-30513188053E}"/>
              </a:ext>
            </a:extLst>
          </p:cNvPr>
          <p:cNvGrpSpPr/>
          <p:nvPr/>
        </p:nvGrpSpPr>
        <p:grpSpPr>
          <a:xfrm>
            <a:off x="5260093" y="5230730"/>
            <a:ext cx="3014594" cy="665115"/>
            <a:chOff x="5260093" y="5411491"/>
            <a:chExt cx="3014594" cy="665115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0D4D509-23B0-E4D7-C4B9-BA8899888331}"/>
                </a:ext>
              </a:extLst>
            </p:cNvPr>
            <p:cNvSpPr txBox="1"/>
            <p:nvPr/>
          </p:nvSpPr>
          <p:spPr>
            <a:xfrm>
              <a:off x="5260093" y="5411491"/>
              <a:ext cx="1523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00FF"/>
                  </a:solidFill>
                </a:rPr>
                <a:t>Autarkiequote: 37%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99775B1-EBF6-8091-80E1-92B0483CCBFA}"/>
                </a:ext>
              </a:extLst>
            </p:cNvPr>
            <p:cNvSpPr txBox="1"/>
            <p:nvPr/>
          </p:nvSpPr>
          <p:spPr>
            <a:xfrm>
              <a:off x="6164814" y="5799607"/>
              <a:ext cx="21098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00FF"/>
                  </a:solidFill>
                </a:rPr>
                <a:t>Eigenverbrauchsquote: 29%</a:t>
              </a:r>
            </a:p>
          </p:txBody>
        </p:sp>
      </p:grpSp>
      <p:sp>
        <p:nvSpPr>
          <p:cNvPr id="8212" name="Textfeld 8211">
            <a:extLst>
              <a:ext uri="{FF2B5EF4-FFF2-40B4-BE49-F238E27FC236}">
                <a16:creationId xmlns:a16="http://schemas.microsoft.com/office/drawing/2014/main" id="{A1003512-86C1-D0D4-2D2D-7CC79A15E45D}"/>
              </a:ext>
            </a:extLst>
          </p:cNvPr>
          <p:cNvSpPr txBox="1"/>
          <p:nvPr/>
        </p:nvSpPr>
        <p:spPr>
          <a:xfrm>
            <a:off x="2062209" y="1523641"/>
            <a:ext cx="5694188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Einsparung WPPE 2022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Heizkosten mit Öl: 3.000 l x 1,50 €/l                   = 4.500 €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Heizkosten mit Strom: 7.077 kWh x 29 €ct/kWh = 2.054 €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                                                    </a:t>
            </a:r>
            <a:r>
              <a:rPr lang="de-DE" sz="1600" b="1" dirty="0">
                <a:solidFill>
                  <a:srgbClr val="FF0000"/>
                </a:solidFill>
              </a:rPr>
              <a:t>Einsparung    = 2.446 €   </a:t>
            </a:r>
          </a:p>
        </p:txBody>
      </p:sp>
      <p:sp>
        <p:nvSpPr>
          <p:cNvPr id="8214" name="Textfeld 8213">
            <a:extLst>
              <a:ext uri="{FF2B5EF4-FFF2-40B4-BE49-F238E27FC236}">
                <a16:creationId xmlns:a16="http://schemas.microsoft.com/office/drawing/2014/main" id="{6717DC36-ABC2-CF02-EB60-21170DA4B7D1}"/>
              </a:ext>
            </a:extLst>
          </p:cNvPr>
          <p:cNvSpPr txBox="1"/>
          <p:nvPr/>
        </p:nvSpPr>
        <p:spPr>
          <a:xfrm>
            <a:off x="2062209" y="2608962"/>
            <a:ext cx="5681363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Ertrag PV 2022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Lieferung: 10.991 kWh x 18,2 €ct/kWh                 = 2.000 €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Eigenverbrauch: 4.452 kWh x (29-18,2) €ct/kWh  =    481 €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                                                     </a:t>
            </a:r>
            <a:r>
              <a:rPr lang="de-DE" sz="1600" b="1" dirty="0">
                <a:solidFill>
                  <a:srgbClr val="FF0000"/>
                </a:solidFill>
              </a:rPr>
              <a:t>Summe Ertrag = 2.481 €</a:t>
            </a:r>
            <a:endParaRPr lang="de-DE" sz="1600" dirty="0">
              <a:solidFill>
                <a:srgbClr val="FF0000"/>
              </a:solidFill>
            </a:endParaRPr>
          </a:p>
          <a:p>
            <a:pPr algn="ctr"/>
            <a:r>
              <a:rPr lang="de-DE" sz="1600" b="1" dirty="0">
                <a:solidFill>
                  <a:srgbClr val="FF0000"/>
                </a:solidFill>
              </a:rPr>
              <a:t>Energiewende lohnt sich!</a:t>
            </a:r>
            <a:endParaRPr lang="de-DE" sz="1800" dirty="0">
              <a:solidFill>
                <a:srgbClr val="FF0000"/>
              </a:solidFill>
            </a:endParaRPr>
          </a:p>
        </p:txBody>
      </p:sp>
      <p:grpSp>
        <p:nvGrpSpPr>
          <p:cNvPr id="8256" name="Gruppieren 8255">
            <a:extLst>
              <a:ext uri="{FF2B5EF4-FFF2-40B4-BE49-F238E27FC236}">
                <a16:creationId xmlns:a16="http://schemas.microsoft.com/office/drawing/2014/main" id="{B8EABE75-365F-797E-B891-8DBC634586CD}"/>
              </a:ext>
            </a:extLst>
          </p:cNvPr>
          <p:cNvGrpSpPr/>
          <p:nvPr/>
        </p:nvGrpSpPr>
        <p:grpSpPr>
          <a:xfrm>
            <a:off x="0" y="3929794"/>
            <a:ext cx="9906000" cy="2680804"/>
            <a:chOff x="0" y="3929794"/>
            <a:chExt cx="9906000" cy="2680804"/>
          </a:xfrm>
        </p:grpSpPr>
        <p:sp>
          <p:nvSpPr>
            <p:cNvPr id="27" name="Textfeld 40">
              <a:extLst>
                <a:ext uri="{FF2B5EF4-FFF2-40B4-BE49-F238E27FC236}">
                  <a16:creationId xmlns:a16="http://schemas.microsoft.com/office/drawing/2014/main" id="{4CCBA566-34CB-8C17-DAA6-85439EA49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241266"/>
              <a:ext cx="9906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Maximale Dachbelegung: volkswirtschaftlich notwendig aber privatwirtschaftlich unrentabel!</a:t>
              </a:r>
            </a:p>
          </p:txBody>
        </p:sp>
        <p:sp>
          <p:nvSpPr>
            <p:cNvPr id="8250" name="Textfeld 8249">
              <a:extLst>
                <a:ext uri="{FF2B5EF4-FFF2-40B4-BE49-F238E27FC236}">
                  <a16:creationId xmlns:a16="http://schemas.microsoft.com/office/drawing/2014/main" id="{FEF06A83-E4FD-0971-5590-3F74EF406361}"/>
                </a:ext>
              </a:extLst>
            </p:cNvPr>
            <p:cNvSpPr txBox="1"/>
            <p:nvPr/>
          </p:nvSpPr>
          <p:spPr>
            <a:xfrm>
              <a:off x="2071856" y="3929794"/>
              <a:ext cx="5674951" cy="8309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endParaRPr lang="de-DE" sz="1600" b="1" dirty="0">
                <a:solidFill>
                  <a:srgbClr val="FF0000"/>
                </a:solidFill>
              </a:endParaRPr>
            </a:p>
            <a:p>
              <a:r>
                <a:rPr lang="de-DE" sz="1600" dirty="0">
                  <a:solidFill>
                    <a:srgbClr val="FF0000"/>
                  </a:solidFill>
                </a:rPr>
                <a:t>Einspeisevergütung Juli 2022:  6,23 €ct/kWh                         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Jahresmarktwert Solar 2022: 22,3 €ct/kWh</a:t>
              </a:r>
              <a:endParaRPr lang="de-DE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2941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 animBg="1"/>
      <p:bldP spid="9" grpId="0"/>
      <p:bldP spid="8212" grpId="0" animBg="1"/>
      <p:bldP spid="8214" grpId="0" animBg="1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2742</Words>
  <Application>Microsoft Office PowerPoint</Application>
  <PresentationFormat>A4-Papier (210 x 297 mm)</PresentationFormat>
  <Paragraphs>542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SourceSansPro-Regular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2781</cp:revision>
  <cp:lastPrinted>2019-03-23T07:11:31Z</cp:lastPrinted>
  <dcterms:created xsi:type="dcterms:W3CDTF">2003-01-24T08:17:53Z</dcterms:created>
  <dcterms:modified xsi:type="dcterms:W3CDTF">2023-05-24T14:02:24Z</dcterms:modified>
</cp:coreProperties>
</file>