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3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878" r:id="rId2"/>
    <p:sldId id="1143" r:id="rId3"/>
    <p:sldId id="1144" r:id="rId4"/>
    <p:sldId id="1301" r:id="rId5"/>
    <p:sldId id="1321" r:id="rId6"/>
    <p:sldId id="1322" r:id="rId7"/>
    <p:sldId id="1323" r:id="rId8"/>
    <p:sldId id="1324" r:id="rId9"/>
    <p:sldId id="1325" r:id="rId10"/>
    <p:sldId id="1351" r:id="rId11"/>
    <p:sldId id="1326" r:id="rId12"/>
    <p:sldId id="1327" r:id="rId13"/>
    <p:sldId id="1328" r:id="rId14"/>
    <p:sldId id="1329" r:id="rId15"/>
    <p:sldId id="1330" r:id="rId16"/>
    <p:sldId id="1331" r:id="rId17"/>
    <p:sldId id="1332" r:id="rId18"/>
    <p:sldId id="1333" r:id="rId19"/>
    <p:sldId id="1334" r:id="rId20"/>
    <p:sldId id="1120" r:id="rId21"/>
    <p:sldId id="1335" r:id="rId22"/>
    <p:sldId id="1336" r:id="rId23"/>
    <p:sldId id="1337" r:id="rId24"/>
    <p:sldId id="1338" r:id="rId25"/>
    <p:sldId id="1339" r:id="rId26"/>
    <p:sldId id="1340" r:id="rId27"/>
    <p:sldId id="1341" r:id="rId28"/>
    <p:sldId id="1342" r:id="rId29"/>
    <p:sldId id="1343" r:id="rId30"/>
    <p:sldId id="1344" r:id="rId31"/>
    <p:sldId id="1345" r:id="rId32"/>
    <p:sldId id="1346" r:id="rId33"/>
    <p:sldId id="1347" r:id="rId34"/>
    <p:sldId id="1348" r:id="rId35"/>
    <p:sldId id="1092" r:id="rId36"/>
    <p:sldId id="1083" r:id="rId37"/>
    <p:sldId id="1349" r:id="rId38"/>
    <p:sldId id="1350" r:id="rId39"/>
    <p:sldId id="755" r:id="rId40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0099CC"/>
    <a:srgbClr val="006699"/>
    <a:srgbClr val="FF9933"/>
    <a:srgbClr val="FF00FF"/>
    <a:srgbClr val="CC6600"/>
    <a:srgbClr val="0000CC"/>
    <a:srgbClr val="FF9999"/>
    <a:srgbClr val="00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3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2130" y="46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9W&#228;rmewende_Verkehrswende\Anteile%20W&#228;rmeerzeuger_Autos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4ProSumer\ProSumer%20Hergersweiler\AZ_Energiewerte%20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4ProSumer\ProSumer%20Hergersweiler\AZ_Energiewerte%202024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4ProSumer\ProSumer%20Hergersweiler\AZ_Energiewerte%202024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%202024_D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%202024_RLP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%202024_RLP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5Zubauzahlen\EE-Ausbau_S&#252;dpfalz%202024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9W&#228;rmewende_Verkehrswende\Anteile%20W&#228;rmeerzeuger_Autos_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8Entwicklung%20der%20CO2-Konzentration\THG%20in%20D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Ausbaupfade%20Nullemission\2Ausbaupfad%20bis%202040\Transformation204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1Prim&#228;renergie%20und%20Enegietransformation\Prim&#228;renergie_Transformation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1Prim&#228;renergie%20und%20Enegietransformation\Prim&#228;renergie_Transformation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1Prim&#228;renergie%20und%20Enegietransformation\02Enegietransformattion\02Energie-Transformatiom%20RLP\Transformation2040%20RLP_Soll-Ist_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E:\01Daten%20allgemein\03Energie\01ISE%20e.V\05Meta-Studie%20Klimasch.-Energiew.%202.0\05Monitoring\2024\Daten\02Ertr&#228;ge_Wind_PV\Jahresertr&#228;ge%202024_V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96F-45EF-B5F6-EC3C14880E16}"/>
              </c:ext>
            </c:extLst>
          </c:dPt>
          <c:dLbls>
            <c:dLbl>
              <c:idx val="0"/>
              <c:layout>
                <c:manualLayout>
                  <c:x val="0.26663568747218164"/>
                  <c:y val="-1.585723989132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Verkerhswende!$D$2</c:f>
              <c:numCache>
                <c:formatCode>0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6F-45EF-B5F6-EC3C14880E1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Verkerhswende!$D$3</c:f>
              <c:numCache>
                <c:formatCode>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996F-45EF-B5F6-EC3C14880E16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Verkerhswende!$D$4</c:f>
              <c:numCache>
                <c:formatCode>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996F-45EF-B5F6-EC3C14880E16}"/>
            </c:ext>
          </c:extLst>
        </c:ser>
        <c:ser>
          <c:idx val="3"/>
          <c:order val="3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7552354372125443"/>
                  <c:y val="3.171447978264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Verkerhswende!$D$5</c:f>
              <c:numCache>
                <c:formatCode>0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6F-45EF-B5F6-EC3C14880E16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6663568747218164"/>
                  <c:y val="-3.96430997283043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96F-45EF-B5F6-EC3C14880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Verkerhswende!$D$6</c:f>
              <c:numCache>
                <c:formatCode>0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6F-45EF-B5F6-EC3C14880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9655440"/>
        <c:axId val="619660840"/>
      </c:barChart>
      <c:catAx>
        <c:axId val="619655440"/>
        <c:scaling>
          <c:orientation val="minMax"/>
        </c:scaling>
        <c:delete val="1"/>
        <c:axPos val="b"/>
        <c:majorTickMark val="none"/>
        <c:minorTickMark val="none"/>
        <c:tickLblPos val="nextTo"/>
        <c:crossAx val="619660840"/>
        <c:crosses val="autoZero"/>
        <c:auto val="1"/>
        <c:lblAlgn val="ctr"/>
        <c:lblOffset val="100"/>
        <c:noMultiLvlLbl val="0"/>
      </c:catAx>
      <c:valAx>
        <c:axId val="61966084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61965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'EE-Erträge'!$AA$4:$AA$15</c:f>
              <c:numCache>
                <c:formatCode>#,##0.0</c:formatCode>
                <c:ptCount val="12"/>
                <c:pt idx="0">
                  <c:v>34.253900709219863</c:v>
                </c:pt>
                <c:pt idx="1">
                  <c:v>51.471631205673759</c:v>
                </c:pt>
                <c:pt idx="2">
                  <c:v>87.234042553191486</c:v>
                </c:pt>
                <c:pt idx="3">
                  <c:v>112.76595744680851</c:v>
                </c:pt>
                <c:pt idx="4">
                  <c:v>124.822695035461</c:v>
                </c:pt>
                <c:pt idx="5">
                  <c:v>130.49645390070921</c:v>
                </c:pt>
                <c:pt idx="6">
                  <c:v>139.71631205673759</c:v>
                </c:pt>
                <c:pt idx="7">
                  <c:v>151.06382978723406</c:v>
                </c:pt>
                <c:pt idx="8">
                  <c:v>88.652482269503551</c:v>
                </c:pt>
                <c:pt idx="9">
                  <c:v>53.317021276595746</c:v>
                </c:pt>
                <c:pt idx="10">
                  <c:v>23.585106382978726</c:v>
                </c:pt>
                <c:pt idx="11">
                  <c:v>19.553900709219857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B-4C63-B037-3534C733444F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'EE-Erträge'!$AC$4:$AC$15</c:f>
              <c:numCache>
                <c:formatCode>#,##0.0</c:formatCode>
                <c:ptCount val="12"/>
                <c:pt idx="0">
                  <c:v>16.645569620253163</c:v>
                </c:pt>
                <c:pt idx="1">
                  <c:v>36.0126582278481</c:v>
                </c:pt>
                <c:pt idx="2">
                  <c:v>64.303797468354432</c:v>
                </c:pt>
                <c:pt idx="3">
                  <c:v>91.329113924050631</c:v>
                </c:pt>
                <c:pt idx="4">
                  <c:v>112.0886075949367</c:v>
                </c:pt>
                <c:pt idx="5">
                  <c:v>122.21518987341771</c:v>
                </c:pt>
                <c:pt idx="6">
                  <c:v>127.84810126582278</c:v>
                </c:pt>
                <c:pt idx="7">
                  <c:v>122.0253164556962</c:v>
                </c:pt>
                <c:pt idx="8">
                  <c:v>67.468354430379748</c:v>
                </c:pt>
                <c:pt idx="9">
                  <c:v>40.822784810126578</c:v>
                </c:pt>
                <c:pt idx="10">
                  <c:v>16.455696202531644</c:v>
                </c:pt>
                <c:pt idx="11">
                  <c:v>12.341772151898734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7B-4C63-B037-3534C7334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53216"/>
        <c:axId val="768954200"/>
      </c:barChart>
      <c:catAx>
        <c:axId val="768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4200"/>
        <c:crosses val="autoZero"/>
        <c:auto val="1"/>
        <c:lblAlgn val="ctr"/>
        <c:lblOffset val="100"/>
        <c:noMultiLvlLbl val="0"/>
      </c:catAx>
      <c:valAx>
        <c:axId val="76895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463.32411111111122</c:v>
                </c:pt>
                <c:pt idx="1">
                  <c:v>429.24694444444447</c:v>
                </c:pt>
                <c:pt idx="2">
                  <c:v>346.55541319444438</c:v>
                </c:pt>
                <c:pt idx="3">
                  <c:v>304.59331597222217</c:v>
                </c:pt>
                <c:pt idx="4">
                  <c:v>300.39740277777776</c:v>
                </c:pt>
                <c:pt idx="5">
                  <c:v>204.06988541666666</c:v>
                </c:pt>
                <c:pt idx="6">
                  <c:v>205.53418750000003</c:v>
                </c:pt>
                <c:pt idx="7">
                  <c:v>224.64468055555554</c:v>
                </c:pt>
                <c:pt idx="8">
                  <c:v>313.58455555555565</c:v>
                </c:pt>
                <c:pt idx="9">
                  <c:v>345.69858333333326</c:v>
                </c:pt>
                <c:pt idx="10">
                  <c:v>337.4300277777777</c:v>
                </c:pt>
                <c:pt idx="11">
                  <c:v>432.8733055555557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C2-438C-B962-4FD466A106E1}"/>
            </c:ext>
          </c:extLst>
        </c:ser>
        <c:ser>
          <c:idx val="1"/>
          <c:order val="1"/>
          <c:spPr>
            <a:solidFill>
              <a:srgbClr val="3333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449.65795600000001</c:v>
                </c:pt>
                <c:pt idx="1">
                  <c:v>416.33406400000001</c:v>
                </c:pt>
                <c:pt idx="2">
                  <c:v>422.93417599999998</c:v>
                </c:pt>
                <c:pt idx="3">
                  <c:v>336.29897600000004</c:v>
                </c:pt>
                <c:pt idx="4">
                  <c:v>232.81104000000002</c:v>
                </c:pt>
                <c:pt idx="5">
                  <c:v>194.60815400000001</c:v>
                </c:pt>
                <c:pt idx="6">
                  <c:v>214.31974400000001</c:v>
                </c:pt>
                <c:pt idx="7">
                  <c:v>181.62001599999999</c:v>
                </c:pt>
                <c:pt idx="8">
                  <c:v>173.75238399999998</c:v>
                </c:pt>
                <c:pt idx="9">
                  <c:v>282.75139200000001</c:v>
                </c:pt>
                <c:pt idx="10">
                  <c:v>297.75051200000001</c:v>
                </c:pt>
                <c:pt idx="11">
                  <c:v>307.88048800000001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C2-438C-B962-4FD466A106E1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320.76641414141415</c:v>
                </c:pt>
                <c:pt idx="1">
                  <c:v>328.08883838383832</c:v>
                </c:pt>
                <c:pt idx="2">
                  <c:v>186.88919191919192</c:v>
                </c:pt>
                <c:pt idx="3">
                  <c:v>217.4900505050505</c:v>
                </c:pt>
                <c:pt idx="4">
                  <c:v>132.05191919191918</c:v>
                </c:pt>
                <c:pt idx="5">
                  <c:v>113.43979797979797</c:v>
                </c:pt>
                <c:pt idx="6">
                  <c:v>70.393383838383841</c:v>
                </c:pt>
                <c:pt idx="7">
                  <c:v>80.796363636363637</c:v>
                </c:pt>
                <c:pt idx="8">
                  <c:v>215.36823232323232</c:v>
                </c:pt>
                <c:pt idx="9">
                  <c:v>157.29590909090908</c:v>
                </c:pt>
                <c:pt idx="10">
                  <c:v>223.10707070707073</c:v>
                </c:pt>
                <c:pt idx="11">
                  <c:v>259.73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2-438C-B962-4FD466A106E1}"/>
            </c:ext>
          </c:extLst>
        </c:ser>
        <c:ser>
          <c:idx val="3"/>
          <c:order val="3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301.77010101010097</c:v>
                </c:pt>
                <c:pt idx="1">
                  <c:v>310.32727272727271</c:v>
                </c:pt>
                <c:pt idx="2">
                  <c:v>157.03712121212121</c:v>
                </c:pt>
                <c:pt idx="3">
                  <c:v>151.11439393939395</c:v>
                </c:pt>
                <c:pt idx="4">
                  <c:v>123.99242424242424</c:v>
                </c:pt>
                <c:pt idx="5">
                  <c:v>120.07651515151514</c:v>
                </c:pt>
                <c:pt idx="6">
                  <c:v>73.942070707070712</c:v>
                </c:pt>
                <c:pt idx="7">
                  <c:v>66.826919191919188</c:v>
                </c:pt>
                <c:pt idx="8">
                  <c:v>191.36136363636365</c:v>
                </c:pt>
                <c:pt idx="9">
                  <c:v>102.88752525252526</c:v>
                </c:pt>
                <c:pt idx="10">
                  <c:v>94.929545454545448</c:v>
                </c:pt>
                <c:pt idx="11">
                  <c:v>196.78449494949493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C2-438C-B962-4FD466A106E1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235.51383399209485</c:v>
                </c:pt>
                <c:pt idx="1">
                  <c:v>221.08036890645585</c:v>
                </c:pt>
                <c:pt idx="2">
                  <c:v>147.62187088274044</c:v>
                </c:pt>
                <c:pt idx="3">
                  <c:v>208.78129117259553</c:v>
                </c:pt>
                <c:pt idx="4">
                  <c:v>138.9789196310935</c:v>
                </c:pt>
                <c:pt idx="5">
                  <c:v>144.39393939393941</c:v>
                </c:pt>
                <c:pt idx="6">
                  <c:v>85.527009222661405</c:v>
                </c:pt>
                <c:pt idx="7">
                  <c:v>85.006587615283266</c:v>
                </c:pt>
                <c:pt idx="8">
                  <c:v>216.05401844532275</c:v>
                </c:pt>
                <c:pt idx="9">
                  <c:v>141.58102766798419</c:v>
                </c:pt>
                <c:pt idx="10">
                  <c:v>207.51646903820816</c:v>
                </c:pt>
                <c:pt idx="11">
                  <c:v>286.45586297760212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C2-438C-B962-4FD466A106E1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309.03466666666668</c:v>
                </c:pt>
                <c:pt idx="1">
                  <c:v>311.68066666666664</c:v>
                </c:pt>
                <c:pt idx="2">
                  <c:v>166.93066666666667</c:v>
                </c:pt>
                <c:pt idx="3">
                  <c:v>200.518</c:v>
                </c:pt>
                <c:pt idx="4">
                  <c:v>129.07399999999998</c:v>
                </c:pt>
                <c:pt idx="5">
                  <c:v>121.02866666666668</c:v>
                </c:pt>
                <c:pt idx="6">
                  <c:v>72.287333333333322</c:v>
                </c:pt>
                <c:pt idx="7">
                  <c:v>71.781999999999996</c:v>
                </c:pt>
                <c:pt idx="8">
                  <c:v>207.62733333333333</c:v>
                </c:pt>
                <c:pt idx="9">
                  <c:v>139.77000000000001</c:v>
                </c:pt>
                <c:pt idx="10">
                  <c:v>197.03133333333332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C2-438C-B962-4FD466A106E1}"/>
            </c:ext>
          </c:extLst>
        </c:ser>
        <c:ser>
          <c:idx val="6"/>
          <c:order val="6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129.619</c:v>
                </c:pt>
                <c:pt idx="1">
                  <c:v>114.36125</c:v>
                </c:pt>
                <c:pt idx="2">
                  <c:v>103.265</c:v>
                </c:pt>
                <c:pt idx="3">
                  <c:v>149.31937500000001</c:v>
                </c:pt>
                <c:pt idx="4">
                  <c:v>94.996125000000006</c:v>
                </c:pt>
                <c:pt idx="5">
                  <c:v>74.381625000000014</c:v>
                </c:pt>
                <c:pt idx="6">
                  <c:v>53.350750000000005</c:v>
                </c:pt>
                <c:pt idx="7">
                  <c:v>61.451125000000005</c:v>
                </c:pt>
                <c:pt idx="8">
                  <c:v>113.17175</c:v>
                </c:pt>
                <c:pt idx="9">
                  <c:v>70.712374999999994</c:v>
                </c:pt>
                <c:pt idx="10">
                  <c:v>121.204875</c:v>
                </c:pt>
                <c:pt idx="11">
                  <c:v>169.894125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C2-438C-B962-4FD466A106E1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'EE-Erträge'!$AD$4:$AD$15</c:f>
              <c:numCache>
                <c:formatCode>#,##0.0</c:formatCode>
                <c:ptCount val="12"/>
                <c:pt idx="0">
                  <c:v>34.253900709219863</c:v>
                </c:pt>
                <c:pt idx="1">
                  <c:v>51.471631205673759</c:v>
                </c:pt>
                <c:pt idx="2">
                  <c:v>87.234042553191486</c:v>
                </c:pt>
                <c:pt idx="3">
                  <c:v>112.76595744680851</c:v>
                </c:pt>
                <c:pt idx="4">
                  <c:v>124.822695035461</c:v>
                </c:pt>
                <c:pt idx="5">
                  <c:v>130.49645390070921</c:v>
                </c:pt>
                <c:pt idx="6">
                  <c:v>139.71631205673759</c:v>
                </c:pt>
                <c:pt idx="7">
                  <c:v>151.06382978723406</c:v>
                </c:pt>
                <c:pt idx="8">
                  <c:v>88.652482269503551</c:v>
                </c:pt>
                <c:pt idx="9">
                  <c:v>53.317021276595746</c:v>
                </c:pt>
                <c:pt idx="10">
                  <c:v>23.585106382978726</c:v>
                </c:pt>
                <c:pt idx="11">
                  <c:v>19.553900709219857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2C2-438C-B962-4FD466A106E1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'EE-Erträge'!$AF$4:$AF$15</c:f>
              <c:numCache>
                <c:formatCode>#,##0.0</c:formatCode>
                <c:ptCount val="12"/>
                <c:pt idx="0">
                  <c:v>16.645569620253163</c:v>
                </c:pt>
                <c:pt idx="1">
                  <c:v>36.0126582278481</c:v>
                </c:pt>
                <c:pt idx="2">
                  <c:v>64.303797468354432</c:v>
                </c:pt>
                <c:pt idx="3">
                  <c:v>91.329113924050631</c:v>
                </c:pt>
                <c:pt idx="4">
                  <c:v>112.0886075949367</c:v>
                </c:pt>
                <c:pt idx="5">
                  <c:v>122.21518987341771</c:v>
                </c:pt>
                <c:pt idx="6">
                  <c:v>127.84810126582278</c:v>
                </c:pt>
                <c:pt idx="7">
                  <c:v>122.0253164556962</c:v>
                </c:pt>
                <c:pt idx="8">
                  <c:v>67.468354430379748</c:v>
                </c:pt>
                <c:pt idx="9">
                  <c:v>40.822784810126578</c:v>
                </c:pt>
                <c:pt idx="10">
                  <c:v>16.455696202531644</c:v>
                </c:pt>
                <c:pt idx="11">
                  <c:v>12.341772151898734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C2-438C-B962-4FD466A10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799952"/>
        <c:axId val="438801032"/>
      </c:barChart>
      <c:catAx>
        <c:axId val="43879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801032"/>
        <c:crosses val="autoZero"/>
        <c:auto val="1"/>
        <c:lblAlgn val="ctr"/>
        <c:lblOffset val="100"/>
        <c:noMultiLvlLbl val="0"/>
      </c:catAx>
      <c:valAx>
        <c:axId val="43880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79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CD-428A-82F0-9F1A5F1ADE4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CD-428A-82F0-9F1A5F1ADE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Arbeitszahlen!$B$3:$B$14</c:f>
              <c:numCache>
                <c:formatCode>#,##0.00</c:formatCode>
                <c:ptCount val="12"/>
                <c:pt idx="0">
                  <c:v>3.7005742411812963</c:v>
                </c:pt>
                <c:pt idx="1">
                  <c:v>5.3742454728370221</c:v>
                </c:pt>
                <c:pt idx="2">
                  <c:v>5.4476614699331849</c:v>
                </c:pt>
                <c:pt idx="3">
                  <c:v>5.4846625766871169</c:v>
                </c:pt>
                <c:pt idx="4">
                  <c:v>6.7888888888888888</c:v>
                </c:pt>
                <c:pt idx="5">
                  <c:v>7.7615652173913041</c:v>
                </c:pt>
                <c:pt idx="6">
                  <c:v>0</c:v>
                </c:pt>
                <c:pt idx="7">
                  <c:v>0</c:v>
                </c:pt>
                <c:pt idx="8">
                  <c:v>6.3137593552101334</c:v>
                </c:pt>
                <c:pt idx="9">
                  <c:v>6.2741860370482563</c:v>
                </c:pt>
                <c:pt idx="10">
                  <c:v>4.9975883069878062</c:v>
                </c:pt>
                <c:pt idx="11">
                  <c:v>2.94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CD-428A-82F0-9F1A5F1ADE40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Arbeitszahlen!$C$3:$C$14</c:f>
              <c:numCache>
                <c:formatCode>#,##0.00</c:formatCode>
                <c:ptCount val="12"/>
                <c:pt idx="0">
                  <c:v>2.7449664429530203</c:v>
                </c:pt>
                <c:pt idx="1">
                  <c:v>3.2747252747252746</c:v>
                </c:pt>
                <c:pt idx="2">
                  <c:v>3.4395604395604398</c:v>
                </c:pt>
                <c:pt idx="3">
                  <c:v>3.3119266055045871</c:v>
                </c:pt>
                <c:pt idx="4">
                  <c:v>3.5504587155963301</c:v>
                </c:pt>
                <c:pt idx="5">
                  <c:v>3.7062801825595915</c:v>
                </c:pt>
                <c:pt idx="6">
                  <c:v>4.6081081081081079</c:v>
                </c:pt>
                <c:pt idx="7">
                  <c:v>3.9301384245572355</c:v>
                </c:pt>
                <c:pt idx="8">
                  <c:v>3.5529738743746524</c:v>
                </c:pt>
                <c:pt idx="9">
                  <c:v>3.3584535759096608</c:v>
                </c:pt>
                <c:pt idx="10">
                  <c:v>2.9177510052654911</c:v>
                </c:pt>
                <c:pt idx="11">
                  <c:v>2.14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CD-428A-82F0-9F1A5F1AD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083472"/>
        <c:axId val="455083832"/>
      </c:barChart>
      <c:catAx>
        <c:axId val="45508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5083832"/>
        <c:crosses val="autoZero"/>
        <c:auto val="1"/>
        <c:lblAlgn val="ctr"/>
        <c:lblOffset val="100"/>
        <c:noMultiLvlLbl val="0"/>
      </c:catAx>
      <c:valAx>
        <c:axId val="45508383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5508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312986224823E-2"/>
          <c:y val="3.6203703703703703E-2"/>
          <c:w val="0.91414354864831449"/>
          <c:h val="0.9275925925925926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'ProSumer Hergersweiler'!$C$4:$C$53</c:f>
              <c:numCache>
                <c:formatCode>General</c:formatCode>
                <c:ptCount val="47"/>
                <c:pt idx="0" formatCode="#,##0">
                  <c:v>1413</c:v>
                </c:pt>
                <c:pt idx="4" formatCode="#,##0">
                  <c:v>522</c:v>
                </c:pt>
                <c:pt idx="8" formatCode="#,##0">
                  <c:v>441</c:v>
                </c:pt>
                <c:pt idx="12" formatCode="#,##0">
                  <c:v>305</c:v>
                </c:pt>
                <c:pt idx="16" formatCode="#,##0">
                  <c:v>128</c:v>
                </c:pt>
                <c:pt idx="20" formatCode="#,##0">
                  <c:v>38</c:v>
                </c:pt>
                <c:pt idx="24" formatCode="#,##0">
                  <c:v>25</c:v>
                </c:pt>
                <c:pt idx="28" formatCode="#,##0">
                  <c:v>23</c:v>
                </c:pt>
                <c:pt idx="32" formatCode="#,##0">
                  <c:v>150</c:v>
                </c:pt>
                <c:pt idx="36" formatCode="#,##0">
                  <c:v>316</c:v>
                </c:pt>
                <c:pt idx="40" formatCode="#,##0">
                  <c:v>675</c:v>
                </c:pt>
                <c:pt idx="44" formatCode="#,##0.0">
                  <c:v>1598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8-4C31-A4DF-6CBE6A25F21C}"/>
            </c:ext>
          </c:extLst>
        </c:ser>
        <c:ser>
          <c:idx val="1"/>
          <c:order val="1"/>
          <c:spPr>
            <a:solidFill>
              <a:srgbClr val="FF9999"/>
            </a:solidFill>
            <a:ln>
              <a:noFill/>
            </a:ln>
            <a:effectLst/>
          </c:spPr>
          <c:invertIfNegative val="0"/>
          <c:val>
            <c:numRef>
              <c:f>'ProSumer Hergersweiler'!$D$4:$D$53</c:f>
              <c:numCache>
                <c:formatCode>General</c:formatCode>
                <c:ptCount val="47"/>
                <c:pt idx="0" formatCode="#,##0">
                  <c:v>114</c:v>
                </c:pt>
                <c:pt idx="4" formatCode="#,##0">
                  <c:v>157</c:v>
                </c:pt>
                <c:pt idx="8" formatCode="#,##0">
                  <c:v>190</c:v>
                </c:pt>
                <c:pt idx="12" formatCode="#,##0">
                  <c:v>206</c:v>
                </c:pt>
                <c:pt idx="16" formatCode="#,##0">
                  <c:v>119</c:v>
                </c:pt>
                <c:pt idx="20" formatCode="#,##0">
                  <c:v>90</c:v>
                </c:pt>
                <c:pt idx="24" formatCode="#,##0">
                  <c:v>94</c:v>
                </c:pt>
                <c:pt idx="28" formatCode="#,##0">
                  <c:v>80</c:v>
                </c:pt>
                <c:pt idx="32" formatCode="#,##0">
                  <c:v>72</c:v>
                </c:pt>
                <c:pt idx="36" formatCode="#,##0">
                  <c:v>72</c:v>
                </c:pt>
                <c:pt idx="40" formatCode="#,##0">
                  <c:v>92</c:v>
                </c:pt>
                <c:pt idx="44" formatCode="#,##0.0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C8-4C31-A4DF-6CBE6A25F21C}"/>
            </c:ext>
          </c:extLst>
        </c:ser>
        <c:ser>
          <c:idx val="2"/>
          <c:order val="2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'ProSumer Hergersweiler'!$F$4:$F$53</c:f>
              <c:numCache>
                <c:formatCode>General</c:formatCode>
                <c:ptCount val="47"/>
                <c:pt idx="0" formatCode="0.0">
                  <c:v>96.839699999999993</c:v>
                </c:pt>
                <c:pt idx="4" formatCode="0.0">
                  <c:v>70.509600000000006</c:v>
                </c:pt>
                <c:pt idx="8" formatCode="0.0">
                  <c:v>60.773700000000005</c:v>
                </c:pt>
                <c:pt idx="12" formatCode="0.0">
                  <c:v>56.981399999999994</c:v>
                </c:pt>
                <c:pt idx="16" formatCode="0.0">
                  <c:v>22.467599999999997</c:v>
                </c:pt>
                <c:pt idx="20" formatCode="0.0">
                  <c:v>6.2380000000000004</c:v>
                </c:pt>
                <c:pt idx="24" formatCode="0.0">
                  <c:v>6.3029999999999999</c:v>
                </c:pt>
                <c:pt idx="28" formatCode="0.0">
                  <c:v>2.7870000000000004</c:v>
                </c:pt>
                <c:pt idx="32" formatCode="0.0">
                  <c:v>12.844499999999998</c:v>
                </c:pt>
                <c:pt idx="36" formatCode="0.0">
                  <c:v>51.672399999999996</c:v>
                </c:pt>
                <c:pt idx="40" formatCode="0.0">
                  <c:v>87.042100000000005</c:v>
                </c:pt>
                <c:pt idx="44" formatCode="0.0">
                  <c:v>75.111400000000003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C8-4C31-A4DF-6CBE6A25F21C}"/>
            </c:ext>
          </c:extLst>
        </c:ser>
        <c:ser>
          <c:idx val="3"/>
          <c:order val="3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Hergersweiler'!$G$4:$G$53</c:f>
              <c:numCache>
                <c:formatCode>General</c:formatCode>
                <c:ptCount val="47"/>
                <c:pt idx="0" formatCode="0.0">
                  <c:v>14.470300000000009</c:v>
                </c:pt>
                <c:pt idx="4" formatCode="0.0">
                  <c:v>41.410399999999996</c:v>
                </c:pt>
                <c:pt idx="8" formatCode="0.0">
                  <c:v>95.056300000000007</c:v>
                </c:pt>
                <c:pt idx="12" formatCode="0.0">
                  <c:v>78.688599999999994</c:v>
                </c:pt>
                <c:pt idx="16" formatCode="0.0">
                  <c:v>102.35239999999999</c:v>
                </c:pt>
                <c:pt idx="20" formatCode="0.0">
                  <c:v>118.52200000000001</c:v>
                </c:pt>
                <c:pt idx="24" formatCode="0.0">
                  <c:v>98.747</c:v>
                </c:pt>
                <c:pt idx="28" formatCode="0.0">
                  <c:v>43.663000000000004</c:v>
                </c:pt>
                <c:pt idx="32" formatCode="0.0">
                  <c:v>72.785499999999999</c:v>
                </c:pt>
                <c:pt idx="36" formatCode="0.0">
                  <c:v>47.697600000000008</c:v>
                </c:pt>
                <c:pt idx="40" formatCode="0.0">
                  <c:v>17.8279</c:v>
                </c:pt>
                <c:pt idx="44" formatCode="0.0">
                  <c:v>7.428600000000003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C8-4C31-A4DF-6CBE6A25F21C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Hergersweiler'!$J$4:$J$53</c:f>
              <c:numCache>
                <c:formatCode>General</c:formatCode>
                <c:ptCount val="47"/>
                <c:pt idx="0" formatCode="#,##0.0">
                  <c:v>226.16030000000001</c:v>
                </c:pt>
                <c:pt idx="4" formatCode="#,##0.0">
                  <c:v>162.49039999999997</c:v>
                </c:pt>
                <c:pt idx="8" formatCode="#,##0.0">
                  <c:v>132.22629999999998</c:v>
                </c:pt>
                <c:pt idx="12" formatCode="#,##0.0">
                  <c:v>118.01860000000005</c:v>
                </c:pt>
                <c:pt idx="16" formatCode="#,##0.0">
                  <c:v>98.532399999999996</c:v>
                </c:pt>
                <c:pt idx="20" formatCode="#,##0.0">
                  <c:v>80.762</c:v>
                </c:pt>
                <c:pt idx="24" formatCode="#,##0.0">
                  <c:v>85.697000000000003</c:v>
                </c:pt>
                <c:pt idx="28" formatCode="#,##0.0">
                  <c:v>92.213000000000022</c:v>
                </c:pt>
                <c:pt idx="32" formatCode="#,##0.0">
                  <c:v>133.15550000000002</c:v>
                </c:pt>
                <c:pt idx="36" formatCode="#,##0.0">
                  <c:v>176.32760000000002</c:v>
                </c:pt>
                <c:pt idx="40" formatCode="#,##0.0">
                  <c:v>212.9579</c:v>
                </c:pt>
                <c:pt idx="44" formatCode="#,##0.0">
                  <c:v>267.8886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C8-4C31-A4DF-6CBE6A25F21C}"/>
            </c:ext>
          </c:extLst>
        </c:ser>
        <c:ser>
          <c:idx val="5"/>
          <c:order val="5"/>
          <c:spPr>
            <a:solidFill>
              <a:srgbClr val="00FF99"/>
            </a:solidFill>
            <a:ln>
              <a:noFill/>
            </a:ln>
            <a:effectLst/>
          </c:spPr>
          <c:invertIfNegative val="0"/>
          <c:val>
            <c:numRef>
              <c:f>'ProSumer Hergersweiler'!$K$4:$K$53</c:f>
              <c:numCache>
                <c:formatCode>General</c:formatCode>
                <c:ptCount val="47"/>
                <c:pt idx="0" formatCode="#,##0.0">
                  <c:v>79.529699999999991</c:v>
                </c:pt>
                <c:pt idx="4" formatCode="#,##0.0">
                  <c:v>114.5896</c:v>
                </c:pt>
                <c:pt idx="8" formatCode="#,##0.0">
                  <c:v>145.94369999999998</c:v>
                </c:pt>
                <c:pt idx="12" formatCode="#,##0.0">
                  <c:v>169.31139999999999</c:v>
                </c:pt>
                <c:pt idx="16" formatCode="#,##0.0">
                  <c:v>185.64760000000001</c:v>
                </c:pt>
                <c:pt idx="20" formatCode="#,##0.0">
                  <c:v>180.47800000000001</c:v>
                </c:pt>
                <c:pt idx="24" formatCode="#,##0.0">
                  <c:v>187.25299999999999</c:v>
                </c:pt>
                <c:pt idx="28" formatCode="#,##0.0">
                  <c:v>164.33699999999999</c:v>
                </c:pt>
                <c:pt idx="32" formatCode="#,##0.0">
                  <c:v>142.21449999999999</c:v>
                </c:pt>
                <c:pt idx="36" formatCode="#,##0.0">
                  <c:v>120.30239999999999</c:v>
                </c:pt>
                <c:pt idx="40" formatCode="#,##0.0">
                  <c:v>84.1721</c:v>
                </c:pt>
                <c:pt idx="44" formatCode="#,##0.0">
                  <c:v>81.571399999999997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C8-4C31-A4DF-6CBE6A25F21C}"/>
            </c:ext>
          </c:extLst>
        </c:ser>
        <c:ser>
          <c:idx val="6"/>
          <c:order val="6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Hergersweiler'!$N$4:$N$53</c:f>
              <c:numCache>
                <c:formatCode>#,##0</c:formatCode>
                <c:ptCount val="47"/>
                <c:pt idx="1">
                  <c:v>1736</c:v>
                </c:pt>
                <c:pt idx="5">
                  <c:v>755</c:v>
                </c:pt>
                <c:pt idx="9">
                  <c:v>634</c:v>
                </c:pt>
                <c:pt idx="13">
                  <c:v>480</c:v>
                </c:pt>
                <c:pt idx="17">
                  <c:v>249</c:v>
                </c:pt>
                <c:pt idx="21">
                  <c:v>125</c:v>
                </c:pt>
                <c:pt idx="25">
                  <c:v>117</c:v>
                </c:pt>
                <c:pt idx="29">
                  <c:v>118</c:v>
                </c:pt>
                <c:pt idx="33">
                  <c:v>296</c:v>
                </c:pt>
                <c:pt idx="37">
                  <c:v>544</c:v>
                </c:pt>
                <c:pt idx="41">
                  <c:v>975</c:v>
                </c:pt>
                <c:pt idx="45" formatCode="#,##0.0">
                  <c:v>1941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C8-4C31-A4DF-6CBE6A25F21C}"/>
            </c:ext>
          </c:extLst>
        </c:ser>
        <c:ser>
          <c:idx val="7"/>
          <c:order val="7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Hergersweiler'!$O$4:$O$53</c:f>
              <c:numCache>
                <c:formatCode>#,##0</c:formatCode>
                <c:ptCount val="47"/>
                <c:pt idx="1">
                  <c:v>208</c:v>
                </c:pt>
                <c:pt idx="5">
                  <c:v>313</c:v>
                </c:pt>
                <c:pt idx="9">
                  <c:v>431</c:v>
                </c:pt>
                <c:pt idx="13">
                  <c:v>454</c:v>
                </c:pt>
                <c:pt idx="17">
                  <c:v>407</c:v>
                </c:pt>
                <c:pt idx="21">
                  <c:v>389</c:v>
                </c:pt>
                <c:pt idx="25">
                  <c:v>380</c:v>
                </c:pt>
                <c:pt idx="29" formatCode="#,##0.0">
                  <c:v>288</c:v>
                </c:pt>
                <c:pt idx="33">
                  <c:v>287</c:v>
                </c:pt>
                <c:pt idx="37">
                  <c:v>240</c:v>
                </c:pt>
                <c:pt idx="41">
                  <c:v>194</c:v>
                </c:pt>
                <c:pt idx="45" formatCode="#,##0.0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7C8-4C31-A4DF-6CBE6A25F21C}"/>
            </c:ext>
          </c:extLst>
        </c:ser>
        <c:ser>
          <c:idx val="8"/>
          <c:order val="8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'ProSumer Hergersweiler'!$Q$4:$Q$53</c:f>
              <c:numCache>
                <c:formatCode>General</c:formatCode>
                <c:ptCount val="47"/>
                <c:pt idx="2" formatCode="#,##0">
                  <c:v>55</c:v>
                </c:pt>
                <c:pt idx="6" formatCode="#,##0">
                  <c:v>256</c:v>
                </c:pt>
                <c:pt idx="10" formatCode="#,##0">
                  <c:v>585</c:v>
                </c:pt>
                <c:pt idx="14" formatCode="#,##0">
                  <c:v>989</c:v>
                </c:pt>
                <c:pt idx="18" formatCode="#,##0">
                  <c:v>1364</c:v>
                </c:pt>
                <c:pt idx="22" formatCode="#,##0">
                  <c:v>1542</c:v>
                </c:pt>
                <c:pt idx="26" formatCode="#,##0">
                  <c:v>1640</c:v>
                </c:pt>
                <c:pt idx="30" formatCode="#,##0">
                  <c:v>1640</c:v>
                </c:pt>
                <c:pt idx="34" formatCode="#,##0">
                  <c:v>779</c:v>
                </c:pt>
                <c:pt idx="38" formatCode="#,##0">
                  <c:v>405</c:v>
                </c:pt>
                <c:pt idx="42" formatCode="#,##0">
                  <c:v>66</c:v>
                </c:pt>
                <c:pt idx="46" formatCode="#,##0.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C8-4C31-A4DF-6CBE6A25F21C}"/>
            </c:ext>
          </c:extLst>
        </c:ser>
        <c:ser>
          <c:idx val="9"/>
          <c:order val="9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'ProSumer Hergersweiler'!$R$4:$R$53</c:f>
              <c:numCache>
                <c:formatCode>General</c:formatCode>
                <c:ptCount val="47"/>
                <c:pt idx="2" formatCode="#,##0">
                  <c:v>208</c:v>
                </c:pt>
                <c:pt idx="6" formatCode="#,##0">
                  <c:v>313</c:v>
                </c:pt>
                <c:pt idx="10" formatCode="#,##0">
                  <c:v>431</c:v>
                </c:pt>
                <c:pt idx="14" formatCode="#,##0">
                  <c:v>454</c:v>
                </c:pt>
                <c:pt idx="18" formatCode="#,##0">
                  <c:v>407</c:v>
                </c:pt>
                <c:pt idx="22" formatCode="#,##0">
                  <c:v>389</c:v>
                </c:pt>
                <c:pt idx="26" formatCode="#,##0">
                  <c:v>380</c:v>
                </c:pt>
                <c:pt idx="30" formatCode="#,##0">
                  <c:v>288</c:v>
                </c:pt>
                <c:pt idx="34" formatCode="#,##0">
                  <c:v>287</c:v>
                </c:pt>
                <c:pt idx="38" formatCode="#,##0">
                  <c:v>240</c:v>
                </c:pt>
                <c:pt idx="42" formatCode="#,##0">
                  <c:v>194</c:v>
                </c:pt>
                <c:pt idx="46" formatCode="#,##0">
                  <c:v>173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7C8-4C31-A4DF-6CBE6A25F2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097248"/>
        <c:axId val="824100488"/>
      </c:barChart>
      <c:catAx>
        <c:axId val="824097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824100488"/>
        <c:crosses val="autoZero"/>
        <c:auto val="1"/>
        <c:lblAlgn val="ctr"/>
        <c:lblOffset val="100"/>
        <c:noMultiLvlLbl val="0"/>
      </c:catAx>
      <c:valAx>
        <c:axId val="82410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09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482513475646481E-2"/>
          <c:y val="6.56311529205863E-2"/>
          <c:w val="0.959034973048707"/>
          <c:h val="0.89061474513235617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F73-491F-A180-04A5C1A843B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F73-491F-A180-04A5C1A843B5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8F73-491F-A180-04A5C1A843B5}"/>
              </c:ext>
            </c:extLst>
          </c:dPt>
          <c:val>
            <c:numRef>
              <c:f>'ProSumer Hergersweiler'!$B$64:$B$66</c:f>
              <c:numCache>
                <c:formatCode>#,##0.0</c:formatCode>
                <c:ptCount val="3"/>
                <c:pt idx="0">
                  <c:v>9343</c:v>
                </c:pt>
                <c:pt idx="1">
                  <c:v>7970</c:v>
                </c:pt>
                <c:pt idx="2">
                  <c:v>5634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3-491F-A180-04A5C1A843B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F73-491F-A180-04A5C1A843B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F73-491F-A180-04A5C1A843B5}"/>
              </c:ext>
            </c:extLst>
          </c:dPt>
          <c:dPt>
            <c:idx val="2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F73-491F-A180-04A5C1A843B5}"/>
              </c:ext>
            </c:extLst>
          </c:dPt>
          <c:val>
            <c:numRef>
              <c:f>'ProSumer Hergersweiler'!$C$64:$C$66</c:f>
              <c:numCache>
                <c:formatCode>#,##0.0</c:formatCode>
                <c:ptCount val="3"/>
                <c:pt idx="0">
                  <c:v>3764</c:v>
                </c:pt>
                <c:pt idx="1">
                  <c:v>3764</c:v>
                </c:pt>
                <c:pt idx="2">
                  <c:v>1370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73-491F-A180-04A5C1A843B5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8F73-491F-A180-04A5C1A843B5}"/>
              </c:ext>
            </c:extLst>
          </c:dPt>
          <c:val>
            <c:numRef>
              <c:f>'ProSumer Hergersweiler'!$D$64:$D$66</c:f>
              <c:numCache>
                <c:formatCode>General</c:formatCode>
                <c:ptCount val="3"/>
                <c:pt idx="2" formatCode="#,##0.0">
                  <c:v>549.57039999999995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73-491F-A180-04A5C1A843B5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F73-491F-A180-04A5C1A843B5}"/>
              </c:ext>
            </c:extLst>
          </c:dPt>
          <c:val>
            <c:numRef>
              <c:f>'ProSumer Hergersweiler'!$E$64:$E$66</c:f>
              <c:numCache>
                <c:formatCode>General</c:formatCode>
                <c:ptCount val="3"/>
                <c:pt idx="2" formatCode="#,##0.0">
                  <c:v>738.64959999999985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F73-491F-A180-04A5C1A843B5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F73-491F-A180-04A5C1A843B5}"/>
              </c:ext>
            </c:extLst>
          </c:dPt>
          <c:val>
            <c:numRef>
              <c:f>'ProSumer Hergersweiler'!$F$64:$F$66</c:f>
              <c:numCache>
                <c:formatCode>General</c:formatCode>
                <c:ptCount val="3"/>
                <c:pt idx="2" formatCode="#,##0.0">
                  <c:v>1786.4296000000002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73-491F-A180-04A5C1A843B5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F73-491F-A180-04A5C1A843B5}"/>
              </c:ext>
            </c:extLst>
          </c:dPt>
          <c:val>
            <c:numRef>
              <c:f>'ProSumer Hergersweiler'!$G$64:$G$66</c:f>
              <c:numCache>
                <c:formatCode>General</c:formatCode>
                <c:ptCount val="3"/>
                <c:pt idx="2" formatCode="#,##0.0">
                  <c:v>1655.3504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73-491F-A180-04A5C1A84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216856"/>
        <c:axId val="824216496"/>
      </c:barChart>
      <c:catAx>
        <c:axId val="824216856"/>
        <c:scaling>
          <c:orientation val="minMax"/>
        </c:scaling>
        <c:delete val="1"/>
        <c:axPos val="l"/>
        <c:majorTickMark val="none"/>
        <c:minorTickMark val="none"/>
        <c:tickLblPos val="nextTo"/>
        <c:crossAx val="824216496"/>
        <c:crosses val="autoZero"/>
        <c:auto val="1"/>
        <c:lblAlgn val="ctr"/>
        <c:lblOffset val="100"/>
        <c:noMultiLvlLbl val="0"/>
      </c:catAx>
      <c:valAx>
        <c:axId val="8242164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82421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'PV-Zubau2000-2024'!$A$3:$A$26</c:f>
              <c:numCache>
                <c:formatCode>General</c:formatCode>
                <c:ptCount val="24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</c:numCache>
            </c:numRef>
          </c:cat>
          <c:val>
            <c:numRef>
              <c:f>'PV-Zubau2000-2024'!$C$3:$C$26</c:f>
              <c:numCache>
                <c:formatCode>General</c:formatCode>
                <c:ptCount val="24"/>
                <c:pt idx="0">
                  <c:v>6.9999999999999993E-2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0.66000000000000014</c:v>
                </c:pt>
                <c:pt idx="4">
                  <c:v>1</c:v>
                </c:pt>
                <c:pt idx="5">
                  <c:v>0.79999999999999982</c:v>
                </c:pt>
                <c:pt idx="6">
                  <c:v>1.3000000000000003</c:v>
                </c:pt>
                <c:pt idx="7">
                  <c:v>1.8999999999999995</c:v>
                </c:pt>
                <c:pt idx="8">
                  <c:v>4.5</c:v>
                </c:pt>
                <c:pt idx="9">
                  <c:v>7.4</c:v>
                </c:pt>
                <c:pt idx="10">
                  <c:v>7.8999999999999986</c:v>
                </c:pt>
                <c:pt idx="11">
                  <c:v>8.2000000000000028</c:v>
                </c:pt>
                <c:pt idx="12">
                  <c:v>2.6000000000000014</c:v>
                </c:pt>
                <c:pt idx="13">
                  <c:v>1.1999999999999957</c:v>
                </c:pt>
                <c:pt idx="14">
                  <c:v>1.3000000000000043</c:v>
                </c:pt>
                <c:pt idx="15">
                  <c:v>1.5</c:v>
                </c:pt>
                <c:pt idx="16">
                  <c:v>1.5999999999999943</c:v>
                </c:pt>
                <c:pt idx="17">
                  <c:v>2.9000000000000057</c:v>
                </c:pt>
                <c:pt idx="18">
                  <c:v>3.6999999999999957</c:v>
                </c:pt>
                <c:pt idx="19">
                  <c:v>5.5</c:v>
                </c:pt>
                <c:pt idx="20">
                  <c:v>5.7000000000000028</c:v>
                </c:pt>
                <c:pt idx="21">
                  <c:v>7.4999999999999929</c:v>
                </c:pt>
                <c:pt idx="22">
                  <c:v>15.200000000000003</c:v>
                </c:pt>
                <c:pt idx="23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F-43E2-BFF8-BA3A0C30E0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286832"/>
        <c:axId val="590287192"/>
      </c:barChart>
      <c:catAx>
        <c:axId val="59028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7192"/>
        <c:crosses val="autoZero"/>
        <c:auto val="1"/>
        <c:lblAlgn val="ctr"/>
        <c:lblOffset val="100"/>
        <c:noMultiLvlLbl val="0"/>
      </c:catAx>
      <c:valAx>
        <c:axId val="59028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9028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'Wind-Zubau1990-2024'!$A$3:$A$37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'Wind-Zubau1990-2024'!$B$3:$B$37</c:f>
              <c:numCache>
                <c:formatCode>General</c:formatCode>
                <c:ptCount val="35"/>
                <c:pt idx="0">
                  <c:v>0</c:v>
                </c:pt>
                <c:pt idx="1">
                  <c:v>1.2</c:v>
                </c:pt>
                <c:pt idx="2">
                  <c:v>0.1</c:v>
                </c:pt>
                <c:pt idx="3">
                  <c:v>1.8</c:v>
                </c:pt>
                <c:pt idx="4">
                  <c:v>5.0999999999999996</c:v>
                </c:pt>
                <c:pt idx="5">
                  <c:v>4.0999999999999996</c:v>
                </c:pt>
                <c:pt idx="6">
                  <c:v>7.6</c:v>
                </c:pt>
                <c:pt idx="7">
                  <c:v>10.7</c:v>
                </c:pt>
                <c:pt idx="8">
                  <c:v>14.4</c:v>
                </c:pt>
                <c:pt idx="9">
                  <c:v>25.5</c:v>
                </c:pt>
                <c:pt idx="10">
                  <c:v>75.2</c:v>
                </c:pt>
                <c:pt idx="11">
                  <c:v>91.6</c:v>
                </c:pt>
                <c:pt idx="12">
                  <c:v>121.7</c:v>
                </c:pt>
                <c:pt idx="13">
                  <c:v>94</c:v>
                </c:pt>
                <c:pt idx="14">
                  <c:v>103.2</c:v>
                </c:pt>
                <c:pt idx="15">
                  <c:v>105</c:v>
                </c:pt>
                <c:pt idx="16">
                  <c:v>186</c:v>
                </c:pt>
                <c:pt idx="17">
                  <c:v>116.1</c:v>
                </c:pt>
                <c:pt idx="18">
                  <c:v>56</c:v>
                </c:pt>
                <c:pt idx="19">
                  <c:v>131</c:v>
                </c:pt>
                <c:pt idx="20">
                  <c:v>120.7</c:v>
                </c:pt>
                <c:pt idx="21">
                  <c:v>241.6</c:v>
                </c:pt>
                <c:pt idx="22">
                  <c:v>294.3</c:v>
                </c:pt>
                <c:pt idx="23">
                  <c:v>429.4</c:v>
                </c:pt>
                <c:pt idx="24">
                  <c:v>456.9</c:v>
                </c:pt>
                <c:pt idx="25">
                  <c:v>213.4</c:v>
                </c:pt>
                <c:pt idx="26">
                  <c:v>209.3</c:v>
                </c:pt>
                <c:pt idx="27">
                  <c:v>273.5</c:v>
                </c:pt>
                <c:pt idx="28">
                  <c:v>177.1</c:v>
                </c:pt>
                <c:pt idx="29">
                  <c:v>124.2</c:v>
                </c:pt>
                <c:pt idx="30">
                  <c:v>88.3</c:v>
                </c:pt>
                <c:pt idx="31">
                  <c:v>68.599999999999994</c:v>
                </c:pt>
                <c:pt idx="32">
                  <c:v>71.5</c:v>
                </c:pt>
                <c:pt idx="33">
                  <c:v>138.9</c:v>
                </c:pt>
                <c:pt idx="34">
                  <c:v>205.8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E3-498D-92C6-55CA39432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72920"/>
        <c:axId val="781673280"/>
      </c:barChart>
      <c:catAx>
        <c:axId val="781672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3280"/>
        <c:crosses val="autoZero"/>
        <c:auto val="1"/>
        <c:lblAlgn val="ctr"/>
        <c:lblOffset val="100"/>
        <c:noMultiLvlLbl val="0"/>
      </c:catAx>
      <c:valAx>
        <c:axId val="78167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72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'PV-Zubau1990-2024'!$A$2:$A$36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'PV-Zubau1990-2024'!$B$2:$B$36</c:f>
              <c:numCache>
                <c:formatCode>General</c:formatCode>
                <c:ptCount val="35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</c:v>
                </c:pt>
                <c:pt idx="5">
                  <c:v>0.1</c:v>
                </c:pt>
                <c:pt idx="6">
                  <c:v>0.1</c:v>
                </c:pt>
                <c:pt idx="7">
                  <c:v>0.2</c:v>
                </c:pt>
                <c:pt idx="8">
                  <c:v>0.1</c:v>
                </c:pt>
                <c:pt idx="9">
                  <c:v>0.2</c:v>
                </c:pt>
                <c:pt idx="10">
                  <c:v>0.9</c:v>
                </c:pt>
                <c:pt idx="11">
                  <c:v>3.2</c:v>
                </c:pt>
                <c:pt idx="12">
                  <c:v>2.8</c:v>
                </c:pt>
                <c:pt idx="13">
                  <c:v>4.7</c:v>
                </c:pt>
                <c:pt idx="14">
                  <c:v>23</c:v>
                </c:pt>
                <c:pt idx="15">
                  <c:v>46.2</c:v>
                </c:pt>
                <c:pt idx="16">
                  <c:v>57</c:v>
                </c:pt>
                <c:pt idx="17">
                  <c:v>76</c:v>
                </c:pt>
                <c:pt idx="18">
                  <c:v>126.6</c:v>
                </c:pt>
                <c:pt idx="19">
                  <c:v>192.9</c:v>
                </c:pt>
                <c:pt idx="20">
                  <c:v>363</c:v>
                </c:pt>
                <c:pt idx="21">
                  <c:v>361.5</c:v>
                </c:pt>
                <c:pt idx="22">
                  <c:v>311.5</c:v>
                </c:pt>
                <c:pt idx="23">
                  <c:v>179.2</c:v>
                </c:pt>
                <c:pt idx="24">
                  <c:v>99.7</c:v>
                </c:pt>
                <c:pt idx="25">
                  <c:v>76.900000000000006</c:v>
                </c:pt>
                <c:pt idx="26">
                  <c:v>98.7</c:v>
                </c:pt>
                <c:pt idx="27">
                  <c:v>75</c:v>
                </c:pt>
                <c:pt idx="28">
                  <c:v>108.1</c:v>
                </c:pt>
                <c:pt idx="29">
                  <c:v>140.69999999999999</c:v>
                </c:pt>
                <c:pt idx="30">
                  <c:v>185.7</c:v>
                </c:pt>
                <c:pt idx="31">
                  <c:v>270.5</c:v>
                </c:pt>
                <c:pt idx="32">
                  <c:v>357.3</c:v>
                </c:pt>
                <c:pt idx="33" formatCode="#,##0.00">
                  <c:v>1020.6</c:v>
                </c:pt>
                <c:pt idx="34">
                  <c:v>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F-45FB-93AD-60DF74B3C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1662480"/>
        <c:axId val="781663200"/>
      </c:barChart>
      <c:catAx>
        <c:axId val="78166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3200"/>
        <c:crosses val="autoZero"/>
        <c:auto val="1"/>
        <c:lblAlgn val="ctr"/>
        <c:lblOffset val="100"/>
        <c:noMultiLvlLbl val="0"/>
      </c:catAx>
      <c:valAx>
        <c:axId val="78166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8166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000899441712261E-2"/>
                  <c:y val="-4.5178590612956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874-4879-A90E-0E00675254DF}"/>
                </c:ext>
              </c:extLst>
            </c:dLbl>
            <c:dLbl>
              <c:idx val="7"/>
              <c:layout>
                <c:manualLayout>
                  <c:x val="0"/>
                  <c:y val="-9.0357181225912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874-4879-A90E-0E00675254DF}"/>
                </c:ext>
              </c:extLst>
            </c:dLbl>
            <c:dLbl>
              <c:idx val="14"/>
              <c:layout>
                <c:manualLayout>
                  <c:x val="-1.3153972530776672E-3"/>
                  <c:y val="-9.035718122591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'2019-2022'!$B$3:$B$22</c:f>
              <c:numCache>
                <c:formatCode>General</c:formatCode>
                <c:ptCount val="20"/>
                <c:pt idx="0" formatCode="0.0">
                  <c:v>3.077</c:v>
                </c:pt>
                <c:pt idx="7" formatCode="0.0">
                  <c:v>3.1920000000000002</c:v>
                </c:pt>
                <c:pt idx="14" formatCode="0.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4-4879-A90E-0E00675254DF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551572583309702E-2"/>
                  <c:y val="-0.189750080574415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'2019-2022'!$C$3:$C$22</c:f>
              <c:numCache>
                <c:formatCode>General</c:formatCode>
                <c:ptCount val="20"/>
                <c:pt idx="0" formatCode="0.0">
                  <c:v>13.8</c:v>
                </c:pt>
                <c:pt idx="7" formatCode="0.0">
                  <c:v>0</c:v>
                </c:pt>
                <c:pt idx="14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74-4879-A90E-0E00675254DF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3153972530776672E-3"/>
                  <c:y val="-9.9392899348503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874-4879-A90E-0E00675254DF}"/>
                </c:ext>
              </c:extLst>
            </c:dLbl>
            <c:dLbl>
              <c:idx val="8"/>
              <c:layout>
                <c:manualLayout>
                  <c:x val="-5.2615890123106687E-3"/>
                  <c:y val="-0.1219821946549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874-4879-A90E-0E00675254DF}"/>
                </c:ext>
              </c:extLst>
            </c:dLbl>
            <c:dLbl>
              <c:idx val="15"/>
              <c:layout>
                <c:manualLayout>
                  <c:x val="-3.9461917592330973E-3"/>
                  <c:y val="-9.0357181225912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'2019-2022'!$D$3:$D$22</c:f>
              <c:numCache>
                <c:formatCode>0.0</c:formatCode>
                <c:ptCount val="20"/>
                <c:pt idx="1">
                  <c:v>4.2169999999999996</c:v>
                </c:pt>
                <c:pt idx="8">
                  <c:v>5.452</c:v>
                </c:pt>
                <c:pt idx="15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74-4879-A90E-0E00675254DF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'2019-2022'!$E$3:$E$22</c:f>
              <c:numCache>
                <c:formatCode>0.0</c:formatCode>
                <c:ptCount val="20"/>
                <c:pt idx="1">
                  <c:v>0</c:v>
                </c:pt>
                <c:pt idx="8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74-4879-A90E-0E00675254DF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6307945061553343E-3"/>
                  <c:y val="-0.153607208084050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874-4879-A90E-0E00675254DF}"/>
                </c:ext>
              </c:extLst>
            </c:dLbl>
            <c:dLbl>
              <c:idx val="9"/>
              <c:layout>
                <c:manualLayout>
                  <c:x val="-5.2615890123106687E-3"/>
                  <c:y val="-0.158125067145346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874-4879-A90E-0E00675254DF}"/>
                </c:ext>
              </c:extLst>
            </c:dLbl>
            <c:dLbl>
              <c:idx val="16"/>
              <c:layout>
                <c:manualLayout>
                  <c:x val="-1.3153972530776672E-3"/>
                  <c:y val="-4.9696449674251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'2019-2022'!$F$3:$F$22</c:f>
              <c:numCache>
                <c:formatCode>General</c:formatCode>
                <c:ptCount val="20"/>
                <c:pt idx="2" formatCode="0.0">
                  <c:v>7.4530000000000003</c:v>
                </c:pt>
                <c:pt idx="9" formatCode="0.0">
                  <c:v>7.1130000000000004</c:v>
                </c:pt>
                <c:pt idx="16" formatCode="0.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74-4879-A90E-0E00675254DF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'2019-2022'!$G$3:$G$22</c:f>
              <c:numCache>
                <c:formatCode>General</c:formatCode>
                <c:ptCount val="20"/>
                <c:pt idx="2" formatCode="0.0">
                  <c:v>0</c:v>
                </c:pt>
                <c:pt idx="9" formatCode="0.0">
                  <c:v>0</c:v>
                </c:pt>
                <c:pt idx="16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74-4879-A90E-0E00675254DF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0.18071436245182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874-4879-A90E-0E00675254DF}"/>
                </c:ext>
              </c:extLst>
            </c:dLbl>
            <c:dLbl>
              <c:idx val="10"/>
              <c:layout>
                <c:manualLayout>
                  <c:x val="-2.6307945061553343E-3"/>
                  <c:y val="-0.149089349022755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874-4879-A90E-0E00675254DF}"/>
                </c:ext>
              </c:extLst>
            </c:dLbl>
            <c:dLbl>
              <c:idx val="17"/>
              <c:layout>
                <c:manualLayout>
                  <c:x val="-1.3153972530777634E-3"/>
                  <c:y val="-8.5839322164616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'2019-2022'!$H$3:$H$22</c:f>
              <c:numCache>
                <c:formatCode>General</c:formatCode>
                <c:ptCount val="20"/>
                <c:pt idx="3" formatCode="0.0">
                  <c:v>8.7140000000000004</c:v>
                </c:pt>
                <c:pt idx="10" formatCode="0.0">
                  <c:v>6.5170000000000003</c:v>
                </c:pt>
                <c:pt idx="17" formatCode="0.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74-4879-A90E-0E00675254DF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'2019-2022'!$I$3:$I$22</c:f>
              <c:numCache>
                <c:formatCode>General</c:formatCode>
                <c:ptCount val="20"/>
                <c:pt idx="3" formatCode="0.0">
                  <c:v>0</c:v>
                </c:pt>
                <c:pt idx="10" formatCode="0.0">
                  <c:v>0</c:v>
                </c:pt>
                <c:pt idx="17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874-4879-A90E-0E00675254DF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1.3153972530776429E-3"/>
                  <c:y val="-0.38401802021012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874-4879-A90E-0E00675254DF}"/>
                </c:ext>
              </c:extLst>
            </c:dLbl>
            <c:dLbl>
              <c:idx val="11"/>
              <c:layout>
                <c:manualLayout>
                  <c:x val="0"/>
                  <c:y val="-0.438232328945673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2874-4879-A90E-0E00675254DF}"/>
                </c:ext>
              </c:extLst>
            </c:dLbl>
            <c:dLbl>
              <c:idx val="18"/>
              <c:layout>
                <c:manualLayout>
                  <c:x val="-1.3153972530776672E-3"/>
                  <c:y val="-0.10842861747109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'2019-2022'!$J$3:$J$22</c:f>
              <c:numCache>
                <c:formatCode>General</c:formatCode>
                <c:ptCount val="20"/>
                <c:pt idx="4" formatCode="0.0">
                  <c:v>22.43</c:v>
                </c:pt>
                <c:pt idx="11" formatCode="0.0">
                  <c:v>26</c:v>
                </c:pt>
                <c:pt idx="18" formatCode="0.0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74-4879-A90E-0E00675254DF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'2019-2022'!$K$3:$K$22</c:f>
              <c:numCache>
                <c:formatCode>General</c:formatCode>
                <c:ptCount val="20"/>
                <c:pt idx="4" formatCode="0.0">
                  <c:v>0</c:v>
                </c:pt>
                <c:pt idx="11" formatCode="0.0">
                  <c:v>0</c:v>
                </c:pt>
                <c:pt idx="18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874-4879-A90E-0E00675254DF}"/>
            </c:ext>
          </c:extLst>
        </c:ser>
        <c:ser>
          <c:idx val="10"/>
          <c:order val="1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6307945061553343E-3"/>
                  <c:y val="-0.329803711474579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874-4879-A90E-0E00675254DF}"/>
                </c:ext>
              </c:extLst>
            </c:dLbl>
            <c:dLbl>
              <c:idx val="12"/>
              <c:layout>
                <c:manualLayout>
                  <c:x val="0"/>
                  <c:y val="-0.320767993351988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2874-4879-A90E-0E00675254DF}"/>
                </c:ext>
              </c:extLst>
            </c:dLbl>
            <c:dLbl>
              <c:idx val="19"/>
              <c:layout>
                <c:manualLayout>
                  <c:x val="-1.3153972530776672E-3"/>
                  <c:y val="-0.126500053716277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2874-4879-A90E-0E0067525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'2019-2022'!$L$3:$L$22</c:f>
              <c:numCache>
                <c:formatCode>General</c:formatCode>
                <c:ptCount val="20"/>
                <c:pt idx="5" formatCode="0.00">
                  <c:v>19.79</c:v>
                </c:pt>
                <c:pt idx="12" formatCode="0.00">
                  <c:v>17.61</c:v>
                </c:pt>
                <c:pt idx="19">
                  <c:v>5.36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874-4879-A90E-0E00675254DF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'2019-2022'!$M$3:$M$22</c:f>
              <c:numCache>
                <c:formatCode>General</c:formatCode>
                <c:ptCount val="20"/>
                <c:pt idx="5">
                  <c:v>0</c:v>
                </c:pt>
                <c:pt idx="12">
                  <c:v>0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874-4879-A90E-0E0067525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976032"/>
        <c:axId val="679975312"/>
      </c:barChart>
      <c:catAx>
        <c:axId val="679976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679975312"/>
        <c:crosses val="autoZero"/>
        <c:auto val="1"/>
        <c:lblAlgn val="ctr"/>
        <c:lblOffset val="100"/>
        <c:noMultiLvlLbl val="0"/>
      </c:catAx>
      <c:valAx>
        <c:axId val="67997531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799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0340986269765158"/>
                  <c:y val="-7.26781765840601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Wärmewende!$D$3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BD-497C-A9B9-684D0844EB2C}"/>
            </c:ext>
          </c:extLst>
        </c:ser>
        <c:ser>
          <c:idx val="1"/>
          <c:order val="1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7740330303785288"/>
                  <c:y val="-7.26781765840601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BD-497C-A9B9-684D0844EB2C}"/>
            </c:ext>
          </c:extLst>
        </c:ser>
        <c:ser>
          <c:idx val="2"/>
          <c:order val="2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30340986269765158"/>
                  <c:y val="-2.37858598369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BD-497C-A9B9-684D0844EB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Wärmewende!$D$5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BD-497C-A9B9-684D0844E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003464"/>
        <c:axId val="754999864"/>
      </c:barChart>
      <c:catAx>
        <c:axId val="755003464"/>
        <c:scaling>
          <c:orientation val="minMax"/>
        </c:scaling>
        <c:delete val="1"/>
        <c:axPos val="b"/>
        <c:majorTickMark val="none"/>
        <c:minorTickMark val="none"/>
        <c:tickLblPos val="nextTo"/>
        <c:crossAx val="754999864"/>
        <c:crosses val="autoZero"/>
        <c:auto val="1"/>
        <c:lblAlgn val="ctr"/>
        <c:lblOffset val="100"/>
        <c:noMultiLvlLbl val="0"/>
      </c:catAx>
      <c:valAx>
        <c:axId val="754999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55003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7C-4703-876F-8D920AB39E6B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7C-4703-876F-8D920AB39E6B}"/>
              </c:ext>
            </c:extLst>
          </c:dPt>
          <c:dPt>
            <c:idx val="2"/>
            <c:bubble3D val="0"/>
            <c:spPr>
              <a:solidFill>
                <a:srgbClr val="0033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7C-4703-876F-8D920AB39E6B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7C-4703-876F-8D920AB39E6B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A7C-4703-876F-8D920AB39E6B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A7C-4703-876F-8D920AB39E6B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A7C-4703-876F-8D920AB39E6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A7C-4703-876F-8D920AB39E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Tabelle1!$E$3:$E$8</c:f>
              <c:numCache>
                <c:formatCode>0</c:formatCode>
                <c:ptCount val="6"/>
                <c:pt idx="0">
                  <c:v>27.896341463414636</c:v>
                </c:pt>
                <c:pt idx="1">
                  <c:v>24.085365853658537</c:v>
                </c:pt>
                <c:pt idx="2">
                  <c:v>16.006097560975611</c:v>
                </c:pt>
                <c:pt idx="3">
                  <c:v>21.951219512195124</c:v>
                </c:pt>
                <c:pt idx="4">
                  <c:v>9.2469512195121943</c:v>
                </c:pt>
                <c:pt idx="5">
                  <c:v>1.027439024390244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7C-4703-876F-8D920AB39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06525454899499E-2"/>
          <c:y val="3.4097636931183353E-2"/>
          <c:w val="0.89019404564367488"/>
          <c:h val="0.83815989118176482"/>
        </c:manualLayout>
      </c:layout>
      <c:lineChart>
        <c:grouping val="standard"/>
        <c:varyColors val="0"/>
        <c:ser>
          <c:idx val="0"/>
          <c:order val="0"/>
          <c:tx>
            <c:strRef>
              <c:f>'Transformation (2)'!$A$2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48E-2"/>
                  <c:y val="-4.255555311224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3-412F-B366-A8450EF5F225}"/>
            </c:ext>
          </c:extLst>
        </c:ser>
        <c:ser>
          <c:idx val="1"/>
          <c:order val="1"/>
          <c:tx>
            <c:strRef>
              <c:f>'Transformation (2)'!$A$3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2.393749862563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A3-412F-B366-A8450EF5F225}"/>
                </c:ext>
              </c:extLst>
            </c:dLbl>
            <c:dLbl>
              <c:idx val="23"/>
              <c:layout>
                <c:manualLayout>
                  <c:x val="0"/>
                  <c:y val="-2.65972206951508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A3-412F-B366-A8450EF5F225}"/>
            </c:ext>
          </c:extLst>
        </c:ser>
        <c:ser>
          <c:idx val="2"/>
          <c:order val="2"/>
          <c:tx>
            <c:strRef>
              <c:f>'Transformation (2)'!$A$4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445444354586967E-2"/>
                  <c:y val="-6.38333296683619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A3-412F-B366-A8450EF5F225}"/>
            </c:ext>
          </c:extLst>
        </c:ser>
        <c:ser>
          <c:idx val="3"/>
          <c:order val="3"/>
          <c:tx>
            <c:strRef>
              <c:f>'Transformation (2)'!$A$5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3.7236108973211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A3-412F-B366-A8450EF5F225}"/>
            </c:ext>
          </c:extLst>
        </c:ser>
        <c:ser>
          <c:idx val="4"/>
          <c:order val="4"/>
          <c:tx>
            <c:strRef>
              <c:f>'Transformation (2)'!$A$6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66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51733313728064E-2"/>
                  <c:y val="4.25555531122412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A3-412F-B366-A8450EF5F225}"/>
            </c:ext>
          </c:extLst>
        </c:ser>
        <c:ser>
          <c:idx val="5"/>
          <c:order val="5"/>
          <c:tx>
            <c:strRef>
              <c:f>'Transformation (2)'!$A$7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408221846454543E-2"/>
                  <c:y val="-6.915277380739214E-2"/>
                </c:manualLayout>
              </c:layout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A3-412F-B366-A8450EF5F225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1A3-412F-B366-A8450EF5F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9933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Transformation_D_2024!$B$6:$Y$6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60-45AD-9A50-0285EDDE6466}"/>
            </c:ext>
          </c:extLst>
        </c:ser>
        <c:ser>
          <c:idx val="1"/>
          <c:order val="1"/>
          <c:spPr>
            <a:ln w="28575" cap="rnd">
              <a:solidFill>
                <a:srgbClr val="FF993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9933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Transformation_D_2024!$B$7:$Y$7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1234.1666765399998</c:v>
                </c:pt>
                <c:pt idx="2">
                  <c:v>1255.27778782</c:v>
                </c:pt>
                <c:pt idx="3">
                  <c:v>1135.2266757484799</c:v>
                </c:pt>
                <c:pt idx="4">
                  <c:v>1077.04834194972</c:v>
                </c:pt>
                <c:pt idx="5">
                  <c:v>1156.6133425862402</c:v>
                </c:pt>
                <c:pt idx="6">
                  <c:v>1076.1025000860882</c:v>
                </c:pt>
                <c:pt idx="7">
                  <c:v>1065.2633334185543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60-45AD-9A50-0285EDDE6466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Transformation_D_2024!$B$8:$Y$8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60-45AD-9A50-0285EDDE6466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Transformation_D_2024!$B$9:$Y$9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806.38889533999998</c:v>
                </c:pt>
                <c:pt idx="2">
                  <c:v>640.00000511999997</c:v>
                </c:pt>
                <c:pt idx="3">
                  <c:v>515.32055967811993</c:v>
                </c:pt>
                <c:pt idx="4">
                  <c:v>606.26306040565999</c:v>
                </c:pt>
                <c:pt idx="5">
                  <c:v>650.59500520476001</c:v>
                </c:pt>
                <c:pt idx="6">
                  <c:v>515.57000004124563</c:v>
                </c:pt>
                <c:pt idx="7">
                  <c:v>430.76222225668323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60-45AD-9A50-0285EDDE6466}"/>
            </c:ext>
          </c:extLst>
        </c:ser>
        <c:ser>
          <c:idx val="4"/>
          <c:order val="4"/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Transformation_D_2024!$B$10:$Y$10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192.82407561666665</c:v>
                </c:pt>
                <c:pt idx="2">
                  <c:v>154.25926049333333</c:v>
                </c:pt>
                <c:pt idx="3">
                  <c:v>115.69444537000001</c:v>
                </c:pt>
                <c:pt idx="4">
                  <c:v>77.129630246666693</c:v>
                </c:pt>
                <c:pt idx="5">
                  <c:v>38.564815123333368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660-45AD-9A50-0285EDDE6466}"/>
            </c:ext>
          </c:extLst>
        </c:ser>
        <c:ser>
          <c:idx val="5"/>
          <c:order val="5"/>
          <c:spPr>
            <a:ln w="28575" cap="rnd">
              <a:solidFill>
                <a:srgbClr val="FF00FF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00FF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Transformation_D_2024!$B$11:$Y$11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230.27777961999999</c:v>
                </c:pt>
                <c:pt idx="2">
                  <c:v>227.77777959999997</c:v>
                </c:pt>
                <c:pt idx="3">
                  <c:v>195.09805711633996</c:v>
                </c:pt>
                <c:pt idx="4">
                  <c:v>209.99055723547997</c:v>
                </c:pt>
                <c:pt idx="5">
                  <c:v>105.14666750783999</c:v>
                </c:pt>
                <c:pt idx="6">
                  <c:v>20.982500001678599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660-45AD-9A50-0285EDDE6466}"/>
            </c:ext>
          </c:extLst>
        </c:ser>
        <c:ser>
          <c:idx val="6"/>
          <c:order val="6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Transformation_D_2024!$B$12:$Y$12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967.27320816512099</c:v>
                </c:pt>
                <c:pt idx="2">
                  <c:v>1022.8301686102416</c:v>
                </c:pt>
                <c:pt idx="3">
                  <c:v>1078.3370330553619</c:v>
                </c:pt>
                <c:pt idx="4">
                  <c:v>1068.7550583004827</c:v>
                </c:pt>
                <c:pt idx="5">
                  <c:v>1059.1730835456035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660-45AD-9A50-0285EDDE6466}"/>
            </c:ext>
          </c:extLst>
        </c:ser>
        <c:ser>
          <c:idx val="7"/>
          <c:order val="7"/>
          <c:spPr>
            <a:ln w="28575" cap="rnd">
              <a:solidFill>
                <a:srgbClr val="FFFF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rgbClr val="FFFF00"/>
                </a:solidFill>
                <a:prstDash val="dash"/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Transformation_D_2024!$B$13:$Y$13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858.33334019999995</c:v>
                </c:pt>
                <c:pt idx="2">
                  <c:v>888.88889599999993</c:v>
                </c:pt>
                <c:pt idx="3">
                  <c:v>874.29639588325995</c:v>
                </c:pt>
                <c:pt idx="4" formatCode="#,##0.0">
                  <c:v>904.31417390117986</c:v>
                </c:pt>
                <c:pt idx="5" formatCode="#,##0.0">
                  <c:v>782.02833958956001</c:v>
                </c:pt>
                <c:pt idx="6" formatCode="#,##0.0">
                  <c:v>734.38750005875102</c:v>
                </c:pt>
                <c:pt idx="7" formatCode="#,##0.0">
                  <c:v>753.83388894919563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660-45AD-9A50-0285EDDE6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21416"/>
        <c:axId val="616927992"/>
      </c:lineChart>
      <c:catAx>
        <c:axId val="60392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927992"/>
        <c:crosses val="autoZero"/>
        <c:auto val="1"/>
        <c:lblAlgn val="ctr"/>
        <c:lblOffset val="100"/>
        <c:noMultiLvlLbl val="0"/>
      </c:catAx>
      <c:valAx>
        <c:axId val="6169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392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bg2"/>
                </a:solidFill>
              </a:ln>
              <a:effectLst/>
            </c:spPr>
          </c:marker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224-4597-A7F4-B85ADCE6408D}"/>
            </c:ext>
          </c:extLst>
        </c:ser>
        <c:ser>
          <c:idx val="2"/>
          <c:order val="1"/>
          <c:spPr>
            <a:ln w="28575" cap="rnd">
              <a:solidFill>
                <a:schemeClr val="bg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bg2"/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8931431836528181E-2"/>
                  <c:y val="-4.39645043746412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E9-46BF-9E03-F1D134CDD4B8}"/>
                </c:ext>
              </c:extLst>
            </c:dLbl>
            <c:dLbl>
              <c:idx val="6"/>
              <c:layout>
                <c:manualLayout>
                  <c:x val="0"/>
                  <c:y val="5.568837220787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E9-46BF-9E03-F1D134CDD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Transformation_D_2024!$B$3:$Y$3</c:f>
              <c:numCache>
                <c:formatCode>#,##0</c:formatCode>
                <c:ptCount val="24"/>
                <c:pt idx="0">
                  <c:v>3485</c:v>
                </c:pt>
                <c:pt idx="1">
                  <c:v>3364</c:v>
                </c:pt>
                <c:pt idx="2">
                  <c:v>3341</c:v>
                </c:pt>
                <c:pt idx="3">
                  <c:v>3006</c:v>
                </c:pt>
                <c:pt idx="4">
                  <c:v>3151</c:v>
                </c:pt>
                <c:pt idx="5">
                  <c:v>3052</c:v>
                </c:pt>
                <c:pt idx="6">
                  <c:v>2785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24-4597-A7F4-B85ADCE6408D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23"/>
              <c:layout>
                <c:manualLayout>
                  <c:x val="-1.1912942520923361E-2"/>
                  <c:y val="5.2757405249569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E9-46BF-9E03-F1D134CDD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224-4597-A7F4-B85ADCE6408D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00B050"/>
                </a:solidFill>
                <a:prstDash val="dash"/>
              </a:ln>
              <a:effectLst/>
            </c:spPr>
          </c:marker>
          <c:dLbls>
            <c:dLbl>
              <c:idx val="0"/>
              <c:layout>
                <c:manualLayout>
                  <c:x val="-2.2124036110286259E-2"/>
                  <c:y val="-5.27574052495695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E9-46BF-9E03-F1D134CDD4B8}"/>
                </c:ext>
              </c:extLst>
            </c:dLbl>
            <c:dLbl>
              <c:idx val="7"/>
              <c:layout>
                <c:manualLayout>
                  <c:x val="-1.1912942520923361E-2"/>
                  <c:y val="3.81025704580223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E9-46BF-9E03-F1D134CDD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Transformation_D_2024!$B$1:$Y$1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Transformation_D_2024!$B$5:$Y$5</c:f>
              <c:numCache>
                <c:formatCode>#,##0</c:formatCode>
                <c:ptCount val="24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>
                  <c:v>544.76083769141997</c:v>
                </c:pt>
                <c:pt idx="4">
                  <c:v>545.29805991794001</c:v>
                </c:pt>
                <c:pt idx="5">
                  <c:v>565.16333785463996</c:v>
                </c:pt>
                <c:pt idx="6">
                  <c:v>587.51000004700086</c:v>
                </c:pt>
                <c:pt idx="7">
                  <c:v>582.11111115768006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24-4597-A7F4-B85ADCE64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001288"/>
        <c:axId val="458007192"/>
      </c:lineChart>
      <c:catAx>
        <c:axId val="458001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7192"/>
        <c:crosses val="autoZero"/>
        <c:auto val="1"/>
        <c:lblAlgn val="ctr"/>
        <c:lblOffset val="100"/>
        <c:noMultiLvlLbl val="0"/>
      </c:catAx>
      <c:valAx>
        <c:axId val="458007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8001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>
              <a:glow rad="12700">
                <a:schemeClr val="accent1"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4.9202467150372922E-2"/>
                  <c:y val="-5.07499605389086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08-4B11-8655-38AB4362E7C1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3573094386309771E-2"/>
                  <c:y val="7.33054985562013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  <c:pt idx="3">
                  <c:v>179.61195881340001</c:v>
                </c:pt>
                <c:pt idx="4">
                  <c:v>165.30459655769999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08-4B11-8655-38AB4362E7C1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0899103948661643E-2"/>
                  <c:y val="-4.22916337824238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8-4B11-8655-38AB4362E7C1}"/>
                </c:ext>
              </c:extLst>
            </c:dLbl>
            <c:dLbl>
              <c:idx val="22"/>
              <c:layout>
                <c:manualLayout>
                  <c:x val="-1.0179820789732329E-2"/>
                  <c:y val="-5.9208287295393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08-4B11-8655-38AB4362E7C1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4.2415919957218037E-2"/>
                  <c:y val="8.45832675648476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8-4B11-8655-38AB4362E7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  <c:pt idx="5">
                  <c:v>27.669873000000003</c:v>
                </c:pt>
                <c:pt idx="6">
                  <c:v>28.974171000000002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08-4B11-8655-38AB4362E7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'EE-Erträge'!$D$4:$D$15</c:f>
              <c:numCache>
                <c:formatCode>#,##0.0</c:formatCode>
                <c:ptCount val="12"/>
                <c:pt idx="0">
                  <c:v>463.32411111111122</c:v>
                </c:pt>
                <c:pt idx="1">
                  <c:v>429.24694444444447</c:v>
                </c:pt>
                <c:pt idx="2">
                  <c:v>346.55541319444438</c:v>
                </c:pt>
                <c:pt idx="3">
                  <c:v>304.59331597222217</c:v>
                </c:pt>
                <c:pt idx="4">
                  <c:v>300.39740277777776</c:v>
                </c:pt>
                <c:pt idx="5">
                  <c:v>204.06988541666666</c:v>
                </c:pt>
                <c:pt idx="6">
                  <c:v>205.53418750000003</c:v>
                </c:pt>
                <c:pt idx="7">
                  <c:v>224.64468055555554</c:v>
                </c:pt>
                <c:pt idx="8">
                  <c:v>313.58455555555565</c:v>
                </c:pt>
                <c:pt idx="9">
                  <c:v>345.69858333333326</c:v>
                </c:pt>
                <c:pt idx="10">
                  <c:v>337.4300277777777</c:v>
                </c:pt>
                <c:pt idx="11">
                  <c:v>432.8733055555557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B0-497D-8473-226D28398CA0}"/>
            </c:ext>
          </c:extLst>
        </c:ser>
        <c:ser>
          <c:idx val="1"/>
          <c:order val="1"/>
          <c:spPr>
            <a:solidFill>
              <a:srgbClr val="0099CC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449.65795600000001</c:v>
                </c:pt>
                <c:pt idx="1">
                  <c:v>416.33406400000001</c:v>
                </c:pt>
                <c:pt idx="2">
                  <c:v>422.93417599999998</c:v>
                </c:pt>
                <c:pt idx="3">
                  <c:v>336.29897600000004</c:v>
                </c:pt>
                <c:pt idx="4">
                  <c:v>232.81104000000002</c:v>
                </c:pt>
                <c:pt idx="5">
                  <c:v>194.60815400000001</c:v>
                </c:pt>
                <c:pt idx="6">
                  <c:v>214.31974400000001</c:v>
                </c:pt>
                <c:pt idx="7">
                  <c:v>181.62001599999999</c:v>
                </c:pt>
                <c:pt idx="8">
                  <c:v>173.75238399999998</c:v>
                </c:pt>
                <c:pt idx="9">
                  <c:v>282.75139200000001</c:v>
                </c:pt>
                <c:pt idx="10">
                  <c:v>297.75051200000001</c:v>
                </c:pt>
                <c:pt idx="11">
                  <c:v>307.88048800000001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B0-497D-8473-226D2839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9224336"/>
        <c:axId val="439223616"/>
      </c:barChart>
      <c:catAx>
        <c:axId val="4392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3616"/>
        <c:crosses val="autoZero"/>
        <c:auto val="1"/>
        <c:lblAlgn val="ctr"/>
        <c:lblOffset val="100"/>
        <c:noMultiLvlLbl val="0"/>
      </c:catAx>
      <c:valAx>
        <c:axId val="43922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320.76641414141415</c:v>
                </c:pt>
                <c:pt idx="1">
                  <c:v>328.08883838383832</c:v>
                </c:pt>
                <c:pt idx="2">
                  <c:v>186.88919191919192</c:v>
                </c:pt>
                <c:pt idx="3">
                  <c:v>217.4900505050505</c:v>
                </c:pt>
                <c:pt idx="4">
                  <c:v>132.05191919191918</c:v>
                </c:pt>
                <c:pt idx="5">
                  <c:v>113.43979797979797</c:v>
                </c:pt>
                <c:pt idx="6">
                  <c:v>70.393383838383841</c:v>
                </c:pt>
                <c:pt idx="7">
                  <c:v>80.796363636363637</c:v>
                </c:pt>
                <c:pt idx="8">
                  <c:v>215.36823232323232</c:v>
                </c:pt>
                <c:pt idx="9">
                  <c:v>157.29590909090908</c:v>
                </c:pt>
                <c:pt idx="10">
                  <c:v>223.10707070707073</c:v>
                </c:pt>
                <c:pt idx="11">
                  <c:v>259.73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0-4CAC-A10C-BD4EF1AEE328}"/>
            </c:ext>
          </c:extLst>
        </c:ser>
        <c:ser>
          <c:idx val="1"/>
          <c:order val="1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301.77010101010097</c:v>
                </c:pt>
                <c:pt idx="1">
                  <c:v>310.32727272727271</c:v>
                </c:pt>
                <c:pt idx="2">
                  <c:v>157.03712121212121</c:v>
                </c:pt>
                <c:pt idx="3">
                  <c:v>151.11439393939395</c:v>
                </c:pt>
                <c:pt idx="4">
                  <c:v>123.99242424242424</c:v>
                </c:pt>
                <c:pt idx="5">
                  <c:v>120.07651515151514</c:v>
                </c:pt>
                <c:pt idx="6">
                  <c:v>73.942070707070712</c:v>
                </c:pt>
                <c:pt idx="7">
                  <c:v>66.826919191919188</c:v>
                </c:pt>
                <c:pt idx="8">
                  <c:v>191.36136363636365</c:v>
                </c:pt>
                <c:pt idx="9">
                  <c:v>102.88752525252526</c:v>
                </c:pt>
                <c:pt idx="10">
                  <c:v>94.929545454545448</c:v>
                </c:pt>
                <c:pt idx="11">
                  <c:v>196.78449494949493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0-4CAC-A10C-BD4EF1AEE328}"/>
            </c:ext>
          </c:extLst>
        </c:ser>
        <c:ser>
          <c:idx val="2"/>
          <c:order val="2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235.51383399209485</c:v>
                </c:pt>
                <c:pt idx="1">
                  <c:v>221.08036890645585</c:v>
                </c:pt>
                <c:pt idx="2">
                  <c:v>147.62187088274044</c:v>
                </c:pt>
                <c:pt idx="3">
                  <c:v>208.78129117259553</c:v>
                </c:pt>
                <c:pt idx="4">
                  <c:v>138.9789196310935</c:v>
                </c:pt>
                <c:pt idx="5">
                  <c:v>144.39393939393941</c:v>
                </c:pt>
                <c:pt idx="6">
                  <c:v>85.527009222661405</c:v>
                </c:pt>
                <c:pt idx="7">
                  <c:v>85.006587615283266</c:v>
                </c:pt>
                <c:pt idx="8">
                  <c:v>216.05401844532275</c:v>
                </c:pt>
                <c:pt idx="9">
                  <c:v>141.58102766798419</c:v>
                </c:pt>
                <c:pt idx="10">
                  <c:v>207.51646903820816</c:v>
                </c:pt>
                <c:pt idx="11">
                  <c:v>286.45586297760212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0-4CAC-A10C-BD4EF1AEE328}"/>
            </c:ext>
          </c:extLst>
        </c:ser>
        <c:ser>
          <c:idx val="3"/>
          <c:order val="3"/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309.03466666666668</c:v>
                </c:pt>
                <c:pt idx="1">
                  <c:v>311.68066666666664</c:v>
                </c:pt>
                <c:pt idx="2">
                  <c:v>166.93066666666667</c:v>
                </c:pt>
                <c:pt idx="3">
                  <c:v>200.518</c:v>
                </c:pt>
                <c:pt idx="4">
                  <c:v>129.07399999999998</c:v>
                </c:pt>
                <c:pt idx="5">
                  <c:v>121.02866666666668</c:v>
                </c:pt>
                <c:pt idx="6">
                  <c:v>72.287333333333322</c:v>
                </c:pt>
                <c:pt idx="7">
                  <c:v>71.781999999999996</c:v>
                </c:pt>
                <c:pt idx="8">
                  <c:v>207.62733333333333</c:v>
                </c:pt>
                <c:pt idx="9">
                  <c:v>139.77000000000001</c:v>
                </c:pt>
                <c:pt idx="10">
                  <c:v>197.03133333333332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B0-4CAC-A10C-BD4EF1AEE328}"/>
            </c:ext>
          </c:extLst>
        </c:ser>
        <c:ser>
          <c:idx val="4"/>
          <c:order val="4"/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'EE-Erträge'!$V$4:$V$15</c:f>
              <c:numCache>
                <c:formatCode>#,##0.0</c:formatCode>
                <c:ptCount val="12"/>
                <c:pt idx="0">
                  <c:v>129.619</c:v>
                </c:pt>
                <c:pt idx="1">
                  <c:v>114.36125</c:v>
                </c:pt>
                <c:pt idx="2">
                  <c:v>103.265</c:v>
                </c:pt>
                <c:pt idx="3">
                  <c:v>149.31937500000001</c:v>
                </c:pt>
                <c:pt idx="4">
                  <c:v>94.996125000000006</c:v>
                </c:pt>
                <c:pt idx="5">
                  <c:v>74.381625000000014</c:v>
                </c:pt>
                <c:pt idx="6">
                  <c:v>53.350750000000005</c:v>
                </c:pt>
                <c:pt idx="7">
                  <c:v>61.451125000000005</c:v>
                </c:pt>
                <c:pt idx="8">
                  <c:v>113.17175</c:v>
                </c:pt>
                <c:pt idx="9">
                  <c:v>70.712374999999994</c:v>
                </c:pt>
                <c:pt idx="10">
                  <c:v>121.204875</c:v>
                </c:pt>
                <c:pt idx="11">
                  <c:v>169.894125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B0-4CAC-A10C-BD4EF1AEE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355312"/>
        <c:axId val="608353344"/>
      </c:barChart>
      <c:catAx>
        <c:axId val="60835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3344"/>
        <c:crosses val="autoZero"/>
        <c:auto val="1"/>
        <c:lblAlgn val="ctr"/>
        <c:lblOffset val="100"/>
        <c:noMultiLvlLbl val="0"/>
      </c:catAx>
      <c:valAx>
        <c:axId val="6083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4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4161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708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810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645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5448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677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4382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0846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7424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403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3163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44891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207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798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1182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53726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80241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00456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4339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60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8775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1938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4930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99913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5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2024	 | FV04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           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EEF3BC-85FA-1199-8BF4-A0BD73659C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v-magazine.de/2024/10/09/iea-weltweiter-photovoltaik-und-windkraftzubau-uebertrifft-die-selbst-gesetzten-ziele-der-meisten-regierung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ker-quaschning.de/datserv/index.php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e08fC2EsGT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ker-quaschning.de/datserv/pv-welt/index.php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tstammdatenregister.de/MaStR/Einheit/Einheiten/OeffentlicheEinheitenuebersicht" TargetMode="External"/><Relationship Id="rId7" Type="http://schemas.openxmlformats.org/officeDocument/2006/relationships/hyperlink" Target="https://www.umweltbundesamt.de/dat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indbranche.de/windenergie-ausbau/deutschland" TargetMode="External"/><Relationship Id="rId5" Type="http://schemas.openxmlformats.org/officeDocument/2006/relationships/hyperlink" Target="https://www.solarbranche.de/ausbau/deutschland/photovoltaik" TargetMode="External"/><Relationship Id="rId4" Type="http://schemas.openxmlformats.org/officeDocument/2006/relationships/hyperlink" Target="https://www.bundesnetzagentur.de/SharedDocs/Downloads/DE/Sachgebiete/Energie/Unternehmen_Institutionen/DatenaustauschUndMonitoring/MaStR/Vortrag_MaStR_27092016.pdf?__blob=publicationFile&amp;v=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arbranche.de/ausbau/deutschland/photovoltaik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bundeslaender/rheinland-pfalz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branche.de/windenergie-ausbau/bundeslaender/rheinland-pfalz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c.de/news/neuzulassungen-kba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mo.int/" TargetMode="External"/><Relationship Id="rId3" Type="http://schemas.openxmlformats.org/officeDocument/2006/relationships/hyperlink" Target="https://www.ucl.ac.uk/" TargetMode="External"/><Relationship Id="rId7" Type="http://schemas.openxmlformats.org/officeDocument/2006/relationships/hyperlink" Target="https://www.mdr.de/wissen/umwelt-klima/treibhausgas-cozwei-emissionen-neuer-rekord-100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mweltbundesamt.de/daten/klima/atmosphaerische-treibhausgas-konzentrationen#kohlendioxid-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ora-energiewende.de/publikationen/die-energiewende-in-deutschland-stand-der-dinge-2024" TargetMode="External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56F4CA4-AE62-1FA7-D78F-E8EA4765BD8F}"/>
              </a:ext>
            </a:extLst>
          </p:cNvPr>
          <p:cNvSpPr/>
          <p:nvPr/>
        </p:nvSpPr>
        <p:spPr bwMode="auto">
          <a:xfrm>
            <a:off x="4234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502" y="-2476"/>
            <a:ext cx="85750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Klimaschutz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Monitoring der </a:t>
            </a:r>
            <a:r>
              <a:rPr lang="en-US" altLang="de-DE" sz="2800" dirty="0" err="1">
                <a:solidFill>
                  <a:schemeClr val="bg1"/>
                </a:solidFill>
              </a:rPr>
              <a:t>Energiezahlen</a:t>
            </a:r>
            <a:r>
              <a:rPr lang="en-US" altLang="de-DE" sz="2800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2024	 | FV04					                      ISE e.V.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0D218F-A55B-48F4-8DE0-685499F91C7C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FV04 vom 16.02.2025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6A3CA7-C7C8-4395-EEF2-1877C1D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-21165"/>
            <a:ext cx="1369247" cy="1370013"/>
          </a:xfrm>
          <a:prstGeom prst="rect">
            <a:avLst/>
          </a:prstGeom>
        </p:spPr>
      </p:pic>
      <p:pic>
        <p:nvPicPr>
          <p:cNvPr id="3" name="Grafik 2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BF2346B7-36C4-9654-7494-FECF0578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2" y="1585473"/>
            <a:ext cx="4968472" cy="433820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60183"/>
            <a:ext cx="467435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(5):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Energieimporte 2023 und ihre Bewertung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E7252E-F177-D1A1-513D-0C30D39CD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251" t="29605" r="37001" b="12848"/>
          <a:stretch/>
        </p:blipFill>
        <p:spPr>
          <a:xfrm>
            <a:off x="556945" y="859655"/>
            <a:ext cx="9029339" cy="5197015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Springer-Presse und konservative/ liberale Politiker verschleiern die Fakten!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794F8846-414C-9C8F-7392-D1B3FF94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946" y="5813679"/>
            <a:ext cx="83676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 HIU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01484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B8B10EE8-76E9-4143-9F03-7FCD08E8C344}"/>
              </a:ext>
            </a:extLst>
          </p:cNvPr>
          <p:cNvGraphicFramePr>
            <a:graphicFrameLocks/>
          </p:cNvGraphicFramePr>
          <p:nvPr/>
        </p:nvGraphicFramePr>
        <p:xfrm>
          <a:off x="235130" y="1182055"/>
          <a:ext cx="9670869" cy="4774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Soll-Verlauf: Gesamtprozess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71" y="1922371"/>
            <a:ext cx="434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und Einsparung: -1,5%/a des Endenergieverbrauchs</a:t>
            </a:r>
          </a:p>
        </p:txBody>
      </p: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3530600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39" y="3838575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0" y="5172167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C000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524" y="48925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849558" y="808676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35857" y="808676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dirty="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681311" y="818201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FC120142-C81D-41FD-86A4-9489616C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15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Einsparung und Ausbau sind die Aufgaben der Zukunft für die Energiewende!</a:t>
            </a:r>
            <a:endParaRPr lang="de-DE" altLang="de-DE" sz="1000" dirty="0">
              <a:solidFill>
                <a:srgbClr val="00B050"/>
              </a:solidFill>
            </a:endParaRPr>
          </a:p>
        </p:txBody>
      </p:sp>
      <p:grpSp>
        <p:nvGrpSpPr>
          <p:cNvPr id="30" name="Gruppieren 2">
            <a:extLst>
              <a:ext uri="{FF2B5EF4-FFF2-40B4-BE49-F238E27FC236}">
                <a16:creationId xmlns:a16="http://schemas.microsoft.com/office/drawing/2014/main" id="{87168A2D-AF8D-4D21-B652-DD606755D949}"/>
              </a:ext>
            </a:extLst>
          </p:cNvPr>
          <p:cNvGrpSpPr>
            <a:grpSpLocks/>
          </p:cNvGrpSpPr>
          <p:nvPr/>
        </p:nvGrpSpPr>
        <p:grpSpPr bwMode="auto">
          <a:xfrm>
            <a:off x="4807926" y="827127"/>
            <a:ext cx="1895071" cy="5137749"/>
            <a:chOff x="8428738" y="766165"/>
            <a:chExt cx="1895071" cy="5138410"/>
          </a:xfrm>
        </p:grpSpPr>
        <p:grpSp>
          <p:nvGrpSpPr>
            <p:cNvPr id="31" name="Gruppieren 5">
              <a:extLst>
                <a:ext uri="{FF2B5EF4-FFF2-40B4-BE49-F238E27FC236}">
                  <a16:creationId xmlns:a16="http://schemas.microsoft.com/office/drawing/2014/main" id="{4C84C571-0C9C-424F-A46E-6D5C8A519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8738" y="766165"/>
              <a:ext cx="1895071" cy="4597991"/>
              <a:chOff x="8428738" y="766032"/>
              <a:chExt cx="1895071" cy="4598131"/>
            </a:xfrm>
          </p:grpSpPr>
          <p:cxnSp>
            <p:nvCxnSpPr>
              <p:cNvPr id="34" name="Gerader Verbinder 20">
                <a:extLst>
                  <a:ext uri="{FF2B5EF4-FFF2-40B4-BE49-F238E27FC236}">
                    <a16:creationId xmlns:a16="http://schemas.microsoft.com/office/drawing/2014/main" id="{DD69677F-6CB9-4E3C-AF2C-E1D9741A0B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feld 21">
                <a:extLst>
                  <a:ext uri="{FF2B5EF4-FFF2-40B4-BE49-F238E27FC236}">
                    <a16:creationId xmlns:a16="http://schemas.microsoft.com/office/drawing/2014/main" id="{013CC9C6-3BB0-48F7-9D7F-55AAF6999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8738" y="766032"/>
                <a:ext cx="1895071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 dirty="0">
                    <a:solidFill>
                      <a:srgbClr val="FF0000"/>
                    </a:solidFill>
                  </a:rPr>
                  <a:t>IPCC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Budget aufgebraucht!</a:t>
                </a:r>
              </a:p>
            </p:txBody>
          </p:sp>
          <p:sp>
            <p:nvSpPr>
              <p:cNvPr id="36" name="Gleichschenkliges Dreieck 22">
                <a:extLst>
                  <a:ext uri="{FF2B5EF4-FFF2-40B4-BE49-F238E27FC236}">
                    <a16:creationId xmlns:a16="http://schemas.microsoft.com/office/drawing/2014/main" id="{3ADBCAA4-0909-4300-93C6-ABAB57ED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32" name="Ellipse 2">
              <a:extLst>
                <a:ext uri="{FF2B5EF4-FFF2-40B4-BE49-F238E27FC236}">
                  <a16:creationId xmlns:a16="http://schemas.microsoft.com/office/drawing/2014/main" id="{C293EE49-65B4-49CD-94BD-DEDDBD4AD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93635D4-6E01-4C5B-E93A-90A9D46E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</p:spTree>
    <p:extLst>
      <p:ext uri="{BB962C8B-B14F-4D97-AF65-F5344CB8AC3E}">
        <p14:creationId xmlns:p14="http://schemas.microsoft.com/office/powerpoint/2010/main" val="34494055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Verlauf, soll-ist: P-Energieträger: Fossil, Kernkraft, Stand 2024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Mineralöl kompensiert Erdgas!!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7FB05F4-4C0A-4A9A-ADF8-FEB52B4B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23" y="5966094"/>
            <a:ext cx="272222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2024, ISE e.V.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F1AECB9-DE4F-AE84-301F-A99BD46FCC31}"/>
              </a:ext>
            </a:extLst>
          </p:cNvPr>
          <p:cNvCxnSpPr/>
          <p:nvPr/>
        </p:nvCxnSpPr>
        <p:spPr bwMode="auto">
          <a:xfrm>
            <a:off x="1306286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016FF21-5FC1-7946-E9D4-CC649576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60" y="5800765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soll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B80E9C2-E3A3-BBFB-16DE-8EE73E15D86A}"/>
              </a:ext>
            </a:extLst>
          </p:cNvPr>
          <p:cNvCxnSpPr/>
          <p:nvPr/>
        </p:nvCxnSpPr>
        <p:spPr bwMode="auto">
          <a:xfrm>
            <a:off x="2376923" y="5966094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72BB8F7-2FB6-BE7B-6DAE-B24FAE69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597" y="5800765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ist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23696E2-CAEB-4F47-B503-B2C8673023E0}"/>
              </a:ext>
            </a:extLst>
          </p:cNvPr>
          <p:cNvGraphicFramePr>
            <a:graphicFrameLocks/>
          </p:cNvGraphicFramePr>
          <p:nvPr/>
        </p:nvGraphicFramePr>
        <p:xfrm>
          <a:off x="182880" y="1219199"/>
          <a:ext cx="9438958" cy="446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806D99B9-2452-4E5E-9E8F-6C72554A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352" y="3020676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4A378E-F20A-4D45-ABEA-4A1444E5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096" y="3142569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9933"/>
                </a:solidFill>
              </a:rPr>
              <a:t>Mineralöl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7AE0B4-BA50-4C20-A4E8-1571D871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698" y="4075743"/>
            <a:ext cx="1697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Braun-/Stein-Kohle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E0288-B57D-477B-9AEF-AE978B18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882" y="4644132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CC"/>
                </a:solidFill>
              </a:rPr>
              <a:t>Kernkraft</a:t>
            </a:r>
          </a:p>
        </p:txBody>
      </p:sp>
    </p:spTree>
    <p:extLst>
      <p:ext uri="{BB962C8B-B14F-4D97-AF65-F5344CB8AC3E}">
        <p14:creationId xmlns:p14="http://schemas.microsoft.com/office/powerpoint/2010/main" val="174206573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E9D19888-CA94-49FF-96AF-4474304FF9EC}"/>
              </a:ext>
            </a:extLst>
          </p:cNvPr>
          <p:cNvGraphicFramePr>
            <a:graphicFrameLocks/>
          </p:cNvGraphicFramePr>
          <p:nvPr/>
        </p:nvGraphicFramePr>
        <p:xfrm>
          <a:off x="337361" y="1137300"/>
          <a:ext cx="7462472" cy="433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zu 100% Erneuerbare bis 2040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Verlauf: P-Energieverbrauch und EE soll –ist, Stand 2024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73" y="887131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6AD29BF-3B0D-4695-8763-31007F9F13E3}"/>
              </a:ext>
            </a:extLst>
          </p:cNvPr>
          <p:cNvGrpSpPr/>
          <p:nvPr/>
        </p:nvGrpSpPr>
        <p:grpSpPr>
          <a:xfrm>
            <a:off x="223603" y="5470343"/>
            <a:ext cx="2546058" cy="276999"/>
            <a:chOff x="944880" y="5136447"/>
            <a:chExt cx="2546058" cy="276999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ADA2AE7-3852-4971-BC4E-1E2F2FA763A6}"/>
                </a:ext>
              </a:extLst>
            </p:cNvPr>
            <p:cNvCxnSpPr/>
            <p:nvPr/>
          </p:nvCxnSpPr>
          <p:spPr bwMode="auto">
            <a:xfrm>
              <a:off x="944880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B7CD128-94F9-437D-B7A0-78CDC793D912}"/>
                </a:ext>
              </a:extLst>
            </p:cNvPr>
            <p:cNvCxnSpPr/>
            <p:nvPr/>
          </p:nvCxnSpPr>
          <p:spPr bwMode="auto">
            <a:xfrm>
              <a:off x="2271435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1C9CD23-8705-4694-8643-7DC5689E7545}"/>
                </a:ext>
              </a:extLst>
            </p:cNvPr>
            <p:cNvSpPr txBox="1"/>
            <p:nvPr/>
          </p:nvSpPr>
          <p:spPr>
            <a:xfrm>
              <a:off x="1328738" y="5136447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Planwerte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1F565B-8006-4FAD-A359-8C97AA21207F}"/>
                </a:ext>
              </a:extLst>
            </p:cNvPr>
            <p:cNvSpPr txBox="1"/>
            <p:nvPr/>
          </p:nvSpPr>
          <p:spPr>
            <a:xfrm>
              <a:off x="2767663" y="5136447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Istwerte</a:t>
              </a:r>
            </a:p>
          </p:txBody>
        </p:sp>
      </p:grpSp>
      <p:sp>
        <p:nvSpPr>
          <p:cNvPr id="17" name="Rectangle 4">
            <a:extLst>
              <a:ext uri="{FF2B5EF4-FFF2-40B4-BE49-F238E27FC236}">
                <a16:creationId xmlns:a16="http://schemas.microsoft.com/office/drawing/2014/main" id="{7AF17124-B788-4F6D-8F1A-AF0FFF2D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" y="604989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Wenn wir so weitermachen wie bisher, dauert es bis 2148!</a:t>
            </a:r>
          </a:p>
        </p:txBody>
      </p:sp>
      <p:grpSp>
        <p:nvGrpSpPr>
          <p:cNvPr id="23560" name="Gruppieren 23559">
            <a:extLst>
              <a:ext uri="{FF2B5EF4-FFF2-40B4-BE49-F238E27FC236}">
                <a16:creationId xmlns:a16="http://schemas.microsoft.com/office/drawing/2014/main" id="{83680EB1-B94F-4160-A41E-BA088FD27457}"/>
              </a:ext>
            </a:extLst>
          </p:cNvPr>
          <p:cNvGrpSpPr/>
          <p:nvPr/>
        </p:nvGrpSpPr>
        <p:grpSpPr>
          <a:xfrm>
            <a:off x="7485990" y="3130462"/>
            <a:ext cx="1946982" cy="2156421"/>
            <a:chOff x="7678341" y="3034769"/>
            <a:chExt cx="1946982" cy="2156421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AC5780B-522D-4044-8992-F790A288A862}"/>
                </a:ext>
              </a:extLst>
            </p:cNvPr>
            <p:cNvSpPr/>
            <p:nvPr/>
          </p:nvSpPr>
          <p:spPr bwMode="auto">
            <a:xfrm>
              <a:off x="9518594" y="3034769"/>
              <a:ext cx="74752" cy="747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A3863C6-813D-4689-852E-3F0747692551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V="1">
              <a:off x="7678341" y="3098574"/>
              <a:ext cx="1851200" cy="93210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D0887236-6817-4542-88FC-74E01D664C54}"/>
                </a:ext>
              </a:extLst>
            </p:cNvPr>
            <p:cNvCxnSpPr>
              <a:stCxn id="21" idx="4"/>
            </p:cNvCxnSpPr>
            <p:nvPr/>
          </p:nvCxnSpPr>
          <p:spPr bwMode="auto">
            <a:xfrm>
              <a:off x="9555970" y="3109521"/>
              <a:ext cx="7073" cy="1560815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A5D19FCA-5FA0-40A7-ADE0-D02FACAD0D91}"/>
                </a:ext>
              </a:extLst>
            </p:cNvPr>
            <p:cNvSpPr txBox="1"/>
            <p:nvPr/>
          </p:nvSpPr>
          <p:spPr>
            <a:xfrm rot="18861288">
              <a:off x="9180329" y="4746196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2148</a:t>
              </a: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2551BC8A-01F4-4EFE-B897-390580568DF6}"/>
              </a:ext>
            </a:extLst>
          </p:cNvPr>
          <p:cNvSpPr txBox="1"/>
          <p:nvPr/>
        </p:nvSpPr>
        <p:spPr>
          <a:xfrm>
            <a:off x="8045848" y="4605314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. . .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F9A7FC99-DA1B-4DC9-A5EF-603629AF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477" y="5588229"/>
            <a:ext cx="245374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</a:t>
            </a:r>
            <a:r>
              <a:rPr lang="de-DE" sz="1200" dirty="0"/>
              <a:t>ISE </a:t>
            </a:r>
            <a:r>
              <a:rPr lang="de-DE" sz="1200" dirty="0" err="1"/>
              <a:t>e.V</a:t>
            </a:r>
            <a:r>
              <a:rPr lang="de-DE" sz="1200" dirty="0"/>
              <a:t>-Meta-Studie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F3B56A2-2632-4FEB-92D2-5CF35103F0BD}"/>
              </a:ext>
            </a:extLst>
          </p:cNvPr>
          <p:cNvSpPr txBox="1"/>
          <p:nvPr/>
        </p:nvSpPr>
        <p:spPr>
          <a:xfrm>
            <a:off x="4876647" y="1721441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C59B11D-207E-4AA0-99E1-49D84A504183}"/>
              </a:ext>
            </a:extLst>
          </p:cNvPr>
          <p:cNvSpPr txBox="1"/>
          <p:nvPr/>
        </p:nvSpPr>
        <p:spPr>
          <a:xfrm>
            <a:off x="2388278" y="3451133"/>
            <a:ext cx="2488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08000"/>
                </a:solidFill>
              </a:rPr>
              <a:t>Ausbaupfad Erneuerbare</a:t>
            </a:r>
          </a:p>
        </p:txBody>
      </p:sp>
    </p:spTree>
    <p:extLst>
      <p:ext uri="{BB962C8B-B14F-4D97-AF65-F5344CB8AC3E}">
        <p14:creationId xmlns:p14="http://schemas.microsoft.com/office/powerpoint/2010/main" val="2473416067"/>
      </p:ext>
    </p:extLst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7FC78AF-46D1-4424-B576-3AF5903D4A3A}"/>
              </a:ext>
            </a:extLst>
          </p:cNvPr>
          <p:cNvGrpSpPr/>
          <p:nvPr/>
        </p:nvGrpSpPr>
        <p:grpSpPr>
          <a:xfrm>
            <a:off x="1612" y="2853161"/>
            <a:ext cx="9906000" cy="3597763"/>
            <a:chOff x="1612" y="2853161"/>
            <a:chExt cx="9906000" cy="3597763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60464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2117!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7895223" y="2853161"/>
              <a:ext cx="1730100" cy="2730337"/>
              <a:chOff x="7929200" y="2815785"/>
              <a:chExt cx="1730100" cy="2730337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7929200" y="2879590"/>
                <a:ext cx="1634318" cy="1164516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2034786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20975" y="5107796"/>
                <a:ext cx="568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2117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8560871" y="4906033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</a:t>
            </a:r>
            <a:r>
              <a:rPr lang="de-DE" sz="2000" dirty="0">
                <a:solidFill>
                  <a:schemeClr val="bg1"/>
                </a:solidFill>
              </a:rPr>
              <a:t>Transformation zu 100% Erneuerbare bis 2040 in RLP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zeitlicher Verlauf, soll-ist: P-Energieverbrauch und EE, Stand 2024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757653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586017" y="1576650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309964" y="3197104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223" y="5557309"/>
            <a:ext cx="170591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LAK EB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69824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69824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554032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/>
        </p:nvGraphicFramePr>
        <p:xfrm>
          <a:off x="342955" y="1035887"/>
          <a:ext cx="7485397" cy="4504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83311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Stromerzeugung weltweite Entwicklung 2000 bis 2030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 Erneuerbaren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697" y="5533444"/>
            <a:ext cx="222496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050" dirty="0">
                <a:hlinkClick r:id="rId3"/>
              </a:rPr>
              <a:t>International Energy Agency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764BB80-E155-173F-28E7-4C3512937A15}"/>
              </a:ext>
            </a:extLst>
          </p:cNvPr>
          <p:cNvGrpSpPr/>
          <p:nvPr/>
        </p:nvGrpSpPr>
        <p:grpSpPr>
          <a:xfrm>
            <a:off x="91442" y="1208408"/>
            <a:ext cx="9705702" cy="4213624"/>
            <a:chOff x="91441" y="963562"/>
            <a:chExt cx="10094975" cy="421362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6575BF7-FF62-3AAC-0C04-AF7AA8FA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6675" t="27267" r="41138" b="13374"/>
            <a:stretch/>
          </p:blipFill>
          <p:spPr>
            <a:xfrm>
              <a:off x="91441" y="963562"/>
              <a:ext cx="8399614" cy="4213624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D1BAA07B-C096-169C-B68F-9C8C7C8376EC}"/>
                </a:ext>
              </a:extLst>
            </p:cNvPr>
            <p:cNvSpPr txBox="1"/>
            <p:nvPr/>
          </p:nvSpPr>
          <p:spPr>
            <a:xfrm>
              <a:off x="8491055" y="1259640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alt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PV</a:t>
              </a:r>
              <a:endParaRPr lang="de-DE" sz="1400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2E1FD43-13FE-4328-74F9-919EC3A6F639}"/>
                </a:ext>
              </a:extLst>
            </p:cNvPr>
            <p:cNvSpPr txBox="1"/>
            <p:nvPr/>
          </p:nvSpPr>
          <p:spPr>
            <a:xfrm>
              <a:off x="8491055" y="2002631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Wind</a:t>
              </a:r>
              <a:endParaRPr lang="de-DE" sz="140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D513C84-24E9-EF27-762A-B64F4ACDD9E3}"/>
                </a:ext>
              </a:extLst>
            </p:cNvPr>
            <p:cNvSpPr txBox="1"/>
            <p:nvPr/>
          </p:nvSpPr>
          <p:spPr>
            <a:xfrm>
              <a:off x="8491055" y="2781576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Wasser</a:t>
              </a:r>
              <a:endParaRPr lang="de-DE" sz="1400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73D2CFF-FFCF-C6A4-F0E7-2BCFE6A9FE96}"/>
                </a:ext>
              </a:extLst>
            </p:cNvPr>
            <p:cNvSpPr txBox="1"/>
            <p:nvPr/>
          </p:nvSpPr>
          <p:spPr>
            <a:xfrm>
              <a:off x="8491055" y="3560523"/>
              <a:ext cx="10095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Sonstige</a:t>
              </a:r>
              <a:endParaRPr lang="de-DE" sz="1400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D3149BC1-D35E-838F-10A0-84A85486DD50}"/>
                </a:ext>
              </a:extLst>
            </p:cNvPr>
            <p:cNvSpPr txBox="1"/>
            <p:nvPr/>
          </p:nvSpPr>
          <p:spPr>
            <a:xfrm>
              <a:off x="8491055" y="4212462"/>
              <a:ext cx="16953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alle</a:t>
              </a:r>
              <a:b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</a:br>
              <a:r>
                <a:rPr lang="de-DE" sz="14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Erneuerbare</a:t>
              </a:r>
              <a:endParaRPr lang="de-DE" sz="1400" dirty="0"/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 und Wind werden die dominierende Rolle bei den Erneuerbaren spielen!</a:t>
            </a:r>
          </a:p>
        </p:txBody>
      </p:sp>
    </p:spTree>
    <p:extLst>
      <p:ext uri="{BB962C8B-B14F-4D97-AF65-F5344CB8AC3E}">
        <p14:creationId xmlns:p14="http://schemas.microsoft.com/office/powerpoint/2010/main" val="25246204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 in D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nach Energieträgern 1990 bis 2024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421722-F94D-4E49-A872-BFF28DBF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523" y="5693954"/>
            <a:ext cx="2516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AGEB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Erneuerbaren sind im „Aufwind“!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951927-BC1D-84E0-5553-1CEBDCA257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704" t="24172" r="38896" b="22031"/>
          <a:stretch/>
        </p:blipFill>
        <p:spPr>
          <a:xfrm>
            <a:off x="1" y="1287293"/>
            <a:ext cx="9905998" cy="40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8634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Stromerzeugung in D 1990 bis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aus Erneuerbaren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673" y="5645577"/>
            <a:ext cx="215078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Prof. Volker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Quachnimg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Grafik 3" descr="Ein Bild, das Text, Screenshot, Farbigkeit, Diagramm enthält.&#10;&#10;Automatisch generierte Beschreibung">
            <a:extLst>
              <a:ext uri="{FF2B5EF4-FFF2-40B4-BE49-F238E27FC236}">
                <a16:creationId xmlns:a16="http://schemas.microsoft.com/office/drawing/2014/main" id="{29C531DC-8410-7EF1-3F73-C9B099E1B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" y="1243584"/>
            <a:ext cx="9712961" cy="4370831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Noch liegt Wind-</a:t>
            </a:r>
            <a:r>
              <a:rPr lang="de-DE" altLang="de-DE" sz="1800" dirty="0" err="1">
                <a:solidFill>
                  <a:srgbClr val="00B050"/>
                </a:solidFill>
              </a:rPr>
              <a:t>onshore</a:t>
            </a:r>
            <a:r>
              <a:rPr lang="de-DE" altLang="de-DE" sz="1800" dirty="0">
                <a:solidFill>
                  <a:srgbClr val="00B050"/>
                </a:solidFill>
              </a:rPr>
              <a:t> vorne!</a:t>
            </a:r>
          </a:p>
        </p:txBody>
      </p:sp>
    </p:spTree>
    <p:extLst>
      <p:ext uri="{BB962C8B-B14F-4D97-AF65-F5344CB8AC3E}">
        <p14:creationId xmlns:p14="http://schemas.microsoft.com/office/powerpoint/2010/main" val="69204085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2024 (1)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Gesamt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Screenshot, Diagramm, Kreis enthält.&#10;&#10;Automatisch generierte Beschreibung">
            <a:extLst>
              <a:ext uri="{FF2B5EF4-FFF2-40B4-BE49-F238E27FC236}">
                <a16:creationId xmlns:a16="http://schemas.microsoft.com/office/drawing/2014/main" id="{3A750658-0298-C0C7-F661-9E39F57B7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4" b="13467"/>
          <a:stretch/>
        </p:blipFill>
        <p:spPr>
          <a:xfrm>
            <a:off x="1048512" y="778500"/>
            <a:ext cx="7784592" cy="5667183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6372EE6-136D-3DE7-E2A0-4BAA2B1104BC}"/>
              </a:ext>
            </a:extLst>
          </p:cNvPr>
          <p:cNvGrpSpPr/>
          <p:nvPr/>
        </p:nvGrpSpPr>
        <p:grpSpPr>
          <a:xfrm>
            <a:off x="0" y="4212426"/>
            <a:ext cx="9886950" cy="2388638"/>
            <a:chOff x="0" y="4212426"/>
            <a:chExt cx="9886950" cy="2388638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96584"/>
              <a:ext cx="988695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Wind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Onshore</a:t>
              </a:r>
              <a:r>
                <a:rPr lang="de-DE" altLang="de-DE" sz="1800" dirty="0">
                  <a:solidFill>
                    <a:srgbClr val="00B050"/>
                  </a:solidFill>
                </a:rPr>
                <a:t> ist mit 25,3% der größte Energieträger!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2B1822E-6056-60FE-0D1E-E74A401FFD81}"/>
                </a:ext>
              </a:extLst>
            </p:cNvPr>
            <p:cNvSpPr/>
            <p:nvPr/>
          </p:nvSpPr>
          <p:spPr bwMode="auto">
            <a:xfrm>
              <a:off x="7315181" y="4212426"/>
              <a:ext cx="1407641" cy="11582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782" y="5948870"/>
            <a:ext cx="35980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7541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2024 (2)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Erneuerbare, Andere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Text, Screenshot, Schrift, Kreis enthält.&#10;&#10;Automatisch generierte Beschreibung">
            <a:extLst>
              <a:ext uri="{FF2B5EF4-FFF2-40B4-BE49-F238E27FC236}">
                <a16:creationId xmlns:a16="http://schemas.microsoft.com/office/drawing/2014/main" id="{C5B0FAA9-B70F-CA4A-427F-9B0F2127F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 b="21067"/>
          <a:stretch/>
        </p:blipFill>
        <p:spPr>
          <a:xfrm>
            <a:off x="960120" y="795527"/>
            <a:ext cx="8101584" cy="5455067"/>
          </a:xfrm>
          <a:prstGeom prst="rect">
            <a:avLst/>
          </a:prstGeom>
        </p:spPr>
      </p:pic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6114"/>
            <a:ext cx="34428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br>
              <a:rPr lang="de-DE" sz="1200" dirty="0"/>
            </a:br>
            <a:r>
              <a:rPr lang="de-DE" sz="1200" dirty="0"/>
              <a:t>            </a:t>
            </a:r>
            <a:r>
              <a:rPr lang="de-DE" sz="1200" b="1" dirty="0"/>
              <a:t>AGEB</a:t>
            </a:r>
            <a:endParaRPr lang="de-DE" altLang="de-DE" sz="1200" b="1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F4F652F-9670-BFB6-AC99-411A7C22DED2}"/>
              </a:ext>
            </a:extLst>
          </p:cNvPr>
          <p:cNvGrpSpPr/>
          <p:nvPr/>
        </p:nvGrpSpPr>
        <p:grpSpPr>
          <a:xfrm>
            <a:off x="0" y="3981613"/>
            <a:ext cx="9906000" cy="2599639"/>
            <a:chOff x="0" y="3862741"/>
            <a:chExt cx="9906000" cy="2599639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57900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Strom aus Erneuerbaren ist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ggü</a:t>
              </a:r>
              <a:r>
                <a:rPr lang="de-DE" altLang="de-DE" sz="1800" dirty="0">
                  <a:solidFill>
                    <a:srgbClr val="00B050"/>
                  </a:solidFill>
                </a:rPr>
                <a:t>. 2023 von 58,5% moderat auf 59,1% gestiegen!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3D9DBCE-99DA-99DA-7052-2C5AF5142FF1}"/>
                </a:ext>
              </a:extLst>
            </p:cNvPr>
            <p:cNvSpPr/>
            <p:nvPr/>
          </p:nvSpPr>
          <p:spPr bwMode="auto">
            <a:xfrm>
              <a:off x="7538239" y="3862741"/>
              <a:ext cx="1407641" cy="11582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3266292C-2E3B-F13B-3284-72082AF94B53}"/>
              </a:ext>
            </a:extLst>
          </p:cNvPr>
          <p:cNvSpPr txBox="1"/>
          <p:nvPr/>
        </p:nvSpPr>
        <p:spPr>
          <a:xfrm>
            <a:off x="166767" y="2293594"/>
            <a:ext cx="244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IS = 0,9 % vom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Energieaufkommen</a:t>
            </a:r>
          </a:p>
          <a:p>
            <a:pPr algn="ctr"/>
            <a:r>
              <a:rPr lang="de-DE" sz="1800" dirty="0">
                <a:solidFill>
                  <a:srgbClr val="FF0000"/>
                </a:solidFill>
              </a:rPr>
              <a:t>in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7DE37F-7FB9-C4D4-7975-8E8FCBD63D84}"/>
              </a:ext>
            </a:extLst>
          </p:cNvPr>
          <p:cNvSpPr txBox="1"/>
          <p:nvPr/>
        </p:nvSpPr>
        <p:spPr>
          <a:xfrm>
            <a:off x="1647825" y="832762"/>
            <a:ext cx="880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-Saldo (IS)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9D2EE7B-8B21-989F-6B71-09F104B8BB28}"/>
              </a:ext>
            </a:extLst>
          </p:cNvPr>
          <p:cNvGrpSpPr/>
          <p:nvPr/>
        </p:nvGrpSpPr>
        <p:grpSpPr>
          <a:xfrm>
            <a:off x="166768" y="795527"/>
            <a:ext cx="2444229" cy="2421397"/>
            <a:chOff x="166768" y="795527"/>
            <a:chExt cx="2444229" cy="2421397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CDD4727-8B73-989D-A3BB-28C317A3AD27}"/>
                </a:ext>
              </a:extLst>
            </p:cNvPr>
            <p:cNvGrpSpPr/>
            <p:nvPr/>
          </p:nvGrpSpPr>
          <p:grpSpPr>
            <a:xfrm>
              <a:off x="166768" y="795527"/>
              <a:ext cx="2444229" cy="2421397"/>
              <a:chOff x="166768" y="795527"/>
              <a:chExt cx="2444229" cy="2421397"/>
            </a:xfrm>
          </p:grpSpPr>
          <p:sp>
            <p:nvSpPr>
              <p:cNvPr id="3" name="Rechteck: abgerundete Ecken 2">
                <a:extLst>
                  <a:ext uri="{FF2B5EF4-FFF2-40B4-BE49-F238E27FC236}">
                    <a16:creationId xmlns:a16="http://schemas.microsoft.com/office/drawing/2014/main" id="{88C90538-9101-38E6-70EB-950B6EFEF24F}"/>
                  </a:ext>
                </a:extLst>
              </p:cNvPr>
              <p:cNvSpPr/>
              <p:nvPr/>
            </p:nvSpPr>
            <p:spPr bwMode="auto">
              <a:xfrm>
                <a:off x="166768" y="825499"/>
                <a:ext cx="2444229" cy="2391425"/>
              </a:xfrm>
              <a:prstGeom prst="roundRect">
                <a:avLst>
                  <a:gd name="adj" fmla="val 8827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1EA6540-AA87-852F-9ECD-07A5A4F1B50A}"/>
                  </a:ext>
                </a:extLst>
              </p:cNvPr>
              <p:cNvSpPr txBox="1"/>
              <p:nvPr/>
            </p:nvSpPr>
            <p:spPr>
              <a:xfrm>
                <a:off x="281937" y="795527"/>
                <a:ext cx="102203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>
                    <a:solidFill>
                      <a:srgbClr val="FF0000"/>
                    </a:solidFill>
                  </a:rPr>
                  <a:t>Land   %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F         34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DK      32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CH      19</a:t>
                </a:r>
              </a:p>
              <a:p>
                <a:r>
                  <a:rPr lang="de-DE" sz="1400" dirty="0">
                    <a:solidFill>
                      <a:srgbClr val="FF0000"/>
                    </a:solidFill>
                  </a:rPr>
                  <a:t>N         15   </a:t>
                </a:r>
              </a:p>
            </p:txBody>
          </p:sp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B6211DF-7A70-587F-C957-314A10AC9260}"/>
                </a:ext>
              </a:extLst>
            </p:cNvPr>
            <p:cNvSpPr txBox="1"/>
            <p:nvPr/>
          </p:nvSpPr>
          <p:spPr>
            <a:xfrm>
              <a:off x="166769" y="1884205"/>
              <a:ext cx="24442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wg. niedriger Strompreise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62089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4AD965C-2637-48B7-ADC8-39787A36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96036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Einführung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6F2B9B2-F3FC-4116-9D57-092E0C8B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536531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Energie-Transformation zu 100% Erneuerbare bis 2040 in D und RLP, zeitlicher Verlauf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5EDA13A-ED16-813A-5580-B679A001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01079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Primärenergie in 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8AF9AAF-EFF0-F59F-C91B-AFFDF4E2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63946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Zubau an installierter Leistung in D, RLP und Südpfalz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B1B8DE1-8C65-89EF-3ED0-B4DB94B3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16520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Wärme- und Mobilitätswende in 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BEA6A2-7320-D1A5-F8B4-AD0F0B46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48506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Treibhausgasemissionen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84F6D74-D99D-AFB1-ACC7-4F8F43F6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58799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Stromerträge: Wind offshore sowie Wind </a:t>
            </a:r>
            <a:r>
              <a:rPr lang="de-DE" altLang="de-DE" sz="1800" dirty="0" err="1">
                <a:solidFill>
                  <a:srgbClr val="0000FF"/>
                </a:solidFill>
              </a:rPr>
              <a:t>onshore</a:t>
            </a:r>
            <a:r>
              <a:rPr lang="de-DE" altLang="de-DE" sz="1800" dirty="0">
                <a:solidFill>
                  <a:srgbClr val="0000FF"/>
                </a:solidFill>
              </a:rPr>
              <a:t> und PV in der Südpfalz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ACF82C-A73C-5E98-71C0-C3F4CCFE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06226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Stromerzeugung Welt, D und Südpfalz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ECD31C-D81C-699B-E01B-58102695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113733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Ergebnisse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 (Energie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duzent und –Kon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r>
              <a:rPr lang="de-DE" altLang="de-DE" sz="1800" dirty="0">
                <a:solidFill>
                  <a:srgbClr val="0000FF"/>
                </a:solidFill>
              </a:rPr>
              <a:t>ent) </a:t>
            </a:r>
            <a:r>
              <a:rPr lang="de-DE" altLang="de-DE" sz="1800" dirty="0" err="1">
                <a:solidFill>
                  <a:srgbClr val="0000FF"/>
                </a:solidFill>
              </a:rPr>
              <a:t>Hergersweiler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5211BED-79BA-D299-113A-C5B23A848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69093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Fazit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  <p:bldP spid="5" grpId="0"/>
      <p:bldP spid="7" grpId="0"/>
      <p:bldP spid="8" grpId="0"/>
      <p:bldP spid="9" grpId="0"/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FF039FAE-FE3D-0415-C16D-6254399EC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6316"/>
          <a:stretch/>
        </p:blipFill>
        <p:spPr>
          <a:xfrm>
            <a:off x="0" y="903014"/>
            <a:ext cx="9906000" cy="4347309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2024 (3)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Verlauf der Erneuerbaren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421722-F94D-4E49-A872-BFF28DBF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197" y="5272920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1A97AE7-F90B-0E6D-4290-730B9C9D3D79}"/>
              </a:ext>
            </a:extLst>
          </p:cNvPr>
          <p:cNvGrpSpPr/>
          <p:nvPr/>
        </p:nvGrpSpPr>
        <p:grpSpPr>
          <a:xfrm>
            <a:off x="-1" y="3199679"/>
            <a:ext cx="9906000" cy="3266555"/>
            <a:chOff x="-1" y="3199679"/>
            <a:chExt cx="9906000" cy="3266555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9AA8670-652B-820E-C845-1FC231B0576A}"/>
                </a:ext>
              </a:extLst>
            </p:cNvPr>
            <p:cNvSpPr/>
            <p:nvPr/>
          </p:nvSpPr>
          <p:spPr bwMode="auto">
            <a:xfrm>
              <a:off x="8333042" y="3549853"/>
              <a:ext cx="275776" cy="93130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606175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Es gibt nur wenige Wochen mit „Dunkelflaute“! Hierfür brauchen wir Langzeitspeicher!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37CD66F-EAF0-47A8-15AB-CDB9C69477E9}"/>
                </a:ext>
              </a:extLst>
            </p:cNvPr>
            <p:cNvSpPr/>
            <p:nvPr/>
          </p:nvSpPr>
          <p:spPr bwMode="auto">
            <a:xfrm>
              <a:off x="9521367" y="3199679"/>
              <a:ext cx="275776" cy="121747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Text Box 14">
            <a:extLst>
              <a:ext uri="{FF2B5EF4-FFF2-40B4-BE49-F238E27FC236}">
                <a16:creationId xmlns:a16="http://schemas.microsoft.com/office/drawing/2014/main" id="{31AF8AD8-09F4-F956-A852-0C114B4E8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66" y="5626996"/>
            <a:ext cx="598401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Plusminus | MDR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sz="1200" dirty="0">
                <a:hlinkClick r:id="rId4"/>
              </a:rPr>
              <a:t>Gas- und Kohlekraftwerke lieferten in der Dunkelflaute keinen Strom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07063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Offshore-Windparks 2024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Baltic 2 (Ostsee) und Hohe See (Nordsee), Erträge und Volllaststunden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693" y="6075787"/>
            <a:ext cx="9998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76082" y="1976140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EF9CE3F0-92AB-E480-1F72-82B778592706}"/>
              </a:ext>
            </a:extLst>
          </p:cNvPr>
          <p:cNvGraphicFramePr>
            <a:graphicFrameLocks noGrp="1"/>
          </p:cNvGraphicFramePr>
          <p:nvPr/>
        </p:nvGraphicFramePr>
        <p:xfrm>
          <a:off x="2052237" y="846174"/>
          <a:ext cx="5867400" cy="1769745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27066404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068330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602416"/>
                    </a:ext>
                  </a:extLst>
                </a:gridCol>
              </a:tblGrid>
              <a:tr h="198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Windpark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Baltic 2 (Ostsee)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Hohe See (Nordsee)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02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80 x SIEMENS SWT 3,6-120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71 x SIEMENS SWT 7,0-154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064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Eigner; 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EnBW; 2015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EnBW; 2018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40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*) Vorjahreswerte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228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105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045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154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214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u="none" strike="noStrike" dirty="0">
                          <a:effectLst/>
                        </a:rPr>
                        <a:t>Nennleistung (MW) 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288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500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054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1.125,5 (1.102)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1.755,4 (1.605)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5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Volllaststunden (h/a)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3.908 (3.827)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3.511(3.210)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8182802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234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Auf See wehte der Wind in 2024 etwas stärker als 2023!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19EB99E-6078-D283-2976-893AA5DC7D6E}"/>
              </a:ext>
            </a:extLst>
          </p:cNvPr>
          <p:cNvGrpSpPr/>
          <p:nvPr/>
        </p:nvGrpSpPr>
        <p:grpSpPr>
          <a:xfrm>
            <a:off x="419548" y="2499361"/>
            <a:ext cx="9036424" cy="3576426"/>
            <a:chOff x="419548" y="2499361"/>
            <a:chExt cx="9036424" cy="3576426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CB28DB00-DE40-8509-D241-E60D6ADC0B20}"/>
                </a:ext>
              </a:extLst>
            </p:cNvPr>
            <p:cNvSpPr/>
            <p:nvPr/>
          </p:nvSpPr>
          <p:spPr bwMode="auto">
            <a:xfrm>
              <a:off x="4558650" y="2730315"/>
              <a:ext cx="427287" cy="184666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6CB76930-A63D-AF00-64A5-AA7411DE1C44}"/>
                </a:ext>
              </a:extLst>
            </p:cNvPr>
            <p:cNvSpPr/>
            <p:nvPr/>
          </p:nvSpPr>
          <p:spPr bwMode="auto">
            <a:xfrm>
              <a:off x="6657416" y="2730315"/>
              <a:ext cx="427287" cy="184666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5450C0BD-9E18-E522-CC8E-64037960F7F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19548" y="2499361"/>
            <a:ext cx="9036424" cy="35764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40017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25"/>
            <a:ext cx="87799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2024 (1):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Schwegenheim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0685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pfalzwind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CECF36-E33A-F58C-CEE4-D9F795316FF3}"/>
              </a:ext>
            </a:extLst>
          </p:cNvPr>
          <p:cNvGraphicFramePr>
            <a:graphicFrameLocks noGrp="1"/>
          </p:cNvGraphicFramePr>
          <p:nvPr/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>
                          <a:effectLst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</a:t>
                      </a:r>
                      <a:r>
                        <a:rPr lang="de-DE" sz="1000" b="1" u="none" strike="noStrike">
                          <a:effectLst/>
                        </a:rPr>
                        <a:t>*)</a:t>
                      </a:r>
                      <a:r>
                        <a:rPr lang="de-DE" sz="1200" b="1" u="none" strike="noStrike">
                          <a:effectLst/>
                        </a:rPr>
                        <a:t>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45,65 (58,74)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37,44 (53,22)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32,16 (42,03)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28,90 (41,60)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10,1 (15,41)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2.305 (2.967)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1.891 (2.688)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2119 (2.769)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1.927 (2.773)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1.256 (1.927</a:t>
                      </a:r>
                      <a:r>
                        <a:rPr lang="de-DE" sz="1200" b="1" u="none" strike="noStrike" dirty="0">
                          <a:effectLst/>
                        </a:rPr>
                        <a:t>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Pfälzer Wind hat in der Südpfalz in 2024 weniger stark geweht als in 2023!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2.060 Volllaststunden (i. VJ 2.799) 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sind noch OK!</a:t>
            </a:r>
          </a:p>
        </p:txBody>
      </p:sp>
    </p:spTree>
    <p:extLst>
      <p:ext uri="{BB962C8B-B14F-4D97-AF65-F5344CB8AC3E}">
        <p14:creationId xmlns:p14="http://schemas.microsoft.com/office/powerpoint/2010/main" val="5594009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388B980-F872-4301-993D-0C2238F2E82F}"/>
              </a:ext>
            </a:extLst>
          </p:cNvPr>
          <p:cNvGraphicFramePr>
            <a:graphicFrameLocks/>
          </p:cNvGraphicFramePr>
          <p:nvPr/>
        </p:nvGraphicFramePr>
        <p:xfrm>
          <a:off x="358840" y="1502354"/>
          <a:ext cx="9226224" cy="422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2024 (2): Windparks, Volllaststunden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753" y="5831227"/>
            <a:ext cx="62176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PIONERXT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49889" y="882462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799766F-0446-490C-B025-B4DD771DF597}"/>
              </a:ext>
            </a:extLst>
          </p:cNvPr>
          <p:cNvSpPr txBox="1"/>
          <p:nvPr/>
        </p:nvSpPr>
        <p:spPr>
          <a:xfrm>
            <a:off x="3843311" y="1179780"/>
            <a:ext cx="85151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Freckenfeld</a:t>
            </a:r>
            <a:endParaRPr lang="de-DE" sz="1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81E3E6-F78A-4389-B31E-B226BF5BD8BD}"/>
              </a:ext>
            </a:extLst>
          </p:cNvPr>
          <p:cNvSpPr txBox="1"/>
          <p:nvPr/>
        </p:nvSpPr>
        <p:spPr>
          <a:xfrm>
            <a:off x="3933394" y="1385126"/>
            <a:ext cx="80823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Gollenberg</a:t>
            </a:r>
            <a:endParaRPr lang="de-DE" sz="1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970A4A-4C57-43EE-A579-F47F5DA8EEBB}"/>
              </a:ext>
            </a:extLst>
          </p:cNvPr>
          <p:cNvSpPr txBox="1"/>
          <p:nvPr/>
        </p:nvSpPr>
        <p:spPr>
          <a:xfrm>
            <a:off x="4051681" y="1591638"/>
            <a:ext cx="87716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/>
              <a:t>Offenbach II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2B61A2F-622D-4FE9-914E-ED243E64A49F}"/>
              </a:ext>
            </a:extLst>
          </p:cNvPr>
          <p:cNvSpPr txBox="1"/>
          <p:nvPr/>
        </p:nvSpPr>
        <p:spPr>
          <a:xfrm>
            <a:off x="4160274" y="1805828"/>
            <a:ext cx="82907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Hatzenbühl</a:t>
            </a:r>
            <a:endParaRPr lang="de-DE" sz="1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7A828D5-351D-4D2F-822D-B796ECF67B17}"/>
              </a:ext>
            </a:extLst>
          </p:cNvPr>
          <p:cNvCxnSpPr/>
          <p:nvPr/>
        </p:nvCxnSpPr>
        <p:spPr bwMode="auto">
          <a:xfrm flipV="1">
            <a:off x="3966171" y="1393786"/>
            <a:ext cx="0" cy="2506702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36E11DE-34FA-4E85-8484-9396C173F166}"/>
              </a:ext>
            </a:extLst>
          </p:cNvPr>
          <p:cNvCxnSpPr/>
          <p:nvPr/>
        </p:nvCxnSpPr>
        <p:spPr bwMode="auto">
          <a:xfrm flipV="1">
            <a:off x="4189857" y="1799478"/>
            <a:ext cx="0" cy="200576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BBDBD6E-0571-44E4-B3FF-E1AC36FBD3FA}"/>
              </a:ext>
            </a:extLst>
          </p:cNvPr>
          <p:cNvCxnSpPr/>
          <p:nvPr/>
        </p:nvCxnSpPr>
        <p:spPr bwMode="auto">
          <a:xfrm flipV="1">
            <a:off x="4073416" y="1638528"/>
            <a:ext cx="0" cy="233816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6040045F-CCE1-4624-A32A-DC0FEAF018AE}"/>
              </a:ext>
            </a:extLst>
          </p:cNvPr>
          <p:cNvSpPr txBox="1"/>
          <p:nvPr/>
        </p:nvSpPr>
        <p:spPr>
          <a:xfrm>
            <a:off x="4271333" y="1992040"/>
            <a:ext cx="772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 err="1"/>
              <a:t>Minfeld</a:t>
            </a:r>
            <a:endParaRPr lang="de-DE" sz="1000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F6318167-2B9F-46EC-A75B-4259FD33B615}"/>
              </a:ext>
            </a:extLst>
          </p:cNvPr>
          <p:cNvCxnSpPr/>
          <p:nvPr/>
        </p:nvCxnSpPr>
        <p:spPr bwMode="auto">
          <a:xfrm flipV="1">
            <a:off x="4396883" y="2214267"/>
            <a:ext cx="0" cy="204134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197AF41-9413-488C-B670-DD5D5A2F7F72}"/>
              </a:ext>
            </a:extLst>
          </p:cNvPr>
          <p:cNvCxnSpPr/>
          <p:nvPr/>
        </p:nvCxnSpPr>
        <p:spPr bwMode="auto">
          <a:xfrm flipV="1">
            <a:off x="4293409" y="2034876"/>
            <a:ext cx="0" cy="1865612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26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den Wintermonaten weht der Wind am stärksten!</a:t>
            </a:r>
          </a:p>
        </p:txBody>
      </p:sp>
    </p:spTree>
    <p:extLst>
      <p:ext uri="{BB962C8B-B14F-4D97-AF65-F5344CB8AC3E}">
        <p14:creationId xmlns:p14="http://schemas.microsoft.com/office/powerpoint/2010/main" val="7673653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1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2024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für PV-Anlage Süd und Ost/West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1241" y="5739331"/>
            <a:ext cx="12360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W.T, M.B.</a:t>
            </a:r>
          </a:p>
        </p:txBody>
      </p:sp>
      <p:graphicFrame>
        <p:nvGraphicFramePr>
          <p:cNvPr id="9" name="Tabelle 4">
            <a:extLst>
              <a:ext uri="{FF2B5EF4-FFF2-40B4-BE49-F238E27FC236}">
                <a16:creationId xmlns:a16="http://schemas.microsoft.com/office/drawing/2014/main" id="{4333365E-29E8-454E-B45B-152E063D30D2}"/>
              </a:ext>
            </a:extLst>
          </p:cNvPr>
          <p:cNvGraphicFramePr>
            <a:graphicFrameLocks noGrp="1"/>
          </p:cNvGraphicFramePr>
          <p:nvPr/>
        </p:nvGraphicFramePr>
        <p:xfrm>
          <a:off x="5180218" y="857582"/>
          <a:ext cx="4537067" cy="167910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913317">
                  <a:extLst>
                    <a:ext uri="{9D8B030D-6E8A-4147-A177-3AD203B41FA5}">
                      <a16:colId xmlns:a16="http://schemas.microsoft.com/office/drawing/2014/main" val="978953545"/>
                    </a:ext>
                  </a:extLst>
                </a:gridCol>
                <a:gridCol w="1282728">
                  <a:extLst>
                    <a:ext uri="{9D8B030D-6E8A-4147-A177-3AD203B41FA5}">
                      <a16:colId xmlns:a16="http://schemas.microsoft.com/office/drawing/2014/main" val="448564456"/>
                    </a:ext>
                  </a:extLst>
                </a:gridCol>
                <a:gridCol w="1341022">
                  <a:extLst>
                    <a:ext uri="{9D8B030D-6E8A-4147-A177-3AD203B41FA5}">
                      <a16:colId xmlns:a16="http://schemas.microsoft.com/office/drawing/2014/main" val="1375307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PV-Anlage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Süd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Ost/West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98623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dirty="0"/>
                        <a:t>Nennleistung (kWp); BJ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14,1;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15,8;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3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*) Vorjahreswerte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7321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Energie (kWh)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14.339 (14.930)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13.107 (14.429)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7283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Volllaststunden (h/a)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1.017 (1.059)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830 ( 913)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58328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Anteil </a:t>
                      </a:r>
                      <a:r>
                        <a:rPr lang="de-DE" sz="1200" b="1" dirty="0" err="1"/>
                        <a:t>ggü</a:t>
                      </a:r>
                      <a:r>
                        <a:rPr lang="de-DE" sz="1200" b="1" dirty="0"/>
                        <a:t>. Süd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47526"/>
                  </a:ext>
                </a:extLst>
              </a:tr>
            </a:tbl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A15CE7A-5082-86A2-AF0A-E5E2C961EE6C}"/>
              </a:ext>
            </a:extLst>
          </p:cNvPr>
          <p:cNvGrpSpPr/>
          <p:nvPr/>
        </p:nvGrpSpPr>
        <p:grpSpPr>
          <a:xfrm>
            <a:off x="188715" y="2309495"/>
            <a:ext cx="9528570" cy="3705162"/>
            <a:chOff x="188715" y="2309495"/>
            <a:chExt cx="9528570" cy="3705162"/>
          </a:xfrm>
        </p:grpSpPr>
        <p:graphicFrame>
          <p:nvGraphicFramePr>
            <p:cNvPr id="4" name="Diagramm 3">
              <a:extLst>
                <a:ext uri="{FF2B5EF4-FFF2-40B4-BE49-F238E27FC236}">
                  <a16:creationId xmlns:a16="http://schemas.microsoft.com/office/drawing/2014/main" id="{CBAD4AE8-1720-4626-9DC3-A102109B90F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88715" y="2309495"/>
            <a:ext cx="9528570" cy="3205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55FA10F2-F2BF-785E-8976-B762F8632B0D}"/>
                </a:ext>
              </a:extLst>
            </p:cNvPr>
            <p:cNvSpPr/>
            <p:nvPr/>
          </p:nvSpPr>
          <p:spPr bwMode="auto">
            <a:xfrm>
              <a:off x="2050755" y="5793228"/>
              <a:ext cx="426028" cy="135082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BF882D9-DBBB-C0B2-BF7B-83309A356D11}"/>
                </a:ext>
              </a:extLst>
            </p:cNvPr>
            <p:cNvSpPr/>
            <p:nvPr/>
          </p:nvSpPr>
          <p:spPr bwMode="auto">
            <a:xfrm>
              <a:off x="925891" y="5793228"/>
              <a:ext cx="426028" cy="135082"/>
            </a:xfrm>
            <a:prstGeom prst="rect">
              <a:avLst/>
            </a:prstGeom>
            <a:solidFill>
              <a:srgbClr val="CC6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14238D5-0AEF-854E-ACAB-52A55F8354BB}"/>
                </a:ext>
              </a:extLst>
            </p:cNvPr>
            <p:cNvSpPr txBox="1"/>
            <p:nvPr/>
          </p:nvSpPr>
          <p:spPr>
            <a:xfrm>
              <a:off x="2439485" y="5706880"/>
              <a:ext cx="918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Ost/West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81C0C3B-EED8-9586-AB56-EA7DDBF66284}"/>
                </a:ext>
              </a:extLst>
            </p:cNvPr>
            <p:cNvSpPr txBox="1"/>
            <p:nvPr/>
          </p:nvSpPr>
          <p:spPr>
            <a:xfrm>
              <a:off x="1280611" y="5706880"/>
              <a:ext cx="5036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Süd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0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Erträge waren bei den beiden Anlagen in 2024 kleiner als im Vorjahr!</a:t>
            </a:r>
          </a:p>
        </p:txBody>
      </p:sp>
    </p:spTree>
    <p:extLst>
      <p:ext uri="{BB962C8B-B14F-4D97-AF65-F5344CB8AC3E}">
        <p14:creationId xmlns:p14="http://schemas.microsoft.com/office/powerpoint/2010/main" val="22892642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F509F05E-B3CD-EE10-A80E-135DC73C8976}"/>
              </a:ext>
            </a:extLst>
          </p:cNvPr>
          <p:cNvGraphicFramePr>
            <a:graphicFrameLocks/>
          </p:cNvGraphicFramePr>
          <p:nvPr/>
        </p:nvGraphicFramePr>
        <p:xfrm>
          <a:off x="335280" y="1470136"/>
          <a:ext cx="9292814" cy="424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2024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Volllaststunden für Wind und PV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187" y="5763311"/>
            <a:ext cx="69252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 , PIONEXT, 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W.T, M.B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105670" y="839458"/>
            <a:ext cx="178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Volllaststunden (h/Monat)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Windkraft und PV ergänzen sich saisonal sehr gut!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07839D-5BB1-4B1A-B6A7-77CE09598374}"/>
              </a:ext>
            </a:extLst>
          </p:cNvPr>
          <p:cNvSpPr txBox="1"/>
          <p:nvPr/>
        </p:nvSpPr>
        <p:spPr>
          <a:xfrm>
            <a:off x="3105597" y="1417363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Wind offshore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D69E805-0B06-4AEA-B841-77D6A2BA1DA6}"/>
              </a:ext>
            </a:extLst>
          </p:cNvPr>
          <p:cNvCxnSpPr/>
          <p:nvPr/>
        </p:nvCxnSpPr>
        <p:spPr bwMode="auto">
          <a:xfrm flipV="1">
            <a:off x="3233766" y="1663584"/>
            <a:ext cx="0" cy="1141055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BFDEEB0-DC1C-424E-8E13-A75EE110A342}"/>
              </a:ext>
            </a:extLst>
          </p:cNvPr>
          <p:cNvCxnSpPr/>
          <p:nvPr/>
        </p:nvCxnSpPr>
        <p:spPr bwMode="auto">
          <a:xfrm flipV="1">
            <a:off x="3462665" y="1991407"/>
            <a:ext cx="0" cy="174239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14B78AC-A86B-4E5C-85C0-E2F4B4258AB8}"/>
              </a:ext>
            </a:extLst>
          </p:cNvPr>
          <p:cNvCxnSpPr/>
          <p:nvPr/>
        </p:nvCxnSpPr>
        <p:spPr bwMode="auto">
          <a:xfrm flipV="1">
            <a:off x="3717518" y="2390324"/>
            <a:ext cx="0" cy="200641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64145C5-7BFB-4089-B540-154534678646}"/>
              </a:ext>
            </a:extLst>
          </p:cNvPr>
          <p:cNvSpPr txBox="1"/>
          <p:nvPr/>
        </p:nvSpPr>
        <p:spPr>
          <a:xfrm>
            <a:off x="3309150" y="1803911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Wind </a:t>
            </a:r>
            <a:r>
              <a:rPr lang="de-DE" sz="1000" dirty="0" err="1"/>
              <a:t>onshore</a:t>
            </a:r>
            <a:endParaRPr lang="de-DE" sz="1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20EF79-0809-4F99-8BB6-4B0330676892}"/>
              </a:ext>
            </a:extLst>
          </p:cNvPr>
          <p:cNvSpPr txBox="1"/>
          <p:nvPr/>
        </p:nvSpPr>
        <p:spPr>
          <a:xfrm>
            <a:off x="3599864" y="2144103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401050583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6155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2024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Wärmepumpe: Arbeitszahlen (AZ), Außentemperaturen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707530" y="2039130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973" y="909618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E0E371-CE9D-2E3F-977A-029B5C5A5591}"/>
              </a:ext>
            </a:extLst>
          </p:cNvPr>
          <p:cNvGrpSpPr/>
          <p:nvPr/>
        </p:nvGrpSpPr>
        <p:grpSpPr>
          <a:xfrm>
            <a:off x="5210487" y="859993"/>
            <a:ext cx="3234889" cy="276999"/>
            <a:chOff x="6090057" y="955792"/>
            <a:chExt cx="3234889" cy="276999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7602694" y="955792"/>
              <a:ext cx="1323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7030460" y="1033594"/>
              <a:ext cx="452528" cy="1249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8872418" y="1033594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D41478D-8DF9-6AEC-2158-571E7493566E}"/>
                </a:ext>
              </a:extLst>
            </p:cNvPr>
            <p:cNvSpPr txBox="1"/>
            <p:nvPr/>
          </p:nvSpPr>
          <p:spPr>
            <a:xfrm>
              <a:off x="6090057" y="955792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AZ-Heizung</a:t>
              </a:r>
            </a:p>
          </p:txBody>
        </p:sp>
      </p:grp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AC95069-FE21-A9CD-AA6B-316F69AFEB85}"/>
              </a:ext>
            </a:extLst>
          </p:cNvPr>
          <p:cNvGraphicFramePr>
            <a:graphicFrameLocks noGrp="1"/>
          </p:cNvGraphicFramePr>
          <p:nvPr/>
        </p:nvGraphicFramePr>
        <p:xfrm>
          <a:off x="71028" y="5110341"/>
          <a:ext cx="8968875" cy="1122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493">
                  <a:extLst>
                    <a:ext uri="{9D8B030D-6E8A-4147-A177-3AD203B41FA5}">
                      <a16:colId xmlns:a16="http://schemas.microsoft.com/office/drawing/2014/main" val="3730056036"/>
                    </a:ext>
                  </a:extLst>
                </a:gridCol>
                <a:gridCol w="2000397">
                  <a:extLst>
                    <a:ext uri="{9D8B030D-6E8A-4147-A177-3AD203B41FA5}">
                      <a16:colId xmlns:a16="http://schemas.microsoft.com/office/drawing/2014/main" val="1568389177"/>
                    </a:ext>
                  </a:extLst>
                </a:gridCol>
                <a:gridCol w="1054779">
                  <a:extLst>
                    <a:ext uri="{9D8B030D-6E8A-4147-A177-3AD203B41FA5}">
                      <a16:colId xmlns:a16="http://schemas.microsoft.com/office/drawing/2014/main" val="1373488609"/>
                    </a:ext>
                  </a:extLst>
                </a:gridCol>
                <a:gridCol w="1581259">
                  <a:extLst>
                    <a:ext uri="{9D8B030D-6E8A-4147-A177-3AD203B41FA5}">
                      <a16:colId xmlns:a16="http://schemas.microsoft.com/office/drawing/2014/main" val="3151168006"/>
                    </a:ext>
                  </a:extLst>
                </a:gridCol>
                <a:gridCol w="2794947">
                  <a:extLst>
                    <a:ext uri="{9D8B030D-6E8A-4147-A177-3AD203B41FA5}">
                      <a16:colId xmlns:a16="http://schemas.microsoft.com/office/drawing/2014/main" val="2721935959"/>
                    </a:ext>
                  </a:extLst>
                </a:gridCol>
              </a:tblGrid>
              <a:tr h="3085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Jahreszahlen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 </a:t>
                      </a:r>
                      <a:r>
                        <a:rPr lang="de-DE" sz="120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iDM</a:t>
                      </a: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-Werten</a:t>
                      </a:r>
                    </a:p>
                    <a:p>
                      <a:pPr algn="ctr" fontAlgn="ctr"/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(Bilanzgrenze</a:t>
                      </a:r>
                      <a:br>
                        <a:rPr lang="de-DE" altLang="de-DE" sz="12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altLang="de-DE" sz="1200" dirty="0">
                          <a:solidFill>
                            <a:schemeClr val="bg1"/>
                          </a:solidFill>
                        </a:rPr>
                        <a:t> nach VDI 4650)</a:t>
                      </a:r>
                      <a:endParaRPr lang="de-D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Heizung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Warmwasser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Gesamt </a:t>
                      </a:r>
                      <a:r>
                        <a:rPr lang="de-DE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inkl. Abtauen</a:t>
                      </a:r>
                      <a:endParaRPr lang="de-DE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18371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Wärme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20.465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4211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24.991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224694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Strom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4.714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1.314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6.061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0984528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Jahresarbeitszahl (JAZ)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4,34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3,20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4,12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722119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A02CC6C-CF7C-6998-8222-4C98F8B4F571}"/>
              </a:ext>
            </a:extLst>
          </p:cNvPr>
          <p:cNvGraphicFramePr>
            <a:graphicFrameLocks noGrp="1"/>
          </p:cNvGraphicFramePr>
          <p:nvPr/>
        </p:nvGraphicFramePr>
        <p:xfrm>
          <a:off x="71028" y="3618343"/>
          <a:ext cx="342900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462058727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8269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80080676-960A-ACB6-C941-CB7F77C449F0}"/>
              </a:ext>
            </a:extLst>
          </p:cNvPr>
          <p:cNvGraphicFramePr>
            <a:graphicFrameLocks noGrp="1"/>
          </p:cNvGraphicFramePr>
          <p:nvPr/>
        </p:nvGraphicFramePr>
        <p:xfrm>
          <a:off x="80553" y="4387202"/>
          <a:ext cx="325444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444">
                  <a:extLst>
                    <a:ext uri="{9D8B030D-6E8A-4147-A177-3AD203B41FA5}">
                      <a16:colId xmlns:a16="http://schemas.microsoft.com/office/drawing/2014/main" val="1579148934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3275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8D84BB76-A2F8-6E6C-21D6-760E0212D72A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3617404"/>
          <a:ext cx="840576" cy="66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576">
                  <a:extLst>
                    <a:ext uri="{9D8B030D-6E8A-4147-A177-3AD203B41FA5}">
                      <a16:colId xmlns:a16="http://schemas.microsoft.com/office/drawing/2014/main" val="2395227065"/>
                    </a:ext>
                  </a:extLst>
                </a:gridCol>
              </a:tblGrid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305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0368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94063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6924B45-03DE-319E-F308-22193BBF58AF}"/>
              </a:ext>
            </a:extLst>
          </p:cNvPr>
          <p:cNvGraphicFramePr>
            <a:graphicFrameLocks noGrp="1"/>
          </p:cNvGraphicFramePr>
          <p:nvPr/>
        </p:nvGraphicFramePr>
        <p:xfrm>
          <a:off x="417103" y="4385327"/>
          <a:ext cx="834479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479">
                  <a:extLst>
                    <a:ext uri="{9D8B030D-6E8A-4147-A177-3AD203B41FA5}">
                      <a16:colId xmlns:a16="http://schemas.microsoft.com/office/drawing/2014/main" val="26608823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 bis -5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92262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-5 bis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75872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&lt;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38410"/>
                  </a:ext>
                </a:extLst>
              </a:tr>
            </a:tbl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F93787F3-088F-27EC-348F-B9F3E1846908}"/>
              </a:ext>
            </a:extLst>
          </p:cNvPr>
          <p:cNvSpPr txBox="1"/>
          <p:nvPr/>
        </p:nvSpPr>
        <p:spPr>
          <a:xfrm>
            <a:off x="77378" y="3284899"/>
            <a:ext cx="118030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Außentemp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de-DE" sz="1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3290390-A5C9-AF50-467D-AA1FD00F51D9}"/>
              </a:ext>
            </a:extLst>
          </p:cNvPr>
          <p:cNvGraphicFramePr>
            <a:graphicFrameLocks noGrp="1"/>
          </p:cNvGraphicFramePr>
          <p:nvPr/>
        </p:nvGraphicFramePr>
        <p:xfrm>
          <a:off x="9057322" y="4391037"/>
          <a:ext cx="805547" cy="123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47">
                  <a:extLst>
                    <a:ext uri="{9D8B030D-6E8A-4147-A177-3AD203B41FA5}">
                      <a16:colId xmlns:a16="http://schemas.microsoft.com/office/drawing/2014/main" val="33084470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399,1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184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838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9924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HP: 3.757</a:t>
                      </a:r>
                      <a:endParaRPr lang="de-DE" sz="1200" b="1" i="0" u="none" strike="noStrike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7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87,9%</a:t>
                      </a:r>
                      <a:b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200" b="1" i="0" u="none" strike="noStrike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0°C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094035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EB1393C0-4D10-408C-BEF5-656A082B122F}"/>
              </a:ext>
            </a:extLst>
          </p:cNvPr>
          <p:cNvGraphicFramePr>
            <a:graphicFrameLocks noGrp="1"/>
          </p:cNvGraphicFramePr>
          <p:nvPr/>
        </p:nvGraphicFramePr>
        <p:xfrm>
          <a:off x="1321256" y="3624864"/>
          <a:ext cx="7713793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678">
                  <a:extLst>
                    <a:ext uri="{9D8B030D-6E8A-4147-A177-3AD203B41FA5}">
                      <a16:colId xmlns:a16="http://schemas.microsoft.com/office/drawing/2014/main" val="4264389098"/>
                    </a:ext>
                  </a:extLst>
                </a:gridCol>
                <a:gridCol w="633088">
                  <a:extLst>
                    <a:ext uri="{9D8B030D-6E8A-4147-A177-3AD203B41FA5}">
                      <a16:colId xmlns:a16="http://schemas.microsoft.com/office/drawing/2014/main" val="1321399992"/>
                    </a:ext>
                  </a:extLst>
                </a:gridCol>
                <a:gridCol w="646558">
                  <a:extLst>
                    <a:ext uri="{9D8B030D-6E8A-4147-A177-3AD203B41FA5}">
                      <a16:colId xmlns:a16="http://schemas.microsoft.com/office/drawing/2014/main" val="3239763107"/>
                    </a:ext>
                  </a:extLst>
                </a:gridCol>
                <a:gridCol w="628598">
                  <a:extLst>
                    <a:ext uri="{9D8B030D-6E8A-4147-A177-3AD203B41FA5}">
                      <a16:colId xmlns:a16="http://schemas.microsoft.com/office/drawing/2014/main" val="2234258931"/>
                    </a:ext>
                  </a:extLst>
                </a:gridCol>
                <a:gridCol w="646558">
                  <a:extLst>
                    <a:ext uri="{9D8B030D-6E8A-4147-A177-3AD203B41FA5}">
                      <a16:colId xmlns:a16="http://schemas.microsoft.com/office/drawing/2014/main" val="250977394"/>
                    </a:ext>
                  </a:extLst>
                </a:gridCol>
                <a:gridCol w="610636">
                  <a:extLst>
                    <a:ext uri="{9D8B030D-6E8A-4147-A177-3AD203B41FA5}">
                      <a16:colId xmlns:a16="http://schemas.microsoft.com/office/drawing/2014/main" val="2693037601"/>
                    </a:ext>
                  </a:extLst>
                </a:gridCol>
                <a:gridCol w="556758">
                  <a:extLst>
                    <a:ext uri="{9D8B030D-6E8A-4147-A177-3AD203B41FA5}">
                      <a16:colId xmlns:a16="http://schemas.microsoft.com/office/drawing/2014/main" val="734593017"/>
                    </a:ext>
                  </a:extLst>
                </a:gridCol>
                <a:gridCol w="646558">
                  <a:extLst>
                    <a:ext uri="{9D8B030D-6E8A-4147-A177-3AD203B41FA5}">
                      <a16:colId xmlns:a16="http://schemas.microsoft.com/office/drawing/2014/main" val="3394583373"/>
                    </a:ext>
                  </a:extLst>
                </a:gridCol>
                <a:gridCol w="633088">
                  <a:extLst>
                    <a:ext uri="{9D8B030D-6E8A-4147-A177-3AD203B41FA5}">
                      <a16:colId xmlns:a16="http://schemas.microsoft.com/office/drawing/2014/main" val="620926000"/>
                    </a:ext>
                  </a:extLst>
                </a:gridCol>
                <a:gridCol w="628598">
                  <a:extLst>
                    <a:ext uri="{9D8B030D-6E8A-4147-A177-3AD203B41FA5}">
                      <a16:colId xmlns:a16="http://schemas.microsoft.com/office/drawing/2014/main" val="1427097292"/>
                    </a:ext>
                  </a:extLst>
                </a:gridCol>
                <a:gridCol w="664518">
                  <a:extLst>
                    <a:ext uri="{9D8B030D-6E8A-4147-A177-3AD203B41FA5}">
                      <a16:colId xmlns:a16="http://schemas.microsoft.com/office/drawing/2014/main" val="1138501518"/>
                    </a:ext>
                  </a:extLst>
                </a:gridCol>
                <a:gridCol w="826157">
                  <a:extLst>
                    <a:ext uri="{9D8B030D-6E8A-4147-A177-3AD203B41FA5}">
                      <a16:colId xmlns:a16="http://schemas.microsoft.com/office/drawing/2014/main" val="2800338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-11,6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-2,4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9,5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8,8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-2,2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-3,4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9671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8,0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9,0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19,1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20,7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21,4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12,1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6,7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1942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14,0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19,1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26,2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32,8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36,7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39,8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35,7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30,4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19,8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16,0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11,8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04581758"/>
                  </a:ext>
                </a:extLst>
              </a:tr>
            </a:tbl>
          </a:graphicData>
        </a:graphic>
      </p:graphicFrame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943F46E-B9F4-107C-81B9-0B61C2FBD95A}"/>
              </a:ext>
            </a:extLst>
          </p:cNvPr>
          <p:cNvGraphicFramePr>
            <a:graphicFrameLocks noGrp="1"/>
          </p:cNvGraphicFramePr>
          <p:nvPr/>
        </p:nvGraphicFramePr>
        <p:xfrm>
          <a:off x="9054050" y="3385181"/>
          <a:ext cx="780921" cy="908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921">
                  <a:extLst>
                    <a:ext uri="{9D8B030D-6E8A-4147-A177-3AD203B41FA5}">
                      <a16:colId xmlns:a16="http://schemas.microsoft.com/office/drawing/2014/main" val="2828653232"/>
                    </a:ext>
                  </a:extLst>
                </a:gridCol>
              </a:tblGrid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de-DE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284655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>
                          <a:solidFill>
                            <a:srgbClr val="3333FF"/>
                          </a:solidFill>
                          <a:effectLst/>
                        </a:rPr>
                        <a:t>-11,6</a:t>
                      </a:r>
                      <a:endParaRPr lang="de-DE" sz="1400" b="1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1186636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12,2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286432"/>
                  </a:ext>
                </a:extLst>
              </a:tr>
              <a:tr h="227084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rgbClr val="3333FF"/>
                          </a:solidFill>
                          <a:effectLst/>
                        </a:rPr>
                        <a:t>39,8</a:t>
                      </a:r>
                      <a:endParaRPr lang="de-DE" sz="1400" b="1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5775486"/>
                  </a:ext>
                </a:extLst>
              </a:tr>
            </a:tbl>
          </a:graphicData>
        </a:graphic>
      </p:graphicFrame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DC6F5F3B-E6B5-07EB-1E91-DB07249E1297}"/>
              </a:ext>
            </a:extLst>
          </p:cNvPr>
          <p:cNvGraphicFramePr>
            <a:graphicFrameLocks noGrp="1"/>
          </p:cNvGraphicFramePr>
          <p:nvPr/>
        </p:nvGraphicFramePr>
        <p:xfrm>
          <a:off x="1328737" y="4384350"/>
          <a:ext cx="7706313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103">
                  <a:extLst>
                    <a:ext uri="{9D8B030D-6E8A-4147-A177-3AD203B41FA5}">
                      <a16:colId xmlns:a16="http://schemas.microsoft.com/office/drawing/2014/main" val="2100295296"/>
                    </a:ext>
                  </a:extLst>
                </a:gridCol>
                <a:gridCol w="632474">
                  <a:extLst>
                    <a:ext uri="{9D8B030D-6E8A-4147-A177-3AD203B41FA5}">
                      <a16:colId xmlns:a16="http://schemas.microsoft.com/office/drawing/2014/main" val="2015754426"/>
                    </a:ext>
                  </a:extLst>
                </a:gridCol>
                <a:gridCol w="645931">
                  <a:extLst>
                    <a:ext uri="{9D8B030D-6E8A-4147-A177-3AD203B41FA5}">
                      <a16:colId xmlns:a16="http://schemas.microsoft.com/office/drawing/2014/main" val="231684291"/>
                    </a:ext>
                  </a:extLst>
                </a:gridCol>
                <a:gridCol w="627989">
                  <a:extLst>
                    <a:ext uri="{9D8B030D-6E8A-4147-A177-3AD203B41FA5}">
                      <a16:colId xmlns:a16="http://schemas.microsoft.com/office/drawing/2014/main" val="1760593809"/>
                    </a:ext>
                  </a:extLst>
                </a:gridCol>
                <a:gridCol w="645931">
                  <a:extLst>
                    <a:ext uri="{9D8B030D-6E8A-4147-A177-3AD203B41FA5}">
                      <a16:colId xmlns:a16="http://schemas.microsoft.com/office/drawing/2014/main" val="1479586556"/>
                    </a:ext>
                  </a:extLst>
                </a:gridCol>
                <a:gridCol w="610044">
                  <a:extLst>
                    <a:ext uri="{9D8B030D-6E8A-4147-A177-3AD203B41FA5}">
                      <a16:colId xmlns:a16="http://schemas.microsoft.com/office/drawing/2014/main" val="2154752619"/>
                    </a:ext>
                  </a:extLst>
                </a:gridCol>
                <a:gridCol w="556218">
                  <a:extLst>
                    <a:ext uri="{9D8B030D-6E8A-4147-A177-3AD203B41FA5}">
                      <a16:colId xmlns:a16="http://schemas.microsoft.com/office/drawing/2014/main" val="1125577139"/>
                    </a:ext>
                  </a:extLst>
                </a:gridCol>
                <a:gridCol w="645931">
                  <a:extLst>
                    <a:ext uri="{9D8B030D-6E8A-4147-A177-3AD203B41FA5}">
                      <a16:colId xmlns:a16="http://schemas.microsoft.com/office/drawing/2014/main" val="846536574"/>
                    </a:ext>
                  </a:extLst>
                </a:gridCol>
                <a:gridCol w="632474">
                  <a:extLst>
                    <a:ext uri="{9D8B030D-6E8A-4147-A177-3AD203B41FA5}">
                      <a16:colId xmlns:a16="http://schemas.microsoft.com/office/drawing/2014/main" val="968795992"/>
                    </a:ext>
                  </a:extLst>
                </a:gridCol>
                <a:gridCol w="627989">
                  <a:extLst>
                    <a:ext uri="{9D8B030D-6E8A-4147-A177-3AD203B41FA5}">
                      <a16:colId xmlns:a16="http://schemas.microsoft.com/office/drawing/2014/main" val="1946548918"/>
                    </a:ext>
                  </a:extLst>
                </a:gridCol>
                <a:gridCol w="663873">
                  <a:extLst>
                    <a:ext uri="{9D8B030D-6E8A-4147-A177-3AD203B41FA5}">
                      <a16:colId xmlns:a16="http://schemas.microsoft.com/office/drawing/2014/main" val="1582443066"/>
                    </a:ext>
                  </a:extLst>
                </a:gridCol>
                <a:gridCol w="825356">
                  <a:extLst>
                    <a:ext uri="{9D8B030D-6E8A-4147-A177-3AD203B41FA5}">
                      <a16:colId xmlns:a16="http://schemas.microsoft.com/office/drawing/2014/main" val="28358843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258,4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9,8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24,1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105,3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42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48,2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26826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7,7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3333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0,0</a:t>
                      </a:r>
                      <a:endParaRPr lang="de-DE" sz="14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14287527"/>
                  </a:ext>
                </a:extLst>
              </a:tr>
            </a:tbl>
          </a:graphicData>
        </a:graphic>
      </p:graphicFrame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D4340E05-3D20-7F1F-D445-CB32A2E203E8}"/>
              </a:ext>
            </a:extLst>
          </p:cNvPr>
          <p:cNvGraphicFramePr>
            <a:graphicFrameLocks/>
          </p:cNvGraphicFramePr>
          <p:nvPr/>
        </p:nvGraphicFramePr>
        <p:xfrm>
          <a:off x="1139321" y="1054801"/>
          <a:ext cx="7945225" cy="246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80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89DDE72-1F6B-49A0-6137-D4332FAB13F1}"/>
              </a:ext>
            </a:extLst>
          </p:cNvPr>
          <p:cNvGrpSpPr/>
          <p:nvPr/>
        </p:nvGrpSpPr>
        <p:grpSpPr>
          <a:xfrm>
            <a:off x="8328752" y="1697574"/>
            <a:ext cx="1424960" cy="1032359"/>
            <a:chOff x="8328752" y="1697574"/>
            <a:chExt cx="1424960" cy="1032359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AEF5409-36B6-7697-85BB-368495F24632}"/>
                </a:ext>
              </a:extLst>
            </p:cNvPr>
            <p:cNvSpPr txBox="1"/>
            <p:nvPr/>
          </p:nvSpPr>
          <p:spPr>
            <a:xfrm>
              <a:off x="8471566" y="1697574"/>
              <a:ext cx="1282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Dez. Störung:</a:t>
              </a:r>
            </a:p>
            <a:p>
              <a:r>
                <a:rPr lang="de-DE" sz="1200" dirty="0">
                  <a:solidFill>
                    <a:srgbClr val="FF0000"/>
                  </a:solidFill>
                </a:rPr>
                <a:t>7 Tage </a:t>
              </a:r>
              <a:r>
                <a:rPr lang="de-DE" sz="1200" dirty="0" err="1">
                  <a:solidFill>
                    <a:srgbClr val="FF0000"/>
                  </a:solidFill>
                </a:rPr>
                <a:t>Heizstab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0C56208-BFE7-D96A-BC87-65530F55342A}"/>
                </a:ext>
              </a:extLst>
            </p:cNvPr>
            <p:cNvSpPr/>
            <p:nvPr/>
          </p:nvSpPr>
          <p:spPr bwMode="auto">
            <a:xfrm>
              <a:off x="8328752" y="2126643"/>
              <a:ext cx="615532" cy="60329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2860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hteck 8199">
            <a:extLst>
              <a:ext uri="{FF2B5EF4-FFF2-40B4-BE49-F238E27FC236}">
                <a16:creationId xmlns:a16="http://schemas.microsoft.com/office/drawing/2014/main" id="{73E4ECE7-9856-5090-0D3E-6A5139567D0D}"/>
              </a:ext>
            </a:extLst>
          </p:cNvPr>
          <p:cNvSpPr/>
          <p:nvPr/>
        </p:nvSpPr>
        <p:spPr bwMode="auto">
          <a:xfrm>
            <a:off x="3818515" y="4318365"/>
            <a:ext cx="2793355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27" name="Gruppieren 8226">
            <a:extLst>
              <a:ext uri="{FF2B5EF4-FFF2-40B4-BE49-F238E27FC236}">
                <a16:creationId xmlns:a16="http://schemas.microsoft.com/office/drawing/2014/main" id="{993788F7-343B-CE0F-FD8C-6E2266913CE3}"/>
              </a:ext>
            </a:extLst>
          </p:cNvPr>
          <p:cNvGrpSpPr/>
          <p:nvPr/>
        </p:nvGrpSpPr>
        <p:grpSpPr>
          <a:xfrm>
            <a:off x="2275152" y="4318365"/>
            <a:ext cx="5797275" cy="265814"/>
            <a:chOff x="2275152" y="4370619"/>
            <a:chExt cx="5797275" cy="265814"/>
          </a:xfrm>
        </p:grpSpPr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F97A377A-F41C-4A2F-E821-B97D6F4D9D3F}"/>
                </a:ext>
              </a:extLst>
            </p:cNvPr>
            <p:cNvSpPr/>
            <p:nvPr/>
          </p:nvSpPr>
          <p:spPr bwMode="auto">
            <a:xfrm>
              <a:off x="6764285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520BBD07-743B-5FD1-92D8-4779B2615EBD}"/>
                </a:ext>
              </a:extLst>
            </p:cNvPr>
            <p:cNvSpPr/>
            <p:nvPr/>
          </p:nvSpPr>
          <p:spPr bwMode="auto">
            <a:xfrm>
              <a:off x="2275152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26" name="Gruppieren 8225">
            <a:extLst>
              <a:ext uri="{FF2B5EF4-FFF2-40B4-BE49-F238E27FC236}">
                <a16:creationId xmlns:a16="http://schemas.microsoft.com/office/drawing/2014/main" id="{A5DEDCDE-7D92-743F-2AC9-1A69B03C7BAE}"/>
              </a:ext>
            </a:extLst>
          </p:cNvPr>
          <p:cNvGrpSpPr/>
          <p:nvPr/>
        </p:nvGrpSpPr>
        <p:grpSpPr>
          <a:xfrm>
            <a:off x="727367" y="4318365"/>
            <a:ext cx="8875427" cy="265814"/>
            <a:chOff x="727367" y="4370619"/>
            <a:chExt cx="8875427" cy="265814"/>
          </a:xfrm>
        </p:grpSpPr>
        <p:sp>
          <p:nvSpPr>
            <p:cNvPr id="8205" name="Rechteck 8204">
              <a:extLst>
                <a:ext uri="{FF2B5EF4-FFF2-40B4-BE49-F238E27FC236}">
                  <a16:creationId xmlns:a16="http://schemas.microsoft.com/office/drawing/2014/main" id="{8A587AB2-32FC-EAB1-D00F-72B9E053C4B1}"/>
                </a:ext>
              </a:extLst>
            </p:cNvPr>
            <p:cNvSpPr/>
            <p:nvPr/>
          </p:nvSpPr>
          <p:spPr bwMode="auto">
            <a:xfrm>
              <a:off x="8255394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Rechteck 8205">
              <a:extLst>
                <a:ext uri="{FF2B5EF4-FFF2-40B4-BE49-F238E27FC236}">
                  <a16:creationId xmlns:a16="http://schemas.microsoft.com/office/drawing/2014/main" id="{E2D059FA-8E03-2A99-0D23-81050CE105E6}"/>
                </a:ext>
              </a:extLst>
            </p:cNvPr>
            <p:cNvSpPr/>
            <p:nvPr/>
          </p:nvSpPr>
          <p:spPr bwMode="auto">
            <a:xfrm>
              <a:off x="727367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42293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Verbrauch vs. Erzeugung 2024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101599" y="6241693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135540" y="183343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D4947E-A391-79D5-1EA9-F40469972DD3}"/>
              </a:ext>
            </a:extLst>
          </p:cNvPr>
          <p:cNvGrpSpPr/>
          <p:nvPr/>
        </p:nvGrpSpPr>
        <p:grpSpPr>
          <a:xfrm>
            <a:off x="7878024" y="775222"/>
            <a:ext cx="1809553" cy="712022"/>
            <a:chOff x="8010485" y="775222"/>
            <a:chExt cx="1809553" cy="712022"/>
          </a:xfrm>
        </p:grpSpPr>
        <p:grpSp>
          <p:nvGrpSpPr>
            <p:cNvPr id="8250" name="Gruppieren 8249">
              <a:extLst>
                <a:ext uri="{FF2B5EF4-FFF2-40B4-BE49-F238E27FC236}">
                  <a16:creationId xmlns:a16="http://schemas.microsoft.com/office/drawing/2014/main" id="{6B023793-84BA-13BC-CEC2-1FA6A39F0FCD}"/>
                </a:ext>
              </a:extLst>
            </p:cNvPr>
            <p:cNvGrpSpPr/>
            <p:nvPr/>
          </p:nvGrpSpPr>
          <p:grpSpPr>
            <a:xfrm>
              <a:off x="8054509" y="1053825"/>
              <a:ext cx="1765529" cy="433419"/>
              <a:chOff x="7978309" y="1132206"/>
              <a:chExt cx="1765529" cy="433419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78DA4CBA-09DE-C8E8-05F7-CE1B6C9094D3}"/>
                  </a:ext>
                </a:extLst>
              </p:cNvPr>
              <p:cNvGrpSpPr/>
              <p:nvPr/>
            </p:nvGrpSpPr>
            <p:grpSpPr>
              <a:xfrm>
                <a:off x="8945996" y="1201484"/>
                <a:ext cx="719576" cy="276999"/>
                <a:chOff x="8725854" y="894331"/>
                <a:chExt cx="719576" cy="276999"/>
              </a:xfrm>
            </p:grpSpPr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EB77128E-DB8B-58E2-DAA8-C9DFBBEC5978}"/>
                    </a:ext>
                  </a:extLst>
                </p:cNvPr>
                <p:cNvSpPr txBox="1"/>
                <p:nvPr/>
              </p:nvSpPr>
              <p:spPr>
                <a:xfrm>
                  <a:off x="8725854" y="894331"/>
                  <a:ext cx="5758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</a:t>
                  </a:r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DF2B3DC7-A7E0-2167-987C-A4B3BA6AC3D1}"/>
                    </a:ext>
                  </a:extLst>
                </p:cNvPr>
                <p:cNvSpPr/>
                <p:nvPr/>
              </p:nvSpPr>
              <p:spPr bwMode="auto">
                <a:xfrm>
                  <a:off x="9237471" y="982236"/>
                  <a:ext cx="207959" cy="124924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229" name="Rechteck 8228">
                <a:extLst>
                  <a:ext uri="{FF2B5EF4-FFF2-40B4-BE49-F238E27FC236}">
                    <a16:creationId xmlns:a16="http://schemas.microsoft.com/office/drawing/2014/main" id="{6BBBD8DE-BBD4-25FC-064E-38928BD68F78}"/>
                  </a:ext>
                </a:extLst>
              </p:cNvPr>
              <p:cNvSpPr/>
              <p:nvPr/>
            </p:nvSpPr>
            <p:spPr bwMode="auto">
              <a:xfrm>
                <a:off x="7996015" y="1132206"/>
                <a:ext cx="1747823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232" name="Gruppieren 8231">
                <a:extLst>
                  <a:ext uri="{FF2B5EF4-FFF2-40B4-BE49-F238E27FC236}">
                    <a16:creationId xmlns:a16="http://schemas.microsoft.com/office/drawing/2014/main" id="{F18E52BD-6C54-966E-A1C2-B8C418F3B2D6}"/>
                  </a:ext>
                </a:extLst>
              </p:cNvPr>
              <p:cNvGrpSpPr/>
              <p:nvPr/>
            </p:nvGrpSpPr>
            <p:grpSpPr>
              <a:xfrm>
                <a:off x="7978309" y="1201484"/>
                <a:ext cx="989804" cy="276999"/>
                <a:chOff x="8701811" y="894331"/>
                <a:chExt cx="989804" cy="276999"/>
              </a:xfrm>
            </p:grpSpPr>
            <p:sp>
              <p:nvSpPr>
                <p:cNvPr id="8233" name="Textfeld 8232">
                  <a:extLst>
                    <a:ext uri="{FF2B5EF4-FFF2-40B4-BE49-F238E27FC236}">
                      <a16:creationId xmlns:a16="http://schemas.microsoft.com/office/drawing/2014/main" id="{126CF54A-51D1-85FF-F83E-5718F9C72FFB}"/>
                    </a:ext>
                  </a:extLst>
                </p:cNvPr>
                <p:cNvSpPr txBox="1"/>
                <p:nvPr/>
              </p:nvSpPr>
              <p:spPr>
                <a:xfrm>
                  <a:off x="8701811" y="894331"/>
                  <a:ext cx="82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Lieferung</a:t>
                  </a:r>
                </a:p>
              </p:txBody>
            </p:sp>
            <p:sp>
              <p:nvSpPr>
                <p:cNvPr id="8234" name="Rechteck 8233">
                  <a:extLst>
                    <a:ext uri="{FF2B5EF4-FFF2-40B4-BE49-F238E27FC236}">
                      <a16:creationId xmlns:a16="http://schemas.microsoft.com/office/drawing/2014/main" id="{02768390-7DF3-EDD6-98D1-366ACC00F985}"/>
                    </a:ext>
                  </a:extLst>
                </p:cNvPr>
                <p:cNvSpPr/>
                <p:nvPr/>
              </p:nvSpPr>
              <p:spPr bwMode="auto">
                <a:xfrm>
                  <a:off x="9503157" y="982236"/>
                  <a:ext cx="188458" cy="124924"/>
                </a:xfrm>
                <a:prstGeom prst="rect">
                  <a:avLst/>
                </a:prstGeom>
                <a:solidFill>
                  <a:srgbClr val="CC66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2E2143E-097D-089C-3207-1D8A1CD539EE}"/>
                </a:ext>
              </a:extLst>
            </p:cNvPr>
            <p:cNvSpPr txBox="1"/>
            <p:nvPr/>
          </p:nvSpPr>
          <p:spPr>
            <a:xfrm>
              <a:off x="8010485" y="775222"/>
              <a:ext cx="145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Erzeugung (PV)</a:t>
              </a:r>
            </a:p>
          </p:txBody>
        </p:sp>
      </p:grp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710662FD-4BD0-E92E-B1B8-B984E3B2CBA1}"/>
              </a:ext>
            </a:extLst>
          </p:cNvPr>
          <p:cNvGrpSpPr/>
          <p:nvPr/>
        </p:nvGrpSpPr>
        <p:grpSpPr>
          <a:xfrm>
            <a:off x="162219" y="792640"/>
            <a:ext cx="5271935" cy="705224"/>
            <a:chOff x="162219" y="792640"/>
            <a:chExt cx="5271935" cy="70522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52DEAEC-1926-0690-81F7-393EB496C06B}"/>
                </a:ext>
              </a:extLst>
            </p:cNvPr>
            <p:cNvGrpSpPr/>
            <p:nvPr/>
          </p:nvGrpSpPr>
          <p:grpSpPr>
            <a:xfrm>
              <a:off x="182534" y="1133723"/>
              <a:ext cx="1037565" cy="276999"/>
              <a:chOff x="8714304" y="1511264"/>
              <a:chExt cx="1037565" cy="27699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0DA993A-D1AA-C7DB-BA64-E01AB15D49A1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220571" cy="12492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87EA0A1-E23A-8D97-27B6-F6473874DA8B}"/>
                  </a:ext>
                </a:extLst>
              </p:cNvPr>
              <p:cNvSpPr txBox="1"/>
              <p:nvPr/>
            </p:nvSpPr>
            <p:spPr>
              <a:xfrm>
                <a:off x="8714304" y="1511264"/>
                <a:ext cx="8867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WPPE (B)</a:t>
                </a:r>
              </a:p>
            </p:txBody>
          </p:sp>
        </p:grpSp>
        <p:sp>
          <p:nvSpPr>
            <p:cNvPr id="8215" name="Rechteck 8214">
              <a:extLst>
                <a:ext uri="{FF2B5EF4-FFF2-40B4-BE49-F238E27FC236}">
                  <a16:creationId xmlns:a16="http://schemas.microsoft.com/office/drawing/2014/main" id="{00777A65-50CC-82BD-095D-A70EB346E273}"/>
                </a:ext>
              </a:extLst>
            </p:cNvPr>
            <p:cNvSpPr/>
            <p:nvPr/>
          </p:nvSpPr>
          <p:spPr bwMode="auto">
            <a:xfrm>
              <a:off x="216452" y="1064445"/>
              <a:ext cx="5217702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CD47EF1-70F5-3D8A-E52E-DF687A894590}"/>
                </a:ext>
              </a:extLst>
            </p:cNvPr>
            <p:cNvSpPr txBox="1"/>
            <p:nvPr/>
          </p:nvSpPr>
          <p:spPr>
            <a:xfrm>
              <a:off x="162219" y="792640"/>
              <a:ext cx="115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</a:t>
              </a:r>
            </a:p>
          </p:txBody>
        </p:sp>
        <p:grpSp>
          <p:nvGrpSpPr>
            <p:cNvPr id="8256" name="Gruppieren 8255">
              <a:extLst>
                <a:ext uri="{FF2B5EF4-FFF2-40B4-BE49-F238E27FC236}">
                  <a16:creationId xmlns:a16="http://schemas.microsoft.com/office/drawing/2014/main" id="{F2CF8DF2-D982-1295-4ED3-4203F6B9EDCB}"/>
                </a:ext>
              </a:extLst>
            </p:cNvPr>
            <p:cNvGrpSpPr/>
            <p:nvPr/>
          </p:nvGrpSpPr>
          <p:grpSpPr>
            <a:xfrm>
              <a:off x="1222355" y="1133723"/>
              <a:ext cx="540633" cy="276999"/>
              <a:chOff x="8723553" y="1511264"/>
              <a:chExt cx="540633" cy="276999"/>
            </a:xfrm>
          </p:grpSpPr>
          <p:sp>
            <p:nvSpPr>
              <p:cNvPr id="8257" name="Rechteck 8256">
                <a:extLst>
                  <a:ext uri="{FF2B5EF4-FFF2-40B4-BE49-F238E27FC236}">
                    <a16:creationId xmlns:a16="http://schemas.microsoft.com/office/drawing/2014/main" id="{8F3200A0-7FA5-4A13-6027-F2D8DFB6945F}"/>
                  </a:ext>
                </a:extLst>
              </p:cNvPr>
              <p:cNvSpPr/>
              <p:nvPr/>
            </p:nvSpPr>
            <p:spPr bwMode="auto">
              <a:xfrm>
                <a:off x="9043615" y="1587301"/>
                <a:ext cx="220571" cy="124924"/>
              </a:xfrm>
              <a:prstGeom prst="rect">
                <a:avLst/>
              </a:prstGeom>
              <a:solidFill>
                <a:srgbClr val="FF99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58" name="Textfeld 8257">
                <a:extLst>
                  <a:ext uri="{FF2B5EF4-FFF2-40B4-BE49-F238E27FC236}">
                    <a16:creationId xmlns:a16="http://schemas.microsoft.com/office/drawing/2014/main" id="{DBC7F780-8A95-431B-06EE-B08B349FBD57}"/>
                  </a:ext>
                </a:extLst>
              </p:cNvPr>
              <p:cNvSpPr txBox="1"/>
              <p:nvPr/>
            </p:nvSpPr>
            <p:spPr>
              <a:xfrm>
                <a:off x="8723553" y="151126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</p:grpSp>
        <p:grpSp>
          <p:nvGrpSpPr>
            <p:cNvPr id="8260" name="Gruppieren 8259">
              <a:extLst>
                <a:ext uri="{FF2B5EF4-FFF2-40B4-BE49-F238E27FC236}">
                  <a16:creationId xmlns:a16="http://schemas.microsoft.com/office/drawing/2014/main" id="{A5C06882-D9A1-BAAE-1EEF-3E03340EC9BB}"/>
                </a:ext>
              </a:extLst>
            </p:cNvPr>
            <p:cNvGrpSpPr/>
            <p:nvPr/>
          </p:nvGrpSpPr>
          <p:grpSpPr>
            <a:xfrm>
              <a:off x="2846723" y="1133723"/>
              <a:ext cx="551380" cy="276999"/>
              <a:chOff x="2623110" y="1212104"/>
              <a:chExt cx="551380" cy="276999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35CC124-ADB5-E341-1980-B8059C3F7E83}"/>
                  </a:ext>
                </a:extLst>
              </p:cNvPr>
              <p:cNvSpPr txBox="1"/>
              <p:nvPr/>
            </p:nvSpPr>
            <p:spPr>
              <a:xfrm>
                <a:off x="2623110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8259" name="Rechteck 8258">
                <a:extLst>
                  <a:ext uri="{FF2B5EF4-FFF2-40B4-BE49-F238E27FC236}">
                    <a16:creationId xmlns:a16="http://schemas.microsoft.com/office/drawing/2014/main" id="{B6C223BE-8CE3-D453-6EB5-71F1B8AB3BA8}"/>
                  </a:ext>
                </a:extLst>
              </p:cNvPr>
              <p:cNvSpPr/>
              <p:nvPr/>
            </p:nvSpPr>
            <p:spPr bwMode="auto">
              <a:xfrm>
                <a:off x="2953919" y="1297073"/>
                <a:ext cx="220571" cy="124924"/>
              </a:xfrm>
              <a:prstGeom prst="rect">
                <a:avLst/>
              </a:prstGeom>
              <a:solidFill>
                <a:srgbClr val="6699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5" name="Gruppieren 8264">
              <a:extLst>
                <a:ext uri="{FF2B5EF4-FFF2-40B4-BE49-F238E27FC236}">
                  <a16:creationId xmlns:a16="http://schemas.microsoft.com/office/drawing/2014/main" id="{ED2A4ED6-5E7E-C5AB-16C8-6F3A2E3A66DE}"/>
                </a:ext>
              </a:extLst>
            </p:cNvPr>
            <p:cNvGrpSpPr/>
            <p:nvPr/>
          </p:nvGrpSpPr>
          <p:grpSpPr>
            <a:xfrm>
              <a:off x="3591415" y="1133723"/>
              <a:ext cx="1180970" cy="276999"/>
              <a:chOff x="3856901" y="1212104"/>
              <a:chExt cx="1180970" cy="276999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2BF60F3-96CD-F4CC-3931-BC2C0F10CB33}"/>
                  </a:ext>
                </a:extLst>
              </p:cNvPr>
              <p:cNvSpPr txBox="1"/>
              <p:nvPr/>
            </p:nvSpPr>
            <p:spPr>
              <a:xfrm>
                <a:off x="3856901" y="1212104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Haushalt (B)</a:t>
                </a:r>
              </a:p>
            </p:txBody>
          </p:sp>
          <p:sp>
            <p:nvSpPr>
              <p:cNvPr id="8261" name="Rechteck 8260">
                <a:extLst>
                  <a:ext uri="{FF2B5EF4-FFF2-40B4-BE49-F238E27FC236}">
                    <a16:creationId xmlns:a16="http://schemas.microsoft.com/office/drawing/2014/main" id="{68D2D564-8B0D-503F-3AEA-ABE14D27288C}"/>
                  </a:ext>
                </a:extLst>
              </p:cNvPr>
              <p:cNvSpPr/>
              <p:nvPr/>
            </p:nvSpPr>
            <p:spPr bwMode="auto">
              <a:xfrm>
                <a:off x="4817300" y="1295772"/>
                <a:ext cx="220571" cy="1249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2" name="Gruppieren 8261">
              <a:extLst>
                <a:ext uri="{FF2B5EF4-FFF2-40B4-BE49-F238E27FC236}">
                  <a16:creationId xmlns:a16="http://schemas.microsoft.com/office/drawing/2014/main" id="{24A5E2B7-89D4-7834-AE4C-098568D9A9B5}"/>
                </a:ext>
              </a:extLst>
            </p:cNvPr>
            <p:cNvGrpSpPr/>
            <p:nvPr/>
          </p:nvGrpSpPr>
          <p:grpSpPr>
            <a:xfrm>
              <a:off x="1921464" y="1133723"/>
              <a:ext cx="904105" cy="276999"/>
              <a:chOff x="2594963" y="1212104"/>
              <a:chExt cx="904105" cy="276999"/>
            </a:xfrm>
          </p:grpSpPr>
          <p:sp>
            <p:nvSpPr>
              <p:cNvPr id="8263" name="Textfeld 8262">
                <a:extLst>
                  <a:ext uri="{FF2B5EF4-FFF2-40B4-BE49-F238E27FC236}">
                    <a16:creationId xmlns:a16="http://schemas.microsoft.com/office/drawing/2014/main" id="{CCA740BF-D951-0238-B363-C02DD56953C9}"/>
                  </a:ext>
                </a:extLst>
              </p:cNvPr>
              <p:cNvSpPr txBox="1"/>
              <p:nvPr/>
            </p:nvSpPr>
            <p:spPr>
              <a:xfrm>
                <a:off x="2594963" y="1212104"/>
                <a:ext cx="7489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Auto (B)</a:t>
                </a:r>
              </a:p>
            </p:txBody>
          </p:sp>
          <p:sp>
            <p:nvSpPr>
              <p:cNvPr id="8264" name="Rechteck 8263">
                <a:extLst>
                  <a:ext uri="{FF2B5EF4-FFF2-40B4-BE49-F238E27FC236}">
                    <a16:creationId xmlns:a16="http://schemas.microsoft.com/office/drawing/2014/main" id="{E8913F94-C01A-6A0A-7176-2178DFE814EC}"/>
                  </a:ext>
                </a:extLst>
              </p:cNvPr>
              <p:cNvSpPr/>
              <p:nvPr/>
            </p:nvSpPr>
            <p:spPr bwMode="auto">
              <a:xfrm>
                <a:off x="3278497" y="1297073"/>
                <a:ext cx="220571" cy="124924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694F378-7306-834B-6151-4C1783244EB8}"/>
                </a:ext>
              </a:extLst>
            </p:cNvPr>
            <p:cNvGrpSpPr/>
            <p:nvPr/>
          </p:nvGrpSpPr>
          <p:grpSpPr>
            <a:xfrm>
              <a:off x="4768555" y="1133723"/>
              <a:ext cx="533357" cy="276999"/>
              <a:chOff x="3866414" y="1212104"/>
              <a:chExt cx="533357" cy="276999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6744E00-F747-4E6C-4882-A5E8186B0FEB}"/>
                  </a:ext>
                </a:extLst>
              </p:cNvPr>
              <p:cNvSpPr txBox="1"/>
              <p:nvPr/>
            </p:nvSpPr>
            <p:spPr>
              <a:xfrm>
                <a:off x="3866414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312EB2C-6B0A-C185-2CF1-BD2C67B1F2E0}"/>
                  </a:ext>
                </a:extLst>
              </p:cNvPr>
              <p:cNvSpPr/>
              <p:nvPr/>
            </p:nvSpPr>
            <p:spPr bwMode="auto">
              <a:xfrm>
                <a:off x="4179200" y="1295772"/>
                <a:ext cx="220571" cy="124924"/>
              </a:xfrm>
              <a:prstGeom prst="rect">
                <a:avLst/>
              </a:prstGeom>
              <a:solidFill>
                <a:srgbClr val="00CC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C6281308-9D08-53E1-9851-045A054B69A6}"/>
              </a:ext>
            </a:extLst>
          </p:cNvPr>
          <p:cNvSpPr txBox="1"/>
          <p:nvPr/>
        </p:nvSpPr>
        <p:spPr>
          <a:xfrm>
            <a:off x="3852928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Mai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F1261BC-97B4-90EC-F992-9CD6CA522F0C}"/>
              </a:ext>
            </a:extLst>
          </p:cNvPr>
          <p:cNvSpPr txBox="1"/>
          <p:nvPr/>
        </p:nvSpPr>
        <p:spPr>
          <a:xfrm>
            <a:off x="4596474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5719C75-EEB3-325F-E2B5-11E077AD8999}"/>
              </a:ext>
            </a:extLst>
          </p:cNvPr>
          <p:cNvSpPr txBox="1"/>
          <p:nvPr/>
        </p:nvSpPr>
        <p:spPr>
          <a:xfrm>
            <a:off x="5361201" y="430884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Jul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7750FF79-28A6-9209-A5B6-987EA2A3571F}"/>
              </a:ext>
            </a:extLst>
          </p:cNvPr>
          <p:cNvSpPr txBox="1"/>
          <p:nvPr/>
        </p:nvSpPr>
        <p:spPr>
          <a:xfrm>
            <a:off x="5987279" y="4308849"/>
            <a:ext cx="58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C4C1F5-1891-BA6C-2DA0-4D19FFD340A7}"/>
              </a:ext>
            </a:extLst>
          </p:cNvPr>
          <p:cNvSpPr txBox="1"/>
          <p:nvPr/>
        </p:nvSpPr>
        <p:spPr>
          <a:xfrm>
            <a:off x="2353556" y="430884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FCBCFE-0D35-B77F-0231-3ED5FE172DB1}"/>
              </a:ext>
            </a:extLst>
          </p:cNvPr>
          <p:cNvSpPr txBox="1"/>
          <p:nvPr/>
        </p:nvSpPr>
        <p:spPr>
          <a:xfrm>
            <a:off x="3074022" y="430884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Apr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C4A15E12-80B4-AA43-6C2F-C93A7F5B652B}"/>
              </a:ext>
            </a:extLst>
          </p:cNvPr>
          <p:cNvSpPr txBox="1"/>
          <p:nvPr/>
        </p:nvSpPr>
        <p:spPr>
          <a:xfrm>
            <a:off x="6725165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Sep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54318CC5-A0CF-A697-DBC0-1A0EF6FE87A5}"/>
              </a:ext>
            </a:extLst>
          </p:cNvPr>
          <p:cNvSpPr txBox="1"/>
          <p:nvPr/>
        </p:nvSpPr>
        <p:spPr>
          <a:xfrm>
            <a:off x="7492069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Okt</a:t>
            </a: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0DD01F4-2233-B0CA-B301-FA2D80BA5EB1}"/>
              </a:ext>
            </a:extLst>
          </p:cNvPr>
          <p:cNvSpPr txBox="1"/>
          <p:nvPr/>
        </p:nvSpPr>
        <p:spPr>
          <a:xfrm>
            <a:off x="8255396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Nov</a:t>
            </a:r>
          </a:p>
        </p:txBody>
      </p:sp>
      <p:sp>
        <p:nvSpPr>
          <p:cNvPr id="8199" name="Textfeld 8198">
            <a:extLst>
              <a:ext uri="{FF2B5EF4-FFF2-40B4-BE49-F238E27FC236}">
                <a16:creationId xmlns:a16="http://schemas.microsoft.com/office/drawing/2014/main" id="{5DEB310D-3496-7F6D-3383-237FA2FB055A}"/>
              </a:ext>
            </a:extLst>
          </p:cNvPr>
          <p:cNvSpPr txBox="1"/>
          <p:nvPr/>
        </p:nvSpPr>
        <p:spPr>
          <a:xfrm>
            <a:off x="8969653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Dez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95E1E-DA63-C2BE-C3F5-02C97AD0ECA8}"/>
              </a:ext>
            </a:extLst>
          </p:cNvPr>
          <p:cNvSpPr txBox="1"/>
          <p:nvPr/>
        </p:nvSpPr>
        <p:spPr>
          <a:xfrm>
            <a:off x="790133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Jan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7268C9-C73A-1F69-0A97-65F2D7580D2C}"/>
              </a:ext>
            </a:extLst>
          </p:cNvPr>
          <p:cNvSpPr txBox="1"/>
          <p:nvPr/>
        </p:nvSpPr>
        <p:spPr>
          <a:xfrm>
            <a:off x="1569637" y="430884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Feb</a:t>
            </a:r>
          </a:p>
        </p:txBody>
      </p:sp>
      <p:grpSp>
        <p:nvGrpSpPr>
          <p:cNvPr id="8223" name="Gruppieren 8222">
            <a:extLst>
              <a:ext uri="{FF2B5EF4-FFF2-40B4-BE49-F238E27FC236}">
                <a16:creationId xmlns:a16="http://schemas.microsoft.com/office/drawing/2014/main" id="{77B53762-7423-6F27-634A-CABBFD00F059}"/>
              </a:ext>
            </a:extLst>
          </p:cNvPr>
          <p:cNvGrpSpPr/>
          <p:nvPr/>
        </p:nvGrpSpPr>
        <p:grpSpPr>
          <a:xfrm>
            <a:off x="5475528" y="792640"/>
            <a:ext cx="2126747" cy="694604"/>
            <a:chOff x="5475528" y="792640"/>
            <a:chExt cx="2126747" cy="694604"/>
          </a:xfrm>
        </p:grpSpPr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F8102083-26BE-DB5F-0F33-D91D54217D53}"/>
                </a:ext>
              </a:extLst>
            </p:cNvPr>
            <p:cNvGrpSpPr/>
            <p:nvPr/>
          </p:nvGrpSpPr>
          <p:grpSpPr>
            <a:xfrm>
              <a:off x="5510077" y="1053825"/>
              <a:ext cx="2092198" cy="433419"/>
              <a:chOff x="6180868" y="818244"/>
              <a:chExt cx="2092198" cy="433419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17197059-5E87-A463-B08F-121E1066BF7D}"/>
                  </a:ext>
                </a:extLst>
              </p:cNvPr>
              <p:cNvGrpSpPr/>
              <p:nvPr/>
            </p:nvGrpSpPr>
            <p:grpSpPr>
              <a:xfrm>
                <a:off x="6180868" y="887522"/>
                <a:ext cx="1036337" cy="276999"/>
                <a:chOff x="9472905" y="1511264"/>
                <a:chExt cx="1036337" cy="276999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B2374454-2747-EE18-0B5C-FF0B40F39B04}"/>
                    </a:ext>
                  </a:extLst>
                </p:cNvPr>
                <p:cNvSpPr/>
                <p:nvPr/>
              </p:nvSpPr>
              <p:spPr bwMode="auto">
                <a:xfrm>
                  <a:off x="10288080" y="1587301"/>
                  <a:ext cx="221162" cy="12492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CC1FBF3E-8EAF-7C1E-3BB7-E4D9B805055B}"/>
                    </a:ext>
                  </a:extLst>
                </p:cNvPr>
                <p:cNvSpPr txBox="1"/>
                <p:nvPr/>
              </p:nvSpPr>
              <p:spPr>
                <a:xfrm>
                  <a:off x="9472905" y="1511264"/>
                  <a:ext cx="8675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Bezug (B)</a:t>
                  </a:r>
                </a:p>
              </p:txBody>
            </p:sp>
          </p:grp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41EA97C1-2EB8-F2F9-4A99-EB6205203EDD}"/>
                  </a:ext>
                </a:extLst>
              </p:cNvPr>
              <p:cNvGrpSpPr/>
              <p:nvPr/>
            </p:nvGrpSpPr>
            <p:grpSpPr>
              <a:xfrm>
                <a:off x="7223676" y="887522"/>
                <a:ext cx="947465" cy="276999"/>
                <a:chOff x="9486877" y="1511264"/>
                <a:chExt cx="947465" cy="276999"/>
              </a:xfrm>
            </p:grpSpPr>
            <p:sp>
              <p:nvSpPr>
                <p:cNvPr id="8192" name="Rechteck 8191">
                  <a:extLst>
                    <a:ext uri="{FF2B5EF4-FFF2-40B4-BE49-F238E27FC236}">
                      <a16:creationId xmlns:a16="http://schemas.microsoft.com/office/drawing/2014/main" id="{691EB9BC-4CAB-305C-68A0-B2ACAAEF6D46}"/>
                    </a:ext>
                  </a:extLst>
                </p:cNvPr>
                <p:cNvSpPr/>
                <p:nvPr/>
              </p:nvSpPr>
              <p:spPr bwMode="auto">
                <a:xfrm>
                  <a:off x="10241354" y="1587301"/>
                  <a:ext cx="192988" cy="1249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193" name="Textfeld 8192">
                  <a:extLst>
                    <a:ext uri="{FF2B5EF4-FFF2-40B4-BE49-F238E27FC236}">
                      <a16:creationId xmlns:a16="http://schemas.microsoft.com/office/drawing/2014/main" id="{9485F268-0AFA-60CD-2C47-2B6767C35B0A}"/>
                    </a:ext>
                  </a:extLst>
                </p:cNvPr>
                <p:cNvSpPr txBox="1"/>
                <p:nvPr/>
              </p:nvSpPr>
              <p:spPr>
                <a:xfrm>
                  <a:off x="9486877" y="1511264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 (E)</a:t>
                  </a:r>
                </a:p>
              </p:txBody>
            </p:sp>
          </p:grpSp>
          <p:sp>
            <p:nvSpPr>
              <p:cNvPr id="8228" name="Rechteck 8227">
                <a:extLst>
                  <a:ext uri="{FF2B5EF4-FFF2-40B4-BE49-F238E27FC236}">
                    <a16:creationId xmlns:a16="http://schemas.microsoft.com/office/drawing/2014/main" id="{F5B40617-4C58-E79C-2CB8-D50F94D88F6C}"/>
                  </a:ext>
                </a:extLst>
              </p:cNvPr>
              <p:cNvSpPr/>
              <p:nvPr/>
            </p:nvSpPr>
            <p:spPr bwMode="auto">
              <a:xfrm>
                <a:off x="6195214" y="818244"/>
                <a:ext cx="2077852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5C7A62AF-23ED-8203-08BD-97D1EA7004AA}"/>
                </a:ext>
              </a:extLst>
            </p:cNvPr>
            <p:cNvSpPr txBox="1"/>
            <p:nvPr/>
          </p:nvSpPr>
          <p:spPr>
            <a:xfrm>
              <a:off x="5475528" y="792640"/>
              <a:ext cx="1766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Verbraucher-Anteile</a:t>
              </a:r>
            </a:p>
          </p:txBody>
        </p:sp>
      </p:grp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7C836FF-B469-6B18-0F3C-9A35EC4EBFED}"/>
              </a:ext>
            </a:extLst>
          </p:cNvPr>
          <p:cNvGraphicFramePr>
            <a:graphicFrameLocks/>
          </p:cNvGraphicFramePr>
          <p:nvPr/>
        </p:nvGraphicFramePr>
        <p:xfrm>
          <a:off x="135540" y="1589879"/>
          <a:ext cx="955203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204" name="Gruppieren 8203">
            <a:extLst>
              <a:ext uri="{FF2B5EF4-FFF2-40B4-BE49-F238E27FC236}">
                <a16:creationId xmlns:a16="http://schemas.microsoft.com/office/drawing/2014/main" id="{9A1D4A7D-6EC2-B483-9C81-F18D8B461FF0}"/>
              </a:ext>
            </a:extLst>
          </p:cNvPr>
          <p:cNvGrpSpPr/>
          <p:nvPr/>
        </p:nvGrpSpPr>
        <p:grpSpPr>
          <a:xfrm>
            <a:off x="26535" y="4668061"/>
            <a:ext cx="9796304" cy="1564355"/>
            <a:chOff x="26535" y="4668061"/>
            <a:chExt cx="9796304" cy="1564355"/>
          </a:xfrm>
        </p:grpSpPr>
        <p:sp>
          <p:nvSpPr>
            <p:cNvPr id="8209" name="Rechteck 8208">
              <a:extLst>
                <a:ext uri="{FF2B5EF4-FFF2-40B4-BE49-F238E27FC236}">
                  <a16:creationId xmlns:a16="http://schemas.microsoft.com/office/drawing/2014/main" id="{18F2EBC3-F50C-4988-F000-8D5884007046}"/>
                </a:ext>
              </a:extLst>
            </p:cNvPr>
            <p:cNvSpPr/>
            <p:nvPr/>
          </p:nvSpPr>
          <p:spPr bwMode="auto">
            <a:xfrm>
              <a:off x="101599" y="4670645"/>
              <a:ext cx="9721240" cy="15343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B242321C-4D99-DA2D-2F4C-1FFB4E171063}"/>
                </a:ext>
              </a:extLst>
            </p:cNvPr>
            <p:cNvSpPr txBox="1"/>
            <p:nvPr/>
          </p:nvSpPr>
          <p:spPr>
            <a:xfrm>
              <a:off x="339983" y="5696680"/>
              <a:ext cx="13324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Erzeugung</a:t>
              </a:r>
              <a:r>
                <a:rPr lang="de-DE" sz="1200" b="1" dirty="0">
                  <a:solidFill>
                    <a:srgbClr val="0000FF"/>
                  </a:solidFill>
                </a:rPr>
                <a:t> </a:t>
              </a:r>
              <a:r>
                <a:rPr lang="de-DE" sz="1200" b="1" dirty="0"/>
                <a:t>(PV)</a:t>
              </a:r>
            </a:p>
          </p:txBody>
        </p:sp>
        <p:sp>
          <p:nvSpPr>
            <p:cNvPr id="8213" name="Textfeld 8212">
              <a:extLst>
                <a:ext uri="{FF2B5EF4-FFF2-40B4-BE49-F238E27FC236}">
                  <a16:creationId xmlns:a16="http://schemas.microsoft.com/office/drawing/2014/main" id="{C907E707-19D8-7A07-EE8A-1F47D6AD98CB}"/>
                </a:ext>
              </a:extLst>
            </p:cNvPr>
            <p:cNvSpPr txBox="1"/>
            <p:nvPr/>
          </p:nvSpPr>
          <p:spPr>
            <a:xfrm>
              <a:off x="736373" y="5098978"/>
              <a:ext cx="936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b="1" dirty="0"/>
                <a:t>Verbrauch</a:t>
              </a:r>
            </a:p>
          </p:txBody>
        </p:sp>
        <p:sp>
          <p:nvSpPr>
            <p:cNvPr id="8216" name="Textfeld 8215">
              <a:extLst>
                <a:ext uri="{FF2B5EF4-FFF2-40B4-BE49-F238E27FC236}">
                  <a16:creationId xmlns:a16="http://schemas.microsoft.com/office/drawing/2014/main" id="{0BA9E9B3-0AD9-A68F-804D-5D6B6FDDD3C2}"/>
                </a:ext>
              </a:extLst>
            </p:cNvPr>
            <p:cNvSpPr txBox="1"/>
            <p:nvPr/>
          </p:nvSpPr>
          <p:spPr>
            <a:xfrm>
              <a:off x="8796669" y="5124506"/>
              <a:ext cx="7214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11.734</a:t>
              </a:r>
            </a:p>
          </p:txBody>
        </p:sp>
        <p:sp>
          <p:nvSpPr>
            <p:cNvPr id="8217" name="Textfeld 8216">
              <a:extLst>
                <a:ext uri="{FF2B5EF4-FFF2-40B4-BE49-F238E27FC236}">
                  <a16:creationId xmlns:a16="http://schemas.microsoft.com/office/drawing/2014/main" id="{57AC7CB6-6E24-4793-2871-D9BD964B3D5D}"/>
                </a:ext>
              </a:extLst>
            </p:cNvPr>
            <p:cNvSpPr txBox="1"/>
            <p:nvPr/>
          </p:nvSpPr>
          <p:spPr>
            <a:xfrm>
              <a:off x="8788209" y="5924639"/>
              <a:ext cx="736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+1.373</a:t>
              </a:r>
            </a:p>
          </p:txBody>
        </p:sp>
        <p:sp>
          <p:nvSpPr>
            <p:cNvPr id="8218" name="Textfeld 8217">
              <a:extLst>
                <a:ext uri="{FF2B5EF4-FFF2-40B4-BE49-F238E27FC236}">
                  <a16:creationId xmlns:a16="http://schemas.microsoft.com/office/drawing/2014/main" id="{5694F2C0-19EA-F35A-3801-131F53211159}"/>
                </a:ext>
              </a:extLst>
            </p:cNvPr>
            <p:cNvSpPr txBox="1"/>
            <p:nvPr/>
          </p:nvSpPr>
          <p:spPr>
            <a:xfrm>
              <a:off x="8286664" y="5943041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Saldo</a:t>
              </a: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0E3DB7D9-5C43-7628-56B4-3FD8851BE684}"/>
                </a:ext>
              </a:extLst>
            </p:cNvPr>
            <p:cNvSpPr txBox="1"/>
            <p:nvPr/>
          </p:nvSpPr>
          <p:spPr>
            <a:xfrm>
              <a:off x="26535" y="4668061"/>
              <a:ext cx="1814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Jahresbilanz (kWh)</a:t>
              </a:r>
            </a:p>
          </p:txBody>
        </p:sp>
        <p:sp>
          <p:nvSpPr>
            <p:cNvPr id="8220" name="Textfeld 8219">
              <a:extLst>
                <a:ext uri="{FF2B5EF4-FFF2-40B4-BE49-F238E27FC236}">
                  <a16:creationId xmlns:a16="http://schemas.microsoft.com/office/drawing/2014/main" id="{633EFE5B-0E11-F757-C2F3-476D44264E58}"/>
                </a:ext>
              </a:extLst>
            </p:cNvPr>
            <p:cNvSpPr txBox="1"/>
            <p:nvPr/>
          </p:nvSpPr>
          <p:spPr>
            <a:xfrm>
              <a:off x="8786795" y="570499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13.107</a:t>
              </a: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1FFD9A4F-E5B0-9E86-43C1-837662AA53F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683416" y="4822542"/>
            <a:ext cx="6056399" cy="12428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230" name="Textfeld 8229">
              <a:extLst>
                <a:ext uri="{FF2B5EF4-FFF2-40B4-BE49-F238E27FC236}">
                  <a16:creationId xmlns:a16="http://schemas.microsoft.com/office/drawing/2014/main" id="{0A68E328-7BE5-49AC-EBC1-7D1C88E96E3C}"/>
                </a:ext>
              </a:extLst>
            </p:cNvPr>
            <p:cNvSpPr txBox="1"/>
            <p:nvPr/>
          </p:nvSpPr>
          <p:spPr>
            <a:xfrm>
              <a:off x="3364925" y="4735478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0000"/>
                  </a:solidFill>
                </a:rPr>
                <a:t>7.004 </a:t>
              </a:r>
              <a:r>
                <a:rPr lang="de-DE" sz="1400" dirty="0">
                  <a:solidFill>
                    <a:srgbClr val="FF0000"/>
                  </a:solidFill>
                </a:rPr>
                <a:t>(60%)</a:t>
              </a:r>
            </a:p>
          </p:txBody>
        </p:sp>
        <p:sp>
          <p:nvSpPr>
            <p:cNvPr id="8235" name="Textfeld 8234">
              <a:extLst>
                <a:ext uri="{FF2B5EF4-FFF2-40B4-BE49-F238E27FC236}">
                  <a16:creationId xmlns:a16="http://schemas.microsoft.com/office/drawing/2014/main" id="{0E379325-508C-94DC-1673-84B3DEA33B7D}"/>
                </a:ext>
              </a:extLst>
            </p:cNvPr>
            <p:cNvSpPr txBox="1"/>
            <p:nvPr/>
          </p:nvSpPr>
          <p:spPr>
            <a:xfrm>
              <a:off x="4423478" y="4735478"/>
              <a:ext cx="1264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00FF"/>
                  </a:solidFill>
                </a:rPr>
                <a:t>1.288 </a:t>
              </a:r>
              <a:r>
                <a:rPr lang="de-DE" sz="1400" dirty="0">
                  <a:solidFill>
                    <a:srgbClr val="0000FF"/>
                  </a:solidFill>
                </a:rPr>
                <a:t>(11%)</a:t>
              </a:r>
            </a:p>
          </p:txBody>
        </p:sp>
        <p:sp>
          <p:nvSpPr>
            <p:cNvPr id="8236" name="Textfeld 8235">
              <a:extLst>
                <a:ext uri="{FF2B5EF4-FFF2-40B4-BE49-F238E27FC236}">
                  <a16:creationId xmlns:a16="http://schemas.microsoft.com/office/drawing/2014/main" id="{C2C0AE71-CCCB-F94F-70E2-A5B6BDC9A505}"/>
                </a:ext>
              </a:extLst>
            </p:cNvPr>
            <p:cNvSpPr txBox="1"/>
            <p:nvPr/>
          </p:nvSpPr>
          <p:spPr>
            <a:xfrm>
              <a:off x="5573699" y="4735478"/>
              <a:ext cx="117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00B050"/>
                  </a:solidFill>
                </a:rPr>
                <a:t>3.442 </a:t>
              </a:r>
              <a:r>
                <a:rPr lang="de-DE" sz="1400" dirty="0">
                  <a:solidFill>
                    <a:srgbClr val="00B050"/>
                  </a:solidFill>
                </a:rPr>
                <a:t>(29%)</a:t>
              </a:r>
            </a:p>
          </p:txBody>
        </p: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A096BF7D-8D27-4556-2184-0130C7FB5F27}"/>
                </a:ext>
              </a:extLst>
            </p:cNvPr>
            <p:cNvSpPr txBox="1"/>
            <p:nvPr/>
          </p:nvSpPr>
          <p:spPr>
            <a:xfrm>
              <a:off x="3026179" y="513008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>
                      <a:lumMod val="50000"/>
                    </a:schemeClr>
                  </a:solidFill>
                </a:rPr>
                <a:t>7.970</a:t>
              </a:r>
            </a:p>
          </p:txBody>
        </p:sp>
        <p:sp>
          <p:nvSpPr>
            <p:cNvPr id="8238" name="Textfeld 8237">
              <a:extLst>
                <a:ext uri="{FF2B5EF4-FFF2-40B4-BE49-F238E27FC236}">
                  <a16:creationId xmlns:a16="http://schemas.microsoft.com/office/drawing/2014/main" id="{BFB0C948-8398-BD15-1233-4D43AA397595}"/>
                </a:ext>
              </a:extLst>
            </p:cNvPr>
            <p:cNvSpPr txBox="1"/>
            <p:nvPr/>
          </p:nvSpPr>
          <p:spPr>
            <a:xfrm>
              <a:off x="5588792" y="513008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chemeClr val="bg1"/>
                  </a:solidFill>
                </a:rPr>
                <a:t>3.764</a:t>
              </a: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E88F1F3E-65D5-01BF-1A40-7C22E26870B5}"/>
                </a:ext>
              </a:extLst>
            </p:cNvPr>
            <p:cNvSpPr txBox="1"/>
            <p:nvPr/>
          </p:nvSpPr>
          <p:spPr>
            <a:xfrm>
              <a:off x="3144260" y="5515671"/>
              <a:ext cx="729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CC6600"/>
                  </a:solidFill>
                </a:rPr>
                <a:t>9.343</a:t>
              </a:r>
            </a:p>
          </p:txBody>
        </p:sp>
        <p:sp>
          <p:nvSpPr>
            <p:cNvPr id="8240" name="Textfeld 8239">
              <a:extLst>
                <a:ext uri="{FF2B5EF4-FFF2-40B4-BE49-F238E27FC236}">
                  <a16:creationId xmlns:a16="http://schemas.microsoft.com/office/drawing/2014/main" id="{61F8B47E-7657-F8B0-CC6F-BF5307D62510}"/>
                </a:ext>
              </a:extLst>
            </p:cNvPr>
            <p:cNvSpPr txBox="1"/>
            <p:nvPr/>
          </p:nvSpPr>
          <p:spPr>
            <a:xfrm>
              <a:off x="6064241" y="5515671"/>
              <a:ext cx="701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C000"/>
                  </a:solidFill>
                </a:rPr>
                <a:t>3.754</a:t>
              </a:r>
            </a:p>
          </p:txBody>
        </p:sp>
      </p:grp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DD9829A8-9F25-4AD0-A1E5-614075597D25}"/>
              </a:ext>
            </a:extLst>
          </p:cNvPr>
          <p:cNvSpPr txBox="1"/>
          <p:nvPr/>
        </p:nvSpPr>
        <p:spPr>
          <a:xfrm>
            <a:off x="6640270" y="5130038"/>
            <a:ext cx="202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Autarkiequote</a:t>
            </a:r>
            <a:r>
              <a:rPr lang="de-DE" sz="1400" dirty="0">
                <a:solidFill>
                  <a:srgbClr val="FF66CC"/>
                </a:solidFill>
              </a:rPr>
              <a:t>: 32,1%</a:t>
            </a: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03D75FB1-911A-1355-DE1D-7DAE2C8AD838}"/>
              </a:ext>
            </a:extLst>
          </p:cNvPr>
          <p:cNvSpPr txBox="1"/>
          <p:nvPr/>
        </p:nvSpPr>
        <p:spPr>
          <a:xfrm>
            <a:off x="5623098" y="5871118"/>
            <a:ext cx="285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solidFill>
                  <a:srgbClr val="FF66CC"/>
                </a:solidFill>
              </a:rPr>
              <a:t>Eigenverbrauchsquote</a:t>
            </a:r>
            <a:r>
              <a:rPr lang="de-DE" sz="1400" dirty="0">
                <a:solidFill>
                  <a:srgbClr val="FF66CC"/>
                </a:solidFill>
              </a:rPr>
              <a:t>: 28,7%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7675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 Heimspeicher würde die Autarkiequote verbessern!</a:t>
            </a:r>
          </a:p>
        </p:txBody>
      </p:sp>
    </p:spTree>
    <p:extLst>
      <p:ext uri="{BB962C8B-B14F-4D97-AF65-F5344CB8AC3E}">
        <p14:creationId xmlns:p14="http://schemas.microsoft.com/office/powerpoint/2010/main" val="34232184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42" grpId="0"/>
      <p:bldP spid="824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Welt:  2000 - 2023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5989" y="5986055"/>
            <a:ext cx="21844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Prof. Volker Quaschning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AFBA97B7-429D-365A-EE3F-10D18C80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3" t="35269" r="78479" b="6365"/>
          <a:stretch/>
        </p:blipFill>
        <p:spPr>
          <a:xfrm>
            <a:off x="99871" y="875439"/>
            <a:ext cx="9340562" cy="5147317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077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China dominiert den Zubau in der Welt! </a:t>
            </a:r>
          </a:p>
        </p:txBody>
      </p:sp>
    </p:spTree>
    <p:extLst>
      <p:ext uri="{BB962C8B-B14F-4D97-AF65-F5344CB8AC3E}">
        <p14:creationId xmlns:p14="http://schemas.microsoft.com/office/powerpoint/2010/main" val="115164641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1992 - 2024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 on- und offshore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976" y="4814613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13DA4E91-04FC-5F5F-E30A-EE7F7D5C8A55}"/>
              </a:ext>
            </a:extLst>
          </p:cNvPr>
          <p:cNvGrpSpPr/>
          <p:nvPr/>
        </p:nvGrpSpPr>
        <p:grpSpPr>
          <a:xfrm>
            <a:off x="4343914" y="4931424"/>
            <a:ext cx="1606530" cy="1076469"/>
            <a:chOff x="4343914" y="4931424"/>
            <a:chExt cx="1606530" cy="1076469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4452489" y="5017772"/>
              <a:ext cx="426028" cy="135082"/>
            </a:xfrm>
            <a:prstGeom prst="rect">
              <a:avLst/>
            </a:prstGeom>
            <a:solidFill>
              <a:srgbClr val="0099C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4841219" y="4931424"/>
              <a:ext cx="739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Win</a:t>
              </a:r>
              <a:r>
                <a:rPr lang="de-DE" sz="1400" dirty="0"/>
                <a:t> off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1DB9DD4-BE94-ED48-591F-DCCBAD0A053E}"/>
                </a:ext>
              </a:extLst>
            </p:cNvPr>
            <p:cNvSpPr txBox="1"/>
            <p:nvPr/>
          </p:nvSpPr>
          <p:spPr>
            <a:xfrm>
              <a:off x="4343914" y="5269229"/>
              <a:ext cx="16065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2.440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 </a:t>
              </a:r>
              <a:r>
                <a:rPr lang="de-DE" sz="1400" b="1" dirty="0">
                  <a:solidFill>
                    <a:srgbClr val="FF0000"/>
                  </a:solidFill>
                </a:rPr>
                <a:t>742,0 (30,45 %)</a:t>
              </a:r>
            </a:p>
            <a:p>
              <a:r>
                <a:rPr lang="de-DE" sz="1400" dirty="0">
                  <a:solidFill>
                    <a:srgbClr val="FF0000"/>
                  </a:solidFill>
                </a:rPr>
                <a:t>   257 (10,5%)   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BD36F8E-CD1A-298B-B6A8-77571AE9F0B9}"/>
              </a:ext>
            </a:extLst>
          </p:cNvPr>
          <p:cNvGrpSpPr/>
          <p:nvPr/>
        </p:nvGrpSpPr>
        <p:grpSpPr>
          <a:xfrm>
            <a:off x="990862" y="4931424"/>
            <a:ext cx="3267262" cy="1260385"/>
            <a:chOff x="990862" y="4931424"/>
            <a:chExt cx="3267262" cy="1260385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6F25FEC-EC0C-5CB4-CC02-8D450540D8D6}"/>
                </a:ext>
              </a:extLst>
            </p:cNvPr>
            <p:cNvSpPr/>
            <p:nvPr/>
          </p:nvSpPr>
          <p:spPr bwMode="auto">
            <a:xfrm>
              <a:off x="2768803" y="5017772"/>
              <a:ext cx="426028" cy="135082"/>
            </a:xfrm>
            <a:prstGeom prst="rect">
              <a:avLst/>
            </a:prstGeom>
            <a:solidFill>
              <a:srgbClr val="006699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20A368D-D017-7E50-ECE4-8F68BCCDA408}"/>
                </a:ext>
              </a:extLst>
            </p:cNvPr>
            <p:cNvSpPr txBox="1"/>
            <p:nvPr/>
          </p:nvSpPr>
          <p:spPr>
            <a:xfrm>
              <a:off x="3157533" y="4931424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 on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651594" y="5269229"/>
              <a:ext cx="160653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15.000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</a:t>
              </a:r>
              <a:r>
                <a:rPr lang="de-DE" sz="1400" b="1" dirty="0">
                  <a:solidFill>
                    <a:srgbClr val="FF0000"/>
                  </a:solidFill>
                </a:rPr>
                <a:t>3.178,1 (21,2 %)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  3.525 (23,5%)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990862" y="5269229"/>
              <a:ext cx="1707020" cy="922580"/>
              <a:chOff x="-36959" y="4989521"/>
              <a:chExt cx="1707020" cy="922580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36959" y="4989521"/>
                <a:ext cx="135812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(MW):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89179" y="5665880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</p:grpSp>
      <p:pic>
        <p:nvPicPr>
          <p:cNvPr id="1026" name="Picture 2" descr="Windzubau Deutschland">
            <a:extLst>
              <a:ext uri="{FF2B5EF4-FFF2-40B4-BE49-F238E27FC236}">
                <a16:creationId xmlns:a16="http://schemas.microsoft.com/office/drawing/2014/main" id="{54D33D4D-1A49-C951-21A7-22BD43F60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2" r="7175" b="15266"/>
          <a:stretch/>
        </p:blipFill>
        <p:spPr bwMode="auto">
          <a:xfrm>
            <a:off x="449251" y="875800"/>
            <a:ext cx="8858532" cy="39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1809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Wind on- und offshore wurden die Ziele klar verfehlt! </a:t>
            </a:r>
          </a:p>
        </p:txBody>
      </p:sp>
    </p:spTree>
    <p:extLst>
      <p:ext uri="{BB962C8B-B14F-4D97-AF65-F5344CB8AC3E}">
        <p14:creationId xmlns:p14="http://schemas.microsoft.com/office/powerpoint/2010/main" val="35011482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3081"/>
            <a:ext cx="1311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56D2D59-C100-4C1C-855E-AB0D218D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768515"/>
            <a:ext cx="8697913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Die Zahlen entnehmen wir folgenden Quellen: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Arbeitsgemeinschaft Energiebilanzen (AGEB)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Jahresbericht 2024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Marktstammdatenregister (</a:t>
            </a:r>
            <a:r>
              <a:rPr lang="de-DE" altLang="de-DE" sz="1600" dirty="0" err="1">
                <a:solidFill>
                  <a:srgbClr val="0000FF"/>
                </a:solidFill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</a:rPr>
              <a:t>) der Bundesnetzagentur 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3"/>
              </a:rPr>
              <a:t>Internetseite des </a:t>
            </a:r>
            <a:r>
              <a:rPr lang="de-DE" altLang="de-DE" sz="1600" dirty="0" err="1">
                <a:solidFill>
                  <a:srgbClr val="0000FF"/>
                </a:solidFill>
                <a:hlinkClick r:id="rId3"/>
              </a:rPr>
              <a:t>MaStR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 err="1">
                <a:solidFill>
                  <a:srgbClr val="0000FF"/>
                </a:solidFill>
                <a:hlinkClick r:id="rId4"/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  <a:hlinkClick r:id="rId4"/>
              </a:rPr>
              <a:t>, Definitionen und Merkmale der Daten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Branchenportale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5"/>
              </a:rPr>
              <a:t>Solarbranche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6"/>
              </a:rPr>
              <a:t>Windbranche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Bundesumweltamt (UBA)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7"/>
              </a:rPr>
              <a:t>Daten zur Umwelt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Agora Energiewende, Verkehrswende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Energiewende in Deutschland: Stand der Dinge 2024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A4B4D2-1082-4933-AC9A-0B462288D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968435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Mit dem Monitoring beobachten wir jährlich, wie sich die Zahlen der Energiewende entwickeln und wie die geplanten Ziele erreicht werden.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3CC4F1F-E0D5-DCCC-2ECB-5841B7E3B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304790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u="sng" dirty="0">
                <a:solidFill>
                  <a:srgbClr val="0000FF"/>
                </a:solidFill>
              </a:rPr>
              <a:t>Hinweis</a:t>
            </a:r>
            <a:r>
              <a:rPr lang="de-DE" altLang="de-DE" sz="1600" dirty="0">
                <a:solidFill>
                  <a:srgbClr val="0000FF"/>
                </a:solidFill>
              </a:rPr>
              <a:t>: Leider hinkt die Daten-Beschaffung im Energiebereich zum Teil ein bis zwei Jahre hinterher. Deshalb haben wir z.B. Energiezahlen mit den </a:t>
            </a:r>
            <a:r>
              <a:rPr lang="de-DE" altLang="de-DE" sz="1600" dirty="0" err="1">
                <a:solidFill>
                  <a:srgbClr val="0000FF"/>
                </a:solidFill>
              </a:rPr>
              <a:t>Zubauzahlen</a:t>
            </a:r>
            <a:r>
              <a:rPr lang="de-DE" altLang="de-DE" sz="1600" dirty="0">
                <a:solidFill>
                  <a:srgbClr val="0000FF"/>
                </a:solidFill>
              </a:rPr>
              <a:t> hochgerechnet!</a:t>
            </a:r>
          </a:p>
        </p:txBody>
      </p:sp>
    </p:spTree>
    <p:extLst>
      <p:ext uri="{BB962C8B-B14F-4D97-AF65-F5344CB8AC3E}">
        <p14:creationId xmlns:p14="http://schemas.microsoft.com/office/powerpoint/2010/main" val="10044882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2001 - 2024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155817" y="967700"/>
            <a:ext cx="8813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Tsd. 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024" y="4827822"/>
            <a:ext cx="33473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Solarbranche.de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32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</a:t>
            </a:r>
            <a:r>
              <a:rPr lang="de-DE" altLang="de-DE" sz="1800" dirty="0" err="1">
                <a:solidFill>
                  <a:srgbClr val="00B050"/>
                </a:solidFill>
              </a:rPr>
              <a:t>Zubauzahlen</a:t>
            </a:r>
            <a:r>
              <a:rPr lang="de-DE" altLang="de-DE" sz="1800" dirty="0">
                <a:solidFill>
                  <a:srgbClr val="00B050"/>
                </a:solidFill>
              </a:rPr>
              <a:t> wurden bei PV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leicht übererfüllt! </a:t>
            </a:r>
          </a:p>
        </p:txBody>
      </p:sp>
      <p:graphicFrame>
        <p:nvGraphicFramePr>
          <p:cNvPr id="19" name="Diagramm 18">
            <a:extLst>
              <a:ext uri="{FF2B5EF4-FFF2-40B4-BE49-F238E27FC236}">
                <a16:creationId xmlns:a16="http://schemas.microsoft.com/office/drawing/2014/main" id="{74B5C42F-1717-4030-8BD8-9D38B2BD1DCD}"/>
              </a:ext>
            </a:extLst>
          </p:cNvPr>
          <p:cNvGraphicFramePr>
            <a:graphicFrameLocks/>
          </p:cNvGraphicFramePr>
          <p:nvPr/>
        </p:nvGraphicFramePr>
        <p:xfrm>
          <a:off x="385482" y="1302068"/>
          <a:ext cx="9287605" cy="3499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0E6B02C-A536-1546-F67C-786AD5DD7267}"/>
              </a:ext>
            </a:extLst>
          </p:cNvPr>
          <p:cNvGrpSpPr/>
          <p:nvPr/>
        </p:nvGrpSpPr>
        <p:grpSpPr>
          <a:xfrm>
            <a:off x="1716538" y="1699754"/>
            <a:ext cx="7825494" cy="4352156"/>
            <a:chOff x="1716538" y="1699754"/>
            <a:chExt cx="7825494" cy="4352156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A733E2B9-0B05-1A1C-01A4-93A212A9DC12}"/>
                </a:ext>
              </a:extLst>
            </p:cNvPr>
            <p:cNvGrpSpPr/>
            <p:nvPr/>
          </p:nvGrpSpPr>
          <p:grpSpPr>
            <a:xfrm>
              <a:off x="1716538" y="5190136"/>
              <a:ext cx="2922976" cy="861774"/>
              <a:chOff x="-36959" y="4608521"/>
              <a:chExt cx="2922976" cy="861774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-36959" y="4608521"/>
                <a:ext cx="135812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(MW):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9E414DA-36C5-B4C4-E7C6-32B4DE44BFFC}"/>
                  </a:ext>
                </a:extLst>
              </p:cNvPr>
              <p:cNvSpPr txBox="1"/>
              <p:nvPr/>
            </p:nvSpPr>
            <p:spPr>
              <a:xfrm>
                <a:off x="1182983" y="4608521"/>
                <a:ext cx="17030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15.000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b="1" dirty="0">
                    <a:solidFill>
                      <a:srgbClr val="FF0000"/>
                    </a:solidFill>
                  </a:rPr>
                  <a:t>16.138,5 (107,6 %)</a:t>
                </a:r>
                <a:br>
                  <a:rPr lang="de-DE" sz="1400" b="1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14.159 (94,4%)</a:t>
                </a:r>
              </a:p>
            </p:txBody>
          </p: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C5AD97D-B771-B5D4-A2A3-9437057E54AF}"/>
                  </a:ext>
                </a:extLst>
              </p:cNvPr>
              <p:cNvSpPr txBox="1"/>
              <p:nvPr/>
            </p:nvSpPr>
            <p:spPr>
              <a:xfrm>
                <a:off x="44729" y="5224074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190CBC38-2760-293B-A9EC-A84B70C5FE42}"/>
                </a:ext>
              </a:extLst>
            </p:cNvPr>
            <p:cNvGrpSpPr/>
            <p:nvPr/>
          </p:nvGrpSpPr>
          <p:grpSpPr>
            <a:xfrm>
              <a:off x="5453554" y="1699754"/>
              <a:ext cx="4088478" cy="338554"/>
              <a:chOff x="5453554" y="1195550"/>
              <a:chExt cx="4088478" cy="338554"/>
            </a:xfrm>
          </p:grpSpPr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ED403EF6-2912-1E45-CCC0-FA79C250D36D}"/>
                  </a:ext>
                </a:extLst>
              </p:cNvPr>
              <p:cNvSpPr txBox="1"/>
              <p:nvPr/>
            </p:nvSpPr>
            <p:spPr>
              <a:xfrm>
                <a:off x="5453554" y="1195550"/>
                <a:ext cx="279756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15.000 MW/a</a:t>
                </a:r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D1599301-46E1-3B3E-199C-699F97BEC949}"/>
                  </a:ext>
                </a:extLst>
              </p:cNvPr>
              <p:cNvCxnSpPr/>
              <p:nvPr/>
            </p:nvCxnSpPr>
            <p:spPr bwMode="auto">
              <a:xfrm>
                <a:off x="8337177" y="1390018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5735528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069" y="5040945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Wind: weniger als die Hälfte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F</a:t>
            </a:r>
            <a:r>
              <a:rPr lang="de-DE" altLang="de-DE" sz="1800" dirty="0">
                <a:solidFill>
                  <a:srgbClr val="00B050"/>
                </a:solidFill>
              </a:rPr>
              <a:t>lop! </a:t>
            </a:r>
          </a:p>
        </p:txBody>
      </p:sp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C0BF77BD-C508-6D39-C4A3-C8617DAB91FA}"/>
              </a:ext>
            </a:extLst>
          </p:cNvPr>
          <p:cNvGraphicFramePr>
            <a:graphicFrameLocks/>
          </p:cNvGraphicFramePr>
          <p:nvPr/>
        </p:nvGraphicFramePr>
        <p:xfrm>
          <a:off x="442088" y="1271750"/>
          <a:ext cx="9186005" cy="3662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CB666C6-3A34-2C8C-6ED0-3A404C5B38F0}"/>
              </a:ext>
            </a:extLst>
          </p:cNvPr>
          <p:cNvGrpSpPr/>
          <p:nvPr/>
        </p:nvGrpSpPr>
        <p:grpSpPr>
          <a:xfrm>
            <a:off x="1353822" y="1233650"/>
            <a:ext cx="8188210" cy="4792166"/>
            <a:chOff x="1353822" y="1233650"/>
            <a:chExt cx="8188210" cy="4792166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3171962" y="5136612"/>
              <a:ext cx="135806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183.6 (36,7 %)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139,0 (27,8 %)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53822" y="5110883"/>
              <a:ext cx="1816591" cy="914933"/>
              <a:chOff x="1353822" y="5110883"/>
              <a:chExt cx="1816591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53822" y="5110883"/>
                <a:ext cx="15568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71439351-8A68-6985-FEBA-A693311958F3}"/>
                </a:ext>
              </a:extLst>
            </p:cNvPr>
            <p:cNvGrpSpPr/>
            <p:nvPr/>
          </p:nvGrpSpPr>
          <p:grpSpPr>
            <a:xfrm>
              <a:off x="5738889" y="1233650"/>
              <a:ext cx="3803143" cy="338554"/>
              <a:chOff x="5738889" y="1233650"/>
              <a:chExt cx="3803143" cy="338554"/>
            </a:xfrm>
          </p:grpSpPr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39A42A8B-6605-E08D-C5E0-4341122D16A8}"/>
                  </a:ext>
                </a:extLst>
              </p:cNvPr>
              <p:cNvSpPr txBox="1"/>
              <p:nvPr/>
            </p:nvSpPr>
            <p:spPr>
              <a:xfrm>
                <a:off x="5738889" y="1233650"/>
                <a:ext cx="25122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4BF17B1C-2FF6-A956-E458-A63772DDB19C}"/>
                  </a:ext>
                </a:extLst>
              </p:cNvPr>
              <p:cNvCxnSpPr/>
              <p:nvPr/>
            </p:nvCxnSpPr>
            <p:spPr bwMode="auto">
              <a:xfrm>
                <a:off x="8337177" y="1428118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7564543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1990 - 2024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3069" y="5040945"/>
            <a:ext cx="3365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Windbranche.de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74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PV: fast eine Verdopplung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Soll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Top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81407ED-EA02-D2F4-49DD-140255258A3C}"/>
              </a:ext>
            </a:extLst>
          </p:cNvPr>
          <p:cNvGraphicFramePr>
            <a:graphicFrameLocks/>
          </p:cNvGraphicFramePr>
          <p:nvPr/>
        </p:nvGraphicFramePr>
        <p:xfrm>
          <a:off x="356028" y="1150953"/>
          <a:ext cx="9272065" cy="3649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3F94121-212E-7A39-A4AE-3FFF7C2D0957}"/>
              </a:ext>
            </a:extLst>
          </p:cNvPr>
          <p:cNvGrpSpPr/>
          <p:nvPr/>
        </p:nvGrpSpPr>
        <p:grpSpPr>
          <a:xfrm>
            <a:off x="1353822" y="2840981"/>
            <a:ext cx="8274271" cy="3184835"/>
            <a:chOff x="1353822" y="2840981"/>
            <a:chExt cx="8274271" cy="3184835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04568A0-FF37-7624-CECD-D4D5613D3C87}"/>
                </a:ext>
              </a:extLst>
            </p:cNvPr>
            <p:cNvSpPr txBox="1"/>
            <p:nvPr/>
          </p:nvSpPr>
          <p:spPr>
            <a:xfrm>
              <a:off x="2978318" y="5136612"/>
              <a:ext cx="145745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500,0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900,2 (180,0 %)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940,8 (188,2 %)</a:t>
              </a:r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4C22A9A5-AEA9-BD99-10C8-D775BECDDAEE}"/>
                </a:ext>
              </a:extLst>
            </p:cNvPr>
            <p:cNvGrpSpPr/>
            <p:nvPr/>
          </p:nvGrpSpPr>
          <p:grpSpPr>
            <a:xfrm>
              <a:off x="1353822" y="5110883"/>
              <a:ext cx="1816591" cy="914933"/>
              <a:chOff x="1353822" y="5110883"/>
              <a:chExt cx="1816591" cy="91493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1353822" y="5110883"/>
                <a:ext cx="15568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2024 (MW/a):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(MW/a):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CB2AD1BE-DF6B-1DCA-0499-DF76182AC4BE}"/>
                  </a:ext>
                </a:extLst>
              </p:cNvPr>
              <p:cNvSpPr txBox="1"/>
              <p:nvPr/>
            </p:nvSpPr>
            <p:spPr>
              <a:xfrm>
                <a:off x="1589531" y="5779595"/>
                <a:ext cx="15808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FF0000"/>
                    </a:solidFill>
                  </a:rPr>
                  <a:t>*) Koalitionsvertrag 2021</a:t>
                </a: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D865DDC-A684-1F54-E2CA-DA4A750BA38D}"/>
                </a:ext>
              </a:extLst>
            </p:cNvPr>
            <p:cNvGrpSpPr/>
            <p:nvPr/>
          </p:nvGrpSpPr>
          <p:grpSpPr>
            <a:xfrm>
              <a:off x="5911011" y="2840981"/>
              <a:ext cx="3717082" cy="338554"/>
              <a:chOff x="5911011" y="2368609"/>
              <a:chExt cx="3717082" cy="338554"/>
            </a:xfrm>
          </p:grpSpPr>
          <p:cxnSp>
            <p:nvCxnSpPr>
              <p:cNvPr id="4" name="Gerader Verbinder 3">
                <a:extLst>
                  <a:ext uri="{FF2B5EF4-FFF2-40B4-BE49-F238E27FC236}">
                    <a16:creationId xmlns:a16="http://schemas.microsoft.com/office/drawing/2014/main" id="{F0FED411-5A97-65DE-2EA9-C196E96E5761}"/>
                  </a:ext>
                </a:extLst>
              </p:cNvPr>
              <p:cNvCxnSpPr/>
              <p:nvPr/>
            </p:nvCxnSpPr>
            <p:spPr bwMode="auto">
              <a:xfrm>
                <a:off x="8423238" y="2538807"/>
                <a:ext cx="120485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6C2EA91-7F48-0F42-719A-00BB89545E58}"/>
                  </a:ext>
                </a:extLst>
              </p:cNvPr>
              <p:cNvSpPr txBox="1"/>
              <p:nvPr/>
            </p:nvSpPr>
            <p:spPr>
              <a:xfrm>
                <a:off x="5911011" y="2368609"/>
                <a:ext cx="2512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600" dirty="0">
                    <a:solidFill>
                      <a:srgbClr val="FF0000"/>
                    </a:solidFill>
                  </a:rPr>
                  <a:t>Soll (ab 2021): 500 MW/a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160318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9908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Südpfalz 2019 - 2024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214809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bei PV Top und bei Wind Flop!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08" y="5918708"/>
            <a:ext cx="3493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256403" y="2045952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526029" y="76286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631275" y="7628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7881002" y="762864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181722" y="5599039"/>
            <a:ext cx="686887" cy="307777"/>
            <a:chOff x="3161355" y="5436438"/>
            <a:chExt cx="686887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105616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254810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174368" y="5246303"/>
            <a:ext cx="548301" cy="307777"/>
            <a:chOff x="1756746" y="5436438"/>
            <a:chExt cx="5483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112970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18799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349207E-101D-C7FE-3FC2-ABACDD138EC4}"/>
              </a:ext>
            </a:extLst>
          </p:cNvPr>
          <p:cNvGrpSpPr/>
          <p:nvPr/>
        </p:nvGrpSpPr>
        <p:grpSpPr>
          <a:xfrm>
            <a:off x="4217491" y="5246303"/>
            <a:ext cx="1606530" cy="652701"/>
            <a:chOff x="4217491" y="5246303"/>
            <a:chExt cx="1606530" cy="652701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EF6E1989-7D91-E925-9DDB-36F4967E4CDE}"/>
                </a:ext>
              </a:extLst>
            </p:cNvPr>
            <p:cNvSpPr txBox="1"/>
            <p:nvPr/>
          </p:nvSpPr>
          <p:spPr>
            <a:xfrm>
              <a:off x="4217491" y="5246303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17,6 </a:t>
              </a:r>
              <a:r>
                <a:rPr lang="de-DE" sz="1400" b="1" dirty="0">
                  <a:solidFill>
                    <a:srgbClr val="FF0000"/>
                  </a:solidFill>
                </a:rPr>
                <a:t>(109%)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A5AA6F6D-E496-4169-3B6F-C80F05577F8C}"/>
                </a:ext>
              </a:extLst>
            </p:cNvPr>
            <p:cNvSpPr txBox="1"/>
            <p:nvPr/>
          </p:nvSpPr>
          <p:spPr>
            <a:xfrm>
              <a:off x="4357180" y="5591227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2815A5-6C8A-5E3A-3AAB-596DF439C95B}"/>
              </a:ext>
            </a:extLst>
          </p:cNvPr>
          <p:cNvGrpSpPr/>
          <p:nvPr/>
        </p:nvGrpSpPr>
        <p:grpSpPr>
          <a:xfrm>
            <a:off x="7416026" y="5246303"/>
            <a:ext cx="1407758" cy="652701"/>
            <a:chOff x="7416026" y="5246303"/>
            <a:chExt cx="1407758" cy="652701"/>
          </a:xfrm>
        </p:grpSpPr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FB90492E-4865-B452-F198-4D77A2ADFA6E}"/>
                </a:ext>
              </a:extLst>
            </p:cNvPr>
            <p:cNvSpPr txBox="1"/>
            <p:nvPr/>
          </p:nvSpPr>
          <p:spPr>
            <a:xfrm>
              <a:off x="7416026" y="5246303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5,4 </a:t>
              </a:r>
              <a:r>
                <a:rPr lang="de-DE" sz="1400" b="1" dirty="0">
                  <a:solidFill>
                    <a:srgbClr val="FF0000"/>
                  </a:solidFill>
                </a:rPr>
                <a:t>(257%)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43D6150F-8398-E047-409D-996843525BC8}"/>
                </a:ext>
              </a:extLst>
            </p:cNvPr>
            <p:cNvSpPr txBox="1"/>
            <p:nvPr/>
          </p:nvSpPr>
          <p:spPr>
            <a:xfrm>
              <a:off x="7511303" y="5591227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2C6252-853A-AC9C-2327-2D02F9F8B1CB}"/>
              </a:ext>
            </a:extLst>
          </p:cNvPr>
          <p:cNvGrpSpPr/>
          <p:nvPr/>
        </p:nvGrpSpPr>
        <p:grpSpPr>
          <a:xfrm>
            <a:off x="444830" y="5246303"/>
            <a:ext cx="3699924" cy="860166"/>
            <a:chOff x="444830" y="5246303"/>
            <a:chExt cx="3699924" cy="860166"/>
          </a:xfrm>
        </p:grpSpPr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20FAAD8E-CEF9-2451-0A66-443C06458EF5}"/>
                </a:ext>
              </a:extLst>
            </p:cNvPr>
            <p:cNvSpPr txBox="1"/>
            <p:nvPr/>
          </p:nvSpPr>
          <p:spPr>
            <a:xfrm>
              <a:off x="740642" y="5246303"/>
              <a:ext cx="157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6" name="Textfeld 23565">
              <a:extLst>
                <a:ext uri="{FF2B5EF4-FFF2-40B4-BE49-F238E27FC236}">
                  <a16:creationId xmlns:a16="http://schemas.microsoft.com/office/drawing/2014/main" id="{F25A2AC7-39DF-6303-DA7A-BD5D38AD0248}"/>
                </a:ext>
              </a:extLst>
            </p:cNvPr>
            <p:cNvSpPr txBox="1"/>
            <p:nvPr/>
          </p:nvSpPr>
          <p:spPr>
            <a:xfrm>
              <a:off x="2148131" y="5246303"/>
              <a:ext cx="1687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11,7;  19,8 </a:t>
              </a:r>
              <a:r>
                <a:rPr lang="de-DE" sz="1400" b="1" dirty="0">
                  <a:solidFill>
                    <a:srgbClr val="FF0000"/>
                  </a:solidFill>
                </a:rPr>
                <a:t>(170 %)</a:t>
              </a:r>
            </a:p>
          </p:txBody>
        </p:sp>
        <p:sp>
          <p:nvSpPr>
            <p:cNvPr id="23564" name="Textfeld 23563">
              <a:extLst>
                <a:ext uri="{FF2B5EF4-FFF2-40B4-BE49-F238E27FC236}">
                  <a16:creationId xmlns:a16="http://schemas.microsoft.com/office/drawing/2014/main" id="{652C4BB8-2B65-3D94-172F-1B0E483F5C4E}"/>
                </a:ext>
              </a:extLst>
            </p:cNvPr>
            <p:cNvSpPr txBox="1"/>
            <p:nvPr/>
          </p:nvSpPr>
          <p:spPr>
            <a:xfrm>
              <a:off x="737737" y="5591227"/>
              <a:ext cx="1572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7" name="Textfeld 23566">
              <a:extLst>
                <a:ext uri="{FF2B5EF4-FFF2-40B4-BE49-F238E27FC236}">
                  <a16:creationId xmlns:a16="http://schemas.microsoft.com/office/drawing/2014/main" id="{B4675367-12D3-3F7C-7AE8-AC94C2735284}"/>
                </a:ext>
              </a:extLst>
            </p:cNvPr>
            <p:cNvSpPr txBox="1"/>
            <p:nvPr/>
          </p:nvSpPr>
          <p:spPr>
            <a:xfrm>
              <a:off x="2143756" y="5591227"/>
              <a:ext cx="2000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11.7; 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444830" y="5860248"/>
              <a:ext cx="3270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62896" y="1171679"/>
            <a:ext cx="8816614" cy="499101"/>
            <a:chOff x="699591" y="1689839"/>
            <a:chExt cx="8160606" cy="499101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699591" y="1689839"/>
              <a:ext cx="1053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Fläche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1575992" y="1689839"/>
              <a:ext cx="161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46.332 (2,33%)  *)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4478105" y="1689839"/>
              <a:ext cx="151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63.995 (3,22%)  *)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7437004" y="1689839"/>
              <a:ext cx="142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8.294 (0,42%)  *)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777891" y="1942719"/>
              <a:ext cx="19469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(1.985.421 ha)</a:t>
              </a:r>
            </a:p>
          </p:txBody>
        </p:sp>
      </p:grp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DC03AEE9-2583-3AC3-1D4A-0CCB82284EC3}"/>
              </a:ext>
            </a:extLst>
          </p:cNvPr>
          <p:cNvGraphicFramePr>
            <a:graphicFrameLocks/>
          </p:cNvGraphicFramePr>
          <p:nvPr/>
        </p:nvGraphicFramePr>
        <p:xfrm>
          <a:off x="147490" y="2024592"/>
          <a:ext cx="9654878" cy="281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A967019-8F1B-313C-C3C2-BA1E80B2F385}"/>
              </a:ext>
            </a:extLst>
          </p:cNvPr>
          <p:cNvGrpSpPr/>
          <p:nvPr/>
        </p:nvGrpSpPr>
        <p:grpSpPr>
          <a:xfrm>
            <a:off x="104886" y="4760120"/>
            <a:ext cx="2937232" cy="307777"/>
            <a:chOff x="104886" y="4760120"/>
            <a:chExt cx="2937232" cy="30777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 rot="19279706">
              <a:off x="1048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502E097-0BDB-61E9-7D02-C2413B60F177}"/>
                </a:ext>
              </a:extLst>
            </p:cNvPr>
            <p:cNvSpPr txBox="1"/>
            <p:nvPr/>
          </p:nvSpPr>
          <p:spPr>
            <a:xfrm rot="19279706">
              <a:off x="57589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9BB71CF-C872-36B8-E856-E52693BFED16}"/>
                </a:ext>
              </a:extLst>
            </p:cNvPr>
            <p:cNvSpPr txBox="1"/>
            <p:nvPr/>
          </p:nvSpPr>
          <p:spPr>
            <a:xfrm rot="19279706">
              <a:off x="1046894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B9447407-4963-F456-27E0-70DC9FBAF8A7}"/>
                </a:ext>
              </a:extLst>
            </p:cNvPr>
            <p:cNvSpPr txBox="1"/>
            <p:nvPr/>
          </p:nvSpPr>
          <p:spPr>
            <a:xfrm rot="19279706">
              <a:off x="1517898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A495058-2D0F-3B84-160E-87D7D72E00CC}"/>
                </a:ext>
              </a:extLst>
            </p:cNvPr>
            <p:cNvSpPr txBox="1"/>
            <p:nvPr/>
          </p:nvSpPr>
          <p:spPr>
            <a:xfrm rot="19279706">
              <a:off x="1988902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E76A487-EC44-2693-07D1-76913500FA66}"/>
                </a:ext>
              </a:extLst>
            </p:cNvPr>
            <p:cNvSpPr txBox="1"/>
            <p:nvPr/>
          </p:nvSpPr>
          <p:spPr>
            <a:xfrm rot="19279706">
              <a:off x="245990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199575B-48B5-2545-2685-3183869DEE42}"/>
              </a:ext>
            </a:extLst>
          </p:cNvPr>
          <p:cNvGrpSpPr/>
          <p:nvPr/>
        </p:nvGrpSpPr>
        <p:grpSpPr>
          <a:xfrm>
            <a:off x="3393629" y="4760120"/>
            <a:ext cx="2937232" cy="307777"/>
            <a:chOff x="104886" y="4760120"/>
            <a:chExt cx="2937232" cy="30777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C330FA98-2E61-A1EE-DB6A-3B6383AD324C}"/>
                </a:ext>
              </a:extLst>
            </p:cNvPr>
            <p:cNvSpPr txBox="1"/>
            <p:nvPr/>
          </p:nvSpPr>
          <p:spPr>
            <a:xfrm rot="19279706">
              <a:off x="1048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228D5903-6575-9E83-1EF0-F4C65A3EAE85}"/>
                </a:ext>
              </a:extLst>
            </p:cNvPr>
            <p:cNvSpPr txBox="1"/>
            <p:nvPr/>
          </p:nvSpPr>
          <p:spPr>
            <a:xfrm rot="19279706">
              <a:off x="57589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9A35C3D-CBA7-43DB-D0FF-605C3E9F28CF}"/>
                </a:ext>
              </a:extLst>
            </p:cNvPr>
            <p:cNvSpPr txBox="1"/>
            <p:nvPr/>
          </p:nvSpPr>
          <p:spPr>
            <a:xfrm rot="19279706">
              <a:off x="1046894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8EA1DC5A-E85A-0406-5A31-81775A445AA7}"/>
                </a:ext>
              </a:extLst>
            </p:cNvPr>
            <p:cNvSpPr txBox="1"/>
            <p:nvPr/>
          </p:nvSpPr>
          <p:spPr>
            <a:xfrm rot="19279706">
              <a:off x="1517898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01D302A-355A-B39E-605D-146248098D5F}"/>
                </a:ext>
              </a:extLst>
            </p:cNvPr>
            <p:cNvSpPr txBox="1"/>
            <p:nvPr/>
          </p:nvSpPr>
          <p:spPr>
            <a:xfrm rot="19279706">
              <a:off x="1988902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AE463C90-DF5C-25C2-1E88-5CFAA189E62C}"/>
                </a:ext>
              </a:extLst>
            </p:cNvPr>
            <p:cNvSpPr txBox="1"/>
            <p:nvPr/>
          </p:nvSpPr>
          <p:spPr>
            <a:xfrm rot="19279706">
              <a:off x="245990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3ECEFCE-9772-D89F-D5DC-0308A1611582}"/>
              </a:ext>
            </a:extLst>
          </p:cNvPr>
          <p:cNvGrpSpPr/>
          <p:nvPr/>
        </p:nvGrpSpPr>
        <p:grpSpPr>
          <a:xfrm>
            <a:off x="6684606" y="4760120"/>
            <a:ext cx="2937232" cy="307777"/>
            <a:chOff x="104886" y="4760120"/>
            <a:chExt cx="2937232" cy="307777"/>
          </a:xfrm>
        </p:grpSpPr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60D821F5-F5F2-C339-6462-66188CF957C2}"/>
                </a:ext>
              </a:extLst>
            </p:cNvPr>
            <p:cNvSpPr txBox="1"/>
            <p:nvPr/>
          </p:nvSpPr>
          <p:spPr>
            <a:xfrm rot="19279706">
              <a:off x="104886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3C606FE6-5795-670B-A6DA-77EFED971175}"/>
                </a:ext>
              </a:extLst>
            </p:cNvPr>
            <p:cNvSpPr txBox="1"/>
            <p:nvPr/>
          </p:nvSpPr>
          <p:spPr>
            <a:xfrm rot="19279706">
              <a:off x="575890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DAD0C751-776C-5AE8-324D-21DCCE9201E5}"/>
                </a:ext>
              </a:extLst>
            </p:cNvPr>
            <p:cNvSpPr txBox="1"/>
            <p:nvPr/>
          </p:nvSpPr>
          <p:spPr>
            <a:xfrm rot="19279706">
              <a:off x="1046894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53461C10-176C-BDF6-53F1-CB8383E4A1B0}"/>
                </a:ext>
              </a:extLst>
            </p:cNvPr>
            <p:cNvSpPr txBox="1"/>
            <p:nvPr/>
          </p:nvSpPr>
          <p:spPr>
            <a:xfrm rot="19279706">
              <a:off x="1517898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7E3222CA-63A4-FAB3-C22A-0ED36B8B94A3}"/>
                </a:ext>
              </a:extLst>
            </p:cNvPr>
            <p:cNvSpPr txBox="1"/>
            <p:nvPr/>
          </p:nvSpPr>
          <p:spPr>
            <a:xfrm rot="19279706">
              <a:off x="1988902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2023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6B444772-3B51-369B-C0A4-776BC6DFBC63}"/>
                </a:ext>
              </a:extLst>
            </p:cNvPr>
            <p:cNvSpPr txBox="1"/>
            <p:nvPr/>
          </p:nvSpPr>
          <p:spPr>
            <a:xfrm rot="19279706">
              <a:off x="2459907" y="4760120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8871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Absatzstruktur Wärmeerzeuger 2012 bis 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4542" y="5799951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BDH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C027664-E925-E44B-F66A-50C4B0E48B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23" t="23939" r="41654" b="35880"/>
          <a:stretch/>
        </p:blipFill>
        <p:spPr>
          <a:xfrm>
            <a:off x="0" y="1572806"/>
            <a:ext cx="9906000" cy="411818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650A867-0C3B-1963-448A-3C8DF7AD1DE1}"/>
              </a:ext>
            </a:extLst>
          </p:cNvPr>
          <p:cNvSpPr txBox="1"/>
          <p:nvPr/>
        </p:nvSpPr>
        <p:spPr>
          <a:xfrm>
            <a:off x="7832818" y="4398472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56 %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8FB07AC-4B4E-29D3-0542-6523B9852B40}"/>
              </a:ext>
            </a:extLst>
          </p:cNvPr>
          <p:cNvSpPr txBox="1"/>
          <p:nvPr/>
        </p:nvSpPr>
        <p:spPr>
          <a:xfrm>
            <a:off x="7832818" y="4922294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27 %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650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Panikkäufe von Gas-/Ölheizungen sind abgeklungen, Wärmepumpenzahl ist viel zu niedrig!</a:t>
            </a:r>
          </a:p>
        </p:txBody>
      </p:sp>
    </p:spTree>
    <p:extLst>
      <p:ext uri="{BB962C8B-B14F-4D97-AF65-F5344CB8AC3E}">
        <p14:creationId xmlns:p14="http://schemas.microsoft.com/office/powerpoint/2010/main" val="241727119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Beheizungsstruktur des Wohnungsbestandes2000 bis 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609" y="5476744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BDH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9E1CAF-3B3B-7464-32E6-82A10D7B3A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023" t="23936" r="38271" b="21202"/>
          <a:stretch/>
        </p:blipFill>
        <p:spPr>
          <a:xfrm>
            <a:off x="0" y="1163791"/>
            <a:ext cx="9938565" cy="4137942"/>
          </a:xfrm>
          <a:prstGeom prst="rect">
            <a:avLst/>
          </a:prstGeom>
        </p:spPr>
      </p:pic>
      <p:sp>
        <p:nvSpPr>
          <p:cNvPr id="8" name="Sprechblase: rechteckig mit abgerundeten Ecken 7">
            <a:extLst>
              <a:ext uri="{FF2B5EF4-FFF2-40B4-BE49-F238E27FC236}">
                <a16:creationId xmlns:a16="http://schemas.microsoft.com/office/drawing/2014/main" id="{90DAB723-3B89-1432-D510-518AB9292C5B}"/>
              </a:ext>
            </a:extLst>
          </p:cNvPr>
          <p:cNvSpPr/>
          <p:nvPr/>
        </p:nvSpPr>
        <p:spPr bwMode="auto">
          <a:xfrm>
            <a:off x="1043690" y="1916936"/>
            <a:ext cx="5233012" cy="2236424"/>
          </a:xfrm>
          <a:prstGeom prst="wedgeRoundRectCallout">
            <a:avLst>
              <a:gd name="adj1" fmla="val 50114"/>
              <a:gd name="adj2" fmla="val 90842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GEG 2020</a:t>
            </a:r>
            <a:r>
              <a:rPr lang="de-DE" sz="1600" dirty="0">
                <a:solidFill>
                  <a:schemeClr val="bg1"/>
                </a:solidFill>
              </a:rPr>
              <a:t> (Kabinett Merkel IV)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§ 72 Betriebsverbot für Heizkessel, Ölheizungen</a:t>
            </a:r>
          </a:p>
          <a:p>
            <a:r>
              <a:rPr lang="de-DE" sz="1600" dirty="0">
                <a:solidFill>
                  <a:schemeClr val="bg1"/>
                </a:solidFill>
              </a:rPr>
              <a:t>2) Eigentümer von Gebäuden dürfen ihre Heizkessel, die mit einem flüssigen oder gasförmigen Brennstoff</a:t>
            </a:r>
          </a:p>
          <a:p>
            <a:r>
              <a:rPr lang="de-DE" sz="1600" dirty="0">
                <a:solidFill>
                  <a:schemeClr val="bg1"/>
                </a:solidFill>
              </a:rPr>
              <a:t>beschickt werden und ab dem 1. Januar 1991 eingebaut oder aufgestellt worden sind, nach Ablauf von 30 Jahren nach Einbau oder Aufstellung nicht mehr betreiben.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09E831F-4346-D8C0-BF78-F3096529DECC}"/>
              </a:ext>
            </a:extLst>
          </p:cNvPr>
          <p:cNvGrpSpPr/>
          <p:nvPr/>
        </p:nvGrpSpPr>
        <p:grpSpPr>
          <a:xfrm>
            <a:off x="6967540" y="1916936"/>
            <a:ext cx="2188225" cy="2367148"/>
            <a:chOff x="6967540" y="1916936"/>
            <a:chExt cx="2188225" cy="2367148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3453FE1-BEBD-7F89-819A-782C76B4D6D8}"/>
                </a:ext>
              </a:extLst>
            </p:cNvPr>
            <p:cNvSpPr txBox="1"/>
            <p:nvPr/>
          </p:nvSpPr>
          <p:spPr>
            <a:xfrm>
              <a:off x="7214208" y="2047660"/>
              <a:ext cx="1941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73 % Gas- und Ölheizung</a:t>
              </a: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4C9A0A75-7AF9-074E-3E7C-566DC0DA9C91}"/>
                </a:ext>
              </a:extLst>
            </p:cNvPr>
            <p:cNvSpPr/>
            <p:nvPr/>
          </p:nvSpPr>
          <p:spPr bwMode="auto">
            <a:xfrm>
              <a:off x="6967540" y="1916936"/>
              <a:ext cx="265720" cy="236714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642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Politiker, die für das GEG 2020 gestimmt haben, wollen nun das sogenannte „Heizungsgesetz“ (GEG 2023) der Ampel „abschaffen“ und werben für „Technologieoffenheit“!</a:t>
            </a:r>
          </a:p>
        </p:txBody>
      </p:sp>
    </p:spTree>
    <p:extLst>
      <p:ext uri="{BB962C8B-B14F-4D97-AF65-F5344CB8AC3E}">
        <p14:creationId xmlns:p14="http://schemas.microsoft.com/office/powerpoint/2010/main" val="200355431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Mobilitätswende in D (1) 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 err="1">
                <a:solidFill>
                  <a:schemeClr val="bg1"/>
                </a:solidFill>
              </a:rPr>
              <a:t>PkW</a:t>
            </a:r>
            <a:r>
              <a:rPr lang="de-DE" altLang="de-DE" dirty="0">
                <a:solidFill>
                  <a:schemeClr val="bg1"/>
                </a:solidFill>
              </a:rPr>
              <a:t>-Neuzulassungen nach Antriebsart, 2024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216" y="5985947"/>
            <a:ext cx="9469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ADAC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6973AB-23F8-37F5-455C-A4EA3BEC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169" t="39111" r="40646" b="10467"/>
          <a:stretch/>
        </p:blipFill>
        <p:spPr>
          <a:xfrm>
            <a:off x="221962" y="1066640"/>
            <a:ext cx="9462076" cy="491930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2CE9E9E-0BB4-A22B-EB28-CDED133FE795}"/>
              </a:ext>
            </a:extLst>
          </p:cNvPr>
          <p:cNvSpPr txBox="1"/>
          <p:nvPr/>
        </p:nvSpPr>
        <p:spPr>
          <a:xfrm>
            <a:off x="5278383" y="1612935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Benziner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AEB2BE-C624-CEDE-F92C-28EABA6B3CBD}"/>
              </a:ext>
            </a:extLst>
          </p:cNvPr>
          <p:cNvSpPr txBox="1"/>
          <p:nvPr/>
        </p:nvSpPr>
        <p:spPr>
          <a:xfrm>
            <a:off x="4221675" y="2743198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Hybrid</a:t>
            </a:r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C2CB53-1975-4415-2335-007286325867}"/>
              </a:ext>
            </a:extLst>
          </p:cNvPr>
          <p:cNvSpPr txBox="1"/>
          <p:nvPr/>
        </p:nvSpPr>
        <p:spPr>
          <a:xfrm>
            <a:off x="5727582" y="3799441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Diesel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16832E-E106-499C-39E2-724F1AB6C485}"/>
              </a:ext>
            </a:extLst>
          </p:cNvPr>
          <p:cNvSpPr txBox="1"/>
          <p:nvPr/>
        </p:nvSpPr>
        <p:spPr>
          <a:xfrm>
            <a:off x="3874203" y="4107218"/>
            <a:ext cx="8983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Elektro</a:t>
            </a:r>
            <a:endParaRPr 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30E278-487B-FA56-049C-72602752AAEE}"/>
              </a:ext>
            </a:extLst>
          </p:cNvPr>
          <p:cNvSpPr txBox="1"/>
          <p:nvPr/>
        </p:nvSpPr>
        <p:spPr>
          <a:xfrm>
            <a:off x="7440672" y="4834944"/>
            <a:ext cx="1611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de-DE" sz="1400" dirty="0">
                <a:solidFill>
                  <a:srgbClr val="000000"/>
                </a:solidFill>
                <a:ea typeface="Microsoft YaHei" panose="020B0503020204020204" pitchFamily="34" charset="-122"/>
              </a:rPr>
              <a:t>Plug-in-Hybrid</a:t>
            </a:r>
            <a:endParaRPr lang="de-DE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06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Absturz bei den E-Autos: Ende der Förderung in 12/2023 UND politische Verunsicherung!</a:t>
            </a:r>
          </a:p>
        </p:txBody>
      </p:sp>
      <p:sp>
        <p:nvSpPr>
          <p:cNvPr id="2" name="Sprechblase: rechteckig mit abgerundeten Ecken 1">
            <a:extLst>
              <a:ext uri="{FF2B5EF4-FFF2-40B4-BE49-F238E27FC236}">
                <a16:creationId xmlns:a16="http://schemas.microsoft.com/office/drawing/2014/main" id="{3A75A168-2E0C-7B84-1245-EEFF0D98F51F}"/>
              </a:ext>
            </a:extLst>
          </p:cNvPr>
          <p:cNvSpPr/>
          <p:nvPr/>
        </p:nvSpPr>
        <p:spPr bwMode="auto">
          <a:xfrm>
            <a:off x="1866899" y="1066640"/>
            <a:ext cx="2905701" cy="620315"/>
          </a:xfrm>
          <a:prstGeom prst="wedgeRoundRectCallout">
            <a:avLst>
              <a:gd name="adj1" fmla="val -58858"/>
              <a:gd name="adj2" fmla="val 348671"/>
              <a:gd name="adj3" fmla="val 16667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Förderungsabbruch für </a:t>
            </a:r>
            <a:b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E-Autos am 18.12.2023 </a:t>
            </a:r>
          </a:p>
        </p:txBody>
      </p:sp>
    </p:spTree>
    <p:extLst>
      <p:ext uri="{BB962C8B-B14F-4D97-AF65-F5344CB8AC3E}">
        <p14:creationId xmlns:p14="http://schemas.microsoft.com/office/powerpoint/2010/main" val="26769199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Mobilitätswende in D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Fahrzeugbestand nach Antriebsart, 2017 bis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4A6FEF-FCE8-7E8C-82A3-9A0811FC0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39" t="23262" r="37584" b="11403"/>
          <a:stretch/>
        </p:blipFill>
        <p:spPr>
          <a:xfrm>
            <a:off x="107883" y="1070059"/>
            <a:ext cx="9659884" cy="4573095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995" y="5254950"/>
            <a:ext cx="242284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Agroa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Verkehrswende, KBA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230516-9234-26D4-8061-0EBBEE2C6239}"/>
              </a:ext>
            </a:extLst>
          </p:cNvPr>
          <p:cNvSpPr txBox="1"/>
          <p:nvPr/>
        </p:nvSpPr>
        <p:spPr>
          <a:xfrm>
            <a:off x="7105152" y="1270453"/>
            <a:ext cx="23984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E-Auto 2024: 1.409 Mio.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zugelassenen E-Autos wächst viel zu langsam!</a:t>
            </a:r>
          </a:p>
        </p:txBody>
      </p:sp>
    </p:spTree>
    <p:extLst>
      <p:ext uri="{BB962C8B-B14F-4D97-AF65-F5344CB8AC3E}">
        <p14:creationId xmlns:p14="http://schemas.microsoft.com/office/powerpoint/2010/main" val="39357566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70187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DCDF50F-5678-22F1-425B-052F5050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49461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Primärenergieverbrauch ist weiter moderat um 1,3 % zurückgegangen!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98232D9-5A3C-9762-E11D-419BAEA2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01492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Nach wie vor importieren wir ca. ¾ der Primärenergie für Deutschland!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DEFBACE-AE8D-1D9F-53DA-DE7ECEF7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53523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Die Atomenergie wird nicht </a:t>
            </a:r>
            <a:r>
              <a:rPr lang="de-DE" altLang="de-DE" sz="1600" dirty="0" err="1">
                <a:solidFill>
                  <a:srgbClr val="3333FF"/>
                </a:solidFill>
              </a:rPr>
              <a:t>vrermisst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0C8AE6-0CBC-4435-D651-9CD81CD0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05554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Transformation zur Klimaneutralität kompensiert Mineralöl weiterhin den Gasverbrauch!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0D8BFA-080E-6FB1-86A5-8729B852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61647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Beim EE-Zubau in D, RLP und der Südpfalz war 2024 wie 2023: Wind „Flop“ und PV „Top“!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32461A6-AADA-9685-2812-0A23BB9D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57585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Nettostromerzeugung liegen die Erneuerbaren bei fast 60 %!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3487A5-0A72-53C1-A125-49EF4783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09616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Mit 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-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lich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etwas mehr als 2.000 Vollaststunden war 2024 kein Super-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Windjahr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in der Südpfalz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49D626F-539B-1CF2-884D-3DB6497B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13678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“ (Energie</a:t>
            </a:r>
            <a:r>
              <a:rPr lang="de-DE" altLang="de-DE" sz="1600" u="sng" dirty="0">
                <a:solidFill>
                  <a:srgbClr val="3333FF"/>
                </a:solidFill>
              </a:rPr>
              <a:t>pro</a:t>
            </a:r>
            <a:r>
              <a:rPr lang="de-DE" altLang="de-DE" sz="1600" dirty="0">
                <a:solidFill>
                  <a:srgbClr val="3333FF"/>
                </a:solidFill>
              </a:rPr>
              <a:t>duzent und -Kon</a:t>
            </a:r>
            <a:r>
              <a:rPr lang="de-DE" altLang="de-DE" sz="1600" u="sng" dirty="0">
                <a:solidFill>
                  <a:srgbClr val="3333FF"/>
                </a:solidFill>
              </a:rPr>
              <a:t>sum</a:t>
            </a:r>
            <a:r>
              <a:rPr lang="de-DE" altLang="de-DE" sz="1600" dirty="0">
                <a:solidFill>
                  <a:srgbClr val="3333FF"/>
                </a:solidFill>
              </a:rPr>
              <a:t>ent) gewinnt immer mehr an Bedeutung!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1F43A52-752F-8D81-56A4-1D7B6D0B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657086"/>
            <a:ext cx="91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Politische/mediale Verunsicherungen verursachen Kaufzurückhaltung bei Wärmepumpen 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und E-Autos!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B728EC3-FBE4-FA8E-7017-E9052D987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7" y="97430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CO</a:t>
            </a:r>
            <a:r>
              <a:rPr lang="de-DE" altLang="de-DE" sz="16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600" dirty="0">
                <a:solidFill>
                  <a:srgbClr val="3333FF"/>
                </a:solidFill>
              </a:rPr>
              <a:t>-Jahresmittelwert ist weiter gestiegen: von 419,7 auf 422,5 ppm!</a:t>
            </a:r>
          </a:p>
        </p:txBody>
      </p:sp>
    </p:spTree>
    <p:extLst>
      <p:ext uri="{BB962C8B-B14F-4D97-AF65-F5344CB8AC3E}">
        <p14:creationId xmlns:p14="http://schemas.microsoft.com/office/powerpoint/2010/main" val="114173679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Recherche und PPT-Ersteller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</a:t>
            </a:r>
            <a:br>
              <a:rPr lang="de-DE" sz="1800" dirty="0">
                <a:solidFill>
                  <a:srgbClr val="3333FF"/>
                </a:solidFill>
              </a:rPr>
            </a:b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B8174B8A-683C-ED82-B394-803BE44D9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9867" r="16417" b="21600"/>
          <a:stretch/>
        </p:blipFill>
        <p:spPr>
          <a:xfrm>
            <a:off x="630936" y="866942"/>
            <a:ext cx="8845873" cy="5386044"/>
          </a:xfrm>
          <a:prstGeom prst="rect">
            <a:avLst/>
          </a:prstGeom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B427B9D8-8DF1-F11D-ADA6-6C907D48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89" y="866943"/>
            <a:ext cx="562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CO</a:t>
            </a:r>
            <a:r>
              <a:rPr lang="de-DE" altLang="de-DE" sz="1200" baseline="-25000" dirty="0"/>
              <a:t>2</a:t>
            </a:r>
            <a:br>
              <a:rPr lang="de-DE" altLang="de-DE" sz="1200" dirty="0"/>
            </a:br>
            <a:r>
              <a:rPr lang="de-DE" altLang="de-DE" sz="1200" dirty="0"/>
              <a:t>(ppm)</a:t>
            </a:r>
            <a:endParaRPr lang="en-US" altLang="de-DE" sz="1200" dirty="0"/>
          </a:p>
        </p:txBody>
      </p:sp>
      <p:graphicFrame>
        <p:nvGraphicFramePr>
          <p:cNvPr id="25" name="Tabelle 24">
            <a:extLst>
              <a:ext uri="{FF2B5EF4-FFF2-40B4-BE49-F238E27FC236}">
                <a16:creationId xmlns:a16="http://schemas.microsoft.com/office/drawing/2014/main" id="{4FAB55A0-0A06-9021-AD79-BE97C9801F53}"/>
              </a:ext>
            </a:extLst>
          </p:cNvPr>
          <p:cNvGraphicFramePr>
            <a:graphicFrameLocks noGrp="1"/>
          </p:cNvGraphicFramePr>
          <p:nvPr/>
        </p:nvGraphicFramePr>
        <p:xfrm>
          <a:off x="4175438" y="1025465"/>
          <a:ext cx="2463800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549">
                  <a:extLst>
                    <a:ext uri="{9D8B030D-6E8A-4147-A177-3AD203B41FA5}">
                      <a16:colId xmlns:a16="http://schemas.microsoft.com/office/drawing/2014/main" val="1498065563"/>
                    </a:ext>
                  </a:extLst>
                </a:gridCol>
                <a:gridCol w="544328">
                  <a:extLst>
                    <a:ext uri="{9D8B030D-6E8A-4147-A177-3AD203B41FA5}">
                      <a16:colId xmlns:a16="http://schemas.microsoft.com/office/drawing/2014/main" val="3952017863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189346241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DE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Emissionen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1808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chemeClr val="bg1"/>
                          </a:solidFill>
                          <a:effectLst/>
                        </a:rPr>
                        <a:t>1890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414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ø 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</a:t>
                      </a:r>
                      <a:r>
                        <a:rPr lang="de-DE" sz="1600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(ppm)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280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422,5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59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solidFill>
                            <a:srgbClr val="FF0000"/>
                          </a:solidFill>
                          <a:effectLst/>
                        </a:rPr>
                        <a:t>Δ</a:t>
                      </a:r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Tmax. (°C)</a:t>
                      </a:r>
                      <a:b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ggü. 1890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829828"/>
                  </a:ext>
                </a:extLst>
              </a:tr>
            </a:tbl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817384E2-201C-5654-8440-995F69B7FF01}"/>
              </a:ext>
            </a:extLst>
          </p:cNvPr>
          <p:cNvSpPr txBox="1"/>
          <p:nvPr/>
        </p:nvSpPr>
        <p:spPr>
          <a:xfrm>
            <a:off x="4202310" y="2498442"/>
            <a:ext cx="10294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Quelle</a:t>
            </a:r>
            <a:r>
              <a:rPr lang="de-DE" sz="1200" dirty="0">
                <a:hlinkClick r:id="rId6"/>
              </a:rPr>
              <a:t>: UBA</a:t>
            </a:r>
            <a:endParaRPr lang="de-DE" sz="12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-Konzentration </a:t>
            </a:r>
            <a:r>
              <a:rPr lang="de-DE" sz="1800" b="1" dirty="0">
                <a:solidFill>
                  <a:srgbClr val="00B050"/>
                </a:solidFill>
              </a:rPr>
              <a:t>steigt weiter: </a:t>
            </a:r>
            <a:r>
              <a:rPr lang="de-DE" sz="1800" dirty="0">
                <a:solidFill>
                  <a:srgbClr val="00B050"/>
                </a:solidFill>
              </a:rPr>
              <a:t>von</a:t>
            </a:r>
            <a:r>
              <a:rPr lang="de-DE" sz="1800" b="1" dirty="0">
                <a:solidFill>
                  <a:srgbClr val="00B050"/>
                </a:solidFill>
              </a:rPr>
              <a:t> </a:t>
            </a:r>
            <a:r>
              <a:rPr lang="de-DE" sz="1800" dirty="0">
                <a:solidFill>
                  <a:srgbClr val="00B050"/>
                </a:solidFill>
              </a:rPr>
              <a:t>419,7  auf </a:t>
            </a:r>
            <a:r>
              <a:rPr lang="de-DE" sz="1800" b="1" dirty="0">
                <a:solidFill>
                  <a:srgbClr val="00B050"/>
                </a:solidFill>
              </a:rPr>
              <a:t>422,5 ppm!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  <p:sp>
        <p:nvSpPr>
          <p:cNvPr id="2" name="Textfeld 1">
            <a:hlinkClick r:id="rId7"/>
            <a:extLst>
              <a:ext uri="{FF2B5EF4-FFF2-40B4-BE49-F238E27FC236}">
                <a16:creationId xmlns:a16="http://schemas.microsoft.com/office/drawing/2014/main" id="{346F3D3A-1849-0017-876E-ED63BD47409C}"/>
              </a:ext>
            </a:extLst>
          </p:cNvPr>
          <p:cNvSpPr txBox="1"/>
          <p:nvPr/>
        </p:nvSpPr>
        <p:spPr>
          <a:xfrm>
            <a:off x="5231759" y="2498442"/>
            <a:ext cx="14766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hlinkClick r:id="rId8"/>
              </a:rPr>
              <a:t>mdr</a:t>
            </a:r>
            <a:r>
              <a:rPr lang="de-DE" sz="1200" dirty="0">
                <a:hlinkClick r:id="rId8"/>
              </a:rPr>
              <a:t> Wissen, WMO</a:t>
            </a:r>
            <a:endParaRPr lang="de-DE" sz="1200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482D44-ED21-C144-B3D9-C7AC7800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6639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der Welt</a:t>
            </a:r>
          </a:p>
          <a:p>
            <a:r>
              <a:rPr lang="de-DE" sz="2000" dirty="0">
                <a:solidFill>
                  <a:schemeClr val="bg1"/>
                </a:solidFill>
                <a:effectLst/>
              </a:rPr>
              <a:t>CO</a:t>
            </a:r>
            <a:r>
              <a:rPr lang="de-DE" sz="2000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de-DE" sz="2000" dirty="0">
                <a:solidFill>
                  <a:schemeClr val="bg1"/>
                </a:solidFill>
                <a:effectLst/>
              </a:rPr>
              <a:t>-Konzentration in der Atmosphäre (Monatsmittelwerte)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954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id="{B9CDE423-2031-F8DC-C57E-D21F8602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69" y="5547253"/>
            <a:ext cx="239604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3"/>
              </a:rPr>
              <a:t>Agora Energiewende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 UBA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59FE9C3-45D0-C1D8-FD80-0DB5B3E9BFC3}"/>
              </a:ext>
            </a:extLst>
          </p:cNvPr>
          <p:cNvGrpSpPr/>
          <p:nvPr/>
        </p:nvGrpSpPr>
        <p:grpSpPr>
          <a:xfrm>
            <a:off x="118786" y="906896"/>
            <a:ext cx="9630624" cy="4592958"/>
            <a:chOff x="118786" y="906896"/>
            <a:chExt cx="9630624" cy="4592958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4E8A83FE-D616-95D9-790B-1ED38EF0D83C}"/>
                </a:ext>
              </a:extLst>
            </p:cNvPr>
            <p:cNvGrpSpPr/>
            <p:nvPr/>
          </p:nvGrpSpPr>
          <p:grpSpPr>
            <a:xfrm>
              <a:off x="154885" y="906896"/>
              <a:ext cx="9594525" cy="4592958"/>
              <a:chOff x="154885" y="906896"/>
              <a:chExt cx="9594525" cy="4592958"/>
            </a:xfrm>
          </p:grpSpPr>
          <p:pic>
            <p:nvPicPr>
              <p:cNvPr id="5" name="Grafik 4">
                <a:extLst>
                  <a:ext uri="{FF2B5EF4-FFF2-40B4-BE49-F238E27FC236}">
                    <a16:creationId xmlns:a16="http://schemas.microsoft.com/office/drawing/2014/main" id="{C9B8D99E-84D4-3686-4AB3-065DF4167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0119" t="25579" r="41315" b="27020"/>
              <a:stretch/>
            </p:blipFill>
            <p:spPr>
              <a:xfrm>
                <a:off x="154885" y="906896"/>
                <a:ext cx="9594525" cy="4592958"/>
              </a:xfrm>
              <a:prstGeom prst="rect">
                <a:avLst/>
              </a:prstGeom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0441CCD5-62B5-A045-5E76-EDFF1FA8CBBA}"/>
                  </a:ext>
                </a:extLst>
              </p:cNvPr>
              <p:cNvSpPr/>
              <p:nvPr/>
            </p:nvSpPr>
            <p:spPr bwMode="auto">
              <a:xfrm>
                <a:off x="6960198" y="1277665"/>
                <a:ext cx="2398955" cy="8200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A0BF849-8759-D34D-8129-E1122526F944}"/>
                </a:ext>
              </a:extLst>
            </p:cNvPr>
            <p:cNvSpPr txBox="1"/>
            <p:nvPr/>
          </p:nvSpPr>
          <p:spPr>
            <a:xfrm>
              <a:off x="118786" y="1277665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Mio. t</a:t>
              </a:r>
              <a:br>
                <a:rPr lang="de-DE" sz="1200" dirty="0"/>
              </a:br>
              <a:r>
                <a:rPr lang="de-DE" sz="1200" dirty="0"/>
                <a:t>CO</a:t>
              </a:r>
              <a:r>
                <a:rPr lang="de-DE" sz="1200" baseline="-25000" dirty="0"/>
                <a:t>2</a:t>
              </a:r>
              <a:r>
                <a:rPr lang="de-DE" sz="1200" dirty="0"/>
                <a:t>-Aq.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731919"/>
            <a:ext cx="990599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Gebäude und Verkehr verfehlen ihre Ziele!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Wir müssen wieder zurück zur Ressort-Verantwortung!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A9DCE9C-49A3-1217-C7B4-C15A9983A3D1}"/>
              </a:ext>
            </a:extLst>
          </p:cNvPr>
          <p:cNvGrpSpPr/>
          <p:nvPr/>
        </p:nvGrpSpPr>
        <p:grpSpPr>
          <a:xfrm>
            <a:off x="5141025" y="764890"/>
            <a:ext cx="2396063" cy="1601792"/>
            <a:chOff x="5141025" y="764890"/>
            <a:chExt cx="2396063" cy="1601792"/>
          </a:xfrm>
        </p:grpSpPr>
        <p:sp>
          <p:nvSpPr>
            <p:cNvPr id="4" name="Text Box 14">
              <a:extLst>
                <a:ext uri="{FF2B5EF4-FFF2-40B4-BE49-F238E27FC236}">
                  <a16:creationId xmlns:a16="http://schemas.microsoft.com/office/drawing/2014/main" id="{67D8E3BB-4728-282E-489F-069ECAC4B1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1169" y="1026196"/>
              <a:ext cx="59792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E-Auto </a:t>
              </a:r>
            </a:p>
          </p:txBody>
        </p:sp>
        <p:sp>
          <p:nvSpPr>
            <p:cNvPr id="7" name="Text Box 14">
              <a:extLst>
                <a:ext uri="{FF2B5EF4-FFF2-40B4-BE49-F238E27FC236}">
                  <a16:creationId xmlns:a16="http://schemas.microsoft.com/office/drawing/2014/main" id="{4BC67B76-BAE9-DAF7-43BD-3E981ABA6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162" y="1631608"/>
              <a:ext cx="884601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Verbrenner</a:t>
              </a:r>
            </a:p>
          </p:txBody>
        </p:sp>
        <p:sp>
          <p:nvSpPr>
            <p:cNvPr id="10" name="Text Box 14">
              <a:extLst>
                <a:ext uri="{FF2B5EF4-FFF2-40B4-BE49-F238E27FC236}">
                  <a16:creationId xmlns:a16="http://schemas.microsoft.com/office/drawing/2014/main" id="{CBA5D41D-3838-F128-495D-F9AB05670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8992" y="784527"/>
              <a:ext cx="2159245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ea typeface="Microsoft YaHei" panose="020B0503020204020204" pitchFamily="34" charset="-122"/>
                </a:rPr>
                <a:t>Neuzulassungen 2024 (%) </a:t>
              </a:r>
            </a:p>
          </p:txBody>
        </p:sp>
        <p:graphicFrame>
          <p:nvGraphicFramePr>
            <p:cNvPr id="13" name="Diagramm 12">
              <a:extLst>
                <a:ext uri="{FF2B5EF4-FFF2-40B4-BE49-F238E27FC236}">
                  <a16:creationId xmlns:a16="http://schemas.microsoft.com/office/drawing/2014/main" id="{EA1986A8-82F4-5C4F-6ADE-C3519392583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41025" y="764890"/>
            <a:ext cx="1428916" cy="1601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83C8759D-1BEA-FE91-2EA7-62F0DEC92E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2162" y="1249950"/>
              <a:ext cx="113492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Plug-in-Hybrid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1464DD3-71A5-BB46-F319-DE30A284DB4A}"/>
              </a:ext>
            </a:extLst>
          </p:cNvPr>
          <p:cNvGrpSpPr/>
          <p:nvPr/>
        </p:nvGrpSpPr>
        <p:grpSpPr>
          <a:xfrm>
            <a:off x="1975063" y="758275"/>
            <a:ext cx="3165962" cy="1601792"/>
            <a:chOff x="1975063" y="758275"/>
            <a:chExt cx="3165962" cy="1601792"/>
          </a:xfrm>
        </p:grpSpPr>
        <p:graphicFrame>
          <p:nvGraphicFramePr>
            <p:cNvPr id="17" name="Diagramm 16">
              <a:extLst>
                <a:ext uri="{FF2B5EF4-FFF2-40B4-BE49-F238E27FC236}">
                  <a16:creationId xmlns:a16="http://schemas.microsoft.com/office/drawing/2014/main" id="{42F24040-6BA7-9EE9-F534-3B55537BA8C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676010" y="758275"/>
            <a:ext cx="1465015" cy="160179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6C8726D2-2565-A4CC-CB4F-510DD9286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844" y="1720030"/>
              <a:ext cx="1125309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Gas- Ölkessel</a:t>
              </a:r>
            </a:p>
          </p:txBody>
        </p: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5E908894-07C8-5A2C-CDED-1E08E1A3E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0851" y="1322554"/>
              <a:ext cx="1335302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Biomassekessel</a:t>
              </a:r>
            </a:p>
          </p:txBody>
        </p:sp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11D06A2C-A0F3-22A8-7AB8-92CC9F6C3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2447" y="1108070"/>
              <a:ext cx="112370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solidFill>
                    <a:srgbClr val="3333FF"/>
                  </a:solidFill>
                  <a:ea typeface="Microsoft YaHei" panose="020B0503020204020204" pitchFamily="34" charset="-122"/>
                </a:rPr>
                <a:t>Wärmepumpe</a:t>
              </a:r>
            </a:p>
          </p:txBody>
        </p:sp>
        <p:sp>
          <p:nvSpPr>
            <p:cNvPr id="24" name="Text Box 14">
              <a:extLst>
                <a:ext uri="{FF2B5EF4-FFF2-40B4-BE49-F238E27FC236}">
                  <a16:creationId xmlns:a16="http://schemas.microsoft.com/office/drawing/2014/main" id="{C2DAD73E-DB72-D2E0-EE49-BDCAC94A4E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5063" y="792824"/>
              <a:ext cx="2705870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 dirty="0">
                  <a:ea typeface="Microsoft YaHei" panose="020B0503020204020204" pitchFamily="34" charset="-122"/>
                </a:rPr>
                <a:t>Absatz Wärmeerzeuger 2024 (%) </a:t>
              </a:r>
            </a:p>
          </p:txBody>
        </p:sp>
      </p:grp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E18B74B-8D7A-043B-B191-C87A5DA1BC5A}"/>
              </a:ext>
            </a:extLst>
          </p:cNvPr>
          <p:cNvSpPr/>
          <p:nvPr/>
        </p:nvSpPr>
        <p:spPr bwMode="auto">
          <a:xfrm>
            <a:off x="4173878" y="2260600"/>
            <a:ext cx="1950710" cy="4635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B813E20-7467-33D6-72DE-832A3498E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218" y="59109"/>
            <a:ext cx="88721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in </a:t>
            </a:r>
            <a:r>
              <a:rPr lang="de-DE" altLang="de-DE" sz="2000" dirty="0" err="1">
                <a:solidFill>
                  <a:schemeClr val="bg1"/>
                </a:solidFill>
              </a:rPr>
              <a:t>D,Klimaschutzgesetz</a:t>
            </a:r>
            <a:r>
              <a:rPr lang="de-DE" altLang="de-DE" sz="2000" dirty="0">
                <a:solidFill>
                  <a:schemeClr val="bg1"/>
                </a:solidFill>
              </a:rPr>
              <a:t> (KSG) in D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der THG-Emissionen in den 6 KSG-Sektoren, Stand 2024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E34A2C4-3216-DE33-9B74-E0F89383DBF8}"/>
              </a:ext>
            </a:extLst>
          </p:cNvPr>
          <p:cNvGrpSpPr/>
          <p:nvPr/>
        </p:nvGrpSpPr>
        <p:grpSpPr>
          <a:xfrm>
            <a:off x="6465897" y="823283"/>
            <a:ext cx="4250660" cy="2821160"/>
            <a:chOff x="6465897" y="823283"/>
            <a:chExt cx="4250660" cy="2821160"/>
          </a:xfrm>
        </p:grpSpPr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EDEAEB4C-4AAA-7ABB-6FD6-70DC251D55EB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65897" y="823283"/>
            <a:ext cx="4250660" cy="26284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A628706-FCB8-7344-4999-4FB0130C3128}"/>
                </a:ext>
              </a:extLst>
            </p:cNvPr>
            <p:cNvGrpSpPr/>
            <p:nvPr/>
          </p:nvGrpSpPr>
          <p:grpSpPr>
            <a:xfrm>
              <a:off x="6898441" y="859328"/>
              <a:ext cx="2963911" cy="2785115"/>
              <a:chOff x="6898441" y="859328"/>
              <a:chExt cx="2963911" cy="2785115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635A2EA-5B32-C429-B611-65C9B4AC5987}"/>
                  </a:ext>
                </a:extLst>
              </p:cNvPr>
              <p:cNvSpPr txBox="1"/>
              <p:nvPr/>
            </p:nvSpPr>
            <p:spPr>
              <a:xfrm>
                <a:off x="9028469" y="859328"/>
                <a:ext cx="8338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Energie-</a:t>
                </a:r>
                <a:br>
                  <a:rPr lang="de-DE" sz="1200" dirty="0"/>
                </a:br>
                <a:r>
                  <a:rPr lang="de-DE" sz="1200" dirty="0" err="1"/>
                  <a:t>wirtschaft</a:t>
                </a:r>
                <a:endParaRPr lang="de-DE" sz="1200" dirty="0"/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9A436C00-B27F-71AB-D0BD-3C42E61234F9}"/>
                  </a:ext>
                </a:extLst>
              </p:cNvPr>
              <p:cNvSpPr txBox="1"/>
              <p:nvPr/>
            </p:nvSpPr>
            <p:spPr>
              <a:xfrm>
                <a:off x="9073530" y="3006991"/>
                <a:ext cx="7729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Industrie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327E0C64-FECC-65FE-65B8-B75A356EE5FF}"/>
                  </a:ext>
                </a:extLst>
              </p:cNvPr>
              <p:cNvSpPr txBox="1"/>
              <p:nvPr/>
            </p:nvSpPr>
            <p:spPr>
              <a:xfrm>
                <a:off x="7253107" y="2858491"/>
                <a:ext cx="8146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Gebäude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A6586FFE-14F6-D5E9-F9B2-CBB70EFA0F49}"/>
                  </a:ext>
                </a:extLst>
              </p:cNvPr>
              <p:cNvSpPr txBox="1"/>
              <p:nvPr/>
            </p:nvSpPr>
            <p:spPr>
              <a:xfrm>
                <a:off x="6898441" y="1946086"/>
                <a:ext cx="7132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Verkehr</a:t>
                </a: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F02DBAB5-F77E-0F91-0338-6FE73EC13416}"/>
                  </a:ext>
                </a:extLst>
              </p:cNvPr>
              <p:cNvSpPr txBox="1"/>
              <p:nvPr/>
            </p:nvSpPr>
            <p:spPr>
              <a:xfrm>
                <a:off x="7243225" y="955662"/>
                <a:ext cx="11737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Landwirtschaft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D6E6311E-C0CE-E9C8-3402-BEAF79E3EC66}"/>
                  </a:ext>
                </a:extLst>
              </p:cNvPr>
              <p:cNvSpPr txBox="1"/>
              <p:nvPr/>
            </p:nvSpPr>
            <p:spPr>
              <a:xfrm>
                <a:off x="7873366" y="3121223"/>
                <a:ext cx="10871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33CC"/>
                    </a:solidFill>
                  </a:rPr>
                  <a:t>656 Mio. t</a:t>
                </a:r>
                <a:br>
                  <a:rPr lang="de-DE" sz="1600" dirty="0">
                    <a:solidFill>
                      <a:srgbClr val="0033CC"/>
                    </a:solidFill>
                  </a:rPr>
                </a:br>
                <a:r>
                  <a:rPr lang="de-DE" sz="1200" dirty="0">
                    <a:solidFill>
                      <a:srgbClr val="0033CC"/>
                    </a:solidFill>
                  </a:rPr>
                  <a:t>(%-Werte)</a:t>
                </a:r>
              </a:p>
            </p:txBody>
          </p: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EE1F4891-5268-0578-C019-6AC97AFE75DB}"/>
              </a:ext>
            </a:extLst>
          </p:cNvPr>
          <p:cNvGrpSpPr/>
          <p:nvPr/>
        </p:nvGrpSpPr>
        <p:grpSpPr>
          <a:xfrm>
            <a:off x="7894813" y="1460664"/>
            <a:ext cx="1428916" cy="1355964"/>
            <a:chOff x="1764030" y="3027680"/>
            <a:chExt cx="1664970" cy="1664970"/>
          </a:xfrm>
        </p:grpSpPr>
        <p:sp>
          <p:nvSpPr>
            <p:cNvPr id="34" name="Teilkreis 33">
              <a:extLst>
                <a:ext uri="{FF2B5EF4-FFF2-40B4-BE49-F238E27FC236}">
                  <a16:creationId xmlns:a16="http://schemas.microsoft.com/office/drawing/2014/main" id="{F07121DE-8D07-B211-511B-3FC1F8E6A671}"/>
                </a:ext>
              </a:extLst>
            </p:cNvPr>
            <p:cNvSpPr/>
            <p:nvPr/>
          </p:nvSpPr>
          <p:spPr bwMode="auto">
            <a:xfrm>
              <a:off x="1764030" y="3027680"/>
              <a:ext cx="1664970" cy="1664970"/>
            </a:xfrm>
            <a:prstGeom prst="pie">
              <a:avLst>
                <a:gd name="adj1" fmla="val 16173292"/>
                <a:gd name="adj2" fmla="val 13918223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E9A1386B-A0C5-52D7-908C-07214DB3D36A}"/>
                </a:ext>
              </a:extLst>
            </p:cNvPr>
            <p:cNvSpPr txBox="1"/>
            <p:nvPr/>
          </p:nvSpPr>
          <p:spPr>
            <a:xfrm>
              <a:off x="1935017" y="3949244"/>
              <a:ext cx="1354540" cy="566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solidFill>
                    <a:schemeClr val="bg1"/>
                  </a:solidFill>
                </a:rPr>
                <a:t>Energiewende</a:t>
              </a:r>
              <a:br>
                <a:rPr lang="de-DE" sz="1200" dirty="0">
                  <a:solidFill>
                    <a:schemeClr val="bg1"/>
                  </a:solidFill>
                </a:rPr>
              </a:br>
              <a:r>
                <a:rPr lang="de-DE" sz="1200" dirty="0">
                  <a:solidFill>
                    <a:schemeClr val="bg1"/>
                  </a:solidFill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5999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273632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Primärenergie-Mix 2024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93C33CE-73D0-43D5-9540-141323CC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200" y="5965825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8FBC12B-1D20-B523-F2D4-397DDD12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08" b="4133"/>
          <a:stretch/>
        </p:blipFill>
        <p:spPr>
          <a:xfrm>
            <a:off x="603318" y="829630"/>
            <a:ext cx="7862044" cy="5135511"/>
          </a:xfrm>
          <a:prstGeom prst="rect">
            <a:avLst/>
          </a:prstGeom>
        </p:spPr>
      </p:pic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374" y="852419"/>
            <a:ext cx="4462669" cy="37151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10.478 (10.621) PJ =  2.911( 2.950)</a:t>
            </a:r>
            <a:r>
              <a:rPr lang="de-DE" altLang="de-DE" sz="1800" b="1" dirty="0">
                <a:ea typeface="Microsoft YaHei" panose="020B0503020204020204" pitchFamily="34" charset="-122"/>
              </a:rPr>
              <a:t> </a:t>
            </a:r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TWh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F595CE7-56F0-2E78-E65B-A6B17C3A8A81}"/>
              </a:ext>
            </a:extLst>
          </p:cNvPr>
          <p:cNvGrpSpPr/>
          <p:nvPr/>
        </p:nvGrpSpPr>
        <p:grpSpPr>
          <a:xfrm>
            <a:off x="0" y="2218616"/>
            <a:ext cx="9906000" cy="4337039"/>
            <a:chOff x="0" y="2218616"/>
            <a:chExt cx="9906000" cy="4337039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51175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Erneuerbaren steigen moderat weiter auf 20 %!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92AB9AC-738D-17FD-A4FE-DD3D6FC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76" y="2218616"/>
              <a:ext cx="2963249" cy="802256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6D3E6B9-57D4-E5FD-2392-0AEBD57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18" y="5386279"/>
            <a:ext cx="25641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Werte in % (</a:t>
            </a:r>
            <a:r>
              <a:rPr lang="de-DE" altLang="de-DE" sz="1600" dirty="0">
                <a:solidFill>
                  <a:srgbClr val="000000"/>
                </a:solidFill>
                <a:ea typeface="Microsoft YaHei" panose="020B0503020204020204" pitchFamily="34" charset="-122"/>
              </a:rPr>
              <a:t>Vorjahreswerte)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52003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Energieträger, Änderungen in 2024 </a:t>
            </a:r>
            <a:r>
              <a:rPr lang="de-DE" altLang="de-DE" sz="2000" dirty="0" err="1">
                <a:solidFill>
                  <a:schemeClr val="bg1"/>
                </a:solidFill>
              </a:rPr>
              <a:t>ggü</a:t>
            </a:r>
            <a:r>
              <a:rPr lang="de-DE" altLang="de-DE" sz="2000" dirty="0">
                <a:solidFill>
                  <a:schemeClr val="bg1"/>
                </a:solidFill>
              </a:rPr>
              <a:t>.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8F4332-4DA2-48BD-3286-40DF1F30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38"/>
          <a:stretch/>
        </p:blipFill>
        <p:spPr>
          <a:xfrm>
            <a:off x="612649" y="838231"/>
            <a:ext cx="8494776" cy="5181538"/>
          </a:xfrm>
          <a:prstGeom prst="rect">
            <a:avLst/>
          </a:prstGeom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id="{26E6FC22-8314-424E-9BB2-0DEB737FB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257" y="5907024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1B7C8E6-D037-2023-52A7-E3051B51BD4C}"/>
              </a:ext>
            </a:extLst>
          </p:cNvPr>
          <p:cNvGrpSpPr/>
          <p:nvPr/>
        </p:nvGrpSpPr>
        <p:grpSpPr>
          <a:xfrm>
            <a:off x="0" y="838231"/>
            <a:ext cx="9905999" cy="5698762"/>
            <a:chOff x="-84358" y="838231"/>
            <a:chExt cx="12722790" cy="5698762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4358" y="6132513"/>
              <a:ext cx="1272279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Primärenergieverbrauch sinkt auch in 2024!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128C1AD-FEC8-92D3-3F4A-5F9964AF3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1932" y="838231"/>
              <a:ext cx="1037388" cy="177704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  <p:extLst>
      <p:ext uri="{BB962C8B-B14F-4D97-AF65-F5344CB8AC3E}">
        <p14:creationId xmlns:p14="http://schemas.microsoft.com/office/powerpoint/2010/main" val="22578284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670D9FFE-B001-1BE2-2C37-D3701DAC8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38018" r="30332" b="20000"/>
          <a:stretch/>
        </p:blipFill>
        <p:spPr>
          <a:xfrm>
            <a:off x="1024569" y="834407"/>
            <a:ext cx="8075364" cy="5131762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439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des Primärenergieverbrauch 2000 bis 2024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38" y="6017696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2024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13E2A0-6253-2F28-DFE3-5442742663B5}"/>
              </a:ext>
            </a:extLst>
          </p:cNvPr>
          <p:cNvGrpSpPr/>
          <p:nvPr/>
        </p:nvGrpSpPr>
        <p:grpSpPr>
          <a:xfrm>
            <a:off x="3194892" y="2126255"/>
            <a:ext cx="5299113" cy="3095740"/>
            <a:chOff x="2886390" y="2185094"/>
            <a:chExt cx="4552242" cy="2809359"/>
          </a:xfrm>
        </p:grpSpPr>
        <p:cxnSp>
          <p:nvCxnSpPr>
            <p:cNvPr id="5" name="Gerade Verbindung mit Pfeil 6">
              <a:extLst>
                <a:ext uri="{FF2B5EF4-FFF2-40B4-BE49-F238E27FC236}">
                  <a16:creationId xmlns:a16="http://schemas.microsoft.com/office/drawing/2014/main" id="{7EC53A60-6DC4-9CB6-E3AF-2CD973E30A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86390" y="2185094"/>
              <a:ext cx="4552242" cy="2809359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7">
              <a:extLst>
                <a:ext uri="{FF2B5EF4-FFF2-40B4-BE49-F238E27FC236}">
                  <a16:creationId xmlns:a16="http://schemas.microsoft.com/office/drawing/2014/main" id="{89B89560-0A93-173A-15C2-CA73982F7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381" y="3993463"/>
              <a:ext cx="1923757" cy="307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rgbClr val="FF0000"/>
                  </a:solidFill>
                </a:rPr>
                <a:t>- 4.022 PJ (- 27,74 %)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2362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-1,46 %/a seit 2005;  EU-Richtline: - 1,5 %/a!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Schrift, Diagramm enthält.&#10;&#10;Automatisch generierte Beschreibung">
            <a:extLst>
              <a:ext uri="{FF2B5EF4-FFF2-40B4-BE49-F238E27FC236}">
                <a16:creationId xmlns:a16="http://schemas.microsoft.com/office/drawing/2014/main" id="{3A25CFC7-2835-263B-7379-4E858390A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0381" r="2967" b="14409"/>
          <a:stretch/>
        </p:blipFill>
        <p:spPr>
          <a:xfrm>
            <a:off x="193951" y="747570"/>
            <a:ext cx="9702367" cy="5218419"/>
          </a:xfrm>
          <a:prstGeom prst="rect">
            <a:avLst/>
          </a:prstGeom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60183"/>
            <a:ext cx="259205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(4):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Energieflussbild 2023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5848836"/>
            <a:ext cx="19784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2023, ISE e.V.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88" y="1242144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193951" y="2526550"/>
            <a:ext cx="3595843" cy="3406961"/>
            <a:chOff x="257209" y="2755907"/>
            <a:chExt cx="3596433" cy="3670317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209" y="2755907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0,43 %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821" y="4002734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73,1 %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609" y="6094656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26,5 %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2191" y="3548660"/>
              <a:ext cx="2041451" cy="120501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995837" y="2531529"/>
            <a:ext cx="4910163" cy="3849328"/>
            <a:chOff x="4995903" y="2530852"/>
            <a:chExt cx="4911083" cy="3850741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5557" y="2530852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9990" y="2938244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27,5 %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1369" y="4006143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30,8 %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4336" y="5050497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27,9 %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0519" y="6073703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13,9 %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5903" y="4188879"/>
              <a:ext cx="1752928" cy="101556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056173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/>
              <a:t>Energieeinheit: PJ </a:t>
            </a:r>
            <a:r>
              <a:rPr lang="de-DE" altLang="de-DE" sz="1200" b="1" dirty="0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Fast ¾ unseres Energieaufkommens importieren wir immer noch!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03" y="2338317"/>
            <a:ext cx="457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(15)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39" y="3490363"/>
            <a:ext cx="727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(2.609)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828" y="541163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(946)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368293" y="405044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(3.570)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5565083" y="4884140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(2.268)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717" y="2981442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624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1997" y="3806218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698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864" y="4828488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632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1" name="Textfeld 30">
            <a:extLst>
              <a:ext uri="{FF2B5EF4-FFF2-40B4-BE49-F238E27FC236}">
                <a16:creationId xmlns:a16="http://schemas.microsoft.com/office/drawing/2014/main" id="{2DE48791-D76A-4499-9AB1-782C8FB2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702" y="584289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314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712" y="130035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391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436" y="1295109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(198)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9" y="1529222"/>
            <a:ext cx="16694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 dirty="0">
                <a:solidFill>
                  <a:schemeClr val="accent2"/>
                </a:solidFill>
              </a:rPr>
              <a:t>1)</a:t>
            </a:r>
            <a:br>
              <a:rPr lang="de-DE" altLang="de-DE" sz="900" b="1" dirty="0">
                <a:solidFill>
                  <a:schemeClr val="accent2"/>
                </a:solidFill>
              </a:rPr>
            </a:br>
            <a:r>
              <a:rPr lang="de-DE" altLang="de-DE" sz="1200" b="1" dirty="0">
                <a:solidFill>
                  <a:schemeClr val="accent2"/>
                </a:solidFill>
              </a:rPr>
              <a:t>Summe </a:t>
            </a:r>
            <a:r>
              <a:rPr lang="de-DE" altLang="de-DE" sz="1200" b="1" u="sng" dirty="0">
                <a:solidFill>
                  <a:schemeClr val="accent2"/>
                </a:solidFill>
              </a:rPr>
              <a:t>2.785</a:t>
            </a:r>
            <a:endParaRPr lang="de-DE" altLang="de-DE" sz="1200" b="1" dirty="0">
              <a:solidFill>
                <a:schemeClr val="accent2"/>
              </a:solidFill>
            </a:endParaRPr>
          </a:p>
          <a:p>
            <a:r>
              <a:rPr lang="de-DE" altLang="de-DE" sz="900" dirty="0">
                <a:solidFill>
                  <a:schemeClr val="accent2"/>
                </a:solidFill>
              </a:rPr>
              <a:t>1) ohne nichtenergetischer </a:t>
            </a:r>
            <a:br>
              <a:rPr lang="de-DE" altLang="de-DE" sz="900" dirty="0">
                <a:solidFill>
                  <a:schemeClr val="accent2"/>
                </a:solidFill>
              </a:rPr>
            </a:br>
            <a:r>
              <a:rPr lang="de-DE" altLang="de-DE" sz="900" dirty="0">
                <a:solidFill>
                  <a:schemeClr val="accent2"/>
                </a:solidFill>
              </a:rPr>
              <a:t>     </a:t>
            </a:r>
            <a:r>
              <a:rPr lang="de-DE" altLang="de-DE" sz="900" dirty="0" err="1">
                <a:solidFill>
                  <a:schemeClr val="accent2"/>
                </a:solidFill>
              </a:rPr>
              <a:t>Verbrauch+stat</a:t>
            </a:r>
            <a:r>
              <a:rPr lang="de-DE" altLang="de-DE" sz="900" dirty="0">
                <a:solidFill>
                  <a:schemeClr val="accent2"/>
                </a:solidFill>
              </a:rPr>
              <a:t>. Diff.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4135187" y="4067719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(2.953)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035" y="1197807"/>
            <a:ext cx="508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(-31)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619" y="1396925"/>
            <a:ext cx="1990328" cy="109907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7" name="Textfeld 27">
            <a:extLst>
              <a:ext uri="{FF2B5EF4-FFF2-40B4-BE49-F238E27FC236}">
                <a16:creationId xmlns:a16="http://schemas.microsoft.com/office/drawing/2014/main" id="{CB89D632-9F64-8F9C-8423-475A517D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392" y="1382673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(617)</a:t>
            </a:r>
          </a:p>
        </p:txBody>
      </p:sp>
      <p:sp>
        <p:nvSpPr>
          <p:cNvPr id="8" name="Textfeld 27">
            <a:extLst>
              <a:ext uri="{FF2B5EF4-FFF2-40B4-BE49-F238E27FC236}">
                <a16:creationId xmlns:a16="http://schemas.microsoft.com/office/drawing/2014/main" id="{4F9AF478-05ED-7733-7A1A-88A8FA750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074" y="1294952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127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25846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 animBg="1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2996</Words>
  <Application>Microsoft Office PowerPoint</Application>
  <PresentationFormat>A4-Papier (210 x 297 mm)</PresentationFormat>
  <Paragraphs>667</Paragraphs>
  <Slides>39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7" baseType="lpstr">
      <vt:lpstr>Microsoft YaHei</vt:lpstr>
      <vt:lpstr>Aptos Narrow</vt:lpstr>
      <vt:lpstr>Arial</vt:lpstr>
      <vt:lpstr>Calibri</vt:lpstr>
      <vt:lpstr>Courier New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2827</cp:revision>
  <cp:lastPrinted>2019-03-23T07:11:31Z</cp:lastPrinted>
  <dcterms:created xsi:type="dcterms:W3CDTF">2003-01-24T08:17:53Z</dcterms:created>
  <dcterms:modified xsi:type="dcterms:W3CDTF">2025-02-16T09:51:20Z</dcterms:modified>
</cp:coreProperties>
</file>