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8"/>
  </p:notesMasterIdLst>
  <p:handoutMasterIdLst>
    <p:handoutMasterId r:id="rId29"/>
  </p:handoutMasterIdLst>
  <p:sldIdLst>
    <p:sldId id="878" r:id="rId3"/>
    <p:sldId id="879" r:id="rId4"/>
    <p:sldId id="811" r:id="rId5"/>
    <p:sldId id="882" r:id="rId6"/>
    <p:sldId id="744" r:id="rId7"/>
    <p:sldId id="930" r:id="rId8"/>
    <p:sldId id="987" r:id="rId9"/>
    <p:sldId id="892" r:id="rId10"/>
    <p:sldId id="989" r:id="rId11"/>
    <p:sldId id="1069" r:id="rId12"/>
    <p:sldId id="1068" r:id="rId13"/>
    <p:sldId id="887" r:id="rId14"/>
    <p:sldId id="1070" r:id="rId15"/>
    <p:sldId id="995" r:id="rId16"/>
    <p:sldId id="1073" r:id="rId17"/>
    <p:sldId id="1072" r:id="rId18"/>
    <p:sldId id="927" r:id="rId19"/>
    <p:sldId id="886" r:id="rId20"/>
    <p:sldId id="885" r:id="rId21"/>
    <p:sldId id="1071" r:id="rId22"/>
    <p:sldId id="894" r:id="rId23"/>
    <p:sldId id="1036" r:id="rId24"/>
    <p:sldId id="1040" r:id="rId25"/>
    <p:sldId id="891" r:id="rId26"/>
    <p:sldId id="755" r:id="rId27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  <a:srgbClr val="66CCFF"/>
    <a:srgbClr val="FF9900"/>
    <a:srgbClr val="3333FF"/>
    <a:srgbClr val="0099FF"/>
    <a:srgbClr val="FF3399"/>
    <a:srgbClr val="00CC00"/>
    <a:srgbClr val="FF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1728" y="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900"/>
    </p:cViewPr>
  </p:sorterViewPr>
  <p:notesViewPr>
    <p:cSldViewPr snapToGrid="0">
      <p:cViewPr>
        <p:scale>
          <a:sx n="100" d="100"/>
          <a:sy n="100" d="100"/>
        </p:scale>
        <p:origin x="3468" y="-1278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Ausbaupfade%20Nullemission\2Ausbaupfad%20bis%202040\Transformation204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Ertr&#228;ge\Jahresertr&#228;ge%202022_V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Jahresertr&#228;ge%202022_V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Jahresertr&#228;ge%202022_V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Ertr&#228;ge\Jahresertr&#228;ge%202022_V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ProSumer%20WT\Arbeitszahle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Ertr&#228;ge\Jahresertr&#228;ge%202022_V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Ertr&#228;ge\Jahresertr&#228;ge%202022_V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Ertr&#228;ge\Transformation2040_D%20Soll-Ist_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Ertr&#228;ge\Transformation2040_D%20Soll-Ist_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05Projekte\01Klimaschutz-Energiewende\02Meta-Studie%20Klimasch.-Energiew.%202.0\02Energie-Erzeugung\02EE-Ausbaupfad\Berechnungen\EE-Ausbaupfad-D-RLP_V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05Projekte\01Klimaschutz-Energiewende\02Meta-Studie%20Klimasch.-Energiew.%202.0\02Energie-Erzeugung\02EE-Ausbaupfad\Berechnungen\EE-Ausbaupfad-D-RLP_V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Vortrag\Ausbauzahlen\EE_Ausbau%202022_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Vortrag\Ausbauzahlen\EE_Ausbau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Transformation\Transformation2040%20RLP_Soll-Ist_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WT\Energie\01ISE%20e.V\10Stammtisch\2021-2030\2023\2023-01-26Schweigen-Rechtenbach\Zahlen\Ausbauzahlen\EE-Ausbau_S&#252;dpfalz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6525454899499E-2"/>
          <c:y val="3.4097636931183353E-2"/>
          <c:w val="0.89019404564367488"/>
          <c:h val="0.83815989118176482"/>
        </c:manualLayout>
      </c:layout>
      <c:lineChart>
        <c:grouping val="standard"/>
        <c:varyColors val="0"/>
        <c:ser>
          <c:idx val="0"/>
          <c:order val="0"/>
          <c:tx>
            <c:strRef>
              <c:f>'Transformation (2)'!$A$2</c:f>
              <c:strCache>
                <c:ptCount val="1"/>
                <c:pt idx="0">
                  <c:v>Bedarf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48E-2"/>
                  <c:y val="-4.255555311224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3-412F-B366-A8450EF5F225}"/>
            </c:ext>
          </c:extLst>
        </c:ser>
        <c:ser>
          <c:idx val="1"/>
          <c:order val="1"/>
          <c:tx>
            <c:strRef>
              <c:f>'Transformation (2)'!$A$3</c:f>
              <c:strCache>
                <c:ptCount val="1"/>
                <c:pt idx="0">
                  <c:v>Erneuerbare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8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2.393749862563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A3-412F-B366-A8450EF5F225}"/>
                </c:ext>
              </c:extLst>
            </c:dLbl>
            <c:dLbl>
              <c:idx val="23"/>
              <c:layout>
                <c:manualLayout>
                  <c:x val="0"/>
                  <c:y val="-2.6597220695150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(2)'!$B$3:$Y$3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A3-412F-B366-A8450EF5F225}"/>
            </c:ext>
          </c:extLst>
        </c:ser>
        <c:ser>
          <c:idx val="2"/>
          <c:order val="2"/>
          <c:tx>
            <c:strRef>
              <c:f>'Transformation (2)'!$A$4</c:f>
              <c:strCache>
                <c:ptCount val="1"/>
                <c:pt idx="0">
                  <c:v>Mineralöl-nichtenergetisch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445444354586967E-2"/>
                  <c:y val="-6.3833329668361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(2)'!$B$4:$Y$4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A3-412F-B366-A8450EF5F225}"/>
            </c:ext>
          </c:extLst>
        </c:ser>
        <c:ser>
          <c:idx val="3"/>
          <c:order val="3"/>
          <c:tx>
            <c:strRef>
              <c:f>'Transformation (2)'!$A$5</c:f>
              <c:strCache>
                <c:ptCount val="1"/>
                <c:pt idx="0">
                  <c:v>Kohle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3.7236108973211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(2)'!$B$5:$Y$5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A3-412F-B366-A8450EF5F225}"/>
            </c:ext>
          </c:extLst>
        </c:ser>
        <c:ser>
          <c:idx val="4"/>
          <c:order val="4"/>
          <c:tx>
            <c:strRef>
              <c:f>'Transformation (2)'!$A$6</c:f>
              <c:strCache>
                <c:ptCount val="1"/>
                <c:pt idx="0">
                  <c:v>Kernenergie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51733313728064E-2"/>
                  <c:y val="4.2555553112241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(2)'!$B$6:$Y$6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A3-412F-B366-A8450EF5F225}"/>
            </c:ext>
          </c:extLst>
        </c:ser>
        <c:ser>
          <c:idx val="5"/>
          <c:order val="5"/>
          <c:tx>
            <c:strRef>
              <c:f>'Transformation (2)'!$A$7</c:f>
              <c:strCache>
                <c:ptCount val="1"/>
                <c:pt idx="0">
                  <c:v>Erdgas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408221846454543E-2"/>
                  <c:y val="-6.915277380739214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A3-412F-B366-A8450EF5F225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(2)'!$B$7:$Y$7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A3-412F-B366-A8450EF5F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84656"/>
        <c:axId val="403078752"/>
      </c:lineChart>
      <c:catAx>
        <c:axId val="4030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78752"/>
        <c:crosses val="autoZero"/>
        <c:auto val="1"/>
        <c:lblAlgn val="ctr"/>
        <c:lblOffset val="100"/>
        <c:noMultiLvlLbl val="0"/>
      </c:catAx>
      <c:valAx>
        <c:axId val="4030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EE!$E$4:$E$15</c:f>
              <c:numCache>
                <c:formatCode>#,##0.0</c:formatCode>
                <c:ptCount val="12"/>
                <c:pt idx="0">
                  <c:v>256.56565656565652</c:v>
                </c:pt>
                <c:pt idx="1">
                  <c:v>343.93939393939394</c:v>
                </c:pt>
                <c:pt idx="2">
                  <c:v>184.34343434343432</c:v>
                </c:pt>
                <c:pt idx="3">
                  <c:v>210.1010101010101</c:v>
                </c:pt>
                <c:pt idx="4">
                  <c:v>138.88888888888889</c:v>
                </c:pt>
                <c:pt idx="5">
                  <c:v>98.98989898989899</c:v>
                </c:pt>
                <c:pt idx="6">
                  <c:v>99.494949494949481</c:v>
                </c:pt>
                <c:pt idx="7">
                  <c:v>133.83838383838383</c:v>
                </c:pt>
                <c:pt idx="8">
                  <c:v>136.86868686868686</c:v>
                </c:pt>
                <c:pt idx="9">
                  <c:v>156.06060606060603</c:v>
                </c:pt>
                <c:pt idx="10">
                  <c:v>176.76767676767676</c:v>
                </c:pt>
                <c:pt idx="11">
                  <c:v>275.25252525252523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2-4B45-9A70-14DAAFF3B51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EE!$H$4:$H$15</c:f>
              <c:numCache>
                <c:formatCode>#,##0.0</c:formatCode>
                <c:ptCount val="12"/>
                <c:pt idx="0">
                  <c:v>261.15606060606063</c:v>
                </c:pt>
                <c:pt idx="1">
                  <c:v>328.47919191919192</c:v>
                </c:pt>
                <c:pt idx="2">
                  <c:v>127.57727272727273</c:v>
                </c:pt>
                <c:pt idx="3">
                  <c:v>173.66136363636363</c:v>
                </c:pt>
                <c:pt idx="4">
                  <c:v>116.73550505050505</c:v>
                </c:pt>
                <c:pt idx="5">
                  <c:v>95.830303030303028</c:v>
                </c:pt>
                <c:pt idx="6">
                  <c:v>107.79469696969697</c:v>
                </c:pt>
                <c:pt idx="7">
                  <c:v>117.74999999999999</c:v>
                </c:pt>
                <c:pt idx="8">
                  <c:v>113.49510101010101</c:v>
                </c:pt>
                <c:pt idx="9">
                  <c:v>128.54393939393941</c:v>
                </c:pt>
                <c:pt idx="10">
                  <c:v>159.44207070707071</c:v>
                </c:pt>
                <c:pt idx="11">
                  <c:v>188.23449494949494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02-4B45-9A70-14DAAFF3B515}"/>
            </c:ext>
          </c:extLst>
        </c:ser>
        <c:ser>
          <c:idx val="2"/>
          <c:order val="2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EE!$K$4:$K$15</c:f>
              <c:numCache>
                <c:formatCode>#,##0.0</c:formatCode>
                <c:ptCount val="12"/>
                <c:pt idx="0">
                  <c:v>280.566534914361</c:v>
                </c:pt>
                <c:pt idx="1">
                  <c:v>367.99077733860344</c:v>
                </c:pt>
                <c:pt idx="2">
                  <c:v>101.94993412384716</c:v>
                </c:pt>
                <c:pt idx="3">
                  <c:v>227.23320158102769</c:v>
                </c:pt>
                <c:pt idx="4">
                  <c:v>136.60737812911725</c:v>
                </c:pt>
                <c:pt idx="5">
                  <c:v>116.51515151515152</c:v>
                </c:pt>
                <c:pt idx="6">
                  <c:v>125.99472990777339</c:v>
                </c:pt>
                <c:pt idx="7">
                  <c:v>132.33860342555994</c:v>
                </c:pt>
                <c:pt idx="8">
                  <c:v>139.1501976284585</c:v>
                </c:pt>
                <c:pt idx="9">
                  <c:v>156.64690382081687</c:v>
                </c:pt>
                <c:pt idx="10">
                  <c:v>177.21343873517787</c:v>
                </c:pt>
                <c:pt idx="11">
                  <c:v>266.21212121212125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02-4B45-9A70-14DAAFF3B515}"/>
            </c:ext>
          </c:extLst>
        </c:ser>
        <c:ser>
          <c:idx val="3"/>
          <c:order val="3"/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EE!$N$4:$N$15</c:f>
              <c:numCache>
                <c:formatCode>#,##0.0</c:formatCode>
                <c:ptCount val="12"/>
                <c:pt idx="0">
                  <c:v>265.85333333333335</c:v>
                </c:pt>
                <c:pt idx="1">
                  <c:v>354.31333333333339</c:v>
                </c:pt>
                <c:pt idx="2">
                  <c:v>143.46</c:v>
                </c:pt>
                <c:pt idx="3">
                  <c:v>220.32666666666668</c:v>
                </c:pt>
                <c:pt idx="4">
                  <c:v>117.26666666666665</c:v>
                </c:pt>
                <c:pt idx="5">
                  <c:v>101.53333333333332</c:v>
                </c:pt>
                <c:pt idx="6">
                  <c:v>104.93333333333334</c:v>
                </c:pt>
                <c:pt idx="7">
                  <c:v>110.90666666666667</c:v>
                </c:pt>
                <c:pt idx="8">
                  <c:v>124.24</c:v>
                </c:pt>
                <c:pt idx="9">
                  <c:v>138.35333333333332</c:v>
                </c:pt>
                <c:pt idx="10">
                  <c:v>164.95333333333335</c:v>
                </c:pt>
                <c:pt idx="11">
                  <c:v>238.32666666666665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02-4B45-9A70-14DAAFF3B515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EE!$Q$4:$Q$15</c:f>
              <c:numCache>
                <c:formatCode>#,##0.0</c:formatCode>
                <c:ptCount val="12"/>
                <c:pt idx="0">
                  <c:v>217.75</c:v>
                </c:pt>
                <c:pt idx="1">
                  <c:v>267.875</c:v>
                </c:pt>
                <c:pt idx="2">
                  <c:v>112.625</c:v>
                </c:pt>
                <c:pt idx="3">
                  <c:v>165.125</c:v>
                </c:pt>
                <c:pt idx="4">
                  <c:v>93.125</c:v>
                </c:pt>
                <c:pt idx="5">
                  <c:v>72</c:v>
                </c:pt>
                <c:pt idx="6">
                  <c:v>75</c:v>
                </c:pt>
                <c:pt idx="7">
                  <c:v>94.375</c:v>
                </c:pt>
                <c:pt idx="8">
                  <c:v>87.5</c:v>
                </c:pt>
                <c:pt idx="9">
                  <c:v>115.375</c:v>
                </c:pt>
                <c:pt idx="10">
                  <c:v>101.375</c:v>
                </c:pt>
                <c:pt idx="11">
                  <c:v>186.5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02-4B45-9A70-14DAAFF3B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355312"/>
        <c:axId val="608353344"/>
      </c:barChart>
      <c:catAx>
        <c:axId val="60835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8353344"/>
        <c:crosses val="autoZero"/>
        <c:auto val="1"/>
        <c:lblAlgn val="ctr"/>
        <c:lblOffset val="100"/>
        <c:noMultiLvlLbl val="0"/>
      </c:catAx>
      <c:valAx>
        <c:axId val="60835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835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EE!$C$4:$C$15</c:f>
              <c:numCache>
                <c:formatCode>#,##0.0</c:formatCode>
                <c:ptCount val="12"/>
                <c:pt idx="0">
                  <c:v>443.40277777777783</c:v>
                </c:pt>
                <c:pt idx="1">
                  <c:v>465.24305555555554</c:v>
                </c:pt>
                <c:pt idx="2">
                  <c:v>248.1597222222222</c:v>
                </c:pt>
                <c:pt idx="3">
                  <c:v>302.77777777777783</c:v>
                </c:pt>
                <c:pt idx="4">
                  <c:v>228.64583333333331</c:v>
                </c:pt>
                <c:pt idx="5">
                  <c:v>137.43055555555554</c:v>
                </c:pt>
                <c:pt idx="6">
                  <c:v>285.3125</c:v>
                </c:pt>
                <c:pt idx="7">
                  <c:v>87.361111111111114</c:v>
                </c:pt>
                <c:pt idx="8">
                  <c:v>196.49305555555557</c:v>
                </c:pt>
                <c:pt idx="9">
                  <c:v>320.20833333333331</c:v>
                </c:pt>
                <c:pt idx="10">
                  <c:v>410.27777777777771</c:v>
                </c:pt>
                <c:pt idx="11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6-4ED9-B4CB-01111BC52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1761216"/>
        <c:axId val="771760560"/>
      </c:barChart>
      <c:catAx>
        <c:axId val="7717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71760560"/>
        <c:crosses val="autoZero"/>
        <c:auto val="1"/>
        <c:lblAlgn val="ctr"/>
        <c:lblOffset val="100"/>
        <c:noMultiLvlLbl val="0"/>
      </c:catAx>
      <c:valAx>
        <c:axId val="77176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7176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EE!$S$4:$S$15</c:f>
              <c:numCache>
                <c:formatCode>#,##0.0</c:formatCode>
                <c:ptCount val="12"/>
                <c:pt idx="0">
                  <c:v>30.076595744680851</c:v>
                </c:pt>
                <c:pt idx="1">
                  <c:v>58.103546099290782</c:v>
                </c:pt>
                <c:pt idx="2">
                  <c:v>127.30000000000001</c:v>
                </c:pt>
                <c:pt idx="3">
                  <c:v>125.69929078014184</c:v>
                </c:pt>
                <c:pt idx="4">
                  <c:v>159.69999999999999</c:v>
                </c:pt>
                <c:pt idx="5">
                  <c:v>149</c:v>
                </c:pt>
                <c:pt idx="6">
                  <c:v>164.4</c:v>
                </c:pt>
                <c:pt idx="7">
                  <c:v>156.10000000000002</c:v>
                </c:pt>
                <c:pt idx="8">
                  <c:v>103.9</c:v>
                </c:pt>
                <c:pt idx="9">
                  <c:v>73.100000000000009</c:v>
                </c:pt>
                <c:pt idx="10">
                  <c:v>33.416312056737588</c:v>
                </c:pt>
                <c:pt idx="11">
                  <c:v>20.116312056737588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F0F-B6A0-AE4480DE0560}"/>
            </c:ext>
          </c:extLst>
        </c:ser>
        <c:ser>
          <c:idx val="1"/>
          <c:order val="1"/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EE!$U$4:$U$15</c:f>
              <c:numCache>
                <c:formatCode>#,##0.0</c:formatCode>
                <c:ptCount val="12"/>
                <c:pt idx="0">
                  <c:v>19.11392405063291</c:v>
                </c:pt>
                <c:pt idx="1">
                  <c:v>38.291139240506325</c:v>
                </c:pt>
                <c:pt idx="2">
                  <c:v>86.392405063291136</c:v>
                </c:pt>
                <c:pt idx="3">
                  <c:v>103.22784810126582</c:v>
                </c:pt>
                <c:pt idx="4">
                  <c:v>143.73417721518987</c:v>
                </c:pt>
                <c:pt idx="5">
                  <c:v>143.79746835443038</c:v>
                </c:pt>
                <c:pt idx="6">
                  <c:v>151.32911392405063</c:v>
                </c:pt>
                <c:pt idx="7">
                  <c:v>128.22784810126581</c:v>
                </c:pt>
                <c:pt idx="8">
                  <c:v>77.531645569620252</c:v>
                </c:pt>
                <c:pt idx="9">
                  <c:v>51.392405063291136</c:v>
                </c:pt>
                <c:pt idx="10">
                  <c:v>23.164556962025316</c:v>
                </c:pt>
                <c:pt idx="11">
                  <c:v>11.20253164556962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7-4F0F-B6A0-AE4480DE0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953216"/>
        <c:axId val="768954200"/>
      </c:barChart>
      <c:catAx>
        <c:axId val="76895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8954200"/>
        <c:crosses val="autoZero"/>
        <c:auto val="1"/>
        <c:lblAlgn val="ctr"/>
        <c:lblOffset val="100"/>
        <c:noMultiLvlLbl val="0"/>
      </c:catAx>
      <c:valAx>
        <c:axId val="76895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89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EE!$C$4:$C$15</c:f>
              <c:numCache>
                <c:formatCode>#,##0.0</c:formatCode>
                <c:ptCount val="12"/>
                <c:pt idx="0">
                  <c:v>443.40277777777783</c:v>
                </c:pt>
                <c:pt idx="1">
                  <c:v>465.24305555555554</c:v>
                </c:pt>
                <c:pt idx="2">
                  <c:v>248.1597222222222</c:v>
                </c:pt>
                <c:pt idx="3">
                  <c:v>302.77777777777783</c:v>
                </c:pt>
                <c:pt idx="4">
                  <c:v>228.64583333333331</c:v>
                </c:pt>
                <c:pt idx="5">
                  <c:v>137.43055555555554</c:v>
                </c:pt>
                <c:pt idx="6">
                  <c:v>285.3125</c:v>
                </c:pt>
                <c:pt idx="7">
                  <c:v>87.361111111111114</c:v>
                </c:pt>
                <c:pt idx="8">
                  <c:v>196.49305555555557</c:v>
                </c:pt>
                <c:pt idx="9">
                  <c:v>320.20833333333331</c:v>
                </c:pt>
                <c:pt idx="10">
                  <c:v>410.27777777777771</c:v>
                </c:pt>
                <c:pt idx="11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A-41E7-B3A8-FFC0158A9558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EE!$E$4:$E$15</c:f>
              <c:numCache>
                <c:formatCode>#,##0.0</c:formatCode>
                <c:ptCount val="12"/>
                <c:pt idx="0">
                  <c:v>256.56565656565652</c:v>
                </c:pt>
                <c:pt idx="1">
                  <c:v>343.93939393939394</c:v>
                </c:pt>
                <c:pt idx="2">
                  <c:v>184.34343434343432</c:v>
                </c:pt>
                <c:pt idx="3">
                  <c:v>210.1010101010101</c:v>
                </c:pt>
                <c:pt idx="4">
                  <c:v>138.88888888888889</c:v>
                </c:pt>
                <c:pt idx="5">
                  <c:v>98.98989898989899</c:v>
                </c:pt>
                <c:pt idx="6">
                  <c:v>99.494949494949481</c:v>
                </c:pt>
                <c:pt idx="7">
                  <c:v>133.83838383838383</c:v>
                </c:pt>
                <c:pt idx="8">
                  <c:v>136.86868686868686</c:v>
                </c:pt>
                <c:pt idx="9">
                  <c:v>156.06060606060603</c:v>
                </c:pt>
                <c:pt idx="10">
                  <c:v>176.76767676767676</c:v>
                </c:pt>
                <c:pt idx="11">
                  <c:v>275.25252525252523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A-41E7-B3A8-FFC0158A9558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EE!$H$4:$H$15</c:f>
              <c:numCache>
                <c:formatCode>#,##0.0</c:formatCode>
                <c:ptCount val="12"/>
                <c:pt idx="0">
                  <c:v>261.15606060606063</c:v>
                </c:pt>
                <c:pt idx="1">
                  <c:v>328.47919191919192</c:v>
                </c:pt>
                <c:pt idx="2">
                  <c:v>127.57727272727273</c:v>
                </c:pt>
                <c:pt idx="3">
                  <c:v>173.66136363636363</c:v>
                </c:pt>
                <c:pt idx="4">
                  <c:v>116.73550505050505</c:v>
                </c:pt>
                <c:pt idx="5">
                  <c:v>95.830303030303028</c:v>
                </c:pt>
                <c:pt idx="6">
                  <c:v>107.79469696969697</c:v>
                </c:pt>
                <c:pt idx="7">
                  <c:v>117.74999999999999</c:v>
                </c:pt>
                <c:pt idx="8">
                  <c:v>113.49510101010101</c:v>
                </c:pt>
                <c:pt idx="9">
                  <c:v>128.54393939393941</c:v>
                </c:pt>
                <c:pt idx="10">
                  <c:v>159.44207070707071</c:v>
                </c:pt>
                <c:pt idx="11">
                  <c:v>188.23449494949494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7A-41E7-B3A8-FFC0158A9558}"/>
            </c:ext>
          </c:extLst>
        </c:ser>
        <c:ser>
          <c:idx val="3"/>
          <c:order val="3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EE!$K$4:$K$15</c:f>
              <c:numCache>
                <c:formatCode>#,##0.0</c:formatCode>
                <c:ptCount val="12"/>
                <c:pt idx="0">
                  <c:v>280.566534914361</c:v>
                </c:pt>
                <c:pt idx="1">
                  <c:v>367.99077733860344</c:v>
                </c:pt>
                <c:pt idx="2">
                  <c:v>101.94993412384716</c:v>
                </c:pt>
                <c:pt idx="3">
                  <c:v>227.23320158102769</c:v>
                </c:pt>
                <c:pt idx="4">
                  <c:v>136.60737812911725</c:v>
                </c:pt>
                <c:pt idx="5">
                  <c:v>116.51515151515152</c:v>
                </c:pt>
                <c:pt idx="6">
                  <c:v>125.99472990777339</c:v>
                </c:pt>
                <c:pt idx="7">
                  <c:v>132.33860342555994</c:v>
                </c:pt>
                <c:pt idx="8">
                  <c:v>139.1501976284585</c:v>
                </c:pt>
                <c:pt idx="9">
                  <c:v>156.64690382081687</c:v>
                </c:pt>
                <c:pt idx="10">
                  <c:v>177.21343873517787</c:v>
                </c:pt>
                <c:pt idx="11">
                  <c:v>266.21212121212125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7A-41E7-B3A8-FFC0158A9558}"/>
            </c:ext>
          </c:extLst>
        </c:ser>
        <c:ser>
          <c:idx val="4"/>
          <c:order val="4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EE!$N$4:$N$15</c:f>
              <c:numCache>
                <c:formatCode>#,##0.0</c:formatCode>
                <c:ptCount val="12"/>
                <c:pt idx="0">
                  <c:v>265.85333333333335</c:v>
                </c:pt>
                <c:pt idx="1">
                  <c:v>354.31333333333339</c:v>
                </c:pt>
                <c:pt idx="2">
                  <c:v>143.46</c:v>
                </c:pt>
                <c:pt idx="3">
                  <c:v>220.32666666666668</c:v>
                </c:pt>
                <c:pt idx="4">
                  <c:v>117.26666666666665</c:v>
                </c:pt>
                <c:pt idx="5">
                  <c:v>101.53333333333332</c:v>
                </c:pt>
                <c:pt idx="6">
                  <c:v>104.93333333333334</c:v>
                </c:pt>
                <c:pt idx="7">
                  <c:v>110.90666666666667</c:v>
                </c:pt>
                <c:pt idx="8">
                  <c:v>124.24</c:v>
                </c:pt>
                <c:pt idx="9">
                  <c:v>138.35333333333332</c:v>
                </c:pt>
                <c:pt idx="10">
                  <c:v>164.95333333333335</c:v>
                </c:pt>
                <c:pt idx="11">
                  <c:v>238.32666666666665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A-41E7-B3A8-FFC0158A9558}"/>
            </c:ext>
          </c:extLst>
        </c:ser>
        <c:ser>
          <c:idx val="5"/>
          <c:order val="5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EE!$Q$4:$Q$15</c:f>
              <c:numCache>
                <c:formatCode>#,##0.0</c:formatCode>
                <c:ptCount val="12"/>
                <c:pt idx="0">
                  <c:v>217.75</c:v>
                </c:pt>
                <c:pt idx="1">
                  <c:v>267.875</c:v>
                </c:pt>
                <c:pt idx="2">
                  <c:v>112.625</c:v>
                </c:pt>
                <c:pt idx="3">
                  <c:v>165.125</c:v>
                </c:pt>
                <c:pt idx="4">
                  <c:v>93.125</c:v>
                </c:pt>
                <c:pt idx="5">
                  <c:v>72</c:v>
                </c:pt>
                <c:pt idx="6">
                  <c:v>75</c:v>
                </c:pt>
                <c:pt idx="7">
                  <c:v>94.375</c:v>
                </c:pt>
                <c:pt idx="8">
                  <c:v>87.5</c:v>
                </c:pt>
                <c:pt idx="9">
                  <c:v>115.375</c:v>
                </c:pt>
                <c:pt idx="10">
                  <c:v>101.375</c:v>
                </c:pt>
                <c:pt idx="11">
                  <c:v>186.5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7A-41E7-B3A8-FFC0158A9558}"/>
            </c:ext>
          </c:extLst>
        </c:ser>
        <c:ser>
          <c:idx val="6"/>
          <c:order val="6"/>
          <c:spPr>
            <a:solidFill>
              <a:srgbClr val="CC660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EE!$Y$4:$Y$15</c:f>
              <c:numCache>
                <c:formatCode>#,##0.0</c:formatCode>
                <c:ptCount val="12"/>
                <c:pt idx="0">
                  <c:v>30.076595744680851</c:v>
                </c:pt>
                <c:pt idx="1">
                  <c:v>58.103546099290782</c:v>
                </c:pt>
                <c:pt idx="2">
                  <c:v>127.30000000000001</c:v>
                </c:pt>
                <c:pt idx="3">
                  <c:v>125.69929078014184</c:v>
                </c:pt>
                <c:pt idx="4">
                  <c:v>159.69999999999999</c:v>
                </c:pt>
                <c:pt idx="5">
                  <c:v>149</c:v>
                </c:pt>
                <c:pt idx="6">
                  <c:v>164.4</c:v>
                </c:pt>
                <c:pt idx="7">
                  <c:v>156.10000000000002</c:v>
                </c:pt>
                <c:pt idx="8">
                  <c:v>103.9</c:v>
                </c:pt>
                <c:pt idx="9">
                  <c:v>73.100000000000009</c:v>
                </c:pt>
                <c:pt idx="10">
                  <c:v>33.416312056737588</c:v>
                </c:pt>
                <c:pt idx="11">
                  <c:v>20.116312056737588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7A-41E7-B3A8-FFC0158A9558}"/>
            </c:ext>
          </c:extLst>
        </c:ser>
        <c:ser>
          <c:idx val="7"/>
          <c:order val="7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EE!$A$4:$A$15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EE!$AA$4:$AA$15</c:f>
              <c:numCache>
                <c:formatCode>#,##0.0</c:formatCode>
                <c:ptCount val="12"/>
                <c:pt idx="0">
                  <c:v>19.11392405063291</c:v>
                </c:pt>
                <c:pt idx="1">
                  <c:v>38.291139240506325</c:v>
                </c:pt>
                <c:pt idx="2">
                  <c:v>86.392405063291136</c:v>
                </c:pt>
                <c:pt idx="3">
                  <c:v>103.22784810126582</c:v>
                </c:pt>
                <c:pt idx="4">
                  <c:v>143.73417721518987</c:v>
                </c:pt>
                <c:pt idx="5">
                  <c:v>143.79746835443038</c:v>
                </c:pt>
                <c:pt idx="6">
                  <c:v>151.32911392405063</c:v>
                </c:pt>
                <c:pt idx="7">
                  <c:v>128.22784810126581</c:v>
                </c:pt>
                <c:pt idx="8">
                  <c:v>77.531645569620252</c:v>
                </c:pt>
                <c:pt idx="9">
                  <c:v>51.392405063291136</c:v>
                </c:pt>
                <c:pt idx="10">
                  <c:v>23.164556962025316</c:v>
                </c:pt>
                <c:pt idx="11">
                  <c:v>11.20253164556962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7A-41E7-B3A8-FFC0158A9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623432"/>
        <c:axId val="612621792"/>
      </c:barChart>
      <c:catAx>
        <c:axId val="61262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2621792"/>
        <c:crosses val="autoZero"/>
        <c:auto val="1"/>
        <c:lblAlgn val="ctr"/>
        <c:lblOffset val="100"/>
        <c:noMultiLvlLbl val="0"/>
      </c:catAx>
      <c:valAx>
        <c:axId val="61262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262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83-4D31-A458-43B2DF3DB8A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83-4D31-A458-43B2DF3DB8A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83-4D31-A458-43B2DF3DB8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Tabelle1!$B$3:$B$14</c:f>
              <c:numCache>
                <c:formatCode>0.00</c:formatCode>
                <c:ptCount val="12"/>
                <c:pt idx="0">
                  <c:v>3.7031963470319633</c:v>
                </c:pt>
                <c:pt idx="1">
                  <c:v>4.3223140495867769</c:v>
                </c:pt>
                <c:pt idx="2">
                  <c:v>4.1520737327188941</c:v>
                </c:pt>
                <c:pt idx="3">
                  <c:v>4.6172566371681416</c:v>
                </c:pt>
                <c:pt idx="4">
                  <c:v>5.4696969696969697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5.0381679389312977</c:v>
                </c:pt>
                <c:pt idx="9">
                  <c:v>5.339130434782609</c:v>
                </c:pt>
                <c:pt idx="10">
                  <c:v>4.4054545454545453</c:v>
                </c:pt>
                <c:pt idx="11">
                  <c:v>3.7278048780487807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3-4D31-A458-43B2DF3DB8A0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Tabelle1!$C$3:$C$14</c:f>
              <c:numCache>
                <c:formatCode>0.00</c:formatCode>
                <c:ptCount val="12"/>
                <c:pt idx="0">
                  <c:v>2.4760147601476015</c:v>
                </c:pt>
                <c:pt idx="1">
                  <c:v>2.6964285714285716</c:v>
                </c:pt>
                <c:pt idx="2">
                  <c:v>2.7100840336134455</c:v>
                </c:pt>
                <c:pt idx="3">
                  <c:v>2.862222222222222</c:v>
                </c:pt>
                <c:pt idx="4">
                  <c:v>3.1693121693121693</c:v>
                </c:pt>
                <c:pt idx="5">
                  <c:v>3.4370860927152318</c:v>
                </c:pt>
                <c:pt idx="6">
                  <c:v>3.4666666666666668</c:v>
                </c:pt>
                <c:pt idx="7">
                  <c:v>3.1866666666666665</c:v>
                </c:pt>
                <c:pt idx="8">
                  <c:v>3.2</c:v>
                </c:pt>
                <c:pt idx="9">
                  <c:v>3.2711864406779663</c:v>
                </c:pt>
                <c:pt idx="10">
                  <c:v>3.0808080808080809</c:v>
                </c:pt>
                <c:pt idx="11">
                  <c:v>2.7902097902097904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3-4D31-A458-43B2DF3DB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148296"/>
        <c:axId val="483148624"/>
      </c:barChart>
      <c:catAx>
        <c:axId val="48314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148624"/>
        <c:crosses val="autoZero"/>
        <c:auto val="1"/>
        <c:lblAlgn val="ctr"/>
        <c:lblOffset val="100"/>
        <c:noMultiLvlLbl val="0"/>
      </c:catAx>
      <c:valAx>
        <c:axId val="48314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14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'PS_Erzeugung-Verbrauch'!$B$3:$B$49</c:f>
              <c:numCache>
                <c:formatCode>General</c:formatCode>
                <c:ptCount val="47"/>
                <c:pt idx="0" formatCode="#,##0">
                  <c:v>1458.6799999999998</c:v>
                </c:pt>
                <c:pt idx="4" formatCode="#,##0">
                  <c:v>1057.4199999999996</c:v>
                </c:pt>
                <c:pt idx="8" formatCode="#,##0">
                  <c:v>987.02000000000044</c:v>
                </c:pt>
                <c:pt idx="12" formatCode="#,##0">
                  <c:v>761.25</c:v>
                </c:pt>
                <c:pt idx="16" formatCode="#,##0">
                  <c:v>293.94999999999982</c:v>
                </c:pt>
                <c:pt idx="20" formatCode="#,##0">
                  <c:v>177.68000000000029</c:v>
                </c:pt>
                <c:pt idx="24" formatCode="#,##0">
                  <c:v>177.59000000000015</c:v>
                </c:pt>
                <c:pt idx="28" formatCode="#,##0">
                  <c:v>214.3520833333331</c:v>
                </c:pt>
                <c:pt idx="32" formatCode="#,##0">
                  <c:v>323.72000000000025</c:v>
                </c:pt>
                <c:pt idx="36" formatCode="#,##0">
                  <c:v>402.08999999999924</c:v>
                </c:pt>
                <c:pt idx="40" formatCode="#,##0">
                  <c:v>728.64999999999964</c:v>
                </c:pt>
                <c:pt idx="44" formatCode="#,##0">
                  <c:v>1355.3200000000015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A-43EC-A62E-EEE8A7626730}"/>
            </c:ext>
          </c:extLst>
        </c:ser>
        <c:ser>
          <c:idx val="1"/>
          <c:order val="1"/>
          <c:spPr>
            <a:solidFill>
              <a:srgbClr val="66CCFF"/>
            </a:solidFill>
            <a:ln>
              <a:noFill/>
            </a:ln>
            <a:effectLst/>
          </c:spPr>
          <c:invertIfNegative val="0"/>
          <c:val>
            <c:numRef>
              <c:f>'PS_Erzeugung-Verbrauch'!$C$3:$C$49</c:f>
              <c:numCache>
                <c:formatCode>General</c:formatCode>
                <c:ptCount val="47"/>
                <c:pt idx="0" formatCode="#,##0">
                  <c:v>256.42230000000018</c:v>
                </c:pt>
                <c:pt idx="4" formatCode="#,##0">
                  <c:v>316.29840000000036</c:v>
                </c:pt>
                <c:pt idx="8" formatCode="#,##0">
                  <c:v>331.60289999999952</c:v>
                </c:pt>
                <c:pt idx="12" formatCode="#,##0">
                  <c:v>365.23040000000003</c:v>
                </c:pt>
                <c:pt idx="16" formatCode="#,##0">
                  <c:v>359.50660000000016</c:v>
                </c:pt>
                <c:pt idx="20" formatCode="#,##0">
                  <c:v>363.47839999999974</c:v>
                </c:pt>
                <c:pt idx="24" formatCode="#,##0">
                  <c:v>265.69759999999985</c:v>
                </c:pt>
                <c:pt idx="28" formatCode="#,##0">
                  <c:v>367.94621666666694</c:v>
                </c:pt>
                <c:pt idx="32" formatCode="#,##0">
                  <c:v>334.36559999999974</c:v>
                </c:pt>
                <c:pt idx="36" formatCode="#,##0">
                  <c:v>361.67780000000079</c:v>
                </c:pt>
                <c:pt idx="40" formatCode="#,##0">
                  <c:v>353.84520000000032</c:v>
                </c:pt>
                <c:pt idx="44" formatCode="#,##0">
                  <c:v>282.32049999999845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8A-43EC-A62E-EEE8A7626730}"/>
            </c:ext>
          </c:extLst>
        </c:ser>
        <c:ser>
          <c:idx val="2"/>
          <c:order val="2"/>
          <c:spPr>
            <a:solidFill>
              <a:srgbClr val="3333FF"/>
            </a:solidFill>
            <a:ln>
              <a:noFill/>
            </a:ln>
            <a:effectLst/>
          </c:spPr>
          <c:invertIfNegative val="0"/>
          <c:val>
            <c:numRef>
              <c:f>'PS_Erzeugung-Verbrauch'!$D$3:$D$49</c:f>
              <c:numCache>
                <c:formatCode>General</c:formatCode>
                <c:ptCount val="47"/>
                <c:pt idx="0" formatCode="#,##0">
                  <c:v>33.8977</c:v>
                </c:pt>
                <c:pt idx="4" formatCode="#,##0">
                  <c:v>28.281600000000001</c:v>
                </c:pt>
                <c:pt idx="8" formatCode="#,##0">
                  <c:v>4.3771000000000004</c:v>
                </c:pt>
                <c:pt idx="12" formatCode="#,##0">
                  <c:v>24.519600000000001</c:v>
                </c:pt>
                <c:pt idx="16" formatCode="#,##0">
                  <c:v>17.543400000000002</c:v>
                </c:pt>
                <c:pt idx="20" formatCode="#,##0">
                  <c:v>9.8415999999999997</c:v>
                </c:pt>
                <c:pt idx="24" formatCode="#,##0">
                  <c:v>4.7124000000000006</c:v>
                </c:pt>
                <c:pt idx="28" formatCode="#,##0">
                  <c:v>0.70169999999999999</c:v>
                </c:pt>
                <c:pt idx="32" formatCode="#,##0">
                  <c:v>9.9144000000000005</c:v>
                </c:pt>
                <c:pt idx="36" formatCode="#,##0">
                  <c:v>21.232200000000002</c:v>
                </c:pt>
                <c:pt idx="40" formatCode="#,##0">
                  <c:v>23.504799999999999</c:v>
                </c:pt>
                <c:pt idx="44" formatCode="#,##0">
                  <c:v>126.35949999999998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8A-43EC-A62E-EEE8A7626730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'PS_Erzeugung-Verbrauch'!$E$3:$E$49</c:f>
            </c:numRef>
          </c:val>
          <c:extLst>
            <c:ext xmlns:c16="http://schemas.microsoft.com/office/drawing/2014/chart" uri="{C3380CC4-5D6E-409C-BE32-E72D297353CC}">
              <c16:uniqueId val="{00000003-C68A-43EC-A62E-EEE8A7626730}"/>
            </c:ext>
          </c:extLst>
        </c:ser>
        <c:ser>
          <c:idx val="4"/>
          <c:order val="4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'PS_Erzeugung-Verbrauch'!$F$3:$F$49</c:f>
              <c:numCache>
                <c:formatCode>#,##0</c:formatCode>
                <c:ptCount val="47"/>
                <c:pt idx="1">
                  <c:v>1495</c:v>
                </c:pt>
                <c:pt idx="5">
                  <c:v>1001</c:v>
                </c:pt>
                <c:pt idx="9">
                  <c:v>790</c:v>
                </c:pt>
                <c:pt idx="13">
                  <c:v>623</c:v>
                </c:pt>
                <c:pt idx="17">
                  <c:v>219</c:v>
                </c:pt>
                <c:pt idx="21">
                  <c:v>112</c:v>
                </c:pt>
                <c:pt idx="25">
                  <c:v>94</c:v>
                </c:pt>
                <c:pt idx="29">
                  <c:v>119</c:v>
                </c:pt>
                <c:pt idx="33">
                  <c:v>316</c:v>
                </c:pt>
                <c:pt idx="37">
                  <c:v>490</c:v>
                </c:pt>
                <c:pt idx="41">
                  <c:v>873</c:v>
                </c:pt>
                <c:pt idx="45">
                  <c:v>1617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8A-43EC-A62E-EEE8A7626730}"/>
            </c:ext>
          </c:extLst>
        </c:ser>
        <c:ser>
          <c:idx val="5"/>
          <c:order val="5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'PS_Erzeugung-Verbrauch'!$G$3:$G$49</c:f>
              <c:numCache>
                <c:formatCode>#,##0</c:formatCode>
                <c:ptCount val="47"/>
                <c:pt idx="1">
                  <c:v>254</c:v>
                </c:pt>
                <c:pt idx="5">
                  <c:v>401</c:v>
                </c:pt>
                <c:pt idx="9">
                  <c:v>533</c:v>
                </c:pt>
                <c:pt idx="13">
                  <c:v>528</c:v>
                </c:pt>
                <c:pt idx="17">
                  <c:v>452</c:v>
                </c:pt>
                <c:pt idx="21">
                  <c:v>439</c:v>
                </c:pt>
                <c:pt idx="25">
                  <c:v>354</c:v>
                </c:pt>
                <c:pt idx="29">
                  <c:v>464</c:v>
                </c:pt>
                <c:pt idx="33">
                  <c:v>352</c:v>
                </c:pt>
                <c:pt idx="37">
                  <c:v>295</c:v>
                </c:pt>
                <c:pt idx="41">
                  <c:v>233</c:v>
                </c:pt>
                <c:pt idx="45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8A-43EC-A62E-EEE8A7626730}"/>
            </c:ext>
          </c:extLst>
        </c:ser>
        <c:ser>
          <c:idx val="6"/>
          <c:order val="6"/>
          <c:spPr>
            <a:solidFill>
              <a:srgbClr val="CC6600"/>
            </a:solidFill>
            <a:ln>
              <a:noFill/>
            </a:ln>
            <a:effectLst/>
          </c:spPr>
          <c:invertIfNegative val="0"/>
          <c:val>
            <c:numRef>
              <c:f>'PS_Erzeugung-Verbrauch'!$H$3:$H$49</c:f>
              <c:numCache>
                <c:formatCode>General</c:formatCode>
                <c:ptCount val="47"/>
                <c:pt idx="2" formatCode="#,##0">
                  <c:v>48</c:v>
                </c:pt>
                <c:pt idx="6" formatCode="#,##0">
                  <c:v>204</c:v>
                </c:pt>
                <c:pt idx="10" formatCode="#,##0">
                  <c:v>832</c:v>
                </c:pt>
                <c:pt idx="14" formatCode="#,##0">
                  <c:v>1103</c:v>
                </c:pt>
                <c:pt idx="18" formatCode="#,##0">
                  <c:v>1819</c:v>
                </c:pt>
                <c:pt idx="22" formatCode="#,##0">
                  <c:v>1833</c:v>
                </c:pt>
                <c:pt idx="26" formatCode="#,##0">
                  <c:v>2037</c:v>
                </c:pt>
                <c:pt idx="30" formatCode="#,##0">
                  <c:v>1562</c:v>
                </c:pt>
                <c:pt idx="34" formatCode="#,##0">
                  <c:v>873</c:v>
                </c:pt>
                <c:pt idx="38" formatCode="#,##0">
                  <c:v>517</c:v>
                </c:pt>
                <c:pt idx="42" formatCode="#,##0">
                  <c:v>133</c:v>
                </c:pt>
                <c:pt idx="46" formatCode="#,##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8A-43EC-A62E-EEE8A7626730}"/>
            </c:ext>
          </c:extLst>
        </c:ser>
        <c:ser>
          <c:idx val="7"/>
          <c:order val="7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'PS_Erzeugung-Verbrauch'!$I$3:$I$49</c:f>
              <c:numCache>
                <c:formatCode>General</c:formatCode>
                <c:ptCount val="47"/>
                <c:pt idx="2">
                  <c:v>254</c:v>
                </c:pt>
                <c:pt idx="6">
                  <c:v>401</c:v>
                </c:pt>
                <c:pt idx="10">
                  <c:v>533</c:v>
                </c:pt>
                <c:pt idx="14">
                  <c:v>528</c:v>
                </c:pt>
                <c:pt idx="18">
                  <c:v>452</c:v>
                </c:pt>
                <c:pt idx="22">
                  <c:v>439</c:v>
                </c:pt>
                <c:pt idx="26">
                  <c:v>354</c:v>
                </c:pt>
                <c:pt idx="30">
                  <c:v>464</c:v>
                </c:pt>
                <c:pt idx="34">
                  <c:v>352</c:v>
                </c:pt>
                <c:pt idx="38">
                  <c:v>295</c:v>
                </c:pt>
                <c:pt idx="42">
                  <c:v>233</c:v>
                </c:pt>
                <c:pt idx="46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8A-43EC-A62E-EEE8A7626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3988112"/>
        <c:axId val="703977944"/>
      </c:barChart>
      <c:catAx>
        <c:axId val="703988112"/>
        <c:scaling>
          <c:orientation val="minMax"/>
        </c:scaling>
        <c:delete val="1"/>
        <c:axPos val="b"/>
        <c:majorTickMark val="none"/>
        <c:minorTickMark val="none"/>
        <c:tickLblPos val="nextTo"/>
        <c:crossAx val="703977944"/>
        <c:crosses val="autoZero"/>
        <c:auto val="1"/>
        <c:lblAlgn val="ctr"/>
        <c:lblOffset val="100"/>
        <c:noMultiLvlLbl val="0"/>
      </c:catAx>
      <c:valAx>
        <c:axId val="7039779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03988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F-410A-B090-C508B7FEFEF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F-410A-B090-C508B7FEFEF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F-410A-B090-C508B7FEFEF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F-410A-B090-C508B7FEFEF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F-410A-B090-C508B7FEFEF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1F-410A-B090-C508B7FEF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'PS_Erzeugung-Verbrauch'!$B$60:$B$62</c:f>
              <c:numCache>
                <c:formatCode>#,##0</c:formatCode>
                <c:ptCount val="3"/>
                <c:pt idx="0">
                  <c:v>10991</c:v>
                </c:pt>
                <c:pt idx="1">
                  <c:v>7749</c:v>
                </c:pt>
                <c:pt idx="2">
                  <c:v>7937.722083333334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F-410A-B090-C508B7FEFEF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31F-410A-B090-C508B7FEFEF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31F-410A-B090-C508B7FEFEFF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1F-410A-B090-C508B7FEFEF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1F-410A-B090-C508B7FEFEF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1F-410A-B090-C508B7FEFEF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1F-410A-B090-C508B7FEF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'PS_Erzeugung-Verbrauch'!$C$60:$C$62</c:f>
              <c:numCache>
                <c:formatCode>#,##0</c:formatCode>
                <c:ptCount val="3"/>
                <c:pt idx="0">
                  <c:v>4452</c:v>
                </c:pt>
                <c:pt idx="1">
                  <c:v>4452</c:v>
                </c:pt>
                <c:pt idx="2">
                  <c:v>3958.3919166666656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F-410A-B090-C508B7FEFEFF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2297023139660472E-2"/>
                  <c:y val="8.5806945633079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F-410A-B090-C508B7FEF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'PS_Erzeugung-Verbrauch'!$D$60:$D$62</c:f>
              <c:numCache>
                <c:formatCode>General</c:formatCode>
                <c:ptCount val="3"/>
                <c:pt idx="2" formatCode="#,##0">
                  <c:v>304.88599999999997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F-410A-B090-C508B7FEF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7403816"/>
        <c:axId val="487405128"/>
      </c:barChart>
      <c:catAx>
        <c:axId val="487403816"/>
        <c:scaling>
          <c:orientation val="minMax"/>
        </c:scaling>
        <c:delete val="1"/>
        <c:axPos val="l"/>
        <c:majorTickMark val="none"/>
        <c:minorTickMark val="none"/>
        <c:tickLblPos val="nextTo"/>
        <c:crossAx val="487405128"/>
        <c:crosses val="autoZero"/>
        <c:auto val="1"/>
        <c:lblAlgn val="ctr"/>
        <c:lblOffset val="100"/>
        <c:noMultiLvlLbl val="0"/>
      </c:catAx>
      <c:valAx>
        <c:axId val="48740512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87403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AC-4745-AAAB-45BB974A8C71}"/>
            </c:ext>
          </c:extLst>
        </c:ser>
        <c:ser>
          <c:idx val="2"/>
          <c:order val="1"/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c:spPr>
          </c:marker>
          <c:dLbls>
            <c:dLbl>
              <c:idx val="0"/>
              <c:layout>
                <c:manualLayout>
                  <c:x val="-2.1967410827122748E-2"/>
                  <c:y val="-3.6278809351890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AC-4745-AAAB-45BB974A8C71}"/>
                </c:ext>
              </c:extLst>
            </c:dLbl>
            <c:dLbl>
              <c:idx val="4"/>
              <c:layout>
                <c:manualLayout>
                  <c:x val="-2.0594447650427575E-2"/>
                  <c:y val="5.5813552849062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AC-4745-AAAB-45BB974A8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Transformation!$B$3:$Y$3</c:f>
              <c:numCache>
                <c:formatCode>#,##0</c:formatCode>
                <c:ptCount val="24"/>
                <c:pt idx="0">
                  <c:v>3485</c:v>
                </c:pt>
                <c:pt idx="1">
                  <c:v>3364</c:v>
                </c:pt>
                <c:pt idx="2">
                  <c:v>3341</c:v>
                </c:pt>
                <c:pt idx="3">
                  <c:v>3006</c:v>
                </c:pt>
                <c:pt idx="4">
                  <c:v>3151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AC-4745-AAAB-45BB974A8C71}"/>
            </c:ext>
          </c:extLst>
        </c:ser>
        <c:ser>
          <c:idx val="3"/>
          <c:order val="2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23"/>
              <c:layout>
                <c:manualLayout>
                  <c:x val="-5.4918527067806871E-3"/>
                  <c:y val="-3.906948699434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AC-4745-AAAB-45BB974A8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Transformation!$B$4:$Y$4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AC-4745-AAAB-45BB974A8C71}"/>
            </c:ext>
          </c:extLst>
        </c:ser>
        <c:ser>
          <c:idx val="4"/>
          <c:order val="3"/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00B050"/>
                </a:solidFill>
                <a:prstDash val="sysDash"/>
              </a:ln>
              <a:effectLst/>
            </c:spPr>
          </c:marker>
          <c:dLbls>
            <c:dLbl>
              <c:idx val="5"/>
              <c:layout>
                <c:manualLayout>
                  <c:x val="-2.0594447650427575E-2"/>
                  <c:y val="3.906948699434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AC-4745-AAAB-45BB974A8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Transformation!$B$5:$Y$5</c:f>
              <c:numCache>
                <c:formatCode>#,##0</c:formatCode>
                <c:ptCount val="24"/>
                <c:pt idx="0">
                  <c:v>496</c:v>
                </c:pt>
                <c:pt idx="1">
                  <c:v>501.38889289999997</c:v>
                </c:pt>
                <c:pt idx="2">
                  <c:v>523.88889308</c:v>
                </c:pt>
                <c:pt idx="3">
                  <c:v>544.76083769141997</c:v>
                </c:pt>
                <c:pt idx="4">
                  <c:v>545.29805991794001</c:v>
                </c:pt>
                <c:pt idx="5">
                  <c:v>565.16333785463996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AC-4745-AAAB-45BB974A8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001288"/>
        <c:axId val="458007192"/>
      </c:lineChart>
      <c:catAx>
        <c:axId val="4580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007192"/>
        <c:crosses val="autoZero"/>
        <c:auto val="1"/>
        <c:lblAlgn val="ctr"/>
        <c:lblOffset val="100"/>
        <c:noMultiLvlLbl val="0"/>
      </c:catAx>
      <c:valAx>
        <c:axId val="45800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00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Transformation!$B$6:$Y$6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5C-4D77-B36E-80ED276B1CCD}"/>
            </c:ext>
          </c:extLst>
        </c:ser>
        <c:ser>
          <c:idx val="1"/>
          <c:order val="1"/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/>
                </a:solidFill>
                <a:prstDash val="sysDash"/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Transformation!$B$7:$Y$7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1234.1666765399998</c:v>
                </c:pt>
                <c:pt idx="2">
                  <c:v>1255.27778782</c:v>
                </c:pt>
                <c:pt idx="3">
                  <c:v>1135.2266757484799</c:v>
                </c:pt>
                <c:pt idx="4">
                  <c:v>1077.04834194972</c:v>
                </c:pt>
                <c:pt idx="5">
                  <c:v>1156.6133425862402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5C-4D77-B36E-80ED276B1CCD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Transformation!$B$8:$Y$8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5C-4D77-B36E-80ED276B1CCD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prstDash val="sysDash"/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Transformation!$B$9:$Y$9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806.38889533999998</c:v>
                </c:pt>
                <c:pt idx="2">
                  <c:v>640.00000511999997</c:v>
                </c:pt>
                <c:pt idx="3">
                  <c:v>515.32055967811993</c:v>
                </c:pt>
                <c:pt idx="4">
                  <c:v>606.26306040565999</c:v>
                </c:pt>
                <c:pt idx="5">
                  <c:v>650.59500520476001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5C-4D77-B36E-80ED276B1CCD}"/>
            </c:ext>
          </c:extLst>
        </c:ser>
        <c:ser>
          <c:idx val="4"/>
          <c:order val="4"/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3399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Transformation!$B$10:$Y$10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192.82407561666665</c:v>
                </c:pt>
                <c:pt idx="2">
                  <c:v>154.25926049333333</c:v>
                </c:pt>
                <c:pt idx="3">
                  <c:v>115.69444537000001</c:v>
                </c:pt>
                <c:pt idx="4">
                  <c:v>77.129630246666693</c:v>
                </c:pt>
                <c:pt idx="5">
                  <c:v>38.564815123333368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5C-4D77-B36E-80ED276B1CCD}"/>
            </c:ext>
          </c:extLst>
        </c:ser>
        <c:ser>
          <c:idx val="5"/>
          <c:order val="5"/>
          <c:spPr>
            <a:ln w="28575" cap="rnd">
              <a:solidFill>
                <a:srgbClr val="FF3399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3399"/>
                </a:solidFill>
                <a:prstDash val="sysDash"/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Transformation!$B$11:$Y$11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230.27777961999999</c:v>
                </c:pt>
                <c:pt idx="2">
                  <c:v>227.77777959999997</c:v>
                </c:pt>
                <c:pt idx="3">
                  <c:v>195.09805711633996</c:v>
                </c:pt>
                <c:pt idx="4">
                  <c:v>209.99055723547997</c:v>
                </c:pt>
                <c:pt idx="5">
                  <c:v>105.14666750783999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5C-4D77-B36E-80ED276B1CCD}"/>
            </c:ext>
          </c:extLst>
        </c:ser>
        <c:ser>
          <c:idx val="6"/>
          <c:order val="6"/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Transformation!$B$12:$Y$12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967.27320816512099</c:v>
                </c:pt>
                <c:pt idx="2">
                  <c:v>1022.8301686102416</c:v>
                </c:pt>
                <c:pt idx="3">
                  <c:v>1078.3370330553619</c:v>
                </c:pt>
                <c:pt idx="4">
                  <c:v>1068.7550583004827</c:v>
                </c:pt>
                <c:pt idx="5">
                  <c:v>1059.1730835456035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C5C-4D77-B36E-80ED276B1CCD}"/>
            </c:ext>
          </c:extLst>
        </c:ser>
        <c:ser>
          <c:idx val="7"/>
          <c:order val="7"/>
          <c:spPr>
            <a:ln w="28575" cap="rnd">
              <a:solidFill>
                <a:srgbClr val="FFFF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rgbClr val="FFFF00"/>
                </a:solidFill>
                <a:prstDash val="sysDash"/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Transformation!$B$13:$Y$13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858.33334019999995</c:v>
                </c:pt>
                <c:pt idx="2">
                  <c:v>888.88889599999993</c:v>
                </c:pt>
                <c:pt idx="3">
                  <c:v>874.29639588325995</c:v>
                </c:pt>
                <c:pt idx="4" formatCode="#,##0.0">
                  <c:v>904.31417390117986</c:v>
                </c:pt>
                <c:pt idx="5" formatCode="#,##0.0">
                  <c:v>782.02833958956001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C5C-4D77-B36E-80ED276B1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921416"/>
        <c:axId val="616927992"/>
      </c:lineChart>
      <c:catAx>
        <c:axId val="60392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6927992"/>
        <c:crosses val="autoZero"/>
        <c:auto val="1"/>
        <c:lblAlgn val="ctr"/>
        <c:lblOffset val="100"/>
        <c:noMultiLvlLbl val="0"/>
      </c:catAx>
      <c:valAx>
        <c:axId val="61692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392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54705517340761E-2"/>
          <c:y val="3.6535283485816493E-2"/>
          <c:w val="0.84593588344797777"/>
          <c:h val="0.9269294330283670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D'!$B$13:$C$13</c:f>
              <c:numCache>
                <c:formatCode>General</c:formatCode>
                <c:ptCount val="2"/>
                <c:pt idx="0" formatCode="#,##0">
                  <c:v>3485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4-4FCC-8106-4123CC5EE0E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'Entwicklung Strom D'!$B$14:$C$14</c:f>
            </c:numRef>
          </c:val>
          <c:extLst>
            <c:ext xmlns:c16="http://schemas.microsoft.com/office/drawing/2014/chart" uri="{C3380CC4-5D6E-409C-BE32-E72D297353CC}">
              <c16:uniqueId val="{00000001-2204-4FCC-8106-4123CC5EE0E4}"/>
            </c:ext>
          </c:extLst>
        </c:ser>
        <c:ser>
          <c:idx val="2"/>
          <c:order val="2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7273855492196422"/>
                  <c:y val="1.730766741022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D'!$B$15:$C$15</c:f>
              <c:numCache>
                <c:formatCode>0</c:formatCode>
                <c:ptCount val="2"/>
                <c:pt idx="1">
                  <c:v>283.23999999999995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04-4FCC-8106-4123CC5EE0E4}"/>
            </c:ext>
          </c:extLst>
        </c:ser>
        <c:ser>
          <c:idx val="3"/>
          <c:order val="3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7740716451444974"/>
                  <c:y val="1.153844494015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D'!$B$16:$C$16</c:f>
              <c:numCache>
                <c:formatCode>0</c:formatCode>
                <c:ptCount val="2"/>
                <c:pt idx="1">
                  <c:v>20.09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04-4FCC-8106-4123CC5EE0E4}"/>
            </c:ext>
          </c:extLst>
        </c:ser>
        <c:ser>
          <c:idx val="4"/>
          <c:order val="4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7740716451444974"/>
                  <c:y val="-2.019227864526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D'!$B$17:$C$17</c:f>
              <c:numCache>
                <c:formatCode>0</c:formatCode>
                <c:ptCount val="2"/>
                <c:pt idx="1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04-4FCC-8106-4123CC5EE0E4}"/>
            </c:ext>
          </c:extLst>
        </c:ser>
        <c:ser>
          <c:idx val="5"/>
          <c:order val="5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5873272614450781"/>
                  <c:y val="-4.903839099565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D'!$B$18:$C$18</c:f>
              <c:numCache>
                <c:formatCode>0</c:formatCode>
                <c:ptCount val="2"/>
                <c:pt idx="1">
                  <c:v>105.69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04-4FCC-8106-4123CC5EE0E4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7273855492196438"/>
                  <c:y val="-7.499989211099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04-4FCC-8106-4123CC5EE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D'!$B$19:$C$19</c:f>
              <c:numCache>
                <c:formatCode>0</c:formatCode>
                <c:ptCount val="2"/>
                <c:pt idx="1">
                  <c:v>39.43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04-4FCC-8106-4123CC5EE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6167664"/>
        <c:axId val="866175208"/>
      </c:barChart>
      <c:catAx>
        <c:axId val="866167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866175208"/>
        <c:crosses val="autoZero"/>
        <c:auto val="1"/>
        <c:lblAlgn val="ctr"/>
        <c:lblOffset val="100"/>
        <c:noMultiLvlLbl val="0"/>
      </c:catAx>
      <c:valAx>
        <c:axId val="8661752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661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5.1132125939618099E-2"/>
          <c:w val="0.71944444444444444"/>
          <c:h val="0.8931794200667384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D'!$E$13:$G$13</c:f>
              <c:numCache>
                <c:formatCode>General</c:formatCode>
                <c:ptCount val="3"/>
                <c:pt idx="0" formatCode="#,##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B-4E35-B4FD-B1C2309BC87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'Entwicklung Strom D'!$E$14:$G$14</c:f>
            </c:numRef>
          </c:val>
          <c:extLst>
            <c:ext xmlns:c16="http://schemas.microsoft.com/office/drawing/2014/chart" uri="{C3380CC4-5D6E-409C-BE32-E72D297353CC}">
              <c16:uniqueId val="{00000001-B94B-4E35-B4FD-B1C2309BC873}"/>
            </c:ext>
          </c:extLst>
        </c:ser>
        <c:ser>
          <c:idx val="2"/>
          <c:order val="2"/>
          <c:spPr>
            <a:noFill/>
            <a:ln>
              <a:noFill/>
            </a:ln>
            <a:effectLst/>
          </c:spPr>
          <c:invertIfNegative val="0"/>
          <c:val>
            <c:numRef>
              <c:f>'Entwicklung Strom D'!$E$15:$G$15</c:f>
              <c:numCache>
                <c:formatCode>General</c:formatCode>
                <c:ptCount val="3"/>
                <c:pt idx="2">
                  <c:v>1650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4B-4E35-B4FD-B1C2309BC87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94B-4E35-B4FD-B1C2309BC873}"/>
              </c:ext>
            </c:extLst>
          </c:dPt>
          <c:dLbls>
            <c:dLbl>
              <c:idx val="1"/>
              <c:layout>
                <c:manualLayout>
                  <c:x val="9.4444444444444442E-2"/>
                  <c:y val="-4.4378610348464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4B-4E35-B4FD-B1C2309BC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D'!$E$16:$G$16</c:f>
              <c:numCache>
                <c:formatCode>#,##0</c:formatCode>
                <c:ptCount val="3"/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4B-4E35-B4FD-B1C2309BC873}"/>
            </c:ext>
          </c:extLst>
        </c:ser>
        <c:ser>
          <c:idx val="4"/>
          <c:order val="4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94B-4E35-B4FD-B1C2309BC873}"/>
              </c:ext>
            </c:extLst>
          </c:dPt>
          <c:dLbls>
            <c:dLbl>
              <c:idx val="1"/>
              <c:layout>
                <c:manualLayout>
                  <c:x val="8.611111111111111E-2"/>
                  <c:y val="-5.769219345300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4B-4E35-B4FD-B1C2309BC873}"/>
                </c:ext>
              </c:extLst>
            </c:dLbl>
            <c:dLbl>
              <c:idx val="2"/>
              <c:layout>
                <c:manualLayout>
                  <c:x val="8.8888888888888892E-2"/>
                  <c:y val="3.9940749313616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4B-4E35-B4FD-B1C2309BC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D'!$E$17:$G$17</c:f>
              <c:numCache>
                <c:formatCode>#,##0</c:formatCode>
                <c:ptCount val="3"/>
                <c:pt idx="1">
                  <c:v>100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4B-4E35-B4FD-B1C2309BC873}"/>
            </c:ext>
          </c:extLst>
        </c:ser>
        <c:ser>
          <c:idx val="5"/>
          <c:order val="5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94B-4E35-B4FD-B1C2309BC873}"/>
              </c:ext>
            </c:extLst>
          </c:dPt>
          <c:dLbls>
            <c:dLbl>
              <c:idx val="2"/>
              <c:layout>
                <c:manualLayout>
                  <c:x val="8.88888888888888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4B-4E35-B4FD-B1C2309BC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D'!$E$18:$G$18</c:f>
              <c:numCache>
                <c:formatCode>#,##0</c:formatCode>
                <c:ptCount val="3"/>
                <c:pt idx="1">
                  <c:v>700</c:v>
                </c:pt>
                <c:pt idx="2" formatCode="General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4B-4E35-B4FD-B1C2309BC873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4B-4E35-B4FD-B1C2309BC87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4B-4E35-B4FD-B1C2309BC873}"/>
              </c:ext>
            </c:extLst>
          </c:dPt>
          <c:dLbls>
            <c:dLbl>
              <c:idx val="2"/>
              <c:layout>
                <c:manualLayout>
                  <c:x val="9.1666666666666563E-2"/>
                  <c:y val="-4.4378610348462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4B-4E35-B4FD-B1C2309BC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'Entwicklung Strom D'!$E$19:$G$19</c:f>
              <c:numCache>
                <c:formatCode>#,##0</c:formatCode>
                <c:ptCount val="3"/>
                <c:pt idx="1">
                  <c:v>825</c:v>
                </c:pt>
                <c:pt idx="2" formatCode="General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4B-4E35-B4FD-B1C2309BC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8773912"/>
        <c:axId val="848768992"/>
      </c:barChart>
      <c:catAx>
        <c:axId val="848773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848768992"/>
        <c:crosses val="autoZero"/>
        <c:auto val="1"/>
        <c:lblAlgn val="ctr"/>
        <c:lblOffset val="100"/>
        <c:noMultiLvlLbl val="0"/>
      </c:catAx>
      <c:valAx>
        <c:axId val="8487689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48773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'Gesamt-Ausbau'!$B$3:$B$14</c:f>
              <c:numCache>
                <c:formatCode>0</c:formatCode>
                <c:ptCount val="12"/>
                <c:pt idx="0">
                  <c:v>9</c:v>
                </c:pt>
                <c:pt idx="1">
                  <c:v>5.4</c:v>
                </c:pt>
                <c:pt idx="2">
                  <c:v>9</c:v>
                </c:pt>
                <c:pt idx="3">
                  <c:v>8.6999999999999993</c:v>
                </c:pt>
                <c:pt idx="4">
                  <c:v>5.3</c:v>
                </c:pt>
                <c:pt idx="5">
                  <c:v>9.6</c:v>
                </c:pt>
                <c:pt idx="6">
                  <c:v>6.6</c:v>
                </c:pt>
                <c:pt idx="7">
                  <c:v>4.3</c:v>
                </c:pt>
                <c:pt idx="8">
                  <c:v>7</c:v>
                </c:pt>
                <c:pt idx="9">
                  <c:v>11.3</c:v>
                </c:pt>
                <c:pt idx="10">
                  <c:v>4.7</c:v>
                </c:pt>
                <c:pt idx="11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E-4075-A52A-AA93CB4E57D8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'Gesamt-Ausbau'!$C$3:$C$14</c:f>
              <c:numCache>
                <c:formatCode>0</c:formatCode>
                <c:ptCount val="12"/>
                <c:pt idx="0">
                  <c:v>509</c:v>
                </c:pt>
                <c:pt idx="1">
                  <c:v>698.4</c:v>
                </c:pt>
                <c:pt idx="2">
                  <c:v>840.9</c:v>
                </c:pt>
                <c:pt idx="3">
                  <c:v>488.4</c:v>
                </c:pt>
                <c:pt idx="4">
                  <c:v>638.1</c:v>
                </c:pt>
                <c:pt idx="5">
                  <c:v>552.6</c:v>
                </c:pt>
                <c:pt idx="6">
                  <c:v>486.2</c:v>
                </c:pt>
                <c:pt idx="7">
                  <c:v>672.5</c:v>
                </c:pt>
                <c:pt idx="8">
                  <c:v>776</c:v>
                </c:pt>
                <c:pt idx="9">
                  <c:v>575.70000000000005</c:v>
                </c:pt>
                <c:pt idx="10">
                  <c:v>593.29999999999995</c:v>
                </c:pt>
                <c:pt idx="11">
                  <c:v>356.4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E-4075-A52A-AA93CB4E57D8}"/>
            </c:ext>
          </c:extLst>
        </c:ser>
        <c:ser>
          <c:idx val="2"/>
          <c:order val="2"/>
          <c:spPr>
            <a:solidFill>
              <a:srgbClr val="66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'Gesamt-Ausbau'!$D$3:$D$14</c:f>
              <c:numCache>
                <c:formatCode>0</c:formatCode>
                <c:ptCount val="12"/>
                <c:pt idx="0">
                  <c:v>114.2</c:v>
                </c:pt>
                <c:pt idx="1">
                  <c:v>158.30000000000001</c:v>
                </c:pt>
                <c:pt idx="2">
                  <c:v>141.5</c:v>
                </c:pt>
                <c:pt idx="3">
                  <c:v>131.5</c:v>
                </c:pt>
                <c:pt idx="4">
                  <c:v>219.1</c:v>
                </c:pt>
                <c:pt idx="5">
                  <c:v>222.2</c:v>
                </c:pt>
                <c:pt idx="6">
                  <c:v>185.9</c:v>
                </c:pt>
                <c:pt idx="7">
                  <c:v>166.8</c:v>
                </c:pt>
                <c:pt idx="8">
                  <c:v>252</c:v>
                </c:pt>
                <c:pt idx="9">
                  <c:v>211.4</c:v>
                </c:pt>
                <c:pt idx="10">
                  <c:v>281.3</c:v>
                </c:pt>
                <c:pt idx="11">
                  <c:v>290.89999999999998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FE-4075-A52A-AA93CB4E57D8}"/>
            </c:ext>
          </c:extLst>
        </c:ser>
        <c:ser>
          <c:idx val="3"/>
          <c:order val="3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C2-4A3F-9ED9-62324DA00C1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C2-4A3F-9ED9-62324DA00C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C2-4A3F-9ED9-62324DA00C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C2-4A3F-9ED9-62324DA00C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C2-4A3F-9ED9-62324DA00C1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C2-4A3F-9ED9-62324DA00C1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C2-4A3F-9ED9-62324DA00C1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C2-4A3F-9ED9-62324DA00C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'Gesamt-Ausbau'!$E$3:$E$14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162</c:v>
                </c:pt>
                <c:pt idx="8">
                  <c:v>9</c:v>
                </c:pt>
                <c:pt idx="9">
                  <c:v>45</c:v>
                </c:pt>
                <c:pt idx="10">
                  <c:v>72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FE-4075-A52A-AA93CB4E5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2338136"/>
        <c:axId val="492328296"/>
      </c:barChart>
      <c:catAx>
        <c:axId val="49233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2328296"/>
        <c:crosses val="autoZero"/>
        <c:auto val="1"/>
        <c:lblAlgn val="ctr"/>
        <c:lblOffset val="100"/>
        <c:noMultiLvlLbl val="0"/>
      </c:catAx>
      <c:valAx>
        <c:axId val="49232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233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'Gesamt-Ausbau'!$B$3:$B$14</c:f>
              <c:numCache>
                <c:formatCode>General</c:formatCode>
                <c:ptCount val="12"/>
                <c:pt idx="0">
                  <c:v>0</c:v>
                </c:pt>
                <c:pt idx="1">
                  <c:v>0.2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  <c:pt idx="5">
                  <c:v>0</c:v>
                </c:pt>
                <c:pt idx="6">
                  <c:v>0.1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5-4D3D-B2FA-17781E8D597C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'Gesamt-Ausbau'!$C$3:$C$14</c:f>
              <c:numCache>
                <c:formatCode>General</c:formatCode>
                <c:ptCount val="12"/>
                <c:pt idx="0">
                  <c:v>18.100000000000001</c:v>
                </c:pt>
                <c:pt idx="1">
                  <c:v>15.6</c:v>
                </c:pt>
                <c:pt idx="2">
                  <c:v>48.9</c:v>
                </c:pt>
                <c:pt idx="3">
                  <c:v>27.4</c:v>
                </c:pt>
                <c:pt idx="4">
                  <c:v>36.5</c:v>
                </c:pt>
                <c:pt idx="5">
                  <c:v>20.7</c:v>
                </c:pt>
                <c:pt idx="6">
                  <c:v>22.8</c:v>
                </c:pt>
                <c:pt idx="7">
                  <c:v>28.2</c:v>
                </c:pt>
                <c:pt idx="8">
                  <c:v>29.9</c:v>
                </c:pt>
                <c:pt idx="9">
                  <c:v>31.8</c:v>
                </c:pt>
                <c:pt idx="10">
                  <c:v>36.299999999999997</c:v>
                </c:pt>
                <c:pt idx="11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5-4D3D-B2FA-17781E8D597C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0F-468E-9F58-26A8889928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0F-468E-9F58-26A8889928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0F-468E-9F58-26A88899282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0F-468E-9F58-26A88899282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0F-468E-9F58-26A888992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'Gesamt-Ausbau'!$A$3:$A$14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'Gesamt-Ausbau'!$D$3:$D$14</c:f>
              <c:numCache>
                <c:formatCode>General</c:formatCode>
                <c:ptCount val="12"/>
                <c:pt idx="0">
                  <c:v>0</c:v>
                </c:pt>
                <c:pt idx="1">
                  <c:v>4.2</c:v>
                </c:pt>
                <c:pt idx="2">
                  <c:v>0</c:v>
                </c:pt>
                <c:pt idx="3">
                  <c:v>14.1</c:v>
                </c:pt>
                <c:pt idx="4">
                  <c:v>23.3</c:v>
                </c:pt>
                <c:pt idx="5">
                  <c:v>0</c:v>
                </c:pt>
                <c:pt idx="6">
                  <c:v>11.4</c:v>
                </c:pt>
                <c:pt idx="7">
                  <c:v>0</c:v>
                </c:pt>
                <c:pt idx="8">
                  <c:v>0</c:v>
                </c:pt>
                <c:pt idx="9">
                  <c:v>4.2</c:v>
                </c:pt>
                <c:pt idx="10">
                  <c:v>8.6999999999999993</c:v>
                </c:pt>
                <c:pt idx="11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45-4D3D-B2FA-17781E8D5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6208904"/>
        <c:axId val="716208576"/>
      </c:barChart>
      <c:catAx>
        <c:axId val="71620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6208576"/>
        <c:crosses val="autoZero"/>
        <c:auto val="1"/>
        <c:lblAlgn val="ctr"/>
        <c:lblOffset val="100"/>
        <c:noMultiLvlLbl val="0"/>
      </c:catAx>
      <c:valAx>
        <c:axId val="71620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6208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750139819800826E-2"/>
                  <c:y val="-5.142384994811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2022'!$B$2:$X$2</c:f>
              <c:numCache>
                <c:formatCode>0.0</c:formatCode>
                <c:ptCount val="23"/>
                <c:pt idx="0">
                  <c:v>178</c:v>
                </c:pt>
                <c:pt idx="1">
                  <c:v>174.45454545454547</c:v>
                </c:pt>
                <c:pt idx="2">
                  <c:v>170.90909090909093</c:v>
                </c:pt>
                <c:pt idx="3">
                  <c:v>167.3636363636364</c:v>
                </c:pt>
                <c:pt idx="4">
                  <c:v>163.81818181818187</c:v>
                </c:pt>
                <c:pt idx="5">
                  <c:v>160.27272727272734</c:v>
                </c:pt>
                <c:pt idx="6">
                  <c:v>156.7272727272728</c:v>
                </c:pt>
                <c:pt idx="7">
                  <c:v>153.18181818181827</c:v>
                </c:pt>
                <c:pt idx="8">
                  <c:v>149.63636363636374</c:v>
                </c:pt>
                <c:pt idx="9">
                  <c:v>146.09090909090921</c:v>
                </c:pt>
                <c:pt idx="10">
                  <c:v>142.54545454545467</c:v>
                </c:pt>
                <c:pt idx="11">
                  <c:v>139.00000000000014</c:v>
                </c:pt>
                <c:pt idx="12">
                  <c:v>135.45454545454561</c:v>
                </c:pt>
                <c:pt idx="13">
                  <c:v>131.90909090909108</c:v>
                </c:pt>
                <c:pt idx="14">
                  <c:v>128.36363636363654</c:v>
                </c:pt>
                <c:pt idx="15">
                  <c:v>124.818181818182</c:v>
                </c:pt>
                <c:pt idx="16">
                  <c:v>121.27272727272745</c:v>
                </c:pt>
                <c:pt idx="17">
                  <c:v>117.7272727272729</c:v>
                </c:pt>
                <c:pt idx="18">
                  <c:v>114.18181818181836</c:v>
                </c:pt>
                <c:pt idx="19">
                  <c:v>110.63636363636381</c:v>
                </c:pt>
                <c:pt idx="20">
                  <c:v>107.09090909090926</c:v>
                </c:pt>
                <c:pt idx="21">
                  <c:v>103.54545454545472</c:v>
                </c:pt>
                <c:pt idx="2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3B-4294-87DD-F7DC306D14C2}"/>
            </c:ext>
          </c:extLst>
        </c:ser>
        <c:ser>
          <c:idx val="2"/>
          <c:order val="1"/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9.2969186936877578E-3"/>
                  <c:y val="-6.35235793476673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2022'!$B$3:$X$3</c:f>
              <c:numCache>
                <c:formatCode>0.0</c:formatCode>
                <c:ptCount val="23"/>
                <c:pt idx="0">
                  <c:v>178</c:v>
                </c:pt>
                <c:pt idx="1">
                  <c:v>178.6</c:v>
                </c:pt>
                <c:pt idx="2">
                  <c:v>175.8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3B-4294-87DD-F7DC306D14C2}"/>
            </c:ext>
          </c:extLst>
        </c:ser>
        <c:ser>
          <c:idx val="3"/>
          <c:order val="2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1.8593837387375516E-3"/>
                  <c:y val="-5.1423849948111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2022'!$B$4:$X$4</c:f>
              <c:numCache>
                <c:formatCode>0.0</c:formatCode>
                <c:ptCount val="23"/>
                <c:pt idx="0">
                  <c:v>22.6</c:v>
                </c:pt>
                <c:pt idx="1">
                  <c:v>26.118181818181821</c:v>
                </c:pt>
                <c:pt idx="2">
                  <c:v>29.63636363636364</c:v>
                </c:pt>
                <c:pt idx="3">
                  <c:v>33.154545454545456</c:v>
                </c:pt>
                <c:pt idx="4">
                  <c:v>36.672727272727272</c:v>
                </c:pt>
                <c:pt idx="5">
                  <c:v>40.190909090909088</c:v>
                </c:pt>
                <c:pt idx="6">
                  <c:v>43.709090909090904</c:v>
                </c:pt>
                <c:pt idx="7">
                  <c:v>47.22727272727272</c:v>
                </c:pt>
                <c:pt idx="8">
                  <c:v>50.745454545454535</c:v>
                </c:pt>
                <c:pt idx="9">
                  <c:v>54.263636363636351</c:v>
                </c:pt>
                <c:pt idx="10">
                  <c:v>57.781818181818167</c:v>
                </c:pt>
                <c:pt idx="11">
                  <c:v>61.299999999999983</c:v>
                </c:pt>
                <c:pt idx="12">
                  <c:v>64.818181818181799</c:v>
                </c:pt>
                <c:pt idx="13">
                  <c:v>68.336363636363615</c:v>
                </c:pt>
                <c:pt idx="14">
                  <c:v>71.854545454545431</c:v>
                </c:pt>
                <c:pt idx="15">
                  <c:v>75.372727272727246</c:v>
                </c:pt>
                <c:pt idx="16">
                  <c:v>78.890909090909062</c:v>
                </c:pt>
                <c:pt idx="17">
                  <c:v>82.409090909090878</c:v>
                </c:pt>
                <c:pt idx="18">
                  <c:v>85.927272727272694</c:v>
                </c:pt>
                <c:pt idx="19">
                  <c:v>89.44545454545451</c:v>
                </c:pt>
                <c:pt idx="20">
                  <c:v>92.963636363636326</c:v>
                </c:pt>
                <c:pt idx="21">
                  <c:v>96.481818181818142</c:v>
                </c:pt>
                <c:pt idx="2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3B-4294-87DD-F7DC306D14C2}"/>
            </c:ext>
          </c:extLst>
        </c:ser>
        <c:ser>
          <c:idx val="4"/>
          <c:order val="3"/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047058513488588E-2"/>
                  <c:y val="-6.04986469977785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3B-4294-87DD-F7DC306D14C2}"/>
                </c:ext>
              </c:extLst>
            </c:dLbl>
            <c:dLbl>
              <c:idx val="4"/>
              <c:layout>
                <c:manualLayout>
                  <c:x val="-1.1156302432425311E-2"/>
                  <c:y val="4.839891759822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EC-4C25-970C-A0B5A648B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2022'!$B$5:$X$5</c:f>
              <c:numCache>
                <c:formatCode>0.0</c:formatCode>
                <c:ptCount val="23"/>
                <c:pt idx="0">
                  <c:v>22.6</c:v>
                </c:pt>
                <c:pt idx="1">
                  <c:v>24.5</c:v>
                </c:pt>
                <c:pt idx="2">
                  <c:v>25.5</c:v>
                </c:pt>
                <c:pt idx="3">
                  <c:v>25.922640000000001</c:v>
                </c:pt>
                <c:pt idx="4">
                  <c:v>26.415462000000002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3B-4294-87DD-F7DC306D14C2}"/>
            </c:ext>
          </c:extLst>
        </c:ser>
        <c:ser>
          <c:idx val="5"/>
          <c:order val="4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3B-4294-87DD-F7DC306D14C2}"/>
              </c:ext>
            </c:extLst>
          </c:dPt>
          <c:dLbls>
            <c:dLbl>
              <c:idx val="22"/>
              <c:layout>
                <c:manualLayout>
                  <c:x val="-7.4375349549502066E-3"/>
                  <c:y val="4.839891759822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3B-4294-87DD-F7DC306D1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'Transformation_RLP 2022'!$B$1:$X$1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'Transformation_RLP 2022'!$B$15:$X$15</c:f>
              <c:numCache>
                <c:formatCode>General</c:formatCode>
                <c:ptCount val="23"/>
                <c:pt idx="3" formatCode="0.0">
                  <c:v>27.12</c:v>
                </c:pt>
                <c:pt idx="4" formatCode="0.0">
                  <c:v>30.36</c:v>
                </c:pt>
                <c:pt idx="5" formatCode="0.0">
                  <c:v>31.98</c:v>
                </c:pt>
                <c:pt idx="6" formatCode="0.0">
                  <c:v>33.6</c:v>
                </c:pt>
                <c:pt idx="7" formatCode="0.0">
                  <c:v>35.22</c:v>
                </c:pt>
                <c:pt idx="8" formatCode="0.0">
                  <c:v>36.840000000000003</c:v>
                </c:pt>
                <c:pt idx="9" formatCode="0.0">
                  <c:v>38.46</c:v>
                </c:pt>
                <c:pt idx="10" formatCode="0.0">
                  <c:v>40.08</c:v>
                </c:pt>
                <c:pt idx="11" formatCode="0.0">
                  <c:v>41.7</c:v>
                </c:pt>
                <c:pt idx="12" formatCode="0.0">
                  <c:v>43.32</c:v>
                </c:pt>
                <c:pt idx="13" formatCode="0.0">
                  <c:v>44.94</c:v>
                </c:pt>
                <c:pt idx="14" formatCode="0.0">
                  <c:v>46.56</c:v>
                </c:pt>
                <c:pt idx="15" formatCode="0.0">
                  <c:v>48.18</c:v>
                </c:pt>
                <c:pt idx="16" formatCode="0.0">
                  <c:v>49.8</c:v>
                </c:pt>
                <c:pt idx="17" formatCode="0.0">
                  <c:v>51.42</c:v>
                </c:pt>
                <c:pt idx="18" formatCode="0.0">
                  <c:v>53.040000000000006</c:v>
                </c:pt>
                <c:pt idx="19" formatCode="0.0">
                  <c:v>54.66</c:v>
                </c:pt>
                <c:pt idx="20" formatCode="0.0">
                  <c:v>56.28</c:v>
                </c:pt>
                <c:pt idx="21" formatCode="0.0">
                  <c:v>57.900000000000006</c:v>
                </c:pt>
                <c:pt idx="22" formatCode="0.0">
                  <c:v>59.519999999999996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3B-4294-87DD-F7DC306D1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1101592"/>
        <c:axId val="671100280"/>
      </c:lineChart>
      <c:catAx>
        <c:axId val="67110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1100280"/>
        <c:crosses val="autoZero"/>
        <c:auto val="1"/>
        <c:lblAlgn val="ctr"/>
        <c:lblOffset val="100"/>
        <c:noMultiLvlLbl val="0"/>
      </c:catAx>
      <c:valAx>
        <c:axId val="67110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110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70049264008856E-2"/>
                  <c:y val="9.3900092273475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2E-4692-B774-3272B31AE2CF}"/>
                </c:ext>
              </c:extLst>
            </c:dLbl>
            <c:dLbl>
              <c:idx val="5"/>
              <c:layout>
                <c:manualLayout>
                  <c:x val="-4.9376542793494018E-17"/>
                  <c:y val="-0.10642010457660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2E-4692-B774-3272B31AE2CF}"/>
                </c:ext>
              </c:extLst>
            </c:dLbl>
            <c:dLbl>
              <c:idx val="10"/>
              <c:layout>
                <c:manualLayout>
                  <c:x val="0"/>
                  <c:y val="-7.512007381878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2E-4692-B774-3272B31AE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'2019-2022'!$B$3:$B$16</c:f>
              <c:numCache>
                <c:formatCode>General</c:formatCode>
                <c:ptCount val="14"/>
                <c:pt idx="0" formatCode="0.00">
                  <c:v>3.077</c:v>
                </c:pt>
                <c:pt idx="5" formatCode="0.00">
                  <c:v>3.1920000000000002</c:v>
                </c:pt>
                <c:pt idx="10" formatCode="0.00">
                  <c:v>1.782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E-4692-B774-3272B31AE2CF}"/>
            </c:ext>
          </c:extLst>
        </c:ser>
        <c:ser>
          <c:idx val="1"/>
          <c:order val="1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09275333428058E-2"/>
                  <c:y val="-3.130003075782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2E-4692-B774-3272B31AE2C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2E-4692-B774-3272B31AE2C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2E-4692-B774-3272B31AE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'2019-2022'!$C$3:$C$16</c:f>
              <c:numCache>
                <c:formatCode>General</c:formatCode>
                <c:ptCount val="14"/>
                <c:pt idx="0" formatCode="0.00">
                  <c:v>13.8</c:v>
                </c:pt>
                <c:pt idx="5" formatCode="0.00">
                  <c:v>0</c:v>
                </c:pt>
                <c:pt idx="10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E-4692-B774-3272B31AE2CF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4398014148599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2E-4692-B774-3272B31AE2CF}"/>
                </c:ext>
              </c:extLst>
            </c:dLbl>
            <c:dLbl>
              <c:idx val="6"/>
              <c:layout>
                <c:manualLayout>
                  <c:x val="0"/>
                  <c:y val="-0.17215016916804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2E-4692-B774-3272B31AE2CF}"/>
                </c:ext>
              </c:extLst>
            </c:dLbl>
            <c:dLbl>
              <c:idx val="11"/>
              <c:layout>
                <c:manualLayout>
                  <c:x val="0"/>
                  <c:y val="-7.825007689456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82E-4692-B774-3272B31AE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'2019-2022'!$D$3:$D$16</c:f>
              <c:numCache>
                <c:formatCode>0.00</c:formatCode>
                <c:ptCount val="14"/>
                <c:pt idx="1">
                  <c:v>4.2169999999999996</c:v>
                </c:pt>
                <c:pt idx="6">
                  <c:v>5.452</c:v>
                </c:pt>
                <c:pt idx="11">
                  <c:v>1.659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E-4692-B774-3272B31AE2CF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'2019-2022'!$E$3:$E$16</c:f>
              <c:numCache>
                <c:formatCode>0.00</c:formatCode>
                <c:ptCount val="14"/>
                <c:pt idx="1">
                  <c:v>0</c:v>
                </c:pt>
                <c:pt idx="6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E-4692-B774-3272B31AE2CF}"/>
            </c:ext>
          </c:extLst>
        </c:ser>
        <c:ser>
          <c:idx val="4"/>
          <c:order val="4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0.222230218380561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2E-4692-B774-3272B31AE2CF}"/>
                </c:ext>
              </c:extLst>
            </c:dLbl>
            <c:dLbl>
              <c:idx val="7"/>
              <c:layout>
                <c:manualLayout>
                  <c:x val="1.3466485416962681E-3"/>
                  <c:y val="-0.2128402091532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82E-4692-B774-3272B31AE2CF}"/>
                </c:ext>
              </c:extLst>
            </c:dLbl>
            <c:dLbl>
              <c:idx val="12"/>
              <c:layout>
                <c:manualLayout>
                  <c:x val="-2.6932970833926351E-3"/>
                  <c:y val="-5.94700584398685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82E-4692-B774-3272B31AE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'2019-2022'!$F$3:$F$16</c:f>
              <c:numCache>
                <c:formatCode>General</c:formatCode>
                <c:ptCount val="14"/>
                <c:pt idx="2" formatCode="0.00">
                  <c:v>7.4530000000000003</c:v>
                </c:pt>
                <c:pt idx="7" formatCode="0.00">
                  <c:v>7.1130000000000004</c:v>
                </c:pt>
                <c:pt idx="12" formatCode="0.00">
                  <c:v>1.333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2E-4692-B774-3272B31AE2CF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'2019-2022'!$G$3:$G$16</c:f>
              <c:numCache>
                <c:formatCode>General</c:formatCode>
                <c:ptCount val="14"/>
                <c:pt idx="2" formatCode="0.00">
                  <c:v>0</c:v>
                </c:pt>
                <c:pt idx="7" formatCode="0.00">
                  <c:v>0</c:v>
                </c:pt>
                <c:pt idx="12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2E-4692-B774-3272B31AE2CF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3466485416962681E-3"/>
                  <c:y val="-0.25040024606260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82E-4692-B774-3272B31AE2CF}"/>
                </c:ext>
              </c:extLst>
            </c:dLbl>
            <c:dLbl>
              <c:idx val="8"/>
              <c:layout>
                <c:manualLayout>
                  <c:x val="0"/>
                  <c:y val="-0.20032019685008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82E-4692-B774-3272B31AE2CF}"/>
                </c:ext>
              </c:extLst>
            </c:dLbl>
            <c:dLbl>
              <c:idx val="13"/>
              <c:layout>
                <c:manualLayout>
                  <c:x val="-1.3466485416962681E-3"/>
                  <c:y val="-6.886006766721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82E-4692-B774-3272B31AE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'2019-2022'!$H$3:$H$16</c:f>
              <c:numCache>
                <c:formatCode>General</c:formatCode>
                <c:ptCount val="14"/>
                <c:pt idx="3" formatCode="0.00">
                  <c:v>8.7140000000000004</c:v>
                </c:pt>
                <c:pt idx="8" formatCode="0.00">
                  <c:v>6.5170000000000003</c:v>
                </c:pt>
                <c:pt idx="13" formatCode="0.00">
                  <c:v>2.0129999999999999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2E-4692-B774-3272B31AE2CF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'2019-2022'!$I$3:$I$16</c:f>
              <c:numCache>
                <c:formatCode>General</c:formatCode>
                <c:ptCount val="14"/>
                <c:pt idx="3" formatCode="0.00">
                  <c:v>0</c:v>
                </c:pt>
                <c:pt idx="8" formatCode="0.00">
                  <c:v>0</c:v>
                </c:pt>
                <c:pt idx="13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2E-4692-B774-3272B31AE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273648"/>
        <c:axId val="665273976"/>
      </c:barChart>
      <c:catAx>
        <c:axId val="6652736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273976"/>
        <c:crosses val="autoZero"/>
        <c:auto val="1"/>
        <c:lblAlgn val="ctr"/>
        <c:lblOffset val="100"/>
        <c:noMultiLvlLbl val="0"/>
      </c:catAx>
      <c:valAx>
        <c:axId val="66527397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66527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1230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82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742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4683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537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6060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068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316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2403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50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7419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5798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99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63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0874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25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4930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3025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99913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5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58518895-777D-461F-A7DC-C5A07B8E9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D286426D-938B-4B60-8F17-A92FE3509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8E91BC5D-251D-491A-930A-BF509B929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FAF046-13B5-4E5E-91DB-9605CF05F3A9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161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81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70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ACF1062-FD45-4AA9-BEF1-68BB35D41E5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150" y="261938"/>
            <a:ext cx="9594850" cy="971550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de-DE" sz="2000">
              <a:solidFill>
                <a:srgbClr val="FFFFFF"/>
              </a:solidFill>
              <a:latin typeface="Siemens Slab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453A7E0-96D8-45E8-BD1A-549DF887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6272213"/>
            <a:ext cx="88757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de-DE" sz="1200" b="1">
              <a:solidFill>
                <a:schemeClr val="bg2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chemeClr val="bg2"/>
                </a:solidFill>
              </a:rPr>
              <a:t>Schutzvermerk / Copyright-Vermerk</a:t>
            </a:r>
          </a:p>
        </p:txBody>
      </p:sp>
      <p:pic>
        <p:nvPicPr>
          <p:cNvPr id="6" name="Picture 6" descr="sie_logo_petrol_rgb_2">
            <a:extLst>
              <a:ext uri="{FF2B5EF4-FFF2-40B4-BE49-F238E27FC236}">
                <a16:creationId xmlns:a16="http://schemas.microsoft.com/office/drawing/2014/main" id="{1828B38D-8AE7-481A-A068-0D0F9E5B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23863"/>
            <a:ext cx="173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20813"/>
            <a:ext cx="8893175" cy="12461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ts val="4800"/>
              </a:lnSpc>
              <a:defRPr sz="400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2770188"/>
            <a:ext cx="8893175" cy="15113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09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5386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704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4200" y="1590675"/>
            <a:ext cx="4370388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0675"/>
            <a:ext cx="4370387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8965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1054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688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00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6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077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16835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54875" y="258763"/>
            <a:ext cx="2222500" cy="6013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4200" y="258763"/>
            <a:ext cx="6518275" cy="6013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088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1028" name="Rectangle 75">
            <a:extLst>
              <a:ext uri="{FF2B5EF4-FFF2-40B4-BE49-F238E27FC236}">
                <a16:creationId xmlns:a16="http://schemas.microsoft.com/office/drawing/2014/main" id="{FDA3C418-3B69-46CF-AAC7-80523E0EB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488" y="6483350"/>
            <a:ext cx="75618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en-US" altLang="de-DE" sz="1200" b="1" dirty="0" err="1">
                <a:solidFill>
                  <a:srgbClr val="FF9900"/>
                </a:solidFill>
              </a:rPr>
              <a:t>Energieverbrauch</a:t>
            </a:r>
            <a:r>
              <a:rPr lang="en-US" altLang="de-DE" sz="1200" b="1" dirty="0">
                <a:solidFill>
                  <a:srgbClr val="FF9900"/>
                </a:solidFill>
              </a:rPr>
              <a:t>/-</a:t>
            </a:r>
            <a:r>
              <a:rPr lang="en-US" altLang="de-DE" sz="1200" b="1" dirty="0" err="1">
                <a:solidFill>
                  <a:srgbClr val="FF9900"/>
                </a:solidFill>
              </a:rPr>
              <a:t>erzeugung</a:t>
            </a:r>
            <a:r>
              <a:rPr lang="en-US" altLang="de-DE" sz="1200" b="1" dirty="0">
                <a:solidFill>
                  <a:srgbClr val="FF9900"/>
                </a:solidFill>
              </a:rPr>
              <a:t>, </a:t>
            </a:r>
            <a:r>
              <a:rPr lang="en-US" altLang="de-DE" sz="1200" b="1" dirty="0" err="1">
                <a:solidFill>
                  <a:srgbClr val="FF9900"/>
                </a:solidFill>
              </a:rPr>
              <a:t>Zubau</a:t>
            </a:r>
            <a:r>
              <a:rPr lang="en-US" altLang="de-DE" sz="1200" b="1" dirty="0">
                <a:solidFill>
                  <a:srgbClr val="FF9900"/>
                </a:solidFill>
              </a:rPr>
              <a:t> 2022 | </a:t>
            </a:r>
            <a:r>
              <a:rPr lang="de-DE" altLang="de-DE" sz="1200" b="1" dirty="0">
                <a:solidFill>
                  <a:srgbClr val="FF9900"/>
                </a:solidFill>
              </a:rPr>
              <a:t>Stammtisch am 26.01.2023 in Schweigen-Rechtenbach</a:t>
            </a:r>
          </a:p>
        </p:txBody>
      </p:sp>
      <p:sp>
        <p:nvSpPr>
          <p:cNvPr id="1029" name="Rectangle 66">
            <a:extLst>
              <a:ext uri="{FF2B5EF4-FFF2-40B4-BE49-F238E27FC236}">
                <a16:creationId xmlns:a16="http://schemas.microsoft.com/office/drawing/2014/main" id="{B61620AC-BEE1-4262-BD23-4247278A5F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23138" y="6502400"/>
            <a:ext cx="2493962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de-DE" altLang="de-DE" sz="1200" dirty="0"/>
              <a:t>Wolfgang Thiel </a:t>
            </a:r>
            <a:fld id="{B441096D-49BA-4C7B-A571-124674B25D3F}" type="slidenum">
              <a:rPr lang="de-DE" altLang="de-DE" sz="1200" b="1" smtClean="0"/>
              <a:pPr algn="r">
                <a:lnSpc>
                  <a:spcPct val="90000"/>
                </a:lnSpc>
                <a:defRPr/>
              </a:pPr>
              <a:t>‹Nr.›</a:t>
            </a:fld>
            <a:endParaRPr lang="de-DE" altLang="de-DE" sz="1200" b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F603FAF-817D-87B0-6833-0BC1865C82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" y="1955"/>
            <a:ext cx="796113" cy="796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FC7BB1-CB87-4723-A2F7-76A0E7B5828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1150" y="261938"/>
            <a:ext cx="9594850" cy="971550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de-DE" sz="2000">
              <a:solidFill>
                <a:srgbClr val="FFFFFF"/>
              </a:solidFill>
              <a:latin typeface="Siemens Slab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2007A40A-962D-41F4-88D4-BD0E343B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6488113"/>
            <a:ext cx="950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200">
                <a:solidFill>
                  <a:srgbClr val="000000"/>
                </a:solidFill>
              </a:rPr>
              <a:t>Seite </a:t>
            </a:r>
            <a:fld id="{958E4C46-25C6-48BE-A4AF-85D4538F5726}" type="slidenum">
              <a:rPr lang="de-DE" altLang="de-DE" sz="1200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7C18554D-0B48-4064-B537-ADA0C3D6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6488113"/>
            <a:ext cx="10461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000000"/>
                </a:solidFill>
              </a:rPr>
              <a:t>Mai-06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57D77E6-62B4-4619-B368-847EF110F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58763"/>
            <a:ext cx="665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621D7D6-5652-4DED-9CBB-205488E82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590675"/>
            <a:ext cx="88931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B46143DE-B101-4393-8C02-785A91AAF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6488113"/>
            <a:ext cx="28559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sz="1200">
                <a:solidFill>
                  <a:srgbClr val="000000"/>
                </a:solidFill>
              </a:rPr>
              <a:t>Bereich / Region / Abteilung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92AFA3D0-D098-4A49-938F-D02D9146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6488113"/>
            <a:ext cx="270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000000"/>
                </a:solidFill>
              </a:rPr>
              <a:t>Autor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679323D9-0004-4B89-A344-44D85F891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6272213"/>
            <a:ext cx="88757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de-DE" sz="1200" b="1">
              <a:solidFill>
                <a:schemeClr val="bg2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chemeClr val="bg2"/>
                </a:solidFill>
              </a:rPr>
              <a:t>Schutzvermerk / Copyright-Vermerk</a:t>
            </a:r>
          </a:p>
        </p:txBody>
      </p:sp>
      <p:pic>
        <p:nvPicPr>
          <p:cNvPr id="2058" name="Picture 10" descr="sie_logo_petrol_rgb_2">
            <a:extLst>
              <a:ext uri="{FF2B5EF4-FFF2-40B4-BE49-F238E27FC236}">
                <a16:creationId xmlns:a16="http://schemas.microsoft.com/office/drawing/2014/main" id="{D2A7E226-7EB4-4023-A048-CDB454A2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23863"/>
            <a:ext cx="173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3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3810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573088" indent="-1905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763588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2207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6779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1351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5923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-suedpfalz-energie.de/meta-studie/" TargetMode="Externa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1800" b="1" dirty="0">
                <a:solidFill>
                  <a:schemeClr val="bg1"/>
                </a:solidFill>
              </a:rPr>
              <a:t>Stammtisch am 26.01.2023 in Schweigen-Rechtenbach                             </a:t>
            </a: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171" y="-31529"/>
            <a:ext cx="77835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dirty="0" err="1">
                <a:solidFill>
                  <a:schemeClr val="bg1"/>
                </a:solidFill>
              </a:rPr>
              <a:t>Herzlich</a:t>
            </a:r>
            <a:r>
              <a:rPr lang="en-US" altLang="de-DE" sz="2800" dirty="0">
                <a:solidFill>
                  <a:schemeClr val="bg1"/>
                </a:solidFill>
              </a:rPr>
              <a:t> </a:t>
            </a:r>
            <a:r>
              <a:rPr lang="en-US" altLang="de-DE" sz="2800" dirty="0" err="1">
                <a:solidFill>
                  <a:schemeClr val="bg1"/>
                </a:solidFill>
              </a:rPr>
              <a:t>Willkommen</a:t>
            </a:r>
            <a:r>
              <a:rPr lang="en-US" altLang="de-DE" sz="2800" dirty="0">
                <a:solidFill>
                  <a:schemeClr val="bg1"/>
                </a:solidFill>
              </a:rPr>
              <a:t> </a:t>
            </a:r>
            <a:r>
              <a:rPr lang="en-US" altLang="de-DE" sz="2800" dirty="0" err="1">
                <a:solidFill>
                  <a:schemeClr val="bg1"/>
                </a:solidFill>
              </a:rPr>
              <a:t>zum</a:t>
            </a:r>
            <a:r>
              <a:rPr lang="en-US" altLang="de-DE" sz="2800" dirty="0">
                <a:solidFill>
                  <a:schemeClr val="bg1"/>
                </a:solidFill>
              </a:rPr>
              <a:t> </a:t>
            </a:r>
            <a:r>
              <a:rPr lang="en-US" altLang="de-DE" sz="2800" dirty="0" err="1">
                <a:solidFill>
                  <a:schemeClr val="bg1"/>
                </a:solidFill>
              </a:rPr>
              <a:t>Vortrag</a:t>
            </a:r>
            <a:endParaRPr lang="en-US" altLang="de-DE" sz="2800" dirty="0">
              <a:solidFill>
                <a:schemeClr val="bg1"/>
              </a:solidFill>
            </a:endParaRPr>
          </a:p>
          <a:p>
            <a:r>
              <a:rPr lang="en-US" altLang="de-DE" sz="2800" dirty="0" err="1">
                <a:solidFill>
                  <a:schemeClr val="bg1"/>
                </a:solidFill>
              </a:rPr>
              <a:t>Energieverbrauch</a:t>
            </a:r>
            <a:r>
              <a:rPr lang="en-US" altLang="de-DE" sz="2800" dirty="0">
                <a:solidFill>
                  <a:schemeClr val="bg1"/>
                </a:solidFill>
              </a:rPr>
              <a:t>/-</a:t>
            </a:r>
            <a:r>
              <a:rPr lang="en-US" altLang="de-DE" sz="2800" dirty="0" err="1">
                <a:solidFill>
                  <a:schemeClr val="bg1"/>
                </a:solidFill>
              </a:rPr>
              <a:t>erzeugung</a:t>
            </a:r>
            <a:r>
              <a:rPr lang="en-US" altLang="de-DE" sz="2800" dirty="0">
                <a:solidFill>
                  <a:schemeClr val="bg1"/>
                </a:solidFill>
              </a:rPr>
              <a:t> und </a:t>
            </a:r>
            <a:r>
              <a:rPr lang="en-US" altLang="de-DE" sz="2800" dirty="0" err="1">
                <a:solidFill>
                  <a:schemeClr val="bg1"/>
                </a:solidFill>
              </a:rPr>
              <a:t>Zubau</a:t>
            </a:r>
            <a:r>
              <a:rPr lang="en-US" altLang="de-DE" sz="2800" dirty="0">
                <a:solidFill>
                  <a:schemeClr val="bg1"/>
                </a:solidFill>
              </a:rPr>
              <a:t> 2022 </a:t>
            </a:r>
          </a:p>
          <a:p>
            <a:r>
              <a:rPr lang="en-US" altLang="de-DE" sz="2800" dirty="0">
                <a:solidFill>
                  <a:schemeClr val="bg1"/>
                </a:solidFill>
              </a:rPr>
              <a:t>in D, RLP, und Südpfalz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A86E7ED-2905-5C94-614A-0BE440EBE494}"/>
              </a:ext>
            </a:extLst>
          </p:cNvPr>
          <p:cNvSpPr txBox="1"/>
          <p:nvPr/>
        </p:nvSpPr>
        <p:spPr>
          <a:xfrm>
            <a:off x="7450453" y="5196652"/>
            <a:ext cx="223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Referent:</a:t>
            </a:r>
          </a:p>
          <a:p>
            <a:r>
              <a:rPr lang="de-DE" sz="1800" dirty="0"/>
              <a:t>Wolfgang Thiel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D9D6DE-010A-FC84-1C68-39DF3F0E2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" y="-21266"/>
            <a:ext cx="1361941" cy="1362703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9ACCA11-C20A-BD4F-BBF2-E92E2E6138B3}"/>
              </a:ext>
            </a:extLst>
          </p:cNvPr>
          <p:cNvGrpSpPr/>
          <p:nvPr/>
        </p:nvGrpSpPr>
        <p:grpSpPr>
          <a:xfrm>
            <a:off x="2651759" y="1611112"/>
            <a:ext cx="4698717" cy="4409159"/>
            <a:chOff x="3540868" y="1544330"/>
            <a:chExt cx="5083587" cy="469110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531C0CE-709F-F430-182A-131B1822F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1" t="11281" r="10850" b="10214"/>
            <a:stretch/>
          </p:blipFill>
          <p:spPr>
            <a:xfrm>
              <a:off x="3540868" y="2451367"/>
              <a:ext cx="3055274" cy="3103389"/>
            </a:xfrm>
            <a:prstGeom prst="rect">
              <a:avLst/>
            </a:prstGeom>
          </p:spPr>
        </p:pic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A97EBC44-3AF4-5153-DEA7-B73D2AC53A10}"/>
                </a:ext>
              </a:extLst>
            </p:cNvPr>
            <p:cNvGrpSpPr/>
            <p:nvPr/>
          </p:nvGrpSpPr>
          <p:grpSpPr>
            <a:xfrm>
              <a:off x="3540868" y="1544330"/>
              <a:ext cx="5083587" cy="4691100"/>
              <a:chOff x="2867727" y="1993004"/>
              <a:chExt cx="1155292" cy="654451"/>
            </a:xfrm>
          </p:grpSpPr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74C03B40-372F-81A7-3A6C-72E552961A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015707" y="2339833"/>
                <a:ext cx="1007312" cy="307622"/>
              </a:xfrm>
              <a:prstGeom prst="line">
                <a:avLst/>
              </a:prstGeom>
              <a:solidFill>
                <a:srgbClr val="FF0000"/>
              </a:solidFill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0E01EA06-2D8C-B818-2833-EE595ABF761C}"/>
                  </a:ext>
                </a:extLst>
              </p:cNvPr>
              <p:cNvCxnSpPr/>
              <p:nvPr/>
            </p:nvCxnSpPr>
            <p:spPr bwMode="auto">
              <a:xfrm>
                <a:off x="2867727" y="2647455"/>
                <a:ext cx="147980" cy="0"/>
              </a:xfrm>
              <a:prstGeom prst="line">
                <a:avLst/>
              </a:prstGeom>
              <a:solidFill>
                <a:srgbClr val="FF0000"/>
              </a:solidFill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C92BAECE-04A0-0ECE-3827-022E71B436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67727" y="1993004"/>
                <a:ext cx="1155292" cy="346829"/>
              </a:xfrm>
              <a:prstGeom prst="line">
                <a:avLst/>
              </a:prstGeom>
              <a:solidFill>
                <a:srgbClr val="FF0000"/>
              </a:solidFill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Öffentliche Nettostromerzeugung in D Jahr 2022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anteilige Energieträger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822" y="5697455"/>
            <a:ext cx="344280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Energy-Charts,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789D06-6CE7-5CE1-6808-148700B81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224"/>
            <a:ext cx="9906000" cy="350155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09F1BC6-78B2-6905-95B9-C6987365A14F}"/>
              </a:ext>
            </a:extLst>
          </p:cNvPr>
          <p:cNvSpPr txBox="1"/>
          <p:nvPr/>
        </p:nvSpPr>
        <p:spPr>
          <a:xfrm>
            <a:off x="1925053" y="2983832"/>
            <a:ext cx="111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491 TWh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EB2BEC-94E9-4829-6983-5B356ED09972}"/>
              </a:ext>
            </a:extLst>
          </p:cNvPr>
          <p:cNvSpPr txBox="1"/>
          <p:nvPr/>
        </p:nvSpPr>
        <p:spPr>
          <a:xfrm>
            <a:off x="6883545" y="3214832"/>
            <a:ext cx="111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491 TWh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Strom aus Erneuerbaren ist </a:t>
            </a:r>
            <a:r>
              <a:rPr lang="de-DE" altLang="de-DE" sz="1800" dirty="0" err="1">
                <a:solidFill>
                  <a:srgbClr val="3333FF"/>
                </a:solidFill>
              </a:rPr>
              <a:t>ggü</a:t>
            </a:r>
            <a:r>
              <a:rPr lang="de-DE" altLang="de-DE" sz="1800" dirty="0">
                <a:solidFill>
                  <a:srgbClr val="3333FF"/>
                </a:solidFill>
              </a:rPr>
              <a:t>. 2021 von 45,8% um 3,8% auf 49,6% gestiegen!</a:t>
            </a:r>
          </a:p>
        </p:txBody>
      </p:sp>
    </p:spTree>
    <p:extLst>
      <p:ext uri="{BB962C8B-B14F-4D97-AF65-F5344CB8AC3E}">
        <p14:creationId xmlns:p14="http://schemas.microsoft.com/office/powerpoint/2010/main" val="150674436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C00A9DC3-3217-0545-898E-DD665FC9AA13}"/>
              </a:ext>
            </a:extLst>
          </p:cNvPr>
          <p:cNvSpPr/>
          <p:nvPr/>
        </p:nvSpPr>
        <p:spPr bwMode="auto">
          <a:xfrm>
            <a:off x="85064" y="861238"/>
            <a:ext cx="4708822" cy="50009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304" y="15910"/>
            <a:ext cx="503177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Energiewende in D (2)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Entwicklung der Stromerzeugung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AAE468A-0D88-ED1F-05E1-747174FF59D2}"/>
              </a:ext>
            </a:extLst>
          </p:cNvPr>
          <p:cNvSpPr txBox="1"/>
          <p:nvPr/>
        </p:nvSpPr>
        <p:spPr>
          <a:xfrm>
            <a:off x="2784654" y="5536887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atomar/fossil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FF2537-725E-A90F-E789-D7587EBB1E5C}"/>
              </a:ext>
            </a:extLst>
          </p:cNvPr>
          <p:cNvSpPr txBox="1"/>
          <p:nvPr/>
        </p:nvSpPr>
        <p:spPr>
          <a:xfrm>
            <a:off x="2785987" y="5355452"/>
            <a:ext cx="999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Wasserkraft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D3C00B9-8331-58BA-97BE-886D7E0E7084}"/>
              </a:ext>
            </a:extLst>
          </p:cNvPr>
          <p:cNvSpPr txBox="1"/>
          <p:nvPr/>
        </p:nvSpPr>
        <p:spPr>
          <a:xfrm>
            <a:off x="2785987" y="5174018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Biomasse </a:t>
            </a:r>
            <a:r>
              <a:rPr lang="de-DE" sz="1000" dirty="0"/>
              <a:t>(Stromanteil)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EB8F6E8-0490-2741-060A-7BE1574265AB}"/>
              </a:ext>
            </a:extLst>
          </p:cNvPr>
          <p:cNvSpPr txBox="1"/>
          <p:nvPr/>
        </p:nvSpPr>
        <p:spPr>
          <a:xfrm>
            <a:off x="2784654" y="4992584"/>
            <a:ext cx="1393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Wind on-/offshore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9E67E27-AA62-E8AB-0F7D-6BB048373037}"/>
              </a:ext>
            </a:extLst>
          </p:cNvPr>
          <p:cNvSpPr txBox="1"/>
          <p:nvPr/>
        </p:nvSpPr>
        <p:spPr>
          <a:xfrm>
            <a:off x="2796263" y="481115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PV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32A2283-B1F1-4100-1EF6-DD9FF75FF10D}"/>
              </a:ext>
            </a:extLst>
          </p:cNvPr>
          <p:cNvSpPr txBox="1"/>
          <p:nvPr/>
        </p:nvSpPr>
        <p:spPr>
          <a:xfrm>
            <a:off x="669230" y="1047396"/>
            <a:ext cx="9797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Primär-</a:t>
            </a:r>
          </a:p>
          <a:p>
            <a:r>
              <a:rPr lang="de-DE" sz="1400" dirty="0">
                <a:solidFill>
                  <a:srgbClr val="0000FF"/>
                </a:solidFill>
              </a:rPr>
              <a:t>energie-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>
                <a:solidFill>
                  <a:srgbClr val="0000FF"/>
                </a:solidFill>
              </a:rPr>
              <a:t>verbrauch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9AAFD40-0FF9-17AF-2EED-814440E58E28}"/>
              </a:ext>
            </a:extLst>
          </p:cNvPr>
          <p:cNvSpPr txBox="1"/>
          <p:nvPr/>
        </p:nvSpPr>
        <p:spPr>
          <a:xfrm>
            <a:off x="1688916" y="1047396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Strom-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 err="1">
                <a:solidFill>
                  <a:srgbClr val="0000FF"/>
                </a:solidFill>
              </a:rPr>
              <a:t>erzeugung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F3CF8A0F-4C36-D84A-747B-7F3285F19550}"/>
              </a:ext>
            </a:extLst>
          </p:cNvPr>
          <p:cNvSpPr txBox="1"/>
          <p:nvPr/>
        </p:nvSpPr>
        <p:spPr>
          <a:xfrm>
            <a:off x="3889319" y="95844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2017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ED6945D0-5953-4DA7-4D1F-8FC0427B9B07}"/>
              </a:ext>
            </a:extLst>
          </p:cNvPr>
          <p:cNvSpPr txBox="1"/>
          <p:nvPr/>
        </p:nvSpPr>
        <p:spPr>
          <a:xfrm>
            <a:off x="109185" y="1748488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TWh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FD5AC61-BF3B-CA6F-5649-24811BD3CBF3}"/>
              </a:ext>
            </a:extLst>
          </p:cNvPr>
          <p:cNvSpPr txBox="1"/>
          <p:nvPr/>
        </p:nvSpPr>
        <p:spPr>
          <a:xfrm>
            <a:off x="747926" y="174848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3.485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86940F24-5F47-201B-6FF0-CFAC82511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410" y="5929788"/>
            <a:ext cx="15868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F022DEF0-81AD-17D1-8815-6F961719FE46}"/>
              </a:ext>
            </a:extLst>
          </p:cNvPr>
          <p:cNvGraphicFramePr>
            <a:graphicFrameLocks/>
          </p:cNvGraphicFramePr>
          <p:nvPr/>
        </p:nvGraphicFramePr>
        <p:xfrm>
          <a:off x="328768" y="1498600"/>
          <a:ext cx="2720296" cy="440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Textfeld 56">
            <a:extLst>
              <a:ext uri="{FF2B5EF4-FFF2-40B4-BE49-F238E27FC236}">
                <a16:creationId xmlns:a16="http://schemas.microsoft.com/office/drawing/2014/main" id="{7E038801-0480-6241-8328-8FA3CD2B2C5D}"/>
              </a:ext>
            </a:extLst>
          </p:cNvPr>
          <p:cNvSpPr txBox="1"/>
          <p:nvPr/>
        </p:nvSpPr>
        <p:spPr>
          <a:xfrm>
            <a:off x="1889300" y="174848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493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AF814F23-2473-6C1E-6C93-7645991EA182}"/>
              </a:ext>
            </a:extLst>
          </p:cNvPr>
          <p:cNvSpPr txBox="1"/>
          <p:nvPr/>
        </p:nvSpPr>
        <p:spPr>
          <a:xfrm>
            <a:off x="2253305" y="1744395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(14 %)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5DE440C-9B7F-FEA6-7DFA-9FE80156712F}"/>
              </a:ext>
            </a:extLst>
          </p:cNvPr>
          <p:cNvGrpSpPr/>
          <p:nvPr/>
        </p:nvGrpSpPr>
        <p:grpSpPr>
          <a:xfrm>
            <a:off x="4882844" y="861238"/>
            <a:ext cx="4960326" cy="5042494"/>
            <a:chOff x="4882844" y="861238"/>
            <a:chExt cx="4960326" cy="5042494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40D5A2D-F281-02AE-0A6F-C8B1FC1A751D}"/>
                </a:ext>
              </a:extLst>
            </p:cNvPr>
            <p:cNvSpPr/>
            <p:nvPr/>
          </p:nvSpPr>
          <p:spPr bwMode="auto">
            <a:xfrm>
              <a:off x="5134348" y="861238"/>
              <a:ext cx="4708822" cy="50009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907A55E0-80C0-53D0-58CC-EFB79E0868B7}"/>
                </a:ext>
              </a:extLst>
            </p:cNvPr>
            <p:cNvSpPr txBox="1"/>
            <p:nvPr/>
          </p:nvSpPr>
          <p:spPr>
            <a:xfrm>
              <a:off x="8986669" y="96384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/>
                <a:t>2040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AD61F5EA-48A4-6742-9EC4-84F466DB7908}"/>
                </a:ext>
              </a:extLst>
            </p:cNvPr>
            <p:cNvSpPr txBox="1"/>
            <p:nvPr/>
          </p:nvSpPr>
          <p:spPr>
            <a:xfrm>
              <a:off x="5291554" y="174848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2.000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5C3A5399-C3DC-34EE-A481-DC4B19A7A47D}"/>
                </a:ext>
              </a:extLst>
            </p:cNvPr>
            <p:cNvSpPr txBox="1"/>
            <p:nvPr/>
          </p:nvSpPr>
          <p:spPr>
            <a:xfrm>
              <a:off x="6321013" y="174848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1.650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B0F69D0D-6ADC-BA42-FDE9-A255956DDFED}"/>
                </a:ext>
              </a:extLst>
            </p:cNvPr>
            <p:cNvSpPr txBox="1"/>
            <p:nvPr/>
          </p:nvSpPr>
          <p:spPr>
            <a:xfrm>
              <a:off x="5210386" y="1047396"/>
              <a:ext cx="8402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Primär-</a:t>
              </a:r>
            </a:p>
            <a:p>
              <a:r>
                <a:rPr lang="de-DE" sz="1400" dirty="0">
                  <a:solidFill>
                    <a:srgbClr val="0000FF"/>
                  </a:solidFill>
                </a:rPr>
                <a:t>energie-</a:t>
              </a:r>
              <a:br>
                <a:rPr lang="de-DE" sz="1400" dirty="0">
                  <a:solidFill>
                    <a:srgbClr val="0000FF"/>
                  </a:solidFill>
                </a:rPr>
              </a:br>
              <a:r>
                <a:rPr lang="de-DE" sz="1400" dirty="0">
                  <a:solidFill>
                    <a:srgbClr val="0000FF"/>
                  </a:solidFill>
                </a:rPr>
                <a:t>bedarf</a:t>
              </a:r>
            </a:p>
          </p:txBody>
        </p:sp>
        <p:sp>
          <p:nvSpPr>
            <p:cNvPr id="8192" name="Textfeld 8191">
              <a:extLst>
                <a:ext uri="{FF2B5EF4-FFF2-40B4-BE49-F238E27FC236}">
                  <a16:creationId xmlns:a16="http://schemas.microsoft.com/office/drawing/2014/main" id="{47C18580-468E-C3D9-E35C-9B930632190A}"/>
                </a:ext>
              </a:extLst>
            </p:cNvPr>
            <p:cNvSpPr txBox="1"/>
            <p:nvPr/>
          </p:nvSpPr>
          <p:spPr>
            <a:xfrm>
              <a:off x="6198709" y="1047396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Strom-</a:t>
              </a:r>
              <a:br>
                <a:rPr lang="de-DE" sz="1400" dirty="0">
                  <a:solidFill>
                    <a:srgbClr val="0000FF"/>
                  </a:solidFill>
                </a:rPr>
              </a:br>
              <a:r>
                <a:rPr lang="de-DE" sz="1400" dirty="0" err="1">
                  <a:solidFill>
                    <a:srgbClr val="0000FF"/>
                  </a:solidFill>
                </a:rPr>
                <a:t>erzeugung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3" name="Diagramm 2">
              <a:extLst>
                <a:ext uri="{FF2B5EF4-FFF2-40B4-BE49-F238E27FC236}">
                  <a16:creationId xmlns:a16="http://schemas.microsoft.com/office/drawing/2014/main" id="{EF79B0FB-CA57-3ADE-31A6-402D266AA17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82844" y="3041993"/>
            <a:ext cx="4572000" cy="28617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D7CEEE1-ADEF-9483-087C-64FF7165ACED}"/>
                </a:ext>
              </a:extLst>
            </p:cNvPr>
            <p:cNvSpPr txBox="1"/>
            <p:nvPr/>
          </p:nvSpPr>
          <p:spPr>
            <a:xfrm>
              <a:off x="8291112" y="3983584"/>
              <a:ext cx="1373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Tiefe-Geothermie</a:t>
              </a:r>
              <a:endParaRPr lang="de-DE" sz="1000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F16DFF6-5521-C087-5C3D-A6D3E46B6241}"/>
                </a:ext>
              </a:extLst>
            </p:cNvPr>
            <p:cNvSpPr txBox="1"/>
            <p:nvPr/>
          </p:nvSpPr>
          <p:spPr>
            <a:xfrm>
              <a:off x="8291112" y="3482097"/>
              <a:ext cx="1053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Solarthermie</a:t>
              </a:r>
              <a:endParaRPr lang="de-DE" sz="1000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C49190E-0326-6D04-44B9-F0449F2581E4}"/>
                </a:ext>
              </a:extLst>
            </p:cNvPr>
            <p:cNvSpPr txBox="1"/>
            <p:nvPr/>
          </p:nvSpPr>
          <p:spPr>
            <a:xfrm>
              <a:off x="8291112" y="3724704"/>
              <a:ext cx="1547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Biomasse </a:t>
              </a:r>
              <a:r>
                <a:rPr lang="de-DE" sz="1000" dirty="0"/>
                <a:t>(Feststoffe)</a:t>
              </a:r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4A2C4EAE-2350-97EE-CDFF-C5CD8EA8ED6B}"/>
                </a:ext>
              </a:extLst>
            </p:cNvPr>
            <p:cNvCxnSpPr/>
            <p:nvPr/>
          </p:nvCxnSpPr>
          <p:spPr bwMode="auto">
            <a:xfrm>
              <a:off x="6889750" y="4058853"/>
              <a:ext cx="647907" cy="0"/>
            </a:xfrm>
            <a:prstGeom prst="lin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B5A675B-ABF8-4E4F-518C-BF071E2107F0}"/>
                </a:ext>
              </a:extLst>
            </p:cNvPr>
            <p:cNvSpPr txBox="1"/>
            <p:nvPr/>
          </p:nvSpPr>
          <p:spPr>
            <a:xfrm>
              <a:off x="6923666" y="435358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PV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C2A7E67-E706-1F3B-61BF-BB03205AFACF}"/>
                </a:ext>
              </a:extLst>
            </p:cNvPr>
            <p:cNvSpPr txBox="1"/>
            <p:nvPr/>
          </p:nvSpPr>
          <p:spPr>
            <a:xfrm>
              <a:off x="6923666" y="5116068"/>
              <a:ext cx="1393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Wind on-/offshore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7676337-6966-EF25-83A3-8B05CAAC0E14}"/>
                </a:ext>
              </a:extLst>
            </p:cNvPr>
            <p:cNvSpPr txBox="1"/>
            <p:nvPr/>
          </p:nvSpPr>
          <p:spPr>
            <a:xfrm>
              <a:off x="7177653" y="5328834"/>
              <a:ext cx="1640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Biomasse</a:t>
              </a:r>
              <a:r>
                <a:rPr lang="de-DE" sz="1400" dirty="0"/>
                <a:t> </a:t>
              </a:r>
              <a:r>
                <a:rPr lang="de-DE" sz="1000" dirty="0"/>
                <a:t>(Stromanteil)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53C1343-8126-D06F-E6C0-FCCC692102BB}"/>
                </a:ext>
              </a:extLst>
            </p:cNvPr>
            <p:cNvSpPr txBox="1"/>
            <p:nvPr/>
          </p:nvSpPr>
          <p:spPr>
            <a:xfrm>
              <a:off x="7177653" y="5563142"/>
              <a:ext cx="9996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Wasserkraft</a:t>
              </a: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E4342FAE-C654-9C30-508C-8E1610D6149C}"/>
                </a:ext>
              </a:extLst>
            </p:cNvPr>
            <p:cNvCxnSpPr/>
            <p:nvPr/>
          </p:nvCxnSpPr>
          <p:spPr bwMode="auto">
            <a:xfrm>
              <a:off x="5801104" y="3703121"/>
              <a:ext cx="1736553" cy="0"/>
            </a:xfrm>
            <a:prstGeom prst="lin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DB7C1DE9-A5BD-D4E3-E45D-E75CC30FFFEE}"/>
                </a:ext>
              </a:extLst>
            </p:cNvPr>
            <p:cNvSpPr txBox="1"/>
            <p:nvPr/>
          </p:nvSpPr>
          <p:spPr>
            <a:xfrm>
              <a:off x="7335089" y="2760921"/>
              <a:ext cx="10294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direkte</a:t>
              </a:r>
              <a:br>
                <a:rPr lang="de-DE" sz="1400" dirty="0">
                  <a:solidFill>
                    <a:srgbClr val="0000FF"/>
                  </a:solidFill>
                </a:rPr>
              </a:br>
              <a:r>
                <a:rPr lang="de-DE" sz="1400" dirty="0">
                  <a:solidFill>
                    <a:srgbClr val="0000FF"/>
                  </a:solidFill>
                </a:rPr>
                <a:t>Wärme-</a:t>
              </a:r>
              <a:br>
                <a:rPr lang="de-DE" sz="1400" dirty="0">
                  <a:solidFill>
                    <a:srgbClr val="0000FF"/>
                  </a:solidFill>
                </a:rPr>
              </a:br>
              <a:r>
                <a:rPr lang="de-DE" sz="1400" dirty="0" err="1">
                  <a:solidFill>
                    <a:srgbClr val="0000FF"/>
                  </a:solidFill>
                </a:rPr>
                <a:t>erzeugung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197" name="Gruppieren 8196">
            <a:extLst>
              <a:ext uri="{FF2B5EF4-FFF2-40B4-BE49-F238E27FC236}">
                <a16:creationId xmlns:a16="http://schemas.microsoft.com/office/drawing/2014/main" id="{F52ED98C-FBA0-3031-C782-DC56B4A6DAB5}"/>
              </a:ext>
            </a:extLst>
          </p:cNvPr>
          <p:cNvGrpSpPr/>
          <p:nvPr/>
        </p:nvGrpSpPr>
        <p:grpSpPr>
          <a:xfrm>
            <a:off x="-3283028" y="2166893"/>
            <a:ext cx="8838419" cy="2795020"/>
            <a:chOff x="-3583171" y="2416931"/>
            <a:chExt cx="9335385" cy="2803845"/>
          </a:xfrm>
        </p:grpSpPr>
        <p:sp>
          <p:nvSpPr>
            <p:cNvPr id="8195" name="Bogen 8194">
              <a:extLst>
                <a:ext uri="{FF2B5EF4-FFF2-40B4-BE49-F238E27FC236}">
                  <a16:creationId xmlns:a16="http://schemas.microsoft.com/office/drawing/2014/main" id="{04FAB7F5-C8F3-FECB-C5BA-7E39AC444416}"/>
                </a:ext>
              </a:extLst>
            </p:cNvPr>
            <p:cNvSpPr/>
            <p:nvPr/>
          </p:nvSpPr>
          <p:spPr bwMode="auto">
            <a:xfrm>
              <a:off x="-3583171" y="2437771"/>
              <a:ext cx="9335385" cy="2783005"/>
            </a:xfrm>
            <a:prstGeom prst="arc">
              <a:avLst>
                <a:gd name="adj1" fmla="val 16641486"/>
                <a:gd name="adj2" fmla="val 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96" name="Textfeld 8195">
              <a:extLst>
                <a:ext uri="{FF2B5EF4-FFF2-40B4-BE49-F238E27FC236}">
                  <a16:creationId xmlns:a16="http://schemas.microsoft.com/office/drawing/2014/main" id="{CA059ACD-60F9-6CF9-F0B4-C93639711AFA}"/>
                </a:ext>
              </a:extLst>
            </p:cNvPr>
            <p:cNvSpPr txBox="1"/>
            <p:nvPr/>
          </p:nvSpPr>
          <p:spPr>
            <a:xfrm>
              <a:off x="3027388" y="2416931"/>
              <a:ext cx="13110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0000"/>
                  </a:solidFill>
                </a:rPr>
                <a:t>- 1.485 TWh</a:t>
              </a:r>
            </a:p>
            <a:p>
              <a:pPr algn="ctr"/>
              <a:r>
                <a:rPr lang="de-DE" sz="1600" dirty="0">
                  <a:solidFill>
                    <a:srgbClr val="FF0000"/>
                  </a:solidFill>
                </a:rPr>
                <a:t>(- 43 %)</a:t>
              </a:r>
            </a:p>
          </p:txBody>
        </p:sp>
      </p:grpSp>
      <p:grpSp>
        <p:nvGrpSpPr>
          <p:cNvPr id="8198" name="Gruppieren 8197">
            <a:extLst>
              <a:ext uri="{FF2B5EF4-FFF2-40B4-BE49-F238E27FC236}">
                <a16:creationId xmlns:a16="http://schemas.microsoft.com/office/drawing/2014/main" id="{A6D7EAA8-93C8-7C70-38DE-ED18FE84522B}"/>
              </a:ext>
            </a:extLst>
          </p:cNvPr>
          <p:cNvGrpSpPr/>
          <p:nvPr/>
        </p:nvGrpSpPr>
        <p:grpSpPr>
          <a:xfrm>
            <a:off x="2169037" y="3015937"/>
            <a:ext cx="4920339" cy="4402662"/>
            <a:chOff x="3095259" y="2793251"/>
            <a:chExt cx="4822688" cy="4819661"/>
          </a:xfrm>
        </p:grpSpPr>
        <p:sp>
          <p:nvSpPr>
            <p:cNvPr id="8199" name="Bogen 8198">
              <a:extLst>
                <a:ext uri="{FF2B5EF4-FFF2-40B4-BE49-F238E27FC236}">
                  <a16:creationId xmlns:a16="http://schemas.microsoft.com/office/drawing/2014/main" id="{402F9A6F-4F1A-37F6-7783-C482822815A0}"/>
                </a:ext>
              </a:extLst>
            </p:cNvPr>
            <p:cNvSpPr/>
            <p:nvPr/>
          </p:nvSpPr>
          <p:spPr bwMode="auto">
            <a:xfrm>
              <a:off x="3095259" y="2793251"/>
              <a:ext cx="4822688" cy="4819661"/>
            </a:xfrm>
            <a:prstGeom prst="arc">
              <a:avLst>
                <a:gd name="adj1" fmla="val 10998837"/>
                <a:gd name="adj2" fmla="val 19673657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00" name="Textfeld 8199">
              <a:extLst>
                <a:ext uri="{FF2B5EF4-FFF2-40B4-BE49-F238E27FC236}">
                  <a16:creationId xmlns:a16="http://schemas.microsoft.com/office/drawing/2014/main" id="{B97B23B1-EBE5-EE30-8D97-249A8707945F}"/>
                </a:ext>
              </a:extLst>
            </p:cNvPr>
            <p:cNvSpPr txBox="1"/>
            <p:nvPr/>
          </p:nvSpPr>
          <p:spPr>
            <a:xfrm>
              <a:off x="3724167" y="2890407"/>
              <a:ext cx="1310967" cy="6190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0000"/>
                  </a:solidFill>
                </a:rPr>
                <a:t>+ 1.157 TWh</a:t>
              </a:r>
              <a:br>
                <a:rPr lang="de-DE" sz="1600" dirty="0">
                  <a:solidFill>
                    <a:srgbClr val="FF0000"/>
                  </a:solidFill>
                </a:rPr>
              </a:br>
              <a:r>
                <a:rPr lang="de-DE" sz="1600" dirty="0">
                  <a:solidFill>
                    <a:srgbClr val="FF0000"/>
                  </a:solidFill>
                </a:rPr>
                <a:t>(+ 235 %)</a:t>
              </a:r>
            </a:p>
          </p:txBody>
        </p:sp>
      </p:grpSp>
      <p:sp>
        <p:nvSpPr>
          <p:cNvPr id="8" name="Rectangle 4">
            <a:extLst>
              <a:ext uri="{FF2B5EF4-FFF2-40B4-BE49-F238E27FC236}">
                <a16:creationId xmlns:a16="http://schemas.microsoft.com/office/drawing/2014/main" id="{9AB18B12-DEEA-4108-95F9-D8023BF3A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3375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Mit - 43 % Primärenergiebedarf wird Strom mit mehr als 80% der Hauptenergieträger sein !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A38A6B5-E40B-8817-3500-CCDC3AA8F2A0}"/>
              </a:ext>
            </a:extLst>
          </p:cNvPr>
          <p:cNvSpPr txBox="1"/>
          <p:nvPr/>
        </p:nvSpPr>
        <p:spPr>
          <a:xfrm>
            <a:off x="6812817" y="174562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(83 %)</a:t>
            </a:r>
          </a:p>
        </p:txBody>
      </p:sp>
      <p:sp>
        <p:nvSpPr>
          <p:cNvPr id="5" name="Text Box 14">
            <a:hlinkClick r:id="rId5"/>
            <a:extLst>
              <a:ext uri="{FF2B5EF4-FFF2-40B4-BE49-F238E27FC236}">
                <a16:creationId xmlns:a16="http://schemas.microsoft.com/office/drawing/2014/main" id="{A4EEC081-BEAC-EDB8-DEE7-C3F8456E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15" y="5929788"/>
            <a:ext cx="38179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92D050"/>
                </a:solidFill>
                <a:ea typeface="Microsoft YaHei" panose="020B0503020204020204" pitchFamily="34" charset="-122"/>
              </a:rPr>
              <a:t>ISE </a:t>
            </a:r>
            <a:r>
              <a:rPr lang="de-DE" altLang="de-DE" sz="1200" u="sng" dirty="0" err="1">
                <a:solidFill>
                  <a:srgbClr val="92D050"/>
                </a:solidFill>
                <a:ea typeface="Microsoft YaHei" panose="020B0503020204020204" pitchFamily="34" charset="-122"/>
              </a:rPr>
              <a:t>e.V</a:t>
            </a:r>
            <a:r>
              <a:rPr lang="de-DE" altLang="de-DE" sz="1200" u="sng" dirty="0">
                <a:solidFill>
                  <a:srgbClr val="92D050"/>
                </a:solidFill>
                <a:ea typeface="Microsoft YaHei" panose="020B0503020204020204" pitchFamily="34" charset="-122"/>
              </a:rPr>
              <a:t>-Meta-Studie „Klimaschutz – Energiewende 2.0“.</a:t>
            </a:r>
          </a:p>
        </p:txBody>
      </p:sp>
    </p:spTree>
    <p:extLst>
      <p:ext uri="{BB962C8B-B14F-4D97-AF65-F5344CB8AC3E}">
        <p14:creationId xmlns:p14="http://schemas.microsoft.com/office/powerpoint/2010/main" val="188980985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1DECCF3-839E-A7F5-46EC-6F17785C7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6" b="7052"/>
          <a:stretch/>
        </p:blipFill>
        <p:spPr>
          <a:xfrm>
            <a:off x="101601" y="880030"/>
            <a:ext cx="9695542" cy="496197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Wöchentliche Stromerzeugung durch Erneuerbare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Jahr 2022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061754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Es gibt nur wenige Wochen mit „Dunkelflaute“!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A3421722-F94D-4E49-A872-BFF28DBFA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341" y="5842000"/>
            <a:ext cx="344280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Energy-Charts,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009472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Zubau an installierter Leistung in D 2022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für Bioenergie, PV und Wind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E5CBF7-0655-4FF5-B6FC-684932C1FDA9}"/>
              </a:ext>
            </a:extLst>
          </p:cNvPr>
          <p:cNvSpPr txBox="1"/>
          <p:nvPr/>
        </p:nvSpPr>
        <p:spPr>
          <a:xfrm>
            <a:off x="356028" y="1101969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MW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D1BB651-7776-4A7D-9C40-8F13391B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521" y="5385078"/>
            <a:ext cx="35365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ISE e.V., </a:t>
            </a: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Solarbranche.de, Windbranche.de;</a:t>
            </a:r>
            <a:b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           Zubau BNetzA-Marktstammdatenregister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5D8FB87-2871-499E-BE34-8BC4190D0189}"/>
              </a:ext>
            </a:extLst>
          </p:cNvPr>
          <p:cNvGrpSpPr/>
          <p:nvPr/>
        </p:nvGrpSpPr>
        <p:grpSpPr>
          <a:xfrm>
            <a:off x="1216267" y="4863142"/>
            <a:ext cx="4221988" cy="307777"/>
            <a:chOff x="9679086" y="5401943"/>
            <a:chExt cx="4221988" cy="307777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8C1287DF-CE84-4824-8F63-E626F4E3AA18}"/>
                </a:ext>
              </a:extLst>
            </p:cNvPr>
            <p:cNvSpPr/>
            <p:nvPr/>
          </p:nvSpPr>
          <p:spPr bwMode="auto">
            <a:xfrm>
              <a:off x="12773103" y="5488291"/>
              <a:ext cx="426028" cy="135082"/>
            </a:xfrm>
            <a:prstGeom prst="rect">
              <a:avLst/>
            </a:prstGeom>
            <a:solidFill>
              <a:srgbClr val="0099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2FD776F-F6C4-44AF-B30B-C22AF90E841E}"/>
                </a:ext>
              </a:extLst>
            </p:cNvPr>
            <p:cNvSpPr/>
            <p:nvPr/>
          </p:nvSpPr>
          <p:spPr bwMode="auto">
            <a:xfrm>
              <a:off x="9679086" y="5488291"/>
              <a:ext cx="426028" cy="1350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538E10A-E9E9-4599-B097-6231828C4B9A}"/>
                </a:ext>
              </a:extLst>
            </p:cNvPr>
            <p:cNvSpPr txBox="1"/>
            <p:nvPr/>
          </p:nvSpPr>
          <p:spPr>
            <a:xfrm>
              <a:off x="13161833" y="5401943"/>
              <a:ext cx="7392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Win</a:t>
              </a:r>
              <a:r>
                <a:rPr lang="de-DE" sz="1400" dirty="0"/>
                <a:t> off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19625FF-29DC-4CA5-8C47-DFEF399195E2}"/>
                </a:ext>
              </a:extLst>
            </p:cNvPr>
            <p:cNvSpPr txBox="1"/>
            <p:nvPr/>
          </p:nvSpPr>
          <p:spPr>
            <a:xfrm>
              <a:off x="10119771" y="5401943"/>
              <a:ext cx="4251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6F25FEC-EC0C-5CB4-CC02-8D450540D8D6}"/>
                </a:ext>
              </a:extLst>
            </p:cNvPr>
            <p:cNvSpPr/>
            <p:nvPr/>
          </p:nvSpPr>
          <p:spPr bwMode="auto">
            <a:xfrm>
              <a:off x="10956618" y="5488291"/>
              <a:ext cx="426028" cy="135082"/>
            </a:xfrm>
            <a:prstGeom prst="rect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20A368D-D017-7E50-ECE4-8F68BCCDA408}"/>
                </a:ext>
              </a:extLst>
            </p:cNvPr>
            <p:cNvSpPr txBox="1"/>
            <p:nvPr/>
          </p:nvSpPr>
          <p:spPr>
            <a:xfrm>
              <a:off x="11345348" y="5401943"/>
              <a:ext cx="8418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 on</a:t>
              </a:r>
            </a:p>
          </p:txBody>
        </p:sp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3333FF"/>
                </a:solidFill>
              </a:rPr>
              <a:t>Zubauzahlen</a:t>
            </a:r>
            <a:r>
              <a:rPr lang="de-DE" altLang="de-DE" sz="1800" dirty="0">
                <a:solidFill>
                  <a:srgbClr val="3333FF"/>
                </a:solidFill>
              </a:rPr>
              <a:t> verfehlen die Ziele des Koalitionsvertrages (2021) deutlich!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4568A0-FF37-7624-CECD-D4D5613D3C87}"/>
              </a:ext>
            </a:extLst>
          </p:cNvPr>
          <p:cNvSpPr txBox="1"/>
          <p:nvPr/>
        </p:nvSpPr>
        <p:spPr>
          <a:xfrm>
            <a:off x="2416608" y="5136612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15.000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2.399 (16%)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E7A2CD2D-33B4-6359-E3DD-43880C144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843298"/>
              </p:ext>
            </p:extLst>
          </p:nvPr>
        </p:nvGraphicFramePr>
        <p:xfrm>
          <a:off x="279401" y="1409746"/>
          <a:ext cx="9355666" cy="339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11DB9DD4-BE94-ED48-591F-DCCBAD0A053E}"/>
              </a:ext>
            </a:extLst>
          </p:cNvPr>
          <p:cNvSpPr txBox="1"/>
          <p:nvPr/>
        </p:nvSpPr>
        <p:spPr>
          <a:xfrm>
            <a:off x="4273038" y="5136612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2.440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342 (14 %)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01D41AA-D686-FA3B-E94B-C2338FB0C5A2}"/>
              </a:ext>
            </a:extLst>
          </p:cNvPr>
          <p:cNvGrpSpPr/>
          <p:nvPr/>
        </p:nvGrpSpPr>
        <p:grpSpPr>
          <a:xfrm>
            <a:off x="-36894" y="5110883"/>
            <a:ext cx="2579834" cy="833680"/>
            <a:chOff x="-36894" y="5110883"/>
            <a:chExt cx="2579834" cy="833680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2221D3C1-72F5-A619-04D3-EA47E4D3C8AB}"/>
                </a:ext>
              </a:extLst>
            </p:cNvPr>
            <p:cNvGrpSpPr/>
            <p:nvPr/>
          </p:nvGrpSpPr>
          <p:grpSpPr>
            <a:xfrm>
              <a:off x="-36894" y="5110883"/>
              <a:ext cx="2579834" cy="548949"/>
              <a:chOff x="504030" y="5110883"/>
              <a:chExt cx="2579834" cy="548949"/>
            </a:xfrm>
          </p:grpSpPr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47FD706-09F1-E57C-DA75-9506FA8667D4}"/>
                  </a:ext>
                </a:extLst>
              </p:cNvPr>
              <p:cNvSpPr txBox="1"/>
              <p:nvPr/>
            </p:nvSpPr>
            <p:spPr>
              <a:xfrm>
                <a:off x="504030" y="5110883"/>
                <a:ext cx="13580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400" dirty="0">
                    <a:solidFill>
                      <a:srgbClr val="FF0000"/>
                    </a:solidFill>
                  </a:rPr>
                  <a:t>Soll (MW/a) </a:t>
                </a:r>
                <a:r>
                  <a:rPr lang="de-DE" sz="1000" dirty="0">
                    <a:solidFill>
                      <a:srgbClr val="FF0000"/>
                    </a:solidFill>
                  </a:rPr>
                  <a:t>*)</a:t>
                </a:r>
                <a:r>
                  <a:rPr lang="de-DE" sz="1400" dirty="0">
                    <a:solidFill>
                      <a:srgbClr val="FF0000"/>
                    </a:solidFill>
                  </a:rPr>
                  <a:t>:</a:t>
                </a:r>
                <a:br>
                  <a:rPr lang="de-DE" sz="1400" dirty="0">
                    <a:solidFill>
                      <a:srgbClr val="FF0000"/>
                    </a:solidFill>
                  </a:rPr>
                </a:br>
                <a:r>
                  <a:rPr lang="de-DE" sz="1400" dirty="0">
                    <a:solidFill>
                      <a:srgbClr val="FF0000"/>
                    </a:solidFill>
                  </a:rPr>
                  <a:t>Ist 2022 (MW):</a:t>
                </a: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9E414DA-36C5-B4C4-E7C6-32B4DE44BFFC}"/>
                  </a:ext>
                </a:extLst>
              </p:cNvPr>
              <p:cNvSpPr txBox="1"/>
              <p:nvPr/>
            </p:nvSpPr>
            <p:spPr>
              <a:xfrm>
                <a:off x="1723907" y="5136612"/>
                <a:ext cx="135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15.000</a:t>
                </a:r>
                <a:br>
                  <a:rPr lang="de-DE" sz="1400" dirty="0">
                    <a:solidFill>
                      <a:srgbClr val="FF0000"/>
                    </a:solidFill>
                  </a:rPr>
                </a:br>
                <a:r>
                  <a:rPr lang="de-DE" sz="1400" dirty="0">
                    <a:solidFill>
                      <a:srgbClr val="FF0000"/>
                    </a:solidFill>
                  </a:rPr>
                  <a:t>7.106 (47,3%)</a:t>
                </a:r>
              </a:p>
            </p:txBody>
          </p:sp>
        </p:grp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C5AD97D-B771-B5D4-A2A3-9437057E54AF}"/>
                </a:ext>
              </a:extLst>
            </p:cNvPr>
            <p:cNvSpPr txBox="1"/>
            <p:nvPr/>
          </p:nvSpPr>
          <p:spPr>
            <a:xfrm>
              <a:off x="89179" y="5698342"/>
              <a:ext cx="15808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*) Koalitionsvertrag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8494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8FD4933-B970-37F4-38D1-DD88BAA81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218218"/>
              </p:ext>
            </p:extLst>
          </p:nvPr>
        </p:nvGraphicFramePr>
        <p:xfrm>
          <a:off x="431800" y="1409745"/>
          <a:ext cx="8737601" cy="368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Zubau an installierter Leistung in RLP 2022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für PV und Wind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E5CBF7-0655-4FF5-B6FC-684932C1FDA9}"/>
              </a:ext>
            </a:extLst>
          </p:cNvPr>
          <p:cNvSpPr txBox="1"/>
          <p:nvPr/>
        </p:nvSpPr>
        <p:spPr>
          <a:xfrm>
            <a:off x="356028" y="1101969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MW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D1BB651-7776-4A7D-9C40-8F13391B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598" y="5385078"/>
            <a:ext cx="35365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ISE e.V., </a:t>
            </a: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Solarbranche.de, Windbranche.de;</a:t>
            </a:r>
            <a:b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           Zubau BNetzA-Marktstammdatenregister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5D8FB87-2871-499E-BE34-8BC4190D0189}"/>
              </a:ext>
            </a:extLst>
          </p:cNvPr>
          <p:cNvGrpSpPr/>
          <p:nvPr/>
        </p:nvGrpSpPr>
        <p:grpSpPr>
          <a:xfrm>
            <a:off x="1755934" y="4863142"/>
            <a:ext cx="2386771" cy="307777"/>
            <a:chOff x="10218753" y="5401943"/>
            <a:chExt cx="2386771" cy="307777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8C1287DF-CE84-4824-8F63-E626F4E3AA18}"/>
                </a:ext>
              </a:extLst>
            </p:cNvPr>
            <p:cNvSpPr/>
            <p:nvPr/>
          </p:nvSpPr>
          <p:spPr bwMode="auto">
            <a:xfrm>
              <a:off x="11623362" y="5488291"/>
              <a:ext cx="426028" cy="135082"/>
            </a:xfrm>
            <a:prstGeom prst="rect">
              <a:avLst/>
            </a:prstGeom>
            <a:solidFill>
              <a:srgbClr val="0099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2FD776F-F6C4-44AF-B30B-C22AF90E841E}"/>
                </a:ext>
              </a:extLst>
            </p:cNvPr>
            <p:cNvSpPr/>
            <p:nvPr/>
          </p:nvSpPr>
          <p:spPr bwMode="auto">
            <a:xfrm>
              <a:off x="10218753" y="5488291"/>
              <a:ext cx="426028" cy="1350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538E10A-E9E9-4599-B097-6231828C4B9A}"/>
                </a:ext>
              </a:extLst>
            </p:cNvPr>
            <p:cNvSpPr txBox="1"/>
            <p:nvPr/>
          </p:nvSpPr>
          <p:spPr>
            <a:xfrm>
              <a:off x="12012092" y="5401943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19625FF-29DC-4CA5-8C47-DFEF399195E2}"/>
                </a:ext>
              </a:extLst>
            </p:cNvPr>
            <p:cNvSpPr txBox="1"/>
            <p:nvPr/>
          </p:nvSpPr>
          <p:spPr>
            <a:xfrm>
              <a:off x="10659438" y="5401943"/>
              <a:ext cx="4251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</a:t>
              </a:r>
            </a:p>
          </p:txBody>
        </p:sp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3333FF"/>
                </a:solidFill>
              </a:rPr>
              <a:t>Zubauzahlen</a:t>
            </a:r>
            <a:r>
              <a:rPr lang="de-DE" altLang="de-DE" sz="1800" dirty="0">
                <a:solidFill>
                  <a:srgbClr val="3333FF"/>
                </a:solidFill>
              </a:rPr>
              <a:t> verfehlen auch in RLP die Ziele des Koalitionsvertrages (2021) deutlich!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4568A0-FF37-7624-CECD-D4D5613D3C87}"/>
              </a:ext>
            </a:extLst>
          </p:cNvPr>
          <p:cNvSpPr txBox="1"/>
          <p:nvPr/>
        </p:nvSpPr>
        <p:spPr>
          <a:xfrm>
            <a:off x="3022992" y="5136612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500,0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71,5 (14,3 %)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C22A9A5-AEA9-BD99-10C8-D775BECDDAEE}"/>
              </a:ext>
            </a:extLst>
          </p:cNvPr>
          <p:cNvGrpSpPr/>
          <p:nvPr/>
        </p:nvGrpSpPr>
        <p:grpSpPr>
          <a:xfrm>
            <a:off x="301785" y="5110883"/>
            <a:ext cx="2718281" cy="730783"/>
            <a:chOff x="301785" y="5110883"/>
            <a:chExt cx="2718281" cy="730783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2221D3C1-72F5-A619-04D3-EA47E4D3C8AB}"/>
                </a:ext>
              </a:extLst>
            </p:cNvPr>
            <p:cNvGrpSpPr/>
            <p:nvPr/>
          </p:nvGrpSpPr>
          <p:grpSpPr>
            <a:xfrm>
              <a:off x="301785" y="5110883"/>
              <a:ext cx="2718281" cy="548949"/>
              <a:chOff x="301785" y="5110883"/>
              <a:chExt cx="2718281" cy="548949"/>
            </a:xfrm>
          </p:grpSpPr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47FD706-09F1-E57C-DA75-9506FA8667D4}"/>
                  </a:ext>
                </a:extLst>
              </p:cNvPr>
              <p:cNvSpPr txBox="1"/>
              <p:nvPr/>
            </p:nvSpPr>
            <p:spPr>
              <a:xfrm>
                <a:off x="301785" y="5110883"/>
                <a:ext cx="1507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400" dirty="0">
                    <a:solidFill>
                      <a:srgbClr val="FF0000"/>
                    </a:solidFill>
                  </a:rPr>
                  <a:t>Soll (MW/a) </a:t>
                </a:r>
                <a:r>
                  <a:rPr lang="de-DE" sz="1000" dirty="0">
                    <a:solidFill>
                      <a:srgbClr val="FF0000"/>
                    </a:solidFill>
                  </a:rPr>
                  <a:t>*)</a:t>
                </a:r>
                <a:r>
                  <a:rPr lang="de-DE" sz="1400" dirty="0">
                    <a:solidFill>
                      <a:srgbClr val="FF0000"/>
                    </a:solidFill>
                  </a:rPr>
                  <a:t>:</a:t>
                </a:r>
                <a:br>
                  <a:rPr lang="de-DE" sz="1400" dirty="0">
                    <a:solidFill>
                      <a:srgbClr val="FF0000"/>
                    </a:solidFill>
                  </a:rPr>
                </a:br>
                <a:r>
                  <a:rPr lang="de-DE" sz="1400" dirty="0">
                    <a:solidFill>
                      <a:srgbClr val="FF0000"/>
                    </a:solidFill>
                  </a:rPr>
                  <a:t>Ist 2022 (MW/a):</a:t>
                </a: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9E414DA-36C5-B4C4-E7C6-32B4DE44BFFC}"/>
                  </a:ext>
                </a:extLst>
              </p:cNvPr>
              <p:cNvSpPr txBox="1"/>
              <p:nvPr/>
            </p:nvSpPr>
            <p:spPr>
              <a:xfrm>
                <a:off x="1660109" y="5136612"/>
                <a:ext cx="135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500,0</a:t>
                </a:r>
                <a:br>
                  <a:rPr lang="de-DE" sz="1400" dirty="0">
                    <a:solidFill>
                      <a:srgbClr val="FF0000"/>
                    </a:solidFill>
                  </a:rPr>
                </a:br>
                <a:r>
                  <a:rPr lang="de-DE" sz="1400" dirty="0">
                    <a:solidFill>
                      <a:srgbClr val="FF0000"/>
                    </a:solidFill>
                  </a:rPr>
                  <a:t>335,3 (67,1%)</a:t>
                </a:r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B2AD1BE-DF6B-1DCA-0499-DF76182AC4BE}"/>
                </a:ext>
              </a:extLst>
            </p:cNvPr>
            <p:cNvSpPr txBox="1"/>
            <p:nvPr/>
          </p:nvSpPr>
          <p:spPr>
            <a:xfrm>
              <a:off x="799871" y="5595445"/>
              <a:ext cx="15808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*) Koalitionsvertrag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88398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14EAAD1-411E-4568-96AD-9CE025947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846538"/>
              </p:ext>
            </p:extLst>
          </p:nvPr>
        </p:nvGraphicFramePr>
        <p:xfrm>
          <a:off x="860482" y="1017372"/>
          <a:ext cx="6830220" cy="419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7FC78AF-46D1-4424-B576-3AF5903D4A3A}"/>
              </a:ext>
            </a:extLst>
          </p:cNvPr>
          <p:cNvGrpSpPr/>
          <p:nvPr/>
        </p:nvGrpSpPr>
        <p:grpSpPr>
          <a:xfrm>
            <a:off x="1612" y="2853161"/>
            <a:ext cx="9906000" cy="3597763"/>
            <a:chOff x="1612" y="2853161"/>
            <a:chExt cx="9906000" cy="3597763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4D7BAC63-8686-430A-9259-E13549FF4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6046444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3333FF"/>
                  </a:solidFill>
                </a:rPr>
                <a:t>Wenn wir so weitermachen wie bisher, dauert es bis 2148!</a:t>
              </a:r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45F9C073-53DD-4F5D-AB7C-6DFB03E1EC0C}"/>
                </a:ext>
              </a:extLst>
            </p:cNvPr>
            <p:cNvGrpSpPr/>
            <p:nvPr/>
          </p:nvGrpSpPr>
          <p:grpSpPr>
            <a:xfrm>
              <a:off x="8081284" y="2853161"/>
              <a:ext cx="1544039" cy="2338029"/>
              <a:chOff x="8115261" y="2815785"/>
              <a:chExt cx="1544039" cy="2338029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AC019A43-74DE-4DF7-A1A2-D26612121A7B}"/>
                  </a:ext>
                </a:extLst>
              </p:cNvPr>
              <p:cNvSpPr/>
              <p:nvPr/>
            </p:nvSpPr>
            <p:spPr bwMode="auto">
              <a:xfrm>
                <a:off x="9552571" y="2815785"/>
                <a:ext cx="74752" cy="7475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1D18B24D-6E32-47D1-A832-0D552E0EC038}"/>
                  </a:ext>
                </a:extLst>
              </p:cNvPr>
              <p:cNvCxnSpPr>
                <a:endCxn id="40" idx="3"/>
              </p:cNvCxnSpPr>
              <p:nvPr/>
            </p:nvCxnSpPr>
            <p:spPr bwMode="auto">
              <a:xfrm flipV="1">
                <a:off x="8115261" y="2879590"/>
                <a:ext cx="1448257" cy="694118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96D3540-E0F3-4002-8164-3C97B6D84D2F}"/>
                  </a:ext>
                </a:extLst>
              </p:cNvPr>
              <p:cNvCxnSpPr/>
              <p:nvPr/>
            </p:nvCxnSpPr>
            <p:spPr bwMode="auto">
              <a:xfrm>
                <a:off x="9597020" y="2915935"/>
                <a:ext cx="0" cy="1717025"/>
              </a:xfrm>
              <a:prstGeom prst="line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F849B97D-1329-4FAB-89BC-A130E20B2461}"/>
                  </a:ext>
                </a:extLst>
              </p:cNvPr>
              <p:cNvSpPr txBox="1"/>
              <p:nvPr/>
            </p:nvSpPr>
            <p:spPr>
              <a:xfrm rot="18861288">
                <a:off x="9214306" y="4708820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2148</a:t>
                </a: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66D06BE2-ADD0-4F42-A3FF-55EA14450AC6}"/>
                  </a:ext>
                </a:extLst>
              </p:cNvPr>
              <p:cNvSpPr txBox="1"/>
              <p:nvPr/>
            </p:nvSpPr>
            <p:spPr>
              <a:xfrm>
                <a:off x="9052309" y="4509516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. .</a:t>
                </a:r>
              </a:p>
            </p:txBody>
          </p:sp>
        </p:grpSp>
      </p:grpSp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Transformation</a:t>
            </a:r>
            <a:r>
              <a:rPr lang="de-DE" sz="2000" dirty="0">
                <a:solidFill>
                  <a:schemeClr val="bg1"/>
                </a:solidFill>
              </a:rPr>
              <a:t> zu 100% Erneuerbare bis 2040 in RLP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zeitlicher Verlauf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E5CBF7-0655-4FF5-B6FC-684932C1FDA9}"/>
              </a:ext>
            </a:extLst>
          </p:cNvPr>
          <p:cNvSpPr txBox="1"/>
          <p:nvPr/>
        </p:nvSpPr>
        <p:spPr>
          <a:xfrm>
            <a:off x="297507" y="1017372"/>
            <a:ext cx="5629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TWh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316CB45-733E-4CB3-9422-88F3BA468641}"/>
              </a:ext>
            </a:extLst>
          </p:cNvPr>
          <p:cNvSpPr txBox="1"/>
          <p:nvPr/>
        </p:nvSpPr>
        <p:spPr>
          <a:xfrm>
            <a:off x="3385720" y="1291278"/>
            <a:ext cx="31692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</a:p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und Einsparungen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76E834E-5C0E-43FD-800A-71A88BDAEE59}"/>
              </a:ext>
            </a:extLst>
          </p:cNvPr>
          <p:cNvSpPr txBox="1"/>
          <p:nvPr/>
        </p:nvSpPr>
        <p:spPr>
          <a:xfrm>
            <a:off x="3149972" y="3207378"/>
            <a:ext cx="11785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B050"/>
                </a:solidFill>
              </a:rPr>
              <a:t>Erneuerbare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EE8A6FF-3DF8-477B-B5E4-A5814ECF5E53}"/>
              </a:ext>
            </a:extLst>
          </p:cNvPr>
          <p:cNvSpPr txBox="1"/>
          <p:nvPr/>
        </p:nvSpPr>
        <p:spPr>
          <a:xfrm>
            <a:off x="4409397" y="4036839"/>
            <a:ext cx="35236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Erneuerbare (Koalitionsvertrag RLP 2021)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PV: 500 MW/a, Wind: 500 MW/a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C058786-55A5-4DC9-B1A9-44B1E34509B8}"/>
              </a:ext>
            </a:extLst>
          </p:cNvPr>
          <p:cNvGrpSpPr/>
          <p:nvPr/>
        </p:nvGrpSpPr>
        <p:grpSpPr>
          <a:xfrm>
            <a:off x="-26524" y="2897610"/>
            <a:ext cx="9906000" cy="2902702"/>
            <a:chOff x="-26524" y="2897610"/>
            <a:chExt cx="9906000" cy="290270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8496754B-8D37-45CF-8795-58AAA424F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524" y="5395832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3333FF"/>
                  </a:solidFill>
                </a:rPr>
                <a:t>Woher kommt die fehlende Energie in 2040 (40,5%)? 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A5967F9-82C0-4243-8CBD-F4E33F618D06}"/>
                </a:ext>
              </a:extLst>
            </p:cNvPr>
            <p:cNvGrpSpPr/>
            <p:nvPr/>
          </p:nvGrpSpPr>
          <p:grpSpPr>
            <a:xfrm>
              <a:off x="7500948" y="2897610"/>
              <a:ext cx="671699" cy="690731"/>
              <a:chOff x="8963995" y="3141786"/>
              <a:chExt cx="671699" cy="690731"/>
            </a:xfrm>
          </p:grpSpPr>
          <p:sp>
            <p:nvSpPr>
              <p:cNvPr id="3" name="Geschweifte Klammer rechts 2">
                <a:extLst>
                  <a:ext uri="{FF2B5EF4-FFF2-40B4-BE49-F238E27FC236}">
                    <a16:creationId xmlns:a16="http://schemas.microsoft.com/office/drawing/2014/main" id="{6EF91F80-8DF9-4353-B518-B9384B1ED83A}"/>
                  </a:ext>
                </a:extLst>
              </p:cNvPr>
              <p:cNvSpPr/>
              <p:nvPr/>
            </p:nvSpPr>
            <p:spPr bwMode="auto">
              <a:xfrm>
                <a:off x="8963995" y="3141786"/>
                <a:ext cx="179754" cy="690731"/>
              </a:xfrm>
              <a:prstGeom prst="rightBrac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0478B41-B8E0-4BE2-A6CC-D58414BF9B95}"/>
                  </a:ext>
                </a:extLst>
              </p:cNvPr>
              <p:cNvSpPr txBox="1"/>
              <p:nvPr/>
            </p:nvSpPr>
            <p:spPr>
              <a:xfrm>
                <a:off x="9103176" y="33747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</a:rPr>
                  <a:t>40,5</a:t>
                </a:r>
              </a:p>
            </p:txBody>
          </p:sp>
        </p:grp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BD4CED62-9CC5-461B-BD35-06C7778DC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5303" y="5215813"/>
            <a:ext cx="17059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ISE e.V., LAK EB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6636DB6-BF5F-4C6C-9C01-B7898C6E94D0}"/>
              </a:ext>
            </a:extLst>
          </p:cNvPr>
          <p:cNvGrpSpPr/>
          <p:nvPr/>
        </p:nvGrpSpPr>
        <p:grpSpPr>
          <a:xfrm>
            <a:off x="-89828" y="2857394"/>
            <a:ext cx="9906000" cy="3273658"/>
            <a:chOff x="-89828" y="2857394"/>
            <a:chExt cx="9906000" cy="327365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BDBB256-10DE-4CBA-B829-04A15B0B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9828" y="5726572"/>
              <a:ext cx="9906000" cy="4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3333FF"/>
                  </a:solidFill>
                </a:rPr>
                <a:t>Der Ausbaupfad des Koalitionsvertrages erreicht erst 2052 das versprochene Ziel!</a:t>
              </a:r>
            </a:p>
          </p:txBody>
        </p: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5BCBFFE0-01F4-4106-BB71-89DC79396095}"/>
                </a:ext>
              </a:extLst>
            </p:cNvPr>
            <p:cNvGrpSpPr/>
            <p:nvPr/>
          </p:nvGrpSpPr>
          <p:grpSpPr>
            <a:xfrm>
              <a:off x="7714204" y="2857394"/>
              <a:ext cx="1171656" cy="2333795"/>
              <a:chOff x="7931874" y="2820018"/>
              <a:chExt cx="1171656" cy="2333795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B305CD51-7B97-4615-BE83-4D9B555D7B27}"/>
                  </a:ext>
                </a:extLst>
              </p:cNvPr>
              <p:cNvSpPr/>
              <p:nvPr/>
            </p:nvSpPr>
            <p:spPr bwMode="auto">
              <a:xfrm>
                <a:off x="8988691" y="2820018"/>
                <a:ext cx="74752" cy="74752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BC86A91E-F8E1-4B20-AA6B-2131E35D17D3}"/>
                  </a:ext>
                </a:extLst>
              </p:cNvPr>
              <p:cNvGrpSpPr/>
              <p:nvPr/>
            </p:nvGrpSpPr>
            <p:grpSpPr>
              <a:xfrm>
                <a:off x="7931874" y="2883823"/>
                <a:ext cx="1171656" cy="2269990"/>
                <a:chOff x="7931874" y="2883823"/>
                <a:chExt cx="1171656" cy="2269990"/>
              </a:xfrm>
            </p:grpSpPr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09E92CDB-1962-4490-A4B9-C28C214D9B52}"/>
                    </a:ext>
                  </a:extLst>
                </p:cNvPr>
                <p:cNvSpPr txBox="1"/>
                <p:nvPr/>
              </p:nvSpPr>
              <p:spPr>
                <a:xfrm rot="18861288">
                  <a:off x="8658536" y="4708819"/>
                  <a:ext cx="5822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FF0000"/>
                      </a:solidFill>
                    </a:rPr>
                    <a:t>2052</a:t>
                  </a:r>
                </a:p>
              </p:txBody>
            </p:sp>
            <p:cxnSp>
              <p:nvCxnSpPr>
                <p:cNvPr id="13" name="Gerader Verbinder 12">
                  <a:extLst>
                    <a:ext uri="{FF2B5EF4-FFF2-40B4-BE49-F238E27FC236}">
                      <a16:creationId xmlns:a16="http://schemas.microsoft.com/office/drawing/2014/main" id="{039E1765-176C-4FC8-A67C-71202DC6382F}"/>
                    </a:ext>
                  </a:extLst>
                </p:cNvPr>
                <p:cNvCxnSpPr>
                  <a:endCxn id="21" idx="3"/>
                </p:cNvCxnSpPr>
                <p:nvPr/>
              </p:nvCxnSpPr>
              <p:spPr bwMode="auto">
                <a:xfrm flipV="1">
                  <a:off x="7931874" y="2883823"/>
                  <a:ext cx="1067764" cy="694117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99F60B2E-DF48-4617-ABD6-9FBD9CC3D3AA}"/>
                    </a:ext>
                  </a:extLst>
                </p:cNvPr>
                <p:cNvSpPr txBox="1"/>
                <p:nvPr/>
              </p:nvSpPr>
              <p:spPr>
                <a:xfrm>
                  <a:off x="7945747" y="4509516"/>
                  <a:ext cx="6094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solidFill>
                        <a:srgbClr val="FF0000"/>
                      </a:solidFill>
                    </a:rPr>
                    <a:t>. . .</a:t>
                  </a:r>
                </a:p>
              </p:txBody>
            </p:sp>
            <p:cxnSp>
              <p:nvCxnSpPr>
                <p:cNvPr id="32" name="Gerader Verbinder 31">
                  <a:extLst>
                    <a:ext uri="{FF2B5EF4-FFF2-40B4-BE49-F238E27FC236}">
                      <a16:creationId xmlns:a16="http://schemas.microsoft.com/office/drawing/2014/main" id="{2C29744C-D168-4350-83E4-986FB4B2C9CC}"/>
                    </a:ext>
                  </a:extLst>
                </p:cNvPr>
                <p:cNvCxnSpPr>
                  <a:stCxn id="21" idx="4"/>
                </p:cNvCxnSpPr>
                <p:nvPr/>
              </p:nvCxnSpPr>
              <p:spPr bwMode="auto">
                <a:xfrm>
                  <a:off x="9026067" y="2894770"/>
                  <a:ext cx="0" cy="1717025"/>
                </a:xfrm>
                <a:prstGeom prst="lin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8892A785-6109-40EC-B766-CC2D4BFE40D8}"/>
              </a:ext>
            </a:extLst>
          </p:cNvPr>
          <p:cNvCxnSpPr/>
          <p:nvPr/>
        </p:nvCxnSpPr>
        <p:spPr bwMode="auto">
          <a:xfrm>
            <a:off x="944880" y="5294363"/>
            <a:ext cx="38385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29E2820B-D919-4AB5-8860-AEB38B4B9A04}"/>
              </a:ext>
            </a:extLst>
          </p:cNvPr>
          <p:cNvCxnSpPr/>
          <p:nvPr/>
        </p:nvCxnSpPr>
        <p:spPr bwMode="auto">
          <a:xfrm>
            <a:off x="2271435" y="5294363"/>
            <a:ext cx="38385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48845445-68E5-4674-8447-DD35F2D1E2AD}"/>
              </a:ext>
            </a:extLst>
          </p:cNvPr>
          <p:cNvSpPr txBox="1"/>
          <p:nvPr/>
        </p:nvSpPr>
        <p:spPr>
          <a:xfrm>
            <a:off x="1328738" y="5136447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Planwerte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157A7D5-D342-48FA-927C-F4F613692FF3}"/>
              </a:ext>
            </a:extLst>
          </p:cNvPr>
          <p:cNvSpPr txBox="1"/>
          <p:nvPr/>
        </p:nvSpPr>
        <p:spPr>
          <a:xfrm>
            <a:off x="2767663" y="5136447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Istwerte</a:t>
            </a:r>
          </a:p>
        </p:txBody>
      </p:sp>
    </p:spTree>
    <p:extLst>
      <p:ext uri="{BB962C8B-B14F-4D97-AF65-F5344CB8AC3E}">
        <p14:creationId xmlns:p14="http://schemas.microsoft.com/office/powerpoint/2010/main" val="25712879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26968"/>
            <a:ext cx="76896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400" dirty="0">
                <a:solidFill>
                  <a:schemeClr val="bg1"/>
                </a:solidFill>
              </a:rPr>
              <a:t>Jährlicher Zubau an installierter Leistung in der Südpfalz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PV und Wind</a:t>
            </a:r>
            <a:endParaRPr lang="de-DE" altLang="de-DE" sz="2400" dirty="0">
              <a:solidFill>
                <a:schemeClr val="bg1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Auch in der Südpfalz ist der Zubau von EE bei weitem nicht ausreichend!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EBAA1D44-67CC-4B3D-985A-A62FA47D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336" y="5988218"/>
            <a:ext cx="20009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: Energieagentur RLP</a:t>
            </a:r>
            <a:r>
              <a:rPr 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452CA91-3657-45C2-88E7-8C53FA3F2886}"/>
              </a:ext>
            </a:extLst>
          </p:cNvPr>
          <p:cNvSpPr txBox="1"/>
          <p:nvPr/>
        </p:nvSpPr>
        <p:spPr>
          <a:xfrm>
            <a:off x="287338" y="881807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MW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8B13BEF-0880-D554-D4CF-F38E5549D2F2}"/>
              </a:ext>
            </a:extLst>
          </p:cNvPr>
          <p:cNvGraphicFramePr>
            <a:graphicFrameLocks/>
          </p:cNvGraphicFramePr>
          <p:nvPr/>
        </p:nvGraphicFramePr>
        <p:xfrm>
          <a:off x="287338" y="1035696"/>
          <a:ext cx="9430820" cy="405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5A940CA-AC19-DE1C-D163-6564FFD0DADC}"/>
              </a:ext>
            </a:extLst>
          </p:cNvPr>
          <p:cNvGrpSpPr/>
          <p:nvPr/>
        </p:nvGrpSpPr>
        <p:grpSpPr>
          <a:xfrm>
            <a:off x="461757" y="5055487"/>
            <a:ext cx="2559121" cy="307777"/>
            <a:chOff x="461757" y="5055487"/>
            <a:chExt cx="2559121" cy="307777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BB4CE7C-1AAA-B857-3B11-2916EB954EAC}"/>
                </a:ext>
              </a:extLst>
            </p:cNvPr>
            <p:cNvSpPr txBox="1"/>
            <p:nvPr/>
          </p:nvSpPr>
          <p:spPr>
            <a:xfrm>
              <a:off x="46175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2BBFA6B-23CB-D516-A19A-9245CB25DEED}"/>
                </a:ext>
              </a:extLst>
            </p:cNvPr>
            <p:cNvSpPr txBox="1"/>
            <p:nvPr/>
          </p:nvSpPr>
          <p:spPr>
            <a:xfrm>
              <a:off x="1122302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42DC7BC-794F-ABE3-38C1-D9753AFABC96}"/>
                </a:ext>
              </a:extLst>
            </p:cNvPr>
            <p:cNvSpPr txBox="1"/>
            <p:nvPr/>
          </p:nvSpPr>
          <p:spPr>
            <a:xfrm>
              <a:off x="1781514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2021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2907226-B500-593F-434C-317D88A27617}"/>
                </a:ext>
              </a:extLst>
            </p:cNvPr>
            <p:cNvSpPr txBox="1"/>
            <p:nvPr/>
          </p:nvSpPr>
          <p:spPr>
            <a:xfrm>
              <a:off x="243866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2022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B2296F4-EC35-13CE-CEB7-09BA2EA215A5}"/>
              </a:ext>
            </a:extLst>
          </p:cNvPr>
          <p:cNvGrpSpPr/>
          <p:nvPr/>
        </p:nvGrpSpPr>
        <p:grpSpPr>
          <a:xfrm>
            <a:off x="3723187" y="5055487"/>
            <a:ext cx="2559121" cy="307777"/>
            <a:chOff x="461757" y="5055487"/>
            <a:chExt cx="2559121" cy="30777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890A528-603E-AC93-0931-DAAEE68A08A2}"/>
                </a:ext>
              </a:extLst>
            </p:cNvPr>
            <p:cNvSpPr txBox="1"/>
            <p:nvPr/>
          </p:nvSpPr>
          <p:spPr>
            <a:xfrm>
              <a:off x="46175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5EB6692-1C7D-7C60-7694-2E168A6C3660}"/>
                </a:ext>
              </a:extLst>
            </p:cNvPr>
            <p:cNvSpPr txBox="1"/>
            <p:nvPr/>
          </p:nvSpPr>
          <p:spPr>
            <a:xfrm>
              <a:off x="1122302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ECEB489-A3DC-91E3-5244-C2FF317E9397}"/>
                </a:ext>
              </a:extLst>
            </p:cNvPr>
            <p:cNvSpPr txBox="1"/>
            <p:nvPr/>
          </p:nvSpPr>
          <p:spPr>
            <a:xfrm>
              <a:off x="1781514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2021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A82988A6-831D-27DB-E79E-6BA23E39BC8E}"/>
                </a:ext>
              </a:extLst>
            </p:cNvPr>
            <p:cNvSpPr txBox="1"/>
            <p:nvPr/>
          </p:nvSpPr>
          <p:spPr>
            <a:xfrm>
              <a:off x="243866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2022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6A92B9C-8D95-E5D3-DB6D-0D1D0E29E880}"/>
              </a:ext>
            </a:extLst>
          </p:cNvPr>
          <p:cNvGrpSpPr/>
          <p:nvPr/>
        </p:nvGrpSpPr>
        <p:grpSpPr>
          <a:xfrm>
            <a:off x="6999787" y="5055487"/>
            <a:ext cx="2559121" cy="307777"/>
            <a:chOff x="461757" y="5055487"/>
            <a:chExt cx="2559121" cy="307777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5FC6244C-F83E-50DB-1C2F-1E79576B3966}"/>
                </a:ext>
              </a:extLst>
            </p:cNvPr>
            <p:cNvSpPr txBox="1"/>
            <p:nvPr/>
          </p:nvSpPr>
          <p:spPr>
            <a:xfrm>
              <a:off x="46175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54A1B41-61E5-BC6A-FCB6-B2CCA4925200}"/>
                </a:ext>
              </a:extLst>
            </p:cNvPr>
            <p:cNvSpPr txBox="1"/>
            <p:nvPr/>
          </p:nvSpPr>
          <p:spPr>
            <a:xfrm>
              <a:off x="1122302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4A3C470F-A90A-D46C-3A27-816E9B0C4AFC}"/>
                </a:ext>
              </a:extLst>
            </p:cNvPr>
            <p:cNvSpPr txBox="1"/>
            <p:nvPr/>
          </p:nvSpPr>
          <p:spPr>
            <a:xfrm>
              <a:off x="1781514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2021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0E3459E-B5BF-8A7A-A131-0F74F4D08E1A}"/>
                </a:ext>
              </a:extLst>
            </p:cNvPr>
            <p:cNvSpPr txBox="1"/>
            <p:nvPr/>
          </p:nvSpPr>
          <p:spPr>
            <a:xfrm>
              <a:off x="2438667" y="505548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2022</a:t>
              </a: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F830DDCB-92BF-F195-F32A-708A70247E6E}"/>
              </a:ext>
            </a:extLst>
          </p:cNvPr>
          <p:cNvSpPr txBox="1"/>
          <p:nvPr/>
        </p:nvSpPr>
        <p:spPr>
          <a:xfrm>
            <a:off x="1914794" y="11895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GER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DDECB0-364F-2EA3-26D3-07D4FE1821A7}"/>
              </a:ext>
            </a:extLst>
          </p:cNvPr>
          <p:cNvSpPr txBox="1"/>
          <p:nvPr/>
        </p:nvSpPr>
        <p:spPr>
          <a:xfrm>
            <a:off x="4870670" y="118958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SÜW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2A5C770-1218-8533-36DD-6C8D1B3FC7DE}"/>
              </a:ext>
            </a:extLst>
          </p:cNvPr>
          <p:cNvSpPr txBox="1"/>
          <p:nvPr/>
        </p:nvSpPr>
        <p:spPr>
          <a:xfrm>
            <a:off x="8172861" y="1189584"/>
            <a:ext cx="4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LD</a:t>
            </a:r>
          </a:p>
        </p:txBody>
      </p:sp>
      <p:grpSp>
        <p:nvGrpSpPr>
          <p:cNvPr id="23563" name="Gruppieren 23562">
            <a:extLst>
              <a:ext uri="{FF2B5EF4-FFF2-40B4-BE49-F238E27FC236}">
                <a16:creationId xmlns:a16="http://schemas.microsoft.com/office/drawing/2014/main" id="{8E7154C9-0945-9985-CAEE-C314B32B5722}"/>
              </a:ext>
            </a:extLst>
          </p:cNvPr>
          <p:cNvGrpSpPr/>
          <p:nvPr/>
        </p:nvGrpSpPr>
        <p:grpSpPr>
          <a:xfrm>
            <a:off x="529369" y="5740381"/>
            <a:ext cx="982162" cy="307777"/>
            <a:chOff x="3161355" y="5436438"/>
            <a:chExt cx="982162" cy="307777"/>
          </a:xfrm>
        </p:grpSpPr>
        <p:sp>
          <p:nvSpPr>
            <p:cNvPr id="23553" name="Rechteck 23552">
              <a:extLst>
                <a:ext uri="{FF2B5EF4-FFF2-40B4-BE49-F238E27FC236}">
                  <a16:creationId xmlns:a16="http://schemas.microsoft.com/office/drawing/2014/main" id="{4F5EE208-3E00-3AAD-C4AD-1A447081699A}"/>
                </a:ext>
              </a:extLst>
            </p:cNvPr>
            <p:cNvSpPr/>
            <p:nvPr/>
          </p:nvSpPr>
          <p:spPr bwMode="auto">
            <a:xfrm>
              <a:off x="3161355" y="5522786"/>
              <a:ext cx="426028" cy="135082"/>
            </a:xfrm>
            <a:prstGeom prst="rect">
              <a:avLst/>
            </a:prstGeom>
            <a:solidFill>
              <a:srgbClr val="0099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556" name="Textfeld 23555">
              <a:extLst>
                <a:ext uri="{FF2B5EF4-FFF2-40B4-BE49-F238E27FC236}">
                  <a16:creationId xmlns:a16="http://schemas.microsoft.com/office/drawing/2014/main" id="{69BB75B9-55FC-4B0A-2C01-DE0D630EDE6A}"/>
                </a:ext>
              </a:extLst>
            </p:cNvPr>
            <p:cNvSpPr txBox="1"/>
            <p:nvPr/>
          </p:nvSpPr>
          <p:spPr>
            <a:xfrm>
              <a:off x="3550085" y="5436438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Wind</a:t>
              </a:r>
            </a:p>
          </p:txBody>
        </p:sp>
      </p:grpSp>
      <p:grpSp>
        <p:nvGrpSpPr>
          <p:cNvPr id="23562" name="Gruppieren 23561">
            <a:extLst>
              <a:ext uri="{FF2B5EF4-FFF2-40B4-BE49-F238E27FC236}">
                <a16:creationId xmlns:a16="http://schemas.microsoft.com/office/drawing/2014/main" id="{1867B370-4676-C205-79B2-82340DEF0193}"/>
              </a:ext>
            </a:extLst>
          </p:cNvPr>
          <p:cNvGrpSpPr/>
          <p:nvPr/>
        </p:nvGrpSpPr>
        <p:grpSpPr>
          <a:xfrm>
            <a:off x="522015" y="5387645"/>
            <a:ext cx="865801" cy="307777"/>
            <a:chOff x="1756746" y="5436438"/>
            <a:chExt cx="865801" cy="307777"/>
          </a:xfrm>
        </p:grpSpPr>
        <p:sp>
          <p:nvSpPr>
            <p:cNvPr id="23554" name="Rechteck 23553">
              <a:extLst>
                <a:ext uri="{FF2B5EF4-FFF2-40B4-BE49-F238E27FC236}">
                  <a16:creationId xmlns:a16="http://schemas.microsoft.com/office/drawing/2014/main" id="{346EBBB3-23FD-7169-8A0C-8E320C866BCF}"/>
                </a:ext>
              </a:extLst>
            </p:cNvPr>
            <p:cNvSpPr/>
            <p:nvPr/>
          </p:nvSpPr>
          <p:spPr bwMode="auto">
            <a:xfrm>
              <a:off x="1756746" y="5522786"/>
              <a:ext cx="426028" cy="1350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557" name="Textfeld 23556">
              <a:extLst>
                <a:ext uri="{FF2B5EF4-FFF2-40B4-BE49-F238E27FC236}">
                  <a16:creationId xmlns:a16="http://schemas.microsoft.com/office/drawing/2014/main" id="{7E0D682E-56D2-C1E1-7ED4-A067B9E9713A}"/>
                </a:ext>
              </a:extLst>
            </p:cNvPr>
            <p:cNvSpPr txBox="1"/>
            <p:nvPr/>
          </p:nvSpPr>
          <p:spPr>
            <a:xfrm>
              <a:off x="2197431" y="5436438"/>
              <a:ext cx="4251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PV</a:t>
              </a:r>
            </a:p>
          </p:txBody>
        </p:sp>
      </p:grpSp>
      <p:grpSp>
        <p:nvGrpSpPr>
          <p:cNvPr id="23576" name="Gruppieren 23575">
            <a:extLst>
              <a:ext uri="{FF2B5EF4-FFF2-40B4-BE49-F238E27FC236}">
                <a16:creationId xmlns:a16="http://schemas.microsoft.com/office/drawing/2014/main" id="{61F05BD4-DE1E-730E-D247-CB21EB98A830}"/>
              </a:ext>
            </a:extLst>
          </p:cNvPr>
          <p:cNvGrpSpPr/>
          <p:nvPr/>
        </p:nvGrpSpPr>
        <p:grpSpPr>
          <a:xfrm>
            <a:off x="1233556" y="5387645"/>
            <a:ext cx="8710403" cy="860166"/>
            <a:chOff x="1234155" y="5387645"/>
            <a:chExt cx="8629923" cy="860166"/>
          </a:xfrm>
        </p:grpSpPr>
        <p:grpSp>
          <p:nvGrpSpPr>
            <p:cNvPr id="23574" name="Gruppieren 23573">
              <a:extLst>
                <a:ext uri="{FF2B5EF4-FFF2-40B4-BE49-F238E27FC236}">
                  <a16:creationId xmlns:a16="http://schemas.microsoft.com/office/drawing/2014/main" id="{02639235-1557-4702-5E81-B7B4B5B3388B}"/>
                </a:ext>
              </a:extLst>
            </p:cNvPr>
            <p:cNvGrpSpPr/>
            <p:nvPr/>
          </p:nvGrpSpPr>
          <p:grpSpPr>
            <a:xfrm>
              <a:off x="1234155" y="5387645"/>
              <a:ext cx="8629923" cy="652701"/>
              <a:chOff x="1234155" y="5387645"/>
              <a:chExt cx="8629923" cy="652701"/>
            </a:xfrm>
          </p:grpSpPr>
          <p:grpSp>
            <p:nvGrpSpPr>
              <p:cNvPr id="23572" name="Gruppieren 23571">
                <a:extLst>
                  <a:ext uri="{FF2B5EF4-FFF2-40B4-BE49-F238E27FC236}">
                    <a16:creationId xmlns:a16="http://schemas.microsoft.com/office/drawing/2014/main" id="{2D129926-F0C6-D188-9276-F49CC0F77343}"/>
                  </a:ext>
                </a:extLst>
              </p:cNvPr>
              <p:cNvGrpSpPr/>
              <p:nvPr/>
            </p:nvGrpSpPr>
            <p:grpSpPr>
              <a:xfrm>
                <a:off x="1234155" y="5387645"/>
                <a:ext cx="8629923" cy="523220"/>
                <a:chOff x="1234155" y="5387645"/>
                <a:chExt cx="8629923" cy="523220"/>
              </a:xfrm>
            </p:grpSpPr>
            <p:sp>
              <p:nvSpPr>
                <p:cNvPr id="23559" name="Textfeld 23558">
                  <a:extLst>
                    <a:ext uri="{FF2B5EF4-FFF2-40B4-BE49-F238E27FC236}">
                      <a16:creationId xmlns:a16="http://schemas.microsoft.com/office/drawing/2014/main" id="{20FAAD8E-CEF9-2451-0A66-443C06458EF5}"/>
                    </a:ext>
                  </a:extLst>
                </p:cNvPr>
                <p:cNvSpPr txBox="1"/>
                <p:nvPr/>
              </p:nvSpPr>
              <p:spPr>
                <a:xfrm>
                  <a:off x="1234155" y="5387645"/>
                  <a:ext cx="133757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Soll </a:t>
                  </a:r>
                  <a:r>
                    <a:rPr lang="de-DE" sz="1000" dirty="0">
                      <a:solidFill>
                        <a:srgbClr val="FF0000"/>
                      </a:solidFill>
                    </a:rPr>
                    <a:t>*)</a:t>
                  </a:r>
                  <a:r>
                    <a:rPr lang="de-DE" sz="1400" dirty="0">
                      <a:solidFill>
                        <a:srgbClr val="FF0000"/>
                      </a:solidFill>
                    </a:rPr>
                    <a:t> (MW/a):</a:t>
                  </a:r>
                </a:p>
              </p:txBody>
            </p:sp>
            <p:sp>
              <p:nvSpPr>
                <p:cNvPr id="23566" name="Textfeld 23565">
                  <a:extLst>
                    <a:ext uri="{FF2B5EF4-FFF2-40B4-BE49-F238E27FC236}">
                      <a16:creationId xmlns:a16="http://schemas.microsoft.com/office/drawing/2014/main" id="{F25A2AC7-39DF-6303-DA7A-BD5D38AD0248}"/>
                    </a:ext>
                  </a:extLst>
                </p:cNvPr>
                <p:cNvSpPr txBox="1"/>
                <p:nvPr/>
              </p:nvSpPr>
              <p:spPr>
                <a:xfrm>
                  <a:off x="2004703" y="5387645"/>
                  <a:ext cx="16478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11,7 (74,7 %)</a:t>
                  </a:r>
                </a:p>
                <a:p>
                  <a:pPr algn="r"/>
                  <a:endParaRPr lang="de-DE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568" name="Textfeld 23567">
                  <a:extLst>
                    <a:ext uri="{FF2B5EF4-FFF2-40B4-BE49-F238E27FC236}">
                      <a16:creationId xmlns:a16="http://schemas.microsoft.com/office/drawing/2014/main" id="{EF6E1989-7D91-E925-9DDB-36F4967E4CDE}"/>
                    </a:ext>
                  </a:extLst>
                </p:cNvPr>
                <p:cNvSpPr txBox="1"/>
                <p:nvPr/>
              </p:nvSpPr>
              <p:spPr>
                <a:xfrm>
                  <a:off x="5658898" y="5387645"/>
                  <a:ext cx="120898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16,1 (40,4%)</a:t>
                  </a:r>
                </a:p>
              </p:txBody>
            </p:sp>
            <p:sp>
              <p:nvSpPr>
                <p:cNvPr id="23570" name="Textfeld 23569">
                  <a:extLst>
                    <a:ext uri="{FF2B5EF4-FFF2-40B4-BE49-F238E27FC236}">
                      <a16:creationId xmlns:a16="http://schemas.microsoft.com/office/drawing/2014/main" id="{FB90492E-4865-B452-F198-4D77A2ADFA6E}"/>
                    </a:ext>
                  </a:extLst>
                </p:cNvPr>
                <p:cNvSpPr txBox="1"/>
                <p:nvPr/>
              </p:nvSpPr>
              <p:spPr>
                <a:xfrm>
                  <a:off x="8754479" y="5387645"/>
                  <a:ext cx="110959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2,1 (96,4%)</a:t>
                  </a:r>
                </a:p>
              </p:txBody>
            </p:sp>
          </p:grpSp>
          <p:grpSp>
            <p:nvGrpSpPr>
              <p:cNvPr id="23573" name="Gruppieren 23572">
                <a:extLst>
                  <a:ext uri="{FF2B5EF4-FFF2-40B4-BE49-F238E27FC236}">
                    <a16:creationId xmlns:a16="http://schemas.microsoft.com/office/drawing/2014/main" id="{08A258B0-C06C-9173-67F2-11FC49CDA717}"/>
                  </a:ext>
                </a:extLst>
              </p:cNvPr>
              <p:cNvGrpSpPr/>
              <p:nvPr/>
            </p:nvGrpSpPr>
            <p:grpSpPr>
              <a:xfrm>
                <a:off x="1320718" y="5732569"/>
                <a:ext cx="8304917" cy="307777"/>
                <a:chOff x="1320718" y="5732569"/>
                <a:chExt cx="8304917" cy="307777"/>
              </a:xfrm>
            </p:grpSpPr>
            <p:sp>
              <p:nvSpPr>
                <p:cNvPr id="23564" name="Textfeld 23563">
                  <a:extLst>
                    <a:ext uri="{FF2B5EF4-FFF2-40B4-BE49-F238E27FC236}">
                      <a16:creationId xmlns:a16="http://schemas.microsoft.com/office/drawing/2014/main" id="{652C4BB8-2B65-3D94-172F-1B0E483F5C4E}"/>
                    </a:ext>
                  </a:extLst>
                </p:cNvPr>
                <p:cNvSpPr txBox="1"/>
                <p:nvPr/>
              </p:nvSpPr>
              <p:spPr>
                <a:xfrm>
                  <a:off x="1320718" y="5732569"/>
                  <a:ext cx="133757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Soll </a:t>
                  </a:r>
                  <a:r>
                    <a:rPr lang="de-DE" sz="1000" dirty="0">
                      <a:solidFill>
                        <a:srgbClr val="FF0000"/>
                      </a:solidFill>
                    </a:rPr>
                    <a:t>*)</a:t>
                  </a:r>
                  <a:r>
                    <a:rPr lang="de-DE" sz="1400" dirty="0">
                      <a:solidFill>
                        <a:srgbClr val="FF0000"/>
                      </a:solidFill>
                    </a:rPr>
                    <a:t> (MW/a):</a:t>
                  </a:r>
                </a:p>
              </p:txBody>
            </p:sp>
            <p:sp>
              <p:nvSpPr>
                <p:cNvPr id="23567" name="Textfeld 23566">
                  <a:extLst>
                    <a:ext uri="{FF2B5EF4-FFF2-40B4-BE49-F238E27FC236}">
                      <a16:creationId xmlns:a16="http://schemas.microsoft.com/office/drawing/2014/main" id="{B4675367-12D3-3F7C-7AE8-AC94C2735284}"/>
                    </a:ext>
                  </a:extLst>
                </p:cNvPr>
                <p:cNvSpPr txBox="1"/>
                <p:nvPr/>
              </p:nvSpPr>
              <p:spPr>
                <a:xfrm>
                  <a:off x="2587575" y="5732569"/>
                  <a:ext cx="95317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11.7 (0%)</a:t>
                  </a:r>
                </a:p>
              </p:txBody>
            </p:sp>
            <p:sp>
              <p:nvSpPr>
                <p:cNvPr id="23569" name="Textfeld 23568">
                  <a:extLst>
                    <a:ext uri="{FF2B5EF4-FFF2-40B4-BE49-F238E27FC236}">
                      <a16:creationId xmlns:a16="http://schemas.microsoft.com/office/drawing/2014/main" id="{A5AA6F6D-E496-4169-3B6F-C80F05577F8C}"/>
                    </a:ext>
                  </a:extLst>
                </p:cNvPr>
                <p:cNvSpPr txBox="1"/>
                <p:nvPr/>
              </p:nvSpPr>
              <p:spPr>
                <a:xfrm>
                  <a:off x="5676346" y="5732569"/>
                  <a:ext cx="96051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16,1 (0%)</a:t>
                  </a:r>
                </a:p>
              </p:txBody>
            </p:sp>
            <p:sp>
              <p:nvSpPr>
                <p:cNvPr id="23571" name="Textfeld 23570">
                  <a:extLst>
                    <a:ext uri="{FF2B5EF4-FFF2-40B4-BE49-F238E27FC236}">
                      <a16:creationId xmlns:a16="http://schemas.microsoft.com/office/drawing/2014/main" id="{43D6150F-8398-E047-409D-996843525BC8}"/>
                    </a:ext>
                  </a:extLst>
                </p:cNvPr>
                <p:cNvSpPr txBox="1"/>
                <p:nvPr/>
              </p:nvSpPr>
              <p:spPr>
                <a:xfrm>
                  <a:off x="8772457" y="5732569"/>
                  <a:ext cx="8531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400" dirty="0">
                      <a:solidFill>
                        <a:srgbClr val="FF0000"/>
                      </a:solidFill>
                    </a:rPr>
                    <a:t>2,1 (0%)</a:t>
                  </a:r>
                </a:p>
              </p:txBody>
            </p:sp>
          </p:grpSp>
        </p:grpSp>
        <p:sp>
          <p:nvSpPr>
            <p:cNvPr id="23575" name="Textfeld 23574">
              <a:extLst>
                <a:ext uri="{FF2B5EF4-FFF2-40B4-BE49-F238E27FC236}">
                  <a16:creationId xmlns:a16="http://schemas.microsoft.com/office/drawing/2014/main" id="{D08ABC44-43E8-D1D5-6CE2-7A9AE0E136AA}"/>
                </a:ext>
              </a:extLst>
            </p:cNvPr>
            <p:cNvSpPr txBox="1"/>
            <p:nvPr/>
          </p:nvSpPr>
          <p:spPr>
            <a:xfrm>
              <a:off x="1503684" y="6001590"/>
              <a:ext cx="32402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*) anteilig von RLP (500 MW/a) über Flächenverhältnis</a:t>
              </a:r>
            </a:p>
          </p:txBody>
        </p:sp>
      </p:grpSp>
      <p:grpSp>
        <p:nvGrpSpPr>
          <p:cNvPr id="23565" name="Gruppieren 23564">
            <a:extLst>
              <a:ext uri="{FF2B5EF4-FFF2-40B4-BE49-F238E27FC236}">
                <a16:creationId xmlns:a16="http://schemas.microsoft.com/office/drawing/2014/main" id="{814F5E87-284D-1866-718E-75259A538647}"/>
              </a:ext>
            </a:extLst>
          </p:cNvPr>
          <p:cNvGrpSpPr/>
          <p:nvPr/>
        </p:nvGrpSpPr>
        <p:grpSpPr>
          <a:xfrm>
            <a:off x="810648" y="1689839"/>
            <a:ext cx="7809295" cy="523220"/>
            <a:chOff x="810648" y="1689839"/>
            <a:chExt cx="7809295" cy="523220"/>
          </a:xfrm>
        </p:grpSpPr>
        <p:sp>
          <p:nvSpPr>
            <p:cNvPr id="23552" name="Textfeld 23551">
              <a:extLst>
                <a:ext uri="{FF2B5EF4-FFF2-40B4-BE49-F238E27FC236}">
                  <a16:creationId xmlns:a16="http://schemas.microsoft.com/office/drawing/2014/main" id="{0384002B-4429-E2DD-560E-4199658CB3EE}"/>
                </a:ext>
              </a:extLst>
            </p:cNvPr>
            <p:cNvSpPr txBox="1"/>
            <p:nvPr/>
          </p:nvSpPr>
          <p:spPr>
            <a:xfrm>
              <a:off x="810648" y="1689839"/>
              <a:ext cx="1288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FF0000"/>
                  </a:solidFill>
                </a:rPr>
                <a:t>PV-FF </a:t>
              </a:r>
              <a:r>
                <a:rPr lang="de-DE" sz="1000" dirty="0">
                  <a:solidFill>
                    <a:srgbClr val="FF0000"/>
                  </a:solidFill>
                </a:rPr>
                <a:t>*)</a:t>
              </a:r>
              <a:r>
                <a:rPr lang="de-DE" sz="1400" dirty="0">
                  <a:solidFill>
                    <a:srgbClr val="FF0000"/>
                  </a:solidFill>
                </a:rPr>
                <a:t> (ha):</a:t>
              </a:r>
            </a:p>
          </p:txBody>
        </p:sp>
        <p:sp>
          <p:nvSpPr>
            <p:cNvPr id="23558" name="Textfeld 23557">
              <a:extLst>
                <a:ext uri="{FF2B5EF4-FFF2-40B4-BE49-F238E27FC236}">
                  <a16:creationId xmlns:a16="http://schemas.microsoft.com/office/drawing/2014/main" id="{B5B5972E-6739-5B8E-28E7-E797038B6AC7}"/>
                </a:ext>
              </a:extLst>
            </p:cNvPr>
            <p:cNvSpPr txBox="1"/>
            <p:nvPr/>
          </p:nvSpPr>
          <p:spPr>
            <a:xfrm>
              <a:off x="2011289" y="1689839"/>
              <a:ext cx="491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FF0000"/>
                  </a:solidFill>
                </a:rPr>
                <a:t>385</a:t>
              </a:r>
            </a:p>
            <a:p>
              <a:pPr algn="r"/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23560" name="Textfeld 23559">
              <a:extLst>
                <a:ext uri="{FF2B5EF4-FFF2-40B4-BE49-F238E27FC236}">
                  <a16:creationId xmlns:a16="http://schemas.microsoft.com/office/drawing/2014/main" id="{6DC85952-5FF5-3E19-B966-021DA59217B5}"/>
                </a:ext>
              </a:extLst>
            </p:cNvPr>
            <p:cNvSpPr txBox="1"/>
            <p:nvPr/>
          </p:nvSpPr>
          <p:spPr>
            <a:xfrm>
              <a:off x="5042944" y="1689839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FF0000"/>
                  </a:solidFill>
                </a:rPr>
                <a:t>582</a:t>
              </a:r>
            </a:p>
          </p:txBody>
        </p:sp>
        <p:sp>
          <p:nvSpPr>
            <p:cNvPr id="23561" name="Textfeld 23560">
              <a:extLst>
                <a:ext uri="{FF2B5EF4-FFF2-40B4-BE49-F238E27FC236}">
                  <a16:creationId xmlns:a16="http://schemas.microsoft.com/office/drawing/2014/main" id="{775320EC-3975-A4BB-08DA-905AAD7E5E78}"/>
                </a:ext>
              </a:extLst>
            </p:cNvPr>
            <p:cNvSpPr txBox="1"/>
            <p:nvPr/>
          </p:nvSpPr>
          <p:spPr>
            <a:xfrm>
              <a:off x="8236504" y="1689839"/>
              <a:ext cx="38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>
                  <a:solidFill>
                    <a:srgbClr val="FF0000"/>
                  </a:solidFill>
                </a:rPr>
                <a:t>69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89E8620-8EEF-910C-9032-D80CF4C047F9}"/>
                </a:ext>
              </a:extLst>
            </p:cNvPr>
            <p:cNvSpPr txBox="1"/>
            <p:nvPr/>
          </p:nvSpPr>
          <p:spPr>
            <a:xfrm>
              <a:off x="1122302" y="1942719"/>
              <a:ext cx="19271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*) anteilig von RLP (16.500 ha)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50575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525"/>
            <a:ext cx="877993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2022 der Südpfalz-Windparks (</a:t>
            </a:r>
            <a:r>
              <a:rPr lang="de-DE" altLang="de-DE" sz="2000" dirty="0" err="1">
                <a:solidFill>
                  <a:schemeClr val="bg1"/>
                </a:solidFill>
              </a:rPr>
              <a:t>onshore</a:t>
            </a:r>
            <a:r>
              <a:rPr lang="de-DE" altLang="de-DE" sz="2000" dirty="0">
                <a:solidFill>
                  <a:schemeClr val="bg1"/>
                </a:solidFill>
              </a:rPr>
              <a:t>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 err="1">
                <a:solidFill>
                  <a:schemeClr val="bg1"/>
                </a:solidFill>
              </a:rPr>
              <a:t>Freckenfeld</a:t>
            </a:r>
            <a:r>
              <a:rPr lang="de-DE" altLang="de-DE" sz="2000" dirty="0">
                <a:solidFill>
                  <a:schemeClr val="bg1"/>
                </a:solidFill>
              </a:rPr>
              <a:t>, Gollenberg, Offenbach II, </a:t>
            </a:r>
            <a:r>
              <a:rPr lang="de-DE" altLang="de-DE" sz="2000" dirty="0" err="1">
                <a:solidFill>
                  <a:schemeClr val="bg1"/>
                </a:solidFill>
              </a:rPr>
              <a:t>Hatzenbühl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Minfeld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Schwegenheim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44" y="5392155"/>
            <a:ext cx="60685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Co, pfalzwind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ACECF36-E33A-F58C-CEE4-D9F795316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20344"/>
              </p:ext>
            </p:extLst>
          </p:nvPr>
        </p:nvGraphicFramePr>
        <p:xfrm>
          <a:off x="287866" y="990600"/>
          <a:ext cx="9262532" cy="425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476">
                  <a:extLst>
                    <a:ext uri="{9D8B030D-6E8A-4147-A177-3AD203B41FA5}">
                      <a16:colId xmlns:a16="http://schemas.microsoft.com/office/drawing/2014/main" val="1454070409"/>
                    </a:ext>
                  </a:extLst>
                </a:gridCol>
                <a:gridCol w="1166195">
                  <a:extLst>
                    <a:ext uri="{9D8B030D-6E8A-4147-A177-3AD203B41FA5}">
                      <a16:colId xmlns:a16="http://schemas.microsoft.com/office/drawing/2014/main" val="3442098469"/>
                    </a:ext>
                  </a:extLst>
                </a:gridCol>
                <a:gridCol w="1139385">
                  <a:extLst>
                    <a:ext uri="{9D8B030D-6E8A-4147-A177-3AD203B41FA5}">
                      <a16:colId xmlns:a16="http://schemas.microsoft.com/office/drawing/2014/main" val="3642645088"/>
                    </a:ext>
                  </a:extLst>
                </a:gridCol>
                <a:gridCol w="1340454">
                  <a:extLst>
                    <a:ext uri="{9D8B030D-6E8A-4147-A177-3AD203B41FA5}">
                      <a16:colId xmlns:a16="http://schemas.microsoft.com/office/drawing/2014/main" val="1349587753"/>
                    </a:ext>
                  </a:extLst>
                </a:gridCol>
                <a:gridCol w="1260026">
                  <a:extLst>
                    <a:ext uri="{9D8B030D-6E8A-4147-A177-3AD203B41FA5}">
                      <a16:colId xmlns:a16="http://schemas.microsoft.com/office/drawing/2014/main" val="4022983803"/>
                    </a:ext>
                  </a:extLst>
                </a:gridCol>
                <a:gridCol w="1474498">
                  <a:extLst>
                    <a:ext uri="{9D8B030D-6E8A-4147-A177-3AD203B41FA5}">
                      <a16:colId xmlns:a16="http://schemas.microsoft.com/office/drawing/2014/main" val="2169322479"/>
                    </a:ext>
                  </a:extLst>
                </a:gridCol>
                <a:gridCol w="1474498">
                  <a:extLst>
                    <a:ext uri="{9D8B030D-6E8A-4147-A177-3AD203B41FA5}">
                      <a16:colId xmlns:a16="http://schemas.microsoft.com/office/drawing/2014/main" val="1034358498"/>
                    </a:ext>
                  </a:extLst>
                </a:gridCol>
              </a:tblGrid>
              <a:tr h="318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Windpark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Freckenfeld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Gollenberg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Offenbach II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Hatzenbühl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>
                          <a:effectLst/>
                        </a:rPr>
                        <a:t>Minfeld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 err="1">
                          <a:effectLst/>
                        </a:rPr>
                        <a:t>Schwegenheim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355281"/>
                  </a:ext>
                </a:extLst>
              </a:tr>
              <a:tr h="27571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Hersteller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6xNordex N131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6xVestas 126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6xGE 2,5-120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5xEnercon E115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4xGE 1,5/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3xFL 1500/77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0447854"/>
                  </a:ext>
                </a:extLst>
              </a:tr>
              <a:tr h="54280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1x Vestas V90/2000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4xVestas</a:t>
                      </a:r>
                      <a:br>
                        <a:rPr lang="de-DE" sz="1200" u="none" strike="noStrike">
                          <a:effectLst/>
                        </a:rPr>
                      </a:br>
                      <a:r>
                        <a:rPr lang="de-DE" sz="1200" u="none" strike="noStrike">
                          <a:effectLst/>
                        </a:rPr>
                        <a:t>V136/3450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5204862"/>
                  </a:ext>
                </a:extLst>
              </a:tr>
              <a:tr h="27571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Eigner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EnBW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CEE-Group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EnergieSüdwest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Stadt Speyer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pfalzwind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??/??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7687260"/>
                  </a:ext>
                </a:extLst>
              </a:tr>
              <a:tr h="27571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Baujahr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2018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2017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2014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2017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2004/2009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2006/2019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35913331"/>
                  </a:ext>
                </a:extLst>
              </a:tr>
              <a:tr h="39633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Nabenhöhe (m)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134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137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 dirty="0">
                          <a:effectLst/>
                        </a:rPr>
                        <a:t>139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149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100/149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76994649"/>
                  </a:ext>
                </a:extLst>
              </a:tr>
              <a:tr h="27571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Rotordurchm. (m)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131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126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120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115,7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77/90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77/136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0774654"/>
                  </a:ext>
                </a:extLst>
              </a:tr>
              <a:tr h="54280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Nennleistung (MW) 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19,8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19,8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15,2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15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8: 6/2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4,5/13,8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73548898"/>
                  </a:ext>
                </a:extLst>
              </a:tr>
              <a:tr h="54280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Energie (GWh) (</a:t>
                      </a:r>
                      <a:r>
                        <a:rPr lang="de-DE" sz="1000" u="none" strike="noStrike">
                          <a:effectLst/>
                        </a:rPr>
                        <a:t>*)</a:t>
                      </a:r>
                      <a:r>
                        <a:rPr lang="de-DE" sz="1200" u="none" strike="noStrike">
                          <a:effectLst/>
                        </a:rPr>
                        <a:t>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43,78 (41,14)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37,99 (37,28)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 dirty="0">
                          <a:effectLst/>
                        </a:rPr>
                        <a:t>31,27 (30,92)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>
                          <a:effectLst/>
                        </a:rPr>
                        <a:t> 31,27 (29,43)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 dirty="0">
                          <a:effectLst/>
                        </a:rPr>
                        <a:t>12,71 (11,93)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2850371"/>
                  </a:ext>
                </a:extLst>
              </a:tr>
              <a:tr h="53419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1" u="none" strike="noStrike" dirty="0">
                          <a:effectLst/>
                        </a:rPr>
                        <a:t>Volllaststunden </a:t>
                      </a:r>
                      <a:r>
                        <a:rPr lang="de-DE" sz="1200" b="0" u="none" strike="noStrike" dirty="0">
                          <a:effectLst/>
                        </a:rPr>
                        <a:t>(h/a) (</a:t>
                      </a:r>
                      <a:r>
                        <a:rPr lang="de-DE" sz="1000" b="0" u="none" strike="noStrike" dirty="0">
                          <a:effectLst/>
                        </a:rPr>
                        <a:t>*)</a:t>
                      </a:r>
                      <a:r>
                        <a:rPr lang="de-DE" sz="1200" b="0" u="none" strike="noStrike" dirty="0">
                          <a:effectLst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>
                          <a:effectLst/>
                        </a:rPr>
                        <a:t>2.211 (2.078)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>
                          <a:effectLst/>
                        </a:rPr>
                        <a:t>1.918 (1.883)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 dirty="0">
                          <a:effectLst/>
                        </a:rPr>
                        <a:t>2.228 (2297)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>
                          <a:effectLst/>
                        </a:rPr>
                        <a:t>2.085 (1.962)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 dirty="0">
                          <a:effectLst/>
                        </a:rPr>
                        <a:t>1.589 (1.491)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4217930"/>
                  </a:ext>
                </a:extLst>
              </a:tr>
              <a:tr h="27571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u="none" strike="noStrike">
                          <a:effectLst/>
                        </a:rPr>
                        <a:t>*) Vorjahreswerte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44316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2081"/>
            <a:ext cx="9906000" cy="6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Mit </a:t>
            </a:r>
            <a:r>
              <a:rPr lang="de-DE" altLang="de-DE" sz="1800" dirty="0">
                <a:solidFill>
                  <a:schemeClr val="accent2"/>
                </a:solidFill>
              </a:rPr>
              <a:t>2.111 </a:t>
            </a:r>
            <a:r>
              <a:rPr lang="de-DE" altLang="de-DE" sz="1800" dirty="0">
                <a:solidFill>
                  <a:srgbClr val="3333FF"/>
                </a:solidFill>
              </a:rPr>
              <a:t>( i. VJ 1.990) Volllaststunden im </a:t>
            </a:r>
            <a:r>
              <a:rPr lang="de-DE" altLang="de-DE" sz="1800" dirty="0">
                <a:solidFill>
                  <a:srgbClr val="3333FF"/>
                </a:solidFill>
                <a:sym typeface="Symbol" panose="05050102010706020507" pitchFamily="18" charset="2"/>
              </a:rPr>
              <a:t></a:t>
            </a:r>
            <a:r>
              <a:rPr lang="de-DE" altLang="de-DE" sz="1800" dirty="0">
                <a:solidFill>
                  <a:srgbClr val="3333FF"/>
                </a:solidFill>
              </a:rPr>
              <a:t> bei den neueren Anlagen hat </a:t>
            </a:r>
            <a:br>
              <a:rPr lang="de-DE" altLang="de-DE" sz="1800" dirty="0">
                <a:solidFill>
                  <a:srgbClr val="3333FF"/>
                </a:solidFill>
              </a:rPr>
            </a:br>
            <a:r>
              <a:rPr lang="de-DE" altLang="de-DE" sz="1800" dirty="0">
                <a:solidFill>
                  <a:srgbClr val="3333FF"/>
                </a:solidFill>
              </a:rPr>
              <a:t>die Windkraft auch in der Südpfalz etwas zugelegt!</a:t>
            </a:r>
          </a:p>
        </p:txBody>
      </p:sp>
    </p:spTree>
    <p:extLst>
      <p:ext uri="{BB962C8B-B14F-4D97-AF65-F5344CB8AC3E}">
        <p14:creationId xmlns:p14="http://schemas.microsoft.com/office/powerpoint/2010/main" val="174517972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388B980-F872-4301-993D-0C2238F2E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194058"/>
              </p:ext>
            </p:extLst>
          </p:nvPr>
        </p:nvGraphicFramePr>
        <p:xfrm>
          <a:off x="287079" y="1353508"/>
          <a:ext cx="9407253" cy="429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67" y="9525"/>
            <a:ext cx="869526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(Volllaststunden) in 2022 der Südpfalz-Windparks (</a:t>
            </a:r>
            <a:r>
              <a:rPr lang="de-DE" altLang="de-DE" sz="2000" dirty="0" err="1">
                <a:solidFill>
                  <a:schemeClr val="bg1"/>
                </a:solidFill>
              </a:rPr>
              <a:t>onshore</a:t>
            </a:r>
            <a:r>
              <a:rPr lang="de-DE" altLang="de-DE" sz="2000" dirty="0">
                <a:solidFill>
                  <a:schemeClr val="bg1"/>
                </a:solidFill>
              </a:rPr>
              <a:t>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 err="1">
                <a:solidFill>
                  <a:schemeClr val="bg1"/>
                </a:solidFill>
              </a:rPr>
              <a:t>Freckenfeld</a:t>
            </a:r>
            <a:r>
              <a:rPr lang="de-DE" altLang="de-DE" sz="2000" dirty="0">
                <a:solidFill>
                  <a:schemeClr val="bg1"/>
                </a:solidFill>
              </a:rPr>
              <a:t>, Gollenberg, Offenbach II, </a:t>
            </a:r>
            <a:r>
              <a:rPr lang="de-DE" altLang="de-DE" sz="2000" dirty="0" err="1">
                <a:solidFill>
                  <a:schemeClr val="bg1"/>
                </a:solidFill>
              </a:rPr>
              <a:t>Hatzenbühl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Minfeld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0" y="5767090"/>
            <a:ext cx="60685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Co, pfalzwind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-49889" y="882462"/>
            <a:ext cx="15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Volllaststunden</a:t>
            </a:r>
            <a:br>
              <a:rPr lang="de-DE" sz="1400" b="1" dirty="0"/>
            </a:br>
            <a:r>
              <a:rPr lang="de-DE" sz="1400" b="1" dirty="0"/>
              <a:t>(h/Monat)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63711CB-3670-20C4-833C-CD4BE534284E}"/>
              </a:ext>
            </a:extLst>
          </p:cNvPr>
          <p:cNvGrpSpPr/>
          <p:nvPr/>
        </p:nvGrpSpPr>
        <p:grpSpPr>
          <a:xfrm>
            <a:off x="2426409" y="1416140"/>
            <a:ext cx="1142861" cy="2339492"/>
            <a:chOff x="2343350" y="1451695"/>
            <a:chExt cx="1142861" cy="2339492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799766F-0446-490C-B025-B4DD771DF597}"/>
                </a:ext>
              </a:extLst>
            </p:cNvPr>
            <p:cNvSpPr txBox="1"/>
            <p:nvPr/>
          </p:nvSpPr>
          <p:spPr>
            <a:xfrm>
              <a:off x="2343350" y="1451695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Freckenfeld</a:t>
              </a:r>
              <a:endParaRPr lang="de-DE" sz="1000" dirty="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881E3E6-F78A-4389-B31E-B226BF5BD8BD}"/>
                </a:ext>
              </a:extLst>
            </p:cNvPr>
            <p:cNvSpPr txBox="1"/>
            <p:nvPr/>
          </p:nvSpPr>
          <p:spPr>
            <a:xfrm>
              <a:off x="2414383" y="1647516"/>
              <a:ext cx="8082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Gollenberg</a:t>
              </a:r>
              <a:endParaRPr lang="de-DE" sz="1000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1970A4A-4C57-43EE-A579-F47F5DA8EEBB}"/>
                </a:ext>
              </a:extLst>
            </p:cNvPr>
            <p:cNvSpPr txBox="1"/>
            <p:nvPr/>
          </p:nvSpPr>
          <p:spPr>
            <a:xfrm>
              <a:off x="2535845" y="1882603"/>
              <a:ext cx="8771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Offenbach II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2B61A2F-622D-4FE9-914E-ED243E64A49F}"/>
                </a:ext>
              </a:extLst>
            </p:cNvPr>
            <p:cNvSpPr txBox="1"/>
            <p:nvPr/>
          </p:nvSpPr>
          <p:spPr>
            <a:xfrm>
              <a:off x="2657138" y="2090443"/>
              <a:ext cx="8290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Hatzenbühl</a:t>
              </a:r>
              <a:endParaRPr lang="de-DE" sz="1000" dirty="0"/>
            </a:p>
          </p:txBody>
        </p: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37A828D5-351D-4D2F-822D-B796ECF67B17}"/>
                </a:ext>
              </a:extLst>
            </p:cNvPr>
            <p:cNvCxnSpPr/>
            <p:nvPr/>
          </p:nvCxnSpPr>
          <p:spPr bwMode="auto">
            <a:xfrm flipV="1">
              <a:off x="2463035" y="1684751"/>
              <a:ext cx="0" cy="1438277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C197AF41-9413-488C-B670-DD5D5A2F7F72}"/>
                </a:ext>
              </a:extLst>
            </p:cNvPr>
            <p:cNvCxnSpPr/>
            <p:nvPr/>
          </p:nvCxnSpPr>
          <p:spPr bwMode="auto">
            <a:xfrm flipV="1">
              <a:off x="2790273" y="2359182"/>
              <a:ext cx="0" cy="1162625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C36E11DE-34FA-4E85-8484-9396C173F166}"/>
                </a:ext>
              </a:extLst>
            </p:cNvPr>
            <p:cNvCxnSpPr/>
            <p:nvPr/>
          </p:nvCxnSpPr>
          <p:spPr bwMode="auto">
            <a:xfrm flipV="1">
              <a:off x="2674021" y="2090443"/>
              <a:ext cx="0" cy="1700744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BBDBD6E-0571-44E4-B3FF-E1AC36FBD3FA}"/>
                </a:ext>
              </a:extLst>
            </p:cNvPr>
            <p:cNvCxnSpPr/>
            <p:nvPr/>
          </p:nvCxnSpPr>
          <p:spPr bwMode="auto">
            <a:xfrm flipV="1">
              <a:off x="2567105" y="1929493"/>
              <a:ext cx="0" cy="1685905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040045F-CCE1-4624-A32A-DC0FEAF018AE}"/>
                </a:ext>
              </a:extLst>
            </p:cNvPr>
            <p:cNvSpPr txBox="1"/>
            <p:nvPr/>
          </p:nvSpPr>
          <p:spPr>
            <a:xfrm>
              <a:off x="2759339" y="2267107"/>
              <a:ext cx="5966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Minfeld</a:t>
              </a:r>
              <a:endParaRPr lang="de-DE" sz="1000" dirty="0"/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F6318167-2B9F-46EC-A75B-4259FD33B615}"/>
                </a:ext>
              </a:extLst>
            </p:cNvPr>
            <p:cNvCxnSpPr/>
            <p:nvPr/>
          </p:nvCxnSpPr>
          <p:spPr bwMode="auto">
            <a:xfrm flipV="1">
              <a:off x="2890572" y="2505232"/>
              <a:ext cx="0" cy="1243622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2267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Der Wind weht vorwiegend im Winter!</a:t>
            </a:r>
          </a:p>
        </p:txBody>
      </p:sp>
    </p:spTree>
    <p:extLst>
      <p:ext uri="{BB962C8B-B14F-4D97-AF65-F5344CB8AC3E}">
        <p14:creationId xmlns:p14="http://schemas.microsoft.com/office/powerpoint/2010/main" val="119619529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2022 des Windparks Baltic 2 (offshore)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0" y="5797874"/>
            <a:ext cx="96500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0" y="1250854"/>
            <a:ext cx="15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Volllaststunden</a:t>
            </a:r>
            <a:br>
              <a:rPr lang="de-DE" sz="1400" b="1" dirty="0"/>
            </a:br>
            <a:r>
              <a:rPr lang="de-DE" sz="1400" b="1" dirty="0"/>
              <a:t>(h/Monat)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1955DFB2-4AEE-4523-8470-1AE444DE8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58104"/>
              </p:ext>
            </p:extLst>
          </p:nvPr>
        </p:nvGraphicFramePr>
        <p:xfrm>
          <a:off x="382772" y="1903228"/>
          <a:ext cx="9270382" cy="409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D19E506-7591-4C3A-93DE-51092D59A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26538"/>
              </p:ext>
            </p:extLst>
          </p:nvPr>
        </p:nvGraphicFramePr>
        <p:xfrm>
          <a:off x="2896870" y="313139"/>
          <a:ext cx="4328160" cy="258647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918181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2409979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</a:tblGrid>
              <a:tr h="24095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Windpark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Baltic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r>
                        <a:rPr lang="de-DE" sz="1200" dirty="0"/>
                        <a:t>Hersteller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80xSIEMENS SWT 3,6-120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220972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Eigner, BJ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EnBW, 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58328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*) Vorjahreswerte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56965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r>
                        <a:rPr lang="de-DE" sz="1200" dirty="0"/>
                        <a:t>Nabenhöhe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57542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r>
                        <a:rPr lang="de-DE" sz="1200" dirty="0"/>
                        <a:t>Rotordurchmesser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69750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(MW)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998817"/>
                  </a:ext>
                </a:extLst>
              </a:tr>
              <a:tr h="217397">
                <a:tc>
                  <a:txBody>
                    <a:bodyPr/>
                    <a:lstStyle/>
                    <a:p>
                      <a:r>
                        <a:rPr lang="de-DE" sz="1200" dirty="0"/>
                        <a:t>Energie (</a:t>
                      </a:r>
                      <a:r>
                        <a:rPr lang="de-DE" sz="1200" dirty="0" err="1"/>
                        <a:t>GWh</a:t>
                      </a:r>
                      <a:r>
                        <a:rPr lang="de-DE" sz="1200" dirty="0"/>
                        <a:t>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 997 (975,6)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43359"/>
                  </a:ext>
                </a:extLst>
              </a:tr>
              <a:tr h="361438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Volllaststunden (h/a)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 3.460 (3387)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421815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Dieser Offshore-Windpark hat mit 3.460 Volllaststunden nicht geglänzt!</a:t>
            </a:r>
          </a:p>
        </p:txBody>
      </p:sp>
    </p:spTree>
    <p:extLst>
      <p:ext uri="{BB962C8B-B14F-4D97-AF65-F5344CB8AC3E}">
        <p14:creationId xmlns:p14="http://schemas.microsoft.com/office/powerpoint/2010/main" val="149816458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11477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Agenda 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3928CE88-2F2D-439E-998F-240EFD4E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1269824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Primärenergieverbrauch 2022 in D</a:t>
            </a:r>
          </a:p>
        </p:txBody>
      </p:sp>
      <p:sp>
        <p:nvSpPr>
          <p:cNvPr id="8199" name="Text Box 5">
            <a:extLst>
              <a:ext uri="{FF2B5EF4-FFF2-40B4-BE49-F238E27FC236}">
                <a16:creationId xmlns:a16="http://schemas.microsoft.com/office/drawing/2014/main" id="{F533B080-5829-4307-B09E-0A1B1669C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2741852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Nettostromerzeugung 2022 in D</a:t>
            </a:r>
          </a:p>
        </p:txBody>
      </p:sp>
      <p:sp>
        <p:nvSpPr>
          <p:cNvPr id="8200" name="Text Box 5">
            <a:extLst>
              <a:ext uri="{FF2B5EF4-FFF2-40B4-BE49-F238E27FC236}">
                <a16:creationId xmlns:a16="http://schemas.microsoft.com/office/drawing/2014/main" id="{B0109D79-F640-48B2-A6EE-4DF1B467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5994536"/>
            <a:ext cx="8697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Fazit</a:t>
            </a:r>
          </a:p>
        </p:txBody>
      </p:sp>
      <p:sp>
        <p:nvSpPr>
          <p:cNvPr id="8202" name="Text Box 5">
            <a:extLst>
              <a:ext uri="{FF2B5EF4-FFF2-40B4-BE49-F238E27FC236}">
                <a16:creationId xmlns:a16="http://schemas.microsoft.com/office/drawing/2014/main" id="{7CEB5AAC-DDC0-46F2-9775-A9D0F659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2006354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Stand der Transformation zu 100% Erneuerbare bis 2040 in 2022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06874E8-3D35-4D09-B9A6-ED376FEFB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3478382"/>
            <a:ext cx="9081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sz="1800" dirty="0">
                <a:solidFill>
                  <a:srgbClr val="3333FF"/>
                </a:solidFill>
              </a:rPr>
              <a:t>Jährlicher Zubau an installierter Leistung bei den EE in D, RLP und Südpfalz in 2022</a:t>
            </a:r>
            <a:endParaRPr lang="de-DE" altLang="de-DE" sz="1800" dirty="0">
              <a:solidFill>
                <a:srgbClr val="3333FF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1C81F70-130C-4397-8B28-37E9BC0E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4214912"/>
            <a:ext cx="8697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sz="1800" dirty="0">
                <a:solidFill>
                  <a:srgbClr val="3333FF"/>
                </a:solidFill>
              </a:rPr>
              <a:t>Spezifische Stromerträge 2022</a:t>
            </a:r>
            <a:br>
              <a:rPr lang="de-DE" altLang="de-DE" sz="1800" dirty="0">
                <a:solidFill>
                  <a:srgbClr val="3333FF"/>
                </a:solidFill>
              </a:rPr>
            </a:br>
            <a:r>
              <a:rPr lang="de-DE" altLang="de-DE" sz="1800" dirty="0">
                <a:solidFill>
                  <a:srgbClr val="3333FF"/>
                </a:solidFill>
              </a:rPr>
              <a:t>- Wind </a:t>
            </a:r>
            <a:r>
              <a:rPr lang="de-DE" altLang="de-DE" sz="1800" dirty="0" err="1">
                <a:solidFill>
                  <a:srgbClr val="3333FF"/>
                </a:solidFill>
              </a:rPr>
              <a:t>onshore</a:t>
            </a:r>
            <a:r>
              <a:rPr lang="de-DE" altLang="de-DE" sz="1800" dirty="0">
                <a:solidFill>
                  <a:srgbClr val="3333FF"/>
                </a:solidFill>
              </a:rPr>
              <a:t> (Südpfalz) und offshore (Baltic 2)</a:t>
            </a:r>
            <a:br>
              <a:rPr lang="de-DE" altLang="de-DE" sz="1800" dirty="0">
                <a:solidFill>
                  <a:srgbClr val="3333FF"/>
                </a:solidFill>
              </a:rPr>
            </a:br>
            <a:r>
              <a:rPr lang="de-DE" altLang="de-DE" sz="1800" dirty="0">
                <a:solidFill>
                  <a:srgbClr val="3333FF"/>
                </a:solidFill>
              </a:rPr>
              <a:t>- Solar (Südpfalz)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BD6CA8F-8D98-BA0F-3F27-374185743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" y="5317052"/>
            <a:ext cx="8697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Energiezahlen </a:t>
            </a:r>
            <a:r>
              <a:rPr lang="de-DE" altLang="de-DE" sz="1800" dirty="0" err="1">
                <a:solidFill>
                  <a:srgbClr val="3333FF"/>
                </a:solidFill>
              </a:rPr>
              <a:t>ProSumer</a:t>
            </a:r>
            <a:r>
              <a:rPr lang="de-DE" altLang="de-DE" sz="1800" dirty="0">
                <a:solidFill>
                  <a:srgbClr val="3333FF"/>
                </a:solidFill>
              </a:rPr>
              <a:t> </a:t>
            </a:r>
            <a:r>
              <a:rPr lang="de-DE" altLang="de-DE" sz="1800" dirty="0" err="1">
                <a:solidFill>
                  <a:srgbClr val="3333FF"/>
                </a:solidFill>
              </a:rPr>
              <a:t>Hergersweiler</a:t>
            </a:r>
            <a:endParaRPr lang="de-DE" altLang="de-DE" sz="1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2" grpId="0"/>
      <p:bldP spid="7" grpId="0"/>
      <p:bldP spid="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2022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für PV-Anlage Süd und Ost/West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932" y="5976472"/>
            <a:ext cx="123604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W.T, M.B.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0" y="1103909"/>
            <a:ext cx="15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Volllaststunden</a:t>
            </a:r>
          </a:p>
          <a:p>
            <a:pPr algn="ctr"/>
            <a:r>
              <a:rPr lang="de-DE" sz="1400" b="1" dirty="0"/>
              <a:t>(h/Monat)</a:t>
            </a:r>
          </a:p>
        </p:txBody>
      </p:sp>
      <p:graphicFrame>
        <p:nvGraphicFramePr>
          <p:cNvPr id="9" name="Tabelle 4">
            <a:extLst>
              <a:ext uri="{FF2B5EF4-FFF2-40B4-BE49-F238E27FC236}">
                <a16:creationId xmlns:a16="http://schemas.microsoft.com/office/drawing/2014/main" id="{4333365E-29E8-454E-B45B-152E063D3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559799"/>
              </p:ext>
            </p:extLst>
          </p:nvPr>
        </p:nvGraphicFramePr>
        <p:xfrm>
          <a:off x="5582416" y="9525"/>
          <a:ext cx="4345257" cy="16791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832429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  <a:gridCol w="1236921">
                  <a:extLst>
                    <a:ext uri="{9D8B030D-6E8A-4147-A177-3AD203B41FA5}">
                      <a16:colId xmlns:a16="http://schemas.microsoft.com/office/drawing/2014/main" val="137530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PV-Anlage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Süd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Ost/West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(kWp), BJ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14,1, 2011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15,8, 2012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32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*) Vorjahreswerte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73216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Energie (MWh)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16.933 (15,290)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15.443(14.110)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72836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Volllaststunden (h/a)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1.201 (1.084)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977 (893)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58328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Anteil </a:t>
                      </a:r>
                      <a:r>
                        <a:rPr lang="de-DE" sz="1200" b="1" dirty="0" err="1"/>
                        <a:t>ggü</a:t>
                      </a:r>
                      <a:r>
                        <a:rPr lang="de-DE" sz="1200" b="1" dirty="0"/>
                        <a:t>. Süd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83,3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947526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0814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Solarstrom hat in der Südpfalz gute spezifische Erträge!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0C10823-6CD5-409E-95D1-B341F309D395}"/>
              </a:ext>
            </a:extLst>
          </p:cNvPr>
          <p:cNvSpPr/>
          <p:nvPr/>
        </p:nvSpPr>
        <p:spPr bwMode="auto">
          <a:xfrm>
            <a:off x="2050755" y="5908931"/>
            <a:ext cx="426028" cy="135082"/>
          </a:xfrm>
          <a:prstGeom prst="rect">
            <a:avLst/>
          </a:prstGeom>
          <a:solidFill>
            <a:srgbClr val="FF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E881EFD-530D-4B03-A7D6-33003D0E0E2F}"/>
              </a:ext>
            </a:extLst>
          </p:cNvPr>
          <p:cNvSpPr/>
          <p:nvPr/>
        </p:nvSpPr>
        <p:spPr bwMode="auto">
          <a:xfrm>
            <a:off x="925891" y="5908931"/>
            <a:ext cx="426028" cy="135082"/>
          </a:xfrm>
          <a:prstGeom prst="rect">
            <a:avLst/>
          </a:prstGeom>
          <a:solidFill>
            <a:srgbClr val="CC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63B8C12-3CF2-4AB0-91BC-CB6461A67B80}"/>
              </a:ext>
            </a:extLst>
          </p:cNvPr>
          <p:cNvSpPr txBox="1"/>
          <p:nvPr/>
        </p:nvSpPr>
        <p:spPr>
          <a:xfrm>
            <a:off x="2439485" y="5822583"/>
            <a:ext cx="9187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Ost/West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DF9235-C085-4B31-B121-13D560BAB4EE}"/>
              </a:ext>
            </a:extLst>
          </p:cNvPr>
          <p:cNvSpPr txBox="1"/>
          <p:nvPr/>
        </p:nvSpPr>
        <p:spPr>
          <a:xfrm>
            <a:off x="1280611" y="5822583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Süd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BAD4AE8-1720-4626-9DC3-A102109B9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036511"/>
              </p:ext>
            </p:extLst>
          </p:nvPr>
        </p:nvGraphicFramePr>
        <p:xfrm>
          <a:off x="287079" y="1627128"/>
          <a:ext cx="9218428" cy="450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49611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3A67ADBA-BF76-4B91-BF4B-695A18D00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018120"/>
              </p:ext>
            </p:extLst>
          </p:nvPr>
        </p:nvGraphicFramePr>
        <p:xfrm>
          <a:off x="414670" y="1397925"/>
          <a:ext cx="9058938" cy="444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202“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Volllaststunden für Wind und PV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6" y="5811842"/>
            <a:ext cx="690381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 , pfalzwind, 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W.T, M.B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.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-105670" y="839458"/>
            <a:ext cx="178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Volllaststunden (h/Monat)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Wind und Sonne ergänzen sich gut, aber es fehlt nach wie vor der Zubau!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EE998CF-3031-D61D-EA0F-5124FBFCEDCC}"/>
              </a:ext>
            </a:extLst>
          </p:cNvPr>
          <p:cNvGrpSpPr/>
          <p:nvPr/>
        </p:nvGrpSpPr>
        <p:grpSpPr>
          <a:xfrm>
            <a:off x="2389485" y="1913695"/>
            <a:ext cx="1267716" cy="2082572"/>
            <a:chOff x="1695218" y="1147462"/>
            <a:chExt cx="1267716" cy="2082572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0607839D-5BB1-4B1A-B6A7-77CE09598374}"/>
                </a:ext>
              </a:extLst>
            </p:cNvPr>
            <p:cNvSpPr txBox="1"/>
            <p:nvPr/>
          </p:nvSpPr>
          <p:spPr>
            <a:xfrm>
              <a:off x="1695218" y="1147462"/>
              <a:ext cx="9717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Wind offshore</a:t>
              </a: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2D69E805-0B06-4AEA-B841-77D6A2BA1DA6}"/>
                </a:ext>
              </a:extLst>
            </p:cNvPr>
            <p:cNvCxnSpPr/>
            <p:nvPr/>
          </p:nvCxnSpPr>
          <p:spPr bwMode="auto">
            <a:xfrm flipV="1">
              <a:off x="1851962" y="1393683"/>
              <a:ext cx="0" cy="1006617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6BFDEEB0-DC1C-424E-8E13-A75EE110A342}"/>
                </a:ext>
              </a:extLst>
            </p:cNvPr>
            <p:cNvCxnSpPr/>
            <p:nvPr/>
          </p:nvCxnSpPr>
          <p:spPr bwMode="auto">
            <a:xfrm flipV="1">
              <a:off x="2110115" y="1748971"/>
              <a:ext cx="0" cy="1332896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614B78AC-A86B-4E5C-85C0-E2F4B4258AB8}"/>
                </a:ext>
              </a:extLst>
            </p:cNvPr>
            <p:cNvCxnSpPr/>
            <p:nvPr/>
          </p:nvCxnSpPr>
          <p:spPr bwMode="auto">
            <a:xfrm flipV="1">
              <a:off x="2341156" y="2120423"/>
              <a:ext cx="0" cy="1109611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664145C5-7BFB-4089-B540-154534678646}"/>
                </a:ext>
              </a:extLst>
            </p:cNvPr>
            <p:cNvSpPr txBox="1"/>
            <p:nvPr/>
          </p:nvSpPr>
          <p:spPr>
            <a:xfrm>
              <a:off x="1955927" y="1534010"/>
              <a:ext cx="10070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Wind </a:t>
              </a:r>
              <a:r>
                <a:rPr lang="de-DE" sz="1000" dirty="0" err="1"/>
                <a:t>onshore</a:t>
              </a:r>
              <a:endParaRPr lang="de-DE" sz="1000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A20EF79-0809-4F99-8BB6-4B0330676892}"/>
                </a:ext>
              </a:extLst>
            </p:cNvPr>
            <p:cNvSpPr txBox="1"/>
            <p:nvPr/>
          </p:nvSpPr>
          <p:spPr>
            <a:xfrm>
              <a:off x="2189485" y="1874202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94607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CD38B72B-4B8E-4FB1-B253-D16528DEC8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276356"/>
              </p:ext>
            </p:extLst>
          </p:nvPr>
        </p:nvGraphicFramePr>
        <p:xfrm>
          <a:off x="979802" y="1469696"/>
          <a:ext cx="8754748" cy="294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0"/>
            <a:ext cx="54091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 err="1">
                <a:solidFill>
                  <a:schemeClr val="bg1"/>
                </a:solidFill>
              </a:rPr>
              <a:t>ProSumer</a:t>
            </a:r>
            <a:r>
              <a:rPr lang="de-DE" altLang="de-DE" dirty="0">
                <a:solidFill>
                  <a:schemeClr val="bg1"/>
                </a:solidFill>
              </a:rPr>
              <a:t> </a:t>
            </a:r>
            <a:r>
              <a:rPr lang="de-DE" altLang="de-DE" dirty="0" err="1">
                <a:solidFill>
                  <a:schemeClr val="bg1"/>
                </a:solidFill>
              </a:rPr>
              <a:t>Hergersweiler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Wärmepumpe, Arbeitszahlen (AZ) 2022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54AAE56-4700-9FA8-0AA2-CF4EA8D196F9}"/>
              </a:ext>
            </a:extLst>
          </p:cNvPr>
          <p:cNvSpPr txBox="1"/>
          <p:nvPr/>
        </p:nvSpPr>
        <p:spPr>
          <a:xfrm>
            <a:off x="685093" y="1033594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AZ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94994B2-731C-4A69-CE32-80E6F08EF237}"/>
              </a:ext>
            </a:extLst>
          </p:cNvPr>
          <p:cNvGrpSpPr/>
          <p:nvPr/>
        </p:nvGrpSpPr>
        <p:grpSpPr>
          <a:xfrm>
            <a:off x="7482988" y="877602"/>
            <a:ext cx="2182186" cy="619760"/>
            <a:chOff x="9390054" y="1706880"/>
            <a:chExt cx="2182186" cy="619760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29D3B88-6128-EF69-60FF-8C9306C7F4BE}"/>
                </a:ext>
              </a:extLst>
            </p:cNvPr>
            <p:cNvSpPr/>
            <p:nvPr/>
          </p:nvSpPr>
          <p:spPr bwMode="auto">
            <a:xfrm>
              <a:off x="9390054" y="1706880"/>
              <a:ext cx="2182186" cy="61976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988ADBE-BDC9-AA5A-B46D-79EC326BB6F6}"/>
                </a:ext>
              </a:extLst>
            </p:cNvPr>
            <p:cNvSpPr txBox="1"/>
            <p:nvPr/>
          </p:nvSpPr>
          <p:spPr>
            <a:xfrm>
              <a:off x="9509760" y="1785070"/>
              <a:ext cx="13235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0000FF"/>
                  </a:solidFill>
                </a:rPr>
                <a:t>AZ-Heizung</a:t>
              </a:r>
              <a:br>
                <a:rPr lang="de-DE" sz="1200" dirty="0">
                  <a:solidFill>
                    <a:srgbClr val="0000FF"/>
                  </a:solidFill>
                </a:rPr>
              </a:br>
              <a:r>
                <a:rPr lang="de-DE" sz="1200" dirty="0">
                  <a:solidFill>
                    <a:srgbClr val="0000FF"/>
                  </a:solidFill>
                </a:rPr>
                <a:t>AZ-Warmwasser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490B5637-B690-FB86-46EF-324B8FFB235E}"/>
                </a:ext>
              </a:extLst>
            </p:cNvPr>
            <p:cNvSpPr/>
            <p:nvPr/>
          </p:nvSpPr>
          <p:spPr bwMode="auto">
            <a:xfrm>
              <a:off x="11022397" y="1872975"/>
              <a:ext cx="452528" cy="124924"/>
            </a:xfrm>
            <a:prstGeom prst="rect">
              <a:avLst/>
            </a:prstGeom>
            <a:solidFill>
              <a:srgbClr val="FF9966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754D1125-E5C5-A201-4D73-958123C29387}"/>
                </a:ext>
              </a:extLst>
            </p:cNvPr>
            <p:cNvSpPr/>
            <p:nvPr/>
          </p:nvSpPr>
          <p:spPr bwMode="auto">
            <a:xfrm>
              <a:off x="11022397" y="2069563"/>
              <a:ext cx="452528" cy="124924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9" name="Tabelle 32">
            <a:extLst>
              <a:ext uri="{FF2B5EF4-FFF2-40B4-BE49-F238E27FC236}">
                <a16:creationId xmlns:a16="http://schemas.microsoft.com/office/drawing/2014/main" id="{F8DE66E9-96D1-4FB5-BC8C-917FFDD4D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308501"/>
              </p:ext>
            </p:extLst>
          </p:nvPr>
        </p:nvGraphicFramePr>
        <p:xfrm>
          <a:off x="979801" y="5146233"/>
          <a:ext cx="8456893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907">
                  <a:extLst>
                    <a:ext uri="{9D8B030D-6E8A-4147-A177-3AD203B41FA5}">
                      <a16:colId xmlns:a16="http://schemas.microsoft.com/office/drawing/2014/main" val="3308593141"/>
                    </a:ext>
                  </a:extLst>
                </a:gridCol>
                <a:gridCol w="1189540">
                  <a:extLst>
                    <a:ext uri="{9D8B030D-6E8A-4147-A177-3AD203B41FA5}">
                      <a16:colId xmlns:a16="http://schemas.microsoft.com/office/drawing/2014/main" val="2294759980"/>
                    </a:ext>
                  </a:extLst>
                </a:gridCol>
                <a:gridCol w="2114223">
                  <a:extLst>
                    <a:ext uri="{9D8B030D-6E8A-4147-A177-3AD203B41FA5}">
                      <a16:colId xmlns:a16="http://schemas.microsoft.com/office/drawing/2014/main" val="1795821136"/>
                    </a:ext>
                  </a:extLst>
                </a:gridCol>
                <a:gridCol w="2114223">
                  <a:extLst>
                    <a:ext uri="{9D8B030D-6E8A-4147-A177-3AD203B41FA5}">
                      <a16:colId xmlns:a16="http://schemas.microsoft.com/office/drawing/2014/main" val="1868220144"/>
                    </a:ext>
                  </a:extLst>
                </a:gridCol>
              </a:tblGrid>
              <a:tr h="1902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Jahresarbeitszahlen (JAZ)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Heizung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Warmwasser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Gesamt  </a:t>
                      </a:r>
                      <a:r>
                        <a:rPr lang="de-DE" sz="1200" b="0" dirty="0">
                          <a:solidFill>
                            <a:schemeClr val="bg1"/>
                          </a:solidFill>
                        </a:rPr>
                        <a:t>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39499"/>
                  </a:ext>
                </a:extLst>
              </a:tr>
              <a:tr h="184827">
                <a:tc vMerge="1"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FF"/>
                          </a:solidFill>
                        </a:rPr>
                        <a:t>4,16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FF"/>
                          </a:solidFill>
                        </a:rPr>
                        <a:t>2,96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FF"/>
                          </a:solidFill>
                        </a:rPr>
                        <a:t>3,84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dirty="0">
                          <a:solidFill>
                            <a:srgbClr val="000000"/>
                          </a:solidFill>
                          <a:ea typeface="Microsoft YaHei" panose="020B0503020204020204" pitchFamily="34" charset="-122"/>
                        </a:rPr>
                        <a:t>*) inkl. abtauen</a:t>
                      </a:r>
                      <a:endParaRPr lang="de-DE" sz="12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866188"/>
                  </a:ext>
                </a:extLst>
              </a:tr>
            </a:tbl>
          </a:graphicData>
        </a:graphic>
      </p:graphicFrame>
      <p:sp>
        <p:nvSpPr>
          <p:cNvPr id="31" name="Text Box 14">
            <a:extLst>
              <a:ext uri="{FF2B5EF4-FFF2-40B4-BE49-F238E27FC236}">
                <a16:creationId xmlns:a16="http://schemas.microsoft.com/office/drawing/2014/main" id="{62A8DC40-868D-F691-4133-C17DC6962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567" y="6008786"/>
            <a:ext cx="108202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W. Thiel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088E78D-9143-EAE9-7B1B-38FAE3484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4908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Arbeitszahlen können sich sehen lassen, insbesondere im Bestand mit Heizkörper!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A6B07DA-DB1C-81B1-7096-00AE50D64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65550"/>
              </p:ext>
            </p:extLst>
          </p:nvPr>
        </p:nvGraphicFramePr>
        <p:xfrm>
          <a:off x="351759" y="4484187"/>
          <a:ext cx="9084936" cy="563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924">
                  <a:extLst>
                    <a:ext uri="{9D8B030D-6E8A-4147-A177-3AD203B41FA5}">
                      <a16:colId xmlns:a16="http://schemas.microsoft.com/office/drawing/2014/main" val="2860691555"/>
                    </a:ext>
                  </a:extLst>
                </a:gridCol>
                <a:gridCol w="502997">
                  <a:extLst>
                    <a:ext uri="{9D8B030D-6E8A-4147-A177-3AD203B41FA5}">
                      <a16:colId xmlns:a16="http://schemas.microsoft.com/office/drawing/2014/main" val="2362106383"/>
                    </a:ext>
                  </a:extLst>
                </a:gridCol>
                <a:gridCol w="794851">
                  <a:extLst>
                    <a:ext uri="{9D8B030D-6E8A-4147-A177-3AD203B41FA5}">
                      <a16:colId xmlns:a16="http://schemas.microsoft.com/office/drawing/2014/main" val="4095700867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4028315909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1360822865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1879295359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380191592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2282854088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1158482171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1442179292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3862950534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1730741151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3191441150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2058452561"/>
                    </a:ext>
                  </a:extLst>
                </a:gridCol>
              </a:tblGrid>
              <a:tr h="14748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A-</a:t>
                      </a:r>
                      <a:r>
                        <a:rPr lang="de-DE" sz="1200" b="1" u="none" strike="noStrike" dirty="0" err="1">
                          <a:effectLst/>
                        </a:rPr>
                        <a:t>Tem</a:t>
                      </a:r>
                      <a:r>
                        <a:rPr lang="de-DE" sz="1200" b="1" u="none" strike="noStrike" dirty="0">
                          <a:effectLst/>
                        </a:rPr>
                        <a:t>-</a:t>
                      </a:r>
                      <a:r>
                        <a:rPr lang="de-DE" sz="1200" b="1" u="none" strike="noStrike" dirty="0" err="1">
                          <a:effectLst/>
                        </a:rPr>
                        <a:t>peratur</a:t>
                      </a:r>
                      <a:br>
                        <a:rPr lang="de-DE" sz="1200" b="1" u="none" strike="noStrike" dirty="0">
                          <a:effectLst/>
                        </a:rPr>
                      </a:br>
                      <a:r>
                        <a:rPr lang="de-DE" sz="1200" b="1" u="none" strike="noStrike" dirty="0">
                          <a:effectLst/>
                        </a:rPr>
                        <a:t>(°C)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Min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-3,0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-2,5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-4,2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-3,6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5,4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10,2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10,7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12,30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5,0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5,8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1,2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-9,8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extLst>
                  <a:ext uri="{0D108BD9-81ED-4DB2-BD59-A6C34878D82A}">
                    <a16:rowId xmlns:a16="http://schemas.microsoft.com/office/drawing/2014/main" val="919853204"/>
                  </a:ext>
                </a:extLst>
              </a:tr>
              <a:tr h="14748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Mittel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3,1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5,9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7,5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10,3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18,2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21,6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22,8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23,25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15,6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13,8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8,0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3,3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extLst>
                  <a:ext uri="{0D108BD9-81ED-4DB2-BD59-A6C34878D82A}">
                    <a16:rowId xmlns:a16="http://schemas.microsoft.com/office/drawing/2014/main" val="3149680495"/>
                  </a:ext>
                </a:extLst>
              </a:tr>
              <a:tr h="14748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Max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12,2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20,2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21,8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</a:rPr>
                        <a:t>23,7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32,1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35,8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35,8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37,10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29,0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22,2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16,4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17,2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" marR="5086" marT="5086" marB="0" anchor="b"/>
                </a:tc>
                <a:extLst>
                  <a:ext uri="{0D108BD9-81ED-4DB2-BD59-A6C34878D82A}">
                    <a16:rowId xmlns:a16="http://schemas.microsoft.com/office/drawing/2014/main" val="321439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53104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5" name="Diagramm 8234">
            <a:extLst>
              <a:ext uri="{FF2B5EF4-FFF2-40B4-BE49-F238E27FC236}">
                <a16:creationId xmlns:a16="http://schemas.microsoft.com/office/drawing/2014/main" id="{4F7CEBB2-7F43-E3AE-CCBC-C68ECE7A6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097748"/>
              </p:ext>
            </p:extLst>
          </p:nvPr>
        </p:nvGraphicFramePr>
        <p:xfrm>
          <a:off x="474567" y="1086132"/>
          <a:ext cx="8956863" cy="346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20" y="0"/>
            <a:ext cx="43319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 err="1">
                <a:solidFill>
                  <a:schemeClr val="bg1"/>
                </a:solidFill>
              </a:rPr>
              <a:t>ProSumer</a:t>
            </a:r>
            <a:r>
              <a:rPr lang="de-DE" altLang="de-DE" dirty="0">
                <a:solidFill>
                  <a:schemeClr val="bg1"/>
                </a:solidFill>
              </a:rPr>
              <a:t> </a:t>
            </a:r>
            <a:r>
              <a:rPr lang="de-DE" altLang="de-DE" dirty="0" err="1">
                <a:solidFill>
                  <a:schemeClr val="bg1"/>
                </a:solidFill>
              </a:rPr>
              <a:t>Hergersweiler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Verbrauch vs. Erzeugung 2022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E2594F-CC7B-4475-9248-4025C544EFFD}"/>
              </a:ext>
            </a:extLst>
          </p:cNvPr>
          <p:cNvSpPr txBox="1"/>
          <p:nvPr/>
        </p:nvSpPr>
        <p:spPr>
          <a:xfrm>
            <a:off x="101599" y="6241693"/>
            <a:ext cx="1303154" cy="28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de-DE" sz="1200" u="sng" dirty="0">
                <a:latin typeface="+mj-lt"/>
                <a:cs typeface="Calibri" panose="020F0502020204030204" pitchFamily="34" charset="0"/>
              </a:rPr>
              <a:t>Quelle</a:t>
            </a:r>
            <a:r>
              <a:rPr lang="de-DE" altLang="de-DE" sz="1200" dirty="0">
                <a:latin typeface="+mj-lt"/>
                <a:cs typeface="Calibri" panose="020F0502020204030204" pitchFamily="34" charset="0"/>
              </a:rPr>
              <a:t>: W. Thiel</a:t>
            </a:r>
            <a:endParaRPr lang="de-DE" sz="1200" dirty="0">
              <a:latin typeface="+mj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0CCF53B-889F-2352-26AC-11F492E2B85B}"/>
              </a:ext>
            </a:extLst>
          </p:cNvPr>
          <p:cNvSpPr txBox="1"/>
          <p:nvPr/>
        </p:nvSpPr>
        <p:spPr>
          <a:xfrm>
            <a:off x="57760" y="228638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kWh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8DA4CBA-09DE-C8E8-05F7-CE1B6C9094D3}"/>
              </a:ext>
            </a:extLst>
          </p:cNvPr>
          <p:cNvGrpSpPr/>
          <p:nvPr/>
        </p:nvGrpSpPr>
        <p:grpSpPr>
          <a:xfrm>
            <a:off x="8424420" y="1201484"/>
            <a:ext cx="1007012" cy="276999"/>
            <a:chOff x="8204278" y="894331"/>
            <a:chExt cx="1007012" cy="276999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B77128E-DB8B-58E2-DAA8-C9DFBBEC5978}"/>
                </a:ext>
              </a:extLst>
            </p:cNvPr>
            <p:cNvSpPr txBox="1"/>
            <p:nvPr/>
          </p:nvSpPr>
          <p:spPr>
            <a:xfrm>
              <a:off x="8204278" y="894331"/>
              <a:ext cx="575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 dirty="0">
                  <a:solidFill>
                    <a:srgbClr val="0000FF"/>
                  </a:solidFill>
                </a:rPr>
                <a:t>Eigen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DF2B3DC7-A7E0-2167-987C-A4B3BA6AC3D1}"/>
                </a:ext>
              </a:extLst>
            </p:cNvPr>
            <p:cNvSpPr/>
            <p:nvPr/>
          </p:nvSpPr>
          <p:spPr bwMode="auto">
            <a:xfrm>
              <a:off x="8758762" y="982236"/>
              <a:ext cx="452528" cy="12492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195" name="Textfeld 8194">
            <a:extLst>
              <a:ext uri="{FF2B5EF4-FFF2-40B4-BE49-F238E27FC236}">
                <a16:creationId xmlns:a16="http://schemas.microsoft.com/office/drawing/2014/main" id="{E6BF3417-C9BD-ECAE-6C3B-973CE3ECC695}"/>
              </a:ext>
            </a:extLst>
          </p:cNvPr>
          <p:cNvSpPr txBox="1"/>
          <p:nvPr/>
        </p:nvSpPr>
        <p:spPr>
          <a:xfrm>
            <a:off x="624662" y="446611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Jan</a:t>
            </a:r>
          </a:p>
        </p:txBody>
      </p:sp>
      <p:sp>
        <p:nvSpPr>
          <p:cNvPr id="8196" name="Textfeld 8195">
            <a:extLst>
              <a:ext uri="{FF2B5EF4-FFF2-40B4-BE49-F238E27FC236}">
                <a16:creationId xmlns:a16="http://schemas.microsoft.com/office/drawing/2014/main" id="{DF285946-EF88-2490-98F9-9642741F9648}"/>
              </a:ext>
            </a:extLst>
          </p:cNvPr>
          <p:cNvSpPr txBox="1"/>
          <p:nvPr/>
        </p:nvSpPr>
        <p:spPr>
          <a:xfrm>
            <a:off x="1404166" y="446611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Feb</a:t>
            </a:r>
          </a:p>
        </p:txBody>
      </p:sp>
      <p:sp>
        <p:nvSpPr>
          <p:cNvPr id="8197" name="Textfeld 8196">
            <a:extLst>
              <a:ext uri="{FF2B5EF4-FFF2-40B4-BE49-F238E27FC236}">
                <a16:creationId xmlns:a16="http://schemas.microsoft.com/office/drawing/2014/main" id="{43211207-5232-85A2-D572-9E0088C1C8E2}"/>
              </a:ext>
            </a:extLst>
          </p:cNvPr>
          <p:cNvSpPr txBox="1"/>
          <p:nvPr/>
        </p:nvSpPr>
        <p:spPr>
          <a:xfrm>
            <a:off x="2151625" y="446611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/>
              <a:t>Mrz</a:t>
            </a:r>
            <a:endParaRPr lang="de-DE" sz="1400" dirty="0"/>
          </a:p>
        </p:txBody>
      </p:sp>
      <p:sp>
        <p:nvSpPr>
          <p:cNvPr id="8198" name="Textfeld 8197">
            <a:extLst>
              <a:ext uri="{FF2B5EF4-FFF2-40B4-BE49-F238E27FC236}">
                <a16:creationId xmlns:a16="http://schemas.microsoft.com/office/drawing/2014/main" id="{E9BA1596-8137-8EBE-164B-C03AF01D068E}"/>
              </a:ext>
            </a:extLst>
          </p:cNvPr>
          <p:cNvSpPr txBox="1"/>
          <p:nvPr/>
        </p:nvSpPr>
        <p:spPr>
          <a:xfrm>
            <a:off x="2872091" y="4466114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Apr</a:t>
            </a:r>
          </a:p>
        </p:txBody>
      </p:sp>
      <p:sp>
        <p:nvSpPr>
          <p:cNvPr id="8199" name="Textfeld 8198">
            <a:extLst>
              <a:ext uri="{FF2B5EF4-FFF2-40B4-BE49-F238E27FC236}">
                <a16:creationId xmlns:a16="http://schemas.microsoft.com/office/drawing/2014/main" id="{B1D3FE0D-7EF2-129E-1391-29E8590050A8}"/>
              </a:ext>
            </a:extLst>
          </p:cNvPr>
          <p:cNvSpPr txBox="1"/>
          <p:nvPr/>
        </p:nvSpPr>
        <p:spPr>
          <a:xfrm>
            <a:off x="3602254" y="446611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Mai</a:t>
            </a:r>
          </a:p>
        </p:txBody>
      </p:sp>
      <p:sp>
        <p:nvSpPr>
          <p:cNvPr id="8200" name="Textfeld 8199">
            <a:extLst>
              <a:ext uri="{FF2B5EF4-FFF2-40B4-BE49-F238E27FC236}">
                <a16:creationId xmlns:a16="http://schemas.microsoft.com/office/drawing/2014/main" id="{301232C2-DEC2-83AE-0AD1-51DB4486DE8F}"/>
              </a:ext>
            </a:extLst>
          </p:cNvPr>
          <p:cNvSpPr txBox="1"/>
          <p:nvPr/>
        </p:nvSpPr>
        <p:spPr>
          <a:xfrm>
            <a:off x="4345800" y="446611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Jun</a:t>
            </a:r>
          </a:p>
        </p:txBody>
      </p:sp>
      <p:sp>
        <p:nvSpPr>
          <p:cNvPr id="8201" name="Textfeld 8200">
            <a:extLst>
              <a:ext uri="{FF2B5EF4-FFF2-40B4-BE49-F238E27FC236}">
                <a16:creationId xmlns:a16="http://schemas.microsoft.com/office/drawing/2014/main" id="{A3DB8908-C97B-E282-30A2-88139338CF5C}"/>
              </a:ext>
            </a:extLst>
          </p:cNvPr>
          <p:cNvSpPr txBox="1"/>
          <p:nvPr/>
        </p:nvSpPr>
        <p:spPr>
          <a:xfrm>
            <a:off x="5110527" y="4466114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Jul</a:t>
            </a:r>
          </a:p>
        </p:txBody>
      </p:sp>
      <p:sp>
        <p:nvSpPr>
          <p:cNvPr id="8202" name="Textfeld 8201">
            <a:extLst>
              <a:ext uri="{FF2B5EF4-FFF2-40B4-BE49-F238E27FC236}">
                <a16:creationId xmlns:a16="http://schemas.microsoft.com/office/drawing/2014/main" id="{D9C1B975-F544-035A-8511-CE0E71C1E283}"/>
              </a:ext>
            </a:extLst>
          </p:cNvPr>
          <p:cNvSpPr txBox="1"/>
          <p:nvPr/>
        </p:nvSpPr>
        <p:spPr>
          <a:xfrm>
            <a:off x="5736605" y="4466114"/>
            <a:ext cx="588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Aug</a:t>
            </a:r>
          </a:p>
        </p:txBody>
      </p:sp>
      <p:sp>
        <p:nvSpPr>
          <p:cNvPr id="8204" name="Textfeld 8203">
            <a:extLst>
              <a:ext uri="{FF2B5EF4-FFF2-40B4-BE49-F238E27FC236}">
                <a16:creationId xmlns:a16="http://schemas.microsoft.com/office/drawing/2014/main" id="{EC423385-AAE1-D441-C25E-C9194CB5BC36}"/>
              </a:ext>
            </a:extLst>
          </p:cNvPr>
          <p:cNvSpPr txBox="1"/>
          <p:nvPr/>
        </p:nvSpPr>
        <p:spPr>
          <a:xfrm>
            <a:off x="6500140" y="4466114"/>
            <a:ext cx="56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Sep</a:t>
            </a:r>
          </a:p>
        </p:txBody>
      </p:sp>
      <p:sp>
        <p:nvSpPr>
          <p:cNvPr id="8205" name="Textfeld 8204">
            <a:extLst>
              <a:ext uri="{FF2B5EF4-FFF2-40B4-BE49-F238E27FC236}">
                <a16:creationId xmlns:a16="http://schemas.microsoft.com/office/drawing/2014/main" id="{8DF9A320-B0C5-7BED-71BF-8C0A8580DA5B}"/>
              </a:ext>
            </a:extLst>
          </p:cNvPr>
          <p:cNvSpPr txBox="1"/>
          <p:nvPr/>
        </p:nvSpPr>
        <p:spPr>
          <a:xfrm>
            <a:off x="7267044" y="4466114"/>
            <a:ext cx="56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Okt</a:t>
            </a:r>
          </a:p>
        </p:txBody>
      </p:sp>
      <p:sp>
        <p:nvSpPr>
          <p:cNvPr id="8206" name="Textfeld 8205">
            <a:extLst>
              <a:ext uri="{FF2B5EF4-FFF2-40B4-BE49-F238E27FC236}">
                <a16:creationId xmlns:a16="http://schemas.microsoft.com/office/drawing/2014/main" id="{189FF827-3228-C42D-2D77-C942B20B5329}"/>
              </a:ext>
            </a:extLst>
          </p:cNvPr>
          <p:cNvSpPr txBox="1"/>
          <p:nvPr/>
        </p:nvSpPr>
        <p:spPr>
          <a:xfrm>
            <a:off x="8002835" y="4466114"/>
            <a:ext cx="56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Nov</a:t>
            </a:r>
          </a:p>
        </p:txBody>
      </p:sp>
      <p:sp>
        <p:nvSpPr>
          <p:cNvPr id="8207" name="Textfeld 8206">
            <a:extLst>
              <a:ext uri="{FF2B5EF4-FFF2-40B4-BE49-F238E27FC236}">
                <a16:creationId xmlns:a16="http://schemas.microsoft.com/office/drawing/2014/main" id="{3264ECD6-33EA-9C93-EBFF-2AA208F1271F}"/>
              </a:ext>
            </a:extLst>
          </p:cNvPr>
          <p:cNvSpPr txBox="1"/>
          <p:nvPr/>
        </p:nvSpPr>
        <p:spPr>
          <a:xfrm>
            <a:off x="8717092" y="4466114"/>
            <a:ext cx="56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Dez</a:t>
            </a:r>
          </a:p>
        </p:txBody>
      </p:sp>
      <p:sp>
        <p:nvSpPr>
          <p:cNvPr id="8209" name="Rechteck 8208">
            <a:extLst>
              <a:ext uri="{FF2B5EF4-FFF2-40B4-BE49-F238E27FC236}">
                <a16:creationId xmlns:a16="http://schemas.microsoft.com/office/drawing/2014/main" id="{7DCB5402-58E8-4907-D6FB-F39AE0697413}"/>
              </a:ext>
            </a:extLst>
          </p:cNvPr>
          <p:cNvSpPr/>
          <p:nvPr/>
        </p:nvSpPr>
        <p:spPr bwMode="auto">
          <a:xfrm>
            <a:off x="3567841" y="4475630"/>
            <a:ext cx="2793355" cy="265814"/>
          </a:xfrm>
          <a:prstGeom prst="rect">
            <a:avLst/>
          </a:prstGeom>
          <a:solidFill>
            <a:srgbClr val="FFC00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6" name="Textfeld 8215">
            <a:extLst>
              <a:ext uri="{FF2B5EF4-FFF2-40B4-BE49-F238E27FC236}">
                <a16:creationId xmlns:a16="http://schemas.microsoft.com/office/drawing/2014/main" id="{49C97AAE-F692-C8A9-E1E0-DB6C8F3A1949}"/>
              </a:ext>
            </a:extLst>
          </p:cNvPr>
          <p:cNvSpPr txBox="1"/>
          <p:nvPr/>
        </p:nvSpPr>
        <p:spPr>
          <a:xfrm>
            <a:off x="502120" y="2333082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1.749</a:t>
            </a:r>
          </a:p>
        </p:txBody>
      </p:sp>
      <p:sp>
        <p:nvSpPr>
          <p:cNvPr id="8217" name="Textfeld 8216">
            <a:extLst>
              <a:ext uri="{FF2B5EF4-FFF2-40B4-BE49-F238E27FC236}">
                <a16:creationId xmlns:a16="http://schemas.microsoft.com/office/drawing/2014/main" id="{3AAFDBB3-2E72-19F7-0E6F-C2EC9A92DF5F}"/>
              </a:ext>
            </a:extLst>
          </p:cNvPr>
          <p:cNvSpPr txBox="1"/>
          <p:nvPr/>
        </p:nvSpPr>
        <p:spPr>
          <a:xfrm>
            <a:off x="1253176" y="265839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1.402</a:t>
            </a:r>
          </a:p>
        </p:txBody>
      </p:sp>
      <p:sp>
        <p:nvSpPr>
          <p:cNvPr id="8218" name="Textfeld 8217">
            <a:extLst>
              <a:ext uri="{FF2B5EF4-FFF2-40B4-BE49-F238E27FC236}">
                <a16:creationId xmlns:a16="http://schemas.microsoft.com/office/drawing/2014/main" id="{D521ABAE-52DD-0755-56AE-9859D16E937D}"/>
              </a:ext>
            </a:extLst>
          </p:cNvPr>
          <p:cNvSpPr txBox="1"/>
          <p:nvPr/>
        </p:nvSpPr>
        <p:spPr>
          <a:xfrm>
            <a:off x="1969612" y="2770428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1.323</a:t>
            </a:r>
          </a:p>
        </p:txBody>
      </p:sp>
      <p:sp>
        <p:nvSpPr>
          <p:cNvPr id="8219" name="Textfeld 8218">
            <a:extLst>
              <a:ext uri="{FF2B5EF4-FFF2-40B4-BE49-F238E27FC236}">
                <a16:creationId xmlns:a16="http://schemas.microsoft.com/office/drawing/2014/main" id="{9DAD7D34-87C8-1FE1-6E69-6A90C0C71BB4}"/>
              </a:ext>
            </a:extLst>
          </p:cNvPr>
          <p:cNvSpPr txBox="1"/>
          <p:nvPr/>
        </p:nvSpPr>
        <p:spPr>
          <a:xfrm>
            <a:off x="2730463" y="292883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1.151</a:t>
            </a:r>
          </a:p>
        </p:txBody>
      </p:sp>
      <p:sp>
        <p:nvSpPr>
          <p:cNvPr id="8220" name="Textfeld 8219">
            <a:extLst>
              <a:ext uri="{FF2B5EF4-FFF2-40B4-BE49-F238E27FC236}">
                <a16:creationId xmlns:a16="http://schemas.microsoft.com/office/drawing/2014/main" id="{EC7ECC02-A6FB-26E9-0667-F01BC36293A3}"/>
              </a:ext>
            </a:extLst>
          </p:cNvPr>
          <p:cNvSpPr txBox="1"/>
          <p:nvPr/>
        </p:nvSpPr>
        <p:spPr>
          <a:xfrm>
            <a:off x="3526468" y="344777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671</a:t>
            </a:r>
          </a:p>
        </p:txBody>
      </p:sp>
      <p:sp>
        <p:nvSpPr>
          <p:cNvPr id="8221" name="Textfeld 8220">
            <a:extLst>
              <a:ext uri="{FF2B5EF4-FFF2-40B4-BE49-F238E27FC236}">
                <a16:creationId xmlns:a16="http://schemas.microsoft.com/office/drawing/2014/main" id="{1DF88447-2623-E1CC-6276-A537FCBEC065}"/>
              </a:ext>
            </a:extLst>
          </p:cNvPr>
          <p:cNvSpPr txBox="1"/>
          <p:nvPr/>
        </p:nvSpPr>
        <p:spPr>
          <a:xfrm>
            <a:off x="4287168" y="35616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551</a:t>
            </a:r>
          </a:p>
        </p:txBody>
      </p:sp>
      <p:sp>
        <p:nvSpPr>
          <p:cNvPr id="8222" name="Textfeld 8221">
            <a:extLst>
              <a:ext uri="{FF2B5EF4-FFF2-40B4-BE49-F238E27FC236}">
                <a16:creationId xmlns:a16="http://schemas.microsoft.com/office/drawing/2014/main" id="{0B444317-837C-8F5B-D7FC-D06A890E00E1}"/>
              </a:ext>
            </a:extLst>
          </p:cNvPr>
          <p:cNvSpPr txBox="1"/>
          <p:nvPr/>
        </p:nvSpPr>
        <p:spPr>
          <a:xfrm>
            <a:off x="5009822" y="370014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448</a:t>
            </a:r>
          </a:p>
        </p:txBody>
      </p:sp>
      <p:sp>
        <p:nvSpPr>
          <p:cNvPr id="8223" name="Textfeld 8222">
            <a:extLst>
              <a:ext uri="{FF2B5EF4-FFF2-40B4-BE49-F238E27FC236}">
                <a16:creationId xmlns:a16="http://schemas.microsoft.com/office/drawing/2014/main" id="{BA769350-C1D3-1EE5-2983-9AEE6F5157DF}"/>
              </a:ext>
            </a:extLst>
          </p:cNvPr>
          <p:cNvSpPr txBox="1"/>
          <p:nvPr/>
        </p:nvSpPr>
        <p:spPr>
          <a:xfrm>
            <a:off x="5754953" y="353881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583</a:t>
            </a:r>
          </a:p>
        </p:txBody>
      </p:sp>
      <p:sp>
        <p:nvSpPr>
          <p:cNvPr id="8224" name="Textfeld 8223">
            <a:extLst>
              <a:ext uri="{FF2B5EF4-FFF2-40B4-BE49-F238E27FC236}">
                <a16:creationId xmlns:a16="http://schemas.microsoft.com/office/drawing/2014/main" id="{7F743D88-4A66-69EB-FDA0-E11FDDB02784}"/>
              </a:ext>
            </a:extLst>
          </p:cNvPr>
          <p:cNvSpPr txBox="1"/>
          <p:nvPr/>
        </p:nvSpPr>
        <p:spPr>
          <a:xfrm>
            <a:off x="6477607" y="344777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668</a:t>
            </a:r>
          </a:p>
        </p:txBody>
      </p:sp>
      <p:sp>
        <p:nvSpPr>
          <p:cNvPr id="8225" name="Textfeld 8224">
            <a:extLst>
              <a:ext uri="{FF2B5EF4-FFF2-40B4-BE49-F238E27FC236}">
                <a16:creationId xmlns:a16="http://schemas.microsoft.com/office/drawing/2014/main" id="{7308ED76-D28D-F24C-9234-57360626861C}"/>
              </a:ext>
            </a:extLst>
          </p:cNvPr>
          <p:cNvSpPr txBox="1"/>
          <p:nvPr/>
        </p:nvSpPr>
        <p:spPr>
          <a:xfrm>
            <a:off x="7214464" y="334684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785</a:t>
            </a:r>
          </a:p>
        </p:txBody>
      </p:sp>
      <p:sp>
        <p:nvSpPr>
          <p:cNvPr id="8226" name="Textfeld 8225">
            <a:extLst>
              <a:ext uri="{FF2B5EF4-FFF2-40B4-BE49-F238E27FC236}">
                <a16:creationId xmlns:a16="http://schemas.microsoft.com/office/drawing/2014/main" id="{2C2DAB4D-17D4-D572-E401-B97EA69316F8}"/>
              </a:ext>
            </a:extLst>
          </p:cNvPr>
          <p:cNvSpPr txBox="1"/>
          <p:nvPr/>
        </p:nvSpPr>
        <p:spPr>
          <a:xfrm>
            <a:off x="8616937" y="230177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1.764</a:t>
            </a:r>
          </a:p>
        </p:txBody>
      </p:sp>
      <p:sp>
        <p:nvSpPr>
          <p:cNvPr id="8227" name="Textfeld 8226">
            <a:extLst>
              <a:ext uri="{FF2B5EF4-FFF2-40B4-BE49-F238E27FC236}">
                <a16:creationId xmlns:a16="http://schemas.microsoft.com/office/drawing/2014/main" id="{F58B00EB-C34A-9F76-720D-D22DF6F40B33}"/>
              </a:ext>
            </a:extLst>
          </p:cNvPr>
          <p:cNvSpPr txBox="1"/>
          <p:nvPr/>
        </p:nvSpPr>
        <p:spPr>
          <a:xfrm>
            <a:off x="7856636" y="2998106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1.106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205AECF-1E05-D196-50FF-BF2F00CE8B23}"/>
              </a:ext>
            </a:extLst>
          </p:cNvPr>
          <p:cNvGrpSpPr/>
          <p:nvPr/>
        </p:nvGrpSpPr>
        <p:grpSpPr>
          <a:xfrm>
            <a:off x="624662" y="1142826"/>
            <a:ext cx="3716445" cy="433419"/>
            <a:chOff x="1334071" y="818244"/>
            <a:chExt cx="3716445" cy="433419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52DEAEC-1926-0690-81F7-393EB496C06B}"/>
                </a:ext>
              </a:extLst>
            </p:cNvPr>
            <p:cNvGrpSpPr/>
            <p:nvPr/>
          </p:nvGrpSpPr>
          <p:grpSpPr>
            <a:xfrm>
              <a:off x="1334300" y="887522"/>
              <a:ext cx="1021056" cy="276999"/>
              <a:chOff x="8962770" y="1511264"/>
              <a:chExt cx="1021056" cy="276999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F0DA993A-D1AA-C7DB-BA64-E01AB15D49A1}"/>
                  </a:ext>
                </a:extLst>
              </p:cNvPr>
              <p:cNvSpPr/>
              <p:nvPr/>
            </p:nvSpPr>
            <p:spPr bwMode="auto">
              <a:xfrm>
                <a:off x="9531298" y="1587301"/>
                <a:ext cx="452528" cy="12492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87EA0A1-E23A-8D97-27B6-F6473874DA8B}"/>
                  </a:ext>
                </a:extLst>
              </p:cNvPr>
              <p:cNvSpPr txBox="1"/>
              <p:nvPr/>
            </p:nvSpPr>
            <p:spPr>
              <a:xfrm>
                <a:off x="8962770" y="1511264"/>
                <a:ext cx="6383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 dirty="0">
                    <a:solidFill>
                      <a:srgbClr val="0000FF"/>
                    </a:solidFill>
                  </a:rPr>
                  <a:t>WPPE</a:t>
                </a: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463219D-4EFB-40E8-4C10-1E08F4CB99AE}"/>
                </a:ext>
              </a:extLst>
            </p:cNvPr>
            <p:cNvGrpSpPr/>
            <p:nvPr/>
          </p:nvGrpSpPr>
          <p:grpSpPr>
            <a:xfrm>
              <a:off x="2611644" y="887522"/>
              <a:ext cx="1180206" cy="276999"/>
              <a:chOff x="8803620" y="1511264"/>
              <a:chExt cx="1180206" cy="276999"/>
            </a:xfrm>
          </p:grpSpPr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535D1470-3E37-791D-4E32-37DA4E7C1C93}"/>
                  </a:ext>
                </a:extLst>
              </p:cNvPr>
              <p:cNvSpPr/>
              <p:nvPr/>
            </p:nvSpPr>
            <p:spPr bwMode="auto">
              <a:xfrm>
                <a:off x="9531298" y="1587301"/>
                <a:ext cx="452528" cy="124924"/>
              </a:xfrm>
              <a:prstGeom prst="rect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2BF60F3-96CD-F4CC-3931-BC2C0F10CB33}"/>
                  </a:ext>
                </a:extLst>
              </p:cNvPr>
              <p:cNvSpPr txBox="1"/>
              <p:nvPr/>
            </p:nvSpPr>
            <p:spPr>
              <a:xfrm>
                <a:off x="8803620" y="1511264"/>
                <a:ext cx="788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 dirty="0">
                    <a:solidFill>
                      <a:srgbClr val="0000FF"/>
                    </a:solidFill>
                  </a:rPr>
                  <a:t>Haushalt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D52B7C46-78A7-E303-053B-1628FFFE62E7}"/>
                </a:ext>
              </a:extLst>
            </p:cNvPr>
            <p:cNvGrpSpPr/>
            <p:nvPr/>
          </p:nvGrpSpPr>
          <p:grpSpPr>
            <a:xfrm>
              <a:off x="4048138" y="887522"/>
              <a:ext cx="883198" cy="276999"/>
              <a:chOff x="9100628" y="1511264"/>
              <a:chExt cx="883198" cy="276999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66DBC44D-13C7-C2C4-7E19-0C9D535ADD72}"/>
                  </a:ext>
                </a:extLst>
              </p:cNvPr>
              <p:cNvSpPr/>
              <p:nvPr/>
            </p:nvSpPr>
            <p:spPr bwMode="auto">
              <a:xfrm>
                <a:off x="9531298" y="1587301"/>
                <a:ext cx="452528" cy="12492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335CC124-ADB5-E341-1980-B8059C3F7E83}"/>
                  </a:ext>
                </a:extLst>
              </p:cNvPr>
              <p:cNvSpPr txBox="1"/>
              <p:nvPr/>
            </p:nvSpPr>
            <p:spPr>
              <a:xfrm>
                <a:off x="9100628" y="1511264"/>
                <a:ext cx="500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 dirty="0">
                    <a:solidFill>
                      <a:srgbClr val="0000FF"/>
                    </a:solidFill>
                  </a:rPr>
                  <a:t>Auto</a:t>
                </a:r>
              </a:p>
            </p:txBody>
          </p:sp>
        </p:grpSp>
        <p:sp>
          <p:nvSpPr>
            <p:cNvPr id="8215" name="Rechteck 8214">
              <a:extLst>
                <a:ext uri="{FF2B5EF4-FFF2-40B4-BE49-F238E27FC236}">
                  <a16:creationId xmlns:a16="http://schemas.microsoft.com/office/drawing/2014/main" id="{00777A65-50CC-82BD-095D-A70EB346E273}"/>
                </a:ext>
              </a:extLst>
            </p:cNvPr>
            <p:cNvSpPr/>
            <p:nvPr/>
          </p:nvSpPr>
          <p:spPr bwMode="auto">
            <a:xfrm>
              <a:off x="1334071" y="818244"/>
              <a:ext cx="3716445" cy="43341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231" name="Gruppieren 8230">
            <a:extLst>
              <a:ext uri="{FF2B5EF4-FFF2-40B4-BE49-F238E27FC236}">
                <a16:creationId xmlns:a16="http://schemas.microsoft.com/office/drawing/2014/main" id="{F8102083-26BE-DB5F-0F33-D91D54217D53}"/>
              </a:ext>
            </a:extLst>
          </p:cNvPr>
          <p:cNvGrpSpPr/>
          <p:nvPr/>
        </p:nvGrpSpPr>
        <p:grpSpPr>
          <a:xfrm>
            <a:off x="4471611" y="1132206"/>
            <a:ext cx="2173369" cy="433419"/>
            <a:chOff x="5689968" y="818244"/>
            <a:chExt cx="2173369" cy="433419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17197059-5E87-A463-B08F-121E1066BF7D}"/>
                </a:ext>
              </a:extLst>
            </p:cNvPr>
            <p:cNvGrpSpPr/>
            <p:nvPr/>
          </p:nvGrpSpPr>
          <p:grpSpPr>
            <a:xfrm>
              <a:off x="5689969" y="887522"/>
              <a:ext cx="1001820" cy="276999"/>
              <a:chOff x="8982006" y="1511264"/>
              <a:chExt cx="1001820" cy="276999"/>
            </a:xfrm>
          </p:grpSpPr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B2374454-2747-EE18-0B5C-FF0B40F39B04}"/>
                  </a:ext>
                </a:extLst>
              </p:cNvPr>
              <p:cNvSpPr/>
              <p:nvPr/>
            </p:nvSpPr>
            <p:spPr bwMode="auto">
              <a:xfrm>
                <a:off x="9531298" y="1587301"/>
                <a:ext cx="452528" cy="1249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CC1FBF3E-8EAF-7C1E-3BB7-E4D9B805055B}"/>
                  </a:ext>
                </a:extLst>
              </p:cNvPr>
              <p:cNvSpPr txBox="1"/>
              <p:nvPr/>
            </p:nvSpPr>
            <p:spPr>
              <a:xfrm>
                <a:off x="8982006" y="1511264"/>
                <a:ext cx="6190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 dirty="0">
                    <a:solidFill>
                      <a:srgbClr val="0000FF"/>
                    </a:solidFill>
                  </a:rPr>
                  <a:t>Bezug</a:t>
                </a:r>
              </a:p>
            </p:txBody>
          </p: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1EA97C1-2EB8-F2F9-4A99-EB6205203EDD}"/>
                </a:ext>
              </a:extLst>
            </p:cNvPr>
            <p:cNvGrpSpPr/>
            <p:nvPr/>
          </p:nvGrpSpPr>
          <p:grpSpPr>
            <a:xfrm>
              <a:off x="6762085" y="887522"/>
              <a:ext cx="958540" cy="276999"/>
              <a:chOff x="9025286" y="1511264"/>
              <a:chExt cx="958540" cy="276999"/>
            </a:xfrm>
          </p:grpSpPr>
          <p:sp>
            <p:nvSpPr>
              <p:cNvPr id="8192" name="Rechteck 8191">
                <a:extLst>
                  <a:ext uri="{FF2B5EF4-FFF2-40B4-BE49-F238E27FC236}">
                    <a16:creationId xmlns:a16="http://schemas.microsoft.com/office/drawing/2014/main" id="{691EB9BC-4CAB-305C-68A0-B2ACAAEF6D46}"/>
                  </a:ext>
                </a:extLst>
              </p:cNvPr>
              <p:cNvSpPr/>
              <p:nvPr/>
            </p:nvSpPr>
            <p:spPr bwMode="auto">
              <a:xfrm>
                <a:off x="9531298" y="1587301"/>
                <a:ext cx="452528" cy="12492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93" name="Textfeld 8192">
                <a:extLst>
                  <a:ext uri="{FF2B5EF4-FFF2-40B4-BE49-F238E27FC236}">
                    <a16:creationId xmlns:a16="http://schemas.microsoft.com/office/drawing/2014/main" id="{9485F268-0AFA-60CD-2C47-2B6767C35B0A}"/>
                  </a:ext>
                </a:extLst>
              </p:cNvPr>
              <p:cNvSpPr txBox="1"/>
              <p:nvPr/>
            </p:nvSpPr>
            <p:spPr>
              <a:xfrm>
                <a:off x="9025286" y="1511264"/>
                <a:ext cx="5758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 dirty="0">
                    <a:solidFill>
                      <a:srgbClr val="0000FF"/>
                    </a:solidFill>
                  </a:rPr>
                  <a:t>Eigen</a:t>
                </a:r>
              </a:p>
            </p:txBody>
          </p:sp>
        </p:grpSp>
        <p:sp>
          <p:nvSpPr>
            <p:cNvPr id="8228" name="Rechteck 8227">
              <a:extLst>
                <a:ext uri="{FF2B5EF4-FFF2-40B4-BE49-F238E27FC236}">
                  <a16:creationId xmlns:a16="http://schemas.microsoft.com/office/drawing/2014/main" id="{F5B40617-4C58-E79C-2CB8-D50F94D88F6C}"/>
                </a:ext>
              </a:extLst>
            </p:cNvPr>
            <p:cNvSpPr/>
            <p:nvPr/>
          </p:nvSpPr>
          <p:spPr bwMode="auto">
            <a:xfrm>
              <a:off x="5689968" y="818244"/>
              <a:ext cx="2173369" cy="43341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229" name="Rechteck 8228">
            <a:extLst>
              <a:ext uri="{FF2B5EF4-FFF2-40B4-BE49-F238E27FC236}">
                <a16:creationId xmlns:a16="http://schemas.microsoft.com/office/drawing/2014/main" id="{6BBBD8DE-BBD4-25FC-064E-38928BD68F78}"/>
              </a:ext>
            </a:extLst>
          </p:cNvPr>
          <p:cNvSpPr/>
          <p:nvPr/>
        </p:nvSpPr>
        <p:spPr bwMode="auto">
          <a:xfrm>
            <a:off x="7307742" y="1132206"/>
            <a:ext cx="2436098" cy="43341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232" name="Gruppieren 8231">
            <a:extLst>
              <a:ext uri="{FF2B5EF4-FFF2-40B4-BE49-F238E27FC236}">
                <a16:creationId xmlns:a16="http://schemas.microsoft.com/office/drawing/2014/main" id="{F18E52BD-6C54-966E-A1C2-B8C418F3B2D6}"/>
              </a:ext>
            </a:extLst>
          </p:cNvPr>
          <p:cNvGrpSpPr/>
          <p:nvPr/>
        </p:nvGrpSpPr>
        <p:grpSpPr>
          <a:xfrm>
            <a:off x="7233914" y="1201484"/>
            <a:ext cx="1253874" cy="276999"/>
            <a:chOff x="7957416" y="894331"/>
            <a:chExt cx="1253874" cy="276999"/>
          </a:xfrm>
        </p:grpSpPr>
        <p:sp>
          <p:nvSpPr>
            <p:cNvPr id="8233" name="Textfeld 8232">
              <a:extLst>
                <a:ext uri="{FF2B5EF4-FFF2-40B4-BE49-F238E27FC236}">
                  <a16:creationId xmlns:a16="http://schemas.microsoft.com/office/drawing/2014/main" id="{126CF54A-51D1-85FF-F83E-5718F9C72FFB}"/>
                </a:ext>
              </a:extLst>
            </p:cNvPr>
            <p:cNvSpPr txBox="1"/>
            <p:nvPr/>
          </p:nvSpPr>
          <p:spPr>
            <a:xfrm>
              <a:off x="7957416" y="894331"/>
              <a:ext cx="82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 dirty="0">
                  <a:solidFill>
                    <a:srgbClr val="0000FF"/>
                  </a:solidFill>
                </a:rPr>
                <a:t>Lieferung</a:t>
              </a:r>
            </a:p>
          </p:txBody>
        </p:sp>
        <p:sp>
          <p:nvSpPr>
            <p:cNvPr id="8234" name="Rechteck 8233">
              <a:extLst>
                <a:ext uri="{FF2B5EF4-FFF2-40B4-BE49-F238E27FC236}">
                  <a16:creationId xmlns:a16="http://schemas.microsoft.com/office/drawing/2014/main" id="{02768390-7DF3-EDD6-98D1-366ACC00F985}"/>
                </a:ext>
              </a:extLst>
            </p:cNvPr>
            <p:cNvSpPr/>
            <p:nvPr/>
          </p:nvSpPr>
          <p:spPr bwMode="auto">
            <a:xfrm>
              <a:off x="8758762" y="982236"/>
              <a:ext cx="452528" cy="124924"/>
            </a:xfrm>
            <a:prstGeom prst="rect">
              <a:avLst/>
            </a:prstGeom>
            <a:solidFill>
              <a:srgbClr val="CC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236" name="Textfeld 8235">
            <a:extLst>
              <a:ext uri="{FF2B5EF4-FFF2-40B4-BE49-F238E27FC236}">
                <a16:creationId xmlns:a16="http://schemas.microsoft.com/office/drawing/2014/main" id="{B4BD761D-846B-E416-5A49-249B6249F594}"/>
              </a:ext>
            </a:extLst>
          </p:cNvPr>
          <p:cNvSpPr txBox="1"/>
          <p:nvPr/>
        </p:nvSpPr>
        <p:spPr>
          <a:xfrm>
            <a:off x="866476" y="385969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302</a:t>
            </a:r>
          </a:p>
        </p:txBody>
      </p:sp>
      <p:sp>
        <p:nvSpPr>
          <p:cNvPr id="8237" name="Textfeld 8236">
            <a:extLst>
              <a:ext uri="{FF2B5EF4-FFF2-40B4-BE49-F238E27FC236}">
                <a16:creationId xmlns:a16="http://schemas.microsoft.com/office/drawing/2014/main" id="{B627F02E-ED85-DA90-9D0C-7B8C5D673B1B}"/>
              </a:ext>
            </a:extLst>
          </p:cNvPr>
          <p:cNvSpPr txBox="1"/>
          <p:nvPr/>
        </p:nvSpPr>
        <p:spPr>
          <a:xfrm>
            <a:off x="1603570" y="353881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605</a:t>
            </a:r>
          </a:p>
        </p:txBody>
      </p:sp>
      <p:sp>
        <p:nvSpPr>
          <p:cNvPr id="8238" name="Textfeld 8237">
            <a:extLst>
              <a:ext uri="{FF2B5EF4-FFF2-40B4-BE49-F238E27FC236}">
                <a16:creationId xmlns:a16="http://schemas.microsoft.com/office/drawing/2014/main" id="{32E1143C-3585-0CAE-A99A-4E40BD6043C4}"/>
              </a:ext>
            </a:extLst>
          </p:cNvPr>
          <p:cNvSpPr txBox="1"/>
          <p:nvPr/>
        </p:nvSpPr>
        <p:spPr>
          <a:xfrm>
            <a:off x="2379916" y="271430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1.365</a:t>
            </a:r>
          </a:p>
        </p:txBody>
      </p:sp>
      <p:sp>
        <p:nvSpPr>
          <p:cNvPr id="8239" name="Textfeld 8238">
            <a:extLst>
              <a:ext uri="{FF2B5EF4-FFF2-40B4-BE49-F238E27FC236}">
                <a16:creationId xmlns:a16="http://schemas.microsoft.com/office/drawing/2014/main" id="{0F03A680-D76D-7525-3061-66E907B92A11}"/>
              </a:ext>
            </a:extLst>
          </p:cNvPr>
          <p:cNvSpPr txBox="1"/>
          <p:nvPr/>
        </p:nvSpPr>
        <p:spPr>
          <a:xfrm>
            <a:off x="2999588" y="244579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1.631</a:t>
            </a:r>
          </a:p>
        </p:txBody>
      </p:sp>
      <p:sp>
        <p:nvSpPr>
          <p:cNvPr id="8240" name="Textfeld 8239">
            <a:extLst>
              <a:ext uri="{FF2B5EF4-FFF2-40B4-BE49-F238E27FC236}">
                <a16:creationId xmlns:a16="http://schemas.microsoft.com/office/drawing/2014/main" id="{45A7B50F-1AEB-CB02-873B-13481A33EB15}"/>
              </a:ext>
            </a:extLst>
          </p:cNvPr>
          <p:cNvSpPr txBox="1"/>
          <p:nvPr/>
        </p:nvSpPr>
        <p:spPr>
          <a:xfrm>
            <a:off x="3749507" y="177248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2.271</a:t>
            </a:r>
          </a:p>
        </p:txBody>
      </p:sp>
      <p:sp>
        <p:nvSpPr>
          <p:cNvPr id="8241" name="Textfeld 8240">
            <a:extLst>
              <a:ext uri="{FF2B5EF4-FFF2-40B4-BE49-F238E27FC236}">
                <a16:creationId xmlns:a16="http://schemas.microsoft.com/office/drawing/2014/main" id="{A7E2A31C-E3A4-EDD9-F715-FFA7DFF421BD}"/>
              </a:ext>
            </a:extLst>
          </p:cNvPr>
          <p:cNvSpPr txBox="1"/>
          <p:nvPr/>
        </p:nvSpPr>
        <p:spPr>
          <a:xfrm>
            <a:off x="4481641" y="178078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2.272</a:t>
            </a:r>
          </a:p>
        </p:txBody>
      </p:sp>
      <p:sp>
        <p:nvSpPr>
          <p:cNvPr id="8242" name="Textfeld 8241">
            <a:extLst>
              <a:ext uri="{FF2B5EF4-FFF2-40B4-BE49-F238E27FC236}">
                <a16:creationId xmlns:a16="http://schemas.microsoft.com/office/drawing/2014/main" id="{4E3B0C8B-C86F-59C1-8968-D0F494AA743B}"/>
              </a:ext>
            </a:extLst>
          </p:cNvPr>
          <p:cNvSpPr txBox="1"/>
          <p:nvPr/>
        </p:nvSpPr>
        <p:spPr>
          <a:xfrm>
            <a:off x="5227820" y="163838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2.391</a:t>
            </a:r>
          </a:p>
        </p:txBody>
      </p:sp>
      <p:sp>
        <p:nvSpPr>
          <p:cNvPr id="8243" name="Textfeld 8242">
            <a:extLst>
              <a:ext uri="{FF2B5EF4-FFF2-40B4-BE49-F238E27FC236}">
                <a16:creationId xmlns:a16="http://schemas.microsoft.com/office/drawing/2014/main" id="{8F1F517E-676C-95AF-59A8-403A3440F2E7}"/>
              </a:ext>
            </a:extLst>
          </p:cNvPr>
          <p:cNvSpPr txBox="1"/>
          <p:nvPr/>
        </p:nvSpPr>
        <p:spPr>
          <a:xfrm>
            <a:off x="5955830" y="201268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2.026</a:t>
            </a:r>
          </a:p>
        </p:txBody>
      </p:sp>
      <p:sp>
        <p:nvSpPr>
          <p:cNvPr id="8244" name="Textfeld 8243">
            <a:extLst>
              <a:ext uri="{FF2B5EF4-FFF2-40B4-BE49-F238E27FC236}">
                <a16:creationId xmlns:a16="http://schemas.microsoft.com/office/drawing/2014/main" id="{5F271A3F-6E89-FB87-FABD-DAE53A6EF9A8}"/>
              </a:ext>
            </a:extLst>
          </p:cNvPr>
          <p:cNvSpPr txBox="1"/>
          <p:nvPr/>
        </p:nvSpPr>
        <p:spPr>
          <a:xfrm>
            <a:off x="6656195" y="28380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1.225</a:t>
            </a:r>
          </a:p>
        </p:txBody>
      </p:sp>
      <p:sp>
        <p:nvSpPr>
          <p:cNvPr id="8245" name="Textfeld 8244">
            <a:extLst>
              <a:ext uri="{FF2B5EF4-FFF2-40B4-BE49-F238E27FC236}">
                <a16:creationId xmlns:a16="http://schemas.microsoft.com/office/drawing/2014/main" id="{66E26913-1C60-3DAA-563B-AF83E5642050}"/>
              </a:ext>
            </a:extLst>
          </p:cNvPr>
          <p:cNvSpPr txBox="1"/>
          <p:nvPr/>
        </p:nvSpPr>
        <p:spPr>
          <a:xfrm>
            <a:off x="7535620" y="328846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812</a:t>
            </a:r>
          </a:p>
        </p:txBody>
      </p:sp>
      <p:sp>
        <p:nvSpPr>
          <p:cNvPr id="8246" name="Textfeld 8245">
            <a:extLst>
              <a:ext uri="{FF2B5EF4-FFF2-40B4-BE49-F238E27FC236}">
                <a16:creationId xmlns:a16="http://schemas.microsoft.com/office/drawing/2014/main" id="{BFFB530A-8199-402E-026E-F8D85D81F075}"/>
              </a:ext>
            </a:extLst>
          </p:cNvPr>
          <p:cNvSpPr txBox="1"/>
          <p:nvPr/>
        </p:nvSpPr>
        <p:spPr>
          <a:xfrm>
            <a:off x="8227022" y="377138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366</a:t>
            </a:r>
          </a:p>
        </p:txBody>
      </p:sp>
      <p:sp>
        <p:nvSpPr>
          <p:cNvPr id="8247" name="Textfeld 8246">
            <a:extLst>
              <a:ext uri="{FF2B5EF4-FFF2-40B4-BE49-F238E27FC236}">
                <a16:creationId xmlns:a16="http://schemas.microsoft.com/office/drawing/2014/main" id="{ABD2615B-B7CD-BEE6-0F9F-340421BE467C}"/>
              </a:ext>
            </a:extLst>
          </p:cNvPr>
          <p:cNvSpPr txBox="1"/>
          <p:nvPr/>
        </p:nvSpPr>
        <p:spPr>
          <a:xfrm>
            <a:off x="8978904" y="395018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9900"/>
                </a:solidFill>
              </a:rPr>
              <a:t>177</a:t>
            </a:r>
          </a:p>
        </p:txBody>
      </p:sp>
      <p:grpSp>
        <p:nvGrpSpPr>
          <p:cNvPr id="8251" name="Gruppieren 8250">
            <a:extLst>
              <a:ext uri="{FF2B5EF4-FFF2-40B4-BE49-F238E27FC236}">
                <a16:creationId xmlns:a16="http://schemas.microsoft.com/office/drawing/2014/main" id="{A5EF58BD-0B51-3284-F9C7-23883DE0A709}"/>
              </a:ext>
            </a:extLst>
          </p:cNvPr>
          <p:cNvGrpSpPr/>
          <p:nvPr/>
        </p:nvGrpSpPr>
        <p:grpSpPr>
          <a:xfrm>
            <a:off x="57760" y="4739441"/>
            <a:ext cx="9765079" cy="1486301"/>
            <a:chOff x="57760" y="4739441"/>
            <a:chExt cx="9765079" cy="1486301"/>
          </a:xfrm>
        </p:grpSpPr>
        <p:sp>
          <p:nvSpPr>
            <p:cNvPr id="8208" name="Rechteck 8207">
              <a:extLst>
                <a:ext uri="{FF2B5EF4-FFF2-40B4-BE49-F238E27FC236}">
                  <a16:creationId xmlns:a16="http://schemas.microsoft.com/office/drawing/2014/main" id="{AE52B16F-37F2-2B5B-E1FA-BDDD774E1165}"/>
                </a:ext>
              </a:extLst>
            </p:cNvPr>
            <p:cNvSpPr/>
            <p:nvPr/>
          </p:nvSpPr>
          <p:spPr bwMode="auto">
            <a:xfrm>
              <a:off x="101599" y="4827056"/>
              <a:ext cx="9721240" cy="13779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8248" name="Diagramm 8247">
              <a:extLst>
                <a:ext uri="{FF2B5EF4-FFF2-40B4-BE49-F238E27FC236}">
                  <a16:creationId xmlns:a16="http://schemas.microsoft.com/office/drawing/2014/main" id="{7843FB9F-F77A-FEA0-A31C-7ACDE38D427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6716131"/>
                </p:ext>
              </p:extLst>
            </p:nvPr>
          </p:nvGraphicFramePr>
          <p:xfrm>
            <a:off x="1173705" y="4739441"/>
            <a:ext cx="8257727" cy="13320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E9319E3-65D4-510E-D604-E19853F8FF01}"/>
                </a:ext>
              </a:extLst>
            </p:cNvPr>
            <p:cNvSpPr txBox="1"/>
            <p:nvPr/>
          </p:nvSpPr>
          <p:spPr>
            <a:xfrm>
              <a:off x="8847747" y="483761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kWh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7FCCF23-02C5-3D71-3150-4FA17A380C18}"/>
                </a:ext>
              </a:extLst>
            </p:cNvPr>
            <p:cNvSpPr txBox="1"/>
            <p:nvPr/>
          </p:nvSpPr>
          <p:spPr>
            <a:xfrm>
              <a:off x="57760" y="5605240"/>
              <a:ext cx="1276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 dirty="0"/>
                <a:t>Erzeugung</a:t>
              </a:r>
              <a:r>
                <a:rPr lang="de-DE" sz="1200" dirty="0">
                  <a:solidFill>
                    <a:srgbClr val="0000FF"/>
                  </a:solidFill>
                </a:rPr>
                <a:t> </a:t>
              </a:r>
              <a:r>
                <a:rPr lang="de-DE" sz="1200" dirty="0"/>
                <a:t>(PV)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97A41-262A-B352-18B5-4021654FFE7B}"/>
                </a:ext>
              </a:extLst>
            </p:cNvPr>
            <p:cNvSpPr txBox="1"/>
            <p:nvPr/>
          </p:nvSpPr>
          <p:spPr>
            <a:xfrm>
              <a:off x="450944" y="5080690"/>
              <a:ext cx="8831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 dirty="0"/>
                <a:t>Verbrauch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B8D1045-030C-30A8-AD27-A657B7C33600}"/>
                </a:ext>
              </a:extLst>
            </p:cNvPr>
            <p:cNvSpPr txBox="1"/>
            <p:nvPr/>
          </p:nvSpPr>
          <p:spPr>
            <a:xfrm>
              <a:off x="8786795" y="5124506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12.201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31530D6-6DFC-95A4-3A2A-902718FEBD56}"/>
                </a:ext>
              </a:extLst>
            </p:cNvPr>
            <p:cNvSpPr txBox="1"/>
            <p:nvPr/>
          </p:nvSpPr>
          <p:spPr>
            <a:xfrm>
              <a:off x="8788210" y="5897207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+3.242</a:t>
              </a:r>
            </a:p>
          </p:txBody>
        </p:sp>
        <p:sp>
          <p:nvSpPr>
            <p:cNvPr id="8203" name="Textfeld 8202">
              <a:extLst>
                <a:ext uri="{FF2B5EF4-FFF2-40B4-BE49-F238E27FC236}">
                  <a16:creationId xmlns:a16="http://schemas.microsoft.com/office/drawing/2014/main" id="{C803C703-299C-49A3-35ED-0537E80664BB}"/>
                </a:ext>
              </a:extLst>
            </p:cNvPr>
            <p:cNvSpPr txBox="1"/>
            <p:nvPr/>
          </p:nvSpPr>
          <p:spPr>
            <a:xfrm>
              <a:off x="8286664" y="5915609"/>
              <a:ext cx="575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 dirty="0"/>
                <a:t>Saldo</a:t>
              </a:r>
            </a:p>
          </p:txBody>
        </p:sp>
        <p:sp>
          <p:nvSpPr>
            <p:cNvPr id="8230" name="Textfeld 8229">
              <a:extLst>
                <a:ext uri="{FF2B5EF4-FFF2-40B4-BE49-F238E27FC236}">
                  <a16:creationId xmlns:a16="http://schemas.microsoft.com/office/drawing/2014/main" id="{7F349912-8FD6-C449-6835-5BD052A1BA6F}"/>
                </a:ext>
              </a:extLst>
            </p:cNvPr>
            <p:cNvSpPr txBox="1"/>
            <p:nvPr/>
          </p:nvSpPr>
          <p:spPr>
            <a:xfrm>
              <a:off x="62618" y="5917965"/>
              <a:ext cx="1268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Jahresbilanz</a:t>
              </a:r>
            </a:p>
          </p:txBody>
        </p:sp>
        <p:sp>
          <p:nvSpPr>
            <p:cNvPr id="8249" name="Textfeld 8248">
              <a:extLst>
                <a:ext uri="{FF2B5EF4-FFF2-40B4-BE49-F238E27FC236}">
                  <a16:creationId xmlns:a16="http://schemas.microsoft.com/office/drawing/2014/main" id="{F2BF21F6-9AD8-AD05-0FFC-7E5C183F79C4}"/>
                </a:ext>
              </a:extLst>
            </p:cNvPr>
            <p:cNvSpPr txBox="1"/>
            <p:nvPr/>
          </p:nvSpPr>
          <p:spPr>
            <a:xfrm>
              <a:off x="8786795" y="5587519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15.443</a:t>
              </a:r>
            </a:p>
          </p:txBody>
        </p:sp>
      </p:grpSp>
      <p:grpSp>
        <p:nvGrpSpPr>
          <p:cNvPr id="8255" name="Gruppieren 8254">
            <a:extLst>
              <a:ext uri="{FF2B5EF4-FFF2-40B4-BE49-F238E27FC236}">
                <a16:creationId xmlns:a16="http://schemas.microsoft.com/office/drawing/2014/main" id="{85387EEF-7A59-114C-3E6F-6568C9E570A5}"/>
              </a:ext>
            </a:extLst>
          </p:cNvPr>
          <p:cNvGrpSpPr/>
          <p:nvPr/>
        </p:nvGrpSpPr>
        <p:grpSpPr>
          <a:xfrm>
            <a:off x="2081930" y="4475630"/>
            <a:ext cx="5765472" cy="265814"/>
            <a:chOff x="2081930" y="4475630"/>
            <a:chExt cx="5765472" cy="265814"/>
          </a:xfrm>
        </p:grpSpPr>
        <p:sp>
          <p:nvSpPr>
            <p:cNvPr id="8211" name="Rechteck 8210">
              <a:extLst>
                <a:ext uri="{FF2B5EF4-FFF2-40B4-BE49-F238E27FC236}">
                  <a16:creationId xmlns:a16="http://schemas.microsoft.com/office/drawing/2014/main" id="{FB7E061D-ADC3-475A-EC6E-8F29C1CCE082}"/>
                </a:ext>
              </a:extLst>
            </p:cNvPr>
            <p:cNvSpPr/>
            <p:nvPr/>
          </p:nvSpPr>
          <p:spPr bwMode="auto">
            <a:xfrm>
              <a:off x="2081930" y="4475630"/>
              <a:ext cx="1308142" cy="265814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52" name="Rechteck 8251">
              <a:extLst>
                <a:ext uri="{FF2B5EF4-FFF2-40B4-BE49-F238E27FC236}">
                  <a16:creationId xmlns:a16="http://schemas.microsoft.com/office/drawing/2014/main" id="{07CE4BB8-6E76-431A-AD06-CCD2630B444A}"/>
                </a:ext>
              </a:extLst>
            </p:cNvPr>
            <p:cNvSpPr/>
            <p:nvPr/>
          </p:nvSpPr>
          <p:spPr bwMode="auto">
            <a:xfrm>
              <a:off x="6539260" y="4475630"/>
              <a:ext cx="1308142" cy="265814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254" name="Gruppieren 8253">
            <a:extLst>
              <a:ext uri="{FF2B5EF4-FFF2-40B4-BE49-F238E27FC236}">
                <a16:creationId xmlns:a16="http://schemas.microsoft.com/office/drawing/2014/main" id="{3A89A8D7-8711-69DA-852D-A67222A44BA9}"/>
              </a:ext>
            </a:extLst>
          </p:cNvPr>
          <p:cNvGrpSpPr/>
          <p:nvPr/>
        </p:nvGrpSpPr>
        <p:grpSpPr>
          <a:xfrm>
            <a:off x="561896" y="4475630"/>
            <a:ext cx="8788337" cy="265814"/>
            <a:chOff x="561896" y="4475630"/>
            <a:chExt cx="8788337" cy="265814"/>
          </a:xfrm>
        </p:grpSpPr>
        <p:sp>
          <p:nvSpPr>
            <p:cNvPr id="8213" name="Rechteck 8212">
              <a:extLst>
                <a:ext uri="{FF2B5EF4-FFF2-40B4-BE49-F238E27FC236}">
                  <a16:creationId xmlns:a16="http://schemas.microsoft.com/office/drawing/2014/main" id="{732B6735-5082-D15F-DD47-CA72113C019B}"/>
                </a:ext>
              </a:extLst>
            </p:cNvPr>
            <p:cNvSpPr/>
            <p:nvPr/>
          </p:nvSpPr>
          <p:spPr bwMode="auto">
            <a:xfrm>
              <a:off x="8002833" y="4475630"/>
              <a:ext cx="1347400" cy="265814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53" name="Rechteck 8252">
              <a:extLst>
                <a:ext uri="{FF2B5EF4-FFF2-40B4-BE49-F238E27FC236}">
                  <a16:creationId xmlns:a16="http://schemas.microsoft.com/office/drawing/2014/main" id="{15C80A22-3A30-0F01-146E-569E0B2DAB57}"/>
                </a:ext>
              </a:extLst>
            </p:cNvPr>
            <p:cNvSpPr/>
            <p:nvPr/>
          </p:nvSpPr>
          <p:spPr bwMode="auto">
            <a:xfrm>
              <a:off x="561896" y="4475630"/>
              <a:ext cx="1347400" cy="265814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Textfeld 40">
            <a:extLst>
              <a:ext uri="{FF2B5EF4-FFF2-40B4-BE49-F238E27FC236}">
                <a16:creationId xmlns:a16="http://schemas.microsoft.com/office/drawing/2014/main" id="{E8B28F2E-D957-40DA-9E3F-1ED92AE6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87675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Bilanziell ist dieser </a:t>
            </a:r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 mehr als ausgeglichen!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D47EF1-70F5-3D8A-E52E-DF687A894590}"/>
              </a:ext>
            </a:extLst>
          </p:cNvPr>
          <p:cNvSpPr txBox="1"/>
          <p:nvPr/>
        </p:nvSpPr>
        <p:spPr>
          <a:xfrm>
            <a:off x="570429" y="792640"/>
            <a:ext cx="1119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Verbrauch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E2143E-097D-089C-3207-1D8A1CD539EE}"/>
              </a:ext>
            </a:extLst>
          </p:cNvPr>
          <p:cNvSpPr txBox="1"/>
          <p:nvPr/>
        </p:nvSpPr>
        <p:spPr>
          <a:xfrm>
            <a:off x="7177398" y="792640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Erzeugung (PV)</a:t>
            </a:r>
          </a:p>
        </p:txBody>
      </p:sp>
      <p:grpSp>
        <p:nvGrpSpPr>
          <p:cNvPr id="8210" name="Gruppieren 8209">
            <a:extLst>
              <a:ext uri="{FF2B5EF4-FFF2-40B4-BE49-F238E27FC236}">
                <a16:creationId xmlns:a16="http://schemas.microsoft.com/office/drawing/2014/main" id="{7E926E4E-D498-AD31-02F7-30513188053E}"/>
              </a:ext>
            </a:extLst>
          </p:cNvPr>
          <p:cNvGrpSpPr/>
          <p:nvPr/>
        </p:nvGrpSpPr>
        <p:grpSpPr>
          <a:xfrm>
            <a:off x="5260093" y="5411491"/>
            <a:ext cx="3014594" cy="665115"/>
            <a:chOff x="5260093" y="5411491"/>
            <a:chExt cx="3014594" cy="665115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0D4D509-23B0-E4D7-C4B9-BA8899888331}"/>
                </a:ext>
              </a:extLst>
            </p:cNvPr>
            <p:cNvSpPr txBox="1"/>
            <p:nvPr/>
          </p:nvSpPr>
          <p:spPr>
            <a:xfrm>
              <a:off x="5260093" y="5411491"/>
              <a:ext cx="15231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 dirty="0">
                  <a:solidFill>
                    <a:srgbClr val="0000FF"/>
                  </a:solidFill>
                </a:rPr>
                <a:t>Autarkiequote: 37%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99775B1-EBF6-8091-80E1-92B0483CCBFA}"/>
                </a:ext>
              </a:extLst>
            </p:cNvPr>
            <p:cNvSpPr txBox="1"/>
            <p:nvPr/>
          </p:nvSpPr>
          <p:spPr>
            <a:xfrm>
              <a:off x="6164814" y="5799607"/>
              <a:ext cx="21098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 dirty="0">
                  <a:solidFill>
                    <a:srgbClr val="0000FF"/>
                  </a:solidFill>
                </a:rPr>
                <a:t>Eigenverbrauchsquote: 29%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80931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Fazit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FDB85E-F0AD-4A4C-A2F2-3314DE34C915}"/>
              </a:ext>
            </a:extLst>
          </p:cNvPr>
          <p:cNvSpPr txBox="1"/>
          <p:nvPr/>
        </p:nvSpPr>
        <p:spPr>
          <a:xfrm>
            <a:off x="1022825" y="2791655"/>
            <a:ext cx="85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Beim Strom sind die EE um 3,8 % </a:t>
            </a:r>
            <a:r>
              <a:rPr lang="de-DE" sz="18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ggü</a:t>
            </a: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2021 gestiegen!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897FD0-7627-4E6F-B37E-660935ABB4A4}"/>
              </a:ext>
            </a:extLst>
          </p:cNvPr>
          <p:cNvSpPr txBox="1"/>
          <p:nvPr/>
        </p:nvSpPr>
        <p:spPr>
          <a:xfrm>
            <a:off x="1022826" y="980943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Auch Wetterbedingt sind die Erträge der EE (Wind und Solar) </a:t>
            </a:r>
            <a:r>
              <a:rPr lang="de-DE" sz="18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ggü</a:t>
            </a: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2021 um 4,4 % gestiegen!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696ED6-ABC5-48C6-A6BE-84945A7B8E76}"/>
              </a:ext>
            </a:extLst>
          </p:cNvPr>
          <p:cNvSpPr txBox="1"/>
          <p:nvPr/>
        </p:nvSpPr>
        <p:spPr>
          <a:xfrm>
            <a:off x="1022826" y="1886299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Krisen-bedingt (Corona und Ukraine-Krieg) haben sich die Zahlen beim Endenergieverbrauch in 2022 deutlich reduziert!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2DCBE37-33A7-45B1-87A2-CA64191623C9}"/>
              </a:ext>
            </a:extLst>
          </p:cNvPr>
          <p:cNvSpPr txBox="1"/>
          <p:nvPr/>
        </p:nvSpPr>
        <p:spPr>
          <a:xfrm>
            <a:off x="1022826" y="3420012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18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Zubauraten</a:t>
            </a: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installierten Leistung bei Solar und Wind  ist nach wie vor in D, RLP und Südpfalz um Größenordnungen zu klein!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94267A-844F-443E-95CC-7EDCC4B98CF3}"/>
              </a:ext>
            </a:extLst>
          </p:cNvPr>
          <p:cNvSpPr txBox="1"/>
          <p:nvPr/>
        </p:nvSpPr>
        <p:spPr>
          <a:xfrm>
            <a:off x="1022825" y="4325368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spezifischen Energieerträge bei Wind und Sonne haben sich auch in der Südpfalz </a:t>
            </a:r>
            <a:r>
              <a:rPr lang="de-DE" sz="18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ggü</a:t>
            </a: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dem Vorjahr erhöht. Jahresschwankungen sind immer zu erwarten!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C726F62-2335-4C7C-B7AB-F2D4D33E6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Es ist noch sehr viel zu tun!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995AF8A-BEC8-8230-E202-F8E072E5DBCF}"/>
              </a:ext>
            </a:extLst>
          </p:cNvPr>
          <p:cNvSpPr txBox="1"/>
          <p:nvPr/>
        </p:nvSpPr>
        <p:spPr>
          <a:xfrm>
            <a:off x="1022825" y="5230726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18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ProSumer</a:t>
            </a: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-Zahlen geben große Hoffnung, dass sich sowohl durch die Wärmewende als auch die Mobilitätswende der Endenergieverbrauch deutlich reduzieren lässt.</a:t>
            </a:r>
          </a:p>
        </p:txBody>
      </p:sp>
    </p:spTree>
    <p:extLst>
      <p:ext uri="{BB962C8B-B14F-4D97-AF65-F5344CB8AC3E}">
        <p14:creationId xmlns:p14="http://schemas.microsoft.com/office/powerpoint/2010/main" val="18997666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 autoUpdateAnimBg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6805" name="Gruppieren 1">
            <a:extLst>
              <a:ext uri="{FF2B5EF4-FFF2-40B4-BE49-F238E27FC236}">
                <a16:creationId xmlns:a16="http://schemas.microsoft.com/office/drawing/2014/main" id="{B8892F78-F9B6-4880-86C3-F1B67924C304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744538"/>
            <a:ext cx="8880475" cy="1671637"/>
            <a:chOff x="666532" y="352681"/>
            <a:chExt cx="8880140" cy="1670880"/>
          </a:xfrm>
        </p:grpSpPr>
        <p:sp>
          <p:nvSpPr>
            <p:cNvPr id="76808" name="AutoShape 4">
              <a:extLst>
                <a:ext uri="{FF2B5EF4-FFF2-40B4-BE49-F238E27FC236}">
                  <a16:creationId xmlns:a16="http://schemas.microsoft.com/office/drawing/2014/main" id="{5DCD0B21-EDF5-4AF5-B2EC-248FBBA9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32" y="352681"/>
              <a:ext cx="8880140" cy="1670880"/>
            </a:xfrm>
            <a:prstGeom prst="bevel">
              <a:avLst>
                <a:gd name="adj" fmla="val 5111"/>
              </a:avLst>
            </a:prstGeom>
            <a:solidFill>
              <a:srgbClr val="F66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76809" name="Text Box 5">
              <a:extLst>
                <a:ext uri="{FF2B5EF4-FFF2-40B4-BE49-F238E27FC236}">
                  <a16:creationId xmlns:a16="http://schemas.microsoft.com/office/drawing/2014/main" id="{7DDBB3B6-69D4-4E7C-8774-BD0CF9D32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52037" y="997425"/>
              <a:ext cx="8398561" cy="498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D2E9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7E8C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Clr>
                  <a:srgbClr val="FC0128"/>
                </a:buClr>
                <a:buSzPct val="120000"/>
              </a:pPr>
              <a:r>
                <a:rPr lang="de-DE" altLang="de-DE" sz="3600" b="1" dirty="0">
                  <a:solidFill>
                    <a:schemeClr val="bg1"/>
                  </a:solidFill>
                </a:rPr>
                <a:t>Vielen Dank für Euere Aufmerksamkeit</a:t>
              </a:r>
            </a:p>
          </p:txBody>
        </p: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4294188"/>
            <a:ext cx="59324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accent2"/>
                </a:solidFill>
              </a:rPr>
              <a:t>Wolfgang Thiel, Vorsitzender</a:t>
            </a:r>
          </a:p>
          <a:p>
            <a:pPr algn="ctr"/>
            <a:r>
              <a:rPr lang="de-DE" altLang="de-DE" b="1">
                <a:solidFill>
                  <a:schemeClr val="accent2"/>
                </a:solidFill>
              </a:rPr>
              <a:t>Initiative Südpfalz-Energie (ISE e.V.)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www.i-suedpfalz-energie.de/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Tel.: +49 172 7419812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eMail: wolfgang@thiel-wt.de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62020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Primärenergieverbrauch in Deutschland 2022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anteilige Energieträger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193C33CE-73D0-43D5-9540-141323CC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200" y="5965825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7A77CE4-79C2-44B9-9B9A-A2E4D06DFDEE}"/>
              </a:ext>
            </a:extLst>
          </p:cNvPr>
          <p:cNvSpPr txBox="1"/>
          <p:nvPr/>
        </p:nvSpPr>
        <p:spPr>
          <a:xfrm>
            <a:off x="2789853" y="5393093"/>
            <a:ext cx="149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 ) Werte 2020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3845EDA-C1EF-7E8D-B3A2-19C62179C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0"/>
          <a:stretch/>
        </p:blipFill>
        <p:spPr bwMode="auto">
          <a:xfrm>
            <a:off x="1165007" y="981777"/>
            <a:ext cx="7452628" cy="49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2">
            <a:extLst>
              <a:ext uri="{FF2B5EF4-FFF2-40B4-BE49-F238E27FC236}">
                <a16:creationId xmlns:a16="http://schemas.microsoft.com/office/drawing/2014/main" id="{800B645E-C605-4CE3-81E4-9BD2AE121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249" y="892175"/>
            <a:ext cx="4570413" cy="37151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11.829 (12.413) PJ = 3256 (</a:t>
            </a:r>
            <a:r>
              <a:rPr lang="de-DE" altLang="de-DE" sz="1800" b="1" dirty="0">
                <a:ea typeface="Microsoft YaHei" panose="020B0503020204020204" pitchFamily="34" charset="-122"/>
              </a:rPr>
              <a:t>3.448) </a:t>
            </a:r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TWh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AAA2CB-E14B-491A-B4BE-0F66B8E22B80}"/>
              </a:ext>
            </a:extLst>
          </p:cNvPr>
          <p:cNvSpPr txBox="1"/>
          <p:nvPr/>
        </p:nvSpPr>
        <p:spPr>
          <a:xfrm>
            <a:off x="7217893" y="2505670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25475" algn="l"/>
                <a:tab pos="719138" algn="l"/>
              </a:tabLst>
            </a:pPr>
            <a:r>
              <a:rPr lang="de-DE" sz="1800" dirty="0">
                <a:solidFill>
                  <a:srgbClr val="FF0000"/>
                </a:solidFill>
              </a:rPr>
              <a:t>   79,9 % (76,4) Fossil</a:t>
            </a:r>
          </a:p>
          <a:p>
            <a:r>
              <a:rPr lang="de-DE" sz="1800" dirty="0">
                <a:solidFill>
                  <a:srgbClr val="FF0000"/>
                </a:solidFill>
              </a:rPr>
              <a:t>     3,2% Atom</a:t>
            </a:r>
          </a:p>
          <a:p>
            <a:r>
              <a:rPr lang="de-DE" sz="1800" dirty="0">
                <a:solidFill>
                  <a:srgbClr val="FF0000"/>
                </a:solidFill>
              </a:rPr>
              <a:t>   17,2% Erneuerbare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51175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Die Erneuerbaren steigen moderat weiter!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E2012FF-3DC8-C35A-14C7-FAB173C9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" y="939172"/>
            <a:ext cx="6795436" cy="51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746839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Primärenergieverbrauch, Energieträger in Deutschland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Änderungen in 2022 </a:t>
            </a:r>
            <a:r>
              <a:rPr lang="de-DE" altLang="de-DE" dirty="0" err="1">
                <a:solidFill>
                  <a:schemeClr val="bg1"/>
                </a:solidFill>
              </a:rPr>
              <a:t>ggü</a:t>
            </a:r>
            <a:r>
              <a:rPr lang="de-DE" altLang="de-DE" dirty="0">
                <a:solidFill>
                  <a:schemeClr val="bg1"/>
                </a:solidFill>
              </a:rPr>
              <a:t>. 2021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26E6FC22-8314-424E-9BB2-0DEB737F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716588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2022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69" y="6132513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Der Primärenergieverbrauch ist durch die Krisen deutlich zurückgegangen !</a:t>
            </a:r>
          </a:p>
        </p:txBody>
      </p:sp>
    </p:spTree>
    <p:extLst>
      <p:ext uri="{BB962C8B-B14F-4D97-AF65-F5344CB8AC3E}">
        <p14:creationId xmlns:p14="http://schemas.microsoft.com/office/powerpoint/2010/main" val="185519651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Entwicklung des Primärenergieverbrauch in Deutschland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2000 bis 2022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C828A34-DDEF-8CD1-16A8-B3E03007C247}"/>
              </a:ext>
            </a:extLst>
          </p:cNvPr>
          <p:cNvGrpSpPr/>
          <p:nvPr/>
        </p:nvGrpSpPr>
        <p:grpSpPr>
          <a:xfrm>
            <a:off x="874055" y="904968"/>
            <a:ext cx="7844589" cy="5095782"/>
            <a:chOff x="874055" y="904968"/>
            <a:chExt cx="7844589" cy="509578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C68D3962-51D1-23F4-A054-846B9F09D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55" y="904968"/>
              <a:ext cx="7844589" cy="509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327" name="Gerade Verbindung mit Pfeil 6">
              <a:extLst>
                <a:ext uri="{FF2B5EF4-FFF2-40B4-BE49-F238E27FC236}">
                  <a16:creationId xmlns:a16="http://schemas.microsoft.com/office/drawing/2014/main" id="{006843BA-78EF-47A8-84EA-F2B7620A85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5331" y="2438072"/>
              <a:ext cx="4431651" cy="1846619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28" name="Textfeld 7">
              <a:extLst>
                <a:ext uri="{FF2B5EF4-FFF2-40B4-BE49-F238E27FC236}">
                  <a16:creationId xmlns:a16="http://schemas.microsoft.com/office/drawing/2014/main" id="{C2350089-A7B6-4FB3-A13B-0CB3A9249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655" y="3361381"/>
              <a:ext cx="113685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dirty="0">
                  <a:solidFill>
                    <a:srgbClr val="FF0000"/>
                  </a:solidFill>
                </a:rPr>
                <a:t>- 18,7 %</a:t>
              </a:r>
            </a:p>
          </p:txBody>
        </p:sp>
      </p:grp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738" y="6017696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-1,1 %/a seit 2005;  EU-Richtline: - 1,5 %/a!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C2B4C2B-31A0-B5E9-FA48-B3B221AC5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9" b="14097"/>
          <a:stretch/>
        </p:blipFill>
        <p:spPr>
          <a:xfrm>
            <a:off x="-15435" y="966789"/>
            <a:ext cx="9778560" cy="5084494"/>
          </a:xfrm>
          <a:prstGeom prst="rect">
            <a:avLst/>
          </a:prstGeom>
        </p:spPr>
      </p:pic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90500"/>
            <a:ext cx="6937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Energiebedarf: Energieflussbild 2021, Deutschland</a:t>
            </a:r>
          </a:p>
        </p:txBody>
      </p:sp>
      <p:sp>
        <p:nvSpPr>
          <p:cNvPr id="23556" name="Text Box 14">
            <a:extLst>
              <a:ext uri="{FF2B5EF4-FFF2-40B4-BE49-F238E27FC236}">
                <a16:creationId xmlns:a16="http://schemas.microsoft.com/office/drawing/2014/main" id="{DD920DC9-AB50-45C6-8EEB-49037B9B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5848836"/>
            <a:ext cx="134011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2022</a:t>
            </a:r>
          </a:p>
        </p:txBody>
      </p:sp>
      <p:sp>
        <p:nvSpPr>
          <p:cNvPr id="23557" name="Rectangle 15">
            <a:extLst>
              <a:ext uri="{FF2B5EF4-FFF2-40B4-BE49-F238E27FC236}">
                <a16:creationId xmlns:a16="http://schemas.microsoft.com/office/drawing/2014/main" id="{02756285-366B-4466-9C13-4621415D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25" y="6051283"/>
            <a:ext cx="11303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0000"/>
                </a:solidFill>
                <a:ea typeface="Microsoft YaHei" panose="020B0503020204020204" pitchFamily="34" charset="-122"/>
              </a:rPr>
              <a:t>Anteile in %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FB6BCB-F6DD-4C90-82A8-E2BA4EF4A01F}"/>
              </a:ext>
            </a:extLst>
          </p:cNvPr>
          <p:cNvGrpSpPr>
            <a:grpSpLocks/>
          </p:cNvGrpSpPr>
          <p:nvPr/>
        </p:nvGrpSpPr>
        <p:grpSpPr bwMode="auto">
          <a:xfrm>
            <a:off x="154608" y="2752566"/>
            <a:ext cx="3478980" cy="3285361"/>
            <a:chOff x="273743" y="2941664"/>
            <a:chExt cx="3479550" cy="3539319"/>
          </a:xfrm>
        </p:grpSpPr>
        <p:sp>
          <p:nvSpPr>
            <p:cNvPr id="23585" name="Textfeld 2">
              <a:extLst>
                <a:ext uri="{FF2B5EF4-FFF2-40B4-BE49-F238E27FC236}">
                  <a16:creationId xmlns:a16="http://schemas.microsoft.com/office/drawing/2014/main" id="{E39D8770-A7C9-41F9-A9B3-FE0807B4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86" y="2941664"/>
              <a:ext cx="643230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1,8 %</a:t>
              </a:r>
            </a:p>
          </p:txBody>
        </p:sp>
        <p:sp>
          <p:nvSpPr>
            <p:cNvPr id="23586" name="Textfeld 35">
              <a:extLst>
                <a:ext uri="{FF2B5EF4-FFF2-40B4-BE49-F238E27FC236}">
                  <a16:creationId xmlns:a16="http://schemas.microsoft.com/office/drawing/2014/main" id="{75C1C9D4-072D-4971-97CC-649EC2355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743" y="4145218"/>
              <a:ext cx="742633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76,7 %</a:t>
              </a:r>
            </a:p>
          </p:txBody>
        </p:sp>
        <p:sp>
          <p:nvSpPr>
            <p:cNvPr id="23587" name="Textfeld 36">
              <a:extLst>
                <a:ext uri="{FF2B5EF4-FFF2-40B4-BE49-F238E27FC236}">
                  <a16:creationId xmlns:a16="http://schemas.microsoft.com/office/drawing/2014/main" id="{9AEA73CB-4D6D-4B59-9974-C1A312F2D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18" y="6149415"/>
              <a:ext cx="742633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21.5 %</a:t>
              </a:r>
            </a:p>
          </p:txBody>
        </p:sp>
        <p:sp>
          <p:nvSpPr>
            <p:cNvPr id="23588" name="Ellipse 3">
              <a:extLst>
                <a:ext uri="{FF2B5EF4-FFF2-40B4-BE49-F238E27FC236}">
                  <a16:creationId xmlns:a16="http://schemas.microsoft.com/office/drawing/2014/main" id="{75B4B659-03A8-4540-BE68-C27D22BC6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842" y="3555322"/>
              <a:ext cx="2041451" cy="132948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A90D2B3-64B6-4D56-961C-257D953B977C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2598738"/>
            <a:ext cx="5227812" cy="3272712"/>
            <a:chOff x="4635499" y="2598086"/>
            <a:chExt cx="5228792" cy="3273913"/>
          </a:xfrm>
        </p:grpSpPr>
        <p:sp>
          <p:nvSpPr>
            <p:cNvPr id="23579" name="Textfeld 38">
              <a:extLst>
                <a:ext uri="{FF2B5EF4-FFF2-40B4-BE49-F238E27FC236}">
                  <a16:creationId xmlns:a16="http://schemas.microsoft.com/office/drawing/2014/main" id="{83026E72-0D6A-4B48-B472-2406D7A61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7721" y="2598086"/>
              <a:ext cx="1776364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Verbrauchssektoren</a:t>
              </a:r>
            </a:p>
          </p:txBody>
        </p:sp>
        <p:sp>
          <p:nvSpPr>
            <p:cNvPr id="23580" name="Textfeld 39">
              <a:extLst>
                <a:ext uri="{FF2B5EF4-FFF2-40B4-BE49-F238E27FC236}">
                  <a16:creationId xmlns:a16="http://schemas.microsoft.com/office/drawing/2014/main" id="{C3174E42-6243-46A8-8251-070CB811D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9701" y="2965744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29,1 %</a:t>
              </a:r>
            </a:p>
          </p:txBody>
        </p:sp>
        <p:sp>
          <p:nvSpPr>
            <p:cNvPr id="23581" name="Textfeld 40">
              <a:extLst>
                <a:ext uri="{FF2B5EF4-FFF2-40B4-BE49-F238E27FC236}">
                  <a16:creationId xmlns:a16="http://schemas.microsoft.com/office/drawing/2014/main" id="{ADE8CE63-E16D-4DA2-8198-92A6566C2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1115" y="3774034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27,1 %</a:t>
              </a:r>
            </a:p>
          </p:txBody>
        </p:sp>
        <p:sp>
          <p:nvSpPr>
            <p:cNvPr id="23582" name="Textfeld 41">
              <a:extLst>
                <a:ext uri="{FF2B5EF4-FFF2-40B4-BE49-F238E27FC236}">
                  <a16:creationId xmlns:a16="http://schemas.microsoft.com/office/drawing/2014/main" id="{B626880C-2579-4B64-9970-0A3B20C9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3835" y="4699788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27,8 %</a:t>
              </a:r>
            </a:p>
          </p:txBody>
        </p:sp>
        <p:sp>
          <p:nvSpPr>
            <p:cNvPr id="23583" name="Textfeld 42">
              <a:extLst>
                <a:ext uri="{FF2B5EF4-FFF2-40B4-BE49-F238E27FC236}">
                  <a16:creationId xmlns:a16="http://schemas.microsoft.com/office/drawing/2014/main" id="{1DBFBB94-50B4-46FE-B45E-A339F0320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1641" y="5564109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16,0 %</a:t>
              </a:r>
            </a:p>
          </p:txBody>
        </p:sp>
        <p:sp>
          <p:nvSpPr>
            <p:cNvPr id="23584" name="Ellipse 43">
              <a:extLst>
                <a:ext uri="{FF2B5EF4-FFF2-40B4-BE49-F238E27FC236}">
                  <a16:creationId xmlns:a16="http://schemas.microsoft.com/office/drawing/2014/main" id="{B64C722A-7BA3-4DF0-8272-652F56F15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499" y="4082445"/>
              <a:ext cx="2041565" cy="119173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23561" name="Textfeld 1">
            <a:extLst>
              <a:ext uri="{FF2B5EF4-FFF2-40B4-BE49-F238E27FC236}">
                <a16:creationId xmlns:a16="http://schemas.microsoft.com/office/drawing/2014/main" id="{4A3B46FA-9924-46CA-AAD3-0A3BB908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056173"/>
            <a:ext cx="1998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/>
              <a:t>Energieeinheit: PJ </a:t>
            </a:r>
            <a:r>
              <a:rPr lang="de-DE" altLang="de-DE" sz="1200" b="1" dirty="0">
                <a:solidFill>
                  <a:schemeClr val="accent2"/>
                </a:solidFill>
              </a:rPr>
              <a:t>(TWh)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Mehr als ¾ unseres Energieaufkommens importieren wir!</a:t>
            </a:r>
          </a:p>
        </p:txBody>
      </p:sp>
      <p:sp>
        <p:nvSpPr>
          <p:cNvPr id="23563" name="Textfeld 5">
            <a:extLst>
              <a:ext uri="{FF2B5EF4-FFF2-40B4-BE49-F238E27FC236}">
                <a16:creationId xmlns:a16="http://schemas.microsoft.com/office/drawing/2014/main" id="{3053CB1A-2590-48A0-92FD-7EB11A472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3" y="2532656"/>
            <a:ext cx="45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(83)</a:t>
            </a:r>
          </a:p>
        </p:txBody>
      </p:sp>
      <p:sp>
        <p:nvSpPr>
          <p:cNvPr id="23564" name="Textfeld 23">
            <a:extLst>
              <a:ext uri="{FF2B5EF4-FFF2-40B4-BE49-F238E27FC236}">
                <a16:creationId xmlns:a16="http://schemas.microsoft.com/office/drawing/2014/main" id="{2978A52A-F6E4-4298-9029-A300347E1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3" y="3619073"/>
            <a:ext cx="7277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(3.512)</a:t>
            </a:r>
          </a:p>
        </p:txBody>
      </p:sp>
      <p:sp>
        <p:nvSpPr>
          <p:cNvPr id="23565" name="Textfeld 24">
            <a:extLst>
              <a:ext uri="{FF2B5EF4-FFF2-40B4-BE49-F238E27FC236}">
                <a16:creationId xmlns:a16="http://schemas.microsoft.com/office/drawing/2014/main" id="{B7B8E6FB-1A8C-4D82-9111-9F87DB22B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82" y="5510420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(986)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435C8A-49E4-4DEB-ACB4-EAB1771D5A00}"/>
              </a:ext>
            </a:extLst>
          </p:cNvPr>
          <p:cNvSpPr txBox="1"/>
          <p:nvPr/>
        </p:nvSpPr>
        <p:spPr>
          <a:xfrm>
            <a:off x="2024465" y="4132814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(4.581)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9722936-65E1-4E41-9C50-097AD35D01DA}"/>
              </a:ext>
            </a:extLst>
          </p:cNvPr>
          <p:cNvSpPr txBox="1"/>
          <p:nvPr/>
        </p:nvSpPr>
        <p:spPr>
          <a:xfrm>
            <a:off x="5120087" y="4943611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(2.408)</a:t>
            </a:r>
          </a:p>
        </p:txBody>
      </p:sp>
      <p:sp>
        <p:nvSpPr>
          <p:cNvPr id="23568" name="Textfeld 27">
            <a:extLst>
              <a:ext uri="{FF2B5EF4-FFF2-40B4-BE49-F238E27FC236}">
                <a16:creationId xmlns:a16="http://schemas.microsoft.com/office/drawing/2014/main" id="{7D55EA1F-43F8-4361-AE9E-1DA8859F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101" y="3078866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699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69" name="Textfeld 28">
            <a:extLst>
              <a:ext uri="{FF2B5EF4-FFF2-40B4-BE49-F238E27FC236}">
                <a16:creationId xmlns:a16="http://schemas.microsoft.com/office/drawing/2014/main" id="{CE87408F-A4F4-424D-ABB9-1EDCD14F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237" y="3962320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653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0" name="Textfeld 29">
            <a:extLst>
              <a:ext uri="{FF2B5EF4-FFF2-40B4-BE49-F238E27FC236}">
                <a16:creationId xmlns:a16="http://schemas.microsoft.com/office/drawing/2014/main" id="{D3FB902A-3560-4E61-B5FD-521453A1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113" y="4844200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670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1" name="Textfeld 30">
            <a:extLst>
              <a:ext uri="{FF2B5EF4-FFF2-40B4-BE49-F238E27FC236}">
                <a16:creationId xmlns:a16="http://schemas.microsoft.com/office/drawing/2014/main" id="{2DE48791-D76A-4499-9AB1-782C8FB2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019" y="5818044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385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2" name="Textfeld 27">
            <a:extLst>
              <a:ext uri="{FF2B5EF4-FFF2-40B4-BE49-F238E27FC236}">
                <a16:creationId xmlns:a16="http://schemas.microsoft.com/office/drawing/2014/main" id="{9969093B-24B4-4DD5-A523-614DF411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682" y="1522819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608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3" name="Textfeld 27">
            <a:extLst>
              <a:ext uri="{FF2B5EF4-FFF2-40B4-BE49-F238E27FC236}">
                <a16:creationId xmlns:a16="http://schemas.microsoft.com/office/drawing/2014/main" id="{2BE26716-CBA0-4184-9415-BEC4B8AC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612" y="1502975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(273)</a:t>
            </a:r>
          </a:p>
        </p:txBody>
      </p:sp>
      <p:sp>
        <p:nvSpPr>
          <p:cNvPr id="23574" name="Textfeld 27">
            <a:extLst>
              <a:ext uri="{FF2B5EF4-FFF2-40B4-BE49-F238E27FC236}">
                <a16:creationId xmlns:a16="http://schemas.microsoft.com/office/drawing/2014/main" id="{FC5861E3-21A5-4670-B785-9B012CAB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1249363"/>
            <a:ext cx="1885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Primärenergie-verbrauch  </a:t>
            </a:r>
            <a:r>
              <a:rPr lang="de-DE" altLang="de-DE" sz="900" b="1" dirty="0">
                <a:solidFill>
                  <a:schemeClr val="accent2"/>
                </a:solidFill>
              </a:rPr>
              <a:t>1)</a:t>
            </a:r>
            <a:br>
              <a:rPr lang="de-DE" altLang="de-DE" sz="900" b="1" dirty="0">
                <a:solidFill>
                  <a:schemeClr val="accent2"/>
                </a:solidFill>
              </a:rPr>
            </a:br>
            <a:r>
              <a:rPr lang="de-DE" altLang="de-DE" sz="1200" b="1" dirty="0">
                <a:solidFill>
                  <a:schemeClr val="accent2"/>
                </a:solidFill>
              </a:rPr>
              <a:t>(Summe </a:t>
            </a:r>
            <a:r>
              <a:rPr lang="de-DE" altLang="de-DE" sz="1200" b="1" u="sng" dirty="0">
                <a:solidFill>
                  <a:schemeClr val="accent2"/>
                </a:solidFill>
              </a:rPr>
              <a:t>3.151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  <a:p>
            <a:r>
              <a:rPr lang="de-DE" altLang="de-DE" sz="900" b="1" dirty="0">
                <a:solidFill>
                  <a:schemeClr val="accent2"/>
                </a:solidFill>
              </a:rPr>
              <a:t>1) ohne </a:t>
            </a:r>
            <a:r>
              <a:rPr lang="de-DE" altLang="de-DE" sz="900" b="1" dirty="0" err="1">
                <a:solidFill>
                  <a:schemeClr val="accent2"/>
                </a:solidFill>
              </a:rPr>
              <a:t>nichtenerg</a:t>
            </a:r>
            <a:r>
              <a:rPr lang="de-DE" altLang="de-DE" sz="900" b="1" dirty="0">
                <a:solidFill>
                  <a:schemeClr val="accent2"/>
                </a:solidFill>
              </a:rPr>
              <a:t>. Verbrauch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DAF141-B43D-4BD5-AD68-E3999055F7E0}"/>
              </a:ext>
            </a:extLst>
          </p:cNvPr>
          <p:cNvSpPr txBox="1"/>
          <p:nvPr/>
        </p:nvSpPr>
        <p:spPr>
          <a:xfrm>
            <a:off x="3744652" y="4132814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(3.448)</a:t>
            </a:r>
          </a:p>
        </p:txBody>
      </p:sp>
      <p:sp>
        <p:nvSpPr>
          <p:cNvPr id="23577" name="Textfeld 27">
            <a:extLst>
              <a:ext uri="{FF2B5EF4-FFF2-40B4-BE49-F238E27FC236}">
                <a16:creationId xmlns:a16="http://schemas.microsoft.com/office/drawing/2014/main" id="{8448FA11-DB46-447E-BD9B-1B532B28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287" y="1502975"/>
            <a:ext cx="45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(24)</a:t>
            </a:r>
          </a:p>
        </p:txBody>
      </p:sp>
      <p:sp>
        <p:nvSpPr>
          <p:cNvPr id="36" name="Ellipse 3">
            <a:extLst>
              <a:ext uri="{FF2B5EF4-FFF2-40B4-BE49-F238E27FC236}">
                <a16:creationId xmlns:a16="http://schemas.microsoft.com/office/drawing/2014/main" id="{20C72A8E-50F2-48CC-B5FB-37B227AA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966788"/>
            <a:ext cx="2155825" cy="1389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7" name="Textfeld 27">
            <a:extLst>
              <a:ext uri="{FF2B5EF4-FFF2-40B4-BE49-F238E27FC236}">
                <a16:creationId xmlns:a16="http://schemas.microsoft.com/office/drawing/2014/main" id="{CB89D632-9F64-8F9C-8423-475A517DD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272" y="1548895"/>
            <a:ext cx="670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(1.133)</a:t>
            </a:r>
          </a:p>
        </p:txBody>
      </p:sp>
      <p:sp>
        <p:nvSpPr>
          <p:cNvPr id="8" name="Textfeld 27">
            <a:extLst>
              <a:ext uri="{FF2B5EF4-FFF2-40B4-BE49-F238E27FC236}">
                <a16:creationId xmlns:a16="http://schemas.microsoft.com/office/drawing/2014/main" id="{4F9AF478-05ED-7733-7A1A-88A8FA750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12" y="1516481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136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507259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B8B10EE8-76E9-4143-9F03-7FCD08E8C344}"/>
              </a:ext>
            </a:extLst>
          </p:cNvPr>
          <p:cNvGraphicFramePr>
            <a:graphicFrameLocks/>
          </p:cNvGraphicFramePr>
          <p:nvPr/>
        </p:nvGraphicFramePr>
        <p:xfrm>
          <a:off x="235130" y="1182055"/>
          <a:ext cx="9670869" cy="477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4" name="Rectangle 4">
            <a:extLst>
              <a:ext uri="{FF2B5EF4-FFF2-40B4-BE49-F238E27FC236}">
                <a16:creationId xmlns:a16="http://schemas.microsoft.com/office/drawing/2014/main" id="{A4DAD6E2-F606-4CBD-923D-62DBA077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3534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(1)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Soll-Verlauf</a:t>
            </a:r>
          </a:p>
        </p:txBody>
      </p:sp>
      <p:sp>
        <p:nvSpPr>
          <p:cNvPr id="54275" name="Textfeld 7">
            <a:extLst>
              <a:ext uri="{FF2B5EF4-FFF2-40B4-BE49-F238E27FC236}">
                <a16:creationId xmlns:a16="http://schemas.microsoft.com/office/drawing/2014/main" id="{92E30087-84D5-4ACF-8F94-D46EFAF7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868363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/>
              <a:t>TWh</a:t>
            </a:r>
          </a:p>
        </p:txBody>
      </p:sp>
      <p:sp>
        <p:nvSpPr>
          <p:cNvPr id="54277" name="Textfeld 1">
            <a:extLst>
              <a:ext uri="{FF2B5EF4-FFF2-40B4-BE49-F238E27FC236}">
                <a16:creationId xmlns:a16="http://schemas.microsoft.com/office/drawing/2014/main" id="{00FCC825-45F1-4291-B52D-28B4A9E7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871" y="1922371"/>
            <a:ext cx="4342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  <a:b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und Einsparung: -1,5%/a des Endenergieverbrauchs</a:t>
            </a:r>
          </a:p>
        </p:txBody>
      </p:sp>
      <p:sp>
        <p:nvSpPr>
          <p:cNvPr id="54278" name="Textfeld 5">
            <a:extLst>
              <a:ext uri="{FF2B5EF4-FFF2-40B4-BE49-F238E27FC236}">
                <a16:creationId xmlns:a16="http://schemas.microsoft.com/office/drawing/2014/main" id="{3DDF245F-D9E7-4D56-B10D-8F7BE784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3530600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00B050"/>
                </a:solidFill>
              </a:rPr>
              <a:t>Erneuerbare</a:t>
            </a:r>
          </a:p>
        </p:txBody>
      </p:sp>
      <p:sp>
        <p:nvSpPr>
          <p:cNvPr id="54279" name="Textfeld 6">
            <a:extLst>
              <a:ext uri="{FF2B5EF4-FFF2-40B4-BE49-F238E27FC236}">
                <a16:creationId xmlns:a16="http://schemas.microsoft.com/office/drawing/2014/main" id="{7171BD2A-C2E1-4A41-B40B-242254CC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639" y="3838575"/>
            <a:ext cx="752475" cy="307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FF00"/>
                </a:solidFill>
              </a:rPr>
              <a:t>Erdgas</a:t>
            </a:r>
          </a:p>
        </p:txBody>
      </p:sp>
      <p:sp>
        <p:nvSpPr>
          <p:cNvPr id="54280" name="Textfeld 7">
            <a:extLst>
              <a:ext uri="{FF2B5EF4-FFF2-40B4-BE49-F238E27FC236}">
                <a16:creationId xmlns:a16="http://schemas.microsoft.com/office/drawing/2014/main" id="{FDC6F750-745F-43C8-A2FF-FCD5B0E1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180" y="5172167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C000"/>
                </a:solidFill>
              </a:rPr>
              <a:t>Mineralöl</a:t>
            </a:r>
          </a:p>
        </p:txBody>
      </p:sp>
      <p:sp>
        <p:nvSpPr>
          <p:cNvPr id="54281" name="Textfeld 8">
            <a:extLst>
              <a:ext uri="{FF2B5EF4-FFF2-40B4-BE49-F238E27FC236}">
                <a16:creationId xmlns:a16="http://schemas.microsoft.com/office/drawing/2014/main" id="{1967067E-A4D8-4D92-B2A6-5A533726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4873625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/>
              <a:t>Kohle</a:t>
            </a:r>
          </a:p>
        </p:txBody>
      </p:sp>
      <p:sp>
        <p:nvSpPr>
          <p:cNvPr id="54282" name="Textfeld 9">
            <a:extLst>
              <a:ext uri="{FF2B5EF4-FFF2-40B4-BE49-F238E27FC236}">
                <a16:creationId xmlns:a16="http://schemas.microsoft.com/office/drawing/2014/main" id="{93C92B43-F7E6-4FBC-81A0-4517AA73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524" y="4892563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66FF"/>
                </a:solidFill>
              </a:rPr>
              <a:t>Kernkraft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0E05432-EDDA-44AB-963F-EA1587D3D17C}"/>
              </a:ext>
            </a:extLst>
          </p:cNvPr>
          <p:cNvGrpSpPr>
            <a:grpSpLocks/>
          </p:cNvGrpSpPr>
          <p:nvPr/>
        </p:nvGrpSpPr>
        <p:grpSpPr bwMode="auto">
          <a:xfrm>
            <a:off x="2568206" y="808676"/>
            <a:ext cx="873125" cy="5170487"/>
            <a:chOff x="1968885" y="747713"/>
            <a:chExt cx="872354" cy="5170830"/>
          </a:xfrm>
        </p:grpSpPr>
        <p:cxnSp>
          <p:nvCxnSpPr>
            <p:cNvPr id="54297" name="Gerader Verbinder 3">
              <a:extLst>
                <a:ext uri="{FF2B5EF4-FFF2-40B4-BE49-F238E27FC236}">
                  <a16:creationId xmlns:a16="http://schemas.microsoft.com/office/drawing/2014/main" id="{D17740A1-3DBE-45E6-B3B3-657011498B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05065" y="1426040"/>
              <a:ext cx="0" cy="393812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298" name="Textfeld 12">
              <a:extLst>
                <a:ext uri="{FF2B5EF4-FFF2-40B4-BE49-F238E27FC236}">
                  <a16:creationId xmlns:a16="http://schemas.microsoft.com/office/drawing/2014/main" id="{BA284499-E651-463D-9F32-023063BD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85" y="747713"/>
              <a:ext cx="872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dirty="0">
                  <a:solidFill>
                    <a:srgbClr val="FF0000"/>
                  </a:solidFill>
                </a:rPr>
                <a:t>Atom-</a:t>
              </a:r>
              <a:br>
                <a:rPr lang="de-DE" altLang="de-DE" sz="1400" dirty="0">
                  <a:solidFill>
                    <a:srgbClr val="FF0000"/>
                  </a:solidFill>
                </a:rPr>
              </a:br>
              <a:r>
                <a:rPr lang="de-DE" altLang="de-DE" sz="1400" dirty="0">
                  <a:solidFill>
                    <a:srgbClr val="FF0000"/>
                  </a:solidFill>
                </a:rPr>
                <a:t>Ausstieg</a:t>
              </a:r>
            </a:p>
          </p:txBody>
        </p:sp>
        <p:sp>
          <p:nvSpPr>
            <p:cNvPr id="54299" name="Gleichschenkliges Dreieck 4">
              <a:extLst>
                <a:ext uri="{FF2B5EF4-FFF2-40B4-BE49-F238E27FC236}">
                  <a16:creationId xmlns:a16="http://schemas.microsoft.com/office/drawing/2014/main" id="{1335676D-0F8C-4A68-BD3D-325A1848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69958" y="1262536"/>
              <a:ext cx="270209" cy="22559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54300" name="Ellipse 2">
              <a:extLst>
                <a:ext uri="{FF2B5EF4-FFF2-40B4-BE49-F238E27FC236}">
                  <a16:creationId xmlns:a16="http://schemas.microsoft.com/office/drawing/2014/main" id="{7AA9E6BA-3D8E-4122-8F14-A1227433E5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2132919" y="5314289"/>
              <a:ext cx="270204" cy="604254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5" name="Gruppieren 1">
            <a:extLst>
              <a:ext uri="{FF2B5EF4-FFF2-40B4-BE49-F238E27FC236}">
                <a16:creationId xmlns:a16="http://schemas.microsoft.com/office/drawing/2014/main" id="{5C6822F3-1EFC-4A82-AA55-79C6A733A820}"/>
              </a:ext>
            </a:extLst>
          </p:cNvPr>
          <p:cNvGrpSpPr>
            <a:grpSpLocks/>
          </p:cNvGrpSpPr>
          <p:nvPr/>
        </p:nvGrpSpPr>
        <p:grpSpPr bwMode="auto">
          <a:xfrm>
            <a:off x="7135857" y="808676"/>
            <a:ext cx="871538" cy="5156200"/>
            <a:chOff x="7170420" y="747713"/>
            <a:chExt cx="871538" cy="5156862"/>
          </a:xfrm>
        </p:grpSpPr>
        <p:grpSp>
          <p:nvGrpSpPr>
            <p:cNvPr id="54292" name="Gruppieren 4">
              <a:extLst>
                <a:ext uri="{FF2B5EF4-FFF2-40B4-BE49-F238E27FC236}">
                  <a16:creationId xmlns:a16="http://schemas.microsoft.com/office/drawing/2014/main" id="{0171B2F4-3013-42FA-B0FE-7EC3AA6D6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0420" y="747713"/>
              <a:ext cx="871538" cy="4616428"/>
              <a:chOff x="5219291" y="747713"/>
              <a:chExt cx="872354" cy="4616450"/>
            </a:xfrm>
          </p:grpSpPr>
          <p:cxnSp>
            <p:nvCxnSpPr>
              <p:cNvPr id="54294" name="Gerader Verbinder 16">
                <a:extLst>
                  <a:ext uri="{FF2B5EF4-FFF2-40B4-BE49-F238E27FC236}">
                    <a16:creationId xmlns:a16="http://schemas.microsoft.com/office/drawing/2014/main" id="{E85AB86C-A20B-4649-B1C7-6DFDC4B77B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655471" y="1426040"/>
                <a:ext cx="0" cy="393812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5" name="Textfeld 17">
                <a:extLst>
                  <a:ext uri="{FF2B5EF4-FFF2-40B4-BE49-F238E27FC236}">
                    <a16:creationId xmlns:a16="http://schemas.microsoft.com/office/drawing/2014/main" id="{D9B6E3CC-AD24-483B-9403-EBE2BC3FB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9291" y="747713"/>
                <a:ext cx="8723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rgbClr val="FF0000"/>
                    </a:solidFill>
                  </a:rPr>
                  <a:t>Kohle-</a:t>
                </a:r>
                <a:br>
                  <a:rPr lang="de-DE" altLang="de-DE" sz="1400" dirty="0">
                    <a:solidFill>
                      <a:srgbClr val="FF0000"/>
                    </a:solidFill>
                  </a:rPr>
                </a:br>
                <a:r>
                  <a:rPr lang="de-DE" altLang="de-DE" sz="1400" dirty="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6" name="Gleichschenkliges Dreieck 18">
                <a:extLst>
                  <a:ext uri="{FF2B5EF4-FFF2-40B4-BE49-F238E27FC236}">
                    <a16:creationId xmlns:a16="http://schemas.microsoft.com/office/drawing/2014/main" id="{21865F43-FCB4-4778-8B6B-20455AE35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520518" y="1262536"/>
                <a:ext cx="269903" cy="22559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93" name="Ellipse 2">
              <a:extLst>
                <a:ext uri="{FF2B5EF4-FFF2-40B4-BE49-F238E27FC236}">
                  <a16:creationId xmlns:a16="http://schemas.microsoft.com/office/drawing/2014/main" id="{20ACCA31-D336-4822-B595-7AAB69BD7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7338675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6" name="Gruppieren 2">
            <a:extLst>
              <a:ext uri="{FF2B5EF4-FFF2-40B4-BE49-F238E27FC236}">
                <a16:creationId xmlns:a16="http://schemas.microsoft.com/office/drawing/2014/main" id="{F2585EB0-E79F-40D4-BC8B-514312B00E5E}"/>
              </a:ext>
            </a:extLst>
          </p:cNvPr>
          <p:cNvGrpSpPr>
            <a:grpSpLocks/>
          </p:cNvGrpSpPr>
          <p:nvPr/>
        </p:nvGrpSpPr>
        <p:grpSpPr bwMode="auto">
          <a:xfrm>
            <a:off x="8681311" y="818201"/>
            <a:ext cx="1100137" cy="5146675"/>
            <a:chOff x="8732838" y="757238"/>
            <a:chExt cx="1100137" cy="5147337"/>
          </a:xfrm>
        </p:grpSpPr>
        <p:grpSp>
          <p:nvGrpSpPr>
            <p:cNvPr id="54287" name="Gruppieren 5">
              <a:extLst>
                <a:ext uri="{FF2B5EF4-FFF2-40B4-BE49-F238E27FC236}">
                  <a16:creationId xmlns:a16="http://schemas.microsoft.com/office/drawing/2014/main" id="{F5A2CD70-B9FC-4DE6-8651-6056790B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2838" y="757238"/>
              <a:ext cx="1100137" cy="4606918"/>
              <a:chOff x="8732838" y="757105"/>
              <a:chExt cx="1100137" cy="4607058"/>
            </a:xfrm>
          </p:grpSpPr>
          <p:cxnSp>
            <p:nvCxnSpPr>
              <p:cNvPr id="54289" name="Gerader Verbinder 20">
                <a:extLst>
                  <a:ext uri="{FF2B5EF4-FFF2-40B4-BE49-F238E27FC236}">
                    <a16:creationId xmlns:a16="http://schemas.microsoft.com/office/drawing/2014/main" id="{DBBF97C8-E5FB-4880-A9E9-A10DDE382B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0" name="Textfeld 21">
                <a:extLst>
                  <a:ext uri="{FF2B5EF4-FFF2-40B4-BE49-F238E27FC236}">
                    <a16:creationId xmlns:a16="http://schemas.microsoft.com/office/drawing/2014/main" id="{263FFD35-DE0F-4025-AF76-4E92241D6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2838" y="757105"/>
                <a:ext cx="1100137" cy="503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>
                    <a:solidFill>
                      <a:srgbClr val="FF0000"/>
                    </a:solidFill>
                  </a:rPr>
                  <a:t>Öl-/Erdgas-</a:t>
                </a:r>
                <a:br>
                  <a:rPr lang="de-DE" altLang="de-DE" sz="1400">
                    <a:solidFill>
                      <a:srgbClr val="FF0000"/>
                    </a:solidFill>
                  </a:rPr>
                </a:br>
                <a:r>
                  <a:rPr lang="de-DE" altLang="de-DE" sz="140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1" name="Gleichschenkliges Dreieck 22">
                <a:extLst>
                  <a:ext uri="{FF2B5EF4-FFF2-40B4-BE49-F238E27FC236}">
                    <a16:creationId xmlns:a16="http://schemas.microsoft.com/office/drawing/2014/main" id="{96A3E81E-B573-4201-BB8B-5DB698ED0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88" name="Ellipse 2">
              <a:extLst>
                <a:ext uri="{FF2B5EF4-FFF2-40B4-BE49-F238E27FC236}">
                  <a16:creationId xmlns:a16="http://schemas.microsoft.com/office/drawing/2014/main" id="{A1F91921-2210-4A5A-B08F-3451E239AE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33" name="Rectangle 4">
            <a:extLst>
              <a:ext uri="{FF2B5EF4-FFF2-40B4-BE49-F238E27FC236}">
                <a16:creationId xmlns:a16="http://schemas.microsoft.com/office/drawing/2014/main" id="{FC120142-C81D-41FD-86A4-9489616CD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15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Einsparung und Ausbau sind die Aufgaben der Zukunft für die Energiewende!</a:t>
            </a:r>
            <a:endParaRPr lang="de-DE" altLang="de-DE" sz="1000" dirty="0"/>
          </a:p>
        </p:txBody>
      </p:sp>
      <p:grpSp>
        <p:nvGrpSpPr>
          <p:cNvPr id="30" name="Gruppieren 2">
            <a:extLst>
              <a:ext uri="{FF2B5EF4-FFF2-40B4-BE49-F238E27FC236}">
                <a16:creationId xmlns:a16="http://schemas.microsoft.com/office/drawing/2014/main" id="{87168A2D-AF8D-4D21-B652-DD606755D949}"/>
              </a:ext>
            </a:extLst>
          </p:cNvPr>
          <p:cNvGrpSpPr>
            <a:grpSpLocks/>
          </p:cNvGrpSpPr>
          <p:nvPr/>
        </p:nvGrpSpPr>
        <p:grpSpPr bwMode="auto">
          <a:xfrm>
            <a:off x="4807926" y="827127"/>
            <a:ext cx="1895071" cy="5137749"/>
            <a:chOff x="8428738" y="766165"/>
            <a:chExt cx="1895071" cy="5138410"/>
          </a:xfrm>
        </p:grpSpPr>
        <p:grpSp>
          <p:nvGrpSpPr>
            <p:cNvPr id="31" name="Gruppieren 5">
              <a:extLst>
                <a:ext uri="{FF2B5EF4-FFF2-40B4-BE49-F238E27FC236}">
                  <a16:creationId xmlns:a16="http://schemas.microsoft.com/office/drawing/2014/main" id="{4C84C571-0C9C-424F-A46E-6D5C8A519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8738" y="766165"/>
              <a:ext cx="1895071" cy="4597991"/>
              <a:chOff x="8428738" y="766032"/>
              <a:chExt cx="1895071" cy="4598131"/>
            </a:xfrm>
          </p:grpSpPr>
          <p:cxnSp>
            <p:nvCxnSpPr>
              <p:cNvPr id="34" name="Gerader Verbinder 20">
                <a:extLst>
                  <a:ext uri="{FF2B5EF4-FFF2-40B4-BE49-F238E27FC236}">
                    <a16:creationId xmlns:a16="http://schemas.microsoft.com/office/drawing/2014/main" id="{DD69677F-6CB9-4E3C-AF2C-E1D9741A0B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Textfeld 21">
                <a:extLst>
                  <a:ext uri="{FF2B5EF4-FFF2-40B4-BE49-F238E27FC236}">
                    <a16:creationId xmlns:a16="http://schemas.microsoft.com/office/drawing/2014/main" id="{013CC9C6-3BB0-48F7-9D7F-55AAF69996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8738" y="766032"/>
                <a:ext cx="1895071" cy="523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b="1" dirty="0">
                    <a:solidFill>
                      <a:srgbClr val="FF0000"/>
                    </a:solidFill>
                  </a:rPr>
                  <a:t>IPCC</a:t>
                </a:r>
                <a:br>
                  <a:rPr lang="de-DE" altLang="de-DE" sz="1400" dirty="0">
                    <a:solidFill>
                      <a:srgbClr val="FF0000"/>
                    </a:solidFill>
                  </a:rPr>
                </a:br>
                <a:r>
                  <a:rPr lang="de-DE" altLang="de-DE" sz="1400" dirty="0">
                    <a:solidFill>
                      <a:srgbClr val="FF0000"/>
                    </a:solidFill>
                  </a:rPr>
                  <a:t>Budget aufgebraucht!</a:t>
                </a:r>
              </a:p>
            </p:txBody>
          </p:sp>
          <p:sp>
            <p:nvSpPr>
              <p:cNvPr id="36" name="Gleichschenkliges Dreieck 22">
                <a:extLst>
                  <a:ext uri="{FF2B5EF4-FFF2-40B4-BE49-F238E27FC236}">
                    <a16:creationId xmlns:a16="http://schemas.microsoft.com/office/drawing/2014/main" id="{3ADBCAA4-0909-4300-93C6-ABAB57EDA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32" name="Ellipse 2">
              <a:extLst>
                <a:ext uri="{FF2B5EF4-FFF2-40B4-BE49-F238E27FC236}">
                  <a16:creationId xmlns:a16="http://schemas.microsoft.com/office/drawing/2014/main" id="{C293EE49-65B4-49CD-94BD-DEDDBD4AD4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2" name="Text Box 14">
            <a:extLst>
              <a:ext uri="{FF2B5EF4-FFF2-40B4-BE49-F238E27FC236}">
                <a16:creationId xmlns:a16="http://schemas.microsoft.com/office/drawing/2014/main" id="{B93635D4-6E01-4C5B-E93A-90A9D46E6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410" y="5929788"/>
            <a:ext cx="15868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</p:spTree>
    <p:extLst>
      <p:ext uri="{BB962C8B-B14F-4D97-AF65-F5344CB8AC3E}">
        <p14:creationId xmlns:p14="http://schemas.microsoft.com/office/powerpoint/2010/main" val="111801340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(2)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Verlauf: P-Energieverbrauch und Erneuerbare soll -ist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Primärenergieverbrauch geht gut zurück. Trend bei Erneuerbaren nach wir vor nicht ok!</a:t>
            </a:r>
          </a:p>
        </p:txBody>
      </p:sp>
      <p:sp>
        <p:nvSpPr>
          <p:cNvPr id="41" name="Textfeld 7">
            <a:extLst>
              <a:ext uri="{FF2B5EF4-FFF2-40B4-BE49-F238E27FC236}">
                <a16:creationId xmlns:a16="http://schemas.microsoft.com/office/drawing/2014/main" id="{762421BE-962D-48DB-94D8-B2B4E97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69" y="922586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25D4147-2586-4C7F-99EC-4956F522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644" y="5864637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2022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19FE3D9A-920F-49FA-943E-BC779D145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174295"/>
              </p:ext>
            </p:extLst>
          </p:nvPr>
        </p:nvGraphicFramePr>
        <p:xfrm>
          <a:off x="287339" y="1313771"/>
          <a:ext cx="9250066" cy="455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52319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DCE6E3C0-1263-4916-B56E-ED3FE7813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423519"/>
              </p:ext>
            </p:extLst>
          </p:nvPr>
        </p:nvGraphicFramePr>
        <p:xfrm>
          <a:off x="287338" y="1219200"/>
          <a:ext cx="9228802" cy="443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(3)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Verlauf: P-Energieträger soll -ist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accent2"/>
                </a:solidFill>
              </a:rPr>
              <a:t>Kohle und Mineralöl kompensieren Erdgas!!</a:t>
            </a:r>
          </a:p>
        </p:txBody>
      </p:sp>
      <p:sp>
        <p:nvSpPr>
          <p:cNvPr id="41" name="Textfeld 7">
            <a:extLst>
              <a:ext uri="{FF2B5EF4-FFF2-40B4-BE49-F238E27FC236}">
                <a16:creationId xmlns:a16="http://schemas.microsoft.com/office/drawing/2014/main" id="{762421BE-962D-48DB-94D8-B2B4E97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911225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7FB05F4-4C0A-4A9A-ADF8-FEB52B4B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478" y="5847222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6D99B9-2452-4E5E-9E8F-6C72554A9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510" y="2402775"/>
            <a:ext cx="752475" cy="3079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FF00"/>
                </a:solidFill>
              </a:rPr>
              <a:t>Erdgas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4A378E-F20A-4D45-ABEA-4A1444E54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153" y="3105005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Mineralöl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7AE0B4-BA50-4C20-A4E8-1571D871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251" y="3854722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Kohle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3E0288-B57D-477B-9AEF-AE978B18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551" y="4599361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Kernkraft</a:t>
            </a:r>
          </a:p>
        </p:txBody>
      </p:sp>
    </p:spTree>
    <p:extLst>
      <p:ext uri="{BB962C8B-B14F-4D97-AF65-F5344CB8AC3E}">
        <p14:creationId xmlns:p14="http://schemas.microsoft.com/office/powerpoint/2010/main" val="251680677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e_ppt_basic_gray_DE">
  <a:themeElements>
    <a:clrScheme name="">
      <a:dk1>
        <a:srgbClr val="000000"/>
      </a:dk1>
      <a:lt1>
        <a:srgbClr val="D0D3DA"/>
      </a:lt1>
      <a:dk2>
        <a:srgbClr val="949EAA"/>
      </a:dk2>
      <a:lt2>
        <a:srgbClr val="FFFFFF"/>
      </a:lt2>
      <a:accent1>
        <a:srgbClr val="AFB4BE"/>
      </a:accent1>
      <a:accent2>
        <a:srgbClr val="FF9900"/>
      </a:accent2>
      <a:accent3>
        <a:srgbClr val="E4E6EA"/>
      </a:accent3>
      <a:accent4>
        <a:srgbClr val="000000"/>
      </a:accent4>
      <a:accent5>
        <a:srgbClr val="D4D6DB"/>
      </a:accent5>
      <a:accent6>
        <a:srgbClr val="E78A00"/>
      </a:accent6>
      <a:hlink>
        <a:srgbClr val="336699"/>
      </a:hlink>
      <a:folHlink>
        <a:srgbClr val="990000"/>
      </a:folHlink>
    </a:clrScheme>
    <a:fontScheme name="sie_ppt_basic_gray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e_ppt_basic_gray_DE 1">
        <a:dk1>
          <a:srgbClr val="FFFFFF"/>
        </a:dk1>
        <a:lt1>
          <a:srgbClr val="FFFFFF"/>
        </a:lt1>
        <a:dk2>
          <a:srgbClr val="6699CC"/>
        </a:dk2>
        <a:lt2>
          <a:srgbClr val="FFFFFF"/>
        </a:lt2>
        <a:accent1>
          <a:srgbClr val="333333"/>
        </a:accent1>
        <a:accent2>
          <a:srgbClr val="999999"/>
        </a:accent2>
        <a:accent3>
          <a:srgbClr val="B8CAE2"/>
        </a:accent3>
        <a:accent4>
          <a:srgbClr val="DADADA"/>
        </a:accent4>
        <a:accent5>
          <a:srgbClr val="ADADAD"/>
        </a:accent5>
        <a:accent6>
          <a:srgbClr val="8A8A8A"/>
        </a:accent6>
        <a:hlink>
          <a:srgbClr val="CCCC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_ppt_basic_gray_DE 2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A0B6C0"/>
        </a:accent1>
        <a:accent2>
          <a:srgbClr val="336699"/>
        </a:accent2>
        <a:accent3>
          <a:srgbClr val="E4E6EA"/>
        </a:accent3>
        <a:accent4>
          <a:srgbClr val="000000"/>
        </a:accent4>
        <a:accent5>
          <a:srgbClr val="CDD7DC"/>
        </a:accent5>
        <a:accent6>
          <a:srgbClr val="2D5C8A"/>
        </a:accent6>
        <a:hlink>
          <a:srgbClr val="CC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1864</Words>
  <Application>Microsoft Office PowerPoint</Application>
  <PresentationFormat>A4-Papier (210 x 297 mm)</PresentationFormat>
  <Paragraphs>489</Paragraphs>
  <Slides>25</Slides>
  <Notes>25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Microsoft YaHei</vt:lpstr>
      <vt:lpstr>Arial</vt:lpstr>
      <vt:lpstr>Calibri</vt:lpstr>
      <vt:lpstr>Courier New</vt:lpstr>
      <vt:lpstr>Siemens Slab</vt:lpstr>
      <vt:lpstr>Wingdings</vt:lpstr>
      <vt:lpstr>pg_blau_basisversion</vt:lpstr>
      <vt:lpstr>sie_ppt_basic_gray_DE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2386</cp:revision>
  <cp:lastPrinted>2019-03-23T07:11:31Z</cp:lastPrinted>
  <dcterms:created xsi:type="dcterms:W3CDTF">2003-01-24T08:17:53Z</dcterms:created>
  <dcterms:modified xsi:type="dcterms:W3CDTF">2023-02-25T15:51:45Z</dcterms:modified>
</cp:coreProperties>
</file>