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6"/>
  </p:notesMasterIdLst>
  <p:sldIdLst>
    <p:sldId id="291" r:id="rId2"/>
    <p:sldId id="429" r:id="rId3"/>
    <p:sldId id="430" r:id="rId4"/>
    <p:sldId id="438" r:id="rId5"/>
    <p:sldId id="443" r:id="rId6"/>
    <p:sldId id="444" r:id="rId7"/>
    <p:sldId id="441" r:id="rId8"/>
    <p:sldId id="432" r:id="rId9"/>
    <p:sldId id="445" r:id="rId10"/>
    <p:sldId id="433" r:id="rId11"/>
    <p:sldId id="442" r:id="rId12"/>
    <p:sldId id="383" r:id="rId13"/>
    <p:sldId id="431" r:id="rId14"/>
    <p:sldId id="435" r:id="rId15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  <a:srgbClr val="FF7C80"/>
    <a:srgbClr val="D3B5E9"/>
    <a:srgbClr val="D47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46" autoAdjust="0"/>
  </p:normalViewPr>
  <p:slideViewPr>
    <p:cSldViewPr>
      <p:cViewPr>
        <p:scale>
          <a:sx n="125" d="100"/>
          <a:sy n="125" d="100"/>
        </p:scale>
        <p:origin x="-24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vgerfile01\bereich\fb31\5112%20-%20Kreisentwicklung\Projekte\Klimaschutz\Weiss\PV\Freifl&#228;chen%20PV\EE%20im%20LKR%20G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vgerfile01\bereich\fb31\5112%20-%20Kreisentwicklung\Projekte\Klimaschutz\Weiss\PV\Freifl&#228;chen%20PV\EE%20im%20LKR%20G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vgerfile01\bereich\fb31\5112%20-%20Kreisentwicklung\Projekte\Klimaschutz\Weiss\PV\Freifl&#228;chen%20PV\EE%20im%20LKR%20G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vgerfile01\bereich\fb31\5112%20-%20Kreisentwicklung\Projekte\Klimaschutz\Weiss\PV\Freifl&#228;chen%20PV\EE%20im%20LKR%20G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vgerfile01\bereich\fb31\5112%20-%20Kreisentwicklung\Projekte\Klimaschutz\Weiss\PV\Freifl&#228;chen%20PV\EE%20im%20LKR%20G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Tabelle1!$H$28</c:f>
              <c:strCache>
                <c:ptCount val="1"/>
                <c:pt idx="0">
                  <c:v>Private Haushalte</c:v>
                </c:pt>
              </c:strCache>
            </c:strRef>
          </c:tx>
          <c:invertIfNegative val="0"/>
          <c:cat>
            <c:strRef>
              <c:f>Tabelle1!$G$29:$G$36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Tabelle1!$H$29:$H$36</c:f>
              <c:numCache>
                <c:formatCode>#,##0</c:formatCode>
                <c:ptCount val="8"/>
                <c:pt idx="0">
                  <c:v>21067</c:v>
                </c:pt>
                <c:pt idx="1">
                  <c:v>32220</c:v>
                </c:pt>
                <c:pt idx="2">
                  <c:v>17006</c:v>
                </c:pt>
                <c:pt idx="3">
                  <c:v>26309</c:v>
                </c:pt>
                <c:pt idx="4">
                  <c:v>25477</c:v>
                </c:pt>
                <c:pt idx="5">
                  <c:v>25060</c:v>
                </c:pt>
                <c:pt idx="6">
                  <c:v>19707</c:v>
                </c:pt>
                <c:pt idx="7">
                  <c:v>27218</c:v>
                </c:pt>
              </c:numCache>
            </c:numRef>
          </c:val>
        </c:ser>
        <c:ser>
          <c:idx val="1"/>
          <c:order val="1"/>
          <c:tx>
            <c:strRef>
              <c:f>Tabelle1!$I$28</c:f>
              <c:strCache>
                <c:ptCount val="1"/>
                <c:pt idx="0">
                  <c:v>Gewerbe / Handel / Dienstleistungen</c:v>
                </c:pt>
              </c:strCache>
            </c:strRef>
          </c:tx>
          <c:invertIfNegative val="0"/>
          <c:cat>
            <c:strRef>
              <c:f>Tabelle1!$G$29:$G$36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Tabelle1!$I$29:$I$36</c:f>
              <c:numCache>
                <c:formatCode>#,##0</c:formatCode>
                <c:ptCount val="8"/>
                <c:pt idx="0">
                  <c:v>17127</c:v>
                </c:pt>
                <c:pt idx="1">
                  <c:v>20283</c:v>
                </c:pt>
                <c:pt idx="2">
                  <c:v>21536</c:v>
                </c:pt>
                <c:pt idx="3">
                  <c:v>15591</c:v>
                </c:pt>
                <c:pt idx="4">
                  <c:v>20255</c:v>
                </c:pt>
                <c:pt idx="5">
                  <c:v>25446</c:v>
                </c:pt>
                <c:pt idx="6">
                  <c:v>7187</c:v>
                </c:pt>
                <c:pt idx="7">
                  <c:v>451300</c:v>
                </c:pt>
              </c:numCache>
            </c:numRef>
          </c:val>
        </c:ser>
        <c:ser>
          <c:idx val="2"/>
          <c:order val="2"/>
          <c:tx>
            <c:strRef>
              <c:f>Tabelle1!$J$28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Tabelle1!$G$29:$G$36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Tabelle1!$J$29:$J$36</c:f>
              <c:numCache>
                <c:formatCode>#,##0</c:formatCode>
                <c:ptCount val="8"/>
                <c:pt idx="0" formatCode="General">
                  <c:v>0</c:v>
                </c:pt>
                <c:pt idx="1">
                  <c:v>149848</c:v>
                </c:pt>
                <c:pt idx="2" formatCode="General">
                  <c:v>0</c:v>
                </c:pt>
                <c:pt idx="3">
                  <c:v>1985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4499</c:v>
                </c:pt>
                <c:pt idx="7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Tabelle1!$K$28</c:f>
              <c:strCache>
                <c:ptCount val="1"/>
                <c:pt idx="0">
                  <c:v>Kommunen</c:v>
                </c:pt>
              </c:strCache>
            </c:strRef>
          </c:tx>
          <c:invertIfNegative val="0"/>
          <c:cat>
            <c:strRef>
              <c:f>Tabelle1!$G$29:$G$36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Tabelle1!$K$29:$K$36</c:f>
              <c:numCache>
                <c:formatCode>General</c:formatCode>
                <c:ptCount val="8"/>
                <c:pt idx="0" formatCode="#,##0">
                  <c:v>1449</c:v>
                </c:pt>
                <c:pt idx="1">
                  <c:v>722</c:v>
                </c:pt>
                <c:pt idx="2">
                  <c:v>996</c:v>
                </c:pt>
                <c:pt idx="3">
                  <c:v>938</c:v>
                </c:pt>
                <c:pt idx="4" formatCode="#,##0">
                  <c:v>1483</c:v>
                </c:pt>
                <c:pt idx="5" formatCode="#,##0">
                  <c:v>8917</c:v>
                </c:pt>
                <c:pt idx="6">
                  <c:v>553</c:v>
                </c:pt>
                <c:pt idx="7" formatCode="#,##0">
                  <c:v>1850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998400"/>
        <c:axId val="171050112"/>
      </c:barChart>
      <c:catAx>
        <c:axId val="170998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1050112"/>
        <c:crosses val="autoZero"/>
        <c:auto val="1"/>
        <c:lblAlgn val="ctr"/>
        <c:lblOffset val="100"/>
        <c:noMultiLvlLbl val="0"/>
      </c:catAx>
      <c:valAx>
        <c:axId val="171050112"/>
        <c:scaling>
          <c:orientation val="minMax"/>
          <c:max val="5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smtClean="0"/>
                  <a:t>MWh</a:t>
                </a:r>
                <a:endParaRPr lang="de-DE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7099840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5997265966754159"/>
          <c:y val="6.7909011373578312E-2"/>
          <c:w val="0.32058289588801397"/>
          <c:h val="0.6419597550306211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Tabelle1!$H$22</c:f>
              <c:strCache>
                <c:ptCount val="1"/>
                <c:pt idx="0">
                  <c:v>Energiebedarf</c:v>
                </c:pt>
              </c:strCache>
            </c:strRef>
          </c:tx>
          <c:invertIfNegative val="0"/>
          <c:cat>
            <c:numRef>
              <c:f>Tabelle1!$I$21:$J$21</c:f>
              <c:numCache>
                <c:formatCode>General</c:formatCode>
                <c:ptCount val="2"/>
                <c:pt idx="0">
                  <c:v>2020</c:v>
                </c:pt>
                <c:pt idx="1">
                  <c:v>2040</c:v>
                </c:pt>
              </c:numCache>
            </c:numRef>
          </c:cat>
          <c:val>
            <c:numRef>
              <c:f>Tabelle1!$I$22:$J$22</c:f>
              <c:numCache>
                <c:formatCode>General</c:formatCode>
                <c:ptCount val="2"/>
                <c:pt idx="0">
                  <c:v>964029</c:v>
                </c:pt>
                <c:pt idx="1">
                  <c:v>3856116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91680"/>
        <c:axId val="173477888"/>
      </c:barChart>
      <c:catAx>
        <c:axId val="16199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73477888"/>
        <c:crosses val="autoZero"/>
        <c:auto val="1"/>
        <c:lblAlgn val="ctr"/>
        <c:lblOffset val="100"/>
        <c:noMultiLvlLbl val="0"/>
      </c:catAx>
      <c:valAx>
        <c:axId val="173477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161991680"/>
        <c:crosses val="autoZero"/>
        <c:crossBetween val="between"/>
        <c:majorUnit val="1000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Tabelle1!$H$8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Tabelle1!$G$9:$G$16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Tabelle1!$H$9:$H$16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1560</c:v>
                </c:pt>
                <c:pt idx="5" formatCode="#,##0">
                  <c:v>2574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Tabelle1!$I$8</c:f>
              <c:strCache>
                <c:ptCount val="1"/>
                <c:pt idx="0">
                  <c:v>Gas*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Tabelle1!$G$9:$G$16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Tabelle1!$I$9:$I$16</c:f>
              <c:numCache>
                <c:formatCode>General</c:formatCode>
                <c:ptCount val="8"/>
                <c:pt idx="0">
                  <c:v>0</c:v>
                </c:pt>
                <c:pt idx="1">
                  <c:v>99</c:v>
                </c:pt>
                <c:pt idx="2">
                  <c:v>100</c:v>
                </c:pt>
                <c:pt idx="3">
                  <c:v>50</c:v>
                </c:pt>
                <c:pt idx="4">
                  <c:v>83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Tabelle1!$J$8</c:f>
              <c:strCache>
                <c:ptCount val="1"/>
                <c:pt idx="0">
                  <c:v>Geothermie</c:v>
                </c:pt>
              </c:strCache>
            </c:strRef>
          </c:tx>
          <c:invertIfNegative val="0"/>
          <c:cat>
            <c:strRef>
              <c:f>Tabelle1!$G$9:$G$16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Tabelle1!$J$9:$J$16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Tabelle1!$K$8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Tabelle1!$G$9:$G$16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Tabelle1!$K$9:$K$16</c:f>
              <c:numCache>
                <c:formatCode>#,##0</c:formatCode>
                <c:ptCount val="8"/>
                <c:pt idx="0">
                  <c:v>8760</c:v>
                </c:pt>
                <c:pt idx="1">
                  <c:v>6962</c:v>
                </c:pt>
                <c:pt idx="2">
                  <c:v>7306</c:v>
                </c:pt>
                <c:pt idx="3">
                  <c:v>10390</c:v>
                </c:pt>
                <c:pt idx="4">
                  <c:v>11178</c:v>
                </c:pt>
                <c:pt idx="5">
                  <c:v>13230</c:v>
                </c:pt>
                <c:pt idx="6">
                  <c:v>9359</c:v>
                </c:pt>
                <c:pt idx="7">
                  <c:v>10297</c:v>
                </c:pt>
              </c:numCache>
            </c:numRef>
          </c:val>
        </c:ser>
        <c:ser>
          <c:idx val="4"/>
          <c:order val="4"/>
          <c:tx>
            <c:strRef>
              <c:f>Tabelle1!$L$8</c:f>
              <c:strCache>
                <c:ptCount val="1"/>
                <c:pt idx="0">
                  <c:v>Wasser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Tabelle1!$G$9:$G$16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Tabelle1!$L$9:$L$16</c:f>
              <c:numCache>
                <c:formatCode>General</c:formatCode>
                <c:ptCount val="8"/>
                <c:pt idx="0">
                  <c:v>65</c:v>
                </c:pt>
                <c:pt idx="1">
                  <c:v>19</c:v>
                </c:pt>
                <c:pt idx="2">
                  <c:v>150</c:v>
                </c:pt>
                <c:pt idx="3">
                  <c:v>19</c:v>
                </c:pt>
                <c:pt idx="4">
                  <c:v>30</c:v>
                </c:pt>
                <c:pt idx="5">
                  <c:v>67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Tabelle1!$M$8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Tabelle1!$G$9:$G$16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Tabelle1!$M$9:$M$16</c:f>
              <c:numCache>
                <c:formatCode>General</c:formatCode>
                <c:ptCount val="8"/>
                <c:pt idx="0" formatCode="#,##0">
                  <c:v>11100</c:v>
                </c:pt>
                <c:pt idx="1">
                  <c:v>0</c:v>
                </c:pt>
                <c:pt idx="2">
                  <c:v>0</c:v>
                </c:pt>
                <c:pt idx="3" formatCode="#,##0">
                  <c:v>15000</c:v>
                </c:pt>
                <c:pt idx="4" formatCode="#,##0">
                  <c:v>27800</c:v>
                </c:pt>
                <c:pt idx="5" formatCode="#,##0">
                  <c:v>18300</c:v>
                </c:pt>
                <c:pt idx="6" formatCode="#,##0">
                  <c:v>4500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171648"/>
        <c:axId val="194173568"/>
      </c:barChart>
      <c:catAx>
        <c:axId val="19417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4173568"/>
        <c:crosses val="autoZero"/>
        <c:auto val="1"/>
        <c:lblAlgn val="ctr"/>
        <c:lblOffset val="100"/>
        <c:noMultiLvlLbl val="0"/>
      </c:catAx>
      <c:valAx>
        <c:axId val="19417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17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06268712383433"/>
          <c:y val="0.14572956190770137"/>
          <c:w val="0.19089326082731456"/>
          <c:h val="0.4695308229867727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Tabelle1!$C$34:$C$35</c:f>
              <c:strCache>
                <c:ptCount val="2"/>
                <c:pt idx="0">
                  <c:v>Soll</c:v>
                </c:pt>
                <c:pt idx="1">
                  <c:v>Belegt</c:v>
                </c:pt>
              </c:strCache>
            </c:strRef>
          </c:cat>
          <c:val>
            <c:numRef>
              <c:f>Tabelle1!$D$34:$D$35</c:f>
              <c:numCache>
                <c:formatCode>General</c:formatCode>
                <c:ptCount val="2"/>
                <c:pt idx="0" formatCode="0">
                  <c:v>362.34128681020297</c:v>
                </c:pt>
                <c:pt idx="1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3987785424261"/>
          <c:y val="0.26490266841644794"/>
          <c:w val="0.33545669977968906"/>
          <c:h val="0.36371318168562261"/>
        </c:manualLayout>
      </c:layout>
      <c:overlay val="0"/>
      <c:txPr>
        <a:bodyPr/>
        <a:lstStyle/>
        <a:p>
          <a:pPr>
            <a:defRPr sz="2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Tabelle1!$H$43</c:f>
              <c:strCache>
                <c:ptCount val="1"/>
                <c:pt idx="0">
                  <c:v>Genutzt</c:v>
                </c:pt>
              </c:strCache>
            </c:strRef>
          </c:tx>
          <c:invertIfNegative val="0"/>
          <c:cat>
            <c:strRef>
              <c:f>Tabelle1!$G$44:$G$51</c:f>
              <c:strCache>
                <c:ptCount val="8"/>
                <c:pt idx="0">
                  <c:v>VG Bellheim</c:v>
                </c:pt>
                <c:pt idx="1">
                  <c:v>Stadt Germersheim</c:v>
                </c:pt>
                <c:pt idx="2">
                  <c:v>VG Hagenbach</c:v>
                </c:pt>
                <c:pt idx="3">
                  <c:v>VG Jockgrim</c:v>
                </c:pt>
                <c:pt idx="4">
                  <c:v>VG Kandel</c:v>
                </c:pt>
                <c:pt idx="5">
                  <c:v>VG Lingenfeld</c:v>
                </c:pt>
                <c:pt idx="6">
                  <c:v>VG Rülzheim</c:v>
                </c:pt>
                <c:pt idx="7">
                  <c:v>Stadt Wörth a.R.</c:v>
                </c:pt>
              </c:strCache>
            </c:strRef>
          </c:cat>
          <c:val>
            <c:numRef>
              <c:f>Tabelle1!$H$44:$H$51</c:f>
              <c:numCache>
                <c:formatCode>#,##0</c:formatCode>
                <c:ptCount val="8"/>
                <c:pt idx="0">
                  <c:v>8678</c:v>
                </c:pt>
                <c:pt idx="1">
                  <c:v>6938</c:v>
                </c:pt>
                <c:pt idx="2">
                  <c:v>6664</c:v>
                </c:pt>
                <c:pt idx="3">
                  <c:v>10303</c:v>
                </c:pt>
                <c:pt idx="4">
                  <c:v>10984</c:v>
                </c:pt>
                <c:pt idx="5">
                  <c:v>10217</c:v>
                </c:pt>
                <c:pt idx="6">
                  <c:v>9302</c:v>
                </c:pt>
                <c:pt idx="7">
                  <c:v>10176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452992"/>
        <c:axId val="162458240"/>
      </c:barChart>
      <c:catAx>
        <c:axId val="16245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2458240"/>
        <c:crosses val="autoZero"/>
        <c:auto val="1"/>
        <c:lblAlgn val="ctr"/>
        <c:lblOffset val="100"/>
        <c:noMultiLvlLbl val="0"/>
      </c:catAx>
      <c:valAx>
        <c:axId val="1624582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2452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0E152-96B6-43C7-97B7-2B58B28F9846}" type="datetimeFigureOut">
              <a:rPr lang="de-DE" smtClean="0"/>
              <a:pPr/>
              <a:t>08.02.2023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9ADB8-3D4E-4B1D-B547-7C74787B565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8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 Zentral zu dezentral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9ADB8-3D4E-4B1D-B547-7C74787B565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17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RLP weglassen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9ADB8-3D4E-4B1D-B547-7C74787B565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19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9ADB8-3D4E-4B1D-B547-7C74787B565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33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DFCDC6-C7DE-475F-A24D-F36BD44834CB}" type="datetime1">
              <a:rPr lang="de-DE" smtClean="0"/>
              <a:t>08.02.2023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7D7-17E4-41C2-A2E5-6C75CF601FFE}" type="datetime1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F8BF26-F5DF-4621-BFA3-C749E42E48EC}" type="datetime1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DE63-F538-4E6F-8195-CAC5E5DB111E}" type="datetime1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pic>
        <p:nvPicPr>
          <p:cNvPr id="7" name="Picture 2" descr="https://www.kreis-germersheim.de/kv_germersheim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59" y="0"/>
            <a:ext cx="1269709" cy="6732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FAED-4AF5-4F9D-A9BA-88BADC471664}" type="datetime1">
              <a:rPr lang="de-DE" smtClean="0"/>
              <a:t>08.02.2023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E97A6D-2377-428A-A384-BB9921427CCC}" type="datetime1">
              <a:rPr lang="de-DE" smtClean="0"/>
              <a:t>08.02.2023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22CE0D-AA7A-4130-A798-4CAEE7094F02}" type="datetime1">
              <a:rPr lang="de-DE" smtClean="0"/>
              <a:t>08.02.2023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0957-36DF-4424-8E20-62B4E4AD4948}" type="datetime1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F0F-95EB-4BB3-9F70-B91434CAC0B4}" type="datetime1">
              <a:rPr lang="de-DE" smtClean="0"/>
              <a:t>08.02.2023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0717-D24A-4D0F-BC45-28DE07E71839}" type="datetime1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83F15E-5188-4DBA-9632-8EBB4D3045D0}" type="datetime1">
              <a:rPr lang="de-DE" smtClean="0"/>
              <a:t>08.02.2023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FF7F3A-611A-48E9-BC00-90D87A9BD94C}" type="datetime1">
              <a:rPr lang="de-DE" smtClean="0"/>
              <a:t>08.02.2023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D02312-8AF8-4DB7-89CF-51411789D16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energieagentur.rlp.de/fileadmin/user_upload/broschueren/Energieagentur/20210727_Rahmenbedingungen_fuer_PV-Freiflaechenanlagen.pdf" TargetMode="External"/><Relationship Id="rId4" Type="http://schemas.openxmlformats.org/officeDocument/2006/relationships/hyperlink" Target="https://mkuem.rlp.de/fileadmin/mulewf/Themen/Energie_und_Strahlenschutz/Energie/Leitfaden_Massnahmensteckbrief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eatlas.rlp.de/earp/energiesteckbriefe/energiesteckbrief/0733400000/202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349544" y="2924944"/>
            <a:ext cx="4896544" cy="2952328"/>
          </a:xfrm>
        </p:spPr>
        <p:txBody>
          <a:bodyPr>
            <a:noAutofit/>
          </a:bodyPr>
          <a:lstStyle/>
          <a:p>
            <a:r>
              <a:rPr lang="de-DE" sz="2400" dirty="0" smtClean="0"/>
              <a:t>Impulsvortrag im Rahmen der Veranstaltung</a:t>
            </a:r>
            <a:br>
              <a:rPr lang="de-DE" sz="2400" dirty="0" smtClean="0"/>
            </a:br>
            <a:r>
              <a:rPr lang="de-DE" sz="2400" dirty="0" smtClean="0"/>
              <a:t>„Jedes Dorf baut seine PV-Freiflächenanlage“ </a:t>
            </a:r>
            <a:br>
              <a:rPr lang="de-DE" sz="2400" dirty="0" smtClean="0"/>
            </a:br>
            <a:r>
              <a:rPr lang="de-DE" sz="2400" dirty="0" smtClean="0"/>
              <a:t>am 8.2.2023, Kandel</a:t>
            </a:r>
          </a:p>
          <a:p>
            <a:endParaRPr lang="de-DE" sz="2400" dirty="0" smtClean="0"/>
          </a:p>
          <a:p>
            <a:r>
              <a:rPr lang="de-DE" sz="2400" dirty="0" smtClean="0"/>
              <a:t>Annika Weiss, Klimaschutzmanagerin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Energiewende im Landkreis Germersheim</a:t>
            </a:r>
            <a:endParaRPr lang="de-DE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6" t="20856" r="36792" b="8884"/>
          <a:stretch/>
        </p:blipFill>
        <p:spPr bwMode="auto">
          <a:xfrm>
            <a:off x="6228184" y="2621280"/>
            <a:ext cx="2748940" cy="382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441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 Vorgehen – gute Beispiele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7395" r="3327" b="34434"/>
          <a:stretch/>
        </p:blipFill>
        <p:spPr bwMode="auto">
          <a:xfrm>
            <a:off x="916772" y="2294473"/>
            <a:ext cx="33843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34086" y="1789593"/>
            <a:ext cx="210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Workshop in Kandel</a:t>
            </a:r>
          </a:p>
        </p:txBody>
      </p:sp>
      <p:sp>
        <p:nvSpPr>
          <p:cNvPr id="10" name="Rechteck 9"/>
          <p:cNvSpPr/>
          <p:nvPr/>
        </p:nvSpPr>
        <p:spPr>
          <a:xfrm>
            <a:off x="4820196" y="5480357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4"/>
              </a:rPr>
              <a:t>Leitfaden_Massnahmensteckbriefe.pdf (rlp.de</a:t>
            </a:r>
            <a:r>
              <a:rPr lang="de-DE" sz="1400" dirty="0" smtClean="0">
                <a:hlinkClick r:id="rId4"/>
              </a:rPr>
              <a:t>)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August 2021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886292" y="5680411"/>
            <a:ext cx="2903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Potentialanalysen in den VG</a:t>
            </a:r>
          </a:p>
          <a:p>
            <a:r>
              <a:rPr lang="de-DE" b="1" dirty="0" smtClean="0"/>
              <a:t>Lingenfeld</a:t>
            </a:r>
          </a:p>
        </p:txBody>
      </p:sp>
      <p:sp>
        <p:nvSpPr>
          <p:cNvPr id="13" name="Rechteck 12"/>
          <p:cNvSpPr/>
          <p:nvPr/>
        </p:nvSpPr>
        <p:spPr>
          <a:xfrm>
            <a:off x="5292080" y="6003577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Rahmenbedingungen für PV-Freiflächenanlagen (rlp.de</a:t>
            </a:r>
            <a:r>
              <a:rPr lang="de-DE" sz="1400" dirty="0" smtClean="0">
                <a:hlinkClick r:id="rId5"/>
              </a:rPr>
              <a:t>)</a:t>
            </a:r>
            <a:r>
              <a:rPr lang="de-DE" sz="1400" dirty="0" smtClean="0"/>
              <a:t> Juli 2021</a:t>
            </a:r>
            <a:endParaRPr lang="de-DE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4387" r="36823" b="10243"/>
          <a:stretch/>
        </p:blipFill>
        <p:spPr bwMode="auto">
          <a:xfrm>
            <a:off x="4830460" y="1974259"/>
            <a:ext cx="2257536" cy="33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t="14319" r="30759" b="4853"/>
          <a:stretch/>
        </p:blipFill>
        <p:spPr bwMode="auto">
          <a:xfrm>
            <a:off x="6639592" y="3003856"/>
            <a:ext cx="2234072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50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000" dirty="0" smtClean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 smtClean="0"/>
              <a:t>Vielen Dank für Ihre Aufmerksamkeit</a:t>
            </a:r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2000" dirty="0" smtClean="0"/>
              <a:t>Annika Weiss (Klimaschutzmanagerin)</a:t>
            </a:r>
          </a:p>
          <a:p>
            <a:pPr marL="0" indent="0">
              <a:buNone/>
            </a:pPr>
            <a:r>
              <a:rPr lang="de-DE" sz="2000" dirty="0" smtClean="0"/>
              <a:t>Email: A.weiss@kreis-germersheim.de</a:t>
            </a:r>
          </a:p>
          <a:p>
            <a:pPr marL="0" indent="0">
              <a:buNone/>
            </a:pPr>
            <a:r>
              <a:rPr lang="de-DE" sz="2000" dirty="0" smtClean="0"/>
              <a:t>Tel: 077274-53 4505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311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 smtClean="0"/>
              <a:t>Backup</a:t>
            </a:r>
            <a:endParaRPr lang="de-DE" sz="4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9102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Übersicht PV Anlagen im LK </a:t>
            </a:r>
            <a:r>
              <a:rPr lang="de-DE" dirty="0" smtClean="0"/>
              <a:t>GER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37818" r="54683" b="25545"/>
          <a:stretch/>
        </p:blipFill>
        <p:spPr bwMode="auto">
          <a:xfrm>
            <a:off x="755576" y="2044824"/>
            <a:ext cx="2803768" cy="38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76" y="60212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smtClean="0"/>
              <a:t>Bislang wenige PV Freiflächenanlagen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2663208" cy="60466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Dachflächen</a:t>
            </a:r>
            <a:endParaRPr lang="de-DE" dirty="0"/>
          </a:p>
        </p:txBody>
      </p:sp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031846"/>
              </p:ext>
            </p:extLst>
          </p:nvPr>
        </p:nvGraphicFramePr>
        <p:xfrm>
          <a:off x="3779912" y="2044824"/>
          <a:ext cx="504056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118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Stromeinspeisung im LK GER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3868" r="23059" b="4577"/>
          <a:stretch/>
        </p:blipFill>
        <p:spPr bwMode="auto">
          <a:xfrm>
            <a:off x="1043608" y="1567929"/>
            <a:ext cx="6663248" cy="52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84368" y="2932956"/>
            <a:ext cx="979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25-32%</a:t>
            </a:r>
            <a:endParaRPr lang="de-DE" b="1" dirty="0"/>
          </a:p>
        </p:txBody>
      </p:sp>
      <p:cxnSp>
        <p:nvCxnSpPr>
          <p:cNvPr id="6" name="Gerade Verbindung 5"/>
          <p:cNvCxnSpPr>
            <a:endCxn id="4" idx="1"/>
          </p:cNvCxnSpPr>
          <p:nvPr/>
        </p:nvCxnSpPr>
        <p:spPr>
          <a:xfrm flipV="1">
            <a:off x="5436096" y="3117622"/>
            <a:ext cx="2448272" cy="32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884368" y="3302288"/>
            <a:ext cx="97933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6-13%</a:t>
            </a:r>
            <a:endParaRPr lang="de-DE" b="1" dirty="0"/>
          </a:p>
        </p:txBody>
      </p:sp>
      <p:cxnSp>
        <p:nvCxnSpPr>
          <p:cNvPr id="9" name="Gerade Verbindung 8"/>
          <p:cNvCxnSpPr>
            <a:endCxn id="8" idx="1"/>
          </p:cNvCxnSpPr>
          <p:nvPr/>
        </p:nvCxnSpPr>
        <p:spPr>
          <a:xfrm>
            <a:off x="4759248" y="3150260"/>
            <a:ext cx="3125120" cy="33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13" idx="1"/>
          </p:cNvCxnSpPr>
          <p:nvPr/>
        </p:nvCxnSpPr>
        <p:spPr>
          <a:xfrm>
            <a:off x="4759248" y="3150260"/>
            <a:ext cx="3125120" cy="7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884368" y="3671620"/>
            <a:ext cx="97933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0-6%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393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88"/>
          <p:cNvGrpSpPr/>
          <p:nvPr/>
        </p:nvGrpSpPr>
        <p:grpSpPr>
          <a:xfrm>
            <a:off x="1269391" y="4083558"/>
            <a:ext cx="2205094" cy="2602990"/>
            <a:chOff x="5049169" y="4178723"/>
            <a:chExt cx="1851990" cy="2346621"/>
          </a:xfrm>
        </p:grpSpPr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169" y="4178723"/>
              <a:ext cx="1851990" cy="23466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</p:pic>
        <p:sp>
          <p:nvSpPr>
            <p:cNvPr id="20" name="Gewitterblitz 19"/>
            <p:cNvSpPr/>
            <p:nvPr/>
          </p:nvSpPr>
          <p:spPr>
            <a:xfrm>
              <a:off x="5847689" y="5155021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1" name="Gewitterblitz 20"/>
            <p:cNvSpPr/>
            <p:nvPr/>
          </p:nvSpPr>
          <p:spPr>
            <a:xfrm>
              <a:off x="5666193" y="5993288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2" name="Gewitterblitz 21"/>
            <p:cNvSpPr/>
            <p:nvPr/>
          </p:nvSpPr>
          <p:spPr>
            <a:xfrm>
              <a:off x="6152489" y="5459821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3" name="Gewitterblitz 22"/>
            <p:cNvSpPr/>
            <p:nvPr/>
          </p:nvSpPr>
          <p:spPr>
            <a:xfrm>
              <a:off x="5614003" y="5758525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4" name="Gewitterblitz 23"/>
            <p:cNvSpPr/>
            <p:nvPr/>
          </p:nvSpPr>
          <p:spPr>
            <a:xfrm>
              <a:off x="6048108" y="6073962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5" name="Gewitterblitz 24"/>
            <p:cNvSpPr/>
            <p:nvPr/>
          </p:nvSpPr>
          <p:spPr>
            <a:xfrm>
              <a:off x="5818593" y="6145688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6" name="Gewitterblitz 25"/>
            <p:cNvSpPr/>
            <p:nvPr/>
          </p:nvSpPr>
          <p:spPr>
            <a:xfrm>
              <a:off x="6225432" y="6065014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7" name="Gewitterblitz 26"/>
            <p:cNvSpPr/>
            <p:nvPr/>
          </p:nvSpPr>
          <p:spPr>
            <a:xfrm>
              <a:off x="5924320" y="5800376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8" name="Gewitterblitz 27"/>
            <p:cNvSpPr/>
            <p:nvPr/>
          </p:nvSpPr>
          <p:spPr>
            <a:xfrm>
              <a:off x="5362104" y="5489173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9" name="Gewitterblitz 28"/>
            <p:cNvSpPr/>
            <p:nvPr/>
          </p:nvSpPr>
          <p:spPr>
            <a:xfrm>
              <a:off x="5569217" y="5329125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0" name="Gewitterblitz 29"/>
            <p:cNvSpPr/>
            <p:nvPr/>
          </p:nvSpPr>
          <p:spPr>
            <a:xfrm>
              <a:off x="6311733" y="5459199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1" name="Gewitterblitz 30"/>
            <p:cNvSpPr/>
            <p:nvPr/>
          </p:nvSpPr>
          <p:spPr>
            <a:xfrm>
              <a:off x="6187945" y="5185613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2" name="Gewitterblitz 31"/>
            <p:cNvSpPr/>
            <p:nvPr/>
          </p:nvSpPr>
          <p:spPr>
            <a:xfrm>
              <a:off x="6216628" y="4753533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3" name="Gewitterblitz 32"/>
            <p:cNvSpPr/>
            <p:nvPr/>
          </p:nvSpPr>
          <p:spPr>
            <a:xfrm>
              <a:off x="6092840" y="4479947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4" name="Gewitterblitz 33"/>
            <p:cNvSpPr/>
            <p:nvPr/>
          </p:nvSpPr>
          <p:spPr>
            <a:xfrm>
              <a:off x="5816351" y="4632866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5" name="Gewitterblitz 34"/>
            <p:cNvSpPr/>
            <p:nvPr/>
          </p:nvSpPr>
          <p:spPr>
            <a:xfrm>
              <a:off x="5692563" y="4359280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6" name="Gewitterblitz 35"/>
            <p:cNvSpPr/>
            <p:nvPr/>
          </p:nvSpPr>
          <p:spPr>
            <a:xfrm>
              <a:off x="5816351" y="5255659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7" name="Gewitterblitz 36"/>
            <p:cNvSpPr/>
            <p:nvPr/>
          </p:nvSpPr>
          <p:spPr>
            <a:xfrm>
              <a:off x="5692563" y="4982073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8" name="Gewitterblitz 37"/>
            <p:cNvSpPr/>
            <p:nvPr/>
          </p:nvSpPr>
          <p:spPr>
            <a:xfrm>
              <a:off x="5715861" y="5670151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9" name="Gewitterblitz 38"/>
            <p:cNvSpPr/>
            <p:nvPr/>
          </p:nvSpPr>
          <p:spPr>
            <a:xfrm>
              <a:off x="5922974" y="5510103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0" name="Gewitterblitz 39"/>
            <p:cNvSpPr/>
            <p:nvPr/>
          </p:nvSpPr>
          <p:spPr>
            <a:xfrm>
              <a:off x="5359486" y="5117511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1" name="Gewitterblitz 40"/>
            <p:cNvSpPr/>
            <p:nvPr/>
          </p:nvSpPr>
          <p:spPr>
            <a:xfrm>
              <a:off x="5611480" y="4920871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2" name="Gewitterblitz 41"/>
            <p:cNvSpPr/>
            <p:nvPr/>
          </p:nvSpPr>
          <p:spPr>
            <a:xfrm>
              <a:off x="6108548" y="4937125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3" name="Gewitterblitz 42"/>
            <p:cNvSpPr/>
            <p:nvPr/>
          </p:nvSpPr>
          <p:spPr>
            <a:xfrm>
              <a:off x="6315661" y="4777077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4" name="Gewitterblitz 43"/>
            <p:cNvSpPr/>
            <p:nvPr/>
          </p:nvSpPr>
          <p:spPr>
            <a:xfrm>
              <a:off x="6325685" y="5294294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5" name="Gewitterblitz 44"/>
            <p:cNvSpPr/>
            <p:nvPr/>
          </p:nvSpPr>
          <p:spPr>
            <a:xfrm>
              <a:off x="6532798" y="5134246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6" name="Gewitterblitz 45"/>
            <p:cNvSpPr/>
            <p:nvPr/>
          </p:nvSpPr>
          <p:spPr>
            <a:xfrm>
              <a:off x="5485876" y="5749361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7" name="Gewitterblitz 46"/>
            <p:cNvSpPr/>
            <p:nvPr/>
          </p:nvSpPr>
          <p:spPr>
            <a:xfrm>
              <a:off x="5721617" y="5481525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8" name="Gewitterblitz 47"/>
            <p:cNvSpPr/>
            <p:nvPr/>
          </p:nvSpPr>
          <p:spPr>
            <a:xfrm>
              <a:off x="5611480" y="5098998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9" name="Gewitterblitz 48"/>
            <p:cNvSpPr/>
            <p:nvPr/>
          </p:nvSpPr>
          <p:spPr>
            <a:xfrm>
              <a:off x="5818593" y="4938950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0" name="Gewitterblitz 49"/>
            <p:cNvSpPr/>
            <p:nvPr/>
          </p:nvSpPr>
          <p:spPr>
            <a:xfrm>
              <a:off x="6023838" y="5098998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1" name="Gewitterblitz 50"/>
            <p:cNvSpPr/>
            <p:nvPr/>
          </p:nvSpPr>
          <p:spPr>
            <a:xfrm>
              <a:off x="6197221" y="5712082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2" name="Gewitterblitz 51"/>
            <p:cNvSpPr/>
            <p:nvPr/>
          </p:nvSpPr>
          <p:spPr>
            <a:xfrm>
              <a:off x="5558168" y="5527888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5" name="Gewitterblitz 54"/>
            <p:cNvSpPr/>
            <p:nvPr/>
          </p:nvSpPr>
          <p:spPr>
            <a:xfrm>
              <a:off x="5881160" y="5979674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6" name="Gewitterblitz 55"/>
            <p:cNvSpPr/>
            <p:nvPr/>
          </p:nvSpPr>
          <p:spPr>
            <a:xfrm>
              <a:off x="6149199" y="5849836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7" name="Gewitterblitz 56"/>
            <p:cNvSpPr/>
            <p:nvPr/>
          </p:nvSpPr>
          <p:spPr>
            <a:xfrm>
              <a:off x="6003181" y="5245819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8" name="Gewitterblitz 57"/>
            <p:cNvSpPr/>
            <p:nvPr/>
          </p:nvSpPr>
          <p:spPr>
            <a:xfrm>
              <a:off x="5381495" y="5324274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9" name="Gewitterblitz 58"/>
            <p:cNvSpPr/>
            <p:nvPr/>
          </p:nvSpPr>
          <p:spPr>
            <a:xfrm>
              <a:off x="6252781" y="4439954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0" name="Gewitterblitz 59"/>
            <p:cNvSpPr/>
            <p:nvPr/>
          </p:nvSpPr>
          <p:spPr>
            <a:xfrm>
              <a:off x="6459297" y="4961399"/>
              <a:ext cx="138201" cy="135804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1" name="Gewitterblitz 60"/>
            <p:cNvSpPr/>
            <p:nvPr/>
          </p:nvSpPr>
          <p:spPr>
            <a:xfrm>
              <a:off x="6331356" y="5002118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2" name="Gewitterblitz 61"/>
            <p:cNvSpPr/>
            <p:nvPr/>
          </p:nvSpPr>
          <p:spPr>
            <a:xfrm>
              <a:off x="5581759" y="6170876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3" name="Gewitterblitz 62"/>
            <p:cNvSpPr/>
            <p:nvPr/>
          </p:nvSpPr>
          <p:spPr>
            <a:xfrm>
              <a:off x="5844963" y="4511680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4" name="Gewitterblitz 63"/>
            <p:cNvSpPr/>
            <p:nvPr/>
          </p:nvSpPr>
          <p:spPr>
            <a:xfrm>
              <a:off x="5997363" y="4664080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5" name="Gewitterblitz 64"/>
            <p:cNvSpPr/>
            <p:nvPr/>
          </p:nvSpPr>
          <p:spPr>
            <a:xfrm>
              <a:off x="5920733" y="4406346"/>
              <a:ext cx="116478" cy="19219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6" name="Gewitterblitz 65"/>
            <p:cNvSpPr/>
            <p:nvPr/>
          </p:nvSpPr>
          <p:spPr>
            <a:xfrm>
              <a:off x="5940127" y="4766439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7" name="Gewitterblitz 66"/>
            <p:cNvSpPr/>
            <p:nvPr/>
          </p:nvSpPr>
          <p:spPr>
            <a:xfrm>
              <a:off x="5645273" y="4692533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8" name="Gewitterblitz 67"/>
            <p:cNvSpPr/>
            <p:nvPr/>
          </p:nvSpPr>
          <p:spPr>
            <a:xfrm>
              <a:off x="5517927" y="4488019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9" name="Gewitterblitz 68"/>
            <p:cNvSpPr/>
            <p:nvPr/>
          </p:nvSpPr>
          <p:spPr>
            <a:xfrm>
              <a:off x="6402058" y="4561140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0" name="Gewitterblitz 69"/>
            <p:cNvSpPr/>
            <p:nvPr/>
          </p:nvSpPr>
          <p:spPr>
            <a:xfrm>
              <a:off x="5709780" y="5353299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1" name="Gewitterblitz 70"/>
            <p:cNvSpPr/>
            <p:nvPr/>
          </p:nvSpPr>
          <p:spPr>
            <a:xfrm>
              <a:off x="5398286" y="4764067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2" name="Gewitterblitz 71"/>
            <p:cNvSpPr/>
            <p:nvPr/>
          </p:nvSpPr>
          <p:spPr>
            <a:xfrm>
              <a:off x="5508423" y="5324721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3" name="Gewitterblitz 72"/>
            <p:cNvSpPr/>
            <p:nvPr/>
          </p:nvSpPr>
          <p:spPr>
            <a:xfrm>
              <a:off x="5810644" y="4942194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4" name="Gewitterblitz 73"/>
            <p:cNvSpPr/>
            <p:nvPr/>
          </p:nvSpPr>
          <p:spPr>
            <a:xfrm>
              <a:off x="5984027" y="5555278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5" name="Gewitterblitz 74"/>
            <p:cNvSpPr/>
            <p:nvPr/>
          </p:nvSpPr>
          <p:spPr>
            <a:xfrm>
              <a:off x="5529568" y="5117511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6" name="Gewitterblitz 75"/>
            <p:cNvSpPr/>
            <p:nvPr/>
          </p:nvSpPr>
          <p:spPr>
            <a:xfrm>
              <a:off x="5746705" y="5474680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7" name="Gewitterblitz 76"/>
            <p:cNvSpPr/>
            <p:nvPr/>
          </p:nvSpPr>
          <p:spPr>
            <a:xfrm>
              <a:off x="5570219" y="6030222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8" name="Gewitterblitz 77"/>
            <p:cNvSpPr/>
            <p:nvPr/>
          </p:nvSpPr>
          <p:spPr>
            <a:xfrm>
              <a:off x="5752376" y="5182504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79" name="Gewitterblitz 78"/>
            <p:cNvSpPr/>
            <p:nvPr/>
          </p:nvSpPr>
          <p:spPr>
            <a:xfrm>
              <a:off x="5231664" y="5122580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0" name="Gewitterblitz 79"/>
            <p:cNvSpPr/>
            <p:nvPr/>
          </p:nvSpPr>
          <p:spPr>
            <a:xfrm>
              <a:off x="5813683" y="4851413"/>
              <a:ext cx="104381" cy="143452"/>
            </a:xfrm>
            <a:prstGeom prst="lightningBolt">
              <a:avLst/>
            </a:prstGeom>
            <a:solidFill>
              <a:srgbClr val="8DB4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1" name="Gewitterblitz 80"/>
            <p:cNvSpPr/>
            <p:nvPr/>
          </p:nvSpPr>
          <p:spPr>
            <a:xfrm>
              <a:off x="6030820" y="5208582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2" name="Gewitterblitz 81"/>
            <p:cNvSpPr/>
            <p:nvPr/>
          </p:nvSpPr>
          <p:spPr>
            <a:xfrm>
              <a:off x="5854334" y="5764124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3" name="Gewitterblitz 82"/>
            <p:cNvSpPr/>
            <p:nvPr/>
          </p:nvSpPr>
          <p:spPr>
            <a:xfrm>
              <a:off x="6036491" y="4916406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4" name="Gewitterblitz 83"/>
            <p:cNvSpPr/>
            <p:nvPr/>
          </p:nvSpPr>
          <p:spPr>
            <a:xfrm>
              <a:off x="5515779" y="4856482"/>
              <a:ext cx="104381" cy="143452"/>
            </a:xfrm>
            <a:prstGeom prst="lightningBol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5" name="Gewitterblitz 84"/>
            <p:cNvSpPr/>
            <p:nvPr/>
          </p:nvSpPr>
          <p:spPr>
            <a:xfrm>
              <a:off x="5514504" y="5641573"/>
              <a:ext cx="104381" cy="143452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1326070" y="1555218"/>
            <a:ext cx="2232155" cy="2647845"/>
            <a:chOff x="5442898" y="1615655"/>
            <a:chExt cx="1851990" cy="234662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898" y="1615655"/>
              <a:ext cx="1851990" cy="2346621"/>
            </a:xfrm>
            <a:prstGeom prst="rect">
              <a:avLst/>
            </a:prstGeom>
          </p:spPr>
        </p:pic>
        <p:sp>
          <p:nvSpPr>
            <p:cNvPr id="12" name="Gewitterblitz 11"/>
            <p:cNvSpPr/>
            <p:nvPr/>
          </p:nvSpPr>
          <p:spPr>
            <a:xfrm>
              <a:off x="5871631" y="2466931"/>
              <a:ext cx="374690" cy="458738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3" name="Gewitterblitz 12"/>
            <p:cNvSpPr/>
            <p:nvPr/>
          </p:nvSpPr>
          <p:spPr>
            <a:xfrm>
              <a:off x="6675054" y="2349863"/>
              <a:ext cx="132154" cy="16307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4" name="Gewitterblitz 13"/>
            <p:cNvSpPr/>
            <p:nvPr/>
          </p:nvSpPr>
          <p:spPr>
            <a:xfrm>
              <a:off x="6364921" y="2041636"/>
              <a:ext cx="231650" cy="272180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5" name="Gewitterblitz 14"/>
            <p:cNvSpPr/>
            <p:nvPr/>
          </p:nvSpPr>
          <p:spPr>
            <a:xfrm>
              <a:off x="6058976" y="3298889"/>
              <a:ext cx="260008" cy="282162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6" name="Gewitterblitz 15"/>
            <p:cNvSpPr/>
            <p:nvPr/>
          </p:nvSpPr>
          <p:spPr>
            <a:xfrm>
              <a:off x="5967755" y="2296003"/>
              <a:ext cx="231650" cy="272180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7" name="Gewitterblitz 16"/>
            <p:cNvSpPr/>
            <p:nvPr/>
          </p:nvSpPr>
          <p:spPr>
            <a:xfrm>
              <a:off x="5875119" y="2746917"/>
              <a:ext cx="231650" cy="272180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8" name="Gewitterblitz 17"/>
            <p:cNvSpPr/>
            <p:nvPr/>
          </p:nvSpPr>
          <p:spPr>
            <a:xfrm>
              <a:off x="6528912" y="2447955"/>
              <a:ext cx="231650" cy="272180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9" name="Gewitterblitz 18"/>
            <p:cNvSpPr/>
            <p:nvPr/>
          </p:nvSpPr>
          <p:spPr>
            <a:xfrm>
              <a:off x="6133271" y="2004132"/>
              <a:ext cx="231650" cy="272180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3" name="Gewitterblitz 52"/>
            <p:cNvSpPr/>
            <p:nvPr/>
          </p:nvSpPr>
          <p:spPr>
            <a:xfrm>
              <a:off x="5871631" y="3039629"/>
              <a:ext cx="220175" cy="238728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54" name="Gewitterblitz 53"/>
            <p:cNvSpPr/>
            <p:nvPr/>
          </p:nvSpPr>
          <p:spPr>
            <a:xfrm>
              <a:off x="6403787" y="2710300"/>
              <a:ext cx="314461" cy="327449"/>
            </a:xfrm>
            <a:prstGeom prst="lightningBol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„Energiewende“</a:t>
            </a:r>
            <a:endParaRPr lang="de-DE" dirty="0"/>
          </a:p>
        </p:txBody>
      </p:sp>
      <p:sp>
        <p:nvSpPr>
          <p:cNvPr id="10" name="Textfeld 23"/>
          <p:cNvSpPr txBox="1"/>
          <p:nvPr/>
        </p:nvSpPr>
        <p:spPr>
          <a:xfrm>
            <a:off x="4932040" y="4770627"/>
            <a:ext cx="2952328" cy="1261884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Dezentralisierung </a:t>
            </a:r>
          </a:p>
          <a:p>
            <a:r>
              <a:rPr lang="de-D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Dekarbonisierung </a:t>
            </a:r>
          </a:p>
          <a:p>
            <a:r>
              <a:rPr lang="de-D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Diversifizierung</a:t>
            </a:r>
          </a:p>
          <a:p>
            <a:r>
              <a:rPr lang="de-DE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Wind, Sonne, Bio, </a:t>
            </a:r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Geo</a:t>
            </a: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,…)</a:t>
            </a:r>
            <a:endParaRPr lang="de-DE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24"/>
          <p:cNvSpPr txBox="1"/>
          <p:nvPr/>
        </p:nvSpPr>
        <p:spPr>
          <a:xfrm>
            <a:off x="4905340" y="2115068"/>
            <a:ext cx="2882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Zentralisierte </a:t>
            </a:r>
          </a:p>
          <a:p>
            <a:pPr algn="ctr"/>
            <a:r>
              <a:rPr lang="de-DE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Energieproduktion</a:t>
            </a:r>
          </a:p>
          <a:p>
            <a:pPr algn="ctr"/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v.A.</a:t>
            </a: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Kohle, Atom)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Pfeil nach unten 85"/>
          <p:cNvSpPr/>
          <p:nvPr/>
        </p:nvSpPr>
        <p:spPr>
          <a:xfrm>
            <a:off x="3347864" y="3030542"/>
            <a:ext cx="987552" cy="214638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65000"/>
                  <a:alpha val="62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0" name="Textfeld 89"/>
          <p:cNvSpPr txBox="1"/>
          <p:nvPr/>
        </p:nvSpPr>
        <p:spPr>
          <a:xfrm>
            <a:off x="8172400" y="6543194"/>
            <a:ext cx="891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Steiner 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219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EE-Erzeugung: Wo </a:t>
            </a:r>
            <a:r>
              <a:rPr lang="de-DE" dirty="0" smtClean="0"/>
              <a:t>stehen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4495800"/>
          </a:xfrm>
        </p:spPr>
        <p:txBody>
          <a:bodyPr>
            <a:normAutofit/>
          </a:bodyPr>
          <a:lstStyle/>
          <a:p>
            <a:r>
              <a:rPr lang="de-DE" dirty="0" smtClean="0"/>
              <a:t>Erneuerbare Stromeinspeisung/Stromverbrauch Landkreis </a:t>
            </a:r>
            <a:r>
              <a:rPr lang="de-DE" dirty="0" smtClean="0"/>
              <a:t>Germersheim (in Prozent)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(Die Skala reicht über 100%, da manche Landkreise mehr einspeisen, als sie verbrauchen.) 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98632" y="60212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Energieatlas Rheinland-Pfalz: Energiesteckbriefe (rlp.de)</a:t>
            </a:r>
            <a:endParaRPr lang="de-D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50800" r="43960" b="39963"/>
          <a:stretch/>
        </p:blipFill>
        <p:spPr bwMode="auto">
          <a:xfrm>
            <a:off x="687368" y="2780928"/>
            <a:ext cx="7998238" cy="13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851920" y="4021008"/>
            <a:ext cx="1872208" cy="929452"/>
            <a:chOff x="3851920" y="4021008"/>
            <a:chExt cx="1872208" cy="929452"/>
          </a:xfrm>
        </p:grpSpPr>
        <p:sp>
          <p:nvSpPr>
            <p:cNvPr id="7" name="Pfeil nach oben 6"/>
            <p:cNvSpPr/>
            <p:nvPr/>
          </p:nvSpPr>
          <p:spPr>
            <a:xfrm>
              <a:off x="4362451" y="4021008"/>
              <a:ext cx="648072" cy="576064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851920" y="45811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Ziel 2030 RLP</a:t>
              </a:r>
              <a:endParaRPr lang="de-DE" dirty="0"/>
            </a:p>
          </p:txBody>
        </p:sp>
      </p:grpSp>
      <p:sp>
        <p:nvSpPr>
          <p:cNvPr id="5" name="Rechteck 4"/>
          <p:cNvSpPr/>
          <p:nvPr/>
        </p:nvSpPr>
        <p:spPr>
          <a:xfrm>
            <a:off x="2668178" y="3544058"/>
            <a:ext cx="188972" cy="17259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634259" y="3212976"/>
            <a:ext cx="1865733" cy="27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029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Strombedarf – Jetzt und in </a:t>
            </a:r>
            <a:r>
              <a:rPr lang="de-DE" dirty="0" smtClean="0"/>
              <a:t>Zukunft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71320" cy="456510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Strombedarf im Landkreis GER (2020): </a:t>
            </a:r>
            <a:br>
              <a:rPr lang="de-DE" dirty="0" smtClean="0"/>
            </a:br>
            <a:r>
              <a:rPr lang="de-DE" dirty="0" smtClean="0"/>
              <a:t>ca. </a:t>
            </a:r>
            <a:r>
              <a:rPr lang="de-DE" b="1" dirty="0" smtClean="0">
                <a:solidFill>
                  <a:srgbClr val="FF0000"/>
                </a:solidFill>
              </a:rPr>
              <a:t>1 </a:t>
            </a:r>
            <a:r>
              <a:rPr lang="de-DE" b="1" dirty="0" err="1" smtClean="0">
                <a:solidFill>
                  <a:srgbClr val="FF0000"/>
                </a:solidFill>
              </a:rPr>
              <a:t>Mio</a:t>
            </a:r>
            <a:r>
              <a:rPr lang="de-DE" b="1" dirty="0" smtClean="0">
                <a:solidFill>
                  <a:srgbClr val="FF0000"/>
                </a:solidFill>
              </a:rPr>
              <a:t> kWh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 4</a:t>
            </a:r>
            <a:r>
              <a:rPr lang="de-DE" sz="4400" b="1" dirty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DE" sz="4400" b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dirty="0"/>
              <a:t>(</a:t>
            </a:r>
            <a:r>
              <a:rPr lang="de-DE" dirty="0" smtClean="0"/>
              <a:t>2040</a:t>
            </a:r>
            <a:r>
              <a:rPr lang="de-DE" dirty="0"/>
              <a:t>) Schätzung ISE durch </a:t>
            </a:r>
            <a:r>
              <a:rPr lang="de-DE" dirty="0" err="1" smtClean="0"/>
              <a:t>Sektorkopplung</a:t>
            </a:r>
            <a:r>
              <a:rPr lang="de-DE" dirty="0" smtClean="0"/>
              <a:t>, Mobilitätswende etc.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552061"/>
              </p:ext>
            </p:extLst>
          </p:nvPr>
        </p:nvGraphicFramePr>
        <p:xfrm>
          <a:off x="4239090" y="1628800"/>
          <a:ext cx="50583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216219"/>
              </p:ext>
            </p:extLst>
          </p:nvPr>
        </p:nvGraphicFramePr>
        <p:xfrm>
          <a:off x="4283968" y="4509120"/>
          <a:ext cx="38186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Gerade Verbindung mit Pfeil 7"/>
          <p:cNvCxnSpPr/>
          <p:nvPr/>
        </p:nvCxnSpPr>
        <p:spPr>
          <a:xfrm flipV="1">
            <a:off x="6084168" y="4941168"/>
            <a:ext cx="936104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52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EE in den Verbandsgemeinden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4312383"/>
              </p:ext>
            </p:extLst>
          </p:nvPr>
        </p:nvGraphicFramePr>
        <p:xfrm>
          <a:off x="827584" y="1600200"/>
          <a:ext cx="6354415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83568" y="508518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Installierte Leistung Erneuerbare Energien (kW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r>
              <a:rPr lang="de-DE" sz="2800" dirty="0" smtClean="0"/>
              <a:t>In Summe: ca. 160 000 kW </a:t>
            </a:r>
            <a:r>
              <a:rPr lang="de-DE" sz="2800" dirty="0" smtClean="0">
                <a:sym typeface="Wingdings" panose="05000000000000000000" pitchFamily="2" charset="2"/>
              </a:rPr>
              <a:t> ca. 160 000 MWh/a </a:t>
            </a:r>
            <a:br>
              <a:rPr lang="de-DE" sz="2800" dirty="0" smtClean="0">
                <a:sym typeface="Wingdings" panose="05000000000000000000" pitchFamily="2" charset="2"/>
              </a:rPr>
            </a:br>
            <a:r>
              <a:rPr lang="de-DE" sz="2800" dirty="0" smtClean="0">
                <a:sym typeface="Wingdings" panose="05000000000000000000" pitchFamily="2" charset="2"/>
              </a:rPr>
              <a:t>= </a:t>
            </a:r>
            <a:r>
              <a:rPr lang="de-D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~ 4% </a:t>
            </a:r>
            <a:r>
              <a:rPr lang="de-DE" sz="2800" dirty="0" smtClean="0">
                <a:sym typeface="Wingdings" panose="05000000000000000000" pitchFamily="2" charset="2"/>
              </a:rPr>
              <a:t>des zukünftigen Strombedarfs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04407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bandsgemeinden in GER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4830"/>
          <a:stretch/>
        </p:blipFill>
        <p:spPr bwMode="auto">
          <a:xfrm>
            <a:off x="2411760" y="1874801"/>
            <a:ext cx="3528060" cy="41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reis 7"/>
          <p:cNvSpPr/>
          <p:nvPr/>
        </p:nvSpPr>
        <p:spPr>
          <a:xfrm>
            <a:off x="4397504" y="2319867"/>
            <a:ext cx="576064" cy="504056"/>
          </a:xfrm>
          <a:prstGeom prst="pie">
            <a:avLst>
              <a:gd name="adj1" fmla="val 14725934"/>
              <a:gd name="adj2" fmla="val 17443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/>
        </p:nvSpPr>
        <p:spPr>
          <a:xfrm>
            <a:off x="3638540" y="5520399"/>
            <a:ext cx="576064" cy="504056"/>
          </a:xfrm>
          <a:prstGeom prst="pie">
            <a:avLst>
              <a:gd name="adj1" fmla="val 14725934"/>
              <a:gd name="adj2" fmla="val 17443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Kreis 10"/>
          <p:cNvSpPr/>
          <p:nvPr/>
        </p:nvSpPr>
        <p:spPr>
          <a:xfrm>
            <a:off x="4685536" y="3760027"/>
            <a:ext cx="576064" cy="504056"/>
          </a:xfrm>
          <a:prstGeom prst="pie">
            <a:avLst>
              <a:gd name="adj1" fmla="val 14725934"/>
              <a:gd name="adj2" fmla="val 17443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Kreis 11"/>
          <p:cNvSpPr/>
          <p:nvPr/>
        </p:nvSpPr>
        <p:spPr>
          <a:xfrm>
            <a:off x="2885336" y="4120067"/>
            <a:ext cx="576064" cy="504056"/>
          </a:xfrm>
          <a:prstGeom prst="pie">
            <a:avLst>
              <a:gd name="adj1" fmla="val 14725934"/>
              <a:gd name="adj2" fmla="val 17443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Freiflächen-PV </a:t>
            </a:r>
            <a:r>
              <a:rPr lang="de-DE" dirty="0" smtClean="0"/>
              <a:t>Anlagen im LK </a:t>
            </a:r>
            <a:r>
              <a:rPr lang="de-DE" dirty="0" smtClean="0"/>
              <a:t>GER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56" y="4175364"/>
            <a:ext cx="3312368" cy="185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239464" y="6024455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Floating PV-Anlage </a:t>
            </a:r>
            <a:r>
              <a:rPr lang="de-DE" sz="1200" dirty="0" smtClean="0"/>
              <a:t>in </a:t>
            </a:r>
            <a:r>
              <a:rPr lang="de-DE" sz="1200" dirty="0" err="1" smtClean="0"/>
              <a:t>Leimersheim</a:t>
            </a:r>
            <a:r>
              <a:rPr lang="de-DE" sz="1200" dirty="0" smtClean="0"/>
              <a:t>: </a:t>
            </a:r>
            <a:r>
              <a:rPr lang="de-DE" sz="1200" dirty="0" smtClean="0"/>
              <a:t>1,5 MW, 1,4 ha </a:t>
            </a:r>
            <a:endParaRPr lang="de-DE" sz="1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02093" y="4151137"/>
            <a:ext cx="262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PV-Freiflächen-Anlage in </a:t>
            </a:r>
            <a:r>
              <a:rPr lang="de-DE" sz="1200" dirty="0" smtClean="0"/>
              <a:t>Winden: </a:t>
            </a:r>
            <a:br>
              <a:rPr lang="de-DE" sz="1200" dirty="0" smtClean="0"/>
            </a:br>
            <a:r>
              <a:rPr lang="de-DE" sz="1200" dirty="0" smtClean="0"/>
              <a:t>1,5 MW, 1,6 ha</a:t>
            </a:r>
            <a:endParaRPr lang="de-DE" sz="1200" dirty="0" smtClean="0"/>
          </a:p>
        </p:txBody>
      </p:sp>
      <p:pic>
        <p:nvPicPr>
          <p:cNvPr id="19" name="Picture 2" descr="G:\fb31\5112 - Kreisentwicklung\Projekte\Klimaschutz\Weiss\PV\Freiflächen PV\IMG_8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3" y="2105299"/>
            <a:ext cx="2708043" cy="20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6880"/>
            <a:ext cx="2836151" cy="20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5508103" y="3499358"/>
            <a:ext cx="286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PV-Freiflächen-Anlage </a:t>
            </a:r>
            <a:r>
              <a:rPr lang="de-DE" sz="1200" dirty="0" smtClean="0"/>
              <a:t>in </a:t>
            </a:r>
            <a:r>
              <a:rPr lang="de-DE" sz="1200" dirty="0" err="1" smtClean="0"/>
              <a:t>Westheim</a:t>
            </a:r>
            <a:r>
              <a:rPr lang="de-DE" sz="1200" dirty="0" smtClean="0"/>
              <a:t>:</a:t>
            </a:r>
            <a:br>
              <a:rPr lang="de-DE" sz="1200" dirty="0" smtClean="0"/>
            </a:br>
            <a:r>
              <a:rPr lang="de-DE" sz="1200" dirty="0" smtClean="0"/>
              <a:t>3 MW, 3,9 ha</a:t>
            </a:r>
            <a:endParaRPr lang="de-DE" sz="1200" dirty="0" smtClean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4716016" y="2498119"/>
            <a:ext cx="792088" cy="737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7452320" y="6453940"/>
            <a:ext cx="1515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Fotos: </a:t>
            </a:r>
            <a:r>
              <a:rPr lang="de-DE" sz="1200" dirty="0"/>
              <a:t>Wolfgang Thiel</a:t>
            </a:r>
            <a:endParaRPr lang="de-DE" sz="1200" dirty="0"/>
          </a:p>
        </p:txBody>
      </p:sp>
      <p:cxnSp>
        <p:nvCxnSpPr>
          <p:cNvPr id="23" name="Gerade Verbindung 22"/>
          <p:cNvCxnSpPr/>
          <p:nvPr/>
        </p:nvCxnSpPr>
        <p:spPr>
          <a:xfrm>
            <a:off x="5005184" y="4007314"/>
            <a:ext cx="256416" cy="1680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2875228" y="4113598"/>
            <a:ext cx="298140" cy="2584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800119" y="5992275"/>
            <a:ext cx="262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PV-Freiflächen-Anlage in </a:t>
            </a:r>
            <a:r>
              <a:rPr lang="de-DE" sz="1200" dirty="0" smtClean="0"/>
              <a:t>Berg: </a:t>
            </a:r>
            <a:br>
              <a:rPr lang="de-DE" sz="1200" dirty="0" smtClean="0"/>
            </a:br>
            <a:r>
              <a:rPr lang="de-DE" sz="1200" dirty="0" smtClean="0"/>
              <a:t>0,56 MW, 0,9 ha</a:t>
            </a:r>
            <a:endParaRPr lang="de-DE" sz="1200" dirty="0" smtClean="0"/>
          </a:p>
        </p:txBody>
      </p:sp>
      <p:cxnSp>
        <p:nvCxnSpPr>
          <p:cNvPr id="28" name="Gerade Verbindung 27"/>
          <p:cNvCxnSpPr>
            <a:stCxn id="27" idx="3"/>
          </p:cNvCxnSpPr>
          <p:nvPr/>
        </p:nvCxnSpPr>
        <p:spPr>
          <a:xfrm flipV="1">
            <a:off x="3425218" y="5778896"/>
            <a:ext cx="501354" cy="4442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706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7" grpId="0"/>
      <p:bldP spid="18" grpId="0"/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Freiflächen-PV Anlagen im LK GER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827584" y="1851132"/>
            <a:ext cx="3528060" cy="4149654"/>
            <a:chOff x="4602480" y="1615782"/>
            <a:chExt cx="3528060" cy="4149654"/>
          </a:xfrm>
        </p:grpSpPr>
        <p:pic>
          <p:nvPicPr>
            <p:cNvPr id="4098" name="Picture 2" descr="Verbandsgemeinden in GER.sv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5" r="4830"/>
            <a:stretch/>
          </p:blipFill>
          <p:spPr bwMode="auto">
            <a:xfrm>
              <a:off x="4602480" y="1615782"/>
              <a:ext cx="3528060" cy="411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Kreis 7"/>
            <p:cNvSpPr/>
            <p:nvPr/>
          </p:nvSpPr>
          <p:spPr>
            <a:xfrm>
              <a:off x="6588224" y="2060848"/>
              <a:ext cx="576064" cy="504056"/>
            </a:xfrm>
            <a:prstGeom prst="pie">
              <a:avLst>
                <a:gd name="adj1" fmla="val 14725934"/>
                <a:gd name="adj2" fmla="val 17443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" name="Kreis 8"/>
            <p:cNvSpPr/>
            <p:nvPr/>
          </p:nvSpPr>
          <p:spPr>
            <a:xfrm>
              <a:off x="5829260" y="5261380"/>
              <a:ext cx="576064" cy="504056"/>
            </a:xfrm>
            <a:prstGeom prst="pie">
              <a:avLst>
                <a:gd name="adj1" fmla="val 14725934"/>
                <a:gd name="adj2" fmla="val 17443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Kreis 10"/>
            <p:cNvSpPr/>
            <p:nvPr/>
          </p:nvSpPr>
          <p:spPr>
            <a:xfrm>
              <a:off x="6876256" y="3501008"/>
              <a:ext cx="576064" cy="504056"/>
            </a:xfrm>
            <a:prstGeom prst="pie">
              <a:avLst>
                <a:gd name="adj1" fmla="val 14725934"/>
                <a:gd name="adj2" fmla="val 17443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Kreis 11"/>
            <p:cNvSpPr/>
            <p:nvPr/>
          </p:nvSpPr>
          <p:spPr>
            <a:xfrm>
              <a:off x="5076056" y="3861048"/>
              <a:ext cx="576064" cy="504056"/>
            </a:xfrm>
            <a:prstGeom prst="pie">
              <a:avLst>
                <a:gd name="adj1" fmla="val 14725934"/>
                <a:gd name="adj2" fmla="val 17443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5" name="Inhaltsplatzhalter 9"/>
          <p:cNvSpPr txBox="1">
            <a:spLocks/>
          </p:cNvSpPr>
          <p:nvPr/>
        </p:nvSpPr>
        <p:spPr>
          <a:xfrm>
            <a:off x="545620" y="1548800"/>
            <a:ext cx="4170396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de-DE" dirty="0" smtClean="0"/>
              <a:t>Freiflächen-PV</a:t>
            </a:r>
            <a:endParaRPr lang="de-DE" dirty="0"/>
          </a:p>
        </p:txBody>
      </p:sp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480073"/>
              </p:ext>
            </p:extLst>
          </p:nvPr>
        </p:nvGraphicFramePr>
        <p:xfrm>
          <a:off x="4932040" y="1900154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4067944" y="4437112"/>
            <a:ext cx="485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Flächenbedarf für Freiflächen-PV im LK </a:t>
            </a:r>
            <a:r>
              <a:rPr lang="de-DE" sz="2400" dirty="0" smtClean="0"/>
              <a:t>GER (</a:t>
            </a:r>
            <a:r>
              <a:rPr lang="de-DE" sz="2400" dirty="0"/>
              <a:t>ISE e.V.)</a:t>
            </a:r>
            <a:r>
              <a:rPr lang="de-DE" sz="2400" dirty="0" smtClean="0"/>
              <a:t>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>
                <a:solidFill>
                  <a:schemeClr val="accent1"/>
                </a:solidFill>
              </a:rPr>
              <a:t>360 </a:t>
            </a:r>
            <a:r>
              <a:rPr lang="de-DE" sz="2400" dirty="0" smtClean="0">
                <a:solidFill>
                  <a:schemeClr val="accent1"/>
                </a:solidFill>
              </a:rPr>
              <a:t>ha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92D050"/>
                </a:solidFill>
              </a:rPr>
              <a:t>7,8 </a:t>
            </a:r>
            <a:r>
              <a:rPr lang="de-DE" sz="2400" dirty="0">
                <a:solidFill>
                  <a:srgbClr val="92D050"/>
                </a:solidFill>
              </a:rPr>
              <a:t>ha </a:t>
            </a:r>
            <a:r>
              <a:rPr lang="de-DE" sz="2400" dirty="0"/>
              <a:t>davon </a:t>
            </a:r>
            <a:r>
              <a:rPr lang="de-DE" sz="2400" dirty="0" smtClean="0"/>
              <a:t>belegt </a:t>
            </a:r>
            <a:br>
              <a:rPr lang="de-DE" sz="2400" dirty="0" smtClean="0"/>
            </a:br>
            <a:r>
              <a:rPr lang="de-DE" sz="2400" dirty="0" smtClean="0"/>
              <a:t>mit 4 (5) Anlagen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78793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Freiflächenanlagen im LK GER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29695"/>
              </p:ext>
            </p:extLst>
          </p:nvPr>
        </p:nvGraphicFramePr>
        <p:xfrm>
          <a:off x="527192" y="1563608"/>
          <a:ext cx="8496944" cy="45365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28192"/>
                <a:gridCol w="864096"/>
                <a:gridCol w="1008112"/>
                <a:gridCol w="1800200"/>
                <a:gridCol w="660432"/>
                <a:gridCol w="2435912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Brutto-leistung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Inbetrieb-nahme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 der </a:t>
                      </a:r>
                      <a:r>
                        <a:rPr lang="de-DE" sz="1600" b="1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Fläche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Fläche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Anlagenbetreiber</a:t>
                      </a:r>
                    </a:p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40807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Berg </a:t>
                      </a:r>
                      <a:b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(VG</a:t>
                      </a:r>
                      <a:r>
                        <a:rPr lang="de-DE" sz="16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Hagenbach)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0,56 MW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2005/2011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Konversionsfläche</a:t>
                      </a:r>
                      <a:endParaRPr lang="de-D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0,9 ha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Abfallwirtschaf</a:t>
                      </a:r>
                      <a:r>
                        <a:rPr lang="de-DE" sz="16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Kreisv</a:t>
                      </a: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erwaltung </a:t>
                      </a: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Germersheim</a:t>
                      </a:r>
                    </a:p>
                  </a:txBody>
                  <a:tcPr marL="9525" marR="9525" marT="9525" marB="0" anchor="b"/>
                </a:tc>
              </a:tr>
              <a:tr h="81611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Westheim</a:t>
                      </a: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(VG Lingenfeld)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2,95 </a:t>
                      </a: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Sonstiges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3,9 ha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Neue Energie Verbandsgemeinde Lingenfeld GmbH</a:t>
                      </a:r>
                    </a:p>
                  </a:txBody>
                  <a:tcPr marL="9525" marR="9525" marT="9525" marB="0" anchor="b"/>
                </a:tc>
              </a:tr>
              <a:tr h="81611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Leimersheim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Floating 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PV </a:t>
                      </a:r>
                      <a:b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(VG Rülzheim)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 MW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~2020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Baggersee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1,4 ha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Erdgas Südwest und </a:t>
                      </a:r>
                      <a:r>
                        <a:rPr kumimoji="0"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Pfadt</a:t>
                      </a:r>
                      <a:r>
                        <a:rPr kumimoji="0"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GmbH</a:t>
                      </a:r>
                    </a:p>
                  </a:txBody>
                  <a:tcPr marL="9525" marR="9525" marT="9525" marB="0" anchor="b"/>
                </a:tc>
              </a:tr>
              <a:tr h="81611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Winden </a:t>
                      </a:r>
                      <a:b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(VG Kandel)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 MW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Vsl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2023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Ackerfläche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1,6 ha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Anumar</a:t>
                      </a:r>
                      <a:r>
                        <a:rPr lang="de-DE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Solarpark Winden GmbH &amp; Co. KG</a:t>
                      </a:r>
                      <a:endParaRPr lang="de-DE" sz="1600" u="none" strike="noStrike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5017">
                <a:tc>
                  <a:txBody>
                    <a:bodyPr/>
                    <a:lstStyle/>
                    <a:p>
                      <a:pPr algn="l" fontAlgn="b"/>
                      <a:r>
                        <a:rPr kumimoji="0"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Geplant: Kandel </a:t>
                      </a:r>
                      <a:endParaRPr kumimoji="0"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Energetic</a:t>
                      </a:r>
                      <a:r>
                        <a:rPr lang="de-DE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Immobilien GmbH</a:t>
                      </a:r>
                      <a:endParaRPr lang="de-DE" sz="1600" u="none" strike="noStrike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SUMME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4,5 MW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7,8 ha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u="none" strike="noStrike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5321776" y="6525344"/>
            <a:ext cx="3702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Quelle: Energieagentur Rheinland-Pfalz/Energieatlas</a:t>
            </a:r>
            <a:endParaRPr lang="de-DE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9416" y="6100112"/>
            <a:ext cx="848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/>
              <a:t>Bislang sind kaum Ackerflächen genutzt worden.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608100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und weiteres Vorgehen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6D02312-8AF8-4DB7-89CF-51411789D16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11560" y="1772816"/>
            <a:ext cx="7920880" cy="34778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de-DE" sz="2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Der Energiebedarf wird steigen. Wir müssen alle verfügbaren Potentiale nutzen.</a:t>
            </a:r>
          </a:p>
          <a:p>
            <a:pPr marL="285750" indent="-285750">
              <a:buFont typeface="Wingdings"/>
              <a:buChar char="à"/>
            </a:pPr>
            <a:endParaRPr lang="de-DE" sz="2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Im Landkreis Germersheim sind nur ca. 2% der für Freiflächen PV vorgesehene Flächen belegt.</a:t>
            </a:r>
          </a:p>
          <a:p>
            <a:pPr marL="285750" indent="-285750">
              <a:buFont typeface="Wingdings"/>
              <a:buChar char="à"/>
            </a:pPr>
            <a:endParaRPr lang="de-DE" sz="2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Identifikation: Wo </a:t>
            </a:r>
            <a:r>
              <a:rPr lang="de-DE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im LKR GER sind geeignete Flächen</a:t>
            </a:r>
            <a:r>
              <a:rPr lang="de-DE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/>
              <a:buChar char="à"/>
            </a:pPr>
            <a:endParaRPr lang="de-DE" sz="2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Potentialstudien</a:t>
            </a:r>
          </a:p>
          <a:p>
            <a:pPr marL="285750" indent="-285750">
              <a:buFont typeface="Wingdings"/>
              <a:buChar char="à"/>
            </a:pPr>
            <a:endParaRPr lang="de-DE" sz="2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0242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1383DF"/>
      </a:accent1>
      <a:accent2>
        <a:srgbClr val="C2D55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Bildschirmpräsentation (4:3)</PresentationFormat>
  <Paragraphs>130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Galathea</vt:lpstr>
      <vt:lpstr>Energiewende im Landkreis Germersheim</vt:lpstr>
      <vt:lpstr>„Energiewende“</vt:lpstr>
      <vt:lpstr>EE-Erzeugung: Wo stehen wir?</vt:lpstr>
      <vt:lpstr>Strombedarf – Jetzt und in Zukunft</vt:lpstr>
      <vt:lpstr>EE in den Verbandsgemeinden</vt:lpstr>
      <vt:lpstr>Freiflächen-PV Anlagen im LK GER</vt:lpstr>
      <vt:lpstr>Freiflächen-PV Anlagen im LK GER</vt:lpstr>
      <vt:lpstr>Freiflächenanlagen im LK GER</vt:lpstr>
      <vt:lpstr>Fazit und weiteres Vorgehen</vt:lpstr>
      <vt:lpstr>Weiteres Vorgehen – gute Beispiele</vt:lpstr>
      <vt:lpstr>PowerPoint-Präsentation</vt:lpstr>
      <vt:lpstr>PowerPoint-Präsentation</vt:lpstr>
      <vt:lpstr>Übersicht PV Anlagen im LK GER</vt:lpstr>
      <vt:lpstr>Stromeinspeisung im LK GER</vt:lpstr>
    </vt:vector>
  </TitlesOfParts>
  <Company>Kreisverwaltung Germersheim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 Aktuelles / aktuelle Neuigkeiten</dc:title>
  <dc:creator>Jung</dc:creator>
  <cp:lastModifiedBy>Weiss, Annika</cp:lastModifiedBy>
  <cp:revision>621</cp:revision>
  <cp:lastPrinted>2017-11-06T10:45:19Z</cp:lastPrinted>
  <dcterms:created xsi:type="dcterms:W3CDTF">2017-08-17T12:36:08Z</dcterms:created>
  <dcterms:modified xsi:type="dcterms:W3CDTF">2023-02-08T12:59:06Z</dcterms:modified>
</cp:coreProperties>
</file>