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878" r:id="rId2"/>
    <p:sldId id="879" r:id="rId3"/>
    <p:sldId id="1067" r:id="rId4"/>
    <p:sldId id="1073" r:id="rId5"/>
    <p:sldId id="1009" r:id="rId6"/>
    <p:sldId id="928" r:id="rId7"/>
    <p:sldId id="1075" r:id="rId8"/>
    <p:sldId id="907" r:id="rId9"/>
    <p:sldId id="959" r:id="rId10"/>
    <p:sldId id="958" r:id="rId11"/>
    <p:sldId id="755" r:id="rId12"/>
    <p:sldId id="1077" r:id="rId13"/>
    <p:sldId id="1076" r:id="rId14"/>
    <p:sldId id="1002" r:id="rId15"/>
    <p:sldId id="1035" r:id="rId16"/>
    <p:sldId id="1074" r:id="rId17"/>
    <p:sldId id="1038" r:id="rId18"/>
    <p:sldId id="1034" r:id="rId19"/>
    <p:sldId id="1036" r:id="rId20"/>
  </p:sldIdLst>
  <p:sldSz cx="9906000" cy="6858000" type="A4"/>
  <p:notesSz cx="6865938" cy="999807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8">
          <p15:clr>
            <a:srgbClr val="A4A3A4"/>
          </p15:clr>
        </p15:guide>
        <p15:guide id="2" pos="216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lfgang Thiel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A6A6A6"/>
    <a:srgbClr val="008000"/>
    <a:srgbClr val="3333FF"/>
    <a:srgbClr val="FF9900"/>
    <a:srgbClr val="FF66FF"/>
    <a:srgbClr val="BFBFBF"/>
    <a:srgbClr val="CC66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07" autoAdjust="0"/>
    <p:restoredTop sz="94660" autoAdjust="0"/>
  </p:normalViewPr>
  <p:slideViewPr>
    <p:cSldViewPr snapToGrid="0">
      <p:cViewPr varScale="1">
        <p:scale>
          <a:sx n="60" d="100"/>
          <a:sy n="60" d="100"/>
        </p:scale>
        <p:origin x="1528" y="6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1626" y="72"/>
      </p:cViewPr>
      <p:guideLst>
        <p:guide orient="horz" pos="3148"/>
        <p:guide pos="216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%20Daten%20allgemein\WT\Energie\01Initiative%20S&#252;dpfalz-Energie\05Projekte\01Klimaschutz-Energiewende\Klimaschutz-Energiewende%202.0\02Energie-Erzeugung\02EE-Ausbaupfad\EE-Ausbaupfad-D-RLP_V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WT\Energie\01ISE%20e.V\10Stammtisch\2021-2030\2023\2023-01-26Schweigen-Rechtenbach\Zahlen\Ausbauzahlen\EE-Ausbau_S&#252;dpfalz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WT\Energie\01ISE%20e.V\10Stammtisch\2021-2030\2023\2023-01-26Schweigen-Rechtenbach\Zahlen\Transformation\Transformation2040%20RLP_Soll-Ist_202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E0E-4623-BF38-A735AD7AAFEB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E0E-4623-BF38-A735AD7AAFEB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E0E-4623-BF38-A735AD7AAFEB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E0E-4623-BF38-A735AD7AAFEB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E0E-4623-BF38-A735AD7AAFEB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E0E-4623-BF38-A735AD7AAFEB}"/>
              </c:ext>
            </c:extLst>
          </c:dPt>
          <c:dPt>
            <c:idx val="6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E0E-4623-BF38-A735AD7AAFEB}"/>
              </c:ext>
            </c:extLst>
          </c:dPt>
          <c:dPt>
            <c:idx val="7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E0E-4623-BF38-A735AD7AAFEB}"/>
              </c:ext>
            </c:extLst>
          </c:dPt>
          <c:dPt>
            <c:idx val="8"/>
            <c:bubble3D val="0"/>
            <c:spPr>
              <a:solidFill>
                <a:srgbClr val="008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E0E-4623-BF38-A735AD7AAFEB}"/>
              </c:ext>
            </c:extLst>
          </c:dPt>
          <c:dPt>
            <c:idx val="9"/>
            <c:bubble3D val="0"/>
            <c:spPr>
              <a:solidFill>
                <a:srgbClr val="3333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E0E-4623-BF38-A735AD7AAFEB}"/>
              </c:ext>
            </c:extLst>
          </c:dPt>
          <c:dLbls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3E0E-4623-BF38-A735AD7AAFEB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3E0E-4623-BF38-A735AD7AAF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'EE-Anteile RLP'!$D$5:$D$16</c:f>
              <c:numCache>
                <c:formatCode>0.0</c:formatCode>
                <c:ptCount val="10"/>
                <c:pt idx="0">
                  <c:v>22.8</c:v>
                </c:pt>
                <c:pt idx="1">
                  <c:v>5.7</c:v>
                </c:pt>
                <c:pt idx="2">
                  <c:v>2.85</c:v>
                </c:pt>
                <c:pt idx="3">
                  <c:v>17.100000000000001</c:v>
                </c:pt>
                <c:pt idx="4">
                  <c:v>5.7</c:v>
                </c:pt>
                <c:pt idx="5">
                  <c:v>2.85</c:v>
                </c:pt>
                <c:pt idx="6">
                  <c:v>3</c:v>
                </c:pt>
                <c:pt idx="7">
                  <c:v>24</c:v>
                </c:pt>
                <c:pt idx="8">
                  <c:v>15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3E0E-4623-BF38-A735AD7AAF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970049264008856E-2"/>
                  <c:y val="9.39000922734753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82E-4692-B774-3272B31AE2CF}"/>
                </c:ext>
              </c:extLst>
            </c:dLbl>
            <c:dLbl>
              <c:idx val="5"/>
              <c:layout>
                <c:manualLayout>
                  <c:x val="-4.9376542793494018E-17"/>
                  <c:y val="-0.106420104576606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82E-4692-B774-3272B31AE2CF}"/>
                </c:ext>
              </c:extLst>
            </c:dLbl>
            <c:dLbl>
              <c:idx val="10"/>
              <c:layout>
                <c:manualLayout>
                  <c:x val="0"/>
                  <c:y val="-7.51200738187812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82E-4692-B774-3272B31AE2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'2019-2022'!$B$3:$B$16</c:f>
              <c:numCache>
                <c:formatCode>General</c:formatCode>
                <c:ptCount val="14"/>
                <c:pt idx="0" formatCode="0.00">
                  <c:v>3.077</c:v>
                </c:pt>
                <c:pt idx="5" formatCode="0.00">
                  <c:v>3.1920000000000002</c:v>
                </c:pt>
                <c:pt idx="10" formatCode="0.00">
                  <c:v>1.782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2E-4692-B774-3272B31AE2CF}"/>
            </c:ext>
          </c:extLst>
        </c:ser>
        <c:ser>
          <c:idx val="1"/>
          <c:order val="1"/>
          <c:spPr>
            <a:solidFill>
              <a:srgbClr val="0099F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09275333428058E-2"/>
                  <c:y val="-3.1300030757825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82E-4692-B774-3272B31AE2CF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82E-4692-B774-3272B31AE2CF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82E-4692-B774-3272B31AE2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'2019-2022'!$C$3:$C$16</c:f>
              <c:numCache>
                <c:formatCode>General</c:formatCode>
                <c:ptCount val="14"/>
                <c:pt idx="0" formatCode="0.00">
                  <c:v>13.8</c:v>
                </c:pt>
                <c:pt idx="5" formatCode="0.00">
                  <c:v>0</c:v>
                </c:pt>
                <c:pt idx="10" formatCode="0.0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2E-4692-B774-3272B31AE2CF}"/>
            </c:ext>
          </c:extLst>
        </c:ser>
        <c:ser>
          <c:idx val="2"/>
          <c:order val="2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-0.143980141485997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82E-4692-B774-3272B31AE2CF}"/>
                </c:ext>
              </c:extLst>
            </c:dLbl>
            <c:dLbl>
              <c:idx val="6"/>
              <c:layout>
                <c:manualLayout>
                  <c:x val="0"/>
                  <c:y val="-0.172150169168040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82E-4692-B774-3272B31AE2CF}"/>
                </c:ext>
              </c:extLst>
            </c:dLbl>
            <c:dLbl>
              <c:idx val="11"/>
              <c:layout>
                <c:manualLayout>
                  <c:x val="0"/>
                  <c:y val="-7.82500768945638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82E-4692-B774-3272B31AE2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'2019-2022'!$D$3:$D$16</c:f>
              <c:numCache>
                <c:formatCode>0.00</c:formatCode>
                <c:ptCount val="14"/>
                <c:pt idx="1">
                  <c:v>4.2169999999999996</c:v>
                </c:pt>
                <c:pt idx="6">
                  <c:v>5.452</c:v>
                </c:pt>
                <c:pt idx="11">
                  <c:v>1.659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82E-4692-B774-3272B31AE2CF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'2019-2022'!$E$3:$E$16</c:f>
              <c:numCache>
                <c:formatCode>0.00</c:formatCode>
                <c:ptCount val="14"/>
                <c:pt idx="1">
                  <c:v>0</c:v>
                </c:pt>
                <c:pt idx="6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82E-4692-B774-3272B31AE2CF}"/>
            </c:ext>
          </c:extLst>
        </c:ser>
        <c:ser>
          <c:idx val="4"/>
          <c:order val="4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0"/>
                  <c:y val="-0.2222302183805610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82E-4692-B774-3272B31AE2CF}"/>
                </c:ext>
              </c:extLst>
            </c:dLbl>
            <c:dLbl>
              <c:idx val="7"/>
              <c:layout>
                <c:manualLayout>
                  <c:x val="1.3466485416962681E-3"/>
                  <c:y val="-0.2128402091532135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782E-4692-B774-3272B31AE2CF}"/>
                </c:ext>
              </c:extLst>
            </c:dLbl>
            <c:dLbl>
              <c:idx val="12"/>
              <c:layout>
                <c:manualLayout>
                  <c:x val="-2.6932970833926351E-3"/>
                  <c:y val="-5.947005843986856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782E-4692-B774-3272B31AE2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'2019-2022'!$F$3:$F$16</c:f>
              <c:numCache>
                <c:formatCode>General</c:formatCode>
                <c:ptCount val="14"/>
                <c:pt idx="2" formatCode="0.00">
                  <c:v>7.4530000000000003</c:v>
                </c:pt>
                <c:pt idx="7" formatCode="0.00">
                  <c:v>7.1130000000000004</c:v>
                </c:pt>
                <c:pt idx="12" formatCode="0.00">
                  <c:v>1.333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82E-4692-B774-3272B31AE2CF}"/>
            </c:ext>
          </c:extLst>
        </c:ser>
        <c:ser>
          <c:idx val="5"/>
          <c:order val="5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'2019-2022'!$G$3:$G$16</c:f>
              <c:numCache>
                <c:formatCode>General</c:formatCode>
                <c:ptCount val="14"/>
                <c:pt idx="2" formatCode="0.00">
                  <c:v>0</c:v>
                </c:pt>
                <c:pt idx="7" formatCode="0.00">
                  <c:v>0</c:v>
                </c:pt>
                <c:pt idx="12" formatCode="0.0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82E-4692-B774-3272B31AE2CF}"/>
            </c:ext>
          </c:extLst>
        </c:ser>
        <c:ser>
          <c:idx val="6"/>
          <c:order val="6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1.3466485416962681E-3"/>
                  <c:y val="-0.250400246062604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782E-4692-B774-3272B31AE2CF}"/>
                </c:ext>
              </c:extLst>
            </c:dLbl>
            <c:dLbl>
              <c:idx val="8"/>
              <c:layout>
                <c:manualLayout>
                  <c:x val="0"/>
                  <c:y val="-0.200320196850083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782E-4692-B774-3272B31AE2CF}"/>
                </c:ext>
              </c:extLst>
            </c:dLbl>
            <c:dLbl>
              <c:idx val="13"/>
              <c:layout>
                <c:manualLayout>
                  <c:x val="-1.3466485416962681E-3"/>
                  <c:y val="-6.8860067667216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82E-4692-B774-3272B31AE2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'2019-2022'!$H$3:$H$16</c:f>
              <c:numCache>
                <c:formatCode>General</c:formatCode>
                <c:ptCount val="14"/>
                <c:pt idx="3" formatCode="0.00">
                  <c:v>8.7140000000000004</c:v>
                </c:pt>
                <c:pt idx="8" formatCode="0.00">
                  <c:v>6.5170000000000003</c:v>
                </c:pt>
                <c:pt idx="13" formatCode="0.00">
                  <c:v>2.0129999999999999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82E-4692-B774-3272B31AE2CF}"/>
            </c:ext>
          </c:extLst>
        </c:ser>
        <c:ser>
          <c:idx val="7"/>
          <c:order val="7"/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'2019-2022'!$I$3:$I$16</c:f>
              <c:numCache>
                <c:formatCode>General</c:formatCode>
                <c:ptCount val="14"/>
                <c:pt idx="3" formatCode="0.00">
                  <c:v>0</c:v>
                </c:pt>
                <c:pt idx="8" formatCode="0.00">
                  <c:v>0</c:v>
                </c:pt>
                <c:pt idx="13" formatCode="0.0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82E-4692-B774-3272B31AE2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65273648"/>
        <c:axId val="665273976"/>
      </c:barChart>
      <c:catAx>
        <c:axId val="665273648"/>
        <c:scaling>
          <c:orientation val="minMax"/>
        </c:scaling>
        <c:delete val="1"/>
        <c:axPos val="b"/>
        <c:majorTickMark val="none"/>
        <c:minorTickMark val="none"/>
        <c:tickLblPos val="nextTo"/>
        <c:crossAx val="665273976"/>
        <c:crosses val="autoZero"/>
        <c:auto val="1"/>
        <c:lblAlgn val="ctr"/>
        <c:lblOffset val="100"/>
        <c:noMultiLvlLbl val="0"/>
      </c:catAx>
      <c:valAx>
        <c:axId val="665273976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665273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spPr>
            <a:ln w="28575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9750139819800826E-2"/>
                  <c:y val="-5.14238499481117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E3B-4294-87DD-F7DC306D14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'Transformation_RLP 2022'!$B$1:$X$1</c:f>
              <c:numCache>
                <c:formatCode>General</c:formatCode>
                <c:ptCount val="2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</c:numCache>
            </c:numRef>
          </c:cat>
          <c:val>
            <c:numRef>
              <c:f>'Transformation_RLP 2022'!$B$2:$X$2</c:f>
              <c:numCache>
                <c:formatCode>0.0</c:formatCode>
                <c:ptCount val="23"/>
                <c:pt idx="0">
                  <c:v>178</c:v>
                </c:pt>
                <c:pt idx="1">
                  <c:v>174.45454545454547</c:v>
                </c:pt>
                <c:pt idx="2">
                  <c:v>170.90909090909093</c:v>
                </c:pt>
                <c:pt idx="3">
                  <c:v>167.3636363636364</c:v>
                </c:pt>
                <c:pt idx="4">
                  <c:v>163.81818181818187</c:v>
                </c:pt>
                <c:pt idx="5">
                  <c:v>160.27272727272734</c:v>
                </c:pt>
                <c:pt idx="6">
                  <c:v>156.7272727272728</c:v>
                </c:pt>
                <c:pt idx="7">
                  <c:v>153.18181818181827</c:v>
                </c:pt>
                <c:pt idx="8">
                  <c:v>149.63636363636374</c:v>
                </c:pt>
                <c:pt idx="9">
                  <c:v>146.09090909090921</c:v>
                </c:pt>
                <c:pt idx="10">
                  <c:v>142.54545454545467</c:v>
                </c:pt>
                <c:pt idx="11">
                  <c:v>139.00000000000014</c:v>
                </c:pt>
                <c:pt idx="12">
                  <c:v>135.45454545454561</c:v>
                </c:pt>
                <c:pt idx="13">
                  <c:v>131.90909090909108</c:v>
                </c:pt>
                <c:pt idx="14">
                  <c:v>128.36363636363654</c:v>
                </c:pt>
                <c:pt idx="15">
                  <c:v>124.818181818182</c:v>
                </c:pt>
                <c:pt idx="16">
                  <c:v>121.27272727272745</c:v>
                </c:pt>
                <c:pt idx="17">
                  <c:v>117.7272727272729</c:v>
                </c:pt>
                <c:pt idx="18">
                  <c:v>114.18181818181836</c:v>
                </c:pt>
                <c:pt idx="19">
                  <c:v>110.63636363636381</c:v>
                </c:pt>
                <c:pt idx="20">
                  <c:v>107.09090909090926</c:v>
                </c:pt>
                <c:pt idx="21">
                  <c:v>103.54545454545472</c:v>
                </c:pt>
                <c:pt idx="22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E3B-4294-87DD-F7DC306D14C2}"/>
            </c:ext>
          </c:extLst>
        </c:ser>
        <c:ser>
          <c:idx val="2"/>
          <c:order val="1"/>
          <c:spPr>
            <a:ln w="28575" cap="rnd">
              <a:solidFill>
                <a:schemeClr val="bg1">
                  <a:lumMod val="65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9.2969186936877578E-3"/>
                  <c:y val="-6.35235793476673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E3B-4294-87DD-F7DC306D14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'Transformation_RLP 2022'!$B$1:$X$1</c:f>
              <c:numCache>
                <c:formatCode>General</c:formatCode>
                <c:ptCount val="2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</c:numCache>
            </c:numRef>
          </c:cat>
          <c:val>
            <c:numRef>
              <c:f>'Transformation_RLP 2022'!$B$3:$X$3</c:f>
              <c:numCache>
                <c:formatCode>0.0</c:formatCode>
                <c:ptCount val="23"/>
                <c:pt idx="0">
                  <c:v>178</c:v>
                </c:pt>
                <c:pt idx="1">
                  <c:v>178.6</c:v>
                </c:pt>
                <c:pt idx="2">
                  <c:v>175.8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E3B-4294-87DD-F7DC306D14C2}"/>
            </c:ext>
          </c:extLst>
        </c:ser>
        <c:ser>
          <c:idx val="3"/>
          <c:order val="2"/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22"/>
              <c:layout>
                <c:manualLayout>
                  <c:x val="-1.8593837387375516E-3"/>
                  <c:y val="-5.14238499481117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E3B-4294-87DD-F7DC306D14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'Transformation_RLP 2022'!$B$1:$X$1</c:f>
              <c:numCache>
                <c:formatCode>General</c:formatCode>
                <c:ptCount val="2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</c:numCache>
            </c:numRef>
          </c:cat>
          <c:val>
            <c:numRef>
              <c:f>'Transformation_RLP 2022'!$B$4:$X$4</c:f>
              <c:numCache>
                <c:formatCode>0.0</c:formatCode>
                <c:ptCount val="23"/>
                <c:pt idx="0">
                  <c:v>22.6</c:v>
                </c:pt>
                <c:pt idx="1">
                  <c:v>26.118181818181821</c:v>
                </c:pt>
                <c:pt idx="2">
                  <c:v>29.63636363636364</c:v>
                </c:pt>
                <c:pt idx="3">
                  <c:v>33.154545454545456</c:v>
                </c:pt>
                <c:pt idx="4">
                  <c:v>36.672727272727272</c:v>
                </c:pt>
                <c:pt idx="5">
                  <c:v>40.190909090909088</c:v>
                </c:pt>
                <c:pt idx="6">
                  <c:v>43.709090909090904</c:v>
                </c:pt>
                <c:pt idx="7">
                  <c:v>47.22727272727272</c:v>
                </c:pt>
                <c:pt idx="8">
                  <c:v>50.745454545454535</c:v>
                </c:pt>
                <c:pt idx="9">
                  <c:v>54.263636363636351</c:v>
                </c:pt>
                <c:pt idx="10">
                  <c:v>57.781818181818167</c:v>
                </c:pt>
                <c:pt idx="11">
                  <c:v>61.299999999999983</c:v>
                </c:pt>
                <c:pt idx="12">
                  <c:v>64.818181818181799</c:v>
                </c:pt>
                <c:pt idx="13">
                  <c:v>68.336363636363615</c:v>
                </c:pt>
                <c:pt idx="14">
                  <c:v>71.854545454545431</c:v>
                </c:pt>
                <c:pt idx="15">
                  <c:v>75.372727272727246</c:v>
                </c:pt>
                <c:pt idx="16">
                  <c:v>78.890909090909062</c:v>
                </c:pt>
                <c:pt idx="17">
                  <c:v>82.409090909090878</c:v>
                </c:pt>
                <c:pt idx="18">
                  <c:v>85.927272727272694</c:v>
                </c:pt>
                <c:pt idx="19">
                  <c:v>89.44545454545451</c:v>
                </c:pt>
                <c:pt idx="20">
                  <c:v>92.963636363636326</c:v>
                </c:pt>
                <c:pt idx="21">
                  <c:v>96.481818181818142</c:v>
                </c:pt>
                <c:pt idx="22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E3B-4294-87DD-F7DC306D14C2}"/>
            </c:ext>
          </c:extLst>
        </c:ser>
        <c:ser>
          <c:idx val="4"/>
          <c:order val="3"/>
          <c:spPr>
            <a:ln w="28575" cap="rnd">
              <a:solidFill>
                <a:srgbClr val="00B050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9047058513488588E-2"/>
                  <c:y val="-6.04986469977785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E3B-4294-87DD-F7DC306D14C2}"/>
                </c:ext>
              </c:extLst>
            </c:dLbl>
            <c:dLbl>
              <c:idx val="4"/>
              <c:layout>
                <c:manualLayout>
                  <c:x val="-2.4171988603588171E-2"/>
                  <c:y val="5.747371464788942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F1F-473E-8045-2F9F5D3194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'Transformation_RLP 2022'!$B$1:$X$1</c:f>
              <c:numCache>
                <c:formatCode>General</c:formatCode>
                <c:ptCount val="2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</c:numCache>
            </c:numRef>
          </c:cat>
          <c:val>
            <c:numRef>
              <c:f>'Transformation_RLP 2022'!$B$5:$X$5</c:f>
              <c:numCache>
                <c:formatCode>0.0</c:formatCode>
                <c:ptCount val="23"/>
                <c:pt idx="0">
                  <c:v>22.6</c:v>
                </c:pt>
                <c:pt idx="1">
                  <c:v>24.5</c:v>
                </c:pt>
                <c:pt idx="2">
                  <c:v>25.5</c:v>
                </c:pt>
                <c:pt idx="3">
                  <c:v>25.922640000000001</c:v>
                </c:pt>
                <c:pt idx="4">
                  <c:v>26.415462000000002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E3B-4294-87DD-F7DC306D14C2}"/>
            </c:ext>
          </c:extLst>
        </c:ser>
        <c:ser>
          <c:idx val="5"/>
          <c:order val="4"/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Pt>
            <c:idx val="4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2E3B-4294-87DD-F7DC306D14C2}"/>
              </c:ext>
            </c:extLst>
          </c:dPt>
          <c:dLbls>
            <c:dLbl>
              <c:idx val="22"/>
              <c:layout>
                <c:manualLayout>
                  <c:x val="-7.4375349549502066E-3"/>
                  <c:y val="4.83989175982227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E3B-4294-87DD-F7DC306D14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'Transformation_RLP 2022'!$B$1:$X$1</c:f>
              <c:numCache>
                <c:formatCode>General</c:formatCode>
                <c:ptCount val="2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</c:numCache>
            </c:numRef>
          </c:cat>
          <c:val>
            <c:numRef>
              <c:f>'Transformation_RLP 2022'!$B$15:$X$15</c:f>
              <c:numCache>
                <c:formatCode>General</c:formatCode>
                <c:ptCount val="23"/>
                <c:pt idx="3" formatCode="0.0">
                  <c:v>27.12</c:v>
                </c:pt>
                <c:pt idx="4" formatCode="0.0">
                  <c:v>30.36</c:v>
                </c:pt>
                <c:pt idx="5" formatCode="0.0">
                  <c:v>31.98</c:v>
                </c:pt>
                <c:pt idx="6" formatCode="0.0">
                  <c:v>33.6</c:v>
                </c:pt>
                <c:pt idx="7" formatCode="0.0">
                  <c:v>35.22</c:v>
                </c:pt>
                <c:pt idx="8" formatCode="0.0">
                  <c:v>36.840000000000003</c:v>
                </c:pt>
                <c:pt idx="9" formatCode="0.0">
                  <c:v>38.46</c:v>
                </c:pt>
                <c:pt idx="10" formatCode="0.0">
                  <c:v>40.08</c:v>
                </c:pt>
                <c:pt idx="11" formatCode="0.0">
                  <c:v>41.7</c:v>
                </c:pt>
                <c:pt idx="12" formatCode="0.0">
                  <c:v>43.32</c:v>
                </c:pt>
                <c:pt idx="13" formatCode="0.0">
                  <c:v>44.94</c:v>
                </c:pt>
                <c:pt idx="14" formatCode="0.0">
                  <c:v>46.56</c:v>
                </c:pt>
                <c:pt idx="15" formatCode="0.0">
                  <c:v>48.18</c:v>
                </c:pt>
                <c:pt idx="16" formatCode="0.0">
                  <c:v>49.8</c:v>
                </c:pt>
                <c:pt idx="17" formatCode="0.0">
                  <c:v>51.42</c:v>
                </c:pt>
                <c:pt idx="18" formatCode="0.0">
                  <c:v>53.040000000000006</c:v>
                </c:pt>
                <c:pt idx="19" formatCode="0.0">
                  <c:v>54.66</c:v>
                </c:pt>
                <c:pt idx="20" formatCode="0.0">
                  <c:v>56.28</c:v>
                </c:pt>
                <c:pt idx="21" formatCode="0.0">
                  <c:v>57.900000000000006</c:v>
                </c:pt>
                <c:pt idx="22" formatCode="0.0">
                  <c:v>59.519999999999996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E3B-4294-87DD-F7DC306D14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71101592"/>
        <c:axId val="671100280"/>
      </c:lineChart>
      <c:catAx>
        <c:axId val="671101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71100280"/>
        <c:crosses val="autoZero"/>
        <c:auto val="1"/>
        <c:lblAlgn val="ctr"/>
        <c:lblOffset val="100"/>
        <c:noMultiLvlLbl val="0"/>
      </c:catAx>
      <c:valAx>
        <c:axId val="671100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71101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501" name="Rectangle 5">
            <a:extLst>
              <a:ext uri="{FF2B5EF4-FFF2-40B4-BE49-F238E27FC236}">
                <a16:creationId xmlns:a16="http://schemas.microsoft.com/office/drawing/2014/main" id="{A7C46796-AE6A-46F3-A5BF-1F01171DA47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946275" y="9721850"/>
            <a:ext cx="29733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  <a:spAutoFit/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756BF379-7855-4659-BBCC-EFA696053E2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C43C84ED-B8EF-4DF7-A2DF-3474AC57053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30250" y="749300"/>
            <a:ext cx="5413375" cy="374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E7E31A47-72D7-49CB-BD22-BD666A78F1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60425" y="4748213"/>
            <a:ext cx="5159375" cy="450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64872" name="Rectangle 8">
            <a:extLst>
              <a:ext uri="{FF2B5EF4-FFF2-40B4-BE49-F238E27FC236}">
                <a16:creationId xmlns:a16="http://schemas.microsoft.com/office/drawing/2014/main" id="{4781C312-BF01-4699-9695-A5F6FF06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920875" y="9529763"/>
            <a:ext cx="30241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A41CB4C0-2579-4E3E-81C4-43D022665DC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138113" indent="-136525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263525" indent="-123825" algn="l" rtl="0" eaLnBrk="0" fontAlgn="base" hangingPunct="0">
      <a:spcBef>
        <a:spcPct val="30000"/>
      </a:spcBef>
      <a:spcAft>
        <a:spcPct val="0"/>
      </a:spcAft>
      <a:buChar char="-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A0CEA5C0-39D4-456D-A2B3-F5CC178B0C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E59E85-3E4F-4610-BEEF-254664E8CB24}" type="slidenum">
              <a:rPr lang="de-DE" altLang="de-DE" smtClean="0"/>
              <a:pPr>
                <a:spcBef>
                  <a:spcPct val="0"/>
                </a:spcBef>
              </a:pPr>
              <a:t>1</a:t>
            </a:fld>
            <a:endParaRPr lang="de-DE" altLang="de-DE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B9F6733-1F74-4206-83A0-AFB2AC7DA4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Notizenplatzhalter 2">
            <a:extLst>
              <a:ext uri="{FF2B5EF4-FFF2-40B4-BE49-F238E27FC236}">
                <a16:creationId xmlns:a16="http://schemas.microsoft.com/office/drawing/2014/main" id="{73BAEFAD-3093-40D6-A8BA-BA666C7647B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10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085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>
            <a:extLst>
              <a:ext uri="{FF2B5EF4-FFF2-40B4-BE49-F238E27FC236}">
                <a16:creationId xmlns:a16="http://schemas.microsoft.com/office/drawing/2014/main" id="{F7C1479A-67D7-4369-8C04-1EA516D42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izenplatzhalter 2">
            <a:extLst>
              <a:ext uri="{FF2B5EF4-FFF2-40B4-BE49-F238E27FC236}">
                <a16:creationId xmlns:a16="http://schemas.microsoft.com/office/drawing/2014/main" id="{907013C7-A1D2-4C96-942B-196A13106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7828" name="Foliennummernplatzhalter 3">
            <a:extLst>
              <a:ext uri="{FF2B5EF4-FFF2-40B4-BE49-F238E27FC236}">
                <a16:creationId xmlns:a16="http://schemas.microsoft.com/office/drawing/2014/main" id="{2057C458-B291-42C0-9F68-3F4C6CCF30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AD3AB0-E2D8-4CFB-95C2-D2ED3D11D116}" type="slidenum">
              <a:rPr lang="de-DE" altLang="de-DE" smtClean="0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38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804" indent="-293771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5084" indent="-2350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5117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5150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51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5217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5250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52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55781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6586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3530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16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853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17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4387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18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9325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19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707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105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>
            <a:extLst>
              <a:ext uri="{FF2B5EF4-FFF2-40B4-BE49-F238E27FC236}">
                <a16:creationId xmlns:a16="http://schemas.microsoft.com/office/drawing/2014/main" id="{2D63D9DB-BB2A-4F72-A3C0-50A50A6D22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Notizenplatzhalter 2">
            <a:extLst>
              <a:ext uri="{FF2B5EF4-FFF2-40B4-BE49-F238E27FC236}">
                <a16:creationId xmlns:a16="http://schemas.microsoft.com/office/drawing/2014/main" id="{52B22C4B-7C00-4FC6-A559-840C979D8A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30724" name="Foliennummernplatzhalter 3">
            <a:extLst>
              <a:ext uri="{FF2B5EF4-FFF2-40B4-BE49-F238E27FC236}">
                <a16:creationId xmlns:a16="http://schemas.microsoft.com/office/drawing/2014/main" id="{095785E0-B6F9-4FE8-9D70-69528A05B9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80B8C9-1F3A-4BA9-AB24-D00628B7CF1C}" type="slidenum">
              <a:rPr lang="de-DE" altLang="de-DE" smtClean="0"/>
              <a:pPr>
                <a:spcBef>
                  <a:spcPct val="0"/>
                </a:spcBef>
              </a:pPr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63442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167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6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0068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96060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804" indent="-293771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5084" indent="-2350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5117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5150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51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5217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5250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52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87376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lienbildplatzhalter 1">
            <a:extLst>
              <a:ext uri="{FF2B5EF4-FFF2-40B4-BE49-F238E27FC236}">
                <a16:creationId xmlns:a16="http://schemas.microsoft.com/office/drawing/2014/main" id="{D5F05850-5C02-472A-95AD-CF27862954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Notizenplatzhalter 2">
            <a:extLst>
              <a:ext uri="{FF2B5EF4-FFF2-40B4-BE49-F238E27FC236}">
                <a16:creationId xmlns:a16="http://schemas.microsoft.com/office/drawing/2014/main" id="{1EC815D8-FDEC-43C2-B561-553D982398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</a:endParaRPr>
          </a:p>
        </p:txBody>
      </p:sp>
      <p:sp>
        <p:nvSpPr>
          <p:cNvPr id="53252" name="Foliennummernplatzhalter 3">
            <a:extLst>
              <a:ext uri="{FF2B5EF4-FFF2-40B4-BE49-F238E27FC236}">
                <a16:creationId xmlns:a16="http://schemas.microsoft.com/office/drawing/2014/main" id="{D4E07BEC-5833-4E40-80F8-523848B468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FD4A70-FAA4-4A98-A1AB-2FC3067AEF48}" type="slidenum">
              <a:rPr lang="de-DE" altLang="de-DE" smtClean="0"/>
              <a:pPr>
                <a:spcBef>
                  <a:spcPct val="0"/>
                </a:spcBef>
              </a:pPr>
              <a:t>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81513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046603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29628257"/>
      </p:ext>
    </p:extLst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43775" y="274638"/>
            <a:ext cx="2282825" cy="5818187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696075" cy="58181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1145331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53127278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1451311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324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07810774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74163475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00205686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855409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5230727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09056211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1">
            <a:extLst>
              <a:ext uri="{FF2B5EF4-FFF2-40B4-BE49-F238E27FC236}">
                <a16:creationId xmlns:a16="http://schemas.microsoft.com/office/drawing/2014/main" id="{89BCC4A8-90E5-4CE1-94B9-4AF5D8AA7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0"/>
            <a:ext cx="9910763" cy="798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  <a:defRPr/>
            </a:pPr>
            <a:endParaRPr lang="de-DE" altLang="de-DE"/>
          </a:p>
        </p:txBody>
      </p:sp>
      <p:sp>
        <p:nvSpPr>
          <p:cNvPr id="6" name="Rectangle 75">
            <a:extLst>
              <a:ext uri="{FF2B5EF4-FFF2-40B4-BE49-F238E27FC236}">
                <a16:creationId xmlns:a16="http://schemas.microsoft.com/office/drawing/2014/main" id="{CD694638-ED55-4FC5-B057-4363DC0F469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897" y="6544931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9725" algn="r"/>
              </a:tabLst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Kampagne „Jedes Dorf baut seine PV-Freiflächenanlage“ | 08.02.2023 in Kandel | Energiewende in RLP    	             ISE e.V. </a:t>
            </a:r>
            <a:fld id="{B441096D-49BA-4C7B-A571-124674B25D3F}" type="slidenum">
              <a:rPr lang="de-DE" altLang="de-DE" sz="1200" b="1" kern="120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609725" algn="r"/>
                </a:tabLst>
                <a:defRPr/>
              </a:pPr>
              <a:t>‹Nr.›</a:t>
            </a:fld>
            <a:endParaRPr lang="de-DE" altLang="de-DE" sz="1200" b="1" kern="1200" dirty="0">
              <a:solidFill>
                <a:srgbClr val="FF9933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C2FE425-8638-4B10-0DF4-5E6CAFD280E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" y="0"/>
            <a:ext cx="798067" cy="79851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102" r:id="rId1"/>
    <p:sldLayoutId id="2147490082" r:id="rId2"/>
    <p:sldLayoutId id="2147490083" r:id="rId3"/>
    <p:sldLayoutId id="2147490084" r:id="rId4"/>
    <p:sldLayoutId id="2147490085" r:id="rId5"/>
    <p:sldLayoutId id="2147490086" r:id="rId6"/>
    <p:sldLayoutId id="2147490087" r:id="rId7"/>
    <p:sldLayoutId id="2147490088" r:id="rId8"/>
    <p:sldLayoutId id="2147490089" r:id="rId9"/>
    <p:sldLayoutId id="2147490090" r:id="rId10"/>
    <p:sldLayoutId id="2147490091" r:id="rId11"/>
  </p:sldLayoutIdLst>
  <p:transition>
    <p:randomBar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10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66763" indent="-2921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2pPr>
      <a:lvl3pPr marL="1138238" indent="-180975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3pPr>
      <a:lvl4pPr marL="1520825" indent="-1841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9050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3622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8194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2766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7338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18.jpeg"/><Relationship Id="rId21" Type="http://schemas.openxmlformats.org/officeDocument/2006/relationships/image" Target="../media/image27.jpg"/><Relationship Id="rId7" Type="http://schemas.openxmlformats.org/officeDocument/2006/relationships/image" Target="../media/image23.jp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5.jpg"/><Relationship Id="rId20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5" Type="http://schemas.openxmlformats.org/officeDocument/2006/relationships/image" Target="../media/image14.jpg"/><Relationship Id="rId10" Type="http://schemas.openxmlformats.org/officeDocument/2006/relationships/image" Target="../media/image9.png"/><Relationship Id="rId19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8.jpg"/><Relationship Id="rId14" Type="http://schemas.openxmlformats.org/officeDocument/2006/relationships/image" Target="../media/image13.png"/><Relationship Id="rId22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.png"/><Relationship Id="rId10" Type="http://schemas.openxmlformats.org/officeDocument/2006/relationships/image" Target="../media/image15.jpg"/><Relationship Id="rId4" Type="http://schemas.openxmlformats.org/officeDocument/2006/relationships/image" Target="../media/image9.png"/><Relationship Id="rId9" Type="http://schemas.openxmlformats.org/officeDocument/2006/relationships/image" Target="../media/image14.jpg"/><Relationship Id="rId1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hteck 2">
            <a:extLst>
              <a:ext uri="{FF2B5EF4-FFF2-40B4-BE49-F238E27FC236}">
                <a16:creationId xmlns:a16="http://schemas.microsoft.com/office/drawing/2014/main" id="{A4A8ABDA-F51F-4845-9A6D-8A9F58A39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9050"/>
            <a:ext cx="9906000" cy="13700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6148" name="Textfeld 3">
            <a:extLst>
              <a:ext uri="{FF2B5EF4-FFF2-40B4-BE49-F238E27FC236}">
                <a16:creationId xmlns:a16="http://schemas.microsoft.com/office/drawing/2014/main" id="{28204734-5258-44F4-8BDC-43D64AE8A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251" y="-29514"/>
            <a:ext cx="805947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de-DE" sz="2800" dirty="0" err="1">
                <a:solidFill>
                  <a:schemeClr val="bg1"/>
                </a:solidFill>
              </a:rPr>
              <a:t>Herzlich</a:t>
            </a:r>
            <a:r>
              <a:rPr lang="en-US" altLang="de-DE" sz="2800" dirty="0">
                <a:solidFill>
                  <a:schemeClr val="bg1"/>
                </a:solidFill>
              </a:rPr>
              <a:t> </a:t>
            </a:r>
            <a:r>
              <a:rPr lang="en-US" altLang="de-DE" sz="2800" dirty="0" err="1">
                <a:solidFill>
                  <a:schemeClr val="bg1"/>
                </a:solidFill>
              </a:rPr>
              <a:t>Willkommen</a:t>
            </a:r>
            <a:br>
              <a:rPr lang="en-US" altLang="de-DE" sz="2800" dirty="0">
                <a:solidFill>
                  <a:schemeClr val="bg1"/>
                </a:solidFill>
              </a:rPr>
            </a:br>
            <a:r>
              <a:rPr lang="en-US" altLang="de-DE" sz="2800" dirty="0" err="1">
                <a:solidFill>
                  <a:schemeClr val="bg1"/>
                </a:solidFill>
              </a:rPr>
              <a:t>zum</a:t>
            </a:r>
            <a:r>
              <a:rPr lang="en-US" altLang="de-DE" sz="2800" dirty="0">
                <a:solidFill>
                  <a:schemeClr val="bg1"/>
                </a:solidFill>
              </a:rPr>
              <a:t> </a:t>
            </a:r>
            <a:r>
              <a:rPr lang="en-US" altLang="de-DE" sz="2800" dirty="0" err="1">
                <a:solidFill>
                  <a:schemeClr val="bg1"/>
                </a:solidFill>
              </a:rPr>
              <a:t>Vortrag</a:t>
            </a:r>
            <a:br>
              <a:rPr lang="en-US" altLang="de-DE" sz="2800" dirty="0">
                <a:solidFill>
                  <a:schemeClr val="bg1"/>
                </a:solidFill>
              </a:rPr>
            </a:br>
            <a:r>
              <a:rPr lang="en-US" altLang="de-DE" sz="2800" dirty="0" err="1">
                <a:solidFill>
                  <a:schemeClr val="bg1"/>
                </a:solidFill>
              </a:rPr>
              <a:t>Energiewende</a:t>
            </a:r>
            <a:r>
              <a:rPr lang="en-US" altLang="de-DE" sz="2800" dirty="0">
                <a:solidFill>
                  <a:schemeClr val="bg1"/>
                </a:solidFill>
              </a:rPr>
              <a:t> in RLP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A7DD05F-9189-42D8-AE52-576BEDC4E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2456"/>
            <a:ext cx="9920288" cy="3952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400" dirty="0">
              <a:solidFill>
                <a:schemeClr val="bg1"/>
              </a:solidFill>
            </a:endParaRPr>
          </a:p>
        </p:txBody>
      </p:sp>
      <p:sp>
        <p:nvSpPr>
          <p:cNvPr id="9" name="Rectangle 75">
            <a:extLst>
              <a:ext uri="{FF2B5EF4-FFF2-40B4-BE49-F238E27FC236}">
                <a16:creationId xmlns:a16="http://schemas.microsoft.com/office/drawing/2014/main" id="{3B87523B-9B83-4B16-B0D8-E3A1EA5C4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1599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Kampagne „Jedes Dorf baut seine PV-Freiflächenanlage“ | 08.02.2023 in Kandel | Energiewende in RLP		ISE e.V.</a:t>
            </a: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BA588D29-16D1-44FA-8AF1-30D43A755A3F}"/>
              </a:ext>
            </a:extLst>
          </p:cNvPr>
          <p:cNvSpPr/>
          <p:nvPr/>
        </p:nvSpPr>
        <p:spPr bwMode="auto">
          <a:xfrm>
            <a:off x="0" y="1343025"/>
            <a:ext cx="9906000" cy="51181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A64A813-A254-43B0-90B3-23BD7295DC0A}"/>
              </a:ext>
            </a:extLst>
          </p:cNvPr>
          <p:cNvSpPr/>
          <p:nvPr/>
        </p:nvSpPr>
        <p:spPr bwMode="auto">
          <a:xfrm>
            <a:off x="-1" y="1340832"/>
            <a:ext cx="9904103" cy="51181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E1355B0C-41E4-C2DA-AD8C-6FCA96504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" y="-21165"/>
            <a:ext cx="1361236" cy="1361997"/>
          </a:xfrm>
          <a:prstGeom prst="rect">
            <a:avLst/>
          </a:prstGeom>
        </p:spPr>
      </p:pic>
      <p:pic>
        <p:nvPicPr>
          <p:cNvPr id="2" name="Grafik 1" descr="Ein Bild, das Gras, Baum, draußen, Feld enthält.&#10;&#10;Automatisch generierte Beschreibung">
            <a:extLst>
              <a:ext uri="{FF2B5EF4-FFF2-40B4-BE49-F238E27FC236}">
                <a16:creationId xmlns:a16="http://schemas.microsoft.com/office/drawing/2014/main" id="{371A1926-EC96-0AD7-9360-561399477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45" y="1509345"/>
            <a:ext cx="8252095" cy="4763975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265393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ISE e.V.-Konzept-Team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0B9D4566-8602-4138-824D-FA3CB3093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044" y="1054041"/>
            <a:ext cx="869791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indent="0"/>
            <a:r>
              <a:rPr lang="de-DE" sz="1800" dirty="0">
                <a:solidFill>
                  <a:srgbClr val="3333FF"/>
                </a:solidFill>
              </a:rPr>
              <a:t>Wolfgang Thiel (Projektleiter)</a:t>
            </a:r>
          </a:p>
          <a:p>
            <a:pPr marL="0" indent="0"/>
            <a:r>
              <a:rPr lang="de-DE" altLang="de-DE" sz="1800" dirty="0">
                <a:solidFill>
                  <a:srgbClr val="3333FF"/>
                </a:solidFill>
              </a:rPr>
              <a:t>Wolfgang </a:t>
            </a:r>
            <a:r>
              <a:rPr lang="de-DE" altLang="de-DE" sz="1800" dirty="0" err="1">
                <a:solidFill>
                  <a:srgbClr val="3333FF"/>
                </a:solidFill>
              </a:rPr>
              <a:t>Fedderken</a:t>
            </a:r>
            <a:endParaRPr lang="de-DE" altLang="de-DE" sz="1800" dirty="0">
              <a:solidFill>
                <a:srgbClr val="3333FF"/>
              </a:solidFill>
            </a:endParaRPr>
          </a:p>
          <a:p>
            <a:pPr marL="0" indent="0"/>
            <a:r>
              <a:rPr lang="de-DE" sz="1800" dirty="0">
                <a:solidFill>
                  <a:srgbClr val="3333FF"/>
                </a:solidFill>
              </a:rPr>
              <a:t>Prof. Dr. Karl Keilen</a:t>
            </a:r>
          </a:p>
          <a:p>
            <a:pPr marL="0" indent="0"/>
            <a:r>
              <a:rPr lang="de-DE" altLang="de-DE" sz="1800" dirty="0">
                <a:solidFill>
                  <a:srgbClr val="3333FF"/>
                </a:solidFill>
              </a:rPr>
              <a:t>Dr. Gerhard </a:t>
            </a:r>
            <a:r>
              <a:rPr lang="de-DE" altLang="de-DE" sz="1800" dirty="0" err="1">
                <a:solidFill>
                  <a:srgbClr val="3333FF"/>
                </a:solidFill>
              </a:rPr>
              <a:t>Lausterer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Michael Linder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Volker Wander</a:t>
            </a:r>
            <a:endParaRPr lang="de-DE" altLang="de-DE" sz="18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45116"/>
      </p:ext>
    </p:extLst>
  </p:cSld>
  <p:clrMapOvr>
    <a:masterClrMapping/>
  </p:clrMapOvr>
  <p:transition>
    <p:randomBa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feld 53">
            <a:extLst>
              <a:ext uri="{FF2B5EF4-FFF2-40B4-BE49-F238E27FC236}">
                <a16:creationId xmlns:a16="http://schemas.microsoft.com/office/drawing/2014/main" id="{C509B89D-5FB6-43D9-BE31-B22E18A72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6988" y="1779588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chemeClr val="accent2"/>
                </a:solidFill>
              </a:rPr>
              <a:t>2040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8D378A7-2158-4E9F-844C-91876B078FBA}"/>
              </a:ext>
            </a:extLst>
          </p:cNvPr>
          <p:cNvSpPr/>
          <p:nvPr/>
        </p:nvSpPr>
        <p:spPr bwMode="auto">
          <a:xfrm>
            <a:off x="0" y="0"/>
            <a:ext cx="9906000" cy="624363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buFontTx/>
              <a:buChar char="•"/>
              <a:defRPr/>
            </a:pPr>
            <a:endParaRPr lang="de-DE" dirty="0">
              <a:latin typeface="Arial" charset="0"/>
            </a:endParaRPr>
          </a:p>
        </p:txBody>
      </p:sp>
      <p:grpSp>
        <p:nvGrpSpPr>
          <p:cNvPr id="76804" name="Gruppieren 2">
            <a:extLst>
              <a:ext uri="{FF2B5EF4-FFF2-40B4-BE49-F238E27FC236}">
                <a16:creationId xmlns:a16="http://schemas.microsoft.com/office/drawing/2014/main" id="{A36E783A-CC43-4E52-A92A-8CB1D1312BE2}"/>
              </a:ext>
            </a:extLst>
          </p:cNvPr>
          <p:cNvGrpSpPr>
            <a:grpSpLocks/>
          </p:cNvGrpSpPr>
          <p:nvPr/>
        </p:nvGrpSpPr>
        <p:grpSpPr bwMode="auto">
          <a:xfrm>
            <a:off x="830263" y="704850"/>
            <a:ext cx="8154987" cy="5046663"/>
            <a:chOff x="1960546" y="2930858"/>
            <a:chExt cx="5987996" cy="2821360"/>
          </a:xfrm>
        </p:grpSpPr>
        <p:sp>
          <p:nvSpPr>
            <p:cNvPr id="76810" name="Freihandform: Form 10">
              <a:extLst>
                <a:ext uri="{FF2B5EF4-FFF2-40B4-BE49-F238E27FC236}">
                  <a16:creationId xmlns:a16="http://schemas.microsoft.com/office/drawing/2014/main" id="{42264575-E63E-475A-8149-D927FC922643}"/>
                </a:ext>
              </a:extLst>
            </p:cNvPr>
            <p:cNvSpPr>
              <a:spLocks/>
            </p:cNvSpPr>
            <p:nvPr/>
          </p:nvSpPr>
          <p:spPr bwMode="auto">
            <a:xfrm rot="286618">
              <a:off x="1960546" y="2930858"/>
              <a:ext cx="5987996" cy="2788920"/>
            </a:xfrm>
            <a:custGeom>
              <a:avLst/>
              <a:gdLst>
                <a:gd name="T0" fmla="*/ 1 w 8519160"/>
                <a:gd name="T1" fmla="*/ 2766060 h 2788920"/>
                <a:gd name="T2" fmla="*/ 1 w 8519160"/>
                <a:gd name="T3" fmla="*/ 2727960 h 2788920"/>
                <a:gd name="T4" fmla="*/ 1 w 8519160"/>
                <a:gd name="T5" fmla="*/ 2636520 h 2788920"/>
                <a:gd name="T6" fmla="*/ 1 w 8519160"/>
                <a:gd name="T7" fmla="*/ 2560320 h 2788920"/>
                <a:gd name="T8" fmla="*/ 1 w 8519160"/>
                <a:gd name="T9" fmla="*/ 2514600 h 2788920"/>
                <a:gd name="T10" fmla="*/ 1 w 8519160"/>
                <a:gd name="T11" fmla="*/ 2461260 h 2788920"/>
                <a:gd name="T12" fmla="*/ 1 w 8519160"/>
                <a:gd name="T13" fmla="*/ 2362200 h 2788920"/>
                <a:gd name="T14" fmla="*/ 1 w 8519160"/>
                <a:gd name="T15" fmla="*/ 2247900 h 2788920"/>
                <a:gd name="T16" fmla="*/ 1 w 8519160"/>
                <a:gd name="T17" fmla="*/ 2186940 h 2788920"/>
                <a:gd name="T18" fmla="*/ 1 w 8519160"/>
                <a:gd name="T19" fmla="*/ 2148840 h 2788920"/>
                <a:gd name="T20" fmla="*/ 1 w 8519160"/>
                <a:gd name="T21" fmla="*/ 2095500 h 2788920"/>
                <a:gd name="T22" fmla="*/ 1 w 8519160"/>
                <a:gd name="T23" fmla="*/ 2057400 h 2788920"/>
                <a:gd name="T24" fmla="*/ 1 w 8519160"/>
                <a:gd name="T25" fmla="*/ 2034540 h 2788920"/>
                <a:gd name="T26" fmla="*/ 1 w 8519160"/>
                <a:gd name="T27" fmla="*/ 2004060 h 2788920"/>
                <a:gd name="T28" fmla="*/ 1 w 8519160"/>
                <a:gd name="T29" fmla="*/ 1973580 h 2788920"/>
                <a:gd name="T30" fmla="*/ 1 w 8519160"/>
                <a:gd name="T31" fmla="*/ 1920240 h 2788920"/>
                <a:gd name="T32" fmla="*/ 1 w 8519160"/>
                <a:gd name="T33" fmla="*/ 1866900 h 2788920"/>
                <a:gd name="T34" fmla="*/ 1 w 8519160"/>
                <a:gd name="T35" fmla="*/ 1790700 h 2788920"/>
                <a:gd name="T36" fmla="*/ 1 w 8519160"/>
                <a:gd name="T37" fmla="*/ 1691640 h 2788920"/>
                <a:gd name="T38" fmla="*/ 1 w 8519160"/>
                <a:gd name="T39" fmla="*/ 1630680 h 2788920"/>
                <a:gd name="T40" fmla="*/ 1 w 8519160"/>
                <a:gd name="T41" fmla="*/ 1584960 h 2788920"/>
                <a:gd name="T42" fmla="*/ 1 w 8519160"/>
                <a:gd name="T43" fmla="*/ 1554480 h 2788920"/>
                <a:gd name="T44" fmla="*/ 1 w 8519160"/>
                <a:gd name="T45" fmla="*/ 1516380 h 2788920"/>
                <a:gd name="T46" fmla="*/ 1 w 8519160"/>
                <a:gd name="T47" fmla="*/ 1424940 h 2788920"/>
                <a:gd name="T48" fmla="*/ 1 w 8519160"/>
                <a:gd name="T49" fmla="*/ 1386840 h 2788920"/>
                <a:gd name="T50" fmla="*/ 1 w 8519160"/>
                <a:gd name="T51" fmla="*/ 1341120 h 2788920"/>
                <a:gd name="T52" fmla="*/ 1 w 8519160"/>
                <a:gd name="T53" fmla="*/ 1318260 h 2788920"/>
                <a:gd name="T54" fmla="*/ 1 w 8519160"/>
                <a:gd name="T55" fmla="*/ 1287780 h 2788920"/>
                <a:gd name="T56" fmla="*/ 1 w 8519160"/>
                <a:gd name="T57" fmla="*/ 1234440 h 2788920"/>
                <a:gd name="T58" fmla="*/ 1 w 8519160"/>
                <a:gd name="T59" fmla="*/ 1158240 h 2788920"/>
                <a:gd name="T60" fmla="*/ 1 w 8519160"/>
                <a:gd name="T61" fmla="*/ 1097280 h 2788920"/>
                <a:gd name="T62" fmla="*/ 1 w 8519160"/>
                <a:gd name="T63" fmla="*/ 1059180 h 2788920"/>
                <a:gd name="T64" fmla="*/ 1 w 8519160"/>
                <a:gd name="T65" fmla="*/ 1005840 h 2788920"/>
                <a:gd name="T66" fmla="*/ 1 w 8519160"/>
                <a:gd name="T67" fmla="*/ 967740 h 2788920"/>
                <a:gd name="T68" fmla="*/ 1 w 8519160"/>
                <a:gd name="T69" fmla="*/ 899160 h 2788920"/>
                <a:gd name="T70" fmla="*/ 1 w 8519160"/>
                <a:gd name="T71" fmla="*/ 861060 h 2788920"/>
                <a:gd name="T72" fmla="*/ 1 w 8519160"/>
                <a:gd name="T73" fmla="*/ 830580 h 2788920"/>
                <a:gd name="T74" fmla="*/ 1 w 8519160"/>
                <a:gd name="T75" fmla="*/ 800100 h 2788920"/>
                <a:gd name="T76" fmla="*/ 1 w 8519160"/>
                <a:gd name="T77" fmla="*/ 723900 h 2788920"/>
                <a:gd name="T78" fmla="*/ 1 w 8519160"/>
                <a:gd name="T79" fmla="*/ 655320 h 2788920"/>
                <a:gd name="T80" fmla="*/ 1 w 8519160"/>
                <a:gd name="T81" fmla="*/ 617220 h 2788920"/>
                <a:gd name="T82" fmla="*/ 1 w 8519160"/>
                <a:gd name="T83" fmla="*/ 541020 h 2788920"/>
                <a:gd name="T84" fmla="*/ 1 w 8519160"/>
                <a:gd name="T85" fmla="*/ 502920 h 2788920"/>
                <a:gd name="T86" fmla="*/ 1 w 8519160"/>
                <a:gd name="T87" fmla="*/ 464820 h 2788920"/>
                <a:gd name="T88" fmla="*/ 1 w 8519160"/>
                <a:gd name="T89" fmla="*/ 434340 h 2788920"/>
                <a:gd name="T90" fmla="*/ 1 w 8519160"/>
                <a:gd name="T91" fmla="*/ 411480 h 2788920"/>
                <a:gd name="T92" fmla="*/ 1 w 8519160"/>
                <a:gd name="T93" fmla="*/ 381000 h 2788920"/>
                <a:gd name="T94" fmla="*/ 1 w 8519160"/>
                <a:gd name="T95" fmla="*/ 304800 h 2788920"/>
                <a:gd name="T96" fmla="*/ 1 w 8519160"/>
                <a:gd name="T97" fmla="*/ 274320 h 2788920"/>
                <a:gd name="T98" fmla="*/ 1 w 8519160"/>
                <a:gd name="T99" fmla="*/ 243840 h 2788920"/>
                <a:gd name="T100" fmla="*/ 1 w 8519160"/>
                <a:gd name="T101" fmla="*/ 220980 h 2788920"/>
                <a:gd name="T102" fmla="*/ 1 w 8519160"/>
                <a:gd name="T103" fmla="*/ 190500 h 2788920"/>
                <a:gd name="T104" fmla="*/ 1 w 8519160"/>
                <a:gd name="T105" fmla="*/ 129540 h 2788920"/>
                <a:gd name="T106" fmla="*/ 1 w 8519160"/>
                <a:gd name="T107" fmla="*/ 22860 h 2788920"/>
                <a:gd name="T108" fmla="*/ 1 w 8519160"/>
                <a:gd name="T109" fmla="*/ 30480 h 278892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519160" h="2788920">
                  <a:moveTo>
                    <a:pt x="0" y="2788920"/>
                  </a:moveTo>
                  <a:cubicBezTo>
                    <a:pt x="12700" y="2783840"/>
                    <a:pt x="25124" y="2778005"/>
                    <a:pt x="38100" y="2773680"/>
                  </a:cubicBezTo>
                  <a:cubicBezTo>
                    <a:pt x="48035" y="2770368"/>
                    <a:pt x="58549" y="2769069"/>
                    <a:pt x="68580" y="2766060"/>
                  </a:cubicBezTo>
                  <a:cubicBezTo>
                    <a:pt x="83967" y="2761444"/>
                    <a:pt x="99060" y="2755900"/>
                    <a:pt x="114300" y="2750820"/>
                  </a:cubicBezTo>
                  <a:cubicBezTo>
                    <a:pt x="121920" y="2748280"/>
                    <a:pt x="130477" y="2747655"/>
                    <a:pt x="137160" y="2743200"/>
                  </a:cubicBezTo>
                  <a:cubicBezTo>
                    <a:pt x="144780" y="2738120"/>
                    <a:pt x="151602" y="2731568"/>
                    <a:pt x="160020" y="2727960"/>
                  </a:cubicBezTo>
                  <a:cubicBezTo>
                    <a:pt x="194200" y="2713311"/>
                    <a:pt x="183703" y="2727548"/>
                    <a:pt x="213360" y="2712720"/>
                  </a:cubicBezTo>
                  <a:cubicBezTo>
                    <a:pt x="265983" y="2686408"/>
                    <a:pt x="203265" y="2705719"/>
                    <a:pt x="266700" y="2689860"/>
                  </a:cubicBezTo>
                  <a:cubicBezTo>
                    <a:pt x="321578" y="2634982"/>
                    <a:pt x="291286" y="2648367"/>
                    <a:pt x="350520" y="2636520"/>
                  </a:cubicBezTo>
                  <a:cubicBezTo>
                    <a:pt x="360680" y="2628900"/>
                    <a:pt x="369395" y="2618818"/>
                    <a:pt x="381000" y="2613660"/>
                  </a:cubicBezTo>
                  <a:cubicBezTo>
                    <a:pt x="439306" y="2587746"/>
                    <a:pt x="401289" y="2628919"/>
                    <a:pt x="464820" y="2590800"/>
                  </a:cubicBezTo>
                  <a:cubicBezTo>
                    <a:pt x="547136" y="2541410"/>
                    <a:pt x="463636" y="2586482"/>
                    <a:pt x="533400" y="2560320"/>
                  </a:cubicBezTo>
                  <a:cubicBezTo>
                    <a:pt x="544036" y="2556332"/>
                    <a:pt x="553500" y="2549693"/>
                    <a:pt x="563880" y="2545080"/>
                  </a:cubicBezTo>
                  <a:cubicBezTo>
                    <a:pt x="576379" y="2539525"/>
                    <a:pt x="589481" y="2535395"/>
                    <a:pt x="601980" y="2529840"/>
                  </a:cubicBezTo>
                  <a:cubicBezTo>
                    <a:pt x="612360" y="2525227"/>
                    <a:pt x="621824" y="2518588"/>
                    <a:pt x="632460" y="2514600"/>
                  </a:cubicBezTo>
                  <a:cubicBezTo>
                    <a:pt x="642266" y="2510923"/>
                    <a:pt x="653273" y="2511008"/>
                    <a:pt x="662940" y="2506980"/>
                  </a:cubicBezTo>
                  <a:cubicBezTo>
                    <a:pt x="683911" y="2498242"/>
                    <a:pt x="702347" y="2483684"/>
                    <a:pt x="723900" y="2476500"/>
                  </a:cubicBezTo>
                  <a:cubicBezTo>
                    <a:pt x="739140" y="2471420"/>
                    <a:pt x="755252" y="2468444"/>
                    <a:pt x="769620" y="2461260"/>
                  </a:cubicBezTo>
                  <a:cubicBezTo>
                    <a:pt x="839947" y="2426096"/>
                    <a:pt x="808540" y="2436290"/>
                    <a:pt x="861060" y="2423160"/>
                  </a:cubicBezTo>
                  <a:cubicBezTo>
                    <a:pt x="876300" y="2413000"/>
                    <a:pt x="893828" y="2405632"/>
                    <a:pt x="906780" y="2392680"/>
                  </a:cubicBezTo>
                  <a:cubicBezTo>
                    <a:pt x="935320" y="2364140"/>
                    <a:pt x="919417" y="2373228"/>
                    <a:pt x="952500" y="2362200"/>
                  </a:cubicBezTo>
                  <a:cubicBezTo>
                    <a:pt x="960120" y="2354580"/>
                    <a:pt x="967020" y="2346164"/>
                    <a:pt x="975360" y="2339340"/>
                  </a:cubicBezTo>
                  <a:lnTo>
                    <a:pt x="1066800" y="2270760"/>
                  </a:lnTo>
                  <a:cubicBezTo>
                    <a:pt x="1076960" y="2263140"/>
                    <a:pt x="1086713" y="2254945"/>
                    <a:pt x="1097280" y="2247900"/>
                  </a:cubicBezTo>
                  <a:cubicBezTo>
                    <a:pt x="1112520" y="2237740"/>
                    <a:pt x="1128347" y="2228410"/>
                    <a:pt x="1143000" y="2217420"/>
                  </a:cubicBezTo>
                  <a:cubicBezTo>
                    <a:pt x="1153160" y="2209800"/>
                    <a:pt x="1162453" y="2200861"/>
                    <a:pt x="1173480" y="2194560"/>
                  </a:cubicBezTo>
                  <a:cubicBezTo>
                    <a:pt x="1180454" y="2190575"/>
                    <a:pt x="1188617" y="2189147"/>
                    <a:pt x="1196340" y="2186940"/>
                  </a:cubicBezTo>
                  <a:cubicBezTo>
                    <a:pt x="1215674" y="2181416"/>
                    <a:pt x="1231410" y="2179530"/>
                    <a:pt x="1249680" y="2171700"/>
                  </a:cubicBezTo>
                  <a:cubicBezTo>
                    <a:pt x="1260121" y="2167225"/>
                    <a:pt x="1269719" y="2160935"/>
                    <a:pt x="1280160" y="2156460"/>
                  </a:cubicBezTo>
                  <a:cubicBezTo>
                    <a:pt x="1287543" y="2153296"/>
                    <a:pt x="1295523" y="2151723"/>
                    <a:pt x="1303020" y="2148840"/>
                  </a:cubicBezTo>
                  <a:cubicBezTo>
                    <a:pt x="1328553" y="2139020"/>
                    <a:pt x="1352031" y="2121381"/>
                    <a:pt x="1379220" y="2118360"/>
                  </a:cubicBezTo>
                  <a:lnTo>
                    <a:pt x="1447800" y="2110740"/>
                  </a:lnTo>
                  <a:cubicBezTo>
                    <a:pt x="1478670" y="2100450"/>
                    <a:pt x="1469680" y="2102396"/>
                    <a:pt x="1508760" y="2095500"/>
                  </a:cubicBezTo>
                  <a:cubicBezTo>
                    <a:pt x="1539190" y="2090130"/>
                    <a:pt x="1570885" y="2090032"/>
                    <a:pt x="1600200" y="2080260"/>
                  </a:cubicBezTo>
                  <a:cubicBezTo>
                    <a:pt x="1617270" y="2074570"/>
                    <a:pt x="1635771" y="2067754"/>
                    <a:pt x="1653540" y="2065020"/>
                  </a:cubicBezTo>
                  <a:cubicBezTo>
                    <a:pt x="1676273" y="2061523"/>
                    <a:pt x="1699321" y="2060440"/>
                    <a:pt x="1722120" y="2057400"/>
                  </a:cubicBezTo>
                  <a:cubicBezTo>
                    <a:pt x="1737435" y="2055358"/>
                    <a:pt x="1752758" y="2053132"/>
                    <a:pt x="1767840" y="2049780"/>
                  </a:cubicBezTo>
                  <a:cubicBezTo>
                    <a:pt x="1775681" y="2048038"/>
                    <a:pt x="1782738" y="2043222"/>
                    <a:pt x="1790700" y="2042160"/>
                  </a:cubicBezTo>
                  <a:cubicBezTo>
                    <a:pt x="1821017" y="2038118"/>
                    <a:pt x="1851660" y="2037080"/>
                    <a:pt x="1882140" y="2034540"/>
                  </a:cubicBezTo>
                  <a:cubicBezTo>
                    <a:pt x="1889760" y="2032000"/>
                    <a:pt x="1897208" y="2028868"/>
                    <a:pt x="1905000" y="2026920"/>
                  </a:cubicBezTo>
                  <a:cubicBezTo>
                    <a:pt x="1949990" y="2015673"/>
                    <a:pt x="1974869" y="2016412"/>
                    <a:pt x="2026920" y="2011680"/>
                  </a:cubicBezTo>
                  <a:cubicBezTo>
                    <a:pt x="2039620" y="2009140"/>
                    <a:pt x="2052455" y="2007201"/>
                    <a:pt x="2065020" y="2004060"/>
                  </a:cubicBezTo>
                  <a:cubicBezTo>
                    <a:pt x="2072812" y="2002112"/>
                    <a:pt x="2080004" y="1998015"/>
                    <a:pt x="2087880" y="1996440"/>
                  </a:cubicBezTo>
                  <a:cubicBezTo>
                    <a:pt x="2105492" y="1992918"/>
                    <a:pt x="2123549" y="1992033"/>
                    <a:pt x="2141220" y="1988820"/>
                  </a:cubicBezTo>
                  <a:cubicBezTo>
                    <a:pt x="2224652" y="1973651"/>
                    <a:pt x="2111484" y="1988706"/>
                    <a:pt x="2209800" y="1973580"/>
                  </a:cubicBezTo>
                  <a:cubicBezTo>
                    <a:pt x="2350627" y="1951914"/>
                    <a:pt x="2182166" y="1983679"/>
                    <a:pt x="2346960" y="1950720"/>
                  </a:cubicBezTo>
                  <a:cubicBezTo>
                    <a:pt x="2359660" y="1948180"/>
                    <a:pt x="2372773" y="1947196"/>
                    <a:pt x="2385060" y="1943100"/>
                  </a:cubicBezTo>
                  <a:cubicBezTo>
                    <a:pt x="2432013" y="1927449"/>
                    <a:pt x="2381904" y="1945349"/>
                    <a:pt x="2438400" y="1920240"/>
                  </a:cubicBezTo>
                  <a:cubicBezTo>
                    <a:pt x="2450899" y="1914685"/>
                    <a:pt x="2463693" y="1909803"/>
                    <a:pt x="2476500" y="1905000"/>
                  </a:cubicBezTo>
                  <a:cubicBezTo>
                    <a:pt x="2484021" y="1902180"/>
                    <a:pt x="2492339" y="1901281"/>
                    <a:pt x="2499360" y="1897380"/>
                  </a:cubicBezTo>
                  <a:cubicBezTo>
                    <a:pt x="2515371" y="1888485"/>
                    <a:pt x="2529840" y="1877060"/>
                    <a:pt x="2545080" y="1866900"/>
                  </a:cubicBezTo>
                  <a:cubicBezTo>
                    <a:pt x="2552700" y="1861820"/>
                    <a:pt x="2561464" y="1858136"/>
                    <a:pt x="2567940" y="1851660"/>
                  </a:cubicBezTo>
                  <a:cubicBezTo>
                    <a:pt x="2588721" y="1830879"/>
                    <a:pt x="2595213" y="1822232"/>
                    <a:pt x="2621280" y="1805940"/>
                  </a:cubicBezTo>
                  <a:cubicBezTo>
                    <a:pt x="2630913" y="1799920"/>
                    <a:pt x="2642517" y="1797302"/>
                    <a:pt x="2651760" y="1790700"/>
                  </a:cubicBezTo>
                  <a:cubicBezTo>
                    <a:pt x="2660529" y="1784436"/>
                    <a:pt x="2666114" y="1774456"/>
                    <a:pt x="2674620" y="1767840"/>
                  </a:cubicBezTo>
                  <a:cubicBezTo>
                    <a:pt x="2689078" y="1756595"/>
                    <a:pt x="2705435" y="1748006"/>
                    <a:pt x="2720340" y="1737360"/>
                  </a:cubicBezTo>
                  <a:cubicBezTo>
                    <a:pt x="2741009" y="1722597"/>
                    <a:pt x="2760980" y="1706880"/>
                    <a:pt x="2781300" y="1691640"/>
                  </a:cubicBezTo>
                  <a:lnTo>
                    <a:pt x="2811780" y="1668780"/>
                  </a:lnTo>
                  <a:cubicBezTo>
                    <a:pt x="2821940" y="1661160"/>
                    <a:pt x="2831693" y="1652965"/>
                    <a:pt x="2842260" y="1645920"/>
                  </a:cubicBezTo>
                  <a:cubicBezTo>
                    <a:pt x="2849880" y="1640840"/>
                    <a:pt x="2856702" y="1634288"/>
                    <a:pt x="2865120" y="1630680"/>
                  </a:cubicBezTo>
                  <a:cubicBezTo>
                    <a:pt x="2874746" y="1626555"/>
                    <a:pt x="2885794" y="1626737"/>
                    <a:pt x="2895600" y="1623060"/>
                  </a:cubicBezTo>
                  <a:cubicBezTo>
                    <a:pt x="2932080" y="1609380"/>
                    <a:pt x="2916141" y="1607769"/>
                    <a:pt x="2948940" y="1600200"/>
                  </a:cubicBezTo>
                  <a:cubicBezTo>
                    <a:pt x="2974180" y="1594375"/>
                    <a:pt x="2999343" y="1587305"/>
                    <a:pt x="3025140" y="1584960"/>
                  </a:cubicBezTo>
                  <a:cubicBezTo>
                    <a:pt x="3157088" y="1572965"/>
                    <a:pt x="3080944" y="1578815"/>
                    <a:pt x="3253740" y="1569720"/>
                  </a:cubicBezTo>
                  <a:cubicBezTo>
                    <a:pt x="3266440" y="1567180"/>
                    <a:pt x="3279065" y="1564229"/>
                    <a:pt x="3291840" y="1562100"/>
                  </a:cubicBezTo>
                  <a:cubicBezTo>
                    <a:pt x="3309556" y="1559147"/>
                    <a:pt x="3327509" y="1557693"/>
                    <a:pt x="3345180" y="1554480"/>
                  </a:cubicBezTo>
                  <a:cubicBezTo>
                    <a:pt x="3355484" y="1552607"/>
                    <a:pt x="3365309" y="1548452"/>
                    <a:pt x="3375660" y="1546860"/>
                  </a:cubicBezTo>
                  <a:cubicBezTo>
                    <a:pt x="3398393" y="1543363"/>
                    <a:pt x="3421380" y="1541780"/>
                    <a:pt x="3444240" y="1539240"/>
                  </a:cubicBezTo>
                  <a:cubicBezTo>
                    <a:pt x="3496128" y="1521944"/>
                    <a:pt x="3432308" y="1543715"/>
                    <a:pt x="3505200" y="1516380"/>
                  </a:cubicBezTo>
                  <a:cubicBezTo>
                    <a:pt x="3558099" y="1496543"/>
                    <a:pt x="3536085" y="1516178"/>
                    <a:pt x="3627120" y="1470660"/>
                  </a:cubicBezTo>
                  <a:cubicBezTo>
                    <a:pt x="3728209" y="1420115"/>
                    <a:pt x="3601975" y="1481436"/>
                    <a:pt x="3680460" y="1447800"/>
                  </a:cubicBezTo>
                  <a:cubicBezTo>
                    <a:pt x="3736246" y="1423892"/>
                    <a:pt x="3685225" y="1438989"/>
                    <a:pt x="3741420" y="1424940"/>
                  </a:cubicBezTo>
                  <a:cubicBezTo>
                    <a:pt x="3749040" y="1419860"/>
                    <a:pt x="3755862" y="1413308"/>
                    <a:pt x="3764280" y="1409700"/>
                  </a:cubicBezTo>
                  <a:cubicBezTo>
                    <a:pt x="3773906" y="1405575"/>
                    <a:pt x="3784467" y="1404010"/>
                    <a:pt x="3794760" y="1402080"/>
                  </a:cubicBezTo>
                  <a:cubicBezTo>
                    <a:pt x="3825131" y="1396385"/>
                    <a:pt x="3855720" y="1391920"/>
                    <a:pt x="3886200" y="1386840"/>
                  </a:cubicBezTo>
                  <a:cubicBezTo>
                    <a:pt x="4050851" y="1359398"/>
                    <a:pt x="3798965" y="1401015"/>
                    <a:pt x="3985260" y="1371600"/>
                  </a:cubicBezTo>
                  <a:cubicBezTo>
                    <a:pt x="4175290" y="1341595"/>
                    <a:pt x="4010432" y="1367716"/>
                    <a:pt x="4114800" y="1348740"/>
                  </a:cubicBezTo>
                  <a:cubicBezTo>
                    <a:pt x="4130001" y="1345976"/>
                    <a:pt x="4145319" y="1343884"/>
                    <a:pt x="4160520" y="1341120"/>
                  </a:cubicBezTo>
                  <a:cubicBezTo>
                    <a:pt x="4173263" y="1338803"/>
                    <a:pt x="4185845" y="1335629"/>
                    <a:pt x="4198620" y="1333500"/>
                  </a:cubicBezTo>
                  <a:cubicBezTo>
                    <a:pt x="4216336" y="1330547"/>
                    <a:pt x="4234244" y="1328833"/>
                    <a:pt x="4251960" y="1325880"/>
                  </a:cubicBezTo>
                  <a:cubicBezTo>
                    <a:pt x="4264735" y="1323751"/>
                    <a:pt x="4277655" y="1321982"/>
                    <a:pt x="4290060" y="1318260"/>
                  </a:cubicBezTo>
                  <a:cubicBezTo>
                    <a:pt x="4303161" y="1314330"/>
                    <a:pt x="4314607" y="1304868"/>
                    <a:pt x="4328160" y="1303020"/>
                  </a:cubicBezTo>
                  <a:cubicBezTo>
                    <a:pt x="4371018" y="1297176"/>
                    <a:pt x="4414520" y="1297940"/>
                    <a:pt x="4457700" y="1295400"/>
                  </a:cubicBezTo>
                  <a:cubicBezTo>
                    <a:pt x="4472940" y="1292860"/>
                    <a:pt x="4488270" y="1290810"/>
                    <a:pt x="4503420" y="1287780"/>
                  </a:cubicBezTo>
                  <a:cubicBezTo>
                    <a:pt x="4551013" y="1278261"/>
                    <a:pt x="4516816" y="1283434"/>
                    <a:pt x="4556760" y="1272540"/>
                  </a:cubicBezTo>
                  <a:cubicBezTo>
                    <a:pt x="4607308" y="1258754"/>
                    <a:pt x="4611389" y="1258566"/>
                    <a:pt x="4655820" y="1249680"/>
                  </a:cubicBezTo>
                  <a:cubicBezTo>
                    <a:pt x="4663440" y="1244600"/>
                    <a:pt x="4670489" y="1238536"/>
                    <a:pt x="4678680" y="1234440"/>
                  </a:cubicBezTo>
                  <a:cubicBezTo>
                    <a:pt x="4702869" y="1222345"/>
                    <a:pt x="4767723" y="1202219"/>
                    <a:pt x="4785360" y="1196340"/>
                  </a:cubicBezTo>
                  <a:cubicBezTo>
                    <a:pt x="4792980" y="1193800"/>
                    <a:pt x="4801036" y="1192312"/>
                    <a:pt x="4808220" y="1188720"/>
                  </a:cubicBezTo>
                  <a:cubicBezTo>
                    <a:pt x="4842728" y="1171466"/>
                    <a:pt x="4846448" y="1166912"/>
                    <a:pt x="4876800" y="1158240"/>
                  </a:cubicBezTo>
                  <a:cubicBezTo>
                    <a:pt x="4888193" y="1154985"/>
                    <a:pt x="4917960" y="1149090"/>
                    <a:pt x="4930140" y="1143000"/>
                  </a:cubicBezTo>
                  <a:cubicBezTo>
                    <a:pt x="4943387" y="1136376"/>
                    <a:pt x="4954757" y="1126269"/>
                    <a:pt x="4968240" y="1120140"/>
                  </a:cubicBezTo>
                  <a:cubicBezTo>
                    <a:pt x="4990914" y="1109833"/>
                    <a:pt x="5019876" y="1103421"/>
                    <a:pt x="5044440" y="1097280"/>
                  </a:cubicBezTo>
                  <a:cubicBezTo>
                    <a:pt x="5052060" y="1092200"/>
                    <a:pt x="5058931" y="1085759"/>
                    <a:pt x="5067300" y="1082040"/>
                  </a:cubicBezTo>
                  <a:cubicBezTo>
                    <a:pt x="5081980" y="1075516"/>
                    <a:pt x="5097780" y="1071880"/>
                    <a:pt x="5113020" y="1066800"/>
                  </a:cubicBezTo>
                  <a:cubicBezTo>
                    <a:pt x="5120640" y="1064260"/>
                    <a:pt x="5128696" y="1062772"/>
                    <a:pt x="5135880" y="1059180"/>
                  </a:cubicBezTo>
                  <a:cubicBezTo>
                    <a:pt x="5156200" y="1049020"/>
                    <a:pt x="5175746" y="1037137"/>
                    <a:pt x="5196840" y="1028700"/>
                  </a:cubicBezTo>
                  <a:cubicBezTo>
                    <a:pt x="5209540" y="1023620"/>
                    <a:pt x="5222133" y="1018263"/>
                    <a:pt x="5234940" y="1013460"/>
                  </a:cubicBezTo>
                  <a:cubicBezTo>
                    <a:pt x="5242461" y="1010640"/>
                    <a:pt x="5250417" y="1009004"/>
                    <a:pt x="5257800" y="1005840"/>
                  </a:cubicBezTo>
                  <a:cubicBezTo>
                    <a:pt x="5268241" y="1001365"/>
                    <a:pt x="5277839" y="995075"/>
                    <a:pt x="5288280" y="990600"/>
                  </a:cubicBezTo>
                  <a:cubicBezTo>
                    <a:pt x="5295663" y="987436"/>
                    <a:pt x="5303956" y="986572"/>
                    <a:pt x="5311140" y="982980"/>
                  </a:cubicBezTo>
                  <a:cubicBezTo>
                    <a:pt x="5319331" y="978884"/>
                    <a:pt x="5325960" y="972125"/>
                    <a:pt x="5334000" y="967740"/>
                  </a:cubicBezTo>
                  <a:cubicBezTo>
                    <a:pt x="5353944" y="956861"/>
                    <a:pt x="5376057" y="949862"/>
                    <a:pt x="5394960" y="937260"/>
                  </a:cubicBezTo>
                  <a:cubicBezTo>
                    <a:pt x="5410200" y="927100"/>
                    <a:pt x="5422719" y="910372"/>
                    <a:pt x="5440680" y="906780"/>
                  </a:cubicBezTo>
                  <a:lnTo>
                    <a:pt x="5478780" y="899160"/>
                  </a:lnTo>
                  <a:cubicBezTo>
                    <a:pt x="5486400" y="894080"/>
                    <a:pt x="5493222" y="887528"/>
                    <a:pt x="5501640" y="883920"/>
                  </a:cubicBezTo>
                  <a:cubicBezTo>
                    <a:pt x="5511266" y="879795"/>
                    <a:pt x="5521880" y="878494"/>
                    <a:pt x="5532120" y="876300"/>
                  </a:cubicBezTo>
                  <a:cubicBezTo>
                    <a:pt x="5557448" y="870873"/>
                    <a:pt x="5583746" y="869251"/>
                    <a:pt x="5608320" y="861060"/>
                  </a:cubicBezTo>
                  <a:cubicBezTo>
                    <a:pt x="5615940" y="858520"/>
                    <a:pt x="5623304" y="855015"/>
                    <a:pt x="5631180" y="853440"/>
                  </a:cubicBezTo>
                  <a:cubicBezTo>
                    <a:pt x="5658362" y="848004"/>
                    <a:pt x="5729327" y="840841"/>
                    <a:pt x="5753100" y="838200"/>
                  </a:cubicBezTo>
                  <a:cubicBezTo>
                    <a:pt x="5763260" y="835660"/>
                    <a:pt x="5773276" y="832453"/>
                    <a:pt x="5783580" y="830580"/>
                  </a:cubicBezTo>
                  <a:cubicBezTo>
                    <a:pt x="5801251" y="827367"/>
                    <a:pt x="5819592" y="827686"/>
                    <a:pt x="5836920" y="822960"/>
                  </a:cubicBezTo>
                  <a:cubicBezTo>
                    <a:pt x="5847879" y="819971"/>
                    <a:pt x="5856764" y="811708"/>
                    <a:pt x="5867400" y="807720"/>
                  </a:cubicBezTo>
                  <a:cubicBezTo>
                    <a:pt x="5877206" y="804043"/>
                    <a:pt x="5888213" y="804128"/>
                    <a:pt x="5897880" y="800100"/>
                  </a:cubicBezTo>
                  <a:cubicBezTo>
                    <a:pt x="5918851" y="791362"/>
                    <a:pt x="5936297" y="772438"/>
                    <a:pt x="5958840" y="769620"/>
                  </a:cubicBezTo>
                  <a:lnTo>
                    <a:pt x="6019800" y="762000"/>
                  </a:lnTo>
                  <a:cubicBezTo>
                    <a:pt x="6088984" y="727408"/>
                    <a:pt x="6003393" y="769458"/>
                    <a:pt x="6103620" y="723900"/>
                  </a:cubicBezTo>
                  <a:cubicBezTo>
                    <a:pt x="6113961" y="719200"/>
                    <a:pt x="6123425" y="712542"/>
                    <a:pt x="6134100" y="708660"/>
                  </a:cubicBezTo>
                  <a:cubicBezTo>
                    <a:pt x="6183795" y="690589"/>
                    <a:pt x="6182696" y="699602"/>
                    <a:pt x="6225540" y="678180"/>
                  </a:cubicBezTo>
                  <a:cubicBezTo>
                    <a:pt x="6238787" y="671556"/>
                    <a:pt x="6250393" y="661944"/>
                    <a:pt x="6263640" y="655320"/>
                  </a:cubicBezTo>
                  <a:cubicBezTo>
                    <a:pt x="6270824" y="651728"/>
                    <a:pt x="6278979" y="650520"/>
                    <a:pt x="6286500" y="647700"/>
                  </a:cubicBezTo>
                  <a:cubicBezTo>
                    <a:pt x="6299307" y="642897"/>
                    <a:pt x="6312101" y="638015"/>
                    <a:pt x="6324600" y="632460"/>
                  </a:cubicBezTo>
                  <a:cubicBezTo>
                    <a:pt x="6334980" y="627847"/>
                    <a:pt x="6344639" y="621695"/>
                    <a:pt x="6355080" y="617220"/>
                  </a:cubicBezTo>
                  <a:cubicBezTo>
                    <a:pt x="6378955" y="606988"/>
                    <a:pt x="6396259" y="606547"/>
                    <a:pt x="6423660" y="601980"/>
                  </a:cubicBezTo>
                  <a:cubicBezTo>
                    <a:pt x="6449663" y="588979"/>
                    <a:pt x="6491939" y="565731"/>
                    <a:pt x="6522720" y="556260"/>
                  </a:cubicBezTo>
                  <a:cubicBezTo>
                    <a:pt x="6542739" y="550100"/>
                    <a:pt x="6563809" y="547644"/>
                    <a:pt x="6583680" y="541020"/>
                  </a:cubicBezTo>
                  <a:cubicBezTo>
                    <a:pt x="6594456" y="537428"/>
                    <a:pt x="6603780" y="530393"/>
                    <a:pt x="6614160" y="525780"/>
                  </a:cubicBezTo>
                  <a:cubicBezTo>
                    <a:pt x="6626659" y="520225"/>
                    <a:pt x="6639453" y="515343"/>
                    <a:pt x="6652260" y="510540"/>
                  </a:cubicBezTo>
                  <a:cubicBezTo>
                    <a:pt x="6659781" y="507720"/>
                    <a:pt x="6667737" y="506084"/>
                    <a:pt x="6675120" y="502920"/>
                  </a:cubicBezTo>
                  <a:cubicBezTo>
                    <a:pt x="6685561" y="498445"/>
                    <a:pt x="6695159" y="492155"/>
                    <a:pt x="6705600" y="487680"/>
                  </a:cubicBezTo>
                  <a:cubicBezTo>
                    <a:pt x="6712983" y="484516"/>
                    <a:pt x="6721276" y="483652"/>
                    <a:pt x="6728460" y="480060"/>
                  </a:cubicBezTo>
                  <a:cubicBezTo>
                    <a:pt x="6736651" y="475964"/>
                    <a:pt x="6742632" y="467716"/>
                    <a:pt x="6751320" y="464820"/>
                  </a:cubicBezTo>
                  <a:cubicBezTo>
                    <a:pt x="6765977" y="459934"/>
                    <a:pt x="6781890" y="460230"/>
                    <a:pt x="6797040" y="457200"/>
                  </a:cubicBezTo>
                  <a:cubicBezTo>
                    <a:pt x="6807309" y="455146"/>
                    <a:pt x="6817280" y="451774"/>
                    <a:pt x="6827520" y="449580"/>
                  </a:cubicBezTo>
                  <a:cubicBezTo>
                    <a:pt x="6852848" y="444153"/>
                    <a:pt x="6879146" y="442531"/>
                    <a:pt x="6903720" y="434340"/>
                  </a:cubicBezTo>
                  <a:cubicBezTo>
                    <a:pt x="6911340" y="431800"/>
                    <a:pt x="6918704" y="428295"/>
                    <a:pt x="6926580" y="426720"/>
                  </a:cubicBezTo>
                  <a:cubicBezTo>
                    <a:pt x="6944192" y="423198"/>
                    <a:pt x="6962204" y="422053"/>
                    <a:pt x="6979920" y="419100"/>
                  </a:cubicBezTo>
                  <a:cubicBezTo>
                    <a:pt x="6992695" y="416971"/>
                    <a:pt x="7005122" y="412653"/>
                    <a:pt x="7018020" y="411480"/>
                  </a:cubicBezTo>
                  <a:cubicBezTo>
                    <a:pt x="7061097" y="407564"/>
                    <a:pt x="7104380" y="406400"/>
                    <a:pt x="7147560" y="403860"/>
                  </a:cubicBezTo>
                  <a:lnTo>
                    <a:pt x="7193280" y="388620"/>
                  </a:lnTo>
                  <a:lnTo>
                    <a:pt x="7216140" y="381000"/>
                  </a:lnTo>
                  <a:cubicBezTo>
                    <a:pt x="7234077" y="363063"/>
                    <a:pt x="7260415" y="333736"/>
                    <a:pt x="7284720" y="327660"/>
                  </a:cubicBezTo>
                  <a:cubicBezTo>
                    <a:pt x="7294880" y="325120"/>
                    <a:pt x="7305169" y="323049"/>
                    <a:pt x="7315200" y="320040"/>
                  </a:cubicBezTo>
                  <a:cubicBezTo>
                    <a:pt x="7330587" y="315424"/>
                    <a:pt x="7345680" y="309880"/>
                    <a:pt x="7360920" y="304800"/>
                  </a:cubicBezTo>
                  <a:cubicBezTo>
                    <a:pt x="7368540" y="302260"/>
                    <a:pt x="7375763" y="297681"/>
                    <a:pt x="7383780" y="297180"/>
                  </a:cubicBezTo>
                  <a:lnTo>
                    <a:pt x="7505700" y="289560"/>
                  </a:lnTo>
                  <a:cubicBezTo>
                    <a:pt x="7568205" y="268725"/>
                    <a:pt x="7469535" y="299841"/>
                    <a:pt x="7597140" y="274320"/>
                  </a:cubicBezTo>
                  <a:cubicBezTo>
                    <a:pt x="7612892" y="271170"/>
                    <a:pt x="7626894" y="260854"/>
                    <a:pt x="7642860" y="259080"/>
                  </a:cubicBezTo>
                  <a:cubicBezTo>
                    <a:pt x="7665720" y="256540"/>
                    <a:pt x="7688670" y="254713"/>
                    <a:pt x="7711440" y="251460"/>
                  </a:cubicBezTo>
                  <a:cubicBezTo>
                    <a:pt x="7724261" y="249628"/>
                    <a:pt x="7736797" y="246157"/>
                    <a:pt x="7749540" y="243840"/>
                  </a:cubicBezTo>
                  <a:cubicBezTo>
                    <a:pt x="7764741" y="241076"/>
                    <a:pt x="7780059" y="238984"/>
                    <a:pt x="7795260" y="236220"/>
                  </a:cubicBezTo>
                  <a:cubicBezTo>
                    <a:pt x="7808003" y="233903"/>
                    <a:pt x="7820522" y="230312"/>
                    <a:pt x="7833360" y="228600"/>
                  </a:cubicBezTo>
                  <a:cubicBezTo>
                    <a:pt x="7858663" y="225226"/>
                    <a:pt x="7884189" y="223799"/>
                    <a:pt x="7909560" y="220980"/>
                  </a:cubicBezTo>
                  <a:cubicBezTo>
                    <a:pt x="7929913" y="218719"/>
                    <a:pt x="7950200" y="215900"/>
                    <a:pt x="7970520" y="213360"/>
                  </a:cubicBezTo>
                  <a:lnTo>
                    <a:pt x="8016240" y="198120"/>
                  </a:lnTo>
                  <a:cubicBezTo>
                    <a:pt x="8023860" y="195580"/>
                    <a:pt x="8032417" y="194955"/>
                    <a:pt x="8039100" y="190500"/>
                  </a:cubicBezTo>
                  <a:cubicBezTo>
                    <a:pt x="8046720" y="185420"/>
                    <a:pt x="8053645" y="179098"/>
                    <a:pt x="8061960" y="175260"/>
                  </a:cubicBezTo>
                  <a:cubicBezTo>
                    <a:pt x="8086799" y="163796"/>
                    <a:pt x="8112207" y="153431"/>
                    <a:pt x="8138160" y="144780"/>
                  </a:cubicBezTo>
                  <a:cubicBezTo>
                    <a:pt x="8153400" y="139700"/>
                    <a:pt x="8170514" y="138451"/>
                    <a:pt x="8183880" y="129540"/>
                  </a:cubicBezTo>
                  <a:cubicBezTo>
                    <a:pt x="8215706" y="108322"/>
                    <a:pt x="8200264" y="120776"/>
                    <a:pt x="8229600" y="91440"/>
                  </a:cubicBezTo>
                  <a:cubicBezTo>
                    <a:pt x="8242991" y="51266"/>
                    <a:pt x="8228369" y="83773"/>
                    <a:pt x="8260080" y="45720"/>
                  </a:cubicBezTo>
                  <a:cubicBezTo>
                    <a:pt x="8265943" y="38685"/>
                    <a:pt x="8268844" y="29336"/>
                    <a:pt x="8275320" y="22860"/>
                  </a:cubicBezTo>
                  <a:cubicBezTo>
                    <a:pt x="8290092" y="8088"/>
                    <a:pt x="8302447" y="6198"/>
                    <a:pt x="8321040" y="0"/>
                  </a:cubicBezTo>
                  <a:cubicBezTo>
                    <a:pt x="8374892" y="10770"/>
                    <a:pt x="8346853" y="3524"/>
                    <a:pt x="8404860" y="22860"/>
                  </a:cubicBezTo>
                  <a:lnTo>
                    <a:pt x="8427720" y="30480"/>
                  </a:lnTo>
                  <a:cubicBezTo>
                    <a:pt x="8450580" y="27940"/>
                    <a:pt x="8473612" y="26641"/>
                    <a:pt x="8496300" y="22860"/>
                  </a:cubicBezTo>
                  <a:cubicBezTo>
                    <a:pt x="8504223" y="21540"/>
                    <a:pt x="8519160" y="15240"/>
                    <a:pt x="8519160" y="15240"/>
                  </a:cubicBezTo>
                </a:path>
              </a:pathLst>
            </a:custGeom>
            <a:noFill/>
            <a:ln w="10160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grpSp>
          <p:nvGrpSpPr>
            <p:cNvPr id="76811" name="Gruppieren 11">
              <a:extLst>
                <a:ext uri="{FF2B5EF4-FFF2-40B4-BE49-F238E27FC236}">
                  <a16:creationId xmlns:a16="http://schemas.microsoft.com/office/drawing/2014/main" id="{F126ADBB-12CE-4809-8B8E-95AD0EF1E696}"/>
                </a:ext>
              </a:extLst>
            </p:cNvPr>
            <p:cNvGrpSpPr>
              <a:grpSpLocks/>
            </p:cNvGrpSpPr>
            <p:nvPr/>
          </p:nvGrpSpPr>
          <p:grpSpPr bwMode="auto">
            <a:xfrm rot="286618">
              <a:off x="2018625" y="2954951"/>
              <a:ext cx="5757650" cy="2797267"/>
              <a:chOff x="814131" y="2773552"/>
              <a:chExt cx="8209754" cy="2797267"/>
            </a:xfrm>
          </p:grpSpPr>
          <p:pic>
            <p:nvPicPr>
              <p:cNvPr id="76812" name="Grafik 12">
                <a:extLst>
                  <a:ext uri="{FF2B5EF4-FFF2-40B4-BE49-F238E27FC236}">
                    <a16:creationId xmlns:a16="http://schemas.microsoft.com/office/drawing/2014/main" id="{A81D5F72-CFAF-48EB-9B55-499E1368DE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852986" y="529176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3" name="Grafik 13">
                <a:extLst>
                  <a:ext uri="{FF2B5EF4-FFF2-40B4-BE49-F238E27FC236}">
                    <a16:creationId xmlns:a16="http://schemas.microsoft.com/office/drawing/2014/main" id="{113FE199-3833-405A-8F51-AD816509AB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919304">
                <a:off x="1163407" y="515604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4" name="Grafik 14">
                <a:extLst>
                  <a:ext uri="{FF2B5EF4-FFF2-40B4-BE49-F238E27FC236}">
                    <a16:creationId xmlns:a16="http://schemas.microsoft.com/office/drawing/2014/main" id="{4D39E20C-199A-45A3-BC4C-10EFC758C5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302988">
                <a:off x="1477219" y="5047976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5" name="Grafik 15">
                <a:extLst>
                  <a:ext uri="{FF2B5EF4-FFF2-40B4-BE49-F238E27FC236}">
                    <a16:creationId xmlns:a16="http://schemas.microsoft.com/office/drawing/2014/main" id="{F162784C-E927-468F-A829-DC6F63CC70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1786346" y="4960291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6816" name="Gruppieren 16">
                <a:extLst>
                  <a:ext uri="{FF2B5EF4-FFF2-40B4-BE49-F238E27FC236}">
                    <a16:creationId xmlns:a16="http://schemas.microsoft.com/office/drawing/2014/main" id="{BD8AC127-CF86-4B0F-8899-DAB5806CCF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320531">
                <a:off x="2074080" y="4525204"/>
                <a:ext cx="1333392" cy="512874"/>
                <a:chOff x="2092741" y="4611956"/>
                <a:chExt cx="1333392" cy="512874"/>
              </a:xfrm>
            </p:grpSpPr>
            <p:pic>
              <p:nvPicPr>
                <p:cNvPr id="76837" name="Grafik 37">
                  <a:extLst>
                    <a:ext uri="{FF2B5EF4-FFF2-40B4-BE49-F238E27FC236}">
                      <a16:creationId xmlns:a16="http://schemas.microsoft.com/office/drawing/2014/main" id="{051F210A-DC83-4581-A7F8-D5B801468B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131596" y="4845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8" name="Grafik 38">
                  <a:extLst>
                    <a:ext uri="{FF2B5EF4-FFF2-40B4-BE49-F238E27FC236}">
                      <a16:creationId xmlns:a16="http://schemas.microsoft.com/office/drawing/2014/main" id="{4F00012B-A6DD-4A59-91F2-9A90D3B7AA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416558" y="4771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9" name="Grafik 39">
                  <a:extLst>
                    <a:ext uri="{FF2B5EF4-FFF2-40B4-BE49-F238E27FC236}">
                      <a16:creationId xmlns:a16="http://schemas.microsoft.com/office/drawing/2014/main" id="{12242401-54D8-4ABA-B4FB-B1CB8D549C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764650" y="4684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40" name="Grafik 40">
                  <a:extLst>
                    <a:ext uri="{FF2B5EF4-FFF2-40B4-BE49-F238E27FC236}">
                      <a16:creationId xmlns:a16="http://schemas.microsoft.com/office/drawing/2014/main" id="{517F6E30-CBB7-474A-8F89-88E22ED26F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3147078" y="457310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7" name="Gruppieren 17">
                <a:extLst>
                  <a:ext uri="{FF2B5EF4-FFF2-40B4-BE49-F238E27FC236}">
                    <a16:creationId xmlns:a16="http://schemas.microsoft.com/office/drawing/2014/main" id="{450F1073-1A95-476A-9D1A-A4660FEE53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5854">
                <a:off x="3426592" y="3777148"/>
                <a:ext cx="2333399" cy="839147"/>
                <a:chOff x="3418644" y="3877288"/>
                <a:chExt cx="2333399" cy="839147"/>
              </a:xfrm>
            </p:grpSpPr>
            <p:pic>
              <p:nvPicPr>
                <p:cNvPr id="76830" name="Grafik 30">
                  <a:extLst>
                    <a:ext uri="{FF2B5EF4-FFF2-40B4-BE49-F238E27FC236}">
                      <a16:creationId xmlns:a16="http://schemas.microsoft.com/office/drawing/2014/main" id="{537B7692-E2C2-4F8B-898A-532513CBA3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3457499" y="443738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1" name="Grafik 31">
                  <a:extLst>
                    <a:ext uri="{FF2B5EF4-FFF2-40B4-BE49-F238E27FC236}">
                      <a16:creationId xmlns:a16="http://schemas.microsoft.com/office/drawing/2014/main" id="{77AAF6E0-5F65-465C-8FE4-E430C20A94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3771311" y="43293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2" name="Grafik 32">
                  <a:extLst>
                    <a:ext uri="{FF2B5EF4-FFF2-40B4-BE49-F238E27FC236}">
                      <a16:creationId xmlns:a16="http://schemas.microsoft.com/office/drawing/2014/main" id="{E14A1771-7DF4-4D22-B47A-9B0427A7E5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080438" y="424162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3" name="Grafik 33">
                  <a:extLst>
                    <a:ext uri="{FF2B5EF4-FFF2-40B4-BE49-F238E27FC236}">
                      <a16:creationId xmlns:a16="http://schemas.microsoft.com/office/drawing/2014/main" id="{DAF25138-E82F-4F66-8630-E9C0E67BEE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425688" y="41271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4" name="Grafik 34">
                  <a:extLst>
                    <a:ext uri="{FF2B5EF4-FFF2-40B4-BE49-F238E27FC236}">
                      <a16:creationId xmlns:a16="http://schemas.microsoft.com/office/drawing/2014/main" id="{9C6684AE-D824-4B8F-BF47-333C425228E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710650" y="405310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5" name="Grafik 35">
                  <a:extLst>
                    <a:ext uri="{FF2B5EF4-FFF2-40B4-BE49-F238E27FC236}">
                      <a16:creationId xmlns:a16="http://schemas.microsoft.com/office/drawing/2014/main" id="{23BD8AEA-3304-4EE0-B3CF-DB13D1C6AB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5058742" y="3966225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6" name="Grafik 36">
                  <a:extLst>
                    <a:ext uri="{FF2B5EF4-FFF2-40B4-BE49-F238E27FC236}">
                      <a16:creationId xmlns:a16="http://schemas.microsoft.com/office/drawing/2014/main" id="{0A762B1A-0706-4FC5-8B65-E101586E9F5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5472988" y="3838433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8" name="Gruppieren 18">
                <a:extLst>
                  <a:ext uri="{FF2B5EF4-FFF2-40B4-BE49-F238E27FC236}">
                    <a16:creationId xmlns:a16="http://schemas.microsoft.com/office/drawing/2014/main" id="{831F0398-D4C5-4A8B-8289-64B7466A23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20020">
                <a:off x="5785888" y="3322688"/>
                <a:ext cx="1605340" cy="603286"/>
                <a:chOff x="5747946" y="3406132"/>
                <a:chExt cx="1605340" cy="603286"/>
              </a:xfrm>
            </p:grpSpPr>
            <p:pic>
              <p:nvPicPr>
                <p:cNvPr id="76825" name="Grafik 25">
                  <a:extLst>
                    <a:ext uri="{FF2B5EF4-FFF2-40B4-BE49-F238E27FC236}">
                      <a16:creationId xmlns:a16="http://schemas.microsoft.com/office/drawing/2014/main" id="{E1066D86-C250-4BD0-886A-B8DE2B6B76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5786801" y="37303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6" name="Grafik 26">
                  <a:extLst>
                    <a:ext uri="{FF2B5EF4-FFF2-40B4-BE49-F238E27FC236}">
                      <a16:creationId xmlns:a16="http://schemas.microsoft.com/office/drawing/2014/main" id="{0F4F6BD5-8729-4AE1-804D-493FDF0DDE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095928" y="364268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7" name="Grafik 27">
                  <a:extLst>
                    <a:ext uri="{FF2B5EF4-FFF2-40B4-BE49-F238E27FC236}">
                      <a16:creationId xmlns:a16="http://schemas.microsoft.com/office/drawing/2014/main" id="{DD723995-5639-4EED-B5B5-50FB22F2AA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441178" y="35281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8" name="Grafik 28">
                  <a:extLst>
                    <a:ext uri="{FF2B5EF4-FFF2-40B4-BE49-F238E27FC236}">
                      <a16:creationId xmlns:a16="http://schemas.microsoft.com/office/drawing/2014/main" id="{95C6F2A9-4E56-4465-9811-0F55E38A4E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726139" y="3454158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9" name="Grafik 29">
                  <a:extLst>
                    <a:ext uri="{FF2B5EF4-FFF2-40B4-BE49-F238E27FC236}">
                      <a16:creationId xmlns:a16="http://schemas.microsoft.com/office/drawing/2014/main" id="{B0151603-5CCD-4C3C-A326-ADFDF8E093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074231" y="33672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9" name="Gruppieren 19">
                <a:extLst>
                  <a:ext uri="{FF2B5EF4-FFF2-40B4-BE49-F238E27FC236}">
                    <a16:creationId xmlns:a16="http://schemas.microsoft.com/office/drawing/2014/main" id="{806D6A9B-F126-4C72-A513-BE97B94521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8545" y="2773552"/>
                <a:ext cx="1605340" cy="603287"/>
                <a:chOff x="7372905" y="2866744"/>
                <a:chExt cx="1605340" cy="603287"/>
              </a:xfrm>
            </p:grpSpPr>
            <p:pic>
              <p:nvPicPr>
                <p:cNvPr id="76820" name="Grafik 20">
                  <a:extLst>
                    <a:ext uri="{FF2B5EF4-FFF2-40B4-BE49-F238E27FC236}">
                      <a16:creationId xmlns:a16="http://schemas.microsoft.com/office/drawing/2014/main" id="{24DE8321-4ECF-40F7-8404-01553CB5A6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7411760" y="31909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1" name="Grafik 21">
                  <a:extLst>
                    <a:ext uri="{FF2B5EF4-FFF2-40B4-BE49-F238E27FC236}">
                      <a16:creationId xmlns:a16="http://schemas.microsoft.com/office/drawing/2014/main" id="{CF1574E7-43EB-4EC0-B8E8-62B094EC75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720887" y="310329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2" name="Grafik 22">
                  <a:extLst>
                    <a:ext uri="{FF2B5EF4-FFF2-40B4-BE49-F238E27FC236}">
                      <a16:creationId xmlns:a16="http://schemas.microsoft.com/office/drawing/2014/main" id="{68B113FD-0270-4178-8A51-0F2B115002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066137" y="2988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3" name="Grafik 23">
                  <a:extLst>
                    <a:ext uri="{FF2B5EF4-FFF2-40B4-BE49-F238E27FC236}">
                      <a16:creationId xmlns:a16="http://schemas.microsoft.com/office/drawing/2014/main" id="{08A175A6-B1D5-4349-9EBA-C3E1BCA899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351098" y="2914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4" name="Grafik 24">
                  <a:extLst>
                    <a:ext uri="{FF2B5EF4-FFF2-40B4-BE49-F238E27FC236}">
                      <a16:creationId xmlns:a16="http://schemas.microsoft.com/office/drawing/2014/main" id="{681EAA42-5F43-428F-958A-438D8E0924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699190" y="2827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76805" name="Gruppieren 1">
            <a:extLst>
              <a:ext uri="{FF2B5EF4-FFF2-40B4-BE49-F238E27FC236}">
                <a16:creationId xmlns:a16="http://schemas.microsoft.com/office/drawing/2014/main" id="{B8892F78-F9B6-4880-86C3-F1B67924C304}"/>
              </a:ext>
            </a:extLst>
          </p:cNvPr>
          <p:cNvGrpSpPr>
            <a:grpSpLocks/>
          </p:cNvGrpSpPr>
          <p:nvPr/>
        </p:nvGrpSpPr>
        <p:grpSpPr bwMode="auto">
          <a:xfrm>
            <a:off x="512763" y="744538"/>
            <a:ext cx="8880475" cy="1671637"/>
            <a:chOff x="666532" y="352681"/>
            <a:chExt cx="8880140" cy="1670880"/>
          </a:xfrm>
        </p:grpSpPr>
        <p:sp>
          <p:nvSpPr>
            <p:cNvPr id="76808" name="AutoShape 4">
              <a:extLst>
                <a:ext uri="{FF2B5EF4-FFF2-40B4-BE49-F238E27FC236}">
                  <a16:creationId xmlns:a16="http://schemas.microsoft.com/office/drawing/2014/main" id="{5DCD0B21-EDF5-4AF5-B2EC-248FBBA9A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532" y="352681"/>
              <a:ext cx="8880140" cy="1670880"/>
            </a:xfrm>
            <a:prstGeom prst="bevel">
              <a:avLst>
                <a:gd name="adj" fmla="val 5111"/>
              </a:avLst>
            </a:prstGeom>
            <a:solidFill>
              <a:srgbClr val="F660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  <p:sp>
          <p:nvSpPr>
            <p:cNvPr id="76809" name="Text Box 5">
              <a:extLst>
                <a:ext uri="{FF2B5EF4-FFF2-40B4-BE49-F238E27FC236}">
                  <a16:creationId xmlns:a16="http://schemas.microsoft.com/office/drawing/2014/main" id="{7DDBB3B6-69D4-4E7C-8774-BD0CF9D32E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952037" y="997425"/>
              <a:ext cx="8398561" cy="498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D2E9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07E8C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 marL="290513" indent="-290513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10000"/>
                </a:spcBef>
                <a:buClr>
                  <a:srgbClr val="FC0128"/>
                </a:buClr>
                <a:buSzPct val="120000"/>
              </a:pPr>
              <a:r>
                <a:rPr lang="de-DE" altLang="de-DE" sz="3600" b="1">
                  <a:solidFill>
                    <a:schemeClr val="bg1"/>
                  </a:solidFill>
                </a:rPr>
                <a:t>Vielen Dank für Ihre Aufmerksamkeit</a:t>
              </a:r>
            </a:p>
          </p:txBody>
        </p:sp>
      </p:grpSp>
      <p:sp>
        <p:nvSpPr>
          <p:cNvPr id="76806" name="Textfeld 56">
            <a:extLst>
              <a:ext uri="{FF2B5EF4-FFF2-40B4-BE49-F238E27FC236}">
                <a16:creationId xmlns:a16="http://schemas.microsoft.com/office/drawing/2014/main" id="{E7BC9CE0-08EF-4288-9856-C13CD2F32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144463"/>
            <a:ext cx="1052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rgbClr val="00B050"/>
                </a:solidFill>
              </a:rPr>
              <a:t>!100% !</a:t>
            </a:r>
          </a:p>
        </p:txBody>
      </p:sp>
      <p:sp>
        <p:nvSpPr>
          <p:cNvPr id="76807" name="Textfeld 1">
            <a:extLst>
              <a:ext uri="{FF2B5EF4-FFF2-40B4-BE49-F238E27FC236}">
                <a16:creationId xmlns:a16="http://schemas.microsoft.com/office/drawing/2014/main" id="{4DD3F373-2CC7-4B7C-98C2-D4B501435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6688" y="4294188"/>
            <a:ext cx="5932487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>
                <a:solidFill>
                  <a:schemeClr val="accent2"/>
                </a:solidFill>
              </a:rPr>
              <a:t>Wolfgang Thiel, Vorsitzender</a:t>
            </a:r>
          </a:p>
          <a:p>
            <a:pPr algn="ctr"/>
            <a:r>
              <a:rPr lang="de-DE" altLang="de-DE" b="1">
                <a:solidFill>
                  <a:schemeClr val="accent2"/>
                </a:solidFill>
              </a:rPr>
              <a:t>Initiative Südpfalz-Energie (ISE e.V.)</a:t>
            </a:r>
          </a:p>
          <a:p>
            <a:pPr algn="ctr"/>
            <a:r>
              <a:rPr lang="de-DE" altLang="de-DE">
                <a:solidFill>
                  <a:schemeClr val="accent2"/>
                </a:solidFill>
              </a:rPr>
              <a:t>www.i-suedpfalz-energie.de/</a:t>
            </a:r>
          </a:p>
          <a:p>
            <a:pPr algn="ctr"/>
            <a:r>
              <a:rPr lang="de-DE" altLang="de-DE">
                <a:solidFill>
                  <a:schemeClr val="accent2"/>
                </a:solidFill>
              </a:rPr>
              <a:t>Tel.: +49 172 7419812</a:t>
            </a:r>
          </a:p>
          <a:p>
            <a:pPr algn="ctr"/>
            <a:r>
              <a:rPr lang="de-DE" altLang="de-DE">
                <a:solidFill>
                  <a:schemeClr val="accent2"/>
                </a:solidFill>
              </a:rPr>
              <a:t>eMail: wolfgang@thiel-wt.de</a:t>
            </a:r>
          </a:p>
        </p:txBody>
      </p:sp>
    </p:spTree>
  </p:cSld>
  <p:clrMapOvr>
    <a:masterClrMapping/>
  </p:clrMapOvr>
  <p:transition>
    <p:randomBa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9FA675A-39F3-2293-61C5-EBDCCB8FC22B}"/>
              </a:ext>
            </a:extLst>
          </p:cNvPr>
          <p:cNvSpPr txBox="1"/>
          <p:nvPr/>
        </p:nvSpPr>
        <p:spPr>
          <a:xfrm>
            <a:off x="1252307" y="2557130"/>
            <a:ext cx="74013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800" dirty="0"/>
              <a:t>Backup-Folien</a:t>
            </a:r>
          </a:p>
        </p:txBody>
      </p:sp>
    </p:spTree>
    <p:extLst>
      <p:ext uri="{BB962C8B-B14F-4D97-AF65-F5344CB8AC3E}">
        <p14:creationId xmlns:p14="http://schemas.microsoft.com/office/powerpoint/2010/main" val="2311493273"/>
      </p:ext>
    </p:extLst>
  </p:cSld>
  <p:clrMapOvr>
    <a:masterClrMapping/>
  </p:clrMapOvr>
  <p:transition>
    <p:randomBa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AE1376A5-D7CF-AB15-61B6-6689E5D8E41E}"/>
              </a:ext>
            </a:extLst>
          </p:cNvPr>
          <p:cNvSpPr/>
          <p:nvPr/>
        </p:nvSpPr>
        <p:spPr bwMode="auto">
          <a:xfrm>
            <a:off x="888926" y="884064"/>
            <a:ext cx="8147311" cy="5296172"/>
          </a:xfrm>
          <a:prstGeom prst="roundRect">
            <a:avLst>
              <a:gd name="adj" fmla="val 5876"/>
            </a:avLst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123095A2-01B2-47C2-9D7B-E74106CF973D}"/>
              </a:ext>
            </a:extLst>
          </p:cNvPr>
          <p:cNvCxnSpPr/>
          <p:nvPr/>
        </p:nvCxnSpPr>
        <p:spPr bwMode="auto">
          <a:xfrm>
            <a:off x="513184" y="1472116"/>
            <a:ext cx="0" cy="4184534"/>
          </a:xfrm>
          <a:prstGeom prst="line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D064E636-D4CB-4A05-A3E3-1E4A3DF2C8F0}"/>
              </a:ext>
            </a:extLst>
          </p:cNvPr>
          <p:cNvSpPr txBox="1"/>
          <p:nvPr/>
        </p:nvSpPr>
        <p:spPr>
          <a:xfrm>
            <a:off x="137442" y="5650912"/>
            <a:ext cx="801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Strom-</a:t>
            </a:r>
            <a:br>
              <a:rPr lang="de-DE" sz="1600" dirty="0"/>
            </a:br>
            <a:r>
              <a:rPr lang="de-DE" sz="1600" dirty="0"/>
              <a:t>netz</a:t>
            </a:r>
          </a:p>
        </p:txBody>
      </p:sp>
      <p:cxnSp>
        <p:nvCxnSpPr>
          <p:cNvPr id="96" name="Gerader Verbinder 95">
            <a:extLst>
              <a:ext uri="{FF2B5EF4-FFF2-40B4-BE49-F238E27FC236}">
                <a16:creationId xmlns:a16="http://schemas.microsoft.com/office/drawing/2014/main" id="{F2350257-4240-4F51-BDBB-9F9D0DF6643C}"/>
              </a:ext>
            </a:extLst>
          </p:cNvPr>
          <p:cNvCxnSpPr/>
          <p:nvPr/>
        </p:nvCxnSpPr>
        <p:spPr bwMode="auto">
          <a:xfrm>
            <a:off x="9367934" y="1479148"/>
            <a:ext cx="0" cy="3332532"/>
          </a:xfrm>
          <a:prstGeom prst="line">
            <a:avLst/>
          </a:prstGeom>
          <a:solidFill>
            <a:srgbClr val="FF0000"/>
          </a:solidFill>
          <a:ln w="38100" cap="flat" cmpd="sng" algn="ctr">
            <a:solidFill>
              <a:srgbClr val="FFCC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9" name="Textfeld 98">
            <a:extLst>
              <a:ext uri="{FF2B5EF4-FFF2-40B4-BE49-F238E27FC236}">
                <a16:creationId xmlns:a16="http://schemas.microsoft.com/office/drawing/2014/main" id="{8E724D96-44C5-4143-90DD-8F159F6C242A}"/>
              </a:ext>
            </a:extLst>
          </p:cNvPr>
          <p:cNvSpPr txBox="1"/>
          <p:nvPr/>
        </p:nvSpPr>
        <p:spPr>
          <a:xfrm>
            <a:off x="8977975" y="4888110"/>
            <a:ext cx="9925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Gas-</a:t>
            </a:r>
            <a:br>
              <a:rPr lang="de-DE" sz="1600" dirty="0"/>
            </a:br>
            <a:r>
              <a:rPr lang="de-DE" sz="1600" dirty="0"/>
              <a:t>netz</a:t>
            </a:r>
          </a:p>
          <a:p>
            <a:pPr algn="ctr"/>
            <a:r>
              <a:rPr lang="de-DE" sz="1600" dirty="0"/>
              <a:t>mit</a:t>
            </a:r>
          </a:p>
          <a:p>
            <a:pPr algn="ctr"/>
            <a:r>
              <a:rPr lang="de-DE" sz="1600" dirty="0"/>
              <a:t>Speicher</a:t>
            </a: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726E9A9E-231C-4DA9-BE9B-F0D6637598B9}"/>
              </a:ext>
            </a:extLst>
          </p:cNvPr>
          <p:cNvSpPr txBox="1"/>
          <p:nvPr/>
        </p:nvSpPr>
        <p:spPr>
          <a:xfrm>
            <a:off x="1073432" y="93331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3333FF"/>
                </a:solidFill>
              </a:rPr>
              <a:t>Dorf/Stadt/VG/LK</a:t>
            </a:r>
          </a:p>
        </p:txBody>
      </p:sp>
      <p:sp>
        <p:nvSpPr>
          <p:cNvPr id="75" name="Textfeld 74"/>
          <p:cNvSpPr txBox="1"/>
          <p:nvPr/>
        </p:nvSpPr>
        <p:spPr>
          <a:xfrm>
            <a:off x="840615" y="-28138"/>
            <a:ext cx="8623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Energiewabensystem (2) </a:t>
            </a:r>
            <a:b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Baukasten für Gebietskörperschaften zur maximalen Autarkie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6" name="Text Box 14">
            <a:extLst>
              <a:ext uri="{FF2B5EF4-FFF2-40B4-BE49-F238E27FC236}">
                <a16:creationId xmlns:a16="http://schemas.microsoft.com/office/drawing/2014/main" id="{2E1969AE-027F-48A7-872A-CB80DA63A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663" y="1014302"/>
            <a:ext cx="10807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</a:t>
            </a:r>
          </a:p>
        </p:txBody>
      </p:sp>
      <p:grpSp>
        <p:nvGrpSpPr>
          <p:cNvPr id="179" name="Gruppieren 178">
            <a:extLst>
              <a:ext uri="{FF2B5EF4-FFF2-40B4-BE49-F238E27FC236}">
                <a16:creationId xmlns:a16="http://schemas.microsoft.com/office/drawing/2014/main" id="{A9FD0EB9-9686-2716-9604-845ED64910CC}"/>
              </a:ext>
            </a:extLst>
          </p:cNvPr>
          <p:cNvGrpSpPr/>
          <p:nvPr/>
        </p:nvGrpSpPr>
        <p:grpSpPr>
          <a:xfrm>
            <a:off x="3076387" y="1722405"/>
            <a:ext cx="1380506" cy="2304674"/>
            <a:chOff x="3076387" y="1722405"/>
            <a:chExt cx="1380506" cy="2304674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FB9C62D9-487E-468C-8E43-60145E1ECE8B}"/>
                </a:ext>
              </a:extLst>
            </p:cNvPr>
            <p:cNvGrpSpPr/>
            <p:nvPr/>
          </p:nvGrpSpPr>
          <p:grpSpPr>
            <a:xfrm>
              <a:off x="3076387" y="1722405"/>
              <a:ext cx="1380506" cy="819437"/>
              <a:chOff x="2724749" y="1322678"/>
              <a:chExt cx="1380506" cy="819437"/>
            </a:xfrm>
          </p:grpSpPr>
          <p:pic>
            <p:nvPicPr>
              <p:cNvPr id="7" name="Grafik 6" descr="Ein Bild, das Essen enthält.&#10;&#10;Automatisch generierte Beschreibung">
                <a:extLst>
                  <a:ext uri="{FF2B5EF4-FFF2-40B4-BE49-F238E27FC236}">
                    <a16:creationId xmlns:a16="http://schemas.microsoft.com/office/drawing/2014/main" id="{A816F608-0985-4147-BFBD-8D165CFBB7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4668"/>
              <a:stretch/>
            </p:blipFill>
            <p:spPr>
              <a:xfrm>
                <a:off x="2883280" y="1621700"/>
                <a:ext cx="1048819" cy="520415"/>
              </a:xfrm>
              <a:prstGeom prst="rect">
                <a:avLst/>
              </a:prstGeom>
            </p:spPr>
          </p:pic>
          <p:sp>
            <p:nvSpPr>
              <p:cNvPr id="74" name="Textfeld 73">
                <a:extLst>
                  <a:ext uri="{FF2B5EF4-FFF2-40B4-BE49-F238E27FC236}">
                    <a16:creationId xmlns:a16="http://schemas.microsoft.com/office/drawing/2014/main" id="{3FAD0203-5281-44C8-9DC5-378B872B3AD6}"/>
                  </a:ext>
                </a:extLst>
              </p:cNvPr>
              <p:cNvSpPr txBox="1"/>
              <p:nvPr/>
            </p:nvSpPr>
            <p:spPr>
              <a:xfrm>
                <a:off x="2724749" y="1322678"/>
                <a:ext cx="13805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/>
                  <a:t>Biotop-Inseln</a:t>
                </a:r>
              </a:p>
            </p:txBody>
          </p:sp>
        </p:grpSp>
        <p:pic>
          <p:nvPicPr>
            <p:cNvPr id="73" name="Grafik 72" descr="Ein Bild, das Essen enthält.&#10;&#10;Automatisch generierte Beschreibung">
              <a:extLst>
                <a:ext uri="{FF2B5EF4-FFF2-40B4-BE49-F238E27FC236}">
                  <a16:creationId xmlns:a16="http://schemas.microsoft.com/office/drawing/2014/main" id="{F2E0CFBC-51DE-47C2-98FA-6583A8E49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668"/>
            <a:stretch/>
          </p:blipFill>
          <p:spPr>
            <a:xfrm>
              <a:off x="3097192" y="3506664"/>
              <a:ext cx="1048819" cy="520415"/>
            </a:xfrm>
            <a:prstGeom prst="rect">
              <a:avLst/>
            </a:prstGeom>
          </p:spPr>
        </p:pic>
        <p:pic>
          <p:nvPicPr>
            <p:cNvPr id="79" name="Grafik 78" descr="Ein Bild, das Gras, draußen, Himmel, Feld enthält.&#10;&#10;Automatisch generierte Beschreibung">
              <a:extLst>
                <a:ext uri="{FF2B5EF4-FFF2-40B4-BE49-F238E27FC236}">
                  <a16:creationId xmlns:a16="http://schemas.microsoft.com/office/drawing/2014/main" id="{FBCC5CC0-55ED-454E-8349-930A55B89B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29" t="23013" r="56233"/>
            <a:stretch/>
          </p:blipFill>
          <p:spPr>
            <a:xfrm>
              <a:off x="3517210" y="2559582"/>
              <a:ext cx="245537" cy="982840"/>
            </a:xfrm>
            <a:prstGeom prst="rect">
              <a:avLst/>
            </a:prstGeom>
          </p:spPr>
        </p:pic>
      </p:grpSp>
      <p:cxnSp>
        <p:nvCxnSpPr>
          <p:cNvPr id="106" name="Gerade Verbindung mit Pfeil 105">
            <a:extLst>
              <a:ext uri="{FF2B5EF4-FFF2-40B4-BE49-F238E27FC236}">
                <a16:creationId xmlns:a16="http://schemas.microsoft.com/office/drawing/2014/main" id="{A489810B-A49C-4FE0-9088-9C804881A931}"/>
              </a:ext>
            </a:extLst>
          </p:cNvPr>
          <p:cNvCxnSpPr/>
          <p:nvPr/>
        </p:nvCxnSpPr>
        <p:spPr bwMode="auto">
          <a:xfrm>
            <a:off x="493312" y="3296555"/>
            <a:ext cx="1020545" cy="0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4" name="Grafik 33" descr="Ein Bild, das Gras, Baum, draußen, Feld enthält.&#10;&#10;Automatisch generierte Beschreibung">
            <a:extLst>
              <a:ext uri="{FF2B5EF4-FFF2-40B4-BE49-F238E27FC236}">
                <a16:creationId xmlns:a16="http://schemas.microsoft.com/office/drawing/2014/main" id="{B33C2787-C27C-9AFE-75A6-8A2E125F2D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31" y="3466903"/>
            <a:ext cx="951408" cy="549253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ACB449E3-B681-4B0B-8980-3EE63E6BA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6180237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 err="1">
                <a:solidFill>
                  <a:srgbClr val="00B050"/>
                </a:solidFill>
              </a:rPr>
              <a:t>Sektorkopplung</a:t>
            </a:r>
            <a:r>
              <a:rPr lang="de-DE" altLang="de-DE" sz="1800" dirty="0">
                <a:solidFill>
                  <a:srgbClr val="00B050"/>
                </a:solidFill>
              </a:rPr>
              <a:t> beim Erzeuger und Verbraucher garantieren maximale Autarkie!</a:t>
            </a:r>
            <a:endParaRPr lang="de-DE" altLang="de-DE" sz="1800" i="1" dirty="0">
              <a:solidFill>
                <a:srgbClr val="00B050"/>
              </a:solidFill>
            </a:endParaRPr>
          </a:p>
        </p:txBody>
      </p:sp>
      <p:grpSp>
        <p:nvGrpSpPr>
          <p:cNvPr id="184" name="Gruppieren 183">
            <a:extLst>
              <a:ext uri="{FF2B5EF4-FFF2-40B4-BE49-F238E27FC236}">
                <a16:creationId xmlns:a16="http://schemas.microsoft.com/office/drawing/2014/main" id="{5A3F4C31-9126-EC6C-7C14-B1BE5D2D5406}"/>
              </a:ext>
            </a:extLst>
          </p:cNvPr>
          <p:cNvGrpSpPr/>
          <p:nvPr/>
        </p:nvGrpSpPr>
        <p:grpSpPr>
          <a:xfrm>
            <a:off x="5483558" y="2822570"/>
            <a:ext cx="2774653" cy="1050399"/>
            <a:chOff x="5483558" y="2822570"/>
            <a:chExt cx="2774653" cy="1050399"/>
          </a:xfrm>
        </p:grpSpPr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0C8C10FF-1511-480B-9C78-3AA78453385D}"/>
                </a:ext>
              </a:extLst>
            </p:cNvPr>
            <p:cNvSpPr txBox="1"/>
            <p:nvPr/>
          </p:nvSpPr>
          <p:spPr>
            <a:xfrm>
              <a:off x="6502838" y="3196858"/>
              <a:ext cx="5116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CH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4</a:t>
              </a:r>
            </a:p>
          </p:txBody>
        </p:sp>
        <p:cxnSp>
          <p:nvCxnSpPr>
            <p:cNvPr id="123" name="Gerade Verbindung mit Pfeil 122">
              <a:extLst>
                <a:ext uri="{FF2B5EF4-FFF2-40B4-BE49-F238E27FC236}">
                  <a16:creationId xmlns:a16="http://schemas.microsoft.com/office/drawing/2014/main" id="{D2ECBE46-5652-4AB7-82A4-BED063E789D5}"/>
                </a:ext>
              </a:extLst>
            </p:cNvPr>
            <p:cNvCxnSpPr/>
            <p:nvPr/>
          </p:nvCxnSpPr>
          <p:spPr bwMode="auto">
            <a:xfrm>
              <a:off x="6469812" y="3198383"/>
              <a:ext cx="1788399" cy="31024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CC66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" name="Zylinder 19">
              <a:extLst>
                <a:ext uri="{FF2B5EF4-FFF2-40B4-BE49-F238E27FC236}">
                  <a16:creationId xmlns:a16="http://schemas.microsoft.com/office/drawing/2014/main" id="{042A74E8-02D9-483D-88DF-92E115E73F6A}"/>
                </a:ext>
              </a:extLst>
            </p:cNvPr>
            <p:cNvSpPr/>
            <p:nvPr/>
          </p:nvSpPr>
          <p:spPr bwMode="auto">
            <a:xfrm>
              <a:off x="5901367" y="2822570"/>
              <a:ext cx="539340" cy="737772"/>
            </a:xfrm>
            <a:prstGeom prst="can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3" name="Textfeld 142">
              <a:extLst>
                <a:ext uri="{FF2B5EF4-FFF2-40B4-BE49-F238E27FC236}">
                  <a16:creationId xmlns:a16="http://schemas.microsoft.com/office/drawing/2014/main" id="{BA045AC4-2A38-4C45-A1D2-596F069C1AFD}"/>
                </a:ext>
              </a:extLst>
            </p:cNvPr>
            <p:cNvSpPr txBox="1"/>
            <p:nvPr/>
          </p:nvSpPr>
          <p:spPr>
            <a:xfrm>
              <a:off x="5483558" y="3565192"/>
              <a:ext cx="1407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Methanisierung</a:t>
              </a:r>
            </a:p>
          </p:txBody>
        </p:sp>
      </p:grpSp>
      <p:grpSp>
        <p:nvGrpSpPr>
          <p:cNvPr id="183" name="Gruppieren 182">
            <a:extLst>
              <a:ext uri="{FF2B5EF4-FFF2-40B4-BE49-F238E27FC236}">
                <a16:creationId xmlns:a16="http://schemas.microsoft.com/office/drawing/2014/main" id="{4C6186A9-8BF1-4E3E-007B-E6A990D447AA}"/>
              </a:ext>
            </a:extLst>
          </p:cNvPr>
          <p:cNvGrpSpPr/>
          <p:nvPr/>
        </p:nvGrpSpPr>
        <p:grpSpPr>
          <a:xfrm>
            <a:off x="1524000" y="1197397"/>
            <a:ext cx="6718879" cy="1614779"/>
            <a:chOff x="1524000" y="1197397"/>
            <a:chExt cx="6718879" cy="1614779"/>
          </a:xfrm>
        </p:grpSpPr>
        <p:pic>
          <p:nvPicPr>
            <p:cNvPr id="13" name="Grafik 12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24943BAA-FE82-4D0A-9177-A50CC32BAF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38" t="78245" r="47277" b="6287"/>
            <a:stretch/>
          </p:blipFill>
          <p:spPr>
            <a:xfrm>
              <a:off x="5742118" y="1415855"/>
              <a:ext cx="794937" cy="618410"/>
            </a:xfrm>
            <a:prstGeom prst="rect">
              <a:avLst/>
            </a:prstGeom>
          </p:spPr>
        </p:pic>
        <p:cxnSp>
          <p:nvCxnSpPr>
            <p:cNvPr id="108" name="Gerade Verbindung mit Pfeil 107">
              <a:extLst>
                <a:ext uri="{FF2B5EF4-FFF2-40B4-BE49-F238E27FC236}">
                  <a16:creationId xmlns:a16="http://schemas.microsoft.com/office/drawing/2014/main" id="{D168971C-E753-4A90-9AEC-89D5715061CD}"/>
                </a:ext>
              </a:extLst>
            </p:cNvPr>
            <p:cNvCxnSpPr/>
            <p:nvPr/>
          </p:nvCxnSpPr>
          <p:spPr bwMode="auto">
            <a:xfrm>
              <a:off x="1524000" y="1712427"/>
              <a:ext cx="4354027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1" name="Textfeld 150">
              <a:extLst>
                <a:ext uri="{FF2B5EF4-FFF2-40B4-BE49-F238E27FC236}">
                  <a16:creationId xmlns:a16="http://schemas.microsoft.com/office/drawing/2014/main" id="{937BB034-FC0A-44DC-BFD3-A0395A0D1A03}"/>
                </a:ext>
              </a:extLst>
            </p:cNvPr>
            <p:cNvSpPr txBox="1"/>
            <p:nvPr/>
          </p:nvSpPr>
          <p:spPr>
            <a:xfrm>
              <a:off x="6187437" y="1197397"/>
              <a:ext cx="1220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Elektrolyseur</a:t>
              </a:r>
            </a:p>
          </p:txBody>
        </p:sp>
        <p:cxnSp>
          <p:nvCxnSpPr>
            <p:cNvPr id="58" name="Gerade Verbindung mit Pfeil 57">
              <a:extLst>
                <a:ext uri="{FF2B5EF4-FFF2-40B4-BE49-F238E27FC236}">
                  <a16:creationId xmlns:a16="http://schemas.microsoft.com/office/drawing/2014/main" id="{C528A357-3840-4FF6-9EF2-988C18E9F285}"/>
                </a:ext>
              </a:extLst>
            </p:cNvPr>
            <p:cNvCxnSpPr>
              <a:cxnSpLocks/>
              <a:stCxn id="13" idx="2"/>
            </p:cNvCxnSpPr>
            <p:nvPr/>
          </p:nvCxnSpPr>
          <p:spPr bwMode="auto">
            <a:xfrm>
              <a:off x="6139587" y="2034265"/>
              <a:ext cx="27964" cy="777911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1" name="Textfeld 160">
              <a:extLst>
                <a:ext uri="{FF2B5EF4-FFF2-40B4-BE49-F238E27FC236}">
                  <a16:creationId xmlns:a16="http://schemas.microsoft.com/office/drawing/2014/main" id="{56193955-26C9-44B3-B064-82033A23E485}"/>
                </a:ext>
              </a:extLst>
            </p:cNvPr>
            <p:cNvSpPr txBox="1"/>
            <p:nvPr/>
          </p:nvSpPr>
          <p:spPr>
            <a:xfrm>
              <a:off x="6167902" y="1995399"/>
              <a:ext cx="3818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H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2" name="Gerade Verbindung mit Pfeil 71">
              <a:extLst>
                <a:ext uri="{FF2B5EF4-FFF2-40B4-BE49-F238E27FC236}">
                  <a16:creationId xmlns:a16="http://schemas.microsoft.com/office/drawing/2014/main" id="{A27C109A-89EE-4C8F-A42B-7D3E073300F3}"/>
                </a:ext>
              </a:extLst>
            </p:cNvPr>
            <p:cNvCxnSpPr/>
            <p:nvPr/>
          </p:nvCxnSpPr>
          <p:spPr bwMode="auto">
            <a:xfrm>
              <a:off x="6164895" y="2403055"/>
              <a:ext cx="2077984" cy="44044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FF00"/>
              </a:solidFill>
              <a:prstDash val="dash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7A7358F3-1241-91CA-EF1D-86180EDA0FF9}"/>
                </a:ext>
              </a:extLst>
            </p:cNvPr>
            <p:cNvSpPr txBox="1"/>
            <p:nvPr/>
          </p:nvSpPr>
          <p:spPr>
            <a:xfrm>
              <a:off x="3263483" y="1428472"/>
              <a:ext cx="15776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Überschussstrom</a:t>
              </a:r>
            </a:p>
          </p:txBody>
        </p:sp>
      </p:grpSp>
      <p:sp>
        <p:nvSpPr>
          <p:cNvPr id="29" name="Textfeld 28">
            <a:extLst>
              <a:ext uri="{FF2B5EF4-FFF2-40B4-BE49-F238E27FC236}">
                <a16:creationId xmlns:a16="http://schemas.microsoft.com/office/drawing/2014/main" id="{7F79812A-1A9C-AEA6-B307-F24E902C0CF0}"/>
              </a:ext>
            </a:extLst>
          </p:cNvPr>
          <p:cNvSpPr txBox="1"/>
          <p:nvPr/>
        </p:nvSpPr>
        <p:spPr>
          <a:xfrm>
            <a:off x="1962865" y="3997164"/>
            <a:ext cx="1309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PV-FF-Anlage</a:t>
            </a:r>
          </a:p>
        </p:txBody>
      </p: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AD644DF6-67C9-539C-A032-1821221D4EEC}"/>
              </a:ext>
            </a:extLst>
          </p:cNvPr>
          <p:cNvCxnSpPr/>
          <p:nvPr/>
        </p:nvCxnSpPr>
        <p:spPr bwMode="auto">
          <a:xfrm>
            <a:off x="1524000" y="1539030"/>
            <a:ext cx="0" cy="2973143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F6E2BC9D-2B57-3C3F-FECD-3BA442682AB7}"/>
              </a:ext>
            </a:extLst>
          </p:cNvPr>
          <p:cNvGrpSpPr/>
          <p:nvPr/>
        </p:nvGrpSpPr>
        <p:grpSpPr>
          <a:xfrm>
            <a:off x="1513857" y="1832963"/>
            <a:ext cx="1551482" cy="820814"/>
            <a:chOff x="1513857" y="1832963"/>
            <a:chExt cx="1551482" cy="820814"/>
          </a:xfrm>
        </p:grpSpPr>
        <p:pic>
          <p:nvPicPr>
            <p:cNvPr id="33" name="Grafik 32" descr="Ein Bild, das Gras, Himmel, draußen, Windmühle enthält.&#10;&#10;Automatisch generierte Beschreibung">
              <a:extLst>
                <a:ext uri="{FF2B5EF4-FFF2-40B4-BE49-F238E27FC236}">
                  <a16:creationId xmlns:a16="http://schemas.microsoft.com/office/drawing/2014/main" id="{6BB4C49F-6D1C-C19F-970A-AB687F425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977" y="1832963"/>
              <a:ext cx="971362" cy="546391"/>
            </a:xfrm>
            <a:prstGeom prst="rect">
              <a:avLst/>
            </a:prstGeom>
          </p:spPr>
        </p:pic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4A344AC-1C0D-0BC3-7699-6B593F5BF50B}"/>
                </a:ext>
              </a:extLst>
            </p:cNvPr>
            <p:cNvSpPr txBox="1"/>
            <p:nvPr/>
          </p:nvSpPr>
          <p:spPr>
            <a:xfrm>
              <a:off x="2121707" y="2346000"/>
              <a:ext cx="9412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Windpark</a:t>
              </a:r>
            </a:p>
          </p:txBody>
        </p:sp>
        <p:cxnSp>
          <p:nvCxnSpPr>
            <p:cNvPr id="37" name="Gerade Verbindung mit Pfeil 36">
              <a:extLst>
                <a:ext uri="{FF2B5EF4-FFF2-40B4-BE49-F238E27FC236}">
                  <a16:creationId xmlns:a16="http://schemas.microsoft.com/office/drawing/2014/main" id="{355B2642-17FD-D6DB-9402-CB4F0D049DEA}"/>
                </a:ext>
              </a:extLst>
            </p:cNvPr>
            <p:cNvCxnSpPr/>
            <p:nvPr/>
          </p:nvCxnSpPr>
          <p:spPr bwMode="auto">
            <a:xfrm>
              <a:off x="1513857" y="2106158"/>
              <a:ext cx="58012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0" name="Gruppieren 179">
            <a:extLst>
              <a:ext uri="{FF2B5EF4-FFF2-40B4-BE49-F238E27FC236}">
                <a16:creationId xmlns:a16="http://schemas.microsoft.com/office/drawing/2014/main" id="{67E41334-4B1E-7ACE-BEC4-BDC914034D7F}"/>
              </a:ext>
            </a:extLst>
          </p:cNvPr>
          <p:cNvGrpSpPr/>
          <p:nvPr/>
        </p:nvGrpSpPr>
        <p:grpSpPr>
          <a:xfrm>
            <a:off x="1513857" y="2647559"/>
            <a:ext cx="1567032" cy="825563"/>
            <a:chOff x="1513857" y="2647559"/>
            <a:chExt cx="1567032" cy="825563"/>
          </a:xfrm>
        </p:grpSpPr>
        <p:pic>
          <p:nvPicPr>
            <p:cNvPr id="23" name="Grafik 22" descr="Ein Bild, das Text, Himmel, draußen, LKW enthält.&#10;&#10;Automatisch generierte Beschreibung">
              <a:extLst>
                <a:ext uri="{FF2B5EF4-FFF2-40B4-BE49-F238E27FC236}">
                  <a16:creationId xmlns:a16="http://schemas.microsoft.com/office/drawing/2014/main" id="{E72BDC8C-9615-7200-2C11-7616F0617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7184" y="2647559"/>
              <a:ext cx="961571" cy="571744"/>
            </a:xfrm>
            <a:prstGeom prst="rect">
              <a:avLst/>
            </a:prstGeom>
          </p:spPr>
        </p:pic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FC1EBE0C-1253-EDF9-B3BA-90DB49E7AF25}"/>
                </a:ext>
              </a:extLst>
            </p:cNvPr>
            <p:cNvSpPr txBox="1"/>
            <p:nvPr/>
          </p:nvSpPr>
          <p:spPr>
            <a:xfrm>
              <a:off x="2030601" y="3165345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Groß-Akku</a:t>
              </a:r>
            </a:p>
          </p:txBody>
        </p:sp>
        <p:cxnSp>
          <p:nvCxnSpPr>
            <p:cNvPr id="39" name="Gerade Verbindung mit Pfeil 38">
              <a:extLst>
                <a:ext uri="{FF2B5EF4-FFF2-40B4-BE49-F238E27FC236}">
                  <a16:creationId xmlns:a16="http://schemas.microsoft.com/office/drawing/2014/main" id="{14913F3A-2C50-D104-5AAD-C4C743BC3FF1}"/>
                </a:ext>
              </a:extLst>
            </p:cNvPr>
            <p:cNvCxnSpPr/>
            <p:nvPr/>
          </p:nvCxnSpPr>
          <p:spPr bwMode="auto">
            <a:xfrm>
              <a:off x="1513857" y="2931389"/>
              <a:ext cx="58012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19C5A5BD-C654-4B56-E0AC-C19E0DC24CE1}"/>
              </a:ext>
            </a:extLst>
          </p:cNvPr>
          <p:cNvCxnSpPr/>
          <p:nvPr/>
        </p:nvCxnSpPr>
        <p:spPr bwMode="auto">
          <a:xfrm>
            <a:off x="1513857" y="3760385"/>
            <a:ext cx="580120" cy="0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9F2BF5B-7F6F-01A9-9B21-DA77A423864C}"/>
              </a:ext>
            </a:extLst>
          </p:cNvPr>
          <p:cNvGrpSpPr/>
          <p:nvPr/>
        </p:nvGrpSpPr>
        <p:grpSpPr>
          <a:xfrm>
            <a:off x="827152" y="4316158"/>
            <a:ext cx="7267694" cy="1405308"/>
            <a:chOff x="827152" y="4316158"/>
            <a:chExt cx="7267694" cy="1405308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A5780B49-78A4-85A9-A05E-75F73FFDA40A}"/>
                </a:ext>
              </a:extLst>
            </p:cNvPr>
            <p:cNvGrpSpPr/>
            <p:nvPr/>
          </p:nvGrpSpPr>
          <p:grpSpPr>
            <a:xfrm>
              <a:off x="1394348" y="5043027"/>
              <a:ext cx="1309718" cy="678439"/>
              <a:chOff x="366374" y="3135059"/>
              <a:chExt cx="2586408" cy="1339770"/>
            </a:xfrm>
          </p:grpSpPr>
          <p:grpSp>
            <p:nvGrpSpPr>
              <p:cNvPr id="4" name="Gruppieren 3">
                <a:extLst>
                  <a:ext uri="{FF2B5EF4-FFF2-40B4-BE49-F238E27FC236}">
                    <a16:creationId xmlns:a16="http://schemas.microsoft.com/office/drawing/2014/main" id="{6B070795-FBF3-1584-BDAD-9A9E2E28ADA5}"/>
                  </a:ext>
                </a:extLst>
              </p:cNvPr>
              <p:cNvGrpSpPr/>
              <p:nvPr/>
            </p:nvGrpSpPr>
            <p:grpSpPr>
              <a:xfrm>
                <a:off x="1311590" y="3135059"/>
                <a:ext cx="1641192" cy="1285277"/>
                <a:chOff x="2379234" y="2470777"/>
                <a:chExt cx="4832140" cy="3347910"/>
              </a:xfrm>
            </p:grpSpPr>
            <p:sp>
              <p:nvSpPr>
                <p:cNvPr id="36" name="Freihandform: Form 35">
                  <a:extLst>
                    <a:ext uri="{FF2B5EF4-FFF2-40B4-BE49-F238E27FC236}">
                      <a16:creationId xmlns:a16="http://schemas.microsoft.com/office/drawing/2014/main" id="{A891E845-F9D7-F021-F45C-8D451E0373E2}"/>
                    </a:ext>
                  </a:extLst>
                </p:cNvPr>
                <p:cNvSpPr/>
                <p:nvPr/>
              </p:nvSpPr>
              <p:spPr>
                <a:xfrm rot="10800000" flipH="1" flipV="1">
                  <a:off x="2379234" y="2470777"/>
                  <a:ext cx="4832140" cy="3347910"/>
                </a:xfrm>
                <a:custGeom>
                  <a:avLst/>
                  <a:gdLst>
                    <a:gd name="connsiteX0" fmla="*/ 497198 w 3607783"/>
                    <a:gd name="connsiteY0" fmla="*/ 32132 h 3347910"/>
                    <a:gd name="connsiteX1" fmla="*/ 242962 w 3607783"/>
                    <a:gd name="connsiteY1" fmla="*/ 742414 h 3347910"/>
                    <a:gd name="connsiteX2" fmla="*/ 0 w 3607783"/>
                    <a:gd name="connsiteY2" fmla="*/ 1446496 h 3347910"/>
                    <a:gd name="connsiteX3" fmla="*/ 10147 w 3607783"/>
                    <a:gd name="connsiteY3" fmla="*/ 1468481 h 3347910"/>
                    <a:gd name="connsiteX4" fmla="*/ 197301 w 3607783"/>
                    <a:gd name="connsiteY4" fmla="*/ 1403653 h 3347910"/>
                    <a:gd name="connsiteX5" fmla="*/ 202938 w 3607783"/>
                    <a:gd name="connsiteY5" fmla="*/ 1478064 h 3347910"/>
                    <a:gd name="connsiteX6" fmla="*/ 214212 w 3607783"/>
                    <a:gd name="connsiteY6" fmla="*/ 2043471 h 3347910"/>
                    <a:gd name="connsiteX7" fmla="*/ 225486 w 3607783"/>
                    <a:gd name="connsiteY7" fmla="*/ 2580129 h 3347910"/>
                    <a:gd name="connsiteX8" fmla="*/ 225486 w 3607783"/>
                    <a:gd name="connsiteY8" fmla="*/ 2626354 h 3347910"/>
                    <a:gd name="connsiteX9" fmla="*/ 421660 w 3607783"/>
                    <a:gd name="connsiteY9" fmla="*/ 2780812 h 3347910"/>
                    <a:gd name="connsiteX10" fmla="*/ 879961 w 3607783"/>
                    <a:gd name="connsiteY10" fmla="*/ 3141590 h 3347910"/>
                    <a:gd name="connsiteX11" fmla="*/ 1142653 w 3607783"/>
                    <a:gd name="connsiteY11" fmla="*/ 3347910 h 3347910"/>
                    <a:gd name="connsiteX12" fmla="*/ 2246973 w 3607783"/>
                    <a:gd name="connsiteY12" fmla="*/ 3325362 h 3347910"/>
                    <a:gd name="connsiteX13" fmla="*/ 3351856 w 3607783"/>
                    <a:gd name="connsiteY13" fmla="*/ 3301686 h 3347910"/>
                    <a:gd name="connsiteX14" fmla="*/ 3359748 w 3607783"/>
                    <a:gd name="connsiteY14" fmla="*/ 2686108 h 3347910"/>
                    <a:gd name="connsiteX15" fmla="*/ 3368768 w 3607783"/>
                    <a:gd name="connsiteY15" fmla="*/ 2047417 h 3347910"/>
                    <a:gd name="connsiteX16" fmla="*/ 3371586 w 3607783"/>
                    <a:gd name="connsiteY16" fmla="*/ 2023741 h 3347910"/>
                    <a:gd name="connsiteX17" fmla="*/ 3421193 w 3607783"/>
                    <a:gd name="connsiteY17" fmla="*/ 2023741 h 3347910"/>
                    <a:gd name="connsiteX18" fmla="*/ 3539010 w 3607783"/>
                    <a:gd name="connsiteY18" fmla="*/ 2019795 h 3347910"/>
                    <a:gd name="connsiteX19" fmla="*/ 3607783 w 3607783"/>
                    <a:gd name="connsiteY19" fmla="*/ 2016413 h 3347910"/>
                    <a:gd name="connsiteX20" fmla="*/ 3607783 w 3607783"/>
                    <a:gd name="connsiteY20" fmla="*/ 1997810 h 3347910"/>
                    <a:gd name="connsiteX21" fmla="*/ 3484329 w 3607783"/>
                    <a:gd name="connsiteY21" fmla="*/ 1712570 h 3347910"/>
                    <a:gd name="connsiteX22" fmla="*/ 2955564 w 3607783"/>
                    <a:gd name="connsiteY22" fmla="*/ 569353 h 3347910"/>
                    <a:gd name="connsiteX23" fmla="*/ 2761082 w 3607783"/>
                    <a:gd name="connsiteY23" fmla="*/ 148257 h 3347910"/>
                    <a:gd name="connsiteX24" fmla="*/ 2727259 w 3607783"/>
                    <a:gd name="connsiteY24" fmla="*/ 73847 h 3347910"/>
                    <a:gd name="connsiteX25" fmla="*/ 2692308 w 3607783"/>
                    <a:gd name="connsiteY25" fmla="*/ 71028 h 3347910"/>
                    <a:gd name="connsiteX26" fmla="*/ 2367608 w 3607783"/>
                    <a:gd name="connsiteY26" fmla="*/ 59190 h 3347910"/>
                    <a:gd name="connsiteX27" fmla="*/ 1296547 w 3607783"/>
                    <a:gd name="connsiteY27" fmla="*/ 25367 h 3347910"/>
                    <a:gd name="connsiteX28" fmla="*/ 511854 w 3607783"/>
                    <a:gd name="connsiteY28" fmla="*/ 0 h 3347910"/>
                    <a:gd name="connsiteX29" fmla="*/ 497198 w 3607783"/>
                    <a:gd name="connsiteY29" fmla="*/ 32132 h 3347910"/>
                    <a:gd name="connsiteX30" fmla="*/ 1519215 w 3607783"/>
                    <a:gd name="connsiteY30" fmla="*/ 99214 h 3347910"/>
                    <a:gd name="connsiteX31" fmla="*/ 2581820 w 3607783"/>
                    <a:gd name="connsiteY31" fmla="*/ 133601 h 3347910"/>
                    <a:gd name="connsiteX32" fmla="*/ 2681034 w 3607783"/>
                    <a:gd name="connsiteY32" fmla="*/ 136983 h 3347910"/>
                    <a:gd name="connsiteX33" fmla="*/ 2709783 w 3607783"/>
                    <a:gd name="connsiteY33" fmla="*/ 199556 h 3347910"/>
                    <a:gd name="connsiteX34" fmla="*/ 3062670 w 3607783"/>
                    <a:gd name="connsiteY34" fmla="*/ 961136 h 3347910"/>
                    <a:gd name="connsiteX35" fmla="*/ 3454452 w 3607783"/>
                    <a:gd name="connsiteY35" fmla="*/ 1806710 h 3347910"/>
                    <a:gd name="connsiteX36" fmla="*/ 3522098 w 3607783"/>
                    <a:gd name="connsiteY36" fmla="*/ 1953277 h 3347910"/>
                    <a:gd name="connsiteX37" fmla="*/ 3414429 w 3607783"/>
                    <a:gd name="connsiteY37" fmla="*/ 1957786 h 3347910"/>
                    <a:gd name="connsiteX38" fmla="*/ 3305631 w 3607783"/>
                    <a:gd name="connsiteY38" fmla="*/ 1963423 h 3347910"/>
                    <a:gd name="connsiteX39" fmla="*/ 3295485 w 3607783"/>
                    <a:gd name="connsiteY39" fmla="*/ 2598168 h 3347910"/>
                    <a:gd name="connsiteX40" fmla="*/ 3283646 w 3607783"/>
                    <a:gd name="connsiteY40" fmla="*/ 3234603 h 3347910"/>
                    <a:gd name="connsiteX41" fmla="*/ 1211990 w 3607783"/>
                    <a:gd name="connsiteY41" fmla="*/ 3280264 h 3347910"/>
                    <a:gd name="connsiteX42" fmla="*/ 1164074 w 3607783"/>
                    <a:gd name="connsiteY42" fmla="*/ 3280828 h 3347910"/>
                    <a:gd name="connsiteX43" fmla="*/ 730012 w 3607783"/>
                    <a:gd name="connsiteY43" fmla="*/ 2939216 h 3347910"/>
                    <a:gd name="connsiteX44" fmla="*/ 295951 w 3607783"/>
                    <a:gd name="connsiteY44" fmla="*/ 2597041 h 3347910"/>
                    <a:gd name="connsiteX45" fmla="*/ 292005 w 3607783"/>
                    <a:gd name="connsiteY45" fmla="*/ 2523194 h 3347910"/>
                    <a:gd name="connsiteX46" fmla="*/ 276221 w 3607783"/>
                    <a:gd name="connsiteY46" fmla="*/ 1879993 h 3347910"/>
                    <a:gd name="connsiteX47" fmla="*/ 264383 w 3607783"/>
                    <a:gd name="connsiteY47" fmla="*/ 1310640 h 3347910"/>
                    <a:gd name="connsiteX48" fmla="*/ 379945 w 3607783"/>
                    <a:gd name="connsiteY48" fmla="*/ 963955 h 3347910"/>
                    <a:gd name="connsiteX49" fmla="*/ 555260 w 3607783"/>
                    <a:gd name="connsiteY49" fmla="*/ 443645 h 3347910"/>
                    <a:gd name="connsiteX50" fmla="*/ 615578 w 3607783"/>
                    <a:gd name="connsiteY50" fmla="*/ 270020 h 3347910"/>
                    <a:gd name="connsiteX51" fmla="*/ 584010 w 3607783"/>
                    <a:gd name="connsiteY51" fmla="*/ 178134 h 3347910"/>
                    <a:gd name="connsiteX52" fmla="*/ 554133 w 3607783"/>
                    <a:gd name="connsiteY52" fmla="*/ 67646 h 3347910"/>
                    <a:gd name="connsiteX53" fmla="*/ 1519215 w 3607783"/>
                    <a:gd name="connsiteY53" fmla="*/ 99214 h 3347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3607783" h="3347910">
                      <a:moveTo>
                        <a:pt x="497198" y="32132"/>
                      </a:moveTo>
                      <a:cubicBezTo>
                        <a:pt x="490997" y="50171"/>
                        <a:pt x="376562" y="369798"/>
                        <a:pt x="242962" y="742414"/>
                      </a:cubicBezTo>
                      <a:cubicBezTo>
                        <a:pt x="55244" y="1265543"/>
                        <a:pt x="0" y="1426202"/>
                        <a:pt x="0" y="1446496"/>
                      </a:cubicBezTo>
                      <a:cubicBezTo>
                        <a:pt x="0" y="1469044"/>
                        <a:pt x="1127" y="1471863"/>
                        <a:pt x="10147" y="1468481"/>
                      </a:cubicBezTo>
                      <a:cubicBezTo>
                        <a:pt x="47352" y="1453824"/>
                        <a:pt x="192227" y="1403653"/>
                        <a:pt x="197301" y="1403653"/>
                      </a:cubicBezTo>
                      <a:cubicBezTo>
                        <a:pt x="200683" y="1403653"/>
                        <a:pt x="202938" y="1430712"/>
                        <a:pt x="202938" y="1478064"/>
                      </a:cubicBezTo>
                      <a:cubicBezTo>
                        <a:pt x="202938" y="1519215"/>
                        <a:pt x="208011" y="1773451"/>
                        <a:pt x="214212" y="2043471"/>
                      </a:cubicBezTo>
                      <a:cubicBezTo>
                        <a:pt x="220413" y="2312928"/>
                        <a:pt x="225486" y="2554762"/>
                        <a:pt x="225486" y="2580129"/>
                      </a:cubicBezTo>
                      <a:lnTo>
                        <a:pt x="225486" y="2626354"/>
                      </a:lnTo>
                      <a:lnTo>
                        <a:pt x="421660" y="2780812"/>
                      </a:lnTo>
                      <a:cubicBezTo>
                        <a:pt x="529329" y="2865369"/>
                        <a:pt x="735650" y="3027720"/>
                        <a:pt x="879961" y="3141590"/>
                      </a:cubicBezTo>
                      <a:lnTo>
                        <a:pt x="1142653" y="3347910"/>
                      </a:lnTo>
                      <a:lnTo>
                        <a:pt x="2246973" y="3325362"/>
                      </a:lnTo>
                      <a:cubicBezTo>
                        <a:pt x="2854095" y="3312960"/>
                        <a:pt x="3351856" y="3302249"/>
                        <a:pt x="3351856" y="3301686"/>
                      </a:cubicBezTo>
                      <a:cubicBezTo>
                        <a:pt x="3352420" y="3301122"/>
                        <a:pt x="3355802" y="3024337"/>
                        <a:pt x="3359748" y="2686108"/>
                      </a:cubicBezTo>
                      <a:cubicBezTo>
                        <a:pt x="3363130" y="2347878"/>
                        <a:pt x="3367076" y="2060946"/>
                        <a:pt x="3368768" y="2047417"/>
                      </a:cubicBezTo>
                      <a:lnTo>
                        <a:pt x="3371586" y="2023741"/>
                      </a:lnTo>
                      <a:lnTo>
                        <a:pt x="3421193" y="2023741"/>
                      </a:lnTo>
                      <a:cubicBezTo>
                        <a:pt x="3448252" y="2023741"/>
                        <a:pt x="3501805" y="2022050"/>
                        <a:pt x="3539010" y="2019795"/>
                      </a:cubicBezTo>
                      <a:lnTo>
                        <a:pt x="3607783" y="2016413"/>
                      </a:lnTo>
                      <a:lnTo>
                        <a:pt x="3607783" y="1997810"/>
                      </a:lnTo>
                      <a:cubicBezTo>
                        <a:pt x="3607783" y="1985972"/>
                        <a:pt x="3565505" y="1887886"/>
                        <a:pt x="3484329" y="1712570"/>
                      </a:cubicBezTo>
                      <a:cubicBezTo>
                        <a:pt x="3347910" y="1417183"/>
                        <a:pt x="3196834" y="1090791"/>
                        <a:pt x="2955564" y="569353"/>
                      </a:cubicBezTo>
                      <a:cubicBezTo>
                        <a:pt x="2867060" y="378817"/>
                        <a:pt x="2779684" y="189409"/>
                        <a:pt x="2761082" y="148257"/>
                      </a:cubicBezTo>
                      <a:lnTo>
                        <a:pt x="2727259" y="73847"/>
                      </a:lnTo>
                      <a:lnTo>
                        <a:pt x="2692308" y="71028"/>
                      </a:lnTo>
                      <a:cubicBezTo>
                        <a:pt x="2673706" y="69337"/>
                        <a:pt x="2527139" y="64264"/>
                        <a:pt x="2367608" y="59190"/>
                      </a:cubicBezTo>
                      <a:cubicBezTo>
                        <a:pt x="2208076" y="54117"/>
                        <a:pt x="1726099" y="38896"/>
                        <a:pt x="1296547" y="25367"/>
                      </a:cubicBezTo>
                      <a:cubicBezTo>
                        <a:pt x="866995" y="11274"/>
                        <a:pt x="514109" y="0"/>
                        <a:pt x="511854" y="0"/>
                      </a:cubicBezTo>
                      <a:cubicBezTo>
                        <a:pt x="510163" y="0"/>
                        <a:pt x="503399" y="14657"/>
                        <a:pt x="497198" y="32132"/>
                      </a:cubicBezTo>
                      <a:close/>
                      <a:moveTo>
                        <a:pt x="1519215" y="99214"/>
                      </a:moveTo>
                      <a:cubicBezTo>
                        <a:pt x="2049672" y="116126"/>
                        <a:pt x="2527703" y="131910"/>
                        <a:pt x="2581820" y="133601"/>
                      </a:cubicBezTo>
                      <a:lnTo>
                        <a:pt x="2681034" y="136983"/>
                      </a:lnTo>
                      <a:lnTo>
                        <a:pt x="2709783" y="199556"/>
                      </a:lnTo>
                      <a:cubicBezTo>
                        <a:pt x="2725568" y="233942"/>
                        <a:pt x="2883972" y="576682"/>
                        <a:pt x="3062670" y="961136"/>
                      </a:cubicBezTo>
                      <a:cubicBezTo>
                        <a:pt x="3240804" y="1345591"/>
                        <a:pt x="3417247" y="1726099"/>
                        <a:pt x="3454452" y="1806710"/>
                      </a:cubicBezTo>
                      <a:lnTo>
                        <a:pt x="3522098" y="1953277"/>
                      </a:lnTo>
                      <a:lnTo>
                        <a:pt x="3414429" y="1957786"/>
                      </a:lnTo>
                      <a:cubicBezTo>
                        <a:pt x="3355238" y="1960041"/>
                        <a:pt x="3306195" y="1962860"/>
                        <a:pt x="3305631" y="1963423"/>
                      </a:cubicBezTo>
                      <a:cubicBezTo>
                        <a:pt x="3304504" y="1963987"/>
                        <a:pt x="3299994" y="2249791"/>
                        <a:pt x="3295485" y="2598168"/>
                      </a:cubicBezTo>
                      <a:cubicBezTo>
                        <a:pt x="3290975" y="2945981"/>
                        <a:pt x="3285901" y="3232349"/>
                        <a:pt x="3283646" y="3234603"/>
                      </a:cubicBezTo>
                      <a:cubicBezTo>
                        <a:pt x="3280828" y="3237986"/>
                        <a:pt x="1391815" y="3279137"/>
                        <a:pt x="1211990" y="3280264"/>
                      </a:cubicBezTo>
                      <a:lnTo>
                        <a:pt x="1164074" y="3280828"/>
                      </a:lnTo>
                      <a:lnTo>
                        <a:pt x="730012" y="2939216"/>
                      </a:lnTo>
                      <a:lnTo>
                        <a:pt x="295951" y="2597041"/>
                      </a:lnTo>
                      <a:lnTo>
                        <a:pt x="292005" y="2523194"/>
                      </a:lnTo>
                      <a:cubicBezTo>
                        <a:pt x="289750" y="2482606"/>
                        <a:pt x="282422" y="2192856"/>
                        <a:pt x="276221" y="1879993"/>
                      </a:cubicBezTo>
                      <a:lnTo>
                        <a:pt x="264383" y="1310640"/>
                      </a:lnTo>
                      <a:lnTo>
                        <a:pt x="379945" y="963955"/>
                      </a:lnTo>
                      <a:cubicBezTo>
                        <a:pt x="443081" y="773419"/>
                        <a:pt x="522001" y="538913"/>
                        <a:pt x="555260" y="443645"/>
                      </a:cubicBezTo>
                      <a:lnTo>
                        <a:pt x="615578" y="270020"/>
                      </a:lnTo>
                      <a:lnTo>
                        <a:pt x="584010" y="178134"/>
                      </a:lnTo>
                      <a:cubicBezTo>
                        <a:pt x="556952" y="99214"/>
                        <a:pt x="547932" y="67646"/>
                        <a:pt x="554133" y="67646"/>
                      </a:cubicBezTo>
                      <a:cubicBezTo>
                        <a:pt x="554697" y="67646"/>
                        <a:pt x="989322" y="81739"/>
                        <a:pt x="1519215" y="9921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90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8" name="Freihandform: Form 37">
                  <a:extLst>
                    <a:ext uri="{FF2B5EF4-FFF2-40B4-BE49-F238E27FC236}">
                      <a16:creationId xmlns:a16="http://schemas.microsoft.com/office/drawing/2014/main" id="{FE5417D8-74B2-F415-B028-ADF800C2747B}"/>
                    </a:ext>
                  </a:extLst>
                </p:cNvPr>
                <p:cNvSpPr/>
                <p:nvPr/>
              </p:nvSpPr>
              <p:spPr>
                <a:xfrm rot="10800000" flipV="1">
                  <a:off x="3694133" y="5551094"/>
                  <a:ext cx="7323" cy="19320"/>
                </a:xfrm>
                <a:custGeom>
                  <a:avLst/>
                  <a:gdLst>
                    <a:gd name="connsiteX0" fmla="*/ 1435 w 7323"/>
                    <a:gd name="connsiteY0" fmla="*/ 8217 h 19320"/>
                    <a:gd name="connsiteX1" fmla="*/ 1999 w 7323"/>
                    <a:gd name="connsiteY1" fmla="*/ 18928 h 19320"/>
                    <a:gd name="connsiteX2" fmla="*/ 7073 w 7323"/>
                    <a:gd name="connsiteY2" fmla="*/ 10472 h 19320"/>
                    <a:gd name="connsiteX3" fmla="*/ 1435 w 7323"/>
                    <a:gd name="connsiteY3" fmla="*/ 8217 h 19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23" h="19320">
                      <a:moveTo>
                        <a:pt x="1435" y="8217"/>
                      </a:moveTo>
                      <a:cubicBezTo>
                        <a:pt x="-819" y="12727"/>
                        <a:pt x="-256" y="17237"/>
                        <a:pt x="1999" y="18928"/>
                      </a:cubicBezTo>
                      <a:cubicBezTo>
                        <a:pt x="4254" y="20619"/>
                        <a:pt x="7073" y="16673"/>
                        <a:pt x="7073" y="10472"/>
                      </a:cubicBezTo>
                      <a:cubicBezTo>
                        <a:pt x="8200" y="-2494"/>
                        <a:pt x="5381" y="-3621"/>
                        <a:pt x="1435" y="821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3" name="Freihandform: Form 42">
                  <a:extLst>
                    <a:ext uri="{FF2B5EF4-FFF2-40B4-BE49-F238E27FC236}">
                      <a16:creationId xmlns:a16="http://schemas.microsoft.com/office/drawing/2014/main" id="{C8D361EA-F17D-D240-FC41-9E2BFFBF4D50}"/>
                    </a:ext>
                  </a:extLst>
                </p:cNvPr>
                <p:cNvSpPr/>
                <p:nvPr/>
              </p:nvSpPr>
              <p:spPr>
                <a:xfrm rot="10800000" flipV="1">
                  <a:off x="5053292" y="4798362"/>
                  <a:ext cx="16876" cy="22548"/>
                </a:xfrm>
                <a:custGeom>
                  <a:avLst/>
                  <a:gdLst>
                    <a:gd name="connsiteX0" fmla="*/ 5954 w 16876"/>
                    <a:gd name="connsiteY0" fmla="*/ 11274 h 22548"/>
                    <a:gd name="connsiteX1" fmla="*/ 4263 w 16876"/>
                    <a:gd name="connsiteY1" fmla="*/ 22549 h 22548"/>
                    <a:gd name="connsiteX2" fmla="*/ 14974 w 16876"/>
                    <a:gd name="connsiteY2" fmla="*/ 11274 h 22548"/>
                    <a:gd name="connsiteX3" fmla="*/ 16665 w 16876"/>
                    <a:gd name="connsiteY3" fmla="*/ 0 h 22548"/>
                    <a:gd name="connsiteX4" fmla="*/ 5954 w 16876"/>
                    <a:gd name="connsiteY4" fmla="*/ 11274 h 22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76" h="22548">
                      <a:moveTo>
                        <a:pt x="5954" y="11274"/>
                      </a:moveTo>
                      <a:cubicBezTo>
                        <a:pt x="-1374" y="19730"/>
                        <a:pt x="-1938" y="22549"/>
                        <a:pt x="4263" y="22549"/>
                      </a:cubicBezTo>
                      <a:cubicBezTo>
                        <a:pt x="8209" y="22549"/>
                        <a:pt x="13283" y="17475"/>
                        <a:pt x="14974" y="11274"/>
                      </a:cubicBezTo>
                      <a:cubicBezTo>
                        <a:pt x="16665" y="5073"/>
                        <a:pt x="17229" y="0"/>
                        <a:pt x="16665" y="0"/>
                      </a:cubicBezTo>
                      <a:cubicBezTo>
                        <a:pt x="16101" y="0"/>
                        <a:pt x="11591" y="5073"/>
                        <a:pt x="5954" y="1127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4" name="Freihandform: Form 43">
                  <a:extLst>
                    <a:ext uri="{FF2B5EF4-FFF2-40B4-BE49-F238E27FC236}">
                      <a16:creationId xmlns:a16="http://schemas.microsoft.com/office/drawing/2014/main" id="{BBE5B2AD-AB78-5E00-75A1-51ED072B722D}"/>
                    </a:ext>
                  </a:extLst>
                </p:cNvPr>
                <p:cNvSpPr/>
                <p:nvPr/>
              </p:nvSpPr>
              <p:spPr>
                <a:xfrm rot="10800000" flipV="1">
                  <a:off x="4314114" y="3767607"/>
                  <a:ext cx="34984" cy="3100"/>
                </a:xfrm>
                <a:custGeom>
                  <a:avLst/>
                  <a:gdLst>
                    <a:gd name="connsiteX0" fmla="*/ 4187 w 34984"/>
                    <a:gd name="connsiteY0" fmla="*/ 2255 h 3100"/>
                    <a:gd name="connsiteX1" fmla="*/ 32372 w 34984"/>
                    <a:gd name="connsiteY1" fmla="*/ 2255 h 3100"/>
                    <a:gd name="connsiteX2" fmla="*/ 16588 w 34984"/>
                    <a:gd name="connsiteY2" fmla="*/ 0 h 3100"/>
                    <a:gd name="connsiteX3" fmla="*/ 4187 w 34984"/>
                    <a:gd name="connsiteY3" fmla="*/ 2255 h 3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984" h="3100">
                      <a:moveTo>
                        <a:pt x="4187" y="2255"/>
                      </a:moveTo>
                      <a:cubicBezTo>
                        <a:pt x="12642" y="3382"/>
                        <a:pt x="25044" y="3382"/>
                        <a:pt x="32372" y="2255"/>
                      </a:cubicBezTo>
                      <a:cubicBezTo>
                        <a:pt x="39137" y="1127"/>
                        <a:pt x="32372" y="0"/>
                        <a:pt x="16588" y="0"/>
                      </a:cubicBezTo>
                      <a:cubicBezTo>
                        <a:pt x="1368" y="0"/>
                        <a:pt x="-4833" y="1127"/>
                        <a:pt x="4187" y="225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cxnSp>
              <p:nvCxnSpPr>
                <p:cNvPr id="46" name="Gerader Verbinder 45">
                  <a:extLst>
                    <a:ext uri="{FF2B5EF4-FFF2-40B4-BE49-F238E27FC236}">
                      <a16:creationId xmlns:a16="http://schemas.microsoft.com/office/drawing/2014/main" id="{719E70E4-2342-724E-0C96-7142E925A44F}"/>
                    </a:ext>
                  </a:extLst>
                </p:cNvPr>
                <p:cNvCxnSpPr>
                  <a:stCxn id="36" idx="42"/>
                </p:cNvCxnSpPr>
                <p:nvPr/>
              </p:nvCxnSpPr>
              <p:spPr bwMode="auto">
                <a:xfrm flipH="1" flipV="1">
                  <a:off x="3934292" y="4248912"/>
                  <a:ext cx="4063" cy="1502693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48" name="Rechteck 23562">
                  <a:extLst>
                    <a:ext uri="{FF2B5EF4-FFF2-40B4-BE49-F238E27FC236}">
                      <a16:creationId xmlns:a16="http://schemas.microsoft.com/office/drawing/2014/main" id="{B2BE3355-F429-DF12-8A5E-8EB45E75D7EF}"/>
                    </a:ext>
                  </a:extLst>
                </p:cNvPr>
                <p:cNvSpPr/>
                <p:nvPr/>
              </p:nvSpPr>
              <p:spPr bwMode="auto">
                <a:xfrm>
                  <a:off x="3934292" y="4188058"/>
                  <a:ext cx="2877352" cy="1565894"/>
                </a:xfrm>
                <a:custGeom>
                  <a:avLst/>
                  <a:gdLst>
                    <a:gd name="connsiteX0" fmla="*/ 0 w 2852968"/>
                    <a:gd name="connsiteY0" fmla="*/ 0 h 1529318"/>
                    <a:gd name="connsiteX1" fmla="*/ 2852968 w 2852968"/>
                    <a:gd name="connsiteY1" fmla="*/ 0 h 1529318"/>
                    <a:gd name="connsiteX2" fmla="*/ 2852968 w 2852968"/>
                    <a:gd name="connsiteY2" fmla="*/ 1529318 h 1529318"/>
                    <a:gd name="connsiteX3" fmla="*/ 0 w 2852968"/>
                    <a:gd name="connsiteY3" fmla="*/ 1529318 h 1529318"/>
                    <a:gd name="connsiteX4" fmla="*/ 0 w 2852968"/>
                    <a:gd name="connsiteY4" fmla="*/ 0 h 1529318"/>
                    <a:gd name="connsiteX0" fmla="*/ 0 w 2877352"/>
                    <a:gd name="connsiteY0" fmla="*/ 0 h 1529318"/>
                    <a:gd name="connsiteX1" fmla="*/ 2877352 w 2877352"/>
                    <a:gd name="connsiteY1" fmla="*/ 0 h 1529318"/>
                    <a:gd name="connsiteX2" fmla="*/ 2852968 w 2877352"/>
                    <a:gd name="connsiteY2" fmla="*/ 1529318 h 1529318"/>
                    <a:gd name="connsiteX3" fmla="*/ 0 w 2877352"/>
                    <a:gd name="connsiteY3" fmla="*/ 1529318 h 1529318"/>
                    <a:gd name="connsiteX4" fmla="*/ 0 w 2877352"/>
                    <a:gd name="connsiteY4" fmla="*/ 0 h 1529318"/>
                    <a:gd name="connsiteX0" fmla="*/ 0 w 2877352"/>
                    <a:gd name="connsiteY0" fmla="*/ 0 h 1565894"/>
                    <a:gd name="connsiteX1" fmla="*/ 2877352 w 2877352"/>
                    <a:gd name="connsiteY1" fmla="*/ 0 h 1565894"/>
                    <a:gd name="connsiteX2" fmla="*/ 2852968 w 2877352"/>
                    <a:gd name="connsiteY2" fmla="*/ 1529318 h 1565894"/>
                    <a:gd name="connsiteX3" fmla="*/ 12192 w 2877352"/>
                    <a:gd name="connsiteY3" fmla="*/ 1565894 h 1565894"/>
                    <a:gd name="connsiteX4" fmla="*/ 0 w 2877352"/>
                    <a:gd name="connsiteY4" fmla="*/ 0 h 1565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7352" h="1565894">
                      <a:moveTo>
                        <a:pt x="0" y="0"/>
                      </a:moveTo>
                      <a:lnTo>
                        <a:pt x="2877352" y="0"/>
                      </a:lnTo>
                      <a:lnTo>
                        <a:pt x="2852968" y="1529318"/>
                      </a:lnTo>
                      <a:lnTo>
                        <a:pt x="12192" y="156589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9" name="Freihandform: Form 48">
                  <a:extLst>
                    <a:ext uri="{FF2B5EF4-FFF2-40B4-BE49-F238E27FC236}">
                      <a16:creationId xmlns:a16="http://schemas.microsoft.com/office/drawing/2014/main" id="{9458E849-D24C-C094-B146-14027F9D861D}"/>
                    </a:ext>
                  </a:extLst>
                </p:cNvPr>
                <p:cNvSpPr/>
                <p:nvPr/>
              </p:nvSpPr>
              <p:spPr bwMode="auto">
                <a:xfrm>
                  <a:off x="3122234" y="2541761"/>
                  <a:ext cx="3956992" cy="1882754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rgbClr val="FFCC99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pic>
            <p:nvPicPr>
              <p:cNvPr id="6" name="Grafik 5" descr="Ein Bild, das Buchse, Elektronik, drinnen, Stecker enthält.&#10;&#10;Automatisch generierte Beschreibung">
                <a:extLst>
                  <a:ext uri="{FF2B5EF4-FFF2-40B4-BE49-F238E27FC236}">
                    <a16:creationId xmlns:a16="http://schemas.microsoft.com/office/drawing/2014/main" id="{07CCBEA8-70A4-33EE-D5AB-DA2AC6B054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8039" y="4102331"/>
                <a:ext cx="100707" cy="100707"/>
              </a:xfrm>
              <a:prstGeom prst="rect">
                <a:avLst/>
              </a:prstGeom>
            </p:spPr>
          </p:pic>
          <p:sp>
            <p:nvSpPr>
              <p:cNvPr id="8" name="Freihandform: Form 7">
                <a:extLst>
                  <a:ext uri="{FF2B5EF4-FFF2-40B4-BE49-F238E27FC236}">
                    <a16:creationId xmlns:a16="http://schemas.microsoft.com/office/drawing/2014/main" id="{2077DF50-17CE-EA4F-03EC-CD392C16A826}"/>
                  </a:ext>
                </a:extLst>
              </p:cNvPr>
              <p:cNvSpPr/>
              <p:nvPr/>
            </p:nvSpPr>
            <p:spPr bwMode="auto">
              <a:xfrm>
                <a:off x="1448108" y="3264801"/>
                <a:ext cx="375002" cy="1094249"/>
              </a:xfrm>
              <a:custGeom>
                <a:avLst/>
                <a:gdLst>
                  <a:gd name="connsiteX0" fmla="*/ 0 w 381000"/>
                  <a:gd name="connsiteY0" fmla="*/ 369094 h 1066800"/>
                  <a:gd name="connsiteX1" fmla="*/ 150019 w 381000"/>
                  <a:gd name="connsiteY1" fmla="*/ 0 h 1066800"/>
                  <a:gd name="connsiteX2" fmla="*/ 381000 w 381000"/>
                  <a:gd name="connsiteY2" fmla="*/ 550069 h 1066800"/>
                  <a:gd name="connsiteX3" fmla="*/ 381000 w 381000"/>
                  <a:gd name="connsiteY3" fmla="*/ 1066800 h 1066800"/>
                  <a:gd name="connsiteX4" fmla="*/ 16669 w 381000"/>
                  <a:gd name="connsiteY4" fmla="*/ 833437 h 1066800"/>
                  <a:gd name="connsiteX5" fmla="*/ 0 w 381000"/>
                  <a:gd name="connsiteY5" fmla="*/ 369094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1000" h="1066800">
                    <a:moveTo>
                      <a:pt x="0" y="369094"/>
                    </a:moveTo>
                    <a:lnTo>
                      <a:pt x="150019" y="0"/>
                    </a:lnTo>
                    <a:lnTo>
                      <a:pt x="381000" y="550069"/>
                    </a:lnTo>
                    <a:lnTo>
                      <a:pt x="381000" y="1066800"/>
                    </a:lnTo>
                    <a:lnTo>
                      <a:pt x="16669" y="833437"/>
                    </a:lnTo>
                    <a:lnTo>
                      <a:pt x="0" y="369094"/>
                    </a:lnTo>
                    <a:close/>
                  </a:path>
                </a:pathLst>
              </a:custGeom>
              <a:solidFill>
                <a:srgbClr val="FF000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8D6298AE-97E4-A290-B0B0-27F8D66577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87" t="56358" r="73126" b="14625"/>
              <a:stretch/>
            </p:blipFill>
            <p:spPr>
              <a:xfrm>
                <a:off x="2481473" y="4075439"/>
                <a:ext cx="169524" cy="290835"/>
              </a:xfrm>
              <a:prstGeom prst="rect">
                <a:avLst/>
              </a:prstGeom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1EC18BAD-4C56-3CE5-D360-23F8C4AE84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3694" y="3960904"/>
                <a:ext cx="285363" cy="28536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9" name="Grafik 18" descr="Ein Bild, das Text, schwarz, dunkel, Küchengerät enthält.&#10;&#10;Automatisch generierte Beschreibung">
                <a:extLst>
                  <a:ext uri="{FF2B5EF4-FFF2-40B4-BE49-F238E27FC236}">
                    <a16:creationId xmlns:a16="http://schemas.microsoft.com/office/drawing/2014/main" id="{A116E945-FA4B-2FAD-3502-803434A177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688" r="29626"/>
              <a:stretch/>
            </p:blipFill>
            <p:spPr>
              <a:xfrm>
                <a:off x="1499875" y="3796873"/>
                <a:ext cx="251264" cy="347384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04633804-82C1-25A2-B909-7CCDCB6A14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837" t="27045" b="13630"/>
              <a:stretch/>
            </p:blipFill>
            <p:spPr>
              <a:xfrm flipH="1">
                <a:off x="366374" y="3937298"/>
                <a:ext cx="918482" cy="537531"/>
              </a:xfrm>
              <a:prstGeom prst="rect">
                <a:avLst/>
              </a:prstGeom>
            </p:spPr>
          </p:pic>
          <p:sp>
            <p:nvSpPr>
              <p:cNvPr id="24" name="Freihandform: Form 23">
                <a:extLst>
                  <a:ext uri="{FF2B5EF4-FFF2-40B4-BE49-F238E27FC236}">
                    <a16:creationId xmlns:a16="http://schemas.microsoft.com/office/drawing/2014/main" id="{66B980C0-CE97-6039-78CA-526219C77C56}"/>
                  </a:ext>
                </a:extLst>
              </p:cNvPr>
              <p:cNvSpPr/>
              <p:nvPr/>
            </p:nvSpPr>
            <p:spPr bwMode="auto">
              <a:xfrm>
                <a:off x="1282186" y="4125212"/>
                <a:ext cx="314034" cy="144503"/>
              </a:xfrm>
              <a:custGeom>
                <a:avLst/>
                <a:gdLst>
                  <a:gd name="connsiteX0" fmla="*/ 0 w 775944"/>
                  <a:gd name="connsiteY0" fmla="*/ 87085 h 357051"/>
                  <a:gd name="connsiteX1" fmla="*/ 43543 w 775944"/>
                  <a:gd name="connsiteY1" fmla="*/ 121920 h 357051"/>
                  <a:gd name="connsiteX2" fmla="*/ 78377 w 775944"/>
                  <a:gd name="connsiteY2" fmla="*/ 139337 h 357051"/>
                  <a:gd name="connsiteX3" fmla="*/ 121920 w 775944"/>
                  <a:gd name="connsiteY3" fmla="*/ 174171 h 357051"/>
                  <a:gd name="connsiteX4" fmla="*/ 200297 w 775944"/>
                  <a:gd name="connsiteY4" fmla="*/ 226422 h 357051"/>
                  <a:gd name="connsiteX5" fmla="*/ 243840 w 775944"/>
                  <a:gd name="connsiteY5" fmla="*/ 261257 h 357051"/>
                  <a:gd name="connsiteX6" fmla="*/ 330926 w 775944"/>
                  <a:gd name="connsiteY6" fmla="*/ 296091 h 357051"/>
                  <a:gd name="connsiteX7" fmla="*/ 470263 w 775944"/>
                  <a:gd name="connsiteY7" fmla="*/ 339634 h 357051"/>
                  <a:gd name="connsiteX8" fmla="*/ 531223 w 775944"/>
                  <a:gd name="connsiteY8" fmla="*/ 357051 h 357051"/>
                  <a:gd name="connsiteX9" fmla="*/ 635726 w 775944"/>
                  <a:gd name="connsiteY9" fmla="*/ 339634 h 357051"/>
                  <a:gd name="connsiteX10" fmla="*/ 705395 w 775944"/>
                  <a:gd name="connsiteY10" fmla="*/ 278674 h 357051"/>
                  <a:gd name="connsiteX11" fmla="*/ 722812 w 775944"/>
                  <a:gd name="connsiteY11" fmla="*/ 252548 h 357051"/>
                  <a:gd name="connsiteX12" fmla="*/ 748937 w 775944"/>
                  <a:gd name="connsiteY12" fmla="*/ 217714 h 357051"/>
                  <a:gd name="connsiteX13" fmla="*/ 775063 w 775944"/>
                  <a:gd name="connsiteY13" fmla="*/ 113211 h 357051"/>
                  <a:gd name="connsiteX14" fmla="*/ 775063 w 775944"/>
                  <a:gd name="connsiteY14" fmla="*/ 0 h 357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5944" h="357051">
                    <a:moveTo>
                      <a:pt x="0" y="87085"/>
                    </a:moveTo>
                    <a:cubicBezTo>
                      <a:pt x="14514" y="98697"/>
                      <a:pt x="28077" y="111609"/>
                      <a:pt x="43543" y="121920"/>
                    </a:cubicBezTo>
                    <a:cubicBezTo>
                      <a:pt x="54345" y="129121"/>
                      <a:pt x="68404" y="131026"/>
                      <a:pt x="78377" y="139337"/>
                    </a:cubicBezTo>
                    <a:cubicBezTo>
                      <a:pt x="130900" y="183105"/>
                      <a:pt x="59543" y="153377"/>
                      <a:pt x="121920" y="174171"/>
                    </a:cubicBezTo>
                    <a:cubicBezTo>
                      <a:pt x="267715" y="290806"/>
                      <a:pt x="84502" y="149225"/>
                      <a:pt x="200297" y="226422"/>
                    </a:cubicBezTo>
                    <a:cubicBezTo>
                      <a:pt x="215763" y="236733"/>
                      <a:pt x="227439" y="252510"/>
                      <a:pt x="243840" y="261257"/>
                    </a:cubicBezTo>
                    <a:cubicBezTo>
                      <a:pt x="271427" y="275970"/>
                      <a:pt x="302962" y="282109"/>
                      <a:pt x="330926" y="296091"/>
                    </a:cubicBezTo>
                    <a:cubicBezTo>
                      <a:pt x="419033" y="340145"/>
                      <a:pt x="294646" y="281099"/>
                      <a:pt x="470263" y="339634"/>
                    </a:cubicBezTo>
                    <a:cubicBezTo>
                      <a:pt x="507744" y="352127"/>
                      <a:pt x="487483" y="346115"/>
                      <a:pt x="531223" y="357051"/>
                    </a:cubicBezTo>
                    <a:cubicBezTo>
                      <a:pt x="556050" y="354292"/>
                      <a:pt x="606549" y="354222"/>
                      <a:pt x="635726" y="339634"/>
                    </a:cubicBezTo>
                    <a:cubicBezTo>
                      <a:pt x="658742" y="328126"/>
                      <a:pt x="694045" y="295699"/>
                      <a:pt x="705395" y="278674"/>
                    </a:cubicBezTo>
                    <a:cubicBezTo>
                      <a:pt x="711201" y="269965"/>
                      <a:pt x="716729" y="261065"/>
                      <a:pt x="722812" y="252548"/>
                    </a:cubicBezTo>
                    <a:cubicBezTo>
                      <a:pt x="731248" y="240737"/>
                      <a:pt x="740229" y="229325"/>
                      <a:pt x="748937" y="217714"/>
                    </a:cubicBezTo>
                    <a:cubicBezTo>
                      <a:pt x="762033" y="178429"/>
                      <a:pt x="772864" y="154991"/>
                      <a:pt x="775063" y="113211"/>
                    </a:cubicBezTo>
                    <a:cubicBezTo>
                      <a:pt x="777046" y="75526"/>
                      <a:pt x="775063" y="37737"/>
                      <a:pt x="775063" y="0"/>
                    </a:cubicBez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25" name="Gruppieren 24">
                <a:extLst>
                  <a:ext uri="{FF2B5EF4-FFF2-40B4-BE49-F238E27FC236}">
                    <a16:creationId xmlns:a16="http://schemas.microsoft.com/office/drawing/2014/main" id="{0EFCBC19-3665-BC30-6D4F-3B7055A6E9BF}"/>
                  </a:ext>
                </a:extLst>
              </p:cNvPr>
              <p:cNvGrpSpPr/>
              <p:nvPr/>
            </p:nvGrpSpPr>
            <p:grpSpPr>
              <a:xfrm>
                <a:off x="1758183" y="3264801"/>
                <a:ext cx="948954" cy="527255"/>
                <a:chOff x="8364915" y="3815016"/>
                <a:chExt cx="897300" cy="528571"/>
              </a:xfrm>
            </p:grpSpPr>
            <p:sp>
              <p:nvSpPr>
                <p:cNvPr id="26" name="Freihandform: Form 25">
                  <a:extLst>
                    <a:ext uri="{FF2B5EF4-FFF2-40B4-BE49-F238E27FC236}">
                      <a16:creationId xmlns:a16="http://schemas.microsoft.com/office/drawing/2014/main" id="{5625FAA3-FBD4-D8E2-5926-B70471803210}"/>
                    </a:ext>
                  </a:extLst>
                </p:cNvPr>
                <p:cNvSpPr/>
                <p:nvPr/>
              </p:nvSpPr>
              <p:spPr bwMode="auto">
                <a:xfrm>
                  <a:off x="8364915" y="3815016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8" name="Freihandform: Form 27">
                  <a:extLst>
                    <a:ext uri="{FF2B5EF4-FFF2-40B4-BE49-F238E27FC236}">
                      <a16:creationId xmlns:a16="http://schemas.microsoft.com/office/drawing/2014/main" id="{146AEF7D-A696-5777-2CF7-E8BAA2CE448D}"/>
                    </a:ext>
                  </a:extLst>
                </p:cNvPr>
                <p:cNvSpPr/>
                <p:nvPr/>
              </p:nvSpPr>
              <p:spPr bwMode="auto">
                <a:xfrm>
                  <a:off x="8764049" y="3815016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0" name="Freihandform: Form 29">
                  <a:extLst>
                    <a:ext uri="{FF2B5EF4-FFF2-40B4-BE49-F238E27FC236}">
                      <a16:creationId xmlns:a16="http://schemas.microsoft.com/office/drawing/2014/main" id="{9519334F-BD74-FDA3-B56B-89FC57D69A5C}"/>
                    </a:ext>
                  </a:extLst>
                </p:cNvPr>
                <p:cNvSpPr/>
                <p:nvPr/>
              </p:nvSpPr>
              <p:spPr bwMode="auto">
                <a:xfrm>
                  <a:off x="8512535" y="4117607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2" name="Freihandform: Form 31">
                  <a:extLst>
                    <a:ext uri="{FF2B5EF4-FFF2-40B4-BE49-F238E27FC236}">
                      <a16:creationId xmlns:a16="http://schemas.microsoft.com/office/drawing/2014/main" id="{C1436843-8B28-DCD8-855E-EDFED99FB6DE}"/>
                    </a:ext>
                  </a:extLst>
                </p:cNvPr>
                <p:cNvSpPr/>
                <p:nvPr/>
              </p:nvSpPr>
              <p:spPr bwMode="auto">
                <a:xfrm>
                  <a:off x="8911668" y="4117607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cxnSp>
          <p:nvCxnSpPr>
            <p:cNvPr id="109" name="Gerade Verbindung mit Pfeil 108">
              <a:extLst>
                <a:ext uri="{FF2B5EF4-FFF2-40B4-BE49-F238E27FC236}">
                  <a16:creationId xmlns:a16="http://schemas.microsoft.com/office/drawing/2014/main" id="{69A51F60-BE06-3D77-AF20-A6C64005735A}"/>
                </a:ext>
              </a:extLst>
            </p:cNvPr>
            <p:cNvCxnSpPr/>
            <p:nvPr/>
          </p:nvCxnSpPr>
          <p:spPr bwMode="auto">
            <a:xfrm>
              <a:off x="1524000" y="4316158"/>
              <a:ext cx="6570846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5" name="Gerader Verbinder 114">
              <a:extLst>
                <a:ext uri="{FF2B5EF4-FFF2-40B4-BE49-F238E27FC236}">
                  <a16:creationId xmlns:a16="http://schemas.microsoft.com/office/drawing/2014/main" id="{D1024AD8-E902-662A-A8F3-8F182B8F1F17}"/>
                </a:ext>
              </a:extLst>
            </p:cNvPr>
            <p:cNvCxnSpPr/>
            <p:nvPr/>
          </p:nvCxnSpPr>
          <p:spPr bwMode="auto">
            <a:xfrm>
              <a:off x="2269808" y="4316158"/>
              <a:ext cx="0" cy="71986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8" name="Textfeld 117">
              <a:extLst>
                <a:ext uri="{FF2B5EF4-FFF2-40B4-BE49-F238E27FC236}">
                  <a16:creationId xmlns:a16="http://schemas.microsoft.com/office/drawing/2014/main" id="{EE775DDC-F733-25F0-7430-888780C48D60}"/>
                </a:ext>
              </a:extLst>
            </p:cNvPr>
            <p:cNvSpPr txBox="1"/>
            <p:nvPr/>
          </p:nvSpPr>
          <p:spPr>
            <a:xfrm>
              <a:off x="827152" y="4554704"/>
              <a:ext cx="139159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  Wohn-/</a:t>
              </a:r>
              <a:r>
                <a:rPr lang="de-DE" sz="1400" dirty="0" err="1"/>
                <a:t>öffentl</a:t>
              </a:r>
              <a:r>
                <a:rPr lang="de-DE" sz="1400" dirty="0"/>
                <a:t>.</a:t>
              </a:r>
              <a:br>
                <a:rPr lang="de-DE" sz="1400" dirty="0"/>
              </a:br>
              <a:r>
                <a:rPr lang="de-DE" sz="1400" dirty="0"/>
                <a:t>     Gebäude</a:t>
              </a:r>
              <a:br>
                <a:rPr lang="de-DE" sz="1400" dirty="0"/>
              </a:br>
              <a:r>
                <a:rPr lang="de-DE" sz="1400" dirty="0"/>
                <a:t> „</a:t>
              </a:r>
              <a:r>
                <a:rPr lang="de-DE" sz="1400" dirty="0" err="1"/>
                <a:t>ProSumer</a:t>
              </a:r>
              <a:r>
                <a:rPr lang="de-DE" sz="1400" dirty="0"/>
                <a:t>“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2E010A73-87FD-2B16-D43A-F269F8FB48D4}"/>
              </a:ext>
            </a:extLst>
          </p:cNvPr>
          <p:cNvGrpSpPr/>
          <p:nvPr/>
        </p:nvGrpSpPr>
        <p:grpSpPr>
          <a:xfrm>
            <a:off x="2848745" y="4316158"/>
            <a:ext cx="2211363" cy="1435415"/>
            <a:chOff x="2848745" y="4316158"/>
            <a:chExt cx="2211363" cy="1435415"/>
          </a:xfrm>
        </p:grpSpPr>
        <p:grpSp>
          <p:nvGrpSpPr>
            <p:cNvPr id="51" name="Gruppieren 50">
              <a:extLst>
                <a:ext uri="{FF2B5EF4-FFF2-40B4-BE49-F238E27FC236}">
                  <a16:creationId xmlns:a16="http://schemas.microsoft.com/office/drawing/2014/main" id="{B3C9AC2B-7A18-D286-C54F-297088B0B8F8}"/>
                </a:ext>
              </a:extLst>
            </p:cNvPr>
            <p:cNvGrpSpPr/>
            <p:nvPr/>
          </p:nvGrpSpPr>
          <p:grpSpPr>
            <a:xfrm>
              <a:off x="2848745" y="5076190"/>
              <a:ext cx="2211363" cy="675383"/>
              <a:chOff x="4132702" y="3170663"/>
              <a:chExt cx="4967832" cy="1517250"/>
            </a:xfrm>
          </p:grpSpPr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F701B97A-BDA0-1B1D-00FF-83F4C3386DC8}"/>
                  </a:ext>
                </a:extLst>
              </p:cNvPr>
              <p:cNvSpPr/>
              <p:nvPr/>
            </p:nvSpPr>
            <p:spPr>
              <a:xfrm rot="10800000" flipV="1">
                <a:off x="6078762" y="4621159"/>
                <a:ext cx="11760" cy="14086"/>
              </a:xfrm>
              <a:custGeom>
                <a:avLst/>
                <a:gdLst>
                  <a:gd name="connsiteX0" fmla="*/ 5954 w 16876"/>
                  <a:gd name="connsiteY0" fmla="*/ 11274 h 22548"/>
                  <a:gd name="connsiteX1" fmla="*/ 4263 w 16876"/>
                  <a:gd name="connsiteY1" fmla="*/ 22549 h 22548"/>
                  <a:gd name="connsiteX2" fmla="*/ 14974 w 16876"/>
                  <a:gd name="connsiteY2" fmla="*/ 11274 h 22548"/>
                  <a:gd name="connsiteX3" fmla="*/ 16665 w 16876"/>
                  <a:gd name="connsiteY3" fmla="*/ 0 h 22548"/>
                  <a:gd name="connsiteX4" fmla="*/ 5954 w 16876"/>
                  <a:gd name="connsiteY4" fmla="*/ 11274 h 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76" h="22548">
                    <a:moveTo>
                      <a:pt x="5954" y="11274"/>
                    </a:moveTo>
                    <a:cubicBezTo>
                      <a:pt x="-1374" y="19730"/>
                      <a:pt x="-1938" y="22549"/>
                      <a:pt x="4263" y="22549"/>
                    </a:cubicBezTo>
                    <a:cubicBezTo>
                      <a:pt x="8209" y="22549"/>
                      <a:pt x="13283" y="17475"/>
                      <a:pt x="14974" y="11274"/>
                    </a:cubicBezTo>
                    <a:cubicBezTo>
                      <a:pt x="16665" y="5073"/>
                      <a:pt x="17229" y="0"/>
                      <a:pt x="16665" y="0"/>
                    </a:cubicBezTo>
                    <a:cubicBezTo>
                      <a:pt x="16101" y="0"/>
                      <a:pt x="11591" y="5073"/>
                      <a:pt x="5954" y="11274"/>
                    </a:cubicBezTo>
                    <a:close/>
                  </a:path>
                </a:pathLst>
              </a:custGeom>
              <a:solidFill>
                <a:srgbClr val="000000"/>
              </a:solidFill>
              <a:ln w="5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3" name="Freihandform: Form 52">
                <a:extLst>
                  <a:ext uri="{FF2B5EF4-FFF2-40B4-BE49-F238E27FC236}">
                    <a16:creationId xmlns:a16="http://schemas.microsoft.com/office/drawing/2014/main" id="{B2BA3DD6-A190-4164-BDC1-722D069E6E75}"/>
                  </a:ext>
                </a:extLst>
              </p:cNvPr>
              <p:cNvSpPr/>
              <p:nvPr/>
            </p:nvSpPr>
            <p:spPr>
              <a:xfrm rot="10800000" flipV="1">
                <a:off x="5563654" y="3977249"/>
                <a:ext cx="24379" cy="1937"/>
              </a:xfrm>
              <a:custGeom>
                <a:avLst/>
                <a:gdLst>
                  <a:gd name="connsiteX0" fmla="*/ 4187 w 34984"/>
                  <a:gd name="connsiteY0" fmla="*/ 2255 h 3100"/>
                  <a:gd name="connsiteX1" fmla="*/ 32372 w 34984"/>
                  <a:gd name="connsiteY1" fmla="*/ 2255 h 3100"/>
                  <a:gd name="connsiteX2" fmla="*/ 16588 w 34984"/>
                  <a:gd name="connsiteY2" fmla="*/ 0 h 3100"/>
                  <a:gd name="connsiteX3" fmla="*/ 4187 w 34984"/>
                  <a:gd name="connsiteY3" fmla="*/ 2255 h 3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984" h="3100">
                    <a:moveTo>
                      <a:pt x="4187" y="2255"/>
                    </a:moveTo>
                    <a:cubicBezTo>
                      <a:pt x="12642" y="3382"/>
                      <a:pt x="25044" y="3382"/>
                      <a:pt x="32372" y="2255"/>
                    </a:cubicBezTo>
                    <a:cubicBezTo>
                      <a:pt x="39137" y="1127"/>
                      <a:pt x="32372" y="0"/>
                      <a:pt x="16588" y="0"/>
                    </a:cubicBezTo>
                    <a:cubicBezTo>
                      <a:pt x="1368" y="0"/>
                      <a:pt x="-4833" y="1127"/>
                      <a:pt x="4187" y="2255"/>
                    </a:cubicBezTo>
                    <a:close/>
                  </a:path>
                </a:pathLst>
              </a:custGeom>
              <a:solidFill>
                <a:srgbClr val="000000"/>
              </a:solidFill>
              <a:ln w="5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cxnSp>
            <p:nvCxnSpPr>
              <p:cNvPr id="54" name="Gerader Verbinder 53">
                <a:extLst>
                  <a:ext uri="{FF2B5EF4-FFF2-40B4-BE49-F238E27FC236}">
                    <a16:creationId xmlns:a16="http://schemas.microsoft.com/office/drawing/2014/main" id="{900EF653-3CE2-C033-A376-AB25C0D8792D}"/>
                  </a:ext>
                </a:extLst>
              </p:cNvPr>
              <p:cNvCxnSpPr>
                <a:stCxn id="62" idx="42"/>
              </p:cNvCxnSpPr>
              <p:nvPr/>
            </p:nvCxnSpPr>
            <p:spPr bwMode="auto">
              <a:xfrm flipH="1" flipV="1">
                <a:off x="5216370" y="3577856"/>
                <a:ext cx="2831" cy="997919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57" name="Grafik 56" descr="Ein Bild, das Buchse, Elektronik, drinnen, Stecker enthält.&#10;&#10;Automatisch generierte Beschreibung">
                <a:extLst>
                  <a:ext uri="{FF2B5EF4-FFF2-40B4-BE49-F238E27FC236}">
                    <a16:creationId xmlns:a16="http://schemas.microsoft.com/office/drawing/2014/main" id="{9F30BB7E-E8E4-ADD9-F0A4-EA6A791DAA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0668" y="4274410"/>
                <a:ext cx="125490" cy="163872"/>
              </a:xfrm>
              <a:prstGeom prst="rect">
                <a:avLst/>
              </a:prstGeom>
            </p:spPr>
          </p:pic>
          <p:pic>
            <p:nvPicPr>
              <p:cNvPr id="59" name="Grafik 58">
                <a:extLst>
                  <a:ext uri="{FF2B5EF4-FFF2-40B4-BE49-F238E27FC236}">
                    <a16:creationId xmlns:a16="http://schemas.microsoft.com/office/drawing/2014/main" id="{CE1D7546-79B5-46E8-5568-811B66992D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87" t="56358" r="73126" b="14625"/>
              <a:stretch/>
            </p:blipFill>
            <p:spPr>
              <a:xfrm>
                <a:off x="6498362" y="4158020"/>
                <a:ext cx="128606" cy="288117"/>
              </a:xfrm>
              <a:prstGeom prst="rect">
                <a:avLst/>
              </a:prstGeom>
            </p:spPr>
          </p:pic>
          <p:sp>
            <p:nvSpPr>
              <p:cNvPr id="61" name="Freihandform: Form 60">
                <a:extLst>
                  <a:ext uri="{FF2B5EF4-FFF2-40B4-BE49-F238E27FC236}">
                    <a16:creationId xmlns:a16="http://schemas.microsoft.com/office/drawing/2014/main" id="{25F1D217-FCC1-81F1-DA6A-4CDA055DEBA1}"/>
                  </a:ext>
                </a:extLst>
              </p:cNvPr>
              <p:cNvSpPr/>
              <p:nvPr/>
            </p:nvSpPr>
            <p:spPr bwMode="auto">
              <a:xfrm>
                <a:off x="4650474" y="3201063"/>
                <a:ext cx="2757497" cy="806345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rgbClr val="FFCC99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3D3351CD-42AA-B941-A738-3B6B69079C63}"/>
                  </a:ext>
                </a:extLst>
              </p:cNvPr>
              <p:cNvSpPr/>
              <p:nvPr/>
            </p:nvSpPr>
            <p:spPr>
              <a:xfrm rot="10800000" flipH="1" flipV="1">
                <a:off x="4132702" y="3170663"/>
                <a:ext cx="3367359" cy="1433842"/>
              </a:xfrm>
              <a:custGeom>
                <a:avLst/>
                <a:gdLst>
                  <a:gd name="connsiteX0" fmla="*/ 497198 w 3607783"/>
                  <a:gd name="connsiteY0" fmla="*/ 32132 h 3347910"/>
                  <a:gd name="connsiteX1" fmla="*/ 242962 w 3607783"/>
                  <a:gd name="connsiteY1" fmla="*/ 742414 h 3347910"/>
                  <a:gd name="connsiteX2" fmla="*/ 0 w 3607783"/>
                  <a:gd name="connsiteY2" fmla="*/ 1446496 h 3347910"/>
                  <a:gd name="connsiteX3" fmla="*/ 10147 w 3607783"/>
                  <a:gd name="connsiteY3" fmla="*/ 1468481 h 3347910"/>
                  <a:gd name="connsiteX4" fmla="*/ 197301 w 3607783"/>
                  <a:gd name="connsiteY4" fmla="*/ 1403653 h 3347910"/>
                  <a:gd name="connsiteX5" fmla="*/ 202938 w 3607783"/>
                  <a:gd name="connsiteY5" fmla="*/ 1478064 h 3347910"/>
                  <a:gd name="connsiteX6" fmla="*/ 214212 w 3607783"/>
                  <a:gd name="connsiteY6" fmla="*/ 2043471 h 3347910"/>
                  <a:gd name="connsiteX7" fmla="*/ 225486 w 3607783"/>
                  <a:gd name="connsiteY7" fmla="*/ 2580129 h 3347910"/>
                  <a:gd name="connsiteX8" fmla="*/ 225486 w 3607783"/>
                  <a:gd name="connsiteY8" fmla="*/ 2626354 h 3347910"/>
                  <a:gd name="connsiteX9" fmla="*/ 421660 w 3607783"/>
                  <a:gd name="connsiteY9" fmla="*/ 2780812 h 3347910"/>
                  <a:gd name="connsiteX10" fmla="*/ 879961 w 3607783"/>
                  <a:gd name="connsiteY10" fmla="*/ 3141590 h 3347910"/>
                  <a:gd name="connsiteX11" fmla="*/ 1142653 w 3607783"/>
                  <a:gd name="connsiteY11" fmla="*/ 3347910 h 3347910"/>
                  <a:gd name="connsiteX12" fmla="*/ 2246973 w 3607783"/>
                  <a:gd name="connsiteY12" fmla="*/ 3325362 h 3347910"/>
                  <a:gd name="connsiteX13" fmla="*/ 3351856 w 3607783"/>
                  <a:gd name="connsiteY13" fmla="*/ 3301686 h 3347910"/>
                  <a:gd name="connsiteX14" fmla="*/ 3359748 w 3607783"/>
                  <a:gd name="connsiteY14" fmla="*/ 2686108 h 3347910"/>
                  <a:gd name="connsiteX15" fmla="*/ 3368768 w 3607783"/>
                  <a:gd name="connsiteY15" fmla="*/ 2047417 h 3347910"/>
                  <a:gd name="connsiteX16" fmla="*/ 3371586 w 3607783"/>
                  <a:gd name="connsiteY16" fmla="*/ 2023741 h 3347910"/>
                  <a:gd name="connsiteX17" fmla="*/ 3421193 w 3607783"/>
                  <a:gd name="connsiteY17" fmla="*/ 2023741 h 3347910"/>
                  <a:gd name="connsiteX18" fmla="*/ 3539010 w 3607783"/>
                  <a:gd name="connsiteY18" fmla="*/ 2019795 h 3347910"/>
                  <a:gd name="connsiteX19" fmla="*/ 3607783 w 3607783"/>
                  <a:gd name="connsiteY19" fmla="*/ 2016413 h 3347910"/>
                  <a:gd name="connsiteX20" fmla="*/ 3607783 w 3607783"/>
                  <a:gd name="connsiteY20" fmla="*/ 1997810 h 3347910"/>
                  <a:gd name="connsiteX21" fmla="*/ 3484329 w 3607783"/>
                  <a:gd name="connsiteY21" fmla="*/ 1712570 h 3347910"/>
                  <a:gd name="connsiteX22" fmla="*/ 2955564 w 3607783"/>
                  <a:gd name="connsiteY22" fmla="*/ 569353 h 3347910"/>
                  <a:gd name="connsiteX23" fmla="*/ 2761082 w 3607783"/>
                  <a:gd name="connsiteY23" fmla="*/ 148257 h 3347910"/>
                  <a:gd name="connsiteX24" fmla="*/ 2727259 w 3607783"/>
                  <a:gd name="connsiteY24" fmla="*/ 73847 h 3347910"/>
                  <a:gd name="connsiteX25" fmla="*/ 2692308 w 3607783"/>
                  <a:gd name="connsiteY25" fmla="*/ 71028 h 3347910"/>
                  <a:gd name="connsiteX26" fmla="*/ 2367608 w 3607783"/>
                  <a:gd name="connsiteY26" fmla="*/ 59190 h 3347910"/>
                  <a:gd name="connsiteX27" fmla="*/ 1296547 w 3607783"/>
                  <a:gd name="connsiteY27" fmla="*/ 25367 h 3347910"/>
                  <a:gd name="connsiteX28" fmla="*/ 511854 w 3607783"/>
                  <a:gd name="connsiteY28" fmla="*/ 0 h 3347910"/>
                  <a:gd name="connsiteX29" fmla="*/ 497198 w 3607783"/>
                  <a:gd name="connsiteY29" fmla="*/ 32132 h 3347910"/>
                  <a:gd name="connsiteX30" fmla="*/ 1519215 w 3607783"/>
                  <a:gd name="connsiteY30" fmla="*/ 99214 h 3347910"/>
                  <a:gd name="connsiteX31" fmla="*/ 2581820 w 3607783"/>
                  <a:gd name="connsiteY31" fmla="*/ 133601 h 3347910"/>
                  <a:gd name="connsiteX32" fmla="*/ 2681034 w 3607783"/>
                  <a:gd name="connsiteY32" fmla="*/ 136983 h 3347910"/>
                  <a:gd name="connsiteX33" fmla="*/ 2709783 w 3607783"/>
                  <a:gd name="connsiteY33" fmla="*/ 199556 h 3347910"/>
                  <a:gd name="connsiteX34" fmla="*/ 3062670 w 3607783"/>
                  <a:gd name="connsiteY34" fmla="*/ 961136 h 3347910"/>
                  <a:gd name="connsiteX35" fmla="*/ 3454452 w 3607783"/>
                  <a:gd name="connsiteY35" fmla="*/ 1806710 h 3347910"/>
                  <a:gd name="connsiteX36" fmla="*/ 3522098 w 3607783"/>
                  <a:gd name="connsiteY36" fmla="*/ 1953277 h 3347910"/>
                  <a:gd name="connsiteX37" fmla="*/ 3414429 w 3607783"/>
                  <a:gd name="connsiteY37" fmla="*/ 1957786 h 3347910"/>
                  <a:gd name="connsiteX38" fmla="*/ 3305631 w 3607783"/>
                  <a:gd name="connsiteY38" fmla="*/ 1963423 h 3347910"/>
                  <a:gd name="connsiteX39" fmla="*/ 3295485 w 3607783"/>
                  <a:gd name="connsiteY39" fmla="*/ 2598168 h 3347910"/>
                  <a:gd name="connsiteX40" fmla="*/ 3283646 w 3607783"/>
                  <a:gd name="connsiteY40" fmla="*/ 3234603 h 3347910"/>
                  <a:gd name="connsiteX41" fmla="*/ 1211990 w 3607783"/>
                  <a:gd name="connsiteY41" fmla="*/ 3280264 h 3347910"/>
                  <a:gd name="connsiteX42" fmla="*/ 1164074 w 3607783"/>
                  <a:gd name="connsiteY42" fmla="*/ 3280828 h 3347910"/>
                  <a:gd name="connsiteX43" fmla="*/ 730012 w 3607783"/>
                  <a:gd name="connsiteY43" fmla="*/ 2939216 h 3347910"/>
                  <a:gd name="connsiteX44" fmla="*/ 295951 w 3607783"/>
                  <a:gd name="connsiteY44" fmla="*/ 2597041 h 3347910"/>
                  <a:gd name="connsiteX45" fmla="*/ 292005 w 3607783"/>
                  <a:gd name="connsiteY45" fmla="*/ 2523194 h 3347910"/>
                  <a:gd name="connsiteX46" fmla="*/ 276221 w 3607783"/>
                  <a:gd name="connsiteY46" fmla="*/ 1879993 h 3347910"/>
                  <a:gd name="connsiteX47" fmla="*/ 264383 w 3607783"/>
                  <a:gd name="connsiteY47" fmla="*/ 1310640 h 3347910"/>
                  <a:gd name="connsiteX48" fmla="*/ 379945 w 3607783"/>
                  <a:gd name="connsiteY48" fmla="*/ 963955 h 3347910"/>
                  <a:gd name="connsiteX49" fmla="*/ 555260 w 3607783"/>
                  <a:gd name="connsiteY49" fmla="*/ 443645 h 3347910"/>
                  <a:gd name="connsiteX50" fmla="*/ 615578 w 3607783"/>
                  <a:gd name="connsiteY50" fmla="*/ 270020 h 3347910"/>
                  <a:gd name="connsiteX51" fmla="*/ 584010 w 3607783"/>
                  <a:gd name="connsiteY51" fmla="*/ 178134 h 3347910"/>
                  <a:gd name="connsiteX52" fmla="*/ 554133 w 3607783"/>
                  <a:gd name="connsiteY52" fmla="*/ 67646 h 3347910"/>
                  <a:gd name="connsiteX53" fmla="*/ 1519215 w 3607783"/>
                  <a:gd name="connsiteY53" fmla="*/ 99214 h 3347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607783" h="3347910">
                    <a:moveTo>
                      <a:pt x="497198" y="32132"/>
                    </a:moveTo>
                    <a:cubicBezTo>
                      <a:pt x="490997" y="50171"/>
                      <a:pt x="376562" y="369798"/>
                      <a:pt x="242962" y="742414"/>
                    </a:cubicBezTo>
                    <a:cubicBezTo>
                      <a:pt x="55244" y="1265543"/>
                      <a:pt x="0" y="1426202"/>
                      <a:pt x="0" y="1446496"/>
                    </a:cubicBezTo>
                    <a:cubicBezTo>
                      <a:pt x="0" y="1469044"/>
                      <a:pt x="1127" y="1471863"/>
                      <a:pt x="10147" y="1468481"/>
                    </a:cubicBezTo>
                    <a:cubicBezTo>
                      <a:pt x="47352" y="1453824"/>
                      <a:pt x="192227" y="1403653"/>
                      <a:pt x="197301" y="1403653"/>
                    </a:cubicBezTo>
                    <a:cubicBezTo>
                      <a:pt x="200683" y="1403653"/>
                      <a:pt x="202938" y="1430712"/>
                      <a:pt x="202938" y="1478064"/>
                    </a:cubicBezTo>
                    <a:cubicBezTo>
                      <a:pt x="202938" y="1519215"/>
                      <a:pt x="208011" y="1773451"/>
                      <a:pt x="214212" y="2043471"/>
                    </a:cubicBezTo>
                    <a:cubicBezTo>
                      <a:pt x="220413" y="2312928"/>
                      <a:pt x="225486" y="2554762"/>
                      <a:pt x="225486" y="2580129"/>
                    </a:cubicBezTo>
                    <a:lnTo>
                      <a:pt x="225486" y="2626354"/>
                    </a:lnTo>
                    <a:lnTo>
                      <a:pt x="421660" y="2780812"/>
                    </a:lnTo>
                    <a:cubicBezTo>
                      <a:pt x="529329" y="2865369"/>
                      <a:pt x="735650" y="3027720"/>
                      <a:pt x="879961" y="3141590"/>
                    </a:cubicBezTo>
                    <a:lnTo>
                      <a:pt x="1142653" y="3347910"/>
                    </a:lnTo>
                    <a:lnTo>
                      <a:pt x="2246973" y="3325362"/>
                    </a:lnTo>
                    <a:cubicBezTo>
                      <a:pt x="2854095" y="3312960"/>
                      <a:pt x="3351856" y="3302249"/>
                      <a:pt x="3351856" y="3301686"/>
                    </a:cubicBezTo>
                    <a:cubicBezTo>
                      <a:pt x="3352420" y="3301122"/>
                      <a:pt x="3355802" y="3024337"/>
                      <a:pt x="3359748" y="2686108"/>
                    </a:cubicBezTo>
                    <a:cubicBezTo>
                      <a:pt x="3363130" y="2347878"/>
                      <a:pt x="3367076" y="2060946"/>
                      <a:pt x="3368768" y="2047417"/>
                    </a:cubicBezTo>
                    <a:lnTo>
                      <a:pt x="3371586" y="2023741"/>
                    </a:lnTo>
                    <a:lnTo>
                      <a:pt x="3421193" y="2023741"/>
                    </a:lnTo>
                    <a:cubicBezTo>
                      <a:pt x="3448252" y="2023741"/>
                      <a:pt x="3501805" y="2022050"/>
                      <a:pt x="3539010" y="2019795"/>
                    </a:cubicBezTo>
                    <a:lnTo>
                      <a:pt x="3607783" y="2016413"/>
                    </a:lnTo>
                    <a:lnTo>
                      <a:pt x="3607783" y="1997810"/>
                    </a:lnTo>
                    <a:cubicBezTo>
                      <a:pt x="3607783" y="1985972"/>
                      <a:pt x="3565505" y="1887886"/>
                      <a:pt x="3484329" y="1712570"/>
                    </a:cubicBezTo>
                    <a:cubicBezTo>
                      <a:pt x="3347910" y="1417183"/>
                      <a:pt x="3196834" y="1090791"/>
                      <a:pt x="2955564" y="569353"/>
                    </a:cubicBezTo>
                    <a:cubicBezTo>
                      <a:pt x="2867060" y="378817"/>
                      <a:pt x="2779684" y="189409"/>
                      <a:pt x="2761082" y="148257"/>
                    </a:cubicBezTo>
                    <a:lnTo>
                      <a:pt x="2727259" y="73847"/>
                    </a:lnTo>
                    <a:lnTo>
                      <a:pt x="2692308" y="71028"/>
                    </a:lnTo>
                    <a:cubicBezTo>
                      <a:pt x="2673706" y="69337"/>
                      <a:pt x="2527139" y="64264"/>
                      <a:pt x="2367608" y="59190"/>
                    </a:cubicBezTo>
                    <a:cubicBezTo>
                      <a:pt x="2208076" y="54117"/>
                      <a:pt x="1726099" y="38896"/>
                      <a:pt x="1296547" y="25367"/>
                    </a:cubicBezTo>
                    <a:cubicBezTo>
                      <a:pt x="866995" y="11274"/>
                      <a:pt x="514109" y="0"/>
                      <a:pt x="511854" y="0"/>
                    </a:cubicBezTo>
                    <a:cubicBezTo>
                      <a:pt x="510163" y="0"/>
                      <a:pt x="503399" y="14657"/>
                      <a:pt x="497198" y="32132"/>
                    </a:cubicBezTo>
                    <a:close/>
                    <a:moveTo>
                      <a:pt x="1519215" y="99214"/>
                    </a:moveTo>
                    <a:cubicBezTo>
                      <a:pt x="2049672" y="116126"/>
                      <a:pt x="2527703" y="131910"/>
                      <a:pt x="2581820" y="133601"/>
                    </a:cubicBezTo>
                    <a:lnTo>
                      <a:pt x="2681034" y="136983"/>
                    </a:lnTo>
                    <a:lnTo>
                      <a:pt x="2709783" y="199556"/>
                    </a:lnTo>
                    <a:cubicBezTo>
                      <a:pt x="2725568" y="233942"/>
                      <a:pt x="2883972" y="576682"/>
                      <a:pt x="3062670" y="961136"/>
                    </a:cubicBezTo>
                    <a:cubicBezTo>
                      <a:pt x="3240804" y="1345591"/>
                      <a:pt x="3417247" y="1726099"/>
                      <a:pt x="3454452" y="1806710"/>
                    </a:cubicBezTo>
                    <a:lnTo>
                      <a:pt x="3522098" y="1953277"/>
                    </a:lnTo>
                    <a:lnTo>
                      <a:pt x="3414429" y="1957786"/>
                    </a:lnTo>
                    <a:cubicBezTo>
                      <a:pt x="3355238" y="1960041"/>
                      <a:pt x="3306195" y="1962860"/>
                      <a:pt x="3305631" y="1963423"/>
                    </a:cubicBezTo>
                    <a:cubicBezTo>
                      <a:pt x="3304504" y="1963987"/>
                      <a:pt x="3299994" y="2249791"/>
                      <a:pt x="3295485" y="2598168"/>
                    </a:cubicBezTo>
                    <a:cubicBezTo>
                      <a:pt x="3290975" y="2945981"/>
                      <a:pt x="3285901" y="3232349"/>
                      <a:pt x="3283646" y="3234603"/>
                    </a:cubicBezTo>
                    <a:cubicBezTo>
                      <a:pt x="3280828" y="3237986"/>
                      <a:pt x="1391815" y="3279137"/>
                      <a:pt x="1211990" y="3280264"/>
                    </a:cubicBezTo>
                    <a:lnTo>
                      <a:pt x="1164074" y="3280828"/>
                    </a:lnTo>
                    <a:lnTo>
                      <a:pt x="730012" y="2939216"/>
                    </a:lnTo>
                    <a:lnTo>
                      <a:pt x="295951" y="2597041"/>
                    </a:lnTo>
                    <a:lnTo>
                      <a:pt x="292005" y="2523194"/>
                    </a:lnTo>
                    <a:cubicBezTo>
                      <a:pt x="289750" y="2482606"/>
                      <a:pt x="282422" y="2192856"/>
                      <a:pt x="276221" y="1879993"/>
                    </a:cubicBezTo>
                    <a:lnTo>
                      <a:pt x="264383" y="1310640"/>
                    </a:lnTo>
                    <a:lnTo>
                      <a:pt x="379945" y="963955"/>
                    </a:lnTo>
                    <a:cubicBezTo>
                      <a:pt x="443081" y="773419"/>
                      <a:pt x="522001" y="538913"/>
                      <a:pt x="555260" y="443645"/>
                    </a:cubicBezTo>
                    <a:lnTo>
                      <a:pt x="615578" y="270020"/>
                    </a:lnTo>
                    <a:lnTo>
                      <a:pt x="584010" y="178134"/>
                    </a:lnTo>
                    <a:cubicBezTo>
                      <a:pt x="556952" y="99214"/>
                      <a:pt x="547932" y="67646"/>
                      <a:pt x="554133" y="67646"/>
                    </a:cubicBezTo>
                    <a:cubicBezTo>
                      <a:pt x="554697" y="67646"/>
                      <a:pt x="989322" y="81739"/>
                      <a:pt x="1519215" y="99214"/>
                    </a:cubicBezTo>
                    <a:close/>
                  </a:path>
                </a:pathLst>
              </a:custGeom>
              <a:solidFill>
                <a:srgbClr val="FFC000"/>
              </a:solidFill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B5B0064B-A1A4-BB67-7413-7B47C97F7560}"/>
                  </a:ext>
                </a:extLst>
              </p:cNvPr>
              <p:cNvSpPr/>
              <p:nvPr/>
            </p:nvSpPr>
            <p:spPr bwMode="auto">
              <a:xfrm>
                <a:off x="4412808" y="3315403"/>
                <a:ext cx="769419" cy="1220732"/>
              </a:xfrm>
              <a:custGeom>
                <a:avLst/>
                <a:gdLst>
                  <a:gd name="connsiteX0" fmla="*/ 0 w 381000"/>
                  <a:gd name="connsiteY0" fmla="*/ 369094 h 1066800"/>
                  <a:gd name="connsiteX1" fmla="*/ 150019 w 381000"/>
                  <a:gd name="connsiteY1" fmla="*/ 0 h 1066800"/>
                  <a:gd name="connsiteX2" fmla="*/ 381000 w 381000"/>
                  <a:gd name="connsiteY2" fmla="*/ 550069 h 1066800"/>
                  <a:gd name="connsiteX3" fmla="*/ 381000 w 381000"/>
                  <a:gd name="connsiteY3" fmla="*/ 1066800 h 1066800"/>
                  <a:gd name="connsiteX4" fmla="*/ 16669 w 381000"/>
                  <a:gd name="connsiteY4" fmla="*/ 833437 h 1066800"/>
                  <a:gd name="connsiteX5" fmla="*/ 0 w 381000"/>
                  <a:gd name="connsiteY5" fmla="*/ 369094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1000" h="1066800">
                    <a:moveTo>
                      <a:pt x="0" y="369094"/>
                    </a:moveTo>
                    <a:lnTo>
                      <a:pt x="150019" y="0"/>
                    </a:lnTo>
                    <a:lnTo>
                      <a:pt x="381000" y="550069"/>
                    </a:lnTo>
                    <a:lnTo>
                      <a:pt x="381000" y="1066800"/>
                    </a:lnTo>
                    <a:lnTo>
                      <a:pt x="16669" y="833437"/>
                    </a:lnTo>
                    <a:lnTo>
                      <a:pt x="0" y="369094"/>
                    </a:lnTo>
                    <a:close/>
                  </a:path>
                </a:pathLst>
              </a:custGeom>
              <a:solidFill>
                <a:srgbClr val="FF000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64" name="Gruppieren 63">
                <a:extLst>
                  <a:ext uri="{FF2B5EF4-FFF2-40B4-BE49-F238E27FC236}">
                    <a16:creationId xmlns:a16="http://schemas.microsoft.com/office/drawing/2014/main" id="{1F394A1F-C067-F654-F30A-BE154D2AC174}"/>
                  </a:ext>
                </a:extLst>
              </p:cNvPr>
              <p:cNvGrpSpPr/>
              <p:nvPr/>
            </p:nvGrpSpPr>
            <p:grpSpPr>
              <a:xfrm>
                <a:off x="5049036" y="3322412"/>
                <a:ext cx="1947051" cy="588201"/>
                <a:chOff x="8364915" y="3815016"/>
                <a:chExt cx="897300" cy="528571"/>
              </a:xfrm>
            </p:grpSpPr>
            <p:sp>
              <p:nvSpPr>
                <p:cNvPr id="89" name="Freihandform: Form 88">
                  <a:extLst>
                    <a:ext uri="{FF2B5EF4-FFF2-40B4-BE49-F238E27FC236}">
                      <a16:creationId xmlns:a16="http://schemas.microsoft.com/office/drawing/2014/main" id="{9DB7E3AB-B62D-BC59-D0A9-6610AFAEBEB8}"/>
                    </a:ext>
                  </a:extLst>
                </p:cNvPr>
                <p:cNvSpPr/>
                <p:nvPr/>
              </p:nvSpPr>
              <p:spPr bwMode="auto">
                <a:xfrm>
                  <a:off x="8364915" y="3815016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0" name="Freihandform: Form 89">
                  <a:extLst>
                    <a:ext uri="{FF2B5EF4-FFF2-40B4-BE49-F238E27FC236}">
                      <a16:creationId xmlns:a16="http://schemas.microsoft.com/office/drawing/2014/main" id="{FCD7A191-B4AE-6247-A244-5BB3E88A1C8F}"/>
                    </a:ext>
                  </a:extLst>
                </p:cNvPr>
                <p:cNvSpPr/>
                <p:nvPr/>
              </p:nvSpPr>
              <p:spPr bwMode="auto">
                <a:xfrm>
                  <a:off x="8764049" y="3815016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1" name="Freihandform: Form 90">
                  <a:extLst>
                    <a:ext uri="{FF2B5EF4-FFF2-40B4-BE49-F238E27FC236}">
                      <a16:creationId xmlns:a16="http://schemas.microsoft.com/office/drawing/2014/main" id="{079980DD-277C-6EBC-66D2-F01C1DE35AAF}"/>
                    </a:ext>
                  </a:extLst>
                </p:cNvPr>
                <p:cNvSpPr/>
                <p:nvPr/>
              </p:nvSpPr>
              <p:spPr bwMode="auto">
                <a:xfrm>
                  <a:off x="8512535" y="4117607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2" name="Freihandform: Form 91">
                  <a:extLst>
                    <a:ext uri="{FF2B5EF4-FFF2-40B4-BE49-F238E27FC236}">
                      <a16:creationId xmlns:a16="http://schemas.microsoft.com/office/drawing/2014/main" id="{F8D906E3-1A43-72F7-E1B1-3991651E2207}"/>
                    </a:ext>
                  </a:extLst>
                </p:cNvPr>
                <p:cNvSpPr/>
                <p:nvPr/>
              </p:nvSpPr>
              <p:spPr bwMode="auto">
                <a:xfrm>
                  <a:off x="8911668" y="4117607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pic>
            <p:nvPicPr>
              <p:cNvPr id="65" name="Grafik 64">
                <a:extLst>
                  <a:ext uri="{FF2B5EF4-FFF2-40B4-BE49-F238E27FC236}">
                    <a16:creationId xmlns:a16="http://schemas.microsoft.com/office/drawing/2014/main" id="{CD7534BD-C143-9833-5CD1-99BCA50FAC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8018" y="4096371"/>
                <a:ext cx="277293" cy="362103"/>
              </a:xfrm>
              <a:prstGeom prst="rect">
                <a:avLst/>
              </a:prstGeom>
            </p:spPr>
          </p:pic>
          <p:pic>
            <p:nvPicPr>
              <p:cNvPr id="66" name="Grafik 65">
                <a:extLst>
                  <a:ext uri="{FF2B5EF4-FFF2-40B4-BE49-F238E27FC236}">
                    <a16:creationId xmlns:a16="http://schemas.microsoft.com/office/drawing/2014/main" id="{EA06F566-03F4-5DE0-7205-7435929F27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6881" y="4144813"/>
                <a:ext cx="335159" cy="291778"/>
              </a:xfrm>
              <a:prstGeom prst="rect">
                <a:avLst/>
              </a:prstGeom>
            </p:spPr>
          </p:pic>
          <p:cxnSp>
            <p:nvCxnSpPr>
              <p:cNvPr id="67" name="Gerader Verbinder 66">
                <a:extLst>
                  <a:ext uri="{FF2B5EF4-FFF2-40B4-BE49-F238E27FC236}">
                    <a16:creationId xmlns:a16="http://schemas.microsoft.com/office/drawing/2014/main" id="{CA64AE2D-B58E-AA4D-6C77-7869CC738F44}"/>
                  </a:ext>
                </a:extLst>
              </p:cNvPr>
              <p:cNvCxnSpPr/>
              <p:nvPr/>
            </p:nvCxnSpPr>
            <p:spPr bwMode="auto">
              <a:xfrm flipH="1" flipV="1">
                <a:off x="5701738" y="4277423"/>
                <a:ext cx="292833" cy="5260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8" name="Gerade Verbindung mit Pfeil 67">
                <a:extLst>
                  <a:ext uri="{FF2B5EF4-FFF2-40B4-BE49-F238E27FC236}">
                    <a16:creationId xmlns:a16="http://schemas.microsoft.com/office/drawing/2014/main" id="{F6DA5F0D-1C61-04D7-CA59-A09CCE207AB8}"/>
                  </a:ext>
                </a:extLst>
              </p:cNvPr>
              <p:cNvCxnSpPr/>
              <p:nvPr/>
            </p:nvCxnSpPr>
            <p:spPr bwMode="auto">
              <a:xfrm>
                <a:off x="5738081" y="4233615"/>
                <a:ext cx="221832" cy="5278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69" name="Gruppieren 68">
                <a:extLst>
                  <a:ext uri="{FF2B5EF4-FFF2-40B4-BE49-F238E27FC236}">
                    <a16:creationId xmlns:a16="http://schemas.microsoft.com/office/drawing/2014/main" id="{16DD5E3D-B209-4C2F-3927-CF130B0DA79E}"/>
                  </a:ext>
                </a:extLst>
              </p:cNvPr>
              <p:cNvGrpSpPr/>
              <p:nvPr/>
            </p:nvGrpSpPr>
            <p:grpSpPr>
              <a:xfrm>
                <a:off x="7405955" y="3230128"/>
                <a:ext cx="1694579" cy="1457785"/>
                <a:chOff x="7922148" y="3230128"/>
                <a:chExt cx="1694579" cy="1457785"/>
              </a:xfrm>
            </p:grpSpPr>
            <p:pic>
              <p:nvPicPr>
                <p:cNvPr id="71" name="Grafik 70" descr="Ein Bild, das Handkarren, Projektor enthält.&#10;&#10;Automatisch generierte Beschreibung">
                  <a:extLst>
                    <a:ext uri="{FF2B5EF4-FFF2-40B4-BE49-F238E27FC236}">
                      <a16:creationId xmlns:a16="http://schemas.microsoft.com/office/drawing/2014/main" id="{68BE34F8-0DB2-45E3-10F9-A187AF6DF4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4527" b="33870"/>
                <a:stretch/>
              </p:blipFill>
              <p:spPr>
                <a:xfrm flipH="1">
                  <a:off x="8418100" y="3305763"/>
                  <a:ext cx="670609" cy="276756"/>
                </a:xfrm>
                <a:prstGeom prst="rect">
                  <a:avLst/>
                </a:prstGeom>
              </p:spPr>
            </p:pic>
            <p:pic>
              <p:nvPicPr>
                <p:cNvPr id="77" name="Grafik 76">
                  <a:extLst>
                    <a:ext uri="{FF2B5EF4-FFF2-40B4-BE49-F238E27FC236}">
                      <a16:creationId xmlns:a16="http://schemas.microsoft.com/office/drawing/2014/main" id="{6649F9E6-2501-5D0E-B6F3-4081B0F003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089" t="28194" r="13089" b="37778"/>
                <a:stretch/>
              </p:blipFill>
              <p:spPr>
                <a:xfrm>
                  <a:off x="8137984" y="4297915"/>
                  <a:ext cx="392469" cy="207888"/>
                </a:xfrm>
                <a:prstGeom prst="rect">
                  <a:avLst/>
                </a:prstGeom>
              </p:spPr>
            </p:pic>
            <p:pic>
              <p:nvPicPr>
                <p:cNvPr id="78" name="Grafik 77">
                  <a:extLst>
                    <a:ext uri="{FF2B5EF4-FFF2-40B4-BE49-F238E27FC236}">
                      <a16:creationId xmlns:a16="http://schemas.microsoft.com/office/drawing/2014/main" id="{DF7B60C2-4BDA-A83D-04D6-80D332CF36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089" t="28194" r="13089" b="37778"/>
                <a:stretch/>
              </p:blipFill>
              <p:spPr>
                <a:xfrm>
                  <a:off x="8220354" y="4065622"/>
                  <a:ext cx="392469" cy="207888"/>
                </a:xfrm>
                <a:prstGeom prst="rect">
                  <a:avLst/>
                </a:prstGeom>
              </p:spPr>
            </p:pic>
            <p:pic>
              <p:nvPicPr>
                <p:cNvPr id="80" name="Grafik 79">
                  <a:extLst>
                    <a:ext uri="{FF2B5EF4-FFF2-40B4-BE49-F238E27FC236}">
                      <a16:creationId xmlns:a16="http://schemas.microsoft.com/office/drawing/2014/main" id="{3E0C591C-88D8-4945-3947-414A74210F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089" t="28194" r="13089" b="37778"/>
                <a:stretch/>
              </p:blipFill>
              <p:spPr>
                <a:xfrm>
                  <a:off x="8326951" y="3850024"/>
                  <a:ext cx="392469" cy="207888"/>
                </a:xfrm>
                <a:prstGeom prst="rect">
                  <a:avLst/>
                </a:prstGeom>
              </p:spPr>
            </p:pic>
            <p:pic>
              <p:nvPicPr>
                <p:cNvPr id="82" name="Grafik 81">
                  <a:extLst>
                    <a:ext uri="{FF2B5EF4-FFF2-40B4-BE49-F238E27FC236}">
                      <a16:creationId xmlns:a16="http://schemas.microsoft.com/office/drawing/2014/main" id="{5452A0FD-D566-17D2-DFF8-FB6894AC24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089" t="28194" r="13089" b="37778"/>
                <a:stretch/>
              </p:blipFill>
              <p:spPr>
                <a:xfrm>
                  <a:off x="8569215" y="4297915"/>
                  <a:ext cx="392469" cy="207888"/>
                </a:xfrm>
                <a:prstGeom prst="rect">
                  <a:avLst/>
                </a:prstGeom>
              </p:spPr>
            </p:pic>
            <p:pic>
              <p:nvPicPr>
                <p:cNvPr id="83" name="Grafik 82">
                  <a:extLst>
                    <a:ext uri="{FF2B5EF4-FFF2-40B4-BE49-F238E27FC236}">
                      <a16:creationId xmlns:a16="http://schemas.microsoft.com/office/drawing/2014/main" id="{E9721EA4-5582-EDB8-A928-B7760BDB97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089" t="28194" r="13089" b="37778"/>
                <a:stretch/>
              </p:blipFill>
              <p:spPr>
                <a:xfrm>
                  <a:off x="8651585" y="4065622"/>
                  <a:ext cx="392469" cy="207888"/>
                </a:xfrm>
                <a:prstGeom prst="rect">
                  <a:avLst/>
                </a:prstGeom>
              </p:spPr>
            </p:pic>
            <p:pic>
              <p:nvPicPr>
                <p:cNvPr id="84" name="Grafik 83">
                  <a:extLst>
                    <a:ext uri="{FF2B5EF4-FFF2-40B4-BE49-F238E27FC236}">
                      <a16:creationId xmlns:a16="http://schemas.microsoft.com/office/drawing/2014/main" id="{ECEA8C0C-8910-5793-036D-89704500EE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089" t="28194" r="13089" b="37778"/>
                <a:stretch/>
              </p:blipFill>
              <p:spPr>
                <a:xfrm>
                  <a:off x="8758182" y="3850024"/>
                  <a:ext cx="392469" cy="207888"/>
                </a:xfrm>
                <a:prstGeom prst="rect">
                  <a:avLst/>
                </a:prstGeom>
              </p:spPr>
            </p:pic>
            <p:pic>
              <p:nvPicPr>
                <p:cNvPr id="85" name="Grafik 84" descr="Ein Bild, das Handkarren, Projektor enthält.&#10;&#10;Automatisch generierte Beschreibung">
                  <a:extLst>
                    <a:ext uri="{FF2B5EF4-FFF2-40B4-BE49-F238E27FC236}">
                      <a16:creationId xmlns:a16="http://schemas.microsoft.com/office/drawing/2014/main" id="{3A268024-DC3A-829B-3521-AF37DC3657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4527" b="33870"/>
                <a:stretch/>
              </p:blipFill>
              <p:spPr>
                <a:xfrm flipH="1">
                  <a:off x="8418100" y="3577954"/>
                  <a:ext cx="670609" cy="276756"/>
                </a:xfrm>
                <a:prstGeom prst="rect">
                  <a:avLst/>
                </a:prstGeom>
              </p:spPr>
            </p:pic>
            <p:grpSp>
              <p:nvGrpSpPr>
                <p:cNvPr id="86" name="Gruppieren 85">
                  <a:extLst>
                    <a:ext uri="{FF2B5EF4-FFF2-40B4-BE49-F238E27FC236}">
                      <a16:creationId xmlns:a16="http://schemas.microsoft.com/office/drawing/2014/main" id="{D5EA0BD1-EA82-7BEF-FB86-EB8A7ECD1681}"/>
                    </a:ext>
                  </a:extLst>
                </p:cNvPr>
                <p:cNvGrpSpPr/>
                <p:nvPr/>
              </p:nvGrpSpPr>
              <p:grpSpPr>
                <a:xfrm>
                  <a:off x="7922148" y="3230128"/>
                  <a:ext cx="1694579" cy="1457785"/>
                  <a:chOff x="9906000" y="1688388"/>
                  <a:chExt cx="3011703" cy="1984036"/>
                </a:xfrm>
              </p:grpSpPr>
              <p:pic>
                <p:nvPicPr>
                  <p:cNvPr id="87" name="Grafik 86">
                    <a:extLst>
                      <a:ext uri="{FF2B5EF4-FFF2-40B4-BE49-F238E27FC236}">
                        <a16:creationId xmlns:a16="http://schemas.microsoft.com/office/drawing/2014/main" id="{85572A2F-C7CE-C196-55BA-1A0D879E4CF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8"/>
                      </a:ext>
                    </a:extLst>
                  </a:blip>
                  <a:srcRect l="-1" t="16508" r="49149" b="27515"/>
                  <a:stretch/>
                </p:blipFill>
                <p:spPr>
                  <a:xfrm>
                    <a:off x="9906000" y="1688388"/>
                    <a:ext cx="2828822" cy="1968695"/>
                  </a:xfrm>
                  <a:prstGeom prst="rect">
                    <a:avLst/>
                  </a:prstGeom>
                </p:spPr>
              </p:pic>
              <p:sp>
                <p:nvSpPr>
                  <p:cNvPr id="88" name="Rechteck 87">
                    <a:extLst>
                      <a:ext uri="{FF2B5EF4-FFF2-40B4-BE49-F238E27FC236}">
                        <a16:creationId xmlns:a16="http://schemas.microsoft.com/office/drawing/2014/main" id="{18EDBA42-2DBF-04F0-C576-90E355058FC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2409634" y="2705215"/>
                    <a:ext cx="508069" cy="967209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</p:grpSp>
        </p:grpSp>
        <p:sp>
          <p:nvSpPr>
            <p:cNvPr id="119" name="Textfeld 118">
              <a:extLst>
                <a:ext uri="{FF2B5EF4-FFF2-40B4-BE49-F238E27FC236}">
                  <a16:creationId xmlns:a16="http://schemas.microsoft.com/office/drawing/2014/main" id="{55493DE1-E2C4-83C1-2478-B843CEE40149}"/>
                </a:ext>
              </a:extLst>
            </p:cNvPr>
            <p:cNvSpPr txBox="1"/>
            <p:nvPr/>
          </p:nvSpPr>
          <p:spPr>
            <a:xfrm>
              <a:off x="3574289" y="4586603"/>
              <a:ext cx="14574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Betriebe/Firmen</a:t>
              </a:r>
              <a:br>
                <a:rPr lang="de-DE" sz="1400" dirty="0"/>
              </a:br>
              <a:r>
                <a:rPr lang="de-DE" sz="1400" dirty="0"/>
                <a:t>„</a:t>
              </a:r>
              <a:r>
                <a:rPr lang="de-DE" sz="1400" dirty="0" err="1"/>
                <a:t>ProSumer</a:t>
              </a:r>
              <a:r>
                <a:rPr lang="de-DE" sz="1400" dirty="0"/>
                <a:t>“</a:t>
              </a:r>
            </a:p>
          </p:txBody>
        </p:sp>
        <p:cxnSp>
          <p:nvCxnSpPr>
            <p:cNvPr id="125" name="Gerader Verbinder 124">
              <a:extLst>
                <a:ext uri="{FF2B5EF4-FFF2-40B4-BE49-F238E27FC236}">
                  <a16:creationId xmlns:a16="http://schemas.microsoft.com/office/drawing/2014/main" id="{93F5B9E1-4C40-4EF1-8006-6533E6B212DC}"/>
                </a:ext>
              </a:extLst>
            </p:cNvPr>
            <p:cNvCxnSpPr/>
            <p:nvPr/>
          </p:nvCxnSpPr>
          <p:spPr bwMode="auto">
            <a:xfrm>
              <a:off x="3201142" y="4316158"/>
              <a:ext cx="0" cy="792568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2" name="Gruppieren 191">
            <a:extLst>
              <a:ext uri="{FF2B5EF4-FFF2-40B4-BE49-F238E27FC236}">
                <a16:creationId xmlns:a16="http://schemas.microsoft.com/office/drawing/2014/main" id="{4E3D15A7-B519-14F0-2D52-85EE4A185BC8}"/>
              </a:ext>
            </a:extLst>
          </p:cNvPr>
          <p:cNvGrpSpPr/>
          <p:nvPr/>
        </p:nvGrpSpPr>
        <p:grpSpPr>
          <a:xfrm>
            <a:off x="7242382" y="4316158"/>
            <a:ext cx="1774692" cy="1719677"/>
            <a:chOff x="7242382" y="4316158"/>
            <a:chExt cx="1774692" cy="1719677"/>
          </a:xfrm>
        </p:grpSpPr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0ED3E1EC-0AE4-990B-ABC8-2CAEF4840313}"/>
                </a:ext>
              </a:extLst>
            </p:cNvPr>
            <p:cNvSpPr txBox="1"/>
            <p:nvPr/>
          </p:nvSpPr>
          <p:spPr>
            <a:xfrm>
              <a:off x="7242382" y="4767364"/>
              <a:ext cx="6358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Geo-</a:t>
              </a:r>
            </a:p>
          </p:txBody>
        </p:sp>
        <p:grpSp>
          <p:nvGrpSpPr>
            <p:cNvPr id="191" name="Gruppieren 190">
              <a:extLst>
                <a:ext uri="{FF2B5EF4-FFF2-40B4-BE49-F238E27FC236}">
                  <a16:creationId xmlns:a16="http://schemas.microsoft.com/office/drawing/2014/main" id="{23E208E6-6665-9DBD-4788-B81EE8E6DA7B}"/>
                </a:ext>
              </a:extLst>
            </p:cNvPr>
            <p:cNvGrpSpPr/>
            <p:nvPr/>
          </p:nvGrpSpPr>
          <p:grpSpPr>
            <a:xfrm>
              <a:off x="7351936" y="4316158"/>
              <a:ext cx="1665138" cy="1719677"/>
              <a:chOff x="7351936" y="4316158"/>
              <a:chExt cx="1665138" cy="1719677"/>
            </a:xfrm>
          </p:grpSpPr>
          <p:pic>
            <p:nvPicPr>
              <p:cNvPr id="47" name="Grafik 46" descr="Ein Bild, das draußen, Gras, Straße enthält.&#10;&#10;Automatisch generierte Beschreibung">
                <a:extLst>
                  <a:ext uri="{FF2B5EF4-FFF2-40B4-BE49-F238E27FC236}">
                    <a16:creationId xmlns:a16="http://schemas.microsoft.com/office/drawing/2014/main" id="{A5BED60C-98A5-9D70-F30E-68051288CB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40" b="-9282"/>
              <a:stretch/>
            </p:blipFill>
            <p:spPr>
              <a:xfrm>
                <a:off x="7351936" y="5098540"/>
                <a:ext cx="959270" cy="688160"/>
              </a:xfrm>
              <a:prstGeom prst="rect">
                <a:avLst/>
              </a:prstGeom>
            </p:spPr>
          </p:pic>
          <p:cxnSp>
            <p:nvCxnSpPr>
              <p:cNvPr id="146" name="Gerader Verbinder 145">
                <a:extLst>
                  <a:ext uri="{FF2B5EF4-FFF2-40B4-BE49-F238E27FC236}">
                    <a16:creationId xmlns:a16="http://schemas.microsoft.com/office/drawing/2014/main" id="{17862D84-5D8D-A05C-CF37-99DED7941FBE}"/>
                  </a:ext>
                </a:extLst>
              </p:cNvPr>
              <p:cNvCxnSpPr/>
              <p:nvPr/>
            </p:nvCxnSpPr>
            <p:spPr bwMode="auto">
              <a:xfrm>
                <a:off x="7856971" y="4316158"/>
                <a:ext cx="0" cy="792568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8" name="Textfeld 147">
                <a:extLst>
                  <a:ext uri="{FF2B5EF4-FFF2-40B4-BE49-F238E27FC236}">
                    <a16:creationId xmlns:a16="http://schemas.microsoft.com/office/drawing/2014/main" id="{9C38C97C-E021-8E8D-A76D-470F3B979443}"/>
                  </a:ext>
                </a:extLst>
              </p:cNvPr>
              <p:cNvSpPr txBox="1"/>
              <p:nvPr/>
            </p:nvSpPr>
            <p:spPr>
              <a:xfrm>
                <a:off x="7854838" y="4767364"/>
                <a:ext cx="116223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 err="1"/>
                  <a:t>thermiewerk</a:t>
                </a:r>
                <a:r>
                  <a:rPr lang="de-DE" sz="1400" dirty="0"/>
                  <a:t>  </a:t>
                </a:r>
              </a:p>
            </p:txBody>
          </p:sp>
          <p:cxnSp>
            <p:nvCxnSpPr>
              <p:cNvPr id="155" name="Gerader Verbinder 154">
                <a:extLst>
                  <a:ext uri="{FF2B5EF4-FFF2-40B4-BE49-F238E27FC236}">
                    <a16:creationId xmlns:a16="http://schemas.microsoft.com/office/drawing/2014/main" id="{9EFAF6EC-BEB6-421D-B4D2-0B6D9A7428BB}"/>
                  </a:ext>
                </a:extLst>
              </p:cNvPr>
              <p:cNvCxnSpPr/>
              <p:nvPr/>
            </p:nvCxnSpPr>
            <p:spPr bwMode="auto">
              <a:xfrm>
                <a:off x="7878216" y="5680831"/>
                <a:ext cx="0" cy="355004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82" name="Gruppieren 181">
            <a:extLst>
              <a:ext uri="{FF2B5EF4-FFF2-40B4-BE49-F238E27FC236}">
                <a16:creationId xmlns:a16="http://schemas.microsoft.com/office/drawing/2014/main" id="{A9BA45D3-FA0A-E96E-B5AE-E80AF9AAD87D}"/>
              </a:ext>
            </a:extLst>
          </p:cNvPr>
          <p:cNvGrpSpPr/>
          <p:nvPr/>
        </p:nvGrpSpPr>
        <p:grpSpPr>
          <a:xfrm>
            <a:off x="4052321" y="2094591"/>
            <a:ext cx="5280942" cy="2686105"/>
            <a:chOff x="4052321" y="2094591"/>
            <a:chExt cx="5280942" cy="2686105"/>
          </a:xfrm>
        </p:grpSpPr>
        <p:grpSp>
          <p:nvGrpSpPr>
            <p:cNvPr id="181" name="Gruppieren 180">
              <a:extLst>
                <a:ext uri="{FF2B5EF4-FFF2-40B4-BE49-F238E27FC236}">
                  <a16:creationId xmlns:a16="http://schemas.microsoft.com/office/drawing/2014/main" id="{1DAC52C3-5ED6-D042-98F0-B65CBA912F15}"/>
                </a:ext>
              </a:extLst>
            </p:cNvPr>
            <p:cNvGrpSpPr/>
            <p:nvPr/>
          </p:nvGrpSpPr>
          <p:grpSpPr>
            <a:xfrm>
              <a:off x="4052321" y="2451259"/>
              <a:ext cx="4220785" cy="1308201"/>
              <a:chOff x="4052321" y="2451259"/>
              <a:chExt cx="4220785" cy="1308201"/>
            </a:xfrm>
          </p:grpSpPr>
          <p:cxnSp>
            <p:nvCxnSpPr>
              <p:cNvPr id="112" name="Gerade Verbindung mit Pfeil 111">
                <a:extLst>
                  <a:ext uri="{FF2B5EF4-FFF2-40B4-BE49-F238E27FC236}">
                    <a16:creationId xmlns:a16="http://schemas.microsoft.com/office/drawing/2014/main" id="{92892277-696B-43B2-A5E8-3499987E1C1E}"/>
                  </a:ext>
                </a:extLst>
              </p:cNvPr>
              <p:cNvCxnSpPr/>
              <p:nvPr/>
            </p:nvCxnSpPr>
            <p:spPr bwMode="auto">
              <a:xfrm>
                <a:off x="5279622" y="3132412"/>
                <a:ext cx="621745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58" name="Textfeld 157">
                <a:extLst>
                  <a:ext uri="{FF2B5EF4-FFF2-40B4-BE49-F238E27FC236}">
                    <a16:creationId xmlns:a16="http://schemas.microsoft.com/office/drawing/2014/main" id="{C3717A6C-DA1F-4151-80C7-E1928EA2907A}"/>
                  </a:ext>
                </a:extLst>
              </p:cNvPr>
              <p:cNvSpPr txBox="1"/>
              <p:nvPr/>
            </p:nvSpPr>
            <p:spPr>
              <a:xfrm>
                <a:off x="5271307" y="3109512"/>
                <a:ext cx="521297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chemeClr val="accent2"/>
                    </a:solidFill>
                  </a:rPr>
                  <a:t>CO</a:t>
                </a:r>
                <a:r>
                  <a:rPr lang="de-DE" sz="1400" baseline="-25000" dirty="0">
                    <a:solidFill>
                      <a:schemeClr val="accent2"/>
                    </a:solidFill>
                  </a:rPr>
                  <a:t>2</a:t>
                </a:r>
              </a:p>
            </p:txBody>
          </p:sp>
          <p:pic>
            <p:nvPicPr>
              <p:cNvPr id="11" name="Grafik 10" descr="Ein Bild, das drinnen, Tisch, sitzend, klein enthält.&#10;&#10;Automatisch generierte Beschreibung">
                <a:extLst>
                  <a:ext uri="{FF2B5EF4-FFF2-40B4-BE49-F238E27FC236}">
                    <a16:creationId xmlns:a16="http://schemas.microsoft.com/office/drawing/2014/main" id="{024426AC-CCC9-4642-875E-8CABDA553B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0499" y="2451259"/>
                <a:ext cx="1150569" cy="805399"/>
              </a:xfrm>
              <a:prstGeom prst="rect">
                <a:avLst/>
              </a:prstGeom>
            </p:spPr>
          </p:pic>
          <p:cxnSp>
            <p:nvCxnSpPr>
              <p:cNvPr id="110" name="Gerade Verbindung mit Pfeil 109">
                <a:extLst>
                  <a:ext uri="{FF2B5EF4-FFF2-40B4-BE49-F238E27FC236}">
                    <a16:creationId xmlns:a16="http://schemas.microsoft.com/office/drawing/2014/main" id="{5F79D8F5-DF01-4C12-8B76-BDCE737353DF}"/>
                  </a:ext>
                </a:extLst>
              </p:cNvPr>
              <p:cNvCxnSpPr/>
              <p:nvPr/>
            </p:nvCxnSpPr>
            <p:spPr bwMode="auto">
              <a:xfrm>
                <a:off x="5279622" y="2629992"/>
                <a:ext cx="2993484" cy="19371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CC66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2" name="Textfeld 141">
                <a:extLst>
                  <a:ext uri="{FF2B5EF4-FFF2-40B4-BE49-F238E27FC236}">
                    <a16:creationId xmlns:a16="http://schemas.microsoft.com/office/drawing/2014/main" id="{996058C6-E14C-4238-B326-22AD3B1AAE6E}"/>
                  </a:ext>
                </a:extLst>
              </p:cNvPr>
              <p:cNvSpPr txBox="1"/>
              <p:nvPr/>
            </p:nvSpPr>
            <p:spPr>
              <a:xfrm>
                <a:off x="4052321" y="3236240"/>
                <a:ext cx="126989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400" dirty="0"/>
                  <a:t>Biogasanlage</a:t>
                </a:r>
                <a:br>
                  <a:rPr lang="de-DE" sz="1400" dirty="0"/>
                </a:br>
                <a:r>
                  <a:rPr lang="de-DE" sz="1400" dirty="0"/>
                  <a:t>(Bio-Abfälle)</a:t>
                </a:r>
              </a:p>
            </p:txBody>
          </p:sp>
          <p:sp>
            <p:nvSpPr>
              <p:cNvPr id="56" name="Textfeld 55">
                <a:extLst>
                  <a:ext uri="{FF2B5EF4-FFF2-40B4-BE49-F238E27FC236}">
                    <a16:creationId xmlns:a16="http://schemas.microsoft.com/office/drawing/2014/main" id="{08369F8B-124D-4F5D-8F65-DD7AF93F88B6}"/>
                  </a:ext>
                </a:extLst>
              </p:cNvPr>
              <p:cNvSpPr txBox="1"/>
              <p:nvPr/>
            </p:nvSpPr>
            <p:spPr>
              <a:xfrm>
                <a:off x="5271307" y="2603851"/>
                <a:ext cx="5116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chemeClr val="accent2"/>
                    </a:solidFill>
                  </a:rPr>
                  <a:t>CH</a:t>
                </a:r>
                <a:r>
                  <a:rPr lang="de-DE" sz="1400" baseline="-25000" dirty="0">
                    <a:solidFill>
                      <a:schemeClr val="accent2"/>
                    </a:solidFill>
                  </a:rPr>
                  <a:t>4</a:t>
                </a:r>
              </a:p>
            </p:txBody>
          </p:sp>
          <p:sp>
            <p:nvSpPr>
              <p:cNvPr id="97" name="Textfeld 96">
                <a:extLst>
                  <a:ext uri="{FF2B5EF4-FFF2-40B4-BE49-F238E27FC236}">
                    <a16:creationId xmlns:a16="http://schemas.microsoft.com/office/drawing/2014/main" id="{1998728D-8AC4-F47F-B57E-C83BD6322CE3}"/>
                  </a:ext>
                </a:extLst>
              </p:cNvPr>
              <p:cNvSpPr txBox="1"/>
              <p:nvPr/>
            </p:nvSpPr>
            <p:spPr>
              <a:xfrm>
                <a:off x="7278928" y="2781379"/>
                <a:ext cx="7809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chemeClr val="accent2"/>
                    </a:solidFill>
                  </a:rPr>
                  <a:t>Methan</a:t>
                </a:r>
              </a:p>
            </p:txBody>
          </p:sp>
        </p:grpSp>
        <p:cxnSp>
          <p:nvCxnSpPr>
            <p:cNvPr id="93" name="Gerader Verbinder 92">
              <a:extLst>
                <a:ext uri="{FF2B5EF4-FFF2-40B4-BE49-F238E27FC236}">
                  <a16:creationId xmlns:a16="http://schemas.microsoft.com/office/drawing/2014/main" id="{0ACD3EC4-4E21-E8C9-C1C7-D77341AE8952}"/>
                </a:ext>
              </a:extLst>
            </p:cNvPr>
            <p:cNvCxnSpPr/>
            <p:nvPr/>
          </p:nvCxnSpPr>
          <p:spPr bwMode="auto">
            <a:xfrm>
              <a:off x="8243230" y="2094591"/>
              <a:ext cx="0" cy="2686105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FFCC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6" name="Gerade Verbindung mit Pfeil 155">
              <a:extLst>
                <a:ext uri="{FF2B5EF4-FFF2-40B4-BE49-F238E27FC236}">
                  <a16:creationId xmlns:a16="http://schemas.microsoft.com/office/drawing/2014/main" id="{BF1520CD-FE16-471A-CB66-FD4162240241}"/>
                </a:ext>
              </a:extLst>
            </p:cNvPr>
            <p:cNvCxnSpPr/>
            <p:nvPr/>
          </p:nvCxnSpPr>
          <p:spPr bwMode="auto">
            <a:xfrm>
              <a:off x="8258211" y="2952238"/>
              <a:ext cx="1075052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9" name="Gruppieren 188">
            <a:extLst>
              <a:ext uri="{FF2B5EF4-FFF2-40B4-BE49-F238E27FC236}">
                <a16:creationId xmlns:a16="http://schemas.microsoft.com/office/drawing/2014/main" id="{2C8067C5-E7CA-AC70-296D-FF4C1C337A8A}"/>
              </a:ext>
            </a:extLst>
          </p:cNvPr>
          <p:cNvGrpSpPr/>
          <p:nvPr/>
        </p:nvGrpSpPr>
        <p:grpSpPr>
          <a:xfrm>
            <a:off x="3331125" y="4316158"/>
            <a:ext cx="4912105" cy="1408254"/>
            <a:chOff x="3331125" y="4316158"/>
            <a:chExt cx="4912105" cy="1408254"/>
          </a:xfrm>
        </p:grpSpPr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24E3E7EE-1F12-C3F3-53B0-AE6341009F39}"/>
                </a:ext>
              </a:extLst>
            </p:cNvPr>
            <p:cNvSpPr txBox="1"/>
            <p:nvPr/>
          </p:nvSpPr>
          <p:spPr>
            <a:xfrm>
              <a:off x="5306238" y="4767364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 </a:t>
              </a:r>
              <a:r>
                <a:rPr lang="de-DE" sz="1400" dirty="0" err="1"/>
                <a:t>GuD</a:t>
              </a:r>
              <a:r>
                <a:rPr lang="de-DE" sz="1400" dirty="0"/>
                <a:t>/</a:t>
              </a:r>
            </a:p>
          </p:txBody>
        </p:sp>
        <p:grpSp>
          <p:nvGrpSpPr>
            <p:cNvPr id="187" name="Gruppieren 186">
              <a:extLst>
                <a:ext uri="{FF2B5EF4-FFF2-40B4-BE49-F238E27FC236}">
                  <a16:creationId xmlns:a16="http://schemas.microsoft.com/office/drawing/2014/main" id="{178DA278-ADEE-1047-D52E-C0CF0AEA4488}"/>
                </a:ext>
              </a:extLst>
            </p:cNvPr>
            <p:cNvGrpSpPr/>
            <p:nvPr/>
          </p:nvGrpSpPr>
          <p:grpSpPr>
            <a:xfrm>
              <a:off x="3331125" y="4316158"/>
              <a:ext cx="4912105" cy="1408254"/>
              <a:chOff x="3331125" y="4316158"/>
              <a:chExt cx="4912105" cy="1408254"/>
            </a:xfrm>
          </p:grpSpPr>
          <p:pic>
            <p:nvPicPr>
              <p:cNvPr id="45" name="Grafik 44" descr="Ein Bild, das draußen, Gebäude, Turm enthält.&#10;&#10;Automatisch generierte Beschreibung">
                <a:extLst>
                  <a:ext uri="{FF2B5EF4-FFF2-40B4-BE49-F238E27FC236}">
                    <a16:creationId xmlns:a16="http://schemas.microsoft.com/office/drawing/2014/main" id="{42D93202-1F8D-91C3-5702-4A699FDE68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9362" y="5098540"/>
                <a:ext cx="938809" cy="625872"/>
              </a:xfrm>
              <a:prstGeom prst="rect">
                <a:avLst/>
              </a:prstGeom>
            </p:spPr>
          </p:pic>
          <p:cxnSp>
            <p:nvCxnSpPr>
              <p:cNvPr id="128" name="Gerade Verbindung mit Pfeil 127">
                <a:extLst>
                  <a:ext uri="{FF2B5EF4-FFF2-40B4-BE49-F238E27FC236}">
                    <a16:creationId xmlns:a16="http://schemas.microsoft.com/office/drawing/2014/main" id="{DDF3FB6A-02E0-CDE1-9E2F-AFD866729BD7}"/>
                  </a:ext>
                </a:extLst>
              </p:cNvPr>
              <p:cNvCxnSpPr/>
              <p:nvPr/>
            </p:nvCxnSpPr>
            <p:spPr bwMode="auto">
              <a:xfrm>
                <a:off x="6139586" y="4659501"/>
                <a:ext cx="2103644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3" name="Gerader Verbinder 132">
                <a:extLst>
                  <a:ext uri="{FF2B5EF4-FFF2-40B4-BE49-F238E27FC236}">
                    <a16:creationId xmlns:a16="http://schemas.microsoft.com/office/drawing/2014/main" id="{FC1AB5D8-AEA9-78AA-742C-9FECFDC32904}"/>
                  </a:ext>
                </a:extLst>
              </p:cNvPr>
              <p:cNvCxnSpPr/>
              <p:nvPr/>
            </p:nvCxnSpPr>
            <p:spPr bwMode="auto">
              <a:xfrm>
                <a:off x="5963829" y="4316158"/>
                <a:ext cx="0" cy="792568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9" name="Gerader Verbinder 138">
                <a:extLst>
                  <a:ext uri="{FF2B5EF4-FFF2-40B4-BE49-F238E27FC236}">
                    <a16:creationId xmlns:a16="http://schemas.microsoft.com/office/drawing/2014/main" id="{74C1F268-4548-AC3E-C5E1-97C977E0D192}"/>
                  </a:ext>
                </a:extLst>
              </p:cNvPr>
              <p:cNvCxnSpPr/>
              <p:nvPr/>
            </p:nvCxnSpPr>
            <p:spPr bwMode="auto">
              <a:xfrm>
                <a:off x="3547180" y="4659501"/>
                <a:ext cx="0" cy="428972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C000"/>
                </a:solidFill>
                <a:prstDash val="dash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5" name="Gerader Verbinder 144">
                <a:extLst>
                  <a:ext uri="{FF2B5EF4-FFF2-40B4-BE49-F238E27FC236}">
                    <a16:creationId xmlns:a16="http://schemas.microsoft.com/office/drawing/2014/main" id="{3F83B899-13CC-B0AB-CF53-863C3A495E4A}"/>
                  </a:ext>
                </a:extLst>
              </p:cNvPr>
              <p:cNvCxnSpPr/>
              <p:nvPr/>
            </p:nvCxnSpPr>
            <p:spPr bwMode="auto">
              <a:xfrm>
                <a:off x="6225147" y="4659501"/>
                <a:ext cx="0" cy="428972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0" name="Gerade Verbindung mit Pfeil 159">
                <a:extLst>
                  <a:ext uri="{FF2B5EF4-FFF2-40B4-BE49-F238E27FC236}">
                    <a16:creationId xmlns:a16="http://schemas.microsoft.com/office/drawing/2014/main" id="{7C3C54A1-F832-CE9E-807F-EF5CB4F4C7DF}"/>
                  </a:ext>
                </a:extLst>
              </p:cNvPr>
              <p:cNvCxnSpPr/>
              <p:nvPr/>
            </p:nvCxnSpPr>
            <p:spPr bwMode="auto">
              <a:xfrm>
                <a:off x="3331125" y="4659501"/>
                <a:ext cx="2874191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C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85" name="Gruppieren 184">
            <a:extLst>
              <a:ext uri="{FF2B5EF4-FFF2-40B4-BE49-F238E27FC236}">
                <a16:creationId xmlns:a16="http://schemas.microsoft.com/office/drawing/2014/main" id="{298D9833-AD62-9FEF-1D39-1A345FA620FA}"/>
              </a:ext>
            </a:extLst>
          </p:cNvPr>
          <p:cNvGrpSpPr/>
          <p:nvPr/>
        </p:nvGrpSpPr>
        <p:grpSpPr>
          <a:xfrm>
            <a:off x="5645675" y="932976"/>
            <a:ext cx="3185866" cy="832454"/>
            <a:chOff x="5645675" y="932976"/>
            <a:chExt cx="3185866" cy="832454"/>
          </a:xfrm>
        </p:grpSpPr>
        <p:pic>
          <p:nvPicPr>
            <p:cNvPr id="31" name="Grafik 30" descr="Ein Bild, das Spiel, Tisch, Raum enthält.&#10;&#10;Automatisch generierte Beschreibung">
              <a:extLst>
                <a:ext uri="{FF2B5EF4-FFF2-40B4-BE49-F238E27FC236}">
                  <a16:creationId xmlns:a16="http://schemas.microsoft.com/office/drawing/2014/main" id="{50FFADD5-D56E-4A6D-8F9B-957C46829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9931" y="932976"/>
              <a:ext cx="727707" cy="544285"/>
            </a:xfrm>
            <a:prstGeom prst="rect">
              <a:avLst/>
            </a:prstGeom>
          </p:spPr>
        </p:pic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37D22265-9D35-4A2B-A7AA-BDA1FB1F8FC4}"/>
                </a:ext>
              </a:extLst>
            </p:cNvPr>
            <p:cNvSpPr txBox="1"/>
            <p:nvPr/>
          </p:nvSpPr>
          <p:spPr>
            <a:xfrm>
              <a:off x="7790871" y="1457653"/>
              <a:ext cx="1040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Kläranlage</a:t>
              </a:r>
            </a:p>
          </p:txBody>
        </p: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5AB789DB-A45C-430A-90B5-C7FDFE212852}"/>
                </a:ext>
              </a:extLst>
            </p:cNvPr>
            <p:cNvSpPr txBox="1"/>
            <p:nvPr/>
          </p:nvSpPr>
          <p:spPr>
            <a:xfrm>
              <a:off x="5645675" y="1043367"/>
              <a:ext cx="4203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chemeClr val="accent2"/>
                  </a:solidFill>
                </a:rPr>
                <a:t>O</a:t>
              </a:r>
              <a:r>
                <a:rPr lang="de-DE" sz="1600" baseline="-250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174" name="Gerade Verbindung mit Pfeil 173">
              <a:extLst>
                <a:ext uri="{FF2B5EF4-FFF2-40B4-BE49-F238E27FC236}">
                  <a16:creationId xmlns:a16="http://schemas.microsoft.com/office/drawing/2014/main" id="{461FED88-5AE3-BEE4-5410-C1E82C77A90E}"/>
                </a:ext>
              </a:extLst>
            </p:cNvPr>
            <p:cNvCxnSpPr/>
            <p:nvPr/>
          </p:nvCxnSpPr>
          <p:spPr bwMode="auto">
            <a:xfrm>
              <a:off x="6139586" y="1202565"/>
              <a:ext cx="178381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6" name="Gerader Verbinder 175">
              <a:extLst>
                <a:ext uri="{FF2B5EF4-FFF2-40B4-BE49-F238E27FC236}">
                  <a16:creationId xmlns:a16="http://schemas.microsoft.com/office/drawing/2014/main" id="{C62E2A93-6DA8-1F69-B5D4-4FCE2E7DC9FF}"/>
                </a:ext>
              </a:extLst>
            </p:cNvPr>
            <p:cNvCxnSpPr>
              <a:endCxn id="13" idx="0"/>
            </p:cNvCxnSpPr>
            <p:nvPr/>
          </p:nvCxnSpPr>
          <p:spPr bwMode="auto">
            <a:xfrm>
              <a:off x="6139586" y="1187776"/>
              <a:ext cx="1" cy="22807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D5ABD325-6D94-ECFA-BF5A-6AC724A09EBA}"/>
              </a:ext>
            </a:extLst>
          </p:cNvPr>
          <p:cNvGrpSpPr/>
          <p:nvPr/>
        </p:nvGrpSpPr>
        <p:grpSpPr>
          <a:xfrm>
            <a:off x="1994556" y="4762989"/>
            <a:ext cx="6461051" cy="1296974"/>
            <a:chOff x="1994556" y="4762989"/>
            <a:chExt cx="6461051" cy="1296974"/>
          </a:xfrm>
        </p:grpSpPr>
        <p:grpSp>
          <p:nvGrpSpPr>
            <p:cNvPr id="190" name="Gruppieren 189">
              <a:extLst>
                <a:ext uri="{FF2B5EF4-FFF2-40B4-BE49-F238E27FC236}">
                  <a16:creationId xmlns:a16="http://schemas.microsoft.com/office/drawing/2014/main" id="{3CE2B852-7629-DFBC-850C-3EE71A84FD72}"/>
                </a:ext>
              </a:extLst>
            </p:cNvPr>
            <p:cNvGrpSpPr/>
            <p:nvPr/>
          </p:nvGrpSpPr>
          <p:grpSpPr>
            <a:xfrm>
              <a:off x="1994556" y="5680831"/>
              <a:ext cx="6461051" cy="379132"/>
              <a:chOff x="1994556" y="5680831"/>
              <a:chExt cx="6461051" cy="379132"/>
            </a:xfrm>
          </p:grpSpPr>
          <p:sp>
            <p:nvSpPr>
              <p:cNvPr id="136" name="Textfeld 135">
                <a:extLst>
                  <a:ext uri="{FF2B5EF4-FFF2-40B4-BE49-F238E27FC236}">
                    <a16:creationId xmlns:a16="http://schemas.microsoft.com/office/drawing/2014/main" id="{56FEA781-4070-45DF-9DF9-4FE225FFE945}"/>
                  </a:ext>
                </a:extLst>
              </p:cNvPr>
              <p:cNvSpPr txBox="1"/>
              <p:nvPr/>
            </p:nvSpPr>
            <p:spPr>
              <a:xfrm>
                <a:off x="4793563" y="5752186"/>
                <a:ext cx="1121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/>
                  <a:t>Wärmenetz</a:t>
                </a:r>
              </a:p>
            </p:txBody>
          </p:sp>
          <p:cxnSp>
            <p:nvCxnSpPr>
              <p:cNvPr id="122" name="Gerade Verbindung mit Pfeil 121">
                <a:extLst>
                  <a:ext uri="{FF2B5EF4-FFF2-40B4-BE49-F238E27FC236}">
                    <a16:creationId xmlns:a16="http://schemas.microsoft.com/office/drawing/2014/main" id="{7E2B383D-FEE0-81DF-5BAC-59DCC1DA63B1}"/>
                  </a:ext>
                </a:extLst>
              </p:cNvPr>
              <p:cNvCxnSpPr/>
              <p:nvPr/>
            </p:nvCxnSpPr>
            <p:spPr bwMode="auto">
              <a:xfrm>
                <a:off x="1994556" y="6035835"/>
                <a:ext cx="6461051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9" name="Gerader Verbinder 148">
                <a:extLst>
                  <a:ext uri="{FF2B5EF4-FFF2-40B4-BE49-F238E27FC236}">
                    <a16:creationId xmlns:a16="http://schemas.microsoft.com/office/drawing/2014/main" id="{1CCC28AE-F5C6-842C-F46F-9FAF2DAF0386}"/>
                  </a:ext>
                </a:extLst>
              </p:cNvPr>
              <p:cNvCxnSpPr/>
              <p:nvPr/>
            </p:nvCxnSpPr>
            <p:spPr bwMode="auto">
              <a:xfrm>
                <a:off x="2388622" y="5680831"/>
                <a:ext cx="0" cy="355004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3" name="Gerader Verbinder 152">
                <a:extLst>
                  <a:ext uri="{FF2B5EF4-FFF2-40B4-BE49-F238E27FC236}">
                    <a16:creationId xmlns:a16="http://schemas.microsoft.com/office/drawing/2014/main" id="{3FA43BD2-D44A-3BB4-6760-2FC684003A7F}"/>
                  </a:ext>
                </a:extLst>
              </p:cNvPr>
              <p:cNvCxnSpPr/>
              <p:nvPr/>
            </p:nvCxnSpPr>
            <p:spPr bwMode="auto">
              <a:xfrm>
                <a:off x="3715007" y="5680831"/>
                <a:ext cx="0" cy="355004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4" name="Gerader Verbinder 153">
                <a:extLst>
                  <a:ext uri="{FF2B5EF4-FFF2-40B4-BE49-F238E27FC236}">
                    <a16:creationId xmlns:a16="http://schemas.microsoft.com/office/drawing/2014/main" id="{E8E6A6A4-8469-D2BD-8E6F-64CB8B2B27E0}"/>
                  </a:ext>
                </a:extLst>
              </p:cNvPr>
              <p:cNvCxnSpPr/>
              <p:nvPr/>
            </p:nvCxnSpPr>
            <p:spPr bwMode="auto">
              <a:xfrm>
                <a:off x="6164895" y="5680831"/>
                <a:ext cx="0" cy="355004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81" name="Textfeld 80">
              <a:extLst>
                <a:ext uri="{FF2B5EF4-FFF2-40B4-BE49-F238E27FC236}">
                  <a16:creationId xmlns:a16="http://schemas.microsoft.com/office/drawing/2014/main" id="{AC3B4CFF-F9C4-4AF2-ABAB-E0E8D8F5C3F2}"/>
                </a:ext>
              </a:extLst>
            </p:cNvPr>
            <p:cNvSpPr txBox="1"/>
            <p:nvPr/>
          </p:nvSpPr>
          <p:spPr>
            <a:xfrm>
              <a:off x="6240766" y="4762989"/>
              <a:ext cx="9717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 Heizwerk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36587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294" y="0"/>
            <a:ext cx="24820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AGRI-PV-Anlagen</a:t>
            </a:r>
          </a:p>
        </p:txBody>
      </p:sp>
      <p:pic>
        <p:nvPicPr>
          <p:cNvPr id="5" name="Grafik 3">
            <a:extLst>
              <a:ext uri="{FF2B5EF4-FFF2-40B4-BE49-F238E27FC236}">
                <a16:creationId xmlns:a16="http://schemas.microsoft.com/office/drawing/2014/main" id="{3F0E6AC3-8AEB-4261-AA75-EFE54D8B7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91" y="993086"/>
            <a:ext cx="3228711" cy="197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 descr="Ein Bild, das Gras, draußen, blau, Gebäude enthält.&#10;&#10;Automatisch generierte Beschreibung">
            <a:extLst>
              <a:ext uri="{FF2B5EF4-FFF2-40B4-BE49-F238E27FC236}">
                <a16:creationId xmlns:a16="http://schemas.microsoft.com/office/drawing/2014/main" id="{85E81373-4432-48E2-907A-F48C9C955A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1"/>
          <a:stretch/>
        </p:blipFill>
        <p:spPr>
          <a:xfrm>
            <a:off x="6540799" y="993086"/>
            <a:ext cx="3228710" cy="1978705"/>
          </a:xfrm>
          <a:prstGeom prst="rect">
            <a:avLst/>
          </a:prstGeom>
        </p:spPr>
      </p:pic>
      <p:pic>
        <p:nvPicPr>
          <p:cNvPr id="4" name="Grafik 3" descr="Ein Bild, das Text, Gras, draußen enthält.&#10;&#10;Automatisch generierte Beschreibung">
            <a:extLst>
              <a:ext uri="{FF2B5EF4-FFF2-40B4-BE49-F238E27FC236}">
                <a16:creationId xmlns:a16="http://schemas.microsoft.com/office/drawing/2014/main" id="{8EDEB5A6-D847-4C1B-A9E4-5372FD8BAA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74" r="54818" b="25576"/>
          <a:stretch/>
        </p:blipFill>
        <p:spPr>
          <a:xfrm>
            <a:off x="3468972" y="993087"/>
            <a:ext cx="2968056" cy="197870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7772A912-D606-42B2-B2AE-BFE7C55BA8BD}"/>
              </a:ext>
            </a:extLst>
          </p:cNvPr>
          <p:cNvSpPr txBox="1"/>
          <p:nvPr/>
        </p:nvSpPr>
        <p:spPr>
          <a:xfrm>
            <a:off x="272781" y="3002605"/>
            <a:ext cx="2956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im Acker- und Gemüsebaubau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13F8806-A2DD-4AD4-8B8F-887868BC3BD5}"/>
              </a:ext>
            </a:extLst>
          </p:cNvPr>
          <p:cNvSpPr txBox="1"/>
          <p:nvPr/>
        </p:nvSpPr>
        <p:spPr>
          <a:xfrm>
            <a:off x="3790220" y="3002605"/>
            <a:ext cx="2223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im Obst- und Weinbau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6A62DA6-875E-4193-AA86-2C58AC080337}"/>
              </a:ext>
            </a:extLst>
          </p:cNvPr>
          <p:cNvSpPr txBox="1"/>
          <p:nvPr/>
        </p:nvSpPr>
        <p:spPr>
          <a:xfrm>
            <a:off x="7549860" y="3002605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auf Wiesen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EAE6BE0-3B8B-4403-9966-4E6F3552E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7766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3333FF"/>
                </a:solidFill>
              </a:rPr>
              <a:t>Landwirt + Energiewirt = </a:t>
            </a:r>
            <a:r>
              <a:rPr lang="de-DE" altLang="de-DE" sz="1800" dirty="0" err="1">
                <a:solidFill>
                  <a:srgbClr val="3333FF"/>
                </a:solidFill>
              </a:rPr>
              <a:t>Ökowirt</a:t>
            </a:r>
            <a:r>
              <a:rPr lang="de-DE" altLang="de-DE" sz="1800" dirty="0">
                <a:solidFill>
                  <a:srgbClr val="3333FF"/>
                </a:solidFill>
              </a:rPr>
              <a:t>: Ein neues Geschäftsmodell für die Landwirtschaft!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0EE3F10-20BC-43F6-9835-631209EE8514}"/>
              </a:ext>
            </a:extLst>
          </p:cNvPr>
          <p:cNvGrpSpPr/>
          <p:nvPr/>
        </p:nvGrpSpPr>
        <p:grpSpPr>
          <a:xfrm>
            <a:off x="377221" y="3462177"/>
            <a:ext cx="9528779" cy="2240549"/>
            <a:chOff x="377221" y="3462177"/>
            <a:chExt cx="9528779" cy="2240549"/>
          </a:xfrm>
        </p:grpSpPr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45F4E1AC-723E-41A4-8ABC-B39A14A3B275}"/>
                </a:ext>
              </a:extLst>
            </p:cNvPr>
            <p:cNvGrpSpPr/>
            <p:nvPr/>
          </p:nvGrpSpPr>
          <p:grpSpPr>
            <a:xfrm>
              <a:off x="377221" y="3462177"/>
              <a:ext cx="9528779" cy="2240549"/>
              <a:chOff x="377221" y="3462177"/>
              <a:chExt cx="9528779" cy="2240549"/>
            </a:xfrm>
          </p:grpSpPr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B0226E9C-17FC-4B2F-BA4A-ACFA63304ED7}"/>
                  </a:ext>
                </a:extLst>
              </p:cNvPr>
              <p:cNvSpPr txBox="1"/>
              <p:nvPr/>
            </p:nvSpPr>
            <p:spPr>
              <a:xfrm>
                <a:off x="377221" y="3462177"/>
                <a:ext cx="849623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sz="1600" dirty="0">
                    <a:solidFill>
                      <a:srgbClr val="3333FF"/>
                    </a:solidFill>
                  </a:rPr>
                  <a:t>Landwirtschaftliche Nutzung und Stromproduktion können gleichzeitig betrieben werden.</a:t>
                </a:r>
              </a:p>
            </p:txBody>
          </p: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59053D1F-BB3D-4E48-9EF8-76F1FDE50275}"/>
                  </a:ext>
                </a:extLst>
              </p:cNvPr>
              <p:cNvSpPr txBox="1"/>
              <p:nvPr/>
            </p:nvSpPr>
            <p:spPr>
              <a:xfrm>
                <a:off x="377221" y="3932028"/>
                <a:ext cx="64547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sz="1600" dirty="0">
                    <a:solidFill>
                      <a:srgbClr val="3333FF"/>
                    </a:solidFill>
                  </a:rPr>
                  <a:t>Landwirtschaftliche Produkte werden an heißen Tagen geschützt. </a:t>
                </a:r>
              </a:p>
            </p:txBody>
          </p:sp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8B8D4739-A754-466D-9839-A67147F9C462}"/>
                  </a:ext>
                </a:extLst>
              </p:cNvPr>
              <p:cNvSpPr txBox="1"/>
              <p:nvPr/>
            </p:nvSpPr>
            <p:spPr>
              <a:xfrm>
                <a:off x="377221" y="5117951"/>
                <a:ext cx="952877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sz="1600" dirty="0">
                    <a:solidFill>
                      <a:srgbClr val="3333FF"/>
                    </a:solidFill>
                  </a:rPr>
                  <a:t>AGRI-PV sollte so gefördert werden, dass die Mehrkosten durch die Trägersysteme gegenüber den günstigeren Freiflächenanlagen kompensiert werden.</a:t>
                </a:r>
              </a:p>
            </p:txBody>
          </p: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07F9F1D2-1297-4FFE-892A-61E3D0A2EF33}"/>
                  </a:ext>
                </a:extLst>
              </p:cNvPr>
              <p:cNvSpPr txBox="1"/>
              <p:nvPr/>
            </p:nvSpPr>
            <p:spPr>
              <a:xfrm>
                <a:off x="377221" y="4401879"/>
                <a:ext cx="952877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altLang="de-DE" sz="1600" dirty="0">
                    <a:solidFill>
                      <a:srgbClr val="3333FF"/>
                    </a:solidFill>
                  </a:rPr>
                  <a:t>Die finanzrechtlichen und gewerberechtlichen Behinderungen für die gleichzeitige Nutzung von Landwirtschaft und Energieerzeugung (Unternehmer) müssen beseitigt werden.</a:t>
                </a:r>
                <a:endParaRPr lang="de-DE" sz="1600" dirty="0">
                  <a:solidFill>
                    <a:srgbClr val="3333FF"/>
                  </a:solidFill>
                </a:endParaRPr>
              </a:p>
            </p:txBody>
          </p:sp>
        </p:grpSp>
        <p:sp>
          <p:nvSpPr>
            <p:cNvPr id="17" name="Text Box 14">
              <a:extLst>
                <a:ext uri="{FF2B5EF4-FFF2-40B4-BE49-F238E27FC236}">
                  <a16:creationId xmlns:a16="http://schemas.microsoft.com/office/drawing/2014/main" id="{8D372233-BBCB-4DCA-B99D-8DAE2EA52A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8848953" y="3572939"/>
              <a:ext cx="204768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000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13)</a:t>
              </a:r>
            </a:p>
          </p:txBody>
        </p:sp>
      </p:grpSp>
      <p:sp>
        <p:nvSpPr>
          <p:cNvPr id="20" name="Text Box 14">
            <a:extLst>
              <a:ext uri="{FF2B5EF4-FFF2-40B4-BE49-F238E27FC236}">
                <a16:creationId xmlns:a16="http://schemas.microsoft.com/office/drawing/2014/main" id="{B6B7F5E3-AD84-486E-BD18-CEB27AA5E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5817" y="5719099"/>
            <a:ext cx="154369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x) Quellenliste </a:t>
            </a:r>
          </a:p>
        </p:txBody>
      </p:sp>
    </p:spTree>
    <p:extLst>
      <p:ext uri="{BB962C8B-B14F-4D97-AF65-F5344CB8AC3E}">
        <p14:creationId xmlns:p14="http://schemas.microsoft.com/office/powerpoint/2010/main" val="405871441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294" y="0"/>
            <a:ext cx="745075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Energieerzeugung auf landwirtschaftlichen Flächen (2)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Flächennutzung in D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394DAA7-50B1-468E-A40F-8C9703289C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1"/>
          <a:stretch/>
        </p:blipFill>
        <p:spPr>
          <a:xfrm>
            <a:off x="1080655" y="1163782"/>
            <a:ext cx="6858000" cy="4966292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DEAE6BE0-3B8B-4403-9966-4E6F3552E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0105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chemeClr val="accent2"/>
                </a:solidFill>
              </a:rPr>
              <a:t>14% der landwirtschaftlich genutzten Fläche in D sind Energiepflanzen!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4347A4C-F5A5-B638-D44D-257CAD703EB4}"/>
              </a:ext>
            </a:extLst>
          </p:cNvPr>
          <p:cNvSpPr txBox="1"/>
          <p:nvPr/>
        </p:nvSpPr>
        <p:spPr>
          <a:xfrm>
            <a:off x="4359568" y="4114800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46 %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C5B1EFB-A33A-6D57-AD0B-1AB3F134F028}"/>
              </a:ext>
            </a:extLst>
          </p:cNvPr>
          <p:cNvSpPr txBox="1"/>
          <p:nvPr/>
        </p:nvSpPr>
        <p:spPr>
          <a:xfrm>
            <a:off x="649578" y="3960911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32 %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1D5E43E-BB97-6E08-9B93-F7B6067762A5}"/>
              </a:ext>
            </a:extLst>
          </p:cNvPr>
          <p:cNvSpPr txBox="1"/>
          <p:nvPr/>
        </p:nvSpPr>
        <p:spPr>
          <a:xfrm>
            <a:off x="970309" y="2098176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22 %</a:t>
            </a:r>
          </a:p>
        </p:txBody>
      </p:sp>
    </p:spTree>
    <p:extLst>
      <p:ext uri="{BB962C8B-B14F-4D97-AF65-F5344CB8AC3E}">
        <p14:creationId xmlns:p14="http://schemas.microsoft.com/office/powerpoint/2010/main" val="136585547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294" y="0"/>
            <a:ext cx="745075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Energieerzeugung auf landwirtschaftlichen Flächen (3)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Anbau nachwachsender Rohstoffe in Deutschland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526819E-8E54-4F98-8895-20216FC3FA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6"/>
          <a:stretch/>
        </p:blipFill>
        <p:spPr>
          <a:xfrm>
            <a:off x="1230187" y="952950"/>
            <a:ext cx="7166865" cy="5024432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DEAE6BE0-3B8B-4403-9966-4E6F3552E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8497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Energiepflanzen dominieren die nachwachsenden Rohstoffe!</a:t>
            </a:r>
          </a:p>
        </p:txBody>
      </p:sp>
    </p:spTree>
    <p:extLst>
      <p:ext uri="{BB962C8B-B14F-4D97-AF65-F5344CB8AC3E}">
        <p14:creationId xmlns:p14="http://schemas.microsoft.com/office/powerpoint/2010/main" val="155340612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294" y="0"/>
            <a:ext cx="745075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Energieerzeugung auf landwirtschaftlichen Flächen (4)</a:t>
            </a:r>
            <a:br>
              <a:rPr lang="de-DE" altLang="de-DE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Flächenpotenziale in D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669379D9-0427-48F4-AD7F-F57397747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1962" y="5551909"/>
            <a:ext cx="205505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siehe Seite 14 und 15</a:t>
            </a:r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6C5C5F9D-D07B-4B48-919E-8B1AFCBCBBF4}"/>
              </a:ext>
            </a:extLst>
          </p:cNvPr>
          <p:cNvGraphicFramePr>
            <a:graphicFrameLocks noGrp="1"/>
          </p:cNvGraphicFramePr>
          <p:nvPr/>
        </p:nvGraphicFramePr>
        <p:xfrm>
          <a:off x="1864041" y="947157"/>
          <a:ext cx="6012267" cy="1318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58576">
                  <a:extLst>
                    <a:ext uri="{9D8B030D-6E8A-4147-A177-3AD203B41FA5}">
                      <a16:colId xmlns:a16="http://schemas.microsoft.com/office/drawing/2014/main" val="3687946294"/>
                    </a:ext>
                  </a:extLst>
                </a:gridCol>
                <a:gridCol w="1407309">
                  <a:extLst>
                    <a:ext uri="{9D8B030D-6E8A-4147-A177-3AD203B41FA5}">
                      <a16:colId xmlns:a16="http://schemas.microsoft.com/office/drawing/2014/main" val="875218645"/>
                    </a:ext>
                  </a:extLst>
                </a:gridCol>
                <a:gridCol w="2146382">
                  <a:extLst>
                    <a:ext uri="{9D8B030D-6E8A-4147-A177-3AD203B41FA5}">
                      <a16:colId xmlns:a16="http://schemas.microsoft.com/office/drawing/2014/main" val="797372458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Flächen in D    </a:t>
                      </a:r>
                      <a:r>
                        <a:rPr lang="de-DE" sz="10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*)</a:t>
                      </a:r>
                      <a:endParaRPr lang="de-DE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Fläche</a:t>
                      </a:r>
                      <a:b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(ha)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Anteil </a:t>
                      </a:r>
                      <a:r>
                        <a:rPr lang="de-DE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vonLandesfläche</a:t>
                      </a:r>
                      <a:b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(%)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48584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Landesfläche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35.758.800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89676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landwirtschaftl. Nutzfläche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16.600.000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46,42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70453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Ackerland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11.700.000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32,72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944932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benötigte PV-Freifläche    </a:t>
                      </a:r>
                      <a:r>
                        <a:rPr lang="de-DE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**)</a:t>
                      </a:r>
                      <a:endParaRPr lang="de-DE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235.980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0,66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085779"/>
                  </a:ext>
                </a:extLst>
              </a:tr>
            </a:tbl>
          </a:graphicData>
        </a:graphic>
      </p:graphicFrame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9EF0E585-E763-4514-BF51-337D9FAFCD8D}"/>
              </a:ext>
            </a:extLst>
          </p:cNvPr>
          <p:cNvGraphicFramePr>
            <a:graphicFrameLocks noGrp="1"/>
          </p:cNvGraphicFramePr>
          <p:nvPr/>
        </p:nvGraphicFramePr>
        <p:xfrm>
          <a:off x="1864041" y="2647308"/>
          <a:ext cx="6022658" cy="655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73423">
                  <a:extLst>
                    <a:ext uri="{9D8B030D-6E8A-4147-A177-3AD203B41FA5}">
                      <a16:colId xmlns:a16="http://schemas.microsoft.com/office/drawing/2014/main" val="3687946294"/>
                    </a:ext>
                  </a:extLst>
                </a:gridCol>
                <a:gridCol w="1192462">
                  <a:extLst>
                    <a:ext uri="{9D8B030D-6E8A-4147-A177-3AD203B41FA5}">
                      <a16:colId xmlns:a16="http://schemas.microsoft.com/office/drawing/2014/main" val="875218645"/>
                    </a:ext>
                  </a:extLst>
                </a:gridCol>
                <a:gridCol w="2156773">
                  <a:extLst>
                    <a:ext uri="{9D8B030D-6E8A-4147-A177-3AD203B41FA5}">
                      <a16:colId xmlns:a16="http://schemas.microsoft.com/office/drawing/2014/main" val="797372458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landwirtschaftl</a:t>
                      </a:r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. Nutzfläche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4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Anteil von </a:t>
                      </a:r>
                      <a:r>
                        <a:rPr lang="de-DE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lw</a:t>
                      </a:r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. Nutzfläche</a:t>
                      </a:r>
                      <a:b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(%)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88416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benötigte PV-Freifläche    </a:t>
                      </a:r>
                      <a:r>
                        <a:rPr lang="de-DE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**)</a:t>
                      </a:r>
                      <a:endParaRPr lang="de-DE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235.980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1,42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184573"/>
                  </a:ext>
                </a:extLst>
              </a:tr>
            </a:tbl>
          </a:graphicData>
        </a:graphic>
      </p:graphicFrame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0BE15708-1EB1-474D-A107-8A22DF887D20}"/>
              </a:ext>
            </a:extLst>
          </p:cNvPr>
          <p:cNvGraphicFramePr>
            <a:graphicFrameLocks noGrp="1"/>
          </p:cNvGraphicFramePr>
          <p:nvPr/>
        </p:nvGraphicFramePr>
        <p:xfrm>
          <a:off x="1864041" y="3684519"/>
          <a:ext cx="6022658" cy="1752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73423">
                  <a:extLst>
                    <a:ext uri="{9D8B030D-6E8A-4147-A177-3AD203B41FA5}">
                      <a16:colId xmlns:a16="http://schemas.microsoft.com/office/drawing/2014/main" val="3687946294"/>
                    </a:ext>
                  </a:extLst>
                </a:gridCol>
                <a:gridCol w="1192462">
                  <a:extLst>
                    <a:ext uri="{9D8B030D-6E8A-4147-A177-3AD203B41FA5}">
                      <a16:colId xmlns:a16="http://schemas.microsoft.com/office/drawing/2014/main" val="875218645"/>
                    </a:ext>
                  </a:extLst>
                </a:gridCol>
                <a:gridCol w="2156773">
                  <a:extLst>
                    <a:ext uri="{9D8B030D-6E8A-4147-A177-3AD203B41FA5}">
                      <a16:colId xmlns:a16="http://schemas.microsoft.com/office/drawing/2014/main" val="797372458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Ackerland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4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Anteil von Ackerland</a:t>
                      </a:r>
                      <a:b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(%)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12664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Biodiesel/Pflanzenöl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493.000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4,21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31266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u="none" strike="noStrike" dirty="0" err="1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Bioethanöl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265.000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2,26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20165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Biogas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1.570.000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13,42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01712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Brachfläche nach EU-Richtline</a:t>
                      </a:r>
                      <a:b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</a:br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GAP 2023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468.000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4,00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428088745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benötigte PV-Freifläche    </a:t>
                      </a:r>
                      <a:r>
                        <a:rPr lang="de-DE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**)</a:t>
                      </a:r>
                      <a:endParaRPr lang="de-DE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235.980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2,02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481538"/>
                  </a:ext>
                </a:extLst>
              </a:tr>
            </a:tbl>
          </a:graphicData>
        </a:graphic>
      </p:graphicFrame>
      <p:sp>
        <p:nvSpPr>
          <p:cNvPr id="7" name="Rectangle 4">
            <a:extLst>
              <a:ext uri="{FF2B5EF4-FFF2-40B4-BE49-F238E27FC236}">
                <a16:creationId xmlns:a16="http://schemas.microsoft.com/office/drawing/2014/main" id="{DEAE6BE0-3B8B-4403-9966-4E6F3552E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93235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möglichen Flächenpotenziale reichen sehr gut aus für PV-Freiflächenanlagen!</a:t>
            </a: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A1C60344-496C-49B6-BEF5-35D9D7AB1A9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220444" y="5552060"/>
            <a:ext cx="2235476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000" dirty="0">
                <a:solidFill>
                  <a:srgbClr val="000000"/>
                </a:solidFill>
                <a:ea typeface="Microsoft YaHei" panose="020B0503020204020204" pitchFamily="34" charset="-122"/>
              </a:rPr>
              <a:t>**) siehe Kapitel „EE-Ausbaupfad für D“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A917F34A-FF5F-4337-BB12-35758E97FC6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930124" y="5552060"/>
            <a:ext cx="1148356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000" dirty="0">
                <a:solidFill>
                  <a:srgbClr val="000000"/>
                </a:solidFill>
                <a:ea typeface="Microsoft YaHei" panose="020B0503020204020204" pitchFamily="34" charset="-122"/>
              </a:rPr>
              <a:t>*) stat. Bundesamt</a:t>
            </a:r>
          </a:p>
        </p:txBody>
      </p:sp>
    </p:spTree>
    <p:extLst>
      <p:ext uri="{BB962C8B-B14F-4D97-AF65-F5344CB8AC3E}">
        <p14:creationId xmlns:p14="http://schemas.microsoft.com/office/powerpoint/2010/main" val="57779644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294" y="0"/>
            <a:ext cx="745075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Energieerzeugung auf landwirtschaftlichen Flächen (5)</a:t>
            </a:r>
            <a:br>
              <a:rPr lang="de-DE" altLang="de-DE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Flächenpotenziale in RLP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669379D9-0427-48F4-AD7F-F57397747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1673" y="5663388"/>
            <a:ext cx="154369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 x) Quellenliste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6B262A4-2BB1-46DE-99CE-745E3F1441E3}"/>
              </a:ext>
            </a:extLst>
          </p:cNvPr>
          <p:cNvSpPr txBox="1"/>
          <p:nvPr/>
        </p:nvSpPr>
        <p:spPr>
          <a:xfrm>
            <a:off x="6436814" y="1572330"/>
            <a:ext cx="32938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Wenn man die benötigte PV-Freifläche von 16.500 ha für RLP auf alle Gemeinden von RLP (2305) aufteilt ergibt sich ein Mittelwert von ca. 7,2 ha pro Gemeinde.</a:t>
            </a:r>
          </a:p>
          <a:p>
            <a:endParaRPr lang="de-DE" sz="1600" dirty="0">
              <a:solidFill>
                <a:srgbClr val="FF0000"/>
              </a:solidFill>
            </a:endParaRPr>
          </a:p>
          <a:p>
            <a:r>
              <a:rPr lang="de-DE" sz="1600" dirty="0">
                <a:solidFill>
                  <a:srgbClr val="FF0000"/>
                </a:solidFill>
              </a:rPr>
              <a:t>Ein praktischer Ansatz ist, dass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2,36 % der landwirtschaftlich genutzten Fläche einer Gemeinde für PV-Freiflächenanlagen angestrebt werden sollte.</a:t>
            </a:r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8E53A50D-7246-453B-9381-BE18B01ACBE3}"/>
              </a:ext>
            </a:extLst>
          </p:cNvPr>
          <p:cNvGraphicFramePr>
            <a:graphicFrameLocks noGrp="1"/>
          </p:cNvGraphicFramePr>
          <p:nvPr/>
        </p:nvGraphicFramePr>
        <p:xfrm>
          <a:off x="175344" y="1004381"/>
          <a:ext cx="5831840" cy="15316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84720">
                  <a:extLst>
                    <a:ext uri="{9D8B030D-6E8A-4147-A177-3AD203B41FA5}">
                      <a16:colId xmlns:a16="http://schemas.microsoft.com/office/drawing/2014/main" val="1607623448"/>
                    </a:ext>
                  </a:extLst>
                </a:gridCol>
                <a:gridCol w="890016">
                  <a:extLst>
                    <a:ext uri="{9D8B030D-6E8A-4147-A177-3AD203B41FA5}">
                      <a16:colId xmlns:a16="http://schemas.microsoft.com/office/drawing/2014/main" val="3292915986"/>
                    </a:ext>
                  </a:extLst>
                </a:gridCol>
                <a:gridCol w="1557104">
                  <a:extLst>
                    <a:ext uri="{9D8B030D-6E8A-4147-A177-3AD203B41FA5}">
                      <a16:colId xmlns:a16="http://schemas.microsoft.com/office/drawing/2014/main" val="336741031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Flächen in RLP    </a:t>
                      </a:r>
                      <a:r>
                        <a:rPr lang="de-DE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*)</a:t>
                      </a:r>
                      <a:endParaRPr lang="de-DE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Fläche</a:t>
                      </a:r>
                      <a:br>
                        <a:rPr lang="de-DE" sz="1400" b="1" u="none" strike="noStrike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de-DE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(ha)</a:t>
                      </a:r>
                      <a:endParaRPr lang="de-DE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Anteil von Landesfläche</a:t>
                      </a:r>
                      <a:b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(%)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6491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Landesfläche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1.985.800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386099117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landwirtschaftl. Nutzfläche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700.000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35,25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960139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Ackerland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350.000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17,63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99327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benötigte PV-Freifläche    </a:t>
                      </a:r>
                      <a:r>
                        <a:rPr lang="de-DE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**)</a:t>
                      </a:r>
                      <a:endParaRPr lang="de-DE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16.500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0,83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957504"/>
                  </a:ext>
                </a:extLst>
              </a:tr>
            </a:tbl>
          </a:graphicData>
        </a:graphic>
      </p:graphicFrame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51DE207E-063A-4275-843E-83AD77E4DFCB}"/>
              </a:ext>
            </a:extLst>
          </p:cNvPr>
          <p:cNvGraphicFramePr>
            <a:graphicFrameLocks noGrp="1"/>
          </p:cNvGraphicFramePr>
          <p:nvPr/>
        </p:nvGraphicFramePr>
        <p:xfrm>
          <a:off x="175344" y="2760414"/>
          <a:ext cx="5842000" cy="868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72528">
                  <a:extLst>
                    <a:ext uri="{9D8B030D-6E8A-4147-A177-3AD203B41FA5}">
                      <a16:colId xmlns:a16="http://schemas.microsoft.com/office/drawing/2014/main" val="1607623448"/>
                    </a:ext>
                  </a:extLst>
                </a:gridCol>
                <a:gridCol w="896112">
                  <a:extLst>
                    <a:ext uri="{9D8B030D-6E8A-4147-A177-3AD203B41FA5}">
                      <a16:colId xmlns:a16="http://schemas.microsoft.com/office/drawing/2014/main" val="3292915986"/>
                    </a:ext>
                  </a:extLst>
                </a:gridCol>
                <a:gridCol w="1573360">
                  <a:extLst>
                    <a:ext uri="{9D8B030D-6E8A-4147-A177-3AD203B41FA5}">
                      <a16:colId xmlns:a16="http://schemas.microsoft.com/office/drawing/2014/main" val="336741031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landwirtschaftl</a:t>
                      </a:r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. Nutzfläche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Anteil von </a:t>
                      </a:r>
                      <a:b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de-DE" sz="14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lw</a:t>
                      </a:r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. Nutzfläche</a:t>
                      </a:r>
                      <a:b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(%)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7859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benötigte PV-Freifläche    </a:t>
                      </a:r>
                      <a:r>
                        <a:rPr lang="de-DE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**)</a:t>
                      </a:r>
                      <a:endParaRPr lang="de-DE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16.500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2,36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664263"/>
                  </a:ext>
                </a:extLst>
              </a:tr>
            </a:tbl>
          </a:graphicData>
        </a:graphic>
      </p:graphicFrame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340B4009-72B7-4F04-9DC5-4E2A3D018455}"/>
              </a:ext>
            </a:extLst>
          </p:cNvPr>
          <p:cNvGraphicFramePr>
            <a:graphicFrameLocks noGrp="1"/>
          </p:cNvGraphicFramePr>
          <p:nvPr/>
        </p:nvGraphicFramePr>
        <p:xfrm>
          <a:off x="175344" y="3853508"/>
          <a:ext cx="5823120" cy="17449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54437">
                  <a:extLst>
                    <a:ext uri="{9D8B030D-6E8A-4147-A177-3AD203B41FA5}">
                      <a16:colId xmlns:a16="http://schemas.microsoft.com/office/drawing/2014/main" val="1607623448"/>
                    </a:ext>
                  </a:extLst>
                </a:gridCol>
                <a:gridCol w="938587">
                  <a:extLst>
                    <a:ext uri="{9D8B030D-6E8A-4147-A177-3AD203B41FA5}">
                      <a16:colId xmlns:a16="http://schemas.microsoft.com/office/drawing/2014/main" val="3292915986"/>
                    </a:ext>
                  </a:extLst>
                </a:gridCol>
                <a:gridCol w="1530096">
                  <a:extLst>
                    <a:ext uri="{9D8B030D-6E8A-4147-A177-3AD203B41FA5}">
                      <a16:colId xmlns:a16="http://schemas.microsoft.com/office/drawing/2014/main" val="336741031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Ackerland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Anteil von Ackerland</a:t>
                      </a:r>
                      <a:b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(%)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540631"/>
                  </a:ext>
                </a:extLst>
              </a:tr>
              <a:tr h="196891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genutzte Flächen für Mais (Biogas)       </a:t>
                      </a:r>
                      <a:r>
                        <a:rPr lang="de-DE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13)</a:t>
                      </a:r>
                      <a:endParaRPr lang="de-DE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35.000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10,00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5686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 err="1">
                          <a:solidFill>
                            <a:srgbClr val="0000FF"/>
                          </a:solidFill>
                          <a:effectLst/>
                        </a:rPr>
                        <a:t>genutze</a:t>
                      </a:r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 Flächen für Raps (Biodiesel)    </a:t>
                      </a:r>
                      <a:r>
                        <a:rPr lang="de-DE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14)</a:t>
                      </a:r>
                      <a:endParaRPr lang="de-DE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45.000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12,86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1354444"/>
                  </a:ext>
                </a:extLst>
              </a:tr>
              <a:tr h="377116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Brachfläche nach EU-Richtline</a:t>
                      </a:r>
                      <a:b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</a:br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GAP 2023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14.000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4,00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297564964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benötigte PV-Freifläche    </a:t>
                      </a:r>
                      <a:r>
                        <a:rPr lang="de-DE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**)</a:t>
                      </a:r>
                      <a:endParaRPr lang="de-DE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16.500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4,71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005983"/>
                  </a:ext>
                </a:extLst>
              </a:tr>
            </a:tbl>
          </a:graphicData>
        </a:graphic>
      </p:graphicFrame>
      <p:sp>
        <p:nvSpPr>
          <p:cNvPr id="7" name="Rectangle 4">
            <a:extLst>
              <a:ext uri="{FF2B5EF4-FFF2-40B4-BE49-F238E27FC236}">
                <a16:creationId xmlns:a16="http://schemas.microsoft.com/office/drawing/2014/main" id="{DEAE6BE0-3B8B-4403-9966-4E6F3552E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54352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Auch in RLP reichen die möglichen Flächenpotenziale sehr gut aus für PV-Freiflächenanlagen!</a:t>
            </a: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AA4A578C-A82B-4A5F-BEA6-E30F212182A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771650" y="5663388"/>
            <a:ext cx="238506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000" dirty="0">
                <a:solidFill>
                  <a:srgbClr val="000000"/>
                </a:solidFill>
                <a:ea typeface="Microsoft YaHei" panose="020B0503020204020204" pitchFamily="34" charset="-122"/>
              </a:rPr>
              <a:t>**) siehe Kapitel „EE-Ausbaupfad für RLP“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8BAD5472-BC10-4E54-B0A7-79B2F6B1884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32410" y="5663388"/>
            <a:ext cx="238506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000" dirty="0">
                <a:solidFill>
                  <a:srgbClr val="000000"/>
                </a:solidFill>
                <a:ea typeface="Microsoft YaHei" panose="020B0503020204020204" pitchFamily="34" charset="-122"/>
              </a:rPr>
              <a:t>*) stat. Landesamt RLP</a:t>
            </a:r>
          </a:p>
        </p:txBody>
      </p:sp>
    </p:spTree>
    <p:extLst>
      <p:ext uri="{BB962C8B-B14F-4D97-AF65-F5344CB8AC3E}">
        <p14:creationId xmlns:p14="http://schemas.microsoft.com/office/powerpoint/2010/main" val="427875728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294" y="0"/>
            <a:ext cx="745075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Energieerzeugung auf landwirtschaftlichen Flächen (6)</a:t>
            </a:r>
            <a:br>
              <a:rPr lang="de-DE" altLang="de-DE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Flächenerträge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669379D9-0427-48F4-AD7F-F57397747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4013" y="2362188"/>
            <a:ext cx="213872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x) Quellenliste, ISE e.V.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5E151CE-FB4B-4EAC-A073-987953F57B4F}"/>
              </a:ext>
            </a:extLst>
          </p:cNvPr>
          <p:cNvSpPr txBox="1"/>
          <p:nvPr/>
        </p:nvSpPr>
        <p:spPr>
          <a:xfrm>
            <a:off x="245178" y="3247377"/>
            <a:ext cx="977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Eigentümer erhalten bei der PV-Pacht  mehr als das 8-fache </a:t>
            </a:r>
            <a:r>
              <a:rPr lang="de-DE" sz="1600" dirty="0" err="1">
                <a:solidFill>
                  <a:srgbClr val="3333FF"/>
                </a:solidFill>
              </a:rPr>
              <a:t>ggü</a:t>
            </a:r>
            <a:r>
              <a:rPr lang="de-DE" sz="1600" dirty="0">
                <a:solidFill>
                  <a:srgbClr val="3333FF"/>
                </a:solidFill>
              </a:rPr>
              <a:t>. der Maisacker-Pacht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9EB2069-6932-4117-86BD-5478EF651625}"/>
              </a:ext>
            </a:extLst>
          </p:cNvPr>
          <p:cNvSpPr txBox="1"/>
          <p:nvPr/>
        </p:nvSpPr>
        <p:spPr>
          <a:xfrm>
            <a:off x="245178" y="2824003"/>
            <a:ext cx="977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Der Jahresenergieertrag bei PV ist um den Faktor 44 höher als bei Biogas aus Mais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9F80A3F-6BC3-447B-A917-4560D5BED596}"/>
              </a:ext>
            </a:extLst>
          </p:cNvPr>
          <p:cNvSpPr txBox="1"/>
          <p:nvPr/>
        </p:nvSpPr>
        <p:spPr>
          <a:xfrm>
            <a:off x="245178" y="4340346"/>
            <a:ext cx="977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Auch die Gemeinden profitieren mit 2.000 €/ha und Jahr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88B2608-6194-48CD-B53B-F8A47CF682F8}"/>
              </a:ext>
            </a:extLst>
          </p:cNvPr>
          <p:cNvSpPr txBox="1"/>
          <p:nvPr/>
        </p:nvSpPr>
        <p:spPr>
          <a:xfrm>
            <a:off x="245178" y="4763721"/>
            <a:ext cx="9777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Mit einer Bürgerenergiegenossenschaft oder einer Gemeindeenergiegesellschaft könnten die Bürger*innen der Gemeinde einen günstigen Stromtarif erhalten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EB6F96E-7182-40CD-8D14-7A4093023995}"/>
              </a:ext>
            </a:extLst>
          </p:cNvPr>
          <p:cNvSpPr txBox="1"/>
          <p:nvPr/>
        </p:nvSpPr>
        <p:spPr>
          <a:xfrm>
            <a:off x="245178" y="3670751"/>
            <a:ext cx="9647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Pächter könnten die abgegebenen Flächen für PV-Freiflächen als Brache für ihren Betrieb angerechnet bekommen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2431993-4776-46D1-AF03-D42618A1ED8C}"/>
              </a:ext>
            </a:extLst>
          </p:cNvPr>
          <p:cNvSpPr txBox="1"/>
          <p:nvPr/>
        </p:nvSpPr>
        <p:spPr>
          <a:xfrm>
            <a:off x="7650961" y="2332646"/>
            <a:ext cx="20580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0" i="0" u="none" strike="noStrike" baseline="0" dirty="0">
                <a:latin typeface="Calibri" panose="020F0502020204030204" pitchFamily="34" charset="0"/>
              </a:rPr>
              <a:t>*) Gemeindevergütung (0,2 ct/kWh)</a:t>
            </a:r>
            <a:endParaRPr lang="de-DE" sz="10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1BB76D0-4DF8-4DA8-8F55-AFA25F7E89EB}"/>
              </a:ext>
            </a:extLst>
          </p:cNvPr>
          <p:cNvSpPr txBox="1"/>
          <p:nvPr/>
        </p:nvSpPr>
        <p:spPr>
          <a:xfrm>
            <a:off x="9566785" y="2010308"/>
            <a:ext cx="28453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0" i="0" u="none" strike="noStrike" baseline="0" dirty="0">
                <a:latin typeface="Calibri" panose="020F0502020204030204" pitchFamily="34" charset="0"/>
              </a:rPr>
              <a:t>*)</a:t>
            </a:r>
            <a:endParaRPr lang="de-DE" sz="1000" dirty="0"/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16F4C173-C77F-43B6-8395-3CEA1DECD776}"/>
              </a:ext>
            </a:extLst>
          </p:cNvPr>
          <p:cNvGraphicFramePr>
            <a:graphicFrameLocks noGrp="1"/>
          </p:cNvGraphicFramePr>
          <p:nvPr/>
        </p:nvGraphicFramePr>
        <p:xfrm>
          <a:off x="245178" y="959108"/>
          <a:ext cx="9302113" cy="1318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9141">
                  <a:extLst>
                    <a:ext uri="{9D8B030D-6E8A-4147-A177-3AD203B41FA5}">
                      <a16:colId xmlns:a16="http://schemas.microsoft.com/office/drawing/2014/main" val="3961773864"/>
                    </a:ext>
                  </a:extLst>
                </a:gridCol>
                <a:gridCol w="1416238">
                  <a:extLst>
                    <a:ext uri="{9D8B030D-6E8A-4147-A177-3AD203B41FA5}">
                      <a16:colId xmlns:a16="http://schemas.microsoft.com/office/drawing/2014/main" val="4003769646"/>
                    </a:ext>
                  </a:extLst>
                </a:gridCol>
                <a:gridCol w="1210812">
                  <a:extLst>
                    <a:ext uri="{9D8B030D-6E8A-4147-A177-3AD203B41FA5}">
                      <a16:colId xmlns:a16="http://schemas.microsoft.com/office/drawing/2014/main" val="3025299054"/>
                    </a:ext>
                  </a:extLst>
                </a:gridCol>
                <a:gridCol w="826428">
                  <a:extLst>
                    <a:ext uri="{9D8B030D-6E8A-4147-A177-3AD203B41FA5}">
                      <a16:colId xmlns:a16="http://schemas.microsoft.com/office/drawing/2014/main" val="2232616337"/>
                    </a:ext>
                  </a:extLst>
                </a:gridCol>
                <a:gridCol w="691893">
                  <a:extLst>
                    <a:ext uri="{9D8B030D-6E8A-4147-A177-3AD203B41FA5}">
                      <a16:colId xmlns:a16="http://schemas.microsoft.com/office/drawing/2014/main" val="1015179928"/>
                    </a:ext>
                  </a:extLst>
                </a:gridCol>
                <a:gridCol w="1133935">
                  <a:extLst>
                    <a:ext uri="{9D8B030D-6E8A-4147-A177-3AD203B41FA5}">
                      <a16:colId xmlns:a16="http://schemas.microsoft.com/office/drawing/2014/main" val="3046772971"/>
                    </a:ext>
                  </a:extLst>
                </a:gridCol>
                <a:gridCol w="999400">
                  <a:extLst>
                    <a:ext uri="{9D8B030D-6E8A-4147-A177-3AD203B41FA5}">
                      <a16:colId xmlns:a16="http://schemas.microsoft.com/office/drawing/2014/main" val="3235762499"/>
                    </a:ext>
                  </a:extLst>
                </a:gridCol>
                <a:gridCol w="1864266">
                  <a:extLst>
                    <a:ext uri="{9D8B030D-6E8A-4147-A177-3AD203B41FA5}">
                      <a16:colId xmlns:a16="http://schemas.microsoft.com/office/drawing/2014/main" val="101898449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 fontAlgn="ctr"/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Jahresenergie-ertrag</a:t>
                      </a:r>
                      <a:endParaRPr lang="de-DE" sz="14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Jahresmenge</a:t>
                      </a:r>
                      <a:endParaRPr lang="de-DE" sz="14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DE" sz="1400" b="1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spez. Preis</a:t>
                      </a:r>
                      <a:endParaRPr lang="de-DE" sz="14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Jahresertrag (Umsatz)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Jahres-Pachtpreis</a:t>
                      </a:r>
                      <a:endParaRPr lang="de-DE" sz="14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Jahres-Gemeinde-vergütung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77274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endParaRPr lang="de-DE" sz="14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(MWh/ha)</a:t>
                      </a:r>
                      <a:endParaRPr lang="de-DE" sz="14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(t/ha)</a:t>
                      </a:r>
                      <a:endParaRPr lang="de-DE" sz="14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Wert</a:t>
                      </a:r>
                      <a:endParaRPr lang="de-DE" sz="14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Einheit</a:t>
                      </a:r>
                      <a:endParaRPr lang="de-DE" sz="14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(€/ha)</a:t>
                      </a:r>
                      <a:endParaRPr lang="de-DE" sz="14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(€/ha)</a:t>
                      </a:r>
                      <a:endParaRPr lang="de-DE" sz="14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(€/ha)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694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Raps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13,9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3,5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1.000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€/t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3.500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248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37301262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Mais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22,5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60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0,15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€/kWh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3.375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248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217027452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PV-Freifläche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1.000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0,05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€/kWh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50.000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2.000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2.000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3971651394"/>
                  </a:ext>
                </a:extLst>
              </a:tr>
            </a:tbl>
          </a:graphicData>
        </a:graphic>
      </p:graphicFrame>
      <p:sp>
        <p:nvSpPr>
          <p:cNvPr id="7" name="Rectangle 4">
            <a:extLst>
              <a:ext uri="{FF2B5EF4-FFF2-40B4-BE49-F238E27FC236}">
                <a16:creationId xmlns:a16="http://schemas.microsoft.com/office/drawing/2014/main" id="{DEAE6BE0-3B8B-4403-9966-4E6F3552E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06166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 Alle Beteiligten profitieren von der PV-Freiflächenanlage in der Gemeinde!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925BE2B-45B3-42D4-BEBD-931D6365A102}"/>
              </a:ext>
            </a:extLst>
          </p:cNvPr>
          <p:cNvSpPr txBox="1"/>
          <p:nvPr/>
        </p:nvSpPr>
        <p:spPr>
          <a:xfrm>
            <a:off x="1398145" y="1565936"/>
            <a:ext cx="42455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0" i="0" u="none" strike="noStrike" baseline="0" dirty="0">
                <a:latin typeface="+mn-lt"/>
              </a:rPr>
              <a:t>15)</a:t>
            </a:r>
            <a:endParaRPr lang="de-DE" sz="1000" dirty="0">
              <a:latin typeface="+mn-lt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B1E7132-84BB-42B9-833B-01A5DE79103B}"/>
              </a:ext>
            </a:extLst>
          </p:cNvPr>
          <p:cNvSpPr txBox="1"/>
          <p:nvPr/>
        </p:nvSpPr>
        <p:spPr>
          <a:xfrm>
            <a:off x="1398145" y="1798541"/>
            <a:ext cx="42455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0" i="0" u="none" strike="noStrike" baseline="0" dirty="0">
                <a:latin typeface="+mn-lt"/>
              </a:rPr>
              <a:t>16)</a:t>
            </a:r>
            <a:endParaRPr lang="de-DE" sz="1000" dirty="0">
              <a:latin typeface="+mn-lt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F216C73-E4BD-4F04-BB2C-568FC4B2B27A}"/>
              </a:ext>
            </a:extLst>
          </p:cNvPr>
          <p:cNvSpPr txBox="1"/>
          <p:nvPr/>
        </p:nvSpPr>
        <p:spPr>
          <a:xfrm>
            <a:off x="2873377" y="1565936"/>
            <a:ext cx="42455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0" i="0" u="none" strike="noStrike" baseline="0" dirty="0">
                <a:latin typeface="+mn-lt"/>
              </a:rPr>
              <a:t>1</a:t>
            </a:r>
            <a:r>
              <a:rPr lang="de-DE" sz="1000" dirty="0">
                <a:latin typeface="+mn-lt"/>
              </a:rPr>
              <a:t>7</a:t>
            </a:r>
            <a:r>
              <a:rPr lang="de-DE" sz="1000" b="0" i="0" u="none" strike="noStrike" baseline="0" dirty="0">
                <a:latin typeface="+mn-lt"/>
              </a:rPr>
              <a:t>)</a:t>
            </a:r>
            <a:endParaRPr lang="de-DE" sz="1000" dirty="0">
              <a:latin typeface="+mn-lt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D922AE9-94C0-4B6D-90DB-E1A1E1995633}"/>
              </a:ext>
            </a:extLst>
          </p:cNvPr>
          <p:cNvSpPr txBox="1"/>
          <p:nvPr/>
        </p:nvSpPr>
        <p:spPr>
          <a:xfrm>
            <a:off x="2873377" y="1798540"/>
            <a:ext cx="42455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0" i="0" u="none" strike="noStrike" baseline="0" dirty="0">
                <a:latin typeface="+mn-lt"/>
              </a:rPr>
              <a:t>1</a:t>
            </a:r>
            <a:r>
              <a:rPr lang="de-DE" sz="1000" dirty="0">
                <a:latin typeface="+mn-lt"/>
              </a:rPr>
              <a:t>6</a:t>
            </a:r>
            <a:r>
              <a:rPr lang="de-DE" sz="1000" b="0" i="0" u="none" strike="noStrike" baseline="0" dirty="0">
                <a:latin typeface="+mn-lt"/>
              </a:rPr>
              <a:t>)</a:t>
            </a:r>
            <a:endParaRPr lang="de-DE" sz="1000" dirty="0">
              <a:latin typeface="+mn-lt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53A1FC9A-50C1-4170-A41A-25083934C57D}"/>
              </a:ext>
            </a:extLst>
          </p:cNvPr>
          <p:cNvSpPr txBox="1"/>
          <p:nvPr/>
        </p:nvSpPr>
        <p:spPr>
          <a:xfrm>
            <a:off x="4013329" y="1565936"/>
            <a:ext cx="42455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0" i="0" u="none" strike="noStrike" baseline="0" dirty="0">
                <a:latin typeface="+mn-lt"/>
              </a:rPr>
              <a:t>1</a:t>
            </a:r>
            <a:r>
              <a:rPr lang="de-DE" sz="1000" dirty="0">
                <a:latin typeface="+mn-lt"/>
              </a:rPr>
              <a:t>8</a:t>
            </a:r>
            <a:r>
              <a:rPr lang="de-DE" sz="1000" b="0" i="0" u="none" strike="noStrike" baseline="0" dirty="0">
                <a:latin typeface="+mn-lt"/>
              </a:rPr>
              <a:t>)</a:t>
            </a:r>
            <a:endParaRPr lang="de-DE" sz="1000" dirty="0">
              <a:latin typeface="+mn-lt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2DD361B-FA79-4D4B-A06A-47E7935D26D4}"/>
              </a:ext>
            </a:extLst>
          </p:cNvPr>
          <p:cNvSpPr txBox="1"/>
          <p:nvPr/>
        </p:nvSpPr>
        <p:spPr>
          <a:xfrm>
            <a:off x="4013328" y="1798540"/>
            <a:ext cx="42455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0" i="0" u="none" strike="noStrike" baseline="0" dirty="0">
                <a:latin typeface="+mn-lt"/>
              </a:rPr>
              <a:t>1</a:t>
            </a:r>
            <a:r>
              <a:rPr lang="de-DE" sz="1000" dirty="0">
                <a:latin typeface="+mn-lt"/>
              </a:rPr>
              <a:t>6</a:t>
            </a:r>
            <a:r>
              <a:rPr lang="de-DE" sz="1000" b="0" i="0" u="none" strike="noStrike" baseline="0" dirty="0">
                <a:latin typeface="+mn-lt"/>
              </a:rPr>
              <a:t>)</a:t>
            </a:r>
            <a:endParaRPr lang="de-DE" sz="1000" dirty="0">
              <a:latin typeface="+mn-lt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722E3850-49CC-44AD-84A9-F9AD4BB76217}"/>
              </a:ext>
            </a:extLst>
          </p:cNvPr>
          <p:cNvSpPr txBox="1"/>
          <p:nvPr/>
        </p:nvSpPr>
        <p:spPr>
          <a:xfrm>
            <a:off x="6677400" y="1565936"/>
            <a:ext cx="42455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0" i="0" u="none" strike="noStrike" baseline="0" dirty="0">
                <a:latin typeface="+mn-lt"/>
              </a:rPr>
              <a:t>19)</a:t>
            </a:r>
            <a:endParaRPr lang="de-DE" sz="1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013688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11477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Agenda 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33CD7C43-5626-26EB-FC2F-89F4A4923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042" y="3090446"/>
            <a:ext cx="86979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0000FF"/>
                </a:solidFill>
              </a:rPr>
              <a:t>Fazit</a:t>
            </a:r>
            <a:endParaRPr lang="de-DE" altLang="de-DE" sz="1400" dirty="0">
              <a:solidFill>
                <a:srgbClr val="0000FF"/>
              </a:solidFill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AAF55841-7D2B-8B1F-6071-E0054E33C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042" y="2091681"/>
            <a:ext cx="86979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0000FF"/>
                </a:solidFill>
                <a:latin typeface="+mn-lt"/>
                <a:cs typeface="Calibri" panose="020F0502020204030204" pitchFamily="34" charset="0"/>
              </a:rPr>
              <a:t>PV-Freiflächenanlage</a:t>
            </a:r>
            <a:r>
              <a:rPr lang="de-DE" altLang="de-DE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als integraler Bestandteil einer energetischen Dorfgemeinschaft</a:t>
            </a:r>
            <a:endParaRPr lang="de-DE" altLang="de-DE" sz="1600" dirty="0">
              <a:solidFill>
                <a:srgbClr val="0000FF"/>
              </a:solidFill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F3FCC65B-FAEE-0DD3-6A1C-9D704348C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043" y="1092917"/>
            <a:ext cx="86979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0000FF"/>
                </a:solidFill>
              </a:rPr>
              <a:t>Überblick Energiewende in RLP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Rechteck 253">
            <a:extLst>
              <a:ext uri="{FF2B5EF4-FFF2-40B4-BE49-F238E27FC236}">
                <a16:creationId xmlns:a16="http://schemas.microsoft.com/office/drawing/2014/main" id="{AD3B67F4-8BAD-437B-89A0-239CA69315B0}"/>
              </a:ext>
            </a:extLst>
          </p:cNvPr>
          <p:cNvSpPr/>
          <p:nvPr/>
        </p:nvSpPr>
        <p:spPr bwMode="auto">
          <a:xfrm>
            <a:off x="198437" y="851107"/>
            <a:ext cx="9504429" cy="3501064"/>
          </a:xfrm>
          <a:prstGeom prst="rect">
            <a:avLst/>
          </a:prstGeom>
          <a:solidFill>
            <a:schemeClr val="tx2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6529" y="14466"/>
            <a:ext cx="373198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Überblick Energiewende RLP (1)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Hauptaufgaben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EAC848C5-D7BC-4769-8041-2A6DCDA8FAEC}"/>
              </a:ext>
            </a:extLst>
          </p:cNvPr>
          <p:cNvCxnSpPr/>
          <p:nvPr/>
        </p:nvCxnSpPr>
        <p:spPr bwMode="auto">
          <a:xfrm>
            <a:off x="1225296" y="4046220"/>
            <a:ext cx="6691884" cy="0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Gerade Verbindung mit Pfeil 49">
            <a:extLst>
              <a:ext uri="{FF2B5EF4-FFF2-40B4-BE49-F238E27FC236}">
                <a16:creationId xmlns:a16="http://schemas.microsoft.com/office/drawing/2014/main" id="{1AD56436-45C6-4A95-B404-AE2C8C265391}"/>
              </a:ext>
            </a:extLst>
          </p:cNvPr>
          <p:cNvCxnSpPr/>
          <p:nvPr/>
        </p:nvCxnSpPr>
        <p:spPr bwMode="auto">
          <a:xfrm flipV="1">
            <a:off x="1328738" y="883920"/>
            <a:ext cx="0" cy="3322320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feld 50">
            <a:extLst>
              <a:ext uri="{FF2B5EF4-FFF2-40B4-BE49-F238E27FC236}">
                <a16:creationId xmlns:a16="http://schemas.microsoft.com/office/drawing/2014/main" id="{472D67BF-B89D-49D5-A516-A974A270EFF8}"/>
              </a:ext>
            </a:extLst>
          </p:cNvPr>
          <p:cNvSpPr txBox="1"/>
          <p:nvPr/>
        </p:nvSpPr>
        <p:spPr>
          <a:xfrm>
            <a:off x="454707" y="839562"/>
            <a:ext cx="830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00" dirty="0"/>
              <a:t>Energie</a:t>
            </a:r>
          </a:p>
          <a:p>
            <a:pPr algn="r"/>
            <a:r>
              <a:rPr lang="de-DE" sz="1400" dirty="0"/>
              <a:t>(TWh/a)</a:t>
            </a:r>
          </a:p>
        </p:txBody>
      </p:sp>
      <p:sp>
        <p:nvSpPr>
          <p:cNvPr id="198" name="Textfeld 197">
            <a:extLst>
              <a:ext uri="{FF2B5EF4-FFF2-40B4-BE49-F238E27FC236}">
                <a16:creationId xmlns:a16="http://schemas.microsoft.com/office/drawing/2014/main" id="{E719E072-1665-4C81-B375-525C0A31D743}"/>
              </a:ext>
            </a:extLst>
          </p:cNvPr>
          <p:cNvSpPr txBox="1"/>
          <p:nvPr/>
        </p:nvSpPr>
        <p:spPr>
          <a:xfrm>
            <a:off x="1921393" y="4044394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2018</a:t>
            </a:r>
          </a:p>
        </p:txBody>
      </p:sp>
      <p:sp>
        <p:nvSpPr>
          <p:cNvPr id="199" name="Textfeld 198">
            <a:extLst>
              <a:ext uri="{FF2B5EF4-FFF2-40B4-BE49-F238E27FC236}">
                <a16:creationId xmlns:a16="http://schemas.microsoft.com/office/drawing/2014/main" id="{55EC8D50-CB5D-418A-B71B-3E3F56E759C6}"/>
              </a:ext>
            </a:extLst>
          </p:cNvPr>
          <p:cNvSpPr txBox="1"/>
          <p:nvPr/>
        </p:nvSpPr>
        <p:spPr>
          <a:xfrm>
            <a:off x="6756422" y="4044394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2040</a:t>
            </a:r>
          </a:p>
        </p:txBody>
      </p:sp>
      <p:sp>
        <p:nvSpPr>
          <p:cNvPr id="212" name="Text Box 14">
            <a:extLst>
              <a:ext uri="{FF2B5EF4-FFF2-40B4-BE49-F238E27FC236}">
                <a16:creationId xmlns:a16="http://schemas.microsoft.com/office/drawing/2014/main" id="{C719CD8D-3A56-4462-A95A-916734942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2291" y="4127897"/>
            <a:ext cx="199445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e.V., Meta-Studie</a:t>
            </a:r>
          </a:p>
        </p:txBody>
      </p:sp>
      <p:grpSp>
        <p:nvGrpSpPr>
          <p:cNvPr id="253" name="Gruppieren 252">
            <a:extLst>
              <a:ext uri="{FF2B5EF4-FFF2-40B4-BE49-F238E27FC236}">
                <a16:creationId xmlns:a16="http://schemas.microsoft.com/office/drawing/2014/main" id="{A009589E-3C60-47F4-B97D-053C41A9DB5D}"/>
              </a:ext>
            </a:extLst>
          </p:cNvPr>
          <p:cNvGrpSpPr/>
          <p:nvPr/>
        </p:nvGrpSpPr>
        <p:grpSpPr>
          <a:xfrm>
            <a:off x="454708" y="1615440"/>
            <a:ext cx="9252856" cy="4680392"/>
            <a:chOff x="454708" y="1615440"/>
            <a:chExt cx="9252856" cy="4680392"/>
          </a:xfrm>
        </p:grpSpPr>
        <p:sp>
          <p:nvSpPr>
            <p:cNvPr id="178" name="Text Box 5">
              <a:extLst>
                <a:ext uri="{FF2B5EF4-FFF2-40B4-BE49-F238E27FC236}">
                  <a16:creationId xmlns:a16="http://schemas.microsoft.com/office/drawing/2014/main" id="{13D0D1A3-0AE3-4054-B550-D6ACC37CC6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708" y="5711057"/>
              <a:ext cx="9252856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>
                <a:defRPr/>
              </a:pPr>
              <a:r>
                <a:rPr lang="de-DE" altLang="de-DE" sz="1600" dirty="0">
                  <a:solidFill>
                    <a:srgbClr val="563BFB"/>
                  </a:solidFill>
                </a:rPr>
                <a:t>3. Mit der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energetischen Versorgungssicherheit </a:t>
              </a:r>
              <a:r>
                <a:rPr lang="de-DE" altLang="de-DE" sz="1600" dirty="0">
                  <a:solidFill>
                    <a:srgbClr val="563BFB"/>
                  </a:solidFill>
                </a:rPr>
                <a:t>werden sowohl die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grundsätzliche</a:t>
              </a:r>
              <a:r>
                <a:rPr lang="de-DE" altLang="de-DE" sz="1600" dirty="0">
                  <a:solidFill>
                    <a:srgbClr val="563BFB"/>
                  </a:solidFill>
                </a:rPr>
                <a:t> als auch die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temporäre</a:t>
              </a:r>
              <a:r>
                <a:rPr lang="de-DE" altLang="de-DE" sz="1600" dirty="0">
                  <a:solidFill>
                    <a:srgbClr val="563BFB"/>
                  </a:solidFill>
                </a:rPr>
                <a:t>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Energieversorgung </a:t>
              </a:r>
              <a:r>
                <a:rPr lang="de-DE" altLang="de-DE" sz="1600" dirty="0">
                  <a:solidFill>
                    <a:srgbClr val="563BFB"/>
                  </a:solidFill>
                </a:rPr>
                <a:t>(inkl. Speicher) gewährleistet!</a:t>
              </a:r>
            </a:p>
          </p:txBody>
        </p:sp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F4482438-0228-407F-B090-4ECDE9CA1C1F}"/>
                </a:ext>
              </a:extLst>
            </p:cNvPr>
            <p:cNvGrpSpPr/>
            <p:nvPr/>
          </p:nvGrpSpPr>
          <p:grpSpPr>
            <a:xfrm>
              <a:off x="3425951" y="1615440"/>
              <a:ext cx="1962948" cy="1754594"/>
              <a:chOff x="3425951" y="1615440"/>
              <a:chExt cx="1962948" cy="1754594"/>
            </a:xfrm>
          </p:grpSpPr>
          <p:grpSp>
            <p:nvGrpSpPr>
              <p:cNvPr id="58" name="Gruppieren 57">
                <a:extLst>
                  <a:ext uri="{FF2B5EF4-FFF2-40B4-BE49-F238E27FC236}">
                    <a16:creationId xmlns:a16="http://schemas.microsoft.com/office/drawing/2014/main" id="{D4EEDD31-443A-47B0-8114-ECDCAABFECB0}"/>
                  </a:ext>
                </a:extLst>
              </p:cNvPr>
              <p:cNvGrpSpPr/>
              <p:nvPr/>
            </p:nvGrpSpPr>
            <p:grpSpPr>
              <a:xfrm>
                <a:off x="3425951" y="2069104"/>
                <a:ext cx="1962948" cy="860450"/>
                <a:chOff x="3761231" y="1995952"/>
                <a:chExt cx="1962948" cy="860450"/>
              </a:xfrm>
            </p:grpSpPr>
            <p:sp>
              <p:nvSpPr>
                <p:cNvPr id="248" name="Rechteck 247">
                  <a:extLst>
                    <a:ext uri="{FF2B5EF4-FFF2-40B4-BE49-F238E27FC236}">
                      <a16:creationId xmlns:a16="http://schemas.microsoft.com/office/drawing/2014/main" id="{66F49DC5-CC3C-480B-BA57-C159D914ED70}"/>
                    </a:ext>
                  </a:extLst>
                </p:cNvPr>
                <p:cNvSpPr/>
                <p:nvPr/>
              </p:nvSpPr>
              <p:spPr bwMode="auto">
                <a:xfrm>
                  <a:off x="3761231" y="1995952"/>
                  <a:ext cx="1955367" cy="86045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grpSp>
              <p:nvGrpSpPr>
                <p:cNvPr id="221" name="Gruppieren 220">
                  <a:extLst>
                    <a:ext uri="{FF2B5EF4-FFF2-40B4-BE49-F238E27FC236}">
                      <a16:creationId xmlns:a16="http://schemas.microsoft.com/office/drawing/2014/main" id="{B3DE3898-6A20-42FE-A5A0-1D52CA79C574}"/>
                    </a:ext>
                  </a:extLst>
                </p:cNvPr>
                <p:cNvGrpSpPr/>
                <p:nvPr/>
              </p:nvGrpSpPr>
              <p:grpSpPr>
                <a:xfrm>
                  <a:off x="4395146" y="2286399"/>
                  <a:ext cx="501397" cy="469179"/>
                  <a:chOff x="2369533" y="887240"/>
                  <a:chExt cx="5116092" cy="5069714"/>
                </a:xfrm>
              </p:grpSpPr>
              <p:sp>
                <p:nvSpPr>
                  <p:cNvPr id="241" name="Sechseck 240">
                    <a:extLst>
                      <a:ext uri="{FF2B5EF4-FFF2-40B4-BE49-F238E27FC236}">
                        <a16:creationId xmlns:a16="http://schemas.microsoft.com/office/drawing/2014/main" id="{1AFED568-008B-4600-8A41-2E62383061B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32813" y="2577146"/>
                    <a:ext cx="1989532" cy="1689905"/>
                  </a:xfrm>
                  <a:prstGeom prst="hexagon">
                    <a:avLst/>
                  </a:prstGeom>
                  <a:solidFill>
                    <a:srgbClr val="FFFF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2" name="Sechseck 241">
                    <a:extLst>
                      <a:ext uri="{FF2B5EF4-FFF2-40B4-BE49-F238E27FC236}">
                        <a16:creationId xmlns:a16="http://schemas.microsoft.com/office/drawing/2014/main" id="{A2ACA094-82B9-46D8-BF69-55C95E97A8A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496093" y="1732193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3" name="Sechseck 242">
                    <a:extLst>
                      <a:ext uri="{FF2B5EF4-FFF2-40B4-BE49-F238E27FC236}">
                        <a16:creationId xmlns:a16="http://schemas.microsoft.com/office/drawing/2014/main" id="{9F98F7F4-E866-466D-94A1-C419E44F55D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496093" y="3422097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4" name="Sechseck 243">
                    <a:extLst>
                      <a:ext uri="{FF2B5EF4-FFF2-40B4-BE49-F238E27FC236}">
                        <a16:creationId xmlns:a16="http://schemas.microsoft.com/office/drawing/2014/main" id="{173A77DF-8C3A-4D52-8D5D-35E87448E19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369533" y="3422097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5" name="Sechseck 244">
                    <a:extLst>
                      <a:ext uri="{FF2B5EF4-FFF2-40B4-BE49-F238E27FC236}">
                        <a16:creationId xmlns:a16="http://schemas.microsoft.com/office/drawing/2014/main" id="{DB6E3267-6AE7-4AE7-9932-43F8775C22A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369533" y="1732193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6" name="Sechseck 245">
                    <a:extLst>
                      <a:ext uri="{FF2B5EF4-FFF2-40B4-BE49-F238E27FC236}">
                        <a16:creationId xmlns:a16="http://schemas.microsoft.com/office/drawing/2014/main" id="{B6443535-B162-4E22-8640-CD3F48869AC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32813" y="887240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7" name="Sechseck 246">
                    <a:extLst>
                      <a:ext uri="{FF2B5EF4-FFF2-40B4-BE49-F238E27FC236}">
                        <a16:creationId xmlns:a16="http://schemas.microsoft.com/office/drawing/2014/main" id="{E07105CF-5814-4629-99DF-05D62B43C6B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32813" y="4267049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</p:grpSp>
            <p:sp>
              <p:nvSpPr>
                <p:cNvPr id="249" name="Textfeld 248">
                  <a:extLst>
                    <a:ext uri="{FF2B5EF4-FFF2-40B4-BE49-F238E27FC236}">
                      <a16:creationId xmlns:a16="http://schemas.microsoft.com/office/drawing/2014/main" id="{694097D2-8BCA-4FDD-BB74-9D27AB940CD9}"/>
                    </a:ext>
                  </a:extLst>
                </p:cNvPr>
                <p:cNvSpPr txBox="1"/>
                <p:nvPr/>
              </p:nvSpPr>
              <p:spPr>
                <a:xfrm>
                  <a:off x="3768451" y="1998167"/>
                  <a:ext cx="195572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3333FF"/>
                      </a:solidFill>
                    </a:rPr>
                    <a:t>Versorgungssicherheit</a:t>
                  </a:r>
                </a:p>
              </p:txBody>
            </p:sp>
          </p:grpSp>
          <p:cxnSp>
            <p:nvCxnSpPr>
              <p:cNvPr id="60" name="Gerade Verbindung mit Pfeil 59">
                <a:extLst>
                  <a:ext uri="{FF2B5EF4-FFF2-40B4-BE49-F238E27FC236}">
                    <a16:creationId xmlns:a16="http://schemas.microsoft.com/office/drawing/2014/main" id="{E43ADBA8-AD18-478C-BDD6-CA3208435286}"/>
                  </a:ext>
                </a:extLst>
              </p:cNvPr>
              <p:cNvCxnSpPr/>
              <p:nvPr/>
            </p:nvCxnSpPr>
            <p:spPr bwMode="auto">
              <a:xfrm flipV="1">
                <a:off x="4254848" y="1615440"/>
                <a:ext cx="0" cy="453664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0" name="Gerade Verbindung mit Pfeil 249">
                <a:extLst>
                  <a:ext uri="{FF2B5EF4-FFF2-40B4-BE49-F238E27FC236}">
                    <a16:creationId xmlns:a16="http://schemas.microsoft.com/office/drawing/2014/main" id="{2004B651-8A81-4778-9C28-3CDBE249CD30}"/>
                  </a:ext>
                </a:extLst>
              </p:cNvPr>
              <p:cNvCxnSpPr/>
              <p:nvPr/>
            </p:nvCxnSpPr>
            <p:spPr bwMode="auto">
              <a:xfrm flipV="1">
                <a:off x="4254848" y="2916370"/>
                <a:ext cx="0" cy="453664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56" name="Textfeld 255">
            <a:extLst>
              <a:ext uri="{FF2B5EF4-FFF2-40B4-BE49-F238E27FC236}">
                <a16:creationId xmlns:a16="http://schemas.microsoft.com/office/drawing/2014/main" id="{00538EF5-C76B-4BA5-A551-3B8D6301F05F}"/>
              </a:ext>
            </a:extLst>
          </p:cNvPr>
          <p:cNvSpPr txBox="1"/>
          <p:nvPr/>
        </p:nvSpPr>
        <p:spPr>
          <a:xfrm>
            <a:off x="7907552" y="3875571"/>
            <a:ext cx="23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t</a:t>
            </a:r>
          </a:p>
        </p:txBody>
      </p:sp>
      <p:grpSp>
        <p:nvGrpSpPr>
          <p:cNvPr id="264" name="Gruppieren 263">
            <a:extLst>
              <a:ext uri="{FF2B5EF4-FFF2-40B4-BE49-F238E27FC236}">
                <a16:creationId xmlns:a16="http://schemas.microsoft.com/office/drawing/2014/main" id="{AEA94EE4-4514-4175-82C0-220D49DE560A}"/>
              </a:ext>
            </a:extLst>
          </p:cNvPr>
          <p:cNvGrpSpPr/>
          <p:nvPr/>
        </p:nvGrpSpPr>
        <p:grpSpPr>
          <a:xfrm>
            <a:off x="454708" y="2500588"/>
            <a:ext cx="9252856" cy="3202462"/>
            <a:chOff x="454708" y="2500588"/>
            <a:chExt cx="9252856" cy="3202462"/>
          </a:xfrm>
        </p:grpSpPr>
        <p:sp>
          <p:nvSpPr>
            <p:cNvPr id="157" name="Text Box 5">
              <a:extLst>
                <a:ext uri="{FF2B5EF4-FFF2-40B4-BE49-F238E27FC236}">
                  <a16:creationId xmlns:a16="http://schemas.microsoft.com/office/drawing/2014/main" id="{4C120854-6867-40C9-A2A8-5CF8FC8CC9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708" y="5118275"/>
              <a:ext cx="9252856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>
                <a:defRPr/>
              </a:pPr>
              <a:r>
                <a:rPr lang="de-DE" altLang="de-DE" sz="1600" dirty="0">
                  <a:solidFill>
                    <a:srgbClr val="563BFB"/>
                  </a:solidFill>
                </a:rPr>
                <a:t>2.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Eigene</a:t>
              </a:r>
              <a:r>
                <a:rPr lang="de-DE" altLang="de-DE" sz="1600" dirty="0">
                  <a:solidFill>
                    <a:srgbClr val="563BFB"/>
                  </a:solidFill>
                </a:rPr>
                <a:t>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EE müssen</a:t>
              </a:r>
              <a:r>
                <a:rPr lang="de-DE" altLang="de-DE" sz="1600" dirty="0">
                  <a:solidFill>
                    <a:srgbClr val="563BFB"/>
                  </a:solidFill>
                </a:rPr>
                <a:t> im gleichen Zeitraum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auf 100 %</a:t>
              </a:r>
              <a:r>
                <a:rPr lang="de-DE" altLang="de-DE" sz="1600" dirty="0">
                  <a:solidFill>
                    <a:srgbClr val="563BFB"/>
                  </a:solidFill>
                </a:rPr>
                <a:t>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ausgebaut werden</a:t>
              </a:r>
              <a:r>
                <a:rPr lang="de-DE" altLang="de-DE" sz="1600" dirty="0">
                  <a:solidFill>
                    <a:srgbClr val="563BFB"/>
                  </a:solidFill>
                </a:rPr>
                <a:t>. Hierbei sind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Photovoltaikanlagen </a:t>
              </a:r>
              <a:r>
                <a:rPr lang="de-DE" altLang="de-DE" sz="1600" dirty="0">
                  <a:solidFill>
                    <a:srgbClr val="563BFB"/>
                  </a:solidFill>
                </a:rPr>
                <a:t>(ca. 57 TWh/a) und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Windkraftanlagen </a:t>
              </a:r>
              <a:r>
                <a:rPr lang="de-DE" altLang="de-DE" sz="1600" dirty="0">
                  <a:solidFill>
                    <a:srgbClr val="563BFB"/>
                  </a:solidFill>
                </a:rPr>
                <a:t>(ca. 24 TWh/a) die großen Bringer!</a:t>
              </a:r>
            </a:p>
          </p:txBody>
        </p:sp>
        <p:grpSp>
          <p:nvGrpSpPr>
            <p:cNvPr id="259" name="Gruppieren 258">
              <a:extLst>
                <a:ext uri="{FF2B5EF4-FFF2-40B4-BE49-F238E27FC236}">
                  <a16:creationId xmlns:a16="http://schemas.microsoft.com/office/drawing/2014/main" id="{BF7C7331-088D-4562-8FEA-41FEF964D452}"/>
                </a:ext>
              </a:extLst>
            </p:cNvPr>
            <p:cNvGrpSpPr/>
            <p:nvPr/>
          </p:nvGrpSpPr>
          <p:grpSpPr>
            <a:xfrm>
              <a:off x="1657648" y="2500588"/>
              <a:ext cx="5418734" cy="1431212"/>
              <a:chOff x="1657648" y="2500588"/>
              <a:chExt cx="5418734" cy="1431212"/>
            </a:xfrm>
          </p:grpSpPr>
          <p:grpSp>
            <p:nvGrpSpPr>
              <p:cNvPr id="8" name="Gruppieren 7">
                <a:extLst>
                  <a:ext uri="{FF2B5EF4-FFF2-40B4-BE49-F238E27FC236}">
                    <a16:creationId xmlns:a16="http://schemas.microsoft.com/office/drawing/2014/main" id="{452C3C63-C686-4599-B060-1066E7F2B1D0}"/>
                  </a:ext>
                </a:extLst>
              </p:cNvPr>
              <p:cNvGrpSpPr/>
              <p:nvPr/>
            </p:nvGrpSpPr>
            <p:grpSpPr>
              <a:xfrm>
                <a:off x="2294329" y="2500588"/>
                <a:ext cx="4782053" cy="1312876"/>
                <a:chOff x="2294329" y="2500588"/>
                <a:chExt cx="4782053" cy="1312876"/>
              </a:xfrm>
            </p:grpSpPr>
            <p:cxnSp>
              <p:nvCxnSpPr>
                <p:cNvPr id="180" name="Gerader Verbinder 179">
                  <a:extLst>
                    <a:ext uri="{FF2B5EF4-FFF2-40B4-BE49-F238E27FC236}">
                      <a16:creationId xmlns:a16="http://schemas.microsoft.com/office/drawing/2014/main" id="{A3FB8E9B-C861-4630-8A4B-2FAFA584F53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2906857" y="2500588"/>
                  <a:ext cx="4169525" cy="1312876"/>
                </a:xfrm>
                <a:prstGeom prst="line">
                  <a:avLst/>
                </a:prstGeom>
                <a:solidFill>
                  <a:srgbClr val="FF0000"/>
                </a:solidFill>
                <a:ln w="3810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1" name="Gerader Verbinder 180">
                  <a:extLst>
                    <a:ext uri="{FF2B5EF4-FFF2-40B4-BE49-F238E27FC236}">
                      <a16:creationId xmlns:a16="http://schemas.microsoft.com/office/drawing/2014/main" id="{AEF92943-F448-4BD8-9A8F-895817A4122F}"/>
                    </a:ext>
                  </a:extLst>
                </p:cNvPr>
                <p:cNvCxnSpPr/>
                <p:nvPr/>
              </p:nvCxnSpPr>
              <p:spPr bwMode="auto">
                <a:xfrm>
                  <a:off x="2294329" y="3813464"/>
                  <a:ext cx="612528" cy="0"/>
                </a:xfrm>
                <a:prstGeom prst="line">
                  <a:avLst/>
                </a:prstGeom>
                <a:solidFill>
                  <a:srgbClr val="FF0000"/>
                </a:solidFill>
                <a:ln w="3810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97" name="Textfeld 196">
                <a:extLst>
                  <a:ext uri="{FF2B5EF4-FFF2-40B4-BE49-F238E27FC236}">
                    <a16:creationId xmlns:a16="http://schemas.microsoft.com/office/drawing/2014/main" id="{3AFFDB65-4576-438B-A1C1-E4A83C32565A}"/>
                  </a:ext>
                </a:extLst>
              </p:cNvPr>
              <p:cNvSpPr txBox="1"/>
              <p:nvPr/>
            </p:nvSpPr>
            <p:spPr>
              <a:xfrm>
                <a:off x="1657648" y="3624023"/>
                <a:ext cx="5325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3333FF"/>
                    </a:solidFill>
                  </a:rPr>
                  <a:t>22,6</a:t>
                </a:r>
              </a:p>
            </p:txBody>
          </p:sp>
          <p:sp>
            <p:nvSpPr>
              <p:cNvPr id="210" name="Textfeld 209">
                <a:extLst>
                  <a:ext uri="{FF2B5EF4-FFF2-40B4-BE49-F238E27FC236}">
                    <a16:creationId xmlns:a16="http://schemas.microsoft.com/office/drawing/2014/main" id="{488CF137-BA89-40CC-A28B-898A70E6A21B}"/>
                  </a:ext>
                </a:extLst>
              </p:cNvPr>
              <p:cNvSpPr txBox="1"/>
              <p:nvPr/>
            </p:nvSpPr>
            <p:spPr>
              <a:xfrm>
                <a:off x="2679173" y="3187230"/>
                <a:ext cx="13500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008000"/>
                    </a:solidFill>
                  </a:rPr>
                  <a:t>EE-Erzeugung</a:t>
                </a:r>
              </a:p>
            </p:txBody>
          </p:sp>
          <p:grpSp>
            <p:nvGrpSpPr>
              <p:cNvPr id="57" name="Gruppieren 56">
                <a:extLst>
                  <a:ext uri="{FF2B5EF4-FFF2-40B4-BE49-F238E27FC236}">
                    <a16:creationId xmlns:a16="http://schemas.microsoft.com/office/drawing/2014/main" id="{60328154-2BCA-4900-88A4-AE6C7993FDCC}"/>
                  </a:ext>
                </a:extLst>
              </p:cNvPr>
              <p:cNvGrpSpPr/>
              <p:nvPr/>
            </p:nvGrpSpPr>
            <p:grpSpPr>
              <a:xfrm>
                <a:off x="5400472" y="3109322"/>
                <a:ext cx="1507098" cy="784151"/>
                <a:chOff x="5400472" y="3109322"/>
                <a:chExt cx="1507098" cy="784151"/>
              </a:xfrm>
            </p:grpSpPr>
            <p:sp>
              <p:nvSpPr>
                <p:cNvPr id="207" name="Rechteck 206">
                  <a:extLst>
                    <a:ext uri="{FF2B5EF4-FFF2-40B4-BE49-F238E27FC236}">
                      <a16:creationId xmlns:a16="http://schemas.microsoft.com/office/drawing/2014/main" id="{2E68DD0A-8578-44BB-BA4B-7EA1B22B36DC}"/>
                    </a:ext>
                  </a:extLst>
                </p:cNvPr>
                <p:cNvSpPr/>
                <p:nvPr/>
              </p:nvSpPr>
              <p:spPr bwMode="auto">
                <a:xfrm>
                  <a:off x="5400472" y="3166306"/>
                  <a:ext cx="1507098" cy="72716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06" name="Textfeld 205">
                  <a:extLst>
                    <a:ext uri="{FF2B5EF4-FFF2-40B4-BE49-F238E27FC236}">
                      <a16:creationId xmlns:a16="http://schemas.microsoft.com/office/drawing/2014/main" id="{5785800C-4EDE-4A97-8C56-C4C32C3C4587}"/>
                    </a:ext>
                  </a:extLst>
                </p:cNvPr>
                <p:cNvSpPr txBox="1"/>
                <p:nvPr/>
              </p:nvSpPr>
              <p:spPr>
                <a:xfrm>
                  <a:off x="5684828" y="3109322"/>
                  <a:ext cx="99097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3333FF"/>
                      </a:solidFill>
                    </a:rPr>
                    <a:t>EE-Zubau</a:t>
                  </a:r>
                </a:p>
              </p:txBody>
            </p:sp>
            <p:pic>
              <p:nvPicPr>
                <p:cNvPr id="218" name="Picture 2" descr="C:\Users\Wolfgang A. Thiel\AppData\Local\Microsoft\Windows\Temporary Internet Files\Content.IE5\QELFV1LX\MC900353987[1].wmf">
                  <a:extLst>
                    <a:ext uri="{FF2B5EF4-FFF2-40B4-BE49-F238E27FC236}">
                      <a16:creationId xmlns:a16="http://schemas.microsoft.com/office/drawing/2014/main" id="{093BA91E-4D3B-4FF4-AA33-1C6D60CDDB3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78307" y="3429581"/>
                  <a:ext cx="253915" cy="37507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9" name="Grafik 218">
                  <a:extLst>
                    <a:ext uri="{FF2B5EF4-FFF2-40B4-BE49-F238E27FC236}">
                      <a16:creationId xmlns:a16="http://schemas.microsoft.com/office/drawing/2014/main" id="{02DDBEEA-C02B-4448-8FEF-8A114B69BC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431" b="30514"/>
                <a:stretch/>
              </p:blipFill>
              <p:spPr>
                <a:xfrm>
                  <a:off x="5661835" y="3439457"/>
                  <a:ext cx="552196" cy="331624"/>
                </a:xfrm>
                <a:prstGeom prst="rect">
                  <a:avLst/>
                </a:prstGeom>
              </p:spPr>
            </p:pic>
          </p:grpSp>
          <p:sp>
            <p:nvSpPr>
              <p:cNvPr id="192" name="Ellipse 191">
                <a:extLst>
                  <a:ext uri="{FF2B5EF4-FFF2-40B4-BE49-F238E27FC236}">
                    <a16:creationId xmlns:a16="http://schemas.microsoft.com/office/drawing/2014/main" id="{0EC35D25-2561-4EE0-8487-BF386E01C3F6}"/>
                  </a:ext>
                </a:extLst>
              </p:cNvPr>
              <p:cNvSpPr/>
              <p:nvPr/>
            </p:nvSpPr>
            <p:spPr bwMode="auto">
              <a:xfrm>
                <a:off x="2219514" y="3738649"/>
                <a:ext cx="149629" cy="14962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90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263" name="Gruppieren 262">
            <a:extLst>
              <a:ext uri="{FF2B5EF4-FFF2-40B4-BE49-F238E27FC236}">
                <a16:creationId xmlns:a16="http://schemas.microsoft.com/office/drawing/2014/main" id="{AAC77D3A-BB13-4198-8367-5E8A43BBF707}"/>
              </a:ext>
            </a:extLst>
          </p:cNvPr>
          <p:cNvGrpSpPr/>
          <p:nvPr/>
        </p:nvGrpSpPr>
        <p:grpSpPr>
          <a:xfrm>
            <a:off x="454708" y="851107"/>
            <a:ext cx="9252856" cy="4279031"/>
            <a:chOff x="454708" y="851107"/>
            <a:chExt cx="9252856" cy="4279031"/>
          </a:xfrm>
        </p:grpSpPr>
        <p:sp>
          <p:nvSpPr>
            <p:cNvPr id="159" name="Text Box 5">
              <a:extLst>
                <a:ext uri="{FF2B5EF4-FFF2-40B4-BE49-F238E27FC236}">
                  <a16:creationId xmlns:a16="http://schemas.microsoft.com/office/drawing/2014/main" id="{A7542462-6858-484F-8536-7142D44DDE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708" y="4299141"/>
              <a:ext cx="9252856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>
                <a:defRPr/>
              </a:pPr>
              <a:r>
                <a:rPr lang="de-DE" altLang="de-DE" sz="1600" dirty="0">
                  <a:solidFill>
                    <a:srgbClr val="563BFB"/>
                  </a:solidFill>
                </a:rPr>
                <a:t>1. Mit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Effizienz</a:t>
              </a:r>
              <a:r>
                <a:rPr lang="de-DE" altLang="de-DE" sz="1600" dirty="0">
                  <a:solidFill>
                    <a:srgbClr val="563BFB"/>
                  </a:solidFill>
                </a:rPr>
                <a:t> und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Suffizienz</a:t>
              </a:r>
              <a:r>
                <a:rPr lang="de-DE" altLang="de-DE" sz="1600" dirty="0">
                  <a:solidFill>
                    <a:srgbClr val="563BFB"/>
                  </a:solidFill>
                </a:rPr>
                <a:t> muss der Primär-Energieverbrauch deutlich gesenkt werden! Dabei spielen der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Wegfall der Verluste bei fossilen Kraftwerken </a:t>
              </a:r>
              <a:r>
                <a:rPr lang="de-DE" altLang="de-DE" sz="1600" dirty="0">
                  <a:solidFill>
                    <a:srgbClr val="563BFB"/>
                  </a:solidFill>
                </a:rPr>
                <a:t>(ca. 45 TWh/a) und die Einsparungen bei der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Wärme- /Mobilitätswende</a:t>
              </a:r>
              <a:r>
                <a:rPr lang="de-DE" altLang="de-DE" sz="1600" dirty="0">
                  <a:solidFill>
                    <a:srgbClr val="563BFB"/>
                  </a:solidFill>
                </a:rPr>
                <a:t> (ca. 25 TWh/a) eine große Rolle.</a:t>
              </a:r>
            </a:p>
          </p:txBody>
        </p:sp>
        <p:grpSp>
          <p:nvGrpSpPr>
            <p:cNvPr id="262" name="Gruppieren 261">
              <a:extLst>
                <a:ext uri="{FF2B5EF4-FFF2-40B4-BE49-F238E27FC236}">
                  <a16:creationId xmlns:a16="http://schemas.microsoft.com/office/drawing/2014/main" id="{C9D2EA5A-5E8E-4A44-8CF7-CBB718817597}"/>
                </a:ext>
              </a:extLst>
            </p:cNvPr>
            <p:cNvGrpSpPr/>
            <p:nvPr/>
          </p:nvGrpSpPr>
          <p:grpSpPr>
            <a:xfrm>
              <a:off x="1707342" y="851107"/>
              <a:ext cx="6078414" cy="3240833"/>
              <a:chOff x="1707342" y="851107"/>
              <a:chExt cx="6078414" cy="3240833"/>
            </a:xfrm>
          </p:grpSpPr>
          <p:sp>
            <p:nvSpPr>
              <p:cNvPr id="195" name="Textfeld 194">
                <a:extLst>
                  <a:ext uri="{FF2B5EF4-FFF2-40B4-BE49-F238E27FC236}">
                    <a16:creationId xmlns:a16="http://schemas.microsoft.com/office/drawing/2014/main" id="{A526ED59-C90A-4664-9B52-92E70F8A96F4}"/>
                  </a:ext>
                </a:extLst>
              </p:cNvPr>
              <p:cNvSpPr txBox="1"/>
              <p:nvPr/>
            </p:nvSpPr>
            <p:spPr>
              <a:xfrm>
                <a:off x="7302932" y="2331311"/>
                <a:ext cx="4828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3333FF"/>
                    </a:solidFill>
                  </a:rPr>
                  <a:t>100</a:t>
                </a:r>
              </a:p>
            </p:txBody>
          </p:sp>
          <p:grpSp>
            <p:nvGrpSpPr>
              <p:cNvPr id="261" name="Gruppieren 260">
                <a:extLst>
                  <a:ext uri="{FF2B5EF4-FFF2-40B4-BE49-F238E27FC236}">
                    <a16:creationId xmlns:a16="http://schemas.microsoft.com/office/drawing/2014/main" id="{3EA6FAF6-EA10-4C71-90D9-6EC0E6D1CDC2}"/>
                  </a:ext>
                </a:extLst>
              </p:cNvPr>
              <p:cNvGrpSpPr/>
              <p:nvPr/>
            </p:nvGrpSpPr>
            <p:grpSpPr>
              <a:xfrm>
                <a:off x="1707342" y="851107"/>
                <a:ext cx="5414760" cy="3240833"/>
                <a:chOff x="1707342" y="851107"/>
                <a:chExt cx="5414760" cy="3240833"/>
              </a:xfrm>
            </p:grpSpPr>
            <p:cxnSp>
              <p:nvCxnSpPr>
                <p:cNvPr id="29" name="Gerader Verbinder 28">
                  <a:extLst>
                    <a:ext uri="{FF2B5EF4-FFF2-40B4-BE49-F238E27FC236}">
                      <a16:creationId xmlns:a16="http://schemas.microsoft.com/office/drawing/2014/main" id="{4D2776B4-7924-4542-B5FF-D19A23CA7274}"/>
                    </a:ext>
                  </a:extLst>
                </p:cNvPr>
                <p:cNvCxnSpPr/>
                <p:nvPr/>
              </p:nvCxnSpPr>
              <p:spPr bwMode="auto">
                <a:xfrm flipH="1">
                  <a:off x="7058717" y="2584718"/>
                  <a:ext cx="1" cy="1507222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260" name="Gruppieren 259">
                  <a:extLst>
                    <a:ext uri="{FF2B5EF4-FFF2-40B4-BE49-F238E27FC236}">
                      <a16:creationId xmlns:a16="http://schemas.microsoft.com/office/drawing/2014/main" id="{18C03903-12B1-4AFB-A79A-F76813D11B36}"/>
                    </a:ext>
                  </a:extLst>
                </p:cNvPr>
                <p:cNvGrpSpPr/>
                <p:nvPr/>
              </p:nvGrpSpPr>
              <p:grpSpPr>
                <a:xfrm>
                  <a:off x="1707342" y="851107"/>
                  <a:ext cx="5414760" cy="3240833"/>
                  <a:chOff x="1707342" y="851107"/>
                  <a:chExt cx="5414760" cy="3240833"/>
                </a:xfrm>
              </p:grpSpPr>
              <p:cxnSp>
                <p:nvCxnSpPr>
                  <p:cNvPr id="194" name="Gerader Verbinder 193">
                    <a:extLst>
                      <a:ext uri="{FF2B5EF4-FFF2-40B4-BE49-F238E27FC236}">
                        <a16:creationId xmlns:a16="http://schemas.microsoft.com/office/drawing/2014/main" id="{9C7AF51D-466B-4805-AA1E-DB40F099A31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294328" y="1123221"/>
                    <a:ext cx="0" cy="2968719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ysDash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2" name="Gerader Verbinder 181">
                    <a:extLst>
                      <a:ext uri="{FF2B5EF4-FFF2-40B4-BE49-F238E27FC236}">
                        <a16:creationId xmlns:a16="http://schemas.microsoft.com/office/drawing/2014/main" id="{AD0C1435-F62A-4DF3-A1BA-19B116AED8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2294329" y="1020384"/>
                    <a:ext cx="4782053" cy="1480204"/>
                  </a:xfrm>
                  <a:prstGeom prst="line">
                    <a:avLst/>
                  </a:prstGeom>
                  <a:solidFill>
                    <a:srgbClr val="FF0000"/>
                  </a:solidFill>
                  <a:ln w="38100" cap="flat" cmpd="sng" algn="ctr">
                    <a:solidFill>
                      <a:schemeClr val="bg1">
                        <a:lumMod val="6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93" name="Ellipse 192">
                    <a:extLst>
                      <a:ext uri="{FF2B5EF4-FFF2-40B4-BE49-F238E27FC236}">
                        <a16:creationId xmlns:a16="http://schemas.microsoft.com/office/drawing/2014/main" id="{DC973861-77F4-4556-AF96-2664CE3B6B8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219514" y="953191"/>
                    <a:ext cx="149629" cy="149629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9050" cap="flat" cmpd="sng" algn="ctr">
                    <a:solidFill>
                      <a:schemeClr val="bg1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96" name="Textfeld 195">
                    <a:extLst>
                      <a:ext uri="{FF2B5EF4-FFF2-40B4-BE49-F238E27FC236}">
                        <a16:creationId xmlns:a16="http://schemas.microsoft.com/office/drawing/2014/main" id="{7E981019-983F-4E10-AF84-F05AA1BE00C9}"/>
                      </a:ext>
                    </a:extLst>
                  </p:cNvPr>
                  <p:cNvSpPr txBox="1"/>
                  <p:nvPr/>
                </p:nvSpPr>
                <p:spPr>
                  <a:xfrm>
                    <a:off x="1707342" y="851107"/>
                    <a:ext cx="482824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de-DE" sz="1400" dirty="0">
                        <a:solidFill>
                          <a:srgbClr val="3333FF"/>
                        </a:solidFill>
                      </a:rPr>
                      <a:t>178</a:t>
                    </a:r>
                  </a:p>
                </p:txBody>
              </p:sp>
              <p:sp>
                <p:nvSpPr>
                  <p:cNvPr id="202" name="Textfeld 201">
                    <a:extLst>
                      <a:ext uri="{FF2B5EF4-FFF2-40B4-BE49-F238E27FC236}">
                        <a16:creationId xmlns:a16="http://schemas.microsoft.com/office/drawing/2014/main" id="{99EC0CF6-A2CE-40A7-A7BD-D3DF150C8204}"/>
                      </a:ext>
                    </a:extLst>
                  </p:cNvPr>
                  <p:cNvSpPr txBox="1"/>
                  <p:nvPr/>
                </p:nvSpPr>
                <p:spPr>
                  <a:xfrm>
                    <a:off x="2679173" y="1447007"/>
                    <a:ext cx="1367682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t>Primärenergie-</a:t>
                    </a:r>
                    <a:br>
                      <a: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rPr>
                    </a:br>
                    <a:r>
                      <a: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t>Verbrauch</a:t>
                    </a:r>
                  </a:p>
                </p:txBody>
              </p:sp>
              <p:grpSp>
                <p:nvGrpSpPr>
                  <p:cNvPr id="55" name="Gruppieren 54">
                    <a:extLst>
                      <a:ext uri="{FF2B5EF4-FFF2-40B4-BE49-F238E27FC236}">
                        <a16:creationId xmlns:a16="http://schemas.microsoft.com/office/drawing/2014/main" id="{68250D9A-5E96-4792-8DDB-D59ABAC2C042}"/>
                      </a:ext>
                    </a:extLst>
                  </p:cNvPr>
                  <p:cNvGrpSpPr/>
                  <p:nvPr/>
                </p:nvGrpSpPr>
                <p:grpSpPr>
                  <a:xfrm>
                    <a:off x="5400472" y="1094754"/>
                    <a:ext cx="1507098" cy="784151"/>
                    <a:chOff x="4415166" y="803381"/>
                    <a:chExt cx="1507098" cy="784151"/>
                  </a:xfrm>
                </p:grpSpPr>
                <p:grpSp>
                  <p:nvGrpSpPr>
                    <p:cNvPr id="54" name="Gruppieren 53">
                      <a:extLst>
                        <a:ext uri="{FF2B5EF4-FFF2-40B4-BE49-F238E27FC236}">
                          <a16:creationId xmlns:a16="http://schemas.microsoft.com/office/drawing/2014/main" id="{54AE8DCD-36C0-4091-9566-D75DA48E15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15166" y="860365"/>
                      <a:ext cx="1507098" cy="727167"/>
                      <a:chOff x="3445902" y="711489"/>
                      <a:chExt cx="1507098" cy="727167"/>
                    </a:xfrm>
                  </p:grpSpPr>
                  <p:sp>
                    <p:nvSpPr>
                      <p:cNvPr id="53" name="Rechteck 52">
                        <a:extLst>
                          <a:ext uri="{FF2B5EF4-FFF2-40B4-BE49-F238E27FC236}">
                            <a16:creationId xmlns:a16="http://schemas.microsoft.com/office/drawing/2014/main" id="{D14AF662-1E7B-4C0D-93D0-B30D8D2C7E77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445902" y="711489"/>
                        <a:ext cx="1507098" cy="727167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pic>
                    <p:nvPicPr>
                      <p:cNvPr id="200" name="Grafik 199" descr="Ein Bild, das Text, Gerät enthält.&#10;&#10;Automatisch generierte Beschreibung">
                        <a:extLst>
                          <a:ext uri="{FF2B5EF4-FFF2-40B4-BE49-F238E27FC236}">
                            <a16:creationId xmlns:a16="http://schemas.microsoft.com/office/drawing/2014/main" id="{AF3724E8-277D-4C9C-84F1-B7B5924092B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492880" y="923109"/>
                        <a:ext cx="688330" cy="412998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01" name="Grafik 200">
                        <a:extLst>
                          <a:ext uri="{FF2B5EF4-FFF2-40B4-BE49-F238E27FC236}">
                            <a16:creationId xmlns:a16="http://schemas.microsoft.com/office/drawing/2014/main" id="{C5159A0F-EF57-4567-AF02-8E45773109A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223365" y="953191"/>
                        <a:ext cx="604021" cy="392320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203" name="Textfeld 202">
                      <a:extLst>
                        <a:ext uri="{FF2B5EF4-FFF2-40B4-BE49-F238E27FC236}">
                          <a16:creationId xmlns:a16="http://schemas.microsoft.com/office/drawing/2014/main" id="{9E3010F3-C9BE-4A0D-9DEA-C28E811B4B8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26370" y="803381"/>
                      <a:ext cx="109036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400" dirty="0">
                          <a:solidFill>
                            <a:srgbClr val="3333FF"/>
                          </a:solidFill>
                        </a:rPr>
                        <a:t>Einsparung</a:t>
                      </a:r>
                    </a:p>
                  </p:txBody>
                </p:sp>
              </p:grpSp>
              <p:sp>
                <p:nvSpPr>
                  <p:cNvPr id="10" name="Ellipse 9">
                    <a:extLst>
                      <a:ext uri="{FF2B5EF4-FFF2-40B4-BE49-F238E27FC236}">
                        <a16:creationId xmlns:a16="http://schemas.microsoft.com/office/drawing/2014/main" id="{A9AD42A7-8D07-42E4-A756-15D2C037277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72473" y="2435089"/>
                    <a:ext cx="149629" cy="149629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9050" cap="flat" cmpd="sng" algn="ctr">
                    <a:solidFill>
                      <a:schemeClr val="bg1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</p:grpSp>
        </p:grpSp>
      </p:grpSp>
      <p:sp>
        <p:nvSpPr>
          <p:cNvPr id="166" name="Rectangle 4">
            <a:extLst>
              <a:ext uri="{FF2B5EF4-FFF2-40B4-BE49-F238E27FC236}">
                <a16:creationId xmlns:a16="http://schemas.microsoft.com/office/drawing/2014/main" id="{2895A75C-D2F3-4B27-A589-091F2D22B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8" y="6223645"/>
            <a:ext cx="9853612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Energieeinsparung, EE-Ausbau und Versorgungssicherheit sind die 3 wichtigen Säulen!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988FC03C-ED18-E8FE-012B-15C6A073B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5171" y="974218"/>
            <a:ext cx="141429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1 TWh = 1 Mrd. kWh</a:t>
            </a:r>
          </a:p>
        </p:txBody>
      </p:sp>
    </p:spTree>
    <p:extLst>
      <p:ext uri="{BB962C8B-B14F-4D97-AF65-F5344CB8AC3E}">
        <p14:creationId xmlns:p14="http://schemas.microsoft.com/office/powerpoint/2010/main" val="340483918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Diagramm 25">
            <a:extLst>
              <a:ext uri="{FF2B5EF4-FFF2-40B4-BE49-F238E27FC236}">
                <a16:creationId xmlns:a16="http://schemas.microsoft.com/office/drawing/2014/main" id="{D6317C20-ADA2-4213-97DE-93B67C2C9324}"/>
              </a:ext>
            </a:extLst>
          </p:cNvPr>
          <p:cNvGraphicFramePr>
            <a:graphicFrameLocks/>
          </p:cNvGraphicFramePr>
          <p:nvPr/>
        </p:nvGraphicFramePr>
        <p:xfrm>
          <a:off x="1484244" y="1304101"/>
          <a:ext cx="7153410" cy="4330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698" name="Rectangle 4">
            <a:extLst>
              <a:ext uri="{FF2B5EF4-FFF2-40B4-BE49-F238E27FC236}">
                <a16:creationId xmlns:a16="http://schemas.microsoft.com/office/drawing/2014/main" id="{A1B80801-47FC-49E3-86F5-0F728524A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623" y="9525"/>
            <a:ext cx="873525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Überblick Energiewende RLP (2)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Ausbaupfad RLP: Anteile beim Zubau-Mix bis 2040, Fakten und Annahmen</a:t>
            </a:r>
          </a:p>
        </p:txBody>
      </p:sp>
      <p:sp>
        <p:nvSpPr>
          <p:cNvPr id="3" name="Textfeld 1">
            <a:extLst>
              <a:ext uri="{FF2B5EF4-FFF2-40B4-BE49-F238E27FC236}">
                <a16:creationId xmlns:a16="http://schemas.microsoft.com/office/drawing/2014/main" id="{1BFBB774-D06C-495B-88B0-ED4478388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5660"/>
            <a:ext cx="99059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altLang="de-DE" sz="1600" dirty="0">
                <a:solidFill>
                  <a:schemeClr val="accent2"/>
                </a:solidFill>
              </a:rPr>
              <a:t>Anteile der zu installierenden Leistungen des Zubau-Mix orientieren sich an den jeweiligen EE-Potenzialen: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311890E-A8FB-4B52-BAF3-69C14F3CA509}"/>
              </a:ext>
            </a:extLst>
          </p:cNvPr>
          <p:cNvSpPr txBox="1"/>
          <p:nvPr/>
        </p:nvSpPr>
        <p:spPr>
          <a:xfrm>
            <a:off x="5850442" y="1412517"/>
            <a:ext cx="2694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FF9900"/>
                </a:solidFill>
              </a:rPr>
              <a:t>PV-gesamt: 57 TWh (57%)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150B3C7-5BFE-4E86-A6CB-5321B75B387F}"/>
              </a:ext>
            </a:extLst>
          </p:cNvPr>
          <p:cNvSpPr txBox="1"/>
          <p:nvPr/>
        </p:nvSpPr>
        <p:spPr>
          <a:xfrm>
            <a:off x="1770970" y="4976500"/>
            <a:ext cx="2250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Solarthermie: 3 TWh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80342DF-DB89-403F-8B75-2C15B69731CA}"/>
              </a:ext>
            </a:extLst>
          </p:cNvPr>
          <p:cNvSpPr txBox="1"/>
          <p:nvPr/>
        </p:nvSpPr>
        <p:spPr>
          <a:xfrm>
            <a:off x="666497" y="3753349"/>
            <a:ext cx="24863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00B0F0"/>
                </a:solidFill>
              </a:rPr>
              <a:t>Wind-</a:t>
            </a:r>
            <a:r>
              <a:rPr lang="de-DE" sz="1600" b="1" dirty="0" err="1">
                <a:solidFill>
                  <a:srgbClr val="00B0F0"/>
                </a:solidFill>
              </a:rPr>
              <a:t>onshore</a:t>
            </a:r>
            <a:r>
              <a:rPr lang="de-DE" sz="1600" b="1" dirty="0">
                <a:solidFill>
                  <a:srgbClr val="00B0F0"/>
                </a:solidFill>
              </a:rPr>
              <a:t>: 24 TWh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86F1E09-727E-4E96-9BF9-59D9E492A52F}"/>
              </a:ext>
            </a:extLst>
          </p:cNvPr>
          <p:cNvSpPr txBox="1"/>
          <p:nvPr/>
        </p:nvSpPr>
        <p:spPr>
          <a:xfrm>
            <a:off x="489079" y="1396410"/>
            <a:ext cx="2008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008000"/>
                </a:solidFill>
              </a:rPr>
              <a:t>Biomasse: 15 TWh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8DE2B91-D89B-4EB2-A066-299C353F5397}"/>
              </a:ext>
            </a:extLst>
          </p:cNvPr>
          <p:cNvSpPr txBox="1"/>
          <p:nvPr/>
        </p:nvSpPr>
        <p:spPr>
          <a:xfrm>
            <a:off x="2940329" y="1132400"/>
            <a:ext cx="2163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Wasserkraft: 1 TWh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9077588-5BA3-49E6-883C-D4E757AFACC8}"/>
              </a:ext>
            </a:extLst>
          </p:cNvPr>
          <p:cNvGrpSpPr/>
          <p:nvPr/>
        </p:nvGrpSpPr>
        <p:grpSpPr>
          <a:xfrm>
            <a:off x="4264135" y="2673662"/>
            <a:ext cx="1609027" cy="1609027"/>
            <a:chOff x="4238759" y="2785377"/>
            <a:chExt cx="1609027" cy="1609027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4E450E95-2704-4624-BB7C-7ADD44C34B0C}"/>
                </a:ext>
              </a:extLst>
            </p:cNvPr>
            <p:cNvSpPr/>
            <p:nvPr/>
          </p:nvSpPr>
          <p:spPr bwMode="auto">
            <a:xfrm>
              <a:off x="4238759" y="2785377"/>
              <a:ext cx="1609027" cy="1609027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252EC2E9-78E1-414A-8694-40193D6BC9CC}"/>
                </a:ext>
              </a:extLst>
            </p:cNvPr>
            <p:cNvSpPr txBox="1"/>
            <p:nvPr/>
          </p:nvSpPr>
          <p:spPr>
            <a:xfrm>
              <a:off x="4511793" y="3245243"/>
              <a:ext cx="109831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1" dirty="0"/>
                <a:t>100 TWh</a:t>
              </a:r>
            </a:p>
            <a:p>
              <a:pPr algn="ctr"/>
              <a:endParaRPr lang="de-DE" sz="1400" b="1" dirty="0"/>
            </a:p>
            <a:p>
              <a:pPr algn="ctr"/>
              <a:r>
                <a:rPr lang="de-DE" sz="1400" b="1" dirty="0"/>
                <a:t>Werte in %</a:t>
              </a:r>
            </a:p>
          </p:txBody>
        </p:sp>
      </p:grpSp>
      <p:sp>
        <p:nvSpPr>
          <p:cNvPr id="28" name="Textfeld 27">
            <a:extLst>
              <a:ext uri="{FF2B5EF4-FFF2-40B4-BE49-F238E27FC236}">
                <a16:creationId xmlns:a16="http://schemas.microsoft.com/office/drawing/2014/main" id="{AC289053-FCA1-46CB-A72B-B89FB337255B}"/>
              </a:ext>
            </a:extLst>
          </p:cNvPr>
          <p:cNvSpPr txBox="1"/>
          <p:nvPr/>
        </p:nvSpPr>
        <p:spPr>
          <a:xfrm>
            <a:off x="489079" y="1712223"/>
            <a:ext cx="3924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6600"/>
                </a:solidFill>
              </a:rPr>
              <a:t>B</a:t>
            </a:r>
            <a:r>
              <a:rPr lang="de-DE" sz="1400" u="none" strike="noStrike" dirty="0">
                <a:solidFill>
                  <a:srgbClr val="006600"/>
                </a:solidFill>
                <a:effectLst/>
              </a:rPr>
              <a:t>iogasanlagen, vorrangig aus Reststoffen</a:t>
            </a:r>
            <a:endParaRPr lang="de-DE" sz="1400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B4024A23-1FB1-4A23-B3F3-A49E5236642F}"/>
              </a:ext>
            </a:extLst>
          </p:cNvPr>
          <p:cNvSpPr txBox="1"/>
          <p:nvPr/>
        </p:nvSpPr>
        <p:spPr>
          <a:xfrm>
            <a:off x="489079" y="2008963"/>
            <a:ext cx="3177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6600"/>
                </a:solidFill>
              </a:rPr>
              <a:t>Holz-Anlagen, vorrangig aus Abfällen</a:t>
            </a:r>
            <a:endParaRPr lang="de-DE" sz="1400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DBED8829-2C2A-4C6D-8A92-289A6F24002D}"/>
              </a:ext>
            </a:extLst>
          </p:cNvPr>
          <p:cNvSpPr txBox="1"/>
          <p:nvPr/>
        </p:nvSpPr>
        <p:spPr>
          <a:xfrm>
            <a:off x="6575702" y="2117865"/>
            <a:ext cx="2595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PV-Dächer (40% von PV-ges.)</a:t>
            </a:r>
            <a:endParaRPr lang="de-DE" sz="1400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9B5A0FB0-1235-4C09-A086-3449DFF45892}"/>
              </a:ext>
            </a:extLst>
          </p:cNvPr>
          <p:cNvSpPr txBox="1"/>
          <p:nvPr/>
        </p:nvSpPr>
        <p:spPr>
          <a:xfrm>
            <a:off x="6984414" y="3422096"/>
            <a:ext cx="28034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PV-Fassaden (10% von PV-ges.)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23A8CBA9-C7AB-425A-BF1F-99C6F044261A}"/>
              </a:ext>
            </a:extLst>
          </p:cNvPr>
          <p:cNvSpPr txBox="1"/>
          <p:nvPr/>
        </p:nvSpPr>
        <p:spPr>
          <a:xfrm>
            <a:off x="6833179" y="3927864"/>
            <a:ext cx="2463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PV-Parkplatzüberdachungen</a:t>
            </a:r>
            <a:br>
              <a:rPr lang="de-DE" sz="1400" u="none" strike="noStrike" dirty="0">
                <a:solidFill>
                  <a:srgbClr val="FF9900"/>
                </a:solidFill>
                <a:effectLst/>
              </a:rPr>
            </a:br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(5% von PV-ges.)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6F3507B7-27AF-4564-AFD2-B709E965AD11}"/>
              </a:ext>
            </a:extLst>
          </p:cNvPr>
          <p:cNvSpPr txBox="1"/>
          <p:nvPr/>
        </p:nvSpPr>
        <p:spPr>
          <a:xfrm>
            <a:off x="6255015" y="4572438"/>
            <a:ext cx="2952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PV-Freiflächen (30% von PV-ges.)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6FD9425C-A73B-4352-B48C-267350430860}"/>
              </a:ext>
            </a:extLst>
          </p:cNvPr>
          <p:cNvSpPr txBox="1"/>
          <p:nvPr/>
        </p:nvSpPr>
        <p:spPr>
          <a:xfrm>
            <a:off x="4926791" y="5332858"/>
            <a:ext cx="2467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AGRI-PV (10% von PV-ges.)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594279B3-16ED-4E67-8038-F64FD438CD5F}"/>
              </a:ext>
            </a:extLst>
          </p:cNvPr>
          <p:cNvSpPr txBox="1"/>
          <p:nvPr/>
        </p:nvSpPr>
        <p:spPr>
          <a:xfrm>
            <a:off x="4117701" y="5589360"/>
            <a:ext cx="2284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PV-Autobahnüberdachung</a:t>
            </a:r>
            <a:br>
              <a:rPr lang="de-DE" sz="1400" u="none" strike="noStrike" dirty="0">
                <a:solidFill>
                  <a:srgbClr val="FF9900"/>
                </a:solidFill>
                <a:effectLst/>
              </a:rPr>
            </a:br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(5% von PV-ges.)</a:t>
            </a:r>
            <a:endParaRPr lang="de-DE" sz="1400" b="0" i="0" u="none" strike="noStrike" dirty="0">
              <a:solidFill>
                <a:srgbClr val="FF99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255AFFCA-EE7B-4D04-8ECD-F989D21BF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0288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u="sng" dirty="0">
                <a:solidFill>
                  <a:srgbClr val="00B050"/>
                </a:solidFill>
              </a:rPr>
              <a:t>Alle Potenziale</a:t>
            </a:r>
            <a:r>
              <a:rPr lang="de-DE" altLang="de-DE" sz="1800" dirty="0">
                <a:solidFill>
                  <a:srgbClr val="00B050"/>
                </a:solidFill>
              </a:rPr>
              <a:t> werden beim Zubau-Mix gebraucht!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DA53663-C4A4-F20E-84A3-3BA4112845BB}"/>
              </a:ext>
            </a:extLst>
          </p:cNvPr>
          <p:cNvGrpSpPr/>
          <p:nvPr/>
        </p:nvGrpSpPr>
        <p:grpSpPr>
          <a:xfrm>
            <a:off x="5635482" y="4496157"/>
            <a:ext cx="4008602" cy="862798"/>
            <a:chOff x="5635482" y="4496157"/>
            <a:chExt cx="4008602" cy="862798"/>
          </a:xfrm>
        </p:grpSpPr>
        <p:sp>
          <p:nvSpPr>
            <p:cNvPr id="4" name="Rechteck: abgerundete Ecken 3">
              <a:extLst>
                <a:ext uri="{FF2B5EF4-FFF2-40B4-BE49-F238E27FC236}">
                  <a16:creationId xmlns:a16="http://schemas.microsoft.com/office/drawing/2014/main" id="{CF4642D6-2C2D-2B93-1D1D-F6B21DD5AF9D}"/>
                </a:ext>
              </a:extLst>
            </p:cNvPr>
            <p:cNvSpPr/>
            <p:nvPr/>
          </p:nvSpPr>
          <p:spPr bwMode="auto">
            <a:xfrm>
              <a:off x="5635482" y="4496157"/>
              <a:ext cx="4008602" cy="862798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F15926CF-3F28-B47F-87A8-CA6E07BAD09D}"/>
                </a:ext>
              </a:extLst>
            </p:cNvPr>
            <p:cNvSpPr txBox="1"/>
            <p:nvPr/>
          </p:nvSpPr>
          <p:spPr>
            <a:xfrm>
              <a:off x="6255015" y="4825530"/>
              <a:ext cx="33890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t"/>
              <a:r>
                <a:rPr lang="de-DE" sz="1400" dirty="0">
                  <a:solidFill>
                    <a:srgbClr val="FF0000"/>
                  </a:solidFill>
                </a:rPr>
                <a:t>zu i</a:t>
              </a:r>
              <a:r>
                <a:rPr lang="de-DE" sz="1400" u="none" strike="noStrike" dirty="0">
                  <a:solidFill>
                    <a:srgbClr val="FF0000"/>
                  </a:solidFill>
                  <a:effectLst/>
                </a:rPr>
                <a:t>nstallierende Leistung: 16.560 MW,</a:t>
              </a:r>
              <a:br>
                <a:rPr lang="de-DE" sz="1400" u="none" strike="noStrike" dirty="0">
                  <a:solidFill>
                    <a:srgbClr val="FF0000"/>
                  </a:solidFill>
                  <a:effectLst/>
                </a:rPr>
              </a:br>
              <a:r>
                <a:rPr lang="de-DE" sz="1400" u="none" strike="noStrike" dirty="0">
                  <a:solidFill>
                    <a:srgbClr val="FF0000"/>
                  </a:solidFill>
                  <a:effectLst/>
                </a:rPr>
                <a:t>entspricht ca. 16.500 ha, 0,8 % von RLP</a:t>
              </a:r>
            </a:p>
          </p:txBody>
        </p:sp>
      </p:grpSp>
      <p:sp>
        <p:nvSpPr>
          <p:cNvPr id="7" name="Text Box 14">
            <a:extLst>
              <a:ext uri="{FF2B5EF4-FFF2-40B4-BE49-F238E27FC236}">
                <a16:creationId xmlns:a16="http://schemas.microsoft.com/office/drawing/2014/main" id="{99A928A8-5660-14D8-5AAC-171153345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3877" y="5811598"/>
            <a:ext cx="199445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e.V., Meta-Studie</a:t>
            </a:r>
          </a:p>
        </p:txBody>
      </p:sp>
    </p:spTree>
    <p:extLst>
      <p:ext uri="{BB962C8B-B14F-4D97-AF65-F5344CB8AC3E}">
        <p14:creationId xmlns:p14="http://schemas.microsoft.com/office/powerpoint/2010/main" val="107012621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id="{117265D2-78C9-A6BD-A9BF-3772127761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5" r="63759"/>
          <a:stretch/>
        </p:blipFill>
        <p:spPr>
          <a:xfrm>
            <a:off x="2147114" y="1587828"/>
            <a:ext cx="1246017" cy="4591396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82A34E88-C5BF-79DD-686F-653B60C56C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2" r="84855"/>
          <a:stretch/>
        </p:blipFill>
        <p:spPr>
          <a:xfrm>
            <a:off x="959459" y="1587828"/>
            <a:ext cx="899192" cy="4591396"/>
          </a:xfrm>
          <a:prstGeom prst="rect">
            <a:avLst/>
          </a:prstGeom>
        </p:spPr>
      </p:pic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903" y="58442"/>
            <a:ext cx="874910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Entwicklung der Stromerzeugung in RLP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von 2018 bis 2040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68EC88D3-840F-4BFD-AF8A-5F14979B19E6}"/>
              </a:ext>
            </a:extLst>
          </p:cNvPr>
          <p:cNvSpPr txBox="1"/>
          <p:nvPr/>
        </p:nvSpPr>
        <p:spPr>
          <a:xfrm>
            <a:off x="987325" y="1093384"/>
            <a:ext cx="9797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Primär-</a:t>
            </a:r>
          </a:p>
          <a:p>
            <a:r>
              <a:rPr lang="de-DE" sz="1400" dirty="0">
                <a:solidFill>
                  <a:srgbClr val="0000FF"/>
                </a:solidFill>
              </a:rPr>
              <a:t>energie-</a:t>
            </a:r>
            <a:br>
              <a:rPr lang="de-DE" sz="1400" dirty="0">
                <a:solidFill>
                  <a:srgbClr val="0000FF"/>
                </a:solidFill>
              </a:rPr>
            </a:br>
            <a:r>
              <a:rPr lang="de-DE" sz="1400" dirty="0">
                <a:solidFill>
                  <a:srgbClr val="0000FF"/>
                </a:solidFill>
              </a:rPr>
              <a:t>verbrauch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C98618B4-2605-4686-A7D5-9028170B2B45}"/>
              </a:ext>
            </a:extLst>
          </p:cNvPr>
          <p:cNvSpPr txBox="1"/>
          <p:nvPr/>
        </p:nvSpPr>
        <p:spPr>
          <a:xfrm>
            <a:off x="2139855" y="1093384"/>
            <a:ext cx="1029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Strom-</a:t>
            </a:r>
            <a:br>
              <a:rPr lang="de-DE" sz="1400" dirty="0">
                <a:solidFill>
                  <a:srgbClr val="0000FF"/>
                </a:solidFill>
              </a:rPr>
            </a:br>
            <a:r>
              <a:rPr lang="de-DE" sz="1400" dirty="0" err="1">
                <a:solidFill>
                  <a:srgbClr val="0000FF"/>
                </a:solidFill>
              </a:rPr>
              <a:t>erzeugung</a:t>
            </a:r>
            <a:endParaRPr lang="de-DE" sz="1400" dirty="0">
              <a:solidFill>
                <a:srgbClr val="0000FF"/>
              </a:solidFill>
            </a:endParaRP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35C52273-51B3-4C5F-85B5-DCCEF0A62280}"/>
              </a:ext>
            </a:extLst>
          </p:cNvPr>
          <p:cNvSpPr txBox="1"/>
          <p:nvPr/>
        </p:nvSpPr>
        <p:spPr>
          <a:xfrm>
            <a:off x="1629518" y="81615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2018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5F9A36CC-3EB2-469B-838F-8A31C72D94E3}"/>
              </a:ext>
            </a:extLst>
          </p:cNvPr>
          <p:cNvSpPr txBox="1"/>
          <p:nvPr/>
        </p:nvSpPr>
        <p:spPr>
          <a:xfrm>
            <a:off x="15429" y="1859608"/>
            <a:ext cx="56297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TWh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9E5381EF-F63A-43A8-80A7-D3870C46AABB}"/>
              </a:ext>
            </a:extLst>
          </p:cNvPr>
          <p:cNvSpPr txBox="1"/>
          <p:nvPr/>
        </p:nvSpPr>
        <p:spPr>
          <a:xfrm>
            <a:off x="1144641" y="1860137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178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671AD808-2B45-4390-8EC1-E86EDDD97509}"/>
              </a:ext>
            </a:extLst>
          </p:cNvPr>
          <p:cNvSpPr txBox="1"/>
          <p:nvPr/>
        </p:nvSpPr>
        <p:spPr>
          <a:xfrm>
            <a:off x="2229453" y="1860137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20,0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E73D1758-B344-4152-9872-97EDDB930BF3}"/>
              </a:ext>
            </a:extLst>
          </p:cNvPr>
          <p:cNvSpPr txBox="1"/>
          <p:nvPr/>
        </p:nvSpPr>
        <p:spPr>
          <a:xfrm>
            <a:off x="2611001" y="1860137"/>
            <a:ext cx="847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(11,2 %)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3558BC24-7755-9928-CF05-811DEB1CAAC9}"/>
              </a:ext>
            </a:extLst>
          </p:cNvPr>
          <p:cNvGrpSpPr/>
          <p:nvPr/>
        </p:nvGrpSpPr>
        <p:grpSpPr>
          <a:xfrm>
            <a:off x="3350272" y="5062159"/>
            <a:ext cx="1635114" cy="1085286"/>
            <a:chOff x="3167241" y="4662307"/>
            <a:chExt cx="1635114" cy="1085286"/>
          </a:xfrm>
        </p:grpSpPr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E4836174-C9AF-0380-39D4-478B67320FCE}"/>
                </a:ext>
              </a:extLst>
            </p:cNvPr>
            <p:cNvSpPr txBox="1"/>
            <p:nvPr/>
          </p:nvSpPr>
          <p:spPr>
            <a:xfrm>
              <a:off x="3167241" y="5470594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fossil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A0373260-B0FA-D6CE-9CE1-F6FB5360BCE0}"/>
                </a:ext>
              </a:extLst>
            </p:cNvPr>
            <p:cNvSpPr txBox="1"/>
            <p:nvPr/>
          </p:nvSpPr>
          <p:spPr>
            <a:xfrm>
              <a:off x="3168574" y="5282809"/>
              <a:ext cx="9996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Wasserkraft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414436FD-36F1-3557-0DED-9C934E4D20EA}"/>
                </a:ext>
              </a:extLst>
            </p:cNvPr>
            <p:cNvSpPr txBox="1"/>
            <p:nvPr/>
          </p:nvSpPr>
          <p:spPr>
            <a:xfrm>
              <a:off x="3168574" y="5075975"/>
              <a:ext cx="16337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Biomasse </a:t>
              </a:r>
              <a:r>
                <a:rPr lang="de-DE" sz="1000" dirty="0"/>
                <a:t>(Stromanteil)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CDF2F98D-1D90-1318-4F63-127CAD136B8F}"/>
                </a:ext>
              </a:extLst>
            </p:cNvPr>
            <p:cNvSpPr txBox="1"/>
            <p:nvPr/>
          </p:nvSpPr>
          <p:spPr>
            <a:xfrm>
              <a:off x="3167241" y="4888191"/>
              <a:ext cx="13937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Wind on-/offshore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9B746AA5-645E-B7B2-86CD-7AD290CCDC01}"/>
                </a:ext>
              </a:extLst>
            </p:cNvPr>
            <p:cNvSpPr txBox="1"/>
            <p:nvPr/>
          </p:nvSpPr>
          <p:spPr>
            <a:xfrm>
              <a:off x="3178850" y="4662307"/>
              <a:ext cx="3898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PV</a:t>
              </a:r>
            </a:p>
          </p:txBody>
        </p:sp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3EBCBBB-B2F4-6070-9072-3EFED20C50D6}"/>
              </a:ext>
            </a:extLst>
          </p:cNvPr>
          <p:cNvGrpSpPr/>
          <p:nvPr/>
        </p:nvGrpSpPr>
        <p:grpSpPr>
          <a:xfrm>
            <a:off x="5533712" y="816153"/>
            <a:ext cx="4230124" cy="5363071"/>
            <a:chOff x="5533712" y="816153"/>
            <a:chExt cx="4230124" cy="5363071"/>
          </a:xfrm>
        </p:grpSpPr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602C123C-E50E-5DFC-7E30-40BD15F528CA}"/>
                </a:ext>
              </a:extLst>
            </p:cNvPr>
            <p:cNvSpPr txBox="1"/>
            <p:nvPr/>
          </p:nvSpPr>
          <p:spPr>
            <a:xfrm>
              <a:off x="8216618" y="3664101"/>
              <a:ext cx="10534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Solarthermie</a:t>
              </a:r>
              <a:endParaRPr lang="de-DE" sz="1000" dirty="0"/>
            </a:p>
          </p:txBody>
        </p:sp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0B3AB545-4745-92D8-6499-827C600CBA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692" r="1476"/>
            <a:stretch/>
          </p:blipFill>
          <p:spPr>
            <a:xfrm>
              <a:off x="7226785" y="1587828"/>
              <a:ext cx="1077026" cy="4591396"/>
            </a:xfrm>
            <a:prstGeom prst="rect">
              <a:avLst/>
            </a:prstGeom>
          </p:spPr>
        </p:pic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12C43E29-B4DD-CC65-7AE1-0EC9E2C9F7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54" r="17888"/>
            <a:stretch/>
          </p:blipFill>
          <p:spPr>
            <a:xfrm>
              <a:off x="6294096" y="1587828"/>
              <a:ext cx="1137936" cy="4591396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76CCC7A6-46DA-4D79-5955-7A3F7C6A89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84" r="37117"/>
            <a:stretch/>
          </p:blipFill>
          <p:spPr>
            <a:xfrm>
              <a:off x="5541277" y="1587828"/>
              <a:ext cx="788902" cy="4591396"/>
            </a:xfrm>
            <a:prstGeom prst="rect">
              <a:avLst/>
            </a:prstGeom>
          </p:spPr>
        </p:pic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B6CCB58B-B2C6-486B-980F-EE02696623EE}"/>
                </a:ext>
              </a:extLst>
            </p:cNvPr>
            <p:cNvSpPr txBox="1"/>
            <p:nvPr/>
          </p:nvSpPr>
          <p:spPr>
            <a:xfrm>
              <a:off x="5994558" y="816153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/>
                <a:t>2040</a:t>
              </a:r>
            </a:p>
          </p:txBody>
        </p: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8FDD23CF-57FB-40CE-AEF9-FF2F25A1EB7A}"/>
                </a:ext>
              </a:extLst>
            </p:cNvPr>
            <p:cNvSpPr txBox="1"/>
            <p:nvPr/>
          </p:nvSpPr>
          <p:spPr>
            <a:xfrm>
              <a:off x="5682294" y="1860137"/>
              <a:ext cx="4828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100</a:t>
              </a:r>
            </a:p>
          </p:txBody>
        </p:sp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91AFE67D-78BF-4C5A-962C-6E8A64AD101D}"/>
                </a:ext>
              </a:extLst>
            </p:cNvPr>
            <p:cNvSpPr txBox="1"/>
            <p:nvPr/>
          </p:nvSpPr>
          <p:spPr>
            <a:xfrm>
              <a:off x="6534068" y="1860137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87</a:t>
              </a:r>
            </a:p>
          </p:txBody>
        </p:sp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23969B35-DD63-4585-A304-1103EC25590E}"/>
                </a:ext>
              </a:extLst>
            </p:cNvPr>
            <p:cNvSpPr txBox="1"/>
            <p:nvPr/>
          </p:nvSpPr>
          <p:spPr>
            <a:xfrm>
              <a:off x="6506116" y="2160469"/>
              <a:ext cx="712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(87 %)</a:t>
              </a:r>
            </a:p>
          </p:txBody>
        </p: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E3DA97FA-EACE-4479-886F-A4D2C39F2523}"/>
                </a:ext>
              </a:extLst>
            </p:cNvPr>
            <p:cNvSpPr txBox="1"/>
            <p:nvPr/>
          </p:nvSpPr>
          <p:spPr>
            <a:xfrm>
              <a:off x="5533712" y="1093384"/>
              <a:ext cx="84029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Primär-</a:t>
              </a:r>
            </a:p>
            <a:p>
              <a:r>
                <a:rPr lang="de-DE" sz="1400" dirty="0">
                  <a:solidFill>
                    <a:srgbClr val="0000FF"/>
                  </a:solidFill>
                </a:rPr>
                <a:t>energie-</a:t>
              </a:r>
              <a:br>
                <a:rPr lang="de-DE" sz="1400" dirty="0">
                  <a:solidFill>
                    <a:srgbClr val="0000FF"/>
                  </a:solidFill>
                </a:rPr>
              </a:br>
              <a:r>
                <a:rPr lang="de-DE" sz="1400" dirty="0">
                  <a:solidFill>
                    <a:srgbClr val="0000FF"/>
                  </a:solidFill>
                </a:rPr>
                <a:t>bedarf</a:t>
              </a:r>
            </a:p>
          </p:txBody>
        </p:sp>
        <p:sp>
          <p:nvSpPr>
            <p:cNvPr id="62" name="Textfeld 61">
              <a:extLst>
                <a:ext uri="{FF2B5EF4-FFF2-40B4-BE49-F238E27FC236}">
                  <a16:creationId xmlns:a16="http://schemas.microsoft.com/office/drawing/2014/main" id="{FB9F69A1-89F1-466B-8D0B-A24B86170DB5}"/>
                </a:ext>
              </a:extLst>
            </p:cNvPr>
            <p:cNvSpPr txBox="1"/>
            <p:nvPr/>
          </p:nvSpPr>
          <p:spPr>
            <a:xfrm>
              <a:off x="6388021" y="1093384"/>
              <a:ext cx="10294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Strom-</a:t>
              </a:r>
              <a:br>
                <a:rPr lang="de-DE" sz="1400" dirty="0">
                  <a:solidFill>
                    <a:srgbClr val="0000FF"/>
                  </a:solidFill>
                </a:rPr>
              </a:br>
              <a:r>
                <a:rPr lang="de-DE" sz="1400" dirty="0" err="1">
                  <a:solidFill>
                    <a:srgbClr val="0000FF"/>
                  </a:solidFill>
                </a:rPr>
                <a:t>erzeugung</a:t>
              </a:r>
              <a:endParaRPr lang="de-DE" sz="1400" dirty="0">
                <a:solidFill>
                  <a:srgbClr val="0000FF"/>
                </a:solidFill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334EF7A2-3424-27C2-9AC9-7643A27F0DCB}"/>
                </a:ext>
              </a:extLst>
            </p:cNvPr>
            <p:cNvSpPr txBox="1"/>
            <p:nvPr/>
          </p:nvSpPr>
          <p:spPr>
            <a:xfrm>
              <a:off x="8216618" y="3925758"/>
              <a:ext cx="15472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Biomasse </a:t>
              </a:r>
              <a:r>
                <a:rPr lang="de-DE" sz="1000" dirty="0"/>
                <a:t>(Feststoffe)</a:t>
              </a:r>
            </a:p>
          </p:txBody>
        </p:sp>
        <p:grpSp>
          <p:nvGrpSpPr>
            <p:cNvPr id="39" name="Gruppieren 38">
              <a:extLst>
                <a:ext uri="{FF2B5EF4-FFF2-40B4-BE49-F238E27FC236}">
                  <a16:creationId xmlns:a16="http://schemas.microsoft.com/office/drawing/2014/main" id="{14CC6B94-4BDD-86B8-95BB-F9BCAF9C102E}"/>
                </a:ext>
              </a:extLst>
            </p:cNvPr>
            <p:cNvGrpSpPr/>
            <p:nvPr/>
          </p:nvGrpSpPr>
          <p:grpSpPr>
            <a:xfrm>
              <a:off x="7395185" y="4683674"/>
              <a:ext cx="1640193" cy="1463771"/>
              <a:chOff x="7395185" y="4683674"/>
              <a:chExt cx="1640193" cy="1463771"/>
            </a:xfrm>
          </p:grpSpPr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E950F612-0475-75C3-9B17-F2E2EB2E4719}"/>
                  </a:ext>
                </a:extLst>
              </p:cNvPr>
              <p:cNvSpPr txBox="1"/>
              <p:nvPr/>
            </p:nvSpPr>
            <p:spPr>
              <a:xfrm>
                <a:off x="7395185" y="4683674"/>
                <a:ext cx="3898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PV</a:t>
                </a:r>
              </a:p>
            </p:txBody>
          </p:sp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654879C3-4C23-3566-7B28-6DCA49A56E37}"/>
                  </a:ext>
                </a:extLst>
              </p:cNvPr>
              <p:cNvSpPr txBox="1"/>
              <p:nvPr/>
            </p:nvSpPr>
            <p:spPr>
              <a:xfrm>
                <a:off x="7395185" y="5458551"/>
                <a:ext cx="13937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Wind on-/offshore</a:t>
                </a:r>
              </a:p>
            </p:txBody>
          </p:sp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4C23CD60-F107-F015-91C7-365EF7C5E3FE}"/>
                  </a:ext>
                </a:extLst>
              </p:cNvPr>
              <p:cNvSpPr txBox="1"/>
              <p:nvPr/>
            </p:nvSpPr>
            <p:spPr>
              <a:xfrm>
                <a:off x="7395185" y="5674238"/>
                <a:ext cx="16401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Biomasse</a:t>
                </a:r>
                <a:r>
                  <a:rPr lang="de-DE" sz="1400" dirty="0"/>
                  <a:t> </a:t>
                </a:r>
                <a:r>
                  <a:rPr lang="de-DE" sz="1000" dirty="0"/>
                  <a:t>(Stromanteil)</a:t>
                </a:r>
              </a:p>
            </p:txBody>
          </p:sp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3F9384C7-8B89-B764-3842-7A81398938AB}"/>
                  </a:ext>
                </a:extLst>
              </p:cNvPr>
              <p:cNvSpPr txBox="1"/>
              <p:nvPr/>
            </p:nvSpPr>
            <p:spPr>
              <a:xfrm>
                <a:off x="7395185" y="5870446"/>
                <a:ext cx="99969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Wasserkraft</a:t>
                </a:r>
              </a:p>
            </p:txBody>
          </p:sp>
        </p:grp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2322EC21-703F-09D0-275A-ED7C0C0A8E48}"/>
                </a:ext>
              </a:extLst>
            </p:cNvPr>
            <p:cNvSpPr txBox="1"/>
            <p:nvPr/>
          </p:nvSpPr>
          <p:spPr>
            <a:xfrm>
              <a:off x="7291714" y="2773539"/>
              <a:ext cx="102944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direkte</a:t>
              </a:r>
              <a:br>
                <a:rPr lang="de-DE" sz="1400" dirty="0">
                  <a:solidFill>
                    <a:srgbClr val="0000FF"/>
                  </a:solidFill>
                </a:rPr>
              </a:br>
              <a:r>
                <a:rPr lang="de-DE" sz="1400" dirty="0">
                  <a:solidFill>
                    <a:srgbClr val="0000FF"/>
                  </a:solidFill>
                </a:rPr>
                <a:t>Wärme-</a:t>
              </a:r>
              <a:br>
                <a:rPr lang="de-DE" sz="1400" dirty="0">
                  <a:solidFill>
                    <a:srgbClr val="0000FF"/>
                  </a:solidFill>
                </a:rPr>
              </a:br>
              <a:r>
                <a:rPr lang="de-DE" sz="1400" dirty="0" err="1">
                  <a:solidFill>
                    <a:srgbClr val="0000FF"/>
                  </a:solidFill>
                </a:rPr>
                <a:t>erzeugung</a:t>
              </a:r>
              <a:endParaRPr lang="de-DE" sz="1400" dirty="0">
                <a:solidFill>
                  <a:srgbClr val="0000FF"/>
                </a:solidFill>
              </a:endParaRPr>
            </a:p>
          </p:txBody>
        </p:sp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DF09A687-FF18-D498-2C38-63ACD782AC00}"/>
                </a:ext>
              </a:extLst>
            </p:cNvPr>
            <p:cNvCxnSpPr/>
            <p:nvPr/>
          </p:nvCxnSpPr>
          <p:spPr bwMode="auto">
            <a:xfrm>
              <a:off x="6203950" y="3887760"/>
              <a:ext cx="1223848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75BDF6B9-9297-95B5-D47B-615AAE81D981}"/>
                </a:ext>
              </a:extLst>
            </p:cNvPr>
            <p:cNvCxnSpPr/>
            <p:nvPr/>
          </p:nvCxnSpPr>
          <p:spPr bwMode="auto">
            <a:xfrm>
              <a:off x="7029450" y="4167160"/>
              <a:ext cx="398348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369BC9B6-32F7-5E9A-E347-D2803DB6E18A}"/>
                </a:ext>
              </a:extLst>
            </p:cNvPr>
            <p:cNvSpPr txBox="1"/>
            <p:nvPr/>
          </p:nvSpPr>
          <p:spPr>
            <a:xfrm>
              <a:off x="7427798" y="1860137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13</a:t>
              </a:r>
            </a:p>
          </p:txBody>
        </p:sp>
        <p:sp>
          <p:nvSpPr>
            <p:cNvPr id="65" name="Textfeld 64">
              <a:extLst>
                <a:ext uri="{FF2B5EF4-FFF2-40B4-BE49-F238E27FC236}">
                  <a16:creationId xmlns:a16="http://schemas.microsoft.com/office/drawing/2014/main" id="{2F43E93D-4B02-A214-9A4A-EABFF3489E20}"/>
                </a:ext>
              </a:extLst>
            </p:cNvPr>
            <p:cNvSpPr txBox="1"/>
            <p:nvPr/>
          </p:nvSpPr>
          <p:spPr>
            <a:xfrm>
              <a:off x="7393759" y="2160469"/>
              <a:ext cx="712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(13 %)</a:t>
              </a: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57618DE-251A-1BC9-7B90-9D422068D390}"/>
              </a:ext>
            </a:extLst>
          </p:cNvPr>
          <p:cNvGrpSpPr/>
          <p:nvPr/>
        </p:nvGrpSpPr>
        <p:grpSpPr>
          <a:xfrm>
            <a:off x="-2398397" y="2105399"/>
            <a:ext cx="8282763" cy="3244116"/>
            <a:chOff x="-2286000" y="2208476"/>
            <a:chExt cx="8282763" cy="2935422"/>
          </a:xfrm>
        </p:grpSpPr>
        <p:sp>
          <p:nvSpPr>
            <p:cNvPr id="2" name="Bogen 1">
              <a:extLst>
                <a:ext uri="{FF2B5EF4-FFF2-40B4-BE49-F238E27FC236}">
                  <a16:creationId xmlns:a16="http://schemas.microsoft.com/office/drawing/2014/main" id="{31D23612-1ACF-8019-13B4-BF61AE8C9AFC}"/>
                </a:ext>
              </a:extLst>
            </p:cNvPr>
            <p:cNvSpPr/>
            <p:nvPr/>
          </p:nvSpPr>
          <p:spPr bwMode="auto">
            <a:xfrm>
              <a:off x="-2286000" y="2338983"/>
              <a:ext cx="8282763" cy="2804915"/>
            </a:xfrm>
            <a:prstGeom prst="arc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9C05A814-C760-8998-8A61-E3206D9B9422}"/>
                </a:ext>
              </a:extLst>
            </p:cNvPr>
            <p:cNvSpPr txBox="1"/>
            <p:nvPr/>
          </p:nvSpPr>
          <p:spPr>
            <a:xfrm>
              <a:off x="3984978" y="2208476"/>
              <a:ext cx="1025730" cy="5847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>
                  <a:solidFill>
                    <a:srgbClr val="FF0000"/>
                  </a:solidFill>
                </a:rPr>
                <a:t>- 78 TWh</a:t>
              </a:r>
            </a:p>
            <a:p>
              <a:pPr algn="ctr"/>
              <a:r>
                <a:rPr lang="de-DE" sz="1600" dirty="0">
                  <a:solidFill>
                    <a:srgbClr val="FF0000"/>
                  </a:solidFill>
                </a:rPr>
                <a:t>(- 44 %)</a:t>
              </a:r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3AC8D486-CC20-0C42-40A1-E40A366169C6}"/>
              </a:ext>
            </a:extLst>
          </p:cNvPr>
          <p:cNvGrpSpPr/>
          <p:nvPr/>
        </p:nvGrpSpPr>
        <p:grpSpPr>
          <a:xfrm>
            <a:off x="2514125" y="2973566"/>
            <a:ext cx="4773355" cy="4905160"/>
            <a:chOff x="2514125" y="2973566"/>
            <a:chExt cx="4773355" cy="4905160"/>
          </a:xfrm>
        </p:grpSpPr>
        <p:sp>
          <p:nvSpPr>
            <p:cNvPr id="5" name="Bogen 4">
              <a:extLst>
                <a:ext uri="{FF2B5EF4-FFF2-40B4-BE49-F238E27FC236}">
                  <a16:creationId xmlns:a16="http://schemas.microsoft.com/office/drawing/2014/main" id="{5AA0B814-7A23-5F90-5A58-585421B2D6C4}"/>
                </a:ext>
              </a:extLst>
            </p:cNvPr>
            <p:cNvSpPr/>
            <p:nvPr/>
          </p:nvSpPr>
          <p:spPr bwMode="auto">
            <a:xfrm>
              <a:off x="2514125" y="3204495"/>
              <a:ext cx="4773355" cy="4674231"/>
            </a:xfrm>
            <a:prstGeom prst="arc">
              <a:avLst>
                <a:gd name="adj1" fmla="val 10871798"/>
                <a:gd name="adj2" fmla="val 19302395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215D45F6-B77A-7C29-663B-CFA2D88EDA92}"/>
                </a:ext>
              </a:extLst>
            </p:cNvPr>
            <p:cNvSpPr txBox="1"/>
            <p:nvPr/>
          </p:nvSpPr>
          <p:spPr>
            <a:xfrm>
              <a:off x="3893274" y="2973566"/>
              <a:ext cx="1077026" cy="5847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>
                  <a:solidFill>
                    <a:srgbClr val="FF0000"/>
                  </a:solidFill>
                </a:rPr>
                <a:t>+ 67 TWh</a:t>
              </a:r>
              <a:br>
                <a:rPr lang="de-DE" sz="1600" dirty="0">
                  <a:solidFill>
                    <a:srgbClr val="FF0000"/>
                  </a:solidFill>
                </a:rPr>
              </a:br>
              <a:r>
                <a:rPr lang="de-DE" sz="1600" dirty="0">
                  <a:solidFill>
                    <a:srgbClr val="FF0000"/>
                  </a:solidFill>
                </a:rPr>
                <a:t>(+ 335 %)</a:t>
              </a:r>
            </a:p>
          </p:txBody>
        </p:sp>
      </p:grpSp>
      <p:sp>
        <p:nvSpPr>
          <p:cNvPr id="8" name="Rectangle 4">
            <a:extLst>
              <a:ext uri="{FF2B5EF4-FFF2-40B4-BE49-F238E27FC236}">
                <a16:creationId xmlns:a16="http://schemas.microsoft.com/office/drawing/2014/main" id="{9AB18B12-DEEA-4108-95F9-D8023BF3A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33907"/>
            <a:ext cx="99060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Strom wird mit mehr als 85% in 2040 der Hauptenergieträger in RLP sein ! 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4620875-ACF7-D963-0FAE-ECA6DE4BE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292637"/>
            <a:ext cx="99060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In 2040 müssen Stromnetze in RLP mehr als das 4-fache an Energie übertragen als in 2018! </a:t>
            </a: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DD0B13AD-5700-BB74-87A2-445418F58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6438" y="909140"/>
            <a:ext cx="199445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e.V., Meta-Studie</a:t>
            </a:r>
          </a:p>
        </p:txBody>
      </p:sp>
    </p:spTree>
    <p:extLst>
      <p:ext uri="{BB962C8B-B14F-4D97-AF65-F5344CB8AC3E}">
        <p14:creationId xmlns:p14="http://schemas.microsoft.com/office/powerpoint/2010/main" val="359285320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28B13BEF-0880-D554-D4CF-F38E5549D2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8854793"/>
              </p:ext>
            </p:extLst>
          </p:nvPr>
        </p:nvGraphicFramePr>
        <p:xfrm>
          <a:off x="287338" y="909757"/>
          <a:ext cx="9430820" cy="4057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26968"/>
            <a:ext cx="639918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Jährlicher Zubau an installierter Leistung in der Südpfalz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PV und Wind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5973018"/>
            <a:ext cx="9334500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Auch in der Südpfalz ist der Zubau von EE bei weitem nicht ausreichend!</a:t>
            </a:r>
          </a:p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Auch hier ist dringender Handlungsbedarf erforderlich!</a:t>
            </a:r>
          </a:p>
        </p:txBody>
      </p:sp>
      <p:sp>
        <p:nvSpPr>
          <p:cNvPr id="37" name="Text Box 14">
            <a:extLst>
              <a:ext uri="{FF2B5EF4-FFF2-40B4-BE49-F238E27FC236}">
                <a16:creationId xmlns:a16="http://schemas.microsoft.com/office/drawing/2014/main" id="{EBAA1D44-67CC-4B3D-985A-A62FA47DC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2532" y="5742082"/>
            <a:ext cx="200099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Energieagentur RLP</a:t>
            </a: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452CA91-3657-45C2-88E7-8C53FA3F2886}"/>
              </a:ext>
            </a:extLst>
          </p:cNvPr>
          <p:cNvSpPr txBox="1"/>
          <p:nvPr/>
        </p:nvSpPr>
        <p:spPr>
          <a:xfrm>
            <a:off x="-1711" y="1102275"/>
            <a:ext cx="50366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MW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5A940CA-AC19-DE1C-D163-6564FFD0DADC}"/>
              </a:ext>
            </a:extLst>
          </p:cNvPr>
          <p:cNvGrpSpPr/>
          <p:nvPr/>
        </p:nvGrpSpPr>
        <p:grpSpPr>
          <a:xfrm>
            <a:off x="501953" y="4809351"/>
            <a:ext cx="2559121" cy="307777"/>
            <a:chOff x="461757" y="5055487"/>
            <a:chExt cx="2559121" cy="307777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ABB4CE7C-1AAA-B857-3B11-2916EB954EAC}"/>
                </a:ext>
              </a:extLst>
            </p:cNvPr>
            <p:cNvSpPr txBox="1"/>
            <p:nvPr/>
          </p:nvSpPr>
          <p:spPr>
            <a:xfrm>
              <a:off x="461757" y="505548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2019</a:t>
              </a:r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82BBFA6B-23CB-D516-A19A-9245CB25DEED}"/>
                </a:ext>
              </a:extLst>
            </p:cNvPr>
            <p:cNvSpPr txBox="1"/>
            <p:nvPr/>
          </p:nvSpPr>
          <p:spPr>
            <a:xfrm>
              <a:off x="1122302" y="505548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2020</a:t>
              </a: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D42DC7BC-794F-ABE3-38C1-D9753AFABC96}"/>
                </a:ext>
              </a:extLst>
            </p:cNvPr>
            <p:cNvSpPr txBox="1"/>
            <p:nvPr/>
          </p:nvSpPr>
          <p:spPr>
            <a:xfrm>
              <a:off x="1781514" y="505548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2021</a:t>
              </a: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52907226-B500-593F-434C-317D88A27617}"/>
                </a:ext>
              </a:extLst>
            </p:cNvPr>
            <p:cNvSpPr txBox="1"/>
            <p:nvPr/>
          </p:nvSpPr>
          <p:spPr>
            <a:xfrm>
              <a:off x="2438667" y="505548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2022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5B2296F4-EC35-13CE-CEB7-09BA2EA215A5}"/>
              </a:ext>
            </a:extLst>
          </p:cNvPr>
          <p:cNvGrpSpPr/>
          <p:nvPr/>
        </p:nvGrpSpPr>
        <p:grpSpPr>
          <a:xfrm>
            <a:off x="3763383" y="4809351"/>
            <a:ext cx="2559121" cy="307777"/>
            <a:chOff x="461757" y="5055487"/>
            <a:chExt cx="2559121" cy="307777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C890A528-603E-AC93-0931-DAAEE68A08A2}"/>
                </a:ext>
              </a:extLst>
            </p:cNvPr>
            <p:cNvSpPr txBox="1"/>
            <p:nvPr/>
          </p:nvSpPr>
          <p:spPr>
            <a:xfrm>
              <a:off x="461757" y="505548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2019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55EB6692-1C7D-7C60-7694-2E168A6C3660}"/>
                </a:ext>
              </a:extLst>
            </p:cNvPr>
            <p:cNvSpPr txBox="1"/>
            <p:nvPr/>
          </p:nvSpPr>
          <p:spPr>
            <a:xfrm>
              <a:off x="1122302" y="505548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2020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5ECEB489-A3DC-91E3-5244-C2FF317E9397}"/>
                </a:ext>
              </a:extLst>
            </p:cNvPr>
            <p:cNvSpPr txBox="1"/>
            <p:nvPr/>
          </p:nvSpPr>
          <p:spPr>
            <a:xfrm>
              <a:off x="1781514" y="505548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2021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A82988A6-831D-27DB-E79E-6BA23E39BC8E}"/>
                </a:ext>
              </a:extLst>
            </p:cNvPr>
            <p:cNvSpPr txBox="1"/>
            <p:nvPr/>
          </p:nvSpPr>
          <p:spPr>
            <a:xfrm>
              <a:off x="2438667" y="505548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2022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6A92B9C-8D95-E5D3-DB6D-0D1D0E29E880}"/>
              </a:ext>
            </a:extLst>
          </p:cNvPr>
          <p:cNvGrpSpPr/>
          <p:nvPr/>
        </p:nvGrpSpPr>
        <p:grpSpPr>
          <a:xfrm>
            <a:off x="7039983" y="4809351"/>
            <a:ext cx="2559121" cy="307777"/>
            <a:chOff x="461757" y="5055487"/>
            <a:chExt cx="2559121" cy="307777"/>
          </a:xfrm>
        </p:grpSpPr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5FC6244C-F83E-50DB-1C2F-1E79576B3966}"/>
                </a:ext>
              </a:extLst>
            </p:cNvPr>
            <p:cNvSpPr txBox="1"/>
            <p:nvPr/>
          </p:nvSpPr>
          <p:spPr>
            <a:xfrm>
              <a:off x="461757" y="505548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2019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154A1B41-61E5-BC6A-FCB6-B2CCA4925200}"/>
                </a:ext>
              </a:extLst>
            </p:cNvPr>
            <p:cNvSpPr txBox="1"/>
            <p:nvPr/>
          </p:nvSpPr>
          <p:spPr>
            <a:xfrm>
              <a:off x="1122302" y="505548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2020</a:t>
              </a: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4A3C470F-A90A-D46C-3A27-816E9B0C4AFC}"/>
                </a:ext>
              </a:extLst>
            </p:cNvPr>
            <p:cNvSpPr txBox="1"/>
            <p:nvPr/>
          </p:nvSpPr>
          <p:spPr>
            <a:xfrm>
              <a:off x="1781514" y="505548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2021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A0E3459E-B5BF-8A7A-A131-0F74F4D08E1A}"/>
                </a:ext>
              </a:extLst>
            </p:cNvPr>
            <p:cNvSpPr txBox="1"/>
            <p:nvPr/>
          </p:nvSpPr>
          <p:spPr>
            <a:xfrm>
              <a:off x="2438667" y="505548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2022</a:t>
              </a:r>
            </a:p>
          </p:txBody>
        </p:sp>
      </p:grpSp>
      <p:sp>
        <p:nvSpPr>
          <p:cNvPr id="28" name="Textfeld 27">
            <a:extLst>
              <a:ext uri="{FF2B5EF4-FFF2-40B4-BE49-F238E27FC236}">
                <a16:creationId xmlns:a16="http://schemas.microsoft.com/office/drawing/2014/main" id="{F830DDCB-92BF-F195-F32A-708A70247E6E}"/>
              </a:ext>
            </a:extLst>
          </p:cNvPr>
          <p:cNvSpPr txBox="1"/>
          <p:nvPr/>
        </p:nvSpPr>
        <p:spPr>
          <a:xfrm>
            <a:off x="1914794" y="78147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GER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64DDECB0-364F-2EA3-26D3-07D4FE1821A7}"/>
              </a:ext>
            </a:extLst>
          </p:cNvPr>
          <p:cNvSpPr txBox="1"/>
          <p:nvPr/>
        </p:nvSpPr>
        <p:spPr>
          <a:xfrm>
            <a:off x="4870670" y="78147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SÜW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C2A5C770-1218-8533-36DD-6C8D1B3FC7DE}"/>
              </a:ext>
            </a:extLst>
          </p:cNvPr>
          <p:cNvSpPr txBox="1"/>
          <p:nvPr/>
        </p:nvSpPr>
        <p:spPr>
          <a:xfrm>
            <a:off x="8172861" y="781470"/>
            <a:ext cx="479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/>
              <a:t>LD</a:t>
            </a:r>
          </a:p>
        </p:txBody>
      </p:sp>
      <p:grpSp>
        <p:nvGrpSpPr>
          <p:cNvPr id="23563" name="Gruppieren 23562">
            <a:extLst>
              <a:ext uri="{FF2B5EF4-FFF2-40B4-BE49-F238E27FC236}">
                <a16:creationId xmlns:a16="http://schemas.microsoft.com/office/drawing/2014/main" id="{8E7154C9-0945-9985-CAEE-C314B32B5722}"/>
              </a:ext>
            </a:extLst>
          </p:cNvPr>
          <p:cNvGrpSpPr/>
          <p:nvPr/>
        </p:nvGrpSpPr>
        <p:grpSpPr>
          <a:xfrm>
            <a:off x="569565" y="5494245"/>
            <a:ext cx="982162" cy="307777"/>
            <a:chOff x="3161355" y="5436438"/>
            <a:chExt cx="982162" cy="307777"/>
          </a:xfrm>
        </p:grpSpPr>
        <p:sp>
          <p:nvSpPr>
            <p:cNvPr id="23553" name="Rechteck 23552">
              <a:extLst>
                <a:ext uri="{FF2B5EF4-FFF2-40B4-BE49-F238E27FC236}">
                  <a16:creationId xmlns:a16="http://schemas.microsoft.com/office/drawing/2014/main" id="{4F5EE208-3E00-3AAD-C4AD-1A447081699A}"/>
                </a:ext>
              </a:extLst>
            </p:cNvPr>
            <p:cNvSpPr/>
            <p:nvPr/>
          </p:nvSpPr>
          <p:spPr bwMode="auto">
            <a:xfrm>
              <a:off x="3161355" y="5522786"/>
              <a:ext cx="426028" cy="135082"/>
            </a:xfrm>
            <a:prstGeom prst="rect">
              <a:avLst/>
            </a:prstGeom>
            <a:solidFill>
              <a:srgbClr val="0099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3556" name="Textfeld 23555">
              <a:extLst>
                <a:ext uri="{FF2B5EF4-FFF2-40B4-BE49-F238E27FC236}">
                  <a16:creationId xmlns:a16="http://schemas.microsoft.com/office/drawing/2014/main" id="{69BB75B9-55FC-4B0A-2C01-DE0D630EDE6A}"/>
                </a:ext>
              </a:extLst>
            </p:cNvPr>
            <p:cNvSpPr txBox="1"/>
            <p:nvPr/>
          </p:nvSpPr>
          <p:spPr>
            <a:xfrm>
              <a:off x="3550085" y="5436438"/>
              <a:ext cx="59343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Wind</a:t>
              </a:r>
            </a:p>
          </p:txBody>
        </p:sp>
      </p:grpSp>
      <p:grpSp>
        <p:nvGrpSpPr>
          <p:cNvPr id="23562" name="Gruppieren 23561">
            <a:extLst>
              <a:ext uri="{FF2B5EF4-FFF2-40B4-BE49-F238E27FC236}">
                <a16:creationId xmlns:a16="http://schemas.microsoft.com/office/drawing/2014/main" id="{1867B370-4676-C205-79B2-82340DEF0193}"/>
              </a:ext>
            </a:extLst>
          </p:cNvPr>
          <p:cNvGrpSpPr/>
          <p:nvPr/>
        </p:nvGrpSpPr>
        <p:grpSpPr>
          <a:xfrm>
            <a:off x="562211" y="5141509"/>
            <a:ext cx="865801" cy="307777"/>
            <a:chOff x="1756746" y="5436438"/>
            <a:chExt cx="865801" cy="307777"/>
          </a:xfrm>
        </p:grpSpPr>
        <p:sp>
          <p:nvSpPr>
            <p:cNvPr id="23554" name="Rechteck 23553">
              <a:extLst>
                <a:ext uri="{FF2B5EF4-FFF2-40B4-BE49-F238E27FC236}">
                  <a16:creationId xmlns:a16="http://schemas.microsoft.com/office/drawing/2014/main" id="{346EBBB3-23FD-7169-8A0C-8E320C866BCF}"/>
                </a:ext>
              </a:extLst>
            </p:cNvPr>
            <p:cNvSpPr/>
            <p:nvPr/>
          </p:nvSpPr>
          <p:spPr bwMode="auto">
            <a:xfrm>
              <a:off x="1756746" y="5522786"/>
              <a:ext cx="426028" cy="13508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3557" name="Textfeld 23556">
              <a:extLst>
                <a:ext uri="{FF2B5EF4-FFF2-40B4-BE49-F238E27FC236}">
                  <a16:creationId xmlns:a16="http://schemas.microsoft.com/office/drawing/2014/main" id="{7E0D682E-56D2-C1E1-7ED4-A067B9E9713A}"/>
                </a:ext>
              </a:extLst>
            </p:cNvPr>
            <p:cNvSpPr txBox="1"/>
            <p:nvPr/>
          </p:nvSpPr>
          <p:spPr>
            <a:xfrm>
              <a:off x="2197431" y="5436438"/>
              <a:ext cx="42511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PV</a:t>
              </a:r>
            </a:p>
          </p:txBody>
        </p:sp>
      </p:grpSp>
      <p:grpSp>
        <p:nvGrpSpPr>
          <p:cNvPr id="23576" name="Gruppieren 23575">
            <a:extLst>
              <a:ext uri="{FF2B5EF4-FFF2-40B4-BE49-F238E27FC236}">
                <a16:creationId xmlns:a16="http://schemas.microsoft.com/office/drawing/2014/main" id="{61F05BD4-DE1E-730E-D247-CB21EB98A830}"/>
              </a:ext>
            </a:extLst>
          </p:cNvPr>
          <p:cNvGrpSpPr/>
          <p:nvPr/>
        </p:nvGrpSpPr>
        <p:grpSpPr>
          <a:xfrm>
            <a:off x="1273752" y="5141509"/>
            <a:ext cx="8710403" cy="860166"/>
            <a:chOff x="1234155" y="5387645"/>
            <a:chExt cx="8629923" cy="860166"/>
          </a:xfrm>
        </p:grpSpPr>
        <p:grpSp>
          <p:nvGrpSpPr>
            <p:cNvPr id="23574" name="Gruppieren 23573">
              <a:extLst>
                <a:ext uri="{FF2B5EF4-FFF2-40B4-BE49-F238E27FC236}">
                  <a16:creationId xmlns:a16="http://schemas.microsoft.com/office/drawing/2014/main" id="{02639235-1557-4702-5E81-B7B4B5B3388B}"/>
                </a:ext>
              </a:extLst>
            </p:cNvPr>
            <p:cNvGrpSpPr/>
            <p:nvPr/>
          </p:nvGrpSpPr>
          <p:grpSpPr>
            <a:xfrm>
              <a:off x="1234155" y="5387645"/>
              <a:ext cx="8629923" cy="652701"/>
              <a:chOff x="1234155" y="5387645"/>
              <a:chExt cx="8629923" cy="652701"/>
            </a:xfrm>
          </p:grpSpPr>
          <p:grpSp>
            <p:nvGrpSpPr>
              <p:cNvPr id="23572" name="Gruppieren 23571">
                <a:extLst>
                  <a:ext uri="{FF2B5EF4-FFF2-40B4-BE49-F238E27FC236}">
                    <a16:creationId xmlns:a16="http://schemas.microsoft.com/office/drawing/2014/main" id="{2D129926-F0C6-D188-9276-F49CC0F77343}"/>
                  </a:ext>
                </a:extLst>
              </p:cNvPr>
              <p:cNvGrpSpPr/>
              <p:nvPr/>
            </p:nvGrpSpPr>
            <p:grpSpPr>
              <a:xfrm>
                <a:off x="1234155" y="5387645"/>
                <a:ext cx="8629923" cy="523220"/>
                <a:chOff x="1234155" y="5387645"/>
                <a:chExt cx="8629923" cy="523220"/>
              </a:xfrm>
            </p:grpSpPr>
            <p:sp>
              <p:nvSpPr>
                <p:cNvPr id="23559" name="Textfeld 23558">
                  <a:extLst>
                    <a:ext uri="{FF2B5EF4-FFF2-40B4-BE49-F238E27FC236}">
                      <a16:creationId xmlns:a16="http://schemas.microsoft.com/office/drawing/2014/main" id="{20FAAD8E-CEF9-2451-0A66-443C06458EF5}"/>
                    </a:ext>
                  </a:extLst>
                </p:cNvPr>
                <p:cNvSpPr txBox="1"/>
                <p:nvPr/>
              </p:nvSpPr>
              <p:spPr>
                <a:xfrm>
                  <a:off x="1234155" y="5387645"/>
                  <a:ext cx="133757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400" dirty="0">
                      <a:solidFill>
                        <a:srgbClr val="FF0000"/>
                      </a:solidFill>
                    </a:rPr>
                    <a:t>Soll </a:t>
                  </a:r>
                  <a:r>
                    <a:rPr lang="de-DE" sz="1000" dirty="0">
                      <a:solidFill>
                        <a:srgbClr val="FF0000"/>
                      </a:solidFill>
                    </a:rPr>
                    <a:t>*)</a:t>
                  </a:r>
                  <a:r>
                    <a:rPr lang="de-DE" sz="1400" dirty="0">
                      <a:solidFill>
                        <a:srgbClr val="FF0000"/>
                      </a:solidFill>
                    </a:rPr>
                    <a:t> (MW/a):</a:t>
                  </a:r>
                </a:p>
              </p:txBody>
            </p:sp>
            <p:sp>
              <p:nvSpPr>
                <p:cNvPr id="23566" name="Textfeld 23565">
                  <a:extLst>
                    <a:ext uri="{FF2B5EF4-FFF2-40B4-BE49-F238E27FC236}">
                      <a16:creationId xmlns:a16="http://schemas.microsoft.com/office/drawing/2014/main" id="{F25A2AC7-39DF-6303-DA7A-BD5D38AD0248}"/>
                    </a:ext>
                  </a:extLst>
                </p:cNvPr>
                <p:cNvSpPr txBox="1"/>
                <p:nvPr/>
              </p:nvSpPr>
              <p:spPr>
                <a:xfrm>
                  <a:off x="2257536" y="5387645"/>
                  <a:ext cx="16478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de-DE" sz="1400" dirty="0">
                      <a:solidFill>
                        <a:srgbClr val="FF0000"/>
                      </a:solidFill>
                    </a:rPr>
                    <a:t>11,7 (Ist: 74,7 %)</a:t>
                  </a:r>
                </a:p>
                <a:p>
                  <a:pPr algn="r"/>
                  <a:endParaRPr lang="de-DE" sz="14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3568" name="Textfeld 23567">
                  <a:extLst>
                    <a:ext uri="{FF2B5EF4-FFF2-40B4-BE49-F238E27FC236}">
                      <a16:creationId xmlns:a16="http://schemas.microsoft.com/office/drawing/2014/main" id="{EF6E1989-7D91-E925-9DDB-36F4967E4CDE}"/>
                    </a:ext>
                  </a:extLst>
                </p:cNvPr>
                <p:cNvSpPr txBox="1"/>
                <p:nvPr/>
              </p:nvSpPr>
              <p:spPr>
                <a:xfrm>
                  <a:off x="5658898" y="5387645"/>
                  <a:ext cx="12089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400" dirty="0">
                      <a:solidFill>
                        <a:srgbClr val="FF0000"/>
                      </a:solidFill>
                    </a:rPr>
                    <a:t>16,1 (40,4%)</a:t>
                  </a:r>
                </a:p>
              </p:txBody>
            </p:sp>
            <p:sp>
              <p:nvSpPr>
                <p:cNvPr id="23570" name="Textfeld 23569">
                  <a:extLst>
                    <a:ext uri="{FF2B5EF4-FFF2-40B4-BE49-F238E27FC236}">
                      <a16:creationId xmlns:a16="http://schemas.microsoft.com/office/drawing/2014/main" id="{FB90492E-4865-B452-F198-4D77A2ADFA6E}"/>
                    </a:ext>
                  </a:extLst>
                </p:cNvPr>
                <p:cNvSpPr txBox="1"/>
                <p:nvPr/>
              </p:nvSpPr>
              <p:spPr>
                <a:xfrm>
                  <a:off x="8754479" y="5387645"/>
                  <a:ext cx="110959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400" dirty="0">
                      <a:solidFill>
                        <a:srgbClr val="FF0000"/>
                      </a:solidFill>
                    </a:rPr>
                    <a:t>2,1 (96,4%)</a:t>
                  </a:r>
                </a:p>
              </p:txBody>
            </p:sp>
          </p:grpSp>
          <p:grpSp>
            <p:nvGrpSpPr>
              <p:cNvPr id="23573" name="Gruppieren 23572">
                <a:extLst>
                  <a:ext uri="{FF2B5EF4-FFF2-40B4-BE49-F238E27FC236}">
                    <a16:creationId xmlns:a16="http://schemas.microsoft.com/office/drawing/2014/main" id="{08A258B0-C06C-9173-67F2-11FC49CDA717}"/>
                  </a:ext>
                </a:extLst>
              </p:cNvPr>
              <p:cNvGrpSpPr/>
              <p:nvPr/>
            </p:nvGrpSpPr>
            <p:grpSpPr>
              <a:xfrm>
                <a:off x="1320718" y="5732569"/>
                <a:ext cx="8304917" cy="307777"/>
                <a:chOff x="1320718" y="5732569"/>
                <a:chExt cx="8304917" cy="307777"/>
              </a:xfrm>
            </p:grpSpPr>
            <p:sp>
              <p:nvSpPr>
                <p:cNvPr id="23564" name="Textfeld 23563">
                  <a:extLst>
                    <a:ext uri="{FF2B5EF4-FFF2-40B4-BE49-F238E27FC236}">
                      <a16:creationId xmlns:a16="http://schemas.microsoft.com/office/drawing/2014/main" id="{652C4BB8-2B65-3D94-172F-1B0E483F5C4E}"/>
                    </a:ext>
                  </a:extLst>
                </p:cNvPr>
                <p:cNvSpPr txBox="1"/>
                <p:nvPr/>
              </p:nvSpPr>
              <p:spPr>
                <a:xfrm>
                  <a:off x="1320718" y="5732569"/>
                  <a:ext cx="133757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400" dirty="0">
                      <a:solidFill>
                        <a:srgbClr val="FF0000"/>
                      </a:solidFill>
                    </a:rPr>
                    <a:t>Soll </a:t>
                  </a:r>
                  <a:r>
                    <a:rPr lang="de-DE" sz="1000" dirty="0">
                      <a:solidFill>
                        <a:srgbClr val="FF0000"/>
                      </a:solidFill>
                    </a:rPr>
                    <a:t>*)</a:t>
                  </a:r>
                  <a:r>
                    <a:rPr lang="de-DE" sz="1400" dirty="0">
                      <a:solidFill>
                        <a:srgbClr val="FF0000"/>
                      </a:solidFill>
                    </a:rPr>
                    <a:t> (MW/a):</a:t>
                  </a:r>
                </a:p>
              </p:txBody>
            </p:sp>
            <p:sp>
              <p:nvSpPr>
                <p:cNvPr id="23567" name="Textfeld 23566">
                  <a:extLst>
                    <a:ext uri="{FF2B5EF4-FFF2-40B4-BE49-F238E27FC236}">
                      <a16:creationId xmlns:a16="http://schemas.microsoft.com/office/drawing/2014/main" id="{B4675367-12D3-3F7C-7AE8-AC94C2735284}"/>
                    </a:ext>
                  </a:extLst>
                </p:cNvPr>
                <p:cNvSpPr txBox="1"/>
                <p:nvPr/>
              </p:nvSpPr>
              <p:spPr>
                <a:xfrm>
                  <a:off x="2587574" y="5732569"/>
                  <a:ext cx="121677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de-DE" sz="1400" dirty="0">
                      <a:solidFill>
                        <a:srgbClr val="FF0000"/>
                      </a:solidFill>
                    </a:rPr>
                    <a:t>11.7 (Ist: 0%)</a:t>
                  </a:r>
                </a:p>
              </p:txBody>
            </p:sp>
            <p:sp>
              <p:nvSpPr>
                <p:cNvPr id="23569" name="Textfeld 23568">
                  <a:extLst>
                    <a:ext uri="{FF2B5EF4-FFF2-40B4-BE49-F238E27FC236}">
                      <a16:creationId xmlns:a16="http://schemas.microsoft.com/office/drawing/2014/main" id="{A5AA6F6D-E496-4169-3B6F-C80F05577F8C}"/>
                    </a:ext>
                  </a:extLst>
                </p:cNvPr>
                <p:cNvSpPr txBox="1"/>
                <p:nvPr/>
              </p:nvSpPr>
              <p:spPr>
                <a:xfrm>
                  <a:off x="5676346" y="5732569"/>
                  <a:ext cx="96051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400" dirty="0">
                      <a:solidFill>
                        <a:srgbClr val="FF0000"/>
                      </a:solidFill>
                    </a:rPr>
                    <a:t>16,1 (0%)</a:t>
                  </a:r>
                </a:p>
              </p:txBody>
            </p:sp>
            <p:sp>
              <p:nvSpPr>
                <p:cNvPr id="23571" name="Textfeld 23570">
                  <a:extLst>
                    <a:ext uri="{FF2B5EF4-FFF2-40B4-BE49-F238E27FC236}">
                      <a16:creationId xmlns:a16="http://schemas.microsoft.com/office/drawing/2014/main" id="{43D6150F-8398-E047-409D-996843525BC8}"/>
                    </a:ext>
                  </a:extLst>
                </p:cNvPr>
                <p:cNvSpPr txBox="1"/>
                <p:nvPr/>
              </p:nvSpPr>
              <p:spPr>
                <a:xfrm>
                  <a:off x="8772457" y="5732569"/>
                  <a:ext cx="85317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400" dirty="0">
                      <a:solidFill>
                        <a:srgbClr val="FF0000"/>
                      </a:solidFill>
                    </a:rPr>
                    <a:t>2,1 (0%)</a:t>
                  </a:r>
                </a:p>
              </p:txBody>
            </p:sp>
          </p:grpSp>
        </p:grpSp>
        <p:sp>
          <p:nvSpPr>
            <p:cNvPr id="23575" name="Textfeld 23574">
              <a:extLst>
                <a:ext uri="{FF2B5EF4-FFF2-40B4-BE49-F238E27FC236}">
                  <a16:creationId xmlns:a16="http://schemas.microsoft.com/office/drawing/2014/main" id="{D08ABC44-43E8-D1D5-6CE2-7A9AE0E136AA}"/>
                </a:ext>
              </a:extLst>
            </p:cNvPr>
            <p:cNvSpPr txBox="1"/>
            <p:nvPr/>
          </p:nvSpPr>
          <p:spPr>
            <a:xfrm>
              <a:off x="1503684" y="6001590"/>
              <a:ext cx="32402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solidFill>
                    <a:srgbClr val="FF0000"/>
                  </a:solidFill>
                </a:rPr>
                <a:t>*) anteilig von RLP (500 MW/a) über Flächenverhältnis</a:t>
              </a:r>
            </a:p>
          </p:txBody>
        </p:sp>
      </p:grpSp>
      <p:grpSp>
        <p:nvGrpSpPr>
          <p:cNvPr id="23565" name="Gruppieren 23564">
            <a:extLst>
              <a:ext uri="{FF2B5EF4-FFF2-40B4-BE49-F238E27FC236}">
                <a16:creationId xmlns:a16="http://schemas.microsoft.com/office/drawing/2014/main" id="{814F5E87-284D-1866-718E-75259A538647}"/>
              </a:ext>
            </a:extLst>
          </p:cNvPr>
          <p:cNvGrpSpPr/>
          <p:nvPr/>
        </p:nvGrpSpPr>
        <p:grpSpPr>
          <a:xfrm>
            <a:off x="1069049" y="1876293"/>
            <a:ext cx="7872902" cy="523220"/>
            <a:chOff x="747041" y="1689839"/>
            <a:chExt cx="7872902" cy="523220"/>
          </a:xfrm>
        </p:grpSpPr>
        <p:sp>
          <p:nvSpPr>
            <p:cNvPr id="23552" name="Textfeld 23551">
              <a:extLst>
                <a:ext uri="{FF2B5EF4-FFF2-40B4-BE49-F238E27FC236}">
                  <a16:creationId xmlns:a16="http://schemas.microsoft.com/office/drawing/2014/main" id="{0384002B-4429-E2DD-560E-4199658CB3EE}"/>
                </a:ext>
              </a:extLst>
            </p:cNvPr>
            <p:cNvSpPr txBox="1"/>
            <p:nvPr/>
          </p:nvSpPr>
          <p:spPr>
            <a:xfrm>
              <a:off x="747041" y="1689839"/>
              <a:ext cx="13524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PV-FFA </a:t>
              </a:r>
              <a:r>
                <a:rPr lang="de-DE" sz="1000" dirty="0">
                  <a:solidFill>
                    <a:srgbClr val="FF0000"/>
                  </a:solidFill>
                </a:rPr>
                <a:t>*)</a:t>
              </a:r>
              <a:r>
                <a:rPr lang="de-DE" sz="1400" dirty="0">
                  <a:solidFill>
                    <a:srgbClr val="FF0000"/>
                  </a:solidFill>
                </a:rPr>
                <a:t> (ha):</a:t>
              </a:r>
            </a:p>
          </p:txBody>
        </p:sp>
        <p:sp>
          <p:nvSpPr>
            <p:cNvPr id="23558" name="Textfeld 23557">
              <a:extLst>
                <a:ext uri="{FF2B5EF4-FFF2-40B4-BE49-F238E27FC236}">
                  <a16:creationId xmlns:a16="http://schemas.microsoft.com/office/drawing/2014/main" id="{B5B5972E-6739-5B8E-28E7-E797038B6AC7}"/>
                </a:ext>
              </a:extLst>
            </p:cNvPr>
            <p:cNvSpPr txBox="1"/>
            <p:nvPr/>
          </p:nvSpPr>
          <p:spPr>
            <a:xfrm>
              <a:off x="2011289" y="1689839"/>
              <a:ext cx="4918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385</a:t>
              </a:r>
            </a:p>
            <a:p>
              <a:pPr algn="r"/>
              <a:endParaRPr lang="de-DE" sz="1400" dirty="0">
                <a:solidFill>
                  <a:srgbClr val="FF0000"/>
                </a:solidFill>
              </a:endParaRPr>
            </a:p>
          </p:txBody>
        </p:sp>
        <p:sp>
          <p:nvSpPr>
            <p:cNvPr id="23560" name="Textfeld 23559">
              <a:extLst>
                <a:ext uri="{FF2B5EF4-FFF2-40B4-BE49-F238E27FC236}">
                  <a16:creationId xmlns:a16="http://schemas.microsoft.com/office/drawing/2014/main" id="{6DC85952-5FF5-3E19-B966-021DA59217B5}"/>
                </a:ext>
              </a:extLst>
            </p:cNvPr>
            <p:cNvSpPr txBox="1"/>
            <p:nvPr/>
          </p:nvSpPr>
          <p:spPr>
            <a:xfrm>
              <a:off x="5042944" y="1689839"/>
              <a:ext cx="4828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532</a:t>
              </a:r>
            </a:p>
          </p:txBody>
        </p:sp>
        <p:sp>
          <p:nvSpPr>
            <p:cNvPr id="23561" name="Textfeld 23560">
              <a:extLst>
                <a:ext uri="{FF2B5EF4-FFF2-40B4-BE49-F238E27FC236}">
                  <a16:creationId xmlns:a16="http://schemas.microsoft.com/office/drawing/2014/main" id="{775320EC-3975-A4BB-08DA-905AAD7E5E78}"/>
                </a:ext>
              </a:extLst>
            </p:cNvPr>
            <p:cNvSpPr txBox="1"/>
            <p:nvPr/>
          </p:nvSpPr>
          <p:spPr>
            <a:xfrm>
              <a:off x="8236504" y="1689839"/>
              <a:ext cx="3834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69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D89E8620-8EEF-910C-9032-D80CF4C047F9}"/>
                </a:ext>
              </a:extLst>
            </p:cNvPr>
            <p:cNvSpPr txBox="1"/>
            <p:nvPr/>
          </p:nvSpPr>
          <p:spPr>
            <a:xfrm>
              <a:off x="1122302" y="1942719"/>
              <a:ext cx="19271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solidFill>
                    <a:srgbClr val="FF0000"/>
                  </a:solidFill>
                </a:rPr>
                <a:t>*) anteilig von RLP (16.500 ha)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386058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614EAAD1-411E-4568-96AD-9CE025947E72}"/>
              </a:ext>
            </a:extLst>
          </p:cNvPr>
          <p:cNvGraphicFramePr>
            <a:graphicFrameLocks/>
          </p:cNvGraphicFramePr>
          <p:nvPr/>
        </p:nvGraphicFramePr>
        <p:xfrm>
          <a:off x="860482" y="1017372"/>
          <a:ext cx="6830220" cy="4198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67FC78AF-46D1-4424-B576-3AF5903D4A3A}"/>
              </a:ext>
            </a:extLst>
          </p:cNvPr>
          <p:cNvGrpSpPr/>
          <p:nvPr/>
        </p:nvGrpSpPr>
        <p:grpSpPr>
          <a:xfrm>
            <a:off x="1612" y="2853161"/>
            <a:ext cx="9906000" cy="3597763"/>
            <a:chOff x="1612" y="2853161"/>
            <a:chExt cx="9906000" cy="3597763"/>
          </a:xfrm>
        </p:grpSpPr>
        <p:sp>
          <p:nvSpPr>
            <p:cNvPr id="35" name="Rectangle 4">
              <a:extLst>
                <a:ext uri="{FF2B5EF4-FFF2-40B4-BE49-F238E27FC236}">
                  <a16:creationId xmlns:a16="http://schemas.microsoft.com/office/drawing/2014/main" id="{4D7BAC63-8686-430A-9259-E13549FF4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2" y="6046444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Wenn wir so weitermachen wie bisher, dauert es bis 2148!</a:t>
              </a:r>
            </a:p>
          </p:txBody>
        </p:sp>
        <p:grpSp>
          <p:nvGrpSpPr>
            <p:cNvPr id="49" name="Gruppieren 48">
              <a:extLst>
                <a:ext uri="{FF2B5EF4-FFF2-40B4-BE49-F238E27FC236}">
                  <a16:creationId xmlns:a16="http://schemas.microsoft.com/office/drawing/2014/main" id="{45F9C073-53DD-4F5D-AB7C-6DFB03E1EC0C}"/>
                </a:ext>
              </a:extLst>
            </p:cNvPr>
            <p:cNvGrpSpPr/>
            <p:nvPr/>
          </p:nvGrpSpPr>
          <p:grpSpPr>
            <a:xfrm>
              <a:off x="8081284" y="2853161"/>
              <a:ext cx="1544039" cy="2338029"/>
              <a:chOff x="8115261" y="2815785"/>
              <a:chExt cx="1544039" cy="2338029"/>
            </a:xfrm>
          </p:grpSpPr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AC019A43-74DE-4DF7-A1A2-D26612121A7B}"/>
                  </a:ext>
                </a:extLst>
              </p:cNvPr>
              <p:cNvSpPr/>
              <p:nvPr/>
            </p:nvSpPr>
            <p:spPr bwMode="auto">
              <a:xfrm>
                <a:off x="9552571" y="2815785"/>
                <a:ext cx="74752" cy="74752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41" name="Gerader Verbinder 40">
                <a:extLst>
                  <a:ext uri="{FF2B5EF4-FFF2-40B4-BE49-F238E27FC236}">
                    <a16:creationId xmlns:a16="http://schemas.microsoft.com/office/drawing/2014/main" id="{1D18B24D-6E32-47D1-A832-0D552E0EC038}"/>
                  </a:ext>
                </a:extLst>
              </p:cNvPr>
              <p:cNvCxnSpPr>
                <a:endCxn id="40" idx="3"/>
              </p:cNvCxnSpPr>
              <p:nvPr/>
            </p:nvCxnSpPr>
            <p:spPr bwMode="auto">
              <a:xfrm flipV="1">
                <a:off x="8115261" y="2879590"/>
                <a:ext cx="1448257" cy="694118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" name="Gerader Verbinder 45">
                <a:extLst>
                  <a:ext uri="{FF2B5EF4-FFF2-40B4-BE49-F238E27FC236}">
                    <a16:creationId xmlns:a16="http://schemas.microsoft.com/office/drawing/2014/main" id="{C96D3540-E0F3-4002-8164-3C97B6D84D2F}"/>
                  </a:ext>
                </a:extLst>
              </p:cNvPr>
              <p:cNvCxnSpPr/>
              <p:nvPr/>
            </p:nvCxnSpPr>
            <p:spPr bwMode="auto">
              <a:xfrm>
                <a:off x="9597020" y="2915935"/>
                <a:ext cx="0" cy="1717025"/>
              </a:xfrm>
              <a:prstGeom prst="line">
                <a:avLst/>
              </a:prstGeom>
              <a:solidFill>
                <a:srgbClr val="FF0000"/>
              </a:solidFill>
              <a:ln w="31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F849B97D-1329-4FAB-89BC-A130E20B2461}"/>
                  </a:ext>
                </a:extLst>
              </p:cNvPr>
              <p:cNvSpPr txBox="1"/>
              <p:nvPr/>
            </p:nvSpPr>
            <p:spPr>
              <a:xfrm rot="18861288">
                <a:off x="9214306" y="4708820"/>
                <a:ext cx="5822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FF0000"/>
                    </a:solidFill>
                  </a:rPr>
                  <a:t>2148</a:t>
                </a:r>
              </a:p>
            </p:txBody>
          </p:sp>
          <p:sp>
            <p:nvSpPr>
              <p:cNvPr id="48" name="Textfeld 47">
                <a:extLst>
                  <a:ext uri="{FF2B5EF4-FFF2-40B4-BE49-F238E27FC236}">
                    <a16:creationId xmlns:a16="http://schemas.microsoft.com/office/drawing/2014/main" id="{66D06BE2-ADD0-4F42-A3FF-55EA14450AC6}"/>
                  </a:ext>
                </a:extLst>
              </p:cNvPr>
              <p:cNvSpPr txBox="1"/>
              <p:nvPr/>
            </p:nvSpPr>
            <p:spPr>
              <a:xfrm>
                <a:off x="9052309" y="4509516"/>
                <a:ext cx="43954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>
                    <a:solidFill>
                      <a:srgbClr val="FF0000"/>
                    </a:solidFill>
                  </a:rPr>
                  <a:t>. .</a:t>
                </a:r>
              </a:p>
            </p:txBody>
          </p:sp>
        </p:grpSp>
      </p:grpSp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Ausbaupfad RLP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Transformation zu 100% Erneuerbare bis 2040 in RLP, zeitlicher Verlauf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FE5CBF7-0655-4FF5-B6FC-684932C1FDA9}"/>
              </a:ext>
            </a:extLst>
          </p:cNvPr>
          <p:cNvSpPr txBox="1"/>
          <p:nvPr/>
        </p:nvSpPr>
        <p:spPr>
          <a:xfrm>
            <a:off x="297507" y="1017372"/>
            <a:ext cx="56297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TWh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316CB45-733E-4CB3-9422-88F3BA468641}"/>
              </a:ext>
            </a:extLst>
          </p:cNvPr>
          <p:cNvSpPr txBox="1"/>
          <p:nvPr/>
        </p:nvSpPr>
        <p:spPr>
          <a:xfrm>
            <a:off x="3385720" y="1291278"/>
            <a:ext cx="316920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Primärenergieverbrauch inkl. Verluste</a:t>
            </a:r>
          </a:p>
          <a:p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und Einsparungen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D76E834E-5C0E-43FD-800A-71A88BDAEE59}"/>
              </a:ext>
            </a:extLst>
          </p:cNvPr>
          <p:cNvSpPr txBox="1"/>
          <p:nvPr/>
        </p:nvSpPr>
        <p:spPr>
          <a:xfrm>
            <a:off x="3149972" y="3207378"/>
            <a:ext cx="117852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B050"/>
                </a:solidFill>
              </a:rPr>
              <a:t>Erneuerbare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1EE8A6FF-3DF8-477B-B5E4-A5814ECF5E53}"/>
              </a:ext>
            </a:extLst>
          </p:cNvPr>
          <p:cNvSpPr txBox="1"/>
          <p:nvPr/>
        </p:nvSpPr>
        <p:spPr>
          <a:xfrm>
            <a:off x="4409397" y="4036839"/>
            <a:ext cx="352365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Erneuerbare (Koalitionsvertrag RLP 2021)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PV: 500 MW/a, Wind: 500 MW/a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2C058786-55A5-4DC9-B1A9-44B1E34509B8}"/>
              </a:ext>
            </a:extLst>
          </p:cNvPr>
          <p:cNvGrpSpPr/>
          <p:nvPr/>
        </p:nvGrpSpPr>
        <p:grpSpPr>
          <a:xfrm>
            <a:off x="-26524" y="2897610"/>
            <a:ext cx="9906000" cy="2902702"/>
            <a:chOff x="-26524" y="2897610"/>
            <a:chExt cx="9906000" cy="2902702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8496754B-8D37-45CF-8795-58AAA424F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6524" y="5395832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Woher kommt die fehlende Energie in 2040 (40,5%)? </a:t>
              </a:r>
            </a:p>
          </p:txBody>
        </p:sp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EA5967F9-82C0-4243-8CBD-F4E33F618D06}"/>
                </a:ext>
              </a:extLst>
            </p:cNvPr>
            <p:cNvGrpSpPr/>
            <p:nvPr/>
          </p:nvGrpSpPr>
          <p:grpSpPr>
            <a:xfrm>
              <a:off x="7500948" y="2897610"/>
              <a:ext cx="671699" cy="690731"/>
              <a:chOff x="8963995" y="3141786"/>
              <a:chExt cx="671699" cy="690731"/>
            </a:xfrm>
          </p:grpSpPr>
          <p:sp>
            <p:nvSpPr>
              <p:cNvPr id="3" name="Geschweifte Klammer rechts 2">
                <a:extLst>
                  <a:ext uri="{FF2B5EF4-FFF2-40B4-BE49-F238E27FC236}">
                    <a16:creationId xmlns:a16="http://schemas.microsoft.com/office/drawing/2014/main" id="{6EF91F80-8DF9-4353-B518-B9384B1ED83A}"/>
                  </a:ext>
                </a:extLst>
              </p:cNvPr>
              <p:cNvSpPr/>
              <p:nvPr/>
            </p:nvSpPr>
            <p:spPr bwMode="auto">
              <a:xfrm>
                <a:off x="8963995" y="3141786"/>
                <a:ext cx="179754" cy="690731"/>
              </a:xfrm>
              <a:prstGeom prst="rightBrac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10478B41-B8E0-4BE2-A6CC-D58414BF9B95}"/>
                  </a:ext>
                </a:extLst>
              </p:cNvPr>
              <p:cNvSpPr txBox="1"/>
              <p:nvPr/>
            </p:nvSpPr>
            <p:spPr>
              <a:xfrm>
                <a:off x="9103176" y="3374757"/>
                <a:ext cx="5325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FF0000"/>
                    </a:solidFill>
                  </a:rPr>
                  <a:t>40,5</a:t>
                </a:r>
              </a:p>
            </p:txBody>
          </p:sp>
        </p:grpSp>
      </p:grpSp>
      <p:sp>
        <p:nvSpPr>
          <p:cNvPr id="17" name="Text Box 14">
            <a:extLst>
              <a:ext uri="{FF2B5EF4-FFF2-40B4-BE49-F238E27FC236}">
                <a16:creationId xmlns:a16="http://schemas.microsoft.com/office/drawing/2014/main" id="{BD4CED62-9CC5-461B-BD35-06C7778DC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5915" y="5215813"/>
            <a:ext cx="213289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stat. LA  RLP, ISE e.V., 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66636DB6-BF5F-4C6C-9C01-B7898C6E94D0}"/>
              </a:ext>
            </a:extLst>
          </p:cNvPr>
          <p:cNvGrpSpPr/>
          <p:nvPr/>
        </p:nvGrpSpPr>
        <p:grpSpPr>
          <a:xfrm>
            <a:off x="-84747" y="2859417"/>
            <a:ext cx="9906000" cy="3273658"/>
            <a:chOff x="-89828" y="2857394"/>
            <a:chExt cx="9906000" cy="3273658"/>
          </a:xfrm>
        </p:grpSpPr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ABDBB256-10DE-4CBA-B829-04A15B0B2D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89828" y="5726572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Der Ausbaupfad des Koalitionsvertrages erreicht erst 2052 das versprochene Ziel!</a:t>
              </a:r>
            </a:p>
          </p:txBody>
        </p:sp>
        <p:grpSp>
          <p:nvGrpSpPr>
            <p:cNvPr id="52" name="Gruppieren 51">
              <a:extLst>
                <a:ext uri="{FF2B5EF4-FFF2-40B4-BE49-F238E27FC236}">
                  <a16:creationId xmlns:a16="http://schemas.microsoft.com/office/drawing/2014/main" id="{5BCBFFE0-01F4-4106-BB71-89DC79396095}"/>
                </a:ext>
              </a:extLst>
            </p:cNvPr>
            <p:cNvGrpSpPr/>
            <p:nvPr/>
          </p:nvGrpSpPr>
          <p:grpSpPr>
            <a:xfrm>
              <a:off x="7714204" y="2857394"/>
              <a:ext cx="1171656" cy="2333795"/>
              <a:chOff x="7931874" y="2820018"/>
              <a:chExt cx="1171656" cy="2333795"/>
            </a:xfrm>
          </p:grpSpPr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id="{B305CD51-7B97-4615-BE83-4D9B555D7B27}"/>
                  </a:ext>
                </a:extLst>
              </p:cNvPr>
              <p:cNvSpPr/>
              <p:nvPr/>
            </p:nvSpPr>
            <p:spPr bwMode="auto">
              <a:xfrm>
                <a:off x="8988691" y="2820018"/>
                <a:ext cx="74752" cy="74752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51" name="Gruppieren 50">
                <a:extLst>
                  <a:ext uri="{FF2B5EF4-FFF2-40B4-BE49-F238E27FC236}">
                    <a16:creationId xmlns:a16="http://schemas.microsoft.com/office/drawing/2014/main" id="{BC86A91E-F8E1-4B20-AA6B-2131E35D17D3}"/>
                  </a:ext>
                </a:extLst>
              </p:cNvPr>
              <p:cNvGrpSpPr/>
              <p:nvPr/>
            </p:nvGrpSpPr>
            <p:grpSpPr>
              <a:xfrm>
                <a:off x="7931874" y="2883823"/>
                <a:ext cx="1171656" cy="2269990"/>
                <a:chOff x="7931874" y="2883823"/>
                <a:chExt cx="1171656" cy="2269990"/>
              </a:xfrm>
            </p:grpSpPr>
            <p:sp>
              <p:nvSpPr>
                <p:cNvPr id="11" name="Textfeld 10">
                  <a:extLst>
                    <a:ext uri="{FF2B5EF4-FFF2-40B4-BE49-F238E27FC236}">
                      <a16:creationId xmlns:a16="http://schemas.microsoft.com/office/drawing/2014/main" id="{09E92CDB-1962-4490-A4B9-C28C214D9B52}"/>
                    </a:ext>
                  </a:extLst>
                </p:cNvPr>
                <p:cNvSpPr txBox="1"/>
                <p:nvPr/>
              </p:nvSpPr>
              <p:spPr>
                <a:xfrm rot="18861288">
                  <a:off x="8658536" y="4708819"/>
                  <a:ext cx="58221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FF0000"/>
                      </a:solidFill>
                    </a:rPr>
                    <a:t>2052</a:t>
                  </a:r>
                </a:p>
              </p:txBody>
            </p:sp>
            <p:cxnSp>
              <p:nvCxnSpPr>
                <p:cNvPr id="13" name="Gerader Verbinder 12">
                  <a:extLst>
                    <a:ext uri="{FF2B5EF4-FFF2-40B4-BE49-F238E27FC236}">
                      <a16:creationId xmlns:a16="http://schemas.microsoft.com/office/drawing/2014/main" id="{039E1765-176C-4FC8-A67C-71202DC6382F}"/>
                    </a:ext>
                  </a:extLst>
                </p:cNvPr>
                <p:cNvCxnSpPr>
                  <a:endCxn id="21" idx="3"/>
                </p:cNvCxnSpPr>
                <p:nvPr/>
              </p:nvCxnSpPr>
              <p:spPr bwMode="auto">
                <a:xfrm flipV="1">
                  <a:off x="7931874" y="2883823"/>
                  <a:ext cx="1067764" cy="694117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30" name="Textfeld 29">
                  <a:extLst>
                    <a:ext uri="{FF2B5EF4-FFF2-40B4-BE49-F238E27FC236}">
                      <a16:creationId xmlns:a16="http://schemas.microsoft.com/office/drawing/2014/main" id="{99F60B2E-DF48-4617-ABD6-9FBD9CC3D3AA}"/>
                    </a:ext>
                  </a:extLst>
                </p:cNvPr>
                <p:cNvSpPr txBox="1"/>
                <p:nvPr/>
              </p:nvSpPr>
              <p:spPr>
                <a:xfrm>
                  <a:off x="7945747" y="4509516"/>
                  <a:ext cx="60946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>
                      <a:solidFill>
                        <a:srgbClr val="FF0000"/>
                      </a:solidFill>
                    </a:rPr>
                    <a:t>. . .</a:t>
                  </a:r>
                </a:p>
              </p:txBody>
            </p:sp>
            <p:cxnSp>
              <p:nvCxnSpPr>
                <p:cNvPr id="32" name="Gerader Verbinder 31">
                  <a:extLst>
                    <a:ext uri="{FF2B5EF4-FFF2-40B4-BE49-F238E27FC236}">
                      <a16:creationId xmlns:a16="http://schemas.microsoft.com/office/drawing/2014/main" id="{2C29744C-D168-4350-83E4-986FB4B2C9CC}"/>
                    </a:ext>
                  </a:extLst>
                </p:cNvPr>
                <p:cNvCxnSpPr>
                  <a:stCxn id="21" idx="4"/>
                </p:cNvCxnSpPr>
                <p:nvPr/>
              </p:nvCxnSpPr>
              <p:spPr bwMode="auto">
                <a:xfrm>
                  <a:off x="9026067" y="2894770"/>
                  <a:ext cx="0" cy="1717025"/>
                </a:xfrm>
                <a:prstGeom prst="line">
                  <a:avLst/>
                </a:prstGeom>
                <a:solidFill>
                  <a:srgbClr val="FF0000"/>
                </a:solidFill>
                <a:ln w="31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</p:grp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8892A785-6109-40EC-B766-CC2D4BFE40D8}"/>
              </a:ext>
            </a:extLst>
          </p:cNvPr>
          <p:cNvCxnSpPr/>
          <p:nvPr/>
        </p:nvCxnSpPr>
        <p:spPr bwMode="auto">
          <a:xfrm>
            <a:off x="944880" y="5294363"/>
            <a:ext cx="383858" cy="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29E2820B-D919-4AB5-8860-AEB38B4B9A04}"/>
              </a:ext>
            </a:extLst>
          </p:cNvPr>
          <p:cNvCxnSpPr/>
          <p:nvPr/>
        </p:nvCxnSpPr>
        <p:spPr bwMode="auto">
          <a:xfrm>
            <a:off x="2271435" y="5294363"/>
            <a:ext cx="383858" cy="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48845445-68E5-4674-8447-DD35F2D1E2AD}"/>
              </a:ext>
            </a:extLst>
          </p:cNvPr>
          <p:cNvSpPr txBox="1"/>
          <p:nvPr/>
        </p:nvSpPr>
        <p:spPr>
          <a:xfrm>
            <a:off x="1328738" y="5136447"/>
            <a:ext cx="865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Planwerte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0157A7D5-D342-48FA-927C-F4F613692FF3}"/>
              </a:ext>
            </a:extLst>
          </p:cNvPr>
          <p:cNvSpPr txBox="1"/>
          <p:nvPr/>
        </p:nvSpPr>
        <p:spPr>
          <a:xfrm>
            <a:off x="2767663" y="5136447"/>
            <a:ext cx="723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Istwerte</a:t>
            </a:r>
          </a:p>
        </p:txBody>
      </p:sp>
    </p:spTree>
    <p:extLst>
      <p:ext uri="{BB962C8B-B14F-4D97-AF65-F5344CB8AC3E}">
        <p14:creationId xmlns:p14="http://schemas.microsoft.com/office/powerpoint/2010/main" val="81297899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AE1376A5-D7CF-AB15-61B6-6689E5D8E41E}"/>
              </a:ext>
            </a:extLst>
          </p:cNvPr>
          <p:cNvSpPr/>
          <p:nvPr/>
        </p:nvSpPr>
        <p:spPr bwMode="auto">
          <a:xfrm>
            <a:off x="1239365" y="859083"/>
            <a:ext cx="8489504" cy="5357436"/>
          </a:xfrm>
          <a:prstGeom prst="roundRect">
            <a:avLst>
              <a:gd name="adj" fmla="val 5876"/>
            </a:avLst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123095A2-01B2-47C2-9D7B-E74106CF973D}"/>
              </a:ext>
            </a:extLst>
          </p:cNvPr>
          <p:cNvCxnSpPr/>
          <p:nvPr/>
        </p:nvCxnSpPr>
        <p:spPr bwMode="auto">
          <a:xfrm>
            <a:off x="513184" y="1472116"/>
            <a:ext cx="0" cy="4184534"/>
          </a:xfrm>
          <a:prstGeom prst="line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D064E636-D4CB-4A05-A3E3-1E4A3DF2C8F0}"/>
              </a:ext>
            </a:extLst>
          </p:cNvPr>
          <p:cNvSpPr txBox="1"/>
          <p:nvPr/>
        </p:nvSpPr>
        <p:spPr>
          <a:xfrm>
            <a:off x="137442" y="5650912"/>
            <a:ext cx="801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Strom-</a:t>
            </a:r>
            <a:br>
              <a:rPr lang="de-DE" sz="1600" dirty="0"/>
            </a:br>
            <a:r>
              <a:rPr lang="de-DE" sz="1600" dirty="0"/>
              <a:t>netz</a:t>
            </a:r>
          </a:p>
        </p:txBody>
      </p:sp>
      <p:sp>
        <p:nvSpPr>
          <p:cNvPr id="75" name="Textfeld 74"/>
          <p:cNvSpPr txBox="1"/>
          <p:nvPr/>
        </p:nvSpPr>
        <p:spPr>
          <a:xfrm>
            <a:off x="840615" y="6795"/>
            <a:ext cx="8623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PV-Freiflächenanlage (PV-FFA):</a:t>
            </a:r>
            <a:b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integraler Bestandteil für eine energetische Dorfgemeinschaft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76" name="Text Box 14">
            <a:extLst>
              <a:ext uri="{FF2B5EF4-FFF2-40B4-BE49-F238E27FC236}">
                <a16:creationId xmlns:a16="http://schemas.microsoft.com/office/drawing/2014/main" id="{2E1969AE-027F-48A7-872A-CB80DA63A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9670" y="5906074"/>
            <a:ext cx="10807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</a:t>
            </a:r>
          </a:p>
        </p:txBody>
      </p:sp>
      <p:cxnSp>
        <p:nvCxnSpPr>
          <p:cNvPr id="106" name="Gerade Verbindung mit Pfeil 105">
            <a:extLst>
              <a:ext uri="{FF2B5EF4-FFF2-40B4-BE49-F238E27FC236}">
                <a16:creationId xmlns:a16="http://schemas.microsoft.com/office/drawing/2014/main" id="{A489810B-A49C-4FE0-9088-9C804881A931}"/>
              </a:ext>
            </a:extLst>
          </p:cNvPr>
          <p:cNvCxnSpPr/>
          <p:nvPr/>
        </p:nvCxnSpPr>
        <p:spPr bwMode="auto">
          <a:xfrm>
            <a:off x="493312" y="3849448"/>
            <a:ext cx="899021" cy="0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 Box 5">
            <a:extLst>
              <a:ext uri="{FF2B5EF4-FFF2-40B4-BE49-F238E27FC236}">
                <a16:creationId xmlns:a16="http://schemas.microsoft.com/office/drawing/2014/main" id="{ACB449E3-B681-4B0B-8980-3EE63E6BA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6265301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ALLE profitieren davon!</a:t>
            </a:r>
            <a:endParaRPr lang="de-DE" altLang="de-DE" sz="1800" i="1" dirty="0">
              <a:solidFill>
                <a:srgbClr val="00B050"/>
              </a:solidFill>
            </a:endParaRPr>
          </a:p>
        </p:txBody>
      </p:sp>
      <p:cxnSp>
        <p:nvCxnSpPr>
          <p:cNvPr id="109" name="Gerade Verbindung mit Pfeil 108">
            <a:extLst>
              <a:ext uri="{FF2B5EF4-FFF2-40B4-BE49-F238E27FC236}">
                <a16:creationId xmlns:a16="http://schemas.microsoft.com/office/drawing/2014/main" id="{69A51F60-BE06-3D77-AF20-A6C64005735A}"/>
              </a:ext>
            </a:extLst>
          </p:cNvPr>
          <p:cNvCxnSpPr/>
          <p:nvPr/>
        </p:nvCxnSpPr>
        <p:spPr bwMode="auto">
          <a:xfrm>
            <a:off x="1392333" y="4316158"/>
            <a:ext cx="6702513" cy="0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29" name="Gruppieren 128">
            <a:extLst>
              <a:ext uri="{FF2B5EF4-FFF2-40B4-BE49-F238E27FC236}">
                <a16:creationId xmlns:a16="http://schemas.microsoft.com/office/drawing/2014/main" id="{127272E0-B603-F2E7-233F-5FF20676F4A6}"/>
              </a:ext>
            </a:extLst>
          </p:cNvPr>
          <p:cNvGrpSpPr/>
          <p:nvPr/>
        </p:nvGrpSpPr>
        <p:grpSpPr>
          <a:xfrm>
            <a:off x="1683130" y="4316158"/>
            <a:ext cx="2336408" cy="1405308"/>
            <a:chOff x="620571" y="4316158"/>
            <a:chExt cx="2336408" cy="1405308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A5780B49-78A4-85A9-A05E-75F73FFDA40A}"/>
                </a:ext>
              </a:extLst>
            </p:cNvPr>
            <p:cNvGrpSpPr/>
            <p:nvPr/>
          </p:nvGrpSpPr>
          <p:grpSpPr>
            <a:xfrm>
              <a:off x="1647261" y="5043027"/>
              <a:ext cx="1309718" cy="678439"/>
              <a:chOff x="366374" y="3135059"/>
              <a:chExt cx="2586408" cy="1339770"/>
            </a:xfrm>
          </p:grpSpPr>
          <p:grpSp>
            <p:nvGrpSpPr>
              <p:cNvPr id="4" name="Gruppieren 3">
                <a:extLst>
                  <a:ext uri="{FF2B5EF4-FFF2-40B4-BE49-F238E27FC236}">
                    <a16:creationId xmlns:a16="http://schemas.microsoft.com/office/drawing/2014/main" id="{6B070795-FBF3-1584-BDAD-9A9E2E28ADA5}"/>
                  </a:ext>
                </a:extLst>
              </p:cNvPr>
              <p:cNvGrpSpPr/>
              <p:nvPr/>
            </p:nvGrpSpPr>
            <p:grpSpPr>
              <a:xfrm>
                <a:off x="1311590" y="3135059"/>
                <a:ext cx="1641192" cy="1285277"/>
                <a:chOff x="2379234" y="2470777"/>
                <a:chExt cx="4832140" cy="3347910"/>
              </a:xfrm>
            </p:grpSpPr>
            <p:sp>
              <p:nvSpPr>
                <p:cNvPr id="36" name="Freihandform: Form 35">
                  <a:extLst>
                    <a:ext uri="{FF2B5EF4-FFF2-40B4-BE49-F238E27FC236}">
                      <a16:creationId xmlns:a16="http://schemas.microsoft.com/office/drawing/2014/main" id="{A891E845-F9D7-F021-F45C-8D451E0373E2}"/>
                    </a:ext>
                  </a:extLst>
                </p:cNvPr>
                <p:cNvSpPr/>
                <p:nvPr/>
              </p:nvSpPr>
              <p:spPr>
                <a:xfrm rot="10800000" flipH="1" flipV="1">
                  <a:off x="2379234" y="2470777"/>
                  <a:ext cx="4832140" cy="3347910"/>
                </a:xfrm>
                <a:custGeom>
                  <a:avLst/>
                  <a:gdLst>
                    <a:gd name="connsiteX0" fmla="*/ 497198 w 3607783"/>
                    <a:gd name="connsiteY0" fmla="*/ 32132 h 3347910"/>
                    <a:gd name="connsiteX1" fmla="*/ 242962 w 3607783"/>
                    <a:gd name="connsiteY1" fmla="*/ 742414 h 3347910"/>
                    <a:gd name="connsiteX2" fmla="*/ 0 w 3607783"/>
                    <a:gd name="connsiteY2" fmla="*/ 1446496 h 3347910"/>
                    <a:gd name="connsiteX3" fmla="*/ 10147 w 3607783"/>
                    <a:gd name="connsiteY3" fmla="*/ 1468481 h 3347910"/>
                    <a:gd name="connsiteX4" fmla="*/ 197301 w 3607783"/>
                    <a:gd name="connsiteY4" fmla="*/ 1403653 h 3347910"/>
                    <a:gd name="connsiteX5" fmla="*/ 202938 w 3607783"/>
                    <a:gd name="connsiteY5" fmla="*/ 1478064 h 3347910"/>
                    <a:gd name="connsiteX6" fmla="*/ 214212 w 3607783"/>
                    <a:gd name="connsiteY6" fmla="*/ 2043471 h 3347910"/>
                    <a:gd name="connsiteX7" fmla="*/ 225486 w 3607783"/>
                    <a:gd name="connsiteY7" fmla="*/ 2580129 h 3347910"/>
                    <a:gd name="connsiteX8" fmla="*/ 225486 w 3607783"/>
                    <a:gd name="connsiteY8" fmla="*/ 2626354 h 3347910"/>
                    <a:gd name="connsiteX9" fmla="*/ 421660 w 3607783"/>
                    <a:gd name="connsiteY9" fmla="*/ 2780812 h 3347910"/>
                    <a:gd name="connsiteX10" fmla="*/ 879961 w 3607783"/>
                    <a:gd name="connsiteY10" fmla="*/ 3141590 h 3347910"/>
                    <a:gd name="connsiteX11" fmla="*/ 1142653 w 3607783"/>
                    <a:gd name="connsiteY11" fmla="*/ 3347910 h 3347910"/>
                    <a:gd name="connsiteX12" fmla="*/ 2246973 w 3607783"/>
                    <a:gd name="connsiteY12" fmla="*/ 3325362 h 3347910"/>
                    <a:gd name="connsiteX13" fmla="*/ 3351856 w 3607783"/>
                    <a:gd name="connsiteY13" fmla="*/ 3301686 h 3347910"/>
                    <a:gd name="connsiteX14" fmla="*/ 3359748 w 3607783"/>
                    <a:gd name="connsiteY14" fmla="*/ 2686108 h 3347910"/>
                    <a:gd name="connsiteX15" fmla="*/ 3368768 w 3607783"/>
                    <a:gd name="connsiteY15" fmla="*/ 2047417 h 3347910"/>
                    <a:gd name="connsiteX16" fmla="*/ 3371586 w 3607783"/>
                    <a:gd name="connsiteY16" fmla="*/ 2023741 h 3347910"/>
                    <a:gd name="connsiteX17" fmla="*/ 3421193 w 3607783"/>
                    <a:gd name="connsiteY17" fmla="*/ 2023741 h 3347910"/>
                    <a:gd name="connsiteX18" fmla="*/ 3539010 w 3607783"/>
                    <a:gd name="connsiteY18" fmla="*/ 2019795 h 3347910"/>
                    <a:gd name="connsiteX19" fmla="*/ 3607783 w 3607783"/>
                    <a:gd name="connsiteY19" fmla="*/ 2016413 h 3347910"/>
                    <a:gd name="connsiteX20" fmla="*/ 3607783 w 3607783"/>
                    <a:gd name="connsiteY20" fmla="*/ 1997810 h 3347910"/>
                    <a:gd name="connsiteX21" fmla="*/ 3484329 w 3607783"/>
                    <a:gd name="connsiteY21" fmla="*/ 1712570 h 3347910"/>
                    <a:gd name="connsiteX22" fmla="*/ 2955564 w 3607783"/>
                    <a:gd name="connsiteY22" fmla="*/ 569353 h 3347910"/>
                    <a:gd name="connsiteX23" fmla="*/ 2761082 w 3607783"/>
                    <a:gd name="connsiteY23" fmla="*/ 148257 h 3347910"/>
                    <a:gd name="connsiteX24" fmla="*/ 2727259 w 3607783"/>
                    <a:gd name="connsiteY24" fmla="*/ 73847 h 3347910"/>
                    <a:gd name="connsiteX25" fmla="*/ 2692308 w 3607783"/>
                    <a:gd name="connsiteY25" fmla="*/ 71028 h 3347910"/>
                    <a:gd name="connsiteX26" fmla="*/ 2367608 w 3607783"/>
                    <a:gd name="connsiteY26" fmla="*/ 59190 h 3347910"/>
                    <a:gd name="connsiteX27" fmla="*/ 1296547 w 3607783"/>
                    <a:gd name="connsiteY27" fmla="*/ 25367 h 3347910"/>
                    <a:gd name="connsiteX28" fmla="*/ 511854 w 3607783"/>
                    <a:gd name="connsiteY28" fmla="*/ 0 h 3347910"/>
                    <a:gd name="connsiteX29" fmla="*/ 497198 w 3607783"/>
                    <a:gd name="connsiteY29" fmla="*/ 32132 h 3347910"/>
                    <a:gd name="connsiteX30" fmla="*/ 1519215 w 3607783"/>
                    <a:gd name="connsiteY30" fmla="*/ 99214 h 3347910"/>
                    <a:gd name="connsiteX31" fmla="*/ 2581820 w 3607783"/>
                    <a:gd name="connsiteY31" fmla="*/ 133601 h 3347910"/>
                    <a:gd name="connsiteX32" fmla="*/ 2681034 w 3607783"/>
                    <a:gd name="connsiteY32" fmla="*/ 136983 h 3347910"/>
                    <a:gd name="connsiteX33" fmla="*/ 2709783 w 3607783"/>
                    <a:gd name="connsiteY33" fmla="*/ 199556 h 3347910"/>
                    <a:gd name="connsiteX34" fmla="*/ 3062670 w 3607783"/>
                    <a:gd name="connsiteY34" fmla="*/ 961136 h 3347910"/>
                    <a:gd name="connsiteX35" fmla="*/ 3454452 w 3607783"/>
                    <a:gd name="connsiteY35" fmla="*/ 1806710 h 3347910"/>
                    <a:gd name="connsiteX36" fmla="*/ 3522098 w 3607783"/>
                    <a:gd name="connsiteY36" fmla="*/ 1953277 h 3347910"/>
                    <a:gd name="connsiteX37" fmla="*/ 3414429 w 3607783"/>
                    <a:gd name="connsiteY37" fmla="*/ 1957786 h 3347910"/>
                    <a:gd name="connsiteX38" fmla="*/ 3305631 w 3607783"/>
                    <a:gd name="connsiteY38" fmla="*/ 1963423 h 3347910"/>
                    <a:gd name="connsiteX39" fmla="*/ 3295485 w 3607783"/>
                    <a:gd name="connsiteY39" fmla="*/ 2598168 h 3347910"/>
                    <a:gd name="connsiteX40" fmla="*/ 3283646 w 3607783"/>
                    <a:gd name="connsiteY40" fmla="*/ 3234603 h 3347910"/>
                    <a:gd name="connsiteX41" fmla="*/ 1211990 w 3607783"/>
                    <a:gd name="connsiteY41" fmla="*/ 3280264 h 3347910"/>
                    <a:gd name="connsiteX42" fmla="*/ 1164074 w 3607783"/>
                    <a:gd name="connsiteY42" fmla="*/ 3280828 h 3347910"/>
                    <a:gd name="connsiteX43" fmla="*/ 730012 w 3607783"/>
                    <a:gd name="connsiteY43" fmla="*/ 2939216 h 3347910"/>
                    <a:gd name="connsiteX44" fmla="*/ 295951 w 3607783"/>
                    <a:gd name="connsiteY44" fmla="*/ 2597041 h 3347910"/>
                    <a:gd name="connsiteX45" fmla="*/ 292005 w 3607783"/>
                    <a:gd name="connsiteY45" fmla="*/ 2523194 h 3347910"/>
                    <a:gd name="connsiteX46" fmla="*/ 276221 w 3607783"/>
                    <a:gd name="connsiteY46" fmla="*/ 1879993 h 3347910"/>
                    <a:gd name="connsiteX47" fmla="*/ 264383 w 3607783"/>
                    <a:gd name="connsiteY47" fmla="*/ 1310640 h 3347910"/>
                    <a:gd name="connsiteX48" fmla="*/ 379945 w 3607783"/>
                    <a:gd name="connsiteY48" fmla="*/ 963955 h 3347910"/>
                    <a:gd name="connsiteX49" fmla="*/ 555260 w 3607783"/>
                    <a:gd name="connsiteY49" fmla="*/ 443645 h 3347910"/>
                    <a:gd name="connsiteX50" fmla="*/ 615578 w 3607783"/>
                    <a:gd name="connsiteY50" fmla="*/ 270020 h 3347910"/>
                    <a:gd name="connsiteX51" fmla="*/ 584010 w 3607783"/>
                    <a:gd name="connsiteY51" fmla="*/ 178134 h 3347910"/>
                    <a:gd name="connsiteX52" fmla="*/ 554133 w 3607783"/>
                    <a:gd name="connsiteY52" fmla="*/ 67646 h 3347910"/>
                    <a:gd name="connsiteX53" fmla="*/ 1519215 w 3607783"/>
                    <a:gd name="connsiteY53" fmla="*/ 99214 h 3347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3607783" h="3347910">
                      <a:moveTo>
                        <a:pt x="497198" y="32132"/>
                      </a:moveTo>
                      <a:cubicBezTo>
                        <a:pt x="490997" y="50171"/>
                        <a:pt x="376562" y="369798"/>
                        <a:pt x="242962" y="742414"/>
                      </a:cubicBezTo>
                      <a:cubicBezTo>
                        <a:pt x="55244" y="1265543"/>
                        <a:pt x="0" y="1426202"/>
                        <a:pt x="0" y="1446496"/>
                      </a:cubicBezTo>
                      <a:cubicBezTo>
                        <a:pt x="0" y="1469044"/>
                        <a:pt x="1127" y="1471863"/>
                        <a:pt x="10147" y="1468481"/>
                      </a:cubicBezTo>
                      <a:cubicBezTo>
                        <a:pt x="47352" y="1453824"/>
                        <a:pt x="192227" y="1403653"/>
                        <a:pt x="197301" y="1403653"/>
                      </a:cubicBezTo>
                      <a:cubicBezTo>
                        <a:pt x="200683" y="1403653"/>
                        <a:pt x="202938" y="1430712"/>
                        <a:pt x="202938" y="1478064"/>
                      </a:cubicBezTo>
                      <a:cubicBezTo>
                        <a:pt x="202938" y="1519215"/>
                        <a:pt x="208011" y="1773451"/>
                        <a:pt x="214212" y="2043471"/>
                      </a:cubicBezTo>
                      <a:cubicBezTo>
                        <a:pt x="220413" y="2312928"/>
                        <a:pt x="225486" y="2554762"/>
                        <a:pt x="225486" y="2580129"/>
                      </a:cubicBezTo>
                      <a:lnTo>
                        <a:pt x="225486" y="2626354"/>
                      </a:lnTo>
                      <a:lnTo>
                        <a:pt x="421660" y="2780812"/>
                      </a:lnTo>
                      <a:cubicBezTo>
                        <a:pt x="529329" y="2865369"/>
                        <a:pt x="735650" y="3027720"/>
                        <a:pt x="879961" y="3141590"/>
                      </a:cubicBezTo>
                      <a:lnTo>
                        <a:pt x="1142653" y="3347910"/>
                      </a:lnTo>
                      <a:lnTo>
                        <a:pt x="2246973" y="3325362"/>
                      </a:lnTo>
                      <a:cubicBezTo>
                        <a:pt x="2854095" y="3312960"/>
                        <a:pt x="3351856" y="3302249"/>
                        <a:pt x="3351856" y="3301686"/>
                      </a:cubicBezTo>
                      <a:cubicBezTo>
                        <a:pt x="3352420" y="3301122"/>
                        <a:pt x="3355802" y="3024337"/>
                        <a:pt x="3359748" y="2686108"/>
                      </a:cubicBezTo>
                      <a:cubicBezTo>
                        <a:pt x="3363130" y="2347878"/>
                        <a:pt x="3367076" y="2060946"/>
                        <a:pt x="3368768" y="2047417"/>
                      </a:cubicBezTo>
                      <a:lnTo>
                        <a:pt x="3371586" y="2023741"/>
                      </a:lnTo>
                      <a:lnTo>
                        <a:pt x="3421193" y="2023741"/>
                      </a:lnTo>
                      <a:cubicBezTo>
                        <a:pt x="3448252" y="2023741"/>
                        <a:pt x="3501805" y="2022050"/>
                        <a:pt x="3539010" y="2019795"/>
                      </a:cubicBezTo>
                      <a:lnTo>
                        <a:pt x="3607783" y="2016413"/>
                      </a:lnTo>
                      <a:lnTo>
                        <a:pt x="3607783" y="1997810"/>
                      </a:lnTo>
                      <a:cubicBezTo>
                        <a:pt x="3607783" y="1985972"/>
                        <a:pt x="3565505" y="1887886"/>
                        <a:pt x="3484329" y="1712570"/>
                      </a:cubicBezTo>
                      <a:cubicBezTo>
                        <a:pt x="3347910" y="1417183"/>
                        <a:pt x="3196834" y="1090791"/>
                        <a:pt x="2955564" y="569353"/>
                      </a:cubicBezTo>
                      <a:cubicBezTo>
                        <a:pt x="2867060" y="378817"/>
                        <a:pt x="2779684" y="189409"/>
                        <a:pt x="2761082" y="148257"/>
                      </a:cubicBezTo>
                      <a:lnTo>
                        <a:pt x="2727259" y="73847"/>
                      </a:lnTo>
                      <a:lnTo>
                        <a:pt x="2692308" y="71028"/>
                      </a:lnTo>
                      <a:cubicBezTo>
                        <a:pt x="2673706" y="69337"/>
                        <a:pt x="2527139" y="64264"/>
                        <a:pt x="2367608" y="59190"/>
                      </a:cubicBezTo>
                      <a:cubicBezTo>
                        <a:pt x="2208076" y="54117"/>
                        <a:pt x="1726099" y="38896"/>
                        <a:pt x="1296547" y="25367"/>
                      </a:cubicBezTo>
                      <a:cubicBezTo>
                        <a:pt x="866995" y="11274"/>
                        <a:pt x="514109" y="0"/>
                        <a:pt x="511854" y="0"/>
                      </a:cubicBezTo>
                      <a:cubicBezTo>
                        <a:pt x="510163" y="0"/>
                        <a:pt x="503399" y="14657"/>
                        <a:pt x="497198" y="32132"/>
                      </a:cubicBezTo>
                      <a:close/>
                      <a:moveTo>
                        <a:pt x="1519215" y="99214"/>
                      </a:moveTo>
                      <a:cubicBezTo>
                        <a:pt x="2049672" y="116126"/>
                        <a:pt x="2527703" y="131910"/>
                        <a:pt x="2581820" y="133601"/>
                      </a:cubicBezTo>
                      <a:lnTo>
                        <a:pt x="2681034" y="136983"/>
                      </a:lnTo>
                      <a:lnTo>
                        <a:pt x="2709783" y="199556"/>
                      </a:lnTo>
                      <a:cubicBezTo>
                        <a:pt x="2725568" y="233942"/>
                        <a:pt x="2883972" y="576682"/>
                        <a:pt x="3062670" y="961136"/>
                      </a:cubicBezTo>
                      <a:cubicBezTo>
                        <a:pt x="3240804" y="1345591"/>
                        <a:pt x="3417247" y="1726099"/>
                        <a:pt x="3454452" y="1806710"/>
                      </a:cubicBezTo>
                      <a:lnTo>
                        <a:pt x="3522098" y="1953277"/>
                      </a:lnTo>
                      <a:lnTo>
                        <a:pt x="3414429" y="1957786"/>
                      </a:lnTo>
                      <a:cubicBezTo>
                        <a:pt x="3355238" y="1960041"/>
                        <a:pt x="3306195" y="1962860"/>
                        <a:pt x="3305631" y="1963423"/>
                      </a:cubicBezTo>
                      <a:cubicBezTo>
                        <a:pt x="3304504" y="1963987"/>
                        <a:pt x="3299994" y="2249791"/>
                        <a:pt x="3295485" y="2598168"/>
                      </a:cubicBezTo>
                      <a:cubicBezTo>
                        <a:pt x="3290975" y="2945981"/>
                        <a:pt x="3285901" y="3232349"/>
                        <a:pt x="3283646" y="3234603"/>
                      </a:cubicBezTo>
                      <a:cubicBezTo>
                        <a:pt x="3280828" y="3237986"/>
                        <a:pt x="1391815" y="3279137"/>
                        <a:pt x="1211990" y="3280264"/>
                      </a:cubicBezTo>
                      <a:lnTo>
                        <a:pt x="1164074" y="3280828"/>
                      </a:lnTo>
                      <a:lnTo>
                        <a:pt x="730012" y="2939216"/>
                      </a:lnTo>
                      <a:lnTo>
                        <a:pt x="295951" y="2597041"/>
                      </a:lnTo>
                      <a:lnTo>
                        <a:pt x="292005" y="2523194"/>
                      </a:lnTo>
                      <a:cubicBezTo>
                        <a:pt x="289750" y="2482606"/>
                        <a:pt x="282422" y="2192856"/>
                        <a:pt x="276221" y="1879993"/>
                      </a:cubicBezTo>
                      <a:lnTo>
                        <a:pt x="264383" y="1310640"/>
                      </a:lnTo>
                      <a:lnTo>
                        <a:pt x="379945" y="963955"/>
                      </a:lnTo>
                      <a:cubicBezTo>
                        <a:pt x="443081" y="773419"/>
                        <a:pt x="522001" y="538913"/>
                        <a:pt x="555260" y="443645"/>
                      </a:cubicBezTo>
                      <a:lnTo>
                        <a:pt x="615578" y="270020"/>
                      </a:lnTo>
                      <a:lnTo>
                        <a:pt x="584010" y="178134"/>
                      </a:lnTo>
                      <a:cubicBezTo>
                        <a:pt x="556952" y="99214"/>
                        <a:pt x="547932" y="67646"/>
                        <a:pt x="554133" y="67646"/>
                      </a:cubicBezTo>
                      <a:cubicBezTo>
                        <a:pt x="554697" y="67646"/>
                        <a:pt x="989322" y="81739"/>
                        <a:pt x="1519215" y="9921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90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8" name="Freihandform: Form 37">
                  <a:extLst>
                    <a:ext uri="{FF2B5EF4-FFF2-40B4-BE49-F238E27FC236}">
                      <a16:creationId xmlns:a16="http://schemas.microsoft.com/office/drawing/2014/main" id="{FE5417D8-74B2-F415-B028-ADF800C2747B}"/>
                    </a:ext>
                  </a:extLst>
                </p:cNvPr>
                <p:cNvSpPr/>
                <p:nvPr/>
              </p:nvSpPr>
              <p:spPr>
                <a:xfrm rot="10800000" flipV="1">
                  <a:off x="3694133" y="5551094"/>
                  <a:ext cx="7323" cy="19320"/>
                </a:xfrm>
                <a:custGeom>
                  <a:avLst/>
                  <a:gdLst>
                    <a:gd name="connsiteX0" fmla="*/ 1435 w 7323"/>
                    <a:gd name="connsiteY0" fmla="*/ 8217 h 19320"/>
                    <a:gd name="connsiteX1" fmla="*/ 1999 w 7323"/>
                    <a:gd name="connsiteY1" fmla="*/ 18928 h 19320"/>
                    <a:gd name="connsiteX2" fmla="*/ 7073 w 7323"/>
                    <a:gd name="connsiteY2" fmla="*/ 10472 h 19320"/>
                    <a:gd name="connsiteX3" fmla="*/ 1435 w 7323"/>
                    <a:gd name="connsiteY3" fmla="*/ 8217 h 19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23" h="19320">
                      <a:moveTo>
                        <a:pt x="1435" y="8217"/>
                      </a:moveTo>
                      <a:cubicBezTo>
                        <a:pt x="-819" y="12727"/>
                        <a:pt x="-256" y="17237"/>
                        <a:pt x="1999" y="18928"/>
                      </a:cubicBezTo>
                      <a:cubicBezTo>
                        <a:pt x="4254" y="20619"/>
                        <a:pt x="7073" y="16673"/>
                        <a:pt x="7073" y="10472"/>
                      </a:cubicBezTo>
                      <a:cubicBezTo>
                        <a:pt x="8200" y="-2494"/>
                        <a:pt x="5381" y="-3621"/>
                        <a:pt x="1435" y="821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3" name="Freihandform: Form 42">
                  <a:extLst>
                    <a:ext uri="{FF2B5EF4-FFF2-40B4-BE49-F238E27FC236}">
                      <a16:creationId xmlns:a16="http://schemas.microsoft.com/office/drawing/2014/main" id="{C8D361EA-F17D-D240-FC41-9E2BFFBF4D50}"/>
                    </a:ext>
                  </a:extLst>
                </p:cNvPr>
                <p:cNvSpPr/>
                <p:nvPr/>
              </p:nvSpPr>
              <p:spPr>
                <a:xfrm rot="10800000" flipV="1">
                  <a:off x="5053292" y="4798362"/>
                  <a:ext cx="16876" cy="22548"/>
                </a:xfrm>
                <a:custGeom>
                  <a:avLst/>
                  <a:gdLst>
                    <a:gd name="connsiteX0" fmla="*/ 5954 w 16876"/>
                    <a:gd name="connsiteY0" fmla="*/ 11274 h 22548"/>
                    <a:gd name="connsiteX1" fmla="*/ 4263 w 16876"/>
                    <a:gd name="connsiteY1" fmla="*/ 22549 h 22548"/>
                    <a:gd name="connsiteX2" fmla="*/ 14974 w 16876"/>
                    <a:gd name="connsiteY2" fmla="*/ 11274 h 22548"/>
                    <a:gd name="connsiteX3" fmla="*/ 16665 w 16876"/>
                    <a:gd name="connsiteY3" fmla="*/ 0 h 22548"/>
                    <a:gd name="connsiteX4" fmla="*/ 5954 w 16876"/>
                    <a:gd name="connsiteY4" fmla="*/ 11274 h 22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76" h="22548">
                      <a:moveTo>
                        <a:pt x="5954" y="11274"/>
                      </a:moveTo>
                      <a:cubicBezTo>
                        <a:pt x="-1374" y="19730"/>
                        <a:pt x="-1938" y="22549"/>
                        <a:pt x="4263" y="22549"/>
                      </a:cubicBezTo>
                      <a:cubicBezTo>
                        <a:pt x="8209" y="22549"/>
                        <a:pt x="13283" y="17475"/>
                        <a:pt x="14974" y="11274"/>
                      </a:cubicBezTo>
                      <a:cubicBezTo>
                        <a:pt x="16665" y="5073"/>
                        <a:pt x="17229" y="0"/>
                        <a:pt x="16665" y="0"/>
                      </a:cubicBezTo>
                      <a:cubicBezTo>
                        <a:pt x="16101" y="0"/>
                        <a:pt x="11591" y="5073"/>
                        <a:pt x="5954" y="1127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4" name="Freihandform: Form 43">
                  <a:extLst>
                    <a:ext uri="{FF2B5EF4-FFF2-40B4-BE49-F238E27FC236}">
                      <a16:creationId xmlns:a16="http://schemas.microsoft.com/office/drawing/2014/main" id="{BBE5B2AD-AB78-5E00-75A1-51ED072B722D}"/>
                    </a:ext>
                  </a:extLst>
                </p:cNvPr>
                <p:cNvSpPr/>
                <p:nvPr/>
              </p:nvSpPr>
              <p:spPr>
                <a:xfrm rot="10800000" flipV="1">
                  <a:off x="4314114" y="3767607"/>
                  <a:ext cx="34984" cy="3100"/>
                </a:xfrm>
                <a:custGeom>
                  <a:avLst/>
                  <a:gdLst>
                    <a:gd name="connsiteX0" fmla="*/ 4187 w 34984"/>
                    <a:gd name="connsiteY0" fmla="*/ 2255 h 3100"/>
                    <a:gd name="connsiteX1" fmla="*/ 32372 w 34984"/>
                    <a:gd name="connsiteY1" fmla="*/ 2255 h 3100"/>
                    <a:gd name="connsiteX2" fmla="*/ 16588 w 34984"/>
                    <a:gd name="connsiteY2" fmla="*/ 0 h 3100"/>
                    <a:gd name="connsiteX3" fmla="*/ 4187 w 34984"/>
                    <a:gd name="connsiteY3" fmla="*/ 2255 h 3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984" h="3100">
                      <a:moveTo>
                        <a:pt x="4187" y="2255"/>
                      </a:moveTo>
                      <a:cubicBezTo>
                        <a:pt x="12642" y="3382"/>
                        <a:pt x="25044" y="3382"/>
                        <a:pt x="32372" y="2255"/>
                      </a:cubicBezTo>
                      <a:cubicBezTo>
                        <a:pt x="39137" y="1127"/>
                        <a:pt x="32372" y="0"/>
                        <a:pt x="16588" y="0"/>
                      </a:cubicBezTo>
                      <a:cubicBezTo>
                        <a:pt x="1368" y="0"/>
                        <a:pt x="-4833" y="1127"/>
                        <a:pt x="4187" y="225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cxnSp>
              <p:nvCxnSpPr>
                <p:cNvPr id="46" name="Gerader Verbinder 45">
                  <a:extLst>
                    <a:ext uri="{FF2B5EF4-FFF2-40B4-BE49-F238E27FC236}">
                      <a16:creationId xmlns:a16="http://schemas.microsoft.com/office/drawing/2014/main" id="{719E70E4-2342-724E-0C96-7142E925A44F}"/>
                    </a:ext>
                  </a:extLst>
                </p:cNvPr>
                <p:cNvCxnSpPr>
                  <a:stCxn id="36" idx="42"/>
                </p:cNvCxnSpPr>
                <p:nvPr/>
              </p:nvCxnSpPr>
              <p:spPr bwMode="auto">
                <a:xfrm flipH="1" flipV="1">
                  <a:off x="3934292" y="4248912"/>
                  <a:ext cx="4063" cy="1502693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48" name="Rechteck 23562">
                  <a:extLst>
                    <a:ext uri="{FF2B5EF4-FFF2-40B4-BE49-F238E27FC236}">
                      <a16:creationId xmlns:a16="http://schemas.microsoft.com/office/drawing/2014/main" id="{B2BE3355-F429-DF12-8A5E-8EB45E75D7EF}"/>
                    </a:ext>
                  </a:extLst>
                </p:cNvPr>
                <p:cNvSpPr/>
                <p:nvPr/>
              </p:nvSpPr>
              <p:spPr bwMode="auto">
                <a:xfrm>
                  <a:off x="3934292" y="4188058"/>
                  <a:ext cx="2877352" cy="1565894"/>
                </a:xfrm>
                <a:custGeom>
                  <a:avLst/>
                  <a:gdLst>
                    <a:gd name="connsiteX0" fmla="*/ 0 w 2852968"/>
                    <a:gd name="connsiteY0" fmla="*/ 0 h 1529318"/>
                    <a:gd name="connsiteX1" fmla="*/ 2852968 w 2852968"/>
                    <a:gd name="connsiteY1" fmla="*/ 0 h 1529318"/>
                    <a:gd name="connsiteX2" fmla="*/ 2852968 w 2852968"/>
                    <a:gd name="connsiteY2" fmla="*/ 1529318 h 1529318"/>
                    <a:gd name="connsiteX3" fmla="*/ 0 w 2852968"/>
                    <a:gd name="connsiteY3" fmla="*/ 1529318 h 1529318"/>
                    <a:gd name="connsiteX4" fmla="*/ 0 w 2852968"/>
                    <a:gd name="connsiteY4" fmla="*/ 0 h 1529318"/>
                    <a:gd name="connsiteX0" fmla="*/ 0 w 2877352"/>
                    <a:gd name="connsiteY0" fmla="*/ 0 h 1529318"/>
                    <a:gd name="connsiteX1" fmla="*/ 2877352 w 2877352"/>
                    <a:gd name="connsiteY1" fmla="*/ 0 h 1529318"/>
                    <a:gd name="connsiteX2" fmla="*/ 2852968 w 2877352"/>
                    <a:gd name="connsiteY2" fmla="*/ 1529318 h 1529318"/>
                    <a:gd name="connsiteX3" fmla="*/ 0 w 2877352"/>
                    <a:gd name="connsiteY3" fmla="*/ 1529318 h 1529318"/>
                    <a:gd name="connsiteX4" fmla="*/ 0 w 2877352"/>
                    <a:gd name="connsiteY4" fmla="*/ 0 h 1529318"/>
                    <a:gd name="connsiteX0" fmla="*/ 0 w 2877352"/>
                    <a:gd name="connsiteY0" fmla="*/ 0 h 1565894"/>
                    <a:gd name="connsiteX1" fmla="*/ 2877352 w 2877352"/>
                    <a:gd name="connsiteY1" fmla="*/ 0 h 1565894"/>
                    <a:gd name="connsiteX2" fmla="*/ 2852968 w 2877352"/>
                    <a:gd name="connsiteY2" fmla="*/ 1529318 h 1565894"/>
                    <a:gd name="connsiteX3" fmla="*/ 12192 w 2877352"/>
                    <a:gd name="connsiteY3" fmla="*/ 1565894 h 1565894"/>
                    <a:gd name="connsiteX4" fmla="*/ 0 w 2877352"/>
                    <a:gd name="connsiteY4" fmla="*/ 0 h 1565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7352" h="1565894">
                      <a:moveTo>
                        <a:pt x="0" y="0"/>
                      </a:moveTo>
                      <a:lnTo>
                        <a:pt x="2877352" y="0"/>
                      </a:lnTo>
                      <a:lnTo>
                        <a:pt x="2852968" y="1529318"/>
                      </a:lnTo>
                      <a:lnTo>
                        <a:pt x="12192" y="156589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9" name="Freihandform: Form 48">
                  <a:extLst>
                    <a:ext uri="{FF2B5EF4-FFF2-40B4-BE49-F238E27FC236}">
                      <a16:creationId xmlns:a16="http://schemas.microsoft.com/office/drawing/2014/main" id="{9458E849-D24C-C094-B146-14027F9D861D}"/>
                    </a:ext>
                  </a:extLst>
                </p:cNvPr>
                <p:cNvSpPr/>
                <p:nvPr/>
              </p:nvSpPr>
              <p:spPr bwMode="auto">
                <a:xfrm>
                  <a:off x="3122234" y="2541761"/>
                  <a:ext cx="3956992" cy="1882754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rgbClr val="FFCC99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pic>
            <p:nvPicPr>
              <p:cNvPr id="6" name="Grafik 5" descr="Ein Bild, das Buchse, Elektronik, drinnen, Stecker enthält.&#10;&#10;Automatisch generierte Beschreibung">
                <a:extLst>
                  <a:ext uri="{FF2B5EF4-FFF2-40B4-BE49-F238E27FC236}">
                    <a16:creationId xmlns:a16="http://schemas.microsoft.com/office/drawing/2014/main" id="{07CCBEA8-70A4-33EE-D5AB-DA2AC6B054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8039" y="4102331"/>
                <a:ext cx="100707" cy="100707"/>
              </a:xfrm>
              <a:prstGeom prst="rect">
                <a:avLst/>
              </a:prstGeom>
            </p:spPr>
          </p:pic>
          <p:sp>
            <p:nvSpPr>
              <p:cNvPr id="8" name="Freihandform: Form 7">
                <a:extLst>
                  <a:ext uri="{FF2B5EF4-FFF2-40B4-BE49-F238E27FC236}">
                    <a16:creationId xmlns:a16="http://schemas.microsoft.com/office/drawing/2014/main" id="{2077DF50-17CE-EA4F-03EC-CD392C16A826}"/>
                  </a:ext>
                </a:extLst>
              </p:cNvPr>
              <p:cNvSpPr/>
              <p:nvPr/>
            </p:nvSpPr>
            <p:spPr bwMode="auto">
              <a:xfrm>
                <a:off x="1448108" y="3264801"/>
                <a:ext cx="375002" cy="1094249"/>
              </a:xfrm>
              <a:custGeom>
                <a:avLst/>
                <a:gdLst>
                  <a:gd name="connsiteX0" fmla="*/ 0 w 381000"/>
                  <a:gd name="connsiteY0" fmla="*/ 369094 h 1066800"/>
                  <a:gd name="connsiteX1" fmla="*/ 150019 w 381000"/>
                  <a:gd name="connsiteY1" fmla="*/ 0 h 1066800"/>
                  <a:gd name="connsiteX2" fmla="*/ 381000 w 381000"/>
                  <a:gd name="connsiteY2" fmla="*/ 550069 h 1066800"/>
                  <a:gd name="connsiteX3" fmla="*/ 381000 w 381000"/>
                  <a:gd name="connsiteY3" fmla="*/ 1066800 h 1066800"/>
                  <a:gd name="connsiteX4" fmla="*/ 16669 w 381000"/>
                  <a:gd name="connsiteY4" fmla="*/ 833437 h 1066800"/>
                  <a:gd name="connsiteX5" fmla="*/ 0 w 381000"/>
                  <a:gd name="connsiteY5" fmla="*/ 369094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1000" h="1066800">
                    <a:moveTo>
                      <a:pt x="0" y="369094"/>
                    </a:moveTo>
                    <a:lnTo>
                      <a:pt x="150019" y="0"/>
                    </a:lnTo>
                    <a:lnTo>
                      <a:pt x="381000" y="550069"/>
                    </a:lnTo>
                    <a:lnTo>
                      <a:pt x="381000" y="1066800"/>
                    </a:lnTo>
                    <a:lnTo>
                      <a:pt x="16669" y="833437"/>
                    </a:lnTo>
                    <a:lnTo>
                      <a:pt x="0" y="369094"/>
                    </a:lnTo>
                    <a:close/>
                  </a:path>
                </a:pathLst>
              </a:custGeom>
              <a:solidFill>
                <a:srgbClr val="FF000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8D6298AE-97E4-A290-B0B0-27F8D66577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87" t="56358" r="73126" b="14625"/>
              <a:stretch/>
            </p:blipFill>
            <p:spPr>
              <a:xfrm>
                <a:off x="2481473" y="4075439"/>
                <a:ext cx="169524" cy="290835"/>
              </a:xfrm>
              <a:prstGeom prst="rect">
                <a:avLst/>
              </a:prstGeom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1EC18BAD-4C56-3CE5-D360-23F8C4AE84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3694" y="3960904"/>
                <a:ext cx="285363" cy="28536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9" name="Grafik 18" descr="Ein Bild, das Text, schwarz, dunkel, Küchengerät enthält.&#10;&#10;Automatisch generierte Beschreibung">
                <a:extLst>
                  <a:ext uri="{FF2B5EF4-FFF2-40B4-BE49-F238E27FC236}">
                    <a16:creationId xmlns:a16="http://schemas.microsoft.com/office/drawing/2014/main" id="{A116E945-FA4B-2FAD-3502-803434A177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688" r="29626"/>
              <a:stretch/>
            </p:blipFill>
            <p:spPr>
              <a:xfrm>
                <a:off x="1499875" y="3796873"/>
                <a:ext cx="251264" cy="347384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04633804-82C1-25A2-B909-7CCDCB6A14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837" t="27045" b="13630"/>
              <a:stretch/>
            </p:blipFill>
            <p:spPr>
              <a:xfrm flipH="1">
                <a:off x="366374" y="3937298"/>
                <a:ext cx="918482" cy="537531"/>
              </a:xfrm>
              <a:prstGeom prst="rect">
                <a:avLst/>
              </a:prstGeom>
            </p:spPr>
          </p:pic>
          <p:sp>
            <p:nvSpPr>
              <p:cNvPr id="24" name="Freihandform: Form 23">
                <a:extLst>
                  <a:ext uri="{FF2B5EF4-FFF2-40B4-BE49-F238E27FC236}">
                    <a16:creationId xmlns:a16="http://schemas.microsoft.com/office/drawing/2014/main" id="{66B980C0-CE97-6039-78CA-526219C77C56}"/>
                  </a:ext>
                </a:extLst>
              </p:cNvPr>
              <p:cNvSpPr/>
              <p:nvPr/>
            </p:nvSpPr>
            <p:spPr bwMode="auto">
              <a:xfrm>
                <a:off x="1282186" y="4125212"/>
                <a:ext cx="314034" cy="144503"/>
              </a:xfrm>
              <a:custGeom>
                <a:avLst/>
                <a:gdLst>
                  <a:gd name="connsiteX0" fmla="*/ 0 w 775944"/>
                  <a:gd name="connsiteY0" fmla="*/ 87085 h 357051"/>
                  <a:gd name="connsiteX1" fmla="*/ 43543 w 775944"/>
                  <a:gd name="connsiteY1" fmla="*/ 121920 h 357051"/>
                  <a:gd name="connsiteX2" fmla="*/ 78377 w 775944"/>
                  <a:gd name="connsiteY2" fmla="*/ 139337 h 357051"/>
                  <a:gd name="connsiteX3" fmla="*/ 121920 w 775944"/>
                  <a:gd name="connsiteY3" fmla="*/ 174171 h 357051"/>
                  <a:gd name="connsiteX4" fmla="*/ 200297 w 775944"/>
                  <a:gd name="connsiteY4" fmla="*/ 226422 h 357051"/>
                  <a:gd name="connsiteX5" fmla="*/ 243840 w 775944"/>
                  <a:gd name="connsiteY5" fmla="*/ 261257 h 357051"/>
                  <a:gd name="connsiteX6" fmla="*/ 330926 w 775944"/>
                  <a:gd name="connsiteY6" fmla="*/ 296091 h 357051"/>
                  <a:gd name="connsiteX7" fmla="*/ 470263 w 775944"/>
                  <a:gd name="connsiteY7" fmla="*/ 339634 h 357051"/>
                  <a:gd name="connsiteX8" fmla="*/ 531223 w 775944"/>
                  <a:gd name="connsiteY8" fmla="*/ 357051 h 357051"/>
                  <a:gd name="connsiteX9" fmla="*/ 635726 w 775944"/>
                  <a:gd name="connsiteY9" fmla="*/ 339634 h 357051"/>
                  <a:gd name="connsiteX10" fmla="*/ 705395 w 775944"/>
                  <a:gd name="connsiteY10" fmla="*/ 278674 h 357051"/>
                  <a:gd name="connsiteX11" fmla="*/ 722812 w 775944"/>
                  <a:gd name="connsiteY11" fmla="*/ 252548 h 357051"/>
                  <a:gd name="connsiteX12" fmla="*/ 748937 w 775944"/>
                  <a:gd name="connsiteY12" fmla="*/ 217714 h 357051"/>
                  <a:gd name="connsiteX13" fmla="*/ 775063 w 775944"/>
                  <a:gd name="connsiteY13" fmla="*/ 113211 h 357051"/>
                  <a:gd name="connsiteX14" fmla="*/ 775063 w 775944"/>
                  <a:gd name="connsiteY14" fmla="*/ 0 h 357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5944" h="357051">
                    <a:moveTo>
                      <a:pt x="0" y="87085"/>
                    </a:moveTo>
                    <a:cubicBezTo>
                      <a:pt x="14514" y="98697"/>
                      <a:pt x="28077" y="111609"/>
                      <a:pt x="43543" y="121920"/>
                    </a:cubicBezTo>
                    <a:cubicBezTo>
                      <a:pt x="54345" y="129121"/>
                      <a:pt x="68404" y="131026"/>
                      <a:pt x="78377" y="139337"/>
                    </a:cubicBezTo>
                    <a:cubicBezTo>
                      <a:pt x="130900" y="183105"/>
                      <a:pt x="59543" y="153377"/>
                      <a:pt x="121920" y="174171"/>
                    </a:cubicBezTo>
                    <a:cubicBezTo>
                      <a:pt x="267715" y="290806"/>
                      <a:pt x="84502" y="149225"/>
                      <a:pt x="200297" y="226422"/>
                    </a:cubicBezTo>
                    <a:cubicBezTo>
                      <a:pt x="215763" y="236733"/>
                      <a:pt x="227439" y="252510"/>
                      <a:pt x="243840" y="261257"/>
                    </a:cubicBezTo>
                    <a:cubicBezTo>
                      <a:pt x="271427" y="275970"/>
                      <a:pt x="302962" y="282109"/>
                      <a:pt x="330926" y="296091"/>
                    </a:cubicBezTo>
                    <a:cubicBezTo>
                      <a:pt x="419033" y="340145"/>
                      <a:pt x="294646" y="281099"/>
                      <a:pt x="470263" y="339634"/>
                    </a:cubicBezTo>
                    <a:cubicBezTo>
                      <a:pt x="507744" y="352127"/>
                      <a:pt x="487483" y="346115"/>
                      <a:pt x="531223" y="357051"/>
                    </a:cubicBezTo>
                    <a:cubicBezTo>
                      <a:pt x="556050" y="354292"/>
                      <a:pt x="606549" y="354222"/>
                      <a:pt x="635726" y="339634"/>
                    </a:cubicBezTo>
                    <a:cubicBezTo>
                      <a:pt x="658742" y="328126"/>
                      <a:pt x="694045" y="295699"/>
                      <a:pt x="705395" y="278674"/>
                    </a:cubicBezTo>
                    <a:cubicBezTo>
                      <a:pt x="711201" y="269965"/>
                      <a:pt x="716729" y="261065"/>
                      <a:pt x="722812" y="252548"/>
                    </a:cubicBezTo>
                    <a:cubicBezTo>
                      <a:pt x="731248" y="240737"/>
                      <a:pt x="740229" y="229325"/>
                      <a:pt x="748937" y="217714"/>
                    </a:cubicBezTo>
                    <a:cubicBezTo>
                      <a:pt x="762033" y="178429"/>
                      <a:pt x="772864" y="154991"/>
                      <a:pt x="775063" y="113211"/>
                    </a:cubicBezTo>
                    <a:cubicBezTo>
                      <a:pt x="777046" y="75526"/>
                      <a:pt x="775063" y="37737"/>
                      <a:pt x="775063" y="0"/>
                    </a:cubicBez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25" name="Gruppieren 24">
                <a:extLst>
                  <a:ext uri="{FF2B5EF4-FFF2-40B4-BE49-F238E27FC236}">
                    <a16:creationId xmlns:a16="http://schemas.microsoft.com/office/drawing/2014/main" id="{0EFCBC19-3665-BC30-6D4F-3B7055A6E9BF}"/>
                  </a:ext>
                </a:extLst>
              </p:cNvPr>
              <p:cNvGrpSpPr/>
              <p:nvPr/>
            </p:nvGrpSpPr>
            <p:grpSpPr>
              <a:xfrm>
                <a:off x="1758183" y="3264801"/>
                <a:ext cx="948954" cy="527255"/>
                <a:chOff x="8364915" y="3815016"/>
                <a:chExt cx="897300" cy="528571"/>
              </a:xfrm>
            </p:grpSpPr>
            <p:sp>
              <p:nvSpPr>
                <p:cNvPr id="26" name="Freihandform: Form 25">
                  <a:extLst>
                    <a:ext uri="{FF2B5EF4-FFF2-40B4-BE49-F238E27FC236}">
                      <a16:creationId xmlns:a16="http://schemas.microsoft.com/office/drawing/2014/main" id="{5625FAA3-FBD4-D8E2-5926-B70471803210}"/>
                    </a:ext>
                  </a:extLst>
                </p:cNvPr>
                <p:cNvSpPr/>
                <p:nvPr/>
              </p:nvSpPr>
              <p:spPr bwMode="auto">
                <a:xfrm>
                  <a:off x="8364915" y="3815016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8" name="Freihandform: Form 27">
                  <a:extLst>
                    <a:ext uri="{FF2B5EF4-FFF2-40B4-BE49-F238E27FC236}">
                      <a16:creationId xmlns:a16="http://schemas.microsoft.com/office/drawing/2014/main" id="{146AEF7D-A696-5777-2CF7-E8BAA2CE448D}"/>
                    </a:ext>
                  </a:extLst>
                </p:cNvPr>
                <p:cNvSpPr/>
                <p:nvPr/>
              </p:nvSpPr>
              <p:spPr bwMode="auto">
                <a:xfrm>
                  <a:off x="8764049" y="3815016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0" name="Freihandform: Form 29">
                  <a:extLst>
                    <a:ext uri="{FF2B5EF4-FFF2-40B4-BE49-F238E27FC236}">
                      <a16:creationId xmlns:a16="http://schemas.microsoft.com/office/drawing/2014/main" id="{9519334F-BD74-FDA3-B56B-89FC57D69A5C}"/>
                    </a:ext>
                  </a:extLst>
                </p:cNvPr>
                <p:cNvSpPr/>
                <p:nvPr/>
              </p:nvSpPr>
              <p:spPr bwMode="auto">
                <a:xfrm>
                  <a:off x="8512535" y="4117607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2" name="Freihandform: Form 31">
                  <a:extLst>
                    <a:ext uri="{FF2B5EF4-FFF2-40B4-BE49-F238E27FC236}">
                      <a16:creationId xmlns:a16="http://schemas.microsoft.com/office/drawing/2014/main" id="{C1436843-8B28-DCD8-855E-EDFED99FB6DE}"/>
                    </a:ext>
                  </a:extLst>
                </p:cNvPr>
                <p:cNvSpPr/>
                <p:nvPr/>
              </p:nvSpPr>
              <p:spPr bwMode="auto">
                <a:xfrm>
                  <a:off x="8911668" y="4117607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cxnSp>
          <p:nvCxnSpPr>
            <p:cNvPr id="115" name="Gerader Verbinder 114">
              <a:extLst>
                <a:ext uri="{FF2B5EF4-FFF2-40B4-BE49-F238E27FC236}">
                  <a16:creationId xmlns:a16="http://schemas.microsoft.com/office/drawing/2014/main" id="{D1024AD8-E902-662A-A8F3-8F182B8F1F17}"/>
                </a:ext>
              </a:extLst>
            </p:cNvPr>
            <p:cNvCxnSpPr/>
            <p:nvPr/>
          </p:nvCxnSpPr>
          <p:spPr bwMode="auto">
            <a:xfrm>
              <a:off x="2532057" y="4316158"/>
              <a:ext cx="0" cy="71986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8" name="Textfeld 117">
              <a:extLst>
                <a:ext uri="{FF2B5EF4-FFF2-40B4-BE49-F238E27FC236}">
                  <a16:creationId xmlns:a16="http://schemas.microsoft.com/office/drawing/2014/main" id="{EE775DDC-F733-25F0-7430-888780C48D60}"/>
                </a:ext>
              </a:extLst>
            </p:cNvPr>
            <p:cNvSpPr txBox="1"/>
            <p:nvPr/>
          </p:nvSpPr>
          <p:spPr>
            <a:xfrm>
              <a:off x="620571" y="4554704"/>
              <a:ext cx="167052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  Wohn-/öffentliche</a:t>
              </a:r>
              <a:br>
                <a:rPr lang="de-DE" sz="1400" dirty="0"/>
              </a:br>
              <a:r>
                <a:rPr lang="de-DE" sz="1400" dirty="0"/>
                <a:t>     Gebäude</a:t>
              </a:r>
              <a:br>
                <a:rPr lang="de-DE" sz="1400" dirty="0"/>
              </a:br>
              <a:r>
                <a:rPr lang="de-DE" sz="1400" dirty="0"/>
                <a:t> „</a:t>
              </a:r>
              <a:r>
                <a:rPr lang="de-DE" sz="1400" dirty="0" err="1"/>
                <a:t>ProSumer</a:t>
              </a:r>
              <a:r>
                <a:rPr lang="de-DE" sz="1400" dirty="0"/>
                <a:t>“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2E010A73-87FD-2B16-D43A-F269F8FB48D4}"/>
              </a:ext>
            </a:extLst>
          </p:cNvPr>
          <p:cNvGrpSpPr/>
          <p:nvPr/>
        </p:nvGrpSpPr>
        <p:grpSpPr>
          <a:xfrm>
            <a:off x="4466909" y="4316158"/>
            <a:ext cx="2211363" cy="1435415"/>
            <a:chOff x="2848745" y="4316158"/>
            <a:chExt cx="2211363" cy="1435415"/>
          </a:xfrm>
        </p:grpSpPr>
        <p:grpSp>
          <p:nvGrpSpPr>
            <p:cNvPr id="51" name="Gruppieren 50">
              <a:extLst>
                <a:ext uri="{FF2B5EF4-FFF2-40B4-BE49-F238E27FC236}">
                  <a16:creationId xmlns:a16="http://schemas.microsoft.com/office/drawing/2014/main" id="{B3C9AC2B-7A18-D286-C54F-297088B0B8F8}"/>
                </a:ext>
              </a:extLst>
            </p:cNvPr>
            <p:cNvGrpSpPr/>
            <p:nvPr/>
          </p:nvGrpSpPr>
          <p:grpSpPr>
            <a:xfrm>
              <a:off x="2848745" y="5076190"/>
              <a:ext cx="2211363" cy="675383"/>
              <a:chOff x="4132702" y="3170663"/>
              <a:chExt cx="4967832" cy="1517250"/>
            </a:xfrm>
          </p:grpSpPr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F701B97A-BDA0-1B1D-00FF-83F4C3386DC8}"/>
                  </a:ext>
                </a:extLst>
              </p:cNvPr>
              <p:cNvSpPr/>
              <p:nvPr/>
            </p:nvSpPr>
            <p:spPr>
              <a:xfrm rot="10800000" flipV="1">
                <a:off x="6078762" y="4621159"/>
                <a:ext cx="11760" cy="14086"/>
              </a:xfrm>
              <a:custGeom>
                <a:avLst/>
                <a:gdLst>
                  <a:gd name="connsiteX0" fmla="*/ 5954 w 16876"/>
                  <a:gd name="connsiteY0" fmla="*/ 11274 h 22548"/>
                  <a:gd name="connsiteX1" fmla="*/ 4263 w 16876"/>
                  <a:gd name="connsiteY1" fmla="*/ 22549 h 22548"/>
                  <a:gd name="connsiteX2" fmla="*/ 14974 w 16876"/>
                  <a:gd name="connsiteY2" fmla="*/ 11274 h 22548"/>
                  <a:gd name="connsiteX3" fmla="*/ 16665 w 16876"/>
                  <a:gd name="connsiteY3" fmla="*/ 0 h 22548"/>
                  <a:gd name="connsiteX4" fmla="*/ 5954 w 16876"/>
                  <a:gd name="connsiteY4" fmla="*/ 11274 h 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76" h="22548">
                    <a:moveTo>
                      <a:pt x="5954" y="11274"/>
                    </a:moveTo>
                    <a:cubicBezTo>
                      <a:pt x="-1374" y="19730"/>
                      <a:pt x="-1938" y="22549"/>
                      <a:pt x="4263" y="22549"/>
                    </a:cubicBezTo>
                    <a:cubicBezTo>
                      <a:pt x="8209" y="22549"/>
                      <a:pt x="13283" y="17475"/>
                      <a:pt x="14974" y="11274"/>
                    </a:cubicBezTo>
                    <a:cubicBezTo>
                      <a:pt x="16665" y="5073"/>
                      <a:pt x="17229" y="0"/>
                      <a:pt x="16665" y="0"/>
                    </a:cubicBezTo>
                    <a:cubicBezTo>
                      <a:pt x="16101" y="0"/>
                      <a:pt x="11591" y="5073"/>
                      <a:pt x="5954" y="11274"/>
                    </a:cubicBezTo>
                    <a:close/>
                  </a:path>
                </a:pathLst>
              </a:custGeom>
              <a:solidFill>
                <a:srgbClr val="000000"/>
              </a:solidFill>
              <a:ln w="5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3" name="Freihandform: Form 52">
                <a:extLst>
                  <a:ext uri="{FF2B5EF4-FFF2-40B4-BE49-F238E27FC236}">
                    <a16:creationId xmlns:a16="http://schemas.microsoft.com/office/drawing/2014/main" id="{B2BA3DD6-A190-4164-BDC1-722D069E6E75}"/>
                  </a:ext>
                </a:extLst>
              </p:cNvPr>
              <p:cNvSpPr/>
              <p:nvPr/>
            </p:nvSpPr>
            <p:spPr>
              <a:xfrm rot="10800000" flipV="1">
                <a:off x="5563654" y="3977249"/>
                <a:ext cx="24379" cy="1937"/>
              </a:xfrm>
              <a:custGeom>
                <a:avLst/>
                <a:gdLst>
                  <a:gd name="connsiteX0" fmla="*/ 4187 w 34984"/>
                  <a:gd name="connsiteY0" fmla="*/ 2255 h 3100"/>
                  <a:gd name="connsiteX1" fmla="*/ 32372 w 34984"/>
                  <a:gd name="connsiteY1" fmla="*/ 2255 h 3100"/>
                  <a:gd name="connsiteX2" fmla="*/ 16588 w 34984"/>
                  <a:gd name="connsiteY2" fmla="*/ 0 h 3100"/>
                  <a:gd name="connsiteX3" fmla="*/ 4187 w 34984"/>
                  <a:gd name="connsiteY3" fmla="*/ 2255 h 3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984" h="3100">
                    <a:moveTo>
                      <a:pt x="4187" y="2255"/>
                    </a:moveTo>
                    <a:cubicBezTo>
                      <a:pt x="12642" y="3382"/>
                      <a:pt x="25044" y="3382"/>
                      <a:pt x="32372" y="2255"/>
                    </a:cubicBezTo>
                    <a:cubicBezTo>
                      <a:pt x="39137" y="1127"/>
                      <a:pt x="32372" y="0"/>
                      <a:pt x="16588" y="0"/>
                    </a:cubicBezTo>
                    <a:cubicBezTo>
                      <a:pt x="1368" y="0"/>
                      <a:pt x="-4833" y="1127"/>
                      <a:pt x="4187" y="2255"/>
                    </a:cubicBezTo>
                    <a:close/>
                  </a:path>
                </a:pathLst>
              </a:custGeom>
              <a:solidFill>
                <a:srgbClr val="000000"/>
              </a:solidFill>
              <a:ln w="5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cxnSp>
            <p:nvCxnSpPr>
              <p:cNvPr id="54" name="Gerader Verbinder 53">
                <a:extLst>
                  <a:ext uri="{FF2B5EF4-FFF2-40B4-BE49-F238E27FC236}">
                    <a16:creationId xmlns:a16="http://schemas.microsoft.com/office/drawing/2014/main" id="{900EF653-3CE2-C033-A376-AB25C0D8792D}"/>
                  </a:ext>
                </a:extLst>
              </p:cNvPr>
              <p:cNvCxnSpPr>
                <a:stCxn id="62" idx="42"/>
              </p:cNvCxnSpPr>
              <p:nvPr/>
            </p:nvCxnSpPr>
            <p:spPr bwMode="auto">
              <a:xfrm flipH="1" flipV="1">
                <a:off x="5216370" y="3577856"/>
                <a:ext cx="2831" cy="997919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57" name="Grafik 56" descr="Ein Bild, das Buchse, Elektronik, drinnen, Stecker enthält.&#10;&#10;Automatisch generierte Beschreibung">
                <a:extLst>
                  <a:ext uri="{FF2B5EF4-FFF2-40B4-BE49-F238E27FC236}">
                    <a16:creationId xmlns:a16="http://schemas.microsoft.com/office/drawing/2014/main" id="{9F30BB7E-E8E4-ADD9-F0A4-EA6A791DAA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0668" y="4274410"/>
                <a:ext cx="125490" cy="163872"/>
              </a:xfrm>
              <a:prstGeom prst="rect">
                <a:avLst/>
              </a:prstGeom>
            </p:spPr>
          </p:pic>
          <p:pic>
            <p:nvPicPr>
              <p:cNvPr id="59" name="Grafik 58">
                <a:extLst>
                  <a:ext uri="{FF2B5EF4-FFF2-40B4-BE49-F238E27FC236}">
                    <a16:creationId xmlns:a16="http://schemas.microsoft.com/office/drawing/2014/main" id="{CE1D7546-79B5-46E8-5568-811B66992D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87" t="56358" r="73126" b="14625"/>
              <a:stretch/>
            </p:blipFill>
            <p:spPr>
              <a:xfrm>
                <a:off x="6498362" y="4158020"/>
                <a:ext cx="128606" cy="288117"/>
              </a:xfrm>
              <a:prstGeom prst="rect">
                <a:avLst/>
              </a:prstGeom>
            </p:spPr>
          </p:pic>
          <p:sp>
            <p:nvSpPr>
              <p:cNvPr id="61" name="Freihandform: Form 60">
                <a:extLst>
                  <a:ext uri="{FF2B5EF4-FFF2-40B4-BE49-F238E27FC236}">
                    <a16:creationId xmlns:a16="http://schemas.microsoft.com/office/drawing/2014/main" id="{25F1D217-FCC1-81F1-DA6A-4CDA055DEBA1}"/>
                  </a:ext>
                </a:extLst>
              </p:cNvPr>
              <p:cNvSpPr/>
              <p:nvPr/>
            </p:nvSpPr>
            <p:spPr bwMode="auto">
              <a:xfrm>
                <a:off x="4650474" y="3201063"/>
                <a:ext cx="2757497" cy="806345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rgbClr val="FFCC99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3D3351CD-42AA-B941-A738-3B6B69079C63}"/>
                  </a:ext>
                </a:extLst>
              </p:cNvPr>
              <p:cNvSpPr/>
              <p:nvPr/>
            </p:nvSpPr>
            <p:spPr>
              <a:xfrm rot="10800000" flipH="1" flipV="1">
                <a:off x="4132702" y="3170663"/>
                <a:ext cx="3367359" cy="1433842"/>
              </a:xfrm>
              <a:custGeom>
                <a:avLst/>
                <a:gdLst>
                  <a:gd name="connsiteX0" fmla="*/ 497198 w 3607783"/>
                  <a:gd name="connsiteY0" fmla="*/ 32132 h 3347910"/>
                  <a:gd name="connsiteX1" fmla="*/ 242962 w 3607783"/>
                  <a:gd name="connsiteY1" fmla="*/ 742414 h 3347910"/>
                  <a:gd name="connsiteX2" fmla="*/ 0 w 3607783"/>
                  <a:gd name="connsiteY2" fmla="*/ 1446496 h 3347910"/>
                  <a:gd name="connsiteX3" fmla="*/ 10147 w 3607783"/>
                  <a:gd name="connsiteY3" fmla="*/ 1468481 h 3347910"/>
                  <a:gd name="connsiteX4" fmla="*/ 197301 w 3607783"/>
                  <a:gd name="connsiteY4" fmla="*/ 1403653 h 3347910"/>
                  <a:gd name="connsiteX5" fmla="*/ 202938 w 3607783"/>
                  <a:gd name="connsiteY5" fmla="*/ 1478064 h 3347910"/>
                  <a:gd name="connsiteX6" fmla="*/ 214212 w 3607783"/>
                  <a:gd name="connsiteY6" fmla="*/ 2043471 h 3347910"/>
                  <a:gd name="connsiteX7" fmla="*/ 225486 w 3607783"/>
                  <a:gd name="connsiteY7" fmla="*/ 2580129 h 3347910"/>
                  <a:gd name="connsiteX8" fmla="*/ 225486 w 3607783"/>
                  <a:gd name="connsiteY8" fmla="*/ 2626354 h 3347910"/>
                  <a:gd name="connsiteX9" fmla="*/ 421660 w 3607783"/>
                  <a:gd name="connsiteY9" fmla="*/ 2780812 h 3347910"/>
                  <a:gd name="connsiteX10" fmla="*/ 879961 w 3607783"/>
                  <a:gd name="connsiteY10" fmla="*/ 3141590 h 3347910"/>
                  <a:gd name="connsiteX11" fmla="*/ 1142653 w 3607783"/>
                  <a:gd name="connsiteY11" fmla="*/ 3347910 h 3347910"/>
                  <a:gd name="connsiteX12" fmla="*/ 2246973 w 3607783"/>
                  <a:gd name="connsiteY12" fmla="*/ 3325362 h 3347910"/>
                  <a:gd name="connsiteX13" fmla="*/ 3351856 w 3607783"/>
                  <a:gd name="connsiteY13" fmla="*/ 3301686 h 3347910"/>
                  <a:gd name="connsiteX14" fmla="*/ 3359748 w 3607783"/>
                  <a:gd name="connsiteY14" fmla="*/ 2686108 h 3347910"/>
                  <a:gd name="connsiteX15" fmla="*/ 3368768 w 3607783"/>
                  <a:gd name="connsiteY15" fmla="*/ 2047417 h 3347910"/>
                  <a:gd name="connsiteX16" fmla="*/ 3371586 w 3607783"/>
                  <a:gd name="connsiteY16" fmla="*/ 2023741 h 3347910"/>
                  <a:gd name="connsiteX17" fmla="*/ 3421193 w 3607783"/>
                  <a:gd name="connsiteY17" fmla="*/ 2023741 h 3347910"/>
                  <a:gd name="connsiteX18" fmla="*/ 3539010 w 3607783"/>
                  <a:gd name="connsiteY18" fmla="*/ 2019795 h 3347910"/>
                  <a:gd name="connsiteX19" fmla="*/ 3607783 w 3607783"/>
                  <a:gd name="connsiteY19" fmla="*/ 2016413 h 3347910"/>
                  <a:gd name="connsiteX20" fmla="*/ 3607783 w 3607783"/>
                  <a:gd name="connsiteY20" fmla="*/ 1997810 h 3347910"/>
                  <a:gd name="connsiteX21" fmla="*/ 3484329 w 3607783"/>
                  <a:gd name="connsiteY21" fmla="*/ 1712570 h 3347910"/>
                  <a:gd name="connsiteX22" fmla="*/ 2955564 w 3607783"/>
                  <a:gd name="connsiteY22" fmla="*/ 569353 h 3347910"/>
                  <a:gd name="connsiteX23" fmla="*/ 2761082 w 3607783"/>
                  <a:gd name="connsiteY23" fmla="*/ 148257 h 3347910"/>
                  <a:gd name="connsiteX24" fmla="*/ 2727259 w 3607783"/>
                  <a:gd name="connsiteY24" fmla="*/ 73847 h 3347910"/>
                  <a:gd name="connsiteX25" fmla="*/ 2692308 w 3607783"/>
                  <a:gd name="connsiteY25" fmla="*/ 71028 h 3347910"/>
                  <a:gd name="connsiteX26" fmla="*/ 2367608 w 3607783"/>
                  <a:gd name="connsiteY26" fmla="*/ 59190 h 3347910"/>
                  <a:gd name="connsiteX27" fmla="*/ 1296547 w 3607783"/>
                  <a:gd name="connsiteY27" fmla="*/ 25367 h 3347910"/>
                  <a:gd name="connsiteX28" fmla="*/ 511854 w 3607783"/>
                  <a:gd name="connsiteY28" fmla="*/ 0 h 3347910"/>
                  <a:gd name="connsiteX29" fmla="*/ 497198 w 3607783"/>
                  <a:gd name="connsiteY29" fmla="*/ 32132 h 3347910"/>
                  <a:gd name="connsiteX30" fmla="*/ 1519215 w 3607783"/>
                  <a:gd name="connsiteY30" fmla="*/ 99214 h 3347910"/>
                  <a:gd name="connsiteX31" fmla="*/ 2581820 w 3607783"/>
                  <a:gd name="connsiteY31" fmla="*/ 133601 h 3347910"/>
                  <a:gd name="connsiteX32" fmla="*/ 2681034 w 3607783"/>
                  <a:gd name="connsiteY32" fmla="*/ 136983 h 3347910"/>
                  <a:gd name="connsiteX33" fmla="*/ 2709783 w 3607783"/>
                  <a:gd name="connsiteY33" fmla="*/ 199556 h 3347910"/>
                  <a:gd name="connsiteX34" fmla="*/ 3062670 w 3607783"/>
                  <a:gd name="connsiteY34" fmla="*/ 961136 h 3347910"/>
                  <a:gd name="connsiteX35" fmla="*/ 3454452 w 3607783"/>
                  <a:gd name="connsiteY35" fmla="*/ 1806710 h 3347910"/>
                  <a:gd name="connsiteX36" fmla="*/ 3522098 w 3607783"/>
                  <a:gd name="connsiteY36" fmla="*/ 1953277 h 3347910"/>
                  <a:gd name="connsiteX37" fmla="*/ 3414429 w 3607783"/>
                  <a:gd name="connsiteY37" fmla="*/ 1957786 h 3347910"/>
                  <a:gd name="connsiteX38" fmla="*/ 3305631 w 3607783"/>
                  <a:gd name="connsiteY38" fmla="*/ 1963423 h 3347910"/>
                  <a:gd name="connsiteX39" fmla="*/ 3295485 w 3607783"/>
                  <a:gd name="connsiteY39" fmla="*/ 2598168 h 3347910"/>
                  <a:gd name="connsiteX40" fmla="*/ 3283646 w 3607783"/>
                  <a:gd name="connsiteY40" fmla="*/ 3234603 h 3347910"/>
                  <a:gd name="connsiteX41" fmla="*/ 1211990 w 3607783"/>
                  <a:gd name="connsiteY41" fmla="*/ 3280264 h 3347910"/>
                  <a:gd name="connsiteX42" fmla="*/ 1164074 w 3607783"/>
                  <a:gd name="connsiteY42" fmla="*/ 3280828 h 3347910"/>
                  <a:gd name="connsiteX43" fmla="*/ 730012 w 3607783"/>
                  <a:gd name="connsiteY43" fmla="*/ 2939216 h 3347910"/>
                  <a:gd name="connsiteX44" fmla="*/ 295951 w 3607783"/>
                  <a:gd name="connsiteY44" fmla="*/ 2597041 h 3347910"/>
                  <a:gd name="connsiteX45" fmla="*/ 292005 w 3607783"/>
                  <a:gd name="connsiteY45" fmla="*/ 2523194 h 3347910"/>
                  <a:gd name="connsiteX46" fmla="*/ 276221 w 3607783"/>
                  <a:gd name="connsiteY46" fmla="*/ 1879993 h 3347910"/>
                  <a:gd name="connsiteX47" fmla="*/ 264383 w 3607783"/>
                  <a:gd name="connsiteY47" fmla="*/ 1310640 h 3347910"/>
                  <a:gd name="connsiteX48" fmla="*/ 379945 w 3607783"/>
                  <a:gd name="connsiteY48" fmla="*/ 963955 h 3347910"/>
                  <a:gd name="connsiteX49" fmla="*/ 555260 w 3607783"/>
                  <a:gd name="connsiteY49" fmla="*/ 443645 h 3347910"/>
                  <a:gd name="connsiteX50" fmla="*/ 615578 w 3607783"/>
                  <a:gd name="connsiteY50" fmla="*/ 270020 h 3347910"/>
                  <a:gd name="connsiteX51" fmla="*/ 584010 w 3607783"/>
                  <a:gd name="connsiteY51" fmla="*/ 178134 h 3347910"/>
                  <a:gd name="connsiteX52" fmla="*/ 554133 w 3607783"/>
                  <a:gd name="connsiteY52" fmla="*/ 67646 h 3347910"/>
                  <a:gd name="connsiteX53" fmla="*/ 1519215 w 3607783"/>
                  <a:gd name="connsiteY53" fmla="*/ 99214 h 3347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607783" h="3347910">
                    <a:moveTo>
                      <a:pt x="497198" y="32132"/>
                    </a:moveTo>
                    <a:cubicBezTo>
                      <a:pt x="490997" y="50171"/>
                      <a:pt x="376562" y="369798"/>
                      <a:pt x="242962" y="742414"/>
                    </a:cubicBezTo>
                    <a:cubicBezTo>
                      <a:pt x="55244" y="1265543"/>
                      <a:pt x="0" y="1426202"/>
                      <a:pt x="0" y="1446496"/>
                    </a:cubicBezTo>
                    <a:cubicBezTo>
                      <a:pt x="0" y="1469044"/>
                      <a:pt x="1127" y="1471863"/>
                      <a:pt x="10147" y="1468481"/>
                    </a:cubicBezTo>
                    <a:cubicBezTo>
                      <a:pt x="47352" y="1453824"/>
                      <a:pt x="192227" y="1403653"/>
                      <a:pt x="197301" y="1403653"/>
                    </a:cubicBezTo>
                    <a:cubicBezTo>
                      <a:pt x="200683" y="1403653"/>
                      <a:pt x="202938" y="1430712"/>
                      <a:pt x="202938" y="1478064"/>
                    </a:cubicBezTo>
                    <a:cubicBezTo>
                      <a:pt x="202938" y="1519215"/>
                      <a:pt x="208011" y="1773451"/>
                      <a:pt x="214212" y="2043471"/>
                    </a:cubicBezTo>
                    <a:cubicBezTo>
                      <a:pt x="220413" y="2312928"/>
                      <a:pt x="225486" y="2554762"/>
                      <a:pt x="225486" y="2580129"/>
                    </a:cubicBezTo>
                    <a:lnTo>
                      <a:pt x="225486" y="2626354"/>
                    </a:lnTo>
                    <a:lnTo>
                      <a:pt x="421660" y="2780812"/>
                    </a:lnTo>
                    <a:cubicBezTo>
                      <a:pt x="529329" y="2865369"/>
                      <a:pt x="735650" y="3027720"/>
                      <a:pt x="879961" y="3141590"/>
                    </a:cubicBezTo>
                    <a:lnTo>
                      <a:pt x="1142653" y="3347910"/>
                    </a:lnTo>
                    <a:lnTo>
                      <a:pt x="2246973" y="3325362"/>
                    </a:lnTo>
                    <a:cubicBezTo>
                      <a:pt x="2854095" y="3312960"/>
                      <a:pt x="3351856" y="3302249"/>
                      <a:pt x="3351856" y="3301686"/>
                    </a:cubicBezTo>
                    <a:cubicBezTo>
                      <a:pt x="3352420" y="3301122"/>
                      <a:pt x="3355802" y="3024337"/>
                      <a:pt x="3359748" y="2686108"/>
                    </a:cubicBezTo>
                    <a:cubicBezTo>
                      <a:pt x="3363130" y="2347878"/>
                      <a:pt x="3367076" y="2060946"/>
                      <a:pt x="3368768" y="2047417"/>
                    </a:cubicBezTo>
                    <a:lnTo>
                      <a:pt x="3371586" y="2023741"/>
                    </a:lnTo>
                    <a:lnTo>
                      <a:pt x="3421193" y="2023741"/>
                    </a:lnTo>
                    <a:cubicBezTo>
                      <a:pt x="3448252" y="2023741"/>
                      <a:pt x="3501805" y="2022050"/>
                      <a:pt x="3539010" y="2019795"/>
                    </a:cubicBezTo>
                    <a:lnTo>
                      <a:pt x="3607783" y="2016413"/>
                    </a:lnTo>
                    <a:lnTo>
                      <a:pt x="3607783" y="1997810"/>
                    </a:lnTo>
                    <a:cubicBezTo>
                      <a:pt x="3607783" y="1985972"/>
                      <a:pt x="3565505" y="1887886"/>
                      <a:pt x="3484329" y="1712570"/>
                    </a:cubicBezTo>
                    <a:cubicBezTo>
                      <a:pt x="3347910" y="1417183"/>
                      <a:pt x="3196834" y="1090791"/>
                      <a:pt x="2955564" y="569353"/>
                    </a:cubicBezTo>
                    <a:cubicBezTo>
                      <a:pt x="2867060" y="378817"/>
                      <a:pt x="2779684" y="189409"/>
                      <a:pt x="2761082" y="148257"/>
                    </a:cubicBezTo>
                    <a:lnTo>
                      <a:pt x="2727259" y="73847"/>
                    </a:lnTo>
                    <a:lnTo>
                      <a:pt x="2692308" y="71028"/>
                    </a:lnTo>
                    <a:cubicBezTo>
                      <a:pt x="2673706" y="69337"/>
                      <a:pt x="2527139" y="64264"/>
                      <a:pt x="2367608" y="59190"/>
                    </a:cubicBezTo>
                    <a:cubicBezTo>
                      <a:pt x="2208076" y="54117"/>
                      <a:pt x="1726099" y="38896"/>
                      <a:pt x="1296547" y="25367"/>
                    </a:cubicBezTo>
                    <a:cubicBezTo>
                      <a:pt x="866995" y="11274"/>
                      <a:pt x="514109" y="0"/>
                      <a:pt x="511854" y="0"/>
                    </a:cubicBezTo>
                    <a:cubicBezTo>
                      <a:pt x="510163" y="0"/>
                      <a:pt x="503399" y="14657"/>
                      <a:pt x="497198" y="32132"/>
                    </a:cubicBezTo>
                    <a:close/>
                    <a:moveTo>
                      <a:pt x="1519215" y="99214"/>
                    </a:moveTo>
                    <a:cubicBezTo>
                      <a:pt x="2049672" y="116126"/>
                      <a:pt x="2527703" y="131910"/>
                      <a:pt x="2581820" y="133601"/>
                    </a:cubicBezTo>
                    <a:lnTo>
                      <a:pt x="2681034" y="136983"/>
                    </a:lnTo>
                    <a:lnTo>
                      <a:pt x="2709783" y="199556"/>
                    </a:lnTo>
                    <a:cubicBezTo>
                      <a:pt x="2725568" y="233942"/>
                      <a:pt x="2883972" y="576682"/>
                      <a:pt x="3062670" y="961136"/>
                    </a:cubicBezTo>
                    <a:cubicBezTo>
                      <a:pt x="3240804" y="1345591"/>
                      <a:pt x="3417247" y="1726099"/>
                      <a:pt x="3454452" y="1806710"/>
                    </a:cubicBezTo>
                    <a:lnTo>
                      <a:pt x="3522098" y="1953277"/>
                    </a:lnTo>
                    <a:lnTo>
                      <a:pt x="3414429" y="1957786"/>
                    </a:lnTo>
                    <a:cubicBezTo>
                      <a:pt x="3355238" y="1960041"/>
                      <a:pt x="3306195" y="1962860"/>
                      <a:pt x="3305631" y="1963423"/>
                    </a:cubicBezTo>
                    <a:cubicBezTo>
                      <a:pt x="3304504" y="1963987"/>
                      <a:pt x="3299994" y="2249791"/>
                      <a:pt x="3295485" y="2598168"/>
                    </a:cubicBezTo>
                    <a:cubicBezTo>
                      <a:pt x="3290975" y="2945981"/>
                      <a:pt x="3285901" y="3232349"/>
                      <a:pt x="3283646" y="3234603"/>
                    </a:cubicBezTo>
                    <a:cubicBezTo>
                      <a:pt x="3280828" y="3237986"/>
                      <a:pt x="1391815" y="3279137"/>
                      <a:pt x="1211990" y="3280264"/>
                    </a:cubicBezTo>
                    <a:lnTo>
                      <a:pt x="1164074" y="3280828"/>
                    </a:lnTo>
                    <a:lnTo>
                      <a:pt x="730012" y="2939216"/>
                    </a:lnTo>
                    <a:lnTo>
                      <a:pt x="295951" y="2597041"/>
                    </a:lnTo>
                    <a:lnTo>
                      <a:pt x="292005" y="2523194"/>
                    </a:lnTo>
                    <a:cubicBezTo>
                      <a:pt x="289750" y="2482606"/>
                      <a:pt x="282422" y="2192856"/>
                      <a:pt x="276221" y="1879993"/>
                    </a:cubicBezTo>
                    <a:lnTo>
                      <a:pt x="264383" y="1310640"/>
                    </a:lnTo>
                    <a:lnTo>
                      <a:pt x="379945" y="963955"/>
                    </a:lnTo>
                    <a:cubicBezTo>
                      <a:pt x="443081" y="773419"/>
                      <a:pt x="522001" y="538913"/>
                      <a:pt x="555260" y="443645"/>
                    </a:cubicBezTo>
                    <a:lnTo>
                      <a:pt x="615578" y="270020"/>
                    </a:lnTo>
                    <a:lnTo>
                      <a:pt x="584010" y="178134"/>
                    </a:lnTo>
                    <a:cubicBezTo>
                      <a:pt x="556952" y="99214"/>
                      <a:pt x="547932" y="67646"/>
                      <a:pt x="554133" y="67646"/>
                    </a:cubicBezTo>
                    <a:cubicBezTo>
                      <a:pt x="554697" y="67646"/>
                      <a:pt x="989322" y="81739"/>
                      <a:pt x="1519215" y="99214"/>
                    </a:cubicBezTo>
                    <a:close/>
                  </a:path>
                </a:pathLst>
              </a:custGeom>
              <a:solidFill>
                <a:srgbClr val="FFC000"/>
              </a:solidFill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B5B0064B-A1A4-BB67-7413-7B47C97F7560}"/>
                  </a:ext>
                </a:extLst>
              </p:cNvPr>
              <p:cNvSpPr/>
              <p:nvPr/>
            </p:nvSpPr>
            <p:spPr bwMode="auto">
              <a:xfrm>
                <a:off x="4412808" y="3315403"/>
                <a:ext cx="769419" cy="1220732"/>
              </a:xfrm>
              <a:custGeom>
                <a:avLst/>
                <a:gdLst>
                  <a:gd name="connsiteX0" fmla="*/ 0 w 381000"/>
                  <a:gd name="connsiteY0" fmla="*/ 369094 h 1066800"/>
                  <a:gd name="connsiteX1" fmla="*/ 150019 w 381000"/>
                  <a:gd name="connsiteY1" fmla="*/ 0 h 1066800"/>
                  <a:gd name="connsiteX2" fmla="*/ 381000 w 381000"/>
                  <a:gd name="connsiteY2" fmla="*/ 550069 h 1066800"/>
                  <a:gd name="connsiteX3" fmla="*/ 381000 w 381000"/>
                  <a:gd name="connsiteY3" fmla="*/ 1066800 h 1066800"/>
                  <a:gd name="connsiteX4" fmla="*/ 16669 w 381000"/>
                  <a:gd name="connsiteY4" fmla="*/ 833437 h 1066800"/>
                  <a:gd name="connsiteX5" fmla="*/ 0 w 381000"/>
                  <a:gd name="connsiteY5" fmla="*/ 369094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1000" h="1066800">
                    <a:moveTo>
                      <a:pt x="0" y="369094"/>
                    </a:moveTo>
                    <a:lnTo>
                      <a:pt x="150019" y="0"/>
                    </a:lnTo>
                    <a:lnTo>
                      <a:pt x="381000" y="550069"/>
                    </a:lnTo>
                    <a:lnTo>
                      <a:pt x="381000" y="1066800"/>
                    </a:lnTo>
                    <a:lnTo>
                      <a:pt x="16669" y="833437"/>
                    </a:lnTo>
                    <a:lnTo>
                      <a:pt x="0" y="369094"/>
                    </a:lnTo>
                    <a:close/>
                  </a:path>
                </a:pathLst>
              </a:custGeom>
              <a:solidFill>
                <a:srgbClr val="FF000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64" name="Gruppieren 63">
                <a:extLst>
                  <a:ext uri="{FF2B5EF4-FFF2-40B4-BE49-F238E27FC236}">
                    <a16:creationId xmlns:a16="http://schemas.microsoft.com/office/drawing/2014/main" id="{1F394A1F-C067-F654-F30A-BE154D2AC174}"/>
                  </a:ext>
                </a:extLst>
              </p:cNvPr>
              <p:cNvGrpSpPr/>
              <p:nvPr/>
            </p:nvGrpSpPr>
            <p:grpSpPr>
              <a:xfrm>
                <a:off x="5049036" y="3322412"/>
                <a:ext cx="1947051" cy="588201"/>
                <a:chOff x="8364915" y="3815016"/>
                <a:chExt cx="897300" cy="528571"/>
              </a:xfrm>
            </p:grpSpPr>
            <p:sp>
              <p:nvSpPr>
                <p:cNvPr id="89" name="Freihandform: Form 88">
                  <a:extLst>
                    <a:ext uri="{FF2B5EF4-FFF2-40B4-BE49-F238E27FC236}">
                      <a16:creationId xmlns:a16="http://schemas.microsoft.com/office/drawing/2014/main" id="{9DB7E3AB-B62D-BC59-D0A9-6610AFAEBEB8}"/>
                    </a:ext>
                  </a:extLst>
                </p:cNvPr>
                <p:cNvSpPr/>
                <p:nvPr/>
              </p:nvSpPr>
              <p:spPr bwMode="auto">
                <a:xfrm>
                  <a:off x="8364915" y="3815016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0" name="Freihandform: Form 89">
                  <a:extLst>
                    <a:ext uri="{FF2B5EF4-FFF2-40B4-BE49-F238E27FC236}">
                      <a16:creationId xmlns:a16="http://schemas.microsoft.com/office/drawing/2014/main" id="{FCD7A191-B4AE-6247-A244-5BB3E88A1C8F}"/>
                    </a:ext>
                  </a:extLst>
                </p:cNvPr>
                <p:cNvSpPr/>
                <p:nvPr/>
              </p:nvSpPr>
              <p:spPr bwMode="auto">
                <a:xfrm>
                  <a:off x="8764049" y="3815016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1" name="Freihandform: Form 90">
                  <a:extLst>
                    <a:ext uri="{FF2B5EF4-FFF2-40B4-BE49-F238E27FC236}">
                      <a16:creationId xmlns:a16="http://schemas.microsoft.com/office/drawing/2014/main" id="{079980DD-277C-6EBC-66D2-F01C1DE35AAF}"/>
                    </a:ext>
                  </a:extLst>
                </p:cNvPr>
                <p:cNvSpPr/>
                <p:nvPr/>
              </p:nvSpPr>
              <p:spPr bwMode="auto">
                <a:xfrm>
                  <a:off x="8512535" y="4117607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2" name="Freihandform: Form 91">
                  <a:extLst>
                    <a:ext uri="{FF2B5EF4-FFF2-40B4-BE49-F238E27FC236}">
                      <a16:creationId xmlns:a16="http://schemas.microsoft.com/office/drawing/2014/main" id="{F8D906E3-1A43-72F7-E1B1-3991651E2207}"/>
                    </a:ext>
                  </a:extLst>
                </p:cNvPr>
                <p:cNvSpPr/>
                <p:nvPr/>
              </p:nvSpPr>
              <p:spPr bwMode="auto">
                <a:xfrm>
                  <a:off x="8911668" y="4117607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pic>
            <p:nvPicPr>
              <p:cNvPr id="65" name="Grafik 64">
                <a:extLst>
                  <a:ext uri="{FF2B5EF4-FFF2-40B4-BE49-F238E27FC236}">
                    <a16:creationId xmlns:a16="http://schemas.microsoft.com/office/drawing/2014/main" id="{CD7534BD-C143-9833-5CD1-99BCA50FAC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8018" y="4096371"/>
                <a:ext cx="277293" cy="362103"/>
              </a:xfrm>
              <a:prstGeom prst="rect">
                <a:avLst/>
              </a:prstGeom>
            </p:spPr>
          </p:pic>
          <p:pic>
            <p:nvPicPr>
              <p:cNvPr id="66" name="Grafik 65">
                <a:extLst>
                  <a:ext uri="{FF2B5EF4-FFF2-40B4-BE49-F238E27FC236}">
                    <a16:creationId xmlns:a16="http://schemas.microsoft.com/office/drawing/2014/main" id="{EA06F566-03F4-5DE0-7205-7435929F27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6881" y="4144813"/>
                <a:ext cx="335159" cy="291778"/>
              </a:xfrm>
              <a:prstGeom prst="rect">
                <a:avLst/>
              </a:prstGeom>
            </p:spPr>
          </p:pic>
          <p:cxnSp>
            <p:nvCxnSpPr>
              <p:cNvPr id="67" name="Gerader Verbinder 66">
                <a:extLst>
                  <a:ext uri="{FF2B5EF4-FFF2-40B4-BE49-F238E27FC236}">
                    <a16:creationId xmlns:a16="http://schemas.microsoft.com/office/drawing/2014/main" id="{CA64AE2D-B58E-AA4D-6C77-7869CC738F44}"/>
                  </a:ext>
                </a:extLst>
              </p:cNvPr>
              <p:cNvCxnSpPr/>
              <p:nvPr/>
            </p:nvCxnSpPr>
            <p:spPr bwMode="auto">
              <a:xfrm flipH="1" flipV="1">
                <a:off x="5701738" y="4277423"/>
                <a:ext cx="292833" cy="5260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8" name="Gerade Verbindung mit Pfeil 67">
                <a:extLst>
                  <a:ext uri="{FF2B5EF4-FFF2-40B4-BE49-F238E27FC236}">
                    <a16:creationId xmlns:a16="http://schemas.microsoft.com/office/drawing/2014/main" id="{F6DA5F0D-1C61-04D7-CA59-A09CCE207AB8}"/>
                  </a:ext>
                </a:extLst>
              </p:cNvPr>
              <p:cNvCxnSpPr/>
              <p:nvPr/>
            </p:nvCxnSpPr>
            <p:spPr bwMode="auto">
              <a:xfrm>
                <a:off x="5738081" y="4233615"/>
                <a:ext cx="221832" cy="5278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69" name="Gruppieren 68">
                <a:extLst>
                  <a:ext uri="{FF2B5EF4-FFF2-40B4-BE49-F238E27FC236}">
                    <a16:creationId xmlns:a16="http://schemas.microsoft.com/office/drawing/2014/main" id="{16DD5E3D-B209-4C2F-3927-CF130B0DA79E}"/>
                  </a:ext>
                </a:extLst>
              </p:cNvPr>
              <p:cNvGrpSpPr/>
              <p:nvPr/>
            </p:nvGrpSpPr>
            <p:grpSpPr>
              <a:xfrm>
                <a:off x="7405955" y="3230128"/>
                <a:ext cx="1694579" cy="1457785"/>
                <a:chOff x="7922148" y="3230128"/>
                <a:chExt cx="1694579" cy="1457785"/>
              </a:xfrm>
            </p:grpSpPr>
            <p:pic>
              <p:nvPicPr>
                <p:cNvPr id="71" name="Grafik 70" descr="Ein Bild, das Handkarren, Projektor enthält.&#10;&#10;Automatisch generierte Beschreibung">
                  <a:extLst>
                    <a:ext uri="{FF2B5EF4-FFF2-40B4-BE49-F238E27FC236}">
                      <a16:creationId xmlns:a16="http://schemas.microsoft.com/office/drawing/2014/main" id="{68BE34F8-0DB2-45E3-10F9-A187AF6DF4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4527" b="33870"/>
                <a:stretch/>
              </p:blipFill>
              <p:spPr>
                <a:xfrm flipH="1">
                  <a:off x="8418100" y="3305763"/>
                  <a:ext cx="670609" cy="276756"/>
                </a:xfrm>
                <a:prstGeom prst="rect">
                  <a:avLst/>
                </a:prstGeom>
              </p:spPr>
            </p:pic>
            <p:pic>
              <p:nvPicPr>
                <p:cNvPr id="77" name="Grafik 76">
                  <a:extLst>
                    <a:ext uri="{FF2B5EF4-FFF2-40B4-BE49-F238E27FC236}">
                      <a16:creationId xmlns:a16="http://schemas.microsoft.com/office/drawing/2014/main" id="{6649F9E6-2501-5D0E-B6F3-4081B0F003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089" t="28194" r="13089" b="37778"/>
                <a:stretch/>
              </p:blipFill>
              <p:spPr>
                <a:xfrm>
                  <a:off x="8137984" y="4297915"/>
                  <a:ext cx="392469" cy="207888"/>
                </a:xfrm>
                <a:prstGeom prst="rect">
                  <a:avLst/>
                </a:prstGeom>
              </p:spPr>
            </p:pic>
            <p:pic>
              <p:nvPicPr>
                <p:cNvPr id="78" name="Grafik 77">
                  <a:extLst>
                    <a:ext uri="{FF2B5EF4-FFF2-40B4-BE49-F238E27FC236}">
                      <a16:creationId xmlns:a16="http://schemas.microsoft.com/office/drawing/2014/main" id="{DF7B60C2-4BDA-A83D-04D6-80D332CF36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089" t="28194" r="13089" b="37778"/>
                <a:stretch/>
              </p:blipFill>
              <p:spPr>
                <a:xfrm>
                  <a:off x="8220354" y="4065622"/>
                  <a:ext cx="392469" cy="207888"/>
                </a:xfrm>
                <a:prstGeom prst="rect">
                  <a:avLst/>
                </a:prstGeom>
              </p:spPr>
            </p:pic>
            <p:pic>
              <p:nvPicPr>
                <p:cNvPr id="80" name="Grafik 79">
                  <a:extLst>
                    <a:ext uri="{FF2B5EF4-FFF2-40B4-BE49-F238E27FC236}">
                      <a16:creationId xmlns:a16="http://schemas.microsoft.com/office/drawing/2014/main" id="{3E0C591C-88D8-4945-3947-414A74210F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089" t="28194" r="13089" b="37778"/>
                <a:stretch/>
              </p:blipFill>
              <p:spPr>
                <a:xfrm>
                  <a:off x="8326951" y="3850024"/>
                  <a:ext cx="392469" cy="207888"/>
                </a:xfrm>
                <a:prstGeom prst="rect">
                  <a:avLst/>
                </a:prstGeom>
              </p:spPr>
            </p:pic>
            <p:pic>
              <p:nvPicPr>
                <p:cNvPr id="82" name="Grafik 81">
                  <a:extLst>
                    <a:ext uri="{FF2B5EF4-FFF2-40B4-BE49-F238E27FC236}">
                      <a16:creationId xmlns:a16="http://schemas.microsoft.com/office/drawing/2014/main" id="{5452A0FD-D566-17D2-DFF8-FB6894AC24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089" t="28194" r="13089" b="37778"/>
                <a:stretch/>
              </p:blipFill>
              <p:spPr>
                <a:xfrm>
                  <a:off x="8569215" y="4297915"/>
                  <a:ext cx="392469" cy="207888"/>
                </a:xfrm>
                <a:prstGeom prst="rect">
                  <a:avLst/>
                </a:prstGeom>
              </p:spPr>
            </p:pic>
            <p:pic>
              <p:nvPicPr>
                <p:cNvPr id="83" name="Grafik 82">
                  <a:extLst>
                    <a:ext uri="{FF2B5EF4-FFF2-40B4-BE49-F238E27FC236}">
                      <a16:creationId xmlns:a16="http://schemas.microsoft.com/office/drawing/2014/main" id="{E9721EA4-5582-EDB8-A928-B7760BDB97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089" t="28194" r="13089" b="37778"/>
                <a:stretch/>
              </p:blipFill>
              <p:spPr>
                <a:xfrm>
                  <a:off x="8651585" y="4065622"/>
                  <a:ext cx="392469" cy="207888"/>
                </a:xfrm>
                <a:prstGeom prst="rect">
                  <a:avLst/>
                </a:prstGeom>
              </p:spPr>
            </p:pic>
            <p:pic>
              <p:nvPicPr>
                <p:cNvPr id="84" name="Grafik 83">
                  <a:extLst>
                    <a:ext uri="{FF2B5EF4-FFF2-40B4-BE49-F238E27FC236}">
                      <a16:creationId xmlns:a16="http://schemas.microsoft.com/office/drawing/2014/main" id="{ECEA8C0C-8910-5793-036D-89704500EE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089" t="28194" r="13089" b="37778"/>
                <a:stretch/>
              </p:blipFill>
              <p:spPr>
                <a:xfrm>
                  <a:off x="8758182" y="3850024"/>
                  <a:ext cx="392469" cy="207888"/>
                </a:xfrm>
                <a:prstGeom prst="rect">
                  <a:avLst/>
                </a:prstGeom>
              </p:spPr>
            </p:pic>
            <p:pic>
              <p:nvPicPr>
                <p:cNvPr id="85" name="Grafik 84" descr="Ein Bild, das Handkarren, Projektor enthält.&#10;&#10;Automatisch generierte Beschreibung">
                  <a:extLst>
                    <a:ext uri="{FF2B5EF4-FFF2-40B4-BE49-F238E27FC236}">
                      <a16:creationId xmlns:a16="http://schemas.microsoft.com/office/drawing/2014/main" id="{3A268024-DC3A-829B-3521-AF37DC3657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4527" b="33870"/>
                <a:stretch/>
              </p:blipFill>
              <p:spPr>
                <a:xfrm flipH="1">
                  <a:off x="8418100" y="3577954"/>
                  <a:ext cx="670609" cy="276756"/>
                </a:xfrm>
                <a:prstGeom prst="rect">
                  <a:avLst/>
                </a:prstGeom>
              </p:spPr>
            </p:pic>
            <p:grpSp>
              <p:nvGrpSpPr>
                <p:cNvPr id="86" name="Gruppieren 85">
                  <a:extLst>
                    <a:ext uri="{FF2B5EF4-FFF2-40B4-BE49-F238E27FC236}">
                      <a16:creationId xmlns:a16="http://schemas.microsoft.com/office/drawing/2014/main" id="{D5EA0BD1-EA82-7BEF-FB86-EB8A7ECD1681}"/>
                    </a:ext>
                  </a:extLst>
                </p:cNvPr>
                <p:cNvGrpSpPr/>
                <p:nvPr/>
              </p:nvGrpSpPr>
              <p:grpSpPr>
                <a:xfrm>
                  <a:off x="7922148" y="3230128"/>
                  <a:ext cx="1694579" cy="1457785"/>
                  <a:chOff x="9906000" y="1688388"/>
                  <a:chExt cx="3011703" cy="1984036"/>
                </a:xfrm>
              </p:grpSpPr>
              <p:pic>
                <p:nvPicPr>
                  <p:cNvPr id="87" name="Grafik 86">
                    <a:extLst>
                      <a:ext uri="{FF2B5EF4-FFF2-40B4-BE49-F238E27FC236}">
                        <a16:creationId xmlns:a16="http://schemas.microsoft.com/office/drawing/2014/main" id="{85572A2F-C7CE-C196-55BA-1A0D879E4CF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2"/>
                      </a:ext>
                    </a:extLst>
                  </a:blip>
                  <a:srcRect l="-1" t="16508" r="49149" b="27515"/>
                  <a:stretch/>
                </p:blipFill>
                <p:spPr>
                  <a:xfrm>
                    <a:off x="9906000" y="1688388"/>
                    <a:ext cx="2828822" cy="1968695"/>
                  </a:xfrm>
                  <a:prstGeom prst="rect">
                    <a:avLst/>
                  </a:prstGeom>
                </p:spPr>
              </p:pic>
              <p:sp>
                <p:nvSpPr>
                  <p:cNvPr id="88" name="Rechteck 87">
                    <a:extLst>
                      <a:ext uri="{FF2B5EF4-FFF2-40B4-BE49-F238E27FC236}">
                        <a16:creationId xmlns:a16="http://schemas.microsoft.com/office/drawing/2014/main" id="{18EDBA42-2DBF-04F0-C576-90E355058FC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2409634" y="2705215"/>
                    <a:ext cx="508069" cy="967209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</p:grpSp>
        </p:grpSp>
        <p:sp>
          <p:nvSpPr>
            <p:cNvPr id="119" name="Textfeld 118">
              <a:extLst>
                <a:ext uri="{FF2B5EF4-FFF2-40B4-BE49-F238E27FC236}">
                  <a16:creationId xmlns:a16="http://schemas.microsoft.com/office/drawing/2014/main" id="{55493DE1-E2C4-83C1-2478-B843CEE40149}"/>
                </a:ext>
              </a:extLst>
            </p:cNvPr>
            <p:cNvSpPr txBox="1"/>
            <p:nvPr/>
          </p:nvSpPr>
          <p:spPr>
            <a:xfrm>
              <a:off x="3574289" y="4586603"/>
              <a:ext cx="14574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Betriebe/Firmen</a:t>
              </a:r>
              <a:br>
                <a:rPr lang="de-DE" sz="1400" dirty="0"/>
              </a:br>
              <a:r>
                <a:rPr lang="de-DE" sz="1400" dirty="0"/>
                <a:t>„</a:t>
              </a:r>
              <a:r>
                <a:rPr lang="de-DE" sz="1400" dirty="0" err="1"/>
                <a:t>ProSumer</a:t>
              </a:r>
              <a:r>
                <a:rPr lang="de-DE" sz="1400" dirty="0"/>
                <a:t>“</a:t>
              </a:r>
            </a:p>
          </p:txBody>
        </p:sp>
        <p:cxnSp>
          <p:nvCxnSpPr>
            <p:cNvPr id="125" name="Gerader Verbinder 124">
              <a:extLst>
                <a:ext uri="{FF2B5EF4-FFF2-40B4-BE49-F238E27FC236}">
                  <a16:creationId xmlns:a16="http://schemas.microsoft.com/office/drawing/2014/main" id="{93F5B9E1-4C40-4EF1-8006-6533E6B212DC}"/>
                </a:ext>
              </a:extLst>
            </p:cNvPr>
            <p:cNvCxnSpPr/>
            <p:nvPr/>
          </p:nvCxnSpPr>
          <p:spPr bwMode="auto">
            <a:xfrm>
              <a:off x="3425337" y="4316158"/>
              <a:ext cx="0" cy="792568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01" name="Gerader Verbinder 100">
            <a:extLst>
              <a:ext uri="{FF2B5EF4-FFF2-40B4-BE49-F238E27FC236}">
                <a16:creationId xmlns:a16="http://schemas.microsoft.com/office/drawing/2014/main" id="{635FA662-EAD9-6D27-13E0-A2F2A9D4FE4F}"/>
              </a:ext>
            </a:extLst>
          </p:cNvPr>
          <p:cNvCxnSpPr/>
          <p:nvPr/>
        </p:nvCxnSpPr>
        <p:spPr bwMode="auto">
          <a:xfrm>
            <a:off x="1392333" y="3564383"/>
            <a:ext cx="0" cy="990321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31" name="Gruppieren 130">
            <a:extLst>
              <a:ext uri="{FF2B5EF4-FFF2-40B4-BE49-F238E27FC236}">
                <a16:creationId xmlns:a16="http://schemas.microsoft.com/office/drawing/2014/main" id="{6474C2E0-70C1-2181-FE15-0C8583782DE0}"/>
              </a:ext>
            </a:extLst>
          </p:cNvPr>
          <p:cNvGrpSpPr/>
          <p:nvPr/>
        </p:nvGrpSpPr>
        <p:grpSpPr>
          <a:xfrm>
            <a:off x="1555827" y="925793"/>
            <a:ext cx="7011334" cy="3390365"/>
            <a:chOff x="1555827" y="925793"/>
            <a:chExt cx="7011334" cy="3390365"/>
          </a:xfrm>
        </p:grpSpPr>
        <p:pic>
          <p:nvPicPr>
            <p:cNvPr id="7" name="Grafik 6" descr="Ein Bild, das Essen enthält.&#10;&#10;Automatisch generierte Beschreibung">
              <a:extLst>
                <a:ext uri="{FF2B5EF4-FFF2-40B4-BE49-F238E27FC236}">
                  <a16:creationId xmlns:a16="http://schemas.microsoft.com/office/drawing/2014/main" id="{A816F608-0985-4147-BFBD-8D165CFBB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668"/>
            <a:stretch/>
          </p:blipFill>
          <p:spPr>
            <a:xfrm>
              <a:off x="7518342" y="957323"/>
              <a:ext cx="1048819" cy="520415"/>
            </a:xfrm>
            <a:prstGeom prst="rect">
              <a:avLst/>
            </a:prstGeom>
          </p:spPr>
        </p:pic>
        <p:sp>
          <p:nvSpPr>
            <p:cNvPr id="74" name="Textfeld 73">
              <a:extLst>
                <a:ext uri="{FF2B5EF4-FFF2-40B4-BE49-F238E27FC236}">
                  <a16:creationId xmlns:a16="http://schemas.microsoft.com/office/drawing/2014/main" id="{3FAD0203-5281-44C8-9DC5-378B872B3AD6}"/>
                </a:ext>
              </a:extLst>
            </p:cNvPr>
            <p:cNvSpPr txBox="1"/>
            <p:nvPr/>
          </p:nvSpPr>
          <p:spPr>
            <a:xfrm>
              <a:off x="3865060" y="925793"/>
              <a:ext cx="29785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Vernetzung von Biotop - Inseln</a:t>
              </a:r>
            </a:p>
          </p:txBody>
        </p:sp>
        <p:pic>
          <p:nvPicPr>
            <p:cNvPr id="73" name="Grafik 72" descr="Ein Bild, das Essen enthält.&#10;&#10;Automatisch generierte Beschreibung">
              <a:extLst>
                <a:ext uri="{FF2B5EF4-FFF2-40B4-BE49-F238E27FC236}">
                  <a16:creationId xmlns:a16="http://schemas.microsoft.com/office/drawing/2014/main" id="{F2E0CFBC-51DE-47C2-98FA-6583A8E49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668"/>
            <a:stretch/>
          </p:blipFill>
          <p:spPr>
            <a:xfrm>
              <a:off x="1676714" y="975885"/>
              <a:ext cx="1309718" cy="520415"/>
            </a:xfrm>
            <a:prstGeom prst="rect">
              <a:avLst/>
            </a:prstGeom>
          </p:spPr>
        </p:pic>
        <p:pic>
          <p:nvPicPr>
            <p:cNvPr id="79" name="Grafik 78" descr="Ein Bild, das Gras, draußen, Himmel, Feld enthält.&#10;&#10;Automatisch generierte Beschreibung">
              <a:extLst>
                <a:ext uri="{FF2B5EF4-FFF2-40B4-BE49-F238E27FC236}">
                  <a16:creationId xmlns:a16="http://schemas.microsoft.com/office/drawing/2014/main" id="{FBCC5CC0-55ED-454E-8349-930A55B89B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29" t="23013" r="56233"/>
            <a:stretch/>
          </p:blipFill>
          <p:spPr>
            <a:xfrm rot="5400000">
              <a:off x="5110417" y="-909248"/>
              <a:ext cx="245537" cy="4570311"/>
            </a:xfrm>
            <a:prstGeom prst="rect">
              <a:avLst/>
            </a:prstGeom>
          </p:spPr>
        </p:pic>
        <p:grpSp>
          <p:nvGrpSpPr>
            <p:cNvPr id="130" name="Gruppieren 129">
              <a:extLst>
                <a:ext uri="{FF2B5EF4-FFF2-40B4-BE49-F238E27FC236}">
                  <a16:creationId xmlns:a16="http://schemas.microsoft.com/office/drawing/2014/main" id="{41874496-181E-9842-83EB-AC85326C7967}"/>
                </a:ext>
              </a:extLst>
            </p:cNvPr>
            <p:cNvGrpSpPr/>
            <p:nvPr/>
          </p:nvGrpSpPr>
          <p:grpSpPr>
            <a:xfrm>
              <a:off x="1555827" y="1752730"/>
              <a:ext cx="2562242" cy="2563428"/>
              <a:chOff x="1555827" y="1752730"/>
              <a:chExt cx="2562242" cy="2563428"/>
            </a:xfrm>
          </p:grpSpPr>
          <p:pic>
            <p:nvPicPr>
              <p:cNvPr id="34" name="Grafik 33" descr="Ein Bild, das Gras, Baum, draußen, Feld enthält.&#10;&#10;Automatisch generierte Beschreibung">
                <a:extLst>
                  <a:ext uri="{FF2B5EF4-FFF2-40B4-BE49-F238E27FC236}">
                    <a16:creationId xmlns:a16="http://schemas.microsoft.com/office/drawing/2014/main" id="{B33C2787-C27C-9AFE-75A6-8A2E125F2D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5827" y="2090917"/>
                <a:ext cx="2562242" cy="1479196"/>
              </a:xfrm>
              <a:prstGeom prst="rect">
                <a:avLst/>
              </a:prstGeom>
            </p:spPr>
          </p:pic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7F79812A-1A9C-AEA6-B307-F24E902C0CF0}"/>
                  </a:ext>
                </a:extLst>
              </p:cNvPr>
              <p:cNvSpPr txBox="1"/>
              <p:nvPr/>
            </p:nvSpPr>
            <p:spPr>
              <a:xfrm>
                <a:off x="2225596" y="1752730"/>
                <a:ext cx="13097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PV-FF-Anlage</a:t>
                </a:r>
              </a:p>
            </p:txBody>
          </p:sp>
          <p:cxnSp>
            <p:nvCxnSpPr>
              <p:cNvPr id="104" name="Gerader Verbinder 103">
                <a:extLst>
                  <a:ext uri="{FF2B5EF4-FFF2-40B4-BE49-F238E27FC236}">
                    <a16:creationId xmlns:a16="http://schemas.microsoft.com/office/drawing/2014/main" id="{F7CEDC11-DFD3-13BA-3AD8-3B4C889B3AD3}"/>
                  </a:ext>
                </a:extLst>
              </p:cNvPr>
              <p:cNvCxnSpPr/>
              <p:nvPr/>
            </p:nvCxnSpPr>
            <p:spPr bwMode="auto">
              <a:xfrm>
                <a:off x="2852333" y="3564383"/>
                <a:ext cx="0" cy="751775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A16DCAE-A3FE-8B45-40B4-4EE42CA91313}"/>
              </a:ext>
            </a:extLst>
          </p:cNvPr>
          <p:cNvGrpSpPr/>
          <p:nvPr/>
        </p:nvGrpSpPr>
        <p:grpSpPr>
          <a:xfrm>
            <a:off x="3353652" y="4316158"/>
            <a:ext cx="5239221" cy="1743805"/>
            <a:chOff x="3353652" y="4316158"/>
            <a:chExt cx="5239221" cy="1743805"/>
          </a:xfrm>
        </p:grpSpPr>
        <p:cxnSp>
          <p:nvCxnSpPr>
            <p:cNvPr id="133" name="Gerader Verbinder 132">
              <a:extLst>
                <a:ext uri="{FF2B5EF4-FFF2-40B4-BE49-F238E27FC236}">
                  <a16:creationId xmlns:a16="http://schemas.microsoft.com/office/drawing/2014/main" id="{FC1AB5D8-AEA9-78AA-742C-9FECFDC32904}"/>
                </a:ext>
              </a:extLst>
            </p:cNvPr>
            <p:cNvCxnSpPr/>
            <p:nvPr/>
          </p:nvCxnSpPr>
          <p:spPr bwMode="auto">
            <a:xfrm>
              <a:off x="7264570" y="4316158"/>
              <a:ext cx="0" cy="74066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6" name="Textfeld 135">
              <a:extLst>
                <a:ext uri="{FF2B5EF4-FFF2-40B4-BE49-F238E27FC236}">
                  <a16:creationId xmlns:a16="http://schemas.microsoft.com/office/drawing/2014/main" id="{56FEA781-4070-45DF-9DF9-4FE225FFE945}"/>
                </a:ext>
              </a:extLst>
            </p:cNvPr>
            <p:cNvSpPr txBox="1"/>
            <p:nvPr/>
          </p:nvSpPr>
          <p:spPr>
            <a:xfrm>
              <a:off x="5625580" y="5752186"/>
              <a:ext cx="16530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(kalte) Nahwärme</a:t>
              </a:r>
            </a:p>
          </p:txBody>
        </p:sp>
        <p:cxnSp>
          <p:nvCxnSpPr>
            <p:cNvPr id="122" name="Gerade Verbindung mit Pfeil 121">
              <a:extLst>
                <a:ext uri="{FF2B5EF4-FFF2-40B4-BE49-F238E27FC236}">
                  <a16:creationId xmlns:a16="http://schemas.microsoft.com/office/drawing/2014/main" id="{7E2B383D-FEE0-81DF-5BAC-59DCC1DA63B1}"/>
                </a:ext>
              </a:extLst>
            </p:cNvPr>
            <p:cNvCxnSpPr/>
            <p:nvPr/>
          </p:nvCxnSpPr>
          <p:spPr bwMode="auto">
            <a:xfrm>
              <a:off x="3353652" y="6035835"/>
              <a:ext cx="4552098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9" name="Gerader Verbinder 148">
              <a:extLst>
                <a:ext uri="{FF2B5EF4-FFF2-40B4-BE49-F238E27FC236}">
                  <a16:creationId xmlns:a16="http://schemas.microsoft.com/office/drawing/2014/main" id="{1CCC28AE-F5C6-842C-F46F-9FAF2DAF0386}"/>
                </a:ext>
              </a:extLst>
            </p:cNvPr>
            <p:cNvCxnSpPr/>
            <p:nvPr/>
          </p:nvCxnSpPr>
          <p:spPr bwMode="auto">
            <a:xfrm>
              <a:off x="3683560" y="5680831"/>
              <a:ext cx="0" cy="35500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ysDash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3" name="Gerader Verbinder 152">
              <a:extLst>
                <a:ext uri="{FF2B5EF4-FFF2-40B4-BE49-F238E27FC236}">
                  <a16:creationId xmlns:a16="http://schemas.microsoft.com/office/drawing/2014/main" id="{3FA43BD2-D44A-3BB4-6760-2FC684003A7F}"/>
                </a:ext>
              </a:extLst>
            </p:cNvPr>
            <p:cNvCxnSpPr/>
            <p:nvPr/>
          </p:nvCxnSpPr>
          <p:spPr bwMode="auto">
            <a:xfrm>
              <a:off x="5402912" y="5680831"/>
              <a:ext cx="0" cy="35500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ysDash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4" name="Gerader Verbinder 153">
              <a:extLst>
                <a:ext uri="{FF2B5EF4-FFF2-40B4-BE49-F238E27FC236}">
                  <a16:creationId xmlns:a16="http://schemas.microsoft.com/office/drawing/2014/main" id="{E8E6A6A4-8469-D2BD-8E6F-64CB8B2B27E0}"/>
                </a:ext>
              </a:extLst>
            </p:cNvPr>
            <p:cNvCxnSpPr/>
            <p:nvPr/>
          </p:nvCxnSpPr>
          <p:spPr bwMode="auto">
            <a:xfrm>
              <a:off x="7728609" y="5680831"/>
              <a:ext cx="0" cy="35500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1" name="Textfeld 80">
              <a:extLst>
                <a:ext uri="{FF2B5EF4-FFF2-40B4-BE49-F238E27FC236}">
                  <a16:creationId xmlns:a16="http://schemas.microsoft.com/office/drawing/2014/main" id="{AC3B4CFF-F9C4-4AF2-ABAB-E0E8D8F5C3F2}"/>
                </a:ext>
              </a:extLst>
            </p:cNvPr>
            <p:cNvSpPr txBox="1"/>
            <p:nvPr/>
          </p:nvSpPr>
          <p:spPr>
            <a:xfrm>
              <a:off x="7346446" y="4648635"/>
              <a:ext cx="12464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 Heizzentrale</a:t>
              </a:r>
            </a:p>
          </p:txBody>
        </p:sp>
        <p:pic>
          <p:nvPicPr>
            <p:cNvPr id="107" name="Grafik 106" descr="Ein Bild, das drinnen, Flughafen, blau, U-Bahn enthält.&#10;&#10;Automatisch generierte Beschreibung">
              <a:extLst>
                <a:ext uri="{FF2B5EF4-FFF2-40B4-BE49-F238E27FC236}">
                  <a16:creationId xmlns:a16="http://schemas.microsoft.com/office/drawing/2014/main" id="{CE90A42E-B92D-089E-5623-64BA58BD7D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80" b="16331"/>
            <a:stretch/>
          </p:blipFill>
          <p:spPr>
            <a:xfrm>
              <a:off x="7011457" y="5041873"/>
              <a:ext cx="1331535" cy="708027"/>
            </a:xfrm>
            <a:prstGeom prst="rect">
              <a:avLst/>
            </a:prstGeom>
          </p:spPr>
        </p:pic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368031A1-F5DB-1D40-F6DB-FC04B7B1BA27}"/>
                </a:ext>
              </a:extLst>
            </p:cNvPr>
            <p:cNvSpPr txBox="1"/>
            <p:nvPr/>
          </p:nvSpPr>
          <p:spPr>
            <a:xfrm>
              <a:off x="3923694" y="5752186"/>
              <a:ext cx="1121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Wärmenetz</a:t>
              </a:r>
            </a:p>
          </p:txBody>
        </p:sp>
      </p:grpSp>
      <p:sp>
        <p:nvSpPr>
          <p:cNvPr id="121" name="Textfeld 120">
            <a:extLst>
              <a:ext uri="{FF2B5EF4-FFF2-40B4-BE49-F238E27FC236}">
                <a16:creationId xmlns:a16="http://schemas.microsoft.com/office/drawing/2014/main" id="{89F9A30E-A6AD-7317-B4A4-DB65F39107A1}"/>
              </a:ext>
            </a:extLst>
          </p:cNvPr>
          <p:cNvSpPr txBox="1"/>
          <p:nvPr/>
        </p:nvSpPr>
        <p:spPr>
          <a:xfrm>
            <a:off x="4102050" y="1724072"/>
            <a:ext cx="5499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Beteiligung der </a:t>
            </a:r>
            <a:r>
              <a:rPr lang="de-DE" sz="1600" dirty="0" err="1">
                <a:solidFill>
                  <a:srgbClr val="3333FF"/>
                </a:solidFill>
              </a:rPr>
              <a:t>Bürger:innen</a:t>
            </a:r>
            <a:r>
              <a:rPr lang="de-DE" sz="1600" dirty="0">
                <a:solidFill>
                  <a:srgbClr val="3333FF"/>
                </a:solidFill>
              </a:rPr>
              <a:t> mit der Gemeinde: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  <a:t> </a:t>
            </a:r>
            <a:r>
              <a:rPr lang="de-DE" sz="1600" dirty="0">
                <a:solidFill>
                  <a:srgbClr val="3333FF"/>
                </a:solidFill>
              </a:rPr>
              <a:t>Miteigentümer z.B. in einer Bürgergenossenschaft 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  <a:t> günstiger Strom für </a:t>
            </a:r>
            <a:r>
              <a:rPr lang="de-DE" sz="1600" dirty="0" err="1">
                <a:solidFill>
                  <a:srgbClr val="3333FF"/>
                </a:solidFill>
                <a:sym typeface="Wingdings" panose="05000000000000000000" pitchFamily="2" charset="2"/>
              </a:rPr>
              <a:t>Bürger:innen</a:t>
            </a:r>
            <a: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  <a:t> und Betriebe,</a:t>
            </a:r>
            <a:b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</a:br>
            <a: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  <a:t>     auch für einkommensschwächere Haushalte</a:t>
            </a:r>
            <a:b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</a:br>
            <a: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  <a:t> Haushaltsbeitrag für die Gemeinde</a:t>
            </a:r>
            <a:r>
              <a:rPr lang="de-DE" sz="1600" dirty="0">
                <a:solidFill>
                  <a:srgbClr val="3333FF"/>
                </a:solidFill>
              </a:rPr>
              <a:t> </a:t>
            </a:r>
          </a:p>
        </p:txBody>
      </p:sp>
      <p:sp>
        <p:nvSpPr>
          <p:cNvPr id="124" name="Textfeld 123">
            <a:extLst>
              <a:ext uri="{FF2B5EF4-FFF2-40B4-BE49-F238E27FC236}">
                <a16:creationId xmlns:a16="http://schemas.microsoft.com/office/drawing/2014/main" id="{4CBAFC89-0174-6CB2-0873-B3581B8A9B26}"/>
              </a:ext>
            </a:extLst>
          </p:cNvPr>
          <p:cNvSpPr txBox="1"/>
          <p:nvPr/>
        </p:nvSpPr>
        <p:spPr>
          <a:xfrm>
            <a:off x="4102051" y="3014205"/>
            <a:ext cx="5009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Landwirtschaftliche Mitnutzung: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  <a:t> Einkommensbeitrag für die Landwirtschaft</a:t>
            </a:r>
            <a:endParaRPr lang="de-DE" sz="1600" dirty="0">
              <a:solidFill>
                <a:srgbClr val="3333FF"/>
              </a:solidFill>
            </a:endParaRPr>
          </a:p>
        </p:txBody>
      </p:sp>
      <p:sp>
        <p:nvSpPr>
          <p:cNvPr id="126" name="Textfeld 125">
            <a:extLst>
              <a:ext uri="{FF2B5EF4-FFF2-40B4-BE49-F238E27FC236}">
                <a16:creationId xmlns:a16="http://schemas.microsoft.com/office/drawing/2014/main" id="{187DA017-8F2A-9A92-749B-ADBDE4B088BE}"/>
              </a:ext>
            </a:extLst>
          </p:cNvPr>
          <p:cNvSpPr txBox="1"/>
          <p:nvPr/>
        </p:nvSpPr>
        <p:spPr>
          <a:xfrm>
            <a:off x="4102051" y="3599235"/>
            <a:ext cx="5009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Biodiversitätskonzept: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  <a:t> Beitrag für den Naturschutz</a:t>
            </a:r>
            <a:endParaRPr lang="de-DE" sz="1600" dirty="0">
              <a:solidFill>
                <a:srgbClr val="3333FF"/>
              </a:solidFill>
            </a:endParaRPr>
          </a:p>
        </p:txBody>
      </p:sp>
      <p:sp>
        <p:nvSpPr>
          <p:cNvPr id="132" name="Textfeld 131">
            <a:extLst>
              <a:ext uri="{FF2B5EF4-FFF2-40B4-BE49-F238E27FC236}">
                <a16:creationId xmlns:a16="http://schemas.microsoft.com/office/drawing/2014/main" id="{28F0AED7-A784-A028-DED5-AFCE5E1797BD}"/>
              </a:ext>
            </a:extLst>
          </p:cNvPr>
          <p:cNvSpPr txBox="1"/>
          <p:nvPr/>
        </p:nvSpPr>
        <p:spPr>
          <a:xfrm>
            <a:off x="1573347" y="3972003"/>
            <a:ext cx="962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Ortsnetz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D164D-9995-9140-C52D-B04E007C5238}"/>
              </a:ext>
            </a:extLst>
          </p:cNvPr>
          <p:cNvSpPr txBox="1"/>
          <p:nvPr/>
        </p:nvSpPr>
        <p:spPr>
          <a:xfrm>
            <a:off x="1307165" y="5168336"/>
            <a:ext cx="18598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Alle möglichen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Dächer/Park-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plätze müssen mit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PV belegt werden!</a:t>
            </a:r>
          </a:p>
        </p:txBody>
      </p:sp>
    </p:spTree>
    <p:extLst>
      <p:ext uri="{BB962C8B-B14F-4D97-AF65-F5344CB8AC3E}">
        <p14:creationId xmlns:p14="http://schemas.microsoft.com/office/powerpoint/2010/main" val="300265443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1" grpId="0"/>
      <p:bldP spid="124" grpId="0"/>
      <p:bldP spid="126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F9CE82BC-449F-429D-95DD-730E8A1BE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7446" y="0"/>
            <a:ext cx="74644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Fazit</a:t>
            </a:r>
            <a:endParaRPr lang="de-DE" altLang="de-DE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C59C816-2B78-4EFD-9C41-CB24F21769E5}"/>
              </a:ext>
            </a:extLst>
          </p:cNvPr>
          <p:cNvSpPr txBox="1"/>
          <p:nvPr/>
        </p:nvSpPr>
        <p:spPr>
          <a:xfrm>
            <a:off x="360402" y="980593"/>
            <a:ext cx="9468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u="sng" dirty="0">
                <a:solidFill>
                  <a:srgbClr val="3333FF"/>
                </a:solidFill>
                <a:latin typeface="+mn-lt"/>
              </a:rPr>
              <a:t>Energieeinsparung, EE-Ausbau und Versorgungssicherheit </a:t>
            </a:r>
            <a:r>
              <a:rPr lang="de-DE" sz="1800" dirty="0">
                <a:solidFill>
                  <a:srgbClr val="3333FF"/>
                </a:solidFill>
                <a:latin typeface="+mn-lt"/>
              </a:rPr>
              <a:t>sind die 3 wichtigsten Aufgaben der Energiewende. </a:t>
            </a:r>
            <a:r>
              <a:rPr lang="de-DE" sz="1800" u="sng" dirty="0">
                <a:solidFill>
                  <a:srgbClr val="3333FF"/>
                </a:solidFill>
                <a:latin typeface="+mn-lt"/>
              </a:rPr>
              <a:t>Alle 3 müssen angepackt werden</a:t>
            </a:r>
            <a:r>
              <a:rPr lang="de-DE" sz="1800" dirty="0">
                <a:solidFill>
                  <a:srgbClr val="3333FF"/>
                </a:solidFill>
                <a:latin typeface="+mn-lt"/>
              </a:rPr>
              <a:t>!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BC0F538-D1D7-CF66-85E0-1BC33AC32EBD}"/>
              </a:ext>
            </a:extLst>
          </p:cNvPr>
          <p:cNvSpPr txBox="1"/>
          <p:nvPr/>
        </p:nvSpPr>
        <p:spPr>
          <a:xfrm>
            <a:off x="360402" y="1994270"/>
            <a:ext cx="9468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  <a:latin typeface="+mn-lt"/>
              </a:rPr>
              <a:t>Der EE-Mix benötigt </a:t>
            </a:r>
            <a:r>
              <a:rPr lang="de-DE" sz="1800" u="sng" dirty="0">
                <a:solidFill>
                  <a:srgbClr val="3333FF"/>
                </a:solidFill>
                <a:latin typeface="+mn-lt"/>
              </a:rPr>
              <a:t>alle Potenziale</a:t>
            </a:r>
            <a:r>
              <a:rPr lang="de-DE" sz="1800" dirty="0">
                <a:solidFill>
                  <a:srgbClr val="3333FF"/>
                </a:solidFill>
                <a:latin typeface="+mn-lt"/>
              </a:rPr>
              <a:t>, um die Energiewende sicherzustellen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BF85035-0271-A807-AD0C-77CB2D9B66AD}"/>
              </a:ext>
            </a:extLst>
          </p:cNvPr>
          <p:cNvSpPr txBox="1"/>
          <p:nvPr/>
        </p:nvSpPr>
        <p:spPr>
          <a:xfrm>
            <a:off x="360402" y="4021625"/>
            <a:ext cx="9468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  <a:latin typeface="+mn-lt"/>
              </a:rPr>
              <a:t>Die PV-Freiflächenanlagen lassen sich sehr gut in eine </a:t>
            </a:r>
            <a:r>
              <a:rPr lang="de-DE" sz="1800" u="sng" dirty="0">
                <a:solidFill>
                  <a:srgbClr val="3333FF"/>
                </a:solidFill>
                <a:latin typeface="+mn-lt"/>
              </a:rPr>
              <a:t>energetische Dorfgemeinschaft </a:t>
            </a:r>
            <a:r>
              <a:rPr lang="de-DE" sz="1800" dirty="0">
                <a:solidFill>
                  <a:srgbClr val="3333FF"/>
                </a:solidFill>
                <a:latin typeface="+mn-lt"/>
              </a:rPr>
              <a:t>integrieren und damit </a:t>
            </a:r>
            <a:r>
              <a:rPr lang="de-DE" sz="1800" u="sng" dirty="0">
                <a:solidFill>
                  <a:srgbClr val="3333FF"/>
                </a:solidFill>
                <a:latin typeface="+mn-lt"/>
              </a:rPr>
              <a:t>preisgünstigen Strom für ALLE </a:t>
            </a:r>
            <a:r>
              <a:rPr lang="de-DE" sz="1800" dirty="0">
                <a:solidFill>
                  <a:srgbClr val="3333FF"/>
                </a:solidFill>
                <a:latin typeface="+mn-lt"/>
              </a:rPr>
              <a:t>produzieren!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90A6FF5-692A-DF68-05BC-CDED682A0CDF}"/>
              </a:ext>
            </a:extLst>
          </p:cNvPr>
          <p:cNvSpPr txBox="1"/>
          <p:nvPr/>
        </p:nvSpPr>
        <p:spPr>
          <a:xfrm>
            <a:off x="360402" y="2730948"/>
            <a:ext cx="9304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  <a:latin typeface="+mn-lt"/>
              </a:rPr>
              <a:t>Mit der Geschwindigkeit des bisherigen Ausbaus bei den Erneuerbaren werden wir Klimaneutralität erst im Jahre 2148 erreichen!</a:t>
            </a:r>
            <a:br>
              <a:rPr lang="de-DE" sz="1800" dirty="0">
                <a:solidFill>
                  <a:srgbClr val="3333FF"/>
                </a:solidFill>
                <a:latin typeface="+mn-lt"/>
              </a:rPr>
            </a:br>
            <a:r>
              <a:rPr lang="de-DE" sz="1800" u="sng" dirty="0">
                <a:solidFill>
                  <a:srgbClr val="3333FF"/>
                </a:solidFill>
                <a:latin typeface="+mn-lt"/>
              </a:rPr>
              <a:t>Hier ist dringender Handlungsbedarf notwendig</a:t>
            </a:r>
            <a:r>
              <a:rPr lang="de-DE" sz="1800" dirty="0">
                <a:solidFill>
                  <a:srgbClr val="3333FF"/>
                </a:solidFill>
                <a:latin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970172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</p:bldLst>
  </p:timing>
</p:sld>
</file>

<file path=ppt/theme/theme1.xml><?xml version="1.0" encoding="utf-8"?>
<a:theme xmlns:a="http://schemas.openxmlformats.org/drawingml/2006/main" name="pg_blau_basisversion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2B2B2"/>
      </a:accent1>
      <a:accent2>
        <a:srgbClr val="3333CC"/>
      </a:accent2>
      <a:accent3>
        <a:srgbClr val="FFFFFF"/>
      </a:accent3>
      <a:accent4>
        <a:srgbClr val="000000"/>
      </a:accent4>
      <a:accent5>
        <a:srgbClr val="D5D5D5"/>
      </a:accent5>
      <a:accent6>
        <a:srgbClr val="2D2DB9"/>
      </a:accent6>
      <a:hlink>
        <a:srgbClr val="0000CC"/>
      </a:hlink>
      <a:folHlink>
        <a:srgbClr val="000099"/>
      </a:folHlink>
    </a:clrScheme>
    <a:fontScheme name="pg_blau_basisvers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g_blau_basisvers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g_blau_basisvers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FF33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CAFFAD"/>
        </a:accent5>
        <a:accent6>
          <a:srgbClr val="2D2DB9"/>
        </a:accent6>
        <a:hlink>
          <a:srgbClr val="0000CC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Settings\janke00s\Application Data\Microsoft\Templates\PG Folienvorlagen\pg_blau_basisversion.pot</Template>
  <TotalTime>0</TotalTime>
  <Words>1726</Words>
  <Application>Microsoft Office PowerPoint</Application>
  <PresentationFormat>A4-Papier (210 x 297 mm)</PresentationFormat>
  <Paragraphs>395</Paragraphs>
  <Slides>19</Slides>
  <Notes>19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4" baseType="lpstr">
      <vt:lpstr>Arial</vt:lpstr>
      <vt:lpstr>Calibri</vt:lpstr>
      <vt:lpstr>Courier New</vt:lpstr>
      <vt:lpstr>Wingdings</vt:lpstr>
      <vt:lpstr>pg_blau_basisversion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Siemens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janke00s</dc:creator>
  <cp:lastModifiedBy>Wolfgang Thiel</cp:lastModifiedBy>
  <cp:revision>2794</cp:revision>
  <cp:lastPrinted>2019-03-23T07:11:31Z</cp:lastPrinted>
  <dcterms:created xsi:type="dcterms:W3CDTF">2003-01-24T08:17:53Z</dcterms:created>
  <dcterms:modified xsi:type="dcterms:W3CDTF">2023-02-07T22:20:54Z</dcterms:modified>
</cp:coreProperties>
</file>